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7568" r:id="rId1"/>
    <p:sldMasterId id="2147487879" r:id="rId2"/>
    <p:sldMasterId id="2147487891" r:id="rId3"/>
  </p:sldMasterIdLst>
  <p:notesMasterIdLst>
    <p:notesMasterId r:id="rId23"/>
  </p:notesMasterIdLst>
  <p:handoutMasterIdLst>
    <p:handoutMasterId r:id="rId24"/>
  </p:handoutMasterIdLst>
  <p:sldIdLst>
    <p:sldId id="362" r:id="rId4"/>
    <p:sldId id="827" r:id="rId5"/>
    <p:sldId id="834" r:id="rId6"/>
    <p:sldId id="835" r:id="rId7"/>
    <p:sldId id="836" r:id="rId8"/>
    <p:sldId id="838" r:id="rId9"/>
    <p:sldId id="867" r:id="rId10"/>
    <p:sldId id="845" r:id="rId11"/>
    <p:sldId id="859" r:id="rId12"/>
    <p:sldId id="840" r:id="rId13"/>
    <p:sldId id="841" r:id="rId14"/>
    <p:sldId id="842" r:id="rId15"/>
    <p:sldId id="843" r:id="rId16"/>
    <p:sldId id="844" r:id="rId17"/>
    <p:sldId id="850" r:id="rId18"/>
    <p:sldId id="870" r:id="rId19"/>
    <p:sldId id="872" r:id="rId20"/>
    <p:sldId id="869" r:id="rId21"/>
    <p:sldId id="871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0">
          <p15:clr>
            <a:srgbClr val="A4A3A4"/>
          </p15:clr>
        </p15:guide>
        <p15:guide id="2" orient="horz" pos="1892">
          <p15:clr>
            <a:srgbClr val="A4A3A4"/>
          </p15:clr>
        </p15:guide>
        <p15:guide id="3" orient="horz" pos="2304">
          <p15:clr>
            <a:srgbClr val="A4A3A4"/>
          </p15:clr>
        </p15:guide>
        <p15:guide id="4" orient="horz" pos="1709">
          <p15:clr>
            <a:srgbClr val="A4A3A4"/>
          </p15:clr>
        </p15:guide>
        <p15:guide id="5" orient="horz" pos="3157">
          <p15:clr>
            <a:srgbClr val="A4A3A4"/>
          </p15:clr>
        </p15:guide>
        <p15:guide id="6" orient="horz" pos="4170">
          <p15:clr>
            <a:srgbClr val="A4A3A4"/>
          </p15:clr>
        </p15:guide>
        <p15:guide id="7" orient="horz" pos="2886">
          <p15:clr>
            <a:srgbClr val="A4A3A4"/>
          </p15:clr>
        </p15:guide>
        <p15:guide id="8" pos="531">
          <p15:clr>
            <a:srgbClr val="A4A3A4"/>
          </p15:clr>
        </p15:guide>
        <p15:guide id="9" pos="3348">
          <p15:clr>
            <a:srgbClr val="A4A3A4"/>
          </p15:clr>
        </p15:guide>
        <p15:guide id="10" pos="1976">
          <p15:clr>
            <a:srgbClr val="A4A3A4"/>
          </p15:clr>
        </p15:guide>
        <p15:guide id="11" pos="417">
          <p15:clr>
            <a:srgbClr val="A4A3A4"/>
          </p15:clr>
        </p15:guide>
        <p15:guide id="12" pos="4970">
          <p15:clr>
            <a:srgbClr val="A4A3A4"/>
          </p15:clr>
        </p15:guide>
        <p15:guide id="13" pos="1289">
          <p15:clr>
            <a:srgbClr val="A4A3A4"/>
          </p15:clr>
        </p15:guide>
        <p15:guide id="14" pos="53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00000"/>
    <a:srgbClr val="009900"/>
    <a:srgbClr val="008000"/>
    <a:srgbClr val="008080"/>
    <a:srgbClr val="336600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9186" autoAdjust="0"/>
  </p:normalViewPr>
  <p:slideViewPr>
    <p:cSldViewPr snapToGrid="0">
      <p:cViewPr varScale="1">
        <p:scale>
          <a:sx n="103" d="100"/>
          <a:sy n="103" d="100"/>
        </p:scale>
        <p:origin x="1134" y="78"/>
      </p:cViewPr>
      <p:guideLst>
        <p:guide orient="horz" pos="2110"/>
        <p:guide orient="horz" pos="1892"/>
        <p:guide orient="horz" pos="2304"/>
        <p:guide orient="horz" pos="1709"/>
        <p:guide orient="horz" pos="3157"/>
        <p:guide orient="horz" pos="4170"/>
        <p:guide orient="horz" pos="2886"/>
        <p:guide pos="531"/>
        <p:guide pos="3348"/>
        <p:guide pos="1976"/>
        <p:guide pos="417"/>
        <p:guide pos="4970"/>
        <p:guide pos="1289"/>
        <p:guide pos="5379"/>
      </p:guideLst>
    </p:cSldViewPr>
  </p:slideViewPr>
  <p:outlineViewPr>
    <p:cViewPr>
      <p:scale>
        <a:sx n="33" d="100"/>
        <a:sy n="33" d="100"/>
      </p:scale>
      <p:origin x="0" y="5869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357" y="86"/>
      </p:cViewPr>
      <p:guideLst>
        <p:guide orient="horz" pos="2928"/>
        <p:guide pos="2208"/>
      </p:guideLst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gs-s-brunswick\home\Dru.Smith\Goal%202\Blueprint%20for%202022\Chapter%2001%20-%20Geometric\Copy%20of%20GPS%20occupations%20on%20real%20points%20over%20tim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Longitude</a:t>
            </a:r>
            <a:r>
              <a:rPr lang="en-US" sz="2400" baseline="0" dirty="0"/>
              <a:t> (Easting) History of DI4044</a:t>
            </a:r>
            <a:endParaRPr lang="en-US" sz="2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ITRF</c:v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0.17322665731140044"/>
                  <c:y val="-0.1609064831759342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aseline="0"/>
                      <a:t>Trend: -14.3 mm / year</a:t>
                    </a:r>
                    <a:endParaRPr lang="en-US" sz="200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errBars>
            <c:errDir val="y"/>
            <c:errBarType val="both"/>
            <c:errValType val="cust"/>
            <c:noEndCap val="0"/>
            <c:plus>
              <c:numRef>
                <c:f>Sheet1!$R$33:$R$36</c:f>
                <c:numCache>
                  <c:formatCode>General</c:formatCode>
                  <c:ptCount val="4"/>
                  <c:pt idx="0">
                    <c:v>8.9999999999999993E-3</c:v>
                  </c:pt>
                  <c:pt idx="1">
                    <c:v>3.0000000000000001E-3</c:v>
                  </c:pt>
                  <c:pt idx="2">
                    <c:v>2E-3</c:v>
                  </c:pt>
                  <c:pt idx="3">
                    <c:v>7.0000000000000001E-3</c:v>
                  </c:pt>
                </c:numCache>
              </c:numRef>
            </c:plus>
            <c:minus>
              <c:numRef>
                <c:f>Sheet1!$R$33:$R$36</c:f>
                <c:numCache>
                  <c:formatCode>General</c:formatCode>
                  <c:ptCount val="4"/>
                  <c:pt idx="0">
                    <c:v>8.9999999999999993E-3</c:v>
                  </c:pt>
                  <c:pt idx="1">
                    <c:v>3.0000000000000001E-3</c:v>
                  </c:pt>
                  <c:pt idx="2">
                    <c:v>2E-3</c:v>
                  </c:pt>
                  <c:pt idx="3">
                    <c:v>7.0000000000000001E-3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Sheet1!$F$33:$F$36</c:f>
              <c:numCache>
                <c:formatCode>General</c:formatCode>
                <c:ptCount val="4"/>
                <c:pt idx="0">
                  <c:v>2006.0237999999999</c:v>
                </c:pt>
                <c:pt idx="1">
                  <c:v>2010.7215000000001</c:v>
                </c:pt>
                <c:pt idx="2">
                  <c:v>2012.2249999999999</c:v>
                </c:pt>
                <c:pt idx="3">
                  <c:v>2016.7469000000001</c:v>
                </c:pt>
              </c:numCache>
            </c:numRef>
          </c:xVal>
          <c:yVal>
            <c:numRef>
              <c:f>Sheet1!$U$33:$U$36</c:f>
              <c:numCache>
                <c:formatCode>0.000</c:formatCode>
                <c:ptCount val="4"/>
                <c:pt idx="0">
                  <c:v>802.76455819</c:v>
                </c:pt>
                <c:pt idx="1">
                  <c:v>802.70803497999998</c:v>
                </c:pt>
                <c:pt idx="2">
                  <c:v>802.67436814999996</c:v>
                </c:pt>
                <c:pt idx="3">
                  <c:v>802.61290301999998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3ED-4500-A246-A71125E8F377}"/>
            </c:ext>
          </c:extLst>
        </c:ser>
        <c:ser>
          <c:idx val="1"/>
          <c:order val="1"/>
          <c:tx>
            <c:v>NATRF2022</c:v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5.5393926930743798E-2"/>
                  <c:y val="-0.1111200142803308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aseline="0"/>
                      <a:t>Residual Trend:  -1.7 mm / year</a:t>
                    </a:r>
                    <a:endParaRPr lang="en-US" sz="180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errBars>
            <c:errDir val="y"/>
            <c:errBarType val="both"/>
            <c:errValType val="cust"/>
            <c:noEndCap val="0"/>
            <c:plus>
              <c:numRef>
                <c:f>Sheet1!$R$33:$R$36</c:f>
                <c:numCache>
                  <c:formatCode>General</c:formatCode>
                  <c:ptCount val="4"/>
                  <c:pt idx="0">
                    <c:v>8.9999999999999993E-3</c:v>
                  </c:pt>
                  <c:pt idx="1">
                    <c:v>3.0000000000000001E-3</c:v>
                  </c:pt>
                  <c:pt idx="2">
                    <c:v>2E-3</c:v>
                  </c:pt>
                  <c:pt idx="3">
                    <c:v>7.0000000000000001E-3</c:v>
                  </c:pt>
                </c:numCache>
              </c:numRef>
            </c:plus>
            <c:minus>
              <c:numRef>
                <c:f>Sheet1!$R$33:$R$36</c:f>
                <c:numCache>
                  <c:formatCode>General</c:formatCode>
                  <c:ptCount val="4"/>
                  <c:pt idx="0">
                    <c:v>8.9999999999999993E-3</c:v>
                  </c:pt>
                  <c:pt idx="1">
                    <c:v>3.0000000000000001E-3</c:v>
                  </c:pt>
                  <c:pt idx="2">
                    <c:v>2E-3</c:v>
                  </c:pt>
                  <c:pt idx="3">
                    <c:v>7.0000000000000001E-3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Sheet1!$F$33:$F$36</c:f>
              <c:numCache>
                <c:formatCode>General</c:formatCode>
                <c:ptCount val="4"/>
                <c:pt idx="0">
                  <c:v>2006.0237999999999</c:v>
                </c:pt>
                <c:pt idx="1">
                  <c:v>2010.7215000000001</c:v>
                </c:pt>
                <c:pt idx="2">
                  <c:v>2012.2249999999999</c:v>
                </c:pt>
                <c:pt idx="3">
                  <c:v>2016.7469000000001</c:v>
                </c:pt>
              </c:numCache>
            </c:numRef>
          </c:xVal>
          <c:yVal>
            <c:numRef>
              <c:f>Sheet1!$V$33:$V$36</c:f>
              <c:numCache>
                <c:formatCode>0.000</c:formatCode>
                <c:ptCount val="4"/>
                <c:pt idx="0">
                  <c:v>802.76455819</c:v>
                </c:pt>
                <c:pt idx="1">
                  <c:v>802.76722599999994</c:v>
                </c:pt>
                <c:pt idx="2">
                  <c:v>802.75250326999992</c:v>
                </c:pt>
                <c:pt idx="3">
                  <c:v>802.74801407999996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3ED-4500-A246-A71125E8F3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3025664"/>
        <c:axId val="613027304"/>
      </c:scatterChart>
      <c:valAx>
        <c:axId val="613025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027304"/>
        <c:crosses val="autoZero"/>
        <c:crossBetween val="midCat"/>
      </c:valAx>
      <c:valAx>
        <c:axId val="613027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0256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9219" cy="465774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9592" y="0"/>
            <a:ext cx="3039219" cy="465774"/>
          </a:xfrm>
          <a:prstGeom prst="rect">
            <a:avLst/>
          </a:prstGeom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665BF6DA-DA8C-44E3-A6C0-332C06A682C5}" type="datetimeFigureOut">
              <a:rPr lang="en-US" altLang="en-US"/>
              <a:pPr>
                <a:defRPr/>
              </a:pPr>
              <a:t>3/30/2017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37"/>
            <a:ext cx="3039219" cy="465774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9592" y="8829037"/>
            <a:ext cx="3039219" cy="465774"/>
          </a:xfrm>
          <a:prstGeom prst="rect">
            <a:avLst/>
          </a:prstGeom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8F1AEA04-358C-45E1-A861-0E11DAA9C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083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5774"/>
          </a:xfrm>
          <a:prstGeom prst="rect">
            <a:avLst/>
          </a:prstGeom>
        </p:spPr>
        <p:txBody>
          <a:bodyPr vert="horz" lIns="93137" tIns="46568" rIns="93137" bIns="465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83" y="0"/>
            <a:ext cx="3037628" cy="465774"/>
          </a:xfrm>
          <a:prstGeom prst="rect">
            <a:avLst/>
          </a:prstGeom>
        </p:spPr>
        <p:txBody>
          <a:bodyPr vert="horz" wrap="square" lIns="93137" tIns="46568" rIns="93137" bIns="4656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50601C75-92DE-49D3-8A56-637421670EE3}" type="datetimeFigureOut">
              <a:rPr lang="en-US" altLang="en-US"/>
              <a:pPr>
                <a:defRPr/>
              </a:pPr>
              <a:t>3/30/2017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7" tIns="46568" rIns="93137" bIns="4656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14519"/>
            <a:ext cx="5607684" cy="4187195"/>
          </a:xfrm>
          <a:prstGeom prst="rect">
            <a:avLst/>
          </a:prstGeom>
        </p:spPr>
        <p:txBody>
          <a:bodyPr vert="horz" lIns="93137" tIns="46568" rIns="93137" bIns="46568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037"/>
            <a:ext cx="3037628" cy="465774"/>
          </a:xfrm>
          <a:prstGeom prst="rect">
            <a:avLst/>
          </a:prstGeom>
        </p:spPr>
        <p:txBody>
          <a:bodyPr vert="horz" lIns="93137" tIns="46568" rIns="93137" bIns="465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83" y="8829037"/>
            <a:ext cx="3037628" cy="465774"/>
          </a:xfrm>
          <a:prstGeom prst="rect">
            <a:avLst/>
          </a:prstGeom>
        </p:spPr>
        <p:txBody>
          <a:bodyPr vert="horz" wrap="square" lIns="93137" tIns="46568" rIns="93137" bIns="4656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0BB61E35-BFDD-405B-89B5-EDCF0FB43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061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28725" y="711200"/>
            <a:ext cx="4740275" cy="3554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19138" y="4503738"/>
            <a:ext cx="5757862" cy="4265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Arial" panose="020B0604020202020204" pitchFamily="34" charset="0"/>
              </a:rPr>
              <a:t>There are actually</a:t>
            </a:r>
            <a:r>
              <a:rPr lang="en-US" altLang="en-US" baseline="0" dirty="0" smtClean="0">
                <a:latin typeface="Arial" panose="020B0604020202020204" pitchFamily="34" charset="0"/>
              </a:rPr>
              <a:t> 3 “NAD 83”s, NAD 83(2011), NAD 83(PA11) and NAD 83(MA11)</a:t>
            </a:r>
          </a:p>
          <a:p>
            <a:r>
              <a:rPr lang="en-US" altLang="en-US" baseline="0" dirty="0" smtClean="0">
                <a:latin typeface="Arial" panose="020B0604020202020204" pitchFamily="34" charset="0"/>
              </a:rPr>
              <a:t>There are also many more vertical datums than NAVD 88 in the NSRS, each one for specific states or territories that have no line of sight to CONUS/Alaska</a:t>
            </a:r>
          </a:p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DE17E66-F503-4D3E-9069-C1154B4D8EF3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18276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2014" indent="-2893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743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0089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274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0630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8516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6402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4288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98D6984-8E5E-478D-8F77-5884F69C3D28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29586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2014" indent="-2893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743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0089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274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0630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8516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6402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4288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98D6984-8E5E-478D-8F77-5884F69C3D28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38771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125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339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01357" y="4416108"/>
            <a:ext cx="5607683" cy="4182426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outline and speaker assignments; can be adjusted as needed.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971181" y="8830627"/>
            <a:ext cx="3037627" cy="464184"/>
          </a:xfrm>
          <a:prstGeom prst="rect">
            <a:avLst/>
          </a:prstGeom>
          <a:noFill/>
          <a:ln>
            <a:noFill/>
          </a:ln>
        </p:spPr>
        <p:txBody>
          <a:bodyPr lIns="93165" tIns="46570" rIns="93165" bIns="46570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spcBef>
                  <a:spcPts val="0"/>
                </a:spcBef>
                <a:spcAft>
                  <a:spcPts val="0"/>
                </a:spcAft>
                <a:buSzPct val="25000"/>
              </a:pPr>
              <a:t>19</a:t>
            </a:fld>
            <a:endPara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6314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24,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2017 Geospatial Summit, Silver Spring, 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E0248DD-E039-490F-A33E-18FD7AE8E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2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24,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2017 Geospatial Summit, Silver Spring, 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3A82986-1F3D-4261-A550-CAE2B5439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1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24,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2017 Geospatial Summit, Silver Spring, 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88FFD5-0402-43D6-9F11-6821BFC63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34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2017 Geospatial Summit, Silver Spring, MD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21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2017 Geospatial Summit, Silver Spring, MD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43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2017 Geospatial Summit, Silver Spring, MD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99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2017 Geospatial Summit, Silver Spring, MD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23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2017 Geospatial Summit, Silver Spring, MD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18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2017 Geospatial Summit, Silver Spring, MD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21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2017 Geospatial Summit, Silver Spring, MD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25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2017 Geospatial Summit, Silver Spring, MD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3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24,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2017 Geospatial Summit, Silver Spring, 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21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2017 Geospatial Summit, Silver Spring, MD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8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2017 Geospatial Summit, Silver Spring, MD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08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2017 Geospatial Summit, Silver Spring, MD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86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2017 Geospatial Summit, Silver Spring, MD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41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2017 Geospatial Summit, Silver Spring, MD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13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2017 Geospatial Summit, Silver Spring, MD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29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2017 Geospatial Summit, Silver Spring, MD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14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2017 Geospatial Summit, Silver Spring, MD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798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2017 Geospatial Summit, Silver Spring, MD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9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2017 Geospatial Summit, Silver Spring, MD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5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24,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2017 Geospatial Summit, Silver Spring, 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0739471-F808-4705-A7AA-D92294A1C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521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2017 Geospatial Summit, Silver Spring, MD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32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2017 Geospatial Summit, Silver Spring, MD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10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2017 Geospatial Summit, Silver Spring, MD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494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April 24, 2017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2017 Geospatial Summit, Silver Spring, MD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5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24,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2017 Geospatial Summit, Silver Spring, MD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02D534D-F749-4E34-9E16-A977421D7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2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24, 2017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2017 Geospatial Summit, Silver Spring, MD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52E7D5-2CCB-47EF-A1DD-484874EE5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1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24, 2017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2017 Geospatial Summit, Silver Spring, MD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A837433-97E9-4D94-B898-19FA6F4A2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9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24, 2017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2017 Geospatial Summit, Silver Spring, MD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8280CB3-0FF6-4D07-A0F6-C78040BED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9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24,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2017 Geospatial Summit, Silver Spring, MD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D9C6512-9771-45B7-9F31-64042ED0D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30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April 24,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2017 Geospatial Summit, Silver Spring, MD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39559B1-278D-4C34-B003-AF779974B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8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April 24,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2017 Geospatial Summit, Silver Spring, MD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D14B67-5B11-4339-9EE3-C1E8D2A75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8" r:id="rId1"/>
    <p:sldLayoutId id="2147487869" r:id="rId2"/>
    <p:sldLayoutId id="2147487870" r:id="rId3"/>
    <p:sldLayoutId id="2147487871" r:id="rId4"/>
    <p:sldLayoutId id="2147487872" r:id="rId5"/>
    <p:sldLayoutId id="2147487873" r:id="rId6"/>
    <p:sldLayoutId id="2147487874" r:id="rId7"/>
    <p:sldLayoutId id="2147487875" r:id="rId8"/>
    <p:sldLayoutId id="2147487876" r:id="rId9"/>
    <p:sldLayoutId id="2147487877" r:id="rId10"/>
    <p:sldLayoutId id="2147487878" r:id="rId11"/>
  </p:sldLayoutIdLst>
  <p:hf sldNum="0"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April 24, 2017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2017 Geospatial Summit, Silver Spring, MD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509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80" r:id="rId1"/>
    <p:sldLayoutId id="2147487881" r:id="rId2"/>
    <p:sldLayoutId id="2147487882" r:id="rId3"/>
    <p:sldLayoutId id="2147487883" r:id="rId4"/>
    <p:sldLayoutId id="2147487884" r:id="rId5"/>
    <p:sldLayoutId id="2147487885" r:id="rId6"/>
    <p:sldLayoutId id="2147487886" r:id="rId7"/>
    <p:sldLayoutId id="2147487887" r:id="rId8"/>
    <p:sldLayoutId id="2147487888" r:id="rId9"/>
    <p:sldLayoutId id="2147487889" r:id="rId10"/>
    <p:sldLayoutId id="2147487890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April 24, 2017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2017 Geospatial Summit, Silver Spring, MD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140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92" r:id="rId1"/>
    <p:sldLayoutId id="2147487893" r:id="rId2"/>
    <p:sldLayoutId id="2147487894" r:id="rId3"/>
    <p:sldLayoutId id="2147487895" r:id="rId4"/>
    <p:sldLayoutId id="2147487896" r:id="rId5"/>
    <p:sldLayoutId id="2147487897" r:id="rId6"/>
    <p:sldLayoutId id="2147487898" r:id="rId7"/>
    <p:sldLayoutId id="2147487899" r:id="rId8"/>
    <p:sldLayoutId id="2147487900" r:id="rId9"/>
    <p:sldLayoutId id="2147487901" r:id="rId10"/>
    <p:sldLayoutId id="2147487902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3550" y="1913660"/>
            <a:ext cx="8204200" cy="363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Some recent decisions: </a:t>
            </a:r>
          </a:p>
          <a:p>
            <a:pPr algn="ctr">
              <a:defRPr/>
            </a:pPr>
            <a:endParaRPr lang="en-US" sz="3600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Names and Blueprints</a:t>
            </a: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Dru Smith</a:t>
            </a: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NSRS Modernization Manager</a:t>
            </a: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NOAA’s National Geodetic Survey</a:t>
            </a: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  <a:t/>
            </a:r>
            <a:b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</a:b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+mn-e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24,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 Geospatial Summit, Silver Spring, MD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 Geospatial Summit, Silver Spring, MD</a:t>
            </a:r>
            <a:endParaRPr lang="en-US"/>
          </a:p>
        </p:txBody>
      </p:sp>
      <p:pic>
        <p:nvPicPr>
          <p:cNvPr id="7" name="Picture 6" descr="CONUS unlabeled 3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450" y="1727094"/>
            <a:ext cx="7340600" cy="43053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" y="457200"/>
            <a:ext cx="8458200" cy="1143000"/>
          </a:xfrm>
        </p:spPr>
        <p:txBody>
          <a:bodyPr/>
          <a:lstStyle/>
          <a:p>
            <a:r>
              <a:rPr lang="en-US" sz="4000" dirty="0" smtClean="0"/>
              <a:t>NATRF2022 </a:t>
            </a:r>
            <a:r>
              <a:rPr lang="en-US" sz="4000" dirty="0"/>
              <a:t>f</a:t>
            </a:r>
            <a:r>
              <a:rPr lang="en-US" sz="4000" dirty="0" smtClean="0"/>
              <a:t>rame is rigid and </a:t>
            </a:r>
            <a:br>
              <a:rPr lang="en-US" sz="4000" dirty="0" smtClean="0"/>
            </a:br>
            <a:r>
              <a:rPr lang="en-US" sz="4000" dirty="0" smtClean="0"/>
              <a:t>fixed to rigid part of the N.A. plate</a:t>
            </a:r>
            <a:endParaRPr lang="en-US" sz="4000" dirty="0"/>
          </a:p>
        </p:txBody>
      </p:sp>
      <p:sp>
        <p:nvSpPr>
          <p:cNvPr id="23" name="5-Point Star 22"/>
          <p:cNvSpPr/>
          <p:nvPr/>
        </p:nvSpPr>
        <p:spPr bwMode="auto">
          <a:xfrm>
            <a:off x="3659515" y="3365397"/>
            <a:ext cx="266700" cy="2667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66178" y="1871358"/>
            <a:ext cx="2451772" cy="3122633"/>
          </a:xfrm>
          <a:custGeom>
            <a:avLst/>
            <a:gdLst>
              <a:gd name="connsiteX0" fmla="*/ 220519 w 2451772"/>
              <a:gd name="connsiteY0" fmla="*/ 60681 h 3122633"/>
              <a:gd name="connsiteX1" fmla="*/ 1444635 w 2451772"/>
              <a:gd name="connsiteY1" fmla="*/ 193416 h 3122633"/>
              <a:gd name="connsiteX2" fmla="*/ 1813345 w 2451772"/>
              <a:gd name="connsiteY2" fmla="*/ 1181558 h 3122633"/>
              <a:gd name="connsiteX3" fmla="*/ 2447525 w 2451772"/>
              <a:gd name="connsiteY3" fmla="*/ 2361429 h 3122633"/>
              <a:gd name="connsiteX4" fmla="*/ 1474132 w 2451772"/>
              <a:gd name="connsiteY4" fmla="*/ 3069352 h 3122633"/>
              <a:gd name="connsiteX5" fmla="*/ 530235 w 2451772"/>
              <a:gd name="connsiteY5" fmla="*/ 2951365 h 3122633"/>
              <a:gd name="connsiteX6" fmla="*/ 43538 w 2451772"/>
              <a:gd name="connsiteY6" fmla="*/ 1992719 h 3122633"/>
              <a:gd name="connsiteX7" fmla="*/ 43538 w 2451772"/>
              <a:gd name="connsiteY7" fmla="*/ 916087 h 3122633"/>
              <a:gd name="connsiteX8" fmla="*/ 220519 w 2451772"/>
              <a:gd name="connsiteY8" fmla="*/ 60681 h 312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1772" h="3122633">
                <a:moveTo>
                  <a:pt x="220519" y="60681"/>
                </a:moveTo>
                <a:cubicBezTo>
                  <a:pt x="454035" y="-59764"/>
                  <a:pt x="1179164" y="6603"/>
                  <a:pt x="1444635" y="193416"/>
                </a:cubicBezTo>
                <a:cubicBezTo>
                  <a:pt x="1710106" y="380229"/>
                  <a:pt x="1646197" y="820223"/>
                  <a:pt x="1813345" y="1181558"/>
                </a:cubicBezTo>
                <a:cubicBezTo>
                  <a:pt x="1980493" y="1542893"/>
                  <a:pt x="2504061" y="2046797"/>
                  <a:pt x="2447525" y="2361429"/>
                </a:cubicBezTo>
                <a:cubicBezTo>
                  <a:pt x="2390990" y="2676061"/>
                  <a:pt x="1793680" y="2971029"/>
                  <a:pt x="1474132" y="3069352"/>
                </a:cubicBezTo>
                <a:cubicBezTo>
                  <a:pt x="1154584" y="3167675"/>
                  <a:pt x="768667" y="3130804"/>
                  <a:pt x="530235" y="2951365"/>
                </a:cubicBezTo>
                <a:cubicBezTo>
                  <a:pt x="291803" y="2771926"/>
                  <a:pt x="124654" y="2331932"/>
                  <a:pt x="43538" y="1992719"/>
                </a:cubicBezTo>
                <a:cubicBezTo>
                  <a:pt x="-37578" y="1653506"/>
                  <a:pt x="14041" y="1240551"/>
                  <a:pt x="43538" y="916087"/>
                </a:cubicBezTo>
                <a:cubicBezTo>
                  <a:pt x="73035" y="591623"/>
                  <a:pt x="-12997" y="181126"/>
                  <a:pt x="220519" y="60681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5-Point Star 24"/>
          <p:cNvSpPr/>
          <p:nvPr/>
        </p:nvSpPr>
        <p:spPr bwMode="auto">
          <a:xfrm>
            <a:off x="1225364" y="4063488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66178" y="1719521"/>
            <a:ext cx="7499871" cy="4236672"/>
            <a:chOff x="419099" y="1652846"/>
            <a:chExt cx="6766580" cy="423667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75260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10515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448175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816927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19100" y="2705100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19100" y="3757354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19099" y="4800083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266178" y="5287889"/>
            <a:ext cx="245177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Non-rigid part of the N.A. plate </a:t>
            </a:r>
            <a:endParaRPr lang="en-US" sz="2000" b="1" dirty="0">
              <a:solidFill>
                <a:srgbClr val="FF0000"/>
              </a:solidFill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(deformation)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area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31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633582" y="4239923"/>
            <a:ext cx="2539940" cy="1592313"/>
            <a:chOff x="419099" y="1652846"/>
            <a:chExt cx="6766580" cy="4236672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5816927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75260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10515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448175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19100" y="2705100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19100" y="3757354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19099" y="4800083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275265" y="4363879"/>
            <a:ext cx="2539940" cy="1592313"/>
            <a:chOff x="419099" y="1652846"/>
            <a:chExt cx="6766580" cy="4236672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175260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10515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448175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816927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19100" y="2705100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19100" y="3757354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19099" y="4800083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 Geospatial Summit, Silver Spring, MD</a:t>
            </a: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457921" y="2075659"/>
            <a:ext cx="0" cy="1541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457921" y="3611947"/>
            <a:ext cx="2531807" cy="49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41715" y="2090407"/>
            <a:ext cx="0" cy="1541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41715" y="3626695"/>
            <a:ext cx="2531807" cy="49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5-Point Star 13"/>
          <p:cNvSpPr/>
          <p:nvPr/>
        </p:nvSpPr>
        <p:spPr bwMode="auto">
          <a:xfrm>
            <a:off x="5161199" y="1692434"/>
            <a:ext cx="266700" cy="2667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517725" y="1692434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27899" y="1641118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Point on </a:t>
            </a:r>
            <a:r>
              <a:rPr lang="en-US" sz="2000" u="sng" dirty="0" smtClean="0"/>
              <a:t>rigid</a:t>
            </a:r>
            <a:r>
              <a:rPr lang="en-US" sz="2000" dirty="0" smtClean="0"/>
              <a:t> part of plate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83492" y="1641118"/>
            <a:ext cx="3757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Point on </a:t>
            </a:r>
            <a:r>
              <a:rPr lang="en-US" sz="2000" u="sng" dirty="0" smtClean="0"/>
              <a:t>deforming</a:t>
            </a:r>
            <a:r>
              <a:rPr lang="en-US" sz="2000" dirty="0" smtClean="0"/>
              <a:t> part of plate</a:t>
            </a:r>
            <a:endParaRPr lang="en-US" sz="2000" dirty="0"/>
          </a:p>
        </p:txBody>
      </p:sp>
      <p:sp>
        <p:nvSpPr>
          <p:cNvPr id="22" name="5-Point Star 21"/>
          <p:cNvSpPr/>
          <p:nvPr/>
        </p:nvSpPr>
        <p:spPr bwMode="auto">
          <a:xfrm>
            <a:off x="6278535" y="5140082"/>
            <a:ext cx="266700" cy="2667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2407354" y="5175724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14808" y="2492319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Symbol" panose="05050102010706020507" pitchFamily="18" charset="2"/>
              </a:rPr>
              <a:t>l</a:t>
            </a:r>
            <a:endParaRPr lang="en-US" sz="4000" b="1" dirty="0">
              <a:latin typeface="Symbol" panose="05050102010706020507" pitchFamily="18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9061" y="2507067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Symbol" panose="05050102010706020507" pitchFamily="18" charset="2"/>
              </a:rPr>
              <a:t>l</a:t>
            </a:r>
            <a:endParaRPr lang="en-US" sz="4000" b="1" dirty="0">
              <a:latin typeface="Symbol" panose="05050102010706020507" pitchFamily="18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78535" y="3532037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</a:t>
            </a:r>
            <a:endParaRPr lang="en-US" sz="4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725458" y="3546785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</a:t>
            </a:r>
            <a:endParaRPr lang="en-US" sz="4000" b="1" dirty="0"/>
          </a:p>
        </p:txBody>
      </p:sp>
      <p:sp>
        <p:nvSpPr>
          <p:cNvPr id="29" name="Oval 28"/>
          <p:cNvSpPr/>
          <p:nvPr/>
        </p:nvSpPr>
        <p:spPr>
          <a:xfrm>
            <a:off x="5602075" y="2628468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35698" y="2207741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609600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NATRF2022 coordinates over time</a:t>
            </a:r>
            <a:br>
              <a:rPr lang="en-US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(Remember:  The NATRF2022 </a:t>
            </a:r>
            <a:r>
              <a:rPr lang="en-US" sz="2000" i="1" dirty="0" smtClean="0">
                <a:solidFill>
                  <a:srgbClr val="FF0000"/>
                </a:solidFill>
              </a:rPr>
              <a:t>frame</a:t>
            </a:r>
            <a:r>
              <a:rPr lang="en-US" sz="2000" dirty="0" smtClean="0">
                <a:solidFill>
                  <a:srgbClr val="FF0000"/>
                </a:solidFill>
              </a:rPr>
              <a:t> is rigid)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0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633582" y="4239923"/>
            <a:ext cx="2539940" cy="1592313"/>
            <a:chOff x="419099" y="1652846"/>
            <a:chExt cx="6766580" cy="4236672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5816927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75260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10515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448175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19100" y="2705100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19100" y="3757354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19099" y="4800083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5275265" y="4363879"/>
            <a:ext cx="2539940" cy="1592313"/>
            <a:chOff x="419099" y="1652846"/>
            <a:chExt cx="6766580" cy="4236672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175260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10515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448175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816927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19100" y="2705100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19100" y="3757354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19099" y="4800083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 Geospatial Summit, Silver Spring, MD</a:t>
            </a: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457921" y="2075659"/>
            <a:ext cx="0" cy="1541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457921" y="3611947"/>
            <a:ext cx="2531807" cy="49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41715" y="2090407"/>
            <a:ext cx="0" cy="1541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41715" y="3626695"/>
            <a:ext cx="2531807" cy="49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5-Point Star 13"/>
          <p:cNvSpPr/>
          <p:nvPr/>
        </p:nvSpPr>
        <p:spPr bwMode="auto">
          <a:xfrm>
            <a:off x="5161199" y="1692434"/>
            <a:ext cx="266700" cy="2667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517725" y="1692434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27899" y="1641118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Point on </a:t>
            </a:r>
            <a:r>
              <a:rPr lang="en-US" sz="2000" u="sng" dirty="0" smtClean="0"/>
              <a:t>rigid</a:t>
            </a:r>
            <a:r>
              <a:rPr lang="en-US" sz="2000" dirty="0" smtClean="0"/>
              <a:t> part of plate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83492" y="1641118"/>
            <a:ext cx="3757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Point on </a:t>
            </a:r>
            <a:r>
              <a:rPr lang="en-US" sz="2000" u="sng" dirty="0" smtClean="0"/>
              <a:t>deforming</a:t>
            </a:r>
            <a:r>
              <a:rPr lang="en-US" sz="2000" dirty="0" smtClean="0"/>
              <a:t> part of plate</a:t>
            </a:r>
            <a:endParaRPr lang="en-US" sz="2000" dirty="0"/>
          </a:p>
        </p:txBody>
      </p:sp>
      <p:sp>
        <p:nvSpPr>
          <p:cNvPr id="22" name="5-Point Star 21"/>
          <p:cNvSpPr/>
          <p:nvPr/>
        </p:nvSpPr>
        <p:spPr bwMode="auto">
          <a:xfrm>
            <a:off x="6278535" y="5140082"/>
            <a:ext cx="266700" cy="2667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2407354" y="5175724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14808" y="2492319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Symbol" panose="05050102010706020507" pitchFamily="18" charset="2"/>
              </a:rPr>
              <a:t>l</a:t>
            </a:r>
            <a:endParaRPr lang="en-US" sz="4000" b="1" dirty="0">
              <a:latin typeface="Symbol" panose="05050102010706020507" pitchFamily="18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9061" y="2507067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Symbol" panose="05050102010706020507" pitchFamily="18" charset="2"/>
              </a:rPr>
              <a:t>l</a:t>
            </a:r>
            <a:endParaRPr lang="en-US" sz="4000" b="1" dirty="0">
              <a:latin typeface="Symbol" panose="05050102010706020507" pitchFamily="18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78535" y="3532037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</a:t>
            </a:r>
            <a:endParaRPr lang="en-US" sz="4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725458" y="3546785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</a:t>
            </a:r>
            <a:endParaRPr lang="en-US" sz="4000" b="1" dirty="0"/>
          </a:p>
        </p:txBody>
      </p:sp>
      <p:sp>
        <p:nvSpPr>
          <p:cNvPr id="29" name="Oval 28"/>
          <p:cNvSpPr/>
          <p:nvPr/>
        </p:nvSpPr>
        <p:spPr>
          <a:xfrm>
            <a:off x="5602075" y="2628468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35698" y="2207741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 bwMode="auto">
          <a:xfrm>
            <a:off x="2013881" y="4917255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282292" y="2403401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107459" y="2632821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1"/>
          <p:cNvSpPr txBox="1">
            <a:spLocks/>
          </p:cNvSpPr>
          <p:nvPr/>
        </p:nvSpPr>
        <p:spPr bwMode="auto">
          <a:xfrm>
            <a:off x="609600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NATRF2022 coordinates over time</a:t>
            </a:r>
            <a:br>
              <a:rPr lang="en-US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(Remember:  The NATRF2022 </a:t>
            </a:r>
            <a:r>
              <a:rPr lang="en-US" sz="2000" i="1" dirty="0" smtClean="0">
                <a:solidFill>
                  <a:srgbClr val="FF0000"/>
                </a:solidFill>
              </a:rPr>
              <a:t>frame</a:t>
            </a:r>
            <a:r>
              <a:rPr lang="en-US" sz="2000" dirty="0" smtClean="0">
                <a:solidFill>
                  <a:srgbClr val="FF0000"/>
                </a:solidFill>
              </a:rPr>
              <a:t> is rigid)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8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33582" y="4239923"/>
            <a:ext cx="2539940" cy="1592313"/>
            <a:chOff x="419099" y="1652846"/>
            <a:chExt cx="6766580" cy="4236672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5816927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75260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10515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448175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19100" y="2705100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19100" y="3757354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19099" y="4800083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5275265" y="4363879"/>
            <a:ext cx="2539940" cy="1592313"/>
            <a:chOff x="419099" y="1652846"/>
            <a:chExt cx="6766580" cy="4236672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175260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10515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448175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816927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19100" y="2705100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19100" y="3757354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19099" y="4800083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 Geospatial Summit, Silver Spring, MD</a:t>
            </a: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457921" y="2075659"/>
            <a:ext cx="0" cy="1541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457921" y="3611947"/>
            <a:ext cx="2531807" cy="49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41715" y="2090407"/>
            <a:ext cx="0" cy="1541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41715" y="3626695"/>
            <a:ext cx="2531807" cy="49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5-Point Star 13"/>
          <p:cNvSpPr/>
          <p:nvPr/>
        </p:nvSpPr>
        <p:spPr bwMode="auto">
          <a:xfrm>
            <a:off x="5161199" y="1692434"/>
            <a:ext cx="266700" cy="2667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517725" y="1692434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27899" y="1641118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Point on </a:t>
            </a:r>
            <a:r>
              <a:rPr lang="en-US" sz="2000" u="sng" dirty="0" smtClean="0"/>
              <a:t>rigid</a:t>
            </a:r>
            <a:r>
              <a:rPr lang="en-US" sz="2000" dirty="0" smtClean="0"/>
              <a:t> part of plate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83492" y="1641118"/>
            <a:ext cx="3757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Point on </a:t>
            </a:r>
            <a:r>
              <a:rPr lang="en-US" sz="2000" u="sng" dirty="0" smtClean="0"/>
              <a:t>deforming</a:t>
            </a:r>
            <a:r>
              <a:rPr lang="en-US" sz="2000" dirty="0" smtClean="0"/>
              <a:t> part of plate</a:t>
            </a:r>
            <a:endParaRPr lang="en-US" sz="2000" dirty="0"/>
          </a:p>
        </p:txBody>
      </p:sp>
      <p:sp>
        <p:nvSpPr>
          <p:cNvPr id="22" name="5-Point Star 21"/>
          <p:cNvSpPr/>
          <p:nvPr/>
        </p:nvSpPr>
        <p:spPr bwMode="auto">
          <a:xfrm>
            <a:off x="6278535" y="5140082"/>
            <a:ext cx="266700" cy="2667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2407354" y="5175724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14808" y="2492319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Symbol" panose="05050102010706020507" pitchFamily="18" charset="2"/>
              </a:rPr>
              <a:t>l</a:t>
            </a:r>
            <a:endParaRPr lang="en-US" sz="4000" b="1" dirty="0">
              <a:latin typeface="Symbol" panose="05050102010706020507" pitchFamily="18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9061" y="2507067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Symbol" panose="05050102010706020507" pitchFamily="18" charset="2"/>
              </a:rPr>
              <a:t>l</a:t>
            </a:r>
            <a:endParaRPr lang="en-US" sz="4000" b="1" dirty="0">
              <a:latin typeface="Symbol" panose="05050102010706020507" pitchFamily="18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78535" y="3532037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</a:t>
            </a:r>
            <a:endParaRPr lang="en-US" sz="4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725458" y="3546785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</a:t>
            </a:r>
            <a:endParaRPr lang="en-US" sz="4000" b="1" dirty="0"/>
          </a:p>
        </p:txBody>
      </p:sp>
      <p:sp>
        <p:nvSpPr>
          <p:cNvPr id="29" name="Oval 28"/>
          <p:cNvSpPr/>
          <p:nvPr/>
        </p:nvSpPr>
        <p:spPr>
          <a:xfrm>
            <a:off x="5602075" y="2628468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35698" y="2207741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 bwMode="auto">
          <a:xfrm>
            <a:off x="2013881" y="4917255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282292" y="2403401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107459" y="2632821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 bwMode="auto">
          <a:xfrm>
            <a:off x="1667218" y="4674050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718530" y="2637180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554867" y="2632821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itle 1"/>
          <p:cNvSpPr txBox="1">
            <a:spLocks/>
          </p:cNvSpPr>
          <p:nvPr/>
        </p:nvSpPr>
        <p:spPr bwMode="auto">
          <a:xfrm>
            <a:off x="609600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NATRF2022 coordinates over time</a:t>
            </a:r>
            <a:br>
              <a:rPr lang="en-US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(Remember:  The NATRF2022 </a:t>
            </a:r>
            <a:r>
              <a:rPr lang="en-US" sz="2000" i="1" dirty="0" smtClean="0">
                <a:solidFill>
                  <a:srgbClr val="FF0000"/>
                </a:solidFill>
              </a:rPr>
              <a:t>frame</a:t>
            </a:r>
            <a:r>
              <a:rPr lang="en-US" sz="2000" dirty="0" smtClean="0">
                <a:solidFill>
                  <a:srgbClr val="FF0000"/>
                </a:solidFill>
              </a:rPr>
              <a:t> is rigid)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46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33582" y="4239923"/>
            <a:ext cx="2539940" cy="1592313"/>
            <a:chOff x="419099" y="1652846"/>
            <a:chExt cx="6766580" cy="4236672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5816927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75260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10515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448175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19100" y="2705100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19100" y="3757354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19099" y="4800083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5275265" y="4363879"/>
            <a:ext cx="2539940" cy="1592313"/>
            <a:chOff x="419099" y="1652846"/>
            <a:chExt cx="6766580" cy="4236672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175260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10515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448175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816927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19100" y="2705100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19100" y="3757354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19099" y="4800083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 Geospatial Summit, Silver Spring, MD</a:t>
            </a: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457921" y="2075659"/>
            <a:ext cx="0" cy="1541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457921" y="3611947"/>
            <a:ext cx="2531807" cy="49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41715" y="2090407"/>
            <a:ext cx="0" cy="15412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41715" y="3626695"/>
            <a:ext cx="2531807" cy="49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5-Point Star 13"/>
          <p:cNvSpPr/>
          <p:nvPr/>
        </p:nvSpPr>
        <p:spPr bwMode="auto">
          <a:xfrm>
            <a:off x="5161199" y="1692434"/>
            <a:ext cx="266700" cy="2667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517725" y="1692434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27899" y="1641118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Point on </a:t>
            </a:r>
            <a:r>
              <a:rPr lang="en-US" sz="2000" u="sng" dirty="0" smtClean="0"/>
              <a:t>rigid</a:t>
            </a:r>
            <a:r>
              <a:rPr lang="en-US" sz="2000" dirty="0" smtClean="0"/>
              <a:t> part of plate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83492" y="1641118"/>
            <a:ext cx="3757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Point on </a:t>
            </a:r>
            <a:r>
              <a:rPr lang="en-US" sz="2000" u="sng" dirty="0" smtClean="0"/>
              <a:t>deforming</a:t>
            </a:r>
            <a:r>
              <a:rPr lang="en-US" sz="2000" dirty="0" smtClean="0"/>
              <a:t> part of plate</a:t>
            </a:r>
            <a:endParaRPr lang="en-US" sz="2000" dirty="0"/>
          </a:p>
        </p:txBody>
      </p:sp>
      <p:sp>
        <p:nvSpPr>
          <p:cNvPr id="22" name="5-Point Star 21"/>
          <p:cNvSpPr/>
          <p:nvPr/>
        </p:nvSpPr>
        <p:spPr bwMode="auto">
          <a:xfrm>
            <a:off x="6278535" y="5140082"/>
            <a:ext cx="266700" cy="2667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2407354" y="5175724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14808" y="2492319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Symbol" panose="05050102010706020507" pitchFamily="18" charset="2"/>
              </a:rPr>
              <a:t>l</a:t>
            </a:r>
            <a:endParaRPr lang="en-US" sz="4000" b="1" dirty="0">
              <a:latin typeface="Symbol" panose="05050102010706020507" pitchFamily="18" charset="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9061" y="2507067"/>
            <a:ext cx="466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Symbol" panose="05050102010706020507" pitchFamily="18" charset="2"/>
              </a:rPr>
              <a:t>l</a:t>
            </a:r>
            <a:endParaRPr lang="en-US" sz="4000" b="1" dirty="0">
              <a:latin typeface="Symbol" panose="05050102010706020507" pitchFamily="18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78535" y="3532037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</a:t>
            </a:r>
            <a:endParaRPr lang="en-US" sz="4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725458" y="3546785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</a:t>
            </a:r>
            <a:endParaRPr lang="en-US" sz="4000" b="1" dirty="0"/>
          </a:p>
        </p:txBody>
      </p:sp>
      <p:sp>
        <p:nvSpPr>
          <p:cNvPr id="29" name="Oval 28"/>
          <p:cNvSpPr/>
          <p:nvPr/>
        </p:nvSpPr>
        <p:spPr>
          <a:xfrm>
            <a:off x="5602075" y="2628468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35698" y="2207741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 bwMode="auto">
          <a:xfrm>
            <a:off x="2013881" y="4917255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282292" y="2403401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107459" y="2632821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 bwMode="auto">
          <a:xfrm>
            <a:off x="1667218" y="4674050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718530" y="2637180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554867" y="2632821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itle 1"/>
          <p:cNvSpPr txBox="1">
            <a:spLocks/>
          </p:cNvSpPr>
          <p:nvPr/>
        </p:nvSpPr>
        <p:spPr bwMode="auto">
          <a:xfrm>
            <a:off x="609600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ill Sans MT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NATRF2022 coordinates over time</a:t>
            </a:r>
            <a:br>
              <a:rPr lang="en-US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(Remember:  The NATRF2022 </a:t>
            </a:r>
            <a:r>
              <a:rPr lang="en-US" sz="2000" i="1" dirty="0" smtClean="0">
                <a:solidFill>
                  <a:srgbClr val="FF0000"/>
                </a:solidFill>
              </a:rPr>
              <a:t>frame</a:t>
            </a:r>
            <a:r>
              <a:rPr lang="en-US" sz="2000" dirty="0" smtClean="0">
                <a:solidFill>
                  <a:srgbClr val="FF0000"/>
                </a:solidFill>
              </a:rPr>
              <a:t> is rigid)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6" name="5-Point Star 55"/>
          <p:cNvSpPr/>
          <p:nvPr/>
        </p:nvSpPr>
        <p:spPr bwMode="auto">
          <a:xfrm>
            <a:off x="1326132" y="4318584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2140867" y="2857883"/>
            <a:ext cx="158314" cy="158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973967" y="2632821"/>
            <a:ext cx="158314" cy="158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8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45066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Intra-frame velocities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990600" y="1870629"/>
          <a:ext cx="7696200" cy="4668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 Geospatial Summit, Silver Spring, MD</a:t>
            </a:r>
            <a:endParaRPr lang="en-US"/>
          </a:p>
        </p:txBody>
      </p:sp>
      <p:sp>
        <p:nvSpPr>
          <p:cNvPr id="4" name="Oval 3"/>
          <p:cNvSpPr/>
          <p:nvPr/>
        </p:nvSpPr>
        <p:spPr>
          <a:xfrm rot="1841794">
            <a:off x="1456943" y="3787121"/>
            <a:ext cx="6010656" cy="916695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17520" y="5249406"/>
            <a:ext cx="21264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This is the velocity of the </a:t>
            </a:r>
          </a:p>
          <a:p>
            <a:r>
              <a:rPr lang="en-US" sz="1200" b="1" dirty="0" smtClean="0">
                <a:solidFill>
                  <a:schemeClr val="accent1"/>
                </a:solidFill>
              </a:rPr>
              <a:t>point in ITRF.  Includes all </a:t>
            </a:r>
          </a:p>
          <a:p>
            <a:r>
              <a:rPr lang="en-US" sz="1200" b="1" dirty="0" smtClean="0">
                <a:solidFill>
                  <a:schemeClr val="accent1"/>
                </a:solidFill>
              </a:rPr>
              <a:t>movements, but the </a:t>
            </a:r>
          </a:p>
          <a:p>
            <a:r>
              <a:rPr lang="en-US" sz="1200" b="1" dirty="0" smtClean="0">
                <a:solidFill>
                  <a:schemeClr val="accent1"/>
                </a:solidFill>
              </a:rPr>
              <a:t>dominant one is the </a:t>
            </a:r>
          </a:p>
          <a:p>
            <a:r>
              <a:rPr lang="en-US" sz="1200" b="1" dirty="0" smtClean="0">
                <a:solidFill>
                  <a:schemeClr val="accent1"/>
                </a:solidFill>
              </a:rPr>
              <a:t>rotation of the N.A. Plate.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1326">
            <a:off x="1644058" y="2931091"/>
            <a:ext cx="6010656" cy="57619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17520" y="1667718"/>
            <a:ext cx="21387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This is the velocity of the </a:t>
            </a:r>
          </a:p>
          <a:p>
            <a:r>
              <a:rPr lang="en-US" sz="1200" b="1" dirty="0" smtClean="0">
                <a:solidFill>
                  <a:srgbClr val="C00000"/>
                </a:solidFill>
              </a:rPr>
              <a:t>point in NATRF2022.  </a:t>
            </a:r>
          </a:p>
          <a:p>
            <a:r>
              <a:rPr lang="en-US" sz="1200" b="1" dirty="0" smtClean="0">
                <a:solidFill>
                  <a:srgbClr val="C00000"/>
                </a:solidFill>
              </a:rPr>
              <a:t>Rotation of plate removed.</a:t>
            </a:r>
          </a:p>
          <a:p>
            <a:r>
              <a:rPr lang="en-US" sz="1200" b="1" dirty="0" smtClean="0">
                <a:solidFill>
                  <a:srgbClr val="C00000"/>
                </a:solidFill>
              </a:rPr>
              <a:t>It is not constant because</a:t>
            </a:r>
          </a:p>
          <a:p>
            <a:r>
              <a:rPr lang="en-US" sz="1200" b="1" dirty="0">
                <a:solidFill>
                  <a:srgbClr val="C00000"/>
                </a:solidFill>
              </a:rPr>
              <a:t>t</a:t>
            </a:r>
            <a:r>
              <a:rPr lang="en-US" sz="1200" b="1" dirty="0" smtClean="0">
                <a:solidFill>
                  <a:srgbClr val="C00000"/>
                </a:solidFill>
              </a:rPr>
              <a:t>he point still suffers small</a:t>
            </a:r>
          </a:p>
          <a:p>
            <a:r>
              <a:rPr lang="en-US" sz="1200" b="1" dirty="0" smtClean="0">
                <a:solidFill>
                  <a:srgbClr val="C00000"/>
                </a:solidFill>
              </a:rPr>
              <a:t>“intra-frame” velocities.</a:t>
            </a:r>
          </a:p>
          <a:p>
            <a:r>
              <a:rPr lang="en-US" sz="1200" b="1" dirty="0" smtClean="0">
                <a:solidFill>
                  <a:srgbClr val="C00000"/>
                </a:solidFill>
              </a:rPr>
              <a:t>Such IFVs will be captured</a:t>
            </a:r>
          </a:p>
          <a:p>
            <a:r>
              <a:rPr lang="en-US" sz="1200" b="1" dirty="0">
                <a:solidFill>
                  <a:srgbClr val="C00000"/>
                </a:solidFill>
              </a:rPr>
              <a:t>i</a:t>
            </a:r>
            <a:r>
              <a:rPr lang="en-US" sz="1200" b="1" dirty="0" smtClean="0">
                <a:solidFill>
                  <a:srgbClr val="C00000"/>
                </a:solidFill>
              </a:rPr>
              <a:t>n a model by NGS.</a:t>
            </a:r>
            <a:endParaRPr lang="en-US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6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Scientific </a:t>
            </a:r>
            <a:r>
              <a:rPr lang="en-US" b="1" dirty="0">
                <a:solidFill>
                  <a:srgbClr val="FF0000"/>
                </a:solidFill>
              </a:rPr>
              <a:t>Decisions!!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Blueprint for 2022, </a:t>
            </a:r>
            <a:r>
              <a:rPr lang="en-US" u="sng" dirty="0" smtClean="0"/>
              <a:t>Part 2:  Geopotential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Global 3-D </a:t>
            </a:r>
            <a:r>
              <a:rPr lang="en-US" dirty="0" smtClean="0"/>
              <a:t>Geopotential </a:t>
            </a:r>
            <a:r>
              <a:rPr lang="en-US" dirty="0" smtClean="0"/>
              <a:t>Model (GGM)</a:t>
            </a:r>
            <a:endParaRPr lang="en-US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Will contain all GRAV-D data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Able to yield any physical value on/above </a:t>
            </a:r>
            <a:r>
              <a:rPr lang="en-US" dirty="0" smtClean="0"/>
              <a:t>surface 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Special high-resolution geoid, </a:t>
            </a:r>
            <a:r>
              <a:rPr lang="en-US" dirty="0" err="1" smtClean="0"/>
              <a:t>DoV</a:t>
            </a:r>
            <a:r>
              <a:rPr lang="en-US" dirty="0" smtClean="0"/>
              <a:t> and surface gravity products consistent with </a:t>
            </a:r>
            <a:r>
              <a:rPr lang="en-US" dirty="0" smtClean="0"/>
              <a:t>GGM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Not global:  NA/Pacific, American Samoa, Guam/CNMI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Time-Dependencies</a:t>
            </a:r>
            <a:endParaRPr lang="en-US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Geoid monitoring service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dirty="0" smtClean="0"/>
              <a:t>Impacts of deglaciation, sea level rise, earthquakes, </a:t>
            </a:r>
            <a:r>
              <a:rPr lang="en-US" dirty="0" err="1" smtClean="0"/>
              <a:t>etc</a:t>
            </a:r>
            <a:endParaRPr lang="en-US" dirty="0"/>
          </a:p>
          <a:p>
            <a:endParaRPr lang="en-US" u="sng" dirty="0" smtClean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24,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 Geospatial Summit, Silver Spring, MD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8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2607"/>
            <a:ext cx="5010979" cy="320008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24,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 Geospatial Summit, Silver Spring, MD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4742688"/>
            <a:ext cx="4901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GEOID2022 (et al) over the North America/Pacific/Caribbean/Central America/Greenland region will range from </a:t>
            </a:r>
          </a:p>
          <a:p>
            <a:r>
              <a:rPr lang="en-US" dirty="0" smtClean="0"/>
              <a:t>0 to 90 latitude and from 170 to 350 longitude.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930" y="786581"/>
            <a:ext cx="2973070" cy="25176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616" y="3788978"/>
            <a:ext cx="1920384" cy="30272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14091" y="3465812"/>
            <a:ext cx="4019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GEOID2022 (et al) over Guam/CNMI:</a:t>
            </a:r>
          </a:p>
          <a:p>
            <a:r>
              <a:rPr lang="en-US" dirty="0" smtClean="0"/>
              <a:t>11-22, 143-148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10275" y="438512"/>
            <a:ext cx="4493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GEOID2022 (et al) over American Samoa:</a:t>
            </a:r>
          </a:p>
          <a:p>
            <a:r>
              <a:rPr lang="en-US" dirty="0" smtClean="0"/>
              <a:t>-16 to -10, 186-193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0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Blueprint for 2022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1: Geometric</a:t>
            </a:r>
          </a:p>
          <a:p>
            <a:endParaRPr lang="en-US" dirty="0"/>
          </a:p>
          <a:p>
            <a:r>
              <a:rPr lang="en-US" dirty="0" smtClean="0"/>
              <a:t>Part 2:  Geopotential</a:t>
            </a:r>
          </a:p>
          <a:p>
            <a:endParaRPr lang="en-US" dirty="0"/>
          </a:p>
          <a:p>
            <a:r>
              <a:rPr lang="en-US" dirty="0" smtClean="0"/>
              <a:t>Part 3:  </a:t>
            </a:r>
            <a:r>
              <a:rPr lang="en-US" dirty="0" err="1" smtClean="0"/>
              <a:t>Bluebooking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24,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 Geospatial Summit, Silver Spring, MD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6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55" y="3254441"/>
            <a:ext cx="8277420" cy="272778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3104276" y="6454531"/>
            <a:ext cx="603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    </a:t>
            </a:r>
            <a:r>
              <a:rPr lang="en-US" b="1" dirty="0" smtClean="0">
                <a:solidFill>
                  <a:srgbClr val="008000"/>
                </a:solidFill>
              </a:rPr>
              <a:t>CORS </a:t>
            </a:r>
            <a:r>
              <a:rPr lang="en-US" b="1" dirty="0">
                <a:solidFill>
                  <a:srgbClr val="008000"/>
                </a:solidFill>
              </a:rPr>
              <a:t>best estimate of dh/</a:t>
            </a:r>
            <a:r>
              <a:rPr lang="en-US" b="1" dirty="0" err="1">
                <a:solidFill>
                  <a:srgbClr val="008000"/>
                </a:solidFill>
              </a:rPr>
              <a:t>dt</a:t>
            </a:r>
            <a:r>
              <a:rPr lang="en-US" b="1" dirty="0">
                <a:solidFill>
                  <a:srgbClr val="008000"/>
                </a:solidFill>
              </a:rPr>
              <a:t>:  </a:t>
            </a:r>
            <a:r>
              <a:rPr lang="en-US" b="1" dirty="0" smtClean="0">
                <a:solidFill>
                  <a:srgbClr val="008000"/>
                </a:solidFill>
              </a:rPr>
              <a:t>-2.2 </a:t>
            </a:r>
            <a:r>
              <a:rPr lang="en-US" b="1" dirty="0">
                <a:solidFill>
                  <a:srgbClr val="008000"/>
                </a:solidFill>
              </a:rPr>
              <a:t>mm / year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104276" y="6169580"/>
            <a:ext cx="603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NATRF2022 best estimate of dh/</a:t>
            </a:r>
            <a:r>
              <a:rPr lang="en-US" b="1" dirty="0" err="1"/>
              <a:t>dt</a:t>
            </a:r>
            <a:r>
              <a:rPr lang="en-US" b="1" dirty="0"/>
              <a:t>:  </a:t>
            </a:r>
            <a:r>
              <a:rPr lang="en-US" b="1" dirty="0" smtClean="0"/>
              <a:t>-4.2 </a:t>
            </a:r>
            <a:r>
              <a:rPr lang="en-US" b="1" dirty="0"/>
              <a:t>mm / year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3348873" y="4992263"/>
            <a:ext cx="123304" cy="198283"/>
            <a:chOff x="-643708" y="1678503"/>
            <a:chExt cx="123304" cy="198283"/>
          </a:xfrm>
        </p:grpSpPr>
        <p:sp>
          <p:nvSpPr>
            <p:cNvPr id="73" name="Rectangle 72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611336" y="4990604"/>
            <a:ext cx="123304" cy="198283"/>
            <a:chOff x="-643708" y="1678503"/>
            <a:chExt cx="123304" cy="198283"/>
          </a:xfrm>
        </p:grpSpPr>
        <p:sp>
          <p:nvSpPr>
            <p:cNvPr id="77" name="Rectangle 76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592729" y="4992175"/>
            <a:ext cx="123304" cy="198283"/>
            <a:chOff x="-643708" y="1678503"/>
            <a:chExt cx="123304" cy="198283"/>
          </a:xfrm>
        </p:grpSpPr>
        <p:sp>
          <p:nvSpPr>
            <p:cNvPr id="83" name="Rectangle 82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849472" y="4996869"/>
            <a:ext cx="123304" cy="198283"/>
            <a:chOff x="-643708" y="1678503"/>
            <a:chExt cx="123304" cy="198283"/>
          </a:xfrm>
        </p:grpSpPr>
        <p:sp>
          <p:nvSpPr>
            <p:cNvPr id="87" name="Rectangle 86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7236042" y="4994117"/>
            <a:ext cx="123304" cy="198283"/>
            <a:chOff x="-643708" y="1678503"/>
            <a:chExt cx="123304" cy="198283"/>
          </a:xfrm>
        </p:grpSpPr>
        <p:sp>
          <p:nvSpPr>
            <p:cNvPr id="91" name="Rectangle 90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045709" y="4989317"/>
            <a:ext cx="123304" cy="198283"/>
            <a:chOff x="-643708" y="1678503"/>
            <a:chExt cx="123304" cy="198283"/>
          </a:xfrm>
        </p:grpSpPr>
        <p:sp>
          <p:nvSpPr>
            <p:cNvPr id="95" name="Rectangle 94"/>
            <p:cNvSpPr/>
            <p:nvPr/>
          </p:nvSpPr>
          <p:spPr>
            <a:xfrm rot="1200000">
              <a:off x="-634259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 rot="20400000">
              <a:off x="-553227" y="1699228"/>
              <a:ext cx="21606" cy="177558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-643708" y="1678503"/>
              <a:ext cx="123304" cy="2207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8" name="Straight Arrow Connector 97"/>
          <p:cNvCxnSpPr/>
          <p:nvPr/>
        </p:nvCxnSpPr>
        <p:spPr>
          <a:xfrm flipV="1">
            <a:off x="3391535" y="4418280"/>
            <a:ext cx="0" cy="571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V="1">
            <a:off x="5106204" y="4771238"/>
            <a:ext cx="0" cy="218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85" idx="0"/>
          </p:cNvCxnSpPr>
          <p:nvPr/>
        </p:nvCxnSpPr>
        <p:spPr>
          <a:xfrm flipH="1" flipV="1">
            <a:off x="5651913" y="4590432"/>
            <a:ext cx="2468" cy="401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5907212" y="4679406"/>
            <a:ext cx="0" cy="309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V="1">
            <a:off x="7296810" y="4868209"/>
            <a:ext cx="0" cy="121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V="1">
            <a:off x="3672104" y="4622457"/>
            <a:ext cx="0" cy="366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3104276" y="5934424"/>
            <a:ext cx="603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NAD 83        best </a:t>
            </a:r>
            <a:r>
              <a:rPr lang="en-US" b="1" dirty="0">
                <a:solidFill>
                  <a:schemeClr val="accent6"/>
                </a:solidFill>
              </a:rPr>
              <a:t>estimate of dh/</a:t>
            </a:r>
            <a:r>
              <a:rPr lang="en-US" b="1" dirty="0" err="1">
                <a:solidFill>
                  <a:schemeClr val="accent6"/>
                </a:solidFill>
              </a:rPr>
              <a:t>dt</a:t>
            </a:r>
            <a:r>
              <a:rPr lang="en-US" b="1" dirty="0">
                <a:solidFill>
                  <a:schemeClr val="accent6"/>
                </a:solidFill>
              </a:rPr>
              <a:t>:  </a:t>
            </a:r>
            <a:r>
              <a:rPr lang="en-US" b="1" dirty="0" smtClean="0">
                <a:solidFill>
                  <a:schemeClr val="accent6"/>
                </a:solidFill>
              </a:rPr>
              <a:t>+2.8 </a:t>
            </a:r>
            <a:r>
              <a:rPr lang="en-US" b="1" dirty="0">
                <a:solidFill>
                  <a:schemeClr val="accent6"/>
                </a:solidFill>
              </a:rPr>
              <a:t>mm / year</a:t>
            </a:r>
          </a:p>
        </p:txBody>
      </p:sp>
      <p:sp>
        <p:nvSpPr>
          <p:cNvPr id="40" name="Shape 103"/>
          <p:cNvSpPr txBox="1">
            <a:spLocks noGrp="1"/>
          </p:cNvSpPr>
          <p:nvPr>
            <p:ph type="title"/>
          </p:nvPr>
        </p:nvSpPr>
        <p:spPr>
          <a:xfrm>
            <a:off x="457200" y="3508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dirty="0" smtClean="0">
                <a:ea typeface="Times New Roman"/>
                <a:cs typeface="Times New Roman"/>
                <a:sym typeface="Times New Roman"/>
              </a:rPr>
              <a:t>Time-Dependencies as a service:</a:t>
            </a:r>
            <a:br>
              <a:rPr lang="en-US" sz="4000" dirty="0" smtClean="0">
                <a:ea typeface="Times New Roman"/>
                <a:cs typeface="Times New Roman"/>
                <a:sym typeface="Times New Roman"/>
              </a:rPr>
            </a:br>
            <a:r>
              <a:rPr lang="en-US" sz="4000" dirty="0" smtClean="0">
                <a:ea typeface="Times New Roman"/>
                <a:cs typeface="Times New Roman"/>
                <a:sym typeface="Times New Roman"/>
              </a:rPr>
              <a:t>NATRF2022 and actual survey epochs</a:t>
            </a:r>
            <a:endParaRPr lang="en-US" sz="4000" dirty="0"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3024" y="1493051"/>
            <a:ext cx="8420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NAD 83 forcibly combined data spanning many years (using HTDP with no vertical modeling) to compute and find </a:t>
            </a:r>
            <a:r>
              <a:rPr lang="en-US" sz="1600" i="1" dirty="0" smtClean="0"/>
              <a:t>one</a:t>
            </a:r>
            <a:r>
              <a:rPr lang="en-US" sz="1600" dirty="0" smtClean="0"/>
              <a:t> height at </a:t>
            </a:r>
            <a:r>
              <a:rPr lang="en-US" sz="1600" i="1" dirty="0" smtClean="0"/>
              <a:t>one</a:t>
            </a:r>
            <a:r>
              <a:rPr lang="en-US" sz="1600" dirty="0" smtClean="0"/>
              <a:t> epoch.  </a:t>
            </a:r>
          </a:p>
          <a:p>
            <a:endParaRPr lang="en-US" sz="1600" dirty="0"/>
          </a:p>
          <a:p>
            <a:r>
              <a:rPr lang="en-US" sz="1600" dirty="0" smtClean="0"/>
              <a:t>NATRF2022 will compute coordinates at survey epoch to show actual motion.</a:t>
            </a:r>
          </a:p>
          <a:p>
            <a:endParaRPr lang="en-US" sz="1600" dirty="0"/>
          </a:p>
          <a:p>
            <a:r>
              <a:rPr lang="en-US" sz="1600" dirty="0" smtClean="0"/>
              <a:t>Even gridding surrounding CORS yields better subsidence rates than you have today. 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 Geospatial Summit, Silver Spring, MD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9227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9"/>
          <p:cNvSpPr>
            <a:spLocks noGrp="1"/>
          </p:cNvSpPr>
          <p:nvPr>
            <p:ph type="title"/>
          </p:nvPr>
        </p:nvSpPr>
        <p:spPr>
          <a:xfrm>
            <a:off x="425450" y="425450"/>
            <a:ext cx="8261350" cy="1174750"/>
          </a:xfrm>
        </p:spPr>
        <p:txBody>
          <a:bodyPr/>
          <a:lstStyle/>
          <a:p>
            <a:r>
              <a:rPr lang="en-US" altLang="en-US" dirty="0" smtClean="0"/>
              <a:t>Since 2008…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04800" y="1828800"/>
            <a:ext cx="8686800" cy="4419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NGS has had two “ten year plans”</a:t>
            </a:r>
          </a:p>
          <a:p>
            <a:pPr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Heavy on broad sweeping decisions</a:t>
            </a:r>
          </a:p>
          <a:p>
            <a:pPr lvl="2">
              <a:defRPr/>
            </a:pPr>
            <a:r>
              <a:rPr lang="en-US" dirty="0" smtClean="0"/>
              <a:t>e.g. “Replace NAD 83”</a:t>
            </a:r>
          </a:p>
          <a:p>
            <a:pPr lvl="2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Light on details</a:t>
            </a:r>
          </a:p>
          <a:p>
            <a:pPr lvl="2">
              <a:defRPr/>
            </a:pPr>
            <a:r>
              <a:rPr lang="en-US" dirty="0" smtClean="0"/>
              <a:t>How?  What do we call it?  </a:t>
            </a:r>
          </a:p>
          <a:p>
            <a:pPr lvl="2">
              <a:defRPr/>
            </a:pPr>
            <a:endParaRPr lang="en-US" dirty="0"/>
          </a:p>
          <a:p>
            <a:pPr lvl="1">
              <a:defRPr/>
            </a:pPr>
            <a:r>
              <a:rPr lang="en-US" dirty="0" smtClean="0"/>
              <a:t>2016 was a </a:t>
            </a:r>
            <a:r>
              <a:rPr lang="en-US" dirty="0" smtClean="0"/>
              <a:t>good </a:t>
            </a:r>
            <a:r>
              <a:rPr lang="en-US" dirty="0" smtClean="0"/>
              <a:t>year for filling in those details</a:t>
            </a:r>
          </a:p>
          <a:p>
            <a:pPr lvl="2"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24,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 Geospatial Summit, Silver Spring, MD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3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So…what’s new?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Names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24,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 Geospatial Summit, Silver Spring, MD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5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Names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gray">
          <a:xfrm>
            <a:off x="0" y="1736623"/>
            <a:ext cx="273423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sz="2400" u="sng" kern="0" dirty="0" smtClean="0">
                <a:latin typeface="Gill Sans MT" panose="020B0502020104020203" pitchFamily="34" charset="0"/>
              </a:rPr>
              <a:t>The Old: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kern="0" dirty="0" smtClean="0">
                <a:latin typeface="Gill Sans MT" panose="020B0502020104020203" pitchFamily="34" charset="0"/>
              </a:rPr>
              <a:t>NAD 83(2011)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400" kern="0" dirty="0" smtClean="0">
              <a:latin typeface="Gill Sans MT" panose="020B0502020104020203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kern="0" dirty="0" smtClean="0">
                <a:latin typeface="Gill Sans MT" panose="020B0502020104020203" pitchFamily="34" charset="0"/>
              </a:rPr>
              <a:t>NAD 83(PA11)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400" kern="0" dirty="0" smtClean="0">
              <a:latin typeface="Gill Sans MT" panose="020B0502020104020203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kern="0" dirty="0" smtClean="0">
                <a:latin typeface="Gill Sans MT" panose="020B0502020104020203" pitchFamily="34" charset="0"/>
              </a:rPr>
              <a:t>NAD </a:t>
            </a:r>
            <a:r>
              <a:rPr lang="en-US" sz="2400" kern="0" dirty="0">
                <a:latin typeface="Gill Sans MT" panose="020B0502020104020203" pitchFamily="34" charset="0"/>
              </a:rPr>
              <a:t>83(MA11)</a:t>
            </a:r>
          </a:p>
          <a:p>
            <a:pPr lvl="1">
              <a:defRPr/>
            </a:pPr>
            <a:endParaRPr lang="en-US" sz="2400" kern="0" dirty="0"/>
          </a:p>
          <a:p>
            <a:pPr marL="0" indent="0">
              <a:buFont typeface="Wingdings" pitchFamily="2" charset="2"/>
              <a:buNone/>
              <a:defRPr/>
            </a:pPr>
            <a:endParaRPr lang="en-US" b="1" kern="0" dirty="0">
              <a:solidFill>
                <a:srgbClr val="FF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gray">
          <a:xfrm>
            <a:off x="2590800" y="1611057"/>
            <a:ext cx="6324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sz="2400" u="sng" kern="0" dirty="0" smtClean="0">
                <a:latin typeface="Gill Sans MT" panose="020B0502020104020203" pitchFamily="34" charset="0"/>
              </a:rPr>
              <a:t>The New: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000" kern="0" dirty="0" smtClean="0">
                <a:latin typeface="Gill Sans MT" panose="020B0502020104020203" pitchFamily="34" charset="0"/>
              </a:rPr>
              <a:t>The North American Terrestrial Reference Frame of 2022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000" kern="0" dirty="0" smtClean="0">
                <a:latin typeface="Gill Sans MT" panose="020B0502020104020203" pitchFamily="34" charset="0"/>
              </a:rPr>
              <a:t>	(NATRF2022)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0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Caribbean Terrestrial Reference Frame of 2022 </a:t>
            </a: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	(CTRF2022</a:t>
            </a:r>
            <a:r>
              <a:rPr lang="en-US" sz="2000" kern="0" dirty="0" smtClean="0">
                <a:latin typeface="Gill Sans MT" panose="020B0502020104020203" pitchFamily="34" charset="0"/>
              </a:rPr>
              <a:t>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000" kern="0" dirty="0" smtClean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</a:t>
            </a:r>
            <a:r>
              <a:rPr lang="en-US" sz="2000" kern="0" dirty="0" smtClean="0">
                <a:latin typeface="Gill Sans MT" panose="020B0502020104020203" pitchFamily="34" charset="0"/>
              </a:rPr>
              <a:t>Pacific Terrestrial </a:t>
            </a:r>
            <a:r>
              <a:rPr lang="en-US" sz="2000" kern="0" dirty="0">
                <a:latin typeface="Gill Sans MT" panose="020B0502020104020203" pitchFamily="34" charset="0"/>
              </a:rPr>
              <a:t>Reference Frame of 2022 </a:t>
            </a:r>
            <a:endParaRPr lang="en-US" sz="2000" kern="0" dirty="0" smtClean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 smtClean="0">
                <a:latin typeface="Gill Sans MT" panose="020B0502020104020203" pitchFamily="34" charset="0"/>
              </a:rPr>
              <a:t>	(PTRF2022)</a:t>
            </a:r>
          </a:p>
          <a:p>
            <a:pPr marL="0" indent="0">
              <a:buNone/>
              <a:defRPr/>
            </a:pPr>
            <a:endParaRPr lang="en-US" sz="20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</a:t>
            </a:r>
            <a:r>
              <a:rPr lang="en-US" sz="2000" kern="0" dirty="0" smtClean="0">
                <a:latin typeface="Gill Sans MT" panose="020B0502020104020203" pitchFamily="34" charset="0"/>
              </a:rPr>
              <a:t>Mariana Terrestrial </a:t>
            </a:r>
            <a:r>
              <a:rPr lang="en-US" sz="2000" kern="0" dirty="0">
                <a:latin typeface="Gill Sans MT" panose="020B0502020104020203" pitchFamily="34" charset="0"/>
              </a:rPr>
              <a:t>Reference Frame of 2022 </a:t>
            </a:r>
            <a:endParaRPr lang="en-US" sz="2000" kern="0" dirty="0" smtClean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 smtClean="0">
                <a:latin typeface="Gill Sans MT" panose="020B0502020104020203" pitchFamily="34" charset="0"/>
              </a:rPr>
              <a:t>	(MTRF2022</a:t>
            </a:r>
            <a:r>
              <a:rPr lang="en-US" kern="0" dirty="0">
                <a:latin typeface="Gill Sans MT" panose="020B0502020104020203" pitchFamily="34" charset="0"/>
              </a:rPr>
              <a:t>)</a:t>
            </a:r>
          </a:p>
          <a:p>
            <a:pPr lvl="1">
              <a:defRPr/>
            </a:pPr>
            <a:endParaRPr lang="en-US" sz="2400" kern="0" dirty="0"/>
          </a:p>
          <a:p>
            <a:pPr marL="0" indent="0">
              <a:buFont typeface="Wingdings" pitchFamily="2" charset="2"/>
              <a:buNone/>
              <a:defRPr/>
            </a:pPr>
            <a:endParaRPr lang="en-US" b="1" kern="0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 Geospatial Summit, Silver Spring, MD</a:t>
            </a:r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952625" y="2314575"/>
            <a:ext cx="638175" cy="1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952625" y="2314575"/>
            <a:ext cx="781610" cy="91440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952624" y="3028952"/>
            <a:ext cx="781611" cy="126329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952624" y="3786163"/>
            <a:ext cx="781611" cy="1604989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73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Names</a:t>
            </a:r>
          </a:p>
        </p:txBody>
      </p:sp>
      <p:sp>
        <p:nvSpPr>
          <p:cNvPr id="23556" name="Content Placeholder 2"/>
          <p:cNvSpPr txBox="1">
            <a:spLocks/>
          </p:cNvSpPr>
          <p:nvPr/>
        </p:nvSpPr>
        <p:spPr bwMode="auto">
          <a:xfrm>
            <a:off x="860425" y="1524000"/>
            <a:ext cx="3711575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457200" lvl="1" indent="0" eaLnBrk="1" hangingPunct="1">
              <a:buNone/>
            </a:pPr>
            <a:r>
              <a:rPr lang="en-US" altLang="en-US" sz="2400" u="sng" dirty="0" smtClean="0">
                <a:cs typeface="Times New Roman" panose="02020603050405020304" pitchFamily="18" charset="0"/>
              </a:rPr>
              <a:t>The Old:</a:t>
            </a:r>
          </a:p>
          <a:p>
            <a:pPr marL="457200" lvl="1" indent="0" eaLnBrk="1" hangingPunct="1">
              <a:buNone/>
            </a:pPr>
            <a:r>
              <a:rPr lang="en-US" altLang="en-US" sz="2400" dirty="0" smtClean="0">
                <a:cs typeface="Times New Roman" panose="02020603050405020304" pitchFamily="18" charset="0"/>
              </a:rPr>
              <a:t>NAVD </a:t>
            </a:r>
            <a:r>
              <a:rPr lang="en-US" altLang="en-US" sz="2400" dirty="0">
                <a:cs typeface="Times New Roman" panose="02020603050405020304" pitchFamily="18" charset="0"/>
              </a:rPr>
              <a:t>88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PRVD 02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VIVD09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ASVD02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NMVD03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GUVD04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IGLD 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85</a:t>
            </a:r>
          </a:p>
          <a:p>
            <a:pPr marL="457200" lvl="1" indent="0" eaLnBrk="1" hangingPunct="1">
              <a:buNone/>
            </a:pPr>
            <a:r>
              <a:rPr lang="en-US" altLang="en-US" sz="2400" dirty="0" smtClean="0">
                <a:cs typeface="Times New Roman" panose="02020603050405020304" pitchFamily="18" charset="0"/>
              </a:rPr>
              <a:t>IGSN71</a:t>
            </a:r>
          </a:p>
          <a:p>
            <a:pPr marL="457200" lvl="1" indent="0" eaLnBrk="1" hangingPunct="1">
              <a:buNone/>
            </a:pPr>
            <a:r>
              <a:rPr lang="en-US" altLang="en-US" sz="2400" dirty="0" smtClean="0">
                <a:cs typeface="Times New Roman" panose="02020603050405020304" pitchFamily="18" charset="0"/>
              </a:rPr>
              <a:t>GEOID12B</a:t>
            </a:r>
          </a:p>
          <a:p>
            <a:pPr marL="457200" lvl="1" indent="0" eaLnBrk="1" hangingPunct="1">
              <a:buNone/>
            </a:pPr>
            <a:r>
              <a:rPr lang="en-US" altLang="en-US" sz="2400" dirty="0" smtClean="0">
                <a:cs typeface="Times New Roman" panose="02020603050405020304" pitchFamily="18" charset="0"/>
              </a:rPr>
              <a:t>DEFLEC12B</a:t>
            </a:r>
          </a:p>
          <a:p>
            <a:pPr marL="457200" lvl="1" indent="0" eaLnBrk="1" hangingPunct="1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819400" y="2514600"/>
            <a:ext cx="6324600" cy="221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457200" lvl="1" indent="0" eaLnBrk="1" hangingPunct="1">
              <a:buNone/>
            </a:pPr>
            <a:r>
              <a:rPr lang="en-US" altLang="en-US" sz="2400" u="sng" dirty="0" smtClean="0">
                <a:cs typeface="Times New Roman" panose="02020603050405020304" pitchFamily="18" charset="0"/>
              </a:rPr>
              <a:t>The New:</a:t>
            </a:r>
          </a:p>
          <a:p>
            <a:pPr marL="457200" lvl="1" indent="0" eaLnBrk="1" hangingPunct="1">
              <a:buNone/>
            </a:pPr>
            <a:r>
              <a:rPr lang="en-US" altLang="en-US" sz="2400" dirty="0" smtClean="0">
                <a:cs typeface="Times New Roman" panose="02020603050405020304" pitchFamily="18" charset="0"/>
              </a:rPr>
              <a:t>The North American-Pacific Geopotential Datum of 2022 (NAPGD2022)</a:t>
            </a:r>
          </a:p>
          <a:p>
            <a:pPr marL="457200" lvl="1" indent="0" eaLnBrk="1" hangingPunct="1">
              <a:buNone/>
            </a:pPr>
            <a:endParaRPr lang="en-US" altLang="en-US" sz="2400" dirty="0" smtClean="0">
              <a:cs typeface="Times New Roman" panose="02020603050405020304" pitchFamily="18" charset="0"/>
            </a:endParaRP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- Will include GEOID2022</a:t>
            </a:r>
          </a:p>
          <a:p>
            <a:pPr marL="457200" lvl="1" indent="0" eaLnBrk="1" hangingPunct="1">
              <a:buNone/>
            </a:pPr>
            <a:endParaRPr lang="en-US" altLang="en-US" sz="2400" dirty="0" smtClean="0">
              <a:cs typeface="Times New Roman" panose="02020603050405020304" pitchFamily="18" charset="0"/>
            </a:endParaRPr>
          </a:p>
          <a:p>
            <a:pPr marL="457200" lvl="1" indent="0" eaLnBrk="1" hangingPunct="1">
              <a:buNone/>
            </a:pPr>
            <a:endParaRPr lang="en-US" altLang="en-US" sz="2400" dirty="0" smtClean="0">
              <a:cs typeface="Times New Roman" panose="02020603050405020304" pitchFamily="18" charset="0"/>
            </a:endParaRPr>
          </a:p>
          <a:p>
            <a:pPr marL="457200" lvl="1" indent="0" eaLnBrk="1" hangingPunct="1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 Geospatial Summit, Silver Spring, MD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990725"/>
            <a:ext cx="9893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Orthometric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Heights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238454"/>
            <a:ext cx="98937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Normal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Orthometric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Heights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989373" y="2514599"/>
            <a:ext cx="258403" cy="20478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-37487" y="4602095"/>
            <a:ext cx="7729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Dynamic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Heights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43837" y="5153110"/>
            <a:ext cx="6687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Gravity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43837" y="5534848"/>
            <a:ext cx="10005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Geoid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Undulations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1222" y="5965735"/>
            <a:ext cx="11480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Deflections of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t</a:t>
            </a:r>
            <a:r>
              <a:rPr lang="en-US" sz="1100" b="1" dirty="0" smtClean="0">
                <a:solidFill>
                  <a:srgbClr val="FF0000"/>
                </a:solidFill>
              </a:rPr>
              <a:t>he Vertical</a:t>
            </a:r>
          </a:p>
        </p:txBody>
      </p:sp>
    </p:spTree>
    <p:extLst>
      <p:ext uri="{BB962C8B-B14F-4D97-AF65-F5344CB8AC3E}">
        <p14:creationId xmlns:p14="http://schemas.microsoft.com/office/powerpoint/2010/main" val="71550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" grpId="0" animBg="1"/>
      <p:bldP spid="10" grpId="0"/>
      <p:bldP spid="11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So…what’s new in 6 months?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Scientific Decisions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Codified in “Blueprint for 2022” documents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24,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 Geospatial Summit, Silver Spring, MD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8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Scientific Decisions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Blueprint for 2022, </a:t>
            </a:r>
            <a:r>
              <a:rPr lang="en-US" u="sng" dirty="0" smtClean="0"/>
              <a:t>Part 1:  Geometric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Four plate-fixed Terrestrial Reference Frames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And what “plate fixed” means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Mathematical equation between IGS and TRFs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Plate Rotation Model for each plate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Coordinates at survey epoch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Intra-frame velocity model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To compare coordinates surveyed at different epochs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24,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 Geospatial Summit, Silver Spring, MD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9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Replacing the NAD 83’s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April 24,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 Geospatial Summit, Silver Spring, MD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u="sng" dirty="0" smtClean="0"/>
              <a:t>Three</a:t>
            </a:r>
            <a:r>
              <a:rPr lang="en-US" sz="2800" dirty="0" smtClean="0"/>
              <a:t> plate-(</a:t>
            </a:r>
            <a:r>
              <a:rPr lang="en-US" sz="2800" i="1" dirty="0" smtClean="0">
                <a:solidFill>
                  <a:srgbClr val="FF0000"/>
                </a:solidFill>
              </a:rPr>
              <a:t>pseudo</a:t>
            </a:r>
            <a:r>
              <a:rPr lang="en-US" sz="2800" dirty="0" smtClean="0"/>
              <a:t>)fixed frames will be replaced with </a:t>
            </a:r>
            <a:r>
              <a:rPr lang="en-US" sz="2800" u="sng" dirty="0" smtClean="0"/>
              <a:t>four</a:t>
            </a:r>
            <a:r>
              <a:rPr lang="en-US" sz="2800" dirty="0" smtClean="0"/>
              <a:t> </a:t>
            </a:r>
            <a:r>
              <a:rPr lang="en-US" sz="2800" i="1" dirty="0" smtClean="0"/>
              <a:t>plate-fixed</a:t>
            </a:r>
            <a:r>
              <a:rPr lang="en-US" sz="2800" dirty="0" smtClean="0"/>
              <a:t> reference frames</a:t>
            </a:r>
          </a:p>
          <a:p>
            <a:pPr lvl="1"/>
            <a:r>
              <a:rPr lang="en-US" sz="2400" dirty="0" smtClean="0"/>
              <a:t>N. Amer., Pacific, Mariana, Caribbean(new!)</a:t>
            </a:r>
          </a:p>
          <a:p>
            <a:r>
              <a:rPr lang="en-US" sz="2800" dirty="0"/>
              <a:t>Remove long-standing non-</a:t>
            </a:r>
            <a:r>
              <a:rPr lang="en-US" sz="2800" dirty="0" err="1"/>
              <a:t>geocentricity</a:t>
            </a:r>
            <a:r>
              <a:rPr lang="en-US" sz="2800" dirty="0"/>
              <a:t> of NAD 83 </a:t>
            </a:r>
            <a:r>
              <a:rPr lang="en-US" sz="2800" dirty="0" smtClean="0"/>
              <a:t>frames</a:t>
            </a:r>
            <a:endParaRPr lang="en-US" sz="2400" dirty="0"/>
          </a:p>
          <a:p>
            <a:r>
              <a:rPr lang="en-US" sz="2800" dirty="0" smtClean="0"/>
              <a:t>All four : identical to </a:t>
            </a:r>
            <a:r>
              <a:rPr lang="en-US" sz="2800" dirty="0" err="1" smtClean="0"/>
              <a:t>IGSxx</a:t>
            </a:r>
            <a:r>
              <a:rPr lang="en-US" sz="2800" dirty="0" smtClean="0"/>
              <a:t> at a TBD epoch</a:t>
            </a:r>
          </a:p>
          <a:p>
            <a:pPr lvl="1"/>
            <a:r>
              <a:rPr lang="en-US" sz="2400" dirty="0" smtClean="0"/>
              <a:t>2020.00?</a:t>
            </a:r>
          </a:p>
          <a:p>
            <a:r>
              <a:rPr lang="en-US" sz="2800" dirty="0" smtClean="0"/>
              <a:t>All four : differ from </a:t>
            </a:r>
            <a:r>
              <a:rPr lang="en-US" sz="2800" dirty="0" err="1" smtClean="0"/>
              <a:t>IGSxx</a:t>
            </a:r>
            <a:r>
              <a:rPr lang="en-US" sz="2800" dirty="0" smtClean="0"/>
              <a:t> by plate rotation only</a:t>
            </a:r>
          </a:p>
          <a:p>
            <a:pPr lvl="1"/>
            <a:r>
              <a:rPr lang="en-US" sz="2400" dirty="0" smtClean="0"/>
              <a:t>Updated Euler Pole determination for rigid plate only</a:t>
            </a:r>
          </a:p>
        </p:txBody>
      </p:sp>
    </p:spTree>
    <p:extLst>
      <p:ext uri="{BB962C8B-B14F-4D97-AF65-F5344CB8AC3E}">
        <p14:creationId xmlns:p14="http://schemas.microsoft.com/office/powerpoint/2010/main" val="242434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24,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 Geospatial Summit, Silver Spring, MD</a:t>
            </a:r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1" y="615750"/>
            <a:ext cx="4876800" cy="55342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76225" y="1323975"/>
            <a:ext cx="362150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frame will get 3 parameters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Euler Pole Latitude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Euler Pole Longitude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Rotation rate (radians / year)</a:t>
            </a:r>
          </a:p>
          <a:p>
            <a:endParaRPr lang="en-US" dirty="0"/>
          </a:p>
          <a:p>
            <a:r>
              <a:rPr lang="en-US" dirty="0" smtClean="0"/>
              <a:t>This will be used to compute</a:t>
            </a:r>
          </a:p>
          <a:p>
            <a:r>
              <a:rPr lang="en-US" dirty="0" smtClean="0"/>
              <a:t>time-dependent TRF2022 </a:t>
            </a:r>
          </a:p>
          <a:p>
            <a:r>
              <a:rPr lang="en-US" dirty="0" smtClean="0"/>
              <a:t>coordinates from time-dependent</a:t>
            </a:r>
          </a:p>
          <a:p>
            <a:r>
              <a:rPr lang="en-US" dirty="0" smtClean="0"/>
              <a:t>IGS coordinates. </a:t>
            </a:r>
          </a:p>
        </p:txBody>
      </p:sp>
    </p:spTree>
    <p:extLst>
      <p:ext uri="{BB962C8B-B14F-4D97-AF65-F5344CB8AC3E}">
        <p14:creationId xmlns:p14="http://schemas.microsoft.com/office/powerpoint/2010/main" val="25545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82089</TotalTime>
  <Words>986</Words>
  <Application>Microsoft Office PowerPoint</Application>
  <PresentationFormat>On-screen Show (4:3)</PresentationFormat>
  <Paragraphs>231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ＭＳ Ｐゴシック</vt:lpstr>
      <vt:lpstr>ＭＳ Ｐゴシック</vt:lpstr>
      <vt:lpstr>Arial</vt:lpstr>
      <vt:lpstr>Calibri</vt:lpstr>
      <vt:lpstr>Gill Sans MT</vt:lpstr>
      <vt:lpstr>Symbol</vt:lpstr>
      <vt:lpstr>Times New Roman</vt:lpstr>
      <vt:lpstr>Verdana</vt:lpstr>
      <vt:lpstr>Wingdings</vt:lpstr>
      <vt:lpstr>Office Theme</vt:lpstr>
      <vt:lpstr>1_Office Theme</vt:lpstr>
      <vt:lpstr>2_Office Theme</vt:lpstr>
      <vt:lpstr>PowerPoint Presentation</vt:lpstr>
      <vt:lpstr>Since 2008…</vt:lpstr>
      <vt:lpstr>So…what’s new?</vt:lpstr>
      <vt:lpstr>Names</vt:lpstr>
      <vt:lpstr>Names</vt:lpstr>
      <vt:lpstr>So…what’s new in 6 months?</vt:lpstr>
      <vt:lpstr>Scientific Decisions</vt:lpstr>
      <vt:lpstr>Replacing the NAD 83’s</vt:lpstr>
      <vt:lpstr>PowerPoint Presentation</vt:lpstr>
      <vt:lpstr>NATRF2022 frame is rigid and  fixed to rigid part of the N.A. plate</vt:lpstr>
      <vt:lpstr>PowerPoint Presentation</vt:lpstr>
      <vt:lpstr>PowerPoint Presentation</vt:lpstr>
      <vt:lpstr>PowerPoint Presentation</vt:lpstr>
      <vt:lpstr>PowerPoint Presentation</vt:lpstr>
      <vt:lpstr>Intra-frame velocities</vt:lpstr>
      <vt:lpstr>Scientific Decisions!!</vt:lpstr>
      <vt:lpstr>PowerPoint Presentation</vt:lpstr>
      <vt:lpstr>Blueprint for 2022</vt:lpstr>
      <vt:lpstr>Time-Dependencies as a service: NATRF2022 and actual survey epochs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NGS All Hands 2.5.2010</dc:title>
  <dc:creator>Chris.Harm</dc:creator>
  <cp:lastModifiedBy>Dru Smith</cp:lastModifiedBy>
  <cp:revision>2624</cp:revision>
  <cp:lastPrinted>2017-02-02T17:15:29Z</cp:lastPrinted>
  <dcterms:created xsi:type="dcterms:W3CDTF">2009-09-30T12:20:38Z</dcterms:created>
  <dcterms:modified xsi:type="dcterms:W3CDTF">2017-03-31T12:29:14Z</dcterms:modified>
</cp:coreProperties>
</file>