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55.jpg" ContentType="image/jpg"/>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89.jpg" ContentType="image/jpg"/>
  <Override PartName="/ppt/notesSlides/notesSlide20.xml" ContentType="application/vnd.openxmlformats-officedocument.presentationml.notesSlide+xml"/>
  <Override PartName="/ppt/media/image90.jpg" ContentType="image/jpg"/>
  <Override PartName="/ppt/notesSlides/notesSlide21.xml" ContentType="application/vnd.openxmlformats-officedocument.presentationml.notesSlide+xml"/>
  <Override PartName="/ppt/media/image91.jpg" ContentType="image/jpg"/>
  <Override PartName="/ppt/media/image92.jpg" ContentType="image/jpg"/>
  <Override PartName="/ppt/media/image93.jpg" ContentType="image/jpg"/>
  <Override PartName="/ppt/notesSlides/notesSlide22.xml" ContentType="application/vnd.openxmlformats-officedocument.presentationml.notesSlide+xml"/>
  <Override PartName="/ppt/media/image94.jpg" ContentType="image/jpg"/>
  <Override PartName="/ppt/notesSlides/notesSlide23.xml" ContentType="application/vnd.openxmlformats-officedocument.presentationml.notesSlide+xml"/>
  <Override PartName="/ppt/media/image95.jpg" ContentType="image/jpg"/>
  <Override PartName="/ppt/media/image96.jpg" ContentType="image/jpg"/>
  <Override PartName="/ppt/notesSlides/notesSlide24.xml" ContentType="application/vnd.openxmlformats-officedocument.presentationml.notesSlide+xml"/>
  <Override PartName="/ppt/media/image97.jpg" ContentType="image/jpg"/>
  <Override PartName="/ppt/notesSlides/notesSlide25.xml" ContentType="application/vnd.openxmlformats-officedocument.presentationml.notesSlide+xml"/>
  <Override PartName="/ppt/media/image98.jpg" ContentType="image/jpg"/>
  <Override PartName="/ppt/media/image99.jpg" ContentType="image/jpg"/>
  <Override PartName="/ppt/media/image100.jpg" ContentType="image/jpg"/>
  <Override PartName="/ppt/notesSlides/notesSlide26.xml" ContentType="application/vnd.openxmlformats-officedocument.presentationml.notesSlide+xml"/>
  <Override PartName="/ppt/media/image101.jpg" ContentType="image/jpg"/>
  <Override PartName="/ppt/media/image102.jpg" ContentType="image/jpg"/>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6180" r:id="rId1"/>
    <p:sldMasterId id="2147487568" r:id="rId2"/>
    <p:sldMasterId id="2147487879" r:id="rId3"/>
    <p:sldMasterId id="2147487891" r:id="rId4"/>
  </p:sldMasterIdLst>
  <p:notesMasterIdLst>
    <p:notesMasterId r:id="rId52"/>
  </p:notesMasterIdLst>
  <p:handoutMasterIdLst>
    <p:handoutMasterId r:id="rId53"/>
  </p:handoutMasterIdLst>
  <p:sldIdLst>
    <p:sldId id="362" r:id="rId5"/>
    <p:sldId id="985" r:id="rId6"/>
    <p:sldId id="996" r:id="rId7"/>
    <p:sldId id="986" r:id="rId8"/>
    <p:sldId id="989" r:id="rId9"/>
    <p:sldId id="990" r:id="rId10"/>
    <p:sldId id="991" r:id="rId11"/>
    <p:sldId id="992" r:id="rId12"/>
    <p:sldId id="993" r:id="rId13"/>
    <p:sldId id="994" r:id="rId14"/>
    <p:sldId id="995" r:id="rId15"/>
    <p:sldId id="948" r:id="rId16"/>
    <p:sldId id="949" r:id="rId17"/>
    <p:sldId id="950" r:id="rId18"/>
    <p:sldId id="951" r:id="rId19"/>
    <p:sldId id="952" r:id="rId20"/>
    <p:sldId id="953" r:id="rId21"/>
    <p:sldId id="954" r:id="rId22"/>
    <p:sldId id="955" r:id="rId23"/>
    <p:sldId id="956" r:id="rId24"/>
    <p:sldId id="957" r:id="rId25"/>
    <p:sldId id="958" r:id="rId26"/>
    <p:sldId id="959" r:id="rId27"/>
    <p:sldId id="961" r:id="rId28"/>
    <p:sldId id="962" r:id="rId29"/>
    <p:sldId id="963" r:id="rId30"/>
    <p:sldId id="964" r:id="rId31"/>
    <p:sldId id="965" r:id="rId32"/>
    <p:sldId id="966" r:id="rId33"/>
    <p:sldId id="967" r:id="rId34"/>
    <p:sldId id="997" r:id="rId35"/>
    <p:sldId id="968" r:id="rId36"/>
    <p:sldId id="969" r:id="rId37"/>
    <p:sldId id="970" r:id="rId38"/>
    <p:sldId id="971" r:id="rId39"/>
    <p:sldId id="972" r:id="rId40"/>
    <p:sldId id="973" r:id="rId41"/>
    <p:sldId id="974" r:id="rId42"/>
    <p:sldId id="975" r:id="rId43"/>
    <p:sldId id="976" r:id="rId44"/>
    <p:sldId id="977" r:id="rId45"/>
    <p:sldId id="978" r:id="rId46"/>
    <p:sldId id="979" r:id="rId47"/>
    <p:sldId id="980" r:id="rId48"/>
    <p:sldId id="981" r:id="rId49"/>
    <p:sldId id="982" r:id="rId50"/>
    <p:sldId id="998" r:id="rId5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extLst>
    <p:ext uri="{EFAFB233-063F-42B5-8137-9DF3F51BA10A}">
      <p15:sldGuideLst xmlns:p15="http://schemas.microsoft.com/office/powerpoint/2012/main">
        <p15:guide id="1" orient="horz" pos="2110">
          <p15:clr>
            <a:srgbClr val="A4A3A4"/>
          </p15:clr>
        </p15:guide>
        <p15:guide id="2" orient="horz" pos="1892">
          <p15:clr>
            <a:srgbClr val="A4A3A4"/>
          </p15:clr>
        </p15:guide>
        <p15:guide id="3" orient="horz" pos="2304">
          <p15:clr>
            <a:srgbClr val="A4A3A4"/>
          </p15:clr>
        </p15:guide>
        <p15:guide id="4" orient="horz" pos="1709">
          <p15:clr>
            <a:srgbClr val="A4A3A4"/>
          </p15:clr>
        </p15:guide>
        <p15:guide id="5" orient="horz" pos="3157">
          <p15:clr>
            <a:srgbClr val="A4A3A4"/>
          </p15:clr>
        </p15:guide>
        <p15:guide id="6" orient="horz" pos="4170">
          <p15:clr>
            <a:srgbClr val="A4A3A4"/>
          </p15:clr>
        </p15:guide>
        <p15:guide id="7" orient="horz" pos="2886">
          <p15:clr>
            <a:srgbClr val="A4A3A4"/>
          </p15:clr>
        </p15:guide>
        <p15:guide id="8" pos="531">
          <p15:clr>
            <a:srgbClr val="A4A3A4"/>
          </p15:clr>
        </p15:guide>
        <p15:guide id="9" pos="3348">
          <p15:clr>
            <a:srgbClr val="A4A3A4"/>
          </p15:clr>
        </p15:guide>
        <p15:guide id="10" pos="1976">
          <p15:clr>
            <a:srgbClr val="A4A3A4"/>
          </p15:clr>
        </p15:guide>
        <p15:guide id="11" pos="417">
          <p15:clr>
            <a:srgbClr val="A4A3A4"/>
          </p15:clr>
        </p15:guide>
        <p15:guide id="12" pos="4970">
          <p15:clr>
            <a:srgbClr val="A4A3A4"/>
          </p15:clr>
        </p15:guide>
        <p15:guide id="13" pos="1289">
          <p15:clr>
            <a:srgbClr val="A4A3A4"/>
          </p15:clr>
        </p15:guide>
        <p15:guide id="14" pos="5379">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FF00"/>
    <a:srgbClr val="C00000"/>
    <a:srgbClr val="009900"/>
    <a:srgbClr val="008080"/>
    <a:srgbClr val="336600"/>
    <a:srgbClr val="0033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88" autoAdjust="0"/>
    <p:restoredTop sz="94343" autoAdjust="0"/>
  </p:normalViewPr>
  <p:slideViewPr>
    <p:cSldViewPr snapToGrid="0">
      <p:cViewPr varScale="1">
        <p:scale>
          <a:sx n="111" d="100"/>
          <a:sy n="111" d="100"/>
        </p:scale>
        <p:origin x="1536" y="90"/>
      </p:cViewPr>
      <p:guideLst>
        <p:guide orient="horz" pos="2110"/>
        <p:guide orient="horz" pos="1892"/>
        <p:guide orient="horz" pos="2304"/>
        <p:guide orient="horz" pos="1709"/>
        <p:guide orient="horz" pos="3157"/>
        <p:guide orient="horz" pos="4170"/>
        <p:guide orient="horz" pos="2886"/>
        <p:guide pos="531"/>
        <p:guide pos="3348"/>
        <p:guide pos="1976"/>
        <p:guide pos="417"/>
        <p:guide pos="4970"/>
        <p:guide pos="1289"/>
        <p:guide pos="5379"/>
      </p:guideLst>
    </p:cSldViewPr>
  </p:slideViewPr>
  <p:outlineViewPr>
    <p:cViewPr>
      <p:scale>
        <a:sx n="33" d="100"/>
        <a:sy n="33" d="100"/>
      </p:scale>
      <p:origin x="0" y="58692"/>
    </p:cViewPr>
  </p:outlineViewPr>
  <p:notesTextViewPr>
    <p:cViewPr>
      <p:scale>
        <a:sx n="150" d="100"/>
        <a:sy n="150" d="100"/>
      </p:scale>
      <p:origin x="0" y="0"/>
    </p:cViewPr>
  </p:notesTextViewPr>
  <p:sorterViewPr>
    <p:cViewPr>
      <p:scale>
        <a:sx n="100" d="100"/>
        <a:sy n="100" d="100"/>
      </p:scale>
      <p:origin x="0" y="0"/>
    </p:cViewPr>
  </p:sorterViewPr>
  <p:notesViewPr>
    <p:cSldViewPr snapToGrid="0">
      <p:cViewPr>
        <p:scale>
          <a:sx n="100" d="100"/>
          <a:sy n="100" d="100"/>
        </p:scale>
        <p:origin x="-2357" y="86"/>
      </p:cViewPr>
      <p:guideLst>
        <p:guide orient="horz" pos="2928"/>
        <p:guide pos="2208"/>
      </p:guideLst>
    </p:cSldViewPr>
  </p:notesViewPr>
  <p:gridSpacing cx="228600" cy="2286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9219" cy="465774"/>
          </a:xfrm>
          <a:prstGeom prst="rect">
            <a:avLst/>
          </a:prstGeom>
        </p:spPr>
        <p:txBody>
          <a:bodyPr vert="horz" lIns="91418" tIns="45709" rIns="91418" bIns="45709" rtlCol="0"/>
          <a:lstStyle>
            <a:lvl1pPr algn="l">
              <a:defRPr sz="1200">
                <a:latin typeface="Gill Sans MT" pitchFamily="34" charset="0"/>
                <a:ea typeface="+mn-ea"/>
                <a:cs typeface="+mn-cs"/>
              </a:defRPr>
            </a:lvl1pPr>
          </a:lstStyle>
          <a:p>
            <a:pPr>
              <a:defRPr/>
            </a:pPr>
            <a:endParaRPr lang="en-US"/>
          </a:p>
        </p:txBody>
      </p:sp>
      <p:sp>
        <p:nvSpPr>
          <p:cNvPr id="3" name="Date Placeholder 2"/>
          <p:cNvSpPr>
            <a:spLocks noGrp="1"/>
          </p:cNvSpPr>
          <p:nvPr>
            <p:ph type="dt" sz="quarter" idx="1"/>
          </p:nvPr>
        </p:nvSpPr>
        <p:spPr>
          <a:xfrm>
            <a:off x="3969592" y="0"/>
            <a:ext cx="3039219" cy="465774"/>
          </a:xfrm>
          <a:prstGeom prst="rect">
            <a:avLst/>
          </a:prstGeom>
        </p:spPr>
        <p:txBody>
          <a:bodyPr vert="horz" wrap="square" lIns="91418" tIns="45709" rIns="91418" bIns="45709" numCol="1" anchor="t" anchorCtr="0" compatLnSpc="1">
            <a:prstTxWarp prst="textNoShape">
              <a:avLst/>
            </a:prstTxWarp>
          </a:bodyPr>
          <a:lstStyle>
            <a:lvl1pPr algn="r">
              <a:defRPr sz="1200">
                <a:latin typeface="Gill Sans MT" pitchFamily="34" charset="0"/>
                <a:ea typeface="ＭＳ Ｐゴシック" pitchFamily="34" charset="-128"/>
                <a:cs typeface="Arial" pitchFamily="34" charset="0"/>
              </a:defRPr>
            </a:lvl1pPr>
          </a:lstStyle>
          <a:p>
            <a:pPr>
              <a:defRPr/>
            </a:pPr>
            <a:fld id="{665BF6DA-DA8C-44E3-A6C0-332C06A682C5}" type="datetimeFigureOut">
              <a:rPr lang="en-US" altLang="en-US"/>
              <a:pPr>
                <a:defRPr/>
              </a:pPr>
              <a:t>4/24/2017</a:t>
            </a:fld>
            <a:endParaRPr lang="en-US" altLang="en-US"/>
          </a:p>
        </p:txBody>
      </p:sp>
      <p:sp>
        <p:nvSpPr>
          <p:cNvPr id="4" name="Footer Placeholder 3"/>
          <p:cNvSpPr>
            <a:spLocks noGrp="1"/>
          </p:cNvSpPr>
          <p:nvPr>
            <p:ph type="ftr" sz="quarter" idx="2"/>
          </p:nvPr>
        </p:nvSpPr>
        <p:spPr>
          <a:xfrm>
            <a:off x="0" y="8829037"/>
            <a:ext cx="3039219" cy="465774"/>
          </a:xfrm>
          <a:prstGeom prst="rect">
            <a:avLst/>
          </a:prstGeom>
        </p:spPr>
        <p:txBody>
          <a:bodyPr vert="horz" lIns="91418" tIns="45709" rIns="91418" bIns="45709" rtlCol="0" anchor="b"/>
          <a:lstStyle>
            <a:lvl1pPr algn="l">
              <a:defRPr sz="1200">
                <a:latin typeface="Gill Sans MT" pitchFamily="34" charset="0"/>
                <a:ea typeface="+mn-ea"/>
                <a:cs typeface="+mn-cs"/>
              </a:defRPr>
            </a:lvl1pPr>
          </a:lstStyle>
          <a:p>
            <a:pPr>
              <a:defRPr/>
            </a:pPr>
            <a:endParaRPr lang="en-US"/>
          </a:p>
        </p:txBody>
      </p:sp>
      <p:sp>
        <p:nvSpPr>
          <p:cNvPr id="5" name="Slide Number Placeholder 4"/>
          <p:cNvSpPr>
            <a:spLocks noGrp="1"/>
          </p:cNvSpPr>
          <p:nvPr>
            <p:ph type="sldNum" sz="quarter" idx="3"/>
          </p:nvPr>
        </p:nvSpPr>
        <p:spPr>
          <a:xfrm>
            <a:off x="3969592" y="8829037"/>
            <a:ext cx="3039219" cy="465774"/>
          </a:xfrm>
          <a:prstGeom prst="rect">
            <a:avLst/>
          </a:prstGeom>
        </p:spPr>
        <p:txBody>
          <a:bodyPr vert="horz" wrap="square" lIns="91418" tIns="45709" rIns="91418" bIns="45709" numCol="1" anchor="b" anchorCtr="0" compatLnSpc="1">
            <a:prstTxWarp prst="textNoShape">
              <a:avLst/>
            </a:prstTxWarp>
          </a:bodyPr>
          <a:lstStyle>
            <a:lvl1pPr algn="r">
              <a:defRPr sz="1200">
                <a:latin typeface="Gill Sans MT" pitchFamily="34" charset="0"/>
                <a:ea typeface="ＭＳ Ｐゴシック" pitchFamily="34" charset="-128"/>
                <a:cs typeface="Arial" pitchFamily="34" charset="0"/>
              </a:defRPr>
            </a:lvl1pPr>
          </a:lstStyle>
          <a:p>
            <a:pPr>
              <a:defRPr/>
            </a:pPr>
            <a:fld id="{8F1AEA04-358C-45E1-A861-0E11DAA9CBF5}" type="slidenum">
              <a:rPr lang="en-US" altLang="en-US"/>
              <a:pPr>
                <a:defRPr/>
              </a:pPr>
              <a:t>‹#›</a:t>
            </a:fld>
            <a:endParaRPr lang="en-US" altLang="en-US"/>
          </a:p>
        </p:txBody>
      </p:sp>
    </p:spTree>
    <p:extLst>
      <p:ext uri="{BB962C8B-B14F-4D97-AF65-F5344CB8AC3E}">
        <p14:creationId xmlns:p14="http://schemas.microsoft.com/office/powerpoint/2010/main" val="1548083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628" cy="465774"/>
          </a:xfrm>
          <a:prstGeom prst="rect">
            <a:avLst/>
          </a:prstGeom>
        </p:spPr>
        <p:txBody>
          <a:bodyPr vert="horz" lIns="93137" tIns="46568" rIns="93137" bIns="46568" rtlCol="0"/>
          <a:lstStyle>
            <a:lvl1pPr algn="l" fontAlgn="auto">
              <a:spcBef>
                <a:spcPts val="0"/>
              </a:spcBef>
              <a:spcAft>
                <a:spcPts val="0"/>
              </a:spcAft>
              <a:defRPr sz="1200">
                <a:latin typeface="Gill Sans MT" pitchFamily="34" charset="0"/>
                <a:ea typeface="+mn-ea"/>
                <a:cs typeface="+mn-cs"/>
              </a:defRPr>
            </a:lvl1pPr>
          </a:lstStyle>
          <a:p>
            <a:pPr>
              <a:defRPr/>
            </a:pPr>
            <a:endParaRPr lang="en-US"/>
          </a:p>
        </p:txBody>
      </p:sp>
      <p:sp>
        <p:nvSpPr>
          <p:cNvPr id="3" name="Date Placeholder 2"/>
          <p:cNvSpPr>
            <a:spLocks noGrp="1"/>
          </p:cNvSpPr>
          <p:nvPr>
            <p:ph type="dt" idx="1"/>
          </p:nvPr>
        </p:nvSpPr>
        <p:spPr>
          <a:xfrm>
            <a:off x="3971183" y="0"/>
            <a:ext cx="3037628" cy="465774"/>
          </a:xfrm>
          <a:prstGeom prst="rect">
            <a:avLst/>
          </a:prstGeom>
        </p:spPr>
        <p:txBody>
          <a:bodyPr vert="horz" wrap="square" lIns="93137" tIns="46568" rIns="93137" bIns="46568" numCol="1" anchor="t" anchorCtr="0" compatLnSpc="1">
            <a:prstTxWarp prst="textNoShape">
              <a:avLst/>
            </a:prstTxWarp>
          </a:bodyPr>
          <a:lstStyle>
            <a:lvl1pPr algn="r">
              <a:defRPr sz="1200">
                <a:latin typeface="Gill Sans MT" pitchFamily="34" charset="0"/>
                <a:ea typeface="ＭＳ Ｐゴシック" pitchFamily="34" charset="-128"/>
                <a:cs typeface="Arial" pitchFamily="34" charset="0"/>
              </a:defRPr>
            </a:lvl1pPr>
          </a:lstStyle>
          <a:p>
            <a:pPr>
              <a:defRPr/>
            </a:pPr>
            <a:fld id="{50601C75-92DE-49D3-8A56-637421670EE3}" type="datetimeFigureOut">
              <a:rPr lang="en-US" altLang="en-US"/>
              <a:pPr>
                <a:defRPr/>
              </a:pPr>
              <a:t>4/24/2017</a:t>
            </a:fld>
            <a:endParaRPr lang="en-US" alt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37" tIns="46568" rIns="93137" bIns="46568" rtlCol="0" anchor="ctr"/>
          <a:lstStyle/>
          <a:p>
            <a:pPr lvl="0"/>
            <a:endParaRPr lang="en-US" noProof="0" dirty="0"/>
          </a:p>
        </p:txBody>
      </p:sp>
      <p:sp>
        <p:nvSpPr>
          <p:cNvPr id="5" name="Notes Placeholder 4"/>
          <p:cNvSpPr>
            <a:spLocks noGrp="1"/>
          </p:cNvSpPr>
          <p:nvPr>
            <p:ph type="body" sz="quarter" idx="3"/>
          </p:nvPr>
        </p:nvSpPr>
        <p:spPr>
          <a:xfrm>
            <a:off x="701359" y="4414519"/>
            <a:ext cx="5607684" cy="4187195"/>
          </a:xfrm>
          <a:prstGeom prst="rect">
            <a:avLst/>
          </a:prstGeom>
        </p:spPr>
        <p:txBody>
          <a:bodyPr vert="horz" lIns="93137" tIns="46568" rIns="93137" bIns="46568"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8829037"/>
            <a:ext cx="3037628" cy="465774"/>
          </a:xfrm>
          <a:prstGeom prst="rect">
            <a:avLst/>
          </a:prstGeom>
        </p:spPr>
        <p:txBody>
          <a:bodyPr vert="horz" lIns="93137" tIns="46568" rIns="93137" bIns="46568" rtlCol="0" anchor="b"/>
          <a:lstStyle>
            <a:lvl1pPr algn="l" fontAlgn="auto">
              <a:spcBef>
                <a:spcPts val="0"/>
              </a:spcBef>
              <a:spcAft>
                <a:spcPts val="0"/>
              </a:spcAft>
              <a:defRPr sz="1200">
                <a:latin typeface="Gill Sans MT" pitchFamily="34"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971183" y="8829037"/>
            <a:ext cx="3037628" cy="465774"/>
          </a:xfrm>
          <a:prstGeom prst="rect">
            <a:avLst/>
          </a:prstGeom>
        </p:spPr>
        <p:txBody>
          <a:bodyPr vert="horz" wrap="square" lIns="93137" tIns="46568" rIns="93137" bIns="46568" numCol="1" anchor="b" anchorCtr="0" compatLnSpc="1">
            <a:prstTxWarp prst="textNoShape">
              <a:avLst/>
            </a:prstTxWarp>
          </a:bodyPr>
          <a:lstStyle>
            <a:lvl1pPr algn="r">
              <a:defRPr sz="1200">
                <a:latin typeface="Gill Sans MT" pitchFamily="34" charset="0"/>
                <a:ea typeface="ＭＳ Ｐゴシック" pitchFamily="34" charset="-128"/>
                <a:cs typeface="Arial" pitchFamily="34" charset="0"/>
              </a:defRPr>
            </a:lvl1pPr>
          </a:lstStyle>
          <a:p>
            <a:pPr>
              <a:defRPr/>
            </a:pPr>
            <a:fld id="{0BB61E35-BFDD-405B-89B5-EDCF0FB433D1}" type="slidenum">
              <a:rPr lang="en-US" altLang="en-US"/>
              <a:pPr>
                <a:defRPr/>
              </a:pPr>
              <a:t>‹#›</a:t>
            </a:fld>
            <a:endParaRPr lang="en-US" altLang="en-US"/>
          </a:p>
        </p:txBody>
      </p:sp>
    </p:spTree>
    <p:extLst>
      <p:ext uri="{BB962C8B-B14F-4D97-AF65-F5344CB8AC3E}">
        <p14:creationId xmlns:p14="http://schemas.microsoft.com/office/powerpoint/2010/main" val="33410614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Gill Sans MT" pitchFamily="34"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Gill Sans MT" pitchFamily="34"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Gill Sans MT" pitchFamily="34"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Gill Sans MT" pitchFamily="34"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Gill Sans MT" pitchFamily="34"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smtClean="0"/>
              <a:t>Target is to be able to achieve 2 cm accuracy </a:t>
            </a:r>
            <a:r>
              <a:rPr lang="en-US" altLang="en-US" dirty="0" err="1" smtClean="0"/>
              <a:t>orthometric</a:t>
            </a:r>
            <a:r>
              <a:rPr lang="en-US" altLang="en-US" dirty="0" smtClean="0"/>
              <a:t> heights (where possible) using a GNSS receiver and a geoid model</a:t>
            </a:r>
          </a:p>
          <a:p>
            <a:pPr marL="171450" indent="-171450">
              <a:buFontTx/>
              <a:buChar char="-"/>
              <a:defRPr/>
            </a:pPr>
            <a:r>
              <a:rPr lang="en-US" altLang="en-US" dirty="0" smtClean="0"/>
              <a:t>Roughly 1 cm uncertainty from GNSS and 1 cm from the geoid model</a:t>
            </a:r>
          </a:p>
          <a:p>
            <a:pPr marL="171450" indent="-171450">
              <a:buFontTx/>
              <a:buChar char="-"/>
              <a:defRPr/>
            </a:pPr>
            <a:endParaRPr lang="en-US" altLang="en-US" dirty="0" smtClean="0"/>
          </a:p>
          <a:p>
            <a:pPr>
              <a:defRPr/>
            </a:pPr>
            <a:r>
              <a:rPr lang="en-US" altLang="en-US" dirty="0" smtClean="0"/>
              <a:t>GRAV-D</a:t>
            </a:r>
          </a:p>
          <a:p>
            <a:pPr marL="171450" indent="-171450">
              <a:buFontTx/>
              <a:buChar char="-"/>
              <a:defRPr/>
            </a:pPr>
            <a:r>
              <a:rPr lang="en-US" altLang="en-US" dirty="0" smtClean="0"/>
              <a:t>Phase 1: snapshot of the entire country to provide a consistent data set</a:t>
            </a:r>
          </a:p>
          <a:p>
            <a:pPr marL="171450" indent="-171450">
              <a:buFontTx/>
              <a:buChar char="-"/>
              <a:defRPr/>
            </a:pPr>
            <a:r>
              <a:rPr lang="en-US" altLang="en-US" dirty="0" smtClean="0"/>
              <a:t>Phase 2: long term monitoring of geoid change – in development</a:t>
            </a:r>
          </a:p>
          <a:p>
            <a:pPr marL="171450" indent="-171450">
              <a:buFontTx/>
              <a:buChar char="-"/>
              <a:defRPr/>
            </a:pPr>
            <a:r>
              <a:rPr lang="en-US" altLang="en-US" dirty="0" smtClean="0"/>
              <a:t>Work with partners to incorporate additional gravity data, particularly surface gravity data, validate existing data, and monitor change</a:t>
            </a:r>
          </a:p>
          <a:p>
            <a:pPr>
              <a:defRPr/>
            </a:pPr>
            <a:endParaRPr lang="en-US" altLang="en-US" dirty="0" smtClean="0"/>
          </a:p>
        </p:txBody>
      </p:sp>
      <p:sp>
        <p:nvSpPr>
          <p:cNvPr id="4" name="Slide Number Placeholder 3"/>
          <p:cNvSpPr>
            <a:spLocks noGrp="1"/>
          </p:cNvSpPr>
          <p:nvPr>
            <p:ph type="sldNum" sz="quarter" idx="5"/>
          </p:nvPr>
        </p:nvSpPr>
        <p:spPr/>
        <p:txBody>
          <a:bodyPr/>
          <a:lstStyle/>
          <a:p>
            <a:pPr>
              <a:defRPr/>
            </a:pPr>
            <a:fld id="{87737A64-DDBC-4550-853A-4F8746BEFA72}" type="slidenum">
              <a:rPr lang="en-US" smtClean="0"/>
              <a:pPr>
                <a:defRPr/>
              </a:pPr>
              <a:t>12</a:t>
            </a:fld>
            <a:endParaRPr lang="en-US"/>
          </a:p>
        </p:txBody>
      </p:sp>
    </p:spTree>
    <p:extLst>
      <p:ext uri="{BB962C8B-B14F-4D97-AF65-F5344CB8AC3E}">
        <p14:creationId xmlns:p14="http://schemas.microsoft.com/office/powerpoint/2010/main" val="4135479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NGA Arctic Gravity Grid (2017)</a:t>
            </a:r>
          </a:p>
          <a:p>
            <a:endParaRPr lang="en-US" dirty="0"/>
          </a:p>
        </p:txBody>
      </p:sp>
      <p:sp>
        <p:nvSpPr>
          <p:cNvPr id="4" name="Slide Number Placeholder 3"/>
          <p:cNvSpPr>
            <a:spLocks noGrp="1"/>
          </p:cNvSpPr>
          <p:nvPr>
            <p:ph type="sldNum" sz="quarter" idx="10"/>
          </p:nvPr>
        </p:nvSpPr>
        <p:spPr/>
        <p:txBody>
          <a:bodyPr/>
          <a:lstStyle/>
          <a:p>
            <a:fld id="{45709A98-DD05-46C6-8F95-7E0056468C80}" type="slidenum">
              <a:rPr lang="en-US" altLang="en-US" smtClean="0"/>
              <a:pPr/>
              <a:t>25</a:t>
            </a:fld>
            <a:endParaRPr lang="en-US" altLang="en-US"/>
          </a:p>
        </p:txBody>
      </p:sp>
    </p:spTree>
    <p:extLst>
      <p:ext uri="{BB962C8B-B14F-4D97-AF65-F5344CB8AC3E}">
        <p14:creationId xmlns:p14="http://schemas.microsoft.com/office/powerpoint/2010/main" val="1188758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lnSpc>
                <a:spcPct val="105000"/>
              </a:lnSpc>
            </a:pPr>
            <a:r>
              <a:rPr lang="en-US" altLang="en-US" dirty="0" smtClean="0">
                <a:sym typeface="Wingdings" pitchFamily="2" charset="2"/>
              </a:rPr>
              <a:t>Approximately +0.1 m (Florida) to -1.3 m (Washington)</a:t>
            </a:r>
          </a:p>
          <a:p>
            <a:pPr lvl="1">
              <a:lnSpc>
                <a:spcPct val="105000"/>
              </a:lnSpc>
            </a:pPr>
            <a:r>
              <a:rPr lang="en-US" altLang="en-US" dirty="0" smtClean="0">
                <a:sym typeface="Wingdings" pitchFamily="2" charset="2"/>
              </a:rPr>
              <a:t>More than 2 meters of change in Alaska</a:t>
            </a:r>
          </a:p>
          <a:p>
            <a:pPr eaLnBrk="1" hangingPunct="1">
              <a:spcBef>
                <a:spcPct val="0"/>
              </a:spcBef>
            </a:pPr>
            <a:endParaRPr lang="en-US" altLang="en-US" dirty="0" smtClean="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5236" eaLnBrk="0" hangingPunct="0">
              <a:spcBef>
                <a:spcPct val="30000"/>
              </a:spcBef>
              <a:defRPr sz="1200">
                <a:solidFill>
                  <a:schemeClr val="tx1"/>
                </a:solidFill>
                <a:latin typeface="Calibri" pitchFamily="34" charset="0"/>
              </a:defRPr>
            </a:lvl1pPr>
            <a:lvl2pPr marL="757011" indent="-291158" defTabSz="925236" eaLnBrk="0" hangingPunct="0">
              <a:spcBef>
                <a:spcPct val="30000"/>
              </a:spcBef>
              <a:defRPr sz="1200">
                <a:solidFill>
                  <a:schemeClr val="tx1"/>
                </a:solidFill>
                <a:latin typeface="Calibri" pitchFamily="34" charset="0"/>
              </a:defRPr>
            </a:lvl2pPr>
            <a:lvl3pPr marL="1164632" indent="-232927" defTabSz="925236" eaLnBrk="0" hangingPunct="0">
              <a:spcBef>
                <a:spcPct val="30000"/>
              </a:spcBef>
              <a:defRPr sz="1200">
                <a:solidFill>
                  <a:schemeClr val="tx1"/>
                </a:solidFill>
                <a:latin typeface="Calibri" pitchFamily="34" charset="0"/>
              </a:defRPr>
            </a:lvl3pPr>
            <a:lvl4pPr marL="1630485" indent="-232927" defTabSz="925236" eaLnBrk="0" hangingPunct="0">
              <a:spcBef>
                <a:spcPct val="30000"/>
              </a:spcBef>
              <a:defRPr sz="1200">
                <a:solidFill>
                  <a:schemeClr val="tx1"/>
                </a:solidFill>
                <a:latin typeface="Calibri" pitchFamily="34" charset="0"/>
              </a:defRPr>
            </a:lvl4pPr>
            <a:lvl5pPr marL="2096339" indent="-232927" defTabSz="925236" eaLnBrk="0" hangingPunct="0">
              <a:spcBef>
                <a:spcPct val="30000"/>
              </a:spcBef>
              <a:defRPr sz="1200">
                <a:solidFill>
                  <a:schemeClr val="tx1"/>
                </a:solidFill>
                <a:latin typeface="Calibri" pitchFamily="34" charset="0"/>
              </a:defRPr>
            </a:lvl5pPr>
            <a:lvl6pPr marL="2562192" indent="-232927" defTabSz="925236" eaLnBrk="0" fontAlgn="base" hangingPunct="0">
              <a:spcBef>
                <a:spcPct val="30000"/>
              </a:spcBef>
              <a:spcAft>
                <a:spcPct val="0"/>
              </a:spcAft>
              <a:defRPr sz="1200">
                <a:solidFill>
                  <a:schemeClr val="tx1"/>
                </a:solidFill>
                <a:latin typeface="Calibri" pitchFamily="34" charset="0"/>
              </a:defRPr>
            </a:lvl6pPr>
            <a:lvl7pPr marL="3028044" indent="-232927" defTabSz="925236" eaLnBrk="0" fontAlgn="base" hangingPunct="0">
              <a:spcBef>
                <a:spcPct val="30000"/>
              </a:spcBef>
              <a:spcAft>
                <a:spcPct val="0"/>
              </a:spcAft>
              <a:defRPr sz="1200">
                <a:solidFill>
                  <a:schemeClr val="tx1"/>
                </a:solidFill>
                <a:latin typeface="Calibri" pitchFamily="34" charset="0"/>
              </a:defRPr>
            </a:lvl7pPr>
            <a:lvl8pPr marL="3493898" indent="-232927" defTabSz="925236" eaLnBrk="0" fontAlgn="base" hangingPunct="0">
              <a:spcBef>
                <a:spcPct val="30000"/>
              </a:spcBef>
              <a:spcAft>
                <a:spcPct val="0"/>
              </a:spcAft>
              <a:defRPr sz="1200">
                <a:solidFill>
                  <a:schemeClr val="tx1"/>
                </a:solidFill>
                <a:latin typeface="Calibri" pitchFamily="34" charset="0"/>
              </a:defRPr>
            </a:lvl8pPr>
            <a:lvl9pPr marL="3959751" indent="-232927" defTabSz="925236"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E1A7474-5B72-4F09-BE43-19001F3EC116}" type="slidenum">
              <a:rPr lang="en-US" altLang="en-US" smtClean="0">
                <a:latin typeface="Arial" pitchFamily="34" charset="0"/>
                <a:ea typeface="MS PGothic" pitchFamily="34" charset="-128"/>
              </a:rPr>
              <a:pPr eaLnBrk="1" hangingPunct="1">
                <a:spcBef>
                  <a:spcPct val="0"/>
                </a:spcBef>
              </a:pPr>
              <a:t>26</a:t>
            </a:fld>
            <a:endParaRPr lang="en-US" altLang="en-US" smtClean="0">
              <a:latin typeface="Arial" pitchFamily="34" charset="0"/>
              <a:ea typeface="MS PGothic" pitchFamily="34" charset="-128"/>
            </a:endParaRPr>
          </a:p>
        </p:txBody>
      </p:sp>
    </p:spTree>
    <p:extLst>
      <p:ext uri="{BB962C8B-B14F-4D97-AF65-F5344CB8AC3E}">
        <p14:creationId xmlns:p14="http://schemas.microsoft.com/office/powerpoint/2010/main" val="857604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F27572-4C5E-479C-89BD-F22F29234D68}" type="slidenum">
              <a:rPr lang="en-US" smtClean="0"/>
              <a:pPr>
                <a:defRPr/>
              </a:pPr>
              <a:t>27</a:t>
            </a:fld>
            <a:endParaRPr lang="en-US"/>
          </a:p>
        </p:txBody>
      </p:sp>
    </p:spTree>
    <p:extLst>
      <p:ext uri="{BB962C8B-B14F-4D97-AF65-F5344CB8AC3E}">
        <p14:creationId xmlns:p14="http://schemas.microsoft.com/office/powerpoint/2010/main" val="1453634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big change plot!! Going from the hybrid Geoid12B</a:t>
            </a:r>
            <a:r>
              <a:rPr lang="en-US" baseline="0" dirty="0" smtClean="0"/>
              <a:t> to the most recent experimental geoid. Huge change, 2 meters with a lot of areas between 0.8 and 1.7 meters.</a:t>
            </a:r>
            <a:endParaRPr lang="en-US" dirty="0"/>
          </a:p>
        </p:txBody>
      </p:sp>
      <p:sp>
        <p:nvSpPr>
          <p:cNvPr id="4" name="Slide Number Placeholder 3"/>
          <p:cNvSpPr>
            <a:spLocks noGrp="1"/>
          </p:cNvSpPr>
          <p:nvPr>
            <p:ph type="sldNum" sz="quarter" idx="10"/>
          </p:nvPr>
        </p:nvSpPr>
        <p:spPr/>
        <p:txBody>
          <a:bodyPr/>
          <a:lstStyle/>
          <a:p>
            <a:fld id="{45709A98-DD05-46C6-8F95-7E0056468C80}" type="slidenum">
              <a:rPr lang="en-US" altLang="en-US" smtClean="0"/>
              <a:pPr/>
              <a:t>28</a:t>
            </a:fld>
            <a:endParaRPr lang="en-US" altLang="en-US"/>
          </a:p>
        </p:txBody>
      </p:sp>
    </p:spTree>
    <p:extLst>
      <p:ext uri="{BB962C8B-B14F-4D97-AF65-F5344CB8AC3E}">
        <p14:creationId xmlns:p14="http://schemas.microsoft.com/office/powerpoint/2010/main" val="605059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Shows the information being added gravimetrically to the 2012 GRAVIMETRIC</a:t>
            </a:r>
            <a:r>
              <a:rPr lang="en-US" baseline="0" dirty="0" smtClean="0"/>
              <a:t> GEOID </a:t>
            </a:r>
            <a:r>
              <a:rPr lang="en-US" dirty="0" smtClean="0"/>
              <a:t>model.</a:t>
            </a:r>
            <a:endParaRPr lang="en-US" dirty="0"/>
          </a:p>
        </p:txBody>
      </p:sp>
      <p:sp>
        <p:nvSpPr>
          <p:cNvPr id="4" name="Slide Number Placeholder 3"/>
          <p:cNvSpPr>
            <a:spLocks noGrp="1"/>
          </p:cNvSpPr>
          <p:nvPr>
            <p:ph type="sldNum" sz="quarter" idx="10"/>
          </p:nvPr>
        </p:nvSpPr>
        <p:spPr/>
        <p:txBody>
          <a:bodyPr/>
          <a:lstStyle/>
          <a:p>
            <a:fld id="{45709A98-DD05-46C6-8F95-7E0056468C80}" type="slidenum">
              <a:rPr lang="en-US" altLang="en-US" smtClean="0"/>
              <a:pPr/>
              <a:t>29</a:t>
            </a:fld>
            <a:endParaRPr lang="en-US" altLang="en-US"/>
          </a:p>
        </p:txBody>
      </p:sp>
    </p:spTree>
    <p:extLst>
      <p:ext uri="{BB962C8B-B14F-4D97-AF65-F5344CB8AC3E}">
        <p14:creationId xmlns:p14="http://schemas.microsoft.com/office/powerpoint/2010/main" val="1223249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218775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213750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123411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876672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53825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r>
              <a:rPr lang="en-US" dirty="0" smtClean="0"/>
              <a:t>Project Scope:</a:t>
            </a:r>
          </a:p>
          <a:p>
            <a:pPr marL="171450" indent="-171450">
              <a:buFontTx/>
              <a:buChar char="-"/>
              <a:defRPr/>
            </a:pPr>
            <a:r>
              <a:rPr lang="en-US" dirty="0" smtClean="0"/>
              <a:t>Scope of the project: cover roughly 15.6 million square kilometers – contiguous united states, Alaska, Hawaii, Guam, and American Samoa</a:t>
            </a:r>
          </a:p>
          <a:p>
            <a:pPr marL="171450" indent="-171450">
              <a:buFontTx/>
              <a:buChar char="-"/>
              <a:defRPr/>
            </a:pPr>
            <a:r>
              <a:rPr lang="en-US" dirty="0" smtClean="0"/>
              <a:t>In order to blend with satellite altimetry data the airborne survey is done to the continental shelf where possible or ~ 200 km beyond the shoreline or border, whichever is further</a:t>
            </a:r>
          </a:p>
          <a:p>
            <a:pPr marL="171450" indent="-171450">
              <a:buFontTx/>
              <a:buChar char="-"/>
              <a:defRPr/>
            </a:pPr>
            <a:r>
              <a:rPr lang="en-US" dirty="0" smtClean="0"/>
              <a:t>Deadline of 2022 for datum rollout, which means a target of 2021 to finish the airborne survey</a:t>
            </a:r>
          </a:p>
          <a:p>
            <a:pPr marL="171450" indent="-171450">
              <a:buFontTx/>
              <a:buChar char="-"/>
              <a:defRPr/>
            </a:pPr>
            <a:r>
              <a:rPr lang="en-US" dirty="0" smtClean="0"/>
              <a:t>Priority areas were defined as Alaska and coastal areas</a:t>
            </a:r>
          </a:p>
          <a:p>
            <a:pPr>
              <a:defRPr/>
            </a:pPr>
            <a:endParaRPr lang="en-US" dirty="0" smtClean="0"/>
          </a:p>
          <a:p>
            <a:pPr>
              <a:defRPr/>
            </a:pPr>
            <a:r>
              <a:rPr lang="en-US" dirty="0" smtClean="0"/>
              <a:t>Challenges:</a:t>
            </a:r>
          </a:p>
          <a:p>
            <a:pPr marL="171450" indent="-171450">
              <a:buFontTx/>
              <a:buChar char="-"/>
              <a:defRPr/>
            </a:pPr>
            <a:r>
              <a:rPr lang="en-US" dirty="0" smtClean="0"/>
              <a:t>Fixed annual budget and time </a:t>
            </a:r>
            <a:r>
              <a:rPr lang="en-US" dirty="0" smtClean="0">
                <a:sym typeface="Wingdings" panose="05000000000000000000" pitchFamily="2" charset="2"/>
              </a:rPr>
              <a:t> design of surveys had to fit within an annual budget of $3.5 million and meet the deadline</a:t>
            </a:r>
          </a:p>
          <a:p>
            <a:pPr marL="171450" indent="-171450">
              <a:buFontTx/>
              <a:buChar char="-"/>
              <a:defRPr/>
            </a:pPr>
            <a:r>
              <a:rPr lang="en-US" dirty="0" smtClean="0">
                <a:sym typeface="Wingdings" panose="05000000000000000000" pitchFamily="2" charset="2"/>
              </a:rPr>
              <a:t>This was a major factor in setting altitude and line spacing</a:t>
            </a:r>
            <a:endParaRPr lang="en-US" dirty="0"/>
          </a:p>
        </p:txBody>
      </p:sp>
      <p:sp>
        <p:nvSpPr>
          <p:cNvPr id="4" name="Slide Number Placeholder 3"/>
          <p:cNvSpPr>
            <a:spLocks noGrp="1"/>
          </p:cNvSpPr>
          <p:nvPr>
            <p:ph type="sldNum" sz="quarter" idx="5"/>
          </p:nvPr>
        </p:nvSpPr>
        <p:spPr/>
        <p:txBody>
          <a:bodyPr/>
          <a:lstStyle/>
          <a:p>
            <a:pPr>
              <a:defRPr/>
            </a:pPr>
            <a:fld id="{E1AE393A-0202-483F-ADBF-0D0FB5E9EA91}" type="slidenum">
              <a:rPr lang="en-US" smtClean="0"/>
              <a:pPr>
                <a:defRPr/>
              </a:pPr>
              <a:t>13</a:t>
            </a:fld>
            <a:endParaRPr lang="en-US"/>
          </a:p>
        </p:txBody>
      </p:sp>
    </p:spTree>
    <p:extLst>
      <p:ext uri="{BB962C8B-B14F-4D97-AF65-F5344CB8AC3E}">
        <p14:creationId xmlns:p14="http://schemas.microsoft.com/office/powerpoint/2010/main" val="439815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1811772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5031098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8279294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9149886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351526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8360952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4901881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5788048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6605675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487496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NGS evaluated the US and all of its territories and established a priority order according to the where the datum is in greatest need of repair.  Alaska has the biggest need, so tops the list.  Next in priority are the coastal regions of the US and the Great Lakes.  Then the Hawaiian and Pacific Islands, the Aleutians, and then interior CONUS.  The mountainous regions have the greatest geoid errors and will get our first attention.  The actual order we fly the surveys is also informed by the availability of aircraft, the appropriate seasons for measurement, the availability of government contract fuel, and the coordination of logistical constraints so as to most efficiently use our resources.</a:t>
            </a:r>
          </a:p>
          <a:p>
            <a:endParaRPr lang="en-US" smtClean="0"/>
          </a:p>
        </p:txBody>
      </p:sp>
      <p:sp>
        <p:nvSpPr>
          <p:cNvPr id="4" name="Slide Number Placeholder 3"/>
          <p:cNvSpPr>
            <a:spLocks noGrp="1"/>
          </p:cNvSpPr>
          <p:nvPr>
            <p:ph type="sldNum" sz="quarter" idx="5"/>
          </p:nvPr>
        </p:nvSpPr>
        <p:spPr>
          <a:xfrm>
            <a:off x="5188477" y="6658664"/>
            <a:ext cx="3969279" cy="350520"/>
          </a:xfrm>
          <a:prstGeom prst="rect">
            <a:avLst/>
          </a:prstGeom>
        </p:spPr>
        <p:txBody>
          <a:bodyPr/>
          <a:lstStyle/>
          <a:p>
            <a:pPr>
              <a:defRPr/>
            </a:pPr>
            <a:fld id="{5D8B5DA7-B965-498E-A014-215B3FB68D76}" type="slidenum">
              <a:rPr lang="en-US" smtClean="0"/>
              <a:pPr>
                <a:defRPr/>
              </a:pPr>
              <a:t>14</a:t>
            </a:fld>
            <a:endParaRPr lang="en-US"/>
          </a:p>
        </p:txBody>
      </p:sp>
    </p:spTree>
    <p:extLst>
      <p:ext uri="{BB962C8B-B14F-4D97-AF65-F5344CB8AC3E}">
        <p14:creationId xmlns:p14="http://schemas.microsoft.com/office/powerpoint/2010/main" val="3450379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We’ve set up a basic GIS GPRA monitoring in the War Room.  We will report the coordinates of our survey monthly and they will calculate our percentages.  </a:t>
            </a:r>
          </a:p>
        </p:txBody>
      </p:sp>
      <p:sp>
        <p:nvSpPr>
          <p:cNvPr id="53252" name="Slide Number Placeholder 3"/>
          <p:cNvSpPr>
            <a:spLocks noGrp="1"/>
          </p:cNvSpPr>
          <p:nvPr>
            <p:ph type="sldNum" sz="quarter" idx="5"/>
          </p:nvPr>
        </p:nvSpPr>
        <p:spPr>
          <a:xfrm>
            <a:off x="5188477" y="6658664"/>
            <a:ext cx="3969279" cy="3505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808" eaLnBrk="0" hangingPunct="0">
              <a:defRPr sz="1400" b="1">
                <a:solidFill>
                  <a:schemeClr val="tx1"/>
                </a:solidFill>
                <a:latin typeface="Verdana" pitchFamily="34" charset="0"/>
              </a:defRPr>
            </a:lvl1pPr>
            <a:lvl2pPr marL="742856" indent="-285713" defTabSz="923808" eaLnBrk="0" hangingPunct="0">
              <a:defRPr sz="1400" b="1">
                <a:solidFill>
                  <a:schemeClr val="tx1"/>
                </a:solidFill>
                <a:latin typeface="Verdana" pitchFamily="34" charset="0"/>
              </a:defRPr>
            </a:lvl2pPr>
            <a:lvl3pPr marL="1142854" indent="-228570" defTabSz="923808" eaLnBrk="0" hangingPunct="0">
              <a:defRPr sz="1400" b="1">
                <a:solidFill>
                  <a:schemeClr val="tx1"/>
                </a:solidFill>
                <a:latin typeface="Verdana" pitchFamily="34" charset="0"/>
              </a:defRPr>
            </a:lvl3pPr>
            <a:lvl4pPr marL="1599995" indent="-228570" defTabSz="923808" eaLnBrk="0" hangingPunct="0">
              <a:defRPr sz="1400" b="1">
                <a:solidFill>
                  <a:schemeClr val="tx1"/>
                </a:solidFill>
                <a:latin typeface="Verdana" pitchFamily="34" charset="0"/>
              </a:defRPr>
            </a:lvl4pPr>
            <a:lvl5pPr marL="2057137" indent="-228570" defTabSz="923808" eaLnBrk="0" hangingPunct="0">
              <a:defRPr sz="1400" b="1">
                <a:solidFill>
                  <a:schemeClr val="tx1"/>
                </a:solidFill>
                <a:latin typeface="Verdana" pitchFamily="34" charset="0"/>
              </a:defRPr>
            </a:lvl5pPr>
            <a:lvl6pPr marL="2514279" indent="-228570" defTabSz="923808" eaLnBrk="0" fontAlgn="base" hangingPunct="0">
              <a:spcBef>
                <a:spcPct val="0"/>
              </a:spcBef>
              <a:spcAft>
                <a:spcPct val="0"/>
              </a:spcAft>
              <a:defRPr sz="1400" b="1">
                <a:solidFill>
                  <a:schemeClr val="tx1"/>
                </a:solidFill>
                <a:latin typeface="Verdana" pitchFamily="34" charset="0"/>
              </a:defRPr>
            </a:lvl6pPr>
            <a:lvl7pPr marL="2971419" indent="-228570" defTabSz="923808" eaLnBrk="0" fontAlgn="base" hangingPunct="0">
              <a:spcBef>
                <a:spcPct val="0"/>
              </a:spcBef>
              <a:spcAft>
                <a:spcPct val="0"/>
              </a:spcAft>
              <a:defRPr sz="1400" b="1">
                <a:solidFill>
                  <a:schemeClr val="tx1"/>
                </a:solidFill>
                <a:latin typeface="Verdana" pitchFamily="34" charset="0"/>
              </a:defRPr>
            </a:lvl7pPr>
            <a:lvl8pPr marL="3428562" indent="-228570" defTabSz="923808" eaLnBrk="0" fontAlgn="base" hangingPunct="0">
              <a:spcBef>
                <a:spcPct val="0"/>
              </a:spcBef>
              <a:spcAft>
                <a:spcPct val="0"/>
              </a:spcAft>
              <a:defRPr sz="1400" b="1">
                <a:solidFill>
                  <a:schemeClr val="tx1"/>
                </a:solidFill>
                <a:latin typeface="Verdana" pitchFamily="34" charset="0"/>
              </a:defRPr>
            </a:lvl8pPr>
            <a:lvl9pPr marL="3885703" indent="-228570" defTabSz="923808" eaLnBrk="0" fontAlgn="base" hangingPunct="0">
              <a:spcBef>
                <a:spcPct val="0"/>
              </a:spcBef>
              <a:spcAft>
                <a:spcPct val="0"/>
              </a:spcAft>
              <a:defRPr sz="1400" b="1">
                <a:solidFill>
                  <a:schemeClr val="tx1"/>
                </a:solidFill>
                <a:latin typeface="Verdana" pitchFamily="34" charset="0"/>
              </a:defRPr>
            </a:lvl9pPr>
          </a:lstStyle>
          <a:p>
            <a:pPr eaLnBrk="1" hangingPunct="1"/>
            <a:fld id="{DF6A3A44-F5AB-44E7-8A72-BA05E4C22111}" type="slidenum">
              <a:rPr lang="en-US" sz="1200" b="0">
                <a:latin typeface="Arial" pitchFamily="34" charset="0"/>
              </a:rPr>
              <a:pPr eaLnBrk="1" hangingPunct="1"/>
              <a:t>15</a:t>
            </a:fld>
            <a:endParaRPr lang="en-US" sz="1200" b="0">
              <a:latin typeface="Arial" pitchFamily="34" charset="0"/>
            </a:endParaRPr>
          </a:p>
        </p:txBody>
      </p:sp>
    </p:spTree>
    <p:extLst>
      <p:ext uri="{BB962C8B-B14F-4D97-AF65-F5344CB8AC3E}">
        <p14:creationId xmlns:p14="http://schemas.microsoft.com/office/powerpoint/2010/main" val="879168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Block layout based on aircraft, adjust size of block if needed</a:t>
            </a:r>
          </a:p>
          <a:p>
            <a:pPr eaLnBrk="1" hangingPunct="1">
              <a:spcBef>
                <a:spcPct val="0"/>
              </a:spcBef>
            </a:pPr>
            <a:endParaRPr lang="en-US" smtClean="0"/>
          </a:p>
        </p:txBody>
      </p:sp>
      <p:sp>
        <p:nvSpPr>
          <p:cNvPr id="14340" name="Slide Number Placeholder 3"/>
          <p:cNvSpPr>
            <a:spLocks noGrp="1"/>
          </p:cNvSpPr>
          <p:nvPr>
            <p:ph type="sldNum" sz="quarter" idx="5"/>
          </p:nvPr>
        </p:nvSpPr>
        <p:spPr bwMode="auto">
          <a:xfrm>
            <a:off x="3970938" y="8829967"/>
            <a:ext cx="3037840" cy="4648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11" indent="-291158">
              <a:defRPr>
                <a:solidFill>
                  <a:schemeClr val="tx1"/>
                </a:solidFill>
                <a:latin typeface="Calibri" pitchFamily="34" charset="0"/>
              </a:defRPr>
            </a:lvl2pPr>
            <a:lvl3pPr marL="1164632" indent="-232927">
              <a:defRPr>
                <a:solidFill>
                  <a:schemeClr val="tx1"/>
                </a:solidFill>
                <a:latin typeface="Calibri" pitchFamily="34" charset="0"/>
              </a:defRPr>
            </a:lvl3pPr>
            <a:lvl4pPr marL="1630485" indent="-232927">
              <a:defRPr>
                <a:solidFill>
                  <a:schemeClr val="tx1"/>
                </a:solidFill>
                <a:latin typeface="Calibri" pitchFamily="34" charset="0"/>
              </a:defRPr>
            </a:lvl4pPr>
            <a:lvl5pPr marL="2096339" indent="-232927">
              <a:defRPr>
                <a:solidFill>
                  <a:schemeClr val="tx1"/>
                </a:solidFill>
                <a:latin typeface="Calibri" pitchFamily="34" charset="0"/>
              </a:defRPr>
            </a:lvl5pPr>
            <a:lvl6pPr marL="2562192" indent="-232927" fontAlgn="base">
              <a:spcBef>
                <a:spcPct val="0"/>
              </a:spcBef>
              <a:spcAft>
                <a:spcPct val="0"/>
              </a:spcAft>
              <a:defRPr>
                <a:solidFill>
                  <a:schemeClr val="tx1"/>
                </a:solidFill>
                <a:latin typeface="Calibri" pitchFamily="34" charset="0"/>
              </a:defRPr>
            </a:lvl6pPr>
            <a:lvl7pPr marL="3028044" indent="-232927" fontAlgn="base">
              <a:spcBef>
                <a:spcPct val="0"/>
              </a:spcBef>
              <a:spcAft>
                <a:spcPct val="0"/>
              </a:spcAft>
              <a:defRPr>
                <a:solidFill>
                  <a:schemeClr val="tx1"/>
                </a:solidFill>
                <a:latin typeface="Calibri" pitchFamily="34" charset="0"/>
              </a:defRPr>
            </a:lvl7pPr>
            <a:lvl8pPr marL="3493898" indent="-232927" fontAlgn="base">
              <a:spcBef>
                <a:spcPct val="0"/>
              </a:spcBef>
              <a:spcAft>
                <a:spcPct val="0"/>
              </a:spcAft>
              <a:defRPr>
                <a:solidFill>
                  <a:schemeClr val="tx1"/>
                </a:solidFill>
                <a:latin typeface="Calibri" pitchFamily="34" charset="0"/>
              </a:defRPr>
            </a:lvl8pPr>
            <a:lvl9pPr marL="3959751" indent="-232927"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764C487-657E-48B7-923D-F07C8AE137D9}" type="slidenum">
              <a:rPr lang="en-US" smtClean="0"/>
              <a:pPr fontAlgn="base">
                <a:spcBef>
                  <a:spcPct val="0"/>
                </a:spcBef>
                <a:spcAft>
                  <a:spcPct val="0"/>
                </a:spcAft>
                <a:defRPr/>
              </a:pPr>
              <a:t>17</a:t>
            </a:fld>
            <a:endParaRPr lang="en-US" smtClean="0"/>
          </a:p>
        </p:txBody>
      </p:sp>
    </p:spTree>
    <p:extLst>
      <p:ext uri="{BB962C8B-B14F-4D97-AF65-F5344CB8AC3E}">
        <p14:creationId xmlns:p14="http://schemas.microsoft.com/office/powerpoint/2010/main" val="2376984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GRAV-D surveys have been operating on a number of aircraft.  In order to accomplish our objectives within budget, we utilize a “portfolio” of aircraft of both government and contract origin.  We’ve used the NOAA Jet Prop and the P-3, although little opportunity exists for further use of these aircraft.  We operate about five months/year aboard the BLM Pilatus PC-12 aircraft.  This aircraft is used for fire-spotting during warmer weather months in AK and the western US.   This year we began working with Fugro to provide us aircraft services. We plan also to work this year with the Naval Research Lab and the VXS-1 Navy Squadron aboard their RC-12 King Air aircraft.</a:t>
            </a: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28663" indent="-279400" eaLnBrk="0" hangingPunct="0">
              <a:defRPr>
                <a:solidFill>
                  <a:schemeClr val="tx1"/>
                </a:solidFill>
                <a:latin typeface="Calibri" panose="020F0502020204030204" pitchFamily="34" charset="0"/>
                <a:cs typeface="Arial" panose="020B0604020202020204" pitchFamily="34" charset="0"/>
              </a:defRPr>
            </a:lvl2pPr>
            <a:lvl3pPr marL="1120775" indent="-223838" eaLnBrk="0" hangingPunct="0">
              <a:defRPr>
                <a:solidFill>
                  <a:schemeClr val="tx1"/>
                </a:solidFill>
                <a:latin typeface="Calibri" panose="020F0502020204030204" pitchFamily="34" charset="0"/>
                <a:cs typeface="Arial" panose="020B0604020202020204" pitchFamily="34" charset="0"/>
              </a:defRPr>
            </a:lvl3pPr>
            <a:lvl4pPr marL="1570038" indent="-223838" eaLnBrk="0" hangingPunct="0">
              <a:defRPr>
                <a:solidFill>
                  <a:schemeClr val="tx1"/>
                </a:solidFill>
                <a:latin typeface="Calibri" panose="020F0502020204030204" pitchFamily="34" charset="0"/>
                <a:cs typeface="Arial" panose="020B0604020202020204" pitchFamily="34" charset="0"/>
              </a:defRPr>
            </a:lvl4pPr>
            <a:lvl5pPr marL="2017713" indent="-223838" eaLnBrk="0" hangingPunct="0">
              <a:defRPr>
                <a:solidFill>
                  <a:schemeClr val="tx1"/>
                </a:solidFill>
                <a:latin typeface="Calibri" panose="020F0502020204030204" pitchFamily="34" charset="0"/>
                <a:cs typeface="Arial" panose="020B0604020202020204" pitchFamily="34" charset="0"/>
              </a:defRPr>
            </a:lvl5pPr>
            <a:lvl6pPr marL="2474913" indent="-2238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2113" indent="-2238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89313" indent="-2238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6513" indent="-2238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B0FB79F0-6EBF-4AE1-ACE5-33498283148B}" type="slidenum">
              <a:rPr lang="en-US" altLang="en-US">
                <a:ea typeface="MS PGothic" panose="020B0600070205080204" pitchFamily="34" charset="-128"/>
              </a:rPr>
              <a:pPr eaLnBrk="1" hangingPunct="1"/>
              <a:t>18</a:t>
            </a:fld>
            <a:endParaRPr lang="en-US" altLang="en-US">
              <a:ea typeface="MS PGothic" panose="020B0600070205080204" pitchFamily="34" charset="-128"/>
            </a:endParaRPr>
          </a:p>
        </p:txBody>
      </p:sp>
    </p:spTree>
    <p:extLst>
      <p:ext uri="{BB962C8B-B14F-4D97-AF65-F5344CB8AC3E}">
        <p14:creationId xmlns:p14="http://schemas.microsoft.com/office/powerpoint/2010/main" val="3749900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smtClean="0"/>
              <a:t>Data Processing</a:t>
            </a:r>
          </a:p>
          <a:p>
            <a:pPr marL="171450" indent="-171450">
              <a:buFontTx/>
              <a:buChar char="-"/>
              <a:defRPr/>
            </a:pPr>
            <a:r>
              <a:rPr lang="en-US" altLang="en-US" dirty="0" smtClean="0"/>
              <a:t>In the field a differential GPS-IMU solution is used to evaluate daily whether flights need to be </a:t>
            </a:r>
            <a:r>
              <a:rPr lang="en-US" altLang="en-US" dirty="0" err="1" smtClean="0"/>
              <a:t>reflown</a:t>
            </a:r>
            <a:r>
              <a:rPr lang="en-US" altLang="en-US" dirty="0" smtClean="0"/>
              <a:t> because precise ephemeris are not available</a:t>
            </a:r>
          </a:p>
          <a:p>
            <a:pPr marL="171450" indent="-171450">
              <a:buFontTx/>
              <a:buChar char="-"/>
              <a:defRPr/>
            </a:pPr>
            <a:r>
              <a:rPr lang="en-US" altLang="en-US" dirty="0" smtClean="0"/>
              <a:t>Final processing is done using Precise Point Positioning (PPP) – an analysis was done comparing differential and PPP, there was either no effect or small improvements in the gravity solutions from PPP</a:t>
            </a:r>
          </a:p>
          <a:p>
            <a:pPr marL="171450" indent="-171450">
              <a:buFontTx/>
              <a:buChar char="-"/>
              <a:defRPr/>
            </a:pPr>
            <a:r>
              <a:rPr lang="en-US" altLang="en-US" dirty="0" smtClean="0"/>
              <a:t>Gravity processing done using in-house software, Newton, which applies</a:t>
            </a:r>
            <a:r>
              <a:rPr lang="en-US" altLang="en-US" baseline="0" dirty="0" smtClean="0"/>
              <a:t> the absolute gravity tie, removes drift, and applies a vertical acceleration, </a:t>
            </a:r>
            <a:r>
              <a:rPr lang="en-US" altLang="en-US" baseline="0" dirty="0" err="1" smtClean="0"/>
              <a:t>Eotvos</a:t>
            </a:r>
            <a:r>
              <a:rPr lang="en-US" altLang="en-US" baseline="0" dirty="0" smtClean="0"/>
              <a:t>, and </a:t>
            </a:r>
            <a:r>
              <a:rPr lang="en-US" altLang="en-US" baseline="0" dirty="0" err="1" smtClean="0"/>
              <a:t>offlevel</a:t>
            </a:r>
            <a:r>
              <a:rPr lang="en-US" altLang="en-US" baseline="0" dirty="0" smtClean="0"/>
              <a:t> corrections and then is filtered three times with a time-domain frequency filter</a:t>
            </a:r>
          </a:p>
          <a:p>
            <a:pPr marL="171450" indent="-171450">
              <a:buFontTx/>
              <a:buChar char="-"/>
              <a:defRPr/>
            </a:pPr>
            <a:r>
              <a:rPr lang="en-US" altLang="en-US" baseline="0" dirty="0" smtClean="0"/>
              <a:t>End of line trimming</a:t>
            </a:r>
          </a:p>
          <a:p>
            <a:pPr marL="171450" indent="-171450">
              <a:buFontTx/>
              <a:buChar char="-"/>
              <a:defRPr/>
            </a:pPr>
            <a:r>
              <a:rPr lang="en-US" altLang="en-US" baseline="0" dirty="0" smtClean="0"/>
              <a:t>Data documentation produced and package released on the website</a:t>
            </a:r>
          </a:p>
          <a:p>
            <a:pPr marL="171450" indent="-171450">
              <a:buFontTx/>
              <a:buChar char="-"/>
              <a:defRPr/>
            </a:pPr>
            <a:endParaRPr lang="en-US" altLang="en-US" baseline="0" dirty="0" smtClean="0"/>
          </a:p>
          <a:p>
            <a:pPr marL="0" indent="0">
              <a:buFontTx/>
              <a:buNone/>
              <a:defRPr/>
            </a:pPr>
            <a:r>
              <a:rPr lang="en-US" altLang="en-US" baseline="0" dirty="0" smtClean="0"/>
              <a:t>This plot is an example of part of the output. We aim for +/- 5 </a:t>
            </a:r>
            <a:r>
              <a:rPr lang="en-US" altLang="en-US" baseline="0" dirty="0" err="1" smtClean="0"/>
              <a:t>mGals</a:t>
            </a:r>
            <a:r>
              <a:rPr lang="en-US" altLang="en-US" baseline="0" dirty="0" smtClean="0"/>
              <a:t> from EGM08 – as you can see in this plot there is a significant section that deviates from that. However, part of the goal of the airborne campaign is to improve upon EGM08, so while it is a good guide, it cannot be the final determination. This line, for example, if you compare to an adjacent line it looks like this.</a:t>
            </a:r>
            <a:endParaRPr lang="en-US" altLang="en-US" dirty="0" smtClean="0"/>
          </a:p>
        </p:txBody>
      </p:sp>
      <p:sp>
        <p:nvSpPr>
          <p:cNvPr id="4" name="Slide Number Placeholder 3"/>
          <p:cNvSpPr>
            <a:spLocks noGrp="1"/>
          </p:cNvSpPr>
          <p:nvPr>
            <p:ph type="sldNum" sz="quarter" idx="5"/>
          </p:nvPr>
        </p:nvSpPr>
        <p:spPr/>
        <p:txBody>
          <a:bodyPr/>
          <a:lstStyle/>
          <a:p>
            <a:pPr>
              <a:defRPr/>
            </a:pPr>
            <a:fld id="{57C94A54-B897-486E-AD7A-BFE0834E6B04}" type="slidenum">
              <a:rPr lang="en-US" smtClean="0"/>
              <a:pPr>
                <a:defRPr/>
              </a:pPr>
              <a:t>20</a:t>
            </a:fld>
            <a:endParaRPr lang="en-US"/>
          </a:p>
        </p:txBody>
      </p:sp>
    </p:spTree>
    <p:extLst>
      <p:ext uri="{BB962C8B-B14F-4D97-AF65-F5344CB8AC3E}">
        <p14:creationId xmlns:p14="http://schemas.microsoft.com/office/powerpoint/2010/main" val="3910853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These are two</a:t>
            </a:r>
            <a:r>
              <a:rPr lang="en-US" altLang="en-US" baseline="0" dirty="0" smtClean="0"/>
              <a:t> lines over Lake Michigan where the airborne data (blue) shows significant deviations from EGM08 (Green). However, the x-axis is latitude and you can see that the deviations are supported independently by both lines. This type of visual analysis is extremely useful day-to-day in the field as we determine which lines need to be </a:t>
            </a:r>
            <a:r>
              <a:rPr lang="en-US" altLang="en-US" baseline="0" dirty="0" err="1" smtClean="0"/>
              <a:t>reflown</a:t>
            </a:r>
            <a:r>
              <a:rPr lang="en-US" altLang="en-US" baseline="0" dirty="0" smtClean="0"/>
              <a:t>. In the final processing we also do line to line cross correlation to evaluate overall line agreement.</a:t>
            </a:r>
            <a:endParaRPr lang="en-US" altLang="en-US" dirty="0" smtClean="0"/>
          </a:p>
        </p:txBody>
      </p:sp>
      <p:sp>
        <p:nvSpPr>
          <p:cNvPr id="4" name="Slide Number Placeholder 3"/>
          <p:cNvSpPr>
            <a:spLocks noGrp="1"/>
          </p:cNvSpPr>
          <p:nvPr>
            <p:ph type="sldNum" sz="quarter" idx="5"/>
          </p:nvPr>
        </p:nvSpPr>
        <p:spPr/>
        <p:txBody>
          <a:bodyPr/>
          <a:lstStyle/>
          <a:p>
            <a:pPr>
              <a:defRPr/>
            </a:pPr>
            <a:fld id="{89D4BAEB-B503-4AAC-B3D8-C94216F25396}" type="slidenum">
              <a:rPr lang="en-US" smtClean="0"/>
              <a:pPr>
                <a:defRPr/>
              </a:pPr>
              <a:t>21</a:t>
            </a:fld>
            <a:endParaRPr lang="en-US"/>
          </a:p>
        </p:txBody>
      </p:sp>
    </p:spTree>
    <p:extLst>
      <p:ext uri="{BB962C8B-B14F-4D97-AF65-F5344CB8AC3E}">
        <p14:creationId xmlns:p14="http://schemas.microsoft.com/office/powerpoint/2010/main" val="837687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1" dirty="0" smtClean="0"/>
              <a:t>Internal:</a:t>
            </a:r>
          </a:p>
          <a:p>
            <a:r>
              <a:rPr lang="en-US" dirty="0" smtClean="0"/>
              <a:t>Start with internal comparison</a:t>
            </a:r>
          </a:p>
          <a:p>
            <a:pPr marL="171450" indent="-171450">
              <a:buFontTx/>
              <a:buChar char="-"/>
            </a:pPr>
            <a:r>
              <a:rPr lang="en-US" baseline="0" dirty="0" smtClean="0"/>
              <a:t>Crossover analysis compares intersection points, aim for RMS of residuals of less than 5 </a:t>
            </a:r>
            <a:r>
              <a:rPr lang="en-US" baseline="0" dirty="0" err="1" smtClean="0"/>
              <a:t>mGals</a:t>
            </a:r>
            <a:r>
              <a:rPr lang="en-US" baseline="0" dirty="0" smtClean="0"/>
              <a:t> – identifies errors that may need to be removed</a:t>
            </a:r>
          </a:p>
          <a:p>
            <a:pPr marL="171450" indent="-171450">
              <a:buFontTx/>
              <a:buChar char="-"/>
            </a:pPr>
            <a:r>
              <a:rPr lang="en-US" baseline="0" dirty="0" smtClean="0"/>
              <a:t>Line to line comparison, as was shown earlier, but look at the cross correlation of the entire block</a:t>
            </a:r>
          </a:p>
          <a:p>
            <a:pPr marL="171450" indent="-171450">
              <a:buFontTx/>
              <a:buChar char="-"/>
            </a:pPr>
            <a:r>
              <a:rPr lang="en-US" baseline="0" dirty="0" err="1" smtClean="0"/>
              <a:t>Reflights</a:t>
            </a:r>
            <a:r>
              <a:rPr lang="en-US" baseline="0" dirty="0" smtClean="0"/>
              <a:t> of lines provide repeatability statistics</a:t>
            </a:r>
            <a:endParaRPr lang="en-US" dirty="0" smtClean="0"/>
          </a:p>
          <a:p>
            <a:endParaRPr lang="en-US" dirty="0" smtClean="0"/>
          </a:p>
          <a:p>
            <a:r>
              <a:rPr lang="en-US" b="1" dirty="0" smtClean="0"/>
              <a:t>External:</a:t>
            </a:r>
          </a:p>
          <a:p>
            <a:pPr marL="0" indent="0">
              <a:buFontTx/>
              <a:buNone/>
            </a:pPr>
            <a:r>
              <a:rPr lang="en-US" dirty="0" smtClean="0"/>
              <a:t>Geoid comparison --</a:t>
            </a:r>
          </a:p>
          <a:p>
            <a:pPr marL="171450" indent="-171450">
              <a:buFontTx/>
              <a:buChar char="-"/>
            </a:pPr>
            <a:r>
              <a:rPr lang="en-US" dirty="0" smtClean="0"/>
              <a:t>Compared</a:t>
            </a:r>
            <a:r>
              <a:rPr lang="en-US" baseline="0" dirty="0" smtClean="0"/>
              <a:t> to EGM08 the airborne data often agrees with the satellite gravity</a:t>
            </a:r>
          </a:p>
          <a:p>
            <a:pPr marL="171450" indent="-171450">
              <a:buFontTx/>
              <a:buChar char="-"/>
            </a:pPr>
            <a:r>
              <a:rPr lang="en-US" baseline="0" dirty="0" smtClean="0"/>
              <a:t>Most updates are seen in areas of poor data coverage</a:t>
            </a:r>
          </a:p>
          <a:p>
            <a:pPr marL="171450" indent="-171450">
              <a:buFontTx/>
              <a:buChar char="-"/>
            </a:pPr>
            <a:r>
              <a:rPr lang="en-US" baseline="0" dirty="0" smtClean="0"/>
              <a:t>Shown is Lake Michigan, the gridded airborne data, EGM2008 versus GOCE, and then adding the airborne data to EGM2008 and again comparing with GOCE</a:t>
            </a:r>
          </a:p>
          <a:p>
            <a:pPr marL="0" indent="0">
              <a:buFontTx/>
              <a:buNone/>
            </a:pPr>
            <a:r>
              <a:rPr lang="en-US" baseline="0" dirty="0" smtClean="0"/>
              <a:t>GSVS –</a:t>
            </a:r>
          </a:p>
          <a:p>
            <a:pPr marL="171450" indent="-171450">
              <a:buFontTx/>
              <a:buChar char="-"/>
            </a:pPr>
            <a:r>
              <a:rPr lang="en-US" baseline="0" dirty="0" smtClean="0"/>
              <a:t>Three surveys: first flat and low gravity signal, second flat and high gravity signal, third rugged and high gravity signal</a:t>
            </a:r>
          </a:p>
          <a:p>
            <a:pPr marL="171450" indent="-171450">
              <a:buFontTx/>
              <a:buChar char="-"/>
            </a:pPr>
            <a:r>
              <a:rPr lang="en-US" baseline="0" dirty="0" smtClean="0"/>
              <a:t>First is completed and published, second completed and papers in progress, third in the planning stages</a:t>
            </a:r>
          </a:p>
          <a:p>
            <a:pPr marL="171450" indent="-171450">
              <a:buFontTx/>
              <a:buChar char="-"/>
            </a:pPr>
            <a:r>
              <a:rPr lang="en-US" baseline="0" dirty="0" smtClean="0"/>
              <a:t>2011 survey confirmed that the airborne gravity was contributing to the goal of a 1 cm accurate geoid</a:t>
            </a:r>
            <a:endParaRPr lang="en-US" dirty="0"/>
          </a:p>
        </p:txBody>
      </p:sp>
      <p:sp>
        <p:nvSpPr>
          <p:cNvPr id="4" name="Slide Number Placeholder 3"/>
          <p:cNvSpPr>
            <a:spLocks noGrp="1"/>
          </p:cNvSpPr>
          <p:nvPr>
            <p:ph type="sldNum" sz="quarter" idx="10"/>
          </p:nvPr>
        </p:nvSpPr>
        <p:spPr/>
        <p:txBody>
          <a:bodyPr/>
          <a:lstStyle/>
          <a:p>
            <a:pPr>
              <a:defRPr/>
            </a:pPr>
            <a:fld id="{E00F16FF-AE76-4A0A-B96C-F26B37DABB11}" type="slidenum">
              <a:rPr lang="en-US" smtClean="0"/>
              <a:pPr>
                <a:defRPr/>
              </a:pPr>
              <a:t>22</a:t>
            </a:fld>
            <a:endParaRPr lang="en-US"/>
          </a:p>
        </p:txBody>
      </p:sp>
    </p:spTree>
    <p:extLst>
      <p:ext uri="{BB962C8B-B14F-4D97-AF65-F5344CB8AC3E}">
        <p14:creationId xmlns:p14="http://schemas.microsoft.com/office/powerpoint/2010/main" val="3305757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Header Sl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eader Slid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r>
              <a:rPr lang="en-US" altLang="en-US" smtClean="0"/>
              <a:t>February 8, 2017</a:t>
            </a:r>
            <a:endParaRPr lang="en-US" altLang="en-US"/>
          </a:p>
        </p:txBody>
      </p:sp>
      <p:sp>
        <p:nvSpPr>
          <p:cNvPr id="7" name="Footer Placeholder 4"/>
          <p:cNvSpPr>
            <a:spLocks noGrp="1"/>
          </p:cNvSpPr>
          <p:nvPr>
            <p:ph type="ftr" sz="quarter" idx="11"/>
          </p:nvPr>
        </p:nvSpPr>
        <p:spPr/>
        <p:txBody>
          <a:bodyPr/>
          <a:lstStyle>
            <a:lvl1pPr>
              <a:defRPr/>
            </a:lvl1pPr>
          </a:lstStyle>
          <a:p>
            <a:pPr>
              <a:defRPr/>
            </a:pPr>
            <a:r>
              <a:rPr lang="en-US" smtClean="0"/>
              <a:t>2017 Geospatial Summit, Silver Spring MD</a:t>
            </a:r>
            <a:endParaRPr lang="en-US"/>
          </a:p>
        </p:txBody>
      </p:sp>
      <p:sp>
        <p:nvSpPr>
          <p:cNvPr id="8" name="Slide Number Placeholder 5"/>
          <p:cNvSpPr>
            <a:spLocks noGrp="1"/>
          </p:cNvSpPr>
          <p:nvPr>
            <p:ph type="sldNum" sz="quarter" idx="12"/>
          </p:nvPr>
        </p:nvSpPr>
        <p:spPr/>
        <p:txBody>
          <a:bodyPr/>
          <a:lstStyle>
            <a:lvl1pPr>
              <a:defRPr/>
            </a:lvl1pPr>
          </a:lstStyle>
          <a:p>
            <a:pPr>
              <a:defRPr/>
            </a:pPr>
            <a:fld id="{0B366B1F-012C-4E31-AB14-A18E7992FCFE}" type="slidenum">
              <a:rPr lang="en-US" altLang="en-US"/>
              <a:pPr>
                <a:defRPr/>
              </a:pPr>
              <a:t>‹#›</a:t>
            </a:fld>
            <a:endParaRPr lang="en-US" altLang="en-US"/>
          </a:p>
        </p:txBody>
      </p:sp>
    </p:spTree>
    <p:extLst>
      <p:ext uri="{BB962C8B-B14F-4D97-AF65-F5344CB8AC3E}">
        <p14:creationId xmlns:p14="http://schemas.microsoft.com/office/powerpoint/2010/main" val="2645646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ltLang="en-US" smtClean="0"/>
              <a:t>February 8, 2017</a:t>
            </a: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smtClean="0"/>
              <a:t>2017 Geospatial Summit, Silver Spring MD</a:t>
            </a:r>
            <a:endParaRPr lang="en-US"/>
          </a:p>
        </p:txBody>
      </p:sp>
      <p:sp>
        <p:nvSpPr>
          <p:cNvPr id="6" name="Slide Number Placeholder 5"/>
          <p:cNvSpPr>
            <a:spLocks noGrp="1"/>
          </p:cNvSpPr>
          <p:nvPr>
            <p:ph type="sldNum" sz="quarter" idx="12"/>
          </p:nvPr>
        </p:nvSpPr>
        <p:spPr/>
        <p:txBody>
          <a:bodyPr/>
          <a:lstStyle>
            <a:lvl1pPr>
              <a:defRPr/>
            </a:lvl1pPr>
          </a:lstStyle>
          <a:p>
            <a:pPr>
              <a:defRPr/>
            </a:pPr>
            <a:fld id="{85875531-0A71-45B3-9CA1-F580700DA19E}" type="slidenum">
              <a:rPr lang="en-US" altLang="en-US"/>
              <a:pPr>
                <a:defRPr/>
              </a:pPr>
              <a:t>‹#›</a:t>
            </a:fld>
            <a:endParaRPr lang="en-US" altLang="en-US"/>
          </a:p>
        </p:txBody>
      </p:sp>
    </p:spTree>
    <p:extLst>
      <p:ext uri="{BB962C8B-B14F-4D97-AF65-F5344CB8AC3E}">
        <p14:creationId xmlns:p14="http://schemas.microsoft.com/office/powerpoint/2010/main" val="3085391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ltLang="en-US" smtClean="0"/>
              <a:t>February 8, 2017</a:t>
            </a: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smtClean="0"/>
              <a:t>2017 Geospatial Summit, Silver Spring MD</a:t>
            </a:r>
            <a:endParaRPr lang="en-US"/>
          </a:p>
        </p:txBody>
      </p:sp>
      <p:sp>
        <p:nvSpPr>
          <p:cNvPr id="6" name="Slide Number Placeholder 5"/>
          <p:cNvSpPr>
            <a:spLocks noGrp="1"/>
          </p:cNvSpPr>
          <p:nvPr>
            <p:ph type="sldNum" sz="quarter" idx="12"/>
          </p:nvPr>
        </p:nvSpPr>
        <p:spPr/>
        <p:txBody>
          <a:bodyPr/>
          <a:lstStyle>
            <a:lvl1pPr>
              <a:defRPr/>
            </a:lvl1pPr>
          </a:lstStyle>
          <a:p>
            <a:pPr>
              <a:defRPr/>
            </a:pPr>
            <a:fld id="{CAF41F2C-908B-4A99-9DEA-158F5E8561D1}" type="slidenum">
              <a:rPr lang="en-US" altLang="en-US"/>
              <a:pPr>
                <a:defRPr/>
              </a:pPr>
              <a:t>‹#›</a:t>
            </a:fld>
            <a:endParaRPr lang="en-US" altLang="en-US"/>
          </a:p>
        </p:txBody>
      </p:sp>
    </p:spTree>
    <p:extLst>
      <p:ext uri="{BB962C8B-B14F-4D97-AF65-F5344CB8AC3E}">
        <p14:creationId xmlns:p14="http://schemas.microsoft.com/office/powerpoint/2010/main" val="506797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pPr>
              <a:defRPr/>
            </a:pPr>
            <a:r>
              <a:rPr lang="en-US" smtClean="0"/>
              <a:t>February 8, 2017</a:t>
            </a:r>
            <a:endParaRPr lang="en-US"/>
          </a:p>
        </p:txBody>
      </p:sp>
      <p:sp>
        <p:nvSpPr>
          <p:cNvPr id="5" name="Footer Placeholder 4"/>
          <p:cNvSpPr>
            <a:spLocks noGrp="1"/>
          </p:cNvSpPr>
          <p:nvPr>
            <p:ph type="ftr" sz="quarter" idx="11"/>
          </p:nvPr>
        </p:nvSpPr>
        <p:spPr/>
        <p:txBody>
          <a:bodyPr/>
          <a:lstStyle>
            <a:lvl1pPr defTabSz="914400">
              <a:defRPr/>
            </a:lvl1pPr>
          </a:lstStyle>
          <a:p>
            <a:pPr>
              <a:defRPr/>
            </a:pPr>
            <a:r>
              <a:rPr lang="en-US" smtClean="0"/>
              <a:t>2017 Geospatial Summit, Silver Spring MD</a:t>
            </a: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CE0248DD-E039-490F-A33E-18FD7AE8E335}" type="slidenum">
              <a:rPr lang="en-US"/>
              <a:pPr>
                <a:defRPr/>
              </a:pPr>
              <a:t>‹#›</a:t>
            </a:fld>
            <a:endParaRPr lang="en-US"/>
          </a:p>
        </p:txBody>
      </p:sp>
    </p:spTree>
    <p:extLst>
      <p:ext uri="{BB962C8B-B14F-4D97-AF65-F5344CB8AC3E}">
        <p14:creationId xmlns:p14="http://schemas.microsoft.com/office/powerpoint/2010/main" val="2936527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r>
              <a:rPr lang="en-US" smtClean="0"/>
              <a:t>February 8, 2017</a:t>
            </a:r>
            <a:endParaRPr lang="en-US"/>
          </a:p>
        </p:txBody>
      </p:sp>
      <p:sp>
        <p:nvSpPr>
          <p:cNvPr id="5" name="Footer Placeholder 4"/>
          <p:cNvSpPr>
            <a:spLocks noGrp="1"/>
          </p:cNvSpPr>
          <p:nvPr>
            <p:ph type="ftr" sz="quarter" idx="11"/>
          </p:nvPr>
        </p:nvSpPr>
        <p:spPr/>
        <p:txBody>
          <a:bodyPr/>
          <a:lstStyle>
            <a:lvl1pPr defTabSz="914400">
              <a:defRPr/>
            </a:lvl1pPr>
          </a:lstStyle>
          <a:p>
            <a:pPr>
              <a:defRPr/>
            </a:pPr>
            <a:r>
              <a:rPr lang="en-US" smtClean="0"/>
              <a:t>2017 Geospatial Summit, Silver Spring MD</a:t>
            </a: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EB6791C4-DF4E-4C17-A41C-B2BEB15390BD}" type="slidenum">
              <a:rPr lang="en-US"/>
              <a:pPr>
                <a:defRPr/>
              </a:pPr>
              <a:t>‹#›</a:t>
            </a:fld>
            <a:endParaRPr lang="en-US"/>
          </a:p>
        </p:txBody>
      </p:sp>
    </p:spTree>
    <p:extLst>
      <p:ext uri="{BB962C8B-B14F-4D97-AF65-F5344CB8AC3E}">
        <p14:creationId xmlns:p14="http://schemas.microsoft.com/office/powerpoint/2010/main" val="2548421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r>
              <a:rPr lang="en-US" smtClean="0"/>
              <a:t>February 8, 2017</a:t>
            </a:r>
            <a:endParaRPr lang="en-US"/>
          </a:p>
        </p:txBody>
      </p:sp>
      <p:sp>
        <p:nvSpPr>
          <p:cNvPr id="5" name="Footer Placeholder 4"/>
          <p:cNvSpPr>
            <a:spLocks noGrp="1"/>
          </p:cNvSpPr>
          <p:nvPr>
            <p:ph type="ftr" sz="quarter" idx="11"/>
          </p:nvPr>
        </p:nvSpPr>
        <p:spPr/>
        <p:txBody>
          <a:bodyPr/>
          <a:lstStyle>
            <a:lvl1pPr defTabSz="914400">
              <a:defRPr/>
            </a:lvl1pPr>
          </a:lstStyle>
          <a:p>
            <a:pPr>
              <a:defRPr/>
            </a:pPr>
            <a:r>
              <a:rPr lang="en-US" smtClean="0"/>
              <a:t>2017 Geospatial Summit, Silver Spring MD</a:t>
            </a: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70739471-F808-4705-A7AA-D92294A1C557}" type="slidenum">
              <a:rPr lang="en-US"/>
              <a:pPr>
                <a:defRPr/>
              </a:pPr>
              <a:t>‹#›</a:t>
            </a:fld>
            <a:endParaRPr lang="en-US"/>
          </a:p>
        </p:txBody>
      </p:sp>
    </p:spTree>
    <p:extLst>
      <p:ext uri="{BB962C8B-B14F-4D97-AF65-F5344CB8AC3E}">
        <p14:creationId xmlns:p14="http://schemas.microsoft.com/office/powerpoint/2010/main" val="3375552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914400">
              <a:defRPr/>
            </a:lvl1pPr>
          </a:lstStyle>
          <a:p>
            <a:pPr>
              <a:defRPr/>
            </a:pPr>
            <a:r>
              <a:rPr lang="en-US" smtClean="0"/>
              <a:t>February 8, 2017</a:t>
            </a:r>
            <a:endParaRPr lang="en-US"/>
          </a:p>
        </p:txBody>
      </p:sp>
      <p:sp>
        <p:nvSpPr>
          <p:cNvPr id="6" name="Footer Placeholder 4"/>
          <p:cNvSpPr>
            <a:spLocks noGrp="1"/>
          </p:cNvSpPr>
          <p:nvPr>
            <p:ph type="ftr" sz="quarter" idx="11"/>
          </p:nvPr>
        </p:nvSpPr>
        <p:spPr/>
        <p:txBody>
          <a:bodyPr/>
          <a:lstStyle>
            <a:lvl1pPr defTabSz="914400">
              <a:defRPr/>
            </a:lvl1pPr>
          </a:lstStyle>
          <a:p>
            <a:pPr>
              <a:defRPr/>
            </a:pPr>
            <a:r>
              <a:rPr lang="en-US" smtClean="0"/>
              <a:t>2017 Geospatial Summit, Silver Spring MD</a:t>
            </a: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F02D534D-F749-4E34-9E16-A977421D79C9}" type="slidenum">
              <a:rPr lang="en-US"/>
              <a:pPr>
                <a:defRPr/>
              </a:pPr>
              <a:t>‹#›</a:t>
            </a:fld>
            <a:endParaRPr lang="en-US"/>
          </a:p>
        </p:txBody>
      </p:sp>
    </p:spTree>
    <p:extLst>
      <p:ext uri="{BB962C8B-B14F-4D97-AF65-F5344CB8AC3E}">
        <p14:creationId xmlns:p14="http://schemas.microsoft.com/office/powerpoint/2010/main" val="7556208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914400">
              <a:defRPr/>
            </a:lvl1pPr>
          </a:lstStyle>
          <a:p>
            <a:pPr>
              <a:defRPr/>
            </a:pPr>
            <a:r>
              <a:rPr lang="en-US" smtClean="0"/>
              <a:t>February 8, 2017</a:t>
            </a:r>
            <a:endParaRPr lang="en-US"/>
          </a:p>
        </p:txBody>
      </p:sp>
      <p:sp>
        <p:nvSpPr>
          <p:cNvPr id="8" name="Footer Placeholder 4"/>
          <p:cNvSpPr>
            <a:spLocks noGrp="1"/>
          </p:cNvSpPr>
          <p:nvPr>
            <p:ph type="ftr" sz="quarter" idx="11"/>
          </p:nvPr>
        </p:nvSpPr>
        <p:spPr/>
        <p:txBody>
          <a:bodyPr/>
          <a:lstStyle>
            <a:lvl1pPr defTabSz="914400">
              <a:defRPr/>
            </a:lvl1pPr>
          </a:lstStyle>
          <a:p>
            <a:pPr>
              <a:defRPr/>
            </a:pPr>
            <a:r>
              <a:rPr lang="en-US" smtClean="0"/>
              <a:t>2017 Geospatial Summit, Silver Spring MD</a:t>
            </a:r>
            <a:endParaRPr lang="en-US"/>
          </a:p>
        </p:txBody>
      </p:sp>
      <p:sp>
        <p:nvSpPr>
          <p:cNvPr id="9" name="Slide Number Placeholder 5"/>
          <p:cNvSpPr>
            <a:spLocks noGrp="1"/>
          </p:cNvSpPr>
          <p:nvPr>
            <p:ph type="sldNum" sz="quarter" idx="12"/>
          </p:nvPr>
        </p:nvSpPr>
        <p:spPr/>
        <p:txBody>
          <a:bodyPr/>
          <a:lstStyle>
            <a:lvl1pPr defTabSz="914400">
              <a:defRPr/>
            </a:lvl1pPr>
          </a:lstStyle>
          <a:p>
            <a:pPr>
              <a:defRPr/>
            </a:pPr>
            <a:fld id="{9352E7D5-2CCB-47EF-A1DD-484874EE5CC0}" type="slidenum">
              <a:rPr lang="en-US"/>
              <a:pPr>
                <a:defRPr/>
              </a:pPr>
              <a:t>‹#›</a:t>
            </a:fld>
            <a:endParaRPr lang="en-US"/>
          </a:p>
        </p:txBody>
      </p:sp>
    </p:spTree>
    <p:extLst>
      <p:ext uri="{BB962C8B-B14F-4D97-AF65-F5344CB8AC3E}">
        <p14:creationId xmlns:p14="http://schemas.microsoft.com/office/powerpoint/2010/main" val="4132218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pPr>
              <a:defRPr/>
            </a:pPr>
            <a:r>
              <a:rPr lang="en-US" smtClean="0"/>
              <a:t>February 8, 2017</a:t>
            </a:r>
            <a:endParaRPr lang="en-US"/>
          </a:p>
        </p:txBody>
      </p:sp>
      <p:sp>
        <p:nvSpPr>
          <p:cNvPr id="4" name="Footer Placeholder 4"/>
          <p:cNvSpPr>
            <a:spLocks noGrp="1"/>
          </p:cNvSpPr>
          <p:nvPr>
            <p:ph type="ftr" sz="quarter" idx="11"/>
          </p:nvPr>
        </p:nvSpPr>
        <p:spPr/>
        <p:txBody>
          <a:bodyPr/>
          <a:lstStyle>
            <a:lvl1pPr defTabSz="914400">
              <a:defRPr/>
            </a:lvl1pPr>
          </a:lstStyle>
          <a:p>
            <a:pPr>
              <a:defRPr/>
            </a:pPr>
            <a:r>
              <a:rPr lang="en-US" smtClean="0"/>
              <a:t>2017 Geospatial Summit, Silver Spring MD</a:t>
            </a:r>
            <a:endParaRPr lang="en-US"/>
          </a:p>
        </p:txBody>
      </p:sp>
      <p:sp>
        <p:nvSpPr>
          <p:cNvPr id="5" name="Slide Number Placeholder 5"/>
          <p:cNvSpPr>
            <a:spLocks noGrp="1"/>
          </p:cNvSpPr>
          <p:nvPr>
            <p:ph type="sldNum" sz="quarter" idx="12"/>
          </p:nvPr>
        </p:nvSpPr>
        <p:spPr/>
        <p:txBody>
          <a:bodyPr/>
          <a:lstStyle>
            <a:lvl1pPr defTabSz="914400">
              <a:defRPr/>
            </a:lvl1pPr>
          </a:lstStyle>
          <a:p>
            <a:pPr>
              <a:defRPr/>
            </a:pPr>
            <a:fld id="{5A837433-97E9-4D94-B898-19FA6F4A2CA7}" type="slidenum">
              <a:rPr lang="en-US"/>
              <a:pPr>
                <a:defRPr/>
              </a:pPr>
              <a:t>‹#›</a:t>
            </a:fld>
            <a:endParaRPr lang="en-US"/>
          </a:p>
        </p:txBody>
      </p:sp>
    </p:spTree>
    <p:extLst>
      <p:ext uri="{BB962C8B-B14F-4D97-AF65-F5344CB8AC3E}">
        <p14:creationId xmlns:p14="http://schemas.microsoft.com/office/powerpoint/2010/main" val="32644909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pPr>
              <a:defRPr/>
            </a:pPr>
            <a:r>
              <a:rPr lang="en-US" smtClean="0"/>
              <a:t>February 8, 2017</a:t>
            </a:r>
            <a:endParaRPr lang="en-US"/>
          </a:p>
        </p:txBody>
      </p:sp>
      <p:sp>
        <p:nvSpPr>
          <p:cNvPr id="3" name="Footer Placeholder 4"/>
          <p:cNvSpPr>
            <a:spLocks noGrp="1"/>
          </p:cNvSpPr>
          <p:nvPr>
            <p:ph type="ftr" sz="quarter" idx="11"/>
          </p:nvPr>
        </p:nvSpPr>
        <p:spPr/>
        <p:txBody>
          <a:bodyPr/>
          <a:lstStyle>
            <a:lvl1pPr defTabSz="914400">
              <a:defRPr/>
            </a:lvl1pPr>
          </a:lstStyle>
          <a:p>
            <a:pPr>
              <a:defRPr/>
            </a:pPr>
            <a:r>
              <a:rPr lang="en-US" smtClean="0"/>
              <a:t>2017 Geospatial Summit, Silver Spring MD</a:t>
            </a:r>
            <a:endParaRPr lang="en-US"/>
          </a:p>
        </p:txBody>
      </p:sp>
      <p:sp>
        <p:nvSpPr>
          <p:cNvPr id="4" name="Slide Number Placeholder 5"/>
          <p:cNvSpPr>
            <a:spLocks noGrp="1"/>
          </p:cNvSpPr>
          <p:nvPr>
            <p:ph type="sldNum" sz="quarter" idx="12"/>
          </p:nvPr>
        </p:nvSpPr>
        <p:spPr/>
        <p:txBody>
          <a:bodyPr/>
          <a:lstStyle>
            <a:lvl1pPr defTabSz="914400">
              <a:defRPr/>
            </a:lvl1pPr>
          </a:lstStyle>
          <a:p>
            <a:pPr>
              <a:defRPr/>
            </a:pPr>
            <a:fld id="{58280CB3-0FF6-4D07-A0F6-C78040BEDDEE}" type="slidenum">
              <a:rPr lang="en-US"/>
              <a:pPr>
                <a:defRPr/>
              </a:pPr>
              <a:t>‹#›</a:t>
            </a:fld>
            <a:endParaRPr lang="en-US"/>
          </a:p>
        </p:txBody>
      </p:sp>
    </p:spTree>
    <p:extLst>
      <p:ext uri="{BB962C8B-B14F-4D97-AF65-F5344CB8AC3E}">
        <p14:creationId xmlns:p14="http://schemas.microsoft.com/office/powerpoint/2010/main" val="1007191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a:lvl1pPr>
          </a:lstStyle>
          <a:p>
            <a:pPr>
              <a:defRPr/>
            </a:pPr>
            <a:r>
              <a:rPr lang="en-US" smtClean="0"/>
              <a:t>February 8, 2017</a:t>
            </a:r>
            <a:endParaRPr lang="en-US"/>
          </a:p>
        </p:txBody>
      </p:sp>
      <p:sp>
        <p:nvSpPr>
          <p:cNvPr id="6" name="Footer Placeholder 4"/>
          <p:cNvSpPr>
            <a:spLocks noGrp="1"/>
          </p:cNvSpPr>
          <p:nvPr>
            <p:ph type="ftr" sz="quarter" idx="11"/>
          </p:nvPr>
        </p:nvSpPr>
        <p:spPr/>
        <p:txBody>
          <a:bodyPr/>
          <a:lstStyle>
            <a:lvl1pPr defTabSz="914400">
              <a:defRPr/>
            </a:lvl1pPr>
          </a:lstStyle>
          <a:p>
            <a:pPr>
              <a:defRPr/>
            </a:pPr>
            <a:r>
              <a:rPr lang="en-US" smtClean="0"/>
              <a:t>2017 Geospatial Summit, Silver Spring MD</a:t>
            </a: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CD9C6512-9771-45B7-9F31-64042ED0DC36}" type="slidenum">
              <a:rPr lang="en-US"/>
              <a:pPr>
                <a:defRPr/>
              </a:pPr>
              <a:t>‹#›</a:t>
            </a:fld>
            <a:endParaRPr lang="en-US"/>
          </a:p>
        </p:txBody>
      </p:sp>
    </p:spTree>
    <p:extLst>
      <p:ext uri="{BB962C8B-B14F-4D97-AF65-F5344CB8AC3E}">
        <p14:creationId xmlns:p14="http://schemas.microsoft.com/office/powerpoint/2010/main" val="2937830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828800"/>
            <a:ext cx="8229600" cy="4297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ltLang="en-US" smtClean="0"/>
              <a:t>February 8, 2017</a:t>
            </a: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smtClean="0"/>
              <a:t>2017 Geospatial Summit, Silver Spring MD</a:t>
            </a:r>
            <a:endParaRPr lang="en-US"/>
          </a:p>
        </p:txBody>
      </p:sp>
      <p:sp>
        <p:nvSpPr>
          <p:cNvPr id="6" name="Slide Number Placeholder 5"/>
          <p:cNvSpPr>
            <a:spLocks noGrp="1"/>
          </p:cNvSpPr>
          <p:nvPr>
            <p:ph type="sldNum" sz="quarter" idx="12"/>
          </p:nvPr>
        </p:nvSpPr>
        <p:spPr/>
        <p:txBody>
          <a:bodyPr/>
          <a:lstStyle>
            <a:lvl1pPr>
              <a:defRPr/>
            </a:lvl1pPr>
          </a:lstStyle>
          <a:p>
            <a:pPr>
              <a:defRPr/>
            </a:pPr>
            <a:fld id="{A269A303-B593-45E6-8920-67DA3337AB25}" type="slidenum">
              <a:rPr lang="en-US" altLang="en-US" smtClean="0"/>
              <a:pPr>
                <a:defRPr/>
              </a:pPr>
              <a:t>‹#›</a:t>
            </a:fld>
            <a:endParaRPr lang="en-US" altLang="en-US" dirty="0"/>
          </a:p>
        </p:txBody>
      </p:sp>
    </p:spTree>
    <p:extLst>
      <p:ext uri="{BB962C8B-B14F-4D97-AF65-F5344CB8AC3E}">
        <p14:creationId xmlns:p14="http://schemas.microsoft.com/office/powerpoint/2010/main" val="1240475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a:lvl1pPr>
          </a:lstStyle>
          <a:p>
            <a:pPr>
              <a:defRPr/>
            </a:pPr>
            <a:r>
              <a:rPr lang="en-US" smtClean="0"/>
              <a:t>February 8, 2017</a:t>
            </a:r>
            <a:endParaRPr lang="en-US"/>
          </a:p>
        </p:txBody>
      </p:sp>
      <p:sp>
        <p:nvSpPr>
          <p:cNvPr id="6" name="Footer Placeholder 4"/>
          <p:cNvSpPr>
            <a:spLocks noGrp="1"/>
          </p:cNvSpPr>
          <p:nvPr>
            <p:ph type="ftr" sz="quarter" idx="11"/>
          </p:nvPr>
        </p:nvSpPr>
        <p:spPr/>
        <p:txBody>
          <a:bodyPr/>
          <a:lstStyle>
            <a:lvl1pPr defTabSz="914400">
              <a:defRPr/>
            </a:lvl1pPr>
          </a:lstStyle>
          <a:p>
            <a:pPr>
              <a:defRPr/>
            </a:pPr>
            <a:r>
              <a:rPr lang="en-US" smtClean="0"/>
              <a:t>2017 Geospatial Summit, Silver Spring MD</a:t>
            </a: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639559B1-278D-4C34-B003-AF779974BA76}" type="slidenum">
              <a:rPr lang="en-US"/>
              <a:pPr>
                <a:defRPr/>
              </a:pPr>
              <a:t>‹#›</a:t>
            </a:fld>
            <a:endParaRPr lang="en-US"/>
          </a:p>
        </p:txBody>
      </p:sp>
    </p:spTree>
    <p:extLst>
      <p:ext uri="{BB962C8B-B14F-4D97-AF65-F5344CB8AC3E}">
        <p14:creationId xmlns:p14="http://schemas.microsoft.com/office/powerpoint/2010/main" val="2859381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r>
              <a:rPr lang="en-US" smtClean="0"/>
              <a:t>February 8, 2017</a:t>
            </a:r>
            <a:endParaRPr lang="en-US"/>
          </a:p>
        </p:txBody>
      </p:sp>
      <p:sp>
        <p:nvSpPr>
          <p:cNvPr id="5" name="Footer Placeholder 4"/>
          <p:cNvSpPr>
            <a:spLocks noGrp="1"/>
          </p:cNvSpPr>
          <p:nvPr>
            <p:ph type="ftr" sz="quarter" idx="11"/>
          </p:nvPr>
        </p:nvSpPr>
        <p:spPr/>
        <p:txBody>
          <a:bodyPr/>
          <a:lstStyle>
            <a:lvl1pPr defTabSz="914400">
              <a:defRPr/>
            </a:lvl1pPr>
          </a:lstStyle>
          <a:p>
            <a:pPr>
              <a:defRPr/>
            </a:pPr>
            <a:r>
              <a:rPr lang="en-US" smtClean="0"/>
              <a:t>2017 Geospatial Summit, Silver Spring MD</a:t>
            </a: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C3A82986-1F3D-4261-A550-CAE2B5439191}" type="slidenum">
              <a:rPr lang="en-US"/>
              <a:pPr>
                <a:defRPr/>
              </a:pPr>
              <a:t>‹#›</a:t>
            </a:fld>
            <a:endParaRPr lang="en-US"/>
          </a:p>
        </p:txBody>
      </p:sp>
    </p:spTree>
    <p:extLst>
      <p:ext uri="{BB962C8B-B14F-4D97-AF65-F5344CB8AC3E}">
        <p14:creationId xmlns:p14="http://schemas.microsoft.com/office/powerpoint/2010/main" val="3314118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r>
              <a:rPr lang="en-US" smtClean="0"/>
              <a:t>February 8, 2017</a:t>
            </a:r>
            <a:endParaRPr lang="en-US"/>
          </a:p>
        </p:txBody>
      </p:sp>
      <p:sp>
        <p:nvSpPr>
          <p:cNvPr id="5" name="Footer Placeholder 4"/>
          <p:cNvSpPr>
            <a:spLocks noGrp="1"/>
          </p:cNvSpPr>
          <p:nvPr>
            <p:ph type="ftr" sz="quarter" idx="11"/>
          </p:nvPr>
        </p:nvSpPr>
        <p:spPr/>
        <p:txBody>
          <a:bodyPr/>
          <a:lstStyle>
            <a:lvl1pPr defTabSz="914400">
              <a:defRPr/>
            </a:lvl1pPr>
          </a:lstStyle>
          <a:p>
            <a:pPr>
              <a:defRPr/>
            </a:pPr>
            <a:r>
              <a:rPr lang="en-US" smtClean="0"/>
              <a:t>2017 Geospatial Summit, Silver Spring MD</a:t>
            </a: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9388FFD5-0402-43D6-9F11-6821BFC63D0A}" type="slidenum">
              <a:rPr lang="en-US"/>
              <a:pPr>
                <a:defRPr/>
              </a:pPr>
              <a:t>‹#›</a:t>
            </a:fld>
            <a:endParaRPr lang="en-US"/>
          </a:p>
        </p:txBody>
      </p:sp>
    </p:spTree>
    <p:extLst>
      <p:ext uri="{BB962C8B-B14F-4D97-AF65-F5344CB8AC3E}">
        <p14:creationId xmlns:p14="http://schemas.microsoft.com/office/powerpoint/2010/main" val="3355734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8, 2017</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2017 Geospatial Summit, Silver Spring MD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1109657-9162-4B0D-AA6B-54BA105B8BE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05721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8, 2017</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2017 Geospatial Summit, Silver Spring MD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1083702-E6E1-411B-A9C5-9B25E2FC045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720436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8, 2017</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2017 Geospatial Summit, Silver Spring MD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8109228-8DC1-4108-8F5F-76E7DB08A26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092999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8, 2017</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2017 Geospatial Summit, Silver Spring MD</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2BC48EA-E0C4-496C-BBFE-57A4C7C9F3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206230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8, 2017</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2017 Geospatial Summit, Silver Spring MD</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0948E24-2272-499F-A113-87AFB6171D2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966180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8, 2017</a:t>
            </a: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2017 Geospatial Summit, Silver Spring MD</a:t>
            </a: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B7C3780-70E6-40D6-BD95-92E481368A0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687213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8, 2017</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2017 Geospatial Summit, Silver Spring MD</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F1DC1B9-CCCA-454A-837E-B9A2D236531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70325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ltLang="en-US" smtClean="0"/>
              <a:t>February 8, 2017</a:t>
            </a: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smtClean="0"/>
              <a:t>2017 Geospatial Summit, Silver Spring MD</a:t>
            </a:r>
            <a:endParaRPr lang="en-US"/>
          </a:p>
        </p:txBody>
      </p:sp>
      <p:sp>
        <p:nvSpPr>
          <p:cNvPr id="6" name="Slide Number Placeholder 5"/>
          <p:cNvSpPr>
            <a:spLocks noGrp="1"/>
          </p:cNvSpPr>
          <p:nvPr>
            <p:ph type="sldNum" sz="quarter" idx="12"/>
          </p:nvPr>
        </p:nvSpPr>
        <p:spPr/>
        <p:txBody>
          <a:bodyPr/>
          <a:lstStyle>
            <a:lvl1pPr>
              <a:defRPr/>
            </a:lvl1pPr>
          </a:lstStyle>
          <a:p>
            <a:pPr>
              <a:defRPr/>
            </a:pPr>
            <a:fld id="{83864427-88BE-4288-AA80-6880B6419519}" type="slidenum">
              <a:rPr lang="en-US" altLang="en-US"/>
              <a:pPr>
                <a:defRPr/>
              </a:pPr>
              <a:t>‹#›</a:t>
            </a:fld>
            <a:endParaRPr lang="en-US" altLang="en-US"/>
          </a:p>
        </p:txBody>
      </p:sp>
    </p:spTree>
    <p:extLst>
      <p:ext uri="{BB962C8B-B14F-4D97-AF65-F5344CB8AC3E}">
        <p14:creationId xmlns:p14="http://schemas.microsoft.com/office/powerpoint/2010/main" val="21489423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8, 2017</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2017 Geospatial Summit, Silver Spring MD</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F196642-AB2C-4250-9960-DC6CC04797F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040367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8, 2017</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2017 Geospatial Summit, Silver Spring MD</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C1E5EEF-0BE9-4A2F-966A-FDBA4690515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37785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8, 2017</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2017 Geospatial Summit, Silver Spring MD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E40B99-DE6C-4D2D-B943-19722DABE0C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566089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8, 2017</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2017 Geospatial Summit, Silver Spring MD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59B5CB4-F098-4822-9951-C21BC47364E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582869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8, 2017</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2017 Geospatial Summit, Silver Spring MD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1109657-9162-4B0D-AA6B-54BA105B8BE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459415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8, 2017</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2017 Geospatial Summit, Silver Spring MD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1083702-E6E1-411B-A9C5-9B25E2FC045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658135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8, 2017</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2017 Geospatial Summit, Silver Spring MD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8109228-8DC1-4108-8F5F-76E7DB08A26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559294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8, 2017</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2017 Geospatial Summit, Silver Spring MD</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2BC48EA-E0C4-496C-BBFE-57A4C7C9F3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500149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8, 2017</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2017 Geospatial Summit, Silver Spring MD</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0948E24-2272-499F-A113-87AFB6171D2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668798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8, 2017</a:t>
            </a: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2017 Geospatial Summit, Silver Spring MD</a:t>
            </a: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B7C3780-70E6-40D6-BD95-92E481368A0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4329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altLang="en-US" smtClean="0"/>
              <a:t>February 8, 2017</a:t>
            </a:r>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smtClean="0"/>
              <a:t>2017 Geospatial Summit, Silver Spring MD</a:t>
            </a:r>
            <a:endParaRPr lang="en-US"/>
          </a:p>
        </p:txBody>
      </p:sp>
      <p:sp>
        <p:nvSpPr>
          <p:cNvPr id="7" name="Slide Number Placeholder 5"/>
          <p:cNvSpPr>
            <a:spLocks noGrp="1"/>
          </p:cNvSpPr>
          <p:nvPr>
            <p:ph type="sldNum" sz="quarter" idx="12"/>
          </p:nvPr>
        </p:nvSpPr>
        <p:spPr/>
        <p:txBody>
          <a:bodyPr/>
          <a:lstStyle>
            <a:lvl1pPr>
              <a:defRPr/>
            </a:lvl1pPr>
          </a:lstStyle>
          <a:p>
            <a:pPr>
              <a:defRPr/>
            </a:pPr>
            <a:fld id="{9A93CB1C-6E9B-46EC-AE82-4CCAD02047A8}" type="slidenum">
              <a:rPr lang="en-US" altLang="en-US"/>
              <a:pPr>
                <a:defRPr/>
              </a:pPr>
              <a:t>‹#›</a:t>
            </a:fld>
            <a:endParaRPr lang="en-US" altLang="en-US"/>
          </a:p>
        </p:txBody>
      </p:sp>
    </p:spTree>
    <p:extLst>
      <p:ext uri="{BB962C8B-B14F-4D97-AF65-F5344CB8AC3E}">
        <p14:creationId xmlns:p14="http://schemas.microsoft.com/office/powerpoint/2010/main" val="13822042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8, 2017</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2017 Geospatial Summit, Silver Spring MD</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F1DC1B9-CCCA-454A-837E-B9A2D236531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208571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8, 2017</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2017 Geospatial Summit, Silver Spring MD</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F196642-AB2C-4250-9960-DC6CC04797F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703329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8, 2017</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2017 Geospatial Summit, Silver Spring MD</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C1E5EEF-0BE9-4A2F-966A-FDBA4690515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286103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8, 2017</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2017 Geospatial Summit, Silver Spring MD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E40B99-DE6C-4D2D-B943-19722DABE0C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245494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8, 2017</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2017 Geospatial Summit, Silver Spring MD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59B5CB4-F098-4822-9951-C21BC47364E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54653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altLang="en-US" smtClean="0"/>
              <a:t>February 8, 2017</a:t>
            </a:r>
            <a:endParaRPr lang="en-US" altLang="en-US"/>
          </a:p>
        </p:txBody>
      </p:sp>
      <p:sp>
        <p:nvSpPr>
          <p:cNvPr id="8" name="Footer Placeholder 4"/>
          <p:cNvSpPr>
            <a:spLocks noGrp="1"/>
          </p:cNvSpPr>
          <p:nvPr>
            <p:ph type="ftr" sz="quarter" idx="11"/>
          </p:nvPr>
        </p:nvSpPr>
        <p:spPr/>
        <p:txBody>
          <a:bodyPr/>
          <a:lstStyle>
            <a:lvl1pPr>
              <a:defRPr/>
            </a:lvl1pPr>
          </a:lstStyle>
          <a:p>
            <a:pPr>
              <a:defRPr/>
            </a:pPr>
            <a:r>
              <a:rPr lang="en-US" smtClean="0"/>
              <a:t>2017 Geospatial Summit, Silver Spring MD</a:t>
            </a:r>
            <a:endParaRPr lang="en-US"/>
          </a:p>
        </p:txBody>
      </p:sp>
      <p:sp>
        <p:nvSpPr>
          <p:cNvPr id="9" name="Slide Number Placeholder 5"/>
          <p:cNvSpPr>
            <a:spLocks noGrp="1"/>
          </p:cNvSpPr>
          <p:nvPr>
            <p:ph type="sldNum" sz="quarter" idx="12"/>
          </p:nvPr>
        </p:nvSpPr>
        <p:spPr/>
        <p:txBody>
          <a:bodyPr/>
          <a:lstStyle>
            <a:lvl1pPr>
              <a:defRPr/>
            </a:lvl1pPr>
          </a:lstStyle>
          <a:p>
            <a:pPr>
              <a:defRPr/>
            </a:pPr>
            <a:fld id="{DCCC463B-DC24-4D15-892B-CB6BEEB329FA}" type="slidenum">
              <a:rPr lang="en-US" altLang="en-US"/>
              <a:pPr>
                <a:defRPr/>
              </a:pPr>
              <a:t>‹#›</a:t>
            </a:fld>
            <a:endParaRPr lang="en-US" altLang="en-US"/>
          </a:p>
        </p:txBody>
      </p:sp>
    </p:spTree>
    <p:extLst>
      <p:ext uri="{BB962C8B-B14F-4D97-AF65-F5344CB8AC3E}">
        <p14:creationId xmlns:p14="http://schemas.microsoft.com/office/powerpoint/2010/main" val="3913221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altLang="en-US" smtClean="0"/>
              <a:t>February 8, 2017</a:t>
            </a:r>
            <a:endParaRPr lang="en-US" altLang="en-US"/>
          </a:p>
        </p:txBody>
      </p:sp>
      <p:sp>
        <p:nvSpPr>
          <p:cNvPr id="4" name="Footer Placeholder 4"/>
          <p:cNvSpPr>
            <a:spLocks noGrp="1"/>
          </p:cNvSpPr>
          <p:nvPr>
            <p:ph type="ftr" sz="quarter" idx="11"/>
          </p:nvPr>
        </p:nvSpPr>
        <p:spPr/>
        <p:txBody>
          <a:bodyPr/>
          <a:lstStyle>
            <a:lvl1pPr>
              <a:defRPr/>
            </a:lvl1pPr>
          </a:lstStyle>
          <a:p>
            <a:pPr>
              <a:defRPr/>
            </a:pPr>
            <a:r>
              <a:rPr lang="en-US" smtClean="0"/>
              <a:t>2017 Geospatial Summit, Silver Spring MD</a:t>
            </a:r>
            <a:endParaRPr lang="en-US"/>
          </a:p>
        </p:txBody>
      </p:sp>
      <p:sp>
        <p:nvSpPr>
          <p:cNvPr id="5" name="Slide Number Placeholder 5"/>
          <p:cNvSpPr>
            <a:spLocks noGrp="1"/>
          </p:cNvSpPr>
          <p:nvPr>
            <p:ph type="sldNum" sz="quarter" idx="12"/>
          </p:nvPr>
        </p:nvSpPr>
        <p:spPr/>
        <p:txBody>
          <a:bodyPr/>
          <a:lstStyle>
            <a:lvl1pPr>
              <a:defRPr/>
            </a:lvl1pPr>
          </a:lstStyle>
          <a:p>
            <a:pPr>
              <a:defRPr/>
            </a:pPr>
            <a:fld id="{23566EEE-DC84-4D1F-987F-3E776EDE92C0}" type="slidenum">
              <a:rPr lang="en-US" altLang="en-US"/>
              <a:pPr>
                <a:defRPr/>
              </a:pPr>
              <a:t>‹#›</a:t>
            </a:fld>
            <a:endParaRPr lang="en-US" altLang="en-US"/>
          </a:p>
        </p:txBody>
      </p:sp>
    </p:spTree>
    <p:extLst>
      <p:ext uri="{BB962C8B-B14F-4D97-AF65-F5344CB8AC3E}">
        <p14:creationId xmlns:p14="http://schemas.microsoft.com/office/powerpoint/2010/main" val="1148763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ltLang="en-US" smtClean="0"/>
              <a:t>February 8, 2017</a:t>
            </a:r>
            <a:endParaRPr lang="en-US" altLang="en-US"/>
          </a:p>
        </p:txBody>
      </p:sp>
      <p:sp>
        <p:nvSpPr>
          <p:cNvPr id="3" name="Footer Placeholder 4"/>
          <p:cNvSpPr>
            <a:spLocks noGrp="1"/>
          </p:cNvSpPr>
          <p:nvPr>
            <p:ph type="ftr" sz="quarter" idx="11"/>
          </p:nvPr>
        </p:nvSpPr>
        <p:spPr/>
        <p:txBody>
          <a:bodyPr/>
          <a:lstStyle>
            <a:lvl1pPr>
              <a:defRPr/>
            </a:lvl1pPr>
          </a:lstStyle>
          <a:p>
            <a:pPr>
              <a:defRPr/>
            </a:pPr>
            <a:r>
              <a:rPr lang="en-US" smtClean="0"/>
              <a:t>2017 Geospatial Summit, Silver Spring MD</a:t>
            </a:r>
            <a:endParaRPr lang="en-US"/>
          </a:p>
        </p:txBody>
      </p:sp>
      <p:sp>
        <p:nvSpPr>
          <p:cNvPr id="4" name="Slide Number Placeholder 5"/>
          <p:cNvSpPr>
            <a:spLocks noGrp="1"/>
          </p:cNvSpPr>
          <p:nvPr>
            <p:ph type="sldNum" sz="quarter" idx="12"/>
          </p:nvPr>
        </p:nvSpPr>
        <p:spPr/>
        <p:txBody>
          <a:bodyPr/>
          <a:lstStyle>
            <a:lvl1pPr>
              <a:defRPr/>
            </a:lvl1pPr>
          </a:lstStyle>
          <a:p>
            <a:pPr>
              <a:defRPr/>
            </a:pPr>
            <a:fld id="{43BFA99B-C703-4852-B2BB-2E440DC6F13D}" type="slidenum">
              <a:rPr lang="en-US" altLang="en-US"/>
              <a:pPr>
                <a:defRPr/>
              </a:pPr>
              <a:t>‹#›</a:t>
            </a:fld>
            <a:endParaRPr lang="en-US" altLang="en-US"/>
          </a:p>
        </p:txBody>
      </p:sp>
    </p:spTree>
    <p:extLst>
      <p:ext uri="{BB962C8B-B14F-4D97-AF65-F5344CB8AC3E}">
        <p14:creationId xmlns:p14="http://schemas.microsoft.com/office/powerpoint/2010/main" val="3134753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smtClean="0"/>
              <a:t>February 8, 2017</a:t>
            </a:r>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smtClean="0"/>
              <a:t>2017 Geospatial Summit, Silver Spring MD</a:t>
            </a:r>
            <a:endParaRPr lang="en-US"/>
          </a:p>
        </p:txBody>
      </p:sp>
      <p:sp>
        <p:nvSpPr>
          <p:cNvPr id="7" name="Slide Number Placeholder 5"/>
          <p:cNvSpPr>
            <a:spLocks noGrp="1"/>
          </p:cNvSpPr>
          <p:nvPr>
            <p:ph type="sldNum" sz="quarter" idx="12"/>
          </p:nvPr>
        </p:nvSpPr>
        <p:spPr/>
        <p:txBody>
          <a:bodyPr/>
          <a:lstStyle>
            <a:lvl1pPr>
              <a:defRPr/>
            </a:lvl1pPr>
          </a:lstStyle>
          <a:p>
            <a:pPr>
              <a:defRPr/>
            </a:pPr>
            <a:fld id="{C84E481F-FB85-4082-8F56-F5DD5F0DA8CD}" type="slidenum">
              <a:rPr lang="en-US" altLang="en-US"/>
              <a:pPr>
                <a:defRPr/>
              </a:pPr>
              <a:t>‹#›</a:t>
            </a:fld>
            <a:endParaRPr lang="en-US" altLang="en-US"/>
          </a:p>
        </p:txBody>
      </p:sp>
    </p:spTree>
    <p:extLst>
      <p:ext uri="{BB962C8B-B14F-4D97-AF65-F5344CB8AC3E}">
        <p14:creationId xmlns:p14="http://schemas.microsoft.com/office/powerpoint/2010/main" val="4273539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smtClean="0"/>
              <a:t>February 8, 2017</a:t>
            </a:r>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smtClean="0"/>
              <a:t>2017 Geospatial Summit, Silver Spring MD</a:t>
            </a:r>
            <a:endParaRPr lang="en-US"/>
          </a:p>
        </p:txBody>
      </p:sp>
      <p:sp>
        <p:nvSpPr>
          <p:cNvPr id="7" name="Slide Number Placeholder 5"/>
          <p:cNvSpPr>
            <a:spLocks noGrp="1"/>
          </p:cNvSpPr>
          <p:nvPr>
            <p:ph type="sldNum" sz="quarter" idx="12"/>
          </p:nvPr>
        </p:nvSpPr>
        <p:spPr/>
        <p:txBody>
          <a:bodyPr/>
          <a:lstStyle>
            <a:lvl1pPr>
              <a:defRPr/>
            </a:lvl1pPr>
          </a:lstStyle>
          <a:p>
            <a:pPr>
              <a:defRPr/>
            </a:pPr>
            <a:fld id="{1329712A-88EE-42EE-AF9E-C31EDED82A73}" type="slidenum">
              <a:rPr lang="en-US" altLang="en-US"/>
              <a:pPr>
                <a:defRPr/>
              </a:pPr>
              <a:t>‹#›</a:t>
            </a:fld>
            <a:endParaRPr lang="en-US" altLang="en-US"/>
          </a:p>
        </p:txBody>
      </p:sp>
    </p:spTree>
    <p:extLst>
      <p:ext uri="{BB962C8B-B14F-4D97-AF65-F5344CB8AC3E}">
        <p14:creationId xmlns:p14="http://schemas.microsoft.com/office/powerpoint/2010/main" val="2347815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Gill Sans MT" pitchFamily="34" charset="0"/>
                <a:ea typeface="ＭＳ Ｐゴシック" pitchFamily="34" charset="-128"/>
                <a:cs typeface="Arial" pitchFamily="34" charset="0"/>
              </a:defRPr>
            </a:lvl1pPr>
          </a:lstStyle>
          <a:p>
            <a:pPr>
              <a:defRPr/>
            </a:pPr>
            <a:r>
              <a:rPr lang="en-US" altLang="en-US" smtClean="0"/>
              <a:t>February 8, 2017</a:t>
            </a:r>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Gill Sans MT" pitchFamily="34" charset="0"/>
                <a:ea typeface="+mn-ea"/>
                <a:cs typeface="+mn-cs"/>
              </a:defRPr>
            </a:lvl1pPr>
          </a:lstStyle>
          <a:p>
            <a:pPr>
              <a:defRPr/>
            </a:pPr>
            <a:r>
              <a:rPr lang="en-US" smtClean="0"/>
              <a:t>2017 Geospatial Summit, Silver Spring MD</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Gill Sans MT" pitchFamily="34" charset="0"/>
                <a:ea typeface="ＭＳ Ｐゴシック" pitchFamily="34" charset="-128"/>
                <a:cs typeface="Arial" pitchFamily="34" charset="0"/>
              </a:defRPr>
            </a:lvl1pPr>
          </a:lstStyle>
          <a:p>
            <a:pPr>
              <a:defRPr/>
            </a:pPr>
            <a:fld id="{364AD10C-D981-4890-9ADD-2AB209C9BC7D}" type="slidenum">
              <a:rPr lang="en-US" altLang="en-US"/>
              <a:pPr>
                <a:defRPr/>
              </a:pPr>
              <a:t>‹#›</a:t>
            </a:fld>
            <a:endParaRPr lang="en-US" altLang="en-US"/>
          </a:p>
        </p:txBody>
      </p:sp>
      <p:pic>
        <p:nvPicPr>
          <p:cNvPr id="1031" name="Picture 8" descr="C:\Users\jeremy.mchugh\Pictures\geodesy.noaa.gov slide background.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90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866" r:id="rId1"/>
    <p:sldLayoutId id="2147487867" r:id="rId2"/>
    <p:sldLayoutId id="2147487857" r:id="rId3"/>
    <p:sldLayoutId id="2147487858" r:id="rId4"/>
    <p:sldLayoutId id="2147487859" r:id="rId5"/>
    <p:sldLayoutId id="2147487860" r:id="rId6"/>
    <p:sldLayoutId id="2147487861" r:id="rId7"/>
    <p:sldLayoutId id="2147487862" r:id="rId8"/>
    <p:sldLayoutId id="2147487863" r:id="rId9"/>
    <p:sldLayoutId id="2147487864" r:id="rId10"/>
    <p:sldLayoutId id="2147487865" r:id="rId11"/>
  </p:sldLayoutIdLst>
  <p:timing>
    <p:tnLst>
      <p:par>
        <p:cTn id="1" dur="indefinite" restart="never" nodeType="tmRoot"/>
      </p:par>
    </p:tnLst>
  </p:timing>
  <p:hf sldNum="0" hdr="0"/>
  <p:txStyles>
    <p:titleStyle>
      <a:lvl1pPr algn="ctr" rtl="0" eaLnBrk="0" fontAlgn="base" hangingPunct="0">
        <a:spcBef>
          <a:spcPct val="0"/>
        </a:spcBef>
        <a:spcAft>
          <a:spcPct val="0"/>
        </a:spcAft>
        <a:defRPr sz="4400" kern="1200">
          <a:solidFill>
            <a:schemeClr val="tx2"/>
          </a:solidFill>
          <a:latin typeface="Gill Sans MT" pitchFamily="34" charset="0"/>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Gill Sans MT" pitchFamily="34" charset="0"/>
          <a:ea typeface="MS PGothic" pitchFamily="34" charset="-128"/>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Gill Sans MT" pitchFamily="34" charset="0"/>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Gill Sans MT" pitchFamily="34" charset="0"/>
          <a:ea typeface="MS PGothic"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Gill Sans MT" pitchFamily="34" charset="0"/>
          <a:ea typeface="MS PGothic"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Gill Sans MT" pitchFamily="34" charset="0"/>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mn-lt"/>
                <a:ea typeface="+mn-ea"/>
                <a:cs typeface="+mn-cs"/>
              </a:defRPr>
            </a:lvl1pPr>
          </a:lstStyle>
          <a:p>
            <a:pPr>
              <a:defRPr/>
            </a:pPr>
            <a:r>
              <a:rPr lang="en-US" smtClean="0"/>
              <a:t>February 8, 2017</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mn-lt"/>
                <a:ea typeface="+mn-ea"/>
                <a:cs typeface="+mn-cs"/>
              </a:defRPr>
            </a:lvl1pPr>
          </a:lstStyle>
          <a:p>
            <a:pPr>
              <a:defRPr/>
            </a:pPr>
            <a:r>
              <a:rPr lang="en-US" smtClean="0"/>
              <a:t>2017 Geospatial Summit, Silver Spring MD</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mn-lt"/>
                <a:ea typeface="+mn-ea"/>
                <a:cs typeface="+mn-cs"/>
              </a:defRPr>
            </a:lvl1pPr>
          </a:lstStyle>
          <a:p>
            <a:pPr>
              <a:defRPr/>
            </a:pPr>
            <a:fld id="{9FD14B67-5B11-4339-9EE3-C1E8D2A7596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868" r:id="rId1"/>
    <p:sldLayoutId id="2147487869" r:id="rId2"/>
    <p:sldLayoutId id="2147487870" r:id="rId3"/>
    <p:sldLayoutId id="2147487871" r:id="rId4"/>
    <p:sldLayoutId id="2147487872" r:id="rId5"/>
    <p:sldLayoutId id="2147487873" r:id="rId6"/>
    <p:sldLayoutId id="2147487874" r:id="rId7"/>
    <p:sldLayoutId id="2147487875" r:id="rId8"/>
    <p:sldLayoutId id="2147487876" r:id="rId9"/>
    <p:sldLayoutId id="2147487877" r:id="rId10"/>
    <p:sldLayoutId id="2147487878" r:id="rId11"/>
  </p:sldLayoutIdLst>
  <p:hf sldNum="0" hdr="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6" descr="Continuation Slide.JPG"/>
          <p:cNvPicPr>
            <a:picLocks noChangeAspect="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2051"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2052"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eaLnBrk="0" hangingPunct="0">
              <a:defRPr/>
            </a:pPr>
            <a:r>
              <a:rPr lang="en-US" b="1" smtClean="0">
                <a:solidFill>
                  <a:prstClr val="black">
                    <a:tint val="75000"/>
                  </a:prstClr>
                </a:solidFill>
                <a:ea typeface="+mn-ea"/>
              </a:rPr>
              <a:t>February 8, 2017</a:t>
            </a:r>
            <a:endParaRPr lang="en-US" b="1">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0" hangingPunct="0">
              <a:defRPr/>
            </a:pPr>
            <a:r>
              <a:rPr lang="en-US" b="1" smtClean="0">
                <a:solidFill>
                  <a:prstClr val="black">
                    <a:tint val="75000"/>
                  </a:prstClr>
                </a:solidFill>
                <a:ea typeface="+mn-ea"/>
              </a:rPr>
              <a:t>2017 Geospatial Summit, Silver Spring MD</a:t>
            </a:r>
            <a:endParaRPr lang="en-US" b="1">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eaLnBrk="0" hangingPunct="0">
              <a:defRPr/>
            </a:pPr>
            <a:fld id="{9BFF1EB7-48D0-4244-B994-DAA8D417C2D9}" type="slidenum">
              <a:rPr lang="en-US" b="1">
                <a:solidFill>
                  <a:prstClr val="black">
                    <a:tint val="75000"/>
                  </a:prstClr>
                </a:solidFill>
                <a:ea typeface="+mn-ea"/>
              </a:rPr>
              <a:pPr eaLnBrk="0" hangingPunct="0">
                <a:defRPr/>
              </a:pPr>
              <a:t>‹#›</a:t>
            </a:fld>
            <a:endParaRPr lang="en-US" b="1">
              <a:solidFill>
                <a:prstClr val="black">
                  <a:tint val="75000"/>
                </a:prstClr>
              </a:solidFill>
              <a:ea typeface="+mn-ea"/>
            </a:endParaRPr>
          </a:p>
        </p:txBody>
      </p:sp>
    </p:spTree>
    <p:extLst>
      <p:ext uri="{BB962C8B-B14F-4D97-AF65-F5344CB8AC3E}">
        <p14:creationId xmlns:p14="http://schemas.microsoft.com/office/powerpoint/2010/main" val="3485090762"/>
      </p:ext>
    </p:extLst>
  </p:cSld>
  <p:clrMap bg1="lt1" tx1="dk1" bg2="lt2" tx2="dk2" accent1="accent1" accent2="accent2" accent3="accent3" accent4="accent4" accent5="accent5" accent6="accent6" hlink="hlink" folHlink="folHlink"/>
  <p:sldLayoutIdLst>
    <p:sldLayoutId id="2147487880" r:id="rId1"/>
    <p:sldLayoutId id="2147487881" r:id="rId2"/>
    <p:sldLayoutId id="2147487882" r:id="rId3"/>
    <p:sldLayoutId id="2147487883" r:id="rId4"/>
    <p:sldLayoutId id="2147487884" r:id="rId5"/>
    <p:sldLayoutId id="2147487885" r:id="rId6"/>
    <p:sldLayoutId id="2147487886" r:id="rId7"/>
    <p:sldLayoutId id="2147487887" r:id="rId8"/>
    <p:sldLayoutId id="2147487888" r:id="rId9"/>
    <p:sldLayoutId id="2147487889" r:id="rId10"/>
    <p:sldLayoutId id="2147487890" r:id="rId11"/>
  </p:sldLayoutIdLst>
  <p:hf sldNum="0" hdr="0"/>
  <p:txStyles>
    <p:titleStyle>
      <a:lvl1pPr algn="ctr" rtl="0" eaLnBrk="1" fontAlgn="base" hangingPunct="1">
        <a:spcBef>
          <a:spcPct val="0"/>
        </a:spcBef>
        <a:spcAft>
          <a:spcPct val="0"/>
        </a:spcAft>
        <a:defRPr sz="4400" kern="1200">
          <a:solidFill>
            <a:schemeClr val="tx1"/>
          </a:solidFill>
          <a:latin typeface="Times New Roman" pitchFamily="18" charset="0"/>
          <a:ea typeface="+mj-ea"/>
          <a:cs typeface="Times New Roman" pitchFamily="18"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Times New Roman" pitchFamily="18" charset="0"/>
          <a:ea typeface="+mn-ea"/>
          <a:cs typeface="Times New Roman" pitchFamily="18"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Times New Roman" pitchFamily="18" charset="0"/>
          <a:ea typeface="+mn-ea"/>
          <a:cs typeface="Times New Roman" pitchFamily="18" charset="0"/>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Times New Roman" pitchFamily="18" charset="0"/>
          <a:ea typeface="+mn-ea"/>
          <a:cs typeface="Times New Roman" pitchFamily="18" charset="0"/>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6" descr="Continuation Slide.JPG"/>
          <p:cNvPicPr>
            <a:picLocks noChangeAspect="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2051"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2052"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eaLnBrk="0" hangingPunct="0">
              <a:defRPr/>
            </a:pPr>
            <a:r>
              <a:rPr lang="en-US" b="1" smtClean="0">
                <a:solidFill>
                  <a:prstClr val="black">
                    <a:tint val="75000"/>
                  </a:prstClr>
                </a:solidFill>
                <a:ea typeface="+mn-ea"/>
              </a:rPr>
              <a:t>February 8, 2017</a:t>
            </a:r>
            <a:endParaRPr lang="en-US" b="1">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0" hangingPunct="0">
              <a:defRPr/>
            </a:pPr>
            <a:r>
              <a:rPr lang="en-US" b="1" smtClean="0">
                <a:solidFill>
                  <a:prstClr val="black">
                    <a:tint val="75000"/>
                  </a:prstClr>
                </a:solidFill>
                <a:ea typeface="+mn-ea"/>
              </a:rPr>
              <a:t>2017 Geospatial Summit, Silver Spring MD</a:t>
            </a:r>
            <a:endParaRPr lang="en-US" b="1">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eaLnBrk="0" hangingPunct="0">
              <a:defRPr/>
            </a:pPr>
            <a:fld id="{9BFF1EB7-48D0-4244-B994-DAA8D417C2D9}" type="slidenum">
              <a:rPr lang="en-US" b="1">
                <a:solidFill>
                  <a:prstClr val="black">
                    <a:tint val="75000"/>
                  </a:prstClr>
                </a:solidFill>
                <a:ea typeface="+mn-ea"/>
              </a:rPr>
              <a:pPr eaLnBrk="0" hangingPunct="0">
                <a:defRPr/>
              </a:pPr>
              <a:t>‹#›</a:t>
            </a:fld>
            <a:endParaRPr lang="en-US" b="1">
              <a:solidFill>
                <a:prstClr val="black">
                  <a:tint val="75000"/>
                </a:prstClr>
              </a:solidFill>
              <a:ea typeface="+mn-ea"/>
            </a:endParaRPr>
          </a:p>
        </p:txBody>
      </p:sp>
    </p:spTree>
    <p:extLst>
      <p:ext uri="{BB962C8B-B14F-4D97-AF65-F5344CB8AC3E}">
        <p14:creationId xmlns:p14="http://schemas.microsoft.com/office/powerpoint/2010/main" val="3351406659"/>
      </p:ext>
    </p:extLst>
  </p:cSld>
  <p:clrMap bg1="lt1" tx1="dk1" bg2="lt2" tx2="dk2" accent1="accent1" accent2="accent2" accent3="accent3" accent4="accent4" accent5="accent5" accent6="accent6" hlink="hlink" folHlink="folHlink"/>
  <p:sldLayoutIdLst>
    <p:sldLayoutId id="2147487892" r:id="rId1"/>
    <p:sldLayoutId id="2147487893" r:id="rId2"/>
    <p:sldLayoutId id="2147487894" r:id="rId3"/>
    <p:sldLayoutId id="2147487895" r:id="rId4"/>
    <p:sldLayoutId id="2147487896" r:id="rId5"/>
    <p:sldLayoutId id="2147487897" r:id="rId6"/>
    <p:sldLayoutId id="2147487898" r:id="rId7"/>
    <p:sldLayoutId id="2147487899" r:id="rId8"/>
    <p:sldLayoutId id="2147487900" r:id="rId9"/>
    <p:sldLayoutId id="2147487901" r:id="rId10"/>
    <p:sldLayoutId id="2147487902" r:id="rId11"/>
  </p:sldLayoutIdLst>
  <p:hf sldNum="0" hdr="0"/>
  <p:txStyles>
    <p:titleStyle>
      <a:lvl1pPr algn="ctr" rtl="0" eaLnBrk="1" fontAlgn="base" hangingPunct="1">
        <a:spcBef>
          <a:spcPct val="0"/>
        </a:spcBef>
        <a:spcAft>
          <a:spcPct val="0"/>
        </a:spcAft>
        <a:defRPr sz="4400" kern="1200">
          <a:solidFill>
            <a:schemeClr val="tx1"/>
          </a:solidFill>
          <a:latin typeface="Times New Roman" pitchFamily="18" charset="0"/>
          <a:ea typeface="+mj-ea"/>
          <a:cs typeface="Times New Roman" pitchFamily="18"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Times New Roman" pitchFamily="18" charset="0"/>
          <a:ea typeface="+mn-ea"/>
          <a:cs typeface="Times New Roman" pitchFamily="18"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Times New Roman" pitchFamily="18" charset="0"/>
          <a:ea typeface="+mn-ea"/>
          <a:cs typeface="Times New Roman" pitchFamily="18" charset="0"/>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Times New Roman" pitchFamily="18" charset="0"/>
          <a:ea typeface="+mn-ea"/>
          <a:cs typeface="Times New Roman" pitchFamily="18" charset="0"/>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jpeg"/></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png"/><Relationship Id="rId18" Type="http://schemas.openxmlformats.org/officeDocument/2006/relationships/image" Target="../media/image47.png"/><Relationship Id="rId3" Type="http://schemas.openxmlformats.org/officeDocument/2006/relationships/image" Target="../media/image35.png"/><Relationship Id="rId21" Type="http://schemas.openxmlformats.org/officeDocument/2006/relationships/image" Target="../media/image49.jpg"/><Relationship Id="rId7" Type="http://schemas.openxmlformats.org/officeDocument/2006/relationships/image" Target="../media/image39.png"/><Relationship Id="rId12" Type="http://schemas.openxmlformats.org/officeDocument/2006/relationships/image" Target="../media/image43.png"/><Relationship Id="rId17" Type="http://schemas.openxmlformats.org/officeDocument/2006/relationships/image" Target="../media/image46.png"/><Relationship Id="rId2" Type="http://schemas.openxmlformats.org/officeDocument/2006/relationships/notesSlide" Target="../notesSlides/notesSlide10.xml"/><Relationship Id="rId16" Type="http://schemas.microsoft.com/office/2007/relationships/hdphoto" Target="../media/hdphoto2.wdp"/><Relationship Id="rId20"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38.jpeg"/><Relationship Id="rId11" Type="http://schemas.microsoft.com/office/2007/relationships/hdphoto" Target="../media/hdphoto1.wdp"/><Relationship Id="rId5" Type="http://schemas.openxmlformats.org/officeDocument/2006/relationships/image" Target="../media/image37.png"/><Relationship Id="rId15" Type="http://schemas.openxmlformats.org/officeDocument/2006/relationships/image" Target="../media/image45.png"/><Relationship Id="rId10" Type="http://schemas.openxmlformats.org/officeDocument/2006/relationships/image" Target="../media/image42.png"/><Relationship Id="rId19" Type="http://schemas.microsoft.com/office/2007/relationships/hdphoto" Target="../media/hdphoto3.wdp"/><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1.jpg"/><Relationship Id="rId5" Type="http://schemas.openxmlformats.org/officeDocument/2006/relationships/image" Target="../media/image50.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0.png"/><Relationship Id="rId5" Type="http://schemas.microsoft.com/office/2007/relationships/hdphoto" Target="../media/hdphoto1.wdp"/><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1.png"/><Relationship Id="rId26" Type="http://schemas.openxmlformats.org/officeDocument/2006/relationships/image" Target="../media/image79.png"/><Relationship Id="rId3" Type="http://schemas.openxmlformats.org/officeDocument/2006/relationships/image" Target="../media/image56.png"/><Relationship Id="rId21" Type="http://schemas.openxmlformats.org/officeDocument/2006/relationships/image" Target="../media/image74.png"/><Relationship Id="rId34" Type="http://schemas.openxmlformats.org/officeDocument/2006/relationships/image" Target="../media/image87.pn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png"/><Relationship Id="rId25" Type="http://schemas.openxmlformats.org/officeDocument/2006/relationships/image" Target="../media/image78.png"/><Relationship Id="rId33" Type="http://schemas.openxmlformats.org/officeDocument/2006/relationships/image" Target="../media/image86.png"/><Relationship Id="rId2" Type="http://schemas.openxmlformats.org/officeDocument/2006/relationships/notesSlide" Target="../notesSlides/notesSlide18.xml"/><Relationship Id="rId16" Type="http://schemas.openxmlformats.org/officeDocument/2006/relationships/image" Target="../media/image69.png"/><Relationship Id="rId20" Type="http://schemas.openxmlformats.org/officeDocument/2006/relationships/image" Target="../media/image73.png"/><Relationship Id="rId29"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24" Type="http://schemas.openxmlformats.org/officeDocument/2006/relationships/image" Target="../media/image77.png"/><Relationship Id="rId32" Type="http://schemas.openxmlformats.org/officeDocument/2006/relationships/image" Target="../media/image85.png"/><Relationship Id="rId5" Type="http://schemas.openxmlformats.org/officeDocument/2006/relationships/image" Target="../media/image58.png"/><Relationship Id="rId15" Type="http://schemas.openxmlformats.org/officeDocument/2006/relationships/image" Target="../media/image68.png"/><Relationship Id="rId23" Type="http://schemas.openxmlformats.org/officeDocument/2006/relationships/image" Target="../media/image76.png"/><Relationship Id="rId28" Type="http://schemas.openxmlformats.org/officeDocument/2006/relationships/image" Target="../media/image81.png"/><Relationship Id="rId10" Type="http://schemas.openxmlformats.org/officeDocument/2006/relationships/image" Target="../media/image63.png"/><Relationship Id="rId19" Type="http://schemas.openxmlformats.org/officeDocument/2006/relationships/image" Target="../media/image72.png"/><Relationship Id="rId31" Type="http://schemas.openxmlformats.org/officeDocument/2006/relationships/image" Target="../media/image84.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 Id="rId22" Type="http://schemas.openxmlformats.org/officeDocument/2006/relationships/image" Target="../media/image75.png"/><Relationship Id="rId27" Type="http://schemas.openxmlformats.org/officeDocument/2006/relationships/image" Target="../media/image80.png"/><Relationship Id="rId30" Type="http://schemas.openxmlformats.org/officeDocument/2006/relationships/image" Target="../media/image83.png"/><Relationship Id="rId35" Type="http://schemas.openxmlformats.org/officeDocument/2006/relationships/image" Target="../media/image88.png"/></Relationships>
</file>

<file path=ppt/slides/_rels/slide36.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93.jpg"/><Relationship Id="rId4" Type="http://schemas.openxmlformats.org/officeDocument/2006/relationships/image" Target="../media/image92.jpg"/></Relationships>
</file>

<file path=ppt/slides/_rels/slide39.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96.jpg"/></Relationships>
</file>

<file path=ppt/slides/_rels/slide41.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00.jpg"/><Relationship Id="rId4" Type="http://schemas.openxmlformats.org/officeDocument/2006/relationships/image" Target="../media/image99.jpg"/></Relationships>
</file>

<file path=ppt/slides/_rels/slide43.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02.jp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mailto:monica.youngman@noaa.gov" TargetMode="External"/><Relationship Id="rId2" Type="http://schemas.openxmlformats.org/officeDocument/2006/relationships/hyperlink" Target="mailto:dru.smith@noaa.gov" TargetMode="External"/><Relationship Id="rId1" Type="http://schemas.openxmlformats.org/officeDocument/2006/relationships/slideLayout" Target="../slideLayouts/slideLayout2.xml"/><Relationship Id="rId4" Type="http://schemas.openxmlformats.org/officeDocument/2006/relationships/hyperlink" Target="mailto:derek.vanwestrum@noaa.gov"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angle 4"/>
          <p:cNvSpPr>
            <a:spLocks noChangeArrowheads="1"/>
          </p:cNvSpPr>
          <p:nvPr/>
        </p:nvSpPr>
        <p:spPr bwMode="auto">
          <a:xfrm>
            <a:off x="463550" y="1913660"/>
            <a:ext cx="8204200" cy="3632118"/>
          </a:xfrm>
          <a:prstGeom prst="rect">
            <a:avLst/>
          </a:prstGeom>
          <a:noFill/>
          <a:ln w="9525">
            <a:noFill/>
            <a:miter lim="800000"/>
            <a:headEnd/>
            <a:tailEnd/>
          </a:ln>
          <a:effectLst/>
        </p:spPr>
        <p:txBody>
          <a:bodyPr anchor="ctr"/>
          <a:lstStyle/>
          <a:p>
            <a:pPr algn="ctr">
              <a:defRPr/>
            </a:pPr>
            <a:r>
              <a:rPr lang="en-US" sz="3600" b="1" dirty="0" smtClean="0">
                <a:solidFill>
                  <a:prstClr val="black"/>
                </a:solidFill>
                <a:latin typeface="Verdana" pitchFamily="34" charset="0"/>
                <a:ea typeface="+mn-ea"/>
              </a:rPr>
              <a:t>The North American/Pacific Geopotential Datum of 2022</a:t>
            </a:r>
          </a:p>
          <a:p>
            <a:pPr algn="ctr">
              <a:defRPr/>
            </a:pPr>
            <a:endParaRPr lang="en-US" b="1" dirty="0">
              <a:solidFill>
                <a:prstClr val="black"/>
              </a:solidFill>
              <a:latin typeface="Verdana" pitchFamily="34" charset="0"/>
              <a:ea typeface="+mn-ea"/>
            </a:endParaRPr>
          </a:p>
          <a:p>
            <a:pPr algn="ctr">
              <a:defRPr/>
            </a:pPr>
            <a:endParaRPr lang="en-US" b="1" dirty="0">
              <a:solidFill>
                <a:prstClr val="black"/>
              </a:solidFill>
              <a:latin typeface="Verdana" pitchFamily="34" charset="0"/>
              <a:ea typeface="+mn-ea"/>
            </a:endParaRPr>
          </a:p>
          <a:p>
            <a:pPr algn="ctr">
              <a:defRPr/>
            </a:pPr>
            <a:r>
              <a:rPr lang="en-US" b="1" dirty="0" smtClean="0">
                <a:solidFill>
                  <a:prstClr val="black"/>
                </a:solidFill>
                <a:latin typeface="Verdana" pitchFamily="34" charset="0"/>
                <a:ea typeface="+mn-ea"/>
              </a:rPr>
              <a:t>Dru Smith</a:t>
            </a:r>
            <a:endParaRPr lang="en-US" b="1" dirty="0">
              <a:solidFill>
                <a:prstClr val="black"/>
              </a:solidFill>
              <a:latin typeface="Verdana" pitchFamily="34" charset="0"/>
              <a:ea typeface="+mn-ea"/>
            </a:endParaRPr>
          </a:p>
          <a:p>
            <a:pPr algn="ctr">
              <a:defRPr/>
            </a:pPr>
            <a:r>
              <a:rPr lang="en-US" dirty="0" smtClean="0">
                <a:solidFill>
                  <a:prstClr val="black"/>
                </a:solidFill>
                <a:latin typeface="Verdana" pitchFamily="34" charset="0"/>
                <a:ea typeface="+mn-ea"/>
              </a:rPr>
              <a:t>NSRS Modernization Manager</a:t>
            </a:r>
          </a:p>
          <a:p>
            <a:pPr algn="ctr">
              <a:defRPr/>
            </a:pPr>
            <a:endParaRPr lang="en-US" dirty="0" smtClean="0">
              <a:solidFill>
                <a:prstClr val="black"/>
              </a:solidFill>
              <a:latin typeface="Verdana" pitchFamily="34" charset="0"/>
              <a:ea typeface="+mn-ea"/>
            </a:endParaRPr>
          </a:p>
          <a:p>
            <a:pPr algn="ctr">
              <a:defRPr/>
            </a:pPr>
            <a:r>
              <a:rPr lang="en-US" b="1" dirty="0" smtClean="0">
                <a:solidFill>
                  <a:prstClr val="black"/>
                </a:solidFill>
                <a:latin typeface="Verdana" pitchFamily="34" charset="0"/>
              </a:rPr>
              <a:t>Monica Youngman</a:t>
            </a:r>
            <a:endParaRPr lang="en-US" b="1" dirty="0">
              <a:solidFill>
                <a:prstClr val="black"/>
              </a:solidFill>
              <a:latin typeface="Verdana" pitchFamily="34" charset="0"/>
            </a:endParaRPr>
          </a:p>
          <a:p>
            <a:pPr algn="ctr">
              <a:defRPr/>
            </a:pPr>
            <a:r>
              <a:rPr lang="en-US" dirty="0" smtClean="0">
                <a:solidFill>
                  <a:prstClr val="black"/>
                </a:solidFill>
                <a:latin typeface="Verdana" pitchFamily="34" charset="0"/>
              </a:rPr>
              <a:t>GRAV-D Project Manager</a:t>
            </a:r>
            <a:endParaRPr lang="en-US" dirty="0">
              <a:solidFill>
                <a:prstClr val="black"/>
              </a:solidFill>
              <a:latin typeface="Verdana" pitchFamily="34" charset="0"/>
            </a:endParaRPr>
          </a:p>
          <a:p>
            <a:pPr algn="ctr">
              <a:defRPr/>
            </a:pPr>
            <a:endParaRPr lang="en-US" dirty="0" smtClean="0">
              <a:solidFill>
                <a:prstClr val="black"/>
              </a:solidFill>
              <a:latin typeface="Verdana" pitchFamily="34" charset="0"/>
              <a:ea typeface="+mn-ea"/>
            </a:endParaRPr>
          </a:p>
          <a:p>
            <a:pPr algn="ctr">
              <a:defRPr/>
            </a:pPr>
            <a:r>
              <a:rPr lang="en-US" b="1" dirty="0" smtClean="0">
                <a:solidFill>
                  <a:prstClr val="black"/>
                </a:solidFill>
                <a:latin typeface="Verdana" pitchFamily="34" charset="0"/>
              </a:rPr>
              <a:t>Derek van </a:t>
            </a:r>
            <a:r>
              <a:rPr lang="en-US" b="1" dirty="0" err="1" smtClean="0">
                <a:solidFill>
                  <a:prstClr val="black"/>
                </a:solidFill>
                <a:latin typeface="Verdana" pitchFamily="34" charset="0"/>
              </a:rPr>
              <a:t>Westrum</a:t>
            </a:r>
            <a:endParaRPr lang="en-US" b="1" dirty="0">
              <a:solidFill>
                <a:prstClr val="black"/>
              </a:solidFill>
              <a:latin typeface="Verdana" pitchFamily="34" charset="0"/>
            </a:endParaRPr>
          </a:p>
          <a:p>
            <a:pPr algn="ctr">
              <a:defRPr/>
            </a:pPr>
            <a:r>
              <a:rPr lang="en-US" dirty="0" smtClean="0">
                <a:solidFill>
                  <a:prstClr val="black"/>
                </a:solidFill>
                <a:latin typeface="Verdana" pitchFamily="34" charset="0"/>
              </a:rPr>
              <a:t>GSVS17 Project Manager</a:t>
            </a:r>
            <a:endParaRPr lang="en-US" dirty="0">
              <a:solidFill>
                <a:prstClr val="black"/>
              </a:solidFill>
              <a:latin typeface="Verdana" pitchFamily="34" charset="0"/>
            </a:endParaRPr>
          </a:p>
          <a:p>
            <a:pPr algn="ctr">
              <a:defRPr/>
            </a:pPr>
            <a:endParaRPr lang="en-US" dirty="0">
              <a:solidFill>
                <a:prstClr val="black"/>
              </a:solidFill>
              <a:latin typeface="Verdana" pitchFamily="34" charset="0"/>
              <a:ea typeface="+mn-ea"/>
            </a:endParaRPr>
          </a:p>
          <a:p>
            <a:pPr algn="ctr">
              <a:defRPr/>
            </a:pPr>
            <a:r>
              <a:rPr lang="en-US" b="1" dirty="0" smtClean="0">
                <a:solidFill>
                  <a:prstClr val="black"/>
                </a:solidFill>
                <a:latin typeface="Verdana" pitchFamily="34" charset="0"/>
                <a:ea typeface="+mn-ea"/>
              </a:rPr>
              <a:t>NOAA’s </a:t>
            </a:r>
            <a:r>
              <a:rPr lang="en-US" b="1" dirty="0">
                <a:solidFill>
                  <a:prstClr val="black"/>
                </a:solidFill>
                <a:latin typeface="Verdana" pitchFamily="34" charset="0"/>
                <a:ea typeface="+mn-ea"/>
              </a:rPr>
              <a:t>National Geodetic Survey</a:t>
            </a:r>
            <a:r>
              <a:rPr lang="en-US" b="1" dirty="0">
                <a:solidFill>
                  <a:prstClr val="black"/>
                </a:solidFill>
                <a:effectLst>
                  <a:outerShdw blurRad="38100" dist="38100" dir="2700000" algn="tl">
                    <a:srgbClr val="C0C0C0"/>
                  </a:outerShdw>
                </a:effectLst>
                <a:latin typeface="Verdana" pitchFamily="34" charset="0"/>
                <a:ea typeface="+mn-ea"/>
              </a:rPr>
              <a:t/>
            </a:r>
            <a:br>
              <a:rPr lang="en-US" b="1" dirty="0">
                <a:solidFill>
                  <a:prstClr val="black"/>
                </a:solidFill>
                <a:effectLst>
                  <a:outerShdw blurRad="38100" dist="38100" dir="2700000" algn="tl">
                    <a:srgbClr val="C0C0C0"/>
                  </a:outerShdw>
                </a:effectLst>
                <a:latin typeface="Verdana" pitchFamily="34" charset="0"/>
                <a:ea typeface="+mn-ea"/>
              </a:rPr>
            </a:br>
            <a:endParaRPr lang="en-US" b="1" dirty="0">
              <a:solidFill>
                <a:prstClr val="black"/>
              </a:solidFill>
              <a:effectLst>
                <a:outerShdw blurRad="38100" dist="38100" dir="2700000" algn="tl">
                  <a:srgbClr val="C0C0C0"/>
                </a:outerShdw>
              </a:effectLst>
              <a:latin typeface="Verdana" pitchFamily="34" charset="0"/>
              <a:ea typeface="+mn-ea"/>
            </a:endParaRPr>
          </a:p>
        </p:txBody>
      </p:sp>
      <p:sp>
        <p:nvSpPr>
          <p:cNvPr id="2" name="Date Placeholder 1"/>
          <p:cNvSpPr>
            <a:spLocks noGrp="1"/>
          </p:cNvSpPr>
          <p:nvPr>
            <p:ph type="dt" sz="half" idx="10"/>
          </p:nvPr>
        </p:nvSpPr>
        <p:spPr/>
        <p:txBody>
          <a:bodyPr/>
          <a:lstStyle/>
          <a:p>
            <a:pPr>
              <a:defRPr/>
            </a:pPr>
            <a:r>
              <a:rPr lang="en-US" smtClean="0"/>
              <a:t>February 8, 2017</a:t>
            </a:r>
            <a:endParaRPr lang="en-US" dirty="0"/>
          </a:p>
        </p:txBody>
      </p:sp>
      <p:sp>
        <p:nvSpPr>
          <p:cNvPr id="3" name="Footer Placeholder 2"/>
          <p:cNvSpPr>
            <a:spLocks noGrp="1"/>
          </p:cNvSpPr>
          <p:nvPr>
            <p:ph type="ftr" sz="quarter" idx="11"/>
          </p:nvPr>
        </p:nvSpPr>
        <p:spPr/>
        <p:txBody>
          <a:bodyPr/>
          <a:lstStyle/>
          <a:p>
            <a:pPr>
              <a:defRPr/>
            </a:pPr>
            <a:r>
              <a:rPr lang="en-US" smtClean="0"/>
              <a:t>2017 Geospatial Summit, Silver Spring MD</a:t>
            </a: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NAPGD2022</a:t>
            </a:r>
            <a:endParaRPr lang="en-US" dirty="0"/>
          </a:p>
        </p:txBody>
      </p:sp>
      <p:sp>
        <p:nvSpPr>
          <p:cNvPr id="3" name="Content Placeholder 2"/>
          <p:cNvSpPr>
            <a:spLocks noGrp="1"/>
          </p:cNvSpPr>
          <p:nvPr>
            <p:ph idx="1"/>
          </p:nvPr>
        </p:nvSpPr>
        <p:spPr/>
        <p:txBody>
          <a:bodyPr/>
          <a:lstStyle/>
          <a:p>
            <a:r>
              <a:rPr lang="en-US" dirty="0" smtClean="0"/>
              <a:t>Can’t build a GGM without gravity data</a:t>
            </a:r>
          </a:p>
          <a:p>
            <a:pPr lvl="1"/>
            <a:r>
              <a:rPr lang="en-US" dirty="0" smtClean="0"/>
              <a:t>GRAV-D</a:t>
            </a:r>
          </a:p>
          <a:p>
            <a:endParaRPr lang="en-US" dirty="0"/>
          </a:p>
          <a:p>
            <a:r>
              <a:rPr lang="en-US" dirty="0" smtClean="0"/>
              <a:t>GEOID2022 will:</a:t>
            </a:r>
          </a:p>
          <a:p>
            <a:pPr lvl="1"/>
            <a:r>
              <a:rPr lang="en-US" dirty="0" smtClean="0"/>
              <a:t>Have time-dependencies </a:t>
            </a:r>
          </a:p>
          <a:p>
            <a:pPr lvl="2"/>
            <a:r>
              <a:rPr lang="en-US" dirty="0" smtClean="0"/>
              <a:t>Geoid Monitoring Service</a:t>
            </a:r>
          </a:p>
          <a:p>
            <a:pPr lvl="1"/>
            <a:r>
              <a:rPr lang="en-US" dirty="0" smtClean="0"/>
              <a:t>Be tested for achievable accuracy</a:t>
            </a:r>
          </a:p>
          <a:p>
            <a:pPr lvl="2"/>
            <a:r>
              <a:rPr lang="en-US" dirty="0" smtClean="0"/>
              <a:t>Geoid Slope Validation Surveys</a:t>
            </a:r>
            <a:endParaRPr lang="en-US" dirty="0"/>
          </a:p>
        </p:txBody>
      </p:sp>
      <p:sp>
        <p:nvSpPr>
          <p:cNvPr id="4" name="Date Placeholder 3"/>
          <p:cNvSpPr>
            <a:spLocks noGrp="1"/>
          </p:cNvSpPr>
          <p:nvPr>
            <p:ph type="dt" sz="half" idx="10"/>
          </p:nvPr>
        </p:nvSpPr>
        <p:spPr/>
        <p:txBody>
          <a:bodyPr/>
          <a:lstStyle/>
          <a:p>
            <a:pPr>
              <a:defRPr/>
            </a:pPr>
            <a:r>
              <a:rPr lang="en-US" altLang="en-US" smtClean="0"/>
              <a:t>February 8, 2017</a:t>
            </a:r>
            <a:endParaRPr lang="en-US" altLang="en-US"/>
          </a:p>
        </p:txBody>
      </p:sp>
      <p:sp>
        <p:nvSpPr>
          <p:cNvPr id="5" name="Footer Placeholder 4"/>
          <p:cNvSpPr>
            <a:spLocks noGrp="1"/>
          </p:cNvSpPr>
          <p:nvPr>
            <p:ph type="ftr" sz="quarter" idx="11"/>
          </p:nvPr>
        </p:nvSpPr>
        <p:spPr/>
        <p:txBody>
          <a:bodyPr/>
          <a:lstStyle/>
          <a:p>
            <a:pPr>
              <a:defRPr/>
            </a:pPr>
            <a:r>
              <a:rPr lang="en-US" smtClean="0"/>
              <a:t>2017 Geospatial Summit, Silver Spring MD</a:t>
            </a:r>
            <a:endParaRPr lang="en-US"/>
          </a:p>
        </p:txBody>
      </p:sp>
    </p:spTree>
    <p:extLst>
      <p:ext uri="{BB962C8B-B14F-4D97-AF65-F5344CB8AC3E}">
        <p14:creationId xmlns:p14="http://schemas.microsoft.com/office/powerpoint/2010/main" val="29486048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44365"/>
            <a:ext cx="8229600" cy="1143000"/>
          </a:xfrm>
        </p:spPr>
        <p:txBody>
          <a:bodyPr/>
          <a:lstStyle/>
          <a:p>
            <a:r>
              <a:rPr lang="en-US" dirty="0" smtClean="0"/>
              <a:t>2. GRAV-D</a:t>
            </a:r>
            <a:endParaRPr lang="en-US" dirty="0"/>
          </a:p>
        </p:txBody>
      </p:sp>
      <p:sp>
        <p:nvSpPr>
          <p:cNvPr id="4" name="Date Placeholder 3"/>
          <p:cNvSpPr>
            <a:spLocks noGrp="1"/>
          </p:cNvSpPr>
          <p:nvPr>
            <p:ph type="dt" sz="half" idx="10"/>
          </p:nvPr>
        </p:nvSpPr>
        <p:spPr/>
        <p:txBody>
          <a:bodyPr/>
          <a:lstStyle/>
          <a:p>
            <a:pPr>
              <a:defRPr/>
            </a:pPr>
            <a:r>
              <a:rPr lang="en-US" altLang="en-US" smtClean="0"/>
              <a:t>February 8, 2017</a:t>
            </a:r>
            <a:endParaRPr lang="en-US" altLang="en-US"/>
          </a:p>
        </p:txBody>
      </p:sp>
      <p:sp>
        <p:nvSpPr>
          <p:cNvPr id="5" name="Footer Placeholder 4"/>
          <p:cNvSpPr>
            <a:spLocks noGrp="1"/>
          </p:cNvSpPr>
          <p:nvPr>
            <p:ph type="ftr" sz="quarter" idx="11"/>
          </p:nvPr>
        </p:nvSpPr>
        <p:spPr/>
        <p:txBody>
          <a:bodyPr/>
          <a:lstStyle/>
          <a:p>
            <a:pPr>
              <a:defRPr/>
            </a:pPr>
            <a:r>
              <a:rPr lang="en-US" smtClean="0"/>
              <a:t>2017 Geospatial Summit, Silver Spring MD</a:t>
            </a:r>
            <a:endParaRPr lang="en-US"/>
          </a:p>
        </p:txBody>
      </p:sp>
    </p:spTree>
    <p:extLst>
      <p:ext uri="{BB962C8B-B14F-4D97-AF65-F5344CB8AC3E}">
        <p14:creationId xmlns:p14="http://schemas.microsoft.com/office/powerpoint/2010/main" val="10637510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152400"/>
            <a:ext cx="8229600" cy="1143000"/>
          </a:xfrm>
        </p:spPr>
        <p:txBody>
          <a:bodyPr/>
          <a:lstStyle/>
          <a:p>
            <a:r>
              <a:rPr lang="en-US" altLang="en-US" sz="4000" dirty="0" smtClean="0"/>
              <a:t>GRAV-D Project Overview</a:t>
            </a:r>
          </a:p>
        </p:txBody>
      </p:sp>
      <p:sp>
        <p:nvSpPr>
          <p:cNvPr id="3" name="Content Placeholder 2"/>
          <p:cNvSpPr>
            <a:spLocks noGrp="1"/>
          </p:cNvSpPr>
          <p:nvPr>
            <p:ph idx="1"/>
          </p:nvPr>
        </p:nvSpPr>
        <p:spPr>
          <a:xfrm>
            <a:off x="3962400" y="1295400"/>
            <a:ext cx="4876800" cy="5410200"/>
          </a:xfrm>
        </p:spPr>
        <p:txBody>
          <a:bodyPr>
            <a:normAutofit fontScale="77500" lnSpcReduction="20000"/>
          </a:bodyPr>
          <a:lstStyle/>
          <a:p>
            <a:pPr>
              <a:defRPr/>
            </a:pPr>
            <a:r>
              <a:rPr lang="en-US" b="1" dirty="0" smtClean="0"/>
              <a:t>Overall Target</a:t>
            </a:r>
            <a:r>
              <a:rPr lang="en-US" dirty="0" smtClean="0"/>
              <a:t>: 2 cm accuracy </a:t>
            </a:r>
            <a:r>
              <a:rPr lang="en-US" dirty="0" err="1" smtClean="0"/>
              <a:t>orthometric</a:t>
            </a:r>
            <a:r>
              <a:rPr lang="en-US" dirty="0" smtClean="0"/>
              <a:t> heights from GNSS and a geoid model</a:t>
            </a:r>
          </a:p>
          <a:p>
            <a:pPr>
              <a:defRPr/>
            </a:pPr>
            <a:r>
              <a:rPr lang="en-US" b="1" dirty="0" smtClean="0"/>
              <a:t>GRAV-D Goal</a:t>
            </a:r>
            <a:r>
              <a:rPr lang="en-US" dirty="0" smtClean="0"/>
              <a:t>: Create gravimetric geoid accurate to 1 cm where possible using airborne gravity data</a:t>
            </a:r>
          </a:p>
          <a:p>
            <a:pPr>
              <a:defRPr/>
            </a:pPr>
            <a:r>
              <a:rPr lang="en-US" b="1" dirty="0" smtClean="0"/>
              <a:t>GRAV-D</a:t>
            </a:r>
            <a:r>
              <a:rPr lang="en-US" dirty="0" smtClean="0"/>
              <a:t>: Two thrusts of the project</a:t>
            </a:r>
          </a:p>
          <a:p>
            <a:pPr lvl="1">
              <a:defRPr/>
            </a:pPr>
            <a:r>
              <a:rPr lang="en-US" dirty="0" smtClean="0"/>
              <a:t>Airborne gravity survey of entire country and its holdings</a:t>
            </a:r>
          </a:p>
          <a:p>
            <a:pPr lvl="1">
              <a:defRPr/>
            </a:pPr>
            <a:r>
              <a:rPr lang="en-US" dirty="0" smtClean="0"/>
              <a:t>Long-term monitoring of geoid change</a:t>
            </a:r>
          </a:p>
          <a:p>
            <a:pPr>
              <a:defRPr/>
            </a:pPr>
            <a:r>
              <a:rPr lang="en-US" dirty="0" smtClean="0"/>
              <a:t>Leveraging partnerships to improve and validate gravity data</a:t>
            </a:r>
            <a:endParaRPr lang="en-US" dirty="0"/>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13" y="1447800"/>
            <a:ext cx="3417887" cy="447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altLang="en-US" smtClean="0"/>
              <a:t>February 8, 2017</a:t>
            </a:r>
            <a:endParaRPr lang="en-US" altLang="en-US"/>
          </a:p>
        </p:txBody>
      </p:sp>
      <p:sp>
        <p:nvSpPr>
          <p:cNvPr id="4" name="Footer Placeholder 3"/>
          <p:cNvSpPr>
            <a:spLocks noGrp="1"/>
          </p:cNvSpPr>
          <p:nvPr>
            <p:ph type="ftr" sz="quarter" idx="11"/>
          </p:nvPr>
        </p:nvSpPr>
        <p:spPr/>
        <p:txBody>
          <a:bodyPr/>
          <a:lstStyle/>
          <a:p>
            <a:pPr>
              <a:defRPr/>
            </a:pPr>
            <a:r>
              <a:rPr lang="en-US" smtClean="0"/>
              <a:t>2017 Geospatial Summit, Silver Spring MD</a:t>
            </a:r>
            <a:endParaRPr lang="en-US"/>
          </a:p>
        </p:txBody>
      </p:sp>
    </p:spTree>
    <p:extLst>
      <p:ext uri="{BB962C8B-B14F-4D97-AF65-F5344CB8AC3E}">
        <p14:creationId xmlns:p14="http://schemas.microsoft.com/office/powerpoint/2010/main" val="15995546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9"/>
          <p:cNvPicPr>
            <a:picLocks noChangeAspect="1" noChangeArrowheads="1"/>
          </p:cNvPicPr>
          <p:nvPr/>
        </p:nvPicPr>
        <p:blipFill>
          <a:blip r:embed="rId3">
            <a:extLst>
              <a:ext uri="{28A0092B-C50C-407E-A947-70E740481C1C}">
                <a14:useLocalDpi xmlns:a14="http://schemas.microsoft.com/office/drawing/2010/main" val="0"/>
              </a:ext>
            </a:extLst>
          </a:blip>
          <a:srcRect l="15781" t="13576" r="21631" b="28639"/>
          <a:stretch>
            <a:fillRect/>
          </a:stretch>
        </p:blipFill>
        <p:spPr bwMode="auto">
          <a:xfrm>
            <a:off x="4216400" y="5076825"/>
            <a:ext cx="2068513" cy="15065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195" name="Title 1"/>
          <p:cNvSpPr>
            <a:spLocks noGrp="1"/>
          </p:cNvSpPr>
          <p:nvPr>
            <p:ph type="title"/>
          </p:nvPr>
        </p:nvSpPr>
        <p:spPr>
          <a:xfrm>
            <a:off x="457200" y="228600"/>
            <a:ext cx="8229600" cy="1143000"/>
          </a:xfrm>
        </p:spPr>
        <p:txBody>
          <a:bodyPr/>
          <a:lstStyle/>
          <a:p>
            <a:r>
              <a:rPr lang="en-US" altLang="en-US" sz="4000" dirty="0" smtClean="0"/>
              <a:t>Data Collection Scope</a:t>
            </a:r>
          </a:p>
        </p:txBody>
      </p:sp>
      <p:sp>
        <p:nvSpPr>
          <p:cNvPr id="19460" name="Content Placeholder 2"/>
          <p:cNvSpPr>
            <a:spLocks noGrp="1"/>
          </p:cNvSpPr>
          <p:nvPr>
            <p:ph idx="1"/>
          </p:nvPr>
        </p:nvSpPr>
        <p:spPr>
          <a:xfrm>
            <a:off x="0" y="1600200"/>
            <a:ext cx="3733800" cy="2057400"/>
          </a:xfrm>
        </p:spPr>
        <p:txBody>
          <a:bodyPr>
            <a:normAutofit fontScale="92500" lnSpcReduction="20000"/>
          </a:bodyPr>
          <a:lstStyle/>
          <a:p>
            <a:pPr>
              <a:buFont typeface="Arial" pitchFamily="34" charset="0"/>
              <a:buChar char="•"/>
              <a:defRPr/>
            </a:pPr>
            <a:r>
              <a:rPr lang="en-US" altLang="en-US" sz="2400" dirty="0" smtClean="0"/>
              <a:t>Entire U.S. and territories</a:t>
            </a:r>
          </a:p>
          <a:p>
            <a:pPr lvl="1">
              <a:buFont typeface="Arial" pitchFamily="34" charset="0"/>
              <a:buChar char="–"/>
              <a:defRPr/>
            </a:pPr>
            <a:r>
              <a:rPr lang="en-US" altLang="en-US" sz="1800" dirty="0" smtClean="0"/>
              <a:t>Total Square Kilometers: 15.6 million</a:t>
            </a:r>
          </a:p>
          <a:p>
            <a:pPr lvl="1">
              <a:defRPr/>
            </a:pPr>
            <a:r>
              <a:rPr lang="en-US" altLang="en-US" sz="1800" dirty="0"/>
              <a:t>Initial target area for 2022 deadline</a:t>
            </a:r>
            <a:endParaRPr lang="en-US" altLang="en-US" sz="2400" dirty="0"/>
          </a:p>
          <a:p>
            <a:pPr lvl="1">
              <a:buFont typeface="Arial" pitchFamily="34" charset="0"/>
              <a:buChar char="–"/>
              <a:defRPr/>
            </a:pPr>
            <a:r>
              <a:rPr lang="en-US" altLang="en-US" sz="1800" dirty="0" smtClean="0"/>
              <a:t>~200 km buffer around territory or shelf break if possible</a:t>
            </a:r>
          </a:p>
        </p:txBody>
      </p:sp>
      <p:pic>
        <p:nvPicPr>
          <p:cNvPr id="8197" name="Picture 4"/>
          <p:cNvPicPr>
            <a:picLocks noChangeAspect="1" noChangeArrowheads="1"/>
          </p:cNvPicPr>
          <p:nvPr/>
        </p:nvPicPr>
        <p:blipFill>
          <a:blip r:embed="rId4">
            <a:extLst>
              <a:ext uri="{28A0092B-C50C-407E-A947-70E740481C1C}">
                <a14:useLocalDpi xmlns:a14="http://schemas.microsoft.com/office/drawing/2010/main" val="0"/>
              </a:ext>
            </a:extLst>
          </a:blip>
          <a:srcRect l="3902" r="4433" b="21078"/>
          <a:stretch>
            <a:fillRect/>
          </a:stretch>
        </p:blipFill>
        <p:spPr bwMode="auto">
          <a:xfrm>
            <a:off x="3733800" y="1371600"/>
            <a:ext cx="5245100" cy="35607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8" name="Picture 5"/>
          <p:cNvPicPr>
            <a:picLocks noChangeAspect="1" noChangeArrowheads="1"/>
          </p:cNvPicPr>
          <p:nvPr/>
        </p:nvPicPr>
        <p:blipFill>
          <a:blip r:embed="rId5">
            <a:extLst>
              <a:ext uri="{28A0092B-C50C-407E-A947-70E740481C1C}">
                <a14:useLocalDpi xmlns:a14="http://schemas.microsoft.com/office/drawing/2010/main" val="0"/>
              </a:ext>
            </a:extLst>
          </a:blip>
          <a:srcRect l="22517" t="17622" r="14185" b="23380"/>
          <a:stretch>
            <a:fillRect/>
          </a:stretch>
        </p:blipFill>
        <p:spPr bwMode="auto">
          <a:xfrm>
            <a:off x="12700" y="3759200"/>
            <a:ext cx="4216400" cy="3098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9" name="Picture 8"/>
          <p:cNvPicPr>
            <a:picLocks noChangeAspect="1" noChangeArrowheads="1"/>
          </p:cNvPicPr>
          <p:nvPr/>
        </p:nvPicPr>
        <p:blipFill>
          <a:blip r:embed="rId6">
            <a:extLst>
              <a:ext uri="{28A0092B-C50C-407E-A947-70E740481C1C}">
                <a14:useLocalDpi xmlns:a14="http://schemas.microsoft.com/office/drawing/2010/main" val="0"/>
              </a:ext>
            </a:extLst>
          </a:blip>
          <a:srcRect l="39539" t="21895" r="30852" b="36510"/>
          <a:stretch>
            <a:fillRect/>
          </a:stretch>
        </p:blipFill>
        <p:spPr bwMode="auto">
          <a:xfrm>
            <a:off x="7646988" y="5076825"/>
            <a:ext cx="1331912" cy="14763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200" name="Picture 7"/>
          <p:cNvPicPr>
            <a:picLocks noChangeAspect="1" noChangeArrowheads="1"/>
          </p:cNvPicPr>
          <p:nvPr/>
        </p:nvPicPr>
        <p:blipFill>
          <a:blip r:embed="rId7">
            <a:extLst>
              <a:ext uri="{28A0092B-C50C-407E-A947-70E740481C1C}">
                <a14:useLocalDpi xmlns:a14="http://schemas.microsoft.com/office/drawing/2010/main" val="0"/>
              </a:ext>
            </a:extLst>
          </a:blip>
          <a:srcRect l="31383" t="36510" r="40215" b="36510"/>
          <a:stretch>
            <a:fillRect/>
          </a:stretch>
        </p:blipFill>
        <p:spPr bwMode="auto">
          <a:xfrm>
            <a:off x="6297613" y="5076825"/>
            <a:ext cx="1349375" cy="10112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755763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defTabSz="911225" eaLnBrk="1" hangingPunct="1"/>
            <a:r>
              <a:rPr lang="en-US" dirty="0">
                <a:cs typeface="Times New Roman" pitchFamily="18" charset="0"/>
              </a:rPr>
              <a:t>Priority Order for Surveys</a:t>
            </a:r>
          </a:p>
        </p:txBody>
      </p:sp>
      <p:sp>
        <p:nvSpPr>
          <p:cNvPr id="6147" name="Text Placeholder 2"/>
          <p:cNvSpPr>
            <a:spLocks noGrp="1"/>
          </p:cNvSpPr>
          <p:nvPr>
            <p:ph type="body" idx="1"/>
          </p:nvPr>
        </p:nvSpPr>
        <p:spPr/>
        <p:txBody>
          <a:bodyPr/>
          <a:lstStyle/>
          <a:p>
            <a:r>
              <a:rPr lang="en-US" dirty="0" smtClean="0"/>
              <a:t>Greatest Datum Needs</a:t>
            </a:r>
          </a:p>
        </p:txBody>
      </p:sp>
      <p:sp>
        <p:nvSpPr>
          <p:cNvPr id="6148" name="Content Placeholder 2"/>
          <p:cNvSpPr>
            <a:spLocks noGrp="1"/>
          </p:cNvSpPr>
          <p:nvPr>
            <p:ph sz="half" idx="2"/>
          </p:nvPr>
        </p:nvSpPr>
        <p:spPr>
          <a:xfrm>
            <a:off x="457200" y="2174875"/>
            <a:ext cx="3276600" cy="3951288"/>
          </a:xfrm>
        </p:spPr>
        <p:txBody>
          <a:bodyPr/>
          <a:lstStyle/>
          <a:p>
            <a:pPr eaLnBrk="1" hangingPunct="1"/>
            <a:r>
              <a:rPr lang="en-US" dirty="0" smtClean="0"/>
              <a:t>Alaska</a:t>
            </a:r>
          </a:p>
          <a:p>
            <a:pPr eaLnBrk="1" hangingPunct="1"/>
            <a:r>
              <a:rPr lang="en-US" dirty="0" smtClean="0"/>
              <a:t>Coastal US &amp; Great Lakes</a:t>
            </a:r>
          </a:p>
          <a:p>
            <a:pPr eaLnBrk="1" hangingPunct="1"/>
            <a:r>
              <a:rPr lang="en-US" dirty="0" smtClean="0"/>
              <a:t>Hawaii &amp; Pacific Islands</a:t>
            </a:r>
          </a:p>
          <a:p>
            <a:pPr eaLnBrk="1" hangingPunct="1"/>
            <a:r>
              <a:rPr lang="en-US" dirty="0" smtClean="0"/>
              <a:t>Aleutians</a:t>
            </a:r>
          </a:p>
          <a:p>
            <a:pPr eaLnBrk="1" hangingPunct="1"/>
            <a:r>
              <a:rPr lang="en-US" dirty="0" smtClean="0"/>
              <a:t>Interior CONUS </a:t>
            </a:r>
          </a:p>
          <a:p>
            <a:pPr lvl="1" eaLnBrk="1" hangingPunct="1"/>
            <a:r>
              <a:rPr lang="en-US" dirty="0" smtClean="0"/>
              <a:t>Mountains first</a:t>
            </a:r>
          </a:p>
        </p:txBody>
      </p:sp>
      <p:sp>
        <p:nvSpPr>
          <p:cNvPr id="4" name="Text Placeholder 3"/>
          <p:cNvSpPr>
            <a:spLocks noGrp="1"/>
          </p:cNvSpPr>
          <p:nvPr>
            <p:ph type="body" sz="quarter" idx="3"/>
          </p:nvPr>
        </p:nvSpPr>
        <p:spPr>
          <a:xfrm>
            <a:off x="4645025" y="1535113"/>
            <a:ext cx="4300567" cy="639762"/>
          </a:xfrm>
        </p:spPr>
        <p:txBody>
          <a:bodyPr/>
          <a:lstStyle/>
          <a:p>
            <a:r>
              <a:rPr lang="en-US" dirty="0" smtClean="0"/>
              <a:t>Other Variables to Consider</a:t>
            </a:r>
          </a:p>
        </p:txBody>
      </p:sp>
      <p:sp>
        <p:nvSpPr>
          <p:cNvPr id="5" name="Content Placeholder 4"/>
          <p:cNvSpPr>
            <a:spLocks noGrp="1"/>
          </p:cNvSpPr>
          <p:nvPr>
            <p:ph sz="quarter" idx="4"/>
          </p:nvPr>
        </p:nvSpPr>
        <p:spPr/>
        <p:txBody>
          <a:bodyPr/>
          <a:lstStyle/>
          <a:p>
            <a:r>
              <a:rPr lang="en-US" dirty="0" smtClean="0"/>
              <a:t>Need to meet annual collection metric</a:t>
            </a:r>
          </a:p>
          <a:p>
            <a:r>
              <a:rPr lang="en-US" dirty="0" smtClean="0"/>
              <a:t>Aircraft availability and capability</a:t>
            </a:r>
          </a:p>
          <a:p>
            <a:r>
              <a:rPr lang="en-US" dirty="0" smtClean="0"/>
              <a:t>Appropriate season for measurement</a:t>
            </a:r>
          </a:p>
          <a:p>
            <a:r>
              <a:rPr lang="en-US" dirty="0" smtClean="0"/>
              <a:t>Contract fuel availability</a:t>
            </a:r>
          </a:p>
        </p:txBody>
      </p:sp>
      <p:sp>
        <p:nvSpPr>
          <p:cNvPr id="2" name="Date Placeholder 1"/>
          <p:cNvSpPr>
            <a:spLocks noGrp="1"/>
          </p:cNvSpPr>
          <p:nvPr>
            <p:ph type="dt" sz="half" idx="10"/>
          </p:nvPr>
        </p:nvSpPr>
        <p:spPr/>
        <p:txBody>
          <a:bodyPr/>
          <a:lstStyle/>
          <a:p>
            <a:pPr>
              <a:defRPr/>
            </a:pPr>
            <a:r>
              <a:rPr lang="en-US" altLang="en-US" smtClean="0"/>
              <a:t>February 8, 2017</a:t>
            </a:r>
            <a:endParaRPr lang="en-US" altLang="en-US"/>
          </a:p>
        </p:txBody>
      </p:sp>
      <p:sp>
        <p:nvSpPr>
          <p:cNvPr id="3" name="Footer Placeholder 2"/>
          <p:cNvSpPr>
            <a:spLocks noGrp="1"/>
          </p:cNvSpPr>
          <p:nvPr>
            <p:ph type="ftr" sz="quarter" idx="11"/>
          </p:nvPr>
        </p:nvSpPr>
        <p:spPr/>
        <p:txBody>
          <a:bodyPr/>
          <a:lstStyle/>
          <a:p>
            <a:pPr>
              <a:defRPr/>
            </a:pPr>
            <a:r>
              <a:rPr lang="en-US" smtClean="0"/>
              <a:t>2017 Geospatial Summit, Silver Spring MD</a:t>
            </a:r>
            <a:endParaRPr lang="en-US"/>
          </a:p>
        </p:txBody>
      </p:sp>
    </p:spTree>
    <p:extLst>
      <p:ext uri="{BB962C8B-B14F-4D97-AF65-F5344CB8AC3E}">
        <p14:creationId xmlns:p14="http://schemas.microsoft.com/office/powerpoint/2010/main" val="382171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731526"/>
            <a:ext cx="8229600" cy="1143000"/>
          </a:xfrm>
        </p:spPr>
        <p:txBody>
          <a:bodyPr/>
          <a:lstStyle/>
          <a:p>
            <a:r>
              <a:rPr lang="en-US" dirty="0" smtClean="0"/>
              <a:t>Performance Metric</a:t>
            </a:r>
            <a:br>
              <a:rPr lang="en-US" dirty="0" smtClean="0"/>
            </a:br>
            <a:r>
              <a:rPr lang="en-US" sz="3600" dirty="0"/>
              <a:t>For Airborne Surveys</a:t>
            </a:r>
            <a:endParaRPr lang="en-US" dirty="0" smtClean="0"/>
          </a:p>
        </p:txBody>
      </p:sp>
      <p:sp>
        <p:nvSpPr>
          <p:cNvPr id="16437" name="TextBox 5"/>
          <p:cNvSpPr txBox="1">
            <a:spLocks noChangeArrowheads="1"/>
          </p:cNvSpPr>
          <p:nvPr/>
        </p:nvSpPr>
        <p:spPr bwMode="auto">
          <a:xfrm>
            <a:off x="1142892" y="4893930"/>
            <a:ext cx="7020143" cy="838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indent="233363" eaLnBrk="0" hangingPunct="0">
              <a:defRPr sz="1400" b="1">
                <a:solidFill>
                  <a:schemeClr val="tx1"/>
                </a:solidFill>
                <a:latin typeface="Verdana" pitchFamily="34" charset="0"/>
              </a:defRPr>
            </a:lvl1pPr>
            <a:lvl2pPr marL="742950" indent="-285750" eaLnBrk="0" hangingPunct="0">
              <a:defRPr sz="1400" b="1">
                <a:solidFill>
                  <a:schemeClr val="tx1"/>
                </a:solidFill>
                <a:latin typeface="Verdana" pitchFamily="34" charset="0"/>
              </a:defRPr>
            </a:lvl2pPr>
            <a:lvl3pPr marL="1143000" indent="-228600" eaLnBrk="0" hangingPunct="0">
              <a:defRPr sz="1400" b="1">
                <a:solidFill>
                  <a:schemeClr val="tx1"/>
                </a:solidFill>
                <a:latin typeface="Verdana" pitchFamily="34" charset="0"/>
              </a:defRPr>
            </a:lvl3pPr>
            <a:lvl4pPr marL="1600200" indent="-228600" eaLnBrk="0" hangingPunct="0">
              <a:defRPr sz="1400" b="1">
                <a:solidFill>
                  <a:schemeClr val="tx1"/>
                </a:solidFill>
                <a:latin typeface="Verdana" pitchFamily="34" charset="0"/>
              </a:defRPr>
            </a:lvl4pPr>
            <a:lvl5pPr marL="2057400" indent="-228600" eaLnBrk="0" hangingPunct="0">
              <a:defRPr sz="1400" b="1">
                <a:solidFill>
                  <a:schemeClr val="tx1"/>
                </a:solidFill>
                <a:latin typeface="Verdana" pitchFamily="34" charset="0"/>
              </a:defRPr>
            </a:lvl5pPr>
            <a:lvl6pPr marL="2514600" indent="-228600" eaLnBrk="0" fontAlgn="base" hangingPunct="0">
              <a:spcBef>
                <a:spcPct val="0"/>
              </a:spcBef>
              <a:spcAft>
                <a:spcPct val="0"/>
              </a:spcAft>
              <a:defRPr sz="1400" b="1">
                <a:solidFill>
                  <a:schemeClr val="tx1"/>
                </a:solidFill>
                <a:latin typeface="Verdana" pitchFamily="34" charset="0"/>
              </a:defRPr>
            </a:lvl6pPr>
            <a:lvl7pPr marL="2971800" indent="-228600" eaLnBrk="0" fontAlgn="base" hangingPunct="0">
              <a:spcBef>
                <a:spcPct val="0"/>
              </a:spcBef>
              <a:spcAft>
                <a:spcPct val="0"/>
              </a:spcAft>
              <a:defRPr sz="1400" b="1">
                <a:solidFill>
                  <a:schemeClr val="tx1"/>
                </a:solidFill>
                <a:latin typeface="Verdana" pitchFamily="34" charset="0"/>
              </a:defRPr>
            </a:lvl7pPr>
            <a:lvl8pPr marL="3429000" indent="-228600" eaLnBrk="0" fontAlgn="base" hangingPunct="0">
              <a:spcBef>
                <a:spcPct val="0"/>
              </a:spcBef>
              <a:spcAft>
                <a:spcPct val="0"/>
              </a:spcAft>
              <a:defRPr sz="1400" b="1">
                <a:solidFill>
                  <a:schemeClr val="tx1"/>
                </a:solidFill>
                <a:latin typeface="Verdana" pitchFamily="34" charset="0"/>
              </a:defRPr>
            </a:lvl8pPr>
            <a:lvl9pPr marL="3886200" indent="-228600" eaLnBrk="0" fontAlgn="base" hangingPunct="0">
              <a:spcBef>
                <a:spcPct val="0"/>
              </a:spcBef>
              <a:spcAft>
                <a:spcPct val="0"/>
              </a:spcAft>
              <a:defRPr sz="1400" b="1">
                <a:solidFill>
                  <a:schemeClr val="tx1"/>
                </a:solidFill>
                <a:latin typeface="Verdana" pitchFamily="34" charset="0"/>
              </a:defRPr>
            </a:lvl9pPr>
          </a:lstStyle>
          <a:p>
            <a:pPr eaLnBrk="1" hangingPunct="1">
              <a:buFont typeface="Arial" pitchFamily="34" charset="0"/>
              <a:buChar char="•"/>
            </a:pPr>
            <a:r>
              <a:rPr lang="en-US" sz="1600" dirty="0">
                <a:latin typeface="Times New Roman" pitchFamily="18" charset="0"/>
                <a:ea typeface="Calibri" pitchFamily="34" charset="0"/>
                <a:cs typeface="Calibri" pitchFamily="34" charset="0"/>
              </a:rPr>
              <a:t> </a:t>
            </a:r>
            <a:r>
              <a:rPr lang="en-US" sz="1600" dirty="0">
                <a:latin typeface="+mn-lt"/>
                <a:ea typeface="Calibri" pitchFamily="34" charset="0"/>
                <a:cs typeface="Calibri" pitchFamily="34" charset="0"/>
              </a:rPr>
              <a:t>Measure</a:t>
            </a:r>
            <a:r>
              <a:rPr lang="en-US" sz="1600" b="0" dirty="0">
                <a:latin typeface="+mn-lt"/>
                <a:ea typeface="Calibri" pitchFamily="34" charset="0"/>
                <a:cs typeface="Calibri" pitchFamily="34" charset="0"/>
              </a:rPr>
              <a:t>: Percentage of the U.S. and its territories with GRAV-D data available </a:t>
            </a:r>
          </a:p>
          <a:p>
            <a:pPr eaLnBrk="1" hangingPunct="1"/>
            <a:r>
              <a:rPr lang="en-US" sz="1600" b="0" dirty="0">
                <a:latin typeface="+mn-lt"/>
                <a:ea typeface="Calibri" pitchFamily="34" charset="0"/>
                <a:cs typeface="Calibri" pitchFamily="34" charset="0"/>
              </a:rPr>
              <a:t>to support a 1 cm geoid supporting 2 cm orthometric heights.</a:t>
            </a:r>
          </a:p>
          <a:p>
            <a:pPr eaLnBrk="1" hangingPunct="1"/>
            <a:endParaRPr lang="en-US" sz="1600" b="0" dirty="0">
              <a:latin typeface="+mn-lt"/>
              <a:ea typeface="Calibri" pitchFamily="34" charset="0"/>
              <a:cs typeface="Calibri"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831211543"/>
              </p:ext>
            </p:extLst>
          </p:nvPr>
        </p:nvGraphicFramePr>
        <p:xfrm>
          <a:off x="200027" y="2498016"/>
          <a:ext cx="8743946" cy="2092325"/>
        </p:xfrm>
        <a:graphic>
          <a:graphicData uri="http://schemas.openxmlformats.org/drawingml/2006/table">
            <a:tbl>
              <a:tblPr/>
              <a:tblGrid>
                <a:gridCol w="735003">
                  <a:extLst>
                    <a:ext uri="{9D8B030D-6E8A-4147-A177-3AD203B41FA5}">
                      <a16:colId xmlns:a16="http://schemas.microsoft.com/office/drawing/2014/main" val="20000"/>
                    </a:ext>
                  </a:extLst>
                </a:gridCol>
                <a:gridCol w="615811">
                  <a:extLst>
                    <a:ext uri="{9D8B030D-6E8A-4147-A177-3AD203B41FA5}">
                      <a16:colId xmlns:a16="http://schemas.microsoft.com/office/drawing/2014/main" val="20001"/>
                    </a:ext>
                  </a:extLst>
                </a:gridCol>
                <a:gridCol w="561366">
                  <a:extLst>
                    <a:ext uri="{9D8B030D-6E8A-4147-A177-3AD203B41FA5}">
                      <a16:colId xmlns:a16="http://schemas.microsoft.com/office/drawing/2014/main" val="20002"/>
                    </a:ext>
                  </a:extLst>
                </a:gridCol>
                <a:gridCol w="561366">
                  <a:extLst>
                    <a:ext uri="{9D8B030D-6E8A-4147-A177-3AD203B41FA5}">
                      <a16:colId xmlns:a16="http://schemas.microsoft.com/office/drawing/2014/main" val="20003"/>
                    </a:ext>
                  </a:extLst>
                </a:gridCol>
                <a:gridCol w="561366">
                  <a:extLst>
                    <a:ext uri="{9D8B030D-6E8A-4147-A177-3AD203B41FA5}">
                      <a16:colId xmlns:a16="http://schemas.microsoft.com/office/drawing/2014/main" val="20004"/>
                    </a:ext>
                  </a:extLst>
                </a:gridCol>
                <a:gridCol w="561366">
                  <a:extLst>
                    <a:ext uri="{9D8B030D-6E8A-4147-A177-3AD203B41FA5}">
                      <a16:colId xmlns:a16="http://schemas.microsoft.com/office/drawing/2014/main" val="20005"/>
                    </a:ext>
                  </a:extLst>
                </a:gridCol>
                <a:gridCol w="561366">
                  <a:extLst>
                    <a:ext uri="{9D8B030D-6E8A-4147-A177-3AD203B41FA5}">
                      <a16:colId xmlns:a16="http://schemas.microsoft.com/office/drawing/2014/main" val="20006"/>
                    </a:ext>
                  </a:extLst>
                </a:gridCol>
                <a:gridCol w="561366">
                  <a:extLst>
                    <a:ext uri="{9D8B030D-6E8A-4147-A177-3AD203B41FA5}">
                      <a16:colId xmlns:a16="http://schemas.microsoft.com/office/drawing/2014/main" val="20007"/>
                    </a:ext>
                  </a:extLst>
                </a:gridCol>
                <a:gridCol w="561366">
                  <a:extLst>
                    <a:ext uri="{9D8B030D-6E8A-4147-A177-3AD203B41FA5}">
                      <a16:colId xmlns:a16="http://schemas.microsoft.com/office/drawing/2014/main" val="20008"/>
                    </a:ext>
                  </a:extLst>
                </a:gridCol>
                <a:gridCol w="561366">
                  <a:extLst>
                    <a:ext uri="{9D8B030D-6E8A-4147-A177-3AD203B41FA5}">
                      <a16:colId xmlns:a16="http://schemas.microsoft.com/office/drawing/2014/main" val="20009"/>
                    </a:ext>
                  </a:extLst>
                </a:gridCol>
                <a:gridCol w="561366">
                  <a:extLst>
                    <a:ext uri="{9D8B030D-6E8A-4147-A177-3AD203B41FA5}">
                      <a16:colId xmlns:a16="http://schemas.microsoft.com/office/drawing/2014/main" val="20010"/>
                    </a:ext>
                  </a:extLst>
                </a:gridCol>
                <a:gridCol w="561366">
                  <a:extLst>
                    <a:ext uri="{9D8B030D-6E8A-4147-A177-3AD203B41FA5}">
                      <a16:colId xmlns:a16="http://schemas.microsoft.com/office/drawing/2014/main" val="20011"/>
                    </a:ext>
                  </a:extLst>
                </a:gridCol>
                <a:gridCol w="670256">
                  <a:extLst>
                    <a:ext uri="{9D8B030D-6E8A-4147-A177-3AD203B41FA5}">
                      <a16:colId xmlns:a16="http://schemas.microsoft.com/office/drawing/2014/main" val="20012"/>
                    </a:ext>
                  </a:extLst>
                </a:gridCol>
                <a:gridCol w="1109216">
                  <a:extLst>
                    <a:ext uri="{9D8B030D-6E8A-4147-A177-3AD203B41FA5}">
                      <a16:colId xmlns:a16="http://schemas.microsoft.com/office/drawing/2014/main" val="20013"/>
                    </a:ext>
                  </a:extLst>
                </a:gridCol>
              </a:tblGrid>
              <a:tr h="214323">
                <a:tc rowSpan="2">
                  <a:txBody>
                    <a:bodyPr/>
                    <a:lstStyle/>
                    <a:p>
                      <a:pPr marL="0" marR="0" algn="ctr">
                        <a:spcBef>
                          <a:spcPts val="0"/>
                        </a:spcBef>
                        <a:spcAft>
                          <a:spcPts val="0"/>
                        </a:spcAft>
                      </a:pPr>
                      <a:endParaRPr lang="en-US" sz="1400" dirty="0">
                        <a:latin typeface="Times New Roman"/>
                        <a:ea typeface="Calibri"/>
                      </a:endParaRPr>
                    </a:p>
                    <a:p>
                      <a:pPr marL="0" marR="0" algn="ctr">
                        <a:spcBef>
                          <a:spcPts val="0"/>
                        </a:spcBef>
                        <a:spcAft>
                          <a:spcPts val="0"/>
                        </a:spcAft>
                      </a:pPr>
                      <a:r>
                        <a:rPr lang="en-US" sz="1100" b="1" dirty="0">
                          <a:latin typeface="Times New Roman"/>
                          <a:ea typeface="Calibri"/>
                        </a:rPr>
                        <a:t>FY09 </a:t>
                      </a:r>
                      <a:r>
                        <a:rPr lang="en-US" sz="1100" b="1" dirty="0" smtClean="0">
                          <a:latin typeface="Times New Roman"/>
                          <a:ea typeface="Calibri"/>
                        </a:rPr>
                        <a:t>Baseline</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gridSpan="13">
                  <a:txBody>
                    <a:bodyPr/>
                    <a:lstStyle/>
                    <a:p>
                      <a:pPr marL="0" marR="0" algn="ctr">
                        <a:spcBef>
                          <a:spcPts val="0"/>
                        </a:spcBef>
                        <a:spcAft>
                          <a:spcPts val="0"/>
                        </a:spcAft>
                      </a:pPr>
                      <a:r>
                        <a:rPr lang="en-US" sz="1400" b="1" dirty="0" smtClean="0">
                          <a:latin typeface="Times New Roman"/>
                          <a:ea typeface="Calibri"/>
                        </a:rPr>
                        <a:t>Targets </a:t>
                      </a:r>
                      <a:r>
                        <a:rPr lang="en-US" sz="1400" b="1" dirty="0" err="1" smtClean="0">
                          <a:latin typeface="Times New Roman"/>
                          <a:ea typeface="Calibri"/>
                        </a:rPr>
                        <a:t>vs</a:t>
                      </a:r>
                      <a:r>
                        <a:rPr lang="en-US" sz="1400" b="1" dirty="0" smtClean="0">
                          <a:latin typeface="Times New Roman"/>
                          <a:ea typeface="Calibri"/>
                        </a:rPr>
                        <a:t> Actual</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42916">
                <a:tc vMerge="1">
                  <a:txBody>
                    <a:bodyPr/>
                    <a:lstStyle/>
                    <a:p>
                      <a:endParaRPr lang="en-US"/>
                    </a:p>
                  </a:txBody>
                  <a:tcPr/>
                </a:tc>
                <a:tc>
                  <a:txBody>
                    <a:bodyPr/>
                    <a:lstStyle/>
                    <a:p>
                      <a:pPr marL="0" marR="0" algn="ctr">
                        <a:spcBef>
                          <a:spcPts val="0"/>
                        </a:spcBef>
                        <a:spcAft>
                          <a:spcPts val="0"/>
                        </a:spcAft>
                      </a:pPr>
                      <a:r>
                        <a:rPr lang="en-US" sz="1100" b="1" dirty="0">
                          <a:latin typeface="Times New Roman"/>
                          <a:ea typeface="Calibri"/>
                        </a:rPr>
                        <a:t>FY10</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spcBef>
                          <a:spcPts val="0"/>
                        </a:spcBef>
                        <a:spcAft>
                          <a:spcPts val="0"/>
                        </a:spcAft>
                      </a:pPr>
                      <a:r>
                        <a:rPr lang="en-US" sz="1100" b="1" dirty="0">
                          <a:latin typeface="Times New Roman"/>
                          <a:ea typeface="Calibri"/>
                        </a:rPr>
                        <a:t>FY11</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spcBef>
                          <a:spcPts val="0"/>
                        </a:spcBef>
                        <a:spcAft>
                          <a:spcPts val="0"/>
                        </a:spcAft>
                      </a:pPr>
                      <a:r>
                        <a:rPr lang="en-US" sz="1100" b="1" dirty="0">
                          <a:latin typeface="Times New Roman"/>
                          <a:ea typeface="Calibri"/>
                        </a:rPr>
                        <a:t>FY12</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spcBef>
                          <a:spcPts val="0"/>
                        </a:spcBef>
                        <a:spcAft>
                          <a:spcPts val="0"/>
                        </a:spcAft>
                      </a:pPr>
                      <a:r>
                        <a:rPr lang="en-US" sz="1100" b="1" dirty="0">
                          <a:latin typeface="Times New Roman"/>
                          <a:ea typeface="Calibri"/>
                        </a:rPr>
                        <a:t>FY13</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spcBef>
                          <a:spcPts val="0"/>
                        </a:spcBef>
                        <a:spcAft>
                          <a:spcPts val="0"/>
                        </a:spcAft>
                      </a:pPr>
                      <a:r>
                        <a:rPr lang="en-US" sz="1100" b="1" dirty="0">
                          <a:latin typeface="Times New Roman"/>
                          <a:ea typeface="Calibri"/>
                        </a:rPr>
                        <a:t>FY14</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spcBef>
                          <a:spcPts val="0"/>
                        </a:spcBef>
                        <a:spcAft>
                          <a:spcPts val="0"/>
                        </a:spcAft>
                      </a:pPr>
                      <a:r>
                        <a:rPr lang="en-US" sz="1100" b="1" dirty="0">
                          <a:latin typeface="Times New Roman"/>
                          <a:ea typeface="Calibri"/>
                        </a:rPr>
                        <a:t>FY15</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spcBef>
                          <a:spcPts val="0"/>
                        </a:spcBef>
                        <a:spcAft>
                          <a:spcPts val="0"/>
                        </a:spcAft>
                      </a:pPr>
                      <a:r>
                        <a:rPr lang="en-US" sz="1100" b="1" dirty="0">
                          <a:latin typeface="Times New Roman"/>
                          <a:ea typeface="Calibri"/>
                        </a:rPr>
                        <a:t>FY16</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spcBef>
                          <a:spcPts val="0"/>
                        </a:spcBef>
                        <a:spcAft>
                          <a:spcPts val="0"/>
                        </a:spcAft>
                      </a:pPr>
                      <a:r>
                        <a:rPr lang="en-US" sz="1100" b="1" dirty="0">
                          <a:latin typeface="Times New Roman"/>
                          <a:ea typeface="Calibri"/>
                        </a:rPr>
                        <a:t>FY17</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spcBef>
                          <a:spcPts val="0"/>
                        </a:spcBef>
                        <a:spcAft>
                          <a:spcPts val="0"/>
                        </a:spcAft>
                      </a:pPr>
                      <a:r>
                        <a:rPr lang="en-US" sz="1100" b="1" dirty="0">
                          <a:latin typeface="Times New Roman"/>
                          <a:ea typeface="Calibri"/>
                        </a:rPr>
                        <a:t>FY18</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spcBef>
                          <a:spcPts val="0"/>
                        </a:spcBef>
                        <a:spcAft>
                          <a:spcPts val="0"/>
                        </a:spcAft>
                      </a:pPr>
                      <a:r>
                        <a:rPr lang="en-US" sz="1100" b="1" dirty="0">
                          <a:latin typeface="Times New Roman"/>
                          <a:ea typeface="Calibri"/>
                        </a:rPr>
                        <a:t>FY19</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spcBef>
                          <a:spcPts val="0"/>
                        </a:spcBef>
                        <a:spcAft>
                          <a:spcPts val="0"/>
                        </a:spcAft>
                      </a:pPr>
                      <a:r>
                        <a:rPr lang="en-US" sz="1100" b="1" dirty="0">
                          <a:latin typeface="Times New Roman"/>
                          <a:ea typeface="Calibri"/>
                        </a:rPr>
                        <a:t>FY20</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spcBef>
                          <a:spcPts val="0"/>
                        </a:spcBef>
                        <a:spcAft>
                          <a:spcPts val="0"/>
                        </a:spcAft>
                      </a:pPr>
                      <a:r>
                        <a:rPr lang="en-US" sz="1100" b="1" dirty="0">
                          <a:latin typeface="Times New Roman"/>
                          <a:ea typeface="Calibri"/>
                        </a:rPr>
                        <a:t>FY21</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spcBef>
                          <a:spcPts val="0"/>
                        </a:spcBef>
                        <a:spcAft>
                          <a:spcPts val="0"/>
                        </a:spcAft>
                      </a:pPr>
                      <a:r>
                        <a:rPr lang="en-US" sz="1100" b="1" dirty="0">
                          <a:latin typeface="Times New Roman"/>
                          <a:ea typeface="Calibri"/>
                        </a:rPr>
                        <a:t>FY22</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extLst>
                  <a:ext uri="{0D108BD9-81ED-4DB2-BD59-A6C34878D82A}">
                    <a16:rowId xmlns:a16="http://schemas.microsoft.com/office/drawing/2014/main" val="10001"/>
                  </a:ext>
                </a:extLst>
              </a:tr>
              <a:tr h="767543">
                <a:tc>
                  <a:txBody>
                    <a:bodyPr/>
                    <a:lstStyle/>
                    <a:p>
                      <a:pPr marL="0" marR="0" algn="ctr">
                        <a:spcBef>
                          <a:spcPts val="0"/>
                        </a:spcBef>
                        <a:spcAft>
                          <a:spcPts val="0"/>
                        </a:spcAft>
                      </a:pPr>
                      <a:r>
                        <a:rPr lang="en-US" sz="1600" dirty="0">
                          <a:latin typeface="Times New Roman"/>
                          <a:ea typeface="Calibri"/>
                        </a:rPr>
                        <a:t>6.14%</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a:latin typeface="Times New Roman"/>
                          <a:ea typeface="Calibri"/>
                        </a:rPr>
                        <a:t>7.5%</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12%</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20%</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28%</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36%</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45%</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53%</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62%</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70%</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79%</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87%</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96%</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600" dirty="0" smtClean="0">
                          <a:latin typeface="Times New Roman"/>
                          <a:ea typeface="Calibri"/>
                        </a:rPr>
                        <a:t>100% and Implement</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extLst>
                  <a:ext uri="{0D108BD9-81ED-4DB2-BD59-A6C34878D82A}">
                    <a16:rowId xmlns:a16="http://schemas.microsoft.com/office/drawing/2014/main" val="10002"/>
                  </a:ext>
                </a:extLst>
              </a:tr>
              <a:tr h="767543">
                <a:tc>
                  <a:txBody>
                    <a:bodyPr/>
                    <a:lstStyle/>
                    <a:p>
                      <a:pPr marL="0" marR="0" algn="ctr">
                        <a:spcBef>
                          <a:spcPts val="0"/>
                        </a:spcBef>
                        <a:spcAft>
                          <a:spcPts val="0"/>
                        </a:spcAft>
                      </a:pPr>
                      <a:r>
                        <a:rPr lang="en-US" sz="1600" dirty="0" smtClean="0">
                          <a:latin typeface="Times New Roman"/>
                          <a:ea typeface="Calibri"/>
                        </a:rPr>
                        <a:t>6.14</a:t>
                      </a: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8%</a:t>
                      </a: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15%</a:t>
                      </a: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24%</a:t>
                      </a: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31%</a:t>
                      </a: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38%</a:t>
                      </a: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45%</a:t>
                      </a: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55%</a:t>
                      </a: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59%</a:t>
                      </a: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extLst>
                  <a:ext uri="{0D108BD9-81ED-4DB2-BD59-A6C34878D82A}">
                    <a16:rowId xmlns:a16="http://schemas.microsoft.com/office/drawing/2014/main" val="10003"/>
                  </a:ext>
                </a:extLst>
              </a:tr>
            </a:tbl>
          </a:graphicData>
        </a:graphic>
      </p:graphicFrame>
      <p:sp>
        <p:nvSpPr>
          <p:cNvPr id="2" name="Date Placeholder 1"/>
          <p:cNvSpPr>
            <a:spLocks noGrp="1"/>
          </p:cNvSpPr>
          <p:nvPr>
            <p:ph type="dt" sz="half" idx="10"/>
          </p:nvPr>
        </p:nvSpPr>
        <p:spPr/>
        <p:txBody>
          <a:bodyPr/>
          <a:lstStyle/>
          <a:p>
            <a:pPr>
              <a:defRPr/>
            </a:pPr>
            <a:r>
              <a:rPr lang="en-US" altLang="en-US" smtClean="0"/>
              <a:t>February 8, 2017</a:t>
            </a:r>
            <a:endParaRPr lang="en-US" altLang="en-US"/>
          </a:p>
        </p:txBody>
      </p:sp>
      <p:sp>
        <p:nvSpPr>
          <p:cNvPr id="3" name="Footer Placeholder 2"/>
          <p:cNvSpPr>
            <a:spLocks noGrp="1"/>
          </p:cNvSpPr>
          <p:nvPr>
            <p:ph type="ftr" sz="quarter" idx="11"/>
          </p:nvPr>
        </p:nvSpPr>
        <p:spPr/>
        <p:txBody>
          <a:bodyPr/>
          <a:lstStyle/>
          <a:p>
            <a:pPr>
              <a:defRPr/>
            </a:pPr>
            <a:r>
              <a:rPr lang="en-US" smtClean="0"/>
              <a:t>2017 Geospatial Summit, Silver Spring MD</a:t>
            </a:r>
            <a:endParaRPr lang="en-US"/>
          </a:p>
        </p:txBody>
      </p:sp>
    </p:spTree>
    <p:extLst>
      <p:ext uri="{BB962C8B-B14F-4D97-AF65-F5344CB8AC3E}">
        <p14:creationId xmlns:p14="http://schemas.microsoft.com/office/powerpoint/2010/main" val="23263602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763"/>
            <a:ext cx="9144000" cy="455613"/>
          </a:xfrm>
          <a:solidFill>
            <a:schemeClr val="accent1">
              <a:lumMod val="40000"/>
              <a:lumOff val="60000"/>
            </a:schemeClr>
          </a:solidFill>
        </p:spPr>
        <p:txBody>
          <a:bodyPr/>
          <a:lstStyle/>
          <a:p>
            <a:pPr>
              <a:defRPr/>
            </a:pPr>
            <a:r>
              <a:rPr lang="en-US" sz="2400" dirty="0" smtClean="0"/>
              <a:t>GRAV-D Status 3-31-17: 59%</a:t>
            </a:r>
            <a:endParaRPr lang="en-US" sz="24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57200"/>
            <a:ext cx="9144000" cy="6400800"/>
          </a:xfrm>
          <a:prstGeom prst="rect">
            <a:avLst/>
          </a:prstGeom>
        </p:spPr>
      </p:pic>
    </p:spTree>
    <p:extLst>
      <p:ext uri="{BB962C8B-B14F-4D97-AF65-F5344CB8AC3E}">
        <p14:creationId xmlns:p14="http://schemas.microsoft.com/office/powerpoint/2010/main" val="12854846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smtClean="0"/>
              <a:t>Survey and Block Plans</a:t>
            </a:r>
          </a:p>
        </p:txBody>
      </p:sp>
      <p:sp>
        <p:nvSpPr>
          <p:cNvPr id="3" name="Content Placeholder 2"/>
          <p:cNvSpPr>
            <a:spLocks noGrp="1"/>
          </p:cNvSpPr>
          <p:nvPr>
            <p:ph sz="half" idx="2"/>
          </p:nvPr>
        </p:nvSpPr>
        <p:spPr>
          <a:xfrm>
            <a:off x="4648200" y="1600200"/>
            <a:ext cx="4221480" cy="4525963"/>
          </a:xfrm>
        </p:spPr>
        <p:txBody>
          <a:bodyPr>
            <a:normAutofit fontScale="92500"/>
          </a:bodyPr>
          <a:lstStyle/>
          <a:p>
            <a:r>
              <a:rPr lang="en-US" dirty="0" smtClean="0"/>
              <a:t>Blocks designed based on aircraft capabilities, available airports, and target area</a:t>
            </a:r>
          </a:p>
          <a:p>
            <a:r>
              <a:rPr lang="en-US" dirty="0" smtClean="0"/>
              <a:t>Data lines spaced 10 km apart</a:t>
            </a:r>
          </a:p>
          <a:p>
            <a:r>
              <a:rPr lang="en-US" dirty="0" smtClean="0"/>
              <a:t>Cross lines spaced 60-80 km apart</a:t>
            </a:r>
          </a:p>
          <a:p>
            <a:r>
              <a:rPr lang="en-US" dirty="0" smtClean="0"/>
              <a:t>Flight altitude 20,000 </a:t>
            </a:r>
            <a:r>
              <a:rPr lang="en-US" dirty="0" err="1" smtClean="0"/>
              <a:t>ft</a:t>
            </a:r>
            <a:endParaRPr lang="en-US" dirty="0" smtClean="0"/>
          </a:p>
          <a:p>
            <a:r>
              <a:rPr lang="en-US" dirty="0" smtClean="0"/>
              <a:t>Nominal speed 220-250 </a:t>
            </a:r>
            <a:r>
              <a:rPr lang="en-US" dirty="0" err="1" smtClean="0"/>
              <a:t>kts</a:t>
            </a:r>
            <a:endParaRPr lang="en-US" dirty="0"/>
          </a:p>
        </p:txBody>
      </p:sp>
      <p:pic>
        <p:nvPicPr>
          <p:cNvPr id="10243" name="Picture 2" descr="Z:\GRAV-D\Communication\GRAV-D EN06 Flight Plan.png"/>
          <p:cNvPicPr>
            <a:picLocks noChangeAspect="1" noChangeArrowheads="1"/>
          </p:cNvPicPr>
          <p:nvPr/>
        </p:nvPicPr>
        <p:blipFill>
          <a:blip r:embed="rId3" cstate="print">
            <a:extLst>
              <a:ext uri="{28A0092B-C50C-407E-A947-70E740481C1C}">
                <a14:useLocalDpi xmlns:a14="http://schemas.microsoft.com/office/drawing/2010/main" val="0"/>
              </a:ext>
            </a:extLst>
          </a:blip>
          <a:srcRect t="6071" b="2927"/>
          <a:stretch>
            <a:fillRect/>
          </a:stretch>
        </p:blipFill>
        <p:spPr bwMode="auto">
          <a:xfrm>
            <a:off x="741976" y="1660922"/>
            <a:ext cx="3750469" cy="4415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altLang="en-US" smtClean="0"/>
              <a:t>February 8, 2017</a:t>
            </a:r>
            <a:endParaRPr lang="en-US" altLang="en-US"/>
          </a:p>
        </p:txBody>
      </p:sp>
      <p:sp>
        <p:nvSpPr>
          <p:cNvPr id="4" name="Footer Placeholder 3"/>
          <p:cNvSpPr>
            <a:spLocks noGrp="1"/>
          </p:cNvSpPr>
          <p:nvPr>
            <p:ph type="ftr" sz="quarter" idx="11"/>
          </p:nvPr>
        </p:nvSpPr>
        <p:spPr/>
        <p:txBody>
          <a:bodyPr/>
          <a:lstStyle/>
          <a:p>
            <a:pPr>
              <a:defRPr/>
            </a:pPr>
            <a:r>
              <a:rPr lang="en-US" smtClean="0"/>
              <a:t>2017 Geospatial Summit, Silver Spring MD</a:t>
            </a:r>
            <a:endParaRPr lang="en-US"/>
          </a:p>
        </p:txBody>
      </p:sp>
    </p:spTree>
    <p:extLst>
      <p:ext uri="{BB962C8B-B14F-4D97-AF65-F5344CB8AC3E}">
        <p14:creationId xmlns:p14="http://schemas.microsoft.com/office/powerpoint/2010/main" val="5994524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3026555" y="265464"/>
            <a:ext cx="4012563" cy="1143000"/>
          </a:xfrm>
        </p:spPr>
        <p:txBody>
          <a:bodyPr/>
          <a:lstStyle/>
          <a:p>
            <a:pPr eaLnBrk="1" hangingPunct="1"/>
            <a:r>
              <a:rPr lang="en-US" altLang="en-US" dirty="0" smtClean="0">
                <a:cs typeface="Times New Roman" panose="02020603050405020304" pitchFamily="18" charset="0"/>
              </a:rPr>
              <a:t>GRAV-D</a:t>
            </a:r>
            <a:r>
              <a:rPr lang="en-US" altLang="en-US" dirty="0" smtClean="0">
                <a:solidFill>
                  <a:srgbClr val="0000FF"/>
                </a:solidFill>
              </a:rPr>
              <a:t> </a:t>
            </a:r>
            <a:r>
              <a:rPr lang="en-US" altLang="en-US" dirty="0" smtClean="0">
                <a:cs typeface="Times New Roman" panose="02020603050405020304" pitchFamily="18" charset="0"/>
              </a:rPr>
              <a:t>Aircraft</a:t>
            </a:r>
          </a:p>
        </p:txBody>
      </p:sp>
      <p:pic>
        <p:nvPicPr>
          <p:cNvPr id="17" name="Picture 3" descr="C:\Work\GRAV-D\Images-graphics\Turbo Commander\IMG_1009_cr.JPG"/>
          <p:cNvPicPr>
            <a:picLocks noChangeAspect="1" noChangeArrowheads="1"/>
          </p:cNvPicPr>
          <p:nvPr/>
        </p:nvPicPr>
        <p:blipFill rotWithShape="1">
          <a:blip r:embed="rId3">
            <a:extLst>
              <a:ext uri="{28A0092B-C50C-407E-A947-70E740481C1C}">
                <a14:useLocalDpi xmlns:a14="http://schemas.microsoft.com/office/drawing/2010/main" val="0"/>
              </a:ext>
            </a:extLst>
          </a:blip>
          <a:srcRect l="7307" t="20213" r="930" b="9967"/>
          <a:stretch/>
        </p:blipFill>
        <p:spPr bwMode="auto">
          <a:xfrm>
            <a:off x="224325" y="4768713"/>
            <a:ext cx="4020878" cy="1557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0"/>
          <p:cNvSpPr txBox="1">
            <a:spLocks noChangeArrowheads="1"/>
          </p:cNvSpPr>
          <p:nvPr/>
        </p:nvSpPr>
        <p:spPr bwMode="auto">
          <a:xfrm>
            <a:off x="197780" y="2093418"/>
            <a:ext cx="2697889" cy="52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dirty="0" smtClean="0">
                <a:ea typeface="MS PGothic" panose="020B0600070205080204" pitchFamily="34" charset="-128"/>
              </a:rPr>
              <a:t>Bureau of Land Management Pilatus </a:t>
            </a:r>
            <a:r>
              <a:rPr lang="en-US" altLang="en-US" sz="1400" dirty="0">
                <a:ea typeface="MS PGothic" panose="020B0600070205080204" pitchFamily="34" charset="-128"/>
              </a:rPr>
              <a:t>PC-12</a:t>
            </a:r>
          </a:p>
        </p:txBody>
      </p:sp>
      <p:sp>
        <p:nvSpPr>
          <p:cNvPr id="19" name="TextBox 11"/>
          <p:cNvSpPr txBox="1">
            <a:spLocks noChangeArrowheads="1"/>
          </p:cNvSpPr>
          <p:nvPr/>
        </p:nvSpPr>
        <p:spPr bwMode="auto">
          <a:xfrm>
            <a:off x="6356096" y="6516174"/>
            <a:ext cx="19510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dirty="0" err="1" smtClean="0">
                <a:ea typeface="MS PGothic" panose="020B0600070205080204" pitchFamily="34" charset="-128"/>
              </a:rPr>
              <a:t>Fugro</a:t>
            </a:r>
            <a:r>
              <a:rPr lang="en-US" altLang="en-US" sz="1400" dirty="0" smtClean="0">
                <a:ea typeface="MS PGothic" panose="020B0600070205080204" pitchFamily="34" charset="-128"/>
              </a:rPr>
              <a:t> Cessna Conquest</a:t>
            </a:r>
            <a:endParaRPr lang="en-US" altLang="en-US" sz="1400" dirty="0">
              <a:ea typeface="MS PGothic" panose="020B0600070205080204" pitchFamily="34" charset="-128"/>
            </a:endParaRPr>
          </a:p>
        </p:txBody>
      </p:sp>
      <p:pic>
        <p:nvPicPr>
          <p:cNvPr id="20" name="Picture 1"/>
          <p:cNvPicPr>
            <a:picLocks noChangeAspect="1"/>
          </p:cNvPicPr>
          <p:nvPr/>
        </p:nvPicPr>
        <p:blipFill>
          <a:blip r:embed="rId4">
            <a:extLst>
              <a:ext uri="{28A0092B-C50C-407E-A947-70E740481C1C}">
                <a14:useLocalDpi xmlns:a14="http://schemas.microsoft.com/office/drawing/2010/main" val="0"/>
              </a:ext>
            </a:extLst>
          </a:blip>
          <a:srcRect t="12566" b="21805"/>
          <a:stretch>
            <a:fillRect/>
          </a:stretch>
        </p:blipFill>
        <p:spPr bwMode="auto">
          <a:xfrm>
            <a:off x="162274" y="675154"/>
            <a:ext cx="2884172" cy="1418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12"/>
          <p:cNvSpPr txBox="1">
            <a:spLocks noChangeArrowheads="1"/>
          </p:cNvSpPr>
          <p:nvPr/>
        </p:nvSpPr>
        <p:spPr bwMode="auto">
          <a:xfrm>
            <a:off x="4245203" y="4575382"/>
            <a:ext cx="2717796" cy="52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dirty="0" smtClean="0">
                <a:ea typeface="MS PGothic" panose="020B0600070205080204" pitchFamily="34" charset="-128"/>
              </a:rPr>
              <a:t>Aurora Flight Sciences Centaur Optionally Piloted Aircraft</a:t>
            </a:r>
            <a:endParaRPr lang="en-US" altLang="en-US" sz="1400" dirty="0">
              <a:ea typeface="MS PGothic" panose="020B0600070205080204" pitchFamily="34" charset="-128"/>
            </a:endParaRPr>
          </a:p>
        </p:txBody>
      </p:sp>
      <p:sp>
        <p:nvSpPr>
          <p:cNvPr id="22" name="TextBox 12"/>
          <p:cNvSpPr txBox="1">
            <a:spLocks noChangeArrowheads="1"/>
          </p:cNvSpPr>
          <p:nvPr/>
        </p:nvSpPr>
        <p:spPr bwMode="auto">
          <a:xfrm>
            <a:off x="582727" y="6323072"/>
            <a:ext cx="35655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dirty="0">
                <a:ea typeface="MS PGothic" panose="020B0600070205080204" pitchFamily="34" charset="-128"/>
              </a:rPr>
              <a:t>NOAA P-3 (background)</a:t>
            </a:r>
            <a:br>
              <a:rPr lang="en-US" altLang="en-US" sz="1400" dirty="0">
                <a:ea typeface="MS PGothic" panose="020B0600070205080204" pitchFamily="34" charset="-128"/>
              </a:rPr>
            </a:br>
            <a:r>
              <a:rPr lang="en-US" altLang="en-US" sz="1400" dirty="0">
                <a:ea typeface="MS PGothic" panose="020B0600070205080204" pitchFamily="34" charset="-128"/>
              </a:rPr>
              <a:t>NOAA Turbo Commander (foreground)</a:t>
            </a:r>
          </a:p>
        </p:txBody>
      </p:sp>
      <p:pic>
        <p:nvPicPr>
          <p:cNvPr id="23" name="Picture 2" descr="http://www.aurora.aero/wp-content/uploads/2015/08/Centaur_opted-e1481825380602-1024x67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9857" y="3043745"/>
            <a:ext cx="2401099" cy="157806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0650" y="5043053"/>
            <a:ext cx="3732775" cy="1488650"/>
          </a:xfrm>
          <a:prstGeom prst="rect">
            <a:avLst/>
          </a:prstGeom>
        </p:spPr>
      </p:pic>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1483" y="1274335"/>
            <a:ext cx="2703861" cy="1476964"/>
          </a:xfrm>
          <a:prstGeom prst="rect">
            <a:avLst/>
          </a:prstGeom>
        </p:spPr>
      </p:pic>
      <p:sp>
        <p:nvSpPr>
          <p:cNvPr id="26" name="TextBox 10"/>
          <p:cNvSpPr txBox="1">
            <a:spLocks noChangeArrowheads="1"/>
          </p:cNvSpPr>
          <p:nvPr/>
        </p:nvSpPr>
        <p:spPr bwMode="auto">
          <a:xfrm>
            <a:off x="3604240" y="2751298"/>
            <a:ext cx="254574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dirty="0" smtClean="0">
                <a:ea typeface="MS PGothic" panose="020B0600070205080204" pitchFamily="34" charset="-128"/>
              </a:rPr>
              <a:t>Dynamic Aviation King Air 200T</a:t>
            </a:r>
            <a:endParaRPr lang="en-US" altLang="en-US" sz="1400" dirty="0">
              <a:ea typeface="MS PGothic" panose="020B0600070205080204" pitchFamily="34" charset="-128"/>
            </a:endParaRPr>
          </a:p>
        </p:txBody>
      </p:sp>
      <p:pic>
        <p:nvPicPr>
          <p:cNvPr id="27" name="Picture 11" descr="P9210001"/>
          <p:cNvPicPr>
            <a:picLocks noChangeAspect="1" noChangeArrowheads="1"/>
          </p:cNvPicPr>
          <p:nvPr/>
        </p:nvPicPr>
        <p:blipFill>
          <a:blip r:embed="rId8">
            <a:extLst>
              <a:ext uri="{28A0092B-C50C-407E-A947-70E740481C1C}">
                <a14:useLocalDpi xmlns:a14="http://schemas.microsoft.com/office/drawing/2010/main" val="0"/>
              </a:ext>
            </a:extLst>
          </a:blip>
          <a:srcRect t="15077" b="11572"/>
          <a:stretch>
            <a:fillRect/>
          </a:stretch>
        </p:blipFill>
        <p:spPr bwMode="auto">
          <a:xfrm>
            <a:off x="244216" y="2612229"/>
            <a:ext cx="2882900"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12"/>
          <p:cNvSpPr txBox="1">
            <a:spLocks noChangeArrowheads="1"/>
          </p:cNvSpPr>
          <p:nvPr/>
        </p:nvSpPr>
        <p:spPr bwMode="auto">
          <a:xfrm>
            <a:off x="602618" y="4201014"/>
            <a:ext cx="2166096" cy="52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400" dirty="0" smtClean="0"/>
              <a:t>Naval Research Laboratory </a:t>
            </a:r>
            <a:br>
              <a:rPr lang="en-US" altLang="en-US" sz="1400" dirty="0" smtClean="0"/>
            </a:br>
            <a:r>
              <a:rPr lang="en-US" altLang="en-US" sz="1400" dirty="0" smtClean="0"/>
              <a:t>King </a:t>
            </a:r>
            <a:r>
              <a:rPr lang="en-US" altLang="en-US" sz="1400" dirty="0"/>
              <a:t>Air RC-12</a:t>
            </a:r>
          </a:p>
        </p:txBody>
      </p:sp>
      <p:pic>
        <p:nvPicPr>
          <p:cNvPr id="29" name="Picture 3" descr="C:\Documents and Settings\vicki.childers\Desktop\KingAir.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39118" y="608788"/>
            <a:ext cx="1951038"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11"/>
          <p:cNvSpPr txBox="1">
            <a:spLocks noChangeArrowheads="1"/>
          </p:cNvSpPr>
          <p:nvPr/>
        </p:nvSpPr>
        <p:spPr bwMode="auto">
          <a:xfrm>
            <a:off x="7255876" y="3209113"/>
            <a:ext cx="1672564" cy="30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400" dirty="0" err="1" smtClean="0"/>
              <a:t>Fugro</a:t>
            </a:r>
            <a:r>
              <a:rPr lang="en-US" altLang="en-US" sz="1400" dirty="0" smtClean="0"/>
              <a:t> King </a:t>
            </a:r>
            <a:r>
              <a:rPr lang="en-US" altLang="en-US" sz="1400" dirty="0"/>
              <a:t>Air E-90A</a:t>
            </a:r>
          </a:p>
        </p:txBody>
      </p:sp>
    </p:spTree>
    <p:extLst>
      <p:ext uri="{BB962C8B-B14F-4D97-AF65-F5344CB8AC3E}">
        <p14:creationId xmlns:p14="http://schemas.microsoft.com/office/powerpoint/2010/main" val="19257520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Airborne Surveying Challenges</a:t>
            </a:r>
            <a:endParaRPr lang="en-US" dirty="0"/>
          </a:p>
        </p:txBody>
      </p:sp>
      <p:sp>
        <p:nvSpPr>
          <p:cNvPr id="3" name="Content Placeholder 2"/>
          <p:cNvSpPr>
            <a:spLocks noGrp="1"/>
          </p:cNvSpPr>
          <p:nvPr>
            <p:ph sz="half" idx="1"/>
          </p:nvPr>
        </p:nvSpPr>
        <p:spPr>
          <a:xfrm>
            <a:off x="457200" y="1600200"/>
            <a:ext cx="4822723" cy="4918587"/>
          </a:xfrm>
        </p:spPr>
        <p:txBody>
          <a:bodyPr>
            <a:normAutofit/>
          </a:bodyPr>
          <a:lstStyle/>
          <a:p>
            <a:r>
              <a:rPr lang="en-US" dirty="0" smtClean="0"/>
              <a:t>Flight requirements:</a:t>
            </a:r>
            <a:endParaRPr lang="en-US" dirty="0"/>
          </a:p>
          <a:p>
            <a:pPr lvl="1"/>
            <a:r>
              <a:rPr lang="en-US" dirty="0"/>
              <a:t>Weather/atmosphere is calm  </a:t>
            </a:r>
            <a:r>
              <a:rPr lang="en-US" dirty="0" smtClean="0"/>
              <a:t>(turbulence can cause poor data)</a:t>
            </a:r>
            <a:endParaRPr lang="en-US" dirty="0"/>
          </a:p>
          <a:p>
            <a:pPr lvl="1"/>
            <a:r>
              <a:rPr lang="en-US" dirty="0"/>
              <a:t>Instruments and aircraft are in working order</a:t>
            </a:r>
          </a:p>
          <a:p>
            <a:pPr lvl="1"/>
            <a:r>
              <a:rPr lang="en-US" dirty="0"/>
              <a:t>Good GPS </a:t>
            </a:r>
            <a:r>
              <a:rPr lang="en-US" dirty="0" smtClean="0"/>
              <a:t>geometry, no GPS jamming</a:t>
            </a:r>
            <a:endParaRPr lang="en-US" dirty="0"/>
          </a:p>
          <a:p>
            <a:pPr lvl="1"/>
            <a:r>
              <a:rPr lang="en-US" dirty="0"/>
              <a:t>Military </a:t>
            </a:r>
            <a:r>
              <a:rPr lang="en-US" dirty="0" smtClean="0"/>
              <a:t>airspace permission</a:t>
            </a:r>
            <a:endParaRPr lang="en-US" dirty="0"/>
          </a:p>
          <a:p>
            <a:pPr lvl="1"/>
            <a:r>
              <a:rPr lang="en-US" dirty="0" smtClean="0"/>
              <a:t>Operator/pilot must be within duty day limits</a:t>
            </a:r>
            <a:endParaRPr lang="en-US" dirty="0"/>
          </a:p>
          <a:p>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3063" y="1324768"/>
            <a:ext cx="3233737"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4"/>
          <p:cNvSpPr>
            <a:spLocks noGrp="1"/>
          </p:cNvSpPr>
          <p:nvPr>
            <p:ph type="dt" sz="half" idx="10"/>
          </p:nvPr>
        </p:nvSpPr>
        <p:spPr/>
        <p:txBody>
          <a:bodyPr/>
          <a:lstStyle/>
          <a:p>
            <a:pPr>
              <a:defRPr/>
            </a:pPr>
            <a:r>
              <a:rPr lang="en-US" altLang="en-US" smtClean="0"/>
              <a:t>February 8, 2017</a:t>
            </a:r>
            <a:endParaRPr lang="en-US" altLang="en-US"/>
          </a:p>
        </p:txBody>
      </p:sp>
      <p:sp>
        <p:nvSpPr>
          <p:cNvPr id="6" name="Footer Placeholder 5"/>
          <p:cNvSpPr>
            <a:spLocks noGrp="1"/>
          </p:cNvSpPr>
          <p:nvPr>
            <p:ph type="ftr" sz="quarter" idx="11"/>
          </p:nvPr>
        </p:nvSpPr>
        <p:spPr/>
        <p:txBody>
          <a:bodyPr/>
          <a:lstStyle/>
          <a:p>
            <a:pPr>
              <a:defRPr/>
            </a:pPr>
            <a:r>
              <a:rPr lang="en-US" smtClean="0"/>
              <a:t>2017 Geospatial Summit, Silver Spring MD</a:t>
            </a:r>
            <a:endParaRPr lang="en-US"/>
          </a:p>
        </p:txBody>
      </p:sp>
    </p:spTree>
    <p:extLst>
      <p:ext uri="{BB962C8B-B14F-4D97-AF65-F5344CB8AC3E}">
        <p14:creationId xmlns:p14="http://schemas.microsoft.com/office/powerpoint/2010/main" val="34575353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5"/>
          <p:cNvSpPr>
            <a:spLocks noGrp="1"/>
          </p:cNvSpPr>
          <p:nvPr>
            <p:ph type="title"/>
          </p:nvPr>
        </p:nvSpPr>
        <p:spPr/>
        <p:txBody>
          <a:bodyPr/>
          <a:lstStyle/>
          <a:p>
            <a:pPr eaLnBrk="1" hangingPunct="1"/>
            <a:r>
              <a:rPr lang="en-US" altLang="en-US" dirty="0" smtClean="0"/>
              <a:t>Agenda</a:t>
            </a:r>
          </a:p>
        </p:txBody>
      </p:sp>
      <p:sp>
        <p:nvSpPr>
          <p:cNvPr id="13315" name="Content Placeholder 6"/>
          <p:cNvSpPr>
            <a:spLocks noGrp="1"/>
          </p:cNvSpPr>
          <p:nvPr>
            <p:ph idx="1"/>
          </p:nvPr>
        </p:nvSpPr>
        <p:spPr/>
        <p:txBody>
          <a:bodyPr/>
          <a:lstStyle/>
          <a:p>
            <a:pPr marL="971550" lvl="1" indent="-514350" eaLnBrk="1" hangingPunct="1">
              <a:buFont typeface="+mj-lt"/>
              <a:buAutoNum type="arabicPeriod"/>
            </a:pPr>
            <a:r>
              <a:rPr lang="en-US" altLang="en-US" dirty="0" smtClean="0"/>
              <a:t>Geopotential Basics</a:t>
            </a:r>
          </a:p>
          <a:p>
            <a:pPr marL="971550" lvl="1" indent="-514350" eaLnBrk="1" hangingPunct="1">
              <a:buFont typeface="+mj-lt"/>
              <a:buAutoNum type="arabicPeriod"/>
            </a:pPr>
            <a:r>
              <a:rPr lang="en-US" altLang="en-US" dirty="0" smtClean="0"/>
              <a:t>GRAV-D and </a:t>
            </a:r>
            <a:r>
              <a:rPr lang="en-US" altLang="en-US" dirty="0" err="1" smtClean="0"/>
              <a:t>xGEOID</a:t>
            </a:r>
            <a:r>
              <a:rPr lang="en-US" altLang="en-US" dirty="0" smtClean="0"/>
              <a:t> models</a:t>
            </a:r>
          </a:p>
          <a:p>
            <a:pPr marL="971550" lvl="1" indent="-514350" eaLnBrk="1" hangingPunct="1">
              <a:buFont typeface="+mj-lt"/>
              <a:buAutoNum type="arabicPeriod"/>
            </a:pPr>
            <a:r>
              <a:rPr lang="en-US" altLang="en-US" dirty="0" smtClean="0"/>
              <a:t>Geoid Slope Validation Surveys (GSVSs)</a:t>
            </a:r>
          </a:p>
          <a:p>
            <a:pPr marL="971550" lvl="1" indent="-514350" eaLnBrk="1" hangingPunct="1">
              <a:buFont typeface="+mj-lt"/>
              <a:buAutoNum type="arabicPeriod"/>
            </a:pPr>
            <a:r>
              <a:rPr lang="en-US" altLang="en-US" dirty="0" smtClean="0"/>
              <a:t>Q&amp;A</a:t>
            </a:r>
          </a:p>
        </p:txBody>
      </p:sp>
      <p:sp>
        <p:nvSpPr>
          <p:cNvPr id="2" name="Date Placeholder 1"/>
          <p:cNvSpPr>
            <a:spLocks noGrp="1"/>
          </p:cNvSpPr>
          <p:nvPr>
            <p:ph type="dt" sz="half" idx="10"/>
          </p:nvPr>
        </p:nvSpPr>
        <p:spPr/>
        <p:txBody>
          <a:bodyPr/>
          <a:lstStyle/>
          <a:p>
            <a:pPr>
              <a:defRPr/>
            </a:pPr>
            <a:r>
              <a:rPr lang="en-US" altLang="en-US" smtClean="0"/>
              <a:t>February 8, 2017</a:t>
            </a:r>
            <a:endParaRPr lang="en-US" altLang="en-US"/>
          </a:p>
        </p:txBody>
      </p:sp>
      <p:sp>
        <p:nvSpPr>
          <p:cNvPr id="3" name="Footer Placeholder 2"/>
          <p:cNvSpPr>
            <a:spLocks noGrp="1"/>
          </p:cNvSpPr>
          <p:nvPr>
            <p:ph type="ftr" sz="quarter" idx="11"/>
          </p:nvPr>
        </p:nvSpPr>
        <p:spPr/>
        <p:txBody>
          <a:bodyPr/>
          <a:lstStyle/>
          <a:p>
            <a:pPr>
              <a:defRPr/>
            </a:pPr>
            <a:r>
              <a:rPr lang="en-US" smtClean="0"/>
              <a:t>2017 Geospatial Summit, Silver Spring MD</a:t>
            </a:r>
            <a:endParaRPr lang="en-US"/>
          </a:p>
        </p:txBody>
      </p:sp>
    </p:spTree>
    <p:extLst>
      <p:ext uri="{BB962C8B-B14F-4D97-AF65-F5344CB8AC3E}">
        <p14:creationId xmlns:p14="http://schemas.microsoft.com/office/powerpoint/2010/main" val="15244741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54148" y="1199535"/>
            <a:ext cx="4002140" cy="1982788"/>
          </a:xfrm>
          <a:prstGeom prst="rect">
            <a:avLst/>
          </a:prstGeom>
        </p:spPr>
        <p:txBody>
          <a:bodyPr>
            <a:normAutofit fontScale="85000" lnSpcReduction="1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2900" dirty="0" smtClean="0"/>
              <a:t>Field Quality Control Processing</a:t>
            </a:r>
          </a:p>
          <a:p>
            <a:pPr marL="679450" lvl="1">
              <a:defRPr/>
            </a:pPr>
            <a:r>
              <a:rPr lang="en-US" dirty="0" smtClean="0"/>
              <a:t>Determine whether lines are accepted/rejected</a:t>
            </a:r>
          </a:p>
          <a:p>
            <a:pPr marL="679450" lvl="1">
              <a:defRPr/>
            </a:pPr>
            <a:r>
              <a:rPr lang="en-US" dirty="0" smtClean="0"/>
              <a:t>Plan re-flights</a:t>
            </a:r>
          </a:p>
        </p:txBody>
      </p:sp>
      <p:pic>
        <p:nvPicPr>
          <p:cNvPr id="12292" name="Picture 8" descr="S:\processing_products\IN11_precise\Gravity_proc\filt120\plots\f19_EN03126_fg120_v1.2._quality.png"/>
          <p:cNvPicPr>
            <a:picLocks noChangeAspect="1" noChangeArrowheads="1"/>
          </p:cNvPicPr>
          <p:nvPr/>
        </p:nvPicPr>
        <p:blipFill>
          <a:blip r:embed="rId3">
            <a:extLst>
              <a:ext uri="{28A0092B-C50C-407E-A947-70E740481C1C}">
                <a14:useLocalDpi xmlns:a14="http://schemas.microsoft.com/office/drawing/2010/main" val="0"/>
              </a:ext>
            </a:extLst>
          </a:blip>
          <a:srcRect l="9935" t="4182" r="7243" b="36964"/>
          <a:stretch>
            <a:fillRect/>
          </a:stretch>
        </p:blipFill>
        <p:spPr bwMode="auto">
          <a:xfrm>
            <a:off x="0" y="3201988"/>
            <a:ext cx="9144000" cy="363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2"/>
          <p:cNvSpPr txBox="1">
            <a:spLocks/>
          </p:cNvSpPr>
          <p:nvPr/>
        </p:nvSpPr>
        <p:spPr>
          <a:xfrm>
            <a:off x="4572000" y="1219200"/>
            <a:ext cx="4330512" cy="1905000"/>
          </a:xfrm>
          <a:prstGeom prst="rect">
            <a:avLst/>
          </a:prstGeom>
        </p:spPr>
        <p:txBody>
          <a:bodyPr>
            <a:normAutofit fontScale="850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dirty="0" smtClean="0"/>
              <a:t>Final Processing</a:t>
            </a:r>
          </a:p>
          <a:p>
            <a:pPr lvl="1">
              <a:defRPr/>
            </a:pPr>
            <a:r>
              <a:rPr lang="en-US" dirty="0" smtClean="0"/>
              <a:t>Perform final processing and trimming of data</a:t>
            </a:r>
          </a:p>
          <a:p>
            <a:pPr lvl="1">
              <a:defRPr/>
            </a:pPr>
            <a:r>
              <a:rPr lang="en-US" dirty="0" smtClean="0"/>
              <a:t>Prepare all documentation and release data publicly</a:t>
            </a:r>
            <a:endParaRPr lang="en-US" dirty="0"/>
          </a:p>
        </p:txBody>
      </p:sp>
      <p:sp>
        <p:nvSpPr>
          <p:cNvPr id="6" name="Title 1"/>
          <p:cNvSpPr txBox="1">
            <a:spLocks/>
          </p:cNvSpPr>
          <p:nvPr/>
        </p:nvSpPr>
        <p:spPr>
          <a:xfrm>
            <a:off x="457200" y="381000"/>
            <a:ext cx="8229600" cy="1143000"/>
          </a:xfrm>
          <a:prstGeom prst="rect">
            <a:avLst/>
          </a:prstGeom>
        </p:spPr>
        <p:txBody>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dirty="0">
                <a:solidFill>
                  <a:schemeClr val="tx1"/>
                </a:solidFill>
                <a:ea typeface="MS PGothic" pitchFamily="34" charset="-128"/>
                <a:cs typeface="Times New Roman" pitchFamily="18" charset="0"/>
              </a:rPr>
              <a:t>Data</a:t>
            </a:r>
            <a:r>
              <a:rPr lang="en-US" altLang="en-US" sz="4000" dirty="0" smtClean="0">
                <a:solidFill>
                  <a:schemeClr val="accent1">
                    <a:lumMod val="75000"/>
                  </a:schemeClr>
                </a:solidFill>
              </a:rPr>
              <a:t> </a:t>
            </a:r>
            <a:r>
              <a:rPr lang="en-US" altLang="en-US" dirty="0">
                <a:solidFill>
                  <a:schemeClr val="tx1"/>
                </a:solidFill>
                <a:ea typeface="MS PGothic" pitchFamily="34" charset="-128"/>
                <a:cs typeface="Times New Roman" pitchFamily="18" charset="0"/>
              </a:rPr>
              <a:t>Processing</a:t>
            </a:r>
          </a:p>
        </p:txBody>
      </p:sp>
    </p:spTree>
    <p:extLst>
      <p:ext uri="{BB962C8B-B14F-4D97-AF65-F5344CB8AC3E}">
        <p14:creationId xmlns:p14="http://schemas.microsoft.com/office/powerpoint/2010/main" val="20439413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5" name="Picture 2" descr="f19_EN03125"/>
          <p:cNvPicPr>
            <a:picLocks noChangeAspect="1" noChangeArrowheads="1"/>
          </p:cNvPicPr>
          <p:nvPr/>
        </p:nvPicPr>
        <p:blipFill>
          <a:blip r:embed="rId3" cstate="print">
            <a:extLst>
              <a:ext uri="{28A0092B-C50C-407E-A947-70E740481C1C}">
                <a14:useLocalDpi xmlns:a14="http://schemas.microsoft.com/office/drawing/2010/main" val="0"/>
              </a:ext>
            </a:extLst>
          </a:blip>
          <a:srcRect l="9102" t="3543" r="7600" b="5580"/>
          <a:stretch>
            <a:fillRect/>
          </a:stretch>
        </p:blipFill>
        <p:spPr bwMode="auto">
          <a:xfrm>
            <a:off x="3890963" y="609600"/>
            <a:ext cx="4948237"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3316" name="Picture 3" descr="f19_EN03126"/>
          <p:cNvPicPr>
            <a:picLocks noChangeAspect="1" noChangeArrowheads="1"/>
          </p:cNvPicPr>
          <p:nvPr/>
        </p:nvPicPr>
        <p:blipFill>
          <a:blip r:embed="rId4" cstate="print">
            <a:extLst>
              <a:ext uri="{28A0092B-C50C-407E-A947-70E740481C1C}">
                <a14:useLocalDpi xmlns:a14="http://schemas.microsoft.com/office/drawing/2010/main" val="0"/>
              </a:ext>
            </a:extLst>
          </a:blip>
          <a:srcRect l="9102" t="3543" r="7600" b="5580"/>
          <a:stretch>
            <a:fillRect/>
          </a:stretch>
        </p:blipFill>
        <p:spPr bwMode="auto">
          <a:xfrm>
            <a:off x="3890963" y="3589338"/>
            <a:ext cx="4948237"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3317" name="Picture 4" descr="Lake Michigan Lines"/>
          <p:cNvPicPr>
            <a:picLocks noChangeAspect="1" noChangeArrowheads="1"/>
          </p:cNvPicPr>
          <p:nvPr/>
        </p:nvPicPr>
        <p:blipFill>
          <a:blip r:embed="rId5">
            <a:extLst>
              <a:ext uri="{28A0092B-C50C-407E-A947-70E740481C1C}">
                <a14:useLocalDpi xmlns:a14="http://schemas.microsoft.com/office/drawing/2010/main" val="0"/>
              </a:ext>
            </a:extLst>
          </a:blip>
          <a:srcRect l="24336" t="19460" r="35272" b="10393"/>
          <a:stretch>
            <a:fillRect/>
          </a:stretch>
        </p:blipFill>
        <p:spPr bwMode="auto">
          <a:xfrm>
            <a:off x="533400" y="1436688"/>
            <a:ext cx="2708275" cy="290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3318" name="Picture 3" descr="H:\shared\GRAV-D\Data Release\Tracking\GRAVD_DataReleaseStatus_04011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4564063"/>
            <a:ext cx="27432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209800" y="4838700"/>
            <a:ext cx="228600" cy="381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itle 1"/>
          <p:cNvSpPr txBox="1">
            <a:spLocks/>
          </p:cNvSpPr>
          <p:nvPr/>
        </p:nvSpPr>
        <p:spPr>
          <a:xfrm>
            <a:off x="457200" y="533400"/>
            <a:ext cx="8229600" cy="1143000"/>
          </a:xfrm>
          <a:prstGeom prst="rect">
            <a:avLst/>
          </a:prstGeom>
        </p:spPr>
        <p:txBody>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en-US" altLang="en-US" dirty="0">
                <a:solidFill>
                  <a:schemeClr val="tx1"/>
                </a:solidFill>
                <a:ea typeface="MS PGothic" pitchFamily="34" charset="-128"/>
                <a:cs typeface="Times New Roman" pitchFamily="18" charset="0"/>
              </a:rPr>
              <a:t>Lake</a:t>
            </a:r>
            <a:r>
              <a:rPr lang="en-US" altLang="en-US" sz="4000" dirty="0" smtClean="0">
                <a:solidFill>
                  <a:schemeClr val="accent1">
                    <a:lumMod val="75000"/>
                  </a:schemeClr>
                </a:solidFill>
              </a:rPr>
              <a:t> </a:t>
            </a:r>
            <a:r>
              <a:rPr lang="en-US" altLang="en-US" dirty="0">
                <a:solidFill>
                  <a:schemeClr val="tx1"/>
                </a:solidFill>
                <a:ea typeface="MS PGothic" pitchFamily="34" charset="-128"/>
                <a:cs typeface="Times New Roman" pitchFamily="18" charset="0"/>
              </a:rPr>
              <a:t>Michigan</a:t>
            </a:r>
          </a:p>
        </p:txBody>
      </p:sp>
    </p:spTree>
    <p:extLst>
      <p:ext uri="{BB962C8B-B14F-4D97-AF65-F5344CB8AC3E}">
        <p14:creationId xmlns:p14="http://schemas.microsoft.com/office/powerpoint/2010/main" val="3591654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dirty="0" smtClean="0"/>
              <a:t>Internal Validation</a:t>
            </a:r>
          </a:p>
        </p:txBody>
      </p:sp>
      <p:sp>
        <p:nvSpPr>
          <p:cNvPr id="16387" name="Content Placeholder 2"/>
          <p:cNvSpPr>
            <a:spLocks noGrp="1"/>
          </p:cNvSpPr>
          <p:nvPr>
            <p:ph idx="1"/>
          </p:nvPr>
        </p:nvSpPr>
        <p:spPr>
          <a:xfrm>
            <a:off x="343289" y="1815956"/>
            <a:ext cx="3137330" cy="4466857"/>
          </a:xfrm>
        </p:spPr>
        <p:txBody>
          <a:bodyPr>
            <a:normAutofit fontScale="85000" lnSpcReduction="20000"/>
          </a:bodyPr>
          <a:lstStyle/>
          <a:p>
            <a:r>
              <a:rPr lang="en-US" altLang="en-US" dirty="0" smtClean="0"/>
              <a:t>Internal Validation</a:t>
            </a:r>
          </a:p>
          <a:p>
            <a:pPr lvl="1"/>
            <a:r>
              <a:rPr lang="en-US" altLang="en-US" dirty="0" smtClean="0"/>
              <a:t>Crossover analysis</a:t>
            </a:r>
          </a:p>
          <a:p>
            <a:pPr lvl="1"/>
            <a:r>
              <a:rPr lang="en-US" altLang="en-US" dirty="0" smtClean="0"/>
              <a:t>Line to line comparison</a:t>
            </a:r>
          </a:p>
          <a:p>
            <a:pPr lvl="1"/>
            <a:r>
              <a:rPr lang="en-US" altLang="en-US" dirty="0" smtClean="0"/>
              <a:t>Line </a:t>
            </a:r>
            <a:r>
              <a:rPr lang="en-US" altLang="en-US" dirty="0" err="1" smtClean="0"/>
              <a:t>reflights</a:t>
            </a:r>
            <a:endParaRPr lang="en-US" altLang="en-US" dirty="0" smtClean="0"/>
          </a:p>
          <a:p>
            <a:pPr lvl="1"/>
            <a:endParaRPr lang="en-US" altLang="en-US" dirty="0" smtClean="0"/>
          </a:p>
          <a:p>
            <a:pPr>
              <a:defRPr/>
            </a:pPr>
            <a:r>
              <a:rPr lang="en-US" altLang="en-US" dirty="0" smtClean="0"/>
              <a:t>These quality control measures are why </a:t>
            </a:r>
            <a:r>
              <a:rPr lang="en-US" altLang="en-US" dirty="0"/>
              <a:t>partial blocks are not </a:t>
            </a:r>
            <a:r>
              <a:rPr lang="en-US" altLang="en-US" dirty="0" smtClean="0"/>
              <a:t>released</a:t>
            </a:r>
            <a:endParaRPr lang="en-US" altLang="en-US" dirty="0"/>
          </a:p>
          <a:p>
            <a:pPr lvl="1"/>
            <a:endParaRPr lang="en-US" altLang="en-US" dirty="0" smtClean="0"/>
          </a:p>
        </p:txBody>
      </p:sp>
      <p:pic>
        <p:nvPicPr>
          <p:cNvPr id="11" name="Picture 10"/>
          <p:cNvPicPr/>
          <p:nvPr/>
        </p:nvPicPr>
        <p:blipFill rotWithShape="1">
          <a:blip r:embed="rId3">
            <a:extLst>
              <a:ext uri="{28A0092B-C50C-407E-A947-70E740481C1C}">
                <a14:useLocalDpi xmlns:a14="http://schemas.microsoft.com/office/drawing/2010/main" val="0"/>
              </a:ext>
            </a:extLst>
          </a:blip>
          <a:srcRect l="6434" t="7992" r="8604" b="8423"/>
          <a:stretch/>
        </p:blipFill>
        <p:spPr bwMode="auto">
          <a:xfrm>
            <a:off x="3465863" y="1708078"/>
            <a:ext cx="5530645" cy="4840205"/>
          </a:xfrm>
          <a:prstGeom prst="rect">
            <a:avLst/>
          </a:prstGeom>
          <a:ln>
            <a:noFill/>
          </a:ln>
          <a:extLst>
            <a:ext uri="{53640926-AAD7-44D8-BBD7-CCE9431645EC}">
              <a14:shadowObscured xmlns:a14="http://schemas.microsoft.com/office/drawing/2010/main"/>
            </a:ext>
          </a:extLst>
        </p:spPr>
      </p:pic>
      <p:sp>
        <p:nvSpPr>
          <p:cNvPr id="2" name="Date Placeholder 1"/>
          <p:cNvSpPr>
            <a:spLocks noGrp="1"/>
          </p:cNvSpPr>
          <p:nvPr>
            <p:ph type="dt" sz="half" idx="10"/>
          </p:nvPr>
        </p:nvSpPr>
        <p:spPr/>
        <p:txBody>
          <a:bodyPr/>
          <a:lstStyle/>
          <a:p>
            <a:pPr>
              <a:defRPr/>
            </a:pPr>
            <a:r>
              <a:rPr lang="en-US" altLang="en-US" smtClean="0"/>
              <a:t>February 8, 2017</a:t>
            </a:r>
            <a:endParaRPr lang="en-US" altLang="en-US"/>
          </a:p>
        </p:txBody>
      </p:sp>
      <p:sp>
        <p:nvSpPr>
          <p:cNvPr id="3" name="Footer Placeholder 2"/>
          <p:cNvSpPr>
            <a:spLocks noGrp="1"/>
          </p:cNvSpPr>
          <p:nvPr>
            <p:ph type="ftr" sz="quarter" idx="11"/>
          </p:nvPr>
        </p:nvSpPr>
        <p:spPr/>
        <p:txBody>
          <a:bodyPr/>
          <a:lstStyle/>
          <a:p>
            <a:pPr>
              <a:defRPr/>
            </a:pPr>
            <a:r>
              <a:rPr lang="en-US" smtClean="0"/>
              <a:t>2017 Geospatial Summit, Silver Spring MD</a:t>
            </a:r>
            <a:endParaRPr lang="en-US"/>
          </a:p>
        </p:txBody>
      </p:sp>
    </p:spTree>
    <p:extLst>
      <p:ext uri="{BB962C8B-B14F-4D97-AF65-F5344CB8AC3E}">
        <p14:creationId xmlns:p14="http://schemas.microsoft.com/office/powerpoint/2010/main" val="24265942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GRAV-D Website</a:t>
            </a:r>
            <a:endParaRPr lang="en-US" dirty="0"/>
          </a:p>
        </p:txBody>
      </p:sp>
      <p:sp>
        <p:nvSpPr>
          <p:cNvPr id="9" name="TextBox 8"/>
          <p:cNvSpPr txBox="1"/>
          <p:nvPr/>
        </p:nvSpPr>
        <p:spPr>
          <a:xfrm>
            <a:off x="3190749" y="6082246"/>
            <a:ext cx="2984600" cy="369332"/>
          </a:xfrm>
          <a:prstGeom prst="rect">
            <a:avLst/>
          </a:prstGeom>
          <a:noFill/>
        </p:spPr>
        <p:txBody>
          <a:bodyPr wrap="none" rtlCol="0">
            <a:spAutoFit/>
          </a:bodyPr>
          <a:lstStyle/>
          <a:p>
            <a:r>
              <a:rPr lang="en-US" dirty="0" smtClean="0"/>
              <a:t>geodesy.noaa.gov/GRAV-D</a:t>
            </a:r>
            <a:endParaRPr lang="en-US" dirty="0"/>
          </a:p>
        </p:txBody>
      </p:sp>
      <p:pic>
        <p:nvPicPr>
          <p:cNvPr id="747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448" y="1202708"/>
            <a:ext cx="4163050" cy="4914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p:cNvSpPr>
            <a:spLocks noGrp="1"/>
          </p:cNvSpPr>
          <p:nvPr>
            <p:ph type="dt" sz="half" idx="10"/>
          </p:nvPr>
        </p:nvSpPr>
        <p:spPr/>
        <p:txBody>
          <a:bodyPr/>
          <a:lstStyle/>
          <a:p>
            <a:pPr>
              <a:defRPr/>
            </a:pPr>
            <a:r>
              <a:rPr lang="en-US" altLang="en-US" smtClean="0"/>
              <a:t>February 8, 2017</a:t>
            </a:r>
            <a:endParaRPr lang="en-US" altLang="en-US"/>
          </a:p>
        </p:txBody>
      </p:sp>
      <p:sp>
        <p:nvSpPr>
          <p:cNvPr id="3" name="Footer Placeholder 2"/>
          <p:cNvSpPr>
            <a:spLocks noGrp="1"/>
          </p:cNvSpPr>
          <p:nvPr>
            <p:ph type="ftr" sz="quarter" idx="11"/>
          </p:nvPr>
        </p:nvSpPr>
        <p:spPr/>
        <p:txBody>
          <a:bodyPr/>
          <a:lstStyle/>
          <a:p>
            <a:pPr>
              <a:defRPr/>
            </a:pPr>
            <a:r>
              <a:rPr lang="en-US" smtClean="0"/>
              <a:t>2017 Geospatial Summit, Silver Spring MD</a:t>
            </a:r>
            <a:endParaRPr lang="en-US"/>
          </a:p>
        </p:txBody>
      </p:sp>
    </p:spTree>
    <p:extLst>
      <p:ext uri="{BB962C8B-B14F-4D97-AF65-F5344CB8AC3E}">
        <p14:creationId xmlns:p14="http://schemas.microsoft.com/office/powerpoint/2010/main" val="31564895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xGEOID16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2597" y="1768475"/>
            <a:ext cx="4927598" cy="3143250"/>
          </a:xfrm>
          <a:prstGeom prst="rect">
            <a:avLst/>
          </a:prstGeom>
          <a:noFill/>
          <a:extLst>
            <a:ext uri="{909E8E84-426E-40DD-AFC4-6F175D3DCCD1}">
              <a14:hiddenFill xmlns:a14="http://schemas.microsoft.com/office/drawing/2010/main">
                <a:solidFill>
                  <a:srgbClr val="FFFFFF"/>
                </a:solidFill>
              </a14:hiddenFill>
            </a:ext>
          </a:extLst>
        </p:spPr>
      </p:pic>
      <p:sp>
        <p:nvSpPr>
          <p:cNvPr id="38914" name="Title 7"/>
          <p:cNvSpPr>
            <a:spLocks noGrp="1"/>
          </p:cNvSpPr>
          <p:nvPr>
            <p:ph type="title"/>
          </p:nvPr>
        </p:nvSpPr>
        <p:spPr/>
        <p:txBody>
          <a:bodyPr/>
          <a:lstStyle/>
          <a:p>
            <a:r>
              <a:rPr lang="en-US" altLang="en-US" smtClean="0"/>
              <a:t>Experimental Geoids</a:t>
            </a:r>
          </a:p>
        </p:txBody>
      </p:sp>
      <p:sp>
        <p:nvSpPr>
          <p:cNvPr id="9" name="Content Placeholder 8"/>
          <p:cNvSpPr>
            <a:spLocks noGrp="1"/>
          </p:cNvSpPr>
          <p:nvPr>
            <p:ph idx="1"/>
          </p:nvPr>
        </p:nvSpPr>
        <p:spPr>
          <a:xfrm>
            <a:off x="457200" y="1600200"/>
            <a:ext cx="3777916" cy="4977063"/>
          </a:xfrm>
        </p:spPr>
        <p:txBody>
          <a:bodyPr>
            <a:normAutofit fontScale="77500" lnSpcReduction="20000"/>
          </a:bodyPr>
          <a:lstStyle/>
          <a:p>
            <a:pPr>
              <a:defRPr/>
            </a:pPr>
            <a:r>
              <a:rPr lang="en-US" dirty="0" smtClean="0"/>
              <a:t>Combining most recent satellite, airborne, and terrestrial gravity data to test methods for 2022</a:t>
            </a:r>
          </a:p>
          <a:p>
            <a:pPr>
              <a:defRPr/>
            </a:pPr>
            <a:r>
              <a:rPr lang="en-US" dirty="0" smtClean="0"/>
              <a:t>Published annually </a:t>
            </a:r>
          </a:p>
          <a:p>
            <a:pPr lvl="1">
              <a:defRPr/>
            </a:pPr>
            <a:r>
              <a:rPr lang="en-US" dirty="0" smtClean="0"/>
              <a:t>Updated with airborne gravity data</a:t>
            </a:r>
            <a:endParaRPr lang="en-US" dirty="0"/>
          </a:p>
          <a:p>
            <a:pPr lvl="1">
              <a:defRPr/>
            </a:pPr>
            <a:r>
              <a:rPr lang="en-US" dirty="0" smtClean="0"/>
              <a:t>Available on the </a:t>
            </a:r>
            <a:r>
              <a:rPr lang="en-US" dirty="0"/>
              <a:t>w</a:t>
            </a:r>
            <a:r>
              <a:rPr lang="en-US" dirty="0" smtClean="0"/>
              <a:t>ebsite</a:t>
            </a:r>
          </a:p>
          <a:p>
            <a:pPr>
              <a:defRPr/>
            </a:pPr>
            <a:r>
              <a:rPr lang="en-US" dirty="0" smtClean="0"/>
              <a:t>Testing methods</a:t>
            </a:r>
          </a:p>
          <a:p>
            <a:pPr lvl="1">
              <a:defRPr/>
            </a:pPr>
            <a:r>
              <a:rPr lang="en-US" dirty="0" smtClean="0"/>
              <a:t>Blending techniques</a:t>
            </a:r>
          </a:p>
          <a:p>
            <a:pPr lvl="1">
              <a:defRPr/>
            </a:pPr>
            <a:r>
              <a:rPr lang="en-US" dirty="0" smtClean="0"/>
              <a:t>Density</a:t>
            </a:r>
          </a:p>
          <a:p>
            <a:pPr lvl="1">
              <a:defRPr/>
            </a:pPr>
            <a:r>
              <a:rPr lang="en-US" dirty="0" smtClean="0"/>
              <a:t>Terrestrial data improvements</a:t>
            </a:r>
            <a:endParaRPr lang="en-US" dirty="0"/>
          </a:p>
          <a:p>
            <a:pPr>
              <a:defRPr/>
            </a:pPr>
            <a:endParaRPr lang="en-US" dirty="0" smtClean="0"/>
          </a:p>
        </p:txBody>
      </p:sp>
      <p:sp>
        <p:nvSpPr>
          <p:cNvPr id="38917" name="Rectangle 1"/>
          <p:cNvSpPr>
            <a:spLocks noChangeArrowheads="1"/>
          </p:cNvSpPr>
          <p:nvPr/>
        </p:nvSpPr>
        <p:spPr bwMode="auto">
          <a:xfrm>
            <a:off x="4495800" y="5102225"/>
            <a:ext cx="411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a:t>http://beta.ngs.noaa.gov/GEOID/xGEOID/</a:t>
            </a:r>
          </a:p>
        </p:txBody>
      </p:sp>
      <p:sp>
        <p:nvSpPr>
          <p:cNvPr id="2" name="Date Placeholder 1"/>
          <p:cNvSpPr>
            <a:spLocks noGrp="1"/>
          </p:cNvSpPr>
          <p:nvPr>
            <p:ph type="dt" sz="half" idx="10"/>
          </p:nvPr>
        </p:nvSpPr>
        <p:spPr/>
        <p:txBody>
          <a:bodyPr/>
          <a:lstStyle/>
          <a:p>
            <a:pPr>
              <a:defRPr/>
            </a:pPr>
            <a:r>
              <a:rPr lang="en-US" altLang="en-US" smtClean="0"/>
              <a:t>February 8, 2017</a:t>
            </a:r>
            <a:endParaRPr lang="en-US" altLang="en-US"/>
          </a:p>
        </p:txBody>
      </p:sp>
      <p:sp>
        <p:nvSpPr>
          <p:cNvPr id="3" name="Footer Placeholder 2"/>
          <p:cNvSpPr>
            <a:spLocks noGrp="1"/>
          </p:cNvSpPr>
          <p:nvPr>
            <p:ph type="ftr" sz="quarter" idx="11"/>
          </p:nvPr>
        </p:nvSpPr>
        <p:spPr/>
        <p:txBody>
          <a:bodyPr/>
          <a:lstStyle/>
          <a:p>
            <a:pPr>
              <a:defRPr/>
            </a:pPr>
            <a:r>
              <a:rPr lang="en-US" smtClean="0"/>
              <a:t>2017 Geospatial Summit, Silver Spring MD</a:t>
            </a:r>
            <a:endParaRPr lang="en-US"/>
          </a:p>
        </p:txBody>
      </p:sp>
    </p:spTree>
    <p:extLst>
      <p:ext uri="{BB962C8B-B14F-4D97-AF65-F5344CB8AC3E}">
        <p14:creationId xmlns:p14="http://schemas.microsoft.com/office/powerpoint/2010/main" val="8547486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Freeform 104"/>
          <p:cNvSpPr/>
          <p:nvPr/>
        </p:nvSpPr>
        <p:spPr>
          <a:xfrm>
            <a:off x="7755178" y="3446791"/>
            <a:ext cx="1468921" cy="1254947"/>
          </a:xfrm>
          <a:custGeom>
            <a:avLst/>
            <a:gdLst>
              <a:gd name="connsiteX0" fmla="*/ 0 w 7841673"/>
              <a:gd name="connsiteY0" fmla="*/ 0 h 2701636"/>
              <a:gd name="connsiteX1" fmla="*/ 457200 w 7841673"/>
              <a:gd name="connsiteY1" fmla="*/ 762000 h 2701636"/>
              <a:gd name="connsiteX2" fmla="*/ 2438400 w 7841673"/>
              <a:gd name="connsiteY2" fmla="*/ 1066800 h 2701636"/>
              <a:gd name="connsiteX3" fmla="*/ 4308764 w 7841673"/>
              <a:gd name="connsiteY3" fmla="*/ 1898072 h 2701636"/>
              <a:gd name="connsiteX4" fmla="*/ 6802582 w 7841673"/>
              <a:gd name="connsiteY4" fmla="*/ 2133600 h 2701636"/>
              <a:gd name="connsiteX5" fmla="*/ 7841673 w 7841673"/>
              <a:gd name="connsiteY5" fmla="*/ 2701636 h 2701636"/>
              <a:gd name="connsiteX0" fmla="*/ 427117 w 7449640"/>
              <a:gd name="connsiteY0" fmla="*/ 0 h 2868656"/>
              <a:gd name="connsiteX1" fmla="*/ 65167 w 7449640"/>
              <a:gd name="connsiteY1" fmla="*/ 929020 h 2868656"/>
              <a:gd name="connsiteX2" fmla="*/ 2046367 w 7449640"/>
              <a:gd name="connsiteY2" fmla="*/ 1233820 h 2868656"/>
              <a:gd name="connsiteX3" fmla="*/ 3916731 w 7449640"/>
              <a:gd name="connsiteY3" fmla="*/ 2065092 h 2868656"/>
              <a:gd name="connsiteX4" fmla="*/ 6410549 w 7449640"/>
              <a:gd name="connsiteY4" fmla="*/ 2300620 h 2868656"/>
              <a:gd name="connsiteX5" fmla="*/ 7449640 w 7449640"/>
              <a:gd name="connsiteY5" fmla="*/ 2868656 h 2868656"/>
              <a:gd name="connsiteX0" fmla="*/ 573082 w 7430505"/>
              <a:gd name="connsiteY0" fmla="*/ 0 h 2603728"/>
              <a:gd name="connsiteX1" fmla="*/ 46032 w 7430505"/>
              <a:gd name="connsiteY1" fmla="*/ 664092 h 2603728"/>
              <a:gd name="connsiteX2" fmla="*/ 2027232 w 7430505"/>
              <a:gd name="connsiteY2" fmla="*/ 968892 h 2603728"/>
              <a:gd name="connsiteX3" fmla="*/ 3897596 w 7430505"/>
              <a:gd name="connsiteY3" fmla="*/ 1800164 h 2603728"/>
              <a:gd name="connsiteX4" fmla="*/ 6391414 w 7430505"/>
              <a:gd name="connsiteY4" fmla="*/ 2035692 h 2603728"/>
              <a:gd name="connsiteX5" fmla="*/ 7430505 w 7430505"/>
              <a:gd name="connsiteY5" fmla="*/ 2603728 h 2603728"/>
              <a:gd name="connsiteX0" fmla="*/ 573373 w 7430796"/>
              <a:gd name="connsiteY0" fmla="*/ 0 h 2603728"/>
              <a:gd name="connsiteX1" fmla="*/ 46323 w 7430796"/>
              <a:gd name="connsiteY1" fmla="*/ 664092 h 2603728"/>
              <a:gd name="connsiteX2" fmla="*/ 2027523 w 7430796"/>
              <a:gd name="connsiteY2" fmla="*/ 968892 h 2603728"/>
              <a:gd name="connsiteX3" fmla="*/ 3897887 w 7430796"/>
              <a:gd name="connsiteY3" fmla="*/ 1800164 h 2603728"/>
              <a:gd name="connsiteX4" fmla="*/ 6391705 w 7430796"/>
              <a:gd name="connsiteY4" fmla="*/ 2035692 h 2603728"/>
              <a:gd name="connsiteX5" fmla="*/ 7430796 w 7430796"/>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894113 w 7427022"/>
              <a:gd name="connsiteY3" fmla="*/ 1800164 h 2603728"/>
              <a:gd name="connsiteX4" fmla="*/ 6387931 w 7427022"/>
              <a:gd name="connsiteY4" fmla="*/ 2035692 h 2603728"/>
              <a:gd name="connsiteX5" fmla="*/ 7427022 w 7427022"/>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925864 w 7427022"/>
              <a:gd name="connsiteY3" fmla="*/ 1742571 h 2603728"/>
              <a:gd name="connsiteX4" fmla="*/ 6387931 w 7427022"/>
              <a:gd name="connsiteY4" fmla="*/ 2035692 h 2603728"/>
              <a:gd name="connsiteX5" fmla="*/ 7427022 w 7427022"/>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925864 w 7427022"/>
              <a:gd name="connsiteY3" fmla="*/ 1742571 h 2603728"/>
              <a:gd name="connsiteX4" fmla="*/ 6375231 w 7427022"/>
              <a:gd name="connsiteY4" fmla="*/ 1960821 h 2603728"/>
              <a:gd name="connsiteX5" fmla="*/ 7427022 w 7427022"/>
              <a:gd name="connsiteY5" fmla="*/ 2603728 h 2603728"/>
              <a:gd name="connsiteX0" fmla="*/ 569599 w 7433372"/>
              <a:gd name="connsiteY0" fmla="*/ 0 h 2482783"/>
              <a:gd name="connsiteX1" fmla="*/ 42549 w 7433372"/>
              <a:gd name="connsiteY1" fmla="*/ 664092 h 2482783"/>
              <a:gd name="connsiteX2" fmla="*/ 2023749 w 7433372"/>
              <a:gd name="connsiteY2" fmla="*/ 968892 h 2482783"/>
              <a:gd name="connsiteX3" fmla="*/ 3925864 w 7433372"/>
              <a:gd name="connsiteY3" fmla="*/ 1742571 h 2482783"/>
              <a:gd name="connsiteX4" fmla="*/ 6375231 w 7433372"/>
              <a:gd name="connsiteY4" fmla="*/ 1960821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25865 w 7433372"/>
              <a:gd name="connsiteY3" fmla="*/ 1729407 h 2482783"/>
              <a:gd name="connsiteX4" fmla="*/ 6375231 w 7433372"/>
              <a:gd name="connsiteY4" fmla="*/ 1960821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67141 w 7433372"/>
              <a:gd name="connsiteY3" fmla="*/ 1720768 h 2482783"/>
              <a:gd name="connsiteX4" fmla="*/ 6375231 w 7433372"/>
              <a:gd name="connsiteY4" fmla="*/ 1960821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67141 w 7433372"/>
              <a:gd name="connsiteY3" fmla="*/ 1720768 h 2482783"/>
              <a:gd name="connsiteX4" fmla="*/ 6457781 w 7433372"/>
              <a:gd name="connsiteY4" fmla="*/ 1957942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67141 w 7433372"/>
              <a:gd name="connsiteY3" fmla="*/ 1720768 h 2482783"/>
              <a:gd name="connsiteX4" fmla="*/ 6387931 w 7433372"/>
              <a:gd name="connsiteY4" fmla="*/ 1949303 h 2482783"/>
              <a:gd name="connsiteX5" fmla="*/ 7433372 w 7433372"/>
              <a:gd name="connsiteY5" fmla="*/ 2482783 h 2482783"/>
              <a:gd name="connsiteX0" fmla="*/ 576260 w 7440033"/>
              <a:gd name="connsiteY0" fmla="*/ 0 h 2482783"/>
              <a:gd name="connsiteX1" fmla="*/ 49210 w 7440033"/>
              <a:gd name="connsiteY1" fmla="*/ 664092 h 2482783"/>
              <a:gd name="connsiteX2" fmla="*/ 2087560 w 7440033"/>
              <a:gd name="connsiteY2" fmla="*/ 974651 h 2482783"/>
              <a:gd name="connsiteX3" fmla="*/ 3973802 w 7440033"/>
              <a:gd name="connsiteY3" fmla="*/ 1720768 h 2482783"/>
              <a:gd name="connsiteX4" fmla="*/ 6394592 w 7440033"/>
              <a:gd name="connsiteY4" fmla="*/ 1949303 h 2482783"/>
              <a:gd name="connsiteX5" fmla="*/ 7440033 w 7440033"/>
              <a:gd name="connsiteY5" fmla="*/ 2482783 h 2482783"/>
              <a:gd name="connsiteX0" fmla="*/ 0 w 6863773"/>
              <a:gd name="connsiteY0" fmla="*/ 0 h 2482783"/>
              <a:gd name="connsiteX1" fmla="*/ 511175 w 6863773"/>
              <a:gd name="connsiteY1" fmla="*/ 1487672 h 2482783"/>
              <a:gd name="connsiteX2" fmla="*/ 1511300 w 6863773"/>
              <a:gd name="connsiteY2" fmla="*/ 974651 h 2482783"/>
              <a:gd name="connsiteX3" fmla="*/ 3397542 w 6863773"/>
              <a:gd name="connsiteY3" fmla="*/ 1720768 h 2482783"/>
              <a:gd name="connsiteX4" fmla="*/ 5818332 w 6863773"/>
              <a:gd name="connsiteY4" fmla="*/ 1949303 h 2482783"/>
              <a:gd name="connsiteX5" fmla="*/ 6863773 w 6863773"/>
              <a:gd name="connsiteY5" fmla="*/ 2482783 h 2482783"/>
              <a:gd name="connsiteX0" fmla="*/ 0 w 7721023"/>
              <a:gd name="connsiteY0" fmla="*/ 0 h 1754231"/>
              <a:gd name="connsiteX1" fmla="*/ 1368425 w 7721023"/>
              <a:gd name="connsiteY1" fmla="*/ 759120 h 1754231"/>
              <a:gd name="connsiteX2" fmla="*/ 2368550 w 7721023"/>
              <a:gd name="connsiteY2" fmla="*/ 246099 h 1754231"/>
              <a:gd name="connsiteX3" fmla="*/ 4254792 w 7721023"/>
              <a:gd name="connsiteY3" fmla="*/ 992216 h 1754231"/>
              <a:gd name="connsiteX4" fmla="*/ 6675582 w 7721023"/>
              <a:gd name="connsiteY4" fmla="*/ 1220751 h 1754231"/>
              <a:gd name="connsiteX5" fmla="*/ 7721023 w 7721023"/>
              <a:gd name="connsiteY5" fmla="*/ 1754231 h 1754231"/>
              <a:gd name="connsiteX0" fmla="*/ 0 w 7721023"/>
              <a:gd name="connsiteY0" fmla="*/ 0 h 1754231"/>
              <a:gd name="connsiteX1" fmla="*/ 903279 w 7721023"/>
              <a:gd name="connsiteY1" fmla="*/ 914747 h 1754231"/>
              <a:gd name="connsiteX2" fmla="*/ 1368425 w 7721023"/>
              <a:gd name="connsiteY2" fmla="*/ 759120 h 1754231"/>
              <a:gd name="connsiteX3" fmla="*/ 2368550 w 7721023"/>
              <a:gd name="connsiteY3" fmla="*/ 246099 h 1754231"/>
              <a:gd name="connsiteX4" fmla="*/ 4254792 w 7721023"/>
              <a:gd name="connsiteY4" fmla="*/ 992216 h 1754231"/>
              <a:gd name="connsiteX5" fmla="*/ 6675582 w 7721023"/>
              <a:gd name="connsiteY5" fmla="*/ 1220751 h 1754231"/>
              <a:gd name="connsiteX6" fmla="*/ 7721023 w 7721023"/>
              <a:gd name="connsiteY6" fmla="*/ 1754231 h 1754231"/>
              <a:gd name="connsiteX0" fmla="*/ 0 w 7714673"/>
              <a:gd name="connsiteY0" fmla="*/ 663410 h 1510551"/>
              <a:gd name="connsiteX1" fmla="*/ 896929 w 7714673"/>
              <a:gd name="connsiteY1" fmla="*/ 671067 h 1510551"/>
              <a:gd name="connsiteX2" fmla="*/ 1362075 w 7714673"/>
              <a:gd name="connsiteY2" fmla="*/ 515440 h 1510551"/>
              <a:gd name="connsiteX3" fmla="*/ 2362200 w 7714673"/>
              <a:gd name="connsiteY3" fmla="*/ 2419 h 1510551"/>
              <a:gd name="connsiteX4" fmla="*/ 4248442 w 7714673"/>
              <a:gd name="connsiteY4" fmla="*/ 748536 h 1510551"/>
              <a:gd name="connsiteX5" fmla="*/ 6669232 w 7714673"/>
              <a:gd name="connsiteY5" fmla="*/ 977071 h 1510551"/>
              <a:gd name="connsiteX6" fmla="*/ 7714673 w 7714673"/>
              <a:gd name="connsiteY6" fmla="*/ 1510551 h 1510551"/>
              <a:gd name="connsiteX0" fmla="*/ 0 w 7714673"/>
              <a:gd name="connsiteY0" fmla="*/ 663404 h 1510545"/>
              <a:gd name="connsiteX1" fmla="*/ 1362075 w 7714673"/>
              <a:gd name="connsiteY1" fmla="*/ 515434 h 1510545"/>
              <a:gd name="connsiteX2" fmla="*/ 2362200 w 7714673"/>
              <a:gd name="connsiteY2" fmla="*/ 2413 h 1510545"/>
              <a:gd name="connsiteX3" fmla="*/ 4248442 w 7714673"/>
              <a:gd name="connsiteY3" fmla="*/ 748530 h 1510545"/>
              <a:gd name="connsiteX4" fmla="*/ 6669232 w 7714673"/>
              <a:gd name="connsiteY4" fmla="*/ 977065 h 1510545"/>
              <a:gd name="connsiteX5" fmla="*/ 7714673 w 7714673"/>
              <a:gd name="connsiteY5" fmla="*/ 1510545 h 1510545"/>
              <a:gd name="connsiteX0" fmla="*/ 0 w 7397173"/>
              <a:gd name="connsiteY0" fmla="*/ 1260120 h 1511173"/>
              <a:gd name="connsiteX1" fmla="*/ 1044575 w 7397173"/>
              <a:gd name="connsiteY1" fmla="*/ 516062 h 1511173"/>
              <a:gd name="connsiteX2" fmla="*/ 2044700 w 7397173"/>
              <a:gd name="connsiteY2" fmla="*/ 3041 h 1511173"/>
              <a:gd name="connsiteX3" fmla="*/ 3930942 w 7397173"/>
              <a:gd name="connsiteY3" fmla="*/ 749158 h 1511173"/>
              <a:gd name="connsiteX4" fmla="*/ 6351732 w 7397173"/>
              <a:gd name="connsiteY4" fmla="*/ 977693 h 1511173"/>
              <a:gd name="connsiteX5" fmla="*/ 7397173 w 7397173"/>
              <a:gd name="connsiteY5" fmla="*/ 1511173 h 1511173"/>
              <a:gd name="connsiteX0" fmla="*/ 137 w 7397310"/>
              <a:gd name="connsiteY0" fmla="*/ 1260120 h 1511173"/>
              <a:gd name="connsiteX1" fmla="*/ 1044712 w 7397310"/>
              <a:gd name="connsiteY1" fmla="*/ 516062 h 1511173"/>
              <a:gd name="connsiteX2" fmla="*/ 2044837 w 7397310"/>
              <a:gd name="connsiteY2" fmla="*/ 3041 h 1511173"/>
              <a:gd name="connsiteX3" fmla="*/ 3931079 w 7397310"/>
              <a:gd name="connsiteY3" fmla="*/ 749158 h 1511173"/>
              <a:gd name="connsiteX4" fmla="*/ 6351869 w 7397310"/>
              <a:gd name="connsiteY4" fmla="*/ 977693 h 1511173"/>
              <a:gd name="connsiteX5" fmla="*/ 7397310 w 7397310"/>
              <a:gd name="connsiteY5" fmla="*/ 1511173 h 1511173"/>
              <a:gd name="connsiteX0" fmla="*/ 139 w 7390962"/>
              <a:gd name="connsiteY0" fmla="*/ 1312024 h 1511243"/>
              <a:gd name="connsiteX1" fmla="*/ 1038364 w 7390962"/>
              <a:gd name="connsiteY1" fmla="*/ 516132 h 1511243"/>
              <a:gd name="connsiteX2" fmla="*/ 2038489 w 7390962"/>
              <a:gd name="connsiteY2" fmla="*/ 3111 h 1511243"/>
              <a:gd name="connsiteX3" fmla="*/ 3924731 w 7390962"/>
              <a:gd name="connsiteY3" fmla="*/ 749228 h 1511243"/>
              <a:gd name="connsiteX4" fmla="*/ 6345521 w 7390962"/>
              <a:gd name="connsiteY4" fmla="*/ 977763 h 1511243"/>
              <a:gd name="connsiteX5" fmla="*/ 7390962 w 7390962"/>
              <a:gd name="connsiteY5" fmla="*/ 1511243 h 1511243"/>
              <a:gd name="connsiteX0" fmla="*/ 116 w 7390939"/>
              <a:gd name="connsiteY0" fmla="*/ 1308915 h 1508134"/>
              <a:gd name="connsiteX1" fmla="*/ 1181216 w 7390939"/>
              <a:gd name="connsiteY1" fmla="*/ 752034 h 1508134"/>
              <a:gd name="connsiteX2" fmla="*/ 2038466 w 7390939"/>
              <a:gd name="connsiteY2" fmla="*/ 2 h 1508134"/>
              <a:gd name="connsiteX3" fmla="*/ 3924708 w 7390939"/>
              <a:gd name="connsiteY3" fmla="*/ 746119 h 1508134"/>
              <a:gd name="connsiteX4" fmla="*/ 6345498 w 7390939"/>
              <a:gd name="connsiteY4" fmla="*/ 974654 h 1508134"/>
              <a:gd name="connsiteX5" fmla="*/ 7390939 w 7390939"/>
              <a:gd name="connsiteY5" fmla="*/ 1508134 h 1508134"/>
              <a:gd name="connsiteX0" fmla="*/ 116 w 7390939"/>
              <a:gd name="connsiteY0" fmla="*/ 1245563 h 1444782"/>
              <a:gd name="connsiteX1" fmla="*/ 1181216 w 7390939"/>
              <a:gd name="connsiteY1" fmla="*/ 688682 h 1444782"/>
              <a:gd name="connsiteX2" fmla="*/ 2082916 w 7390939"/>
              <a:gd name="connsiteY2" fmla="*/ 2 h 1444782"/>
              <a:gd name="connsiteX3" fmla="*/ 3924708 w 7390939"/>
              <a:gd name="connsiteY3" fmla="*/ 682767 h 1444782"/>
              <a:gd name="connsiteX4" fmla="*/ 6345498 w 7390939"/>
              <a:gd name="connsiteY4" fmla="*/ 911302 h 1444782"/>
              <a:gd name="connsiteX5" fmla="*/ 7390939 w 7390939"/>
              <a:gd name="connsiteY5" fmla="*/ 1444782 h 1444782"/>
              <a:gd name="connsiteX0" fmla="*/ 0 w 6209723"/>
              <a:gd name="connsiteY0" fmla="*/ 688682 h 1444782"/>
              <a:gd name="connsiteX1" fmla="*/ 901700 w 6209723"/>
              <a:gd name="connsiteY1" fmla="*/ 2 h 1444782"/>
              <a:gd name="connsiteX2" fmla="*/ 2743492 w 6209723"/>
              <a:gd name="connsiteY2" fmla="*/ 682767 h 1444782"/>
              <a:gd name="connsiteX3" fmla="*/ 5164282 w 6209723"/>
              <a:gd name="connsiteY3" fmla="*/ 911302 h 1444782"/>
              <a:gd name="connsiteX4" fmla="*/ 6209723 w 6209723"/>
              <a:gd name="connsiteY4" fmla="*/ 1444782 h 1444782"/>
              <a:gd name="connsiteX0" fmla="*/ 0 w 6209723"/>
              <a:gd name="connsiteY0" fmla="*/ 636945 h 1444879"/>
              <a:gd name="connsiteX1" fmla="*/ 901700 w 6209723"/>
              <a:gd name="connsiteY1" fmla="*/ 99 h 1444879"/>
              <a:gd name="connsiteX2" fmla="*/ 2743492 w 6209723"/>
              <a:gd name="connsiteY2" fmla="*/ 682864 h 1444879"/>
              <a:gd name="connsiteX3" fmla="*/ 5164282 w 6209723"/>
              <a:gd name="connsiteY3" fmla="*/ 911399 h 1444879"/>
              <a:gd name="connsiteX4" fmla="*/ 6209723 w 6209723"/>
              <a:gd name="connsiteY4" fmla="*/ 1444879 h 1444879"/>
              <a:gd name="connsiteX0" fmla="*/ 0 w 6209723"/>
              <a:gd name="connsiteY0" fmla="*/ 636989 h 1444923"/>
              <a:gd name="connsiteX1" fmla="*/ 901700 w 6209723"/>
              <a:gd name="connsiteY1" fmla="*/ 143 h 1444923"/>
              <a:gd name="connsiteX2" fmla="*/ 2743492 w 6209723"/>
              <a:gd name="connsiteY2" fmla="*/ 682908 h 1444923"/>
              <a:gd name="connsiteX3" fmla="*/ 5164282 w 6209723"/>
              <a:gd name="connsiteY3" fmla="*/ 911443 h 1444923"/>
              <a:gd name="connsiteX4" fmla="*/ 6209723 w 6209723"/>
              <a:gd name="connsiteY4" fmla="*/ 1444923 h 1444923"/>
              <a:gd name="connsiteX0" fmla="*/ 0 w 6247823"/>
              <a:gd name="connsiteY0" fmla="*/ 636989 h 1475160"/>
              <a:gd name="connsiteX1" fmla="*/ 901700 w 6247823"/>
              <a:gd name="connsiteY1" fmla="*/ 143 h 1475160"/>
              <a:gd name="connsiteX2" fmla="*/ 2743492 w 6247823"/>
              <a:gd name="connsiteY2" fmla="*/ 682908 h 1475160"/>
              <a:gd name="connsiteX3" fmla="*/ 5164282 w 6247823"/>
              <a:gd name="connsiteY3" fmla="*/ 911443 h 1475160"/>
              <a:gd name="connsiteX4" fmla="*/ 6247823 w 6247823"/>
              <a:gd name="connsiteY4" fmla="*/ 1475160 h 1475160"/>
              <a:gd name="connsiteX0" fmla="*/ 0 w 6933623"/>
              <a:gd name="connsiteY0" fmla="*/ 636989 h 1311020"/>
              <a:gd name="connsiteX1" fmla="*/ 901700 w 6933623"/>
              <a:gd name="connsiteY1" fmla="*/ 143 h 1311020"/>
              <a:gd name="connsiteX2" fmla="*/ 2743492 w 6933623"/>
              <a:gd name="connsiteY2" fmla="*/ 682908 h 1311020"/>
              <a:gd name="connsiteX3" fmla="*/ 5164282 w 6933623"/>
              <a:gd name="connsiteY3" fmla="*/ 911443 h 1311020"/>
              <a:gd name="connsiteX4" fmla="*/ 6933623 w 6933623"/>
              <a:gd name="connsiteY4" fmla="*/ 1311020 h 1311020"/>
              <a:gd name="connsiteX0" fmla="*/ 0 w 6933623"/>
              <a:gd name="connsiteY0" fmla="*/ 636989 h 1311020"/>
              <a:gd name="connsiteX1" fmla="*/ 901700 w 6933623"/>
              <a:gd name="connsiteY1" fmla="*/ 143 h 1311020"/>
              <a:gd name="connsiteX2" fmla="*/ 2743492 w 6933623"/>
              <a:gd name="connsiteY2" fmla="*/ 682908 h 1311020"/>
              <a:gd name="connsiteX3" fmla="*/ 5164282 w 6933623"/>
              <a:gd name="connsiteY3" fmla="*/ 911443 h 1311020"/>
              <a:gd name="connsiteX4" fmla="*/ 6933623 w 6933623"/>
              <a:gd name="connsiteY4" fmla="*/ 1311020 h 1311020"/>
              <a:gd name="connsiteX0" fmla="*/ 0 w 6933623"/>
              <a:gd name="connsiteY0" fmla="*/ 636989 h 1311020"/>
              <a:gd name="connsiteX1" fmla="*/ 901700 w 6933623"/>
              <a:gd name="connsiteY1" fmla="*/ 143 h 1311020"/>
              <a:gd name="connsiteX2" fmla="*/ 2743492 w 6933623"/>
              <a:gd name="connsiteY2" fmla="*/ 682908 h 1311020"/>
              <a:gd name="connsiteX3" fmla="*/ 5164282 w 6933623"/>
              <a:gd name="connsiteY3" fmla="*/ 911443 h 1311020"/>
              <a:gd name="connsiteX4" fmla="*/ 6933623 w 6933623"/>
              <a:gd name="connsiteY4" fmla="*/ 1311020 h 1311020"/>
              <a:gd name="connsiteX0" fmla="*/ 0 w 6031923"/>
              <a:gd name="connsiteY0" fmla="*/ 0 h 1310877"/>
              <a:gd name="connsiteX1" fmla="*/ 1841792 w 6031923"/>
              <a:gd name="connsiteY1" fmla="*/ 682765 h 1310877"/>
              <a:gd name="connsiteX2" fmla="*/ 4262582 w 6031923"/>
              <a:gd name="connsiteY2" fmla="*/ 911300 h 1310877"/>
              <a:gd name="connsiteX3" fmla="*/ 6031923 w 6031923"/>
              <a:gd name="connsiteY3" fmla="*/ 1310877 h 1310877"/>
              <a:gd name="connsiteX0" fmla="*/ 0 w 4190131"/>
              <a:gd name="connsiteY0" fmla="*/ 0 h 628112"/>
              <a:gd name="connsiteX1" fmla="*/ 2420790 w 4190131"/>
              <a:gd name="connsiteY1" fmla="*/ 228535 h 628112"/>
              <a:gd name="connsiteX2" fmla="*/ 4190131 w 4190131"/>
              <a:gd name="connsiteY2" fmla="*/ 628112 h 628112"/>
              <a:gd name="connsiteX0" fmla="*/ 0 w 1769341"/>
              <a:gd name="connsiteY0" fmla="*/ 0 h 399577"/>
              <a:gd name="connsiteX1" fmla="*/ 1769341 w 1769341"/>
              <a:gd name="connsiteY1" fmla="*/ 399577 h 399577"/>
              <a:gd name="connsiteX0" fmla="*/ 0 w 1769341"/>
              <a:gd name="connsiteY0" fmla="*/ 0 h 399577"/>
              <a:gd name="connsiteX1" fmla="*/ 1642735 w 1769341"/>
              <a:gd name="connsiteY1" fmla="*/ 324524 h 399577"/>
              <a:gd name="connsiteX2" fmla="*/ 1769341 w 1769341"/>
              <a:gd name="connsiteY2" fmla="*/ 399577 h 399577"/>
              <a:gd name="connsiteX0" fmla="*/ 0 w 1769341"/>
              <a:gd name="connsiteY0" fmla="*/ 0 h 399577"/>
              <a:gd name="connsiteX1" fmla="*/ 1769341 w 1769341"/>
              <a:gd name="connsiteY1" fmla="*/ 399577 h 399577"/>
              <a:gd name="connsiteX0" fmla="*/ 0 w 1769341"/>
              <a:gd name="connsiteY0" fmla="*/ 0 h 399577"/>
              <a:gd name="connsiteX1" fmla="*/ 1117742 w 1769341"/>
              <a:gd name="connsiteY1" fmla="*/ 217116 h 399577"/>
              <a:gd name="connsiteX2" fmla="*/ 1769341 w 1769341"/>
              <a:gd name="connsiteY2" fmla="*/ 399577 h 399577"/>
              <a:gd name="connsiteX0" fmla="*/ 0 w 1302616"/>
              <a:gd name="connsiteY0" fmla="*/ 0 h 779691"/>
              <a:gd name="connsiteX1" fmla="*/ 651017 w 1302616"/>
              <a:gd name="connsiteY1" fmla="*/ 597230 h 779691"/>
              <a:gd name="connsiteX2" fmla="*/ 1302616 w 1302616"/>
              <a:gd name="connsiteY2" fmla="*/ 779691 h 779691"/>
              <a:gd name="connsiteX0" fmla="*/ 60915 w 1363531"/>
              <a:gd name="connsiteY0" fmla="*/ 0 h 779691"/>
              <a:gd name="connsiteX1" fmla="*/ 711932 w 1363531"/>
              <a:gd name="connsiteY1" fmla="*/ 597230 h 779691"/>
              <a:gd name="connsiteX2" fmla="*/ 1363531 w 1363531"/>
              <a:gd name="connsiteY2" fmla="*/ 779691 h 779691"/>
              <a:gd name="connsiteX0" fmla="*/ 64681 w 1324434"/>
              <a:gd name="connsiteY0" fmla="*/ 0 h 1138208"/>
              <a:gd name="connsiteX1" fmla="*/ 672835 w 1324434"/>
              <a:gd name="connsiteY1" fmla="*/ 955747 h 1138208"/>
              <a:gd name="connsiteX2" fmla="*/ 1324434 w 1324434"/>
              <a:gd name="connsiteY2" fmla="*/ 1138208 h 1138208"/>
              <a:gd name="connsiteX0" fmla="*/ 209168 w 1468921"/>
              <a:gd name="connsiteY0" fmla="*/ 0 h 1138208"/>
              <a:gd name="connsiteX1" fmla="*/ 817322 w 1468921"/>
              <a:gd name="connsiteY1" fmla="*/ 955747 h 1138208"/>
              <a:gd name="connsiteX2" fmla="*/ 1468921 w 1468921"/>
              <a:gd name="connsiteY2" fmla="*/ 1138208 h 1138208"/>
            </a:gdLst>
            <a:ahLst/>
            <a:cxnLst>
              <a:cxn ang="0">
                <a:pos x="connsiteX0" y="connsiteY0"/>
              </a:cxn>
              <a:cxn ang="0">
                <a:pos x="connsiteX1" y="connsiteY1"/>
              </a:cxn>
              <a:cxn ang="0">
                <a:pos x="connsiteX2" y="connsiteY2"/>
              </a:cxn>
            </a:cxnLst>
            <a:rect l="l" t="t" r="r" b="b"/>
            <a:pathLst>
              <a:path w="1468921" h="1138208">
                <a:moveTo>
                  <a:pt x="209168" y="0"/>
                </a:moveTo>
                <a:cubicBezTo>
                  <a:pt x="-386627" y="410731"/>
                  <a:pt x="441566" y="873296"/>
                  <a:pt x="817322" y="955747"/>
                </a:cubicBezTo>
                <a:lnTo>
                  <a:pt x="1468921" y="1138208"/>
                </a:lnTo>
              </a:path>
            </a:pathLst>
          </a:custGeom>
          <a:noFill/>
          <a:ln w="38100">
            <a:solidFill>
              <a:srgbClr val="1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Arc 22"/>
          <p:cNvSpPr/>
          <p:nvPr/>
        </p:nvSpPr>
        <p:spPr>
          <a:xfrm rot="5159277">
            <a:off x="2317242" y="1880343"/>
            <a:ext cx="850521" cy="1825166"/>
          </a:xfrm>
          <a:prstGeom prst="arc">
            <a:avLst>
              <a:gd name="adj1" fmla="val 17440673"/>
              <a:gd name="adj2" fmla="val 1141535"/>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Arc 23"/>
          <p:cNvSpPr/>
          <p:nvPr/>
        </p:nvSpPr>
        <p:spPr>
          <a:xfrm rot="5159277">
            <a:off x="2317241" y="1779367"/>
            <a:ext cx="850521" cy="1825166"/>
          </a:xfrm>
          <a:prstGeom prst="arc">
            <a:avLst>
              <a:gd name="adj1" fmla="val 17440673"/>
              <a:gd name="adj2" fmla="val 1141535"/>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7" name="Freeform 76"/>
          <p:cNvSpPr/>
          <p:nvPr/>
        </p:nvSpPr>
        <p:spPr>
          <a:xfrm>
            <a:off x="954686" y="2199088"/>
            <a:ext cx="8251225" cy="2580874"/>
          </a:xfrm>
          <a:custGeom>
            <a:avLst/>
            <a:gdLst>
              <a:gd name="connsiteX0" fmla="*/ 0 w 7841673"/>
              <a:gd name="connsiteY0" fmla="*/ 0 h 2701636"/>
              <a:gd name="connsiteX1" fmla="*/ 457200 w 7841673"/>
              <a:gd name="connsiteY1" fmla="*/ 762000 h 2701636"/>
              <a:gd name="connsiteX2" fmla="*/ 2438400 w 7841673"/>
              <a:gd name="connsiteY2" fmla="*/ 1066800 h 2701636"/>
              <a:gd name="connsiteX3" fmla="*/ 4308764 w 7841673"/>
              <a:gd name="connsiteY3" fmla="*/ 1898072 h 2701636"/>
              <a:gd name="connsiteX4" fmla="*/ 6802582 w 7841673"/>
              <a:gd name="connsiteY4" fmla="*/ 2133600 h 2701636"/>
              <a:gd name="connsiteX5" fmla="*/ 7841673 w 7841673"/>
              <a:gd name="connsiteY5" fmla="*/ 2701636 h 2701636"/>
              <a:gd name="connsiteX0" fmla="*/ 427117 w 7449640"/>
              <a:gd name="connsiteY0" fmla="*/ 0 h 2868656"/>
              <a:gd name="connsiteX1" fmla="*/ 65167 w 7449640"/>
              <a:gd name="connsiteY1" fmla="*/ 929020 h 2868656"/>
              <a:gd name="connsiteX2" fmla="*/ 2046367 w 7449640"/>
              <a:gd name="connsiteY2" fmla="*/ 1233820 h 2868656"/>
              <a:gd name="connsiteX3" fmla="*/ 3916731 w 7449640"/>
              <a:gd name="connsiteY3" fmla="*/ 2065092 h 2868656"/>
              <a:gd name="connsiteX4" fmla="*/ 6410549 w 7449640"/>
              <a:gd name="connsiteY4" fmla="*/ 2300620 h 2868656"/>
              <a:gd name="connsiteX5" fmla="*/ 7449640 w 7449640"/>
              <a:gd name="connsiteY5" fmla="*/ 2868656 h 2868656"/>
              <a:gd name="connsiteX0" fmla="*/ 573082 w 7430505"/>
              <a:gd name="connsiteY0" fmla="*/ 0 h 2603728"/>
              <a:gd name="connsiteX1" fmla="*/ 46032 w 7430505"/>
              <a:gd name="connsiteY1" fmla="*/ 664092 h 2603728"/>
              <a:gd name="connsiteX2" fmla="*/ 2027232 w 7430505"/>
              <a:gd name="connsiteY2" fmla="*/ 968892 h 2603728"/>
              <a:gd name="connsiteX3" fmla="*/ 3897596 w 7430505"/>
              <a:gd name="connsiteY3" fmla="*/ 1800164 h 2603728"/>
              <a:gd name="connsiteX4" fmla="*/ 6391414 w 7430505"/>
              <a:gd name="connsiteY4" fmla="*/ 2035692 h 2603728"/>
              <a:gd name="connsiteX5" fmla="*/ 7430505 w 7430505"/>
              <a:gd name="connsiteY5" fmla="*/ 2603728 h 2603728"/>
              <a:gd name="connsiteX0" fmla="*/ 573373 w 7430796"/>
              <a:gd name="connsiteY0" fmla="*/ 0 h 2603728"/>
              <a:gd name="connsiteX1" fmla="*/ 46323 w 7430796"/>
              <a:gd name="connsiteY1" fmla="*/ 664092 h 2603728"/>
              <a:gd name="connsiteX2" fmla="*/ 2027523 w 7430796"/>
              <a:gd name="connsiteY2" fmla="*/ 968892 h 2603728"/>
              <a:gd name="connsiteX3" fmla="*/ 3897887 w 7430796"/>
              <a:gd name="connsiteY3" fmla="*/ 1800164 h 2603728"/>
              <a:gd name="connsiteX4" fmla="*/ 6391705 w 7430796"/>
              <a:gd name="connsiteY4" fmla="*/ 2035692 h 2603728"/>
              <a:gd name="connsiteX5" fmla="*/ 7430796 w 7430796"/>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894113 w 7427022"/>
              <a:gd name="connsiteY3" fmla="*/ 1800164 h 2603728"/>
              <a:gd name="connsiteX4" fmla="*/ 6387931 w 7427022"/>
              <a:gd name="connsiteY4" fmla="*/ 2035692 h 2603728"/>
              <a:gd name="connsiteX5" fmla="*/ 7427022 w 7427022"/>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925864 w 7427022"/>
              <a:gd name="connsiteY3" fmla="*/ 1742571 h 2603728"/>
              <a:gd name="connsiteX4" fmla="*/ 6387931 w 7427022"/>
              <a:gd name="connsiteY4" fmla="*/ 2035692 h 2603728"/>
              <a:gd name="connsiteX5" fmla="*/ 7427022 w 7427022"/>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925864 w 7427022"/>
              <a:gd name="connsiteY3" fmla="*/ 1742571 h 2603728"/>
              <a:gd name="connsiteX4" fmla="*/ 6375231 w 7427022"/>
              <a:gd name="connsiteY4" fmla="*/ 1960821 h 2603728"/>
              <a:gd name="connsiteX5" fmla="*/ 7427022 w 7427022"/>
              <a:gd name="connsiteY5" fmla="*/ 2603728 h 2603728"/>
              <a:gd name="connsiteX0" fmla="*/ 569599 w 7433372"/>
              <a:gd name="connsiteY0" fmla="*/ 0 h 2482783"/>
              <a:gd name="connsiteX1" fmla="*/ 42549 w 7433372"/>
              <a:gd name="connsiteY1" fmla="*/ 664092 h 2482783"/>
              <a:gd name="connsiteX2" fmla="*/ 2023749 w 7433372"/>
              <a:gd name="connsiteY2" fmla="*/ 968892 h 2482783"/>
              <a:gd name="connsiteX3" fmla="*/ 3925864 w 7433372"/>
              <a:gd name="connsiteY3" fmla="*/ 1742571 h 2482783"/>
              <a:gd name="connsiteX4" fmla="*/ 6375231 w 7433372"/>
              <a:gd name="connsiteY4" fmla="*/ 1960821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25865 w 7433372"/>
              <a:gd name="connsiteY3" fmla="*/ 1729407 h 2482783"/>
              <a:gd name="connsiteX4" fmla="*/ 6375231 w 7433372"/>
              <a:gd name="connsiteY4" fmla="*/ 1960821 h 2482783"/>
              <a:gd name="connsiteX5" fmla="*/ 7433372 w 7433372"/>
              <a:gd name="connsiteY5" fmla="*/ 2482783 h 2482783"/>
              <a:gd name="connsiteX0" fmla="*/ 569599 w 7485759"/>
              <a:gd name="connsiteY0" fmla="*/ 0 h 2517339"/>
              <a:gd name="connsiteX1" fmla="*/ 42549 w 7485759"/>
              <a:gd name="connsiteY1" fmla="*/ 664092 h 2517339"/>
              <a:gd name="connsiteX2" fmla="*/ 2023749 w 7485759"/>
              <a:gd name="connsiteY2" fmla="*/ 968892 h 2517339"/>
              <a:gd name="connsiteX3" fmla="*/ 3925865 w 7485759"/>
              <a:gd name="connsiteY3" fmla="*/ 1729407 h 2517339"/>
              <a:gd name="connsiteX4" fmla="*/ 6375231 w 7485759"/>
              <a:gd name="connsiteY4" fmla="*/ 1960821 h 2517339"/>
              <a:gd name="connsiteX5" fmla="*/ 7485759 w 7485759"/>
              <a:gd name="connsiteY5" fmla="*/ 2517339 h 2517339"/>
              <a:gd name="connsiteX0" fmla="*/ 569599 w 8099349"/>
              <a:gd name="connsiteY0" fmla="*/ 0 h 2314831"/>
              <a:gd name="connsiteX1" fmla="*/ 42549 w 8099349"/>
              <a:gd name="connsiteY1" fmla="*/ 664092 h 2314831"/>
              <a:gd name="connsiteX2" fmla="*/ 2023749 w 8099349"/>
              <a:gd name="connsiteY2" fmla="*/ 968892 h 2314831"/>
              <a:gd name="connsiteX3" fmla="*/ 3925865 w 8099349"/>
              <a:gd name="connsiteY3" fmla="*/ 1729407 h 2314831"/>
              <a:gd name="connsiteX4" fmla="*/ 6375231 w 8099349"/>
              <a:gd name="connsiteY4" fmla="*/ 1960821 h 2314831"/>
              <a:gd name="connsiteX5" fmla="*/ 8099349 w 8099349"/>
              <a:gd name="connsiteY5" fmla="*/ 2314831 h 2314831"/>
              <a:gd name="connsiteX0" fmla="*/ 569599 w 8151671"/>
              <a:gd name="connsiteY0" fmla="*/ 0 h 2306214"/>
              <a:gd name="connsiteX1" fmla="*/ 42549 w 8151671"/>
              <a:gd name="connsiteY1" fmla="*/ 664092 h 2306214"/>
              <a:gd name="connsiteX2" fmla="*/ 2023749 w 8151671"/>
              <a:gd name="connsiteY2" fmla="*/ 968892 h 2306214"/>
              <a:gd name="connsiteX3" fmla="*/ 3925865 w 8151671"/>
              <a:gd name="connsiteY3" fmla="*/ 1729407 h 2306214"/>
              <a:gd name="connsiteX4" fmla="*/ 6375231 w 8151671"/>
              <a:gd name="connsiteY4" fmla="*/ 1960821 h 2306214"/>
              <a:gd name="connsiteX5" fmla="*/ 8151671 w 8151671"/>
              <a:gd name="connsiteY5" fmla="*/ 2306214 h 2306214"/>
              <a:gd name="connsiteX0" fmla="*/ 569599 w 8151671"/>
              <a:gd name="connsiteY0" fmla="*/ 0 h 2306214"/>
              <a:gd name="connsiteX1" fmla="*/ 42549 w 8151671"/>
              <a:gd name="connsiteY1" fmla="*/ 664092 h 2306214"/>
              <a:gd name="connsiteX2" fmla="*/ 2023749 w 8151671"/>
              <a:gd name="connsiteY2" fmla="*/ 968892 h 2306214"/>
              <a:gd name="connsiteX3" fmla="*/ 3925865 w 8151671"/>
              <a:gd name="connsiteY3" fmla="*/ 1729407 h 2306214"/>
              <a:gd name="connsiteX4" fmla="*/ 6375231 w 8151671"/>
              <a:gd name="connsiteY4" fmla="*/ 1960821 h 2306214"/>
              <a:gd name="connsiteX5" fmla="*/ 8151671 w 8151671"/>
              <a:gd name="connsiteY5" fmla="*/ 2306214 h 2306214"/>
              <a:gd name="connsiteX0" fmla="*/ 569599 w 8151671"/>
              <a:gd name="connsiteY0" fmla="*/ 0 h 2306214"/>
              <a:gd name="connsiteX1" fmla="*/ 42549 w 8151671"/>
              <a:gd name="connsiteY1" fmla="*/ 664092 h 2306214"/>
              <a:gd name="connsiteX2" fmla="*/ 2023749 w 8151671"/>
              <a:gd name="connsiteY2" fmla="*/ 968892 h 2306214"/>
              <a:gd name="connsiteX3" fmla="*/ 3925865 w 8151671"/>
              <a:gd name="connsiteY3" fmla="*/ 1729407 h 2306214"/>
              <a:gd name="connsiteX4" fmla="*/ 6375231 w 8151671"/>
              <a:gd name="connsiteY4" fmla="*/ 1960821 h 2306214"/>
              <a:gd name="connsiteX5" fmla="*/ 8151671 w 8151671"/>
              <a:gd name="connsiteY5" fmla="*/ 2306214 h 2306214"/>
              <a:gd name="connsiteX0" fmla="*/ 569599 w 8151671"/>
              <a:gd name="connsiteY0" fmla="*/ 0 h 2306214"/>
              <a:gd name="connsiteX1" fmla="*/ 42549 w 8151671"/>
              <a:gd name="connsiteY1" fmla="*/ 664092 h 2306214"/>
              <a:gd name="connsiteX2" fmla="*/ 2023749 w 8151671"/>
              <a:gd name="connsiteY2" fmla="*/ 968892 h 2306214"/>
              <a:gd name="connsiteX3" fmla="*/ 3925865 w 8151671"/>
              <a:gd name="connsiteY3" fmla="*/ 1729407 h 2306214"/>
              <a:gd name="connsiteX4" fmla="*/ 6375231 w 8151671"/>
              <a:gd name="connsiteY4" fmla="*/ 1960821 h 2306214"/>
              <a:gd name="connsiteX5" fmla="*/ 8151671 w 8151671"/>
              <a:gd name="connsiteY5" fmla="*/ 2306214 h 2306214"/>
              <a:gd name="connsiteX0" fmla="*/ 569599 w 8145329"/>
              <a:gd name="connsiteY0" fmla="*/ 0 h 2352173"/>
              <a:gd name="connsiteX1" fmla="*/ 42549 w 8145329"/>
              <a:gd name="connsiteY1" fmla="*/ 664092 h 2352173"/>
              <a:gd name="connsiteX2" fmla="*/ 2023749 w 8145329"/>
              <a:gd name="connsiteY2" fmla="*/ 968892 h 2352173"/>
              <a:gd name="connsiteX3" fmla="*/ 3925865 w 8145329"/>
              <a:gd name="connsiteY3" fmla="*/ 1729407 h 2352173"/>
              <a:gd name="connsiteX4" fmla="*/ 6375231 w 8145329"/>
              <a:gd name="connsiteY4" fmla="*/ 1960821 h 2352173"/>
              <a:gd name="connsiteX5" fmla="*/ 8145329 w 8145329"/>
              <a:gd name="connsiteY5" fmla="*/ 2352173 h 2352173"/>
              <a:gd name="connsiteX0" fmla="*/ 569599 w 8151671"/>
              <a:gd name="connsiteY0" fmla="*/ 0 h 2334938"/>
              <a:gd name="connsiteX1" fmla="*/ 42549 w 8151671"/>
              <a:gd name="connsiteY1" fmla="*/ 664092 h 2334938"/>
              <a:gd name="connsiteX2" fmla="*/ 2023749 w 8151671"/>
              <a:gd name="connsiteY2" fmla="*/ 968892 h 2334938"/>
              <a:gd name="connsiteX3" fmla="*/ 3925865 w 8151671"/>
              <a:gd name="connsiteY3" fmla="*/ 1729407 h 2334938"/>
              <a:gd name="connsiteX4" fmla="*/ 6375231 w 8151671"/>
              <a:gd name="connsiteY4" fmla="*/ 1960821 h 2334938"/>
              <a:gd name="connsiteX5" fmla="*/ 8151671 w 8151671"/>
              <a:gd name="connsiteY5" fmla="*/ 2334938 h 2334938"/>
              <a:gd name="connsiteX0" fmla="*/ 651630 w 8233702"/>
              <a:gd name="connsiteY0" fmla="*/ 0 h 2334938"/>
              <a:gd name="connsiteX1" fmla="*/ 38963 w 8233702"/>
              <a:gd name="connsiteY1" fmla="*/ 827822 h 2334938"/>
              <a:gd name="connsiteX2" fmla="*/ 2105780 w 8233702"/>
              <a:gd name="connsiteY2" fmla="*/ 968892 h 2334938"/>
              <a:gd name="connsiteX3" fmla="*/ 4007896 w 8233702"/>
              <a:gd name="connsiteY3" fmla="*/ 1729407 h 2334938"/>
              <a:gd name="connsiteX4" fmla="*/ 6457262 w 8233702"/>
              <a:gd name="connsiteY4" fmla="*/ 1960821 h 2334938"/>
              <a:gd name="connsiteX5" fmla="*/ 8233702 w 8233702"/>
              <a:gd name="connsiteY5" fmla="*/ 2334938 h 2334938"/>
              <a:gd name="connsiteX0" fmla="*/ 655616 w 8237688"/>
              <a:gd name="connsiteY0" fmla="*/ 0 h 2334938"/>
              <a:gd name="connsiteX1" fmla="*/ 42949 w 8237688"/>
              <a:gd name="connsiteY1" fmla="*/ 827822 h 2334938"/>
              <a:gd name="connsiteX2" fmla="*/ 2119279 w 8237688"/>
              <a:gd name="connsiteY2" fmla="*/ 1003361 h 2334938"/>
              <a:gd name="connsiteX3" fmla="*/ 4011882 w 8237688"/>
              <a:gd name="connsiteY3" fmla="*/ 1729407 h 2334938"/>
              <a:gd name="connsiteX4" fmla="*/ 6461248 w 8237688"/>
              <a:gd name="connsiteY4" fmla="*/ 1960821 h 2334938"/>
              <a:gd name="connsiteX5" fmla="*/ 8237688 w 8237688"/>
              <a:gd name="connsiteY5" fmla="*/ 2334938 h 2334938"/>
              <a:gd name="connsiteX0" fmla="*/ 655616 w 8237688"/>
              <a:gd name="connsiteY0" fmla="*/ 0 h 2334938"/>
              <a:gd name="connsiteX1" fmla="*/ 42949 w 8237688"/>
              <a:gd name="connsiteY1" fmla="*/ 827822 h 2334938"/>
              <a:gd name="connsiteX2" fmla="*/ 2119279 w 8237688"/>
              <a:gd name="connsiteY2" fmla="*/ 1046448 h 2334938"/>
              <a:gd name="connsiteX3" fmla="*/ 4011882 w 8237688"/>
              <a:gd name="connsiteY3" fmla="*/ 1729407 h 2334938"/>
              <a:gd name="connsiteX4" fmla="*/ 6461248 w 8237688"/>
              <a:gd name="connsiteY4" fmla="*/ 1960821 h 2334938"/>
              <a:gd name="connsiteX5" fmla="*/ 8237688 w 8237688"/>
              <a:gd name="connsiteY5" fmla="*/ 2334938 h 2334938"/>
              <a:gd name="connsiteX0" fmla="*/ 658787 w 8240859"/>
              <a:gd name="connsiteY0" fmla="*/ 0 h 2334938"/>
              <a:gd name="connsiteX1" fmla="*/ 46120 w 8240859"/>
              <a:gd name="connsiteY1" fmla="*/ 827822 h 2334938"/>
              <a:gd name="connsiteX2" fmla="*/ 2189041 w 8240859"/>
              <a:gd name="connsiteY2" fmla="*/ 1011979 h 2334938"/>
              <a:gd name="connsiteX3" fmla="*/ 4015053 w 8240859"/>
              <a:gd name="connsiteY3" fmla="*/ 1729407 h 2334938"/>
              <a:gd name="connsiteX4" fmla="*/ 6464419 w 8240859"/>
              <a:gd name="connsiteY4" fmla="*/ 1960821 h 2334938"/>
              <a:gd name="connsiteX5" fmla="*/ 8240859 w 8240859"/>
              <a:gd name="connsiteY5" fmla="*/ 2334938 h 233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40859" h="2334938">
                <a:moveTo>
                  <a:pt x="658787" y="0"/>
                </a:moveTo>
                <a:cubicBezTo>
                  <a:pt x="677837" y="372730"/>
                  <a:pt x="-208922" y="659159"/>
                  <a:pt x="46120" y="827822"/>
                </a:cubicBezTo>
                <a:cubicBezTo>
                  <a:pt x="301162" y="996485"/>
                  <a:pt x="1527552" y="861715"/>
                  <a:pt x="2189041" y="1011979"/>
                </a:cubicBezTo>
                <a:cubicBezTo>
                  <a:pt x="2850530" y="1162243"/>
                  <a:pt x="3302490" y="1571267"/>
                  <a:pt x="4015053" y="1729407"/>
                </a:cubicBezTo>
                <a:cubicBezTo>
                  <a:pt x="4727616" y="1887547"/>
                  <a:pt x="5760118" y="1859899"/>
                  <a:pt x="6464419" y="1960821"/>
                </a:cubicBezTo>
                <a:cubicBezTo>
                  <a:pt x="7168720" y="2061743"/>
                  <a:pt x="7544829" y="2100648"/>
                  <a:pt x="8240859" y="2334938"/>
                </a:cubicBezTo>
              </a:path>
            </a:pathLst>
          </a:custGeom>
          <a:noFill/>
          <a:ln w="38100">
            <a:solidFill>
              <a:srgbClr val="94282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48229" y="1733190"/>
            <a:ext cx="1777595" cy="1167636"/>
          </a:xfrm>
          <a:prstGeom prst="rect">
            <a:avLst/>
          </a:prstGeom>
          <a:ln>
            <a:noFill/>
          </a:ln>
          <a:effectLst>
            <a:outerShdw blurRad="292100" dist="139700" dir="2700000" algn="tl" rotWithShape="0">
              <a:srgbClr val="333333">
                <a:alpha val="65000"/>
              </a:srgbClr>
            </a:outerShdw>
          </a:effectLst>
        </p:spPr>
      </p:pic>
      <p:pic>
        <p:nvPicPr>
          <p:cNvPr id="55" name="Picture 5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77903" y="4591221"/>
            <a:ext cx="2687422" cy="1568592"/>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3814" y="5370249"/>
            <a:ext cx="742053" cy="391265"/>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0442" y="6340070"/>
            <a:ext cx="531579" cy="355272"/>
          </a:xfrm>
          <a:prstGeom prst="rect">
            <a:avLst/>
          </a:prstGeom>
        </p:spPr>
      </p:pic>
      <p:sp>
        <p:nvSpPr>
          <p:cNvPr id="2" name="Title 1"/>
          <p:cNvSpPr>
            <a:spLocks noGrp="1"/>
          </p:cNvSpPr>
          <p:nvPr>
            <p:ph type="title"/>
          </p:nvPr>
        </p:nvSpPr>
        <p:spPr/>
        <p:txBody>
          <a:bodyPr/>
          <a:lstStyle/>
          <a:p>
            <a:r>
              <a:rPr lang="en-US" dirty="0" smtClean="0"/>
              <a:t>Evolution of the Geoid</a:t>
            </a:r>
            <a:endParaRPr lang="en-US" dirty="0"/>
          </a:p>
        </p:txBody>
      </p:sp>
      <p:pic>
        <p:nvPicPr>
          <p:cNvPr id="13" name="Picture 12"/>
          <p:cNvPicPr>
            <a:picLocks noChangeAspect="1"/>
          </p:cNvPicPr>
          <p:nvPr/>
        </p:nvPicPr>
        <p:blipFill>
          <a:blip r:embed="rId7">
            <a:clrChange>
              <a:clrFrom>
                <a:srgbClr val="FFFFFF"/>
              </a:clrFrom>
              <a:clrTo>
                <a:srgbClr val="FFFFFF">
                  <a:alpha val="0"/>
                </a:srgbClr>
              </a:clrTo>
            </a:clrChange>
          </a:blip>
          <a:stretch>
            <a:fillRect/>
          </a:stretch>
        </p:blipFill>
        <p:spPr>
          <a:xfrm>
            <a:off x="232061" y="4797436"/>
            <a:ext cx="1419960" cy="858175"/>
          </a:xfrm>
          <a:prstGeom prst="rect">
            <a:avLst/>
          </a:prstGeom>
        </p:spPr>
      </p:pic>
      <p:pic>
        <p:nvPicPr>
          <p:cNvPr id="14" name="Picture 13"/>
          <p:cNvPicPr>
            <a:picLocks noChangeAspect="1"/>
          </p:cNvPicPr>
          <p:nvPr/>
        </p:nvPicPr>
        <p:blipFill>
          <a:blip r:embed="rId8">
            <a:clrChange>
              <a:clrFrom>
                <a:srgbClr val="FFFFFF"/>
              </a:clrFrom>
              <a:clrTo>
                <a:srgbClr val="FFFFFF">
                  <a:alpha val="0"/>
                </a:srgbClr>
              </a:clrTo>
            </a:clrChange>
          </a:blip>
          <a:stretch>
            <a:fillRect/>
          </a:stretch>
        </p:blipFill>
        <p:spPr>
          <a:xfrm>
            <a:off x="285111" y="6142970"/>
            <a:ext cx="1222596" cy="602930"/>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08625" y="5149450"/>
            <a:ext cx="650676" cy="513692"/>
          </a:xfrm>
          <a:prstGeom prst="rect">
            <a:avLst/>
          </a:prstGeom>
        </p:spPr>
      </p:pic>
      <p:sp>
        <p:nvSpPr>
          <p:cNvPr id="20" name="TextBox 19"/>
          <p:cNvSpPr txBox="1"/>
          <p:nvPr/>
        </p:nvSpPr>
        <p:spPr>
          <a:xfrm>
            <a:off x="131343" y="1188446"/>
            <a:ext cx="859531" cy="338554"/>
          </a:xfrm>
          <a:prstGeom prst="rect">
            <a:avLst/>
          </a:prstGeom>
          <a:noFill/>
        </p:spPr>
        <p:txBody>
          <a:bodyPr wrap="none" rtlCol="0">
            <a:spAutoFit/>
          </a:bodyPr>
          <a:lstStyle/>
          <a:p>
            <a:r>
              <a:rPr lang="en-US" sz="1600" dirty="0" smtClean="0">
                <a:latin typeface="Franklin Gothic Heavy" panose="020B0903020102020204" pitchFamily="34" charset="0"/>
              </a:rPr>
              <a:t>EGM08</a:t>
            </a:r>
            <a:endParaRPr lang="en-US" sz="1600" dirty="0">
              <a:latin typeface="Franklin Gothic Heavy" panose="020B0903020102020204" pitchFamily="34" charset="0"/>
            </a:endParaRPr>
          </a:p>
        </p:txBody>
      </p:sp>
      <p:sp>
        <p:nvSpPr>
          <p:cNvPr id="21" name="TextBox 20"/>
          <p:cNvSpPr txBox="1"/>
          <p:nvPr/>
        </p:nvSpPr>
        <p:spPr>
          <a:xfrm>
            <a:off x="234060" y="4887969"/>
            <a:ext cx="842603" cy="338554"/>
          </a:xfrm>
          <a:prstGeom prst="rect">
            <a:avLst/>
          </a:prstGeom>
          <a:noFill/>
        </p:spPr>
        <p:txBody>
          <a:bodyPr wrap="none" rtlCol="0">
            <a:spAutoFit/>
          </a:bodyPr>
          <a:lstStyle/>
          <a:p>
            <a:r>
              <a:rPr lang="en-US" sz="1600" dirty="0" smtClean="0">
                <a:solidFill>
                  <a:srgbClr val="6CAAB4"/>
                </a:solidFill>
                <a:latin typeface="Franklin Gothic Heavy" panose="020B0903020102020204" pitchFamily="34" charset="0"/>
              </a:rPr>
              <a:t>GRACE</a:t>
            </a:r>
            <a:endParaRPr lang="en-US" sz="1600" dirty="0">
              <a:solidFill>
                <a:srgbClr val="6CAAB4"/>
              </a:solidFill>
              <a:latin typeface="Franklin Gothic Heavy" panose="020B0903020102020204" pitchFamily="34" charset="0"/>
            </a:endParaRPr>
          </a:p>
        </p:txBody>
      </p:sp>
      <p:sp>
        <p:nvSpPr>
          <p:cNvPr id="22" name="TextBox 21"/>
          <p:cNvSpPr txBox="1"/>
          <p:nvPr/>
        </p:nvSpPr>
        <p:spPr>
          <a:xfrm>
            <a:off x="1150078" y="5981224"/>
            <a:ext cx="715260" cy="338554"/>
          </a:xfrm>
          <a:prstGeom prst="rect">
            <a:avLst/>
          </a:prstGeom>
          <a:noFill/>
        </p:spPr>
        <p:txBody>
          <a:bodyPr wrap="none" rtlCol="0">
            <a:spAutoFit/>
          </a:bodyPr>
          <a:lstStyle/>
          <a:p>
            <a:r>
              <a:rPr lang="en-US" sz="1600" dirty="0" smtClean="0">
                <a:solidFill>
                  <a:srgbClr val="6CAAB4"/>
                </a:solidFill>
                <a:latin typeface="Franklin Gothic Heavy" panose="020B0903020102020204" pitchFamily="34" charset="0"/>
              </a:rPr>
              <a:t>GOCE</a:t>
            </a:r>
            <a:endParaRPr lang="en-US" sz="1600" dirty="0">
              <a:solidFill>
                <a:srgbClr val="6CAAB4"/>
              </a:solidFill>
              <a:latin typeface="Franklin Gothic Heavy" panose="020B0903020102020204" pitchFamily="34" charset="0"/>
            </a:endParaRPr>
          </a:p>
        </p:txBody>
      </p:sp>
      <p:sp>
        <p:nvSpPr>
          <p:cNvPr id="25" name="Freeform 24"/>
          <p:cNvSpPr/>
          <p:nvPr/>
        </p:nvSpPr>
        <p:spPr>
          <a:xfrm>
            <a:off x="3467894" y="2908469"/>
            <a:ext cx="88900" cy="107345"/>
          </a:xfrm>
          <a:custGeom>
            <a:avLst/>
            <a:gdLst>
              <a:gd name="connsiteX0" fmla="*/ 0 w 73819"/>
              <a:gd name="connsiteY0" fmla="*/ 0 h 104775"/>
              <a:gd name="connsiteX1" fmla="*/ 73819 w 73819"/>
              <a:gd name="connsiteY1" fmla="*/ 45243 h 104775"/>
              <a:gd name="connsiteX2" fmla="*/ 0 w 73819"/>
              <a:gd name="connsiteY2" fmla="*/ 104775 h 104775"/>
              <a:gd name="connsiteX0" fmla="*/ 0 w 69057"/>
              <a:gd name="connsiteY0" fmla="*/ 0 h 104775"/>
              <a:gd name="connsiteX1" fmla="*/ 69057 w 69057"/>
              <a:gd name="connsiteY1" fmla="*/ 23812 h 104775"/>
              <a:gd name="connsiteX2" fmla="*/ 0 w 69057"/>
              <a:gd name="connsiteY2" fmla="*/ 104775 h 104775"/>
              <a:gd name="connsiteX0" fmla="*/ 0 w 0"/>
              <a:gd name="connsiteY0" fmla="*/ 0 h 104775"/>
              <a:gd name="connsiteX1" fmla="*/ 0 w 0"/>
              <a:gd name="connsiteY1" fmla="*/ 104775 h 104775"/>
            </a:gdLst>
            <a:ahLst/>
            <a:cxnLst>
              <a:cxn ang="0">
                <a:pos x="connsiteX0" y="connsiteY0"/>
              </a:cxn>
              <a:cxn ang="0">
                <a:pos x="connsiteX1" y="connsiteY1"/>
              </a:cxn>
            </a:cxnLst>
            <a:rect l="l" t="t" r="r" b="b"/>
            <a:pathLst>
              <a:path h="104775">
                <a:moveTo>
                  <a:pt x="0" y="0"/>
                </a:moveTo>
                <a:lnTo>
                  <a:pt x="0" y="104775"/>
                </a:lnTo>
              </a:path>
            </a:pathLst>
          </a:custGeom>
          <a:noFill/>
          <a:ln w="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05213" y="1733190"/>
            <a:ext cx="1781852" cy="1170432"/>
          </a:xfrm>
          <a:prstGeom prst="rect">
            <a:avLst/>
          </a:prstGeom>
          <a:ln>
            <a:noFill/>
          </a:ln>
          <a:effectLst>
            <a:outerShdw blurRad="292100" dist="139700" dir="2700000" algn="tl" rotWithShape="0">
              <a:srgbClr val="333333">
                <a:alpha val="65000"/>
              </a:srgbClr>
            </a:outerShdw>
          </a:effectLst>
        </p:spPr>
      </p:pic>
      <p:sp>
        <p:nvSpPr>
          <p:cNvPr id="30" name="TextBox 29"/>
          <p:cNvSpPr txBox="1"/>
          <p:nvPr/>
        </p:nvSpPr>
        <p:spPr>
          <a:xfrm>
            <a:off x="3232111" y="1394636"/>
            <a:ext cx="1203086" cy="338554"/>
          </a:xfrm>
          <a:prstGeom prst="rect">
            <a:avLst/>
          </a:prstGeom>
          <a:noFill/>
        </p:spPr>
        <p:txBody>
          <a:bodyPr wrap="none" rtlCol="0">
            <a:spAutoFit/>
          </a:bodyPr>
          <a:lstStyle/>
          <a:p>
            <a:r>
              <a:rPr lang="en-US" sz="1600" dirty="0" smtClean="0">
                <a:latin typeface="Franklin Gothic Heavy" panose="020B0903020102020204" pitchFamily="34" charset="0"/>
              </a:rPr>
              <a:t>USGG2012</a:t>
            </a:r>
            <a:endParaRPr lang="en-US" sz="1600" dirty="0">
              <a:latin typeface="Franklin Gothic Heavy" panose="020B0903020102020204" pitchFamily="34" charset="0"/>
            </a:endParaRPr>
          </a:p>
        </p:txBody>
      </p:sp>
      <p:sp>
        <p:nvSpPr>
          <p:cNvPr id="31" name="TextBox 30"/>
          <p:cNvSpPr txBox="1"/>
          <p:nvPr/>
        </p:nvSpPr>
        <p:spPr>
          <a:xfrm>
            <a:off x="5995466" y="1394636"/>
            <a:ext cx="1401346" cy="338554"/>
          </a:xfrm>
          <a:prstGeom prst="rect">
            <a:avLst/>
          </a:prstGeom>
          <a:noFill/>
        </p:spPr>
        <p:txBody>
          <a:bodyPr wrap="none" rtlCol="0">
            <a:spAutoFit/>
          </a:bodyPr>
          <a:lstStyle/>
          <a:p>
            <a:r>
              <a:rPr lang="en-US" sz="1600" dirty="0" smtClean="0">
                <a:solidFill>
                  <a:schemeClr val="bg1">
                    <a:lumMod val="50000"/>
                  </a:schemeClr>
                </a:solidFill>
                <a:latin typeface="Franklin Gothic Heavy" panose="020B0903020102020204" pitchFamily="34" charset="0"/>
              </a:rPr>
              <a:t>GEOID12A/B</a:t>
            </a:r>
            <a:endParaRPr lang="en-US" sz="1600" dirty="0">
              <a:solidFill>
                <a:schemeClr val="bg1">
                  <a:lumMod val="50000"/>
                </a:schemeClr>
              </a:solidFill>
              <a:latin typeface="Franklin Gothic Heavy" panose="020B0903020102020204" pitchFamily="34" charset="0"/>
            </a:endParaRPr>
          </a:p>
        </p:txBody>
      </p:sp>
      <p:pic>
        <p:nvPicPr>
          <p:cNvPr id="32" name="Picture 31"/>
          <p:cNvPicPr>
            <a:picLocks noChangeAspect="1"/>
          </p:cNvPicPr>
          <p:nvPr/>
        </p:nvPicPr>
        <p:blipFill>
          <a:blip r:embed="rId10" cstate="print">
            <a:clrChange>
              <a:clrFrom>
                <a:srgbClr val="FEFEFE"/>
              </a:clrFrom>
              <a:clrTo>
                <a:srgbClr val="FEFEFE">
                  <a:alpha val="0"/>
                </a:srgbClr>
              </a:clrTo>
            </a:clrChange>
            <a:extLst>
              <a:ext uri="{BEBA8EAE-BF5A-486C-A8C5-ECC9F3942E4B}">
                <a14:imgProps xmlns:a14="http://schemas.microsoft.com/office/drawing/2010/main">
                  <a14:imgLayer r:embed="rId11">
                    <a14:imgEffect>
                      <a14:artisticMarker/>
                    </a14:imgEffect>
                  </a14:imgLayer>
                </a14:imgProps>
              </a:ext>
              <a:ext uri="{28A0092B-C50C-407E-A947-70E740481C1C}">
                <a14:useLocalDpi xmlns:a14="http://schemas.microsoft.com/office/drawing/2010/main" val="0"/>
              </a:ext>
            </a:extLst>
          </a:blip>
          <a:stretch>
            <a:fillRect/>
          </a:stretch>
        </p:blipFill>
        <p:spPr>
          <a:xfrm>
            <a:off x="5059336" y="2266676"/>
            <a:ext cx="749138" cy="749138"/>
          </a:xfrm>
          <a:prstGeom prst="rect">
            <a:avLst/>
          </a:prstGeom>
        </p:spPr>
      </p:pic>
      <p:sp>
        <p:nvSpPr>
          <p:cNvPr id="33" name="Freeform 32"/>
          <p:cNvSpPr/>
          <p:nvPr/>
        </p:nvSpPr>
        <p:spPr>
          <a:xfrm>
            <a:off x="4725824" y="2196047"/>
            <a:ext cx="1056407" cy="184826"/>
          </a:xfrm>
          <a:custGeom>
            <a:avLst/>
            <a:gdLst>
              <a:gd name="connsiteX0" fmla="*/ 0 w 1121434"/>
              <a:gd name="connsiteY0" fmla="*/ 91661 h 233558"/>
              <a:gd name="connsiteX1" fmla="*/ 276045 w 1121434"/>
              <a:gd name="connsiteY1" fmla="*/ 5397 h 233558"/>
              <a:gd name="connsiteX2" fmla="*/ 690113 w 1121434"/>
              <a:gd name="connsiteY2" fmla="*/ 229683 h 233558"/>
              <a:gd name="connsiteX3" fmla="*/ 1121434 w 1121434"/>
              <a:gd name="connsiteY3" fmla="*/ 126166 h 233558"/>
              <a:gd name="connsiteX0" fmla="*/ 0 w 1121434"/>
              <a:gd name="connsiteY0" fmla="*/ 108437 h 506346"/>
              <a:gd name="connsiteX1" fmla="*/ 276045 w 1121434"/>
              <a:gd name="connsiteY1" fmla="*/ 22173 h 506346"/>
              <a:gd name="connsiteX2" fmla="*/ 713475 w 1121434"/>
              <a:gd name="connsiteY2" fmla="*/ 505439 h 506346"/>
              <a:gd name="connsiteX3" fmla="*/ 1121434 w 1121434"/>
              <a:gd name="connsiteY3" fmla="*/ 142942 h 506346"/>
            </a:gdLst>
            <a:ahLst/>
            <a:cxnLst>
              <a:cxn ang="0">
                <a:pos x="connsiteX0" y="connsiteY0"/>
              </a:cxn>
              <a:cxn ang="0">
                <a:pos x="connsiteX1" y="connsiteY1"/>
              </a:cxn>
              <a:cxn ang="0">
                <a:pos x="connsiteX2" y="connsiteY2"/>
              </a:cxn>
              <a:cxn ang="0">
                <a:pos x="connsiteX3" y="connsiteY3"/>
              </a:cxn>
            </a:cxnLst>
            <a:rect l="l" t="t" r="r" b="b"/>
            <a:pathLst>
              <a:path w="1121434" h="506346">
                <a:moveTo>
                  <a:pt x="0" y="108437"/>
                </a:moveTo>
                <a:cubicBezTo>
                  <a:pt x="80513" y="53803"/>
                  <a:pt x="157133" y="-43994"/>
                  <a:pt x="276045" y="22173"/>
                </a:cubicBezTo>
                <a:cubicBezTo>
                  <a:pt x="394958" y="88340"/>
                  <a:pt x="572577" y="485311"/>
                  <a:pt x="713475" y="505439"/>
                </a:cubicBezTo>
                <a:cubicBezTo>
                  <a:pt x="854373" y="525567"/>
                  <a:pt x="976222" y="204764"/>
                  <a:pt x="1121434" y="142942"/>
                </a:cubicBezTo>
              </a:path>
            </a:pathLst>
          </a:custGeom>
          <a:noFill/>
          <a:ln>
            <a:solidFill>
              <a:schemeClr val="tx1"/>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Down Arrow 33"/>
          <p:cNvSpPr/>
          <p:nvPr/>
        </p:nvSpPr>
        <p:spPr>
          <a:xfrm>
            <a:off x="5367321" y="2136986"/>
            <a:ext cx="126986" cy="129689"/>
          </a:xfrm>
          <a:prstGeom prst="downArrow">
            <a:avLst/>
          </a:prstGeom>
          <a:no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Down Arrow 36"/>
          <p:cNvSpPr/>
          <p:nvPr/>
        </p:nvSpPr>
        <p:spPr>
          <a:xfrm flipV="1">
            <a:off x="4837851" y="2080694"/>
            <a:ext cx="148912" cy="79151"/>
          </a:xfrm>
          <a:prstGeom prst="downArrow">
            <a:avLst/>
          </a:prstGeom>
          <a:no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a:blip r:embed="rId12"/>
          <a:stretch>
            <a:fillRect/>
          </a:stretch>
        </p:blipFill>
        <p:spPr>
          <a:xfrm>
            <a:off x="5516722" y="2643240"/>
            <a:ext cx="55103" cy="55103"/>
          </a:xfrm>
          <a:prstGeom prst="rect">
            <a:avLst/>
          </a:prstGeom>
        </p:spPr>
      </p:pic>
      <p:pic>
        <p:nvPicPr>
          <p:cNvPr id="39" name="Picture 38"/>
          <p:cNvPicPr>
            <a:picLocks noChangeAspect="1"/>
          </p:cNvPicPr>
          <p:nvPr/>
        </p:nvPicPr>
        <p:blipFill>
          <a:blip r:embed="rId12"/>
          <a:stretch>
            <a:fillRect/>
          </a:stretch>
        </p:blipFill>
        <p:spPr>
          <a:xfrm>
            <a:off x="5571825" y="2638496"/>
            <a:ext cx="55103" cy="55103"/>
          </a:xfrm>
          <a:prstGeom prst="rect">
            <a:avLst/>
          </a:prstGeom>
        </p:spPr>
      </p:pic>
      <p:pic>
        <p:nvPicPr>
          <p:cNvPr id="40" name="Picture 39"/>
          <p:cNvPicPr>
            <a:picLocks noChangeAspect="1"/>
          </p:cNvPicPr>
          <p:nvPr/>
        </p:nvPicPr>
        <p:blipFill>
          <a:blip r:embed="rId12"/>
          <a:stretch>
            <a:fillRect/>
          </a:stretch>
        </p:blipFill>
        <p:spPr>
          <a:xfrm>
            <a:off x="5439204" y="2688339"/>
            <a:ext cx="55103" cy="55103"/>
          </a:xfrm>
          <a:prstGeom prst="rect">
            <a:avLst/>
          </a:prstGeom>
        </p:spPr>
      </p:pic>
      <p:pic>
        <p:nvPicPr>
          <p:cNvPr id="41" name="Picture 40"/>
          <p:cNvPicPr>
            <a:picLocks noChangeAspect="1"/>
          </p:cNvPicPr>
          <p:nvPr/>
        </p:nvPicPr>
        <p:blipFill>
          <a:blip r:embed="rId12"/>
          <a:stretch>
            <a:fillRect/>
          </a:stretch>
        </p:blipFill>
        <p:spPr>
          <a:xfrm>
            <a:off x="5391793" y="2692734"/>
            <a:ext cx="55103" cy="55103"/>
          </a:xfrm>
          <a:prstGeom prst="rect">
            <a:avLst/>
          </a:prstGeom>
        </p:spPr>
      </p:pic>
      <p:pic>
        <p:nvPicPr>
          <p:cNvPr id="42" name="Picture 41"/>
          <p:cNvPicPr>
            <a:picLocks noChangeAspect="1"/>
          </p:cNvPicPr>
          <p:nvPr/>
        </p:nvPicPr>
        <p:blipFill>
          <a:blip r:embed="rId12"/>
          <a:stretch>
            <a:fillRect/>
          </a:stretch>
        </p:blipFill>
        <p:spPr>
          <a:xfrm>
            <a:off x="5398825" y="2655841"/>
            <a:ext cx="55103" cy="55103"/>
          </a:xfrm>
          <a:prstGeom prst="rect">
            <a:avLst/>
          </a:prstGeom>
        </p:spPr>
      </p:pic>
      <p:pic>
        <p:nvPicPr>
          <p:cNvPr id="43" name="Picture 42"/>
          <p:cNvPicPr>
            <a:picLocks noChangeAspect="1"/>
          </p:cNvPicPr>
          <p:nvPr/>
        </p:nvPicPr>
        <p:blipFill>
          <a:blip r:embed="rId12"/>
          <a:stretch>
            <a:fillRect/>
          </a:stretch>
        </p:blipFill>
        <p:spPr>
          <a:xfrm>
            <a:off x="5349555" y="2683392"/>
            <a:ext cx="55103" cy="55103"/>
          </a:xfrm>
          <a:prstGeom prst="rect">
            <a:avLst/>
          </a:prstGeom>
        </p:spPr>
      </p:pic>
      <p:pic>
        <p:nvPicPr>
          <p:cNvPr id="44" name="Picture 43"/>
          <p:cNvPicPr>
            <a:picLocks noChangeAspect="1"/>
          </p:cNvPicPr>
          <p:nvPr/>
        </p:nvPicPr>
        <p:blipFill>
          <a:blip r:embed="rId12"/>
          <a:stretch>
            <a:fillRect/>
          </a:stretch>
        </p:blipFill>
        <p:spPr>
          <a:xfrm>
            <a:off x="5312218" y="2669577"/>
            <a:ext cx="55103" cy="55103"/>
          </a:xfrm>
          <a:prstGeom prst="rect">
            <a:avLst/>
          </a:prstGeom>
        </p:spPr>
      </p:pic>
      <p:pic>
        <p:nvPicPr>
          <p:cNvPr id="45" name="Picture 44"/>
          <p:cNvPicPr>
            <a:picLocks noChangeAspect="1"/>
          </p:cNvPicPr>
          <p:nvPr/>
        </p:nvPicPr>
        <p:blipFill>
          <a:blip r:embed="rId12"/>
          <a:stretch>
            <a:fillRect/>
          </a:stretch>
        </p:blipFill>
        <p:spPr>
          <a:xfrm>
            <a:off x="5266204" y="2655394"/>
            <a:ext cx="55103" cy="55103"/>
          </a:xfrm>
          <a:prstGeom prst="rect">
            <a:avLst/>
          </a:prstGeom>
        </p:spPr>
      </p:pic>
      <p:pic>
        <p:nvPicPr>
          <p:cNvPr id="46" name="Picture 45"/>
          <p:cNvPicPr>
            <a:picLocks noChangeAspect="1"/>
          </p:cNvPicPr>
          <p:nvPr/>
        </p:nvPicPr>
        <p:blipFill>
          <a:blip r:embed="rId12"/>
          <a:stretch>
            <a:fillRect/>
          </a:stretch>
        </p:blipFill>
        <p:spPr>
          <a:xfrm>
            <a:off x="5207256" y="2642025"/>
            <a:ext cx="55103" cy="55103"/>
          </a:xfrm>
          <a:prstGeom prst="rect">
            <a:avLst/>
          </a:prstGeom>
        </p:spPr>
      </p:pic>
      <p:pic>
        <p:nvPicPr>
          <p:cNvPr id="47" name="Picture 46"/>
          <p:cNvPicPr>
            <a:picLocks noChangeAspect="1"/>
          </p:cNvPicPr>
          <p:nvPr/>
        </p:nvPicPr>
        <p:blipFill>
          <a:blip r:embed="rId12"/>
          <a:stretch>
            <a:fillRect/>
          </a:stretch>
        </p:blipFill>
        <p:spPr>
          <a:xfrm>
            <a:off x="5247937" y="2638496"/>
            <a:ext cx="55103" cy="55103"/>
          </a:xfrm>
          <a:prstGeom prst="rect">
            <a:avLst/>
          </a:prstGeom>
        </p:spPr>
      </p:pic>
      <p:pic>
        <p:nvPicPr>
          <p:cNvPr id="48" name="Picture 47"/>
          <p:cNvPicPr>
            <a:picLocks noChangeAspect="1"/>
          </p:cNvPicPr>
          <p:nvPr/>
        </p:nvPicPr>
        <p:blipFill>
          <a:blip r:embed="rId12"/>
          <a:stretch>
            <a:fillRect/>
          </a:stretch>
        </p:blipFill>
        <p:spPr>
          <a:xfrm>
            <a:off x="5164563" y="2601104"/>
            <a:ext cx="55103" cy="55103"/>
          </a:xfrm>
          <a:prstGeom prst="rect">
            <a:avLst/>
          </a:prstGeom>
        </p:spPr>
      </p:pic>
      <p:pic>
        <p:nvPicPr>
          <p:cNvPr id="49" name="Picture 48"/>
          <p:cNvPicPr>
            <a:picLocks noChangeAspect="1"/>
          </p:cNvPicPr>
          <p:nvPr/>
        </p:nvPicPr>
        <p:blipFill>
          <a:blip r:embed="rId12"/>
          <a:stretch>
            <a:fillRect/>
          </a:stretch>
        </p:blipFill>
        <p:spPr>
          <a:xfrm>
            <a:off x="5192834" y="2614474"/>
            <a:ext cx="55103" cy="55103"/>
          </a:xfrm>
          <a:prstGeom prst="rect">
            <a:avLst/>
          </a:prstGeom>
        </p:spPr>
      </p:pic>
      <p:sp>
        <p:nvSpPr>
          <p:cNvPr id="51" name="TextBox 50"/>
          <p:cNvSpPr txBox="1"/>
          <p:nvPr/>
        </p:nvSpPr>
        <p:spPr>
          <a:xfrm>
            <a:off x="2468269" y="2803503"/>
            <a:ext cx="662938" cy="338554"/>
          </a:xfrm>
          <a:prstGeom prst="rect">
            <a:avLst/>
          </a:prstGeom>
          <a:noFill/>
        </p:spPr>
        <p:txBody>
          <a:bodyPr wrap="none" rtlCol="0">
            <a:spAutoFit/>
          </a:bodyPr>
          <a:lstStyle/>
          <a:p>
            <a:r>
              <a:rPr lang="en-US" sz="1600" dirty="0" smtClean="0">
                <a:solidFill>
                  <a:srgbClr val="98B1D0"/>
                </a:solidFill>
                <a:latin typeface="Franklin Gothic Heavy" panose="020B0903020102020204" pitchFamily="34" charset="0"/>
              </a:rPr>
              <a:t>2012</a:t>
            </a:r>
            <a:endParaRPr lang="en-US" sz="1600" dirty="0">
              <a:solidFill>
                <a:srgbClr val="98B1D0"/>
              </a:solidFill>
              <a:latin typeface="Franklin Gothic Heavy" panose="020B0903020102020204" pitchFamily="34" charset="0"/>
            </a:endParaRPr>
          </a:p>
        </p:txBody>
      </p:sp>
      <p:sp>
        <p:nvSpPr>
          <p:cNvPr id="52" name="TextBox 51"/>
          <p:cNvSpPr txBox="1"/>
          <p:nvPr/>
        </p:nvSpPr>
        <p:spPr>
          <a:xfrm>
            <a:off x="60074" y="2386787"/>
            <a:ext cx="665567" cy="338554"/>
          </a:xfrm>
          <a:prstGeom prst="rect">
            <a:avLst/>
          </a:prstGeom>
          <a:noFill/>
        </p:spPr>
        <p:txBody>
          <a:bodyPr wrap="none" rtlCol="0">
            <a:spAutoFit/>
          </a:bodyPr>
          <a:lstStyle/>
          <a:p>
            <a:r>
              <a:rPr lang="en-US" sz="1600" dirty="0" smtClean="0">
                <a:solidFill>
                  <a:srgbClr val="98B1D0"/>
                </a:solidFill>
                <a:latin typeface="Franklin Gothic Heavy" panose="020B0903020102020204" pitchFamily="34" charset="0"/>
              </a:rPr>
              <a:t>2008</a:t>
            </a:r>
            <a:endParaRPr lang="en-US" sz="1600" dirty="0">
              <a:solidFill>
                <a:srgbClr val="98B1D0"/>
              </a:solidFill>
              <a:latin typeface="Franklin Gothic Heavy" panose="020B0903020102020204" pitchFamily="34" charset="0"/>
            </a:endParaRPr>
          </a:p>
        </p:txBody>
      </p:sp>
      <p:pic>
        <p:nvPicPr>
          <p:cNvPr id="54" name="Picture 53"/>
          <p:cNvPicPr>
            <a:picLocks noChangeAspect="1"/>
          </p:cNvPicPr>
          <p:nvPr/>
        </p:nvPicPr>
        <p:blipFill rotWithShape="1">
          <a:blip r:embed="rId13" cstate="print">
            <a:extLst>
              <a:ext uri="{28A0092B-C50C-407E-A947-70E740481C1C}">
                <a14:useLocalDpi xmlns:a14="http://schemas.microsoft.com/office/drawing/2010/main" val="0"/>
              </a:ext>
            </a:extLst>
          </a:blip>
          <a:srcRect t="12494" b="23973"/>
          <a:stretch/>
        </p:blipFill>
        <p:spPr>
          <a:xfrm>
            <a:off x="4444869" y="5070380"/>
            <a:ext cx="3090672" cy="1257916"/>
          </a:xfrm>
          <a:prstGeom prst="rect">
            <a:avLst/>
          </a:prstGeom>
          <a:ln>
            <a:noFill/>
          </a:ln>
          <a:effectLst>
            <a:outerShdw blurRad="292100" dist="139700" dir="2700000" algn="tl" rotWithShape="0">
              <a:srgbClr val="333333">
                <a:alpha val="65000"/>
              </a:srgbClr>
            </a:outerShdw>
          </a:effectLst>
        </p:spPr>
      </p:pic>
      <p:pic>
        <p:nvPicPr>
          <p:cNvPr id="53" name="Picture 52"/>
          <p:cNvPicPr>
            <a:picLocks noChangeAspect="1"/>
          </p:cNvPicPr>
          <p:nvPr/>
        </p:nvPicPr>
        <p:blipFill rotWithShape="1">
          <a:blip r:embed="rId14" cstate="print">
            <a:extLst>
              <a:ext uri="{28A0092B-C50C-407E-A947-70E740481C1C}">
                <a14:useLocalDpi xmlns:a14="http://schemas.microsoft.com/office/drawing/2010/main" val="0"/>
              </a:ext>
            </a:extLst>
          </a:blip>
          <a:srcRect t="13005" b="23561"/>
          <a:stretch/>
        </p:blipFill>
        <p:spPr>
          <a:xfrm>
            <a:off x="5844720" y="5389607"/>
            <a:ext cx="3084807" cy="1248229"/>
          </a:xfrm>
          <a:prstGeom prst="rect">
            <a:avLst/>
          </a:prstGeom>
          <a:ln>
            <a:noFill/>
          </a:ln>
          <a:effectLst>
            <a:outerShdw blurRad="292100" dist="139700" dir="2700000" algn="tl" rotWithShape="0">
              <a:srgbClr val="333333">
                <a:alpha val="65000"/>
              </a:srgbClr>
            </a:outerShdw>
          </a:effectLst>
        </p:spPr>
      </p:pic>
      <p:sp>
        <p:nvSpPr>
          <p:cNvPr id="63" name="TextBox 62"/>
          <p:cNvSpPr txBox="1"/>
          <p:nvPr/>
        </p:nvSpPr>
        <p:spPr>
          <a:xfrm>
            <a:off x="4389414" y="3577083"/>
            <a:ext cx="663258" cy="338554"/>
          </a:xfrm>
          <a:prstGeom prst="rect">
            <a:avLst/>
          </a:prstGeom>
          <a:noFill/>
        </p:spPr>
        <p:txBody>
          <a:bodyPr wrap="none" rtlCol="0">
            <a:spAutoFit/>
          </a:bodyPr>
          <a:lstStyle/>
          <a:p>
            <a:r>
              <a:rPr lang="en-US" sz="1600" dirty="0" smtClean="0">
                <a:solidFill>
                  <a:srgbClr val="98B1D0"/>
                </a:solidFill>
                <a:latin typeface="Franklin Gothic Heavy" panose="020B0903020102020204" pitchFamily="34" charset="0"/>
              </a:rPr>
              <a:t>2014</a:t>
            </a:r>
            <a:endParaRPr lang="en-US" sz="1600" dirty="0">
              <a:solidFill>
                <a:srgbClr val="98B1D0"/>
              </a:solidFill>
              <a:latin typeface="Franklin Gothic Heavy" panose="020B0903020102020204" pitchFamily="34" charset="0"/>
            </a:endParaRPr>
          </a:p>
        </p:txBody>
      </p:sp>
      <p:sp>
        <p:nvSpPr>
          <p:cNvPr id="64" name="TextBox 63"/>
          <p:cNvSpPr txBox="1"/>
          <p:nvPr/>
        </p:nvSpPr>
        <p:spPr>
          <a:xfrm>
            <a:off x="5466562" y="3844746"/>
            <a:ext cx="662682" cy="338554"/>
          </a:xfrm>
          <a:prstGeom prst="rect">
            <a:avLst/>
          </a:prstGeom>
          <a:noFill/>
        </p:spPr>
        <p:txBody>
          <a:bodyPr wrap="none" rtlCol="0">
            <a:spAutoFit/>
          </a:bodyPr>
          <a:lstStyle/>
          <a:p>
            <a:r>
              <a:rPr lang="en-US" sz="1600" dirty="0" smtClean="0">
                <a:solidFill>
                  <a:srgbClr val="98B1D0"/>
                </a:solidFill>
                <a:latin typeface="Franklin Gothic Heavy" panose="020B0903020102020204" pitchFamily="34" charset="0"/>
              </a:rPr>
              <a:t>2015</a:t>
            </a:r>
            <a:endParaRPr lang="en-US" sz="1600" dirty="0">
              <a:solidFill>
                <a:srgbClr val="98B1D0"/>
              </a:solidFill>
              <a:latin typeface="Franklin Gothic Heavy" panose="020B0903020102020204" pitchFamily="34" charset="0"/>
            </a:endParaRPr>
          </a:p>
        </p:txBody>
      </p:sp>
      <p:sp>
        <p:nvSpPr>
          <p:cNvPr id="65" name="TextBox 64"/>
          <p:cNvSpPr txBox="1"/>
          <p:nvPr/>
        </p:nvSpPr>
        <p:spPr>
          <a:xfrm>
            <a:off x="6776711" y="3910667"/>
            <a:ext cx="660052" cy="338554"/>
          </a:xfrm>
          <a:prstGeom prst="rect">
            <a:avLst/>
          </a:prstGeom>
          <a:noFill/>
        </p:spPr>
        <p:txBody>
          <a:bodyPr wrap="none" rtlCol="0">
            <a:spAutoFit/>
          </a:bodyPr>
          <a:lstStyle/>
          <a:p>
            <a:r>
              <a:rPr lang="en-US" sz="1600" dirty="0" smtClean="0">
                <a:solidFill>
                  <a:srgbClr val="98B1D0"/>
                </a:solidFill>
                <a:latin typeface="Franklin Gothic Heavy" panose="020B0903020102020204" pitchFamily="34" charset="0"/>
              </a:rPr>
              <a:t>2016</a:t>
            </a:r>
            <a:endParaRPr lang="en-US" sz="1600" dirty="0">
              <a:solidFill>
                <a:srgbClr val="98B1D0"/>
              </a:solidFill>
              <a:latin typeface="Franklin Gothic Heavy" panose="020B0903020102020204" pitchFamily="34" charset="0"/>
            </a:endParaRPr>
          </a:p>
        </p:txBody>
      </p:sp>
      <p:sp>
        <p:nvSpPr>
          <p:cNvPr id="9" name="Freeform 8"/>
          <p:cNvSpPr/>
          <p:nvPr/>
        </p:nvSpPr>
        <p:spPr>
          <a:xfrm>
            <a:off x="649467" y="2148512"/>
            <a:ext cx="8551286" cy="2487323"/>
          </a:xfrm>
          <a:custGeom>
            <a:avLst/>
            <a:gdLst>
              <a:gd name="connsiteX0" fmla="*/ 0 w 7841673"/>
              <a:gd name="connsiteY0" fmla="*/ 0 h 2701636"/>
              <a:gd name="connsiteX1" fmla="*/ 457200 w 7841673"/>
              <a:gd name="connsiteY1" fmla="*/ 762000 h 2701636"/>
              <a:gd name="connsiteX2" fmla="*/ 2438400 w 7841673"/>
              <a:gd name="connsiteY2" fmla="*/ 1066800 h 2701636"/>
              <a:gd name="connsiteX3" fmla="*/ 4308764 w 7841673"/>
              <a:gd name="connsiteY3" fmla="*/ 1898072 h 2701636"/>
              <a:gd name="connsiteX4" fmla="*/ 6802582 w 7841673"/>
              <a:gd name="connsiteY4" fmla="*/ 2133600 h 2701636"/>
              <a:gd name="connsiteX5" fmla="*/ 7841673 w 7841673"/>
              <a:gd name="connsiteY5" fmla="*/ 2701636 h 2701636"/>
              <a:gd name="connsiteX0" fmla="*/ 0 w 8479848"/>
              <a:gd name="connsiteY0" fmla="*/ 0 h 2468273"/>
              <a:gd name="connsiteX1" fmla="*/ 457200 w 8479848"/>
              <a:gd name="connsiteY1" fmla="*/ 762000 h 2468273"/>
              <a:gd name="connsiteX2" fmla="*/ 2438400 w 8479848"/>
              <a:gd name="connsiteY2" fmla="*/ 1066800 h 2468273"/>
              <a:gd name="connsiteX3" fmla="*/ 4308764 w 8479848"/>
              <a:gd name="connsiteY3" fmla="*/ 1898072 h 2468273"/>
              <a:gd name="connsiteX4" fmla="*/ 6802582 w 8479848"/>
              <a:gd name="connsiteY4" fmla="*/ 2133600 h 2468273"/>
              <a:gd name="connsiteX5" fmla="*/ 8479848 w 8479848"/>
              <a:gd name="connsiteY5" fmla="*/ 2468273 h 2468273"/>
              <a:gd name="connsiteX0" fmla="*/ 0 w 8479848"/>
              <a:gd name="connsiteY0" fmla="*/ 0 h 2468273"/>
              <a:gd name="connsiteX1" fmla="*/ 457200 w 8479848"/>
              <a:gd name="connsiteY1" fmla="*/ 762000 h 2468273"/>
              <a:gd name="connsiteX2" fmla="*/ 2438400 w 8479848"/>
              <a:gd name="connsiteY2" fmla="*/ 1066800 h 2468273"/>
              <a:gd name="connsiteX3" fmla="*/ 4308764 w 8479848"/>
              <a:gd name="connsiteY3" fmla="*/ 1898072 h 2468273"/>
              <a:gd name="connsiteX4" fmla="*/ 6802582 w 8479848"/>
              <a:gd name="connsiteY4" fmla="*/ 2133600 h 2468273"/>
              <a:gd name="connsiteX5" fmla="*/ 8479848 w 8479848"/>
              <a:gd name="connsiteY5" fmla="*/ 2468273 h 2468273"/>
              <a:gd name="connsiteX0" fmla="*/ 0 w 8551286"/>
              <a:gd name="connsiteY0" fmla="*/ 0 h 2487323"/>
              <a:gd name="connsiteX1" fmla="*/ 457200 w 8551286"/>
              <a:gd name="connsiteY1" fmla="*/ 762000 h 2487323"/>
              <a:gd name="connsiteX2" fmla="*/ 2438400 w 8551286"/>
              <a:gd name="connsiteY2" fmla="*/ 1066800 h 2487323"/>
              <a:gd name="connsiteX3" fmla="*/ 4308764 w 8551286"/>
              <a:gd name="connsiteY3" fmla="*/ 1898072 h 2487323"/>
              <a:gd name="connsiteX4" fmla="*/ 6802582 w 8551286"/>
              <a:gd name="connsiteY4" fmla="*/ 2133600 h 2487323"/>
              <a:gd name="connsiteX5" fmla="*/ 8551286 w 8551286"/>
              <a:gd name="connsiteY5" fmla="*/ 2487323 h 248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51286" h="2487323">
                <a:moveTo>
                  <a:pt x="0" y="0"/>
                </a:moveTo>
                <a:cubicBezTo>
                  <a:pt x="25400" y="292100"/>
                  <a:pt x="50800" y="584200"/>
                  <a:pt x="457200" y="762000"/>
                </a:cubicBezTo>
                <a:cubicBezTo>
                  <a:pt x="863600" y="939800"/>
                  <a:pt x="1796473" y="877455"/>
                  <a:pt x="2438400" y="1066800"/>
                </a:cubicBezTo>
                <a:cubicBezTo>
                  <a:pt x="3080327" y="1256145"/>
                  <a:pt x="3581400" y="1720272"/>
                  <a:pt x="4308764" y="1898072"/>
                </a:cubicBezTo>
                <a:cubicBezTo>
                  <a:pt x="5036128" y="2075872"/>
                  <a:pt x="6095495" y="2035392"/>
                  <a:pt x="6802582" y="2133600"/>
                </a:cubicBezTo>
                <a:cubicBezTo>
                  <a:pt x="7509669" y="2231808"/>
                  <a:pt x="7954674" y="2260743"/>
                  <a:pt x="8551286" y="2487323"/>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6" name="Picture 65"/>
          <p:cNvPicPr>
            <a:picLocks noChangeAspect="1"/>
          </p:cNvPicPr>
          <p:nvPr/>
        </p:nvPicPr>
        <p:blipFill>
          <a:blip r:embed="rId15" cstate="print">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16">
                    <a14:imgEffect>
                      <a14:saturation sat="99000"/>
                    </a14:imgEffect>
                  </a14:imgLayer>
                </a14:imgProps>
              </a:ext>
              <a:ext uri="{28A0092B-C50C-407E-A947-70E740481C1C}">
                <a14:useLocalDpi xmlns:a14="http://schemas.microsoft.com/office/drawing/2010/main" val="0"/>
              </a:ext>
            </a:extLst>
          </a:blip>
          <a:stretch>
            <a:fillRect/>
          </a:stretch>
        </p:blipFill>
        <p:spPr>
          <a:xfrm flipH="1">
            <a:off x="1278948" y="1560578"/>
            <a:ext cx="901755" cy="901755"/>
          </a:xfrm>
          <a:prstGeom prst="rect">
            <a:avLst/>
          </a:prstGeom>
        </p:spPr>
      </p:pic>
      <p:cxnSp>
        <p:nvCxnSpPr>
          <p:cNvPr id="68" name="Straight Connector 67"/>
          <p:cNvCxnSpPr/>
          <p:nvPr/>
        </p:nvCxnSpPr>
        <p:spPr>
          <a:xfrm>
            <a:off x="4553599" y="4393842"/>
            <a:ext cx="5845" cy="189737"/>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69" name="Straight Connector 68"/>
          <p:cNvCxnSpPr>
            <a:endCxn id="59" idx="0"/>
          </p:cNvCxnSpPr>
          <p:nvPr/>
        </p:nvCxnSpPr>
        <p:spPr>
          <a:xfrm>
            <a:off x="6441992" y="4627366"/>
            <a:ext cx="8189" cy="223232"/>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H="1">
            <a:off x="8024114" y="4947111"/>
            <a:ext cx="6052" cy="183879"/>
          </a:xfrm>
          <a:prstGeom prst="line">
            <a:avLst/>
          </a:prstGeom>
          <a:ln w="6350"/>
        </p:spPr>
        <p:style>
          <a:lnRef idx="2">
            <a:schemeClr val="accent1"/>
          </a:lnRef>
          <a:fillRef idx="0">
            <a:schemeClr val="accent1"/>
          </a:fillRef>
          <a:effectRef idx="1">
            <a:schemeClr val="accent1"/>
          </a:effectRef>
          <a:fontRef idx="minor">
            <a:schemeClr val="tx1"/>
          </a:fontRef>
        </p:style>
      </p:cxnSp>
      <p:sp>
        <p:nvSpPr>
          <p:cNvPr id="74" name="TextBox 73"/>
          <p:cNvSpPr txBox="1"/>
          <p:nvPr/>
        </p:nvSpPr>
        <p:spPr>
          <a:xfrm>
            <a:off x="3333681" y="4359364"/>
            <a:ext cx="1236621" cy="338554"/>
          </a:xfrm>
          <a:prstGeom prst="rect">
            <a:avLst/>
          </a:prstGeom>
          <a:noFill/>
        </p:spPr>
        <p:txBody>
          <a:bodyPr wrap="none" rtlCol="0">
            <a:spAutoFit/>
          </a:bodyPr>
          <a:lstStyle/>
          <a:p>
            <a:r>
              <a:rPr lang="en-US" sz="1600" dirty="0" smtClean="0">
                <a:latin typeface="Franklin Gothic Heavy" panose="020B0903020102020204" pitchFamily="34" charset="0"/>
              </a:rPr>
              <a:t>xGeoid14B</a:t>
            </a:r>
            <a:endParaRPr lang="en-US" sz="1600" dirty="0">
              <a:latin typeface="Franklin Gothic Heavy" panose="020B0903020102020204" pitchFamily="34" charset="0"/>
            </a:endParaRPr>
          </a:p>
        </p:txBody>
      </p:sp>
      <p:sp>
        <p:nvSpPr>
          <p:cNvPr id="75" name="TextBox 74"/>
          <p:cNvSpPr txBox="1"/>
          <p:nvPr/>
        </p:nvSpPr>
        <p:spPr>
          <a:xfrm>
            <a:off x="5506664" y="4805568"/>
            <a:ext cx="1236044" cy="338554"/>
          </a:xfrm>
          <a:prstGeom prst="rect">
            <a:avLst/>
          </a:prstGeom>
          <a:noFill/>
        </p:spPr>
        <p:txBody>
          <a:bodyPr wrap="none" rtlCol="0">
            <a:spAutoFit/>
          </a:bodyPr>
          <a:lstStyle/>
          <a:p>
            <a:r>
              <a:rPr lang="en-US" sz="1600" dirty="0" smtClean="0">
                <a:latin typeface="Franklin Gothic Heavy" panose="020B0903020102020204" pitchFamily="34" charset="0"/>
              </a:rPr>
              <a:t>xGeoid15B</a:t>
            </a:r>
            <a:endParaRPr lang="en-US" sz="1600" dirty="0">
              <a:latin typeface="Franklin Gothic Heavy" panose="020B0903020102020204" pitchFamily="34" charset="0"/>
            </a:endParaRPr>
          </a:p>
        </p:txBody>
      </p:sp>
      <p:sp>
        <p:nvSpPr>
          <p:cNvPr id="76" name="TextBox 75"/>
          <p:cNvSpPr txBox="1"/>
          <p:nvPr/>
        </p:nvSpPr>
        <p:spPr>
          <a:xfrm>
            <a:off x="7211914" y="5112516"/>
            <a:ext cx="1233415" cy="338554"/>
          </a:xfrm>
          <a:prstGeom prst="rect">
            <a:avLst/>
          </a:prstGeom>
          <a:noFill/>
        </p:spPr>
        <p:txBody>
          <a:bodyPr wrap="none" rtlCol="0">
            <a:spAutoFit/>
          </a:bodyPr>
          <a:lstStyle/>
          <a:p>
            <a:r>
              <a:rPr lang="en-US" sz="1600" dirty="0" smtClean="0">
                <a:latin typeface="Franklin Gothic Heavy" panose="020B0903020102020204" pitchFamily="34" charset="0"/>
              </a:rPr>
              <a:t>xGeoid16B</a:t>
            </a:r>
            <a:endParaRPr lang="en-US" sz="1600" dirty="0">
              <a:latin typeface="Franklin Gothic Heavy" panose="020B0903020102020204" pitchFamily="34" charset="0"/>
            </a:endParaRPr>
          </a:p>
        </p:txBody>
      </p:sp>
      <p:sp>
        <p:nvSpPr>
          <p:cNvPr id="78" name="TextBox 77"/>
          <p:cNvSpPr txBox="1"/>
          <p:nvPr/>
        </p:nvSpPr>
        <p:spPr>
          <a:xfrm>
            <a:off x="761410" y="5657619"/>
            <a:ext cx="389850" cy="584775"/>
          </a:xfrm>
          <a:prstGeom prst="rect">
            <a:avLst/>
          </a:prstGeom>
          <a:noFill/>
        </p:spPr>
        <p:txBody>
          <a:bodyPr wrap="none" rtlCol="0">
            <a:spAutoFit/>
          </a:bodyPr>
          <a:lstStyle/>
          <a:p>
            <a:r>
              <a:rPr lang="en-US" sz="3200" b="1" dirty="0" smtClean="0">
                <a:solidFill>
                  <a:srgbClr val="6CAAB4"/>
                </a:solidFill>
              </a:rPr>
              <a:t>+</a:t>
            </a:r>
            <a:endParaRPr lang="en-US" sz="3200" b="1" dirty="0">
              <a:solidFill>
                <a:srgbClr val="6CAAB4"/>
              </a:solidFill>
            </a:endParaRPr>
          </a:p>
        </p:txBody>
      </p:sp>
      <p:pic>
        <p:nvPicPr>
          <p:cNvPr id="12" name="Picture 4" descr="http://www.asu.cas.cz/~bezdek/vyzkum/rotating_3d_globe/figures/tn200_rotating_3d_globe_preview_Geoid_height_EGM2008_nmax500_BlueWhiteOrangeRed_px0650.png"/>
          <p:cNvPicPr>
            <a:picLocks noChangeAspect="1" noChangeArrowheads="1"/>
          </p:cNvPicPr>
          <p:nvPr/>
        </p:nvPicPr>
        <p:blipFill rotWithShape="1">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l="15218" r="13793" b="9371"/>
          <a:stretch/>
        </p:blipFill>
        <p:spPr bwMode="auto">
          <a:xfrm>
            <a:off x="0" y="1304232"/>
            <a:ext cx="1122218" cy="1189154"/>
          </a:xfrm>
          <a:prstGeom prst="rect">
            <a:avLst/>
          </a:prstGeom>
          <a:noFill/>
          <a:extLst>
            <a:ext uri="{909E8E84-426E-40dd-AFC4-6F175D3DCCD1}">
              <a14:hiddenFill xmlns:a14="http://schemas.microsoft.com/office/drawing/2010/main" xmlns="">
                <a:solidFill>
                  <a:srgbClr val="FFFFFF"/>
                </a:solidFill>
              </a14:hiddenFill>
            </a:ext>
          </a:extLst>
        </p:spPr>
      </p:pic>
      <p:sp>
        <p:nvSpPr>
          <p:cNvPr id="79" name="TextBox 78"/>
          <p:cNvSpPr txBox="1"/>
          <p:nvPr/>
        </p:nvSpPr>
        <p:spPr>
          <a:xfrm>
            <a:off x="1571496" y="2127080"/>
            <a:ext cx="916020" cy="338554"/>
          </a:xfrm>
          <a:prstGeom prst="rect">
            <a:avLst/>
          </a:prstGeom>
          <a:noFill/>
        </p:spPr>
        <p:txBody>
          <a:bodyPr wrap="none" rtlCol="0">
            <a:spAutoFit/>
          </a:bodyPr>
          <a:lstStyle/>
          <a:p>
            <a:r>
              <a:rPr lang="en-US" sz="1600" dirty="0" smtClean="0">
                <a:solidFill>
                  <a:srgbClr val="942825"/>
                </a:solidFill>
                <a:latin typeface="Franklin Gothic Heavy" panose="020B0903020102020204" pitchFamily="34" charset="0"/>
              </a:rPr>
              <a:t>GRAV-D</a:t>
            </a:r>
            <a:endParaRPr lang="en-US" sz="1600" dirty="0">
              <a:solidFill>
                <a:srgbClr val="942825"/>
              </a:solidFill>
              <a:latin typeface="Franklin Gothic Heavy" panose="020B0903020102020204" pitchFamily="34" charset="0"/>
            </a:endParaRPr>
          </a:p>
        </p:txBody>
      </p:sp>
      <p:sp>
        <p:nvSpPr>
          <p:cNvPr id="81" name="Freeform 80"/>
          <p:cNvSpPr/>
          <p:nvPr/>
        </p:nvSpPr>
        <p:spPr>
          <a:xfrm>
            <a:off x="2274896" y="3437740"/>
            <a:ext cx="6933622" cy="1445482"/>
          </a:xfrm>
          <a:custGeom>
            <a:avLst/>
            <a:gdLst>
              <a:gd name="connsiteX0" fmla="*/ 0 w 7841673"/>
              <a:gd name="connsiteY0" fmla="*/ 0 h 2701636"/>
              <a:gd name="connsiteX1" fmla="*/ 457200 w 7841673"/>
              <a:gd name="connsiteY1" fmla="*/ 762000 h 2701636"/>
              <a:gd name="connsiteX2" fmla="*/ 2438400 w 7841673"/>
              <a:gd name="connsiteY2" fmla="*/ 1066800 h 2701636"/>
              <a:gd name="connsiteX3" fmla="*/ 4308764 w 7841673"/>
              <a:gd name="connsiteY3" fmla="*/ 1898072 h 2701636"/>
              <a:gd name="connsiteX4" fmla="*/ 6802582 w 7841673"/>
              <a:gd name="connsiteY4" fmla="*/ 2133600 h 2701636"/>
              <a:gd name="connsiteX5" fmla="*/ 7841673 w 7841673"/>
              <a:gd name="connsiteY5" fmla="*/ 2701636 h 2701636"/>
              <a:gd name="connsiteX0" fmla="*/ 427117 w 7449640"/>
              <a:gd name="connsiteY0" fmla="*/ 0 h 2868656"/>
              <a:gd name="connsiteX1" fmla="*/ 65167 w 7449640"/>
              <a:gd name="connsiteY1" fmla="*/ 929020 h 2868656"/>
              <a:gd name="connsiteX2" fmla="*/ 2046367 w 7449640"/>
              <a:gd name="connsiteY2" fmla="*/ 1233820 h 2868656"/>
              <a:gd name="connsiteX3" fmla="*/ 3916731 w 7449640"/>
              <a:gd name="connsiteY3" fmla="*/ 2065092 h 2868656"/>
              <a:gd name="connsiteX4" fmla="*/ 6410549 w 7449640"/>
              <a:gd name="connsiteY4" fmla="*/ 2300620 h 2868656"/>
              <a:gd name="connsiteX5" fmla="*/ 7449640 w 7449640"/>
              <a:gd name="connsiteY5" fmla="*/ 2868656 h 2868656"/>
              <a:gd name="connsiteX0" fmla="*/ 573082 w 7430505"/>
              <a:gd name="connsiteY0" fmla="*/ 0 h 2603728"/>
              <a:gd name="connsiteX1" fmla="*/ 46032 w 7430505"/>
              <a:gd name="connsiteY1" fmla="*/ 664092 h 2603728"/>
              <a:gd name="connsiteX2" fmla="*/ 2027232 w 7430505"/>
              <a:gd name="connsiteY2" fmla="*/ 968892 h 2603728"/>
              <a:gd name="connsiteX3" fmla="*/ 3897596 w 7430505"/>
              <a:gd name="connsiteY3" fmla="*/ 1800164 h 2603728"/>
              <a:gd name="connsiteX4" fmla="*/ 6391414 w 7430505"/>
              <a:gd name="connsiteY4" fmla="*/ 2035692 h 2603728"/>
              <a:gd name="connsiteX5" fmla="*/ 7430505 w 7430505"/>
              <a:gd name="connsiteY5" fmla="*/ 2603728 h 2603728"/>
              <a:gd name="connsiteX0" fmla="*/ 573373 w 7430796"/>
              <a:gd name="connsiteY0" fmla="*/ 0 h 2603728"/>
              <a:gd name="connsiteX1" fmla="*/ 46323 w 7430796"/>
              <a:gd name="connsiteY1" fmla="*/ 664092 h 2603728"/>
              <a:gd name="connsiteX2" fmla="*/ 2027523 w 7430796"/>
              <a:gd name="connsiteY2" fmla="*/ 968892 h 2603728"/>
              <a:gd name="connsiteX3" fmla="*/ 3897887 w 7430796"/>
              <a:gd name="connsiteY3" fmla="*/ 1800164 h 2603728"/>
              <a:gd name="connsiteX4" fmla="*/ 6391705 w 7430796"/>
              <a:gd name="connsiteY4" fmla="*/ 2035692 h 2603728"/>
              <a:gd name="connsiteX5" fmla="*/ 7430796 w 7430796"/>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894113 w 7427022"/>
              <a:gd name="connsiteY3" fmla="*/ 1800164 h 2603728"/>
              <a:gd name="connsiteX4" fmla="*/ 6387931 w 7427022"/>
              <a:gd name="connsiteY4" fmla="*/ 2035692 h 2603728"/>
              <a:gd name="connsiteX5" fmla="*/ 7427022 w 7427022"/>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925864 w 7427022"/>
              <a:gd name="connsiteY3" fmla="*/ 1742571 h 2603728"/>
              <a:gd name="connsiteX4" fmla="*/ 6387931 w 7427022"/>
              <a:gd name="connsiteY4" fmla="*/ 2035692 h 2603728"/>
              <a:gd name="connsiteX5" fmla="*/ 7427022 w 7427022"/>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925864 w 7427022"/>
              <a:gd name="connsiteY3" fmla="*/ 1742571 h 2603728"/>
              <a:gd name="connsiteX4" fmla="*/ 6375231 w 7427022"/>
              <a:gd name="connsiteY4" fmla="*/ 1960821 h 2603728"/>
              <a:gd name="connsiteX5" fmla="*/ 7427022 w 7427022"/>
              <a:gd name="connsiteY5" fmla="*/ 2603728 h 2603728"/>
              <a:gd name="connsiteX0" fmla="*/ 569599 w 7433372"/>
              <a:gd name="connsiteY0" fmla="*/ 0 h 2482783"/>
              <a:gd name="connsiteX1" fmla="*/ 42549 w 7433372"/>
              <a:gd name="connsiteY1" fmla="*/ 664092 h 2482783"/>
              <a:gd name="connsiteX2" fmla="*/ 2023749 w 7433372"/>
              <a:gd name="connsiteY2" fmla="*/ 968892 h 2482783"/>
              <a:gd name="connsiteX3" fmla="*/ 3925864 w 7433372"/>
              <a:gd name="connsiteY3" fmla="*/ 1742571 h 2482783"/>
              <a:gd name="connsiteX4" fmla="*/ 6375231 w 7433372"/>
              <a:gd name="connsiteY4" fmla="*/ 1960821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25865 w 7433372"/>
              <a:gd name="connsiteY3" fmla="*/ 1729407 h 2482783"/>
              <a:gd name="connsiteX4" fmla="*/ 6375231 w 7433372"/>
              <a:gd name="connsiteY4" fmla="*/ 1960821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67141 w 7433372"/>
              <a:gd name="connsiteY3" fmla="*/ 1720768 h 2482783"/>
              <a:gd name="connsiteX4" fmla="*/ 6375231 w 7433372"/>
              <a:gd name="connsiteY4" fmla="*/ 1960821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67141 w 7433372"/>
              <a:gd name="connsiteY3" fmla="*/ 1720768 h 2482783"/>
              <a:gd name="connsiteX4" fmla="*/ 6457781 w 7433372"/>
              <a:gd name="connsiteY4" fmla="*/ 1957942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67141 w 7433372"/>
              <a:gd name="connsiteY3" fmla="*/ 1720768 h 2482783"/>
              <a:gd name="connsiteX4" fmla="*/ 6387931 w 7433372"/>
              <a:gd name="connsiteY4" fmla="*/ 1949303 h 2482783"/>
              <a:gd name="connsiteX5" fmla="*/ 7433372 w 7433372"/>
              <a:gd name="connsiteY5" fmla="*/ 2482783 h 2482783"/>
              <a:gd name="connsiteX0" fmla="*/ 576260 w 7440033"/>
              <a:gd name="connsiteY0" fmla="*/ 0 h 2482783"/>
              <a:gd name="connsiteX1" fmla="*/ 49210 w 7440033"/>
              <a:gd name="connsiteY1" fmla="*/ 664092 h 2482783"/>
              <a:gd name="connsiteX2" fmla="*/ 2087560 w 7440033"/>
              <a:gd name="connsiteY2" fmla="*/ 974651 h 2482783"/>
              <a:gd name="connsiteX3" fmla="*/ 3973802 w 7440033"/>
              <a:gd name="connsiteY3" fmla="*/ 1720768 h 2482783"/>
              <a:gd name="connsiteX4" fmla="*/ 6394592 w 7440033"/>
              <a:gd name="connsiteY4" fmla="*/ 1949303 h 2482783"/>
              <a:gd name="connsiteX5" fmla="*/ 7440033 w 7440033"/>
              <a:gd name="connsiteY5" fmla="*/ 2482783 h 2482783"/>
              <a:gd name="connsiteX0" fmla="*/ 0 w 6863773"/>
              <a:gd name="connsiteY0" fmla="*/ 0 h 2482783"/>
              <a:gd name="connsiteX1" fmla="*/ 511175 w 6863773"/>
              <a:gd name="connsiteY1" fmla="*/ 1487672 h 2482783"/>
              <a:gd name="connsiteX2" fmla="*/ 1511300 w 6863773"/>
              <a:gd name="connsiteY2" fmla="*/ 974651 h 2482783"/>
              <a:gd name="connsiteX3" fmla="*/ 3397542 w 6863773"/>
              <a:gd name="connsiteY3" fmla="*/ 1720768 h 2482783"/>
              <a:gd name="connsiteX4" fmla="*/ 5818332 w 6863773"/>
              <a:gd name="connsiteY4" fmla="*/ 1949303 h 2482783"/>
              <a:gd name="connsiteX5" fmla="*/ 6863773 w 6863773"/>
              <a:gd name="connsiteY5" fmla="*/ 2482783 h 2482783"/>
              <a:gd name="connsiteX0" fmla="*/ 0 w 7721023"/>
              <a:gd name="connsiteY0" fmla="*/ 0 h 1754231"/>
              <a:gd name="connsiteX1" fmla="*/ 1368425 w 7721023"/>
              <a:gd name="connsiteY1" fmla="*/ 759120 h 1754231"/>
              <a:gd name="connsiteX2" fmla="*/ 2368550 w 7721023"/>
              <a:gd name="connsiteY2" fmla="*/ 246099 h 1754231"/>
              <a:gd name="connsiteX3" fmla="*/ 4254792 w 7721023"/>
              <a:gd name="connsiteY3" fmla="*/ 992216 h 1754231"/>
              <a:gd name="connsiteX4" fmla="*/ 6675582 w 7721023"/>
              <a:gd name="connsiteY4" fmla="*/ 1220751 h 1754231"/>
              <a:gd name="connsiteX5" fmla="*/ 7721023 w 7721023"/>
              <a:gd name="connsiteY5" fmla="*/ 1754231 h 1754231"/>
              <a:gd name="connsiteX0" fmla="*/ 0 w 7721023"/>
              <a:gd name="connsiteY0" fmla="*/ 0 h 1754231"/>
              <a:gd name="connsiteX1" fmla="*/ 903279 w 7721023"/>
              <a:gd name="connsiteY1" fmla="*/ 914747 h 1754231"/>
              <a:gd name="connsiteX2" fmla="*/ 1368425 w 7721023"/>
              <a:gd name="connsiteY2" fmla="*/ 759120 h 1754231"/>
              <a:gd name="connsiteX3" fmla="*/ 2368550 w 7721023"/>
              <a:gd name="connsiteY3" fmla="*/ 246099 h 1754231"/>
              <a:gd name="connsiteX4" fmla="*/ 4254792 w 7721023"/>
              <a:gd name="connsiteY4" fmla="*/ 992216 h 1754231"/>
              <a:gd name="connsiteX5" fmla="*/ 6675582 w 7721023"/>
              <a:gd name="connsiteY5" fmla="*/ 1220751 h 1754231"/>
              <a:gd name="connsiteX6" fmla="*/ 7721023 w 7721023"/>
              <a:gd name="connsiteY6" fmla="*/ 1754231 h 1754231"/>
              <a:gd name="connsiteX0" fmla="*/ 0 w 7714673"/>
              <a:gd name="connsiteY0" fmla="*/ 663410 h 1510551"/>
              <a:gd name="connsiteX1" fmla="*/ 896929 w 7714673"/>
              <a:gd name="connsiteY1" fmla="*/ 671067 h 1510551"/>
              <a:gd name="connsiteX2" fmla="*/ 1362075 w 7714673"/>
              <a:gd name="connsiteY2" fmla="*/ 515440 h 1510551"/>
              <a:gd name="connsiteX3" fmla="*/ 2362200 w 7714673"/>
              <a:gd name="connsiteY3" fmla="*/ 2419 h 1510551"/>
              <a:gd name="connsiteX4" fmla="*/ 4248442 w 7714673"/>
              <a:gd name="connsiteY4" fmla="*/ 748536 h 1510551"/>
              <a:gd name="connsiteX5" fmla="*/ 6669232 w 7714673"/>
              <a:gd name="connsiteY5" fmla="*/ 977071 h 1510551"/>
              <a:gd name="connsiteX6" fmla="*/ 7714673 w 7714673"/>
              <a:gd name="connsiteY6" fmla="*/ 1510551 h 1510551"/>
              <a:gd name="connsiteX0" fmla="*/ 0 w 7714673"/>
              <a:gd name="connsiteY0" fmla="*/ 663404 h 1510545"/>
              <a:gd name="connsiteX1" fmla="*/ 1362075 w 7714673"/>
              <a:gd name="connsiteY1" fmla="*/ 515434 h 1510545"/>
              <a:gd name="connsiteX2" fmla="*/ 2362200 w 7714673"/>
              <a:gd name="connsiteY2" fmla="*/ 2413 h 1510545"/>
              <a:gd name="connsiteX3" fmla="*/ 4248442 w 7714673"/>
              <a:gd name="connsiteY3" fmla="*/ 748530 h 1510545"/>
              <a:gd name="connsiteX4" fmla="*/ 6669232 w 7714673"/>
              <a:gd name="connsiteY4" fmla="*/ 977065 h 1510545"/>
              <a:gd name="connsiteX5" fmla="*/ 7714673 w 7714673"/>
              <a:gd name="connsiteY5" fmla="*/ 1510545 h 1510545"/>
              <a:gd name="connsiteX0" fmla="*/ 0 w 7397173"/>
              <a:gd name="connsiteY0" fmla="*/ 1260120 h 1511173"/>
              <a:gd name="connsiteX1" fmla="*/ 1044575 w 7397173"/>
              <a:gd name="connsiteY1" fmla="*/ 516062 h 1511173"/>
              <a:gd name="connsiteX2" fmla="*/ 2044700 w 7397173"/>
              <a:gd name="connsiteY2" fmla="*/ 3041 h 1511173"/>
              <a:gd name="connsiteX3" fmla="*/ 3930942 w 7397173"/>
              <a:gd name="connsiteY3" fmla="*/ 749158 h 1511173"/>
              <a:gd name="connsiteX4" fmla="*/ 6351732 w 7397173"/>
              <a:gd name="connsiteY4" fmla="*/ 977693 h 1511173"/>
              <a:gd name="connsiteX5" fmla="*/ 7397173 w 7397173"/>
              <a:gd name="connsiteY5" fmla="*/ 1511173 h 1511173"/>
              <a:gd name="connsiteX0" fmla="*/ 137 w 7397310"/>
              <a:gd name="connsiteY0" fmla="*/ 1260120 h 1511173"/>
              <a:gd name="connsiteX1" fmla="*/ 1044712 w 7397310"/>
              <a:gd name="connsiteY1" fmla="*/ 516062 h 1511173"/>
              <a:gd name="connsiteX2" fmla="*/ 2044837 w 7397310"/>
              <a:gd name="connsiteY2" fmla="*/ 3041 h 1511173"/>
              <a:gd name="connsiteX3" fmla="*/ 3931079 w 7397310"/>
              <a:gd name="connsiteY3" fmla="*/ 749158 h 1511173"/>
              <a:gd name="connsiteX4" fmla="*/ 6351869 w 7397310"/>
              <a:gd name="connsiteY4" fmla="*/ 977693 h 1511173"/>
              <a:gd name="connsiteX5" fmla="*/ 7397310 w 7397310"/>
              <a:gd name="connsiteY5" fmla="*/ 1511173 h 1511173"/>
              <a:gd name="connsiteX0" fmla="*/ 139 w 7390962"/>
              <a:gd name="connsiteY0" fmla="*/ 1312024 h 1511243"/>
              <a:gd name="connsiteX1" fmla="*/ 1038364 w 7390962"/>
              <a:gd name="connsiteY1" fmla="*/ 516132 h 1511243"/>
              <a:gd name="connsiteX2" fmla="*/ 2038489 w 7390962"/>
              <a:gd name="connsiteY2" fmla="*/ 3111 h 1511243"/>
              <a:gd name="connsiteX3" fmla="*/ 3924731 w 7390962"/>
              <a:gd name="connsiteY3" fmla="*/ 749228 h 1511243"/>
              <a:gd name="connsiteX4" fmla="*/ 6345521 w 7390962"/>
              <a:gd name="connsiteY4" fmla="*/ 977763 h 1511243"/>
              <a:gd name="connsiteX5" fmla="*/ 7390962 w 7390962"/>
              <a:gd name="connsiteY5" fmla="*/ 1511243 h 1511243"/>
              <a:gd name="connsiteX0" fmla="*/ 116 w 7390939"/>
              <a:gd name="connsiteY0" fmla="*/ 1308915 h 1508134"/>
              <a:gd name="connsiteX1" fmla="*/ 1181216 w 7390939"/>
              <a:gd name="connsiteY1" fmla="*/ 752034 h 1508134"/>
              <a:gd name="connsiteX2" fmla="*/ 2038466 w 7390939"/>
              <a:gd name="connsiteY2" fmla="*/ 2 h 1508134"/>
              <a:gd name="connsiteX3" fmla="*/ 3924708 w 7390939"/>
              <a:gd name="connsiteY3" fmla="*/ 746119 h 1508134"/>
              <a:gd name="connsiteX4" fmla="*/ 6345498 w 7390939"/>
              <a:gd name="connsiteY4" fmla="*/ 974654 h 1508134"/>
              <a:gd name="connsiteX5" fmla="*/ 7390939 w 7390939"/>
              <a:gd name="connsiteY5" fmla="*/ 1508134 h 1508134"/>
              <a:gd name="connsiteX0" fmla="*/ 116 w 7390939"/>
              <a:gd name="connsiteY0" fmla="*/ 1245563 h 1444782"/>
              <a:gd name="connsiteX1" fmla="*/ 1181216 w 7390939"/>
              <a:gd name="connsiteY1" fmla="*/ 688682 h 1444782"/>
              <a:gd name="connsiteX2" fmla="*/ 2082916 w 7390939"/>
              <a:gd name="connsiteY2" fmla="*/ 2 h 1444782"/>
              <a:gd name="connsiteX3" fmla="*/ 3924708 w 7390939"/>
              <a:gd name="connsiteY3" fmla="*/ 682767 h 1444782"/>
              <a:gd name="connsiteX4" fmla="*/ 6345498 w 7390939"/>
              <a:gd name="connsiteY4" fmla="*/ 911302 h 1444782"/>
              <a:gd name="connsiteX5" fmla="*/ 7390939 w 7390939"/>
              <a:gd name="connsiteY5" fmla="*/ 1444782 h 1444782"/>
              <a:gd name="connsiteX0" fmla="*/ 0 w 6209723"/>
              <a:gd name="connsiteY0" fmla="*/ 688682 h 1444782"/>
              <a:gd name="connsiteX1" fmla="*/ 901700 w 6209723"/>
              <a:gd name="connsiteY1" fmla="*/ 2 h 1444782"/>
              <a:gd name="connsiteX2" fmla="*/ 2743492 w 6209723"/>
              <a:gd name="connsiteY2" fmla="*/ 682767 h 1444782"/>
              <a:gd name="connsiteX3" fmla="*/ 5164282 w 6209723"/>
              <a:gd name="connsiteY3" fmla="*/ 911302 h 1444782"/>
              <a:gd name="connsiteX4" fmla="*/ 6209723 w 6209723"/>
              <a:gd name="connsiteY4" fmla="*/ 1444782 h 1444782"/>
              <a:gd name="connsiteX0" fmla="*/ 0 w 6209723"/>
              <a:gd name="connsiteY0" fmla="*/ 636945 h 1444879"/>
              <a:gd name="connsiteX1" fmla="*/ 901700 w 6209723"/>
              <a:gd name="connsiteY1" fmla="*/ 99 h 1444879"/>
              <a:gd name="connsiteX2" fmla="*/ 2743492 w 6209723"/>
              <a:gd name="connsiteY2" fmla="*/ 682864 h 1444879"/>
              <a:gd name="connsiteX3" fmla="*/ 5164282 w 6209723"/>
              <a:gd name="connsiteY3" fmla="*/ 911399 h 1444879"/>
              <a:gd name="connsiteX4" fmla="*/ 6209723 w 6209723"/>
              <a:gd name="connsiteY4" fmla="*/ 1444879 h 1444879"/>
              <a:gd name="connsiteX0" fmla="*/ 0 w 6209723"/>
              <a:gd name="connsiteY0" fmla="*/ 636989 h 1444923"/>
              <a:gd name="connsiteX1" fmla="*/ 901700 w 6209723"/>
              <a:gd name="connsiteY1" fmla="*/ 143 h 1444923"/>
              <a:gd name="connsiteX2" fmla="*/ 2743492 w 6209723"/>
              <a:gd name="connsiteY2" fmla="*/ 682908 h 1444923"/>
              <a:gd name="connsiteX3" fmla="*/ 5164282 w 6209723"/>
              <a:gd name="connsiteY3" fmla="*/ 911443 h 1444923"/>
              <a:gd name="connsiteX4" fmla="*/ 6209723 w 6209723"/>
              <a:gd name="connsiteY4" fmla="*/ 1444923 h 1444923"/>
              <a:gd name="connsiteX0" fmla="*/ 0 w 6247823"/>
              <a:gd name="connsiteY0" fmla="*/ 636989 h 1475160"/>
              <a:gd name="connsiteX1" fmla="*/ 901700 w 6247823"/>
              <a:gd name="connsiteY1" fmla="*/ 143 h 1475160"/>
              <a:gd name="connsiteX2" fmla="*/ 2743492 w 6247823"/>
              <a:gd name="connsiteY2" fmla="*/ 682908 h 1475160"/>
              <a:gd name="connsiteX3" fmla="*/ 5164282 w 6247823"/>
              <a:gd name="connsiteY3" fmla="*/ 911443 h 1475160"/>
              <a:gd name="connsiteX4" fmla="*/ 6247823 w 6247823"/>
              <a:gd name="connsiteY4" fmla="*/ 1475160 h 1475160"/>
              <a:gd name="connsiteX0" fmla="*/ 0 w 6933623"/>
              <a:gd name="connsiteY0" fmla="*/ 636989 h 1311020"/>
              <a:gd name="connsiteX1" fmla="*/ 901700 w 6933623"/>
              <a:gd name="connsiteY1" fmla="*/ 143 h 1311020"/>
              <a:gd name="connsiteX2" fmla="*/ 2743492 w 6933623"/>
              <a:gd name="connsiteY2" fmla="*/ 682908 h 1311020"/>
              <a:gd name="connsiteX3" fmla="*/ 5164282 w 6933623"/>
              <a:gd name="connsiteY3" fmla="*/ 911443 h 1311020"/>
              <a:gd name="connsiteX4" fmla="*/ 6933623 w 6933623"/>
              <a:gd name="connsiteY4" fmla="*/ 1311020 h 1311020"/>
              <a:gd name="connsiteX0" fmla="*/ 0 w 6933623"/>
              <a:gd name="connsiteY0" fmla="*/ 636989 h 1311020"/>
              <a:gd name="connsiteX1" fmla="*/ 901700 w 6933623"/>
              <a:gd name="connsiteY1" fmla="*/ 143 h 1311020"/>
              <a:gd name="connsiteX2" fmla="*/ 2743492 w 6933623"/>
              <a:gd name="connsiteY2" fmla="*/ 682908 h 1311020"/>
              <a:gd name="connsiteX3" fmla="*/ 5164282 w 6933623"/>
              <a:gd name="connsiteY3" fmla="*/ 911443 h 1311020"/>
              <a:gd name="connsiteX4" fmla="*/ 6933623 w 6933623"/>
              <a:gd name="connsiteY4" fmla="*/ 1311020 h 1311020"/>
              <a:gd name="connsiteX0" fmla="*/ 0 w 6933623"/>
              <a:gd name="connsiteY0" fmla="*/ 636989 h 1311020"/>
              <a:gd name="connsiteX1" fmla="*/ 901700 w 6933623"/>
              <a:gd name="connsiteY1" fmla="*/ 143 h 1311020"/>
              <a:gd name="connsiteX2" fmla="*/ 2743492 w 6933623"/>
              <a:gd name="connsiteY2" fmla="*/ 682908 h 1311020"/>
              <a:gd name="connsiteX3" fmla="*/ 5164282 w 6933623"/>
              <a:gd name="connsiteY3" fmla="*/ 911443 h 1311020"/>
              <a:gd name="connsiteX4" fmla="*/ 6933623 w 6933623"/>
              <a:gd name="connsiteY4" fmla="*/ 1311020 h 1311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3623" h="1311020">
                <a:moveTo>
                  <a:pt x="0" y="636989"/>
                </a:moveTo>
                <a:cubicBezTo>
                  <a:pt x="194733" y="291173"/>
                  <a:pt x="444451" y="-7510"/>
                  <a:pt x="901700" y="143"/>
                </a:cubicBezTo>
                <a:cubicBezTo>
                  <a:pt x="1358949" y="7796"/>
                  <a:pt x="2033062" y="531025"/>
                  <a:pt x="2743492" y="682908"/>
                </a:cubicBezTo>
                <a:cubicBezTo>
                  <a:pt x="3453922" y="834791"/>
                  <a:pt x="4465927" y="806758"/>
                  <a:pt x="5164282" y="911443"/>
                </a:cubicBezTo>
                <a:cubicBezTo>
                  <a:pt x="5862637" y="1016128"/>
                  <a:pt x="6146511" y="1016214"/>
                  <a:pt x="6933623" y="1311020"/>
                </a:cubicBezTo>
              </a:path>
            </a:pathLst>
          </a:custGeom>
          <a:noFill/>
          <a:ln w="38100">
            <a:solidFill>
              <a:srgbClr val="6CAA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Arc 55"/>
          <p:cNvSpPr/>
          <p:nvPr/>
        </p:nvSpPr>
        <p:spPr>
          <a:xfrm rot="7898817" flipH="1">
            <a:off x="3384545" y="3283499"/>
            <a:ext cx="864900" cy="1845691"/>
          </a:xfrm>
          <a:prstGeom prst="arc">
            <a:avLst>
              <a:gd name="adj1" fmla="val 17073973"/>
              <a:gd name="adj2" fmla="val 1141535"/>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 name="Arc 56"/>
          <p:cNvSpPr/>
          <p:nvPr/>
        </p:nvSpPr>
        <p:spPr>
          <a:xfrm rot="7898817" flipH="1">
            <a:off x="3384544" y="3126960"/>
            <a:ext cx="864900" cy="1845691"/>
          </a:xfrm>
          <a:prstGeom prst="arc">
            <a:avLst>
              <a:gd name="adj1" fmla="val 17187592"/>
              <a:gd name="adj2" fmla="val 1141535"/>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80" name="Picture 79"/>
          <p:cNvPicPr>
            <a:picLocks noChangeAspect="1"/>
          </p:cNvPicPr>
          <p:nvPr/>
        </p:nvPicPr>
        <p:blipFill rotWithShape="1">
          <a:blip r:embed="rId18">
            <a:clrChange>
              <a:clrFrom>
                <a:srgbClr val="000000"/>
              </a:clrFrom>
              <a:clrTo>
                <a:srgbClr val="000000">
                  <a:alpha val="0"/>
                </a:srgbClr>
              </a:clrTo>
            </a:clrChange>
            <a:duotone>
              <a:schemeClr val="accent5">
                <a:shade val="45000"/>
                <a:satMod val="135000"/>
              </a:schemeClr>
              <a:prstClr val="white"/>
            </a:duotone>
            <a:extLst>
              <a:ext uri="{BEBA8EAE-BF5A-486C-A8C5-ECC9F3942E4B}">
                <a14:imgProps xmlns:a14="http://schemas.microsoft.com/office/drawing/2010/main">
                  <a14:imgLayer r:embed="rId19">
                    <a14:imgEffect>
                      <a14:colorTemperature colorTemp="11500"/>
                    </a14:imgEffect>
                  </a14:imgLayer>
                </a14:imgProps>
              </a:ext>
            </a:extLst>
          </a:blip>
          <a:srcRect b="7506"/>
          <a:stretch/>
        </p:blipFill>
        <p:spPr>
          <a:xfrm>
            <a:off x="1738879" y="3628658"/>
            <a:ext cx="1133060" cy="1048007"/>
          </a:xfrm>
          <a:prstGeom prst="rect">
            <a:avLst/>
          </a:prstGeom>
        </p:spPr>
      </p:pic>
      <p:sp>
        <p:nvSpPr>
          <p:cNvPr id="84" name="Freeform 83"/>
          <p:cNvSpPr/>
          <p:nvPr/>
        </p:nvSpPr>
        <p:spPr>
          <a:xfrm>
            <a:off x="853766" y="4301454"/>
            <a:ext cx="1358900" cy="530713"/>
          </a:xfrm>
          <a:custGeom>
            <a:avLst/>
            <a:gdLst>
              <a:gd name="connsiteX0" fmla="*/ 0 w 7841673"/>
              <a:gd name="connsiteY0" fmla="*/ 0 h 2701636"/>
              <a:gd name="connsiteX1" fmla="*/ 457200 w 7841673"/>
              <a:gd name="connsiteY1" fmla="*/ 762000 h 2701636"/>
              <a:gd name="connsiteX2" fmla="*/ 2438400 w 7841673"/>
              <a:gd name="connsiteY2" fmla="*/ 1066800 h 2701636"/>
              <a:gd name="connsiteX3" fmla="*/ 4308764 w 7841673"/>
              <a:gd name="connsiteY3" fmla="*/ 1898072 h 2701636"/>
              <a:gd name="connsiteX4" fmla="*/ 6802582 w 7841673"/>
              <a:gd name="connsiteY4" fmla="*/ 2133600 h 2701636"/>
              <a:gd name="connsiteX5" fmla="*/ 7841673 w 7841673"/>
              <a:gd name="connsiteY5" fmla="*/ 2701636 h 2701636"/>
              <a:gd name="connsiteX0" fmla="*/ 427117 w 7449640"/>
              <a:gd name="connsiteY0" fmla="*/ 0 h 2868656"/>
              <a:gd name="connsiteX1" fmla="*/ 65167 w 7449640"/>
              <a:gd name="connsiteY1" fmla="*/ 929020 h 2868656"/>
              <a:gd name="connsiteX2" fmla="*/ 2046367 w 7449640"/>
              <a:gd name="connsiteY2" fmla="*/ 1233820 h 2868656"/>
              <a:gd name="connsiteX3" fmla="*/ 3916731 w 7449640"/>
              <a:gd name="connsiteY3" fmla="*/ 2065092 h 2868656"/>
              <a:gd name="connsiteX4" fmla="*/ 6410549 w 7449640"/>
              <a:gd name="connsiteY4" fmla="*/ 2300620 h 2868656"/>
              <a:gd name="connsiteX5" fmla="*/ 7449640 w 7449640"/>
              <a:gd name="connsiteY5" fmla="*/ 2868656 h 2868656"/>
              <a:gd name="connsiteX0" fmla="*/ 573082 w 7430505"/>
              <a:gd name="connsiteY0" fmla="*/ 0 h 2603728"/>
              <a:gd name="connsiteX1" fmla="*/ 46032 w 7430505"/>
              <a:gd name="connsiteY1" fmla="*/ 664092 h 2603728"/>
              <a:gd name="connsiteX2" fmla="*/ 2027232 w 7430505"/>
              <a:gd name="connsiteY2" fmla="*/ 968892 h 2603728"/>
              <a:gd name="connsiteX3" fmla="*/ 3897596 w 7430505"/>
              <a:gd name="connsiteY3" fmla="*/ 1800164 h 2603728"/>
              <a:gd name="connsiteX4" fmla="*/ 6391414 w 7430505"/>
              <a:gd name="connsiteY4" fmla="*/ 2035692 h 2603728"/>
              <a:gd name="connsiteX5" fmla="*/ 7430505 w 7430505"/>
              <a:gd name="connsiteY5" fmla="*/ 2603728 h 2603728"/>
              <a:gd name="connsiteX0" fmla="*/ 573373 w 7430796"/>
              <a:gd name="connsiteY0" fmla="*/ 0 h 2603728"/>
              <a:gd name="connsiteX1" fmla="*/ 46323 w 7430796"/>
              <a:gd name="connsiteY1" fmla="*/ 664092 h 2603728"/>
              <a:gd name="connsiteX2" fmla="*/ 2027523 w 7430796"/>
              <a:gd name="connsiteY2" fmla="*/ 968892 h 2603728"/>
              <a:gd name="connsiteX3" fmla="*/ 3897887 w 7430796"/>
              <a:gd name="connsiteY3" fmla="*/ 1800164 h 2603728"/>
              <a:gd name="connsiteX4" fmla="*/ 6391705 w 7430796"/>
              <a:gd name="connsiteY4" fmla="*/ 2035692 h 2603728"/>
              <a:gd name="connsiteX5" fmla="*/ 7430796 w 7430796"/>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894113 w 7427022"/>
              <a:gd name="connsiteY3" fmla="*/ 1800164 h 2603728"/>
              <a:gd name="connsiteX4" fmla="*/ 6387931 w 7427022"/>
              <a:gd name="connsiteY4" fmla="*/ 2035692 h 2603728"/>
              <a:gd name="connsiteX5" fmla="*/ 7427022 w 7427022"/>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925864 w 7427022"/>
              <a:gd name="connsiteY3" fmla="*/ 1742571 h 2603728"/>
              <a:gd name="connsiteX4" fmla="*/ 6387931 w 7427022"/>
              <a:gd name="connsiteY4" fmla="*/ 2035692 h 2603728"/>
              <a:gd name="connsiteX5" fmla="*/ 7427022 w 7427022"/>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925864 w 7427022"/>
              <a:gd name="connsiteY3" fmla="*/ 1742571 h 2603728"/>
              <a:gd name="connsiteX4" fmla="*/ 6375231 w 7427022"/>
              <a:gd name="connsiteY4" fmla="*/ 1960821 h 2603728"/>
              <a:gd name="connsiteX5" fmla="*/ 7427022 w 7427022"/>
              <a:gd name="connsiteY5" fmla="*/ 2603728 h 2603728"/>
              <a:gd name="connsiteX0" fmla="*/ 569599 w 7433372"/>
              <a:gd name="connsiteY0" fmla="*/ 0 h 2482783"/>
              <a:gd name="connsiteX1" fmla="*/ 42549 w 7433372"/>
              <a:gd name="connsiteY1" fmla="*/ 664092 h 2482783"/>
              <a:gd name="connsiteX2" fmla="*/ 2023749 w 7433372"/>
              <a:gd name="connsiteY2" fmla="*/ 968892 h 2482783"/>
              <a:gd name="connsiteX3" fmla="*/ 3925864 w 7433372"/>
              <a:gd name="connsiteY3" fmla="*/ 1742571 h 2482783"/>
              <a:gd name="connsiteX4" fmla="*/ 6375231 w 7433372"/>
              <a:gd name="connsiteY4" fmla="*/ 1960821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25865 w 7433372"/>
              <a:gd name="connsiteY3" fmla="*/ 1729407 h 2482783"/>
              <a:gd name="connsiteX4" fmla="*/ 6375231 w 7433372"/>
              <a:gd name="connsiteY4" fmla="*/ 1960821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67141 w 7433372"/>
              <a:gd name="connsiteY3" fmla="*/ 1720768 h 2482783"/>
              <a:gd name="connsiteX4" fmla="*/ 6375231 w 7433372"/>
              <a:gd name="connsiteY4" fmla="*/ 1960821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67141 w 7433372"/>
              <a:gd name="connsiteY3" fmla="*/ 1720768 h 2482783"/>
              <a:gd name="connsiteX4" fmla="*/ 6457781 w 7433372"/>
              <a:gd name="connsiteY4" fmla="*/ 1957942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67141 w 7433372"/>
              <a:gd name="connsiteY3" fmla="*/ 1720768 h 2482783"/>
              <a:gd name="connsiteX4" fmla="*/ 6387931 w 7433372"/>
              <a:gd name="connsiteY4" fmla="*/ 1949303 h 2482783"/>
              <a:gd name="connsiteX5" fmla="*/ 7433372 w 7433372"/>
              <a:gd name="connsiteY5" fmla="*/ 2482783 h 2482783"/>
              <a:gd name="connsiteX0" fmla="*/ 576260 w 7440033"/>
              <a:gd name="connsiteY0" fmla="*/ 0 h 2482783"/>
              <a:gd name="connsiteX1" fmla="*/ 49210 w 7440033"/>
              <a:gd name="connsiteY1" fmla="*/ 664092 h 2482783"/>
              <a:gd name="connsiteX2" fmla="*/ 2087560 w 7440033"/>
              <a:gd name="connsiteY2" fmla="*/ 974651 h 2482783"/>
              <a:gd name="connsiteX3" fmla="*/ 3973802 w 7440033"/>
              <a:gd name="connsiteY3" fmla="*/ 1720768 h 2482783"/>
              <a:gd name="connsiteX4" fmla="*/ 6394592 w 7440033"/>
              <a:gd name="connsiteY4" fmla="*/ 1949303 h 2482783"/>
              <a:gd name="connsiteX5" fmla="*/ 7440033 w 7440033"/>
              <a:gd name="connsiteY5" fmla="*/ 2482783 h 2482783"/>
              <a:gd name="connsiteX0" fmla="*/ 0 w 6863773"/>
              <a:gd name="connsiteY0" fmla="*/ 0 h 2482783"/>
              <a:gd name="connsiteX1" fmla="*/ 511175 w 6863773"/>
              <a:gd name="connsiteY1" fmla="*/ 1487672 h 2482783"/>
              <a:gd name="connsiteX2" fmla="*/ 1511300 w 6863773"/>
              <a:gd name="connsiteY2" fmla="*/ 974651 h 2482783"/>
              <a:gd name="connsiteX3" fmla="*/ 3397542 w 6863773"/>
              <a:gd name="connsiteY3" fmla="*/ 1720768 h 2482783"/>
              <a:gd name="connsiteX4" fmla="*/ 5818332 w 6863773"/>
              <a:gd name="connsiteY4" fmla="*/ 1949303 h 2482783"/>
              <a:gd name="connsiteX5" fmla="*/ 6863773 w 6863773"/>
              <a:gd name="connsiteY5" fmla="*/ 2482783 h 2482783"/>
              <a:gd name="connsiteX0" fmla="*/ 0 w 7721023"/>
              <a:gd name="connsiteY0" fmla="*/ 0 h 1754231"/>
              <a:gd name="connsiteX1" fmla="*/ 1368425 w 7721023"/>
              <a:gd name="connsiteY1" fmla="*/ 759120 h 1754231"/>
              <a:gd name="connsiteX2" fmla="*/ 2368550 w 7721023"/>
              <a:gd name="connsiteY2" fmla="*/ 246099 h 1754231"/>
              <a:gd name="connsiteX3" fmla="*/ 4254792 w 7721023"/>
              <a:gd name="connsiteY3" fmla="*/ 992216 h 1754231"/>
              <a:gd name="connsiteX4" fmla="*/ 6675582 w 7721023"/>
              <a:gd name="connsiteY4" fmla="*/ 1220751 h 1754231"/>
              <a:gd name="connsiteX5" fmla="*/ 7721023 w 7721023"/>
              <a:gd name="connsiteY5" fmla="*/ 1754231 h 1754231"/>
              <a:gd name="connsiteX0" fmla="*/ 0 w 7721023"/>
              <a:gd name="connsiteY0" fmla="*/ 0 h 1754231"/>
              <a:gd name="connsiteX1" fmla="*/ 903279 w 7721023"/>
              <a:gd name="connsiteY1" fmla="*/ 914747 h 1754231"/>
              <a:gd name="connsiteX2" fmla="*/ 1368425 w 7721023"/>
              <a:gd name="connsiteY2" fmla="*/ 759120 h 1754231"/>
              <a:gd name="connsiteX3" fmla="*/ 2368550 w 7721023"/>
              <a:gd name="connsiteY3" fmla="*/ 246099 h 1754231"/>
              <a:gd name="connsiteX4" fmla="*/ 4254792 w 7721023"/>
              <a:gd name="connsiteY4" fmla="*/ 992216 h 1754231"/>
              <a:gd name="connsiteX5" fmla="*/ 6675582 w 7721023"/>
              <a:gd name="connsiteY5" fmla="*/ 1220751 h 1754231"/>
              <a:gd name="connsiteX6" fmla="*/ 7721023 w 7721023"/>
              <a:gd name="connsiteY6" fmla="*/ 1754231 h 1754231"/>
              <a:gd name="connsiteX0" fmla="*/ 0 w 7714673"/>
              <a:gd name="connsiteY0" fmla="*/ 663410 h 1510551"/>
              <a:gd name="connsiteX1" fmla="*/ 896929 w 7714673"/>
              <a:gd name="connsiteY1" fmla="*/ 671067 h 1510551"/>
              <a:gd name="connsiteX2" fmla="*/ 1362075 w 7714673"/>
              <a:gd name="connsiteY2" fmla="*/ 515440 h 1510551"/>
              <a:gd name="connsiteX3" fmla="*/ 2362200 w 7714673"/>
              <a:gd name="connsiteY3" fmla="*/ 2419 h 1510551"/>
              <a:gd name="connsiteX4" fmla="*/ 4248442 w 7714673"/>
              <a:gd name="connsiteY4" fmla="*/ 748536 h 1510551"/>
              <a:gd name="connsiteX5" fmla="*/ 6669232 w 7714673"/>
              <a:gd name="connsiteY5" fmla="*/ 977071 h 1510551"/>
              <a:gd name="connsiteX6" fmla="*/ 7714673 w 7714673"/>
              <a:gd name="connsiteY6" fmla="*/ 1510551 h 1510551"/>
              <a:gd name="connsiteX0" fmla="*/ 0 w 7714673"/>
              <a:gd name="connsiteY0" fmla="*/ 663404 h 1510545"/>
              <a:gd name="connsiteX1" fmla="*/ 1362075 w 7714673"/>
              <a:gd name="connsiteY1" fmla="*/ 515434 h 1510545"/>
              <a:gd name="connsiteX2" fmla="*/ 2362200 w 7714673"/>
              <a:gd name="connsiteY2" fmla="*/ 2413 h 1510545"/>
              <a:gd name="connsiteX3" fmla="*/ 4248442 w 7714673"/>
              <a:gd name="connsiteY3" fmla="*/ 748530 h 1510545"/>
              <a:gd name="connsiteX4" fmla="*/ 6669232 w 7714673"/>
              <a:gd name="connsiteY4" fmla="*/ 977065 h 1510545"/>
              <a:gd name="connsiteX5" fmla="*/ 7714673 w 7714673"/>
              <a:gd name="connsiteY5" fmla="*/ 1510545 h 1510545"/>
              <a:gd name="connsiteX0" fmla="*/ 0 w 7397173"/>
              <a:gd name="connsiteY0" fmla="*/ 1260120 h 1511173"/>
              <a:gd name="connsiteX1" fmla="*/ 1044575 w 7397173"/>
              <a:gd name="connsiteY1" fmla="*/ 516062 h 1511173"/>
              <a:gd name="connsiteX2" fmla="*/ 2044700 w 7397173"/>
              <a:gd name="connsiteY2" fmla="*/ 3041 h 1511173"/>
              <a:gd name="connsiteX3" fmla="*/ 3930942 w 7397173"/>
              <a:gd name="connsiteY3" fmla="*/ 749158 h 1511173"/>
              <a:gd name="connsiteX4" fmla="*/ 6351732 w 7397173"/>
              <a:gd name="connsiteY4" fmla="*/ 977693 h 1511173"/>
              <a:gd name="connsiteX5" fmla="*/ 7397173 w 7397173"/>
              <a:gd name="connsiteY5" fmla="*/ 1511173 h 1511173"/>
              <a:gd name="connsiteX0" fmla="*/ 137 w 7397310"/>
              <a:gd name="connsiteY0" fmla="*/ 1260120 h 1511173"/>
              <a:gd name="connsiteX1" fmla="*/ 1044712 w 7397310"/>
              <a:gd name="connsiteY1" fmla="*/ 516062 h 1511173"/>
              <a:gd name="connsiteX2" fmla="*/ 2044837 w 7397310"/>
              <a:gd name="connsiteY2" fmla="*/ 3041 h 1511173"/>
              <a:gd name="connsiteX3" fmla="*/ 3931079 w 7397310"/>
              <a:gd name="connsiteY3" fmla="*/ 749158 h 1511173"/>
              <a:gd name="connsiteX4" fmla="*/ 6351869 w 7397310"/>
              <a:gd name="connsiteY4" fmla="*/ 977693 h 1511173"/>
              <a:gd name="connsiteX5" fmla="*/ 7397310 w 7397310"/>
              <a:gd name="connsiteY5" fmla="*/ 1511173 h 1511173"/>
              <a:gd name="connsiteX0" fmla="*/ 139 w 7390962"/>
              <a:gd name="connsiteY0" fmla="*/ 1312024 h 1511243"/>
              <a:gd name="connsiteX1" fmla="*/ 1038364 w 7390962"/>
              <a:gd name="connsiteY1" fmla="*/ 516132 h 1511243"/>
              <a:gd name="connsiteX2" fmla="*/ 2038489 w 7390962"/>
              <a:gd name="connsiteY2" fmla="*/ 3111 h 1511243"/>
              <a:gd name="connsiteX3" fmla="*/ 3924731 w 7390962"/>
              <a:gd name="connsiteY3" fmla="*/ 749228 h 1511243"/>
              <a:gd name="connsiteX4" fmla="*/ 6345521 w 7390962"/>
              <a:gd name="connsiteY4" fmla="*/ 977763 h 1511243"/>
              <a:gd name="connsiteX5" fmla="*/ 7390962 w 7390962"/>
              <a:gd name="connsiteY5" fmla="*/ 1511243 h 1511243"/>
              <a:gd name="connsiteX0" fmla="*/ 116 w 7390939"/>
              <a:gd name="connsiteY0" fmla="*/ 1308915 h 1508134"/>
              <a:gd name="connsiteX1" fmla="*/ 1181216 w 7390939"/>
              <a:gd name="connsiteY1" fmla="*/ 752034 h 1508134"/>
              <a:gd name="connsiteX2" fmla="*/ 2038466 w 7390939"/>
              <a:gd name="connsiteY2" fmla="*/ 2 h 1508134"/>
              <a:gd name="connsiteX3" fmla="*/ 3924708 w 7390939"/>
              <a:gd name="connsiteY3" fmla="*/ 746119 h 1508134"/>
              <a:gd name="connsiteX4" fmla="*/ 6345498 w 7390939"/>
              <a:gd name="connsiteY4" fmla="*/ 974654 h 1508134"/>
              <a:gd name="connsiteX5" fmla="*/ 7390939 w 7390939"/>
              <a:gd name="connsiteY5" fmla="*/ 1508134 h 1508134"/>
              <a:gd name="connsiteX0" fmla="*/ 116 w 7390939"/>
              <a:gd name="connsiteY0" fmla="*/ 1245563 h 1444782"/>
              <a:gd name="connsiteX1" fmla="*/ 1181216 w 7390939"/>
              <a:gd name="connsiteY1" fmla="*/ 688682 h 1444782"/>
              <a:gd name="connsiteX2" fmla="*/ 2082916 w 7390939"/>
              <a:gd name="connsiteY2" fmla="*/ 2 h 1444782"/>
              <a:gd name="connsiteX3" fmla="*/ 3924708 w 7390939"/>
              <a:gd name="connsiteY3" fmla="*/ 682767 h 1444782"/>
              <a:gd name="connsiteX4" fmla="*/ 6345498 w 7390939"/>
              <a:gd name="connsiteY4" fmla="*/ 911302 h 1444782"/>
              <a:gd name="connsiteX5" fmla="*/ 7390939 w 7390939"/>
              <a:gd name="connsiteY5" fmla="*/ 1444782 h 1444782"/>
              <a:gd name="connsiteX0" fmla="*/ 0 w 6209723"/>
              <a:gd name="connsiteY0" fmla="*/ 688682 h 1444782"/>
              <a:gd name="connsiteX1" fmla="*/ 901700 w 6209723"/>
              <a:gd name="connsiteY1" fmla="*/ 2 h 1444782"/>
              <a:gd name="connsiteX2" fmla="*/ 2743492 w 6209723"/>
              <a:gd name="connsiteY2" fmla="*/ 682767 h 1444782"/>
              <a:gd name="connsiteX3" fmla="*/ 5164282 w 6209723"/>
              <a:gd name="connsiteY3" fmla="*/ 911302 h 1444782"/>
              <a:gd name="connsiteX4" fmla="*/ 6209723 w 6209723"/>
              <a:gd name="connsiteY4" fmla="*/ 1444782 h 1444782"/>
              <a:gd name="connsiteX0" fmla="*/ 0 w 6209723"/>
              <a:gd name="connsiteY0" fmla="*/ 636945 h 1444879"/>
              <a:gd name="connsiteX1" fmla="*/ 901700 w 6209723"/>
              <a:gd name="connsiteY1" fmla="*/ 99 h 1444879"/>
              <a:gd name="connsiteX2" fmla="*/ 2743492 w 6209723"/>
              <a:gd name="connsiteY2" fmla="*/ 682864 h 1444879"/>
              <a:gd name="connsiteX3" fmla="*/ 5164282 w 6209723"/>
              <a:gd name="connsiteY3" fmla="*/ 911399 h 1444879"/>
              <a:gd name="connsiteX4" fmla="*/ 6209723 w 6209723"/>
              <a:gd name="connsiteY4" fmla="*/ 1444879 h 1444879"/>
              <a:gd name="connsiteX0" fmla="*/ 0 w 6209723"/>
              <a:gd name="connsiteY0" fmla="*/ 636989 h 1444923"/>
              <a:gd name="connsiteX1" fmla="*/ 901700 w 6209723"/>
              <a:gd name="connsiteY1" fmla="*/ 143 h 1444923"/>
              <a:gd name="connsiteX2" fmla="*/ 2743492 w 6209723"/>
              <a:gd name="connsiteY2" fmla="*/ 682908 h 1444923"/>
              <a:gd name="connsiteX3" fmla="*/ 5164282 w 6209723"/>
              <a:gd name="connsiteY3" fmla="*/ 911443 h 1444923"/>
              <a:gd name="connsiteX4" fmla="*/ 6209723 w 6209723"/>
              <a:gd name="connsiteY4" fmla="*/ 1444923 h 1444923"/>
              <a:gd name="connsiteX0" fmla="*/ 0 w 5164282"/>
              <a:gd name="connsiteY0" fmla="*/ 636989 h 911443"/>
              <a:gd name="connsiteX1" fmla="*/ 901700 w 5164282"/>
              <a:gd name="connsiteY1" fmla="*/ 143 h 911443"/>
              <a:gd name="connsiteX2" fmla="*/ 2743492 w 5164282"/>
              <a:gd name="connsiteY2" fmla="*/ 682908 h 911443"/>
              <a:gd name="connsiteX3" fmla="*/ 5164282 w 5164282"/>
              <a:gd name="connsiteY3" fmla="*/ 911443 h 911443"/>
              <a:gd name="connsiteX0" fmla="*/ 0 w 2743492"/>
              <a:gd name="connsiteY0" fmla="*/ 636989 h 682908"/>
              <a:gd name="connsiteX1" fmla="*/ 901700 w 2743492"/>
              <a:gd name="connsiteY1" fmla="*/ 143 h 682908"/>
              <a:gd name="connsiteX2" fmla="*/ 2743492 w 2743492"/>
              <a:gd name="connsiteY2" fmla="*/ 682908 h 682908"/>
              <a:gd name="connsiteX0" fmla="*/ 0 w 901700"/>
              <a:gd name="connsiteY0" fmla="*/ 636989 h 636989"/>
              <a:gd name="connsiteX1" fmla="*/ 901700 w 901700"/>
              <a:gd name="connsiteY1" fmla="*/ 143 h 636989"/>
              <a:gd name="connsiteX0" fmla="*/ 0 w 1416050"/>
              <a:gd name="connsiteY0" fmla="*/ 209348 h 209348"/>
              <a:gd name="connsiteX1" fmla="*/ 1416050 w 1416050"/>
              <a:gd name="connsiteY1" fmla="*/ 56284 h 209348"/>
              <a:gd name="connsiteX0" fmla="*/ 0 w 1358900"/>
              <a:gd name="connsiteY0" fmla="*/ 481635 h 481635"/>
              <a:gd name="connsiteX1" fmla="*/ 1358900 w 1358900"/>
              <a:gd name="connsiteY1" fmla="*/ 291 h 481635"/>
              <a:gd name="connsiteX0" fmla="*/ 0 w 1358900"/>
              <a:gd name="connsiteY0" fmla="*/ 481344 h 481344"/>
              <a:gd name="connsiteX1" fmla="*/ 1358900 w 1358900"/>
              <a:gd name="connsiteY1" fmla="*/ 0 h 481344"/>
              <a:gd name="connsiteX0" fmla="*/ 0 w 1358900"/>
              <a:gd name="connsiteY0" fmla="*/ 481344 h 481344"/>
              <a:gd name="connsiteX1" fmla="*/ 918495 w 1358900"/>
              <a:gd name="connsiteY1" fmla="*/ 458672 h 481344"/>
              <a:gd name="connsiteX2" fmla="*/ 1358900 w 1358900"/>
              <a:gd name="connsiteY2" fmla="*/ 0 h 481344"/>
              <a:gd name="connsiteX0" fmla="*/ 0 w 1358900"/>
              <a:gd name="connsiteY0" fmla="*/ 481344 h 481344"/>
              <a:gd name="connsiteX1" fmla="*/ 258095 w 1358900"/>
              <a:gd name="connsiteY1" fmla="*/ 199504 h 481344"/>
              <a:gd name="connsiteX2" fmla="*/ 1358900 w 1358900"/>
              <a:gd name="connsiteY2" fmla="*/ 0 h 481344"/>
              <a:gd name="connsiteX0" fmla="*/ 0 w 1358900"/>
              <a:gd name="connsiteY0" fmla="*/ 481344 h 481344"/>
              <a:gd name="connsiteX1" fmla="*/ 1358900 w 1358900"/>
              <a:gd name="connsiteY1" fmla="*/ 0 h 481344"/>
              <a:gd name="connsiteX0" fmla="*/ 0 w 1358900"/>
              <a:gd name="connsiteY0" fmla="*/ 481344 h 481344"/>
              <a:gd name="connsiteX1" fmla="*/ 1358900 w 1358900"/>
              <a:gd name="connsiteY1" fmla="*/ 0 h 481344"/>
              <a:gd name="connsiteX0" fmla="*/ 0 w 1358900"/>
              <a:gd name="connsiteY0" fmla="*/ 481344 h 481344"/>
              <a:gd name="connsiteX1" fmla="*/ 1358900 w 1358900"/>
              <a:gd name="connsiteY1" fmla="*/ 0 h 481344"/>
            </a:gdLst>
            <a:ahLst/>
            <a:cxnLst>
              <a:cxn ang="0">
                <a:pos x="connsiteX0" y="connsiteY0"/>
              </a:cxn>
              <a:cxn ang="0">
                <a:pos x="connsiteX1" y="connsiteY1"/>
              </a:cxn>
            </a:cxnLst>
            <a:rect l="l" t="t" r="r" b="b"/>
            <a:pathLst>
              <a:path w="1358900" h="481344">
                <a:moveTo>
                  <a:pt x="0" y="481344"/>
                </a:moveTo>
                <a:cubicBezTo>
                  <a:pt x="97367" y="27172"/>
                  <a:pt x="1090083" y="425375"/>
                  <a:pt x="1358900" y="0"/>
                </a:cubicBezTo>
              </a:path>
            </a:pathLst>
          </a:custGeom>
          <a:noFill/>
          <a:ln w="38100">
            <a:solidFill>
              <a:srgbClr val="6CAA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TextBox 84"/>
          <p:cNvSpPr txBox="1"/>
          <p:nvPr/>
        </p:nvSpPr>
        <p:spPr>
          <a:xfrm>
            <a:off x="1421854" y="3884186"/>
            <a:ext cx="1101584" cy="338554"/>
          </a:xfrm>
          <a:prstGeom prst="rect">
            <a:avLst/>
          </a:prstGeom>
          <a:noFill/>
        </p:spPr>
        <p:txBody>
          <a:bodyPr wrap="none" rtlCol="0">
            <a:spAutoFit/>
          </a:bodyPr>
          <a:lstStyle/>
          <a:p>
            <a:r>
              <a:rPr lang="en-US" sz="1600" dirty="0" smtClean="0">
                <a:solidFill>
                  <a:schemeClr val="tx1">
                    <a:lumMod val="95000"/>
                    <a:lumOff val="5000"/>
                  </a:schemeClr>
                </a:solidFill>
                <a:latin typeface="Franklin Gothic Heavy" panose="020B0903020102020204" pitchFamily="34" charset="0"/>
              </a:rPr>
              <a:t>GOCO05S</a:t>
            </a:r>
            <a:endParaRPr lang="en-US" sz="1600" dirty="0">
              <a:solidFill>
                <a:schemeClr val="tx1">
                  <a:lumMod val="95000"/>
                  <a:lumOff val="5000"/>
                </a:schemeClr>
              </a:solidFill>
              <a:latin typeface="Franklin Gothic Heavy" panose="020B0903020102020204" pitchFamily="34" charset="0"/>
            </a:endParaRPr>
          </a:p>
        </p:txBody>
      </p:sp>
      <p:pic>
        <p:nvPicPr>
          <p:cNvPr id="86" name="Picture 8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12233" y="3776804"/>
            <a:ext cx="716599" cy="197452"/>
          </a:xfrm>
          <a:prstGeom prst="rect">
            <a:avLst/>
          </a:prstGeom>
        </p:spPr>
      </p:pic>
      <p:sp>
        <p:nvSpPr>
          <p:cNvPr id="10" name="Freeform 9"/>
          <p:cNvSpPr/>
          <p:nvPr/>
        </p:nvSpPr>
        <p:spPr>
          <a:xfrm>
            <a:off x="649466" y="2148513"/>
            <a:ext cx="8536997" cy="2826327"/>
          </a:xfrm>
          <a:custGeom>
            <a:avLst/>
            <a:gdLst>
              <a:gd name="connsiteX0" fmla="*/ 0 w 7841673"/>
              <a:gd name="connsiteY0" fmla="*/ 0 h 2701636"/>
              <a:gd name="connsiteX1" fmla="*/ 457200 w 7841673"/>
              <a:gd name="connsiteY1" fmla="*/ 762000 h 2701636"/>
              <a:gd name="connsiteX2" fmla="*/ 2438400 w 7841673"/>
              <a:gd name="connsiteY2" fmla="*/ 1066800 h 2701636"/>
              <a:gd name="connsiteX3" fmla="*/ 4308764 w 7841673"/>
              <a:gd name="connsiteY3" fmla="*/ 1898072 h 2701636"/>
              <a:gd name="connsiteX4" fmla="*/ 6802582 w 7841673"/>
              <a:gd name="connsiteY4" fmla="*/ 2133600 h 2701636"/>
              <a:gd name="connsiteX5" fmla="*/ 7841673 w 7841673"/>
              <a:gd name="connsiteY5" fmla="*/ 2701636 h 2701636"/>
              <a:gd name="connsiteX0" fmla="*/ 0 w 8536998"/>
              <a:gd name="connsiteY0" fmla="*/ 0 h 2563413"/>
              <a:gd name="connsiteX1" fmla="*/ 457200 w 8536998"/>
              <a:gd name="connsiteY1" fmla="*/ 762000 h 2563413"/>
              <a:gd name="connsiteX2" fmla="*/ 2438400 w 8536998"/>
              <a:gd name="connsiteY2" fmla="*/ 1066800 h 2563413"/>
              <a:gd name="connsiteX3" fmla="*/ 4308764 w 8536998"/>
              <a:gd name="connsiteY3" fmla="*/ 1898072 h 2563413"/>
              <a:gd name="connsiteX4" fmla="*/ 6802582 w 8536998"/>
              <a:gd name="connsiteY4" fmla="*/ 2133600 h 2563413"/>
              <a:gd name="connsiteX5" fmla="*/ 8536998 w 8536998"/>
              <a:gd name="connsiteY5" fmla="*/ 2563413 h 2563413"/>
              <a:gd name="connsiteX0" fmla="*/ 0 w 8536998"/>
              <a:gd name="connsiteY0" fmla="*/ 0 h 2563413"/>
              <a:gd name="connsiteX1" fmla="*/ 457200 w 8536998"/>
              <a:gd name="connsiteY1" fmla="*/ 762000 h 2563413"/>
              <a:gd name="connsiteX2" fmla="*/ 2438400 w 8536998"/>
              <a:gd name="connsiteY2" fmla="*/ 1066800 h 2563413"/>
              <a:gd name="connsiteX3" fmla="*/ 4308764 w 8536998"/>
              <a:gd name="connsiteY3" fmla="*/ 1898072 h 2563413"/>
              <a:gd name="connsiteX4" fmla="*/ 6802582 w 8536998"/>
              <a:gd name="connsiteY4" fmla="*/ 2133600 h 2563413"/>
              <a:gd name="connsiteX5" fmla="*/ 8536998 w 8536998"/>
              <a:gd name="connsiteY5" fmla="*/ 2563413 h 2563413"/>
              <a:gd name="connsiteX0" fmla="*/ 0 w 8536998"/>
              <a:gd name="connsiteY0" fmla="*/ 0 h 2563413"/>
              <a:gd name="connsiteX1" fmla="*/ 457200 w 8536998"/>
              <a:gd name="connsiteY1" fmla="*/ 762000 h 2563413"/>
              <a:gd name="connsiteX2" fmla="*/ 2438400 w 8536998"/>
              <a:gd name="connsiteY2" fmla="*/ 1066800 h 2563413"/>
              <a:gd name="connsiteX3" fmla="*/ 4308764 w 8536998"/>
              <a:gd name="connsiteY3" fmla="*/ 1898072 h 2563413"/>
              <a:gd name="connsiteX4" fmla="*/ 6802582 w 8536998"/>
              <a:gd name="connsiteY4" fmla="*/ 2133600 h 2563413"/>
              <a:gd name="connsiteX5" fmla="*/ 8536998 w 8536998"/>
              <a:gd name="connsiteY5" fmla="*/ 2563413 h 2563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36998" h="2563413">
                <a:moveTo>
                  <a:pt x="0" y="0"/>
                </a:moveTo>
                <a:cubicBezTo>
                  <a:pt x="25400" y="292100"/>
                  <a:pt x="50800" y="584200"/>
                  <a:pt x="457200" y="762000"/>
                </a:cubicBezTo>
                <a:cubicBezTo>
                  <a:pt x="863600" y="939800"/>
                  <a:pt x="1796473" y="877455"/>
                  <a:pt x="2438400" y="1066800"/>
                </a:cubicBezTo>
                <a:cubicBezTo>
                  <a:pt x="3080327" y="1256145"/>
                  <a:pt x="3581400" y="1720272"/>
                  <a:pt x="4308764" y="1898072"/>
                </a:cubicBezTo>
                <a:cubicBezTo>
                  <a:pt x="5036128" y="2075872"/>
                  <a:pt x="6097876" y="2022710"/>
                  <a:pt x="6802582" y="2133600"/>
                </a:cubicBezTo>
                <a:cubicBezTo>
                  <a:pt x="7507288" y="2244490"/>
                  <a:pt x="7911811" y="2285885"/>
                  <a:pt x="8536998" y="2563413"/>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Arc 60"/>
          <p:cNvSpPr/>
          <p:nvPr/>
        </p:nvSpPr>
        <p:spPr>
          <a:xfrm rot="6472056" flipH="1">
            <a:off x="6533177" y="4161851"/>
            <a:ext cx="1211679" cy="1845691"/>
          </a:xfrm>
          <a:prstGeom prst="arc">
            <a:avLst>
              <a:gd name="adj1" fmla="val 17073973"/>
              <a:gd name="adj2" fmla="val 1141535"/>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2" name="Arc 61"/>
          <p:cNvSpPr/>
          <p:nvPr/>
        </p:nvSpPr>
        <p:spPr>
          <a:xfrm rot="6472056" flipH="1">
            <a:off x="6533176" y="3948162"/>
            <a:ext cx="1211679" cy="1845691"/>
          </a:xfrm>
          <a:prstGeom prst="arc">
            <a:avLst>
              <a:gd name="adj1" fmla="val 16960956"/>
              <a:gd name="adj2" fmla="val 1141535"/>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Arc 58"/>
          <p:cNvSpPr/>
          <p:nvPr/>
        </p:nvSpPr>
        <p:spPr>
          <a:xfrm rot="6472056" flipH="1">
            <a:off x="5185246" y="3879732"/>
            <a:ext cx="864900" cy="1845691"/>
          </a:xfrm>
          <a:prstGeom prst="arc">
            <a:avLst>
              <a:gd name="adj1" fmla="val 17073973"/>
              <a:gd name="adj2" fmla="val 851745"/>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 name="Arc 59"/>
          <p:cNvSpPr/>
          <p:nvPr/>
        </p:nvSpPr>
        <p:spPr>
          <a:xfrm rot="6472056" flipH="1">
            <a:off x="5185245" y="3673980"/>
            <a:ext cx="864900" cy="1845691"/>
          </a:xfrm>
          <a:prstGeom prst="arc">
            <a:avLst>
              <a:gd name="adj1" fmla="val 17124915"/>
              <a:gd name="adj2" fmla="val 1141535"/>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04" name="Picture 103"/>
          <p:cNvPicPr>
            <a:picLocks noChangeAspect="1"/>
          </p:cNvPicPr>
          <p:nvPr/>
        </p:nvPicPr>
        <p:blipFill rotWithShape="1">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l="10444" t="10476" r="43664" b="2143"/>
          <a:stretch/>
        </p:blipFill>
        <p:spPr>
          <a:xfrm>
            <a:off x="7744842" y="2124364"/>
            <a:ext cx="1402725" cy="2063857"/>
          </a:xfrm>
          <a:prstGeom prst="rect">
            <a:avLst/>
          </a:prstGeom>
        </p:spPr>
      </p:pic>
      <p:sp>
        <p:nvSpPr>
          <p:cNvPr id="106" name="TextBox 105"/>
          <p:cNvSpPr txBox="1"/>
          <p:nvPr/>
        </p:nvSpPr>
        <p:spPr>
          <a:xfrm>
            <a:off x="8176884" y="1576421"/>
            <a:ext cx="1019831" cy="584775"/>
          </a:xfrm>
          <a:prstGeom prst="rect">
            <a:avLst/>
          </a:prstGeom>
          <a:noFill/>
        </p:spPr>
        <p:txBody>
          <a:bodyPr wrap="none" rtlCol="0">
            <a:spAutoFit/>
          </a:bodyPr>
          <a:lstStyle/>
          <a:p>
            <a:pPr algn="ctr"/>
            <a:r>
              <a:rPr lang="en-US" sz="1600" dirty="0" smtClean="0">
                <a:latin typeface="Franklin Gothic Heavy" panose="020B0903020102020204" pitchFamily="34" charset="0"/>
              </a:rPr>
              <a:t>NGA</a:t>
            </a:r>
          </a:p>
          <a:p>
            <a:pPr algn="ctr"/>
            <a:r>
              <a:rPr lang="en-US" sz="1600" dirty="0" smtClean="0">
                <a:latin typeface="Franklin Gothic Heavy" panose="020B0903020102020204" pitchFamily="34" charset="0"/>
              </a:rPr>
              <a:t>ArcticGP</a:t>
            </a:r>
            <a:endParaRPr lang="en-US" sz="1600" dirty="0">
              <a:latin typeface="Franklin Gothic Heavy" panose="020B0903020102020204" pitchFamily="34" charset="0"/>
            </a:endParaRPr>
          </a:p>
        </p:txBody>
      </p:sp>
    </p:spTree>
    <p:extLst>
      <p:ext uri="{BB962C8B-B14F-4D97-AF65-F5344CB8AC3E}">
        <p14:creationId xmlns:p14="http://schemas.microsoft.com/office/powerpoint/2010/main" val="36064523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82588" y="274638"/>
            <a:ext cx="8229600" cy="1143000"/>
          </a:xfrm>
        </p:spPr>
        <p:txBody>
          <a:bodyPr/>
          <a:lstStyle/>
          <a:p>
            <a:r>
              <a:rPr lang="en-US" altLang="en-US" dirty="0" smtClean="0"/>
              <a:t>Estimate of Geoid Change</a:t>
            </a:r>
          </a:p>
        </p:txBody>
      </p:sp>
      <p:sp>
        <p:nvSpPr>
          <p:cNvPr id="7" name="TextBox 3"/>
          <p:cNvSpPr txBox="1">
            <a:spLocks noChangeArrowheads="1"/>
          </p:cNvSpPr>
          <p:nvPr/>
        </p:nvSpPr>
        <p:spPr bwMode="auto">
          <a:xfrm>
            <a:off x="0" y="5618514"/>
            <a:ext cx="914399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1800" i="1" dirty="0" smtClean="0"/>
              <a:t>Current Experimental Geoid Compared to Hybrid Geoid: xGeoid16B – Hybrid Geoid12B</a:t>
            </a:r>
            <a:endParaRPr lang="en-US" altLang="en-US" sz="1800" i="1" dirty="0"/>
          </a:p>
        </p:txBody>
      </p:sp>
      <p:grpSp>
        <p:nvGrpSpPr>
          <p:cNvPr id="8" name="Group 7"/>
          <p:cNvGrpSpPr/>
          <p:nvPr/>
        </p:nvGrpSpPr>
        <p:grpSpPr>
          <a:xfrm>
            <a:off x="3455893" y="5965830"/>
            <a:ext cx="891637" cy="789472"/>
            <a:chOff x="2363784" y="6033245"/>
            <a:chExt cx="891637" cy="789472"/>
          </a:xfrm>
        </p:grpSpPr>
        <p:pic>
          <p:nvPicPr>
            <p:cNvPr id="9" name="Picture 8"/>
            <p:cNvPicPr>
              <a:picLocks noChangeAspect="1"/>
            </p:cNvPicPr>
            <p:nvPr/>
          </p:nvPicPr>
          <p:blipFill>
            <a:blip r:embed="rId3" cstate="print">
              <a:clrChange>
                <a:clrFrom>
                  <a:srgbClr val="FEFEFE"/>
                </a:clrFrom>
                <a:clrTo>
                  <a:srgbClr val="FEFEFE">
                    <a:alpha val="0"/>
                  </a:srgbClr>
                </a:clrTo>
              </a:clrChange>
              <a:extLst>
                <a:ext uri="{BEBA8EAE-BF5A-486C-A8C5-ECC9F3942E4B}">
                  <a14:imgProps xmlns:a14="http://schemas.microsoft.com/office/drawing/2010/main">
                    <a14:imgLayer r:embed="rId4">
                      <a14:imgEffect>
                        <a14:artisticMarker/>
                      </a14:imgEffect>
                    </a14:imgLayer>
                  </a14:imgProps>
                </a:ext>
                <a:ext uri="{28A0092B-C50C-407E-A947-70E740481C1C}">
                  <a14:useLocalDpi xmlns:a14="http://schemas.microsoft.com/office/drawing/2010/main" val="0"/>
                </a:ext>
              </a:extLst>
            </a:blip>
            <a:stretch>
              <a:fillRect/>
            </a:stretch>
          </p:blipFill>
          <p:spPr>
            <a:xfrm>
              <a:off x="2556591" y="6123887"/>
              <a:ext cx="698830" cy="698830"/>
            </a:xfrm>
            <a:prstGeom prst="rect">
              <a:avLst/>
            </a:prstGeom>
          </p:spPr>
        </p:pic>
        <p:sp>
          <p:nvSpPr>
            <p:cNvPr id="10" name="Freeform 9"/>
            <p:cNvSpPr/>
            <p:nvPr/>
          </p:nvSpPr>
          <p:spPr>
            <a:xfrm>
              <a:off x="2363784" y="6072591"/>
              <a:ext cx="828136" cy="236122"/>
            </a:xfrm>
            <a:custGeom>
              <a:avLst/>
              <a:gdLst>
                <a:gd name="connsiteX0" fmla="*/ 0 w 1121434"/>
                <a:gd name="connsiteY0" fmla="*/ 91661 h 233558"/>
                <a:gd name="connsiteX1" fmla="*/ 276045 w 1121434"/>
                <a:gd name="connsiteY1" fmla="*/ 5397 h 233558"/>
                <a:gd name="connsiteX2" fmla="*/ 690113 w 1121434"/>
                <a:gd name="connsiteY2" fmla="*/ 229683 h 233558"/>
                <a:gd name="connsiteX3" fmla="*/ 1121434 w 1121434"/>
                <a:gd name="connsiteY3" fmla="*/ 126166 h 233558"/>
                <a:gd name="connsiteX0" fmla="*/ 0 w 1121434"/>
                <a:gd name="connsiteY0" fmla="*/ 108437 h 506346"/>
                <a:gd name="connsiteX1" fmla="*/ 276045 w 1121434"/>
                <a:gd name="connsiteY1" fmla="*/ 22173 h 506346"/>
                <a:gd name="connsiteX2" fmla="*/ 713475 w 1121434"/>
                <a:gd name="connsiteY2" fmla="*/ 505439 h 506346"/>
                <a:gd name="connsiteX3" fmla="*/ 1121434 w 1121434"/>
                <a:gd name="connsiteY3" fmla="*/ 142942 h 506346"/>
              </a:gdLst>
              <a:ahLst/>
              <a:cxnLst>
                <a:cxn ang="0">
                  <a:pos x="connsiteX0" y="connsiteY0"/>
                </a:cxn>
                <a:cxn ang="0">
                  <a:pos x="connsiteX1" y="connsiteY1"/>
                </a:cxn>
                <a:cxn ang="0">
                  <a:pos x="connsiteX2" y="connsiteY2"/>
                </a:cxn>
                <a:cxn ang="0">
                  <a:pos x="connsiteX3" y="connsiteY3"/>
                </a:cxn>
              </a:cxnLst>
              <a:rect l="l" t="t" r="r" b="b"/>
              <a:pathLst>
                <a:path w="1121434" h="506346">
                  <a:moveTo>
                    <a:pt x="0" y="108437"/>
                  </a:moveTo>
                  <a:cubicBezTo>
                    <a:pt x="80513" y="53803"/>
                    <a:pt x="157133" y="-43994"/>
                    <a:pt x="276045" y="22173"/>
                  </a:cubicBezTo>
                  <a:cubicBezTo>
                    <a:pt x="394958" y="88340"/>
                    <a:pt x="572577" y="485311"/>
                    <a:pt x="713475" y="505439"/>
                  </a:cubicBezTo>
                  <a:cubicBezTo>
                    <a:pt x="854373" y="525567"/>
                    <a:pt x="976222" y="204764"/>
                    <a:pt x="1121434" y="142942"/>
                  </a:cubicBezTo>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Down Arrow 10"/>
            <p:cNvSpPr/>
            <p:nvPr/>
          </p:nvSpPr>
          <p:spPr>
            <a:xfrm>
              <a:off x="2716225" y="6033245"/>
              <a:ext cx="379562" cy="164589"/>
            </a:xfrm>
            <a:prstGeom prst="down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2" name="Picture 11"/>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06802" y="5677959"/>
            <a:ext cx="1198563" cy="1198563"/>
          </a:xfrm>
          <a:prstGeom prst="rect">
            <a:avLst/>
          </a:prstGeom>
        </p:spPr>
      </p:pic>
      <p:sp>
        <p:nvSpPr>
          <p:cNvPr id="13" name="TextBox 12"/>
          <p:cNvSpPr txBox="1"/>
          <p:nvPr/>
        </p:nvSpPr>
        <p:spPr>
          <a:xfrm>
            <a:off x="3428022" y="6543366"/>
            <a:ext cx="2621230" cy="338554"/>
          </a:xfrm>
          <a:prstGeom prst="rect">
            <a:avLst/>
          </a:prstGeom>
          <a:noFill/>
        </p:spPr>
        <p:txBody>
          <a:bodyPr wrap="none" rtlCol="0">
            <a:spAutoFit/>
          </a:bodyPr>
          <a:lstStyle/>
          <a:p>
            <a:r>
              <a:rPr lang="en-US" sz="1600" dirty="0" smtClean="0">
                <a:latin typeface="Franklin Gothic Heavy" panose="020B0903020102020204" pitchFamily="34" charset="0"/>
              </a:rPr>
              <a:t>HYBRID vs.</a:t>
            </a:r>
            <a:r>
              <a:rPr lang="en-US" sz="1600" dirty="0" smtClean="0">
                <a:latin typeface="Franklin Gothic Heavy" panose="020B0903020102020204" pitchFamily="34" charset="0"/>
                <a:sym typeface="Wingdings" panose="05000000000000000000" pitchFamily="2" charset="2"/>
              </a:rPr>
              <a:t> GRAVIMETRIC</a:t>
            </a:r>
            <a:endParaRPr lang="en-US" sz="1600" dirty="0">
              <a:latin typeface="Franklin Gothic Heavy" panose="020B0903020102020204" pitchFamily="34" charset="0"/>
            </a:endParaRP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463024"/>
            <a:ext cx="9144000" cy="3931952"/>
          </a:xfrm>
          <a:prstGeom prst="rect">
            <a:avLst/>
          </a:prstGeom>
        </p:spPr>
      </p:pic>
      <p:sp>
        <p:nvSpPr>
          <p:cNvPr id="2" name="Date Placeholder 1"/>
          <p:cNvSpPr>
            <a:spLocks noGrp="1"/>
          </p:cNvSpPr>
          <p:nvPr>
            <p:ph type="dt" sz="half" idx="10"/>
          </p:nvPr>
        </p:nvSpPr>
        <p:spPr/>
        <p:txBody>
          <a:bodyPr/>
          <a:lstStyle/>
          <a:p>
            <a:pPr>
              <a:defRPr/>
            </a:pPr>
            <a:r>
              <a:rPr lang="en-US" altLang="en-US" smtClean="0"/>
              <a:t>February 8, 2017</a:t>
            </a:r>
            <a:endParaRPr lang="en-US" altLang="en-US"/>
          </a:p>
        </p:txBody>
      </p:sp>
    </p:spTree>
    <p:extLst>
      <p:ext uri="{BB962C8B-B14F-4D97-AF65-F5344CB8AC3E}">
        <p14:creationId xmlns:p14="http://schemas.microsoft.com/office/powerpoint/2010/main" val="3814872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382588"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dirty="0">
                <a:solidFill>
                  <a:srgbClr val="1F497D"/>
                </a:solidFill>
                <a:latin typeface="Gill Sans MT" pitchFamily="34" charset="0"/>
              </a:rPr>
              <a:t>Estimate of Geoid Change</a:t>
            </a:r>
            <a:endParaRPr lang="en-US" altLang="en-US" dirty="0" smtClean="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63024"/>
            <a:ext cx="9144000" cy="3931952"/>
          </a:xfrm>
          <a:prstGeom prst="rect">
            <a:avLst/>
          </a:prstGeom>
        </p:spPr>
      </p:pic>
      <p:sp>
        <p:nvSpPr>
          <p:cNvPr id="5" name="TextBox 3"/>
          <p:cNvSpPr txBox="1">
            <a:spLocks noChangeArrowheads="1"/>
          </p:cNvSpPr>
          <p:nvPr/>
        </p:nvSpPr>
        <p:spPr bwMode="auto">
          <a:xfrm>
            <a:off x="0" y="5698570"/>
            <a:ext cx="914399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1800" i="1" dirty="0" smtClean="0"/>
              <a:t>Current Experimental Geoid Compared to Gravimetric Geoid: xGeoid16B – USGG12</a:t>
            </a:r>
            <a:endParaRPr lang="en-US" altLang="en-US" sz="1800" i="1" dirty="0"/>
          </a:p>
        </p:txBody>
      </p:sp>
      <p:pic>
        <p:nvPicPr>
          <p:cNvPr id="6" name="Picture 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86876" y="5622477"/>
            <a:ext cx="1198563" cy="1198563"/>
          </a:xfrm>
          <a:prstGeom prst="rect">
            <a:avLst/>
          </a:prstGeom>
        </p:spPr>
      </p:pic>
      <p:sp>
        <p:nvSpPr>
          <p:cNvPr id="9" name="Freeform 8"/>
          <p:cNvSpPr/>
          <p:nvPr/>
        </p:nvSpPr>
        <p:spPr>
          <a:xfrm>
            <a:off x="3795519" y="6276215"/>
            <a:ext cx="828136" cy="108914"/>
          </a:xfrm>
          <a:custGeom>
            <a:avLst/>
            <a:gdLst>
              <a:gd name="connsiteX0" fmla="*/ 0 w 1121434"/>
              <a:gd name="connsiteY0" fmla="*/ 91661 h 233558"/>
              <a:gd name="connsiteX1" fmla="*/ 276045 w 1121434"/>
              <a:gd name="connsiteY1" fmla="*/ 5397 h 233558"/>
              <a:gd name="connsiteX2" fmla="*/ 690113 w 1121434"/>
              <a:gd name="connsiteY2" fmla="*/ 229683 h 233558"/>
              <a:gd name="connsiteX3" fmla="*/ 1121434 w 1121434"/>
              <a:gd name="connsiteY3" fmla="*/ 126166 h 233558"/>
            </a:gdLst>
            <a:ahLst/>
            <a:cxnLst>
              <a:cxn ang="0">
                <a:pos x="connsiteX0" y="connsiteY0"/>
              </a:cxn>
              <a:cxn ang="0">
                <a:pos x="connsiteX1" y="connsiteY1"/>
              </a:cxn>
              <a:cxn ang="0">
                <a:pos x="connsiteX2" y="connsiteY2"/>
              </a:cxn>
              <a:cxn ang="0">
                <a:pos x="connsiteX3" y="connsiteY3"/>
              </a:cxn>
            </a:cxnLst>
            <a:rect l="l" t="t" r="r" b="b"/>
            <a:pathLst>
              <a:path w="1121434" h="233558">
                <a:moveTo>
                  <a:pt x="0" y="91661"/>
                </a:moveTo>
                <a:cubicBezTo>
                  <a:pt x="80513" y="37027"/>
                  <a:pt x="161026" y="-17607"/>
                  <a:pt x="276045" y="5397"/>
                </a:cubicBezTo>
                <a:cubicBezTo>
                  <a:pt x="391064" y="28401"/>
                  <a:pt x="549215" y="209555"/>
                  <a:pt x="690113" y="229683"/>
                </a:cubicBezTo>
                <a:cubicBezTo>
                  <a:pt x="831011" y="249811"/>
                  <a:pt x="976222" y="187988"/>
                  <a:pt x="1121434" y="126166"/>
                </a:cubicBezTo>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324802" y="6527007"/>
            <a:ext cx="4023858" cy="338554"/>
          </a:xfrm>
          <a:prstGeom prst="rect">
            <a:avLst/>
          </a:prstGeom>
          <a:noFill/>
        </p:spPr>
        <p:txBody>
          <a:bodyPr wrap="none" rtlCol="0">
            <a:spAutoFit/>
          </a:bodyPr>
          <a:lstStyle/>
          <a:p>
            <a:r>
              <a:rPr lang="en-US" sz="1600" dirty="0" smtClean="0">
                <a:latin typeface="Franklin Gothic Heavy" panose="020B0903020102020204" pitchFamily="34" charset="0"/>
              </a:rPr>
              <a:t>GRAVIMETRIC Without vs.</a:t>
            </a:r>
            <a:r>
              <a:rPr lang="en-US" sz="1600" dirty="0" smtClean="0">
                <a:latin typeface="Franklin Gothic Heavy" panose="020B0903020102020204" pitchFamily="34" charset="0"/>
                <a:sym typeface="Wingdings" panose="05000000000000000000" pitchFamily="2" charset="2"/>
              </a:rPr>
              <a:t> With Airborne</a:t>
            </a:r>
            <a:endParaRPr lang="en-US" sz="1600" dirty="0">
              <a:latin typeface="Franklin Gothic Heavy" panose="020B0903020102020204" pitchFamily="34" charset="0"/>
            </a:endParaRPr>
          </a:p>
        </p:txBody>
      </p:sp>
      <p:sp>
        <p:nvSpPr>
          <p:cNvPr id="3" name="Date Placeholder 2"/>
          <p:cNvSpPr>
            <a:spLocks noGrp="1"/>
          </p:cNvSpPr>
          <p:nvPr>
            <p:ph type="dt" sz="half" idx="10"/>
          </p:nvPr>
        </p:nvSpPr>
        <p:spPr/>
        <p:txBody>
          <a:bodyPr/>
          <a:lstStyle/>
          <a:p>
            <a:pPr>
              <a:defRPr/>
            </a:pPr>
            <a:r>
              <a:rPr lang="en-US" altLang="en-US" smtClean="0"/>
              <a:t>February 8, 2017</a:t>
            </a:r>
            <a:endParaRPr lang="en-US" altLang="en-US"/>
          </a:p>
        </p:txBody>
      </p:sp>
    </p:spTree>
    <p:extLst>
      <p:ext uri="{BB962C8B-B14F-4D97-AF65-F5344CB8AC3E}">
        <p14:creationId xmlns:p14="http://schemas.microsoft.com/office/powerpoint/2010/main" val="14677515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itle 1"/>
          <p:cNvSpPr>
            <a:spLocks noGrp="1"/>
          </p:cNvSpPr>
          <p:nvPr>
            <p:ph type="title"/>
          </p:nvPr>
        </p:nvSpPr>
        <p:spPr>
          <a:xfrm>
            <a:off x="382588" y="274638"/>
            <a:ext cx="8229600" cy="1143000"/>
          </a:xfrm>
        </p:spPr>
        <p:txBody>
          <a:bodyPr/>
          <a:lstStyle/>
          <a:p>
            <a:r>
              <a:rPr lang="en-US" altLang="en-US" dirty="0" smtClean="0"/>
              <a:t>Estimate of Geoid Change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824" y="1234440"/>
            <a:ext cx="8912352" cy="4389120"/>
          </a:xfrm>
          <a:prstGeom prst="rect">
            <a:avLst/>
          </a:prstGeom>
        </p:spPr>
      </p:pic>
      <p:sp>
        <p:nvSpPr>
          <p:cNvPr id="5" name="TextBox 3"/>
          <p:cNvSpPr txBox="1">
            <a:spLocks noChangeArrowheads="1"/>
          </p:cNvSpPr>
          <p:nvPr/>
        </p:nvSpPr>
        <p:spPr bwMode="auto">
          <a:xfrm>
            <a:off x="0" y="5633754"/>
            <a:ext cx="914399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1800" i="1" dirty="0" smtClean="0"/>
              <a:t>Current Experimental Geoid Compared to Hybrid Geoid: xGeoid16B – Hybrid Geoid12B</a:t>
            </a:r>
            <a:endParaRPr lang="en-US" altLang="en-US" sz="1800" i="1" dirty="0"/>
          </a:p>
        </p:txBody>
      </p:sp>
      <p:grpSp>
        <p:nvGrpSpPr>
          <p:cNvPr id="4" name="Group 3"/>
          <p:cNvGrpSpPr/>
          <p:nvPr/>
        </p:nvGrpSpPr>
        <p:grpSpPr>
          <a:xfrm>
            <a:off x="3455893" y="5981070"/>
            <a:ext cx="891637" cy="789472"/>
            <a:chOff x="2363784" y="6033245"/>
            <a:chExt cx="891637" cy="789472"/>
          </a:xfrm>
        </p:grpSpPr>
        <p:pic>
          <p:nvPicPr>
            <p:cNvPr id="8" name="Picture 7"/>
            <p:cNvPicPr>
              <a:picLocks noChangeAspect="1"/>
            </p:cNvPicPr>
            <p:nvPr/>
          </p:nvPicPr>
          <p:blipFill>
            <a:blip r:embed="rId4" cstate="print">
              <a:clrChange>
                <a:clrFrom>
                  <a:srgbClr val="FEFEFE"/>
                </a:clrFrom>
                <a:clrTo>
                  <a:srgbClr val="FEFEFE">
                    <a:alpha val="0"/>
                  </a:srgbClr>
                </a:clrTo>
              </a:clrChange>
              <a:extLst>
                <a:ext uri="{BEBA8EAE-BF5A-486C-A8C5-ECC9F3942E4B}">
                  <a14:imgProps xmlns:a14="http://schemas.microsoft.com/office/drawing/2010/main">
                    <a14:imgLayer r:embed="rId5">
                      <a14:imgEffect>
                        <a14:artisticMarker/>
                      </a14:imgEffect>
                    </a14:imgLayer>
                  </a14:imgProps>
                </a:ext>
                <a:ext uri="{28A0092B-C50C-407E-A947-70E740481C1C}">
                  <a14:useLocalDpi xmlns:a14="http://schemas.microsoft.com/office/drawing/2010/main" val="0"/>
                </a:ext>
              </a:extLst>
            </a:blip>
            <a:stretch>
              <a:fillRect/>
            </a:stretch>
          </p:blipFill>
          <p:spPr>
            <a:xfrm>
              <a:off x="2556591" y="6123887"/>
              <a:ext cx="698830" cy="698830"/>
            </a:xfrm>
            <a:prstGeom prst="rect">
              <a:avLst/>
            </a:prstGeom>
          </p:spPr>
        </p:pic>
        <p:sp>
          <p:nvSpPr>
            <p:cNvPr id="3" name="Freeform 2"/>
            <p:cNvSpPr/>
            <p:nvPr/>
          </p:nvSpPr>
          <p:spPr>
            <a:xfrm>
              <a:off x="2363784" y="6072591"/>
              <a:ext cx="828136" cy="236122"/>
            </a:xfrm>
            <a:custGeom>
              <a:avLst/>
              <a:gdLst>
                <a:gd name="connsiteX0" fmla="*/ 0 w 1121434"/>
                <a:gd name="connsiteY0" fmla="*/ 91661 h 233558"/>
                <a:gd name="connsiteX1" fmla="*/ 276045 w 1121434"/>
                <a:gd name="connsiteY1" fmla="*/ 5397 h 233558"/>
                <a:gd name="connsiteX2" fmla="*/ 690113 w 1121434"/>
                <a:gd name="connsiteY2" fmla="*/ 229683 h 233558"/>
                <a:gd name="connsiteX3" fmla="*/ 1121434 w 1121434"/>
                <a:gd name="connsiteY3" fmla="*/ 126166 h 233558"/>
                <a:gd name="connsiteX0" fmla="*/ 0 w 1121434"/>
                <a:gd name="connsiteY0" fmla="*/ 108437 h 506346"/>
                <a:gd name="connsiteX1" fmla="*/ 276045 w 1121434"/>
                <a:gd name="connsiteY1" fmla="*/ 22173 h 506346"/>
                <a:gd name="connsiteX2" fmla="*/ 713475 w 1121434"/>
                <a:gd name="connsiteY2" fmla="*/ 505439 h 506346"/>
                <a:gd name="connsiteX3" fmla="*/ 1121434 w 1121434"/>
                <a:gd name="connsiteY3" fmla="*/ 142942 h 506346"/>
              </a:gdLst>
              <a:ahLst/>
              <a:cxnLst>
                <a:cxn ang="0">
                  <a:pos x="connsiteX0" y="connsiteY0"/>
                </a:cxn>
                <a:cxn ang="0">
                  <a:pos x="connsiteX1" y="connsiteY1"/>
                </a:cxn>
                <a:cxn ang="0">
                  <a:pos x="connsiteX2" y="connsiteY2"/>
                </a:cxn>
                <a:cxn ang="0">
                  <a:pos x="connsiteX3" y="connsiteY3"/>
                </a:cxn>
              </a:cxnLst>
              <a:rect l="l" t="t" r="r" b="b"/>
              <a:pathLst>
                <a:path w="1121434" h="506346">
                  <a:moveTo>
                    <a:pt x="0" y="108437"/>
                  </a:moveTo>
                  <a:cubicBezTo>
                    <a:pt x="80513" y="53803"/>
                    <a:pt x="157133" y="-43994"/>
                    <a:pt x="276045" y="22173"/>
                  </a:cubicBezTo>
                  <a:cubicBezTo>
                    <a:pt x="394958" y="88340"/>
                    <a:pt x="572577" y="485311"/>
                    <a:pt x="713475" y="505439"/>
                  </a:cubicBezTo>
                  <a:cubicBezTo>
                    <a:pt x="854373" y="525567"/>
                    <a:pt x="976222" y="204764"/>
                    <a:pt x="1121434" y="142942"/>
                  </a:cubicBezTo>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own Arrow 8"/>
            <p:cNvSpPr/>
            <p:nvPr/>
          </p:nvSpPr>
          <p:spPr>
            <a:xfrm>
              <a:off x="2716225" y="6033245"/>
              <a:ext cx="379562" cy="164589"/>
            </a:xfrm>
            <a:prstGeom prst="down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0" name="Picture 9"/>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06802" y="5693199"/>
            <a:ext cx="1198563" cy="1198563"/>
          </a:xfrm>
          <a:prstGeom prst="rect">
            <a:avLst/>
          </a:prstGeom>
        </p:spPr>
      </p:pic>
      <p:sp>
        <p:nvSpPr>
          <p:cNvPr id="12" name="TextBox 11"/>
          <p:cNvSpPr txBox="1"/>
          <p:nvPr/>
        </p:nvSpPr>
        <p:spPr>
          <a:xfrm>
            <a:off x="3428022" y="6558606"/>
            <a:ext cx="2621230" cy="338554"/>
          </a:xfrm>
          <a:prstGeom prst="rect">
            <a:avLst/>
          </a:prstGeom>
          <a:noFill/>
        </p:spPr>
        <p:txBody>
          <a:bodyPr wrap="none" rtlCol="0">
            <a:spAutoFit/>
          </a:bodyPr>
          <a:lstStyle/>
          <a:p>
            <a:r>
              <a:rPr lang="en-US" sz="1600" dirty="0" smtClean="0">
                <a:latin typeface="Franklin Gothic Heavy" panose="020B0903020102020204" pitchFamily="34" charset="0"/>
              </a:rPr>
              <a:t>HYBRID vs.</a:t>
            </a:r>
            <a:r>
              <a:rPr lang="en-US" sz="1600" dirty="0" smtClean="0">
                <a:latin typeface="Franklin Gothic Heavy" panose="020B0903020102020204" pitchFamily="34" charset="0"/>
                <a:sym typeface="Wingdings" panose="05000000000000000000" pitchFamily="2" charset="2"/>
              </a:rPr>
              <a:t> GRAVIMETRIC</a:t>
            </a:r>
            <a:endParaRPr lang="en-US" sz="1600" dirty="0">
              <a:latin typeface="Franklin Gothic Heavy" panose="020B0903020102020204" pitchFamily="34" charset="0"/>
            </a:endParaRPr>
          </a:p>
        </p:txBody>
      </p:sp>
      <p:sp>
        <p:nvSpPr>
          <p:cNvPr id="6" name="Date Placeholder 5"/>
          <p:cNvSpPr>
            <a:spLocks noGrp="1"/>
          </p:cNvSpPr>
          <p:nvPr>
            <p:ph type="dt" sz="half" idx="10"/>
          </p:nvPr>
        </p:nvSpPr>
        <p:spPr/>
        <p:txBody>
          <a:bodyPr/>
          <a:lstStyle/>
          <a:p>
            <a:pPr>
              <a:defRPr/>
            </a:pPr>
            <a:r>
              <a:rPr lang="en-US" altLang="en-US" smtClean="0"/>
              <a:t>February 8, 2017</a:t>
            </a:r>
            <a:endParaRPr lang="en-US" altLang="en-US"/>
          </a:p>
        </p:txBody>
      </p:sp>
    </p:spTree>
    <p:extLst>
      <p:ext uri="{BB962C8B-B14F-4D97-AF65-F5344CB8AC3E}">
        <p14:creationId xmlns:p14="http://schemas.microsoft.com/office/powerpoint/2010/main" val="19677751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itle 1"/>
          <p:cNvSpPr>
            <a:spLocks noGrp="1"/>
          </p:cNvSpPr>
          <p:nvPr>
            <p:ph type="title"/>
          </p:nvPr>
        </p:nvSpPr>
        <p:spPr>
          <a:xfrm>
            <a:off x="382588" y="274638"/>
            <a:ext cx="8229600" cy="1143000"/>
          </a:xfrm>
        </p:spPr>
        <p:txBody>
          <a:bodyPr/>
          <a:lstStyle/>
          <a:p>
            <a:r>
              <a:rPr lang="en-US" altLang="en-US" dirty="0" smtClean="0"/>
              <a:t>Geoid in Alaska</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766" y="1234440"/>
            <a:ext cx="8814816" cy="4389120"/>
          </a:xfrm>
          <a:prstGeom prst="rect">
            <a:avLst/>
          </a:prstGeom>
        </p:spPr>
      </p:pic>
      <p:sp>
        <p:nvSpPr>
          <p:cNvPr id="5" name="TextBox 3"/>
          <p:cNvSpPr txBox="1">
            <a:spLocks noChangeArrowheads="1"/>
          </p:cNvSpPr>
          <p:nvPr/>
        </p:nvSpPr>
        <p:spPr bwMode="auto">
          <a:xfrm>
            <a:off x="0" y="5698570"/>
            <a:ext cx="914399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1800" i="1" dirty="0" smtClean="0"/>
              <a:t>Current Experimental Geoid Compared to Gravimetric Geoid: xGeoid16B – USGG12</a:t>
            </a:r>
            <a:endParaRPr lang="en-US" altLang="en-US" sz="1800" i="1" dirty="0"/>
          </a:p>
        </p:txBody>
      </p:sp>
      <p:pic>
        <p:nvPicPr>
          <p:cNvPr id="7" name="Picture 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86876" y="5622477"/>
            <a:ext cx="1198563" cy="1198563"/>
          </a:xfrm>
          <a:prstGeom prst="rect">
            <a:avLst/>
          </a:prstGeom>
        </p:spPr>
      </p:pic>
      <p:sp>
        <p:nvSpPr>
          <p:cNvPr id="8" name="Freeform 7"/>
          <p:cNvSpPr/>
          <p:nvPr/>
        </p:nvSpPr>
        <p:spPr>
          <a:xfrm>
            <a:off x="3795519" y="6276215"/>
            <a:ext cx="828136" cy="108914"/>
          </a:xfrm>
          <a:custGeom>
            <a:avLst/>
            <a:gdLst>
              <a:gd name="connsiteX0" fmla="*/ 0 w 1121434"/>
              <a:gd name="connsiteY0" fmla="*/ 91661 h 233558"/>
              <a:gd name="connsiteX1" fmla="*/ 276045 w 1121434"/>
              <a:gd name="connsiteY1" fmla="*/ 5397 h 233558"/>
              <a:gd name="connsiteX2" fmla="*/ 690113 w 1121434"/>
              <a:gd name="connsiteY2" fmla="*/ 229683 h 233558"/>
              <a:gd name="connsiteX3" fmla="*/ 1121434 w 1121434"/>
              <a:gd name="connsiteY3" fmla="*/ 126166 h 233558"/>
            </a:gdLst>
            <a:ahLst/>
            <a:cxnLst>
              <a:cxn ang="0">
                <a:pos x="connsiteX0" y="connsiteY0"/>
              </a:cxn>
              <a:cxn ang="0">
                <a:pos x="connsiteX1" y="connsiteY1"/>
              </a:cxn>
              <a:cxn ang="0">
                <a:pos x="connsiteX2" y="connsiteY2"/>
              </a:cxn>
              <a:cxn ang="0">
                <a:pos x="connsiteX3" y="connsiteY3"/>
              </a:cxn>
            </a:cxnLst>
            <a:rect l="l" t="t" r="r" b="b"/>
            <a:pathLst>
              <a:path w="1121434" h="233558">
                <a:moveTo>
                  <a:pt x="0" y="91661"/>
                </a:moveTo>
                <a:cubicBezTo>
                  <a:pt x="80513" y="37027"/>
                  <a:pt x="161026" y="-17607"/>
                  <a:pt x="276045" y="5397"/>
                </a:cubicBezTo>
                <a:cubicBezTo>
                  <a:pt x="391064" y="28401"/>
                  <a:pt x="549215" y="209555"/>
                  <a:pt x="690113" y="229683"/>
                </a:cubicBezTo>
                <a:cubicBezTo>
                  <a:pt x="831011" y="249811"/>
                  <a:pt x="976222" y="187988"/>
                  <a:pt x="1121434" y="126166"/>
                </a:cubicBezTo>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324802" y="6527007"/>
            <a:ext cx="4023858" cy="338554"/>
          </a:xfrm>
          <a:prstGeom prst="rect">
            <a:avLst/>
          </a:prstGeom>
          <a:noFill/>
        </p:spPr>
        <p:txBody>
          <a:bodyPr wrap="none" rtlCol="0">
            <a:spAutoFit/>
          </a:bodyPr>
          <a:lstStyle/>
          <a:p>
            <a:r>
              <a:rPr lang="en-US" sz="1600" dirty="0" smtClean="0">
                <a:latin typeface="Franklin Gothic Heavy" panose="020B0903020102020204" pitchFamily="34" charset="0"/>
              </a:rPr>
              <a:t>GRAVIMETRIC Without vs.</a:t>
            </a:r>
            <a:r>
              <a:rPr lang="en-US" sz="1600" dirty="0" smtClean="0">
                <a:latin typeface="Franklin Gothic Heavy" panose="020B0903020102020204" pitchFamily="34" charset="0"/>
                <a:sym typeface="Wingdings" panose="05000000000000000000" pitchFamily="2" charset="2"/>
              </a:rPr>
              <a:t> With Airborne</a:t>
            </a:r>
            <a:endParaRPr lang="en-US" sz="1600" dirty="0">
              <a:latin typeface="Franklin Gothic Heavy" panose="020B0903020102020204" pitchFamily="34" charset="0"/>
            </a:endParaRPr>
          </a:p>
        </p:txBody>
      </p:sp>
      <p:sp>
        <p:nvSpPr>
          <p:cNvPr id="3" name="Date Placeholder 2"/>
          <p:cNvSpPr>
            <a:spLocks noGrp="1"/>
          </p:cNvSpPr>
          <p:nvPr>
            <p:ph type="dt" sz="half" idx="10"/>
          </p:nvPr>
        </p:nvSpPr>
        <p:spPr/>
        <p:txBody>
          <a:bodyPr/>
          <a:lstStyle/>
          <a:p>
            <a:pPr>
              <a:defRPr/>
            </a:pPr>
            <a:r>
              <a:rPr lang="en-US" altLang="en-US" smtClean="0"/>
              <a:t>February 8, 2017</a:t>
            </a:r>
            <a:endParaRPr lang="en-US" altLang="en-US"/>
          </a:p>
        </p:txBody>
      </p:sp>
    </p:spTree>
    <p:extLst>
      <p:ext uri="{BB962C8B-B14F-4D97-AF65-F5344CB8AC3E}">
        <p14:creationId xmlns:p14="http://schemas.microsoft.com/office/powerpoint/2010/main" val="42928333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24910"/>
            <a:ext cx="8229600" cy="1143000"/>
          </a:xfrm>
        </p:spPr>
        <p:txBody>
          <a:bodyPr/>
          <a:lstStyle/>
          <a:p>
            <a:r>
              <a:rPr lang="en-US" dirty="0" smtClean="0"/>
              <a:t>1.  Geopotential Basics</a:t>
            </a:r>
            <a:endParaRPr lang="en-US" dirty="0"/>
          </a:p>
        </p:txBody>
      </p:sp>
      <p:sp>
        <p:nvSpPr>
          <p:cNvPr id="4" name="Date Placeholder 3"/>
          <p:cNvSpPr>
            <a:spLocks noGrp="1"/>
          </p:cNvSpPr>
          <p:nvPr>
            <p:ph type="dt" sz="half" idx="10"/>
          </p:nvPr>
        </p:nvSpPr>
        <p:spPr/>
        <p:txBody>
          <a:bodyPr/>
          <a:lstStyle/>
          <a:p>
            <a:pPr>
              <a:defRPr/>
            </a:pPr>
            <a:r>
              <a:rPr lang="en-US" altLang="en-US" smtClean="0"/>
              <a:t>February 8, 2017</a:t>
            </a:r>
            <a:endParaRPr lang="en-US" altLang="en-US"/>
          </a:p>
        </p:txBody>
      </p:sp>
      <p:sp>
        <p:nvSpPr>
          <p:cNvPr id="5" name="Footer Placeholder 4"/>
          <p:cNvSpPr>
            <a:spLocks noGrp="1"/>
          </p:cNvSpPr>
          <p:nvPr>
            <p:ph type="ftr" sz="quarter" idx="11"/>
          </p:nvPr>
        </p:nvSpPr>
        <p:spPr/>
        <p:txBody>
          <a:bodyPr/>
          <a:lstStyle/>
          <a:p>
            <a:pPr>
              <a:defRPr/>
            </a:pPr>
            <a:r>
              <a:rPr lang="en-US" smtClean="0"/>
              <a:t>2017 Geospatial Summit, Silver Spring MD</a:t>
            </a:r>
            <a:endParaRPr lang="en-US"/>
          </a:p>
        </p:txBody>
      </p:sp>
    </p:spTree>
    <p:extLst>
      <p:ext uri="{BB962C8B-B14F-4D97-AF65-F5344CB8AC3E}">
        <p14:creationId xmlns:p14="http://schemas.microsoft.com/office/powerpoint/2010/main" val="11106784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57200" y="1600200"/>
            <a:ext cx="8686800" cy="4525963"/>
          </a:xfrm>
        </p:spPr>
        <p:txBody>
          <a:bodyPr>
            <a:normAutofit/>
          </a:bodyPr>
          <a:lstStyle/>
          <a:p>
            <a:r>
              <a:rPr lang="en-US" dirty="0" smtClean="0"/>
              <a:t>GRAV-D currently at </a:t>
            </a:r>
            <a:r>
              <a:rPr lang="en-US" dirty="0" smtClean="0"/>
              <a:t>59% </a:t>
            </a:r>
            <a:r>
              <a:rPr lang="en-US" dirty="0" smtClean="0"/>
              <a:t>complete and on track to finish data collection in 2022</a:t>
            </a:r>
          </a:p>
          <a:p>
            <a:endParaRPr lang="en-US" sz="1700" dirty="0" smtClean="0"/>
          </a:p>
          <a:p>
            <a:r>
              <a:rPr lang="en-US" dirty="0" smtClean="0"/>
              <a:t>Expected height changes compared to hybrid geoid</a:t>
            </a:r>
          </a:p>
          <a:p>
            <a:pPr lvl="1">
              <a:buFont typeface="Calibri" panose="020F0502020204030204" pitchFamily="34" charset="0"/>
              <a:buChar char="⁻"/>
            </a:pPr>
            <a:r>
              <a:rPr lang="en-US" dirty="0" smtClean="0"/>
              <a:t>CONUS: -30 to 130 cm</a:t>
            </a:r>
          </a:p>
          <a:p>
            <a:pPr lvl="1">
              <a:buFont typeface="Calibri" panose="020F0502020204030204" pitchFamily="34" charset="0"/>
              <a:buChar char="⁻"/>
            </a:pPr>
            <a:r>
              <a:rPr lang="en-US" dirty="0" smtClean="0"/>
              <a:t>Alaska: -20 to -220 cm</a:t>
            </a:r>
          </a:p>
          <a:p>
            <a:pPr marL="0" indent="0">
              <a:buNone/>
            </a:pPr>
            <a:endParaRPr lang="en-US" dirty="0" smtClean="0"/>
          </a:p>
        </p:txBody>
      </p:sp>
      <p:sp>
        <p:nvSpPr>
          <p:cNvPr id="4" name="Date Placeholder 3"/>
          <p:cNvSpPr>
            <a:spLocks noGrp="1"/>
          </p:cNvSpPr>
          <p:nvPr>
            <p:ph type="dt" sz="half" idx="10"/>
          </p:nvPr>
        </p:nvSpPr>
        <p:spPr/>
        <p:txBody>
          <a:bodyPr/>
          <a:lstStyle/>
          <a:p>
            <a:pPr>
              <a:defRPr/>
            </a:pPr>
            <a:r>
              <a:rPr lang="en-US" altLang="en-US" smtClean="0"/>
              <a:t>February 8, 2017</a:t>
            </a:r>
            <a:endParaRPr lang="en-US" altLang="en-US"/>
          </a:p>
        </p:txBody>
      </p:sp>
      <p:sp>
        <p:nvSpPr>
          <p:cNvPr id="5" name="Footer Placeholder 4"/>
          <p:cNvSpPr>
            <a:spLocks noGrp="1"/>
          </p:cNvSpPr>
          <p:nvPr>
            <p:ph type="ftr" sz="quarter" idx="11"/>
          </p:nvPr>
        </p:nvSpPr>
        <p:spPr/>
        <p:txBody>
          <a:bodyPr/>
          <a:lstStyle/>
          <a:p>
            <a:pPr>
              <a:defRPr/>
            </a:pPr>
            <a:r>
              <a:rPr lang="en-US" smtClean="0"/>
              <a:t>2017 Geospatial Summit, Silver Spring MD</a:t>
            </a:r>
            <a:endParaRPr lang="en-US"/>
          </a:p>
        </p:txBody>
      </p:sp>
    </p:spTree>
    <p:extLst>
      <p:ext uri="{BB962C8B-B14F-4D97-AF65-F5344CB8AC3E}">
        <p14:creationId xmlns:p14="http://schemas.microsoft.com/office/powerpoint/2010/main" val="8109091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021" y="2344364"/>
            <a:ext cx="8229600" cy="1143000"/>
          </a:xfrm>
        </p:spPr>
        <p:txBody>
          <a:bodyPr/>
          <a:lstStyle/>
          <a:p>
            <a:r>
              <a:rPr lang="en-US" dirty="0"/>
              <a:t>3</a:t>
            </a:r>
            <a:r>
              <a:rPr lang="en-US" dirty="0" smtClean="0"/>
              <a:t>. Geoid Slope Validation Surveys</a:t>
            </a:r>
            <a:endParaRPr lang="en-US" dirty="0"/>
          </a:p>
        </p:txBody>
      </p:sp>
      <p:sp>
        <p:nvSpPr>
          <p:cNvPr id="4" name="Date Placeholder 3"/>
          <p:cNvSpPr>
            <a:spLocks noGrp="1"/>
          </p:cNvSpPr>
          <p:nvPr>
            <p:ph type="dt" sz="half" idx="10"/>
          </p:nvPr>
        </p:nvSpPr>
        <p:spPr/>
        <p:txBody>
          <a:bodyPr/>
          <a:lstStyle/>
          <a:p>
            <a:pPr>
              <a:defRPr/>
            </a:pPr>
            <a:r>
              <a:rPr lang="en-US" altLang="en-US" smtClean="0"/>
              <a:t>February 8, 2017</a:t>
            </a:r>
            <a:endParaRPr lang="en-US" altLang="en-US"/>
          </a:p>
        </p:txBody>
      </p:sp>
      <p:sp>
        <p:nvSpPr>
          <p:cNvPr id="5" name="Footer Placeholder 4"/>
          <p:cNvSpPr>
            <a:spLocks noGrp="1"/>
          </p:cNvSpPr>
          <p:nvPr>
            <p:ph type="ftr" sz="quarter" idx="11"/>
          </p:nvPr>
        </p:nvSpPr>
        <p:spPr/>
        <p:txBody>
          <a:bodyPr/>
          <a:lstStyle/>
          <a:p>
            <a:pPr>
              <a:defRPr/>
            </a:pPr>
            <a:r>
              <a:rPr lang="en-US" smtClean="0"/>
              <a:t>2017 Geospatial Summit, Silver Spring MD</a:t>
            </a:r>
            <a:endParaRPr lang="en-US"/>
          </a:p>
        </p:txBody>
      </p:sp>
    </p:spTree>
    <p:extLst>
      <p:ext uri="{BB962C8B-B14F-4D97-AF65-F5344CB8AC3E}">
        <p14:creationId xmlns:p14="http://schemas.microsoft.com/office/powerpoint/2010/main" val="212324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41696" y="913875"/>
            <a:ext cx="7562477" cy="551433"/>
          </a:xfrm>
          <a:prstGeom prst="rect">
            <a:avLst/>
          </a:prstGeom>
        </p:spPr>
        <p:txBody>
          <a:bodyPr vert="horz" wrap="square" lIns="0" tIns="0" rIns="0" bIns="0" rtlCol="0">
            <a:spAutoFit/>
          </a:bodyPr>
          <a:lstStyle/>
          <a:p>
            <a:pPr marL="12700">
              <a:lnSpc>
                <a:spcPts val="4285"/>
              </a:lnSpc>
            </a:pPr>
            <a:r>
              <a:rPr lang="en-US" sz="4400" dirty="0">
                <a:solidFill>
                  <a:schemeClr val="tx2"/>
                </a:solidFill>
                <a:latin typeface="Gill Sans MT" pitchFamily="34" charset="0"/>
                <a:cs typeface="ＭＳ Ｐゴシック" charset="0"/>
              </a:rPr>
              <a:t>Geoid Slope Validation Surveys</a:t>
            </a:r>
            <a:endParaRPr sz="4400" dirty="0">
              <a:solidFill>
                <a:schemeClr val="tx2"/>
              </a:solidFill>
              <a:latin typeface="Gill Sans MT" pitchFamily="34" charset="0"/>
              <a:cs typeface="ＭＳ Ｐゴシック" charset="0"/>
            </a:endParaRPr>
          </a:p>
        </p:txBody>
      </p:sp>
      <p:sp>
        <p:nvSpPr>
          <p:cNvPr id="4" name="object 4"/>
          <p:cNvSpPr txBox="1"/>
          <p:nvPr/>
        </p:nvSpPr>
        <p:spPr>
          <a:xfrm>
            <a:off x="8504173" y="6462966"/>
            <a:ext cx="102870" cy="177800"/>
          </a:xfrm>
          <a:prstGeom prst="rect">
            <a:avLst/>
          </a:prstGeom>
        </p:spPr>
        <p:txBody>
          <a:bodyPr vert="horz" wrap="square" lIns="0" tIns="0" rIns="0" bIns="0" rtlCol="0">
            <a:spAutoFit/>
          </a:bodyPr>
          <a:lstStyle/>
          <a:p>
            <a:pPr marL="12700">
              <a:lnSpc>
                <a:spcPct val="100000"/>
              </a:lnSpc>
            </a:pPr>
            <a:r>
              <a:rPr sz="1200" spc="-10" dirty="0">
                <a:solidFill>
                  <a:srgbClr val="8A8A8A"/>
                </a:solidFill>
                <a:latin typeface="Calibri"/>
                <a:cs typeface="Calibri"/>
              </a:rPr>
              <a:t>2</a:t>
            </a:r>
            <a:endParaRPr sz="1200">
              <a:latin typeface="Calibri"/>
              <a:cs typeface="Calibri"/>
            </a:endParaRPr>
          </a:p>
        </p:txBody>
      </p:sp>
      <p:sp>
        <p:nvSpPr>
          <p:cNvPr id="3" name="object 3"/>
          <p:cNvSpPr txBox="1"/>
          <p:nvPr/>
        </p:nvSpPr>
        <p:spPr>
          <a:xfrm>
            <a:off x="1288414" y="1674939"/>
            <a:ext cx="4286885" cy="3683188"/>
          </a:xfrm>
          <a:prstGeom prst="rect">
            <a:avLst/>
          </a:prstGeom>
        </p:spPr>
        <p:txBody>
          <a:bodyPr vert="horz" wrap="square" lIns="0" tIns="0" rIns="0" bIns="0" rtlCol="0">
            <a:spAutoFit/>
          </a:bodyPr>
          <a:lstStyle/>
          <a:p>
            <a:pPr marL="469900" indent="-457200">
              <a:lnSpc>
                <a:spcPct val="100000"/>
              </a:lnSpc>
              <a:buFont typeface="Arial" panose="020B0604020202020204" pitchFamily="34" charset="0"/>
              <a:buChar char="•"/>
              <a:tabLst>
                <a:tab pos="235585" algn="l"/>
              </a:tabLst>
            </a:pPr>
            <a:r>
              <a:rPr lang="en-US" sz="2800" spc="-5" dirty="0" smtClean="0">
                <a:latin typeface="Arial"/>
                <a:cs typeface="Arial"/>
              </a:rPr>
              <a:t>Basic Concept</a:t>
            </a:r>
            <a:endParaRPr sz="2800" dirty="0">
              <a:latin typeface="Arial"/>
              <a:cs typeface="Arial"/>
            </a:endParaRPr>
          </a:p>
          <a:p>
            <a:pPr marL="469900" indent="-457200">
              <a:lnSpc>
                <a:spcPct val="100000"/>
              </a:lnSpc>
              <a:spcBef>
                <a:spcPts val="660"/>
              </a:spcBef>
              <a:buFont typeface="Arial" panose="020B0604020202020204" pitchFamily="34" charset="0"/>
              <a:buChar char="•"/>
              <a:tabLst>
                <a:tab pos="235585" algn="l"/>
              </a:tabLst>
            </a:pPr>
            <a:r>
              <a:rPr sz="2800" spc="-5" dirty="0" smtClean="0">
                <a:latin typeface="Arial"/>
                <a:cs typeface="Arial"/>
              </a:rPr>
              <a:t>GSVS</a:t>
            </a:r>
            <a:r>
              <a:rPr sz="2800" spc="-210" dirty="0" smtClean="0">
                <a:latin typeface="Arial"/>
                <a:cs typeface="Arial"/>
              </a:rPr>
              <a:t>1</a:t>
            </a:r>
            <a:r>
              <a:rPr sz="2800" dirty="0" smtClean="0">
                <a:latin typeface="Arial"/>
                <a:cs typeface="Arial"/>
              </a:rPr>
              <a:t>1</a:t>
            </a:r>
            <a:r>
              <a:rPr sz="2800" spc="-10" dirty="0" smtClean="0">
                <a:latin typeface="Arial"/>
                <a:cs typeface="Arial"/>
              </a:rPr>
              <a:t> </a:t>
            </a:r>
            <a:r>
              <a:rPr sz="2800" dirty="0">
                <a:latin typeface="Arial"/>
                <a:cs typeface="Arial"/>
              </a:rPr>
              <a:t>in</a:t>
            </a:r>
            <a:r>
              <a:rPr sz="2800" spc="-45" dirty="0">
                <a:latin typeface="Arial"/>
                <a:cs typeface="Arial"/>
              </a:rPr>
              <a:t> </a:t>
            </a:r>
            <a:r>
              <a:rPr sz="2800" spc="-315" dirty="0">
                <a:latin typeface="Arial"/>
                <a:cs typeface="Arial"/>
              </a:rPr>
              <a:t>T</a:t>
            </a:r>
            <a:r>
              <a:rPr sz="2800" dirty="0">
                <a:latin typeface="Arial"/>
                <a:cs typeface="Arial"/>
              </a:rPr>
              <a:t>exas</a:t>
            </a:r>
          </a:p>
          <a:p>
            <a:pPr marL="812800" lvl="1" indent="-342900">
              <a:lnSpc>
                <a:spcPct val="100000"/>
              </a:lnSpc>
              <a:spcBef>
                <a:spcPts val="585"/>
              </a:spcBef>
              <a:buFont typeface="Arial" panose="020B0604020202020204" pitchFamily="34" charset="0"/>
              <a:buChar char="•"/>
              <a:tabLst>
                <a:tab pos="660400" algn="l"/>
              </a:tabLst>
            </a:pPr>
            <a:r>
              <a:rPr sz="2400" dirty="0">
                <a:latin typeface="Arial"/>
                <a:cs typeface="Arial"/>
              </a:rPr>
              <a:t>S</a:t>
            </a:r>
            <a:r>
              <a:rPr sz="2400" spc="-5" dirty="0">
                <a:latin typeface="Arial"/>
                <a:cs typeface="Arial"/>
              </a:rPr>
              <a:t>ur</a:t>
            </a:r>
            <a:r>
              <a:rPr sz="2400" dirty="0">
                <a:latin typeface="Arial"/>
                <a:cs typeface="Arial"/>
              </a:rPr>
              <a:t>v</a:t>
            </a:r>
            <a:r>
              <a:rPr sz="2400" spc="-5" dirty="0">
                <a:latin typeface="Arial"/>
                <a:cs typeface="Arial"/>
              </a:rPr>
              <a:t>e</a:t>
            </a:r>
            <a:r>
              <a:rPr sz="2400" dirty="0">
                <a:latin typeface="Arial"/>
                <a:cs typeface="Arial"/>
              </a:rPr>
              <a:t>y</a:t>
            </a:r>
            <a:r>
              <a:rPr sz="2400" spc="-40" dirty="0">
                <a:latin typeface="Arial"/>
                <a:cs typeface="Arial"/>
              </a:rPr>
              <a:t> </a:t>
            </a:r>
            <a:r>
              <a:rPr sz="2400" spc="-270" dirty="0">
                <a:latin typeface="Arial"/>
                <a:cs typeface="Arial"/>
              </a:rPr>
              <a:t>T</a:t>
            </a:r>
            <a:r>
              <a:rPr sz="2400" spc="-5" dirty="0">
                <a:latin typeface="Arial"/>
                <a:cs typeface="Arial"/>
              </a:rPr>
              <a:t>e</a:t>
            </a:r>
            <a:r>
              <a:rPr sz="2400" dirty="0">
                <a:latin typeface="Arial"/>
                <a:cs typeface="Arial"/>
              </a:rPr>
              <a:t>c</a:t>
            </a:r>
            <a:r>
              <a:rPr sz="2400" spc="-5" dirty="0">
                <a:latin typeface="Arial"/>
                <a:cs typeface="Arial"/>
              </a:rPr>
              <a:t>hn</a:t>
            </a:r>
            <a:r>
              <a:rPr sz="2400" dirty="0">
                <a:latin typeface="Arial"/>
                <a:cs typeface="Arial"/>
              </a:rPr>
              <a:t>i</a:t>
            </a:r>
            <a:r>
              <a:rPr sz="2400" spc="-5" dirty="0">
                <a:latin typeface="Arial"/>
                <a:cs typeface="Arial"/>
              </a:rPr>
              <a:t>q</a:t>
            </a:r>
            <a:r>
              <a:rPr sz="2400" dirty="0">
                <a:latin typeface="Arial"/>
                <a:cs typeface="Arial"/>
              </a:rPr>
              <a:t>u</a:t>
            </a:r>
            <a:r>
              <a:rPr sz="2400" spc="-5" dirty="0">
                <a:latin typeface="Arial"/>
                <a:cs typeface="Arial"/>
              </a:rPr>
              <a:t>es</a:t>
            </a:r>
            <a:endParaRPr sz="2400" dirty="0">
              <a:latin typeface="Arial"/>
              <a:cs typeface="Arial"/>
            </a:endParaRPr>
          </a:p>
          <a:p>
            <a:pPr marL="469900" indent="-457200">
              <a:lnSpc>
                <a:spcPct val="100000"/>
              </a:lnSpc>
              <a:spcBef>
                <a:spcPts val="660"/>
              </a:spcBef>
              <a:buFont typeface="Arial" panose="020B0604020202020204" pitchFamily="34" charset="0"/>
              <a:buChar char="•"/>
              <a:tabLst>
                <a:tab pos="235585" algn="l"/>
              </a:tabLst>
            </a:pPr>
            <a:r>
              <a:rPr sz="2800" spc="-5" dirty="0">
                <a:latin typeface="Arial"/>
                <a:cs typeface="Arial"/>
              </a:rPr>
              <a:t>GSVS</a:t>
            </a:r>
            <a:r>
              <a:rPr sz="2800" dirty="0">
                <a:latin typeface="Arial"/>
                <a:cs typeface="Arial"/>
              </a:rPr>
              <a:t>14</a:t>
            </a:r>
            <a:r>
              <a:rPr sz="2800" spc="-10" dirty="0">
                <a:latin typeface="Arial"/>
                <a:cs typeface="Arial"/>
              </a:rPr>
              <a:t> </a:t>
            </a:r>
            <a:r>
              <a:rPr sz="2800" dirty="0">
                <a:latin typeface="Arial"/>
                <a:cs typeface="Arial"/>
              </a:rPr>
              <a:t>in Io</a:t>
            </a:r>
            <a:r>
              <a:rPr sz="2800" spc="-5" dirty="0">
                <a:latin typeface="Arial"/>
                <a:cs typeface="Arial"/>
              </a:rPr>
              <a:t>w</a:t>
            </a:r>
            <a:r>
              <a:rPr sz="2800" dirty="0">
                <a:latin typeface="Arial"/>
                <a:cs typeface="Arial"/>
              </a:rPr>
              <a:t>a</a:t>
            </a:r>
          </a:p>
          <a:p>
            <a:pPr marL="469900" indent="-457200">
              <a:lnSpc>
                <a:spcPct val="100000"/>
              </a:lnSpc>
              <a:spcBef>
                <a:spcPts val="670"/>
              </a:spcBef>
              <a:buFont typeface="Arial" panose="020B0604020202020204" pitchFamily="34" charset="0"/>
              <a:buChar char="•"/>
              <a:tabLst>
                <a:tab pos="235585" algn="l"/>
              </a:tabLst>
            </a:pPr>
            <a:r>
              <a:rPr sz="2800" spc="-5" dirty="0">
                <a:latin typeface="Arial"/>
                <a:cs typeface="Arial"/>
              </a:rPr>
              <a:t>GSVS</a:t>
            </a:r>
            <a:r>
              <a:rPr sz="2800" dirty="0">
                <a:latin typeface="Arial"/>
                <a:cs typeface="Arial"/>
              </a:rPr>
              <a:t>17</a:t>
            </a:r>
            <a:r>
              <a:rPr sz="2800" spc="-10" dirty="0">
                <a:latin typeface="Arial"/>
                <a:cs typeface="Arial"/>
              </a:rPr>
              <a:t> </a:t>
            </a:r>
            <a:r>
              <a:rPr sz="2800" dirty="0">
                <a:latin typeface="Arial"/>
                <a:cs typeface="Arial"/>
              </a:rPr>
              <a:t>in </a:t>
            </a:r>
            <a:r>
              <a:rPr sz="2800" spc="-5" dirty="0">
                <a:latin typeface="Arial"/>
                <a:cs typeface="Arial"/>
              </a:rPr>
              <a:t>C</a:t>
            </a:r>
            <a:r>
              <a:rPr sz="2800" dirty="0">
                <a:latin typeface="Arial"/>
                <a:cs typeface="Arial"/>
              </a:rPr>
              <a:t>olorado</a:t>
            </a:r>
          </a:p>
          <a:p>
            <a:pPr marL="812800" lvl="1" indent="-342900">
              <a:lnSpc>
                <a:spcPct val="100000"/>
              </a:lnSpc>
              <a:spcBef>
                <a:spcPts val="585"/>
              </a:spcBef>
              <a:buFont typeface="Arial" panose="020B0604020202020204" pitchFamily="34" charset="0"/>
              <a:buChar char="•"/>
              <a:tabLst>
                <a:tab pos="660400" algn="l"/>
              </a:tabLst>
            </a:pPr>
            <a:r>
              <a:rPr sz="2400" dirty="0">
                <a:latin typeface="Arial"/>
                <a:cs typeface="Arial"/>
              </a:rPr>
              <a:t>Di</a:t>
            </a:r>
            <a:r>
              <a:rPr sz="2400" spc="-45" dirty="0">
                <a:latin typeface="Arial"/>
                <a:cs typeface="Arial"/>
              </a:rPr>
              <a:t>f</a:t>
            </a:r>
            <a:r>
              <a:rPr sz="2400" spc="-5" dirty="0">
                <a:latin typeface="Arial"/>
                <a:cs typeface="Arial"/>
              </a:rPr>
              <a:t>feren</a:t>
            </a:r>
            <a:r>
              <a:rPr sz="2400" dirty="0">
                <a:latin typeface="Arial"/>
                <a:cs typeface="Arial"/>
              </a:rPr>
              <a:t>c</a:t>
            </a:r>
            <a:r>
              <a:rPr sz="2400" spc="-5" dirty="0">
                <a:latin typeface="Arial"/>
                <a:cs typeface="Arial"/>
              </a:rPr>
              <a:t>e</a:t>
            </a:r>
            <a:r>
              <a:rPr sz="2400" dirty="0">
                <a:latin typeface="Arial"/>
                <a:cs typeface="Arial"/>
              </a:rPr>
              <a:t>s</a:t>
            </a:r>
          </a:p>
          <a:p>
            <a:pPr marL="812165" indent="-342900">
              <a:lnSpc>
                <a:spcPts val="2855"/>
              </a:lnSpc>
              <a:spcBef>
                <a:spcPts val="575"/>
              </a:spcBef>
              <a:buFont typeface="Arial" panose="020B0604020202020204" pitchFamily="34" charset="0"/>
              <a:buChar char="•"/>
            </a:pPr>
            <a:r>
              <a:rPr sz="2400" dirty="0" smtClean="0">
                <a:latin typeface="Arial"/>
                <a:cs typeface="Arial"/>
              </a:rPr>
              <a:t>C</a:t>
            </a:r>
            <a:r>
              <a:rPr sz="2400" spc="-5" dirty="0" smtClean="0">
                <a:latin typeface="Arial"/>
                <a:cs typeface="Arial"/>
              </a:rPr>
              <a:t>urren</a:t>
            </a:r>
            <a:r>
              <a:rPr sz="2400" dirty="0" smtClean="0">
                <a:latin typeface="Arial"/>
                <a:cs typeface="Arial"/>
              </a:rPr>
              <a:t>t</a:t>
            </a:r>
            <a:r>
              <a:rPr sz="2400" spc="15" dirty="0" smtClean="0">
                <a:latin typeface="Arial"/>
                <a:cs typeface="Arial"/>
              </a:rPr>
              <a:t> </a:t>
            </a:r>
            <a:r>
              <a:rPr sz="2400" dirty="0">
                <a:latin typeface="Arial"/>
                <a:cs typeface="Arial"/>
              </a:rPr>
              <a:t>S</a:t>
            </a:r>
            <a:r>
              <a:rPr sz="2400" spc="-5" dirty="0">
                <a:latin typeface="Arial"/>
                <a:cs typeface="Arial"/>
              </a:rPr>
              <a:t>tatu</a:t>
            </a:r>
            <a:r>
              <a:rPr sz="2400" dirty="0">
                <a:latin typeface="Arial"/>
                <a:cs typeface="Arial"/>
              </a:rPr>
              <a:t>s</a:t>
            </a:r>
            <a:r>
              <a:rPr sz="2400" spc="-5" dirty="0">
                <a:latin typeface="Arial"/>
                <a:cs typeface="Arial"/>
              </a:rPr>
              <a:t> </a:t>
            </a:r>
            <a:r>
              <a:rPr sz="2400" dirty="0">
                <a:latin typeface="Arial"/>
                <a:cs typeface="Arial"/>
              </a:rPr>
              <a:t>&amp;</a:t>
            </a:r>
            <a:r>
              <a:rPr sz="2400" spc="-10" dirty="0">
                <a:latin typeface="Arial"/>
                <a:cs typeface="Arial"/>
              </a:rPr>
              <a:t> </a:t>
            </a:r>
            <a:r>
              <a:rPr sz="2400" dirty="0">
                <a:latin typeface="Arial"/>
                <a:cs typeface="Arial"/>
              </a:rPr>
              <a:t>Sc</a:t>
            </a:r>
            <a:r>
              <a:rPr sz="2400" spc="-5" dirty="0">
                <a:latin typeface="Arial"/>
                <a:cs typeface="Arial"/>
              </a:rPr>
              <a:t>hedu</a:t>
            </a:r>
            <a:r>
              <a:rPr sz="2400" dirty="0">
                <a:latin typeface="Arial"/>
                <a:cs typeface="Arial"/>
              </a:rPr>
              <a:t>le</a:t>
            </a:r>
          </a:p>
        </p:txBody>
      </p:sp>
      <p:sp>
        <p:nvSpPr>
          <p:cNvPr id="5" name="Date Placeholder 4"/>
          <p:cNvSpPr>
            <a:spLocks noGrp="1"/>
          </p:cNvSpPr>
          <p:nvPr>
            <p:ph type="dt" sz="half" idx="10"/>
          </p:nvPr>
        </p:nvSpPr>
        <p:spPr/>
        <p:txBody>
          <a:bodyPr/>
          <a:lstStyle/>
          <a:p>
            <a:pPr>
              <a:defRPr/>
            </a:pPr>
            <a:r>
              <a:rPr lang="en-US" altLang="en-US" smtClean="0"/>
              <a:t>February 8, 2017</a:t>
            </a:r>
            <a:endParaRPr lang="en-US" altLang="en-US"/>
          </a:p>
        </p:txBody>
      </p:sp>
      <p:sp>
        <p:nvSpPr>
          <p:cNvPr id="6" name="Footer Placeholder 5"/>
          <p:cNvSpPr>
            <a:spLocks noGrp="1"/>
          </p:cNvSpPr>
          <p:nvPr>
            <p:ph type="ftr" sz="quarter" idx="11"/>
          </p:nvPr>
        </p:nvSpPr>
        <p:spPr/>
        <p:txBody>
          <a:bodyPr/>
          <a:lstStyle/>
          <a:p>
            <a:pPr>
              <a:defRPr/>
            </a:pPr>
            <a:r>
              <a:rPr lang="en-US" smtClean="0"/>
              <a:t>2017 Geospatial Summit, Silver Spring MD</a:t>
            </a:r>
            <a:endParaRPr lang="en-US"/>
          </a:p>
        </p:txBody>
      </p:sp>
    </p:spTree>
    <p:extLst>
      <p:ext uri="{BB962C8B-B14F-4D97-AF65-F5344CB8AC3E}">
        <p14:creationId xmlns:p14="http://schemas.microsoft.com/office/powerpoint/2010/main" val="4235896410"/>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9278" y="600455"/>
            <a:ext cx="8566150" cy="6052820"/>
          </a:xfrm>
          <a:prstGeom prst="rect">
            <a:avLst/>
          </a:prstGeom>
        </p:spPr>
        <p:txBody>
          <a:bodyPr vert="horz" wrap="square" lIns="0" tIns="0" rIns="0" bIns="0" rtlCol="0">
            <a:spAutoFit/>
          </a:bodyPr>
          <a:lstStyle/>
          <a:p>
            <a:pPr marR="282575" algn="r">
              <a:lnSpc>
                <a:spcPct val="100000"/>
              </a:lnSpc>
            </a:pPr>
            <a:r>
              <a:rPr sz="1200" spc="-10" dirty="0">
                <a:solidFill>
                  <a:srgbClr val="8A8A8A"/>
                </a:solidFill>
                <a:latin typeface="Calibri"/>
                <a:cs typeface="Calibri"/>
              </a:rPr>
              <a:t>3</a:t>
            </a:r>
            <a:endParaRPr sz="1200">
              <a:latin typeface="Calibri"/>
              <a:cs typeface="Calibri"/>
            </a:endParaRPr>
          </a:p>
        </p:txBody>
      </p:sp>
      <p:sp>
        <p:nvSpPr>
          <p:cNvPr id="3" name="object 3"/>
          <p:cNvSpPr/>
          <p:nvPr/>
        </p:nvSpPr>
        <p:spPr>
          <a:xfrm>
            <a:off x="319278" y="477623"/>
            <a:ext cx="8565641" cy="5909529"/>
          </a:xfrm>
          <a:prstGeom prst="rect">
            <a:avLst/>
          </a:prstGeom>
          <a:blipFill>
            <a:blip r:embed="rId3" cstate="print"/>
            <a:srcRect/>
            <a:stretch>
              <a:fillRect b="-2420"/>
            </a:stretch>
          </a:blipFill>
        </p:spPr>
        <p:txBody>
          <a:bodyPr wrap="square" lIns="0" tIns="0" rIns="0" bIns="0" rtlCol="0"/>
          <a:lstStyle/>
          <a:p>
            <a:endParaRPr/>
          </a:p>
        </p:txBody>
      </p:sp>
      <p:sp>
        <p:nvSpPr>
          <p:cNvPr id="4" name="Date Placeholder 3"/>
          <p:cNvSpPr>
            <a:spLocks noGrp="1"/>
          </p:cNvSpPr>
          <p:nvPr>
            <p:ph type="dt" sz="half" idx="10"/>
          </p:nvPr>
        </p:nvSpPr>
        <p:spPr/>
        <p:txBody>
          <a:bodyPr/>
          <a:lstStyle/>
          <a:p>
            <a:pPr>
              <a:defRPr/>
            </a:pPr>
            <a:r>
              <a:rPr lang="en-US" altLang="en-US" smtClean="0"/>
              <a:t>February 8, 2017</a:t>
            </a:r>
            <a:endParaRPr lang="en-US" altLang="en-US"/>
          </a:p>
        </p:txBody>
      </p:sp>
      <p:sp>
        <p:nvSpPr>
          <p:cNvPr id="5" name="Footer Placeholder 4"/>
          <p:cNvSpPr>
            <a:spLocks noGrp="1"/>
          </p:cNvSpPr>
          <p:nvPr>
            <p:ph type="ftr" sz="quarter" idx="11"/>
          </p:nvPr>
        </p:nvSpPr>
        <p:spPr/>
        <p:txBody>
          <a:bodyPr/>
          <a:lstStyle/>
          <a:p>
            <a:pPr>
              <a:defRPr/>
            </a:pPr>
            <a:r>
              <a:rPr lang="en-US" dirty="0" smtClean="0"/>
              <a:t>2017 Geospatial Summit, Silver Spring MD</a:t>
            </a:r>
            <a:endParaRPr lang="en-US" dirty="0"/>
          </a:p>
        </p:txBody>
      </p:sp>
    </p:spTree>
    <p:extLst>
      <p:ext uri="{BB962C8B-B14F-4D97-AF65-F5344CB8AC3E}">
        <p14:creationId xmlns:p14="http://schemas.microsoft.com/office/powerpoint/2010/main" val="3778371121"/>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39102" y="628334"/>
            <a:ext cx="6918302" cy="551433"/>
          </a:xfrm>
          <a:prstGeom prst="rect">
            <a:avLst/>
          </a:prstGeom>
        </p:spPr>
        <p:txBody>
          <a:bodyPr vert="horz" wrap="square" lIns="0" tIns="0" rIns="0" bIns="0" rtlCol="0">
            <a:spAutoFit/>
          </a:bodyPr>
          <a:lstStyle/>
          <a:p>
            <a:pPr marL="12700">
              <a:lnSpc>
                <a:spcPts val="4285"/>
              </a:lnSpc>
              <a:tabLst>
                <a:tab pos="3569970" algn="l"/>
              </a:tabLst>
            </a:pPr>
            <a:r>
              <a:rPr sz="4400" dirty="0">
                <a:solidFill>
                  <a:schemeClr val="tx2"/>
                </a:solidFill>
                <a:latin typeface="Gill Sans MT" pitchFamily="34" charset="0"/>
                <a:cs typeface="ＭＳ Ｐゴシック" charset="0"/>
              </a:rPr>
              <a:t>Objective of </a:t>
            </a:r>
            <a:r>
              <a:rPr sz="4400" dirty="0" smtClean="0">
                <a:solidFill>
                  <a:schemeClr val="tx2"/>
                </a:solidFill>
                <a:latin typeface="Gill Sans MT" pitchFamily="34" charset="0"/>
                <a:cs typeface="ＭＳ Ｐゴシック" charset="0"/>
              </a:rPr>
              <a:t>the</a:t>
            </a:r>
            <a:r>
              <a:rPr lang="en-US" sz="4400" dirty="0" smtClean="0">
                <a:solidFill>
                  <a:schemeClr val="tx2"/>
                </a:solidFill>
                <a:latin typeface="Gill Sans MT" pitchFamily="34" charset="0"/>
                <a:cs typeface="ＭＳ Ｐゴシック" charset="0"/>
              </a:rPr>
              <a:t> </a:t>
            </a:r>
            <a:r>
              <a:rPr sz="4400" dirty="0" smtClean="0">
                <a:solidFill>
                  <a:schemeClr val="tx2"/>
                </a:solidFill>
                <a:latin typeface="Gill Sans MT" pitchFamily="34" charset="0"/>
                <a:cs typeface="ＭＳ Ｐゴシック" charset="0"/>
              </a:rPr>
              <a:t>GSVSs</a:t>
            </a:r>
            <a:endParaRPr sz="4400" dirty="0">
              <a:solidFill>
                <a:schemeClr val="tx2"/>
              </a:solidFill>
              <a:latin typeface="Gill Sans MT" pitchFamily="34" charset="0"/>
              <a:cs typeface="ＭＳ Ｐゴシック" charset="0"/>
            </a:endParaRPr>
          </a:p>
        </p:txBody>
      </p:sp>
      <p:sp>
        <p:nvSpPr>
          <p:cNvPr id="3" name="object 3"/>
          <p:cNvSpPr txBox="1"/>
          <p:nvPr/>
        </p:nvSpPr>
        <p:spPr>
          <a:xfrm>
            <a:off x="535940" y="1421986"/>
            <a:ext cx="7739380" cy="3554819"/>
          </a:xfrm>
          <a:prstGeom prst="rect">
            <a:avLst/>
          </a:prstGeom>
        </p:spPr>
        <p:txBody>
          <a:bodyPr vert="horz" wrap="square" lIns="0" tIns="0" rIns="0" bIns="0" rtlCol="0">
            <a:spAutoFit/>
          </a:bodyPr>
          <a:lstStyle/>
          <a:p>
            <a:pPr marL="355600" indent="-342900">
              <a:lnSpc>
                <a:spcPct val="100000"/>
              </a:lnSpc>
              <a:buFont typeface="Arial" panose="020B0604020202020204" pitchFamily="34" charset="0"/>
              <a:buChar char="•"/>
              <a:tabLst>
                <a:tab pos="355600" algn="l"/>
              </a:tabLst>
            </a:pPr>
            <a:r>
              <a:rPr sz="2400" spc="-5" dirty="0">
                <a:latin typeface="Calibri"/>
                <a:cs typeface="Calibri"/>
              </a:rPr>
              <a:t>H</a:t>
            </a:r>
            <a:r>
              <a:rPr sz="2400" spc="-15" dirty="0">
                <a:latin typeface="Calibri"/>
                <a:cs typeface="Calibri"/>
              </a:rPr>
              <a:t>o</a:t>
            </a:r>
            <a:r>
              <a:rPr sz="2400" spc="-20" dirty="0">
                <a:latin typeface="Calibri"/>
                <a:cs typeface="Calibri"/>
              </a:rPr>
              <a:t>w</a:t>
            </a:r>
            <a:r>
              <a:rPr sz="2400" spc="-5" dirty="0">
                <a:latin typeface="Calibri"/>
                <a:cs typeface="Calibri"/>
              </a:rPr>
              <a:t> d</a:t>
            </a:r>
            <a:r>
              <a:rPr sz="2400" dirty="0">
                <a:latin typeface="Calibri"/>
                <a:cs typeface="Calibri"/>
              </a:rPr>
              <a:t>o</a:t>
            </a:r>
            <a:r>
              <a:rPr sz="2400" spc="-10" dirty="0">
                <a:latin typeface="Calibri"/>
                <a:cs typeface="Calibri"/>
              </a:rPr>
              <a:t> </a:t>
            </a:r>
            <a:r>
              <a:rPr sz="2400" spc="-45" dirty="0">
                <a:latin typeface="Calibri"/>
                <a:cs typeface="Calibri"/>
              </a:rPr>
              <a:t>w</a:t>
            </a:r>
            <a:r>
              <a:rPr sz="2400" spc="-15" dirty="0">
                <a:latin typeface="Calibri"/>
                <a:cs typeface="Calibri"/>
              </a:rPr>
              <a:t>e</a:t>
            </a:r>
            <a:r>
              <a:rPr sz="2400" dirty="0">
                <a:latin typeface="Calibri"/>
                <a:cs typeface="Calibri"/>
              </a:rPr>
              <a:t> kn</a:t>
            </a:r>
            <a:r>
              <a:rPr sz="2400" spc="-15" dirty="0">
                <a:latin typeface="Calibri"/>
                <a:cs typeface="Calibri"/>
              </a:rPr>
              <a:t>o</a:t>
            </a:r>
            <a:r>
              <a:rPr sz="2400" spc="-20" dirty="0">
                <a:latin typeface="Calibri"/>
                <a:cs typeface="Calibri"/>
              </a:rPr>
              <a:t>w</a:t>
            </a:r>
            <a:r>
              <a:rPr sz="2400" spc="-15" dirty="0">
                <a:latin typeface="Calibri"/>
                <a:cs typeface="Calibri"/>
              </a:rPr>
              <a:t> </a:t>
            </a:r>
            <a:r>
              <a:rPr sz="2400" dirty="0">
                <a:latin typeface="Calibri"/>
                <a:cs typeface="Calibri"/>
              </a:rPr>
              <a:t>th</a:t>
            </a:r>
            <a:r>
              <a:rPr sz="2400" spc="-25" dirty="0">
                <a:latin typeface="Calibri"/>
                <a:cs typeface="Calibri"/>
              </a:rPr>
              <a:t>a</a:t>
            </a:r>
            <a:r>
              <a:rPr sz="2400" spc="-10" dirty="0">
                <a:latin typeface="Calibri"/>
                <a:cs typeface="Calibri"/>
              </a:rPr>
              <a:t>t </a:t>
            </a:r>
            <a:r>
              <a:rPr sz="2400" spc="-25" dirty="0">
                <a:latin typeface="Calibri"/>
                <a:cs typeface="Calibri"/>
              </a:rPr>
              <a:t>G</a:t>
            </a:r>
            <a:r>
              <a:rPr sz="2400" spc="-20" dirty="0">
                <a:latin typeface="Calibri"/>
                <a:cs typeface="Calibri"/>
              </a:rPr>
              <a:t>R</a:t>
            </a:r>
            <a:r>
              <a:rPr sz="2400" spc="-120" dirty="0">
                <a:latin typeface="Calibri"/>
                <a:cs typeface="Calibri"/>
              </a:rPr>
              <a:t>A</a:t>
            </a:r>
            <a:r>
              <a:rPr sz="2400" spc="-5" dirty="0">
                <a:latin typeface="Calibri"/>
                <a:cs typeface="Calibri"/>
              </a:rPr>
              <a:t>V-</a:t>
            </a:r>
            <a:r>
              <a:rPr sz="2400" dirty="0">
                <a:latin typeface="Calibri"/>
                <a:cs typeface="Calibri"/>
              </a:rPr>
              <a:t>D</a:t>
            </a:r>
            <a:r>
              <a:rPr sz="2400" spc="-5" dirty="0">
                <a:latin typeface="Calibri"/>
                <a:cs typeface="Calibri"/>
              </a:rPr>
              <a:t> </a:t>
            </a:r>
            <a:r>
              <a:rPr sz="2400" dirty="0">
                <a:latin typeface="Calibri"/>
                <a:cs typeface="Calibri"/>
              </a:rPr>
              <a:t>is</a:t>
            </a:r>
            <a:r>
              <a:rPr sz="2400" spc="-15" dirty="0">
                <a:latin typeface="Calibri"/>
                <a:cs typeface="Calibri"/>
              </a:rPr>
              <a:t> </a:t>
            </a:r>
            <a:r>
              <a:rPr sz="2400" spc="-45" dirty="0">
                <a:latin typeface="Calibri"/>
                <a:cs typeface="Calibri"/>
              </a:rPr>
              <a:t>w</a:t>
            </a:r>
            <a:r>
              <a:rPr sz="2400" spc="-20" dirty="0">
                <a:latin typeface="Calibri"/>
                <a:cs typeface="Calibri"/>
              </a:rPr>
              <a:t>or</a:t>
            </a:r>
            <a:r>
              <a:rPr sz="2400" dirty="0">
                <a:latin typeface="Calibri"/>
                <a:cs typeface="Calibri"/>
              </a:rPr>
              <a:t>ki</a:t>
            </a:r>
            <a:r>
              <a:rPr sz="2400" spc="-5" dirty="0">
                <a:latin typeface="Calibri"/>
                <a:cs typeface="Calibri"/>
              </a:rPr>
              <a:t>ng</a:t>
            </a:r>
            <a:r>
              <a:rPr sz="2400" dirty="0">
                <a:latin typeface="Calibri"/>
                <a:cs typeface="Calibri"/>
              </a:rPr>
              <a:t>?</a:t>
            </a:r>
          </a:p>
          <a:p>
            <a:pPr marL="355600" marR="224790" indent="-342900">
              <a:lnSpc>
                <a:spcPct val="100000"/>
              </a:lnSpc>
              <a:spcBef>
                <a:spcPts val="575"/>
              </a:spcBef>
              <a:buFont typeface="Arial" panose="020B0604020202020204" pitchFamily="34" charset="0"/>
              <a:buChar char="•"/>
              <a:tabLst>
                <a:tab pos="355600" algn="l"/>
              </a:tabLst>
            </a:pPr>
            <a:r>
              <a:rPr sz="2400" spc="-5" dirty="0">
                <a:latin typeface="Calibri"/>
                <a:cs typeface="Calibri"/>
              </a:rPr>
              <a:t>Th</a:t>
            </a:r>
            <a:r>
              <a:rPr sz="2400" dirty="0">
                <a:latin typeface="Calibri"/>
                <a:cs typeface="Calibri"/>
              </a:rPr>
              <a:t>e</a:t>
            </a:r>
            <a:r>
              <a:rPr sz="2400" spc="5" dirty="0">
                <a:latin typeface="Calibri"/>
                <a:cs typeface="Calibri"/>
              </a:rPr>
              <a:t> </a:t>
            </a:r>
            <a:r>
              <a:rPr sz="2400" spc="-25" dirty="0">
                <a:latin typeface="Calibri"/>
                <a:cs typeface="Calibri"/>
              </a:rPr>
              <a:t>G</a:t>
            </a:r>
            <a:r>
              <a:rPr sz="2400" spc="-20" dirty="0">
                <a:latin typeface="Calibri"/>
                <a:cs typeface="Calibri"/>
              </a:rPr>
              <a:t>e</a:t>
            </a:r>
            <a:r>
              <a:rPr sz="2400" spc="-5" dirty="0">
                <a:latin typeface="Calibri"/>
                <a:cs typeface="Calibri"/>
              </a:rPr>
              <a:t>o</a:t>
            </a:r>
            <a:r>
              <a:rPr sz="2400" dirty="0">
                <a:latin typeface="Calibri"/>
                <a:cs typeface="Calibri"/>
              </a:rPr>
              <a:t>id</a:t>
            </a:r>
            <a:r>
              <a:rPr sz="2400" spc="-5" dirty="0">
                <a:latin typeface="Calibri"/>
                <a:cs typeface="Calibri"/>
              </a:rPr>
              <a:t> </a:t>
            </a:r>
            <a:r>
              <a:rPr sz="2400" dirty="0">
                <a:latin typeface="Calibri"/>
                <a:cs typeface="Calibri"/>
              </a:rPr>
              <a:t>Sl</a:t>
            </a:r>
            <a:r>
              <a:rPr sz="2400" spc="-5" dirty="0">
                <a:latin typeface="Calibri"/>
                <a:cs typeface="Calibri"/>
              </a:rPr>
              <a:t>op</a:t>
            </a:r>
            <a:r>
              <a:rPr sz="2400" dirty="0">
                <a:latin typeface="Calibri"/>
                <a:cs typeface="Calibri"/>
              </a:rPr>
              <a:t>e</a:t>
            </a:r>
            <a:r>
              <a:rPr sz="2400" spc="-10" dirty="0">
                <a:latin typeface="Calibri"/>
                <a:cs typeface="Calibri"/>
              </a:rPr>
              <a:t> </a:t>
            </a:r>
            <a:r>
              <a:rPr sz="2400" spc="-135" dirty="0">
                <a:latin typeface="Calibri"/>
                <a:cs typeface="Calibri"/>
              </a:rPr>
              <a:t>V</a:t>
            </a:r>
            <a:r>
              <a:rPr sz="2400" dirty="0">
                <a:latin typeface="Calibri"/>
                <a:cs typeface="Calibri"/>
              </a:rPr>
              <a:t>ali</a:t>
            </a:r>
            <a:r>
              <a:rPr sz="2400" spc="-5" dirty="0">
                <a:latin typeface="Calibri"/>
                <a:cs typeface="Calibri"/>
              </a:rPr>
              <a:t>d</a:t>
            </a:r>
            <a:r>
              <a:rPr sz="2400" spc="-25" dirty="0">
                <a:latin typeface="Calibri"/>
                <a:cs typeface="Calibri"/>
              </a:rPr>
              <a:t>a</a:t>
            </a:r>
            <a:r>
              <a:rPr sz="2400" dirty="0">
                <a:latin typeface="Calibri"/>
                <a:cs typeface="Calibri"/>
              </a:rPr>
              <a:t>ti</a:t>
            </a:r>
            <a:r>
              <a:rPr sz="2400" spc="-5" dirty="0">
                <a:latin typeface="Calibri"/>
                <a:cs typeface="Calibri"/>
              </a:rPr>
              <a:t>o</a:t>
            </a:r>
            <a:r>
              <a:rPr sz="2400" dirty="0">
                <a:latin typeface="Calibri"/>
                <a:cs typeface="Calibri"/>
              </a:rPr>
              <a:t>n</a:t>
            </a:r>
            <a:r>
              <a:rPr sz="2400" spc="-15" dirty="0">
                <a:latin typeface="Calibri"/>
                <a:cs typeface="Calibri"/>
              </a:rPr>
              <a:t> </a:t>
            </a:r>
            <a:r>
              <a:rPr sz="2400" dirty="0">
                <a:latin typeface="Calibri"/>
                <a:cs typeface="Calibri"/>
              </a:rPr>
              <a:t>S</a:t>
            </a:r>
            <a:r>
              <a:rPr sz="2400" spc="-5" dirty="0">
                <a:latin typeface="Calibri"/>
                <a:cs typeface="Calibri"/>
              </a:rPr>
              <a:t>u</a:t>
            </a:r>
            <a:r>
              <a:rPr sz="2400" spc="20" dirty="0">
                <a:latin typeface="Calibri"/>
                <a:cs typeface="Calibri"/>
              </a:rPr>
              <a:t>r</a:t>
            </a:r>
            <a:r>
              <a:rPr sz="2400" spc="-40" dirty="0">
                <a:latin typeface="Calibri"/>
                <a:cs typeface="Calibri"/>
              </a:rPr>
              <a:t>v</a:t>
            </a:r>
            <a:r>
              <a:rPr sz="2400" spc="-35" dirty="0">
                <a:latin typeface="Calibri"/>
                <a:cs typeface="Calibri"/>
              </a:rPr>
              <a:t>e</a:t>
            </a:r>
            <a:r>
              <a:rPr sz="2400" spc="-40" dirty="0">
                <a:latin typeface="Calibri"/>
                <a:cs typeface="Calibri"/>
              </a:rPr>
              <a:t>y</a:t>
            </a:r>
            <a:r>
              <a:rPr sz="2400" dirty="0">
                <a:latin typeface="Calibri"/>
                <a:cs typeface="Calibri"/>
              </a:rPr>
              <a:t>s</a:t>
            </a:r>
            <a:r>
              <a:rPr sz="2400" spc="5" dirty="0">
                <a:latin typeface="Calibri"/>
                <a:cs typeface="Calibri"/>
              </a:rPr>
              <a:t> </a:t>
            </a:r>
            <a:r>
              <a:rPr sz="2400" spc="-5" dirty="0">
                <a:latin typeface="Calibri"/>
                <a:cs typeface="Calibri"/>
              </a:rPr>
              <a:t>(</a:t>
            </a:r>
            <a:r>
              <a:rPr sz="2400" spc="-25" dirty="0">
                <a:latin typeface="Calibri"/>
                <a:cs typeface="Calibri"/>
              </a:rPr>
              <a:t>G</a:t>
            </a:r>
            <a:r>
              <a:rPr sz="2400" spc="-20" dirty="0">
                <a:latin typeface="Calibri"/>
                <a:cs typeface="Calibri"/>
              </a:rPr>
              <a:t>S</a:t>
            </a:r>
            <a:r>
              <a:rPr sz="2400" spc="-15" dirty="0">
                <a:latin typeface="Calibri"/>
                <a:cs typeface="Calibri"/>
              </a:rPr>
              <a:t>V</a:t>
            </a:r>
            <a:r>
              <a:rPr sz="2400" dirty="0">
                <a:latin typeface="Calibri"/>
                <a:cs typeface="Calibri"/>
              </a:rPr>
              <a:t>S</a:t>
            </a:r>
            <a:r>
              <a:rPr sz="2400" spc="-5" dirty="0">
                <a:latin typeface="Calibri"/>
                <a:cs typeface="Calibri"/>
              </a:rPr>
              <a:t>s</a:t>
            </a:r>
            <a:r>
              <a:rPr sz="2400" dirty="0">
                <a:latin typeface="Calibri"/>
                <a:cs typeface="Calibri"/>
              </a:rPr>
              <a:t>)</a:t>
            </a:r>
            <a:r>
              <a:rPr sz="2400" spc="-15" dirty="0">
                <a:latin typeface="Calibri"/>
                <a:cs typeface="Calibri"/>
              </a:rPr>
              <a:t> </a:t>
            </a:r>
            <a:r>
              <a:rPr sz="2400" spc="-5" dirty="0">
                <a:latin typeface="Calibri"/>
                <a:cs typeface="Calibri"/>
              </a:rPr>
              <a:t>us</a:t>
            </a:r>
            <a:r>
              <a:rPr sz="2400" spc="-15" dirty="0">
                <a:latin typeface="Calibri"/>
                <a:cs typeface="Calibri"/>
              </a:rPr>
              <a:t>e</a:t>
            </a:r>
            <a:r>
              <a:rPr sz="2400" dirty="0">
                <a:latin typeface="Calibri"/>
                <a:cs typeface="Calibri"/>
              </a:rPr>
              <a:t> </a:t>
            </a:r>
            <a:r>
              <a:rPr sz="2400" spc="-5" dirty="0">
                <a:latin typeface="Calibri"/>
                <a:cs typeface="Calibri"/>
              </a:rPr>
              <a:t>h</a:t>
            </a:r>
            <a:r>
              <a:rPr sz="2400" dirty="0">
                <a:latin typeface="Calibri"/>
                <a:cs typeface="Calibri"/>
              </a:rPr>
              <a:t>i</a:t>
            </a:r>
            <a:r>
              <a:rPr sz="2400" spc="-20" dirty="0">
                <a:latin typeface="Calibri"/>
                <a:cs typeface="Calibri"/>
              </a:rPr>
              <a:t>g</a:t>
            </a:r>
            <a:r>
              <a:rPr sz="2400" dirty="0">
                <a:latin typeface="Calibri"/>
                <a:cs typeface="Calibri"/>
              </a:rPr>
              <a:t>h </a:t>
            </a:r>
            <a:r>
              <a:rPr sz="2400" spc="-5" dirty="0">
                <a:latin typeface="Calibri"/>
                <a:cs typeface="Calibri"/>
              </a:rPr>
              <a:t>p</a:t>
            </a:r>
            <a:r>
              <a:rPr sz="2400" spc="-35" dirty="0">
                <a:latin typeface="Calibri"/>
                <a:cs typeface="Calibri"/>
              </a:rPr>
              <a:t>r</a:t>
            </a:r>
            <a:r>
              <a:rPr sz="2400" spc="-20" dirty="0">
                <a:latin typeface="Calibri"/>
                <a:cs typeface="Calibri"/>
              </a:rPr>
              <a:t>ec</a:t>
            </a:r>
            <a:r>
              <a:rPr sz="2400" dirty="0">
                <a:latin typeface="Calibri"/>
                <a:cs typeface="Calibri"/>
              </a:rPr>
              <a:t>i</a:t>
            </a:r>
            <a:r>
              <a:rPr sz="2400" spc="-5" dirty="0">
                <a:latin typeface="Calibri"/>
                <a:cs typeface="Calibri"/>
              </a:rPr>
              <a:t>s</a:t>
            </a:r>
            <a:r>
              <a:rPr sz="2400" dirty="0">
                <a:latin typeface="Calibri"/>
                <a:cs typeface="Calibri"/>
              </a:rPr>
              <a:t>i</a:t>
            </a:r>
            <a:r>
              <a:rPr sz="2400" spc="-5" dirty="0">
                <a:latin typeface="Calibri"/>
                <a:cs typeface="Calibri"/>
              </a:rPr>
              <a:t>on</a:t>
            </a:r>
            <a:r>
              <a:rPr sz="2400" dirty="0">
                <a:latin typeface="Calibri"/>
                <a:cs typeface="Calibri"/>
              </a:rPr>
              <a:t>,</a:t>
            </a:r>
            <a:r>
              <a:rPr sz="2400" spc="5" dirty="0">
                <a:latin typeface="Calibri"/>
                <a:cs typeface="Calibri"/>
              </a:rPr>
              <a:t> </a:t>
            </a:r>
            <a:r>
              <a:rPr sz="2400" spc="-5" dirty="0">
                <a:latin typeface="Calibri"/>
                <a:cs typeface="Calibri"/>
              </a:rPr>
              <a:t>h</a:t>
            </a:r>
            <a:r>
              <a:rPr sz="2400" dirty="0">
                <a:latin typeface="Calibri"/>
                <a:cs typeface="Calibri"/>
              </a:rPr>
              <a:t>i</a:t>
            </a:r>
            <a:r>
              <a:rPr sz="2400" spc="-20" dirty="0">
                <a:latin typeface="Calibri"/>
                <a:cs typeface="Calibri"/>
              </a:rPr>
              <a:t>g</a:t>
            </a:r>
            <a:r>
              <a:rPr sz="2400" dirty="0">
                <a:latin typeface="Calibri"/>
                <a:cs typeface="Calibri"/>
              </a:rPr>
              <a:t>h</a:t>
            </a:r>
            <a:r>
              <a:rPr sz="2400" spc="-15" dirty="0">
                <a:latin typeface="Calibri"/>
                <a:cs typeface="Calibri"/>
              </a:rPr>
              <a:t> </a:t>
            </a:r>
            <a:r>
              <a:rPr sz="2400" spc="-45" dirty="0">
                <a:latin typeface="Calibri"/>
                <a:cs typeface="Calibri"/>
              </a:rPr>
              <a:t>r</a:t>
            </a:r>
            <a:r>
              <a:rPr sz="2400" spc="-20" dirty="0">
                <a:latin typeface="Calibri"/>
                <a:cs typeface="Calibri"/>
              </a:rPr>
              <a:t>e</a:t>
            </a:r>
            <a:r>
              <a:rPr sz="2400" spc="-5" dirty="0">
                <a:latin typeface="Calibri"/>
                <a:cs typeface="Calibri"/>
              </a:rPr>
              <a:t>so</a:t>
            </a:r>
            <a:r>
              <a:rPr sz="2400" dirty="0">
                <a:latin typeface="Calibri"/>
                <a:cs typeface="Calibri"/>
              </a:rPr>
              <a:t>l</a:t>
            </a:r>
            <a:r>
              <a:rPr sz="2400" spc="-5" dirty="0">
                <a:latin typeface="Calibri"/>
                <a:cs typeface="Calibri"/>
              </a:rPr>
              <a:t>ut</a:t>
            </a:r>
            <a:r>
              <a:rPr sz="2400" dirty="0">
                <a:latin typeface="Calibri"/>
                <a:cs typeface="Calibri"/>
              </a:rPr>
              <a:t>i</a:t>
            </a:r>
            <a:r>
              <a:rPr sz="2400" spc="-5" dirty="0">
                <a:latin typeface="Calibri"/>
                <a:cs typeface="Calibri"/>
              </a:rPr>
              <a:t>o</a:t>
            </a:r>
            <a:r>
              <a:rPr sz="2400" dirty="0">
                <a:latin typeface="Calibri"/>
                <a:cs typeface="Calibri"/>
              </a:rPr>
              <a:t>n</a:t>
            </a:r>
            <a:r>
              <a:rPr sz="2400" spc="-5" dirty="0">
                <a:latin typeface="Calibri"/>
                <a:cs typeface="Calibri"/>
              </a:rPr>
              <a:t> (~</a:t>
            </a:r>
            <a:r>
              <a:rPr sz="2400" spc="-15" dirty="0">
                <a:latin typeface="Calibri"/>
                <a:cs typeface="Calibri"/>
              </a:rPr>
              <a:t>1.5km</a:t>
            </a:r>
            <a:r>
              <a:rPr sz="2400" spc="-35" dirty="0">
                <a:latin typeface="Calibri"/>
                <a:cs typeface="Calibri"/>
              </a:rPr>
              <a:t> </a:t>
            </a:r>
            <a:r>
              <a:rPr sz="2400" spc="-5" dirty="0">
                <a:latin typeface="Calibri"/>
                <a:cs typeface="Calibri"/>
              </a:rPr>
              <a:t>sp</a:t>
            </a:r>
            <a:r>
              <a:rPr sz="2400" dirty="0">
                <a:latin typeface="Calibri"/>
                <a:cs typeface="Calibri"/>
              </a:rPr>
              <a:t>a</a:t>
            </a:r>
            <a:r>
              <a:rPr sz="2400" spc="-20" dirty="0">
                <a:latin typeface="Calibri"/>
                <a:cs typeface="Calibri"/>
              </a:rPr>
              <a:t>c</a:t>
            </a:r>
            <a:r>
              <a:rPr sz="2400" dirty="0">
                <a:latin typeface="Calibri"/>
                <a:cs typeface="Calibri"/>
              </a:rPr>
              <a:t>i</a:t>
            </a:r>
            <a:r>
              <a:rPr sz="2400" spc="-5" dirty="0">
                <a:latin typeface="Calibri"/>
                <a:cs typeface="Calibri"/>
              </a:rPr>
              <a:t>ng)</a:t>
            </a:r>
            <a:r>
              <a:rPr sz="2400" spc="-10" dirty="0">
                <a:latin typeface="Calibri"/>
                <a:cs typeface="Calibri"/>
              </a:rPr>
              <a:t>, </a:t>
            </a:r>
            <a:r>
              <a:rPr sz="2400" spc="-20" dirty="0">
                <a:latin typeface="Calibri"/>
                <a:cs typeface="Calibri"/>
              </a:rPr>
              <a:t>g</a:t>
            </a:r>
            <a:r>
              <a:rPr sz="2400" spc="-50" dirty="0">
                <a:latin typeface="Calibri"/>
                <a:cs typeface="Calibri"/>
              </a:rPr>
              <a:t>r</a:t>
            </a:r>
            <a:r>
              <a:rPr sz="2400" spc="-5" dirty="0">
                <a:latin typeface="Calibri"/>
                <a:cs typeface="Calibri"/>
              </a:rPr>
              <a:t>ound</a:t>
            </a:r>
            <a:r>
              <a:rPr sz="2400" spc="5" dirty="0">
                <a:latin typeface="Calibri"/>
                <a:cs typeface="Calibri"/>
              </a:rPr>
              <a:t>-</a:t>
            </a:r>
            <a:r>
              <a:rPr sz="2400" spc="-5" dirty="0">
                <a:latin typeface="Calibri"/>
                <a:cs typeface="Calibri"/>
              </a:rPr>
              <a:t>b</a:t>
            </a:r>
            <a:r>
              <a:rPr sz="2400" dirty="0">
                <a:latin typeface="Calibri"/>
                <a:cs typeface="Calibri"/>
              </a:rPr>
              <a:t>a</a:t>
            </a:r>
            <a:r>
              <a:rPr sz="2400" spc="-5" dirty="0">
                <a:latin typeface="Calibri"/>
                <a:cs typeface="Calibri"/>
              </a:rPr>
              <a:t>s</a:t>
            </a:r>
            <a:r>
              <a:rPr sz="2400" spc="-20" dirty="0">
                <a:latin typeface="Calibri"/>
                <a:cs typeface="Calibri"/>
              </a:rPr>
              <a:t>e</a:t>
            </a:r>
            <a:r>
              <a:rPr sz="2400" dirty="0">
                <a:latin typeface="Calibri"/>
                <a:cs typeface="Calibri"/>
              </a:rPr>
              <a:t>d </a:t>
            </a:r>
            <a:r>
              <a:rPr sz="2400" spc="-5" dirty="0">
                <a:latin typeface="Calibri"/>
                <a:cs typeface="Calibri"/>
              </a:rPr>
              <a:t>su</a:t>
            </a:r>
            <a:r>
              <a:rPr sz="2400" spc="20" dirty="0">
                <a:latin typeface="Calibri"/>
                <a:cs typeface="Calibri"/>
              </a:rPr>
              <a:t>r</a:t>
            </a:r>
            <a:r>
              <a:rPr sz="2400" spc="-40" dirty="0">
                <a:latin typeface="Calibri"/>
                <a:cs typeface="Calibri"/>
              </a:rPr>
              <a:t>v</a:t>
            </a:r>
            <a:r>
              <a:rPr sz="2400" spc="-35" dirty="0">
                <a:latin typeface="Calibri"/>
                <a:cs typeface="Calibri"/>
              </a:rPr>
              <a:t>e</a:t>
            </a:r>
            <a:r>
              <a:rPr sz="2400" spc="-15" dirty="0">
                <a:latin typeface="Calibri"/>
                <a:cs typeface="Calibri"/>
              </a:rPr>
              <a:t>y</a:t>
            </a:r>
            <a:r>
              <a:rPr sz="2400" spc="15" dirty="0">
                <a:latin typeface="Calibri"/>
                <a:cs typeface="Calibri"/>
              </a:rPr>
              <a:t> </a:t>
            </a:r>
            <a:r>
              <a:rPr sz="2400" spc="-35" dirty="0">
                <a:latin typeface="Calibri"/>
                <a:cs typeface="Calibri"/>
              </a:rPr>
              <a:t>t</a:t>
            </a:r>
            <a:r>
              <a:rPr sz="2400" spc="-20" dirty="0">
                <a:latin typeface="Calibri"/>
                <a:cs typeface="Calibri"/>
              </a:rPr>
              <a:t>ec</a:t>
            </a:r>
            <a:r>
              <a:rPr sz="2400" spc="-5" dirty="0">
                <a:latin typeface="Calibri"/>
                <a:cs typeface="Calibri"/>
              </a:rPr>
              <a:t>hn</a:t>
            </a:r>
            <a:r>
              <a:rPr sz="2400" dirty="0">
                <a:latin typeface="Calibri"/>
                <a:cs typeface="Calibri"/>
              </a:rPr>
              <a:t>i</a:t>
            </a:r>
            <a:r>
              <a:rPr sz="2400" spc="-5" dirty="0">
                <a:latin typeface="Calibri"/>
                <a:cs typeface="Calibri"/>
              </a:rPr>
              <a:t>que</a:t>
            </a:r>
            <a:r>
              <a:rPr sz="2400" dirty="0">
                <a:latin typeface="Calibri"/>
                <a:cs typeface="Calibri"/>
              </a:rPr>
              <a:t>s</a:t>
            </a:r>
            <a:r>
              <a:rPr sz="2400" spc="5" dirty="0">
                <a:latin typeface="Calibri"/>
                <a:cs typeface="Calibri"/>
              </a:rPr>
              <a:t> </a:t>
            </a:r>
            <a:r>
              <a:rPr sz="2400" spc="-35" dirty="0">
                <a:latin typeface="Calibri"/>
                <a:cs typeface="Calibri"/>
              </a:rPr>
              <a:t>t</a:t>
            </a:r>
            <a:r>
              <a:rPr sz="2400" dirty="0">
                <a:latin typeface="Calibri"/>
                <a:cs typeface="Calibri"/>
              </a:rPr>
              <a:t>o</a:t>
            </a:r>
            <a:r>
              <a:rPr sz="2400" spc="-20" dirty="0">
                <a:latin typeface="Calibri"/>
                <a:cs typeface="Calibri"/>
              </a:rPr>
              <a:t> d</a:t>
            </a:r>
            <a:r>
              <a:rPr sz="2400" spc="-30" dirty="0">
                <a:latin typeface="Calibri"/>
                <a:cs typeface="Calibri"/>
              </a:rPr>
              <a:t>e</a:t>
            </a:r>
            <a:r>
              <a:rPr sz="2400" spc="-35" dirty="0">
                <a:latin typeface="Calibri"/>
                <a:cs typeface="Calibri"/>
              </a:rPr>
              <a:t>t</a:t>
            </a:r>
            <a:r>
              <a:rPr sz="2400" spc="-20" dirty="0">
                <a:latin typeface="Calibri"/>
                <a:cs typeface="Calibri"/>
              </a:rPr>
              <a:t>e</a:t>
            </a:r>
            <a:r>
              <a:rPr sz="2400" spc="-15" dirty="0">
                <a:latin typeface="Calibri"/>
                <a:cs typeface="Calibri"/>
              </a:rPr>
              <a:t>r</a:t>
            </a:r>
            <a:r>
              <a:rPr sz="2400" spc="-20" dirty="0">
                <a:latin typeface="Calibri"/>
                <a:cs typeface="Calibri"/>
              </a:rPr>
              <a:t>m</a:t>
            </a:r>
            <a:r>
              <a:rPr sz="2400" dirty="0">
                <a:latin typeface="Calibri"/>
                <a:cs typeface="Calibri"/>
              </a:rPr>
              <a:t>i</a:t>
            </a:r>
            <a:r>
              <a:rPr sz="2400" spc="-20" dirty="0">
                <a:latin typeface="Calibri"/>
                <a:cs typeface="Calibri"/>
              </a:rPr>
              <a:t>n</a:t>
            </a:r>
            <a:r>
              <a:rPr sz="2400" spc="-15" dirty="0">
                <a:latin typeface="Calibri"/>
                <a:cs typeface="Calibri"/>
              </a:rPr>
              <a:t>e</a:t>
            </a:r>
            <a:r>
              <a:rPr sz="2400" dirty="0">
                <a:latin typeface="Calibri"/>
                <a:cs typeface="Calibri"/>
              </a:rPr>
              <a:t> </a:t>
            </a:r>
            <a:r>
              <a:rPr sz="2400" spc="-15" dirty="0">
                <a:latin typeface="Calibri"/>
                <a:cs typeface="Calibri"/>
              </a:rPr>
              <a:t>the</a:t>
            </a:r>
            <a:r>
              <a:rPr sz="2400" dirty="0">
                <a:latin typeface="Calibri"/>
                <a:cs typeface="Calibri"/>
              </a:rPr>
              <a:t> </a:t>
            </a:r>
            <a:r>
              <a:rPr sz="2400" b="1" spc="-15" dirty="0">
                <a:latin typeface="Calibri"/>
                <a:cs typeface="Calibri"/>
              </a:rPr>
              <a:t>sh</a:t>
            </a:r>
            <a:r>
              <a:rPr sz="2400" b="1" spc="-20" dirty="0">
                <a:latin typeface="Calibri"/>
                <a:cs typeface="Calibri"/>
              </a:rPr>
              <a:t>a</a:t>
            </a:r>
            <a:r>
              <a:rPr sz="2400" b="1" spc="-15" dirty="0">
                <a:latin typeface="Calibri"/>
                <a:cs typeface="Calibri"/>
              </a:rPr>
              <a:t>p</a:t>
            </a:r>
            <a:r>
              <a:rPr sz="2400" b="1" dirty="0">
                <a:latin typeface="Calibri"/>
                <a:cs typeface="Calibri"/>
              </a:rPr>
              <a:t>e </a:t>
            </a:r>
            <a:r>
              <a:rPr sz="2400" spc="-5" dirty="0">
                <a:latin typeface="Calibri"/>
                <a:cs typeface="Calibri"/>
              </a:rPr>
              <a:t>o</a:t>
            </a:r>
            <a:r>
              <a:rPr sz="2400" dirty="0">
                <a:latin typeface="Calibri"/>
                <a:cs typeface="Calibri"/>
              </a:rPr>
              <a:t>f</a:t>
            </a:r>
            <a:r>
              <a:rPr sz="2400" spc="-5" dirty="0">
                <a:latin typeface="Calibri"/>
                <a:cs typeface="Calibri"/>
              </a:rPr>
              <a:t> </a:t>
            </a:r>
            <a:r>
              <a:rPr sz="2400" spc="-15" dirty="0">
                <a:latin typeface="Calibri"/>
                <a:cs typeface="Calibri"/>
              </a:rPr>
              <a:t>the</a:t>
            </a:r>
            <a:r>
              <a:rPr sz="2400" spc="-5" dirty="0">
                <a:latin typeface="Calibri"/>
                <a:cs typeface="Calibri"/>
              </a:rPr>
              <a:t> </a:t>
            </a:r>
            <a:r>
              <a:rPr sz="2400" spc="-35" dirty="0">
                <a:latin typeface="Calibri"/>
                <a:cs typeface="Calibri"/>
              </a:rPr>
              <a:t>g</a:t>
            </a:r>
            <a:r>
              <a:rPr sz="2400" spc="-20" dirty="0">
                <a:latin typeface="Calibri"/>
                <a:cs typeface="Calibri"/>
              </a:rPr>
              <a:t>e</a:t>
            </a:r>
            <a:r>
              <a:rPr sz="2400" spc="-5" dirty="0">
                <a:latin typeface="Calibri"/>
                <a:cs typeface="Calibri"/>
              </a:rPr>
              <a:t>o</a:t>
            </a:r>
            <a:r>
              <a:rPr sz="2400" dirty="0">
                <a:latin typeface="Calibri"/>
                <a:cs typeface="Calibri"/>
              </a:rPr>
              <a:t>id </a:t>
            </a:r>
            <a:r>
              <a:rPr sz="2400" spc="-35" dirty="0">
                <a:latin typeface="Calibri"/>
                <a:cs typeface="Calibri"/>
              </a:rPr>
              <a:t>c</a:t>
            </a:r>
            <a:r>
              <a:rPr sz="2400" spc="-5" dirty="0">
                <a:latin typeface="Calibri"/>
                <a:cs typeface="Calibri"/>
              </a:rPr>
              <a:t>ons</a:t>
            </a:r>
            <a:r>
              <a:rPr sz="2400" dirty="0">
                <a:latin typeface="Calibri"/>
                <a:cs typeface="Calibri"/>
              </a:rPr>
              <a:t>i</a:t>
            </a:r>
            <a:r>
              <a:rPr sz="2400" spc="-35" dirty="0">
                <a:latin typeface="Calibri"/>
                <a:cs typeface="Calibri"/>
              </a:rPr>
              <a:t>st</a:t>
            </a:r>
            <a:r>
              <a:rPr sz="2400" spc="-20" dirty="0">
                <a:latin typeface="Calibri"/>
                <a:cs typeface="Calibri"/>
              </a:rPr>
              <a:t>e</a:t>
            </a:r>
            <a:r>
              <a:rPr sz="2400" spc="-25" dirty="0">
                <a:latin typeface="Calibri"/>
                <a:cs typeface="Calibri"/>
              </a:rPr>
              <a:t>n</a:t>
            </a:r>
            <a:r>
              <a:rPr sz="2400" dirty="0">
                <a:latin typeface="Calibri"/>
                <a:cs typeface="Calibri"/>
              </a:rPr>
              <a:t>tl</a:t>
            </a:r>
            <a:r>
              <a:rPr sz="2400" spc="-15" dirty="0">
                <a:latin typeface="Calibri"/>
                <a:cs typeface="Calibri"/>
              </a:rPr>
              <a:t>y</a:t>
            </a:r>
            <a:r>
              <a:rPr sz="2400" spc="-10" dirty="0">
                <a:latin typeface="Calibri"/>
                <a:cs typeface="Calibri"/>
              </a:rPr>
              <a:t> </a:t>
            </a:r>
            <a:r>
              <a:rPr sz="2400" dirty="0">
                <a:latin typeface="Calibri"/>
                <a:cs typeface="Calibri"/>
              </a:rPr>
              <a:t>al</a:t>
            </a:r>
            <a:r>
              <a:rPr sz="2400" spc="-5" dirty="0">
                <a:latin typeface="Calibri"/>
                <a:cs typeface="Calibri"/>
              </a:rPr>
              <a:t>on</a:t>
            </a:r>
            <a:r>
              <a:rPr sz="2400" dirty="0">
                <a:latin typeface="Calibri"/>
                <a:cs typeface="Calibri"/>
              </a:rPr>
              <a:t>g</a:t>
            </a:r>
            <a:r>
              <a:rPr sz="2400" spc="-15" dirty="0">
                <a:latin typeface="Calibri"/>
                <a:cs typeface="Calibri"/>
              </a:rPr>
              <a:t> </a:t>
            </a:r>
            <a:r>
              <a:rPr sz="2400" dirty="0">
                <a:latin typeface="Calibri"/>
                <a:cs typeface="Calibri"/>
              </a:rPr>
              <a:t>a</a:t>
            </a:r>
            <a:r>
              <a:rPr sz="2400" spc="-10" dirty="0">
                <a:latin typeface="Calibri"/>
                <a:cs typeface="Calibri"/>
              </a:rPr>
              <a:t> </a:t>
            </a:r>
            <a:r>
              <a:rPr sz="2400" dirty="0">
                <a:latin typeface="Calibri"/>
                <a:cs typeface="Calibri"/>
              </a:rPr>
              <a:t>la</a:t>
            </a:r>
            <a:r>
              <a:rPr sz="2400" spc="-50" dirty="0">
                <a:latin typeface="Calibri"/>
                <a:cs typeface="Calibri"/>
              </a:rPr>
              <a:t>r</a:t>
            </a:r>
            <a:r>
              <a:rPr sz="2400" spc="-35" dirty="0">
                <a:latin typeface="Calibri"/>
                <a:cs typeface="Calibri"/>
              </a:rPr>
              <a:t>g</a:t>
            </a:r>
            <a:r>
              <a:rPr sz="2400" spc="-15" dirty="0">
                <a:latin typeface="Calibri"/>
                <a:cs typeface="Calibri"/>
              </a:rPr>
              <a:t>e</a:t>
            </a:r>
            <a:r>
              <a:rPr sz="2400" spc="-5" dirty="0">
                <a:latin typeface="Calibri"/>
                <a:cs typeface="Calibri"/>
              </a:rPr>
              <a:t> (~</a:t>
            </a:r>
            <a:r>
              <a:rPr sz="2400" spc="-15" dirty="0">
                <a:latin typeface="Calibri"/>
                <a:cs typeface="Calibri"/>
              </a:rPr>
              <a:t>300k</a:t>
            </a:r>
            <a:r>
              <a:rPr sz="2400" spc="-25" dirty="0">
                <a:latin typeface="Calibri"/>
                <a:cs typeface="Calibri"/>
              </a:rPr>
              <a:t>m</a:t>
            </a:r>
            <a:r>
              <a:rPr sz="2400" dirty="0">
                <a:latin typeface="Calibri"/>
                <a:cs typeface="Calibri"/>
              </a:rPr>
              <a:t>)</a:t>
            </a:r>
            <a:r>
              <a:rPr sz="2400" spc="-25" dirty="0">
                <a:latin typeface="Calibri"/>
                <a:cs typeface="Calibri"/>
              </a:rPr>
              <a:t> </a:t>
            </a:r>
            <a:r>
              <a:rPr sz="2400" spc="-5" dirty="0">
                <a:latin typeface="Calibri"/>
                <a:cs typeface="Calibri"/>
              </a:rPr>
              <a:t>d</a:t>
            </a:r>
            <a:r>
              <a:rPr sz="2400" dirty="0">
                <a:latin typeface="Calibri"/>
                <a:cs typeface="Calibri"/>
              </a:rPr>
              <a:t>i</a:t>
            </a:r>
            <a:r>
              <a:rPr sz="2400" spc="-35" dirty="0">
                <a:latin typeface="Calibri"/>
                <a:cs typeface="Calibri"/>
              </a:rPr>
              <a:t>s</a:t>
            </a:r>
            <a:r>
              <a:rPr sz="2400" spc="-40" dirty="0">
                <a:latin typeface="Calibri"/>
                <a:cs typeface="Calibri"/>
              </a:rPr>
              <a:t>t</a:t>
            </a:r>
            <a:r>
              <a:rPr sz="2400" dirty="0">
                <a:latin typeface="Calibri"/>
                <a:cs typeface="Calibri"/>
              </a:rPr>
              <a:t>a</a:t>
            </a:r>
            <a:r>
              <a:rPr sz="2400" spc="-5" dirty="0">
                <a:latin typeface="Calibri"/>
                <a:cs typeface="Calibri"/>
              </a:rPr>
              <a:t>nc</a:t>
            </a:r>
            <a:r>
              <a:rPr sz="2400" spc="-20" dirty="0">
                <a:latin typeface="Calibri"/>
                <a:cs typeface="Calibri"/>
              </a:rPr>
              <a:t>e</a:t>
            </a:r>
            <a:r>
              <a:rPr sz="2400" dirty="0">
                <a:latin typeface="Calibri"/>
                <a:cs typeface="Calibri"/>
              </a:rPr>
              <a:t>.</a:t>
            </a:r>
          </a:p>
          <a:p>
            <a:pPr marL="355600" marR="461009" indent="-342900">
              <a:lnSpc>
                <a:spcPct val="100000"/>
              </a:lnSpc>
              <a:spcBef>
                <a:spcPts val="575"/>
              </a:spcBef>
              <a:buFont typeface="Arial" panose="020B0604020202020204" pitchFamily="34" charset="0"/>
              <a:buChar char="•"/>
              <a:tabLst>
                <a:tab pos="355600" algn="l"/>
              </a:tabLst>
            </a:pPr>
            <a:r>
              <a:rPr sz="2400" spc="-5" dirty="0">
                <a:latin typeface="Calibri"/>
                <a:cs typeface="Calibri"/>
              </a:rPr>
              <a:t>Th</a:t>
            </a:r>
            <a:r>
              <a:rPr sz="2400" dirty="0">
                <a:latin typeface="Calibri"/>
                <a:cs typeface="Calibri"/>
              </a:rPr>
              <a:t>is all</a:t>
            </a:r>
            <a:r>
              <a:rPr sz="2400" spc="-15" dirty="0">
                <a:latin typeface="Calibri"/>
                <a:cs typeface="Calibri"/>
              </a:rPr>
              <a:t>o</a:t>
            </a:r>
            <a:r>
              <a:rPr sz="2400" spc="-45" dirty="0">
                <a:latin typeface="Calibri"/>
                <a:cs typeface="Calibri"/>
              </a:rPr>
              <a:t>w</a:t>
            </a:r>
            <a:r>
              <a:rPr sz="2400" dirty="0">
                <a:latin typeface="Calibri"/>
                <a:cs typeface="Calibri"/>
              </a:rPr>
              <a:t>s</a:t>
            </a:r>
            <a:r>
              <a:rPr sz="2400" spc="-20" dirty="0">
                <a:latin typeface="Calibri"/>
                <a:cs typeface="Calibri"/>
              </a:rPr>
              <a:t> </a:t>
            </a:r>
            <a:r>
              <a:rPr sz="2400" spc="-50" dirty="0">
                <a:latin typeface="Calibri"/>
                <a:cs typeface="Calibri"/>
              </a:rPr>
              <a:t>f</a:t>
            </a:r>
            <a:r>
              <a:rPr sz="2400" spc="-20" dirty="0">
                <a:latin typeface="Calibri"/>
                <a:cs typeface="Calibri"/>
              </a:rPr>
              <a:t>o</a:t>
            </a:r>
            <a:r>
              <a:rPr sz="2400" spc="-10" dirty="0">
                <a:latin typeface="Calibri"/>
                <a:cs typeface="Calibri"/>
              </a:rPr>
              <a:t>r </a:t>
            </a:r>
            <a:r>
              <a:rPr sz="2400" spc="-15" dirty="0">
                <a:latin typeface="Calibri"/>
                <a:cs typeface="Calibri"/>
              </a:rPr>
              <a:t>the</a:t>
            </a:r>
            <a:r>
              <a:rPr sz="2400" dirty="0">
                <a:latin typeface="Calibri"/>
                <a:cs typeface="Calibri"/>
              </a:rPr>
              <a:t> </a:t>
            </a:r>
            <a:r>
              <a:rPr sz="2400" spc="-5" dirty="0">
                <a:latin typeface="Calibri"/>
                <a:cs typeface="Calibri"/>
              </a:rPr>
              <a:t>d</a:t>
            </a:r>
            <a:r>
              <a:rPr sz="2400" dirty="0">
                <a:latin typeface="Calibri"/>
                <a:cs typeface="Calibri"/>
              </a:rPr>
              <a:t>i</a:t>
            </a:r>
            <a:r>
              <a:rPr sz="2400" spc="-45" dirty="0">
                <a:latin typeface="Calibri"/>
                <a:cs typeface="Calibri"/>
              </a:rPr>
              <a:t>r</a:t>
            </a:r>
            <a:r>
              <a:rPr sz="2400" spc="-20" dirty="0">
                <a:latin typeface="Calibri"/>
                <a:cs typeface="Calibri"/>
              </a:rPr>
              <a:t>ec</a:t>
            </a:r>
            <a:r>
              <a:rPr sz="2400" spc="-10" dirty="0">
                <a:latin typeface="Calibri"/>
                <a:cs typeface="Calibri"/>
              </a:rPr>
              <a:t>t</a:t>
            </a:r>
            <a:r>
              <a:rPr sz="2400" spc="-5" dirty="0">
                <a:latin typeface="Calibri"/>
                <a:cs typeface="Calibri"/>
              </a:rPr>
              <a:t> </a:t>
            </a:r>
            <a:r>
              <a:rPr sz="2400" spc="-35" dirty="0">
                <a:latin typeface="Calibri"/>
                <a:cs typeface="Calibri"/>
              </a:rPr>
              <a:t>c</a:t>
            </a:r>
            <a:r>
              <a:rPr sz="2400" spc="-5" dirty="0">
                <a:latin typeface="Calibri"/>
                <a:cs typeface="Calibri"/>
              </a:rPr>
              <a:t>o</a:t>
            </a:r>
            <a:r>
              <a:rPr sz="2400" dirty="0">
                <a:latin typeface="Calibri"/>
                <a:cs typeface="Calibri"/>
              </a:rPr>
              <a:t>m</a:t>
            </a:r>
            <a:r>
              <a:rPr sz="2400" spc="-5" dirty="0">
                <a:latin typeface="Calibri"/>
                <a:cs typeface="Calibri"/>
              </a:rPr>
              <a:t>p</a:t>
            </a:r>
            <a:r>
              <a:rPr sz="2400" dirty="0">
                <a:latin typeface="Calibri"/>
                <a:cs typeface="Calibri"/>
              </a:rPr>
              <a:t>a</a:t>
            </a:r>
            <a:r>
              <a:rPr sz="2400" spc="-15" dirty="0">
                <a:latin typeface="Calibri"/>
                <a:cs typeface="Calibri"/>
              </a:rPr>
              <a:t>r</a:t>
            </a:r>
            <a:r>
              <a:rPr sz="2400" dirty="0">
                <a:latin typeface="Calibri"/>
                <a:cs typeface="Calibri"/>
              </a:rPr>
              <a:t>i</a:t>
            </a:r>
            <a:r>
              <a:rPr sz="2400" spc="-5" dirty="0">
                <a:latin typeface="Calibri"/>
                <a:cs typeface="Calibri"/>
              </a:rPr>
              <a:t>so</a:t>
            </a:r>
            <a:r>
              <a:rPr sz="2400" dirty="0">
                <a:latin typeface="Calibri"/>
                <a:cs typeface="Calibri"/>
              </a:rPr>
              <a:t>n</a:t>
            </a:r>
            <a:r>
              <a:rPr sz="2400" spc="-25" dirty="0">
                <a:latin typeface="Calibri"/>
                <a:cs typeface="Calibri"/>
              </a:rPr>
              <a:t> </a:t>
            </a:r>
            <a:r>
              <a:rPr sz="2400" spc="-5" dirty="0">
                <a:latin typeface="Calibri"/>
                <a:cs typeface="Calibri"/>
              </a:rPr>
              <a:t>o</a:t>
            </a:r>
            <a:r>
              <a:rPr sz="2400" dirty="0">
                <a:latin typeface="Calibri"/>
                <a:cs typeface="Calibri"/>
              </a:rPr>
              <a:t>f</a:t>
            </a:r>
            <a:r>
              <a:rPr sz="2400" spc="-5" dirty="0">
                <a:latin typeface="Calibri"/>
                <a:cs typeface="Calibri"/>
              </a:rPr>
              <a:t> </a:t>
            </a:r>
            <a:r>
              <a:rPr sz="2400" spc="-15" dirty="0">
                <a:latin typeface="Calibri"/>
                <a:cs typeface="Calibri"/>
              </a:rPr>
              <a:t>the</a:t>
            </a:r>
            <a:r>
              <a:rPr sz="2400" dirty="0">
                <a:latin typeface="Calibri"/>
                <a:cs typeface="Calibri"/>
              </a:rPr>
              <a:t> </a:t>
            </a:r>
            <a:r>
              <a:rPr sz="2400" spc="-35" dirty="0">
                <a:latin typeface="Calibri"/>
                <a:cs typeface="Calibri"/>
              </a:rPr>
              <a:t>g</a:t>
            </a:r>
            <a:r>
              <a:rPr sz="2400" spc="-20" dirty="0">
                <a:latin typeface="Calibri"/>
                <a:cs typeface="Calibri"/>
              </a:rPr>
              <a:t>e</a:t>
            </a:r>
            <a:r>
              <a:rPr sz="2400" spc="-5" dirty="0">
                <a:latin typeface="Calibri"/>
                <a:cs typeface="Calibri"/>
              </a:rPr>
              <a:t>o</a:t>
            </a:r>
            <a:r>
              <a:rPr sz="2400" dirty="0">
                <a:latin typeface="Calibri"/>
                <a:cs typeface="Calibri"/>
              </a:rPr>
              <a:t>id</a:t>
            </a:r>
            <a:r>
              <a:rPr sz="2400" spc="-10" dirty="0">
                <a:latin typeface="Calibri"/>
                <a:cs typeface="Calibri"/>
              </a:rPr>
              <a:t> </a:t>
            </a:r>
            <a:r>
              <a:rPr sz="2400" spc="-5" dirty="0">
                <a:latin typeface="Calibri"/>
                <a:cs typeface="Calibri"/>
              </a:rPr>
              <a:t>sh</a:t>
            </a:r>
            <a:r>
              <a:rPr sz="2400" dirty="0">
                <a:latin typeface="Calibri"/>
                <a:cs typeface="Calibri"/>
              </a:rPr>
              <a:t>a</a:t>
            </a:r>
            <a:r>
              <a:rPr sz="2400" spc="-20" dirty="0">
                <a:latin typeface="Calibri"/>
                <a:cs typeface="Calibri"/>
              </a:rPr>
              <a:t>pe</a:t>
            </a:r>
            <a:r>
              <a:rPr sz="2400" spc="-15" dirty="0">
                <a:latin typeface="Calibri"/>
                <a:cs typeface="Calibri"/>
              </a:rPr>
              <a:t> </a:t>
            </a:r>
            <a:r>
              <a:rPr sz="2400" spc="-5" dirty="0">
                <a:latin typeface="Calibri"/>
                <a:cs typeface="Calibri"/>
              </a:rPr>
              <a:t>p</a:t>
            </a:r>
            <a:r>
              <a:rPr sz="2400" spc="-35" dirty="0">
                <a:latin typeface="Calibri"/>
                <a:cs typeface="Calibri"/>
              </a:rPr>
              <a:t>r</a:t>
            </a:r>
            <a:r>
              <a:rPr sz="2400" spc="-20" dirty="0">
                <a:latin typeface="Calibri"/>
                <a:cs typeface="Calibri"/>
              </a:rPr>
              <a:t>e</a:t>
            </a:r>
            <a:r>
              <a:rPr sz="2400" spc="-5" dirty="0">
                <a:latin typeface="Calibri"/>
                <a:cs typeface="Calibri"/>
              </a:rPr>
              <a:t>d</a:t>
            </a:r>
            <a:r>
              <a:rPr sz="2400" dirty="0">
                <a:latin typeface="Calibri"/>
                <a:cs typeface="Calibri"/>
              </a:rPr>
              <a:t>i</a:t>
            </a:r>
            <a:r>
              <a:rPr sz="2400" spc="-20" dirty="0">
                <a:latin typeface="Calibri"/>
                <a:cs typeface="Calibri"/>
              </a:rPr>
              <a:t>c</a:t>
            </a:r>
            <a:r>
              <a:rPr sz="2400" spc="-35" dirty="0">
                <a:latin typeface="Calibri"/>
                <a:cs typeface="Calibri"/>
              </a:rPr>
              <a:t>t</a:t>
            </a:r>
            <a:r>
              <a:rPr sz="2400" spc="-20" dirty="0">
                <a:latin typeface="Calibri"/>
                <a:cs typeface="Calibri"/>
              </a:rPr>
              <a:t>e</a:t>
            </a:r>
            <a:r>
              <a:rPr sz="2400" dirty="0">
                <a:latin typeface="Calibri"/>
                <a:cs typeface="Calibri"/>
              </a:rPr>
              <a:t>d</a:t>
            </a:r>
            <a:r>
              <a:rPr sz="2400" spc="5" dirty="0">
                <a:latin typeface="Calibri"/>
                <a:cs typeface="Calibri"/>
              </a:rPr>
              <a:t> </a:t>
            </a:r>
            <a:r>
              <a:rPr sz="2400" spc="-15" dirty="0">
                <a:latin typeface="Calibri"/>
                <a:cs typeface="Calibri"/>
              </a:rPr>
              <a:t>by</a:t>
            </a:r>
            <a:r>
              <a:rPr sz="2400" spc="-5" dirty="0">
                <a:latin typeface="Calibri"/>
                <a:cs typeface="Calibri"/>
              </a:rPr>
              <a:t> </a:t>
            </a:r>
            <a:r>
              <a:rPr sz="2400" spc="-50" dirty="0">
                <a:latin typeface="Calibri"/>
                <a:cs typeface="Calibri"/>
              </a:rPr>
              <a:t>v</a:t>
            </a:r>
            <a:r>
              <a:rPr sz="2400" dirty="0">
                <a:latin typeface="Calibri"/>
                <a:cs typeface="Calibri"/>
              </a:rPr>
              <a:t>a</a:t>
            </a:r>
            <a:r>
              <a:rPr sz="2400" spc="-15" dirty="0">
                <a:latin typeface="Calibri"/>
                <a:cs typeface="Calibri"/>
              </a:rPr>
              <a:t>r</a:t>
            </a:r>
            <a:r>
              <a:rPr sz="2400" dirty="0">
                <a:latin typeface="Calibri"/>
                <a:cs typeface="Calibri"/>
              </a:rPr>
              <a:t>i</a:t>
            </a:r>
            <a:r>
              <a:rPr sz="2400" spc="-5" dirty="0">
                <a:latin typeface="Calibri"/>
                <a:cs typeface="Calibri"/>
              </a:rPr>
              <a:t>ous</a:t>
            </a:r>
            <a:r>
              <a:rPr sz="2400" spc="-10" dirty="0">
                <a:latin typeface="Calibri"/>
                <a:cs typeface="Calibri"/>
              </a:rPr>
              <a:t>,</a:t>
            </a:r>
            <a:r>
              <a:rPr sz="2400" spc="-5" dirty="0">
                <a:latin typeface="Calibri"/>
                <a:cs typeface="Calibri"/>
              </a:rPr>
              <a:t> </a:t>
            </a:r>
            <a:r>
              <a:rPr sz="2400" spc="-20" dirty="0">
                <a:latin typeface="Calibri"/>
                <a:cs typeface="Calibri"/>
              </a:rPr>
              <a:t>g</a:t>
            </a:r>
            <a:r>
              <a:rPr sz="2400" spc="-65" dirty="0">
                <a:latin typeface="Calibri"/>
                <a:cs typeface="Calibri"/>
              </a:rPr>
              <a:t>r</a:t>
            </a:r>
            <a:r>
              <a:rPr sz="2400" spc="-40" dirty="0">
                <a:latin typeface="Calibri"/>
                <a:cs typeface="Calibri"/>
              </a:rPr>
              <a:t>a</a:t>
            </a:r>
            <a:r>
              <a:rPr sz="2400" dirty="0">
                <a:latin typeface="Calibri"/>
                <a:cs typeface="Calibri"/>
              </a:rPr>
              <a:t>vi</a:t>
            </a:r>
            <a:r>
              <a:rPr sz="2400" spc="-10" dirty="0">
                <a:latin typeface="Calibri"/>
                <a:cs typeface="Calibri"/>
              </a:rPr>
              <a:t>ty</a:t>
            </a:r>
            <a:r>
              <a:rPr sz="2400" spc="-5" dirty="0">
                <a:latin typeface="Calibri"/>
                <a:cs typeface="Calibri"/>
              </a:rPr>
              <a:t>-b</a:t>
            </a:r>
            <a:r>
              <a:rPr sz="2400" dirty="0">
                <a:latin typeface="Calibri"/>
                <a:cs typeface="Calibri"/>
              </a:rPr>
              <a:t>a</a:t>
            </a:r>
            <a:r>
              <a:rPr sz="2400" spc="-5" dirty="0">
                <a:latin typeface="Calibri"/>
                <a:cs typeface="Calibri"/>
              </a:rPr>
              <a:t>s</a:t>
            </a:r>
            <a:r>
              <a:rPr sz="2400" spc="-20" dirty="0">
                <a:latin typeface="Calibri"/>
                <a:cs typeface="Calibri"/>
              </a:rPr>
              <a:t>e</a:t>
            </a:r>
            <a:r>
              <a:rPr sz="2400" dirty="0">
                <a:latin typeface="Calibri"/>
                <a:cs typeface="Calibri"/>
              </a:rPr>
              <a:t>d</a:t>
            </a:r>
            <a:r>
              <a:rPr sz="2400" spc="5" dirty="0">
                <a:latin typeface="Calibri"/>
                <a:cs typeface="Calibri"/>
              </a:rPr>
              <a:t> </a:t>
            </a:r>
            <a:r>
              <a:rPr sz="2400" spc="-35" dirty="0">
                <a:latin typeface="Calibri"/>
                <a:cs typeface="Calibri"/>
              </a:rPr>
              <a:t>g</a:t>
            </a:r>
            <a:r>
              <a:rPr sz="2400" spc="-20" dirty="0">
                <a:latin typeface="Calibri"/>
                <a:cs typeface="Calibri"/>
              </a:rPr>
              <a:t>e</a:t>
            </a:r>
            <a:r>
              <a:rPr sz="2400" spc="-5" dirty="0">
                <a:latin typeface="Calibri"/>
                <a:cs typeface="Calibri"/>
              </a:rPr>
              <a:t>o</a:t>
            </a:r>
            <a:r>
              <a:rPr sz="2400" dirty="0">
                <a:latin typeface="Calibri"/>
                <a:cs typeface="Calibri"/>
              </a:rPr>
              <a:t>id</a:t>
            </a:r>
            <a:r>
              <a:rPr sz="2400" spc="-15" dirty="0">
                <a:latin typeface="Calibri"/>
                <a:cs typeface="Calibri"/>
              </a:rPr>
              <a:t> </a:t>
            </a:r>
            <a:r>
              <a:rPr sz="2400" spc="-20" dirty="0">
                <a:latin typeface="Calibri"/>
                <a:cs typeface="Calibri"/>
              </a:rPr>
              <a:t>m</a:t>
            </a:r>
            <a:r>
              <a:rPr sz="2400" spc="-5" dirty="0">
                <a:latin typeface="Calibri"/>
                <a:cs typeface="Calibri"/>
              </a:rPr>
              <a:t>ode</a:t>
            </a:r>
            <a:r>
              <a:rPr sz="2400" dirty="0">
                <a:latin typeface="Calibri"/>
                <a:cs typeface="Calibri"/>
              </a:rPr>
              <a:t>l</a:t>
            </a:r>
            <a:r>
              <a:rPr sz="2400" spc="-5" dirty="0">
                <a:latin typeface="Calibri"/>
                <a:cs typeface="Calibri"/>
              </a:rPr>
              <a:t>s</a:t>
            </a:r>
            <a:r>
              <a:rPr sz="2400" dirty="0">
                <a:latin typeface="Calibri"/>
                <a:cs typeface="Calibri"/>
              </a:rPr>
              <a:t>.</a:t>
            </a:r>
          </a:p>
          <a:p>
            <a:pPr marL="355600" marR="5080" indent="-342900">
              <a:lnSpc>
                <a:spcPct val="100000"/>
              </a:lnSpc>
              <a:spcBef>
                <a:spcPts val="575"/>
              </a:spcBef>
              <a:buFont typeface="Arial" panose="020B0604020202020204" pitchFamily="34" charset="0"/>
              <a:buChar char="•"/>
              <a:tabLst>
                <a:tab pos="355600" algn="l"/>
              </a:tabLst>
            </a:pPr>
            <a:r>
              <a:rPr sz="2400" spc="-5" dirty="0">
                <a:latin typeface="Calibri"/>
                <a:cs typeface="Calibri"/>
              </a:rPr>
              <a:t>Th</a:t>
            </a:r>
            <a:r>
              <a:rPr sz="2400" dirty="0">
                <a:latin typeface="Calibri"/>
                <a:cs typeface="Calibri"/>
              </a:rPr>
              <a:t>is </a:t>
            </a:r>
            <a:r>
              <a:rPr sz="2400" b="1" spc="-15" dirty="0">
                <a:latin typeface="Calibri"/>
                <a:cs typeface="Calibri"/>
              </a:rPr>
              <a:t>also</a:t>
            </a:r>
            <a:r>
              <a:rPr sz="2400" b="1" spc="-5" dirty="0">
                <a:latin typeface="Calibri"/>
                <a:cs typeface="Calibri"/>
              </a:rPr>
              <a:t> </a:t>
            </a:r>
            <a:r>
              <a:rPr sz="2400" dirty="0">
                <a:latin typeface="Calibri"/>
                <a:cs typeface="Calibri"/>
              </a:rPr>
              <a:t>all</a:t>
            </a:r>
            <a:r>
              <a:rPr sz="2400" spc="-15" dirty="0">
                <a:latin typeface="Calibri"/>
                <a:cs typeface="Calibri"/>
              </a:rPr>
              <a:t>o</a:t>
            </a:r>
            <a:r>
              <a:rPr sz="2400" spc="-45" dirty="0">
                <a:latin typeface="Calibri"/>
                <a:cs typeface="Calibri"/>
              </a:rPr>
              <a:t>w</a:t>
            </a:r>
            <a:r>
              <a:rPr sz="2400" dirty="0">
                <a:latin typeface="Calibri"/>
                <a:cs typeface="Calibri"/>
              </a:rPr>
              <a:t>s</a:t>
            </a:r>
            <a:r>
              <a:rPr sz="2400" spc="-15" dirty="0">
                <a:latin typeface="Calibri"/>
                <a:cs typeface="Calibri"/>
              </a:rPr>
              <a:t> </a:t>
            </a:r>
            <a:r>
              <a:rPr sz="2400" spc="-50" dirty="0">
                <a:latin typeface="Calibri"/>
                <a:cs typeface="Calibri"/>
              </a:rPr>
              <a:t>f</a:t>
            </a:r>
            <a:r>
              <a:rPr sz="2400" spc="-20" dirty="0">
                <a:latin typeface="Calibri"/>
                <a:cs typeface="Calibri"/>
              </a:rPr>
              <a:t>o</a:t>
            </a:r>
            <a:r>
              <a:rPr sz="2400" spc="-10" dirty="0">
                <a:latin typeface="Calibri"/>
                <a:cs typeface="Calibri"/>
              </a:rPr>
              <a:t>r </a:t>
            </a:r>
            <a:r>
              <a:rPr sz="2400" dirty="0">
                <a:latin typeface="Calibri"/>
                <a:cs typeface="Calibri"/>
              </a:rPr>
              <a:t>a</a:t>
            </a:r>
            <a:r>
              <a:rPr sz="2400" spc="-10" dirty="0">
                <a:latin typeface="Calibri"/>
                <a:cs typeface="Calibri"/>
              </a:rPr>
              <a:t> </a:t>
            </a:r>
            <a:r>
              <a:rPr sz="2400" spc="-5" dirty="0">
                <a:latin typeface="Calibri"/>
                <a:cs typeface="Calibri"/>
              </a:rPr>
              <a:t>qu</a:t>
            </a:r>
            <a:r>
              <a:rPr sz="2400" dirty="0">
                <a:latin typeface="Calibri"/>
                <a:cs typeface="Calibri"/>
              </a:rPr>
              <a:t>a</a:t>
            </a:r>
            <a:r>
              <a:rPr sz="2400" spc="-25" dirty="0">
                <a:latin typeface="Calibri"/>
                <a:cs typeface="Calibri"/>
              </a:rPr>
              <a:t>n</a:t>
            </a:r>
            <a:r>
              <a:rPr sz="2400" dirty="0">
                <a:latin typeface="Calibri"/>
                <a:cs typeface="Calibri"/>
              </a:rPr>
              <a:t>ti</a:t>
            </a:r>
            <a:r>
              <a:rPr sz="2400" spc="-5" dirty="0">
                <a:latin typeface="Calibri"/>
                <a:cs typeface="Calibri"/>
              </a:rPr>
              <a:t>f</a:t>
            </a:r>
            <a:r>
              <a:rPr sz="2400" dirty="0">
                <a:latin typeface="Calibri"/>
                <a:cs typeface="Calibri"/>
              </a:rPr>
              <a:t>i</a:t>
            </a:r>
            <a:r>
              <a:rPr sz="2400" spc="-35" dirty="0">
                <a:latin typeface="Calibri"/>
                <a:cs typeface="Calibri"/>
              </a:rPr>
              <a:t>c</a:t>
            </a:r>
            <a:r>
              <a:rPr sz="2400" spc="-25" dirty="0">
                <a:latin typeface="Calibri"/>
                <a:cs typeface="Calibri"/>
              </a:rPr>
              <a:t>a</a:t>
            </a:r>
            <a:r>
              <a:rPr sz="2400" dirty="0">
                <a:latin typeface="Calibri"/>
                <a:cs typeface="Calibri"/>
              </a:rPr>
              <a:t>ti</a:t>
            </a:r>
            <a:r>
              <a:rPr sz="2400" spc="-5" dirty="0">
                <a:latin typeface="Calibri"/>
                <a:cs typeface="Calibri"/>
              </a:rPr>
              <a:t>o</a:t>
            </a:r>
            <a:r>
              <a:rPr sz="2400" dirty="0">
                <a:latin typeface="Calibri"/>
                <a:cs typeface="Calibri"/>
              </a:rPr>
              <a:t>n</a:t>
            </a:r>
            <a:r>
              <a:rPr sz="2400" spc="-10" dirty="0">
                <a:latin typeface="Calibri"/>
                <a:cs typeface="Calibri"/>
              </a:rPr>
              <a:t> </a:t>
            </a:r>
            <a:r>
              <a:rPr sz="2400" spc="-5" dirty="0">
                <a:latin typeface="Calibri"/>
                <a:cs typeface="Calibri"/>
              </a:rPr>
              <a:t>o</a:t>
            </a:r>
            <a:r>
              <a:rPr sz="2400" dirty="0">
                <a:latin typeface="Calibri"/>
                <a:cs typeface="Calibri"/>
              </a:rPr>
              <a:t>f</a:t>
            </a:r>
            <a:r>
              <a:rPr sz="2400" spc="-5" dirty="0">
                <a:latin typeface="Calibri"/>
                <a:cs typeface="Calibri"/>
              </a:rPr>
              <a:t> </a:t>
            </a:r>
            <a:r>
              <a:rPr sz="2400" spc="-15" dirty="0">
                <a:latin typeface="Calibri"/>
                <a:cs typeface="Calibri"/>
              </a:rPr>
              <a:t>the</a:t>
            </a:r>
            <a:r>
              <a:rPr sz="2400" spc="-5" dirty="0">
                <a:latin typeface="Calibri"/>
                <a:cs typeface="Calibri"/>
              </a:rPr>
              <a:t> </a:t>
            </a:r>
            <a:r>
              <a:rPr sz="2400" dirty="0">
                <a:latin typeface="Calibri"/>
                <a:cs typeface="Calibri"/>
              </a:rPr>
              <a:t>ai</a:t>
            </a:r>
            <a:r>
              <a:rPr sz="2400" spc="-15" dirty="0">
                <a:latin typeface="Calibri"/>
                <a:cs typeface="Calibri"/>
              </a:rPr>
              <a:t>r</a:t>
            </a:r>
            <a:r>
              <a:rPr sz="2400" spc="-5" dirty="0">
                <a:latin typeface="Calibri"/>
                <a:cs typeface="Calibri"/>
              </a:rPr>
              <a:t>bor</a:t>
            </a:r>
            <a:r>
              <a:rPr sz="2400" spc="-20" dirty="0">
                <a:latin typeface="Calibri"/>
                <a:cs typeface="Calibri"/>
              </a:rPr>
              <a:t>n</a:t>
            </a:r>
            <a:r>
              <a:rPr sz="2400" spc="-15" dirty="0">
                <a:latin typeface="Calibri"/>
                <a:cs typeface="Calibri"/>
              </a:rPr>
              <a:t>e</a:t>
            </a:r>
            <a:r>
              <a:rPr sz="2400" dirty="0">
                <a:latin typeface="Calibri"/>
                <a:cs typeface="Calibri"/>
              </a:rPr>
              <a:t> </a:t>
            </a:r>
            <a:r>
              <a:rPr sz="2400" spc="-20" dirty="0">
                <a:latin typeface="Calibri"/>
                <a:cs typeface="Calibri"/>
              </a:rPr>
              <a:t>g</a:t>
            </a:r>
            <a:r>
              <a:rPr sz="2400" spc="-65" dirty="0">
                <a:latin typeface="Calibri"/>
                <a:cs typeface="Calibri"/>
              </a:rPr>
              <a:t>r</a:t>
            </a:r>
            <a:r>
              <a:rPr sz="2400" spc="-40" dirty="0">
                <a:latin typeface="Calibri"/>
                <a:cs typeface="Calibri"/>
              </a:rPr>
              <a:t>a</a:t>
            </a:r>
            <a:r>
              <a:rPr sz="2400" dirty="0">
                <a:latin typeface="Calibri"/>
                <a:cs typeface="Calibri"/>
              </a:rPr>
              <a:t>vi</a:t>
            </a:r>
            <a:r>
              <a:rPr sz="2400" spc="-10" dirty="0">
                <a:latin typeface="Calibri"/>
                <a:cs typeface="Calibri"/>
              </a:rPr>
              <a:t>t</a:t>
            </a:r>
            <a:r>
              <a:rPr sz="2400" spc="50" dirty="0">
                <a:latin typeface="Calibri"/>
                <a:cs typeface="Calibri"/>
              </a:rPr>
              <a:t>y</a:t>
            </a:r>
            <a:r>
              <a:rPr sz="2400" spc="-155" dirty="0">
                <a:latin typeface="Calibri"/>
                <a:cs typeface="Calibri"/>
              </a:rPr>
              <a:t>’</a:t>
            </a:r>
            <a:r>
              <a:rPr sz="2400" dirty="0">
                <a:latin typeface="Calibri"/>
                <a:cs typeface="Calibri"/>
              </a:rPr>
              <a:t>s </a:t>
            </a:r>
            <a:r>
              <a:rPr sz="2400" spc="-35" dirty="0">
                <a:latin typeface="Calibri"/>
                <a:cs typeface="Calibri"/>
              </a:rPr>
              <a:t>c</a:t>
            </a:r>
            <a:r>
              <a:rPr sz="2400" spc="-5" dirty="0">
                <a:latin typeface="Calibri"/>
                <a:cs typeface="Calibri"/>
              </a:rPr>
              <a:t>o</a:t>
            </a:r>
            <a:r>
              <a:rPr sz="2400" spc="-25" dirty="0">
                <a:latin typeface="Calibri"/>
                <a:cs typeface="Calibri"/>
              </a:rPr>
              <a:t>n</a:t>
            </a:r>
            <a:r>
              <a:rPr sz="2400" spc="-10" dirty="0">
                <a:latin typeface="Calibri"/>
                <a:cs typeface="Calibri"/>
              </a:rPr>
              <a:t>t</a:t>
            </a:r>
            <a:r>
              <a:rPr sz="2400" spc="-15" dirty="0">
                <a:latin typeface="Calibri"/>
                <a:cs typeface="Calibri"/>
              </a:rPr>
              <a:t>r</a:t>
            </a:r>
            <a:r>
              <a:rPr sz="2400" dirty="0">
                <a:latin typeface="Calibri"/>
                <a:cs typeface="Calibri"/>
              </a:rPr>
              <a:t>i</a:t>
            </a:r>
            <a:r>
              <a:rPr sz="2400" spc="-5" dirty="0">
                <a:latin typeface="Calibri"/>
                <a:cs typeface="Calibri"/>
              </a:rPr>
              <a:t>but</a:t>
            </a:r>
            <a:r>
              <a:rPr sz="2400" dirty="0">
                <a:latin typeface="Calibri"/>
                <a:cs typeface="Calibri"/>
              </a:rPr>
              <a:t>i</a:t>
            </a:r>
            <a:r>
              <a:rPr sz="2400" spc="-5" dirty="0">
                <a:latin typeface="Calibri"/>
                <a:cs typeface="Calibri"/>
              </a:rPr>
              <a:t>o</a:t>
            </a:r>
            <a:r>
              <a:rPr sz="2400" dirty="0">
                <a:latin typeface="Calibri"/>
                <a:cs typeface="Calibri"/>
              </a:rPr>
              <a:t>n</a:t>
            </a:r>
            <a:r>
              <a:rPr sz="2400" spc="-15" dirty="0">
                <a:latin typeface="Calibri"/>
                <a:cs typeface="Calibri"/>
              </a:rPr>
              <a:t> </a:t>
            </a:r>
            <a:r>
              <a:rPr sz="2400" spc="-35" dirty="0">
                <a:latin typeface="Calibri"/>
                <a:cs typeface="Calibri"/>
              </a:rPr>
              <a:t>t</a:t>
            </a:r>
            <a:r>
              <a:rPr sz="2400" dirty="0">
                <a:latin typeface="Calibri"/>
                <a:cs typeface="Calibri"/>
              </a:rPr>
              <a:t>o</a:t>
            </a:r>
            <a:r>
              <a:rPr sz="2400" spc="-15" dirty="0">
                <a:latin typeface="Calibri"/>
                <a:cs typeface="Calibri"/>
              </a:rPr>
              <a:t> the</a:t>
            </a:r>
            <a:r>
              <a:rPr sz="2400" spc="-5" dirty="0">
                <a:latin typeface="Calibri"/>
                <a:cs typeface="Calibri"/>
              </a:rPr>
              <a:t> </a:t>
            </a:r>
            <a:r>
              <a:rPr sz="2400" dirty="0">
                <a:latin typeface="Calibri"/>
                <a:cs typeface="Calibri"/>
              </a:rPr>
              <a:t>i</a:t>
            </a:r>
            <a:r>
              <a:rPr sz="2400" spc="-20" dirty="0">
                <a:latin typeface="Calibri"/>
                <a:cs typeface="Calibri"/>
              </a:rPr>
              <a:t>m</a:t>
            </a:r>
            <a:r>
              <a:rPr sz="2400" spc="-5" dirty="0">
                <a:latin typeface="Calibri"/>
                <a:cs typeface="Calibri"/>
              </a:rPr>
              <a:t>p</a:t>
            </a:r>
            <a:r>
              <a:rPr sz="2400" spc="-40" dirty="0">
                <a:latin typeface="Calibri"/>
                <a:cs typeface="Calibri"/>
              </a:rPr>
              <a:t>r</a:t>
            </a:r>
            <a:r>
              <a:rPr sz="2400" spc="-15" dirty="0">
                <a:latin typeface="Calibri"/>
                <a:cs typeface="Calibri"/>
              </a:rPr>
              <a:t>o</a:t>
            </a:r>
            <a:r>
              <a:rPr sz="2400" spc="-40" dirty="0">
                <a:latin typeface="Calibri"/>
                <a:cs typeface="Calibri"/>
              </a:rPr>
              <a:t>v</a:t>
            </a:r>
            <a:r>
              <a:rPr sz="2400" spc="-20" dirty="0">
                <a:latin typeface="Calibri"/>
                <a:cs typeface="Calibri"/>
              </a:rPr>
              <a:t>eme</a:t>
            </a:r>
            <a:r>
              <a:rPr sz="2400" spc="-25" dirty="0">
                <a:latin typeface="Calibri"/>
                <a:cs typeface="Calibri"/>
              </a:rPr>
              <a:t>n</a:t>
            </a:r>
            <a:r>
              <a:rPr sz="2400" spc="-10" dirty="0">
                <a:latin typeface="Calibri"/>
                <a:cs typeface="Calibri"/>
              </a:rPr>
              <a:t>t </a:t>
            </a:r>
            <a:r>
              <a:rPr sz="2400" spc="-5" dirty="0">
                <a:latin typeface="Calibri"/>
                <a:cs typeface="Calibri"/>
              </a:rPr>
              <a:t>o</a:t>
            </a:r>
            <a:r>
              <a:rPr sz="2400" dirty="0">
                <a:latin typeface="Calibri"/>
                <a:cs typeface="Calibri"/>
              </a:rPr>
              <a:t>f</a:t>
            </a:r>
            <a:r>
              <a:rPr sz="2400" spc="-5" dirty="0">
                <a:latin typeface="Calibri"/>
                <a:cs typeface="Calibri"/>
              </a:rPr>
              <a:t> </a:t>
            </a:r>
            <a:r>
              <a:rPr sz="2400" spc="-15" dirty="0">
                <a:latin typeface="Calibri"/>
                <a:cs typeface="Calibri"/>
              </a:rPr>
              <a:t>th</a:t>
            </a:r>
            <a:r>
              <a:rPr sz="2400" spc="-20" dirty="0">
                <a:latin typeface="Calibri"/>
                <a:cs typeface="Calibri"/>
              </a:rPr>
              <a:t>e</a:t>
            </a:r>
            <a:r>
              <a:rPr sz="2400" spc="-5" dirty="0">
                <a:latin typeface="Calibri"/>
                <a:cs typeface="Calibri"/>
              </a:rPr>
              <a:t>s</a:t>
            </a:r>
            <a:r>
              <a:rPr sz="2400" spc="-15" dirty="0">
                <a:latin typeface="Calibri"/>
                <a:cs typeface="Calibri"/>
              </a:rPr>
              <a:t>e</a:t>
            </a:r>
            <a:r>
              <a:rPr sz="2400" spc="5" dirty="0">
                <a:latin typeface="Calibri"/>
                <a:cs typeface="Calibri"/>
              </a:rPr>
              <a:t> </a:t>
            </a:r>
            <a:r>
              <a:rPr sz="2400" spc="-20" dirty="0">
                <a:latin typeface="Calibri"/>
                <a:cs typeface="Calibri"/>
              </a:rPr>
              <a:t>m</a:t>
            </a:r>
            <a:r>
              <a:rPr sz="2400" spc="-5" dirty="0">
                <a:latin typeface="Calibri"/>
                <a:cs typeface="Calibri"/>
              </a:rPr>
              <a:t>ode</a:t>
            </a:r>
            <a:r>
              <a:rPr sz="2400" dirty="0">
                <a:latin typeface="Calibri"/>
                <a:cs typeface="Calibri"/>
              </a:rPr>
              <a:t>l</a:t>
            </a:r>
            <a:r>
              <a:rPr sz="2400" spc="-5" dirty="0">
                <a:latin typeface="Calibri"/>
                <a:cs typeface="Calibri"/>
              </a:rPr>
              <a:t>s</a:t>
            </a:r>
            <a:r>
              <a:rPr sz="2400" dirty="0">
                <a:latin typeface="Calibri"/>
                <a:cs typeface="Calibri"/>
              </a:rPr>
              <a:t>.</a:t>
            </a:r>
          </a:p>
        </p:txBody>
      </p:sp>
      <p:sp>
        <p:nvSpPr>
          <p:cNvPr id="5" name="Date Placeholder 4"/>
          <p:cNvSpPr>
            <a:spLocks noGrp="1"/>
          </p:cNvSpPr>
          <p:nvPr>
            <p:ph type="dt" sz="half" idx="10"/>
          </p:nvPr>
        </p:nvSpPr>
        <p:spPr/>
        <p:txBody>
          <a:bodyPr/>
          <a:lstStyle/>
          <a:p>
            <a:pPr>
              <a:defRPr/>
            </a:pPr>
            <a:r>
              <a:rPr lang="en-US" altLang="en-US" smtClean="0"/>
              <a:t>February 8, 2017</a:t>
            </a:r>
            <a:endParaRPr lang="en-US" altLang="en-US"/>
          </a:p>
        </p:txBody>
      </p:sp>
      <p:sp>
        <p:nvSpPr>
          <p:cNvPr id="6" name="Footer Placeholder 5"/>
          <p:cNvSpPr>
            <a:spLocks noGrp="1"/>
          </p:cNvSpPr>
          <p:nvPr>
            <p:ph type="ftr" sz="quarter" idx="11"/>
          </p:nvPr>
        </p:nvSpPr>
        <p:spPr/>
        <p:txBody>
          <a:bodyPr/>
          <a:lstStyle/>
          <a:p>
            <a:pPr>
              <a:defRPr/>
            </a:pPr>
            <a:r>
              <a:rPr lang="en-US" smtClean="0"/>
              <a:t>2017 Geospatial Summit, Silver Spring MD</a:t>
            </a:r>
            <a:endParaRPr lang="en-US"/>
          </a:p>
        </p:txBody>
      </p:sp>
    </p:spTree>
    <p:extLst>
      <p:ext uri="{BB962C8B-B14F-4D97-AF65-F5344CB8AC3E}">
        <p14:creationId xmlns:p14="http://schemas.microsoft.com/office/powerpoint/2010/main" val="2890982821"/>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60220" y="5109971"/>
            <a:ext cx="1760981" cy="912875"/>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807082" y="5143880"/>
            <a:ext cx="1660525" cy="806450"/>
          </a:xfrm>
          <a:custGeom>
            <a:avLst/>
            <a:gdLst/>
            <a:ahLst/>
            <a:cxnLst/>
            <a:rect l="l" t="t" r="r" b="b"/>
            <a:pathLst>
              <a:path w="1660525" h="806450">
                <a:moveTo>
                  <a:pt x="0" y="806450"/>
                </a:moveTo>
                <a:lnTo>
                  <a:pt x="1660525" y="0"/>
                </a:lnTo>
              </a:path>
            </a:pathLst>
          </a:custGeom>
          <a:ln w="25146">
            <a:solidFill>
              <a:srgbClr val="9BBB59"/>
            </a:solidFill>
          </a:ln>
        </p:spPr>
        <p:txBody>
          <a:bodyPr wrap="square" lIns="0" tIns="0" rIns="0" bIns="0" rtlCol="0"/>
          <a:lstStyle/>
          <a:p>
            <a:endParaRPr/>
          </a:p>
        </p:txBody>
      </p:sp>
      <p:sp>
        <p:nvSpPr>
          <p:cNvPr id="4" name="object 4"/>
          <p:cNvSpPr/>
          <p:nvPr/>
        </p:nvSpPr>
        <p:spPr>
          <a:xfrm>
            <a:off x="917447" y="5077967"/>
            <a:ext cx="2638806" cy="1091183"/>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962786" y="5111877"/>
            <a:ext cx="2540000" cy="984250"/>
          </a:xfrm>
          <a:custGeom>
            <a:avLst/>
            <a:gdLst/>
            <a:ahLst/>
            <a:cxnLst/>
            <a:rect l="l" t="t" r="r" b="b"/>
            <a:pathLst>
              <a:path w="2540000" h="984250">
                <a:moveTo>
                  <a:pt x="0" y="984250"/>
                </a:moveTo>
                <a:lnTo>
                  <a:pt x="2540000" y="0"/>
                </a:lnTo>
              </a:path>
            </a:pathLst>
          </a:custGeom>
          <a:ln w="25146">
            <a:solidFill>
              <a:srgbClr val="000000"/>
            </a:solidFill>
          </a:ln>
        </p:spPr>
        <p:txBody>
          <a:bodyPr wrap="square" lIns="0" tIns="0" rIns="0" bIns="0" rtlCol="0"/>
          <a:lstStyle/>
          <a:p>
            <a:endParaRPr/>
          </a:p>
        </p:txBody>
      </p:sp>
      <p:sp>
        <p:nvSpPr>
          <p:cNvPr id="6" name="object 6"/>
          <p:cNvSpPr/>
          <p:nvPr/>
        </p:nvSpPr>
        <p:spPr>
          <a:xfrm>
            <a:off x="2397251" y="5672328"/>
            <a:ext cx="1981199" cy="183641"/>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2438780" y="5706236"/>
            <a:ext cx="1885950" cy="76200"/>
          </a:xfrm>
          <a:custGeom>
            <a:avLst/>
            <a:gdLst/>
            <a:ahLst/>
            <a:cxnLst/>
            <a:rect l="l" t="t" r="r" b="b"/>
            <a:pathLst>
              <a:path w="1885950" h="76200">
                <a:moveTo>
                  <a:pt x="0" y="76200"/>
                </a:moveTo>
                <a:lnTo>
                  <a:pt x="1885950" y="0"/>
                </a:lnTo>
              </a:path>
            </a:pathLst>
          </a:custGeom>
          <a:ln w="25146">
            <a:solidFill>
              <a:srgbClr val="000000"/>
            </a:solidFill>
          </a:ln>
        </p:spPr>
        <p:txBody>
          <a:bodyPr wrap="square" lIns="0" tIns="0" rIns="0" bIns="0" rtlCol="0"/>
          <a:lstStyle/>
          <a:p>
            <a:endParaRPr/>
          </a:p>
        </p:txBody>
      </p:sp>
      <p:sp>
        <p:nvSpPr>
          <p:cNvPr id="8" name="object 8"/>
          <p:cNvSpPr/>
          <p:nvPr/>
        </p:nvSpPr>
        <p:spPr>
          <a:xfrm>
            <a:off x="2881883" y="5444490"/>
            <a:ext cx="2093975" cy="465581"/>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2924936" y="5477636"/>
            <a:ext cx="1997075" cy="358775"/>
          </a:xfrm>
          <a:custGeom>
            <a:avLst/>
            <a:gdLst/>
            <a:ahLst/>
            <a:cxnLst/>
            <a:rect l="l" t="t" r="r" b="b"/>
            <a:pathLst>
              <a:path w="1997075" h="358775">
                <a:moveTo>
                  <a:pt x="0" y="0"/>
                </a:moveTo>
                <a:lnTo>
                  <a:pt x="1997075" y="358775"/>
                </a:lnTo>
              </a:path>
            </a:pathLst>
          </a:custGeom>
          <a:ln w="25146">
            <a:solidFill>
              <a:srgbClr val="000000"/>
            </a:solidFill>
          </a:ln>
        </p:spPr>
        <p:txBody>
          <a:bodyPr wrap="square" lIns="0" tIns="0" rIns="0" bIns="0" rtlCol="0"/>
          <a:lstStyle/>
          <a:p>
            <a:endParaRPr/>
          </a:p>
        </p:txBody>
      </p:sp>
      <p:sp>
        <p:nvSpPr>
          <p:cNvPr id="10" name="object 10"/>
          <p:cNvSpPr/>
          <p:nvPr/>
        </p:nvSpPr>
        <p:spPr>
          <a:xfrm>
            <a:off x="3414521" y="5139690"/>
            <a:ext cx="2199131" cy="589787"/>
          </a:xfrm>
          <a:prstGeom prst="rect">
            <a:avLst/>
          </a:prstGeom>
          <a:blipFill>
            <a:blip r:embed="rId7" cstate="print"/>
            <a:stretch>
              <a:fillRect/>
            </a:stretch>
          </a:blipFill>
        </p:spPr>
        <p:txBody>
          <a:bodyPr wrap="square" lIns="0" tIns="0" rIns="0" bIns="0" rtlCol="0"/>
          <a:lstStyle/>
          <a:p>
            <a:endParaRPr/>
          </a:p>
        </p:txBody>
      </p:sp>
      <p:sp>
        <p:nvSpPr>
          <p:cNvPr id="11" name="object 11"/>
          <p:cNvSpPr/>
          <p:nvPr/>
        </p:nvSpPr>
        <p:spPr>
          <a:xfrm>
            <a:off x="3458336" y="5172836"/>
            <a:ext cx="2101850" cy="482600"/>
          </a:xfrm>
          <a:custGeom>
            <a:avLst/>
            <a:gdLst/>
            <a:ahLst/>
            <a:cxnLst/>
            <a:rect l="l" t="t" r="r" b="b"/>
            <a:pathLst>
              <a:path w="2101850" h="482600">
                <a:moveTo>
                  <a:pt x="0" y="0"/>
                </a:moveTo>
                <a:lnTo>
                  <a:pt x="2101850" y="482600"/>
                </a:lnTo>
              </a:path>
            </a:pathLst>
          </a:custGeom>
          <a:ln w="25146">
            <a:solidFill>
              <a:srgbClr val="000000"/>
            </a:solidFill>
          </a:ln>
        </p:spPr>
        <p:txBody>
          <a:bodyPr wrap="square" lIns="0" tIns="0" rIns="0" bIns="0" rtlCol="0"/>
          <a:lstStyle/>
          <a:p>
            <a:endParaRPr/>
          </a:p>
        </p:txBody>
      </p:sp>
      <p:sp>
        <p:nvSpPr>
          <p:cNvPr id="12" name="object 12"/>
          <p:cNvSpPr/>
          <p:nvPr/>
        </p:nvSpPr>
        <p:spPr>
          <a:xfrm>
            <a:off x="3762755" y="5354573"/>
            <a:ext cx="2463546" cy="215645"/>
          </a:xfrm>
          <a:prstGeom prst="rect">
            <a:avLst/>
          </a:prstGeom>
          <a:blipFill>
            <a:blip r:embed="rId8" cstate="print"/>
            <a:stretch>
              <a:fillRect/>
            </a:stretch>
          </a:blipFill>
        </p:spPr>
        <p:txBody>
          <a:bodyPr wrap="square" lIns="0" tIns="0" rIns="0" bIns="0" rtlCol="0"/>
          <a:lstStyle/>
          <a:p>
            <a:endParaRPr/>
          </a:p>
        </p:txBody>
      </p:sp>
      <p:sp>
        <p:nvSpPr>
          <p:cNvPr id="13" name="object 13"/>
          <p:cNvSpPr/>
          <p:nvPr/>
        </p:nvSpPr>
        <p:spPr>
          <a:xfrm>
            <a:off x="3804284" y="5388483"/>
            <a:ext cx="2368550" cy="107950"/>
          </a:xfrm>
          <a:custGeom>
            <a:avLst/>
            <a:gdLst/>
            <a:ahLst/>
            <a:cxnLst/>
            <a:rect l="l" t="t" r="r" b="b"/>
            <a:pathLst>
              <a:path w="2368550" h="107950">
                <a:moveTo>
                  <a:pt x="0" y="0"/>
                </a:moveTo>
                <a:lnTo>
                  <a:pt x="2368550" y="107949"/>
                </a:lnTo>
              </a:path>
            </a:pathLst>
          </a:custGeom>
          <a:ln w="25146">
            <a:solidFill>
              <a:srgbClr val="000000"/>
            </a:solidFill>
          </a:ln>
        </p:spPr>
        <p:txBody>
          <a:bodyPr wrap="square" lIns="0" tIns="0" rIns="0" bIns="0" rtlCol="0"/>
          <a:lstStyle/>
          <a:p>
            <a:endParaRPr/>
          </a:p>
        </p:txBody>
      </p:sp>
      <p:sp>
        <p:nvSpPr>
          <p:cNvPr id="14" name="object 14"/>
          <p:cNvSpPr/>
          <p:nvPr/>
        </p:nvSpPr>
        <p:spPr>
          <a:xfrm>
            <a:off x="1708404" y="5325617"/>
            <a:ext cx="2257043" cy="739139"/>
          </a:xfrm>
          <a:prstGeom prst="rect">
            <a:avLst/>
          </a:prstGeom>
          <a:blipFill>
            <a:blip r:embed="rId9" cstate="print"/>
            <a:stretch>
              <a:fillRect/>
            </a:stretch>
          </a:blipFill>
        </p:spPr>
        <p:txBody>
          <a:bodyPr wrap="square" lIns="0" tIns="0" rIns="0" bIns="0" rtlCol="0"/>
          <a:lstStyle/>
          <a:p>
            <a:endParaRPr/>
          </a:p>
        </p:txBody>
      </p:sp>
      <p:sp>
        <p:nvSpPr>
          <p:cNvPr id="15" name="object 15"/>
          <p:cNvSpPr/>
          <p:nvPr/>
        </p:nvSpPr>
        <p:spPr>
          <a:xfrm>
            <a:off x="1752980" y="5359527"/>
            <a:ext cx="2159000" cy="631825"/>
          </a:xfrm>
          <a:custGeom>
            <a:avLst/>
            <a:gdLst/>
            <a:ahLst/>
            <a:cxnLst/>
            <a:rect l="l" t="t" r="r" b="b"/>
            <a:pathLst>
              <a:path w="2159000" h="631825">
                <a:moveTo>
                  <a:pt x="0" y="631825"/>
                </a:moveTo>
                <a:lnTo>
                  <a:pt x="2159000" y="0"/>
                </a:lnTo>
              </a:path>
            </a:pathLst>
          </a:custGeom>
          <a:ln w="25146">
            <a:solidFill>
              <a:srgbClr val="000000"/>
            </a:solidFill>
          </a:ln>
        </p:spPr>
        <p:txBody>
          <a:bodyPr wrap="square" lIns="0" tIns="0" rIns="0" bIns="0" rtlCol="0"/>
          <a:lstStyle/>
          <a:p>
            <a:endParaRPr/>
          </a:p>
        </p:txBody>
      </p:sp>
      <p:sp>
        <p:nvSpPr>
          <p:cNvPr id="16" name="object 16"/>
          <p:cNvSpPr/>
          <p:nvPr/>
        </p:nvSpPr>
        <p:spPr>
          <a:xfrm>
            <a:off x="936497" y="5395721"/>
            <a:ext cx="2051303" cy="773429"/>
          </a:xfrm>
          <a:prstGeom prst="rect">
            <a:avLst/>
          </a:prstGeom>
          <a:blipFill>
            <a:blip r:embed="rId10" cstate="print"/>
            <a:stretch>
              <a:fillRect/>
            </a:stretch>
          </a:blipFill>
        </p:spPr>
        <p:txBody>
          <a:bodyPr wrap="square" lIns="0" tIns="0" rIns="0" bIns="0" rtlCol="0"/>
          <a:lstStyle/>
          <a:p>
            <a:endParaRPr/>
          </a:p>
        </p:txBody>
      </p:sp>
      <p:sp>
        <p:nvSpPr>
          <p:cNvPr id="17" name="object 17"/>
          <p:cNvSpPr/>
          <p:nvPr/>
        </p:nvSpPr>
        <p:spPr>
          <a:xfrm>
            <a:off x="981836" y="5429630"/>
            <a:ext cx="1952625" cy="666750"/>
          </a:xfrm>
          <a:custGeom>
            <a:avLst/>
            <a:gdLst/>
            <a:ahLst/>
            <a:cxnLst/>
            <a:rect l="l" t="t" r="r" b="b"/>
            <a:pathLst>
              <a:path w="1952625" h="666750">
                <a:moveTo>
                  <a:pt x="0" y="666750"/>
                </a:moveTo>
                <a:lnTo>
                  <a:pt x="1952625" y="0"/>
                </a:lnTo>
              </a:path>
            </a:pathLst>
          </a:custGeom>
          <a:ln w="25146">
            <a:solidFill>
              <a:srgbClr val="9BBB59"/>
            </a:solidFill>
          </a:ln>
        </p:spPr>
        <p:txBody>
          <a:bodyPr wrap="square" lIns="0" tIns="0" rIns="0" bIns="0" rtlCol="0"/>
          <a:lstStyle/>
          <a:p>
            <a:endParaRPr/>
          </a:p>
        </p:txBody>
      </p:sp>
      <p:sp>
        <p:nvSpPr>
          <p:cNvPr id="18" name="object 18"/>
          <p:cNvSpPr/>
          <p:nvPr/>
        </p:nvSpPr>
        <p:spPr>
          <a:xfrm>
            <a:off x="2861310" y="5424678"/>
            <a:ext cx="1540763" cy="294893"/>
          </a:xfrm>
          <a:prstGeom prst="rect">
            <a:avLst/>
          </a:prstGeom>
          <a:blipFill>
            <a:blip r:embed="rId11" cstate="print"/>
            <a:stretch>
              <a:fillRect/>
            </a:stretch>
          </a:blipFill>
        </p:spPr>
        <p:txBody>
          <a:bodyPr wrap="square" lIns="0" tIns="0" rIns="0" bIns="0" rtlCol="0"/>
          <a:lstStyle/>
          <a:p>
            <a:endParaRPr/>
          </a:p>
        </p:txBody>
      </p:sp>
      <p:sp>
        <p:nvSpPr>
          <p:cNvPr id="19" name="object 19"/>
          <p:cNvSpPr/>
          <p:nvPr/>
        </p:nvSpPr>
        <p:spPr>
          <a:xfrm>
            <a:off x="2915030" y="5458586"/>
            <a:ext cx="1444625" cy="187325"/>
          </a:xfrm>
          <a:custGeom>
            <a:avLst/>
            <a:gdLst/>
            <a:ahLst/>
            <a:cxnLst/>
            <a:rect l="l" t="t" r="r" b="b"/>
            <a:pathLst>
              <a:path w="1444625" h="187325">
                <a:moveTo>
                  <a:pt x="1444625" y="187325"/>
                </a:moveTo>
                <a:lnTo>
                  <a:pt x="0" y="0"/>
                </a:lnTo>
              </a:path>
            </a:pathLst>
          </a:custGeom>
          <a:ln w="25146">
            <a:solidFill>
              <a:srgbClr val="9BBB59"/>
            </a:solidFill>
          </a:ln>
        </p:spPr>
        <p:txBody>
          <a:bodyPr wrap="square" lIns="0" tIns="0" rIns="0" bIns="0" rtlCol="0"/>
          <a:lstStyle/>
          <a:p>
            <a:endParaRPr/>
          </a:p>
        </p:txBody>
      </p:sp>
      <p:sp>
        <p:nvSpPr>
          <p:cNvPr id="20" name="object 20"/>
          <p:cNvSpPr/>
          <p:nvPr/>
        </p:nvSpPr>
        <p:spPr>
          <a:xfrm>
            <a:off x="4271009" y="5490971"/>
            <a:ext cx="1943861" cy="307847"/>
          </a:xfrm>
          <a:prstGeom prst="rect">
            <a:avLst/>
          </a:prstGeom>
          <a:blipFill>
            <a:blip r:embed="rId12" cstate="print"/>
            <a:stretch>
              <a:fillRect/>
            </a:stretch>
          </a:blipFill>
        </p:spPr>
        <p:txBody>
          <a:bodyPr wrap="square" lIns="0" tIns="0" rIns="0" bIns="0" rtlCol="0"/>
          <a:lstStyle/>
          <a:p>
            <a:endParaRPr/>
          </a:p>
        </p:txBody>
      </p:sp>
      <p:sp>
        <p:nvSpPr>
          <p:cNvPr id="21" name="object 21"/>
          <p:cNvSpPr/>
          <p:nvPr/>
        </p:nvSpPr>
        <p:spPr>
          <a:xfrm>
            <a:off x="4324730" y="5524880"/>
            <a:ext cx="1847850" cy="200025"/>
          </a:xfrm>
          <a:custGeom>
            <a:avLst/>
            <a:gdLst/>
            <a:ahLst/>
            <a:cxnLst/>
            <a:rect l="l" t="t" r="r" b="b"/>
            <a:pathLst>
              <a:path w="1847850" h="200025">
                <a:moveTo>
                  <a:pt x="1847850" y="0"/>
                </a:moveTo>
                <a:lnTo>
                  <a:pt x="0" y="200025"/>
                </a:lnTo>
              </a:path>
            </a:pathLst>
          </a:custGeom>
          <a:ln w="25146">
            <a:solidFill>
              <a:srgbClr val="9BBB59"/>
            </a:solidFill>
          </a:ln>
        </p:spPr>
        <p:txBody>
          <a:bodyPr wrap="square" lIns="0" tIns="0" rIns="0" bIns="0" rtlCol="0"/>
          <a:lstStyle/>
          <a:p>
            <a:endParaRPr/>
          </a:p>
        </p:txBody>
      </p:sp>
      <p:sp>
        <p:nvSpPr>
          <p:cNvPr id="22" name="object 22"/>
          <p:cNvSpPr/>
          <p:nvPr/>
        </p:nvSpPr>
        <p:spPr>
          <a:xfrm>
            <a:off x="3413759" y="5109971"/>
            <a:ext cx="1510283" cy="782573"/>
          </a:xfrm>
          <a:prstGeom prst="rect">
            <a:avLst/>
          </a:prstGeom>
          <a:blipFill>
            <a:blip r:embed="rId13" cstate="print"/>
            <a:stretch>
              <a:fillRect/>
            </a:stretch>
          </a:blipFill>
        </p:spPr>
        <p:txBody>
          <a:bodyPr wrap="square" lIns="0" tIns="0" rIns="0" bIns="0" rtlCol="0"/>
          <a:lstStyle/>
          <a:p>
            <a:endParaRPr/>
          </a:p>
        </p:txBody>
      </p:sp>
      <p:sp>
        <p:nvSpPr>
          <p:cNvPr id="23" name="object 23"/>
          <p:cNvSpPr/>
          <p:nvPr/>
        </p:nvSpPr>
        <p:spPr>
          <a:xfrm>
            <a:off x="3467480" y="5143880"/>
            <a:ext cx="1409700" cy="676275"/>
          </a:xfrm>
          <a:custGeom>
            <a:avLst/>
            <a:gdLst/>
            <a:ahLst/>
            <a:cxnLst/>
            <a:rect l="l" t="t" r="r" b="b"/>
            <a:pathLst>
              <a:path w="1409700" h="676275">
                <a:moveTo>
                  <a:pt x="1409700" y="676275"/>
                </a:moveTo>
                <a:lnTo>
                  <a:pt x="0" y="0"/>
                </a:lnTo>
              </a:path>
            </a:pathLst>
          </a:custGeom>
          <a:ln w="25146">
            <a:solidFill>
              <a:srgbClr val="9BBB59"/>
            </a:solidFill>
          </a:ln>
        </p:spPr>
        <p:txBody>
          <a:bodyPr wrap="square" lIns="0" tIns="0" rIns="0" bIns="0" rtlCol="0"/>
          <a:lstStyle/>
          <a:p>
            <a:endParaRPr/>
          </a:p>
        </p:txBody>
      </p:sp>
      <p:sp>
        <p:nvSpPr>
          <p:cNvPr id="24" name="object 24"/>
          <p:cNvSpPr/>
          <p:nvPr/>
        </p:nvSpPr>
        <p:spPr>
          <a:xfrm>
            <a:off x="2439161" y="5358384"/>
            <a:ext cx="1463039" cy="446531"/>
          </a:xfrm>
          <a:prstGeom prst="rect">
            <a:avLst/>
          </a:prstGeom>
          <a:blipFill>
            <a:blip r:embed="rId14" cstate="print"/>
            <a:stretch>
              <a:fillRect/>
            </a:stretch>
          </a:blipFill>
        </p:spPr>
        <p:txBody>
          <a:bodyPr wrap="square" lIns="0" tIns="0" rIns="0" bIns="0" rtlCol="0"/>
          <a:lstStyle/>
          <a:p>
            <a:endParaRPr/>
          </a:p>
        </p:txBody>
      </p:sp>
      <p:sp>
        <p:nvSpPr>
          <p:cNvPr id="25" name="object 25"/>
          <p:cNvSpPr/>
          <p:nvPr/>
        </p:nvSpPr>
        <p:spPr>
          <a:xfrm>
            <a:off x="2492882" y="5391530"/>
            <a:ext cx="1365250" cy="339725"/>
          </a:xfrm>
          <a:custGeom>
            <a:avLst/>
            <a:gdLst/>
            <a:ahLst/>
            <a:cxnLst/>
            <a:rect l="l" t="t" r="r" b="b"/>
            <a:pathLst>
              <a:path w="1365250" h="339725">
                <a:moveTo>
                  <a:pt x="1365250" y="0"/>
                </a:moveTo>
                <a:lnTo>
                  <a:pt x="0" y="339725"/>
                </a:lnTo>
              </a:path>
            </a:pathLst>
          </a:custGeom>
          <a:ln w="25146">
            <a:solidFill>
              <a:srgbClr val="9BBB59"/>
            </a:solidFill>
          </a:ln>
        </p:spPr>
        <p:txBody>
          <a:bodyPr wrap="square" lIns="0" tIns="0" rIns="0" bIns="0" rtlCol="0"/>
          <a:lstStyle/>
          <a:p>
            <a:endParaRPr/>
          </a:p>
        </p:txBody>
      </p:sp>
      <p:sp>
        <p:nvSpPr>
          <p:cNvPr id="26" name="object 26"/>
          <p:cNvSpPr/>
          <p:nvPr/>
        </p:nvSpPr>
        <p:spPr>
          <a:xfrm>
            <a:off x="3849624" y="5313426"/>
            <a:ext cx="1754123" cy="393191"/>
          </a:xfrm>
          <a:prstGeom prst="rect">
            <a:avLst/>
          </a:prstGeom>
          <a:blipFill>
            <a:blip r:embed="rId15" cstate="print"/>
            <a:stretch>
              <a:fillRect/>
            </a:stretch>
          </a:blipFill>
        </p:spPr>
        <p:txBody>
          <a:bodyPr wrap="square" lIns="0" tIns="0" rIns="0" bIns="0" rtlCol="0"/>
          <a:lstStyle/>
          <a:p>
            <a:endParaRPr/>
          </a:p>
        </p:txBody>
      </p:sp>
      <p:sp>
        <p:nvSpPr>
          <p:cNvPr id="27" name="object 27"/>
          <p:cNvSpPr/>
          <p:nvPr/>
        </p:nvSpPr>
        <p:spPr>
          <a:xfrm>
            <a:off x="3892677" y="5347334"/>
            <a:ext cx="1657350" cy="285750"/>
          </a:xfrm>
          <a:custGeom>
            <a:avLst/>
            <a:gdLst/>
            <a:ahLst/>
            <a:cxnLst/>
            <a:rect l="l" t="t" r="r" b="b"/>
            <a:pathLst>
              <a:path w="1657350" h="285750">
                <a:moveTo>
                  <a:pt x="0" y="0"/>
                </a:moveTo>
                <a:lnTo>
                  <a:pt x="1657350" y="285749"/>
                </a:lnTo>
              </a:path>
            </a:pathLst>
          </a:custGeom>
          <a:ln w="25146">
            <a:solidFill>
              <a:srgbClr val="9BBB59"/>
            </a:solidFill>
          </a:ln>
        </p:spPr>
        <p:txBody>
          <a:bodyPr wrap="square" lIns="0" tIns="0" rIns="0" bIns="0" rtlCol="0"/>
          <a:lstStyle/>
          <a:p>
            <a:endParaRPr/>
          </a:p>
        </p:txBody>
      </p:sp>
      <p:sp>
        <p:nvSpPr>
          <p:cNvPr id="28" name="object 28"/>
          <p:cNvSpPr/>
          <p:nvPr/>
        </p:nvSpPr>
        <p:spPr>
          <a:xfrm>
            <a:off x="918210" y="5668517"/>
            <a:ext cx="1609343" cy="510539"/>
          </a:xfrm>
          <a:prstGeom prst="rect">
            <a:avLst/>
          </a:prstGeom>
          <a:blipFill>
            <a:blip r:embed="rId16" cstate="print"/>
            <a:stretch>
              <a:fillRect/>
            </a:stretch>
          </a:blipFill>
        </p:spPr>
        <p:txBody>
          <a:bodyPr wrap="square" lIns="0" tIns="0" rIns="0" bIns="0" rtlCol="0"/>
          <a:lstStyle/>
          <a:p>
            <a:endParaRPr/>
          </a:p>
        </p:txBody>
      </p:sp>
      <p:sp>
        <p:nvSpPr>
          <p:cNvPr id="29" name="object 29"/>
          <p:cNvSpPr/>
          <p:nvPr/>
        </p:nvSpPr>
        <p:spPr>
          <a:xfrm>
            <a:off x="962786" y="5702427"/>
            <a:ext cx="1511300" cy="403225"/>
          </a:xfrm>
          <a:custGeom>
            <a:avLst/>
            <a:gdLst/>
            <a:ahLst/>
            <a:cxnLst/>
            <a:rect l="l" t="t" r="r" b="b"/>
            <a:pathLst>
              <a:path w="1511300" h="403225">
                <a:moveTo>
                  <a:pt x="0" y="403225"/>
                </a:moveTo>
                <a:lnTo>
                  <a:pt x="1511300" y="0"/>
                </a:lnTo>
              </a:path>
            </a:pathLst>
          </a:custGeom>
          <a:ln w="25146">
            <a:solidFill>
              <a:srgbClr val="C0504D"/>
            </a:solidFill>
          </a:ln>
        </p:spPr>
        <p:txBody>
          <a:bodyPr wrap="square" lIns="0" tIns="0" rIns="0" bIns="0" rtlCol="0"/>
          <a:lstStyle/>
          <a:p>
            <a:endParaRPr/>
          </a:p>
        </p:txBody>
      </p:sp>
      <p:sp>
        <p:nvSpPr>
          <p:cNvPr id="30" name="object 30"/>
          <p:cNvSpPr/>
          <p:nvPr/>
        </p:nvSpPr>
        <p:spPr>
          <a:xfrm>
            <a:off x="2435351" y="5119878"/>
            <a:ext cx="1075943" cy="664463"/>
          </a:xfrm>
          <a:prstGeom prst="rect">
            <a:avLst/>
          </a:prstGeom>
          <a:blipFill>
            <a:blip r:embed="rId17" cstate="print"/>
            <a:stretch>
              <a:fillRect/>
            </a:stretch>
          </a:blipFill>
        </p:spPr>
        <p:txBody>
          <a:bodyPr wrap="square" lIns="0" tIns="0" rIns="0" bIns="0" rtlCol="0"/>
          <a:lstStyle/>
          <a:p>
            <a:endParaRPr/>
          </a:p>
        </p:txBody>
      </p:sp>
      <p:sp>
        <p:nvSpPr>
          <p:cNvPr id="31" name="object 31"/>
          <p:cNvSpPr/>
          <p:nvPr/>
        </p:nvSpPr>
        <p:spPr>
          <a:xfrm>
            <a:off x="2482976" y="5153786"/>
            <a:ext cx="974725" cy="558800"/>
          </a:xfrm>
          <a:custGeom>
            <a:avLst/>
            <a:gdLst/>
            <a:ahLst/>
            <a:cxnLst/>
            <a:rect l="l" t="t" r="r" b="b"/>
            <a:pathLst>
              <a:path w="974725" h="558800">
                <a:moveTo>
                  <a:pt x="0" y="558800"/>
                </a:moveTo>
                <a:lnTo>
                  <a:pt x="974725" y="0"/>
                </a:lnTo>
              </a:path>
            </a:pathLst>
          </a:custGeom>
          <a:ln w="25146">
            <a:solidFill>
              <a:srgbClr val="C0504D"/>
            </a:solidFill>
          </a:ln>
        </p:spPr>
        <p:txBody>
          <a:bodyPr wrap="square" lIns="0" tIns="0" rIns="0" bIns="0" rtlCol="0"/>
          <a:lstStyle/>
          <a:p>
            <a:endParaRPr/>
          </a:p>
        </p:txBody>
      </p:sp>
      <p:sp>
        <p:nvSpPr>
          <p:cNvPr id="32" name="object 32"/>
          <p:cNvSpPr/>
          <p:nvPr/>
        </p:nvSpPr>
        <p:spPr>
          <a:xfrm>
            <a:off x="4283202" y="5634228"/>
            <a:ext cx="1285493" cy="107441"/>
          </a:xfrm>
          <a:prstGeom prst="rect">
            <a:avLst/>
          </a:prstGeom>
          <a:blipFill>
            <a:blip r:embed="rId18" cstate="print"/>
            <a:stretch>
              <a:fillRect/>
            </a:stretch>
          </a:blipFill>
        </p:spPr>
        <p:txBody>
          <a:bodyPr wrap="square" lIns="0" tIns="0" rIns="0" bIns="0" rtlCol="0"/>
          <a:lstStyle/>
          <a:p>
            <a:endParaRPr/>
          </a:p>
        </p:txBody>
      </p:sp>
      <p:sp>
        <p:nvSpPr>
          <p:cNvPr id="33" name="object 33"/>
          <p:cNvSpPr/>
          <p:nvPr/>
        </p:nvSpPr>
        <p:spPr>
          <a:xfrm>
            <a:off x="4324730" y="5668136"/>
            <a:ext cx="1190625" cy="0"/>
          </a:xfrm>
          <a:custGeom>
            <a:avLst/>
            <a:gdLst/>
            <a:ahLst/>
            <a:cxnLst/>
            <a:rect l="l" t="t" r="r" b="b"/>
            <a:pathLst>
              <a:path w="1190625">
                <a:moveTo>
                  <a:pt x="0" y="0"/>
                </a:moveTo>
                <a:lnTo>
                  <a:pt x="1190625" y="0"/>
                </a:lnTo>
              </a:path>
            </a:pathLst>
          </a:custGeom>
          <a:ln w="25146">
            <a:solidFill>
              <a:srgbClr val="C0504D"/>
            </a:solidFill>
          </a:ln>
        </p:spPr>
        <p:txBody>
          <a:bodyPr wrap="square" lIns="0" tIns="0" rIns="0" bIns="0" rtlCol="0"/>
          <a:lstStyle/>
          <a:p>
            <a:endParaRPr/>
          </a:p>
        </p:txBody>
      </p:sp>
      <p:sp>
        <p:nvSpPr>
          <p:cNvPr id="34" name="object 34"/>
          <p:cNvSpPr/>
          <p:nvPr/>
        </p:nvSpPr>
        <p:spPr>
          <a:xfrm>
            <a:off x="1722882" y="5401817"/>
            <a:ext cx="1280921" cy="640079"/>
          </a:xfrm>
          <a:prstGeom prst="rect">
            <a:avLst/>
          </a:prstGeom>
          <a:blipFill>
            <a:blip r:embed="rId19" cstate="print"/>
            <a:stretch>
              <a:fillRect/>
            </a:stretch>
          </a:blipFill>
        </p:spPr>
        <p:txBody>
          <a:bodyPr wrap="square" lIns="0" tIns="0" rIns="0" bIns="0" rtlCol="0"/>
          <a:lstStyle/>
          <a:p>
            <a:endParaRPr/>
          </a:p>
        </p:txBody>
      </p:sp>
      <p:sp>
        <p:nvSpPr>
          <p:cNvPr id="35" name="object 35"/>
          <p:cNvSpPr/>
          <p:nvPr/>
        </p:nvSpPr>
        <p:spPr>
          <a:xfrm>
            <a:off x="1768982" y="5435727"/>
            <a:ext cx="1181100" cy="533400"/>
          </a:xfrm>
          <a:custGeom>
            <a:avLst/>
            <a:gdLst/>
            <a:ahLst/>
            <a:cxnLst/>
            <a:rect l="l" t="t" r="r" b="b"/>
            <a:pathLst>
              <a:path w="1181100" h="533400">
                <a:moveTo>
                  <a:pt x="0" y="533400"/>
                </a:moveTo>
                <a:lnTo>
                  <a:pt x="1181100" y="0"/>
                </a:lnTo>
              </a:path>
            </a:pathLst>
          </a:custGeom>
          <a:ln w="25146">
            <a:solidFill>
              <a:srgbClr val="C0504D"/>
            </a:solidFill>
          </a:ln>
        </p:spPr>
        <p:txBody>
          <a:bodyPr wrap="square" lIns="0" tIns="0" rIns="0" bIns="0" rtlCol="0"/>
          <a:lstStyle/>
          <a:p>
            <a:endParaRPr/>
          </a:p>
        </p:txBody>
      </p:sp>
      <p:sp>
        <p:nvSpPr>
          <p:cNvPr id="36" name="object 36"/>
          <p:cNvSpPr/>
          <p:nvPr/>
        </p:nvSpPr>
        <p:spPr>
          <a:xfrm>
            <a:off x="2882646" y="5316473"/>
            <a:ext cx="1073657" cy="205739"/>
          </a:xfrm>
          <a:prstGeom prst="rect">
            <a:avLst/>
          </a:prstGeom>
          <a:blipFill>
            <a:blip r:embed="rId20" cstate="print"/>
            <a:stretch>
              <a:fillRect/>
            </a:stretch>
          </a:blipFill>
        </p:spPr>
        <p:txBody>
          <a:bodyPr wrap="square" lIns="0" tIns="0" rIns="0" bIns="0" rtlCol="0"/>
          <a:lstStyle/>
          <a:p>
            <a:endParaRPr/>
          </a:p>
        </p:txBody>
      </p:sp>
      <p:sp>
        <p:nvSpPr>
          <p:cNvPr id="37" name="object 37"/>
          <p:cNvSpPr/>
          <p:nvPr/>
        </p:nvSpPr>
        <p:spPr>
          <a:xfrm>
            <a:off x="2924936" y="5350383"/>
            <a:ext cx="977900" cy="98425"/>
          </a:xfrm>
          <a:custGeom>
            <a:avLst/>
            <a:gdLst/>
            <a:ahLst/>
            <a:cxnLst/>
            <a:rect l="l" t="t" r="r" b="b"/>
            <a:pathLst>
              <a:path w="977900" h="98425">
                <a:moveTo>
                  <a:pt x="0" y="98424"/>
                </a:moveTo>
                <a:lnTo>
                  <a:pt x="977900" y="0"/>
                </a:lnTo>
              </a:path>
            </a:pathLst>
          </a:custGeom>
          <a:ln w="25146">
            <a:solidFill>
              <a:srgbClr val="C0504D"/>
            </a:solidFill>
          </a:ln>
        </p:spPr>
        <p:txBody>
          <a:bodyPr wrap="square" lIns="0" tIns="0" rIns="0" bIns="0" rtlCol="0"/>
          <a:lstStyle/>
          <a:p>
            <a:endParaRPr/>
          </a:p>
        </p:txBody>
      </p:sp>
      <p:sp>
        <p:nvSpPr>
          <p:cNvPr id="38" name="object 38"/>
          <p:cNvSpPr/>
          <p:nvPr/>
        </p:nvSpPr>
        <p:spPr>
          <a:xfrm>
            <a:off x="3812285" y="5340096"/>
            <a:ext cx="1118615" cy="563105"/>
          </a:xfrm>
          <a:prstGeom prst="rect">
            <a:avLst/>
          </a:prstGeom>
          <a:blipFill>
            <a:blip r:embed="rId21" cstate="print"/>
            <a:stretch>
              <a:fillRect/>
            </a:stretch>
          </a:blipFill>
        </p:spPr>
        <p:txBody>
          <a:bodyPr wrap="square" lIns="0" tIns="0" rIns="0" bIns="0" rtlCol="0"/>
          <a:lstStyle/>
          <a:p>
            <a:endParaRPr/>
          </a:p>
        </p:txBody>
      </p:sp>
      <p:sp>
        <p:nvSpPr>
          <p:cNvPr id="39" name="object 39"/>
          <p:cNvSpPr/>
          <p:nvPr/>
        </p:nvSpPr>
        <p:spPr>
          <a:xfrm>
            <a:off x="3858386" y="5372480"/>
            <a:ext cx="1019175" cy="457200"/>
          </a:xfrm>
          <a:custGeom>
            <a:avLst/>
            <a:gdLst/>
            <a:ahLst/>
            <a:cxnLst/>
            <a:rect l="l" t="t" r="r" b="b"/>
            <a:pathLst>
              <a:path w="1019175" h="457200">
                <a:moveTo>
                  <a:pt x="0" y="0"/>
                </a:moveTo>
                <a:lnTo>
                  <a:pt x="1019175" y="457200"/>
                </a:lnTo>
              </a:path>
            </a:pathLst>
          </a:custGeom>
          <a:ln w="25146">
            <a:solidFill>
              <a:srgbClr val="C0504D"/>
            </a:solidFill>
          </a:ln>
        </p:spPr>
        <p:txBody>
          <a:bodyPr wrap="square" lIns="0" tIns="0" rIns="0" bIns="0" rtlCol="0"/>
          <a:lstStyle/>
          <a:p>
            <a:endParaRPr/>
          </a:p>
        </p:txBody>
      </p:sp>
      <p:sp>
        <p:nvSpPr>
          <p:cNvPr id="40" name="object 40"/>
          <p:cNvSpPr/>
          <p:nvPr/>
        </p:nvSpPr>
        <p:spPr>
          <a:xfrm>
            <a:off x="4832603" y="5414771"/>
            <a:ext cx="1393697" cy="478535"/>
          </a:xfrm>
          <a:prstGeom prst="rect">
            <a:avLst/>
          </a:prstGeom>
          <a:blipFill>
            <a:blip r:embed="rId22" cstate="print"/>
            <a:stretch>
              <a:fillRect/>
            </a:stretch>
          </a:blipFill>
        </p:spPr>
        <p:txBody>
          <a:bodyPr wrap="square" lIns="0" tIns="0" rIns="0" bIns="0" rtlCol="0"/>
          <a:lstStyle/>
          <a:p>
            <a:endParaRPr/>
          </a:p>
        </p:txBody>
      </p:sp>
      <p:sp>
        <p:nvSpPr>
          <p:cNvPr id="41" name="object 41"/>
          <p:cNvSpPr/>
          <p:nvPr/>
        </p:nvSpPr>
        <p:spPr>
          <a:xfrm>
            <a:off x="4877180" y="5448680"/>
            <a:ext cx="1295400" cy="371475"/>
          </a:xfrm>
          <a:custGeom>
            <a:avLst/>
            <a:gdLst/>
            <a:ahLst/>
            <a:cxnLst/>
            <a:rect l="l" t="t" r="r" b="b"/>
            <a:pathLst>
              <a:path w="1295400" h="371475">
                <a:moveTo>
                  <a:pt x="0" y="371475"/>
                </a:moveTo>
                <a:lnTo>
                  <a:pt x="1295400" y="0"/>
                </a:lnTo>
              </a:path>
            </a:pathLst>
          </a:custGeom>
          <a:ln w="25146">
            <a:solidFill>
              <a:srgbClr val="C0504D"/>
            </a:solidFill>
          </a:ln>
        </p:spPr>
        <p:txBody>
          <a:bodyPr wrap="square" lIns="0" tIns="0" rIns="0" bIns="0" rtlCol="0"/>
          <a:lstStyle/>
          <a:p>
            <a:endParaRPr/>
          </a:p>
        </p:txBody>
      </p:sp>
      <p:sp>
        <p:nvSpPr>
          <p:cNvPr id="42" name="object 42"/>
          <p:cNvSpPr/>
          <p:nvPr/>
        </p:nvSpPr>
        <p:spPr>
          <a:xfrm>
            <a:off x="3419855" y="5122164"/>
            <a:ext cx="958595" cy="610361"/>
          </a:xfrm>
          <a:prstGeom prst="rect">
            <a:avLst/>
          </a:prstGeom>
          <a:blipFill>
            <a:blip r:embed="rId23" cstate="print"/>
            <a:stretch>
              <a:fillRect/>
            </a:stretch>
          </a:blipFill>
        </p:spPr>
        <p:txBody>
          <a:bodyPr wrap="square" lIns="0" tIns="0" rIns="0" bIns="0" rtlCol="0"/>
          <a:lstStyle/>
          <a:p>
            <a:endParaRPr/>
          </a:p>
        </p:txBody>
      </p:sp>
      <p:sp>
        <p:nvSpPr>
          <p:cNvPr id="43" name="object 43"/>
          <p:cNvSpPr/>
          <p:nvPr/>
        </p:nvSpPr>
        <p:spPr>
          <a:xfrm>
            <a:off x="3467480" y="5153786"/>
            <a:ext cx="857250" cy="504825"/>
          </a:xfrm>
          <a:custGeom>
            <a:avLst/>
            <a:gdLst/>
            <a:ahLst/>
            <a:cxnLst/>
            <a:rect l="l" t="t" r="r" b="b"/>
            <a:pathLst>
              <a:path w="857250" h="504825">
                <a:moveTo>
                  <a:pt x="0" y="0"/>
                </a:moveTo>
                <a:lnTo>
                  <a:pt x="857250" y="504825"/>
                </a:lnTo>
              </a:path>
            </a:pathLst>
          </a:custGeom>
          <a:ln w="25146">
            <a:solidFill>
              <a:srgbClr val="C0504D"/>
            </a:solidFill>
          </a:ln>
        </p:spPr>
        <p:txBody>
          <a:bodyPr wrap="square" lIns="0" tIns="0" rIns="0" bIns="0" rtlCol="0"/>
          <a:lstStyle/>
          <a:p>
            <a:endParaRPr/>
          </a:p>
        </p:txBody>
      </p:sp>
      <p:sp>
        <p:nvSpPr>
          <p:cNvPr id="44" name="object 44"/>
          <p:cNvSpPr/>
          <p:nvPr/>
        </p:nvSpPr>
        <p:spPr>
          <a:xfrm>
            <a:off x="931163" y="5929121"/>
            <a:ext cx="922782" cy="275843"/>
          </a:xfrm>
          <a:prstGeom prst="rect">
            <a:avLst/>
          </a:prstGeom>
          <a:blipFill>
            <a:blip r:embed="rId24" cstate="print"/>
            <a:stretch>
              <a:fillRect/>
            </a:stretch>
          </a:blipFill>
        </p:spPr>
        <p:txBody>
          <a:bodyPr wrap="square" lIns="0" tIns="0" rIns="0" bIns="0" rtlCol="0"/>
          <a:lstStyle/>
          <a:p>
            <a:endParaRPr/>
          </a:p>
        </p:txBody>
      </p:sp>
      <p:sp>
        <p:nvSpPr>
          <p:cNvPr id="45" name="object 45"/>
          <p:cNvSpPr/>
          <p:nvPr/>
        </p:nvSpPr>
        <p:spPr>
          <a:xfrm>
            <a:off x="974978" y="5963030"/>
            <a:ext cx="825500" cy="168275"/>
          </a:xfrm>
          <a:custGeom>
            <a:avLst/>
            <a:gdLst/>
            <a:ahLst/>
            <a:cxnLst/>
            <a:rect l="l" t="t" r="r" b="b"/>
            <a:pathLst>
              <a:path w="825500" h="168275">
                <a:moveTo>
                  <a:pt x="0" y="168275"/>
                </a:moveTo>
                <a:lnTo>
                  <a:pt x="825500" y="0"/>
                </a:lnTo>
              </a:path>
            </a:pathLst>
          </a:custGeom>
          <a:ln w="25146">
            <a:solidFill>
              <a:srgbClr val="4F81BD"/>
            </a:solidFill>
          </a:ln>
        </p:spPr>
        <p:txBody>
          <a:bodyPr wrap="square" lIns="0" tIns="0" rIns="0" bIns="0" rtlCol="0"/>
          <a:lstStyle/>
          <a:p>
            <a:endParaRPr/>
          </a:p>
        </p:txBody>
      </p:sp>
      <p:sp>
        <p:nvSpPr>
          <p:cNvPr id="46" name="object 46"/>
          <p:cNvSpPr/>
          <p:nvPr/>
        </p:nvSpPr>
        <p:spPr>
          <a:xfrm>
            <a:off x="1698498" y="5678423"/>
            <a:ext cx="838961" cy="376427"/>
          </a:xfrm>
          <a:prstGeom prst="rect">
            <a:avLst/>
          </a:prstGeom>
          <a:blipFill>
            <a:blip r:embed="rId25" cstate="print"/>
            <a:stretch>
              <a:fillRect/>
            </a:stretch>
          </a:blipFill>
        </p:spPr>
        <p:txBody>
          <a:bodyPr wrap="square" lIns="0" tIns="0" rIns="0" bIns="0" rtlCol="0"/>
          <a:lstStyle/>
          <a:p>
            <a:endParaRPr/>
          </a:p>
        </p:txBody>
      </p:sp>
      <p:sp>
        <p:nvSpPr>
          <p:cNvPr id="47" name="object 47"/>
          <p:cNvSpPr/>
          <p:nvPr/>
        </p:nvSpPr>
        <p:spPr>
          <a:xfrm>
            <a:off x="1743836" y="5712333"/>
            <a:ext cx="739775" cy="269875"/>
          </a:xfrm>
          <a:custGeom>
            <a:avLst/>
            <a:gdLst/>
            <a:ahLst/>
            <a:cxnLst/>
            <a:rect l="l" t="t" r="r" b="b"/>
            <a:pathLst>
              <a:path w="739775" h="269875">
                <a:moveTo>
                  <a:pt x="0" y="269874"/>
                </a:moveTo>
                <a:lnTo>
                  <a:pt x="739775" y="0"/>
                </a:lnTo>
              </a:path>
            </a:pathLst>
          </a:custGeom>
          <a:ln w="25146">
            <a:solidFill>
              <a:srgbClr val="4F81BD"/>
            </a:solidFill>
          </a:ln>
        </p:spPr>
        <p:txBody>
          <a:bodyPr wrap="square" lIns="0" tIns="0" rIns="0" bIns="0" rtlCol="0"/>
          <a:lstStyle/>
          <a:p>
            <a:endParaRPr/>
          </a:p>
        </p:txBody>
      </p:sp>
      <p:sp>
        <p:nvSpPr>
          <p:cNvPr id="48" name="object 48"/>
          <p:cNvSpPr/>
          <p:nvPr/>
        </p:nvSpPr>
        <p:spPr>
          <a:xfrm>
            <a:off x="2397251" y="5411723"/>
            <a:ext cx="596645" cy="391667"/>
          </a:xfrm>
          <a:prstGeom prst="rect">
            <a:avLst/>
          </a:prstGeom>
          <a:blipFill>
            <a:blip r:embed="rId26" cstate="print"/>
            <a:stretch>
              <a:fillRect/>
            </a:stretch>
          </a:blipFill>
        </p:spPr>
        <p:txBody>
          <a:bodyPr wrap="square" lIns="0" tIns="0" rIns="0" bIns="0" rtlCol="0"/>
          <a:lstStyle/>
          <a:p>
            <a:endParaRPr/>
          </a:p>
        </p:txBody>
      </p:sp>
      <p:sp>
        <p:nvSpPr>
          <p:cNvPr id="49" name="object 49"/>
          <p:cNvSpPr/>
          <p:nvPr/>
        </p:nvSpPr>
        <p:spPr>
          <a:xfrm>
            <a:off x="2444876" y="5445633"/>
            <a:ext cx="495300" cy="285750"/>
          </a:xfrm>
          <a:custGeom>
            <a:avLst/>
            <a:gdLst/>
            <a:ahLst/>
            <a:cxnLst/>
            <a:rect l="l" t="t" r="r" b="b"/>
            <a:pathLst>
              <a:path w="495300" h="285750">
                <a:moveTo>
                  <a:pt x="0" y="285749"/>
                </a:moveTo>
                <a:lnTo>
                  <a:pt x="495300" y="0"/>
                </a:lnTo>
              </a:path>
            </a:pathLst>
          </a:custGeom>
          <a:ln w="25146">
            <a:solidFill>
              <a:srgbClr val="4F81BD"/>
            </a:solidFill>
          </a:ln>
        </p:spPr>
        <p:txBody>
          <a:bodyPr wrap="square" lIns="0" tIns="0" rIns="0" bIns="0" rtlCol="0"/>
          <a:lstStyle/>
          <a:p>
            <a:endParaRPr/>
          </a:p>
        </p:txBody>
      </p:sp>
      <p:sp>
        <p:nvSpPr>
          <p:cNvPr id="50" name="object 50"/>
          <p:cNvSpPr/>
          <p:nvPr/>
        </p:nvSpPr>
        <p:spPr>
          <a:xfrm>
            <a:off x="2921507" y="5109971"/>
            <a:ext cx="580643" cy="378713"/>
          </a:xfrm>
          <a:prstGeom prst="rect">
            <a:avLst/>
          </a:prstGeom>
          <a:blipFill>
            <a:blip r:embed="rId27" cstate="print"/>
            <a:stretch>
              <a:fillRect/>
            </a:stretch>
          </a:blipFill>
        </p:spPr>
        <p:txBody>
          <a:bodyPr wrap="square" lIns="0" tIns="0" rIns="0" bIns="0" rtlCol="0"/>
          <a:lstStyle/>
          <a:p>
            <a:endParaRPr/>
          </a:p>
        </p:txBody>
      </p:sp>
      <p:sp>
        <p:nvSpPr>
          <p:cNvPr id="51" name="object 51"/>
          <p:cNvSpPr/>
          <p:nvPr/>
        </p:nvSpPr>
        <p:spPr>
          <a:xfrm>
            <a:off x="2969132" y="5143880"/>
            <a:ext cx="479425" cy="273050"/>
          </a:xfrm>
          <a:custGeom>
            <a:avLst/>
            <a:gdLst/>
            <a:ahLst/>
            <a:cxnLst/>
            <a:rect l="l" t="t" r="r" b="b"/>
            <a:pathLst>
              <a:path w="479425" h="273050">
                <a:moveTo>
                  <a:pt x="0" y="273050"/>
                </a:moveTo>
                <a:lnTo>
                  <a:pt x="479425" y="0"/>
                </a:lnTo>
              </a:path>
            </a:pathLst>
          </a:custGeom>
          <a:ln w="25146">
            <a:solidFill>
              <a:srgbClr val="4F81BD"/>
            </a:solidFill>
          </a:ln>
        </p:spPr>
        <p:txBody>
          <a:bodyPr wrap="square" lIns="0" tIns="0" rIns="0" bIns="0" rtlCol="0"/>
          <a:lstStyle/>
          <a:p>
            <a:endParaRPr/>
          </a:p>
        </p:txBody>
      </p:sp>
      <p:sp>
        <p:nvSpPr>
          <p:cNvPr id="52" name="object 52"/>
          <p:cNvSpPr/>
          <p:nvPr/>
        </p:nvSpPr>
        <p:spPr>
          <a:xfrm>
            <a:off x="3438906" y="5122164"/>
            <a:ext cx="453389" cy="324611"/>
          </a:xfrm>
          <a:prstGeom prst="rect">
            <a:avLst/>
          </a:prstGeom>
          <a:blipFill>
            <a:blip r:embed="rId28" cstate="print"/>
            <a:stretch>
              <a:fillRect/>
            </a:stretch>
          </a:blipFill>
        </p:spPr>
        <p:txBody>
          <a:bodyPr wrap="square" lIns="0" tIns="0" rIns="0" bIns="0" rtlCol="0"/>
          <a:lstStyle/>
          <a:p>
            <a:endParaRPr/>
          </a:p>
        </p:txBody>
      </p:sp>
      <p:sp>
        <p:nvSpPr>
          <p:cNvPr id="53" name="object 53"/>
          <p:cNvSpPr/>
          <p:nvPr/>
        </p:nvSpPr>
        <p:spPr>
          <a:xfrm>
            <a:off x="3486530" y="5153786"/>
            <a:ext cx="352425" cy="219075"/>
          </a:xfrm>
          <a:custGeom>
            <a:avLst/>
            <a:gdLst/>
            <a:ahLst/>
            <a:cxnLst/>
            <a:rect l="l" t="t" r="r" b="b"/>
            <a:pathLst>
              <a:path w="352425" h="219075">
                <a:moveTo>
                  <a:pt x="0" y="0"/>
                </a:moveTo>
                <a:lnTo>
                  <a:pt x="352425" y="219075"/>
                </a:lnTo>
              </a:path>
            </a:pathLst>
          </a:custGeom>
          <a:ln w="25146">
            <a:solidFill>
              <a:srgbClr val="4F81BD"/>
            </a:solidFill>
          </a:ln>
        </p:spPr>
        <p:txBody>
          <a:bodyPr wrap="square" lIns="0" tIns="0" rIns="0" bIns="0" rtlCol="0"/>
          <a:lstStyle/>
          <a:p>
            <a:endParaRPr/>
          </a:p>
        </p:txBody>
      </p:sp>
      <p:sp>
        <p:nvSpPr>
          <p:cNvPr id="54" name="object 54"/>
          <p:cNvSpPr/>
          <p:nvPr/>
        </p:nvSpPr>
        <p:spPr>
          <a:xfrm>
            <a:off x="3810761" y="5350764"/>
            <a:ext cx="567689" cy="390905"/>
          </a:xfrm>
          <a:prstGeom prst="rect">
            <a:avLst/>
          </a:prstGeom>
          <a:blipFill>
            <a:blip r:embed="rId29" cstate="print"/>
            <a:stretch>
              <a:fillRect/>
            </a:stretch>
          </a:blipFill>
        </p:spPr>
        <p:txBody>
          <a:bodyPr wrap="square" lIns="0" tIns="0" rIns="0" bIns="0" rtlCol="0"/>
          <a:lstStyle/>
          <a:p>
            <a:endParaRPr/>
          </a:p>
        </p:txBody>
      </p:sp>
      <p:sp>
        <p:nvSpPr>
          <p:cNvPr id="55" name="object 55"/>
          <p:cNvSpPr/>
          <p:nvPr/>
        </p:nvSpPr>
        <p:spPr>
          <a:xfrm>
            <a:off x="3858386" y="5382386"/>
            <a:ext cx="466725" cy="285750"/>
          </a:xfrm>
          <a:custGeom>
            <a:avLst/>
            <a:gdLst/>
            <a:ahLst/>
            <a:cxnLst/>
            <a:rect l="l" t="t" r="r" b="b"/>
            <a:pathLst>
              <a:path w="466725" h="285750">
                <a:moveTo>
                  <a:pt x="0" y="0"/>
                </a:moveTo>
                <a:lnTo>
                  <a:pt x="466725" y="285750"/>
                </a:lnTo>
              </a:path>
            </a:pathLst>
          </a:custGeom>
          <a:ln w="25146">
            <a:solidFill>
              <a:srgbClr val="4F81BD"/>
            </a:solidFill>
          </a:ln>
        </p:spPr>
        <p:txBody>
          <a:bodyPr wrap="square" lIns="0" tIns="0" rIns="0" bIns="0" rtlCol="0"/>
          <a:lstStyle/>
          <a:p>
            <a:endParaRPr/>
          </a:p>
        </p:txBody>
      </p:sp>
      <p:sp>
        <p:nvSpPr>
          <p:cNvPr id="56" name="object 56"/>
          <p:cNvSpPr/>
          <p:nvPr/>
        </p:nvSpPr>
        <p:spPr>
          <a:xfrm>
            <a:off x="4271009" y="5624321"/>
            <a:ext cx="650747" cy="278891"/>
          </a:xfrm>
          <a:prstGeom prst="rect">
            <a:avLst/>
          </a:prstGeom>
          <a:blipFill>
            <a:blip r:embed="rId30" cstate="print"/>
            <a:stretch>
              <a:fillRect/>
            </a:stretch>
          </a:blipFill>
        </p:spPr>
        <p:txBody>
          <a:bodyPr wrap="square" lIns="0" tIns="0" rIns="0" bIns="0" rtlCol="0"/>
          <a:lstStyle/>
          <a:p>
            <a:endParaRPr/>
          </a:p>
        </p:txBody>
      </p:sp>
      <p:sp>
        <p:nvSpPr>
          <p:cNvPr id="57" name="object 57"/>
          <p:cNvSpPr/>
          <p:nvPr/>
        </p:nvSpPr>
        <p:spPr>
          <a:xfrm>
            <a:off x="4324730" y="5658230"/>
            <a:ext cx="552450" cy="171450"/>
          </a:xfrm>
          <a:custGeom>
            <a:avLst/>
            <a:gdLst/>
            <a:ahLst/>
            <a:cxnLst/>
            <a:rect l="l" t="t" r="r" b="b"/>
            <a:pathLst>
              <a:path w="552450" h="171450">
                <a:moveTo>
                  <a:pt x="552450" y="171450"/>
                </a:moveTo>
                <a:lnTo>
                  <a:pt x="0" y="0"/>
                </a:lnTo>
              </a:path>
            </a:pathLst>
          </a:custGeom>
          <a:ln w="25146">
            <a:solidFill>
              <a:srgbClr val="4F81BD"/>
            </a:solidFill>
          </a:ln>
        </p:spPr>
        <p:txBody>
          <a:bodyPr wrap="square" lIns="0" tIns="0" rIns="0" bIns="0" rtlCol="0"/>
          <a:lstStyle/>
          <a:p>
            <a:endParaRPr/>
          </a:p>
        </p:txBody>
      </p:sp>
      <p:sp>
        <p:nvSpPr>
          <p:cNvPr id="58" name="object 58"/>
          <p:cNvSpPr/>
          <p:nvPr/>
        </p:nvSpPr>
        <p:spPr>
          <a:xfrm>
            <a:off x="4842510" y="5644134"/>
            <a:ext cx="726185" cy="259079"/>
          </a:xfrm>
          <a:prstGeom prst="rect">
            <a:avLst/>
          </a:prstGeom>
          <a:blipFill>
            <a:blip r:embed="rId31" cstate="print"/>
            <a:stretch>
              <a:fillRect/>
            </a:stretch>
          </a:blipFill>
        </p:spPr>
        <p:txBody>
          <a:bodyPr wrap="square" lIns="0" tIns="0" rIns="0" bIns="0" rtlCol="0"/>
          <a:lstStyle/>
          <a:p>
            <a:endParaRPr/>
          </a:p>
        </p:txBody>
      </p:sp>
      <p:sp>
        <p:nvSpPr>
          <p:cNvPr id="59" name="object 59"/>
          <p:cNvSpPr/>
          <p:nvPr/>
        </p:nvSpPr>
        <p:spPr>
          <a:xfrm>
            <a:off x="4896230" y="5677280"/>
            <a:ext cx="628650" cy="152400"/>
          </a:xfrm>
          <a:custGeom>
            <a:avLst/>
            <a:gdLst/>
            <a:ahLst/>
            <a:cxnLst/>
            <a:rect l="l" t="t" r="r" b="b"/>
            <a:pathLst>
              <a:path w="628650" h="152400">
                <a:moveTo>
                  <a:pt x="628650" y="0"/>
                </a:moveTo>
                <a:lnTo>
                  <a:pt x="0" y="152400"/>
                </a:lnTo>
              </a:path>
            </a:pathLst>
          </a:custGeom>
          <a:ln w="25146">
            <a:solidFill>
              <a:srgbClr val="4F81BD"/>
            </a:solidFill>
          </a:ln>
        </p:spPr>
        <p:txBody>
          <a:bodyPr wrap="square" lIns="0" tIns="0" rIns="0" bIns="0" rtlCol="0"/>
          <a:lstStyle/>
          <a:p>
            <a:endParaRPr/>
          </a:p>
        </p:txBody>
      </p:sp>
      <p:sp>
        <p:nvSpPr>
          <p:cNvPr id="60" name="object 60"/>
          <p:cNvSpPr/>
          <p:nvPr/>
        </p:nvSpPr>
        <p:spPr>
          <a:xfrm>
            <a:off x="5462015" y="5412485"/>
            <a:ext cx="810005" cy="329183"/>
          </a:xfrm>
          <a:prstGeom prst="rect">
            <a:avLst/>
          </a:prstGeom>
          <a:blipFill>
            <a:blip r:embed="rId32" cstate="print"/>
            <a:stretch>
              <a:fillRect/>
            </a:stretch>
          </a:blipFill>
        </p:spPr>
        <p:txBody>
          <a:bodyPr wrap="square" lIns="0" tIns="0" rIns="0" bIns="0" rtlCol="0"/>
          <a:lstStyle/>
          <a:p>
            <a:endParaRPr/>
          </a:p>
        </p:txBody>
      </p:sp>
      <p:sp>
        <p:nvSpPr>
          <p:cNvPr id="61" name="object 61"/>
          <p:cNvSpPr/>
          <p:nvPr/>
        </p:nvSpPr>
        <p:spPr>
          <a:xfrm>
            <a:off x="5515736" y="5445633"/>
            <a:ext cx="711200" cy="222250"/>
          </a:xfrm>
          <a:custGeom>
            <a:avLst/>
            <a:gdLst/>
            <a:ahLst/>
            <a:cxnLst/>
            <a:rect l="l" t="t" r="r" b="b"/>
            <a:pathLst>
              <a:path w="711200" h="222250">
                <a:moveTo>
                  <a:pt x="711200" y="0"/>
                </a:moveTo>
                <a:lnTo>
                  <a:pt x="0" y="222249"/>
                </a:lnTo>
              </a:path>
            </a:pathLst>
          </a:custGeom>
          <a:ln w="25146">
            <a:solidFill>
              <a:srgbClr val="4F81BD"/>
            </a:solidFill>
          </a:ln>
        </p:spPr>
        <p:txBody>
          <a:bodyPr wrap="square" lIns="0" tIns="0" rIns="0" bIns="0" rtlCol="0"/>
          <a:lstStyle/>
          <a:p>
            <a:endParaRPr/>
          </a:p>
        </p:txBody>
      </p:sp>
      <p:sp>
        <p:nvSpPr>
          <p:cNvPr id="62" name="object 62"/>
          <p:cNvSpPr/>
          <p:nvPr/>
        </p:nvSpPr>
        <p:spPr>
          <a:xfrm>
            <a:off x="859536" y="6006846"/>
            <a:ext cx="244601" cy="244601"/>
          </a:xfrm>
          <a:prstGeom prst="rect">
            <a:avLst/>
          </a:prstGeom>
          <a:blipFill>
            <a:blip r:embed="rId33" cstate="print"/>
            <a:stretch>
              <a:fillRect/>
            </a:stretch>
          </a:blipFill>
        </p:spPr>
        <p:txBody>
          <a:bodyPr wrap="square" lIns="0" tIns="0" rIns="0" bIns="0" rtlCol="0"/>
          <a:lstStyle/>
          <a:p>
            <a:endParaRPr/>
          </a:p>
        </p:txBody>
      </p:sp>
      <p:sp>
        <p:nvSpPr>
          <p:cNvPr id="63" name="object 63"/>
          <p:cNvSpPr/>
          <p:nvPr/>
        </p:nvSpPr>
        <p:spPr>
          <a:xfrm>
            <a:off x="905636" y="6030086"/>
            <a:ext cx="152400" cy="152400"/>
          </a:xfrm>
          <a:prstGeom prst="rect">
            <a:avLst/>
          </a:prstGeom>
          <a:blipFill>
            <a:blip r:embed="rId34" cstate="print"/>
            <a:stretch>
              <a:fillRect/>
            </a:stretch>
          </a:blipFill>
        </p:spPr>
        <p:txBody>
          <a:bodyPr wrap="square" lIns="0" tIns="0" rIns="0" bIns="0" rtlCol="0"/>
          <a:lstStyle/>
          <a:p>
            <a:endParaRPr/>
          </a:p>
        </p:txBody>
      </p:sp>
      <p:sp>
        <p:nvSpPr>
          <p:cNvPr id="64" name="object 64"/>
          <p:cNvSpPr/>
          <p:nvPr/>
        </p:nvSpPr>
        <p:spPr>
          <a:xfrm>
            <a:off x="905636" y="6030416"/>
            <a:ext cx="151765" cy="152400"/>
          </a:xfrm>
          <a:custGeom>
            <a:avLst/>
            <a:gdLst/>
            <a:ahLst/>
            <a:cxnLst/>
            <a:rect l="l" t="t" r="r" b="b"/>
            <a:pathLst>
              <a:path w="151765" h="152400">
                <a:moveTo>
                  <a:pt x="0" y="75870"/>
                </a:moveTo>
                <a:lnTo>
                  <a:pt x="11636" y="35375"/>
                </a:lnTo>
                <a:lnTo>
                  <a:pt x="41927" y="7792"/>
                </a:lnTo>
                <a:lnTo>
                  <a:pt x="69062" y="0"/>
                </a:lnTo>
                <a:lnTo>
                  <a:pt x="85039" y="1153"/>
                </a:lnTo>
                <a:lnTo>
                  <a:pt x="124506" y="17988"/>
                </a:lnTo>
                <a:lnTo>
                  <a:pt x="147887" y="50172"/>
                </a:lnTo>
                <a:lnTo>
                  <a:pt x="151354" y="63262"/>
                </a:lnTo>
                <a:lnTo>
                  <a:pt x="150499" y="80231"/>
                </a:lnTo>
                <a:lnTo>
                  <a:pt x="135246" y="121491"/>
                </a:lnTo>
                <a:lnTo>
                  <a:pt x="105265" y="146140"/>
                </a:lnTo>
                <a:lnTo>
                  <a:pt x="79828" y="151985"/>
                </a:lnTo>
                <a:lnTo>
                  <a:pt x="64548" y="150697"/>
                </a:lnTo>
                <a:lnTo>
                  <a:pt x="26290" y="132940"/>
                </a:lnTo>
                <a:lnTo>
                  <a:pt x="3719" y="99372"/>
                </a:lnTo>
                <a:lnTo>
                  <a:pt x="0" y="75870"/>
                </a:lnTo>
                <a:close/>
              </a:path>
            </a:pathLst>
          </a:custGeom>
          <a:ln w="9906">
            <a:solidFill>
              <a:srgbClr val="4A7EBB"/>
            </a:solidFill>
          </a:ln>
        </p:spPr>
        <p:txBody>
          <a:bodyPr wrap="square" lIns="0" tIns="0" rIns="0" bIns="0" rtlCol="0"/>
          <a:lstStyle/>
          <a:p>
            <a:endParaRPr/>
          </a:p>
        </p:txBody>
      </p:sp>
      <p:sp>
        <p:nvSpPr>
          <p:cNvPr id="65" name="object 65"/>
          <p:cNvSpPr/>
          <p:nvPr/>
        </p:nvSpPr>
        <p:spPr>
          <a:xfrm>
            <a:off x="1630679" y="5873496"/>
            <a:ext cx="244601" cy="244601"/>
          </a:xfrm>
          <a:prstGeom prst="rect">
            <a:avLst/>
          </a:prstGeom>
          <a:blipFill>
            <a:blip r:embed="rId33" cstate="print"/>
            <a:stretch>
              <a:fillRect/>
            </a:stretch>
          </a:blipFill>
        </p:spPr>
        <p:txBody>
          <a:bodyPr wrap="square" lIns="0" tIns="0" rIns="0" bIns="0" rtlCol="0"/>
          <a:lstStyle/>
          <a:p>
            <a:endParaRPr/>
          </a:p>
        </p:txBody>
      </p:sp>
      <p:sp>
        <p:nvSpPr>
          <p:cNvPr id="66" name="object 66"/>
          <p:cNvSpPr/>
          <p:nvPr/>
        </p:nvSpPr>
        <p:spPr>
          <a:xfrm>
            <a:off x="1676780" y="5896736"/>
            <a:ext cx="152400" cy="152400"/>
          </a:xfrm>
          <a:prstGeom prst="rect">
            <a:avLst/>
          </a:prstGeom>
          <a:blipFill>
            <a:blip r:embed="rId34" cstate="print"/>
            <a:stretch>
              <a:fillRect/>
            </a:stretch>
          </a:blipFill>
        </p:spPr>
        <p:txBody>
          <a:bodyPr wrap="square" lIns="0" tIns="0" rIns="0" bIns="0" rtlCol="0"/>
          <a:lstStyle/>
          <a:p>
            <a:endParaRPr/>
          </a:p>
        </p:txBody>
      </p:sp>
      <p:sp>
        <p:nvSpPr>
          <p:cNvPr id="67" name="object 67"/>
          <p:cNvSpPr/>
          <p:nvPr/>
        </p:nvSpPr>
        <p:spPr>
          <a:xfrm>
            <a:off x="1676780" y="5897066"/>
            <a:ext cx="151765" cy="152400"/>
          </a:xfrm>
          <a:custGeom>
            <a:avLst/>
            <a:gdLst/>
            <a:ahLst/>
            <a:cxnLst/>
            <a:rect l="l" t="t" r="r" b="b"/>
            <a:pathLst>
              <a:path w="151764" h="152400">
                <a:moveTo>
                  <a:pt x="0" y="75870"/>
                </a:moveTo>
                <a:lnTo>
                  <a:pt x="11636" y="35375"/>
                </a:lnTo>
                <a:lnTo>
                  <a:pt x="41927" y="7792"/>
                </a:lnTo>
                <a:lnTo>
                  <a:pt x="69062" y="0"/>
                </a:lnTo>
                <a:lnTo>
                  <a:pt x="85039" y="1153"/>
                </a:lnTo>
                <a:lnTo>
                  <a:pt x="124506" y="17988"/>
                </a:lnTo>
                <a:lnTo>
                  <a:pt x="147887" y="50172"/>
                </a:lnTo>
                <a:lnTo>
                  <a:pt x="151354" y="63262"/>
                </a:lnTo>
                <a:lnTo>
                  <a:pt x="150499" y="80231"/>
                </a:lnTo>
                <a:lnTo>
                  <a:pt x="135246" y="121491"/>
                </a:lnTo>
                <a:lnTo>
                  <a:pt x="105265" y="146140"/>
                </a:lnTo>
                <a:lnTo>
                  <a:pt x="79828" y="151985"/>
                </a:lnTo>
                <a:lnTo>
                  <a:pt x="64548" y="150697"/>
                </a:lnTo>
                <a:lnTo>
                  <a:pt x="26290" y="132940"/>
                </a:lnTo>
                <a:lnTo>
                  <a:pt x="3719" y="99372"/>
                </a:lnTo>
                <a:lnTo>
                  <a:pt x="0" y="75870"/>
                </a:lnTo>
                <a:close/>
              </a:path>
            </a:pathLst>
          </a:custGeom>
          <a:ln w="9906">
            <a:solidFill>
              <a:srgbClr val="4A7EBB"/>
            </a:solidFill>
          </a:ln>
        </p:spPr>
        <p:txBody>
          <a:bodyPr wrap="square" lIns="0" tIns="0" rIns="0" bIns="0" rtlCol="0"/>
          <a:lstStyle/>
          <a:p>
            <a:endParaRPr/>
          </a:p>
        </p:txBody>
      </p:sp>
      <p:sp>
        <p:nvSpPr>
          <p:cNvPr id="68" name="object 68"/>
          <p:cNvSpPr/>
          <p:nvPr/>
        </p:nvSpPr>
        <p:spPr>
          <a:xfrm>
            <a:off x="2316479" y="5625846"/>
            <a:ext cx="244601" cy="244601"/>
          </a:xfrm>
          <a:prstGeom prst="rect">
            <a:avLst/>
          </a:prstGeom>
          <a:blipFill>
            <a:blip r:embed="rId33" cstate="print"/>
            <a:stretch>
              <a:fillRect/>
            </a:stretch>
          </a:blipFill>
        </p:spPr>
        <p:txBody>
          <a:bodyPr wrap="square" lIns="0" tIns="0" rIns="0" bIns="0" rtlCol="0"/>
          <a:lstStyle/>
          <a:p>
            <a:endParaRPr/>
          </a:p>
        </p:txBody>
      </p:sp>
      <p:sp>
        <p:nvSpPr>
          <p:cNvPr id="69" name="object 69"/>
          <p:cNvSpPr/>
          <p:nvPr/>
        </p:nvSpPr>
        <p:spPr>
          <a:xfrm>
            <a:off x="2362580" y="5649086"/>
            <a:ext cx="152400" cy="152400"/>
          </a:xfrm>
          <a:prstGeom prst="rect">
            <a:avLst/>
          </a:prstGeom>
          <a:blipFill>
            <a:blip r:embed="rId34" cstate="print"/>
            <a:stretch>
              <a:fillRect/>
            </a:stretch>
          </a:blipFill>
        </p:spPr>
        <p:txBody>
          <a:bodyPr wrap="square" lIns="0" tIns="0" rIns="0" bIns="0" rtlCol="0"/>
          <a:lstStyle/>
          <a:p>
            <a:endParaRPr/>
          </a:p>
        </p:txBody>
      </p:sp>
      <p:sp>
        <p:nvSpPr>
          <p:cNvPr id="70" name="object 70"/>
          <p:cNvSpPr/>
          <p:nvPr/>
        </p:nvSpPr>
        <p:spPr>
          <a:xfrm>
            <a:off x="2362580" y="5649416"/>
            <a:ext cx="151765" cy="152400"/>
          </a:xfrm>
          <a:custGeom>
            <a:avLst/>
            <a:gdLst/>
            <a:ahLst/>
            <a:cxnLst/>
            <a:rect l="l" t="t" r="r" b="b"/>
            <a:pathLst>
              <a:path w="151764" h="152400">
                <a:moveTo>
                  <a:pt x="0" y="75870"/>
                </a:moveTo>
                <a:lnTo>
                  <a:pt x="11636" y="35375"/>
                </a:lnTo>
                <a:lnTo>
                  <a:pt x="41927" y="7792"/>
                </a:lnTo>
                <a:lnTo>
                  <a:pt x="69062" y="0"/>
                </a:lnTo>
                <a:lnTo>
                  <a:pt x="85039" y="1153"/>
                </a:lnTo>
                <a:lnTo>
                  <a:pt x="124506" y="17988"/>
                </a:lnTo>
                <a:lnTo>
                  <a:pt x="147887" y="50172"/>
                </a:lnTo>
                <a:lnTo>
                  <a:pt x="151354" y="63262"/>
                </a:lnTo>
                <a:lnTo>
                  <a:pt x="150499" y="80231"/>
                </a:lnTo>
                <a:lnTo>
                  <a:pt x="135246" y="121491"/>
                </a:lnTo>
                <a:lnTo>
                  <a:pt x="105265" y="146140"/>
                </a:lnTo>
                <a:lnTo>
                  <a:pt x="79828" y="151985"/>
                </a:lnTo>
                <a:lnTo>
                  <a:pt x="64548" y="150697"/>
                </a:lnTo>
                <a:lnTo>
                  <a:pt x="26290" y="132940"/>
                </a:lnTo>
                <a:lnTo>
                  <a:pt x="3719" y="99372"/>
                </a:lnTo>
                <a:lnTo>
                  <a:pt x="0" y="75870"/>
                </a:lnTo>
                <a:close/>
              </a:path>
            </a:pathLst>
          </a:custGeom>
          <a:ln w="9906">
            <a:solidFill>
              <a:srgbClr val="4A7EBB"/>
            </a:solidFill>
          </a:ln>
        </p:spPr>
        <p:txBody>
          <a:bodyPr wrap="square" lIns="0" tIns="0" rIns="0" bIns="0" rtlCol="0"/>
          <a:lstStyle/>
          <a:p>
            <a:endParaRPr/>
          </a:p>
        </p:txBody>
      </p:sp>
      <p:sp>
        <p:nvSpPr>
          <p:cNvPr id="71" name="object 71"/>
          <p:cNvSpPr/>
          <p:nvPr/>
        </p:nvSpPr>
        <p:spPr>
          <a:xfrm>
            <a:off x="2811779" y="5340096"/>
            <a:ext cx="244601" cy="244601"/>
          </a:xfrm>
          <a:prstGeom prst="rect">
            <a:avLst/>
          </a:prstGeom>
          <a:blipFill>
            <a:blip r:embed="rId33" cstate="print"/>
            <a:stretch>
              <a:fillRect/>
            </a:stretch>
          </a:blipFill>
        </p:spPr>
        <p:txBody>
          <a:bodyPr wrap="square" lIns="0" tIns="0" rIns="0" bIns="0" rtlCol="0"/>
          <a:lstStyle/>
          <a:p>
            <a:endParaRPr/>
          </a:p>
        </p:txBody>
      </p:sp>
      <p:sp>
        <p:nvSpPr>
          <p:cNvPr id="72" name="object 72"/>
          <p:cNvSpPr/>
          <p:nvPr/>
        </p:nvSpPr>
        <p:spPr>
          <a:xfrm>
            <a:off x="2857880" y="5363336"/>
            <a:ext cx="152400" cy="152400"/>
          </a:xfrm>
          <a:prstGeom prst="rect">
            <a:avLst/>
          </a:prstGeom>
          <a:blipFill>
            <a:blip r:embed="rId34" cstate="print"/>
            <a:stretch>
              <a:fillRect/>
            </a:stretch>
          </a:blipFill>
        </p:spPr>
        <p:txBody>
          <a:bodyPr wrap="square" lIns="0" tIns="0" rIns="0" bIns="0" rtlCol="0"/>
          <a:lstStyle/>
          <a:p>
            <a:endParaRPr/>
          </a:p>
        </p:txBody>
      </p:sp>
      <p:sp>
        <p:nvSpPr>
          <p:cNvPr id="73" name="object 73"/>
          <p:cNvSpPr/>
          <p:nvPr/>
        </p:nvSpPr>
        <p:spPr>
          <a:xfrm>
            <a:off x="2857880" y="5363666"/>
            <a:ext cx="151765" cy="152400"/>
          </a:xfrm>
          <a:custGeom>
            <a:avLst/>
            <a:gdLst/>
            <a:ahLst/>
            <a:cxnLst/>
            <a:rect l="l" t="t" r="r" b="b"/>
            <a:pathLst>
              <a:path w="151764" h="152400">
                <a:moveTo>
                  <a:pt x="0" y="75870"/>
                </a:moveTo>
                <a:lnTo>
                  <a:pt x="11636" y="35375"/>
                </a:lnTo>
                <a:lnTo>
                  <a:pt x="41927" y="7792"/>
                </a:lnTo>
                <a:lnTo>
                  <a:pt x="69062" y="0"/>
                </a:lnTo>
                <a:lnTo>
                  <a:pt x="85039" y="1153"/>
                </a:lnTo>
                <a:lnTo>
                  <a:pt x="124506" y="17988"/>
                </a:lnTo>
                <a:lnTo>
                  <a:pt x="147887" y="50172"/>
                </a:lnTo>
                <a:lnTo>
                  <a:pt x="151354" y="63262"/>
                </a:lnTo>
                <a:lnTo>
                  <a:pt x="150499" y="80231"/>
                </a:lnTo>
                <a:lnTo>
                  <a:pt x="135246" y="121491"/>
                </a:lnTo>
                <a:lnTo>
                  <a:pt x="105265" y="146140"/>
                </a:lnTo>
                <a:lnTo>
                  <a:pt x="79828" y="151985"/>
                </a:lnTo>
                <a:lnTo>
                  <a:pt x="64548" y="150697"/>
                </a:lnTo>
                <a:lnTo>
                  <a:pt x="26290" y="132940"/>
                </a:lnTo>
                <a:lnTo>
                  <a:pt x="3719" y="99372"/>
                </a:lnTo>
                <a:lnTo>
                  <a:pt x="0" y="75870"/>
                </a:lnTo>
                <a:close/>
              </a:path>
            </a:pathLst>
          </a:custGeom>
          <a:ln w="9906">
            <a:solidFill>
              <a:srgbClr val="4A7EBB"/>
            </a:solidFill>
          </a:ln>
        </p:spPr>
        <p:txBody>
          <a:bodyPr wrap="square" lIns="0" tIns="0" rIns="0" bIns="0" rtlCol="0"/>
          <a:lstStyle/>
          <a:p>
            <a:endParaRPr/>
          </a:p>
        </p:txBody>
      </p:sp>
      <p:sp>
        <p:nvSpPr>
          <p:cNvPr id="74" name="object 74"/>
          <p:cNvSpPr/>
          <p:nvPr/>
        </p:nvSpPr>
        <p:spPr>
          <a:xfrm>
            <a:off x="3345179" y="5044440"/>
            <a:ext cx="244601" cy="244601"/>
          </a:xfrm>
          <a:prstGeom prst="rect">
            <a:avLst/>
          </a:prstGeom>
          <a:blipFill>
            <a:blip r:embed="rId33" cstate="print"/>
            <a:stretch>
              <a:fillRect/>
            </a:stretch>
          </a:blipFill>
        </p:spPr>
        <p:txBody>
          <a:bodyPr wrap="square" lIns="0" tIns="0" rIns="0" bIns="0" rtlCol="0"/>
          <a:lstStyle/>
          <a:p>
            <a:endParaRPr/>
          </a:p>
        </p:txBody>
      </p:sp>
      <p:sp>
        <p:nvSpPr>
          <p:cNvPr id="75" name="object 75"/>
          <p:cNvSpPr/>
          <p:nvPr/>
        </p:nvSpPr>
        <p:spPr>
          <a:xfrm>
            <a:off x="3391280" y="5067680"/>
            <a:ext cx="152400" cy="152400"/>
          </a:xfrm>
          <a:prstGeom prst="rect">
            <a:avLst/>
          </a:prstGeom>
          <a:blipFill>
            <a:blip r:embed="rId34" cstate="print"/>
            <a:stretch>
              <a:fillRect/>
            </a:stretch>
          </a:blipFill>
        </p:spPr>
        <p:txBody>
          <a:bodyPr wrap="square" lIns="0" tIns="0" rIns="0" bIns="0" rtlCol="0"/>
          <a:lstStyle/>
          <a:p>
            <a:endParaRPr/>
          </a:p>
        </p:txBody>
      </p:sp>
      <p:sp>
        <p:nvSpPr>
          <p:cNvPr id="76" name="object 76"/>
          <p:cNvSpPr/>
          <p:nvPr/>
        </p:nvSpPr>
        <p:spPr>
          <a:xfrm>
            <a:off x="3391280" y="5068010"/>
            <a:ext cx="151765" cy="152400"/>
          </a:xfrm>
          <a:custGeom>
            <a:avLst/>
            <a:gdLst/>
            <a:ahLst/>
            <a:cxnLst/>
            <a:rect l="l" t="t" r="r" b="b"/>
            <a:pathLst>
              <a:path w="151764" h="152400">
                <a:moveTo>
                  <a:pt x="0" y="75870"/>
                </a:moveTo>
                <a:lnTo>
                  <a:pt x="11636" y="35375"/>
                </a:lnTo>
                <a:lnTo>
                  <a:pt x="41927" y="7792"/>
                </a:lnTo>
                <a:lnTo>
                  <a:pt x="69062" y="0"/>
                </a:lnTo>
                <a:lnTo>
                  <a:pt x="85039" y="1153"/>
                </a:lnTo>
                <a:lnTo>
                  <a:pt x="124506" y="17988"/>
                </a:lnTo>
                <a:lnTo>
                  <a:pt x="147887" y="50172"/>
                </a:lnTo>
                <a:lnTo>
                  <a:pt x="151354" y="63262"/>
                </a:lnTo>
                <a:lnTo>
                  <a:pt x="150499" y="80231"/>
                </a:lnTo>
                <a:lnTo>
                  <a:pt x="135246" y="121491"/>
                </a:lnTo>
                <a:lnTo>
                  <a:pt x="105265" y="146140"/>
                </a:lnTo>
                <a:lnTo>
                  <a:pt x="79828" y="151985"/>
                </a:lnTo>
                <a:lnTo>
                  <a:pt x="64548" y="150697"/>
                </a:lnTo>
                <a:lnTo>
                  <a:pt x="26290" y="132940"/>
                </a:lnTo>
                <a:lnTo>
                  <a:pt x="3719" y="99372"/>
                </a:lnTo>
                <a:lnTo>
                  <a:pt x="0" y="75870"/>
                </a:lnTo>
                <a:close/>
              </a:path>
            </a:pathLst>
          </a:custGeom>
          <a:ln w="9906">
            <a:solidFill>
              <a:srgbClr val="4A7EBB"/>
            </a:solidFill>
          </a:ln>
        </p:spPr>
        <p:txBody>
          <a:bodyPr wrap="square" lIns="0" tIns="0" rIns="0" bIns="0" rtlCol="0"/>
          <a:lstStyle/>
          <a:p>
            <a:endParaRPr/>
          </a:p>
        </p:txBody>
      </p:sp>
      <p:sp>
        <p:nvSpPr>
          <p:cNvPr id="77" name="object 77"/>
          <p:cNvSpPr/>
          <p:nvPr/>
        </p:nvSpPr>
        <p:spPr>
          <a:xfrm>
            <a:off x="3736085" y="5263896"/>
            <a:ext cx="244601" cy="244601"/>
          </a:xfrm>
          <a:prstGeom prst="rect">
            <a:avLst/>
          </a:prstGeom>
          <a:blipFill>
            <a:blip r:embed="rId33" cstate="print"/>
            <a:stretch>
              <a:fillRect/>
            </a:stretch>
          </a:blipFill>
        </p:spPr>
        <p:txBody>
          <a:bodyPr wrap="square" lIns="0" tIns="0" rIns="0" bIns="0" rtlCol="0"/>
          <a:lstStyle/>
          <a:p>
            <a:endParaRPr/>
          </a:p>
        </p:txBody>
      </p:sp>
      <p:sp>
        <p:nvSpPr>
          <p:cNvPr id="78" name="object 78"/>
          <p:cNvSpPr/>
          <p:nvPr/>
        </p:nvSpPr>
        <p:spPr>
          <a:xfrm>
            <a:off x="3782186" y="5287136"/>
            <a:ext cx="152400" cy="152400"/>
          </a:xfrm>
          <a:prstGeom prst="rect">
            <a:avLst/>
          </a:prstGeom>
          <a:blipFill>
            <a:blip r:embed="rId34" cstate="print"/>
            <a:stretch>
              <a:fillRect/>
            </a:stretch>
          </a:blipFill>
        </p:spPr>
        <p:txBody>
          <a:bodyPr wrap="square" lIns="0" tIns="0" rIns="0" bIns="0" rtlCol="0"/>
          <a:lstStyle/>
          <a:p>
            <a:endParaRPr/>
          </a:p>
        </p:txBody>
      </p:sp>
      <p:sp>
        <p:nvSpPr>
          <p:cNvPr id="79" name="object 79"/>
          <p:cNvSpPr/>
          <p:nvPr/>
        </p:nvSpPr>
        <p:spPr>
          <a:xfrm>
            <a:off x="3782186" y="5287466"/>
            <a:ext cx="151765" cy="152400"/>
          </a:xfrm>
          <a:custGeom>
            <a:avLst/>
            <a:gdLst/>
            <a:ahLst/>
            <a:cxnLst/>
            <a:rect l="l" t="t" r="r" b="b"/>
            <a:pathLst>
              <a:path w="151764" h="152400">
                <a:moveTo>
                  <a:pt x="0" y="75870"/>
                </a:moveTo>
                <a:lnTo>
                  <a:pt x="11636" y="35375"/>
                </a:lnTo>
                <a:lnTo>
                  <a:pt x="41927" y="7792"/>
                </a:lnTo>
                <a:lnTo>
                  <a:pt x="69062" y="0"/>
                </a:lnTo>
                <a:lnTo>
                  <a:pt x="85039" y="1153"/>
                </a:lnTo>
                <a:lnTo>
                  <a:pt x="124506" y="17988"/>
                </a:lnTo>
                <a:lnTo>
                  <a:pt x="147887" y="50172"/>
                </a:lnTo>
                <a:lnTo>
                  <a:pt x="151354" y="63262"/>
                </a:lnTo>
                <a:lnTo>
                  <a:pt x="150499" y="80231"/>
                </a:lnTo>
                <a:lnTo>
                  <a:pt x="135246" y="121491"/>
                </a:lnTo>
                <a:lnTo>
                  <a:pt x="105265" y="146140"/>
                </a:lnTo>
                <a:lnTo>
                  <a:pt x="79828" y="151985"/>
                </a:lnTo>
                <a:lnTo>
                  <a:pt x="64548" y="150697"/>
                </a:lnTo>
                <a:lnTo>
                  <a:pt x="26290" y="132940"/>
                </a:lnTo>
                <a:lnTo>
                  <a:pt x="3719" y="99372"/>
                </a:lnTo>
                <a:lnTo>
                  <a:pt x="0" y="75870"/>
                </a:lnTo>
                <a:close/>
              </a:path>
            </a:pathLst>
          </a:custGeom>
          <a:ln w="9906">
            <a:solidFill>
              <a:srgbClr val="4A7EBB"/>
            </a:solidFill>
          </a:ln>
        </p:spPr>
        <p:txBody>
          <a:bodyPr wrap="square" lIns="0" tIns="0" rIns="0" bIns="0" rtlCol="0"/>
          <a:lstStyle/>
          <a:p>
            <a:endParaRPr/>
          </a:p>
        </p:txBody>
      </p:sp>
      <p:sp>
        <p:nvSpPr>
          <p:cNvPr id="80" name="object 80"/>
          <p:cNvSpPr/>
          <p:nvPr/>
        </p:nvSpPr>
        <p:spPr>
          <a:xfrm>
            <a:off x="4202429" y="5549646"/>
            <a:ext cx="244601" cy="244601"/>
          </a:xfrm>
          <a:prstGeom prst="rect">
            <a:avLst/>
          </a:prstGeom>
          <a:blipFill>
            <a:blip r:embed="rId33" cstate="print"/>
            <a:stretch>
              <a:fillRect/>
            </a:stretch>
          </a:blipFill>
        </p:spPr>
        <p:txBody>
          <a:bodyPr wrap="square" lIns="0" tIns="0" rIns="0" bIns="0" rtlCol="0"/>
          <a:lstStyle/>
          <a:p>
            <a:endParaRPr/>
          </a:p>
        </p:txBody>
      </p:sp>
      <p:sp>
        <p:nvSpPr>
          <p:cNvPr id="81" name="object 81"/>
          <p:cNvSpPr/>
          <p:nvPr/>
        </p:nvSpPr>
        <p:spPr>
          <a:xfrm>
            <a:off x="4248530" y="5572886"/>
            <a:ext cx="152400" cy="152400"/>
          </a:xfrm>
          <a:prstGeom prst="rect">
            <a:avLst/>
          </a:prstGeom>
          <a:blipFill>
            <a:blip r:embed="rId34" cstate="print"/>
            <a:stretch>
              <a:fillRect/>
            </a:stretch>
          </a:blipFill>
        </p:spPr>
        <p:txBody>
          <a:bodyPr wrap="square" lIns="0" tIns="0" rIns="0" bIns="0" rtlCol="0"/>
          <a:lstStyle/>
          <a:p>
            <a:endParaRPr/>
          </a:p>
        </p:txBody>
      </p:sp>
      <p:sp>
        <p:nvSpPr>
          <p:cNvPr id="82" name="object 82"/>
          <p:cNvSpPr/>
          <p:nvPr/>
        </p:nvSpPr>
        <p:spPr>
          <a:xfrm>
            <a:off x="4248530" y="5573216"/>
            <a:ext cx="151765" cy="152400"/>
          </a:xfrm>
          <a:custGeom>
            <a:avLst/>
            <a:gdLst/>
            <a:ahLst/>
            <a:cxnLst/>
            <a:rect l="l" t="t" r="r" b="b"/>
            <a:pathLst>
              <a:path w="151764" h="152400">
                <a:moveTo>
                  <a:pt x="0" y="75870"/>
                </a:moveTo>
                <a:lnTo>
                  <a:pt x="11636" y="35375"/>
                </a:lnTo>
                <a:lnTo>
                  <a:pt x="41927" y="7792"/>
                </a:lnTo>
                <a:lnTo>
                  <a:pt x="69062" y="0"/>
                </a:lnTo>
                <a:lnTo>
                  <a:pt x="85039" y="1153"/>
                </a:lnTo>
                <a:lnTo>
                  <a:pt x="124506" y="17988"/>
                </a:lnTo>
                <a:lnTo>
                  <a:pt x="147887" y="50172"/>
                </a:lnTo>
                <a:lnTo>
                  <a:pt x="151354" y="63262"/>
                </a:lnTo>
                <a:lnTo>
                  <a:pt x="150499" y="80231"/>
                </a:lnTo>
                <a:lnTo>
                  <a:pt x="135246" y="121491"/>
                </a:lnTo>
                <a:lnTo>
                  <a:pt x="105265" y="146140"/>
                </a:lnTo>
                <a:lnTo>
                  <a:pt x="79828" y="151985"/>
                </a:lnTo>
                <a:lnTo>
                  <a:pt x="64548" y="150697"/>
                </a:lnTo>
                <a:lnTo>
                  <a:pt x="26290" y="132940"/>
                </a:lnTo>
                <a:lnTo>
                  <a:pt x="3719" y="99372"/>
                </a:lnTo>
                <a:lnTo>
                  <a:pt x="0" y="75870"/>
                </a:lnTo>
                <a:close/>
              </a:path>
            </a:pathLst>
          </a:custGeom>
          <a:ln w="9906">
            <a:solidFill>
              <a:srgbClr val="4A7EBB"/>
            </a:solidFill>
          </a:ln>
        </p:spPr>
        <p:txBody>
          <a:bodyPr wrap="square" lIns="0" tIns="0" rIns="0" bIns="0" rtlCol="0"/>
          <a:lstStyle/>
          <a:p>
            <a:endParaRPr/>
          </a:p>
        </p:txBody>
      </p:sp>
      <p:sp>
        <p:nvSpPr>
          <p:cNvPr id="83" name="object 83"/>
          <p:cNvSpPr/>
          <p:nvPr/>
        </p:nvSpPr>
        <p:spPr>
          <a:xfrm>
            <a:off x="4754879" y="5721096"/>
            <a:ext cx="244601" cy="244601"/>
          </a:xfrm>
          <a:prstGeom prst="rect">
            <a:avLst/>
          </a:prstGeom>
          <a:blipFill>
            <a:blip r:embed="rId33" cstate="print"/>
            <a:stretch>
              <a:fillRect/>
            </a:stretch>
          </a:blipFill>
        </p:spPr>
        <p:txBody>
          <a:bodyPr wrap="square" lIns="0" tIns="0" rIns="0" bIns="0" rtlCol="0"/>
          <a:lstStyle/>
          <a:p>
            <a:endParaRPr/>
          </a:p>
        </p:txBody>
      </p:sp>
      <p:sp>
        <p:nvSpPr>
          <p:cNvPr id="84" name="object 84"/>
          <p:cNvSpPr/>
          <p:nvPr/>
        </p:nvSpPr>
        <p:spPr>
          <a:xfrm>
            <a:off x="4800980" y="5744336"/>
            <a:ext cx="152400" cy="152400"/>
          </a:xfrm>
          <a:prstGeom prst="rect">
            <a:avLst/>
          </a:prstGeom>
          <a:blipFill>
            <a:blip r:embed="rId34" cstate="print"/>
            <a:stretch>
              <a:fillRect/>
            </a:stretch>
          </a:blipFill>
        </p:spPr>
        <p:txBody>
          <a:bodyPr wrap="square" lIns="0" tIns="0" rIns="0" bIns="0" rtlCol="0"/>
          <a:lstStyle/>
          <a:p>
            <a:endParaRPr/>
          </a:p>
        </p:txBody>
      </p:sp>
      <p:sp>
        <p:nvSpPr>
          <p:cNvPr id="85" name="object 85"/>
          <p:cNvSpPr/>
          <p:nvPr/>
        </p:nvSpPr>
        <p:spPr>
          <a:xfrm>
            <a:off x="4800980" y="5744666"/>
            <a:ext cx="151765" cy="152400"/>
          </a:xfrm>
          <a:custGeom>
            <a:avLst/>
            <a:gdLst/>
            <a:ahLst/>
            <a:cxnLst/>
            <a:rect l="l" t="t" r="r" b="b"/>
            <a:pathLst>
              <a:path w="151764" h="152400">
                <a:moveTo>
                  <a:pt x="0" y="75870"/>
                </a:moveTo>
                <a:lnTo>
                  <a:pt x="11636" y="35375"/>
                </a:lnTo>
                <a:lnTo>
                  <a:pt x="41927" y="7792"/>
                </a:lnTo>
                <a:lnTo>
                  <a:pt x="69062" y="0"/>
                </a:lnTo>
                <a:lnTo>
                  <a:pt x="85039" y="1153"/>
                </a:lnTo>
                <a:lnTo>
                  <a:pt x="124506" y="17988"/>
                </a:lnTo>
                <a:lnTo>
                  <a:pt x="147887" y="50172"/>
                </a:lnTo>
                <a:lnTo>
                  <a:pt x="151354" y="63262"/>
                </a:lnTo>
                <a:lnTo>
                  <a:pt x="150499" y="80231"/>
                </a:lnTo>
                <a:lnTo>
                  <a:pt x="135246" y="121491"/>
                </a:lnTo>
                <a:lnTo>
                  <a:pt x="105265" y="146140"/>
                </a:lnTo>
                <a:lnTo>
                  <a:pt x="79828" y="151985"/>
                </a:lnTo>
                <a:lnTo>
                  <a:pt x="64548" y="150697"/>
                </a:lnTo>
                <a:lnTo>
                  <a:pt x="26290" y="132940"/>
                </a:lnTo>
                <a:lnTo>
                  <a:pt x="3719" y="99372"/>
                </a:lnTo>
                <a:lnTo>
                  <a:pt x="0" y="75870"/>
                </a:lnTo>
                <a:close/>
              </a:path>
            </a:pathLst>
          </a:custGeom>
          <a:ln w="9906">
            <a:solidFill>
              <a:srgbClr val="4A7EBB"/>
            </a:solidFill>
          </a:ln>
        </p:spPr>
        <p:txBody>
          <a:bodyPr wrap="square" lIns="0" tIns="0" rIns="0" bIns="0" rtlCol="0"/>
          <a:lstStyle/>
          <a:p>
            <a:endParaRPr/>
          </a:p>
        </p:txBody>
      </p:sp>
      <p:sp>
        <p:nvSpPr>
          <p:cNvPr id="86" name="object 86"/>
          <p:cNvSpPr/>
          <p:nvPr/>
        </p:nvSpPr>
        <p:spPr>
          <a:xfrm>
            <a:off x="5393435" y="5549646"/>
            <a:ext cx="244601" cy="244601"/>
          </a:xfrm>
          <a:prstGeom prst="rect">
            <a:avLst/>
          </a:prstGeom>
          <a:blipFill>
            <a:blip r:embed="rId33" cstate="print"/>
            <a:stretch>
              <a:fillRect/>
            </a:stretch>
          </a:blipFill>
        </p:spPr>
        <p:txBody>
          <a:bodyPr wrap="square" lIns="0" tIns="0" rIns="0" bIns="0" rtlCol="0"/>
          <a:lstStyle/>
          <a:p>
            <a:endParaRPr/>
          </a:p>
        </p:txBody>
      </p:sp>
      <p:sp>
        <p:nvSpPr>
          <p:cNvPr id="87" name="object 87"/>
          <p:cNvSpPr/>
          <p:nvPr/>
        </p:nvSpPr>
        <p:spPr>
          <a:xfrm>
            <a:off x="5439536" y="5572886"/>
            <a:ext cx="152400" cy="152400"/>
          </a:xfrm>
          <a:prstGeom prst="rect">
            <a:avLst/>
          </a:prstGeom>
          <a:blipFill>
            <a:blip r:embed="rId34" cstate="print"/>
            <a:stretch>
              <a:fillRect/>
            </a:stretch>
          </a:blipFill>
        </p:spPr>
        <p:txBody>
          <a:bodyPr wrap="square" lIns="0" tIns="0" rIns="0" bIns="0" rtlCol="0"/>
          <a:lstStyle/>
          <a:p>
            <a:endParaRPr/>
          </a:p>
        </p:txBody>
      </p:sp>
      <p:sp>
        <p:nvSpPr>
          <p:cNvPr id="88" name="object 88"/>
          <p:cNvSpPr/>
          <p:nvPr/>
        </p:nvSpPr>
        <p:spPr>
          <a:xfrm>
            <a:off x="5439536" y="5573216"/>
            <a:ext cx="151765" cy="152400"/>
          </a:xfrm>
          <a:custGeom>
            <a:avLst/>
            <a:gdLst/>
            <a:ahLst/>
            <a:cxnLst/>
            <a:rect l="l" t="t" r="r" b="b"/>
            <a:pathLst>
              <a:path w="151764" h="152400">
                <a:moveTo>
                  <a:pt x="0" y="75870"/>
                </a:moveTo>
                <a:lnTo>
                  <a:pt x="11636" y="35375"/>
                </a:lnTo>
                <a:lnTo>
                  <a:pt x="41927" y="7792"/>
                </a:lnTo>
                <a:lnTo>
                  <a:pt x="69062" y="0"/>
                </a:lnTo>
                <a:lnTo>
                  <a:pt x="85039" y="1153"/>
                </a:lnTo>
                <a:lnTo>
                  <a:pt x="124506" y="17988"/>
                </a:lnTo>
                <a:lnTo>
                  <a:pt x="147887" y="50172"/>
                </a:lnTo>
                <a:lnTo>
                  <a:pt x="151354" y="63262"/>
                </a:lnTo>
                <a:lnTo>
                  <a:pt x="150499" y="80231"/>
                </a:lnTo>
                <a:lnTo>
                  <a:pt x="135246" y="121491"/>
                </a:lnTo>
                <a:lnTo>
                  <a:pt x="105265" y="146140"/>
                </a:lnTo>
                <a:lnTo>
                  <a:pt x="79828" y="151985"/>
                </a:lnTo>
                <a:lnTo>
                  <a:pt x="64548" y="150697"/>
                </a:lnTo>
                <a:lnTo>
                  <a:pt x="26290" y="132940"/>
                </a:lnTo>
                <a:lnTo>
                  <a:pt x="3719" y="99372"/>
                </a:lnTo>
                <a:lnTo>
                  <a:pt x="0" y="75870"/>
                </a:lnTo>
                <a:close/>
              </a:path>
            </a:pathLst>
          </a:custGeom>
          <a:ln w="9906">
            <a:solidFill>
              <a:srgbClr val="4A7EBB"/>
            </a:solidFill>
          </a:ln>
        </p:spPr>
        <p:txBody>
          <a:bodyPr wrap="square" lIns="0" tIns="0" rIns="0" bIns="0" rtlCol="0"/>
          <a:lstStyle/>
          <a:p>
            <a:endParaRPr/>
          </a:p>
        </p:txBody>
      </p:sp>
      <p:sp>
        <p:nvSpPr>
          <p:cNvPr id="89" name="object 89"/>
          <p:cNvSpPr/>
          <p:nvPr/>
        </p:nvSpPr>
        <p:spPr>
          <a:xfrm>
            <a:off x="6050279" y="5349240"/>
            <a:ext cx="244601" cy="244601"/>
          </a:xfrm>
          <a:prstGeom prst="rect">
            <a:avLst/>
          </a:prstGeom>
          <a:blipFill>
            <a:blip r:embed="rId33" cstate="print"/>
            <a:stretch>
              <a:fillRect/>
            </a:stretch>
          </a:blipFill>
        </p:spPr>
        <p:txBody>
          <a:bodyPr wrap="square" lIns="0" tIns="0" rIns="0" bIns="0" rtlCol="0"/>
          <a:lstStyle/>
          <a:p>
            <a:endParaRPr/>
          </a:p>
        </p:txBody>
      </p:sp>
      <p:sp>
        <p:nvSpPr>
          <p:cNvPr id="90" name="object 90"/>
          <p:cNvSpPr/>
          <p:nvPr/>
        </p:nvSpPr>
        <p:spPr>
          <a:xfrm>
            <a:off x="6096380" y="5372480"/>
            <a:ext cx="152400" cy="152400"/>
          </a:xfrm>
          <a:prstGeom prst="rect">
            <a:avLst/>
          </a:prstGeom>
          <a:blipFill>
            <a:blip r:embed="rId34" cstate="print"/>
            <a:stretch>
              <a:fillRect/>
            </a:stretch>
          </a:blipFill>
        </p:spPr>
        <p:txBody>
          <a:bodyPr wrap="square" lIns="0" tIns="0" rIns="0" bIns="0" rtlCol="0"/>
          <a:lstStyle/>
          <a:p>
            <a:endParaRPr/>
          </a:p>
        </p:txBody>
      </p:sp>
      <p:sp>
        <p:nvSpPr>
          <p:cNvPr id="91" name="object 91"/>
          <p:cNvSpPr/>
          <p:nvPr/>
        </p:nvSpPr>
        <p:spPr>
          <a:xfrm>
            <a:off x="6096380" y="5372810"/>
            <a:ext cx="151765" cy="152400"/>
          </a:xfrm>
          <a:custGeom>
            <a:avLst/>
            <a:gdLst/>
            <a:ahLst/>
            <a:cxnLst/>
            <a:rect l="l" t="t" r="r" b="b"/>
            <a:pathLst>
              <a:path w="151764" h="152400">
                <a:moveTo>
                  <a:pt x="0" y="75870"/>
                </a:moveTo>
                <a:lnTo>
                  <a:pt x="11636" y="35375"/>
                </a:lnTo>
                <a:lnTo>
                  <a:pt x="41927" y="7792"/>
                </a:lnTo>
                <a:lnTo>
                  <a:pt x="69062" y="0"/>
                </a:lnTo>
                <a:lnTo>
                  <a:pt x="85039" y="1153"/>
                </a:lnTo>
                <a:lnTo>
                  <a:pt x="124506" y="17988"/>
                </a:lnTo>
                <a:lnTo>
                  <a:pt x="147887" y="50172"/>
                </a:lnTo>
                <a:lnTo>
                  <a:pt x="151354" y="63262"/>
                </a:lnTo>
                <a:lnTo>
                  <a:pt x="150499" y="80231"/>
                </a:lnTo>
                <a:lnTo>
                  <a:pt x="135246" y="121491"/>
                </a:lnTo>
                <a:lnTo>
                  <a:pt x="105265" y="146140"/>
                </a:lnTo>
                <a:lnTo>
                  <a:pt x="79828" y="151985"/>
                </a:lnTo>
                <a:lnTo>
                  <a:pt x="64548" y="150697"/>
                </a:lnTo>
                <a:lnTo>
                  <a:pt x="26290" y="132940"/>
                </a:lnTo>
                <a:lnTo>
                  <a:pt x="3719" y="99372"/>
                </a:lnTo>
                <a:lnTo>
                  <a:pt x="0" y="75870"/>
                </a:lnTo>
                <a:close/>
              </a:path>
            </a:pathLst>
          </a:custGeom>
          <a:ln w="9906">
            <a:solidFill>
              <a:srgbClr val="4A7EBB"/>
            </a:solidFill>
          </a:ln>
        </p:spPr>
        <p:txBody>
          <a:bodyPr wrap="square" lIns="0" tIns="0" rIns="0" bIns="0" rtlCol="0"/>
          <a:lstStyle/>
          <a:p>
            <a:endParaRPr/>
          </a:p>
        </p:txBody>
      </p:sp>
      <p:sp>
        <p:nvSpPr>
          <p:cNvPr id="92" name="object 92"/>
          <p:cNvSpPr txBox="1"/>
          <p:nvPr/>
        </p:nvSpPr>
        <p:spPr>
          <a:xfrm>
            <a:off x="981837" y="574943"/>
            <a:ext cx="7247764" cy="551433"/>
          </a:xfrm>
          <a:prstGeom prst="rect">
            <a:avLst/>
          </a:prstGeom>
        </p:spPr>
        <p:txBody>
          <a:bodyPr vert="horz" wrap="square" lIns="0" tIns="0" rIns="0" bIns="0" rtlCol="0">
            <a:spAutoFit/>
          </a:bodyPr>
          <a:lstStyle/>
          <a:p>
            <a:pPr marL="12700">
              <a:lnSpc>
                <a:spcPts val="4285"/>
              </a:lnSpc>
              <a:tabLst>
                <a:tab pos="3569970" algn="l"/>
              </a:tabLst>
            </a:pPr>
            <a:r>
              <a:rPr sz="4400" dirty="0">
                <a:solidFill>
                  <a:schemeClr val="tx2"/>
                </a:solidFill>
                <a:latin typeface="Gill Sans MT" pitchFamily="34" charset="0"/>
                <a:cs typeface="ＭＳ Ｐゴシック" charset="0"/>
              </a:rPr>
              <a:t>Objective of </a:t>
            </a:r>
            <a:r>
              <a:rPr sz="4400" dirty="0" smtClean="0">
                <a:solidFill>
                  <a:schemeClr val="tx2"/>
                </a:solidFill>
                <a:latin typeface="Gill Sans MT" pitchFamily="34" charset="0"/>
                <a:cs typeface="ＭＳ Ｐゴシック" charset="0"/>
              </a:rPr>
              <a:t>the</a:t>
            </a:r>
            <a:r>
              <a:rPr lang="en-US" sz="4400" dirty="0" smtClean="0">
                <a:solidFill>
                  <a:schemeClr val="tx2"/>
                </a:solidFill>
                <a:latin typeface="Gill Sans MT" pitchFamily="34" charset="0"/>
                <a:cs typeface="ＭＳ Ｐゴシック" charset="0"/>
              </a:rPr>
              <a:t> </a:t>
            </a:r>
            <a:r>
              <a:rPr sz="4400" dirty="0" smtClean="0">
                <a:solidFill>
                  <a:schemeClr val="tx2"/>
                </a:solidFill>
                <a:latin typeface="Gill Sans MT" pitchFamily="34" charset="0"/>
                <a:cs typeface="ＭＳ Ｐゴシック" charset="0"/>
              </a:rPr>
              <a:t>GSVSs </a:t>
            </a:r>
            <a:r>
              <a:rPr sz="4400" dirty="0">
                <a:solidFill>
                  <a:schemeClr val="tx2"/>
                </a:solidFill>
                <a:latin typeface="Gill Sans MT" pitchFamily="34" charset="0"/>
                <a:cs typeface="ＭＳ Ｐゴシック" charset="0"/>
              </a:rPr>
              <a:t>(cont.)</a:t>
            </a:r>
          </a:p>
        </p:txBody>
      </p:sp>
      <p:sp>
        <p:nvSpPr>
          <p:cNvPr id="93" name="object 93"/>
          <p:cNvSpPr/>
          <p:nvPr/>
        </p:nvSpPr>
        <p:spPr>
          <a:xfrm>
            <a:off x="6560057" y="4919471"/>
            <a:ext cx="428242" cy="107441"/>
          </a:xfrm>
          <a:prstGeom prst="rect">
            <a:avLst/>
          </a:prstGeom>
          <a:blipFill>
            <a:blip r:embed="rId35" cstate="print"/>
            <a:stretch>
              <a:fillRect/>
            </a:stretch>
          </a:blipFill>
        </p:spPr>
        <p:txBody>
          <a:bodyPr wrap="square" lIns="0" tIns="0" rIns="0" bIns="0" rtlCol="0"/>
          <a:lstStyle/>
          <a:p>
            <a:endParaRPr/>
          </a:p>
        </p:txBody>
      </p:sp>
      <p:sp>
        <p:nvSpPr>
          <p:cNvPr id="94" name="object 94"/>
          <p:cNvSpPr/>
          <p:nvPr/>
        </p:nvSpPr>
        <p:spPr>
          <a:xfrm>
            <a:off x="6601586" y="4953380"/>
            <a:ext cx="333375" cy="0"/>
          </a:xfrm>
          <a:custGeom>
            <a:avLst/>
            <a:gdLst/>
            <a:ahLst/>
            <a:cxnLst/>
            <a:rect l="l" t="t" r="r" b="b"/>
            <a:pathLst>
              <a:path w="333375">
                <a:moveTo>
                  <a:pt x="0" y="0"/>
                </a:moveTo>
                <a:lnTo>
                  <a:pt x="333375" y="0"/>
                </a:lnTo>
              </a:path>
            </a:pathLst>
          </a:custGeom>
          <a:ln w="25146">
            <a:solidFill>
              <a:srgbClr val="4F81BD"/>
            </a:solidFill>
          </a:ln>
        </p:spPr>
        <p:txBody>
          <a:bodyPr wrap="square" lIns="0" tIns="0" rIns="0" bIns="0" rtlCol="0"/>
          <a:lstStyle/>
          <a:p>
            <a:endParaRPr/>
          </a:p>
        </p:txBody>
      </p:sp>
      <p:sp>
        <p:nvSpPr>
          <p:cNvPr id="95" name="object 95"/>
          <p:cNvSpPr/>
          <p:nvPr/>
        </p:nvSpPr>
        <p:spPr>
          <a:xfrm>
            <a:off x="6560057" y="5208270"/>
            <a:ext cx="428242" cy="107441"/>
          </a:xfrm>
          <a:prstGeom prst="rect">
            <a:avLst/>
          </a:prstGeom>
          <a:blipFill>
            <a:blip r:embed="rId35" cstate="print"/>
            <a:stretch>
              <a:fillRect/>
            </a:stretch>
          </a:blipFill>
        </p:spPr>
        <p:txBody>
          <a:bodyPr wrap="square" lIns="0" tIns="0" rIns="0" bIns="0" rtlCol="0"/>
          <a:lstStyle/>
          <a:p>
            <a:endParaRPr/>
          </a:p>
        </p:txBody>
      </p:sp>
      <p:sp>
        <p:nvSpPr>
          <p:cNvPr id="96" name="object 96"/>
          <p:cNvSpPr/>
          <p:nvPr/>
        </p:nvSpPr>
        <p:spPr>
          <a:xfrm>
            <a:off x="6601586" y="5242178"/>
            <a:ext cx="333375" cy="0"/>
          </a:xfrm>
          <a:custGeom>
            <a:avLst/>
            <a:gdLst/>
            <a:ahLst/>
            <a:cxnLst/>
            <a:rect l="l" t="t" r="r" b="b"/>
            <a:pathLst>
              <a:path w="333375">
                <a:moveTo>
                  <a:pt x="0" y="0"/>
                </a:moveTo>
                <a:lnTo>
                  <a:pt x="333375" y="0"/>
                </a:lnTo>
              </a:path>
            </a:pathLst>
          </a:custGeom>
          <a:ln w="25146">
            <a:solidFill>
              <a:srgbClr val="C0504D"/>
            </a:solidFill>
          </a:ln>
        </p:spPr>
        <p:txBody>
          <a:bodyPr wrap="square" lIns="0" tIns="0" rIns="0" bIns="0" rtlCol="0"/>
          <a:lstStyle/>
          <a:p>
            <a:endParaRPr/>
          </a:p>
        </p:txBody>
      </p:sp>
      <p:sp>
        <p:nvSpPr>
          <p:cNvPr id="97" name="object 97"/>
          <p:cNvSpPr/>
          <p:nvPr/>
        </p:nvSpPr>
        <p:spPr>
          <a:xfrm>
            <a:off x="6569202" y="5481828"/>
            <a:ext cx="428243" cy="107441"/>
          </a:xfrm>
          <a:prstGeom prst="rect">
            <a:avLst/>
          </a:prstGeom>
          <a:blipFill>
            <a:blip r:embed="rId35" cstate="print"/>
            <a:stretch>
              <a:fillRect/>
            </a:stretch>
          </a:blipFill>
        </p:spPr>
        <p:txBody>
          <a:bodyPr wrap="square" lIns="0" tIns="0" rIns="0" bIns="0" rtlCol="0"/>
          <a:lstStyle/>
          <a:p>
            <a:endParaRPr/>
          </a:p>
        </p:txBody>
      </p:sp>
      <p:sp>
        <p:nvSpPr>
          <p:cNvPr id="98" name="object 98"/>
          <p:cNvSpPr/>
          <p:nvPr/>
        </p:nvSpPr>
        <p:spPr>
          <a:xfrm>
            <a:off x="6610731" y="5515736"/>
            <a:ext cx="333375" cy="0"/>
          </a:xfrm>
          <a:custGeom>
            <a:avLst/>
            <a:gdLst/>
            <a:ahLst/>
            <a:cxnLst/>
            <a:rect l="l" t="t" r="r" b="b"/>
            <a:pathLst>
              <a:path w="333375">
                <a:moveTo>
                  <a:pt x="0" y="0"/>
                </a:moveTo>
                <a:lnTo>
                  <a:pt x="333375" y="0"/>
                </a:lnTo>
              </a:path>
            </a:pathLst>
          </a:custGeom>
          <a:ln w="25146">
            <a:solidFill>
              <a:srgbClr val="9BBB59"/>
            </a:solidFill>
          </a:ln>
        </p:spPr>
        <p:txBody>
          <a:bodyPr wrap="square" lIns="0" tIns="0" rIns="0" bIns="0" rtlCol="0"/>
          <a:lstStyle/>
          <a:p>
            <a:endParaRPr/>
          </a:p>
        </p:txBody>
      </p:sp>
      <p:sp>
        <p:nvSpPr>
          <p:cNvPr id="99" name="object 99"/>
          <p:cNvSpPr/>
          <p:nvPr/>
        </p:nvSpPr>
        <p:spPr>
          <a:xfrm>
            <a:off x="6569202" y="5770626"/>
            <a:ext cx="428243" cy="107441"/>
          </a:xfrm>
          <a:prstGeom prst="rect">
            <a:avLst/>
          </a:prstGeom>
          <a:blipFill>
            <a:blip r:embed="rId35" cstate="print"/>
            <a:stretch>
              <a:fillRect/>
            </a:stretch>
          </a:blipFill>
        </p:spPr>
        <p:txBody>
          <a:bodyPr wrap="square" lIns="0" tIns="0" rIns="0" bIns="0" rtlCol="0"/>
          <a:lstStyle/>
          <a:p>
            <a:endParaRPr/>
          </a:p>
        </p:txBody>
      </p:sp>
      <p:sp>
        <p:nvSpPr>
          <p:cNvPr id="100" name="object 100"/>
          <p:cNvSpPr/>
          <p:nvPr/>
        </p:nvSpPr>
        <p:spPr>
          <a:xfrm>
            <a:off x="6610731" y="5804534"/>
            <a:ext cx="333375" cy="0"/>
          </a:xfrm>
          <a:custGeom>
            <a:avLst/>
            <a:gdLst/>
            <a:ahLst/>
            <a:cxnLst/>
            <a:rect l="l" t="t" r="r" b="b"/>
            <a:pathLst>
              <a:path w="333375">
                <a:moveTo>
                  <a:pt x="0" y="0"/>
                </a:moveTo>
                <a:lnTo>
                  <a:pt x="333375" y="0"/>
                </a:lnTo>
              </a:path>
            </a:pathLst>
          </a:custGeom>
          <a:ln w="25146">
            <a:solidFill>
              <a:srgbClr val="000000"/>
            </a:solidFill>
          </a:ln>
        </p:spPr>
        <p:txBody>
          <a:bodyPr wrap="square" lIns="0" tIns="0" rIns="0" bIns="0" rtlCol="0"/>
          <a:lstStyle/>
          <a:p>
            <a:endParaRPr/>
          </a:p>
        </p:txBody>
      </p:sp>
      <p:sp>
        <p:nvSpPr>
          <p:cNvPr id="101" name="object 101"/>
          <p:cNvSpPr txBox="1"/>
          <p:nvPr/>
        </p:nvSpPr>
        <p:spPr>
          <a:xfrm>
            <a:off x="824560" y="1295908"/>
            <a:ext cx="7860665" cy="4826962"/>
          </a:xfrm>
          <a:prstGeom prst="rect">
            <a:avLst/>
          </a:prstGeom>
        </p:spPr>
        <p:txBody>
          <a:bodyPr vert="horz" wrap="square" lIns="0" tIns="0" rIns="0" bIns="0" rtlCol="0">
            <a:spAutoFit/>
          </a:bodyPr>
          <a:lstStyle/>
          <a:p>
            <a:pPr marL="12700">
              <a:lnSpc>
                <a:spcPct val="100000"/>
              </a:lnSpc>
            </a:pPr>
            <a:r>
              <a:rPr sz="2400" dirty="0">
                <a:latin typeface="Calibri"/>
                <a:cs typeface="Calibri"/>
              </a:rPr>
              <a:t>W</a:t>
            </a:r>
            <a:r>
              <a:rPr sz="2400" spc="-45" dirty="0">
                <a:latin typeface="Calibri"/>
                <a:cs typeface="Calibri"/>
              </a:rPr>
              <a:t>h</a:t>
            </a:r>
            <a:r>
              <a:rPr sz="2400" spc="-15" dirty="0">
                <a:latin typeface="Calibri"/>
                <a:cs typeface="Calibri"/>
              </a:rPr>
              <a:t>y</a:t>
            </a:r>
            <a:r>
              <a:rPr sz="2400" spc="-5" dirty="0">
                <a:latin typeface="Calibri"/>
                <a:cs typeface="Calibri"/>
              </a:rPr>
              <a:t> </a:t>
            </a:r>
            <a:r>
              <a:rPr sz="2400" spc="-35" dirty="0">
                <a:latin typeface="Calibri"/>
                <a:cs typeface="Calibri"/>
              </a:rPr>
              <a:t>c</a:t>
            </a:r>
            <a:r>
              <a:rPr sz="2400" spc="-5" dirty="0">
                <a:latin typeface="Calibri"/>
                <a:cs typeface="Calibri"/>
              </a:rPr>
              <a:t>o</a:t>
            </a:r>
            <a:r>
              <a:rPr sz="2400" dirty="0">
                <a:latin typeface="Calibri"/>
                <a:cs typeface="Calibri"/>
              </a:rPr>
              <a:t>m</a:t>
            </a:r>
            <a:r>
              <a:rPr sz="2400" spc="-5" dirty="0">
                <a:latin typeface="Calibri"/>
                <a:cs typeface="Calibri"/>
              </a:rPr>
              <a:t>p</a:t>
            </a:r>
            <a:r>
              <a:rPr sz="2400" dirty="0">
                <a:latin typeface="Calibri"/>
                <a:cs typeface="Calibri"/>
              </a:rPr>
              <a:t>a</a:t>
            </a:r>
            <a:r>
              <a:rPr sz="2400" spc="-45" dirty="0">
                <a:latin typeface="Calibri"/>
                <a:cs typeface="Calibri"/>
              </a:rPr>
              <a:t>r</a:t>
            </a:r>
            <a:r>
              <a:rPr sz="2400" spc="-15" dirty="0">
                <a:latin typeface="Calibri"/>
                <a:cs typeface="Calibri"/>
              </a:rPr>
              <a:t>e</a:t>
            </a:r>
            <a:r>
              <a:rPr sz="2400" spc="-10" dirty="0">
                <a:latin typeface="Calibri"/>
                <a:cs typeface="Calibri"/>
              </a:rPr>
              <a:t> </a:t>
            </a:r>
            <a:r>
              <a:rPr sz="2400" spc="-15" dirty="0">
                <a:latin typeface="Calibri"/>
                <a:cs typeface="Calibri"/>
              </a:rPr>
              <a:t>the</a:t>
            </a:r>
            <a:r>
              <a:rPr sz="2400" spc="-5" dirty="0">
                <a:latin typeface="Calibri"/>
                <a:cs typeface="Calibri"/>
              </a:rPr>
              <a:t> </a:t>
            </a:r>
            <a:r>
              <a:rPr sz="2400" b="1" spc="-15" dirty="0">
                <a:latin typeface="Calibri"/>
                <a:cs typeface="Calibri"/>
              </a:rPr>
              <a:t>sh</a:t>
            </a:r>
            <a:r>
              <a:rPr sz="2400" b="1" spc="-20" dirty="0">
                <a:latin typeface="Calibri"/>
                <a:cs typeface="Calibri"/>
              </a:rPr>
              <a:t>a</a:t>
            </a:r>
            <a:r>
              <a:rPr sz="2400" b="1" spc="-15" dirty="0">
                <a:latin typeface="Calibri"/>
                <a:cs typeface="Calibri"/>
              </a:rPr>
              <a:t>p</a:t>
            </a:r>
            <a:r>
              <a:rPr sz="2400" b="1" dirty="0">
                <a:latin typeface="Calibri"/>
                <a:cs typeface="Calibri"/>
              </a:rPr>
              <a:t>e </a:t>
            </a:r>
            <a:r>
              <a:rPr sz="2400" spc="-5" dirty="0">
                <a:latin typeface="Calibri"/>
                <a:cs typeface="Calibri"/>
              </a:rPr>
              <a:t>o</a:t>
            </a:r>
            <a:r>
              <a:rPr sz="2400" dirty="0">
                <a:latin typeface="Calibri"/>
                <a:cs typeface="Calibri"/>
              </a:rPr>
              <a:t>f</a:t>
            </a:r>
            <a:r>
              <a:rPr sz="2400" spc="-5" dirty="0">
                <a:latin typeface="Calibri"/>
                <a:cs typeface="Calibri"/>
              </a:rPr>
              <a:t> </a:t>
            </a:r>
            <a:r>
              <a:rPr sz="2400" spc="-15" dirty="0">
                <a:latin typeface="Calibri"/>
                <a:cs typeface="Calibri"/>
              </a:rPr>
              <a:t>the</a:t>
            </a:r>
            <a:r>
              <a:rPr sz="2400" spc="-5" dirty="0">
                <a:latin typeface="Calibri"/>
                <a:cs typeface="Calibri"/>
              </a:rPr>
              <a:t> </a:t>
            </a:r>
            <a:r>
              <a:rPr sz="2400" spc="-20" dirty="0">
                <a:latin typeface="Calibri"/>
                <a:cs typeface="Calibri"/>
              </a:rPr>
              <a:t>m</a:t>
            </a:r>
            <a:r>
              <a:rPr sz="2400" spc="-5" dirty="0">
                <a:latin typeface="Calibri"/>
                <a:cs typeface="Calibri"/>
              </a:rPr>
              <a:t>ode</a:t>
            </a:r>
            <a:r>
              <a:rPr sz="2400" dirty="0">
                <a:latin typeface="Calibri"/>
                <a:cs typeface="Calibri"/>
              </a:rPr>
              <a:t>l</a:t>
            </a:r>
            <a:r>
              <a:rPr sz="2400" spc="-5" dirty="0">
                <a:latin typeface="Calibri"/>
                <a:cs typeface="Calibri"/>
              </a:rPr>
              <a:t>s</a:t>
            </a:r>
            <a:r>
              <a:rPr sz="2400" dirty="0">
                <a:latin typeface="Calibri"/>
                <a:cs typeface="Calibri"/>
              </a:rPr>
              <a:t>?</a:t>
            </a:r>
          </a:p>
          <a:p>
            <a:pPr>
              <a:lnSpc>
                <a:spcPct val="100000"/>
              </a:lnSpc>
              <a:spcBef>
                <a:spcPts val="5"/>
              </a:spcBef>
            </a:pPr>
            <a:endParaRPr sz="2500" dirty="0">
              <a:latin typeface="Times New Roman"/>
              <a:cs typeface="Times New Roman"/>
            </a:endParaRPr>
          </a:p>
          <a:p>
            <a:pPr marL="12700" marR="565785">
              <a:lnSpc>
                <a:spcPct val="100000"/>
              </a:lnSpc>
              <a:tabLst>
                <a:tab pos="1893570" algn="l"/>
                <a:tab pos="4450715" algn="l"/>
              </a:tabLst>
            </a:pPr>
            <a:r>
              <a:rPr sz="2400" spc="-20" dirty="0">
                <a:latin typeface="Calibri"/>
                <a:cs typeface="Calibri"/>
              </a:rPr>
              <a:t>R</a:t>
            </a:r>
            <a:r>
              <a:rPr sz="2400" spc="-25" dirty="0">
                <a:latin typeface="Calibri"/>
                <a:cs typeface="Calibri"/>
              </a:rPr>
              <a:t>a</a:t>
            </a:r>
            <a:r>
              <a:rPr sz="2400" spc="-15" dirty="0">
                <a:latin typeface="Calibri"/>
                <a:cs typeface="Calibri"/>
              </a:rPr>
              <a:t>th</a:t>
            </a:r>
            <a:r>
              <a:rPr sz="2400" spc="-20" dirty="0">
                <a:latin typeface="Calibri"/>
                <a:cs typeface="Calibri"/>
              </a:rPr>
              <a:t>e</a:t>
            </a:r>
            <a:r>
              <a:rPr sz="2400" spc="-10" dirty="0">
                <a:latin typeface="Calibri"/>
                <a:cs typeface="Calibri"/>
              </a:rPr>
              <a:t>r</a:t>
            </a:r>
            <a:r>
              <a:rPr sz="2400" dirty="0">
                <a:latin typeface="Calibri"/>
                <a:cs typeface="Calibri"/>
              </a:rPr>
              <a:t> than</a:t>
            </a:r>
            <a:r>
              <a:rPr sz="2400" spc="-15" dirty="0">
                <a:latin typeface="Calibri"/>
                <a:cs typeface="Calibri"/>
              </a:rPr>
              <a:t> </a:t>
            </a:r>
            <a:r>
              <a:rPr sz="2400" spc="-5" dirty="0">
                <a:latin typeface="Calibri"/>
                <a:cs typeface="Calibri"/>
              </a:rPr>
              <a:t>us</a:t>
            </a:r>
            <a:r>
              <a:rPr sz="2400" dirty="0">
                <a:latin typeface="Calibri"/>
                <a:cs typeface="Calibri"/>
              </a:rPr>
              <a:t>i</a:t>
            </a:r>
            <a:r>
              <a:rPr sz="2400" spc="-5" dirty="0">
                <a:latin typeface="Calibri"/>
                <a:cs typeface="Calibri"/>
              </a:rPr>
              <a:t>n</a:t>
            </a:r>
            <a:r>
              <a:rPr sz="2400" dirty="0">
                <a:latin typeface="Calibri"/>
                <a:cs typeface="Calibri"/>
              </a:rPr>
              <a:t>g</a:t>
            </a:r>
            <a:r>
              <a:rPr sz="2400" spc="-5" dirty="0">
                <a:latin typeface="Calibri"/>
                <a:cs typeface="Calibri"/>
              </a:rPr>
              <a:t> </a:t>
            </a:r>
            <a:r>
              <a:rPr sz="2400" spc="-65" dirty="0">
                <a:latin typeface="Calibri"/>
                <a:cs typeface="Calibri"/>
              </a:rPr>
              <a:t>“</a:t>
            </a:r>
            <a:r>
              <a:rPr sz="2400" dirty="0">
                <a:latin typeface="Calibri"/>
                <a:cs typeface="Calibri"/>
              </a:rPr>
              <a:t>a</a:t>
            </a:r>
            <a:r>
              <a:rPr sz="2400" spc="-15" dirty="0">
                <a:latin typeface="Calibri"/>
                <a:cs typeface="Calibri"/>
              </a:rPr>
              <a:t>b</a:t>
            </a:r>
            <a:r>
              <a:rPr sz="2400" spc="-5" dirty="0">
                <a:latin typeface="Calibri"/>
                <a:cs typeface="Calibri"/>
              </a:rPr>
              <a:t>so</a:t>
            </a:r>
            <a:r>
              <a:rPr sz="2400" dirty="0">
                <a:latin typeface="Calibri"/>
                <a:cs typeface="Calibri"/>
              </a:rPr>
              <a:t>l</a:t>
            </a:r>
            <a:r>
              <a:rPr sz="2400" spc="-5" dirty="0">
                <a:latin typeface="Calibri"/>
                <a:cs typeface="Calibri"/>
              </a:rPr>
              <a:t>u</a:t>
            </a:r>
            <a:r>
              <a:rPr sz="2400" spc="-25" dirty="0">
                <a:latin typeface="Calibri"/>
                <a:cs typeface="Calibri"/>
              </a:rPr>
              <a:t>t</a:t>
            </a:r>
            <a:r>
              <a:rPr sz="2400" spc="-20" dirty="0">
                <a:latin typeface="Calibri"/>
                <a:cs typeface="Calibri"/>
              </a:rPr>
              <a:t>e</a:t>
            </a:r>
            <a:r>
              <a:rPr sz="2400" dirty="0">
                <a:latin typeface="Calibri"/>
                <a:cs typeface="Calibri"/>
              </a:rPr>
              <a:t>”</a:t>
            </a:r>
            <a:r>
              <a:rPr sz="2400" spc="-15" dirty="0">
                <a:latin typeface="Calibri"/>
                <a:cs typeface="Calibri"/>
              </a:rPr>
              <a:t> </a:t>
            </a:r>
            <a:r>
              <a:rPr sz="2400" spc="-50" dirty="0">
                <a:latin typeface="Calibri"/>
                <a:cs typeface="Calibri"/>
              </a:rPr>
              <a:t>v</a:t>
            </a:r>
            <a:r>
              <a:rPr sz="2400" dirty="0">
                <a:latin typeface="Calibri"/>
                <a:cs typeface="Calibri"/>
              </a:rPr>
              <a:t>al</a:t>
            </a:r>
            <a:r>
              <a:rPr sz="2400" spc="-20" dirty="0">
                <a:latin typeface="Calibri"/>
                <a:cs typeface="Calibri"/>
              </a:rPr>
              <a:t>ue</a:t>
            </a:r>
            <a:r>
              <a:rPr sz="2400" dirty="0">
                <a:latin typeface="Calibri"/>
                <a:cs typeface="Calibri"/>
              </a:rPr>
              <a:t>s </a:t>
            </a:r>
            <a:r>
              <a:rPr sz="2400" spc="-5" dirty="0">
                <a:latin typeface="Calibri"/>
                <a:cs typeface="Calibri"/>
              </a:rPr>
              <a:t>o</a:t>
            </a:r>
            <a:r>
              <a:rPr sz="2400" dirty="0">
                <a:latin typeface="Calibri"/>
                <a:cs typeface="Calibri"/>
              </a:rPr>
              <a:t>f</a:t>
            </a:r>
            <a:r>
              <a:rPr sz="2400" spc="-5" dirty="0">
                <a:latin typeface="Calibri"/>
                <a:cs typeface="Calibri"/>
              </a:rPr>
              <a:t> </a:t>
            </a:r>
            <a:r>
              <a:rPr sz="2400" spc="-15" dirty="0">
                <a:latin typeface="Calibri"/>
                <a:cs typeface="Calibri"/>
              </a:rPr>
              <a:t>the</a:t>
            </a:r>
            <a:r>
              <a:rPr sz="2400" spc="-5" dirty="0">
                <a:latin typeface="Calibri"/>
                <a:cs typeface="Calibri"/>
              </a:rPr>
              <a:t> </a:t>
            </a:r>
            <a:r>
              <a:rPr sz="2400" spc="-35" dirty="0">
                <a:latin typeface="Calibri"/>
                <a:cs typeface="Calibri"/>
              </a:rPr>
              <a:t>g</a:t>
            </a:r>
            <a:r>
              <a:rPr sz="2400" spc="-20" dirty="0">
                <a:latin typeface="Calibri"/>
                <a:cs typeface="Calibri"/>
              </a:rPr>
              <a:t>e</a:t>
            </a:r>
            <a:r>
              <a:rPr sz="2400" spc="-5" dirty="0">
                <a:latin typeface="Calibri"/>
                <a:cs typeface="Calibri"/>
              </a:rPr>
              <a:t>o</a:t>
            </a:r>
            <a:r>
              <a:rPr sz="2400" dirty="0">
                <a:latin typeface="Calibri"/>
                <a:cs typeface="Calibri"/>
              </a:rPr>
              <a:t>id</a:t>
            </a:r>
            <a:r>
              <a:rPr sz="2400" spc="-15" dirty="0">
                <a:latin typeface="Calibri"/>
                <a:cs typeface="Calibri"/>
              </a:rPr>
              <a:t> </a:t>
            </a:r>
            <a:r>
              <a:rPr sz="2400" spc="-25" dirty="0">
                <a:latin typeface="Calibri"/>
                <a:cs typeface="Calibri"/>
              </a:rPr>
              <a:t>a</a:t>
            </a:r>
            <a:r>
              <a:rPr sz="2400" spc="-10" dirty="0">
                <a:latin typeface="Calibri"/>
                <a:cs typeface="Calibri"/>
              </a:rPr>
              <a:t>t </a:t>
            </a:r>
            <a:r>
              <a:rPr sz="2400" spc="-5" dirty="0">
                <a:latin typeface="Calibri"/>
                <a:cs typeface="Calibri"/>
              </a:rPr>
              <a:t>s</a:t>
            </a:r>
            <a:r>
              <a:rPr sz="2400" spc="-20" dirty="0">
                <a:latin typeface="Calibri"/>
                <a:cs typeface="Calibri"/>
              </a:rPr>
              <a:t>pec</a:t>
            </a:r>
            <a:r>
              <a:rPr sz="2400" dirty="0">
                <a:latin typeface="Calibri"/>
                <a:cs typeface="Calibri"/>
              </a:rPr>
              <a:t>i</a:t>
            </a:r>
            <a:r>
              <a:rPr sz="2400" spc="-5" dirty="0">
                <a:latin typeface="Calibri"/>
                <a:cs typeface="Calibri"/>
              </a:rPr>
              <a:t>f</a:t>
            </a:r>
            <a:r>
              <a:rPr sz="2400" dirty="0">
                <a:latin typeface="Calibri"/>
                <a:cs typeface="Calibri"/>
              </a:rPr>
              <a:t>i</a:t>
            </a:r>
            <a:r>
              <a:rPr sz="2400" spc="-15" dirty="0">
                <a:latin typeface="Calibri"/>
                <a:cs typeface="Calibri"/>
              </a:rPr>
              <a:t>c</a:t>
            </a:r>
            <a:r>
              <a:rPr sz="2400" spc="-10" dirty="0">
                <a:latin typeface="Calibri"/>
                <a:cs typeface="Calibri"/>
              </a:rPr>
              <a:t> </a:t>
            </a:r>
            <a:r>
              <a:rPr sz="2400" dirty="0">
                <a:latin typeface="Calibri"/>
                <a:cs typeface="Calibri"/>
              </a:rPr>
              <a:t>l</a:t>
            </a:r>
            <a:r>
              <a:rPr sz="2400" spc="-5" dirty="0">
                <a:latin typeface="Calibri"/>
                <a:cs typeface="Calibri"/>
              </a:rPr>
              <a:t>o</a:t>
            </a:r>
            <a:r>
              <a:rPr sz="2400" spc="-20" dirty="0">
                <a:latin typeface="Calibri"/>
                <a:cs typeface="Calibri"/>
              </a:rPr>
              <a:t>c</a:t>
            </a:r>
            <a:r>
              <a:rPr sz="2400" spc="-25" dirty="0">
                <a:latin typeface="Calibri"/>
                <a:cs typeface="Calibri"/>
              </a:rPr>
              <a:t>a</a:t>
            </a:r>
            <a:r>
              <a:rPr sz="2400" dirty="0">
                <a:latin typeface="Calibri"/>
                <a:cs typeface="Calibri"/>
              </a:rPr>
              <a:t>ti</a:t>
            </a:r>
            <a:r>
              <a:rPr sz="2400" spc="-5" dirty="0">
                <a:latin typeface="Calibri"/>
                <a:cs typeface="Calibri"/>
              </a:rPr>
              <a:t>on</a:t>
            </a:r>
            <a:r>
              <a:rPr sz="2400" dirty="0">
                <a:latin typeface="Calibri"/>
                <a:cs typeface="Calibri"/>
              </a:rPr>
              <a:t>s</a:t>
            </a:r>
            <a:r>
              <a:rPr sz="2400" spc="-25" dirty="0">
                <a:latin typeface="Calibri"/>
                <a:cs typeface="Calibri"/>
              </a:rPr>
              <a:t> </a:t>
            </a:r>
            <a:r>
              <a:rPr sz="2400" spc="-35" dirty="0">
                <a:latin typeface="Calibri"/>
                <a:cs typeface="Calibri"/>
              </a:rPr>
              <a:t>t</a:t>
            </a:r>
            <a:r>
              <a:rPr sz="2400" dirty="0">
                <a:latin typeface="Calibri"/>
                <a:cs typeface="Calibri"/>
              </a:rPr>
              <a:t>o</a:t>
            </a:r>
            <a:r>
              <a:rPr sz="2400" spc="-15" dirty="0">
                <a:latin typeface="Calibri"/>
                <a:cs typeface="Calibri"/>
              </a:rPr>
              <a:t> </a:t>
            </a:r>
            <a:r>
              <a:rPr sz="2400" spc="-35" dirty="0">
                <a:latin typeface="Calibri"/>
                <a:cs typeface="Calibri"/>
              </a:rPr>
              <a:t>c</a:t>
            </a:r>
            <a:r>
              <a:rPr sz="2400" spc="-5" dirty="0">
                <a:latin typeface="Calibri"/>
                <a:cs typeface="Calibri"/>
              </a:rPr>
              <a:t>o</a:t>
            </a:r>
            <a:r>
              <a:rPr sz="2400" dirty="0">
                <a:latin typeface="Calibri"/>
                <a:cs typeface="Calibri"/>
              </a:rPr>
              <a:t>m</a:t>
            </a:r>
            <a:r>
              <a:rPr sz="2400" spc="-5" dirty="0">
                <a:latin typeface="Calibri"/>
                <a:cs typeface="Calibri"/>
              </a:rPr>
              <a:t>p</a:t>
            </a:r>
            <a:r>
              <a:rPr sz="2400" dirty="0">
                <a:latin typeface="Calibri"/>
                <a:cs typeface="Calibri"/>
              </a:rPr>
              <a:t>a</a:t>
            </a:r>
            <a:r>
              <a:rPr sz="2400" spc="-45" dirty="0">
                <a:latin typeface="Calibri"/>
                <a:cs typeface="Calibri"/>
              </a:rPr>
              <a:t>r</a:t>
            </a:r>
            <a:r>
              <a:rPr sz="2400" spc="-15" dirty="0">
                <a:latin typeface="Calibri"/>
                <a:cs typeface="Calibri"/>
              </a:rPr>
              <a:t>e </a:t>
            </a:r>
            <a:r>
              <a:rPr sz="2400" spc="-20" dirty="0">
                <a:latin typeface="Calibri"/>
                <a:cs typeface="Calibri"/>
              </a:rPr>
              <a:t>m</a:t>
            </a:r>
            <a:r>
              <a:rPr sz="2400" spc="-5" dirty="0">
                <a:latin typeface="Calibri"/>
                <a:cs typeface="Calibri"/>
              </a:rPr>
              <a:t>ode</a:t>
            </a:r>
            <a:r>
              <a:rPr sz="2400" dirty="0">
                <a:latin typeface="Calibri"/>
                <a:cs typeface="Calibri"/>
              </a:rPr>
              <a:t>l</a:t>
            </a:r>
            <a:r>
              <a:rPr sz="2400" spc="-5" dirty="0">
                <a:latin typeface="Calibri"/>
                <a:cs typeface="Calibri"/>
              </a:rPr>
              <a:t>s</a:t>
            </a:r>
            <a:r>
              <a:rPr sz="2400" spc="-10" dirty="0">
                <a:latin typeface="Calibri"/>
                <a:cs typeface="Calibri"/>
              </a:rPr>
              <a:t>, </a:t>
            </a:r>
            <a:r>
              <a:rPr sz="2400" dirty="0">
                <a:latin typeface="Calibri"/>
                <a:cs typeface="Calibri"/>
              </a:rPr>
              <a:t>i</a:t>
            </a:r>
            <a:r>
              <a:rPr sz="2400" spc="-10" dirty="0">
                <a:latin typeface="Calibri"/>
                <a:cs typeface="Calibri"/>
              </a:rPr>
              <a:t>t </a:t>
            </a:r>
            <a:r>
              <a:rPr sz="2400" dirty="0">
                <a:latin typeface="Calibri"/>
                <a:cs typeface="Calibri"/>
              </a:rPr>
              <a:t>is</a:t>
            </a:r>
            <a:r>
              <a:rPr sz="2400" spc="-15" dirty="0">
                <a:latin typeface="Calibri"/>
                <a:cs typeface="Calibri"/>
              </a:rPr>
              <a:t> </a:t>
            </a:r>
            <a:r>
              <a:rPr sz="2400" dirty="0">
                <a:latin typeface="Calibri"/>
                <a:cs typeface="Calibri"/>
              </a:rPr>
              <a:t>a</a:t>
            </a:r>
            <a:r>
              <a:rPr sz="2400" spc="-20" dirty="0">
                <a:latin typeface="Calibri"/>
                <a:cs typeface="Calibri"/>
              </a:rPr>
              <a:t>c</a:t>
            </a:r>
            <a:r>
              <a:rPr sz="2400" dirty="0">
                <a:latin typeface="Calibri"/>
                <a:cs typeface="Calibri"/>
              </a:rPr>
              <a:t>tuall</a:t>
            </a:r>
            <a:r>
              <a:rPr sz="2400" spc="-15" dirty="0">
                <a:latin typeface="Calibri"/>
                <a:cs typeface="Calibri"/>
              </a:rPr>
              <a:t>y </a:t>
            </a:r>
            <a:r>
              <a:rPr sz="2400" spc="-20" dirty="0">
                <a:latin typeface="Calibri"/>
                <a:cs typeface="Calibri"/>
              </a:rPr>
              <a:t>mo</a:t>
            </a:r>
            <a:r>
              <a:rPr sz="2400" spc="-45" dirty="0">
                <a:latin typeface="Calibri"/>
                <a:cs typeface="Calibri"/>
              </a:rPr>
              <a:t>r</a:t>
            </a:r>
            <a:r>
              <a:rPr sz="2400" spc="-15" dirty="0">
                <a:latin typeface="Calibri"/>
                <a:cs typeface="Calibri"/>
              </a:rPr>
              <a:t>e</a:t>
            </a:r>
            <a:r>
              <a:rPr sz="2400" spc="-10" dirty="0">
                <a:latin typeface="Calibri"/>
                <a:cs typeface="Calibri"/>
              </a:rPr>
              <a:t> </a:t>
            </a:r>
            <a:r>
              <a:rPr sz="2400" spc="-5" dirty="0">
                <a:latin typeface="Calibri"/>
                <a:cs typeface="Calibri"/>
              </a:rPr>
              <a:t>us</a:t>
            </a:r>
            <a:r>
              <a:rPr sz="2400" spc="-40" dirty="0">
                <a:latin typeface="Calibri"/>
                <a:cs typeface="Calibri"/>
              </a:rPr>
              <a:t>e</a:t>
            </a:r>
            <a:r>
              <a:rPr sz="2400" spc="-5" dirty="0">
                <a:latin typeface="Calibri"/>
                <a:cs typeface="Calibri"/>
              </a:rPr>
              <a:t>fu</a:t>
            </a:r>
            <a:r>
              <a:rPr sz="2400" dirty="0">
                <a:latin typeface="Calibri"/>
                <a:cs typeface="Calibri"/>
              </a:rPr>
              <a:t>l</a:t>
            </a:r>
            <a:r>
              <a:rPr sz="2400" spc="15" dirty="0">
                <a:latin typeface="Calibri"/>
                <a:cs typeface="Calibri"/>
              </a:rPr>
              <a:t> </a:t>
            </a:r>
            <a:r>
              <a:rPr sz="2400" spc="-35" dirty="0">
                <a:latin typeface="Calibri"/>
                <a:cs typeface="Calibri"/>
              </a:rPr>
              <a:t>t</a:t>
            </a:r>
            <a:r>
              <a:rPr sz="2400" dirty="0">
                <a:latin typeface="Calibri"/>
                <a:cs typeface="Calibri"/>
              </a:rPr>
              <a:t>o l</a:t>
            </a:r>
            <a:r>
              <a:rPr sz="2400" spc="-5" dirty="0">
                <a:latin typeface="Calibri"/>
                <a:cs typeface="Calibri"/>
              </a:rPr>
              <a:t>oo</a:t>
            </a:r>
            <a:r>
              <a:rPr sz="2400" dirty="0">
                <a:latin typeface="Calibri"/>
                <a:cs typeface="Calibri"/>
              </a:rPr>
              <a:t>k</a:t>
            </a:r>
            <a:r>
              <a:rPr sz="2400" spc="-20" dirty="0">
                <a:latin typeface="Calibri"/>
                <a:cs typeface="Calibri"/>
              </a:rPr>
              <a:t> </a:t>
            </a:r>
            <a:r>
              <a:rPr sz="2400" spc="-25" dirty="0">
                <a:latin typeface="Calibri"/>
                <a:cs typeface="Calibri"/>
              </a:rPr>
              <a:t>a</a:t>
            </a:r>
            <a:r>
              <a:rPr sz="2400" spc="-10" dirty="0">
                <a:latin typeface="Calibri"/>
                <a:cs typeface="Calibri"/>
              </a:rPr>
              <a:t>t </a:t>
            </a:r>
            <a:r>
              <a:rPr sz="2400" spc="-15" dirty="0">
                <a:latin typeface="Calibri"/>
                <a:cs typeface="Calibri"/>
              </a:rPr>
              <a:t>the</a:t>
            </a:r>
            <a:r>
              <a:rPr sz="2400" dirty="0">
                <a:latin typeface="Calibri"/>
                <a:cs typeface="Calibri"/>
              </a:rPr>
              <a:t> </a:t>
            </a:r>
            <a:r>
              <a:rPr sz="2400" spc="-20" dirty="0">
                <a:latin typeface="Calibri"/>
                <a:cs typeface="Calibri"/>
              </a:rPr>
              <a:t>c</a:t>
            </a:r>
            <a:r>
              <a:rPr sz="2400" spc="-5" dirty="0">
                <a:latin typeface="Calibri"/>
                <a:cs typeface="Calibri"/>
              </a:rPr>
              <a:t>h</a:t>
            </a:r>
            <a:r>
              <a:rPr sz="2400" dirty="0">
                <a:latin typeface="Calibri"/>
                <a:cs typeface="Calibri"/>
              </a:rPr>
              <a:t>a</a:t>
            </a:r>
            <a:r>
              <a:rPr sz="2400" spc="-5" dirty="0">
                <a:latin typeface="Calibri"/>
                <a:cs typeface="Calibri"/>
              </a:rPr>
              <a:t>n</a:t>
            </a:r>
            <a:r>
              <a:rPr sz="2400" spc="-20" dirty="0">
                <a:latin typeface="Calibri"/>
                <a:cs typeface="Calibri"/>
              </a:rPr>
              <a:t>ge</a:t>
            </a:r>
            <a:r>
              <a:rPr sz="2400" dirty="0">
                <a:latin typeface="Calibri"/>
                <a:cs typeface="Calibri"/>
              </a:rPr>
              <a:t>s</a:t>
            </a:r>
            <a:r>
              <a:rPr sz="2400" spc="-5" dirty="0">
                <a:latin typeface="Calibri"/>
                <a:cs typeface="Calibri"/>
              </a:rPr>
              <a:t> </a:t>
            </a:r>
            <a:r>
              <a:rPr sz="2400" dirty="0">
                <a:latin typeface="Calibri"/>
                <a:cs typeface="Calibri"/>
              </a:rPr>
              <a:t>in</a:t>
            </a:r>
            <a:r>
              <a:rPr sz="2400" spc="-10" dirty="0">
                <a:latin typeface="Calibri"/>
                <a:cs typeface="Calibri"/>
              </a:rPr>
              <a:t> </a:t>
            </a:r>
            <a:r>
              <a:rPr sz="2400" spc="-15" dirty="0">
                <a:latin typeface="Calibri"/>
                <a:cs typeface="Calibri"/>
              </a:rPr>
              <a:t>the</a:t>
            </a:r>
            <a:r>
              <a:rPr sz="2400" dirty="0">
                <a:latin typeface="Calibri"/>
                <a:cs typeface="Calibri"/>
              </a:rPr>
              <a:t> </a:t>
            </a:r>
            <a:r>
              <a:rPr sz="2400" spc="-5" dirty="0">
                <a:latin typeface="Calibri"/>
                <a:cs typeface="Calibri"/>
              </a:rPr>
              <a:t>sh</a:t>
            </a:r>
            <a:r>
              <a:rPr sz="2400" dirty="0">
                <a:latin typeface="Calibri"/>
                <a:cs typeface="Calibri"/>
              </a:rPr>
              <a:t>a</a:t>
            </a:r>
            <a:r>
              <a:rPr sz="2400" spc="-20" dirty="0">
                <a:latin typeface="Calibri"/>
                <a:cs typeface="Calibri"/>
              </a:rPr>
              <a:t>p</a:t>
            </a:r>
            <a:r>
              <a:rPr sz="2400" spc="-15" dirty="0">
                <a:latin typeface="Calibri"/>
                <a:cs typeface="Calibri"/>
              </a:rPr>
              <a:t>e</a:t>
            </a:r>
            <a:r>
              <a:rPr sz="2400" dirty="0">
                <a:latin typeface="Calibri"/>
                <a:cs typeface="Calibri"/>
              </a:rPr>
              <a:t> </a:t>
            </a:r>
            <a:r>
              <a:rPr sz="2400" spc="-5" dirty="0">
                <a:latin typeface="Calibri"/>
                <a:cs typeface="Calibri"/>
              </a:rPr>
              <a:t>o</a:t>
            </a:r>
            <a:r>
              <a:rPr sz="2400" dirty="0">
                <a:latin typeface="Calibri"/>
                <a:cs typeface="Calibri"/>
              </a:rPr>
              <a:t>f</a:t>
            </a:r>
            <a:r>
              <a:rPr sz="2400" spc="-5" dirty="0">
                <a:latin typeface="Calibri"/>
                <a:cs typeface="Calibri"/>
              </a:rPr>
              <a:t> </a:t>
            </a:r>
            <a:r>
              <a:rPr sz="2400" spc="-15" dirty="0">
                <a:latin typeface="Calibri"/>
                <a:cs typeface="Calibri"/>
              </a:rPr>
              <a:t>the</a:t>
            </a:r>
            <a:r>
              <a:rPr sz="2400" spc="-5" dirty="0">
                <a:latin typeface="Calibri"/>
                <a:cs typeface="Calibri"/>
              </a:rPr>
              <a:t> </a:t>
            </a:r>
            <a:r>
              <a:rPr sz="2400" spc="-35" dirty="0">
                <a:latin typeface="Calibri"/>
                <a:cs typeface="Calibri"/>
              </a:rPr>
              <a:t>g</a:t>
            </a:r>
            <a:r>
              <a:rPr sz="2400" spc="-20" dirty="0">
                <a:latin typeface="Calibri"/>
                <a:cs typeface="Calibri"/>
              </a:rPr>
              <a:t>e</a:t>
            </a:r>
            <a:r>
              <a:rPr sz="2400" spc="-5" dirty="0">
                <a:latin typeface="Calibri"/>
                <a:cs typeface="Calibri"/>
              </a:rPr>
              <a:t>o</a:t>
            </a:r>
            <a:r>
              <a:rPr sz="2400" dirty="0">
                <a:latin typeface="Calibri"/>
                <a:cs typeface="Calibri"/>
              </a:rPr>
              <a:t>id</a:t>
            </a:r>
            <a:r>
              <a:rPr sz="2400" spc="-5" dirty="0">
                <a:latin typeface="Calibri"/>
                <a:cs typeface="Calibri"/>
              </a:rPr>
              <a:t> </a:t>
            </a:r>
            <a:r>
              <a:rPr sz="2400" spc="-15" dirty="0">
                <a:latin typeface="Calibri"/>
                <a:cs typeface="Calibri"/>
              </a:rPr>
              <a:t>o</a:t>
            </a:r>
            <a:r>
              <a:rPr sz="2400" spc="-40" dirty="0">
                <a:latin typeface="Calibri"/>
                <a:cs typeface="Calibri"/>
              </a:rPr>
              <a:t>v</a:t>
            </a:r>
            <a:r>
              <a:rPr sz="2400" spc="-20" dirty="0">
                <a:latin typeface="Calibri"/>
                <a:cs typeface="Calibri"/>
              </a:rPr>
              <a:t>e</a:t>
            </a:r>
            <a:r>
              <a:rPr sz="2400" spc="-10" dirty="0">
                <a:latin typeface="Calibri"/>
                <a:cs typeface="Calibri"/>
              </a:rPr>
              <a:t>r</a:t>
            </a:r>
            <a:r>
              <a:rPr sz="2400" dirty="0">
                <a:latin typeface="Calibri"/>
                <a:cs typeface="Calibri"/>
              </a:rPr>
              <a:t> </a:t>
            </a:r>
            <a:r>
              <a:rPr sz="2400" spc="-50" dirty="0">
                <a:latin typeface="Calibri"/>
                <a:cs typeface="Calibri"/>
              </a:rPr>
              <a:t>v</a:t>
            </a:r>
            <a:r>
              <a:rPr sz="2400" dirty="0">
                <a:latin typeface="Calibri"/>
                <a:cs typeface="Calibri"/>
              </a:rPr>
              <a:t>a</a:t>
            </a:r>
            <a:r>
              <a:rPr sz="2400" spc="-15" dirty="0">
                <a:latin typeface="Calibri"/>
                <a:cs typeface="Calibri"/>
              </a:rPr>
              <a:t>r</a:t>
            </a:r>
            <a:r>
              <a:rPr sz="2400" dirty="0">
                <a:latin typeface="Calibri"/>
                <a:cs typeface="Calibri"/>
              </a:rPr>
              <a:t>i</a:t>
            </a:r>
            <a:r>
              <a:rPr sz="2400" spc="-5" dirty="0">
                <a:latin typeface="Calibri"/>
                <a:cs typeface="Calibri"/>
              </a:rPr>
              <a:t>ous d</a:t>
            </a:r>
            <a:r>
              <a:rPr sz="2400" dirty="0">
                <a:latin typeface="Calibri"/>
                <a:cs typeface="Calibri"/>
              </a:rPr>
              <a:t>i</a:t>
            </a:r>
            <a:r>
              <a:rPr sz="2400" spc="-35" dirty="0">
                <a:latin typeface="Calibri"/>
                <a:cs typeface="Calibri"/>
              </a:rPr>
              <a:t>s</a:t>
            </a:r>
            <a:r>
              <a:rPr sz="2400" spc="-40" dirty="0">
                <a:latin typeface="Calibri"/>
                <a:cs typeface="Calibri"/>
              </a:rPr>
              <a:t>t</a:t>
            </a:r>
            <a:r>
              <a:rPr sz="2400" dirty="0">
                <a:latin typeface="Calibri"/>
                <a:cs typeface="Calibri"/>
              </a:rPr>
              <a:t>a</a:t>
            </a:r>
            <a:r>
              <a:rPr sz="2400" spc="-5" dirty="0">
                <a:latin typeface="Calibri"/>
                <a:cs typeface="Calibri"/>
              </a:rPr>
              <a:t>nc</a:t>
            </a:r>
            <a:r>
              <a:rPr sz="2400" spc="-15" dirty="0">
                <a:latin typeface="Calibri"/>
                <a:cs typeface="Calibri"/>
              </a:rPr>
              <a:t>e</a:t>
            </a:r>
            <a:r>
              <a:rPr sz="2400" dirty="0">
                <a:latin typeface="Calibri"/>
                <a:cs typeface="Calibri"/>
              </a:rPr>
              <a:t> </a:t>
            </a:r>
            <a:r>
              <a:rPr sz="2400" spc="-5" dirty="0">
                <a:latin typeface="Calibri"/>
                <a:cs typeface="Calibri"/>
              </a:rPr>
              <a:t>s</a:t>
            </a:r>
            <a:r>
              <a:rPr sz="2400" spc="-35" dirty="0">
                <a:latin typeface="Calibri"/>
                <a:cs typeface="Calibri"/>
              </a:rPr>
              <a:t>c</a:t>
            </a:r>
            <a:r>
              <a:rPr sz="2400" dirty="0">
                <a:latin typeface="Calibri"/>
                <a:cs typeface="Calibri"/>
              </a:rPr>
              <a:t>al</a:t>
            </a:r>
            <a:r>
              <a:rPr sz="2400" spc="-20" dirty="0">
                <a:latin typeface="Calibri"/>
                <a:cs typeface="Calibri"/>
              </a:rPr>
              <a:t>e</a:t>
            </a:r>
            <a:r>
              <a:rPr sz="2400" dirty="0">
                <a:latin typeface="Calibri"/>
                <a:cs typeface="Calibri"/>
              </a:rPr>
              <a:t>s</a:t>
            </a:r>
            <a:r>
              <a:rPr sz="2400" spc="-5" dirty="0">
                <a:latin typeface="Calibri"/>
                <a:cs typeface="Calibri"/>
              </a:rPr>
              <a:t> (</a:t>
            </a:r>
            <a:r>
              <a:rPr sz="2400" dirty="0">
                <a:latin typeface="Calibri"/>
                <a:cs typeface="Calibri"/>
              </a:rPr>
              <a:t>i</a:t>
            </a:r>
            <a:r>
              <a:rPr sz="2400" spc="-5" dirty="0">
                <a:latin typeface="Calibri"/>
                <a:cs typeface="Calibri"/>
              </a:rPr>
              <a:t>.e</a:t>
            </a:r>
            <a:r>
              <a:rPr sz="2400" dirty="0">
                <a:latin typeface="Calibri"/>
                <a:cs typeface="Calibri"/>
              </a:rPr>
              <a:t>.</a:t>
            </a:r>
            <a:r>
              <a:rPr sz="2400" spc="-20" dirty="0">
                <a:latin typeface="Calibri"/>
                <a:cs typeface="Calibri"/>
              </a:rPr>
              <a:t> </a:t>
            </a:r>
            <a:r>
              <a:rPr sz="2400" dirty="0">
                <a:latin typeface="Calibri"/>
                <a:cs typeface="Calibri"/>
              </a:rPr>
              <a:t>l</a:t>
            </a:r>
            <a:r>
              <a:rPr sz="2400" spc="-5" dirty="0">
                <a:latin typeface="Calibri"/>
                <a:cs typeface="Calibri"/>
              </a:rPr>
              <a:t>ook</a:t>
            </a:r>
            <a:r>
              <a:rPr sz="2400" dirty="0">
                <a:latin typeface="Calibri"/>
                <a:cs typeface="Calibri"/>
              </a:rPr>
              <a:t>i</a:t>
            </a:r>
            <a:r>
              <a:rPr sz="2400" spc="-5" dirty="0">
                <a:latin typeface="Calibri"/>
                <a:cs typeface="Calibri"/>
              </a:rPr>
              <a:t>n</a:t>
            </a:r>
            <a:r>
              <a:rPr sz="2400" dirty="0">
                <a:latin typeface="Calibri"/>
                <a:cs typeface="Calibri"/>
              </a:rPr>
              <a:t>g</a:t>
            </a:r>
            <a:r>
              <a:rPr sz="2400" spc="-25" dirty="0">
                <a:latin typeface="Calibri"/>
                <a:cs typeface="Calibri"/>
              </a:rPr>
              <a:t> a</a:t>
            </a:r>
            <a:r>
              <a:rPr sz="2400" spc="-10" dirty="0">
                <a:latin typeface="Calibri"/>
                <a:cs typeface="Calibri"/>
              </a:rPr>
              <a:t>t</a:t>
            </a:r>
            <a:r>
              <a:rPr sz="2400" spc="-15" dirty="0">
                <a:latin typeface="Calibri"/>
                <a:cs typeface="Calibri"/>
              </a:rPr>
              <a:t> the</a:t>
            </a:r>
            <a:r>
              <a:rPr sz="2400" spc="5" dirty="0">
                <a:latin typeface="Calibri"/>
                <a:cs typeface="Calibri"/>
              </a:rPr>
              <a:t> </a:t>
            </a:r>
            <a:r>
              <a:rPr sz="2400" b="1" spc="-10" dirty="0">
                <a:latin typeface="Calibri"/>
                <a:cs typeface="Calibri"/>
              </a:rPr>
              <a:t>s</a:t>
            </a:r>
            <a:r>
              <a:rPr sz="2400" b="1" spc="-15" dirty="0">
                <a:latin typeface="Calibri"/>
                <a:cs typeface="Calibri"/>
              </a:rPr>
              <a:t>lop</a:t>
            </a:r>
            <a:r>
              <a:rPr sz="2400" b="1" dirty="0">
                <a:latin typeface="Calibri"/>
                <a:cs typeface="Calibri"/>
              </a:rPr>
              <a:t>e</a:t>
            </a:r>
            <a:r>
              <a:rPr sz="2400" b="1" spc="-10" dirty="0">
                <a:latin typeface="Calibri"/>
                <a:cs typeface="Calibri"/>
              </a:rPr>
              <a:t> </a:t>
            </a:r>
            <a:r>
              <a:rPr sz="2400" spc="-20" dirty="0">
                <a:latin typeface="Calibri"/>
                <a:cs typeface="Calibri"/>
              </a:rPr>
              <a:t>b</a:t>
            </a:r>
            <a:r>
              <a:rPr sz="2400" spc="-30" dirty="0">
                <a:latin typeface="Calibri"/>
                <a:cs typeface="Calibri"/>
              </a:rPr>
              <a:t>e</a:t>
            </a:r>
            <a:r>
              <a:rPr sz="2400" spc="-10" dirty="0">
                <a:latin typeface="Calibri"/>
                <a:cs typeface="Calibri"/>
              </a:rPr>
              <a:t>t</a:t>
            </a:r>
            <a:r>
              <a:rPr sz="2400" spc="-45" dirty="0">
                <a:latin typeface="Calibri"/>
                <a:cs typeface="Calibri"/>
              </a:rPr>
              <a:t>w</a:t>
            </a:r>
            <a:r>
              <a:rPr sz="2400" spc="-20" dirty="0">
                <a:latin typeface="Calibri"/>
                <a:cs typeface="Calibri"/>
              </a:rPr>
              <a:t>ee</a:t>
            </a:r>
            <a:r>
              <a:rPr sz="2400" dirty="0">
                <a:latin typeface="Calibri"/>
                <a:cs typeface="Calibri"/>
              </a:rPr>
              <a:t>n</a:t>
            </a:r>
            <a:r>
              <a:rPr sz="2400" spc="5" dirty="0">
                <a:latin typeface="Calibri"/>
                <a:cs typeface="Calibri"/>
              </a:rPr>
              <a:t> </a:t>
            </a:r>
            <a:r>
              <a:rPr sz="2400" spc="-50" dirty="0">
                <a:latin typeface="Calibri"/>
                <a:cs typeface="Calibri"/>
              </a:rPr>
              <a:t>v</a:t>
            </a:r>
            <a:r>
              <a:rPr sz="2400" dirty="0">
                <a:latin typeface="Calibri"/>
                <a:cs typeface="Calibri"/>
              </a:rPr>
              <a:t>a</a:t>
            </a:r>
            <a:r>
              <a:rPr sz="2400" spc="-15" dirty="0">
                <a:latin typeface="Calibri"/>
                <a:cs typeface="Calibri"/>
              </a:rPr>
              <a:t>r</a:t>
            </a:r>
            <a:r>
              <a:rPr sz="2400" dirty="0">
                <a:latin typeface="Calibri"/>
                <a:cs typeface="Calibri"/>
              </a:rPr>
              <a:t>i</a:t>
            </a:r>
            <a:r>
              <a:rPr sz="2400" spc="-5" dirty="0">
                <a:latin typeface="Calibri"/>
                <a:cs typeface="Calibri"/>
              </a:rPr>
              <a:t>ous p</a:t>
            </a:r>
            <a:r>
              <a:rPr sz="2400" dirty="0">
                <a:latin typeface="Calibri"/>
                <a:cs typeface="Calibri"/>
              </a:rPr>
              <a:t>ai</a:t>
            </a:r>
            <a:r>
              <a:rPr sz="2400" spc="-50" dirty="0">
                <a:latin typeface="Calibri"/>
                <a:cs typeface="Calibri"/>
              </a:rPr>
              <a:t>r</a:t>
            </a:r>
            <a:r>
              <a:rPr sz="2400" dirty="0">
                <a:latin typeface="Calibri"/>
                <a:cs typeface="Calibri"/>
              </a:rPr>
              <a:t>s</a:t>
            </a:r>
            <a:r>
              <a:rPr sz="2400" spc="-5" dirty="0">
                <a:latin typeface="Calibri"/>
                <a:cs typeface="Calibri"/>
              </a:rPr>
              <a:t> </a:t>
            </a:r>
            <a:r>
              <a:rPr sz="2400" dirty="0">
                <a:latin typeface="Calibri"/>
                <a:cs typeface="Calibri"/>
              </a:rPr>
              <a:t>of</a:t>
            </a:r>
            <a:r>
              <a:rPr sz="2400" spc="-5" dirty="0">
                <a:latin typeface="Calibri"/>
                <a:cs typeface="Calibri"/>
              </a:rPr>
              <a:t> su</a:t>
            </a:r>
            <a:r>
              <a:rPr sz="2400" spc="5" dirty="0">
                <a:latin typeface="Calibri"/>
                <a:cs typeface="Calibri"/>
              </a:rPr>
              <a:t>r</a:t>
            </a:r>
            <a:r>
              <a:rPr sz="2400" spc="-40" dirty="0">
                <a:latin typeface="Calibri"/>
                <a:cs typeface="Calibri"/>
              </a:rPr>
              <a:t>v</a:t>
            </a:r>
            <a:r>
              <a:rPr sz="2400" spc="-35" dirty="0">
                <a:latin typeface="Calibri"/>
                <a:cs typeface="Calibri"/>
              </a:rPr>
              <a:t>e</a:t>
            </a:r>
            <a:r>
              <a:rPr sz="2400" spc="-15" dirty="0">
                <a:latin typeface="Calibri"/>
                <a:cs typeface="Calibri"/>
              </a:rPr>
              <a:t>y</a:t>
            </a:r>
            <a:r>
              <a:rPr sz="2400" spc="15" dirty="0">
                <a:latin typeface="Calibri"/>
                <a:cs typeface="Calibri"/>
              </a:rPr>
              <a:t> </a:t>
            </a:r>
            <a:r>
              <a:rPr sz="2400" spc="-5" dirty="0">
                <a:latin typeface="Calibri"/>
                <a:cs typeface="Calibri"/>
              </a:rPr>
              <a:t>p</a:t>
            </a:r>
            <a:r>
              <a:rPr sz="2400" dirty="0">
                <a:latin typeface="Calibri"/>
                <a:cs typeface="Calibri"/>
              </a:rPr>
              <a:t>oi</a:t>
            </a:r>
            <a:r>
              <a:rPr sz="2400" spc="-25" dirty="0">
                <a:latin typeface="Calibri"/>
                <a:cs typeface="Calibri"/>
              </a:rPr>
              <a:t>n</a:t>
            </a:r>
            <a:r>
              <a:rPr sz="2400" spc="-10" dirty="0">
                <a:latin typeface="Calibri"/>
                <a:cs typeface="Calibri"/>
              </a:rPr>
              <a:t>t</a:t>
            </a:r>
            <a:r>
              <a:rPr sz="2400" dirty="0">
                <a:latin typeface="Calibri"/>
                <a:cs typeface="Calibri"/>
              </a:rPr>
              <a:t>s</a:t>
            </a:r>
            <a:r>
              <a:rPr sz="2400" spc="-15" dirty="0">
                <a:latin typeface="Calibri"/>
                <a:cs typeface="Calibri"/>
              </a:rPr>
              <a:t> </a:t>
            </a:r>
            <a:r>
              <a:rPr sz="2400" spc="-5" dirty="0">
                <a:latin typeface="Calibri"/>
                <a:cs typeface="Calibri"/>
              </a:rPr>
              <a:t>s</a:t>
            </a:r>
            <a:r>
              <a:rPr sz="2400" spc="-20" dirty="0">
                <a:latin typeface="Calibri"/>
                <a:cs typeface="Calibri"/>
              </a:rPr>
              <a:t>e</a:t>
            </a:r>
            <a:r>
              <a:rPr sz="2400" spc="-5" dirty="0">
                <a:latin typeface="Calibri"/>
                <a:cs typeface="Calibri"/>
              </a:rPr>
              <a:t>p</a:t>
            </a:r>
            <a:r>
              <a:rPr sz="2400" spc="-15" dirty="0">
                <a:latin typeface="Calibri"/>
                <a:cs typeface="Calibri"/>
              </a:rPr>
              <a:t>a</a:t>
            </a:r>
            <a:r>
              <a:rPr sz="2400" spc="-65" dirty="0">
                <a:latin typeface="Calibri"/>
                <a:cs typeface="Calibri"/>
              </a:rPr>
              <a:t>r</a:t>
            </a:r>
            <a:r>
              <a:rPr sz="2400" spc="-25" dirty="0">
                <a:latin typeface="Calibri"/>
                <a:cs typeface="Calibri"/>
              </a:rPr>
              <a:t>a</a:t>
            </a:r>
            <a:r>
              <a:rPr sz="2400" spc="-35" dirty="0">
                <a:latin typeface="Calibri"/>
                <a:cs typeface="Calibri"/>
              </a:rPr>
              <a:t>t</a:t>
            </a:r>
            <a:r>
              <a:rPr sz="2400" spc="-20" dirty="0">
                <a:latin typeface="Calibri"/>
                <a:cs typeface="Calibri"/>
              </a:rPr>
              <a:t>e</a:t>
            </a:r>
            <a:r>
              <a:rPr sz="2400" dirty="0">
                <a:latin typeface="Calibri"/>
                <a:cs typeface="Calibri"/>
              </a:rPr>
              <a:t>d</a:t>
            </a:r>
            <a:r>
              <a:rPr sz="2400" spc="5" dirty="0">
                <a:latin typeface="Calibri"/>
                <a:cs typeface="Calibri"/>
              </a:rPr>
              <a:t> </a:t>
            </a:r>
            <a:r>
              <a:rPr sz="2400" spc="-15" dirty="0">
                <a:latin typeface="Calibri"/>
                <a:cs typeface="Calibri"/>
              </a:rPr>
              <a:t>by</a:t>
            </a:r>
            <a:r>
              <a:rPr sz="2400" dirty="0">
                <a:latin typeface="Calibri"/>
                <a:cs typeface="Calibri"/>
              </a:rPr>
              <a:t>	</a:t>
            </a:r>
            <a:r>
              <a:rPr sz="2400" spc="-10" dirty="0">
                <a:latin typeface="Calibri"/>
                <a:cs typeface="Calibri"/>
              </a:rPr>
              <a:t>1, 2,</a:t>
            </a:r>
            <a:r>
              <a:rPr sz="2400" spc="-15" dirty="0">
                <a:latin typeface="Calibri"/>
                <a:cs typeface="Calibri"/>
              </a:rPr>
              <a:t> </a:t>
            </a:r>
            <a:r>
              <a:rPr sz="2400" spc="-10" dirty="0">
                <a:latin typeface="Calibri"/>
                <a:cs typeface="Calibri"/>
              </a:rPr>
              <a:t>5, </a:t>
            </a:r>
            <a:r>
              <a:rPr sz="2400" spc="-15" dirty="0">
                <a:latin typeface="Calibri"/>
                <a:cs typeface="Calibri"/>
              </a:rPr>
              <a:t>10, 20,</a:t>
            </a:r>
            <a:r>
              <a:rPr sz="2400" spc="-20" dirty="0">
                <a:latin typeface="Calibri"/>
                <a:cs typeface="Calibri"/>
              </a:rPr>
              <a:t> </a:t>
            </a:r>
            <a:r>
              <a:rPr sz="2400" spc="-15" dirty="0">
                <a:latin typeface="Calibri"/>
                <a:cs typeface="Calibri"/>
              </a:rPr>
              <a:t>50, 100, 200</a:t>
            </a:r>
            <a:r>
              <a:rPr sz="2400" spc="-25" dirty="0">
                <a:latin typeface="Calibri"/>
                <a:cs typeface="Calibri"/>
              </a:rPr>
              <a:t> </a:t>
            </a:r>
            <a:r>
              <a:rPr sz="2400" spc="-15" dirty="0">
                <a:latin typeface="Calibri"/>
                <a:cs typeface="Calibri"/>
              </a:rPr>
              <a:t>km,</a:t>
            </a:r>
            <a:r>
              <a:rPr sz="2400" spc="-25" dirty="0">
                <a:latin typeface="Calibri"/>
                <a:cs typeface="Calibri"/>
              </a:rPr>
              <a:t> </a:t>
            </a:r>
            <a:r>
              <a:rPr sz="2400" spc="-30" dirty="0">
                <a:latin typeface="Calibri"/>
                <a:cs typeface="Calibri"/>
              </a:rPr>
              <a:t>e</a:t>
            </a:r>
            <a:r>
              <a:rPr sz="2400" spc="-40" dirty="0">
                <a:latin typeface="Calibri"/>
                <a:cs typeface="Calibri"/>
              </a:rPr>
              <a:t>t</a:t>
            </a:r>
            <a:r>
              <a:rPr sz="2400" spc="-20" dirty="0">
                <a:latin typeface="Calibri"/>
                <a:cs typeface="Calibri"/>
              </a:rPr>
              <a:t>c</a:t>
            </a:r>
            <a:r>
              <a:rPr sz="2400" spc="-5" dirty="0">
                <a:latin typeface="Calibri"/>
                <a:cs typeface="Calibri"/>
              </a:rPr>
              <a:t>.</a:t>
            </a:r>
            <a:r>
              <a:rPr sz="2400" dirty="0">
                <a:latin typeface="Calibri"/>
                <a:cs typeface="Calibri"/>
              </a:rPr>
              <a:t>)</a:t>
            </a:r>
            <a:r>
              <a:rPr sz="2400" spc="-15" dirty="0">
                <a:latin typeface="Calibri"/>
                <a:cs typeface="Calibri"/>
              </a:rPr>
              <a:t> </a:t>
            </a:r>
            <a:r>
              <a:rPr sz="2400" dirty="0">
                <a:latin typeface="Calibri"/>
                <a:cs typeface="Calibri"/>
              </a:rPr>
              <a:t>.	</a:t>
            </a:r>
            <a:r>
              <a:rPr sz="2400" spc="-5" dirty="0">
                <a:latin typeface="Calibri"/>
                <a:cs typeface="Calibri"/>
              </a:rPr>
              <a:t>H</a:t>
            </a:r>
            <a:r>
              <a:rPr sz="2400" spc="-20" dirty="0">
                <a:latin typeface="Calibri"/>
                <a:cs typeface="Calibri"/>
              </a:rPr>
              <a:t>e</a:t>
            </a:r>
            <a:r>
              <a:rPr sz="2400" spc="-5" dirty="0">
                <a:latin typeface="Calibri"/>
                <a:cs typeface="Calibri"/>
              </a:rPr>
              <a:t>nc</a:t>
            </a:r>
            <a:r>
              <a:rPr sz="2400" spc="-15" dirty="0">
                <a:latin typeface="Calibri"/>
                <a:cs typeface="Calibri"/>
              </a:rPr>
              <a:t>e</a:t>
            </a:r>
            <a:r>
              <a:rPr sz="2400" spc="15" dirty="0">
                <a:latin typeface="Calibri"/>
                <a:cs typeface="Calibri"/>
              </a:rPr>
              <a:t> </a:t>
            </a:r>
            <a:r>
              <a:rPr sz="2400" spc="-15" dirty="0">
                <a:latin typeface="Calibri"/>
                <a:cs typeface="Calibri"/>
              </a:rPr>
              <a:t>the</a:t>
            </a:r>
            <a:r>
              <a:rPr sz="2400" spc="-5" dirty="0">
                <a:latin typeface="Calibri"/>
                <a:cs typeface="Calibri"/>
              </a:rPr>
              <a:t> n</a:t>
            </a:r>
            <a:r>
              <a:rPr sz="2400" dirty="0">
                <a:latin typeface="Calibri"/>
                <a:cs typeface="Calibri"/>
              </a:rPr>
              <a:t>a</a:t>
            </a:r>
            <a:r>
              <a:rPr sz="2400" spc="-20" dirty="0">
                <a:latin typeface="Calibri"/>
                <a:cs typeface="Calibri"/>
              </a:rPr>
              <a:t>me</a:t>
            </a:r>
            <a:r>
              <a:rPr sz="2400" dirty="0">
                <a:latin typeface="Calibri"/>
                <a:cs typeface="Calibri"/>
              </a:rPr>
              <a:t>…</a:t>
            </a:r>
          </a:p>
          <a:p>
            <a:pPr>
              <a:lnSpc>
                <a:spcPct val="100000"/>
              </a:lnSpc>
              <a:spcBef>
                <a:spcPts val="15"/>
              </a:spcBef>
            </a:pPr>
            <a:endParaRPr sz="3100" dirty="0">
              <a:latin typeface="Times New Roman"/>
              <a:cs typeface="Times New Roman"/>
            </a:endParaRPr>
          </a:p>
          <a:p>
            <a:pPr marL="29845">
              <a:lnSpc>
                <a:spcPts val="2060"/>
              </a:lnSpc>
            </a:pPr>
            <a:r>
              <a:rPr sz="1800" spc="-5" dirty="0">
                <a:latin typeface="Arial"/>
                <a:cs typeface="Arial"/>
              </a:rPr>
              <a:t>E</a:t>
            </a:r>
            <a:r>
              <a:rPr sz="1800" dirty="0">
                <a:latin typeface="Arial"/>
                <a:cs typeface="Arial"/>
              </a:rPr>
              <a:t>xample</a:t>
            </a:r>
            <a:r>
              <a:rPr sz="1800" spc="-10" dirty="0">
                <a:latin typeface="Arial"/>
                <a:cs typeface="Arial"/>
              </a:rPr>
              <a:t> </a:t>
            </a:r>
            <a:r>
              <a:rPr sz="1800" dirty="0">
                <a:latin typeface="Arial"/>
                <a:cs typeface="Arial"/>
              </a:rPr>
              <a:t>of</a:t>
            </a:r>
            <a:r>
              <a:rPr sz="1800" spc="-5" dirty="0">
                <a:latin typeface="Arial"/>
                <a:cs typeface="Arial"/>
              </a:rPr>
              <a:t> </a:t>
            </a:r>
            <a:r>
              <a:rPr sz="1800" dirty="0">
                <a:latin typeface="Arial"/>
                <a:cs typeface="Arial"/>
              </a:rPr>
              <a:t>slopes</a:t>
            </a:r>
            <a:r>
              <a:rPr sz="1800" spc="-10" dirty="0">
                <a:latin typeface="Arial"/>
                <a:cs typeface="Arial"/>
              </a:rPr>
              <a:t> </a:t>
            </a:r>
            <a:r>
              <a:rPr sz="1800" dirty="0">
                <a:latin typeface="Arial"/>
                <a:cs typeface="Arial"/>
              </a:rPr>
              <a:t>over</a:t>
            </a:r>
            <a:r>
              <a:rPr sz="1800" spc="-5" dirty="0">
                <a:latin typeface="Arial"/>
                <a:cs typeface="Arial"/>
              </a:rPr>
              <a:t> </a:t>
            </a:r>
            <a:r>
              <a:rPr sz="1800" dirty="0">
                <a:latin typeface="Arial"/>
                <a:cs typeface="Arial"/>
              </a:rPr>
              <a:t>various</a:t>
            </a:r>
            <a:r>
              <a:rPr sz="1800" spc="-10" dirty="0">
                <a:latin typeface="Arial"/>
                <a:cs typeface="Arial"/>
              </a:rPr>
              <a:t> </a:t>
            </a:r>
            <a:r>
              <a:rPr sz="1800" dirty="0">
                <a:latin typeface="Arial"/>
                <a:cs typeface="Arial"/>
              </a:rPr>
              <a:t>di</a:t>
            </a:r>
            <a:r>
              <a:rPr sz="1800" spc="-5" dirty="0">
                <a:latin typeface="Arial"/>
                <a:cs typeface="Arial"/>
              </a:rPr>
              <a:t>st</a:t>
            </a:r>
            <a:r>
              <a:rPr sz="1800" dirty="0">
                <a:latin typeface="Arial"/>
                <a:cs typeface="Arial"/>
              </a:rPr>
              <a:t>ance</a:t>
            </a:r>
            <a:r>
              <a:rPr sz="1800" spc="-10" dirty="0">
                <a:latin typeface="Arial"/>
                <a:cs typeface="Arial"/>
              </a:rPr>
              <a:t> </a:t>
            </a:r>
            <a:r>
              <a:rPr sz="1800" dirty="0">
                <a:latin typeface="Arial"/>
                <a:cs typeface="Arial"/>
              </a:rPr>
              <a:t>scales:</a:t>
            </a:r>
          </a:p>
          <a:p>
            <a:pPr marR="116205" algn="r">
              <a:lnSpc>
                <a:spcPts val="1820"/>
              </a:lnSpc>
            </a:pPr>
            <a:r>
              <a:rPr sz="1600" spc="-5" dirty="0">
                <a:latin typeface="Arial"/>
                <a:cs typeface="Arial"/>
              </a:rPr>
              <a:t>E</a:t>
            </a:r>
            <a:r>
              <a:rPr sz="1600" dirty="0">
                <a:latin typeface="Arial"/>
                <a:cs typeface="Arial"/>
              </a:rPr>
              <a:t>v</a:t>
            </a:r>
            <a:r>
              <a:rPr sz="1600" spc="-5" dirty="0">
                <a:latin typeface="Arial"/>
                <a:cs typeface="Arial"/>
              </a:rPr>
              <a:t>e</a:t>
            </a:r>
            <a:r>
              <a:rPr sz="1600" dirty="0">
                <a:latin typeface="Arial"/>
                <a:cs typeface="Arial"/>
              </a:rPr>
              <a:t>ry</a:t>
            </a:r>
            <a:r>
              <a:rPr sz="1600" spc="-5" dirty="0">
                <a:latin typeface="Arial"/>
                <a:cs typeface="Arial"/>
              </a:rPr>
              <a:t> </a:t>
            </a:r>
            <a:r>
              <a:rPr sz="1600" dirty="0">
                <a:latin typeface="Arial"/>
                <a:cs typeface="Arial"/>
              </a:rPr>
              <a:t>1 </a:t>
            </a:r>
            <a:r>
              <a:rPr sz="1600" spc="-5" dirty="0">
                <a:latin typeface="Arial"/>
                <a:cs typeface="Arial"/>
              </a:rPr>
              <a:t>inte</a:t>
            </a:r>
            <a:r>
              <a:rPr sz="1600" dirty="0">
                <a:latin typeface="Arial"/>
                <a:cs typeface="Arial"/>
              </a:rPr>
              <a:t>rv</a:t>
            </a:r>
            <a:r>
              <a:rPr sz="1600" spc="-5" dirty="0">
                <a:latin typeface="Arial"/>
                <a:cs typeface="Arial"/>
              </a:rPr>
              <a:t>al</a:t>
            </a:r>
            <a:endParaRPr sz="1600" dirty="0">
              <a:latin typeface="Arial"/>
              <a:cs typeface="Arial"/>
            </a:endParaRPr>
          </a:p>
          <a:p>
            <a:pPr marR="14604" algn="r">
              <a:lnSpc>
                <a:spcPct val="100000"/>
              </a:lnSpc>
              <a:spcBef>
                <a:spcPts val="405"/>
              </a:spcBef>
            </a:pPr>
            <a:r>
              <a:rPr sz="1600" spc="-5" dirty="0">
                <a:latin typeface="Arial"/>
                <a:cs typeface="Arial"/>
              </a:rPr>
              <a:t>E</a:t>
            </a:r>
            <a:r>
              <a:rPr sz="1600" dirty="0">
                <a:latin typeface="Arial"/>
                <a:cs typeface="Arial"/>
              </a:rPr>
              <a:t>v</a:t>
            </a:r>
            <a:r>
              <a:rPr sz="1600" spc="-5" dirty="0">
                <a:latin typeface="Arial"/>
                <a:cs typeface="Arial"/>
              </a:rPr>
              <a:t>e</a:t>
            </a:r>
            <a:r>
              <a:rPr sz="1600" dirty="0">
                <a:latin typeface="Arial"/>
                <a:cs typeface="Arial"/>
              </a:rPr>
              <a:t>ry</a:t>
            </a:r>
            <a:r>
              <a:rPr sz="1600" spc="-5" dirty="0">
                <a:latin typeface="Arial"/>
                <a:cs typeface="Arial"/>
              </a:rPr>
              <a:t> </a:t>
            </a:r>
            <a:r>
              <a:rPr sz="1600" dirty="0">
                <a:latin typeface="Arial"/>
                <a:cs typeface="Arial"/>
              </a:rPr>
              <a:t>2 </a:t>
            </a:r>
            <a:r>
              <a:rPr sz="1600" spc="-5" dirty="0">
                <a:latin typeface="Arial"/>
                <a:cs typeface="Arial"/>
              </a:rPr>
              <a:t>inte</a:t>
            </a:r>
            <a:r>
              <a:rPr sz="1600" dirty="0">
                <a:latin typeface="Arial"/>
                <a:cs typeface="Arial"/>
              </a:rPr>
              <a:t>rv</a:t>
            </a:r>
            <a:r>
              <a:rPr sz="1600" spc="-5" dirty="0">
                <a:latin typeface="Arial"/>
                <a:cs typeface="Arial"/>
              </a:rPr>
              <a:t>al</a:t>
            </a:r>
            <a:r>
              <a:rPr sz="1600" dirty="0">
                <a:latin typeface="Arial"/>
                <a:cs typeface="Arial"/>
              </a:rPr>
              <a:t>s</a:t>
            </a:r>
          </a:p>
          <a:p>
            <a:pPr marR="5080" algn="r">
              <a:lnSpc>
                <a:spcPct val="100000"/>
              </a:lnSpc>
              <a:spcBef>
                <a:spcPts val="330"/>
              </a:spcBef>
            </a:pPr>
            <a:r>
              <a:rPr sz="1600" spc="-5" dirty="0">
                <a:latin typeface="Arial"/>
                <a:cs typeface="Arial"/>
              </a:rPr>
              <a:t>E</a:t>
            </a:r>
            <a:r>
              <a:rPr sz="1600" dirty="0">
                <a:latin typeface="Arial"/>
                <a:cs typeface="Arial"/>
              </a:rPr>
              <a:t>v</a:t>
            </a:r>
            <a:r>
              <a:rPr sz="1600" spc="-5" dirty="0">
                <a:latin typeface="Arial"/>
                <a:cs typeface="Arial"/>
              </a:rPr>
              <a:t>e</a:t>
            </a:r>
            <a:r>
              <a:rPr sz="1600" dirty="0">
                <a:latin typeface="Arial"/>
                <a:cs typeface="Arial"/>
              </a:rPr>
              <a:t>ry</a:t>
            </a:r>
            <a:r>
              <a:rPr sz="1600" spc="-5" dirty="0">
                <a:latin typeface="Arial"/>
                <a:cs typeface="Arial"/>
              </a:rPr>
              <a:t> </a:t>
            </a:r>
            <a:r>
              <a:rPr sz="1600" dirty="0">
                <a:latin typeface="Arial"/>
                <a:cs typeface="Arial"/>
              </a:rPr>
              <a:t>3 </a:t>
            </a:r>
            <a:r>
              <a:rPr sz="1600" spc="-5" dirty="0">
                <a:latin typeface="Arial"/>
                <a:cs typeface="Arial"/>
              </a:rPr>
              <a:t>inte</a:t>
            </a:r>
            <a:r>
              <a:rPr sz="1600" dirty="0">
                <a:latin typeface="Arial"/>
                <a:cs typeface="Arial"/>
              </a:rPr>
              <a:t>rv</a:t>
            </a:r>
            <a:r>
              <a:rPr sz="1600" spc="-5" dirty="0">
                <a:latin typeface="Arial"/>
                <a:cs typeface="Arial"/>
              </a:rPr>
              <a:t>al</a:t>
            </a:r>
            <a:r>
              <a:rPr sz="1600" dirty="0">
                <a:latin typeface="Arial"/>
                <a:cs typeface="Arial"/>
              </a:rPr>
              <a:t>s</a:t>
            </a:r>
          </a:p>
          <a:p>
            <a:pPr marR="5080" algn="r">
              <a:lnSpc>
                <a:spcPct val="100000"/>
              </a:lnSpc>
              <a:spcBef>
                <a:spcPts val="405"/>
              </a:spcBef>
            </a:pPr>
            <a:r>
              <a:rPr sz="1600" spc="-5" dirty="0">
                <a:latin typeface="Arial"/>
                <a:cs typeface="Arial"/>
              </a:rPr>
              <a:t>E</a:t>
            </a:r>
            <a:r>
              <a:rPr sz="1600" dirty="0">
                <a:latin typeface="Arial"/>
                <a:cs typeface="Arial"/>
              </a:rPr>
              <a:t>v</a:t>
            </a:r>
            <a:r>
              <a:rPr sz="1600" spc="-5" dirty="0">
                <a:latin typeface="Arial"/>
                <a:cs typeface="Arial"/>
              </a:rPr>
              <a:t>e</a:t>
            </a:r>
            <a:r>
              <a:rPr sz="1600" dirty="0">
                <a:latin typeface="Arial"/>
                <a:cs typeface="Arial"/>
              </a:rPr>
              <a:t>ry</a:t>
            </a:r>
            <a:r>
              <a:rPr sz="1600" spc="-5" dirty="0">
                <a:latin typeface="Arial"/>
                <a:cs typeface="Arial"/>
              </a:rPr>
              <a:t> </a:t>
            </a:r>
            <a:r>
              <a:rPr sz="1600" dirty="0">
                <a:latin typeface="Arial"/>
                <a:cs typeface="Arial"/>
              </a:rPr>
              <a:t>4 </a:t>
            </a:r>
            <a:r>
              <a:rPr sz="1600" spc="-5" dirty="0">
                <a:latin typeface="Arial"/>
                <a:cs typeface="Arial"/>
              </a:rPr>
              <a:t>inte</a:t>
            </a:r>
            <a:r>
              <a:rPr sz="1600" dirty="0">
                <a:latin typeface="Arial"/>
                <a:cs typeface="Arial"/>
              </a:rPr>
              <a:t>rv</a:t>
            </a:r>
            <a:r>
              <a:rPr sz="1600" spc="-5" dirty="0">
                <a:latin typeface="Arial"/>
                <a:cs typeface="Arial"/>
              </a:rPr>
              <a:t>al</a:t>
            </a:r>
            <a:r>
              <a:rPr sz="1600" dirty="0">
                <a:latin typeface="Arial"/>
                <a:cs typeface="Arial"/>
              </a:rPr>
              <a:t>s</a:t>
            </a:r>
          </a:p>
        </p:txBody>
      </p:sp>
      <p:sp>
        <p:nvSpPr>
          <p:cNvPr id="103" name="Date Placeholder 102"/>
          <p:cNvSpPr>
            <a:spLocks noGrp="1"/>
          </p:cNvSpPr>
          <p:nvPr>
            <p:ph type="dt" sz="half" idx="10"/>
          </p:nvPr>
        </p:nvSpPr>
        <p:spPr/>
        <p:txBody>
          <a:bodyPr/>
          <a:lstStyle/>
          <a:p>
            <a:pPr>
              <a:defRPr/>
            </a:pPr>
            <a:r>
              <a:rPr lang="en-US" altLang="en-US" smtClean="0"/>
              <a:t>February 8, 2017</a:t>
            </a:r>
            <a:endParaRPr lang="en-US" altLang="en-US"/>
          </a:p>
        </p:txBody>
      </p:sp>
      <p:sp>
        <p:nvSpPr>
          <p:cNvPr id="104" name="Footer Placeholder 103"/>
          <p:cNvSpPr>
            <a:spLocks noGrp="1"/>
          </p:cNvSpPr>
          <p:nvPr>
            <p:ph type="ftr" sz="quarter" idx="11"/>
          </p:nvPr>
        </p:nvSpPr>
        <p:spPr/>
        <p:txBody>
          <a:bodyPr/>
          <a:lstStyle/>
          <a:p>
            <a:pPr>
              <a:defRPr/>
            </a:pPr>
            <a:r>
              <a:rPr lang="en-US" smtClean="0"/>
              <a:t>2017 Geospatial Summit, Silver Spring MD</a:t>
            </a:r>
            <a:endParaRPr lang="en-US"/>
          </a:p>
        </p:txBody>
      </p:sp>
    </p:spTree>
    <p:extLst>
      <p:ext uri="{BB962C8B-B14F-4D97-AF65-F5344CB8AC3E}">
        <p14:creationId xmlns:p14="http://schemas.microsoft.com/office/powerpoint/2010/main" val="2677117130"/>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8657" y="457001"/>
            <a:ext cx="8229600" cy="677108"/>
          </a:xfrm>
          <a:prstGeom prst="rect">
            <a:avLst/>
          </a:prstGeom>
        </p:spPr>
        <p:txBody>
          <a:bodyPr vert="horz" wrap="square" lIns="0" tIns="0" rIns="0" bIns="0" rtlCol="0">
            <a:spAutoFit/>
          </a:bodyPr>
          <a:lstStyle/>
          <a:p>
            <a:pPr marL="1007744">
              <a:lnSpc>
                <a:spcPct val="100000"/>
              </a:lnSpc>
            </a:pPr>
            <a:r>
              <a:rPr dirty="0"/>
              <a:t>GSVS11, South Texas</a:t>
            </a:r>
          </a:p>
        </p:txBody>
      </p:sp>
      <p:sp>
        <p:nvSpPr>
          <p:cNvPr id="3" name="object 3"/>
          <p:cNvSpPr txBox="1"/>
          <p:nvPr/>
        </p:nvSpPr>
        <p:spPr>
          <a:xfrm>
            <a:off x="4304665" y="1550574"/>
            <a:ext cx="4504055" cy="1107996"/>
          </a:xfrm>
          <a:prstGeom prst="rect">
            <a:avLst/>
          </a:prstGeom>
        </p:spPr>
        <p:txBody>
          <a:bodyPr vert="horz" wrap="square" lIns="0" tIns="0" rIns="0" bIns="0" rtlCol="0">
            <a:spAutoFit/>
          </a:bodyPr>
          <a:lstStyle/>
          <a:p>
            <a:pPr marL="355600" marR="5080" indent="-342900">
              <a:lnSpc>
                <a:spcPct val="100000"/>
              </a:lnSpc>
              <a:buFont typeface="Arial"/>
              <a:buChar char="•"/>
              <a:tabLst>
                <a:tab pos="355600" algn="l"/>
              </a:tabLst>
            </a:pPr>
            <a:r>
              <a:rPr sz="2400" spc="-5" dirty="0">
                <a:latin typeface="Calibri"/>
                <a:cs typeface="Calibri"/>
              </a:rPr>
              <a:t>Th</a:t>
            </a:r>
            <a:r>
              <a:rPr sz="2400" dirty="0">
                <a:latin typeface="Calibri"/>
                <a:cs typeface="Calibri"/>
              </a:rPr>
              <a:t>e</a:t>
            </a:r>
            <a:r>
              <a:rPr sz="2400" spc="5" dirty="0">
                <a:latin typeface="Calibri"/>
                <a:cs typeface="Calibri"/>
              </a:rPr>
              <a:t> </a:t>
            </a:r>
            <a:r>
              <a:rPr sz="2400" spc="-5" dirty="0">
                <a:latin typeface="Calibri"/>
                <a:cs typeface="Calibri"/>
              </a:rPr>
              <a:t>f</a:t>
            </a:r>
            <a:r>
              <a:rPr sz="2400" dirty="0">
                <a:latin typeface="Calibri"/>
                <a:cs typeface="Calibri"/>
              </a:rPr>
              <a:t>i</a:t>
            </a:r>
            <a:r>
              <a:rPr sz="2400" spc="-55" dirty="0">
                <a:latin typeface="Calibri"/>
                <a:cs typeface="Calibri"/>
              </a:rPr>
              <a:t>r</a:t>
            </a:r>
            <a:r>
              <a:rPr sz="2400" spc="-35" dirty="0">
                <a:latin typeface="Calibri"/>
                <a:cs typeface="Calibri"/>
              </a:rPr>
              <a:t>s</a:t>
            </a:r>
            <a:r>
              <a:rPr sz="2400" spc="-10" dirty="0">
                <a:latin typeface="Calibri"/>
                <a:cs typeface="Calibri"/>
              </a:rPr>
              <a:t>t</a:t>
            </a:r>
            <a:r>
              <a:rPr sz="2400" dirty="0">
                <a:latin typeface="Calibri"/>
                <a:cs typeface="Calibri"/>
              </a:rPr>
              <a:t> </a:t>
            </a:r>
            <a:r>
              <a:rPr sz="2400" spc="-5" dirty="0">
                <a:latin typeface="Calibri"/>
                <a:cs typeface="Calibri"/>
              </a:rPr>
              <a:t>su</a:t>
            </a:r>
            <a:r>
              <a:rPr sz="2400" spc="20" dirty="0">
                <a:latin typeface="Calibri"/>
                <a:cs typeface="Calibri"/>
              </a:rPr>
              <a:t>r</a:t>
            </a:r>
            <a:r>
              <a:rPr sz="2400" spc="-40" dirty="0">
                <a:latin typeface="Calibri"/>
                <a:cs typeface="Calibri"/>
              </a:rPr>
              <a:t>v</a:t>
            </a:r>
            <a:r>
              <a:rPr sz="2400" spc="-35" dirty="0">
                <a:latin typeface="Calibri"/>
                <a:cs typeface="Calibri"/>
              </a:rPr>
              <a:t>e</a:t>
            </a:r>
            <a:r>
              <a:rPr sz="2400" spc="-15" dirty="0">
                <a:latin typeface="Calibri"/>
                <a:cs typeface="Calibri"/>
              </a:rPr>
              <a:t>y</a:t>
            </a:r>
            <a:r>
              <a:rPr sz="2400" spc="15" dirty="0">
                <a:latin typeface="Calibri"/>
                <a:cs typeface="Calibri"/>
              </a:rPr>
              <a:t> </a:t>
            </a:r>
            <a:r>
              <a:rPr sz="2400" spc="-50" dirty="0">
                <a:latin typeface="Calibri"/>
                <a:cs typeface="Calibri"/>
              </a:rPr>
              <a:t>w</a:t>
            </a:r>
            <a:r>
              <a:rPr sz="2400" dirty="0">
                <a:latin typeface="Calibri"/>
                <a:cs typeface="Calibri"/>
              </a:rPr>
              <a:t>as</a:t>
            </a:r>
            <a:r>
              <a:rPr sz="2400" spc="-15" dirty="0">
                <a:latin typeface="Calibri"/>
                <a:cs typeface="Calibri"/>
              </a:rPr>
              <a:t> </a:t>
            </a:r>
            <a:r>
              <a:rPr sz="2400" spc="-20" dirty="0">
                <a:latin typeface="Calibri"/>
                <a:cs typeface="Calibri"/>
              </a:rPr>
              <a:t>pe</a:t>
            </a:r>
            <a:r>
              <a:rPr sz="2400" spc="-15" dirty="0">
                <a:latin typeface="Calibri"/>
                <a:cs typeface="Calibri"/>
              </a:rPr>
              <a:t>r</a:t>
            </a:r>
            <a:r>
              <a:rPr sz="2400" spc="-50" dirty="0">
                <a:latin typeface="Calibri"/>
                <a:cs typeface="Calibri"/>
              </a:rPr>
              <a:t>f</a:t>
            </a:r>
            <a:r>
              <a:rPr sz="2400" spc="-20" dirty="0">
                <a:latin typeface="Calibri"/>
                <a:cs typeface="Calibri"/>
              </a:rPr>
              <a:t>orme</a:t>
            </a:r>
            <a:r>
              <a:rPr sz="2400" dirty="0">
                <a:latin typeface="Calibri"/>
                <a:cs typeface="Calibri"/>
              </a:rPr>
              <a:t>d</a:t>
            </a:r>
            <a:r>
              <a:rPr sz="2400" spc="5" dirty="0">
                <a:latin typeface="Calibri"/>
                <a:cs typeface="Calibri"/>
              </a:rPr>
              <a:t> </a:t>
            </a:r>
            <a:r>
              <a:rPr sz="2400" dirty="0">
                <a:latin typeface="Calibri"/>
                <a:cs typeface="Calibri"/>
              </a:rPr>
              <a:t>in </a:t>
            </a:r>
            <a:r>
              <a:rPr sz="2400" spc="-5" dirty="0">
                <a:latin typeface="Calibri"/>
                <a:cs typeface="Calibri"/>
              </a:rPr>
              <a:t>sout</a:t>
            </a:r>
            <a:r>
              <a:rPr sz="2400" dirty="0">
                <a:latin typeface="Calibri"/>
                <a:cs typeface="Calibri"/>
              </a:rPr>
              <a:t>h</a:t>
            </a:r>
            <a:r>
              <a:rPr sz="2400" spc="-10" dirty="0">
                <a:latin typeface="Calibri"/>
                <a:cs typeface="Calibri"/>
              </a:rPr>
              <a:t> </a:t>
            </a:r>
            <a:r>
              <a:rPr sz="2400" spc="-220" dirty="0">
                <a:latin typeface="Calibri"/>
                <a:cs typeface="Calibri"/>
              </a:rPr>
              <a:t>T</a:t>
            </a:r>
            <a:r>
              <a:rPr sz="2400" spc="-55" dirty="0">
                <a:latin typeface="Calibri"/>
                <a:cs typeface="Calibri"/>
              </a:rPr>
              <a:t>e</a:t>
            </a:r>
            <a:r>
              <a:rPr sz="2400" spc="-45" dirty="0">
                <a:latin typeface="Calibri"/>
                <a:cs typeface="Calibri"/>
              </a:rPr>
              <a:t>x</a:t>
            </a:r>
            <a:r>
              <a:rPr sz="2400" dirty="0">
                <a:latin typeface="Calibri"/>
                <a:cs typeface="Calibri"/>
              </a:rPr>
              <a:t>as</a:t>
            </a:r>
            <a:r>
              <a:rPr sz="2400" spc="5" dirty="0">
                <a:latin typeface="Calibri"/>
                <a:cs typeface="Calibri"/>
              </a:rPr>
              <a:t> </a:t>
            </a:r>
            <a:r>
              <a:rPr sz="2400" dirty="0">
                <a:latin typeface="Calibri"/>
                <a:cs typeface="Calibri"/>
              </a:rPr>
              <a:t>in</a:t>
            </a:r>
            <a:r>
              <a:rPr sz="2400" spc="-15" dirty="0">
                <a:latin typeface="Calibri"/>
                <a:cs typeface="Calibri"/>
              </a:rPr>
              <a:t> 2011</a:t>
            </a:r>
            <a:endParaRPr sz="2400" dirty="0">
              <a:latin typeface="Calibri"/>
              <a:cs typeface="Calibri"/>
            </a:endParaRPr>
          </a:p>
          <a:p>
            <a:pPr marL="355600" indent="-342900">
              <a:lnSpc>
                <a:spcPct val="100000"/>
              </a:lnSpc>
              <a:buFont typeface="Arial"/>
              <a:buChar char="•"/>
              <a:tabLst>
                <a:tab pos="355600" algn="l"/>
              </a:tabLst>
            </a:pPr>
            <a:r>
              <a:rPr sz="2400" spc="-5" dirty="0">
                <a:latin typeface="Calibri"/>
                <a:cs typeface="Calibri"/>
              </a:rPr>
              <a:t>L</a:t>
            </a:r>
            <a:r>
              <a:rPr sz="2400" spc="-15" dirty="0">
                <a:latin typeface="Calibri"/>
                <a:cs typeface="Calibri"/>
              </a:rPr>
              <a:t>o</a:t>
            </a:r>
            <a:r>
              <a:rPr sz="2400" spc="-20" dirty="0">
                <a:latin typeface="Calibri"/>
                <a:cs typeface="Calibri"/>
              </a:rPr>
              <a:t>w</a:t>
            </a:r>
            <a:r>
              <a:rPr sz="2400" spc="-5" dirty="0">
                <a:latin typeface="Calibri"/>
                <a:cs typeface="Calibri"/>
              </a:rPr>
              <a:t> (</a:t>
            </a:r>
            <a:r>
              <a:rPr sz="2400" spc="-20" dirty="0">
                <a:latin typeface="Calibri"/>
                <a:cs typeface="Calibri"/>
              </a:rPr>
              <a:t>c</a:t>
            </a:r>
            <a:r>
              <a:rPr sz="2400" dirty="0">
                <a:latin typeface="Calibri"/>
                <a:cs typeface="Calibri"/>
              </a:rPr>
              <a:t>l</a:t>
            </a:r>
            <a:r>
              <a:rPr sz="2400" spc="-5" dirty="0">
                <a:latin typeface="Calibri"/>
                <a:cs typeface="Calibri"/>
              </a:rPr>
              <a:t>os</a:t>
            </a:r>
            <a:r>
              <a:rPr sz="2400" spc="-15" dirty="0">
                <a:latin typeface="Calibri"/>
                <a:cs typeface="Calibri"/>
              </a:rPr>
              <a:t>e</a:t>
            </a:r>
            <a:r>
              <a:rPr sz="2400" spc="-10" dirty="0">
                <a:latin typeface="Calibri"/>
                <a:cs typeface="Calibri"/>
              </a:rPr>
              <a:t> </a:t>
            </a:r>
            <a:r>
              <a:rPr sz="2400" spc="-35" dirty="0">
                <a:latin typeface="Calibri"/>
                <a:cs typeface="Calibri"/>
              </a:rPr>
              <a:t>t</a:t>
            </a:r>
            <a:r>
              <a:rPr sz="2400" dirty="0">
                <a:latin typeface="Calibri"/>
                <a:cs typeface="Calibri"/>
              </a:rPr>
              <a:t>o</a:t>
            </a:r>
            <a:r>
              <a:rPr sz="2400" spc="-15" dirty="0">
                <a:latin typeface="Calibri"/>
                <a:cs typeface="Calibri"/>
              </a:rPr>
              <a:t> the</a:t>
            </a:r>
            <a:r>
              <a:rPr sz="2400" spc="-5" dirty="0">
                <a:latin typeface="Calibri"/>
                <a:cs typeface="Calibri"/>
              </a:rPr>
              <a:t> </a:t>
            </a:r>
            <a:r>
              <a:rPr sz="2400" spc="-35" dirty="0">
                <a:latin typeface="Calibri"/>
                <a:cs typeface="Calibri"/>
              </a:rPr>
              <a:t>g</a:t>
            </a:r>
            <a:r>
              <a:rPr sz="2400" spc="-20" dirty="0">
                <a:latin typeface="Calibri"/>
                <a:cs typeface="Calibri"/>
              </a:rPr>
              <a:t>e</a:t>
            </a:r>
            <a:r>
              <a:rPr sz="2400" spc="-5" dirty="0">
                <a:latin typeface="Calibri"/>
                <a:cs typeface="Calibri"/>
              </a:rPr>
              <a:t>o</a:t>
            </a:r>
            <a:r>
              <a:rPr sz="2400" dirty="0">
                <a:latin typeface="Calibri"/>
                <a:cs typeface="Calibri"/>
              </a:rPr>
              <a:t>i</a:t>
            </a:r>
            <a:r>
              <a:rPr sz="2400" spc="-5" dirty="0">
                <a:latin typeface="Calibri"/>
                <a:cs typeface="Calibri"/>
              </a:rPr>
              <a:t>d</a:t>
            </a:r>
            <a:r>
              <a:rPr sz="2400" dirty="0">
                <a:latin typeface="Calibri"/>
                <a:cs typeface="Calibri"/>
              </a:rPr>
              <a:t>)</a:t>
            </a:r>
            <a:r>
              <a:rPr sz="2400" spc="-15" dirty="0">
                <a:latin typeface="Calibri"/>
                <a:cs typeface="Calibri"/>
              </a:rPr>
              <a:t> </a:t>
            </a:r>
            <a:r>
              <a:rPr sz="2400" dirty="0">
                <a:latin typeface="Calibri"/>
                <a:cs typeface="Calibri"/>
              </a:rPr>
              <a:t>a</a:t>
            </a:r>
            <a:r>
              <a:rPr sz="2400" spc="-5" dirty="0">
                <a:latin typeface="Calibri"/>
                <a:cs typeface="Calibri"/>
              </a:rPr>
              <a:t>n</a:t>
            </a:r>
            <a:r>
              <a:rPr sz="2400" dirty="0">
                <a:latin typeface="Calibri"/>
                <a:cs typeface="Calibri"/>
              </a:rPr>
              <a:t>d</a:t>
            </a:r>
            <a:r>
              <a:rPr sz="2400" spc="-5" dirty="0">
                <a:latin typeface="Calibri"/>
                <a:cs typeface="Calibri"/>
              </a:rPr>
              <a:t> f</a:t>
            </a:r>
            <a:r>
              <a:rPr sz="2400" dirty="0">
                <a:latin typeface="Calibri"/>
                <a:cs typeface="Calibri"/>
              </a:rPr>
              <a:t>l</a:t>
            </a:r>
            <a:r>
              <a:rPr sz="2400" spc="-25" dirty="0">
                <a:latin typeface="Calibri"/>
                <a:cs typeface="Calibri"/>
              </a:rPr>
              <a:t>a</a:t>
            </a:r>
            <a:r>
              <a:rPr sz="2400" dirty="0">
                <a:latin typeface="Calibri"/>
                <a:cs typeface="Calibri"/>
              </a:rPr>
              <a:t>t.</a:t>
            </a:r>
          </a:p>
        </p:txBody>
      </p:sp>
      <p:sp>
        <p:nvSpPr>
          <p:cNvPr id="4" name="object 4"/>
          <p:cNvSpPr txBox="1"/>
          <p:nvPr/>
        </p:nvSpPr>
        <p:spPr>
          <a:xfrm>
            <a:off x="4675123" y="3999420"/>
            <a:ext cx="3906520" cy="1882567"/>
          </a:xfrm>
          <a:prstGeom prst="rect">
            <a:avLst/>
          </a:prstGeom>
        </p:spPr>
        <p:txBody>
          <a:bodyPr vert="horz" wrap="square" lIns="0" tIns="0" rIns="0" bIns="0" rtlCol="0">
            <a:spAutoFit/>
          </a:bodyPr>
          <a:lstStyle/>
          <a:p>
            <a:pPr marR="5080" algn="r">
              <a:lnSpc>
                <a:spcPct val="100000"/>
              </a:lnSpc>
            </a:pPr>
            <a:r>
              <a:rPr sz="2400" spc="-60" dirty="0">
                <a:latin typeface="Calibri"/>
                <a:cs typeface="Calibri"/>
              </a:rPr>
              <a:t>R</a:t>
            </a:r>
            <a:r>
              <a:rPr sz="2400" spc="-20" dirty="0">
                <a:latin typeface="Calibri"/>
                <a:cs typeface="Calibri"/>
              </a:rPr>
              <a:t>e</a:t>
            </a:r>
            <a:r>
              <a:rPr sz="2400" spc="-5" dirty="0">
                <a:latin typeface="Calibri"/>
                <a:cs typeface="Calibri"/>
              </a:rPr>
              <a:t>su</a:t>
            </a:r>
            <a:r>
              <a:rPr sz="2400" dirty="0">
                <a:latin typeface="Calibri"/>
                <a:cs typeface="Calibri"/>
              </a:rPr>
              <a:t>lts</a:t>
            </a:r>
            <a:r>
              <a:rPr sz="2400" spc="-5" dirty="0">
                <a:latin typeface="Calibri"/>
                <a:cs typeface="Calibri"/>
              </a:rPr>
              <a:t> </a:t>
            </a:r>
            <a:r>
              <a:rPr sz="2400" spc="-45" dirty="0">
                <a:latin typeface="Calibri"/>
                <a:cs typeface="Calibri"/>
              </a:rPr>
              <a:t>w</a:t>
            </a:r>
            <a:r>
              <a:rPr sz="2400" spc="-20" dirty="0">
                <a:latin typeface="Calibri"/>
                <a:cs typeface="Calibri"/>
              </a:rPr>
              <a:t>e</a:t>
            </a:r>
            <a:r>
              <a:rPr sz="2400" spc="-45" dirty="0">
                <a:latin typeface="Calibri"/>
                <a:cs typeface="Calibri"/>
              </a:rPr>
              <a:t>r</a:t>
            </a:r>
            <a:r>
              <a:rPr sz="2400" spc="-15" dirty="0">
                <a:latin typeface="Calibri"/>
                <a:cs typeface="Calibri"/>
              </a:rPr>
              <a:t>e</a:t>
            </a:r>
            <a:r>
              <a:rPr sz="2400" spc="5" dirty="0">
                <a:latin typeface="Calibri"/>
                <a:cs typeface="Calibri"/>
              </a:rPr>
              <a:t> </a:t>
            </a:r>
            <a:r>
              <a:rPr sz="2400" spc="-55" dirty="0">
                <a:latin typeface="Calibri"/>
                <a:cs typeface="Calibri"/>
              </a:rPr>
              <a:t>e</a:t>
            </a:r>
            <a:r>
              <a:rPr sz="2400" spc="-60" dirty="0">
                <a:latin typeface="Calibri"/>
                <a:cs typeface="Calibri"/>
              </a:rPr>
              <a:t>x</a:t>
            </a:r>
            <a:r>
              <a:rPr sz="2400" spc="-20" dirty="0">
                <a:latin typeface="Calibri"/>
                <a:cs typeface="Calibri"/>
              </a:rPr>
              <a:t>ce</a:t>
            </a:r>
            <a:r>
              <a:rPr sz="2400" dirty="0">
                <a:latin typeface="Calibri"/>
                <a:cs typeface="Calibri"/>
              </a:rPr>
              <a:t>ll</a:t>
            </a:r>
            <a:r>
              <a:rPr sz="2400" spc="-20" dirty="0">
                <a:latin typeface="Calibri"/>
                <a:cs typeface="Calibri"/>
              </a:rPr>
              <a:t>e</a:t>
            </a:r>
            <a:r>
              <a:rPr sz="2400" spc="-25" dirty="0">
                <a:latin typeface="Calibri"/>
                <a:cs typeface="Calibri"/>
              </a:rPr>
              <a:t>n</a:t>
            </a:r>
            <a:r>
              <a:rPr sz="2400" spc="-10" dirty="0">
                <a:latin typeface="Calibri"/>
                <a:cs typeface="Calibri"/>
              </a:rPr>
              <a:t>t!</a:t>
            </a:r>
            <a:endParaRPr sz="2400" dirty="0">
              <a:latin typeface="Calibri"/>
              <a:cs typeface="Calibri"/>
            </a:endParaRPr>
          </a:p>
          <a:p>
            <a:pPr marL="12700" marR="45720" indent="342900" algn="r">
              <a:lnSpc>
                <a:spcPct val="100000"/>
              </a:lnSpc>
              <a:spcBef>
                <a:spcPts val="1025"/>
              </a:spcBef>
            </a:pPr>
            <a:r>
              <a:rPr sz="1800" spc="-15" dirty="0">
                <a:latin typeface="Calibri"/>
                <a:cs typeface="Calibri"/>
              </a:rPr>
              <a:t>"</a:t>
            </a:r>
            <a:r>
              <a:rPr sz="1800" dirty="0">
                <a:latin typeface="Calibri"/>
                <a:cs typeface="Calibri"/>
              </a:rPr>
              <a:t>C</a:t>
            </a:r>
            <a:r>
              <a:rPr sz="1800" spc="-5" dirty="0">
                <a:latin typeface="Calibri"/>
                <a:cs typeface="Calibri"/>
              </a:rPr>
              <a:t>o</a:t>
            </a:r>
            <a:r>
              <a:rPr sz="1800" spc="-10" dirty="0">
                <a:latin typeface="Calibri"/>
                <a:cs typeface="Calibri"/>
              </a:rPr>
              <a:t>n</a:t>
            </a:r>
            <a:r>
              <a:rPr sz="1800" dirty="0">
                <a:latin typeface="Calibri"/>
                <a:cs typeface="Calibri"/>
              </a:rPr>
              <a:t>firmi</a:t>
            </a:r>
            <a:r>
              <a:rPr sz="1800" spc="5" dirty="0">
                <a:latin typeface="Calibri"/>
                <a:cs typeface="Calibri"/>
              </a:rPr>
              <a:t>n</a:t>
            </a:r>
            <a:r>
              <a:rPr sz="1800" spc="-10" dirty="0">
                <a:latin typeface="Calibri"/>
                <a:cs typeface="Calibri"/>
              </a:rPr>
              <a:t>g</a:t>
            </a:r>
            <a:r>
              <a:rPr sz="1800" spc="10" dirty="0">
                <a:latin typeface="Calibri"/>
                <a:cs typeface="Calibri"/>
              </a:rPr>
              <a:t> </a:t>
            </a:r>
            <a:r>
              <a:rPr sz="1800" spc="-35" dirty="0">
                <a:latin typeface="Calibri"/>
                <a:cs typeface="Calibri"/>
              </a:rPr>
              <a:t>r</a:t>
            </a:r>
            <a:r>
              <a:rPr sz="1800" spc="-15" dirty="0">
                <a:latin typeface="Calibri"/>
                <a:cs typeface="Calibri"/>
              </a:rPr>
              <a:t>eg</a:t>
            </a:r>
            <a:r>
              <a:rPr sz="1800" dirty="0">
                <a:latin typeface="Calibri"/>
                <a:cs typeface="Calibri"/>
              </a:rPr>
              <a:t>i</a:t>
            </a:r>
            <a:r>
              <a:rPr sz="1800" spc="-5" dirty="0">
                <a:latin typeface="Calibri"/>
                <a:cs typeface="Calibri"/>
              </a:rPr>
              <a:t>o</a:t>
            </a:r>
            <a:r>
              <a:rPr sz="1800" dirty="0">
                <a:latin typeface="Calibri"/>
                <a:cs typeface="Calibri"/>
              </a:rPr>
              <a:t>nal</a:t>
            </a:r>
            <a:r>
              <a:rPr sz="1800" spc="5" dirty="0">
                <a:latin typeface="Calibri"/>
                <a:cs typeface="Calibri"/>
              </a:rPr>
              <a:t> </a:t>
            </a:r>
            <a:r>
              <a:rPr sz="1800" spc="-10" dirty="0">
                <a:latin typeface="Calibri"/>
                <a:cs typeface="Calibri"/>
              </a:rPr>
              <a:t>1</a:t>
            </a:r>
            <a:r>
              <a:rPr sz="1800" spc="5" dirty="0">
                <a:latin typeface="Calibri"/>
                <a:cs typeface="Calibri"/>
              </a:rPr>
              <a:t> </a:t>
            </a:r>
            <a:r>
              <a:rPr sz="1800" spc="-15" dirty="0">
                <a:latin typeface="Calibri"/>
                <a:cs typeface="Calibri"/>
              </a:rPr>
              <a:t>cm</a:t>
            </a:r>
            <a:r>
              <a:rPr sz="1800" spc="5" dirty="0">
                <a:latin typeface="Calibri"/>
                <a:cs typeface="Calibri"/>
              </a:rPr>
              <a:t> </a:t>
            </a:r>
            <a:r>
              <a:rPr sz="1800" dirty="0">
                <a:latin typeface="Calibri"/>
                <a:cs typeface="Calibri"/>
              </a:rPr>
              <a:t>di</a:t>
            </a:r>
            <a:r>
              <a:rPr sz="1800" spc="-20" dirty="0">
                <a:latin typeface="Calibri"/>
                <a:cs typeface="Calibri"/>
              </a:rPr>
              <a:t>f</a:t>
            </a:r>
            <a:r>
              <a:rPr sz="1800" spc="-50" dirty="0">
                <a:latin typeface="Calibri"/>
                <a:cs typeface="Calibri"/>
              </a:rPr>
              <a:t>f</a:t>
            </a:r>
            <a:r>
              <a:rPr sz="1800" spc="-15" dirty="0">
                <a:latin typeface="Calibri"/>
                <a:cs typeface="Calibri"/>
              </a:rPr>
              <a:t>e</a:t>
            </a:r>
            <a:r>
              <a:rPr sz="1800" spc="-35" dirty="0">
                <a:latin typeface="Calibri"/>
                <a:cs typeface="Calibri"/>
              </a:rPr>
              <a:t>r</a:t>
            </a:r>
            <a:r>
              <a:rPr sz="1800" spc="-15" dirty="0">
                <a:latin typeface="Calibri"/>
                <a:cs typeface="Calibri"/>
              </a:rPr>
              <a:t>e</a:t>
            </a:r>
            <a:r>
              <a:rPr sz="1800" spc="-20" dirty="0">
                <a:latin typeface="Calibri"/>
                <a:cs typeface="Calibri"/>
              </a:rPr>
              <a:t>n</a:t>
            </a:r>
            <a:r>
              <a:rPr sz="1800" spc="-15" dirty="0">
                <a:latin typeface="Calibri"/>
                <a:cs typeface="Calibri"/>
              </a:rPr>
              <a:t>t</a:t>
            </a:r>
            <a:r>
              <a:rPr sz="1800" dirty="0">
                <a:latin typeface="Calibri"/>
                <a:cs typeface="Calibri"/>
              </a:rPr>
              <a:t>ial </a:t>
            </a:r>
            <a:r>
              <a:rPr sz="1800" spc="-30" dirty="0">
                <a:latin typeface="Calibri"/>
                <a:cs typeface="Calibri"/>
              </a:rPr>
              <a:t>g</a:t>
            </a:r>
            <a:r>
              <a:rPr sz="1800" spc="-15" dirty="0">
                <a:latin typeface="Calibri"/>
                <a:cs typeface="Calibri"/>
              </a:rPr>
              <a:t>e</a:t>
            </a:r>
            <a:r>
              <a:rPr sz="1800" spc="-5" dirty="0">
                <a:latin typeface="Calibri"/>
                <a:cs typeface="Calibri"/>
              </a:rPr>
              <a:t>o</a:t>
            </a:r>
            <a:r>
              <a:rPr sz="1800" dirty="0">
                <a:latin typeface="Calibri"/>
                <a:cs typeface="Calibri"/>
              </a:rPr>
              <a:t>id</a:t>
            </a:r>
            <a:r>
              <a:rPr sz="1800" spc="20" dirty="0">
                <a:latin typeface="Calibri"/>
                <a:cs typeface="Calibri"/>
              </a:rPr>
              <a:t> </a:t>
            </a:r>
            <a:r>
              <a:rPr sz="1800" spc="-10" dirty="0">
                <a:latin typeface="Calibri"/>
                <a:cs typeface="Calibri"/>
              </a:rPr>
              <a:t>acc</a:t>
            </a:r>
            <a:r>
              <a:rPr sz="1800" dirty="0">
                <a:latin typeface="Calibri"/>
                <a:cs typeface="Calibri"/>
              </a:rPr>
              <a:t>u</a:t>
            </a:r>
            <a:r>
              <a:rPr sz="1800" spc="-45" dirty="0">
                <a:latin typeface="Calibri"/>
                <a:cs typeface="Calibri"/>
              </a:rPr>
              <a:t>r</a:t>
            </a:r>
            <a:r>
              <a:rPr sz="1800" spc="-10" dirty="0">
                <a:latin typeface="Calibri"/>
                <a:cs typeface="Calibri"/>
              </a:rPr>
              <a:t>acy</a:t>
            </a:r>
            <a:r>
              <a:rPr sz="1800" dirty="0">
                <a:latin typeface="Calibri"/>
                <a:cs typeface="Calibri"/>
              </a:rPr>
              <a:t> f</a:t>
            </a:r>
            <a:r>
              <a:rPr sz="1800" spc="-40" dirty="0">
                <a:latin typeface="Calibri"/>
                <a:cs typeface="Calibri"/>
              </a:rPr>
              <a:t>r</a:t>
            </a:r>
            <a:r>
              <a:rPr sz="1800" spc="-5" dirty="0">
                <a:latin typeface="Calibri"/>
                <a:cs typeface="Calibri"/>
              </a:rPr>
              <a:t>o</a:t>
            </a:r>
            <a:r>
              <a:rPr sz="1800" spc="-15" dirty="0">
                <a:latin typeface="Calibri"/>
                <a:cs typeface="Calibri"/>
              </a:rPr>
              <a:t>m</a:t>
            </a:r>
            <a:r>
              <a:rPr sz="1800" spc="-5" dirty="0">
                <a:latin typeface="Calibri"/>
                <a:cs typeface="Calibri"/>
              </a:rPr>
              <a:t> </a:t>
            </a:r>
            <a:r>
              <a:rPr sz="1800" dirty="0">
                <a:latin typeface="Calibri"/>
                <a:cs typeface="Calibri"/>
              </a:rPr>
              <a:t>airb</a:t>
            </a:r>
            <a:r>
              <a:rPr sz="1800" spc="-5" dirty="0">
                <a:latin typeface="Calibri"/>
                <a:cs typeface="Calibri"/>
              </a:rPr>
              <a:t>o</a:t>
            </a:r>
            <a:r>
              <a:rPr sz="1800" dirty="0">
                <a:latin typeface="Calibri"/>
                <a:cs typeface="Calibri"/>
              </a:rPr>
              <a:t>rn</a:t>
            </a:r>
            <a:r>
              <a:rPr sz="1800" spc="-10" dirty="0">
                <a:latin typeface="Calibri"/>
                <a:cs typeface="Calibri"/>
              </a:rPr>
              <a:t>e</a:t>
            </a:r>
            <a:r>
              <a:rPr sz="1800" spc="5" dirty="0">
                <a:latin typeface="Calibri"/>
                <a:cs typeface="Calibri"/>
              </a:rPr>
              <a:t> </a:t>
            </a:r>
            <a:r>
              <a:rPr sz="1800" spc="-15" dirty="0">
                <a:latin typeface="Calibri"/>
                <a:cs typeface="Calibri"/>
              </a:rPr>
              <a:t>g</a:t>
            </a:r>
            <a:r>
              <a:rPr sz="1800" spc="-45" dirty="0">
                <a:latin typeface="Calibri"/>
                <a:cs typeface="Calibri"/>
              </a:rPr>
              <a:t>r</a:t>
            </a:r>
            <a:r>
              <a:rPr sz="1800" spc="-30" dirty="0">
                <a:latin typeface="Calibri"/>
                <a:cs typeface="Calibri"/>
              </a:rPr>
              <a:t>a</a:t>
            </a:r>
            <a:r>
              <a:rPr sz="1800" spc="-10" dirty="0">
                <a:latin typeface="Calibri"/>
                <a:cs typeface="Calibri"/>
              </a:rPr>
              <a:t>vim</a:t>
            </a:r>
            <a:r>
              <a:rPr sz="1800" spc="-30" dirty="0">
                <a:latin typeface="Calibri"/>
                <a:cs typeface="Calibri"/>
              </a:rPr>
              <a:t>e</a:t>
            </a:r>
            <a:r>
              <a:rPr sz="1800" spc="-15" dirty="0">
                <a:latin typeface="Calibri"/>
                <a:cs typeface="Calibri"/>
              </a:rPr>
              <a:t>t</a:t>
            </a:r>
            <a:r>
              <a:rPr sz="1800" dirty="0">
                <a:latin typeface="Calibri"/>
                <a:cs typeface="Calibri"/>
              </a:rPr>
              <a:t>r</a:t>
            </a:r>
            <a:r>
              <a:rPr sz="1800" spc="-10" dirty="0">
                <a:latin typeface="Calibri"/>
                <a:cs typeface="Calibri"/>
              </a:rPr>
              <a:t>y:</a:t>
            </a:r>
            <a:r>
              <a:rPr sz="1800" spc="-5" dirty="0">
                <a:latin typeface="Calibri"/>
                <a:cs typeface="Calibri"/>
              </a:rPr>
              <a:t> </a:t>
            </a:r>
            <a:r>
              <a:rPr sz="1800" spc="-15" dirty="0">
                <a:latin typeface="Calibri"/>
                <a:cs typeface="Calibri"/>
              </a:rPr>
              <a:t>t</a:t>
            </a:r>
            <a:r>
              <a:rPr sz="1800" dirty="0">
                <a:latin typeface="Calibri"/>
                <a:cs typeface="Calibri"/>
              </a:rPr>
              <a:t>h</a:t>
            </a:r>
            <a:r>
              <a:rPr sz="1800" spc="-10" dirty="0">
                <a:latin typeface="Calibri"/>
                <a:cs typeface="Calibri"/>
              </a:rPr>
              <a:t>e</a:t>
            </a:r>
            <a:r>
              <a:rPr sz="1800" spc="10" dirty="0">
                <a:latin typeface="Calibri"/>
                <a:cs typeface="Calibri"/>
              </a:rPr>
              <a:t> </a:t>
            </a:r>
            <a:r>
              <a:rPr sz="1800" spc="-20" dirty="0">
                <a:latin typeface="Calibri"/>
                <a:cs typeface="Calibri"/>
              </a:rPr>
              <a:t>Ge</a:t>
            </a:r>
            <a:r>
              <a:rPr sz="1800" spc="-5" dirty="0">
                <a:latin typeface="Calibri"/>
                <a:cs typeface="Calibri"/>
              </a:rPr>
              <a:t>o</a:t>
            </a:r>
            <a:r>
              <a:rPr sz="1800" dirty="0">
                <a:latin typeface="Calibri"/>
                <a:cs typeface="Calibri"/>
              </a:rPr>
              <a:t>id</a:t>
            </a:r>
            <a:r>
              <a:rPr sz="1800" spc="20" dirty="0">
                <a:latin typeface="Calibri"/>
                <a:cs typeface="Calibri"/>
              </a:rPr>
              <a:t> </a:t>
            </a:r>
            <a:r>
              <a:rPr sz="1800" dirty="0">
                <a:latin typeface="Calibri"/>
                <a:cs typeface="Calibri"/>
              </a:rPr>
              <a:t>Sl</a:t>
            </a:r>
            <a:r>
              <a:rPr sz="1800" spc="-5" dirty="0">
                <a:latin typeface="Calibri"/>
                <a:cs typeface="Calibri"/>
              </a:rPr>
              <a:t>o</a:t>
            </a:r>
            <a:r>
              <a:rPr sz="1800" dirty="0">
                <a:latin typeface="Calibri"/>
                <a:cs typeface="Calibri"/>
              </a:rPr>
              <a:t>p</a:t>
            </a:r>
            <a:r>
              <a:rPr sz="1800" spc="-10" dirty="0">
                <a:latin typeface="Calibri"/>
                <a:cs typeface="Calibri"/>
              </a:rPr>
              <a:t>e</a:t>
            </a:r>
            <a:r>
              <a:rPr sz="1800" spc="10" dirty="0">
                <a:latin typeface="Calibri"/>
                <a:cs typeface="Calibri"/>
              </a:rPr>
              <a:t> </a:t>
            </a:r>
            <a:r>
              <a:rPr sz="1800" spc="-105" dirty="0">
                <a:latin typeface="Calibri"/>
                <a:cs typeface="Calibri"/>
              </a:rPr>
              <a:t>V</a:t>
            </a:r>
            <a:r>
              <a:rPr sz="1800" dirty="0">
                <a:latin typeface="Calibri"/>
                <a:cs typeface="Calibri"/>
              </a:rPr>
              <a:t>alid</a:t>
            </a:r>
            <a:r>
              <a:rPr sz="1800" spc="-20" dirty="0">
                <a:latin typeface="Calibri"/>
                <a:cs typeface="Calibri"/>
              </a:rPr>
              <a:t>a</a:t>
            </a:r>
            <a:r>
              <a:rPr sz="1800" spc="-15" dirty="0">
                <a:latin typeface="Calibri"/>
                <a:cs typeface="Calibri"/>
              </a:rPr>
              <a:t>t</a:t>
            </a:r>
            <a:r>
              <a:rPr sz="1800" dirty="0">
                <a:latin typeface="Calibri"/>
                <a:cs typeface="Calibri"/>
              </a:rPr>
              <a:t>i</a:t>
            </a:r>
            <a:r>
              <a:rPr sz="1800" spc="-5" dirty="0">
                <a:latin typeface="Calibri"/>
                <a:cs typeface="Calibri"/>
              </a:rPr>
              <a:t>o</a:t>
            </a:r>
            <a:r>
              <a:rPr sz="1800" dirty="0">
                <a:latin typeface="Calibri"/>
                <a:cs typeface="Calibri"/>
              </a:rPr>
              <a:t>n</a:t>
            </a:r>
            <a:r>
              <a:rPr sz="1800" spc="5" dirty="0">
                <a:latin typeface="Calibri"/>
                <a:cs typeface="Calibri"/>
              </a:rPr>
              <a:t> </a:t>
            </a:r>
            <a:r>
              <a:rPr sz="1800" dirty="0">
                <a:latin typeface="Calibri"/>
                <a:cs typeface="Calibri"/>
              </a:rPr>
              <a:t>Su</a:t>
            </a:r>
            <a:r>
              <a:rPr sz="1800" spc="5" dirty="0">
                <a:latin typeface="Calibri"/>
                <a:cs typeface="Calibri"/>
              </a:rPr>
              <a:t>r</a:t>
            </a:r>
            <a:r>
              <a:rPr sz="1800" spc="-25" dirty="0">
                <a:latin typeface="Calibri"/>
                <a:cs typeface="Calibri"/>
              </a:rPr>
              <a:t>ve</a:t>
            </a:r>
            <a:r>
              <a:rPr sz="1800" spc="-10" dirty="0">
                <a:latin typeface="Calibri"/>
                <a:cs typeface="Calibri"/>
              </a:rPr>
              <a:t>y</a:t>
            </a:r>
            <a:r>
              <a:rPr sz="1800" dirty="0">
                <a:latin typeface="Calibri"/>
                <a:cs typeface="Calibri"/>
              </a:rPr>
              <a:t> </a:t>
            </a:r>
            <a:r>
              <a:rPr sz="1800" spc="-5" dirty="0">
                <a:latin typeface="Calibri"/>
                <a:cs typeface="Calibri"/>
              </a:rPr>
              <a:t>o</a:t>
            </a:r>
            <a:r>
              <a:rPr sz="1800" dirty="0">
                <a:latin typeface="Calibri"/>
                <a:cs typeface="Calibri"/>
              </a:rPr>
              <a:t>f </a:t>
            </a:r>
            <a:r>
              <a:rPr sz="1800" spc="-15" dirty="0">
                <a:latin typeface="Calibri"/>
                <a:cs typeface="Calibri"/>
              </a:rPr>
              <a:t>2011"</a:t>
            </a:r>
            <a:r>
              <a:rPr sz="1800" spc="-5" dirty="0">
                <a:latin typeface="Calibri"/>
                <a:cs typeface="Calibri"/>
              </a:rPr>
              <a:t>,</a:t>
            </a:r>
            <a:r>
              <a:rPr sz="1800" spc="10" dirty="0">
                <a:latin typeface="Calibri"/>
                <a:cs typeface="Calibri"/>
              </a:rPr>
              <a:t> </a:t>
            </a:r>
            <a:r>
              <a:rPr sz="1800" dirty="0">
                <a:latin typeface="Calibri"/>
                <a:cs typeface="Calibri"/>
              </a:rPr>
              <a:t>Smi</a:t>
            </a:r>
            <a:r>
              <a:rPr sz="1800" spc="-5" dirty="0">
                <a:latin typeface="Calibri"/>
                <a:cs typeface="Calibri"/>
              </a:rPr>
              <a:t>t</a:t>
            </a:r>
            <a:r>
              <a:rPr sz="1800" dirty="0">
                <a:latin typeface="Calibri"/>
                <a:cs typeface="Calibri"/>
              </a:rPr>
              <a:t>h </a:t>
            </a:r>
            <a:r>
              <a:rPr sz="1800" i="1" spc="-25" dirty="0">
                <a:latin typeface="Calibri"/>
                <a:cs typeface="Calibri"/>
              </a:rPr>
              <a:t>e</a:t>
            </a:r>
            <a:r>
              <a:rPr sz="1800" i="1" spc="-10" dirty="0">
                <a:latin typeface="Calibri"/>
                <a:cs typeface="Calibri"/>
              </a:rPr>
              <a:t>t</a:t>
            </a:r>
            <a:r>
              <a:rPr sz="1800" i="1" spc="5" dirty="0">
                <a:latin typeface="Calibri"/>
                <a:cs typeface="Calibri"/>
              </a:rPr>
              <a:t> </a:t>
            </a:r>
            <a:r>
              <a:rPr sz="1800" i="1" spc="-5" dirty="0">
                <a:latin typeface="Calibri"/>
                <a:cs typeface="Calibri"/>
              </a:rPr>
              <a:t>a</a:t>
            </a:r>
            <a:r>
              <a:rPr sz="1800" i="1" dirty="0">
                <a:latin typeface="Calibri"/>
                <a:cs typeface="Calibri"/>
              </a:rPr>
              <a:t>l</a:t>
            </a:r>
            <a:r>
              <a:rPr sz="1800" spc="-5" dirty="0">
                <a:latin typeface="Calibri"/>
                <a:cs typeface="Calibri"/>
              </a:rPr>
              <a:t>., </a:t>
            </a:r>
            <a:r>
              <a:rPr sz="1800" dirty="0">
                <a:latin typeface="Calibri"/>
                <a:cs typeface="Calibri"/>
              </a:rPr>
              <a:t>J</a:t>
            </a:r>
            <a:r>
              <a:rPr sz="1800" spc="-5" dirty="0">
                <a:latin typeface="Calibri"/>
                <a:cs typeface="Calibri"/>
              </a:rPr>
              <a:t>o</a:t>
            </a:r>
            <a:r>
              <a:rPr sz="1800" dirty="0">
                <a:latin typeface="Calibri"/>
                <a:cs typeface="Calibri"/>
              </a:rPr>
              <a:t>urnal</a:t>
            </a:r>
            <a:r>
              <a:rPr sz="1800" spc="5" dirty="0">
                <a:latin typeface="Calibri"/>
                <a:cs typeface="Calibri"/>
              </a:rPr>
              <a:t> </a:t>
            </a:r>
            <a:r>
              <a:rPr sz="1800" spc="-5" dirty="0">
                <a:latin typeface="Calibri"/>
                <a:cs typeface="Calibri"/>
              </a:rPr>
              <a:t>o</a:t>
            </a:r>
            <a:r>
              <a:rPr sz="1800" dirty="0">
                <a:latin typeface="Calibri"/>
                <a:cs typeface="Calibri"/>
              </a:rPr>
              <a:t>f </a:t>
            </a:r>
            <a:r>
              <a:rPr sz="1800" spc="-20" dirty="0">
                <a:latin typeface="Calibri"/>
                <a:cs typeface="Calibri"/>
              </a:rPr>
              <a:t>Ge</a:t>
            </a:r>
            <a:r>
              <a:rPr sz="1800" spc="-5" dirty="0">
                <a:latin typeface="Calibri"/>
                <a:cs typeface="Calibri"/>
              </a:rPr>
              <a:t>o</a:t>
            </a:r>
            <a:r>
              <a:rPr sz="1800" dirty="0">
                <a:latin typeface="Calibri"/>
                <a:cs typeface="Calibri"/>
              </a:rPr>
              <a:t>d</a:t>
            </a:r>
            <a:r>
              <a:rPr sz="1800" spc="-15" dirty="0">
                <a:latin typeface="Calibri"/>
                <a:cs typeface="Calibri"/>
              </a:rPr>
              <a:t>e</a:t>
            </a:r>
            <a:r>
              <a:rPr sz="1800" spc="-35" dirty="0">
                <a:latin typeface="Calibri"/>
                <a:cs typeface="Calibri"/>
              </a:rPr>
              <a:t>s</a:t>
            </a:r>
            <a:r>
              <a:rPr sz="1800" spc="-135" dirty="0">
                <a:latin typeface="Calibri"/>
                <a:cs typeface="Calibri"/>
              </a:rPr>
              <a:t>y</a:t>
            </a:r>
            <a:r>
              <a:rPr sz="1800" spc="-5" dirty="0">
                <a:latin typeface="Calibri"/>
                <a:cs typeface="Calibri"/>
              </a:rPr>
              <a:t>,</a:t>
            </a:r>
            <a:endParaRPr sz="1800" dirty="0">
              <a:latin typeface="Calibri"/>
              <a:cs typeface="Calibri"/>
            </a:endParaRPr>
          </a:p>
          <a:p>
            <a:pPr marR="45720" algn="r">
              <a:lnSpc>
                <a:spcPct val="100000"/>
              </a:lnSpc>
            </a:pPr>
            <a:r>
              <a:rPr sz="1800" spc="-10" dirty="0">
                <a:latin typeface="Calibri"/>
                <a:cs typeface="Calibri"/>
              </a:rPr>
              <a:t>2013.</a:t>
            </a:r>
            <a:endParaRPr sz="1800" dirty="0">
              <a:latin typeface="Calibri"/>
              <a:cs typeface="Calibri"/>
            </a:endParaRPr>
          </a:p>
        </p:txBody>
      </p:sp>
      <p:sp>
        <p:nvSpPr>
          <p:cNvPr id="5" name="object 5"/>
          <p:cNvSpPr/>
          <p:nvPr/>
        </p:nvSpPr>
        <p:spPr>
          <a:xfrm>
            <a:off x="272796" y="1211580"/>
            <a:ext cx="3953255" cy="5067299"/>
          </a:xfrm>
          <a:prstGeom prst="rect">
            <a:avLst/>
          </a:prstGeom>
          <a:blipFill>
            <a:blip r:embed="rId3" cstate="print"/>
            <a:stretch>
              <a:fillRect/>
            </a:stretch>
          </a:blipFill>
        </p:spPr>
        <p:txBody>
          <a:bodyPr wrap="square" lIns="0" tIns="0" rIns="0" bIns="0" rtlCol="0"/>
          <a:lstStyle/>
          <a:p>
            <a:endParaRPr/>
          </a:p>
        </p:txBody>
      </p:sp>
      <p:sp>
        <p:nvSpPr>
          <p:cNvPr id="7" name="Date Placeholder 6"/>
          <p:cNvSpPr>
            <a:spLocks noGrp="1"/>
          </p:cNvSpPr>
          <p:nvPr>
            <p:ph type="dt" sz="half" idx="10"/>
          </p:nvPr>
        </p:nvSpPr>
        <p:spPr/>
        <p:txBody>
          <a:bodyPr/>
          <a:lstStyle/>
          <a:p>
            <a:pPr>
              <a:defRPr/>
            </a:pPr>
            <a:r>
              <a:rPr lang="en-US" altLang="en-US" smtClean="0"/>
              <a:t>February 8, 2017</a:t>
            </a:r>
            <a:endParaRPr lang="en-US" altLang="en-US"/>
          </a:p>
        </p:txBody>
      </p:sp>
      <p:sp>
        <p:nvSpPr>
          <p:cNvPr id="8" name="Footer Placeholder 7"/>
          <p:cNvSpPr>
            <a:spLocks noGrp="1"/>
          </p:cNvSpPr>
          <p:nvPr>
            <p:ph type="ftr" sz="quarter" idx="11"/>
          </p:nvPr>
        </p:nvSpPr>
        <p:spPr/>
        <p:txBody>
          <a:bodyPr/>
          <a:lstStyle/>
          <a:p>
            <a:pPr>
              <a:defRPr/>
            </a:pPr>
            <a:r>
              <a:rPr lang="en-US" smtClean="0"/>
              <a:t>2017 Geospatial Summit, Silver Spring MD</a:t>
            </a:r>
            <a:endParaRPr lang="en-US"/>
          </a:p>
        </p:txBody>
      </p:sp>
    </p:spTree>
    <p:extLst>
      <p:ext uri="{BB962C8B-B14F-4D97-AF65-F5344CB8AC3E}">
        <p14:creationId xmlns:p14="http://schemas.microsoft.com/office/powerpoint/2010/main" val="4087005053"/>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518383"/>
            <a:ext cx="8229600" cy="677108"/>
          </a:xfrm>
          <a:prstGeom prst="rect">
            <a:avLst/>
          </a:prstGeom>
        </p:spPr>
        <p:txBody>
          <a:bodyPr vert="horz" wrap="square" lIns="0" tIns="0" rIns="0" bIns="0" rtlCol="0">
            <a:spAutoFit/>
          </a:bodyPr>
          <a:lstStyle/>
          <a:p>
            <a:pPr marL="575310">
              <a:lnSpc>
                <a:spcPct val="100000"/>
              </a:lnSpc>
            </a:pPr>
            <a:r>
              <a:rPr dirty="0"/>
              <a:t>GSVS Survey Techniques</a:t>
            </a:r>
          </a:p>
        </p:txBody>
      </p:sp>
      <p:sp>
        <p:nvSpPr>
          <p:cNvPr id="3" name="object 3"/>
          <p:cNvSpPr txBox="1"/>
          <p:nvPr/>
        </p:nvSpPr>
        <p:spPr>
          <a:xfrm>
            <a:off x="5681471" y="1270254"/>
            <a:ext cx="2958465" cy="5491480"/>
          </a:xfrm>
          <a:prstGeom prst="rect">
            <a:avLst/>
          </a:prstGeom>
        </p:spPr>
        <p:txBody>
          <a:bodyPr vert="horz" wrap="square" lIns="0" tIns="0" rIns="0" bIns="0" rtlCol="0">
            <a:spAutoFit/>
          </a:bodyPr>
          <a:lstStyle/>
          <a:p>
            <a:pPr marR="37465" algn="r">
              <a:lnSpc>
                <a:spcPct val="100000"/>
              </a:lnSpc>
            </a:pPr>
            <a:r>
              <a:rPr sz="1200" spc="-10" dirty="0">
                <a:solidFill>
                  <a:srgbClr val="8A8A8A"/>
                </a:solidFill>
                <a:latin typeface="Calibri"/>
                <a:cs typeface="Calibri"/>
              </a:rPr>
              <a:t>7</a:t>
            </a:r>
            <a:endParaRPr sz="1200">
              <a:latin typeface="Calibri"/>
              <a:cs typeface="Calibri"/>
            </a:endParaRPr>
          </a:p>
        </p:txBody>
      </p:sp>
      <p:sp>
        <p:nvSpPr>
          <p:cNvPr id="4" name="object 4"/>
          <p:cNvSpPr txBox="1"/>
          <p:nvPr/>
        </p:nvSpPr>
        <p:spPr>
          <a:xfrm>
            <a:off x="593090" y="1833435"/>
            <a:ext cx="4618355" cy="2972609"/>
          </a:xfrm>
          <a:prstGeom prst="rect">
            <a:avLst/>
          </a:prstGeom>
        </p:spPr>
        <p:txBody>
          <a:bodyPr vert="horz" wrap="square" lIns="0" tIns="0" rIns="0" bIns="0" rtlCol="0">
            <a:spAutoFit/>
          </a:bodyPr>
          <a:lstStyle/>
          <a:p>
            <a:pPr marL="355600" indent="-342900">
              <a:lnSpc>
                <a:spcPct val="100000"/>
              </a:lnSpc>
              <a:buClr>
                <a:srgbClr val="1F497D"/>
              </a:buClr>
              <a:buFont typeface="Arial"/>
              <a:buChar char="•"/>
              <a:tabLst>
                <a:tab pos="356235" algn="l"/>
              </a:tabLst>
            </a:pPr>
            <a:r>
              <a:rPr sz="2800" dirty="0">
                <a:latin typeface="Calibri"/>
                <a:cs typeface="Calibri"/>
              </a:rPr>
              <a:t>S</a:t>
            </a:r>
            <a:r>
              <a:rPr sz="2800" spc="-5" dirty="0">
                <a:latin typeface="Calibri"/>
                <a:cs typeface="Calibri"/>
              </a:rPr>
              <a:t>u</a:t>
            </a:r>
            <a:r>
              <a:rPr sz="2800" spc="15" dirty="0">
                <a:latin typeface="Calibri"/>
                <a:cs typeface="Calibri"/>
              </a:rPr>
              <a:t>r</a:t>
            </a:r>
            <a:r>
              <a:rPr sz="2800" spc="-45" dirty="0">
                <a:latin typeface="Calibri"/>
                <a:cs typeface="Calibri"/>
              </a:rPr>
              <a:t>v</a:t>
            </a:r>
            <a:r>
              <a:rPr sz="2800" spc="-35" dirty="0">
                <a:latin typeface="Calibri"/>
                <a:cs typeface="Calibri"/>
              </a:rPr>
              <a:t>e</a:t>
            </a:r>
            <a:r>
              <a:rPr sz="2800" spc="-15" dirty="0">
                <a:latin typeface="Calibri"/>
                <a:cs typeface="Calibri"/>
              </a:rPr>
              <a:t>y</a:t>
            </a:r>
            <a:r>
              <a:rPr sz="2800" spc="-5" dirty="0">
                <a:latin typeface="Calibri"/>
                <a:cs typeface="Calibri"/>
              </a:rPr>
              <a:t> </a:t>
            </a:r>
            <a:r>
              <a:rPr sz="2800" spc="-35" dirty="0">
                <a:latin typeface="Calibri"/>
                <a:cs typeface="Calibri"/>
              </a:rPr>
              <a:t>t</a:t>
            </a:r>
            <a:r>
              <a:rPr sz="2800" spc="-5" dirty="0">
                <a:latin typeface="Calibri"/>
                <a:cs typeface="Calibri"/>
              </a:rPr>
              <a:t>echnique</a:t>
            </a:r>
            <a:r>
              <a:rPr sz="2800" dirty="0">
                <a:latin typeface="Calibri"/>
                <a:cs typeface="Calibri"/>
              </a:rPr>
              <a:t>s</a:t>
            </a:r>
            <a:r>
              <a:rPr sz="2800" spc="20" dirty="0">
                <a:latin typeface="Calibri"/>
                <a:cs typeface="Calibri"/>
              </a:rPr>
              <a:t> </a:t>
            </a:r>
            <a:r>
              <a:rPr sz="2800" spc="-5" dirty="0">
                <a:latin typeface="Calibri"/>
                <a:cs typeface="Calibri"/>
              </a:rPr>
              <a:t>empl</a:t>
            </a:r>
            <a:r>
              <a:rPr sz="2800" spc="-20" dirty="0">
                <a:latin typeface="Calibri"/>
                <a:cs typeface="Calibri"/>
              </a:rPr>
              <a:t>o</a:t>
            </a:r>
            <a:r>
              <a:rPr sz="2800" spc="-55" dirty="0">
                <a:latin typeface="Calibri"/>
                <a:cs typeface="Calibri"/>
              </a:rPr>
              <a:t>y</a:t>
            </a:r>
            <a:r>
              <a:rPr sz="2800" spc="-5" dirty="0">
                <a:latin typeface="Calibri"/>
                <a:cs typeface="Calibri"/>
              </a:rPr>
              <a:t>ed</a:t>
            </a:r>
            <a:r>
              <a:rPr sz="2800" spc="-10" dirty="0">
                <a:latin typeface="Calibri"/>
                <a:cs typeface="Calibri"/>
              </a:rPr>
              <a:t>:</a:t>
            </a:r>
            <a:endParaRPr sz="2800" dirty="0">
              <a:latin typeface="Calibri"/>
              <a:cs typeface="Calibri"/>
            </a:endParaRPr>
          </a:p>
          <a:p>
            <a:pPr>
              <a:lnSpc>
                <a:spcPct val="100000"/>
              </a:lnSpc>
              <a:spcBef>
                <a:spcPts val="27"/>
              </a:spcBef>
              <a:buClr>
                <a:srgbClr val="1F497D"/>
              </a:buClr>
              <a:buFont typeface="Arial"/>
              <a:buChar char="•"/>
            </a:pPr>
            <a:endParaRPr sz="2500" dirty="0">
              <a:latin typeface="Times New Roman"/>
              <a:cs typeface="Times New Roman"/>
            </a:endParaRPr>
          </a:p>
          <a:p>
            <a:pPr marL="812800" lvl="1" indent="-342900">
              <a:lnSpc>
                <a:spcPct val="100000"/>
              </a:lnSpc>
              <a:buClr>
                <a:srgbClr val="1F497D"/>
              </a:buClr>
              <a:buFont typeface="Arial"/>
              <a:buChar char="•"/>
              <a:tabLst>
                <a:tab pos="812800" algn="l"/>
              </a:tabLst>
            </a:pPr>
            <a:r>
              <a:rPr sz="2400" spc="-15" dirty="0">
                <a:latin typeface="Calibri"/>
                <a:cs typeface="Calibri"/>
              </a:rPr>
              <a:t>B</a:t>
            </a:r>
            <a:r>
              <a:rPr sz="2400" spc="-20" dirty="0">
                <a:latin typeface="Calibri"/>
                <a:cs typeface="Calibri"/>
              </a:rPr>
              <a:t>ec</a:t>
            </a:r>
            <a:r>
              <a:rPr sz="2400" spc="-5" dirty="0">
                <a:latin typeface="Calibri"/>
                <a:cs typeface="Calibri"/>
              </a:rPr>
              <a:t>h</a:t>
            </a:r>
            <a:r>
              <a:rPr sz="2400" dirty="0">
                <a:latin typeface="Calibri"/>
                <a:cs typeface="Calibri"/>
              </a:rPr>
              <a:t>ma</a:t>
            </a:r>
            <a:r>
              <a:rPr sz="2400" spc="-15" dirty="0">
                <a:latin typeface="Calibri"/>
                <a:cs typeface="Calibri"/>
              </a:rPr>
              <a:t>r</a:t>
            </a:r>
            <a:r>
              <a:rPr sz="2400" spc="-40" dirty="0">
                <a:latin typeface="Calibri"/>
                <a:cs typeface="Calibri"/>
              </a:rPr>
              <a:t>k</a:t>
            </a:r>
            <a:r>
              <a:rPr sz="2400" dirty="0">
                <a:latin typeface="Calibri"/>
                <a:cs typeface="Calibri"/>
              </a:rPr>
              <a:t>s</a:t>
            </a:r>
            <a:r>
              <a:rPr sz="2400" spc="-20" dirty="0">
                <a:latin typeface="Calibri"/>
                <a:cs typeface="Calibri"/>
              </a:rPr>
              <a:t> </a:t>
            </a:r>
            <a:r>
              <a:rPr sz="2400" dirty="0">
                <a:latin typeface="Calibri"/>
                <a:cs typeface="Calibri"/>
              </a:rPr>
              <a:t>i</a:t>
            </a:r>
            <a:r>
              <a:rPr sz="2400" spc="-5" dirty="0">
                <a:latin typeface="Calibri"/>
                <a:cs typeface="Calibri"/>
              </a:rPr>
              <a:t>n</a:t>
            </a:r>
            <a:r>
              <a:rPr sz="2400" spc="-35" dirty="0">
                <a:latin typeface="Calibri"/>
                <a:cs typeface="Calibri"/>
              </a:rPr>
              <a:t>s</a:t>
            </a:r>
            <a:r>
              <a:rPr sz="2400" spc="-40" dirty="0">
                <a:latin typeface="Calibri"/>
                <a:cs typeface="Calibri"/>
              </a:rPr>
              <a:t>t</a:t>
            </a:r>
            <a:r>
              <a:rPr sz="2400" dirty="0">
                <a:latin typeface="Calibri"/>
                <a:cs typeface="Calibri"/>
              </a:rPr>
              <a:t>all</a:t>
            </a:r>
            <a:r>
              <a:rPr sz="2400" spc="-5" dirty="0">
                <a:latin typeface="Calibri"/>
                <a:cs typeface="Calibri"/>
              </a:rPr>
              <a:t>e</a:t>
            </a:r>
            <a:r>
              <a:rPr sz="2400" dirty="0">
                <a:latin typeface="Calibri"/>
                <a:cs typeface="Calibri"/>
              </a:rPr>
              <a:t>d</a:t>
            </a:r>
            <a:r>
              <a:rPr sz="2400" spc="-5" dirty="0">
                <a:latin typeface="Calibri"/>
                <a:cs typeface="Calibri"/>
              </a:rPr>
              <a:t> ~</a:t>
            </a:r>
            <a:r>
              <a:rPr sz="2400" spc="-15" dirty="0">
                <a:latin typeface="Calibri"/>
                <a:cs typeface="Calibri"/>
              </a:rPr>
              <a:t>1</a:t>
            </a:r>
            <a:r>
              <a:rPr sz="2400" dirty="0">
                <a:latin typeface="Calibri"/>
                <a:cs typeface="Calibri"/>
              </a:rPr>
              <a:t>.</a:t>
            </a:r>
            <a:r>
              <a:rPr sz="2400" spc="-15" dirty="0">
                <a:latin typeface="Calibri"/>
                <a:cs typeface="Calibri"/>
              </a:rPr>
              <a:t>5km</a:t>
            </a:r>
            <a:endParaRPr sz="2400" dirty="0">
              <a:latin typeface="Calibri"/>
              <a:cs typeface="Calibri"/>
            </a:endParaRPr>
          </a:p>
          <a:p>
            <a:pPr marL="812800" lvl="1" indent="-342900">
              <a:lnSpc>
                <a:spcPct val="100000"/>
              </a:lnSpc>
              <a:buClr>
                <a:srgbClr val="1F497D"/>
              </a:buClr>
              <a:buFont typeface="Arial"/>
              <a:buChar char="•"/>
              <a:tabLst>
                <a:tab pos="812800" algn="l"/>
              </a:tabLst>
            </a:pPr>
            <a:r>
              <a:rPr sz="2400" spc="-15" dirty="0">
                <a:latin typeface="Calibri"/>
                <a:cs typeface="Calibri"/>
              </a:rPr>
              <a:t>L</a:t>
            </a:r>
            <a:r>
              <a:rPr sz="2400" spc="-30" dirty="0">
                <a:latin typeface="Calibri"/>
                <a:cs typeface="Calibri"/>
              </a:rPr>
              <a:t>e</a:t>
            </a:r>
            <a:r>
              <a:rPr sz="2400" spc="-40" dirty="0">
                <a:latin typeface="Calibri"/>
                <a:cs typeface="Calibri"/>
              </a:rPr>
              <a:t>v</a:t>
            </a:r>
            <a:r>
              <a:rPr sz="2400" spc="-20" dirty="0">
                <a:latin typeface="Calibri"/>
                <a:cs typeface="Calibri"/>
              </a:rPr>
              <a:t>e</a:t>
            </a:r>
            <a:r>
              <a:rPr sz="2400" dirty="0">
                <a:latin typeface="Calibri"/>
                <a:cs typeface="Calibri"/>
              </a:rPr>
              <a:t>li</a:t>
            </a:r>
            <a:r>
              <a:rPr sz="2400" spc="-5" dirty="0">
                <a:latin typeface="Calibri"/>
                <a:cs typeface="Calibri"/>
              </a:rPr>
              <a:t>ng</a:t>
            </a:r>
            <a:endParaRPr sz="2400" dirty="0">
              <a:latin typeface="Calibri"/>
              <a:cs typeface="Calibri"/>
            </a:endParaRPr>
          </a:p>
          <a:p>
            <a:pPr marL="812800" lvl="1" indent="-342900">
              <a:lnSpc>
                <a:spcPct val="100000"/>
              </a:lnSpc>
              <a:buClr>
                <a:srgbClr val="1F497D"/>
              </a:buClr>
              <a:buFont typeface="Arial"/>
              <a:buChar char="•"/>
              <a:tabLst>
                <a:tab pos="812800" algn="l"/>
              </a:tabLst>
            </a:pPr>
            <a:r>
              <a:rPr sz="2400" spc="-20" dirty="0">
                <a:latin typeface="Calibri"/>
                <a:cs typeface="Calibri"/>
              </a:rPr>
              <a:t>A</a:t>
            </a:r>
            <a:r>
              <a:rPr sz="2400" spc="-15" dirty="0">
                <a:latin typeface="Calibri"/>
                <a:cs typeface="Calibri"/>
              </a:rPr>
              <a:t>b</a:t>
            </a:r>
            <a:r>
              <a:rPr sz="2400" spc="-5" dirty="0">
                <a:latin typeface="Calibri"/>
                <a:cs typeface="Calibri"/>
              </a:rPr>
              <a:t>so</a:t>
            </a:r>
            <a:r>
              <a:rPr sz="2400" dirty="0">
                <a:latin typeface="Calibri"/>
                <a:cs typeface="Calibri"/>
              </a:rPr>
              <a:t>l</a:t>
            </a:r>
            <a:r>
              <a:rPr sz="2400" spc="-5" dirty="0">
                <a:latin typeface="Calibri"/>
                <a:cs typeface="Calibri"/>
              </a:rPr>
              <a:t>u</a:t>
            </a:r>
            <a:r>
              <a:rPr sz="2400" spc="-25" dirty="0">
                <a:latin typeface="Calibri"/>
                <a:cs typeface="Calibri"/>
              </a:rPr>
              <a:t>t</a:t>
            </a:r>
            <a:r>
              <a:rPr sz="2400" spc="-20" dirty="0">
                <a:latin typeface="Calibri"/>
                <a:cs typeface="Calibri"/>
              </a:rPr>
              <a:t>e</a:t>
            </a:r>
            <a:r>
              <a:rPr sz="2400" dirty="0">
                <a:latin typeface="Calibri"/>
                <a:cs typeface="Calibri"/>
              </a:rPr>
              <a:t>/</a:t>
            </a:r>
            <a:r>
              <a:rPr sz="2400" spc="-60" dirty="0">
                <a:latin typeface="Calibri"/>
                <a:cs typeface="Calibri"/>
              </a:rPr>
              <a:t>R</a:t>
            </a:r>
            <a:r>
              <a:rPr sz="2400" spc="-20" dirty="0">
                <a:latin typeface="Calibri"/>
                <a:cs typeface="Calibri"/>
              </a:rPr>
              <a:t>e</a:t>
            </a:r>
            <a:r>
              <a:rPr sz="2400" dirty="0">
                <a:latin typeface="Calibri"/>
                <a:cs typeface="Calibri"/>
              </a:rPr>
              <a:t>l</a:t>
            </a:r>
            <a:r>
              <a:rPr sz="2400" spc="-25" dirty="0">
                <a:latin typeface="Calibri"/>
                <a:cs typeface="Calibri"/>
              </a:rPr>
              <a:t>a</a:t>
            </a:r>
            <a:r>
              <a:rPr sz="2400" dirty="0">
                <a:latin typeface="Calibri"/>
                <a:cs typeface="Calibri"/>
              </a:rPr>
              <a:t>ti</a:t>
            </a:r>
            <a:r>
              <a:rPr sz="2400" spc="-40" dirty="0">
                <a:latin typeface="Calibri"/>
                <a:cs typeface="Calibri"/>
              </a:rPr>
              <a:t>v</a:t>
            </a:r>
            <a:r>
              <a:rPr sz="2400" spc="-15" dirty="0">
                <a:latin typeface="Calibri"/>
                <a:cs typeface="Calibri"/>
              </a:rPr>
              <a:t>e</a:t>
            </a:r>
            <a:r>
              <a:rPr sz="2400" spc="-5" dirty="0">
                <a:latin typeface="Calibri"/>
                <a:cs typeface="Calibri"/>
              </a:rPr>
              <a:t> </a:t>
            </a:r>
            <a:r>
              <a:rPr sz="2400" spc="-25" dirty="0">
                <a:latin typeface="Calibri"/>
                <a:cs typeface="Calibri"/>
              </a:rPr>
              <a:t>G</a:t>
            </a:r>
            <a:r>
              <a:rPr sz="2400" spc="-65" dirty="0">
                <a:latin typeface="Calibri"/>
                <a:cs typeface="Calibri"/>
              </a:rPr>
              <a:t>r</a:t>
            </a:r>
            <a:r>
              <a:rPr sz="2400" spc="-40" dirty="0">
                <a:latin typeface="Calibri"/>
                <a:cs typeface="Calibri"/>
              </a:rPr>
              <a:t>a</a:t>
            </a:r>
            <a:r>
              <a:rPr sz="2400" dirty="0">
                <a:latin typeface="Calibri"/>
                <a:cs typeface="Calibri"/>
              </a:rPr>
              <a:t>vi</a:t>
            </a:r>
            <a:r>
              <a:rPr sz="2400" spc="-10" dirty="0">
                <a:latin typeface="Calibri"/>
                <a:cs typeface="Calibri"/>
              </a:rPr>
              <a:t>ty</a:t>
            </a:r>
            <a:endParaRPr sz="2400" dirty="0">
              <a:latin typeface="Calibri"/>
              <a:cs typeface="Calibri"/>
            </a:endParaRPr>
          </a:p>
          <a:p>
            <a:pPr marL="1155700" lvl="2" indent="-228600">
              <a:lnSpc>
                <a:spcPts val="2385"/>
              </a:lnSpc>
              <a:spcBef>
                <a:spcPts val="25"/>
              </a:spcBef>
              <a:buClr>
                <a:srgbClr val="1F497D"/>
              </a:buClr>
              <a:buFont typeface="Arial"/>
              <a:buChar char="•"/>
              <a:tabLst>
                <a:tab pos="1156335" algn="l"/>
              </a:tabLst>
            </a:pPr>
            <a:r>
              <a:rPr sz="2000" spc="-120" dirty="0">
                <a:latin typeface="Calibri"/>
                <a:cs typeface="Calibri"/>
              </a:rPr>
              <a:t>V</a:t>
            </a:r>
            <a:r>
              <a:rPr sz="2000" spc="-10" dirty="0">
                <a:latin typeface="Calibri"/>
                <a:cs typeface="Calibri"/>
              </a:rPr>
              <a:t>e</a:t>
            </a:r>
            <a:r>
              <a:rPr sz="2000" spc="-15" dirty="0">
                <a:latin typeface="Calibri"/>
                <a:cs typeface="Calibri"/>
              </a:rPr>
              <a:t>r</a:t>
            </a:r>
            <a:r>
              <a:rPr sz="2000" spc="-10" dirty="0">
                <a:latin typeface="Calibri"/>
                <a:cs typeface="Calibri"/>
              </a:rPr>
              <a:t>ti</a:t>
            </a:r>
            <a:r>
              <a:rPr sz="2000" spc="-30" dirty="0">
                <a:latin typeface="Calibri"/>
                <a:cs typeface="Calibri"/>
              </a:rPr>
              <a:t>c</a:t>
            </a:r>
            <a:r>
              <a:rPr sz="2000" spc="-5" dirty="0">
                <a:latin typeface="Calibri"/>
                <a:cs typeface="Calibri"/>
              </a:rPr>
              <a:t>a</a:t>
            </a:r>
            <a:r>
              <a:rPr sz="2000" dirty="0">
                <a:latin typeface="Calibri"/>
                <a:cs typeface="Calibri"/>
              </a:rPr>
              <a:t>l</a:t>
            </a:r>
            <a:r>
              <a:rPr sz="2000" spc="25" dirty="0">
                <a:latin typeface="Calibri"/>
                <a:cs typeface="Calibri"/>
              </a:rPr>
              <a:t> </a:t>
            </a:r>
            <a:r>
              <a:rPr sz="2000" spc="-20" dirty="0">
                <a:latin typeface="Calibri"/>
                <a:cs typeface="Calibri"/>
              </a:rPr>
              <a:t>G</a:t>
            </a:r>
            <a:r>
              <a:rPr sz="2000" spc="-55" dirty="0">
                <a:latin typeface="Calibri"/>
                <a:cs typeface="Calibri"/>
              </a:rPr>
              <a:t>r</a:t>
            </a:r>
            <a:r>
              <a:rPr sz="2000" spc="-45" dirty="0">
                <a:latin typeface="Calibri"/>
                <a:cs typeface="Calibri"/>
              </a:rPr>
              <a:t>a</a:t>
            </a:r>
            <a:r>
              <a:rPr sz="2000" spc="-15" dirty="0">
                <a:latin typeface="Calibri"/>
                <a:cs typeface="Calibri"/>
              </a:rPr>
              <a:t>vi</a:t>
            </a:r>
            <a:r>
              <a:rPr sz="2000" spc="-10" dirty="0">
                <a:latin typeface="Calibri"/>
                <a:cs typeface="Calibri"/>
              </a:rPr>
              <a:t>ty</a:t>
            </a:r>
            <a:r>
              <a:rPr sz="2000" spc="15" dirty="0">
                <a:latin typeface="Calibri"/>
                <a:cs typeface="Calibri"/>
              </a:rPr>
              <a:t> </a:t>
            </a:r>
            <a:r>
              <a:rPr sz="2000" spc="-20" dirty="0">
                <a:latin typeface="Calibri"/>
                <a:cs typeface="Calibri"/>
              </a:rPr>
              <a:t>G</a:t>
            </a:r>
            <a:r>
              <a:rPr sz="2000" spc="-55" dirty="0">
                <a:latin typeface="Calibri"/>
                <a:cs typeface="Calibri"/>
              </a:rPr>
              <a:t>r</a:t>
            </a:r>
            <a:r>
              <a:rPr sz="2000" spc="-10" dirty="0">
                <a:latin typeface="Calibri"/>
                <a:cs typeface="Calibri"/>
              </a:rPr>
              <a:t>adie</a:t>
            </a:r>
            <a:r>
              <a:rPr sz="2000" spc="-35" dirty="0">
                <a:latin typeface="Calibri"/>
                <a:cs typeface="Calibri"/>
              </a:rPr>
              <a:t>n</a:t>
            </a:r>
            <a:r>
              <a:rPr sz="2000" spc="-10" dirty="0">
                <a:latin typeface="Calibri"/>
                <a:cs typeface="Calibri"/>
              </a:rPr>
              <a:t>t</a:t>
            </a:r>
            <a:endParaRPr sz="2000" dirty="0">
              <a:latin typeface="Calibri"/>
              <a:cs typeface="Calibri"/>
            </a:endParaRPr>
          </a:p>
          <a:p>
            <a:pPr marL="812800" lvl="1" indent="-342900">
              <a:lnSpc>
                <a:spcPts val="2865"/>
              </a:lnSpc>
              <a:buClr>
                <a:srgbClr val="1F497D"/>
              </a:buClr>
              <a:buFont typeface="Arial"/>
              <a:buChar char="•"/>
              <a:tabLst>
                <a:tab pos="812800" algn="l"/>
              </a:tabLst>
            </a:pPr>
            <a:r>
              <a:rPr sz="2400" spc="-5" dirty="0">
                <a:latin typeface="Calibri"/>
                <a:cs typeface="Calibri"/>
              </a:rPr>
              <a:t>Long-sess</a:t>
            </a:r>
            <a:r>
              <a:rPr sz="2400" dirty="0">
                <a:latin typeface="Calibri"/>
                <a:cs typeface="Calibri"/>
              </a:rPr>
              <a:t>ion</a:t>
            </a:r>
            <a:r>
              <a:rPr sz="2400" spc="5" dirty="0">
                <a:latin typeface="Calibri"/>
                <a:cs typeface="Calibri"/>
              </a:rPr>
              <a:t> </a:t>
            </a:r>
            <a:r>
              <a:rPr sz="2400" spc="-25" dirty="0">
                <a:latin typeface="Calibri"/>
                <a:cs typeface="Calibri"/>
              </a:rPr>
              <a:t>G</a:t>
            </a:r>
            <a:r>
              <a:rPr sz="2400" spc="-15" dirty="0">
                <a:latin typeface="Calibri"/>
                <a:cs typeface="Calibri"/>
              </a:rPr>
              <a:t>P</a:t>
            </a:r>
            <a:r>
              <a:rPr sz="2400" dirty="0">
                <a:latin typeface="Calibri"/>
                <a:cs typeface="Calibri"/>
              </a:rPr>
              <a:t>S</a:t>
            </a:r>
          </a:p>
          <a:p>
            <a:pPr marL="812165" lvl="1" indent="-342900">
              <a:lnSpc>
                <a:spcPct val="100000"/>
              </a:lnSpc>
              <a:buClr>
                <a:srgbClr val="1F497D"/>
              </a:buClr>
              <a:buFont typeface="Arial"/>
              <a:buChar char="•"/>
              <a:tabLst>
                <a:tab pos="812800" algn="l"/>
              </a:tabLst>
            </a:pPr>
            <a:r>
              <a:rPr sz="2400" spc="-20" dirty="0">
                <a:latin typeface="Calibri"/>
                <a:cs typeface="Calibri"/>
              </a:rPr>
              <a:t>D</a:t>
            </a:r>
            <a:r>
              <a:rPr sz="2400" spc="-40" dirty="0">
                <a:latin typeface="Calibri"/>
                <a:cs typeface="Calibri"/>
              </a:rPr>
              <a:t>e</a:t>
            </a:r>
            <a:r>
              <a:rPr sz="2400" spc="-5" dirty="0">
                <a:latin typeface="Calibri"/>
                <a:cs typeface="Calibri"/>
              </a:rPr>
              <a:t>f</a:t>
            </a:r>
            <a:r>
              <a:rPr sz="2400" dirty="0">
                <a:latin typeface="Calibri"/>
                <a:cs typeface="Calibri"/>
              </a:rPr>
              <a:t>l</a:t>
            </a:r>
            <a:r>
              <a:rPr sz="2400" spc="-20" dirty="0">
                <a:latin typeface="Calibri"/>
                <a:cs typeface="Calibri"/>
              </a:rPr>
              <a:t>ec</a:t>
            </a:r>
            <a:r>
              <a:rPr sz="2400" dirty="0">
                <a:latin typeface="Calibri"/>
                <a:cs typeface="Calibri"/>
              </a:rPr>
              <a:t>ti</a:t>
            </a:r>
            <a:r>
              <a:rPr sz="2400" spc="-5" dirty="0">
                <a:latin typeface="Calibri"/>
                <a:cs typeface="Calibri"/>
              </a:rPr>
              <a:t>o</a:t>
            </a:r>
            <a:r>
              <a:rPr sz="2400" dirty="0">
                <a:latin typeface="Calibri"/>
                <a:cs typeface="Calibri"/>
              </a:rPr>
              <a:t>n </a:t>
            </a:r>
            <a:r>
              <a:rPr sz="2400" spc="-5" dirty="0">
                <a:latin typeface="Calibri"/>
                <a:cs typeface="Calibri"/>
              </a:rPr>
              <a:t>o</a:t>
            </a:r>
            <a:r>
              <a:rPr sz="2400" dirty="0">
                <a:latin typeface="Calibri"/>
                <a:cs typeface="Calibri"/>
              </a:rPr>
              <a:t>f</a:t>
            </a:r>
            <a:r>
              <a:rPr sz="2400" spc="-5" dirty="0">
                <a:latin typeface="Calibri"/>
                <a:cs typeface="Calibri"/>
              </a:rPr>
              <a:t> </a:t>
            </a:r>
            <a:r>
              <a:rPr sz="2400" spc="-120" dirty="0">
                <a:latin typeface="Calibri"/>
                <a:cs typeface="Calibri"/>
              </a:rPr>
              <a:t>V</a:t>
            </a:r>
            <a:r>
              <a:rPr sz="2400" spc="-20" dirty="0">
                <a:latin typeface="Calibri"/>
                <a:cs typeface="Calibri"/>
              </a:rPr>
              <a:t>e</a:t>
            </a:r>
            <a:r>
              <a:rPr sz="2400" spc="-15" dirty="0">
                <a:latin typeface="Calibri"/>
                <a:cs typeface="Calibri"/>
              </a:rPr>
              <a:t>r</a:t>
            </a:r>
            <a:r>
              <a:rPr sz="2400" dirty="0">
                <a:latin typeface="Calibri"/>
                <a:cs typeface="Calibri"/>
              </a:rPr>
              <a:t>ti</a:t>
            </a:r>
            <a:r>
              <a:rPr sz="2400" spc="-35" dirty="0">
                <a:latin typeface="Calibri"/>
                <a:cs typeface="Calibri"/>
              </a:rPr>
              <a:t>c</a:t>
            </a:r>
            <a:r>
              <a:rPr sz="2400" dirty="0">
                <a:latin typeface="Calibri"/>
                <a:cs typeface="Calibri"/>
              </a:rPr>
              <a:t>al</a:t>
            </a:r>
          </a:p>
        </p:txBody>
      </p:sp>
      <p:sp>
        <p:nvSpPr>
          <p:cNvPr id="5" name="object 5"/>
          <p:cNvSpPr/>
          <p:nvPr/>
        </p:nvSpPr>
        <p:spPr>
          <a:xfrm>
            <a:off x="5681471" y="1270255"/>
            <a:ext cx="2958083" cy="5182304"/>
          </a:xfrm>
          <a:prstGeom prst="rect">
            <a:avLst/>
          </a:prstGeom>
          <a:blipFill>
            <a:blip r:embed="rId3" cstate="print"/>
            <a:srcRect/>
            <a:stretch>
              <a:fillRect b="-5956"/>
            </a:stretch>
          </a:blipFill>
        </p:spPr>
        <p:txBody>
          <a:bodyPr wrap="square" lIns="0" tIns="0" rIns="0" bIns="0" rtlCol="0"/>
          <a:lstStyle/>
          <a:p>
            <a:endParaRPr/>
          </a:p>
        </p:txBody>
      </p:sp>
      <p:sp>
        <p:nvSpPr>
          <p:cNvPr id="6" name="Date Placeholder 5"/>
          <p:cNvSpPr>
            <a:spLocks noGrp="1"/>
          </p:cNvSpPr>
          <p:nvPr>
            <p:ph type="dt" sz="half" idx="10"/>
          </p:nvPr>
        </p:nvSpPr>
        <p:spPr/>
        <p:txBody>
          <a:bodyPr/>
          <a:lstStyle/>
          <a:p>
            <a:pPr>
              <a:defRPr/>
            </a:pPr>
            <a:r>
              <a:rPr lang="en-US" altLang="en-US" smtClean="0"/>
              <a:t>February 8, 2017</a:t>
            </a:r>
            <a:endParaRPr lang="en-US" altLang="en-US"/>
          </a:p>
        </p:txBody>
      </p:sp>
      <p:sp>
        <p:nvSpPr>
          <p:cNvPr id="7" name="Footer Placeholder 6"/>
          <p:cNvSpPr>
            <a:spLocks noGrp="1"/>
          </p:cNvSpPr>
          <p:nvPr>
            <p:ph type="ftr" sz="quarter" idx="11"/>
          </p:nvPr>
        </p:nvSpPr>
        <p:spPr/>
        <p:txBody>
          <a:bodyPr/>
          <a:lstStyle/>
          <a:p>
            <a:pPr>
              <a:defRPr/>
            </a:pPr>
            <a:r>
              <a:rPr lang="en-US" smtClean="0"/>
              <a:t>2017 Geospatial Summit, Silver Spring MD</a:t>
            </a:r>
            <a:endParaRPr lang="en-US"/>
          </a:p>
        </p:txBody>
      </p:sp>
    </p:spTree>
    <p:extLst>
      <p:ext uri="{BB962C8B-B14F-4D97-AF65-F5344CB8AC3E}">
        <p14:creationId xmlns:p14="http://schemas.microsoft.com/office/powerpoint/2010/main" val="3845551074"/>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631015"/>
            <a:ext cx="8229600" cy="551433"/>
          </a:xfrm>
          <a:prstGeom prst="rect">
            <a:avLst/>
          </a:prstGeom>
        </p:spPr>
        <p:txBody>
          <a:bodyPr vert="horz" wrap="square" lIns="0" tIns="0" rIns="0" bIns="0" rtlCol="0">
            <a:spAutoFit/>
          </a:bodyPr>
          <a:lstStyle/>
          <a:p>
            <a:pPr>
              <a:lnSpc>
                <a:spcPts val="4285"/>
              </a:lnSpc>
            </a:pPr>
            <a:r>
              <a:rPr dirty="0"/>
              <a:t>Leveling and Gravity</a:t>
            </a:r>
          </a:p>
        </p:txBody>
      </p:sp>
      <p:sp>
        <p:nvSpPr>
          <p:cNvPr id="3" name="object 3"/>
          <p:cNvSpPr txBox="1"/>
          <p:nvPr/>
        </p:nvSpPr>
        <p:spPr>
          <a:xfrm>
            <a:off x="535940" y="1421986"/>
            <a:ext cx="7770495" cy="2667397"/>
          </a:xfrm>
          <a:prstGeom prst="rect">
            <a:avLst/>
          </a:prstGeom>
        </p:spPr>
        <p:txBody>
          <a:bodyPr vert="horz" wrap="square" lIns="0" tIns="0" rIns="0" bIns="0" rtlCol="0">
            <a:spAutoFit/>
          </a:bodyPr>
          <a:lstStyle/>
          <a:p>
            <a:pPr marL="355600" marR="175895" indent="-342900">
              <a:lnSpc>
                <a:spcPct val="100000"/>
              </a:lnSpc>
              <a:buFont typeface="Arial"/>
              <a:buChar char="•"/>
              <a:tabLst>
                <a:tab pos="355600" algn="l"/>
                <a:tab pos="5497830" algn="l"/>
              </a:tabLst>
            </a:pPr>
            <a:r>
              <a:rPr sz="2400" spc="-5" dirty="0">
                <a:latin typeface="Calibri"/>
                <a:cs typeface="Calibri"/>
              </a:rPr>
              <a:t>Th</a:t>
            </a:r>
            <a:r>
              <a:rPr sz="2400" dirty="0">
                <a:latin typeface="Calibri"/>
                <a:cs typeface="Calibri"/>
              </a:rPr>
              <a:t>e</a:t>
            </a:r>
            <a:r>
              <a:rPr sz="2400" spc="5" dirty="0">
                <a:latin typeface="Calibri"/>
                <a:cs typeface="Calibri"/>
              </a:rPr>
              <a:t> </a:t>
            </a:r>
            <a:r>
              <a:rPr sz="2400" spc="-20" dirty="0">
                <a:latin typeface="Calibri"/>
                <a:cs typeface="Calibri"/>
              </a:rPr>
              <a:t>e</a:t>
            </a:r>
            <a:r>
              <a:rPr sz="2400" spc="-25" dirty="0">
                <a:latin typeface="Calibri"/>
                <a:cs typeface="Calibri"/>
              </a:rPr>
              <a:t>n</a:t>
            </a:r>
            <a:r>
              <a:rPr sz="2400" dirty="0">
                <a:latin typeface="Calibri"/>
                <a:cs typeface="Calibri"/>
              </a:rPr>
              <a:t>ti</a:t>
            </a:r>
            <a:r>
              <a:rPr sz="2400" spc="-45" dirty="0">
                <a:latin typeface="Calibri"/>
                <a:cs typeface="Calibri"/>
              </a:rPr>
              <a:t>r</a:t>
            </a:r>
            <a:r>
              <a:rPr sz="2400" spc="-15" dirty="0">
                <a:latin typeface="Calibri"/>
                <a:cs typeface="Calibri"/>
              </a:rPr>
              <a:t>e</a:t>
            </a:r>
            <a:r>
              <a:rPr sz="2400" dirty="0">
                <a:latin typeface="Calibri"/>
                <a:cs typeface="Calibri"/>
              </a:rPr>
              <a:t> li</a:t>
            </a:r>
            <a:r>
              <a:rPr sz="2400" spc="-20" dirty="0">
                <a:latin typeface="Calibri"/>
                <a:cs typeface="Calibri"/>
              </a:rPr>
              <a:t>n</a:t>
            </a:r>
            <a:r>
              <a:rPr sz="2400" spc="-15" dirty="0">
                <a:latin typeface="Calibri"/>
                <a:cs typeface="Calibri"/>
              </a:rPr>
              <a:t>e</a:t>
            </a:r>
            <a:r>
              <a:rPr sz="2400" dirty="0">
                <a:latin typeface="Calibri"/>
                <a:cs typeface="Calibri"/>
              </a:rPr>
              <a:t> </a:t>
            </a:r>
            <a:r>
              <a:rPr sz="2400" spc="-50" dirty="0">
                <a:latin typeface="Calibri"/>
                <a:cs typeface="Calibri"/>
              </a:rPr>
              <a:t>w</a:t>
            </a:r>
            <a:r>
              <a:rPr sz="2400" dirty="0">
                <a:latin typeface="Calibri"/>
                <a:cs typeface="Calibri"/>
              </a:rPr>
              <a:t>as</a:t>
            </a:r>
            <a:r>
              <a:rPr sz="2400" spc="-15" dirty="0">
                <a:latin typeface="Calibri"/>
                <a:cs typeface="Calibri"/>
              </a:rPr>
              <a:t> </a:t>
            </a:r>
            <a:r>
              <a:rPr sz="2400" dirty="0">
                <a:latin typeface="Calibri"/>
                <a:cs typeface="Calibri"/>
              </a:rPr>
              <a:t>l</a:t>
            </a:r>
            <a:r>
              <a:rPr sz="2400" spc="-30" dirty="0">
                <a:latin typeface="Calibri"/>
                <a:cs typeface="Calibri"/>
              </a:rPr>
              <a:t>e</a:t>
            </a:r>
            <a:r>
              <a:rPr sz="2400" spc="-40" dirty="0">
                <a:latin typeface="Calibri"/>
                <a:cs typeface="Calibri"/>
              </a:rPr>
              <a:t>v</a:t>
            </a:r>
            <a:r>
              <a:rPr sz="2400" spc="-20" dirty="0">
                <a:latin typeface="Calibri"/>
                <a:cs typeface="Calibri"/>
              </a:rPr>
              <a:t>e</a:t>
            </a:r>
            <a:r>
              <a:rPr sz="2400" dirty="0">
                <a:latin typeface="Calibri"/>
                <a:cs typeface="Calibri"/>
              </a:rPr>
              <a:t>l</a:t>
            </a:r>
            <a:r>
              <a:rPr sz="2400" spc="-20" dirty="0">
                <a:latin typeface="Calibri"/>
                <a:cs typeface="Calibri"/>
              </a:rPr>
              <a:t>e</a:t>
            </a:r>
            <a:r>
              <a:rPr sz="2400" dirty="0">
                <a:latin typeface="Calibri"/>
                <a:cs typeface="Calibri"/>
              </a:rPr>
              <a:t>d</a:t>
            </a:r>
            <a:r>
              <a:rPr sz="2400" spc="10" dirty="0">
                <a:latin typeface="Calibri"/>
                <a:cs typeface="Calibri"/>
              </a:rPr>
              <a:t> </a:t>
            </a:r>
            <a:r>
              <a:rPr sz="2400" spc="-5" dirty="0">
                <a:latin typeface="Calibri"/>
                <a:cs typeface="Calibri"/>
              </a:rPr>
              <a:t>(doub</a:t>
            </a:r>
            <a:r>
              <a:rPr sz="2400" dirty="0">
                <a:latin typeface="Calibri"/>
                <a:cs typeface="Calibri"/>
              </a:rPr>
              <a:t>l</a:t>
            </a:r>
            <a:r>
              <a:rPr sz="2400" spc="-10" dirty="0">
                <a:latin typeface="Calibri"/>
                <a:cs typeface="Calibri"/>
              </a:rPr>
              <a:t>e</a:t>
            </a:r>
            <a:r>
              <a:rPr sz="2400" spc="-5" dirty="0">
                <a:latin typeface="Calibri"/>
                <a:cs typeface="Calibri"/>
              </a:rPr>
              <a:t>-</a:t>
            </a:r>
            <a:r>
              <a:rPr sz="2400" spc="-15" dirty="0">
                <a:latin typeface="Calibri"/>
                <a:cs typeface="Calibri"/>
              </a:rPr>
              <a:t>r</a:t>
            </a:r>
            <a:r>
              <a:rPr sz="2400" spc="-5" dirty="0">
                <a:latin typeface="Calibri"/>
                <a:cs typeface="Calibri"/>
              </a:rPr>
              <a:t>un)</a:t>
            </a:r>
            <a:r>
              <a:rPr sz="2400" dirty="0">
                <a:latin typeface="Calibri"/>
                <a:cs typeface="Calibri"/>
              </a:rPr>
              <a:t>.	</a:t>
            </a:r>
            <a:r>
              <a:rPr sz="2400" spc="-25" dirty="0">
                <a:latin typeface="Calibri"/>
                <a:cs typeface="Calibri"/>
              </a:rPr>
              <a:t>G</a:t>
            </a:r>
            <a:r>
              <a:rPr sz="2400" spc="-20" dirty="0">
                <a:latin typeface="Calibri"/>
                <a:cs typeface="Calibri"/>
              </a:rPr>
              <a:t>e</a:t>
            </a:r>
            <a:r>
              <a:rPr sz="2400" spc="-5" dirty="0">
                <a:latin typeface="Calibri"/>
                <a:cs typeface="Calibri"/>
              </a:rPr>
              <a:t>od</a:t>
            </a:r>
            <a:r>
              <a:rPr sz="2400" spc="-15" dirty="0">
                <a:latin typeface="Calibri"/>
                <a:cs typeface="Calibri"/>
              </a:rPr>
              <a:t>e</a:t>
            </a:r>
            <a:r>
              <a:rPr sz="2400" dirty="0">
                <a:latin typeface="Calibri"/>
                <a:cs typeface="Calibri"/>
              </a:rPr>
              <a:t>ti</a:t>
            </a:r>
            <a:r>
              <a:rPr sz="2400" spc="-15" dirty="0">
                <a:latin typeface="Calibri"/>
                <a:cs typeface="Calibri"/>
              </a:rPr>
              <a:t>c</a:t>
            </a:r>
            <a:r>
              <a:rPr sz="2400" dirty="0">
                <a:latin typeface="Calibri"/>
                <a:cs typeface="Calibri"/>
              </a:rPr>
              <a:t> </a:t>
            </a:r>
            <a:r>
              <a:rPr sz="2400" spc="-20" dirty="0">
                <a:latin typeface="Calibri"/>
                <a:cs typeface="Calibri"/>
              </a:rPr>
              <a:t>he</a:t>
            </a:r>
            <a:r>
              <a:rPr sz="2400" dirty="0">
                <a:latin typeface="Calibri"/>
                <a:cs typeface="Calibri"/>
              </a:rPr>
              <a:t>i</a:t>
            </a:r>
            <a:r>
              <a:rPr sz="2400" spc="-20" dirty="0">
                <a:latin typeface="Calibri"/>
                <a:cs typeface="Calibri"/>
              </a:rPr>
              <a:t>g</a:t>
            </a:r>
            <a:r>
              <a:rPr sz="2400" spc="-25" dirty="0">
                <a:latin typeface="Calibri"/>
                <a:cs typeface="Calibri"/>
              </a:rPr>
              <a:t>h</a:t>
            </a:r>
            <a:r>
              <a:rPr sz="2400" dirty="0">
                <a:latin typeface="Calibri"/>
                <a:cs typeface="Calibri"/>
              </a:rPr>
              <a:t>ts </a:t>
            </a:r>
            <a:r>
              <a:rPr sz="2400" spc="-5" dirty="0">
                <a:latin typeface="Calibri"/>
                <a:cs typeface="Calibri"/>
              </a:rPr>
              <a:t>p</a:t>
            </a:r>
            <a:r>
              <a:rPr sz="2400" spc="-40" dirty="0">
                <a:latin typeface="Calibri"/>
                <a:cs typeface="Calibri"/>
              </a:rPr>
              <a:t>r</a:t>
            </a:r>
            <a:r>
              <a:rPr sz="2400" spc="-15" dirty="0">
                <a:latin typeface="Calibri"/>
                <a:cs typeface="Calibri"/>
              </a:rPr>
              <a:t>o</a:t>
            </a:r>
            <a:r>
              <a:rPr sz="2400" dirty="0">
                <a:latin typeface="Calibri"/>
                <a:cs typeface="Calibri"/>
              </a:rPr>
              <a:t>vi</a:t>
            </a:r>
            <a:r>
              <a:rPr sz="2400" spc="-20" dirty="0">
                <a:latin typeface="Calibri"/>
                <a:cs typeface="Calibri"/>
              </a:rPr>
              <a:t>de</a:t>
            </a:r>
            <a:r>
              <a:rPr sz="2400" dirty="0">
                <a:latin typeface="Calibri"/>
                <a:cs typeface="Calibri"/>
              </a:rPr>
              <a:t>d</a:t>
            </a:r>
            <a:r>
              <a:rPr sz="2400" spc="5" dirty="0">
                <a:latin typeface="Calibri"/>
                <a:cs typeface="Calibri"/>
              </a:rPr>
              <a:t> </a:t>
            </a:r>
            <a:r>
              <a:rPr sz="2400" spc="-25" dirty="0">
                <a:latin typeface="Calibri"/>
                <a:cs typeface="Calibri"/>
              </a:rPr>
              <a:t>a</a:t>
            </a:r>
            <a:r>
              <a:rPr sz="2400" spc="-10" dirty="0">
                <a:latin typeface="Calibri"/>
                <a:cs typeface="Calibri"/>
              </a:rPr>
              <a:t>t</a:t>
            </a:r>
            <a:r>
              <a:rPr sz="2400" spc="-15" dirty="0">
                <a:latin typeface="Calibri"/>
                <a:cs typeface="Calibri"/>
              </a:rPr>
              <a:t> </a:t>
            </a:r>
            <a:r>
              <a:rPr sz="2400" spc="-20" dirty="0">
                <a:latin typeface="Calibri"/>
                <a:cs typeface="Calibri"/>
              </a:rPr>
              <a:t>e</a:t>
            </a:r>
            <a:r>
              <a:rPr sz="2400" dirty="0">
                <a:latin typeface="Calibri"/>
                <a:cs typeface="Calibri"/>
              </a:rPr>
              <a:t>a</a:t>
            </a:r>
            <a:r>
              <a:rPr sz="2400" spc="-20" dirty="0">
                <a:latin typeface="Calibri"/>
                <a:cs typeface="Calibri"/>
              </a:rPr>
              <a:t>c</a:t>
            </a:r>
            <a:r>
              <a:rPr sz="2400" dirty="0">
                <a:latin typeface="Calibri"/>
                <a:cs typeface="Calibri"/>
              </a:rPr>
              <a:t>h </a:t>
            </a:r>
            <a:r>
              <a:rPr sz="2400" spc="-20" dirty="0">
                <a:latin typeface="Calibri"/>
                <a:cs typeface="Calibri"/>
              </a:rPr>
              <a:t>be</a:t>
            </a:r>
            <a:r>
              <a:rPr sz="2400" spc="-5" dirty="0">
                <a:latin typeface="Calibri"/>
                <a:cs typeface="Calibri"/>
              </a:rPr>
              <a:t>nch</a:t>
            </a:r>
            <a:r>
              <a:rPr sz="2400" dirty="0">
                <a:latin typeface="Calibri"/>
                <a:cs typeface="Calibri"/>
              </a:rPr>
              <a:t>ma</a:t>
            </a:r>
            <a:r>
              <a:rPr sz="2400" spc="-15" dirty="0">
                <a:latin typeface="Calibri"/>
                <a:cs typeface="Calibri"/>
              </a:rPr>
              <a:t>r</a:t>
            </a:r>
            <a:r>
              <a:rPr sz="2400" dirty="0">
                <a:latin typeface="Calibri"/>
                <a:cs typeface="Calibri"/>
              </a:rPr>
              <a:t>k.</a:t>
            </a:r>
          </a:p>
          <a:p>
            <a:pPr marL="355600" marR="5080" indent="-342900">
              <a:lnSpc>
                <a:spcPct val="100000"/>
              </a:lnSpc>
              <a:spcBef>
                <a:spcPts val="575"/>
              </a:spcBef>
              <a:buFont typeface="Arial"/>
              <a:buChar char="•"/>
              <a:tabLst>
                <a:tab pos="355600" algn="l"/>
                <a:tab pos="2344420" algn="l"/>
              </a:tabLst>
            </a:pPr>
            <a:r>
              <a:rPr sz="2400" spc="-15" dirty="0">
                <a:latin typeface="Calibri"/>
                <a:cs typeface="Calibri"/>
              </a:rPr>
              <a:t>L</a:t>
            </a:r>
            <a:r>
              <a:rPr sz="2400" spc="-30" dirty="0">
                <a:latin typeface="Calibri"/>
                <a:cs typeface="Calibri"/>
              </a:rPr>
              <a:t>e</a:t>
            </a:r>
            <a:r>
              <a:rPr sz="2400" spc="-40" dirty="0">
                <a:latin typeface="Calibri"/>
                <a:cs typeface="Calibri"/>
              </a:rPr>
              <a:t>v</a:t>
            </a:r>
            <a:r>
              <a:rPr sz="2400" spc="-20" dirty="0">
                <a:latin typeface="Calibri"/>
                <a:cs typeface="Calibri"/>
              </a:rPr>
              <a:t>e</a:t>
            </a:r>
            <a:r>
              <a:rPr sz="2400" dirty="0">
                <a:latin typeface="Calibri"/>
                <a:cs typeface="Calibri"/>
              </a:rPr>
              <a:t>li</a:t>
            </a:r>
            <a:r>
              <a:rPr sz="2400" spc="-5" dirty="0">
                <a:latin typeface="Calibri"/>
                <a:cs typeface="Calibri"/>
              </a:rPr>
              <a:t>n</a:t>
            </a:r>
            <a:r>
              <a:rPr sz="2400" dirty="0">
                <a:latin typeface="Calibri"/>
                <a:cs typeface="Calibri"/>
              </a:rPr>
              <a:t>g</a:t>
            </a:r>
            <a:r>
              <a:rPr sz="2400" spc="5" dirty="0">
                <a:latin typeface="Calibri"/>
                <a:cs typeface="Calibri"/>
              </a:rPr>
              <a:t> </a:t>
            </a:r>
            <a:r>
              <a:rPr sz="2400" dirty="0">
                <a:latin typeface="Calibri"/>
                <a:cs typeface="Calibri"/>
              </a:rPr>
              <a:t>a</a:t>
            </a:r>
            <a:r>
              <a:rPr sz="2400" spc="-5" dirty="0">
                <a:latin typeface="Calibri"/>
                <a:cs typeface="Calibri"/>
              </a:rPr>
              <a:t>n</a:t>
            </a:r>
            <a:r>
              <a:rPr sz="2400" dirty="0">
                <a:latin typeface="Calibri"/>
                <a:cs typeface="Calibri"/>
              </a:rPr>
              <a:t>d</a:t>
            </a:r>
            <a:r>
              <a:rPr sz="2400" spc="-5" dirty="0">
                <a:latin typeface="Calibri"/>
                <a:cs typeface="Calibri"/>
              </a:rPr>
              <a:t> </a:t>
            </a:r>
            <a:r>
              <a:rPr sz="2400" spc="-20" dirty="0">
                <a:latin typeface="Calibri"/>
                <a:cs typeface="Calibri"/>
              </a:rPr>
              <a:t>g</a:t>
            </a:r>
            <a:r>
              <a:rPr sz="2400" spc="-65" dirty="0">
                <a:latin typeface="Calibri"/>
                <a:cs typeface="Calibri"/>
              </a:rPr>
              <a:t>r</a:t>
            </a:r>
            <a:r>
              <a:rPr sz="2400" spc="-40" dirty="0">
                <a:latin typeface="Calibri"/>
                <a:cs typeface="Calibri"/>
              </a:rPr>
              <a:t>a</a:t>
            </a:r>
            <a:r>
              <a:rPr sz="2400" dirty="0">
                <a:latin typeface="Calibri"/>
                <a:cs typeface="Calibri"/>
              </a:rPr>
              <a:t>vi</a:t>
            </a:r>
            <a:r>
              <a:rPr sz="2400" spc="-10" dirty="0">
                <a:latin typeface="Calibri"/>
                <a:cs typeface="Calibri"/>
              </a:rPr>
              <a:t>ty </a:t>
            </a:r>
            <a:r>
              <a:rPr sz="2400" dirty="0">
                <a:latin typeface="Calibri"/>
                <a:cs typeface="Calibri"/>
              </a:rPr>
              <a:t>a</a:t>
            </a:r>
            <a:r>
              <a:rPr sz="2400" spc="-45" dirty="0">
                <a:latin typeface="Calibri"/>
                <a:cs typeface="Calibri"/>
              </a:rPr>
              <a:t>r</a:t>
            </a:r>
            <a:r>
              <a:rPr sz="2400" spc="-15" dirty="0">
                <a:latin typeface="Calibri"/>
                <a:cs typeface="Calibri"/>
              </a:rPr>
              <a:t>e</a:t>
            </a:r>
            <a:r>
              <a:rPr sz="2400" dirty="0">
                <a:latin typeface="Calibri"/>
                <a:cs typeface="Calibri"/>
              </a:rPr>
              <a:t> </a:t>
            </a:r>
            <a:r>
              <a:rPr sz="2400" spc="-5" dirty="0">
                <a:latin typeface="Calibri"/>
                <a:cs typeface="Calibri"/>
              </a:rPr>
              <a:t>bot</a:t>
            </a:r>
            <a:r>
              <a:rPr sz="2400" dirty="0">
                <a:latin typeface="Calibri"/>
                <a:cs typeface="Calibri"/>
              </a:rPr>
              <a:t>h</a:t>
            </a:r>
            <a:r>
              <a:rPr sz="2400" spc="-10" dirty="0">
                <a:latin typeface="Calibri"/>
                <a:cs typeface="Calibri"/>
              </a:rPr>
              <a:t> </a:t>
            </a:r>
            <a:r>
              <a:rPr sz="2400" spc="-20" dirty="0">
                <a:latin typeface="Calibri"/>
                <a:cs typeface="Calibri"/>
              </a:rPr>
              <a:t>neede</a:t>
            </a:r>
            <a:r>
              <a:rPr sz="2400" dirty="0">
                <a:latin typeface="Calibri"/>
                <a:cs typeface="Calibri"/>
              </a:rPr>
              <a:t>d</a:t>
            </a:r>
            <a:r>
              <a:rPr sz="2400" spc="20" dirty="0">
                <a:latin typeface="Calibri"/>
                <a:cs typeface="Calibri"/>
              </a:rPr>
              <a:t> </a:t>
            </a:r>
            <a:r>
              <a:rPr sz="2400" spc="-50" dirty="0">
                <a:latin typeface="Calibri"/>
                <a:cs typeface="Calibri"/>
              </a:rPr>
              <a:t>f</a:t>
            </a:r>
            <a:r>
              <a:rPr sz="2400" spc="-20" dirty="0">
                <a:latin typeface="Calibri"/>
                <a:cs typeface="Calibri"/>
              </a:rPr>
              <a:t>o</a:t>
            </a:r>
            <a:r>
              <a:rPr sz="2400" spc="-10" dirty="0">
                <a:latin typeface="Calibri"/>
                <a:cs typeface="Calibri"/>
              </a:rPr>
              <a:t>r </a:t>
            </a:r>
            <a:r>
              <a:rPr sz="2400" spc="-20" dirty="0">
                <a:latin typeface="Calibri"/>
                <a:cs typeface="Calibri"/>
              </a:rPr>
              <a:t>or</a:t>
            </a:r>
            <a:r>
              <a:rPr sz="2400" dirty="0">
                <a:latin typeface="Calibri"/>
                <a:cs typeface="Calibri"/>
              </a:rPr>
              <a:t>thom</a:t>
            </a:r>
            <a:r>
              <a:rPr sz="2400" spc="-30" dirty="0">
                <a:latin typeface="Calibri"/>
                <a:cs typeface="Calibri"/>
              </a:rPr>
              <a:t>e</a:t>
            </a:r>
            <a:r>
              <a:rPr sz="2400" spc="-10" dirty="0">
                <a:latin typeface="Calibri"/>
                <a:cs typeface="Calibri"/>
              </a:rPr>
              <a:t>t</a:t>
            </a:r>
            <a:r>
              <a:rPr sz="2400" spc="-15" dirty="0">
                <a:latin typeface="Calibri"/>
                <a:cs typeface="Calibri"/>
              </a:rPr>
              <a:t>r</a:t>
            </a:r>
            <a:r>
              <a:rPr sz="2400" dirty="0">
                <a:latin typeface="Calibri"/>
                <a:cs typeface="Calibri"/>
              </a:rPr>
              <a:t>i</a:t>
            </a:r>
            <a:r>
              <a:rPr sz="2400" spc="-15" dirty="0">
                <a:latin typeface="Calibri"/>
                <a:cs typeface="Calibri"/>
              </a:rPr>
              <a:t>c</a:t>
            </a:r>
            <a:r>
              <a:rPr sz="2400" spc="-25" dirty="0">
                <a:latin typeface="Calibri"/>
                <a:cs typeface="Calibri"/>
              </a:rPr>
              <a:t> </a:t>
            </a:r>
            <a:r>
              <a:rPr sz="2400" spc="-20" dirty="0">
                <a:latin typeface="Calibri"/>
                <a:cs typeface="Calibri"/>
              </a:rPr>
              <a:t>he</a:t>
            </a:r>
            <a:r>
              <a:rPr sz="2400" dirty="0">
                <a:latin typeface="Calibri"/>
                <a:cs typeface="Calibri"/>
              </a:rPr>
              <a:t>i</a:t>
            </a:r>
            <a:r>
              <a:rPr sz="2400" spc="-20" dirty="0">
                <a:latin typeface="Calibri"/>
                <a:cs typeface="Calibri"/>
              </a:rPr>
              <a:t>g</a:t>
            </a:r>
            <a:r>
              <a:rPr sz="2400" spc="-25" dirty="0">
                <a:latin typeface="Calibri"/>
                <a:cs typeface="Calibri"/>
              </a:rPr>
              <a:t>h</a:t>
            </a:r>
            <a:r>
              <a:rPr sz="2400" spc="-10" dirty="0">
                <a:latin typeface="Calibri"/>
                <a:cs typeface="Calibri"/>
              </a:rPr>
              <a:t>t </a:t>
            </a:r>
            <a:r>
              <a:rPr sz="2400" spc="-20" dirty="0">
                <a:latin typeface="Calibri"/>
                <a:cs typeface="Calibri"/>
              </a:rPr>
              <a:t>d</a:t>
            </a:r>
            <a:r>
              <a:rPr sz="2400" spc="-30" dirty="0">
                <a:latin typeface="Calibri"/>
                <a:cs typeface="Calibri"/>
              </a:rPr>
              <a:t>e</a:t>
            </a:r>
            <a:r>
              <a:rPr sz="2400" spc="-35" dirty="0">
                <a:latin typeface="Calibri"/>
                <a:cs typeface="Calibri"/>
              </a:rPr>
              <a:t>t</a:t>
            </a:r>
            <a:r>
              <a:rPr sz="2400" spc="-20" dirty="0">
                <a:latin typeface="Calibri"/>
                <a:cs typeface="Calibri"/>
              </a:rPr>
              <a:t>e</a:t>
            </a:r>
            <a:r>
              <a:rPr sz="2400" spc="-15" dirty="0">
                <a:latin typeface="Calibri"/>
                <a:cs typeface="Calibri"/>
              </a:rPr>
              <a:t>r</a:t>
            </a:r>
            <a:r>
              <a:rPr sz="2400" spc="-20" dirty="0">
                <a:latin typeface="Calibri"/>
                <a:cs typeface="Calibri"/>
              </a:rPr>
              <a:t>m</a:t>
            </a:r>
            <a:r>
              <a:rPr sz="2400" dirty="0">
                <a:latin typeface="Calibri"/>
                <a:cs typeface="Calibri"/>
              </a:rPr>
              <a:t>i</a:t>
            </a:r>
            <a:r>
              <a:rPr sz="2400" spc="-5" dirty="0">
                <a:latin typeface="Calibri"/>
                <a:cs typeface="Calibri"/>
              </a:rPr>
              <a:t>n</a:t>
            </a:r>
            <a:r>
              <a:rPr sz="2400" spc="-25" dirty="0">
                <a:latin typeface="Calibri"/>
                <a:cs typeface="Calibri"/>
              </a:rPr>
              <a:t>a</a:t>
            </a:r>
            <a:r>
              <a:rPr sz="2400" dirty="0">
                <a:latin typeface="Calibri"/>
                <a:cs typeface="Calibri"/>
              </a:rPr>
              <a:t>ti</a:t>
            </a:r>
            <a:r>
              <a:rPr sz="2400" spc="-5" dirty="0">
                <a:latin typeface="Calibri"/>
                <a:cs typeface="Calibri"/>
              </a:rPr>
              <a:t>on</a:t>
            </a:r>
            <a:r>
              <a:rPr sz="2400" dirty="0">
                <a:latin typeface="Calibri"/>
                <a:cs typeface="Calibri"/>
              </a:rPr>
              <a:t>.	</a:t>
            </a:r>
            <a:r>
              <a:rPr sz="2400" spc="-20" dirty="0">
                <a:latin typeface="Calibri"/>
                <a:cs typeface="Calibri"/>
              </a:rPr>
              <a:t>U</a:t>
            </a:r>
            <a:r>
              <a:rPr sz="2400" spc="-15" dirty="0">
                <a:latin typeface="Calibri"/>
                <a:cs typeface="Calibri"/>
              </a:rPr>
              <a:t>s</a:t>
            </a:r>
            <a:r>
              <a:rPr sz="2400" spc="-5" dirty="0">
                <a:latin typeface="Calibri"/>
                <a:cs typeface="Calibri"/>
              </a:rPr>
              <a:t>u</a:t>
            </a:r>
            <a:r>
              <a:rPr sz="2400" dirty="0">
                <a:latin typeface="Calibri"/>
                <a:cs typeface="Calibri"/>
              </a:rPr>
              <a:t>all</a:t>
            </a:r>
            <a:r>
              <a:rPr sz="2400" spc="-15" dirty="0">
                <a:latin typeface="Calibri"/>
                <a:cs typeface="Calibri"/>
              </a:rPr>
              <a:t>y </a:t>
            </a:r>
            <a:r>
              <a:rPr sz="2400" spc="-20" dirty="0">
                <a:latin typeface="Calibri"/>
                <a:cs typeface="Calibri"/>
              </a:rPr>
              <a:t>g</a:t>
            </a:r>
            <a:r>
              <a:rPr sz="2400" spc="-65" dirty="0">
                <a:latin typeface="Calibri"/>
                <a:cs typeface="Calibri"/>
              </a:rPr>
              <a:t>r</a:t>
            </a:r>
            <a:r>
              <a:rPr sz="2400" spc="-40" dirty="0">
                <a:latin typeface="Calibri"/>
                <a:cs typeface="Calibri"/>
              </a:rPr>
              <a:t>a</a:t>
            </a:r>
            <a:r>
              <a:rPr sz="2400" dirty="0">
                <a:latin typeface="Calibri"/>
                <a:cs typeface="Calibri"/>
              </a:rPr>
              <a:t>vi</a:t>
            </a:r>
            <a:r>
              <a:rPr sz="2400" spc="-10" dirty="0">
                <a:latin typeface="Calibri"/>
                <a:cs typeface="Calibri"/>
              </a:rPr>
              <a:t>ty </a:t>
            </a:r>
            <a:r>
              <a:rPr sz="2400" dirty="0">
                <a:latin typeface="Calibri"/>
                <a:cs typeface="Calibri"/>
              </a:rPr>
              <a:t>is</a:t>
            </a:r>
            <a:r>
              <a:rPr sz="2400" spc="-5" dirty="0">
                <a:latin typeface="Calibri"/>
                <a:cs typeface="Calibri"/>
              </a:rPr>
              <a:t> </a:t>
            </a:r>
            <a:r>
              <a:rPr sz="2400" spc="-20" dirty="0">
                <a:latin typeface="Calibri"/>
                <a:cs typeface="Calibri"/>
              </a:rPr>
              <a:t>m</a:t>
            </a:r>
            <a:r>
              <a:rPr sz="2400" spc="-5" dirty="0">
                <a:latin typeface="Calibri"/>
                <a:cs typeface="Calibri"/>
              </a:rPr>
              <a:t>ode</a:t>
            </a:r>
            <a:r>
              <a:rPr sz="2400" dirty="0">
                <a:latin typeface="Calibri"/>
                <a:cs typeface="Calibri"/>
              </a:rPr>
              <a:t>l</a:t>
            </a:r>
            <a:r>
              <a:rPr sz="2400" spc="-20" dirty="0">
                <a:latin typeface="Calibri"/>
                <a:cs typeface="Calibri"/>
              </a:rPr>
              <a:t>ed</a:t>
            </a:r>
            <a:r>
              <a:rPr sz="2400" spc="-10" dirty="0">
                <a:latin typeface="Calibri"/>
                <a:cs typeface="Calibri"/>
              </a:rPr>
              <a:t>,</a:t>
            </a:r>
            <a:r>
              <a:rPr sz="2400" spc="-5" dirty="0">
                <a:latin typeface="Calibri"/>
                <a:cs typeface="Calibri"/>
              </a:rPr>
              <a:t> bu</a:t>
            </a:r>
            <a:r>
              <a:rPr sz="2400" dirty="0">
                <a:latin typeface="Calibri"/>
                <a:cs typeface="Calibri"/>
              </a:rPr>
              <a:t>t</a:t>
            </a:r>
            <a:r>
              <a:rPr sz="2400" spc="-5" dirty="0">
                <a:latin typeface="Calibri"/>
                <a:cs typeface="Calibri"/>
              </a:rPr>
              <a:t> </a:t>
            </a:r>
            <a:r>
              <a:rPr sz="2400" dirty="0">
                <a:latin typeface="Calibri"/>
                <a:cs typeface="Calibri"/>
              </a:rPr>
              <a:t>in</a:t>
            </a:r>
            <a:r>
              <a:rPr sz="2400" spc="-5" dirty="0">
                <a:latin typeface="Calibri"/>
                <a:cs typeface="Calibri"/>
              </a:rPr>
              <a:t> </a:t>
            </a:r>
            <a:r>
              <a:rPr sz="2400" dirty="0">
                <a:latin typeface="Calibri"/>
                <a:cs typeface="Calibri"/>
              </a:rPr>
              <a:t>this</a:t>
            </a:r>
            <a:r>
              <a:rPr sz="2400" spc="-15" dirty="0">
                <a:latin typeface="Calibri"/>
                <a:cs typeface="Calibri"/>
              </a:rPr>
              <a:t> </a:t>
            </a:r>
            <a:r>
              <a:rPr sz="2400" spc="-35" dirty="0">
                <a:latin typeface="Calibri"/>
                <a:cs typeface="Calibri"/>
              </a:rPr>
              <a:t>c</a:t>
            </a:r>
            <a:r>
              <a:rPr sz="2400" dirty="0">
                <a:latin typeface="Calibri"/>
                <a:cs typeface="Calibri"/>
              </a:rPr>
              <a:t>a</a:t>
            </a:r>
            <a:r>
              <a:rPr sz="2400" spc="-5" dirty="0">
                <a:latin typeface="Calibri"/>
                <a:cs typeface="Calibri"/>
              </a:rPr>
              <a:t>s</a:t>
            </a:r>
            <a:r>
              <a:rPr sz="2400" spc="-15" dirty="0">
                <a:latin typeface="Calibri"/>
                <a:cs typeface="Calibri"/>
              </a:rPr>
              <a:t>e</a:t>
            </a:r>
            <a:r>
              <a:rPr sz="2400" spc="-10" dirty="0">
                <a:latin typeface="Calibri"/>
                <a:cs typeface="Calibri"/>
              </a:rPr>
              <a:t> </a:t>
            </a:r>
            <a:r>
              <a:rPr sz="2400" spc="-50" dirty="0">
                <a:latin typeface="Calibri"/>
                <a:cs typeface="Calibri"/>
              </a:rPr>
              <a:t>w</a:t>
            </a:r>
            <a:r>
              <a:rPr sz="2400" dirty="0">
                <a:latin typeface="Calibri"/>
                <a:cs typeface="Calibri"/>
              </a:rPr>
              <a:t>as</a:t>
            </a:r>
            <a:r>
              <a:rPr sz="2400" spc="-15" dirty="0">
                <a:latin typeface="Calibri"/>
                <a:cs typeface="Calibri"/>
              </a:rPr>
              <a:t> </a:t>
            </a:r>
            <a:r>
              <a:rPr sz="2400" dirty="0">
                <a:latin typeface="Calibri"/>
                <a:cs typeface="Calibri"/>
              </a:rPr>
              <a:t>a</a:t>
            </a:r>
            <a:r>
              <a:rPr sz="2400" spc="-20" dirty="0">
                <a:latin typeface="Calibri"/>
                <a:cs typeface="Calibri"/>
              </a:rPr>
              <a:t>c</a:t>
            </a:r>
            <a:r>
              <a:rPr sz="2400" dirty="0">
                <a:latin typeface="Calibri"/>
                <a:cs typeface="Calibri"/>
              </a:rPr>
              <a:t>tuall</a:t>
            </a:r>
            <a:r>
              <a:rPr sz="2400" spc="-15" dirty="0">
                <a:latin typeface="Calibri"/>
                <a:cs typeface="Calibri"/>
              </a:rPr>
              <a:t>y </a:t>
            </a:r>
            <a:r>
              <a:rPr sz="2400" spc="-20" dirty="0">
                <a:latin typeface="Calibri"/>
                <a:cs typeface="Calibri"/>
              </a:rPr>
              <a:t>me</a:t>
            </a:r>
            <a:r>
              <a:rPr sz="2400" dirty="0">
                <a:latin typeface="Calibri"/>
                <a:cs typeface="Calibri"/>
              </a:rPr>
              <a:t>a</a:t>
            </a:r>
            <a:r>
              <a:rPr sz="2400" spc="-5" dirty="0">
                <a:latin typeface="Calibri"/>
                <a:cs typeface="Calibri"/>
              </a:rPr>
              <a:t>su</a:t>
            </a:r>
            <a:r>
              <a:rPr sz="2400" spc="-35" dirty="0">
                <a:latin typeface="Calibri"/>
                <a:cs typeface="Calibri"/>
              </a:rPr>
              <a:t>r</a:t>
            </a:r>
            <a:r>
              <a:rPr sz="2400" spc="-20" dirty="0">
                <a:latin typeface="Calibri"/>
                <a:cs typeface="Calibri"/>
              </a:rPr>
              <a:t>e</a:t>
            </a:r>
            <a:r>
              <a:rPr sz="2400" dirty="0">
                <a:latin typeface="Calibri"/>
                <a:cs typeface="Calibri"/>
              </a:rPr>
              <a:t>d</a:t>
            </a:r>
            <a:r>
              <a:rPr sz="2400" spc="5" dirty="0">
                <a:latin typeface="Calibri"/>
                <a:cs typeface="Calibri"/>
              </a:rPr>
              <a:t> </a:t>
            </a:r>
            <a:r>
              <a:rPr sz="2400" spc="-25" dirty="0">
                <a:latin typeface="Calibri"/>
                <a:cs typeface="Calibri"/>
              </a:rPr>
              <a:t>a</a:t>
            </a:r>
            <a:r>
              <a:rPr sz="2400" spc="-10" dirty="0">
                <a:latin typeface="Calibri"/>
                <a:cs typeface="Calibri"/>
              </a:rPr>
              <a:t>t </a:t>
            </a:r>
            <a:r>
              <a:rPr sz="2400" spc="-30" dirty="0">
                <a:latin typeface="Calibri"/>
                <a:cs typeface="Calibri"/>
              </a:rPr>
              <a:t>e</a:t>
            </a:r>
            <a:r>
              <a:rPr sz="2400" spc="-40" dirty="0">
                <a:latin typeface="Calibri"/>
                <a:cs typeface="Calibri"/>
              </a:rPr>
              <a:t>v</a:t>
            </a:r>
            <a:r>
              <a:rPr sz="2400" spc="-20" dirty="0">
                <a:latin typeface="Calibri"/>
                <a:cs typeface="Calibri"/>
              </a:rPr>
              <a:t>e</a:t>
            </a:r>
            <a:r>
              <a:rPr sz="2400" spc="-5" dirty="0">
                <a:latin typeface="Calibri"/>
                <a:cs typeface="Calibri"/>
              </a:rPr>
              <a:t>r</a:t>
            </a:r>
            <a:r>
              <a:rPr sz="2400" spc="-15" dirty="0">
                <a:latin typeface="Calibri"/>
                <a:cs typeface="Calibri"/>
              </a:rPr>
              <a:t>y</a:t>
            </a:r>
            <a:r>
              <a:rPr sz="2400" spc="5" dirty="0">
                <a:latin typeface="Calibri"/>
                <a:cs typeface="Calibri"/>
              </a:rPr>
              <a:t> </a:t>
            </a:r>
            <a:r>
              <a:rPr sz="2400" spc="-5" dirty="0">
                <a:latin typeface="Calibri"/>
                <a:cs typeface="Calibri"/>
              </a:rPr>
              <a:t>po</a:t>
            </a:r>
            <a:r>
              <a:rPr sz="2400" dirty="0">
                <a:latin typeface="Calibri"/>
                <a:cs typeface="Calibri"/>
              </a:rPr>
              <a:t>i</a:t>
            </a:r>
            <a:r>
              <a:rPr sz="2400" spc="-25" dirty="0">
                <a:latin typeface="Calibri"/>
                <a:cs typeface="Calibri"/>
              </a:rPr>
              <a:t>n</a:t>
            </a:r>
            <a:r>
              <a:rPr sz="2400" dirty="0">
                <a:latin typeface="Calibri"/>
                <a:cs typeface="Calibri"/>
              </a:rPr>
              <a:t>t.</a:t>
            </a:r>
          </a:p>
          <a:p>
            <a:pPr marL="755650" lvl="1" indent="-285750">
              <a:lnSpc>
                <a:spcPct val="100000"/>
              </a:lnSpc>
              <a:spcBef>
                <a:spcPts val="505"/>
              </a:spcBef>
              <a:buFont typeface="Arial"/>
              <a:buChar char="–"/>
              <a:tabLst>
                <a:tab pos="755650" algn="l"/>
              </a:tabLst>
            </a:pPr>
            <a:r>
              <a:rPr sz="2000" spc="-50" dirty="0">
                <a:latin typeface="Calibri"/>
                <a:cs typeface="Calibri"/>
              </a:rPr>
              <a:t>R</a:t>
            </a:r>
            <a:r>
              <a:rPr sz="2000" spc="-10" dirty="0">
                <a:latin typeface="Calibri"/>
                <a:cs typeface="Calibri"/>
              </a:rPr>
              <a:t>e</a:t>
            </a:r>
            <a:r>
              <a:rPr sz="2000" spc="-5" dirty="0">
                <a:latin typeface="Calibri"/>
                <a:cs typeface="Calibri"/>
              </a:rPr>
              <a:t>l</a:t>
            </a:r>
            <a:r>
              <a:rPr sz="2000" spc="-25" dirty="0">
                <a:latin typeface="Calibri"/>
                <a:cs typeface="Calibri"/>
              </a:rPr>
              <a:t>a</a:t>
            </a:r>
            <a:r>
              <a:rPr sz="2000" spc="-10" dirty="0">
                <a:latin typeface="Calibri"/>
                <a:cs typeface="Calibri"/>
              </a:rPr>
              <a:t>ti</a:t>
            </a:r>
            <a:r>
              <a:rPr sz="2000" spc="-35" dirty="0">
                <a:latin typeface="Calibri"/>
                <a:cs typeface="Calibri"/>
              </a:rPr>
              <a:t>v</a:t>
            </a:r>
            <a:r>
              <a:rPr sz="2000" spc="-10" dirty="0">
                <a:latin typeface="Calibri"/>
                <a:cs typeface="Calibri"/>
              </a:rPr>
              <a:t>e</a:t>
            </a:r>
            <a:r>
              <a:rPr sz="2000" spc="25" dirty="0">
                <a:latin typeface="Calibri"/>
                <a:cs typeface="Calibri"/>
              </a:rPr>
              <a:t> </a:t>
            </a:r>
            <a:r>
              <a:rPr sz="2000" spc="-10" dirty="0">
                <a:latin typeface="Calibri"/>
                <a:cs typeface="Calibri"/>
              </a:rPr>
              <a:t>g</a:t>
            </a:r>
            <a:r>
              <a:rPr sz="2000" spc="-55" dirty="0">
                <a:latin typeface="Calibri"/>
                <a:cs typeface="Calibri"/>
              </a:rPr>
              <a:t>r</a:t>
            </a:r>
            <a:r>
              <a:rPr sz="2000" spc="-45" dirty="0">
                <a:latin typeface="Calibri"/>
                <a:cs typeface="Calibri"/>
              </a:rPr>
              <a:t>a</a:t>
            </a:r>
            <a:r>
              <a:rPr sz="2000" spc="-15" dirty="0">
                <a:latin typeface="Calibri"/>
                <a:cs typeface="Calibri"/>
              </a:rPr>
              <a:t>v</a:t>
            </a:r>
            <a:r>
              <a:rPr sz="2000" spc="-5" dirty="0">
                <a:latin typeface="Calibri"/>
                <a:cs typeface="Calibri"/>
              </a:rPr>
              <a:t>i</a:t>
            </a:r>
            <a:r>
              <a:rPr sz="2000" spc="-10" dirty="0">
                <a:latin typeface="Calibri"/>
                <a:cs typeface="Calibri"/>
              </a:rPr>
              <a:t>ty</a:t>
            </a:r>
            <a:r>
              <a:rPr sz="2000" spc="5" dirty="0">
                <a:latin typeface="Calibri"/>
                <a:cs typeface="Calibri"/>
              </a:rPr>
              <a:t> </a:t>
            </a:r>
            <a:r>
              <a:rPr sz="2000" spc="-15" dirty="0">
                <a:latin typeface="Calibri"/>
                <a:cs typeface="Calibri"/>
              </a:rPr>
              <a:t>and</a:t>
            </a:r>
            <a:r>
              <a:rPr sz="2000" dirty="0">
                <a:latin typeface="Calibri"/>
                <a:cs typeface="Calibri"/>
              </a:rPr>
              <a:t> </a:t>
            </a:r>
            <a:r>
              <a:rPr sz="2000" spc="-35" dirty="0">
                <a:latin typeface="Calibri"/>
                <a:cs typeface="Calibri"/>
              </a:rPr>
              <a:t>v</a:t>
            </a:r>
            <a:r>
              <a:rPr sz="2000" spc="-10" dirty="0">
                <a:latin typeface="Calibri"/>
                <a:cs typeface="Calibri"/>
              </a:rPr>
              <a:t>e</a:t>
            </a:r>
            <a:r>
              <a:rPr sz="2000" spc="-15" dirty="0">
                <a:latin typeface="Calibri"/>
                <a:cs typeface="Calibri"/>
              </a:rPr>
              <a:t>r</a:t>
            </a:r>
            <a:r>
              <a:rPr sz="2000" spc="-10" dirty="0">
                <a:latin typeface="Calibri"/>
                <a:cs typeface="Calibri"/>
              </a:rPr>
              <a:t>ti</a:t>
            </a:r>
            <a:r>
              <a:rPr sz="2000" spc="-30" dirty="0">
                <a:latin typeface="Calibri"/>
                <a:cs typeface="Calibri"/>
              </a:rPr>
              <a:t>c</a:t>
            </a:r>
            <a:r>
              <a:rPr sz="2000" spc="-10" dirty="0">
                <a:latin typeface="Calibri"/>
                <a:cs typeface="Calibri"/>
              </a:rPr>
              <a:t>al</a:t>
            </a:r>
            <a:r>
              <a:rPr sz="2000" spc="25" dirty="0">
                <a:latin typeface="Calibri"/>
                <a:cs typeface="Calibri"/>
              </a:rPr>
              <a:t> </a:t>
            </a:r>
            <a:r>
              <a:rPr sz="2000" spc="-10" dirty="0">
                <a:latin typeface="Calibri"/>
                <a:cs typeface="Calibri"/>
              </a:rPr>
              <a:t>g</a:t>
            </a:r>
            <a:r>
              <a:rPr sz="2000" spc="-55" dirty="0">
                <a:latin typeface="Calibri"/>
                <a:cs typeface="Calibri"/>
              </a:rPr>
              <a:t>r</a:t>
            </a:r>
            <a:r>
              <a:rPr sz="2000" spc="-45" dirty="0">
                <a:latin typeface="Calibri"/>
                <a:cs typeface="Calibri"/>
              </a:rPr>
              <a:t>a</a:t>
            </a:r>
            <a:r>
              <a:rPr sz="2000" spc="-15" dirty="0">
                <a:latin typeface="Calibri"/>
                <a:cs typeface="Calibri"/>
              </a:rPr>
              <a:t>v</a:t>
            </a:r>
            <a:r>
              <a:rPr sz="2000" spc="-5" dirty="0">
                <a:latin typeface="Calibri"/>
                <a:cs typeface="Calibri"/>
              </a:rPr>
              <a:t>i</a:t>
            </a:r>
            <a:r>
              <a:rPr sz="2000" spc="-10" dirty="0">
                <a:latin typeface="Calibri"/>
                <a:cs typeface="Calibri"/>
              </a:rPr>
              <a:t>ty</a:t>
            </a:r>
            <a:r>
              <a:rPr sz="2000" spc="5" dirty="0">
                <a:latin typeface="Calibri"/>
                <a:cs typeface="Calibri"/>
              </a:rPr>
              <a:t> </a:t>
            </a:r>
            <a:r>
              <a:rPr sz="2000" spc="-10" dirty="0">
                <a:latin typeface="Calibri"/>
                <a:cs typeface="Calibri"/>
              </a:rPr>
              <a:t>g</a:t>
            </a:r>
            <a:r>
              <a:rPr sz="2000" spc="-55" dirty="0">
                <a:latin typeface="Calibri"/>
                <a:cs typeface="Calibri"/>
              </a:rPr>
              <a:t>r</a:t>
            </a:r>
            <a:r>
              <a:rPr sz="2000" spc="-10" dirty="0">
                <a:latin typeface="Calibri"/>
                <a:cs typeface="Calibri"/>
              </a:rPr>
              <a:t>ad</a:t>
            </a:r>
            <a:r>
              <a:rPr sz="2000" spc="-5" dirty="0">
                <a:latin typeface="Calibri"/>
                <a:cs typeface="Calibri"/>
              </a:rPr>
              <a:t>i</a:t>
            </a:r>
            <a:r>
              <a:rPr sz="2000" spc="-10" dirty="0">
                <a:latin typeface="Calibri"/>
                <a:cs typeface="Calibri"/>
              </a:rPr>
              <a:t>e</a:t>
            </a:r>
            <a:r>
              <a:rPr sz="2000" spc="-35" dirty="0">
                <a:latin typeface="Calibri"/>
                <a:cs typeface="Calibri"/>
              </a:rPr>
              <a:t>n</a:t>
            </a:r>
            <a:r>
              <a:rPr sz="2000" spc="-10" dirty="0">
                <a:latin typeface="Calibri"/>
                <a:cs typeface="Calibri"/>
              </a:rPr>
              <a:t>t</a:t>
            </a:r>
            <a:r>
              <a:rPr sz="2000" spc="15" dirty="0">
                <a:latin typeface="Calibri"/>
                <a:cs typeface="Calibri"/>
              </a:rPr>
              <a:t> </a:t>
            </a:r>
            <a:r>
              <a:rPr sz="2000" spc="-25" dirty="0">
                <a:latin typeface="Calibri"/>
                <a:cs typeface="Calibri"/>
              </a:rPr>
              <a:t>a</a:t>
            </a:r>
            <a:r>
              <a:rPr sz="2000" spc="-10" dirty="0">
                <a:latin typeface="Calibri"/>
                <a:cs typeface="Calibri"/>
              </a:rPr>
              <a:t>t</a:t>
            </a:r>
            <a:r>
              <a:rPr sz="2000" spc="5" dirty="0">
                <a:latin typeface="Calibri"/>
                <a:cs typeface="Calibri"/>
              </a:rPr>
              <a:t> </a:t>
            </a:r>
            <a:r>
              <a:rPr sz="2000" spc="-25" dirty="0">
                <a:latin typeface="Calibri"/>
                <a:cs typeface="Calibri"/>
              </a:rPr>
              <a:t>e</a:t>
            </a:r>
            <a:r>
              <a:rPr sz="2000" spc="-35" dirty="0">
                <a:latin typeface="Calibri"/>
                <a:cs typeface="Calibri"/>
              </a:rPr>
              <a:t>v</a:t>
            </a:r>
            <a:r>
              <a:rPr sz="2000" spc="-10" dirty="0">
                <a:latin typeface="Calibri"/>
                <a:cs typeface="Calibri"/>
              </a:rPr>
              <a:t>e</a:t>
            </a:r>
            <a:r>
              <a:rPr sz="2000" dirty="0">
                <a:latin typeface="Calibri"/>
                <a:cs typeface="Calibri"/>
              </a:rPr>
              <a:t>r</a:t>
            </a:r>
            <a:r>
              <a:rPr sz="2000" spc="-10" dirty="0">
                <a:latin typeface="Calibri"/>
                <a:cs typeface="Calibri"/>
              </a:rPr>
              <a:t>y</a:t>
            </a:r>
            <a:r>
              <a:rPr sz="2000" spc="-5" dirty="0">
                <a:latin typeface="Calibri"/>
                <a:cs typeface="Calibri"/>
              </a:rPr>
              <a:t> </a:t>
            </a:r>
            <a:r>
              <a:rPr sz="2000" spc="-15" dirty="0">
                <a:latin typeface="Calibri"/>
                <a:cs typeface="Calibri"/>
              </a:rPr>
              <a:t>benchmar</a:t>
            </a:r>
            <a:r>
              <a:rPr sz="2000" spc="-10" dirty="0">
                <a:latin typeface="Calibri"/>
                <a:cs typeface="Calibri"/>
              </a:rPr>
              <a:t>k</a:t>
            </a:r>
            <a:endParaRPr sz="2000" dirty="0">
              <a:latin typeface="Calibri"/>
              <a:cs typeface="Calibri"/>
            </a:endParaRPr>
          </a:p>
          <a:p>
            <a:pPr marL="755650" lvl="1" indent="-285750">
              <a:lnSpc>
                <a:spcPct val="100000"/>
              </a:lnSpc>
              <a:spcBef>
                <a:spcPts val="480"/>
              </a:spcBef>
              <a:buFont typeface="Arial"/>
              <a:buChar char="–"/>
              <a:tabLst>
                <a:tab pos="755650" algn="l"/>
              </a:tabLst>
            </a:pPr>
            <a:r>
              <a:rPr sz="2000" spc="-15" dirty="0">
                <a:latin typeface="Calibri"/>
                <a:cs typeface="Calibri"/>
              </a:rPr>
              <a:t>A</a:t>
            </a:r>
            <a:r>
              <a:rPr sz="2000" spc="-30" dirty="0">
                <a:latin typeface="Calibri"/>
                <a:cs typeface="Calibri"/>
              </a:rPr>
              <a:t>b</a:t>
            </a:r>
            <a:r>
              <a:rPr sz="2000" spc="-15" dirty="0">
                <a:latin typeface="Calibri"/>
                <a:cs typeface="Calibri"/>
              </a:rPr>
              <a:t>s</a:t>
            </a:r>
            <a:r>
              <a:rPr sz="2000" dirty="0">
                <a:latin typeface="Calibri"/>
                <a:cs typeface="Calibri"/>
              </a:rPr>
              <a:t>o</a:t>
            </a:r>
            <a:r>
              <a:rPr sz="2000" spc="-5" dirty="0">
                <a:latin typeface="Calibri"/>
                <a:cs typeface="Calibri"/>
              </a:rPr>
              <a:t>l</a:t>
            </a:r>
            <a:r>
              <a:rPr sz="2000" spc="-15" dirty="0">
                <a:latin typeface="Calibri"/>
                <a:cs typeface="Calibri"/>
              </a:rPr>
              <a:t>u</a:t>
            </a:r>
            <a:r>
              <a:rPr sz="2000" spc="-35" dirty="0">
                <a:latin typeface="Calibri"/>
                <a:cs typeface="Calibri"/>
              </a:rPr>
              <a:t>t</a:t>
            </a:r>
            <a:r>
              <a:rPr sz="2000" spc="-10" dirty="0">
                <a:latin typeface="Calibri"/>
                <a:cs typeface="Calibri"/>
              </a:rPr>
              <a:t>e</a:t>
            </a:r>
            <a:r>
              <a:rPr sz="2000" spc="20" dirty="0">
                <a:latin typeface="Calibri"/>
                <a:cs typeface="Calibri"/>
              </a:rPr>
              <a:t> </a:t>
            </a:r>
            <a:r>
              <a:rPr sz="2000" spc="-10" dirty="0">
                <a:latin typeface="Calibri"/>
                <a:cs typeface="Calibri"/>
              </a:rPr>
              <a:t>g</a:t>
            </a:r>
            <a:r>
              <a:rPr sz="2000" spc="-55" dirty="0">
                <a:latin typeface="Calibri"/>
                <a:cs typeface="Calibri"/>
              </a:rPr>
              <a:t>r</a:t>
            </a:r>
            <a:r>
              <a:rPr sz="2000" spc="-45" dirty="0">
                <a:latin typeface="Calibri"/>
                <a:cs typeface="Calibri"/>
              </a:rPr>
              <a:t>a</a:t>
            </a:r>
            <a:r>
              <a:rPr sz="2000" spc="-15" dirty="0">
                <a:latin typeface="Calibri"/>
                <a:cs typeface="Calibri"/>
              </a:rPr>
              <a:t>v</a:t>
            </a:r>
            <a:r>
              <a:rPr sz="2000" spc="-5" dirty="0">
                <a:latin typeface="Calibri"/>
                <a:cs typeface="Calibri"/>
              </a:rPr>
              <a:t>i</a:t>
            </a:r>
            <a:r>
              <a:rPr sz="2000" spc="-10" dirty="0">
                <a:latin typeface="Calibri"/>
                <a:cs typeface="Calibri"/>
              </a:rPr>
              <a:t>ty</a:t>
            </a:r>
            <a:r>
              <a:rPr sz="2000" spc="10" dirty="0">
                <a:latin typeface="Calibri"/>
                <a:cs typeface="Calibri"/>
              </a:rPr>
              <a:t> </a:t>
            </a:r>
            <a:r>
              <a:rPr sz="2000" spc="-10" dirty="0">
                <a:latin typeface="Calibri"/>
                <a:cs typeface="Calibri"/>
              </a:rPr>
              <a:t>(A10</a:t>
            </a:r>
            <a:r>
              <a:rPr sz="2000" dirty="0">
                <a:latin typeface="Calibri"/>
                <a:cs typeface="Calibri"/>
              </a:rPr>
              <a:t> </a:t>
            </a:r>
            <a:r>
              <a:rPr sz="2000" spc="-15" dirty="0">
                <a:latin typeface="Calibri"/>
                <a:cs typeface="Calibri"/>
              </a:rPr>
              <a:t>and</a:t>
            </a:r>
            <a:r>
              <a:rPr sz="2000" spc="-45" dirty="0">
                <a:latin typeface="Calibri"/>
                <a:cs typeface="Calibri"/>
              </a:rPr>
              <a:t>/</a:t>
            </a:r>
            <a:r>
              <a:rPr sz="2000" spc="-10" dirty="0">
                <a:latin typeface="Calibri"/>
                <a:cs typeface="Calibri"/>
              </a:rPr>
              <a:t>or</a:t>
            </a:r>
            <a:r>
              <a:rPr sz="2000" dirty="0">
                <a:latin typeface="Calibri"/>
                <a:cs typeface="Calibri"/>
              </a:rPr>
              <a:t> </a:t>
            </a:r>
            <a:r>
              <a:rPr sz="2000" spc="-20" dirty="0">
                <a:latin typeface="Calibri"/>
                <a:cs typeface="Calibri"/>
              </a:rPr>
              <a:t>FG</a:t>
            </a:r>
            <a:r>
              <a:rPr sz="2000" spc="-10" dirty="0">
                <a:latin typeface="Calibri"/>
                <a:cs typeface="Calibri"/>
              </a:rPr>
              <a:t>5)</a:t>
            </a:r>
            <a:r>
              <a:rPr sz="2000" spc="10" dirty="0">
                <a:latin typeface="Calibri"/>
                <a:cs typeface="Calibri"/>
              </a:rPr>
              <a:t> </a:t>
            </a:r>
            <a:r>
              <a:rPr sz="2000" spc="-30" dirty="0">
                <a:latin typeface="Calibri"/>
                <a:cs typeface="Calibri"/>
              </a:rPr>
              <a:t>a</a:t>
            </a:r>
            <a:r>
              <a:rPr sz="2000" spc="-10" dirty="0">
                <a:latin typeface="Calibri"/>
                <a:cs typeface="Calibri"/>
              </a:rPr>
              <a:t>t</a:t>
            </a:r>
            <a:r>
              <a:rPr sz="2000" spc="5" dirty="0">
                <a:latin typeface="Calibri"/>
                <a:cs typeface="Calibri"/>
              </a:rPr>
              <a:t> </a:t>
            </a:r>
            <a:r>
              <a:rPr sz="2000" spc="-10" dirty="0">
                <a:latin typeface="Calibri"/>
                <a:cs typeface="Calibri"/>
              </a:rPr>
              <a:t>~</a:t>
            </a:r>
            <a:r>
              <a:rPr sz="2000" spc="-25" dirty="0">
                <a:latin typeface="Calibri"/>
                <a:cs typeface="Calibri"/>
              </a:rPr>
              <a:t>e</a:t>
            </a:r>
            <a:r>
              <a:rPr sz="2000" spc="-35" dirty="0">
                <a:latin typeface="Calibri"/>
                <a:cs typeface="Calibri"/>
              </a:rPr>
              <a:t>v</a:t>
            </a:r>
            <a:r>
              <a:rPr sz="2000" spc="-10" dirty="0">
                <a:latin typeface="Calibri"/>
                <a:cs typeface="Calibri"/>
              </a:rPr>
              <a:t>e</a:t>
            </a:r>
            <a:r>
              <a:rPr sz="2000" dirty="0">
                <a:latin typeface="Calibri"/>
                <a:cs typeface="Calibri"/>
              </a:rPr>
              <a:t>r</a:t>
            </a:r>
            <a:r>
              <a:rPr sz="2000" spc="-10" dirty="0">
                <a:latin typeface="Calibri"/>
                <a:cs typeface="Calibri"/>
              </a:rPr>
              <a:t>y</a:t>
            </a:r>
            <a:r>
              <a:rPr sz="2000" spc="5" dirty="0">
                <a:latin typeface="Calibri"/>
                <a:cs typeface="Calibri"/>
              </a:rPr>
              <a:t> </a:t>
            </a:r>
            <a:r>
              <a:rPr sz="2000" spc="-10" dirty="0">
                <a:latin typeface="Calibri"/>
                <a:cs typeface="Calibri"/>
              </a:rPr>
              <a:t>7</a:t>
            </a:r>
            <a:r>
              <a:rPr sz="1950" baseline="25641" dirty="0">
                <a:latin typeface="Calibri"/>
                <a:cs typeface="Calibri"/>
              </a:rPr>
              <a:t>t</a:t>
            </a:r>
            <a:r>
              <a:rPr sz="1950" spc="15" baseline="25641" dirty="0">
                <a:latin typeface="Calibri"/>
                <a:cs typeface="Calibri"/>
              </a:rPr>
              <a:t>h</a:t>
            </a:r>
            <a:r>
              <a:rPr sz="1950" baseline="25641" dirty="0">
                <a:latin typeface="Calibri"/>
                <a:cs typeface="Calibri"/>
              </a:rPr>
              <a:t> </a:t>
            </a:r>
            <a:r>
              <a:rPr sz="1950" spc="-195" baseline="25641" dirty="0">
                <a:latin typeface="Calibri"/>
                <a:cs typeface="Calibri"/>
              </a:rPr>
              <a:t> </a:t>
            </a:r>
            <a:r>
              <a:rPr sz="2000" spc="-20" dirty="0">
                <a:latin typeface="Calibri"/>
                <a:cs typeface="Calibri"/>
              </a:rPr>
              <a:t>be</a:t>
            </a:r>
            <a:r>
              <a:rPr sz="2000" spc="-15" dirty="0">
                <a:latin typeface="Calibri"/>
                <a:cs typeface="Calibri"/>
              </a:rPr>
              <a:t>nchmar</a:t>
            </a:r>
            <a:r>
              <a:rPr sz="2000" spc="-10" dirty="0">
                <a:latin typeface="Calibri"/>
                <a:cs typeface="Calibri"/>
              </a:rPr>
              <a:t>k</a:t>
            </a:r>
            <a:endParaRPr sz="2000" dirty="0">
              <a:latin typeface="Calibri"/>
              <a:cs typeface="Calibri"/>
            </a:endParaRPr>
          </a:p>
        </p:txBody>
      </p:sp>
      <p:sp>
        <p:nvSpPr>
          <p:cNvPr id="4" name="object 4"/>
          <p:cNvSpPr txBox="1"/>
          <p:nvPr/>
        </p:nvSpPr>
        <p:spPr>
          <a:xfrm>
            <a:off x="5593080" y="4328921"/>
            <a:ext cx="3001645" cy="2299335"/>
          </a:xfrm>
          <a:prstGeom prst="rect">
            <a:avLst/>
          </a:prstGeom>
        </p:spPr>
        <p:txBody>
          <a:bodyPr vert="horz" wrap="square" lIns="0" tIns="0" rIns="0" bIns="0" rtlCol="0">
            <a:spAutoFit/>
          </a:bodyPr>
          <a:lstStyle/>
          <a:p>
            <a:pPr algn="r">
              <a:lnSpc>
                <a:spcPct val="100000"/>
              </a:lnSpc>
            </a:pPr>
            <a:r>
              <a:rPr sz="1200" spc="-10" dirty="0">
                <a:solidFill>
                  <a:srgbClr val="8A8A8A"/>
                </a:solidFill>
                <a:latin typeface="Calibri"/>
                <a:cs typeface="Calibri"/>
              </a:rPr>
              <a:t>8</a:t>
            </a:r>
            <a:endParaRPr sz="1200">
              <a:latin typeface="Calibri"/>
              <a:cs typeface="Calibri"/>
            </a:endParaRPr>
          </a:p>
        </p:txBody>
      </p:sp>
      <p:sp>
        <p:nvSpPr>
          <p:cNvPr id="5" name="object 5"/>
          <p:cNvSpPr/>
          <p:nvPr/>
        </p:nvSpPr>
        <p:spPr>
          <a:xfrm>
            <a:off x="5593080" y="4328921"/>
            <a:ext cx="2966465" cy="2225801"/>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00227" y="4478274"/>
            <a:ext cx="2570225" cy="1928621"/>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2486405" y="4155948"/>
            <a:ext cx="3449573" cy="2587751"/>
          </a:xfrm>
          <a:prstGeom prst="rect">
            <a:avLst/>
          </a:prstGeom>
          <a:blipFill>
            <a:blip r:embed="rId5" cstate="print"/>
            <a:stretch>
              <a:fillRect/>
            </a:stretch>
          </a:blipFill>
        </p:spPr>
        <p:txBody>
          <a:bodyPr wrap="square" lIns="0" tIns="0" rIns="0" bIns="0" rtlCol="0"/>
          <a:lstStyle/>
          <a:p>
            <a:endParaRPr/>
          </a:p>
        </p:txBody>
      </p:sp>
      <p:sp>
        <p:nvSpPr>
          <p:cNvPr id="8" name="Date Placeholder 7"/>
          <p:cNvSpPr>
            <a:spLocks noGrp="1"/>
          </p:cNvSpPr>
          <p:nvPr>
            <p:ph type="dt" sz="half" idx="10"/>
          </p:nvPr>
        </p:nvSpPr>
        <p:spPr/>
        <p:txBody>
          <a:bodyPr/>
          <a:lstStyle/>
          <a:p>
            <a:pPr>
              <a:defRPr/>
            </a:pPr>
            <a:r>
              <a:rPr lang="en-US" altLang="en-US" smtClean="0"/>
              <a:t>February 8, 2017</a:t>
            </a:r>
            <a:endParaRPr lang="en-US" altLang="en-US"/>
          </a:p>
        </p:txBody>
      </p:sp>
    </p:spTree>
    <p:extLst>
      <p:ext uri="{BB962C8B-B14F-4D97-AF65-F5344CB8AC3E}">
        <p14:creationId xmlns:p14="http://schemas.microsoft.com/office/powerpoint/2010/main" val="2119886278"/>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533523"/>
            <a:ext cx="8229600" cy="677108"/>
          </a:xfrm>
          <a:prstGeom prst="rect">
            <a:avLst/>
          </a:prstGeom>
        </p:spPr>
        <p:txBody>
          <a:bodyPr vert="horz" wrap="square" lIns="0" tIns="0" rIns="0" bIns="0" rtlCol="0">
            <a:spAutoFit/>
          </a:bodyPr>
          <a:lstStyle/>
          <a:p>
            <a:pPr>
              <a:lnSpc>
                <a:spcPct val="100000"/>
              </a:lnSpc>
            </a:pPr>
            <a:r>
              <a:rPr dirty="0"/>
              <a:t>Long Period GPS</a:t>
            </a:r>
          </a:p>
        </p:txBody>
      </p:sp>
      <p:sp>
        <p:nvSpPr>
          <p:cNvPr id="3" name="object 3"/>
          <p:cNvSpPr txBox="1"/>
          <p:nvPr/>
        </p:nvSpPr>
        <p:spPr>
          <a:xfrm>
            <a:off x="1015364" y="4135023"/>
            <a:ext cx="6987540" cy="2303195"/>
          </a:xfrm>
          <a:prstGeom prst="rect">
            <a:avLst/>
          </a:prstGeom>
        </p:spPr>
        <p:txBody>
          <a:bodyPr vert="horz" wrap="square" lIns="0" tIns="0" rIns="0" bIns="0" rtlCol="0">
            <a:spAutoFit/>
          </a:bodyPr>
          <a:lstStyle/>
          <a:p>
            <a:pPr marL="355600" indent="-342900">
              <a:lnSpc>
                <a:spcPct val="100000"/>
              </a:lnSpc>
              <a:buFont typeface="Arial"/>
              <a:buChar char="•"/>
              <a:tabLst>
                <a:tab pos="355600" algn="l"/>
              </a:tabLst>
            </a:pPr>
            <a:r>
              <a:rPr sz="2400" spc="-5" dirty="0">
                <a:latin typeface="Calibri"/>
                <a:cs typeface="Calibri"/>
              </a:rPr>
              <a:t>C</a:t>
            </a:r>
            <a:r>
              <a:rPr sz="2400" dirty="0">
                <a:latin typeface="Calibri"/>
                <a:cs typeface="Calibri"/>
              </a:rPr>
              <a:t>ali</a:t>
            </a:r>
            <a:r>
              <a:rPr sz="2400" spc="-5" dirty="0">
                <a:latin typeface="Calibri"/>
                <a:cs typeface="Calibri"/>
              </a:rPr>
              <a:t>b</a:t>
            </a:r>
            <a:r>
              <a:rPr sz="2400" spc="-55" dirty="0">
                <a:latin typeface="Calibri"/>
                <a:cs typeface="Calibri"/>
              </a:rPr>
              <a:t>r</a:t>
            </a:r>
            <a:r>
              <a:rPr sz="2400" spc="-25" dirty="0">
                <a:latin typeface="Calibri"/>
                <a:cs typeface="Calibri"/>
              </a:rPr>
              <a:t>a</a:t>
            </a:r>
            <a:r>
              <a:rPr sz="2400" spc="-35" dirty="0">
                <a:latin typeface="Calibri"/>
                <a:cs typeface="Calibri"/>
              </a:rPr>
              <a:t>t</a:t>
            </a:r>
            <a:r>
              <a:rPr sz="2400" spc="-20" dirty="0">
                <a:latin typeface="Calibri"/>
                <a:cs typeface="Calibri"/>
              </a:rPr>
              <a:t>ed</a:t>
            </a:r>
            <a:r>
              <a:rPr sz="2400" spc="-10" dirty="0">
                <a:latin typeface="Calibri"/>
                <a:cs typeface="Calibri"/>
              </a:rPr>
              <a:t>, </a:t>
            </a:r>
            <a:r>
              <a:rPr sz="2400" spc="-5" dirty="0">
                <a:latin typeface="Calibri"/>
                <a:cs typeface="Calibri"/>
              </a:rPr>
              <a:t>f</a:t>
            </a:r>
            <a:r>
              <a:rPr sz="2400" dirty="0">
                <a:latin typeface="Calibri"/>
                <a:cs typeface="Calibri"/>
              </a:rPr>
              <a:t>i</a:t>
            </a:r>
            <a:r>
              <a:rPr sz="2400" spc="-70" dirty="0">
                <a:latin typeface="Calibri"/>
                <a:cs typeface="Calibri"/>
              </a:rPr>
              <a:t>x</a:t>
            </a:r>
            <a:r>
              <a:rPr sz="2400" spc="-20" dirty="0">
                <a:latin typeface="Calibri"/>
                <a:cs typeface="Calibri"/>
              </a:rPr>
              <a:t>e</a:t>
            </a:r>
            <a:r>
              <a:rPr sz="2400" spc="-5" dirty="0">
                <a:latin typeface="Calibri"/>
                <a:cs typeface="Calibri"/>
              </a:rPr>
              <a:t>d-h</a:t>
            </a:r>
            <a:r>
              <a:rPr sz="2400" spc="-20" dirty="0">
                <a:latin typeface="Calibri"/>
                <a:cs typeface="Calibri"/>
              </a:rPr>
              <a:t>e</a:t>
            </a:r>
            <a:r>
              <a:rPr sz="2400" dirty="0">
                <a:latin typeface="Calibri"/>
                <a:cs typeface="Calibri"/>
              </a:rPr>
              <a:t>i</a:t>
            </a:r>
            <a:r>
              <a:rPr sz="2400" spc="-5" dirty="0">
                <a:latin typeface="Calibri"/>
                <a:cs typeface="Calibri"/>
              </a:rPr>
              <a:t>g</a:t>
            </a:r>
            <a:r>
              <a:rPr sz="2400" spc="-25" dirty="0">
                <a:latin typeface="Calibri"/>
                <a:cs typeface="Calibri"/>
              </a:rPr>
              <a:t>h</a:t>
            </a:r>
            <a:r>
              <a:rPr sz="2400" spc="-10" dirty="0">
                <a:latin typeface="Calibri"/>
                <a:cs typeface="Calibri"/>
              </a:rPr>
              <a:t>t</a:t>
            </a:r>
            <a:r>
              <a:rPr sz="2400" spc="20" dirty="0">
                <a:latin typeface="Calibri"/>
                <a:cs typeface="Calibri"/>
              </a:rPr>
              <a:t> </a:t>
            </a:r>
            <a:r>
              <a:rPr sz="2400" dirty="0">
                <a:latin typeface="Calibri"/>
                <a:cs typeface="Calibri"/>
              </a:rPr>
              <a:t>a</a:t>
            </a:r>
            <a:r>
              <a:rPr sz="2400" spc="-30" dirty="0">
                <a:latin typeface="Calibri"/>
                <a:cs typeface="Calibri"/>
              </a:rPr>
              <a:t>n</a:t>
            </a:r>
            <a:r>
              <a:rPr sz="2400" spc="-35" dirty="0">
                <a:latin typeface="Calibri"/>
                <a:cs typeface="Calibri"/>
              </a:rPr>
              <a:t>t</a:t>
            </a:r>
            <a:r>
              <a:rPr sz="2400" spc="-20" dirty="0">
                <a:latin typeface="Calibri"/>
                <a:cs typeface="Calibri"/>
              </a:rPr>
              <a:t>e</a:t>
            </a:r>
            <a:r>
              <a:rPr sz="2400" spc="-5" dirty="0">
                <a:latin typeface="Calibri"/>
                <a:cs typeface="Calibri"/>
              </a:rPr>
              <a:t>nn</a:t>
            </a:r>
            <a:r>
              <a:rPr sz="2400" dirty="0">
                <a:latin typeface="Calibri"/>
                <a:cs typeface="Calibri"/>
              </a:rPr>
              <a:t>a</a:t>
            </a:r>
            <a:r>
              <a:rPr sz="2400" spc="-5" dirty="0">
                <a:latin typeface="Calibri"/>
                <a:cs typeface="Calibri"/>
              </a:rPr>
              <a:t>s</a:t>
            </a:r>
            <a:r>
              <a:rPr sz="2400" spc="-10" dirty="0">
                <a:latin typeface="Calibri"/>
                <a:cs typeface="Calibri"/>
              </a:rPr>
              <a:t>,</a:t>
            </a:r>
            <a:r>
              <a:rPr sz="2400" spc="-5" dirty="0">
                <a:latin typeface="Calibri"/>
                <a:cs typeface="Calibri"/>
              </a:rPr>
              <a:t> </a:t>
            </a:r>
            <a:r>
              <a:rPr sz="2400" dirty="0">
                <a:latin typeface="Calibri"/>
                <a:cs typeface="Calibri"/>
              </a:rPr>
              <a:t>all</a:t>
            </a:r>
            <a:r>
              <a:rPr sz="2400" spc="-10" dirty="0">
                <a:latin typeface="Calibri"/>
                <a:cs typeface="Calibri"/>
              </a:rPr>
              <a:t> </a:t>
            </a:r>
            <a:r>
              <a:rPr sz="2400" dirty="0">
                <a:latin typeface="Calibri"/>
                <a:cs typeface="Calibri"/>
              </a:rPr>
              <a:t>i</a:t>
            </a:r>
            <a:r>
              <a:rPr sz="2400" spc="-5" dirty="0">
                <a:latin typeface="Calibri"/>
                <a:cs typeface="Calibri"/>
              </a:rPr>
              <a:t>d</a:t>
            </a:r>
            <a:r>
              <a:rPr sz="2400" spc="-20" dirty="0">
                <a:latin typeface="Calibri"/>
                <a:cs typeface="Calibri"/>
              </a:rPr>
              <a:t>e</a:t>
            </a:r>
            <a:r>
              <a:rPr sz="2400" spc="-25" dirty="0">
                <a:latin typeface="Calibri"/>
                <a:cs typeface="Calibri"/>
              </a:rPr>
              <a:t>n</a:t>
            </a:r>
            <a:r>
              <a:rPr sz="2400" spc="-10" dirty="0">
                <a:latin typeface="Calibri"/>
                <a:cs typeface="Calibri"/>
              </a:rPr>
              <a:t>t</a:t>
            </a:r>
            <a:r>
              <a:rPr sz="2400" dirty="0">
                <a:latin typeface="Calibri"/>
                <a:cs typeface="Calibri"/>
              </a:rPr>
              <a:t>i</a:t>
            </a:r>
            <a:r>
              <a:rPr sz="2400" spc="-20" dirty="0">
                <a:latin typeface="Calibri"/>
                <a:cs typeface="Calibri"/>
              </a:rPr>
              <a:t>c</a:t>
            </a:r>
            <a:r>
              <a:rPr sz="2400" dirty="0">
                <a:latin typeface="Calibri"/>
                <a:cs typeface="Calibri"/>
              </a:rPr>
              <a:t>al</a:t>
            </a:r>
            <a:r>
              <a:rPr sz="2400" spc="-10" dirty="0">
                <a:latin typeface="Calibri"/>
                <a:cs typeface="Calibri"/>
              </a:rPr>
              <a:t> </a:t>
            </a:r>
            <a:r>
              <a:rPr sz="2400" dirty="0">
                <a:latin typeface="Calibri"/>
                <a:cs typeface="Calibri"/>
              </a:rPr>
              <a:t>mo</a:t>
            </a:r>
            <a:r>
              <a:rPr sz="2400" spc="-5" dirty="0">
                <a:latin typeface="Calibri"/>
                <a:cs typeface="Calibri"/>
              </a:rPr>
              <a:t>d</a:t>
            </a:r>
            <a:r>
              <a:rPr sz="2400" spc="-20" dirty="0">
                <a:latin typeface="Calibri"/>
                <a:cs typeface="Calibri"/>
              </a:rPr>
              <a:t>e</a:t>
            </a:r>
            <a:r>
              <a:rPr sz="2400" dirty="0">
                <a:latin typeface="Calibri"/>
                <a:cs typeface="Calibri"/>
              </a:rPr>
              <a:t>ls</a:t>
            </a:r>
          </a:p>
          <a:p>
            <a:pPr marL="355600" indent="-342900">
              <a:lnSpc>
                <a:spcPct val="100000"/>
              </a:lnSpc>
              <a:spcBef>
                <a:spcPts val="575"/>
              </a:spcBef>
              <a:buFont typeface="Arial"/>
              <a:buChar char="•"/>
              <a:tabLst>
                <a:tab pos="355600" algn="l"/>
              </a:tabLst>
            </a:pPr>
            <a:r>
              <a:rPr sz="2400" spc="-10" dirty="0">
                <a:latin typeface="Calibri"/>
                <a:cs typeface="Calibri"/>
              </a:rPr>
              <a:t>In</a:t>
            </a:r>
            <a:r>
              <a:rPr sz="2400" spc="-15" dirty="0">
                <a:latin typeface="Calibri"/>
                <a:cs typeface="Calibri"/>
              </a:rPr>
              <a:t> </a:t>
            </a:r>
            <a:r>
              <a:rPr sz="2400" spc="-220" dirty="0">
                <a:latin typeface="Calibri"/>
                <a:cs typeface="Calibri"/>
              </a:rPr>
              <a:t>T</a:t>
            </a:r>
            <a:r>
              <a:rPr sz="2400" spc="-55" dirty="0">
                <a:latin typeface="Calibri"/>
                <a:cs typeface="Calibri"/>
              </a:rPr>
              <a:t>e</a:t>
            </a:r>
            <a:r>
              <a:rPr sz="2400" spc="-45" dirty="0">
                <a:latin typeface="Calibri"/>
                <a:cs typeface="Calibri"/>
              </a:rPr>
              <a:t>x</a:t>
            </a:r>
            <a:r>
              <a:rPr sz="2400" dirty="0">
                <a:latin typeface="Calibri"/>
                <a:cs typeface="Calibri"/>
              </a:rPr>
              <a:t>as </a:t>
            </a:r>
            <a:r>
              <a:rPr sz="2400" spc="-15" dirty="0">
                <a:latin typeface="Calibri"/>
                <a:cs typeface="Calibri"/>
              </a:rPr>
              <a:t>2011:</a:t>
            </a:r>
            <a:endParaRPr sz="2400" dirty="0">
              <a:latin typeface="Calibri"/>
              <a:cs typeface="Calibri"/>
            </a:endParaRPr>
          </a:p>
          <a:p>
            <a:pPr marL="755650" lvl="1" indent="-285750">
              <a:lnSpc>
                <a:spcPct val="100000"/>
              </a:lnSpc>
              <a:spcBef>
                <a:spcPts val="505"/>
              </a:spcBef>
              <a:buFont typeface="Arial"/>
              <a:buChar char="–"/>
              <a:tabLst>
                <a:tab pos="755650" algn="l"/>
              </a:tabLst>
            </a:pPr>
            <a:r>
              <a:rPr sz="2000" spc="-15" dirty="0">
                <a:latin typeface="Calibri"/>
                <a:cs typeface="Calibri"/>
              </a:rPr>
              <a:t>20</a:t>
            </a:r>
            <a:r>
              <a:rPr sz="2000" spc="-5" dirty="0">
                <a:latin typeface="Calibri"/>
                <a:cs typeface="Calibri"/>
              </a:rPr>
              <a:t> </a:t>
            </a:r>
            <a:r>
              <a:rPr sz="2000" spc="-30" dirty="0">
                <a:latin typeface="Calibri"/>
                <a:cs typeface="Calibri"/>
              </a:rPr>
              <a:t>c</a:t>
            </a:r>
            <a:r>
              <a:rPr sz="2000" spc="-15" dirty="0">
                <a:latin typeface="Calibri"/>
                <a:cs typeface="Calibri"/>
              </a:rPr>
              <a:t>o</a:t>
            </a:r>
            <a:r>
              <a:rPr sz="2000" spc="-25" dirty="0">
                <a:latin typeface="Calibri"/>
                <a:cs typeface="Calibri"/>
              </a:rPr>
              <a:t>m</a:t>
            </a:r>
            <a:r>
              <a:rPr sz="2000" dirty="0">
                <a:latin typeface="Calibri"/>
                <a:cs typeface="Calibri"/>
              </a:rPr>
              <a:t>p</a:t>
            </a:r>
            <a:r>
              <a:rPr sz="2000" spc="-5" dirty="0">
                <a:latin typeface="Calibri"/>
                <a:cs typeface="Calibri"/>
              </a:rPr>
              <a:t>l</a:t>
            </a:r>
            <a:r>
              <a:rPr sz="2000" spc="-25" dirty="0">
                <a:latin typeface="Calibri"/>
                <a:cs typeface="Calibri"/>
              </a:rPr>
              <a:t>e</a:t>
            </a:r>
            <a:r>
              <a:rPr sz="2000" spc="-35" dirty="0">
                <a:latin typeface="Calibri"/>
                <a:cs typeface="Calibri"/>
              </a:rPr>
              <a:t>t</a:t>
            </a:r>
            <a:r>
              <a:rPr sz="2000" spc="-10" dirty="0">
                <a:latin typeface="Calibri"/>
                <a:cs typeface="Calibri"/>
              </a:rPr>
              <a:t>e</a:t>
            </a:r>
            <a:r>
              <a:rPr sz="2000" spc="20" dirty="0">
                <a:latin typeface="Calibri"/>
                <a:cs typeface="Calibri"/>
              </a:rPr>
              <a:t> </a:t>
            </a:r>
            <a:r>
              <a:rPr sz="2000" spc="-15" dirty="0">
                <a:latin typeface="Calibri"/>
                <a:cs typeface="Calibri"/>
              </a:rPr>
              <a:t>s</a:t>
            </a:r>
            <a:r>
              <a:rPr sz="2000" spc="-25" dirty="0">
                <a:latin typeface="Calibri"/>
                <a:cs typeface="Calibri"/>
              </a:rPr>
              <a:t>e</a:t>
            </a:r>
            <a:r>
              <a:rPr sz="2000" spc="-10" dirty="0">
                <a:latin typeface="Calibri"/>
                <a:cs typeface="Calibri"/>
              </a:rPr>
              <a:t>ts</a:t>
            </a:r>
            <a:r>
              <a:rPr sz="2000" spc="20" dirty="0">
                <a:latin typeface="Calibri"/>
                <a:cs typeface="Calibri"/>
              </a:rPr>
              <a:t> </a:t>
            </a:r>
            <a:r>
              <a:rPr sz="2000" spc="-10" dirty="0">
                <a:latin typeface="Calibri"/>
                <a:cs typeface="Calibri"/>
              </a:rPr>
              <a:t>of </a:t>
            </a:r>
            <a:r>
              <a:rPr sz="2000" spc="-15" dirty="0">
                <a:latin typeface="Calibri"/>
                <a:cs typeface="Calibri"/>
              </a:rPr>
              <a:t>equ</a:t>
            </a:r>
            <a:r>
              <a:rPr sz="2000" spc="-5" dirty="0">
                <a:latin typeface="Calibri"/>
                <a:cs typeface="Calibri"/>
              </a:rPr>
              <a:t>i</a:t>
            </a:r>
            <a:r>
              <a:rPr sz="2000" spc="-15" dirty="0">
                <a:latin typeface="Calibri"/>
                <a:cs typeface="Calibri"/>
              </a:rPr>
              <a:t>pme</a:t>
            </a:r>
            <a:r>
              <a:rPr sz="2000" spc="-35" dirty="0">
                <a:latin typeface="Calibri"/>
                <a:cs typeface="Calibri"/>
              </a:rPr>
              <a:t>n</a:t>
            </a:r>
            <a:r>
              <a:rPr sz="2000" spc="-10" dirty="0">
                <a:latin typeface="Calibri"/>
                <a:cs typeface="Calibri"/>
              </a:rPr>
              <a:t>t</a:t>
            </a:r>
            <a:r>
              <a:rPr sz="2000" dirty="0">
                <a:latin typeface="Calibri"/>
                <a:cs typeface="Calibri"/>
              </a:rPr>
              <a:t> </a:t>
            </a:r>
            <a:r>
              <a:rPr sz="2000" spc="15" dirty="0">
                <a:latin typeface="Calibri"/>
                <a:cs typeface="Calibri"/>
              </a:rPr>
              <a:t> </a:t>
            </a:r>
            <a:r>
              <a:rPr sz="2000" spc="-10" dirty="0">
                <a:latin typeface="Calibri"/>
                <a:cs typeface="Calibri"/>
              </a:rPr>
              <a:t>(2</a:t>
            </a:r>
            <a:r>
              <a:rPr sz="2000" spc="5" dirty="0">
                <a:latin typeface="Calibri"/>
                <a:cs typeface="Calibri"/>
              </a:rPr>
              <a:t> </a:t>
            </a:r>
            <a:r>
              <a:rPr sz="2000" spc="-10" dirty="0">
                <a:latin typeface="Calibri"/>
                <a:cs typeface="Calibri"/>
              </a:rPr>
              <a:t>partie</a:t>
            </a:r>
            <a:r>
              <a:rPr sz="2000" spc="-15" dirty="0">
                <a:latin typeface="Calibri"/>
                <a:cs typeface="Calibri"/>
              </a:rPr>
              <a:t>s</a:t>
            </a:r>
            <a:r>
              <a:rPr sz="2000" spc="-5" dirty="0">
                <a:latin typeface="Calibri"/>
                <a:cs typeface="Calibri"/>
              </a:rPr>
              <a:t>,</a:t>
            </a:r>
            <a:r>
              <a:rPr sz="2000" spc="25" dirty="0">
                <a:latin typeface="Calibri"/>
                <a:cs typeface="Calibri"/>
              </a:rPr>
              <a:t> </a:t>
            </a:r>
            <a:r>
              <a:rPr sz="2000" spc="-15" dirty="0">
                <a:latin typeface="Calibri"/>
                <a:cs typeface="Calibri"/>
              </a:rPr>
              <a:t>10</a:t>
            </a:r>
            <a:r>
              <a:rPr sz="2000" spc="-10" dirty="0">
                <a:latin typeface="Calibri"/>
                <a:cs typeface="Calibri"/>
              </a:rPr>
              <a:t> </a:t>
            </a:r>
            <a:r>
              <a:rPr sz="2000" spc="-15" dirty="0">
                <a:latin typeface="Calibri"/>
                <a:cs typeface="Calibri"/>
              </a:rPr>
              <a:t>s</a:t>
            </a:r>
            <a:r>
              <a:rPr sz="2000" spc="-25" dirty="0">
                <a:latin typeface="Calibri"/>
                <a:cs typeface="Calibri"/>
              </a:rPr>
              <a:t>e</a:t>
            </a:r>
            <a:r>
              <a:rPr sz="2000" spc="-10" dirty="0">
                <a:latin typeface="Calibri"/>
                <a:cs typeface="Calibri"/>
              </a:rPr>
              <a:t>ts</a:t>
            </a:r>
            <a:r>
              <a:rPr sz="2000" spc="20" dirty="0">
                <a:latin typeface="Calibri"/>
                <a:cs typeface="Calibri"/>
              </a:rPr>
              <a:t> </a:t>
            </a:r>
            <a:r>
              <a:rPr sz="2000" spc="-10" dirty="0">
                <a:latin typeface="Calibri"/>
                <a:cs typeface="Calibri"/>
              </a:rPr>
              <a:t>each)</a:t>
            </a:r>
            <a:endParaRPr sz="2000" dirty="0">
              <a:latin typeface="Calibri"/>
              <a:cs typeface="Calibri"/>
            </a:endParaRPr>
          </a:p>
          <a:p>
            <a:pPr marL="755650" lvl="1" indent="-285750">
              <a:lnSpc>
                <a:spcPct val="100000"/>
              </a:lnSpc>
              <a:spcBef>
                <a:spcPts val="480"/>
              </a:spcBef>
              <a:buFont typeface="Arial"/>
              <a:buChar char="–"/>
              <a:tabLst>
                <a:tab pos="755650" algn="l"/>
              </a:tabLst>
            </a:pPr>
            <a:r>
              <a:rPr sz="2000" spc="-45" dirty="0">
                <a:latin typeface="Calibri"/>
                <a:cs typeface="Calibri"/>
              </a:rPr>
              <a:t>E</a:t>
            </a:r>
            <a:r>
              <a:rPr sz="2000" spc="-10" dirty="0">
                <a:latin typeface="Calibri"/>
                <a:cs typeface="Calibri"/>
              </a:rPr>
              <a:t>ach</a:t>
            </a:r>
            <a:r>
              <a:rPr sz="2000" dirty="0">
                <a:latin typeface="Calibri"/>
                <a:cs typeface="Calibri"/>
              </a:rPr>
              <a:t> </a:t>
            </a:r>
            <a:r>
              <a:rPr sz="2000" spc="-10" dirty="0">
                <a:latin typeface="Calibri"/>
                <a:cs typeface="Calibri"/>
              </a:rPr>
              <a:t>pa</a:t>
            </a:r>
            <a:r>
              <a:rPr sz="2000" spc="-15" dirty="0">
                <a:latin typeface="Calibri"/>
                <a:cs typeface="Calibri"/>
              </a:rPr>
              <a:t>r</a:t>
            </a:r>
            <a:r>
              <a:rPr sz="2000" spc="-10" dirty="0">
                <a:latin typeface="Calibri"/>
                <a:cs typeface="Calibri"/>
              </a:rPr>
              <a:t>ty</a:t>
            </a:r>
            <a:r>
              <a:rPr sz="2000" spc="5" dirty="0">
                <a:latin typeface="Calibri"/>
                <a:cs typeface="Calibri"/>
              </a:rPr>
              <a:t> </a:t>
            </a:r>
            <a:r>
              <a:rPr sz="2000" spc="-15" dirty="0">
                <a:latin typeface="Calibri"/>
                <a:cs typeface="Calibri"/>
              </a:rPr>
              <a:t>o</a:t>
            </a:r>
            <a:r>
              <a:rPr sz="2000" spc="-30" dirty="0">
                <a:latin typeface="Calibri"/>
                <a:cs typeface="Calibri"/>
              </a:rPr>
              <a:t>b</a:t>
            </a:r>
            <a:r>
              <a:rPr sz="2000" spc="-15" dirty="0">
                <a:latin typeface="Calibri"/>
                <a:cs typeface="Calibri"/>
              </a:rPr>
              <a:t>s</a:t>
            </a:r>
            <a:r>
              <a:rPr sz="2000" spc="-10" dirty="0">
                <a:latin typeface="Calibri"/>
                <a:cs typeface="Calibri"/>
              </a:rPr>
              <a:t>e</a:t>
            </a:r>
            <a:r>
              <a:rPr sz="2000" spc="0" dirty="0">
                <a:latin typeface="Calibri"/>
                <a:cs typeface="Calibri"/>
              </a:rPr>
              <a:t>r</a:t>
            </a:r>
            <a:r>
              <a:rPr sz="2000" spc="-35" dirty="0">
                <a:latin typeface="Calibri"/>
                <a:cs typeface="Calibri"/>
              </a:rPr>
              <a:t>v</a:t>
            </a:r>
            <a:r>
              <a:rPr sz="2000" spc="-15" dirty="0">
                <a:latin typeface="Calibri"/>
                <a:cs typeface="Calibri"/>
              </a:rPr>
              <a:t>ed</a:t>
            </a:r>
            <a:r>
              <a:rPr sz="2000" spc="10" dirty="0">
                <a:latin typeface="Calibri"/>
                <a:cs typeface="Calibri"/>
              </a:rPr>
              <a:t> </a:t>
            </a:r>
            <a:r>
              <a:rPr sz="2000" spc="-15" dirty="0">
                <a:latin typeface="Calibri"/>
                <a:cs typeface="Calibri"/>
              </a:rPr>
              <a:t>10</a:t>
            </a:r>
            <a:r>
              <a:rPr sz="2000" spc="-5" dirty="0">
                <a:latin typeface="Calibri"/>
                <a:cs typeface="Calibri"/>
              </a:rPr>
              <a:t> </a:t>
            </a:r>
            <a:r>
              <a:rPr sz="2000" spc="-15" dirty="0">
                <a:latin typeface="Calibri"/>
                <a:cs typeface="Calibri"/>
              </a:rPr>
              <a:t>n</a:t>
            </a:r>
            <a:r>
              <a:rPr sz="2000" spc="-25" dirty="0">
                <a:latin typeface="Calibri"/>
                <a:cs typeface="Calibri"/>
              </a:rPr>
              <a:t>e</a:t>
            </a:r>
            <a:r>
              <a:rPr sz="2000" spc="-15" dirty="0">
                <a:latin typeface="Calibri"/>
                <a:cs typeface="Calibri"/>
              </a:rPr>
              <a:t>w</a:t>
            </a:r>
            <a:r>
              <a:rPr sz="2000" spc="-5" dirty="0">
                <a:latin typeface="Calibri"/>
                <a:cs typeface="Calibri"/>
              </a:rPr>
              <a:t> </a:t>
            </a:r>
            <a:r>
              <a:rPr sz="2000" spc="-40" dirty="0">
                <a:latin typeface="Calibri"/>
                <a:cs typeface="Calibri"/>
              </a:rPr>
              <a:t>s</a:t>
            </a:r>
            <a:r>
              <a:rPr sz="2000" spc="-35" dirty="0">
                <a:latin typeface="Calibri"/>
                <a:cs typeface="Calibri"/>
              </a:rPr>
              <a:t>t</a:t>
            </a:r>
            <a:r>
              <a:rPr sz="2000" spc="-30" dirty="0">
                <a:latin typeface="Calibri"/>
                <a:cs typeface="Calibri"/>
              </a:rPr>
              <a:t>a</a:t>
            </a:r>
            <a:r>
              <a:rPr sz="2000" spc="-10" dirty="0">
                <a:latin typeface="Calibri"/>
                <a:cs typeface="Calibri"/>
              </a:rPr>
              <a:t>tions</a:t>
            </a:r>
            <a:r>
              <a:rPr sz="2000" spc="20" dirty="0">
                <a:latin typeface="Calibri"/>
                <a:cs typeface="Calibri"/>
              </a:rPr>
              <a:t> </a:t>
            </a:r>
            <a:r>
              <a:rPr sz="2000" spc="-10" dirty="0">
                <a:latin typeface="Calibri"/>
                <a:cs typeface="Calibri"/>
              </a:rPr>
              <a:t>each</a:t>
            </a:r>
            <a:r>
              <a:rPr sz="2000" spc="10" dirty="0">
                <a:latin typeface="Calibri"/>
                <a:cs typeface="Calibri"/>
              </a:rPr>
              <a:t> </a:t>
            </a:r>
            <a:r>
              <a:rPr sz="2000" spc="-15" dirty="0">
                <a:latin typeface="Calibri"/>
                <a:cs typeface="Calibri"/>
              </a:rPr>
              <a:t>d</a:t>
            </a:r>
            <a:r>
              <a:rPr sz="2000" spc="-45" dirty="0">
                <a:latin typeface="Calibri"/>
                <a:cs typeface="Calibri"/>
              </a:rPr>
              <a:t>a</a:t>
            </a:r>
            <a:r>
              <a:rPr sz="2000" spc="-10" dirty="0">
                <a:latin typeface="Calibri"/>
                <a:cs typeface="Calibri"/>
              </a:rPr>
              <a:t>y</a:t>
            </a:r>
            <a:endParaRPr sz="2000" dirty="0">
              <a:latin typeface="Calibri"/>
              <a:cs typeface="Calibri"/>
            </a:endParaRPr>
          </a:p>
          <a:p>
            <a:pPr marL="755650" lvl="1" indent="-285750">
              <a:lnSpc>
                <a:spcPct val="100000"/>
              </a:lnSpc>
              <a:spcBef>
                <a:spcPts val="480"/>
              </a:spcBef>
              <a:buFont typeface="Arial"/>
              <a:buChar char="–"/>
              <a:tabLst>
                <a:tab pos="755650" algn="l"/>
              </a:tabLst>
            </a:pPr>
            <a:r>
              <a:rPr sz="2000" spc="-15" dirty="0">
                <a:latin typeface="Calibri"/>
                <a:cs typeface="Calibri"/>
              </a:rPr>
              <a:t>20</a:t>
            </a:r>
            <a:r>
              <a:rPr sz="2000" spc="-5" dirty="0">
                <a:latin typeface="Calibri"/>
                <a:cs typeface="Calibri"/>
              </a:rPr>
              <a:t> </a:t>
            </a:r>
            <a:r>
              <a:rPr sz="2000" spc="-15" dirty="0">
                <a:latin typeface="Calibri"/>
                <a:cs typeface="Calibri"/>
              </a:rPr>
              <a:t>hou</a:t>
            </a:r>
            <a:r>
              <a:rPr sz="2000" spc="-50" dirty="0">
                <a:latin typeface="Calibri"/>
                <a:cs typeface="Calibri"/>
              </a:rPr>
              <a:t>r</a:t>
            </a:r>
            <a:r>
              <a:rPr sz="2000" spc="-10" dirty="0">
                <a:latin typeface="Calibri"/>
                <a:cs typeface="Calibri"/>
              </a:rPr>
              <a:t>s</a:t>
            </a:r>
            <a:r>
              <a:rPr sz="2000" dirty="0">
                <a:latin typeface="Calibri"/>
                <a:cs typeface="Calibri"/>
              </a:rPr>
              <a:t> </a:t>
            </a:r>
            <a:r>
              <a:rPr sz="2000" spc="-10" dirty="0">
                <a:latin typeface="Calibri"/>
                <a:cs typeface="Calibri"/>
              </a:rPr>
              <a:t>of </a:t>
            </a:r>
            <a:r>
              <a:rPr sz="2000" spc="-15" dirty="0">
                <a:latin typeface="Calibri"/>
                <a:cs typeface="Calibri"/>
              </a:rPr>
              <a:t>o</a:t>
            </a:r>
            <a:r>
              <a:rPr sz="2000" spc="-30" dirty="0">
                <a:latin typeface="Calibri"/>
                <a:cs typeface="Calibri"/>
              </a:rPr>
              <a:t>b</a:t>
            </a:r>
            <a:r>
              <a:rPr sz="2000" spc="-15" dirty="0">
                <a:latin typeface="Calibri"/>
                <a:cs typeface="Calibri"/>
              </a:rPr>
              <a:t>s</a:t>
            </a:r>
            <a:r>
              <a:rPr sz="2000" spc="-10" dirty="0">
                <a:latin typeface="Calibri"/>
                <a:cs typeface="Calibri"/>
              </a:rPr>
              <a:t>e</a:t>
            </a:r>
            <a:r>
              <a:rPr sz="2000" spc="0" dirty="0">
                <a:latin typeface="Calibri"/>
                <a:cs typeface="Calibri"/>
              </a:rPr>
              <a:t>r</a:t>
            </a:r>
            <a:r>
              <a:rPr sz="2000" spc="-45" dirty="0">
                <a:latin typeface="Calibri"/>
                <a:cs typeface="Calibri"/>
              </a:rPr>
              <a:t>v</a:t>
            </a:r>
            <a:r>
              <a:rPr sz="2000" spc="-30" dirty="0">
                <a:latin typeface="Calibri"/>
                <a:cs typeface="Calibri"/>
              </a:rPr>
              <a:t>a</a:t>
            </a:r>
            <a:r>
              <a:rPr sz="2000" spc="-10" dirty="0">
                <a:latin typeface="Calibri"/>
                <a:cs typeface="Calibri"/>
              </a:rPr>
              <a:t>ti</a:t>
            </a:r>
            <a:r>
              <a:rPr sz="2000" spc="-15" dirty="0">
                <a:latin typeface="Calibri"/>
                <a:cs typeface="Calibri"/>
              </a:rPr>
              <a:t>on</a:t>
            </a:r>
            <a:r>
              <a:rPr sz="2000" spc="15" dirty="0">
                <a:latin typeface="Calibri"/>
                <a:cs typeface="Calibri"/>
              </a:rPr>
              <a:t> </a:t>
            </a:r>
            <a:r>
              <a:rPr sz="2000" spc="-10" dirty="0">
                <a:latin typeface="Calibri"/>
                <a:cs typeface="Calibri"/>
              </a:rPr>
              <a:t>each</a:t>
            </a:r>
            <a:r>
              <a:rPr sz="2000" spc="10" dirty="0">
                <a:latin typeface="Calibri"/>
                <a:cs typeface="Calibri"/>
              </a:rPr>
              <a:t> </a:t>
            </a:r>
            <a:r>
              <a:rPr sz="2000" spc="-15" dirty="0">
                <a:latin typeface="Calibri"/>
                <a:cs typeface="Calibri"/>
              </a:rPr>
              <a:t>d</a:t>
            </a:r>
            <a:r>
              <a:rPr sz="2000" spc="-45" dirty="0">
                <a:latin typeface="Calibri"/>
                <a:cs typeface="Calibri"/>
              </a:rPr>
              <a:t>a</a:t>
            </a:r>
            <a:r>
              <a:rPr sz="2000" spc="-10" dirty="0">
                <a:latin typeface="Calibri"/>
                <a:cs typeface="Calibri"/>
              </a:rPr>
              <a:t>y</a:t>
            </a:r>
            <a:endParaRPr sz="2000" dirty="0">
              <a:latin typeface="Calibri"/>
              <a:cs typeface="Calibri"/>
            </a:endParaRPr>
          </a:p>
          <a:p>
            <a:pPr marL="755650" lvl="1" indent="-285750">
              <a:lnSpc>
                <a:spcPct val="100000"/>
              </a:lnSpc>
              <a:spcBef>
                <a:spcPts val="480"/>
              </a:spcBef>
              <a:buFont typeface="Arial"/>
              <a:buChar char="–"/>
              <a:tabLst>
                <a:tab pos="755650" algn="l"/>
              </a:tabLst>
            </a:pPr>
            <a:r>
              <a:rPr sz="2000" spc="-20" dirty="0">
                <a:latin typeface="Calibri"/>
                <a:cs typeface="Calibri"/>
              </a:rPr>
              <a:t>P</a:t>
            </a:r>
            <a:r>
              <a:rPr sz="2000" spc="-45" dirty="0">
                <a:latin typeface="Calibri"/>
                <a:cs typeface="Calibri"/>
              </a:rPr>
              <a:t>r</a:t>
            </a:r>
            <a:r>
              <a:rPr sz="2000" spc="-10" dirty="0">
                <a:latin typeface="Calibri"/>
                <a:cs typeface="Calibri"/>
              </a:rPr>
              <a:t>oject</a:t>
            </a:r>
            <a:r>
              <a:rPr sz="2000" spc="5" dirty="0">
                <a:latin typeface="Calibri"/>
                <a:cs typeface="Calibri"/>
              </a:rPr>
              <a:t> </a:t>
            </a:r>
            <a:r>
              <a:rPr sz="2000" spc="-15" dirty="0">
                <a:latin typeface="Calibri"/>
                <a:cs typeface="Calibri"/>
              </a:rPr>
              <a:t>p</a:t>
            </a:r>
            <a:r>
              <a:rPr sz="2000" spc="-45" dirty="0">
                <a:latin typeface="Calibri"/>
                <a:cs typeface="Calibri"/>
              </a:rPr>
              <a:t>r</a:t>
            </a:r>
            <a:r>
              <a:rPr sz="2000" spc="-10" dirty="0">
                <a:latin typeface="Calibri"/>
                <a:cs typeface="Calibri"/>
              </a:rPr>
              <a:t>oce</a:t>
            </a:r>
            <a:r>
              <a:rPr sz="2000" spc="-15" dirty="0">
                <a:latin typeface="Calibri"/>
                <a:cs typeface="Calibri"/>
              </a:rPr>
              <a:t>ssed</a:t>
            </a:r>
            <a:r>
              <a:rPr sz="2000" spc="20" dirty="0">
                <a:latin typeface="Calibri"/>
                <a:cs typeface="Calibri"/>
              </a:rPr>
              <a:t> </a:t>
            </a:r>
            <a:r>
              <a:rPr sz="2000" spc="-20" dirty="0">
                <a:latin typeface="Calibri"/>
                <a:cs typeface="Calibri"/>
              </a:rPr>
              <a:t>w</a:t>
            </a:r>
            <a:r>
              <a:rPr sz="2000" spc="-5" dirty="0">
                <a:latin typeface="Calibri"/>
                <a:cs typeface="Calibri"/>
              </a:rPr>
              <a:t>i</a:t>
            </a:r>
            <a:r>
              <a:rPr sz="2000" spc="-10" dirty="0">
                <a:latin typeface="Calibri"/>
                <a:cs typeface="Calibri"/>
              </a:rPr>
              <a:t>th</a:t>
            </a:r>
            <a:r>
              <a:rPr sz="2000" dirty="0">
                <a:latin typeface="Calibri"/>
                <a:cs typeface="Calibri"/>
              </a:rPr>
              <a:t> </a:t>
            </a:r>
            <a:r>
              <a:rPr sz="2000" spc="-20" dirty="0">
                <a:latin typeface="Calibri"/>
                <a:cs typeface="Calibri"/>
              </a:rPr>
              <a:t>OP</a:t>
            </a:r>
            <a:r>
              <a:rPr sz="2000" spc="-15" dirty="0">
                <a:latin typeface="Calibri"/>
                <a:cs typeface="Calibri"/>
              </a:rPr>
              <a:t>US</a:t>
            </a:r>
            <a:r>
              <a:rPr sz="2000" spc="20" dirty="0">
                <a:latin typeface="Calibri"/>
                <a:cs typeface="Calibri"/>
              </a:rPr>
              <a:t> </a:t>
            </a:r>
            <a:r>
              <a:rPr sz="2000" spc="-20" dirty="0">
                <a:latin typeface="Calibri"/>
                <a:cs typeface="Calibri"/>
              </a:rPr>
              <a:t>P</a:t>
            </a:r>
            <a:r>
              <a:rPr sz="2000" spc="-45" dirty="0">
                <a:latin typeface="Calibri"/>
                <a:cs typeface="Calibri"/>
              </a:rPr>
              <a:t>r</a:t>
            </a:r>
            <a:r>
              <a:rPr sz="2000" spc="-10" dirty="0">
                <a:latin typeface="Calibri"/>
                <a:cs typeface="Calibri"/>
              </a:rPr>
              <a:t>ojects</a:t>
            </a:r>
            <a:endParaRPr sz="2000" dirty="0">
              <a:latin typeface="Calibri"/>
              <a:cs typeface="Calibri"/>
            </a:endParaRPr>
          </a:p>
        </p:txBody>
      </p:sp>
      <p:sp>
        <p:nvSpPr>
          <p:cNvPr id="4" name="object 4"/>
          <p:cNvSpPr/>
          <p:nvPr/>
        </p:nvSpPr>
        <p:spPr>
          <a:xfrm>
            <a:off x="1069847" y="1493888"/>
            <a:ext cx="6975348" cy="2483357"/>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8504173" y="6462966"/>
            <a:ext cx="102870" cy="177800"/>
          </a:xfrm>
          <a:prstGeom prst="rect">
            <a:avLst/>
          </a:prstGeom>
        </p:spPr>
        <p:txBody>
          <a:bodyPr vert="horz" wrap="square" lIns="0" tIns="0" rIns="0" bIns="0" rtlCol="0">
            <a:spAutoFit/>
          </a:bodyPr>
          <a:lstStyle/>
          <a:p>
            <a:pPr marL="12700">
              <a:lnSpc>
                <a:spcPct val="100000"/>
              </a:lnSpc>
            </a:pPr>
            <a:r>
              <a:rPr sz="1200" spc="-10" dirty="0">
                <a:solidFill>
                  <a:srgbClr val="8A8A8A"/>
                </a:solidFill>
                <a:latin typeface="Calibri"/>
                <a:cs typeface="Calibri"/>
              </a:rPr>
              <a:t>9</a:t>
            </a:r>
            <a:endParaRPr sz="1200">
              <a:latin typeface="Calibri"/>
              <a:cs typeface="Calibri"/>
            </a:endParaRPr>
          </a:p>
        </p:txBody>
      </p:sp>
      <p:sp>
        <p:nvSpPr>
          <p:cNvPr id="6" name="Date Placeholder 5"/>
          <p:cNvSpPr>
            <a:spLocks noGrp="1"/>
          </p:cNvSpPr>
          <p:nvPr>
            <p:ph type="dt" sz="half" idx="10"/>
          </p:nvPr>
        </p:nvSpPr>
        <p:spPr/>
        <p:txBody>
          <a:bodyPr/>
          <a:lstStyle/>
          <a:p>
            <a:pPr>
              <a:defRPr/>
            </a:pPr>
            <a:r>
              <a:rPr lang="en-US" altLang="en-US" smtClean="0"/>
              <a:t>February 8, 2017</a:t>
            </a:r>
            <a:endParaRPr lang="en-US" altLang="en-US"/>
          </a:p>
        </p:txBody>
      </p:sp>
      <p:sp>
        <p:nvSpPr>
          <p:cNvPr id="7" name="Footer Placeholder 6"/>
          <p:cNvSpPr>
            <a:spLocks noGrp="1"/>
          </p:cNvSpPr>
          <p:nvPr>
            <p:ph type="ftr" sz="quarter" idx="11"/>
          </p:nvPr>
        </p:nvSpPr>
        <p:spPr/>
        <p:txBody>
          <a:bodyPr/>
          <a:lstStyle/>
          <a:p>
            <a:pPr>
              <a:defRPr/>
            </a:pPr>
            <a:r>
              <a:rPr lang="en-US" smtClean="0"/>
              <a:t>2017 Geospatial Summit, Silver Spring MD</a:t>
            </a:r>
            <a:endParaRPr lang="en-US"/>
          </a:p>
        </p:txBody>
      </p:sp>
    </p:spTree>
    <p:extLst>
      <p:ext uri="{BB962C8B-B14F-4D97-AF65-F5344CB8AC3E}">
        <p14:creationId xmlns:p14="http://schemas.microsoft.com/office/powerpoint/2010/main" val="2829522958"/>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Geopotential Basics</a:t>
            </a: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r>
              <a:rPr lang="en-US" dirty="0" smtClean="0"/>
              <a:t>Why isn’t this a </a:t>
            </a:r>
            <a:r>
              <a:rPr lang="en-US" i="1" u="sng" dirty="0" smtClean="0">
                <a:solidFill>
                  <a:srgbClr val="FF0000"/>
                </a:solidFill>
              </a:rPr>
              <a:t>vertical datum</a:t>
            </a:r>
            <a:r>
              <a:rPr lang="en-US" dirty="0" smtClean="0"/>
              <a:t>?</a:t>
            </a:r>
          </a:p>
          <a:p>
            <a:pPr lvl="1"/>
            <a:r>
              <a:rPr lang="en-US" dirty="0" smtClean="0"/>
              <a:t>Because it contains more than heights</a:t>
            </a:r>
          </a:p>
          <a:p>
            <a:pPr lvl="2"/>
            <a:r>
              <a:rPr lang="en-US" dirty="0" smtClean="0"/>
              <a:t>And therefore NGS wants to be accurate in its name</a:t>
            </a:r>
          </a:p>
          <a:p>
            <a:pPr lvl="1"/>
            <a:endParaRPr lang="en-US" dirty="0"/>
          </a:p>
          <a:p>
            <a:endParaRPr lang="en-US" dirty="0"/>
          </a:p>
        </p:txBody>
      </p:sp>
      <p:sp>
        <p:nvSpPr>
          <p:cNvPr id="4" name="Date Placeholder 3"/>
          <p:cNvSpPr>
            <a:spLocks noGrp="1"/>
          </p:cNvSpPr>
          <p:nvPr>
            <p:ph type="dt" sz="half" idx="10"/>
          </p:nvPr>
        </p:nvSpPr>
        <p:spPr/>
        <p:txBody>
          <a:bodyPr/>
          <a:lstStyle/>
          <a:p>
            <a:pPr>
              <a:defRPr/>
            </a:pPr>
            <a:r>
              <a:rPr lang="en-US" altLang="en-US" smtClean="0"/>
              <a:t>February 8, 2017</a:t>
            </a:r>
            <a:endParaRPr lang="en-US" altLang="en-US"/>
          </a:p>
        </p:txBody>
      </p:sp>
      <p:sp>
        <p:nvSpPr>
          <p:cNvPr id="5" name="Footer Placeholder 4"/>
          <p:cNvSpPr>
            <a:spLocks noGrp="1"/>
          </p:cNvSpPr>
          <p:nvPr>
            <p:ph type="ftr" sz="quarter" idx="11"/>
          </p:nvPr>
        </p:nvSpPr>
        <p:spPr/>
        <p:txBody>
          <a:bodyPr/>
          <a:lstStyle/>
          <a:p>
            <a:pPr>
              <a:defRPr/>
            </a:pPr>
            <a:r>
              <a:rPr lang="en-US" smtClean="0"/>
              <a:t>2017 Geospatial Summit, Silver Spring MD</a:t>
            </a:r>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1265" y="1452542"/>
            <a:ext cx="3458094" cy="2486684"/>
          </a:xfrm>
          <a:prstGeom prst="rect">
            <a:avLst/>
          </a:prstGeom>
        </p:spPr>
      </p:pic>
    </p:spTree>
    <p:extLst>
      <p:ext uri="{BB962C8B-B14F-4D97-AF65-F5344CB8AC3E}">
        <p14:creationId xmlns:p14="http://schemas.microsoft.com/office/powerpoint/2010/main" val="1791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586482"/>
            <a:ext cx="8229600" cy="551433"/>
          </a:xfrm>
          <a:prstGeom prst="rect">
            <a:avLst/>
          </a:prstGeom>
        </p:spPr>
        <p:txBody>
          <a:bodyPr vert="horz" wrap="square" lIns="0" tIns="0" rIns="0" bIns="0" rtlCol="0">
            <a:spAutoFit/>
          </a:bodyPr>
          <a:lstStyle/>
          <a:p>
            <a:pPr marL="12700">
              <a:lnSpc>
                <a:spcPts val="4285"/>
              </a:lnSpc>
            </a:pPr>
            <a:r>
              <a:rPr dirty="0"/>
              <a:t>Deflection of the Vertical (DoV)</a:t>
            </a:r>
          </a:p>
        </p:txBody>
      </p:sp>
      <p:sp>
        <p:nvSpPr>
          <p:cNvPr id="3" name="object 3"/>
          <p:cNvSpPr/>
          <p:nvPr/>
        </p:nvSpPr>
        <p:spPr>
          <a:xfrm>
            <a:off x="5385053" y="1402080"/>
            <a:ext cx="3368801" cy="252679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385053" y="4045797"/>
            <a:ext cx="3368801" cy="2314825"/>
          </a:xfrm>
          <a:prstGeom prst="rect">
            <a:avLst/>
          </a:prstGeom>
          <a:blipFill>
            <a:blip r:embed="rId4" cstate="print"/>
            <a:srcRect/>
            <a:stretch>
              <a:fillRect t="-9223"/>
            </a:stretch>
          </a:blipFill>
        </p:spPr>
        <p:txBody>
          <a:bodyPr wrap="square" lIns="0" tIns="0" rIns="0" bIns="0" rtlCol="0"/>
          <a:lstStyle/>
          <a:p>
            <a:endParaRPr/>
          </a:p>
        </p:txBody>
      </p:sp>
      <p:sp>
        <p:nvSpPr>
          <p:cNvPr id="5" name="object 5"/>
          <p:cNvSpPr txBox="1"/>
          <p:nvPr/>
        </p:nvSpPr>
        <p:spPr>
          <a:xfrm>
            <a:off x="390146" y="1402080"/>
            <a:ext cx="4853305" cy="5055230"/>
          </a:xfrm>
          <a:prstGeom prst="rect">
            <a:avLst/>
          </a:prstGeom>
        </p:spPr>
        <p:txBody>
          <a:bodyPr vert="horz" wrap="square" lIns="0" tIns="0" rIns="0" bIns="0" rtlCol="0">
            <a:spAutoFit/>
          </a:bodyPr>
          <a:lstStyle/>
          <a:p>
            <a:pPr marL="354965" indent="-342265">
              <a:lnSpc>
                <a:spcPct val="100000"/>
              </a:lnSpc>
              <a:buFont typeface="Arial"/>
              <a:buChar char="•"/>
              <a:tabLst>
                <a:tab pos="355600" algn="l"/>
              </a:tabLst>
            </a:pPr>
            <a:r>
              <a:rPr sz="2000" spc="-15" dirty="0">
                <a:latin typeface="Calibri"/>
                <a:cs typeface="Calibri"/>
              </a:rPr>
              <a:t>Measu</a:t>
            </a:r>
            <a:r>
              <a:rPr sz="2000" spc="-35" dirty="0">
                <a:latin typeface="Calibri"/>
                <a:cs typeface="Calibri"/>
              </a:rPr>
              <a:t>r</a:t>
            </a:r>
            <a:r>
              <a:rPr sz="2000" spc="-10" dirty="0">
                <a:latin typeface="Calibri"/>
                <a:cs typeface="Calibri"/>
              </a:rPr>
              <a:t>e</a:t>
            </a:r>
            <a:r>
              <a:rPr sz="2000" spc="20" dirty="0">
                <a:latin typeface="Calibri"/>
                <a:cs typeface="Calibri"/>
              </a:rPr>
              <a:t> </a:t>
            </a:r>
            <a:r>
              <a:rPr sz="2000" spc="-10" dirty="0">
                <a:latin typeface="Calibri"/>
                <a:cs typeface="Calibri"/>
              </a:rPr>
              <a:t>the</a:t>
            </a:r>
            <a:r>
              <a:rPr sz="2000" spc="5" dirty="0">
                <a:latin typeface="Calibri"/>
                <a:cs typeface="Calibri"/>
              </a:rPr>
              <a:t> </a:t>
            </a:r>
            <a:r>
              <a:rPr sz="2000" spc="-15" dirty="0">
                <a:latin typeface="Calibri"/>
                <a:cs typeface="Calibri"/>
              </a:rPr>
              <a:t>s</a:t>
            </a:r>
            <a:r>
              <a:rPr sz="2000" spc="-5" dirty="0">
                <a:latin typeface="Calibri"/>
                <a:cs typeface="Calibri"/>
              </a:rPr>
              <a:t>l</a:t>
            </a:r>
            <a:r>
              <a:rPr sz="2000" spc="-15" dirty="0">
                <a:latin typeface="Calibri"/>
                <a:cs typeface="Calibri"/>
              </a:rPr>
              <a:t>ope</a:t>
            </a:r>
            <a:r>
              <a:rPr sz="2000" spc="10" dirty="0">
                <a:latin typeface="Calibri"/>
                <a:cs typeface="Calibri"/>
              </a:rPr>
              <a:t> </a:t>
            </a:r>
            <a:r>
              <a:rPr sz="2000" spc="-10" dirty="0">
                <a:latin typeface="Calibri"/>
                <a:cs typeface="Calibri"/>
              </a:rPr>
              <a:t>of the</a:t>
            </a:r>
            <a:r>
              <a:rPr sz="2000" spc="5" dirty="0">
                <a:latin typeface="Calibri"/>
                <a:cs typeface="Calibri"/>
              </a:rPr>
              <a:t> </a:t>
            </a:r>
            <a:r>
              <a:rPr sz="2000" spc="-30" dirty="0">
                <a:latin typeface="Calibri"/>
                <a:cs typeface="Calibri"/>
              </a:rPr>
              <a:t>g</a:t>
            </a:r>
            <a:r>
              <a:rPr sz="2000" spc="-10" dirty="0">
                <a:latin typeface="Calibri"/>
                <a:cs typeface="Calibri"/>
              </a:rPr>
              <a:t>e</a:t>
            </a:r>
            <a:r>
              <a:rPr sz="2000" dirty="0">
                <a:latin typeface="Calibri"/>
                <a:cs typeface="Calibri"/>
              </a:rPr>
              <a:t>o</a:t>
            </a:r>
            <a:r>
              <a:rPr sz="2000" spc="-5" dirty="0">
                <a:latin typeface="Calibri"/>
                <a:cs typeface="Calibri"/>
              </a:rPr>
              <a:t>i</a:t>
            </a:r>
            <a:r>
              <a:rPr sz="2000" spc="-15" dirty="0">
                <a:latin typeface="Calibri"/>
                <a:cs typeface="Calibri"/>
              </a:rPr>
              <a:t>d</a:t>
            </a:r>
            <a:r>
              <a:rPr sz="2000" spc="-5" dirty="0">
                <a:latin typeface="Calibri"/>
                <a:cs typeface="Calibri"/>
              </a:rPr>
              <a:t> </a:t>
            </a:r>
            <a:r>
              <a:rPr sz="2000" spc="-15" dirty="0">
                <a:latin typeface="Calibri"/>
                <a:cs typeface="Calibri"/>
              </a:rPr>
              <a:t>d</a:t>
            </a:r>
            <a:r>
              <a:rPr sz="2000" spc="-5" dirty="0">
                <a:latin typeface="Calibri"/>
                <a:cs typeface="Calibri"/>
              </a:rPr>
              <a:t>i</a:t>
            </a:r>
            <a:r>
              <a:rPr sz="2000" spc="-35" dirty="0">
                <a:latin typeface="Calibri"/>
                <a:cs typeface="Calibri"/>
              </a:rPr>
              <a:t>r</a:t>
            </a:r>
            <a:r>
              <a:rPr sz="2000" spc="-10" dirty="0">
                <a:latin typeface="Calibri"/>
                <a:cs typeface="Calibri"/>
              </a:rPr>
              <a:t>ectly!</a:t>
            </a:r>
            <a:endParaRPr sz="2000" dirty="0">
              <a:latin typeface="Calibri"/>
              <a:cs typeface="Calibri"/>
            </a:endParaRPr>
          </a:p>
          <a:p>
            <a:pPr marL="354965" marR="493395" indent="-342265">
              <a:lnSpc>
                <a:spcPct val="100000"/>
              </a:lnSpc>
              <a:spcBef>
                <a:spcPts val="480"/>
              </a:spcBef>
              <a:buFont typeface="Arial"/>
              <a:buChar char="•"/>
              <a:tabLst>
                <a:tab pos="355600" algn="l"/>
              </a:tabLst>
            </a:pPr>
            <a:r>
              <a:rPr sz="2000" spc="-20" dirty="0">
                <a:latin typeface="Calibri"/>
                <a:cs typeface="Calibri"/>
              </a:rPr>
              <a:t>P</a:t>
            </a:r>
            <a:r>
              <a:rPr sz="2000" spc="-35" dirty="0">
                <a:latin typeface="Calibri"/>
                <a:cs typeface="Calibri"/>
              </a:rPr>
              <a:t>r</a:t>
            </a:r>
            <a:r>
              <a:rPr sz="2000" spc="-10" dirty="0">
                <a:latin typeface="Calibri"/>
                <a:cs typeface="Calibri"/>
              </a:rPr>
              <a:t>ec</a:t>
            </a:r>
            <a:r>
              <a:rPr sz="2000" spc="-5" dirty="0">
                <a:latin typeface="Calibri"/>
                <a:cs typeface="Calibri"/>
              </a:rPr>
              <a:t>i</a:t>
            </a:r>
            <a:r>
              <a:rPr sz="2000" spc="-10" dirty="0">
                <a:latin typeface="Calibri"/>
                <a:cs typeface="Calibri"/>
              </a:rPr>
              <a:t>s</a:t>
            </a:r>
            <a:r>
              <a:rPr sz="2000" spc="-5" dirty="0">
                <a:latin typeface="Calibri"/>
                <a:cs typeface="Calibri"/>
              </a:rPr>
              <a:t>i</a:t>
            </a:r>
            <a:r>
              <a:rPr sz="2000" spc="-15" dirty="0">
                <a:latin typeface="Calibri"/>
                <a:cs typeface="Calibri"/>
              </a:rPr>
              <a:t>on</a:t>
            </a:r>
            <a:r>
              <a:rPr sz="2000" spc="20" dirty="0">
                <a:latin typeface="Calibri"/>
                <a:cs typeface="Calibri"/>
              </a:rPr>
              <a:t> </a:t>
            </a:r>
            <a:r>
              <a:rPr sz="2000" spc="-10" dirty="0">
                <a:latin typeface="Calibri"/>
                <a:cs typeface="Calibri"/>
              </a:rPr>
              <a:t>ti</a:t>
            </a:r>
            <a:r>
              <a:rPr sz="2000" spc="-5" dirty="0">
                <a:latin typeface="Calibri"/>
                <a:cs typeface="Calibri"/>
              </a:rPr>
              <a:t>l</a:t>
            </a:r>
            <a:r>
              <a:rPr sz="2000" spc="-10" dirty="0">
                <a:latin typeface="Calibri"/>
                <a:cs typeface="Calibri"/>
              </a:rPr>
              <a:t>t</a:t>
            </a:r>
            <a:r>
              <a:rPr sz="2000" spc="15" dirty="0">
                <a:latin typeface="Calibri"/>
                <a:cs typeface="Calibri"/>
              </a:rPr>
              <a:t> </a:t>
            </a:r>
            <a:r>
              <a:rPr sz="2000" spc="-20" dirty="0">
                <a:latin typeface="Calibri"/>
                <a:cs typeface="Calibri"/>
              </a:rPr>
              <a:t>m</a:t>
            </a:r>
            <a:r>
              <a:rPr sz="2000" spc="-25" dirty="0">
                <a:latin typeface="Calibri"/>
                <a:cs typeface="Calibri"/>
              </a:rPr>
              <a:t>e</a:t>
            </a:r>
            <a:r>
              <a:rPr sz="2000" spc="-35" dirty="0">
                <a:latin typeface="Calibri"/>
                <a:cs typeface="Calibri"/>
              </a:rPr>
              <a:t>t</a:t>
            </a:r>
            <a:r>
              <a:rPr sz="2000" spc="-10" dirty="0">
                <a:latin typeface="Calibri"/>
                <a:cs typeface="Calibri"/>
              </a:rPr>
              <a:t>e</a:t>
            </a:r>
            <a:r>
              <a:rPr sz="2000" spc="-45" dirty="0">
                <a:latin typeface="Calibri"/>
                <a:cs typeface="Calibri"/>
              </a:rPr>
              <a:t>r</a:t>
            </a:r>
            <a:r>
              <a:rPr sz="2000" spc="-10" dirty="0">
                <a:latin typeface="Calibri"/>
                <a:cs typeface="Calibri"/>
              </a:rPr>
              <a:t>s</a:t>
            </a:r>
            <a:r>
              <a:rPr sz="2000" spc="25" dirty="0">
                <a:latin typeface="Calibri"/>
                <a:cs typeface="Calibri"/>
              </a:rPr>
              <a:t> </a:t>
            </a:r>
            <a:r>
              <a:rPr sz="2000" spc="-15" dirty="0">
                <a:latin typeface="Calibri"/>
                <a:cs typeface="Calibri"/>
              </a:rPr>
              <a:t>p</a:t>
            </a:r>
            <a:r>
              <a:rPr sz="2000" spc="-45" dirty="0">
                <a:latin typeface="Calibri"/>
                <a:cs typeface="Calibri"/>
              </a:rPr>
              <a:t>r</a:t>
            </a:r>
            <a:r>
              <a:rPr sz="2000" spc="-25" dirty="0">
                <a:latin typeface="Calibri"/>
                <a:cs typeface="Calibri"/>
              </a:rPr>
              <a:t>o</a:t>
            </a:r>
            <a:r>
              <a:rPr sz="2000" spc="-15" dirty="0">
                <a:latin typeface="Calibri"/>
                <a:cs typeface="Calibri"/>
              </a:rPr>
              <a:t>v</a:t>
            </a:r>
            <a:r>
              <a:rPr sz="2000" spc="-5" dirty="0">
                <a:latin typeface="Calibri"/>
                <a:cs typeface="Calibri"/>
              </a:rPr>
              <a:t>i</a:t>
            </a:r>
            <a:r>
              <a:rPr sz="2000" spc="-15" dirty="0">
                <a:latin typeface="Calibri"/>
                <a:cs typeface="Calibri"/>
              </a:rPr>
              <a:t>de</a:t>
            </a:r>
            <a:r>
              <a:rPr sz="2000" spc="5" dirty="0">
                <a:latin typeface="Calibri"/>
                <a:cs typeface="Calibri"/>
              </a:rPr>
              <a:t> </a:t>
            </a:r>
            <a:r>
              <a:rPr sz="2000" spc="-10" dirty="0">
                <a:latin typeface="Calibri"/>
                <a:cs typeface="Calibri"/>
              </a:rPr>
              <a:t>al</a:t>
            </a:r>
            <a:r>
              <a:rPr sz="2000" spc="-5" dirty="0">
                <a:latin typeface="Calibri"/>
                <a:cs typeface="Calibri"/>
              </a:rPr>
              <a:t>i</a:t>
            </a:r>
            <a:r>
              <a:rPr sz="2000" spc="-15" dirty="0">
                <a:latin typeface="Calibri"/>
                <a:cs typeface="Calibri"/>
              </a:rPr>
              <a:t>gnme</a:t>
            </a:r>
            <a:r>
              <a:rPr sz="2000" spc="-35" dirty="0">
                <a:latin typeface="Calibri"/>
                <a:cs typeface="Calibri"/>
              </a:rPr>
              <a:t>n</a:t>
            </a:r>
            <a:r>
              <a:rPr sz="2000" spc="-10" dirty="0">
                <a:latin typeface="Calibri"/>
                <a:cs typeface="Calibri"/>
              </a:rPr>
              <a:t>t</a:t>
            </a:r>
            <a:r>
              <a:rPr sz="2000" spc="-5" dirty="0">
                <a:latin typeface="Calibri"/>
                <a:cs typeface="Calibri"/>
              </a:rPr>
              <a:t> “l</a:t>
            </a:r>
            <a:r>
              <a:rPr sz="2000" spc="-25" dirty="0">
                <a:latin typeface="Calibri"/>
                <a:cs typeface="Calibri"/>
              </a:rPr>
              <a:t>e</a:t>
            </a:r>
            <a:r>
              <a:rPr sz="2000" spc="-35" dirty="0">
                <a:latin typeface="Calibri"/>
                <a:cs typeface="Calibri"/>
              </a:rPr>
              <a:t>v</a:t>
            </a:r>
            <a:r>
              <a:rPr sz="2000" spc="-10" dirty="0">
                <a:latin typeface="Calibri"/>
                <a:cs typeface="Calibri"/>
              </a:rPr>
              <a:t>e</a:t>
            </a:r>
            <a:r>
              <a:rPr sz="2000" spc="-5" dirty="0">
                <a:latin typeface="Calibri"/>
                <a:cs typeface="Calibri"/>
              </a:rPr>
              <a:t>l</a:t>
            </a:r>
            <a:r>
              <a:rPr sz="2000" dirty="0">
                <a:latin typeface="Calibri"/>
                <a:cs typeface="Calibri"/>
              </a:rPr>
              <a:t>”</a:t>
            </a:r>
            <a:r>
              <a:rPr sz="2000" spc="25" dirty="0">
                <a:latin typeface="Calibri"/>
                <a:cs typeface="Calibri"/>
              </a:rPr>
              <a:t> </a:t>
            </a:r>
            <a:r>
              <a:rPr sz="2000" spc="-30" dirty="0">
                <a:latin typeface="Calibri"/>
                <a:cs typeface="Calibri"/>
              </a:rPr>
              <a:t>t</a:t>
            </a:r>
            <a:r>
              <a:rPr sz="2000" spc="-15" dirty="0">
                <a:latin typeface="Calibri"/>
                <a:cs typeface="Calibri"/>
              </a:rPr>
              <a:t>o</a:t>
            </a:r>
            <a:r>
              <a:rPr sz="2000" spc="-10" dirty="0">
                <a:latin typeface="Calibri"/>
                <a:cs typeface="Calibri"/>
              </a:rPr>
              <a:t> the</a:t>
            </a:r>
            <a:r>
              <a:rPr sz="2000" spc="5" dirty="0">
                <a:latin typeface="Calibri"/>
                <a:cs typeface="Calibri"/>
              </a:rPr>
              <a:t> </a:t>
            </a:r>
            <a:r>
              <a:rPr sz="2000" spc="-30" dirty="0">
                <a:latin typeface="Calibri"/>
                <a:cs typeface="Calibri"/>
              </a:rPr>
              <a:t>g</a:t>
            </a:r>
            <a:r>
              <a:rPr sz="2000" spc="-10" dirty="0">
                <a:latin typeface="Calibri"/>
                <a:cs typeface="Calibri"/>
              </a:rPr>
              <a:t>e</a:t>
            </a:r>
            <a:r>
              <a:rPr sz="2000" dirty="0">
                <a:latin typeface="Calibri"/>
                <a:cs typeface="Calibri"/>
              </a:rPr>
              <a:t>o</a:t>
            </a:r>
            <a:r>
              <a:rPr sz="2000" spc="-5" dirty="0">
                <a:latin typeface="Calibri"/>
                <a:cs typeface="Calibri"/>
              </a:rPr>
              <a:t>i</a:t>
            </a:r>
            <a:r>
              <a:rPr sz="2000" dirty="0">
                <a:latin typeface="Calibri"/>
                <a:cs typeface="Calibri"/>
              </a:rPr>
              <a:t>d.</a:t>
            </a:r>
          </a:p>
          <a:p>
            <a:pPr marL="354965" marR="708660" indent="-342265">
              <a:lnSpc>
                <a:spcPct val="100000"/>
              </a:lnSpc>
              <a:spcBef>
                <a:spcPts val="480"/>
              </a:spcBef>
              <a:buFont typeface="Arial"/>
              <a:buChar char="•"/>
              <a:tabLst>
                <a:tab pos="355600" algn="l"/>
              </a:tabLst>
            </a:pPr>
            <a:r>
              <a:rPr sz="2000" spc="-15" dirty="0">
                <a:latin typeface="Calibri"/>
                <a:cs typeface="Calibri"/>
              </a:rPr>
              <a:t>Ce</a:t>
            </a:r>
            <a:r>
              <a:rPr sz="2000" spc="-5" dirty="0">
                <a:latin typeface="Calibri"/>
                <a:cs typeface="Calibri"/>
              </a:rPr>
              <a:t>l</a:t>
            </a:r>
            <a:r>
              <a:rPr sz="2000" spc="-10" dirty="0">
                <a:latin typeface="Calibri"/>
                <a:cs typeface="Calibri"/>
              </a:rPr>
              <a:t>e</a:t>
            </a:r>
            <a:r>
              <a:rPr sz="2000" spc="-40" dirty="0">
                <a:latin typeface="Calibri"/>
                <a:cs typeface="Calibri"/>
              </a:rPr>
              <a:t>s</a:t>
            </a:r>
            <a:r>
              <a:rPr sz="2000" spc="-10" dirty="0">
                <a:latin typeface="Calibri"/>
                <a:cs typeface="Calibri"/>
              </a:rPr>
              <a:t>ti</a:t>
            </a:r>
            <a:r>
              <a:rPr sz="2000" spc="-5" dirty="0">
                <a:latin typeface="Calibri"/>
                <a:cs typeface="Calibri"/>
              </a:rPr>
              <a:t>a</a:t>
            </a:r>
            <a:r>
              <a:rPr sz="2000" dirty="0">
                <a:latin typeface="Calibri"/>
                <a:cs typeface="Calibri"/>
              </a:rPr>
              <a:t>l</a:t>
            </a:r>
            <a:r>
              <a:rPr sz="2000" spc="25" dirty="0">
                <a:latin typeface="Calibri"/>
                <a:cs typeface="Calibri"/>
              </a:rPr>
              <a:t> </a:t>
            </a:r>
            <a:r>
              <a:rPr sz="2000" spc="-10" dirty="0">
                <a:latin typeface="Calibri"/>
                <a:cs typeface="Calibri"/>
              </a:rPr>
              <a:t>al</a:t>
            </a:r>
            <a:r>
              <a:rPr sz="2000" spc="-15" dirty="0">
                <a:latin typeface="Calibri"/>
                <a:cs typeface="Calibri"/>
              </a:rPr>
              <a:t>manacs</a:t>
            </a:r>
            <a:r>
              <a:rPr sz="2000" spc="25" dirty="0">
                <a:latin typeface="Calibri"/>
                <a:cs typeface="Calibri"/>
              </a:rPr>
              <a:t> </a:t>
            </a:r>
            <a:r>
              <a:rPr sz="2000" spc="-15" dirty="0">
                <a:latin typeface="Calibri"/>
                <a:cs typeface="Calibri"/>
              </a:rPr>
              <a:t>p</a:t>
            </a:r>
            <a:r>
              <a:rPr sz="2000" spc="-45" dirty="0">
                <a:latin typeface="Calibri"/>
                <a:cs typeface="Calibri"/>
              </a:rPr>
              <a:t>r</a:t>
            </a:r>
            <a:r>
              <a:rPr sz="2000" spc="-25" dirty="0">
                <a:latin typeface="Calibri"/>
                <a:cs typeface="Calibri"/>
              </a:rPr>
              <a:t>o</a:t>
            </a:r>
            <a:r>
              <a:rPr sz="2000" spc="-15" dirty="0">
                <a:latin typeface="Calibri"/>
                <a:cs typeface="Calibri"/>
              </a:rPr>
              <a:t>v</a:t>
            </a:r>
            <a:r>
              <a:rPr sz="2000" spc="-5" dirty="0">
                <a:latin typeface="Calibri"/>
                <a:cs typeface="Calibri"/>
              </a:rPr>
              <a:t>i</a:t>
            </a:r>
            <a:r>
              <a:rPr sz="2000" spc="-15" dirty="0">
                <a:latin typeface="Calibri"/>
                <a:cs typeface="Calibri"/>
              </a:rPr>
              <a:t>de</a:t>
            </a:r>
            <a:r>
              <a:rPr sz="2000" spc="10" dirty="0">
                <a:latin typeface="Calibri"/>
                <a:cs typeface="Calibri"/>
              </a:rPr>
              <a:t> </a:t>
            </a:r>
            <a:r>
              <a:rPr sz="2000" spc="-15" dirty="0">
                <a:latin typeface="Calibri"/>
                <a:cs typeface="Calibri"/>
              </a:rPr>
              <a:t>p</a:t>
            </a:r>
            <a:r>
              <a:rPr sz="2000" spc="-35" dirty="0">
                <a:latin typeface="Calibri"/>
                <a:cs typeface="Calibri"/>
              </a:rPr>
              <a:t>r</a:t>
            </a:r>
            <a:r>
              <a:rPr sz="2000" spc="-15" dirty="0">
                <a:latin typeface="Calibri"/>
                <a:cs typeface="Calibri"/>
              </a:rPr>
              <a:t>ed</a:t>
            </a:r>
            <a:r>
              <a:rPr sz="2000" spc="-5" dirty="0">
                <a:latin typeface="Calibri"/>
                <a:cs typeface="Calibri"/>
              </a:rPr>
              <a:t>i</a:t>
            </a:r>
            <a:r>
              <a:rPr sz="2000" spc="-10" dirty="0">
                <a:latin typeface="Calibri"/>
                <a:cs typeface="Calibri"/>
              </a:rPr>
              <a:t>c</a:t>
            </a:r>
            <a:r>
              <a:rPr sz="2000" spc="-35" dirty="0">
                <a:latin typeface="Calibri"/>
                <a:cs typeface="Calibri"/>
              </a:rPr>
              <a:t>t</a:t>
            </a:r>
            <a:r>
              <a:rPr sz="2000" spc="-15" dirty="0">
                <a:latin typeface="Calibri"/>
                <a:cs typeface="Calibri"/>
              </a:rPr>
              <a:t>ed</a:t>
            </a:r>
            <a:r>
              <a:rPr sz="2000" spc="-10" dirty="0">
                <a:latin typeface="Calibri"/>
                <a:cs typeface="Calibri"/>
              </a:rPr>
              <a:t> al</a:t>
            </a:r>
            <a:r>
              <a:rPr sz="2000" spc="-5" dirty="0">
                <a:latin typeface="Calibri"/>
                <a:cs typeface="Calibri"/>
              </a:rPr>
              <a:t>i</a:t>
            </a:r>
            <a:r>
              <a:rPr sz="2000" spc="-15" dirty="0">
                <a:latin typeface="Calibri"/>
                <a:cs typeface="Calibri"/>
              </a:rPr>
              <a:t>gnme</a:t>
            </a:r>
            <a:r>
              <a:rPr sz="2000" spc="-35" dirty="0">
                <a:latin typeface="Calibri"/>
                <a:cs typeface="Calibri"/>
              </a:rPr>
              <a:t>n</a:t>
            </a:r>
            <a:r>
              <a:rPr sz="2000" spc="-10" dirty="0">
                <a:latin typeface="Calibri"/>
                <a:cs typeface="Calibri"/>
              </a:rPr>
              <a:t>t</a:t>
            </a:r>
            <a:r>
              <a:rPr sz="2000" spc="20" dirty="0">
                <a:latin typeface="Calibri"/>
                <a:cs typeface="Calibri"/>
              </a:rPr>
              <a:t> </a:t>
            </a:r>
            <a:r>
              <a:rPr sz="2000" spc="-20" dirty="0">
                <a:latin typeface="Calibri"/>
                <a:cs typeface="Calibri"/>
              </a:rPr>
              <a:t>w</a:t>
            </a:r>
            <a:r>
              <a:rPr sz="2000" spc="-5" dirty="0">
                <a:latin typeface="Calibri"/>
                <a:cs typeface="Calibri"/>
              </a:rPr>
              <a:t>i</a:t>
            </a:r>
            <a:r>
              <a:rPr sz="2000" spc="-10" dirty="0">
                <a:latin typeface="Calibri"/>
                <a:cs typeface="Calibri"/>
              </a:rPr>
              <a:t>th</a:t>
            </a:r>
            <a:r>
              <a:rPr sz="2000" dirty="0">
                <a:latin typeface="Calibri"/>
                <a:cs typeface="Calibri"/>
              </a:rPr>
              <a:t> </a:t>
            </a:r>
            <a:r>
              <a:rPr sz="2000" spc="-40" dirty="0">
                <a:latin typeface="Calibri"/>
                <a:cs typeface="Calibri"/>
              </a:rPr>
              <a:t>s</a:t>
            </a:r>
            <a:r>
              <a:rPr sz="2000" spc="-35" dirty="0">
                <a:latin typeface="Calibri"/>
                <a:cs typeface="Calibri"/>
              </a:rPr>
              <a:t>t</a:t>
            </a:r>
            <a:r>
              <a:rPr sz="2000" spc="-10" dirty="0">
                <a:latin typeface="Calibri"/>
                <a:cs typeface="Calibri"/>
              </a:rPr>
              <a:t>ar</a:t>
            </a:r>
            <a:r>
              <a:rPr sz="2000" spc="10" dirty="0">
                <a:latin typeface="Calibri"/>
                <a:cs typeface="Calibri"/>
              </a:rPr>
              <a:t> </a:t>
            </a:r>
            <a:r>
              <a:rPr sz="2000" dirty="0">
                <a:latin typeface="Calibri"/>
                <a:cs typeface="Calibri"/>
              </a:rPr>
              <a:t>f</a:t>
            </a:r>
            <a:r>
              <a:rPr sz="2000" spc="-5" dirty="0">
                <a:latin typeface="Calibri"/>
                <a:cs typeface="Calibri"/>
              </a:rPr>
              <a:t>i</a:t>
            </a:r>
            <a:r>
              <a:rPr sz="2000" spc="-10" dirty="0">
                <a:latin typeface="Calibri"/>
                <a:cs typeface="Calibri"/>
              </a:rPr>
              <a:t>e</a:t>
            </a:r>
            <a:r>
              <a:rPr sz="2000" spc="-5" dirty="0">
                <a:latin typeface="Calibri"/>
                <a:cs typeface="Calibri"/>
              </a:rPr>
              <a:t>l</a:t>
            </a:r>
            <a:r>
              <a:rPr sz="2000" spc="-15" dirty="0">
                <a:latin typeface="Calibri"/>
                <a:cs typeface="Calibri"/>
              </a:rPr>
              <a:t>d</a:t>
            </a:r>
            <a:r>
              <a:rPr sz="2000" spc="15" dirty="0">
                <a:latin typeface="Calibri"/>
                <a:cs typeface="Calibri"/>
              </a:rPr>
              <a:t> </a:t>
            </a:r>
            <a:r>
              <a:rPr sz="2000" spc="-10" dirty="0">
                <a:latin typeface="Calibri"/>
                <a:cs typeface="Calibri"/>
              </a:rPr>
              <a:t>(</a:t>
            </a:r>
            <a:r>
              <a:rPr sz="2000" spc="-35" dirty="0">
                <a:latin typeface="Calibri"/>
                <a:cs typeface="Calibri"/>
              </a:rPr>
              <a:t>r</a:t>
            </a:r>
            <a:r>
              <a:rPr sz="2000" spc="-10" dirty="0">
                <a:latin typeface="Calibri"/>
                <a:cs typeface="Calibri"/>
              </a:rPr>
              <a:t>e</a:t>
            </a:r>
            <a:r>
              <a:rPr sz="2000" spc="-5" dirty="0">
                <a:latin typeface="Calibri"/>
                <a:cs typeface="Calibri"/>
              </a:rPr>
              <a:t>l</a:t>
            </a:r>
            <a:r>
              <a:rPr sz="2000" spc="-25" dirty="0">
                <a:latin typeface="Calibri"/>
                <a:cs typeface="Calibri"/>
              </a:rPr>
              <a:t>a</a:t>
            </a:r>
            <a:r>
              <a:rPr sz="2000" spc="-10" dirty="0">
                <a:latin typeface="Calibri"/>
                <a:cs typeface="Calibri"/>
              </a:rPr>
              <a:t>ti</a:t>
            </a:r>
            <a:r>
              <a:rPr sz="2000" spc="-35" dirty="0">
                <a:latin typeface="Calibri"/>
                <a:cs typeface="Calibri"/>
              </a:rPr>
              <a:t>v</a:t>
            </a:r>
            <a:r>
              <a:rPr sz="2000" spc="-10" dirty="0">
                <a:latin typeface="Calibri"/>
                <a:cs typeface="Calibri"/>
              </a:rPr>
              <a:t>e</a:t>
            </a:r>
            <a:r>
              <a:rPr sz="2000" spc="30" dirty="0">
                <a:latin typeface="Calibri"/>
                <a:cs typeface="Calibri"/>
              </a:rPr>
              <a:t> </a:t>
            </a:r>
            <a:r>
              <a:rPr sz="2000" spc="-30" dirty="0">
                <a:latin typeface="Calibri"/>
                <a:cs typeface="Calibri"/>
              </a:rPr>
              <a:t>t</a:t>
            </a:r>
            <a:r>
              <a:rPr sz="2000" spc="-15" dirty="0">
                <a:latin typeface="Calibri"/>
                <a:cs typeface="Calibri"/>
              </a:rPr>
              <a:t>o</a:t>
            </a:r>
            <a:r>
              <a:rPr sz="2000" spc="-10" dirty="0">
                <a:latin typeface="Calibri"/>
                <a:cs typeface="Calibri"/>
              </a:rPr>
              <a:t> e</a:t>
            </a:r>
            <a:r>
              <a:rPr sz="2000" spc="-5" dirty="0">
                <a:latin typeface="Calibri"/>
                <a:cs typeface="Calibri"/>
              </a:rPr>
              <a:t>lli</a:t>
            </a:r>
            <a:r>
              <a:rPr sz="2000" spc="-10" dirty="0">
                <a:latin typeface="Calibri"/>
                <a:cs typeface="Calibri"/>
              </a:rPr>
              <a:t>p</a:t>
            </a:r>
            <a:r>
              <a:rPr sz="2000" spc="-15" dirty="0">
                <a:latin typeface="Calibri"/>
                <a:cs typeface="Calibri"/>
              </a:rPr>
              <a:t>so</a:t>
            </a:r>
            <a:r>
              <a:rPr sz="2000" spc="-5" dirty="0">
                <a:latin typeface="Calibri"/>
                <a:cs typeface="Calibri"/>
              </a:rPr>
              <a:t>i</a:t>
            </a:r>
            <a:r>
              <a:rPr sz="2000" spc="5" dirty="0">
                <a:latin typeface="Calibri"/>
                <a:cs typeface="Calibri"/>
              </a:rPr>
              <a:t>d</a:t>
            </a:r>
            <a:r>
              <a:rPr sz="2000" spc="-10" dirty="0">
                <a:latin typeface="Calibri"/>
                <a:cs typeface="Calibri"/>
              </a:rPr>
              <a:t>)</a:t>
            </a:r>
            <a:r>
              <a:rPr sz="2000" dirty="0">
                <a:latin typeface="Calibri"/>
                <a:cs typeface="Calibri"/>
              </a:rPr>
              <a:t>.</a:t>
            </a:r>
          </a:p>
          <a:p>
            <a:pPr marL="354965" marR="5080" indent="-342265">
              <a:lnSpc>
                <a:spcPct val="100000"/>
              </a:lnSpc>
              <a:spcBef>
                <a:spcPts val="480"/>
              </a:spcBef>
              <a:buFont typeface="Arial"/>
              <a:buChar char="•"/>
              <a:tabLst>
                <a:tab pos="355600" algn="l"/>
              </a:tabLst>
            </a:pPr>
            <a:r>
              <a:rPr sz="2000" spc="-15" dirty="0">
                <a:latin typeface="Calibri"/>
                <a:cs typeface="Calibri"/>
              </a:rPr>
              <a:t>The</a:t>
            </a:r>
            <a:r>
              <a:rPr sz="2000" spc="5" dirty="0">
                <a:latin typeface="Calibri"/>
                <a:cs typeface="Calibri"/>
              </a:rPr>
              <a:t> </a:t>
            </a:r>
            <a:r>
              <a:rPr sz="2000" spc="-15" dirty="0">
                <a:latin typeface="Calibri"/>
                <a:cs typeface="Calibri"/>
              </a:rPr>
              <a:t>d</a:t>
            </a:r>
            <a:r>
              <a:rPr sz="2000" spc="-5" dirty="0">
                <a:latin typeface="Calibri"/>
                <a:cs typeface="Calibri"/>
              </a:rPr>
              <a:t>i</a:t>
            </a:r>
            <a:r>
              <a:rPr sz="2000" spc="-30" dirty="0">
                <a:latin typeface="Calibri"/>
                <a:cs typeface="Calibri"/>
              </a:rPr>
              <a:t>f</a:t>
            </a:r>
            <a:r>
              <a:rPr sz="2000" spc="-60" dirty="0">
                <a:latin typeface="Calibri"/>
                <a:cs typeface="Calibri"/>
              </a:rPr>
              <a:t>f</a:t>
            </a:r>
            <a:r>
              <a:rPr sz="2000" spc="-10" dirty="0">
                <a:latin typeface="Calibri"/>
                <a:cs typeface="Calibri"/>
              </a:rPr>
              <a:t>e</a:t>
            </a:r>
            <a:r>
              <a:rPr sz="2000" spc="-35" dirty="0">
                <a:latin typeface="Calibri"/>
                <a:cs typeface="Calibri"/>
              </a:rPr>
              <a:t>r</a:t>
            </a:r>
            <a:r>
              <a:rPr sz="2000" spc="-10" dirty="0">
                <a:latin typeface="Calibri"/>
                <a:cs typeface="Calibri"/>
              </a:rPr>
              <a:t>ence</a:t>
            </a:r>
            <a:r>
              <a:rPr sz="2000" spc="20" dirty="0">
                <a:latin typeface="Calibri"/>
                <a:cs typeface="Calibri"/>
              </a:rPr>
              <a:t> </a:t>
            </a:r>
            <a:r>
              <a:rPr sz="2000" spc="-15" dirty="0">
                <a:latin typeface="Calibri"/>
                <a:cs typeface="Calibri"/>
              </a:rPr>
              <a:t>b</a:t>
            </a:r>
            <a:r>
              <a:rPr sz="2000" spc="-25" dirty="0">
                <a:latin typeface="Calibri"/>
                <a:cs typeface="Calibri"/>
              </a:rPr>
              <a:t>e</a:t>
            </a:r>
            <a:r>
              <a:rPr sz="2000" spc="-10" dirty="0">
                <a:latin typeface="Calibri"/>
                <a:cs typeface="Calibri"/>
              </a:rPr>
              <a:t>t</a:t>
            </a:r>
            <a:r>
              <a:rPr sz="2000" spc="-35" dirty="0">
                <a:latin typeface="Calibri"/>
                <a:cs typeface="Calibri"/>
              </a:rPr>
              <a:t>w</a:t>
            </a:r>
            <a:r>
              <a:rPr sz="2000" spc="-15" dirty="0">
                <a:latin typeface="Calibri"/>
                <a:cs typeface="Calibri"/>
              </a:rPr>
              <a:t>een</a:t>
            </a:r>
            <a:r>
              <a:rPr sz="2000" spc="10" dirty="0">
                <a:latin typeface="Calibri"/>
                <a:cs typeface="Calibri"/>
              </a:rPr>
              <a:t> </a:t>
            </a:r>
            <a:r>
              <a:rPr sz="2000" spc="-10" dirty="0">
                <a:latin typeface="Calibri"/>
                <a:cs typeface="Calibri"/>
              </a:rPr>
              <a:t>the</a:t>
            </a:r>
            <a:r>
              <a:rPr sz="2000" dirty="0">
                <a:latin typeface="Calibri"/>
                <a:cs typeface="Calibri"/>
              </a:rPr>
              <a:t> </a:t>
            </a:r>
            <a:r>
              <a:rPr sz="2000" spc="-10" dirty="0">
                <a:latin typeface="Calibri"/>
                <a:cs typeface="Calibri"/>
              </a:rPr>
              <a:t>t</a:t>
            </a:r>
            <a:r>
              <a:rPr sz="2000" spc="-35" dirty="0">
                <a:latin typeface="Calibri"/>
                <a:cs typeface="Calibri"/>
              </a:rPr>
              <a:t>w</a:t>
            </a:r>
            <a:r>
              <a:rPr sz="2000" spc="-15" dirty="0">
                <a:latin typeface="Calibri"/>
                <a:cs typeface="Calibri"/>
              </a:rPr>
              <a:t>o</a:t>
            </a:r>
            <a:r>
              <a:rPr sz="2000" spc="-10" dirty="0">
                <a:latin typeface="Calibri"/>
                <a:cs typeface="Calibri"/>
              </a:rPr>
              <a:t> </a:t>
            </a:r>
            <a:r>
              <a:rPr sz="2000" spc="-35" dirty="0">
                <a:latin typeface="Calibri"/>
                <a:cs typeface="Calibri"/>
              </a:rPr>
              <a:t>v</a:t>
            </a:r>
            <a:r>
              <a:rPr sz="2000" spc="-10" dirty="0">
                <a:latin typeface="Calibri"/>
                <a:cs typeface="Calibri"/>
              </a:rPr>
              <a:t>ec</a:t>
            </a:r>
            <a:r>
              <a:rPr sz="2000" spc="-30" dirty="0">
                <a:latin typeface="Calibri"/>
                <a:cs typeface="Calibri"/>
              </a:rPr>
              <a:t>t</a:t>
            </a:r>
            <a:r>
              <a:rPr sz="2000" spc="-15" dirty="0">
                <a:latin typeface="Calibri"/>
                <a:cs typeface="Calibri"/>
              </a:rPr>
              <a:t>o</a:t>
            </a:r>
            <a:r>
              <a:rPr sz="2000" spc="-50" dirty="0">
                <a:latin typeface="Calibri"/>
                <a:cs typeface="Calibri"/>
              </a:rPr>
              <a:t>r</a:t>
            </a:r>
            <a:r>
              <a:rPr sz="2000" spc="-10" dirty="0">
                <a:latin typeface="Calibri"/>
                <a:cs typeface="Calibri"/>
              </a:rPr>
              <a:t>s (b</a:t>
            </a:r>
            <a:r>
              <a:rPr sz="2000" spc="-45" dirty="0">
                <a:latin typeface="Calibri"/>
                <a:cs typeface="Calibri"/>
              </a:rPr>
              <a:t>r</a:t>
            </a:r>
            <a:r>
              <a:rPr sz="2000" spc="-15" dirty="0">
                <a:latin typeface="Calibri"/>
                <a:cs typeface="Calibri"/>
              </a:rPr>
              <a:t>o</a:t>
            </a:r>
            <a:r>
              <a:rPr sz="2000" spc="-80" dirty="0">
                <a:latin typeface="Calibri"/>
                <a:cs typeface="Calibri"/>
              </a:rPr>
              <a:t>k</a:t>
            </a:r>
            <a:r>
              <a:rPr sz="2000" spc="-15" dirty="0">
                <a:latin typeface="Calibri"/>
                <a:cs typeface="Calibri"/>
              </a:rPr>
              <a:t>en</a:t>
            </a:r>
            <a:r>
              <a:rPr sz="2000" spc="10" dirty="0">
                <a:latin typeface="Calibri"/>
                <a:cs typeface="Calibri"/>
              </a:rPr>
              <a:t> </a:t>
            </a:r>
            <a:r>
              <a:rPr sz="2000" spc="-5" dirty="0">
                <a:latin typeface="Calibri"/>
                <a:cs typeface="Calibri"/>
              </a:rPr>
              <a:t>i</a:t>
            </a:r>
            <a:r>
              <a:rPr sz="2000" spc="-35" dirty="0">
                <a:latin typeface="Calibri"/>
                <a:cs typeface="Calibri"/>
              </a:rPr>
              <a:t>n</a:t>
            </a:r>
            <a:r>
              <a:rPr sz="2000" spc="-30" dirty="0">
                <a:latin typeface="Calibri"/>
                <a:cs typeface="Calibri"/>
              </a:rPr>
              <a:t>t</a:t>
            </a:r>
            <a:r>
              <a:rPr sz="2000" spc="-15" dirty="0">
                <a:latin typeface="Calibri"/>
                <a:cs typeface="Calibri"/>
              </a:rPr>
              <a:t>o</a:t>
            </a:r>
            <a:r>
              <a:rPr sz="2000" spc="5" dirty="0">
                <a:latin typeface="Calibri"/>
                <a:cs typeface="Calibri"/>
              </a:rPr>
              <a:t> </a:t>
            </a:r>
            <a:r>
              <a:rPr sz="2000" spc="-15" dirty="0">
                <a:latin typeface="Calibri"/>
                <a:cs typeface="Calibri"/>
              </a:rPr>
              <a:t>or</a:t>
            </a:r>
            <a:r>
              <a:rPr sz="2000" spc="-10" dirty="0">
                <a:latin typeface="Calibri"/>
                <a:cs typeface="Calibri"/>
              </a:rPr>
              <a:t>tho</a:t>
            </a:r>
            <a:r>
              <a:rPr sz="2000" spc="-25" dirty="0">
                <a:latin typeface="Calibri"/>
                <a:cs typeface="Calibri"/>
              </a:rPr>
              <a:t>g</a:t>
            </a:r>
            <a:r>
              <a:rPr sz="2000" spc="-10" dirty="0">
                <a:latin typeface="Calibri"/>
                <a:cs typeface="Calibri"/>
              </a:rPr>
              <a:t>onal</a:t>
            </a:r>
            <a:r>
              <a:rPr sz="2000" spc="-20" dirty="0">
                <a:latin typeface="Calibri"/>
                <a:cs typeface="Calibri"/>
              </a:rPr>
              <a:t> </a:t>
            </a:r>
            <a:r>
              <a:rPr sz="2000" spc="-30" dirty="0">
                <a:latin typeface="Calibri"/>
                <a:cs typeface="Calibri"/>
              </a:rPr>
              <a:t>c</a:t>
            </a:r>
            <a:r>
              <a:rPr sz="2000" spc="-15" dirty="0">
                <a:latin typeface="Calibri"/>
                <a:cs typeface="Calibri"/>
              </a:rPr>
              <a:t>o</a:t>
            </a:r>
            <a:r>
              <a:rPr sz="2000" spc="-25" dirty="0">
                <a:latin typeface="Calibri"/>
                <a:cs typeface="Calibri"/>
              </a:rPr>
              <a:t>m</a:t>
            </a:r>
            <a:r>
              <a:rPr sz="2000" spc="-15" dirty="0">
                <a:latin typeface="Calibri"/>
                <a:cs typeface="Calibri"/>
              </a:rPr>
              <a:t>pone</a:t>
            </a:r>
            <a:r>
              <a:rPr sz="2000" spc="-35" dirty="0">
                <a:latin typeface="Calibri"/>
                <a:cs typeface="Calibri"/>
              </a:rPr>
              <a:t>n</a:t>
            </a:r>
            <a:r>
              <a:rPr sz="2000" spc="-10" dirty="0">
                <a:latin typeface="Calibri"/>
                <a:cs typeface="Calibri"/>
              </a:rPr>
              <a:t>t</a:t>
            </a:r>
            <a:r>
              <a:rPr sz="2000" spc="-15" dirty="0">
                <a:latin typeface="Calibri"/>
                <a:cs typeface="Calibri"/>
              </a:rPr>
              <a:t>s</a:t>
            </a:r>
            <a:r>
              <a:rPr sz="2000" spc="-10" dirty="0">
                <a:latin typeface="Calibri"/>
                <a:cs typeface="Calibri"/>
              </a:rPr>
              <a:t>)</a:t>
            </a:r>
            <a:r>
              <a:rPr sz="2000" spc="15" dirty="0">
                <a:latin typeface="Calibri"/>
                <a:cs typeface="Calibri"/>
              </a:rPr>
              <a:t> </a:t>
            </a:r>
            <a:r>
              <a:rPr sz="2000" spc="-10" dirty="0">
                <a:latin typeface="Calibri"/>
                <a:cs typeface="Calibri"/>
              </a:rPr>
              <a:t>a</a:t>
            </a:r>
            <a:r>
              <a:rPr sz="2000" spc="-35" dirty="0">
                <a:latin typeface="Calibri"/>
                <a:cs typeface="Calibri"/>
              </a:rPr>
              <a:t>r</a:t>
            </a:r>
            <a:r>
              <a:rPr sz="2000" spc="-10" dirty="0">
                <a:latin typeface="Calibri"/>
                <a:cs typeface="Calibri"/>
              </a:rPr>
              <a:t>e the</a:t>
            </a:r>
            <a:r>
              <a:rPr sz="2000" spc="5" dirty="0">
                <a:latin typeface="Calibri"/>
                <a:cs typeface="Calibri"/>
              </a:rPr>
              <a:t> </a:t>
            </a:r>
            <a:r>
              <a:rPr sz="2000" spc="-15" dirty="0">
                <a:latin typeface="Calibri"/>
                <a:cs typeface="Calibri"/>
              </a:rPr>
              <a:t>D</a:t>
            </a:r>
            <a:r>
              <a:rPr sz="2000" spc="-30" dirty="0">
                <a:latin typeface="Calibri"/>
                <a:cs typeface="Calibri"/>
              </a:rPr>
              <a:t>e</a:t>
            </a:r>
            <a:r>
              <a:rPr sz="2000" dirty="0">
                <a:latin typeface="Calibri"/>
                <a:cs typeface="Calibri"/>
              </a:rPr>
              <a:t>f</a:t>
            </a:r>
            <a:r>
              <a:rPr sz="2000" spc="-5" dirty="0">
                <a:latin typeface="Calibri"/>
                <a:cs typeface="Calibri"/>
              </a:rPr>
              <a:t>l</a:t>
            </a:r>
            <a:r>
              <a:rPr sz="2000" spc="-10" dirty="0">
                <a:latin typeface="Calibri"/>
                <a:cs typeface="Calibri"/>
              </a:rPr>
              <a:t>ections</a:t>
            </a:r>
            <a:r>
              <a:rPr sz="2000" spc="20" dirty="0">
                <a:latin typeface="Calibri"/>
                <a:cs typeface="Calibri"/>
              </a:rPr>
              <a:t> </a:t>
            </a:r>
            <a:r>
              <a:rPr sz="2000" spc="-10" dirty="0">
                <a:latin typeface="Calibri"/>
                <a:cs typeface="Calibri"/>
              </a:rPr>
              <a:t>of</a:t>
            </a:r>
            <a:r>
              <a:rPr sz="2000" dirty="0">
                <a:latin typeface="Calibri"/>
                <a:cs typeface="Calibri"/>
              </a:rPr>
              <a:t> </a:t>
            </a:r>
            <a:r>
              <a:rPr sz="2000" spc="-10" dirty="0">
                <a:latin typeface="Calibri"/>
                <a:cs typeface="Calibri"/>
              </a:rPr>
              <a:t>the</a:t>
            </a:r>
            <a:r>
              <a:rPr sz="2000" spc="5" dirty="0">
                <a:latin typeface="Calibri"/>
                <a:cs typeface="Calibri"/>
              </a:rPr>
              <a:t> </a:t>
            </a:r>
            <a:r>
              <a:rPr sz="2000" spc="-120" dirty="0">
                <a:latin typeface="Calibri"/>
                <a:cs typeface="Calibri"/>
              </a:rPr>
              <a:t>V</a:t>
            </a:r>
            <a:r>
              <a:rPr sz="2000" spc="-10" dirty="0">
                <a:latin typeface="Calibri"/>
                <a:cs typeface="Calibri"/>
              </a:rPr>
              <a:t>e</a:t>
            </a:r>
            <a:r>
              <a:rPr sz="2000" spc="-15" dirty="0">
                <a:latin typeface="Calibri"/>
                <a:cs typeface="Calibri"/>
              </a:rPr>
              <a:t>r</a:t>
            </a:r>
            <a:r>
              <a:rPr sz="2000" spc="-10" dirty="0">
                <a:latin typeface="Calibri"/>
                <a:cs typeface="Calibri"/>
              </a:rPr>
              <a:t>ti</a:t>
            </a:r>
            <a:r>
              <a:rPr sz="2000" spc="-30" dirty="0">
                <a:latin typeface="Calibri"/>
                <a:cs typeface="Calibri"/>
              </a:rPr>
              <a:t>c</a:t>
            </a:r>
            <a:r>
              <a:rPr sz="2000" spc="-5" dirty="0">
                <a:latin typeface="Calibri"/>
                <a:cs typeface="Calibri"/>
              </a:rPr>
              <a:t>a</a:t>
            </a:r>
            <a:r>
              <a:rPr sz="2000" dirty="0">
                <a:latin typeface="Calibri"/>
                <a:cs typeface="Calibri"/>
              </a:rPr>
              <a:t>l</a:t>
            </a:r>
            <a:r>
              <a:rPr sz="2000" spc="25" dirty="0">
                <a:latin typeface="Calibri"/>
                <a:cs typeface="Calibri"/>
              </a:rPr>
              <a:t> </a:t>
            </a:r>
            <a:r>
              <a:rPr sz="2000" spc="-10" dirty="0">
                <a:latin typeface="Calibri"/>
                <a:cs typeface="Calibri"/>
              </a:rPr>
              <a:t>(or</a:t>
            </a:r>
            <a:r>
              <a:rPr sz="2000" dirty="0">
                <a:latin typeface="Calibri"/>
                <a:cs typeface="Calibri"/>
              </a:rPr>
              <a:t> </a:t>
            </a:r>
            <a:r>
              <a:rPr sz="2000" spc="-50" dirty="0">
                <a:latin typeface="Calibri"/>
                <a:cs typeface="Calibri"/>
              </a:rPr>
              <a:t>“</a:t>
            </a:r>
            <a:r>
              <a:rPr sz="2000" spc="-15" dirty="0">
                <a:latin typeface="Calibri"/>
                <a:cs typeface="Calibri"/>
              </a:rPr>
              <a:t>s</a:t>
            </a:r>
            <a:r>
              <a:rPr sz="2000" spc="-5" dirty="0">
                <a:latin typeface="Calibri"/>
                <a:cs typeface="Calibri"/>
              </a:rPr>
              <a:t>l</a:t>
            </a:r>
            <a:r>
              <a:rPr sz="2000" spc="-15" dirty="0">
                <a:latin typeface="Calibri"/>
                <a:cs typeface="Calibri"/>
              </a:rPr>
              <a:t>opes</a:t>
            </a:r>
            <a:r>
              <a:rPr sz="2000" dirty="0">
                <a:latin typeface="Calibri"/>
                <a:cs typeface="Calibri"/>
              </a:rPr>
              <a:t>”</a:t>
            </a:r>
            <a:r>
              <a:rPr sz="2000" spc="-10" dirty="0">
                <a:latin typeface="Calibri"/>
                <a:cs typeface="Calibri"/>
              </a:rPr>
              <a:t>)</a:t>
            </a:r>
            <a:r>
              <a:rPr sz="2000" dirty="0">
                <a:latin typeface="Calibri"/>
                <a:cs typeface="Calibri"/>
              </a:rPr>
              <a:t>.</a:t>
            </a:r>
          </a:p>
          <a:p>
            <a:pPr marL="355600" indent="-342900">
              <a:lnSpc>
                <a:spcPct val="100000"/>
              </a:lnSpc>
              <a:spcBef>
                <a:spcPts val="790"/>
              </a:spcBef>
              <a:buFont typeface="Arial"/>
              <a:buChar char="•"/>
              <a:tabLst>
                <a:tab pos="355600" algn="l"/>
              </a:tabLst>
            </a:pPr>
            <a:r>
              <a:rPr sz="2000" spc="-10" dirty="0">
                <a:latin typeface="Calibri"/>
                <a:cs typeface="Calibri"/>
              </a:rPr>
              <a:t>In </a:t>
            </a:r>
            <a:r>
              <a:rPr sz="2000" spc="-195" dirty="0">
                <a:latin typeface="Calibri"/>
                <a:cs typeface="Calibri"/>
              </a:rPr>
              <a:t>T</a:t>
            </a:r>
            <a:r>
              <a:rPr sz="2000" spc="-40" dirty="0">
                <a:latin typeface="Calibri"/>
                <a:cs typeface="Calibri"/>
              </a:rPr>
              <a:t>e</a:t>
            </a:r>
            <a:r>
              <a:rPr sz="2000" spc="-50" dirty="0">
                <a:latin typeface="Calibri"/>
                <a:cs typeface="Calibri"/>
              </a:rPr>
              <a:t>x</a:t>
            </a:r>
            <a:r>
              <a:rPr sz="2000" spc="-10" dirty="0">
                <a:latin typeface="Calibri"/>
                <a:cs typeface="Calibri"/>
              </a:rPr>
              <a:t>as</a:t>
            </a:r>
            <a:r>
              <a:rPr sz="2000" spc="10" dirty="0">
                <a:latin typeface="Calibri"/>
                <a:cs typeface="Calibri"/>
              </a:rPr>
              <a:t> </a:t>
            </a:r>
            <a:r>
              <a:rPr sz="2000" spc="-10" dirty="0">
                <a:latin typeface="Calibri"/>
                <a:cs typeface="Calibri"/>
              </a:rPr>
              <a:t>2011:</a:t>
            </a:r>
            <a:endParaRPr sz="2000" dirty="0">
              <a:latin typeface="Calibri"/>
              <a:cs typeface="Calibri"/>
            </a:endParaRPr>
          </a:p>
          <a:p>
            <a:pPr marL="755650" lvl="1" indent="-285750">
              <a:lnSpc>
                <a:spcPct val="100000"/>
              </a:lnSpc>
              <a:spcBef>
                <a:spcPts val="409"/>
              </a:spcBef>
              <a:buFont typeface="Arial"/>
              <a:buChar char="–"/>
              <a:tabLst>
                <a:tab pos="755650" algn="l"/>
              </a:tabLst>
            </a:pPr>
            <a:r>
              <a:rPr sz="1600" spc="-5" dirty="0">
                <a:latin typeface="Calibri"/>
                <a:cs typeface="Calibri"/>
              </a:rPr>
              <a:t>22</a:t>
            </a:r>
            <a:r>
              <a:rPr sz="1600" dirty="0">
                <a:latin typeface="Calibri"/>
                <a:cs typeface="Calibri"/>
              </a:rPr>
              <a:t>8</a:t>
            </a:r>
            <a:r>
              <a:rPr sz="1600" spc="5" dirty="0">
                <a:latin typeface="Calibri"/>
                <a:cs typeface="Calibri"/>
              </a:rPr>
              <a:t> </a:t>
            </a:r>
            <a:r>
              <a:rPr sz="1600" spc="-25" dirty="0">
                <a:latin typeface="Calibri"/>
                <a:cs typeface="Calibri"/>
              </a:rPr>
              <a:t>st</a:t>
            </a:r>
            <a:r>
              <a:rPr sz="1600" spc="-20" dirty="0">
                <a:latin typeface="Calibri"/>
                <a:cs typeface="Calibri"/>
              </a:rPr>
              <a:t>a</a:t>
            </a:r>
            <a:r>
              <a:rPr sz="1600" spc="-5" dirty="0">
                <a:latin typeface="Calibri"/>
                <a:cs typeface="Calibri"/>
              </a:rPr>
              <a:t>ti</a:t>
            </a:r>
            <a:r>
              <a:rPr sz="1600" dirty="0">
                <a:latin typeface="Calibri"/>
                <a:cs typeface="Calibri"/>
              </a:rPr>
              <a:t>o</a:t>
            </a:r>
            <a:r>
              <a:rPr sz="1600" spc="-5" dirty="0">
                <a:latin typeface="Calibri"/>
                <a:cs typeface="Calibri"/>
              </a:rPr>
              <a:t>n</a:t>
            </a:r>
            <a:r>
              <a:rPr sz="1600" dirty="0">
                <a:latin typeface="Calibri"/>
                <a:cs typeface="Calibri"/>
              </a:rPr>
              <a:t>s (</a:t>
            </a:r>
            <a:r>
              <a:rPr sz="1600" spc="-5" dirty="0">
                <a:latin typeface="Calibri"/>
                <a:cs typeface="Calibri"/>
              </a:rPr>
              <a:t>20</a:t>
            </a:r>
            <a:r>
              <a:rPr sz="1600" dirty="0">
                <a:latin typeface="Calibri"/>
                <a:cs typeface="Calibri"/>
              </a:rPr>
              <a:t>4</a:t>
            </a:r>
            <a:r>
              <a:rPr sz="1600" spc="5" dirty="0">
                <a:latin typeface="Calibri"/>
                <a:cs typeface="Calibri"/>
              </a:rPr>
              <a:t> </a:t>
            </a:r>
            <a:r>
              <a:rPr sz="1600" dirty="0">
                <a:latin typeface="Calibri"/>
                <a:cs typeface="Calibri"/>
              </a:rPr>
              <a:t>o</a:t>
            </a:r>
            <a:r>
              <a:rPr sz="1600" spc="-25" dirty="0">
                <a:latin typeface="Calibri"/>
                <a:cs typeface="Calibri"/>
              </a:rPr>
              <a:t>f</a:t>
            </a:r>
            <a:r>
              <a:rPr sz="1600" spc="-5" dirty="0">
                <a:latin typeface="Calibri"/>
                <a:cs typeface="Calibri"/>
              </a:rPr>
              <a:t>fi</a:t>
            </a:r>
            <a:r>
              <a:rPr sz="1600" dirty="0">
                <a:latin typeface="Calibri"/>
                <a:cs typeface="Calibri"/>
              </a:rPr>
              <a:t>c</a:t>
            </a:r>
            <a:r>
              <a:rPr sz="1600" spc="-5" dirty="0">
                <a:latin typeface="Calibri"/>
                <a:cs typeface="Calibri"/>
              </a:rPr>
              <a:t>i</a:t>
            </a:r>
            <a:r>
              <a:rPr sz="1600" dirty="0">
                <a:latin typeface="Calibri"/>
                <a:cs typeface="Calibri"/>
              </a:rPr>
              <a:t>al</a:t>
            </a:r>
            <a:r>
              <a:rPr sz="1600" spc="-20" dirty="0">
                <a:latin typeface="Calibri"/>
                <a:cs typeface="Calibri"/>
              </a:rPr>
              <a:t> </a:t>
            </a:r>
            <a:r>
              <a:rPr sz="1600" spc="-5" dirty="0">
                <a:latin typeface="Calibri"/>
                <a:cs typeface="Calibri"/>
              </a:rPr>
              <a:t>p</a:t>
            </a:r>
            <a:r>
              <a:rPr sz="1600" dirty="0">
                <a:latin typeface="Calibri"/>
                <a:cs typeface="Calibri"/>
              </a:rPr>
              <a:t>o</a:t>
            </a:r>
            <a:r>
              <a:rPr sz="1600" spc="-5" dirty="0">
                <a:latin typeface="Calibri"/>
                <a:cs typeface="Calibri"/>
              </a:rPr>
              <a:t>i</a:t>
            </a:r>
            <a:r>
              <a:rPr sz="1600" spc="-20" dirty="0">
                <a:latin typeface="Calibri"/>
                <a:cs typeface="Calibri"/>
              </a:rPr>
              <a:t>n</a:t>
            </a:r>
            <a:r>
              <a:rPr sz="1600" spc="-5" dirty="0">
                <a:latin typeface="Calibri"/>
                <a:cs typeface="Calibri"/>
              </a:rPr>
              <a:t>ts</a:t>
            </a:r>
            <a:r>
              <a:rPr sz="1600" dirty="0">
                <a:latin typeface="Calibri"/>
                <a:cs typeface="Calibri"/>
              </a:rPr>
              <a:t>,</a:t>
            </a:r>
            <a:r>
              <a:rPr sz="1600" spc="5" dirty="0">
                <a:latin typeface="Calibri"/>
                <a:cs typeface="Calibri"/>
              </a:rPr>
              <a:t> </a:t>
            </a:r>
            <a:r>
              <a:rPr sz="1600" spc="-5" dirty="0">
                <a:latin typeface="Calibri"/>
                <a:cs typeface="Calibri"/>
              </a:rPr>
              <a:t>1</a:t>
            </a:r>
            <a:r>
              <a:rPr sz="1600" dirty="0">
                <a:latin typeface="Calibri"/>
                <a:cs typeface="Calibri"/>
              </a:rPr>
              <a:t>1 </a:t>
            </a:r>
            <a:r>
              <a:rPr sz="1600" spc="-25" dirty="0">
                <a:latin typeface="Calibri"/>
                <a:cs typeface="Calibri"/>
              </a:rPr>
              <a:t>r</a:t>
            </a:r>
            <a:r>
              <a:rPr sz="1600" dirty="0">
                <a:latin typeface="Calibri"/>
                <a:cs typeface="Calibri"/>
              </a:rPr>
              <a:t>e</a:t>
            </a:r>
            <a:r>
              <a:rPr sz="1600" spc="-5" dirty="0">
                <a:latin typeface="Calibri"/>
                <a:cs typeface="Calibri"/>
              </a:rPr>
              <a:t>dund</a:t>
            </a:r>
            <a:r>
              <a:rPr sz="1600" dirty="0">
                <a:latin typeface="Calibri"/>
                <a:cs typeface="Calibri"/>
              </a:rPr>
              <a:t>a</a:t>
            </a:r>
            <a:r>
              <a:rPr sz="1600" spc="-20" dirty="0">
                <a:latin typeface="Calibri"/>
                <a:cs typeface="Calibri"/>
              </a:rPr>
              <a:t>n</a:t>
            </a:r>
            <a:r>
              <a:rPr sz="1600" dirty="0">
                <a:latin typeface="Calibri"/>
                <a:cs typeface="Calibri"/>
              </a:rPr>
              <a:t>t</a:t>
            </a:r>
          </a:p>
          <a:p>
            <a:pPr marL="755650">
              <a:lnSpc>
                <a:spcPct val="100000"/>
              </a:lnSpc>
            </a:pPr>
            <a:r>
              <a:rPr sz="1600" dirty="0">
                <a:latin typeface="Calibri"/>
                <a:cs typeface="Calibri"/>
              </a:rPr>
              <a:t>o</a:t>
            </a:r>
            <a:r>
              <a:rPr sz="1600" spc="-10" dirty="0">
                <a:latin typeface="Calibri"/>
                <a:cs typeface="Calibri"/>
              </a:rPr>
              <a:t>b</a:t>
            </a:r>
            <a:r>
              <a:rPr sz="1600" spc="-5" dirty="0">
                <a:latin typeface="Calibri"/>
                <a:cs typeface="Calibri"/>
              </a:rPr>
              <a:t>s</a:t>
            </a:r>
            <a:r>
              <a:rPr sz="1600" dirty="0">
                <a:latin typeface="Calibri"/>
                <a:cs typeface="Calibri"/>
              </a:rPr>
              <a:t>e</a:t>
            </a:r>
            <a:r>
              <a:rPr sz="1600" spc="15" dirty="0">
                <a:latin typeface="Calibri"/>
                <a:cs typeface="Calibri"/>
              </a:rPr>
              <a:t>r</a:t>
            </a:r>
            <a:r>
              <a:rPr sz="1600" spc="-25" dirty="0">
                <a:latin typeface="Calibri"/>
                <a:cs typeface="Calibri"/>
              </a:rPr>
              <a:t>v</a:t>
            </a:r>
            <a:r>
              <a:rPr sz="1600" spc="-20" dirty="0">
                <a:latin typeface="Calibri"/>
                <a:cs typeface="Calibri"/>
              </a:rPr>
              <a:t>a</a:t>
            </a:r>
            <a:r>
              <a:rPr sz="1600" spc="-5" dirty="0">
                <a:latin typeface="Calibri"/>
                <a:cs typeface="Calibri"/>
              </a:rPr>
              <a:t>ti</a:t>
            </a:r>
            <a:r>
              <a:rPr sz="1600" dirty="0">
                <a:latin typeface="Calibri"/>
                <a:cs typeface="Calibri"/>
              </a:rPr>
              <a:t>o</a:t>
            </a:r>
            <a:r>
              <a:rPr sz="1600" spc="-5" dirty="0">
                <a:latin typeface="Calibri"/>
                <a:cs typeface="Calibri"/>
              </a:rPr>
              <a:t>ns,</a:t>
            </a:r>
            <a:r>
              <a:rPr sz="1600" spc="5" dirty="0">
                <a:latin typeface="Calibri"/>
                <a:cs typeface="Calibri"/>
              </a:rPr>
              <a:t> </a:t>
            </a:r>
            <a:r>
              <a:rPr sz="1600" dirty="0">
                <a:latin typeface="Calibri"/>
                <a:cs typeface="Calibri"/>
              </a:rPr>
              <a:t>3 </a:t>
            </a:r>
            <a:r>
              <a:rPr sz="1600" spc="-25" dirty="0">
                <a:latin typeface="Calibri"/>
                <a:cs typeface="Calibri"/>
              </a:rPr>
              <a:t>r</a:t>
            </a:r>
            <a:r>
              <a:rPr sz="1600" dirty="0">
                <a:latin typeface="Calibri"/>
                <a:cs typeface="Calibri"/>
              </a:rPr>
              <a:t>eo</a:t>
            </a:r>
            <a:r>
              <a:rPr sz="1600" spc="-10" dirty="0">
                <a:latin typeface="Calibri"/>
                <a:cs typeface="Calibri"/>
              </a:rPr>
              <a:t>b</a:t>
            </a:r>
            <a:r>
              <a:rPr sz="1600" spc="-5" dirty="0">
                <a:latin typeface="Calibri"/>
                <a:cs typeface="Calibri"/>
              </a:rPr>
              <a:t>s</a:t>
            </a:r>
            <a:r>
              <a:rPr sz="1600" dirty="0">
                <a:latin typeface="Calibri"/>
                <a:cs typeface="Calibri"/>
              </a:rPr>
              <a:t>e</a:t>
            </a:r>
            <a:r>
              <a:rPr sz="1600" spc="15" dirty="0">
                <a:latin typeface="Calibri"/>
                <a:cs typeface="Calibri"/>
              </a:rPr>
              <a:t>r</a:t>
            </a:r>
            <a:r>
              <a:rPr sz="1600" spc="-25" dirty="0">
                <a:latin typeface="Calibri"/>
                <a:cs typeface="Calibri"/>
              </a:rPr>
              <a:t>v</a:t>
            </a:r>
            <a:r>
              <a:rPr sz="1600" spc="-20" dirty="0">
                <a:latin typeface="Calibri"/>
                <a:cs typeface="Calibri"/>
              </a:rPr>
              <a:t>a</a:t>
            </a:r>
            <a:r>
              <a:rPr sz="1600" spc="-5" dirty="0">
                <a:latin typeface="Calibri"/>
                <a:cs typeface="Calibri"/>
              </a:rPr>
              <a:t>ti</a:t>
            </a:r>
            <a:r>
              <a:rPr sz="1600" dirty="0">
                <a:latin typeface="Calibri"/>
                <a:cs typeface="Calibri"/>
              </a:rPr>
              <a:t>o</a:t>
            </a:r>
            <a:r>
              <a:rPr sz="1600" spc="-5" dirty="0">
                <a:latin typeface="Calibri"/>
                <a:cs typeface="Calibri"/>
              </a:rPr>
              <a:t>ns</a:t>
            </a:r>
            <a:r>
              <a:rPr sz="1600" dirty="0">
                <a:latin typeface="Calibri"/>
                <a:cs typeface="Calibri"/>
              </a:rPr>
              <a:t>)</a:t>
            </a:r>
          </a:p>
          <a:p>
            <a:pPr marL="755650" lvl="1" indent="-285750">
              <a:lnSpc>
                <a:spcPct val="100000"/>
              </a:lnSpc>
              <a:spcBef>
                <a:spcPts val="384"/>
              </a:spcBef>
              <a:buFont typeface="Arial"/>
              <a:buChar char="–"/>
              <a:tabLst>
                <a:tab pos="755650" algn="l"/>
              </a:tabLst>
            </a:pPr>
            <a:r>
              <a:rPr sz="1600" spc="-5" dirty="0">
                <a:latin typeface="Calibri"/>
                <a:cs typeface="Calibri"/>
              </a:rPr>
              <a:t>3</a:t>
            </a:r>
            <a:r>
              <a:rPr sz="1600" dirty="0">
                <a:latin typeface="Calibri"/>
                <a:cs typeface="Calibri"/>
              </a:rPr>
              <a:t>1 </a:t>
            </a:r>
            <a:r>
              <a:rPr sz="1600" spc="-5" dirty="0">
                <a:latin typeface="Calibri"/>
                <a:cs typeface="Calibri"/>
              </a:rPr>
              <a:t>ni</a:t>
            </a:r>
            <a:r>
              <a:rPr sz="1600" dirty="0">
                <a:latin typeface="Calibri"/>
                <a:cs typeface="Calibri"/>
              </a:rPr>
              <a:t>g</a:t>
            </a:r>
            <a:r>
              <a:rPr sz="1600" spc="-20" dirty="0">
                <a:latin typeface="Calibri"/>
                <a:cs typeface="Calibri"/>
              </a:rPr>
              <a:t>h</a:t>
            </a:r>
            <a:r>
              <a:rPr sz="1600" spc="-5" dirty="0">
                <a:latin typeface="Calibri"/>
                <a:cs typeface="Calibri"/>
              </a:rPr>
              <a:t>t</a:t>
            </a:r>
            <a:r>
              <a:rPr sz="1600" dirty="0">
                <a:latin typeface="Calibri"/>
                <a:cs typeface="Calibri"/>
              </a:rPr>
              <a:t>s</a:t>
            </a:r>
          </a:p>
          <a:p>
            <a:pPr marL="755650" lvl="1" indent="-285750">
              <a:lnSpc>
                <a:spcPct val="100000"/>
              </a:lnSpc>
              <a:spcBef>
                <a:spcPts val="384"/>
              </a:spcBef>
              <a:buFont typeface="Arial"/>
              <a:buChar char="–"/>
              <a:tabLst>
                <a:tab pos="755650" algn="l"/>
              </a:tabLst>
            </a:pPr>
            <a:r>
              <a:rPr sz="1600" dirty="0">
                <a:latin typeface="Calibri"/>
                <a:cs typeface="Calibri"/>
              </a:rPr>
              <a:t>7 </a:t>
            </a:r>
            <a:r>
              <a:rPr sz="1600" spc="-25" dirty="0">
                <a:latin typeface="Calibri"/>
                <a:cs typeface="Calibri"/>
              </a:rPr>
              <a:t>st</a:t>
            </a:r>
            <a:r>
              <a:rPr sz="1600" spc="-20" dirty="0">
                <a:latin typeface="Calibri"/>
                <a:cs typeface="Calibri"/>
              </a:rPr>
              <a:t>a</a:t>
            </a:r>
            <a:r>
              <a:rPr sz="1600" spc="-5" dirty="0">
                <a:latin typeface="Calibri"/>
                <a:cs typeface="Calibri"/>
              </a:rPr>
              <a:t>ti</a:t>
            </a:r>
            <a:r>
              <a:rPr sz="1600" dirty="0">
                <a:latin typeface="Calibri"/>
                <a:cs typeface="Calibri"/>
              </a:rPr>
              <a:t>o</a:t>
            </a:r>
            <a:r>
              <a:rPr sz="1600" spc="-5" dirty="0">
                <a:latin typeface="Calibri"/>
                <a:cs typeface="Calibri"/>
              </a:rPr>
              <a:t>ns/ni</a:t>
            </a:r>
            <a:r>
              <a:rPr sz="1600" dirty="0">
                <a:latin typeface="Calibri"/>
                <a:cs typeface="Calibri"/>
              </a:rPr>
              <a:t>g</a:t>
            </a:r>
            <a:r>
              <a:rPr sz="1600" spc="-20" dirty="0">
                <a:latin typeface="Calibri"/>
                <a:cs typeface="Calibri"/>
              </a:rPr>
              <a:t>h</a:t>
            </a:r>
            <a:r>
              <a:rPr sz="1600" dirty="0">
                <a:latin typeface="Calibri"/>
                <a:cs typeface="Calibri"/>
              </a:rPr>
              <a:t>t</a:t>
            </a:r>
          </a:p>
          <a:p>
            <a:pPr marL="755650" marR="224154" lvl="1" indent="-285750">
              <a:lnSpc>
                <a:spcPct val="100000"/>
              </a:lnSpc>
              <a:spcBef>
                <a:spcPts val="380"/>
              </a:spcBef>
              <a:buFont typeface="Arial"/>
              <a:buChar char="–"/>
              <a:tabLst>
                <a:tab pos="755650" algn="l"/>
              </a:tabLst>
            </a:pPr>
            <a:r>
              <a:rPr sz="1600" dirty="0">
                <a:latin typeface="Calibri"/>
                <a:cs typeface="Calibri"/>
              </a:rPr>
              <a:t>O</a:t>
            </a:r>
            <a:r>
              <a:rPr sz="1600" spc="-10" dirty="0">
                <a:latin typeface="Calibri"/>
                <a:cs typeface="Calibri"/>
              </a:rPr>
              <a:t>b</a:t>
            </a:r>
            <a:r>
              <a:rPr sz="1600" spc="-5" dirty="0">
                <a:latin typeface="Calibri"/>
                <a:cs typeface="Calibri"/>
              </a:rPr>
              <a:t>s</a:t>
            </a:r>
            <a:r>
              <a:rPr sz="1600" dirty="0">
                <a:latin typeface="Calibri"/>
                <a:cs typeface="Calibri"/>
              </a:rPr>
              <a:t>e</a:t>
            </a:r>
            <a:r>
              <a:rPr sz="1600" spc="15" dirty="0">
                <a:latin typeface="Calibri"/>
                <a:cs typeface="Calibri"/>
              </a:rPr>
              <a:t>r</a:t>
            </a:r>
            <a:r>
              <a:rPr sz="1600" dirty="0">
                <a:latin typeface="Calibri"/>
                <a:cs typeface="Calibri"/>
              </a:rPr>
              <a:t>v</a:t>
            </a:r>
            <a:r>
              <a:rPr sz="1600" spc="-5" dirty="0">
                <a:latin typeface="Calibri"/>
                <a:cs typeface="Calibri"/>
              </a:rPr>
              <a:t>in</a:t>
            </a:r>
            <a:r>
              <a:rPr sz="1600" dirty="0">
                <a:latin typeface="Calibri"/>
                <a:cs typeface="Calibri"/>
              </a:rPr>
              <a:t>g</a:t>
            </a:r>
            <a:r>
              <a:rPr sz="1600" spc="-15" dirty="0">
                <a:latin typeface="Calibri"/>
                <a:cs typeface="Calibri"/>
              </a:rPr>
              <a:t> </a:t>
            </a:r>
            <a:r>
              <a:rPr sz="1600" dirty="0">
                <a:latin typeface="Calibri"/>
                <a:cs typeface="Calibri"/>
              </a:rPr>
              <a:t>w</a:t>
            </a:r>
            <a:r>
              <a:rPr sz="1600" spc="-5" dirty="0">
                <a:latin typeface="Calibri"/>
                <a:cs typeface="Calibri"/>
              </a:rPr>
              <a:t>it</a:t>
            </a:r>
            <a:r>
              <a:rPr sz="1600" dirty="0">
                <a:latin typeface="Calibri"/>
                <a:cs typeface="Calibri"/>
              </a:rPr>
              <a:t>h </a:t>
            </a:r>
            <a:r>
              <a:rPr sz="1600" spc="-10" dirty="0">
                <a:latin typeface="Calibri"/>
                <a:cs typeface="Calibri"/>
              </a:rPr>
              <a:t>S</a:t>
            </a:r>
            <a:r>
              <a:rPr sz="1600" dirty="0">
                <a:latin typeface="Calibri"/>
                <a:cs typeface="Calibri"/>
              </a:rPr>
              <a:t>w</a:t>
            </a:r>
            <a:r>
              <a:rPr sz="1600" spc="-5" dirty="0">
                <a:latin typeface="Calibri"/>
                <a:cs typeface="Calibri"/>
              </a:rPr>
              <a:t>is</a:t>
            </a:r>
            <a:r>
              <a:rPr sz="1600" dirty="0">
                <a:latin typeface="Calibri"/>
                <a:cs typeface="Calibri"/>
              </a:rPr>
              <a:t>s </a:t>
            </a:r>
            <a:r>
              <a:rPr sz="1600" spc="-15" dirty="0">
                <a:latin typeface="Calibri"/>
                <a:cs typeface="Calibri"/>
              </a:rPr>
              <a:t>C</a:t>
            </a:r>
            <a:r>
              <a:rPr sz="1600" dirty="0">
                <a:latin typeface="Calibri"/>
                <a:cs typeface="Calibri"/>
              </a:rPr>
              <a:t>O</a:t>
            </a:r>
            <a:r>
              <a:rPr sz="1600" spc="-5" dirty="0">
                <a:latin typeface="Calibri"/>
                <a:cs typeface="Calibri"/>
              </a:rPr>
              <a:t>DI</a:t>
            </a:r>
            <a:r>
              <a:rPr sz="1600" spc="-15" dirty="0">
                <a:latin typeface="Calibri"/>
                <a:cs typeface="Calibri"/>
              </a:rPr>
              <a:t>A</a:t>
            </a:r>
            <a:r>
              <a:rPr sz="1600" dirty="0">
                <a:latin typeface="Calibri"/>
                <a:cs typeface="Calibri"/>
              </a:rPr>
              <a:t>C</a:t>
            </a:r>
            <a:r>
              <a:rPr sz="1600" spc="-5" dirty="0">
                <a:latin typeface="Calibri"/>
                <a:cs typeface="Calibri"/>
              </a:rPr>
              <a:t> </a:t>
            </a:r>
            <a:r>
              <a:rPr sz="1600" dirty="0">
                <a:latin typeface="Calibri"/>
                <a:cs typeface="Calibri"/>
              </a:rPr>
              <a:t>(</a:t>
            </a:r>
            <a:r>
              <a:rPr sz="1600" spc="-15" dirty="0">
                <a:latin typeface="Calibri"/>
                <a:cs typeface="Calibri"/>
              </a:rPr>
              <a:t>C</a:t>
            </a:r>
            <a:r>
              <a:rPr sz="1600" dirty="0">
                <a:latin typeface="Calibri"/>
                <a:cs typeface="Calibri"/>
              </a:rPr>
              <a:t>O</a:t>
            </a:r>
            <a:r>
              <a:rPr sz="1600" spc="-5" dirty="0">
                <a:latin typeface="Calibri"/>
                <a:cs typeface="Calibri"/>
              </a:rPr>
              <a:t>mpa</a:t>
            </a:r>
            <a:r>
              <a:rPr sz="1600" dirty="0">
                <a:latin typeface="Calibri"/>
                <a:cs typeface="Calibri"/>
              </a:rPr>
              <a:t>ct</a:t>
            </a:r>
            <a:r>
              <a:rPr sz="1600" spc="-20" dirty="0">
                <a:latin typeface="Calibri"/>
                <a:cs typeface="Calibri"/>
              </a:rPr>
              <a:t> </a:t>
            </a:r>
            <a:r>
              <a:rPr sz="1600" spc="-5" dirty="0">
                <a:latin typeface="Calibri"/>
                <a:cs typeface="Calibri"/>
              </a:rPr>
              <a:t>DI</a:t>
            </a:r>
            <a:r>
              <a:rPr sz="1600" dirty="0">
                <a:latin typeface="Calibri"/>
                <a:cs typeface="Calibri"/>
              </a:rPr>
              <a:t>g</a:t>
            </a:r>
            <a:r>
              <a:rPr sz="1600" spc="-5" dirty="0">
                <a:latin typeface="Calibri"/>
                <a:cs typeface="Calibri"/>
              </a:rPr>
              <a:t>i</a:t>
            </a:r>
            <a:r>
              <a:rPr sz="1600" spc="-25" dirty="0">
                <a:latin typeface="Calibri"/>
                <a:cs typeface="Calibri"/>
              </a:rPr>
              <a:t>t</a:t>
            </a:r>
            <a:r>
              <a:rPr sz="1600" dirty="0">
                <a:latin typeface="Calibri"/>
                <a:cs typeface="Calibri"/>
              </a:rPr>
              <a:t>al </a:t>
            </a:r>
            <a:r>
              <a:rPr sz="1600" spc="-5" dirty="0">
                <a:latin typeface="Calibri"/>
                <a:cs typeface="Calibri"/>
              </a:rPr>
              <a:t>A</a:t>
            </a:r>
            <a:r>
              <a:rPr sz="1600" spc="-25" dirty="0">
                <a:latin typeface="Calibri"/>
                <a:cs typeface="Calibri"/>
              </a:rPr>
              <a:t>s</a:t>
            </a:r>
            <a:r>
              <a:rPr sz="1600" spc="-5" dirty="0">
                <a:latin typeface="Calibri"/>
                <a:cs typeface="Calibri"/>
              </a:rPr>
              <a:t>t</a:t>
            </a:r>
            <a:r>
              <a:rPr sz="1600" spc="-25" dirty="0">
                <a:latin typeface="Calibri"/>
                <a:cs typeface="Calibri"/>
              </a:rPr>
              <a:t>r</a:t>
            </a:r>
            <a:r>
              <a:rPr sz="1600" dirty="0">
                <a:latin typeface="Calibri"/>
                <a:cs typeface="Calibri"/>
              </a:rPr>
              <a:t>o</a:t>
            </a:r>
            <a:r>
              <a:rPr sz="1600" spc="-5" dirty="0">
                <a:latin typeface="Calibri"/>
                <a:cs typeface="Calibri"/>
              </a:rPr>
              <a:t>metri</a:t>
            </a:r>
            <a:r>
              <a:rPr sz="1600" dirty="0">
                <a:latin typeface="Calibri"/>
                <a:cs typeface="Calibri"/>
              </a:rPr>
              <a:t>c</a:t>
            </a:r>
            <a:r>
              <a:rPr sz="1600" spc="5" dirty="0">
                <a:latin typeface="Calibri"/>
                <a:cs typeface="Calibri"/>
              </a:rPr>
              <a:t> </a:t>
            </a:r>
            <a:r>
              <a:rPr sz="1600" spc="-5" dirty="0">
                <a:latin typeface="Calibri"/>
                <a:cs typeface="Calibri"/>
              </a:rPr>
              <a:t>C</a:t>
            </a:r>
            <a:r>
              <a:rPr sz="1600" dirty="0">
                <a:latin typeface="Calibri"/>
                <a:cs typeface="Calibri"/>
              </a:rPr>
              <a:t>a</a:t>
            </a:r>
            <a:r>
              <a:rPr sz="1600" spc="-5" dirty="0">
                <a:latin typeface="Calibri"/>
                <a:cs typeface="Calibri"/>
              </a:rPr>
              <a:t>m</a:t>
            </a:r>
            <a:r>
              <a:rPr sz="1600" dirty="0">
                <a:latin typeface="Calibri"/>
                <a:cs typeface="Calibri"/>
              </a:rPr>
              <a:t>e</a:t>
            </a:r>
            <a:r>
              <a:rPr sz="1600" spc="-40" dirty="0">
                <a:latin typeface="Calibri"/>
                <a:cs typeface="Calibri"/>
              </a:rPr>
              <a:t>r</a:t>
            </a:r>
            <a:r>
              <a:rPr sz="1600" dirty="0">
                <a:latin typeface="Calibri"/>
                <a:cs typeface="Calibri"/>
              </a:rPr>
              <a:t>a)</a:t>
            </a:r>
          </a:p>
        </p:txBody>
      </p:sp>
      <p:sp>
        <p:nvSpPr>
          <p:cNvPr id="6" name="object 6"/>
          <p:cNvSpPr txBox="1"/>
          <p:nvPr/>
        </p:nvSpPr>
        <p:spPr>
          <a:xfrm>
            <a:off x="8427211" y="6462966"/>
            <a:ext cx="179705" cy="177800"/>
          </a:xfrm>
          <a:prstGeom prst="rect">
            <a:avLst/>
          </a:prstGeom>
        </p:spPr>
        <p:txBody>
          <a:bodyPr vert="horz" wrap="square" lIns="0" tIns="0" rIns="0" bIns="0" rtlCol="0">
            <a:spAutoFit/>
          </a:bodyPr>
          <a:lstStyle/>
          <a:p>
            <a:pPr marL="12700">
              <a:lnSpc>
                <a:spcPct val="100000"/>
              </a:lnSpc>
            </a:pPr>
            <a:r>
              <a:rPr sz="1200" spc="-15" dirty="0">
                <a:solidFill>
                  <a:srgbClr val="8A8A8A"/>
                </a:solidFill>
                <a:latin typeface="Calibri"/>
                <a:cs typeface="Calibri"/>
              </a:rPr>
              <a:t>10</a:t>
            </a:r>
            <a:endParaRPr sz="1200">
              <a:latin typeface="Calibri"/>
              <a:cs typeface="Calibri"/>
            </a:endParaRPr>
          </a:p>
        </p:txBody>
      </p:sp>
      <p:sp>
        <p:nvSpPr>
          <p:cNvPr id="7" name="Date Placeholder 6"/>
          <p:cNvSpPr>
            <a:spLocks noGrp="1"/>
          </p:cNvSpPr>
          <p:nvPr>
            <p:ph type="dt" sz="half" idx="10"/>
          </p:nvPr>
        </p:nvSpPr>
        <p:spPr/>
        <p:txBody>
          <a:bodyPr/>
          <a:lstStyle/>
          <a:p>
            <a:pPr>
              <a:defRPr/>
            </a:pPr>
            <a:r>
              <a:rPr lang="en-US" altLang="en-US" smtClean="0"/>
              <a:t>February 8, 2017</a:t>
            </a:r>
            <a:endParaRPr lang="en-US" altLang="en-US"/>
          </a:p>
        </p:txBody>
      </p:sp>
      <p:sp>
        <p:nvSpPr>
          <p:cNvPr id="8" name="Footer Placeholder 7"/>
          <p:cNvSpPr>
            <a:spLocks noGrp="1"/>
          </p:cNvSpPr>
          <p:nvPr>
            <p:ph type="ftr" sz="quarter" idx="11"/>
          </p:nvPr>
        </p:nvSpPr>
        <p:spPr/>
        <p:txBody>
          <a:bodyPr/>
          <a:lstStyle/>
          <a:p>
            <a:pPr>
              <a:defRPr/>
            </a:pPr>
            <a:r>
              <a:rPr lang="en-US" smtClean="0"/>
              <a:t>2017 Geospatial Summit, Silver Spring MD</a:t>
            </a:r>
            <a:endParaRPr lang="en-US"/>
          </a:p>
        </p:txBody>
      </p:sp>
    </p:spTree>
    <p:extLst>
      <p:ext uri="{BB962C8B-B14F-4D97-AF65-F5344CB8AC3E}">
        <p14:creationId xmlns:p14="http://schemas.microsoft.com/office/powerpoint/2010/main" val="3687998656"/>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561450"/>
            <a:ext cx="9143999" cy="551433"/>
          </a:xfrm>
          <a:prstGeom prst="rect">
            <a:avLst/>
          </a:prstGeom>
        </p:spPr>
        <p:txBody>
          <a:bodyPr vert="horz" wrap="square" lIns="0" tIns="0" rIns="0" bIns="0" rtlCol="0">
            <a:spAutoFit/>
          </a:bodyPr>
          <a:lstStyle/>
          <a:p>
            <a:pPr marL="12700" algn="ctr">
              <a:lnSpc>
                <a:spcPts val="4285"/>
              </a:lnSpc>
            </a:pPr>
            <a:r>
              <a:rPr sz="4400" dirty="0">
                <a:solidFill>
                  <a:schemeClr val="tx2"/>
                </a:solidFill>
                <a:latin typeface="Gill Sans MT" pitchFamily="34" charset="0"/>
                <a:cs typeface="ＭＳ Ｐゴシック" charset="0"/>
              </a:rPr>
              <a:t>GSVS14 Iowa</a:t>
            </a:r>
          </a:p>
        </p:txBody>
      </p:sp>
      <p:sp>
        <p:nvSpPr>
          <p:cNvPr id="3" name="object 3"/>
          <p:cNvSpPr txBox="1"/>
          <p:nvPr/>
        </p:nvSpPr>
        <p:spPr>
          <a:xfrm>
            <a:off x="402424" y="1168081"/>
            <a:ext cx="8482783" cy="2346796"/>
          </a:xfrm>
          <a:prstGeom prst="rect">
            <a:avLst/>
          </a:prstGeom>
        </p:spPr>
        <p:txBody>
          <a:bodyPr vert="horz" wrap="square" lIns="0" tIns="0" rIns="0" bIns="0" rtlCol="0">
            <a:spAutoFit/>
          </a:bodyPr>
          <a:lstStyle/>
          <a:p>
            <a:pPr marL="355600" indent="-342900">
              <a:lnSpc>
                <a:spcPct val="100000"/>
              </a:lnSpc>
              <a:buFont typeface="Arial" panose="020B0604020202020204" pitchFamily="34" charset="0"/>
              <a:buChar char="•"/>
              <a:tabLst>
                <a:tab pos="158115" algn="l"/>
              </a:tabLst>
            </a:pPr>
            <a:r>
              <a:rPr sz="2000" spc="-20" dirty="0">
                <a:latin typeface="Arial"/>
                <a:cs typeface="Arial"/>
              </a:rPr>
              <a:t>A</a:t>
            </a:r>
            <a:r>
              <a:rPr sz="2000" spc="-10" dirty="0">
                <a:latin typeface="Arial"/>
                <a:cs typeface="Arial"/>
              </a:rPr>
              <a:t>ft</a:t>
            </a:r>
            <a:r>
              <a:rPr sz="2000" spc="-20" dirty="0">
                <a:latin typeface="Arial"/>
                <a:cs typeface="Arial"/>
              </a:rPr>
              <a:t>e</a:t>
            </a:r>
            <a:r>
              <a:rPr sz="2000" spc="-10" dirty="0">
                <a:latin typeface="Arial"/>
                <a:cs typeface="Arial"/>
              </a:rPr>
              <a:t>r</a:t>
            </a:r>
            <a:r>
              <a:rPr sz="2000" spc="-20" dirty="0">
                <a:latin typeface="Arial"/>
                <a:cs typeface="Arial"/>
              </a:rPr>
              <a:t> </a:t>
            </a:r>
            <a:r>
              <a:rPr sz="2000" spc="-10" dirty="0">
                <a:latin typeface="Arial"/>
                <a:cs typeface="Arial"/>
              </a:rPr>
              <a:t>t</a:t>
            </a:r>
            <a:r>
              <a:rPr sz="2000" spc="-20" dirty="0">
                <a:latin typeface="Arial"/>
                <a:cs typeface="Arial"/>
              </a:rPr>
              <a:t>h</a:t>
            </a:r>
            <a:r>
              <a:rPr sz="2000" spc="-15" dirty="0">
                <a:latin typeface="Arial"/>
                <a:cs typeface="Arial"/>
              </a:rPr>
              <a:t>e </a:t>
            </a:r>
            <a:r>
              <a:rPr sz="2000" spc="-10" dirty="0">
                <a:latin typeface="Arial"/>
                <a:cs typeface="Arial"/>
              </a:rPr>
              <a:t>s</a:t>
            </a:r>
            <a:r>
              <a:rPr sz="2000" spc="-20" dirty="0">
                <a:latin typeface="Arial"/>
                <a:cs typeface="Arial"/>
              </a:rPr>
              <a:t>u</a:t>
            </a:r>
            <a:r>
              <a:rPr sz="2000" spc="-10" dirty="0">
                <a:latin typeface="Arial"/>
                <a:cs typeface="Arial"/>
              </a:rPr>
              <a:t>cc</a:t>
            </a:r>
            <a:r>
              <a:rPr sz="2000" spc="-20" dirty="0">
                <a:latin typeface="Arial"/>
                <a:cs typeface="Arial"/>
              </a:rPr>
              <a:t>e</a:t>
            </a:r>
            <a:r>
              <a:rPr sz="2000" spc="-10" dirty="0">
                <a:latin typeface="Arial"/>
                <a:cs typeface="Arial"/>
              </a:rPr>
              <a:t>ss </a:t>
            </a:r>
            <a:r>
              <a:rPr sz="2000" spc="-20" dirty="0">
                <a:latin typeface="Arial"/>
                <a:cs typeface="Arial"/>
              </a:rPr>
              <a:t>o</a:t>
            </a:r>
            <a:r>
              <a:rPr sz="2000" spc="-10" dirty="0">
                <a:latin typeface="Arial"/>
                <a:cs typeface="Arial"/>
              </a:rPr>
              <a:t>f </a:t>
            </a:r>
            <a:r>
              <a:rPr sz="2000" spc="-25" dirty="0">
                <a:latin typeface="Arial"/>
                <a:cs typeface="Arial"/>
              </a:rPr>
              <a:t>G</a:t>
            </a:r>
            <a:r>
              <a:rPr sz="2000" spc="-20" dirty="0">
                <a:latin typeface="Arial"/>
                <a:cs typeface="Arial"/>
              </a:rPr>
              <a:t>SVS</a:t>
            </a:r>
            <a:r>
              <a:rPr sz="2000" spc="-170" dirty="0">
                <a:latin typeface="Arial"/>
                <a:cs typeface="Arial"/>
              </a:rPr>
              <a:t>1</a:t>
            </a:r>
            <a:r>
              <a:rPr sz="2000" spc="-20" dirty="0">
                <a:latin typeface="Arial"/>
                <a:cs typeface="Arial"/>
              </a:rPr>
              <a:t>1</a:t>
            </a:r>
            <a:r>
              <a:rPr sz="2000" spc="-10" dirty="0">
                <a:latin typeface="Arial"/>
                <a:cs typeface="Arial"/>
              </a:rPr>
              <a:t>,</a:t>
            </a:r>
            <a:r>
              <a:rPr sz="2000" dirty="0">
                <a:latin typeface="Arial"/>
                <a:cs typeface="Arial"/>
              </a:rPr>
              <a:t> </a:t>
            </a:r>
            <a:r>
              <a:rPr sz="2000" spc="-10" dirty="0">
                <a:latin typeface="Arial"/>
                <a:cs typeface="Arial"/>
              </a:rPr>
              <a:t>I</a:t>
            </a:r>
            <a:r>
              <a:rPr sz="2000" spc="-20" dirty="0">
                <a:latin typeface="Arial"/>
                <a:cs typeface="Arial"/>
              </a:rPr>
              <a:t>ow</a:t>
            </a:r>
            <a:r>
              <a:rPr sz="2000" spc="-15" dirty="0">
                <a:latin typeface="Arial"/>
                <a:cs typeface="Arial"/>
              </a:rPr>
              <a:t>a</a:t>
            </a:r>
            <a:r>
              <a:rPr sz="2000" dirty="0">
                <a:latin typeface="Arial"/>
                <a:cs typeface="Arial"/>
              </a:rPr>
              <a:t> </a:t>
            </a:r>
            <a:r>
              <a:rPr sz="2000" spc="-20" dirty="0">
                <a:latin typeface="Arial"/>
                <a:cs typeface="Arial"/>
              </a:rPr>
              <a:t>wa</a:t>
            </a:r>
            <a:r>
              <a:rPr sz="2000" spc="-10" dirty="0">
                <a:latin typeface="Arial"/>
                <a:cs typeface="Arial"/>
              </a:rPr>
              <a:t>s</a:t>
            </a:r>
            <a:r>
              <a:rPr sz="2000" spc="10" dirty="0">
                <a:latin typeface="Arial"/>
                <a:cs typeface="Arial"/>
              </a:rPr>
              <a:t> </a:t>
            </a:r>
            <a:r>
              <a:rPr sz="2000" spc="-10" dirty="0">
                <a:latin typeface="Arial"/>
                <a:cs typeface="Arial"/>
              </a:rPr>
              <a:t>c</a:t>
            </a:r>
            <a:r>
              <a:rPr sz="2000" spc="-20" dirty="0">
                <a:latin typeface="Arial"/>
                <a:cs typeface="Arial"/>
              </a:rPr>
              <a:t>ho</a:t>
            </a:r>
            <a:r>
              <a:rPr sz="2000" spc="-10" dirty="0">
                <a:latin typeface="Arial"/>
                <a:cs typeface="Arial"/>
              </a:rPr>
              <a:t>s</a:t>
            </a:r>
            <a:r>
              <a:rPr sz="2000" spc="-20" dirty="0">
                <a:latin typeface="Arial"/>
                <a:cs typeface="Arial"/>
              </a:rPr>
              <a:t>e</a:t>
            </a:r>
            <a:r>
              <a:rPr sz="2000" spc="-15" dirty="0">
                <a:latin typeface="Arial"/>
                <a:cs typeface="Arial"/>
              </a:rPr>
              <a:t>n</a:t>
            </a:r>
            <a:r>
              <a:rPr sz="2000" spc="-10" dirty="0">
                <a:latin typeface="Arial"/>
                <a:cs typeface="Arial"/>
              </a:rPr>
              <a:t> f</a:t>
            </a:r>
            <a:r>
              <a:rPr sz="2000" spc="-20" dirty="0">
                <a:latin typeface="Arial"/>
                <a:cs typeface="Arial"/>
              </a:rPr>
              <a:t>o</a:t>
            </a:r>
            <a:r>
              <a:rPr sz="2000" spc="-10" dirty="0">
                <a:latin typeface="Arial"/>
                <a:cs typeface="Arial"/>
              </a:rPr>
              <a:t>r</a:t>
            </a:r>
            <a:r>
              <a:rPr sz="2000" spc="-20" dirty="0">
                <a:latin typeface="Arial"/>
                <a:cs typeface="Arial"/>
              </a:rPr>
              <a:t> </a:t>
            </a:r>
            <a:r>
              <a:rPr sz="2000" spc="-10" dirty="0">
                <a:latin typeface="Arial"/>
                <a:cs typeface="Arial"/>
              </a:rPr>
              <a:t>t</a:t>
            </a:r>
            <a:r>
              <a:rPr sz="2000" spc="-20" dirty="0">
                <a:latin typeface="Arial"/>
                <a:cs typeface="Arial"/>
              </a:rPr>
              <a:t>h</a:t>
            </a:r>
            <a:r>
              <a:rPr sz="2000" spc="-15" dirty="0">
                <a:latin typeface="Arial"/>
                <a:cs typeface="Arial"/>
              </a:rPr>
              <a:t>e</a:t>
            </a:r>
            <a:r>
              <a:rPr sz="2000" spc="-10" dirty="0">
                <a:latin typeface="Arial"/>
                <a:cs typeface="Arial"/>
              </a:rPr>
              <a:t> </a:t>
            </a:r>
            <a:r>
              <a:rPr sz="2000" spc="-20" dirty="0">
                <a:latin typeface="Arial"/>
                <a:cs typeface="Arial"/>
              </a:rPr>
              <a:t>ne</a:t>
            </a:r>
            <a:r>
              <a:rPr sz="2000" spc="-10" dirty="0">
                <a:latin typeface="Arial"/>
                <a:cs typeface="Arial"/>
              </a:rPr>
              <a:t>xt</a:t>
            </a:r>
            <a:r>
              <a:rPr sz="2000" spc="-15" dirty="0">
                <a:latin typeface="Arial"/>
                <a:cs typeface="Arial"/>
              </a:rPr>
              <a:t> </a:t>
            </a:r>
            <a:r>
              <a:rPr sz="2000" spc="-10" dirty="0">
                <a:latin typeface="Arial"/>
                <a:cs typeface="Arial"/>
              </a:rPr>
              <a:t>t</a:t>
            </a:r>
            <a:r>
              <a:rPr sz="2000" spc="-20" dirty="0">
                <a:latin typeface="Arial"/>
                <a:cs typeface="Arial"/>
              </a:rPr>
              <a:t>e</a:t>
            </a:r>
            <a:r>
              <a:rPr sz="2000" spc="-10" dirty="0">
                <a:latin typeface="Arial"/>
                <a:cs typeface="Arial"/>
              </a:rPr>
              <a:t>st</a:t>
            </a:r>
            <a:r>
              <a:rPr sz="2000" spc="-20" dirty="0">
                <a:latin typeface="Arial"/>
                <a:cs typeface="Arial"/>
              </a:rPr>
              <a:t> </a:t>
            </a:r>
            <a:r>
              <a:rPr sz="2000" spc="-10" dirty="0">
                <a:latin typeface="Arial"/>
                <a:cs typeface="Arial"/>
              </a:rPr>
              <a:t>in</a:t>
            </a:r>
            <a:r>
              <a:rPr sz="2000" spc="5" dirty="0">
                <a:latin typeface="Arial"/>
                <a:cs typeface="Arial"/>
              </a:rPr>
              <a:t> </a:t>
            </a:r>
            <a:r>
              <a:rPr sz="2000" spc="-20" dirty="0">
                <a:latin typeface="Arial"/>
                <a:cs typeface="Arial"/>
              </a:rPr>
              <a:t>2014</a:t>
            </a:r>
            <a:r>
              <a:rPr sz="2000" spc="-10" dirty="0">
                <a:latin typeface="Arial"/>
                <a:cs typeface="Arial"/>
              </a:rPr>
              <a:t>.</a:t>
            </a:r>
            <a:endParaRPr sz="2000" dirty="0">
              <a:latin typeface="Arial"/>
              <a:cs typeface="Arial"/>
            </a:endParaRPr>
          </a:p>
          <a:p>
            <a:pPr marL="354965" marR="748665" indent="-342900">
              <a:lnSpc>
                <a:spcPct val="100000"/>
              </a:lnSpc>
              <a:spcBef>
                <a:spcPts val="480"/>
              </a:spcBef>
              <a:buFont typeface="Arial" panose="020B0604020202020204" pitchFamily="34" charset="0"/>
              <a:buChar char="•"/>
            </a:pPr>
            <a:r>
              <a:rPr sz="2000" spc="-20" dirty="0" smtClean="0">
                <a:latin typeface="Arial"/>
                <a:cs typeface="Arial"/>
              </a:rPr>
              <a:t>H</a:t>
            </a:r>
            <a:r>
              <a:rPr sz="2000" spc="-5" dirty="0" smtClean="0">
                <a:latin typeface="Arial"/>
                <a:cs typeface="Arial"/>
              </a:rPr>
              <a:t>i</a:t>
            </a:r>
            <a:r>
              <a:rPr sz="2000" spc="-20" dirty="0" smtClean="0">
                <a:latin typeface="Arial"/>
                <a:cs typeface="Arial"/>
              </a:rPr>
              <a:t>ghe</a:t>
            </a:r>
            <a:r>
              <a:rPr sz="2000" spc="-10" dirty="0" smtClean="0">
                <a:latin typeface="Arial"/>
                <a:cs typeface="Arial"/>
              </a:rPr>
              <a:t>r</a:t>
            </a:r>
            <a:r>
              <a:rPr sz="2000" spc="10" dirty="0" smtClean="0">
                <a:latin typeface="Arial"/>
                <a:cs typeface="Arial"/>
              </a:rPr>
              <a:t> </a:t>
            </a:r>
            <a:r>
              <a:rPr sz="2000" spc="-20" dirty="0">
                <a:latin typeface="Arial"/>
                <a:cs typeface="Arial"/>
              </a:rPr>
              <a:t>e</a:t>
            </a:r>
            <a:r>
              <a:rPr sz="2000" spc="-5" dirty="0">
                <a:latin typeface="Arial"/>
                <a:cs typeface="Arial"/>
              </a:rPr>
              <a:t>l</a:t>
            </a:r>
            <a:r>
              <a:rPr sz="2000" spc="-20" dirty="0">
                <a:latin typeface="Arial"/>
                <a:cs typeface="Arial"/>
              </a:rPr>
              <a:t>e</a:t>
            </a:r>
            <a:r>
              <a:rPr sz="2000" spc="-10" dirty="0">
                <a:latin typeface="Arial"/>
                <a:cs typeface="Arial"/>
              </a:rPr>
              <a:t>v</a:t>
            </a:r>
            <a:r>
              <a:rPr sz="2000" spc="-20" dirty="0">
                <a:latin typeface="Arial"/>
                <a:cs typeface="Arial"/>
              </a:rPr>
              <a:t>a</a:t>
            </a:r>
            <a:r>
              <a:rPr sz="2000" spc="-5" dirty="0">
                <a:latin typeface="Arial"/>
                <a:cs typeface="Arial"/>
              </a:rPr>
              <a:t>ti</a:t>
            </a:r>
            <a:r>
              <a:rPr sz="2000" spc="-20" dirty="0">
                <a:latin typeface="Arial"/>
                <a:cs typeface="Arial"/>
              </a:rPr>
              <a:t>o</a:t>
            </a:r>
            <a:r>
              <a:rPr sz="2000" spc="-15" dirty="0">
                <a:latin typeface="Arial"/>
                <a:cs typeface="Arial"/>
              </a:rPr>
              <a:t>n</a:t>
            </a:r>
            <a:r>
              <a:rPr sz="2000" spc="5" dirty="0">
                <a:latin typeface="Arial"/>
                <a:cs typeface="Arial"/>
              </a:rPr>
              <a:t> </a:t>
            </a:r>
            <a:r>
              <a:rPr sz="2000" spc="-20" dirty="0">
                <a:latin typeface="Arial"/>
                <a:cs typeface="Arial"/>
              </a:rPr>
              <a:t>an</a:t>
            </a:r>
            <a:r>
              <a:rPr sz="2000" spc="-15" dirty="0">
                <a:latin typeface="Arial"/>
                <a:cs typeface="Arial"/>
              </a:rPr>
              <a:t>d</a:t>
            </a:r>
            <a:r>
              <a:rPr sz="2000" dirty="0">
                <a:latin typeface="Arial"/>
                <a:cs typeface="Arial"/>
              </a:rPr>
              <a:t> </a:t>
            </a:r>
            <a:r>
              <a:rPr sz="2000" spc="-20" dirty="0">
                <a:latin typeface="Arial"/>
                <a:cs typeface="Arial"/>
              </a:rPr>
              <a:t>geo</a:t>
            </a:r>
            <a:r>
              <a:rPr sz="2000" spc="-5" dirty="0">
                <a:latin typeface="Arial"/>
                <a:cs typeface="Arial"/>
              </a:rPr>
              <a:t>l</a:t>
            </a:r>
            <a:r>
              <a:rPr sz="2000" spc="-20" dirty="0">
                <a:latin typeface="Arial"/>
                <a:cs typeface="Arial"/>
              </a:rPr>
              <a:t>og</a:t>
            </a:r>
            <a:r>
              <a:rPr sz="2000" spc="-10" dirty="0">
                <a:latin typeface="Arial"/>
                <a:cs typeface="Arial"/>
              </a:rPr>
              <a:t>ic</a:t>
            </a:r>
            <a:r>
              <a:rPr sz="2000" spc="-20" dirty="0">
                <a:latin typeface="Arial"/>
                <a:cs typeface="Arial"/>
              </a:rPr>
              <a:t>a</a:t>
            </a:r>
            <a:r>
              <a:rPr sz="2000" dirty="0">
                <a:latin typeface="Arial"/>
                <a:cs typeface="Arial"/>
              </a:rPr>
              <a:t>l</a:t>
            </a:r>
            <a:r>
              <a:rPr sz="2000" spc="-10" dirty="0">
                <a:latin typeface="Arial"/>
                <a:cs typeface="Arial"/>
              </a:rPr>
              <a:t>ly</a:t>
            </a:r>
            <a:r>
              <a:rPr sz="2000" spc="25" dirty="0">
                <a:latin typeface="Arial"/>
                <a:cs typeface="Arial"/>
              </a:rPr>
              <a:t> </a:t>
            </a:r>
            <a:r>
              <a:rPr sz="2000" spc="-5" dirty="0">
                <a:latin typeface="Arial"/>
                <a:cs typeface="Arial"/>
              </a:rPr>
              <a:t>i</a:t>
            </a:r>
            <a:r>
              <a:rPr sz="2000" spc="-20" dirty="0">
                <a:latin typeface="Arial"/>
                <a:cs typeface="Arial"/>
              </a:rPr>
              <a:t>n</a:t>
            </a:r>
            <a:r>
              <a:rPr sz="2000" spc="-10" dirty="0">
                <a:latin typeface="Arial"/>
                <a:cs typeface="Arial"/>
              </a:rPr>
              <a:t>t</a:t>
            </a:r>
            <a:r>
              <a:rPr sz="2000" spc="-20" dirty="0">
                <a:latin typeface="Arial"/>
                <a:cs typeface="Arial"/>
              </a:rPr>
              <a:t>e</a:t>
            </a:r>
            <a:r>
              <a:rPr sz="2000" spc="-10" dirty="0">
                <a:latin typeface="Arial"/>
                <a:cs typeface="Arial"/>
              </a:rPr>
              <a:t>r</a:t>
            </a:r>
            <a:r>
              <a:rPr sz="2000" spc="-20" dirty="0">
                <a:latin typeface="Arial"/>
                <a:cs typeface="Arial"/>
              </a:rPr>
              <a:t>e</a:t>
            </a:r>
            <a:r>
              <a:rPr sz="2000" spc="-10" dirty="0">
                <a:latin typeface="Arial"/>
                <a:cs typeface="Arial"/>
              </a:rPr>
              <a:t>sti</a:t>
            </a:r>
            <a:r>
              <a:rPr sz="2000" spc="-20" dirty="0">
                <a:latin typeface="Arial"/>
                <a:cs typeface="Arial"/>
              </a:rPr>
              <a:t>n</a:t>
            </a:r>
            <a:r>
              <a:rPr sz="2000" spc="-15" dirty="0">
                <a:latin typeface="Arial"/>
                <a:cs typeface="Arial"/>
              </a:rPr>
              <a:t>g</a:t>
            </a:r>
            <a:r>
              <a:rPr sz="2000" spc="-5" dirty="0">
                <a:latin typeface="Arial"/>
                <a:cs typeface="Arial"/>
              </a:rPr>
              <a:t> </a:t>
            </a:r>
            <a:r>
              <a:rPr sz="2000" spc="-10" dirty="0">
                <a:latin typeface="Arial"/>
                <a:cs typeface="Arial"/>
              </a:rPr>
              <a:t>t</a:t>
            </a:r>
            <a:r>
              <a:rPr sz="2000" spc="-20" dirty="0">
                <a:latin typeface="Arial"/>
                <a:cs typeface="Arial"/>
              </a:rPr>
              <a:t>e</a:t>
            </a:r>
            <a:r>
              <a:rPr sz="2000" spc="-10" dirty="0">
                <a:latin typeface="Arial"/>
                <a:cs typeface="Arial"/>
              </a:rPr>
              <a:t>rr</a:t>
            </a:r>
            <a:r>
              <a:rPr sz="2000" spc="-20" dirty="0">
                <a:latin typeface="Arial"/>
                <a:cs typeface="Arial"/>
              </a:rPr>
              <a:t>a</a:t>
            </a:r>
            <a:r>
              <a:rPr sz="2000" spc="-10" dirty="0">
                <a:latin typeface="Arial"/>
                <a:cs typeface="Arial"/>
              </a:rPr>
              <a:t>in</a:t>
            </a:r>
            <a:r>
              <a:rPr sz="2000" spc="-15" dirty="0">
                <a:latin typeface="Arial"/>
                <a:cs typeface="Arial"/>
              </a:rPr>
              <a:t> </a:t>
            </a:r>
            <a:r>
              <a:rPr sz="2000" spc="-10" dirty="0">
                <a:latin typeface="Arial"/>
                <a:cs typeface="Arial"/>
              </a:rPr>
              <a:t>(tr</a:t>
            </a:r>
            <a:r>
              <a:rPr sz="2000" spc="-20" dirty="0">
                <a:latin typeface="Arial"/>
                <a:cs typeface="Arial"/>
              </a:rPr>
              <a:t>a</a:t>
            </a:r>
            <a:r>
              <a:rPr sz="2000" spc="-10" dirty="0">
                <a:latin typeface="Arial"/>
                <a:cs typeface="Arial"/>
              </a:rPr>
              <a:t>v</a:t>
            </a:r>
            <a:r>
              <a:rPr sz="2000" spc="-20" dirty="0">
                <a:latin typeface="Arial"/>
                <a:cs typeface="Arial"/>
              </a:rPr>
              <a:t>e</a:t>
            </a:r>
            <a:r>
              <a:rPr sz="2000" spc="-10" dirty="0">
                <a:latin typeface="Arial"/>
                <a:cs typeface="Arial"/>
              </a:rPr>
              <a:t>rsi</a:t>
            </a:r>
            <a:r>
              <a:rPr sz="2000" spc="-20" dirty="0">
                <a:latin typeface="Arial"/>
                <a:cs typeface="Arial"/>
              </a:rPr>
              <a:t>n</a:t>
            </a:r>
            <a:r>
              <a:rPr sz="2000" spc="-15" dirty="0">
                <a:latin typeface="Arial"/>
                <a:cs typeface="Arial"/>
              </a:rPr>
              <a:t>g </a:t>
            </a:r>
            <a:r>
              <a:rPr sz="2000" spc="-10" dirty="0">
                <a:latin typeface="Arial"/>
                <a:cs typeface="Arial"/>
              </a:rPr>
              <a:t>t</a:t>
            </a:r>
            <a:r>
              <a:rPr sz="2000" spc="-20" dirty="0">
                <a:latin typeface="Arial"/>
                <a:cs typeface="Arial"/>
              </a:rPr>
              <a:t>h</a:t>
            </a:r>
            <a:r>
              <a:rPr sz="2000" spc="-15" dirty="0">
                <a:latin typeface="Arial"/>
                <a:cs typeface="Arial"/>
              </a:rPr>
              <a:t>e</a:t>
            </a:r>
            <a:r>
              <a:rPr sz="2000" spc="-10" dirty="0">
                <a:latin typeface="Arial"/>
                <a:cs typeface="Arial"/>
              </a:rPr>
              <a:t> </a:t>
            </a:r>
            <a:r>
              <a:rPr sz="2000" spc="-25" dirty="0">
                <a:latin typeface="Arial"/>
                <a:cs typeface="Arial"/>
              </a:rPr>
              <a:t>M</a:t>
            </a:r>
            <a:r>
              <a:rPr sz="2000" spc="-5" dirty="0">
                <a:latin typeface="Arial"/>
                <a:cs typeface="Arial"/>
              </a:rPr>
              <a:t>i</a:t>
            </a:r>
            <a:r>
              <a:rPr sz="2000" spc="-20" dirty="0">
                <a:latin typeface="Arial"/>
                <a:cs typeface="Arial"/>
              </a:rPr>
              <a:t>d</a:t>
            </a:r>
            <a:r>
              <a:rPr sz="2000" spc="-10" dirty="0">
                <a:latin typeface="Arial"/>
                <a:cs typeface="Arial"/>
              </a:rPr>
              <a:t>c</a:t>
            </a:r>
            <a:r>
              <a:rPr sz="2000" spc="-20" dirty="0">
                <a:latin typeface="Arial"/>
                <a:cs typeface="Arial"/>
              </a:rPr>
              <a:t>on</a:t>
            </a:r>
            <a:r>
              <a:rPr sz="2000" spc="-5" dirty="0">
                <a:latin typeface="Arial"/>
                <a:cs typeface="Arial"/>
              </a:rPr>
              <a:t>ti</a:t>
            </a:r>
            <a:r>
              <a:rPr sz="2000" spc="-20" dirty="0">
                <a:latin typeface="Arial"/>
                <a:cs typeface="Arial"/>
              </a:rPr>
              <a:t>nen</a:t>
            </a:r>
            <a:r>
              <a:rPr sz="2000" spc="-10" dirty="0">
                <a:latin typeface="Arial"/>
                <a:cs typeface="Arial"/>
              </a:rPr>
              <a:t>t</a:t>
            </a:r>
            <a:r>
              <a:rPr sz="2000" dirty="0">
                <a:latin typeface="Arial"/>
                <a:cs typeface="Arial"/>
              </a:rPr>
              <a:t> </a:t>
            </a:r>
            <a:r>
              <a:rPr sz="2000" spc="-20" dirty="0">
                <a:latin typeface="Arial"/>
                <a:cs typeface="Arial"/>
              </a:rPr>
              <a:t>R</a:t>
            </a:r>
            <a:r>
              <a:rPr sz="2000" spc="-10" dirty="0">
                <a:latin typeface="Arial"/>
                <a:cs typeface="Arial"/>
              </a:rPr>
              <a:t>ift</a:t>
            </a:r>
            <a:r>
              <a:rPr sz="2000" spc="-5" dirty="0">
                <a:latin typeface="Arial"/>
                <a:cs typeface="Arial"/>
              </a:rPr>
              <a:t> </a:t>
            </a:r>
            <a:r>
              <a:rPr sz="2000" spc="-20" dirty="0">
                <a:latin typeface="Arial"/>
                <a:cs typeface="Arial"/>
              </a:rPr>
              <a:t>S</a:t>
            </a:r>
            <a:r>
              <a:rPr sz="2000" spc="-10" dirty="0">
                <a:latin typeface="Arial"/>
                <a:cs typeface="Arial"/>
              </a:rPr>
              <a:t>yst</a:t>
            </a:r>
            <a:r>
              <a:rPr sz="2000" spc="-20" dirty="0">
                <a:latin typeface="Arial"/>
                <a:cs typeface="Arial"/>
              </a:rPr>
              <a:t>em</a:t>
            </a:r>
            <a:r>
              <a:rPr sz="2000" spc="-10" dirty="0">
                <a:latin typeface="Arial"/>
                <a:cs typeface="Arial"/>
              </a:rPr>
              <a:t>).</a:t>
            </a:r>
            <a:endParaRPr sz="2000" dirty="0">
              <a:latin typeface="Arial"/>
              <a:cs typeface="Arial"/>
            </a:endParaRPr>
          </a:p>
          <a:p>
            <a:pPr marL="355600" indent="-342900">
              <a:lnSpc>
                <a:spcPct val="100000"/>
              </a:lnSpc>
              <a:spcBef>
                <a:spcPts val="480"/>
              </a:spcBef>
              <a:buFont typeface="Arial" panose="020B0604020202020204" pitchFamily="34" charset="0"/>
              <a:buChar char="•"/>
            </a:pPr>
            <a:r>
              <a:rPr sz="2000" spc="-10" dirty="0" smtClean="0">
                <a:latin typeface="Arial"/>
                <a:cs typeface="Arial"/>
              </a:rPr>
              <a:t>(</a:t>
            </a:r>
            <a:r>
              <a:rPr sz="2000" spc="-125" dirty="0">
                <a:latin typeface="Arial"/>
                <a:cs typeface="Arial"/>
              </a:rPr>
              <a:t>V</a:t>
            </a:r>
            <a:r>
              <a:rPr sz="2000" spc="-20" dirty="0">
                <a:latin typeface="Arial"/>
                <a:cs typeface="Arial"/>
              </a:rPr>
              <a:t>e</a:t>
            </a:r>
            <a:r>
              <a:rPr sz="2000" spc="-10" dirty="0">
                <a:latin typeface="Arial"/>
                <a:cs typeface="Arial"/>
              </a:rPr>
              <a:t>ry) si</a:t>
            </a:r>
            <a:r>
              <a:rPr sz="2000" spc="-25" dirty="0">
                <a:latin typeface="Arial"/>
                <a:cs typeface="Arial"/>
              </a:rPr>
              <a:t>m</a:t>
            </a:r>
            <a:r>
              <a:rPr sz="2000" spc="-5" dirty="0">
                <a:latin typeface="Arial"/>
                <a:cs typeface="Arial"/>
              </a:rPr>
              <a:t>il</a:t>
            </a:r>
            <a:r>
              <a:rPr sz="2000" spc="-20" dirty="0">
                <a:latin typeface="Arial"/>
                <a:cs typeface="Arial"/>
              </a:rPr>
              <a:t>a</a:t>
            </a:r>
            <a:r>
              <a:rPr sz="2000" spc="-10" dirty="0">
                <a:latin typeface="Arial"/>
                <a:cs typeface="Arial"/>
              </a:rPr>
              <a:t>r</a:t>
            </a:r>
            <a:r>
              <a:rPr sz="2000" spc="5" dirty="0">
                <a:latin typeface="Arial"/>
                <a:cs typeface="Arial"/>
              </a:rPr>
              <a:t> </a:t>
            </a:r>
            <a:r>
              <a:rPr sz="2000" spc="-10" dirty="0">
                <a:latin typeface="Arial"/>
                <a:cs typeface="Arial"/>
              </a:rPr>
              <a:t>s</a:t>
            </a:r>
            <a:r>
              <a:rPr sz="2000" spc="-20" dirty="0">
                <a:latin typeface="Arial"/>
                <a:cs typeface="Arial"/>
              </a:rPr>
              <a:t>u</a:t>
            </a:r>
            <a:r>
              <a:rPr sz="2000" spc="-10" dirty="0">
                <a:latin typeface="Arial"/>
                <a:cs typeface="Arial"/>
              </a:rPr>
              <a:t>rv</a:t>
            </a:r>
            <a:r>
              <a:rPr sz="2000" spc="-20" dirty="0">
                <a:latin typeface="Arial"/>
                <a:cs typeface="Arial"/>
              </a:rPr>
              <a:t>e</a:t>
            </a:r>
            <a:r>
              <a:rPr sz="2000" spc="-10" dirty="0">
                <a:latin typeface="Arial"/>
                <a:cs typeface="Arial"/>
              </a:rPr>
              <a:t>y t</a:t>
            </a:r>
            <a:r>
              <a:rPr sz="2000" spc="-20" dirty="0">
                <a:latin typeface="Arial"/>
                <a:cs typeface="Arial"/>
              </a:rPr>
              <a:t>e</a:t>
            </a:r>
            <a:r>
              <a:rPr sz="2000" spc="-10" dirty="0">
                <a:latin typeface="Arial"/>
                <a:cs typeface="Arial"/>
              </a:rPr>
              <a:t>c</a:t>
            </a:r>
            <a:r>
              <a:rPr sz="2000" spc="-20" dirty="0">
                <a:latin typeface="Arial"/>
                <a:cs typeface="Arial"/>
              </a:rPr>
              <a:t>hn</a:t>
            </a:r>
            <a:r>
              <a:rPr sz="2000" spc="-5" dirty="0">
                <a:latin typeface="Arial"/>
                <a:cs typeface="Arial"/>
              </a:rPr>
              <a:t>i</a:t>
            </a:r>
            <a:r>
              <a:rPr sz="2000" spc="-20" dirty="0">
                <a:latin typeface="Arial"/>
                <a:cs typeface="Arial"/>
              </a:rPr>
              <a:t>que</a:t>
            </a:r>
            <a:r>
              <a:rPr sz="2000" spc="-10" dirty="0">
                <a:latin typeface="Arial"/>
                <a:cs typeface="Arial"/>
              </a:rPr>
              <a:t>s</a:t>
            </a:r>
            <a:r>
              <a:rPr sz="2000" spc="5" dirty="0">
                <a:latin typeface="Arial"/>
                <a:cs typeface="Arial"/>
              </a:rPr>
              <a:t> </a:t>
            </a:r>
            <a:r>
              <a:rPr sz="2000" spc="-20" dirty="0">
                <a:latin typeface="Arial"/>
                <a:cs typeface="Arial"/>
              </a:rPr>
              <a:t>we</a:t>
            </a:r>
            <a:r>
              <a:rPr sz="2000" spc="-10" dirty="0">
                <a:latin typeface="Arial"/>
                <a:cs typeface="Arial"/>
              </a:rPr>
              <a:t>re</a:t>
            </a:r>
            <a:r>
              <a:rPr sz="2000" dirty="0">
                <a:latin typeface="Arial"/>
                <a:cs typeface="Arial"/>
              </a:rPr>
              <a:t> </a:t>
            </a:r>
            <a:r>
              <a:rPr sz="2000" spc="-20" dirty="0">
                <a:latin typeface="Arial"/>
                <a:cs typeface="Arial"/>
              </a:rPr>
              <a:t>emp</a:t>
            </a:r>
            <a:r>
              <a:rPr sz="2000" spc="-5" dirty="0">
                <a:latin typeface="Arial"/>
                <a:cs typeface="Arial"/>
              </a:rPr>
              <a:t>l</a:t>
            </a:r>
            <a:r>
              <a:rPr sz="2000" spc="-20" dirty="0">
                <a:latin typeface="Arial"/>
                <a:cs typeface="Arial"/>
              </a:rPr>
              <a:t>o</a:t>
            </a:r>
            <a:r>
              <a:rPr sz="2000" spc="-10" dirty="0">
                <a:latin typeface="Arial"/>
                <a:cs typeface="Arial"/>
              </a:rPr>
              <a:t>y</a:t>
            </a:r>
            <a:r>
              <a:rPr sz="2000" spc="-15" dirty="0">
                <a:latin typeface="Arial"/>
                <a:cs typeface="Arial"/>
              </a:rPr>
              <a:t>ed.</a:t>
            </a:r>
            <a:endParaRPr sz="2000" dirty="0">
              <a:latin typeface="Arial"/>
              <a:cs typeface="Arial"/>
            </a:endParaRPr>
          </a:p>
          <a:p>
            <a:pPr marL="355600" marR="53975" indent="-342900">
              <a:lnSpc>
                <a:spcPct val="100000"/>
              </a:lnSpc>
              <a:spcBef>
                <a:spcPts val="480"/>
              </a:spcBef>
              <a:buFont typeface="Arial" panose="020B0604020202020204" pitchFamily="34" charset="0"/>
              <a:buChar char="•"/>
            </a:pPr>
            <a:r>
              <a:rPr sz="2000" spc="-10" dirty="0" smtClean="0">
                <a:latin typeface="Arial"/>
                <a:cs typeface="Arial"/>
              </a:rPr>
              <a:t>Preli</a:t>
            </a:r>
            <a:r>
              <a:rPr sz="2000" spc="-25" dirty="0" smtClean="0">
                <a:latin typeface="Arial"/>
                <a:cs typeface="Arial"/>
              </a:rPr>
              <a:t>m</a:t>
            </a:r>
            <a:r>
              <a:rPr sz="2000" spc="-5" dirty="0" smtClean="0">
                <a:latin typeface="Arial"/>
                <a:cs typeface="Arial"/>
              </a:rPr>
              <a:t>i</a:t>
            </a:r>
            <a:r>
              <a:rPr sz="2000" spc="-20" dirty="0" smtClean="0">
                <a:latin typeface="Arial"/>
                <a:cs typeface="Arial"/>
              </a:rPr>
              <a:t>n</a:t>
            </a:r>
            <a:r>
              <a:rPr sz="2000" spc="-10" dirty="0" smtClean="0">
                <a:latin typeface="Arial"/>
                <a:cs typeface="Arial"/>
              </a:rPr>
              <a:t>ary</a:t>
            </a:r>
            <a:r>
              <a:rPr sz="2000" spc="15" dirty="0" smtClean="0">
                <a:latin typeface="Arial"/>
                <a:cs typeface="Arial"/>
              </a:rPr>
              <a:t> </a:t>
            </a:r>
            <a:r>
              <a:rPr sz="2000" spc="-10" dirty="0">
                <a:latin typeface="Arial"/>
                <a:cs typeface="Arial"/>
              </a:rPr>
              <a:t>r</a:t>
            </a:r>
            <a:r>
              <a:rPr sz="2000" spc="-20" dirty="0">
                <a:latin typeface="Arial"/>
                <a:cs typeface="Arial"/>
              </a:rPr>
              <a:t>e</a:t>
            </a:r>
            <a:r>
              <a:rPr sz="2000" spc="-10" dirty="0">
                <a:latin typeface="Arial"/>
                <a:cs typeface="Arial"/>
              </a:rPr>
              <a:t>s</a:t>
            </a:r>
            <a:r>
              <a:rPr sz="2000" spc="-20" dirty="0">
                <a:latin typeface="Arial"/>
                <a:cs typeface="Arial"/>
              </a:rPr>
              <a:t>u</a:t>
            </a:r>
            <a:r>
              <a:rPr sz="2000" spc="-10" dirty="0">
                <a:latin typeface="Arial"/>
                <a:cs typeface="Arial"/>
              </a:rPr>
              <a:t>lts </a:t>
            </a:r>
            <a:r>
              <a:rPr sz="2000" spc="-20" dirty="0">
                <a:latin typeface="Arial"/>
                <a:cs typeface="Arial"/>
              </a:rPr>
              <a:t>aga</a:t>
            </a:r>
            <a:r>
              <a:rPr sz="2000" spc="-10" dirty="0">
                <a:latin typeface="Arial"/>
                <a:cs typeface="Arial"/>
              </a:rPr>
              <a:t>in</a:t>
            </a:r>
            <a:r>
              <a:rPr sz="2000" spc="10" dirty="0">
                <a:latin typeface="Arial"/>
                <a:cs typeface="Arial"/>
              </a:rPr>
              <a:t> </a:t>
            </a:r>
            <a:r>
              <a:rPr sz="2000" spc="-10" dirty="0">
                <a:latin typeface="Arial"/>
                <a:cs typeface="Arial"/>
              </a:rPr>
              <a:t>s</a:t>
            </a:r>
            <a:r>
              <a:rPr sz="2000" spc="-20" dirty="0">
                <a:latin typeface="Arial"/>
                <a:cs typeface="Arial"/>
              </a:rPr>
              <a:t>ho</a:t>
            </a:r>
            <a:r>
              <a:rPr sz="2000" spc="-15" dirty="0">
                <a:latin typeface="Arial"/>
                <a:cs typeface="Arial"/>
              </a:rPr>
              <a:t>w</a:t>
            </a:r>
            <a:r>
              <a:rPr sz="2000" spc="5" dirty="0">
                <a:latin typeface="Arial"/>
                <a:cs typeface="Arial"/>
              </a:rPr>
              <a:t> </a:t>
            </a:r>
            <a:r>
              <a:rPr sz="2000" spc="-20" dirty="0">
                <a:latin typeface="Arial"/>
                <a:cs typeface="Arial"/>
              </a:rPr>
              <a:t>e</a:t>
            </a:r>
            <a:r>
              <a:rPr sz="2000" spc="-10" dirty="0">
                <a:latin typeface="Arial"/>
                <a:cs typeface="Arial"/>
              </a:rPr>
              <a:t>xc</a:t>
            </a:r>
            <a:r>
              <a:rPr sz="2000" spc="-20" dirty="0">
                <a:latin typeface="Arial"/>
                <a:cs typeface="Arial"/>
              </a:rPr>
              <a:t>e</a:t>
            </a:r>
            <a:r>
              <a:rPr sz="2000" spc="-5" dirty="0">
                <a:latin typeface="Arial"/>
                <a:cs typeface="Arial"/>
              </a:rPr>
              <a:t>ll</a:t>
            </a:r>
            <a:r>
              <a:rPr sz="2000" spc="-20" dirty="0">
                <a:latin typeface="Arial"/>
                <a:cs typeface="Arial"/>
              </a:rPr>
              <a:t>en</a:t>
            </a:r>
            <a:r>
              <a:rPr sz="2000" spc="-10" dirty="0">
                <a:latin typeface="Arial"/>
                <a:cs typeface="Arial"/>
              </a:rPr>
              <a:t>t</a:t>
            </a:r>
            <a:r>
              <a:rPr sz="2000" dirty="0">
                <a:latin typeface="Arial"/>
                <a:cs typeface="Arial"/>
              </a:rPr>
              <a:t> </a:t>
            </a:r>
            <a:r>
              <a:rPr sz="2000" spc="-10" dirty="0">
                <a:latin typeface="Arial"/>
                <a:cs typeface="Arial"/>
              </a:rPr>
              <a:t>(</a:t>
            </a:r>
            <a:r>
              <a:rPr sz="2000" spc="-20" dirty="0">
                <a:latin typeface="Arial"/>
                <a:cs typeface="Arial"/>
              </a:rPr>
              <a:t>&lt;</a:t>
            </a:r>
            <a:r>
              <a:rPr sz="2000" spc="-15" dirty="0">
                <a:latin typeface="Arial"/>
                <a:cs typeface="Arial"/>
              </a:rPr>
              <a:t>2 cm</a:t>
            </a:r>
            <a:r>
              <a:rPr sz="2000" spc="-10" dirty="0">
                <a:latin typeface="Arial"/>
                <a:cs typeface="Arial"/>
              </a:rPr>
              <a:t> </a:t>
            </a:r>
            <a:r>
              <a:rPr sz="2000" spc="-20" dirty="0">
                <a:latin typeface="Arial"/>
                <a:cs typeface="Arial"/>
              </a:rPr>
              <a:t>geo</a:t>
            </a:r>
            <a:r>
              <a:rPr sz="2000" spc="-10" dirty="0">
                <a:latin typeface="Arial"/>
                <a:cs typeface="Arial"/>
              </a:rPr>
              <a:t>id</a:t>
            </a:r>
            <a:r>
              <a:rPr sz="2000" spc="5" dirty="0">
                <a:latin typeface="Arial"/>
                <a:cs typeface="Arial"/>
              </a:rPr>
              <a:t> </a:t>
            </a:r>
            <a:r>
              <a:rPr sz="2000" spc="-20" dirty="0">
                <a:latin typeface="Arial"/>
                <a:cs typeface="Arial"/>
              </a:rPr>
              <a:t>d</a:t>
            </a:r>
            <a:r>
              <a:rPr sz="2000" spc="-10" dirty="0">
                <a:latin typeface="Arial"/>
                <a:cs typeface="Arial"/>
              </a:rPr>
              <a:t>iscr</a:t>
            </a:r>
            <a:r>
              <a:rPr sz="2000" spc="-20" dirty="0">
                <a:latin typeface="Arial"/>
                <a:cs typeface="Arial"/>
              </a:rPr>
              <a:t>epan</a:t>
            </a:r>
            <a:r>
              <a:rPr sz="2000" spc="-10" dirty="0">
                <a:latin typeface="Arial"/>
                <a:cs typeface="Arial"/>
              </a:rPr>
              <a:t>cy) </a:t>
            </a:r>
            <a:r>
              <a:rPr sz="2000" spc="-20" dirty="0">
                <a:latin typeface="Arial"/>
                <a:cs typeface="Arial"/>
              </a:rPr>
              <a:t>ag</a:t>
            </a:r>
            <a:r>
              <a:rPr sz="2000" spc="-10" dirty="0">
                <a:latin typeface="Arial"/>
                <a:cs typeface="Arial"/>
              </a:rPr>
              <a:t>r</a:t>
            </a:r>
            <a:r>
              <a:rPr sz="2000" spc="-20" dirty="0">
                <a:latin typeface="Arial"/>
                <a:cs typeface="Arial"/>
              </a:rPr>
              <a:t>eemen</a:t>
            </a:r>
            <a:r>
              <a:rPr sz="2000" spc="-10" dirty="0">
                <a:latin typeface="Arial"/>
                <a:cs typeface="Arial"/>
              </a:rPr>
              <a:t>t</a:t>
            </a:r>
            <a:r>
              <a:rPr sz="2000" spc="-5" dirty="0">
                <a:latin typeface="Arial"/>
                <a:cs typeface="Arial"/>
              </a:rPr>
              <a:t> </a:t>
            </a:r>
            <a:r>
              <a:rPr sz="2000" spc="-20" dirty="0">
                <a:latin typeface="Arial"/>
                <a:cs typeface="Arial"/>
              </a:rPr>
              <a:t>an</a:t>
            </a:r>
            <a:r>
              <a:rPr sz="2000" spc="-15" dirty="0">
                <a:latin typeface="Arial"/>
                <a:cs typeface="Arial"/>
              </a:rPr>
              <a:t>d</a:t>
            </a:r>
            <a:r>
              <a:rPr sz="2000" dirty="0">
                <a:latin typeface="Arial"/>
                <a:cs typeface="Arial"/>
              </a:rPr>
              <a:t> </a:t>
            </a:r>
            <a:r>
              <a:rPr sz="2000" spc="-20" dirty="0">
                <a:latin typeface="Arial"/>
                <a:cs typeface="Arial"/>
              </a:rPr>
              <a:t>no</a:t>
            </a:r>
            <a:r>
              <a:rPr sz="2000" spc="-10" dirty="0">
                <a:latin typeface="Arial"/>
                <a:cs typeface="Arial"/>
              </a:rPr>
              <a:t>tic</a:t>
            </a:r>
            <a:r>
              <a:rPr sz="2000" spc="-20" dirty="0">
                <a:latin typeface="Arial"/>
                <a:cs typeface="Arial"/>
              </a:rPr>
              <a:t>eab</a:t>
            </a:r>
            <a:r>
              <a:rPr sz="2000" spc="-10" dirty="0">
                <a:latin typeface="Arial"/>
                <a:cs typeface="Arial"/>
              </a:rPr>
              <a:t>le</a:t>
            </a:r>
            <a:r>
              <a:rPr sz="2000" spc="10" dirty="0">
                <a:latin typeface="Arial"/>
                <a:cs typeface="Arial"/>
              </a:rPr>
              <a:t> </a:t>
            </a:r>
            <a:r>
              <a:rPr sz="2000" spc="-5" dirty="0">
                <a:latin typeface="Arial"/>
                <a:cs typeface="Arial"/>
              </a:rPr>
              <a:t>i</a:t>
            </a:r>
            <a:r>
              <a:rPr sz="2000" spc="-20" dirty="0">
                <a:latin typeface="Arial"/>
                <a:cs typeface="Arial"/>
              </a:rPr>
              <a:t>mp</a:t>
            </a:r>
            <a:r>
              <a:rPr sz="2000" spc="-10" dirty="0">
                <a:latin typeface="Arial"/>
                <a:cs typeface="Arial"/>
              </a:rPr>
              <a:t>r</a:t>
            </a:r>
            <a:r>
              <a:rPr sz="2000" spc="-20" dirty="0">
                <a:latin typeface="Arial"/>
                <a:cs typeface="Arial"/>
              </a:rPr>
              <a:t>o</a:t>
            </a:r>
            <a:r>
              <a:rPr sz="2000" spc="-10" dirty="0">
                <a:latin typeface="Arial"/>
                <a:cs typeface="Arial"/>
              </a:rPr>
              <a:t>v</a:t>
            </a:r>
            <a:r>
              <a:rPr sz="2000" spc="-20" dirty="0">
                <a:latin typeface="Arial"/>
                <a:cs typeface="Arial"/>
              </a:rPr>
              <a:t>emen</a:t>
            </a:r>
            <a:r>
              <a:rPr sz="2000" spc="-10" dirty="0">
                <a:latin typeface="Arial"/>
                <a:cs typeface="Arial"/>
              </a:rPr>
              <a:t>t</a:t>
            </a:r>
            <a:r>
              <a:rPr sz="2000" spc="-5" dirty="0">
                <a:latin typeface="Arial"/>
                <a:cs typeface="Arial"/>
              </a:rPr>
              <a:t> </a:t>
            </a:r>
            <a:r>
              <a:rPr sz="2000" spc="-20" dirty="0">
                <a:latin typeface="Arial"/>
                <a:cs typeface="Arial"/>
              </a:rPr>
              <a:t>whe</a:t>
            </a:r>
            <a:r>
              <a:rPr sz="2000" spc="-15" dirty="0">
                <a:latin typeface="Arial"/>
                <a:cs typeface="Arial"/>
              </a:rPr>
              <a:t>n</a:t>
            </a:r>
            <a:r>
              <a:rPr sz="2000" spc="10" dirty="0">
                <a:latin typeface="Arial"/>
                <a:cs typeface="Arial"/>
              </a:rPr>
              <a:t> </a:t>
            </a:r>
            <a:r>
              <a:rPr sz="2000" spc="-20" dirty="0">
                <a:latin typeface="Arial"/>
                <a:cs typeface="Arial"/>
              </a:rPr>
              <a:t>a</a:t>
            </a:r>
            <a:r>
              <a:rPr sz="2000" spc="-10" dirty="0">
                <a:latin typeface="Arial"/>
                <a:cs typeface="Arial"/>
              </a:rPr>
              <a:t>ir</a:t>
            </a:r>
            <a:r>
              <a:rPr sz="2000" spc="-20" dirty="0">
                <a:latin typeface="Arial"/>
                <a:cs typeface="Arial"/>
              </a:rPr>
              <a:t>bo</a:t>
            </a:r>
            <a:r>
              <a:rPr sz="2000" spc="-10" dirty="0">
                <a:latin typeface="Arial"/>
                <a:cs typeface="Arial"/>
              </a:rPr>
              <a:t>r</a:t>
            </a:r>
            <a:r>
              <a:rPr sz="2000" spc="-20" dirty="0">
                <a:latin typeface="Arial"/>
                <a:cs typeface="Arial"/>
              </a:rPr>
              <a:t>n</a:t>
            </a:r>
            <a:r>
              <a:rPr sz="2000" spc="-15" dirty="0">
                <a:latin typeface="Arial"/>
                <a:cs typeface="Arial"/>
              </a:rPr>
              <a:t>e</a:t>
            </a:r>
            <a:r>
              <a:rPr sz="2000" spc="5" dirty="0">
                <a:latin typeface="Arial"/>
                <a:cs typeface="Arial"/>
              </a:rPr>
              <a:t> </a:t>
            </a:r>
            <a:r>
              <a:rPr sz="2000" spc="-20" dirty="0">
                <a:latin typeface="Arial"/>
                <a:cs typeface="Arial"/>
              </a:rPr>
              <a:t>da</a:t>
            </a:r>
            <a:r>
              <a:rPr sz="2000" spc="-10" dirty="0">
                <a:latin typeface="Arial"/>
                <a:cs typeface="Arial"/>
              </a:rPr>
              <a:t>ta</a:t>
            </a:r>
            <a:r>
              <a:rPr sz="2000" spc="-15" dirty="0">
                <a:latin typeface="Arial"/>
                <a:cs typeface="Arial"/>
              </a:rPr>
              <a:t> </a:t>
            </a:r>
            <a:r>
              <a:rPr sz="2000" spc="-20" dirty="0">
                <a:latin typeface="Arial"/>
                <a:cs typeface="Arial"/>
              </a:rPr>
              <a:t>a</a:t>
            </a:r>
            <a:r>
              <a:rPr sz="2000" spc="-10" dirty="0">
                <a:latin typeface="Arial"/>
                <a:cs typeface="Arial"/>
              </a:rPr>
              <a:t>re </a:t>
            </a:r>
            <a:r>
              <a:rPr sz="2000" spc="-5" dirty="0">
                <a:latin typeface="Arial"/>
                <a:cs typeface="Arial"/>
              </a:rPr>
              <a:t>i</a:t>
            </a:r>
            <a:r>
              <a:rPr sz="2000" spc="-20" dirty="0">
                <a:latin typeface="Arial"/>
                <a:cs typeface="Arial"/>
              </a:rPr>
              <a:t>n</a:t>
            </a:r>
            <a:r>
              <a:rPr sz="2000" spc="-10" dirty="0">
                <a:latin typeface="Arial"/>
                <a:cs typeface="Arial"/>
              </a:rPr>
              <a:t>cl</a:t>
            </a:r>
            <a:r>
              <a:rPr sz="2000" spc="-20" dirty="0">
                <a:latin typeface="Arial"/>
                <a:cs typeface="Arial"/>
              </a:rPr>
              <a:t>uded</a:t>
            </a:r>
            <a:r>
              <a:rPr sz="2000" spc="-10" dirty="0">
                <a:solidFill>
                  <a:srgbClr val="1F497D"/>
                </a:solidFill>
                <a:latin typeface="Arial"/>
                <a:cs typeface="Arial"/>
              </a:rPr>
              <a:t>. </a:t>
            </a:r>
            <a:r>
              <a:rPr lang="en-US" sz="2000" spc="-20" dirty="0">
                <a:solidFill>
                  <a:srgbClr val="FF0000"/>
                </a:solidFill>
                <a:latin typeface="Arial"/>
                <a:cs typeface="Arial"/>
              </a:rPr>
              <a:t>March 2017:  </a:t>
            </a:r>
            <a:r>
              <a:rPr lang="en-US" sz="2000" spc="-20" dirty="0" smtClean="0">
                <a:solidFill>
                  <a:srgbClr val="FF0000"/>
                </a:solidFill>
                <a:latin typeface="Arial"/>
                <a:cs typeface="Arial"/>
              </a:rPr>
              <a:t>Accepted for publication in Journal of Geodesy</a:t>
            </a:r>
            <a:endParaRPr sz="2000" dirty="0">
              <a:latin typeface="Arial"/>
              <a:cs typeface="Arial"/>
            </a:endParaRPr>
          </a:p>
        </p:txBody>
      </p:sp>
      <p:sp>
        <p:nvSpPr>
          <p:cNvPr id="4" name="object 4"/>
          <p:cNvSpPr/>
          <p:nvPr/>
        </p:nvSpPr>
        <p:spPr>
          <a:xfrm>
            <a:off x="794004" y="3657600"/>
            <a:ext cx="7498841" cy="3012947"/>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8427211" y="6462966"/>
            <a:ext cx="179705" cy="177800"/>
          </a:xfrm>
          <a:prstGeom prst="rect">
            <a:avLst/>
          </a:prstGeom>
        </p:spPr>
        <p:txBody>
          <a:bodyPr vert="horz" wrap="square" lIns="0" tIns="0" rIns="0" bIns="0" rtlCol="0">
            <a:spAutoFit/>
          </a:bodyPr>
          <a:lstStyle/>
          <a:p>
            <a:pPr marL="12700">
              <a:lnSpc>
                <a:spcPct val="100000"/>
              </a:lnSpc>
            </a:pPr>
            <a:r>
              <a:rPr sz="1200" spc="-15" dirty="0">
                <a:solidFill>
                  <a:srgbClr val="8A8A8A"/>
                </a:solidFill>
                <a:latin typeface="Calibri"/>
                <a:cs typeface="Calibri"/>
              </a:rPr>
              <a:t>11</a:t>
            </a:r>
            <a:endParaRPr sz="1200">
              <a:latin typeface="Calibri"/>
              <a:cs typeface="Calibri"/>
            </a:endParaRPr>
          </a:p>
        </p:txBody>
      </p:sp>
      <p:sp>
        <p:nvSpPr>
          <p:cNvPr id="6" name="Date Placeholder 5"/>
          <p:cNvSpPr>
            <a:spLocks noGrp="1"/>
          </p:cNvSpPr>
          <p:nvPr>
            <p:ph type="dt" sz="half" idx="10"/>
          </p:nvPr>
        </p:nvSpPr>
        <p:spPr/>
        <p:txBody>
          <a:bodyPr/>
          <a:lstStyle/>
          <a:p>
            <a:pPr>
              <a:defRPr/>
            </a:pPr>
            <a:r>
              <a:rPr lang="en-US" altLang="en-US" smtClean="0"/>
              <a:t>February 8, 2017</a:t>
            </a:r>
            <a:endParaRPr lang="en-US" altLang="en-US"/>
          </a:p>
        </p:txBody>
      </p:sp>
      <p:sp>
        <p:nvSpPr>
          <p:cNvPr id="7" name="Footer Placeholder 6"/>
          <p:cNvSpPr>
            <a:spLocks noGrp="1"/>
          </p:cNvSpPr>
          <p:nvPr>
            <p:ph type="ftr" sz="quarter" idx="11"/>
          </p:nvPr>
        </p:nvSpPr>
        <p:spPr/>
        <p:txBody>
          <a:bodyPr/>
          <a:lstStyle/>
          <a:p>
            <a:pPr>
              <a:defRPr/>
            </a:pPr>
            <a:r>
              <a:rPr lang="en-US" smtClean="0"/>
              <a:t>2017 Geospatial Summit, Silver Spring MD</a:t>
            </a:r>
            <a:endParaRPr lang="en-US"/>
          </a:p>
        </p:txBody>
      </p:sp>
    </p:spTree>
    <p:extLst>
      <p:ext uri="{BB962C8B-B14F-4D97-AF65-F5344CB8AC3E}">
        <p14:creationId xmlns:p14="http://schemas.microsoft.com/office/powerpoint/2010/main" val="3366723354"/>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630151"/>
            <a:ext cx="8229600" cy="551433"/>
          </a:xfrm>
          <a:prstGeom prst="rect">
            <a:avLst/>
          </a:prstGeom>
        </p:spPr>
        <p:txBody>
          <a:bodyPr vert="horz" wrap="square" lIns="0" tIns="0" rIns="0" bIns="0" rtlCol="0">
            <a:spAutoFit/>
          </a:bodyPr>
          <a:lstStyle/>
          <a:p>
            <a:pPr>
              <a:lnSpc>
                <a:spcPts val="4285"/>
              </a:lnSpc>
            </a:pPr>
            <a:r>
              <a:rPr dirty="0"/>
              <a:t>GSVS17 Colorado</a:t>
            </a:r>
          </a:p>
        </p:txBody>
      </p:sp>
      <p:sp>
        <p:nvSpPr>
          <p:cNvPr id="3" name="object 3"/>
          <p:cNvSpPr txBox="1"/>
          <p:nvPr/>
        </p:nvSpPr>
        <p:spPr>
          <a:xfrm>
            <a:off x="524826" y="1271268"/>
            <a:ext cx="8474391" cy="1359346"/>
          </a:xfrm>
          <a:prstGeom prst="rect">
            <a:avLst/>
          </a:prstGeom>
        </p:spPr>
        <p:txBody>
          <a:bodyPr vert="horz" wrap="square" lIns="0" tIns="0" rIns="0" bIns="0" rtlCol="0">
            <a:spAutoFit/>
          </a:bodyPr>
          <a:lstStyle/>
          <a:p>
            <a:pPr marL="354965" marR="705485" indent="-342900">
              <a:lnSpc>
                <a:spcPct val="100000"/>
              </a:lnSpc>
              <a:buFont typeface="Arial" panose="020B0604020202020204" pitchFamily="34" charset="0"/>
              <a:buChar char="•"/>
            </a:pPr>
            <a:r>
              <a:rPr sz="2000" spc="-20" dirty="0" smtClean="0">
                <a:latin typeface="Arial"/>
                <a:cs typeface="Arial"/>
              </a:rPr>
              <a:t>Th</a:t>
            </a:r>
            <a:r>
              <a:rPr sz="2000" spc="-15" dirty="0" smtClean="0">
                <a:latin typeface="Arial"/>
                <a:cs typeface="Arial"/>
              </a:rPr>
              <a:t>e</a:t>
            </a:r>
            <a:r>
              <a:rPr sz="2000" spc="5" dirty="0" smtClean="0">
                <a:latin typeface="Arial"/>
                <a:cs typeface="Arial"/>
              </a:rPr>
              <a:t> </a:t>
            </a:r>
            <a:r>
              <a:rPr sz="2000" spc="-10" dirty="0">
                <a:latin typeface="Arial"/>
                <a:cs typeface="Arial"/>
              </a:rPr>
              <a:t>t</a:t>
            </a:r>
            <a:r>
              <a:rPr sz="2000" spc="-20" dirty="0">
                <a:latin typeface="Arial"/>
                <a:cs typeface="Arial"/>
              </a:rPr>
              <a:t>h</a:t>
            </a:r>
            <a:r>
              <a:rPr sz="2000" spc="-10" dirty="0">
                <a:latin typeface="Arial"/>
                <a:cs typeface="Arial"/>
              </a:rPr>
              <a:t>ird</a:t>
            </a:r>
            <a:r>
              <a:rPr sz="2000" spc="-15" dirty="0">
                <a:latin typeface="Arial"/>
                <a:cs typeface="Arial"/>
              </a:rPr>
              <a:t> </a:t>
            </a:r>
            <a:r>
              <a:rPr sz="2000" spc="-10" dirty="0">
                <a:latin typeface="Arial"/>
                <a:cs typeface="Arial"/>
              </a:rPr>
              <a:t>(</a:t>
            </a:r>
            <a:r>
              <a:rPr sz="2000" spc="-20" dirty="0">
                <a:latin typeface="Arial"/>
                <a:cs typeface="Arial"/>
              </a:rPr>
              <a:t>an</a:t>
            </a:r>
            <a:r>
              <a:rPr sz="2000" spc="-15" dirty="0">
                <a:latin typeface="Arial"/>
                <a:cs typeface="Arial"/>
              </a:rPr>
              <a:t>d</a:t>
            </a:r>
            <a:r>
              <a:rPr sz="2000" dirty="0">
                <a:latin typeface="Arial"/>
                <a:cs typeface="Arial"/>
              </a:rPr>
              <a:t> </a:t>
            </a:r>
            <a:r>
              <a:rPr sz="2000" spc="-10" dirty="0">
                <a:latin typeface="Arial"/>
                <a:cs typeface="Arial"/>
              </a:rPr>
              <a:t>lik</a:t>
            </a:r>
            <a:r>
              <a:rPr sz="2000" spc="-20" dirty="0">
                <a:latin typeface="Arial"/>
                <a:cs typeface="Arial"/>
              </a:rPr>
              <a:t>e</a:t>
            </a:r>
            <a:r>
              <a:rPr sz="2000" spc="-10" dirty="0">
                <a:latin typeface="Arial"/>
                <a:cs typeface="Arial"/>
              </a:rPr>
              <a:t>ly</a:t>
            </a:r>
            <a:r>
              <a:rPr sz="2000" spc="10" dirty="0">
                <a:latin typeface="Arial"/>
                <a:cs typeface="Arial"/>
              </a:rPr>
              <a:t> </a:t>
            </a:r>
            <a:r>
              <a:rPr sz="2000" spc="-5" dirty="0">
                <a:latin typeface="Arial"/>
                <a:cs typeface="Arial"/>
              </a:rPr>
              <a:t>fi</a:t>
            </a:r>
            <a:r>
              <a:rPr sz="2000" spc="-20" dirty="0">
                <a:latin typeface="Arial"/>
                <a:cs typeface="Arial"/>
              </a:rPr>
              <a:t>na</a:t>
            </a:r>
            <a:r>
              <a:rPr sz="2000" spc="-10" dirty="0">
                <a:latin typeface="Arial"/>
                <a:cs typeface="Arial"/>
              </a:rPr>
              <a:t>l)</a:t>
            </a:r>
            <a:r>
              <a:rPr sz="2000" dirty="0">
                <a:latin typeface="Arial"/>
                <a:cs typeface="Arial"/>
              </a:rPr>
              <a:t> </a:t>
            </a:r>
            <a:r>
              <a:rPr sz="2000" spc="-20" dirty="0">
                <a:latin typeface="Arial"/>
                <a:cs typeface="Arial"/>
              </a:rPr>
              <a:t>GSV</a:t>
            </a:r>
            <a:r>
              <a:rPr sz="2000" spc="-15" dirty="0">
                <a:latin typeface="Arial"/>
                <a:cs typeface="Arial"/>
              </a:rPr>
              <a:t>S</a:t>
            </a:r>
            <a:r>
              <a:rPr sz="2000" dirty="0">
                <a:latin typeface="Arial"/>
                <a:cs typeface="Arial"/>
              </a:rPr>
              <a:t> </a:t>
            </a:r>
            <a:r>
              <a:rPr sz="2000" spc="-20" dirty="0">
                <a:latin typeface="Arial"/>
                <a:cs typeface="Arial"/>
              </a:rPr>
              <a:t>w</a:t>
            </a:r>
            <a:r>
              <a:rPr sz="2000" spc="-5" dirty="0">
                <a:latin typeface="Arial"/>
                <a:cs typeface="Arial"/>
              </a:rPr>
              <a:t>ill</a:t>
            </a:r>
            <a:r>
              <a:rPr sz="2000" spc="25" dirty="0">
                <a:latin typeface="Arial"/>
                <a:cs typeface="Arial"/>
              </a:rPr>
              <a:t> </a:t>
            </a:r>
            <a:r>
              <a:rPr sz="2000" spc="-10" dirty="0">
                <a:latin typeface="Arial"/>
                <a:cs typeface="Arial"/>
              </a:rPr>
              <a:t>t</a:t>
            </a:r>
            <a:r>
              <a:rPr sz="2000" spc="-20" dirty="0">
                <a:latin typeface="Arial"/>
                <a:cs typeface="Arial"/>
              </a:rPr>
              <a:t>a</a:t>
            </a:r>
            <a:r>
              <a:rPr sz="2000" spc="-15" dirty="0">
                <a:latin typeface="Arial"/>
                <a:cs typeface="Arial"/>
              </a:rPr>
              <a:t>ke </a:t>
            </a:r>
            <a:r>
              <a:rPr sz="2000" spc="-20" dirty="0">
                <a:latin typeface="Arial"/>
                <a:cs typeface="Arial"/>
              </a:rPr>
              <a:t>p</a:t>
            </a:r>
            <a:r>
              <a:rPr sz="2000" spc="-5" dirty="0">
                <a:latin typeface="Arial"/>
                <a:cs typeface="Arial"/>
              </a:rPr>
              <a:t>l</a:t>
            </a:r>
            <a:r>
              <a:rPr sz="2000" spc="-20" dirty="0">
                <a:latin typeface="Arial"/>
                <a:cs typeface="Arial"/>
              </a:rPr>
              <a:t>a</a:t>
            </a:r>
            <a:r>
              <a:rPr sz="2000" spc="-15" dirty="0">
                <a:latin typeface="Arial"/>
                <a:cs typeface="Arial"/>
              </a:rPr>
              <a:t>ce</a:t>
            </a:r>
            <a:r>
              <a:rPr sz="2000" dirty="0">
                <a:latin typeface="Arial"/>
                <a:cs typeface="Arial"/>
              </a:rPr>
              <a:t> </a:t>
            </a:r>
            <a:r>
              <a:rPr sz="2000" spc="-20" dirty="0">
                <a:latin typeface="Arial"/>
                <a:cs typeface="Arial"/>
              </a:rPr>
              <a:t>a</a:t>
            </a:r>
            <a:r>
              <a:rPr sz="2000" spc="-5" dirty="0">
                <a:latin typeface="Arial"/>
                <a:cs typeface="Arial"/>
              </a:rPr>
              <a:t>l</a:t>
            </a:r>
            <a:r>
              <a:rPr sz="2000" spc="-20" dirty="0">
                <a:latin typeface="Arial"/>
                <a:cs typeface="Arial"/>
              </a:rPr>
              <a:t>on</a:t>
            </a:r>
            <a:r>
              <a:rPr sz="2000" spc="-15" dirty="0">
                <a:latin typeface="Arial"/>
                <a:cs typeface="Arial"/>
              </a:rPr>
              <a:t>g</a:t>
            </a:r>
            <a:r>
              <a:rPr sz="2000" spc="5" dirty="0">
                <a:latin typeface="Arial"/>
                <a:cs typeface="Arial"/>
              </a:rPr>
              <a:t> </a:t>
            </a:r>
            <a:r>
              <a:rPr sz="2000" spc="-20" dirty="0">
                <a:latin typeface="Arial"/>
                <a:cs typeface="Arial"/>
              </a:rPr>
              <a:t>US160</a:t>
            </a:r>
            <a:r>
              <a:rPr sz="2000" spc="-10" dirty="0">
                <a:latin typeface="Arial"/>
                <a:cs typeface="Arial"/>
              </a:rPr>
              <a:t>,</a:t>
            </a:r>
            <a:r>
              <a:rPr sz="2000" spc="15" dirty="0">
                <a:latin typeface="Arial"/>
                <a:cs typeface="Arial"/>
              </a:rPr>
              <a:t> </a:t>
            </a:r>
            <a:r>
              <a:rPr sz="2000" spc="-10" dirty="0">
                <a:latin typeface="Arial"/>
                <a:cs typeface="Arial"/>
              </a:rPr>
              <a:t>fr</a:t>
            </a:r>
            <a:r>
              <a:rPr sz="2000" spc="-20" dirty="0">
                <a:latin typeface="Arial"/>
                <a:cs typeface="Arial"/>
              </a:rPr>
              <a:t>om Du</a:t>
            </a:r>
            <a:r>
              <a:rPr sz="2000" spc="-10" dirty="0">
                <a:latin typeface="Arial"/>
                <a:cs typeface="Arial"/>
              </a:rPr>
              <a:t>r</a:t>
            </a:r>
            <a:r>
              <a:rPr sz="2000" spc="-20" dirty="0">
                <a:latin typeface="Arial"/>
                <a:cs typeface="Arial"/>
              </a:rPr>
              <a:t>ang</a:t>
            </a:r>
            <a:r>
              <a:rPr sz="2000" spc="-15" dirty="0">
                <a:latin typeface="Arial"/>
                <a:cs typeface="Arial"/>
              </a:rPr>
              <a:t>o</a:t>
            </a:r>
            <a:r>
              <a:rPr sz="2000" spc="10" dirty="0">
                <a:latin typeface="Arial"/>
                <a:cs typeface="Arial"/>
              </a:rPr>
              <a:t> </a:t>
            </a:r>
            <a:r>
              <a:rPr sz="2000" spc="-10" dirty="0">
                <a:latin typeface="Arial"/>
                <a:cs typeface="Arial"/>
              </a:rPr>
              <a:t>to</a:t>
            </a:r>
            <a:r>
              <a:rPr sz="2000" spc="-15" dirty="0">
                <a:latin typeface="Arial"/>
                <a:cs typeface="Arial"/>
              </a:rPr>
              <a:t> </a:t>
            </a:r>
            <a:r>
              <a:rPr sz="2000" spc="-95" dirty="0">
                <a:latin typeface="Arial"/>
                <a:cs typeface="Arial"/>
              </a:rPr>
              <a:t>W</a:t>
            </a:r>
            <a:r>
              <a:rPr sz="2000" spc="-20" dirty="0">
                <a:latin typeface="Arial"/>
                <a:cs typeface="Arial"/>
              </a:rPr>
              <a:t>a</a:t>
            </a:r>
            <a:r>
              <a:rPr sz="2000" spc="-10" dirty="0">
                <a:latin typeface="Arial"/>
                <a:cs typeface="Arial"/>
              </a:rPr>
              <a:t>ls</a:t>
            </a:r>
            <a:r>
              <a:rPr sz="2000" spc="-20" dirty="0">
                <a:latin typeface="Arial"/>
                <a:cs typeface="Arial"/>
              </a:rPr>
              <a:t>enbu</a:t>
            </a:r>
            <a:r>
              <a:rPr sz="2000" spc="-10" dirty="0">
                <a:latin typeface="Arial"/>
                <a:cs typeface="Arial"/>
              </a:rPr>
              <a:t>r</a:t>
            </a:r>
            <a:r>
              <a:rPr sz="2000" spc="-20" dirty="0">
                <a:latin typeface="Arial"/>
                <a:cs typeface="Arial"/>
              </a:rPr>
              <a:t>g</a:t>
            </a:r>
            <a:r>
              <a:rPr sz="2000" spc="-10" dirty="0">
                <a:latin typeface="Arial"/>
                <a:cs typeface="Arial"/>
              </a:rPr>
              <a:t>,</a:t>
            </a:r>
            <a:r>
              <a:rPr sz="2000" dirty="0">
                <a:latin typeface="Arial"/>
                <a:cs typeface="Arial"/>
              </a:rPr>
              <a:t> </a:t>
            </a:r>
            <a:r>
              <a:rPr sz="2000" spc="-10" dirty="0">
                <a:latin typeface="Arial"/>
                <a:cs typeface="Arial"/>
              </a:rPr>
              <a:t>in</a:t>
            </a:r>
            <a:r>
              <a:rPr sz="2000" dirty="0">
                <a:latin typeface="Arial"/>
                <a:cs typeface="Arial"/>
              </a:rPr>
              <a:t> </a:t>
            </a:r>
            <a:r>
              <a:rPr sz="2000" spc="-10" dirty="0">
                <a:latin typeface="Arial"/>
                <a:cs typeface="Arial"/>
              </a:rPr>
              <a:t>s</a:t>
            </a:r>
            <a:r>
              <a:rPr sz="2000" spc="-20" dirty="0">
                <a:latin typeface="Arial"/>
                <a:cs typeface="Arial"/>
              </a:rPr>
              <a:t>ou</a:t>
            </a:r>
            <a:r>
              <a:rPr sz="2000" spc="-10" dirty="0">
                <a:latin typeface="Arial"/>
                <a:cs typeface="Arial"/>
              </a:rPr>
              <a:t>t</a:t>
            </a:r>
            <a:r>
              <a:rPr sz="2000" spc="-20" dirty="0">
                <a:latin typeface="Arial"/>
                <a:cs typeface="Arial"/>
              </a:rPr>
              <a:t>he</a:t>
            </a:r>
            <a:r>
              <a:rPr sz="2000" spc="-10" dirty="0">
                <a:latin typeface="Arial"/>
                <a:cs typeface="Arial"/>
              </a:rPr>
              <a:t>rn</a:t>
            </a:r>
            <a:r>
              <a:rPr sz="2000" spc="-15" dirty="0">
                <a:latin typeface="Arial"/>
                <a:cs typeface="Arial"/>
              </a:rPr>
              <a:t> </a:t>
            </a:r>
            <a:r>
              <a:rPr sz="2000" spc="-20" dirty="0">
                <a:latin typeface="Arial"/>
                <a:cs typeface="Arial"/>
              </a:rPr>
              <a:t>Co</a:t>
            </a:r>
            <a:r>
              <a:rPr sz="2000" spc="-5" dirty="0">
                <a:latin typeface="Arial"/>
                <a:cs typeface="Arial"/>
              </a:rPr>
              <a:t>l</a:t>
            </a:r>
            <a:r>
              <a:rPr sz="2000" spc="-20" dirty="0">
                <a:latin typeface="Arial"/>
                <a:cs typeface="Arial"/>
              </a:rPr>
              <a:t>o</a:t>
            </a:r>
            <a:r>
              <a:rPr sz="2000" spc="-10" dirty="0">
                <a:latin typeface="Arial"/>
                <a:cs typeface="Arial"/>
              </a:rPr>
              <a:t>r</a:t>
            </a:r>
            <a:r>
              <a:rPr sz="2000" spc="-20" dirty="0">
                <a:latin typeface="Arial"/>
                <a:cs typeface="Arial"/>
              </a:rPr>
              <a:t>ado</a:t>
            </a:r>
            <a:r>
              <a:rPr sz="2000" spc="-10" dirty="0">
                <a:latin typeface="Arial"/>
                <a:cs typeface="Arial"/>
              </a:rPr>
              <a:t>.</a:t>
            </a:r>
            <a:endParaRPr sz="2000" dirty="0">
              <a:latin typeface="Arial"/>
              <a:cs typeface="Arial"/>
            </a:endParaRPr>
          </a:p>
          <a:p>
            <a:pPr marL="355600" indent="-342900">
              <a:lnSpc>
                <a:spcPct val="100000"/>
              </a:lnSpc>
              <a:spcBef>
                <a:spcPts val="480"/>
              </a:spcBef>
              <a:buFont typeface="Arial" panose="020B0604020202020204" pitchFamily="34" charset="0"/>
              <a:buChar char="•"/>
              <a:tabLst>
                <a:tab pos="4598035" algn="l"/>
              </a:tabLst>
            </a:pPr>
            <a:r>
              <a:rPr sz="2000" spc="-20" dirty="0" smtClean="0">
                <a:latin typeface="Arial"/>
                <a:cs typeface="Arial"/>
              </a:rPr>
              <a:t>H</a:t>
            </a:r>
            <a:r>
              <a:rPr sz="2000" spc="-5" dirty="0" smtClean="0">
                <a:latin typeface="Arial"/>
                <a:cs typeface="Arial"/>
              </a:rPr>
              <a:t>i</a:t>
            </a:r>
            <a:r>
              <a:rPr sz="2000" spc="-20" dirty="0" smtClean="0">
                <a:latin typeface="Arial"/>
                <a:cs typeface="Arial"/>
              </a:rPr>
              <a:t>g</a:t>
            </a:r>
            <a:r>
              <a:rPr sz="2000" spc="-15" dirty="0" smtClean="0">
                <a:latin typeface="Arial"/>
                <a:cs typeface="Arial"/>
              </a:rPr>
              <a:t>h</a:t>
            </a:r>
            <a:r>
              <a:rPr sz="2000" spc="10" dirty="0" smtClean="0">
                <a:latin typeface="Arial"/>
                <a:cs typeface="Arial"/>
              </a:rPr>
              <a:t> </a:t>
            </a:r>
            <a:r>
              <a:rPr sz="2000" spc="-20" dirty="0">
                <a:latin typeface="Arial"/>
                <a:cs typeface="Arial"/>
              </a:rPr>
              <a:t>e</a:t>
            </a:r>
            <a:r>
              <a:rPr sz="2000" spc="-5" dirty="0">
                <a:latin typeface="Arial"/>
                <a:cs typeface="Arial"/>
              </a:rPr>
              <a:t>l</a:t>
            </a:r>
            <a:r>
              <a:rPr sz="2000" spc="-20" dirty="0">
                <a:latin typeface="Arial"/>
                <a:cs typeface="Arial"/>
              </a:rPr>
              <a:t>e</a:t>
            </a:r>
            <a:r>
              <a:rPr sz="2000" spc="-10" dirty="0">
                <a:latin typeface="Arial"/>
                <a:cs typeface="Arial"/>
              </a:rPr>
              <a:t>v</a:t>
            </a:r>
            <a:r>
              <a:rPr sz="2000" spc="-20" dirty="0">
                <a:latin typeface="Arial"/>
                <a:cs typeface="Arial"/>
              </a:rPr>
              <a:t>a</a:t>
            </a:r>
            <a:r>
              <a:rPr sz="2000" spc="-5" dirty="0">
                <a:latin typeface="Arial"/>
                <a:cs typeface="Arial"/>
              </a:rPr>
              <a:t>ti</a:t>
            </a:r>
            <a:r>
              <a:rPr sz="2000" spc="-20" dirty="0">
                <a:latin typeface="Arial"/>
                <a:cs typeface="Arial"/>
              </a:rPr>
              <a:t>o</a:t>
            </a:r>
            <a:r>
              <a:rPr sz="2000" spc="-15" dirty="0">
                <a:latin typeface="Arial"/>
                <a:cs typeface="Arial"/>
              </a:rPr>
              <a:t>n</a:t>
            </a:r>
            <a:r>
              <a:rPr sz="2000" spc="5" dirty="0">
                <a:latin typeface="Arial"/>
                <a:cs typeface="Arial"/>
              </a:rPr>
              <a:t> </a:t>
            </a:r>
            <a:r>
              <a:rPr sz="2000" spc="-20" dirty="0">
                <a:latin typeface="Arial"/>
                <a:cs typeface="Arial"/>
              </a:rPr>
              <a:t>an</a:t>
            </a:r>
            <a:r>
              <a:rPr sz="2000" spc="-15" dirty="0">
                <a:latin typeface="Arial"/>
                <a:cs typeface="Arial"/>
              </a:rPr>
              <a:t>d</a:t>
            </a:r>
            <a:r>
              <a:rPr sz="2000" dirty="0">
                <a:latin typeface="Arial"/>
                <a:cs typeface="Arial"/>
              </a:rPr>
              <a:t> </a:t>
            </a:r>
            <a:r>
              <a:rPr sz="2000" spc="-10" dirty="0">
                <a:latin typeface="Arial"/>
                <a:cs typeface="Arial"/>
              </a:rPr>
              <a:t>r</a:t>
            </a:r>
            <a:r>
              <a:rPr sz="2000" spc="-20" dirty="0">
                <a:latin typeface="Arial"/>
                <a:cs typeface="Arial"/>
              </a:rPr>
              <a:t>ugge</a:t>
            </a:r>
            <a:r>
              <a:rPr sz="2000" spc="-15" dirty="0">
                <a:latin typeface="Arial"/>
                <a:cs typeface="Arial"/>
              </a:rPr>
              <a:t>d</a:t>
            </a:r>
            <a:r>
              <a:rPr sz="2000" dirty="0">
                <a:latin typeface="Arial"/>
                <a:cs typeface="Arial"/>
              </a:rPr>
              <a:t> </a:t>
            </a:r>
            <a:r>
              <a:rPr sz="2000" spc="-10" dirty="0">
                <a:latin typeface="Arial"/>
                <a:cs typeface="Arial"/>
              </a:rPr>
              <a:t>t</a:t>
            </a:r>
            <a:r>
              <a:rPr sz="2000" spc="-20" dirty="0">
                <a:latin typeface="Arial"/>
                <a:cs typeface="Arial"/>
              </a:rPr>
              <a:t>opog</a:t>
            </a:r>
            <a:r>
              <a:rPr sz="2000" spc="-10" dirty="0">
                <a:latin typeface="Arial"/>
                <a:cs typeface="Arial"/>
              </a:rPr>
              <a:t>r</a:t>
            </a:r>
            <a:r>
              <a:rPr sz="2000" spc="-20" dirty="0">
                <a:latin typeface="Arial"/>
                <a:cs typeface="Arial"/>
              </a:rPr>
              <a:t>aph</a:t>
            </a:r>
            <a:r>
              <a:rPr sz="2000" spc="-160" dirty="0">
                <a:latin typeface="Arial"/>
                <a:cs typeface="Arial"/>
              </a:rPr>
              <a:t>y</a:t>
            </a:r>
            <a:r>
              <a:rPr sz="2000" spc="-10" dirty="0" smtClean="0">
                <a:latin typeface="Arial"/>
                <a:cs typeface="Arial"/>
              </a:rPr>
              <a:t>.</a:t>
            </a:r>
            <a:r>
              <a:rPr lang="en-US" sz="2000" dirty="0">
                <a:latin typeface="Arial"/>
                <a:cs typeface="Arial"/>
              </a:rPr>
              <a:t> </a:t>
            </a:r>
            <a:r>
              <a:rPr sz="2000" spc="-10" dirty="0" smtClean="0">
                <a:latin typeface="Arial"/>
                <a:cs typeface="Arial"/>
              </a:rPr>
              <a:t>“</a:t>
            </a:r>
            <a:r>
              <a:rPr sz="2000" spc="-60" dirty="0">
                <a:latin typeface="Arial"/>
                <a:cs typeface="Arial"/>
              </a:rPr>
              <a:t>W</a:t>
            </a:r>
            <a:r>
              <a:rPr sz="2000" spc="-20" dirty="0">
                <a:latin typeface="Arial"/>
                <a:cs typeface="Arial"/>
              </a:rPr>
              <a:t>o</a:t>
            </a:r>
            <a:r>
              <a:rPr sz="2000" spc="-10" dirty="0">
                <a:latin typeface="Arial"/>
                <a:cs typeface="Arial"/>
              </a:rPr>
              <a:t>rst</a:t>
            </a:r>
            <a:r>
              <a:rPr sz="2000" spc="-30" dirty="0">
                <a:latin typeface="Arial"/>
                <a:cs typeface="Arial"/>
              </a:rPr>
              <a:t> </a:t>
            </a:r>
            <a:r>
              <a:rPr sz="2000" spc="-10" dirty="0">
                <a:latin typeface="Arial"/>
                <a:cs typeface="Arial"/>
              </a:rPr>
              <a:t>c</a:t>
            </a:r>
            <a:r>
              <a:rPr sz="2000" spc="-20" dirty="0">
                <a:latin typeface="Arial"/>
                <a:cs typeface="Arial"/>
              </a:rPr>
              <a:t>a</a:t>
            </a:r>
            <a:r>
              <a:rPr sz="2000" spc="-10" dirty="0">
                <a:latin typeface="Arial"/>
                <a:cs typeface="Arial"/>
              </a:rPr>
              <a:t>s</a:t>
            </a:r>
            <a:r>
              <a:rPr sz="2000" spc="-20" dirty="0">
                <a:latin typeface="Arial"/>
                <a:cs typeface="Arial"/>
              </a:rPr>
              <a:t>e</a:t>
            </a:r>
            <a:r>
              <a:rPr sz="2000" spc="-10" dirty="0">
                <a:latin typeface="Arial"/>
                <a:cs typeface="Arial"/>
              </a:rPr>
              <a:t>” f</a:t>
            </a:r>
            <a:r>
              <a:rPr sz="2000" spc="-20" dirty="0">
                <a:latin typeface="Arial"/>
                <a:cs typeface="Arial"/>
              </a:rPr>
              <a:t>o</a:t>
            </a:r>
            <a:r>
              <a:rPr sz="2000" spc="-10" dirty="0">
                <a:latin typeface="Arial"/>
                <a:cs typeface="Arial"/>
              </a:rPr>
              <a:t>r </a:t>
            </a:r>
            <a:r>
              <a:rPr sz="2000" spc="-20" dirty="0">
                <a:latin typeface="Arial"/>
                <a:cs typeface="Arial"/>
              </a:rPr>
              <a:t>geo</a:t>
            </a:r>
            <a:r>
              <a:rPr sz="2000" spc="-10" dirty="0">
                <a:latin typeface="Arial"/>
                <a:cs typeface="Arial"/>
              </a:rPr>
              <a:t>id</a:t>
            </a:r>
            <a:r>
              <a:rPr sz="2000" spc="5" dirty="0">
                <a:latin typeface="Arial"/>
                <a:cs typeface="Arial"/>
              </a:rPr>
              <a:t> </a:t>
            </a:r>
            <a:r>
              <a:rPr sz="2000" spc="-20" dirty="0">
                <a:latin typeface="Arial"/>
                <a:cs typeface="Arial"/>
              </a:rPr>
              <a:t>mode</a:t>
            </a:r>
            <a:r>
              <a:rPr sz="2000" spc="-5" dirty="0">
                <a:latin typeface="Arial"/>
                <a:cs typeface="Arial"/>
              </a:rPr>
              <a:t>li</a:t>
            </a:r>
            <a:r>
              <a:rPr sz="2000" spc="-20" dirty="0">
                <a:latin typeface="Arial"/>
                <a:cs typeface="Arial"/>
              </a:rPr>
              <a:t>ng</a:t>
            </a:r>
            <a:r>
              <a:rPr sz="2000" spc="-10" dirty="0">
                <a:latin typeface="Arial"/>
                <a:cs typeface="Arial"/>
              </a:rPr>
              <a:t>.</a:t>
            </a:r>
            <a:endParaRPr sz="2000" dirty="0">
              <a:latin typeface="Arial"/>
              <a:cs typeface="Arial"/>
            </a:endParaRPr>
          </a:p>
          <a:p>
            <a:pPr marL="355600" indent="-342900">
              <a:lnSpc>
                <a:spcPts val="2380"/>
              </a:lnSpc>
              <a:spcBef>
                <a:spcPts val="480"/>
              </a:spcBef>
              <a:buFont typeface="Arial" panose="020B0604020202020204" pitchFamily="34" charset="0"/>
              <a:buChar char="•"/>
            </a:pPr>
            <a:r>
              <a:rPr sz="2000" spc="-170" dirty="0" smtClean="0">
                <a:latin typeface="Arial"/>
                <a:cs typeface="Arial"/>
              </a:rPr>
              <a:t>V</a:t>
            </a:r>
            <a:r>
              <a:rPr sz="2000" spc="-20" dirty="0" smtClean="0">
                <a:latin typeface="Arial"/>
                <a:cs typeface="Arial"/>
              </a:rPr>
              <a:t>a</a:t>
            </a:r>
            <a:r>
              <a:rPr sz="2000" spc="-10" dirty="0" smtClean="0">
                <a:latin typeface="Arial"/>
                <a:cs typeface="Arial"/>
              </a:rPr>
              <a:t>ri</a:t>
            </a:r>
            <a:r>
              <a:rPr sz="2000" spc="-20" dirty="0" smtClean="0">
                <a:latin typeface="Arial"/>
                <a:cs typeface="Arial"/>
              </a:rPr>
              <a:t>a</a:t>
            </a:r>
            <a:r>
              <a:rPr sz="2000" spc="-5" dirty="0" smtClean="0">
                <a:latin typeface="Arial"/>
                <a:cs typeface="Arial"/>
              </a:rPr>
              <a:t>ti</a:t>
            </a:r>
            <a:r>
              <a:rPr sz="2000" spc="-20" dirty="0" smtClean="0">
                <a:latin typeface="Arial"/>
                <a:cs typeface="Arial"/>
              </a:rPr>
              <a:t>o</a:t>
            </a:r>
            <a:r>
              <a:rPr sz="2000" spc="-15" dirty="0" smtClean="0">
                <a:latin typeface="Arial"/>
                <a:cs typeface="Arial"/>
              </a:rPr>
              <a:t>n</a:t>
            </a:r>
            <a:r>
              <a:rPr sz="2000" spc="10" dirty="0" smtClean="0">
                <a:latin typeface="Arial"/>
                <a:cs typeface="Arial"/>
              </a:rPr>
              <a:t> </a:t>
            </a:r>
            <a:r>
              <a:rPr sz="2000" spc="-10" dirty="0">
                <a:latin typeface="Arial"/>
                <a:cs typeface="Arial"/>
              </a:rPr>
              <a:t>fr</a:t>
            </a:r>
            <a:r>
              <a:rPr sz="2000" spc="-20" dirty="0">
                <a:latin typeface="Arial"/>
                <a:cs typeface="Arial"/>
              </a:rPr>
              <a:t>om 6</a:t>
            </a:r>
            <a:r>
              <a:rPr sz="2000" spc="-10" dirty="0">
                <a:latin typeface="Arial"/>
                <a:cs typeface="Arial"/>
              </a:rPr>
              <a:t>,</a:t>
            </a:r>
            <a:r>
              <a:rPr sz="2000" spc="-20" dirty="0">
                <a:latin typeface="Arial"/>
                <a:cs typeface="Arial"/>
              </a:rPr>
              <a:t>000</a:t>
            </a:r>
            <a:r>
              <a:rPr sz="2000" spc="-5" dirty="0">
                <a:latin typeface="Arial"/>
                <a:cs typeface="Arial"/>
              </a:rPr>
              <a:t>’</a:t>
            </a:r>
            <a:r>
              <a:rPr sz="2000" spc="-70" dirty="0">
                <a:latin typeface="Arial"/>
                <a:cs typeface="Arial"/>
              </a:rPr>
              <a:t> </a:t>
            </a:r>
            <a:r>
              <a:rPr sz="2000" spc="-10" dirty="0">
                <a:latin typeface="Arial"/>
                <a:cs typeface="Arial"/>
              </a:rPr>
              <a:t>(</a:t>
            </a:r>
            <a:r>
              <a:rPr sz="2000" spc="-20" dirty="0">
                <a:latin typeface="Arial"/>
                <a:cs typeface="Arial"/>
              </a:rPr>
              <a:t>MSL</a:t>
            </a:r>
            <a:r>
              <a:rPr sz="2000" spc="-10" dirty="0">
                <a:latin typeface="Arial"/>
                <a:cs typeface="Arial"/>
              </a:rPr>
              <a:t>) to</a:t>
            </a:r>
            <a:r>
              <a:rPr sz="2000" spc="-15" dirty="0">
                <a:latin typeface="Arial"/>
                <a:cs typeface="Arial"/>
              </a:rPr>
              <a:t> </a:t>
            </a:r>
            <a:r>
              <a:rPr sz="2000" spc="-170" dirty="0">
                <a:latin typeface="Arial"/>
                <a:cs typeface="Arial"/>
              </a:rPr>
              <a:t>1</a:t>
            </a:r>
            <a:r>
              <a:rPr sz="2000" spc="-20" dirty="0">
                <a:latin typeface="Arial"/>
                <a:cs typeface="Arial"/>
              </a:rPr>
              <a:t>1</a:t>
            </a:r>
            <a:r>
              <a:rPr sz="2000" spc="-10" dirty="0">
                <a:latin typeface="Arial"/>
                <a:cs typeface="Arial"/>
              </a:rPr>
              <a:t>,</a:t>
            </a:r>
            <a:r>
              <a:rPr sz="2000" spc="-20" dirty="0">
                <a:latin typeface="Arial"/>
                <a:cs typeface="Arial"/>
              </a:rPr>
              <a:t>000</a:t>
            </a:r>
            <a:r>
              <a:rPr sz="2000" spc="-5" dirty="0">
                <a:latin typeface="Arial"/>
                <a:cs typeface="Arial"/>
              </a:rPr>
              <a:t>’,</a:t>
            </a:r>
            <a:r>
              <a:rPr sz="2000" dirty="0">
                <a:latin typeface="Arial"/>
                <a:cs typeface="Arial"/>
              </a:rPr>
              <a:t> </a:t>
            </a:r>
            <a:r>
              <a:rPr sz="2000" spc="-20" dirty="0">
                <a:latin typeface="Arial"/>
                <a:cs typeface="Arial"/>
              </a:rPr>
              <a:t>o</a:t>
            </a:r>
            <a:r>
              <a:rPr sz="2000" spc="-10" dirty="0">
                <a:latin typeface="Arial"/>
                <a:cs typeface="Arial"/>
              </a:rPr>
              <a:t>v</a:t>
            </a:r>
            <a:r>
              <a:rPr sz="2000" spc="-20" dirty="0">
                <a:latin typeface="Arial"/>
                <a:cs typeface="Arial"/>
              </a:rPr>
              <a:t>e</a:t>
            </a:r>
            <a:r>
              <a:rPr sz="2000" spc="-10" dirty="0">
                <a:latin typeface="Arial"/>
                <a:cs typeface="Arial"/>
              </a:rPr>
              <a:t>r t</a:t>
            </a:r>
            <a:r>
              <a:rPr sz="2000" spc="-20" dirty="0">
                <a:latin typeface="Arial"/>
                <a:cs typeface="Arial"/>
              </a:rPr>
              <a:t>w</a:t>
            </a:r>
            <a:r>
              <a:rPr sz="2000" spc="-15" dirty="0">
                <a:latin typeface="Arial"/>
                <a:cs typeface="Arial"/>
              </a:rPr>
              <a:t>o</a:t>
            </a:r>
            <a:r>
              <a:rPr sz="2000" dirty="0">
                <a:latin typeface="Arial"/>
                <a:cs typeface="Arial"/>
              </a:rPr>
              <a:t> </a:t>
            </a:r>
            <a:r>
              <a:rPr sz="2000" spc="-20" dirty="0">
                <a:latin typeface="Arial"/>
                <a:cs typeface="Arial"/>
              </a:rPr>
              <a:t>pa</a:t>
            </a:r>
            <a:r>
              <a:rPr sz="2000" spc="-10" dirty="0">
                <a:latin typeface="Arial"/>
                <a:cs typeface="Arial"/>
              </a:rPr>
              <a:t>ss</a:t>
            </a:r>
            <a:r>
              <a:rPr sz="2000" spc="-20" dirty="0">
                <a:latin typeface="Arial"/>
                <a:cs typeface="Arial"/>
              </a:rPr>
              <a:t>e</a:t>
            </a:r>
            <a:r>
              <a:rPr sz="2000" spc="-10" dirty="0">
                <a:latin typeface="Arial"/>
                <a:cs typeface="Arial"/>
              </a:rPr>
              <a:t>s.</a:t>
            </a:r>
            <a:endParaRPr sz="2000" dirty="0">
              <a:latin typeface="Arial"/>
              <a:cs typeface="Arial"/>
            </a:endParaRPr>
          </a:p>
        </p:txBody>
      </p:sp>
      <p:sp>
        <p:nvSpPr>
          <p:cNvPr id="4" name="object 4"/>
          <p:cNvSpPr txBox="1"/>
          <p:nvPr/>
        </p:nvSpPr>
        <p:spPr>
          <a:xfrm>
            <a:off x="2962655" y="5303520"/>
            <a:ext cx="6036945" cy="1437640"/>
          </a:xfrm>
          <a:prstGeom prst="rect">
            <a:avLst/>
          </a:prstGeom>
        </p:spPr>
        <p:txBody>
          <a:bodyPr vert="horz" wrap="square" lIns="0" tIns="0" rIns="0" bIns="0" rtlCol="0">
            <a:spAutoFit/>
          </a:bodyPr>
          <a:lstStyle/>
          <a:p>
            <a:pPr marR="397510" algn="r">
              <a:lnSpc>
                <a:spcPct val="100000"/>
              </a:lnSpc>
            </a:pPr>
            <a:r>
              <a:rPr sz="1200" spc="-15" dirty="0">
                <a:solidFill>
                  <a:srgbClr val="8A8A8A"/>
                </a:solidFill>
                <a:latin typeface="Calibri"/>
                <a:cs typeface="Calibri"/>
              </a:rPr>
              <a:t>12</a:t>
            </a:r>
            <a:endParaRPr sz="1200">
              <a:latin typeface="Calibri"/>
              <a:cs typeface="Calibri"/>
            </a:endParaRPr>
          </a:p>
        </p:txBody>
      </p:sp>
      <p:sp>
        <p:nvSpPr>
          <p:cNvPr id="5" name="object 5"/>
          <p:cNvSpPr/>
          <p:nvPr/>
        </p:nvSpPr>
        <p:spPr>
          <a:xfrm>
            <a:off x="140970" y="3622548"/>
            <a:ext cx="4057650" cy="2993897"/>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2838450" y="2887979"/>
            <a:ext cx="6160769" cy="2415539"/>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2962655" y="5303520"/>
            <a:ext cx="6036563" cy="1437131"/>
          </a:xfrm>
          <a:prstGeom prst="rect">
            <a:avLst/>
          </a:prstGeom>
          <a:blipFill>
            <a:blip r:embed="rId5" cstate="print"/>
            <a:stretch>
              <a:fillRect/>
            </a:stretch>
          </a:blipFill>
        </p:spPr>
        <p:txBody>
          <a:bodyPr wrap="square" lIns="0" tIns="0" rIns="0" bIns="0" rtlCol="0"/>
          <a:lstStyle/>
          <a:p>
            <a:endParaRPr/>
          </a:p>
        </p:txBody>
      </p:sp>
      <p:sp>
        <p:nvSpPr>
          <p:cNvPr id="8" name="Date Placeholder 7"/>
          <p:cNvSpPr>
            <a:spLocks noGrp="1"/>
          </p:cNvSpPr>
          <p:nvPr>
            <p:ph type="dt" sz="half" idx="10"/>
          </p:nvPr>
        </p:nvSpPr>
        <p:spPr/>
        <p:txBody>
          <a:bodyPr/>
          <a:lstStyle/>
          <a:p>
            <a:pPr>
              <a:defRPr/>
            </a:pPr>
            <a:r>
              <a:rPr lang="en-US" altLang="en-US" smtClean="0"/>
              <a:t>February 8, 2017</a:t>
            </a:r>
            <a:endParaRPr lang="en-US" altLang="en-US"/>
          </a:p>
        </p:txBody>
      </p:sp>
      <p:sp>
        <p:nvSpPr>
          <p:cNvPr id="9" name="Footer Placeholder 8"/>
          <p:cNvSpPr>
            <a:spLocks noGrp="1"/>
          </p:cNvSpPr>
          <p:nvPr>
            <p:ph type="ftr" sz="quarter" idx="11"/>
          </p:nvPr>
        </p:nvSpPr>
        <p:spPr/>
        <p:txBody>
          <a:bodyPr/>
          <a:lstStyle/>
          <a:p>
            <a:pPr>
              <a:defRPr/>
            </a:pPr>
            <a:r>
              <a:rPr lang="en-US" smtClean="0"/>
              <a:t>2017 Geospatial Summit, Silver Spring MD</a:t>
            </a:r>
            <a:endParaRPr lang="en-US"/>
          </a:p>
        </p:txBody>
      </p:sp>
    </p:spTree>
    <p:extLst>
      <p:ext uri="{BB962C8B-B14F-4D97-AF65-F5344CB8AC3E}">
        <p14:creationId xmlns:p14="http://schemas.microsoft.com/office/powerpoint/2010/main" val="2715452467"/>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711468"/>
            <a:ext cx="9144000" cy="677108"/>
          </a:xfrm>
          <a:prstGeom prst="rect">
            <a:avLst/>
          </a:prstGeom>
        </p:spPr>
        <p:txBody>
          <a:bodyPr vert="horz" wrap="square" lIns="0" tIns="0" rIns="0" bIns="0" rtlCol="0">
            <a:spAutoFit/>
          </a:bodyPr>
          <a:lstStyle/>
          <a:p>
            <a:pPr marL="12700" algn="ctr">
              <a:lnSpc>
                <a:spcPct val="100000"/>
              </a:lnSpc>
            </a:pPr>
            <a:r>
              <a:rPr sz="4400" dirty="0">
                <a:solidFill>
                  <a:schemeClr val="tx2"/>
                </a:solidFill>
                <a:latin typeface="Gill Sans MT" pitchFamily="34" charset="0"/>
                <a:cs typeface="ＭＳ Ｐゴシック" charset="0"/>
              </a:rPr>
              <a:t>GSVS17 Colorado (cont</a:t>
            </a:r>
            <a:r>
              <a:rPr lang="en-US" sz="4400" dirty="0">
                <a:solidFill>
                  <a:schemeClr val="tx2"/>
                </a:solidFill>
                <a:latin typeface="Gill Sans MT" pitchFamily="34" charset="0"/>
                <a:cs typeface="ＭＳ Ｐゴシック" charset="0"/>
              </a:rPr>
              <a:t>.</a:t>
            </a:r>
            <a:r>
              <a:rPr sz="4400" dirty="0">
                <a:solidFill>
                  <a:schemeClr val="tx2"/>
                </a:solidFill>
                <a:latin typeface="Gill Sans MT" pitchFamily="34" charset="0"/>
                <a:cs typeface="ＭＳ Ｐゴシック" charset="0"/>
              </a:rPr>
              <a:t>)</a:t>
            </a:r>
          </a:p>
        </p:txBody>
      </p:sp>
      <p:sp>
        <p:nvSpPr>
          <p:cNvPr id="3" name="object 3"/>
          <p:cNvSpPr txBox="1"/>
          <p:nvPr/>
        </p:nvSpPr>
        <p:spPr>
          <a:xfrm>
            <a:off x="494665" y="1647506"/>
            <a:ext cx="8195945" cy="1295226"/>
          </a:xfrm>
          <a:prstGeom prst="rect">
            <a:avLst/>
          </a:prstGeom>
        </p:spPr>
        <p:txBody>
          <a:bodyPr vert="horz" wrap="square" lIns="0" tIns="0" rIns="0" bIns="0" rtlCol="0">
            <a:spAutoFit/>
          </a:bodyPr>
          <a:lstStyle/>
          <a:p>
            <a:pPr marL="355600" indent="-342900">
              <a:lnSpc>
                <a:spcPct val="100000"/>
              </a:lnSpc>
              <a:buFont typeface="Arial" panose="020B0604020202020204" pitchFamily="34" charset="0"/>
              <a:buChar char="•"/>
            </a:pPr>
            <a:r>
              <a:rPr sz="2000" spc="-20" dirty="0" smtClean="0">
                <a:latin typeface="Arial"/>
                <a:cs typeface="Arial"/>
              </a:rPr>
              <a:t>22</a:t>
            </a:r>
            <a:r>
              <a:rPr sz="2000" spc="-15" dirty="0" smtClean="0">
                <a:latin typeface="Arial"/>
                <a:cs typeface="Arial"/>
              </a:rPr>
              <a:t>0</a:t>
            </a:r>
            <a:r>
              <a:rPr sz="2000" dirty="0" smtClean="0">
                <a:latin typeface="Arial"/>
                <a:cs typeface="Arial"/>
              </a:rPr>
              <a:t> </a:t>
            </a:r>
            <a:r>
              <a:rPr sz="2000" spc="-20" dirty="0">
                <a:latin typeface="Arial"/>
                <a:cs typeface="Arial"/>
              </a:rPr>
              <a:t>ben</a:t>
            </a:r>
            <a:r>
              <a:rPr sz="2000" spc="-10" dirty="0">
                <a:latin typeface="Arial"/>
                <a:cs typeface="Arial"/>
              </a:rPr>
              <a:t>c</a:t>
            </a:r>
            <a:r>
              <a:rPr sz="2000" spc="-20" dirty="0">
                <a:latin typeface="Arial"/>
                <a:cs typeface="Arial"/>
              </a:rPr>
              <a:t>hma</a:t>
            </a:r>
            <a:r>
              <a:rPr sz="2000" spc="-10" dirty="0">
                <a:latin typeface="Arial"/>
                <a:cs typeface="Arial"/>
              </a:rPr>
              <a:t>rk</a:t>
            </a:r>
            <a:r>
              <a:rPr sz="2000" spc="5" dirty="0">
                <a:latin typeface="Arial"/>
                <a:cs typeface="Arial"/>
              </a:rPr>
              <a:t> </a:t>
            </a:r>
            <a:r>
              <a:rPr sz="2000" spc="-5" dirty="0">
                <a:latin typeface="Arial"/>
                <a:cs typeface="Arial"/>
              </a:rPr>
              <a:t>l</a:t>
            </a:r>
            <a:r>
              <a:rPr sz="2000" spc="-20" dirty="0">
                <a:latin typeface="Arial"/>
                <a:cs typeface="Arial"/>
              </a:rPr>
              <a:t>o</a:t>
            </a:r>
            <a:r>
              <a:rPr sz="2000" spc="-10" dirty="0">
                <a:latin typeface="Arial"/>
                <a:cs typeface="Arial"/>
              </a:rPr>
              <a:t>c</a:t>
            </a:r>
            <a:r>
              <a:rPr sz="2000" spc="-20" dirty="0">
                <a:latin typeface="Arial"/>
                <a:cs typeface="Arial"/>
              </a:rPr>
              <a:t>a</a:t>
            </a:r>
            <a:r>
              <a:rPr sz="2000" spc="-5" dirty="0">
                <a:latin typeface="Arial"/>
                <a:cs typeface="Arial"/>
              </a:rPr>
              <a:t>ti</a:t>
            </a:r>
            <a:r>
              <a:rPr sz="2000" spc="-20" dirty="0">
                <a:latin typeface="Arial"/>
                <a:cs typeface="Arial"/>
              </a:rPr>
              <a:t>on</a:t>
            </a:r>
            <a:r>
              <a:rPr sz="2000" spc="-10" dirty="0">
                <a:latin typeface="Arial"/>
                <a:cs typeface="Arial"/>
              </a:rPr>
              <a:t>s</a:t>
            </a:r>
            <a:r>
              <a:rPr sz="2000" dirty="0">
                <a:latin typeface="Arial"/>
                <a:cs typeface="Arial"/>
              </a:rPr>
              <a:t> </a:t>
            </a:r>
            <a:r>
              <a:rPr sz="2000" spc="-10" dirty="0">
                <a:latin typeface="Arial"/>
                <a:cs typeface="Arial"/>
              </a:rPr>
              <a:t>(</a:t>
            </a:r>
            <a:r>
              <a:rPr sz="2000" spc="-20" dirty="0">
                <a:latin typeface="Arial"/>
                <a:cs typeface="Arial"/>
              </a:rPr>
              <a:t>app</a:t>
            </a:r>
            <a:r>
              <a:rPr sz="2000" spc="-10" dirty="0">
                <a:latin typeface="Arial"/>
                <a:cs typeface="Arial"/>
              </a:rPr>
              <a:t>r</a:t>
            </a:r>
            <a:r>
              <a:rPr sz="2000" spc="-20" dirty="0">
                <a:latin typeface="Arial"/>
                <a:cs typeface="Arial"/>
              </a:rPr>
              <a:t>o</a:t>
            </a:r>
            <a:r>
              <a:rPr sz="2000" spc="-10" dirty="0">
                <a:latin typeface="Arial"/>
                <a:cs typeface="Arial"/>
              </a:rPr>
              <a:t>xi</a:t>
            </a:r>
            <a:r>
              <a:rPr sz="2000" spc="-20" dirty="0">
                <a:latin typeface="Arial"/>
                <a:cs typeface="Arial"/>
              </a:rPr>
              <a:t>ma</a:t>
            </a:r>
            <a:r>
              <a:rPr sz="2000" spc="-10" dirty="0">
                <a:latin typeface="Arial"/>
                <a:cs typeface="Arial"/>
              </a:rPr>
              <a:t>t</a:t>
            </a:r>
            <a:r>
              <a:rPr sz="2000" spc="-20" dirty="0">
                <a:latin typeface="Arial"/>
                <a:cs typeface="Arial"/>
              </a:rPr>
              <a:t>e</a:t>
            </a:r>
            <a:r>
              <a:rPr sz="2000" spc="-10" dirty="0">
                <a:latin typeface="Arial"/>
                <a:cs typeface="Arial"/>
              </a:rPr>
              <a:t>ly</a:t>
            </a:r>
            <a:r>
              <a:rPr sz="2000" spc="5" dirty="0">
                <a:latin typeface="Arial"/>
                <a:cs typeface="Arial"/>
              </a:rPr>
              <a:t> </a:t>
            </a:r>
            <a:r>
              <a:rPr sz="2000" spc="-15" dirty="0">
                <a:latin typeface="Arial"/>
                <a:cs typeface="Arial"/>
              </a:rPr>
              <a:t>1</a:t>
            </a:r>
            <a:r>
              <a:rPr sz="2000" spc="-5" dirty="0">
                <a:latin typeface="Arial"/>
                <a:cs typeface="Arial"/>
              </a:rPr>
              <a:t> </a:t>
            </a:r>
            <a:r>
              <a:rPr sz="2000" spc="-20" dirty="0">
                <a:latin typeface="Arial"/>
                <a:cs typeface="Arial"/>
              </a:rPr>
              <a:t>pe</a:t>
            </a:r>
            <a:r>
              <a:rPr sz="2000" spc="-10" dirty="0">
                <a:latin typeface="Arial"/>
                <a:cs typeface="Arial"/>
              </a:rPr>
              <a:t>r</a:t>
            </a:r>
            <a:r>
              <a:rPr sz="2000" spc="-5" dirty="0">
                <a:latin typeface="Arial"/>
                <a:cs typeface="Arial"/>
              </a:rPr>
              <a:t> </a:t>
            </a:r>
            <a:r>
              <a:rPr sz="2000" spc="-25" dirty="0">
                <a:latin typeface="Arial"/>
                <a:cs typeface="Arial"/>
              </a:rPr>
              <a:t>m</a:t>
            </a:r>
            <a:r>
              <a:rPr sz="2000" spc="-5" dirty="0">
                <a:latin typeface="Arial"/>
                <a:cs typeface="Arial"/>
              </a:rPr>
              <a:t>il</a:t>
            </a:r>
            <a:r>
              <a:rPr sz="2000" spc="-20" dirty="0">
                <a:latin typeface="Arial"/>
                <a:cs typeface="Arial"/>
              </a:rPr>
              <a:t>e</a:t>
            </a:r>
            <a:r>
              <a:rPr sz="2000" spc="-10" dirty="0">
                <a:latin typeface="Arial"/>
                <a:cs typeface="Arial"/>
              </a:rPr>
              <a:t>)</a:t>
            </a:r>
            <a:r>
              <a:rPr sz="2000" spc="5" dirty="0">
                <a:latin typeface="Arial"/>
                <a:cs typeface="Arial"/>
              </a:rPr>
              <a:t> </a:t>
            </a:r>
            <a:r>
              <a:rPr sz="2000" spc="-20" dirty="0">
                <a:latin typeface="Arial"/>
                <a:cs typeface="Arial"/>
              </a:rPr>
              <a:t>ha</a:t>
            </a:r>
            <a:r>
              <a:rPr sz="2000" spc="-15" dirty="0">
                <a:latin typeface="Arial"/>
                <a:cs typeface="Arial"/>
              </a:rPr>
              <a:t>ve</a:t>
            </a:r>
            <a:r>
              <a:rPr sz="2000" spc="-5" dirty="0">
                <a:latin typeface="Arial"/>
                <a:cs typeface="Arial"/>
              </a:rPr>
              <a:t> </a:t>
            </a:r>
            <a:r>
              <a:rPr sz="2000" spc="-20" dirty="0">
                <a:latin typeface="Arial"/>
                <a:cs typeface="Arial"/>
              </a:rPr>
              <a:t>bee</a:t>
            </a:r>
            <a:r>
              <a:rPr sz="2000" spc="-15" dirty="0">
                <a:latin typeface="Arial"/>
                <a:cs typeface="Arial"/>
              </a:rPr>
              <a:t>n</a:t>
            </a:r>
            <a:r>
              <a:rPr sz="2000" dirty="0">
                <a:latin typeface="Arial"/>
                <a:cs typeface="Arial"/>
              </a:rPr>
              <a:t> </a:t>
            </a:r>
            <a:r>
              <a:rPr sz="2000" spc="-5" dirty="0">
                <a:latin typeface="Arial"/>
                <a:cs typeface="Arial"/>
              </a:rPr>
              <a:t>i</a:t>
            </a:r>
            <a:r>
              <a:rPr sz="2000" spc="-20" dirty="0">
                <a:latin typeface="Arial"/>
                <a:cs typeface="Arial"/>
              </a:rPr>
              <a:t>n</a:t>
            </a:r>
            <a:r>
              <a:rPr sz="2000" spc="-10" dirty="0">
                <a:latin typeface="Arial"/>
                <a:cs typeface="Arial"/>
              </a:rPr>
              <a:t>st</a:t>
            </a:r>
            <a:r>
              <a:rPr sz="2000" spc="-20" dirty="0">
                <a:latin typeface="Arial"/>
                <a:cs typeface="Arial"/>
              </a:rPr>
              <a:t>a</a:t>
            </a:r>
            <a:r>
              <a:rPr sz="2000" spc="-5" dirty="0">
                <a:latin typeface="Arial"/>
                <a:cs typeface="Arial"/>
              </a:rPr>
              <a:t>ll</a:t>
            </a:r>
            <a:r>
              <a:rPr sz="2000" spc="-20" dirty="0">
                <a:latin typeface="Arial"/>
                <a:cs typeface="Arial"/>
              </a:rPr>
              <a:t>ed</a:t>
            </a:r>
            <a:endParaRPr sz="2000" dirty="0">
              <a:latin typeface="Arial"/>
              <a:cs typeface="Arial"/>
            </a:endParaRPr>
          </a:p>
          <a:p>
            <a:pPr marL="354965" marR="281305" indent="-342900">
              <a:lnSpc>
                <a:spcPct val="100000"/>
              </a:lnSpc>
              <a:spcBef>
                <a:spcPts val="480"/>
              </a:spcBef>
              <a:buFont typeface="Arial" panose="020B0604020202020204" pitchFamily="34" charset="0"/>
              <a:buChar char="•"/>
            </a:pPr>
            <a:r>
              <a:rPr sz="2000" spc="-20" dirty="0" smtClean="0">
                <a:latin typeface="Arial"/>
                <a:cs typeface="Arial"/>
              </a:rPr>
              <a:t>Th</a:t>
            </a:r>
            <a:r>
              <a:rPr sz="2000" spc="-15" dirty="0" smtClean="0">
                <a:latin typeface="Arial"/>
                <a:cs typeface="Arial"/>
              </a:rPr>
              <a:t>e</a:t>
            </a:r>
            <a:r>
              <a:rPr sz="2000" spc="5" dirty="0" smtClean="0">
                <a:latin typeface="Arial"/>
                <a:cs typeface="Arial"/>
              </a:rPr>
              <a:t> </a:t>
            </a:r>
            <a:r>
              <a:rPr sz="2000" spc="-10" dirty="0">
                <a:latin typeface="Arial"/>
                <a:cs typeface="Arial"/>
              </a:rPr>
              <a:t>s</a:t>
            </a:r>
            <a:r>
              <a:rPr sz="2000" spc="-20" dirty="0">
                <a:latin typeface="Arial"/>
                <a:cs typeface="Arial"/>
              </a:rPr>
              <a:t>u</a:t>
            </a:r>
            <a:r>
              <a:rPr sz="2000" spc="-10" dirty="0">
                <a:latin typeface="Arial"/>
                <a:cs typeface="Arial"/>
              </a:rPr>
              <a:t>rv</a:t>
            </a:r>
            <a:r>
              <a:rPr sz="2000" spc="-20" dirty="0">
                <a:latin typeface="Arial"/>
                <a:cs typeface="Arial"/>
              </a:rPr>
              <a:t>e</a:t>
            </a:r>
            <a:r>
              <a:rPr sz="2000" spc="-10" dirty="0">
                <a:latin typeface="Arial"/>
                <a:cs typeface="Arial"/>
              </a:rPr>
              <a:t>y </a:t>
            </a:r>
            <a:r>
              <a:rPr sz="2000" spc="-20" dirty="0">
                <a:latin typeface="Arial"/>
                <a:cs typeface="Arial"/>
              </a:rPr>
              <a:t>w</a:t>
            </a:r>
            <a:r>
              <a:rPr sz="2000" spc="-5" dirty="0">
                <a:latin typeface="Arial"/>
                <a:cs typeface="Arial"/>
              </a:rPr>
              <a:t>ill</a:t>
            </a:r>
            <a:r>
              <a:rPr sz="2000" spc="20" dirty="0">
                <a:latin typeface="Arial"/>
                <a:cs typeface="Arial"/>
              </a:rPr>
              <a:t> </a:t>
            </a:r>
            <a:r>
              <a:rPr sz="2000" spc="-10" dirty="0">
                <a:latin typeface="Arial"/>
                <a:cs typeface="Arial"/>
              </a:rPr>
              <a:t>t</a:t>
            </a:r>
            <a:r>
              <a:rPr sz="2000" spc="-20" dirty="0">
                <a:latin typeface="Arial"/>
                <a:cs typeface="Arial"/>
              </a:rPr>
              <a:t>a</a:t>
            </a:r>
            <a:r>
              <a:rPr sz="2000" spc="-15" dirty="0">
                <a:latin typeface="Arial"/>
                <a:cs typeface="Arial"/>
              </a:rPr>
              <a:t>ke </a:t>
            </a:r>
            <a:r>
              <a:rPr sz="2000" spc="-20" dirty="0">
                <a:latin typeface="Arial"/>
                <a:cs typeface="Arial"/>
              </a:rPr>
              <a:t>p</a:t>
            </a:r>
            <a:r>
              <a:rPr sz="2000" spc="-5" dirty="0">
                <a:latin typeface="Arial"/>
                <a:cs typeface="Arial"/>
              </a:rPr>
              <a:t>l</a:t>
            </a:r>
            <a:r>
              <a:rPr sz="2000" spc="-20" dirty="0">
                <a:latin typeface="Arial"/>
                <a:cs typeface="Arial"/>
              </a:rPr>
              <a:t>a</a:t>
            </a:r>
            <a:r>
              <a:rPr sz="2000" spc="-15" dirty="0">
                <a:latin typeface="Arial"/>
                <a:cs typeface="Arial"/>
              </a:rPr>
              <a:t>ce</a:t>
            </a:r>
            <a:r>
              <a:rPr sz="2000" dirty="0">
                <a:latin typeface="Arial"/>
                <a:cs typeface="Arial"/>
              </a:rPr>
              <a:t> </a:t>
            </a:r>
            <a:r>
              <a:rPr sz="2000" spc="-10" dirty="0">
                <a:latin typeface="Arial"/>
                <a:cs typeface="Arial"/>
              </a:rPr>
              <a:t>in</a:t>
            </a:r>
            <a:r>
              <a:rPr sz="2000" dirty="0">
                <a:latin typeface="Arial"/>
                <a:cs typeface="Arial"/>
              </a:rPr>
              <a:t> </a:t>
            </a:r>
            <a:r>
              <a:rPr sz="2000" spc="-20" dirty="0">
                <a:latin typeface="Arial"/>
                <a:cs typeface="Arial"/>
              </a:rPr>
              <a:t>o</a:t>
            </a:r>
            <a:r>
              <a:rPr sz="2000" spc="-10" dirty="0">
                <a:latin typeface="Arial"/>
                <a:cs typeface="Arial"/>
              </a:rPr>
              <a:t>v</a:t>
            </a:r>
            <a:r>
              <a:rPr sz="2000" spc="-20" dirty="0">
                <a:latin typeface="Arial"/>
                <a:cs typeface="Arial"/>
              </a:rPr>
              <a:t>e</a:t>
            </a:r>
            <a:r>
              <a:rPr sz="2000" spc="-10" dirty="0">
                <a:latin typeface="Arial"/>
                <a:cs typeface="Arial"/>
              </a:rPr>
              <a:t>rl</a:t>
            </a:r>
            <a:r>
              <a:rPr sz="2000" spc="-20" dirty="0">
                <a:latin typeface="Arial"/>
                <a:cs typeface="Arial"/>
              </a:rPr>
              <a:t>app</a:t>
            </a:r>
            <a:r>
              <a:rPr sz="2000" spc="-5" dirty="0">
                <a:latin typeface="Arial"/>
                <a:cs typeface="Arial"/>
              </a:rPr>
              <a:t>i</a:t>
            </a:r>
            <a:r>
              <a:rPr sz="2000" spc="-20" dirty="0">
                <a:latin typeface="Arial"/>
                <a:cs typeface="Arial"/>
              </a:rPr>
              <a:t>n</a:t>
            </a:r>
            <a:r>
              <a:rPr sz="2000" spc="-15" dirty="0">
                <a:latin typeface="Arial"/>
                <a:cs typeface="Arial"/>
              </a:rPr>
              <a:t>g</a:t>
            </a:r>
            <a:r>
              <a:rPr sz="2000" spc="15" dirty="0">
                <a:latin typeface="Arial"/>
                <a:cs typeface="Arial"/>
              </a:rPr>
              <a:t> </a:t>
            </a:r>
            <a:r>
              <a:rPr sz="2000" spc="-20" dirty="0">
                <a:latin typeface="Arial"/>
                <a:cs typeface="Arial"/>
              </a:rPr>
              <a:t>pha</a:t>
            </a:r>
            <a:r>
              <a:rPr sz="2000" spc="-10" dirty="0">
                <a:latin typeface="Arial"/>
                <a:cs typeface="Arial"/>
              </a:rPr>
              <a:t>s</a:t>
            </a:r>
            <a:r>
              <a:rPr sz="2000" spc="-20" dirty="0">
                <a:latin typeface="Arial"/>
                <a:cs typeface="Arial"/>
              </a:rPr>
              <a:t>e</a:t>
            </a:r>
            <a:r>
              <a:rPr sz="2000" spc="-10" dirty="0">
                <a:latin typeface="Arial"/>
                <a:cs typeface="Arial"/>
              </a:rPr>
              <a:t>s</a:t>
            </a:r>
            <a:r>
              <a:rPr sz="2000" dirty="0">
                <a:latin typeface="Arial"/>
                <a:cs typeface="Arial"/>
              </a:rPr>
              <a:t> </a:t>
            </a:r>
            <a:r>
              <a:rPr sz="2000" spc="-20" dirty="0">
                <a:latin typeface="Arial"/>
                <a:cs typeface="Arial"/>
              </a:rPr>
              <a:t>beg</a:t>
            </a:r>
            <a:r>
              <a:rPr sz="2000" spc="-5" dirty="0">
                <a:latin typeface="Arial"/>
                <a:cs typeface="Arial"/>
              </a:rPr>
              <a:t>i</a:t>
            </a:r>
            <a:r>
              <a:rPr sz="2000" spc="-20" dirty="0">
                <a:latin typeface="Arial"/>
                <a:cs typeface="Arial"/>
              </a:rPr>
              <a:t>nn</a:t>
            </a:r>
            <a:r>
              <a:rPr sz="2000" spc="-5" dirty="0">
                <a:latin typeface="Arial"/>
                <a:cs typeface="Arial"/>
              </a:rPr>
              <a:t>i</a:t>
            </a:r>
            <a:r>
              <a:rPr sz="2000" spc="-20" dirty="0">
                <a:latin typeface="Arial"/>
                <a:cs typeface="Arial"/>
              </a:rPr>
              <a:t>n</a:t>
            </a:r>
            <a:r>
              <a:rPr sz="2000" spc="-15" dirty="0">
                <a:latin typeface="Arial"/>
                <a:cs typeface="Arial"/>
              </a:rPr>
              <a:t>g</a:t>
            </a:r>
            <a:r>
              <a:rPr sz="2000" spc="15" dirty="0">
                <a:latin typeface="Arial"/>
                <a:cs typeface="Arial"/>
              </a:rPr>
              <a:t> </a:t>
            </a:r>
            <a:r>
              <a:rPr sz="2000" spc="-20" dirty="0">
                <a:latin typeface="Arial"/>
                <a:cs typeface="Arial"/>
              </a:rPr>
              <a:t>Ma</a:t>
            </a:r>
            <a:r>
              <a:rPr sz="2000" spc="-10" dirty="0">
                <a:latin typeface="Arial"/>
                <a:cs typeface="Arial"/>
              </a:rPr>
              <a:t>y</a:t>
            </a:r>
            <a:r>
              <a:rPr sz="2000" spc="-5" dirty="0">
                <a:latin typeface="Arial"/>
                <a:cs typeface="Arial"/>
              </a:rPr>
              <a:t> </a:t>
            </a:r>
            <a:r>
              <a:rPr sz="2000" spc="-20" dirty="0">
                <a:latin typeface="Arial"/>
                <a:cs typeface="Arial"/>
              </a:rPr>
              <a:t>2017</a:t>
            </a:r>
            <a:r>
              <a:rPr sz="2000" spc="-15" dirty="0">
                <a:latin typeface="Arial"/>
                <a:cs typeface="Arial"/>
              </a:rPr>
              <a:t> </a:t>
            </a:r>
            <a:r>
              <a:rPr sz="2000" spc="-20" dirty="0">
                <a:latin typeface="Arial"/>
                <a:cs typeface="Arial"/>
              </a:rPr>
              <a:t>an</a:t>
            </a:r>
            <a:r>
              <a:rPr sz="2000" spc="-15" dirty="0">
                <a:latin typeface="Arial"/>
                <a:cs typeface="Arial"/>
              </a:rPr>
              <a:t>d</a:t>
            </a:r>
            <a:r>
              <a:rPr sz="2000" dirty="0">
                <a:latin typeface="Arial"/>
                <a:cs typeface="Arial"/>
              </a:rPr>
              <a:t> </a:t>
            </a:r>
            <a:r>
              <a:rPr sz="2000" spc="-10" dirty="0">
                <a:latin typeface="Arial"/>
                <a:cs typeface="Arial"/>
              </a:rPr>
              <a:t>is</a:t>
            </a:r>
            <a:r>
              <a:rPr sz="2000" spc="-5" dirty="0">
                <a:latin typeface="Arial"/>
                <a:cs typeface="Arial"/>
              </a:rPr>
              <a:t> </a:t>
            </a:r>
            <a:r>
              <a:rPr sz="2000" spc="-20" dirty="0">
                <a:latin typeface="Arial"/>
                <a:cs typeface="Arial"/>
              </a:rPr>
              <a:t>e</a:t>
            </a:r>
            <a:r>
              <a:rPr sz="2000" spc="-10" dirty="0">
                <a:latin typeface="Arial"/>
                <a:cs typeface="Arial"/>
              </a:rPr>
              <a:t>x</a:t>
            </a:r>
            <a:r>
              <a:rPr sz="2000" spc="-20" dirty="0">
                <a:latin typeface="Arial"/>
                <a:cs typeface="Arial"/>
              </a:rPr>
              <a:t>pe</a:t>
            </a:r>
            <a:r>
              <a:rPr sz="2000" spc="-10" dirty="0">
                <a:latin typeface="Arial"/>
                <a:cs typeface="Arial"/>
              </a:rPr>
              <a:t>ct</a:t>
            </a:r>
            <a:r>
              <a:rPr sz="2000" spc="-20" dirty="0">
                <a:latin typeface="Arial"/>
                <a:cs typeface="Arial"/>
              </a:rPr>
              <a:t>e</a:t>
            </a:r>
            <a:r>
              <a:rPr sz="2000" spc="-15" dirty="0">
                <a:latin typeface="Arial"/>
                <a:cs typeface="Arial"/>
              </a:rPr>
              <a:t>d</a:t>
            </a:r>
            <a:r>
              <a:rPr sz="2000" spc="-10" dirty="0">
                <a:latin typeface="Arial"/>
                <a:cs typeface="Arial"/>
              </a:rPr>
              <a:t> to</a:t>
            </a:r>
            <a:r>
              <a:rPr sz="2000" spc="-15" dirty="0">
                <a:latin typeface="Arial"/>
                <a:cs typeface="Arial"/>
              </a:rPr>
              <a:t> </a:t>
            </a:r>
            <a:r>
              <a:rPr sz="2000" spc="-10" dirty="0">
                <a:latin typeface="Arial"/>
                <a:cs typeface="Arial"/>
              </a:rPr>
              <a:t>c</a:t>
            </a:r>
            <a:r>
              <a:rPr sz="2000" spc="-20" dirty="0">
                <a:latin typeface="Arial"/>
                <a:cs typeface="Arial"/>
              </a:rPr>
              <a:t>on</a:t>
            </a:r>
            <a:r>
              <a:rPr sz="2000" spc="-5" dirty="0">
                <a:latin typeface="Arial"/>
                <a:cs typeface="Arial"/>
              </a:rPr>
              <a:t>ti</a:t>
            </a:r>
            <a:r>
              <a:rPr sz="2000" spc="-20" dirty="0">
                <a:latin typeface="Arial"/>
                <a:cs typeface="Arial"/>
              </a:rPr>
              <a:t>nu</a:t>
            </a:r>
            <a:r>
              <a:rPr sz="2000" spc="-15" dirty="0">
                <a:latin typeface="Arial"/>
                <a:cs typeface="Arial"/>
              </a:rPr>
              <a:t>e</a:t>
            </a:r>
            <a:r>
              <a:rPr sz="2000" dirty="0">
                <a:latin typeface="Arial"/>
                <a:cs typeface="Arial"/>
              </a:rPr>
              <a:t> </a:t>
            </a:r>
            <a:r>
              <a:rPr sz="2000" spc="-10" dirty="0">
                <a:latin typeface="Arial"/>
                <a:cs typeface="Arial"/>
              </a:rPr>
              <a:t>t</a:t>
            </a:r>
            <a:r>
              <a:rPr sz="2000" spc="-20" dirty="0">
                <a:latin typeface="Arial"/>
                <a:cs typeface="Arial"/>
              </a:rPr>
              <a:t>h</a:t>
            </a:r>
            <a:r>
              <a:rPr sz="2000" spc="-10" dirty="0">
                <a:latin typeface="Arial"/>
                <a:cs typeface="Arial"/>
              </a:rPr>
              <a:t>r</a:t>
            </a:r>
            <a:r>
              <a:rPr sz="2000" spc="-20" dirty="0">
                <a:latin typeface="Arial"/>
                <a:cs typeface="Arial"/>
              </a:rPr>
              <a:t>oug</a:t>
            </a:r>
            <a:r>
              <a:rPr sz="2000" spc="-15" dirty="0">
                <a:latin typeface="Arial"/>
                <a:cs typeface="Arial"/>
              </a:rPr>
              <a:t>h</a:t>
            </a:r>
            <a:r>
              <a:rPr sz="2000" spc="-10" dirty="0">
                <a:latin typeface="Arial"/>
                <a:cs typeface="Arial"/>
              </a:rPr>
              <a:t> </a:t>
            </a:r>
            <a:r>
              <a:rPr sz="2000" spc="-20" dirty="0">
                <a:latin typeface="Arial"/>
                <a:cs typeface="Arial"/>
              </a:rPr>
              <a:t>Sep</a:t>
            </a:r>
            <a:r>
              <a:rPr sz="2000" spc="-10" dirty="0">
                <a:latin typeface="Arial"/>
                <a:cs typeface="Arial"/>
              </a:rPr>
              <a:t>t</a:t>
            </a:r>
            <a:r>
              <a:rPr sz="2000" spc="-20" dirty="0">
                <a:latin typeface="Arial"/>
                <a:cs typeface="Arial"/>
              </a:rPr>
              <a:t>embe</a:t>
            </a:r>
            <a:r>
              <a:rPr sz="2000" spc="-120" dirty="0">
                <a:latin typeface="Arial"/>
                <a:cs typeface="Arial"/>
              </a:rPr>
              <a:t>r</a:t>
            </a:r>
            <a:r>
              <a:rPr sz="2000" spc="-10" dirty="0">
                <a:latin typeface="Arial"/>
                <a:cs typeface="Arial"/>
              </a:rPr>
              <a:t>.</a:t>
            </a:r>
            <a:endParaRPr sz="2000" dirty="0">
              <a:latin typeface="Arial"/>
              <a:cs typeface="Arial"/>
            </a:endParaRPr>
          </a:p>
        </p:txBody>
      </p:sp>
      <p:sp>
        <p:nvSpPr>
          <p:cNvPr id="4" name="object 4"/>
          <p:cNvSpPr/>
          <p:nvPr/>
        </p:nvSpPr>
        <p:spPr>
          <a:xfrm>
            <a:off x="5074920" y="3071622"/>
            <a:ext cx="3864101" cy="2897123"/>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93370" y="3319271"/>
            <a:ext cx="4498085" cy="3329177"/>
          </a:xfrm>
          <a:prstGeom prst="rect">
            <a:avLst/>
          </a:prstGeom>
          <a:blipFill>
            <a:blip r:embed="rId4" cstate="print"/>
            <a:stretch>
              <a:fillRect/>
            </a:stretch>
          </a:blipFill>
        </p:spPr>
        <p:txBody>
          <a:bodyPr wrap="square" lIns="0" tIns="0" rIns="0" bIns="0" rtlCol="0"/>
          <a:lstStyle/>
          <a:p>
            <a:endParaRPr/>
          </a:p>
        </p:txBody>
      </p:sp>
      <p:sp>
        <p:nvSpPr>
          <p:cNvPr id="7" name="Date Placeholder 6"/>
          <p:cNvSpPr>
            <a:spLocks noGrp="1"/>
          </p:cNvSpPr>
          <p:nvPr>
            <p:ph type="dt" sz="half" idx="10"/>
          </p:nvPr>
        </p:nvSpPr>
        <p:spPr/>
        <p:txBody>
          <a:bodyPr/>
          <a:lstStyle/>
          <a:p>
            <a:pPr>
              <a:defRPr/>
            </a:pPr>
            <a:r>
              <a:rPr lang="en-US" altLang="en-US" smtClean="0"/>
              <a:t>February 8, 2017</a:t>
            </a:r>
            <a:endParaRPr lang="en-US" altLang="en-US"/>
          </a:p>
        </p:txBody>
      </p:sp>
      <p:sp>
        <p:nvSpPr>
          <p:cNvPr id="8" name="Footer Placeholder 7"/>
          <p:cNvSpPr>
            <a:spLocks noGrp="1"/>
          </p:cNvSpPr>
          <p:nvPr>
            <p:ph type="ftr" sz="quarter" idx="11"/>
          </p:nvPr>
        </p:nvSpPr>
        <p:spPr/>
        <p:txBody>
          <a:bodyPr/>
          <a:lstStyle/>
          <a:p>
            <a:pPr>
              <a:defRPr/>
            </a:pPr>
            <a:r>
              <a:rPr lang="en-US" smtClean="0"/>
              <a:t>2017 Geospatial Summit, Silver Spring MD</a:t>
            </a:r>
            <a:endParaRPr lang="en-US"/>
          </a:p>
        </p:txBody>
      </p:sp>
    </p:spTree>
    <p:extLst>
      <p:ext uri="{BB962C8B-B14F-4D97-AF65-F5344CB8AC3E}">
        <p14:creationId xmlns:p14="http://schemas.microsoft.com/office/powerpoint/2010/main" val="3516154117"/>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690146"/>
            <a:ext cx="9144000" cy="677108"/>
          </a:xfrm>
          <a:prstGeom prst="rect">
            <a:avLst/>
          </a:prstGeom>
        </p:spPr>
        <p:txBody>
          <a:bodyPr vert="horz" wrap="square" lIns="0" tIns="0" rIns="0" bIns="0" rtlCol="0">
            <a:spAutoFit/>
          </a:bodyPr>
          <a:lstStyle/>
          <a:p>
            <a:pPr>
              <a:lnSpc>
                <a:spcPct val="100000"/>
              </a:lnSpc>
            </a:pPr>
            <a:r>
              <a:rPr dirty="0"/>
              <a:t>Differences with GSVS17</a:t>
            </a:r>
          </a:p>
        </p:txBody>
      </p:sp>
      <p:sp>
        <p:nvSpPr>
          <p:cNvPr id="3" name="object 3"/>
          <p:cNvSpPr txBox="1">
            <a:spLocks noGrp="1"/>
          </p:cNvSpPr>
          <p:nvPr>
            <p:ph type="body" idx="1"/>
          </p:nvPr>
        </p:nvSpPr>
        <p:spPr>
          <a:xfrm>
            <a:off x="928048" y="1828800"/>
            <a:ext cx="7758752" cy="4006225"/>
          </a:xfrm>
          <a:prstGeom prst="rect">
            <a:avLst/>
          </a:prstGeom>
        </p:spPr>
        <p:txBody>
          <a:bodyPr vert="horz" wrap="square" lIns="0" tIns="0" rIns="0" bIns="0" rtlCol="0">
            <a:spAutoFit/>
          </a:bodyPr>
          <a:lstStyle/>
          <a:p>
            <a:pPr marL="469900" marR="400685" indent="-457200">
              <a:tabLst>
                <a:tab pos="184150" algn="l"/>
              </a:tabLst>
            </a:pPr>
            <a:r>
              <a:rPr sz="2800" spc="-20" dirty="0">
                <a:latin typeface="Arial" panose="020B0604020202020204" pitchFamily="34" charset="0"/>
                <a:cs typeface="Arial" panose="020B0604020202020204" pitchFamily="34" charset="0"/>
              </a:rPr>
              <a:t>Nume</a:t>
            </a:r>
            <a:r>
              <a:rPr sz="2800" spc="-10" dirty="0">
                <a:latin typeface="Arial" panose="020B0604020202020204" pitchFamily="34" charset="0"/>
                <a:cs typeface="Arial" panose="020B0604020202020204" pitchFamily="34" charset="0"/>
              </a:rPr>
              <a:t>r</a:t>
            </a:r>
            <a:r>
              <a:rPr sz="2800" spc="-20" dirty="0">
                <a:latin typeface="Arial" panose="020B0604020202020204" pitchFamily="34" charset="0"/>
                <a:cs typeface="Arial" panose="020B0604020202020204" pitchFamily="34" charset="0"/>
              </a:rPr>
              <a:t>ou</a:t>
            </a:r>
            <a:r>
              <a:rPr sz="2800" spc="-10" dirty="0">
                <a:latin typeface="Arial" panose="020B0604020202020204" pitchFamily="34" charset="0"/>
                <a:cs typeface="Arial" panose="020B0604020202020204" pitchFamily="34" charset="0"/>
              </a:rPr>
              <a:t>s</a:t>
            </a:r>
            <a:r>
              <a:rPr sz="2800" spc="10" dirty="0">
                <a:latin typeface="Arial" panose="020B0604020202020204" pitchFamily="34" charset="0"/>
                <a:cs typeface="Arial" panose="020B0604020202020204" pitchFamily="34" charset="0"/>
              </a:rPr>
              <a:t> </a:t>
            </a:r>
            <a:r>
              <a:rPr sz="2800" spc="-10" dirty="0">
                <a:latin typeface="Arial" panose="020B0604020202020204" pitchFamily="34" charset="0"/>
                <a:cs typeface="Arial" panose="020B0604020202020204" pitchFamily="34" charset="0"/>
              </a:rPr>
              <a:t>“</a:t>
            </a:r>
            <a:r>
              <a:rPr sz="2800" spc="-20" dirty="0">
                <a:latin typeface="Arial" panose="020B0604020202020204" pitchFamily="34" charset="0"/>
                <a:cs typeface="Arial" panose="020B0604020202020204" pitchFamily="34" charset="0"/>
              </a:rPr>
              <a:t>e</a:t>
            </a:r>
            <a:r>
              <a:rPr sz="2800" spc="-10" dirty="0">
                <a:latin typeface="Arial" panose="020B0604020202020204" pitchFamily="34" charset="0"/>
                <a:cs typeface="Arial" panose="020B0604020202020204" pitchFamily="34" charset="0"/>
              </a:rPr>
              <a:t>xtr</a:t>
            </a:r>
            <a:r>
              <a:rPr sz="2800" spc="-20" dirty="0">
                <a:latin typeface="Arial" panose="020B0604020202020204" pitchFamily="34" charset="0"/>
                <a:cs typeface="Arial" panose="020B0604020202020204" pitchFamily="34" charset="0"/>
              </a:rPr>
              <a:t>a</a:t>
            </a:r>
            <a:r>
              <a:rPr sz="2800" spc="-10" dirty="0">
                <a:latin typeface="Arial" panose="020B0604020202020204" pitchFamily="34" charset="0"/>
                <a:cs typeface="Arial" panose="020B0604020202020204" pitchFamily="34" charset="0"/>
              </a:rPr>
              <a:t>”</a:t>
            </a:r>
            <a:r>
              <a:rPr sz="2800" spc="-25" dirty="0">
                <a:latin typeface="Arial" panose="020B0604020202020204" pitchFamily="34" charset="0"/>
                <a:cs typeface="Arial" panose="020B0604020202020204" pitchFamily="34" charset="0"/>
              </a:rPr>
              <a:t> </a:t>
            </a:r>
            <a:r>
              <a:rPr sz="2800" spc="-20" dirty="0">
                <a:latin typeface="Arial" panose="020B0604020202020204" pitchFamily="34" charset="0"/>
                <a:cs typeface="Arial" panose="020B0604020202020204" pitchFamily="34" charset="0"/>
              </a:rPr>
              <a:t>ben</a:t>
            </a:r>
            <a:r>
              <a:rPr sz="2800" spc="-15" dirty="0">
                <a:latin typeface="Arial" panose="020B0604020202020204" pitchFamily="34" charset="0"/>
                <a:cs typeface="Arial" panose="020B0604020202020204" pitchFamily="34" charset="0"/>
              </a:rPr>
              <a:t>ch</a:t>
            </a:r>
            <a:r>
              <a:rPr sz="2800" dirty="0">
                <a:latin typeface="Arial" panose="020B0604020202020204" pitchFamily="34" charset="0"/>
                <a:cs typeface="Arial" panose="020B0604020202020204" pitchFamily="34" charset="0"/>
              </a:rPr>
              <a:t> </a:t>
            </a:r>
            <a:r>
              <a:rPr sz="2800" spc="-20" dirty="0">
                <a:latin typeface="Arial" panose="020B0604020202020204" pitchFamily="34" charset="0"/>
                <a:cs typeface="Arial" panose="020B0604020202020204" pitchFamily="34" charset="0"/>
              </a:rPr>
              <a:t>ma</a:t>
            </a:r>
            <a:r>
              <a:rPr sz="2800" spc="-10" dirty="0">
                <a:latin typeface="Arial" panose="020B0604020202020204" pitchFamily="34" charset="0"/>
                <a:cs typeface="Arial" panose="020B0604020202020204" pitchFamily="34" charset="0"/>
              </a:rPr>
              <a:t>rks </a:t>
            </a:r>
            <a:r>
              <a:rPr sz="2800" spc="-20" dirty="0">
                <a:latin typeface="Arial" panose="020B0604020202020204" pitchFamily="34" charset="0"/>
                <a:cs typeface="Arial" panose="020B0604020202020204" pitchFamily="34" charset="0"/>
              </a:rPr>
              <a:t>ha</a:t>
            </a:r>
            <a:r>
              <a:rPr sz="2800" spc="-15" dirty="0">
                <a:latin typeface="Arial" panose="020B0604020202020204" pitchFamily="34" charset="0"/>
                <a:cs typeface="Arial" panose="020B0604020202020204" pitchFamily="34" charset="0"/>
              </a:rPr>
              <a:t>d</a:t>
            </a:r>
            <a:r>
              <a:rPr sz="2800" dirty="0">
                <a:latin typeface="Arial" panose="020B0604020202020204" pitchFamily="34" charset="0"/>
                <a:cs typeface="Arial" panose="020B0604020202020204" pitchFamily="34" charset="0"/>
              </a:rPr>
              <a:t> </a:t>
            </a:r>
            <a:r>
              <a:rPr sz="2800" spc="-10" dirty="0">
                <a:latin typeface="Arial" panose="020B0604020202020204" pitchFamily="34" charset="0"/>
                <a:cs typeface="Arial" panose="020B0604020202020204" pitchFamily="34" charset="0"/>
              </a:rPr>
              <a:t>to</a:t>
            </a:r>
            <a:r>
              <a:rPr sz="2800" spc="-15" dirty="0">
                <a:latin typeface="Arial" panose="020B0604020202020204" pitchFamily="34" charset="0"/>
                <a:cs typeface="Arial" panose="020B0604020202020204" pitchFamily="34" charset="0"/>
              </a:rPr>
              <a:t> </a:t>
            </a:r>
            <a:r>
              <a:rPr sz="2800" spc="-20" dirty="0">
                <a:latin typeface="Arial" panose="020B0604020202020204" pitchFamily="34" charset="0"/>
                <a:cs typeface="Arial" panose="020B0604020202020204" pitchFamily="34" charset="0"/>
              </a:rPr>
              <a:t>b</a:t>
            </a:r>
            <a:r>
              <a:rPr sz="2800" spc="-15" dirty="0">
                <a:latin typeface="Arial" panose="020B0604020202020204" pitchFamily="34" charset="0"/>
                <a:cs typeface="Arial" panose="020B0604020202020204" pitchFamily="34" charset="0"/>
              </a:rPr>
              <a:t>e</a:t>
            </a:r>
            <a:r>
              <a:rPr sz="2800" spc="-5" dirty="0">
                <a:latin typeface="Arial" panose="020B0604020202020204" pitchFamily="34" charset="0"/>
                <a:cs typeface="Arial" panose="020B0604020202020204" pitchFamily="34" charset="0"/>
              </a:rPr>
              <a:t> i</a:t>
            </a:r>
            <a:r>
              <a:rPr sz="2800" spc="-20" dirty="0">
                <a:latin typeface="Arial" panose="020B0604020202020204" pitchFamily="34" charset="0"/>
                <a:cs typeface="Arial" panose="020B0604020202020204" pitchFamily="34" charset="0"/>
              </a:rPr>
              <a:t>n</a:t>
            </a:r>
            <a:r>
              <a:rPr sz="2800" spc="-10" dirty="0">
                <a:latin typeface="Arial" panose="020B0604020202020204" pitchFamily="34" charset="0"/>
                <a:cs typeface="Arial" panose="020B0604020202020204" pitchFamily="34" charset="0"/>
              </a:rPr>
              <a:t>st</a:t>
            </a:r>
            <a:r>
              <a:rPr sz="2800" spc="-20" dirty="0">
                <a:latin typeface="Arial" panose="020B0604020202020204" pitchFamily="34" charset="0"/>
                <a:cs typeface="Arial" panose="020B0604020202020204" pitchFamily="34" charset="0"/>
              </a:rPr>
              <a:t>a</a:t>
            </a:r>
            <a:r>
              <a:rPr sz="2800" spc="-5" dirty="0">
                <a:latin typeface="Arial" panose="020B0604020202020204" pitchFamily="34" charset="0"/>
                <a:cs typeface="Arial" panose="020B0604020202020204" pitchFamily="34" charset="0"/>
              </a:rPr>
              <a:t>ll</a:t>
            </a:r>
            <a:r>
              <a:rPr sz="2800" spc="-20" dirty="0">
                <a:latin typeface="Arial" panose="020B0604020202020204" pitchFamily="34" charset="0"/>
                <a:cs typeface="Arial" panose="020B0604020202020204" pitchFamily="34" charset="0"/>
              </a:rPr>
              <a:t>e</a:t>
            </a:r>
            <a:r>
              <a:rPr sz="2800" spc="-15" dirty="0">
                <a:latin typeface="Arial" panose="020B0604020202020204" pitchFamily="34" charset="0"/>
                <a:cs typeface="Arial" panose="020B0604020202020204" pitchFamily="34" charset="0"/>
              </a:rPr>
              <a:t>d</a:t>
            </a:r>
            <a:r>
              <a:rPr sz="2800" spc="10" dirty="0">
                <a:latin typeface="Arial" panose="020B0604020202020204" pitchFamily="34" charset="0"/>
                <a:cs typeface="Arial" panose="020B0604020202020204" pitchFamily="34" charset="0"/>
              </a:rPr>
              <a:t> </a:t>
            </a:r>
            <a:r>
              <a:rPr sz="2800" spc="-10" dirty="0">
                <a:latin typeface="Arial" panose="020B0604020202020204" pitchFamily="34" charset="0"/>
                <a:cs typeface="Arial" panose="020B0604020202020204" pitchFamily="34" charset="0"/>
              </a:rPr>
              <a:t>f</a:t>
            </a:r>
            <a:r>
              <a:rPr sz="2800" spc="-20" dirty="0">
                <a:latin typeface="Arial" panose="020B0604020202020204" pitchFamily="34" charset="0"/>
                <a:cs typeface="Arial" panose="020B0604020202020204" pitchFamily="34" charset="0"/>
              </a:rPr>
              <a:t>o</a:t>
            </a:r>
            <a:r>
              <a:rPr sz="2800" spc="-10" dirty="0">
                <a:latin typeface="Arial" panose="020B0604020202020204" pitchFamily="34" charset="0"/>
                <a:cs typeface="Arial" panose="020B0604020202020204" pitchFamily="34" charset="0"/>
              </a:rPr>
              <a:t>r</a:t>
            </a:r>
            <a:r>
              <a:rPr sz="2800" spc="-20" dirty="0">
                <a:latin typeface="Arial" panose="020B0604020202020204" pitchFamily="34" charset="0"/>
                <a:cs typeface="Arial" panose="020B0604020202020204" pitchFamily="34" charset="0"/>
              </a:rPr>
              <a:t> </a:t>
            </a:r>
            <a:r>
              <a:rPr sz="2800" spc="-5" dirty="0">
                <a:latin typeface="Arial" panose="020B0604020202020204" pitchFamily="34" charset="0"/>
                <a:cs typeface="Arial" panose="020B0604020202020204" pitchFamily="34" charset="0"/>
              </a:rPr>
              <a:t>l</a:t>
            </a:r>
            <a:r>
              <a:rPr sz="2800" spc="-20" dirty="0">
                <a:latin typeface="Arial" panose="020B0604020202020204" pitchFamily="34" charset="0"/>
                <a:cs typeface="Arial" panose="020B0604020202020204" pitchFamily="34" charset="0"/>
              </a:rPr>
              <a:t>e</a:t>
            </a:r>
            <a:r>
              <a:rPr sz="2800" spc="-10" dirty="0">
                <a:latin typeface="Arial" panose="020B0604020202020204" pitchFamily="34" charset="0"/>
                <a:cs typeface="Arial" panose="020B0604020202020204" pitchFamily="34" charset="0"/>
              </a:rPr>
              <a:t>v</a:t>
            </a:r>
            <a:r>
              <a:rPr sz="2800" spc="-20" dirty="0">
                <a:latin typeface="Arial" panose="020B0604020202020204" pitchFamily="34" charset="0"/>
                <a:cs typeface="Arial" panose="020B0604020202020204" pitchFamily="34" charset="0"/>
              </a:rPr>
              <a:t>e</a:t>
            </a:r>
            <a:r>
              <a:rPr sz="2800" spc="-5" dirty="0">
                <a:latin typeface="Arial" panose="020B0604020202020204" pitchFamily="34" charset="0"/>
                <a:cs typeface="Arial" panose="020B0604020202020204" pitchFamily="34" charset="0"/>
              </a:rPr>
              <a:t>li</a:t>
            </a:r>
            <a:r>
              <a:rPr sz="2800" spc="-20" dirty="0">
                <a:latin typeface="Arial" panose="020B0604020202020204" pitchFamily="34" charset="0"/>
                <a:cs typeface="Arial" panose="020B0604020202020204" pitchFamily="34" charset="0"/>
              </a:rPr>
              <a:t>ng</a:t>
            </a:r>
            <a:r>
              <a:rPr sz="2800" spc="-15" dirty="0">
                <a:latin typeface="Arial" panose="020B0604020202020204" pitchFamily="34" charset="0"/>
                <a:cs typeface="Arial" panose="020B0604020202020204" pitchFamily="34" charset="0"/>
              </a:rPr>
              <a:t> </a:t>
            </a:r>
            <a:r>
              <a:rPr sz="2800" spc="-20" dirty="0">
                <a:latin typeface="Arial" panose="020B0604020202020204" pitchFamily="34" charset="0"/>
                <a:cs typeface="Arial" panose="020B0604020202020204" pitchFamily="34" charset="0"/>
              </a:rPr>
              <a:t>a</a:t>
            </a:r>
            <a:r>
              <a:rPr sz="2800" spc="-10" dirty="0">
                <a:latin typeface="Arial" panose="020B0604020202020204" pitchFamily="34" charset="0"/>
                <a:cs typeface="Arial" panose="020B0604020202020204" pitchFamily="34" charset="0"/>
              </a:rPr>
              <a:t>cc</a:t>
            </a:r>
            <a:r>
              <a:rPr sz="2800" spc="-20" dirty="0">
                <a:latin typeface="Arial" panose="020B0604020202020204" pitchFamily="34" charset="0"/>
                <a:cs typeface="Arial" panose="020B0604020202020204" pitchFamily="34" charset="0"/>
              </a:rPr>
              <a:t>u</a:t>
            </a:r>
            <a:r>
              <a:rPr sz="2800" spc="-10" dirty="0">
                <a:latin typeface="Arial" panose="020B0604020202020204" pitchFamily="34" charset="0"/>
                <a:cs typeface="Arial" panose="020B0604020202020204" pitchFamily="34" charset="0"/>
              </a:rPr>
              <a:t>r</a:t>
            </a:r>
            <a:r>
              <a:rPr sz="2800" spc="-20" dirty="0">
                <a:latin typeface="Arial" panose="020B0604020202020204" pitchFamily="34" charset="0"/>
                <a:cs typeface="Arial" panose="020B0604020202020204" pitchFamily="34" charset="0"/>
              </a:rPr>
              <a:t>a</a:t>
            </a:r>
            <a:r>
              <a:rPr sz="2800" spc="-10" dirty="0">
                <a:latin typeface="Arial" panose="020B0604020202020204" pitchFamily="34" charset="0"/>
                <a:cs typeface="Arial" panose="020B0604020202020204" pitchFamily="34" charset="0"/>
              </a:rPr>
              <a:t>cy </a:t>
            </a:r>
            <a:r>
              <a:rPr sz="2800" spc="-20" dirty="0">
                <a:latin typeface="Arial" panose="020B0604020202020204" pitchFamily="34" charset="0"/>
                <a:cs typeface="Arial" panose="020B0604020202020204" pitchFamily="34" charset="0"/>
              </a:rPr>
              <a:t>pu</a:t>
            </a:r>
            <a:r>
              <a:rPr sz="2800" spc="-10" dirty="0">
                <a:latin typeface="Arial" panose="020B0604020202020204" pitchFamily="34" charset="0"/>
                <a:cs typeface="Arial" panose="020B0604020202020204" pitchFamily="34" charset="0"/>
              </a:rPr>
              <a:t>r</a:t>
            </a:r>
            <a:r>
              <a:rPr sz="2800" spc="-20" dirty="0">
                <a:latin typeface="Arial" panose="020B0604020202020204" pitchFamily="34" charset="0"/>
                <a:cs typeface="Arial" panose="020B0604020202020204" pitchFamily="34" charset="0"/>
              </a:rPr>
              <a:t>po</a:t>
            </a:r>
            <a:r>
              <a:rPr sz="2800" spc="-10" dirty="0">
                <a:latin typeface="Arial" panose="020B0604020202020204" pitchFamily="34" charset="0"/>
                <a:cs typeface="Arial" panose="020B0604020202020204" pitchFamily="34" charset="0"/>
              </a:rPr>
              <a:t>s</a:t>
            </a:r>
            <a:r>
              <a:rPr sz="2800" spc="-20" dirty="0">
                <a:latin typeface="Arial" panose="020B0604020202020204" pitchFamily="34" charset="0"/>
                <a:cs typeface="Arial" panose="020B0604020202020204" pitchFamily="34" charset="0"/>
              </a:rPr>
              <a:t>e</a:t>
            </a:r>
            <a:r>
              <a:rPr sz="2800" spc="-10" dirty="0">
                <a:latin typeface="Arial" panose="020B0604020202020204" pitchFamily="34" charset="0"/>
                <a:cs typeface="Arial" panose="020B0604020202020204" pitchFamily="34" charset="0"/>
              </a:rPr>
              <a:t>s</a:t>
            </a:r>
            <a:r>
              <a:rPr sz="2800" spc="5" dirty="0">
                <a:latin typeface="Arial" panose="020B0604020202020204" pitchFamily="34" charset="0"/>
                <a:cs typeface="Arial" panose="020B0604020202020204" pitchFamily="34" charset="0"/>
              </a:rPr>
              <a:t> </a:t>
            </a:r>
            <a:r>
              <a:rPr sz="2800" spc="-10" dirty="0">
                <a:latin typeface="Arial" panose="020B0604020202020204" pitchFamily="34" charset="0"/>
                <a:cs typeface="Arial" panose="020B0604020202020204" pitchFamily="34" charset="0"/>
              </a:rPr>
              <a:t>(v</a:t>
            </a:r>
            <a:r>
              <a:rPr sz="2800" spc="-20" dirty="0">
                <a:latin typeface="Arial" panose="020B0604020202020204" pitchFamily="34" charset="0"/>
                <a:cs typeface="Arial" panose="020B0604020202020204" pitchFamily="34" charset="0"/>
              </a:rPr>
              <a:t>e</a:t>
            </a:r>
            <a:r>
              <a:rPr sz="2800" spc="-10" dirty="0">
                <a:latin typeface="Arial" panose="020B0604020202020204" pitchFamily="34" charset="0"/>
                <a:cs typeface="Arial" panose="020B0604020202020204" pitchFamily="34" charset="0"/>
              </a:rPr>
              <a:t>ry</a:t>
            </a:r>
            <a:r>
              <a:rPr sz="2800" spc="-15" dirty="0">
                <a:latin typeface="Arial" panose="020B0604020202020204" pitchFamily="34" charset="0"/>
                <a:cs typeface="Arial" panose="020B0604020202020204" pitchFamily="34" charset="0"/>
              </a:rPr>
              <a:t> </a:t>
            </a:r>
            <a:r>
              <a:rPr sz="2800" spc="-10" dirty="0">
                <a:latin typeface="Arial" panose="020B0604020202020204" pitchFamily="34" charset="0"/>
                <a:cs typeface="Arial" panose="020B0604020202020204" pitchFamily="34" charset="0"/>
              </a:rPr>
              <a:t>st</a:t>
            </a:r>
            <a:r>
              <a:rPr sz="2800" spc="-20" dirty="0">
                <a:latin typeface="Arial" panose="020B0604020202020204" pitchFamily="34" charset="0"/>
                <a:cs typeface="Arial" panose="020B0604020202020204" pitchFamily="34" charset="0"/>
              </a:rPr>
              <a:t>ee</a:t>
            </a:r>
            <a:r>
              <a:rPr sz="2800" spc="-15" dirty="0">
                <a:latin typeface="Arial" panose="020B0604020202020204" pitchFamily="34" charset="0"/>
                <a:cs typeface="Arial" panose="020B0604020202020204" pitchFamily="34" charset="0"/>
              </a:rPr>
              <a:t>p </a:t>
            </a:r>
            <a:r>
              <a:rPr sz="2800" spc="-10" dirty="0">
                <a:latin typeface="Arial" panose="020B0604020202020204" pitchFamily="34" charset="0"/>
                <a:cs typeface="Arial" panose="020B0604020202020204" pitchFamily="34" charset="0"/>
              </a:rPr>
              <a:t>t</a:t>
            </a:r>
            <a:r>
              <a:rPr sz="2800" spc="-20" dirty="0">
                <a:latin typeface="Arial" panose="020B0604020202020204" pitchFamily="34" charset="0"/>
                <a:cs typeface="Arial" panose="020B0604020202020204" pitchFamily="34" charset="0"/>
              </a:rPr>
              <a:t>e</a:t>
            </a:r>
            <a:r>
              <a:rPr sz="2800" spc="-10" dirty="0">
                <a:latin typeface="Arial" panose="020B0604020202020204" pitchFamily="34" charset="0"/>
                <a:cs typeface="Arial" panose="020B0604020202020204" pitchFamily="34" charset="0"/>
              </a:rPr>
              <a:t>rr</a:t>
            </a:r>
            <a:r>
              <a:rPr sz="2800" spc="-20" dirty="0">
                <a:latin typeface="Arial" panose="020B0604020202020204" pitchFamily="34" charset="0"/>
                <a:cs typeface="Arial" panose="020B0604020202020204" pitchFamily="34" charset="0"/>
              </a:rPr>
              <a:t>a</a:t>
            </a:r>
            <a:r>
              <a:rPr sz="2800" spc="-10" dirty="0">
                <a:latin typeface="Arial" panose="020B0604020202020204" pitchFamily="34" charset="0"/>
                <a:cs typeface="Arial" panose="020B0604020202020204" pitchFamily="34" charset="0"/>
              </a:rPr>
              <a:t>in</a:t>
            </a:r>
            <a:r>
              <a:rPr sz="2800" spc="-15" dirty="0">
                <a:latin typeface="Arial" panose="020B0604020202020204" pitchFamily="34" charset="0"/>
                <a:cs typeface="Arial" panose="020B0604020202020204" pitchFamily="34" charset="0"/>
              </a:rPr>
              <a:t> </a:t>
            </a:r>
            <a:r>
              <a:rPr sz="2800" spc="-10" dirty="0">
                <a:latin typeface="Arial" panose="020B0604020202020204" pitchFamily="34" charset="0"/>
                <a:cs typeface="Arial" panose="020B0604020202020204" pitchFamily="34" charset="0"/>
              </a:rPr>
              <a:t>in</a:t>
            </a:r>
            <a:r>
              <a:rPr sz="2800" spc="5" dirty="0">
                <a:latin typeface="Arial" panose="020B0604020202020204" pitchFamily="34" charset="0"/>
                <a:cs typeface="Arial" panose="020B0604020202020204" pitchFamily="34" charset="0"/>
              </a:rPr>
              <a:t> </a:t>
            </a:r>
            <a:r>
              <a:rPr sz="2800" spc="-10" dirty="0">
                <a:latin typeface="Arial" panose="020B0604020202020204" pitchFamily="34" charset="0"/>
                <a:cs typeface="Arial" panose="020B0604020202020204" pitchFamily="34" charset="0"/>
              </a:rPr>
              <a:t>s</a:t>
            </a:r>
            <a:r>
              <a:rPr sz="2800" spc="-20" dirty="0">
                <a:latin typeface="Arial" panose="020B0604020202020204" pitchFamily="34" charset="0"/>
                <a:cs typeface="Arial" panose="020B0604020202020204" pitchFamily="34" charset="0"/>
              </a:rPr>
              <a:t>om</a:t>
            </a:r>
            <a:r>
              <a:rPr sz="2800" spc="-15" dirty="0">
                <a:latin typeface="Arial" panose="020B0604020202020204" pitchFamily="34" charset="0"/>
                <a:cs typeface="Arial" panose="020B0604020202020204" pitchFamily="34" charset="0"/>
              </a:rPr>
              <a:t>e</a:t>
            </a:r>
            <a:r>
              <a:rPr sz="2800" spc="-5" dirty="0">
                <a:latin typeface="Arial" panose="020B0604020202020204" pitchFamily="34" charset="0"/>
                <a:cs typeface="Arial" panose="020B0604020202020204" pitchFamily="34" charset="0"/>
              </a:rPr>
              <a:t> </a:t>
            </a:r>
            <a:r>
              <a:rPr sz="2800" spc="-10" dirty="0">
                <a:latin typeface="Arial" panose="020B0604020202020204" pitchFamily="34" charset="0"/>
                <a:cs typeface="Arial" panose="020B0604020202020204" pitchFamily="34" charset="0"/>
              </a:rPr>
              <a:t>s</a:t>
            </a:r>
            <a:r>
              <a:rPr sz="2800" spc="-20" dirty="0">
                <a:latin typeface="Arial" panose="020B0604020202020204" pitchFamily="34" charset="0"/>
                <a:cs typeface="Arial" panose="020B0604020202020204" pitchFamily="34" charset="0"/>
              </a:rPr>
              <a:t>e</a:t>
            </a:r>
            <a:r>
              <a:rPr sz="2800" spc="-10" dirty="0">
                <a:latin typeface="Arial" panose="020B0604020202020204" pitchFamily="34" charset="0"/>
                <a:cs typeface="Arial" panose="020B0604020202020204" pitchFamily="34" charset="0"/>
              </a:rPr>
              <a:t>cti</a:t>
            </a:r>
            <a:r>
              <a:rPr sz="2800" spc="-20" dirty="0">
                <a:latin typeface="Arial" panose="020B0604020202020204" pitchFamily="34" charset="0"/>
                <a:cs typeface="Arial" panose="020B0604020202020204" pitchFamily="34" charset="0"/>
              </a:rPr>
              <a:t>on</a:t>
            </a:r>
            <a:r>
              <a:rPr sz="2800" spc="-10" dirty="0">
                <a:latin typeface="Arial" panose="020B0604020202020204" pitchFamily="34" charset="0"/>
                <a:cs typeface="Arial" panose="020B0604020202020204" pitchFamily="34" charset="0"/>
              </a:rPr>
              <a:t>s).</a:t>
            </a:r>
          </a:p>
          <a:p>
            <a:pPr marL="469900" marR="5080" indent="-457200">
              <a:spcBef>
                <a:spcPts val="480"/>
              </a:spcBef>
              <a:tabLst>
                <a:tab pos="240029" algn="l"/>
              </a:tabLst>
            </a:pPr>
            <a:r>
              <a:rPr sz="2800" spc="-20" dirty="0">
                <a:latin typeface="Arial" panose="020B0604020202020204" pitchFamily="34" charset="0"/>
                <a:cs typeface="Arial" panose="020B0604020202020204" pitchFamily="34" charset="0"/>
              </a:rPr>
              <a:t>Ab</a:t>
            </a:r>
            <a:r>
              <a:rPr sz="2800" spc="-10" dirty="0">
                <a:latin typeface="Arial" panose="020B0604020202020204" pitchFamily="34" charset="0"/>
                <a:cs typeface="Arial" panose="020B0604020202020204" pitchFamily="34" charset="0"/>
              </a:rPr>
              <a:t>s</a:t>
            </a:r>
            <a:r>
              <a:rPr sz="2800" spc="-20" dirty="0">
                <a:latin typeface="Arial" panose="020B0604020202020204" pitchFamily="34" charset="0"/>
                <a:cs typeface="Arial" panose="020B0604020202020204" pitchFamily="34" charset="0"/>
              </a:rPr>
              <a:t>o</a:t>
            </a:r>
            <a:r>
              <a:rPr sz="2800" spc="-5" dirty="0">
                <a:latin typeface="Arial" panose="020B0604020202020204" pitchFamily="34" charset="0"/>
                <a:cs typeface="Arial" panose="020B0604020202020204" pitchFamily="34" charset="0"/>
              </a:rPr>
              <a:t>l</a:t>
            </a:r>
            <a:r>
              <a:rPr sz="2800" spc="-20" dirty="0">
                <a:latin typeface="Arial" panose="020B0604020202020204" pitchFamily="34" charset="0"/>
                <a:cs typeface="Arial" panose="020B0604020202020204" pitchFamily="34" charset="0"/>
              </a:rPr>
              <a:t>u</a:t>
            </a:r>
            <a:r>
              <a:rPr sz="2800" spc="-10" dirty="0">
                <a:latin typeface="Arial" panose="020B0604020202020204" pitchFamily="34" charset="0"/>
                <a:cs typeface="Arial" panose="020B0604020202020204" pitchFamily="34" charset="0"/>
              </a:rPr>
              <a:t>te</a:t>
            </a:r>
            <a:r>
              <a:rPr sz="2800" spc="5" dirty="0">
                <a:latin typeface="Arial" panose="020B0604020202020204" pitchFamily="34" charset="0"/>
                <a:cs typeface="Arial" panose="020B0604020202020204" pitchFamily="34" charset="0"/>
              </a:rPr>
              <a:t> </a:t>
            </a:r>
            <a:r>
              <a:rPr sz="2800" spc="-20" dirty="0">
                <a:latin typeface="Arial" panose="020B0604020202020204" pitchFamily="34" charset="0"/>
                <a:cs typeface="Arial" panose="020B0604020202020204" pitchFamily="34" charset="0"/>
              </a:rPr>
              <a:t>g</a:t>
            </a:r>
            <a:r>
              <a:rPr sz="2800" spc="-10" dirty="0">
                <a:latin typeface="Arial" panose="020B0604020202020204" pitchFamily="34" charset="0"/>
                <a:cs typeface="Arial" panose="020B0604020202020204" pitchFamily="34" charset="0"/>
              </a:rPr>
              <a:t>r</a:t>
            </a:r>
            <a:r>
              <a:rPr sz="2800" spc="-20" dirty="0">
                <a:latin typeface="Arial" panose="020B0604020202020204" pitchFamily="34" charset="0"/>
                <a:cs typeface="Arial" panose="020B0604020202020204" pitchFamily="34" charset="0"/>
              </a:rPr>
              <a:t>a</a:t>
            </a:r>
            <a:r>
              <a:rPr sz="2800" spc="-10" dirty="0">
                <a:latin typeface="Arial" panose="020B0604020202020204" pitchFamily="34" charset="0"/>
                <a:cs typeface="Arial" panose="020B0604020202020204" pitchFamily="34" charset="0"/>
              </a:rPr>
              <a:t>vity (</a:t>
            </a:r>
            <a:r>
              <a:rPr sz="2800" spc="-20" dirty="0">
                <a:latin typeface="Arial" panose="020B0604020202020204" pitchFamily="34" charset="0"/>
                <a:cs typeface="Arial" panose="020B0604020202020204" pitchFamily="34" charset="0"/>
              </a:rPr>
              <a:t>A10</a:t>
            </a:r>
            <a:r>
              <a:rPr sz="2800" spc="-10" dirty="0">
                <a:latin typeface="Arial" panose="020B0604020202020204" pitchFamily="34" charset="0"/>
                <a:cs typeface="Arial" panose="020B0604020202020204" pitchFamily="34" charset="0"/>
              </a:rPr>
              <a:t>)</a:t>
            </a:r>
            <a:r>
              <a:rPr sz="2800" spc="-5" dirty="0">
                <a:latin typeface="Arial" panose="020B0604020202020204" pitchFamily="34" charset="0"/>
                <a:cs typeface="Arial" panose="020B0604020202020204" pitchFamily="34" charset="0"/>
              </a:rPr>
              <a:t> </a:t>
            </a:r>
            <a:r>
              <a:rPr sz="2800" spc="-20" dirty="0">
                <a:latin typeface="Arial" panose="020B0604020202020204" pitchFamily="34" charset="0"/>
                <a:cs typeface="Arial" panose="020B0604020202020204" pitchFamily="34" charset="0"/>
              </a:rPr>
              <a:t>an</a:t>
            </a:r>
            <a:r>
              <a:rPr sz="2800" spc="-15" dirty="0">
                <a:latin typeface="Arial" panose="020B0604020202020204" pitchFamily="34" charset="0"/>
                <a:cs typeface="Arial" panose="020B0604020202020204" pitchFamily="34" charset="0"/>
              </a:rPr>
              <a:t>d</a:t>
            </a:r>
            <a:r>
              <a:rPr sz="2800" dirty="0">
                <a:latin typeface="Arial" panose="020B0604020202020204" pitchFamily="34" charset="0"/>
                <a:cs typeface="Arial" panose="020B0604020202020204" pitchFamily="34" charset="0"/>
              </a:rPr>
              <a:t> </a:t>
            </a:r>
            <a:r>
              <a:rPr sz="2800" spc="-20" dirty="0">
                <a:latin typeface="Arial" panose="020B0604020202020204" pitchFamily="34" charset="0"/>
                <a:cs typeface="Arial" panose="020B0604020202020204" pitchFamily="34" charset="0"/>
              </a:rPr>
              <a:t>quad</a:t>
            </a:r>
            <a:r>
              <a:rPr sz="2800" spc="-10" dirty="0">
                <a:latin typeface="Arial" panose="020B0604020202020204" pitchFamily="34" charset="0"/>
                <a:cs typeface="Arial" panose="020B0604020202020204" pitchFamily="34" charset="0"/>
              </a:rPr>
              <a:t>r</a:t>
            </a:r>
            <a:r>
              <a:rPr sz="2800" spc="-20" dirty="0">
                <a:latin typeface="Arial" panose="020B0604020202020204" pitchFamily="34" charset="0"/>
                <a:cs typeface="Arial" panose="020B0604020202020204" pitchFamily="34" charset="0"/>
              </a:rPr>
              <a:t>a</a:t>
            </a:r>
            <a:r>
              <a:rPr sz="2800" spc="-10" dirty="0">
                <a:latin typeface="Arial" panose="020B0604020202020204" pitchFamily="34" charset="0"/>
                <a:cs typeface="Arial" panose="020B0604020202020204" pitchFamily="34" charset="0"/>
              </a:rPr>
              <a:t>tic</a:t>
            </a:r>
            <a:r>
              <a:rPr sz="2800" spc="-5" dirty="0">
                <a:latin typeface="Arial" panose="020B0604020202020204" pitchFamily="34" charset="0"/>
                <a:cs typeface="Arial" panose="020B0604020202020204" pitchFamily="34" charset="0"/>
              </a:rPr>
              <a:t> </a:t>
            </a:r>
            <a:r>
              <a:rPr sz="2800" spc="-10" dirty="0">
                <a:latin typeface="Arial" panose="020B0604020202020204" pitchFamily="34" charset="0"/>
                <a:cs typeface="Arial" panose="020B0604020202020204" pitchFamily="34" charset="0"/>
              </a:rPr>
              <a:t>(3 </a:t>
            </a:r>
            <a:r>
              <a:rPr sz="2800" spc="-5" dirty="0">
                <a:latin typeface="Arial" panose="020B0604020202020204" pitchFamily="34" charset="0"/>
                <a:cs typeface="Arial" panose="020B0604020202020204" pitchFamily="34" charset="0"/>
              </a:rPr>
              <a:t>ti</a:t>
            </a:r>
            <a:r>
              <a:rPr sz="2800" spc="-20" dirty="0">
                <a:latin typeface="Arial" panose="020B0604020202020204" pitchFamily="34" charset="0"/>
                <a:cs typeface="Arial" panose="020B0604020202020204" pitchFamily="34" charset="0"/>
              </a:rPr>
              <a:t>e</a:t>
            </a:r>
            <a:r>
              <a:rPr sz="2800" spc="-10" dirty="0">
                <a:latin typeface="Arial" panose="020B0604020202020204" pitchFamily="34" charset="0"/>
                <a:cs typeface="Arial" panose="020B0604020202020204" pitchFamily="34" charset="0"/>
              </a:rPr>
              <a:t>r) </a:t>
            </a:r>
            <a:r>
              <a:rPr sz="2800" spc="-20" dirty="0">
                <a:latin typeface="Arial" panose="020B0604020202020204" pitchFamily="34" charset="0"/>
                <a:cs typeface="Arial" panose="020B0604020202020204" pitchFamily="34" charset="0"/>
              </a:rPr>
              <a:t>g</a:t>
            </a:r>
            <a:r>
              <a:rPr sz="2800" spc="-10" dirty="0">
                <a:latin typeface="Arial" panose="020B0604020202020204" pitchFamily="34" charset="0"/>
                <a:cs typeface="Arial" panose="020B0604020202020204" pitchFamily="34" charset="0"/>
              </a:rPr>
              <a:t>r</a:t>
            </a:r>
            <a:r>
              <a:rPr sz="2800" spc="-20" dirty="0">
                <a:latin typeface="Arial" panose="020B0604020202020204" pitchFamily="34" charset="0"/>
                <a:cs typeface="Arial" panose="020B0604020202020204" pitchFamily="34" charset="0"/>
              </a:rPr>
              <a:t>a</a:t>
            </a:r>
            <a:r>
              <a:rPr sz="2800" spc="-10" dirty="0">
                <a:latin typeface="Arial" panose="020B0604020202020204" pitchFamily="34" charset="0"/>
                <a:cs typeface="Arial" panose="020B0604020202020204" pitchFamily="34" charset="0"/>
              </a:rPr>
              <a:t>vity</a:t>
            </a:r>
            <a:r>
              <a:rPr sz="2800" spc="-15" dirty="0">
                <a:latin typeface="Arial" panose="020B0604020202020204" pitchFamily="34" charset="0"/>
                <a:cs typeface="Arial" panose="020B0604020202020204" pitchFamily="34" charset="0"/>
              </a:rPr>
              <a:t> </a:t>
            </a:r>
            <a:r>
              <a:rPr sz="2800" spc="-20" dirty="0">
                <a:latin typeface="Arial" panose="020B0604020202020204" pitchFamily="34" charset="0"/>
                <a:cs typeface="Arial" panose="020B0604020202020204" pitchFamily="34" charset="0"/>
              </a:rPr>
              <a:t>g</a:t>
            </a:r>
            <a:r>
              <a:rPr sz="2800" spc="-10" dirty="0">
                <a:latin typeface="Arial" panose="020B0604020202020204" pitchFamily="34" charset="0"/>
                <a:cs typeface="Arial" panose="020B0604020202020204" pitchFamily="34" charset="0"/>
              </a:rPr>
              <a:t>r</a:t>
            </a:r>
            <a:r>
              <a:rPr sz="2800" spc="-20" dirty="0">
                <a:latin typeface="Arial" panose="020B0604020202020204" pitchFamily="34" charset="0"/>
                <a:cs typeface="Arial" panose="020B0604020202020204" pitchFamily="34" charset="0"/>
              </a:rPr>
              <a:t>ad</a:t>
            </a:r>
            <a:r>
              <a:rPr sz="2800" spc="-5" dirty="0">
                <a:latin typeface="Arial" panose="020B0604020202020204" pitchFamily="34" charset="0"/>
                <a:cs typeface="Arial" panose="020B0604020202020204" pitchFamily="34" charset="0"/>
              </a:rPr>
              <a:t>i</a:t>
            </a:r>
            <a:r>
              <a:rPr sz="2800" spc="-20" dirty="0">
                <a:latin typeface="Arial" panose="020B0604020202020204" pitchFamily="34" charset="0"/>
                <a:cs typeface="Arial" panose="020B0604020202020204" pitchFamily="34" charset="0"/>
              </a:rPr>
              <a:t>en</a:t>
            </a:r>
            <a:r>
              <a:rPr sz="2800" spc="-10" dirty="0">
                <a:latin typeface="Arial" panose="020B0604020202020204" pitchFamily="34" charset="0"/>
                <a:cs typeface="Arial" panose="020B0604020202020204" pitchFamily="34" charset="0"/>
              </a:rPr>
              <a:t>ts</a:t>
            </a:r>
            <a:r>
              <a:rPr sz="2800" spc="5" dirty="0">
                <a:latin typeface="Arial" panose="020B0604020202020204" pitchFamily="34" charset="0"/>
                <a:cs typeface="Arial" panose="020B0604020202020204" pitchFamily="34" charset="0"/>
              </a:rPr>
              <a:t> </a:t>
            </a:r>
            <a:r>
              <a:rPr sz="2800" spc="-20" dirty="0">
                <a:latin typeface="Arial" panose="020B0604020202020204" pitchFamily="34" charset="0"/>
                <a:cs typeface="Arial" panose="020B0604020202020204" pitchFamily="34" charset="0"/>
              </a:rPr>
              <a:t>w</a:t>
            </a:r>
            <a:r>
              <a:rPr sz="2800" spc="-5" dirty="0">
                <a:latin typeface="Arial" panose="020B0604020202020204" pitchFamily="34" charset="0"/>
                <a:cs typeface="Arial" panose="020B0604020202020204" pitchFamily="34" charset="0"/>
              </a:rPr>
              <a:t>ill</a:t>
            </a:r>
            <a:r>
              <a:rPr sz="2800" spc="-10" dirty="0">
                <a:latin typeface="Arial" panose="020B0604020202020204" pitchFamily="34" charset="0"/>
                <a:cs typeface="Arial" panose="020B0604020202020204" pitchFamily="34" charset="0"/>
              </a:rPr>
              <a:t> </a:t>
            </a:r>
            <a:r>
              <a:rPr sz="2800" spc="-20" dirty="0">
                <a:latin typeface="Arial" panose="020B0604020202020204" pitchFamily="34" charset="0"/>
                <a:cs typeface="Arial" panose="020B0604020202020204" pitchFamily="34" charset="0"/>
              </a:rPr>
              <a:t>b</a:t>
            </a:r>
            <a:r>
              <a:rPr sz="2800" spc="-15" dirty="0">
                <a:latin typeface="Arial" panose="020B0604020202020204" pitchFamily="34" charset="0"/>
                <a:cs typeface="Arial" panose="020B0604020202020204" pitchFamily="34" charset="0"/>
              </a:rPr>
              <a:t>e</a:t>
            </a:r>
            <a:r>
              <a:rPr sz="2800" dirty="0">
                <a:latin typeface="Arial" panose="020B0604020202020204" pitchFamily="34" charset="0"/>
                <a:cs typeface="Arial" panose="020B0604020202020204" pitchFamily="34" charset="0"/>
              </a:rPr>
              <a:t> </a:t>
            </a:r>
            <a:r>
              <a:rPr sz="2800" spc="-20" dirty="0">
                <a:latin typeface="Arial" panose="020B0604020202020204" pitchFamily="34" charset="0"/>
                <a:cs typeface="Arial" panose="020B0604020202020204" pitchFamily="34" charset="0"/>
              </a:rPr>
              <a:t>mea</a:t>
            </a:r>
            <a:r>
              <a:rPr sz="2800" spc="-10" dirty="0">
                <a:latin typeface="Arial" panose="020B0604020202020204" pitchFamily="34" charset="0"/>
                <a:cs typeface="Arial" panose="020B0604020202020204" pitchFamily="34" charset="0"/>
              </a:rPr>
              <a:t>s</a:t>
            </a:r>
            <a:r>
              <a:rPr sz="2800" spc="-20" dirty="0">
                <a:latin typeface="Arial" panose="020B0604020202020204" pitchFamily="34" charset="0"/>
                <a:cs typeface="Arial" panose="020B0604020202020204" pitchFamily="34" charset="0"/>
              </a:rPr>
              <a:t>u</a:t>
            </a:r>
            <a:r>
              <a:rPr sz="2800" spc="-10" dirty="0">
                <a:latin typeface="Arial" panose="020B0604020202020204" pitchFamily="34" charset="0"/>
                <a:cs typeface="Arial" panose="020B0604020202020204" pitchFamily="34" charset="0"/>
              </a:rPr>
              <a:t>r</a:t>
            </a:r>
            <a:r>
              <a:rPr sz="2800" spc="-20" dirty="0">
                <a:latin typeface="Arial" panose="020B0604020202020204" pitchFamily="34" charset="0"/>
                <a:cs typeface="Arial" panose="020B0604020202020204" pitchFamily="34" charset="0"/>
              </a:rPr>
              <a:t>e</a:t>
            </a:r>
            <a:r>
              <a:rPr sz="2800" spc="-15" dirty="0">
                <a:latin typeface="Arial" panose="020B0604020202020204" pitchFamily="34" charset="0"/>
                <a:cs typeface="Arial" panose="020B0604020202020204" pitchFamily="34" charset="0"/>
              </a:rPr>
              <a:t>d</a:t>
            </a:r>
            <a:r>
              <a:rPr sz="2800" spc="-5" dirty="0">
                <a:latin typeface="Arial" panose="020B0604020202020204" pitchFamily="34" charset="0"/>
                <a:cs typeface="Arial" panose="020B0604020202020204" pitchFamily="34" charset="0"/>
              </a:rPr>
              <a:t> </a:t>
            </a:r>
            <a:r>
              <a:rPr sz="2800" spc="-20" dirty="0">
                <a:latin typeface="Arial" panose="020B0604020202020204" pitchFamily="34" charset="0"/>
                <a:cs typeface="Arial" panose="020B0604020202020204" pitchFamily="34" charset="0"/>
              </a:rPr>
              <a:t>a</a:t>
            </a:r>
            <a:r>
              <a:rPr sz="2800" spc="-10" dirty="0">
                <a:latin typeface="Arial" panose="020B0604020202020204" pitchFamily="34" charset="0"/>
                <a:cs typeface="Arial" panose="020B0604020202020204" pitchFamily="34" charset="0"/>
              </a:rPr>
              <a:t>t </a:t>
            </a:r>
            <a:r>
              <a:rPr sz="2800" spc="-20" dirty="0">
                <a:latin typeface="Arial" panose="020B0604020202020204" pitchFamily="34" charset="0"/>
                <a:cs typeface="Arial" panose="020B0604020202020204" pitchFamily="34" charset="0"/>
              </a:rPr>
              <a:t>a</a:t>
            </a:r>
            <a:r>
              <a:rPr sz="2800" spc="-5" dirty="0">
                <a:latin typeface="Arial" panose="020B0604020202020204" pitchFamily="34" charset="0"/>
                <a:cs typeface="Arial" panose="020B0604020202020204" pitchFamily="34" charset="0"/>
              </a:rPr>
              <a:t>ll</a:t>
            </a:r>
            <a:r>
              <a:rPr sz="2800" spc="5" dirty="0">
                <a:latin typeface="Arial" panose="020B0604020202020204" pitchFamily="34" charset="0"/>
                <a:cs typeface="Arial" panose="020B0604020202020204" pitchFamily="34" charset="0"/>
              </a:rPr>
              <a:t> </a:t>
            </a:r>
            <a:r>
              <a:rPr sz="2800" spc="-20" dirty="0">
                <a:latin typeface="Arial" panose="020B0604020202020204" pitchFamily="34" charset="0"/>
                <a:cs typeface="Arial" panose="020B0604020202020204" pitchFamily="34" charset="0"/>
              </a:rPr>
              <a:t>ben</a:t>
            </a:r>
            <a:r>
              <a:rPr sz="2800" spc="-10" dirty="0">
                <a:latin typeface="Arial" panose="020B0604020202020204" pitchFamily="34" charset="0"/>
                <a:cs typeface="Arial" panose="020B0604020202020204" pitchFamily="34" charset="0"/>
              </a:rPr>
              <a:t>c</a:t>
            </a:r>
            <a:r>
              <a:rPr sz="2800" spc="-20" dirty="0">
                <a:latin typeface="Arial" panose="020B0604020202020204" pitchFamily="34" charset="0"/>
                <a:cs typeface="Arial" panose="020B0604020202020204" pitchFamily="34" charset="0"/>
              </a:rPr>
              <a:t>hma</a:t>
            </a:r>
            <a:r>
              <a:rPr sz="2800" spc="-10" dirty="0">
                <a:latin typeface="Arial" panose="020B0604020202020204" pitchFamily="34" charset="0"/>
                <a:cs typeface="Arial" panose="020B0604020202020204" pitchFamily="34" charset="0"/>
              </a:rPr>
              <a:t>rks.</a:t>
            </a:r>
          </a:p>
          <a:p>
            <a:pPr marL="469900" marR="195580" indent="-457200">
              <a:spcBef>
                <a:spcPts val="480"/>
              </a:spcBef>
              <a:tabLst>
                <a:tab pos="184150" algn="l"/>
              </a:tabLst>
            </a:pPr>
            <a:r>
              <a:rPr sz="2800" spc="-240" dirty="0">
                <a:latin typeface="Arial" panose="020B0604020202020204" pitchFamily="34" charset="0"/>
                <a:cs typeface="Arial" panose="020B0604020202020204" pitchFamily="34" charset="0"/>
              </a:rPr>
              <a:t>T</a:t>
            </a:r>
            <a:r>
              <a:rPr sz="2800" spc="-20" dirty="0">
                <a:latin typeface="Arial" panose="020B0604020202020204" pitchFamily="34" charset="0"/>
                <a:cs typeface="Arial" panose="020B0604020202020204" pitchFamily="34" charset="0"/>
              </a:rPr>
              <a:t>opog</a:t>
            </a:r>
            <a:r>
              <a:rPr sz="2800" spc="-10" dirty="0">
                <a:latin typeface="Arial" panose="020B0604020202020204" pitchFamily="34" charset="0"/>
                <a:cs typeface="Arial" panose="020B0604020202020204" pitchFamily="34" charset="0"/>
              </a:rPr>
              <a:t>r</a:t>
            </a:r>
            <a:r>
              <a:rPr sz="2800" spc="-20" dirty="0">
                <a:latin typeface="Arial" panose="020B0604020202020204" pitchFamily="34" charset="0"/>
                <a:cs typeface="Arial" panose="020B0604020202020204" pitchFamily="34" charset="0"/>
              </a:rPr>
              <a:t>aph</a:t>
            </a:r>
            <a:r>
              <a:rPr sz="2800" spc="-10" dirty="0">
                <a:latin typeface="Arial" panose="020B0604020202020204" pitchFamily="34" charset="0"/>
                <a:cs typeface="Arial" panose="020B0604020202020204" pitchFamily="34" charset="0"/>
              </a:rPr>
              <a:t>ic</a:t>
            </a:r>
            <a:r>
              <a:rPr sz="2800" spc="20" dirty="0">
                <a:latin typeface="Arial" panose="020B0604020202020204" pitchFamily="34" charset="0"/>
                <a:cs typeface="Arial" panose="020B0604020202020204" pitchFamily="34" charset="0"/>
              </a:rPr>
              <a:t> </a:t>
            </a:r>
            <a:r>
              <a:rPr sz="2800" spc="-10" dirty="0">
                <a:latin typeface="Arial" panose="020B0604020202020204" pitchFamily="34" charset="0"/>
                <a:cs typeface="Arial" panose="020B0604020202020204" pitchFamily="34" charset="0"/>
              </a:rPr>
              <a:t>c</a:t>
            </a:r>
            <a:r>
              <a:rPr sz="2800" spc="-20" dirty="0">
                <a:latin typeface="Arial" panose="020B0604020202020204" pitchFamily="34" charset="0"/>
                <a:cs typeface="Arial" panose="020B0604020202020204" pitchFamily="34" charset="0"/>
              </a:rPr>
              <a:t>o</a:t>
            </a:r>
            <a:r>
              <a:rPr sz="2800" spc="-10" dirty="0">
                <a:latin typeface="Arial" panose="020B0604020202020204" pitchFamily="34" charset="0"/>
                <a:cs typeface="Arial" panose="020B0604020202020204" pitchFamily="34" charset="0"/>
              </a:rPr>
              <a:t>rr</a:t>
            </a:r>
            <a:r>
              <a:rPr sz="2800" spc="-20" dirty="0">
                <a:latin typeface="Arial" panose="020B0604020202020204" pitchFamily="34" charset="0"/>
                <a:cs typeface="Arial" panose="020B0604020202020204" pitchFamily="34" charset="0"/>
              </a:rPr>
              <a:t>e</a:t>
            </a:r>
            <a:r>
              <a:rPr sz="2800" spc="-10" dirty="0">
                <a:latin typeface="Arial" panose="020B0604020202020204" pitchFamily="34" charset="0"/>
                <a:cs typeface="Arial" panose="020B0604020202020204" pitchFamily="34" charset="0"/>
              </a:rPr>
              <a:t>cti</a:t>
            </a:r>
            <a:r>
              <a:rPr sz="2800" spc="-20" dirty="0">
                <a:latin typeface="Arial" panose="020B0604020202020204" pitchFamily="34" charset="0"/>
                <a:cs typeface="Arial" panose="020B0604020202020204" pitchFamily="34" charset="0"/>
              </a:rPr>
              <a:t>on</a:t>
            </a:r>
            <a:r>
              <a:rPr sz="2800" spc="-10" dirty="0">
                <a:latin typeface="Arial" panose="020B0604020202020204" pitchFamily="34" charset="0"/>
                <a:cs typeface="Arial" panose="020B0604020202020204" pitchFamily="34" charset="0"/>
              </a:rPr>
              <a:t>s </a:t>
            </a:r>
            <a:r>
              <a:rPr sz="2800" spc="-20" dirty="0">
                <a:latin typeface="Arial" panose="020B0604020202020204" pitchFamily="34" charset="0"/>
                <a:cs typeface="Arial" panose="020B0604020202020204" pitchFamily="34" charset="0"/>
              </a:rPr>
              <a:t>a</a:t>
            </a:r>
            <a:r>
              <a:rPr sz="2800" spc="-10" dirty="0">
                <a:latin typeface="Arial" panose="020B0604020202020204" pitchFamily="34" charset="0"/>
                <a:cs typeface="Arial" panose="020B0604020202020204" pitchFamily="34" charset="0"/>
              </a:rPr>
              <a:t>re </a:t>
            </a:r>
            <a:r>
              <a:rPr sz="2800" spc="-20" dirty="0">
                <a:latin typeface="Arial" panose="020B0604020202020204" pitchFamily="34" charset="0"/>
                <a:cs typeface="Arial" panose="020B0604020202020204" pitchFamily="34" charset="0"/>
              </a:rPr>
              <a:t>be</a:t>
            </a:r>
            <a:r>
              <a:rPr sz="2800" spc="-5" dirty="0">
                <a:latin typeface="Arial" panose="020B0604020202020204" pitchFamily="34" charset="0"/>
                <a:cs typeface="Arial" panose="020B0604020202020204" pitchFamily="34" charset="0"/>
              </a:rPr>
              <a:t>i</a:t>
            </a:r>
            <a:r>
              <a:rPr sz="2800" spc="-20" dirty="0">
                <a:latin typeface="Arial" panose="020B0604020202020204" pitchFamily="34" charset="0"/>
                <a:cs typeface="Arial" panose="020B0604020202020204" pitchFamily="34" charset="0"/>
              </a:rPr>
              <a:t>n</a:t>
            </a:r>
            <a:r>
              <a:rPr sz="2800" spc="-15" dirty="0">
                <a:latin typeface="Arial" panose="020B0604020202020204" pitchFamily="34" charset="0"/>
                <a:cs typeface="Arial" panose="020B0604020202020204" pitchFamily="34" charset="0"/>
              </a:rPr>
              <a:t>g</a:t>
            </a:r>
            <a:r>
              <a:rPr sz="2800" spc="5" dirty="0">
                <a:latin typeface="Arial" panose="020B0604020202020204" pitchFamily="34" charset="0"/>
                <a:cs typeface="Arial" panose="020B0604020202020204" pitchFamily="34" charset="0"/>
              </a:rPr>
              <a:t> </a:t>
            </a:r>
            <a:r>
              <a:rPr sz="2800" spc="-20" dirty="0">
                <a:latin typeface="Arial" panose="020B0604020202020204" pitchFamily="34" charset="0"/>
                <a:cs typeface="Arial" panose="020B0604020202020204" pitchFamily="34" charset="0"/>
              </a:rPr>
              <a:t>de</a:t>
            </a:r>
            <a:r>
              <a:rPr sz="2800" spc="-10" dirty="0">
                <a:latin typeface="Arial" panose="020B0604020202020204" pitchFamily="34" charset="0"/>
                <a:cs typeface="Arial" panose="020B0604020202020204" pitchFamily="34" charset="0"/>
              </a:rPr>
              <a:t>v</a:t>
            </a:r>
            <a:r>
              <a:rPr sz="2800" spc="-20" dirty="0">
                <a:latin typeface="Arial" panose="020B0604020202020204" pitchFamily="34" charset="0"/>
                <a:cs typeface="Arial" panose="020B0604020202020204" pitchFamily="34" charset="0"/>
              </a:rPr>
              <a:t>e</a:t>
            </a:r>
            <a:r>
              <a:rPr sz="2800" spc="-5" dirty="0">
                <a:latin typeface="Arial" panose="020B0604020202020204" pitchFamily="34" charset="0"/>
                <a:cs typeface="Arial" panose="020B0604020202020204" pitchFamily="34" charset="0"/>
              </a:rPr>
              <a:t>l</a:t>
            </a:r>
            <a:r>
              <a:rPr sz="2800" spc="-20" dirty="0">
                <a:latin typeface="Arial" panose="020B0604020202020204" pitchFamily="34" charset="0"/>
                <a:cs typeface="Arial" panose="020B0604020202020204" pitchFamily="34" charset="0"/>
              </a:rPr>
              <a:t>ope</a:t>
            </a:r>
            <a:r>
              <a:rPr sz="2800" spc="-15" dirty="0">
                <a:latin typeface="Arial" panose="020B0604020202020204" pitchFamily="34" charset="0"/>
                <a:cs typeface="Arial" panose="020B0604020202020204" pitchFamily="34" charset="0"/>
              </a:rPr>
              <a:t>d</a:t>
            </a:r>
            <a:r>
              <a:rPr sz="2800" spc="10" dirty="0">
                <a:latin typeface="Arial" panose="020B0604020202020204" pitchFamily="34" charset="0"/>
                <a:cs typeface="Arial" panose="020B0604020202020204" pitchFamily="34" charset="0"/>
              </a:rPr>
              <a:t> </a:t>
            </a:r>
            <a:r>
              <a:rPr sz="2800" spc="-10" dirty="0">
                <a:latin typeface="Arial" panose="020B0604020202020204" pitchFamily="34" charset="0"/>
                <a:cs typeface="Arial" panose="020B0604020202020204" pitchFamily="34" charset="0"/>
              </a:rPr>
              <a:t>to</a:t>
            </a:r>
            <a:r>
              <a:rPr sz="2800" spc="-15" dirty="0">
                <a:latin typeface="Arial" panose="020B0604020202020204" pitchFamily="34" charset="0"/>
                <a:cs typeface="Arial" panose="020B0604020202020204" pitchFamily="34" charset="0"/>
              </a:rPr>
              <a:t> </a:t>
            </a:r>
            <a:r>
              <a:rPr sz="2800" spc="-20" dirty="0">
                <a:latin typeface="Arial" panose="020B0604020202020204" pitchFamily="34" charset="0"/>
                <a:cs typeface="Arial" panose="020B0604020202020204" pitchFamily="34" charset="0"/>
              </a:rPr>
              <a:t>a</a:t>
            </a:r>
            <a:r>
              <a:rPr sz="2800" spc="-10" dirty="0">
                <a:latin typeface="Arial" panose="020B0604020202020204" pitchFamily="34" charset="0"/>
                <a:cs typeface="Arial" panose="020B0604020202020204" pitchFamily="34" charset="0"/>
              </a:rPr>
              <a:t>id</a:t>
            </a:r>
            <a:r>
              <a:rPr sz="2800" spc="5" dirty="0">
                <a:latin typeface="Arial" panose="020B0604020202020204" pitchFamily="34" charset="0"/>
                <a:cs typeface="Arial" panose="020B0604020202020204" pitchFamily="34" charset="0"/>
              </a:rPr>
              <a:t> </a:t>
            </a:r>
            <a:r>
              <a:rPr sz="2800" spc="-10" dirty="0">
                <a:latin typeface="Arial" panose="020B0604020202020204" pitchFamily="34" charset="0"/>
                <a:cs typeface="Arial" panose="020B0604020202020204" pitchFamily="34" charset="0"/>
              </a:rPr>
              <a:t>in</a:t>
            </a:r>
            <a:r>
              <a:rPr sz="2800" dirty="0">
                <a:latin typeface="Arial" panose="020B0604020202020204" pitchFamily="34" charset="0"/>
                <a:cs typeface="Arial" panose="020B0604020202020204" pitchFamily="34" charset="0"/>
              </a:rPr>
              <a:t> </a:t>
            </a:r>
            <a:r>
              <a:rPr sz="2800" spc="-5" dirty="0">
                <a:latin typeface="Arial" panose="020B0604020202020204" pitchFamily="34" charset="0"/>
                <a:cs typeface="Arial" panose="020B0604020202020204" pitchFamily="34" charset="0"/>
              </a:rPr>
              <a:t>fi</a:t>
            </a:r>
            <a:r>
              <a:rPr sz="2800" spc="-20" dirty="0">
                <a:latin typeface="Arial" panose="020B0604020202020204" pitchFamily="34" charset="0"/>
                <a:cs typeface="Arial" panose="020B0604020202020204" pitchFamily="34" charset="0"/>
              </a:rPr>
              <a:t>e</a:t>
            </a:r>
            <a:r>
              <a:rPr sz="2800" spc="-10" dirty="0">
                <a:latin typeface="Arial" panose="020B0604020202020204" pitchFamily="34" charset="0"/>
                <a:cs typeface="Arial" panose="020B0604020202020204" pitchFamily="34" charset="0"/>
              </a:rPr>
              <a:t>ld</a:t>
            </a:r>
            <a:r>
              <a:rPr sz="2800" dirty="0">
                <a:latin typeface="Arial" panose="020B0604020202020204" pitchFamily="34" charset="0"/>
                <a:cs typeface="Arial" panose="020B0604020202020204" pitchFamily="34" charset="0"/>
              </a:rPr>
              <a:t> </a:t>
            </a:r>
            <a:r>
              <a:rPr sz="2800" spc="-20" dirty="0">
                <a:latin typeface="Arial" panose="020B0604020202020204" pitchFamily="34" charset="0"/>
                <a:cs typeface="Arial" panose="020B0604020202020204" pitchFamily="34" charset="0"/>
              </a:rPr>
              <a:t>DoV</a:t>
            </a:r>
            <a:r>
              <a:rPr sz="2800" spc="-15" dirty="0">
                <a:latin typeface="Arial" panose="020B0604020202020204" pitchFamily="34" charset="0"/>
                <a:cs typeface="Arial" panose="020B0604020202020204" pitchFamily="34" charset="0"/>
              </a:rPr>
              <a:t> </a:t>
            </a:r>
            <a:r>
              <a:rPr sz="2800" spc="-20" dirty="0">
                <a:latin typeface="Arial" panose="020B0604020202020204" pitchFamily="34" charset="0"/>
                <a:cs typeface="Arial" panose="020B0604020202020204" pitchFamily="34" charset="0"/>
              </a:rPr>
              <a:t>qua</a:t>
            </a:r>
            <a:r>
              <a:rPr sz="2800" spc="-10" dirty="0">
                <a:latin typeface="Arial" panose="020B0604020202020204" pitchFamily="34" charset="0"/>
                <a:cs typeface="Arial" panose="020B0604020202020204" pitchFamily="34" charset="0"/>
              </a:rPr>
              <a:t>lity</a:t>
            </a:r>
            <a:r>
              <a:rPr sz="2800" spc="5" dirty="0">
                <a:latin typeface="Arial" panose="020B0604020202020204" pitchFamily="34" charset="0"/>
                <a:cs typeface="Arial" panose="020B0604020202020204" pitchFamily="34" charset="0"/>
              </a:rPr>
              <a:t> </a:t>
            </a:r>
            <a:r>
              <a:rPr sz="2800" spc="-10" dirty="0">
                <a:latin typeface="Arial" panose="020B0604020202020204" pitchFamily="34" charset="0"/>
                <a:cs typeface="Arial" panose="020B0604020202020204" pitchFamily="34" charset="0"/>
              </a:rPr>
              <a:t>c</a:t>
            </a:r>
            <a:r>
              <a:rPr sz="2800" spc="-20" dirty="0">
                <a:latin typeface="Arial" panose="020B0604020202020204" pitchFamily="34" charset="0"/>
                <a:cs typeface="Arial" panose="020B0604020202020204" pitchFamily="34" charset="0"/>
              </a:rPr>
              <a:t>on</a:t>
            </a:r>
            <a:r>
              <a:rPr sz="2800" spc="-10" dirty="0">
                <a:latin typeface="Arial" panose="020B0604020202020204" pitchFamily="34" charset="0"/>
                <a:cs typeface="Arial" panose="020B0604020202020204" pitchFamily="34" charset="0"/>
              </a:rPr>
              <a:t>tr</a:t>
            </a:r>
            <a:r>
              <a:rPr sz="2800" spc="-20" dirty="0">
                <a:latin typeface="Arial" panose="020B0604020202020204" pitchFamily="34" charset="0"/>
                <a:cs typeface="Arial" panose="020B0604020202020204" pitchFamily="34" charset="0"/>
              </a:rPr>
              <a:t>o</a:t>
            </a:r>
            <a:r>
              <a:rPr sz="2800" spc="-5" dirty="0">
                <a:latin typeface="Arial" panose="020B0604020202020204" pitchFamily="34" charset="0"/>
                <a:cs typeface="Arial" panose="020B0604020202020204" pitchFamily="34" charset="0"/>
              </a:rPr>
              <a:t>l </a:t>
            </a:r>
            <a:r>
              <a:rPr sz="2800" spc="-20" dirty="0">
                <a:latin typeface="Arial" panose="020B0604020202020204" pitchFamily="34" charset="0"/>
                <a:cs typeface="Arial" panose="020B0604020202020204" pitchFamily="34" charset="0"/>
              </a:rPr>
              <a:t>a</a:t>
            </a:r>
            <a:r>
              <a:rPr sz="2800" spc="-10" dirty="0">
                <a:latin typeface="Arial" panose="020B0604020202020204" pitchFamily="34" charset="0"/>
                <a:cs typeface="Arial" panose="020B0604020202020204" pitchFamily="34" charset="0"/>
              </a:rPr>
              <a:t>s</a:t>
            </a:r>
            <a:r>
              <a:rPr sz="2800" spc="-5" dirty="0">
                <a:latin typeface="Arial" panose="020B0604020202020204" pitchFamily="34" charset="0"/>
                <a:cs typeface="Arial" panose="020B0604020202020204" pitchFamily="34" charset="0"/>
              </a:rPr>
              <a:t> </a:t>
            </a:r>
            <a:r>
              <a:rPr sz="2800" spc="-20" dirty="0">
                <a:latin typeface="Arial" panose="020B0604020202020204" pitchFamily="34" charset="0"/>
                <a:cs typeface="Arial" panose="020B0604020202020204" pitchFamily="34" charset="0"/>
              </a:rPr>
              <a:t>we</a:t>
            </a:r>
            <a:r>
              <a:rPr sz="2800" spc="-5" dirty="0">
                <a:latin typeface="Arial" panose="020B0604020202020204" pitchFamily="34" charset="0"/>
                <a:cs typeface="Arial" panose="020B0604020202020204" pitchFamily="34" charset="0"/>
              </a:rPr>
              <a:t>ll</a:t>
            </a:r>
            <a:r>
              <a:rPr sz="2800" spc="10" dirty="0">
                <a:latin typeface="Arial" panose="020B0604020202020204" pitchFamily="34" charset="0"/>
                <a:cs typeface="Arial" panose="020B0604020202020204" pitchFamily="34" charset="0"/>
              </a:rPr>
              <a:t> </a:t>
            </a:r>
            <a:r>
              <a:rPr sz="2800" spc="-20" dirty="0">
                <a:latin typeface="Arial" panose="020B0604020202020204" pitchFamily="34" charset="0"/>
                <a:cs typeface="Arial" panose="020B0604020202020204" pitchFamily="34" charset="0"/>
              </a:rPr>
              <a:t>a</a:t>
            </a:r>
            <a:r>
              <a:rPr sz="2800" spc="-10" dirty="0">
                <a:latin typeface="Arial" panose="020B0604020202020204" pitchFamily="34" charset="0"/>
                <a:cs typeface="Arial" panose="020B0604020202020204" pitchFamily="34" charset="0"/>
              </a:rPr>
              <a:t>s</a:t>
            </a:r>
            <a:r>
              <a:rPr sz="2800" spc="-5" dirty="0">
                <a:latin typeface="Arial" panose="020B0604020202020204" pitchFamily="34" charset="0"/>
                <a:cs typeface="Arial" panose="020B0604020202020204" pitchFamily="34" charset="0"/>
              </a:rPr>
              <a:t> </a:t>
            </a:r>
            <a:r>
              <a:rPr sz="2800" spc="-20" dirty="0">
                <a:latin typeface="Arial" panose="020B0604020202020204" pitchFamily="34" charset="0"/>
                <a:cs typeface="Arial" panose="020B0604020202020204" pitchFamily="34" charset="0"/>
              </a:rPr>
              <a:t>po</a:t>
            </a:r>
            <a:r>
              <a:rPr sz="2800" spc="-10" dirty="0">
                <a:latin typeface="Arial" panose="020B0604020202020204" pitchFamily="34" charset="0"/>
                <a:cs typeface="Arial" panose="020B0604020202020204" pitchFamily="34" charset="0"/>
              </a:rPr>
              <a:t>s</a:t>
            </a:r>
            <a:r>
              <a:rPr sz="2800" spc="-5" dirty="0">
                <a:latin typeface="Arial" panose="020B0604020202020204" pitchFamily="34" charset="0"/>
                <a:cs typeface="Arial" panose="020B0604020202020204" pitchFamily="34" charset="0"/>
              </a:rPr>
              <a:t>t</a:t>
            </a:r>
            <a:r>
              <a:rPr sz="2800" spc="-10" dirty="0">
                <a:latin typeface="Arial" panose="020B0604020202020204" pitchFamily="34" charset="0"/>
                <a:cs typeface="Arial" panose="020B0604020202020204" pitchFamily="34" charset="0"/>
              </a:rPr>
              <a:t>-s</a:t>
            </a:r>
            <a:r>
              <a:rPr sz="2800" spc="-20" dirty="0">
                <a:latin typeface="Arial" panose="020B0604020202020204" pitchFamily="34" charset="0"/>
                <a:cs typeface="Arial" panose="020B0604020202020204" pitchFamily="34" charset="0"/>
              </a:rPr>
              <a:t>u</a:t>
            </a:r>
            <a:r>
              <a:rPr sz="2800" spc="-10" dirty="0">
                <a:latin typeface="Arial" panose="020B0604020202020204" pitchFamily="34" charset="0"/>
                <a:cs typeface="Arial" panose="020B0604020202020204" pitchFamily="34" charset="0"/>
              </a:rPr>
              <a:t>rv</a:t>
            </a:r>
            <a:r>
              <a:rPr sz="2800" spc="-20" dirty="0">
                <a:latin typeface="Arial" panose="020B0604020202020204" pitchFamily="34" charset="0"/>
                <a:cs typeface="Arial" panose="020B0604020202020204" pitchFamily="34" charset="0"/>
              </a:rPr>
              <a:t>e</a:t>
            </a:r>
            <a:r>
              <a:rPr sz="2800" spc="-10" dirty="0">
                <a:latin typeface="Arial" panose="020B0604020202020204" pitchFamily="34" charset="0"/>
                <a:cs typeface="Arial" panose="020B0604020202020204" pitchFamily="34" charset="0"/>
              </a:rPr>
              <a:t>y</a:t>
            </a:r>
            <a:r>
              <a:rPr sz="2800" spc="-15" dirty="0">
                <a:latin typeface="Arial" panose="020B0604020202020204" pitchFamily="34" charset="0"/>
                <a:cs typeface="Arial" panose="020B0604020202020204" pitchFamily="34" charset="0"/>
              </a:rPr>
              <a:t> </a:t>
            </a:r>
            <a:r>
              <a:rPr sz="2800" spc="-20" dirty="0">
                <a:latin typeface="Arial" panose="020B0604020202020204" pitchFamily="34" charset="0"/>
                <a:cs typeface="Arial" panose="020B0604020202020204" pitchFamily="34" charset="0"/>
              </a:rPr>
              <a:t>geo</a:t>
            </a:r>
            <a:r>
              <a:rPr sz="2800" spc="-10" dirty="0">
                <a:latin typeface="Arial" panose="020B0604020202020204" pitchFamily="34" charset="0"/>
                <a:cs typeface="Arial" panose="020B0604020202020204" pitchFamily="34" charset="0"/>
              </a:rPr>
              <a:t>id</a:t>
            </a:r>
            <a:r>
              <a:rPr sz="2800" spc="5" dirty="0">
                <a:latin typeface="Arial" panose="020B0604020202020204" pitchFamily="34" charset="0"/>
                <a:cs typeface="Arial" panose="020B0604020202020204" pitchFamily="34" charset="0"/>
              </a:rPr>
              <a:t> </a:t>
            </a:r>
            <a:r>
              <a:rPr sz="2800" spc="-20" dirty="0">
                <a:latin typeface="Arial" panose="020B0604020202020204" pitchFamily="34" charset="0"/>
                <a:cs typeface="Arial" panose="020B0604020202020204" pitchFamily="34" charset="0"/>
              </a:rPr>
              <a:t>mode</a:t>
            </a:r>
            <a:r>
              <a:rPr sz="2800" spc="-5" dirty="0">
                <a:latin typeface="Arial" panose="020B0604020202020204" pitchFamily="34" charset="0"/>
                <a:cs typeface="Arial" panose="020B0604020202020204" pitchFamily="34" charset="0"/>
              </a:rPr>
              <a:t>li</a:t>
            </a:r>
            <a:r>
              <a:rPr sz="2800" spc="-20" dirty="0">
                <a:latin typeface="Arial" panose="020B0604020202020204" pitchFamily="34" charset="0"/>
                <a:cs typeface="Arial" panose="020B0604020202020204" pitchFamily="34" charset="0"/>
              </a:rPr>
              <a:t>ng</a:t>
            </a:r>
            <a:r>
              <a:rPr sz="2800" spc="-10" dirty="0">
                <a:latin typeface="Arial" panose="020B0604020202020204" pitchFamily="34" charset="0"/>
                <a:cs typeface="Arial" panose="020B0604020202020204" pitchFamily="34" charset="0"/>
              </a:rPr>
              <a:t>.</a:t>
            </a:r>
          </a:p>
        </p:txBody>
      </p:sp>
      <p:sp>
        <p:nvSpPr>
          <p:cNvPr id="5" name="Date Placeholder 4"/>
          <p:cNvSpPr>
            <a:spLocks noGrp="1"/>
          </p:cNvSpPr>
          <p:nvPr>
            <p:ph type="dt" sz="half" idx="10"/>
          </p:nvPr>
        </p:nvSpPr>
        <p:spPr/>
        <p:txBody>
          <a:bodyPr/>
          <a:lstStyle/>
          <a:p>
            <a:pPr>
              <a:defRPr/>
            </a:pPr>
            <a:r>
              <a:rPr lang="en-US" altLang="en-US" smtClean="0"/>
              <a:t>February 8, 2017</a:t>
            </a:r>
            <a:endParaRPr lang="en-US" altLang="en-US"/>
          </a:p>
        </p:txBody>
      </p:sp>
      <p:sp>
        <p:nvSpPr>
          <p:cNvPr id="6" name="Footer Placeholder 5"/>
          <p:cNvSpPr>
            <a:spLocks noGrp="1"/>
          </p:cNvSpPr>
          <p:nvPr>
            <p:ph type="ftr" sz="quarter" idx="11"/>
          </p:nvPr>
        </p:nvSpPr>
        <p:spPr/>
        <p:txBody>
          <a:bodyPr/>
          <a:lstStyle/>
          <a:p>
            <a:pPr>
              <a:defRPr/>
            </a:pPr>
            <a:r>
              <a:rPr lang="en-US" smtClean="0"/>
              <a:t>2017 Geospatial Summit, Silver Spring MD</a:t>
            </a:r>
            <a:endParaRPr lang="en-US"/>
          </a:p>
        </p:txBody>
      </p:sp>
    </p:spTree>
    <p:extLst>
      <p:ext uri="{BB962C8B-B14F-4D97-AF65-F5344CB8AC3E}">
        <p14:creationId xmlns:p14="http://schemas.microsoft.com/office/powerpoint/2010/main" val="3432590460"/>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690146"/>
            <a:ext cx="9144000" cy="677108"/>
          </a:xfrm>
          <a:prstGeom prst="rect">
            <a:avLst/>
          </a:prstGeom>
        </p:spPr>
        <p:txBody>
          <a:bodyPr vert="horz" wrap="square" lIns="0" tIns="0" rIns="0" bIns="0" rtlCol="0">
            <a:spAutoFit/>
          </a:bodyPr>
          <a:lstStyle/>
          <a:p>
            <a:pPr>
              <a:lnSpc>
                <a:spcPct val="100000"/>
              </a:lnSpc>
            </a:pPr>
            <a:r>
              <a:rPr dirty="0"/>
              <a:t>Summary</a:t>
            </a:r>
          </a:p>
        </p:txBody>
      </p:sp>
      <p:sp>
        <p:nvSpPr>
          <p:cNvPr id="3" name="object 3"/>
          <p:cNvSpPr txBox="1"/>
          <p:nvPr/>
        </p:nvSpPr>
        <p:spPr>
          <a:xfrm>
            <a:off x="802640" y="1664968"/>
            <a:ext cx="7682865" cy="3885679"/>
          </a:xfrm>
          <a:prstGeom prst="rect">
            <a:avLst/>
          </a:prstGeom>
        </p:spPr>
        <p:txBody>
          <a:bodyPr vert="horz" wrap="square" lIns="0" tIns="0" rIns="0" bIns="0" rtlCol="0">
            <a:spAutoFit/>
          </a:bodyPr>
          <a:lstStyle/>
          <a:p>
            <a:pPr marL="355600" marR="115570" indent="-342900">
              <a:lnSpc>
                <a:spcPct val="100000"/>
              </a:lnSpc>
              <a:buFont typeface="Arial" panose="020B0604020202020204" pitchFamily="34" charset="0"/>
              <a:buChar char="•"/>
              <a:tabLst>
                <a:tab pos="254635" algn="l"/>
              </a:tabLst>
            </a:pPr>
            <a:r>
              <a:rPr sz="2400" spc="-25" dirty="0">
                <a:latin typeface="Arial"/>
                <a:cs typeface="Arial"/>
              </a:rPr>
              <a:t>G</a:t>
            </a:r>
            <a:r>
              <a:rPr sz="2400" spc="-10" dirty="0">
                <a:latin typeface="Arial"/>
                <a:cs typeface="Arial"/>
              </a:rPr>
              <a:t>r</a:t>
            </a:r>
            <a:r>
              <a:rPr sz="2400" spc="-20" dirty="0">
                <a:latin typeface="Arial"/>
                <a:cs typeface="Arial"/>
              </a:rPr>
              <a:t>ound</a:t>
            </a:r>
            <a:r>
              <a:rPr sz="2400" spc="-10" dirty="0">
                <a:latin typeface="Arial"/>
                <a:cs typeface="Arial"/>
              </a:rPr>
              <a:t>-</a:t>
            </a:r>
            <a:r>
              <a:rPr sz="2400" spc="-20" dirty="0">
                <a:latin typeface="Arial"/>
                <a:cs typeface="Arial"/>
              </a:rPr>
              <a:t>ba</a:t>
            </a:r>
            <a:r>
              <a:rPr sz="2400" spc="-10" dirty="0">
                <a:latin typeface="Arial"/>
                <a:cs typeface="Arial"/>
              </a:rPr>
              <a:t>s</a:t>
            </a:r>
            <a:r>
              <a:rPr sz="2400" spc="-20" dirty="0">
                <a:latin typeface="Arial"/>
                <a:cs typeface="Arial"/>
              </a:rPr>
              <a:t>e</a:t>
            </a:r>
            <a:r>
              <a:rPr sz="2400" spc="-15" dirty="0">
                <a:latin typeface="Arial"/>
                <a:cs typeface="Arial"/>
              </a:rPr>
              <a:t>d</a:t>
            </a:r>
            <a:r>
              <a:rPr sz="2400" dirty="0">
                <a:latin typeface="Arial"/>
                <a:cs typeface="Arial"/>
              </a:rPr>
              <a:t> </a:t>
            </a:r>
            <a:r>
              <a:rPr sz="2400" spc="-20" dirty="0">
                <a:latin typeface="Arial"/>
                <a:cs typeface="Arial"/>
              </a:rPr>
              <a:t>geo</a:t>
            </a:r>
            <a:r>
              <a:rPr sz="2400" spc="-10" dirty="0">
                <a:latin typeface="Arial"/>
                <a:cs typeface="Arial"/>
              </a:rPr>
              <a:t>id</a:t>
            </a:r>
            <a:r>
              <a:rPr sz="2400" spc="5" dirty="0">
                <a:latin typeface="Arial"/>
                <a:cs typeface="Arial"/>
              </a:rPr>
              <a:t> </a:t>
            </a:r>
            <a:r>
              <a:rPr sz="2400" spc="-10" dirty="0">
                <a:latin typeface="Arial"/>
                <a:cs typeface="Arial"/>
              </a:rPr>
              <a:t>sl</a:t>
            </a:r>
            <a:r>
              <a:rPr sz="2400" spc="-20" dirty="0">
                <a:latin typeface="Arial"/>
                <a:cs typeface="Arial"/>
              </a:rPr>
              <a:t>op</a:t>
            </a:r>
            <a:r>
              <a:rPr sz="2400" spc="-15" dirty="0">
                <a:latin typeface="Arial"/>
                <a:cs typeface="Arial"/>
              </a:rPr>
              <a:t>e</a:t>
            </a:r>
            <a:r>
              <a:rPr sz="2400" dirty="0">
                <a:latin typeface="Arial"/>
                <a:cs typeface="Arial"/>
              </a:rPr>
              <a:t> </a:t>
            </a:r>
            <a:r>
              <a:rPr sz="2400" spc="-20" dirty="0">
                <a:latin typeface="Arial"/>
                <a:cs typeface="Arial"/>
              </a:rPr>
              <a:t>mea</a:t>
            </a:r>
            <a:r>
              <a:rPr sz="2400" spc="-10" dirty="0">
                <a:latin typeface="Arial"/>
                <a:cs typeface="Arial"/>
              </a:rPr>
              <a:t>s</a:t>
            </a:r>
            <a:r>
              <a:rPr sz="2400" spc="-20" dirty="0">
                <a:latin typeface="Arial"/>
                <a:cs typeface="Arial"/>
              </a:rPr>
              <a:t>u</a:t>
            </a:r>
            <a:r>
              <a:rPr sz="2400" spc="-10" dirty="0">
                <a:latin typeface="Arial"/>
                <a:cs typeface="Arial"/>
              </a:rPr>
              <a:t>r</a:t>
            </a:r>
            <a:r>
              <a:rPr sz="2400" spc="-20" dirty="0">
                <a:latin typeface="Arial"/>
                <a:cs typeface="Arial"/>
              </a:rPr>
              <a:t>emen</a:t>
            </a:r>
            <a:r>
              <a:rPr sz="2400" spc="-10" dirty="0">
                <a:latin typeface="Arial"/>
                <a:cs typeface="Arial"/>
              </a:rPr>
              <a:t>ts</a:t>
            </a:r>
            <a:r>
              <a:rPr sz="2400" spc="-5" dirty="0">
                <a:latin typeface="Arial"/>
                <a:cs typeface="Arial"/>
              </a:rPr>
              <a:t> </a:t>
            </a:r>
            <a:r>
              <a:rPr sz="2400" spc="-10" dirty="0">
                <a:latin typeface="Arial"/>
                <a:cs typeface="Arial"/>
              </a:rPr>
              <a:t>(</a:t>
            </a:r>
            <a:r>
              <a:rPr sz="2400" spc="-20" dirty="0">
                <a:latin typeface="Arial"/>
                <a:cs typeface="Arial"/>
              </a:rPr>
              <a:t>de</a:t>
            </a:r>
            <a:r>
              <a:rPr sz="2400" spc="-10" dirty="0">
                <a:latin typeface="Arial"/>
                <a:cs typeface="Arial"/>
              </a:rPr>
              <a:t>riv</a:t>
            </a:r>
            <a:r>
              <a:rPr sz="2400" spc="-20" dirty="0">
                <a:latin typeface="Arial"/>
                <a:cs typeface="Arial"/>
              </a:rPr>
              <a:t>e</a:t>
            </a:r>
            <a:r>
              <a:rPr sz="2400" spc="-15" dirty="0">
                <a:latin typeface="Arial"/>
                <a:cs typeface="Arial"/>
              </a:rPr>
              <a:t>d</a:t>
            </a:r>
            <a:r>
              <a:rPr sz="2400" dirty="0">
                <a:latin typeface="Arial"/>
                <a:cs typeface="Arial"/>
              </a:rPr>
              <a:t> </a:t>
            </a:r>
            <a:r>
              <a:rPr sz="2400" spc="-10" dirty="0">
                <a:latin typeface="Arial"/>
                <a:cs typeface="Arial"/>
              </a:rPr>
              <a:t>fr</a:t>
            </a:r>
            <a:r>
              <a:rPr sz="2400" spc="-20" dirty="0">
                <a:latin typeface="Arial"/>
                <a:cs typeface="Arial"/>
              </a:rPr>
              <a:t>om bo</a:t>
            </a:r>
            <a:r>
              <a:rPr sz="2400" spc="-10" dirty="0">
                <a:latin typeface="Arial"/>
                <a:cs typeface="Arial"/>
              </a:rPr>
              <a:t>th cl</a:t>
            </a:r>
            <a:r>
              <a:rPr sz="2400" spc="-20" dirty="0">
                <a:latin typeface="Arial"/>
                <a:cs typeface="Arial"/>
              </a:rPr>
              <a:t>a</a:t>
            </a:r>
            <a:r>
              <a:rPr sz="2400" spc="-10" dirty="0">
                <a:latin typeface="Arial"/>
                <a:cs typeface="Arial"/>
              </a:rPr>
              <a:t>ssic</a:t>
            </a:r>
            <a:r>
              <a:rPr sz="2400" spc="5" dirty="0">
                <a:latin typeface="Arial"/>
                <a:cs typeface="Arial"/>
              </a:rPr>
              <a:t> </a:t>
            </a:r>
            <a:r>
              <a:rPr sz="2400" spc="-10" dirty="0">
                <a:latin typeface="Arial"/>
                <a:cs typeface="Arial"/>
              </a:rPr>
              <a:t>t</a:t>
            </a:r>
            <a:r>
              <a:rPr sz="2400" spc="-20" dirty="0">
                <a:latin typeface="Arial"/>
                <a:cs typeface="Arial"/>
              </a:rPr>
              <a:t>e</a:t>
            </a:r>
            <a:r>
              <a:rPr sz="2400" spc="-10" dirty="0">
                <a:latin typeface="Arial"/>
                <a:cs typeface="Arial"/>
              </a:rPr>
              <a:t>c</a:t>
            </a:r>
            <a:r>
              <a:rPr sz="2400" spc="-20" dirty="0">
                <a:latin typeface="Arial"/>
                <a:cs typeface="Arial"/>
              </a:rPr>
              <a:t>hn</a:t>
            </a:r>
            <a:r>
              <a:rPr sz="2400" spc="-5" dirty="0">
                <a:latin typeface="Arial"/>
                <a:cs typeface="Arial"/>
              </a:rPr>
              <a:t>i</a:t>
            </a:r>
            <a:r>
              <a:rPr sz="2400" spc="-20" dirty="0">
                <a:latin typeface="Arial"/>
                <a:cs typeface="Arial"/>
              </a:rPr>
              <a:t>que</a:t>
            </a:r>
            <a:r>
              <a:rPr sz="2400" spc="-10" dirty="0">
                <a:latin typeface="Arial"/>
                <a:cs typeface="Arial"/>
              </a:rPr>
              <a:t>s</a:t>
            </a:r>
            <a:r>
              <a:rPr sz="2400" spc="5" dirty="0">
                <a:latin typeface="Arial"/>
                <a:cs typeface="Arial"/>
              </a:rPr>
              <a:t> </a:t>
            </a:r>
            <a:r>
              <a:rPr sz="2400" spc="-20" dirty="0">
                <a:latin typeface="Arial"/>
                <a:cs typeface="Arial"/>
              </a:rPr>
              <a:t>an</a:t>
            </a:r>
            <a:r>
              <a:rPr sz="2400" spc="-15" dirty="0">
                <a:latin typeface="Arial"/>
                <a:cs typeface="Arial"/>
              </a:rPr>
              <a:t>d</a:t>
            </a:r>
            <a:r>
              <a:rPr sz="2400" dirty="0">
                <a:latin typeface="Arial"/>
                <a:cs typeface="Arial"/>
              </a:rPr>
              <a:t> </a:t>
            </a:r>
            <a:r>
              <a:rPr sz="2400" spc="-20" dirty="0">
                <a:latin typeface="Arial"/>
                <a:cs typeface="Arial"/>
              </a:rPr>
              <a:t>d</a:t>
            </a:r>
            <a:r>
              <a:rPr sz="2400" spc="-10" dirty="0">
                <a:latin typeface="Arial"/>
                <a:cs typeface="Arial"/>
              </a:rPr>
              <a:t>ir</a:t>
            </a:r>
            <a:r>
              <a:rPr sz="2400" spc="-20" dirty="0">
                <a:latin typeface="Arial"/>
                <a:cs typeface="Arial"/>
              </a:rPr>
              <a:t>e</a:t>
            </a:r>
            <a:r>
              <a:rPr sz="2400" spc="-10" dirty="0">
                <a:latin typeface="Arial"/>
                <a:cs typeface="Arial"/>
              </a:rPr>
              <a:t>ct </a:t>
            </a:r>
            <a:r>
              <a:rPr sz="2400" spc="-20" dirty="0">
                <a:latin typeface="Arial"/>
                <a:cs typeface="Arial"/>
              </a:rPr>
              <a:t>mea</a:t>
            </a:r>
            <a:r>
              <a:rPr sz="2400" spc="-10" dirty="0">
                <a:latin typeface="Arial"/>
                <a:cs typeface="Arial"/>
              </a:rPr>
              <a:t>s</a:t>
            </a:r>
            <a:r>
              <a:rPr sz="2400" spc="-20" dirty="0">
                <a:latin typeface="Arial"/>
                <a:cs typeface="Arial"/>
              </a:rPr>
              <a:t>u</a:t>
            </a:r>
            <a:r>
              <a:rPr sz="2400" spc="-10" dirty="0">
                <a:latin typeface="Arial"/>
                <a:cs typeface="Arial"/>
              </a:rPr>
              <a:t>r</a:t>
            </a:r>
            <a:r>
              <a:rPr sz="2400" spc="-20" dirty="0">
                <a:latin typeface="Arial"/>
                <a:cs typeface="Arial"/>
              </a:rPr>
              <a:t>emen</a:t>
            </a:r>
            <a:r>
              <a:rPr sz="2400" spc="-10" dirty="0">
                <a:latin typeface="Arial"/>
                <a:cs typeface="Arial"/>
              </a:rPr>
              <a:t>ts</a:t>
            </a:r>
            <a:r>
              <a:rPr sz="2400" spc="-5" dirty="0">
                <a:latin typeface="Arial"/>
                <a:cs typeface="Arial"/>
              </a:rPr>
              <a:t> </a:t>
            </a:r>
            <a:r>
              <a:rPr sz="2400" spc="-20" dirty="0">
                <a:latin typeface="Arial"/>
                <a:cs typeface="Arial"/>
              </a:rPr>
              <a:t>o</a:t>
            </a:r>
            <a:r>
              <a:rPr sz="2400" spc="-10" dirty="0">
                <a:latin typeface="Arial"/>
                <a:cs typeface="Arial"/>
              </a:rPr>
              <a:t>f </a:t>
            </a:r>
            <a:r>
              <a:rPr sz="2400" spc="-20" dirty="0">
                <a:latin typeface="Arial"/>
                <a:cs typeface="Arial"/>
              </a:rPr>
              <a:t>DoV</a:t>
            </a:r>
            <a:r>
              <a:rPr sz="2400" spc="-10" dirty="0">
                <a:latin typeface="Arial"/>
                <a:cs typeface="Arial"/>
              </a:rPr>
              <a:t>)</a:t>
            </a:r>
            <a:r>
              <a:rPr sz="2400" spc="5" dirty="0">
                <a:latin typeface="Arial"/>
                <a:cs typeface="Arial"/>
              </a:rPr>
              <a:t> </a:t>
            </a:r>
            <a:r>
              <a:rPr sz="2400" spc="-20" dirty="0">
                <a:latin typeface="Arial"/>
                <a:cs typeface="Arial"/>
              </a:rPr>
              <a:t>o</a:t>
            </a:r>
            <a:r>
              <a:rPr sz="2400" spc="-10" dirty="0">
                <a:latin typeface="Arial"/>
                <a:cs typeface="Arial"/>
              </a:rPr>
              <a:t>v</a:t>
            </a:r>
            <a:r>
              <a:rPr sz="2400" spc="-20" dirty="0">
                <a:latin typeface="Arial"/>
                <a:cs typeface="Arial"/>
              </a:rPr>
              <a:t>e</a:t>
            </a:r>
            <a:r>
              <a:rPr sz="2400" spc="-10" dirty="0">
                <a:latin typeface="Arial"/>
                <a:cs typeface="Arial"/>
              </a:rPr>
              <a:t>r v</a:t>
            </a:r>
            <a:r>
              <a:rPr sz="2400" spc="-20" dirty="0">
                <a:latin typeface="Arial"/>
                <a:cs typeface="Arial"/>
              </a:rPr>
              <a:t>a</a:t>
            </a:r>
            <a:r>
              <a:rPr sz="2400" spc="-10" dirty="0">
                <a:latin typeface="Arial"/>
                <a:cs typeface="Arial"/>
              </a:rPr>
              <a:t>ryi</a:t>
            </a:r>
            <a:r>
              <a:rPr sz="2400" spc="-20" dirty="0">
                <a:latin typeface="Arial"/>
                <a:cs typeface="Arial"/>
              </a:rPr>
              <a:t>ng</a:t>
            </a:r>
            <a:r>
              <a:rPr sz="2400" spc="-15" dirty="0">
                <a:latin typeface="Arial"/>
                <a:cs typeface="Arial"/>
              </a:rPr>
              <a:t> </a:t>
            </a:r>
            <a:r>
              <a:rPr sz="2400" spc="-20" dirty="0">
                <a:latin typeface="Arial"/>
                <a:cs typeface="Arial"/>
              </a:rPr>
              <a:t>d</a:t>
            </a:r>
            <a:r>
              <a:rPr sz="2400" spc="-10" dirty="0">
                <a:latin typeface="Arial"/>
                <a:cs typeface="Arial"/>
              </a:rPr>
              <a:t>ist</a:t>
            </a:r>
            <a:r>
              <a:rPr sz="2400" spc="-20" dirty="0">
                <a:latin typeface="Arial"/>
                <a:cs typeface="Arial"/>
              </a:rPr>
              <a:t>an</a:t>
            </a:r>
            <a:r>
              <a:rPr sz="2400" spc="-15" dirty="0">
                <a:latin typeface="Arial"/>
                <a:cs typeface="Arial"/>
              </a:rPr>
              <a:t>ce</a:t>
            </a:r>
            <a:r>
              <a:rPr sz="2400" spc="-10" dirty="0">
                <a:latin typeface="Arial"/>
                <a:cs typeface="Arial"/>
              </a:rPr>
              <a:t> sc</a:t>
            </a:r>
            <a:r>
              <a:rPr sz="2400" spc="-20" dirty="0">
                <a:latin typeface="Arial"/>
                <a:cs typeface="Arial"/>
              </a:rPr>
              <a:t>a</a:t>
            </a:r>
            <a:r>
              <a:rPr sz="2400" spc="-5" dirty="0">
                <a:latin typeface="Arial"/>
                <a:cs typeface="Arial"/>
              </a:rPr>
              <a:t>l</a:t>
            </a:r>
            <a:r>
              <a:rPr sz="2400" spc="-20" dirty="0">
                <a:latin typeface="Arial"/>
                <a:cs typeface="Arial"/>
              </a:rPr>
              <a:t>e</a:t>
            </a:r>
            <a:r>
              <a:rPr sz="2400" spc="-10" dirty="0">
                <a:latin typeface="Arial"/>
                <a:cs typeface="Arial"/>
              </a:rPr>
              <a:t>s</a:t>
            </a:r>
            <a:r>
              <a:rPr sz="2400" spc="5" dirty="0">
                <a:latin typeface="Arial"/>
                <a:cs typeface="Arial"/>
              </a:rPr>
              <a:t> </a:t>
            </a:r>
            <a:r>
              <a:rPr sz="2400" spc="-20" dirty="0">
                <a:latin typeface="Arial"/>
                <a:cs typeface="Arial"/>
              </a:rPr>
              <a:t>a</a:t>
            </a:r>
            <a:r>
              <a:rPr sz="2400" spc="-10" dirty="0">
                <a:latin typeface="Arial"/>
                <a:cs typeface="Arial"/>
              </a:rPr>
              <a:t>re </a:t>
            </a:r>
            <a:r>
              <a:rPr sz="2400" spc="-20" dirty="0">
                <a:latin typeface="Arial"/>
                <a:cs typeface="Arial"/>
              </a:rPr>
              <a:t>u</a:t>
            </a:r>
            <a:r>
              <a:rPr sz="2400" spc="-10" dirty="0">
                <a:latin typeface="Arial"/>
                <a:cs typeface="Arial"/>
              </a:rPr>
              <a:t>s</a:t>
            </a:r>
            <a:r>
              <a:rPr sz="2400" spc="-20" dirty="0">
                <a:latin typeface="Arial"/>
                <a:cs typeface="Arial"/>
              </a:rPr>
              <a:t>e</a:t>
            </a:r>
            <a:r>
              <a:rPr sz="2400" spc="-15" dirty="0">
                <a:latin typeface="Arial"/>
                <a:cs typeface="Arial"/>
              </a:rPr>
              <a:t>d</a:t>
            </a:r>
            <a:r>
              <a:rPr sz="2400" spc="-10" dirty="0">
                <a:latin typeface="Arial"/>
                <a:cs typeface="Arial"/>
              </a:rPr>
              <a:t> to</a:t>
            </a:r>
            <a:r>
              <a:rPr sz="2400" spc="-15" dirty="0">
                <a:latin typeface="Arial"/>
                <a:cs typeface="Arial"/>
              </a:rPr>
              <a:t> </a:t>
            </a:r>
            <a:r>
              <a:rPr sz="2400" spc="-10" dirty="0">
                <a:latin typeface="Arial"/>
                <a:cs typeface="Arial"/>
              </a:rPr>
              <a:t>c</a:t>
            </a:r>
            <a:r>
              <a:rPr sz="2400" spc="-20" dirty="0">
                <a:latin typeface="Arial"/>
                <a:cs typeface="Arial"/>
              </a:rPr>
              <a:t>ompa</a:t>
            </a:r>
            <a:r>
              <a:rPr sz="2400" spc="-10" dirty="0">
                <a:latin typeface="Arial"/>
                <a:cs typeface="Arial"/>
              </a:rPr>
              <a:t>re</a:t>
            </a:r>
            <a:r>
              <a:rPr sz="2400" dirty="0">
                <a:latin typeface="Arial"/>
                <a:cs typeface="Arial"/>
              </a:rPr>
              <a:t> </a:t>
            </a:r>
            <a:r>
              <a:rPr sz="2400" spc="-10" dirty="0">
                <a:latin typeface="Arial"/>
                <a:cs typeface="Arial"/>
              </a:rPr>
              <a:t>v</a:t>
            </a:r>
            <a:r>
              <a:rPr sz="2400" spc="-20" dirty="0">
                <a:latin typeface="Arial"/>
                <a:cs typeface="Arial"/>
              </a:rPr>
              <a:t>a</a:t>
            </a:r>
            <a:r>
              <a:rPr sz="2400" spc="-10" dirty="0">
                <a:latin typeface="Arial"/>
                <a:cs typeface="Arial"/>
              </a:rPr>
              <a:t>ri</a:t>
            </a:r>
            <a:r>
              <a:rPr sz="2400" spc="-20" dirty="0">
                <a:latin typeface="Arial"/>
                <a:cs typeface="Arial"/>
              </a:rPr>
              <a:t>ou</a:t>
            </a:r>
            <a:r>
              <a:rPr sz="2400" spc="-10" dirty="0">
                <a:latin typeface="Arial"/>
                <a:cs typeface="Arial"/>
              </a:rPr>
              <a:t>s</a:t>
            </a:r>
            <a:r>
              <a:rPr sz="2400" spc="-5" dirty="0">
                <a:latin typeface="Arial"/>
                <a:cs typeface="Arial"/>
              </a:rPr>
              <a:t> </a:t>
            </a:r>
            <a:r>
              <a:rPr sz="2400" spc="-20" dirty="0">
                <a:latin typeface="Arial"/>
                <a:cs typeface="Arial"/>
              </a:rPr>
              <a:t>geo</a:t>
            </a:r>
            <a:r>
              <a:rPr sz="2400" spc="-10" dirty="0">
                <a:latin typeface="Arial"/>
                <a:cs typeface="Arial"/>
              </a:rPr>
              <a:t>id</a:t>
            </a:r>
            <a:r>
              <a:rPr sz="2400" spc="10" dirty="0">
                <a:latin typeface="Arial"/>
                <a:cs typeface="Arial"/>
              </a:rPr>
              <a:t> </a:t>
            </a:r>
            <a:r>
              <a:rPr sz="2400" spc="-20" dirty="0">
                <a:latin typeface="Arial"/>
                <a:cs typeface="Arial"/>
              </a:rPr>
              <a:t>mode</a:t>
            </a:r>
            <a:r>
              <a:rPr sz="2400" spc="-10" dirty="0">
                <a:latin typeface="Arial"/>
                <a:cs typeface="Arial"/>
              </a:rPr>
              <a:t>ls.</a:t>
            </a:r>
            <a:endParaRPr sz="2400" dirty="0">
              <a:latin typeface="Arial"/>
              <a:cs typeface="Arial"/>
            </a:endParaRPr>
          </a:p>
          <a:p>
            <a:pPr marL="355600" marR="5080" indent="-342900">
              <a:lnSpc>
                <a:spcPct val="100000"/>
              </a:lnSpc>
              <a:spcBef>
                <a:spcPts val="480"/>
              </a:spcBef>
              <a:buFont typeface="Arial" panose="020B0604020202020204" pitchFamily="34" charset="0"/>
              <a:buChar char="•"/>
              <a:tabLst>
                <a:tab pos="184150" algn="l"/>
              </a:tabLst>
            </a:pPr>
            <a:r>
              <a:rPr sz="2400" spc="-20" dirty="0">
                <a:latin typeface="Arial"/>
                <a:cs typeface="Arial"/>
              </a:rPr>
              <a:t>Compa</a:t>
            </a:r>
            <a:r>
              <a:rPr sz="2400" spc="-10" dirty="0">
                <a:latin typeface="Arial"/>
                <a:cs typeface="Arial"/>
              </a:rPr>
              <a:t>ri</a:t>
            </a:r>
            <a:r>
              <a:rPr sz="2400" spc="-20" dirty="0">
                <a:latin typeface="Arial"/>
                <a:cs typeface="Arial"/>
              </a:rPr>
              <a:t>n</a:t>
            </a:r>
            <a:r>
              <a:rPr sz="2400" spc="-15" dirty="0">
                <a:latin typeface="Arial"/>
                <a:cs typeface="Arial"/>
              </a:rPr>
              <a:t>g</a:t>
            </a:r>
            <a:r>
              <a:rPr sz="2400" spc="15" dirty="0">
                <a:latin typeface="Arial"/>
                <a:cs typeface="Arial"/>
              </a:rPr>
              <a:t> </a:t>
            </a:r>
            <a:r>
              <a:rPr sz="2400" spc="-10" dirty="0">
                <a:latin typeface="Arial"/>
                <a:cs typeface="Arial"/>
              </a:rPr>
              <a:t>t</a:t>
            </a:r>
            <a:r>
              <a:rPr sz="2400" spc="-20" dirty="0">
                <a:latin typeface="Arial"/>
                <a:cs typeface="Arial"/>
              </a:rPr>
              <a:t>h</a:t>
            </a:r>
            <a:r>
              <a:rPr sz="2400" spc="-10" dirty="0">
                <a:latin typeface="Arial"/>
                <a:cs typeface="Arial"/>
              </a:rPr>
              <a:t>is “</a:t>
            </a:r>
            <a:r>
              <a:rPr sz="2400" spc="-20" dirty="0">
                <a:latin typeface="Arial"/>
                <a:cs typeface="Arial"/>
              </a:rPr>
              <a:t>g</a:t>
            </a:r>
            <a:r>
              <a:rPr sz="2400" spc="-10" dirty="0">
                <a:latin typeface="Arial"/>
                <a:cs typeface="Arial"/>
              </a:rPr>
              <a:t>r</a:t>
            </a:r>
            <a:r>
              <a:rPr sz="2400" spc="-20" dirty="0">
                <a:latin typeface="Arial"/>
                <a:cs typeface="Arial"/>
              </a:rPr>
              <a:t>oun</a:t>
            </a:r>
            <a:r>
              <a:rPr sz="2400" spc="-15" dirty="0">
                <a:latin typeface="Arial"/>
                <a:cs typeface="Arial"/>
              </a:rPr>
              <a:t>d</a:t>
            </a:r>
            <a:r>
              <a:rPr sz="2400" dirty="0">
                <a:latin typeface="Arial"/>
                <a:cs typeface="Arial"/>
              </a:rPr>
              <a:t> </a:t>
            </a:r>
            <a:r>
              <a:rPr sz="2400" spc="-10" dirty="0">
                <a:latin typeface="Arial"/>
                <a:cs typeface="Arial"/>
              </a:rPr>
              <a:t>tr</a:t>
            </a:r>
            <a:r>
              <a:rPr sz="2400" spc="-20" dirty="0">
                <a:latin typeface="Arial"/>
                <a:cs typeface="Arial"/>
              </a:rPr>
              <a:t>u</a:t>
            </a:r>
            <a:r>
              <a:rPr sz="2400" spc="-10" dirty="0">
                <a:latin typeface="Arial"/>
                <a:cs typeface="Arial"/>
              </a:rPr>
              <a:t>t</a:t>
            </a:r>
            <a:r>
              <a:rPr sz="2400" spc="-20" dirty="0">
                <a:latin typeface="Arial"/>
                <a:cs typeface="Arial"/>
              </a:rPr>
              <a:t>h</a:t>
            </a:r>
            <a:r>
              <a:rPr sz="2400" spc="-10" dirty="0">
                <a:latin typeface="Arial"/>
                <a:cs typeface="Arial"/>
              </a:rPr>
              <a:t>”</a:t>
            </a:r>
            <a:r>
              <a:rPr sz="2400" spc="-25" dirty="0">
                <a:latin typeface="Arial"/>
                <a:cs typeface="Arial"/>
              </a:rPr>
              <a:t> </a:t>
            </a:r>
            <a:r>
              <a:rPr sz="2400" spc="-10" dirty="0">
                <a:latin typeface="Arial"/>
                <a:cs typeface="Arial"/>
              </a:rPr>
              <a:t>to</a:t>
            </a:r>
            <a:r>
              <a:rPr sz="2400" spc="-20" dirty="0">
                <a:latin typeface="Arial"/>
                <a:cs typeface="Arial"/>
              </a:rPr>
              <a:t> </a:t>
            </a:r>
            <a:r>
              <a:rPr sz="2400" spc="-10" dirty="0">
                <a:latin typeface="Arial"/>
                <a:cs typeface="Arial"/>
              </a:rPr>
              <a:t>t</a:t>
            </a:r>
            <a:r>
              <a:rPr sz="2400" spc="-20" dirty="0">
                <a:latin typeface="Arial"/>
                <a:cs typeface="Arial"/>
              </a:rPr>
              <a:t>h</a:t>
            </a:r>
            <a:r>
              <a:rPr sz="2400" spc="-15" dirty="0">
                <a:latin typeface="Arial"/>
                <a:cs typeface="Arial"/>
              </a:rPr>
              <a:t>e</a:t>
            </a:r>
            <a:r>
              <a:rPr sz="2400" spc="-5" dirty="0">
                <a:latin typeface="Arial"/>
                <a:cs typeface="Arial"/>
              </a:rPr>
              <a:t> </a:t>
            </a:r>
            <a:r>
              <a:rPr sz="2400" spc="-20" dirty="0">
                <a:latin typeface="Arial"/>
                <a:cs typeface="Arial"/>
              </a:rPr>
              <a:t>mode</a:t>
            </a:r>
            <a:r>
              <a:rPr sz="2400" spc="-10" dirty="0">
                <a:latin typeface="Arial"/>
                <a:cs typeface="Arial"/>
              </a:rPr>
              <a:t>ls</a:t>
            </a:r>
            <a:r>
              <a:rPr sz="2400" spc="5" dirty="0">
                <a:latin typeface="Arial"/>
                <a:cs typeface="Arial"/>
              </a:rPr>
              <a:t> </a:t>
            </a:r>
            <a:r>
              <a:rPr sz="2400" spc="-20" dirty="0">
                <a:latin typeface="Arial"/>
                <a:cs typeface="Arial"/>
              </a:rPr>
              <a:t>a</a:t>
            </a:r>
            <a:r>
              <a:rPr sz="2400" spc="-10" dirty="0">
                <a:latin typeface="Arial"/>
                <a:cs typeface="Arial"/>
              </a:rPr>
              <a:t>lso</a:t>
            </a:r>
            <a:r>
              <a:rPr sz="2400" dirty="0">
                <a:latin typeface="Arial"/>
                <a:cs typeface="Arial"/>
              </a:rPr>
              <a:t> </a:t>
            </a:r>
            <a:r>
              <a:rPr sz="2400" spc="-20" dirty="0">
                <a:latin typeface="Arial"/>
                <a:cs typeface="Arial"/>
              </a:rPr>
              <a:t>a</a:t>
            </a:r>
            <a:r>
              <a:rPr sz="2400" spc="-5" dirty="0">
                <a:latin typeface="Arial"/>
                <a:cs typeface="Arial"/>
              </a:rPr>
              <a:t>ll</a:t>
            </a:r>
            <a:r>
              <a:rPr sz="2400" spc="-20" dirty="0">
                <a:latin typeface="Arial"/>
                <a:cs typeface="Arial"/>
              </a:rPr>
              <a:t>ow</a:t>
            </a:r>
            <a:r>
              <a:rPr sz="2400" spc="-10" dirty="0">
                <a:latin typeface="Arial"/>
                <a:cs typeface="Arial"/>
              </a:rPr>
              <a:t>s</a:t>
            </a:r>
            <a:r>
              <a:rPr sz="2400" spc="20" dirty="0">
                <a:latin typeface="Arial"/>
                <a:cs typeface="Arial"/>
              </a:rPr>
              <a:t> </a:t>
            </a:r>
            <a:r>
              <a:rPr sz="2400" spc="-10" dirty="0">
                <a:latin typeface="Arial"/>
                <a:cs typeface="Arial"/>
              </a:rPr>
              <a:t>f</a:t>
            </a:r>
            <a:r>
              <a:rPr sz="2400" spc="-20" dirty="0">
                <a:latin typeface="Arial"/>
                <a:cs typeface="Arial"/>
              </a:rPr>
              <a:t>o</a:t>
            </a:r>
            <a:r>
              <a:rPr sz="2400" spc="-10" dirty="0">
                <a:latin typeface="Arial"/>
                <a:cs typeface="Arial"/>
              </a:rPr>
              <a:t>r</a:t>
            </a:r>
            <a:r>
              <a:rPr sz="2400" spc="-20" dirty="0">
                <a:latin typeface="Arial"/>
                <a:cs typeface="Arial"/>
              </a:rPr>
              <a:t> </a:t>
            </a:r>
            <a:r>
              <a:rPr sz="2400" spc="-15" dirty="0">
                <a:latin typeface="Arial"/>
                <a:cs typeface="Arial"/>
              </a:rPr>
              <a:t>a</a:t>
            </a:r>
            <a:r>
              <a:rPr sz="2400" spc="-5" dirty="0">
                <a:latin typeface="Arial"/>
                <a:cs typeface="Arial"/>
              </a:rPr>
              <a:t> </a:t>
            </a:r>
            <a:r>
              <a:rPr sz="2400" spc="-20" dirty="0">
                <a:latin typeface="Arial"/>
                <a:cs typeface="Arial"/>
              </a:rPr>
              <a:t>d</a:t>
            </a:r>
            <a:r>
              <a:rPr sz="2400" spc="-10" dirty="0">
                <a:latin typeface="Arial"/>
                <a:cs typeface="Arial"/>
              </a:rPr>
              <a:t>ir</a:t>
            </a:r>
            <a:r>
              <a:rPr sz="2400" spc="-20" dirty="0">
                <a:latin typeface="Arial"/>
                <a:cs typeface="Arial"/>
              </a:rPr>
              <a:t>e</a:t>
            </a:r>
            <a:r>
              <a:rPr sz="2400" spc="-10" dirty="0">
                <a:latin typeface="Arial"/>
                <a:cs typeface="Arial"/>
              </a:rPr>
              <a:t>ct </a:t>
            </a:r>
            <a:r>
              <a:rPr sz="2400" spc="-20" dirty="0">
                <a:latin typeface="Arial"/>
                <a:cs typeface="Arial"/>
              </a:rPr>
              <a:t>quan</a:t>
            </a:r>
            <a:r>
              <a:rPr sz="2400" spc="-10" dirty="0">
                <a:latin typeface="Arial"/>
                <a:cs typeface="Arial"/>
              </a:rPr>
              <a:t>tific</a:t>
            </a:r>
            <a:r>
              <a:rPr sz="2400" spc="-20" dirty="0">
                <a:latin typeface="Arial"/>
                <a:cs typeface="Arial"/>
              </a:rPr>
              <a:t>a</a:t>
            </a:r>
            <a:r>
              <a:rPr sz="2400" spc="-5" dirty="0">
                <a:latin typeface="Arial"/>
                <a:cs typeface="Arial"/>
              </a:rPr>
              <a:t>ti</a:t>
            </a:r>
            <a:r>
              <a:rPr sz="2400" spc="-20" dirty="0">
                <a:latin typeface="Arial"/>
                <a:cs typeface="Arial"/>
              </a:rPr>
              <a:t>o</a:t>
            </a:r>
            <a:r>
              <a:rPr sz="2400" spc="-15" dirty="0">
                <a:latin typeface="Arial"/>
                <a:cs typeface="Arial"/>
              </a:rPr>
              <a:t>n</a:t>
            </a:r>
            <a:r>
              <a:rPr sz="2400" dirty="0">
                <a:latin typeface="Arial"/>
                <a:cs typeface="Arial"/>
              </a:rPr>
              <a:t> </a:t>
            </a:r>
            <a:r>
              <a:rPr sz="2400" spc="-20" dirty="0">
                <a:latin typeface="Arial"/>
                <a:cs typeface="Arial"/>
              </a:rPr>
              <a:t>o</a:t>
            </a:r>
            <a:r>
              <a:rPr sz="2400" spc="-10" dirty="0">
                <a:latin typeface="Arial"/>
                <a:cs typeface="Arial"/>
              </a:rPr>
              <a:t>f t</a:t>
            </a:r>
            <a:r>
              <a:rPr sz="2400" spc="-20" dirty="0">
                <a:latin typeface="Arial"/>
                <a:cs typeface="Arial"/>
              </a:rPr>
              <a:t>h</a:t>
            </a:r>
            <a:r>
              <a:rPr sz="2400" spc="-15" dirty="0">
                <a:latin typeface="Arial"/>
                <a:cs typeface="Arial"/>
              </a:rPr>
              <a:t>e </a:t>
            </a:r>
            <a:r>
              <a:rPr sz="2400" spc="-5" dirty="0">
                <a:latin typeface="Arial"/>
                <a:cs typeface="Arial"/>
              </a:rPr>
              <a:t>i</a:t>
            </a:r>
            <a:r>
              <a:rPr sz="2400" spc="-20" dirty="0">
                <a:latin typeface="Arial"/>
                <a:cs typeface="Arial"/>
              </a:rPr>
              <a:t>mp</a:t>
            </a:r>
            <a:r>
              <a:rPr sz="2400" spc="-10" dirty="0">
                <a:latin typeface="Arial"/>
                <a:cs typeface="Arial"/>
              </a:rPr>
              <a:t>r</a:t>
            </a:r>
            <a:r>
              <a:rPr sz="2400" spc="-20" dirty="0">
                <a:latin typeface="Arial"/>
                <a:cs typeface="Arial"/>
              </a:rPr>
              <a:t>o</a:t>
            </a:r>
            <a:r>
              <a:rPr sz="2400" spc="-10" dirty="0">
                <a:latin typeface="Arial"/>
                <a:cs typeface="Arial"/>
              </a:rPr>
              <a:t>v</a:t>
            </a:r>
            <a:r>
              <a:rPr sz="2400" spc="-20" dirty="0">
                <a:latin typeface="Arial"/>
                <a:cs typeface="Arial"/>
              </a:rPr>
              <a:t>emen</a:t>
            </a:r>
            <a:r>
              <a:rPr sz="2400" spc="-10" dirty="0">
                <a:latin typeface="Arial"/>
                <a:cs typeface="Arial"/>
              </a:rPr>
              <a:t>t</a:t>
            </a:r>
            <a:r>
              <a:rPr sz="2400" dirty="0">
                <a:latin typeface="Arial"/>
                <a:cs typeface="Arial"/>
              </a:rPr>
              <a:t> </a:t>
            </a:r>
            <a:r>
              <a:rPr sz="2400" spc="-20" dirty="0">
                <a:latin typeface="Arial"/>
                <a:cs typeface="Arial"/>
              </a:rPr>
              <a:t>whe</a:t>
            </a:r>
            <a:r>
              <a:rPr sz="2400" spc="-15" dirty="0">
                <a:latin typeface="Arial"/>
                <a:cs typeface="Arial"/>
              </a:rPr>
              <a:t>n</a:t>
            </a:r>
            <a:r>
              <a:rPr sz="2400" spc="5" dirty="0">
                <a:latin typeface="Arial"/>
                <a:cs typeface="Arial"/>
              </a:rPr>
              <a:t> </a:t>
            </a:r>
            <a:r>
              <a:rPr sz="2400" spc="-20" dirty="0">
                <a:latin typeface="Arial"/>
                <a:cs typeface="Arial"/>
              </a:rPr>
              <a:t>a</a:t>
            </a:r>
            <a:r>
              <a:rPr sz="2400" spc="-10" dirty="0">
                <a:latin typeface="Arial"/>
                <a:cs typeface="Arial"/>
              </a:rPr>
              <a:t>ir</a:t>
            </a:r>
            <a:r>
              <a:rPr sz="2400" spc="-20" dirty="0">
                <a:latin typeface="Arial"/>
                <a:cs typeface="Arial"/>
              </a:rPr>
              <a:t>bo</a:t>
            </a:r>
            <a:r>
              <a:rPr sz="2400" spc="-10" dirty="0">
                <a:latin typeface="Arial"/>
                <a:cs typeface="Arial"/>
              </a:rPr>
              <a:t>r</a:t>
            </a:r>
            <a:r>
              <a:rPr sz="2400" spc="-20" dirty="0">
                <a:latin typeface="Arial"/>
                <a:cs typeface="Arial"/>
              </a:rPr>
              <a:t>n</a:t>
            </a:r>
            <a:r>
              <a:rPr sz="2400" spc="-15" dirty="0">
                <a:latin typeface="Arial"/>
                <a:cs typeface="Arial"/>
              </a:rPr>
              <a:t>e</a:t>
            </a:r>
            <a:r>
              <a:rPr sz="2400" spc="5" dirty="0">
                <a:latin typeface="Arial"/>
                <a:cs typeface="Arial"/>
              </a:rPr>
              <a:t> </a:t>
            </a:r>
            <a:r>
              <a:rPr sz="2400" spc="-20" dirty="0">
                <a:latin typeface="Arial"/>
                <a:cs typeface="Arial"/>
              </a:rPr>
              <a:t>g</a:t>
            </a:r>
            <a:r>
              <a:rPr sz="2400" spc="-10" dirty="0">
                <a:latin typeface="Arial"/>
                <a:cs typeface="Arial"/>
              </a:rPr>
              <a:t>r</a:t>
            </a:r>
            <a:r>
              <a:rPr sz="2400" spc="-20" dirty="0">
                <a:latin typeface="Arial"/>
                <a:cs typeface="Arial"/>
              </a:rPr>
              <a:t>a</a:t>
            </a:r>
            <a:r>
              <a:rPr sz="2400" spc="-10" dirty="0">
                <a:latin typeface="Arial"/>
                <a:cs typeface="Arial"/>
              </a:rPr>
              <a:t>vity </a:t>
            </a:r>
            <a:r>
              <a:rPr sz="2400" spc="-20" dirty="0">
                <a:latin typeface="Arial"/>
                <a:cs typeface="Arial"/>
              </a:rPr>
              <a:t>da</a:t>
            </a:r>
            <a:r>
              <a:rPr sz="2400" spc="-10" dirty="0">
                <a:latin typeface="Arial"/>
                <a:cs typeface="Arial"/>
              </a:rPr>
              <a:t>ta</a:t>
            </a:r>
            <a:r>
              <a:rPr sz="2400" spc="-5" dirty="0">
                <a:latin typeface="Arial"/>
                <a:cs typeface="Arial"/>
              </a:rPr>
              <a:t> </a:t>
            </a:r>
            <a:r>
              <a:rPr sz="2400" spc="-20" dirty="0">
                <a:latin typeface="Arial"/>
                <a:cs typeface="Arial"/>
              </a:rPr>
              <a:t>a</a:t>
            </a:r>
            <a:r>
              <a:rPr sz="2400" spc="-10" dirty="0">
                <a:latin typeface="Arial"/>
                <a:cs typeface="Arial"/>
              </a:rPr>
              <a:t>re</a:t>
            </a:r>
            <a:r>
              <a:rPr sz="2400" spc="-5" dirty="0">
                <a:latin typeface="Arial"/>
                <a:cs typeface="Arial"/>
              </a:rPr>
              <a:t> i</a:t>
            </a:r>
            <a:r>
              <a:rPr sz="2400" spc="-20" dirty="0">
                <a:latin typeface="Arial"/>
                <a:cs typeface="Arial"/>
              </a:rPr>
              <a:t>n</a:t>
            </a:r>
            <a:r>
              <a:rPr sz="2400" spc="-10" dirty="0">
                <a:latin typeface="Arial"/>
                <a:cs typeface="Arial"/>
              </a:rPr>
              <a:t>cl</a:t>
            </a:r>
            <a:r>
              <a:rPr sz="2400" spc="-20" dirty="0">
                <a:latin typeface="Arial"/>
                <a:cs typeface="Arial"/>
              </a:rPr>
              <a:t>uded</a:t>
            </a:r>
            <a:r>
              <a:rPr sz="2400" spc="-10" dirty="0">
                <a:latin typeface="Arial"/>
                <a:cs typeface="Arial"/>
              </a:rPr>
              <a:t>.</a:t>
            </a:r>
            <a:endParaRPr sz="2400" dirty="0">
              <a:latin typeface="Arial"/>
              <a:cs typeface="Arial"/>
            </a:endParaRPr>
          </a:p>
          <a:p>
            <a:pPr marL="355600" marR="368935" indent="-342900">
              <a:lnSpc>
                <a:spcPct val="100000"/>
              </a:lnSpc>
              <a:spcBef>
                <a:spcPts val="480"/>
              </a:spcBef>
              <a:buFont typeface="Arial" panose="020B0604020202020204" pitchFamily="34" charset="0"/>
              <a:buChar char="•"/>
              <a:tabLst>
                <a:tab pos="184150" algn="l"/>
              </a:tabLst>
            </a:pPr>
            <a:r>
              <a:rPr sz="2400" spc="-240" dirty="0">
                <a:latin typeface="Arial"/>
                <a:cs typeface="Arial"/>
              </a:rPr>
              <a:t>T</a:t>
            </a:r>
            <a:r>
              <a:rPr sz="2400" spc="-15" dirty="0">
                <a:latin typeface="Arial"/>
                <a:cs typeface="Arial"/>
              </a:rPr>
              <a:t>o</a:t>
            </a:r>
            <a:r>
              <a:rPr sz="2400" dirty="0">
                <a:latin typeface="Arial"/>
                <a:cs typeface="Arial"/>
              </a:rPr>
              <a:t> </a:t>
            </a:r>
            <a:r>
              <a:rPr sz="2400" spc="-20" dirty="0">
                <a:latin typeface="Arial"/>
                <a:cs typeface="Arial"/>
              </a:rPr>
              <a:t>da</a:t>
            </a:r>
            <a:r>
              <a:rPr sz="2400" spc="-10" dirty="0">
                <a:latin typeface="Arial"/>
                <a:cs typeface="Arial"/>
              </a:rPr>
              <a:t>t</a:t>
            </a:r>
            <a:r>
              <a:rPr sz="2400" spc="-20" dirty="0">
                <a:latin typeface="Arial"/>
                <a:cs typeface="Arial"/>
              </a:rPr>
              <a:t>e</a:t>
            </a:r>
            <a:r>
              <a:rPr sz="2400" spc="-10" dirty="0">
                <a:latin typeface="Arial"/>
                <a:cs typeface="Arial"/>
              </a:rPr>
              <a:t>, t</a:t>
            </a:r>
            <a:r>
              <a:rPr sz="2400" spc="-20" dirty="0">
                <a:latin typeface="Arial"/>
                <a:cs typeface="Arial"/>
              </a:rPr>
              <a:t>w</a:t>
            </a:r>
            <a:r>
              <a:rPr sz="2400" spc="-15" dirty="0">
                <a:latin typeface="Arial"/>
                <a:cs typeface="Arial"/>
              </a:rPr>
              <a:t>o</a:t>
            </a:r>
            <a:r>
              <a:rPr sz="2400" spc="-5" dirty="0">
                <a:latin typeface="Arial"/>
                <a:cs typeface="Arial"/>
              </a:rPr>
              <a:t> </a:t>
            </a:r>
            <a:r>
              <a:rPr sz="2400" spc="-10" dirty="0">
                <a:latin typeface="Arial"/>
                <a:cs typeface="Arial"/>
              </a:rPr>
              <a:t>s</a:t>
            </a:r>
            <a:r>
              <a:rPr sz="2400" spc="-20" dirty="0">
                <a:latin typeface="Arial"/>
                <a:cs typeface="Arial"/>
              </a:rPr>
              <a:t>u</a:t>
            </a:r>
            <a:r>
              <a:rPr sz="2400" spc="-15" dirty="0">
                <a:latin typeface="Arial"/>
                <a:cs typeface="Arial"/>
              </a:rPr>
              <a:t>ch</a:t>
            </a:r>
            <a:r>
              <a:rPr sz="2400" spc="-5" dirty="0">
                <a:latin typeface="Arial"/>
                <a:cs typeface="Arial"/>
              </a:rPr>
              <a:t> </a:t>
            </a:r>
            <a:r>
              <a:rPr sz="2400" spc="-10" dirty="0">
                <a:latin typeface="Arial"/>
                <a:cs typeface="Arial"/>
              </a:rPr>
              <a:t>s</a:t>
            </a:r>
            <a:r>
              <a:rPr sz="2400" spc="-20" dirty="0">
                <a:latin typeface="Arial"/>
                <a:cs typeface="Arial"/>
              </a:rPr>
              <a:t>u</a:t>
            </a:r>
            <a:r>
              <a:rPr sz="2400" spc="-10" dirty="0">
                <a:latin typeface="Arial"/>
                <a:cs typeface="Arial"/>
              </a:rPr>
              <a:t>rv</a:t>
            </a:r>
            <a:r>
              <a:rPr sz="2400" spc="-20" dirty="0">
                <a:latin typeface="Arial"/>
                <a:cs typeface="Arial"/>
              </a:rPr>
              <a:t>e</a:t>
            </a:r>
            <a:r>
              <a:rPr sz="2400" spc="-10" dirty="0">
                <a:latin typeface="Arial"/>
                <a:cs typeface="Arial"/>
              </a:rPr>
              <a:t>ys</a:t>
            </a:r>
            <a:r>
              <a:rPr sz="2400" spc="-15" dirty="0">
                <a:latin typeface="Arial"/>
                <a:cs typeface="Arial"/>
              </a:rPr>
              <a:t> </a:t>
            </a:r>
            <a:r>
              <a:rPr sz="2400" spc="-20" dirty="0">
                <a:latin typeface="Arial"/>
                <a:cs typeface="Arial"/>
              </a:rPr>
              <a:t>ha</a:t>
            </a:r>
            <a:r>
              <a:rPr sz="2400" spc="-15" dirty="0">
                <a:latin typeface="Arial"/>
                <a:cs typeface="Arial"/>
              </a:rPr>
              <a:t>ve</a:t>
            </a:r>
            <a:r>
              <a:rPr sz="2400" dirty="0">
                <a:latin typeface="Arial"/>
                <a:cs typeface="Arial"/>
              </a:rPr>
              <a:t> </a:t>
            </a:r>
            <a:r>
              <a:rPr sz="2400" spc="-20" dirty="0">
                <a:latin typeface="Arial"/>
                <a:cs typeface="Arial"/>
              </a:rPr>
              <a:t>bee</a:t>
            </a:r>
            <a:r>
              <a:rPr sz="2400" spc="-15" dirty="0">
                <a:latin typeface="Arial"/>
                <a:cs typeface="Arial"/>
              </a:rPr>
              <a:t>n</a:t>
            </a:r>
            <a:r>
              <a:rPr sz="2400" dirty="0">
                <a:latin typeface="Arial"/>
                <a:cs typeface="Arial"/>
              </a:rPr>
              <a:t> </a:t>
            </a:r>
            <a:r>
              <a:rPr sz="2400" spc="-10" dirty="0">
                <a:latin typeface="Arial"/>
                <a:cs typeface="Arial"/>
              </a:rPr>
              <a:t>c</a:t>
            </a:r>
            <a:r>
              <a:rPr sz="2400" spc="-20" dirty="0">
                <a:latin typeface="Arial"/>
                <a:cs typeface="Arial"/>
              </a:rPr>
              <a:t>ondu</a:t>
            </a:r>
            <a:r>
              <a:rPr sz="2400" spc="-10" dirty="0">
                <a:latin typeface="Arial"/>
                <a:cs typeface="Arial"/>
              </a:rPr>
              <a:t>ct</a:t>
            </a:r>
            <a:r>
              <a:rPr sz="2400" spc="-20" dirty="0">
                <a:latin typeface="Arial"/>
                <a:cs typeface="Arial"/>
              </a:rPr>
              <a:t>e</a:t>
            </a:r>
            <a:r>
              <a:rPr sz="2400" spc="-15" dirty="0">
                <a:latin typeface="Arial"/>
                <a:cs typeface="Arial"/>
              </a:rPr>
              <a:t>d</a:t>
            </a:r>
            <a:r>
              <a:rPr sz="2400" dirty="0">
                <a:latin typeface="Arial"/>
                <a:cs typeface="Arial"/>
              </a:rPr>
              <a:t> </a:t>
            </a:r>
            <a:r>
              <a:rPr sz="2400" spc="-10" dirty="0">
                <a:latin typeface="Arial"/>
                <a:cs typeface="Arial"/>
              </a:rPr>
              <a:t>s</a:t>
            </a:r>
            <a:r>
              <a:rPr sz="2400" spc="-20" dirty="0">
                <a:latin typeface="Arial"/>
                <a:cs typeface="Arial"/>
              </a:rPr>
              <a:t>u</a:t>
            </a:r>
            <a:r>
              <a:rPr sz="2400" spc="-10" dirty="0">
                <a:latin typeface="Arial"/>
                <a:cs typeface="Arial"/>
              </a:rPr>
              <a:t>cc</a:t>
            </a:r>
            <a:r>
              <a:rPr sz="2400" spc="-20" dirty="0">
                <a:latin typeface="Arial"/>
                <a:cs typeface="Arial"/>
              </a:rPr>
              <a:t>e</a:t>
            </a:r>
            <a:r>
              <a:rPr sz="2400" spc="-10" dirty="0">
                <a:latin typeface="Arial"/>
                <a:cs typeface="Arial"/>
              </a:rPr>
              <a:t>ssf</a:t>
            </a:r>
            <a:r>
              <a:rPr sz="2400" spc="-20" dirty="0">
                <a:latin typeface="Arial"/>
                <a:cs typeface="Arial"/>
              </a:rPr>
              <a:t>u</a:t>
            </a:r>
            <a:r>
              <a:rPr sz="2400" spc="-10" dirty="0">
                <a:latin typeface="Arial"/>
                <a:cs typeface="Arial"/>
              </a:rPr>
              <a:t>lly in r</a:t>
            </a:r>
            <a:r>
              <a:rPr sz="2400" spc="-20" dirty="0">
                <a:latin typeface="Arial"/>
                <a:cs typeface="Arial"/>
              </a:rPr>
              <a:t>ea</a:t>
            </a:r>
            <a:r>
              <a:rPr sz="2400" spc="-10" dirty="0">
                <a:latin typeface="Arial"/>
                <a:cs typeface="Arial"/>
              </a:rPr>
              <a:t>s</a:t>
            </a:r>
            <a:r>
              <a:rPr sz="2400" spc="-20" dirty="0">
                <a:latin typeface="Arial"/>
                <a:cs typeface="Arial"/>
              </a:rPr>
              <a:t>onab</a:t>
            </a:r>
            <a:r>
              <a:rPr sz="2400" spc="-10" dirty="0">
                <a:latin typeface="Arial"/>
                <a:cs typeface="Arial"/>
              </a:rPr>
              <a:t>ly</a:t>
            </a:r>
            <a:r>
              <a:rPr sz="2400" spc="10" dirty="0">
                <a:latin typeface="Arial"/>
                <a:cs typeface="Arial"/>
              </a:rPr>
              <a:t> </a:t>
            </a:r>
            <a:r>
              <a:rPr sz="2400" spc="-5" dirty="0">
                <a:latin typeface="Arial"/>
                <a:cs typeface="Arial"/>
              </a:rPr>
              <a:t>fl</a:t>
            </a:r>
            <a:r>
              <a:rPr sz="2400" spc="-20" dirty="0">
                <a:latin typeface="Arial"/>
                <a:cs typeface="Arial"/>
              </a:rPr>
              <a:t>a</a:t>
            </a:r>
            <a:r>
              <a:rPr sz="2400" spc="-10" dirty="0">
                <a:latin typeface="Arial"/>
                <a:cs typeface="Arial"/>
              </a:rPr>
              <a:t>t</a:t>
            </a:r>
            <a:r>
              <a:rPr sz="2400" spc="-15" dirty="0">
                <a:latin typeface="Arial"/>
                <a:cs typeface="Arial"/>
              </a:rPr>
              <a:t> </a:t>
            </a:r>
            <a:r>
              <a:rPr sz="2400" spc="-10" dirty="0">
                <a:latin typeface="Arial"/>
                <a:cs typeface="Arial"/>
              </a:rPr>
              <a:t>t</a:t>
            </a:r>
            <a:r>
              <a:rPr sz="2400" spc="-20" dirty="0">
                <a:latin typeface="Arial"/>
                <a:cs typeface="Arial"/>
              </a:rPr>
              <a:t>e</a:t>
            </a:r>
            <a:r>
              <a:rPr sz="2400" spc="-10" dirty="0">
                <a:latin typeface="Arial"/>
                <a:cs typeface="Arial"/>
              </a:rPr>
              <a:t>rr</a:t>
            </a:r>
            <a:r>
              <a:rPr sz="2400" spc="-20" dirty="0">
                <a:latin typeface="Arial"/>
                <a:cs typeface="Arial"/>
              </a:rPr>
              <a:t>a</a:t>
            </a:r>
            <a:r>
              <a:rPr sz="2400" spc="-5" dirty="0">
                <a:latin typeface="Arial"/>
                <a:cs typeface="Arial"/>
              </a:rPr>
              <a:t>i</a:t>
            </a:r>
            <a:r>
              <a:rPr sz="2400" spc="-20" dirty="0">
                <a:latin typeface="Arial"/>
                <a:cs typeface="Arial"/>
              </a:rPr>
              <a:t>n</a:t>
            </a:r>
            <a:r>
              <a:rPr sz="2400" spc="-10" dirty="0">
                <a:latin typeface="Arial"/>
                <a:cs typeface="Arial"/>
              </a:rPr>
              <a:t>.</a:t>
            </a:r>
            <a:endParaRPr sz="2400" dirty="0">
              <a:latin typeface="Arial"/>
              <a:cs typeface="Arial"/>
            </a:endParaRPr>
          </a:p>
          <a:p>
            <a:pPr marL="355600" indent="-342900">
              <a:lnSpc>
                <a:spcPct val="100000"/>
              </a:lnSpc>
              <a:spcBef>
                <a:spcPts val="480"/>
              </a:spcBef>
              <a:buFont typeface="Arial" panose="020B0604020202020204" pitchFamily="34" charset="0"/>
              <a:buChar char="•"/>
              <a:tabLst>
                <a:tab pos="184150" algn="l"/>
              </a:tabLst>
            </a:pPr>
            <a:r>
              <a:rPr sz="2400" spc="-20" dirty="0">
                <a:latin typeface="Arial"/>
                <a:cs typeface="Arial"/>
              </a:rPr>
              <a:t>Co</a:t>
            </a:r>
            <a:r>
              <a:rPr sz="2400" spc="-5" dirty="0">
                <a:latin typeface="Arial"/>
                <a:cs typeface="Arial"/>
              </a:rPr>
              <a:t>l</a:t>
            </a:r>
            <a:r>
              <a:rPr sz="2400" spc="-20" dirty="0">
                <a:latin typeface="Arial"/>
                <a:cs typeface="Arial"/>
              </a:rPr>
              <a:t>o</a:t>
            </a:r>
            <a:r>
              <a:rPr sz="2400" spc="-10" dirty="0">
                <a:latin typeface="Arial"/>
                <a:cs typeface="Arial"/>
              </a:rPr>
              <a:t>r</a:t>
            </a:r>
            <a:r>
              <a:rPr sz="2400" spc="-20" dirty="0">
                <a:latin typeface="Arial"/>
                <a:cs typeface="Arial"/>
              </a:rPr>
              <a:t>ad</a:t>
            </a:r>
            <a:r>
              <a:rPr sz="2400" spc="-15" dirty="0">
                <a:latin typeface="Arial"/>
                <a:cs typeface="Arial"/>
              </a:rPr>
              <a:t>o</a:t>
            </a:r>
            <a:r>
              <a:rPr sz="2400" spc="15" dirty="0">
                <a:latin typeface="Arial"/>
                <a:cs typeface="Arial"/>
              </a:rPr>
              <a:t> </a:t>
            </a:r>
            <a:r>
              <a:rPr sz="2400" spc="-10" dirty="0">
                <a:latin typeface="Arial"/>
                <a:cs typeface="Arial"/>
              </a:rPr>
              <a:t>is</a:t>
            </a:r>
            <a:r>
              <a:rPr sz="2400" spc="-5" dirty="0">
                <a:latin typeface="Arial"/>
                <a:cs typeface="Arial"/>
              </a:rPr>
              <a:t> </a:t>
            </a:r>
            <a:r>
              <a:rPr sz="2400" spc="-20" dirty="0">
                <a:latin typeface="Arial"/>
                <a:cs typeface="Arial"/>
              </a:rPr>
              <a:t>u</a:t>
            </a:r>
            <a:r>
              <a:rPr sz="2400" spc="-15" dirty="0">
                <a:latin typeface="Arial"/>
                <a:cs typeface="Arial"/>
              </a:rPr>
              <a:t>p</a:t>
            </a:r>
            <a:r>
              <a:rPr sz="2400" dirty="0">
                <a:latin typeface="Arial"/>
                <a:cs typeface="Arial"/>
              </a:rPr>
              <a:t> </a:t>
            </a:r>
            <a:r>
              <a:rPr sz="2400" spc="-20" dirty="0">
                <a:latin typeface="Arial"/>
                <a:cs typeface="Arial"/>
              </a:rPr>
              <a:t>ne</a:t>
            </a:r>
            <a:r>
              <a:rPr sz="2400" spc="-10" dirty="0">
                <a:latin typeface="Arial"/>
                <a:cs typeface="Arial"/>
              </a:rPr>
              <a:t>xt f</a:t>
            </a:r>
            <a:r>
              <a:rPr sz="2400" spc="-20" dirty="0">
                <a:latin typeface="Arial"/>
                <a:cs typeface="Arial"/>
              </a:rPr>
              <a:t>o</a:t>
            </a:r>
            <a:r>
              <a:rPr sz="2400" spc="-10" dirty="0">
                <a:latin typeface="Arial"/>
                <a:cs typeface="Arial"/>
              </a:rPr>
              <a:t>r</a:t>
            </a:r>
            <a:r>
              <a:rPr sz="2400" spc="-20" dirty="0">
                <a:latin typeface="Arial"/>
                <a:cs typeface="Arial"/>
              </a:rPr>
              <a:t> </a:t>
            </a:r>
            <a:r>
              <a:rPr sz="2400" spc="-15" dirty="0">
                <a:latin typeface="Arial"/>
                <a:cs typeface="Arial"/>
              </a:rPr>
              <a:t>a</a:t>
            </a:r>
            <a:r>
              <a:rPr sz="2400" spc="-10" dirty="0">
                <a:latin typeface="Arial"/>
                <a:cs typeface="Arial"/>
              </a:rPr>
              <a:t> </a:t>
            </a:r>
            <a:r>
              <a:rPr sz="2400" spc="-5" dirty="0">
                <a:latin typeface="Arial"/>
                <a:cs typeface="Arial"/>
              </a:rPr>
              <a:t>fi</a:t>
            </a:r>
            <a:r>
              <a:rPr sz="2400" spc="-20" dirty="0">
                <a:latin typeface="Arial"/>
                <a:cs typeface="Arial"/>
              </a:rPr>
              <a:t>na</a:t>
            </a:r>
            <a:r>
              <a:rPr sz="2400" spc="-5" dirty="0">
                <a:latin typeface="Arial"/>
                <a:cs typeface="Arial"/>
              </a:rPr>
              <a:t>l, </a:t>
            </a:r>
            <a:r>
              <a:rPr sz="2400" spc="-10" dirty="0">
                <a:latin typeface="Arial"/>
                <a:cs typeface="Arial"/>
              </a:rPr>
              <a:t>c</a:t>
            </a:r>
            <a:r>
              <a:rPr sz="2400" spc="-20" dirty="0">
                <a:latin typeface="Arial"/>
                <a:cs typeface="Arial"/>
              </a:rPr>
              <a:t>ha</a:t>
            </a:r>
            <a:r>
              <a:rPr sz="2400" spc="-5" dirty="0">
                <a:latin typeface="Arial"/>
                <a:cs typeface="Arial"/>
              </a:rPr>
              <a:t>ll</a:t>
            </a:r>
            <a:r>
              <a:rPr sz="2400" spc="-20" dirty="0">
                <a:latin typeface="Arial"/>
                <a:cs typeface="Arial"/>
              </a:rPr>
              <a:t>eng</a:t>
            </a:r>
            <a:r>
              <a:rPr sz="2400" spc="-5" dirty="0">
                <a:latin typeface="Arial"/>
                <a:cs typeface="Arial"/>
              </a:rPr>
              <a:t>i</a:t>
            </a:r>
            <a:r>
              <a:rPr sz="2400" spc="-20" dirty="0">
                <a:latin typeface="Arial"/>
                <a:cs typeface="Arial"/>
              </a:rPr>
              <a:t>n</a:t>
            </a:r>
            <a:r>
              <a:rPr sz="2400" spc="-15" dirty="0">
                <a:latin typeface="Arial"/>
                <a:cs typeface="Arial"/>
              </a:rPr>
              <a:t>g</a:t>
            </a:r>
            <a:r>
              <a:rPr sz="2400" spc="25" dirty="0">
                <a:latin typeface="Arial"/>
                <a:cs typeface="Arial"/>
              </a:rPr>
              <a:t> </a:t>
            </a:r>
            <a:r>
              <a:rPr sz="2400" spc="-10" dirty="0">
                <a:latin typeface="Arial"/>
                <a:cs typeface="Arial"/>
              </a:rPr>
              <a:t>t</a:t>
            </a:r>
            <a:r>
              <a:rPr sz="2400" spc="-20" dirty="0">
                <a:latin typeface="Arial"/>
                <a:cs typeface="Arial"/>
              </a:rPr>
              <a:t>e</a:t>
            </a:r>
            <a:r>
              <a:rPr sz="2400" spc="-10" dirty="0">
                <a:latin typeface="Arial"/>
                <a:cs typeface="Arial"/>
              </a:rPr>
              <a:t>st.</a:t>
            </a:r>
            <a:endParaRPr sz="2400" dirty="0">
              <a:latin typeface="Arial"/>
              <a:cs typeface="Arial"/>
            </a:endParaRPr>
          </a:p>
        </p:txBody>
      </p:sp>
      <p:sp>
        <p:nvSpPr>
          <p:cNvPr id="5" name="Date Placeholder 4"/>
          <p:cNvSpPr>
            <a:spLocks noGrp="1"/>
          </p:cNvSpPr>
          <p:nvPr>
            <p:ph type="dt" sz="half" idx="10"/>
          </p:nvPr>
        </p:nvSpPr>
        <p:spPr/>
        <p:txBody>
          <a:bodyPr/>
          <a:lstStyle/>
          <a:p>
            <a:pPr>
              <a:defRPr/>
            </a:pPr>
            <a:r>
              <a:rPr lang="en-US" altLang="en-US" smtClean="0"/>
              <a:t>February 8, 2017</a:t>
            </a:r>
            <a:endParaRPr lang="en-US" altLang="en-US"/>
          </a:p>
        </p:txBody>
      </p:sp>
      <p:sp>
        <p:nvSpPr>
          <p:cNvPr id="6" name="Footer Placeholder 5"/>
          <p:cNvSpPr>
            <a:spLocks noGrp="1"/>
          </p:cNvSpPr>
          <p:nvPr>
            <p:ph type="ftr" sz="quarter" idx="11"/>
          </p:nvPr>
        </p:nvSpPr>
        <p:spPr/>
        <p:txBody>
          <a:bodyPr/>
          <a:lstStyle/>
          <a:p>
            <a:pPr>
              <a:defRPr/>
            </a:pPr>
            <a:r>
              <a:rPr lang="en-US" smtClean="0"/>
              <a:t>2017 Geospatial Summit, Silver Spring MD</a:t>
            </a:r>
            <a:endParaRPr lang="en-US"/>
          </a:p>
        </p:txBody>
      </p:sp>
    </p:spTree>
    <p:extLst>
      <p:ext uri="{BB962C8B-B14F-4D97-AF65-F5344CB8AC3E}">
        <p14:creationId xmlns:p14="http://schemas.microsoft.com/office/powerpoint/2010/main" val="3193608780"/>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13565" y="1026730"/>
            <a:ext cx="4682457" cy="551433"/>
          </a:xfrm>
          <a:prstGeom prst="rect">
            <a:avLst/>
          </a:prstGeom>
        </p:spPr>
        <p:txBody>
          <a:bodyPr vert="horz" wrap="square" lIns="0" tIns="0" rIns="0" bIns="0" rtlCol="0">
            <a:spAutoFit/>
          </a:bodyPr>
          <a:lstStyle/>
          <a:p>
            <a:pPr marL="12700">
              <a:lnSpc>
                <a:spcPts val="4285"/>
              </a:lnSpc>
            </a:pPr>
            <a:r>
              <a:rPr sz="4400" dirty="0">
                <a:solidFill>
                  <a:schemeClr val="tx2"/>
                </a:solidFill>
                <a:latin typeface="Gill Sans MT" pitchFamily="34" charset="0"/>
                <a:cs typeface="ＭＳ Ｐゴシック" charset="0"/>
              </a:rPr>
              <a:t>Acknowledgements</a:t>
            </a:r>
          </a:p>
        </p:txBody>
      </p:sp>
      <p:sp>
        <p:nvSpPr>
          <p:cNvPr id="3" name="object 3"/>
          <p:cNvSpPr txBox="1"/>
          <p:nvPr/>
        </p:nvSpPr>
        <p:spPr>
          <a:xfrm>
            <a:off x="1018240" y="2880774"/>
            <a:ext cx="7458709" cy="923330"/>
          </a:xfrm>
          <a:prstGeom prst="rect">
            <a:avLst/>
          </a:prstGeom>
        </p:spPr>
        <p:txBody>
          <a:bodyPr vert="horz" wrap="square" lIns="0" tIns="0" rIns="0" bIns="0" rtlCol="0">
            <a:spAutoFit/>
          </a:bodyPr>
          <a:lstStyle/>
          <a:p>
            <a:pPr marL="12700" marR="5080">
              <a:lnSpc>
                <a:spcPct val="100000"/>
              </a:lnSpc>
            </a:pPr>
            <a:r>
              <a:rPr sz="2000" spc="-20" dirty="0">
                <a:latin typeface="Arial"/>
                <a:cs typeface="Arial"/>
              </a:rPr>
              <a:t>Th</a:t>
            </a:r>
            <a:r>
              <a:rPr sz="2000" spc="-15" dirty="0">
                <a:latin typeface="Arial"/>
                <a:cs typeface="Arial"/>
              </a:rPr>
              <a:t>e</a:t>
            </a:r>
            <a:r>
              <a:rPr sz="2000" spc="5" dirty="0">
                <a:latin typeface="Arial"/>
                <a:cs typeface="Arial"/>
              </a:rPr>
              <a:t> </a:t>
            </a:r>
            <a:r>
              <a:rPr sz="2000" spc="-10" dirty="0">
                <a:latin typeface="Arial"/>
                <a:cs typeface="Arial"/>
              </a:rPr>
              <a:t>t</a:t>
            </a:r>
            <a:r>
              <a:rPr sz="2000" spc="-20" dirty="0">
                <a:latin typeface="Arial"/>
                <a:cs typeface="Arial"/>
              </a:rPr>
              <a:t>eam</a:t>
            </a:r>
            <a:r>
              <a:rPr sz="2000" spc="-15" dirty="0">
                <a:latin typeface="Arial"/>
                <a:cs typeface="Arial"/>
              </a:rPr>
              <a:t> </a:t>
            </a:r>
            <a:r>
              <a:rPr sz="2000" spc="-20" dirty="0">
                <a:latin typeface="Arial"/>
                <a:cs typeface="Arial"/>
              </a:rPr>
              <a:t>a</a:t>
            </a:r>
            <a:r>
              <a:rPr sz="2000" spc="-10" dirty="0">
                <a:latin typeface="Arial"/>
                <a:cs typeface="Arial"/>
              </a:rPr>
              <a:t>t </a:t>
            </a:r>
            <a:r>
              <a:rPr sz="2000" spc="-20" dirty="0">
                <a:latin typeface="Arial"/>
                <a:cs typeface="Arial"/>
              </a:rPr>
              <a:t>NG</a:t>
            </a:r>
            <a:r>
              <a:rPr sz="2000" spc="-15" dirty="0">
                <a:latin typeface="Arial"/>
                <a:cs typeface="Arial"/>
              </a:rPr>
              <a:t>S</a:t>
            </a:r>
            <a:r>
              <a:rPr sz="2000" dirty="0">
                <a:latin typeface="Arial"/>
                <a:cs typeface="Arial"/>
              </a:rPr>
              <a:t> </a:t>
            </a:r>
            <a:r>
              <a:rPr sz="2000" spc="-20" dirty="0">
                <a:latin typeface="Arial"/>
                <a:cs typeface="Arial"/>
              </a:rPr>
              <a:t>wou</a:t>
            </a:r>
            <a:r>
              <a:rPr sz="2000" spc="-10" dirty="0">
                <a:latin typeface="Arial"/>
                <a:cs typeface="Arial"/>
              </a:rPr>
              <a:t>ld</a:t>
            </a:r>
            <a:r>
              <a:rPr sz="2000" spc="15" dirty="0">
                <a:latin typeface="Arial"/>
                <a:cs typeface="Arial"/>
              </a:rPr>
              <a:t> </a:t>
            </a:r>
            <a:r>
              <a:rPr sz="2000" spc="-10" dirty="0">
                <a:latin typeface="Arial"/>
                <a:cs typeface="Arial"/>
              </a:rPr>
              <a:t>like</a:t>
            </a:r>
            <a:r>
              <a:rPr sz="2000" spc="5" dirty="0">
                <a:latin typeface="Arial"/>
                <a:cs typeface="Arial"/>
              </a:rPr>
              <a:t> </a:t>
            </a:r>
            <a:r>
              <a:rPr sz="2000" spc="-10" dirty="0">
                <a:latin typeface="Arial"/>
                <a:cs typeface="Arial"/>
              </a:rPr>
              <a:t>to</a:t>
            </a:r>
            <a:r>
              <a:rPr sz="2000" spc="-20" dirty="0">
                <a:latin typeface="Arial"/>
                <a:cs typeface="Arial"/>
              </a:rPr>
              <a:t> </a:t>
            </a:r>
            <a:r>
              <a:rPr sz="2000" spc="-10" dirty="0">
                <a:latin typeface="Arial"/>
                <a:cs typeface="Arial"/>
              </a:rPr>
              <a:t>si</a:t>
            </a:r>
            <a:r>
              <a:rPr sz="2000" spc="-20" dirty="0">
                <a:latin typeface="Arial"/>
                <a:cs typeface="Arial"/>
              </a:rPr>
              <a:t>n</a:t>
            </a:r>
            <a:r>
              <a:rPr sz="2000" spc="-10" dirty="0">
                <a:latin typeface="Arial"/>
                <a:cs typeface="Arial"/>
              </a:rPr>
              <a:t>c</a:t>
            </a:r>
            <a:r>
              <a:rPr sz="2000" spc="-20" dirty="0">
                <a:latin typeface="Arial"/>
                <a:cs typeface="Arial"/>
              </a:rPr>
              <a:t>e</a:t>
            </a:r>
            <a:r>
              <a:rPr sz="2000" spc="-10" dirty="0">
                <a:latin typeface="Arial"/>
                <a:cs typeface="Arial"/>
              </a:rPr>
              <a:t>r</a:t>
            </a:r>
            <a:r>
              <a:rPr sz="2000" spc="-20" dirty="0">
                <a:latin typeface="Arial"/>
                <a:cs typeface="Arial"/>
              </a:rPr>
              <a:t>e</a:t>
            </a:r>
            <a:r>
              <a:rPr sz="2000" spc="-10" dirty="0">
                <a:latin typeface="Arial"/>
                <a:cs typeface="Arial"/>
              </a:rPr>
              <a:t>ly</a:t>
            </a:r>
            <a:r>
              <a:rPr sz="2000" spc="10" dirty="0">
                <a:latin typeface="Arial"/>
                <a:cs typeface="Arial"/>
              </a:rPr>
              <a:t> </a:t>
            </a:r>
            <a:r>
              <a:rPr sz="2000" spc="-10" dirty="0">
                <a:latin typeface="Arial"/>
                <a:cs typeface="Arial"/>
              </a:rPr>
              <a:t>t</a:t>
            </a:r>
            <a:r>
              <a:rPr sz="2000" spc="-20" dirty="0">
                <a:latin typeface="Arial"/>
                <a:cs typeface="Arial"/>
              </a:rPr>
              <a:t>han</a:t>
            </a:r>
            <a:r>
              <a:rPr sz="2000" spc="-10" dirty="0">
                <a:latin typeface="Arial"/>
                <a:cs typeface="Arial"/>
              </a:rPr>
              <a:t>k t</a:t>
            </a:r>
            <a:r>
              <a:rPr sz="2000" spc="-20" dirty="0">
                <a:latin typeface="Arial"/>
                <a:cs typeface="Arial"/>
              </a:rPr>
              <a:t>h</a:t>
            </a:r>
            <a:r>
              <a:rPr sz="2000" spc="-15" dirty="0">
                <a:latin typeface="Arial"/>
                <a:cs typeface="Arial"/>
              </a:rPr>
              <a:t>e </a:t>
            </a:r>
            <a:r>
              <a:rPr sz="2000" spc="-20" dirty="0">
                <a:latin typeface="Arial"/>
                <a:cs typeface="Arial"/>
              </a:rPr>
              <a:t>Co</a:t>
            </a:r>
            <a:r>
              <a:rPr sz="2000" spc="-5" dirty="0">
                <a:latin typeface="Arial"/>
                <a:cs typeface="Arial"/>
              </a:rPr>
              <a:t>l</a:t>
            </a:r>
            <a:r>
              <a:rPr sz="2000" spc="-20" dirty="0">
                <a:latin typeface="Arial"/>
                <a:cs typeface="Arial"/>
              </a:rPr>
              <a:t>o</a:t>
            </a:r>
            <a:r>
              <a:rPr sz="2000" spc="-10" dirty="0">
                <a:latin typeface="Arial"/>
                <a:cs typeface="Arial"/>
              </a:rPr>
              <a:t>r</a:t>
            </a:r>
            <a:r>
              <a:rPr sz="2000" spc="-20" dirty="0">
                <a:latin typeface="Arial"/>
                <a:cs typeface="Arial"/>
              </a:rPr>
              <a:t>ado Depa</a:t>
            </a:r>
            <a:r>
              <a:rPr sz="2000" spc="-10" dirty="0">
                <a:latin typeface="Arial"/>
                <a:cs typeface="Arial"/>
              </a:rPr>
              <a:t>rt</a:t>
            </a:r>
            <a:r>
              <a:rPr sz="2000" spc="-20" dirty="0">
                <a:latin typeface="Arial"/>
                <a:cs typeface="Arial"/>
              </a:rPr>
              <a:t>men</a:t>
            </a:r>
            <a:r>
              <a:rPr sz="2000" spc="-10" dirty="0">
                <a:latin typeface="Arial"/>
                <a:cs typeface="Arial"/>
              </a:rPr>
              <a:t>t</a:t>
            </a:r>
            <a:r>
              <a:rPr sz="2000" spc="-5" dirty="0">
                <a:latin typeface="Arial"/>
                <a:cs typeface="Arial"/>
              </a:rPr>
              <a:t> </a:t>
            </a:r>
            <a:r>
              <a:rPr sz="2000" spc="-20" dirty="0">
                <a:latin typeface="Arial"/>
                <a:cs typeface="Arial"/>
              </a:rPr>
              <a:t>o</a:t>
            </a:r>
            <a:r>
              <a:rPr sz="2000" spc="-10" dirty="0">
                <a:latin typeface="Arial"/>
                <a:cs typeface="Arial"/>
              </a:rPr>
              <a:t>f</a:t>
            </a:r>
            <a:r>
              <a:rPr sz="2000" spc="-45" dirty="0">
                <a:latin typeface="Arial"/>
                <a:cs typeface="Arial"/>
              </a:rPr>
              <a:t> </a:t>
            </a:r>
            <a:r>
              <a:rPr sz="2000" spc="-90" dirty="0">
                <a:latin typeface="Arial"/>
                <a:cs typeface="Arial"/>
              </a:rPr>
              <a:t>T</a:t>
            </a:r>
            <a:r>
              <a:rPr sz="2000" spc="-10" dirty="0">
                <a:latin typeface="Arial"/>
                <a:cs typeface="Arial"/>
              </a:rPr>
              <a:t>r</a:t>
            </a:r>
            <a:r>
              <a:rPr sz="2000" spc="-20" dirty="0">
                <a:latin typeface="Arial"/>
                <a:cs typeface="Arial"/>
              </a:rPr>
              <a:t>an</a:t>
            </a:r>
            <a:r>
              <a:rPr sz="2000" spc="-10" dirty="0">
                <a:latin typeface="Arial"/>
                <a:cs typeface="Arial"/>
              </a:rPr>
              <a:t>s</a:t>
            </a:r>
            <a:r>
              <a:rPr sz="2000" spc="-20" dirty="0">
                <a:latin typeface="Arial"/>
                <a:cs typeface="Arial"/>
              </a:rPr>
              <a:t>po</a:t>
            </a:r>
            <a:r>
              <a:rPr sz="2000" spc="-10" dirty="0">
                <a:latin typeface="Arial"/>
                <a:cs typeface="Arial"/>
              </a:rPr>
              <a:t>rt</a:t>
            </a:r>
            <a:r>
              <a:rPr sz="2000" spc="-20" dirty="0">
                <a:latin typeface="Arial"/>
                <a:cs typeface="Arial"/>
              </a:rPr>
              <a:t>a</a:t>
            </a:r>
            <a:r>
              <a:rPr sz="2000" spc="-5" dirty="0">
                <a:latin typeface="Arial"/>
                <a:cs typeface="Arial"/>
              </a:rPr>
              <a:t>ti</a:t>
            </a:r>
            <a:r>
              <a:rPr sz="2000" spc="-20" dirty="0">
                <a:latin typeface="Arial"/>
                <a:cs typeface="Arial"/>
              </a:rPr>
              <a:t>o</a:t>
            </a:r>
            <a:r>
              <a:rPr sz="2000" spc="-15" dirty="0">
                <a:latin typeface="Arial"/>
                <a:cs typeface="Arial"/>
              </a:rPr>
              <a:t>n</a:t>
            </a:r>
            <a:r>
              <a:rPr sz="2000" spc="-10" dirty="0">
                <a:latin typeface="Arial"/>
                <a:cs typeface="Arial"/>
              </a:rPr>
              <a:t> (</a:t>
            </a:r>
            <a:r>
              <a:rPr sz="2000" spc="-20" dirty="0">
                <a:latin typeface="Arial"/>
                <a:cs typeface="Arial"/>
              </a:rPr>
              <a:t>CDOT</a:t>
            </a:r>
            <a:r>
              <a:rPr sz="2000" spc="-10" dirty="0">
                <a:latin typeface="Arial"/>
                <a:cs typeface="Arial"/>
              </a:rPr>
              <a:t>)</a:t>
            </a:r>
            <a:r>
              <a:rPr sz="2000" spc="10" dirty="0">
                <a:latin typeface="Arial"/>
                <a:cs typeface="Arial"/>
              </a:rPr>
              <a:t> </a:t>
            </a:r>
            <a:r>
              <a:rPr sz="2000" spc="-10" dirty="0">
                <a:latin typeface="Arial"/>
                <a:cs typeface="Arial"/>
              </a:rPr>
              <a:t>f</a:t>
            </a:r>
            <a:r>
              <a:rPr sz="2000" spc="-20" dirty="0">
                <a:latin typeface="Arial"/>
                <a:cs typeface="Arial"/>
              </a:rPr>
              <a:t>o</a:t>
            </a:r>
            <a:r>
              <a:rPr sz="2000" spc="-10" dirty="0">
                <a:latin typeface="Arial"/>
                <a:cs typeface="Arial"/>
              </a:rPr>
              <a:t>r</a:t>
            </a:r>
            <a:r>
              <a:rPr sz="2000" spc="-20" dirty="0">
                <a:latin typeface="Arial"/>
                <a:cs typeface="Arial"/>
              </a:rPr>
              <a:t> </a:t>
            </a:r>
            <a:r>
              <a:rPr sz="2000" spc="-10" dirty="0">
                <a:latin typeface="Arial"/>
                <a:cs typeface="Arial"/>
              </a:rPr>
              <a:t>its </a:t>
            </a:r>
            <a:r>
              <a:rPr sz="2000" spc="-5" dirty="0">
                <a:latin typeface="Arial"/>
                <a:cs typeface="Arial"/>
              </a:rPr>
              <a:t>i</a:t>
            </a:r>
            <a:r>
              <a:rPr sz="2000" spc="-20" dirty="0">
                <a:latin typeface="Arial"/>
                <a:cs typeface="Arial"/>
              </a:rPr>
              <a:t>n</a:t>
            </a:r>
            <a:r>
              <a:rPr sz="2000" spc="-10" dirty="0">
                <a:latin typeface="Arial"/>
                <a:cs typeface="Arial"/>
              </a:rPr>
              <a:t>v</a:t>
            </a:r>
            <a:r>
              <a:rPr sz="2000" spc="-20" dirty="0">
                <a:latin typeface="Arial"/>
                <a:cs typeface="Arial"/>
              </a:rPr>
              <a:t>a</a:t>
            </a:r>
            <a:r>
              <a:rPr sz="2000" spc="-5" dirty="0">
                <a:latin typeface="Arial"/>
                <a:cs typeface="Arial"/>
              </a:rPr>
              <a:t>l</a:t>
            </a:r>
            <a:r>
              <a:rPr sz="2000" spc="-20" dirty="0">
                <a:latin typeface="Arial"/>
                <a:cs typeface="Arial"/>
              </a:rPr>
              <a:t>uab</a:t>
            </a:r>
            <a:r>
              <a:rPr sz="2000" spc="-10" dirty="0">
                <a:latin typeface="Arial"/>
                <a:cs typeface="Arial"/>
              </a:rPr>
              <a:t>le</a:t>
            </a:r>
            <a:r>
              <a:rPr sz="2000" spc="25" dirty="0">
                <a:latin typeface="Arial"/>
                <a:cs typeface="Arial"/>
              </a:rPr>
              <a:t> </a:t>
            </a:r>
            <a:r>
              <a:rPr sz="2000" spc="-20" dirty="0">
                <a:latin typeface="Arial"/>
                <a:cs typeface="Arial"/>
              </a:rPr>
              <a:t>a</a:t>
            </a:r>
            <a:r>
              <a:rPr sz="2000" spc="-10" dirty="0">
                <a:latin typeface="Arial"/>
                <a:cs typeface="Arial"/>
              </a:rPr>
              <a:t>ssist</a:t>
            </a:r>
            <a:r>
              <a:rPr sz="2000" spc="-20" dirty="0">
                <a:latin typeface="Arial"/>
                <a:cs typeface="Arial"/>
              </a:rPr>
              <a:t>an</a:t>
            </a:r>
            <a:r>
              <a:rPr sz="2000" spc="-15" dirty="0">
                <a:latin typeface="Arial"/>
                <a:cs typeface="Arial"/>
              </a:rPr>
              <a:t>ce</a:t>
            </a:r>
            <a:r>
              <a:rPr sz="2000" spc="-10" dirty="0">
                <a:latin typeface="Arial"/>
                <a:cs typeface="Arial"/>
              </a:rPr>
              <a:t> </a:t>
            </a:r>
            <a:r>
              <a:rPr sz="2000" spc="-20" dirty="0">
                <a:latin typeface="Arial"/>
                <a:cs typeface="Arial"/>
              </a:rPr>
              <a:t>w</a:t>
            </a:r>
            <a:r>
              <a:rPr sz="2000" spc="-10" dirty="0">
                <a:latin typeface="Arial"/>
                <a:cs typeface="Arial"/>
              </a:rPr>
              <a:t>ith</a:t>
            </a:r>
            <a:r>
              <a:rPr sz="2000" dirty="0">
                <a:latin typeface="Arial"/>
                <a:cs typeface="Arial"/>
              </a:rPr>
              <a:t> </a:t>
            </a:r>
            <a:r>
              <a:rPr sz="2000" spc="-20" dirty="0">
                <a:latin typeface="Arial"/>
                <a:cs typeface="Arial"/>
              </a:rPr>
              <a:t>pe</a:t>
            </a:r>
            <a:r>
              <a:rPr sz="2000" spc="-10" dirty="0">
                <a:latin typeface="Arial"/>
                <a:cs typeface="Arial"/>
              </a:rPr>
              <a:t>r</a:t>
            </a:r>
            <a:r>
              <a:rPr sz="2000" spc="-25" dirty="0">
                <a:latin typeface="Arial"/>
                <a:cs typeface="Arial"/>
              </a:rPr>
              <a:t>m</a:t>
            </a:r>
            <a:r>
              <a:rPr sz="2000" spc="-5" dirty="0">
                <a:latin typeface="Arial"/>
                <a:cs typeface="Arial"/>
              </a:rPr>
              <a:t>itti</a:t>
            </a:r>
            <a:r>
              <a:rPr sz="2000" spc="-20" dirty="0">
                <a:latin typeface="Arial"/>
                <a:cs typeface="Arial"/>
              </a:rPr>
              <a:t>ng</a:t>
            </a:r>
            <a:r>
              <a:rPr sz="2000" spc="-10" dirty="0">
                <a:latin typeface="Arial"/>
                <a:cs typeface="Arial"/>
              </a:rPr>
              <a:t>, </a:t>
            </a:r>
            <a:r>
              <a:rPr sz="2000" spc="-20" dirty="0">
                <a:latin typeface="Arial"/>
                <a:cs typeface="Arial"/>
              </a:rPr>
              <a:t>ma</a:t>
            </a:r>
            <a:r>
              <a:rPr sz="2000" spc="-10" dirty="0">
                <a:latin typeface="Arial"/>
                <a:cs typeface="Arial"/>
              </a:rPr>
              <a:t>rk</a:t>
            </a:r>
            <a:r>
              <a:rPr sz="2000" spc="-5" dirty="0">
                <a:latin typeface="Arial"/>
                <a:cs typeface="Arial"/>
              </a:rPr>
              <a:t> </a:t>
            </a:r>
            <a:r>
              <a:rPr sz="2000" spc="-20" dirty="0">
                <a:latin typeface="Arial"/>
                <a:cs typeface="Arial"/>
              </a:rPr>
              <a:t>p</a:t>
            </a:r>
            <a:r>
              <a:rPr sz="2000" spc="-5" dirty="0">
                <a:latin typeface="Arial"/>
                <a:cs typeface="Arial"/>
              </a:rPr>
              <a:t>l</a:t>
            </a:r>
            <a:r>
              <a:rPr sz="2000" spc="-20" dirty="0">
                <a:latin typeface="Arial"/>
                <a:cs typeface="Arial"/>
              </a:rPr>
              <a:t>a</a:t>
            </a:r>
            <a:r>
              <a:rPr sz="2000" spc="-10" dirty="0">
                <a:latin typeface="Arial"/>
                <a:cs typeface="Arial"/>
              </a:rPr>
              <a:t>c</a:t>
            </a:r>
            <a:r>
              <a:rPr sz="2000" spc="-20" dirty="0">
                <a:latin typeface="Arial"/>
                <a:cs typeface="Arial"/>
              </a:rPr>
              <a:t>emen</a:t>
            </a:r>
            <a:r>
              <a:rPr sz="2000" spc="-10" dirty="0">
                <a:latin typeface="Arial"/>
                <a:cs typeface="Arial"/>
              </a:rPr>
              <a:t>t, </a:t>
            </a:r>
            <a:r>
              <a:rPr sz="2000" spc="-20" dirty="0">
                <a:latin typeface="Arial"/>
                <a:cs typeface="Arial"/>
              </a:rPr>
              <a:t>an</a:t>
            </a:r>
            <a:r>
              <a:rPr sz="2000" spc="-15" dirty="0">
                <a:latin typeface="Arial"/>
                <a:cs typeface="Arial"/>
              </a:rPr>
              <a:t>d</a:t>
            </a:r>
            <a:r>
              <a:rPr sz="2000" dirty="0">
                <a:latin typeface="Arial"/>
                <a:cs typeface="Arial"/>
              </a:rPr>
              <a:t> </a:t>
            </a:r>
            <a:r>
              <a:rPr sz="2000" spc="-20" dirty="0">
                <a:latin typeface="Arial"/>
                <a:cs typeface="Arial"/>
              </a:rPr>
              <a:t>ma</a:t>
            </a:r>
            <a:r>
              <a:rPr sz="2000" spc="-10" dirty="0">
                <a:latin typeface="Arial"/>
                <a:cs typeface="Arial"/>
              </a:rPr>
              <a:t>rk</a:t>
            </a:r>
            <a:r>
              <a:rPr sz="2000" spc="-5" dirty="0">
                <a:latin typeface="Arial"/>
                <a:cs typeface="Arial"/>
              </a:rPr>
              <a:t> i</a:t>
            </a:r>
            <a:r>
              <a:rPr sz="2000" spc="-20" dirty="0">
                <a:latin typeface="Arial"/>
                <a:cs typeface="Arial"/>
              </a:rPr>
              <a:t>n</a:t>
            </a:r>
            <a:r>
              <a:rPr sz="2000" spc="-10" dirty="0">
                <a:latin typeface="Arial"/>
                <a:cs typeface="Arial"/>
              </a:rPr>
              <a:t>st</a:t>
            </a:r>
            <a:r>
              <a:rPr sz="2000" spc="-20" dirty="0">
                <a:latin typeface="Arial"/>
                <a:cs typeface="Arial"/>
              </a:rPr>
              <a:t>a</a:t>
            </a:r>
            <a:r>
              <a:rPr sz="2000" spc="-5" dirty="0">
                <a:latin typeface="Arial"/>
                <a:cs typeface="Arial"/>
              </a:rPr>
              <a:t>ll</a:t>
            </a:r>
            <a:r>
              <a:rPr sz="2000" spc="-20" dirty="0">
                <a:latin typeface="Arial"/>
                <a:cs typeface="Arial"/>
              </a:rPr>
              <a:t>a</a:t>
            </a:r>
            <a:r>
              <a:rPr sz="2000" spc="-5" dirty="0">
                <a:latin typeface="Arial"/>
                <a:cs typeface="Arial"/>
              </a:rPr>
              <a:t>ti</a:t>
            </a:r>
            <a:r>
              <a:rPr sz="2000" spc="-20" dirty="0">
                <a:latin typeface="Arial"/>
                <a:cs typeface="Arial"/>
              </a:rPr>
              <a:t>on</a:t>
            </a:r>
            <a:r>
              <a:rPr sz="2000" spc="-10" dirty="0">
                <a:latin typeface="Arial"/>
                <a:cs typeface="Arial"/>
              </a:rPr>
              <a:t>.</a:t>
            </a:r>
            <a:endParaRPr sz="2000" dirty="0">
              <a:latin typeface="Arial"/>
              <a:cs typeface="Arial"/>
            </a:endParaRPr>
          </a:p>
        </p:txBody>
      </p:sp>
      <p:sp>
        <p:nvSpPr>
          <p:cNvPr id="7" name="Date Placeholder 6"/>
          <p:cNvSpPr>
            <a:spLocks noGrp="1"/>
          </p:cNvSpPr>
          <p:nvPr>
            <p:ph type="dt" sz="half" idx="10"/>
          </p:nvPr>
        </p:nvSpPr>
        <p:spPr/>
        <p:txBody>
          <a:bodyPr/>
          <a:lstStyle/>
          <a:p>
            <a:pPr>
              <a:defRPr/>
            </a:pPr>
            <a:r>
              <a:rPr lang="en-US" altLang="en-US" smtClean="0"/>
              <a:t>February 8, 2017</a:t>
            </a:r>
            <a:endParaRPr lang="en-US" altLang="en-US"/>
          </a:p>
        </p:txBody>
      </p:sp>
      <p:sp>
        <p:nvSpPr>
          <p:cNvPr id="8" name="Footer Placeholder 7"/>
          <p:cNvSpPr>
            <a:spLocks noGrp="1"/>
          </p:cNvSpPr>
          <p:nvPr>
            <p:ph type="ftr" sz="quarter" idx="11"/>
          </p:nvPr>
        </p:nvSpPr>
        <p:spPr/>
        <p:txBody>
          <a:bodyPr/>
          <a:lstStyle/>
          <a:p>
            <a:pPr>
              <a:defRPr/>
            </a:pPr>
            <a:r>
              <a:rPr lang="en-US" smtClean="0"/>
              <a:t>2017 Geospatial Summit, Silver Spring MD</a:t>
            </a:r>
            <a:endParaRPr lang="en-US"/>
          </a:p>
        </p:txBody>
      </p:sp>
    </p:spTree>
    <p:extLst>
      <p:ext uri="{BB962C8B-B14F-4D97-AF65-F5344CB8AC3E}">
        <p14:creationId xmlns:p14="http://schemas.microsoft.com/office/powerpoint/2010/main" val="2876702182"/>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Information</a:t>
            </a:r>
            <a:endParaRPr lang="en-US" dirty="0"/>
          </a:p>
        </p:txBody>
      </p:sp>
      <p:sp>
        <p:nvSpPr>
          <p:cNvPr id="4" name="Date Placeholder 3"/>
          <p:cNvSpPr>
            <a:spLocks noGrp="1"/>
          </p:cNvSpPr>
          <p:nvPr>
            <p:ph type="dt" sz="half" idx="10"/>
          </p:nvPr>
        </p:nvSpPr>
        <p:spPr/>
        <p:txBody>
          <a:bodyPr/>
          <a:lstStyle/>
          <a:p>
            <a:pPr>
              <a:defRPr/>
            </a:pPr>
            <a:r>
              <a:rPr lang="en-US" altLang="en-US" smtClean="0"/>
              <a:t>February 8, 2017</a:t>
            </a:r>
            <a:endParaRPr lang="en-US" altLang="en-US"/>
          </a:p>
        </p:txBody>
      </p:sp>
      <p:sp>
        <p:nvSpPr>
          <p:cNvPr id="5" name="Footer Placeholder 4"/>
          <p:cNvSpPr>
            <a:spLocks noGrp="1"/>
          </p:cNvSpPr>
          <p:nvPr>
            <p:ph type="ftr" sz="quarter" idx="11"/>
          </p:nvPr>
        </p:nvSpPr>
        <p:spPr/>
        <p:txBody>
          <a:bodyPr/>
          <a:lstStyle/>
          <a:p>
            <a:pPr>
              <a:defRPr/>
            </a:pPr>
            <a:r>
              <a:rPr lang="en-US" smtClean="0"/>
              <a:t>2017 Geospatial Summit, Silver Spring MD</a:t>
            </a:r>
            <a:endParaRPr lang="en-US"/>
          </a:p>
        </p:txBody>
      </p:sp>
      <p:sp>
        <p:nvSpPr>
          <p:cNvPr id="6" name="Rectangle 5"/>
          <p:cNvSpPr/>
          <p:nvPr/>
        </p:nvSpPr>
        <p:spPr>
          <a:xfrm>
            <a:off x="672860" y="2152377"/>
            <a:ext cx="7634377" cy="2308324"/>
          </a:xfrm>
          <a:prstGeom prst="rect">
            <a:avLst/>
          </a:prstGeom>
        </p:spPr>
        <p:txBody>
          <a:bodyPr wrap="square">
            <a:spAutoFit/>
          </a:bodyPr>
          <a:lstStyle/>
          <a:p>
            <a:pPr marL="914400">
              <a:lnSpc>
                <a:spcPct val="100000"/>
              </a:lnSpc>
              <a:spcBef>
                <a:spcPts val="20"/>
              </a:spcBef>
              <a:tabLst>
                <a:tab pos="4171315" algn="l"/>
              </a:tabLst>
            </a:pPr>
            <a:r>
              <a:rPr lang="en-US" spc="-20" dirty="0" err="1" smtClean="0">
                <a:latin typeface="Arial"/>
                <a:cs typeface="Arial"/>
              </a:rPr>
              <a:t>Dru</a:t>
            </a:r>
            <a:r>
              <a:rPr lang="en-US" spc="-20" dirty="0" smtClean="0">
                <a:latin typeface="Arial"/>
                <a:cs typeface="Arial"/>
              </a:rPr>
              <a:t> Smith </a:t>
            </a:r>
            <a:r>
              <a:rPr lang="en-US" spc="-20" dirty="0">
                <a:latin typeface="Arial"/>
                <a:cs typeface="Arial"/>
              </a:rPr>
              <a:t>	</a:t>
            </a:r>
            <a:r>
              <a:rPr lang="en-US" spc="-20" dirty="0" smtClean="0">
                <a:latin typeface="Arial" panose="020B0604020202020204" pitchFamily="34" charset="0"/>
                <a:cs typeface="Arial" panose="020B0604020202020204" pitchFamily="34" charset="0"/>
                <a:hlinkClick r:id="rId2"/>
              </a:rPr>
              <a:t>dru.smith@noaa.gov</a:t>
            </a:r>
            <a:endParaRPr lang="en-US" spc="-20" dirty="0" smtClean="0">
              <a:latin typeface="Arial" panose="020B0604020202020204" pitchFamily="34" charset="0"/>
              <a:cs typeface="Arial" panose="020B0604020202020204" pitchFamily="34" charset="0"/>
            </a:endParaRPr>
          </a:p>
          <a:p>
            <a:pPr marL="914400">
              <a:lnSpc>
                <a:spcPct val="100000"/>
              </a:lnSpc>
              <a:spcBef>
                <a:spcPts val="20"/>
              </a:spcBef>
              <a:tabLst>
                <a:tab pos="4171315" algn="l"/>
              </a:tabLst>
            </a:pPr>
            <a:r>
              <a:rPr lang="en-US" spc="-20" dirty="0" smtClean="0">
                <a:latin typeface="Arial" panose="020B0604020202020204" pitchFamily="34" charset="0"/>
                <a:cs typeface="Arial" panose="020B0604020202020204" pitchFamily="34" charset="0"/>
              </a:rPr>
              <a:t>NSRS Modernization Manager</a:t>
            </a:r>
          </a:p>
          <a:p>
            <a:pPr marL="914400">
              <a:lnSpc>
                <a:spcPct val="100000"/>
              </a:lnSpc>
              <a:spcBef>
                <a:spcPts val="20"/>
              </a:spcBef>
              <a:tabLst>
                <a:tab pos="4171315" algn="l"/>
              </a:tabLst>
            </a:pPr>
            <a:endParaRPr lang="en-US" spc="-20" dirty="0">
              <a:latin typeface="Arial" panose="020B0604020202020204" pitchFamily="34" charset="0"/>
              <a:cs typeface="Arial" panose="020B0604020202020204" pitchFamily="34" charset="0"/>
            </a:endParaRPr>
          </a:p>
          <a:p>
            <a:pPr marL="914400">
              <a:lnSpc>
                <a:spcPct val="100000"/>
              </a:lnSpc>
              <a:spcBef>
                <a:spcPts val="20"/>
              </a:spcBef>
              <a:tabLst>
                <a:tab pos="4171315" algn="l"/>
              </a:tabLst>
            </a:pPr>
            <a:r>
              <a:rPr lang="en-US" spc="-20" dirty="0">
                <a:latin typeface="Arial" panose="020B0604020202020204" pitchFamily="34" charset="0"/>
                <a:cs typeface="Arial" panose="020B0604020202020204" pitchFamily="34" charset="0"/>
              </a:rPr>
              <a:t>Monica </a:t>
            </a:r>
            <a:r>
              <a:rPr lang="en-US" spc="-20" dirty="0" smtClean="0">
                <a:latin typeface="Arial" panose="020B0604020202020204" pitchFamily="34" charset="0"/>
                <a:cs typeface="Arial" panose="020B0604020202020204" pitchFamily="34" charset="0"/>
              </a:rPr>
              <a:t>Youngman </a:t>
            </a:r>
            <a:r>
              <a:rPr lang="en-US" spc="-20" dirty="0">
                <a:latin typeface="Arial" panose="020B0604020202020204" pitchFamily="34" charset="0"/>
                <a:cs typeface="Arial" panose="020B0604020202020204" pitchFamily="34" charset="0"/>
              </a:rPr>
              <a:t>	</a:t>
            </a:r>
            <a:r>
              <a:rPr lang="en-US" spc="-20" dirty="0" smtClean="0">
                <a:latin typeface="Arial" panose="020B0604020202020204" pitchFamily="34" charset="0"/>
                <a:cs typeface="Arial" panose="020B0604020202020204" pitchFamily="34" charset="0"/>
                <a:hlinkClick r:id="rId3"/>
              </a:rPr>
              <a:t>monica.youngman@noaa.gov</a:t>
            </a:r>
            <a:endParaRPr lang="en-US" spc="-20" dirty="0" smtClean="0">
              <a:latin typeface="Arial" panose="020B0604020202020204" pitchFamily="34" charset="0"/>
              <a:cs typeface="Arial" panose="020B0604020202020204" pitchFamily="34" charset="0"/>
            </a:endParaRPr>
          </a:p>
          <a:p>
            <a:pPr marL="914400">
              <a:lnSpc>
                <a:spcPct val="100000"/>
              </a:lnSpc>
              <a:spcBef>
                <a:spcPts val="20"/>
              </a:spcBef>
              <a:tabLst>
                <a:tab pos="4171315" algn="l"/>
              </a:tabLst>
            </a:pPr>
            <a:r>
              <a:rPr lang="en-US" spc="-20" dirty="0" smtClean="0">
                <a:latin typeface="Arial" panose="020B0604020202020204" pitchFamily="34" charset="0"/>
                <a:cs typeface="Arial" panose="020B0604020202020204" pitchFamily="34" charset="0"/>
              </a:rPr>
              <a:t>GRAV-D Project Manager</a:t>
            </a:r>
            <a:endParaRPr lang="en-US" spc="-20" dirty="0">
              <a:latin typeface="Arial" panose="020B0604020202020204" pitchFamily="34" charset="0"/>
              <a:cs typeface="Arial" panose="020B0604020202020204" pitchFamily="34" charset="0"/>
            </a:endParaRPr>
          </a:p>
          <a:p>
            <a:pPr marL="914400">
              <a:lnSpc>
                <a:spcPct val="100000"/>
              </a:lnSpc>
              <a:spcBef>
                <a:spcPts val="20"/>
              </a:spcBef>
              <a:tabLst>
                <a:tab pos="4171315" algn="l"/>
              </a:tabLst>
            </a:pPr>
            <a:endParaRPr lang="en-US" spc="-20" dirty="0" smtClean="0">
              <a:latin typeface="Arial" panose="020B0604020202020204" pitchFamily="34" charset="0"/>
              <a:cs typeface="Arial" panose="020B0604020202020204" pitchFamily="34" charset="0"/>
            </a:endParaRPr>
          </a:p>
          <a:p>
            <a:pPr marL="914400">
              <a:lnSpc>
                <a:spcPct val="100000"/>
              </a:lnSpc>
              <a:spcBef>
                <a:spcPts val="20"/>
              </a:spcBef>
              <a:tabLst>
                <a:tab pos="4171315" algn="l"/>
              </a:tabLst>
            </a:pPr>
            <a:r>
              <a:rPr lang="en-US" spc="-20" dirty="0" smtClean="0">
                <a:latin typeface="Arial" panose="020B0604020202020204" pitchFamily="34" charset="0"/>
                <a:cs typeface="Arial" panose="020B0604020202020204" pitchFamily="34" charset="0"/>
              </a:rPr>
              <a:t>Derek </a:t>
            </a:r>
            <a:r>
              <a:rPr lang="en-US" spc="-20" dirty="0">
                <a:latin typeface="Arial" panose="020B0604020202020204" pitchFamily="34" charset="0"/>
                <a:cs typeface="Arial" panose="020B0604020202020204" pitchFamily="34" charset="0"/>
              </a:rPr>
              <a:t>van </a:t>
            </a:r>
            <a:r>
              <a:rPr lang="en-US" spc="-20" dirty="0" err="1" smtClean="0">
                <a:latin typeface="Arial" panose="020B0604020202020204" pitchFamily="34" charset="0"/>
                <a:cs typeface="Arial" panose="020B0604020202020204" pitchFamily="34" charset="0"/>
              </a:rPr>
              <a:t>Westrum</a:t>
            </a:r>
            <a:r>
              <a:rPr lang="en-US" spc="-10" dirty="0" smtClean="0">
                <a:latin typeface="Arial" panose="020B0604020202020204" pitchFamily="34" charset="0"/>
                <a:cs typeface="Arial" panose="020B0604020202020204" pitchFamily="34" charset="0"/>
              </a:rPr>
              <a:t> </a:t>
            </a:r>
            <a:r>
              <a:rPr lang="en-US" spc="-10" dirty="0">
                <a:latin typeface="Arial" panose="020B0604020202020204" pitchFamily="34" charset="0"/>
                <a:cs typeface="Arial" panose="020B0604020202020204" pitchFamily="34" charset="0"/>
              </a:rPr>
              <a:t>	</a:t>
            </a:r>
            <a:r>
              <a:rPr lang="en-US" spc="-20" dirty="0" smtClean="0">
                <a:latin typeface="Arial" panose="020B0604020202020204" pitchFamily="34" charset="0"/>
                <a:cs typeface="Arial" panose="020B0604020202020204" pitchFamily="34" charset="0"/>
                <a:hlinkClick r:id="rId4"/>
              </a:rPr>
              <a:t>de</a:t>
            </a:r>
            <a:r>
              <a:rPr lang="en-US" spc="-45" dirty="0" smtClean="0">
                <a:latin typeface="Arial" panose="020B0604020202020204" pitchFamily="34" charset="0"/>
                <a:cs typeface="Arial" panose="020B0604020202020204" pitchFamily="34" charset="0"/>
                <a:hlinkClick r:id="rId4"/>
              </a:rPr>
              <a:t>r</a:t>
            </a:r>
            <a:r>
              <a:rPr lang="en-US" spc="-20" dirty="0" smtClean="0">
                <a:latin typeface="Arial" panose="020B0604020202020204" pitchFamily="34" charset="0"/>
                <a:cs typeface="Arial" panose="020B0604020202020204" pitchFamily="34" charset="0"/>
                <a:hlinkClick r:id="rId4"/>
              </a:rPr>
              <a:t>e</a:t>
            </a:r>
            <a:r>
              <a:rPr lang="en-US" dirty="0" smtClean="0">
                <a:latin typeface="Arial" panose="020B0604020202020204" pitchFamily="34" charset="0"/>
                <a:cs typeface="Arial" panose="020B0604020202020204" pitchFamily="34" charset="0"/>
                <a:hlinkClick r:id="rId4"/>
              </a:rPr>
              <a:t>k</a:t>
            </a:r>
            <a:r>
              <a:rPr lang="en-US" spc="-90" dirty="0" smtClean="0">
                <a:latin typeface="Arial" panose="020B0604020202020204" pitchFamily="34" charset="0"/>
                <a:cs typeface="Arial" panose="020B0604020202020204" pitchFamily="34" charset="0"/>
                <a:hlinkClick r:id="rId4"/>
              </a:rPr>
              <a:t>.</a:t>
            </a:r>
            <a:r>
              <a:rPr lang="en-US" spc="-50" dirty="0" smtClean="0">
                <a:latin typeface="Arial" panose="020B0604020202020204" pitchFamily="34" charset="0"/>
                <a:cs typeface="Arial" panose="020B0604020202020204" pitchFamily="34" charset="0"/>
                <a:hlinkClick r:id="rId4"/>
              </a:rPr>
              <a:t>v</a:t>
            </a:r>
            <a:r>
              <a:rPr lang="en-US" dirty="0" smtClean="0">
                <a:latin typeface="Arial" panose="020B0604020202020204" pitchFamily="34" charset="0"/>
                <a:cs typeface="Arial" panose="020B0604020202020204" pitchFamily="34" charset="0"/>
                <a:hlinkClick r:id="rId4"/>
              </a:rPr>
              <a:t>a</a:t>
            </a:r>
            <a:r>
              <a:rPr lang="en-US" spc="-20" dirty="0" smtClean="0">
                <a:latin typeface="Arial" panose="020B0604020202020204" pitchFamily="34" charset="0"/>
                <a:cs typeface="Arial" panose="020B0604020202020204" pitchFamily="34" charset="0"/>
                <a:hlinkClick r:id="rId4"/>
              </a:rPr>
              <a:t>n</a:t>
            </a:r>
            <a:r>
              <a:rPr lang="en-US" spc="-45" dirty="0" smtClean="0">
                <a:latin typeface="Arial" panose="020B0604020202020204" pitchFamily="34" charset="0"/>
                <a:cs typeface="Arial" panose="020B0604020202020204" pitchFamily="34" charset="0"/>
                <a:hlinkClick r:id="rId4"/>
              </a:rPr>
              <a:t>w</a:t>
            </a:r>
            <a:r>
              <a:rPr lang="en-US" spc="-20" dirty="0" smtClean="0">
                <a:latin typeface="Arial" panose="020B0604020202020204" pitchFamily="34" charset="0"/>
                <a:cs typeface="Arial" panose="020B0604020202020204" pitchFamily="34" charset="0"/>
                <a:hlinkClick r:id="rId4"/>
              </a:rPr>
              <a:t>e</a:t>
            </a:r>
            <a:r>
              <a:rPr lang="en-US" spc="-35" dirty="0" smtClean="0">
                <a:latin typeface="Arial" panose="020B0604020202020204" pitchFamily="34" charset="0"/>
                <a:cs typeface="Arial" panose="020B0604020202020204" pitchFamily="34" charset="0"/>
                <a:hlinkClick r:id="rId4"/>
              </a:rPr>
              <a:t>s</a:t>
            </a:r>
            <a:r>
              <a:rPr lang="en-US" spc="-10" dirty="0" smtClean="0">
                <a:latin typeface="Arial" panose="020B0604020202020204" pitchFamily="34" charset="0"/>
                <a:cs typeface="Arial" panose="020B0604020202020204" pitchFamily="34" charset="0"/>
                <a:hlinkClick r:id="rId4"/>
              </a:rPr>
              <a:t>t</a:t>
            </a:r>
            <a:r>
              <a:rPr lang="en-US" spc="-15" dirty="0" smtClean="0">
                <a:latin typeface="Arial" panose="020B0604020202020204" pitchFamily="34" charset="0"/>
                <a:cs typeface="Arial" panose="020B0604020202020204" pitchFamily="34" charset="0"/>
                <a:hlinkClick r:id="rId4"/>
              </a:rPr>
              <a:t>r</a:t>
            </a:r>
            <a:r>
              <a:rPr lang="en-US" spc="-5" dirty="0" smtClean="0">
                <a:latin typeface="Arial" panose="020B0604020202020204" pitchFamily="34" charset="0"/>
                <a:cs typeface="Arial" panose="020B0604020202020204" pitchFamily="34" charset="0"/>
                <a:hlinkClick r:id="rId4"/>
              </a:rPr>
              <a:t>u</a:t>
            </a:r>
            <a:r>
              <a:rPr lang="en-US" dirty="0" smtClean="0">
                <a:latin typeface="Arial" panose="020B0604020202020204" pitchFamily="34" charset="0"/>
                <a:cs typeface="Arial" panose="020B0604020202020204" pitchFamily="34" charset="0"/>
                <a:hlinkClick r:id="rId4"/>
              </a:rPr>
              <a:t>m@</a:t>
            </a:r>
            <a:r>
              <a:rPr lang="en-US" spc="-5" dirty="0" smtClean="0">
                <a:latin typeface="Arial" panose="020B0604020202020204" pitchFamily="34" charset="0"/>
                <a:cs typeface="Arial" panose="020B0604020202020204" pitchFamily="34" charset="0"/>
                <a:hlinkClick r:id="rId4"/>
              </a:rPr>
              <a:t>no</a:t>
            </a:r>
            <a:r>
              <a:rPr lang="en-US" dirty="0" smtClean="0">
                <a:latin typeface="Arial" panose="020B0604020202020204" pitchFamily="34" charset="0"/>
                <a:cs typeface="Arial" panose="020B0604020202020204" pitchFamily="34" charset="0"/>
                <a:hlinkClick r:id="rId4"/>
              </a:rPr>
              <a:t>aa</a:t>
            </a:r>
            <a:r>
              <a:rPr lang="en-US" spc="20" dirty="0" smtClean="0">
                <a:latin typeface="Arial" panose="020B0604020202020204" pitchFamily="34" charset="0"/>
                <a:cs typeface="Arial" panose="020B0604020202020204" pitchFamily="34" charset="0"/>
                <a:hlinkClick r:id="rId4"/>
              </a:rPr>
              <a:t>.</a:t>
            </a:r>
            <a:r>
              <a:rPr lang="en-US" spc="-35" dirty="0" smtClean="0">
                <a:latin typeface="Arial" panose="020B0604020202020204" pitchFamily="34" charset="0"/>
                <a:cs typeface="Arial" panose="020B0604020202020204" pitchFamily="34" charset="0"/>
                <a:hlinkClick r:id="rId4"/>
              </a:rPr>
              <a:t>g</a:t>
            </a:r>
            <a:r>
              <a:rPr lang="en-US" spc="-15" dirty="0" smtClean="0">
                <a:latin typeface="Arial" panose="020B0604020202020204" pitchFamily="34" charset="0"/>
                <a:cs typeface="Arial" panose="020B0604020202020204" pitchFamily="34" charset="0"/>
                <a:hlinkClick r:id="rId4"/>
              </a:rPr>
              <a:t>ov</a:t>
            </a:r>
            <a:endParaRPr lang="en-US" spc="-15" dirty="0" smtClean="0">
              <a:latin typeface="Arial" panose="020B0604020202020204" pitchFamily="34" charset="0"/>
              <a:cs typeface="Arial" panose="020B0604020202020204" pitchFamily="34" charset="0"/>
            </a:endParaRPr>
          </a:p>
          <a:p>
            <a:pPr marL="914400">
              <a:lnSpc>
                <a:spcPct val="100000"/>
              </a:lnSpc>
              <a:spcBef>
                <a:spcPts val="20"/>
              </a:spcBef>
              <a:tabLst>
                <a:tab pos="4171315" algn="l"/>
              </a:tabLst>
            </a:pPr>
            <a:r>
              <a:rPr lang="en-US" spc="-15" dirty="0" smtClean="0">
                <a:latin typeface="Arial" panose="020B0604020202020204" pitchFamily="34" charset="0"/>
                <a:cs typeface="Arial" panose="020B0604020202020204" pitchFamily="34" charset="0"/>
              </a:rPr>
              <a:t>GSVS17 Project Manager</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02766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So…what is “Geopotential”</a:t>
            </a:r>
            <a:endParaRPr lang="en-US" dirty="0"/>
          </a:p>
        </p:txBody>
      </p:sp>
      <p:sp>
        <p:nvSpPr>
          <p:cNvPr id="3" name="Content Placeholder 2"/>
          <p:cNvSpPr>
            <a:spLocks noGrp="1"/>
          </p:cNvSpPr>
          <p:nvPr>
            <p:ph idx="1"/>
          </p:nvPr>
        </p:nvSpPr>
        <p:spPr/>
        <p:txBody>
          <a:bodyPr/>
          <a:lstStyle/>
          <a:p>
            <a:r>
              <a:rPr lang="en-US" dirty="0" smtClean="0"/>
              <a:t>Geo:  </a:t>
            </a:r>
            <a:r>
              <a:rPr lang="en-US" i="1" dirty="0" smtClean="0">
                <a:solidFill>
                  <a:srgbClr val="FF0000"/>
                </a:solidFill>
              </a:rPr>
              <a:t>Earth</a:t>
            </a:r>
          </a:p>
          <a:p>
            <a:r>
              <a:rPr lang="en-US" dirty="0" smtClean="0"/>
              <a:t>Potential:  </a:t>
            </a:r>
            <a:r>
              <a:rPr lang="en-US" i="1" dirty="0" smtClean="0">
                <a:solidFill>
                  <a:srgbClr val="FF0000"/>
                </a:solidFill>
              </a:rPr>
              <a:t>Gravity Potential Energy</a:t>
            </a:r>
          </a:p>
          <a:p>
            <a:endParaRPr lang="en-US" dirty="0"/>
          </a:p>
          <a:p>
            <a:r>
              <a:rPr lang="en-US" dirty="0" smtClean="0"/>
              <a:t>Geopotential:  Gravity Potential Energy Field that surrounds the Earth.</a:t>
            </a:r>
            <a:endParaRPr lang="en-US" dirty="0"/>
          </a:p>
        </p:txBody>
      </p:sp>
      <p:sp>
        <p:nvSpPr>
          <p:cNvPr id="4" name="Date Placeholder 3"/>
          <p:cNvSpPr>
            <a:spLocks noGrp="1"/>
          </p:cNvSpPr>
          <p:nvPr>
            <p:ph type="dt" sz="half" idx="10"/>
          </p:nvPr>
        </p:nvSpPr>
        <p:spPr/>
        <p:txBody>
          <a:bodyPr/>
          <a:lstStyle/>
          <a:p>
            <a:pPr>
              <a:defRPr/>
            </a:pPr>
            <a:r>
              <a:rPr lang="en-US" altLang="en-US" smtClean="0"/>
              <a:t>February 8, 2017</a:t>
            </a:r>
            <a:endParaRPr lang="en-US" altLang="en-US"/>
          </a:p>
        </p:txBody>
      </p:sp>
      <p:sp>
        <p:nvSpPr>
          <p:cNvPr id="5" name="Footer Placeholder 4"/>
          <p:cNvSpPr>
            <a:spLocks noGrp="1"/>
          </p:cNvSpPr>
          <p:nvPr>
            <p:ph type="ftr" sz="quarter" idx="11"/>
          </p:nvPr>
        </p:nvSpPr>
        <p:spPr/>
        <p:txBody>
          <a:bodyPr/>
          <a:lstStyle/>
          <a:p>
            <a:pPr>
              <a:defRPr/>
            </a:pPr>
            <a:r>
              <a:rPr lang="en-US" smtClean="0"/>
              <a:t>2017 Geospatial Summit, Silver Spring MD</a:t>
            </a:r>
            <a:endParaRPr lang="en-US"/>
          </a:p>
        </p:txBody>
      </p:sp>
    </p:spTree>
    <p:extLst>
      <p:ext uri="{BB962C8B-B14F-4D97-AF65-F5344CB8AC3E}">
        <p14:creationId xmlns:p14="http://schemas.microsoft.com/office/powerpoint/2010/main" val="6028929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Surely you remember this page from your high school physics textbook?</a:t>
            </a:r>
            <a:endParaRPr lang="en-US" sz="3200" dirty="0"/>
          </a:p>
        </p:txBody>
      </p:sp>
      <p:pic>
        <p:nvPicPr>
          <p:cNvPr id="5" name="Content Placeholder 4"/>
          <p:cNvPicPr>
            <a:picLocks noGrp="1" noChangeAspect="1"/>
          </p:cNvPicPr>
          <p:nvPr>
            <p:ph idx="1"/>
          </p:nvPr>
        </p:nvPicPr>
        <p:blipFill>
          <a:blip r:embed="rId2"/>
          <a:stretch>
            <a:fillRect/>
          </a:stretch>
        </p:blipFill>
        <p:spPr>
          <a:xfrm>
            <a:off x="1694428" y="1828800"/>
            <a:ext cx="5755144" cy="4297363"/>
          </a:xfrm>
          <a:prstGeom prst="rect">
            <a:avLst/>
          </a:prstGeom>
        </p:spPr>
      </p:pic>
      <p:sp>
        <p:nvSpPr>
          <p:cNvPr id="4" name="Date Placeholder 3"/>
          <p:cNvSpPr>
            <a:spLocks noGrp="1"/>
          </p:cNvSpPr>
          <p:nvPr>
            <p:ph type="dt" sz="half" idx="10"/>
          </p:nvPr>
        </p:nvSpPr>
        <p:spPr/>
        <p:txBody>
          <a:bodyPr/>
          <a:lstStyle/>
          <a:p>
            <a:pPr>
              <a:defRPr/>
            </a:pPr>
            <a:r>
              <a:rPr lang="en-US" altLang="en-US" smtClean="0"/>
              <a:t>February 8, 2017</a:t>
            </a:r>
            <a:endParaRPr lang="en-US" altLang="en-US"/>
          </a:p>
        </p:txBody>
      </p:sp>
      <p:pic>
        <p:nvPicPr>
          <p:cNvPr id="7" name="Picture 6"/>
          <p:cNvPicPr>
            <a:picLocks noChangeAspect="1"/>
          </p:cNvPicPr>
          <p:nvPr/>
        </p:nvPicPr>
        <p:blipFill>
          <a:blip r:embed="rId3"/>
          <a:stretch>
            <a:fillRect/>
          </a:stretch>
        </p:blipFill>
        <p:spPr>
          <a:xfrm>
            <a:off x="357448" y="2401102"/>
            <a:ext cx="6899316" cy="535271"/>
          </a:xfrm>
          <a:prstGeom prst="rect">
            <a:avLst/>
          </a:prstGeom>
          <a:ln w="25400">
            <a:solidFill>
              <a:srgbClr val="FF0000"/>
            </a:solidFill>
          </a:ln>
        </p:spPr>
      </p:pic>
      <p:pic>
        <p:nvPicPr>
          <p:cNvPr id="8" name="Picture 7"/>
          <p:cNvPicPr>
            <a:picLocks noChangeAspect="1"/>
          </p:cNvPicPr>
          <p:nvPr/>
        </p:nvPicPr>
        <p:blipFill>
          <a:blip r:embed="rId4"/>
          <a:stretch>
            <a:fillRect/>
          </a:stretch>
        </p:blipFill>
        <p:spPr>
          <a:xfrm>
            <a:off x="357448" y="4912024"/>
            <a:ext cx="5395441" cy="949245"/>
          </a:xfrm>
          <a:prstGeom prst="rect">
            <a:avLst/>
          </a:prstGeom>
          <a:ln w="25400">
            <a:solidFill>
              <a:srgbClr val="FF0000"/>
            </a:solidFill>
          </a:ln>
        </p:spPr>
      </p:pic>
      <p:sp>
        <p:nvSpPr>
          <p:cNvPr id="9" name="Rectangle 8"/>
          <p:cNvSpPr/>
          <p:nvPr/>
        </p:nvSpPr>
        <p:spPr>
          <a:xfrm>
            <a:off x="6068291" y="5145578"/>
            <a:ext cx="1188473" cy="2410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H="1" flipV="1">
            <a:off x="5752889" y="4912024"/>
            <a:ext cx="315402" cy="2169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752889" y="5386646"/>
            <a:ext cx="315402" cy="47462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302625" y="4322618"/>
            <a:ext cx="3607965" cy="2743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flipH="1" flipV="1">
            <a:off x="357448" y="2936373"/>
            <a:ext cx="1945178" cy="138624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910590" y="2936373"/>
            <a:ext cx="1346174" cy="138624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055168" y="5386646"/>
            <a:ext cx="1766214" cy="30757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23"/>
          <p:cNvSpPr>
            <a:spLocks noGrp="1"/>
          </p:cNvSpPr>
          <p:nvPr>
            <p:ph type="ftr" sz="quarter" idx="11"/>
          </p:nvPr>
        </p:nvSpPr>
        <p:spPr/>
        <p:txBody>
          <a:bodyPr/>
          <a:lstStyle/>
          <a:p>
            <a:pPr>
              <a:defRPr/>
            </a:pPr>
            <a:r>
              <a:rPr lang="en-US" smtClean="0"/>
              <a:t>2017 Geospatial Summit, Silver Spring MD</a:t>
            </a:r>
            <a:endParaRPr lang="en-US"/>
          </a:p>
        </p:txBody>
      </p:sp>
      <p:grpSp>
        <p:nvGrpSpPr>
          <p:cNvPr id="28" name="Group 27"/>
          <p:cNvGrpSpPr/>
          <p:nvPr/>
        </p:nvGrpSpPr>
        <p:grpSpPr>
          <a:xfrm>
            <a:off x="5893962" y="5905484"/>
            <a:ext cx="2967479" cy="582330"/>
            <a:chOff x="5893962" y="5905484"/>
            <a:chExt cx="2967479" cy="582330"/>
          </a:xfrm>
        </p:grpSpPr>
        <p:sp>
          <p:nvSpPr>
            <p:cNvPr id="25" name="TextBox 24"/>
            <p:cNvSpPr txBox="1"/>
            <p:nvPr/>
          </p:nvSpPr>
          <p:spPr>
            <a:xfrm>
              <a:off x="5893962" y="5905484"/>
              <a:ext cx="2967479" cy="523220"/>
            </a:xfrm>
            <a:prstGeom prst="rect">
              <a:avLst/>
            </a:prstGeom>
            <a:solidFill>
              <a:schemeClr val="bg1"/>
            </a:solidFill>
            <a:ln w="25400">
              <a:solidFill>
                <a:srgbClr val="00B050"/>
              </a:solidFill>
            </a:ln>
          </p:spPr>
          <p:txBody>
            <a:bodyPr wrap="none" rtlCol="0">
              <a:spAutoFit/>
            </a:bodyPr>
            <a:lstStyle/>
            <a:p>
              <a:r>
                <a:rPr lang="en-US" sz="1400" b="1" dirty="0" smtClean="0"/>
                <a:t>For example:  Choosing</a:t>
              </a:r>
            </a:p>
            <a:p>
              <a:r>
                <a:rPr lang="en-US" sz="1400" b="1" dirty="0"/>
                <a:t>w</a:t>
              </a:r>
              <a:r>
                <a:rPr lang="en-US" sz="1400" b="1" dirty="0" smtClean="0"/>
                <a:t>hich “W   ” value is “the geoid”</a:t>
              </a:r>
              <a:endParaRPr lang="en-US" sz="1400" b="1" dirty="0"/>
            </a:p>
          </p:txBody>
        </p:sp>
        <p:sp>
          <p:nvSpPr>
            <p:cNvPr id="27" name="TextBox 26"/>
            <p:cNvSpPr txBox="1"/>
            <p:nvPr/>
          </p:nvSpPr>
          <p:spPr>
            <a:xfrm>
              <a:off x="6704092" y="6180037"/>
              <a:ext cx="284052" cy="307777"/>
            </a:xfrm>
            <a:prstGeom prst="rect">
              <a:avLst/>
            </a:prstGeom>
            <a:noFill/>
          </p:spPr>
          <p:txBody>
            <a:bodyPr wrap="none" rtlCol="0">
              <a:spAutoFit/>
            </a:bodyPr>
            <a:lstStyle/>
            <a:p>
              <a:r>
                <a:rPr lang="en-US" sz="1400" b="1" dirty="0" smtClean="0"/>
                <a:t>0</a:t>
              </a:r>
              <a:endParaRPr lang="en-US" sz="1400" b="1" dirty="0"/>
            </a:p>
          </p:txBody>
        </p:sp>
      </p:grpSp>
    </p:spTree>
    <p:extLst>
      <p:ext uri="{BB962C8B-B14F-4D97-AF65-F5344CB8AC3E}">
        <p14:creationId xmlns:p14="http://schemas.microsoft.com/office/powerpoint/2010/main" val="927040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Gravity vs Gravitation</a:t>
            </a:r>
            <a:endParaRPr lang="en-US" dirty="0"/>
          </a:p>
        </p:txBody>
      </p:sp>
      <p:sp>
        <p:nvSpPr>
          <p:cNvPr id="3" name="Content Placeholder 2"/>
          <p:cNvSpPr>
            <a:spLocks noGrp="1"/>
          </p:cNvSpPr>
          <p:nvPr>
            <p:ph idx="1"/>
          </p:nvPr>
        </p:nvSpPr>
        <p:spPr/>
        <p:txBody>
          <a:bodyPr/>
          <a:lstStyle/>
          <a:p>
            <a:r>
              <a:rPr lang="en-US" dirty="0" smtClean="0"/>
              <a:t>Q: But you said “Gravity” potential energy, yet that textbook said “Gravitational” potential energy…</a:t>
            </a:r>
          </a:p>
          <a:p>
            <a:endParaRPr lang="en-US" dirty="0"/>
          </a:p>
          <a:p>
            <a:r>
              <a:rPr lang="en-US" dirty="0" smtClean="0"/>
              <a:t>A:  Very observant!</a:t>
            </a:r>
          </a:p>
          <a:p>
            <a:pPr lvl="1"/>
            <a:r>
              <a:rPr lang="en-US" dirty="0" smtClean="0"/>
              <a:t>Gravitation:  Masses attracting each other</a:t>
            </a:r>
          </a:p>
          <a:p>
            <a:pPr lvl="1"/>
            <a:r>
              <a:rPr lang="en-US" dirty="0" smtClean="0"/>
              <a:t>Gravity:  Gravitation </a:t>
            </a:r>
            <a:r>
              <a:rPr lang="en-US" i="1" dirty="0" smtClean="0"/>
              <a:t>plus</a:t>
            </a:r>
            <a:r>
              <a:rPr lang="en-US" dirty="0" smtClean="0"/>
              <a:t> Centrifugal</a:t>
            </a:r>
          </a:p>
          <a:p>
            <a:pPr lvl="2"/>
            <a:r>
              <a:rPr lang="en-US" dirty="0" smtClean="0"/>
              <a:t>Gravity is what we actually feel on a </a:t>
            </a:r>
            <a:r>
              <a:rPr lang="en-US" i="1" u="sng" dirty="0" smtClean="0"/>
              <a:t>rotating</a:t>
            </a:r>
            <a:r>
              <a:rPr lang="en-US" dirty="0" smtClean="0"/>
              <a:t> planet</a:t>
            </a:r>
          </a:p>
          <a:p>
            <a:endParaRPr lang="en-US" dirty="0" smtClean="0"/>
          </a:p>
          <a:p>
            <a:endParaRPr lang="en-US" dirty="0"/>
          </a:p>
          <a:p>
            <a:endParaRPr lang="en-US" dirty="0"/>
          </a:p>
        </p:txBody>
      </p:sp>
      <p:sp>
        <p:nvSpPr>
          <p:cNvPr id="4" name="Date Placeholder 3"/>
          <p:cNvSpPr>
            <a:spLocks noGrp="1"/>
          </p:cNvSpPr>
          <p:nvPr>
            <p:ph type="dt" sz="half" idx="10"/>
          </p:nvPr>
        </p:nvSpPr>
        <p:spPr/>
        <p:txBody>
          <a:bodyPr/>
          <a:lstStyle/>
          <a:p>
            <a:pPr>
              <a:defRPr/>
            </a:pPr>
            <a:r>
              <a:rPr lang="en-US" altLang="en-US" smtClean="0"/>
              <a:t>February 8, 2017</a:t>
            </a:r>
            <a:endParaRPr lang="en-US" altLang="en-US"/>
          </a:p>
        </p:txBody>
      </p:sp>
      <p:sp>
        <p:nvSpPr>
          <p:cNvPr id="5" name="Footer Placeholder 4"/>
          <p:cNvSpPr>
            <a:spLocks noGrp="1"/>
          </p:cNvSpPr>
          <p:nvPr>
            <p:ph type="ftr" sz="quarter" idx="11"/>
          </p:nvPr>
        </p:nvSpPr>
        <p:spPr/>
        <p:txBody>
          <a:bodyPr/>
          <a:lstStyle/>
          <a:p>
            <a:pPr>
              <a:defRPr/>
            </a:pPr>
            <a:r>
              <a:rPr lang="en-US" smtClean="0"/>
              <a:t>2017 Geospatial Summit, Silver Spring MD</a:t>
            </a:r>
            <a:endParaRPr lang="en-US"/>
          </a:p>
        </p:txBody>
      </p:sp>
      <p:sp>
        <p:nvSpPr>
          <p:cNvPr id="6" name="Explosion 1 5"/>
          <p:cNvSpPr/>
          <p:nvPr/>
        </p:nvSpPr>
        <p:spPr>
          <a:xfrm>
            <a:off x="7464829" y="332511"/>
            <a:ext cx="1679171" cy="1679171"/>
          </a:xfrm>
          <a:prstGeom prst="irregularSeal1">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Warning:  Getting in the weeds…</a:t>
            </a:r>
            <a:endParaRPr lang="en-US" sz="1100" dirty="0"/>
          </a:p>
        </p:txBody>
      </p:sp>
    </p:spTree>
    <p:extLst>
      <p:ext uri="{BB962C8B-B14F-4D97-AF65-F5344CB8AC3E}">
        <p14:creationId xmlns:p14="http://schemas.microsoft.com/office/powerpoint/2010/main" val="135750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get out of the weeds…</a:t>
            </a:r>
            <a:endParaRPr lang="en-US" dirty="0"/>
          </a:p>
        </p:txBody>
      </p:sp>
      <p:sp>
        <p:nvSpPr>
          <p:cNvPr id="4" name="Date Placeholder 3"/>
          <p:cNvSpPr>
            <a:spLocks noGrp="1"/>
          </p:cNvSpPr>
          <p:nvPr>
            <p:ph type="dt" sz="half" idx="10"/>
          </p:nvPr>
        </p:nvSpPr>
        <p:spPr/>
        <p:txBody>
          <a:bodyPr/>
          <a:lstStyle/>
          <a:p>
            <a:pPr>
              <a:defRPr/>
            </a:pPr>
            <a:r>
              <a:rPr lang="en-US" altLang="en-US" smtClean="0"/>
              <a:t>February 8, 2017</a:t>
            </a:r>
            <a:endParaRPr lang="en-US" altLang="en-US"/>
          </a:p>
        </p:txBody>
      </p:sp>
      <p:sp>
        <p:nvSpPr>
          <p:cNvPr id="5" name="Footer Placeholder 4"/>
          <p:cNvSpPr>
            <a:spLocks noGrp="1"/>
          </p:cNvSpPr>
          <p:nvPr>
            <p:ph type="ftr" sz="quarter" idx="11"/>
          </p:nvPr>
        </p:nvSpPr>
        <p:spPr/>
        <p:txBody>
          <a:bodyPr/>
          <a:lstStyle/>
          <a:p>
            <a:pPr>
              <a:defRPr/>
            </a:pPr>
            <a:r>
              <a:rPr lang="en-US" smtClean="0"/>
              <a:t>2017 Geospatial Summit, Silver Spring MD</a:t>
            </a:r>
            <a:endParaRPr lang="en-US"/>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49985" y="1829593"/>
            <a:ext cx="6444030" cy="4297363"/>
          </a:xfrm>
        </p:spPr>
      </p:pic>
    </p:spTree>
    <p:extLst>
      <p:ext uri="{BB962C8B-B14F-4D97-AF65-F5344CB8AC3E}">
        <p14:creationId xmlns:p14="http://schemas.microsoft.com/office/powerpoint/2010/main" val="31036748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NAPGD2022</a:t>
            </a:r>
            <a:endParaRPr lang="en-US" dirty="0"/>
          </a:p>
        </p:txBody>
      </p:sp>
      <p:sp>
        <p:nvSpPr>
          <p:cNvPr id="3" name="Content Placeholder 2"/>
          <p:cNvSpPr>
            <a:spLocks noGrp="1"/>
          </p:cNvSpPr>
          <p:nvPr>
            <p:ph idx="1"/>
          </p:nvPr>
        </p:nvSpPr>
        <p:spPr/>
        <p:txBody>
          <a:bodyPr/>
          <a:lstStyle/>
          <a:p>
            <a:r>
              <a:rPr lang="en-US" dirty="0" smtClean="0"/>
              <a:t>Begins with a 3-D global </a:t>
            </a:r>
            <a:r>
              <a:rPr lang="en-US" dirty="0" smtClean="0">
                <a:solidFill>
                  <a:srgbClr val="FF0000"/>
                </a:solidFill>
              </a:rPr>
              <a:t>geopotential</a:t>
            </a:r>
            <a:r>
              <a:rPr lang="en-US" dirty="0" smtClean="0"/>
              <a:t> model</a:t>
            </a:r>
          </a:p>
          <a:p>
            <a:endParaRPr lang="en-US" dirty="0"/>
          </a:p>
          <a:p>
            <a:r>
              <a:rPr lang="en-US" dirty="0" smtClean="0"/>
              <a:t>Then, derivative products are built</a:t>
            </a:r>
          </a:p>
          <a:p>
            <a:pPr lvl="1"/>
            <a:r>
              <a:rPr lang="en-US" dirty="0" smtClean="0"/>
              <a:t>GEOID2022</a:t>
            </a:r>
          </a:p>
          <a:p>
            <a:pPr lvl="1"/>
            <a:r>
              <a:rPr lang="en-US" dirty="0" smtClean="0"/>
              <a:t>DEFLEC2022*</a:t>
            </a:r>
          </a:p>
          <a:p>
            <a:pPr lvl="1"/>
            <a:r>
              <a:rPr lang="en-US" dirty="0" smtClean="0"/>
              <a:t>NGRAV2022*</a:t>
            </a:r>
          </a:p>
          <a:p>
            <a:pPr lvl="1"/>
            <a:endParaRPr lang="en-US" dirty="0"/>
          </a:p>
        </p:txBody>
      </p:sp>
      <p:sp>
        <p:nvSpPr>
          <p:cNvPr id="4" name="Date Placeholder 3"/>
          <p:cNvSpPr>
            <a:spLocks noGrp="1"/>
          </p:cNvSpPr>
          <p:nvPr>
            <p:ph type="dt" sz="half" idx="10"/>
          </p:nvPr>
        </p:nvSpPr>
        <p:spPr/>
        <p:txBody>
          <a:bodyPr/>
          <a:lstStyle/>
          <a:p>
            <a:pPr>
              <a:defRPr/>
            </a:pPr>
            <a:r>
              <a:rPr lang="en-US" altLang="en-US" smtClean="0"/>
              <a:t>February 8, 2017</a:t>
            </a:r>
            <a:endParaRPr lang="en-US" altLang="en-US"/>
          </a:p>
        </p:txBody>
      </p:sp>
      <p:sp>
        <p:nvSpPr>
          <p:cNvPr id="5" name="Footer Placeholder 4"/>
          <p:cNvSpPr>
            <a:spLocks noGrp="1"/>
          </p:cNvSpPr>
          <p:nvPr>
            <p:ph type="ftr" sz="quarter" idx="11"/>
          </p:nvPr>
        </p:nvSpPr>
        <p:spPr/>
        <p:txBody>
          <a:bodyPr/>
          <a:lstStyle/>
          <a:p>
            <a:pPr>
              <a:defRPr/>
            </a:pPr>
            <a:r>
              <a:rPr lang="en-US" smtClean="0"/>
              <a:t>2017 Geospatial Summit, Silver Spring MD</a:t>
            </a:r>
            <a:endParaRPr lang="en-US"/>
          </a:p>
        </p:txBody>
      </p:sp>
      <p:sp>
        <p:nvSpPr>
          <p:cNvPr id="6" name="TextBox 5"/>
          <p:cNvSpPr txBox="1"/>
          <p:nvPr/>
        </p:nvSpPr>
        <p:spPr>
          <a:xfrm>
            <a:off x="6407353" y="6045392"/>
            <a:ext cx="2736647" cy="369332"/>
          </a:xfrm>
          <a:prstGeom prst="rect">
            <a:avLst/>
          </a:prstGeom>
          <a:noFill/>
        </p:spPr>
        <p:txBody>
          <a:bodyPr wrap="none" rtlCol="0">
            <a:spAutoFit/>
          </a:bodyPr>
          <a:lstStyle/>
          <a:p>
            <a:r>
              <a:rPr lang="en-US" dirty="0" smtClean="0"/>
              <a:t>* Names not yet finalized</a:t>
            </a:r>
            <a:endParaRPr lang="en-US" dirty="0"/>
          </a:p>
        </p:txBody>
      </p:sp>
    </p:spTree>
    <p:extLst>
      <p:ext uri="{BB962C8B-B14F-4D97-AF65-F5344CB8AC3E}">
        <p14:creationId xmlns:p14="http://schemas.microsoft.com/office/powerpoint/2010/main" val="21842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83859</TotalTime>
  <Words>3050</Words>
  <Application>Microsoft Office PowerPoint</Application>
  <PresentationFormat>On-screen Show (4:3)</PresentationFormat>
  <Paragraphs>459</Paragraphs>
  <Slides>47</Slides>
  <Notes>29</Notes>
  <HiddenSlides>1</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47</vt:i4>
      </vt:variant>
    </vt:vector>
  </HeadingPairs>
  <TitlesOfParts>
    <vt:vector size="60" baseType="lpstr">
      <vt:lpstr>ＭＳ Ｐゴシック</vt:lpstr>
      <vt:lpstr>ＭＳ Ｐゴシック</vt:lpstr>
      <vt:lpstr>Arial</vt:lpstr>
      <vt:lpstr>Calibri</vt:lpstr>
      <vt:lpstr>Franklin Gothic Heavy</vt:lpstr>
      <vt:lpstr>Gill Sans MT</vt:lpstr>
      <vt:lpstr>Times New Roman</vt:lpstr>
      <vt:lpstr>Verdana</vt:lpstr>
      <vt:lpstr>Wingdings</vt:lpstr>
      <vt:lpstr>Theme1</vt:lpstr>
      <vt:lpstr>Office Theme</vt:lpstr>
      <vt:lpstr>1_Office Theme</vt:lpstr>
      <vt:lpstr>2_Office Theme</vt:lpstr>
      <vt:lpstr>PowerPoint Presentation</vt:lpstr>
      <vt:lpstr>Agenda</vt:lpstr>
      <vt:lpstr>1.  Geopotential Basics</vt:lpstr>
      <vt:lpstr>Geopotential Basics</vt:lpstr>
      <vt:lpstr>So…what is “Geopotential”</vt:lpstr>
      <vt:lpstr>Surely you remember this page from your high school physics textbook?</vt:lpstr>
      <vt:lpstr>Gravity vs Gravitation</vt:lpstr>
      <vt:lpstr>Let’s get out of the weeds…</vt:lpstr>
      <vt:lpstr>NAPGD2022</vt:lpstr>
      <vt:lpstr>NAPGD2022</vt:lpstr>
      <vt:lpstr>2. GRAV-D</vt:lpstr>
      <vt:lpstr>GRAV-D Project Overview</vt:lpstr>
      <vt:lpstr>Data Collection Scope</vt:lpstr>
      <vt:lpstr>Priority Order for Surveys</vt:lpstr>
      <vt:lpstr>Performance Metric For Airborne Surveys</vt:lpstr>
      <vt:lpstr>GRAV-D Status 3-31-17: 59%</vt:lpstr>
      <vt:lpstr>Survey and Block Plans</vt:lpstr>
      <vt:lpstr>GRAV-D Aircraft</vt:lpstr>
      <vt:lpstr>Airborne Surveying Challenges</vt:lpstr>
      <vt:lpstr>PowerPoint Presentation</vt:lpstr>
      <vt:lpstr>PowerPoint Presentation</vt:lpstr>
      <vt:lpstr>Internal Validation</vt:lpstr>
      <vt:lpstr>GRAV-D Website</vt:lpstr>
      <vt:lpstr>Experimental Geoids</vt:lpstr>
      <vt:lpstr>Evolution of the Geoid</vt:lpstr>
      <vt:lpstr>Estimate of Geoid Change</vt:lpstr>
      <vt:lpstr>PowerPoint Presentation</vt:lpstr>
      <vt:lpstr>Estimate of Geoid Change</vt:lpstr>
      <vt:lpstr>Geoid in Alaska</vt:lpstr>
      <vt:lpstr>Summary</vt:lpstr>
      <vt:lpstr>3. Geoid Slope Validation Surveys</vt:lpstr>
      <vt:lpstr>PowerPoint Presentation</vt:lpstr>
      <vt:lpstr>PowerPoint Presentation</vt:lpstr>
      <vt:lpstr>PowerPoint Presentation</vt:lpstr>
      <vt:lpstr>PowerPoint Presentation</vt:lpstr>
      <vt:lpstr>GSVS11, South Texas</vt:lpstr>
      <vt:lpstr>GSVS Survey Techniques</vt:lpstr>
      <vt:lpstr>Leveling and Gravity</vt:lpstr>
      <vt:lpstr>Long Period GPS</vt:lpstr>
      <vt:lpstr>Deflection of the Vertical (DoV)</vt:lpstr>
      <vt:lpstr>PowerPoint Presentation</vt:lpstr>
      <vt:lpstr>GSVS17 Colorado</vt:lpstr>
      <vt:lpstr>PowerPoint Presentation</vt:lpstr>
      <vt:lpstr>Differences with GSVS17</vt:lpstr>
      <vt:lpstr>Summary</vt:lpstr>
      <vt:lpstr>PowerPoint Presentation</vt:lpstr>
      <vt:lpstr>Contact Information</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NGS All Hands 2.5.2010</dc:title>
  <dc:creator>Chris.Harm</dc:creator>
  <cp:lastModifiedBy>Monica Youngman</cp:lastModifiedBy>
  <cp:revision>2738</cp:revision>
  <cp:lastPrinted>2017-02-02T17:15:29Z</cp:lastPrinted>
  <dcterms:created xsi:type="dcterms:W3CDTF">2009-09-30T12:20:38Z</dcterms:created>
  <dcterms:modified xsi:type="dcterms:W3CDTF">2017-04-24T13:45:23Z</dcterms:modified>
</cp:coreProperties>
</file>