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713" r:id="rId2"/>
    <p:sldMasterId id="2147483725" r:id="rId3"/>
  </p:sldMasterIdLst>
  <p:notesMasterIdLst>
    <p:notesMasterId r:id="rId40"/>
  </p:notesMasterIdLst>
  <p:handoutMasterIdLst>
    <p:handoutMasterId r:id="rId41"/>
  </p:handoutMasterIdLst>
  <p:sldIdLst>
    <p:sldId id="363" r:id="rId4"/>
    <p:sldId id="394" r:id="rId5"/>
    <p:sldId id="525" r:id="rId6"/>
    <p:sldId id="528" r:id="rId7"/>
    <p:sldId id="435" r:id="rId8"/>
    <p:sldId id="509" r:id="rId9"/>
    <p:sldId id="570" r:id="rId10"/>
    <p:sldId id="442" r:id="rId11"/>
    <p:sldId id="445" r:id="rId12"/>
    <p:sldId id="496" r:id="rId13"/>
    <p:sldId id="455" r:id="rId14"/>
    <p:sldId id="529" r:id="rId15"/>
    <p:sldId id="533" r:id="rId16"/>
    <p:sldId id="534" r:id="rId17"/>
    <p:sldId id="530" r:id="rId18"/>
    <p:sldId id="548" r:id="rId19"/>
    <p:sldId id="555" r:id="rId20"/>
    <p:sldId id="565" r:id="rId21"/>
    <p:sldId id="554" r:id="rId22"/>
    <p:sldId id="563" r:id="rId23"/>
    <p:sldId id="564" r:id="rId24"/>
    <p:sldId id="536" r:id="rId25"/>
    <p:sldId id="538" r:id="rId26"/>
    <p:sldId id="539" r:id="rId27"/>
    <p:sldId id="542" r:id="rId28"/>
    <p:sldId id="569" r:id="rId29"/>
    <p:sldId id="547" r:id="rId30"/>
    <p:sldId id="571" r:id="rId31"/>
    <p:sldId id="572" r:id="rId32"/>
    <p:sldId id="573" r:id="rId33"/>
    <p:sldId id="546" r:id="rId34"/>
    <p:sldId id="556" r:id="rId35"/>
    <p:sldId id="557" r:id="rId36"/>
    <p:sldId id="558" r:id="rId37"/>
    <p:sldId id="559" r:id="rId38"/>
    <p:sldId id="560" r:id="rId39"/>
  </p:sldIdLst>
  <p:sldSz cx="9144000" cy="6858000" type="screen4x3"/>
  <p:notesSz cx="7010400" cy="9296400"/>
  <p:defaultTextStyle>
    <a:defPPr>
      <a:defRPr lang="en-US"/>
    </a:defPPr>
    <a:lvl1pPr algn="l" rtl="0" eaLnBrk="0" fontAlgn="base" hangingPunct="0">
      <a:spcBef>
        <a:spcPct val="0"/>
      </a:spcBef>
      <a:spcAft>
        <a:spcPct val="0"/>
      </a:spcAft>
      <a:defRPr sz="1400" b="1"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1400" b="1"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1400" b="1"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1400" b="1"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1400" b="1" kern="1200">
        <a:solidFill>
          <a:schemeClr val="tx1"/>
        </a:solidFill>
        <a:latin typeface="Verdana" pitchFamily="34" charset="0"/>
        <a:ea typeface="+mn-ea"/>
        <a:cs typeface="+mn-cs"/>
      </a:defRPr>
    </a:lvl5pPr>
    <a:lvl6pPr marL="2286000" algn="l" defTabSz="914400" rtl="0" eaLnBrk="1" latinLnBrk="0" hangingPunct="1">
      <a:defRPr sz="1400" b="1" kern="1200">
        <a:solidFill>
          <a:schemeClr val="tx1"/>
        </a:solidFill>
        <a:latin typeface="Verdana" pitchFamily="34" charset="0"/>
        <a:ea typeface="+mn-ea"/>
        <a:cs typeface="+mn-cs"/>
      </a:defRPr>
    </a:lvl6pPr>
    <a:lvl7pPr marL="2743200" algn="l" defTabSz="914400" rtl="0" eaLnBrk="1" latinLnBrk="0" hangingPunct="1">
      <a:defRPr sz="1400" b="1" kern="1200">
        <a:solidFill>
          <a:schemeClr val="tx1"/>
        </a:solidFill>
        <a:latin typeface="Verdana" pitchFamily="34" charset="0"/>
        <a:ea typeface="+mn-ea"/>
        <a:cs typeface="+mn-cs"/>
      </a:defRPr>
    </a:lvl7pPr>
    <a:lvl8pPr marL="3200400" algn="l" defTabSz="914400" rtl="0" eaLnBrk="1" latinLnBrk="0" hangingPunct="1">
      <a:defRPr sz="1400" b="1" kern="1200">
        <a:solidFill>
          <a:schemeClr val="tx1"/>
        </a:solidFill>
        <a:latin typeface="Verdana" pitchFamily="34" charset="0"/>
        <a:ea typeface="+mn-ea"/>
        <a:cs typeface="+mn-cs"/>
      </a:defRPr>
    </a:lvl8pPr>
    <a:lvl9pPr marL="3657600" algn="l" defTabSz="914400" rtl="0" eaLnBrk="1" latinLnBrk="0" hangingPunct="1">
      <a:defRPr sz="1400" b="1" kern="1200">
        <a:solidFill>
          <a:schemeClr val="tx1"/>
        </a:solidFill>
        <a:latin typeface="Verdana"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ru Smith" initials="D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FF00"/>
    <a:srgbClr val="77623D"/>
    <a:srgbClr val="808000"/>
    <a:srgbClr val="FF3300"/>
    <a:srgbClr val="FF00FF"/>
    <a:srgbClr val="0000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5" autoAdjust="0"/>
    <p:restoredTop sz="69841" autoAdjust="0"/>
  </p:normalViewPr>
  <p:slideViewPr>
    <p:cSldViewPr snapToGrid="0">
      <p:cViewPr varScale="1">
        <p:scale>
          <a:sx n="81" d="100"/>
          <a:sy n="81" d="100"/>
        </p:scale>
        <p:origin x="-190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5" d="100"/>
          <a:sy n="95" d="100"/>
        </p:scale>
        <p:origin x="-2274"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31" tIns="45716" rIns="91431" bIns="45716"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31" tIns="45716" rIns="91431" bIns="45716" rtlCol="0"/>
          <a:lstStyle>
            <a:lvl1pPr algn="r">
              <a:defRPr sz="1200"/>
            </a:lvl1pPr>
          </a:lstStyle>
          <a:p>
            <a:fld id="{1B419201-C67F-420A-9885-4B64B4492AE8}" type="datetimeFigureOut">
              <a:rPr lang="en-US" smtClean="0"/>
              <a:pPr/>
              <a:t>5/8/2013</a:t>
            </a:fld>
            <a:endParaRPr lang="en-US"/>
          </a:p>
        </p:txBody>
      </p:sp>
      <p:sp>
        <p:nvSpPr>
          <p:cNvPr id="4" name="Footer Placeholder 3"/>
          <p:cNvSpPr>
            <a:spLocks noGrp="1"/>
          </p:cNvSpPr>
          <p:nvPr>
            <p:ph type="ftr" sz="quarter" idx="2"/>
          </p:nvPr>
        </p:nvSpPr>
        <p:spPr>
          <a:xfrm>
            <a:off x="0" y="8829676"/>
            <a:ext cx="3038475" cy="465138"/>
          </a:xfrm>
          <a:prstGeom prst="rect">
            <a:avLst/>
          </a:prstGeom>
        </p:spPr>
        <p:txBody>
          <a:bodyPr vert="horz" lIns="91431" tIns="45716" rIns="91431" bIns="45716"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6"/>
            <a:ext cx="3038475" cy="465138"/>
          </a:xfrm>
          <a:prstGeom prst="rect">
            <a:avLst/>
          </a:prstGeom>
        </p:spPr>
        <p:txBody>
          <a:bodyPr vert="horz" lIns="91431" tIns="45716" rIns="91431" bIns="45716" rtlCol="0" anchor="b"/>
          <a:lstStyle>
            <a:lvl1pPr algn="r">
              <a:defRPr sz="1200"/>
            </a:lvl1pPr>
          </a:lstStyle>
          <a:p>
            <a:fld id="{A73891F7-B742-42D1-8039-84085080A0D9}" type="slidenum">
              <a:rPr lang="en-US" smtClean="0"/>
              <a:pPr/>
              <a:t>‹#›</a:t>
            </a:fld>
            <a:endParaRPr lang="en-US"/>
          </a:p>
        </p:txBody>
      </p:sp>
    </p:spTree>
    <p:extLst>
      <p:ext uri="{BB962C8B-B14F-4D97-AF65-F5344CB8AC3E}">
        <p14:creationId xmlns:p14="http://schemas.microsoft.com/office/powerpoint/2010/main" val="39888302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390" tIns="46195" rIns="92390" bIns="46195" numCol="1" anchor="t" anchorCtr="0" compatLnSpc="1">
            <a:prstTxWarp prst="textNoShape">
              <a:avLst/>
            </a:prstTxWarp>
          </a:bodyPr>
          <a:lstStyle>
            <a:lvl1pPr defTabSz="923830" eaLnBrk="1" hangingPunct="1">
              <a:defRPr sz="1200" b="0">
                <a:latin typeface="Arial" charset="0"/>
              </a:defRPr>
            </a:lvl1pPr>
          </a:lstStyle>
          <a:p>
            <a:pPr>
              <a:defRPr/>
            </a:pPr>
            <a:endParaRPr lang="en-US"/>
          </a:p>
        </p:txBody>
      </p:sp>
      <p:sp>
        <p:nvSpPr>
          <p:cNvPr id="1945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2390" tIns="46195" rIns="92390" bIns="46195" numCol="1" anchor="t" anchorCtr="0" compatLnSpc="1">
            <a:prstTxWarp prst="textNoShape">
              <a:avLst/>
            </a:prstTxWarp>
          </a:bodyPr>
          <a:lstStyle>
            <a:lvl1pPr algn="r" defTabSz="923830" eaLnBrk="1" hangingPunct="1">
              <a:defRPr sz="1200" b="0">
                <a:latin typeface="Arial"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81100" y="696913"/>
            <a:ext cx="4649788" cy="3487737"/>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701675" y="4416426"/>
            <a:ext cx="5607050" cy="4183063"/>
          </a:xfrm>
          <a:prstGeom prst="rect">
            <a:avLst/>
          </a:prstGeom>
          <a:noFill/>
          <a:ln w="9525">
            <a:noFill/>
            <a:miter lim="800000"/>
            <a:headEnd/>
            <a:tailEnd/>
          </a:ln>
          <a:effectLst/>
        </p:spPr>
        <p:txBody>
          <a:bodyPr vert="horz" wrap="square" lIns="92390" tIns="46195" rIns="92390" bIns="4619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829676"/>
            <a:ext cx="3038475" cy="465138"/>
          </a:xfrm>
          <a:prstGeom prst="rect">
            <a:avLst/>
          </a:prstGeom>
          <a:noFill/>
          <a:ln w="9525">
            <a:noFill/>
            <a:miter lim="800000"/>
            <a:headEnd/>
            <a:tailEnd/>
          </a:ln>
          <a:effectLst/>
        </p:spPr>
        <p:txBody>
          <a:bodyPr vert="horz" wrap="square" lIns="92390" tIns="46195" rIns="92390" bIns="46195" numCol="1" anchor="b" anchorCtr="0" compatLnSpc="1">
            <a:prstTxWarp prst="textNoShape">
              <a:avLst/>
            </a:prstTxWarp>
          </a:bodyPr>
          <a:lstStyle>
            <a:lvl1pPr defTabSz="923830" eaLnBrk="1" hangingPunct="1">
              <a:defRPr sz="1200" b="0">
                <a:latin typeface="Arial" charset="0"/>
              </a:defRPr>
            </a:lvl1pPr>
          </a:lstStyle>
          <a:p>
            <a:pPr>
              <a:defRPr/>
            </a:pPr>
            <a:endParaRPr lang="en-US"/>
          </a:p>
        </p:txBody>
      </p:sp>
      <p:sp>
        <p:nvSpPr>
          <p:cNvPr id="19463" name="Rectangle 7"/>
          <p:cNvSpPr>
            <a:spLocks noGrp="1" noChangeArrowheads="1"/>
          </p:cNvSpPr>
          <p:nvPr>
            <p:ph type="sldNum" sz="quarter" idx="5"/>
          </p:nvPr>
        </p:nvSpPr>
        <p:spPr bwMode="auto">
          <a:xfrm>
            <a:off x="3970338" y="8829676"/>
            <a:ext cx="3038475" cy="465138"/>
          </a:xfrm>
          <a:prstGeom prst="rect">
            <a:avLst/>
          </a:prstGeom>
          <a:noFill/>
          <a:ln w="9525">
            <a:noFill/>
            <a:miter lim="800000"/>
            <a:headEnd/>
            <a:tailEnd/>
          </a:ln>
          <a:effectLst/>
        </p:spPr>
        <p:txBody>
          <a:bodyPr vert="horz" wrap="square" lIns="92390" tIns="46195" rIns="92390" bIns="46195" numCol="1" anchor="b" anchorCtr="0" compatLnSpc="1">
            <a:prstTxWarp prst="textNoShape">
              <a:avLst/>
            </a:prstTxWarp>
          </a:bodyPr>
          <a:lstStyle>
            <a:lvl1pPr algn="r" defTabSz="923830" eaLnBrk="1" hangingPunct="1">
              <a:defRPr sz="1200" b="0">
                <a:latin typeface="Arial" charset="0"/>
              </a:defRPr>
            </a:lvl1pPr>
          </a:lstStyle>
          <a:p>
            <a:pPr>
              <a:defRPr/>
            </a:pPr>
            <a:fld id="{D7151EF2-55B5-4C7E-A45A-2360BE060D4D}" type="slidenum">
              <a:rPr lang="en-US"/>
              <a:pPr>
                <a:defRPr/>
              </a:pPr>
              <a:t>‹#›</a:t>
            </a:fld>
            <a:endParaRPr lang="en-US"/>
          </a:p>
        </p:txBody>
      </p:sp>
    </p:spTree>
    <p:extLst>
      <p:ext uri="{BB962C8B-B14F-4D97-AF65-F5344CB8AC3E}">
        <p14:creationId xmlns:p14="http://schemas.microsoft.com/office/powerpoint/2010/main" val="15309311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dirty="0" smtClean="0"/>
          </a:p>
          <a:p>
            <a:endParaRPr lang="en-US" dirty="0" smtClean="0"/>
          </a:p>
        </p:txBody>
      </p:sp>
      <p:sp>
        <p:nvSpPr>
          <p:cNvPr id="51204" name="Slide Number Placeholder 3"/>
          <p:cNvSpPr>
            <a:spLocks noGrp="1"/>
          </p:cNvSpPr>
          <p:nvPr>
            <p:ph type="sldNum" sz="quarter" idx="5"/>
          </p:nvPr>
        </p:nvSpPr>
        <p:spPr>
          <a:noFill/>
        </p:spPr>
        <p:txBody>
          <a:bodyPr/>
          <a:lstStyle/>
          <a:p>
            <a:fld id="{3106FED1-42FD-4EA2-928B-8786D03E14E5}"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7151EF2-55B5-4C7E-A45A-2360BE060D4D}"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coverage</a:t>
            </a:r>
            <a:r>
              <a:rPr lang="en-US" baseline="0" dirty="0" smtClean="0"/>
              <a:t> of GRAV-D that is expected by 2022.</a:t>
            </a:r>
            <a:endParaRPr lang="en-US" dirty="0"/>
          </a:p>
        </p:txBody>
      </p:sp>
      <p:sp>
        <p:nvSpPr>
          <p:cNvPr id="4" name="Slide Number Placeholder 3"/>
          <p:cNvSpPr>
            <a:spLocks noGrp="1"/>
          </p:cNvSpPr>
          <p:nvPr>
            <p:ph type="sldNum" sz="quarter" idx="10"/>
          </p:nvPr>
        </p:nvSpPr>
        <p:spPr/>
        <p:txBody>
          <a:bodyPr/>
          <a:lstStyle/>
          <a:p>
            <a:pPr>
              <a:defRPr/>
            </a:pPr>
            <a:fld id="{D7151EF2-55B5-4C7E-A45A-2360BE060D4D}" type="slidenum">
              <a:rPr lang="en-US" smtClean="0"/>
              <a:pPr>
                <a:defRPr/>
              </a:pPr>
              <a:t>11</a:t>
            </a:fld>
            <a:endParaRPr lang="en-US"/>
          </a:p>
        </p:txBody>
      </p:sp>
    </p:spTree>
    <p:extLst>
      <p:ext uri="{BB962C8B-B14F-4D97-AF65-F5344CB8AC3E}">
        <p14:creationId xmlns:p14="http://schemas.microsoft.com/office/powerpoint/2010/main" val="3713989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151EF2-55B5-4C7E-A45A-2360BE060D4D}" type="slidenum">
              <a:rPr lang="en-US" smtClean="0"/>
              <a:pPr>
                <a:defRPr/>
              </a:pPr>
              <a:t>12</a:t>
            </a:fld>
            <a:endParaRPr lang="en-US"/>
          </a:p>
        </p:txBody>
      </p:sp>
    </p:spTree>
    <p:extLst>
      <p:ext uri="{BB962C8B-B14F-4D97-AF65-F5344CB8AC3E}">
        <p14:creationId xmlns:p14="http://schemas.microsoft.com/office/powerpoint/2010/main" val="3366795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151EF2-55B5-4C7E-A45A-2360BE060D4D}" type="slidenum">
              <a:rPr lang="en-US" smtClean="0"/>
              <a:pPr>
                <a:defRPr/>
              </a:pPr>
              <a:t>18</a:t>
            </a:fld>
            <a:endParaRPr lang="en-US"/>
          </a:p>
        </p:txBody>
      </p:sp>
    </p:spTree>
    <p:extLst>
      <p:ext uri="{BB962C8B-B14F-4D97-AF65-F5344CB8AC3E}">
        <p14:creationId xmlns:p14="http://schemas.microsoft.com/office/powerpoint/2010/main" val="2172451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mtClean="0">
                <a:latin typeface="Arial" charset="0"/>
              </a:rPr>
              <a:t>Secular is between quotation marks because only GIA is secular, the deglaciation and drought are currently more recent multi-year systematic variations of the geoid.  I used the term “secular” not to confuse with seasonal variations of the geoid.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PPT is the October 2010 update (by </a:t>
            </a:r>
            <a:r>
              <a:rPr lang="en-US" dirty="0" err="1" smtClean="0"/>
              <a:t>Dru</a:t>
            </a:r>
            <a:r>
              <a:rPr lang="en-US" dirty="0" smtClean="0"/>
              <a:t> Smith) to a set of slides that was originally created in November 2009 by </a:t>
            </a:r>
            <a:r>
              <a:rPr lang="en-US" dirty="0" err="1" smtClean="0"/>
              <a:t>Dru</a:t>
            </a:r>
            <a:r>
              <a:rPr lang="en-US" dirty="0" smtClean="0"/>
              <a:t> Smith.  </a:t>
            </a:r>
          </a:p>
          <a:p>
            <a:endParaRPr lang="en-US" dirty="0" smtClean="0"/>
          </a:p>
          <a:p>
            <a:r>
              <a:rPr lang="en-US" dirty="0" smtClean="0"/>
              <a:t>Until such time as a project</a:t>
            </a:r>
            <a:r>
              <a:rPr lang="en-US" baseline="0" dirty="0" smtClean="0"/>
              <a:t> manager for the new vertical datum is announced, any updates to this PPT will be his responsibility.</a:t>
            </a:r>
            <a:endParaRPr lang="en-US" dirty="0"/>
          </a:p>
        </p:txBody>
      </p:sp>
      <p:sp>
        <p:nvSpPr>
          <p:cNvPr id="4" name="Slide Number Placeholder 3"/>
          <p:cNvSpPr>
            <a:spLocks noGrp="1"/>
          </p:cNvSpPr>
          <p:nvPr>
            <p:ph type="sldNum" sz="quarter" idx="10"/>
          </p:nvPr>
        </p:nvSpPr>
        <p:spPr/>
        <p:txBody>
          <a:bodyPr/>
          <a:lstStyle/>
          <a:p>
            <a:pPr>
              <a:defRPr/>
            </a:pPr>
            <a:fld id="{D7151EF2-55B5-4C7E-A45A-2360BE060D4D}" type="slidenum">
              <a:rPr lang="en-US" smtClean="0"/>
              <a:pPr>
                <a:defRPr/>
              </a:pPr>
              <a:t>27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final line was a 325 km stretch from downtown Austin,</a:t>
            </a:r>
            <a:r>
              <a:rPr lang="en-US" baseline="0" dirty="0" smtClean="0"/>
              <a:t> Texas (North end) to Rockport, Texas (South end).  There were 218 official survey points along the line, with an average spacing of 1.5 km between them.  The shaded areas in the above picture were the existing GRAV-D data at the time of planning GSVS11 (since expanded).  Although the weather report looks extreme, most surveying was done in the milder times of day.</a:t>
            </a:r>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GSVS11:</a:t>
            </a:r>
            <a:r>
              <a:rPr lang="en-US" baseline="0" dirty="0" smtClean="0"/>
              <a:t>  Geoid Slope Validation Survey of 2011 – a 325 km long terrestrial survey intended to quantify the accuracy of gravimetric geoid modeling in a low, flat, gravimetrically benign area.</a:t>
            </a:r>
            <a:endParaRPr lang="en-US" dirty="0"/>
          </a:p>
        </p:txBody>
      </p:sp>
      <p:sp>
        <p:nvSpPr>
          <p:cNvPr id="4" name="Slide Number Placeholder 3"/>
          <p:cNvSpPr>
            <a:spLocks noGrp="1"/>
          </p:cNvSpPr>
          <p:nvPr>
            <p:ph type="sldNum" sz="quarter" idx="10"/>
          </p:nvPr>
        </p:nvSpPr>
        <p:spPr/>
        <p:txBody>
          <a:bodyPr/>
          <a:lstStyle/>
          <a:p>
            <a:pPr>
              <a:defRPr/>
            </a:pPr>
            <a:fld id="{D7151EF2-55B5-4C7E-A45A-2360BE060D4D}" type="slidenum">
              <a:rPr lang="en-US" smtClean="0"/>
              <a:pPr>
                <a:defRPr/>
              </a:pPr>
              <a:t>30</a:t>
            </a:fld>
            <a:endParaRPr lang="en-US"/>
          </a:p>
        </p:txBody>
      </p:sp>
    </p:spTree>
    <p:extLst>
      <p:ext uri="{BB962C8B-B14F-4D97-AF65-F5344CB8AC3E}">
        <p14:creationId xmlns:p14="http://schemas.microsoft.com/office/powerpoint/2010/main" val="2759865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dirty="0" smtClean="0"/>
              <a:t>NGS will eventually stop making the claim that we “know” the heights of bench marks as the method of providing access to the vertical datum.  What NGS will do is provide the orthometric height to a user on the day of their survey (and with the disclaimer that this height should not be taken as “known” for very long, due to the dynamic nature of the Earth).  If possible, height changes (velocities) will</a:t>
            </a:r>
            <a:r>
              <a:rPr lang="en-US" baseline="0" dirty="0" smtClean="0"/>
              <a:t> be computed and provided to</a:t>
            </a:r>
          </a:p>
          <a:p>
            <a:r>
              <a:rPr lang="en-US" baseline="0" dirty="0" smtClean="0"/>
              <a:t>assist in predicting heights in the future.</a:t>
            </a:r>
          </a:p>
          <a:p>
            <a:endParaRPr lang="en-US" baseline="0" dirty="0" smtClean="0"/>
          </a:p>
          <a:p>
            <a:r>
              <a:rPr lang="en-US" baseline="0" dirty="0" smtClean="0"/>
              <a:t>Updated October 2010.</a:t>
            </a:r>
            <a:endParaRPr lang="en-US" dirty="0" smtClean="0"/>
          </a:p>
        </p:txBody>
      </p:sp>
      <p:sp>
        <p:nvSpPr>
          <p:cNvPr id="69636" name="Slide Number Placeholder 3"/>
          <p:cNvSpPr>
            <a:spLocks noGrp="1"/>
          </p:cNvSpPr>
          <p:nvPr>
            <p:ph type="sldNum" sz="quarter" idx="5"/>
          </p:nvPr>
        </p:nvSpPr>
        <p:spPr>
          <a:noFill/>
        </p:spPr>
        <p:txBody>
          <a:bodyPr/>
          <a:lstStyle/>
          <a:p>
            <a:fld id="{74A1F191-3684-4FCB-9EB5-AD2A6A98B2E0}" type="slidenum">
              <a:rPr lang="en-US" smtClean="0"/>
              <a:pPr/>
              <a:t>31</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dirty="0" smtClean="0"/>
              <a:t>Why is this the best option?  Because it addresses:</a:t>
            </a:r>
          </a:p>
          <a:p>
            <a:pPr marL="228577" indent="-228577">
              <a:buAutoNum type="arabicParenR"/>
            </a:pPr>
            <a:r>
              <a:rPr lang="en-US" dirty="0" smtClean="0"/>
              <a:t>Different</a:t>
            </a:r>
            <a:r>
              <a:rPr lang="en-US" baseline="0" dirty="0" smtClean="0"/>
              <a:t> datums existing for CONUS, Hawaii, PR/VI  (and, theoretically, Canada, Mexico, and the Caribbean and Central American countries)</a:t>
            </a:r>
          </a:p>
          <a:p>
            <a:pPr marL="228577" indent="-228577">
              <a:buAutoNum type="arabicParenR"/>
            </a:pPr>
            <a:r>
              <a:rPr lang="en-US" baseline="0" dirty="0" smtClean="0"/>
              <a:t>Sparseness of bench marks </a:t>
            </a:r>
          </a:p>
          <a:p>
            <a:pPr marL="228577" indent="-228577">
              <a:buAutoNum type="arabicParenR"/>
            </a:pPr>
            <a:r>
              <a:rPr lang="en-US" baseline="0" dirty="0" smtClean="0"/>
              <a:t>Error build up as one gets far from an origin point</a:t>
            </a:r>
          </a:p>
          <a:p>
            <a:pPr marL="228577" indent="-228577">
              <a:buAutoNum type="arabicParenR"/>
            </a:pPr>
            <a:r>
              <a:rPr lang="en-US" baseline="0" dirty="0" smtClean="0"/>
              <a:t>Financial and personnel realities</a:t>
            </a:r>
          </a:p>
          <a:p>
            <a:pPr marL="228577" indent="-228577">
              <a:buAutoNum type="arabicParenR"/>
            </a:pPr>
            <a:r>
              <a:rPr lang="en-US" baseline="0" dirty="0" smtClean="0"/>
              <a:t>Fragility of bench mark network</a:t>
            </a:r>
            <a:endParaRPr lang="en-US" dirty="0" smtClean="0"/>
          </a:p>
        </p:txBody>
      </p:sp>
      <p:sp>
        <p:nvSpPr>
          <p:cNvPr id="61444" name="Slide Number Placeholder 3"/>
          <p:cNvSpPr>
            <a:spLocks noGrp="1"/>
          </p:cNvSpPr>
          <p:nvPr>
            <p:ph type="sldNum" sz="quarter" idx="5"/>
          </p:nvPr>
        </p:nvSpPr>
        <p:spPr>
          <a:noFill/>
        </p:spPr>
        <p:txBody>
          <a:bodyPr/>
          <a:lstStyle/>
          <a:p>
            <a:fld id="{420DAB65-C0B6-4417-9AAD-C4A766A3D470}" type="slidenum">
              <a:rPr lang="en-US" smtClean="0"/>
              <a:pPr/>
              <a:t>35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dirty="0" smtClean="0"/>
              <a:t>This is a listing of the parts of subject matters to be covered. </a:t>
            </a:r>
            <a:endParaRPr lang="en-US" dirty="0" smtClean="0"/>
          </a:p>
        </p:txBody>
      </p:sp>
      <p:sp>
        <p:nvSpPr>
          <p:cNvPr id="52228" name="Slide Number Placeholder 3"/>
          <p:cNvSpPr>
            <a:spLocks noGrp="1"/>
          </p:cNvSpPr>
          <p:nvPr>
            <p:ph type="sldNum" sz="quarter" idx="5"/>
          </p:nvPr>
        </p:nvSpPr>
        <p:spPr>
          <a:noFill/>
        </p:spPr>
        <p:txBody>
          <a:bodyPr/>
          <a:lstStyle/>
          <a:p>
            <a:fld id="{B7C4DBCC-5ACD-4668-A1BE-940BA5F895D3}" type="slidenum">
              <a:rPr lang="en-US" smtClean="0"/>
              <a:pPr/>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Status</a:t>
            </a:r>
            <a:r>
              <a:rPr lang="en-US" baseline="0" dirty="0" smtClean="0"/>
              <a:t> of known vertical datums in North America, </a:t>
            </a:r>
            <a:r>
              <a:rPr lang="en-US" baseline="0" dirty="0" err="1" smtClean="0"/>
              <a:t>ca</a:t>
            </a:r>
            <a:r>
              <a:rPr lang="en-US" baseline="0" dirty="0" smtClean="0"/>
              <a:t> 2013</a:t>
            </a:r>
            <a:endParaRPr lang="en-US" dirty="0"/>
          </a:p>
        </p:txBody>
      </p:sp>
      <p:sp>
        <p:nvSpPr>
          <p:cNvPr id="4" name="Slide Number Placeholder 3"/>
          <p:cNvSpPr>
            <a:spLocks noGrp="1"/>
          </p:cNvSpPr>
          <p:nvPr>
            <p:ph type="sldNum" sz="quarter" idx="10"/>
          </p:nvPr>
        </p:nvSpPr>
        <p:spPr/>
        <p:txBody>
          <a:bodyPr/>
          <a:lstStyle/>
          <a:p>
            <a:pPr>
              <a:defRPr/>
            </a:pPr>
            <a:fld id="{D7151EF2-55B5-4C7E-A45A-2360BE060D4D}" type="slidenum">
              <a:rPr lang="en-US" smtClean="0"/>
              <a:pPr>
                <a:defRPr/>
              </a:pPr>
              <a:t>3</a:t>
            </a:fld>
            <a:endParaRPr lang="en-US"/>
          </a:p>
        </p:txBody>
      </p:sp>
    </p:spTree>
    <p:extLst>
      <p:ext uri="{BB962C8B-B14F-4D97-AF65-F5344CB8AC3E}">
        <p14:creationId xmlns:p14="http://schemas.microsoft.com/office/powerpoint/2010/main" val="2506960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Status</a:t>
            </a:r>
            <a:r>
              <a:rPr lang="en-US" baseline="0" dirty="0" smtClean="0"/>
              <a:t> of known vertical datums in North America, </a:t>
            </a:r>
            <a:r>
              <a:rPr lang="en-US" baseline="0" dirty="0" err="1" smtClean="0"/>
              <a:t>ca</a:t>
            </a:r>
            <a:r>
              <a:rPr lang="en-US" baseline="0" dirty="0" smtClean="0"/>
              <a:t> 2013</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7151EF2-55B5-4C7E-A45A-2360BE060D4D}" type="slidenum">
              <a:rPr lang="en-US" smtClean="0"/>
              <a:pPr>
                <a:defRPr/>
              </a:pPr>
              <a:t>4</a:t>
            </a:fld>
            <a:endParaRPr lang="en-US"/>
          </a:p>
        </p:txBody>
      </p:sp>
    </p:spTree>
    <p:extLst>
      <p:ext uri="{BB962C8B-B14F-4D97-AF65-F5344CB8AC3E}">
        <p14:creationId xmlns:p14="http://schemas.microsoft.com/office/powerpoint/2010/main" val="69091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Clarification</a:t>
            </a:r>
            <a:r>
              <a:rPr lang="en-US" baseline="0" dirty="0" smtClean="0"/>
              <a:t> on the word “convenient” – this is used to mean “there isn’t always a bench mark around when you need one – sometimes you have to find one far away and level from it to your site of interest”</a:t>
            </a:r>
            <a:endParaRPr lang="en-US" dirty="0"/>
          </a:p>
        </p:txBody>
      </p:sp>
      <p:sp>
        <p:nvSpPr>
          <p:cNvPr id="4" name="Slide Number Placeholder 3"/>
          <p:cNvSpPr>
            <a:spLocks noGrp="1"/>
          </p:cNvSpPr>
          <p:nvPr>
            <p:ph type="sldNum" sz="quarter" idx="10"/>
          </p:nvPr>
        </p:nvSpPr>
        <p:spPr/>
        <p:txBody>
          <a:bodyPr/>
          <a:lstStyle/>
          <a:p>
            <a:pPr>
              <a:defRPr/>
            </a:pPr>
            <a:fld id="{D7151EF2-55B5-4C7E-A45A-2360BE060D4D}"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map reflects the sort of height changes</a:t>
            </a:r>
            <a:r>
              <a:rPr lang="en-US" baseline="0" dirty="0" smtClean="0"/>
              <a:t> that users could expect if NAVD 88 were replaced with a geoid-based vertical datum.  </a:t>
            </a:r>
          </a:p>
          <a:p>
            <a:r>
              <a:rPr lang="en-US" baseline="0" dirty="0" smtClean="0"/>
              <a:t>This is only a large scale approximation and should not be used as an absolute guide.  Each benchmark might have its own level</a:t>
            </a:r>
          </a:p>
          <a:p>
            <a:r>
              <a:rPr lang="en-US" baseline="0" dirty="0" smtClean="0"/>
              <a:t>Of mismatch, say from uplift or subsidence, not captured by this broad brush.</a:t>
            </a:r>
          </a:p>
          <a:p>
            <a:endParaRPr lang="en-US" baseline="0" dirty="0" smtClean="0"/>
          </a:p>
          <a:p>
            <a:r>
              <a:rPr lang="en-US" baseline="0" dirty="0" smtClean="0"/>
              <a:t>Also, this is the difference between the zero level of NAVD 88 and the actual geoid.  The difference between NAD 83 ellipsoid heights and</a:t>
            </a:r>
          </a:p>
          <a:p>
            <a:r>
              <a:rPr lang="en-US" baseline="0" dirty="0" smtClean="0"/>
              <a:t>ITRF/GRS-80 ellipsoid heights has NO influence on this graph and should not be part of the story.</a:t>
            </a:r>
          </a:p>
          <a:p>
            <a:endParaRPr lang="en-US" baseline="0" dirty="0" smtClean="0"/>
          </a:p>
          <a:p>
            <a:r>
              <a:rPr lang="en-US" baseline="0" dirty="0" smtClean="0"/>
              <a:t>Updated October 2010</a:t>
            </a:r>
            <a:endParaRPr lang="en-US" dirty="0"/>
          </a:p>
        </p:txBody>
      </p:sp>
      <p:sp>
        <p:nvSpPr>
          <p:cNvPr id="4" name="Slide Number Placeholder 3"/>
          <p:cNvSpPr>
            <a:spLocks noGrp="1"/>
          </p:cNvSpPr>
          <p:nvPr>
            <p:ph type="sldNum" sz="quarter" idx="10"/>
          </p:nvPr>
        </p:nvSpPr>
        <p:spPr/>
        <p:txBody>
          <a:bodyPr/>
          <a:lstStyle/>
          <a:p>
            <a:pPr>
              <a:defRPr/>
            </a:pPr>
            <a:fld id="{D7151EF2-55B5-4C7E-A45A-2360BE060D4D}"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in 2013 this is Canada’s plan to switch from a</a:t>
            </a:r>
            <a:r>
              <a:rPr lang="en-US" baseline="0" dirty="0" smtClean="0"/>
              <a:t> benchmark-based CGVD28 to a geoid-based vertical datum.</a:t>
            </a:r>
            <a:endParaRPr lang="en-US" dirty="0"/>
          </a:p>
        </p:txBody>
      </p:sp>
      <p:sp>
        <p:nvSpPr>
          <p:cNvPr id="4" name="Slide Number Placeholder 3"/>
          <p:cNvSpPr>
            <a:spLocks noGrp="1"/>
          </p:cNvSpPr>
          <p:nvPr>
            <p:ph type="sldNum" sz="quarter" idx="10"/>
          </p:nvPr>
        </p:nvSpPr>
        <p:spPr/>
        <p:txBody>
          <a:bodyPr/>
          <a:lstStyle/>
          <a:p>
            <a:pPr>
              <a:defRPr/>
            </a:pPr>
            <a:fld id="{D7151EF2-55B5-4C7E-A45A-2360BE060D4D}" type="slidenum">
              <a:rPr lang="en-US" smtClean="0"/>
              <a:pPr>
                <a:defRPr/>
              </a:pPr>
              <a:t>7</a:t>
            </a:fld>
            <a:endParaRPr lang="en-US"/>
          </a:p>
        </p:txBody>
      </p:sp>
    </p:spTree>
    <p:extLst>
      <p:ext uri="{BB962C8B-B14F-4D97-AF65-F5344CB8AC3E}">
        <p14:creationId xmlns:p14="http://schemas.microsoft.com/office/powerpoint/2010/main" val="261890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b="1" dirty="0" smtClean="0"/>
              <a:t>*American =  “of or pertaining to North or South America”</a:t>
            </a:r>
          </a:p>
          <a:p>
            <a:pPr>
              <a:buFont typeface="Arial" charset="0"/>
              <a:buNone/>
            </a:pPr>
            <a:endParaRPr lang="en-US" b="1" dirty="0" smtClean="0"/>
          </a:p>
          <a:p>
            <a:pPr>
              <a:buFont typeface="Arial" charset="0"/>
              <a:buNone/>
            </a:pPr>
            <a:r>
              <a:rPr lang="en-US" b="1" dirty="0" smtClean="0"/>
              <a:t>Updated Oct 2010</a:t>
            </a:r>
          </a:p>
          <a:p>
            <a:pPr>
              <a:buFont typeface="Arial" charset="0"/>
              <a:buChar char="•"/>
            </a:pPr>
            <a:endParaRPr lang="en-US" b="1" dirty="0" smtClean="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D7151EF2-55B5-4C7E-A45A-2360BE060D4D}"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r>
              <a:rPr lang="en-US" dirty="0" smtClean="0"/>
              <a:t>Monitoring of the geoid will be done </a:t>
            </a:r>
            <a:r>
              <a:rPr lang="en-US" dirty="0" smtClean="0"/>
              <a:t>a combination </a:t>
            </a:r>
            <a:r>
              <a:rPr lang="en-US" dirty="0" smtClean="0"/>
              <a:t>of satellite derived geoid changes (such as from the GRACE mission or its follow-ons), geophysical modeling and a coordinated field campaign of absolute and relative </a:t>
            </a:r>
            <a:r>
              <a:rPr lang="en-US" dirty="0" smtClean="0"/>
              <a:t>gravimeters</a:t>
            </a:r>
            <a:r>
              <a:rPr lang="en-US" baseline="0" dirty="0" smtClean="0"/>
              <a:t> and CORS.</a:t>
            </a:r>
            <a:endParaRPr lang="en-US" dirty="0" smtClean="0"/>
          </a:p>
          <a:p>
            <a:endParaRPr lang="en-US" dirty="0" smtClean="0"/>
          </a:p>
          <a:p>
            <a:r>
              <a:rPr lang="en-US" dirty="0" smtClean="0"/>
              <a:t>Updated October</a:t>
            </a:r>
            <a:r>
              <a:rPr lang="en-US" baseline="0" dirty="0" smtClean="0"/>
              <a:t> 2010.</a:t>
            </a:r>
            <a:endParaRPr lang="en-US" dirty="0" smtClean="0"/>
          </a:p>
        </p:txBody>
      </p:sp>
      <p:sp>
        <p:nvSpPr>
          <p:cNvPr id="62468" name="Slide Number Placeholder 3"/>
          <p:cNvSpPr>
            <a:spLocks noGrp="1"/>
          </p:cNvSpPr>
          <p:nvPr>
            <p:ph type="sldNum" sz="quarter" idx="5"/>
          </p:nvPr>
        </p:nvSpPr>
        <p:spPr>
          <a:noFill/>
        </p:spPr>
        <p:txBody>
          <a:bodyPr/>
          <a:lstStyle/>
          <a:p>
            <a:fld id="{EF2D93C0-550C-45C1-8921-51302863EDCC}"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May 16, 2013</a:t>
            </a:r>
            <a:endParaRPr lang="en-US" dirty="0"/>
          </a:p>
        </p:txBody>
      </p:sp>
      <p:sp>
        <p:nvSpPr>
          <p:cNvPr id="5" name="Slide Number Placeholder 4"/>
          <p:cNvSpPr>
            <a:spLocks noGrp="1"/>
          </p:cNvSpPr>
          <p:nvPr>
            <p:ph type="sldNum" sz="quarter" idx="11"/>
          </p:nvPr>
        </p:nvSpPr>
        <p:spPr/>
        <p:txBody>
          <a:bodyPr/>
          <a:lstStyle/>
          <a:p>
            <a:fld id="{1BE2F31E-9859-4353-8204-26096E84F01D}" type="slidenum">
              <a:rPr lang="en-US" smtClean="0"/>
              <a:pPr/>
              <a:t>‹#›</a:t>
            </a:fld>
            <a:endParaRPr lang="en-US" dirty="0"/>
          </a:p>
        </p:txBody>
      </p:sp>
      <p:sp>
        <p:nvSpPr>
          <p:cNvPr id="6" name="Footer Placeholder 5"/>
          <p:cNvSpPr>
            <a:spLocks noGrp="1"/>
          </p:cNvSpPr>
          <p:nvPr>
            <p:ph type="ftr" sz="quarter" idx="12"/>
          </p:nvPr>
        </p:nvSpPr>
        <p:spPr/>
        <p:txBody>
          <a:bodyPr/>
          <a:lstStyle/>
          <a:p>
            <a:r>
              <a:rPr lang="en-US" smtClean="0"/>
              <a:t>AGU Meeting of the Americas, Cancun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May 16, 2013</a:t>
            </a: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AGU Meeting of the Americas, Cancun</a:t>
            </a:r>
            <a:endParaRPr lang="en-US"/>
          </a:p>
        </p:txBody>
      </p:sp>
      <p:sp>
        <p:nvSpPr>
          <p:cNvPr id="4" name="Slide Number Placeholder 5"/>
          <p:cNvSpPr>
            <a:spLocks noGrp="1"/>
          </p:cNvSpPr>
          <p:nvPr>
            <p:ph type="sldNum" sz="quarter" idx="12"/>
          </p:nvPr>
        </p:nvSpPr>
        <p:spPr/>
        <p:txBody>
          <a:bodyPr/>
          <a:lstStyle>
            <a:lvl1pPr>
              <a:defRPr/>
            </a:lvl1pPr>
          </a:lstStyle>
          <a:p>
            <a:pPr>
              <a:defRPr/>
            </a:pPr>
            <a:fld id="{9F1DC1B9-CCCA-454A-837E-B9A2D236531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May 16, 2013</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AGU Meeting of the Americas, Cancun</a:t>
            </a:r>
            <a:endParaRPr lang="en-US"/>
          </a:p>
        </p:txBody>
      </p:sp>
      <p:sp>
        <p:nvSpPr>
          <p:cNvPr id="7" name="Slide Number Placeholder 5"/>
          <p:cNvSpPr>
            <a:spLocks noGrp="1"/>
          </p:cNvSpPr>
          <p:nvPr>
            <p:ph type="sldNum" sz="quarter" idx="12"/>
          </p:nvPr>
        </p:nvSpPr>
        <p:spPr/>
        <p:txBody>
          <a:bodyPr/>
          <a:lstStyle>
            <a:lvl1pPr>
              <a:defRPr/>
            </a:lvl1pPr>
          </a:lstStyle>
          <a:p>
            <a:pPr>
              <a:defRPr/>
            </a:pPr>
            <a:fld id="{BF196642-AB2C-4250-9960-DC6CC04797F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May 16, 2013</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AGU Meeting of the Americas, Cancun</a:t>
            </a:r>
            <a:endParaRPr lang="en-US"/>
          </a:p>
        </p:txBody>
      </p:sp>
      <p:sp>
        <p:nvSpPr>
          <p:cNvPr id="7" name="Slide Number Placeholder 5"/>
          <p:cNvSpPr>
            <a:spLocks noGrp="1"/>
          </p:cNvSpPr>
          <p:nvPr>
            <p:ph type="sldNum" sz="quarter" idx="12"/>
          </p:nvPr>
        </p:nvSpPr>
        <p:spPr/>
        <p:txBody>
          <a:bodyPr/>
          <a:lstStyle>
            <a:lvl1pPr>
              <a:defRPr/>
            </a:lvl1pPr>
          </a:lstStyle>
          <a:p>
            <a:pPr>
              <a:defRPr/>
            </a:pPr>
            <a:fld id="{4C1E5EEF-0BE9-4A2F-966A-FDBA4690515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May 16, 2013</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lvl1pPr>
              <a:defRPr/>
            </a:lvl1pPr>
          </a:lstStyle>
          <a:p>
            <a:pPr>
              <a:defRPr/>
            </a:pPr>
            <a:fld id="{51E40B99-DE6C-4D2D-B943-19722DABE0C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May 16, 2013</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lvl1pPr>
              <a:defRPr/>
            </a:lvl1pPr>
          </a:lstStyle>
          <a:p>
            <a:pPr>
              <a:defRPr/>
            </a:pPr>
            <a:fld id="{359B5CB4-F098-4822-9951-C21BC47364E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16, 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AGU Meeting of the Americas, Cancun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F85457-229E-4F04-A076-31432E3A54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903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16, 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AGU Meeting of the Americas, Cancun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F85457-229E-4F04-A076-31432E3A54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658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May 16, 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AGU Meeting of the Americas, Cancun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F85457-229E-4F04-A076-31432E3A54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440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May 16, 2013</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AGU Meeting of the Americas, Cancun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F85457-229E-4F04-A076-31432E3A54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376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May 16, 2013</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AGU Meeting of the Americas, Cancun</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CF85457-229E-4F04-A076-31432E3A54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519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16, 2013</a:t>
            </a:r>
            <a:endParaRPr lang="en-US" dirty="0"/>
          </a:p>
        </p:txBody>
      </p:sp>
      <p:sp>
        <p:nvSpPr>
          <p:cNvPr id="3" name="Slide Number Placeholder 2"/>
          <p:cNvSpPr>
            <a:spLocks noGrp="1"/>
          </p:cNvSpPr>
          <p:nvPr>
            <p:ph type="sldNum" sz="quarter" idx="11"/>
          </p:nvPr>
        </p:nvSpPr>
        <p:spPr/>
        <p:txBody>
          <a:bodyPr/>
          <a:lstStyle/>
          <a:p>
            <a:fld id="{1BE2F31E-9859-4353-8204-26096E84F01D}" type="slidenum">
              <a:rPr lang="en-US" smtClean="0"/>
              <a:pPr/>
              <a:t>‹#›</a:t>
            </a:fld>
            <a:endParaRPr lang="en-US" dirty="0"/>
          </a:p>
        </p:txBody>
      </p:sp>
      <p:sp>
        <p:nvSpPr>
          <p:cNvPr id="4" name="Footer Placeholder 3"/>
          <p:cNvSpPr>
            <a:spLocks noGrp="1"/>
          </p:cNvSpPr>
          <p:nvPr>
            <p:ph type="ftr" sz="quarter" idx="12"/>
          </p:nvPr>
        </p:nvSpPr>
        <p:spPr/>
        <p:txBody>
          <a:bodyPr/>
          <a:lstStyle/>
          <a:p>
            <a:r>
              <a:rPr lang="en-US" smtClean="0"/>
              <a:t>AGU Meeting of the Americas, Cancun</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May 16, 2013</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AGU Meeting of the Americas, Cancun</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CF85457-229E-4F04-A076-31432E3A54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62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May 16, 2013</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AGU Meeting of the Americas, Cancun</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CF85457-229E-4F04-A076-31432E3A54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190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May 16, 2013</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AGU Meeting of the Americas, Cancun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F85457-229E-4F04-A076-31432E3A54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712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May 16, 2013</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AGU Meeting of the Americas, Cancun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F85457-229E-4F04-A076-31432E3A54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44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16, 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AGU Meeting of the Americas, Cancun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F85457-229E-4F04-A076-31432E3A54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457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16, 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AGU Meeting of the Americas, Cancun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F85457-229E-4F04-A076-31432E3A54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15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16, 2013</a:t>
            </a:r>
            <a:endParaRPr lang="en-US" dirty="0"/>
          </a:p>
        </p:txBody>
      </p:sp>
      <p:sp>
        <p:nvSpPr>
          <p:cNvPr id="4" name="Footer Placeholder 3"/>
          <p:cNvSpPr>
            <a:spLocks noGrp="1"/>
          </p:cNvSpPr>
          <p:nvPr>
            <p:ph type="ftr" sz="quarter" idx="11"/>
          </p:nvPr>
        </p:nvSpPr>
        <p:spPr/>
        <p:txBody>
          <a:bodyPr/>
          <a:lstStyle/>
          <a:p>
            <a:r>
              <a:rPr lang="en-US" smtClean="0"/>
              <a:t>AGU Meeting of the Americas, Cancun</a:t>
            </a:r>
            <a:endParaRPr lang="en-US" dirty="0"/>
          </a:p>
        </p:txBody>
      </p:sp>
      <p:sp>
        <p:nvSpPr>
          <p:cNvPr id="5" name="Slide Number Placeholder 4"/>
          <p:cNvSpPr>
            <a:spLocks noGrp="1"/>
          </p:cNvSpPr>
          <p:nvPr>
            <p:ph type="sldNum" sz="quarter" idx="12"/>
          </p:nvPr>
        </p:nvSpPr>
        <p:spPr/>
        <p:txBody>
          <a:bodyPr/>
          <a:lstStyle/>
          <a:p>
            <a:fld id="{1BE2F31E-9859-4353-8204-26096E84F01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May 16, 2013</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lvl1pPr>
              <a:defRPr/>
            </a:lvl1pPr>
          </a:lstStyle>
          <a:p>
            <a:pPr>
              <a:defRPr/>
            </a:pPr>
            <a:fld id="{91109657-9162-4B0D-AA6B-54BA105B8BE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May 16, 2013</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lvl1pPr>
              <a:defRPr/>
            </a:lvl1pPr>
          </a:lstStyle>
          <a:p>
            <a:pPr>
              <a:defRPr/>
            </a:pPr>
            <a:fld id="{81083702-E6E1-411B-A9C5-9B25E2FC045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May 16, 2013</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lvl1pPr>
              <a:defRPr/>
            </a:lvl1pPr>
          </a:lstStyle>
          <a:p>
            <a:pPr>
              <a:defRPr/>
            </a:pPr>
            <a:fld id="{F8109228-8DC1-4108-8F5F-76E7DB08A26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May 16, 2013</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AGU Meeting of the Americas, Cancun</a:t>
            </a:r>
            <a:endParaRPr lang="en-US"/>
          </a:p>
        </p:txBody>
      </p:sp>
      <p:sp>
        <p:nvSpPr>
          <p:cNvPr id="7" name="Slide Number Placeholder 5"/>
          <p:cNvSpPr>
            <a:spLocks noGrp="1"/>
          </p:cNvSpPr>
          <p:nvPr>
            <p:ph type="sldNum" sz="quarter" idx="12"/>
          </p:nvPr>
        </p:nvSpPr>
        <p:spPr/>
        <p:txBody>
          <a:bodyPr/>
          <a:lstStyle>
            <a:lvl1pPr>
              <a:defRPr/>
            </a:lvl1pPr>
          </a:lstStyle>
          <a:p>
            <a:pPr>
              <a:defRPr/>
            </a:pPr>
            <a:fld id="{32BC48EA-E0C4-496C-BBFE-57A4C7C9F3C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May 16, 2013</a:t>
            </a: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AGU Meeting of the Americas, Cancun</a:t>
            </a:r>
            <a:endParaRPr lang="en-US"/>
          </a:p>
        </p:txBody>
      </p:sp>
      <p:sp>
        <p:nvSpPr>
          <p:cNvPr id="9" name="Slide Number Placeholder 5"/>
          <p:cNvSpPr>
            <a:spLocks noGrp="1"/>
          </p:cNvSpPr>
          <p:nvPr>
            <p:ph type="sldNum" sz="quarter" idx="12"/>
          </p:nvPr>
        </p:nvSpPr>
        <p:spPr/>
        <p:txBody>
          <a:bodyPr/>
          <a:lstStyle>
            <a:lvl1pPr>
              <a:defRPr/>
            </a:lvl1pPr>
          </a:lstStyle>
          <a:p>
            <a:pPr>
              <a:defRPr/>
            </a:pPr>
            <a:fld id="{80948E24-2272-499F-A113-87AFB6171D2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May 16, 2013</a:t>
            </a: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AGU Meeting of the Americas, Cancun</a:t>
            </a:r>
            <a:endParaRPr lang="en-US"/>
          </a:p>
        </p:txBody>
      </p:sp>
      <p:sp>
        <p:nvSpPr>
          <p:cNvPr id="5" name="Slide Number Placeholder 5"/>
          <p:cNvSpPr>
            <a:spLocks noGrp="1"/>
          </p:cNvSpPr>
          <p:nvPr>
            <p:ph type="sldNum" sz="quarter" idx="12"/>
          </p:nvPr>
        </p:nvSpPr>
        <p:spPr/>
        <p:txBody>
          <a:bodyPr/>
          <a:lstStyle>
            <a:lvl1pPr>
              <a:defRPr/>
            </a:lvl1pPr>
          </a:lstStyle>
          <a:p>
            <a:pPr>
              <a:defRPr/>
            </a:pPr>
            <a:fld id="{AB7C3780-70E6-40D6-BD95-92E481368A0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10747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Text Placeholder 2"/>
          <p:cNvSpPr>
            <a:spLocks noGrp="1"/>
          </p:cNvSpPr>
          <p:nvPr>
            <p:ph type="body" idx="1"/>
          </p:nvPr>
        </p:nvSpPr>
        <p:spPr bwMode="auto">
          <a:xfrm>
            <a:off x="457200" y="2352675"/>
            <a:ext cx="8229600" cy="3773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r>
              <a:rPr lang="en-US" smtClean="0"/>
              <a:t>May 16, 2013</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r>
              <a:rPr lang="en-US" smtClean="0"/>
              <a:t>AGU Meeting of the Americas, Cancun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fld id="{1BE2F31E-9859-4353-8204-26096E84F01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09" r:id="rId3"/>
  </p:sldLayoutIdLst>
  <p:hf hdr="0"/>
  <p:txStyles>
    <p:title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r>
              <a:rPr lang="en-US" smtClean="0"/>
              <a:t>May 16, 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t>AGU Meeting of the Americas, Cancun</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9BFF1EB7-48D0-4244-B994-DAA8D417C2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p:txStyles>
    <p:title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r>
              <a:rPr lang="en-US" b="0" smtClean="0">
                <a:solidFill>
                  <a:prstClr val="black">
                    <a:tint val="75000"/>
                  </a:prstClr>
                </a:solidFill>
                <a:latin typeface="Calibri"/>
              </a:rPr>
              <a:t>May 16, 2013</a:t>
            </a:r>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r>
              <a:rPr lang="en-US" b="0" smtClean="0">
                <a:solidFill>
                  <a:prstClr val="black">
                    <a:tint val="75000"/>
                  </a:prstClr>
                </a:solidFill>
                <a:latin typeface="Calibri"/>
              </a:rPr>
              <a:t>AGU Meeting of the Americas, Cancun</a:t>
            </a: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CF85457-229E-4F04-A076-31432E3A5483}" type="slidenum">
              <a:rPr lang="en-US" b="0" smtClean="0">
                <a:solidFill>
                  <a:prstClr val="black">
                    <a:tint val="75000"/>
                  </a:prstClr>
                </a:solidFill>
                <a:latin typeface="Calibri"/>
              </a:rPr>
              <a:pPr eaLnBrk="1" fontAlgn="auto" hangingPunct="1">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332168030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mailto:david.avalos@inegi.org.mx"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mailto:marc.veronneau@nrcan-rncan.gc.ca" TargetMode="External"/><Relationship Id="rId4" Type="http://schemas.openxmlformats.org/officeDocument/2006/relationships/hyperlink" Target="mailto:dan.roman@noaa.gov"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6" name="Rectangle 4"/>
          <p:cNvSpPr>
            <a:spLocks noChangeArrowheads="1"/>
          </p:cNvSpPr>
          <p:nvPr/>
        </p:nvSpPr>
        <p:spPr bwMode="auto">
          <a:xfrm>
            <a:off x="463884" y="1877427"/>
            <a:ext cx="8204200" cy="4133850"/>
          </a:xfrm>
          <a:prstGeom prst="rect">
            <a:avLst/>
          </a:prstGeom>
          <a:noFill/>
          <a:ln w="9525">
            <a:noFill/>
            <a:miter lim="800000"/>
            <a:headEnd/>
            <a:tailEnd/>
          </a:ln>
          <a:effectLst/>
        </p:spPr>
        <p:txBody>
          <a:bodyPr anchor="ctr"/>
          <a:lstStyle/>
          <a:p>
            <a:pPr algn="ctr" eaLnBrk="1" hangingPunct="1">
              <a:defRPr/>
            </a:pPr>
            <a:r>
              <a:rPr lang="en-US" sz="2800" dirty="0"/>
              <a:t>Proposal for </a:t>
            </a:r>
            <a:r>
              <a:rPr lang="en-US" sz="2800" dirty="0" smtClean="0"/>
              <a:t>a comprehensive </a:t>
            </a:r>
            <a:r>
              <a:rPr lang="en-US" sz="2800" dirty="0"/>
              <a:t>vertical datum for North America, Central </a:t>
            </a:r>
            <a:r>
              <a:rPr lang="en-US" sz="2800" dirty="0" smtClean="0"/>
              <a:t>America and </a:t>
            </a:r>
            <a:r>
              <a:rPr lang="en-US" sz="2800" dirty="0"/>
              <a:t>the </a:t>
            </a:r>
            <a:r>
              <a:rPr lang="en-US" sz="2800" dirty="0" smtClean="0"/>
              <a:t>Caribbean</a:t>
            </a:r>
          </a:p>
          <a:p>
            <a:pPr algn="ctr" eaLnBrk="1" hangingPunct="1">
              <a:defRPr/>
            </a:pPr>
            <a:endParaRPr lang="en-US" sz="2800" dirty="0">
              <a:effectLst>
                <a:outerShdw blurRad="38100" dist="38100" dir="2700000" algn="tl">
                  <a:srgbClr val="C0C0C0"/>
                </a:outerShdw>
              </a:effectLst>
            </a:endParaRPr>
          </a:p>
          <a:p>
            <a:pPr algn="ctr" eaLnBrk="1" hangingPunct="1">
              <a:defRPr/>
            </a:pPr>
            <a:endParaRPr lang="en-US" sz="2800" dirty="0">
              <a:effectLst>
                <a:outerShdw blurRad="38100" dist="38100" dir="2700000" algn="tl">
                  <a:srgbClr val="C0C0C0"/>
                </a:outerShdw>
              </a:effectLst>
            </a:endParaRPr>
          </a:p>
          <a:p>
            <a:pPr algn="ctr" eaLnBrk="1" hangingPunct="1">
              <a:defRPr/>
            </a:pPr>
            <a:r>
              <a:rPr lang="en-US" sz="1800" dirty="0" smtClean="0">
                <a:effectLst>
                  <a:outerShdw blurRad="38100" dist="38100" dir="2700000" algn="tl">
                    <a:srgbClr val="C0C0C0"/>
                  </a:outerShdw>
                </a:effectLst>
              </a:rPr>
              <a:t>Dru Smith, Dan Roman, Vicki Childers, </a:t>
            </a:r>
          </a:p>
          <a:p>
            <a:pPr algn="ctr" eaLnBrk="1" hangingPunct="1">
              <a:defRPr/>
            </a:pPr>
            <a:r>
              <a:rPr lang="en-US" sz="1800" dirty="0" smtClean="0">
                <a:effectLst>
                  <a:outerShdw blurRad="38100" dist="38100" dir="2700000" algn="tl">
                    <a:srgbClr val="C0C0C0"/>
                  </a:outerShdw>
                </a:effectLst>
              </a:rPr>
              <a:t>Mark </a:t>
            </a:r>
            <a:r>
              <a:rPr lang="en-US" sz="1800" dirty="0" err="1" smtClean="0">
                <a:effectLst>
                  <a:outerShdw blurRad="38100" dist="38100" dir="2700000" algn="tl">
                    <a:srgbClr val="C0C0C0"/>
                  </a:outerShdw>
                </a:effectLst>
              </a:rPr>
              <a:t>Eckl</a:t>
            </a:r>
            <a:r>
              <a:rPr lang="en-US" sz="1800" dirty="0" smtClean="0">
                <a:effectLst>
                  <a:outerShdw blurRad="38100" dist="38100" dir="2700000" algn="tl">
                    <a:srgbClr val="C0C0C0"/>
                  </a:outerShdw>
                </a:effectLst>
              </a:rPr>
              <a:t>, Monica Youngman</a:t>
            </a:r>
          </a:p>
          <a:p>
            <a:pPr algn="ctr" eaLnBrk="1" hangingPunct="1">
              <a:defRPr/>
            </a:pPr>
            <a:r>
              <a:rPr lang="en-US" sz="1800" dirty="0" smtClean="0">
                <a:effectLst>
                  <a:outerShdw blurRad="38100" dist="38100" dir="2700000" algn="tl">
                    <a:srgbClr val="C0C0C0"/>
                  </a:outerShdw>
                </a:effectLst>
              </a:rPr>
              <a:t>NOAA’s National Geodetic Survey</a:t>
            </a:r>
            <a:r>
              <a:rPr lang="en-US" sz="1800" dirty="0">
                <a:effectLst>
                  <a:outerShdw blurRad="38100" dist="38100" dir="2700000" algn="tl">
                    <a:srgbClr val="C0C0C0"/>
                  </a:outerShdw>
                </a:effectLst>
              </a:rPr>
              <a:t/>
            </a:r>
            <a:br>
              <a:rPr lang="en-US" sz="1800" dirty="0">
                <a:effectLst>
                  <a:outerShdw blurRad="38100" dist="38100" dir="2700000" algn="tl">
                    <a:srgbClr val="C0C0C0"/>
                  </a:outerShdw>
                </a:effectLst>
              </a:rPr>
            </a:br>
            <a:r>
              <a:rPr lang="en-US" sz="1800" dirty="0">
                <a:effectLst>
                  <a:outerShdw blurRad="38100" dist="38100" dir="2700000" algn="tl">
                    <a:srgbClr val="C0C0C0"/>
                  </a:outerShdw>
                </a:effectLst>
              </a:rPr>
              <a:t/>
            </a:r>
            <a:br>
              <a:rPr lang="en-US" sz="1800" dirty="0">
                <a:effectLst>
                  <a:outerShdw blurRad="38100" dist="38100" dir="2700000" algn="tl">
                    <a:srgbClr val="C0C0C0"/>
                  </a:outerShdw>
                </a:effectLst>
              </a:rPr>
            </a:br>
            <a:endParaRPr lang="en-US" sz="1800" dirty="0">
              <a:effectLst>
                <a:outerShdw blurRad="38100" dist="38100" dir="2700000" algn="tl">
                  <a:srgbClr val="C0C0C0"/>
                </a:outerShdw>
              </a:effectLst>
            </a:endParaRPr>
          </a:p>
        </p:txBody>
      </p:sp>
      <p:sp>
        <p:nvSpPr>
          <p:cNvPr id="7" name="Slide Number Placeholder 6"/>
          <p:cNvSpPr>
            <a:spLocks noGrp="1"/>
          </p:cNvSpPr>
          <p:nvPr>
            <p:ph type="sldNum" sz="quarter" idx="11"/>
          </p:nvPr>
        </p:nvSpPr>
        <p:spPr/>
        <p:txBody>
          <a:bodyPr/>
          <a:lstStyle/>
          <a:p>
            <a:fld id="{1BE2F31E-9859-4353-8204-26096E84F01D}" type="slidenum">
              <a:rPr lang="en-US" smtClean="0"/>
              <a:pPr/>
              <a:t>1</a:t>
            </a:fld>
            <a:endParaRPr lang="en-US" dirty="0"/>
          </a:p>
        </p:txBody>
      </p:sp>
      <p:sp>
        <p:nvSpPr>
          <p:cNvPr id="6" name="Footer Placeholder 5"/>
          <p:cNvSpPr>
            <a:spLocks noGrp="1"/>
          </p:cNvSpPr>
          <p:nvPr>
            <p:ph type="ftr" sz="quarter" idx="12"/>
          </p:nvPr>
        </p:nvSpPr>
        <p:spPr/>
        <p:txBody>
          <a:bodyPr/>
          <a:lstStyle/>
          <a:p>
            <a:r>
              <a:rPr lang="en-US" dirty="0" smtClean="0"/>
              <a:t>AGU Meeting of the Americas, Cancun</a:t>
            </a:r>
            <a:endParaRPr lang="en-US" dirty="0"/>
          </a:p>
        </p:txBody>
      </p:sp>
      <p:sp>
        <p:nvSpPr>
          <p:cNvPr id="2" name="Date Placeholder 1"/>
          <p:cNvSpPr>
            <a:spLocks noGrp="1"/>
          </p:cNvSpPr>
          <p:nvPr>
            <p:ph type="dt" sz="half" idx="10"/>
          </p:nvPr>
        </p:nvSpPr>
        <p:spPr/>
        <p:txBody>
          <a:bodyPr/>
          <a:lstStyle/>
          <a:p>
            <a:r>
              <a:rPr lang="en-US" smtClean="0"/>
              <a:t>May 16, 2013</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1219200" y="1905000"/>
            <a:ext cx="7410450" cy="3933825"/>
          </a:xfrm>
        </p:spPr>
        <p:txBody>
          <a:bodyPr/>
          <a:lstStyle/>
          <a:p>
            <a:r>
              <a:rPr lang="en-US" sz="2400" b="1" dirty="0" smtClean="0"/>
              <a:t>GRAV-D will mean:</a:t>
            </a:r>
          </a:p>
          <a:p>
            <a:endParaRPr lang="en-US" dirty="0" smtClean="0"/>
          </a:p>
          <a:p>
            <a:pPr lvl="1"/>
            <a:r>
              <a:rPr lang="en-US" sz="2400" dirty="0" smtClean="0"/>
              <a:t>Primary access to the vertical datum will be through a GNSS receiver and a gravimetric geoid model</a:t>
            </a:r>
          </a:p>
          <a:p>
            <a:pPr lvl="1"/>
            <a:endParaRPr lang="en-US" sz="2400" dirty="0" smtClean="0"/>
          </a:p>
          <a:p>
            <a:pPr lvl="1"/>
            <a:r>
              <a:rPr lang="en-US" sz="2400" dirty="0" smtClean="0"/>
              <a:t>One consistent vertical datum for all of North America</a:t>
            </a:r>
          </a:p>
          <a:p>
            <a:pPr lvl="2"/>
            <a:r>
              <a:rPr lang="en-US" dirty="0" smtClean="0"/>
              <a:t>CONUS, Alaska, Hawaii, PR, VI</a:t>
            </a:r>
          </a:p>
          <a:p>
            <a:pPr lvl="2"/>
            <a:r>
              <a:rPr lang="en-US" dirty="0" smtClean="0"/>
              <a:t>Available for adoption by</a:t>
            </a:r>
          </a:p>
          <a:p>
            <a:pPr lvl="3"/>
            <a:r>
              <a:rPr lang="en-US" dirty="0" smtClean="0"/>
              <a:t>Canada, Mexico, Caribbean, Central America </a:t>
            </a:r>
          </a:p>
          <a:p>
            <a:pPr>
              <a:buNone/>
            </a:pPr>
            <a:endParaRPr lang="en-US" dirty="0" smtClean="0"/>
          </a:p>
          <a:p>
            <a:endParaRPr lang="en-US" dirty="0" smtClean="0"/>
          </a:p>
          <a:p>
            <a:pPr lvl="1"/>
            <a:endParaRPr lang="en-US" dirty="0" smtClean="0"/>
          </a:p>
          <a:p>
            <a:endParaRPr lang="en-US" dirty="0" smtClean="0"/>
          </a:p>
          <a:p>
            <a:pPr>
              <a:buFontTx/>
              <a:buNone/>
            </a:pPr>
            <a:endParaRPr lang="en-US" dirty="0" smtClean="0"/>
          </a:p>
          <a:p>
            <a:pPr lvl="1"/>
            <a:endParaRPr lang="en-US" dirty="0" smtClean="0"/>
          </a:p>
          <a:p>
            <a:pPr lvl="1"/>
            <a:endParaRPr lang="en-US" dirty="0" smtClean="0"/>
          </a:p>
          <a:p>
            <a:endParaRPr lang="en-US" dirty="0" smtClean="0"/>
          </a:p>
          <a:p>
            <a:endParaRPr lang="en-US" dirty="0" smtClean="0"/>
          </a:p>
        </p:txBody>
      </p:sp>
      <p:sp>
        <p:nvSpPr>
          <p:cNvPr id="5" name="Footer Placeholder 4"/>
          <p:cNvSpPr>
            <a:spLocks noGrp="1"/>
          </p:cNvSpPr>
          <p:nvPr>
            <p:ph type="ftr" sz="quarter" idx="11"/>
          </p:nvPr>
        </p:nvSpPr>
        <p:spPr/>
        <p:txBody>
          <a:bodyPr/>
          <a:lstStyle/>
          <a:p>
            <a:r>
              <a:rPr lang="en-US" smtClean="0"/>
              <a:t>AGU Meeting of the Americas, Cancun</a:t>
            </a:r>
            <a:endParaRPr lang="en-US" dirty="0"/>
          </a:p>
        </p:txBody>
      </p:sp>
      <p:sp>
        <p:nvSpPr>
          <p:cNvPr id="6" name="Slide Number Placeholder 5"/>
          <p:cNvSpPr>
            <a:spLocks noGrp="1"/>
          </p:cNvSpPr>
          <p:nvPr>
            <p:ph type="sldNum" sz="quarter" idx="12"/>
          </p:nvPr>
        </p:nvSpPr>
        <p:spPr/>
        <p:txBody>
          <a:bodyPr/>
          <a:lstStyle/>
          <a:p>
            <a:fld id="{1BE2F31E-9859-4353-8204-26096E84F01D}" type="slidenum">
              <a:rPr lang="en-US" smtClean="0"/>
              <a:pPr/>
              <a:t>10</a:t>
            </a:fld>
            <a:endParaRPr lang="en-US" dirty="0"/>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a:defRPr/>
            </a:pPr>
            <a:r>
              <a:rPr lang="en-US" sz="4400" b="0" kern="0" dirty="0">
                <a:latin typeface="Times New Roman" pitchFamily="18" charset="0"/>
                <a:ea typeface="+mj-ea"/>
                <a:cs typeface="Times New Roman" pitchFamily="18" charset="0"/>
              </a:rPr>
              <a:t>What is GRAV-D? </a:t>
            </a:r>
            <a:r>
              <a:rPr lang="en-US" sz="4400" b="0" kern="0" dirty="0" smtClean="0">
                <a:latin typeface="Times New Roman" pitchFamily="18" charset="0"/>
                <a:ea typeface="+mj-ea"/>
                <a:cs typeface="Times New Roman" pitchFamily="18" charset="0"/>
              </a:rPr>
              <a:t>(3 </a:t>
            </a:r>
            <a:r>
              <a:rPr lang="en-US" sz="4400" b="0" kern="0" dirty="0">
                <a:latin typeface="Times New Roman" pitchFamily="18" charset="0"/>
                <a:ea typeface="+mj-ea"/>
                <a:cs typeface="Times New Roman" pitchFamily="18" charset="0"/>
              </a:rPr>
              <a:t>of </a:t>
            </a:r>
            <a:r>
              <a:rPr lang="en-US" sz="4400" b="0" kern="0" dirty="0" smtClean="0">
                <a:latin typeface="Times New Roman" pitchFamily="18" charset="0"/>
                <a:ea typeface="+mj-ea"/>
                <a:cs typeface="Times New Roman" pitchFamily="18" charset="0"/>
              </a:rPr>
              <a:t>3)</a:t>
            </a:r>
            <a:endParaRPr lang="en-US" sz="4400" b="0" kern="0" dirty="0">
              <a:latin typeface="Times New Roman" pitchFamily="18" charset="0"/>
              <a:ea typeface="+mj-ea"/>
              <a:cs typeface="Times New Roman" pitchFamily="18" charset="0"/>
            </a:endParaRPr>
          </a:p>
        </p:txBody>
      </p:sp>
      <p:sp>
        <p:nvSpPr>
          <p:cNvPr id="2" name="Date Placeholder 1"/>
          <p:cNvSpPr>
            <a:spLocks noGrp="1"/>
          </p:cNvSpPr>
          <p:nvPr>
            <p:ph type="dt" sz="half" idx="10"/>
          </p:nvPr>
        </p:nvSpPr>
        <p:spPr/>
        <p:txBody>
          <a:bodyPr/>
          <a:lstStyle/>
          <a:p>
            <a:pPr>
              <a:defRPr/>
            </a:pPr>
            <a:r>
              <a:rPr lang="en-US" smtClean="0"/>
              <a:t>May 16, 2013</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olitical-world-map-2007 -2 "/>
          <p:cNvPicPr>
            <a:picLocks noChangeAspect="1" noChangeArrowheads="1"/>
          </p:cNvPicPr>
          <p:nvPr/>
        </p:nvPicPr>
        <p:blipFill>
          <a:blip r:embed="rId3" cstate="print"/>
          <a:srcRect/>
          <a:stretch>
            <a:fillRect/>
          </a:stretch>
        </p:blipFill>
        <p:spPr bwMode="auto">
          <a:xfrm>
            <a:off x="0" y="1752600"/>
            <a:ext cx="9144000" cy="5011738"/>
          </a:xfrm>
          <a:prstGeom prst="rect">
            <a:avLst/>
          </a:prstGeom>
          <a:noFill/>
          <a:ln w="9525">
            <a:noFill/>
            <a:miter lim="800000"/>
            <a:headEnd/>
            <a:tailEnd/>
          </a:ln>
        </p:spPr>
      </p:pic>
      <p:grpSp>
        <p:nvGrpSpPr>
          <p:cNvPr id="2" name="Group 4"/>
          <p:cNvGrpSpPr>
            <a:grpSpLocks/>
          </p:cNvGrpSpPr>
          <p:nvPr/>
        </p:nvGrpSpPr>
        <p:grpSpPr bwMode="auto">
          <a:xfrm>
            <a:off x="158750" y="3457575"/>
            <a:ext cx="1030288" cy="1335088"/>
            <a:chOff x="229" y="1911"/>
            <a:chExt cx="649" cy="841"/>
          </a:xfrm>
        </p:grpSpPr>
        <p:sp>
          <p:nvSpPr>
            <p:cNvPr id="27674" name="Freeform 5"/>
            <p:cNvSpPr>
              <a:spLocks/>
            </p:cNvSpPr>
            <p:nvPr/>
          </p:nvSpPr>
          <p:spPr bwMode="auto">
            <a:xfrm rot="3476790">
              <a:off x="127" y="2013"/>
              <a:ext cx="458" cy="254"/>
            </a:xfrm>
            <a:custGeom>
              <a:avLst/>
              <a:gdLst>
                <a:gd name="T0" fmla="*/ 150 w 334"/>
                <a:gd name="T1" fmla="*/ 232 h 254"/>
                <a:gd name="T2" fmla="*/ 330 w 334"/>
                <a:gd name="T3" fmla="*/ 46 h 254"/>
                <a:gd name="T4" fmla="*/ 126 w 334"/>
                <a:gd name="T5" fmla="*/ 22 h 254"/>
                <a:gd name="T6" fmla="*/ 6 w 334"/>
                <a:gd name="T7" fmla="*/ 178 h 254"/>
                <a:gd name="T8" fmla="*/ 150 w 334"/>
                <a:gd name="T9" fmla="*/ 232 h 254"/>
                <a:gd name="T10" fmla="*/ 0 60000 65536"/>
                <a:gd name="T11" fmla="*/ 0 60000 65536"/>
                <a:gd name="T12" fmla="*/ 0 60000 65536"/>
                <a:gd name="T13" fmla="*/ 0 60000 65536"/>
                <a:gd name="T14" fmla="*/ 0 60000 65536"/>
                <a:gd name="T15" fmla="*/ 0 w 334"/>
                <a:gd name="T16" fmla="*/ 0 h 254"/>
                <a:gd name="T17" fmla="*/ 334 w 334"/>
                <a:gd name="T18" fmla="*/ 254 h 254"/>
              </a:gdLst>
              <a:ahLst/>
              <a:cxnLst>
                <a:cxn ang="T10">
                  <a:pos x="T0" y="T1"/>
                </a:cxn>
                <a:cxn ang="T11">
                  <a:pos x="T2" y="T3"/>
                </a:cxn>
                <a:cxn ang="T12">
                  <a:pos x="T4" y="T5"/>
                </a:cxn>
                <a:cxn ang="T13">
                  <a:pos x="T6" y="T7"/>
                </a:cxn>
                <a:cxn ang="T14">
                  <a:pos x="T8" y="T9"/>
                </a:cxn>
              </a:cxnLst>
              <a:rect l="T15" t="T16" r="T17" b="T18"/>
              <a:pathLst>
                <a:path w="334" h="254">
                  <a:moveTo>
                    <a:pt x="150" y="232"/>
                  </a:moveTo>
                  <a:cubicBezTo>
                    <a:pt x="204" y="210"/>
                    <a:pt x="334" y="81"/>
                    <a:pt x="330" y="46"/>
                  </a:cubicBezTo>
                  <a:cubicBezTo>
                    <a:pt x="326" y="11"/>
                    <a:pt x="180" y="0"/>
                    <a:pt x="126" y="22"/>
                  </a:cubicBezTo>
                  <a:cubicBezTo>
                    <a:pt x="72" y="44"/>
                    <a:pt x="0" y="147"/>
                    <a:pt x="6" y="178"/>
                  </a:cubicBezTo>
                  <a:cubicBezTo>
                    <a:pt x="12" y="209"/>
                    <a:pt x="96" y="254"/>
                    <a:pt x="150" y="232"/>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27675" name="Text Box 6"/>
            <p:cNvSpPr txBox="1">
              <a:spLocks noChangeArrowheads="1"/>
            </p:cNvSpPr>
            <p:nvPr/>
          </p:nvSpPr>
          <p:spPr bwMode="auto">
            <a:xfrm>
              <a:off x="332" y="2560"/>
              <a:ext cx="546" cy="192"/>
            </a:xfrm>
            <a:prstGeom prst="rect">
              <a:avLst/>
            </a:prstGeom>
            <a:solidFill>
              <a:schemeClr val="bg1"/>
            </a:solidFill>
            <a:ln w="9525">
              <a:noFill/>
              <a:miter lim="800000"/>
              <a:headEnd/>
              <a:tailEnd/>
            </a:ln>
          </p:spPr>
          <p:txBody>
            <a:bodyPr wrap="none">
              <a:spAutoFit/>
            </a:bodyPr>
            <a:lstStyle/>
            <a:p>
              <a:r>
                <a:rPr lang="en-US"/>
                <a:t>Hawaii</a:t>
              </a:r>
            </a:p>
          </p:txBody>
        </p:sp>
        <p:sp>
          <p:nvSpPr>
            <p:cNvPr id="27676" name="Line 7"/>
            <p:cNvSpPr>
              <a:spLocks noChangeShapeType="1"/>
            </p:cNvSpPr>
            <p:nvPr/>
          </p:nvSpPr>
          <p:spPr bwMode="auto">
            <a:xfrm flipH="1" flipV="1">
              <a:off x="462" y="2280"/>
              <a:ext cx="78" cy="336"/>
            </a:xfrm>
            <a:prstGeom prst="line">
              <a:avLst/>
            </a:prstGeom>
            <a:noFill/>
            <a:ln w="9525">
              <a:solidFill>
                <a:schemeClr val="tx1"/>
              </a:solidFill>
              <a:round/>
              <a:headEnd/>
              <a:tailEnd type="triangle" w="med" len="med"/>
            </a:ln>
          </p:spPr>
          <p:txBody>
            <a:bodyPr/>
            <a:lstStyle/>
            <a:p>
              <a:endParaRPr lang="en-US"/>
            </a:p>
          </p:txBody>
        </p:sp>
      </p:grpSp>
      <p:grpSp>
        <p:nvGrpSpPr>
          <p:cNvPr id="3" name="Group 8"/>
          <p:cNvGrpSpPr>
            <a:grpSpLocks/>
          </p:cNvGrpSpPr>
          <p:nvPr/>
        </p:nvGrpSpPr>
        <p:grpSpPr bwMode="auto">
          <a:xfrm>
            <a:off x="684213" y="1773238"/>
            <a:ext cx="1162050" cy="1254125"/>
            <a:chOff x="431" y="490"/>
            <a:chExt cx="732" cy="790"/>
          </a:xfrm>
        </p:grpSpPr>
        <p:sp>
          <p:nvSpPr>
            <p:cNvPr id="27671" name="Freeform 9"/>
            <p:cNvSpPr>
              <a:spLocks/>
            </p:cNvSpPr>
            <p:nvPr/>
          </p:nvSpPr>
          <p:spPr bwMode="auto">
            <a:xfrm>
              <a:off x="431" y="874"/>
              <a:ext cx="732" cy="406"/>
            </a:xfrm>
            <a:custGeom>
              <a:avLst/>
              <a:gdLst>
                <a:gd name="T0" fmla="*/ 460 w 732"/>
                <a:gd name="T1" fmla="*/ 329 h 406"/>
                <a:gd name="T2" fmla="*/ 473 w 732"/>
                <a:gd name="T3" fmla="*/ 225 h 406"/>
                <a:gd name="T4" fmla="*/ 294 w 732"/>
                <a:gd name="T5" fmla="*/ 270 h 406"/>
                <a:gd name="T6" fmla="*/ 94 w 732"/>
                <a:gd name="T7" fmla="*/ 356 h 406"/>
                <a:gd name="T8" fmla="*/ 4 w 732"/>
                <a:gd name="T9" fmla="*/ 380 h 406"/>
                <a:gd name="T10" fmla="*/ 71 w 732"/>
                <a:gd name="T11" fmla="*/ 197 h 406"/>
                <a:gd name="T12" fmla="*/ 217 w 732"/>
                <a:gd name="T13" fmla="*/ 155 h 406"/>
                <a:gd name="T14" fmla="*/ 391 w 732"/>
                <a:gd name="T15" fmla="*/ 26 h 406"/>
                <a:gd name="T16" fmla="*/ 667 w 732"/>
                <a:gd name="T17" fmla="*/ 5 h 406"/>
                <a:gd name="T18" fmla="*/ 730 w 732"/>
                <a:gd name="T19" fmla="*/ 56 h 406"/>
                <a:gd name="T20" fmla="*/ 655 w 732"/>
                <a:gd name="T21" fmla="*/ 146 h 406"/>
                <a:gd name="T22" fmla="*/ 591 w 732"/>
                <a:gd name="T23" fmla="*/ 208 h 406"/>
                <a:gd name="T24" fmla="*/ 574 w 732"/>
                <a:gd name="T25" fmla="*/ 347 h 406"/>
                <a:gd name="T26" fmla="*/ 460 w 732"/>
                <a:gd name="T27" fmla="*/ 329 h 4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2"/>
                <a:gd name="T43" fmla="*/ 0 h 406"/>
                <a:gd name="T44" fmla="*/ 732 w 732"/>
                <a:gd name="T45" fmla="*/ 406 h 4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2" h="406">
                  <a:moveTo>
                    <a:pt x="460" y="329"/>
                  </a:moveTo>
                  <a:cubicBezTo>
                    <a:pt x="440" y="316"/>
                    <a:pt x="501" y="235"/>
                    <a:pt x="473" y="225"/>
                  </a:cubicBezTo>
                  <a:cubicBezTo>
                    <a:pt x="445" y="215"/>
                    <a:pt x="357" y="248"/>
                    <a:pt x="294" y="270"/>
                  </a:cubicBezTo>
                  <a:cubicBezTo>
                    <a:pt x="231" y="292"/>
                    <a:pt x="142" y="338"/>
                    <a:pt x="94" y="356"/>
                  </a:cubicBezTo>
                  <a:cubicBezTo>
                    <a:pt x="46" y="374"/>
                    <a:pt x="8" y="406"/>
                    <a:pt x="4" y="380"/>
                  </a:cubicBezTo>
                  <a:cubicBezTo>
                    <a:pt x="0" y="354"/>
                    <a:pt x="35" y="235"/>
                    <a:pt x="71" y="197"/>
                  </a:cubicBezTo>
                  <a:cubicBezTo>
                    <a:pt x="107" y="159"/>
                    <a:pt x="164" y="183"/>
                    <a:pt x="217" y="155"/>
                  </a:cubicBezTo>
                  <a:cubicBezTo>
                    <a:pt x="270" y="127"/>
                    <a:pt x="316" y="51"/>
                    <a:pt x="391" y="26"/>
                  </a:cubicBezTo>
                  <a:cubicBezTo>
                    <a:pt x="466" y="1"/>
                    <a:pt x="611" y="0"/>
                    <a:pt x="667" y="5"/>
                  </a:cubicBezTo>
                  <a:cubicBezTo>
                    <a:pt x="723" y="10"/>
                    <a:pt x="732" y="33"/>
                    <a:pt x="730" y="56"/>
                  </a:cubicBezTo>
                  <a:cubicBezTo>
                    <a:pt x="728" y="79"/>
                    <a:pt x="678" y="121"/>
                    <a:pt x="655" y="146"/>
                  </a:cubicBezTo>
                  <a:cubicBezTo>
                    <a:pt x="632" y="171"/>
                    <a:pt x="604" y="175"/>
                    <a:pt x="591" y="208"/>
                  </a:cubicBezTo>
                  <a:cubicBezTo>
                    <a:pt x="578" y="241"/>
                    <a:pt x="596" y="327"/>
                    <a:pt x="574" y="347"/>
                  </a:cubicBezTo>
                  <a:cubicBezTo>
                    <a:pt x="552" y="367"/>
                    <a:pt x="484" y="333"/>
                    <a:pt x="460" y="329"/>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27672" name="Text Box 10"/>
            <p:cNvSpPr txBox="1">
              <a:spLocks noChangeArrowheads="1"/>
            </p:cNvSpPr>
            <p:nvPr/>
          </p:nvSpPr>
          <p:spPr bwMode="auto">
            <a:xfrm>
              <a:off x="458" y="490"/>
              <a:ext cx="532" cy="192"/>
            </a:xfrm>
            <a:prstGeom prst="rect">
              <a:avLst/>
            </a:prstGeom>
            <a:solidFill>
              <a:schemeClr val="bg1"/>
            </a:solidFill>
            <a:ln w="9525">
              <a:noFill/>
              <a:miter lim="800000"/>
              <a:headEnd/>
              <a:tailEnd/>
            </a:ln>
          </p:spPr>
          <p:txBody>
            <a:bodyPr wrap="none">
              <a:spAutoFit/>
            </a:bodyPr>
            <a:lstStyle/>
            <a:p>
              <a:r>
                <a:rPr lang="en-US"/>
                <a:t>Alaska</a:t>
              </a:r>
            </a:p>
          </p:txBody>
        </p:sp>
        <p:sp>
          <p:nvSpPr>
            <p:cNvPr id="27673" name="Line 11"/>
            <p:cNvSpPr>
              <a:spLocks noChangeShapeType="1"/>
            </p:cNvSpPr>
            <p:nvPr/>
          </p:nvSpPr>
          <p:spPr bwMode="auto">
            <a:xfrm>
              <a:off x="792" y="666"/>
              <a:ext cx="84" cy="234"/>
            </a:xfrm>
            <a:prstGeom prst="line">
              <a:avLst/>
            </a:prstGeom>
            <a:noFill/>
            <a:ln w="9525">
              <a:solidFill>
                <a:schemeClr val="tx1"/>
              </a:solidFill>
              <a:round/>
              <a:headEnd/>
              <a:tailEnd type="triangle" w="med" len="med"/>
            </a:ln>
          </p:spPr>
          <p:txBody>
            <a:bodyPr/>
            <a:lstStyle/>
            <a:p>
              <a:endParaRPr lang="en-US"/>
            </a:p>
          </p:txBody>
        </p:sp>
      </p:grpSp>
      <p:grpSp>
        <p:nvGrpSpPr>
          <p:cNvPr id="4" name="Group 12"/>
          <p:cNvGrpSpPr>
            <a:grpSpLocks/>
          </p:cNvGrpSpPr>
          <p:nvPr/>
        </p:nvGrpSpPr>
        <p:grpSpPr bwMode="auto">
          <a:xfrm>
            <a:off x="1363663" y="1739900"/>
            <a:ext cx="2249487" cy="2009775"/>
            <a:chOff x="859" y="469"/>
            <a:chExt cx="1417" cy="1266"/>
          </a:xfrm>
        </p:grpSpPr>
        <p:sp>
          <p:nvSpPr>
            <p:cNvPr id="27668" name="Freeform 13"/>
            <p:cNvSpPr>
              <a:spLocks/>
            </p:cNvSpPr>
            <p:nvPr/>
          </p:nvSpPr>
          <p:spPr bwMode="auto">
            <a:xfrm>
              <a:off x="859" y="1224"/>
              <a:ext cx="951" cy="511"/>
            </a:xfrm>
            <a:custGeom>
              <a:avLst/>
              <a:gdLst>
                <a:gd name="T0" fmla="*/ 110 w 951"/>
                <a:gd name="T1" fmla="*/ 39 h 511"/>
                <a:gd name="T2" fmla="*/ 11 w 951"/>
                <a:gd name="T3" fmla="*/ 201 h 511"/>
                <a:gd name="T4" fmla="*/ 42 w 951"/>
                <a:gd name="T5" fmla="*/ 326 h 511"/>
                <a:gd name="T6" fmla="*/ 228 w 951"/>
                <a:gd name="T7" fmla="*/ 411 h 511"/>
                <a:gd name="T8" fmla="*/ 341 w 951"/>
                <a:gd name="T9" fmla="*/ 498 h 511"/>
                <a:gd name="T10" fmla="*/ 464 w 951"/>
                <a:gd name="T11" fmla="*/ 405 h 511"/>
                <a:gd name="T12" fmla="*/ 581 w 951"/>
                <a:gd name="T13" fmla="*/ 510 h 511"/>
                <a:gd name="T14" fmla="*/ 651 w 951"/>
                <a:gd name="T15" fmla="*/ 411 h 511"/>
                <a:gd name="T16" fmla="*/ 724 w 951"/>
                <a:gd name="T17" fmla="*/ 332 h 511"/>
                <a:gd name="T18" fmla="*/ 845 w 951"/>
                <a:gd name="T19" fmla="*/ 186 h 511"/>
                <a:gd name="T20" fmla="*/ 944 w 951"/>
                <a:gd name="T21" fmla="*/ 117 h 511"/>
                <a:gd name="T22" fmla="*/ 888 w 951"/>
                <a:gd name="T23" fmla="*/ 39 h 511"/>
                <a:gd name="T24" fmla="*/ 747 w 951"/>
                <a:gd name="T25" fmla="*/ 78 h 511"/>
                <a:gd name="T26" fmla="*/ 600 w 951"/>
                <a:gd name="T27" fmla="*/ 11 h 511"/>
                <a:gd name="T28" fmla="*/ 350 w 951"/>
                <a:gd name="T29" fmla="*/ 12 h 511"/>
                <a:gd name="T30" fmla="*/ 110 w 951"/>
                <a:gd name="T31" fmla="*/ 39 h 5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1"/>
                <a:gd name="T49" fmla="*/ 0 h 511"/>
                <a:gd name="T50" fmla="*/ 951 w 951"/>
                <a:gd name="T51" fmla="*/ 511 h 5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1" h="511">
                  <a:moveTo>
                    <a:pt x="110" y="39"/>
                  </a:moveTo>
                  <a:cubicBezTo>
                    <a:pt x="53" y="71"/>
                    <a:pt x="22" y="153"/>
                    <a:pt x="11" y="201"/>
                  </a:cubicBezTo>
                  <a:cubicBezTo>
                    <a:pt x="0" y="249"/>
                    <a:pt x="6" y="291"/>
                    <a:pt x="42" y="326"/>
                  </a:cubicBezTo>
                  <a:cubicBezTo>
                    <a:pt x="78" y="361"/>
                    <a:pt x="178" y="382"/>
                    <a:pt x="228" y="411"/>
                  </a:cubicBezTo>
                  <a:cubicBezTo>
                    <a:pt x="278" y="440"/>
                    <a:pt x="302" y="499"/>
                    <a:pt x="341" y="498"/>
                  </a:cubicBezTo>
                  <a:cubicBezTo>
                    <a:pt x="380" y="497"/>
                    <a:pt x="424" y="403"/>
                    <a:pt x="464" y="405"/>
                  </a:cubicBezTo>
                  <a:cubicBezTo>
                    <a:pt x="504" y="407"/>
                    <a:pt x="550" y="509"/>
                    <a:pt x="581" y="510"/>
                  </a:cubicBezTo>
                  <a:cubicBezTo>
                    <a:pt x="612" y="511"/>
                    <a:pt x="627" y="441"/>
                    <a:pt x="651" y="411"/>
                  </a:cubicBezTo>
                  <a:cubicBezTo>
                    <a:pt x="675" y="381"/>
                    <a:pt x="692" y="369"/>
                    <a:pt x="724" y="332"/>
                  </a:cubicBezTo>
                  <a:cubicBezTo>
                    <a:pt x="756" y="295"/>
                    <a:pt x="808" y="222"/>
                    <a:pt x="845" y="186"/>
                  </a:cubicBezTo>
                  <a:cubicBezTo>
                    <a:pt x="882" y="150"/>
                    <a:pt x="937" y="141"/>
                    <a:pt x="944" y="117"/>
                  </a:cubicBezTo>
                  <a:cubicBezTo>
                    <a:pt x="951" y="93"/>
                    <a:pt x="921" y="46"/>
                    <a:pt x="888" y="39"/>
                  </a:cubicBezTo>
                  <a:cubicBezTo>
                    <a:pt x="855" y="32"/>
                    <a:pt x="795" y="83"/>
                    <a:pt x="747" y="78"/>
                  </a:cubicBezTo>
                  <a:cubicBezTo>
                    <a:pt x="699" y="74"/>
                    <a:pt x="666" y="22"/>
                    <a:pt x="600" y="11"/>
                  </a:cubicBezTo>
                  <a:cubicBezTo>
                    <a:pt x="534" y="0"/>
                    <a:pt x="432" y="7"/>
                    <a:pt x="350" y="12"/>
                  </a:cubicBezTo>
                  <a:cubicBezTo>
                    <a:pt x="268" y="17"/>
                    <a:pt x="171" y="9"/>
                    <a:pt x="110" y="39"/>
                  </a:cubicBezTo>
                  <a:close/>
                </a:path>
              </a:pathLst>
            </a:custGeom>
            <a:pattFill prst="ltDnDiag">
              <a:fgClr>
                <a:schemeClr val="tx1">
                  <a:alpha val="50195"/>
                </a:schemeClr>
              </a:fgClr>
              <a:bgClr>
                <a:schemeClr val="bg1">
                  <a:alpha val="50195"/>
                </a:schemeClr>
              </a:bgClr>
            </a:pattFill>
            <a:ln w="38100" cap="flat">
              <a:solidFill>
                <a:schemeClr val="tx1"/>
              </a:solidFill>
              <a:prstDash val="solid"/>
              <a:round/>
              <a:headEnd/>
              <a:tailEnd/>
            </a:ln>
          </p:spPr>
          <p:txBody>
            <a:bodyPr/>
            <a:lstStyle/>
            <a:p>
              <a:endParaRPr lang="en-US"/>
            </a:p>
          </p:txBody>
        </p:sp>
        <p:sp>
          <p:nvSpPr>
            <p:cNvPr id="27669" name="Text Box 14"/>
            <p:cNvSpPr txBox="1">
              <a:spLocks noChangeArrowheads="1"/>
            </p:cNvSpPr>
            <p:nvPr/>
          </p:nvSpPr>
          <p:spPr bwMode="auto">
            <a:xfrm>
              <a:off x="1586" y="469"/>
              <a:ext cx="690" cy="192"/>
            </a:xfrm>
            <a:prstGeom prst="rect">
              <a:avLst/>
            </a:prstGeom>
            <a:solidFill>
              <a:schemeClr val="bg1"/>
            </a:solidFill>
            <a:ln w="9525">
              <a:noFill/>
              <a:miter lim="800000"/>
              <a:headEnd/>
              <a:tailEnd/>
            </a:ln>
          </p:spPr>
          <p:txBody>
            <a:bodyPr wrap="none">
              <a:spAutoFit/>
            </a:bodyPr>
            <a:lstStyle/>
            <a:p>
              <a:r>
                <a:rPr lang="en-US"/>
                <a:t>“CONUS”</a:t>
              </a:r>
            </a:p>
          </p:txBody>
        </p:sp>
        <p:sp>
          <p:nvSpPr>
            <p:cNvPr id="27670" name="Line 15"/>
            <p:cNvSpPr>
              <a:spLocks noChangeShapeType="1"/>
            </p:cNvSpPr>
            <p:nvPr/>
          </p:nvSpPr>
          <p:spPr bwMode="auto">
            <a:xfrm flipH="1">
              <a:off x="1458" y="621"/>
              <a:ext cx="324" cy="612"/>
            </a:xfrm>
            <a:prstGeom prst="line">
              <a:avLst/>
            </a:prstGeom>
            <a:noFill/>
            <a:ln w="9525">
              <a:solidFill>
                <a:schemeClr val="tx1"/>
              </a:solidFill>
              <a:round/>
              <a:headEnd/>
              <a:tailEnd type="triangle" w="med" len="med"/>
            </a:ln>
          </p:spPr>
          <p:txBody>
            <a:bodyPr/>
            <a:lstStyle/>
            <a:p>
              <a:endParaRPr lang="en-US"/>
            </a:p>
          </p:txBody>
        </p:sp>
      </p:grpSp>
      <p:grpSp>
        <p:nvGrpSpPr>
          <p:cNvPr id="5" name="Group 16"/>
          <p:cNvGrpSpPr>
            <a:grpSpLocks/>
          </p:cNvGrpSpPr>
          <p:nvPr/>
        </p:nvGrpSpPr>
        <p:grpSpPr bwMode="auto">
          <a:xfrm>
            <a:off x="2552700" y="3795713"/>
            <a:ext cx="3397250" cy="1892300"/>
            <a:chOff x="1656" y="2130"/>
            <a:chExt cx="2140" cy="1192"/>
          </a:xfrm>
        </p:grpSpPr>
        <p:sp>
          <p:nvSpPr>
            <p:cNvPr id="27665" name="Rectangle 17"/>
            <p:cNvSpPr>
              <a:spLocks noChangeArrowheads="1"/>
            </p:cNvSpPr>
            <p:nvPr/>
          </p:nvSpPr>
          <p:spPr bwMode="auto">
            <a:xfrm>
              <a:off x="1656" y="2130"/>
              <a:ext cx="138" cy="96"/>
            </a:xfrm>
            <a:prstGeom prst="rect">
              <a:avLst/>
            </a:prstGeom>
            <a:pattFill prst="ltDnDiag">
              <a:fgClr>
                <a:schemeClr val="tx1">
                  <a:alpha val="50195"/>
                </a:schemeClr>
              </a:fgClr>
              <a:bgClr>
                <a:schemeClr val="bg1">
                  <a:alpha val="50195"/>
                </a:schemeClr>
              </a:bgClr>
            </a:pattFill>
            <a:ln w="38100">
              <a:solidFill>
                <a:schemeClr val="tx1"/>
              </a:solidFill>
              <a:miter lim="800000"/>
              <a:headEnd/>
              <a:tailEnd/>
            </a:ln>
          </p:spPr>
          <p:txBody>
            <a:bodyPr wrap="none" anchor="ctr"/>
            <a:lstStyle/>
            <a:p>
              <a:endParaRPr lang="en-US"/>
            </a:p>
          </p:txBody>
        </p:sp>
        <p:sp>
          <p:nvSpPr>
            <p:cNvPr id="27666" name="Text Box 18"/>
            <p:cNvSpPr txBox="1">
              <a:spLocks noChangeArrowheads="1"/>
            </p:cNvSpPr>
            <p:nvPr/>
          </p:nvSpPr>
          <p:spPr bwMode="auto">
            <a:xfrm>
              <a:off x="1922" y="3130"/>
              <a:ext cx="1874" cy="192"/>
            </a:xfrm>
            <a:prstGeom prst="rect">
              <a:avLst/>
            </a:prstGeom>
            <a:solidFill>
              <a:schemeClr val="bg1"/>
            </a:solidFill>
            <a:ln w="9525">
              <a:noFill/>
              <a:miter lim="800000"/>
              <a:headEnd/>
              <a:tailEnd/>
            </a:ln>
          </p:spPr>
          <p:txBody>
            <a:bodyPr wrap="none">
              <a:spAutoFit/>
            </a:bodyPr>
            <a:lstStyle/>
            <a:p>
              <a:r>
                <a:rPr lang="en-US"/>
                <a:t>Puerto Rico / Virgin Islands</a:t>
              </a:r>
            </a:p>
          </p:txBody>
        </p:sp>
        <p:sp>
          <p:nvSpPr>
            <p:cNvPr id="27667" name="Line 19"/>
            <p:cNvSpPr>
              <a:spLocks noChangeShapeType="1"/>
            </p:cNvSpPr>
            <p:nvPr/>
          </p:nvSpPr>
          <p:spPr bwMode="auto">
            <a:xfrm flipH="1" flipV="1">
              <a:off x="1800" y="2226"/>
              <a:ext cx="918" cy="936"/>
            </a:xfrm>
            <a:prstGeom prst="line">
              <a:avLst/>
            </a:prstGeom>
            <a:noFill/>
            <a:ln w="9525">
              <a:solidFill>
                <a:schemeClr val="tx1"/>
              </a:solidFill>
              <a:round/>
              <a:headEnd/>
              <a:tailEnd type="triangle" w="med" len="med"/>
            </a:ln>
          </p:spPr>
          <p:txBody>
            <a:bodyPr/>
            <a:lstStyle/>
            <a:p>
              <a:endParaRPr lang="en-US"/>
            </a:p>
          </p:txBody>
        </p:sp>
      </p:grpSp>
      <p:grpSp>
        <p:nvGrpSpPr>
          <p:cNvPr id="6" name="Group 20"/>
          <p:cNvGrpSpPr>
            <a:grpSpLocks/>
          </p:cNvGrpSpPr>
          <p:nvPr/>
        </p:nvGrpSpPr>
        <p:grpSpPr bwMode="auto">
          <a:xfrm>
            <a:off x="5853113" y="1816100"/>
            <a:ext cx="2876550" cy="2649538"/>
            <a:chOff x="3687" y="517"/>
            <a:chExt cx="1812" cy="1669"/>
          </a:xfrm>
        </p:grpSpPr>
        <p:sp>
          <p:nvSpPr>
            <p:cNvPr id="27662" name="Freeform 21"/>
            <p:cNvSpPr>
              <a:spLocks/>
            </p:cNvSpPr>
            <p:nvPr/>
          </p:nvSpPr>
          <p:spPr bwMode="auto">
            <a:xfrm>
              <a:off x="4894" y="1886"/>
              <a:ext cx="179" cy="300"/>
            </a:xfrm>
            <a:custGeom>
              <a:avLst/>
              <a:gdLst>
                <a:gd name="T0" fmla="*/ 45 w 179"/>
                <a:gd name="T1" fmla="*/ 229 h 300"/>
                <a:gd name="T2" fmla="*/ 171 w 179"/>
                <a:gd name="T3" fmla="*/ 277 h 300"/>
                <a:gd name="T4" fmla="*/ 93 w 179"/>
                <a:gd name="T5" fmla="*/ 91 h 300"/>
                <a:gd name="T6" fmla="*/ 27 w 179"/>
                <a:gd name="T7" fmla="*/ 1 h 300"/>
                <a:gd name="T8" fmla="*/ 3 w 179"/>
                <a:gd name="T9" fmla="*/ 85 h 300"/>
                <a:gd name="T10" fmla="*/ 45 w 179"/>
                <a:gd name="T11" fmla="*/ 229 h 300"/>
                <a:gd name="T12" fmla="*/ 0 60000 65536"/>
                <a:gd name="T13" fmla="*/ 0 60000 65536"/>
                <a:gd name="T14" fmla="*/ 0 60000 65536"/>
                <a:gd name="T15" fmla="*/ 0 60000 65536"/>
                <a:gd name="T16" fmla="*/ 0 60000 65536"/>
                <a:gd name="T17" fmla="*/ 0 60000 65536"/>
                <a:gd name="T18" fmla="*/ 0 w 179"/>
                <a:gd name="T19" fmla="*/ 0 h 300"/>
                <a:gd name="T20" fmla="*/ 179 w 179"/>
                <a:gd name="T21" fmla="*/ 300 h 300"/>
              </a:gdLst>
              <a:ahLst/>
              <a:cxnLst>
                <a:cxn ang="T12">
                  <a:pos x="T0" y="T1"/>
                </a:cxn>
                <a:cxn ang="T13">
                  <a:pos x="T2" y="T3"/>
                </a:cxn>
                <a:cxn ang="T14">
                  <a:pos x="T4" y="T5"/>
                </a:cxn>
                <a:cxn ang="T15">
                  <a:pos x="T6" y="T7"/>
                </a:cxn>
                <a:cxn ang="T16">
                  <a:pos x="T8" y="T9"/>
                </a:cxn>
                <a:cxn ang="T17">
                  <a:pos x="T10" y="T11"/>
                </a:cxn>
              </a:cxnLst>
              <a:rect l="T18" t="T19" r="T20" b="T21"/>
              <a:pathLst>
                <a:path w="179" h="300">
                  <a:moveTo>
                    <a:pt x="45" y="229"/>
                  </a:moveTo>
                  <a:cubicBezTo>
                    <a:pt x="73" y="261"/>
                    <a:pt x="163" y="300"/>
                    <a:pt x="171" y="277"/>
                  </a:cubicBezTo>
                  <a:cubicBezTo>
                    <a:pt x="179" y="254"/>
                    <a:pt x="117" y="137"/>
                    <a:pt x="93" y="91"/>
                  </a:cubicBezTo>
                  <a:cubicBezTo>
                    <a:pt x="69" y="45"/>
                    <a:pt x="42" y="2"/>
                    <a:pt x="27" y="1"/>
                  </a:cubicBezTo>
                  <a:cubicBezTo>
                    <a:pt x="12" y="0"/>
                    <a:pt x="0" y="47"/>
                    <a:pt x="3" y="85"/>
                  </a:cubicBezTo>
                  <a:cubicBezTo>
                    <a:pt x="6" y="123"/>
                    <a:pt x="17" y="197"/>
                    <a:pt x="45" y="229"/>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27663" name="Text Box 22"/>
            <p:cNvSpPr txBox="1">
              <a:spLocks noChangeArrowheads="1"/>
            </p:cNvSpPr>
            <p:nvPr/>
          </p:nvSpPr>
          <p:spPr bwMode="auto">
            <a:xfrm>
              <a:off x="3687" y="517"/>
              <a:ext cx="1812" cy="192"/>
            </a:xfrm>
            <a:prstGeom prst="rect">
              <a:avLst/>
            </a:prstGeom>
            <a:solidFill>
              <a:schemeClr val="bg1"/>
            </a:solidFill>
            <a:ln w="9525">
              <a:noFill/>
              <a:miter lim="800000"/>
              <a:headEnd/>
              <a:tailEnd/>
            </a:ln>
          </p:spPr>
          <p:txBody>
            <a:bodyPr wrap="none">
              <a:spAutoFit/>
            </a:bodyPr>
            <a:lstStyle/>
            <a:p>
              <a:r>
                <a:rPr lang="en-US"/>
                <a:t>Guam / Northern Marianas</a:t>
              </a:r>
            </a:p>
          </p:txBody>
        </p:sp>
        <p:sp>
          <p:nvSpPr>
            <p:cNvPr id="27664" name="Line 23"/>
            <p:cNvSpPr>
              <a:spLocks noChangeShapeType="1"/>
            </p:cNvSpPr>
            <p:nvPr/>
          </p:nvSpPr>
          <p:spPr bwMode="auto">
            <a:xfrm>
              <a:off x="4783" y="681"/>
              <a:ext cx="150" cy="1206"/>
            </a:xfrm>
            <a:prstGeom prst="line">
              <a:avLst/>
            </a:prstGeom>
            <a:noFill/>
            <a:ln w="9525">
              <a:solidFill>
                <a:schemeClr val="tx1"/>
              </a:solidFill>
              <a:round/>
              <a:headEnd/>
              <a:tailEnd type="triangle" w="med" len="med"/>
            </a:ln>
          </p:spPr>
          <p:txBody>
            <a:bodyPr/>
            <a:lstStyle/>
            <a:p>
              <a:endParaRPr lang="en-US"/>
            </a:p>
          </p:txBody>
        </p:sp>
      </p:grpSp>
      <p:grpSp>
        <p:nvGrpSpPr>
          <p:cNvPr id="7" name="Group 24"/>
          <p:cNvGrpSpPr>
            <a:grpSpLocks/>
          </p:cNvGrpSpPr>
          <p:nvPr/>
        </p:nvGrpSpPr>
        <p:grpSpPr bwMode="auto">
          <a:xfrm>
            <a:off x="6294438" y="4619625"/>
            <a:ext cx="2701925" cy="1277938"/>
            <a:chOff x="3992" y="2733"/>
            <a:chExt cx="1702" cy="805"/>
          </a:xfrm>
        </p:grpSpPr>
        <p:sp>
          <p:nvSpPr>
            <p:cNvPr id="27659" name="Freeform 25"/>
            <p:cNvSpPr>
              <a:spLocks/>
            </p:cNvSpPr>
            <p:nvPr/>
          </p:nvSpPr>
          <p:spPr bwMode="auto">
            <a:xfrm>
              <a:off x="5532" y="2733"/>
              <a:ext cx="162" cy="240"/>
            </a:xfrm>
            <a:custGeom>
              <a:avLst/>
              <a:gdLst>
                <a:gd name="T0" fmla="*/ 66 w 162"/>
                <a:gd name="T1" fmla="*/ 219 h 240"/>
                <a:gd name="T2" fmla="*/ 156 w 162"/>
                <a:gd name="T3" fmla="*/ 39 h 240"/>
                <a:gd name="T4" fmla="*/ 30 w 162"/>
                <a:gd name="T5" fmla="*/ 21 h 240"/>
                <a:gd name="T6" fmla="*/ 6 w 162"/>
                <a:gd name="T7" fmla="*/ 165 h 240"/>
                <a:gd name="T8" fmla="*/ 66 w 162"/>
                <a:gd name="T9" fmla="*/ 219 h 240"/>
                <a:gd name="T10" fmla="*/ 0 60000 65536"/>
                <a:gd name="T11" fmla="*/ 0 60000 65536"/>
                <a:gd name="T12" fmla="*/ 0 60000 65536"/>
                <a:gd name="T13" fmla="*/ 0 60000 65536"/>
                <a:gd name="T14" fmla="*/ 0 60000 65536"/>
                <a:gd name="T15" fmla="*/ 0 w 162"/>
                <a:gd name="T16" fmla="*/ 0 h 240"/>
                <a:gd name="T17" fmla="*/ 162 w 162"/>
                <a:gd name="T18" fmla="*/ 240 h 240"/>
              </a:gdLst>
              <a:ahLst/>
              <a:cxnLst>
                <a:cxn ang="T10">
                  <a:pos x="T0" y="T1"/>
                </a:cxn>
                <a:cxn ang="T11">
                  <a:pos x="T2" y="T3"/>
                </a:cxn>
                <a:cxn ang="T12">
                  <a:pos x="T4" y="T5"/>
                </a:cxn>
                <a:cxn ang="T13">
                  <a:pos x="T6" y="T7"/>
                </a:cxn>
                <a:cxn ang="T14">
                  <a:pos x="T8" y="T9"/>
                </a:cxn>
              </a:cxnLst>
              <a:rect l="T15" t="T16" r="T17" b="T18"/>
              <a:pathLst>
                <a:path w="162" h="240">
                  <a:moveTo>
                    <a:pt x="66" y="219"/>
                  </a:moveTo>
                  <a:cubicBezTo>
                    <a:pt x="91" y="198"/>
                    <a:pt x="162" y="72"/>
                    <a:pt x="156" y="39"/>
                  </a:cubicBezTo>
                  <a:cubicBezTo>
                    <a:pt x="150" y="6"/>
                    <a:pt x="55" y="0"/>
                    <a:pt x="30" y="21"/>
                  </a:cubicBezTo>
                  <a:cubicBezTo>
                    <a:pt x="5" y="42"/>
                    <a:pt x="0" y="130"/>
                    <a:pt x="6" y="165"/>
                  </a:cubicBezTo>
                  <a:cubicBezTo>
                    <a:pt x="12" y="200"/>
                    <a:pt x="41" y="240"/>
                    <a:pt x="66" y="219"/>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27660" name="Text Box 26"/>
            <p:cNvSpPr txBox="1">
              <a:spLocks noChangeArrowheads="1"/>
            </p:cNvSpPr>
            <p:nvPr/>
          </p:nvSpPr>
          <p:spPr bwMode="auto">
            <a:xfrm>
              <a:off x="3992" y="3346"/>
              <a:ext cx="1175" cy="192"/>
            </a:xfrm>
            <a:prstGeom prst="rect">
              <a:avLst/>
            </a:prstGeom>
            <a:solidFill>
              <a:schemeClr val="bg1"/>
            </a:solidFill>
            <a:ln w="9525">
              <a:noFill/>
              <a:miter lim="800000"/>
              <a:headEnd/>
              <a:tailEnd/>
            </a:ln>
          </p:spPr>
          <p:txBody>
            <a:bodyPr wrap="none">
              <a:spAutoFit/>
            </a:bodyPr>
            <a:lstStyle/>
            <a:p>
              <a:r>
                <a:rPr lang="en-US"/>
                <a:t>American Samoa</a:t>
              </a:r>
            </a:p>
          </p:txBody>
        </p:sp>
        <p:sp>
          <p:nvSpPr>
            <p:cNvPr id="27661" name="Line 27"/>
            <p:cNvSpPr>
              <a:spLocks noChangeShapeType="1"/>
            </p:cNvSpPr>
            <p:nvPr/>
          </p:nvSpPr>
          <p:spPr bwMode="auto">
            <a:xfrm flipV="1">
              <a:off x="4662" y="2916"/>
              <a:ext cx="870" cy="468"/>
            </a:xfrm>
            <a:prstGeom prst="line">
              <a:avLst/>
            </a:prstGeom>
            <a:noFill/>
            <a:ln w="9525">
              <a:solidFill>
                <a:schemeClr val="tx1"/>
              </a:solidFill>
              <a:round/>
              <a:headEnd/>
              <a:tailEnd type="triangle" w="med" len="med"/>
            </a:ln>
          </p:spPr>
          <p:txBody>
            <a:bodyPr/>
            <a:lstStyle/>
            <a:p>
              <a:endParaRPr lang="en-US"/>
            </a:p>
          </p:txBody>
        </p:sp>
      </p:grpSp>
      <p:sp>
        <p:nvSpPr>
          <p:cNvPr id="27658" name="TextBox 28"/>
          <p:cNvSpPr txBox="1">
            <a:spLocks noChangeArrowheads="1"/>
          </p:cNvSpPr>
          <p:nvPr/>
        </p:nvSpPr>
        <p:spPr bwMode="auto">
          <a:xfrm>
            <a:off x="0" y="5941138"/>
            <a:ext cx="1127125" cy="738187"/>
          </a:xfrm>
          <a:prstGeom prst="rect">
            <a:avLst/>
          </a:prstGeom>
          <a:noFill/>
          <a:ln w="9525">
            <a:noFill/>
            <a:miter lim="800000"/>
            <a:headEnd/>
            <a:tailEnd/>
          </a:ln>
        </p:spPr>
        <p:txBody>
          <a:bodyPr wrap="none">
            <a:spAutoFit/>
          </a:bodyPr>
          <a:lstStyle/>
          <a:p>
            <a:r>
              <a:rPr lang="en-US" i="1" dirty="0"/>
              <a:t>GRAV-D </a:t>
            </a:r>
          </a:p>
          <a:p>
            <a:r>
              <a:rPr lang="en-US" i="1" dirty="0"/>
              <a:t>Planned </a:t>
            </a:r>
          </a:p>
          <a:p>
            <a:r>
              <a:rPr lang="en-US" i="1" dirty="0"/>
              <a:t>Coverage</a:t>
            </a:r>
          </a:p>
        </p:txBody>
      </p:sp>
      <p:sp>
        <p:nvSpPr>
          <p:cNvPr id="29" name="Footer Placeholder 28"/>
          <p:cNvSpPr>
            <a:spLocks noGrp="1"/>
          </p:cNvSpPr>
          <p:nvPr>
            <p:ph type="ftr" sz="quarter" idx="11"/>
          </p:nvPr>
        </p:nvSpPr>
        <p:spPr/>
        <p:txBody>
          <a:bodyPr/>
          <a:lstStyle/>
          <a:p>
            <a:r>
              <a:rPr lang="en-US" smtClean="0"/>
              <a:t>AGU Meeting of the Americas, Cancun</a:t>
            </a:r>
            <a:endParaRPr lang="en-US" dirty="0"/>
          </a:p>
        </p:txBody>
      </p:sp>
      <p:sp>
        <p:nvSpPr>
          <p:cNvPr id="30" name="Slide Number Placeholder 29"/>
          <p:cNvSpPr>
            <a:spLocks noGrp="1"/>
          </p:cNvSpPr>
          <p:nvPr>
            <p:ph type="sldNum" sz="quarter" idx="12"/>
          </p:nvPr>
        </p:nvSpPr>
        <p:spPr/>
        <p:txBody>
          <a:bodyPr/>
          <a:lstStyle/>
          <a:p>
            <a:fld id="{1BE2F31E-9859-4353-8204-26096E84F01D}" type="slidenum">
              <a:rPr lang="en-US" smtClean="0"/>
              <a:pPr/>
              <a:t>11</a:t>
            </a:fld>
            <a:endParaRPr lang="en-US" dirty="0"/>
          </a:p>
        </p:txBody>
      </p:sp>
      <p:sp>
        <p:nvSpPr>
          <p:cNvPr id="31"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a:defRPr/>
            </a:pPr>
            <a:r>
              <a:rPr lang="en-US" sz="4400" b="0" kern="0" dirty="0" smtClean="0">
                <a:latin typeface="Times New Roman" pitchFamily="18" charset="0"/>
                <a:ea typeface="+mj-ea"/>
                <a:cs typeface="Times New Roman" pitchFamily="18" charset="0"/>
              </a:rPr>
              <a:t>Expected GRAV-D airborne gravity coverage by 2022</a:t>
            </a:r>
            <a:endParaRPr lang="en-US" sz="4400" b="0" kern="0" dirty="0">
              <a:latin typeface="Times New Roman" pitchFamily="18" charset="0"/>
              <a:ea typeface="+mj-ea"/>
              <a:cs typeface="Times New Roman" pitchFamily="18" charset="0"/>
            </a:endParaRPr>
          </a:p>
        </p:txBody>
      </p:sp>
      <p:sp>
        <p:nvSpPr>
          <p:cNvPr id="8" name="Date Placeholder 7"/>
          <p:cNvSpPr>
            <a:spLocks noGrp="1"/>
          </p:cNvSpPr>
          <p:nvPr>
            <p:ph type="dt" sz="half" idx="10"/>
          </p:nvPr>
        </p:nvSpPr>
        <p:spPr/>
        <p:txBody>
          <a:bodyPr/>
          <a:lstStyle/>
          <a:p>
            <a:pPr>
              <a:defRPr/>
            </a:pPr>
            <a:r>
              <a:rPr lang="en-US" smtClean="0"/>
              <a:t>May 16, 2013</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12</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7288"/>
            <a:ext cx="5930268" cy="5739992"/>
          </a:xfrm>
          <a:prstGeom prst="rect">
            <a:avLst/>
          </a:prstGeom>
        </p:spPr>
      </p:pic>
      <p:sp>
        <p:nvSpPr>
          <p:cNvPr id="8" name="TextBox 7"/>
          <p:cNvSpPr txBox="1"/>
          <p:nvPr/>
        </p:nvSpPr>
        <p:spPr>
          <a:xfrm>
            <a:off x="6284653" y="2791338"/>
            <a:ext cx="2403222" cy="738664"/>
          </a:xfrm>
          <a:prstGeom prst="rect">
            <a:avLst/>
          </a:prstGeom>
          <a:noFill/>
        </p:spPr>
        <p:txBody>
          <a:bodyPr wrap="none" rtlCol="0">
            <a:spAutoFit/>
          </a:bodyPr>
          <a:lstStyle/>
          <a:p>
            <a:r>
              <a:rPr lang="en-US" dirty="0" smtClean="0"/>
              <a:t>Extent of 2022 geoid </a:t>
            </a:r>
          </a:p>
          <a:p>
            <a:r>
              <a:rPr lang="en-US" dirty="0" smtClean="0"/>
              <a:t>model used for </a:t>
            </a:r>
          </a:p>
          <a:p>
            <a:r>
              <a:rPr lang="en-US" dirty="0" smtClean="0"/>
              <a:t>new vertical datum</a:t>
            </a:r>
            <a:endParaRPr lang="en-US" dirty="0"/>
          </a:p>
        </p:txBody>
      </p:sp>
    </p:spTree>
    <p:extLst>
      <p:ext uri="{BB962C8B-B14F-4D97-AF65-F5344CB8AC3E}">
        <p14:creationId xmlns:p14="http://schemas.microsoft.com/office/powerpoint/2010/main" val="1043438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13</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5518"/>
            <a:ext cx="9144000" cy="5506963"/>
          </a:xfrm>
          <a:prstGeom prst="rect">
            <a:avLst/>
          </a:prstGeom>
        </p:spPr>
      </p:pic>
      <p:sp>
        <p:nvSpPr>
          <p:cNvPr id="3" name="TextBox 2"/>
          <p:cNvSpPr txBox="1"/>
          <p:nvPr/>
        </p:nvSpPr>
        <p:spPr>
          <a:xfrm>
            <a:off x="7518400" y="1982688"/>
            <a:ext cx="873957" cy="307777"/>
          </a:xfrm>
          <a:prstGeom prst="rect">
            <a:avLst/>
          </a:prstGeom>
          <a:noFill/>
        </p:spPr>
        <p:txBody>
          <a:bodyPr wrap="none" rtlCol="0">
            <a:spAutoFit/>
          </a:bodyPr>
          <a:lstStyle/>
          <a:p>
            <a:r>
              <a:rPr lang="en-US" dirty="0" smtClean="0">
                <a:solidFill>
                  <a:schemeClr val="bg1"/>
                </a:solidFill>
              </a:rPr>
              <a:t>Hawaii</a:t>
            </a:r>
            <a:endParaRPr lang="en-US" dirty="0">
              <a:solidFill>
                <a:schemeClr val="bg1"/>
              </a:solidFill>
            </a:endParaRPr>
          </a:p>
        </p:txBody>
      </p:sp>
      <p:sp>
        <p:nvSpPr>
          <p:cNvPr id="7" name="TextBox 6"/>
          <p:cNvSpPr txBox="1"/>
          <p:nvPr/>
        </p:nvSpPr>
        <p:spPr>
          <a:xfrm>
            <a:off x="3688277" y="4273788"/>
            <a:ext cx="4195379" cy="523220"/>
          </a:xfrm>
          <a:prstGeom prst="rect">
            <a:avLst/>
          </a:prstGeom>
          <a:noFill/>
        </p:spPr>
        <p:txBody>
          <a:bodyPr wrap="none" rtlCol="0">
            <a:spAutoFit/>
          </a:bodyPr>
          <a:lstStyle/>
          <a:p>
            <a:r>
              <a:rPr lang="en-US" dirty="0" smtClean="0">
                <a:solidFill>
                  <a:schemeClr val="bg1"/>
                </a:solidFill>
              </a:rPr>
              <a:t>Many US Pacific Territories</a:t>
            </a:r>
          </a:p>
          <a:p>
            <a:r>
              <a:rPr lang="en-US" dirty="0" smtClean="0">
                <a:solidFill>
                  <a:schemeClr val="bg1"/>
                </a:solidFill>
              </a:rPr>
              <a:t>(not Guam, CNMI nor American Samoa)</a:t>
            </a:r>
            <a:endParaRPr lang="en-US" dirty="0">
              <a:solidFill>
                <a:schemeClr val="bg1"/>
              </a:solidFill>
            </a:endParaRPr>
          </a:p>
        </p:txBody>
      </p:sp>
    </p:spTree>
    <p:extLst>
      <p:ext uri="{BB962C8B-B14F-4D97-AF65-F5344CB8AC3E}">
        <p14:creationId xmlns:p14="http://schemas.microsoft.com/office/powerpoint/2010/main" val="4267067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14</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717"/>
            <a:ext cx="9144000" cy="6622565"/>
          </a:xfrm>
          <a:prstGeom prst="rect">
            <a:avLst/>
          </a:prstGeom>
        </p:spPr>
      </p:pic>
      <p:sp>
        <p:nvSpPr>
          <p:cNvPr id="7" name="TextBox 6"/>
          <p:cNvSpPr txBox="1"/>
          <p:nvPr/>
        </p:nvSpPr>
        <p:spPr>
          <a:xfrm>
            <a:off x="4806123" y="3339641"/>
            <a:ext cx="928459" cy="307777"/>
          </a:xfrm>
          <a:prstGeom prst="rect">
            <a:avLst/>
          </a:prstGeom>
          <a:noFill/>
        </p:spPr>
        <p:txBody>
          <a:bodyPr wrap="none" rtlCol="0">
            <a:spAutoFit/>
          </a:bodyPr>
          <a:lstStyle/>
          <a:p>
            <a:r>
              <a:rPr lang="en-US" dirty="0" smtClean="0">
                <a:solidFill>
                  <a:schemeClr val="bg1"/>
                </a:solidFill>
              </a:rPr>
              <a:t>Canada</a:t>
            </a:r>
            <a:endParaRPr lang="en-US" dirty="0">
              <a:solidFill>
                <a:schemeClr val="bg1"/>
              </a:solidFill>
            </a:endParaRPr>
          </a:p>
        </p:txBody>
      </p:sp>
      <p:sp>
        <p:nvSpPr>
          <p:cNvPr id="8" name="TextBox 7"/>
          <p:cNvSpPr txBox="1"/>
          <p:nvPr/>
        </p:nvSpPr>
        <p:spPr>
          <a:xfrm>
            <a:off x="1717040" y="3275110"/>
            <a:ext cx="1899879" cy="738664"/>
          </a:xfrm>
          <a:prstGeom prst="rect">
            <a:avLst/>
          </a:prstGeom>
          <a:noFill/>
        </p:spPr>
        <p:txBody>
          <a:bodyPr wrap="none" rtlCol="0">
            <a:spAutoFit/>
          </a:bodyPr>
          <a:lstStyle/>
          <a:p>
            <a:r>
              <a:rPr lang="en-US" dirty="0" smtClean="0">
                <a:solidFill>
                  <a:schemeClr val="bg1"/>
                </a:solidFill>
              </a:rPr>
              <a:t>Alaska, including</a:t>
            </a:r>
          </a:p>
          <a:p>
            <a:r>
              <a:rPr lang="en-US" dirty="0" smtClean="0">
                <a:solidFill>
                  <a:schemeClr val="bg1"/>
                </a:solidFill>
              </a:rPr>
              <a:t>entire Aleutian </a:t>
            </a:r>
          </a:p>
          <a:p>
            <a:r>
              <a:rPr lang="en-US" dirty="0" smtClean="0">
                <a:solidFill>
                  <a:schemeClr val="bg1"/>
                </a:solidFill>
              </a:rPr>
              <a:t>Island Chain</a:t>
            </a:r>
            <a:endParaRPr lang="en-US" dirty="0">
              <a:solidFill>
                <a:schemeClr val="bg1"/>
              </a:solidFill>
            </a:endParaRPr>
          </a:p>
        </p:txBody>
      </p:sp>
      <p:sp>
        <p:nvSpPr>
          <p:cNvPr id="9" name="TextBox 8"/>
          <p:cNvSpPr txBox="1"/>
          <p:nvPr/>
        </p:nvSpPr>
        <p:spPr>
          <a:xfrm>
            <a:off x="6065520" y="4964029"/>
            <a:ext cx="1563248" cy="307777"/>
          </a:xfrm>
          <a:prstGeom prst="rect">
            <a:avLst/>
          </a:prstGeom>
          <a:noFill/>
        </p:spPr>
        <p:txBody>
          <a:bodyPr wrap="none" rtlCol="0">
            <a:spAutoFit/>
          </a:bodyPr>
          <a:lstStyle/>
          <a:p>
            <a:r>
              <a:rPr lang="en-US" dirty="0" smtClean="0">
                <a:solidFill>
                  <a:schemeClr val="bg1"/>
                </a:solidFill>
              </a:rPr>
              <a:t>CONUS (USA)</a:t>
            </a:r>
            <a:endParaRPr lang="en-US" dirty="0">
              <a:solidFill>
                <a:schemeClr val="bg1"/>
              </a:solidFill>
            </a:endParaRPr>
          </a:p>
        </p:txBody>
      </p:sp>
    </p:spTree>
    <p:extLst>
      <p:ext uri="{BB962C8B-B14F-4D97-AF65-F5344CB8AC3E}">
        <p14:creationId xmlns:p14="http://schemas.microsoft.com/office/powerpoint/2010/main" val="4267067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15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3311"/>
            <a:ext cx="9144000" cy="4631377"/>
          </a:xfrm>
          <a:prstGeom prst="rect">
            <a:avLst/>
          </a:prstGeom>
        </p:spPr>
      </p:pic>
      <p:sp>
        <p:nvSpPr>
          <p:cNvPr id="8" name="TextBox 7"/>
          <p:cNvSpPr txBox="1"/>
          <p:nvPr/>
        </p:nvSpPr>
        <p:spPr>
          <a:xfrm>
            <a:off x="1971483" y="2354121"/>
            <a:ext cx="883575" cy="307777"/>
          </a:xfrm>
          <a:prstGeom prst="rect">
            <a:avLst/>
          </a:prstGeom>
          <a:noFill/>
        </p:spPr>
        <p:txBody>
          <a:bodyPr wrap="none" rtlCol="0">
            <a:spAutoFit/>
          </a:bodyPr>
          <a:lstStyle/>
          <a:p>
            <a:r>
              <a:rPr lang="en-US" dirty="0" smtClean="0">
                <a:solidFill>
                  <a:schemeClr val="bg1"/>
                </a:solidFill>
              </a:rPr>
              <a:t>Mexico</a:t>
            </a:r>
            <a:endParaRPr lang="en-US" dirty="0">
              <a:solidFill>
                <a:schemeClr val="bg1"/>
              </a:solidFill>
            </a:endParaRPr>
          </a:p>
        </p:txBody>
      </p:sp>
      <p:sp>
        <p:nvSpPr>
          <p:cNvPr id="9" name="TextBox 8"/>
          <p:cNvSpPr txBox="1"/>
          <p:nvPr/>
        </p:nvSpPr>
        <p:spPr>
          <a:xfrm>
            <a:off x="2138950" y="4020361"/>
            <a:ext cx="2165978" cy="523220"/>
          </a:xfrm>
          <a:prstGeom prst="rect">
            <a:avLst/>
          </a:prstGeom>
          <a:noFill/>
        </p:spPr>
        <p:txBody>
          <a:bodyPr wrap="none" rtlCol="0">
            <a:spAutoFit/>
          </a:bodyPr>
          <a:lstStyle/>
          <a:p>
            <a:r>
              <a:rPr lang="en-US" dirty="0" smtClean="0">
                <a:solidFill>
                  <a:schemeClr val="bg1"/>
                </a:solidFill>
              </a:rPr>
              <a:t>All Central </a:t>
            </a:r>
          </a:p>
          <a:p>
            <a:r>
              <a:rPr lang="en-US" dirty="0" smtClean="0">
                <a:solidFill>
                  <a:schemeClr val="bg1"/>
                </a:solidFill>
              </a:rPr>
              <a:t>American Countries</a:t>
            </a:r>
            <a:endParaRPr lang="en-US" dirty="0">
              <a:solidFill>
                <a:schemeClr val="bg1"/>
              </a:solidFill>
            </a:endParaRPr>
          </a:p>
        </p:txBody>
      </p:sp>
      <p:sp>
        <p:nvSpPr>
          <p:cNvPr id="10" name="TextBox 9"/>
          <p:cNvSpPr txBox="1"/>
          <p:nvPr/>
        </p:nvSpPr>
        <p:spPr>
          <a:xfrm>
            <a:off x="6141990" y="2354121"/>
            <a:ext cx="1585690" cy="523220"/>
          </a:xfrm>
          <a:prstGeom prst="rect">
            <a:avLst/>
          </a:prstGeom>
          <a:noFill/>
        </p:spPr>
        <p:txBody>
          <a:bodyPr wrap="none" rtlCol="0">
            <a:spAutoFit/>
          </a:bodyPr>
          <a:lstStyle/>
          <a:p>
            <a:r>
              <a:rPr lang="en-US" dirty="0" smtClean="0">
                <a:solidFill>
                  <a:schemeClr val="bg1"/>
                </a:solidFill>
              </a:rPr>
              <a:t>All Caribbean </a:t>
            </a:r>
          </a:p>
          <a:p>
            <a:r>
              <a:rPr lang="en-US" dirty="0" smtClean="0">
                <a:solidFill>
                  <a:schemeClr val="bg1"/>
                </a:solidFill>
              </a:rPr>
              <a:t>Countries</a:t>
            </a:r>
            <a:endParaRPr lang="en-US" dirty="0">
              <a:solidFill>
                <a:schemeClr val="bg1"/>
              </a:solidFill>
            </a:endParaRPr>
          </a:p>
        </p:txBody>
      </p:sp>
      <p:sp>
        <p:nvSpPr>
          <p:cNvPr id="11" name="TextBox 10"/>
          <p:cNvSpPr txBox="1"/>
          <p:nvPr/>
        </p:nvSpPr>
        <p:spPr>
          <a:xfrm>
            <a:off x="6030230" y="1480360"/>
            <a:ext cx="1093569" cy="307777"/>
          </a:xfrm>
          <a:prstGeom prst="rect">
            <a:avLst/>
          </a:prstGeom>
          <a:noFill/>
        </p:spPr>
        <p:txBody>
          <a:bodyPr wrap="none" rtlCol="0">
            <a:spAutoFit/>
          </a:bodyPr>
          <a:lstStyle/>
          <a:p>
            <a:r>
              <a:rPr lang="en-US" dirty="0" smtClean="0">
                <a:solidFill>
                  <a:schemeClr val="bg1"/>
                </a:solidFill>
              </a:rPr>
              <a:t>Bermuda</a:t>
            </a:r>
            <a:endParaRPr lang="en-US" dirty="0">
              <a:solidFill>
                <a:schemeClr val="bg1"/>
              </a:solidFill>
            </a:endParaRPr>
          </a:p>
        </p:txBody>
      </p:sp>
    </p:spTree>
    <p:extLst>
      <p:ext uri="{BB962C8B-B14F-4D97-AF65-F5344CB8AC3E}">
        <p14:creationId xmlns:p14="http://schemas.microsoft.com/office/powerpoint/2010/main" val="38179297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Gravity Holdings</a:t>
            </a:r>
            <a:endParaRPr lang="en-US" dirty="0"/>
          </a:p>
        </p:txBody>
      </p:sp>
      <p:sp>
        <p:nvSpPr>
          <p:cNvPr id="3" name="Content Placeholder 2"/>
          <p:cNvSpPr>
            <a:spLocks noGrp="1"/>
          </p:cNvSpPr>
          <p:nvPr>
            <p:ph idx="1"/>
          </p:nvPr>
        </p:nvSpPr>
        <p:spPr/>
        <p:txBody>
          <a:bodyPr/>
          <a:lstStyle/>
          <a:p>
            <a:r>
              <a:rPr lang="en-US" dirty="0" smtClean="0"/>
              <a:t>GRAV-D is only funded to collect over USA by 2022</a:t>
            </a:r>
          </a:p>
          <a:p>
            <a:pPr lvl="1"/>
            <a:r>
              <a:rPr lang="en-US" dirty="0" smtClean="0"/>
              <a:t>Data collection plans beyond 2022:</a:t>
            </a:r>
          </a:p>
          <a:p>
            <a:pPr lvl="2"/>
            <a:r>
              <a:rPr lang="en-US" dirty="0" smtClean="0"/>
              <a:t>Geoid monitoring across the continent</a:t>
            </a:r>
          </a:p>
          <a:p>
            <a:pPr lvl="2"/>
            <a:r>
              <a:rPr lang="en-US" dirty="0" smtClean="0"/>
              <a:t>Airborne collection in surrounding countries if necessary and through cooperative agreements</a:t>
            </a:r>
          </a:p>
          <a:p>
            <a:r>
              <a:rPr lang="en-US" dirty="0" smtClean="0"/>
              <a:t>Existing gravity holdings</a:t>
            </a:r>
          </a:p>
          <a:p>
            <a:pPr lvl="1"/>
            <a:r>
              <a:rPr lang="en-US" dirty="0" smtClean="0"/>
              <a:t>Sparse</a:t>
            </a:r>
          </a:p>
          <a:p>
            <a:pPr lvl="1"/>
            <a:r>
              <a:rPr lang="en-US" dirty="0" smtClean="0"/>
              <a:t>Metadata issues</a:t>
            </a:r>
          </a:p>
          <a:p>
            <a:pPr marL="457200" lvl="1" indent="0">
              <a:buNone/>
            </a:pPr>
            <a:endParaRPr lang="en-US" dirty="0" smtClean="0"/>
          </a:p>
        </p:txBody>
      </p:sp>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16</a:t>
            </a:fld>
            <a:endParaRPr lang="en-US"/>
          </a:p>
        </p:txBody>
      </p:sp>
    </p:spTree>
    <p:extLst>
      <p:ext uri="{BB962C8B-B14F-4D97-AF65-F5344CB8AC3E}">
        <p14:creationId xmlns:p14="http://schemas.microsoft.com/office/powerpoint/2010/main" val="20251763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 y="401160"/>
            <a:ext cx="8920480" cy="6048961"/>
          </a:xfrm>
        </p:spPr>
      </p:pic>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17</a:t>
            </a:fld>
            <a:endParaRPr lang="en-US" dirty="0"/>
          </a:p>
        </p:txBody>
      </p:sp>
      <p:sp>
        <p:nvSpPr>
          <p:cNvPr id="8" name="Oval 7"/>
          <p:cNvSpPr/>
          <p:nvPr/>
        </p:nvSpPr>
        <p:spPr>
          <a:xfrm>
            <a:off x="1503680" y="2011680"/>
            <a:ext cx="212344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76100" y="1137920"/>
            <a:ext cx="3778599" cy="523220"/>
          </a:xfrm>
          <a:prstGeom prst="rect">
            <a:avLst/>
          </a:prstGeom>
          <a:solidFill>
            <a:schemeClr val="bg1"/>
          </a:solidFill>
        </p:spPr>
        <p:txBody>
          <a:bodyPr wrap="none" rtlCol="0">
            <a:spAutoFit/>
          </a:bodyPr>
          <a:lstStyle/>
          <a:p>
            <a:r>
              <a:rPr lang="en-US" dirty="0" smtClean="0">
                <a:solidFill>
                  <a:srgbClr val="FF0000"/>
                </a:solidFill>
              </a:rPr>
              <a:t>Alaska:  Sparse coverage;</a:t>
            </a:r>
          </a:p>
          <a:p>
            <a:r>
              <a:rPr lang="en-US" dirty="0" smtClean="0">
                <a:solidFill>
                  <a:srgbClr val="FF0000"/>
                </a:solidFill>
              </a:rPr>
              <a:t>GRAV-D has concentrated here first</a:t>
            </a:r>
            <a:endParaRPr lang="en-US" dirty="0">
              <a:solidFill>
                <a:srgbClr val="FF0000"/>
              </a:solidFill>
            </a:endParaRPr>
          </a:p>
        </p:txBody>
      </p:sp>
      <p:sp>
        <p:nvSpPr>
          <p:cNvPr id="10" name="Rectangle 9"/>
          <p:cNvSpPr/>
          <p:nvPr/>
        </p:nvSpPr>
        <p:spPr>
          <a:xfrm>
            <a:off x="6207760" y="5242560"/>
            <a:ext cx="375920" cy="6807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676100" y="5455920"/>
            <a:ext cx="5210081" cy="523220"/>
          </a:xfrm>
          <a:prstGeom prst="rect">
            <a:avLst/>
          </a:prstGeom>
          <a:noFill/>
        </p:spPr>
        <p:txBody>
          <a:bodyPr wrap="none" rtlCol="0">
            <a:spAutoFit/>
          </a:bodyPr>
          <a:lstStyle/>
          <a:p>
            <a:r>
              <a:rPr lang="en-US" dirty="0" smtClean="0">
                <a:solidFill>
                  <a:srgbClr val="FF0000"/>
                </a:solidFill>
              </a:rPr>
              <a:t>Guatemala, Belize, El Salvador:  Gap between two</a:t>
            </a:r>
          </a:p>
          <a:p>
            <a:r>
              <a:rPr lang="en-US" dirty="0" smtClean="0">
                <a:solidFill>
                  <a:srgbClr val="FF0000"/>
                </a:solidFill>
              </a:rPr>
              <a:t>historic computations:  MEXICO97 and CARIB97</a:t>
            </a:r>
            <a:endParaRPr lang="en-US" dirty="0">
              <a:solidFill>
                <a:srgbClr val="FF0000"/>
              </a:solidFill>
            </a:endParaRPr>
          </a:p>
        </p:txBody>
      </p:sp>
      <p:sp>
        <p:nvSpPr>
          <p:cNvPr id="12" name="Oval 11"/>
          <p:cNvSpPr/>
          <p:nvPr/>
        </p:nvSpPr>
        <p:spPr>
          <a:xfrm>
            <a:off x="6583680" y="4864841"/>
            <a:ext cx="934720" cy="4488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37483" y="4053840"/>
            <a:ext cx="2880917" cy="738664"/>
          </a:xfrm>
          <a:prstGeom prst="rect">
            <a:avLst/>
          </a:prstGeom>
          <a:solidFill>
            <a:schemeClr val="bg1"/>
          </a:solidFill>
        </p:spPr>
        <p:txBody>
          <a:bodyPr wrap="none" rtlCol="0">
            <a:spAutoFit/>
          </a:bodyPr>
          <a:lstStyle/>
          <a:p>
            <a:r>
              <a:rPr lang="en-US" dirty="0" smtClean="0">
                <a:solidFill>
                  <a:srgbClr val="FF0000"/>
                </a:solidFill>
              </a:rPr>
              <a:t>Cuba:  Political issues </a:t>
            </a:r>
          </a:p>
          <a:p>
            <a:r>
              <a:rPr lang="en-US" dirty="0" smtClean="0">
                <a:solidFill>
                  <a:srgbClr val="FF0000"/>
                </a:solidFill>
              </a:rPr>
              <a:t>mean a gap on the largest </a:t>
            </a:r>
          </a:p>
          <a:p>
            <a:r>
              <a:rPr lang="en-US" dirty="0" smtClean="0">
                <a:solidFill>
                  <a:srgbClr val="FF0000"/>
                </a:solidFill>
              </a:rPr>
              <a:t>Island in the Caribbean</a:t>
            </a:r>
            <a:endParaRPr lang="en-US" dirty="0">
              <a:solidFill>
                <a:srgbClr val="FF0000"/>
              </a:solidFill>
            </a:endParaRPr>
          </a:p>
        </p:txBody>
      </p:sp>
      <p:sp>
        <p:nvSpPr>
          <p:cNvPr id="14" name="TextBox 13"/>
          <p:cNvSpPr txBox="1"/>
          <p:nvPr/>
        </p:nvSpPr>
        <p:spPr>
          <a:xfrm>
            <a:off x="4157529" y="1925300"/>
            <a:ext cx="3198311" cy="738664"/>
          </a:xfrm>
          <a:prstGeom prst="rect">
            <a:avLst/>
          </a:prstGeom>
          <a:solidFill>
            <a:schemeClr val="bg1"/>
          </a:solidFill>
        </p:spPr>
        <p:txBody>
          <a:bodyPr wrap="none" rtlCol="0">
            <a:spAutoFit/>
          </a:bodyPr>
          <a:lstStyle/>
          <a:p>
            <a:r>
              <a:rPr lang="en-US" dirty="0" smtClean="0">
                <a:solidFill>
                  <a:srgbClr val="FF0000"/>
                </a:solidFill>
              </a:rPr>
              <a:t>Greenland:  Multiple airborne </a:t>
            </a:r>
          </a:p>
          <a:p>
            <a:r>
              <a:rPr lang="en-US" dirty="0" smtClean="0">
                <a:solidFill>
                  <a:srgbClr val="FF0000"/>
                </a:solidFill>
              </a:rPr>
              <a:t>surveys, but not currently in </a:t>
            </a:r>
          </a:p>
          <a:p>
            <a:r>
              <a:rPr lang="en-US" dirty="0" smtClean="0">
                <a:solidFill>
                  <a:srgbClr val="FF0000"/>
                </a:solidFill>
              </a:rPr>
              <a:t>NGS holdings</a:t>
            </a:r>
          </a:p>
        </p:txBody>
      </p:sp>
      <p:sp>
        <p:nvSpPr>
          <p:cNvPr id="15" name="Oval 14"/>
          <p:cNvSpPr/>
          <p:nvPr/>
        </p:nvSpPr>
        <p:spPr>
          <a:xfrm>
            <a:off x="7193280" y="1137920"/>
            <a:ext cx="1828800" cy="127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13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981372"/>
            <a:ext cx="9144000" cy="4093757"/>
          </a:xfrm>
        </p:spPr>
      </p:pic>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18</a:t>
            </a:fld>
            <a:endParaRPr lang="en-US"/>
          </a:p>
        </p:txBody>
      </p:sp>
      <p:sp>
        <p:nvSpPr>
          <p:cNvPr id="8" name="Title 1"/>
          <p:cNvSpPr>
            <a:spLocks noGrp="1"/>
          </p:cNvSpPr>
          <p:nvPr>
            <p:ph type="title"/>
          </p:nvPr>
        </p:nvSpPr>
        <p:spPr>
          <a:xfrm>
            <a:off x="375139" y="520823"/>
            <a:ext cx="8229600" cy="1143000"/>
          </a:xfrm>
        </p:spPr>
        <p:txBody>
          <a:bodyPr/>
          <a:lstStyle/>
          <a:p>
            <a:r>
              <a:rPr lang="en-US" dirty="0" smtClean="0"/>
              <a:t>Close-up of gravity holdings currently available at NGS</a:t>
            </a:r>
            <a:endParaRPr lang="en-US" dirty="0"/>
          </a:p>
        </p:txBody>
      </p:sp>
    </p:spTree>
    <p:extLst>
      <p:ext uri="{BB962C8B-B14F-4D97-AF65-F5344CB8AC3E}">
        <p14:creationId xmlns:p14="http://schemas.microsoft.com/office/powerpoint/2010/main" val="32633694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15" r="11980" b="11615"/>
          <a:stretch/>
        </p:blipFill>
        <p:spPr bwMode="auto">
          <a:xfrm>
            <a:off x="-17059" y="2876"/>
            <a:ext cx="9169878" cy="6334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08" t="12925" r="24506" b="12925"/>
          <a:stretch/>
        </p:blipFill>
        <p:spPr bwMode="auto">
          <a:xfrm>
            <a:off x="-17060" y="4760496"/>
            <a:ext cx="2379259" cy="2097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7106854" y="3473915"/>
            <a:ext cx="2083176" cy="1383790"/>
            <a:chOff x="7256794" y="2979738"/>
            <a:chExt cx="1829773" cy="712672"/>
          </a:xfrm>
        </p:grpSpPr>
        <p:sp>
          <p:nvSpPr>
            <p:cNvPr id="8" name="Rectangle 7"/>
            <p:cNvSpPr/>
            <p:nvPr/>
          </p:nvSpPr>
          <p:spPr bwMode="auto">
            <a:xfrm>
              <a:off x="7256794" y="2979738"/>
              <a:ext cx="1752600" cy="71267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1800" b="0">
                <a:solidFill>
                  <a:prstClr val="black"/>
                </a:solidFill>
              </a:endParaRPr>
            </a:p>
          </p:txBody>
        </p:sp>
        <p:sp>
          <p:nvSpPr>
            <p:cNvPr id="9" name="Rectangle 8"/>
            <p:cNvSpPr/>
            <p:nvPr/>
          </p:nvSpPr>
          <p:spPr bwMode="auto">
            <a:xfrm>
              <a:off x="7337758" y="3078163"/>
              <a:ext cx="184150" cy="92075"/>
            </a:xfrm>
            <a:prstGeom prst="rect">
              <a:avLst/>
            </a:prstGeom>
            <a:solidFill>
              <a:srgbClr val="00C850">
                <a:alpha val="69020"/>
              </a:srgbClr>
            </a:solidFill>
            <a:ln>
              <a:solidFill>
                <a:srgbClr val="00C8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0" name="Rectangle 9"/>
            <p:cNvSpPr/>
            <p:nvPr/>
          </p:nvSpPr>
          <p:spPr bwMode="auto">
            <a:xfrm>
              <a:off x="7337758" y="3386138"/>
              <a:ext cx="184150" cy="90487"/>
            </a:xfrm>
            <a:prstGeom prst="rect">
              <a:avLst/>
            </a:prstGeom>
            <a:solidFill>
              <a:srgbClr val="FFB414">
                <a:alpha val="69804"/>
              </a:srgbClr>
            </a:solidFill>
            <a:ln>
              <a:solidFill>
                <a:srgbClr val="FFB4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1" name="Rectangle 10"/>
            <p:cNvSpPr/>
            <p:nvPr/>
          </p:nvSpPr>
          <p:spPr bwMode="auto">
            <a:xfrm>
              <a:off x="7337758" y="3538538"/>
              <a:ext cx="184150" cy="92075"/>
            </a:xfrm>
            <a:prstGeom prst="rect">
              <a:avLst/>
            </a:prstGeom>
            <a:solidFill>
              <a:schemeClr val="bg1">
                <a:alpha val="69804"/>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Rectangle 13"/>
            <p:cNvSpPr/>
            <p:nvPr/>
          </p:nvSpPr>
          <p:spPr bwMode="auto">
            <a:xfrm>
              <a:off x="7337758" y="3232150"/>
              <a:ext cx="184150" cy="92075"/>
            </a:xfrm>
            <a:prstGeom prst="rect">
              <a:avLst/>
            </a:prstGeom>
            <a:solidFill>
              <a:srgbClr val="1432F0">
                <a:alpha val="69804"/>
              </a:srgbClr>
            </a:solidFill>
            <a:ln>
              <a:solidFill>
                <a:srgbClr val="1432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TextBox 17"/>
            <p:cNvSpPr txBox="1">
              <a:spLocks noChangeArrowheads="1"/>
            </p:cNvSpPr>
            <p:nvPr/>
          </p:nvSpPr>
          <p:spPr bwMode="auto">
            <a:xfrm>
              <a:off x="7490511" y="3057338"/>
              <a:ext cx="1596056" cy="13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pPr>
              <a:r>
                <a:rPr lang="en-US" sz="1100" b="0" dirty="0" smtClean="0">
                  <a:solidFill>
                    <a:prstClr val="black"/>
                  </a:solidFill>
                </a:rPr>
                <a:t>Available on the Website</a:t>
              </a:r>
              <a:endParaRPr lang="en-US" sz="1100" b="0" dirty="0">
                <a:solidFill>
                  <a:prstClr val="black"/>
                </a:solidFill>
              </a:endParaRPr>
            </a:p>
          </p:txBody>
        </p:sp>
        <p:sp>
          <p:nvSpPr>
            <p:cNvPr id="16" name="TextBox 18"/>
            <p:cNvSpPr txBox="1">
              <a:spLocks noChangeArrowheads="1"/>
            </p:cNvSpPr>
            <p:nvPr/>
          </p:nvSpPr>
          <p:spPr bwMode="auto">
            <a:xfrm>
              <a:off x="7488569" y="3210821"/>
              <a:ext cx="1583356" cy="13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pPr>
              <a:r>
                <a:rPr lang="en-US" sz="1100" b="0" dirty="0" smtClean="0">
                  <a:solidFill>
                    <a:prstClr val="black"/>
                  </a:solidFill>
                </a:rPr>
                <a:t>In Processing</a:t>
              </a:r>
              <a:endParaRPr lang="en-US" sz="1100" b="0" dirty="0">
                <a:solidFill>
                  <a:prstClr val="black"/>
                </a:solidFill>
              </a:endParaRPr>
            </a:p>
          </p:txBody>
        </p:sp>
        <p:sp>
          <p:nvSpPr>
            <p:cNvPr id="17" name="TextBox 19"/>
            <p:cNvSpPr txBox="1">
              <a:spLocks noChangeArrowheads="1"/>
            </p:cNvSpPr>
            <p:nvPr/>
          </p:nvSpPr>
          <p:spPr bwMode="auto">
            <a:xfrm>
              <a:off x="7488569" y="3364015"/>
              <a:ext cx="1593851" cy="13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pPr>
              <a:r>
                <a:rPr lang="en-US" sz="1100" b="0" dirty="0" smtClean="0">
                  <a:solidFill>
                    <a:prstClr val="black"/>
                  </a:solidFill>
                </a:rPr>
                <a:t>Partially Collected</a:t>
              </a:r>
              <a:endParaRPr lang="en-US" sz="1100" b="0" dirty="0">
                <a:solidFill>
                  <a:prstClr val="black"/>
                </a:solidFill>
              </a:endParaRPr>
            </a:p>
          </p:txBody>
        </p:sp>
        <p:sp>
          <p:nvSpPr>
            <p:cNvPr id="18" name="TextBox 20"/>
            <p:cNvSpPr txBox="1">
              <a:spLocks noChangeArrowheads="1"/>
            </p:cNvSpPr>
            <p:nvPr/>
          </p:nvSpPr>
          <p:spPr bwMode="auto">
            <a:xfrm>
              <a:off x="7485300" y="3517209"/>
              <a:ext cx="1596056" cy="13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pPr>
              <a:r>
                <a:rPr lang="en-US" sz="1100" b="0" dirty="0" smtClean="0">
                  <a:solidFill>
                    <a:prstClr val="black"/>
                  </a:solidFill>
                </a:rPr>
                <a:t>Planned</a:t>
              </a:r>
              <a:endParaRPr lang="en-US" sz="1100" b="0" dirty="0">
                <a:solidFill>
                  <a:prstClr val="black"/>
                </a:solidFill>
              </a:endParaRPr>
            </a:p>
          </p:txBody>
        </p:sp>
      </p:grpSp>
      <p:sp>
        <p:nvSpPr>
          <p:cNvPr id="6" name="TextBox 5"/>
          <p:cNvSpPr txBox="1"/>
          <p:nvPr/>
        </p:nvSpPr>
        <p:spPr>
          <a:xfrm>
            <a:off x="4800600" y="1669205"/>
            <a:ext cx="609600" cy="307777"/>
          </a:xfrm>
          <a:prstGeom prst="rect">
            <a:avLst/>
          </a:prstGeom>
          <a:solidFill>
            <a:srgbClr val="F8F8F8">
              <a:alpha val="40000"/>
            </a:srgbClr>
          </a:solidFill>
        </p:spPr>
        <p:txBody>
          <a:bodyPr wrap="square" rtlCol="0">
            <a:spAutoFit/>
          </a:bodyPr>
          <a:lstStyle/>
          <a:p>
            <a:pPr algn="ctr" eaLnBrk="1" fontAlgn="auto" hangingPunct="1">
              <a:spcBef>
                <a:spcPts val="0"/>
              </a:spcBef>
              <a:spcAft>
                <a:spcPts val="0"/>
              </a:spcAft>
            </a:pPr>
            <a:r>
              <a:rPr lang="en-US" b="0" dirty="0" smtClean="0">
                <a:solidFill>
                  <a:prstClr val="black"/>
                </a:solidFill>
                <a:latin typeface="Calibri"/>
              </a:rPr>
              <a:t>FY13</a:t>
            </a:r>
            <a:endParaRPr lang="en-US" b="0" dirty="0">
              <a:solidFill>
                <a:prstClr val="black"/>
              </a:solidFill>
              <a:latin typeface="Calibri"/>
            </a:endParaRPr>
          </a:p>
        </p:txBody>
      </p:sp>
      <p:sp>
        <p:nvSpPr>
          <p:cNvPr id="26" name="TextBox 25"/>
          <p:cNvSpPr txBox="1"/>
          <p:nvPr/>
        </p:nvSpPr>
        <p:spPr>
          <a:xfrm>
            <a:off x="6430911" y="1713060"/>
            <a:ext cx="569631" cy="307777"/>
          </a:xfrm>
          <a:prstGeom prst="rect">
            <a:avLst/>
          </a:prstGeom>
          <a:solidFill>
            <a:srgbClr val="F8F8F8">
              <a:alpha val="40000"/>
            </a:srgbClr>
          </a:solidFill>
        </p:spPr>
        <p:txBody>
          <a:bodyPr wrap="square" rtlCol="0">
            <a:spAutoFit/>
          </a:bodyPr>
          <a:lstStyle/>
          <a:p>
            <a:pPr algn="ctr" eaLnBrk="1" fontAlgn="auto" hangingPunct="1">
              <a:spcBef>
                <a:spcPts val="0"/>
              </a:spcBef>
              <a:spcAft>
                <a:spcPts val="0"/>
              </a:spcAft>
            </a:pPr>
            <a:r>
              <a:rPr lang="en-US" b="0" dirty="0" smtClean="0">
                <a:solidFill>
                  <a:prstClr val="black"/>
                </a:solidFill>
                <a:latin typeface="Calibri"/>
              </a:rPr>
              <a:t>FY13</a:t>
            </a:r>
            <a:endParaRPr lang="en-US" b="0" dirty="0">
              <a:solidFill>
                <a:prstClr val="black"/>
              </a:solidFill>
              <a:latin typeface="Calibri"/>
            </a:endParaRPr>
          </a:p>
        </p:txBody>
      </p:sp>
      <p:sp>
        <p:nvSpPr>
          <p:cNvPr id="27" name="TextBox 26"/>
          <p:cNvSpPr txBox="1"/>
          <p:nvPr/>
        </p:nvSpPr>
        <p:spPr>
          <a:xfrm>
            <a:off x="6421054" y="2667000"/>
            <a:ext cx="589346" cy="307777"/>
          </a:xfrm>
          <a:prstGeom prst="rect">
            <a:avLst/>
          </a:prstGeom>
          <a:solidFill>
            <a:srgbClr val="F8F8F8">
              <a:alpha val="40000"/>
            </a:srgbClr>
          </a:solidFill>
        </p:spPr>
        <p:txBody>
          <a:bodyPr wrap="square" rtlCol="0">
            <a:spAutoFit/>
          </a:bodyPr>
          <a:lstStyle/>
          <a:p>
            <a:pPr algn="ctr" eaLnBrk="1" fontAlgn="auto" hangingPunct="1">
              <a:spcBef>
                <a:spcPts val="0"/>
              </a:spcBef>
              <a:spcAft>
                <a:spcPts val="0"/>
              </a:spcAft>
            </a:pPr>
            <a:r>
              <a:rPr lang="en-US" b="0" dirty="0" smtClean="0">
                <a:solidFill>
                  <a:prstClr val="black"/>
                </a:solidFill>
                <a:latin typeface="Calibri"/>
              </a:rPr>
              <a:t>FY13</a:t>
            </a:r>
            <a:endParaRPr lang="en-US" b="0" dirty="0">
              <a:solidFill>
                <a:prstClr val="black"/>
              </a:solidFill>
              <a:latin typeface="Calibri"/>
            </a:endParaRPr>
          </a:p>
        </p:txBody>
      </p:sp>
      <p:sp>
        <p:nvSpPr>
          <p:cNvPr id="28" name="TextBox 27"/>
          <p:cNvSpPr txBox="1"/>
          <p:nvPr/>
        </p:nvSpPr>
        <p:spPr>
          <a:xfrm>
            <a:off x="6859709" y="839638"/>
            <a:ext cx="548975" cy="307777"/>
          </a:xfrm>
          <a:prstGeom prst="rect">
            <a:avLst/>
          </a:prstGeom>
          <a:solidFill>
            <a:srgbClr val="F8F8F8">
              <a:alpha val="40000"/>
            </a:srgbClr>
          </a:solidFill>
        </p:spPr>
        <p:txBody>
          <a:bodyPr wrap="square" rtlCol="0">
            <a:spAutoFit/>
          </a:bodyPr>
          <a:lstStyle/>
          <a:p>
            <a:pPr algn="ctr" eaLnBrk="1" fontAlgn="auto" hangingPunct="1">
              <a:spcBef>
                <a:spcPts val="0"/>
              </a:spcBef>
              <a:spcAft>
                <a:spcPts val="0"/>
              </a:spcAft>
            </a:pPr>
            <a:r>
              <a:rPr lang="en-US" b="0" dirty="0" smtClean="0">
                <a:solidFill>
                  <a:prstClr val="black"/>
                </a:solidFill>
                <a:latin typeface="Calibri"/>
              </a:rPr>
              <a:t>FY13</a:t>
            </a:r>
            <a:endParaRPr lang="en-US" b="0" dirty="0">
              <a:solidFill>
                <a:prstClr val="black"/>
              </a:solidFill>
              <a:latin typeface="Calibri"/>
            </a:endParaRPr>
          </a:p>
        </p:txBody>
      </p:sp>
      <p:sp>
        <p:nvSpPr>
          <p:cNvPr id="29" name="TextBox 28"/>
          <p:cNvSpPr txBox="1"/>
          <p:nvPr/>
        </p:nvSpPr>
        <p:spPr>
          <a:xfrm>
            <a:off x="1066800" y="3876440"/>
            <a:ext cx="596660" cy="307777"/>
          </a:xfrm>
          <a:prstGeom prst="rect">
            <a:avLst/>
          </a:prstGeom>
          <a:solidFill>
            <a:srgbClr val="F8F8F8">
              <a:alpha val="40000"/>
            </a:srgbClr>
          </a:solidFill>
        </p:spPr>
        <p:txBody>
          <a:bodyPr wrap="square" rtlCol="0">
            <a:spAutoFit/>
          </a:bodyPr>
          <a:lstStyle/>
          <a:p>
            <a:pPr algn="ctr" eaLnBrk="1" fontAlgn="auto" hangingPunct="1">
              <a:spcBef>
                <a:spcPts val="0"/>
              </a:spcBef>
              <a:spcAft>
                <a:spcPts val="0"/>
              </a:spcAft>
            </a:pPr>
            <a:r>
              <a:rPr lang="en-US" b="0" dirty="0" smtClean="0">
                <a:solidFill>
                  <a:prstClr val="black"/>
                </a:solidFill>
                <a:latin typeface="Calibri"/>
              </a:rPr>
              <a:t>FY14</a:t>
            </a:r>
            <a:endParaRPr lang="en-US" b="0" dirty="0">
              <a:solidFill>
                <a:prstClr val="black"/>
              </a:solidFill>
              <a:latin typeface="Calibri"/>
            </a:endParaRPr>
          </a:p>
        </p:txBody>
      </p:sp>
      <p:sp>
        <p:nvSpPr>
          <p:cNvPr id="30" name="TextBox 29"/>
          <p:cNvSpPr txBox="1"/>
          <p:nvPr/>
        </p:nvSpPr>
        <p:spPr>
          <a:xfrm>
            <a:off x="2286000" y="4471352"/>
            <a:ext cx="838203" cy="307777"/>
          </a:xfrm>
          <a:prstGeom prst="rect">
            <a:avLst/>
          </a:prstGeom>
          <a:solidFill>
            <a:srgbClr val="F8F8F8">
              <a:alpha val="40000"/>
            </a:srgbClr>
          </a:solidFill>
        </p:spPr>
        <p:txBody>
          <a:bodyPr wrap="square" rtlCol="0">
            <a:spAutoFit/>
          </a:bodyPr>
          <a:lstStyle/>
          <a:p>
            <a:pPr algn="ctr" eaLnBrk="1" fontAlgn="auto" hangingPunct="1">
              <a:spcBef>
                <a:spcPts val="0"/>
              </a:spcBef>
              <a:spcAft>
                <a:spcPts val="0"/>
              </a:spcAft>
            </a:pPr>
            <a:r>
              <a:rPr lang="en-US" b="0" dirty="0" smtClean="0">
                <a:solidFill>
                  <a:prstClr val="black"/>
                </a:solidFill>
                <a:latin typeface="Calibri"/>
              </a:rPr>
              <a:t>FY13/14</a:t>
            </a:r>
            <a:endParaRPr lang="en-US" b="0" dirty="0">
              <a:solidFill>
                <a:prstClr val="black"/>
              </a:solidFill>
              <a:latin typeface="Calibri"/>
            </a:endParaRPr>
          </a:p>
        </p:txBody>
      </p:sp>
      <p:sp>
        <p:nvSpPr>
          <p:cNvPr id="31" name="TextBox 30"/>
          <p:cNvSpPr txBox="1"/>
          <p:nvPr/>
        </p:nvSpPr>
        <p:spPr>
          <a:xfrm>
            <a:off x="1523640" y="6183711"/>
            <a:ext cx="584440" cy="307777"/>
          </a:xfrm>
          <a:prstGeom prst="rect">
            <a:avLst/>
          </a:prstGeom>
          <a:solidFill>
            <a:srgbClr val="F8F8F8">
              <a:alpha val="40000"/>
            </a:srgbClr>
          </a:solidFill>
        </p:spPr>
        <p:txBody>
          <a:bodyPr wrap="square" rtlCol="0">
            <a:spAutoFit/>
          </a:bodyPr>
          <a:lstStyle/>
          <a:p>
            <a:pPr algn="ctr" eaLnBrk="1" fontAlgn="auto" hangingPunct="1">
              <a:spcBef>
                <a:spcPts val="0"/>
              </a:spcBef>
              <a:spcAft>
                <a:spcPts val="0"/>
              </a:spcAft>
            </a:pPr>
            <a:r>
              <a:rPr lang="en-US" b="0" dirty="0" smtClean="0">
                <a:solidFill>
                  <a:prstClr val="black"/>
                </a:solidFill>
                <a:latin typeface="Calibri"/>
              </a:rPr>
              <a:t>FY14</a:t>
            </a:r>
            <a:endParaRPr lang="en-US" b="0" dirty="0">
              <a:solidFill>
                <a:prstClr val="black"/>
              </a:solidFill>
              <a:latin typeface="Calibri"/>
            </a:endParaRPr>
          </a:p>
        </p:txBody>
      </p:sp>
      <p:sp>
        <p:nvSpPr>
          <p:cNvPr id="23" name="TextBox 22"/>
          <p:cNvSpPr txBox="1"/>
          <p:nvPr/>
        </p:nvSpPr>
        <p:spPr>
          <a:xfrm>
            <a:off x="-17060" y="0"/>
            <a:ext cx="9161059" cy="461665"/>
          </a:xfrm>
          <a:prstGeom prst="rect">
            <a:avLst/>
          </a:prstGeom>
          <a:solidFill>
            <a:schemeClr val="accent1"/>
          </a:solidFill>
        </p:spPr>
        <p:txBody>
          <a:bodyPr wrap="square" rtlCol="0">
            <a:spAutoFit/>
          </a:bodyPr>
          <a:lstStyle/>
          <a:p>
            <a:pPr algn="ctr" eaLnBrk="1" fontAlgn="auto" hangingPunct="1">
              <a:spcBef>
                <a:spcPts val="0"/>
              </a:spcBef>
              <a:spcAft>
                <a:spcPts val="0"/>
              </a:spcAft>
            </a:pPr>
            <a:r>
              <a:rPr lang="en-US" sz="2400" b="0" dirty="0" smtClean="0">
                <a:solidFill>
                  <a:prstClr val="black"/>
                </a:solidFill>
                <a:latin typeface="Calibri"/>
              </a:rPr>
              <a:t>Gravity for the Redefinition of the American Vertical Datum (GRAV-D)</a:t>
            </a:r>
            <a:endParaRPr lang="en-US" sz="2400" b="0" dirty="0">
              <a:solidFill>
                <a:prstClr val="black"/>
              </a:solidFill>
              <a:latin typeface="Calibri"/>
            </a:endParaRPr>
          </a:p>
        </p:txBody>
      </p:sp>
      <p:sp>
        <p:nvSpPr>
          <p:cNvPr id="33" name="TextBox 32"/>
          <p:cNvSpPr txBox="1"/>
          <p:nvPr/>
        </p:nvSpPr>
        <p:spPr>
          <a:xfrm>
            <a:off x="2362199" y="6337599"/>
            <a:ext cx="6787551" cy="523220"/>
          </a:xfrm>
          <a:prstGeom prst="rect">
            <a:avLst/>
          </a:prstGeom>
          <a:solidFill>
            <a:schemeClr val="accent1"/>
          </a:solidFill>
        </p:spPr>
        <p:txBody>
          <a:bodyPr wrap="square" rtlCol="0">
            <a:spAutoFit/>
          </a:bodyPr>
          <a:lstStyle/>
          <a:p>
            <a:pPr algn="ctr" eaLnBrk="1" fontAlgn="auto" hangingPunct="1">
              <a:spcBef>
                <a:spcPts val="0"/>
              </a:spcBef>
              <a:spcAft>
                <a:spcPts val="0"/>
              </a:spcAft>
            </a:pPr>
            <a:r>
              <a:rPr lang="en-US" b="0" dirty="0" smtClean="0">
                <a:solidFill>
                  <a:prstClr val="black"/>
                </a:solidFill>
                <a:latin typeface="Calibri"/>
              </a:rPr>
              <a:t>Status of and plans for data collection – more information and data available at www.ngs.noaa.gov/GRAV-D</a:t>
            </a:r>
            <a:endParaRPr lang="en-US" b="0" dirty="0">
              <a:solidFill>
                <a:prstClr val="black"/>
              </a:solidFill>
              <a:latin typeface="Calibri"/>
            </a:endParaRPr>
          </a:p>
        </p:txBody>
      </p:sp>
      <p:sp>
        <p:nvSpPr>
          <p:cNvPr id="34" name="TextBox 33"/>
          <p:cNvSpPr txBox="1"/>
          <p:nvPr/>
        </p:nvSpPr>
        <p:spPr>
          <a:xfrm>
            <a:off x="3912175" y="2020837"/>
            <a:ext cx="609600" cy="307777"/>
          </a:xfrm>
          <a:prstGeom prst="rect">
            <a:avLst/>
          </a:prstGeom>
          <a:solidFill>
            <a:srgbClr val="F8F8F8">
              <a:alpha val="40000"/>
            </a:srgbClr>
          </a:solidFill>
        </p:spPr>
        <p:txBody>
          <a:bodyPr wrap="square" rtlCol="0">
            <a:spAutoFit/>
          </a:bodyPr>
          <a:lstStyle/>
          <a:p>
            <a:pPr algn="ctr" eaLnBrk="1" fontAlgn="auto" hangingPunct="1">
              <a:spcBef>
                <a:spcPts val="0"/>
              </a:spcBef>
              <a:spcAft>
                <a:spcPts val="0"/>
              </a:spcAft>
            </a:pPr>
            <a:r>
              <a:rPr lang="en-US" b="0" dirty="0" smtClean="0">
                <a:solidFill>
                  <a:prstClr val="black"/>
                </a:solidFill>
                <a:latin typeface="Calibri"/>
              </a:rPr>
              <a:t>FY13</a:t>
            </a:r>
            <a:endParaRPr lang="en-US" b="0" dirty="0">
              <a:solidFill>
                <a:prstClr val="black"/>
              </a:solidFill>
              <a:latin typeface="Calibri"/>
            </a:endParaRPr>
          </a:p>
        </p:txBody>
      </p:sp>
      <p:sp>
        <p:nvSpPr>
          <p:cNvPr id="35" name="TextBox 34"/>
          <p:cNvSpPr txBox="1"/>
          <p:nvPr/>
        </p:nvSpPr>
        <p:spPr>
          <a:xfrm>
            <a:off x="3810000" y="685749"/>
            <a:ext cx="609600" cy="307777"/>
          </a:xfrm>
          <a:prstGeom prst="rect">
            <a:avLst/>
          </a:prstGeom>
          <a:solidFill>
            <a:srgbClr val="F8F8F8">
              <a:alpha val="40000"/>
            </a:srgbClr>
          </a:solidFill>
        </p:spPr>
        <p:txBody>
          <a:bodyPr wrap="square" rtlCol="0">
            <a:spAutoFit/>
          </a:bodyPr>
          <a:lstStyle/>
          <a:p>
            <a:pPr algn="ctr" eaLnBrk="1" fontAlgn="auto" hangingPunct="1">
              <a:spcBef>
                <a:spcPts val="0"/>
              </a:spcBef>
              <a:spcAft>
                <a:spcPts val="0"/>
              </a:spcAft>
            </a:pPr>
            <a:r>
              <a:rPr lang="en-US" b="0" dirty="0" smtClean="0">
                <a:solidFill>
                  <a:prstClr val="black"/>
                </a:solidFill>
                <a:latin typeface="Calibri"/>
              </a:rPr>
              <a:t>FY13</a:t>
            </a:r>
            <a:endParaRPr lang="en-US" b="0" dirty="0">
              <a:solidFill>
                <a:prstClr val="black"/>
              </a:solidFill>
              <a:latin typeface="Calibri"/>
            </a:endParaRPr>
          </a:p>
        </p:txBody>
      </p:sp>
      <p:sp>
        <p:nvSpPr>
          <p:cNvPr id="36" name="TextBox 35"/>
          <p:cNvSpPr txBox="1"/>
          <p:nvPr/>
        </p:nvSpPr>
        <p:spPr>
          <a:xfrm>
            <a:off x="1905000" y="3536030"/>
            <a:ext cx="596660" cy="307777"/>
          </a:xfrm>
          <a:prstGeom prst="rect">
            <a:avLst/>
          </a:prstGeom>
          <a:solidFill>
            <a:srgbClr val="F8F8F8">
              <a:alpha val="40000"/>
            </a:srgbClr>
          </a:solidFill>
        </p:spPr>
        <p:txBody>
          <a:bodyPr wrap="square" rtlCol="0">
            <a:spAutoFit/>
          </a:bodyPr>
          <a:lstStyle/>
          <a:p>
            <a:pPr algn="ctr" eaLnBrk="1" fontAlgn="auto" hangingPunct="1">
              <a:spcBef>
                <a:spcPts val="0"/>
              </a:spcBef>
              <a:spcAft>
                <a:spcPts val="0"/>
              </a:spcAft>
            </a:pPr>
            <a:r>
              <a:rPr lang="en-US" b="0" dirty="0" smtClean="0">
                <a:solidFill>
                  <a:prstClr val="black"/>
                </a:solidFill>
                <a:latin typeface="Calibri"/>
              </a:rPr>
              <a:t>FY14</a:t>
            </a:r>
            <a:endParaRPr lang="en-US" b="0" dirty="0">
              <a:solidFill>
                <a:prstClr val="black"/>
              </a:solidFill>
              <a:latin typeface="Calibri"/>
            </a:endParaRPr>
          </a:p>
        </p:txBody>
      </p:sp>
    </p:spTree>
    <p:extLst>
      <p:ext uri="{BB962C8B-B14F-4D97-AF65-F5344CB8AC3E}">
        <p14:creationId xmlns:p14="http://schemas.microsoft.com/office/powerpoint/2010/main" val="2887907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mtClean="0"/>
              <a:t>Outline</a:t>
            </a:r>
          </a:p>
        </p:txBody>
      </p:sp>
      <p:sp>
        <p:nvSpPr>
          <p:cNvPr id="4099" name="Content Placeholder 2"/>
          <p:cNvSpPr>
            <a:spLocks noGrp="1"/>
          </p:cNvSpPr>
          <p:nvPr>
            <p:ph idx="1"/>
          </p:nvPr>
        </p:nvSpPr>
        <p:spPr>
          <a:xfrm>
            <a:off x="390525" y="1905000"/>
            <a:ext cx="8562975" cy="3400425"/>
          </a:xfrm>
        </p:spPr>
        <p:txBody>
          <a:bodyPr/>
          <a:lstStyle/>
          <a:p>
            <a:pPr eaLnBrk="1" hangingPunct="1"/>
            <a:r>
              <a:rPr lang="en-US" sz="2200" b="1" dirty="0" smtClean="0"/>
              <a:t>Status of Vertical Datums in the Region </a:t>
            </a:r>
          </a:p>
          <a:p>
            <a:pPr eaLnBrk="1" hangingPunct="1"/>
            <a:r>
              <a:rPr lang="en-US" sz="2200" b="1" dirty="0" smtClean="0"/>
              <a:t>Why </a:t>
            </a:r>
            <a:r>
              <a:rPr lang="en-US" sz="2200" b="1" dirty="0" smtClean="0"/>
              <a:t>isn’t NAVD 88 good enough anymore? </a:t>
            </a:r>
            <a:endParaRPr lang="en-US" sz="2200" b="1" dirty="0" smtClean="0"/>
          </a:p>
          <a:p>
            <a:pPr eaLnBrk="1" hangingPunct="1"/>
            <a:r>
              <a:rPr lang="en-US" sz="2200" b="1" dirty="0" smtClean="0"/>
              <a:t>GRAV-D </a:t>
            </a:r>
          </a:p>
          <a:p>
            <a:pPr eaLnBrk="1" hangingPunct="1"/>
            <a:r>
              <a:rPr lang="en-US" sz="2200" b="1" dirty="0" smtClean="0"/>
              <a:t>North American Gravity Holdings</a:t>
            </a:r>
            <a:endParaRPr lang="en-US" sz="2200" b="1" dirty="0" smtClean="0"/>
          </a:p>
          <a:p>
            <a:pPr eaLnBrk="1" hangingPunct="1"/>
            <a:r>
              <a:rPr lang="en-US" sz="2200" b="1" dirty="0" smtClean="0"/>
              <a:t>Future Work</a:t>
            </a:r>
            <a:endParaRPr lang="en-US" sz="2200" b="1" baseline="-25000" dirty="0" smtClean="0"/>
          </a:p>
          <a:p>
            <a:pPr eaLnBrk="1" hangingPunct="1"/>
            <a:endParaRPr lang="en-US" b="1" dirty="0" smtClean="0"/>
          </a:p>
          <a:p>
            <a:pPr eaLnBrk="1" hangingPunct="1"/>
            <a:endParaRPr lang="en-US" dirty="0" smtClean="0"/>
          </a:p>
          <a:p>
            <a:pPr eaLnBrk="1" hangingPunct="1"/>
            <a:endParaRPr lang="en-US" dirty="0" smtClean="0"/>
          </a:p>
          <a:p>
            <a:pPr eaLnBrk="1" hangingPunct="1"/>
            <a:endParaRPr lang="en-US" dirty="0" smtClean="0"/>
          </a:p>
        </p:txBody>
      </p:sp>
      <p:sp>
        <p:nvSpPr>
          <p:cNvPr id="4" name="Footer Placeholder 3"/>
          <p:cNvSpPr>
            <a:spLocks noGrp="1"/>
          </p:cNvSpPr>
          <p:nvPr>
            <p:ph type="ftr" sz="quarter" idx="11"/>
          </p:nvPr>
        </p:nvSpPr>
        <p:spPr/>
        <p:txBody>
          <a:bodyPr/>
          <a:lstStyle/>
          <a:p>
            <a:r>
              <a:rPr lang="en-US" smtClean="0"/>
              <a:t>AGU Meeting of the Americas, Cancun</a:t>
            </a:r>
            <a:endParaRPr lang="en-US" dirty="0"/>
          </a:p>
        </p:txBody>
      </p:sp>
      <p:sp>
        <p:nvSpPr>
          <p:cNvPr id="5" name="Slide Number Placeholder 4"/>
          <p:cNvSpPr>
            <a:spLocks noGrp="1"/>
          </p:cNvSpPr>
          <p:nvPr>
            <p:ph type="sldNum" sz="quarter" idx="12"/>
          </p:nvPr>
        </p:nvSpPr>
        <p:spPr/>
        <p:txBody>
          <a:bodyPr/>
          <a:lstStyle/>
          <a:p>
            <a:fld id="{1BE2F31E-9859-4353-8204-26096E84F01D}" type="slidenum">
              <a:rPr lang="en-US" smtClean="0"/>
              <a:pPr/>
              <a:t>2</a:t>
            </a:fld>
            <a:endParaRPr lang="en-US" dirty="0"/>
          </a:p>
        </p:txBody>
      </p:sp>
      <p:sp>
        <p:nvSpPr>
          <p:cNvPr id="2" name="Date Placeholder 1"/>
          <p:cNvSpPr>
            <a:spLocks noGrp="1"/>
          </p:cNvSpPr>
          <p:nvPr>
            <p:ph type="dt" sz="half" idx="10"/>
          </p:nvPr>
        </p:nvSpPr>
        <p:spPr/>
        <p:txBody>
          <a:bodyPr/>
          <a:lstStyle/>
          <a:p>
            <a:pPr>
              <a:defRPr/>
            </a:pPr>
            <a:r>
              <a:rPr lang="en-US" smtClean="0"/>
              <a:t>May 16, 2013</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dirty="0" smtClean="0"/>
              <a:t>Engage all countries in North American Geoid </a:t>
            </a:r>
            <a:r>
              <a:rPr lang="en-US" dirty="0"/>
              <a:t>working group </a:t>
            </a:r>
            <a:r>
              <a:rPr lang="en-US" dirty="0" smtClean="0"/>
              <a:t>(IAG Sub-commission 2.3c)</a:t>
            </a:r>
          </a:p>
          <a:p>
            <a:pPr lvl="1"/>
            <a:r>
              <a:rPr lang="en-US" dirty="0" smtClean="0"/>
              <a:t>Chair:  David Avalos (INEGI)</a:t>
            </a:r>
          </a:p>
          <a:p>
            <a:r>
              <a:rPr lang="en-US" dirty="0" smtClean="0"/>
              <a:t>Collect up existing terrestrial gravity in gaps</a:t>
            </a:r>
          </a:p>
          <a:p>
            <a:r>
              <a:rPr lang="en-US" dirty="0" smtClean="0"/>
              <a:t>Organize new collections collaboratively with other countries</a:t>
            </a:r>
          </a:p>
          <a:p>
            <a:pPr lvl="1"/>
            <a:r>
              <a:rPr lang="en-US" dirty="0" smtClean="0"/>
              <a:t>Terrestrial</a:t>
            </a:r>
          </a:p>
          <a:p>
            <a:pPr lvl="1"/>
            <a:r>
              <a:rPr lang="en-US" dirty="0" smtClean="0"/>
              <a:t>GRAV-D</a:t>
            </a:r>
          </a:p>
          <a:p>
            <a:endParaRPr lang="en-US" dirty="0"/>
          </a:p>
        </p:txBody>
      </p:sp>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20</a:t>
            </a:fld>
            <a:endParaRPr lang="en-US"/>
          </a:p>
        </p:txBody>
      </p:sp>
    </p:spTree>
    <p:extLst>
      <p:ext uri="{BB962C8B-B14F-4D97-AF65-F5344CB8AC3E}">
        <p14:creationId xmlns:p14="http://schemas.microsoft.com/office/powerpoint/2010/main" val="328961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dirty="0" smtClean="0"/>
              <a:t>Agreement on W</a:t>
            </a:r>
            <a:r>
              <a:rPr lang="en-US" baseline="-25000" dirty="0" smtClean="0"/>
              <a:t>0</a:t>
            </a:r>
            <a:r>
              <a:rPr lang="en-US" dirty="0" smtClean="0"/>
              <a:t> value</a:t>
            </a:r>
          </a:p>
          <a:p>
            <a:pPr lvl="1"/>
            <a:r>
              <a:rPr lang="en-US" dirty="0" smtClean="0"/>
              <a:t>USA and Canada have agreed to create all geoid models until 2022 using this new value</a:t>
            </a:r>
          </a:p>
          <a:p>
            <a:pPr lvl="2"/>
            <a:r>
              <a:rPr lang="en-US" b="1" u="sng" dirty="0">
                <a:solidFill>
                  <a:srgbClr val="FF0000"/>
                </a:solidFill>
              </a:rPr>
              <a:t>Done</a:t>
            </a:r>
            <a:r>
              <a:rPr lang="en-US" dirty="0"/>
              <a:t>, in </a:t>
            </a:r>
            <a:r>
              <a:rPr lang="en-US" dirty="0" smtClean="0"/>
              <a:t>French and English</a:t>
            </a:r>
            <a:endParaRPr lang="en-US" dirty="0"/>
          </a:p>
          <a:p>
            <a:pPr lvl="1"/>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21</a:t>
            </a:fld>
            <a:endParaRPr lang="en-US"/>
          </a:p>
        </p:txBody>
      </p:sp>
    </p:spTree>
    <p:extLst>
      <p:ext uri="{BB962C8B-B14F-4D97-AF65-F5344CB8AC3E}">
        <p14:creationId xmlns:p14="http://schemas.microsoft.com/office/powerpoint/2010/main" val="288790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604" y="1210644"/>
            <a:ext cx="3779522" cy="4874879"/>
          </a:xfrm>
        </p:spPr>
      </p:pic>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22</a:t>
            </a:fld>
            <a:endParaRPr lang="en-US"/>
          </a:p>
        </p:txBody>
      </p:sp>
      <p:sp>
        <p:nvSpPr>
          <p:cNvPr id="8" name="Title 1"/>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b="0" dirty="0" smtClean="0"/>
              <a:t>Future Work</a:t>
            </a:r>
            <a:endParaRPr lang="en-US" sz="3600" b="0" dirty="0"/>
          </a:p>
        </p:txBody>
      </p:sp>
      <p:pic>
        <p:nvPicPr>
          <p:cNvPr id="9"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940772" y="1251284"/>
            <a:ext cx="3774626" cy="4874879"/>
          </a:xfrm>
          <a:prstGeom prst="rect">
            <a:avLst/>
          </a:prstGeom>
          <a:noFill/>
          <a:ln w="9525">
            <a:noFill/>
            <a:miter lim="800000"/>
            <a:headEnd/>
            <a:tailEnd/>
          </a:ln>
        </p:spPr>
      </p:pic>
    </p:spTree>
    <p:extLst>
      <p:ext uri="{BB962C8B-B14F-4D97-AF65-F5344CB8AC3E}">
        <p14:creationId xmlns:p14="http://schemas.microsoft.com/office/powerpoint/2010/main" val="26117947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Future Work</a:t>
            </a:r>
            <a:endParaRPr lang="en-US" sz="3600" dirty="0"/>
          </a:p>
        </p:txBody>
      </p:sp>
      <p:sp>
        <p:nvSpPr>
          <p:cNvPr id="3" name="Content Placeholder 2"/>
          <p:cNvSpPr>
            <a:spLocks noGrp="1"/>
          </p:cNvSpPr>
          <p:nvPr>
            <p:ph idx="1"/>
          </p:nvPr>
        </p:nvSpPr>
        <p:spPr/>
        <p:txBody>
          <a:bodyPr/>
          <a:lstStyle/>
          <a:p>
            <a:pPr marL="0" indent="0">
              <a:buNone/>
            </a:pPr>
            <a:r>
              <a:rPr lang="en-US" dirty="0" smtClean="0"/>
              <a:t>Make </a:t>
            </a:r>
            <a:r>
              <a:rPr lang="en-US" dirty="0"/>
              <a:t>geoid-based orthometric heights available via OPUS</a:t>
            </a:r>
          </a:p>
          <a:p>
            <a:pPr lvl="1"/>
            <a:r>
              <a:rPr lang="en-US" b="1" u="sng" dirty="0">
                <a:solidFill>
                  <a:srgbClr val="FF0000"/>
                </a:solidFill>
              </a:rPr>
              <a:t>Done</a:t>
            </a:r>
            <a:r>
              <a:rPr lang="en-US" dirty="0"/>
              <a:t>, in extended </a:t>
            </a:r>
            <a:r>
              <a:rPr lang="en-US" dirty="0" smtClean="0"/>
              <a:t>output</a:t>
            </a:r>
          </a:p>
          <a:p>
            <a:pPr marL="457200" lvl="1" indent="0">
              <a:buNone/>
            </a:pPr>
            <a:endParaRPr lang="en-US" dirty="0" smtClean="0"/>
          </a:p>
          <a:p>
            <a:pPr marL="457200" lvl="1" indent="0">
              <a:buNone/>
            </a:pPr>
            <a:r>
              <a:rPr lang="en-US" dirty="0" smtClean="0"/>
              <a:t>		</a:t>
            </a:r>
            <a:endParaRPr lang="en-US" dirty="0"/>
          </a:p>
          <a:p>
            <a:pPr lvl="1"/>
            <a:endParaRPr lang="en-US" dirty="0"/>
          </a:p>
        </p:txBody>
      </p:sp>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23</a:t>
            </a:fld>
            <a:endParaRPr lang="en-US"/>
          </a:p>
        </p:txBody>
      </p:sp>
    </p:spTree>
    <p:extLst>
      <p:ext uri="{BB962C8B-B14F-4D97-AF65-F5344CB8AC3E}">
        <p14:creationId xmlns:p14="http://schemas.microsoft.com/office/powerpoint/2010/main" val="129948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1537" y="1906395"/>
            <a:ext cx="7705725" cy="2200275"/>
          </a:xfrm>
        </p:spPr>
      </p:pic>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24</a:t>
            </a:fld>
            <a:endParaRPr lang="en-US"/>
          </a:p>
        </p:txBody>
      </p:sp>
      <p:sp>
        <p:nvSpPr>
          <p:cNvPr id="8" name="Title 1"/>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b="0" dirty="0" smtClean="0"/>
              <a:t>Future Work</a:t>
            </a:r>
            <a:endParaRPr lang="en-US" sz="3600" b="0" dirty="0"/>
          </a:p>
        </p:txBody>
      </p:sp>
      <p:sp>
        <p:nvSpPr>
          <p:cNvPr id="2" name="Rectangle 1"/>
          <p:cNvSpPr/>
          <p:nvPr/>
        </p:nvSpPr>
        <p:spPr>
          <a:xfrm>
            <a:off x="1158241" y="4629984"/>
            <a:ext cx="6033330" cy="523220"/>
          </a:xfrm>
          <a:prstGeom prst="rect">
            <a:avLst/>
          </a:prstGeom>
        </p:spPr>
        <p:txBody>
          <a:bodyPr wrap="square">
            <a:spAutoFit/>
          </a:bodyPr>
          <a:lstStyle/>
          <a:p>
            <a:pPr lvl="1"/>
            <a:r>
              <a:rPr lang="en-US" sz="2800" dirty="0"/>
              <a:t>www.ngs.noaa.gov/OPUS</a:t>
            </a:r>
            <a:endParaRPr lang="en-US" sz="2800" dirty="0"/>
          </a:p>
        </p:txBody>
      </p:sp>
    </p:spTree>
    <p:extLst>
      <p:ext uri="{BB962C8B-B14F-4D97-AF65-F5344CB8AC3E}">
        <p14:creationId xmlns:p14="http://schemas.microsoft.com/office/powerpoint/2010/main" val="24134844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Future Work</a:t>
            </a:r>
            <a:endParaRPr lang="en-US" sz="3600" dirty="0"/>
          </a:p>
        </p:txBody>
      </p:sp>
      <p:sp>
        <p:nvSpPr>
          <p:cNvPr id="3" name="Content Placeholder 2"/>
          <p:cNvSpPr>
            <a:spLocks noGrp="1"/>
          </p:cNvSpPr>
          <p:nvPr>
            <p:ph idx="1"/>
          </p:nvPr>
        </p:nvSpPr>
        <p:spPr/>
        <p:txBody>
          <a:bodyPr/>
          <a:lstStyle/>
          <a:p>
            <a:pPr marL="0" indent="0">
              <a:buNone/>
            </a:pPr>
            <a:r>
              <a:rPr lang="en-US" dirty="0" smtClean="0"/>
              <a:t>Develop </a:t>
            </a:r>
            <a:r>
              <a:rPr lang="en-US" dirty="0" smtClean="0"/>
              <a:t>a geoid-monitoring service</a:t>
            </a:r>
            <a:endParaRPr lang="en-US" dirty="0"/>
          </a:p>
          <a:p>
            <a:pPr lvl="1"/>
            <a:r>
              <a:rPr lang="en-US" dirty="0" smtClean="0"/>
              <a:t>Plan with and without GRACE-type satellites</a:t>
            </a:r>
          </a:p>
          <a:p>
            <a:pPr lvl="1"/>
            <a:r>
              <a:rPr lang="en-US" dirty="0" smtClean="0"/>
              <a:t>Likely to include:</a:t>
            </a:r>
          </a:p>
          <a:p>
            <a:pPr lvl="2"/>
            <a:r>
              <a:rPr lang="en-US" dirty="0"/>
              <a:t>A</a:t>
            </a:r>
            <a:r>
              <a:rPr lang="en-US" dirty="0" smtClean="0"/>
              <a:t> tracking network</a:t>
            </a:r>
          </a:p>
          <a:p>
            <a:pPr lvl="3"/>
            <a:r>
              <a:rPr lang="en-US" dirty="0" smtClean="0"/>
              <a:t>Co-located CORS with gravimeters?</a:t>
            </a:r>
          </a:p>
          <a:p>
            <a:pPr lvl="2"/>
            <a:r>
              <a:rPr lang="en-US" dirty="0" smtClean="0"/>
              <a:t>Geophysical Models</a:t>
            </a:r>
          </a:p>
          <a:p>
            <a:pPr lvl="1"/>
            <a:r>
              <a:rPr lang="en-US" b="1" dirty="0" smtClean="0">
                <a:solidFill>
                  <a:srgbClr val="FF0000"/>
                </a:solidFill>
              </a:rPr>
              <a:t>Working group established</a:t>
            </a:r>
          </a:p>
          <a:p>
            <a:pPr lvl="2"/>
            <a:r>
              <a:rPr lang="en-US" b="1" dirty="0" smtClean="0">
                <a:solidFill>
                  <a:srgbClr val="FF0000"/>
                </a:solidFill>
              </a:rPr>
              <a:t>Boulder conference in 2009</a:t>
            </a:r>
          </a:p>
          <a:p>
            <a:pPr lvl="2"/>
            <a:r>
              <a:rPr lang="en-US" b="1" dirty="0" smtClean="0">
                <a:solidFill>
                  <a:srgbClr val="FF0000"/>
                </a:solidFill>
              </a:rPr>
              <a:t>Unstaffed at the moment</a:t>
            </a:r>
          </a:p>
          <a:p>
            <a:pPr marL="457200" lvl="1" indent="0">
              <a:buNone/>
            </a:pPr>
            <a:r>
              <a:rPr lang="en-US" dirty="0" smtClean="0"/>
              <a:t>		</a:t>
            </a:r>
            <a:endParaRPr lang="en-US" dirty="0"/>
          </a:p>
          <a:p>
            <a:pPr lvl="1"/>
            <a:endParaRPr lang="en-US" dirty="0"/>
          </a:p>
          <a:p>
            <a:pPr lvl="1"/>
            <a:endParaRPr lang="en-US" dirty="0"/>
          </a:p>
        </p:txBody>
      </p:sp>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25</a:t>
            </a:fld>
            <a:endParaRPr lang="en-US"/>
          </a:p>
        </p:txBody>
      </p:sp>
    </p:spTree>
    <p:extLst>
      <p:ext uri="{BB962C8B-B14F-4D97-AF65-F5344CB8AC3E}">
        <p14:creationId xmlns:p14="http://schemas.microsoft.com/office/powerpoint/2010/main" val="237574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533400" y="518438"/>
            <a:ext cx="82296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a:r>
              <a:rPr lang="en-CA" sz="2800" b="1" dirty="0"/>
              <a:t>The “secular” geoid change from the monthly GRACE models (2002-2008).</a:t>
            </a:r>
            <a:endParaRPr lang="en-CA" sz="2800" b="1" dirty="0">
              <a:solidFill>
                <a:srgbClr val="003366"/>
              </a:solidFill>
              <a:latin typeface="Times New Roman" pitchFamily="18" charset="0"/>
            </a:endParaRPr>
          </a:p>
        </p:txBody>
      </p:sp>
      <p:pic>
        <p:nvPicPr>
          <p:cNvPr id="43011"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178" r="6686" b="11624"/>
          <a:stretch>
            <a:fillRect/>
          </a:stretch>
        </p:blipFill>
        <p:spPr bwMode="auto">
          <a:xfrm>
            <a:off x="0" y="1809750"/>
            <a:ext cx="69342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7"/>
          <p:cNvSpPr txBox="1">
            <a:spLocks noChangeArrowheads="1"/>
          </p:cNvSpPr>
          <p:nvPr/>
        </p:nvSpPr>
        <p:spPr bwMode="auto">
          <a:xfrm>
            <a:off x="7010400" y="2514600"/>
            <a:ext cx="1905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t>The solution represents the effect due to total mass changes.  </a:t>
            </a:r>
          </a:p>
          <a:p>
            <a:pPr eaLnBrk="1" hangingPunct="1"/>
            <a:endParaRPr lang="en-CA"/>
          </a:p>
          <a:p>
            <a:pPr eaLnBrk="1" hangingPunct="1"/>
            <a:r>
              <a:rPr lang="en-CA"/>
              <a:t>The solution uses a 400-km Gaussian filter.</a:t>
            </a:r>
          </a:p>
        </p:txBody>
      </p:sp>
      <p:sp>
        <p:nvSpPr>
          <p:cNvPr id="315400" name="Text Box 8"/>
          <p:cNvSpPr txBox="1">
            <a:spLocks noChangeArrowheads="1"/>
          </p:cNvSpPr>
          <p:nvPr/>
        </p:nvSpPr>
        <p:spPr bwMode="auto">
          <a:xfrm>
            <a:off x="974725" y="1490663"/>
            <a:ext cx="135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CA"/>
              <a:t>Deglaciation</a:t>
            </a:r>
            <a:endParaRPr lang="en-US"/>
          </a:p>
        </p:txBody>
      </p:sp>
      <p:sp>
        <p:nvSpPr>
          <p:cNvPr id="315401" name="Line 9"/>
          <p:cNvSpPr>
            <a:spLocks noChangeShapeType="1"/>
          </p:cNvSpPr>
          <p:nvPr/>
        </p:nvSpPr>
        <p:spPr bwMode="auto">
          <a:xfrm>
            <a:off x="1905000" y="1828800"/>
            <a:ext cx="685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5402" name="Text Box 10"/>
          <p:cNvSpPr txBox="1">
            <a:spLocks noChangeArrowheads="1"/>
          </p:cNvSpPr>
          <p:nvPr/>
        </p:nvSpPr>
        <p:spPr bwMode="auto">
          <a:xfrm>
            <a:off x="76200" y="4921250"/>
            <a:ext cx="1663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CA"/>
              <a:t>Glacial Isostatic</a:t>
            </a:r>
          </a:p>
          <a:p>
            <a:r>
              <a:rPr lang="en-CA"/>
              <a:t>Adjustment</a:t>
            </a:r>
            <a:endParaRPr lang="en-US"/>
          </a:p>
        </p:txBody>
      </p:sp>
      <p:sp>
        <p:nvSpPr>
          <p:cNvPr id="315403" name="Line 11"/>
          <p:cNvSpPr>
            <a:spLocks noChangeShapeType="1"/>
          </p:cNvSpPr>
          <p:nvPr/>
        </p:nvSpPr>
        <p:spPr bwMode="auto">
          <a:xfrm flipV="1">
            <a:off x="990600" y="3733800"/>
            <a:ext cx="20574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5404" name="Text Box 12"/>
          <p:cNvSpPr txBox="1">
            <a:spLocks noChangeArrowheads="1"/>
          </p:cNvSpPr>
          <p:nvPr/>
        </p:nvSpPr>
        <p:spPr bwMode="auto">
          <a:xfrm>
            <a:off x="5791200" y="4953000"/>
            <a:ext cx="94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CA"/>
              <a:t>Drought</a:t>
            </a:r>
            <a:endParaRPr lang="en-US"/>
          </a:p>
        </p:txBody>
      </p:sp>
      <p:sp>
        <p:nvSpPr>
          <p:cNvPr id="315405" name="Line 13"/>
          <p:cNvSpPr>
            <a:spLocks noChangeShapeType="1"/>
          </p:cNvSpPr>
          <p:nvPr/>
        </p:nvSpPr>
        <p:spPr bwMode="auto">
          <a:xfrm flipH="1" flipV="1">
            <a:off x="3810000" y="4572000"/>
            <a:ext cx="19050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45774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54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54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54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54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54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5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0" grpId="0"/>
      <p:bldP spid="315401" grpId="0" animBg="1"/>
      <p:bldP spid="315403" grpId="0" animBg="1"/>
      <p:bldP spid="315404" grpId="0"/>
      <p:bldP spid="31540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250256" y="1905000"/>
            <a:ext cx="8739739" cy="3933825"/>
          </a:xfrm>
        </p:spPr>
        <p:txBody>
          <a:bodyPr/>
          <a:lstStyle/>
          <a:p>
            <a:pPr>
              <a:lnSpc>
                <a:spcPct val="80000"/>
              </a:lnSpc>
            </a:pPr>
            <a:r>
              <a:rPr lang="en-US" sz="3600" b="1" dirty="0" smtClean="0"/>
              <a:t>Geoid / Vertical Datum Contacts:</a:t>
            </a:r>
          </a:p>
          <a:p>
            <a:pPr>
              <a:lnSpc>
                <a:spcPct val="80000"/>
              </a:lnSpc>
            </a:pPr>
            <a:endParaRPr lang="en-US" sz="3600" b="1" dirty="0" smtClean="0"/>
          </a:p>
          <a:p>
            <a:pPr lvl="1">
              <a:lnSpc>
                <a:spcPct val="80000"/>
              </a:lnSpc>
            </a:pPr>
            <a:r>
              <a:rPr lang="en-US" b="1" dirty="0" smtClean="0"/>
              <a:t>NA Geoid Working Group Chair &amp; Mexico Geoid:</a:t>
            </a:r>
          </a:p>
          <a:p>
            <a:pPr lvl="2">
              <a:lnSpc>
                <a:spcPct val="80000"/>
              </a:lnSpc>
            </a:pPr>
            <a:r>
              <a:rPr lang="en-US" b="1" dirty="0" smtClean="0"/>
              <a:t>David Avalos (</a:t>
            </a:r>
            <a:r>
              <a:rPr lang="en-US" b="1" dirty="0" smtClean="0">
                <a:hlinkClick r:id="rId3"/>
              </a:rPr>
              <a:t>david.avalos@inegi.org.mx</a:t>
            </a:r>
            <a:r>
              <a:rPr lang="en-US" b="1" dirty="0" smtClean="0"/>
              <a:t>)</a:t>
            </a:r>
          </a:p>
          <a:p>
            <a:pPr marL="914400" lvl="2" indent="0">
              <a:lnSpc>
                <a:spcPct val="80000"/>
              </a:lnSpc>
              <a:buNone/>
            </a:pPr>
            <a:endParaRPr lang="en-US" b="1" dirty="0" smtClean="0"/>
          </a:p>
          <a:p>
            <a:pPr lvl="1">
              <a:lnSpc>
                <a:spcPct val="80000"/>
              </a:lnSpc>
            </a:pPr>
            <a:r>
              <a:rPr lang="en-US" b="1" dirty="0" smtClean="0"/>
              <a:t>USA:  Dan Roman (</a:t>
            </a:r>
            <a:r>
              <a:rPr lang="en-US" b="1" dirty="0" smtClean="0">
                <a:hlinkClick r:id="rId4"/>
              </a:rPr>
              <a:t>dan.roman@noaa.gov</a:t>
            </a:r>
            <a:r>
              <a:rPr lang="en-US" b="1" dirty="0" smtClean="0"/>
              <a:t>)</a:t>
            </a:r>
          </a:p>
          <a:p>
            <a:pPr marL="457200" lvl="1" indent="0">
              <a:lnSpc>
                <a:spcPct val="80000"/>
              </a:lnSpc>
              <a:buNone/>
            </a:pPr>
            <a:endParaRPr lang="en-US" b="1" dirty="0" smtClean="0"/>
          </a:p>
          <a:p>
            <a:pPr lvl="1">
              <a:lnSpc>
                <a:spcPct val="80000"/>
              </a:lnSpc>
            </a:pPr>
            <a:r>
              <a:rPr lang="en-US" b="1" dirty="0" smtClean="0"/>
              <a:t>Canada:  </a:t>
            </a:r>
            <a:r>
              <a:rPr lang="en-US" b="1" dirty="0"/>
              <a:t>Marc </a:t>
            </a:r>
            <a:r>
              <a:rPr lang="en-US" b="1" dirty="0" err="1" smtClean="0"/>
              <a:t>Véronneau</a:t>
            </a:r>
            <a:r>
              <a:rPr lang="en-US" b="1" dirty="0" smtClean="0"/>
              <a:t> (</a:t>
            </a:r>
            <a:r>
              <a:rPr lang="en-US" b="1" dirty="0" smtClean="0">
                <a:hlinkClick r:id="rId5"/>
              </a:rPr>
              <a:t>marc.veronneau@nrcan-rncan.gc.ca</a:t>
            </a:r>
            <a:r>
              <a:rPr lang="en-US" b="1" dirty="0" smtClean="0"/>
              <a:t>)</a:t>
            </a:r>
          </a:p>
          <a:p>
            <a:pPr lvl="1">
              <a:lnSpc>
                <a:spcPct val="80000"/>
              </a:lnSpc>
            </a:pPr>
            <a:endParaRPr lang="en-US" b="1" dirty="0" smtClean="0"/>
          </a:p>
          <a:p>
            <a:pPr>
              <a:lnSpc>
                <a:spcPct val="80000"/>
              </a:lnSpc>
            </a:pPr>
            <a:endParaRPr lang="en-US" sz="1800" b="1" dirty="0" smtClean="0">
              <a:ea typeface="Calibri" pitchFamily="34" charset="0"/>
              <a:cs typeface="Times New Roman" pitchFamily="18" charset="0"/>
            </a:endParaRPr>
          </a:p>
          <a:p>
            <a:pPr>
              <a:lnSpc>
                <a:spcPct val="80000"/>
              </a:lnSpc>
              <a:buFontTx/>
              <a:buNone/>
            </a:pPr>
            <a:endParaRPr lang="en-US" dirty="0" smtClean="0"/>
          </a:p>
          <a:p>
            <a:pPr lvl="1">
              <a:buFontTx/>
              <a:buNone/>
            </a:pPr>
            <a:endParaRPr lang="en-US" dirty="0" smtClean="0"/>
          </a:p>
          <a:p>
            <a:pPr>
              <a:buFontTx/>
              <a:buNone/>
            </a:pPr>
            <a:r>
              <a:rPr lang="en-US" dirty="0" smtClean="0"/>
              <a:t>			</a:t>
            </a:r>
            <a:endParaRPr lang="en-US" sz="1200" b="1" dirty="0" smtClean="0"/>
          </a:p>
          <a:p>
            <a:pPr lvl="1">
              <a:buFontTx/>
              <a:buNone/>
            </a:pPr>
            <a:endParaRPr lang="en-US" dirty="0" smtClean="0"/>
          </a:p>
          <a:p>
            <a:pPr lvl="1"/>
            <a:endParaRPr lang="en-US" dirty="0" smtClean="0"/>
          </a:p>
          <a:p>
            <a:endParaRPr lang="en-US" dirty="0" smtClean="0"/>
          </a:p>
          <a:p>
            <a:endParaRPr lang="en-US" dirty="0" smtClean="0"/>
          </a:p>
        </p:txBody>
      </p:sp>
      <p:sp>
        <p:nvSpPr>
          <p:cNvPr id="4" name="Footer Placeholder 3"/>
          <p:cNvSpPr>
            <a:spLocks noGrp="1"/>
          </p:cNvSpPr>
          <p:nvPr>
            <p:ph type="ftr" sz="quarter" idx="11"/>
          </p:nvPr>
        </p:nvSpPr>
        <p:spPr/>
        <p:txBody>
          <a:bodyPr/>
          <a:lstStyle/>
          <a:p>
            <a:r>
              <a:rPr lang="en-US" smtClean="0"/>
              <a:t>AGU Meeting of the Americas, Cancun</a:t>
            </a:r>
            <a:endParaRPr lang="en-US" dirty="0"/>
          </a:p>
        </p:txBody>
      </p:sp>
      <p:sp>
        <p:nvSpPr>
          <p:cNvPr id="5" name="Slide Number Placeholder 4"/>
          <p:cNvSpPr>
            <a:spLocks noGrp="1"/>
          </p:cNvSpPr>
          <p:nvPr>
            <p:ph type="sldNum" sz="quarter" idx="12"/>
          </p:nvPr>
        </p:nvSpPr>
        <p:spPr/>
        <p:txBody>
          <a:bodyPr/>
          <a:lstStyle/>
          <a:p>
            <a:fld id="{1BE2F31E-9859-4353-8204-26096E84F01D}" type="slidenum">
              <a:rPr lang="en-US" smtClean="0"/>
              <a:pPr/>
              <a:t>27</a:t>
            </a:fld>
            <a:endParaRPr lang="en-US" dirty="0"/>
          </a:p>
        </p:txBody>
      </p:sp>
      <p:sp>
        <p:nvSpPr>
          <p:cNvPr id="6"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a:defRPr/>
            </a:pPr>
            <a:r>
              <a:rPr lang="en-US" sz="4400" b="0" kern="0" dirty="0" smtClean="0">
                <a:latin typeface="Times New Roman" pitchFamily="18" charset="0"/>
                <a:ea typeface="+mj-ea"/>
                <a:cs typeface="Times New Roman" pitchFamily="18" charset="0"/>
              </a:rPr>
              <a:t>Interested?  </a:t>
            </a:r>
            <a:endParaRPr lang="en-US" sz="4400" b="0" kern="0" dirty="0">
              <a:latin typeface="Times New Roman" pitchFamily="18" charset="0"/>
              <a:ea typeface="+mj-ea"/>
              <a:cs typeface="Times New Roman" pitchFamily="18" charset="0"/>
            </a:endParaRPr>
          </a:p>
        </p:txBody>
      </p:sp>
      <p:sp>
        <p:nvSpPr>
          <p:cNvPr id="2" name="Date Placeholder 1"/>
          <p:cNvSpPr>
            <a:spLocks noGrp="1"/>
          </p:cNvSpPr>
          <p:nvPr>
            <p:ph type="dt" sz="half" idx="10"/>
          </p:nvPr>
        </p:nvSpPr>
        <p:spPr/>
        <p:txBody>
          <a:bodyPr/>
          <a:lstStyle/>
          <a:p>
            <a:pPr>
              <a:defRPr/>
            </a:pPr>
            <a:r>
              <a:rPr lang="en-US" smtClean="0"/>
              <a:t>May 16, 2013</a:t>
            </a:r>
            <a:endParaRPr lang="en-US"/>
          </a:p>
        </p:txBody>
      </p:sp>
    </p:spTree>
    <p:extLst>
      <p:ext uri="{BB962C8B-B14F-4D97-AF65-F5344CB8AC3E}">
        <p14:creationId xmlns:p14="http://schemas.microsoft.com/office/powerpoint/2010/main" val="22094489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28</a:t>
            </a:fld>
            <a:endParaRPr lang="en-US"/>
          </a:p>
        </p:txBody>
      </p:sp>
    </p:spTree>
    <p:extLst>
      <p:ext uri="{BB962C8B-B14F-4D97-AF65-F5344CB8AC3E}">
        <p14:creationId xmlns:p14="http://schemas.microsoft.com/office/powerpoint/2010/main" val="38465780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a:stretch>
            <a:fillRect/>
          </a:stretch>
        </p:blipFill>
        <p:spPr bwMode="auto">
          <a:xfrm>
            <a:off x="-2153" y="1410979"/>
            <a:ext cx="6621269" cy="4772025"/>
          </a:xfrm>
          <a:prstGeom prst="rect">
            <a:avLst/>
          </a:prstGeom>
          <a:noFill/>
          <a:ln w="9525">
            <a:noFill/>
            <a:miter lim="800000"/>
            <a:headEnd/>
            <a:tailEnd/>
          </a:ln>
        </p:spPr>
      </p:pic>
      <p:sp>
        <p:nvSpPr>
          <p:cNvPr id="2" name="Title 1"/>
          <p:cNvSpPr>
            <a:spLocks noGrp="1"/>
          </p:cNvSpPr>
          <p:nvPr>
            <p:ph type="title"/>
          </p:nvPr>
        </p:nvSpPr>
        <p:spPr/>
        <p:txBody>
          <a:bodyPr/>
          <a:lstStyle/>
          <a:p>
            <a:r>
              <a:rPr lang="en-US" sz="2800" dirty="0" smtClean="0"/>
              <a:t>Geoid Slope Validation Survey of 2011 (GSVS11)</a:t>
            </a:r>
            <a:endParaRPr lang="en-US" sz="2800" dirty="0"/>
          </a:p>
        </p:txBody>
      </p:sp>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dirty="0"/>
          </a:p>
        </p:txBody>
      </p:sp>
      <p:sp>
        <p:nvSpPr>
          <p:cNvPr id="6" name="Slide Number Placeholder 5"/>
          <p:cNvSpPr>
            <a:spLocks noGrp="1"/>
          </p:cNvSpPr>
          <p:nvPr>
            <p:ph type="sldNum" sz="quarter" idx="12"/>
          </p:nvPr>
        </p:nvSpPr>
        <p:spPr/>
        <p:txBody>
          <a:bodyPr/>
          <a:lstStyle/>
          <a:p>
            <a:pPr>
              <a:defRPr/>
            </a:pPr>
            <a:fld id="{67D4626A-CDB5-4B41-A00B-BFC7DEA88BA0}" type="slidenum">
              <a:rPr lang="en-US" smtClean="0"/>
              <a:pPr>
                <a:defRPr/>
              </a:pPr>
              <a:t>29</a:t>
            </a:fld>
            <a:endParaRPr lang="en-US"/>
          </a:p>
        </p:txBody>
      </p:sp>
      <p:pic>
        <p:nvPicPr>
          <p:cNvPr id="1027" name="Picture 3"/>
          <p:cNvPicPr>
            <a:picLocks noChangeAspect="1" noChangeArrowheads="1"/>
          </p:cNvPicPr>
          <p:nvPr/>
        </p:nvPicPr>
        <p:blipFill>
          <a:blip r:embed="rId5" cstate="print"/>
          <a:srcRect/>
          <a:stretch>
            <a:fillRect/>
          </a:stretch>
        </p:blipFill>
        <p:spPr bwMode="auto">
          <a:xfrm>
            <a:off x="5193469" y="1167789"/>
            <a:ext cx="2719914" cy="5056742"/>
          </a:xfrm>
          <a:prstGeom prst="rect">
            <a:avLst/>
          </a:prstGeom>
          <a:noFill/>
          <a:ln w="50800">
            <a:solidFill>
              <a:srgbClr val="FF3300"/>
            </a:solidFill>
            <a:miter lim="800000"/>
            <a:headEnd/>
            <a:tailEnd/>
          </a:ln>
        </p:spPr>
      </p:pic>
      <p:sp>
        <p:nvSpPr>
          <p:cNvPr id="10" name="Rectangle 9"/>
          <p:cNvSpPr/>
          <p:nvPr/>
        </p:nvSpPr>
        <p:spPr>
          <a:xfrm>
            <a:off x="2762541" y="5078776"/>
            <a:ext cx="429658" cy="716096"/>
          </a:xfrm>
          <a:prstGeom prst="rect">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2760504" y="1135856"/>
            <a:ext cx="2405062" cy="3955258"/>
          </a:xfrm>
          <a:prstGeom prst="line">
            <a:avLst/>
          </a:prstGeom>
          <a:ln w="508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81935" y="5793581"/>
            <a:ext cx="2374106" cy="454819"/>
          </a:xfrm>
          <a:prstGeom prst="line">
            <a:avLst/>
          </a:prstGeom>
          <a:ln w="50800">
            <a:solidFill>
              <a:srgbClr val="FF33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258560" y="3933825"/>
            <a:ext cx="1709122" cy="738664"/>
          </a:xfrm>
          <a:prstGeom prst="rect">
            <a:avLst/>
          </a:prstGeom>
          <a:noFill/>
        </p:spPr>
        <p:txBody>
          <a:bodyPr wrap="none" rtlCol="0">
            <a:spAutoFit/>
          </a:bodyPr>
          <a:lstStyle/>
          <a:p>
            <a:r>
              <a:rPr lang="en-US" dirty="0" smtClean="0">
                <a:solidFill>
                  <a:schemeClr val="bg1"/>
                </a:solidFill>
              </a:rPr>
              <a:t>325 km</a:t>
            </a:r>
          </a:p>
          <a:p>
            <a:r>
              <a:rPr lang="en-US" dirty="0" smtClean="0">
                <a:solidFill>
                  <a:schemeClr val="bg1"/>
                </a:solidFill>
              </a:rPr>
              <a:t>218 points</a:t>
            </a:r>
          </a:p>
          <a:p>
            <a:r>
              <a:rPr lang="en-US" dirty="0" smtClean="0">
                <a:solidFill>
                  <a:schemeClr val="bg1"/>
                </a:solidFill>
              </a:rPr>
              <a:t>1.5 km spacing</a:t>
            </a:r>
            <a:endParaRPr lang="en-US" dirty="0">
              <a:solidFill>
                <a:schemeClr val="bg1"/>
              </a:solidFill>
            </a:endParaRPr>
          </a:p>
        </p:txBody>
      </p:sp>
      <p:sp>
        <p:nvSpPr>
          <p:cNvPr id="7" name="TextBox 6"/>
          <p:cNvSpPr txBox="1"/>
          <p:nvPr/>
        </p:nvSpPr>
        <p:spPr>
          <a:xfrm>
            <a:off x="5445760" y="1930400"/>
            <a:ext cx="3196709" cy="1815882"/>
          </a:xfrm>
          <a:prstGeom prst="rect">
            <a:avLst/>
          </a:prstGeom>
          <a:solidFill>
            <a:schemeClr val="bg1"/>
          </a:solidFill>
        </p:spPr>
        <p:txBody>
          <a:bodyPr wrap="none" rtlCol="0">
            <a:spAutoFit/>
          </a:bodyPr>
          <a:lstStyle/>
          <a:p>
            <a:r>
              <a:rPr lang="en-US" dirty="0" smtClean="0"/>
              <a:t>Terrestrial Survey using:</a:t>
            </a:r>
          </a:p>
          <a:p>
            <a:pPr marL="285750" indent="-285750">
              <a:buFontTx/>
              <a:buChar char="-"/>
            </a:pPr>
            <a:r>
              <a:rPr lang="en-US" dirty="0" smtClean="0"/>
              <a:t>GPS</a:t>
            </a:r>
          </a:p>
          <a:p>
            <a:pPr marL="285750" indent="-285750">
              <a:buFontTx/>
              <a:buChar char="-"/>
            </a:pPr>
            <a:r>
              <a:rPr lang="en-US" dirty="0" smtClean="0"/>
              <a:t>Leveling</a:t>
            </a:r>
          </a:p>
          <a:p>
            <a:pPr marL="285750" indent="-285750">
              <a:buFontTx/>
              <a:buChar char="-"/>
            </a:pPr>
            <a:r>
              <a:rPr lang="en-US" dirty="0" smtClean="0"/>
              <a:t>DOVs</a:t>
            </a:r>
          </a:p>
          <a:p>
            <a:pPr marL="285750" indent="-285750">
              <a:buFontTx/>
              <a:buChar char="-"/>
            </a:pPr>
            <a:endParaRPr lang="en-US" dirty="0" smtClean="0"/>
          </a:p>
          <a:p>
            <a:r>
              <a:rPr lang="en-US" dirty="0" smtClean="0"/>
              <a:t>To quantify accuracy of:</a:t>
            </a:r>
          </a:p>
          <a:p>
            <a:pPr marL="285750" indent="-285750">
              <a:buFontTx/>
              <a:buChar char="-"/>
            </a:pPr>
            <a:r>
              <a:rPr lang="en-US" dirty="0" smtClean="0"/>
              <a:t>Current geoid models</a:t>
            </a:r>
          </a:p>
          <a:p>
            <a:pPr marL="285750" indent="-285750">
              <a:buFontTx/>
              <a:buChar char="-"/>
            </a:pPr>
            <a:r>
              <a:rPr lang="en-US" dirty="0" smtClean="0"/>
              <a:t>Geoids with GRAV-D added</a:t>
            </a:r>
            <a:endParaRPr lang="en-US" dirty="0"/>
          </a:p>
        </p:txBody>
      </p:sp>
    </p:spTree>
    <p:custDataLst>
      <p:tags r:id="rId1"/>
    </p:custDataLst>
    <p:extLst>
      <p:ext uri="{BB962C8B-B14F-4D97-AF65-F5344CB8AC3E}">
        <p14:creationId xmlns:p14="http://schemas.microsoft.com/office/powerpoint/2010/main" val="335817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027"/>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719" y="398914"/>
            <a:ext cx="7608922" cy="6165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3</a:t>
            </a:fld>
            <a:endParaRPr lang="en-US"/>
          </a:p>
        </p:txBody>
      </p:sp>
      <p:sp>
        <p:nvSpPr>
          <p:cNvPr id="9" name="TextBox 8"/>
          <p:cNvSpPr txBox="1"/>
          <p:nvPr/>
        </p:nvSpPr>
        <p:spPr>
          <a:xfrm>
            <a:off x="4532175" y="3174120"/>
            <a:ext cx="1192955" cy="307777"/>
          </a:xfrm>
          <a:prstGeom prst="rect">
            <a:avLst/>
          </a:prstGeom>
          <a:noFill/>
        </p:spPr>
        <p:txBody>
          <a:bodyPr wrap="none" rtlCol="0">
            <a:spAutoFit/>
          </a:bodyPr>
          <a:lstStyle/>
          <a:p>
            <a:r>
              <a:rPr lang="en-US" dirty="0" smtClean="0">
                <a:solidFill>
                  <a:srgbClr val="FF0000"/>
                </a:solidFill>
              </a:rPr>
              <a:t>CGVD 28*</a:t>
            </a:r>
            <a:endParaRPr lang="en-US" dirty="0">
              <a:solidFill>
                <a:srgbClr val="FF0000"/>
              </a:solidFill>
            </a:endParaRPr>
          </a:p>
        </p:txBody>
      </p:sp>
      <p:sp>
        <p:nvSpPr>
          <p:cNvPr id="11" name="TextBox 10"/>
          <p:cNvSpPr txBox="1"/>
          <p:nvPr/>
        </p:nvSpPr>
        <p:spPr>
          <a:xfrm>
            <a:off x="1087119" y="4686734"/>
            <a:ext cx="1667444" cy="523220"/>
          </a:xfrm>
          <a:prstGeom prst="rect">
            <a:avLst/>
          </a:prstGeom>
          <a:noFill/>
        </p:spPr>
        <p:txBody>
          <a:bodyPr wrap="none" rtlCol="0">
            <a:spAutoFit/>
          </a:bodyPr>
          <a:lstStyle/>
          <a:p>
            <a:r>
              <a:rPr lang="en-US" dirty="0" smtClean="0">
                <a:solidFill>
                  <a:srgbClr val="FF0000"/>
                </a:solidFill>
              </a:rPr>
              <a:t>No official</a:t>
            </a:r>
          </a:p>
          <a:p>
            <a:r>
              <a:rPr lang="en-US" dirty="0" smtClean="0">
                <a:solidFill>
                  <a:srgbClr val="FF0000"/>
                </a:solidFill>
              </a:rPr>
              <a:t>Vertical datum</a:t>
            </a:r>
            <a:endParaRPr lang="en-US" dirty="0">
              <a:solidFill>
                <a:srgbClr val="FF0000"/>
              </a:solidFill>
            </a:endParaRPr>
          </a:p>
        </p:txBody>
      </p:sp>
      <p:sp>
        <p:nvSpPr>
          <p:cNvPr id="12" name="TextBox 11"/>
          <p:cNvSpPr txBox="1"/>
          <p:nvPr/>
        </p:nvSpPr>
        <p:spPr>
          <a:xfrm>
            <a:off x="3160963" y="3940590"/>
            <a:ext cx="1080745" cy="307777"/>
          </a:xfrm>
          <a:prstGeom prst="rect">
            <a:avLst/>
          </a:prstGeom>
          <a:noFill/>
        </p:spPr>
        <p:txBody>
          <a:bodyPr wrap="none" rtlCol="0">
            <a:spAutoFit/>
          </a:bodyPr>
          <a:lstStyle/>
          <a:p>
            <a:r>
              <a:rPr lang="en-US" dirty="0" smtClean="0">
                <a:solidFill>
                  <a:srgbClr val="FF0000"/>
                </a:solidFill>
              </a:rPr>
              <a:t>NAVD 88</a:t>
            </a:r>
            <a:endParaRPr lang="en-US" dirty="0">
              <a:solidFill>
                <a:srgbClr val="FF0000"/>
              </a:solidFill>
            </a:endParaRPr>
          </a:p>
        </p:txBody>
      </p:sp>
      <p:cxnSp>
        <p:nvCxnSpPr>
          <p:cNvPr id="14" name="Straight Arrow Connector 13"/>
          <p:cNvCxnSpPr/>
          <p:nvPr/>
        </p:nvCxnSpPr>
        <p:spPr>
          <a:xfrm flipV="1">
            <a:off x="3701335" y="2194560"/>
            <a:ext cx="220425" cy="174603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241708" y="4092990"/>
            <a:ext cx="886945" cy="15537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811547" y="4248367"/>
            <a:ext cx="1603733" cy="108563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654799" y="1283134"/>
            <a:ext cx="1667444" cy="523220"/>
          </a:xfrm>
          <a:prstGeom prst="rect">
            <a:avLst/>
          </a:prstGeom>
          <a:noFill/>
        </p:spPr>
        <p:txBody>
          <a:bodyPr wrap="none" rtlCol="0">
            <a:spAutoFit/>
          </a:bodyPr>
          <a:lstStyle/>
          <a:p>
            <a:r>
              <a:rPr lang="en-US" dirty="0" smtClean="0">
                <a:solidFill>
                  <a:srgbClr val="FF0000"/>
                </a:solidFill>
              </a:rPr>
              <a:t>No official</a:t>
            </a:r>
          </a:p>
          <a:p>
            <a:r>
              <a:rPr lang="en-US" dirty="0" smtClean="0">
                <a:solidFill>
                  <a:srgbClr val="FF0000"/>
                </a:solidFill>
              </a:rPr>
              <a:t>Vertical datum</a:t>
            </a:r>
            <a:endParaRPr lang="en-US" dirty="0">
              <a:solidFill>
                <a:srgbClr val="FF0000"/>
              </a:solidFill>
            </a:endParaRPr>
          </a:p>
        </p:txBody>
      </p:sp>
      <p:sp>
        <p:nvSpPr>
          <p:cNvPr id="25" name="TextBox 24"/>
          <p:cNvSpPr txBox="1"/>
          <p:nvPr/>
        </p:nvSpPr>
        <p:spPr>
          <a:xfrm>
            <a:off x="910521" y="5826216"/>
            <a:ext cx="4854214" cy="738664"/>
          </a:xfrm>
          <a:prstGeom prst="rect">
            <a:avLst/>
          </a:prstGeom>
          <a:noFill/>
        </p:spPr>
        <p:txBody>
          <a:bodyPr wrap="none" rtlCol="0">
            <a:spAutoFit/>
          </a:bodyPr>
          <a:lstStyle/>
          <a:p>
            <a:r>
              <a:rPr lang="en-US" dirty="0" smtClean="0">
                <a:solidFill>
                  <a:srgbClr val="FF0000"/>
                </a:solidFill>
              </a:rPr>
              <a:t>* NAVD 88 exists; also soon (2013) to be </a:t>
            </a:r>
          </a:p>
          <a:p>
            <a:r>
              <a:rPr lang="en-US" dirty="0" smtClean="0">
                <a:solidFill>
                  <a:srgbClr val="FF0000"/>
                </a:solidFill>
              </a:rPr>
              <a:t>   replaced by a new geoid/GNSS based datum</a:t>
            </a:r>
          </a:p>
          <a:p>
            <a:endParaRPr lang="en-US" dirty="0">
              <a:solidFill>
                <a:srgbClr val="FF0000"/>
              </a:solidFill>
            </a:endParaRPr>
          </a:p>
        </p:txBody>
      </p:sp>
    </p:spTree>
    <p:extLst>
      <p:ext uri="{BB962C8B-B14F-4D97-AF65-F5344CB8AC3E}">
        <p14:creationId xmlns:p14="http://schemas.microsoft.com/office/powerpoint/2010/main" val="69112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par>
                                <p:cTn id="12" presetID="2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par>
                                <p:cTn id="15" presetID="22" presetClass="entr" presetSubtype="8"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26"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GSVS11:  Proving why we need GRAV-D</a:t>
            </a:r>
            <a:endParaRPr lang="en-US" sz="3600" dirty="0"/>
          </a:p>
        </p:txBody>
      </p:sp>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30</a:t>
            </a:fld>
            <a:endParaRPr lang="en-US"/>
          </a:p>
        </p:txBody>
      </p:sp>
      <p:pic>
        <p:nvPicPr>
          <p:cNvPr id="4098" name="Picture 2" descr="Z:\Geoid Slope Validation Survey 2011\Papers\Official Paper\Final Figures\Figure 1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8119" y="1518920"/>
            <a:ext cx="7539721" cy="4525963"/>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rot="21314742">
            <a:off x="502920" y="2092960"/>
            <a:ext cx="6776720" cy="1554480"/>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81200" y="1553186"/>
            <a:ext cx="6583854" cy="523220"/>
          </a:xfrm>
          <a:prstGeom prst="rect">
            <a:avLst/>
          </a:prstGeom>
          <a:solidFill>
            <a:srgbClr val="7030A0"/>
          </a:solidFill>
        </p:spPr>
        <p:txBody>
          <a:bodyPr wrap="none" rtlCol="0">
            <a:spAutoFit/>
          </a:bodyPr>
          <a:lstStyle/>
          <a:p>
            <a:r>
              <a:rPr lang="en-US" dirty="0" smtClean="0">
                <a:solidFill>
                  <a:schemeClr val="bg1"/>
                </a:solidFill>
              </a:rPr>
              <a:t>Geoids </a:t>
            </a:r>
            <a:r>
              <a:rPr lang="en-US" i="1" u="sng" dirty="0" smtClean="0">
                <a:solidFill>
                  <a:schemeClr val="bg1"/>
                </a:solidFill>
              </a:rPr>
              <a:t>without</a:t>
            </a:r>
            <a:r>
              <a:rPr lang="en-US" dirty="0" smtClean="0">
                <a:solidFill>
                  <a:schemeClr val="bg1"/>
                </a:solidFill>
              </a:rPr>
              <a:t> new GRAV-D data:  1-3 cm differential accuracy</a:t>
            </a:r>
          </a:p>
          <a:p>
            <a:r>
              <a:rPr lang="en-US" dirty="0" smtClean="0">
                <a:solidFill>
                  <a:schemeClr val="bg1"/>
                </a:solidFill>
              </a:rPr>
              <a:t>over distances from 0.4 to 325 km</a:t>
            </a:r>
            <a:endParaRPr lang="en-US" dirty="0">
              <a:solidFill>
                <a:schemeClr val="bg1"/>
              </a:solidFill>
            </a:endParaRPr>
          </a:p>
        </p:txBody>
      </p:sp>
      <p:sp>
        <p:nvSpPr>
          <p:cNvPr id="11" name="Oval 10"/>
          <p:cNvSpPr/>
          <p:nvPr/>
        </p:nvSpPr>
        <p:spPr>
          <a:xfrm>
            <a:off x="248921" y="3783363"/>
            <a:ext cx="6776720" cy="7772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770706" y="4447549"/>
            <a:ext cx="3373294" cy="738664"/>
          </a:xfrm>
          <a:prstGeom prst="rect">
            <a:avLst/>
          </a:prstGeom>
          <a:solidFill>
            <a:srgbClr val="FF0000"/>
          </a:solidFill>
        </p:spPr>
        <p:txBody>
          <a:bodyPr wrap="square" rtlCol="0">
            <a:spAutoFit/>
          </a:bodyPr>
          <a:lstStyle/>
          <a:p>
            <a:r>
              <a:rPr lang="en-US" dirty="0" smtClean="0">
                <a:solidFill>
                  <a:schemeClr val="bg1"/>
                </a:solidFill>
              </a:rPr>
              <a:t>Geoids </a:t>
            </a:r>
            <a:r>
              <a:rPr lang="en-US" i="1" u="sng" dirty="0" smtClean="0">
                <a:solidFill>
                  <a:schemeClr val="bg1"/>
                </a:solidFill>
              </a:rPr>
              <a:t>with</a:t>
            </a:r>
            <a:r>
              <a:rPr lang="en-US" dirty="0" smtClean="0">
                <a:solidFill>
                  <a:schemeClr val="bg1"/>
                </a:solidFill>
              </a:rPr>
              <a:t> new GRAV-D data:  </a:t>
            </a:r>
          </a:p>
          <a:p>
            <a:r>
              <a:rPr lang="en-US" dirty="0" smtClean="0">
                <a:solidFill>
                  <a:schemeClr val="bg1"/>
                </a:solidFill>
              </a:rPr>
              <a:t>1 cm differential accuracy over distances from 0.4 to 325 km</a:t>
            </a:r>
            <a:endParaRPr lang="en-US" dirty="0">
              <a:solidFill>
                <a:schemeClr val="bg1"/>
              </a:solidFill>
            </a:endParaRPr>
          </a:p>
        </p:txBody>
      </p:sp>
    </p:spTree>
    <p:extLst>
      <p:ext uri="{BB962C8B-B14F-4D97-AF65-F5344CB8AC3E}">
        <p14:creationId xmlns:p14="http://schemas.microsoft.com/office/powerpoint/2010/main" val="370194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AGU Meeting of the Americas, Cancun</a:t>
            </a:r>
            <a:endParaRPr lang="en-US" dirty="0"/>
          </a:p>
        </p:txBody>
      </p:sp>
      <p:sp>
        <p:nvSpPr>
          <p:cNvPr id="6" name="Slide Number Placeholder 5"/>
          <p:cNvSpPr>
            <a:spLocks noGrp="1"/>
          </p:cNvSpPr>
          <p:nvPr>
            <p:ph type="sldNum" sz="quarter" idx="12"/>
          </p:nvPr>
        </p:nvSpPr>
        <p:spPr/>
        <p:txBody>
          <a:bodyPr/>
          <a:lstStyle/>
          <a:p>
            <a:fld id="{1BE2F31E-9859-4353-8204-26096E84F01D}" type="slidenum">
              <a:rPr lang="en-US" smtClean="0"/>
              <a:pPr/>
              <a:t>31</a:t>
            </a:fld>
            <a:endParaRPr lang="en-US" dirty="0"/>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a:defRPr/>
            </a:pPr>
            <a:r>
              <a:rPr lang="en-US" sz="4400" b="0" kern="0" dirty="0">
                <a:latin typeface="Times New Roman" pitchFamily="18" charset="0"/>
                <a:cs typeface="Times New Roman" pitchFamily="18" charset="0"/>
              </a:rPr>
              <a:t>How will I access the new </a:t>
            </a:r>
          </a:p>
          <a:p>
            <a:pPr algn="ctr">
              <a:defRPr/>
            </a:pPr>
            <a:r>
              <a:rPr lang="en-US" sz="4400" b="0" kern="0" dirty="0">
                <a:latin typeface="Times New Roman" pitchFamily="18" charset="0"/>
                <a:cs typeface="Times New Roman" pitchFamily="18" charset="0"/>
              </a:rPr>
              <a:t>vertical datum? </a:t>
            </a:r>
            <a:r>
              <a:rPr lang="en-US" sz="4400" b="0" kern="0" dirty="0" smtClean="0">
                <a:latin typeface="Times New Roman" pitchFamily="18" charset="0"/>
                <a:cs typeface="Times New Roman" pitchFamily="18" charset="0"/>
              </a:rPr>
              <a:t>(3 </a:t>
            </a:r>
            <a:r>
              <a:rPr lang="en-US" sz="4400" b="0" kern="0" dirty="0">
                <a:latin typeface="Times New Roman" pitchFamily="18" charset="0"/>
                <a:cs typeface="Times New Roman" pitchFamily="18" charset="0"/>
              </a:rPr>
              <a:t>of </a:t>
            </a:r>
            <a:r>
              <a:rPr lang="en-US" sz="4400" b="0" kern="0" dirty="0" smtClean="0">
                <a:latin typeface="Times New Roman" pitchFamily="18" charset="0"/>
                <a:cs typeface="Times New Roman" pitchFamily="18" charset="0"/>
              </a:rPr>
              <a:t>3)</a:t>
            </a:r>
            <a:endParaRPr lang="en-US" sz="4400" b="0" kern="0" dirty="0">
              <a:latin typeface="Times New Roman" pitchFamily="18" charset="0"/>
              <a:cs typeface="Times New Roman" pitchFamily="18" charset="0"/>
            </a:endParaRPr>
          </a:p>
        </p:txBody>
      </p:sp>
      <p:sp>
        <p:nvSpPr>
          <p:cNvPr id="2" name="Date Placeholder 1"/>
          <p:cNvSpPr>
            <a:spLocks noGrp="1"/>
          </p:cNvSpPr>
          <p:nvPr>
            <p:ph type="dt" sz="half" idx="10"/>
          </p:nvPr>
        </p:nvSpPr>
        <p:spPr/>
        <p:txBody>
          <a:bodyPr/>
          <a:lstStyle/>
          <a:p>
            <a:pPr>
              <a:defRPr/>
            </a:pPr>
            <a:r>
              <a:rPr lang="en-US" smtClean="0"/>
              <a:t>May 16, 2013</a:t>
            </a:r>
            <a:endParaRPr lang="en-US"/>
          </a:p>
        </p:txBody>
      </p:sp>
      <p:cxnSp>
        <p:nvCxnSpPr>
          <p:cNvPr id="4" name="Straight Connector 3"/>
          <p:cNvCxnSpPr/>
          <p:nvPr/>
        </p:nvCxnSpPr>
        <p:spPr>
          <a:xfrm flipH="1">
            <a:off x="856648" y="1915427"/>
            <a:ext cx="9626" cy="4052236"/>
          </a:xfrm>
          <a:prstGeom prst="line">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2130" y="4928135"/>
            <a:ext cx="8604986" cy="0"/>
          </a:xfrm>
          <a:prstGeom prst="line">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283099" y="2733617"/>
            <a:ext cx="283144" cy="259882"/>
            <a:chOff x="1456220" y="3941545"/>
            <a:chExt cx="283144" cy="259882"/>
          </a:xfrm>
        </p:grpSpPr>
        <p:cxnSp>
          <p:nvCxnSpPr>
            <p:cNvPr id="19" name="Straight Connector 18"/>
            <p:cNvCxnSpPr/>
            <p:nvPr/>
          </p:nvCxnSpPr>
          <p:spPr>
            <a:xfrm>
              <a:off x="1597793" y="3941545"/>
              <a:ext cx="0" cy="2598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456221" y="4201427"/>
              <a:ext cx="2831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526406" y="4074694"/>
              <a:ext cx="14277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56220" y="3941545"/>
              <a:ext cx="2831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7401831" y="2348164"/>
            <a:ext cx="283144" cy="2064341"/>
            <a:chOff x="2399120" y="3941545"/>
            <a:chExt cx="283144" cy="259882"/>
          </a:xfrm>
        </p:grpSpPr>
        <p:cxnSp>
          <p:nvCxnSpPr>
            <p:cNvPr id="33" name="Straight Connector 32"/>
            <p:cNvCxnSpPr/>
            <p:nvPr/>
          </p:nvCxnSpPr>
          <p:spPr>
            <a:xfrm>
              <a:off x="2540693" y="3941545"/>
              <a:ext cx="0" cy="259882"/>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399121" y="4201427"/>
              <a:ext cx="283143" cy="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469306" y="4074694"/>
              <a:ext cx="142774" cy="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399120" y="3941545"/>
              <a:ext cx="283143" cy="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2750582" y="2786349"/>
            <a:ext cx="283144" cy="409631"/>
            <a:chOff x="2399120" y="3941545"/>
            <a:chExt cx="283144" cy="259882"/>
          </a:xfrm>
        </p:grpSpPr>
        <p:cxnSp>
          <p:nvCxnSpPr>
            <p:cNvPr id="43" name="Straight Connector 42"/>
            <p:cNvCxnSpPr/>
            <p:nvPr/>
          </p:nvCxnSpPr>
          <p:spPr>
            <a:xfrm>
              <a:off x="2540693" y="3941545"/>
              <a:ext cx="0" cy="2598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399121" y="4201427"/>
              <a:ext cx="2831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469306" y="4074694"/>
              <a:ext cx="14277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399120" y="3941545"/>
              <a:ext cx="2831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a:xfrm>
            <a:off x="1087654" y="2679235"/>
            <a:ext cx="7446746" cy="197404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087654" y="2833078"/>
            <a:ext cx="7446746" cy="67051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856648" y="2245360"/>
            <a:ext cx="7677752" cy="7799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9939" name="TextBox 39938"/>
          <p:cNvSpPr txBox="1"/>
          <p:nvPr/>
        </p:nvSpPr>
        <p:spPr>
          <a:xfrm>
            <a:off x="1401477" y="1752600"/>
            <a:ext cx="3031957" cy="523220"/>
          </a:xfrm>
          <a:prstGeom prst="rect">
            <a:avLst/>
          </a:prstGeom>
          <a:noFill/>
        </p:spPr>
        <p:txBody>
          <a:bodyPr wrap="square" rtlCol="0">
            <a:spAutoFit/>
          </a:bodyPr>
          <a:lstStyle/>
          <a:p>
            <a:r>
              <a:rPr lang="en-US" dirty="0" smtClean="0"/>
              <a:t>H</a:t>
            </a:r>
            <a:r>
              <a:rPr lang="en-US" baseline="-25000" dirty="0" smtClean="0"/>
              <a:t>2022</a:t>
            </a:r>
            <a:r>
              <a:rPr lang="en-US" dirty="0" smtClean="0"/>
              <a:t>=5.000m +/- 0.020m</a:t>
            </a:r>
          </a:p>
          <a:p>
            <a:r>
              <a:rPr lang="en-US" dirty="0" smtClean="0"/>
              <a:t>(GNSS/geoid)</a:t>
            </a:r>
            <a:endParaRPr lang="en-US" dirty="0"/>
          </a:p>
        </p:txBody>
      </p:sp>
      <p:sp>
        <p:nvSpPr>
          <p:cNvPr id="68" name="TextBox 67"/>
          <p:cNvSpPr txBox="1"/>
          <p:nvPr/>
        </p:nvSpPr>
        <p:spPr>
          <a:xfrm>
            <a:off x="1112363" y="4319622"/>
            <a:ext cx="3031957" cy="523220"/>
          </a:xfrm>
          <a:prstGeom prst="rect">
            <a:avLst/>
          </a:prstGeom>
          <a:noFill/>
        </p:spPr>
        <p:txBody>
          <a:bodyPr wrap="square" rtlCol="0">
            <a:spAutoFit/>
          </a:bodyPr>
          <a:lstStyle/>
          <a:p>
            <a:r>
              <a:rPr lang="en-US" dirty="0" smtClean="0"/>
              <a:t>H</a:t>
            </a:r>
            <a:r>
              <a:rPr lang="en-US" baseline="-25000" dirty="0" smtClean="0"/>
              <a:t>2024</a:t>
            </a:r>
            <a:r>
              <a:rPr lang="en-US" dirty="0" smtClean="0"/>
              <a:t>=4.960m +/- 0.030m</a:t>
            </a:r>
          </a:p>
          <a:p>
            <a:r>
              <a:rPr lang="en-US" dirty="0" smtClean="0"/>
              <a:t>(GNSS/geoid)</a:t>
            </a:r>
            <a:endParaRPr lang="en-US" dirty="0"/>
          </a:p>
        </p:txBody>
      </p:sp>
      <p:sp>
        <p:nvSpPr>
          <p:cNvPr id="69" name="TextBox 68"/>
          <p:cNvSpPr txBox="1"/>
          <p:nvPr/>
        </p:nvSpPr>
        <p:spPr>
          <a:xfrm>
            <a:off x="4721191" y="4332132"/>
            <a:ext cx="3031957" cy="523220"/>
          </a:xfrm>
          <a:prstGeom prst="rect">
            <a:avLst/>
          </a:prstGeom>
          <a:noFill/>
        </p:spPr>
        <p:txBody>
          <a:bodyPr wrap="square" rtlCol="0">
            <a:spAutoFit/>
          </a:bodyPr>
          <a:lstStyle/>
          <a:p>
            <a:r>
              <a:rPr lang="en-US" dirty="0" smtClean="0"/>
              <a:t>H</a:t>
            </a:r>
            <a:r>
              <a:rPr lang="en-US" baseline="-25000" dirty="0" smtClean="0"/>
              <a:t>2029</a:t>
            </a:r>
            <a:r>
              <a:rPr lang="en-US" dirty="0" smtClean="0"/>
              <a:t>=4.860m +/- 0.150m</a:t>
            </a:r>
          </a:p>
          <a:p>
            <a:r>
              <a:rPr lang="en-US" dirty="0" smtClean="0"/>
              <a:t>(modeled)</a:t>
            </a:r>
            <a:endParaRPr lang="en-US" dirty="0"/>
          </a:p>
        </p:txBody>
      </p:sp>
      <p:sp>
        <p:nvSpPr>
          <p:cNvPr id="39940" name="TextBox 39939"/>
          <p:cNvSpPr txBox="1"/>
          <p:nvPr/>
        </p:nvSpPr>
        <p:spPr>
          <a:xfrm rot="16200000">
            <a:off x="277803" y="3234088"/>
            <a:ext cx="849913" cy="307777"/>
          </a:xfrm>
          <a:prstGeom prst="rect">
            <a:avLst/>
          </a:prstGeom>
          <a:noFill/>
        </p:spPr>
        <p:txBody>
          <a:bodyPr wrap="none" rtlCol="0">
            <a:spAutoFit/>
          </a:bodyPr>
          <a:lstStyle/>
          <a:p>
            <a:r>
              <a:rPr lang="en-US" dirty="0" smtClean="0"/>
              <a:t>Height</a:t>
            </a:r>
            <a:endParaRPr lang="en-US" dirty="0"/>
          </a:p>
        </p:txBody>
      </p:sp>
      <p:sp>
        <p:nvSpPr>
          <p:cNvPr id="71" name="TextBox 70"/>
          <p:cNvSpPr txBox="1"/>
          <p:nvPr/>
        </p:nvSpPr>
        <p:spPr>
          <a:xfrm>
            <a:off x="4192369" y="4958571"/>
            <a:ext cx="646331" cy="307777"/>
          </a:xfrm>
          <a:prstGeom prst="rect">
            <a:avLst/>
          </a:prstGeom>
          <a:noFill/>
        </p:spPr>
        <p:txBody>
          <a:bodyPr wrap="none" rtlCol="0">
            <a:spAutoFit/>
          </a:bodyPr>
          <a:lstStyle/>
          <a:p>
            <a:r>
              <a:rPr lang="en-US" dirty="0" smtClean="0"/>
              <a:t>Year</a:t>
            </a:r>
            <a:endParaRPr lang="en-US" dirty="0"/>
          </a:p>
        </p:txBody>
      </p:sp>
      <p:sp>
        <p:nvSpPr>
          <p:cNvPr id="39941" name="TextBox 39940"/>
          <p:cNvSpPr txBox="1"/>
          <p:nvPr/>
        </p:nvSpPr>
        <p:spPr>
          <a:xfrm>
            <a:off x="1087654" y="4918350"/>
            <a:ext cx="697627" cy="307777"/>
          </a:xfrm>
          <a:prstGeom prst="rect">
            <a:avLst/>
          </a:prstGeom>
          <a:noFill/>
        </p:spPr>
        <p:txBody>
          <a:bodyPr wrap="none" rtlCol="0">
            <a:spAutoFit/>
          </a:bodyPr>
          <a:lstStyle/>
          <a:p>
            <a:r>
              <a:rPr lang="en-US" dirty="0" smtClean="0"/>
              <a:t>2022</a:t>
            </a:r>
            <a:endParaRPr lang="en-US" dirty="0"/>
          </a:p>
        </p:txBody>
      </p:sp>
      <p:sp>
        <p:nvSpPr>
          <p:cNvPr id="73" name="TextBox 72"/>
          <p:cNvSpPr txBox="1"/>
          <p:nvPr/>
        </p:nvSpPr>
        <p:spPr>
          <a:xfrm>
            <a:off x="2603632" y="4937716"/>
            <a:ext cx="697627" cy="307777"/>
          </a:xfrm>
          <a:prstGeom prst="rect">
            <a:avLst/>
          </a:prstGeom>
          <a:noFill/>
        </p:spPr>
        <p:txBody>
          <a:bodyPr wrap="none" rtlCol="0">
            <a:spAutoFit/>
          </a:bodyPr>
          <a:lstStyle/>
          <a:p>
            <a:r>
              <a:rPr lang="en-US" dirty="0" smtClean="0"/>
              <a:t>2024</a:t>
            </a:r>
            <a:endParaRPr lang="en-US" dirty="0"/>
          </a:p>
        </p:txBody>
      </p:sp>
      <p:sp>
        <p:nvSpPr>
          <p:cNvPr id="74" name="TextBox 73"/>
          <p:cNvSpPr txBox="1"/>
          <p:nvPr/>
        </p:nvSpPr>
        <p:spPr>
          <a:xfrm>
            <a:off x="7194588" y="4958571"/>
            <a:ext cx="697627" cy="307777"/>
          </a:xfrm>
          <a:prstGeom prst="rect">
            <a:avLst/>
          </a:prstGeom>
          <a:noFill/>
        </p:spPr>
        <p:txBody>
          <a:bodyPr wrap="none" rtlCol="0">
            <a:spAutoFit/>
          </a:bodyPr>
          <a:lstStyle/>
          <a:p>
            <a:r>
              <a:rPr lang="en-US" dirty="0" smtClean="0"/>
              <a:t>2029</a:t>
            </a:r>
            <a:endParaRPr lang="en-US" dirty="0"/>
          </a:p>
        </p:txBody>
      </p:sp>
      <p:cxnSp>
        <p:nvCxnSpPr>
          <p:cNvPr id="39943" name="Straight Arrow Connector 39942"/>
          <p:cNvCxnSpPr>
            <a:stCxn id="39939" idx="2"/>
          </p:cNvCxnSpPr>
          <p:nvPr/>
        </p:nvCxnSpPr>
        <p:spPr>
          <a:xfrm flipH="1">
            <a:off x="1617043" y="2275820"/>
            <a:ext cx="1300413" cy="35951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418374" y="3380334"/>
            <a:ext cx="473779" cy="949812"/>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7401833" y="3324856"/>
            <a:ext cx="283144" cy="409631"/>
            <a:chOff x="2399120" y="3941545"/>
            <a:chExt cx="283144" cy="259882"/>
          </a:xfrm>
        </p:grpSpPr>
        <p:cxnSp>
          <p:nvCxnSpPr>
            <p:cNvPr id="83" name="Straight Connector 82"/>
            <p:cNvCxnSpPr/>
            <p:nvPr/>
          </p:nvCxnSpPr>
          <p:spPr>
            <a:xfrm>
              <a:off x="2540693" y="3941545"/>
              <a:ext cx="0" cy="2598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399121" y="4201427"/>
              <a:ext cx="2831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469306" y="4074694"/>
              <a:ext cx="14277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399120" y="3941545"/>
              <a:ext cx="2831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5840781" y="1835104"/>
            <a:ext cx="3031957" cy="523220"/>
          </a:xfrm>
          <a:prstGeom prst="rect">
            <a:avLst/>
          </a:prstGeom>
          <a:noFill/>
        </p:spPr>
        <p:txBody>
          <a:bodyPr wrap="square" rtlCol="0">
            <a:spAutoFit/>
          </a:bodyPr>
          <a:lstStyle/>
          <a:p>
            <a:r>
              <a:rPr lang="en-US" dirty="0" smtClean="0"/>
              <a:t>H</a:t>
            </a:r>
            <a:r>
              <a:rPr lang="en-US" baseline="-25000" dirty="0" smtClean="0"/>
              <a:t>2029</a:t>
            </a:r>
            <a:r>
              <a:rPr lang="en-US" dirty="0" smtClean="0"/>
              <a:t>=4.830m +/- 0.020m</a:t>
            </a:r>
          </a:p>
          <a:p>
            <a:r>
              <a:rPr lang="en-US" dirty="0" smtClean="0"/>
              <a:t>(GNSS/geoid)</a:t>
            </a:r>
            <a:endParaRPr lang="en-US" dirty="0"/>
          </a:p>
        </p:txBody>
      </p:sp>
      <p:cxnSp>
        <p:nvCxnSpPr>
          <p:cNvPr id="39949" name="Straight Connector 39948"/>
          <p:cNvCxnSpPr/>
          <p:nvPr/>
        </p:nvCxnSpPr>
        <p:spPr>
          <a:xfrm>
            <a:off x="585959" y="2759508"/>
            <a:ext cx="8116607" cy="906749"/>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062524" y="2711867"/>
            <a:ext cx="7356262" cy="1143373"/>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099118" y="2996221"/>
            <a:ext cx="7435282" cy="384113"/>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9960" name="TextBox 39959"/>
          <p:cNvSpPr txBox="1"/>
          <p:nvPr/>
        </p:nvSpPr>
        <p:spPr>
          <a:xfrm>
            <a:off x="4188539" y="5578801"/>
            <a:ext cx="4814138" cy="307777"/>
          </a:xfrm>
          <a:prstGeom prst="rect">
            <a:avLst/>
          </a:prstGeom>
          <a:noFill/>
        </p:spPr>
        <p:txBody>
          <a:bodyPr wrap="none" rtlCol="0">
            <a:spAutoFit/>
          </a:bodyPr>
          <a:lstStyle/>
          <a:p>
            <a:r>
              <a:rPr lang="en-US" dirty="0" smtClean="0"/>
              <a:t>V(modeled 22/24) = -2 cm/</a:t>
            </a:r>
            <a:r>
              <a:rPr lang="en-US" dirty="0" err="1" smtClean="0"/>
              <a:t>yr</a:t>
            </a:r>
            <a:r>
              <a:rPr lang="en-US" dirty="0" smtClean="0"/>
              <a:t> +/- 2.5 cm/</a:t>
            </a:r>
            <a:r>
              <a:rPr lang="en-US" dirty="0" err="1" smtClean="0"/>
              <a:t>yr</a:t>
            </a:r>
            <a:r>
              <a:rPr lang="en-US" dirty="0" smtClean="0"/>
              <a:t> </a:t>
            </a:r>
            <a:endParaRPr lang="en-US" dirty="0"/>
          </a:p>
        </p:txBody>
      </p:sp>
      <p:sp>
        <p:nvSpPr>
          <p:cNvPr id="103" name="TextBox 102"/>
          <p:cNvSpPr txBox="1"/>
          <p:nvPr/>
        </p:nvSpPr>
        <p:spPr>
          <a:xfrm>
            <a:off x="4061301" y="5958036"/>
            <a:ext cx="5006499" cy="307777"/>
          </a:xfrm>
          <a:prstGeom prst="rect">
            <a:avLst/>
          </a:prstGeom>
          <a:noFill/>
        </p:spPr>
        <p:txBody>
          <a:bodyPr wrap="none" rtlCol="0">
            <a:spAutoFit/>
          </a:bodyPr>
          <a:lstStyle/>
          <a:p>
            <a:r>
              <a:rPr lang="en-US" dirty="0" smtClean="0"/>
              <a:t>V(modeled 22/29) = -2.1 cm/</a:t>
            </a:r>
            <a:r>
              <a:rPr lang="en-US" dirty="0" err="1" smtClean="0"/>
              <a:t>yr</a:t>
            </a:r>
            <a:r>
              <a:rPr lang="en-US" dirty="0" smtClean="0"/>
              <a:t> +/- 0.3 cm/</a:t>
            </a:r>
            <a:r>
              <a:rPr lang="en-US" dirty="0" err="1" smtClean="0"/>
              <a:t>yr</a:t>
            </a:r>
            <a:r>
              <a:rPr lang="en-US" dirty="0" smtClean="0"/>
              <a:t> </a:t>
            </a:r>
            <a:endParaRPr lang="en-US" dirty="0"/>
          </a:p>
        </p:txBody>
      </p:sp>
    </p:spTree>
    <p:extLst>
      <p:ext uri="{BB962C8B-B14F-4D97-AF65-F5344CB8AC3E}">
        <p14:creationId xmlns:p14="http://schemas.microsoft.com/office/powerpoint/2010/main" val="256644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994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99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left)">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500"/>
                                        <p:tgtEl>
                                          <p:spTgt spid="48"/>
                                        </p:tgtEl>
                                      </p:cBhvr>
                                    </p:animEffect>
                                  </p:childTnLst>
                                </p:cTn>
                              </p:par>
                              <p:par>
                                <p:cTn id="33" presetID="22" presetClass="entr" presetSubtype="8"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p:cTn id="40" dur="500" fill="hold"/>
                                        <p:tgtEl>
                                          <p:spTgt spid="40"/>
                                        </p:tgtEl>
                                        <p:attrNameLst>
                                          <p:attrName>ppt_w</p:attrName>
                                        </p:attrNameLst>
                                      </p:cBhvr>
                                      <p:tavLst>
                                        <p:tav tm="0">
                                          <p:val>
                                            <p:fltVal val="0"/>
                                          </p:val>
                                        </p:tav>
                                        <p:tav tm="100000">
                                          <p:val>
                                            <p:strVal val="#ppt_w"/>
                                          </p:val>
                                        </p:tav>
                                      </p:tavLst>
                                    </p:anim>
                                    <p:anim calcmode="lin" valueType="num">
                                      <p:cBhvr>
                                        <p:cTn id="41" dur="500" fill="hold"/>
                                        <p:tgtEl>
                                          <p:spTgt spid="40"/>
                                        </p:tgtEl>
                                        <p:attrNameLst>
                                          <p:attrName>ppt_h</p:attrName>
                                        </p:attrNameLst>
                                      </p:cBhvr>
                                      <p:tavLst>
                                        <p:tav tm="0">
                                          <p:val>
                                            <p:fltVal val="0"/>
                                          </p:val>
                                        </p:tav>
                                        <p:tav tm="100000">
                                          <p:val>
                                            <p:strVal val="#ppt_h"/>
                                          </p:val>
                                        </p:tav>
                                      </p:tavLst>
                                    </p:anim>
                                    <p:animEffect transition="in" filter="fade">
                                      <p:cBhvr>
                                        <p:cTn id="42" dur="500"/>
                                        <p:tgtEl>
                                          <p:spTgt spid="40"/>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500"/>
                                        <p:tgtEl>
                                          <p:spTgt spid="6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9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9" presetClass="emph" presetSubtype="0" nodeType="clickEffect">
                                  <p:stCondLst>
                                    <p:cond delay="0"/>
                                  </p:stCondLst>
                                  <p:childTnLst>
                                    <p:set>
                                      <p:cBhvr rctx="PPT">
                                        <p:cTn id="54" dur="indefinite"/>
                                        <p:tgtEl>
                                          <p:spTgt spid="48"/>
                                        </p:tgtEl>
                                        <p:attrNameLst>
                                          <p:attrName>style.opacity</p:attrName>
                                        </p:attrNameLst>
                                      </p:cBhvr>
                                      <p:to>
                                        <p:strVal val="0.25"/>
                                      </p:to>
                                    </p:set>
                                    <p:animEffect filter="image" prLst="opacity: 0.25">
                                      <p:cBhvr rctx="IE">
                                        <p:cTn id="55" dur="indefinite"/>
                                        <p:tgtEl>
                                          <p:spTgt spid="48"/>
                                        </p:tgtEl>
                                      </p:cBhvr>
                                    </p:animEffect>
                                  </p:childTnLst>
                                </p:cTn>
                              </p:par>
                              <p:par>
                                <p:cTn id="56" presetID="9" presetClass="emph" presetSubtype="0" nodeType="withEffect">
                                  <p:stCondLst>
                                    <p:cond delay="0"/>
                                  </p:stCondLst>
                                  <p:childTnLst>
                                    <p:set>
                                      <p:cBhvr rctx="PPT">
                                        <p:cTn id="57" dur="indefinite"/>
                                        <p:tgtEl>
                                          <p:spTgt spid="57"/>
                                        </p:tgtEl>
                                        <p:attrNameLst>
                                          <p:attrName>style.opacity</p:attrName>
                                        </p:attrNameLst>
                                      </p:cBhvr>
                                      <p:to>
                                        <p:strVal val="0.25"/>
                                      </p:to>
                                    </p:set>
                                    <p:animEffect filter="image" prLst="opacity: 0.25">
                                      <p:cBhvr rctx="IE">
                                        <p:cTn id="58" dur="indefinite"/>
                                        <p:tgtEl>
                                          <p:spTgt spid="57"/>
                                        </p:tgtEl>
                                      </p:cBhvr>
                                    </p:animEffect>
                                  </p:childTnLst>
                                </p:cTn>
                              </p:par>
                              <p:par>
                                <p:cTn id="59" presetID="9" presetClass="emph" presetSubtype="0" nodeType="withEffect">
                                  <p:stCondLst>
                                    <p:cond delay="0"/>
                                  </p:stCondLst>
                                  <p:childTnLst>
                                    <p:set>
                                      <p:cBhvr rctx="PPT">
                                        <p:cTn id="60" dur="indefinite"/>
                                        <p:tgtEl>
                                          <p:spTgt spid="54"/>
                                        </p:tgtEl>
                                        <p:attrNameLst>
                                          <p:attrName>style.opacity</p:attrName>
                                        </p:attrNameLst>
                                      </p:cBhvr>
                                      <p:to>
                                        <p:strVal val="0.25"/>
                                      </p:to>
                                    </p:set>
                                    <p:animEffect filter="image" prLst="opacity: 0.25">
                                      <p:cBhvr rctx="IE">
                                        <p:cTn id="61" dur="indefinite"/>
                                        <p:tgtEl>
                                          <p:spTgt spid="54"/>
                                        </p:tgtEl>
                                      </p:cBhvr>
                                    </p:animEffect>
                                  </p:childTnLst>
                                </p:cTn>
                              </p:par>
                              <p:par>
                                <p:cTn id="62" presetID="9" presetClass="emph" presetSubtype="0" nodeType="withEffect">
                                  <p:stCondLst>
                                    <p:cond delay="0"/>
                                  </p:stCondLst>
                                  <p:childTnLst>
                                    <p:set>
                                      <p:cBhvr rctx="PPT">
                                        <p:cTn id="63" dur="indefinite"/>
                                        <p:tgtEl>
                                          <p:spTgt spid="40"/>
                                        </p:tgtEl>
                                        <p:attrNameLst>
                                          <p:attrName>style.opacity</p:attrName>
                                        </p:attrNameLst>
                                      </p:cBhvr>
                                      <p:to>
                                        <p:strVal val="0.25"/>
                                      </p:to>
                                    </p:set>
                                    <p:animEffect filter="image" prLst="opacity: 0.25">
                                      <p:cBhvr rctx="IE">
                                        <p:cTn id="64" dur="indefinite"/>
                                        <p:tgtEl>
                                          <p:spTgt spid="40"/>
                                        </p:tgtEl>
                                      </p:cBhvr>
                                    </p:animEffect>
                                  </p:childTnLst>
                                </p:cTn>
                              </p:par>
                              <p:par>
                                <p:cTn id="65" presetID="9" presetClass="emph" presetSubtype="0" grpId="1" nodeType="withEffect">
                                  <p:stCondLst>
                                    <p:cond delay="0"/>
                                  </p:stCondLst>
                                  <p:childTnLst>
                                    <p:set>
                                      <p:cBhvr rctx="PPT">
                                        <p:cTn id="66" dur="indefinite"/>
                                        <p:tgtEl>
                                          <p:spTgt spid="69"/>
                                        </p:tgtEl>
                                        <p:attrNameLst>
                                          <p:attrName>style.opacity</p:attrName>
                                        </p:attrNameLst>
                                      </p:cBhvr>
                                      <p:to>
                                        <p:strVal val="0.5"/>
                                      </p:to>
                                    </p:set>
                                    <p:animEffect filter="image" prLst="opacity: 0.5">
                                      <p:cBhvr rctx="IE">
                                        <p:cTn id="67" dur="indefinite"/>
                                        <p:tgtEl>
                                          <p:spTgt spid="69"/>
                                        </p:tgtEl>
                                      </p:cBhvr>
                                    </p:animEffect>
                                  </p:childTnLst>
                                </p:cTn>
                              </p:par>
                              <p:par>
                                <p:cTn id="68" presetID="9" presetClass="emph" presetSubtype="0" grpId="1" nodeType="withEffect">
                                  <p:stCondLst>
                                    <p:cond delay="0"/>
                                  </p:stCondLst>
                                  <p:childTnLst>
                                    <p:set>
                                      <p:cBhvr rctx="PPT">
                                        <p:cTn id="69" dur="indefinite"/>
                                        <p:tgtEl>
                                          <p:spTgt spid="39960"/>
                                        </p:tgtEl>
                                        <p:attrNameLst>
                                          <p:attrName>style.opacity</p:attrName>
                                        </p:attrNameLst>
                                      </p:cBhvr>
                                      <p:to>
                                        <p:strVal val="0.5"/>
                                      </p:to>
                                    </p:set>
                                    <p:animEffect filter="image" prLst="opacity: 0.5">
                                      <p:cBhvr rctx="IE">
                                        <p:cTn id="70" dur="indefinite"/>
                                        <p:tgtEl>
                                          <p:spTgt spid="39960"/>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2"/>
                                        </p:tgtEl>
                                        <p:attrNameLst>
                                          <p:attrName>style.visibility</p:attrName>
                                        </p:attrNameLst>
                                      </p:cBhvr>
                                      <p:to>
                                        <p:strVal val="visible"/>
                                      </p:to>
                                    </p:set>
                                  </p:childTnLst>
                                </p:cTn>
                              </p:par>
                            </p:childTnLst>
                          </p:cTn>
                        </p:par>
                        <p:par>
                          <p:cTn id="75" fill="hold">
                            <p:stCondLst>
                              <p:cond delay="0"/>
                            </p:stCondLst>
                            <p:childTnLst>
                              <p:par>
                                <p:cTn id="76" presetID="1" presetClass="entr" presetSubtype="0" fill="hold" grpId="0" nodeType="afterEffect">
                                  <p:stCondLst>
                                    <p:cond delay="0"/>
                                  </p:stCondLst>
                                  <p:childTnLst>
                                    <p:set>
                                      <p:cBhvr>
                                        <p:cTn id="77" dur="1" fill="hold">
                                          <p:stCondLst>
                                            <p:cond delay="0"/>
                                          </p:stCondLst>
                                        </p:cTn>
                                        <p:tgtEl>
                                          <p:spTgt spid="8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9949"/>
                                        </p:tgtEl>
                                        <p:attrNameLst>
                                          <p:attrName>style.visibility</p:attrName>
                                        </p:attrNameLst>
                                      </p:cBhvr>
                                      <p:to>
                                        <p:strVal val="visible"/>
                                      </p:to>
                                    </p:set>
                                    <p:animEffect transition="in" filter="wipe(left)">
                                      <p:cBhvr>
                                        <p:cTn id="82" dur="500"/>
                                        <p:tgtEl>
                                          <p:spTgt spid="3994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wipe(left)">
                                      <p:cBhvr>
                                        <p:cTn id="87" dur="500"/>
                                        <p:tgtEl>
                                          <p:spTgt spid="94"/>
                                        </p:tgtEl>
                                      </p:cBhvr>
                                    </p:animEffect>
                                  </p:childTnLst>
                                </p:cTn>
                              </p:par>
                              <p:par>
                                <p:cTn id="88" presetID="22" presetClass="entr" presetSubtype="8" fill="hold" nodeType="withEffect">
                                  <p:stCondLst>
                                    <p:cond delay="0"/>
                                  </p:stCondLst>
                                  <p:childTnLst>
                                    <p:set>
                                      <p:cBhvr>
                                        <p:cTn id="89" dur="1" fill="hold">
                                          <p:stCondLst>
                                            <p:cond delay="0"/>
                                          </p:stCondLst>
                                        </p:cTn>
                                        <p:tgtEl>
                                          <p:spTgt spid="92"/>
                                        </p:tgtEl>
                                        <p:attrNameLst>
                                          <p:attrName>style.visibility</p:attrName>
                                        </p:attrNameLst>
                                      </p:cBhvr>
                                      <p:to>
                                        <p:strVal val="visible"/>
                                      </p:to>
                                    </p:set>
                                    <p:animEffect transition="in" filter="wipe(left)">
                                      <p:cBhvr>
                                        <p:cTn id="90" dur="500"/>
                                        <p:tgtEl>
                                          <p:spTgt spid="92"/>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P spid="68" grpId="0"/>
      <p:bldP spid="69" grpId="0"/>
      <p:bldP spid="69" grpId="1"/>
      <p:bldP spid="87" grpId="0"/>
      <p:bldP spid="39960" grpId="0"/>
      <p:bldP spid="39960" grpId="1"/>
      <p:bldP spid="10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1752600" y="0"/>
            <a:ext cx="6705600" cy="1143000"/>
          </a:xfrm>
        </p:spPr>
        <p:txBody>
          <a:bodyPr/>
          <a:lstStyle/>
          <a:p>
            <a:r>
              <a:rPr lang="en-US" smtClean="0"/>
              <a:t>Monumented NGS Data</a:t>
            </a:r>
          </a:p>
        </p:txBody>
      </p:sp>
      <p:pic>
        <p:nvPicPr>
          <p:cNvPr id="3075" name="Picture 6" descr="NGS_gravity_Monuments"/>
          <p:cNvPicPr>
            <a:picLocks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828800" y="1066800"/>
            <a:ext cx="6629400" cy="511968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pPr>
              <a:defRPr/>
            </a:pPr>
            <a:r>
              <a:rPr lang="en-US" smtClean="0"/>
              <a:t>May 16, 2013</a:t>
            </a:r>
            <a:endParaRPr lang="en-US"/>
          </a:p>
        </p:txBody>
      </p:sp>
      <p:sp>
        <p:nvSpPr>
          <p:cNvPr id="3" name="Footer Placeholder 2"/>
          <p:cNvSpPr>
            <a:spLocks noGrp="1"/>
          </p:cNvSpPr>
          <p:nvPr>
            <p:ph type="ftr" sz="quarter" idx="11"/>
          </p:nvPr>
        </p:nvSpPr>
        <p:spPr/>
        <p:txBody>
          <a:bodyPr/>
          <a:lstStyle/>
          <a:p>
            <a:pPr>
              <a:defRPr/>
            </a:pPr>
            <a:r>
              <a:rPr lang="en-US" smtClean="0"/>
              <a:t>AGU Meeting of the Americas, Cancun</a:t>
            </a:r>
            <a:endParaRPr lang="en-US"/>
          </a:p>
        </p:txBody>
      </p:sp>
      <p:sp>
        <p:nvSpPr>
          <p:cNvPr id="4" name="Slide Number Placeholder 3"/>
          <p:cNvSpPr>
            <a:spLocks noGrp="1"/>
          </p:cNvSpPr>
          <p:nvPr>
            <p:ph type="sldNum" sz="quarter" idx="12"/>
          </p:nvPr>
        </p:nvSpPr>
        <p:spPr/>
        <p:txBody>
          <a:bodyPr/>
          <a:lstStyle/>
          <a:p>
            <a:pPr>
              <a:defRPr/>
            </a:pPr>
            <a:fld id="{81083702-E6E1-411B-A9C5-9B25E2FC045E}" type="slidenum">
              <a:rPr lang="en-US" smtClean="0"/>
              <a:pPr>
                <a:defRPr/>
              </a:pPr>
              <a:t>32</a:t>
            </a:fld>
            <a:endParaRPr lang="en-US"/>
          </a:p>
        </p:txBody>
      </p:sp>
    </p:spTree>
    <p:extLst>
      <p:ext uri="{BB962C8B-B14F-4D97-AF65-F5344CB8AC3E}">
        <p14:creationId xmlns:p14="http://schemas.microsoft.com/office/powerpoint/2010/main" val="27139183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52600" y="0"/>
            <a:ext cx="6705600" cy="1143000"/>
          </a:xfrm>
        </p:spPr>
        <p:txBody>
          <a:bodyPr/>
          <a:lstStyle/>
          <a:p>
            <a:r>
              <a:rPr lang="en-US" smtClean="0"/>
              <a:t>Spot NGS + Canadian data</a:t>
            </a:r>
          </a:p>
        </p:txBody>
      </p:sp>
      <p:pic>
        <p:nvPicPr>
          <p:cNvPr id="4099" name="Picture 5" descr="NGS_SPOT_GRAVITY_points"/>
          <p:cNvPicPr>
            <a:picLocks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828800" y="990600"/>
            <a:ext cx="6627813" cy="51181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pPr>
              <a:defRPr/>
            </a:pPr>
            <a:r>
              <a:rPr lang="en-US" smtClean="0"/>
              <a:t>May 16, 2013</a:t>
            </a:r>
            <a:endParaRPr lang="en-US"/>
          </a:p>
        </p:txBody>
      </p:sp>
      <p:sp>
        <p:nvSpPr>
          <p:cNvPr id="3" name="Footer Placeholder 2"/>
          <p:cNvSpPr>
            <a:spLocks noGrp="1"/>
          </p:cNvSpPr>
          <p:nvPr>
            <p:ph type="ftr" sz="quarter" idx="11"/>
          </p:nvPr>
        </p:nvSpPr>
        <p:spPr/>
        <p:txBody>
          <a:bodyPr/>
          <a:lstStyle/>
          <a:p>
            <a:pPr>
              <a:defRPr/>
            </a:pPr>
            <a:r>
              <a:rPr lang="en-US" smtClean="0"/>
              <a:t>AGU Meeting of the Americas, Cancun</a:t>
            </a:r>
            <a:endParaRPr lang="en-US"/>
          </a:p>
        </p:txBody>
      </p:sp>
      <p:sp>
        <p:nvSpPr>
          <p:cNvPr id="4" name="Slide Number Placeholder 3"/>
          <p:cNvSpPr>
            <a:spLocks noGrp="1"/>
          </p:cNvSpPr>
          <p:nvPr>
            <p:ph type="sldNum" sz="quarter" idx="12"/>
          </p:nvPr>
        </p:nvSpPr>
        <p:spPr/>
        <p:txBody>
          <a:bodyPr/>
          <a:lstStyle/>
          <a:p>
            <a:pPr>
              <a:defRPr/>
            </a:pPr>
            <a:fld id="{81083702-E6E1-411B-A9C5-9B25E2FC045E}" type="slidenum">
              <a:rPr lang="en-US" smtClean="0"/>
              <a:pPr>
                <a:defRPr/>
              </a:pPr>
              <a:t>33</a:t>
            </a:fld>
            <a:endParaRPr lang="en-US"/>
          </a:p>
        </p:txBody>
      </p:sp>
    </p:spTree>
    <p:extLst>
      <p:ext uri="{BB962C8B-B14F-4D97-AF65-F5344CB8AC3E}">
        <p14:creationId xmlns:p14="http://schemas.microsoft.com/office/powerpoint/2010/main" val="4507361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752600" y="0"/>
            <a:ext cx="6705600" cy="1143000"/>
          </a:xfrm>
        </p:spPr>
        <p:txBody>
          <a:bodyPr/>
          <a:lstStyle/>
          <a:p>
            <a:r>
              <a:rPr lang="en-US" smtClean="0"/>
              <a:t>Spot DMA</a:t>
            </a:r>
          </a:p>
        </p:txBody>
      </p:sp>
      <p:pic>
        <p:nvPicPr>
          <p:cNvPr id="5123" name="Picture 5" descr="DMA_SPOT_GRAVITY_points"/>
          <p:cNvPicPr>
            <a:picLocks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752600" y="1019175"/>
            <a:ext cx="6629400" cy="51212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pPr>
              <a:defRPr/>
            </a:pPr>
            <a:r>
              <a:rPr lang="en-US" smtClean="0"/>
              <a:t>May 16, 2013</a:t>
            </a:r>
            <a:endParaRPr lang="en-US"/>
          </a:p>
        </p:txBody>
      </p:sp>
      <p:sp>
        <p:nvSpPr>
          <p:cNvPr id="3" name="Footer Placeholder 2"/>
          <p:cNvSpPr>
            <a:spLocks noGrp="1"/>
          </p:cNvSpPr>
          <p:nvPr>
            <p:ph type="ftr" sz="quarter" idx="11"/>
          </p:nvPr>
        </p:nvSpPr>
        <p:spPr/>
        <p:txBody>
          <a:bodyPr/>
          <a:lstStyle/>
          <a:p>
            <a:pPr>
              <a:defRPr/>
            </a:pPr>
            <a:r>
              <a:rPr lang="en-US" smtClean="0"/>
              <a:t>AGU Meeting of the Americas, Cancun</a:t>
            </a:r>
            <a:endParaRPr lang="en-US"/>
          </a:p>
        </p:txBody>
      </p:sp>
      <p:sp>
        <p:nvSpPr>
          <p:cNvPr id="4" name="Slide Number Placeholder 3"/>
          <p:cNvSpPr>
            <a:spLocks noGrp="1"/>
          </p:cNvSpPr>
          <p:nvPr>
            <p:ph type="sldNum" sz="quarter" idx="12"/>
          </p:nvPr>
        </p:nvSpPr>
        <p:spPr/>
        <p:txBody>
          <a:bodyPr/>
          <a:lstStyle/>
          <a:p>
            <a:pPr>
              <a:defRPr/>
            </a:pPr>
            <a:fld id="{81083702-E6E1-411B-A9C5-9B25E2FC045E}" type="slidenum">
              <a:rPr lang="en-US" smtClean="0"/>
              <a:pPr>
                <a:defRPr/>
              </a:pPr>
              <a:t>34</a:t>
            </a:fld>
            <a:endParaRPr lang="en-US"/>
          </a:p>
        </p:txBody>
      </p:sp>
    </p:spTree>
    <p:extLst>
      <p:ext uri="{BB962C8B-B14F-4D97-AF65-F5344CB8AC3E}">
        <p14:creationId xmlns:p14="http://schemas.microsoft.com/office/powerpoint/2010/main" val="68388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219200" y="2017320"/>
            <a:ext cx="7162800" cy="3933825"/>
          </a:xfrm>
        </p:spPr>
        <p:txBody>
          <a:bodyPr/>
          <a:lstStyle/>
          <a:p>
            <a:r>
              <a:rPr lang="en-US" sz="2400" dirty="0" smtClean="0"/>
              <a:t>Long term fix:  </a:t>
            </a:r>
            <a:r>
              <a:rPr lang="en-US" sz="2400" b="1" dirty="0" smtClean="0"/>
              <a:t>Replace NAVD 88</a:t>
            </a:r>
          </a:p>
          <a:p>
            <a:endParaRPr lang="en-US" sz="2400" dirty="0" smtClean="0"/>
          </a:p>
          <a:p>
            <a:r>
              <a:rPr lang="en-US" sz="2400" dirty="0" smtClean="0"/>
              <a:t>Find a method of defining a vertical datum that seeks to fix all of the known issues with NAVD 88</a:t>
            </a:r>
          </a:p>
          <a:p>
            <a:endParaRPr lang="en-US" sz="2400" dirty="0" smtClean="0"/>
          </a:p>
          <a:p>
            <a:r>
              <a:rPr lang="en-US" sz="2400" dirty="0" smtClean="0"/>
              <a:t>Best option:  Define the datum as a given geoid model and realize it through GNSS technology</a:t>
            </a:r>
          </a:p>
          <a:p>
            <a:pPr lvl="1"/>
            <a:r>
              <a:rPr lang="en-US" sz="2400" dirty="0" smtClean="0"/>
              <a:t>GRAV-D</a:t>
            </a:r>
          </a:p>
          <a:p>
            <a:pPr>
              <a:buNone/>
            </a:pPr>
            <a:endParaRPr lang="en-US" dirty="0" smtClean="0"/>
          </a:p>
          <a:p>
            <a:endParaRPr lang="en-US" dirty="0" smtClean="0"/>
          </a:p>
          <a:p>
            <a:endParaRPr lang="en-US" dirty="0" smtClean="0"/>
          </a:p>
          <a:p>
            <a:pPr lvl="1"/>
            <a:endParaRPr lang="en-US" dirty="0" smtClean="0"/>
          </a:p>
          <a:p>
            <a:endParaRPr lang="en-US" dirty="0" smtClean="0"/>
          </a:p>
          <a:p>
            <a:pPr>
              <a:buFontTx/>
              <a:buNone/>
            </a:pPr>
            <a:endParaRPr lang="en-US" dirty="0" smtClean="0"/>
          </a:p>
          <a:p>
            <a:pPr lvl="1"/>
            <a:endParaRPr lang="en-US" dirty="0" smtClean="0"/>
          </a:p>
          <a:p>
            <a:pPr lvl="1"/>
            <a:endParaRPr lang="en-US" dirty="0" smtClean="0"/>
          </a:p>
          <a:p>
            <a:endParaRPr lang="en-US" dirty="0" smtClean="0"/>
          </a:p>
          <a:p>
            <a:endParaRPr lang="en-US" dirty="0" smtClean="0"/>
          </a:p>
        </p:txBody>
      </p:sp>
      <p:sp>
        <p:nvSpPr>
          <p:cNvPr id="5" name="Footer Placeholder 4"/>
          <p:cNvSpPr>
            <a:spLocks noGrp="1"/>
          </p:cNvSpPr>
          <p:nvPr>
            <p:ph type="ftr" sz="quarter" idx="11"/>
          </p:nvPr>
        </p:nvSpPr>
        <p:spPr/>
        <p:txBody>
          <a:bodyPr/>
          <a:lstStyle/>
          <a:p>
            <a:r>
              <a:rPr lang="en-US" smtClean="0"/>
              <a:t>AGU Meeting of the Americas, Cancun</a:t>
            </a:r>
            <a:endParaRPr lang="en-US" dirty="0"/>
          </a:p>
        </p:txBody>
      </p:sp>
      <p:sp>
        <p:nvSpPr>
          <p:cNvPr id="6" name="Slide Number Placeholder 5"/>
          <p:cNvSpPr>
            <a:spLocks noGrp="1"/>
          </p:cNvSpPr>
          <p:nvPr>
            <p:ph type="sldNum" sz="quarter" idx="12"/>
          </p:nvPr>
        </p:nvSpPr>
        <p:spPr/>
        <p:txBody>
          <a:bodyPr/>
          <a:lstStyle/>
          <a:p>
            <a:fld id="{1BE2F31E-9859-4353-8204-26096E84F01D}" type="slidenum">
              <a:rPr lang="en-US" smtClean="0"/>
              <a:pPr/>
              <a:t>35</a:t>
            </a:fld>
            <a:endParaRPr lang="en-US" dirty="0"/>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a:defRPr/>
            </a:pPr>
            <a:r>
              <a:rPr lang="en-US" sz="4400" b="0" kern="0" dirty="0">
                <a:latin typeface="Times New Roman" pitchFamily="18" charset="0"/>
                <a:ea typeface="+mj-ea"/>
                <a:cs typeface="Times New Roman" pitchFamily="18" charset="0"/>
              </a:rPr>
              <a:t>Possible </a:t>
            </a:r>
            <a:r>
              <a:rPr lang="en-US" sz="4400" b="0" kern="0" dirty="0" smtClean="0">
                <a:latin typeface="Times New Roman" pitchFamily="18" charset="0"/>
                <a:ea typeface="+mj-ea"/>
                <a:cs typeface="Times New Roman" pitchFamily="18" charset="0"/>
              </a:rPr>
              <a:t>ways </a:t>
            </a:r>
            <a:r>
              <a:rPr lang="en-US" sz="4400" b="0" kern="0" dirty="0">
                <a:latin typeface="Times New Roman" pitchFamily="18" charset="0"/>
                <a:ea typeface="+mj-ea"/>
                <a:cs typeface="Times New Roman" pitchFamily="18" charset="0"/>
              </a:rPr>
              <a:t>to </a:t>
            </a:r>
            <a:r>
              <a:rPr lang="en-US" sz="4400" b="0" kern="0" dirty="0" smtClean="0">
                <a:latin typeface="Times New Roman" pitchFamily="18" charset="0"/>
                <a:ea typeface="+mj-ea"/>
                <a:cs typeface="Times New Roman" pitchFamily="18" charset="0"/>
              </a:rPr>
              <a:t>fix </a:t>
            </a:r>
          </a:p>
          <a:p>
            <a:pPr algn="ctr">
              <a:defRPr/>
            </a:pPr>
            <a:r>
              <a:rPr lang="en-US" sz="4400" b="0" kern="0" dirty="0" smtClean="0">
                <a:latin typeface="Times New Roman" pitchFamily="18" charset="0"/>
                <a:ea typeface="+mj-ea"/>
                <a:cs typeface="Times New Roman" pitchFamily="18" charset="0"/>
              </a:rPr>
              <a:t>NAVD </a:t>
            </a:r>
            <a:r>
              <a:rPr lang="en-US" sz="4400" b="0" kern="0" dirty="0">
                <a:latin typeface="Times New Roman" pitchFamily="18" charset="0"/>
                <a:ea typeface="+mj-ea"/>
                <a:cs typeface="Times New Roman" pitchFamily="18" charset="0"/>
              </a:rPr>
              <a:t>88 </a:t>
            </a:r>
            <a:r>
              <a:rPr lang="en-US" sz="4400" b="0" kern="0" dirty="0" smtClean="0">
                <a:latin typeface="Times New Roman" pitchFamily="18" charset="0"/>
                <a:ea typeface="+mj-ea"/>
                <a:cs typeface="Times New Roman" pitchFamily="18" charset="0"/>
              </a:rPr>
              <a:t>(1 </a:t>
            </a:r>
            <a:r>
              <a:rPr lang="en-US" sz="4400" b="0" kern="0" dirty="0">
                <a:latin typeface="Times New Roman" pitchFamily="18" charset="0"/>
                <a:ea typeface="+mj-ea"/>
                <a:cs typeface="Times New Roman" pitchFamily="18" charset="0"/>
              </a:rPr>
              <a:t>of </a:t>
            </a:r>
            <a:r>
              <a:rPr lang="en-US" sz="4400" b="0" kern="0" dirty="0" smtClean="0">
                <a:latin typeface="Times New Roman" pitchFamily="18" charset="0"/>
                <a:ea typeface="+mj-ea"/>
                <a:cs typeface="Times New Roman" pitchFamily="18" charset="0"/>
              </a:rPr>
              <a:t>1)</a:t>
            </a:r>
            <a:endParaRPr lang="en-US" sz="4400" b="0" kern="0" dirty="0">
              <a:latin typeface="Times New Roman" pitchFamily="18" charset="0"/>
              <a:ea typeface="+mj-ea"/>
              <a:cs typeface="Times New Roman" pitchFamily="18" charset="0"/>
            </a:endParaRPr>
          </a:p>
        </p:txBody>
      </p:sp>
      <p:sp>
        <p:nvSpPr>
          <p:cNvPr id="2" name="Date Placeholder 1"/>
          <p:cNvSpPr>
            <a:spLocks noGrp="1"/>
          </p:cNvSpPr>
          <p:nvPr>
            <p:ph type="dt" sz="half" idx="10"/>
          </p:nvPr>
        </p:nvSpPr>
        <p:spPr/>
        <p:txBody>
          <a:bodyPr/>
          <a:lstStyle/>
          <a:p>
            <a:pPr>
              <a:defRPr/>
            </a:pPr>
            <a:r>
              <a:rPr lang="en-US" smtClean="0"/>
              <a:t>May 16, 2013</a:t>
            </a:r>
            <a:endParaRPr lang="en-US"/>
          </a:p>
        </p:txBody>
      </p:sp>
    </p:spTree>
    <p:extLst>
      <p:ext uri="{BB962C8B-B14F-4D97-AF65-F5344CB8AC3E}">
        <p14:creationId xmlns:p14="http://schemas.microsoft.com/office/powerpoint/2010/main" val="27945774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36</a:t>
            </a:fld>
            <a:endParaRPr lang="en-US"/>
          </a:p>
        </p:txBody>
      </p:sp>
      <p:pic>
        <p:nvPicPr>
          <p:cNvPr id="1026" name="Picture 2" descr="Caribbean Map, Map of the Caribb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7137"/>
            <a:ext cx="9144000" cy="412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2651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May 16, 2013</a:t>
            </a:r>
            <a:endParaRPr lang="en-US"/>
          </a:p>
        </p:txBody>
      </p:sp>
      <p:sp>
        <p:nvSpPr>
          <p:cNvPr id="5" name="Footer Placeholder 4"/>
          <p:cNvSpPr>
            <a:spLocks noGrp="1"/>
          </p:cNvSpPr>
          <p:nvPr>
            <p:ph type="ftr" sz="quarter" idx="11"/>
          </p:nvPr>
        </p:nvSpPr>
        <p:spPr/>
        <p:txBody>
          <a:bodyPr/>
          <a:lstStyle/>
          <a:p>
            <a:pPr>
              <a:defRPr/>
            </a:pPr>
            <a:r>
              <a:rPr lang="en-US" smtClean="0"/>
              <a:t>AGU Meeting of the Americas, Cancun</a:t>
            </a:r>
            <a:endParaRPr lang="en-US"/>
          </a:p>
        </p:txBody>
      </p:sp>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4</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20" y="431799"/>
            <a:ext cx="8053528" cy="5847082"/>
          </a:xfrm>
          <a:prstGeom prst="rect">
            <a:avLst/>
          </a:prstGeom>
        </p:spPr>
      </p:pic>
      <p:sp>
        <p:nvSpPr>
          <p:cNvPr id="8" name="TextBox 7"/>
          <p:cNvSpPr txBox="1"/>
          <p:nvPr/>
        </p:nvSpPr>
        <p:spPr>
          <a:xfrm>
            <a:off x="6573519" y="1165423"/>
            <a:ext cx="1000595" cy="307777"/>
          </a:xfrm>
          <a:prstGeom prst="rect">
            <a:avLst/>
          </a:prstGeom>
          <a:noFill/>
        </p:spPr>
        <p:txBody>
          <a:bodyPr wrap="none" rtlCol="0">
            <a:spAutoFit/>
          </a:bodyPr>
          <a:lstStyle/>
          <a:p>
            <a:r>
              <a:rPr lang="en-US" dirty="0" smtClean="0">
                <a:solidFill>
                  <a:srgbClr val="FF0000"/>
                </a:solidFill>
              </a:rPr>
              <a:t>PRVD02</a:t>
            </a:r>
            <a:endParaRPr lang="en-US" dirty="0">
              <a:solidFill>
                <a:srgbClr val="FF0000"/>
              </a:solidFill>
            </a:endParaRPr>
          </a:p>
        </p:txBody>
      </p:sp>
      <p:sp>
        <p:nvSpPr>
          <p:cNvPr id="9" name="TextBox 8"/>
          <p:cNvSpPr txBox="1"/>
          <p:nvPr/>
        </p:nvSpPr>
        <p:spPr>
          <a:xfrm>
            <a:off x="890281" y="3832671"/>
            <a:ext cx="1285929" cy="523220"/>
          </a:xfrm>
          <a:prstGeom prst="rect">
            <a:avLst/>
          </a:prstGeom>
          <a:noFill/>
        </p:spPr>
        <p:txBody>
          <a:bodyPr wrap="none" rtlCol="0">
            <a:spAutoFit/>
          </a:bodyPr>
          <a:lstStyle/>
          <a:p>
            <a:r>
              <a:rPr lang="en-US" dirty="0">
                <a:solidFill>
                  <a:srgbClr val="FF0000"/>
                </a:solidFill>
              </a:rPr>
              <a:t>San </a:t>
            </a:r>
            <a:r>
              <a:rPr lang="en-US" dirty="0" smtClean="0">
                <a:solidFill>
                  <a:srgbClr val="FF0000"/>
                </a:solidFill>
              </a:rPr>
              <a:t>José</a:t>
            </a:r>
            <a:r>
              <a:rPr lang="en-US" baseline="30000" dirty="0">
                <a:solidFill>
                  <a:srgbClr val="FF0000"/>
                </a:solidFill>
              </a:rPr>
              <a:t>(1)</a:t>
            </a:r>
          </a:p>
          <a:p>
            <a:endParaRPr lang="en-US" dirty="0">
              <a:solidFill>
                <a:srgbClr val="FF0000"/>
              </a:solidFill>
            </a:endParaRPr>
          </a:p>
        </p:txBody>
      </p:sp>
      <p:cxnSp>
        <p:nvCxnSpPr>
          <p:cNvPr id="10" name="Straight Arrow Connector 9"/>
          <p:cNvCxnSpPr>
            <a:stCxn id="9" idx="0"/>
          </p:cNvCxnSpPr>
          <p:nvPr/>
        </p:nvCxnSpPr>
        <p:spPr>
          <a:xfrm flipV="1">
            <a:off x="1533246" y="3400493"/>
            <a:ext cx="271349" cy="4321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53382" y="1473200"/>
            <a:ext cx="963725" cy="307777"/>
          </a:xfrm>
          <a:prstGeom prst="rect">
            <a:avLst/>
          </a:prstGeom>
          <a:noFill/>
        </p:spPr>
        <p:txBody>
          <a:bodyPr wrap="none" rtlCol="0">
            <a:spAutoFit/>
          </a:bodyPr>
          <a:lstStyle/>
          <a:p>
            <a:r>
              <a:rPr lang="en-US" dirty="0" smtClean="0">
                <a:solidFill>
                  <a:srgbClr val="FF0000"/>
                </a:solidFill>
              </a:rPr>
              <a:t>VIVD09</a:t>
            </a:r>
            <a:endParaRPr lang="en-US" dirty="0">
              <a:solidFill>
                <a:srgbClr val="FF0000"/>
              </a:solidFill>
            </a:endParaRPr>
          </a:p>
        </p:txBody>
      </p:sp>
      <p:cxnSp>
        <p:nvCxnSpPr>
          <p:cNvPr id="13" name="Straight Arrow Connector 12"/>
          <p:cNvCxnSpPr>
            <a:stCxn id="12" idx="2"/>
          </p:cNvCxnSpPr>
          <p:nvPr/>
        </p:nvCxnSpPr>
        <p:spPr>
          <a:xfrm flipH="1">
            <a:off x="6979920" y="1780977"/>
            <a:ext cx="855325" cy="91142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p:cNvCxnSpPr>
          <p:nvPr/>
        </p:nvCxnSpPr>
        <p:spPr>
          <a:xfrm flipH="1">
            <a:off x="6675120" y="1473200"/>
            <a:ext cx="398697" cy="106110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4526" y="4449084"/>
            <a:ext cx="1856598" cy="523220"/>
          </a:xfrm>
          <a:prstGeom prst="rect">
            <a:avLst/>
          </a:prstGeom>
          <a:noFill/>
        </p:spPr>
        <p:txBody>
          <a:bodyPr wrap="none" rtlCol="0">
            <a:spAutoFit/>
          </a:bodyPr>
          <a:lstStyle/>
          <a:p>
            <a:r>
              <a:rPr lang="en-US" dirty="0">
                <a:solidFill>
                  <a:srgbClr val="FF0000"/>
                </a:solidFill>
              </a:rPr>
              <a:t>La Unión </a:t>
            </a:r>
            <a:r>
              <a:rPr lang="en-US" dirty="0" smtClean="0">
                <a:solidFill>
                  <a:srgbClr val="FF0000"/>
                </a:solidFill>
              </a:rPr>
              <a:t>1960</a:t>
            </a:r>
            <a:r>
              <a:rPr lang="en-US" baseline="30000" dirty="0">
                <a:solidFill>
                  <a:srgbClr val="FF0000"/>
                </a:solidFill>
              </a:rPr>
              <a:t>(1)</a:t>
            </a:r>
          </a:p>
          <a:p>
            <a:endParaRPr lang="en-US" dirty="0">
              <a:solidFill>
                <a:srgbClr val="FF0000"/>
              </a:solidFill>
            </a:endParaRPr>
          </a:p>
        </p:txBody>
      </p:sp>
      <p:cxnSp>
        <p:nvCxnSpPr>
          <p:cNvPr id="19" name="Straight Arrow Connector 18"/>
          <p:cNvCxnSpPr>
            <a:stCxn id="18" idx="0"/>
          </p:cNvCxnSpPr>
          <p:nvPr/>
        </p:nvCxnSpPr>
        <p:spPr>
          <a:xfrm flipV="1">
            <a:off x="1792825" y="3678782"/>
            <a:ext cx="519896" cy="77030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951741" y="3163222"/>
            <a:ext cx="1786066" cy="523220"/>
          </a:xfrm>
          <a:prstGeom prst="rect">
            <a:avLst/>
          </a:prstGeom>
          <a:noFill/>
        </p:spPr>
        <p:txBody>
          <a:bodyPr wrap="none" rtlCol="0">
            <a:spAutoFit/>
          </a:bodyPr>
          <a:lstStyle/>
          <a:p>
            <a:r>
              <a:rPr lang="en-US" dirty="0">
                <a:solidFill>
                  <a:srgbClr val="FF0000"/>
                </a:solidFill>
              </a:rPr>
              <a:t>Puerto </a:t>
            </a:r>
            <a:r>
              <a:rPr lang="en-US" dirty="0" smtClean="0">
                <a:solidFill>
                  <a:srgbClr val="FF0000"/>
                </a:solidFill>
              </a:rPr>
              <a:t>Cortéz</a:t>
            </a:r>
            <a:r>
              <a:rPr lang="en-US" baseline="30000" dirty="0">
                <a:solidFill>
                  <a:srgbClr val="FF0000"/>
                </a:solidFill>
              </a:rPr>
              <a:t>(1)</a:t>
            </a:r>
          </a:p>
          <a:p>
            <a:endParaRPr lang="en-US" dirty="0">
              <a:solidFill>
                <a:srgbClr val="FF0000"/>
              </a:solidFill>
            </a:endParaRPr>
          </a:p>
        </p:txBody>
      </p:sp>
      <p:cxnSp>
        <p:nvCxnSpPr>
          <p:cNvPr id="26" name="Straight Arrow Connector 25"/>
          <p:cNvCxnSpPr/>
          <p:nvPr/>
        </p:nvCxnSpPr>
        <p:spPr>
          <a:xfrm flipH="1">
            <a:off x="3048002" y="3297069"/>
            <a:ext cx="903739" cy="5827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212442" y="1849864"/>
            <a:ext cx="295274" cy="307777"/>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0" name="TextBox 29"/>
          <p:cNvSpPr txBox="1"/>
          <p:nvPr/>
        </p:nvSpPr>
        <p:spPr>
          <a:xfrm>
            <a:off x="4356755" y="2538511"/>
            <a:ext cx="295274" cy="307777"/>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1" name="TextBox 30"/>
          <p:cNvSpPr txBox="1"/>
          <p:nvPr/>
        </p:nvSpPr>
        <p:spPr>
          <a:xfrm>
            <a:off x="4903322" y="1165423"/>
            <a:ext cx="295274" cy="307777"/>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2" name="TextBox 31"/>
          <p:cNvSpPr txBox="1"/>
          <p:nvPr/>
        </p:nvSpPr>
        <p:spPr>
          <a:xfrm>
            <a:off x="6011396" y="1780977"/>
            <a:ext cx="295274" cy="307777"/>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3" name="TextBox 32"/>
          <p:cNvSpPr txBox="1"/>
          <p:nvPr/>
        </p:nvSpPr>
        <p:spPr>
          <a:xfrm>
            <a:off x="5360522" y="2380417"/>
            <a:ext cx="295274" cy="307777"/>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4" name="TextBox 33"/>
          <p:cNvSpPr txBox="1"/>
          <p:nvPr/>
        </p:nvSpPr>
        <p:spPr>
          <a:xfrm>
            <a:off x="2165084" y="2788304"/>
            <a:ext cx="295274" cy="307777"/>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5" name="TextBox 34"/>
          <p:cNvSpPr txBox="1"/>
          <p:nvPr/>
        </p:nvSpPr>
        <p:spPr>
          <a:xfrm>
            <a:off x="7574114" y="2571968"/>
            <a:ext cx="295274" cy="307777"/>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6" name="TextBox 35"/>
          <p:cNvSpPr txBox="1"/>
          <p:nvPr/>
        </p:nvSpPr>
        <p:spPr>
          <a:xfrm>
            <a:off x="7337901" y="2733039"/>
            <a:ext cx="295274" cy="307777"/>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7" name="TextBox 36"/>
          <p:cNvSpPr txBox="1"/>
          <p:nvPr/>
        </p:nvSpPr>
        <p:spPr>
          <a:xfrm>
            <a:off x="7785575" y="2935244"/>
            <a:ext cx="295274" cy="307777"/>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8" name="TextBox 37"/>
          <p:cNvSpPr txBox="1"/>
          <p:nvPr/>
        </p:nvSpPr>
        <p:spPr>
          <a:xfrm>
            <a:off x="7353382" y="3084823"/>
            <a:ext cx="295274" cy="307777"/>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9" name="TextBox 38"/>
          <p:cNvSpPr txBox="1"/>
          <p:nvPr/>
        </p:nvSpPr>
        <p:spPr>
          <a:xfrm>
            <a:off x="7589822" y="3297069"/>
            <a:ext cx="295274" cy="307777"/>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40" name="TextBox 39"/>
          <p:cNvSpPr txBox="1"/>
          <p:nvPr/>
        </p:nvSpPr>
        <p:spPr>
          <a:xfrm>
            <a:off x="8169470" y="3548190"/>
            <a:ext cx="295274" cy="307777"/>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41" name="TextBox 40"/>
          <p:cNvSpPr txBox="1"/>
          <p:nvPr/>
        </p:nvSpPr>
        <p:spPr>
          <a:xfrm>
            <a:off x="8169470" y="4141307"/>
            <a:ext cx="295274" cy="307777"/>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42" name="TextBox 41"/>
          <p:cNvSpPr txBox="1"/>
          <p:nvPr/>
        </p:nvSpPr>
        <p:spPr>
          <a:xfrm>
            <a:off x="7721751" y="3756156"/>
            <a:ext cx="295274" cy="307777"/>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43" name="TextBox 42"/>
          <p:cNvSpPr txBox="1"/>
          <p:nvPr/>
        </p:nvSpPr>
        <p:spPr>
          <a:xfrm>
            <a:off x="7442185" y="3542682"/>
            <a:ext cx="295274" cy="307777"/>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44" name="TextBox 43"/>
          <p:cNvSpPr txBox="1"/>
          <p:nvPr/>
        </p:nvSpPr>
        <p:spPr>
          <a:xfrm>
            <a:off x="3666789" y="3494546"/>
            <a:ext cx="1712328" cy="523220"/>
          </a:xfrm>
          <a:prstGeom prst="rect">
            <a:avLst/>
          </a:prstGeom>
          <a:noFill/>
        </p:spPr>
        <p:txBody>
          <a:bodyPr wrap="none" rtlCol="0">
            <a:spAutoFit/>
          </a:bodyPr>
          <a:lstStyle/>
          <a:p>
            <a:r>
              <a:rPr lang="en-US" dirty="0" smtClean="0">
                <a:solidFill>
                  <a:srgbClr val="FF0000"/>
                </a:solidFill>
              </a:rPr>
              <a:t>Corinto 1952</a:t>
            </a:r>
            <a:r>
              <a:rPr lang="en-US" baseline="30000" dirty="0" smtClean="0">
                <a:solidFill>
                  <a:srgbClr val="FF0000"/>
                </a:solidFill>
              </a:rPr>
              <a:t>(1</a:t>
            </a:r>
            <a:r>
              <a:rPr lang="en-US" baseline="30000" dirty="0">
                <a:solidFill>
                  <a:srgbClr val="FF0000"/>
                </a:solidFill>
              </a:rPr>
              <a:t>)</a:t>
            </a:r>
          </a:p>
          <a:p>
            <a:endParaRPr lang="en-US" dirty="0">
              <a:solidFill>
                <a:srgbClr val="FF0000"/>
              </a:solidFill>
            </a:endParaRPr>
          </a:p>
        </p:txBody>
      </p:sp>
      <p:cxnSp>
        <p:nvCxnSpPr>
          <p:cNvPr id="45" name="Straight Arrow Connector 44"/>
          <p:cNvCxnSpPr/>
          <p:nvPr/>
        </p:nvCxnSpPr>
        <p:spPr>
          <a:xfrm flipH="1">
            <a:off x="3086757" y="3696570"/>
            <a:ext cx="652123" cy="1443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135982" y="5219386"/>
            <a:ext cx="1553630" cy="523220"/>
          </a:xfrm>
          <a:prstGeom prst="rect">
            <a:avLst/>
          </a:prstGeom>
          <a:noFill/>
        </p:spPr>
        <p:txBody>
          <a:bodyPr wrap="none" rtlCol="0">
            <a:spAutoFit/>
          </a:bodyPr>
          <a:lstStyle/>
          <a:p>
            <a:r>
              <a:rPr lang="en-US" dirty="0" smtClean="0">
                <a:solidFill>
                  <a:srgbClr val="FF0000"/>
                </a:solidFill>
              </a:rPr>
              <a:t>Puntarenas</a:t>
            </a:r>
            <a:r>
              <a:rPr lang="en-US" baseline="30000" dirty="0">
                <a:solidFill>
                  <a:srgbClr val="FF0000"/>
                </a:solidFill>
              </a:rPr>
              <a:t>(1)</a:t>
            </a:r>
          </a:p>
          <a:p>
            <a:endParaRPr lang="en-US" dirty="0">
              <a:solidFill>
                <a:srgbClr val="FF0000"/>
              </a:solidFill>
            </a:endParaRPr>
          </a:p>
        </p:txBody>
      </p:sp>
      <p:cxnSp>
        <p:nvCxnSpPr>
          <p:cNvPr id="47" name="Straight Arrow Connector 46"/>
          <p:cNvCxnSpPr>
            <a:stCxn id="46" idx="0"/>
          </p:cNvCxnSpPr>
          <p:nvPr/>
        </p:nvCxnSpPr>
        <p:spPr>
          <a:xfrm flipV="1">
            <a:off x="1912797" y="4449084"/>
            <a:ext cx="1338164" cy="77030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221868" y="5578085"/>
            <a:ext cx="1298753" cy="523220"/>
          </a:xfrm>
          <a:prstGeom prst="rect">
            <a:avLst/>
          </a:prstGeom>
          <a:noFill/>
        </p:spPr>
        <p:txBody>
          <a:bodyPr wrap="none" rtlCol="0">
            <a:spAutoFit/>
          </a:bodyPr>
          <a:lstStyle/>
          <a:p>
            <a:r>
              <a:rPr lang="en-US" dirty="0" smtClean="0">
                <a:solidFill>
                  <a:srgbClr val="FF0000"/>
                </a:solidFill>
              </a:rPr>
              <a:t>Cristóbal</a:t>
            </a:r>
            <a:r>
              <a:rPr lang="en-US" baseline="30000" dirty="0">
                <a:solidFill>
                  <a:srgbClr val="FF0000"/>
                </a:solidFill>
              </a:rPr>
              <a:t>(1)</a:t>
            </a:r>
          </a:p>
          <a:p>
            <a:endParaRPr lang="en-US" dirty="0">
              <a:solidFill>
                <a:srgbClr val="FF0000"/>
              </a:solidFill>
            </a:endParaRPr>
          </a:p>
        </p:txBody>
      </p:sp>
      <p:cxnSp>
        <p:nvCxnSpPr>
          <p:cNvPr id="49" name="Straight Arrow Connector 48"/>
          <p:cNvCxnSpPr>
            <a:stCxn id="48" idx="0"/>
          </p:cNvCxnSpPr>
          <p:nvPr/>
        </p:nvCxnSpPr>
        <p:spPr>
          <a:xfrm flipV="1">
            <a:off x="2871245" y="4834235"/>
            <a:ext cx="867635" cy="7438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521840" y="2930934"/>
            <a:ext cx="1944763" cy="523220"/>
          </a:xfrm>
          <a:prstGeom prst="rect">
            <a:avLst/>
          </a:prstGeom>
          <a:noFill/>
        </p:spPr>
        <p:txBody>
          <a:bodyPr wrap="none" rtlCol="0">
            <a:spAutoFit/>
          </a:bodyPr>
          <a:lstStyle/>
          <a:p>
            <a:r>
              <a:rPr lang="en-US" dirty="0">
                <a:solidFill>
                  <a:srgbClr val="FF0000"/>
                </a:solidFill>
              </a:rPr>
              <a:t>Santo </a:t>
            </a:r>
            <a:r>
              <a:rPr lang="en-US" dirty="0" smtClean="0">
                <a:solidFill>
                  <a:srgbClr val="FF0000"/>
                </a:solidFill>
              </a:rPr>
              <a:t>Domingo</a:t>
            </a:r>
            <a:r>
              <a:rPr lang="en-US" baseline="30000" dirty="0">
                <a:solidFill>
                  <a:srgbClr val="FF0000"/>
                </a:solidFill>
              </a:rPr>
              <a:t>(1)</a:t>
            </a:r>
          </a:p>
          <a:p>
            <a:endParaRPr lang="en-US" dirty="0">
              <a:solidFill>
                <a:srgbClr val="FF0000"/>
              </a:solidFill>
            </a:endParaRPr>
          </a:p>
        </p:txBody>
      </p:sp>
      <p:cxnSp>
        <p:nvCxnSpPr>
          <p:cNvPr id="53" name="Straight Arrow Connector 52"/>
          <p:cNvCxnSpPr/>
          <p:nvPr/>
        </p:nvCxnSpPr>
        <p:spPr>
          <a:xfrm flipH="1" flipV="1">
            <a:off x="5927058" y="2571968"/>
            <a:ext cx="379612" cy="35896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212442" y="6124992"/>
            <a:ext cx="4311193" cy="307777"/>
          </a:xfrm>
          <a:prstGeom prst="rect">
            <a:avLst/>
          </a:prstGeom>
          <a:noFill/>
        </p:spPr>
        <p:txBody>
          <a:bodyPr wrap="square" rtlCol="0">
            <a:spAutoFit/>
          </a:bodyPr>
          <a:lstStyle/>
          <a:p>
            <a:r>
              <a:rPr lang="en-US" baseline="30000" dirty="0"/>
              <a:t>(</a:t>
            </a:r>
            <a:r>
              <a:rPr lang="en-US" baseline="30000" dirty="0" smtClean="0"/>
              <a:t>1) </a:t>
            </a:r>
            <a:r>
              <a:rPr lang="es-ES" dirty="0" smtClean="0"/>
              <a:t>Información </a:t>
            </a:r>
            <a:r>
              <a:rPr lang="es-ES" dirty="0"/>
              <a:t>cortesía </a:t>
            </a:r>
            <a:r>
              <a:rPr lang="es-ES" dirty="0" smtClean="0"/>
              <a:t>de David Avalos</a:t>
            </a:r>
            <a:endParaRPr lang="en-US" dirty="0"/>
          </a:p>
        </p:txBody>
      </p:sp>
      <p:sp>
        <p:nvSpPr>
          <p:cNvPr id="61" name="TextBox 60"/>
          <p:cNvSpPr txBox="1"/>
          <p:nvPr/>
        </p:nvSpPr>
        <p:spPr>
          <a:xfrm>
            <a:off x="-1452880" y="2157641"/>
            <a:ext cx="401072" cy="235962"/>
          </a:xfrm>
          <a:prstGeom prst="rect">
            <a:avLst/>
          </a:prstGeom>
          <a:noFill/>
        </p:spPr>
        <p:txBody>
          <a:bodyPr wrap="none" rtlCol="0">
            <a:spAutoFit/>
          </a:bodyPr>
          <a:lstStyle/>
          <a:p>
            <a:r>
              <a:rPr lang="en-US" baseline="30000" dirty="0" smtClean="0">
                <a:solidFill>
                  <a:srgbClr val="FF0000"/>
                </a:solidFill>
              </a:rPr>
              <a:t>(1)</a:t>
            </a:r>
            <a:endParaRPr lang="en-US" baseline="30000" dirty="0">
              <a:solidFill>
                <a:srgbClr val="FF0000"/>
              </a:solidFill>
            </a:endParaRPr>
          </a:p>
        </p:txBody>
      </p:sp>
    </p:spTree>
    <p:extLst>
      <p:ext uri="{BB962C8B-B14F-4D97-AF65-F5344CB8AC3E}">
        <p14:creationId xmlns:p14="http://schemas.microsoft.com/office/powerpoint/2010/main" val="38232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down)">
                                      <p:cBhvr>
                                        <p:cTn id="31" dur="500"/>
                                        <p:tgtEl>
                                          <p:spTgt spid="49"/>
                                        </p:tgtEl>
                                      </p:cBhvr>
                                    </p:animEffect>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par>
                          <p:cTn id="35" fill="hold">
                            <p:stCondLst>
                              <p:cond delay="2000"/>
                            </p:stCondLst>
                            <p:childTnLst>
                              <p:par>
                                <p:cTn id="36" presetID="22" presetClass="entr" presetSubtype="2"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right)">
                                      <p:cBhvr>
                                        <p:cTn id="38" dur="500"/>
                                        <p:tgtEl>
                                          <p:spTgt spid="26"/>
                                        </p:tgtEl>
                                      </p:cBhvr>
                                    </p:animEffect>
                                  </p:childTnLst>
                                </p:cTn>
                              </p:par>
                            </p:childTnLst>
                          </p:cTn>
                        </p:par>
                        <p:par>
                          <p:cTn id="39" fill="hold">
                            <p:stCondLst>
                              <p:cond delay="2500"/>
                            </p:stCondLst>
                            <p:childTnLst>
                              <p:par>
                                <p:cTn id="40" presetID="1" presetClass="entr" presetSubtype="0" fill="hold" grpId="0" nodeType="afterEffect">
                                  <p:stCondLst>
                                    <p:cond delay="0"/>
                                  </p:stCondLst>
                                  <p:childTnLst>
                                    <p:set>
                                      <p:cBhvr>
                                        <p:cTn id="41" dur="1" fill="hold">
                                          <p:stCondLst>
                                            <p:cond delay="0"/>
                                          </p:stCondLst>
                                        </p:cTn>
                                        <p:tgtEl>
                                          <p:spTgt spid="44"/>
                                        </p:tgtEl>
                                        <p:attrNameLst>
                                          <p:attrName>style.visibility</p:attrName>
                                        </p:attrNameLst>
                                      </p:cBhvr>
                                      <p:to>
                                        <p:strVal val="visible"/>
                                      </p:to>
                                    </p:set>
                                  </p:childTnLst>
                                </p:cTn>
                              </p:par>
                            </p:childTnLst>
                          </p:cTn>
                        </p:par>
                        <p:par>
                          <p:cTn id="42" fill="hold">
                            <p:stCondLst>
                              <p:cond delay="2500"/>
                            </p:stCondLst>
                            <p:childTnLst>
                              <p:par>
                                <p:cTn id="43" presetID="22" presetClass="entr" presetSubtype="2"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right)">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0"/>
                            </p:stCondLst>
                            <p:childTnLst>
                              <p:par>
                                <p:cTn id="51" presetID="22" presetClass="entr" presetSubtype="1"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up)">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par>
                          <p:cTn id="58" fill="hold">
                            <p:stCondLst>
                              <p:cond delay="0"/>
                            </p:stCondLst>
                            <p:childTnLst>
                              <p:par>
                                <p:cTn id="59" presetID="22" presetClass="entr" presetSubtype="1"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up)">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childTnLst>
                                </p:cTn>
                              </p:par>
                            </p:childTnLst>
                          </p:cTn>
                        </p:par>
                        <p:par>
                          <p:cTn id="66" fill="hold">
                            <p:stCondLst>
                              <p:cond delay="0"/>
                            </p:stCondLst>
                            <p:childTnLst>
                              <p:par>
                                <p:cTn id="67" presetID="22" presetClass="entr" presetSubtype="4" fill="hold" nodeType="after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wipe(down)">
                                      <p:cBhvr>
                                        <p:cTn id="69" dur="500"/>
                                        <p:tgtEl>
                                          <p:spTgt spid="53"/>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childTnLst>
                                </p:cTn>
                              </p:par>
                            </p:childTnLst>
                          </p:cTn>
                        </p:par>
                        <p:par>
                          <p:cTn id="74" fill="hold">
                            <p:stCondLst>
                              <p:cond delay="0"/>
                            </p:stCondLst>
                            <p:childTnLst>
                              <p:par>
                                <p:cTn id="75" presetID="1" presetClass="entr" presetSubtype="0" fill="hold" grpId="0" nodeType="afterEffect">
                                  <p:stCondLst>
                                    <p:cond delay="200"/>
                                  </p:stCondLst>
                                  <p:childTnLst>
                                    <p:set>
                                      <p:cBhvr>
                                        <p:cTn id="76" dur="1" fill="hold">
                                          <p:stCondLst>
                                            <p:cond delay="0"/>
                                          </p:stCondLst>
                                        </p:cTn>
                                        <p:tgtEl>
                                          <p:spTgt spid="29"/>
                                        </p:tgtEl>
                                        <p:attrNameLst>
                                          <p:attrName>style.visibility</p:attrName>
                                        </p:attrNameLst>
                                      </p:cBhvr>
                                      <p:to>
                                        <p:strVal val="visible"/>
                                      </p:to>
                                    </p:set>
                                  </p:childTnLst>
                                </p:cTn>
                              </p:par>
                            </p:childTnLst>
                          </p:cTn>
                        </p:par>
                        <p:par>
                          <p:cTn id="77" fill="hold">
                            <p:stCondLst>
                              <p:cond delay="200"/>
                            </p:stCondLst>
                            <p:childTnLst>
                              <p:par>
                                <p:cTn id="78" presetID="1" presetClass="entr" presetSubtype="0" fill="hold" grpId="0" nodeType="afterEffect">
                                  <p:stCondLst>
                                    <p:cond delay="200"/>
                                  </p:stCondLst>
                                  <p:childTnLst>
                                    <p:set>
                                      <p:cBhvr>
                                        <p:cTn id="79" dur="1" fill="hold">
                                          <p:stCondLst>
                                            <p:cond delay="0"/>
                                          </p:stCondLst>
                                        </p:cTn>
                                        <p:tgtEl>
                                          <p:spTgt spid="31"/>
                                        </p:tgtEl>
                                        <p:attrNameLst>
                                          <p:attrName>style.visibility</p:attrName>
                                        </p:attrNameLst>
                                      </p:cBhvr>
                                      <p:to>
                                        <p:strVal val="visible"/>
                                      </p:to>
                                    </p:set>
                                  </p:childTnLst>
                                </p:cTn>
                              </p:par>
                            </p:childTnLst>
                          </p:cTn>
                        </p:par>
                        <p:par>
                          <p:cTn id="80" fill="hold">
                            <p:stCondLst>
                              <p:cond delay="400"/>
                            </p:stCondLst>
                            <p:childTnLst>
                              <p:par>
                                <p:cTn id="81" presetID="1" presetClass="entr" presetSubtype="0" fill="hold" grpId="0" nodeType="afterEffect">
                                  <p:stCondLst>
                                    <p:cond delay="200"/>
                                  </p:stCondLst>
                                  <p:childTnLst>
                                    <p:set>
                                      <p:cBhvr>
                                        <p:cTn id="82" dur="1" fill="hold">
                                          <p:stCondLst>
                                            <p:cond delay="0"/>
                                          </p:stCondLst>
                                        </p:cTn>
                                        <p:tgtEl>
                                          <p:spTgt spid="30"/>
                                        </p:tgtEl>
                                        <p:attrNameLst>
                                          <p:attrName>style.visibility</p:attrName>
                                        </p:attrNameLst>
                                      </p:cBhvr>
                                      <p:to>
                                        <p:strVal val="visible"/>
                                      </p:to>
                                    </p:set>
                                  </p:childTnLst>
                                </p:cTn>
                              </p:par>
                            </p:childTnLst>
                          </p:cTn>
                        </p:par>
                        <p:par>
                          <p:cTn id="83" fill="hold">
                            <p:stCondLst>
                              <p:cond delay="600"/>
                            </p:stCondLst>
                            <p:childTnLst>
                              <p:par>
                                <p:cTn id="84" presetID="1" presetClass="entr" presetSubtype="0" fill="hold" grpId="0" nodeType="afterEffect">
                                  <p:stCondLst>
                                    <p:cond delay="200"/>
                                  </p:stCondLst>
                                  <p:childTnLst>
                                    <p:set>
                                      <p:cBhvr>
                                        <p:cTn id="85" dur="1" fill="hold">
                                          <p:stCondLst>
                                            <p:cond delay="0"/>
                                          </p:stCondLst>
                                        </p:cTn>
                                        <p:tgtEl>
                                          <p:spTgt spid="32"/>
                                        </p:tgtEl>
                                        <p:attrNameLst>
                                          <p:attrName>style.visibility</p:attrName>
                                        </p:attrNameLst>
                                      </p:cBhvr>
                                      <p:to>
                                        <p:strVal val="visible"/>
                                      </p:to>
                                    </p:set>
                                  </p:childTnLst>
                                </p:cTn>
                              </p:par>
                            </p:childTnLst>
                          </p:cTn>
                        </p:par>
                        <p:par>
                          <p:cTn id="86" fill="hold">
                            <p:stCondLst>
                              <p:cond delay="800"/>
                            </p:stCondLst>
                            <p:childTnLst>
                              <p:par>
                                <p:cTn id="87" presetID="1" presetClass="entr" presetSubtype="0" fill="hold" grpId="0" nodeType="afterEffect">
                                  <p:stCondLst>
                                    <p:cond delay="200"/>
                                  </p:stCondLst>
                                  <p:childTnLst>
                                    <p:set>
                                      <p:cBhvr>
                                        <p:cTn id="88" dur="1" fill="hold">
                                          <p:stCondLst>
                                            <p:cond delay="0"/>
                                          </p:stCondLst>
                                        </p:cTn>
                                        <p:tgtEl>
                                          <p:spTgt spid="35"/>
                                        </p:tgtEl>
                                        <p:attrNameLst>
                                          <p:attrName>style.visibility</p:attrName>
                                        </p:attrNameLst>
                                      </p:cBhvr>
                                      <p:to>
                                        <p:strVal val="visible"/>
                                      </p:to>
                                    </p:set>
                                  </p:childTnLst>
                                </p:cTn>
                              </p:par>
                            </p:childTnLst>
                          </p:cTn>
                        </p:par>
                        <p:par>
                          <p:cTn id="89" fill="hold">
                            <p:stCondLst>
                              <p:cond delay="1000"/>
                            </p:stCondLst>
                            <p:childTnLst>
                              <p:par>
                                <p:cTn id="90" presetID="1" presetClass="entr" presetSubtype="0" fill="hold" grpId="0" nodeType="afterEffect">
                                  <p:stCondLst>
                                    <p:cond delay="200"/>
                                  </p:stCondLst>
                                  <p:childTnLst>
                                    <p:set>
                                      <p:cBhvr>
                                        <p:cTn id="91" dur="1" fill="hold">
                                          <p:stCondLst>
                                            <p:cond delay="0"/>
                                          </p:stCondLst>
                                        </p:cTn>
                                        <p:tgtEl>
                                          <p:spTgt spid="36"/>
                                        </p:tgtEl>
                                        <p:attrNameLst>
                                          <p:attrName>style.visibility</p:attrName>
                                        </p:attrNameLst>
                                      </p:cBhvr>
                                      <p:to>
                                        <p:strVal val="visible"/>
                                      </p:to>
                                    </p:set>
                                  </p:childTnLst>
                                </p:cTn>
                              </p:par>
                            </p:childTnLst>
                          </p:cTn>
                        </p:par>
                        <p:par>
                          <p:cTn id="92" fill="hold">
                            <p:stCondLst>
                              <p:cond delay="1200"/>
                            </p:stCondLst>
                            <p:childTnLst>
                              <p:par>
                                <p:cTn id="93" presetID="1" presetClass="entr" presetSubtype="0" fill="hold" grpId="0" nodeType="afterEffect">
                                  <p:stCondLst>
                                    <p:cond delay="200"/>
                                  </p:stCondLst>
                                  <p:childTnLst>
                                    <p:set>
                                      <p:cBhvr>
                                        <p:cTn id="94" dur="1" fill="hold">
                                          <p:stCondLst>
                                            <p:cond delay="0"/>
                                          </p:stCondLst>
                                        </p:cTn>
                                        <p:tgtEl>
                                          <p:spTgt spid="37"/>
                                        </p:tgtEl>
                                        <p:attrNameLst>
                                          <p:attrName>style.visibility</p:attrName>
                                        </p:attrNameLst>
                                      </p:cBhvr>
                                      <p:to>
                                        <p:strVal val="visible"/>
                                      </p:to>
                                    </p:set>
                                  </p:childTnLst>
                                </p:cTn>
                              </p:par>
                            </p:childTnLst>
                          </p:cTn>
                        </p:par>
                        <p:par>
                          <p:cTn id="95" fill="hold">
                            <p:stCondLst>
                              <p:cond delay="1400"/>
                            </p:stCondLst>
                            <p:childTnLst>
                              <p:par>
                                <p:cTn id="96" presetID="1" presetClass="entr" presetSubtype="0" fill="hold" grpId="0" nodeType="afterEffect">
                                  <p:stCondLst>
                                    <p:cond delay="200"/>
                                  </p:stCondLst>
                                  <p:childTnLst>
                                    <p:set>
                                      <p:cBhvr>
                                        <p:cTn id="97" dur="1" fill="hold">
                                          <p:stCondLst>
                                            <p:cond delay="0"/>
                                          </p:stCondLst>
                                        </p:cTn>
                                        <p:tgtEl>
                                          <p:spTgt spid="38"/>
                                        </p:tgtEl>
                                        <p:attrNameLst>
                                          <p:attrName>style.visibility</p:attrName>
                                        </p:attrNameLst>
                                      </p:cBhvr>
                                      <p:to>
                                        <p:strVal val="visible"/>
                                      </p:to>
                                    </p:set>
                                  </p:childTnLst>
                                </p:cTn>
                              </p:par>
                            </p:childTnLst>
                          </p:cTn>
                        </p:par>
                        <p:par>
                          <p:cTn id="98" fill="hold">
                            <p:stCondLst>
                              <p:cond delay="1600"/>
                            </p:stCondLst>
                            <p:childTnLst>
                              <p:par>
                                <p:cTn id="99" presetID="1" presetClass="entr" presetSubtype="0" fill="hold" grpId="0" nodeType="afterEffect">
                                  <p:stCondLst>
                                    <p:cond delay="200"/>
                                  </p:stCondLst>
                                  <p:childTnLst>
                                    <p:set>
                                      <p:cBhvr>
                                        <p:cTn id="100" dur="1" fill="hold">
                                          <p:stCondLst>
                                            <p:cond delay="0"/>
                                          </p:stCondLst>
                                        </p:cTn>
                                        <p:tgtEl>
                                          <p:spTgt spid="39"/>
                                        </p:tgtEl>
                                        <p:attrNameLst>
                                          <p:attrName>style.visibility</p:attrName>
                                        </p:attrNameLst>
                                      </p:cBhvr>
                                      <p:to>
                                        <p:strVal val="visible"/>
                                      </p:to>
                                    </p:set>
                                  </p:childTnLst>
                                </p:cTn>
                              </p:par>
                            </p:childTnLst>
                          </p:cTn>
                        </p:par>
                        <p:par>
                          <p:cTn id="101" fill="hold">
                            <p:stCondLst>
                              <p:cond delay="1800"/>
                            </p:stCondLst>
                            <p:childTnLst>
                              <p:par>
                                <p:cTn id="102" presetID="1" presetClass="entr" presetSubtype="0" fill="hold" grpId="0" nodeType="afterEffect">
                                  <p:stCondLst>
                                    <p:cond delay="200"/>
                                  </p:stCondLst>
                                  <p:childTnLst>
                                    <p:set>
                                      <p:cBhvr>
                                        <p:cTn id="103" dur="1" fill="hold">
                                          <p:stCondLst>
                                            <p:cond delay="0"/>
                                          </p:stCondLst>
                                        </p:cTn>
                                        <p:tgtEl>
                                          <p:spTgt spid="43"/>
                                        </p:tgtEl>
                                        <p:attrNameLst>
                                          <p:attrName>style.visibility</p:attrName>
                                        </p:attrNameLst>
                                      </p:cBhvr>
                                      <p:to>
                                        <p:strVal val="visible"/>
                                      </p:to>
                                    </p:set>
                                  </p:childTnLst>
                                </p:cTn>
                              </p:par>
                            </p:childTnLst>
                          </p:cTn>
                        </p:par>
                        <p:par>
                          <p:cTn id="104" fill="hold">
                            <p:stCondLst>
                              <p:cond delay="2000"/>
                            </p:stCondLst>
                            <p:childTnLst>
                              <p:par>
                                <p:cTn id="105" presetID="1" presetClass="entr" presetSubtype="0" fill="hold" grpId="0" nodeType="afterEffect">
                                  <p:stCondLst>
                                    <p:cond delay="200"/>
                                  </p:stCondLst>
                                  <p:childTnLst>
                                    <p:set>
                                      <p:cBhvr>
                                        <p:cTn id="106" dur="1" fill="hold">
                                          <p:stCondLst>
                                            <p:cond delay="0"/>
                                          </p:stCondLst>
                                        </p:cTn>
                                        <p:tgtEl>
                                          <p:spTgt spid="40"/>
                                        </p:tgtEl>
                                        <p:attrNameLst>
                                          <p:attrName>style.visibility</p:attrName>
                                        </p:attrNameLst>
                                      </p:cBhvr>
                                      <p:to>
                                        <p:strVal val="visible"/>
                                      </p:to>
                                    </p:set>
                                  </p:childTnLst>
                                </p:cTn>
                              </p:par>
                            </p:childTnLst>
                          </p:cTn>
                        </p:par>
                        <p:par>
                          <p:cTn id="107" fill="hold">
                            <p:stCondLst>
                              <p:cond delay="2200"/>
                            </p:stCondLst>
                            <p:childTnLst>
                              <p:par>
                                <p:cTn id="108" presetID="1" presetClass="entr" presetSubtype="0" fill="hold" grpId="0" nodeType="afterEffect">
                                  <p:stCondLst>
                                    <p:cond delay="200"/>
                                  </p:stCondLst>
                                  <p:childTnLst>
                                    <p:set>
                                      <p:cBhvr>
                                        <p:cTn id="109" dur="1" fill="hold">
                                          <p:stCondLst>
                                            <p:cond delay="0"/>
                                          </p:stCondLst>
                                        </p:cTn>
                                        <p:tgtEl>
                                          <p:spTgt spid="42"/>
                                        </p:tgtEl>
                                        <p:attrNameLst>
                                          <p:attrName>style.visibility</p:attrName>
                                        </p:attrNameLst>
                                      </p:cBhvr>
                                      <p:to>
                                        <p:strVal val="visible"/>
                                      </p:to>
                                    </p:set>
                                  </p:childTnLst>
                                </p:cTn>
                              </p:par>
                            </p:childTnLst>
                          </p:cTn>
                        </p:par>
                        <p:par>
                          <p:cTn id="110" fill="hold">
                            <p:stCondLst>
                              <p:cond delay="2400"/>
                            </p:stCondLst>
                            <p:childTnLst>
                              <p:par>
                                <p:cTn id="111" presetID="1" presetClass="entr" presetSubtype="0" fill="hold" grpId="0" nodeType="afterEffect">
                                  <p:stCondLst>
                                    <p:cond delay="200"/>
                                  </p:stCondLst>
                                  <p:childTnLst>
                                    <p:set>
                                      <p:cBhvr>
                                        <p:cTn id="112" dur="1" fill="hold">
                                          <p:stCondLst>
                                            <p:cond delay="0"/>
                                          </p:stCondLst>
                                        </p:cTn>
                                        <p:tgtEl>
                                          <p:spTgt spid="41"/>
                                        </p:tgtEl>
                                        <p:attrNameLst>
                                          <p:attrName>style.visibility</p:attrName>
                                        </p:attrNameLst>
                                      </p:cBhvr>
                                      <p:to>
                                        <p:strVal val="visible"/>
                                      </p:to>
                                    </p:set>
                                  </p:childTnLst>
                                </p:cTn>
                              </p:par>
                            </p:childTnLst>
                          </p:cTn>
                        </p:par>
                        <p:par>
                          <p:cTn id="113" fill="hold">
                            <p:stCondLst>
                              <p:cond delay="2600"/>
                            </p:stCondLst>
                            <p:childTnLst>
                              <p:par>
                                <p:cTn id="114" presetID="1" presetClass="entr" presetSubtype="0" fill="hold" grpId="0" nodeType="afterEffect">
                                  <p:stCondLst>
                                    <p:cond delay="200"/>
                                  </p:stCondLst>
                                  <p:childTnLst>
                                    <p:set>
                                      <p:cBhvr>
                                        <p:cTn id="11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8" grpId="0"/>
      <p:bldP spid="2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6" grpId="0"/>
      <p:bldP spid="48" grpId="0"/>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1219200" y="2115200"/>
            <a:ext cx="7162800" cy="3933825"/>
          </a:xfrm>
        </p:spPr>
        <p:txBody>
          <a:bodyPr/>
          <a:lstStyle/>
          <a:p>
            <a:r>
              <a:rPr lang="en-US" sz="2400" b="1" dirty="0" smtClean="0"/>
              <a:t>NAVD 88 suffers from </a:t>
            </a:r>
            <a:r>
              <a:rPr lang="en-US" sz="2400" b="1" u="sng" dirty="0" smtClean="0"/>
              <a:t>use of bench marks </a:t>
            </a:r>
            <a:r>
              <a:rPr lang="en-US" sz="2400" b="1" dirty="0" smtClean="0"/>
              <a:t>that:</a:t>
            </a:r>
          </a:p>
          <a:p>
            <a:pPr lvl="1"/>
            <a:r>
              <a:rPr lang="en-US" sz="2400" dirty="0" smtClean="0"/>
              <a:t>Are almost never re-checked for movement</a:t>
            </a:r>
          </a:p>
          <a:p>
            <a:pPr lvl="1"/>
            <a:r>
              <a:rPr lang="en-US" sz="2400" dirty="0" smtClean="0"/>
              <a:t>Disappear by the thousands every year</a:t>
            </a:r>
          </a:p>
          <a:p>
            <a:pPr lvl="1"/>
            <a:r>
              <a:rPr lang="en-US" sz="2400" dirty="0" smtClean="0"/>
              <a:t>Are not funded for replacement</a:t>
            </a:r>
          </a:p>
          <a:p>
            <a:pPr lvl="1"/>
            <a:r>
              <a:rPr lang="en-US" sz="2400" dirty="0" smtClean="0"/>
              <a:t>Are not necessarily in convenient places</a:t>
            </a:r>
          </a:p>
          <a:p>
            <a:pPr lvl="1"/>
            <a:r>
              <a:rPr lang="en-US" sz="2400" dirty="0" smtClean="0"/>
              <a:t>Don’t exist in most of Alaska</a:t>
            </a:r>
          </a:p>
          <a:p>
            <a:pPr lvl="1"/>
            <a:r>
              <a:rPr lang="en-US" sz="2400" dirty="0" smtClean="0"/>
              <a:t>Weren’t adopted in Canada</a:t>
            </a:r>
          </a:p>
          <a:p>
            <a:pPr lvl="1"/>
            <a:r>
              <a:rPr lang="en-US" sz="2400" dirty="0" smtClean="0"/>
              <a:t>Were determined by leveling from a single point, allowing cross-country error build up</a:t>
            </a:r>
          </a:p>
          <a:p>
            <a:pPr lvl="1"/>
            <a:endParaRPr lang="en-US" dirty="0" smtClean="0"/>
          </a:p>
          <a:p>
            <a:endParaRPr lang="en-US" dirty="0" smtClean="0"/>
          </a:p>
          <a:p>
            <a:endParaRPr lang="en-US" dirty="0" smtClean="0"/>
          </a:p>
        </p:txBody>
      </p:sp>
      <p:sp>
        <p:nvSpPr>
          <p:cNvPr id="5" name="Footer Placeholder 4"/>
          <p:cNvSpPr>
            <a:spLocks noGrp="1"/>
          </p:cNvSpPr>
          <p:nvPr>
            <p:ph type="ftr" sz="quarter" idx="11"/>
          </p:nvPr>
        </p:nvSpPr>
        <p:spPr/>
        <p:txBody>
          <a:bodyPr/>
          <a:lstStyle/>
          <a:p>
            <a:r>
              <a:rPr lang="en-US" smtClean="0"/>
              <a:t>AGU Meeting of the Americas, Cancun</a:t>
            </a:r>
            <a:endParaRPr lang="en-US" dirty="0"/>
          </a:p>
        </p:txBody>
      </p:sp>
      <p:sp>
        <p:nvSpPr>
          <p:cNvPr id="6" name="Slide Number Placeholder 5"/>
          <p:cNvSpPr>
            <a:spLocks noGrp="1"/>
          </p:cNvSpPr>
          <p:nvPr>
            <p:ph type="sldNum" sz="quarter" idx="12"/>
          </p:nvPr>
        </p:nvSpPr>
        <p:spPr/>
        <p:txBody>
          <a:bodyPr/>
          <a:lstStyle/>
          <a:p>
            <a:fld id="{1BE2F31E-9859-4353-8204-26096E84F01D}" type="slidenum">
              <a:rPr lang="en-US" smtClean="0"/>
              <a:pPr/>
              <a:t>5</a:t>
            </a:fld>
            <a:endParaRPr lang="en-US" dirty="0"/>
          </a:p>
        </p:txBody>
      </p:sp>
      <p:sp>
        <p:nvSpPr>
          <p:cNvPr id="4"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a:defRPr/>
            </a:pPr>
            <a:r>
              <a:rPr lang="en-US" sz="4400" b="0" kern="0" dirty="0">
                <a:latin typeface="Times New Roman" pitchFamily="18" charset="0"/>
                <a:ea typeface="+mj-ea"/>
                <a:cs typeface="Times New Roman" pitchFamily="18" charset="0"/>
              </a:rPr>
              <a:t>Why isn’t NAVD 88 good</a:t>
            </a:r>
          </a:p>
          <a:p>
            <a:pPr algn="ctr">
              <a:defRPr/>
            </a:pPr>
            <a:r>
              <a:rPr lang="en-US" sz="4400" b="0" kern="0" dirty="0">
                <a:latin typeface="Times New Roman" pitchFamily="18" charset="0"/>
                <a:ea typeface="+mj-ea"/>
                <a:cs typeface="Times New Roman" pitchFamily="18" charset="0"/>
              </a:rPr>
              <a:t>enough anymore? </a:t>
            </a:r>
          </a:p>
        </p:txBody>
      </p:sp>
      <p:sp>
        <p:nvSpPr>
          <p:cNvPr id="2" name="Date Placeholder 1"/>
          <p:cNvSpPr>
            <a:spLocks noGrp="1"/>
          </p:cNvSpPr>
          <p:nvPr>
            <p:ph type="dt" sz="half" idx="10"/>
          </p:nvPr>
        </p:nvSpPr>
        <p:spPr/>
        <p:txBody>
          <a:bodyPr/>
          <a:lstStyle/>
          <a:p>
            <a:pPr>
              <a:defRPr/>
            </a:pPr>
            <a:r>
              <a:rPr lang="en-US" smtClean="0"/>
              <a:t>May 16, 2013</a:t>
            </a: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15" y="4738791"/>
            <a:ext cx="1570253" cy="117871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1678" y="3758905"/>
            <a:ext cx="2092322" cy="1569241"/>
          </a:xfrm>
          <a:prstGeom prst="rect">
            <a:avLst/>
          </a:prstGeom>
        </p:spPr>
      </p:pic>
      <p:sp>
        <p:nvSpPr>
          <p:cNvPr id="8" name="TextBox 7"/>
          <p:cNvSpPr txBox="1"/>
          <p:nvPr/>
        </p:nvSpPr>
        <p:spPr>
          <a:xfrm>
            <a:off x="7369915" y="4897454"/>
            <a:ext cx="1455848" cy="307777"/>
          </a:xfrm>
          <a:prstGeom prst="rect">
            <a:avLst/>
          </a:prstGeom>
          <a:noFill/>
        </p:spPr>
        <p:txBody>
          <a:bodyPr wrap="none" rtlCol="0">
            <a:spAutoFit/>
          </a:bodyPr>
          <a:lstStyle/>
          <a:p>
            <a:r>
              <a:rPr lang="en-US" dirty="0" smtClean="0">
                <a:solidFill>
                  <a:schemeClr val="bg1"/>
                </a:solidFill>
              </a:rPr>
              <a:t>PID: EZ0840</a:t>
            </a:r>
            <a:endParaRPr lang="en-US" dirty="0">
              <a:solidFill>
                <a:schemeClr val="bg1"/>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9348" y="2425828"/>
            <a:ext cx="1244652" cy="111827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15" y="1947040"/>
            <a:ext cx="1365926" cy="207584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1219200" y="2115200"/>
            <a:ext cx="7162800" cy="3933825"/>
          </a:xfrm>
        </p:spPr>
        <p:txBody>
          <a:bodyPr/>
          <a:lstStyle/>
          <a:p>
            <a:r>
              <a:rPr lang="en-US" sz="2400" b="1" dirty="0" smtClean="0"/>
              <a:t>Approximate level of geoid mismatch known to exist in the NAVD 88 zero surface:</a:t>
            </a:r>
          </a:p>
          <a:p>
            <a:endParaRPr lang="en-US" dirty="0" smtClean="0"/>
          </a:p>
          <a:p>
            <a:endParaRPr lang="en-US" dirty="0" smtClean="0"/>
          </a:p>
          <a:p>
            <a:pPr>
              <a:buFontTx/>
              <a:buNone/>
            </a:pPr>
            <a:endParaRPr lang="en-US" dirty="0" smtClean="0"/>
          </a:p>
          <a:p>
            <a:pPr lvl="1"/>
            <a:endParaRPr lang="en-US" dirty="0" smtClean="0"/>
          </a:p>
          <a:p>
            <a:pPr lvl="1"/>
            <a:endParaRPr lang="en-US" dirty="0" smtClean="0"/>
          </a:p>
          <a:p>
            <a:endParaRPr lang="en-US" dirty="0" smtClean="0"/>
          </a:p>
          <a:p>
            <a:endParaRPr lang="en-US" dirty="0" smtClean="0"/>
          </a:p>
        </p:txBody>
      </p:sp>
      <p:sp>
        <p:nvSpPr>
          <p:cNvPr id="5" name="Footer Placeholder 4"/>
          <p:cNvSpPr>
            <a:spLocks noGrp="1"/>
          </p:cNvSpPr>
          <p:nvPr>
            <p:ph type="ftr" sz="quarter" idx="11"/>
          </p:nvPr>
        </p:nvSpPr>
        <p:spPr/>
        <p:txBody>
          <a:bodyPr/>
          <a:lstStyle/>
          <a:p>
            <a:r>
              <a:rPr lang="en-US" smtClean="0"/>
              <a:t>AGU Meeting of the Americas, Cancun</a:t>
            </a:r>
            <a:endParaRPr lang="en-US" dirty="0"/>
          </a:p>
        </p:txBody>
      </p:sp>
      <p:sp>
        <p:nvSpPr>
          <p:cNvPr id="6" name="Slide Number Placeholder 5"/>
          <p:cNvSpPr>
            <a:spLocks noGrp="1"/>
          </p:cNvSpPr>
          <p:nvPr>
            <p:ph type="sldNum" sz="quarter" idx="12"/>
          </p:nvPr>
        </p:nvSpPr>
        <p:spPr/>
        <p:txBody>
          <a:bodyPr/>
          <a:lstStyle/>
          <a:p>
            <a:fld id="{1BE2F31E-9859-4353-8204-26096E84F01D}" type="slidenum">
              <a:rPr lang="en-US" smtClean="0"/>
              <a:pPr/>
              <a:t>6</a:t>
            </a:fld>
            <a:endParaRPr lang="en-US" dirty="0"/>
          </a:p>
        </p:txBody>
      </p:sp>
      <p:sp>
        <p:nvSpPr>
          <p:cNvPr id="8"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a:defRPr/>
            </a:pPr>
            <a:r>
              <a:rPr lang="en-US" sz="4400" b="0" kern="0" dirty="0">
                <a:latin typeface="Times New Roman" pitchFamily="18" charset="0"/>
                <a:ea typeface="+mj-ea"/>
                <a:cs typeface="Times New Roman" pitchFamily="18" charset="0"/>
              </a:rPr>
              <a:t>Why isn’t NAVD 88 good</a:t>
            </a:r>
          </a:p>
          <a:p>
            <a:pPr algn="ctr">
              <a:defRPr/>
            </a:pPr>
            <a:r>
              <a:rPr lang="en-US" sz="4400" b="0" kern="0" dirty="0">
                <a:latin typeface="Times New Roman" pitchFamily="18" charset="0"/>
                <a:ea typeface="+mj-ea"/>
                <a:cs typeface="Times New Roman" pitchFamily="18" charset="0"/>
              </a:rPr>
              <a:t>enough anymore? </a:t>
            </a:r>
          </a:p>
        </p:txBody>
      </p:sp>
      <p:pic>
        <p:nvPicPr>
          <p:cNvPr id="1027" name="Picture 3"/>
          <p:cNvPicPr>
            <a:picLocks noChangeAspect="1" noChangeArrowheads="1"/>
          </p:cNvPicPr>
          <p:nvPr/>
        </p:nvPicPr>
        <p:blipFill>
          <a:blip r:embed="rId3" cstate="print"/>
          <a:srcRect/>
          <a:stretch>
            <a:fillRect/>
          </a:stretch>
        </p:blipFill>
        <p:spPr bwMode="auto">
          <a:xfrm>
            <a:off x="1088571" y="2938370"/>
            <a:ext cx="7125155" cy="3206843"/>
          </a:xfrm>
          <a:prstGeom prst="rect">
            <a:avLst/>
          </a:prstGeom>
          <a:noFill/>
          <a:ln w="9525">
            <a:noFill/>
            <a:miter lim="800000"/>
            <a:headEnd/>
            <a:tailEnd/>
          </a:ln>
        </p:spPr>
      </p:pic>
      <p:sp>
        <p:nvSpPr>
          <p:cNvPr id="2" name="Date Placeholder 1"/>
          <p:cNvSpPr>
            <a:spLocks noGrp="1"/>
          </p:cNvSpPr>
          <p:nvPr>
            <p:ph type="dt" sz="half" idx="10"/>
          </p:nvPr>
        </p:nvSpPr>
        <p:spPr/>
        <p:txBody>
          <a:bodyPr/>
          <a:lstStyle/>
          <a:p>
            <a:pPr>
              <a:defRPr/>
            </a:pPr>
            <a:r>
              <a:rPr lang="en-US" smtClean="0"/>
              <a:t>May 16, 2013</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5105400" y="1295400"/>
            <a:ext cx="3886200" cy="1600200"/>
          </a:xfrm>
          <a:prstGeom prst="rect">
            <a:avLst/>
          </a:prstGeom>
          <a:solidFill>
            <a:schemeClr val="bg1"/>
          </a:solidFill>
          <a:ln w="9525">
            <a:solidFill>
              <a:schemeClr val="tx1"/>
            </a:solidFill>
            <a:miter lim="800000"/>
            <a:headEnd/>
            <a:tailEnd/>
          </a:ln>
        </p:spPr>
        <p:txBody>
          <a:bodyPr wrap="none" anchor="ctr"/>
          <a:lstStyle/>
          <a:p>
            <a:endParaRPr lang="en-CA">
              <a:cs typeface="Times New Roman" pitchFamily="18" charset="0"/>
            </a:endParaRPr>
          </a:p>
        </p:txBody>
      </p:sp>
      <p:sp>
        <p:nvSpPr>
          <p:cNvPr id="33795" name="Rectangle 5"/>
          <p:cNvSpPr>
            <a:spLocks noChangeArrowheads="1"/>
          </p:cNvSpPr>
          <p:nvPr/>
        </p:nvSpPr>
        <p:spPr bwMode="auto">
          <a:xfrm>
            <a:off x="152400" y="4572000"/>
            <a:ext cx="3810000" cy="1676400"/>
          </a:xfrm>
          <a:prstGeom prst="rect">
            <a:avLst/>
          </a:prstGeom>
          <a:solidFill>
            <a:schemeClr val="bg1"/>
          </a:solidFill>
          <a:ln w="9525">
            <a:solidFill>
              <a:schemeClr val="tx1"/>
            </a:solidFill>
            <a:miter lim="800000"/>
            <a:headEnd/>
            <a:tailEnd/>
          </a:ln>
        </p:spPr>
        <p:txBody>
          <a:bodyPr wrap="none" anchor="ctr"/>
          <a:lstStyle/>
          <a:p>
            <a:endParaRPr lang="en-CA">
              <a:cs typeface="Times New Roman" pitchFamily="18" charset="0"/>
            </a:endParaRPr>
          </a:p>
        </p:txBody>
      </p:sp>
      <p:sp>
        <p:nvSpPr>
          <p:cNvPr id="33796" name="Rectangle 6"/>
          <p:cNvSpPr>
            <a:spLocks noGrp="1" noChangeArrowheads="1"/>
          </p:cNvSpPr>
          <p:nvPr>
            <p:ph type="title"/>
          </p:nvPr>
        </p:nvSpPr>
        <p:spPr>
          <a:xfrm>
            <a:off x="457200" y="457200"/>
            <a:ext cx="8229600" cy="762000"/>
          </a:xfrm>
        </p:spPr>
        <p:txBody>
          <a:bodyPr/>
          <a:lstStyle/>
          <a:p>
            <a:pPr eaLnBrk="1" hangingPunct="1"/>
            <a:r>
              <a:rPr lang="en-CA" sz="3600" b="1" smtClean="0"/>
              <a:t>Canada Height Modernization - 2013</a:t>
            </a:r>
            <a:endParaRPr lang="en-US" sz="3600" b="1" smtClean="0"/>
          </a:p>
        </p:txBody>
      </p:sp>
      <p:pic>
        <p:nvPicPr>
          <p:cNvPr id="33797" name="Picture 7" descr="LevellingNetworkEpoch_Oct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76400"/>
            <a:ext cx="4267200" cy="27955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8" name="Picture 8" descr="LevD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752600"/>
            <a:ext cx="652463"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9" name="Text Box 9"/>
          <p:cNvSpPr txBox="1">
            <a:spLocks noChangeArrowheads="1"/>
          </p:cNvSpPr>
          <p:nvPr/>
        </p:nvSpPr>
        <p:spPr bwMode="auto">
          <a:xfrm>
            <a:off x="2133600" y="4800600"/>
            <a:ext cx="16764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CA" sz="1200">
              <a:cs typeface="Times New Roman" pitchFamily="18" charset="0"/>
            </a:endParaRPr>
          </a:p>
          <a:p>
            <a:pPr eaLnBrk="1" hangingPunct="1"/>
            <a:r>
              <a:rPr lang="en-CA" sz="1200">
                <a:cs typeface="Times New Roman" pitchFamily="18" charset="0"/>
              </a:rPr>
              <a:t>   1. Time consuming</a:t>
            </a:r>
          </a:p>
          <a:p>
            <a:pPr eaLnBrk="1" hangingPunct="1"/>
            <a:r>
              <a:rPr lang="en-CA" sz="1200">
                <a:cs typeface="Times New Roman" pitchFamily="18" charset="0"/>
              </a:rPr>
              <a:t>   2. Expensive</a:t>
            </a:r>
          </a:p>
          <a:p>
            <a:pPr eaLnBrk="1" hangingPunct="1"/>
            <a:r>
              <a:rPr lang="en-CA" sz="1200">
                <a:cs typeface="Times New Roman" pitchFamily="18" charset="0"/>
              </a:rPr>
              <a:t>   3. Limited coverage</a:t>
            </a:r>
          </a:p>
          <a:p>
            <a:pPr eaLnBrk="1" hangingPunct="1"/>
            <a:r>
              <a:rPr lang="en-CA" sz="1200">
                <a:cs typeface="Times New Roman" pitchFamily="18" charset="0"/>
              </a:rPr>
              <a:t>   4. BMs are unstable</a:t>
            </a:r>
          </a:p>
          <a:p>
            <a:pPr eaLnBrk="1" hangingPunct="1"/>
            <a:r>
              <a:rPr lang="en-CA" sz="1200">
                <a:cs typeface="Times New Roman" pitchFamily="18" charset="0"/>
              </a:rPr>
              <a:t>   5. BMs disappear</a:t>
            </a:r>
          </a:p>
          <a:p>
            <a:pPr eaLnBrk="1" hangingPunct="1"/>
            <a:r>
              <a:rPr lang="en-CA" sz="1200">
                <a:cs typeface="Times New Roman" pitchFamily="18" charset="0"/>
              </a:rPr>
              <a:t>   6. Local networks</a:t>
            </a:r>
            <a:endParaRPr lang="en-US" sz="1200">
              <a:cs typeface="Times New Roman" pitchFamily="18" charset="0"/>
            </a:endParaRPr>
          </a:p>
        </p:txBody>
      </p:sp>
      <p:sp>
        <p:nvSpPr>
          <p:cNvPr id="33800" name="Text Box 10"/>
          <p:cNvSpPr txBox="1">
            <a:spLocks noChangeArrowheads="1"/>
          </p:cNvSpPr>
          <p:nvPr/>
        </p:nvSpPr>
        <p:spPr bwMode="auto">
          <a:xfrm>
            <a:off x="152400" y="4665663"/>
            <a:ext cx="2209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sz="1200" b="1">
                <a:cs typeface="Times New Roman" pitchFamily="18" charset="0"/>
              </a:rPr>
              <a:t>Levelling Networks:</a:t>
            </a:r>
            <a:r>
              <a:rPr lang="en-CA" sz="1200">
                <a:cs typeface="Times New Roman" pitchFamily="18" charset="0"/>
              </a:rPr>
              <a:t> </a:t>
            </a:r>
          </a:p>
          <a:p>
            <a:pPr eaLnBrk="1" hangingPunct="1"/>
            <a:endParaRPr lang="en-CA" sz="1200">
              <a:cs typeface="Times New Roman" pitchFamily="18" charset="0"/>
            </a:endParaRPr>
          </a:p>
          <a:p>
            <a:pPr eaLnBrk="1" hangingPunct="1"/>
            <a:r>
              <a:rPr lang="en-CA" sz="1200">
                <a:cs typeface="Times New Roman" pitchFamily="18" charset="0"/>
              </a:rPr>
              <a:t>   1. Established over the</a:t>
            </a:r>
          </a:p>
          <a:p>
            <a:pPr eaLnBrk="1" hangingPunct="1"/>
            <a:r>
              <a:rPr lang="en-CA" sz="1200">
                <a:cs typeface="Times New Roman" pitchFamily="18" charset="0"/>
              </a:rPr>
              <a:t>       last 100 years</a:t>
            </a:r>
          </a:p>
          <a:p>
            <a:pPr eaLnBrk="1" hangingPunct="1"/>
            <a:r>
              <a:rPr lang="en-CA" sz="1200">
                <a:cs typeface="Times New Roman" pitchFamily="18" charset="0"/>
              </a:rPr>
              <a:t>   2. 120,000 km of levelling</a:t>
            </a:r>
          </a:p>
          <a:p>
            <a:pPr eaLnBrk="1" hangingPunct="1"/>
            <a:r>
              <a:rPr lang="en-CA" sz="1200">
                <a:cs typeface="Times New Roman" pitchFamily="18" charset="0"/>
              </a:rPr>
              <a:t>        lines</a:t>
            </a:r>
          </a:p>
          <a:p>
            <a:pPr eaLnBrk="1" hangingPunct="1"/>
            <a:r>
              <a:rPr lang="en-CA" sz="1200">
                <a:cs typeface="Times New Roman" pitchFamily="18" charset="0"/>
              </a:rPr>
              <a:t>   3. Some 80,000</a:t>
            </a:r>
          </a:p>
          <a:p>
            <a:pPr eaLnBrk="1" hangingPunct="1"/>
            <a:r>
              <a:rPr lang="en-CA" sz="1200">
                <a:cs typeface="Times New Roman" pitchFamily="18" charset="0"/>
              </a:rPr>
              <a:t>       benchmarks</a:t>
            </a:r>
            <a:endParaRPr lang="en-US" sz="1200">
              <a:cs typeface="Times New Roman" pitchFamily="18" charset="0"/>
            </a:endParaRPr>
          </a:p>
        </p:txBody>
      </p:sp>
      <p:sp>
        <p:nvSpPr>
          <p:cNvPr id="33802" name="AutoShape 12"/>
          <p:cNvSpPr>
            <a:spLocks noChangeArrowheads="1"/>
          </p:cNvSpPr>
          <p:nvPr/>
        </p:nvSpPr>
        <p:spPr bwMode="auto">
          <a:xfrm rot="2725395">
            <a:off x="4610100" y="2573338"/>
            <a:ext cx="838200" cy="609600"/>
          </a:xfrm>
          <a:prstGeom prst="curvedDownArrow">
            <a:avLst>
              <a:gd name="adj1" fmla="val 27500"/>
              <a:gd name="adj2" fmla="val 55000"/>
              <a:gd name="adj3" fmla="val 29718"/>
            </a:avLst>
          </a:prstGeom>
          <a:solidFill>
            <a:srgbClr val="FF6600"/>
          </a:solidFill>
          <a:ln w="9525">
            <a:solidFill>
              <a:schemeClr val="tx1"/>
            </a:solidFill>
            <a:miter lim="800000"/>
            <a:headEnd/>
            <a:tailEnd/>
          </a:ln>
        </p:spPr>
        <p:txBody>
          <a:bodyPr wrap="none" anchor="ctr"/>
          <a:lstStyle/>
          <a:p>
            <a:endParaRPr lang="en-CA">
              <a:cs typeface="Times New Roman" pitchFamily="18" charset="0"/>
            </a:endParaRPr>
          </a:p>
        </p:txBody>
      </p:sp>
      <p:sp>
        <p:nvSpPr>
          <p:cNvPr id="33803" name="Text Box 13"/>
          <p:cNvSpPr txBox="1">
            <a:spLocks noChangeArrowheads="1"/>
          </p:cNvSpPr>
          <p:nvPr/>
        </p:nvSpPr>
        <p:spPr bwMode="auto">
          <a:xfrm>
            <a:off x="4953000" y="1295400"/>
            <a:ext cx="2362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sz="1200" b="1">
                <a:cs typeface="Times New Roman" pitchFamily="18" charset="0"/>
              </a:rPr>
              <a:t>      The geoid model:</a:t>
            </a:r>
          </a:p>
          <a:p>
            <a:pPr eaLnBrk="1" hangingPunct="1"/>
            <a:r>
              <a:rPr lang="en-CA" sz="1200">
                <a:cs typeface="Times New Roman" pitchFamily="18" charset="0"/>
              </a:rPr>
              <a:t>   </a:t>
            </a:r>
          </a:p>
          <a:p>
            <a:pPr eaLnBrk="1" hangingPunct="1"/>
            <a:r>
              <a:rPr lang="en-CA" sz="1200">
                <a:cs typeface="Times New Roman" pitchFamily="18" charset="0"/>
              </a:rPr>
              <a:t>   1. Entire coverage of the</a:t>
            </a:r>
          </a:p>
          <a:p>
            <a:pPr eaLnBrk="1" hangingPunct="1"/>
            <a:r>
              <a:rPr lang="en-CA" sz="1200">
                <a:cs typeface="Times New Roman" pitchFamily="18" charset="0"/>
              </a:rPr>
              <a:t>       Canadian territory</a:t>
            </a:r>
          </a:p>
          <a:p>
            <a:pPr eaLnBrk="1" hangingPunct="1"/>
            <a:r>
              <a:rPr lang="en-CA" sz="1200">
                <a:cs typeface="Times New Roman" pitchFamily="18" charset="0"/>
              </a:rPr>
              <a:t>       (land, lakes and oceans)</a:t>
            </a:r>
          </a:p>
          <a:p>
            <a:pPr eaLnBrk="1" hangingPunct="1"/>
            <a:r>
              <a:rPr lang="en-CA" sz="1200">
                <a:cs typeface="Times New Roman" pitchFamily="18" charset="0"/>
              </a:rPr>
              <a:t>   2. Compatible with space-</a:t>
            </a:r>
          </a:p>
          <a:p>
            <a:pPr eaLnBrk="1" hangingPunct="1"/>
            <a:r>
              <a:rPr lang="en-CA" sz="1200">
                <a:cs typeface="Times New Roman" pitchFamily="18" charset="0"/>
              </a:rPr>
              <a:t>       based positioning </a:t>
            </a:r>
          </a:p>
          <a:p>
            <a:pPr eaLnBrk="1" hangingPunct="1"/>
            <a:r>
              <a:rPr lang="en-CA" sz="1200">
                <a:cs typeface="Times New Roman" pitchFamily="18" charset="0"/>
              </a:rPr>
              <a:t>       (e.g., GNSS, altimetry)</a:t>
            </a:r>
          </a:p>
        </p:txBody>
      </p:sp>
      <p:sp>
        <p:nvSpPr>
          <p:cNvPr id="33804" name="Text Box 14"/>
          <p:cNvSpPr txBox="1">
            <a:spLocks noChangeArrowheads="1"/>
          </p:cNvSpPr>
          <p:nvPr/>
        </p:nvSpPr>
        <p:spPr bwMode="auto">
          <a:xfrm>
            <a:off x="7162800" y="1295400"/>
            <a:ext cx="1981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CA" sz="1200">
              <a:cs typeface="Times New Roman" pitchFamily="18" charset="0"/>
            </a:endParaRPr>
          </a:p>
          <a:p>
            <a:pPr eaLnBrk="1" hangingPunct="1"/>
            <a:endParaRPr lang="en-CA" sz="1200">
              <a:cs typeface="Times New Roman" pitchFamily="18" charset="0"/>
            </a:endParaRPr>
          </a:p>
          <a:p>
            <a:pPr eaLnBrk="1" hangingPunct="1"/>
            <a:r>
              <a:rPr lang="en-CA" sz="1200">
                <a:cs typeface="Times New Roman" pitchFamily="18" charset="0"/>
              </a:rPr>
              <a:t>3. Less expensive for  </a:t>
            </a:r>
          </a:p>
          <a:p>
            <a:pPr eaLnBrk="1" hangingPunct="1"/>
            <a:r>
              <a:rPr lang="en-CA" sz="1200">
                <a:cs typeface="Times New Roman" pitchFamily="18" charset="0"/>
              </a:rPr>
              <a:t>    maintenance</a:t>
            </a:r>
          </a:p>
          <a:p>
            <a:pPr eaLnBrk="1" hangingPunct="1"/>
            <a:r>
              <a:rPr lang="en-CA" sz="1200">
                <a:cs typeface="Times New Roman" pitchFamily="18" charset="0"/>
              </a:rPr>
              <a:t>4. Fairly stable reference</a:t>
            </a:r>
          </a:p>
          <a:p>
            <a:pPr eaLnBrk="1" hangingPunct="1"/>
            <a:r>
              <a:rPr lang="en-CA" sz="1200">
                <a:cs typeface="Times New Roman" pitchFamily="18" charset="0"/>
              </a:rPr>
              <a:t>    surface</a:t>
            </a:r>
            <a:endParaRPr lang="en-US" sz="1200">
              <a:cs typeface="Times New Roman" pitchFamily="18" charset="0"/>
            </a:endParaRPr>
          </a:p>
        </p:txBody>
      </p:sp>
      <p:pic>
        <p:nvPicPr>
          <p:cNvPr id="33807" name="Picture 15" descr="na_geoid_lettersiz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9653"/>
          <a:stretch>
            <a:fillRect/>
          </a:stretch>
        </p:blipFill>
        <p:spPr bwMode="auto">
          <a:xfrm>
            <a:off x="3200400" y="2895600"/>
            <a:ext cx="5943600" cy="3916363"/>
          </a:xfrm>
          <a:prstGeom prst="rect">
            <a:avLst/>
          </a:prstGeom>
          <a:noFill/>
          <a:extLst>
            <a:ext uri="{909E8E84-426E-40DD-AFC4-6F175D3DCCD1}">
              <a14:hiddenFill xmlns:a14="http://schemas.microsoft.com/office/drawing/2010/main">
                <a:solidFill>
                  <a:srgbClr val="FFFFFF"/>
                </a:solidFill>
              </a14:hiddenFill>
            </a:ext>
          </a:extLst>
        </p:spPr>
      </p:pic>
      <p:sp>
        <p:nvSpPr>
          <p:cNvPr id="33805" name="Text Box 15"/>
          <p:cNvSpPr txBox="1">
            <a:spLocks noChangeArrowheads="1"/>
          </p:cNvSpPr>
          <p:nvPr/>
        </p:nvSpPr>
        <p:spPr bwMode="auto">
          <a:xfrm>
            <a:off x="7316788" y="6019800"/>
            <a:ext cx="18272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sz="1600">
                <a:cs typeface="Times New Roman" pitchFamily="18" charset="0"/>
              </a:rPr>
              <a:t>H = h</a:t>
            </a:r>
            <a:r>
              <a:rPr lang="en-CA" sz="1600" baseline="-25000">
                <a:cs typeface="Times New Roman" pitchFamily="18" charset="0"/>
              </a:rPr>
              <a:t>GNSS</a:t>
            </a:r>
            <a:r>
              <a:rPr lang="en-CA" sz="1600">
                <a:cs typeface="Times New Roman" pitchFamily="18" charset="0"/>
              </a:rPr>
              <a:t> – N</a:t>
            </a:r>
            <a:r>
              <a:rPr lang="en-CA" sz="1600" baseline="-25000">
                <a:cs typeface="Times New Roman" pitchFamily="18" charset="0"/>
              </a:rPr>
              <a:t>Model</a:t>
            </a:r>
            <a:endParaRPr lang="en-US" sz="1600" baseline="-25000">
              <a:cs typeface="Times New Roman" pitchFamily="18" charset="0"/>
            </a:endParaRPr>
          </a:p>
        </p:txBody>
      </p:sp>
    </p:spTree>
    <p:extLst>
      <p:ext uri="{BB962C8B-B14F-4D97-AF65-F5344CB8AC3E}">
        <p14:creationId xmlns:p14="http://schemas.microsoft.com/office/powerpoint/2010/main" val="1669164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1219200" y="2104690"/>
            <a:ext cx="7162800" cy="3933825"/>
          </a:xfrm>
        </p:spPr>
        <p:txBody>
          <a:bodyPr/>
          <a:lstStyle/>
          <a:p>
            <a:endParaRPr lang="en-US" sz="2400" dirty="0" smtClean="0"/>
          </a:p>
          <a:p>
            <a:r>
              <a:rPr lang="en-US" sz="2400" b="1" dirty="0" smtClean="0"/>
              <a:t>G</a:t>
            </a:r>
            <a:r>
              <a:rPr lang="en-US" sz="2400" dirty="0" smtClean="0"/>
              <a:t>ravity for the </a:t>
            </a:r>
            <a:r>
              <a:rPr lang="en-US" sz="2400" b="1" dirty="0" smtClean="0"/>
              <a:t>R</a:t>
            </a:r>
            <a:r>
              <a:rPr lang="en-US" sz="2400" dirty="0" smtClean="0"/>
              <a:t>edefinition of the </a:t>
            </a:r>
            <a:r>
              <a:rPr lang="en-US" sz="2400" b="1" dirty="0" smtClean="0"/>
              <a:t>A</a:t>
            </a:r>
            <a:r>
              <a:rPr lang="en-US" sz="2400" dirty="0" smtClean="0"/>
              <a:t>merican* </a:t>
            </a:r>
            <a:r>
              <a:rPr lang="en-US" sz="2400" b="1" dirty="0" smtClean="0"/>
              <a:t>V</a:t>
            </a:r>
            <a:r>
              <a:rPr lang="en-US" sz="2400" dirty="0" smtClean="0"/>
              <a:t>ertical </a:t>
            </a:r>
            <a:r>
              <a:rPr lang="en-US" sz="2400" b="1" dirty="0" smtClean="0"/>
              <a:t>D</a:t>
            </a:r>
            <a:r>
              <a:rPr lang="en-US" sz="2400" dirty="0" smtClean="0"/>
              <a:t>atum</a:t>
            </a:r>
          </a:p>
          <a:p>
            <a:endParaRPr lang="en-US" sz="2400" dirty="0" smtClean="0"/>
          </a:p>
          <a:p>
            <a:r>
              <a:rPr lang="en-US" sz="2400" dirty="0" smtClean="0"/>
              <a:t>An NGS project whose target is to redefine the official civilian vertical datum as the </a:t>
            </a:r>
            <a:r>
              <a:rPr lang="en-US" sz="2400" dirty="0" err="1" smtClean="0"/>
              <a:t>geoid</a:t>
            </a:r>
            <a:r>
              <a:rPr lang="en-US" sz="2400" dirty="0" smtClean="0"/>
              <a:t>, realized through the use of GNSS technology and a gravimetric </a:t>
            </a:r>
            <a:r>
              <a:rPr lang="en-US" sz="2400" dirty="0" err="1" smtClean="0"/>
              <a:t>geoid</a:t>
            </a:r>
            <a:r>
              <a:rPr lang="en-US" sz="2400" dirty="0" smtClean="0"/>
              <a:t> model over at least the United States and its territories</a:t>
            </a:r>
            <a:r>
              <a:rPr lang="en-US" dirty="0" smtClean="0"/>
              <a:t>	</a:t>
            </a:r>
            <a:endParaRPr lang="en-US" sz="1200" b="1" dirty="0" smtClean="0"/>
          </a:p>
          <a:p>
            <a:pPr lvl="1">
              <a:buFontTx/>
              <a:buNone/>
            </a:pPr>
            <a:endParaRPr lang="en-US" dirty="0" smtClean="0"/>
          </a:p>
          <a:p>
            <a:pPr lvl="1"/>
            <a:endParaRPr lang="en-US" dirty="0" smtClean="0"/>
          </a:p>
          <a:p>
            <a:endParaRPr lang="en-US" dirty="0" smtClean="0"/>
          </a:p>
          <a:p>
            <a:endParaRPr lang="en-US" dirty="0" smtClean="0"/>
          </a:p>
        </p:txBody>
      </p:sp>
      <p:sp>
        <p:nvSpPr>
          <p:cNvPr id="5" name="Footer Placeholder 4"/>
          <p:cNvSpPr>
            <a:spLocks noGrp="1"/>
          </p:cNvSpPr>
          <p:nvPr>
            <p:ph type="ftr" sz="quarter" idx="11"/>
          </p:nvPr>
        </p:nvSpPr>
        <p:spPr/>
        <p:txBody>
          <a:bodyPr/>
          <a:lstStyle/>
          <a:p>
            <a:r>
              <a:rPr lang="en-US" smtClean="0"/>
              <a:t>AGU Meeting of the Americas, Cancun</a:t>
            </a:r>
            <a:endParaRPr lang="en-US" dirty="0"/>
          </a:p>
        </p:txBody>
      </p:sp>
      <p:sp>
        <p:nvSpPr>
          <p:cNvPr id="6" name="Slide Number Placeholder 5"/>
          <p:cNvSpPr>
            <a:spLocks noGrp="1"/>
          </p:cNvSpPr>
          <p:nvPr>
            <p:ph type="sldNum" sz="quarter" idx="12"/>
          </p:nvPr>
        </p:nvSpPr>
        <p:spPr/>
        <p:txBody>
          <a:bodyPr/>
          <a:lstStyle/>
          <a:p>
            <a:fld id="{1BE2F31E-9859-4353-8204-26096E84F01D}" type="slidenum">
              <a:rPr lang="en-US" smtClean="0"/>
              <a:pPr/>
              <a:t>8</a:t>
            </a:fld>
            <a:endParaRPr lang="en-US" dirty="0"/>
          </a:p>
        </p:txBody>
      </p:sp>
      <p:sp>
        <p:nvSpPr>
          <p:cNvPr id="4"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a:defRPr/>
            </a:pPr>
            <a:r>
              <a:rPr lang="en-US" sz="4400" b="0" kern="0" dirty="0">
                <a:latin typeface="Times New Roman" pitchFamily="18" charset="0"/>
                <a:ea typeface="+mj-ea"/>
                <a:cs typeface="Times New Roman" pitchFamily="18" charset="0"/>
              </a:rPr>
              <a:t>What is GRAV-D? (1 of </a:t>
            </a:r>
            <a:r>
              <a:rPr lang="en-US" sz="4400" b="0" kern="0" dirty="0" smtClean="0">
                <a:latin typeface="Times New Roman" pitchFamily="18" charset="0"/>
                <a:ea typeface="+mj-ea"/>
                <a:cs typeface="Times New Roman" pitchFamily="18" charset="0"/>
              </a:rPr>
              <a:t>3)</a:t>
            </a:r>
            <a:endParaRPr lang="en-US" sz="4400" b="0" kern="0" dirty="0">
              <a:latin typeface="Times New Roman" pitchFamily="18" charset="0"/>
              <a:ea typeface="+mj-ea"/>
              <a:cs typeface="Times New Roman" pitchFamily="18" charset="0"/>
            </a:endParaRPr>
          </a:p>
        </p:txBody>
      </p:sp>
      <p:sp>
        <p:nvSpPr>
          <p:cNvPr id="2" name="Date Placeholder 1"/>
          <p:cNvSpPr>
            <a:spLocks noGrp="1"/>
          </p:cNvSpPr>
          <p:nvPr>
            <p:ph type="dt" sz="half" idx="10"/>
          </p:nvPr>
        </p:nvSpPr>
        <p:spPr/>
        <p:txBody>
          <a:bodyPr/>
          <a:lstStyle/>
          <a:p>
            <a:pPr>
              <a:defRPr/>
            </a:pPr>
            <a:r>
              <a:rPr lang="en-US" smtClean="0"/>
              <a:t>May 16, 2013</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1219200" y="1905000"/>
            <a:ext cx="7162800" cy="3933825"/>
          </a:xfrm>
        </p:spPr>
        <p:txBody>
          <a:bodyPr/>
          <a:lstStyle/>
          <a:p>
            <a:pPr eaLnBrk="1" hangingPunct="1"/>
            <a:r>
              <a:rPr lang="en-US" sz="2400" dirty="0" smtClean="0"/>
              <a:t>GRAV-D </a:t>
            </a:r>
            <a:r>
              <a:rPr lang="en-US" sz="2400" b="1" dirty="0" smtClean="0"/>
              <a:t>means fast, accurate, consistent </a:t>
            </a:r>
            <a:r>
              <a:rPr lang="en-US" sz="2400" b="1" dirty="0" err="1" smtClean="0"/>
              <a:t>orthometric</a:t>
            </a:r>
            <a:r>
              <a:rPr lang="en-US" sz="2400" b="1" dirty="0" smtClean="0"/>
              <a:t> heights </a:t>
            </a:r>
            <a:r>
              <a:rPr lang="en-US" sz="2400" dirty="0" smtClean="0"/>
              <a:t>everywhere in the USA</a:t>
            </a:r>
          </a:p>
          <a:p>
            <a:pPr eaLnBrk="1" hangingPunct="1"/>
            <a:endParaRPr lang="en-US" sz="2400" dirty="0" smtClean="0"/>
          </a:p>
          <a:p>
            <a:pPr eaLnBrk="1" hangingPunct="1"/>
            <a:r>
              <a:rPr lang="en-US" sz="2400" dirty="0" smtClean="0"/>
              <a:t>GPS already gives fast accurate </a:t>
            </a:r>
            <a:r>
              <a:rPr lang="en-US" sz="2400" i="1" dirty="0" smtClean="0"/>
              <a:t>ellipsoid</a:t>
            </a:r>
            <a:r>
              <a:rPr lang="en-US" sz="2400" dirty="0" smtClean="0"/>
              <a:t> heights</a:t>
            </a:r>
          </a:p>
          <a:p>
            <a:pPr eaLnBrk="1" hangingPunct="1"/>
            <a:endParaRPr lang="en-US" sz="2400" dirty="0" smtClean="0"/>
          </a:p>
          <a:p>
            <a:pPr eaLnBrk="1" hangingPunct="1"/>
            <a:r>
              <a:rPr lang="en-US" sz="2400" dirty="0" smtClean="0"/>
              <a:t>If the </a:t>
            </a:r>
            <a:r>
              <a:rPr lang="en-US" sz="2400" dirty="0" err="1" smtClean="0"/>
              <a:t>geoid</a:t>
            </a:r>
            <a:r>
              <a:rPr lang="en-US" sz="2400" dirty="0" smtClean="0"/>
              <a:t> were </a:t>
            </a:r>
            <a:r>
              <a:rPr lang="en-US" sz="2400" b="1" dirty="0" smtClean="0"/>
              <a:t>modeled</a:t>
            </a:r>
            <a:r>
              <a:rPr lang="en-US" sz="2400" dirty="0" smtClean="0"/>
              <a:t> (and </a:t>
            </a:r>
            <a:r>
              <a:rPr lang="en-US" sz="2400" b="1" dirty="0" smtClean="0"/>
              <a:t>monitored</a:t>
            </a:r>
            <a:r>
              <a:rPr lang="en-US" sz="2400" dirty="0" smtClean="0"/>
              <a:t>) to highest accuracy…fast, accurate </a:t>
            </a:r>
            <a:r>
              <a:rPr lang="en-US" sz="2400" dirty="0" err="1" smtClean="0"/>
              <a:t>orthometric</a:t>
            </a:r>
            <a:r>
              <a:rPr lang="en-US" sz="2400" dirty="0" smtClean="0"/>
              <a:t> heights, anywhere, anytime</a:t>
            </a:r>
          </a:p>
          <a:p>
            <a:pPr lvl="2" eaLnBrk="1" hangingPunct="1">
              <a:buFontTx/>
              <a:buNone/>
            </a:pPr>
            <a:endParaRPr lang="en-US" dirty="0" smtClean="0"/>
          </a:p>
          <a:p>
            <a:pPr eaLnBrk="1" hangingPunct="1"/>
            <a:r>
              <a:rPr lang="en-US" sz="2400" dirty="0" smtClean="0"/>
              <a:t>No need to use leveling to “bring in the datum”</a:t>
            </a:r>
          </a:p>
          <a:p>
            <a:pPr lvl="1">
              <a:buFontTx/>
              <a:buNone/>
            </a:pPr>
            <a:endParaRPr lang="en-US" dirty="0" smtClean="0"/>
          </a:p>
          <a:p>
            <a:pPr>
              <a:buFontTx/>
              <a:buNone/>
            </a:pPr>
            <a:r>
              <a:rPr lang="en-US" dirty="0" smtClean="0"/>
              <a:t>			</a:t>
            </a:r>
            <a:endParaRPr lang="en-US" sz="1200" b="1" dirty="0" smtClean="0"/>
          </a:p>
          <a:p>
            <a:pPr lvl="1">
              <a:buFontTx/>
              <a:buNone/>
            </a:pPr>
            <a:endParaRPr lang="en-US" dirty="0" smtClean="0"/>
          </a:p>
          <a:p>
            <a:pPr lvl="1"/>
            <a:endParaRPr lang="en-US" dirty="0" smtClean="0"/>
          </a:p>
          <a:p>
            <a:endParaRPr lang="en-US" dirty="0" smtClean="0"/>
          </a:p>
          <a:p>
            <a:endParaRPr lang="en-US" dirty="0" smtClean="0"/>
          </a:p>
        </p:txBody>
      </p:sp>
      <p:sp>
        <p:nvSpPr>
          <p:cNvPr id="5" name="Footer Placeholder 4"/>
          <p:cNvSpPr>
            <a:spLocks noGrp="1"/>
          </p:cNvSpPr>
          <p:nvPr>
            <p:ph type="ftr" sz="quarter" idx="11"/>
          </p:nvPr>
        </p:nvSpPr>
        <p:spPr/>
        <p:txBody>
          <a:bodyPr/>
          <a:lstStyle/>
          <a:p>
            <a:r>
              <a:rPr lang="en-US" smtClean="0"/>
              <a:t>AGU Meeting of the Americas, Cancun</a:t>
            </a:r>
            <a:endParaRPr lang="en-US" dirty="0"/>
          </a:p>
        </p:txBody>
      </p:sp>
      <p:sp>
        <p:nvSpPr>
          <p:cNvPr id="6" name="Slide Number Placeholder 5"/>
          <p:cNvSpPr>
            <a:spLocks noGrp="1"/>
          </p:cNvSpPr>
          <p:nvPr>
            <p:ph type="sldNum" sz="quarter" idx="12"/>
          </p:nvPr>
        </p:nvSpPr>
        <p:spPr/>
        <p:txBody>
          <a:bodyPr/>
          <a:lstStyle/>
          <a:p>
            <a:fld id="{1BE2F31E-9859-4353-8204-26096E84F01D}" type="slidenum">
              <a:rPr lang="en-US" smtClean="0"/>
              <a:pPr/>
              <a:t>9</a:t>
            </a:fld>
            <a:endParaRPr lang="en-US" dirty="0"/>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a:defRPr/>
            </a:pPr>
            <a:r>
              <a:rPr lang="en-US" sz="4400" b="0" kern="0" dirty="0">
                <a:latin typeface="Times New Roman" pitchFamily="18" charset="0"/>
                <a:ea typeface="+mj-ea"/>
                <a:cs typeface="Times New Roman" pitchFamily="18" charset="0"/>
              </a:rPr>
              <a:t>What is GRAV-D? </a:t>
            </a:r>
            <a:r>
              <a:rPr lang="en-US" sz="4400" b="0" kern="0" dirty="0" smtClean="0">
                <a:latin typeface="Times New Roman" pitchFamily="18" charset="0"/>
                <a:ea typeface="+mj-ea"/>
                <a:cs typeface="Times New Roman" pitchFamily="18" charset="0"/>
              </a:rPr>
              <a:t>(2 </a:t>
            </a:r>
            <a:r>
              <a:rPr lang="en-US" sz="4400" b="0" kern="0" dirty="0">
                <a:latin typeface="Times New Roman" pitchFamily="18" charset="0"/>
                <a:ea typeface="+mj-ea"/>
                <a:cs typeface="Times New Roman" pitchFamily="18" charset="0"/>
              </a:rPr>
              <a:t>of </a:t>
            </a:r>
            <a:r>
              <a:rPr lang="en-US" sz="4400" b="0" kern="0" dirty="0" smtClean="0">
                <a:latin typeface="Times New Roman" pitchFamily="18" charset="0"/>
                <a:ea typeface="+mj-ea"/>
                <a:cs typeface="Times New Roman" pitchFamily="18" charset="0"/>
              </a:rPr>
              <a:t>3)</a:t>
            </a:r>
            <a:endParaRPr lang="en-US" sz="4400" b="0" kern="0" dirty="0">
              <a:latin typeface="Times New Roman" pitchFamily="18" charset="0"/>
              <a:ea typeface="+mj-ea"/>
              <a:cs typeface="Times New Roman" pitchFamily="18" charset="0"/>
            </a:endParaRPr>
          </a:p>
        </p:txBody>
      </p:sp>
      <p:sp>
        <p:nvSpPr>
          <p:cNvPr id="2" name="Date Placeholder 1"/>
          <p:cNvSpPr>
            <a:spLocks noGrp="1"/>
          </p:cNvSpPr>
          <p:nvPr>
            <p:ph type="dt" sz="half" idx="10"/>
          </p:nvPr>
        </p:nvSpPr>
        <p:spPr/>
        <p:txBody>
          <a:bodyPr/>
          <a:lstStyle/>
          <a:p>
            <a:pPr>
              <a:defRPr/>
            </a:pPr>
            <a:r>
              <a:rPr lang="en-US" smtClean="0"/>
              <a:t>May 16, 2013</a:t>
            </a:r>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1.1|11.4|9.5"/>
</p:tagLst>
</file>

<file path=ppt/theme/theme1.xml><?xml version="1.0" encoding="utf-8"?>
<a:theme xmlns:a="http://schemas.openxmlformats.org/drawingml/2006/main" name="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NGSPowerPointTemplate</Template>
  <TotalTime>44998</TotalTime>
  <Words>2223</Words>
  <Application>Microsoft Office PowerPoint</Application>
  <PresentationFormat>On-screen Show (4:3)</PresentationFormat>
  <Paragraphs>457</Paragraphs>
  <Slides>36</Slides>
  <Notes>19</Notes>
  <HiddenSlides>0</HiddenSlides>
  <MMClips>0</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NGSPowerPointTemplate</vt:lpstr>
      <vt:lpstr>Office Theme</vt:lpstr>
      <vt:lpstr>1_Office Theme</vt:lpstr>
      <vt:lpstr>PowerPoint Presentation</vt:lpstr>
      <vt:lpstr>Outline</vt:lpstr>
      <vt:lpstr>PowerPoint Presentation</vt:lpstr>
      <vt:lpstr>PowerPoint Presentation</vt:lpstr>
      <vt:lpstr>PowerPoint Presentation</vt:lpstr>
      <vt:lpstr>PowerPoint Presentation</vt:lpstr>
      <vt:lpstr>Canada Height Modernization - 2013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Gravity Holdings</vt:lpstr>
      <vt:lpstr>PowerPoint Presentation</vt:lpstr>
      <vt:lpstr>Close-up of gravity holdings currently available at NGS</vt:lpstr>
      <vt:lpstr>PowerPoint Presentation</vt:lpstr>
      <vt:lpstr>Future Work</vt:lpstr>
      <vt:lpstr>Future Work</vt:lpstr>
      <vt:lpstr>PowerPoint Presentation</vt:lpstr>
      <vt:lpstr>Future Work</vt:lpstr>
      <vt:lpstr>PowerPoint Presentation</vt:lpstr>
      <vt:lpstr>Future Work</vt:lpstr>
      <vt:lpstr>PowerPoint Presentation</vt:lpstr>
      <vt:lpstr>PowerPoint Presentation</vt:lpstr>
      <vt:lpstr>Extra Slides</vt:lpstr>
      <vt:lpstr>Geoid Slope Validation Survey of 2011 (GSVS11)</vt:lpstr>
      <vt:lpstr>GSVS11:  Proving why we need GRAV-D</vt:lpstr>
      <vt:lpstr>PowerPoint Presentation</vt:lpstr>
      <vt:lpstr>Monumented NGS Data</vt:lpstr>
      <vt:lpstr>Spot NGS + Canadian data</vt:lpstr>
      <vt:lpstr>Spot DMA</vt:lpstr>
      <vt:lpstr>PowerPoint Presentation</vt:lpstr>
      <vt:lpstr>PowerPoint Presentation</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Dru.Smith</dc:creator>
  <cp:lastModifiedBy>Dru Smith</cp:lastModifiedBy>
  <cp:revision>1131</cp:revision>
  <dcterms:created xsi:type="dcterms:W3CDTF">2007-03-19T16:14:20Z</dcterms:created>
  <dcterms:modified xsi:type="dcterms:W3CDTF">2013-05-09T14:47:30Z</dcterms:modified>
</cp:coreProperties>
</file>