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4" r:id="rId1"/>
    <p:sldMasterId id="2147483771" r:id="rId2"/>
    <p:sldMasterId id="2147483955" r:id="rId3"/>
    <p:sldMasterId id="2147483967" r:id="rId4"/>
    <p:sldMasterId id="2147483979" r:id="rId5"/>
    <p:sldMasterId id="2147483991" r:id="rId6"/>
    <p:sldMasterId id="2147484003" r:id="rId7"/>
    <p:sldMasterId id="2147484015" r:id="rId8"/>
    <p:sldMasterId id="2147484027" r:id="rId9"/>
    <p:sldMasterId id="2147484039" r:id="rId10"/>
    <p:sldMasterId id="2147484051" r:id="rId11"/>
    <p:sldMasterId id="2147484066" r:id="rId12"/>
    <p:sldMasterId id="2147484078" r:id="rId13"/>
    <p:sldMasterId id="2147484090" r:id="rId14"/>
    <p:sldMasterId id="2147484102" r:id="rId15"/>
    <p:sldMasterId id="2147484115" r:id="rId16"/>
    <p:sldMasterId id="2147484127" r:id="rId17"/>
    <p:sldMasterId id="2147484140" r:id="rId18"/>
    <p:sldMasterId id="2147484152" r:id="rId19"/>
    <p:sldMasterId id="2147484165" r:id="rId20"/>
    <p:sldMasterId id="2147484178" r:id="rId21"/>
  </p:sldMasterIdLst>
  <p:notesMasterIdLst>
    <p:notesMasterId r:id="rId91"/>
  </p:notesMasterIdLst>
  <p:handoutMasterIdLst>
    <p:handoutMasterId r:id="rId92"/>
  </p:handoutMasterIdLst>
  <p:sldIdLst>
    <p:sldId id="781" r:id="rId22"/>
    <p:sldId id="799" r:id="rId23"/>
    <p:sldId id="814" r:id="rId24"/>
    <p:sldId id="800" r:id="rId25"/>
    <p:sldId id="530" r:id="rId26"/>
    <p:sldId id="795" r:id="rId27"/>
    <p:sldId id="787" r:id="rId28"/>
    <p:sldId id="846" r:id="rId29"/>
    <p:sldId id="786" r:id="rId30"/>
    <p:sldId id="535" r:id="rId31"/>
    <p:sldId id="529" r:id="rId32"/>
    <p:sldId id="801" r:id="rId33"/>
    <p:sldId id="790" r:id="rId34"/>
    <p:sldId id="536" r:id="rId35"/>
    <p:sldId id="532" r:id="rId36"/>
    <p:sldId id="794" r:id="rId37"/>
    <p:sldId id="648" r:id="rId38"/>
    <p:sldId id="649" r:id="rId39"/>
    <p:sldId id="645" r:id="rId40"/>
    <p:sldId id="646" r:id="rId41"/>
    <p:sldId id="796" r:id="rId42"/>
    <p:sldId id="798" r:id="rId43"/>
    <p:sldId id="813" r:id="rId44"/>
    <p:sldId id="806" r:id="rId45"/>
    <p:sldId id="852" r:id="rId46"/>
    <p:sldId id="853" r:id="rId47"/>
    <p:sldId id="854" r:id="rId48"/>
    <p:sldId id="855" r:id="rId49"/>
    <p:sldId id="856" r:id="rId50"/>
    <p:sldId id="857" r:id="rId51"/>
    <p:sldId id="859" r:id="rId52"/>
    <p:sldId id="860" r:id="rId53"/>
    <p:sldId id="861" r:id="rId54"/>
    <p:sldId id="809" r:id="rId55"/>
    <p:sldId id="804" r:id="rId56"/>
    <p:sldId id="837" r:id="rId57"/>
    <p:sldId id="838" r:id="rId58"/>
    <p:sldId id="839" r:id="rId59"/>
    <p:sldId id="840" r:id="rId60"/>
    <p:sldId id="847" r:id="rId61"/>
    <p:sldId id="842" r:id="rId62"/>
    <p:sldId id="843" r:id="rId63"/>
    <p:sldId id="810" r:id="rId64"/>
    <p:sldId id="805" r:id="rId65"/>
    <p:sldId id="818" r:id="rId66"/>
    <p:sldId id="845" r:id="rId67"/>
    <p:sldId id="819" r:id="rId68"/>
    <p:sldId id="820" r:id="rId69"/>
    <p:sldId id="821" r:id="rId70"/>
    <p:sldId id="822" r:id="rId71"/>
    <p:sldId id="823" r:id="rId72"/>
    <p:sldId id="824" r:id="rId73"/>
    <p:sldId id="825" r:id="rId74"/>
    <p:sldId id="826" r:id="rId75"/>
    <p:sldId id="811" r:id="rId76"/>
    <p:sldId id="803" r:id="rId77"/>
    <p:sldId id="815" r:id="rId78"/>
    <p:sldId id="816" r:id="rId79"/>
    <p:sldId id="817" r:id="rId80"/>
    <p:sldId id="812" r:id="rId81"/>
    <p:sldId id="844" r:id="rId82"/>
    <p:sldId id="828" r:id="rId83"/>
    <p:sldId id="829" r:id="rId84"/>
    <p:sldId id="830" r:id="rId85"/>
    <p:sldId id="831" r:id="rId86"/>
    <p:sldId id="832" r:id="rId87"/>
    <p:sldId id="833" r:id="rId88"/>
    <p:sldId id="834" r:id="rId89"/>
    <p:sldId id="848" r:id="rId90"/>
  </p:sldIdLst>
  <p:sldSz cx="9144000" cy="6858000" type="screen4x3"/>
  <p:notesSz cx="6858000" cy="9144000"/>
  <p:embeddedFontLst>
    <p:embeddedFont>
      <p:font typeface="ＭＳ Ｐゴシック" panose="020B0600070205080204" pitchFamily="34" charset="-128"/>
      <p:regular r:id="rId93"/>
    </p:embeddedFont>
    <p:embeddedFont>
      <p:font typeface="Calibri" panose="020F0502020204030204" pitchFamily="34" charset="0"/>
      <p:regular r:id="rId94"/>
      <p:bold r:id="rId95"/>
      <p:italic r:id="rId96"/>
      <p:boldItalic r:id="rId97"/>
    </p:embeddedFont>
    <p:embeddedFont>
      <p:font typeface="Bradley Hand ITC" panose="03070402050302030203" pitchFamily="66" charset="0"/>
      <p:regular r:id="rId98"/>
    </p:embeddedFont>
    <p:embeddedFont>
      <p:font typeface="Tw Cen MT" panose="020B0602020104020603" pitchFamily="34" charset="0"/>
      <p:regular r:id="rId99"/>
      <p:bold r:id="rId100"/>
      <p:italic r:id="rId101"/>
      <p:boldItalic r:id="rId102"/>
    </p:embeddedFont>
    <p:embeddedFont>
      <p:font typeface="Times" panose="02020603050405020304" pitchFamily="18" charset="0"/>
      <p:regular r:id="rId103"/>
      <p:bold r:id="rId104"/>
      <p:italic r:id="rId105"/>
      <p:boldItalic r:id="rId106"/>
    </p:embeddedFont>
  </p:embeddedFontLst>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79419" autoAdjust="0"/>
  </p:normalViewPr>
  <p:slideViewPr>
    <p:cSldViewPr snapToGrid="0" snapToObjects="1">
      <p:cViewPr varScale="1">
        <p:scale>
          <a:sx n="92" d="100"/>
          <a:sy n="92" d="100"/>
        </p:scale>
        <p:origin x="-240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font" Target="fonts/font10.fntdata"/><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font" Target="fonts/font3.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font" Target="fonts/font11.fntdata"/><Relationship Id="rId10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notesMaster" Target="notesMasters/notesMaster1.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font" Target="fonts/font14.fntdata"/><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theme" Target="theme/theme1.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Home\Joe.Evjen\Joe%20Evjen%20backup%2020150427\Documents\-%20Task%20Forces\Products%20&amp;%20Services\webstats\Usage.xls" TargetMode="External"/><Relationship Id="rId2" Type="http://schemas.openxmlformats.org/officeDocument/2006/relationships/image" Target="../media/image8.png"/><Relationship Id="rId1" Type="http://schemas.openxmlformats.org/officeDocument/2006/relationships/themeOverride" Target="../theme/themeOverrid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ngs-s-brunswick\home\Joe.Evjen\Joe%20Evjen%20backup%2020150427\Documents\OPUS\OPUS%20sharing\OPUS-DB-review-20160501\OPUS-DB-use-201605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ngs-s-brunswick\home\Joe.Evjen\Joe%20Evjen%20backup%2020150427\Documents\OPUS\OPUS%20sharing\OPUS-DB-review-20160501\OPUS-DB-use-201605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gs-s-brunswick\home\Joe.Evjen\Joe%20Evjen%20backup%2020150427\Documents\OPUS\OPUS%20sharing\OPUS-DB-review-20160501\OPUS-DB-use-201605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b="1" i="0" u="none" strike="noStrike" baseline="0">
                <a:solidFill>
                  <a:srgbClr val="000000"/>
                </a:solidFill>
                <a:latin typeface="Calibri"/>
                <a:ea typeface="Calibri"/>
                <a:cs typeface="Calibri"/>
              </a:defRPr>
            </a:pPr>
            <a:r>
              <a:rPr lang="en-US" sz="2800" b="1" i="0" u="none" strike="noStrike" baseline="0">
                <a:solidFill>
                  <a:srgbClr val="000000"/>
                </a:solidFill>
                <a:latin typeface="Calibri"/>
                <a:cs typeface="Calibri"/>
              </a:rPr>
              <a:t>OPUS annual usage</a:t>
            </a:r>
            <a:endParaRPr lang="en-US" sz="1400" b="1" i="0" u="none" strike="noStrike" baseline="0">
              <a:solidFill>
                <a:srgbClr val="000000"/>
              </a:solidFill>
              <a:latin typeface="Calibri"/>
              <a:cs typeface="Calibri"/>
            </a:endParaRPr>
          </a:p>
          <a:p>
            <a:pPr>
              <a:defRPr sz="1000" b="1" i="0" u="none" strike="noStrike" baseline="0">
                <a:solidFill>
                  <a:srgbClr val="000000"/>
                </a:solidFill>
                <a:latin typeface="Calibri"/>
                <a:ea typeface="Calibri"/>
                <a:cs typeface="Calibri"/>
              </a:defRPr>
            </a:pPr>
            <a:r>
              <a:rPr lang="en-US" sz="1400" b="1" i="0" u="none" strike="noStrike" baseline="0">
                <a:solidFill>
                  <a:srgbClr val="000000"/>
                </a:solidFill>
                <a:latin typeface="Calibri"/>
                <a:cs typeface="Calibri"/>
              </a:rPr>
              <a:t>stacked bar graph</a:t>
            </a:r>
          </a:p>
        </c:rich>
      </c:tx>
      <c:layout>
        <c:manualLayout>
          <c:xMode val="edge"/>
          <c:yMode val="edge"/>
          <c:x val="0.330241469816273"/>
          <c:y val="3.4482722168359563E-2"/>
        </c:manualLayout>
      </c:layout>
      <c:overlay val="1"/>
      <c:spPr>
        <a:noFill/>
      </c:spPr>
    </c:title>
    <c:autoTitleDeleted val="0"/>
    <c:plotArea>
      <c:layout>
        <c:manualLayout>
          <c:layoutTarget val="inner"/>
          <c:xMode val="edge"/>
          <c:yMode val="edge"/>
          <c:x val="8.3673469387755106E-2"/>
          <c:y val="2.1551724137931036E-2"/>
          <c:w val="0.87040816326530612"/>
          <c:h val="0.8864942528735632"/>
        </c:manualLayout>
      </c:layout>
      <c:barChart>
        <c:barDir val="col"/>
        <c:grouping val="stacked"/>
        <c:varyColors val="0"/>
        <c:ser>
          <c:idx val="1"/>
          <c:order val="0"/>
          <c:tx>
            <c:strRef>
              <c:f>stats!$B$24</c:f>
              <c:strCache>
                <c:ptCount val="1"/>
                <c:pt idx="0">
                  <c:v> OPUS-RS</c:v>
                </c:pt>
              </c:strCache>
            </c:strRef>
          </c:tx>
          <c:spPr>
            <a:solidFill>
              <a:srgbClr val="00B050"/>
            </a:solidFill>
          </c:spPr>
          <c:invertIfNegative val="0"/>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9B9-46BC-BFCC-68B5AD405ADD}"/>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9B9-46BC-BFCC-68B5AD405ADD}"/>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9B9-46BC-BFCC-68B5AD405ADD}"/>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9B9-46BC-BFCC-68B5AD405ADD}"/>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9B9-46BC-BFCC-68B5AD405ADD}"/>
                </c:ext>
              </c:extLst>
            </c:dLbl>
            <c:spPr>
              <a:noFill/>
              <a:ln>
                <a:noFill/>
              </a:ln>
              <a:effectLst/>
            </c:spPr>
            <c:txPr>
              <a:bodyPr wrap="square" lIns="38100" tIns="19050" rIns="38100" bIns="19050" anchor="ctr">
                <a:spAutoFit/>
              </a:bodyPr>
              <a:lstStyle/>
              <a:p>
                <a:pPr>
                  <a:defRPr sz="1000" b="0" i="0" u="none" strike="noStrike" baseline="0">
                    <a:solidFill>
                      <a:srgbClr val="CCFFCC"/>
                    </a:solidFill>
                    <a:latin typeface="Calibri"/>
                    <a:ea typeface="Calibri"/>
                    <a:cs typeface="Calibri"/>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(stats!$E$2:$S$3,stats!$Y$2:$Y$3)</c:f>
              <c:multiLvlStrCache>
                <c:ptCount val="16"/>
                <c:lvl>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lvl>
                <c:lvl>
                  <c:pt idx="0">
                    <c:v>FY Totals</c:v>
                  </c:pt>
                  <c:pt idx="1">
                    <c:v>FY Totals</c:v>
                  </c:pt>
                  <c:pt idx="2">
                    <c:v>FY Totals</c:v>
                  </c:pt>
                  <c:pt idx="3">
                    <c:v>FY Totals</c:v>
                  </c:pt>
                  <c:pt idx="4">
                    <c:v>FY Totals</c:v>
                  </c:pt>
                  <c:pt idx="5">
                    <c:v>FY Totals</c:v>
                  </c:pt>
                  <c:pt idx="6">
                    <c:v>FY Totals</c:v>
                  </c:pt>
                  <c:pt idx="7">
                    <c:v>FY Totals</c:v>
                  </c:pt>
                  <c:pt idx="8">
                    <c:v>FY Totals</c:v>
                  </c:pt>
                  <c:pt idx="9">
                    <c:v>FY Totals</c:v>
                  </c:pt>
                  <c:pt idx="10">
                    <c:v>FY Totals</c:v>
                  </c:pt>
                  <c:pt idx="11">
                    <c:v>FY Totals</c:v>
                  </c:pt>
                  <c:pt idx="12">
                    <c:v>FY Totals</c:v>
                  </c:pt>
                  <c:pt idx="13">
                    <c:v>FY Totals</c:v>
                  </c:pt>
                  <c:pt idx="14">
                    <c:v>FY Totals</c:v>
                  </c:pt>
                  <c:pt idx="15">
                    <c:v>Projected</c:v>
                  </c:pt>
                </c:lvl>
              </c:multiLvlStrCache>
            </c:multiLvlStrRef>
          </c:cat>
          <c:val>
            <c:numRef>
              <c:f>(stats!$E$24:$S$24,stats!$Y$24)</c:f>
              <c:numCache>
                <c:formatCode>#,##0</c:formatCode>
                <c:ptCount val="16"/>
                <c:pt idx="0">
                  <c:v>0</c:v>
                </c:pt>
                <c:pt idx="1">
                  <c:v>0</c:v>
                </c:pt>
                <c:pt idx="2">
                  <c:v>0</c:v>
                </c:pt>
                <c:pt idx="3">
                  <c:v>0</c:v>
                </c:pt>
                <c:pt idx="4">
                  <c:v>0</c:v>
                </c:pt>
                <c:pt idx="5">
                  <c:v>31770</c:v>
                </c:pt>
                <c:pt idx="6">
                  <c:v>72190</c:v>
                </c:pt>
                <c:pt idx="7">
                  <c:v>79284</c:v>
                </c:pt>
                <c:pt idx="8">
                  <c:v>100921</c:v>
                </c:pt>
                <c:pt idx="9">
                  <c:v>136168</c:v>
                </c:pt>
                <c:pt idx="10">
                  <c:v>136450</c:v>
                </c:pt>
                <c:pt idx="11">
                  <c:v>129218</c:v>
                </c:pt>
                <c:pt idx="12">
                  <c:v>134339</c:v>
                </c:pt>
                <c:pt idx="13">
                  <c:v>141988</c:v>
                </c:pt>
                <c:pt idx="14">
                  <c:v>129234</c:v>
                </c:pt>
                <c:pt idx="15">
                  <c:v>289679.97103200288</c:v>
                </c:pt>
              </c:numCache>
            </c:numRef>
          </c:val>
          <c:extLst xmlns:c16r2="http://schemas.microsoft.com/office/drawing/2015/06/chart">
            <c:ext xmlns:c16="http://schemas.microsoft.com/office/drawing/2014/chart" uri="{C3380CC4-5D6E-409C-BE32-E72D297353CC}">
              <c16:uniqueId val="{00000005-F9B9-46BC-BFCC-68B5AD405ADD}"/>
            </c:ext>
          </c:extLst>
        </c:ser>
        <c:ser>
          <c:idx val="0"/>
          <c:order val="1"/>
          <c:tx>
            <c:strRef>
              <c:f>stats!$B$26</c:f>
              <c:strCache>
                <c:ptCount val="1"/>
                <c:pt idx="0">
                  <c:v> OPUS-S (not shared)</c:v>
                </c:pt>
              </c:strCache>
            </c:strRef>
          </c:tx>
          <c:spPr>
            <a:solidFill>
              <a:srgbClr val="FFC000"/>
            </a:solidFill>
          </c:spPr>
          <c:invertIfNegative val="0"/>
          <c:dLbls>
            <c:spPr>
              <a:noFill/>
              <a:ln>
                <a:noFill/>
              </a:ln>
              <a:effectLst/>
            </c:spPr>
            <c:txPr>
              <a:bodyPr wrap="square" lIns="38100" tIns="19050" rIns="38100" bIns="19050" anchor="ctr">
                <a:spAutoFit/>
              </a:bodyPr>
              <a:lstStyle/>
              <a:p>
                <a:pPr>
                  <a:defRPr sz="1000" b="0" i="0" u="none" strike="noStrike" baseline="0">
                    <a:solidFill>
                      <a:srgbClr val="FFFF99"/>
                    </a:solidFill>
                    <a:latin typeface="Calibri"/>
                    <a:ea typeface="Calibri"/>
                    <a:cs typeface="Calibri"/>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(stats!$E$2:$S$3,stats!$Y$2:$Y$3)</c:f>
              <c:multiLvlStrCache>
                <c:ptCount val="16"/>
                <c:lvl>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lvl>
                <c:lvl>
                  <c:pt idx="0">
                    <c:v>FY Totals</c:v>
                  </c:pt>
                  <c:pt idx="1">
                    <c:v>FY Totals</c:v>
                  </c:pt>
                  <c:pt idx="2">
                    <c:v>FY Totals</c:v>
                  </c:pt>
                  <c:pt idx="3">
                    <c:v>FY Totals</c:v>
                  </c:pt>
                  <c:pt idx="4">
                    <c:v>FY Totals</c:v>
                  </c:pt>
                  <c:pt idx="5">
                    <c:v>FY Totals</c:v>
                  </c:pt>
                  <c:pt idx="6">
                    <c:v>FY Totals</c:v>
                  </c:pt>
                  <c:pt idx="7">
                    <c:v>FY Totals</c:v>
                  </c:pt>
                  <c:pt idx="8">
                    <c:v>FY Totals</c:v>
                  </c:pt>
                  <c:pt idx="9">
                    <c:v>FY Totals</c:v>
                  </c:pt>
                  <c:pt idx="10">
                    <c:v>FY Totals</c:v>
                  </c:pt>
                  <c:pt idx="11">
                    <c:v>FY Totals</c:v>
                  </c:pt>
                  <c:pt idx="12">
                    <c:v>FY Totals</c:v>
                  </c:pt>
                  <c:pt idx="13">
                    <c:v>FY Totals</c:v>
                  </c:pt>
                  <c:pt idx="14">
                    <c:v>FY Totals</c:v>
                  </c:pt>
                  <c:pt idx="15">
                    <c:v>Projected</c:v>
                  </c:pt>
                </c:lvl>
              </c:multiLvlStrCache>
            </c:multiLvlStrRef>
          </c:cat>
          <c:val>
            <c:numRef>
              <c:f>(stats!$E$26:$S$26,stats!$Y$26)</c:f>
              <c:numCache>
                <c:formatCode>#,##0</c:formatCode>
                <c:ptCount val="16"/>
                <c:pt idx="0">
                  <c:v>5294</c:v>
                </c:pt>
                <c:pt idx="1">
                  <c:v>55540</c:v>
                </c:pt>
                <c:pt idx="2">
                  <c:v>98666</c:v>
                </c:pt>
                <c:pt idx="3">
                  <c:v>126058</c:v>
                </c:pt>
                <c:pt idx="4">
                  <c:v>165945</c:v>
                </c:pt>
                <c:pt idx="5">
                  <c:v>201550</c:v>
                </c:pt>
                <c:pt idx="6">
                  <c:v>181754</c:v>
                </c:pt>
                <c:pt idx="7">
                  <c:v>172615</c:v>
                </c:pt>
                <c:pt idx="8">
                  <c:v>170816</c:v>
                </c:pt>
                <c:pt idx="9">
                  <c:v>205607</c:v>
                </c:pt>
                <c:pt idx="10">
                  <c:v>285483</c:v>
                </c:pt>
                <c:pt idx="11">
                  <c:v>231125</c:v>
                </c:pt>
                <c:pt idx="12">
                  <c:v>256690</c:v>
                </c:pt>
                <c:pt idx="13">
                  <c:v>297627</c:v>
                </c:pt>
                <c:pt idx="14">
                  <c:v>311692</c:v>
                </c:pt>
                <c:pt idx="15">
                  <c:v>775907.92240920768</c:v>
                </c:pt>
              </c:numCache>
            </c:numRef>
          </c:val>
          <c:extLst xmlns:c16r2="http://schemas.microsoft.com/office/drawing/2015/06/chart">
            <c:ext xmlns:c16="http://schemas.microsoft.com/office/drawing/2014/chart" uri="{C3380CC4-5D6E-409C-BE32-E72D297353CC}">
              <c16:uniqueId val="{00000006-F9B9-46BC-BFCC-68B5AD405ADD}"/>
            </c:ext>
          </c:extLst>
        </c:ser>
        <c:ser>
          <c:idx val="2"/>
          <c:order val="2"/>
          <c:tx>
            <c:strRef>
              <c:f>stats!$B$40</c:f>
              <c:strCache>
                <c:ptCount val="1"/>
                <c:pt idx="0">
                  <c:v>OPUS-S (solution shared)</c:v>
                </c:pt>
              </c:strCache>
            </c:strRef>
          </c:tx>
          <c:spPr>
            <a:solidFill>
              <a:srgbClr val="FF0000"/>
            </a:solidFill>
          </c:spPr>
          <c:invertIfNegative val="0"/>
          <c:dLbls>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9B9-46BC-BFCC-68B5AD405ADD}"/>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F9B9-46BC-BFCC-68B5AD405ADD}"/>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F9B9-46BC-BFCC-68B5AD405ADD}"/>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F9B9-46BC-BFCC-68B5AD405ADD}"/>
                </c:ext>
              </c:extLst>
            </c:dLbl>
            <c:spPr>
              <a:noFill/>
              <a:ln>
                <a:noFill/>
              </a:ln>
              <a:effectLst/>
            </c:spPr>
            <c:txPr>
              <a:bodyPr wrap="square" lIns="38100" tIns="19050" rIns="38100" bIns="19050" anchor="ctr">
                <a:spAutoFit/>
              </a:bodyPr>
              <a:lstStyle/>
              <a:p>
                <a:pPr>
                  <a:defRPr sz="1000" b="0" i="0" u="none" strike="noStrike" baseline="0">
                    <a:solidFill>
                      <a:srgbClr val="FF0000"/>
                    </a:solidFill>
                    <a:latin typeface="Calibri"/>
                    <a:ea typeface="Calibri"/>
                    <a:cs typeface="Calibri"/>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(stats!$E$2:$S$3,stats!$Y$2:$Y$3)</c:f>
              <c:multiLvlStrCache>
                <c:ptCount val="16"/>
                <c:lvl>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lvl>
                <c:lvl>
                  <c:pt idx="0">
                    <c:v>FY Totals</c:v>
                  </c:pt>
                  <c:pt idx="1">
                    <c:v>FY Totals</c:v>
                  </c:pt>
                  <c:pt idx="2">
                    <c:v>FY Totals</c:v>
                  </c:pt>
                  <c:pt idx="3">
                    <c:v>FY Totals</c:v>
                  </c:pt>
                  <c:pt idx="4">
                    <c:v>FY Totals</c:v>
                  </c:pt>
                  <c:pt idx="5">
                    <c:v>FY Totals</c:v>
                  </c:pt>
                  <c:pt idx="6">
                    <c:v>FY Totals</c:v>
                  </c:pt>
                  <c:pt idx="7">
                    <c:v>FY Totals</c:v>
                  </c:pt>
                  <c:pt idx="8">
                    <c:v>FY Totals</c:v>
                  </c:pt>
                  <c:pt idx="9">
                    <c:v>FY Totals</c:v>
                  </c:pt>
                  <c:pt idx="10">
                    <c:v>FY Totals</c:v>
                  </c:pt>
                  <c:pt idx="11">
                    <c:v>FY Totals</c:v>
                  </c:pt>
                  <c:pt idx="12">
                    <c:v>FY Totals</c:v>
                  </c:pt>
                  <c:pt idx="13">
                    <c:v>FY Totals</c:v>
                  </c:pt>
                  <c:pt idx="14">
                    <c:v>FY Totals</c:v>
                  </c:pt>
                  <c:pt idx="15">
                    <c:v>Projected</c:v>
                  </c:pt>
                </c:lvl>
              </c:multiLvlStrCache>
            </c:multiLvlStrRef>
          </c:cat>
          <c:val>
            <c:numRef>
              <c:f>(stats!$E$40:$S$40,stats!$Y$40)</c:f>
              <c:numCache>
                <c:formatCode>General</c:formatCode>
                <c:ptCount val="16"/>
                <c:pt idx="2" formatCode="#,##0">
                  <c:v>0</c:v>
                </c:pt>
                <c:pt idx="3" formatCode="#,##0">
                  <c:v>0</c:v>
                </c:pt>
                <c:pt idx="4" formatCode="#,##0">
                  <c:v>0</c:v>
                </c:pt>
                <c:pt idx="5" formatCode="#,##0">
                  <c:v>0</c:v>
                </c:pt>
                <c:pt idx="6" formatCode="#,##0">
                  <c:v>354</c:v>
                </c:pt>
                <c:pt idx="7" formatCode="#,##0">
                  <c:v>846</c:v>
                </c:pt>
                <c:pt idx="8" formatCode="#,##0">
                  <c:v>1614</c:v>
                </c:pt>
                <c:pt idx="9" formatCode="#,##0">
                  <c:v>1333</c:v>
                </c:pt>
                <c:pt idx="10" formatCode="#,##0">
                  <c:v>1116</c:v>
                </c:pt>
                <c:pt idx="11" formatCode="#,##0">
                  <c:v>1466</c:v>
                </c:pt>
                <c:pt idx="12" formatCode="#,##0">
                  <c:v>2006</c:v>
                </c:pt>
                <c:pt idx="13" formatCode="#,##0">
                  <c:v>1763</c:v>
                </c:pt>
                <c:pt idx="14" formatCode="#,##0">
                  <c:v>2381</c:v>
                </c:pt>
                <c:pt idx="15" formatCode="#,##0">
                  <c:v>1691.9998308000168</c:v>
                </c:pt>
              </c:numCache>
            </c:numRef>
          </c:val>
          <c:extLst xmlns:c16r2="http://schemas.microsoft.com/office/drawing/2015/06/chart">
            <c:ext xmlns:c16="http://schemas.microsoft.com/office/drawing/2014/chart" uri="{C3380CC4-5D6E-409C-BE32-E72D297353CC}">
              <c16:uniqueId val="{0000000B-F9B9-46BC-BFCC-68B5AD405ADD}"/>
            </c:ext>
          </c:extLst>
        </c:ser>
        <c:dLbls>
          <c:showLegendKey val="0"/>
          <c:showVal val="0"/>
          <c:showCatName val="0"/>
          <c:showSerName val="0"/>
          <c:showPercent val="0"/>
          <c:showBubbleSize val="0"/>
        </c:dLbls>
        <c:gapWidth val="30"/>
        <c:overlap val="100"/>
        <c:axId val="141214848"/>
        <c:axId val="141216384"/>
      </c:barChart>
      <c:catAx>
        <c:axId val="141214848"/>
        <c:scaling>
          <c:orientation val="minMax"/>
        </c:scaling>
        <c:delete val="0"/>
        <c:axPos val="b"/>
        <c:majorGridlines>
          <c:spPr>
            <a:ln>
              <a:solidFill>
                <a:schemeClr val="bg1">
                  <a:lumMod val="85000"/>
                </a:schemeClr>
              </a:solidFill>
            </a:ln>
          </c:spPr>
        </c:majorGridlines>
        <c:numFmt formatCode="mmm\-yy" sourceLinked="0"/>
        <c:majorTickMark val="cross"/>
        <c:minorTickMark val="cross"/>
        <c:tickLblPos val="nextTo"/>
        <c:spPr>
          <a:noFill/>
          <a:ln>
            <a:noFill/>
          </a:ln>
        </c:spPr>
        <c:txPr>
          <a:bodyPr rot="0" vert="horz"/>
          <a:lstStyle/>
          <a:p>
            <a:pPr>
              <a:defRPr sz="800" b="0" i="0" u="none" strike="noStrike" baseline="0">
                <a:solidFill>
                  <a:srgbClr val="000000"/>
                </a:solidFill>
                <a:latin typeface="Arial"/>
                <a:ea typeface="Arial"/>
                <a:cs typeface="Arial"/>
              </a:defRPr>
            </a:pPr>
            <a:endParaRPr lang="en-US"/>
          </a:p>
        </c:txPr>
        <c:crossAx val="141216384"/>
        <c:crosses val="autoZero"/>
        <c:auto val="1"/>
        <c:lblAlgn val="ctr"/>
        <c:lblOffset val="100"/>
        <c:tickLblSkip val="1"/>
        <c:tickMarkSkip val="3"/>
        <c:noMultiLvlLbl val="0"/>
      </c:catAx>
      <c:valAx>
        <c:axId val="141216384"/>
        <c:scaling>
          <c:orientation val="minMax"/>
          <c:max val="600000"/>
        </c:scaling>
        <c:delete val="0"/>
        <c:axPos val="l"/>
        <c:majorGridlines>
          <c:spPr>
            <a:ln>
              <a:solidFill>
                <a:sysClr val="window" lastClr="FFFFFF">
                  <a:lumMod val="85000"/>
                </a:sysClr>
              </a:solidFill>
            </a:ln>
          </c:spPr>
        </c:majorGridlines>
        <c:title>
          <c:tx>
            <c:rich>
              <a:bodyPr rot="0" vert="horz"/>
              <a:lstStyle/>
              <a:p>
                <a:pPr algn="ctr">
                  <a:defRPr sz="1200" b="0" i="0" u="none" strike="noStrike" baseline="0">
                    <a:solidFill>
                      <a:srgbClr val="000000"/>
                    </a:solidFill>
                    <a:latin typeface="Arial"/>
                    <a:ea typeface="Arial"/>
                    <a:cs typeface="Arial"/>
                  </a:defRPr>
                </a:pPr>
                <a:r>
                  <a:rPr lang="en-US"/>
                  <a:t>OPUS solutions / year</a:t>
                </a:r>
              </a:p>
            </c:rich>
          </c:tx>
          <c:layout>
            <c:manualLayout>
              <c:xMode val="edge"/>
              <c:yMode val="edge"/>
              <c:x val="5.4421768707482989E-3"/>
              <c:y val="3.4525761955244663E-2"/>
            </c:manualLayout>
          </c:layout>
          <c:overlay val="0"/>
          <c:spPr>
            <a:solidFill>
              <a:sysClr val="window" lastClr="FFFFFF"/>
            </a:solidFill>
          </c:spPr>
        </c:title>
        <c:numFmt formatCode="#,##0_);[Red]\(#,##0\)" sourceLinked="0"/>
        <c:majorTickMark val="out"/>
        <c:minorTickMark val="none"/>
        <c:tickLblPos val="nextTo"/>
        <c:txPr>
          <a:bodyPr rot="0" vert="horz"/>
          <a:lstStyle/>
          <a:p>
            <a:pPr>
              <a:defRPr sz="1200" b="0" i="0" u="none" strike="noStrike" baseline="0">
                <a:solidFill>
                  <a:srgbClr val="000000"/>
                </a:solidFill>
                <a:latin typeface="Arial"/>
                <a:ea typeface="Arial"/>
                <a:cs typeface="Arial"/>
              </a:defRPr>
            </a:pPr>
            <a:endParaRPr lang="en-US"/>
          </a:p>
        </c:txPr>
        <c:crossAx val="141214848"/>
        <c:crosses val="autoZero"/>
        <c:crossBetween val="between"/>
      </c:valAx>
      <c:spPr>
        <a:blipFill dpi="0" rotWithShape="0">
          <a:blip xmlns:r="http://schemas.openxmlformats.org/officeDocument/2006/relationships" r:embed="rId2">
            <a:alphaModFix amt="16000"/>
          </a:blip>
          <a:srcRect/>
          <a:stretch>
            <a:fillRect/>
          </a:stretch>
        </a:blipFill>
        <a:ln w="25400">
          <a:noFill/>
        </a:ln>
      </c:spPr>
    </c:plotArea>
    <c:legend>
      <c:legendPos val="r"/>
      <c:layout>
        <c:manualLayout>
          <c:xMode val="edge"/>
          <c:yMode val="edge"/>
          <c:x val="0.13235299159033692"/>
          <c:y val="0.21799304718670812"/>
          <c:w val="0.20261438748727839"/>
          <c:h val="0.16032290411339548"/>
        </c:manualLayout>
      </c:layout>
      <c:overlay val="0"/>
      <c:spPr>
        <a:solidFill>
          <a:schemeClr val="bg1"/>
        </a:solidFill>
      </c:spPr>
      <c:txPr>
        <a:bodyPr/>
        <a:lstStyle/>
        <a:p>
          <a:pPr>
            <a:defRPr sz="1100" b="0" i="0" u="none" strike="noStrike" baseline="0">
              <a:solidFill>
                <a:srgbClr val="000000"/>
              </a:solidFill>
              <a:latin typeface="Calibri"/>
              <a:ea typeface="Calibri"/>
              <a:cs typeface="Calibri"/>
            </a:defRPr>
          </a:pPr>
          <a:endParaRPr lang="en-US"/>
        </a:p>
      </c:txPr>
    </c:legend>
    <c:plotVisOnly val="1"/>
    <c:dispBlanksAs val="gap"/>
    <c:showDLblsOverMax val="0"/>
  </c:chart>
  <c:spPr>
    <a:noFill/>
  </c:spPr>
  <c:txPr>
    <a:bodyPr/>
    <a:lstStyle/>
    <a:p>
      <a:pPr>
        <a:defRPr sz="1000" b="0" i="0" u="none" strike="noStrike" baseline="0">
          <a:solidFill>
            <a:srgbClr val="000000"/>
          </a:solidFill>
          <a:latin typeface="Calibri"/>
          <a:ea typeface="Calibri"/>
          <a:cs typeface="Calibri"/>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a:t>Precision: OPUS vs OPUS</a:t>
            </a:r>
          </a:p>
        </c:rich>
      </c:tx>
      <c:layout>
        <c:manualLayout>
          <c:xMode val="edge"/>
          <c:yMode val="edge"/>
          <c:x val="0.39226754348014192"/>
          <c:y val="8.093042832580874E-3"/>
        </c:manualLayout>
      </c:layout>
      <c:overlay val="1"/>
    </c:title>
    <c:autoTitleDeleted val="0"/>
    <c:plotArea>
      <c:layout>
        <c:manualLayout>
          <c:layoutTarget val="inner"/>
          <c:xMode val="edge"/>
          <c:yMode val="edge"/>
          <c:x val="8.4488407699037621E-2"/>
          <c:y val="6.3518887122558126E-2"/>
          <c:w val="0.88955686789151356"/>
          <c:h val="0.82546865547453363"/>
        </c:manualLayout>
      </c:layout>
      <c:barChart>
        <c:barDir val="col"/>
        <c:grouping val="clustered"/>
        <c:varyColors val="0"/>
        <c:ser>
          <c:idx val="0"/>
          <c:order val="0"/>
          <c:tx>
            <c:strRef>
              <c:f>home!$W$70</c:f>
              <c:strCache>
                <c:ptCount val="1"/>
                <c:pt idx="0">
                  <c:v>repeat NORTHING DIF</c:v>
                </c:pt>
              </c:strCache>
            </c:strRef>
          </c:tx>
          <c:spPr>
            <a:solidFill>
              <a:srgbClr val="92D050">
                <a:alpha val="50000"/>
              </a:srgbClr>
            </a:solidFill>
          </c:spPr>
          <c:invertIfNegative val="0"/>
          <c:cat>
            <c:strRef>
              <c:f>home!$V$96:$V$106</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home!$W$96:$W$106</c:f>
              <c:numCache>
                <c:formatCode>0.0%</c:formatCode>
                <c:ptCount val="11"/>
                <c:pt idx="0">
                  <c:v>0.87463126843657824</c:v>
                </c:pt>
                <c:pt idx="1">
                  <c:v>9.4395280235988199E-2</c:v>
                </c:pt>
                <c:pt idx="2">
                  <c:v>2.2123893805309734E-2</c:v>
                </c:pt>
                <c:pt idx="3">
                  <c:v>7.3746312684365781E-3</c:v>
                </c:pt>
                <c:pt idx="4">
                  <c:v>0</c:v>
                </c:pt>
                <c:pt idx="5">
                  <c:v>0</c:v>
                </c:pt>
                <c:pt idx="6">
                  <c:v>0</c:v>
                </c:pt>
                <c:pt idx="7">
                  <c:v>0</c:v>
                </c:pt>
                <c:pt idx="8">
                  <c:v>0</c:v>
                </c:pt>
                <c:pt idx="9">
                  <c:v>0</c:v>
                </c:pt>
                <c:pt idx="10">
                  <c:v>1.4749262536873156E-3</c:v>
                </c:pt>
              </c:numCache>
            </c:numRef>
          </c:val>
          <c:extLst xmlns:c16r2="http://schemas.microsoft.com/office/drawing/2015/06/chart">
            <c:ext xmlns:c16="http://schemas.microsoft.com/office/drawing/2014/chart" uri="{C3380CC4-5D6E-409C-BE32-E72D297353CC}">
              <c16:uniqueId val="{00000000-DE9A-4F21-A586-660A3CACE5F1}"/>
            </c:ext>
          </c:extLst>
        </c:ser>
        <c:ser>
          <c:idx val="1"/>
          <c:order val="1"/>
          <c:tx>
            <c:strRef>
              <c:f>home!$X$70</c:f>
              <c:strCache>
                <c:ptCount val="1"/>
                <c:pt idx="0">
                  <c:v>repeat EASTING DIF</c:v>
                </c:pt>
              </c:strCache>
            </c:strRef>
          </c:tx>
          <c:spPr>
            <a:solidFill>
              <a:schemeClr val="accent1">
                <a:alpha val="50000"/>
              </a:schemeClr>
            </a:solidFill>
          </c:spPr>
          <c:invertIfNegative val="0"/>
          <c:cat>
            <c:strRef>
              <c:f>home!$V$96:$V$106</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home!$X$96:$X$106</c:f>
              <c:numCache>
                <c:formatCode>0.0%</c:formatCode>
                <c:ptCount val="11"/>
                <c:pt idx="0">
                  <c:v>0.84808259587020651</c:v>
                </c:pt>
                <c:pt idx="1">
                  <c:v>0.1224188790560472</c:v>
                </c:pt>
                <c:pt idx="2">
                  <c:v>2.2123893805309734E-2</c:v>
                </c:pt>
                <c:pt idx="3">
                  <c:v>4.4247787610619468E-3</c:v>
                </c:pt>
                <c:pt idx="4">
                  <c:v>1.4749262536873156E-3</c:v>
                </c:pt>
                <c:pt idx="5">
                  <c:v>0</c:v>
                </c:pt>
                <c:pt idx="6">
                  <c:v>0</c:v>
                </c:pt>
                <c:pt idx="7">
                  <c:v>0</c:v>
                </c:pt>
                <c:pt idx="8">
                  <c:v>0</c:v>
                </c:pt>
                <c:pt idx="9">
                  <c:v>0</c:v>
                </c:pt>
                <c:pt idx="10">
                  <c:v>1.4749262536873156E-3</c:v>
                </c:pt>
              </c:numCache>
            </c:numRef>
          </c:val>
          <c:extLst xmlns:c16r2="http://schemas.microsoft.com/office/drawing/2015/06/chart">
            <c:ext xmlns:c16="http://schemas.microsoft.com/office/drawing/2014/chart" uri="{C3380CC4-5D6E-409C-BE32-E72D297353CC}">
              <c16:uniqueId val="{00000001-DE9A-4F21-A586-660A3CACE5F1}"/>
            </c:ext>
          </c:extLst>
        </c:ser>
        <c:ser>
          <c:idx val="7"/>
          <c:order val="2"/>
          <c:tx>
            <c:strRef>
              <c:f>home!$Z$95</c:f>
              <c:strCache>
                <c:ptCount val="1"/>
                <c:pt idx="0">
                  <c:v>repeat ELLIP HT DIF</c:v>
                </c:pt>
              </c:strCache>
            </c:strRef>
          </c:tx>
          <c:spPr>
            <a:solidFill>
              <a:srgbClr val="FF0000">
                <a:alpha val="50000"/>
              </a:srgbClr>
            </a:solidFill>
          </c:spPr>
          <c:invertIfNegative val="0"/>
          <c:cat>
            <c:strRef>
              <c:f>home!$V$96:$V$106</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home!$Z$96:$Z$106</c:f>
              <c:numCache>
                <c:formatCode>0.0%</c:formatCode>
                <c:ptCount val="11"/>
                <c:pt idx="0">
                  <c:v>0.48525073746312686</c:v>
                </c:pt>
                <c:pt idx="1">
                  <c:v>0.26548672566371678</c:v>
                </c:pt>
                <c:pt idx="2">
                  <c:v>0.11061946902654868</c:v>
                </c:pt>
                <c:pt idx="3">
                  <c:v>6.3421828908554578E-2</c:v>
                </c:pt>
                <c:pt idx="4">
                  <c:v>2.5073746312684365E-2</c:v>
                </c:pt>
                <c:pt idx="5">
                  <c:v>1.6224188790560472E-2</c:v>
                </c:pt>
                <c:pt idx="6">
                  <c:v>7.3746312684365781E-3</c:v>
                </c:pt>
                <c:pt idx="7">
                  <c:v>4.4247787610619468E-3</c:v>
                </c:pt>
                <c:pt idx="8">
                  <c:v>2.9498525073746312E-3</c:v>
                </c:pt>
                <c:pt idx="9">
                  <c:v>0</c:v>
                </c:pt>
                <c:pt idx="10">
                  <c:v>1.9174041297935103E-2</c:v>
                </c:pt>
              </c:numCache>
            </c:numRef>
          </c:val>
          <c:extLst xmlns:c16r2="http://schemas.microsoft.com/office/drawing/2015/06/chart">
            <c:ext xmlns:c16="http://schemas.microsoft.com/office/drawing/2014/chart" uri="{C3380CC4-5D6E-409C-BE32-E72D297353CC}">
              <c16:uniqueId val="{00000002-DE9A-4F21-A586-660A3CACE5F1}"/>
            </c:ext>
          </c:extLst>
        </c:ser>
        <c:ser>
          <c:idx val="2"/>
          <c:order val="3"/>
          <c:tx>
            <c:strRef>
              <c:f>home!$Y$70</c:f>
              <c:strCache>
                <c:ptCount val="1"/>
                <c:pt idx="0">
                  <c:v>repeat ORTHO HT DIF</c:v>
                </c:pt>
              </c:strCache>
            </c:strRef>
          </c:tx>
          <c:spPr>
            <a:solidFill>
              <a:schemeClr val="accent2">
                <a:lumMod val="60000"/>
                <a:lumOff val="40000"/>
                <a:alpha val="50000"/>
              </a:schemeClr>
            </a:solidFill>
          </c:spPr>
          <c:invertIfNegative val="0"/>
          <c:cat>
            <c:strRef>
              <c:f>home!$V$96:$V$106</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home!$Y$96:$Y$106</c:f>
              <c:numCache>
                <c:formatCode>0.0%</c:formatCode>
                <c:ptCount val="11"/>
                <c:pt idx="0">
                  <c:v>0.4808259587020649</c:v>
                </c:pt>
                <c:pt idx="1">
                  <c:v>0.25811209439528027</c:v>
                </c:pt>
                <c:pt idx="2">
                  <c:v>0.11946902654867256</c:v>
                </c:pt>
                <c:pt idx="3">
                  <c:v>6.7846607669616518E-2</c:v>
                </c:pt>
                <c:pt idx="4">
                  <c:v>2.359882005899705E-2</c:v>
                </c:pt>
                <c:pt idx="5">
                  <c:v>1.6224188790560472E-2</c:v>
                </c:pt>
                <c:pt idx="6">
                  <c:v>7.3746312684365781E-3</c:v>
                </c:pt>
                <c:pt idx="7">
                  <c:v>4.4247787610619468E-3</c:v>
                </c:pt>
                <c:pt idx="8">
                  <c:v>2.9498525073746312E-3</c:v>
                </c:pt>
                <c:pt idx="9">
                  <c:v>0</c:v>
                </c:pt>
                <c:pt idx="10">
                  <c:v>1.9174041297935103E-2</c:v>
                </c:pt>
              </c:numCache>
            </c:numRef>
          </c:val>
          <c:extLst xmlns:c16r2="http://schemas.microsoft.com/office/drawing/2015/06/chart">
            <c:ext xmlns:c16="http://schemas.microsoft.com/office/drawing/2014/chart" uri="{C3380CC4-5D6E-409C-BE32-E72D297353CC}">
              <c16:uniqueId val="{00000003-DE9A-4F21-A586-660A3CACE5F1}"/>
            </c:ext>
          </c:extLst>
        </c:ser>
        <c:dLbls>
          <c:showLegendKey val="0"/>
          <c:showVal val="0"/>
          <c:showCatName val="0"/>
          <c:showSerName val="0"/>
          <c:showPercent val="0"/>
          <c:showBubbleSize val="0"/>
        </c:dLbls>
        <c:gapWidth val="30"/>
        <c:overlap val="65"/>
        <c:axId val="140990720"/>
        <c:axId val="141017472"/>
      </c:barChart>
      <c:lineChart>
        <c:grouping val="standard"/>
        <c:varyColors val="0"/>
        <c:ser>
          <c:idx val="3"/>
          <c:order val="4"/>
          <c:tx>
            <c:strRef>
              <c:f>home!$W$109</c:f>
              <c:strCache>
                <c:ptCount val="1"/>
                <c:pt idx="0">
                  <c:v>repeat NORTHING DIF, cum. %</c:v>
                </c:pt>
              </c:strCache>
            </c:strRef>
          </c:tx>
          <c:spPr>
            <a:ln>
              <a:solidFill>
                <a:srgbClr val="00B050"/>
              </a:solidFill>
            </a:ln>
          </c:spPr>
          <c:marker>
            <c:symbol val="none"/>
          </c:marker>
          <c:val>
            <c:numRef>
              <c:f>home!$W$110:$W$120</c:f>
              <c:numCache>
                <c:formatCode>0%</c:formatCode>
                <c:ptCount val="11"/>
                <c:pt idx="0">
                  <c:v>0.87463126843657824</c:v>
                </c:pt>
                <c:pt idx="1">
                  <c:v>0.96902654867256643</c:v>
                </c:pt>
                <c:pt idx="2">
                  <c:v>0.9911504424778762</c:v>
                </c:pt>
                <c:pt idx="3">
                  <c:v>0.99852507374631283</c:v>
                </c:pt>
                <c:pt idx="4">
                  <c:v>0.99852507374631283</c:v>
                </c:pt>
                <c:pt idx="5">
                  <c:v>0.99852507374631283</c:v>
                </c:pt>
                <c:pt idx="6">
                  <c:v>0.99852507374631283</c:v>
                </c:pt>
                <c:pt idx="7">
                  <c:v>0.99852507374631283</c:v>
                </c:pt>
                <c:pt idx="8">
                  <c:v>0.99852507374631283</c:v>
                </c:pt>
                <c:pt idx="9">
                  <c:v>0.99852507374631283</c:v>
                </c:pt>
                <c:pt idx="10">
                  <c:v>1.0000000000000002</c:v>
                </c:pt>
              </c:numCache>
            </c:numRef>
          </c:val>
          <c:smooth val="0"/>
          <c:extLst xmlns:c16r2="http://schemas.microsoft.com/office/drawing/2015/06/chart">
            <c:ext xmlns:c16="http://schemas.microsoft.com/office/drawing/2014/chart" uri="{C3380CC4-5D6E-409C-BE32-E72D297353CC}">
              <c16:uniqueId val="{00000004-DE9A-4F21-A586-660A3CACE5F1}"/>
            </c:ext>
          </c:extLst>
        </c:ser>
        <c:ser>
          <c:idx val="4"/>
          <c:order val="5"/>
          <c:tx>
            <c:strRef>
              <c:f>home!$X$109</c:f>
              <c:strCache>
                <c:ptCount val="1"/>
                <c:pt idx="0">
                  <c:v>repeat EASTING DIF, cum. %</c:v>
                </c:pt>
              </c:strCache>
            </c:strRef>
          </c:tx>
          <c:spPr>
            <a:ln>
              <a:solidFill>
                <a:schemeClr val="accent1"/>
              </a:solidFill>
            </a:ln>
          </c:spPr>
          <c:marker>
            <c:symbol val="none"/>
          </c:marker>
          <c:dLbls>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E9A-4F21-A586-660A3CACE5F1}"/>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DE9A-4F21-A586-660A3CACE5F1}"/>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E9A-4F21-A586-660A3CACE5F1}"/>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DE9A-4F21-A586-660A3CACE5F1}"/>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E9A-4F21-A586-660A3CACE5F1}"/>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DE9A-4F21-A586-660A3CACE5F1}"/>
                </c:ext>
              </c:extLst>
            </c:dLbl>
            <c:spPr>
              <a:noFill/>
              <a:ln>
                <a:noFill/>
              </a:ln>
              <a:effectLst/>
            </c:spPr>
            <c:txPr>
              <a:bodyPr/>
              <a:lstStyle/>
              <a:p>
                <a:pPr>
                  <a:defRPr sz="1000" b="0" i="0" u="none" strike="noStrike" baseline="0">
                    <a:solidFill>
                      <a:srgbClr val="333300"/>
                    </a:solidFill>
                    <a:latin typeface="Calibri"/>
                    <a:ea typeface="Calibri"/>
                    <a:cs typeface="Calibri"/>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home!$X$110:$X$120</c:f>
              <c:numCache>
                <c:formatCode>0%</c:formatCode>
                <c:ptCount val="11"/>
                <c:pt idx="0">
                  <c:v>0.84808259587020651</c:v>
                </c:pt>
                <c:pt idx="1">
                  <c:v>0.97050147492625372</c:v>
                </c:pt>
                <c:pt idx="2">
                  <c:v>0.99262536873156348</c:v>
                </c:pt>
                <c:pt idx="3">
                  <c:v>0.99705014749262544</c:v>
                </c:pt>
                <c:pt idx="4">
                  <c:v>0.99852507374631272</c:v>
                </c:pt>
                <c:pt idx="5">
                  <c:v>0.99852507374631272</c:v>
                </c:pt>
                <c:pt idx="6">
                  <c:v>0.99852507374631272</c:v>
                </c:pt>
                <c:pt idx="7">
                  <c:v>0.99852507374631272</c:v>
                </c:pt>
                <c:pt idx="8">
                  <c:v>0.99852507374631272</c:v>
                </c:pt>
                <c:pt idx="9">
                  <c:v>0.99852507374631272</c:v>
                </c:pt>
                <c:pt idx="10">
                  <c:v>1</c:v>
                </c:pt>
              </c:numCache>
            </c:numRef>
          </c:val>
          <c:smooth val="0"/>
          <c:extLst xmlns:c16r2="http://schemas.microsoft.com/office/drawing/2015/06/chart">
            <c:ext xmlns:c16="http://schemas.microsoft.com/office/drawing/2014/chart" uri="{C3380CC4-5D6E-409C-BE32-E72D297353CC}">
              <c16:uniqueId val="{0000000B-DE9A-4F21-A586-660A3CACE5F1}"/>
            </c:ext>
          </c:extLst>
        </c:ser>
        <c:ser>
          <c:idx val="6"/>
          <c:order val="6"/>
          <c:tx>
            <c:strRef>
              <c:f>home!$Z$109</c:f>
              <c:strCache>
                <c:ptCount val="1"/>
                <c:pt idx="0">
                  <c:v>repeat ELLIP HT DIF, cum. %</c:v>
                </c:pt>
              </c:strCache>
            </c:strRef>
          </c:tx>
          <c:spPr>
            <a:ln>
              <a:solidFill>
                <a:srgbClr val="FF0000"/>
              </a:solidFill>
            </a:ln>
          </c:spPr>
          <c:marker>
            <c:symbol val="none"/>
          </c:marker>
          <c:val>
            <c:numRef>
              <c:f>home!$Z$110:$Z$120</c:f>
              <c:numCache>
                <c:formatCode>0%</c:formatCode>
                <c:ptCount val="11"/>
                <c:pt idx="0">
                  <c:v>0.48525073746312686</c:v>
                </c:pt>
                <c:pt idx="1">
                  <c:v>0.75073746312684364</c:v>
                </c:pt>
                <c:pt idx="2">
                  <c:v>0.86135693215339226</c:v>
                </c:pt>
                <c:pt idx="3">
                  <c:v>0.9247787610619469</c:v>
                </c:pt>
                <c:pt idx="4">
                  <c:v>0.94985250737463123</c:v>
                </c:pt>
                <c:pt idx="5">
                  <c:v>0.96607669616519165</c:v>
                </c:pt>
                <c:pt idx="6">
                  <c:v>0.97345132743362828</c:v>
                </c:pt>
                <c:pt idx="7">
                  <c:v>0.97787610619469023</c:v>
                </c:pt>
                <c:pt idx="8">
                  <c:v>0.9808259587020649</c:v>
                </c:pt>
                <c:pt idx="9">
                  <c:v>0.9808259587020649</c:v>
                </c:pt>
                <c:pt idx="10">
                  <c:v>1</c:v>
                </c:pt>
              </c:numCache>
            </c:numRef>
          </c:val>
          <c:smooth val="0"/>
          <c:extLst xmlns:c16r2="http://schemas.microsoft.com/office/drawing/2015/06/chart">
            <c:ext xmlns:c16="http://schemas.microsoft.com/office/drawing/2014/chart" uri="{C3380CC4-5D6E-409C-BE32-E72D297353CC}">
              <c16:uniqueId val="{0000000C-DE9A-4F21-A586-660A3CACE5F1}"/>
            </c:ext>
          </c:extLst>
        </c:ser>
        <c:ser>
          <c:idx val="5"/>
          <c:order val="7"/>
          <c:tx>
            <c:strRef>
              <c:f>home!$Y$109</c:f>
              <c:strCache>
                <c:ptCount val="1"/>
                <c:pt idx="0">
                  <c:v>repeat ORTHO HT DIF, cum. %</c:v>
                </c:pt>
              </c:strCache>
            </c:strRef>
          </c:tx>
          <c:spPr>
            <a:ln>
              <a:solidFill>
                <a:schemeClr val="accent2">
                  <a:lumMod val="60000"/>
                  <a:lumOff val="40000"/>
                </a:schemeClr>
              </a:solidFill>
            </a:ln>
          </c:spPr>
          <c:marker>
            <c:symbol val="none"/>
          </c:marker>
          <c:dLbls>
            <c:spPr>
              <a:noFill/>
              <a:ln>
                <a:noFill/>
              </a:ln>
              <a:effectLst/>
            </c:spPr>
            <c:txPr>
              <a:bodyPr/>
              <a:lstStyle/>
              <a:p>
                <a:pPr>
                  <a:defRPr sz="1000" b="0" i="0" u="none" strike="noStrike" baseline="0">
                    <a:solidFill>
                      <a:srgbClr val="FF0000"/>
                    </a:solidFill>
                    <a:latin typeface="Calibri"/>
                    <a:ea typeface="Calibri"/>
                    <a:cs typeface="Calibri"/>
                  </a:defRPr>
                </a:pPr>
                <a:endParaRPr lang="en-U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home!$Y$110:$Y$120</c:f>
              <c:numCache>
                <c:formatCode>0%</c:formatCode>
                <c:ptCount val="11"/>
                <c:pt idx="0">
                  <c:v>0.4808259587020649</c:v>
                </c:pt>
                <c:pt idx="1">
                  <c:v>0.73893805309734517</c:v>
                </c:pt>
                <c:pt idx="2">
                  <c:v>0.8584070796460177</c:v>
                </c:pt>
                <c:pt idx="3">
                  <c:v>0.92625368731563418</c:v>
                </c:pt>
                <c:pt idx="4">
                  <c:v>0.94985250737463123</c:v>
                </c:pt>
                <c:pt idx="5">
                  <c:v>0.96607669616519165</c:v>
                </c:pt>
                <c:pt idx="6">
                  <c:v>0.97345132743362828</c:v>
                </c:pt>
                <c:pt idx="7">
                  <c:v>0.97787610619469023</c:v>
                </c:pt>
                <c:pt idx="8">
                  <c:v>0.9808259587020649</c:v>
                </c:pt>
                <c:pt idx="9">
                  <c:v>0.9808259587020649</c:v>
                </c:pt>
                <c:pt idx="10">
                  <c:v>1</c:v>
                </c:pt>
              </c:numCache>
            </c:numRef>
          </c:val>
          <c:smooth val="0"/>
          <c:extLst xmlns:c16r2="http://schemas.microsoft.com/office/drawing/2015/06/chart">
            <c:ext xmlns:c16="http://schemas.microsoft.com/office/drawing/2014/chart" uri="{C3380CC4-5D6E-409C-BE32-E72D297353CC}">
              <c16:uniqueId val="{0000000D-DE9A-4F21-A586-660A3CACE5F1}"/>
            </c:ext>
          </c:extLst>
        </c:ser>
        <c:dLbls>
          <c:showLegendKey val="0"/>
          <c:showVal val="0"/>
          <c:showCatName val="0"/>
          <c:showSerName val="0"/>
          <c:showPercent val="0"/>
          <c:showBubbleSize val="0"/>
        </c:dLbls>
        <c:marker val="1"/>
        <c:smooth val="0"/>
        <c:axId val="140990720"/>
        <c:axId val="141017472"/>
      </c:lineChart>
      <c:catAx>
        <c:axId val="140990720"/>
        <c:scaling>
          <c:orientation val="minMax"/>
        </c:scaling>
        <c:delete val="0"/>
        <c:axPos val="b"/>
        <c:majorGridlines/>
        <c:title>
          <c:tx>
            <c:rich>
              <a:bodyPr/>
              <a:lstStyle/>
              <a:p>
                <a:pPr>
                  <a:defRPr sz="1000" b="1" i="0" u="none" strike="noStrike" baseline="0">
                    <a:solidFill>
                      <a:srgbClr val="000000"/>
                    </a:solidFill>
                    <a:latin typeface="Calibri"/>
                    <a:ea typeface="Calibri"/>
                    <a:cs typeface="Calibri"/>
                  </a:defRPr>
                </a:pPr>
                <a:r>
                  <a:rPr lang="en-US"/>
                  <a:t>Difference between  OPUS solutions, meters</a:t>
                </a:r>
              </a:p>
            </c:rich>
          </c:tx>
          <c:layout/>
          <c:overlay val="0"/>
        </c:title>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1017472"/>
        <c:crosses val="autoZero"/>
        <c:auto val="1"/>
        <c:lblAlgn val="ctr"/>
        <c:lblOffset val="100"/>
        <c:noMultiLvlLbl val="0"/>
      </c:catAx>
      <c:valAx>
        <c:axId val="141017472"/>
        <c:scaling>
          <c:orientation val="minMax"/>
          <c:max val="1"/>
        </c:scaling>
        <c:delete val="0"/>
        <c:axPos val="l"/>
        <c:majorGridlines/>
        <c:title>
          <c:tx>
            <c:rich>
              <a:bodyPr/>
              <a:lstStyle/>
              <a:p>
                <a:pPr>
                  <a:defRPr sz="1000" b="1" i="0" u="none" strike="noStrike" baseline="0">
                    <a:solidFill>
                      <a:srgbClr val="000000"/>
                    </a:solidFill>
                    <a:latin typeface="Calibri"/>
                    <a:ea typeface="Calibri"/>
                    <a:cs typeface="Calibri"/>
                  </a:defRPr>
                </a:pPr>
                <a:r>
                  <a:rPr lang="en-US"/>
                  <a:t>Frequency</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0990720"/>
        <c:crosses val="autoZero"/>
        <c:crossBetween val="between"/>
      </c:valAx>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72220507052003113"/>
          <c:y val="0.32347234961741733"/>
          <c:w val="0.14549058290790573"/>
          <c:h val="0.23165902295495966"/>
        </c:manualLayout>
      </c:layout>
      <c:overlay val="1"/>
      <c:spPr>
        <a:solidFill>
          <a:schemeClr val="bg1"/>
        </a:solidFill>
        <a:ln>
          <a:solidFill>
            <a:schemeClr val="tx1"/>
          </a:solidFill>
        </a:ln>
      </c:spPr>
      <c:txPr>
        <a:bodyPr/>
        <a:lstStyle/>
        <a:p>
          <a:pPr>
            <a:defRPr sz="59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a:t>Accuracy: OPUS vs NGSIDB</a:t>
            </a:r>
          </a:p>
        </c:rich>
      </c:tx>
      <c:layout>
        <c:manualLayout>
          <c:xMode val="edge"/>
          <c:yMode val="edge"/>
          <c:x val="0.39226758371375198"/>
          <c:y val="8.0930565497494625E-3"/>
        </c:manualLayout>
      </c:layout>
      <c:overlay val="1"/>
    </c:title>
    <c:autoTitleDeleted val="0"/>
    <c:plotArea>
      <c:layout>
        <c:manualLayout>
          <c:layoutTarget val="inner"/>
          <c:xMode val="edge"/>
          <c:yMode val="edge"/>
          <c:x val="8.4488407699037621E-2"/>
          <c:y val="6.3518887122558126E-2"/>
          <c:w val="0.88955686789151356"/>
          <c:h val="0.82546865547453363"/>
        </c:manualLayout>
      </c:layout>
      <c:barChart>
        <c:barDir val="col"/>
        <c:grouping val="clustered"/>
        <c:varyColors val="0"/>
        <c:ser>
          <c:idx val="0"/>
          <c:order val="0"/>
          <c:tx>
            <c:strRef>
              <c:f>home!$AA$95</c:f>
              <c:strCache>
                <c:ptCount val="1"/>
                <c:pt idx="0">
                  <c:v>NORTHING, diff from NGSIDB</c:v>
                </c:pt>
              </c:strCache>
            </c:strRef>
          </c:tx>
          <c:spPr>
            <a:solidFill>
              <a:srgbClr val="92D050">
                <a:alpha val="50000"/>
              </a:srgbClr>
            </a:solidFill>
          </c:spPr>
          <c:invertIfNegative val="0"/>
          <c:cat>
            <c:strRef>
              <c:f>home!$V$96:$V$107</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home!$AA$96:$AA$106</c:f>
              <c:numCache>
                <c:formatCode>0.0%</c:formatCode>
                <c:ptCount val="11"/>
                <c:pt idx="0">
                  <c:v>0.72134387351778662</c:v>
                </c:pt>
                <c:pt idx="1">
                  <c:v>0.19367588932806326</c:v>
                </c:pt>
                <c:pt idx="2">
                  <c:v>3.9525691699604744E-2</c:v>
                </c:pt>
                <c:pt idx="3">
                  <c:v>2.0750988142292488E-2</c:v>
                </c:pt>
                <c:pt idx="4">
                  <c:v>1.0869565217391304E-2</c:v>
                </c:pt>
                <c:pt idx="5">
                  <c:v>9.881422924901186E-3</c:v>
                </c:pt>
                <c:pt idx="6">
                  <c:v>9.8814229249011851E-4</c:v>
                </c:pt>
                <c:pt idx="7">
                  <c:v>9.8814229249011851E-4</c:v>
                </c:pt>
                <c:pt idx="8">
                  <c:v>0</c:v>
                </c:pt>
                <c:pt idx="9">
                  <c:v>0</c:v>
                </c:pt>
                <c:pt idx="10">
                  <c:v>1.976284584980237E-3</c:v>
                </c:pt>
              </c:numCache>
            </c:numRef>
          </c:val>
          <c:extLst xmlns:c16r2="http://schemas.microsoft.com/office/drawing/2015/06/chart">
            <c:ext xmlns:c16="http://schemas.microsoft.com/office/drawing/2014/chart" uri="{C3380CC4-5D6E-409C-BE32-E72D297353CC}">
              <c16:uniqueId val="{00000000-7C70-4404-AECD-E8F95D1BE129}"/>
            </c:ext>
          </c:extLst>
        </c:ser>
        <c:ser>
          <c:idx val="1"/>
          <c:order val="1"/>
          <c:tx>
            <c:strRef>
              <c:f>home!$AB$70</c:f>
              <c:strCache>
                <c:ptCount val="1"/>
                <c:pt idx="0">
                  <c:v>EASTING, diff from NGSIDB</c:v>
                </c:pt>
              </c:strCache>
            </c:strRef>
          </c:tx>
          <c:spPr>
            <a:solidFill>
              <a:schemeClr val="accent1">
                <a:alpha val="50000"/>
              </a:schemeClr>
            </a:solidFill>
          </c:spPr>
          <c:invertIfNegative val="0"/>
          <c:cat>
            <c:strRef>
              <c:f>home!$V$96:$V$107</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home!$AB$96:$AB$106</c:f>
              <c:numCache>
                <c:formatCode>0.0%</c:formatCode>
                <c:ptCount val="11"/>
                <c:pt idx="0">
                  <c:v>0.70454545454545459</c:v>
                </c:pt>
                <c:pt idx="1">
                  <c:v>0.2134387351778656</c:v>
                </c:pt>
                <c:pt idx="2">
                  <c:v>4.4466403162055336E-2</c:v>
                </c:pt>
                <c:pt idx="3">
                  <c:v>1.284584980237154E-2</c:v>
                </c:pt>
                <c:pt idx="4">
                  <c:v>9.881422924901186E-3</c:v>
                </c:pt>
                <c:pt idx="5">
                  <c:v>5.9288537549407111E-3</c:v>
                </c:pt>
                <c:pt idx="6">
                  <c:v>1.976284584980237E-3</c:v>
                </c:pt>
                <c:pt idx="7">
                  <c:v>0</c:v>
                </c:pt>
                <c:pt idx="8">
                  <c:v>9.8814229249011851E-4</c:v>
                </c:pt>
                <c:pt idx="9">
                  <c:v>9.8814229249011851E-4</c:v>
                </c:pt>
                <c:pt idx="10">
                  <c:v>4.940711462450593E-3</c:v>
                </c:pt>
              </c:numCache>
            </c:numRef>
          </c:val>
          <c:extLst xmlns:c16r2="http://schemas.microsoft.com/office/drawing/2015/06/chart">
            <c:ext xmlns:c16="http://schemas.microsoft.com/office/drawing/2014/chart" uri="{C3380CC4-5D6E-409C-BE32-E72D297353CC}">
              <c16:uniqueId val="{00000001-7C70-4404-AECD-E8F95D1BE129}"/>
            </c:ext>
          </c:extLst>
        </c:ser>
        <c:ser>
          <c:idx val="7"/>
          <c:order val="4"/>
          <c:tx>
            <c:strRef>
              <c:f>home!$AD$95</c:f>
              <c:strCache>
                <c:ptCount val="1"/>
                <c:pt idx="0">
                  <c:v>ELLIP HT, diff from NGSIDB</c:v>
                </c:pt>
              </c:strCache>
            </c:strRef>
          </c:tx>
          <c:spPr>
            <a:solidFill>
              <a:srgbClr val="FF0000">
                <a:alpha val="50000"/>
              </a:srgbClr>
            </a:solidFill>
          </c:spPr>
          <c:invertIfNegative val="0"/>
          <c:val>
            <c:numRef>
              <c:f>home!$AD$96:$AD$106</c:f>
              <c:numCache>
                <c:formatCode>0.0%</c:formatCode>
                <c:ptCount val="11"/>
                <c:pt idx="0">
                  <c:v>0.35573122529644269</c:v>
                </c:pt>
                <c:pt idx="1">
                  <c:v>0.26581027667984192</c:v>
                </c:pt>
                <c:pt idx="2">
                  <c:v>0.1600790513833992</c:v>
                </c:pt>
                <c:pt idx="3">
                  <c:v>0.10671936758893281</c:v>
                </c:pt>
                <c:pt idx="4">
                  <c:v>3.5573122529644272E-2</c:v>
                </c:pt>
                <c:pt idx="5">
                  <c:v>2.9644268774703556E-2</c:v>
                </c:pt>
                <c:pt idx="6">
                  <c:v>9.8814229249011842E-3</c:v>
                </c:pt>
                <c:pt idx="7">
                  <c:v>7.9051383399209481E-3</c:v>
                </c:pt>
                <c:pt idx="8">
                  <c:v>1.0869565217391304E-2</c:v>
                </c:pt>
                <c:pt idx="9">
                  <c:v>5.9288537549407111E-3</c:v>
                </c:pt>
                <c:pt idx="10">
                  <c:v>1.1857707509881422E-2</c:v>
                </c:pt>
              </c:numCache>
            </c:numRef>
          </c:val>
          <c:extLst xmlns:c16r2="http://schemas.microsoft.com/office/drawing/2015/06/chart">
            <c:ext xmlns:c16="http://schemas.microsoft.com/office/drawing/2014/chart" uri="{C3380CC4-5D6E-409C-BE32-E72D297353CC}">
              <c16:uniqueId val="{00000002-7C70-4404-AECD-E8F95D1BE129}"/>
            </c:ext>
          </c:extLst>
        </c:ser>
        <c:ser>
          <c:idx val="2"/>
          <c:order val="5"/>
          <c:tx>
            <c:strRef>
              <c:f>home!$AC$95</c:f>
              <c:strCache>
                <c:ptCount val="1"/>
                <c:pt idx="0">
                  <c:v>ORTHO HT, diff from NGSIDB</c:v>
                </c:pt>
              </c:strCache>
            </c:strRef>
          </c:tx>
          <c:spPr>
            <a:solidFill>
              <a:schemeClr val="accent2">
                <a:lumMod val="60000"/>
                <a:lumOff val="40000"/>
                <a:alpha val="50000"/>
              </a:schemeClr>
            </a:solidFill>
          </c:spPr>
          <c:invertIfNegative val="0"/>
          <c:cat>
            <c:strRef>
              <c:f>home!$V$96:$V$107</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home!$AC$96:$AC$106</c:f>
              <c:numCache>
                <c:formatCode>0.0%</c:formatCode>
                <c:ptCount val="11"/>
                <c:pt idx="0">
                  <c:v>0.33455612619222308</c:v>
                </c:pt>
                <c:pt idx="1">
                  <c:v>0.25678650036683787</c:v>
                </c:pt>
                <c:pt idx="2">
                  <c:v>0.18268525311812178</c:v>
                </c:pt>
                <c:pt idx="3">
                  <c:v>8.2905355832721933E-2</c:v>
                </c:pt>
                <c:pt idx="4">
                  <c:v>5.8694057226705794E-2</c:v>
                </c:pt>
                <c:pt idx="5">
                  <c:v>2.93470286133529E-2</c:v>
                </c:pt>
                <c:pt idx="6">
                  <c:v>1.5407190022010272E-2</c:v>
                </c:pt>
                <c:pt idx="7">
                  <c:v>1.0271460014673515E-2</c:v>
                </c:pt>
                <c:pt idx="8">
                  <c:v>6.6030814380044021E-3</c:v>
                </c:pt>
                <c:pt idx="9">
                  <c:v>3.6683785766691126E-3</c:v>
                </c:pt>
                <c:pt idx="10">
                  <c:v>1.9075568598679385E-2</c:v>
                </c:pt>
              </c:numCache>
            </c:numRef>
          </c:val>
          <c:extLst xmlns:c16r2="http://schemas.microsoft.com/office/drawing/2015/06/chart">
            <c:ext xmlns:c16="http://schemas.microsoft.com/office/drawing/2014/chart" uri="{C3380CC4-5D6E-409C-BE32-E72D297353CC}">
              <c16:uniqueId val="{00000003-7C70-4404-AECD-E8F95D1BE129}"/>
            </c:ext>
          </c:extLst>
        </c:ser>
        <c:dLbls>
          <c:showLegendKey val="0"/>
          <c:showVal val="0"/>
          <c:showCatName val="0"/>
          <c:showSerName val="0"/>
          <c:showPercent val="0"/>
          <c:showBubbleSize val="0"/>
        </c:dLbls>
        <c:gapWidth val="30"/>
        <c:overlap val="65"/>
        <c:axId val="140378496"/>
        <c:axId val="140380416"/>
      </c:barChart>
      <c:lineChart>
        <c:grouping val="standard"/>
        <c:varyColors val="0"/>
        <c:ser>
          <c:idx val="3"/>
          <c:order val="2"/>
          <c:tx>
            <c:strRef>
              <c:f>home!$AA$109</c:f>
              <c:strCache>
                <c:ptCount val="1"/>
                <c:pt idx="0">
                  <c:v>NORTHING, diff from NGSIDB, cum. %</c:v>
                </c:pt>
              </c:strCache>
            </c:strRef>
          </c:tx>
          <c:spPr>
            <a:ln>
              <a:solidFill>
                <a:srgbClr val="92D050"/>
              </a:solidFill>
            </a:ln>
          </c:spPr>
          <c:marker>
            <c:symbol val="none"/>
          </c:marker>
          <c:val>
            <c:numRef>
              <c:f>home!$AA$110:$AA$120</c:f>
              <c:numCache>
                <c:formatCode>0%</c:formatCode>
                <c:ptCount val="11"/>
                <c:pt idx="0">
                  <c:v>0.72134387351778662</c:v>
                </c:pt>
                <c:pt idx="1">
                  <c:v>0.91501976284584985</c:v>
                </c:pt>
                <c:pt idx="2">
                  <c:v>0.95454545454545459</c:v>
                </c:pt>
                <c:pt idx="3">
                  <c:v>0.97529644268774707</c:v>
                </c:pt>
                <c:pt idx="4">
                  <c:v>0.98616600790513842</c:v>
                </c:pt>
                <c:pt idx="5">
                  <c:v>0.99604743083003966</c:v>
                </c:pt>
                <c:pt idx="6">
                  <c:v>0.99703557312252977</c:v>
                </c:pt>
                <c:pt idx="7">
                  <c:v>0.99802371541501989</c:v>
                </c:pt>
                <c:pt idx="8">
                  <c:v>0.99802371541501989</c:v>
                </c:pt>
                <c:pt idx="9">
                  <c:v>0.99802371541501989</c:v>
                </c:pt>
                <c:pt idx="10">
                  <c:v>1.0000000000000002</c:v>
                </c:pt>
              </c:numCache>
            </c:numRef>
          </c:val>
          <c:smooth val="0"/>
          <c:extLst xmlns:c16r2="http://schemas.microsoft.com/office/drawing/2015/06/chart">
            <c:ext xmlns:c16="http://schemas.microsoft.com/office/drawing/2014/chart" uri="{C3380CC4-5D6E-409C-BE32-E72D297353CC}">
              <c16:uniqueId val="{00000004-7C70-4404-AECD-E8F95D1BE129}"/>
            </c:ext>
          </c:extLst>
        </c:ser>
        <c:ser>
          <c:idx val="4"/>
          <c:order val="3"/>
          <c:tx>
            <c:strRef>
              <c:f>home!$AB$109</c:f>
              <c:strCache>
                <c:ptCount val="1"/>
                <c:pt idx="0">
                  <c:v>EASTING, diff from NGSIDB, cum. %</c:v>
                </c:pt>
              </c:strCache>
            </c:strRef>
          </c:tx>
          <c:spPr>
            <a:ln>
              <a:solidFill>
                <a:schemeClr val="accent1"/>
              </a:solidFill>
            </a:ln>
          </c:spPr>
          <c:marker>
            <c:symbol val="none"/>
          </c:marker>
          <c:dLbls>
            <c:spPr>
              <a:noFill/>
              <a:ln>
                <a:noFill/>
              </a:ln>
              <a:effectLst/>
            </c:spPr>
            <c:txPr>
              <a:bodyPr/>
              <a:lstStyle/>
              <a:p>
                <a:pPr>
                  <a:defRPr sz="1000" b="0" i="0" u="none" strike="noStrike" baseline="0">
                    <a:solidFill>
                      <a:srgbClr val="666699"/>
                    </a:solidFill>
                    <a:latin typeface="Calibri"/>
                    <a:ea typeface="Calibri"/>
                    <a:cs typeface="Calibri"/>
                  </a:defRPr>
                </a:pPr>
                <a:endParaRPr lang="en-US"/>
              </a:p>
            </c:tx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home!$AB$110:$AB$120</c:f>
              <c:numCache>
                <c:formatCode>0%</c:formatCode>
                <c:ptCount val="11"/>
                <c:pt idx="0">
                  <c:v>0.70454545454545459</c:v>
                </c:pt>
                <c:pt idx="1">
                  <c:v>0.91798418972332019</c:v>
                </c:pt>
                <c:pt idx="2">
                  <c:v>0.96245059288537549</c:v>
                </c:pt>
                <c:pt idx="3">
                  <c:v>0.97529644268774707</c:v>
                </c:pt>
                <c:pt idx="4">
                  <c:v>0.98517786561264831</c:v>
                </c:pt>
                <c:pt idx="5">
                  <c:v>0.99110671936758898</c:v>
                </c:pt>
                <c:pt idx="6">
                  <c:v>0.99308300395256921</c:v>
                </c:pt>
                <c:pt idx="7">
                  <c:v>0.99308300395256921</c:v>
                </c:pt>
                <c:pt idx="8">
                  <c:v>0.99407114624505932</c:v>
                </c:pt>
                <c:pt idx="9">
                  <c:v>0.99505928853754944</c:v>
                </c:pt>
                <c:pt idx="10">
                  <c:v>1</c:v>
                </c:pt>
              </c:numCache>
            </c:numRef>
          </c:val>
          <c:smooth val="0"/>
          <c:extLst xmlns:c16r2="http://schemas.microsoft.com/office/drawing/2015/06/chart">
            <c:ext xmlns:c16="http://schemas.microsoft.com/office/drawing/2014/chart" uri="{C3380CC4-5D6E-409C-BE32-E72D297353CC}">
              <c16:uniqueId val="{00000005-7C70-4404-AECD-E8F95D1BE129}"/>
            </c:ext>
          </c:extLst>
        </c:ser>
        <c:ser>
          <c:idx val="6"/>
          <c:order val="6"/>
          <c:tx>
            <c:strRef>
              <c:f>home!$AD$109</c:f>
              <c:strCache>
                <c:ptCount val="1"/>
                <c:pt idx="0">
                  <c:v>ELLIP HT, diff from NGSIDB, cum. %</c:v>
                </c:pt>
              </c:strCache>
            </c:strRef>
          </c:tx>
          <c:spPr>
            <a:ln>
              <a:solidFill>
                <a:srgbClr val="FF0000"/>
              </a:solidFill>
            </a:ln>
          </c:spPr>
          <c:marker>
            <c:symbol val="none"/>
          </c:marker>
          <c:val>
            <c:numRef>
              <c:f>home!$AD$110:$AD$120</c:f>
              <c:numCache>
                <c:formatCode>0%</c:formatCode>
                <c:ptCount val="11"/>
                <c:pt idx="0">
                  <c:v>0.35573122529644269</c:v>
                </c:pt>
                <c:pt idx="1">
                  <c:v>0.62154150197628466</c:v>
                </c:pt>
                <c:pt idx="2">
                  <c:v>0.78162055335968383</c:v>
                </c:pt>
                <c:pt idx="3">
                  <c:v>0.88833992094861669</c:v>
                </c:pt>
                <c:pt idx="4">
                  <c:v>0.92391304347826098</c:v>
                </c:pt>
                <c:pt idx="5">
                  <c:v>0.95355731225296458</c:v>
                </c:pt>
                <c:pt idx="6">
                  <c:v>0.96343873517786571</c:v>
                </c:pt>
                <c:pt idx="7">
                  <c:v>0.97134387351778662</c:v>
                </c:pt>
                <c:pt idx="8">
                  <c:v>0.98221343873517797</c:v>
                </c:pt>
                <c:pt idx="9">
                  <c:v>0.98814229249011865</c:v>
                </c:pt>
                <c:pt idx="10">
                  <c:v>1</c:v>
                </c:pt>
              </c:numCache>
            </c:numRef>
          </c:val>
          <c:smooth val="0"/>
          <c:extLst xmlns:c16r2="http://schemas.microsoft.com/office/drawing/2015/06/chart">
            <c:ext xmlns:c16="http://schemas.microsoft.com/office/drawing/2014/chart" uri="{C3380CC4-5D6E-409C-BE32-E72D297353CC}">
              <c16:uniqueId val="{00000006-7C70-4404-AECD-E8F95D1BE129}"/>
            </c:ext>
          </c:extLst>
        </c:ser>
        <c:ser>
          <c:idx val="5"/>
          <c:order val="7"/>
          <c:tx>
            <c:strRef>
              <c:f>home!$AC$109</c:f>
              <c:strCache>
                <c:ptCount val="1"/>
                <c:pt idx="0">
                  <c:v>ORTHO HT, diff from NGSIDB, cum. %</c:v>
                </c:pt>
              </c:strCache>
            </c:strRef>
          </c:tx>
          <c:spPr>
            <a:ln>
              <a:solidFill>
                <a:schemeClr val="accent2">
                  <a:lumMod val="60000"/>
                  <a:lumOff val="40000"/>
                </a:schemeClr>
              </a:solidFill>
            </a:ln>
          </c:spPr>
          <c:marker>
            <c:symbol val="none"/>
          </c:marker>
          <c:dLbls>
            <c:spPr>
              <a:noFill/>
              <a:ln>
                <a:noFill/>
              </a:ln>
              <a:effectLst/>
            </c:spPr>
            <c:txPr>
              <a:bodyPr/>
              <a:lstStyle/>
              <a:p>
                <a:pPr>
                  <a:defRPr sz="1000" b="0" i="0" u="none" strike="noStrike" baseline="0">
                    <a:solidFill>
                      <a:srgbClr val="FF0000"/>
                    </a:solidFill>
                    <a:latin typeface="Calibri"/>
                    <a:ea typeface="Calibri"/>
                    <a:cs typeface="Calibri"/>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home!$AC$110:$AC$120</c:f>
              <c:numCache>
                <c:formatCode>0%</c:formatCode>
                <c:ptCount val="11"/>
                <c:pt idx="0">
                  <c:v>0.33455612619222308</c:v>
                </c:pt>
                <c:pt idx="1">
                  <c:v>0.59134262655906089</c:v>
                </c:pt>
                <c:pt idx="2">
                  <c:v>0.77402787967718267</c:v>
                </c:pt>
                <c:pt idx="3">
                  <c:v>0.85693323550990463</c:v>
                </c:pt>
                <c:pt idx="4">
                  <c:v>0.91562729273661048</c:v>
                </c:pt>
                <c:pt idx="5">
                  <c:v>0.9449743213499634</c:v>
                </c:pt>
                <c:pt idx="6">
                  <c:v>0.9603815113719737</c:v>
                </c:pt>
                <c:pt idx="7">
                  <c:v>0.97065297138664719</c:v>
                </c:pt>
                <c:pt idx="8">
                  <c:v>0.97725605282465156</c:v>
                </c:pt>
                <c:pt idx="9">
                  <c:v>0.98092443140132068</c:v>
                </c:pt>
                <c:pt idx="10">
                  <c:v>1</c:v>
                </c:pt>
              </c:numCache>
            </c:numRef>
          </c:val>
          <c:smooth val="0"/>
          <c:extLst xmlns:c16r2="http://schemas.microsoft.com/office/drawing/2015/06/chart">
            <c:ext xmlns:c16="http://schemas.microsoft.com/office/drawing/2014/chart" uri="{C3380CC4-5D6E-409C-BE32-E72D297353CC}">
              <c16:uniqueId val="{00000007-7C70-4404-AECD-E8F95D1BE129}"/>
            </c:ext>
          </c:extLst>
        </c:ser>
        <c:dLbls>
          <c:showLegendKey val="0"/>
          <c:showVal val="0"/>
          <c:showCatName val="0"/>
          <c:showSerName val="0"/>
          <c:showPercent val="0"/>
          <c:showBubbleSize val="0"/>
        </c:dLbls>
        <c:marker val="1"/>
        <c:smooth val="0"/>
        <c:axId val="140378496"/>
        <c:axId val="140380416"/>
      </c:lineChart>
      <c:catAx>
        <c:axId val="140378496"/>
        <c:scaling>
          <c:orientation val="minMax"/>
        </c:scaling>
        <c:delete val="0"/>
        <c:axPos val="b"/>
        <c:majorGridlines/>
        <c:title>
          <c:tx>
            <c:rich>
              <a:bodyPr/>
              <a:lstStyle/>
              <a:p>
                <a:pPr>
                  <a:defRPr sz="1000" b="1" i="0" u="none" strike="noStrike" baseline="0">
                    <a:solidFill>
                      <a:srgbClr val="000000"/>
                    </a:solidFill>
                    <a:latin typeface="Calibri"/>
                    <a:ea typeface="Calibri"/>
                    <a:cs typeface="Calibri"/>
                  </a:defRPr>
                </a:pPr>
                <a:r>
                  <a:rPr lang="en-US"/>
                  <a:t>Difference between  OPUS solution and published position, meters</a:t>
                </a:r>
              </a:p>
            </c:rich>
          </c:tx>
          <c:layout/>
          <c:overlay val="0"/>
        </c:title>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0380416"/>
        <c:crosses val="autoZero"/>
        <c:auto val="1"/>
        <c:lblAlgn val="ctr"/>
        <c:lblOffset val="100"/>
        <c:noMultiLvlLbl val="0"/>
      </c:catAx>
      <c:valAx>
        <c:axId val="140380416"/>
        <c:scaling>
          <c:orientation val="minMax"/>
          <c:max val="1"/>
        </c:scaling>
        <c:delete val="0"/>
        <c:axPos val="l"/>
        <c:majorGridlines/>
        <c:title>
          <c:tx>
            <c:rich>
              <a:bodyPr/>
              <a:lstStyle/>
              <a:p>
                <a:pPr>
                  <a:defRPr sz="1000" b="1" i="0" u="none" strike="noStrike" baseline="0">
                    <a:solidFill>
                      <a:srgbClr val="000000"/>
                    </a:solidFill>
                    <a:latin typeface="Calibri"/>
                    <a:ea typeface="Calibri"/>
                    <a:cs typeface="Calibri"/>
                  </a:defRPr>
                </a:pPr>
                <a:r>
                  <a:rPr lang="en-US"/>
                  <a:t>Frequency</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0378496"/>
        <c:crosses val="autoZero"/>
        <c:crossBetween val="between"/>
      </c:valAx>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72220507090079089"/>
          <c:y val="0.3234723614093693"/>
          <c:w val="0.14682489771286844"/>
          <c:h val="0.23165911079296908"/>
        </c:manualLayout>
      </c:layout>
      <c:overlay val="1"/>
      <c:spPr>
        <a:solidFill>
          <a:schemeClr val="bg1"/>
        </a:solidFill>
        <a:ln>
          <a:solidFill>
            <a:schemeClr val="tx1"/>
          </a:solidFill>
        </a:ln>
      </c:spPr>
      <c:txPr>
        <a:bodyPr/>
        <a:lstStyle/>
        <a:p>
          <a:pPr>
            <a:defRPr sz="59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a:t>Accuracy: OPUS estimates</a:t>
            </a:r>
          </a:p>
        </c:rich>
      </c:tx>
      <c:layout>
        <c:manualLayout>
          <c:xMode val="edge"/>
          <c:yMode val="edge"/>
          <c:x val="0.39226754348014192"/>
          <c:y val="8.093042832580874E-3"/>
        </c:manualLayout>
      </c:layout>
      <c:overlay val="1"/>
    </c:title>
    <c:autoTitleDeleted val="0"/>
    <c:plotArea>
      <c:layout>
        <c:manualLayout>
          <c:layoutTarget val="inner"/>
          <c:xMode val="edge"/>
          <c:yMode val="edge"/>
          <c:x val="8.4488407699037621E-2"/>
          <c:y val="6.3518887122558126E-2"/>
          <c:w val="0.88955686789151356"/>
          <c:h val="0.82546865547453363"/>
        </c:manualLayout>
      </c:layout>
      <c:barChart>
        <c:barDir val="col"/>
        <c:grouping val="clustered"/>
        <c:varyColors val="0"/>
        <c:ser>
          <c:idx val="1"/>
          <c:order val="0"/>
          <c:tx>
            <c:strRef>
              <c:f>home!$AE$95</c:f>
              <c:strCache>
                <c:ptCount val="1"/>
                <c:pt idx="0">
                  <c:v>ACCURACY_LAT</c:v>
                </c:pt>
              </c:strCache>
            </c:strRef>
          </c:tx>
          <c:spPr>
            <a:solidFill>
              <a:srgbClr val="92D050">
                <a:alpha val="50000"/>
              </a:srgbClr>
            </a:solidFill>
          </c:spPr>
          <c:invertIfNegative val="0"/>
          <c:cat>
            <c:strRef>
              <c:f>home!$V$96:$V$107</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home!$AE$96:$AE$106</c:f>
              <c:numCache>
                <c:formatCode>0.0%</c:formatCode>
                <c:ptCount val="11"/>
                <c:pt idx="0">
                  <c:v>0.86940298507462688</c:v>
                </c:pt>
                <c:pt idx="1">
                  <c:v>0.10419058553386912</c:v>
                </c:pt>
                <c:pt idx="2">
                  <c:v>1.7652123995407578E-2</c:v>
                </c:pt>
                <c:pt idx="3">
                  <c:v>8.4672789896670497E-3</c:v>
                </c:pt>
                <c:pt idx="4">
                  <c:v>0</c:v>
                </c:pt>
                <c:pt idx="5">
                  <c:v>0</c:v>
                </c:pt>
                <c:pt idx="6">
                  <c:v>1.4351320321469576E-4</c:v>
                </c:pt>
                <c:pt idx="7">
                  <c:v>0</c:v>
                </c:pt>
                <c:pt idx="8">
                  <c:v>0</c:v>
                </c:pt>
                <c:pt idx="9">
                  <c:v>0</c:v>
                </c:pt>
                <c:pt idx="10">
                  <c:v>1.4351320321469576E-4</c:v>
                </c:pt>
              </c:numCache>
            </c:numRef>
          </c:val>
          <c:extLst xmlns:c16r2="http://schemas.microsoft.com/office/drawing/2015/06/chart">
            <c:ext xmlns:c16="http://schemas.microsoft.com/office/drawing/2014/chart" uri="{C3380CC4-5D6E-409C-BE32-E72D297353CC}">
              <c16:uniqueId val="{00000000-4021-45EF-8BF4-3F176D16F418}"/>
            </c:ext>
          </c:extLst>
        </c:ser>
        <c:ser>
          <c:idx val="0"/>
          <c:order val="1"/>
          <c:tx>
            <c:strRef>
              <c:f>home!$AF$95</c:f>
              <c:strCache>
                <c:ptCount val="1"/>
                <c:pt idx="0">
                  <c:v>ACCURACY_LONG</c:v>
                </c:pt>
              </c:strCache>
            </c:strRef>
          </c:tx>
          <c:spPr>
            <a:solidFill>
              <a:schemeClr val="accent1">
                <a:alpha val="50000"/>
              </a:schemeClr>
            </a:solidFill>
          </c:spPr>
          <c:invertIfNegative val="0"/>
          <c:cat>
            <c:strRef>
              <c:f>home!$V$96:$V$107</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home!$AF$96:$AF$106</c:f>
              <c:numCache>
                <c:formatCode>0.0%</c:formatCode>
                <c:ptCount val="11"/>
                <c:pt idx="0">
                  <c:v>0.86509758897818589</c:v>
                </c:pt>
                <c:pt idx="1">
                  <c:v>0.10175086107921928</c:v>
                </c:pt>
                <c:pt idx="2">
                  <c:v>2.1383467278989668E-2</c:v>
                </c:pt>
                <c:pt idx="3">
                  <c:v>9.4718714121699195E-3</c:v>
                </c:pt>
                <c:pt idx="4">
                  <c:v>7.175660160734788E-4</c:v>
                </c:pt>
                <c:pt idx="5">
                  <c:v>7.175660160734788E-4</c:v>
                </c:pt>
                <c:pt idx="6">
                  <c:v>1.4351320321469576E-4</c:v>
                </c:pt>
                <c:pt idx="7">
                  <c:v>2.8702640642939151E-4</c:v>
                </c:pt>
                <c:pt idx="8">
                  <c:v>1.4351320321469576E-4</c:v>
                </c:pt>
                <c:pt idx="9">
                  <c:v>0</c:v>
                </c:pt>
                <c:pt idx="10">
                  <c:v>2.8702640642939151E-4</c:v>
                </c:pt>
              </c:numCache>
            </c:numRef>
          </c:val>
          <c:extLst xmlns:c16r2="http://schemas.microsoft.com/office/drawing/2015/06/chart">
            <c:ext xmlns:c16="http://schemas.microsoft.com/office/drawing/2014/chart" uri="{C3380CC4-5D6E-409C-BE32-E72D297353CC}">
              <c16:uniqueId val="{00000001-4021-45EF-8BF4-3F176D16F418}"/>
            </c:ext>
          </c:extLst>
        </c:ser>
        <c:ser>
          <c:idx val="2"/>
          <c:order val="2"/>
          <c:tx>
            <c:strRef>
              <c:f>home!$AH$95</c:f>
              <c:strCache>
                <c:ptCount val="1"/>
                <c:pt idx="0">
                  <c:v>ACCURACY_EL_HEIGHT</c:v>
                </c:pt>
              </c:strCache>
            </c:strRef>
          </c:tx>
          <c:spPr>
            <a:solidFill>
              <a:srgbClr val="FF0000">
                <a:alpha val="50000"/>
              </a:srgbClr>
            </a:solidFill>
          </c:spPr>
          <c:invertIfNegative val="0"/>
          <c:cat>
            <c:strRef>
              <c:f>home!$V$96:$V$107</c:f>
              <c:strCache>
                <c:ptCount val="11"/>
                <c:pt idx="0">
                  <c:v>± 0.01</c:v>
                </c:pt>
                <c:pt idx="1">
                  <c:v>± 0.02</c:v>
                </c:pt>
                <c:pt idx="2">
                  <c:v>± 0.03</c:v>
                </c:pt>
                <c:pt idx="3">
                  <c:v>± 0.04</c:v>
                </c:pt>
                <c:pt idx="4">
                  <c:v>± 0.05</c:v>
                </c:pt>
                <c:pt idx="5">
                  <c:v>± 0.06</c:v>
                </c:pt>
                <c:pt idx="6">
                  <c:v>± 0.07</c:v>
                </c:pt>
                <c:pt idx="7">
                  <c:v>± 0.08</c:v>
                </c:pt>
                <c:pt idx="8">
                  <c:v>± 0.09</c:v>
                </c:pt>
                <c:pt idx="9">
                  <c:v>± 0.1</c:v>
                </c:pt>
                <c:pt idx="10">
                  <c:v>more</c:v>
                </c:pt>
              </c:strCache>
            </c:strRef>
          </c:cat>
          <c:val>
            <c:numRef>
              <c:f>home!$AH$96:$AH$106</c:f>
              <c:numCache>
                <c:formatCode>0.0%</c:formatCode>
                <c:ptCount val="11"/>
                <c:pt idx="0">
                  <c:v>0.58065442020665903</c:v>
                </c:pt>
                <c:pt idx="1">
                  <c:v>0.28257749712973596</c:v>
                </c:pt>
                <c:pt idx="2">
                  <c:v>8.6969001148105629E-2</c:v>
                </c:pt>
                <c:pt idx="3">
                  <c:v>2.741102181400689E-2</c:v>
                </c:pt>
                <c:pt idx="4">
                  <c:v>1.0763490241102182E-2</c:v>
                </c:pt>
                <c:pt idx="5">
                  <c:v>5.597014925373134E-3</c:v>
                </c:pt>
                <c:pt idx="6">
                  <c:v>2.5832376578645237E-3</c:v>
                </c:pt>
                <c:pt idx="7">
                  <c:v>1.148105625717566E-3</c:v>
                </c:pt>
                <c:pt idx="8">
                  <c:v>2.8702640642939151E-4</c:v>
                </c:pt>
                <c:pt idx="9">
                  <c:v>5.7405281285878302E-4</c:v>
                </c:pt>
                <c:pt idx="10">
                  <c:v>1.4351320321469576E-3</c:v>
                </c:pt>
              </c:numCache>
            </c:numRef>
          </c:val>
          <c:extLst xmlns:c16r2="http://schemas.microsoft.com/office/drawing/2015/06/chart">
            <c:ext xmlns:c16="http://schemas.microsoft.com/office/drawing/2014/chart" uri="{C3380CC4-5D6E-409C-BE32-E72D297353CC}">
              <c16:uniqueId val="{00000002-4021-45EF-8BF4-3F176D16F418}"/>
            </c:ext>
          </c:extLst>
        </c:ser>
        <c:ser>
          <c:idx val="7"/>
          <c:order val="3"/>
          <c:tx>
            <c:strRef>
              <c:f>home!$AG$95</c:f>
              <c:strCache>
                <c:ptCount val="1"/>
                <c:pt idx="0">
                  <c:v>ORTHO_HGT_UNCERTAINTY</c:v>
                </c:pt>
              </c:strCache>
            </c:strRef>
          </c:tx>
          <c:spPr>
            <a:solidFill>
              <a:srgbClr val="C0504D">
                <a:lumMod val="60000"/>
                <a:lumOff val="40000"/>
                <a:alpha val="50000"/>
              </a:srgbClr>
            </a:solidFill>
          </c:spPr>
          <c:invertIfNegative val="0"/>
          <c:val>
            <c:numRef>
              <c:f>home!$AG$96:$AG$106</c:f>
              <c:numCache>
                <c:formatCode>0.0%</c:formatCode>
                <c:ptCount val="11"/>
                <c:pt idx="0">
                  <c:v>2.5258323765786451E-2</c:v>
                </c:pt>
                <c:pt idx="1">
                  <c:v>0.43226176808266359</c:v>
                </c:pt>
                <c:pt idx="2">
                  <c:v>0.31171067738231917</c:v>
                </c:pt>
                <c:pt idx="3">
                  <c:v>0.1181113662456946</c:v>
                </c:pt>
                <c:pt idx="4">
                  <c:v>5.3960964408725602E-2</c:v>
                </c:pt>
                <c:pt idx="5">
                  <c:v>2.3536165327210104E-2</c:v>
                </c:pt>
                <c:pt idx="6">
                  <c:v>1.3346727898966704E-2</c:v>
                </c:pt>
                <c:pt idx="7">
                  <c:v>6.6016073478760047E-3</c:v>
                </c:pt>
                <c:pt idx="8">
                  <c:v>4.7359357060849597E-3</c:v>
                </c:pt>
                <c:pt idx="9">
                  <c:v>3.7313432835820895E-3</c:v>
                </c:pt>
                <c:pt idx="10">
                  <c:v>6.7451205510907003E-3</c:v>
                </c:pt>
              </c:numCache>
            </c:numRef>
          </c:val>
          <c:extLst xmlns:c16r2="http://schemas.microsoft.com/office/drawing/2015/06/chart">
            <c:ext xmlns:c16="http://schemas.microsoft.com/office/drawing/2014/chart" uri="{C3380CC4-5D6E-409C-BE32-E72D297353CC}">
              <c16:uniqueId val="{00000003-4021-45EF-8BF4-3F176D16F418}"/>
            </c:ext>
          </c:extLst>
        </c:ser>
        <c:dLbls>
          <c:showLegendKey val="0"/>
          <c:showVal val="0"/>
          <c:showCatName val="0"/>
          <c:showSerName val="0"/>
          <c:showPercent val="0"/>
          <c:showBubbleSize val="0"/>
        </c:dLbls>
        <c:gapWidth val="30"/>
        <c:overlap val="50"/>
        <c:axId val="140513664"/>
        <c:axId val="140515584"/>
      </c:barChart>
      <c:lineChart>
        <c:grouping val="standard"/>
        <c:varyColors val="0"/>
        <c:ser>
          <c:idx val="3"/>
          <c:order val="4"/>
          <c:tx>
            <c:strRef>
              <c:f>home!$AE$109</c:f>
              <c:strCache>
                <c:ptCount val="1"/>
                <c:pt idx="0">
                  <c:v>ACCURACY_LAT, cum. %</c:v>
                </c:pt>
              </c:strCache>
            </c:strRef>
          </c:tx>
          <c:spPr>
            <a:ln>
              <a:solidFill>
                <a:srgbClr val="92D050"/>
              </a:solidFill>
            </a:ln>
          </c:spPr>
          <c:marker>
            <c:symbol val="none"/>
          </c:marker>
          <c:dLbls>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021-45EF-8BF4-3F176D16F418}"/>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021-45EF-8BF4-3F176D16F418}"/>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021-45EF-8BF4-3F176D16F418}"/>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021-45EF-8BF4-3F176D16F418}"/>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021-45EF-8BF4-3F176D16F418}"/>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021-45EF-8BF4-3F176D16F418}"/>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4021-45EF-8BF4-3F176D16F418}"/>
                </c:ext>
              </c:extLst>
            </c:dLbl>
            <c:spPr>
              <a:noFill/>
              <a:ln>
                <a:noFill/>
              </a:ln>
              <a:effectLst/>
            </c:spPr>
            <c:txPr>
              <a:bodyPr/>
              <a:lstStyle/>
              <a:p>
                <a:pPr>
                  <a:defRPr sz="1000" b="0" i="0" u="none" strike="noStrike" baseline="0">
                    <a:solidFill>
                      <a:srgbClr val="339966"/>
                    </a:solidFill>
                    <a:latin typeface="Calibri"/>
                    <a:ea typeface="Calibri"/>
                    <a:cs typeface="Calibri"/>
                  </a:defRPr>
                </a:pPr>
                <a:endParaRPr lang="en-US"/>
              </a:p>
            </c:tx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home!$AE$110:$AE$120</c:f>
              <c:numCache>
                <c:formatCode>0%</c:formatCode>
                <c:ptCount val="11"/>
                <c:pt idx="0">
                  <c:v>0.86940298507462688</c:v>
                </c:pt>
                <c:pt idx="1">
                  <c:v>0.97359357060849594</c:v>
                </c:pt>
                <c:pt idx="2">
                  <c:v>0.99124569460390355</c:v>
                </c:pt>
                <c:pt idx="3">
                  <c:v>0.99971297359357059</c:v>
                </c:pt>
                <c:pt idx="4">
                  <c:v>0.99971297359357059</c:v>
                </c:pt>
                <c:pt idx="5">
                  <c:v>0.99971297359357059</c:v>
                </c:pt>
                <c:pt idx="6">
                  <c:v>0.99985648679678529</c:v>
                </c:pt>
                <c:pt idx="7">
                  <c:v>0.99985648679678529</c:v>
                </c:pt>
                <c:pt idx="8">
                  <c:v>0.99985648679678529</c:v>
                </c:pt>
                <c:pt idx="9">
                  <c:v>0.99985648679678529</c:v>
                </c:pt>
                <c:pt idx="10">
                  <c:v>1</c:v>
                </c:pt>
              </c:numCache>
            </c:numRef>
          </c:val>
          <c:smooth val="0"/>
          <c:extLst xmlns:c16r2="http://schemas.microsoft.com/office/drawing/2015/06/chart">
            <c:ext xmlns:c16="http://schemas.microsoft.com/office/drawing/2014/chart" uri="{C3380CC4-5D6E-409C-BE32-E72D297353CC}">
              <c16:uniqueId val="{0000000B-4021-45EF-8BF4-3F176D16F418}"/>
            </c:ext>
          </c:extLst>
        </c:ser>
        <c:ser>
          <c:idx val="4"/>
          <c:order val="5"/>
          <c:tx>
            <c:strRef>
              <c:f>home!$AF$109</c:f>
              <c:strCache>
                <c:ptCount val="1"/>
                <c:pt idx="0">
                  <c:v>ACCURACY_LONG, cum. %</c:v>
                </c:pt>
              </c:strCache>
            </c:strRef>
          </c:tx>
          <c:spPr>
            <a:ln>
              <a:solidFill>
                <a:schemeClr val="accent1"/>
              </a:solidFill>
            </a:ln>
          </c:spPr>
          <c:marker>
            <c:symbol val="none"/>
          </c:marker>
          <c:dLbls>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4021-45EF-8BF4-3F176D16F418}"/>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4021-45EF-8BF4-3F176D16F418}"/>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4021-45EF-8BF4-3F176D16F418}"/>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4021-45EF-8BF4-3F176D16F418}"/>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4021-45EF-8BF4-3F176D16F418}"/>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4021-45EF-8BF4-3F176D16F418}"/>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4021-45EF-8BF4-3F176D16F418}"/>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4021-45EF-8BF4-3F176D16F418}"/>
                </c:ext>
              </c:extLst>
            </c:dLbl>
            <c:spPr>
              <a:noFill/>
              <a:ln>
                <a:noFill/>
              </a:ln>
              <a:effectLst/>
            </c:spPr>
            <c:txPr>
              <a:bodyPr/>
              <a:lstStyle/>
              <a:p>
                <a:pPr>
                  <a:defRPr sz="1000" b="0" i="0" u="none" strike="noStrike" baseline="0">
                    <a:solidFill>
                      <a:srgbClr val="0066CC"/>
                    </a:solidFill>
                    <a:latin typeface="Calibri"/>
                    <a:ea typeface="Calibri"/>
                    <a:cs typeface="Calibri"/>
                  </a:defRPr>
                </a:pPr>
                <a:endParaRPr lang="en-U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home!$AF$110:$AF$120</c:f>
              <c:numCache>
                <c:formatCode>0%</c:formatCode>
                <c:ptCount val="11"/>
                <c:pt idx="0">
                  <c:v>0.86509758897818589</c:v>
                </c:pt>
                <c:pt idx="1">
                  <c:v>0.96684845005740516</c:v>
                </c:pt>
                <c:pt idx="2">
                  <c:v>0.98823191733639482</c:v>
                </c:pt>
                <c:pt idx="3">
                  <c:v>0.99770378874856469</c:v>
                </c:pt>
                <c:pt idx="4">
                  <c:v>0.99842135476463822</c:v>
                </c:pt>
                <c:pt idx="5">
                  <c:v>0.99913892078071176</c:v>
                </c:pt>
                <c:pt idx="6">
                  <c:v>0.99928243398392647</c:v>
                </c:pt>
                <c:pt idx="7">
                  <c:v>0.99956946039035588</c:v>
                </c:pt>
                <c:pt idx="8">
                  <c:v>0.99971297359357059</c:v>
                </c:pt>
                <c:pt idx="9">
                  <c:v>0.99971297359357059</c:v>
                </c:pt>
                <c:pt idx="10">
                  <c:v>1</c:v>
                </c:pt>
              </c:numCache>
            </c:numRef>
          </c:val>
          <c:smooth val="0"/>
          <c:extLst xmlns:c16r2="http://schemas.microsoft.com/office/drawing/2015/06/chart">
            <c:ext xmlns:c16="http://schemas.microsoft.com/office/drawing/2014/chart" uri="{C3380CC4-5D6E-409C-BE32-E72D297353CC}">
              <c16:uniqueId val="{00000014-4021-45EF-8BF4-3F176D16F418}"/>
            </c:ext>
          </c:extLst>
        </c:ser>
        <c:ser>
          <c:idx val="5"/>
          <c:order val="6"/>
          <c:tx>
            <c:strRef>
              <c:f>home!$AH$109</c:f>
              <c:strCache>
                <c:ptCount val="1"/>
                <c:pt idx="0">
                  <c:v>ACCURACY_EL_HEIGHT, cum. %</c:v>
                </c:pt>
              </c:strCache>
            </c:strRef>
          </c:tx>
          <c:spPr>
            <a:ln>
              <a:solidFill>
                <a:srgbClr val="FF0000"/>
              </a:solidFill>
            </a:ln>
          </c:spPr>
          <c:marker>
            <c:symbol val="none"/>
          </c:marker>
          <c:dLbls>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4021-45EF-8BF4-3F176D16F418}"/>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4021-45EF-8BF4-3F176D16F418}"/>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4021-45EF-8BF4-3F176D16F418}"/>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4021-45EF-8BF4-3F176D16F418}"/>
                </c:ext>
              </c:extLst>
            </c:dLbl>
            <c:spPr>
              <a:noFill/>
              <a:ln>
                <a:noFill/>
              </a:ln>
              <a:effectLst/>
            </c:spPr>
            <c:txPr>
              <a:bodyPr/>
              <a:lstStyle/>
              <a:p>
                <a:pPr>
                  <a:defRPr sz="1000" b="0" i="0" u="none" strike="noStrike" baseline="0">
                    <a:solidFill>
                      <a:srgbClr val="FF0000"/>
                    </a:solidFill>
                    <a:latin typeface="Calibri"/>
                    <a:ea typeface="Calibri"/>
                    <a:cs typeface="Calibri"/>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home!$AH$110:$AH$120</c:f>
              <c:numCache>
                <c:formatCode>0%</c:formatCode>
                <c:ptCount val="11"/>
                <c:pt idx="0">
                  <c:v>0.58065442020665903</c:v>
                </c:pt>
                <c:pt idx="1">
                  <c:v>0.86323191733639493</c:v>
                </c:pt>
                <c:pt idx="2">
                  <c:v>0.95020091848450061</c:v>
                </c:pt>
                <c:pt idx="3">
                  <c:v>0.97761194029850751</c:v>
                </c:pt>
                <c:pt idx="4">
                  <c:v>0.98837543053960975</c:v>
                </c:pt>
                <c:pt idx="5">
                  <c:v>0.99397244546498287</c:v>
                </c:pt>
                <c:pt idx="6">
                  <c:v>0.99655568312284737</c:v>
                </c:pt>
                <c:pt idx="7">
                  <c:v>0.99770378874856491</c:v>
                </c:pt>
                <c:pt idx="8">
                  <c:v>0.99799081515499433</c:v>
                </c:pt>
                <c:pt idx="9">
                  <c:v>0.99856486796785315</c:v>
                </c:pt>
                <c:pt idx="10">
                  <c:v>1.0000000000000002</c:v>
                </c:pt>
              </c:numCache>
            </c:numRef>
          </c:val>
          <c:smooth val="0"/>
          <c:extLst xmlns:c16r2="http://schemas.microsoft.com/office/drawing/2015/06/chart">
            <c:ext xmlns:c16="http://schemas.microsoft.com/office/drawing/2014/chart" uri="{C3380CC4-5D6E-409C-BE32-E72D297353CC}">
              <c16:uniqueId val="{00000019-4021-45EF-8BF4-3F176D16F418}"/>
            </c:ext>
          </c:extLst>
        </c:ser>
        <c:ser>
          <c:idx val="6"/>
          <c:order val="7"/>
          <c:tx>
            <c:strRef>
              <c:f>home!$AG$109</c:f>
              <c:strCache>
                <c:ptCount val="1"/>
                <c:pt idx="0">
                  <c:v>ORTHO_HGT_UNCERTAINTY, cum. %</c:v>
                </c:pt>
              </c:strCache>
            </c:strRef>
          </c:tx>
          <c:spPr>
            <a:ln>
              <a:solidFill>
                <a:schemeClr val="accent2">
                  <a:lumMod val="60000"/>
                  <a:lumOff val="40000"/>
                </a:schemeClr>
              </a:solidFill>
            </a:ln>
          </c:spPr>
          <c:marker>
            <c:symbol val="none"/>
          </c:marker>
          <c:dLbls>
            <c:spPr>
              <a:noFill/>
              <a:ln>
                <a:noFill/>
              </a:ln>
              <a:effectLst/>
            </c:spPr>
            <c:txPr>
              <a:bodyPr/>
              <a:lstStyle/>
              <a:p>
                <a:pPr>
                  <a:defRPr sz="1000" b="0" i="0" u="none" strike="noStrike" baseline="0">
                    <a:solidFill>
                      <a:srgbClr val="666699"/>
                    </a:solidFill>
                    <a:latin typeface="Calibri"/>
                    <a:ea typeface="Calibri"/>
                    <a:cs typeface="Calibri"/>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home!$AG$110:$AG$120</c:f>
              <c:numCache>
                <c:formatCode>0%</c:formatCode>
                <c:ptCount val="11"/>
                <c:pt idx="0">
                  <c:v>2.5258323765786451E-2</c:v>
                </c:pt>
                <c:pt idx="1">
                  <c:v>0.45752009184845005</c:v>
                </c:pt>
                <c:pt idx="2">
                  <c:v>0.76923076923076916</c:v>
                </c:pt>
                <c:pt idx="3">
                  <c:v>0.88734213547646379</c:v>
                </c:pt>
                <c:pt idx="4">
                  <c:v>0.94130309988518934</c:v>
                </c:pt>
                <c:pt idx="5">
                  <c:v>0.96483926521239949</c:v>
                </c:pt>
                <c:pt idx="6">
                  <c:v>0.97818599311136623</c:v>
                </c:pt>
                <c:pt idx="7">
                  <c:v>0.98478760045924219</c:v>
                </c:pt>
                <c:pt idx="8">
                  <c:v>0.98952353616532718</c:v>
                </c:pt>
                <c:pt idx="9">
                  <c:v>0.99325487944890922</c:v>
                </c:pt>
                <c:pt idx="10">
                  <c:v>0.99999999999999989</c:v>
                </c:pt>
              </c:numCache>
            </c:numRef>
          </c:val>
          <c:smooth val="0"/>
          <c:extLst xmlns:c16r2="http://schemas.microsoft.com/office/drawing/2015/06/chart">
            <c:ext xmlns:c16="http://schemas.microsoft.com/office/drawing/2014/chart" uri="{C3380CC4-5D6E-409C-BE32-E72D297353CC}">
              <c16:uniqueId val="{0000001A-4021-45EF-8BF4-3F176D16F418}"/>
            </c:ext>
          </c:extLst>
        </c:ser>
        <c:dLbls>
          <c:showLegendKey val="0"/>
          <c:showVal val="0"/>
          <c:showCatName val="0"/>
          <c:showSerName val="0"/>
          <c:showPercent val="0"/>
          <c:showBubbleSize val="0"/>
        </c:dLbls>
        <c:marker val="1"/>
        <c:smooth val="0"/>
        <c:axId val="140513664"/>
        <c:axId val="140515584"/>
      </c:lineChart>
      <c:catAx>
        <c:axId val="140513664"/>
        <c:scaling>
          <c:orientation val="minMax"/>
        </c:scaling>
        <c:delete val="0"/>
        <c:axPos val="b"/>
        <c:majorGridlines/>
        <c:title>
          <c:tx>
            <c:rich>
              <a:bodyPr/>
              <a:lstStyle/>
              <a:p>
                <a:pPr>
                  <a:defRPr sz="1000" b="1" i="0" u="none" strike="noStrike" baseline="0">
                    <a:solidFill>
                      <a:srgbClr val="000000"/>
                    </a:solidFill>
                    <a:latin typeface="Calibri"/>
                    <a:ea typeface="Calibri"/>
                    <a:cs typeface="Calibri"/>
                  </a:defRPr>
                </a:pPr>
                <a:r>
                  <a:rPr lang="en-US"/>
                  <a:t>OPUS peak-to-peaks, meters</a:t>
                </a:r>
              </a:p>
            </c:rich>
          </c:tx>
          <c:layout/>
          <c:overlay val="0"/>
        </c:title>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0515584"/>
        <c:crosses val="autoZero"/>
        <c:auto val="1"/>
        <c:lblAlgn val="ctr"/>
        <c:lblOffset val="100"/>
        <c:noMultiLvlLbl val="0"/>
      </c:catAx>
      <c:valAx>
        <c:axId val="140515584"/>
        <c:scaling>
          <c:orientation val="minMax"/>
          <c:max val="1"/>
        </c:scaling>
        <c:delete val="0"/>
        <c:axPos val="l"/>
        <c:majorGridlines/>
        <c:title>
          <c:tx>
            <c:rich>
              <a:bodyPr/>
              <a:lstStyle/>
              <a:p>
                <a:pPr>
                  <a:defRPr sz="1000" b="1" i="0" u="none" strike="noStrike" baseline="0">
                    <a:solidFill>
                      <a:srgbClr val="000000"/>
                    </a:solidFill>
                    <a:latin typeface="Calibri"/>
                    <a:ea typeface="Calibri"/>
                    <a:cs typeface="Calibri"/>
                  </a:defRPr>
                </a:pPr>
                <a:r>
                  <a:rPr lang="en-US"/>
                  <a:t>Frequency</a:t>
                </a:r>
              </a:p>
            </c:rich>
          </c:tx>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0513664"/>
        <c:crosses val="autoZero"/>
        <c:crossBetween val="between"/>
      </c:valAx>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72220507052003113"/>
          <c:y val="0.32347234961741733"/>
          <c:w val="0.22289521502119924"/>
          <c:h val="0.16860225300884285"/>
        </c:manualLayout>
      </c:layout>
      <c:overlay val="1"/>
      <c:spPr>
        <a:solidFill>
          <a:schemeClr val="bg1"/>
        </a:solidFill>
        <a:ln>
          <a:solidFill>
            <a:schemeClr val="tx1"/>
          </a:solidFill>
        </a:ln>
      </c:spPr>
      <c:txPr>
        <a:bodyPr/>
        <a:lstStyle/>
        <a:p>
          <a:pPr>
            <a:defRPr sz="59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0.41132</cdr:x>
      <cdr:y>0.13142</cdr:y>
    </cdr:from>
    <cdr:to>
      <cdr:x>0.55182</cdr:x>
      <cdr:y>0.169</cdr:y>
    </cdr:to>
    <cdr:sp macro="" textlink="">
      <cdr:nvSpPr>
        <cdr:cNvPr id="2" name="TextBox 1"/>
        <cdr:cNvSpPr txBox="1"/>
      </cdr:nvSpPr>
      <cdr:spPr>
        <a:xfrm xmlns:a="http://schemas.openxmlformats.org/drawingml/2006/main">
          <a:off x="3843034" y="870532"/>
          <a:ext cx="1312714" cy="248937"/>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a:solidFill>
                <a:schemeClr val="bg1">
                  <a:lumMod val="65000"/>
                </a:schemeClr>
              </a:solidFill>
            </a:rPr>
            <a:t>JGE, Oct 2016</a:t>
          </a:r>
        </a:p>
      </cdr:txBody>
    </cdr:sp>
  </cdr:relSizeAnchor>
  <cdr:relSizeAnchor xmlns:cdr="http://schemas.openxmlformats.org/drawingml/2006/chartDrawing">
    <cdr:from>
      <cdr:x>0.8973</cdr:x>
      <cdr:y>0.01021</cdr:y>
    </cdr:from>
    <cdr:to>
      <cdr:x>0.95544</cdr:x>
      <cdr:y>0.90861</cdr:y>
    </cdr:to>
    <cdr:sp macro="" textlink="">
      <cdr:nvSpPr>
        <cdr:cNvPr id="3" name="Rectangle 2"/>
        <cdr:cNvSpPr/>
      </cdr:nvSpPr>
      <cdr:spPr>
        <a:xfrm xmlns:a="http://schemas.openxmlformats.org/drawingml/2006/main">
          <a:off x="8390659" y="69289"/>
          <a:ext cx="545512" cy="5966090"/>
        </a:xfrm>
        <a:prstGeom xmlns:a="http://schemas.openxmlformats.org/drawingml/2006/main" prst="rect">
          <a:avLst/>
        </a:prstGeom>
        <a:solidFill xmlns:a="http://schemas.openxmlformats.org/drawingml/2006/main">
          <a:schemeClr val="bg1">
            <a:alpha val="67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0.35952</cdr:x>
      <cdr:y>0.38263</cdr:y>
    </cdr:from>
    <cdr:to>
      <cdr:x>0.53283</cdr:x>
      <cdr:y>0.41996</cdr:y>
    </cdr:to>
    <cdr:sp macro="" textlink="">
      <cdr:nvSpPr>
        <cdr:cNvPr id="6" name="TextBox 1"/>
        <cdr:cNvSpPr txBox="1"/>
      </cdr:nvSpPr>
      <cdr:spPr>
        <a:xfrm xmlns:a="http://schemas.openxmlformats.org/drawingml/2006/main">
          <a:off x="3368351" y="2544588"/>
          <a:ext cx="1619263" cy="24893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solidFill>
                <a:schemeClr val="accent2">
                  <a:lumMod val="75000"/>
                </a:schemeClr>
              </a:solidFill>
            </a:rPr>
            <a:t>350,000 = NOS milestone</a:t>
          </a:r>
        </a:p>
      </cdr:txBody>
    </cdr:sp>
  </cdr:relSizeAnchor>
  <cdr:relSizeAnchor xmlns:cdr="http://schemas.openxmlformats.org/drawingml/2006/chartDrawing">
    <cdr:from>
      <cdr:x>0.07878</cdr:x>
      <cdr:y>0.38804</cdr:y>
    </cdr:from>
    <cdr:to>
      <cdr:x>1</cdr:x>
      <cdr:y>0.38804</cdr:y>
    </cdr:to>
    <cdr:cxnSp macro="">
      <cdr:nvCxnSpPr>
        <cdr:cNvPr id="5" name="Straight Connector 4"/>
        <cdr:cNvCxnSpPr/>
      </cdr:nvCxnSpPr>
      <cdr:spPr>
        <a:xfrm xmlns:a="http://schemas.openxmlformats.org/drawingml/2006/main">
          <a:off x="747733" y="2580394"/>
          <a:ext cx="8595426" cy="0"/>
        </a:xfrm>
        <a:prstGeom xmlns:a="http://schemas.openxmlformats.org/drawingml/2006/main" prst="line">
          <a:avLst/>
        </a:prstGeom>
        <a:ln xmlns:a="http://schemas.openxmlformats.org/drawingml/2006/main">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5C2E6-9012-4B3A-BB09-D0E5ECFAC8D5}" type="datetimeFigureOut">
              <a:rPr lang="en-US" smtClean="0"/>
              <a:t>12/19/2016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05CEF-6621-41D6-AB74-82C98CF781D6}" type="slidenum">
              <a:rPr lang="en-US" smtClean="0"/>
              <a:t>‹#›</a:t>
            </a:fld>
            <a:endParaRPr lang="en-US"/>
          </a:p>
        </p:txBody>
      </p:sp>
    </p:spTree>
    <p:extLst>
      <p:ext uri="{BB962C8B-B14F-4D97-AF65-F5344CB8AC3E}">
        <p14:creationId xmlns:p14="http://schemas.microsoft.com/office/powerpoint/2010/main" val="12631107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charset="0"/>
                <a:ea typeface="ＭＳ Ｐゴシック" charset="0"/>
                <a:cs typeface="ＭＳ Ｐゴシック" charset="0"/>
              </a:defRPr>
            </a:lvl1pPr>
          </a:lstStyle>
          <a:p>
            <a:pPr>
              <a:defRPr/>
            </a:pPr>
            <a:fld id="{F08D1822-2117-400D-87F2-A05C51AB3E3B}" type="datetimeFigureOut">
              <a:rPr lang="en-US"/>
              <a:pPr>
                <a:defRPr/>
              </a:pPr>
              <a:t>12/19/2016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charset="0"/>
                <a:ea typeface="ＭＳ Ｐゴシック" charset="0"/>
                <a:cs typeface="ＭＳ Ｐゴシック" charset="0"/>
              </a:defRPr>
            </a:lvl1pPr>
          </a:lstStyle>
          <a:p>
            <a:pPr>
              <a:defRPr/>
            </a:pPr>
            <a:fld id="{07D099A6-60B4-41FB-A114-53B18244B4F7}" type="slidenum">
              <a:rPr lang="en-US"/>
              <a:pPr>
                <a:defRPr/>
              </a:pPr>
              <a:t>‹#›</a:t>
            </a:fld>
            <a:endParaRPr lang="en-US"/>
          </a:p>
        </p:txBody>
      </p:sp>
    </p:spTree>
    <p:extLst>
      <p:ext uri="{BB962C8B-B14F-4D97-AF65-F5344CB8AC3E}">
        <p14:creationId xmlns:p14="http://schemas.microsoft.com/office/powerpoint/2010/main" val="27865451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F3DB6A3-9DC6-47BC-A410-11B209F84472}" type="slidenum">
              <a:rPr lang="en-US" altLang="en-US" smtClean="0"/>
              <a:pPr eaLnBrk="1" hangingPunct="1"/>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13</a:t>
            </a:fld>
            <a:endParaRPr lang="en-US"/>
          </a:p>
        </p:txBody>
      </p:sp>
    </p:spTree>
    <p:extLst>
      <p:ext uri="{BB962C8B-B14F-4D97-AF65-F5344CB8AC3E}">
        <p14:creationId xmlns:p14="http://schemas.microsoft.com/office/powerpoint/2010/main" val="64596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Peak to peak = Quality of GPS data;</a:t>
            </a:r>
            <a:r>
              <a:rPr lang="en-US" baseline="0" dirty="0" smtClean="0"/>
              <a:t> lower values are better.</a:t>
            </a:r>
            <a:endParaRPr lang="en-US" dirty="0" smtClean="0"/>
          </a:p>
          <a:p>
            <a:r>
              <a:rPr lang="en-US" dirty="0" smtClean="0"/>
              <a:t>RMS = How well GPS observations fit the model;</a:t>
            </a:r>
            <a:r>
              <a:rPr lang="en-US" baseline="0" dirty="0" smtClean="0"/>
              <a:t> lower values are better.</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14</a:t>
            </a:fld>
            <a:endParaRPr lang="en-US"/>
          </a:p>
        </p:txBody>
      </p:sp>
    </p:spTree>
    <p:extLst>
      <p:ext uri="{BB962C8B-B14F-4D97-AF65-F5344CB8AC3E}">
        <p14:creationId xmlns:p14="http://schemas.microsoft.com/office/powerpoint/2010/main" val="250114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15 minutes</a:t>
            </a:r>
            <a:r>
              <a:rPr lang="en-US" baseline="0" dirty="0" smtClean="0"/>
              <a:t> to 2 hours.</a:t>
            </a:r>
          </a:p>
          <a:p>
            <a:pPr marL="171450" indent="-171450">
              <a:buFontTx/>
              <a:buChar char="-"/>
            </a:pPr>
            <a:r>
              <a:rPr lang="en-US" baseline="0" dirty="0" smtClean="0"/>
              <a:t>Works where CORS &amp; IGS sites are dense enough to select a minimum of three and up to nine stations.</a:t>
            </a:r>
          </a:p>
          <a:p>
            <a:pPr marL="171450" indent="-171450">
              <a:buFontTx/>
              <a:buChar char="-"/>
            </a:pPr>
            <a:r>
              <a:rPr lang="en-US" baseline="0" dirty="0" smtClean="0"/>
              <a:t>Available in most of the U.S. and parts of Canada, Mexico, and the Caribbean.</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15</a:t>
            </a:fld>
            <a:endParaRPr lang="en-US"/>
          </a:p>
        </p:txBody>
      </p:sp>
    </p:spTree>
    <p:extLst>
      <p:ext uri="{BB962C8B-B14F-4D97-AF65-F5344CB8AC3E}">
        <p14:creationId xmlns:p14="http://schemas.microsoft.com/office/powerpoint/2010/main" val="250560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DCBBEAC-3CAF-4680-A04E-67CF90CEDD82}" type="slidenum">
              <a:rPr lang="en-US" altLang="en-US" smtClean="0">
                <a:solidFill>
                  <a:srgbClr val="000000"/>
                </a:solidFill>
                <a:latin typeface="Arial" charset="0"/>
              </a:rPr>
              <a:pPr eaLnBrk="1" hangingPunct="1"/>
              <a:t>16</a:t>
            </a:fld>
            <a:endParaRPr lang="en-US" altLang="en-US" smtClean="0">
              <a:solidFill>
                <a:srgbClr val="000000"/>
              </a:solidFill>
              <a:latin typeface="Arial" charset="0"/>
            </a:endParaRPr>
          </a:p>
        </p:txBody>
      </p:sp>
      <p:sp>
        <p:nvSpPr>
          <p:cNvPr id="7680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dirty="0" smtClean="0">
                <a:latin typeface="Arial" charset="0"/>
              </a:rPr>
              <a:t>OPUS-RS performs two calculations.</a:t>
            </a:r>
          </a:p>
          <a:p>
            <a:pPr marL="171450" indent="-171450" eaLnBrk="1" hangingPunct="1">
              <a:spcBef>
                <a:spcPct val="0"/>
              </a:spcBef>
              <a:buFontTx/>
              <a:buChar char="-"/>
            </a:pPr>
            <a:r>
              <a:rPr lang="en-US" altLang="en-US" dirty="0" smtClean="0">
                <a:latin typeface="Arial" charset="0"/>
              </a:rPr>
              <a:t>Takes longer than OPUS-S.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Base</a:t>
            </a:r>
            <a:r>
              <a:rPr lang="en-US" baseline="0" dirty="0" smtClean="0"/>
              <a:t> stations are chosen by quadrant.</a:t>
            </a:r>
          </a:p>
          <a:p>
            <a:pPr marL="171450" indent="-171450">
              <a:buFontTx/>
              <a:buChar char="-"/>
            </a:pPr>
            <a:r>
              <a:rPr lang="en-US" baseline="0" dirty="0" smtClean="0"/>
              <a:t>Formerly chosen by distance.  This created a problem where the rover might not be surrounded (see next slide).</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17</a:t>
            </a:fld>
            <a:endParaRPr lang="en-US"/>
          </a:p>
        </p:txBody>
      </p:sp>
    </p:spTree>
    <p:extLst>
      <p:ext uri="{BB962C8B-B14F-4D97-AF65-F5344CB8AC3E}">
        <p14:creationId xmlns:p14="http://schemas.microsoft.com/office/powerpoint/2010/main" val="289320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If rover outside polygon from</a:t>
            </a:r>
            <a:r>
              <a:rPr lang="en-US" baseline="0" dirty="0" smtClean="0"/>
              <a:t> &lt; 50 km, a warning will be placed at the top of the solution.  Check Quality indicators and RMS to ensure a good solution.</a:t>
            </a:r>
          </a:p>
          <a:p>
            <a:pPr marL="171450" indent="-171450">
              <a:buFontTx/>
              <a:buChar char="-"/>
            </a:pPr>
            <a:r>
              <a:rPr lang="en-US" baseline="0" dirty="0" smtClean="0"/>
              <a:t>If rover outside polygon &gt;50 km, will receive Convex Hull error and will not receive solution.</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18</a:t>
            </a:fld>
            <a:endParaRPr lang="en-US"/>
          </a:p>
        </p:txBody>
      </p:sp>
    </p:spTree>
    <p:extLst>
      <p:ext uri="{BB962C8B-B14F-4D97-AF65-F5344CB8AC3E}">
        <p14:creationId xmlns:p14="http://schemas.microsoft.com/office/powerpoint/2010/main" val="159474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OPUS-RS</a:t>
            </a:r>
            <a:r>
              <a:rPr lang="en-US" baseline="0" dirty="0" smtClean="0"/>
              <a:t> Accuracy and Availability tool useful for planning.</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19</a:t>
            </a:fld>
            <a:endParaRPr lang="en-US"/>
          </a:p>
        </p:txBody>
      </p:sp>
    </p:spTree>
    <p:extLst>
      <p:ext uri="{BB962C8B-B14F-4D97-AF65-F5344CB8AC3E}">
        <p14:creationId xmlns:p14="http://schemas.microsoft.com/office/powerpoint/2010/main" val="131311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SD</a:t>
            </a:r>
            <a:r>
              <a:rPr lang="en-US" baseline="0" dirty="0" smtClean="0"/>
              <a:t> and NE not as bad as shown in this slide.</a:t>
            </a:r>
          </a:p>
          <a:p>
            <a:pPr marL="171450" indent="-171450">
              <a:buFontTx/>
              <a:buChar char="-"/>
            </a:pPr>
            <a:r>
              <a:rPr lang="en-US" baseline="0" dirty="0" smtClean="0"/>
              <a:t>Tool is very useful for planning.</a:t>
            </a:r>
          </a:p>
          <a:p>
            <a:pPr marL="171450" indent="-171450">
              <a:buFontTx/>
              <a:buChar char="-"/>
            </a:pPr>
            <a:r>
              <a:rPr lang="en-US" baseline="0" dirty="0" smtClean="0"/>
              <a:t>As of December 2016 still uses old method of selecting base stations (by distance not quadrant).</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20</a:t>
            </a:fld>
            <a:endParaRPr lang="en-US"/>
          </a:p>
        </p:txBody>
      </p:sp>
    </p:spTree>
    <p:extLst>
      <p:ext uri="{BB962C8B-B14F-4D97-AF65-F5344CB8AC3E}">
        <p14:creationId xmlns:p14="http://schemas.microsoft.com/office/powerpoint/2010/main" val="894267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OPUS</a:t>
            </a:r>
            <a:r>
              <a:rPr lang="en-US" baseline="0" dirty="0" smtClean="0"/>
              <a:t> will normally send you a one-page which includes all the most important information.</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25</a:t>
            </a:fld>
            <a:endParaRPr lang="en-US"/>
          </a:p>
        </p:txBody>
      </p:sp>
    </p:spTree>
    <p:extLst>
      <p:ext uri="{BB962C8B-B14F-4D97-AF65-F5344CB8AC3E}">
        <p14:creationId xmlns:p14="http://schemas.microsoft.com/office/powerpoint/2010/main" val="2416874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we’ve highlighted</a:t>
            </a:r>
            <a:r>
              <a:rPr lang="en-US" baseline="0" dirty="0" smtClean="0"/>
              <a:t> a few information types</a:t>
            </a:r>
          </a:p>
          <a:p>
            <a:r>
              <a:rPr lang="en-US" baseline="0" dirty="0" smtClean="0"/>
              <a:t> -- in green, OPUS repeats back the information you gave it (email, receiver and antenna info)</a:t>
            </a:r>
          </a:p>
          <a:p>
            <a:r>
              <a:rPr lang="en-US" baseline="0" dirty="0" smtClean="0"/>
              <a:t> -- in red, your OPUS position in both NAD83 and ITRF reference frames, in both ECEF (XYZ) Cartesian coordinates as well as latitude, longitude, and height, and projected SPCS and UTMs.</a:t>
            </a:r>
            <a:endParaRPr lang="en-US" baseline="0" dirty="0" smtClean="0">
              <a:solidFill>
                <a:schemeClr val="accent6"/>
              </a:solidFill>
            </a:endParaRPr>
          </a:p>
          <a:p>
            <a:r>
              <a:rPr lang="en-US" baseline="0" dirty="0" smtClean="0">
                <a:solidFill>
                  <a:schemeClr val="accent6"/>
                </a:solidFill>
              </a:rPr>
              <a:t> -- in orange, your OPUS accuracy metrics. These values (REF FRAME and below) are all solution ranges, aka “peak-to-peaks” as explained on the next slide.</a:t>
            </a:r>
            <a:endParaRPr lang="en-US" dirty="0">
              <a:solidFill>
                <a:schemeClr val="accent6"/>
              </a:solidFill>
            </a:endParaRPr>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26</a:t>
            </a:fld>
            <a:endParaRPr lang="en-US"/>
          </a:p>
        </p:txBody>
      </p:sp>
    </p:spTree>
    <p:extLst>
      <p:ext uri="{BB962C8B-B14F-4D97-AF65-F5344CB8AC3E}">
        <p14:creationId xmlns:p14="http://schemas.microsoft.com/office/powerpoint/2010/main" val="336355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What is OPUS?</a:t>
            </a:r>
            <a:r>
              <a:rPr lang="en-US" baseline="0" dirty="0" smtClean="0"/>
              <a:t>  The Online Positioning User Service.</a:t>
            </a:r>
          </a:p>
          <a:p>
            <a:pPr marL="171450" indent="-171450">
              <a:buFontTx/>
              <a:buChar char="-"/>
            </a:pPr>
            <a:r>
              <a:rPr lang="en-US" baseline="0" dirty="0" smtClean="0"/>
              <a:t>It is an internet-based software utility.</a:t>
            </a:r>
          </a:p>
          <a:p>
            <a:pPr marL="171450" indent="-171450">
              <a:buFontTx/>
              <a:buChar char="-"/>
            </a:pPr>
            <a:r>
              <a:rPr lang="en-US" baseline="0" dirty="0" smtClean="0"/>
              <a:t>Users receive high-accuracy National Spatial Reference System coordinates via email.</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4</a:t>
            </a:fld>
            <a:endParaRPr lang="en-US"/>
          </a:p>
        </p:txBody>
      </p:sp>
    </p:spTree>
    <p:extLst>
      <p:ext uri="{BB962C8B-B14F-4D97-AF65-F5344CB8AC3E}">
        <p14:creationId xmlns:p14="http://schemas.microsoft.com/office/powerpoint/2010/main" val="73052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B55EFB-BF66-43B2-861A-3539BDDB87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As explained earlier, an OPUS solution is actually an average of three </a:t>
            </a:r>
            <a:r>
              <a:rPr lang="en-US" sz="1200" b="0" i="0" kern="1200" dirty="0" smtClean="0">
                <a:solidFill>
                  <a:schemeClr val="tx1"/>
                </a:solidFill>
                <a:effectLst/>
                <a:latin typeface="+mn-lt"/>
                <a:ea typeface="+mn-ea"/>
                <a:cs typeface="+mn-cs"/>
              </a:rPr>
              <a:t>independent, single-baseline solutions, each computed by double-differenced, carrier-phase measurements from one of three nearby CORS. While</a:t>
            </a:r>
            <a:r>
              <a:rPr lang="en-US" sz="1200" b="0" i="0" kern="1200" baseline="0" dirty="0" smtClean="0">
                <a:solidFill>
                  <a:schemeClr val="tx1"/>
                </a:solidFill>
                <a:effectLst/>
                <a:latin typeface="+mn-lt"/>
                <a:ea typeface="+mn-ea"/>
                <a:cs typeface="+mn-cs"/>
              </a:rPr>
              <a:t> they are “independent” meaning they are run separately, they could all suffer from any single-point-of-failure buried within your data file, metadata, or orbit/</a:t>
            </a:r>
            <a:r>
              <a:rPr lang="en-US" sz="1200" b="0" i="0" kern="1200" baseline="0" dirty="0" err="1" smtClean="0">
                <a:solidFill>
                  <a:schemeClr val="tx1"/>
                </a:solidFill>
                <a:effectLst/>
                <a:latin typeface="+mn-lt"/>
                <a:ea typeface="+mn-ea"/>
                <a:cs typeface="+mn-cs"/>
              </a:rPr>
              <a:t>tropo</a:t>
            </a:r>
            <a:r>
              <a:rPr lang="en-US" sz="1200" b="0" i="0" kern="1200" baseline="0" dirty="0" smtClean="0">
                <a:solidFill>
                  <a:schemeClr val="tx1"/>
                </a:solidFill>
                <a:effectLst/>
                <a:latin typeface="+mn-lt"/>
                <a:ea typeface="+mn-ea"/>
                <a:cs typeface="+mn-cs"/>
              </a:rPr>
              <a:t>/other models or tools.</a:t>
            </a:r>
            <a:endParaRPr lang="en-US" sz="1200" b="0" i="0" kern="1200" dirty="0" smtClean="0">
              <a:solidFill>
                <a:schemeClr val="tx1"/>
              </a:solidFill>
              <a:effectLst/>
              <a:latin typeface="+mn-lt"/>
              <a:ea typeface="+mn-ea"/>
              <a:cs typeface="+mn-cs"/>
            </a:endParaRPr>
          </a:p>
          <a:p>
            <a:pPr eaLnBrk="1" hangingPunct="1"/>
            <a:endParaRPr lang="en-US" altLang="en-US" sz="1200" b="0" i="0" kern="1200" dirty="0" smtClean="0">
              <a:solidFill>
                <a:schemeClr val="tx1"/>
              </a:solidFill>
              <a:effectLst/>
              <a:latin typeface="+mn-lt"/>
              <a:ea typeface="+mn-ea"/>
              <a:cs typeface="+mn-cs"/>
            </a:endParaRPr>
          </a:p>
          <a:p>
            <a:pPr eaLnBrk="1" hangingPunct="1"/>
            <a:r>
              <a:rPr lang="en-US" altLang="en-US" sz="1200" b="0" i="0" kern="1200" dirty="0" smtClean="0">
                <a:solidFill>
                  <a:schemeClr val="tx1"/>
                </a:solidFill>
                <a:effectLst/>
                <a:latin typeface="+mn-lt"/>
                <a:ea typeface="+mn-ea"/>
                <a:cs typeface="+mn-cs"/>
              </a:rPr>
              <a:t>OPUS attempts 5 solutions, chooses the 3 which form the</a:t>
            </a:r>
            <a:r>
              <a:rPr lang="en-US" altLang="en-US" sz="1200" b="0" i="0" kern="1200" baseline="0" dirty="0" smtClean="0">
                <a:solidFill>
                  <a:schemeClr val="tx1"/>
                </a:solidFill>
                <a:effectLst/>
                <a:latin typeface="+mn-lt"/>
                <a:ea typeface="+mn-ea"/>
                <a:cs typeface="+mn-cs"/>
              </a:rPr>
              <a:t> smallest “peak-to-peak” box and discards the other two.  </a:t>
            </a:r>
            <a:r>
              <a:rPr lang="en-US" altLang="en-US" sz="1200" b="0" i="0" kern="1200" baseline="0" dirty="0" smtClean="0">
                <a:solidFill>
                  <a:schemeClr val="tx1"/>
                </a:solidFill>
                <a:effectLst/>
                <a:latin typeface="+mn-lt"/>
                <a:ea typeface="+mn-ea"/>
                <a:cs typeface="+mn-cs"/>
                <a:sym typeface="Wingdings" panose="05000000000000000000" pitchFamily="2" charset="2"/>
              </a:rPr>
              <a:t> explain, is this smallest in a 3D sense, or is horizontal only?</a:t>
            </a:r>
          </a:p>
          <a:p>
            <a:pPr eaLnBrk="1" hangingPunct="1"/>
            <a:endParaRPr lang="en-US" altLang="en-US" sz="1200" b="0" i="0" kern="1200" baseline="0" dirty="0" smtClean="0">
              <a:solidFill>
                <a:schemeClr val="tx1"/>
              </a:solidFill>
              <a:effectLst/>
              <a:latin typeface="+mn-lt"/>
              <a:ea typeface="+mn-ea"/>
              <a:cs typeface="+mn-cs"/>
              <a:sym typeface="Wingdings" panose="05000000000000000000" pitchFamily="2" charset="2"/>
            </a:endParaRPr>
          </a:p>
          <a:p>
            <a:pPr eaLnBrk="1" hangingPunct="1"/>
            <a:r>
              <a:rPr lang="en-US" altLang="en-US" sz="1200" b="0" i="0" kern="1200" baseline="0" dirty="0" smtClean="0">
                <a:solidFill>
                  <a:schemeClr val="tx1"/>
                </a:solidFill>
                <a:effectLst/>
                <a:latin typeface="+mn-lt"/>
                <a:ea typeface="+mn-ea"/>
                <a:cs typeface="+mn-cs"/>
                <a:sym typeface="Wingdings" panose="05000000000000000000" pitchFamily="2" charset="2"/>
              </a:rPr>
              <a:t>To provide orthometric height accuracy, we add to the ellipsoid height range a slop factor from the geoid model.</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52736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select</a:t>
            </a:r>
            <a:r>
              <a:rPr lang="en-US" baseline="0" dirty="0" smtClean="0"/>
              <a:t> Options &gt; format &gt; Extended</a:t>
            </a:r>
          </a:p>
          <a:p>
            <a:r>
              <a:rPr lang="en-US" baseline="0" dirty="0" smtClean="0"/>
              <a:t>OPUS will append to your one page report many pages of detail regarding HOW the solution came about.</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28</a:t>
            </a:fld>
            <a:endParaRPr lang="en-US"/>
          </a:p>
        </p:txBody>
      </p:sp>
    </p:spTree>
    <p:extLst>
      <p:ext uri="{BB962C8B-B14F-4D97-AF65-F5344CB8AC3E}">
        <p14:creationId xmlns:p14="http://schemas.microsoft.com/office/powerpoint/2010/main" val="1113664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select</a:t>
            </a:r>
            <a:r>
              <a:rPr lang="en-US" baseline="0" dirty="0" smtClean="0"/>
              <a:t> Options &gt; format &gt; XML</a:t>
            </a:r>
          </a:p>
          <a:p>
            <a:r>
              <a:rPr lang="en-US" baseline="0" dirty="0" smtClean="0"/>
              <a:t>OPUS will append to your one page report a computer-friendly version suitable for downstream applications.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29</a:t>
            </a:fld>
            <a:endParaRPr lang="en-US"/>
          </a:p>
        </p:txBody>
      </p:sp>
    </p:spTree>
    <p:extLst>
      <p:ext uri="{BB962C8B-B14F-4D97-AF65-F5344CB8AC3E}">
        <p14:creationId xmlns:p14="http://schemas.microsoft.com/office/powerpoint/2010/main" val="396814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75E023-E3E4-4108-A9D4-8F548C08ED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2467" name="Rectangle 2"/>
          <p:cNvSpPr>
            <a:spLocks noGrp="1" noRot="1" noChangeAspect="1" noChangeArrowheads="1" noTextEdit="1"/>
          </p:cNvSpPr>
          <p:nvPr>
            <p:ph type="sldImg"/>
          </p:nvPr>
        </p:nvSpPr>
        <p:spPr>
          <a:xfrm>
            <a:off x="1143000" y="685800"/>
            <a:ext cx="4573588" cy="3430588"/>
          </a:xfrm>
          <a:ln/>
        </p:spPr>
      </p:sp>
      <p:sp>
        <p:nvSpPr>
          <p:cNvPr id="62468" name="Rectangle 3"/>
          <p:cNvSpPr>
            <a:spLocks noGrp="1" noChangeArrowheads="1"/>
          </p:cNvSpPr>
          <p:nvPr>
            <p:ph type="body" idx="1"/>
          </p:nvPr>
        </p:nvSpPr>
        <p:spPr>
          <a:xfrm>
            <a:off x="684213" y="4341813"/>
            <a:ext cx="5489575"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Studies performed in 1999 indicate that the standard error of computed horizontal coordinates, expressed in centimeters, may be approximated by the mathematical expression: one divided by the square root of the length of the observing session in hours.  Similarly, these studies indicate that the standard error of computed vertical coordinates, again in centimeters, may be approximated by the mathematical expression: 3.7 divided by the square root of the length of the observing session in hours.  Newer studies of achievable accuracies are now being conducted, and these studies indicate that the same level of accuracy can be obtained with shorter observing sessions, when the atmospheric conditions measured at CORS sites are interpolated to the location where the user collected his/her data.</a:t>
            </a:r>
          </a:p>
        </p:txBody>
      </p:sp>
    </p:spTree>
    <p:extLst>
      <p:ext uri="{BB962C8B-B14F-4D97-AF65-F5344CB8AC3E}">
        <p14:creationId xmlns:p14="http://schemas.microsoft.com/office/powerpoint/2010/main" val="63517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distribution of OPUS solution precision from the accumulated</a:t>
            </a:r>
            <a:r>
              <a:rPr lang="en-US" baseline="0" dirty="0" smtClean="0"/>
              <a:t> solutions at</a:t>
            </a:r>
            <a:r>
              <a:rPr lang="en-US" dirty="0" smtClean="0"/>
              <a:t> 1,057</a:t>
            </a:r>
            <a:r>
              <a:rPr lang="en-US" baseline="0" dirty="0" smtClean="0"/>
              <a:t> marks, each with more than one shared OPUS-S solution.</a:t>
            </a:r>
          </a:p>
          <a:p>
            <a:r>
              <a:rPr lang="en-US" baseline="0" dirty="0" smtClean="0"/>
              <a:t>For each, the latitude, longitude, </a:t>
            </a:r>
            <a:r>
              <a:rPr lang="en-US" baseline="0" dirty="0" err="1" smtClean="0"/>
              <a:t>ellip</a:t>
            </a:r>
            <a:r>
              <a:rPr lang="en-US" baseline="0" dirty="0" smtClean="0"/>
              <a:t> </a:t>
            </a:r>
            <a:r>
              <a:rPr lang="en-US" baseline="0" dirty="0" err="1" smtClean="0"/>
              <a:t>hgt</a:t>
            </a:r>
            <a:r>
              <a:rPr lang="en-US" baseline="0" dirty="0" smtClean="0"/>
              <a:t>, and </a:t>
            </a:r>
            <a:r>
              <a:rPr lang="en-US" baseline="0" dirty="0" err="1" smtClean="0"/>
              <a:t>ortho</a:t>
            </a:r>
            <a:r>
              <a:rPr lang="en-US" baseline="0" dirty="0" smtClean="0"/>
              <a:t> </a:t>
            </a:r>
            <a:r>
              <a:rPr lang="en-US" baseline="0" dirty="0" err="1" smtClean="0"/>
              <a:t>hgt</a:t>
            </a:r>
            <a:r>
              <a:rPr lang="en-US" baseline="0" dirty="0" smtClean="0"/>
              <a:t> value difference frequencies are shown, individually (bar chart) and cumulatively (Pareto line chart.)</a:t>
            </a:r>
          </a:p>
          <a:p>
            <a:endParaRPr lang="en-US" baseline="0" dirty="0" smtClean="0"/>
          </a:p>
          <a:p>
            <a:r>
              <a:rPr lang="en-US" baseline="0" dirty="0" smtClean="0"/>
              <a:t>This suggests that for data files of 4+ hours duration, an OPUS user can usually agree with an earlier user at the cm level, particularly in the horizontal.</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31</a:t>
            </a:fld>
            <a:endParaRPr lang="en-US"/>
          </a:p>
        </p:txBody>
      </p:sp>
    </p:spTree>
    <p:extLst>
      <p:ext uri="{BB962C8B-B14F-4D97-AF65-F5344CB8AC3E}">
        <p14:creationId xmlns:p14="http://schemas.microsoft.com/office/powerpoint/2010/main" val="304721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distribution of OPUS solution “accuracy” for #</a:t>
            </a:r>
            <a:r>
              <a:rPr lang="en-US" baseline="0" dirty="0" smtClean="0"/>
              <a:t> each OPUS-S solutions shared on marks with existing NGS datasheet values of similar or higher accuracy.</a:t>
            </a:r>
          </a:p>
          <a:p>
            <a:r>
              <a:rPr lang="en-US" baseline="0" dirty="0" smtClean="0"/>
              <a:t>For each, the latitude, longitude, </a:t>
            </a:r>
            <a:r>
              <a:rPr lang="en-US" baseline="0" dirty="0" err="1" smtClean="0"/>
              <a:t>ellip</a:t>
            </a:r>
            <a:r>
              <a:rPr lang="en-US" baseline="0" dirty="0" smtClean="0"/>
              <a:t> </a:t>
            </a:r>
            <a:r>
              <a:rPr lang="en-US" baseline="0" dirty="0" err="1" smtClean="0"/>
              <a:t>hgt</a:t>
            </a:r>
            <a:r>
              <a:rPr lang="en-US" baseline="0" dirty="0" smtClean="0"/>
              <a:t>, and </a:t>
            </a:r>
            <a:r>
              <a:rPr lang="en-US" baseline="0" dirty="0" err="1" smtClean="0"/>
              <a:t>ortho</a:t>
            </a:r>
            <a:r>
              <a:rPr lang="en-US" baseline="0" dirty="0" smtClean="0"/>
              <a:t> </a:t>
            </a:r>
            <a:r>
              <a:rPr lang="en-US" baseline="0" dirty="0" err="1" smtClean="0"/>
              <a:t>hgt</a:t>
            </a:r>
            <a:r>
              <a:rPr lang="en-US" baseline="0" dirty="0" smtClean="0"/>
              <a:t> value difference frequencies are shown, individually (bar chart) and cumulatively (Pareto line chart.)</a:t>
            </a:r>
          </a:p>
          <a:p>
            <a:endParaRPr lang="en-US" baseline="0" dirty="0" smtClean="0"/>
          </a:p>
          <a:p>
            <a:r>
              <a:rPr lang="en-US" baseline="0" dirty="0" smtClean="0"/>
              <a:t>This suggests that for data files of 4+ hours duration, an OPUS solution approximates most NGS datasheets within a few centimeters, though with a longer tail, suggesting some datasheets are difficult to reproduce accurately using OPUS.</a:t>
            </a:r>
          </a:p>
          <a:p>
            <a:endParaRPr lang="en-US" baseline="0" dirty="0" smtClean="0"/>
          </a:p>
          <a:p>
            <a:r>
              <a:rPr lang="en-US" baseline="0" dirty="0" smtClean="0"/>
              <a:t>As compared to the earlier graph, you can see the contribution of any alignment difference between the passive (datasheet) and active (CORS) networks.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32</a:t>
            </a:fld>
            <a:endParaRPr lang="en-US"/>
          </a:p>
        </p:txBody>
      </p:sp>
    </p:spTree>
    <p:extLst>
      <p:ext uri="{BB962C8B-B14F-4D97-AF65-F5344CB8AC3E}">
        <p14:creationId xmlns:p14="http://schemas.microsoft.com/office/powerpoint/2010/main" val="3991412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distribution of how well OPUS “says” it does</a:t>
            </a:r>
            <a:r>
              <a:rPr lang="en-US" baseline="0" dirty="0" smtClean="0"/>
              <a:t> for the earlier solutions.</a:t>
            </a:r>
          </a:p>
          <a:p>
            <a:endParaRPr lang="en-US" baseline="0" dirty="0" smtClean="0"/>
          </a:p>
          <a:p>
            <a:r>
              <a:rPr lang="en-US" baseline="0" dirty="0" smtClean="0"/>
              <a:t>Here we see that OPUS is optimistic in its ability to estimate the true accuracy of </a:t>
            </a:r>
            <a:r>
              <a:rPr lang="en-US" baseline="0" smtClean="0"/>
              <a:t>any solution.</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33</a:t>
            </a:fld>
            <a:endParaRPr lang="en-US"/>
          </a:p>
        </p:txBody>
      </p:sp>
    </p:spTree>
    <p:extLst>
      <p:ext uri="{BB962C8B-B14F-4D97-AF65-F5344CB8AC3E}">
        <p14:creationId xmlns:p14="http://schemas.microsoft.com/office/powerpoint/2010/main" val="1031872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Shape 62"/>
          <p:cNvSpPr>
            <a:spLocks noGrp="1" noRot="1" noChangeAspect="1" noTextEdit="1"/>
          </p:cNvSpPr>
          <p:nvPr>
            <p:ph type="sldImg" idx="2"/>
          </p:nvPr>
        </p:nvSpPr>
        <p:spPr>
          <a:xfrm>
            <a:off x="1143000" y="685800"/>
            <a:ext cx="4572000" cy="3429000"/>
          </a:xfrm>
          <a:noFill/>
          <a:ln>
            <a:headEnd/>
            <a:tailEnd/>
          </a:ln>
        </p:spPr>
      </p:sp>
      <p:sp>
        <p:nvSpPr>
          <p:cNvPr id="25603" name="Shape 6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smtClean="0"/>
              <a:t>-OPUS-Share is easy and fast</a:t>
            </a:r>
          </a:p>
          <a:p>
            <a:pPr>
              <a:spcBef>
                <a:spcPct val="0"/>
              </a:spcBef>
            </a:pPr>
            <a:r>
              <a:rPr lang="en-US" altLang="en-US" dirty="0" smtClean="0"/>
              <a:t>-Great way to provide data to public </a:t>
            </a:r>
          </a:p>
          <a:p>
            <a:pPr>
              <a:spcBef>
                <a:spcPct val="0"/>
              </a:spcBef>
            </a:pPr>
            <a:r>
              <a:rPr lang="en-US" altLang="en-US" dirty="0" smtClean="0"/>
              <a:t>-Assist NGS with goals of improving NSRS</a:t>
            </a:r>
            <a:r>
              <a:rPr lang="en-US" altLang="en-US" baseline="0" dirty="0" smtClean="0"/>
              <a:t> and creating accurate geoid models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Shape 70"/>
          <p:cNvSpPr>
            <a:spLocks noGrp="1" noRot="1" noChangeAspect="1" noTextEdit="1"/>
          </p:cNvSpPr>
          <p:nvPr>
            <p:ph type="sldImg" idx="2"/>
          </p:nvPr>
        </p:nvSpPr>
        <p:spPr>
          <a:xfrm>
            <a:off x="1143000" y="685800"/>
            <a:ext cx="4572000" cy="3429000"/>
          </a:xfrm>
          <a:noFill/>
          <a:ln>
            <a:headEnd/>
            <a:tailEnd/>
          </a:ln>
        </p:spPr>
      </p:sp>
      <p:sp>
        <p:nvSpPr>
          <p:cNvPr id="26627" name="Shape 7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smtClean="0"/>
              <a:t>-Select</a:t>
            </a:r>
            <a:r>
              <a:rPr lang="en-US" altLang="en-US" baseline="0" dirty="0" smtClean="0"/>
              <a:t> yes, share then “Upload to Static”</a:t>
            </a:r>
          </a:p>
          <a:p>
            <a:pPr>
              <a:spcBef>
                <a:spcPct val="0"/>
              </a:spcBef>
            </a:pPr>
            <a:r>
              <a:rPr lang="en-US" altLang="en-US" baseline="0" dirty="0" smtClean="0"/>
              <a:t>-If </a:t>
            </a:r>
            <a:r>
              <a:rPr lang="en-US" altLang="en-US" baseline="0" smtClean="0"/>
              <a:t>upload successful, </a:t>
            </a:r>
            <a:r>
              <a:rPr lang="en-US" altLang="en-US" baseline="0" dirty="0" smtClean="0"/>
              <a:t>select whether mark has PID or is new to NGS</a:t>
            </a:r>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Shape 80"/>
          <p:cNvSpPr>
            <a:spLocks noGrp="1" noRot="1" noChangeAspect="1" noTextEdit="1"/>
          </p:cNvSpPr>
          <p:nvPr>
            <p:ph type="sldImg" idx="2"/>
          </p:nvPr>
        </p:nvSpPr>
        <p:spPr>
          <a:xfrm>
            <a:off x="1143000" y="685800"/>
            <a:ext cx="4572000" cy="3429000"/>
          </a:xfrm>
          <a:noFill/>
          <a:ln>
            <a:headEnd/>
            <a:tailEnd/>
          </a:ln>
        </p:spPr>
      </p:sp>
      <p:sp>
        <p:nvSpPr>
          <p:cNvPr id="27651" name="Shape 8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smtClean="0"/>
              <a:t>-Fields</a:t>
            </a:r>
            <a:r>
              <a:rPr lang="en-US" altLang="en-US" baseline="0" dirty="0" smtClean="0"/>
              <a:t> with “*” are required</a:t>
            </a:r>
          </a:p>
          <a:p>
            <a:pPr>
              <a:spcBef>
                <a:spcPct val="0"/>
              </a:spcBef>
            </a:pPr>
            <a:r>
              <a:rPr lang="en-US" altLang="en-US" baseline="0" dirty="0" smtClean="0"/>
              <a:t>-Marks with PID takes users to page on the left, new marks takes users to page on the right</a:t>
            </a:r>
          </a:p>
          <a:p>
            <a:pPr>
              <a:spcBef>
                <a:spcPct val="0"/>
              </a:spcBef>
            </a:pPr>
            <a:r>
              <a:rPr lang="en-US" altLang="en-US" baseline="0" dirty="0" smtClean="0"/>
              <a:t>-Select “Upload Description” after filling out fields</a:t>
            </a: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OPUS Sharing: Approaching 1% of OPUS-S solutions.</a:t>
            </a:r>
          </a:p>
          <a:p>
            <a:pPr marL="171450" indent="-171450">
              <a:buFontTx/>
              <a:buChar char="-"/>
            </a:pPr>
            <a:r>
              <a:rPr lang="en-US" dirty="0" smtClean="0"/>
              <a:t>OPUS-S:</a:t>
            </a:r>
            <a:r>
              <a:rPr lang="en-US" baseline="0" dirty="0" smtClean="0"/>
              <a:t> growing, reaching plateau?</a:t>
            </a:r>
          </a:p>
          <a:p>
            <a:pPr marL="171450" indent="-171450">
              <a:buFontTx/>
              <a:buChar char="-"/>
            </a:pPr>
            <a:r>
              <a:rPr lang="en-US" baseline="0" dirty="0" smtClean="0"/>
              <a:t>OPUS-RS: holding steady.</a:t>
            </a:r>
          </a:p>
          <a:p>
            <a:pPr marL="171450" indent="-171450">
              <a:buFontTx/>
              <a:buChar char="-"/>
            </a:pPr>
            <a:r>
              <a:rPr lang="en-US" baseline="0" dirty="0" smtClean="0"/>
              <a:t>Fiscal year 2017: based in this chart off of October 2016’s results.</a:t>
            </a:r>
          </a:p>
          <a:p>
            <a:pPr marL="171450" indent="-171450">
              <a:buFontTx/>
              <a:buChar char="-"/>
            </a:pPr>
            <a:endParaRPr lang="en-US" baseline="0" dirty="0" smtClean="0"/>
          </a:p>
          <a:p>
            <a:pPr marL="171450" indent="-171450">
              <a:buFontTx/>
              <a:buChar char="-"/>
            </a:pPr>
            <a:r>
              <a:rPr lang="en-US" baseline="0" dirty="0" smtClean="0"/>
              <a:t>(Source = JGE’s usage.xls file updated monthly)</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6</a:t>
            </a:fld>
            <a:endParaRPr lang="en-US"/>
          </a:p>
        </p:txBody>
      </p:sp>
    </p:spTree>
    <p:extLst>
      <p:ext uri="{BB962C8B-B14F-4D97-AF65-F5344CB8AC3E}">
        <p14:creationId xmlns:p14="http://schemas.microsoft.com/office/powerpoint/2010/main" val="19820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Shape 89"/>
          <p:cNvSpPr>
            <a:spLocks noGrp="1" noRot="1" noChangeAspect="1" noTextEdit="1"/>
          </p:cNvSpPr>
          <p:nvPr>
            <p:ph type="sldImg" idx="2"/>
          </p:nvPr>
        </p:nvSpPr>
        <p:spPr>
          <a:xfrm>
            <a:off x="1143000" y="685800"/>
            <a:ext cx="4572000" cy="3429000"/>
          </a:xfrm>
          <a:noFill/>
          <a:ln>
            <a:headEnd/>
            <a:tailEnd/>
          </a:ln>
        </p:spPr>
      </p:sp>
      <p:sp>
        <p:nvSpPr>
          <p:cNvPr id="28675" name="Shape 9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smtClean="0"/>
              <a:t>User receives 3 e-mails:</a:t>
            </a:r>
          </a:p>
          <a:p>
            <a:pPr>
              <a:spcBef>
                <a:spcPct val="0"/>
              </a:spcBef>
            </a:pPr>
            <a:r>
              <a:rPr lang="en-US" altLang="en-US" dirty="0" smtClean="0"/>
              <a:t>-1</a:t>
            </a:r>
            <a:r>
              <a:rPr lang="en-US" altLang="en-US" baseline="30000" dirty="0" smtClean="0"/>
              <a:t>st</a:t>
            </a:r>
            <a:r>
              <a:rPr lang="en-US" altLang="en-US" dirty="0" smtClean="0"/>
              <a:t> e-mail: OPUS solution report shown on left</a:t>
            </a:r>
          </a:p>
          <a:p>
            <a:pPr>
              <a:spcBef>
                <a:spcPct val="0"/>
              </a:spcBef>
            </a:pPr>
            <a:r>
              <a:rPr lang="en-US" altLang="en-US" dirty="0" smtClean="0"/>
              <a:t>-2</a:t>
            </a:r>
            <a:r>
              <a:rPr lang="en-US" altLang="en-US" baseline="30000" dirty="0" smtClean="0"/>
              <a:t>nd</a:t>
            </a:r>
            <a:r>
              <a:rPr lang="en-US" altLang="en-US" dirty="0" smtClean="0"/>
              <a:t> e-mail: </a:t>
            </a:r>
            <a:r>
              <a:rPr lang="en-US" altLang="en-US" b="1" dirty="0" smtClean="0"/>
              <a:t>Draft</a:t>
            </a:r>
            <a:r>
              <a:rPr lang="en-US" altLang="en-US" dirty="0" smtClean="0"/>
              <a:t> of OPUS data sheet shown on right. Can EDIT</a:t>
            </a:r>
            <a:r>
              <a:rPr lang="en-US" altLang="en-US" baseline="0" dirty="0" smtClean="0"/>
              <a:t> any mistakes or DISCARD completely. Select checkbox and SHARE to share solution after confirming information is correct</a:t>
            </a:r>
          </a:p>
          <a:p>
            <a:pPr>
              <a:spcBef>
                <a:spcPct val="0"/>
              </a:spcBef>
            </a:pPr>
            <a:r>
              <a:rPr lang="en-US" altLang="en-US" baseline="0" dirty="0" smtClean="0"/>
              <a:t>-3</a:t>
            </a:r>
            <a:r>
              <a:rPr lang="en-US" altLang="en-US" baseline="30000" dirty="0" smtClean="0"/>
              <a:t>rd</a:t>
            </a:r>
            <a:r>
              <a:rPr lang="en-US" altLang="en-US" baseline="0" dirty="0" smtClean="0"/>
              <a:t> e-mail: After OPUS team member does final QC, mark is loaded to OPUS-Share-DB. User receives confirmation that mark is shared and link to the </a:t>
            </a:r>
            <a:r>
              <a:rPr lang="en-US" altLang="en-US" b="1" baseline="0" dirty="0" smtClean="0"/>
              <a:t>final</a:t>
            </a:r>
            <a:r>
              <a:rPr lang="en-US" altLang="en-US" baseline="0" dirty="0" smtClean="0"/>
              <a:t> draft of OPUS datasheet</a:t>
            </a:r>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0512AEE-A25C-4959-A4FC-3971D310A8F5}" type="slidenum">
              <a:rPr lang="en-US" altLang="en-US">
                <a:solidFill>
                  <a:srgbClr val="000000"/>
                </a:solidFill>
              </a:rPr>
              <a:pPr>
                <a:spcBef>
                  <a:spcPct val="0"/>
                </a:spcBef>
              </a:pPr>
              <a:t>40</a:t>
            </a:fld>
            <a:endParaRPr lang="en-US" altLang="en-US">
              <a:solidFill>
                <a:srgbClr val="000000"/>
              </a:solidFill>
            </a:endParaRPr>
          </a:p>
        </p:txBody>
      </p:sp>
      <p:sp>
        <p:nvSpPr>
          <p:cNvPr id="36867" name="Rectangle 2"/>
          <p:cNvSpPr>
            <a:spLocks noGrp="1" noRot="1" noChangeAspect="1" noChangeArrowheads="1" noTextEdit="1"/>
          </p:cNvSpPr>
          <p:nvPr>
            <p:ph type="sldImg"/>
          </p:nvPr>
        </p:nvSpPr>
        <p:spPr>
          <a:xfrm>
            <a:off x="1143000" y="685800"/>
            <a:ext cx="4572000" cy="342900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 - We keep</a:t>
            </a:r>
            <a:r>
              <a:rPr lang="en-US" altLang="en-US" baseline="0" dirty="0" smtClean="0"/>
              <a:t> the minimum session time at 4 hours for OPUS share </a:t>
            </a:r>
          </a:p>
          <a:p>
            <a:pPr eaLnBrk="1" hangingPunct="1"/>
            <a:r>
              <a:rPr lang="en-US" altLang="en-US" baseline="0" dirty="0" smtClean="0"/>
              <a:t>	- </a:t>
            </a:r>
            <a:r>
              <a:rPr lang="en-US" sz="1200" b="0" i="0" u="none" strike="noStrike" kern="1200" dirty="0" smtClean="0">
                <a:solidFill>
                  <a:schemeClr val="tx1"/>
                </a:solidFill>
                <a:effectLst/>
                <a:latin typeface="+mn-lt"/>
                <a:ea typeface="+mn-ea"/>
                <a:cs typeface="+mn-cs"/>
              </a:rPr>
              <a:t>Longer sessions = better probability of fixing ambiguities and cancelling some errors in GNSS</a:t>
            </a:r>
          </a:p>
          <a:p>
            <a:pPr marL="171450" indent="-171450" eaLnBrk="1" hangingPunct="1">
              <a:buFontTx/>
              <a:buChar char="-"/>
            </a:pPr>
            <a:r>
              <a:rPr lang="en-US" altLang="en-US" sz="1200" b="0" i="0" u="none" strike="noStrike" kern="1200" dirty="0" smtClean="0">
                <a:solidFill>
                  <a:schemeClr val="tx1"/>
                </a:solidFill>
                <a:effectLst/>
                <a:latin typeface="+mn-lt"/>
                <a:ea typeface="+mn-ea"/>
                <a:cs typeface="+mn-cs"/>
              </a:rPr>
              <a:t>Incorrect</a:t>
            </a:r>
            <a:r>
              <a:rPr lang="en-US" altLang="en-US" sz="1200" b="0" i="0" u="none" strike="noStrike" kern="1200" baseline="0" dirty="0" smtClean="0">
                <a:solidFill>
                  <a:schemeClr val="tx1"/>
                </a:solidFill>
                <a:effectLst/>
                <a:latin typeface="+mn-lt"/>
                <a:ea typeface="+mn-ea"/>
                <a:cs typeface="+mn-cs"/>
              </a:rPr>
              <a:t> a</a:t>
            </a:r>
            <a:r>
              <a:rPr lang="en-US" altLang="en-US" sz="1200" b="0" i="0" u="none" strike="noStrike" kern="1200" dirty="0" smtClean="0">
                <a:solidFill>
                  <a:schemeClr val="tx1"/>
                </a:solidFill>
                <a:effectLst/>
                <a:latin typeface="+mn-lt"/>
                <a:ea typeface="+mn-ea"/>
                <a:cs typeface="+mn-cs"/>
              </a:rPr>
              <a:t>ntenna</a:t>
            </a:r>
            <a:r>
              <a:rPr lang="en-US" altLang="en-US" sz="1200" b="0" i="0" u="none" strike="noStrike" kern="1200" baseline="0" dirty="0" smtClean="0">
                <a:solidFill>
                  <a:schemeClr val="tx1"/>
                </a:solidFill>
                <a:effectLst/>
                <a:latin typeface="+mn-lt"/>
                <a:ea typeface="+mn-ea"/>
                <a:cs typeface="+mn-cs"/>
              </a:rPr>
              <a:t> height is often the cause of an inaccurate </a:t>
            </a:r>
            <a:r>
              <a:rPr lang="en-US" altLang="en-US" sz="1200" b="0" i="0" u="none" strike="noStrike" kern="1200" baseline="0" dirty="0" err="1" smtClean="0">
                <a:solidFill>
                  <a:schemeClr val="tx1"/>
                </a:solidFill>
                <a:effectLst/>
                <a:latin typeface="+mn-lt"/>
                <a:ea typeface="+mn-ea"/>
                <a:cs typeface="+mn-cs"/>
              </a:rPr>
              <a:t>orthometric</a:t>
            </a:r>
            <a:r>
              <a:rPr lang="en-US" altLang="en-US" sz="1200" b="0" i="0" u="none" strike="noStrike" kern="1200" baseline="0" dirty="0" smtClean="0">
                <a:solidFill>
                  <a:schemeClr val="tx1"/>
                </a:solidFill>
                <a:effectLst/>
                <a:latin typeface="+mn-lt"/>
                <a:ea typeface="+mn-ea"/>
                <a:cs typeface="+mn-cs"/>
              </a:rPr>
              <a:t> height </a:t>
            </a:r>
          </a:p>
          <a:p>
            <a:pPr marL="171450" indent="-171450" eaLnBrk="1" hangingPunct="1">
              <a:buFontTx/>
              <a:buChar char="-"/>
            </a:pPr>
            <a:r>
              <a:rPr lang="en-US" altLang="en-US" sz="1200" b="0" i="0" u="none" strike="noStrike" kern="1200" baseline="0" dirty="0" smtClean="0">
                <a:solidFill>
                  <a:schemeClr val="tx1"/>
                </a:solidFill>
                <a:effectLst/>
                <a:latin typeface="+mn-lt"/>
                <a:ea typeface="+mn-ea"/>
                <a:cs typeface="+mn-cs"/>
              </a:rPr>
              <a:t>Example description at the top</a:t>
            </a:r>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Shape 108"/>
          <p:cNvSpPr>
            <a:spLocks noGrp="1" noRot="1" noChangeAspect="1" noTextEdit="1"/>
          </p:cNvSpPr>
          <p:nvPr>
            <p:ph type="sldImg" idx="2"/>
          </p:nvPr>
        </p:nvSpPr>
        <p:spPr>
          <a:xfrm>
            <a:off x="1143000" y="685800"/>
            <a:ext cx="4572000" cy="3429000"/>
          </a:xfrm>
          <a:noFill/>
          <a:ln>
            <a:headEnd/>
            <a:tailEnd/>
          </a:ln>
        </p:spPr>
      </p:sp>
      <p:sp>
        <p:nvSpPr>
          <p:cNvPr id="30723" name="Shape 10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smtClean="0"/>
              <a:t>The</a:t>
            </a:r>
            <a:r>
              <a:rPr lang="en-US" altLang="en-US" baseline="0" dirty="0" smtClean="0"/>
              <a:t> best photos are clear and are good indicators of the mark location</a:t>
            </a:r>
          </a:p>
          <a:p>
            <a:pPr>
              <a:spcBef>
                <a:spcPct val="0"/>
              </a:spcBef>
            </a:pPr>
            <a:r>
              <a:rPr lang="en-US" altLang="en-US" baseline="0" dirty="0" smtClean="0"/>
              <a:t>	- close up: clear stamping, no equipment, no debris or shadows</a:t>
            </a:r>
          </a:p>
          <a:p>
            <a:pPr>
              <a:spcBef>
                <a:spcPct val="0"/>
              </a:spcBef>
            </a:pPr>
            <a:r>
              <a:rPr lang="en-US" altLang="en-US" baseline="0" dirty="0" smtClean="0"/>
              <a:t>	- horizon: equipment shown, mark location distinct </a:t>
            </a:r>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Shape 120"/>
          <p:cNvSpPr>
            <a:spLocks noGrp="1" noRot="1" noChangeAspect="1" noTextEdit="1"/>
          </p:cNvSpPr>
          <p:nvPr>
            <p:ph type="sldImg" idx="2"/>
          </p:nvPr>
        </p:nvSpPr>
        <p:spPr>
          <a:xfrm>
            <a:off x="1143000" y="685800"/>
            <a:ext cx="4572000" cy="3429000"/>
          </a:xfrm>
          <a:noFill/>
          <a:ln>
            <a:headEnd/>
            <a:tailEnd/>
          </a:ln>
        </p:spPr>
      </p:sp>
      <p:sp>
        <p:nvSpPr>
          <p:cNvPr id="31747" name="Shape 12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smtClean="0"/>
              <a:t>OPUS Beta Map: </a:t>
            </a:r>
          </a:p>
          <a:p>
            <a:pPr>
              <a:spcBef>
                <a:spcPct val="0"/>
              </a:spcBef>
            </a:pPr>
            <a:r>
              <a:rPr lang="en-US" altLang="en-US" dirty="0" smtClean="0"/>
              <a:t> - search by location or date</a:t>
            </a:r>
          </a:p>
          <a:p>
            <a:pPr>
              <a:spcBef>
                <a:spcPct val="0"/>
              </a:spcBef>
            </a:pPr>
            <a:r>
              <a:rPr lang="en-US" altLang="en-US" dirty="0" smtClean="0"/>
              <a:t>- Map</a:t>
            </a:r>
            <a:r>
              <a:rPr lang="en-US" altLang="en-US" baseline="0" dirty="0" smtClean="0"/>
              <a:t> is highly functional and responsive</a:t>
            </a:r>
            <a:endParaRPr lang="en-US" altLang="en-US" dirty="0" smtClean="0"/>
          </a:p>
          <a:p>
            <a:pPr>
              <a:spcBef>
                <a:spcPct val="0"/>
              </a:spcBef>
            </a:pPr>
            <a:endParaRPr lang="en-US" altLang="en-US" dirty="0" smtClean="0"/>
          </a:p>
          <a:p>
            <a:pPr>
              <a:spcBef>
                <a:spcPct val="0"/>
              </a:spcBef>
            </a:pPr>
            <a:r>
              <a:rPr lang="en-US" altLang="en-US" dirty="0" smtClean="0"/>
              <a:t>OPUS tool:</a:t>
            </a:r>
          </a:p>
          <a:p>
            <a:pPr>
              <a:spcBef>
                <a:spcPct val="0"/>
              </a:spcBef>
            </a:pPr>
            <a:r>
              <a:rPr lang="en-US" altLang="en-US" dirty="0" smtClean="0"/>
              <a:t>- More</a:t>
            </a:r>
            <a:r>
              <a:rPr lang="en-US" altLang="en-US" baseline="0" dirty="0" smtClean="0"/>
              <a:t> search options, solutions in HTML, XML and </a:t>
            </a:r>
            <a:r>
              <a:rPr lang="en-US" altLang="en-US" baseline="0" dirty="0" err="1" smtClean="0"/>
              <a:t>shapefile</a:t>
            </a:r>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provided by Mark Armstrong, NGS’s NW Region Geodetic Advisor</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44</a:t>
            </a:fld>
            <a:endParaRPr lang="en-US"/>
          </a:p>
        </p:txBody>
      </p:sp>
    </p:spTree>
    <p:extLst>
      <p:ext uri="{BB962C8B-B14F-4D97-AF65-F5344CB8AC3E}">
        <p14:creationId xmlns:p14="http://schemas.microsoft.com/office/powerpoint/2010/main" val="323850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5813" indent="-227013">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64DF1773-BDF8-4D95-92F3-04AE35AB7412}" type="slidenum">
              <a:rPr lang="en-US" altLang="en-US">
                <a:solidFill>
                  <a:srgbClr val="000000"/>
                </a:solidFill>
                <a:ea typeface="ＭＳ Ｐゴシック" pitchFamily="34" charset="-128"/>
              </a:rPr>
              <a:pPr>
                <a:spcBef>
                  <a:spcPct val="0"/>
                </a:spcBef>
              </a:pPr>
              <a:t>46</a:t>
            </a:fld>
            <a:endParaRPr lang="en-US" altLang="en-US">
              <a:solidFill>
                <a:srgbClr val="000000"/>
              </a:solidFill>
              <a:ea typeface="ＭＳ Ｐゴシック" pitchFamily="34" charset="-128"/>
            </a:endParaRPr>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AFAE3FB5-30DF-4CB8-8115-9E41C3B31A53}" type="slidenum">
              <a:rPr lang="en-US" altLang="en-US" smtClean="0">
                <a:solidFill>
                  <a:srgbClr val="000000"/>
                </a:solidFill>
              </a:rPr>
              <a:pPr>
                <a:defRPr/>
              </a:pPr>
              <a:t>47</a:t>
            </a:fld>
            <a:endParaRPr lang="en-US" alt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7F0424C3-EE74-4FE1-82D9-448AD3EA9BBF}" type="slidenum">
              <a:rPr lang="en-US" altLang="en-US" smtClean="0">
                <a:solidFill>
                  <a:srgbClr val="000000"/>
                </a:solidFill>
              </a:rPr>
              <a:pPr>
                <a:defRPr/>
              </a:pPr>
              <a:t>48</a:t>
            </a:fld>
            <a:endParaRPr lang="en-US" alt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“normal” +- 2cm. horizontal accuracy, +- 2cm vertical accuracy.</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49</a:t>
            </a:fld>
            <a:endParaRPr lang="en-US"/>
          </a:p>
        </p:txBody>
      </p:sp>
    </p:spTree>
    <p:extLst>
      <p:ext uri="{BB962C8B-B14F-4D97-AF65-F5344CB8AC3E}">
        <p14:creationId xmlns:p14="http://schemas.microsoft.com/office/powerpoint/2010/main" val="2172789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Steep growth, but just a small fraction of all OPUS runs</a:t>
            </a:r>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947CE658-72A2-4A30-BD36-8CF24F28983B}" type="slidenum">
              <a:rPr lang="en-US" altLang="en-US" smtClean="0">
                <a:solidFill>
                  <a:srgbClr val="000000"/>
                </a:solidFill>
              </a:rPr>
              <a:pPr>
                <a:defRPr/>
              </a:pPr>
              <a:t>50</a:t>
            </a:fld>
            <a:endParaRPr lang="en-US" alt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OPUS-S uses L1, L2, and</a:t>
            </a:r>
            <a:r>
              <a:rPr lang="en-US" baseline="0" dirty="0" smtClean="0"/>
              <a:t> either C1 or P1.</a:t>
            </a:r>
          </a:p>
          <a:p>
            <a:pPr marL="171450" indent="-171450">
              <a:buFontTx/>
              <a:buChar char="-"/>
            </a:pPr>
            <a:r>
              <a:rPr lang="en-US" baseline="0" dirty="0" smtClean="0"/>
              <a:t>OPUS-RS uses L1, L2, P2, and either C1 or P1.</a:t>
            </a:r>
          </a:p>
          <a:p>
            <a:pPr marL="171450" indent="-171450">
              <a:buFontTx/>
              <a:buChar char="-"/>
            </a:pPr>
            <a:r>
              <a:rPr lang="en-US" baseline="0" dirty="0" smtClean="0"/>
              <a:t>OPUS will not use other sampling rates other than those listed.</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7</a:t>
            </a:fld>
            <a:endParaRPr lang="en-US"/>
          </a:p>
        </p:txBody>
      </p:sp>
    </p:spTree>
    <p:extLst>
      <p:ext uri="{BB962C8B-B14F-4D97-AF65-F5344CB8AC3E}">
        <p14:creationId xmlns:p14="http://schemas.microsoft.com/office/powerpoint/2010/main" val="3496992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RTN validation currently in Developmental mode.  Should become Beta in</a:t>
            </a:r>
            <a:r>
              <a:rPr lang="en-US" altLang="en-US" baseline="0" dirty="0" smtClean="0"/>
              <a:t> early to mid 2017.</a:t>
            </a:r>
            <a:endParaRPr lang="en-US" altLang="en-US" dirty="0" smtClean="0"/>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2BDD9F2A-11E7-47C3-B833-BE3BFE0F3769}" type="slidenum">
              <a:rPr lang="en-US" altLang="en-US" smtClean="0">
                <a:solidFill>
                  <a:srgbClr val="000000"/>
                </a:solidFill>
              </a:rPr>
              <a:pPr>
                <a:defRPr/>
              </a:pPr>
              <a:t>51</a:t>
            </a:fld>
            <a:endParaRPr lang="en-US" alt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A738FD3A-076E-4FD8-BA98-9210EF3EF10B}" type="slidenum">
              <a:rPr lang="en-US" altLang="en-US" smtClean="0">
                <a:solidFill>
                  <a:srgbClr val="000000"/>
                </a:solidFill>
              </a:rPr>
              <a:pPr>
                <a:defRPr/>
              </a:pPr>
              <a:t>52</a:t>
            </a:fld>
            <a:endParaRPr lang="en-US" altLang="en-US"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588" indent="-1588" defTabSz="928688" eaLnBrk="1" hangingPunct="1">
              <a:spcBef>
                <a:spcPct val="50000"/>
              </a:spcBef>
            </a:pPr>
            <a:r>
              <a:rPr lang="en-US" altLang="en-US" dirty="0" smtClean="0">
                <a:latin typeface="Arial" charset="0"/>
              </a:rPr>
              <a:t>The OPUS gateway page is found at http://geodesy.noaa.gov/OPUS/.</a:t>
            </a:r>
          </a:p>
          <a:p>
            <a:pPr marL="1588" indent="-1588" defTabSz="928688" eaLnBrk="1" hangingPunct="1">
              <a:spcBef>
                <a:spcPct val="50000"/>
              </a:spcBef>
            </a:pPr>
            <a:r>
              <a:rPr lang="en-US" altLang="en-US" dirty="0" smtClean="0">
                <a:latin typeface="Arial" charset="0"/>
              </a:rPr>
              <a:t>OPUS Projects will only work for trained personnel.  See http://geodesy.noaa.gov/corbin for class</a:t>
            </a:r>
            <a:r>
              <a:rPr lang="en-US" altLang="en-US" baseline="0" dirty="0" smtClean="0">
                <a:latin typeface="Arial" charset="0"/>
              </a:rPr>
              <a:t> details.</a:t>
            </a:r>
          </a:p>
          <a:p>
            <a:pPr marL="1588" indent="-1588" defTabSz="928688" eaLnBrk="1" hangingPunct="1">
              <a:spcBef>
                <a:spcPct val="50000"/>
              </a:spcBef>
            </a:pPr>
            <a:endParaRPr lang="en-US" altLang="en-US" dirty="0" smtClean="0">
              <a:latin typeface="Arial" charset="0"/>
            </a:endParaRPr>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650" indent="-290513">
              <a:defRPr>
                <a:solidFill>
                  <a:schemeClr val="tx1"/>
                </a:solidFill>
                <a:latin typeface="Calibri" pitchFamily="34" charset="0"/>
              </a:defRPr>
            </a:lvl2pPr>
            <a:lvl3pPr marL="1163638" indent="-231775">
              <a:defRPr>
                <a:solidFill>
                  <a:schemeClr val="tx1"/>
                </a:solidFill>
                <a:latin typeface="Calibri" pitchFamily="34" charset="0"/>
              </a:defRPr>
            </a:lvl3pPr>
            <a:lvl4pPr marL="1630363" indent="-231775">
              <a:defRPr>
                <a:solidFill>
                  <a:schemeClr val="tx1"/>
                </a:solidFill>
                <a:latin typeface="Calibri" pitchFamily="34" charset="0"/>
              </a:defRPr>
            </a:lvl4pPr>
            <a:lvl5pPr marL="2095500" indent="-231775">
              <a:defRPr>
                <a:solidFill>
                  <a:schemeClr val="tx1"/>
                </a:solidFill>
                <a:latin typeface="Calibri" pitchFamily="34" charset="0"/>
              </a:defRPr>
            </a:lvl5pPr>
            <a:lvl6pPr marL="2552700" indent="-231775" fontAlgn="base">
              <a:spcBef>
                <a:spcPct val="0"/>
              </a:spcBef>
              <a:spcAft>
                <a:spcPct val="0"/>
              </a:spcAft>
              <a:defRPr>
                <a:solidFill>
                  <a:schemeClr val="tx1"/>
                </a:solidFill>
                <a:latin typeface="Calibri" pitchFamily="34" charset="0"/>
              </a:defRPr>
            </a:lvl6pPr>
            <a:lvl7pPr marL="3009900" indent="-231775" fontAlgn="base">
              <a:spcBef>
                <a:spcPct val="0"/>
              </a:spcBef>
              <a:spcAft>
                <a:spcPct val="0"/>
              </a:spcAft>
              <a:defRPr>
                <a:solidFill>
                  <a:schemeClr val="tx1"/>
                </a:solidFill>
                <a:latin typeface="Calibri" pitchFamily="34" charset="0"/>
              </a:defRPr>
            </a:lvl7pPr>
            <a:lvl8pPr marL="3467100" indent="-231775" fontAlgn="base">
              <a:spcBef>
                <a:spcPct val="0"/>
              </a:spcBef>
              <a:spcAft>
                <a:spcPct val="0"/>
              </a:spcAft>
              <a:defRPr>
                <a:solidFill>
                  <a:schemeClr val="tx1"/>
                </a:solidFill>
                <a:latin typeface="Calibri" pitchFamily="34" charset="0"/>
              </a:defRPr>
            </a:lvl8pPr>
            <a:lvl9pPr marL="3924300" indent="-231775" fontAlgn="base">
              <a:spcBef>
                <a:spcPct val="0"/>
              </a:spcBef>
              <a:spcAft>
                <a:spcPct val="0"/>
              </a:spcAft>
              <a:defRPr>
                <a:solidFill>
                  <a:schemeClr val="tx1"/>
                </a:solidFill>
                <a:latin typeface="Calibri" pitchFamily="34" charset="0"/>
              </a:defRPr>
            </a:lvl9pPr>
          </a:lstStyle>
          <a:p>
            <a:pPr>
              <a:defRPr/>
            </a:pPr>
            <a:fld id="{3C6CEF7E-EB7E-4322-B746-A0C1052BBB02}" type="slidenum">
              <a:rPr lang="en-US" altLang="en-US" smtClean="0">
                <a:solidFill>
                  <a:srgbClr val="000000"/>
                </a:solidFill>
                <a:latin typeface="Arial" charset="0"/>
                <a:ea typeface="ＭＳ Ｐゴシック" pitchFamily="34" charset="-128"/>
              </a:rPr>
              <a:pPr>
                <a:defRPr/>
              </a:pPr>
              <a:t>53</a:t>
            </a:fld>
            <a:endParaRPr lang="en-US" altLang="en-US" smtClean="0">
              <a:solidFill>
                <a:srgbClr val="000000"/>
              </a:solidFill>
              <a:latin typeface="Arial" charset="0"/>
              <a:ea typeface="ＭＳ Ｐゴシック" pitchFamily="34" charset="-128"/>
            </a:endParaRPr>
          </a:p>
        </p:txBody>
      </p:sp>
      <p:sp>
        <p:nvSpPr>
          <p:cNvPr id="4506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55650" indent="-290513">
              <a:defRPr>
                <a:solidFill>
                  <a:schemeClr val="tx1"/>
                </a:solidFill>
                <a:latin typeface="Calibri" pitchFamily="34" charset="0"/>
              </a:defRPr>
            </a:lvl2pPr>
            <a:lvl3pPr marL="1163638" indent="-231775">
              <a:defRPr>
                <a:solidFill>
                  <a:schemeClr val="tx1"/>
                </a:solidFill>
                <a:latin typeface="Calibri" pitchFamily="34" charset="0"/>
              </a:defRPr>
            </a:lvl3pPr>
            <a:lvl4pPr marL="1630363" indent="-231775">
              <a:defRPr>
                <a:solidFill>
                  <a:schemeClr val="tx1"/>
                </a:solidFill>
                <a:latin typeface="Calibri" pitchFamily="34" charset="0"/>
              </a:defRPr>
            </a:lvl4pPr>
            <a:lvl5pPr marL="2095500" indent="-231775">
              <a:defRPr>
                <a:solidFill>
                  <a:schemeClr val="tx1"/>
                </a:solidFill>
                <a:latin typeface="Calibri" pitchFamily="34" charset="0"/>
              </a:defRPr>
            </a:lvl5pPr>
            <a:lvl6pPr marL="2552700" indent="-231775" fontAlgn="base">
              <a:spcBef>
                <a:spcPct val="0"/>
              </a:spcBef>
              <a:spcAft>
                <a:spcPct val="0"/>
              </a:spcAft>
              <a:defRPr>
                <a:solidFill>
                  <a:schemeClr val="tx1"/>
                </a:solidFill>
                <a:latin typeface="Calibri" pitchFamily="34" charset="0"/>
              </a:defRPr>
            </a:lvl6pPr>
            <a:lvl7pPr marL="3009900" indent="-231775" fontAlgn="base">
              <a:spcBef>
                <a:spcPct val="0"/>
              </a:spcBef>
              <a:spcAft>
                <a:spcPct val="0"/>
              </a:spcAft>
              <a:defRPr>
                <a:solidFill>
                  <a:schemeClr val="tx1"/>
                </a:solidFill>
                <a:latin typeface="Calibri" pitchFamily="34" charset="0"/>
              </a:defRPr>
            </a:lvl7pPr>
            <a:lvl8pPr marL="3467100" indent="-231775" fontAlgn="base">
              <a:spcBef>
                <a:spcPct val="0"/>
              </a:spcBef>
              <a:spcAft>
                <a:spcPct val="0"/>
              </a:spcAft>
              <a:defRPr>
                <a:solidFill>
                  <a:schemeClr val="tx1"/>
                </a:solidFill>
                <a:latin typeface="Calibri" pitchFamily="34" charset="0"/>
              </a:defRPr>
            </a:lvl8pPr>
            <a:lvl9pPr marL="3924300" indent="-231775" fontAlgn="base">
              <a:spcBef>
                <a:spcPct val="0"/>
              </a:spcBef>
              <a:spcAft>
                <a:spcPct val="0"/>
              </a:spcAft>
              <a:defRPr>
                <a:solidFill>
                  <a:schemeClr val="tx1"/>
                </a:solidFill>
                <a:latin typeface="Calibri" pitchFamily="34" charset="0"/>
              </a:defRPr>
            </a:lvl9pPr>
          </a:lstStyle>
          <a:p>
            <a:pPr>
              <a:defRPr/>
            </a:pPr>
            <a:r>
              <a:rPr lang="en-US" altLang="en-US" smtClean="0">
                <a:solidFill>
                  <a:srgbClr val="000000"/>
                </a:solidFill>
                <a:latin typeface="Arial" charset="0"/>
                <a:ea typeface="ＭＳ Ｐゴシック" pitchFamily="34" charset="-128"/>
              </a:rPr>
              <a:t>New Developments for OPUS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OP-NGSIDB should be available in early to </a:t>
            </a:r>
            <a:r>
              <a:rPr lang="en-US" smtClean="0"/>
              <a:t>mid 2017.</a:t>
            </a:r>
            <a:endParaRPr lang="en-US" dirty="0" smtClean="0"/>
          </a:p>
          <a:p>
            <a:r>
              <a:rPr lang="en-US" dirty="0" smtClean="0"/>
              <a:t>OP-Sharing is</a:t>
            </a:r>
            <a:r>
              <a:rPr lang="en-US" baseline="0" dirty="0" smtClean="0"/>
              <a:t> in the planning stages.</a:t>
            </a:r>
          </a:p>
          <a:p>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54</a:t>
            </a:fld>
            <a:endParaRPr lang="en-US"/>
          </a:p>
        </p:txBody>
      </p:sp>
    </p:spTree>
    <p:extLst>
      <p:ext uri="{BB962C8B-B14F-4D97-AF65-F5344CB8AC3E}">
        <p14:creationId xmlns:p14="http://schemas.microsoft.com/office/powerpoint/2010/main" val="1764388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43000" y="685800"/>
            <a:ext cx="4572000" cy="342900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530EB05-14A6-4C46-89FE-F6D763665504}" type="slidenum">
              <a:rPr lang="en-US" altLang="en-US">
                <a:solidFill>
                  <a:prstClr val="black"/>
                </a:solidFill>
              </a:rPr>
              <a:pPr/>
              <a:t>62</a:t>
            </a:fld>
            <a:endParaRPr lang="en-US" altLang="en-US">
              <a:solidFill>
                <a:prstClr val="black"/>
              </a:solidFill>
            </a:endParaRPr>
          </a:p>
        </p:txBody>
      </p:sp>
      <p:sp>
        <p:nvSpPr>
          <p:cNvPr id="4403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a:solidFill>
                  <a:prstClr val="black"/>
                </a:solidFill>
              </a:rPr>
              <a:t>New Developments for OPUS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143000" y="685800"/>
            <a:ext cx="4572000" cy="3429000"/>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101287-CF70-4FB7-8663-C55CFD8A5C2E}" type="slidenum">
              <a:rPr lang="en-US" altLang="en-US">
                <a:solidFill>
                  <a:prstClr val="black"/>
                </a:solidFill>
              </a:rPr>
              <a:pPr/>
              <a:t>63</a:t>
            </a:fld>
            <a:endParaRPr lang="en-US" altLang="en-US">
              <a:solidFill>
                <a:prstClr val="black"/>
              </a:solidFill>
            </a:endParaRPr>
          </a:p>
        </p:txBody>
      </p:sp>
      <p:sp>
        <p:nvSpPr>
          <p:cNvPr id="4506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a:solidFill>
                  <a:prstClr val="black"/>
                </a:solidFill>
              </a:rPr>
              <a:t>New Developments for OPUS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6083" name="Notes Placeholder 2"/>
          <p:cNvSpPr>
            <a:spLocks noGrp="1"/>
          </p:cNvSpPr>
          <p:nvPr>
            <p:ph type="body" sz="quarter" idx="1"/>
          </p:nvPr>
        </p:nvSpPr>
        <p:spPr>
          <a:xfrm>
            <a:off x="984250" y="4138613"/>
            <a:ext cx="4489450" cy="167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None/>
            </a:pPr>
            <a:endParaRPr lang="en-US" alt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7107" name="Notes Placeholder 2"/>
          <p:cNvSpPr>
            <a:spLocks noGrp="1"/>
          </p:cNvSpPr>
          <p:nvPr>
            <p:ph type="body" sz="quarter" idx="1"/>
          </p:nvPr>
        </p:nvSpPr>
        <p:spPr>
          <a:xfrm>
            <a:off x="984250" y="4138613"/>
            <a:ext cx="448945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Char char="•"/>
            </a:pPr>
            <a:endParaRPr lang="en-US" alt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8131" name="Notes Placeholder 2"/>
          <p:cNvSpPr>
            <a:spLocks noGrp="1"/>
          </p:cNvSpPr>
          <p:nvPr>
            <p:ph type="body" sz="quarter" idx="1"/>
          </p:nvPr>
        </p:nvSpPr>
        <p:spPr>
          <a:xfrm>
            <a:off x="984250" y="4138613"/>
            <a:ext cx="448945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Char char="•"/>
            </a:pPr>
            <a:endParaRPr lang="en-US" alt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9155" name="Notes Placeholder 2"/>
          <p:cNvSpPr>
            <a:spLocks noGrp="1"/>
          </p:cNvSpPr>
          <p:nvPr>
            <p:ph type="body" sz="quarter" idx="1"/>
          </p:nvPr>
        </p:nvSpPr>
        <p:spPr>
          <a:xfrm>
            <a:off x="984250" y="4138613"/>
            <a:ext cx="448945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Char char="•"/>
            </a:pPr>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fontScale="77500" lnSpcReduction="20000"/>
          </a:bodyPr>
          <a:lstStyle/>
          <a:p>
            <a:pPr eaLnBrk="1" hangingPunct="1">
              <a:defRPr/>
            </a:pPr>
            <a:r>
              <a:rPr lang="en-US" altLang="en-US" dirty="0" smtClean="0">
                <a:latin typeface="Arial" panose="020B0604020202020204" pitchFamily="34" charset="0"/>
              </a:rPr>
              <a:t>Antennas are the one area where OPUS users can force errors into their solutions.</a:t>
            </a:r>
          </a:p>
          <a:p>
            <a:pPr marL="171450" indent="-171450" eaLnBrk="1" hangingPunct="1">
              <a:buFontTx/>
              <a:buChar char="-"/>
              <a:defRPr/>
            </a:pPr>
            <a:r>
              <a:rPr lang="en-US" altLang="en-US" dirty="0" smtClean="0">
                <a:latin typeface="Arial" panose="020B0604020202020204" pitchFamily="34" charset="0"/>
              </a:rPr>
              <a:t>Must be on approved list</a:t>
            </a:r>
            <a:r>
              <a:rPr lang="en-US" altLang="en-US" baseline="0" dirty="0" smtClean="0">
                <a:latin typeface="Arial" panose="020B0604020202020204" pitchFamily="34" charset="0"/>
              </a:rPr>
              <a:t> (e.g. calibrated).</a:t>
            </a:r>
          </a:p>
          <a:p>
            <a:pPr marL="171450" indent="-171450" eaLnBrk="1" hangingPunct="1">
              <a:buFontTx/>
              <a:buChar char="-"/>
              <a:defRPr/>
            </a:pPr>
            <a:r>
              <a:rPr lang="en-US" altLang="en-US" baseline="0" dirty="0" smtClean="0">
                <a:latin typeface="Arial" panose="020B0604020202020204" pitchFamily="34" charset="0"/>
              </a:rPr>
              <a:t>Dual-frequency geodetic quality.</a:t>
            </a:r>
          </a:p>
          <a:p>
            <a:pPr marL="171450" indent="-171450" eaLnBrk="1" hangingPunct="1">
              <a:buFontTx/>
              <a:buChar char="-"/>
              <a:defRPr/>
            </a:pPr>
            <a:r>
              <a:rPr lang="en-US" altLang="en-US" baseline="0" dirty="0" smtClean="0">
                <a:latin typeface="Arial" panose="020B0604020202020204" pitchFamily="34" charset="0"/>
              </a:rPr>
              <a:t>Phase center locations different, &amp; that affects </a:t>
            </a:r>
            <a:r>
              <a:rPr lang="en-US" altLang="en-US" baseline="0" dirty="0" err="1" smtClean="0">
                <a:latin typeface="Arial" panose="020B0604020202020204" pitchFamily="34" charset="0"/>
              </a:rPr>
              <a:t>orthometric</a:t>
            </a:r>
            <a:r>
              <a:rPr lang="en-US" altLang="en-US" baseline="0" dirty="0" smtClean="0">
                <a:latin typeface="Arial" panose="020B0604020202020204" pitchFamily="34" charset="0"/>
              </a:rPr>
              <a:t> height.</a:t>
            </a:r>
          </a:p>
          <a:p>
            <a:pPr marL="171450" indent="-171450" eaLnBrk="1" hangingPunct="1">
              <a:buFontTx/>
              <a:buChar char="-"/>
              <a:defRPr/>
            </a:pPr>
            <a:r>
              <a:rPr lang="en-US" altLang="en-US" baseline="0" dirty="0" smtClean="0">
                <a:latin typeface="Arial" panose="020B0604020202020204" pitchFamily="34" charset="0"/>
              </a:rPr>
              <a:t>Align North Reference Point to true north.  Examples of NRP: face plate (as antenna above, antenna cable connector (for separate antenna/receiver), and north arrow on antenna.</a:t>
            </a:r>
          </a:p>
          <a:p>
            <a:pPr marL="171450" indent="-171450" eaLnBrk="1" hangingPunct="1">
              <a:buFontTx/>
              <a:buChar char="-"/>
              <a:defRPr/>
            </a:pPr>
            <a:r>
              <a:rPr lang="en-US" altLang="en-US" baseline="0" dirty="0" smtClean="0">
                <a:latin typeface="Arial" panose="020B0604020202020204" pitchFamily="34" charset="0"/>
              </a:rPr>
              <a:t>ARP height measured vertically, NOT slant.</a:t>
            </a:r>
            <a:endParaRPr lang="en-US" altLang="en-US" dirty="0" smtClean="0">
              <a:latin typeface="Arial" panose="020B0604020202020204" pitchFamily="34" charset="0"/>
            </a:endParaRP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ANTENNA TYPE: </a:t>
            </a:r>
            <a:br>
              <a:rPr lang="en-US" altLang="en-US" dirty="0" smtClean="0">
                <a:latin typeface="Arial" panose="020B0604020202020204" pitchFamily="34" charset="0"/>
              </a:rPr>
            </a:br>
            <a:r>
              <a:rPr lang="en-US" altLang="en-US" dirty="0" smtClean="0">
                <a:latin typeface="Arial" panose="020B0604020202020204" pitchFamily="34" charset="0"/>
              </a:rPr>
              <a:t>GNSS antennas aren’t like survey telescopes, which have a point (reticule) where all measurements take place. The “phase center” measuring points of an antenna will wander as each satellite’s azimuth and elevation changes. These variations are unique for each model of antenna. OPUS mixes data from across long distances and from different antenna types (rover + CORS) so this is a source of error. However, the GNSS community has measured these phase center variations for many antenna types, a process known as “calibration” which measures the variations with respect to an antenna’s reference point, or ARP. You tell OPUS where the ARP is, and it will do the rest.</a:t>
            </a: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ANTENNA HEIGHT: </a:t>
            </a:r>
          </a:p>
          <a:p>
            <a:pPr eaLnBrk="1" hangingPunct="1">
              <a:defRPr/>
            </a:pPr>
            <a:r>
              <a:rPr lang="en-US" altLang="en-US" dirty="0" smtClean="0">
                <a:latin typeface="Arial" panose="020B0604020202020204" pitchFamily="34" charset="0"/>
              </a:rPr>
              <a:t>The height of the antenna is measure vertically (not slant height) up from the from the mark, to the Antenna Reference Point which is almost always the center of the bottom-most, permanently attached piece of the antenna.  Some antennas have a short removable pipe or extension to them, these are NOT part of the antenna, and must be considered part of the tripod height.  </a:t>
            </a: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If in doubt you can find photos and diagrams of each antenna (that we have calibrated) at the URL shown. </a:t>
            </a: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So if you leave the antenna height as “0” this will be the height  OPUS returns, of the antenna’s ARP.</a:t>
            </a:r>
          </a:p>
          <a:p>
            <a:pPr>
              <a:defRPr/>
            </a:pPr>
            <a:endParaRPr lang="en-US" dirty="0" smtClean="0"/>
          </a:p>
          <a:p>
            <a:pPr>
              <a:defRPr/>
            </a:pPr>
            <a:r>
              <a:rPr lang="en-US" dirty="0" smtClean="0"/>
              <a:t>Image posted as </a:t>
            </a:r>
            <a:r>
              <a:rPr lang="en-US" dirty="0" smtClean="0">
                <a:solidFill>
                  <a:schemeClr val="bg1">
                    <a:lumMod val="50000"/>
                  </a:schemeClr>
                </a:solidFill>
              </a:rPr>
              <a:t>http://geodesy.noaa.gov/sitemsgs/OPUS/about/images/ant_hgt_BBBK23.png</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3DAAD29-3467-4BF7-8517-725A2ED1843D}" type="slidenum">
              <a:rPr lang="en-US" altLang="en-US">
                <a:solidFill>
                  <a:prstClr val="black"/>
                </a:solidFill>
              </a:rPr>
              <a:pPr/>
              <a:t>8</a:t>
            </a:fld>
            <a:endParaRPr lang="en-US" alt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50179" name="Notes Placeholder 2"/>
          <p:cNvSpPr>
            <a:spLocks noGrp="1"/>
          </p:cNvSpPr>
          <p:nvPr>
            <p:ph type="body" sz="quarter" idx="1"/>
          </p:nvPr>
        </p:nvSpPr>
        <p:spPr>
          <a:xfrm>
            <a:off x="984250" y="4138613"/>
            <a:ext cx="4489450" cy="167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None/>
            </a:pPr>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If antenna ARP position is</a:t>
            </a:r>
            <a:r>
              <a:rPr lang="en-US" baseline="0" dirty="0" smtClean="0"/>
              <a:t> located similar to SOKGRX1 and a spacer is added, MUST include it the ARP height.</a:t>
            </a:r>
          </a:p>
          <a:p>
            <a:pPr marL="171450" indent="-171450">
              <a:buFontTx/>
              <a:buChar char="-"/>
            </a:pPr>
            <a:endParaRPr lang="en-US" baseline="0" dirty="0" smtClean="0"/>
          </a:p>
          <a:p>
            <a:pPr marL="171450" indent="-171450">
              <a:buFontTx/>
              <a:buChar char="-"/>
            </a:pPr>
            <a:r>
              <a:rPr lang="en-US" baseline="0" dirty="0" smtClean="0"/>
              <a:t>NOTE: The antenna at right is in apparent disagreement with statement at http://www.ngs.noaa.gov/sitemsgs/OPUS/non_conforming_antennas.shtml look for clarification</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9</a:t>
            </a:fld>
            <a:endParaRPr lang="en-US"/>
          </a:p>
        </p:txBody>
      </p:sp>
    </p:spTree>
    <p:extLst>
      <p:ext uri="{BB962C8B-B14F-4D97-AF65-F5344CB8AC3E}">
        <p14:creationId xmlns:p14="http://schemas.microsoft.com/office/powerpoint/2010/main" val="164437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2-48 </a:t>
            </a:r>
            <a:r>
              <a:rPr lang="en-US" dirty="0" err="1" smtClean="0"/>
              <a:t>hrs</a:t>
            </a:r>
            <a:r>
              <a:rPr lang="en-US" dirty="0" smtClean="0"/>
              <a:t> crossing UTC midnight only</a:t>
            </a:r>
            <a:r>
              <a:rPr lang="en-US" baseline="0" dirty="0" smtClean="0"/>
              <a:t> once.</a:t>
            </a:r>
          </a:p>
          <a:p>
            <a:pPr marL="171450" indent="-171450">
              <a:buFontTx/>
              <a:buChar char="-"/>
            </a:pPr>
            <a:r>
              <a:rPr lang="en-US" baseline="0" dirty="0" smtClean="0"/>
              <a:t>RINEX 2.XX or many raw files (e.g. Trimble *.</a:t>
            </a:r>
            <a:r>
              <a:rPr lang="en-US" baseline="0" dirty="0" err="1" smtClean="0"/>
              <a:t>dat</a:t>
            </a:r>
            <a:r>
              <a:rPr lang="en-US" baseline="0" dirty="0" smtClean="0"/>
              <a:t>).</a:t>
            </a:r>
          </a:p>
          <a:p>
            <a:pPr marL="171450" indent="-171450">
              <a:buFontTx/>
              <a:buChar char="-"/>
            </a:pPr>
            <a:r>
              <a:rPr lang="en-US" baseline="0" dirty="0" smtClean="0"/>
              <a:t>GPS data used, no GLONASS or other constellations.</a:t>
            </a:r>
          </a:p>
          <a:p>
            <a:pPr marL="171450" indent="-171450">
              <a:buFontTx/>
              <a:buChar char="-"/>
            </a:pPr>
            <a:r>
              <a:rPr lang="en-US" baseline="0" dirty="0" smtClean="0"/>
              <a:t>Works globally; however, areas where NGS geoid model not available won’t receive an </a:t>
            </a:r>
            <a:r>
              <a:rPr lang="en-US" baseline="0" dirty="0" err="1" smtClean="0"/>
              <a:t>orthometric</a:t>
            </a:r>
            <a:r>
              <a:rPr lang="en-US" baseline="0" dirty="0" smtClean="0"/>
              <a:t> height with their solution.</a:t>
            </a:r>
          </a:p>
          <a:p>
            <a:pPr marL="171450" indent="-171450">
              <a:buFontTx/>
              <a:buChar char="-"/>
            </a:pPr>
            <a:r>
              <a:rPr lang="en-US" baseline="0" dirty="0" smtClean="0"/>
              <a:t>Max file size </a:t>
            </a:r>
            <a:r>
              <a:rPr lang="en-US" baseline="0" dirty="0" err="1" smtClean="0"/>
              <a:t>approx</a:t>
            </a:r>
            <a:r>
              <a:rPr lang="en-US" baseline="0" dirty="0" smtClean="0"/>
              <a:t> 55-60 MB.</a:t>
            </a:r>
          </a:p>
          <a:p>
            <a:pPr marL="171450" indent="-171450">
              <a:buFontTx/>
              <a:buChar char="-"/>
            </a:pPr>
            <a:r>
              <a:rPr lang="en-US" baseline="0" dirty="0" smtClean="0"/>
              <a:t>If file size slightly above, decimate file to 30 second interval.</a:t>
            </a:r>
          </a:p>
          <a:p>
            <a:pPr marL="171450" indent="-171450">
              <a:buFontTx/>
              <a:buChar char="-"/>
            </a:pPr>
            <a:r>
              <a:rPr lang="en-US" baseline="0" dirty="0" smtClean="0"/>
              <a:t>Multiple data sets uploaded at same time via Zip file.  Max file size applies, and must use same antenna type &amp; height.  OPUS will process each file individually.</a:t>
            </a:r>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10</a:t>
            </a:fld>
            <a:endParaRPr lang="en-US"/>
          </a:p>
        </p:txBody>
      </p:sp>
    </p:spTree>
    <p:extLst>
      <p:ext uri="{BB962C8B-B14F-4D97-AF65-F5344CB8AC3E}">
        <p14:creationId xmlns:p14="http://schemas.microsoft.com/office/powerpoint/2010/main" val="8069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 “Options” will show</a:t>
            </a:r>
            <a:r>
              <a:rPr lang="en-US" baseline="0" dirty="0" smtClean="0"/>
              <a:t> you ways to change OPUS default processing and reporting choices</a:t>
            </a:r>
          </a:p>
          <a:p>
            <a:endParaRPr lang="en-US" baseline="0" dirty="0" smtClean="0"/>
          </a:p>
          <a:p>
            <a:r>
              <a:rPr lang="en-US" dirty="0" smtClean="0"/>
              <a:t>Format – Standard, Extended, or Standard + XML data.</a:t>
            </a:r>
          </a:p>
          <a:p>
            <a:r>
              <a:rPr lang="en-US" dirty="0" smtClean="0"/>
              <a:t>State Plane – Useful</a:t>
            </a:r>
            <a:r>
              <a:rPr lang="en-US" baseline="0" dirty="0" smtClean="0"/>
              <a:t> in boundary areas if OPUS chooses the wrong zone.</a:t>
            </a:r>
          </a:p>
          <a:p>
            <a:r>
              <a:rPr lang="en-US" baseline="0" dirty="0" smtClean="0"/>
              <a:t>Profile – Has caused many problems for users.  Designed to always use over manually entered selections.</a:t>
            </a:r>
          </a:p>
          <a:p>
            <a:r>
              <a:rPr lang="en-US" baseline="0" dirty="0" smtClean="0"/>
              <a:t>Share – Must meet standards.</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11</a:t>
            </a:fld>
            <a:endParaRPr lang="en-US"/>
          </a:p>
        </p:txBody>
      </p:sp>
    </p:spTree>
    <p:extLst>
      <p:ext uri="{BB962C8B-B14F-4D97-AF65-F5344CB8AC3E}">
        <p14:creationId xmlns:p14="http://schemas.microsoft.com/office/powerpoint/2010/main" val="3085324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9FE69AA-37D3-40B2-A431-F031AC89A3FB}" type="slidenum">
              <a:rPr lang="en-US" altLang="en-US" smtClean="0">
                <a:solidFill>
                  <a:srgbClr val="000000"/>
                </a:solidFill>
                <a:latin typeface="Arial" charset="0"/>
              </a:rPr>
              <a:pPr eaLnBrk="1" hangingPunct="1"/>
              <a:t>12</a:t>
            </a:fld>
            <a:endParaRPr lang="en-US" altLang="en-US" smtClean="0">
              <a:solidFill>
                <a:srgbClr val="000000"/>
              </a:solidFill>
              <a:latin typeface="Arial" charset="0"/>
            </a:endParaRPr>
          </a:p>
        </p:txBody>
      </p:sp>
      <p:sp>
        <p:nvSpPr>
          <p:cNvPr id="757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a:defRPr/>
            </a:lvl1pPr>
          </a:lstStyle>
          <a:p>
            <a:pPr>
              <a:defRPr/>
            </a:pPr>
            <a:fld id="{077EE424-C23B-4F66-B64B-274B73A6476E}" type="slidenum">
              <a:rPr lang="en-US"/>
              <a:pPr>
                <a:defRPr/>
              </a:pPr>
              <a:t>‹#›</a:t>
            </a:fld>
            <a:endParaRPr lang="en-US"/>
          </a:p>
        </p:txBody>
      </p:sp>
    </p:spTree>
    <p:extLst>
      <p:ext uri="{BB962C8B-B14F-4D97-AF65-F5344CB8AC3E}">
        <p14:creationId xmlns:p14="http://schemas.microsoft.com/office/powerpoint/2010/main" val="200306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a:defRPr/>
            </a:lvl1pPr>
          </a:lstStyle>
          <a:p>
            <a:pPr>
              <a:defRPr/>
            </a:pPr>
            <a:fld id="{7B9B6FDA-DD78-4794-BCDC-B1B7D476E1B1}" type="slidenum">
              <a:rPr lang="en-US"/>
              <a:pPr>
                <a:defRPr/>
              </a:pPr>
              <a:t>‹#›</a:t>
            </a:fld>
            <a:endParaRPr lang="en-US"/>
          </a:p>
        </p:txBody>
      </p:sp>
    </p:spTree>
    <p:extLst>
      <p:ext uri="{BB962C8B-B14F-4D97-AF65-F5344CB8AC3E}">
        <p14:creationId xmlns:p14="http://schemas.microsoft.com/office/powerpoint/2010/main" val="38135714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EF7DBE-D6CC-42B7-918E-D2DA93CEE042}" type="slidenum">
              <a:rPr lang="en-US" altLang="en-US"/>
              <a:pPr/>
              <a:t>‹#›</a:t>
            </a:fld>
            <a:endParaRPr lang="en-US" altLang="en-US"/>
          </a:p>
        </p:txBody>
      </p:sp>
    </p:spTree>
    <p:extLst>
      <p:ext uri="{BB962C8B-B14F-4D97-AF65-F5344CB8AC3E}">
        <p14:creationId xmlns:p14="http://schemas.microsoft.com/office/powerpoint/2010/main" val="1797366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a:defRPr/>
            </a:lvl1pPr>
          </a:lstStyle>
          <a:p>
            <a:pPr>
              <a:defRPr/>
            </a:pPr>
            <a:fld id="{918CCC99-F644-486B-BEDC-4C39E0A48735}" type="slidenum">
              <a:rPr lang="en-US"/>
              <a:pPr>
                <a:defRPr/>
              </a:pPr>
              <a:t>‹#›</a:t>
            </a:fld>
            <a:endParaRPr lang="en-US"/>
          </a:p>
        </p:txBody>
      </p:sp>
    </p:spTree>
    <p:extLst>
      <p:ext uri="{BB962C8B-B14F-4D97-AF65-F5344CB8AC3E}">
        <p14:creationId xmlns:p14="http://schemas.microsoft.com/office/powerpoint/2010/main" val="2935873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a:defRPr/>
            </a:lvl1pPr>
          </a:lstStyle>
          <a:p>
            <a:pPr>
              <a:defRPr/>
            </a:pPr>
            <a:fld id="{8D24D62A-37E9-46EB-937F-6A6CA357EEA6}" type="slidenum">
              <a:rPr lang="en-US"/>
              <a:pPr>
                <a:defRPr/>
              </a:pPr>
              <a:t>‹#›</a:t>
            </a:fld>
            <a:endParaRPr lang="en-US"/>
          </a:p>
        </p:txBody>
      </p:sp>
    </p:spTree>
    <p:extLst>
      <p:ext uri="{BB962C8B-B14F-4D97-AF65-F5344CB8AC3E}">
        <p14:creationId xmlns:p14="http://schemas.microsoft.com/office/powerpoint/2010/main" val="17117497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a:defRPr/>
            </a:lvl1pPr>
          </a:lstStyle>
          <a:p>
            <a:pPr>
              <a:defRPr/>
            </a:pPr>
            <a:fld id="{7F4696C2-CAF8-4CF7-B807-34642CB193C6}" type="slidenum">
              <a:rPr lang="en-US"/>
              <a:pPr>
                <a:defRPr/>
              </a:pPr>
              <a:t>‹#›</a:t>
            </a:fld>
            <a:endParaRPr lang="en-US"/>
          </a:p>
        </p:txBody>
      </p:sp>
    </p:spTree>
    <p:extLst>
      <p:ext uri="{BB962C8B-B14F-4D97-AF65-F5344CB8AC3E}">
        <p14:creationId xmlns:p14="http://schemas.microsoft.com/office/powerpoint/2010/main" val="13464782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a:defRPr/>
            </a:lvl1pPr>
          </a:lstStyle>
          <a:p>
            <a:pPr>
              <a:defRPr/>
            </a:pPr>
            <a:fld id="{FA9C7AF9-9E6C-4A42-8478-ED646745BBB2}" type="slidenum">
              <a:rPr lang="en-US"/>
              <a:pPr>
                <a:defRPr/>
              </a:pPr>
              <a:t>‹#›</a:t>
            </a:fld>
            <a:endParaRPr lang="en-US"/>
          </a:p>
        </p:txBody>
      </p:sp>
    </p:spTree>
    <p:extLst>
      <p:ext uri="{BB962C8B-B14F-4D97-AF65-F5344CB8AC3E}">
        <p14:creationId xmlns:p14="http://schemas.microsoft.com/office/powerpoint/2010/main" val="9081983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9" name="Slide Number Placeholder 5"/>
          <p:cNvSpPr>
            <a:spLocks noGrp="1"/>
          </p:cNvSpPr>
          <p:nvPr>
            <p:ph type="sldNum" sz="quarter" idx="12"/>
          </p:nvPr>
        </p:nvSpPr>
        <p:spPr/>
        <p:txBody>
          <a:bodyPr/>
          <a:lstStyle>
            <a:lvl1pPr>
              <a:defRPr/>
            </a:lvl1pPr>
          </a:lstStyle>
          <a:p>
            <a:pPr>
              <a:defRPr/>
            </a:pPr>
            <a:fld id="{2BACE66A-2F4B-47AF-94B9-9ACC5499E12C}" type="slidenum">
              <a:rPr lang="en-US"/>
              <a:pPr>
                <a:defRPr/>
              </a:pPr>
              <a:t>‹#›</a:t>
            </a:fld>
            <a:endParaRPr lang="en-US"/>
          </a:p>
        </p:txBody>
      </p:sp>
    </p:spTree>
    <p:extLst>
      <p:ext uri="{BB962C8B-B14F-4D97-AF65-F5344CB8AC3E}">
        <p14:creationId xmlns:p14="http://schemas.microsoft.com/office/powerpoint/2010/main" val="11612840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5" name="Slide Number Placeholder 5"/>
          <p:cNvSpPr>
            <a:spLocks noGrp="1"/>
          </p:cNvSpPr>
          <p:nvPr>
            <p:ph type="sldNum" sz="quarter" idx="12"/>
          </p:nvPr>
        </p:nvSpPr>
        <p:spPr/>
        <p:txBody>
          <a:bodyPr/>
          <a:lstStyle>
            <a:lvl1pPr>
              <a:defRPr/>
            </a:lvl1pPr>
          </a:lstStyle>
          <a:p>
            <a:pPr>
              <a:defRPr/>
            </a:pPr>
            <a:fld id="{C6283F2B-DEC5-4D40-9FD3-415AA997ED08}" type="slidenum">
              <a:rPr lang="en-US"/>
              <a:pPr>
                <a:defRPr/>
              </a:pPr>
              <a:t>‹#›</a:t>
            </a:fld>
            <a:endParaRPr lang="en-US"/>
          </a:p>
        </p:txBody>
      </p:sp>
    </p:spTree>
    <p:extLst>
      <p:ext uri="{BB962C8B-B14F-4D97-AF65-F5344CB8AC3E}">
        <p14:creationId xmlns:p14="http://schemas.microsoft.com/office/powerpoint/2010/main" val="33145621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4" name="Slide Number Placeholder 5"/>
          <p:cNvSpPr>
            <a:spLocks noGrp="1"/>
          </p:cNvSpPr>
          <p:nvPr>
            <p:ph type="sldNum" sz="quarter" idx="12"/>
          </p:nvPr>
        </p:nvSpPr>
        <p:spPr/>
        <p:txBody>
          <a:bodyPr/>
          <a:lstStyle>
            <a:lvl1pPr>
              <a:defRPr/>
            </a:lvl1pPr>
          </a:lstStyle>
          <a:p>
            <a:pPr>
              <a:defRPr/>
            </a:pPr>
            <a:fld id="{11E21334-5D7E-464C-ABC5-4A03A9DA64A8}" type="slidenum">
              <a:rPr lang="en-US"/>
              <a:pPr>
                <a:defRPr/>
              </a:pPr>
              <a:t>‹#›</a:t>
            </a:fld>
            <a:endParaRPr lang="en-US"/>
          </a:p>
        </p:txBody>
      </p:sp>
    </p:spTree>
    <p:extLst>
      <p:ext uri="{BB962C8B-B14F-4D97-AF65-F5344CB8AC3E}">
        <p14:creationId xmlns:p14="http://schemas.microsoft.com/office/powerpoint/2010/main" val="1760269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a:defRPr/>
            </a:lvl1pPr>
          </a:lstStyle>
          <a:p>
            <a:pPr>
              <a:defRPr/>
            </a:pPr>
            <a:fld id="{70F27AD1-6D44-4319-8C33-FA57269BAF84}" type="slidenum">
              <a:rPr lang="en-US"/>
              <a:pPr>
                <a:defRPr/>
              </a:pPr>
              <a:t>‹#›</a:t>
            </a:fld>
            <a:endParaRPr lang="en-US"/>
          </a:p>
        </p:txBody>
      </p:sp>
    </p:spTree>
    <p:extLst>
      <p:ext uri="{BB962C8B-B14F-4D97-AF65-F5344CB8AC3E}">
        <p14:creationId xmlns:p14="http://schemas.microsoft.com/office/powerpoint/2010/main" val="798705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a:defRPr/>
            </a:lvl1pPr>
          </a:lstStyle>
          <a:p>
            <a:pPr>
              <a:defRPr/>
            </a:pPr>
            <a:fld id="{1A39960F-C2DE-4ACF-B84D-4B3D91C4086B}" type="slidenum">
              <a:rPr lang="en-US"/>
              <a:pPr>
                <a:defRPr/>
              </a:pPr>
              <a:t>‹#›</a:t>
            </a:fld>
            <a:endParaRPr lang="en-US"/>
          </a:p>
        </p:txBody>
      </p:sp>
    </p:spTree>
    <p:extLst>
      <p:ext uri="{BB962C8B-B14F-4D97-AF65-F5344CB8AC3E}">
        <p14:creationId xmlns:p14="http://schemas.microsoft.com/office/powerpoint/2010/main" val="398455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a:defRPr/>
            </a:lvl1pPr>
          </a:lstStyle>
          <a:p>
            <a:pPr>
              <a:defRPr/>
            </a:pPr>
            <a:fld id="{4069FD97-511B-4AE4-BC2C-0A0AF2D51E7C}" type="slidenum">
              <a:rPr lang="en-US"/>
              <a:pPr>
                <a:defRPr/>
              </a:pPr>
              <a:t>‹#›</a:t>
            </a:fld>
            <a:endParaRPr lang="en-US"/>
          </a:p>
        </p:txBody>
      </p:sp>
    </p:spTree>
    <p:extLst>
      <p:ext uri="{BB962C8B-B14F-4D97-AF65-F5344CB8AC3E}">
        <p14:creationId xmlns:p14="http://schemas.microsoft.com/office/powerpoint/2010/main" val="1907134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a:defRPr/>
            </a:lvl1pPr>
          </a:lstStyle>
          <a:p>
            <a:pPr>
              <a:defRPr/>
            </a:pPr>
            <a:fld id="{23C0968C-89B3-4F76-BB06-81D8C0782354}" type="slidenum">
              <a:rPr lang="en-US"/>
              <a:pPr>
                <a:defRPr/>
              </a:pPr>
              <a:t>‹#›</a:t>
            </a:fld>
            <a:endParaRPr lang="en-US"/>
          </a:p>
        </p:txBody>
      </p:sp>
    </p:spTree>
    <p:extLst>
      <p:ext uri="{BB962C8B-B14F-4D97-AF65-F5344CB8AC3E}">
        <p14:creationId xmlns:p14="http://schemas.microsoft.com/office/powerpoint/2010/main" val="37636822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a:defRPr/>
            </a:lvl1pPr>
          </a:lstStyle>
          <a:p>
            <a:pPr>
              <a:defRPr/>
            </a:pPr>
            <a:fld id="{C2DDA096-0595-49A0-8122-8A169CEBE21D}" type="slidenum">
              <a:rPr lang="en-US"/>
              <a:pPr>
                <a:defRPr/>
              </a:pPr>
              <a:t>‹#›</a:t>
            </a:fld>
            <a:endParaRPr lang="en-US"/>
          </a:p>
        </p:txBody>
      </p:sp>
    </p:spTree>
    <p:extLst>
      <p:ext uri="{BB962C8B-B14F-4D97-AF65-F5344CB8AC3E}">
        <p14:creationId xmlns:p14="http://schemas.microsoft.com/office/powerpoint/2010/main" val="16886365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D3BAFDA-DCC8-4392-A65C-325B1F7E4963}" type="slidenum">
              <a:rPr lang="en-US"/>
              <a:pPr>
                <a:defRPr/>
              </a:pPr>
              <a:t>‹#›</a:t>
            </a:fld>
            <a:endParaRPr lang="en-US" dirty="0"/>
          </a:p>
        </p:txBody>
      </p:sp>
    </p:spTree>
    <p:extLst>
      <p:ext uri="{BB962C8B-B14F-4D97-AF65-F5344CB8AC3E}">
        <p14:creationId xmlns:p14="http://schemas.microsoft.com/office/powerpoint/2010/main" val="335499868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1652F9FE-809D-46B7-AA2C-6D3DD4E51F1B}" type="slidenum">
              <a:rPr lang="en-US"/>
              <a:pPr>
                <a:defRPr/>
              </a:pPr>
              <a:t>‹#›</a:t>
            </a:fld>
            <a:endParaRPr lang="en-US" dirty="0"/>
          </a:p>
        </p:txBody>
      </p:sp>
    </p:spTree>
    <p:extLst>
      <p:ext uri="{BB962C8B-B14F-4D97-AF65-F5344CB8AC3E}">
        <p14:creationId xmlns:p14="http://schemas.microsoft.com/office/powerpoint/2010/main" val="274165956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10BD06D8-0774-46E3-8489-C564B9230B61}" type="slidenum">
              <a:rPr lang="en-US"/>
              <a:pPr>
                <a:defRPr/>
              </a:pPr>
              <a:t>‹#›</a:t>
            </a:fld>
            <a:endParaRPr lang="en-US" dirty="0"/>
          </a:p>
        </p:txBody>
      </p:sp>
    </p:spTree>
    <p:extLst>
      <p:ext uri="{BB962C8B-B14F-4D97-AF65-F5344CB8AC3E}">
        <p14:creationId xmlns:p14="http://schemas.microsoft.com/office/powerpoint/2010/main" val="158380241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28BEFD07-3FFD-42C6-B69F-7286F84FEC8C}" type="slidenum">
              <a:rPr lang="en-US"/>
              <a:pPr>
                <a:defRPr/>
              </a:pPr>
              <a:t>‹#›</a:t>
            </a:fld>
            <a:endParaRPr lang="en-US" dirty="0"/>
          </a:p>
        </p:txBody>
      </p:sp>
    </p:spTree>
    <p:extLst>
      <p:ext uri="{BB962C8B-B14F-4D97-AF65-F5344CB8AC3E}">
        <p14:creationId xmlns:p14="http://schemas.microsoft.com/office/powerpoint/2010/main" val="360386790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8"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12AC74BC-EE1F-4DE9-B6B4-2E02551A50BF}" type="slidenum">
              <a:rPr lang="en-US"/>
              <a:pPr>
                <a:defRPr/>
              </a:pPr>
              <a:t>‹#›</a:t>
            </a:fld>
            <a:endParaRPr lang="en-US" dirty="0"/>
          </a:p>
        </p:txBody>
      </p:sp>
    </p:spTree>
    <p:extLst>
      <p:ext uri="{BB962C8B-B14F-4D97-AF65-F5344CB8AC3E}">
        <p14:creationId xmlns:p14="http://schemas.microsoft.com/office/powerpoint/2010/main" val="423788427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4"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9E47315C-D889-4856-B932-4E2FEEEA974A}" type="slidenum">
              <a:rPr lang="en-US"/>
              <a:pPr>
                <a:defRPr/>
              </a:pPr>
              <a:t>‹#›</a:t>
            </a:fld>
            <a:endParaRPr lang="en-US" dirty="0"/>
          </a:p>
        </p:txBody>
      </p:sp>
    </p:spTree>
    <p:extLst>
      <p:ext uri="{BB962C8B-B14F-4D97-AF65-F5344CB8AC3E}">
        <p14:creationId xmlns:p14="http://schemas.microsoft.com/office/powerpoint/2010/main" val="364528891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3"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4F79DDAD-77FC-4F81-ACAF-B8008D6BB73F}" type="slidenum">
              <a:rPr lang="en-US"/>
              <a:pPr>
                <a:defRPr/>
              </a:pPr>
              <a:t>‹#›</a:t>
            </a:fld>
            <a:endParaRPr lang="en-US" dirty="0"/>
          </a:p>
        </p:txBody>
      </p:sp>
    </p:spTree>
    <p:extLst>
      <p:ext uri="{BB962C8B-B14F-4D97-AF65-F5344CB8AC3E}">
        <p14:creationId xmlns:p14="http://schemas.microsoft.com/office/powerpoint/2010/main" val="169637370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5F54911-97BC-4AE1-8378-BC24A8F119D2}" type="slidenum">
              <a:rPr lang="en-US"/>
              <a:pPr>
                <a:defRPr/>
              </a:pPr>
              <a:t>‹#›</a:t>
            </a:fld>
            <a:endParaRPr lang="en-US" dirty="0"/>
          </a:p>
        </p:txBody>
      </p:sp>
    </p:spTree>
    <p:extLst>
      <p:ext uri="{BB962C8B-B14F-4D97-AF65-F5344CB8AC3E}">
        <p14:creationId xmlns:p14="http://schemas.microsoft.com/office/powerpoint/2010/main" val="8618143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38937AF-6C3B-4FFA-A3E1-B29EDCBF984F}" type="slidenum">
              <a:rPr lang="en-US"/>
              <a:pPr>
                <a:defRPr/>
              </a:pPr>
              <a:t>‹#›</a:t>
            </a:fld>
            <a:endParaRPr lang="en-US"/>
          </a:p>
        </p:txBody>
      </p:sp>
    </p:spTree>
    <p:extLst>
      <p:ext uri="{BB962C8B-B14F-4D97-AF65-F5344CB8AC3E}">
        <p14:creationId xmlns:p14="http://schemas.microsoft.com/office/powerpoint/2010/main" val="27143426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803BA9B8-5A24-4B97-8B8F-41E1473CF332}" type="slidenum">
              <a:rPr lang="en-US"/>
              <a:pPr>
                <a:defRPr/>
              </a:pPr>
              <a:t>‹#›</a:t>
            </a:fld>
            <a:endParaRPr lang="en-US" dirty="0"/>
          </a:p>
        </p:txBody>
      </p:sp>
    </p:spTree>
    <p:extLst>
      <p:ext uri="{BB962C8B-B14F-4D97-AF65-F5344CB8AC3E}">
        <p14:creationId xmlns:p14="http://schemas.microsoft.com/office/powerpoint/2010/main" val="211766702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A81D9CB9-1F08-48EF-885C-49B42F3417C3}" type="slidenum">
              <a:rPr lang="en-US"/>
              <a:pPr>
                <a:defRPr/>
              </a:pPr>
              <a:t>‹#›</a:t>
            </a:fld>
            <a:endParaRPr lang="en-US" dirty="0"/>
          </a:p>
        </p:txBody>
      </p:sp>
    </p:spTree>
    <p:extLst>
      <p:ext uri="{BB962C8B-B14F-4D97-AF65-F5344CB8AC3E}">
        <p14:creationId xmlns:p14="http://schemas.microsoft.com/office/powerpoint/2010/main" val="67383572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A7612C73-DFCD-47D1-B76D-03C24122F89C}" type="slidenum">
              <a:rPr lang="en-US"/>
              <a:pPr>
                <a:defRPr/>
              </a:pPr>
              <a:t>‹#›</a:t>
            </a:fld>
            <a:endParaRPr lang="en-US" dirty="0"/>
          </a:p>
        </p:txBody>
      </p:sp>
    </p:spTree>
    <p:extLst>
      <p:ext uri="{BB962C8B-B14F-4D97-AF65-F5344CB8AC3E}">
        <p14:creationId xmlns:p14="http://schemas.microsoft.com/office/powerpoint/2010/main" val="280619649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205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a:t>Click to edit Master title style</a:t>
            </a:r>
          </a:p>
        </p:txBody>
      </p:sp>
      <p:sp>
        <p:nvSpPr>
          <p:cNvPr id="3" name="Content Placeholder 2"/>
          <p:cNvSpPr>
            <a:spLocks noGrp="1"/>
          </p:cNvSpPr>
          <p:nvPr>
            <p:ph sz="quarter" idx="1"/>
          </p:nvPr>
        </p:nvSpPr>
        <p:spPr>
          <a:xfrm>
            <a:off x="1219200" y="19050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9050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35052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35052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2120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a:t>Click to edit Master title style</a:t>
            </a:r>
          </a:p>
        </p:txBody>
      </p:sp>
      <p:sp>
        <p:nvSpPr>
          <p:cNvPr id="3" name="Content Placeholder 2"/>
          <p:cNvSpPr>
            <a:spLocks noGrp="1"/>
          </p:cNvSpPr>
          <p:nvPr>
            <p:ph sz="half" idx="1"/>
          </p:nvPr>
        </p:nvSpPr>
        <p:spPr>
          <a:xfrm>
            <a:off x="1219200" y="1905000"/>
            <a:ext cx="3505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76800" y="1905000"/>
            <a:ext cx="3505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099294"/>
      </p:ext>
    </p:extLst>
  </p:cSld>
  <p:clrMapOvr>
    <a:masterClrMapping/>
  </p:clrMapOvr>
  <p:transition spd="med">
    <p:wipe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7ED0BBA2-9C35-42E6-8EBB-D7C51A1A4C3C}" type="slidenum">
              <a:rPr lang="en-US" altLang="en-US"/>
              <a:pPr>
                <a:defRPr/>
              </a:pPr>
              <a:t>‹#›</a:t>
            </a:fld>
            <a:endParaRPr lang="en-US" altLang="en-US"/>
          </a:p>
        </p:txBody>
      </p:sp>
    </p:spTree>
    <p:extLst>
      <p:ext uri="{BB962C8B-B14F-4D97-AF65-F5344CB8AC3E}">
        <p14:creationId xmlns:p14="http://schemas.microsoft.com/office/powerpoint/2010/main" val="24765349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5B366FD8-7AB7-4A6B-8A20-EA4D0CEF98AA}" type="slidenum">
              <a:rPr lang="en-US" altLang="en-US"/>
              <a:pPr>
                <a:defRPr/>
              </a:pPr>
              <a:t>‹#›</a:t>
            </a:fld>
            <a:endParaRPr lang="en-US" altLang="en-US"/>
          </a:p>
        </p:txBody>
      </p:sp>
    </p:spTree>
    <p:extLst>
      <p:ext uri="{BB962C8B-B14F-4D97-AF65-F5344CB8AC3E}">
        <p14:creationId xmlns:p14="http://schemas.microsoft.com/office/powerpoint/2010/main" val="5841453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C9BA96F4-0032-45E8-8791-BB4C8D19441E}" type="slidenum">
              <a:rPr lang="en-US" altLang="en-US"/>
              <a:pPr>
                <a:defRPr/>
              </a:pPr>
              <a:t>‹#›</a:t>
            </a:fld>
            <a:endParaRPr lang="en-US" altLang="en-US"/>
          </a:p>
        </p:txBody>
      </p:sp>
    </p:spTree>
    <p:extLst>
      <p:ext uri="{BB962C8B-B14F-4D97-AF65-F5344CB8AC3E}">
        <p14:creationId xmlns:p14="http://schemas.microsoft.com/office/powerpoint/2010/main" val="643730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0695D0F5-473E-49CE-843C-B7B03BE4AA6C}" type="slidenum">
              <a:rPr lang="en-US" altLang="en-US"/>
              <a:pPr>
                <a:defRPr/>
              </a:pPr>
              <a:t>‹#›</a:t>
            </a:fld>
            <a:endParaRPr lang="en-US" altLang="en-US"/>
          </a:p>
        </p:txBody>
      </p:sp>
    </p:spTree>
    <p:extLst>
      <p:ext uri="{BB962C8B-B14F-4D97-AF65-F5344CB8AC3E}">
        <p14:creationId xmlns:p14="http://schemas.microsoft.com/office/powerpoint/2010/main" val="3200438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5" name="Date Placeholder 6"/>
          <p:cNvSpPr>
            <a:spLocks noGrp="1"/>
          </p:cNvSpPr>
          <p:nvPr>
            <p:ph type="dt" sz="half" idx="11"/>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6" name="Slide Number Placeholder 7"/>
          <p:cNvSpPr>
            <a:spLocks noGrp="1"/>
          </p:cNvSpPr>
          <p:nvPr>
            <p:ph type="sldNum" sz="quarter" idx="12"/>
          </p:nvPr>
        </p:nvSpPr>
        <p:spPr/>
        <p:txBody>
          <a:bodyPr/>
          <a:lstStyle>
            <a:lvl1pPr defTabSz="457200">
              <a:defRPr sz="1000">
                <a:solidFill>
                  <a:prstClr val="black"/>
                </a:solidFill>
                <a:ea typeface="ＭＳ Ｐゴシック" charset="0"/>
              </a:defRPr>
            </a:lvl1pPr>
          </a:lstStyle>
          <a:p>
            <a:pPr>
              <a:defRPr/>
            </a:pPr>
            <a:fld id="{136EF8E3-95D6-44C7-BF19-B6C562A8B78C}" type="slidenum">
              <a:rPr lang="en-US"/>
              <a:pPr>
                <a:defRPr/>
              </a:pPr>
              <a:t>‹#›</a:t>
            </a:fld>
            <a:endParaRPr lang="en-US" dirty="0"/>
          </a:p>
        </p:txBody>
      </p:sp>
    </p:spTree>
    <p:extLst>
      <p:ext uri="{BB962C8B-B14F-4D97-AF65-F5344CB8AC3E}">
        <p14:creationId xmlns:p14="http://schemas.microsoft.com/office/powerpoint/2010/main" val="4222070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8"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9"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4E6C9715-592D-438A-BE8A-0CA85D6EDC9B}" type="slidenum">
              <a:rPr lang="en-US" altLang="en-US"/>
              <a:pPr>
                <a:defRPr/>
              </a:pPr>
              <a:t>‹#›</a:t>
            </a:fld>
            <a:endParaRPr lang="en-US" altLang="en-US"/>
          </a:p>
        </p:txBody>
      </p:sp>
    </p:spTree>
    <p:extLst>
      <p:ext uri="{BB962C8B-B14F-4D97-AF65-F5344CB8AC3E}">
        <p14:creationId xmlns:p14="http://schemas.microsoft.com/office/powerpoint/2010/main" val="16596755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4"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5"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88B4A957-5153-4473-A871-3C8649DE2374}" type="slidenum">
              <a:rPr lang="en-US" altLang="en-US"/>
              <a:pPr>
                <a:defRPr/>
              </a:pPr>
              <a:t>‹#›</a:t>
            </a:fld>
            <a:endParaRPr lang="en-US" altLang="en-US"/>
          </a:p>
        </p:txBody>
      </p:sp>
    </p:spTree>
    <p:extLst>
      <p:ext uri="{BB962C8B-B14F-4D97-AF65-F5344CB8AC3E}">
        <p14:creationId xmlns:p14="http://schemas.microsoft.com/office/powerpoint/2010/main" val="481340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3"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4"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E0F2F199-91CD-4468-8B6C-2907DE3306EB}" type="slidenum">
              <a:rPr lang="en-US" altLang="en-US"/>
              <a:pPr>
                <a:defRPr/>
              </a:pPr>
              <a:t>‹#›</a:t>
            </a:fld>
            <a:endParaRPr lang="en-US" altLang="en-US"/>
          </a:p>
        </p:txBody>
      </p:sp>
    </p:spTree>
    <p:extLst>
      <p:ext uri="{BB962C8B-B14F-4D97-AF65-F5344CB8AC3E}">
        <p14:creationId xmlns:p14="http://schemas.microsoft.com/office/powerpoint/2010/main" val="989763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FC9F720F-DDFE-4BD0-903F-1C7ED3405C5A}" type="slidenum">
              <a:rPr lang="en-US" altLang="en-US"/>
              <a:pPr>
                <a:defRPr/>
              </a:pPr>
              <a:t>‹#›</a:t>
            </a:fld>
            <a:endParaRPr lang="en-US" altLang="en-US"/>
          </a:p>
        </p:txBody>
      </p:sp>
    </p:spTree>
    <p:extLst>
      <p:ext uri="{BB962C8B-B14F-4D97-AF65-F5344CB8AC3E}">
        <p14:creationId xmlns:p14="http://schemas.microsoft.com/office/powerpoint/2010/main" val="24940125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7"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C4FCF7C5-2DA9-48F5-9D1B-0EE47153EFB8}" type="slidenum">
              <a:rPr lang="en-US" altLang="en-US"/>
              <a:pPr>
                <a:defRPr/>
              </a:pPr>
              <a:t>‹#›</a:t>
            </a:fld>
            <a:endParaRPr lang="en-US" altLang="en-US"/>
          </a:p>
        </p:txBody>
      </p:sp>
    </p:spTree>
    <p:extLst>
      <p:ext uri="{BB962C8B-B14F-4D97-AF65-F5344CB8AC3E}">
        <p14:creationId xmlns:p14="http://schemas.microsoft.com/office/powerpoint/2010/main" val="33419932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F97768A9-CA61-4D7A-AD52-319B15CFAAC9}" type="slidenum">
              <a:rPr lang="en-US" altLang="en-US"/>
              <a:pPr>
                <a:defRPr/>
              </a:pPr>
              <a:t>‹#›</a:t>
            </a:fld>
            <a:endParaRPr lang="en-US" altLang="en-US"/>
          </a:p>
        </p:txBody>
      </p:sp>
    </p:spTree>
    <p:extLst>
      <p:ext uri="{BB962C8B-B14F-4D97-AF65-F5344CB8AC3E}">
        <p14:creationId xmlns:p14="http://schemas.microsoft.com/office/powerpoint/2010/main" val="2800602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defRPr>
            </a:lvl1pPr>
          </a:lstStyle>
          <a:p>
            <a:pPr>
              <a:defRPr/>
            </a:pPr>
            <a:fld id="{E229AE5F-00C9-4399-AEB0-E7B8C8A2D1E8}" type="slidenum">
              <a:rPr lang="en-US" altLang="en-US"/>
              <a:pPr>
                <a:defRPr/>
              </a:pPr>
              <a:t>‹#›</a:t>
            </a:fld>
            <a:endParaRPr lang="en-US" altLang="en-US"/>
          </a:p>
        </p:txBody>
      </p:sp>
    </p:spTree>
    <p:extLst>
      <p:ext uri="{BB962C8B-B14F-4D97-AF65-F5344CB8AC3E}">
        <p14:creationId xmlns:p14="http://schemas.microsoft.com/office/powerpoint/2010/main" val="29557921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BB2315-277D-4F04-A1D2-6B152FE89359}" type="slidenum">
              <a:rPr lang="en-US" altLang="en-US"/>
              <a:pPr>
                <a:defRPr/>
              </a:pPr>
              <a:t>‹#›</a:t>
            </a:fld>
            <a:endParaRPr lang="en-US" altLang="en-US"/>
          </a:p>
        </p:txBody>
      </p:sp>
    </p:spTree>
    <p:extLst>
      <p:ext uri="{BB962C8B-B14F-4D97-AF65-F5344CB8AC3E}">
        <p14:creationId xmlns:p14="http://schemas.microsoft.com/office/powerpoint/2010/main" val="26207841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B8665C-EB48-49A7-B780-E70E5772A4B2}" type="slidenum">
              <a:rPr lang="en-US" altLang="en-US"/>
              <a:pPr>
                <a:defRPr/>
              </a:pPr>
              <a:t>‹#›</a:t>
            </a:fld>
            <a:endParaRPr lang="en-US" altLang="en-US"/>
          </a:p>
        </p:txBody>
      </p:sp>
    </p:spTree>
    <p:extLst>
      <p:ext uri="{BB962C8B-B14F-4D97-AF65-F5344CB8AC3E}">
        <p14:creationId xmlns:p14="http://schemas.microsoft.com/office/powerpoint/2010/main" val="22875332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16F23C-3BF0-4A87-8950-E1C492A5E5D2}" type="slidenum">
              <a:rPr lang="en-US" altLang="en-US"/>
              <a:pPr>
                <a:defRPr/>
              </a:pPr>
              <a:t>‹#›</a:t>
            </a:fld>
            <a:endParaRPr lang="en-US" altLang="en-US"/>
          </a:p>
        </p:txBody>
      </p:sp>
    </p:spTree>
    <p:extLst>
      <p:ext uri="{BB962C8B-B14F-4D97-AF65-F5344CB8AC3E}">
        <p14:creationId xmlns:p14="http://schemas.microsoft.com/office/powerpoint/2010/main" val="3099124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01412CD2-9225-4063-BD25-868BAB10D207}" type="slidenum">
              <a:rPr lang="en-US"/>
              <a:pPr>
                <a:defRPr/>
              </a:pPr>
              <a:t>‹#›</a:t>
            </a:fld>
            <a:endParaRPr lang="en-US"/>
          </a:p>
        </p:txBody>
      </p:sp>
    </p:spTree>
    <p:extLst>
      <p:ext uri="{BB962C8B-B14F-4D97-AF65-F5344CB8AC3E}">
        <p14:creationId xmlns:p14="http://schemas.microsoft.com/office/powerpoint/2010/main" val="19193027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99813C-A05D-4B22-863F-32AD1ABB8897}" type="slidenum">
              <a:rPr lang="en-US" altLang="en-US"/>
              <a:pPr>
                <a:defRPr/>
              </a:pPr>
              <a:t>‹#›</a:t>
            </a:fld>
            <a:endParaRPr lang="en-US" altLang="en-US"/>
          </a:p>
        </p:txBody>
      </p:sp>
    </p:spTree>
    <p:extLst>
      <p:ext uri="{BB962C8B-B14F-4D97-AF65-F5344CB8AC3E}">
        <p14:creationId xmlns:p14="http://schemas.microsoft.com/office/powerpoint/2010/main" val="37941817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D17A4D-41EC-46D0-8314-1AA91AE1F665}" type="slidenum">
              <a:rPr lang="en-US" altLang="en-US"/>
              <a:pPr>
                <a:defRPr/>
              </a:pPr>
              <a:t>‹#›</a:t>
            </a:fld>
            <a:endParaRPr lang="en-US" altLang="en-US"/>
          </a:p>
        </p:txBody>
      </p:sp>
    </p:spTree>
    <p:extLst>
      <p:ext uri="{BB962C8B-B14F-4D97-AF65-F5344CB8AC3E}">
        <p14:creationId xmlns:p14="http://schemas.microsoft.com/office/powerpoint/2010/main" val="33383060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F07E3A7-5191-40DC-BA14-9AE8A26AEBAD}" type="slidenum">
              <a:rPr lang="en-US" altLang="en-US"/>
              <a:pPr>
                <a:defRPr/>
              </a:pPr>
              <a:t>‹#›</a:t>
            </a:fld>
            <a:endParaRPr lang="en-US" altLang="en-US"/>
          </a:p>
        </p:txBody>
      </p:sp>
    </p:spTree>
    <p:extLst>
      <p:ext uri="{BB962C8B-B14F-4D97-AF65-F5344CB8AC3E}">
        <p14:creationId xmlns:p14="http://schemas.microsoft.com/office/powerpoint/2010/main" val="10428967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84A4429-2A3B-4809-9261-B8A4EB8D40BE}" type="slidenum">
              <a:rPr lang="en-US" altLang="en-US"/>
              <a:pPr>
                <a:defRPr/>
              </a:pPr>
              <a:t>‹#›</a:t>
            </a:fld>
            <a:endParaRPr lang="en-US" altLang="en-US"/>
          </a:p>
        </p:txBody>
      </p:sp>
    </p:spTree>
    <p:extLst>
      <p:ext uri="{BB962C8B-B14F-4D97-AF65-F5344CB8AC3E}">
        <p14:creationId xmlns:p14="http://schemas.microsoft.com/office/powerpoint/2010/main" val="33732373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61F4EE-A598-46E3-A87F-6E8AF5225ABE}" type="slidenum">
              <a:rPr lang="en-US" altLang="en-US"/>
              <a:pPr>
                <a:defRPr/>
              </a:pPr>
              <a:t>‹#›</a:t>
            </a:fld>
            <a:endParaRPr lang="en-US" altLang="en-US"/>
          </a:p>
        </p:txBody>
      </p:sp>
    </p:spTree>
    <p:extLst>
      <p:ext uri="{BB962C8B-B14F-4D97-AF65-F5344CB8AC3E}">
        <p14:creationId xmlns:p14="http://schemas.microsoft.com/office/powerpoint/2010/main" val="25397528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113616-DA9C-42EA-B019-5CBFAB185815}" type="slidenum">
              <a:rPr lang="en-US" altLang="en-US"/>
              <a:pPr>
                <a:defRPr/>
              </a:pPr>
              <a:t>‹#›</a:t>
            </a:fld>
            <a:endParaRPr lang="en-US" altLang="en-US"/>
          </a:p>
        </p:txBody>
      </p:sp>
    </p:spTree>
    <p:extLst>
      <p:ext uri="{BB962C8B-B14F-4D97-AF65-F5344CB8AC3E}">
        <p14:creationId xmlns:p14="http://schemas.microsoft.com/office/powerpoint/2010/main" val="24084976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72D436-5539-4A23-82F2-DD875A73C3B4}" type="slidenum">
              <a:rPr lang="en-US" altLang="en-US"/>
              <a:pPr>
                <a:defRPr/>
              </a:pPr>
              <a:t>‹#›</a:t>
            </a:fld>
            <a:endParaRPr lang="en-US" altLang="en-US"/>
          </a:p>
        </p:txBody>
      </p:sp>
    </p:spTree>
    <p:extLst>
      <p:ext uri="{BB962C8B-B14F-4D97-AF65-F5344CB8AC3E}">
        <p14:creationId xmlns:p14="http://schemas.microsoft.com/office/powerpoint/2010/main" val="33413645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C633D5-7DCB-4FC8-B538-D550CCB0597F}" type="slidenum">
              <a:rPr lang="en-US" altLang="en-US"/>
              <a:pPr>
                <a:defRPr/>
              </a:pPr>
              <a:t>‹#›</a:t>
            </a:fld>
            <a:endParaRPr lang="en-US" altLang="en-US"/>
          </a:p>
        </p:txBody>
      </p:sp>
    </p:spTree>
    <p:extLst>
      <p:ext uri="{BB962C8B-B14F-4D97-AF65-F5344CB8AC3E}">
        <p14:creationId xmlns:p14="http://schemas.microsoft.com/office/powerpoint/2010/main" val="23342973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anchor="ctr"/>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3" name="Shape 15"/>
          <p:cNvSpPr txBox="1">
            <a:spLocks noGrp="1"/>
          </p:cNvSpPr>
          <p:nvPr>
            <p:ph type="sldNum" idx="10"/>
          </p:nvPr>
        </p:nvSpPr>
        <p:spPr/>
        <p:txBody>
          <a:bodyPr/>
          <a:lstStyle>
            <a:lvl1pPr algn="l">
              <a:defRPr sz="1400">
                <a:solidFill>
                  <a:srgbClr val="000000"/>
                </a:solidFill>
              </a:defRPr>
            </a:lvl1pPr>
          </a:lstStyle>
          <a:p>
            <a:fld id="{8EBB6353-5786-4061-B891-4BC0A9E12C63}" type="slidenum">
              <a:rPr lang="en-US" altLang="en-US"/>
              <a:pPr/>
              <a:t>‹#›</a:t>
            </a:fld>
            <a:endParaRPr lang="en-US" altLang="en-US"/>
          </a:p>
        </p:txBody>
      </p:sp>
    </p:spTree>
    <p:extLst>
      <p:ext uri="{BB962C8B-B14F-4D97-AF65-F5344CB8AC3E}">
        <p14:creationId xmlns:p14="http://schemas.microsoft.com/office/powerpoint/2010/main" val="29332811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p:txBody>
          <a:bodyPr/>
          <a:lstStyle>
            <a:lvl1pPr algn="l">
              <a:defRPr sz="1400">
                <a:solidFill>
                  <a:srgbClr val="000000"/>
                </a:solidFill>
              </a:defRPr>
            </a:lvl1pPr>
          </a:lstStyle>
          <a:p>
            <a:fld id="{8D0F1326-A9B1-4708-B362-2F0A565CDC05}" type="slidenum">
              <a:rPr lang="en-US" altLang="en-US"/>
              <a:pPr/>
              <a:t>‹#›</a:t>
            </a:fld>
            <a:endParaRPr lang="en-US" altLang="en-US"/>
          </a:p>
        </p:txBody>
      </p:sp>
    </p:spTree>
    <p:extLst>
      <p:ext uri="{BB962C8B-B14F-4D97-AF65-F5344CB8AC3E}">
        <p14:creationId xmlns:p14="http://schemas.microsoft.com/office/powerpoint/2010/main" val="1717938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4261A5A5-B82B-4FE5-A5E1-0F6E5B88B70D}" type="slidenum">
              <a:rPr lang="en-US"/>
              <a:pPr>
                <a:defRPr/>
              </a:pPr>
              <a:t>‹#›</a:t>
            </a:fld>
            <a:endParaRPr lang="en-US"/>
          </a:p>
        </p:txBody>
      </p:sp>
    </p:spTree>
    <p:extLst>
      <p:ext uri="{BB962C8B-B14F-4D97-AF65-F5344CB8AC3E}">
        <p14:creationId xmlns:p14="http://schemas.microsoft.com/office/powerpoint/2010/main" val="15213881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5" name="Shape 24"/>
          <p:cNvSpPr txBox="1">
            <a:spLocks noGrp="1"/>
          </p:cNvSpPr>
          <p:nvPr>
            <p:ph type="sldNum" idx="10"/>
          </p:nvPr>
        </p:nvSpPr>
        <p:spPr/>
        <p:txBody>
          <a:bodyPr/>
          <a:lstStyle>
            <a:lvl1pPr algn="l">
              <a:defRPr sz="1400">
                <a:solidFill>
                  <a:srgbClr val="000000"/>
                </a:solidFill>
              </a:defRPr>
            </a:lvl1pPr>
          </a:lstStyle>
          <a:p>
            <a:fld id="{D9A32179-3D62-4DAC-9C5B-2ACAA313834C}" type="slidenum">
              <a:rPr lang="en-US" altLang="en-US"/>
              <a:pPr/>
              <a:t>‹#›</a:t>
            </a:fld>
            <a:endParaRPr lang="en-US" altLang="en-US"/>
          </a:p>
        </p:txBody>
      </p:sp>
    </p:spTree>
    <p:extLst>
      <p:ext uri="{BB962C8B-B14F-4D97-AF65-F5344CB8AC3E}">
        <p14:creationId xmlns:p14="http://schemas.microsoft.com/office/powerpoint/2010/main" val="29339482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 name="Shape 27"/>
          <p:cNvSpPr txBox="1">
            <a:spLocks noGrp="1"/>
          </p:cNvSpPr>
          <p:nvPr>
            <p:ph type="sldNum" idx="10"/>
          </p:nvPr>
        </p:nvSpPr>
        <p:spPr/>
        <p:txBody>
          <a:bodyPr/>
          <a:lstStyle>
            <a:lvl1pPr algn="l">
              <a:defRPr sz="1400">
                <a:solidFill>
                  <a:srgbClr val="000000"/>
                </a:solidFill>
              </a:defRPr>
            </a:lvl1pPr>
          </a:lstStyle>
          <a:p>
            <a:fld id="{1E573B82-3B7E-45F9-B2A0-4509A9D870D7}" type="slidenum">
              <a:rPr lang="en-US" altLang="en-US"/>
              <a:pPr/>
              <a:t>‹#›</a:t>
            </a:fld>
            <a:endParaRPr lang="en-US" altLang="en-US"/>
          </a:p>
        </p:txBody>
      </p:sp>
    </p:spTree>
    <p:extLst>
      <p:ext uri="{BB962C8B-B14F-4D97-AF65-F5344CB8AC3E}">
        <p14:creationId xmlns:p14="http://schemas.microsoft.com/office/powerpoint/2010/main" val="12335011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anchor="b"/>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 name="Shape 31"/>
          <p:cNvSpPr txBox="1">
            <a:spLocks noGrp="1"/>
          </p:cNvSpPr>
          <p:nvPr>
            <p:ph type="sldNum" idx="10"/>
          </p:nvPr>
        </p:nvSpPr>
        <p:spPr/>
        <p:txBody>
          <a:bodyPr/>
          <a:lstStyle>
            <a:lvl1pPr algn="l">
              <a:defRPr sz="1400">
                <a:solidFill>
                  <a:srgbClr val="000000"/>
                </a:solidFill>
              </a:defRPr>
            </a:lvl1pPr>
          </a:lstStyle>
          <a:p>
            <a:fld id="{87889F3C-4739-4804-B200-1C498909F6CF}" type="slidenum">
              <a:rPr lang="en-US" altLang="en-US"/>
              <a:pPr/>
              <a:t>‹#›</a:t>
            </a:fld>
            <a:endParaRPr lang="en-US" altLang="en-US"/>
          </a:p>
        </p:txBody>
      </p:sp>
    </p:spTree>
    <p:extLst>
      <p:ext uri="{BB962C8B-B14F-4D97-AF65-F5344CB8AC3E}">
        <p14:creationId xmlns:p14="http://schemas.microsoft.com/office/powerpoint/2010/main" val="33396715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anchor="ctr"/>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 name="Shape 34"/>
          <p:cNvSpPr txBox="1">
            <a:spLocks noGrp="1"/>
          </p:cNvSpPr>
          <p:nvPr>
            <p:ph type="sldNum" idx="10"/>
          </p:nvPr>
        </p:nvSpPr>
        <p:spPr/>
        <p:txBody>
          <a:bodyPr/>
          <a:lstStyle>
            <a:lvl1pPr algn="l">
              <a:defRPr sz="1400">
                <a:solidFill>
                  <a:srgbClr val="000000"/>
                </a:solidFill>
              </a:defRPr>
            </a:lvl1pPr>
          </a:lstStyle>
          <a:p>
            <a:fld id="{3AF658A6-E8D4-4788-8995-CF0BCEA2F114}" type="slidenum">
              <a:rPr lang="en-US" altLang="en-US"/>
              <a:pPr/>
              <a:t>‹#›</a:t>
            </a:fld>
            <a:endParaRPr lang="en-US" altLang="en-US"/>
          </a:p>
        </p:txBody>
      </p:sp>
    </p:spTree>
    <p:extLst>
      <p:ext uri="{BB962C8B-B14F-4D97-AF65-F5344CB8AC3E}">
        <p14:creationId xmlns:p14="http://schemas.microsoft.com/office/powerpoint/2010/main" val="27931154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5" name="Shape 36"/>
          <p:cNvSpPr>
            <a:spLocks noChangeArrowheads="1"/>
          </p:cNvSpPr>
          <p:nvPr/>
        </p:nvSpPr>
        <p:spPr bwMode="auto">
          <a:xfrm>
            <a:off x="4572000" y="0"/>
            <a:ext cx="4572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defTabSz="914400" eaLnBrk="1" hangingPunct="1"/>
            <a:endParaRPr lang="en-US" altLang="en-US">
              <a:ea typeface="+mn-ea"/>
            </a:endParaRPr>
          </a:p>
        </p:txBody>
      </p:sp>
      <p:sp>
        <p:nvSpPr>
          <p:cNvPr id="37" name="Shape 37"/>
          <p:cNvSpPr txBox="1">
            <a:spLocks noGrp="1"/>
          </p:cNvSpPr>
          <p:nvPr>
            <p:ph type="title"/>
          </p:nvPr>
        </p:nvSpPr>
        <p:spPr>
          <a:xfrm>
            <a:off x="265500" y="1644233"/>
            <a:ext cx="4045200" cy="1976400"/>
          </a:xfrm>
          <a:prstGeom prst="rect">
            <a:avLst/>
          </a:prstGeom>
        </p:spPr>
        <p:txBody>
          <a:bodyPr anchor="b"/>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anchor="ct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40"/>
          <p:cNvSpPr txBox="1">
            <a:spLocks noGrp="1"/>
          </p:cNvSpPr>
          <p:nvPr>
            <p:ph type="sldNum" idx="10"/>
          </p:nvPr>
        </p:nvSpPr>
        <p:spPr/>
        <p:txBody>
          <a:bodyPr/>
          <a:lstStyle>
            <a:lvl1pPr algn="l">
              <a:defRPr sz="1400">
                <a:solidFill>
                  <a:srgbClr val="000000"/>
                </a:solidFill>
              </a:defRPr>
            </a:lvl1pPr>
          </a:lstStyle>
          <a:p>
            <a:fld id="{053ECB38-DD4E-4902-8049-1AFA6DAD7737}" type="slidenum">
              <a:rPr lang="en-US" altLang="en-US"/>
              <a:pPr/>
              <a:t>‹#›</a:t>
            </a:fld>
            <a:endParaRPr lang="en-US" altLang="en-US"/>
          </a:p>
        </p:txBody>
      </p:sp>
    </p:spTree>
    <p:extLst>
      <p:ext uri="{BB962C8B-B14F-4D97-AF65-F5344CB8AC3E}">
        <p14:creationId xmlns:p14="http://schemas.microsoft.com/office/powerpoint/2010/main" val="31958249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anchor="ctr"/>
          <a:lstStyle>
            <a:lvl1pPr lvl="0">
              <a:lnSpc>
                <a:spcPct val="100000"/>
              </a:lnSpc>
              <a:spcBef>
                <a:spcPts val="0"/>
              </a:spcBef>
              <a:spcAft>
                <a:spcPts val="0"/>
              </a:spcAft>
              <a:buNone/>
              <a:defRPr/>
            </a:lvl1pPr>
          </a:lstStyle>
          <a:p>
            <a:endParaRPr/>
          </a:p>
        </p:txBody>
      </p:sp>
      <p:sp>
        <p:nvSpPr>
          <p:cNvPr id="3" name="Shape 43"/>
          <p:cNvSpPr txBox="1">
            <a:spLocks noGrp="1"/>
          </p:cNvSpPr>
          <p:nvPr>
            <p:ph type="sldNum" idx="10"/>
          </p:nvPr>
        </p:nvSpPr>
        <p:spPr/>
        <p:txBody>
          <a:bodyPr/>
          <a:lstStyle>
            <a:lvl1pPr algn="l">
              <a:defRPr sz="1400">
                <a:solidFill>
                  <a:srgbClr val="000000"/>
                </a:solidFill>
              </a:defRPr>
            </a:lvl1pPr>
          </a:lstStyle>
          <a:p>
            <a:fld id="{7E3ED8F8-7681-48C9-AA8F-387ED1F6657D}" type="slidenum">
              <a:rPr lang="en-US" altLang="en-US"/>
              <a:pPr/>
              <a:t>‹#›</a:t>
            </a:fld>
            <a:endParaRPr lang="en-US" altLang="en-US"/>
          </a:p>
        </p:txBody>
      </p:sp>
    </p:spTree>
    <p:extLst>
      <p:ext uri="{BB962C8B-B14F-4D97-AF65-F5344CB8AC3E}">
        <p14:creationId xmlns:p14="http://schemas.microsoft.com/office/powerpoint/2010/main" val="11182319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000"/>
          </a:xfrm>
          <a:prstGeom prst="rect">
            <a:avLst/>
          </a:prstGeom>
        </p:spPr>
        <p:txBody>
          <a:bodyPr anchor="b"/>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7"/>
            <a:ext cx="8520600" cy="1734400"/>
          </a:xfrm>
          <a:prstGeom prst="rect">
            <a:avLst/>
          </a:prstGeom>
        </p:spPr>
        <p:txBody>
          <a:bodyPr/>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 name="Shape 47"/>
          <p:cNvSpPr txBox="1">
            <a:spLocks noGrp="1"/>
          </p:cNvSpPr>
          <p:nvPr>
            <p:ph type="sldNum" idx="10"/>
          </p:nvPr>
        </p:nvSpPr>
        <p:spPr/>
        <p:txBody>
          <a:bodyPr/>
          <a:lstStyle>
            <a:lvl1pPr algn="l">
              <a:defRPr sz="1400">
                <a:solidFill>
                  <a:srgbClr val="000000"/>
                </a:solidFill>
              </a:defRPr>
            </a:lvl1pPr>
          </a:lstStyle>
          <a:p>
            <a:fld id="{61E7DE7B-1143-494F-8792-7F97E657F39D}" type="slidenum">
              <a:rPr lang="en-US" altLang="en-US"/>
              <a:pPr/>
              <a:t>‹#›</a:t>
            </a:fld>
            <a:endParaRPr lang="en-US" altLang="en-US"/>
          </a:p>
        </p:txBody>
      </p:sp>
    </p:spTree>
    <p:extLst>
      <p:ext uri="{BB962C8B-B14F-4D97-AF65-F5344CB8AC3E}">
        <p14:creationId xmlns:p14="http://schemas.microsoft.com/office/powerpoint/2010/main" val="33284729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2" name="Shape 49"/>
          <p:cNvSpPr txBox="1">
            <a:spLocks noGrp="1"/>
          </p:cNvSpPr>
          <p:nvPr>
            <p:ph type="sldNum" idx="10"/>
          </p:nvPr>
        </p:nvSpPr>
        <p:spPr/>
        <p:txBody>
          <a:bodyPr/>
          <a:lstStyle>
            <a:lvl1pPr algn="l">
              <a:defRPr sz="1400">
                <a:solidFill>
                  <a:srgbClr val="000000"/>
                </a:solidFill>
              </a:defRPr>
            </a:lvl1pPr>
          </a:lstStyle>
          <a:p>
            <a:fld id="{DF30DEB7-8045-4D39-9B96-9428CD4F91ED}" type="slidenum">
              <a:rPr lang="en-US" altLang="en-US"/>
              <a:pPr/>
              <a:t>‹#›</a:t>
            </a:fld>
            <a:endParaRPr lang="en-US" altLang="en-US"/>
          </a:p>
        </p:txBody>
      </p:sp>
    </p:spTree>
    <p:extLst>
      <p:ext uri="{BB962C8B-B14F-4D97-AF65-F5344CB8AC3E}">
        <p14:creationId xmlns:p14="http://schemas.microsoft.com/office/powerpoint/2010/main" val="24370791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A1B92428-822E-4A2D-A284-D7124A3F4A9C}" type="slidenum">
              <a:rPr lang="en-US" altLang="en-US"/>
              <a:pPr/>
              <a:t>‹#›</a:t>
            </a:fld>
            <a:endParaRPr lang="en-US" altLang="en-US"/>
          </a:p>
        </p:txBody>
      </p:sp>
    </p:spTree>
    <p:extLst>
      <p:ext uri="{BB962C8B-B14F-4D97-AF65-F5344CB8AC3E}">
        <p14:creationId xmlns:p14="http://schemas.microsoft.com/office/powerpoint/2010/main" val="1023686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2B3EA2FF-017F-4686-B9CE-C2746C210646}" type="slidenum">
              <a:rPr lang="en-US" altLang="en-US"/>
              <a:pPr/>
              <a:t>‹#›</a:t>
            </a:fld>
            <a:endParaRPr lang="en-US" altLang="en-US"/>
          </a:p>
        </p:txBody>
      </p:sp>
    </p:spTree>
    <p:extLst>
      <p:ext uri="{BB962C8B-B14F-4D97-AF65-F5344CB8AC3E}">
        <p14:creationId xmlns:p14="http://schemas.microsoft.com/office/powerpoint/2010/main" val="1573482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8"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9"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A4C9CCE2-9DCE-4899-9605-236EEA8728E2}" type="slidenum">
              <a:rPr lang="en-US"/>
              <a:pPr>
                <a:defRPr/>
              </a:pPr>
              <a:t>‹#›</a:t>
            </a:fld>
            <a:endParaRPr lang="en-US"/>
          </a:p>
        </p:txBody>
      </p:sp>
    </p:spTree>
    <p:extLst>
      <p:ext uri="{BB962C8B-B14F-4D97-AF65-F5344CB8AC3E}">
        <p14:creationId xmlns:p14="http://schemas.microsoft.com/office/powerpoint/2010/main" val="9256252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35BC03DF-500D-452C-AC40-F1914E05E940}" type="slidenum">
              <a:rPr lang="en-US" altLang="en-US"/>
              <a:pPr/>
              <a:t>‹#›</a:t>
            </a:fld>
            <a:endParaRPr lang="en-US" altLang="en-US"/>
          </a:p>
        </p:txBody>
      </p:sp>
    </p:spTree>
    <p:extLst>
      <p:ext uri="{BB962C8B-B14F-4D97-AF65-F5344CB8AC3E}">
        <p14:creationId xmlns:p14="http://schemas.microsoft.com/office/powerpoint/2010/main" val="24989956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6" name="Footer Placeholder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7" name="Slide Number Placeholder 6"/>
          <p:cNvSpPr>
            <a:spLocks noGrp="1" noChangeArrowheads="1"/>
          </p:cNvSpPr>
          <p:nvPr>
            <p:ph type="sldNum" sz="quarter" idx="12"/>
          </p:nvPr>
        </p:nvSpPr>
        <p:spPr/>
        <p:txBody>
          <a:bodyPr/>
          <a:lstStyle>
            <a:lvl1pPr defTabSz="457200">
              <a:defRPr>
                <a:ea typeface="ＭＳ Ｐゴシック" pitchFamily="34" charset="-128"/>
              </a:defRPr>
            </a:lvl1pPr>
          </a:lstStyle>
          <a:p>
            <a:fld id="{3AF949F0-6E39-4AEF-B8F3-A2890C922FDD}" type="slidenum">
              <a:rPr lang="en-US" altLang="en-US"/>
              <a:pPr/>
              <a:t>‹#›</a:t>
            </a:fld>
            <a:endParaRPr lang="en-US" altLang="en-US"/>
          </a:p>
        </p:txBody>
      </p:sp>
    </p:spTree>
    <p:extLst>
      <p:ext uri="{BB962C8B-B14F-4D97-AF65-F5344CB8AC3E}">
        <p14:creationId xmlns:p14="http://schemas.microsoft.com/office/powerpoint/2010/main" val="20776412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9"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455ADBC7-9E02-458F-940D-AF5F68BA27D4}" type="slidenum">
              <a:rPr lang="en-US" altLang="en-US"/>
              <a:pPr/>
              <a:t>‹#›</a:t>
            </a:fld>
            <a:endParaRPr lang="en-US" altLang="en-US"/>
          </a:p>
        </p:txBody>
      </p:sp>
    </p:spTree>
    <p:extLst>
      <p:ext uri="{BB962C8B-B14F-4D97-AF65-F5344CB8AC3E}">
        <p14:creationId xmlns:p14="http://schemas.microsoft.com/office/powerpoint/2010/main" val="5914901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5"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CD78AEBB-EF6D-4B4A-81EA-84E4BC596F24}" type="slidenum">
              <a:rPr lang="en-US" altLang="en-US"/>
              <a:pPr/>
              <a:t>‹#›</a:t>
            </a:fld>
            <a:endParaRPr lang="en-US" altLang="en-US"/>
          </a:p>
        </p:txBody>
      </p:sp>
    </p:spTree>
    <p:extLst>
      <p:ext uri="{BB962C8B-B14F-4D97-AF65-F5344CB8AC3E}">
        <p14:creationId xmlns:p14="http://schemas.microsoft.com/office/powerpoint/2010/main" val="4567732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4"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03F41C33-89E8-43D4-9708-79524AD316A9}" type="slidenum">
              <a:rPr lang="en-US" altLang="en-US"/>
              <a:pPr/>
              <a:t>‹#›</a:t>
            </a:fld>
            <a:endParaRPr lang="en-US" altLang="en-US"/>
          </a:p>
        </p:txBody>
      </p:sp>
    </p:spTree>
    <p:extLst>
      <p:ext uri="{BB962C8B-B14F-4D97-AF65-F5344CB8AC3E}">
        <p14:creationId xmlns:p14="http://schemas.microsoft.com/office/powerpoint/2010/main" val="24651139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6" name="Footer Placeholder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7" name="Slide Number Placeholder 6"/>
          <p:cNvSpPr>
            <a:spLocks noGrp="1" noChangeArrowheads="1"/>
          </p:cNvSpPr>
          <p:nvPr>
            <p:ph type="sldNum" sz="quarter" idx="12"/>
          </p:nvPr>
        </p:nvSpPr>
        <p:spPr/>
        <p:txBody>
          <a:bodyPr/>
          <a:lstStyle>
            <a:lvl1pPr defTabSz="457200">
              <a:defRPr>
                <a:ea typeface="ＭＳ Ｐゴシック" pitchFamily="34" charset="-128"/>
              </a:defRPr>
            </a:lvl1pPr>
          </a:lstStyle>
          <a:p>
            <a:fld id="{AA8F43DD-0CB4-4D1D-B153-F278CF448E78}" type="slidenum">
              <a:rPr lang="en-US" altLang="en-US"/>
              <a:pPr/>
              <a:t>‹#›</a:t>
            </a:fld>
            <a:endParaRPr lang="en-US" altLang="en-US"/>
          </a:p>
        </p:txBody>
      </p:sp>
    </p:spTree>
    <p:extLst>
      <p:ext uri="{BB962C8B-B14F-4D97-AF65-F5344CB8AC3E}">
        <p14:creationId xmlns:p14="http://schemas.microsoft.com/office/powerpoint/2010/main" val="28966110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6" name="Footer Placeholder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7" name="Slide Number Placeholder 6"/>
          <p:cNvSpPr>
            <a:spLocks noGrp="1" noChangeArrowheads="1"/>
          </p:cNvSpPr>
          <p:nvPr>
            <p:ph type="sldNum" sz="quarter" idx="12"/>
          </p:nvPr>
        </p:nvSpPr>
        <p:spPr/>
        <p:txBody>
          <a:bodyPr/>
          <a:lstStyle>
            <a:lvl1pPr defTabSz="457200">
              <a:defRPr>
                <a:ea typeface="ＭＳ Ｐゴシック" pitchFamily="34" charset="-128"/>
              </a:defRPr>
            </a:lvl1pPr>
          </a:lstStyle>
          <a:p>
            <a:fld id="{EACFC22F-EDB5-4D6F-8FDC-994EE423BAC6}" type="slidenum">
              <a:rPr lang="en-US" altLang="en-US"/>
              <a:pPr/>
              <a:t>‹#›</a:t>
            </a:fld>
            <a:endParaRPr lang="en-US" altLang="en-US"/>
          </a:p>
        </p:txBody>
      </p:sp>
    </p:spTree>
    <p:extLst>
      <p:ext uri="{BB962C8B-B14F-4D97-AF65-F5344CB8AC3E}">
        <p14:creationId xmlns:p14="http://schemas.microsoft.com/office/powerpoint/2010/main" val="32975500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B2629447-75B1-4348-A616-C5DCDE98E467}" type="slidenum">
              <a:rPr lang="en-US" altLang="en-US"/>
              <a:pPr/>
              <a:t>‹#›</a:t>
            </a:fld>
            <a:endParaRPr lang="en-US" altLang="en-US"/>
          </a:p>
        </p:txBody>
      </p:sp>
    </p:spTree>
    <p:extLst>
      <p:ext uri="{BB962C8B-B14F-4D97-AF65-F5344CB8AC3E}">
        <p14:creationId xmlns:p14="http://schemas.microsoft.com/office/powerpoint/2010/main" val="37444615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DE51205D-9909-49CC-9DA8-99E5888F19B7}" type="slidenum">
              <a:rPr lang="en-US" altLang="en-US"/>
              <a:pPr/>
              <a:t>‹#›</a:t>
            </a:fld>
            <a:endParaRPr lang="en-US" altLang="en-US"/>
          </a:p>
        </p:txBody>
      </p:sp>
    </p:spTree>
    <p:extLst>
      <p:ext uri="{BB962C8B-B14F-4D97-AF65-F5344CB8AC3E}">
        <p14:creationId xmlns:p14="http://schemas.microsoft.com/office/powerpoint/2010/main" val="38570055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12/08/2016</a:t>
            </a: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ea typeface="ＭＳ Ｐゴシック" pitchFamily="34" charset="-128"/>
              </a:defRPr>
            </a:lvl1pPr>
          </a:lstStyle>
          <a:p>
            <a:pPr>
              <a:defRPr/>
            </a:pPr>
            <a:r>
              <a:rPr lang="en-US" smtClean="0"/>
              <a:t>Understanding  the Online Positioning User Service - OPUS</a:t>
            </a:r>
            <a:endParaRPr lang="en-US"/>
          </a:p>
        </p:txBody>
      </p:sp>
      <p:sp>
        <p:nvSpPr>
          <p:cNvPr id="5" name="Rectangle 6"/>
          <p:cNvSpPr>
            <a:spLocks noGrp="1" noChangeArrowheads="1"/>
          </p:cNvSpPr>
          <p:nvPr>
            <p:ph type="sldNum" sz="quarter" idx="12"/>
          </p:nvPr>
        </p:nvSpPr>
        <p:spPr/>
        <p:txBody>
          <a:bodyPr/>
          <a:lstStyle>
            <a:lvl1pPr defTabSz="457200">
              <a:defRPr>
                <a:ea typeface="ＭＳ Ｐゴシック" pitchFamily="34" charset="-128"/>
              </a:defRPr>
            </a:lvl1pPr>
          </a:lstStyle>
          <a:p>
            <a:fld id="{C734FE76-A073-4177-A2D7-6E437717386C}" type="slidenum">
              <a:rPr lang="en-US" altLang="en-US"/>
              <a:pPr/>
              <a:t>‹#›</a:t>
            </a:fld>
            <a:endParaRPr lang="en-US" altLang="en-US"/>
          </a:p>
        </p:txBody>
      </p:sp>
    </p:spTree>
    <p:extLst>
      <p:ext uri="{BB962C8B-B14F-4D97-AF65-F5344CB8AC3E}">
        <p14:creationId xmlns:p14="http://schemas.microsoft.com/office/powerpoint/2010/main" val="3553167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4"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5"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0EA7CE52-267A-4B82-99FF-DB3D5F852289}" type="slidenum">
              <a:rPr lang="en-US"/>
              <a:pPr>
                <a:defRPr/>
              </a:pPr>
              <a:t>‹#›</a:t>
            </a:fld>
            <a:endParaRPr lang="en-US"/>
          </a:p>
        </p:txBody>
      </p:sp>
    </p:spTree>
    <p:extLst>
      <p:ext uri="{BB962C8B-B14F-4D97-AF65-F5344CB8AC3E}">
        <p14:creationId xmlns:p14="http://schemas.microsoft.com/office/powerpoint/2010/main" val="33731038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12974D-2D42-40F7-BC29-FA0AB2255E20}" type="slidenum">
              <a:rPr lang="en-US" altLang="en-US"/>
              <a:pPr/>
              <a:t>‹#›</a:t>
            </a:fld>
            <a:endParaRPr lang="en-US" altLang="en-US"/>
          </a:p>
        </p:txBody>
      </p:sp>
    </p:spTree>
    <p:extLst>
      <p:ext uri="{BB962C8B-B14F-4D97-AF65-F5344CB8AC3E}">
        <p14:creationId xmlns:p14="http://schemas.microsoft.com/office/powerpoint/2010/main" val="22842494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5B18895-EBE2-4C03-958D-31407EF75936}" type="slidenum">
              <a:rPr lang="en-US" altLang="en-US"/>
              <a:pPr/>
              <a:t>‹#›</a:t>
            </a:fld>
            <a:endParaRPr lang="en-US" altLang="en-US"/>
          </a:p>
        </p:txBody>
      </p:sp>
    </p:spTree>
    <p:extLst>
      <p:ext uri="{BB962C8B-B14F-4D97-AF65-F5344CB8AC3E}">
        <p14:creationId xmlns:p14="http://schemas.microsoft.com/office/powerpoint/2010/main" val="42561941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69D5F1C-1725-4C75-8D89-D4F4C27ADDF3}" type="slidenum">
              <a:rPr lang="en-US" altLang="en-US"/>
              <a:pPr/>
              <a:t>‹#›</a:t>
            </a:fld>
            <a:endParaRPr lang="en-US" altLang="en-US"/>
          </a:p>
        </p:txBody>
      </p:sp>
    </p:spTree>
    <p:extLst>
      <p:ext uri="{BB962C8B-B14F-4D97-AF65-F5344CB8AC3E}">
        <p14:creationId xmlns:p14="http://schemas.microsoft.com/office/powerpoint/2010/main" val="11117303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FF69D52-0C57-4184-8D5A-B9942388E917}" type="slidenum">
              <a:rPr lang="en-US" altLang="en-US"/>
              <a:pPr/>
              <a:t>‹#›</a:t>
            </a:fld>
            <a:endParaRPr lang="en-US" altLang="en-US"/>
          </a:p>
        </p:txBody>
      </p:sp>
    </p:spTree>
    <p:extLst>
      <p:ext uri="{BB962C8B-B14F-4D97-AF65-F5344CB8AC3E}">
        <p14:creationId xmlns:p14="http://schemas.microsoft.com/office/powerpoint/2010/main" val="42626473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68532A6-E1DD-4267-A289-3E1ECA40960E}" type="slidenum">
              <a:rPr lang="en-US" altLang="en-US"/>
              <a:pPr/>
              <a:t>‹#›</a:t>
            </a:fld>
            <a:endParaRPr lang="en-US" altLang="en-US"/>
          </a:p>
        </p:txBody>
      </p:sp>
    </p:spTree>
    <p:extLst>
      <p:ext uri="{BB962C8B-B14F-4D97-AF65-F5344CB8AC3E}">
        <p14:creationId xmlns:p14="http://schemas.microsoft.com/office/powerpoint/2010/main" val="15567180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2908F8E-0107-471C-8306-3E9E5309F42C}" type="slidenum">
              <a:rPr lang="en-US" altLang="en-US"/>
              <a:pPr/>
              <a:t>‹#›</a:t>
            </a:fld>
            <a:endParaRPr lang="en-US" altLang="en-US"/>
          </a:p>
        </p:txBody>
      </p:sp>
    </p:spTree>
    <p:extLst>
      <p:ext uri="{BB962C8B-B14F-4D97-AF65-F5344CB8AC3E}">
        <p14:creationId xmlns:p14="http://schemas.microsoft.com/office/powerpoint/2010/main" val="29689314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AFE92CD-D76B-4CD0-8EAD-F736933049CC}" type="slidenum">
              <a:rPr lang="en-US" altLang="en-US"/>
              <a:pPr/>
              <a:t>‹#›</a:t>
            </a:fld>
            <a:endParaRPr lang="en-US" altLang="en-US"/>
          </a:p>
        </p:txBody>
      </p:sp>
    </p:spTree>
    <p:extLst>
      <p:ext uri="{BB962C8B-B14F-4D97-AF65-F5344CB8AC3E}">
        <p14:creationId xmlns:p14="http://schemas.microsoft.com/office/powerpoint/2010/main" val="9883500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4F60698-8D1F-4C65-884D-6743297E319C}" type="slidenum">
              <a:rPr lang="en-US" altLang="en-US"/>
              <a:pPr/>
              <a:t>‹#›</a:t>
            </a:fld>
            <a:endParaRPr lang="en-US" altLang="en-US"/>
          </a:p>
        </p:txBody>
      </p:sp>
    </p:spTree>
    <p:extLst>
      <p:ext uri="{BB962C8B-B14F-4D97-AF65-F5344CB8AC3E}">
        <p14:creationId xmlns:p14="http://schemas.microsoft.com/office/powerpoint/2010/main" val="35744427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DC79AA8-1576-4E58-B218-D515E600A311}" type="slidenum">
              <a:rPr lang="en-US" altLang="en-US"/>
              <a:pPr/>
              <a:t>‹#›</a:t>
            </a:fld>
            <a:endParaRPr lang="en-US" altLang="en-US"/>
          </a:p>
        </p:txBody>
      </p:sp>
    </p:spTree>
    <p:extLst>
      <p:ext uri="{BB962C8B-B14F-4D97-AF65-F5344CB8AC3E}">
        <p14:creationId xmlns:p14="http://schemas.microsoft.com/office/powerpoint/2010/main" val="9718447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C05779-FDF1-4C69-87F7-21E0A47AEDD7}" type="slidenum">
              <a:rPr lang="en-US" altLang="en-US"/>
              <a:pPr/>
              <a:t>‹#›</a:t>
            </a:fld>
            <a:endParaRPr lang="en-US" altLang="en-US"/>
          </a:p>
        </p:txBody>
      </p:sp>
    </p:spTree>
    <p:extLst>
      <p:ext uri="{BB962C8B-B14F-4D97-AF65-F5344CB8AC3E}">
        <p14:creationId xmlns:p14="http://schemas.microsoft.com/office/powerpoint/2010/main" val="380008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defTabSz="457200">
              <a:defRPr>
                <a:ea typeface="ＭＳ Ｐゴシック" charset="0"/>
              </a:defRPr>
            </a:lvl1pPr>
          </a:lstStyle>
          <a:p>
            <a:pPr>
              <a:defRPr/>
            </a:pPr>
            <a:r>
              <a:rPr lang="en-US"/>
              <a:t>Understanding  the Online Positioning User Service - OPUS</a:t>
            </a:r>
          </a:p>
        </p:txBody>
      </p:sp>
    </p:spTree>
    <p:extLst>
      <p:ext uri="{BB962C8B-B14F-4D97-AF65-F5344CB8AC3E}">
        <p14:creationId xmlns:p14="http://schemas.microsoft.com/office/powerpoint/2010/main" val="22186335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E5DA979-DFEA-4821-881E-8491F97B0BA3}" type="slidenum">
              <a:rPr lang="en-US" altLang="en-US"/>
              <a:pPr/>
              <a:t>‹#›</a:t>
            </a:fld>
            <a:endParaRPr lang="en-US" altLang="en-US"/>
          </a:p>
        </p:txBody>
      </p:sp>
    </p:spTree>
    <p:extLst>
      <p:ext uri="{BB962C8B-B14F-4D97-AF65-F5344CB8AC3E}">
        <p14:creationId xmlns:p14="http://schemas.microsoft.com/office/powerpoint/2010/main" val="37992194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a:ln/>
        </p:spPr>
        <p:txBody>
          <a:bodyPr/>
          <a:lstStyle>
            <a:lvl1pPr>
              <a:defRPr/>
            </a:lvl1pPr>
          </a:lstStyle>
          <a:p>
            <a:fld id="{575607EB-9D79-466B-A48A-7DC2A8193BE6}" type="slidenum">
              <a:rPr lang="en-US" altLang="en-US"/>
              <a:pPr/>
              <a:t>‹#›</a:t>
            </a:fld>
            <a:endParaRPr lang="en-US" altLang="en-US"/>
          </a:p>
        </p:txBody>
      </p:sp>
    </p:spTree>
    <p:extLst>
      <p:ext uri="{BB962C8B-B14F-4D97-AF65-F5344CB8AC3E}">
        <p14:creationId xmlns:p14="http://schemas.microsoft.com/office/powerpoint/2010/main" val="35663071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a:ln/>
        </p:spPr>
        <p:txBody>
          <a:bodyPr/>
          <a:lstStyle>
            <a:lvl1pPr>
              <a:defRPr/>
            </a:lvl1pPr>
          </a:lstStyle>
          <a:p>
            <a:fld id="{086AD55C-36B9-467F-905F-7B4D6666D3B4}" type="slidenum">
              <a:rPr lang="en-US" altLang="en-US"/>
              <a:pPr/>
              <a:t>‹#›</a:t>
            </a:fld>
            <a:endParaRPr lang="en-US" altLang="en-US"/>
          </a:p>
        </p:txBody>
      </p:sp>
    </p:spTree>
    <p:extLst>
      <p:ext uri="{BB962C8B-B14F-4D97-AF65-F5344CB8AC3E}">
        <p14:creationId xmlns:p14="http://schemas.microsoft.com/office/powerpoint/2010/main" val="41237795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a:ln/>
        </p:spPr>
        <p:txBody>
          <a:bodyPr/>
          <a:lstStyle>
            <a:lvl1pPr>
              <a:defRPr/>
            </a:lvl1pPr>
          </a:lstStyle>
          <a:p>
            <a:fld id="{B7291399-90E1-4960-9DF5-EC4710098897}" type="slidenum">
              <a:rPr lang="en-US" altLang="en-US"/>
              <a:pPr/>
              <a:t>‹#›</a:t>
            </a:fld>
            <a:endParaRPr lang="en-US" altLang="en-US"/>
          </a:p>
        </p:txBody>
      </p:sp>
    </p:spTree>
    <p:extLst>
      <p:ext uri="{BB962C8B-B14F-4D97-AF65-F5344CB8AC3E}">
        <p14:creationId xmlns:p14="http://schemas.microsoft.com/office/powerpoint/2010/main" val="36033536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7" name="Rectangle 6"/>
          <p:cNvSpPr>
            <a:spLocks noGrp="1" noChangeArrowheads="1"/>
          </p:cNvSpPr>
          <p:nvPr>
            <p:ph type="sldNum" sz="quarter" idx="12"/>
          </p:nvPr>
        </p:nvSpPr>
        <p:spPr>
          <a:ln/>
        </p:spPr>
        <p:txBody>
          <a:bodyPr/>
          <a:lstStyle>
            <a:lvl1pPr>
              <a:defRPr/>
            </a:lvl1pPr>
          </a:lstStyle>
          <a:p>
            <a:fld id="{B5D00ACD-84EA-46A8-97D8-99A371BA73C2}" type="slidenum">
              <a:rPr lang="en-US" altLang="en-US"/>
              <a:pPr/>
              <a:t>‹#›</a:t>
            </a:fld>
            <a:endParaRPr lang="en-US" altLang="en-US"/>
          </a:p>
        </p:txBody>
      </p:sp>
    </p:spTree>
    <p:extLst>
      <p:ext uri="{BB962C8B-B14F-4D97-AF65-F5344CB8AC3E}">
        <p14:creationId xmlns:p14="http://schemas.microsoft.com/office/powerpoint/2010/main" val="35549391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9" name="Rectangle 6"/>
          <p:cNvSpPr>
            <a:spLocks noGrp="1" noChangeArrowheads="1"/>
          </p:cNvSpPr>
          <p:nvPr>
            <p:ph type="sldNum" sz="quarter" idx="12"/>
          </p:nvPr>
        </p:nvSpPr>
        <p:spPr>
          <a:ln/>
        </p:spPr>
        <p:txBody>
          <a:bodyPr/>
          <a:lstStyle>
            <a:lvl1pPr>
              <a:defRPr/>
            </a:lvl1pPr>
          </a:lstStyle>
          <a:p>
            <a:fld id="{425E8113-A7CE-4B31-8090-68054973739E}" type="slidenum">
              <a:rPr lang="en-US" altLang="en-US"/>
              <a:pPr/>
              <a:t>‹#›</a:t>
            </a:fld>
            <a:endParaRPr lang="en-US" altLang="en-US"/>
          </a:p>
        </p:txBody>
      </p:sp>
    </p:spTree>
    <p:extLst>
      <p:ext uri="{BB962C8B-B14F-4D97-AF65-F5344CB8AC3E}">
        <p14:creationId xmlns:p14="http://schemas.microsoft.com/office/powerpoint/2010/main" val="9030831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5" name="Rectangle 6"/>
          <p:cNvSpPr>
            <a:spLocks noGrp="1" noChangeArrowheads="1"/>
          </p:cNvSpPr>
          <p:nvPr>
            <p:ph type="sldNum" sz="quarter" idx="12"/>
          </p:nvPr>
        </p:nvSpPr>
        <p:spPr>
          <a:ln/>
        </p:spPr>
        <p:txBody>
          <a:bodyPr/>
          <a:lstStyle>
            <a:lvl1pPr>
              <a:defRPr/>
            </a:lvl1pPr>
          </a:lstStyle>
          <a:p>
            <a:fld id="{0FE46626-850C-4013-8563-EFBF6F00F27A}" type="slidenum">
              <a:rPr lang="en-US" altLang="en-US"/>
              <a:pPr/>
              <a:t>‹#›</a:t>
            </a:fld>
            <a:endParaRPr lang="en-US" altLang="en-US"/>
          </a:p>
        </p:txBody>
      </p:sp>
    </p:spTree>
    <p:extLst>
      <p:ext uri="{BB962C8B-B14F-4D97-AF65-F5344CB8AC3E}">
        <p14:creationId xmlns:p14="http://schemas.microsoft.com/office/powerpoint/2010/main" val="39937978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4" name="Rectangle 6"/>
          <p:cNvSpPr>
            <a:spLocks noGrp="1" noChangeArrowheads="1"/>
          </p:cNvSpPr>
          <p:nvPr>
            <p:ph type="sldNum" sz="quarter" idx="12"/>
          </p:nvPr>
        </p:nvSpPr>
        <p:spPr>
          <a:ln/>
        </p:spPr>
        <p:txBody>
          <a:bodyPr/>
          <a:lstStyle>
            <a:lvl1pPr>
              <a:defRPr/>
            </a:lvl1pPr>
          </a:lstStyle>
          <a:p>
            <a:fld id="{BD43D21E-1B5B-410F-A2C6-5D5A1EE10F13}" type="slidenum">
              <a:rPr lang="en-US" altLang="en-US"/>
              <a:pPr/>
              <a:t>‹#›</a:t>
            </a:fld>
            <a:endParaRPr lang="en-US" altLang="en-US"/>
          </a:p>
        </p:txBody>
      </p:sp>
    </p:spTree>
    <p:extLst>
      <p:ext uri="{BB962C8B-B14F-4D97-AF65-F5344CB8AC3E}">
        <p14:creationId xmlns:p14="http://schemas.microsoft.com/office/powerpoint/2010/main" val="36428873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7" name="Rectangle 6"/>
          <p:cNvSpPr>
            <a:spLocks noGrp="1" noChangeArrowheads="1"/>
          </p:cNvSpPr>
          <p:nvPr>
            <p:ph type="sldNum" sz="quarter" idx="12"/>
          </p:nvPr>
        </p:nvSpPr>
        <p:spPr>
          <a:ln/>
        </p:spPr>
        <p:txBody>
          <a:bodyPr/>
          <a:lstStyle>
            <a:lvl1pPr>
              <a:defRPr/>
            </a:lvl1pPr>
          </a:lstStyle>
          <a:p>
            <a:fld id="{56622EAB-5F6C-40BD-8E18-2CE7AE1283EC}" type="slidenum">
              <a:rPr lang="en-US" altLang="en-US"/>
              <a:pPr/>
              <a:t>‹#›</a:t>
            </a:fld>
            <a:endParaRPr lang="en-US" altLang="en-US"/>
          </a:p>
        </p:txBody>
      </p:sp>
    </p:spTree>
    <p:extLst>
      <p:ext uri="{BB962C8B-B14F-4D97-AF65-F5344CB8AC3E}">
        <p14:creationId xmlns:p14="http://schemas.microsoft.com/office/powerpoint/2010/main" val="17118583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7" name="Rectangle 6"/>
          <p:cNvSpPr>
            <a:spLocks noGrp="1" noChangeArrowheads="1"/>
          </p:cNvSpPr>
          <p:nvPr>
            <p:ph type="sldNum" sz="quarter" idx="12"/>
          </p:nvPr>
        </p:nvSpPr>
        <p:spPr>
          <a:ln/>
        </p:spPr>
        <p:txBody>
          <a:bodyPr/>
          <a:lstStyle>
            <a:lvl1pPr>
              <a:defRPr/>
            </a:lvl1pPr>
          </a:lstStyle>
          <a:p>
            <a:fld id="{EE3AECEF-6E23-4807-BA3F-C95E80CF78E3}" type="slidenum">
              <a:rPr lang="en-US" altLang="en-US"/>
              <a:pPr/>
              <a:t>‹#›</a:t>
            </a:fld>
            <a:endParaRPr lang="en-US" altLang="en-US"/>
          </a:p>
        </p:txBody>
      </p:sp>
    </p:spTree>
    <p:extLst>
      <p:ext uri="{BB962C8B-B14F-4D97-AF65-F5344CB8AC3E}">
        <p14:creationId xmlns:p14="http://schemas.microsoft.com/office/powerpoint/2010/main" val="44222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00454065-1532-4105-BEF7-805A9AE351C9}" type="slidenum">
              <a:rPr lang="en-US"/>
              <a:pPr>
                <a:defRPr/>
              </a:pPr>
              <a:t>‹#›</a:t>
            </a:fld>
            <a:endParaRPr lang="en-US"/>
          </a:p>
        </p:txBody>
      </p:sp>
    </p:spTree>
    <p:extLst>
      <p:ext uri="{BB962C8B-B14F-4D97-AF65-F5344CB8AC3E}">
        <p14:creationId xmlns:p14="http://schemas.microsoft.com/office/powerpoint/2010/main" val="30015598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a:ln/>
        </p:spPr>
        <p:txBody>
          <a:bodyPr/>
          <a:lstStyle>
            <a:lvl1pPr>
              <a:defRPr/>
            </a:lvl1pPr>
          </a:lstStyle>
          <a:p>
            <a:fld id="{DD8A911A-E610-4064-BB79-3AC409A02C35}" type="slidenum">
              <a:rPr lang="en-US" altLang="en-US"/>
              <a:pPr/>
              <a:t>‹#›</a:t>
            </a:fld>
            <a:endParaRPr lang="en-US" altLang="en-US"/>
          </a:p>
        </p:txBody>
      </p:sp>
    </p:spTree>
    <p:extLst>
      <p:ext uri="{BB962C8B-B14F-4D97-AF65-F5344CB8AC3E}">
        <p14:creationId xmlns:p14="http://schemas.microsoft.com/office/powerpoint/2010/main" val="8992863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6" name="Rectangle 6"/>
          <p:cNvSpPr>
            <a:spLocks noGrp="1" noChangeArrowheads="1"/>
          </p:cNvSpPr>
          <p:nvPr>
            <p:ph type="sldNum" sz="quarter" idx="12"/>
          </p:nvPr>
        </p:nvSpPr>
        <p:spPr>
          <a:ln/>
        </p:spPr>
        <p:txBody>
          <a:bodyPr/>
          <a:lstStyle>
            <a:lvl1pPr>
              <a:defRPr/>
            </a:lvl1pPr>
          </a:lstStyle>
          <a:p>
            <a:fld id="{F72A46D0-38FA-44C2-B1BF-4558AD721B03}" type="slidenum">
              <a:rPr lang="en-US" altLang="en-US"/>
              <a:pPr/>
              <a:t>‹#›</a:t>
            </a:fld>
            <a:endParaRPr lang="en-US" altLang="en-US"/>
          </a:p>
        </p:txBody>
      </p:sp>
    </p:spTree>
    <p:extLst>
      <p:ext uri="{BB962C8B-B14F-4D97-AF65-F5344CB8AC3E}">
        <p14:creationId xmlns:p14="http://schemas.microsoft.com/office/powerpoint/2010/main" val="10959679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12/08/2016</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Understanding  the Online Positioning User Service - OPUS</a:t>
            </a:r>
            <a:endParaRPr lang="en-US"/>
          </a:p>
        </p:txBody>
      </p:sp>
      <p:sp>
        <p:nvSpPr>
          <p:cNvPr id="5" name="Rectangle 6"/>
          <p:cNvSpPr>
            <a:spLocks noGrp="1" noChangeArrowheads="1"/>
          </p:cNvSpPr>
          <p:nvPr>
            <p:ph type="sldNum" sz="quarter" idx="12"/>
          </p:nvPr>
        </p:nvSpPr>
        <p:spPr>
          <a:ln/>
        </p:spPr>
        <p:txBody>
          <a:bodyPr/>
          <a:lstStyle>
            <a:lvl1pPr>
              <a:defRPr/>
            </a:lvl1pPr>
          </a:lstStyle>
          <a:p>
            <a:fld id="{CDDDDD5D-D7F3-4538-A45E-CB52B252767A}" type="slidenum">
              <a:rPr lang="en-US" altLang="en-US"/>
              <a:pPr/>
              <a:t>‹#›</a:t>
            </a:fld>
            <a:endParaRPr lang="en-US" altLang="en-US"/>
          </a:p>
        </p:txBody>
      </p:sp>
    </p:spTree>
    <p:extLst>
      <p:ext uri="{BB962C8B-B14F-4D97-AF65-F5344CB8AC3E}">
        <p14:creationId xmlns:p14="http://schemas.microsoft.com/office/powerpoint/2010/main" val="26141086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2582EC-8845-46F9-952E-8AB093FD1C32}" type="datetimeFigureOut">
              <a:rPr lang="en-US"/>
              <a:pPr>
                <a:defRPr/>
              </a:pPr>
              <a:t>12/19/2016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7154CA-A035-4BC5-85FB-920C9CEB25A2}" type="slidenum">
              <a:rPr lang="en-US" altLang="en-US"/>
              <a:pPr>
                <a:defRPr/>
              </a:pPr>
              <a:t>‹#›</a:t>
            </a:fld>
            <a:endParaRPr lang="en-US" altLang="en-US"/>
          </a:p>
        </p:txBody>
      </p:sp>
    </p:spTree>
    <p:extLst>
      <p:ext uri="{BB962C8B-B14F-4D97-AF65-F5344CB8AC3E}">
        <p14:creationId xmlns:p14="http://schemas.microsoft.com/office/powerpoint/2010/main" val="42516756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42462-4CF7-43F4-8455-71E5E7FD6840}" type="datetimeFigureOut">
              <a:rPr lang="en-US"/>
              <a:pPr>
                <a:defRPr/>
              </a:pPr>
              <a:t>12/19/2016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20F0E4-9669-4AC8-9D22-A5CDD7E2671D}" type="slidenum">
              <a:rPr lang="en-US" altLang="en-US"/>
              <a:pPr>
                <a:defRPr/>
              </a:pPr>
              <a:t>‹#›</a:t>
            </a:fld>
            <a:endParaRPr lang="en-US" altLang="en-US"/>
          </a:p>
        </p:txBody>
      </p:sp>
    </p:spTree>
    <p:extLst>
      <p:ext uri="{BB962C8B-B14F-4D97-AF65-F5344CB8AC3E}">
        <p14:creationId xmlns:p14="http://schemas.microsoft.com/office/powerpoint/2010/main" val="26655104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B29980F-4438-4BB0-8B98-87962F778854}" type="datetimeFigureOut">
              <a:rPr lang="en-US"/>
              <a:pPr>
                <a:defRPr/>
              </a:pPr>
              <a:t>12/19/2016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D0AE65-A915-43E4-9249-6B13570C5656}" type="slidenum">
              <a:rPr lang="en-US" altLang="en-US"/>
              <a:pPr>
                <a:defRPr/>
              </a:pPr>
              <a:t>‹#›</a:t>
            </a:fld>
            <a:endParaRPr lang="en-US" altLang="en-US"/>
          </a:p>
        </p:txBody>
      </p:sp>
    </p:spTree>
    <p:extLst>
      <p:ext uri="{BB962C8B-B14F-4D97-AF65-F5344CB8AC3E}">
        <p14:creationId xmlns:p14="http://schemas.microsoft.com/office/powerpoint/2010/main" val="2250865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804D8A-05F1-48EE-A359-925720171B58}" type="datetimeFigureOut">
              <a:rPr lang="en-US"/>
              <a:pPr>
                <a:defRPr/>
              </a:pPr>
              <a:t>12/19/2016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5C26D0-7209-44E0-996D-E48FE1A2F12D}" type="slidenum">
              <a:rPr lang="en-US" altLang="en-US"/>
              <a:pPr>
                <a:defRPr/>
              </a:pPr>
              <a:t>‹#›</a:t>
            </a:fld>
            <a:endParaRPr lang="en-US" altLang="en-US"/>
          </a:p>
        </p:txBody>
      </p:sp>
    </p:spTree>
    <p:extLst>
      <p:ext uri="{BB962C8B-B14F-4D97-AF65-F5344CB8AC3E}">
        <p14:creationId xmlns:p14="http://schemas.microsoft.com/office/powerpoint/2010/main" val="5691104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FF77C24-D15D-49B9-BA3A-62ACFCD13F08}" type="datetimeFigureOut">
              <a:rPr lang="en-US"/>
              <a:pPr>
                <a:defRPr/>
              </a:pPr>
              <a:t>12/19/2016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E1FEC33-0852-4BC2-BB3D-17E97E39C763}" type="slidenum">
              <a:rPr lang="en-US" altLang="en-US"/>
              <a:pPr>
                <a:defRPr/>
              </a:pPr>
              <a:t>‹#›</a:t>
            </a:fld>
            <a:endParaRPr lang="en-US" altLang="en-US"/>
          </a:p>
        </p:txBody>
      </p:sp>
    </p:spTree>
    <p:extLst>
      <p:ext uri="{BB962C8B-B14F-4D97-AF65-F5344CB8AC3E}">
        <p14:creationId xmlns:p14="http://schemas.microsoft.com/office/powerpoint/2010/main" val="26237974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3558BBD-FDB7-48E9-94E6-FED1314430C3}" type="datetimeFigureOut">
              <a:rPr lang="en-US"/>
              <a:pPr>
                <a:defRPr/>
              </a:pPr>
              <a:t>12/19/2016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05BB26-6D02-4D5B-AD5A-4615E75D1D26}" type="slidenum">
              <a:rPr lang="en-US" altLang="en-US"/>
              <a:pPr>
                <a:defRPr/>
              </a:pPr>
              <a:t>‹#›</a:t>
            </a:fld>
            <a:endParaRPr lang="en-US" altLang="en-US"/>
          </a:p>
        </p:txBody>
      </p:sp>
    </p:spTree>
    <p:extLst>
      <p:ext uri="{BB962C8B-B14F-4D97-AF65-F5344CB8AC3E}">
        <p14:creationId xmlns:p14="http://schemas.microsoft.com/office/powerpoint/2010/main" val="35418890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0EC679-DBE1-45A5-833E-3541DB4BDCB0}" type="datetimeFigureOut">
              <a:rPr lang="en-US"/>
              <a:pPr>
                <a:defRPr/>
              </a:pPr>
              <a:t>12/19/2016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2BB8EA-1B11-4FDE-ADD1-8868A6536AE5}" type="slidenum">
              <a:rPr lang="en-US" altLang="en-US"/>
              <a:pPr>
                <a:defRPr/>
              </a:pPr>
              <a:t>‹#›</a:t>
            </a:fld>
            <a:endParaRPr lang="en-US" altLang="en-US"/>
          </a:p>
        </p:txBody>
      </p:sp>
    </p:spTree>
    <p:extLst>
      <p:ext uri="{BB962C8B-B14F-4D97-AF65-F5344CB8AC3E}">
        <p14:creationId xmlns:p14="http://schemas.microsoft.com/office/powerpoint/2010/main" val="345485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a:defRPr/>
            </a:lvl1pPr>
          </a:lstStyle>
          <a:p>
            <a:pPr>
              <a:defRPr/>
            </a:pPr>
            <a:fld id="{449E7E93-57EB-4600-B76B-7C2675CCE723}" type="slidenum">
              <a:rPr lang="en-US"/>
              <a:pPr>
                <a:defRPr/>
              </a:pPr>
              <a:t>‹#›</a:t>
            </a:fld>
            <a:endParaRPr lang="en-US"/>
          </a:p>
        </p:txBody>
      </p:sp>
    </p:spTree>
    <p:extLst>
      <p:ext uri="{BB962C8B-B14F-4D97-AF65-F5344CB8AC3E}">
        <p14:creationId xmlns:p14="http://schemas.microsoft.com/office/powerpoint/2010/main" val="46036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BE85CC5-2EAF-4375-B14A-C86619EF3509}" type="slidenum">
              <a:rPr lang="en-US"/>
              <a:pPr>
                <a:defRPr/>
              </a:pPr>
              <a:t>‹#›</a:t>
            </a:fld>
            <a:endParaRPr lang="en-US"/>
          </a:p>
        </p:txBody>
      </p:sp>
    </p:spTree>
    <p:extLst>
      <p:ext uri="{BB962C8B-B14F-4D97-AF65-F5344CB8AC3E}">
        <p14:creationId xmlns:p14="http://schemas.microsoft.com/office/powerpoint/2010/main" val="39853441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A74DE8-3DB9-4AE8-954D-EF388E65DB4B}" type="datetimeFigureOut">
              <a:rPr lang="en-US"/>
              <a:pPr>
                <a:defRPr/>
              </a:pPr>
              <a:t>12/19/2016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651F4D-1247-4634-BB8D-999108A46382}" type="slidenum">
              <a:rPr lang="en-US" altLang="en-US"/>
              <a:pPr>
                <a:defRPr/>
              </a:pPr>
              <a:t>‹#›</a:t>
            </a:fld>
            <a:endParaRPr lang="en-US" altLang="en-US"/>
          </a:p>
        </p:txBody>
      </p:sp>
    </p:spTree>
    <p:extLst>
      <p:ext uri="{BB962C8B-B14F-4D97-AF65-F5344CB8AC3E}">
        <p14:creationId xmlns:p14="http://schemas.microsoft.com/office/powerpoint/2010/main" val="17181409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BF8E24-A0AC-4DBF-8A23-2EACCA944809}" type="datetimeFigureOut">
              <a:rPr lang="en-US"/>
              <a:pPr>
                <a:defRPr/>
              </a:pPr>
              <a:t>12/19/2016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9FAED2-6E93-4834-BC69-E500359C956D}" type="slidenum">
              <a:rPr lang="en-US" altLang="en-US"/>
              <a:pPr>
                <a:defRPr/>
              </a:pPr>
              <a:t>‹#›</a:t>
            </a:fld>
            <a:endParaRPr lang="en-US" altLang="en-US"/>
          </a:p>
        </p:txBody>
      </p:sp>
    </p:spTree>
    <p:extLst>
      <p:ext uri="{BB962C8B-B14F-4D97-AF65-F5344CB8AC3E}">
        <p14:creationId xmlns:p14="http://schemas.microsoft.com/office/powerpoint/2010/main" val="27005043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D258E6-2E86-4FE9-B64F-FBA42B934260}" type="datetimeFigureOut">
              <a:rPr lang="en-US"/>
              <a:pPr>
                <a:defRPr/>
              </a:pPr>
              <a:t>12/19/2016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91CFED-477F-4153-8DD7-E0AEBBDF13A6}" type="slidenum">
              <a:rPr lang="en-US" altLang="en-US"/>
              <a:pPr>
                <a:defRPr/>
              </a:pPr>
              <a:t>‹#›</a:t>
            </a:fld>
            <a:endParaRPr lang="en-US" altLang="en-US"/>
          </a:p>
        </p:txBody>
      </p:sp>
    </p:spTree>
    <p:extLst>
      <p:ext uri="{BB962C8B-B14F-4D97-AF65-F5344CB8AC3E}">
        <p14:creationId xmlns:p14="http://schemas.microsoft.com/office/powerpoint/2010/main" val="34786856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EA59EF-29E3-4F88-A3EC-8C2E1B8CA78D}" type="datetimeFigureOut">
              <a:rPr lang="en-US"/>
              <a:pPr>
                <a:defRPr/>
              </a:pPr>
              <a:t>12/19/2016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8E972C-8A06-4887-ADAF-1B6A4EA7B337}" type="slidenum">
              <a:rPr lang="en-US" altLang="en-US"/>
              <a:pPr>
                <a:defRPr/>
              </a:pPr>
              <a:t>‹#›</a:t>
            </a:fld>
            <a:endParaRPr lang="en-US" altLang="en-US"/>
          </a:p>
        </p:txBody>
      </p:sp>
    </p:spTree>
    <p:extLst>
      <p:ext uri="{BB962C8B-B14F-4D97-AF65-F5344CB8AC3E}">
        <p14:creationId xmlns:p14="http://schemas.microsoft.com/office/powerpoint/2010/main" val="39099532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654A6A-23F7-40BC-BFC7-22254B04D183}" type="slidenum">
              <a:rPr lang="en-US" altLang="en-US"/>
              <a:pPr>
                <a:defRPr/>
              </a:pPr>
              <a:t>‹#›</a:t>
            </a:fld>
            <a:endParaRPr lang="en-US" altLang="en-US"/>
          </a:p>
        </p:txBody>
      </p:sp>
    </p:spTree>
    <p:extLst>
      <p:ext uri="{BB962C8B-B14F-4D97-AF65-F5344CB8AC3E}">
        <p14:creationId xmlns:p14="http://schemas.microsoft.com/office/powerpoint/2010/main" val="26804752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F19397-B139-4210-813D-328C7CEAF49E}" type="slidenum">
              <a:rPr lang="en-US" altLang="en-US"/>
              <a:pPr>
                <a:defRPr/>
              </a:pPr>
              <a:t>‹#›</a:t>
            </a:fld>
            <a:endParaRPr lang="en-US" altLang="en-US"/>
          </a:p>
        </p:txBody>
      </p:sp>
    </p:spTree>
    <p:extLst>
      <p:ext uri="{BB962C8B-B14F-4D97-AF65-F5344CB8AC3E}">
        <p14:creationId xmlns:p14="http://schemas.microsoft.com/office/powerpoint/2010/main" val="38460781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10743D-9A60-4554-A2A9-E0BBD6A3D008}" type="slidenum">
              <a:rPr lang="en-US" altLang="en-US"/>
              <a:pPr>
                <a:defRPr/>
              </a:pPr>
              <a:t>‹#›</a:t>
            </a:fld>
            <a:endParaRPr lang="en-US" altLang="en-US"/>
          </a:p>
        </p:txBody>
      </p:sp>
    </p:spTree>
    <p:extLst>
      <p:ext uri="{BB962C8B-B14F-4D97-AF65-F5344CB8AC3E}">
        <p14:creationId xmlns:p14="http://schemas.microsoft.com/office/powerpoint/2010/main" val="39134465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9FBE0E-62A2-41F7-B45D-101CFA262917}" type="slidenum">
              <a:rPr lang="en-US" altLang="en-US"/>
              <a:pPr>
                <a:defRPr/>
              </a:pPr>
              <a:t>‹#›</a:t>
            </a:fld>
            <a:endParaRPr lang="en-US" altLang="en-US"/>
          </a:p>
        </p:txBody>
      </p:sp>
    </p:spTree>
    <p:extLst>
      <p:ext uri="{BB962C8B-B14F-4D97-AF65-F5344CB8AC3E}">
        <p14:creationId xmlns:p14="http://schemas.microsoft.com/office/powerpoint/2010/main" val="1998888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7E279-3E73-4B73-BABC-67653745E487}" type="slidenum">
              <a:rPr lang="en-US" altLang="en-US"/>
              <a:pPr>
                <a:defRPr/>
              </a:pPr>
              <a:t>‹#›</a:t>
            </a:fld>
            <a:endParaRPr lang="en-US" altLang="en-US"/>
          </a:p>
        </p:txBody>
      </p:sp>
    </p:spTree>
    <p:extLst>
      <p:ext uri="{BB962C8B-B14F-4D97-AF65-F5344CB8AC3E}">
        <p14:creationId xmlns:p14="http://schemas.microsoft.com/office/powerpoint/2010/main" val="26517321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AC1D69-888C-47CE-96DC-C24216C6E735}" type="slidenum">
              <a:rPr lang="en-US" altLang="en-US"/>
              <a:pPr>
                <a:defRPr/>
              </a:pPr>
              <a:t>‹#›</a:t>
            </a:fld>
            <a:endParaRPr lang="en-US" altLang="en-US"/>
          </a:p>
        </p:txBody>
      </p:sp>
    </p:spTree>
    <p:extLst>
      <p:ext uri="{BB962C8B-B14F-4D97-AF65-F5344CB8AC3E}">
        <p14:creationId xmlns:p14="http://schemas.microsoft.com/office/powerpoint/2010/main" val="1917251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E3E1D6EA-32E8-4813-A1B7-9E2AD2E28D73}" type="slidenum">
              <a:rPr lang="en-US"/>
              <a:pPr>
                <a:defRPr/>
              </a:pPr>
              <a:t>‹#›</a:t>
            </a:fld>
            <a:endParaRPr lang="en-US"/>
          </a:p>
        </p:txBody>
      </p:sp>
    </p:spTree>
    <p:extLst>
      <p:ext uri="{BB962C8B-B14F-4D97-AF65-F5344CB8AC3E}">
        <p14:creationId xmlns:p14="http://schemas.microsoft.com/office/powerpoint/2010/main" val="15806057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4D86C8-C461-4E67-A7D6-3006D36C95B1}" type="slidenum">
              <a:rPr lang="en-US" altLang="en-US"/>
              <a:pPr>
                <a:defRPr/>
              </a:pPr>
              <a:t>‹#›</a:t>
            </a:fld>
            <a:endParaRPr lang="en-US" altLang="en-US"/>
          </a:p>
        </p:txBody>
      </p:sp>
    </p:spTree>
    <p:extLst>
      <p:ext uri="{BB962C8B-B14F-4D97-AF65-F5344CB8AC3E}">
        <p14:creationId xmlns:p14="http://schemas.microsoft.com/office/powerpoint/2010/main" val="23372568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2D5F1-4C08-4164-81DD-0ECE54A889E8}" type="slidenum">
              <a:rPr lang="en-US" altLang="en-US"/>
              <a:pPr>
                <a:defRPr/>
              </a:pPr>
              <a:t>‹#›</a:t>
            </a:fld>
            <a:endParaRPr lang="en-US" altLang="en-US"/>
          </a:p>
        </p:txBody>
      </p:sp>
    </p:spTree>
    <p:extLst>
      <p:ext uri="{BB962C8B-B14F-4D97-AF65-F5344CB8AC3E}">
        <p14:creationId xmlns:p14="http://schemas.microsoft.com/office/powerpoint/2010/main" val="822084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E06A3E-7AD4-40FE-8C04-FC26910B67BA}" type="slidenum">
              <a:rPr lang="en-US" altLang="en-US"/>
              <a:pPr>
                <a:defRPr/>
              </a:pPr>
              <a:t>‹#›</a:t>
            </a:fld>
            <a:endParaRPr lang="en-US" altLang="en-US"/>
          </a:p>
        </p:txBody>
      </p:sp>
    </p:spTree>
    <p:extLst>
      <p:ext uri="{BB962C8B-B14F-4D97-AF65-F5344CB8AC3E}">
        <p14:creationId xmlns:p14="http://schemas.microsoft.com/office/powerpoint/2010/main" val="29652744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86CCD-DC05-48F7-BB2B-C1C0A7F33CF5}" type="slidenum">
              <a:rPr lang="en-US" altLang="en-US"/>
              <a:pPr>
                <a:defRPr/>
              </a:pPr>
              <a:t>‹#›</a:t>
            </a:fld>
            <a:endParaRPr lang="en-US" altLang="en-US"/>
          </a:p>
        </p:txBody>
      </p:sp>
    </p:spTree>
    <p:extLst>
      <p:ext uri="{BB962C8B-B14F-4D97-AF65-F5344CB8AC3E}">
        <p14:creationId xmlns:p14="http://schemas.microsoft.com/office/powerpoint/2010/main" val="21869508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4E677-4912-4860-89E5-2D8E95CD1334}" type="slidenum">
              <a:rPr lang="en-US" altLang="en-US"/>
              <a:pPr>
                <a:defRPr/>
              </a:pPr>
              <a:t>‹#›</a:t>
            </a:fld>
            <a:endParaRPr lang="en-US" altLang="en-US"/>
          </a:p>
        </p:txBody>
      </p:sp>
    </p:spTree>
    <p:extLst>
      <p:ext uri="{BB962C8B-B14F-4D97-AF65-F5344CB8AC3E}">
        <p14:creationId xmlns:p14="http://schemas.microsoft.com/office/powerpoint/2010/main" val="18932443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5CF4D0-6C00-456E-A0EC-102B9DA472D6}" type="slidenum">
              <a:rPr lang="en-US" altLang="en-US"/>
              <a:pPr>
                <a:defRPr/>
              </a:pPr>
              <a:t>‹#›</a:t>
            </a:fld>
            <a:endParaRPr lang="en-US" altLang="en-US"/>
          </a:p>
        </p:txBody>
      </p:sp>
    </p:spTree>
    <p:extLst>
      <p:ext uri="{BB962C8B-B14F-4D97-AF65-F5344CB8AC3E}">
        <p14:creationId xmlns:p14="http://schemas.microsoft.com/office/powerpoint/2010/main" val="39033948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DCA5AF-948D-44E4-8E94-661AFD3CC87B}" type="slidenum">
              <a:rPr lang="en-US" altLang="en-US"/>
              <a:pPr>
                <a:defRPr/>
              </a:pPr>
              <a:t>‹#›</a:t>
            </a:fld>
            <a:endParaRPr lang="en-US" altLang="en-US"/>
          </a:p>
        </p:txBody>
      </p:sp>
    </p:spTree>
    <p:extLst>
      <p:ext uri="{BB962C8B-B14F-4D97-AF65-F5344CB8AC3E}">
        <p14:creationId xmlns:p14="http://schemas.microsoft.com/office/powerpoint/2010/main" val="34983867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F1274-895E-4F3E-A2C2-349649BF0817}" type="slidenum">
              <a:rPr lang="en-US" altLang="en-US"/>
              <a:pPr>
                <a:defRPr/>
              </a:pPr>
              <a:t>‹#›</a:t>
            </a:fld>
            <a:endParaRPr lang="en-US" altLang="en-US"/>
          </a:p>
        </p:txBody>
      </p:sp>
    </p:spTree>
    <p:extLst>
      <p:ext uri="{BB962C8B-B14F-4D97-AF65-F5344CB8AC3E}">
        <p14:creationId xmlns:p14="http://schemas.microsoft.com/office/powerpoint/2010/main" val="14696279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F52D36-0701-453B-9F9C-9B5688F17755}" type="slidenum">
              <a:rPr lang="en-US" altLang="en-US"/>
              <a:pPr>
                <a:defRPr/>
              </a:pPr>
              <a:t>‹#›</a:t>
            </a:fld>
            <a:endParaRPr lang="en-US" altLang="en-US"/>
          </a:p>
        </p:txBody>
      </p:sp>
    </p:spTree>
    <p:extLst>
      <p:ext uri="{BB962C8B-B14F-4D97-AF65-F5344CB8AC3E}">
        <p14:creationId xmlns:p14="http://schemas.microsoft.com/office/powerpoint/2010/main" val="25140430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C6BBB7-DE84-42E2-9294-FD84AB5CEED6}" type="slidenum">
              <a:rPr lang="en-US" altLang="en-US"/>
              <a:pPr>
                <a:defRPr/>
              </a:pPr>
              <a:t>‹#›</a:t>
            </a:fld>
            <a:endParaRPr lang="en-US" altLang="en-US"/>
          </a:p>
        </p:txBody>
      </p:sp>
    </p:spTree>
    <p:extLst>
      <p:ext uri="{BB962C8B-B14F-4D97-AF65-F5344CB8AC3E}">
        <p14:creationId xmlns:p14="http://schemas.microsoft.com/office/powerpoint/2010/main" val="2252822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dirty="0"/>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A7D9053-66EC-443E-8A43-C4C4295F033D}" type="slidenum">
              <a:rPr lang="en-US"/>
              <a:pPr>
                <a:defRPr/>
              </a:pPr>
              <a:t>‹#›</a:t>
            </a:fld>
            <a:endParaRPr lang="en-US"/>
          </a:p>
        </p:txBody>
      </p:sp>
    </p:spTree>
    <p:extLst>
      <p:ext uri="{BB962C8B-B14F-4D97-AF65-F5344CB8AC3E}">
        <p14:creationId xmlns:p14="http://schemas.microsoft.com/office/powerpoint/2010/main" val="6610803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05C728-3B49-4EB5-A7E3-5AB45A505F22}" type="slidenum">
              <a:rPr lang="en-US" altLang="en-US"/>
              <a:pPr>
                <a:defRPr/>
              </a:pPr>
              <a:t>‹#›</a:t>
            </a:fld>
            <a:endParaRPr lang="en-US" altLang="en-US"/>
          </a:p>
        </p:txBody>
      </p:sp>
    </p:spTree>
    <p:extLst>
      <p:ext uri="{BB962C8B-B14F-4D97-AF65-F5344CB8AC3E}">
        <p14:creationId xmlns:p14="http://schemas.microsoft.com/office/powerpoint/2010/main" val="23000785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286F5F-C88C-41B7-9594-E18FA887BBCC}" type="slidenum">
              <a:rPr lang="en-US" altLang="en-US"/>
              <a:pPr>
                <a:defRPr/>
              </a:pPr>
              <a:t>‹#›</a:t>
            </a:fld>
            <a:endParaRPr lang="en-US" altLang="en-US"/>
          </a:p>
        </p:txBody>
      </p:sp>
    </p:spTree>
    <p:extLst>
      <p:ext uri="{BB962C8B-B14F-4D97-AF65-F5344CB8AC3E}">
        <p14:creationId xmlns:p14="http://schemas.microsoft.com/office/powerpoint/2010/main" val="30173487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B47C1E-6A12-486E-9ED8-140687BA281C}" type="slidenum">
              <a:rPr lang="en-US" altLang="en-US"/>
              <a:pPr>
                <a:defRPr/>
              </a:pPr>
              <a:t>‹#›</a:t>
            </a:fld>
            <a:endParaRPr lang="en-US" altLang="en-US"/>
          </a:p>
        </p:txBody>
      </p:sp>
    </p:spTree>
    <p:extLst>
      <p:ext uri="{BB962C8B-B14F-4D97-AF65-F5344CB8AC3E}">
        <p14:creationId xmlns:p14="http://schemas.microsoft.com/office/powerpoint/2010/main" val="32827253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09650E-C091-417C-8961-F370B0EB8D47}" type="slidenum">
              <a:rPr lang="en-US" altLang="en-US"/>
              <a:pPr>
                <a:defRPr/>
              </a:pPr>
              <a:t>‹#›</a:t>
            </a:fld>
            <a:endParaRPr lang="en-US" altLang="en-US"/>
          </a:p>
        </p:txBody>
      </p:sp>
    </p:spTree>
    <p:extLst>
      <p:ext uri="{BB962C8B-B14F-4D97-AF65-F5344CB8AC3E}">
        <p14:creationId xmlns:p14="http://schemas.microsoft.com/office/powerpoint/2010/main" val="20163702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50FD43-84D6-46D6-BB25-1E109085520F}" type="slidenum">
              <a:rPr lang="en-US" altLang="en-US"/>
              <a:pPr>
                <a:defRPr/>
              </a:pPr>
              <a:t>‹#›</a:t>
            </a:fld>
            <a:endParaRPr lang="en-US" altLang="en-US"/>
          </a:p>
        </p:txBody>
      </p:sp>
    </p:spTree>
    <p:extLst>
      <p:ext uri="{BB962C8B-B14F-4D97-AF65-F5344CB8AC3E}">
        <p14:creationId xmlns:p14="http://schemas.microsoft.com/office/powerpoint/2010/main" val="14100506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3B72BD-86EF-4EC7-A778-D1572787070D}" type="slidenum">
              <a:rPr lang="en-US" altLang="en-US"/>
              <a:pPr>
                <a:defRPr/>
              </a:pPr>
              <a:t>‹#›</a:t>
            </a:fld>
            <a:endParaRPr lang="en-US" altLang="en-US"/>
          </a:p>
        </p:txBody>
      </p:sp>
    </p:spTree>
    <p:extLst>
      <p:ext uri="{BB962C8B-B14F-4D97-AF65-F5344CB8AC3E}">
        <p14:creationId xmlns:p14="http://schemas.microsoft.com/office/powerpoint/2010/main" val="4293101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76EBA8-5555-4CCC-9A04-04BFAFB338E6}" type="slidenum">
              <a:rPr lang="en-US" altLang="en-US"/>
              <a:pPr>
                <a:defRPr/>
              </a:pPr>
              <a:t>‹#›</a:t>
            </a:fld>
            <a:endParaRPr lang="en-US" altLang="en-US"/>
          </a:p>
        </p:txBody>
      </p:sp>
    </p:spTree>
    <p:extLst>
      <p:ext uri="{BB962C8B-B14F-4D97-AF65-F5344CB8AC3E}">
        <p14:creationId xmlns:p14="http://schemas.microsoft.com/office/powerpoint/2010/main" val="25685707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A709B5-DD13-42EE-AA03-ECF9D6A31C02}" type="slidenum">
              <a:rPr lang="en-US" altLang="en-US"/>
              <a:pPr>
                <a:defRPr/>
              </a:pPr>
              <a:t>‹#›</a:t>
            </a:fld>
            <a:endParaRPr lang="en-US" altLang="en-US"/>
          </a:p>
        </p:txBody>
      </p:sp>
    </p:spTree>
    <p:extLst>
      <p:ext uri="{BB962C8B-B14F-4D97-AF65-F5344CB8AC3E}">
        <p14:creationId xmlns:p14="http://schemas.microsoft.com/office/powerpoint/2010/main" val="9837225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b="0"/>
            </a:lvl1pPr>
          </a:lstStyle>
          <a:p>
            <a:pPr>
              <a:defRPr/>
            </a:pPr>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E31B73A5-F13A-4E80-9022-70870B66E547}" type="slidenum">
              <a:rPr lang="en-US" altLang="en-US"/>
              <a:pPr>
                <a:defRPr/>
              </a:pPr>
              <a:t>‹#›</a:t>
            </a:fld>
            <a:endParaRPr lang="en-US" altLang="en-US"/>
          </a:p>
        </p:txBody>
      </p:sp>
    </p:spTree>
    <p:extLst>
      <p:ext uri="{BB962C8B-B14F-4D97-AF65-F5344CB8AC3E}">
        <p14:creationId xmlns:p14="http://schemas.microsoft.com/office/powerpoint/2010/main" val="9517615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b="0"/>
            </a:lvl1pPr>
          </a:lstStyle>
          <a:p>
            <a:pPr>
              <a:defRPr/>
            </a:pPr>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C864830F-7C1C-4FE4-BD7F-1F1825641BC3}" type="slidenum">
              <a:rPr lang="en-US" altLang="en-US"/>
              <a:pPr>
                <a:defRPr/>
              </a:pPr>
              <a:t>‹#›</a:t>
            </a:fld>
            <a:endParaRPr lang="en-US" altLang="en-US"/>
          </a:p>
        </p:txBody>
      </p:sp>
    </p:spTree>
    <p:extLst>
      <p:ext uri="{BB962C8B-B14F-4D97-AF65-F5344CB8AC3E}">
        <p14:creationId xmlns:p14="http://schemas.microsoft.com/office/powerpoint/2010/main" val="161711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a:defRPr smtClean="0">
                <a:ea typeface="ＭＳ Ｐゴシック" charset="0"/>
              </a:defRPr>
            </a:lvl1pPr>
          </a:lstStyle>
          <a:p>
            <a:pPr>
              <a:defRPr/>
            </a:pPr>
            <a:r>
              <a:rPr lang="en-US"/>
              <a:t>Understanding  the Online Positioning User Service - OPUS</a:t>
            </a:r>
          </a:p>
        </p:txBody>
      </p:sp>
      <p:sp>
        <p:nvSpPr>
          <p:cNvPr id="6" name="Rectangle 6"/>
          <p:cNvSpPr>
            <a:spLocks noGrp="1" noChangeArrowheads="1"/>
          </p:cNvSpPr>
          <p:nvPr>
            <p:ph type="sldNum" sz="quarter" idx="12"/>
          </p:nvPr>
        </p:nvSpPr>
        <p:spPr/>
        <p:txBody>
          <a:bodyPr/>
          <a:lstStyle>
            <a:lvl1pPr defTabSz="457200">
              <a:defRPr>
                <a:ea typeface="ＭＳ Ｐゴシック" charset="0"/>
              </a:defRPr>
            </a:lvl1pPr>
          </a:lstStyle>
          <a:p>
            <a:pPr>
              <a:defRPr/>
            </a:pPr>
            <a:fld id="{1F3E1BB9-6DAE-4335-ACA8-9BD9381BADED}" type="slidenum">
              <a:rPr lang="en-US" altLang="en-US"/>
              <a:pPr>
                <a:defRPr/>
              </a:pPr>
              <a:t>‹#›</a:t>
            </a:fld>
            <a:endParaRPr lang="en-US" altLang="en-US"/>
          </a:p>
        </p:txBody>
      </p:sp>
    </p:spTree>
    <p:extLst>
      <p:ext uri="{BB962C8B-B14F-4D97-AF65-F5344CB8AC3E}">
        <p14:creationId xmlns:p14="http://schemas.microsoft.com/office/powerpoint/2010/main" val="239629975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b="0"/>
            </a:lvl1pPr>
          </a:lstStyle>
          <a:p>
            <a:pPr>
              <a:defRPr/>
            </a:pPr>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AC7BFC01-1B79-43F2-B286-D919365482AA}" type="slidenum">
              <a:rPr lang="en-US" altLang="en-US"/>
              <a:pPr>
                <a:defRPr/>
              </a:pPr>
              <a:t>‹#›</a:t>
            </a:fld>
            <a:endParaRPr lang="en-US" altLang="en-US"/>
          </a:p>
        </p:txBody>
      </p:sp>
    </p:spTree>
    <p:extLst>
      <p:ext uri="{BB962C8B-B14F-4D97-AF65-F5344CB8AC3E}">
        <p14:creationId xmlns:p14="http://schemas.microsoft.com/office/powerpoint/2010/main" val="32460259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1" hangingPunct="1">
              <a:defRPr b="0"/>
            </a:lvl1pPr>
          </a:lstStyle>
          <a:p>
            <a:pPr>
              <a:defRPr/>
            </a:pPr>
            <a:endParaRPr lang="en-US"/>
          </a:p>
        </p:txBody>
      </p:sp>
      <p:sp>
        <p:nvSpPr>
          <p:cNvPr id="6"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7" name="Slide Number Placeholder 5"/>
          <p:cNvSpPr>
            <a:spLocks noGrp="1"/>
          </p:cNvSpPr>
          <p:nvPr>
            <p:ph type="sldNum" sz="quarter" idx="12"/>
          </p:nvPr>
        </p:nvSpPr>
        <p:spPr/>
        <p:txBody>
          <a:bodyPr/>
          <a:lstStyle>
            <a:lvl1pPr eaLnBrk="1" hangingPunct="1">
              <a:defRPr b="0"/>
            </a:lvl1pPr>
          </a:lstStyle>
          <a:p>
            <a:pPr>
              <a:defRPr/>
            </a:pPr>
            <a:fld id="{DF6153FA-4212-4FC1-8488-9D2E76D79779}" type="slidenum">
              <a:rPr lang="en-US" altLang="en-US"/>
              <a:pPr>
                <a:defRPr/>
              </a:pPr>
              <a:t>‹#›</a:t>
            </a:fld>
            <a:endParaRPr lang="en-US" altLang="en-US"/>
          </a:p>
        </p:txBody>
      </p:sp>
    </p:spTree>
    <p:extLst>
      <p:ext uri="{BB962C8B-B14F-4D97-AF65-F5344CB8AC3E}">
        <p14:creationId xmlns:p14="http://schemas.microsoft.com/office/powerpoint/2010/main" val="8311155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b="0"/>
            </a:lvl1pPr>
          </a:lstStyle>
          <a:p>
            <a:pPr>
              <a:defRPr/>
            </a:pPr>
            <a:endParaRPr lang="en-US"/>
          </a:p>
        </p:txBody>
      </p:sp>
      <p:sp>
        <p:nvSpPr>
          <p:cNvPr id="8"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9" name="Slide Number Placeholder 5"/>
          <p:cNvSpPr>
            <a:spLocks noGrp="1"/>
          </p:cNvSpPr>
          <p:nvPr>
            <p:ph type="sldNum" sz="quarter" idx="12"/>
          </p:nvPr>
        </p:nvSpPr>
        <p:spPr/>
        <p:txBody>
          <a:bodyPr/>
          <a:lstStyle>
            <a:lvl1pPr eaLnBrk="1" hangingPunct="1">
              <a:defRPr b="0"/>
            </a:lvl1pPr>
          </a:lstStyle>
          <a:p>
            <a:pPr>
              <a:defRPr/>
            </a:pPr>
            <a:fld id="{342F767D-DF12-467D-8164-B4B7706C9CE2}" type="slidenum">
              <a:rPr lang="en-US" altLang="en-US"/>
              <a:pPr>
                <a:defRPr/>
              </a:pPr>
              <a:t>‹#›</a:t>
            </a:fld>
            <a:endParaRPr lang="en-US" altLang="en-US"/>
          </a:p>
        </p:txBody>
      </p:sp>
    </p:spTree>
    <p:extLst>
      <p:ext uri="{BB962C8B-B14F-4D97-AF65-F5344CB8AC3E}">
        <p14:creationId xmlns:p14="http://schemas.microsoft.com/office/powerpoint/2010/main" val="39498127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b="0"/>
            </a:lvl1pPr>
          </a:lstStyle>
          <a:p>
            <a:pPr>
              <a:defRPr/>
            </a:pPr>
            <a:endParaRPr lang="en-US"/>
          </a:p>
        </p:txBody>
      </p:sp>
      <p:sp>
        <p:nvSpPr>
          <p:cNvPr id="4"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5" name="Slide Number Placeholder 5"/>
          <p:cNvSpPr>
            <a:spLocks noGrp="1"/>
          </p:cNvSpPr>
          <p:nvPr>
            <p:ph type="sldNum" sz="quarter" idx="12"/>
          </p:nvPr>
        </p:nvSpPr>
        <p:spPr/>
        <p:txBody>
          <a:bodyPr/>
          <a:lstStyle>
            <a:lvl1pPr eaLnBrk="1" hangingPunct="1">
              <a:defRPr b="0"/>
            </a:lvl1pPr>
          </a:lstStyle>
          <a:p>
            <a:pPr>
              <a:defRPr/>
            </a:pPr>
            <a:fld id="{08F61E71-131F-4F67-AB77-AD50EA0C241A}" type="slidenum">
              <a:rPr lang="en-US" altLang="en-US"/>
              <a:pPr>
                <a:defRPr/>
              </a:pPr>
              <a:t>‹#›</a:t>
            </a:fld>
            <a:endParaRPr lang="en-US" altLang="en-US"/>
          </a:p>
        </p:txBody>
      </p:sp>
    </p:spTree>
    <p:extLst>
      <p:ext uri="{BB962C8B-B14F-4D97-AF65-F5344CB8AC3E}">
        <p14:creationId xmlns:p14="http://schemas.microsoft.com/office/powerpoint/2010/main" val="23350795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1" hangingPunct="1">
              <a:defRPr b="0"/>
            </a:lvl1pPr>
          </a:lstStyle>
          <a:p>
            <a:pPr>
              <a:defRPr/>
            </a:pPr>
            <a:endParaRPr lang="en-US"/>
          </a:p>
        </p:txBody>
      </p:sp>
      <p:sp>
        <p:nvSpPr>
          <p:cNvPr id="3"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4" name="Slide Number Placeholder 5"/>
          <p:cNvSpPr>
            <a:spLocks noGrp="1"/>
          </p:cNvSpPr>
          <p:nvPr>
            <p:ph type="sldNum" sz="quarter" idx="12"/>
          </p:nvPr>
        </p:nvSpPr>
        <p:spPr/>
        <p:txBody>
          <a:bodyPr/>
          <a:lstStyle>
            <a:lvl1pPr eaLnBrk="1" hangingPunct="1">
              <a:defRPr b="0"/>
            </a:lvl1pPr>
          </a:lstStyle>
          <a:p>
            <a:pPr>
              <a:defRPr/>
            </a:pPr>
            <a:fld id="{D35C8D3A-1B81-4A09-8960-2CCFB6A33D51}" type="slidenum">
              <a:rPr lang="en-US" altLang="en-US"/>
              <a:pPr>
                <a:defRPr/>
              </a:pPr>
              <a:t>‹#›</a:t>
            </a:fld>
            <a:endParaRPr lang="en-US" altLang="en-US"/>
          </a:p>
        </p:txBody>
      </p:sp>
    </p:spTree>
    <p:extLst>
      <p:ext uri="{BB962C8B-B14F-4D97-AF65-F5344CB8AC3E}">
        <p14:creationId xmlns:p14="http://schemas.microsoft.com/office/powerpoint/2010/main" val="13557497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b="0"/>
            </a:lvl1pPr>
          </a:lstStyle>
          <a:p>
            <a:pPr>
              <a:defRPr/>
            </a:pPr>
            <a:endParaRPr lang="en-US"/>
          </a:p>
        </p:txBody>
      </p:sp>
      <p:sp>
        <p:nvSpPr>
          <p:cNvPr id="6"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7" name="Slide Number Placeholder 5"/>
          <p:cNvSpPr>
            <a:spLocks noGrp="1"/>
          </p:cNvSpPr>
          <p:nvPr>
            <p:ph type="sldNum" sz="quarter" idx="12"/>
          </p:nvPr>
        </p:nvSpPr>
        <p:spPr/>
        <p:txBody>
          <a:bodyPr/>
          <a:lstStyle>
            <a:lvl1pPr eaLnBrk="1" hangingPunct="1">
              <a:defRPr b="0"/>
            </a:lvl1pPr>
          </a:lstStyle>
          <a:p>
            <a:pPr>
              <a:defRPr/>
            </a:pPr>
            <a:fld id="{50F3ECD7-999A-4889-948B-C28FBD3CAD89}" type="slidenum">
              <a:rPr lang="en-US" altLang="en-US"/>
              <a:pPr>
                <a:defRPr/>
              </a:pPr>
              <a:t>‹#›</a:t>
            </a:fld>
            <a:endParaRPr lang="en-US" altLang="en-US"/>
          </a:p>
        </p:txBody>
      </p:sp>
    </p:spTree>
    <p:extLst>
      <p:ext uri="{BB962C8B-B14F-4D97-AF65-F5344CB8AC3E}">
        <p14:creationId xmlns:p14="http://schemas.microsoft.com/office/powerpoint/2010/main" val="21420699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b="0"/>
            </a:lvl1pPr>
          </a:lstStyle>
          <a:p>
            <a:pPr>
              <a:defRPr/>
            </a:pPr>
            <a:endParaRPr lang="en-US"/>
          </a:p>
        </p:txBody>
      </p:sp>
      <p:sp>
        <p:nvSpPr>
          <p:cNvPr id="6"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7" name="Slide Number Placeholder 5"/>
          <p:cNvSpPr>
            <a:spLocks noGrp="1"/>
          </p:cNvSpPr>
          <p:nvPr>
            <p:ph type="sldNum" sz="quarter" idx="12"/>
          </p:nvPr>
        </p:nvSpPr>
        <p:spPr/>
        <p:txBody>
          <a:bodyPr/>
          <a:lstStyle>
            <a:lvl1pPr eaLnBrk="1" hangingPunct="1">
              <a:defRPr b="0"/>
            </a:lvl1pPr>
          </a:lstStyle>
          <a:p>
            <a:pPr>
              <a:defRPr/>
            </a:pPr>
            <a:fld id="{2C81181A-B47C-4872-BABA-D7F50383AD4E}" type="slidenum">
              <a:rPr lang="en-US" altLang="en-US"/>
              <a:pPr>
                <a:defRPr/>
              </a:pPr>
              <a:t>‹#›</a:t>
            </a:fld>
            <a:endParaRPr lang="en-US" altLang="en-US"/>
          </a:p>
        </p:txBody>
      </p:sp>
    </p:spTree>
    <p:extLst>
      <p:ext uri="{BB962C8B-B14F-4D97-AF65-F5344CB8AC3E}">
        <p14:creationId xmlns:p14="http://schemas.microsoft.com/office/powerpoint/2010/main" val="29785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b="0"/>
            </a:lvl1pPr>
          </a:lstStyle>
          <a:p>
            <a:pPr>
              <a:defRPr/>
            </a:pPr>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157FC240-7367-459D-BE06-2544728FB8E3}" type="slidenum">
              <a:rPr lang="en-US" altLang="en-US"/>
              <a:pPr>
                <a:defRPr/>
              </a:pPr>
              <a:t>‹#›</a:t>
            </a:fld>
            <a:endParaRPr lang="en-US" altLang="en-US"/>
          </a:p>
        </p:txBody>
      </p:sp>
    </p:spTree>
    <p:extLst>
      <p:ext uri="{BB962C8B-B14F-4D97-AF65-F5344CB8AC3E}">
        <p14:creationId xmlns:p14="http://schemas.microsoft.com/office/powerpoint/2010/main" val="14610527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b="0"/>
            </a:lvl1pPr>
          </a:lstStyle>
          <a:p>
            <a:pPr>
              <a:defRPr/>
            </a:pPr>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21B04E86-0CDB-489C-9D44-C7641E6E0023}" type="slidenum">
              <a:rPr lang="en-US" altLang="en-US"/>
              <a:pPr>
                <a:defRPr/>
              </a:pPr>
              <a:t>‹#›</a:t>
            </a:fld>
            <a:endParaRPr lang="en-US" altLang="en-US"/>
          </a:p>
        </p:txBody>
      </p:sp>
    </p:spTree>
    <p:extLst>
      <p:ext uri="{BB962C8B-B14F-4D97-AF65-F5344CB8AC3E}">
        <p14:creationId xmlns:p14="http://schemas.microsoft.com/office/powerpoint/2010/main" val="41815954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191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8E75A2-0FDD-4C0B-A241-784BB4DB9921}" type="slidenum">
              <a:rPr lang="en-US" altLang="en-US"/>
              <a:pPr/>
              <a:t>‹#›</a:t>
            </a:fld>
            <a:endParaRPr lang="en-US" altLang="en-US"/>
          </a:p>
        </p:txBody>
      </p:sp>
    </p:spTree>
    <p:extLst>
      <p:ext uri="{BB962C8B-B14F-4D97-AF65-F5344CB8AC3E}">
        <p14:creationId xmlns:p14="http://schemas.microsoft.com/office/powerpoint/2010/main" val="3704613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D7F376-3188-4E56-88D1-59CA3DFFB888}" type="slidenum">
              <a:rPr lang="en-US" altLang="en-US"/>
              <a:pPr/>
              <a:t>‹#›</a:t>
            </a:fld>
            <a:endParaRPr lang="en-US" altLang="en-US"/>
          </a:p>
        </p:txBody>
      </p:sp>
    </p:spTree>
    <p:extLst>
      <p:ext uri="{BB962C8B-B14F-4D97-AF65-F5344CB8AC3E}">
        <p14:creationId xmlns:p14="http://schemas.microsoft.com/office/powerpoint/2010/main" val="2081100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3996394-3DD4-4F30-99E1-5AB86BAD4398}" type="slidenum">
              <a:rPr lang="en-US" altLang="en-US"/>
              <a:pPr/>
              <a:t>‹#›</a:t>
            </a:fld>
            <a:endParaRPr lang="en-US" altLang="en-US"/>
          </a:p>
        </p:txBody>
      </p:sp>
    </p:spTree>
    <p:extLst>
      <p:ext uri="{BB962C8B-B14F-4D97-AF65-F5344CB8AC3E}">
        <p14:creationId xmlns:p14="http://schemas.microsoft.com/office/powerpoint/2010/main" val="1096682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97BFC4-9CAE-4AD5-9BCE-5D2F6198A6C5}" type="slidenum">
              <a:rPr lang="en-US" altLang="en-US"/>
              <a:pPr/>
              <a:t>‹#›</a:t>
            </a:fld>
            <a:endParaRPr lang="en-US" altLang="en-US"/>
          </a:p>
        </p:txBody>
      </p:sp>
    </p:spTree>
    <p:extLst>
      <p:ext uri="{BB962C8B-B14F-4D97-AF65-F5344CB8AC3E}">
        <p14:creationId xmlns:p14="http://schemas.microsoft.com/office/powerpoint/2010/main" val="932659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C50B08-FD6A-4F41-989C-FF27816B8D5B}" type="slidenum">
              <a:rPr lang="en-US" altLang="en-US"/>
              <a:pPr/>
              <a:t>‹#›</a:t>
            </a:fld>
            <a:endParaRPr lang="en-US" altLang="en-US"/>
          </a:p>
        </p:txBody>
      </p:sp>
    </p:spTree>
    <p:extLst>
      <p:ext uri="{BB962C8B-B14F-4D97-AF65-F5344CB8AC3E}">
        <p14:creationId xmlns:p14="http://schemas.microsoft.com/office/powerpoint/2010/main" val="3399738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D86177B-ABDB-4235-8663-0EE4CADAC355}" type="slidenum">
              <a:rPr lang="en-US" altLang="en-US"/>
              <a:pPr/>
              <a:t>‹#›</a:t>
            </a:fld>
            <a:endParaRPr lang="en-US" altLang="en-US"/>
          </a:p>
        </p:txBody>
      </p:sp>
    </p:spTree>
    <p:extLst>
      <p:ext uri="{BB962C8B-B14F-4D97-AF65-F5344CB8AC3E}">
        <p14:creationId xmlns:p14="http://schemas.microsoft.com/office/powerpoint/2010/main" val="417778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6" name="Slide Number Placeholder 5"/>
          <p:cNvSpPr>
            <a:spLocks noGrp="1"/>
          </p:cNvSpPr>
          <p:nvPr>
            <p:ph type="sldNum" sz="quarter" idx="12"/>
          </p:nvPr>
        </p:nvSpPr>
        <p:spPr/>
        <p:txBody>
          <a:bodyPr/>
          <a:lstStyle>
            <a:lvl1pPr>
              <a:defRPr/>
            </a:lvl1pPr>
          </a:lstStyle>
          <a:p>
            <a:pPr>
              <a:defRPr/>
            </a:pPr>
            <a:fld id="{96F29A2F-6215-41E0-AA59-16247FF84628}" type="slidenum">
              <a:rPr lang="en-US"/>
              <a:pPr>
                <a:defRPr/>
              </a:pPr>
              <a:t>‹#›</a:t>
            </a:fld>
            <a:endParaRPr lang="en-US"/>
          </a:p>
        </p:txBody>
      </p:sp>
    </p:spTree>
    <p:extLst>
      <p:ext uri="{BB962C8B-B14F-4D97-AF65-F5344CB8AC3E}">
        <p14:creationId xmlns:p14="http://schemas.microsoft.com/office/powerpoint/2010/main" val="346570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632535-0C7B-4B0F-9BBF-7A1D8A35086A}" type="slidenum">
              <a:rPr lang="en-US" altLang="en-US"/>
              <a:pPr/>
              <a:t>‹#›</a:t>
            </a:fld>
            <a:endParaRPr lang="en-US" altLang="en-US"/>
          </a:p>
        </p:txBody>
      </p:sp>
    </p:spTree>
    <p:extLst>
      <p:ext uri="{BB962C8B-B14F-4D97-AF65-F5344CB8AC3E}">
        <p14:creationId xmlns:p14="http://schemas.microsoft.com/office/powerpoint/2010/main" val="3612263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C85F29-B77D-4008-A749-CDB8996BCAC2}" type="slidenum">
              <a:rPr lang="en-US" altLang="en-US"/>
              <a:pPr/>
              <a:t>‹#›</a:t>
            </a:fld>
            <a:endParaRPr lang="en-US" altLang="en-US"/>
          </a:p>
        </p:txBody>
      </p:sp>
    </p:spTree>
    <p:extLst>
      <p:ext uri="{BB962C8B-B14F-4D97-AF65-F5344CB8AC3E}">
        <p14:creationId xmlns:p14="http://schemas.microsoft.com/office/powerpoint/2010/main" val="3105258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1910988-D425-4C71-86D1-1C8387952F47}" type="slidenum">
              <a:rPr lang="en-US" altLang="en-US"/>
              <a:pPr/>
              <a:t>‹#›</a:t>
            </a:fld>
            <a:endParaRPr lang="en-US" altLang="en-US"/>
          </a:p>
        </p:txBody>
      </p:sp>
    </p:spTree>
    <p:extLst>
      <p:ext uri="{BB962C8B-B14F-4D97-AF65-F5344CB8AC3E}">
        <p14:creationId xmlns:p14="http://schemas.microsoft.com/office/powerpoint/2010/main" val="1826632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025A96-6CDE-42B4-AFC5-387FA1DD09AD}" type="slidenum">
              <a:rPr lang="en-US" altLang="en-US"/>
              <a:pPr/>
              <a:t>‹#›</a:t>
            </a:fld>
            <a:endParaRPr lang="en-US" altLang="en-US"/>
          </a:p>
        </p:txBody>
      </p:sp>
    </p:spTree>
    <p:extLst>
      <p:ext uri="{BB962C8B-B14F-4D97-AF65-F5344CB8AC3E}">
        <p14:creationId xmlns:p14="http://schemas.microsoft.com/office/powerpoint/2010/main" val="390451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EF7DBE-D6CC-42B7-918E-D2DA93CEE042}" type="slidenum">
              <a:rPr lang="en-US" altLang="en-US"/>
              <a:pPr/>
              <a:t>‹#›</a:t>
            </a:fld>
            <a:endParaRPr lang="en-US" altLang="en-US"/>
          </a:p>
        </p:txBody>
      </p:sp>
    </p:spTree>
    <p:extLst>
      <p:ext uri="{BB962C8B-B14F-4D97-AF65-F5344CB8AC3E}">
        <p14:creationId xmlns:p14="http://schemas.microsoft.com/office/powerpoint/2010/main" val="2365719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8E75A2-0FDD-4C0B-A241-784BB4DB9921}" type="slidenum">
              <a:rPr lang="en-US" altLang="en-US"/>
              <a:pPr/>
              <a:t>‹#›</a:t>
            </a:fld>
            <a:endParaRPr lang="en-US" altLang="en-US"/>
          </a:p>
        </p:txBody>
      </p:sp>
    </p:spTree>
    <p:extLst>
      <p:ext uri="{BB962C8B-B14F-4D97-AF65-F5344CB8AC3E}">
        <p14:creationId xmlns:p14="http://schemas.microsoft.com/office/powerpoint/2010/main" val="3032259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D7F376-3188-4E56-88D1-59CA3DFFB888}" type="slidenum">
              <a:rPr lang="en-US" altLang="en-US"/>
              <a:pPr/>
              <a:t>‹#›</a:t>
            </a:fld>
            <a:endParaRPr lang="en-US" altLang="en-US"/>
          </a:p>
        </p:txBody>
      </p:sp>
    </p:spTree>
    <p:extLst>
      <p:ext uri="{BB962C8B-B14F-4D97-AF65-F5344CB8AC3E}">
        <p14:creationId xmlns:p14="http://schemas.microsoft.com/office/powerpoint/2010/main" val="2758828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3996394-3DD4-4F30-99E1-5AB86BAD4398}" type="slidenum">
              <a:rPr lang="en-US" altLang="en-US"/>
              <a:pPr/>
              <a:t>‹#›</a:t>
            </a:fld>
            <a:endParaRPr lang="en-US" altLang="en-US"/>
          </a:p>
        </p:txBody>
      </p:sp>
    </p:spTree>
    <p:extLst>
      <p:ext uri="{BB962C8B-B14F-4D97-AF65-F5344CB8AC3E}">
        <p14:creationId xmlns:p14="http://schemas.microsoft.com/office/powerpoint/2010/main" val="457859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97BFC4-9CAE-4AD5-9BCE-5D2F6198A6C5}" type="slidenum">
              <a:rPr lang="en-US" altLang="en-US"/>
              <a:pPr/>
              <a:t>‹#›</a:t>
            </a:fld>
            <a:endParaRPr lang="en-US" altLang="en-US"/>
          </a:p>
        </p:txBody>
      </p:sp>
    </p:spTree>
    <p:extLst>
      <p:ext uri="{BB962C8B-B14F-4D97-AF65-F5344CB8AC3E}">
        <p14:creationId xmlns:p14="http://schemas.microsoft.com/office/powerpoint/2010/main" val="2834144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C50B08-FD6A-4F41-989C-FF27816B8D5B}" type="slidenum">
              <a:rPr lang="en-US" altLang="en-US"/>
              <a:pPr/>
              <a:t>‹#›</a:t>
            </a:fld>
            <a:endParaRPr lang="en-US" altLang="en-US"/>
          </a:p>
        </p:txBody>
      </p:sp>
    </p:spTree>
    <p:extLst>
      <p:ext uri="{BB962C8B-B14F-4D97-AF65-F5344CB8AC3E}">
        <p14:creationId xmlns:p14="http://schemas.microsoft.com/office/powerpoint/2010/main" val="370355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7" name="Slide Number Placeholder 5"/>
          <p:cNvSpPr>
            <a:spLocks noGrp="1"/>
          </p:cNvSpPr>
          <p:nvPr>
            <p:ph type="sldNum" sz="quarter" idx="12"/>
          </p:nvPr>
        </p:nvSpPr>
        <p:spPr/>
        <p:txBody>
          <a:bodyPr/>
          <a:lstStyle>
            <a:lvl1pPr>
              <a:defRPr/>
            </a:lvl1pPr>
          </a:lstStyle>
          <a:p>
            <a:pPr>
              <a:defRPr/>
            </a:pPr>
            <a:fld id="{D7E1D714-3FE8-4859-A575-321E6F79B1C6}" type="slidenum">
              <a:rPr lang="en-US"/>
              <a:pPr>
                <a:defRPr/>
              </a:pPr>
              <a:t>‹#›</a:t>
            </a:fld>
            <a:endParaRPr lang="en-US"/>
          </a:p>
        </p:txBody>
      </p:sp>
    </p:spTree>
    <p:extLst>
      <p:ext uri="{BB962C8B-B14F-4D97-AF65-F5344CB8AC3E}">
        <p14:creationId xmlns:p14="http://schemas.microsoft.com/office/powerpoint/2010/main" val="2114862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D86177B-ABDB-4235-8663-0EE4CADAC355}" type="slidenum">
              <a:rPr lang="en-US" altLang="en-US"/>
              <a:pPr/>
              <a:t>‹#›</a:t>
            </a:fld>
            <a:endParaRPr lang="en-US" altLang="en-US"/>
          </a:p>
        </p:txBody>
      </p:sp>
    </p:spTree>
    <p:extLst>
      <p:ext uri="{BB962C8B-B14F-4D97-AF65-F5344CB8AC3E}">
        <p14:creationId xmlns:p14="http://schemas.microsoft.com/office/powerpoint/2010/main" val="3772021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632535-0C7B-4B0F-9BBF-7A1D8A35086A}" type="slidenum">
              <a:rPr lang="en-US" altLang="en-US"/>
              <a:pPr/>
              <a:t>‹#›</a:t>
            </a:fld>
            <a:endParaRPr lang="en-US" altLang="en-US"/>
          </a:p>
        </p:txBody>
      </p:sp>
    </p:spTree>
    <p:extLst>
      <p:ext uri="{BB962C8B-B14F-4D97-AF65-F5344CB8AC3E}">
        <p14:creationId xmlns:p14="http://schemas.microsoft.com/office/powerpoint/2010/main" val="221451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C85F29-B77D-4008-A749-CDB8996BCAC2}" type="slidenum">
              <a:rPr lang="en-US" altLang="en-US"/>
              <a:pPr/>
              <a:t>‹#›</a:t>
            </a:fld>
            <a:endParaRPr lang="en-US" altLang="en-US"/>
          </a:p>
        </p:txBody>
      </p:sp>
    </p:spTree>
    <p:extLst>
      <p:ext uri="{BB962C8B-B14F-4D97-AF65-F5344CB8AC3E}">
        <p14:creationId xmlns:p14="http://schemas.microsoft.com/office/powerpoint/2010/main" val="2681027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1910988-D425-4C71-86D1-1C8387952F47}" type="slidenum">
              <a:rPr lang="en-US" altLang="en-US"/>
              <a:pPr/>
              <a:t>‹#›</a:t>
            </a:fld>
            <a:endParaRPr lang="en-US" altLang="en-US"/>
          </a:p>
        </p:txBody>
      </p:sp>
    </p:spTree>
    <p:extLst>
      <p:ext uri="{BB962C8B-B14F-4D97-AF65-F5344CB8AC3E}">
        <p14:creationId xmlns:p14="http://schemas.microsoft.com/office/powerpoint/2010/main" val="2201747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025A96-6CDE-42B4-AFC5-387FA1DD09AD}" type="slidenum">
              <a:rPr lang="en-US" altLang="en-US"/>
              <a:pPr/>
              <a:t>‹#›</a:t>
            </a:fld>
            <a:endParaRPr lang="en-US" altLang="en-US"/>
          </a:p>
        </p:txBody>
      </p:sp>
    </p:spTree>
    <p:extLst>
      <p:ext uri="{BB962C8B-B14F-4D97-AF65-F5344CB8AC3E}">
        <p14:creationId xmlns:p14="http://schemas.microsoft.com/office/powerpoint/2010/main" val="2139572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EF7DBE-D6CC-42B7-918E-D2DA93CEE042}" type="slidenum">
              <a:rPr lang="en-US" altLang="en-US"/>
              <a:pPr/>
              <a:t>‹#›</a:t>
            </a:fld>
            <a:endParaRPr lang="en-US" altLang="en-US"/>
          </a:p>
        </p:txBody>
      </p:sp>
    </p:spTree>
    <p:extLst>
      <p:ext uri="{BB962C8B-B14F-4D97-AF65-F5344CB8AC3E}">
        <p14:creationId xmlns:p14="http://schemas.microsoft.com/office/powerpoint/2010/main" val="3208046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8E75A2-0FDD-4C0B-A241-784BB4DB9921}" type="slidenum">
              <a:rPr lang="en-US" altLang="en-US"/>
              <a:pPr/>
              <a:t>‹#›</a:t>
            </a:fld>
            <a:endParaRPr lang="en-US" altLang="en-US"/>
          </a:p>
        </p:txBody>
      </p:sp>
    </p:spTree>
    <p:extLst>
      <p:ext uri="{BB962C8B-B14F-4D97-AF65-F5344CB8AC3E}">
        <p14:creationId xmlns:p14="http://schemas.microsoft.com/office/powerpoint/2010/main" val="2267825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D7F376-3188-4E56-88D1-59CA3DFFB888}" type="slidenum">
              <a:rPr lang="en-US" altLang="en-US"/>
              <a:pPr/>
              <a:t>‹#›</a:t>
            </a:fld>
            <a:endParaRPr lang="en-US" altLang="en-US"/>
          </a:p>
        </p:txBody>
      </p:sp>
    </p:spTree>
    <p:extLst>
      <p:ext uri="{BB962C8B-B14F-4D97-AF65-F5344CB8AC3E}">
        <p14:creationId xmlns:p14="http://schemas.microsoft.com/office/powerpoint/2010/main" val="1295137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3996394-3DD4-4F30-99E1-5AB86BAD4398}" type="slidenum">
              <a:rPr lang="en-US" altLang="en-US"/>
              <a:pPr/>
              <a:t>‹#›</a:t>
            </a:fld>
            <a:endParaRPr lang="en-US" altLang="en-US"/>
          </a:p>
        </p:txBody>
      </p:sp>
    </p:spTree>
    <p:extLst>
      <p:ext uri="{BB962C8B-B14F-4D97-AF65-F5344CB8AC3E}">
        <p14:creationId xmlns:p14="http://schemas.microsoft.com/office/powerpoint/2010/main" val="2781975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97BFC4-9CAE-4AD5-9BCE-5D2F6198A6C5}" type="slidenum">
              <a:rPr lang="en-US" altLang="en-US"/>
              <a:pPr/>
              <a:t>‹#›</a:t>
            </a:fld>
            <a:endParaRPr lang="en-US" altLang="en-US"/>
          </a:p>
        </p:txBody>
      </p:sp>
    </p:spTree>
    <p:extLst>
      <p:ext uri="{BB962C8B-B14F-4D97-AF65-F5344CB8AC3E}">
        <p14:creationId xmlns:p14="http://schemas.microsoft.com/office/powerpoint/2010/main" val="24696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9" name="Slide Number Placeholder 5"/>
          <p:cNvSpPr>
            <a:spLocks noGrp="1"/>
          </p:cNvSpPr>
          <p:nvPr>
            <p:ph type="sldNum" sz="quarter" idx="12"/>
          </p:nvPr>
        </p:nvSpPr>
        <p:spPr/>
        <p:txBody>
          <a:bodyPr/>
          <a:lstStyle>
            <a:lvl1pPr>
              <a:defRPr/>
            </a:lvl1pPr>
          </a:lstStyle>
          <a:p>
            <a:pPr>
              <a:defRPr/>
            </a:pPr>
            <a:fld id="{38CA5FE2-19FF-42F0-94BC-33014BD51DCA}" type="slidenum">
              <a:rPr lang="en-US"/>
              <a:pPr>
                <a:defRPr/>
              </a:pPr>
              <a:t>‹#›</a:t>
            </a:fld>
            <a:endParaRPr lang="en-US"/>
          </a:p>
        </p:txBody>
      </p:sp>
    </p:spTree>
    <p:extLst>
      <p:ext uri="{BB962C8B-B14F-4D97-AF65-F5344CB8AC3E}">
        <p14:creationId xmlns:p14="http://schemas.microsoft.com/office/powerpoint/2010/main" val="1037370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C50B08-FD6A-4F41-989C-FF27816B8D5B}" type="slidenum">
              <a:rPr lang="en-US" altLang="en-US"/>
              <a:pPr/>
              <a:t>‹#›</a:t>
            </a:fld>
            <a:endParaRPr lang="en-US" altLang="en-US"/>
          </a:p>
        </p:txBody>
      </p:sp>
    </p:spTree>
    <p:extLst>
      <p:ext uri="{BB962C8B-B14F-4D97-AF65-F5344CB8AC3E}">
        <p14:creationId xmlns:p14="http://schemas.microsoft.com/office/powerpoint/2010/main" val="104461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D86177B-ABDB-4235-8663-0EE4CADAC355}" type="slidenum">
              <a:rPr lang="en-US" altLang="en-US"/>
              <a:pPr/>
              <a:t>‹#›</a:t>
            </a:fld>
            <a:endParaRPr lang="en-US" altLang="en-US"/>
          </a:p>
        </p:txBody>
      </p:sp>
    </p:spTree>
    <p:extLst>
      <p:ext uri="{BB962C8B-B14F-4D97-AF65-F5344CB8AC3E}">
        <p14:creationId xmlns:p14="http://schemas.microsoft.com/office/powerpoint/2010/main" val="2159540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632535-0C7B-4B0F-9BBF-7A1D8A35086A}" type="slidenum">
              <a:rPr lang="en-US" altLang="en-US"/>
              <a:pPr/>
              <a:t>‹#›</a:t>
            </a:fld>
            <a:endParaRPr lang="en-US" altLang="en-US"/>
          </a:p>
        </p:txBody>
      </p:sp>
    </p:spTree>
    <p:extLst>
      <p:ext uri="{BB962C8B-B14F-4D97-AF65-F5344CB8AC3E}">
        <p14:creationId xmlns:p14="http://schemas.microsoft.com/office/powerpoint/2010/main" val="1305934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C85F29-B77D-4008-A749-CDB8996BCAC2}" type="slidenum">
              <a:rPr lang="en-US" altLang="en-US"/>
              <a:pPr/>
              <a:t>‹#›</a:t>
            </a:fld>
            <a:endParaRPr lang="en-US" altLang="en-US"/>
          </a:p>
        </p:txBody>
      </p:sp>
    </p:spTree>
    <p:extLst>
      <p:ext uri="{BB962C8B-B14F-4D97-AF65-F5344CB8AC3E}">
        <p14:creationId xmlns:p14="http://schemas.microsoft.com/office/powerpoint/2010/main" val="2588177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1910988-D425-4C71-86D1-1C8387952F47}" type="slidenum">
              <a:rPr lang="en-US" altLang="en-US"/>
              <a:pPr/>
              <a:t>‹#›</a:t>
            </a:fld>
            <a:endParaRPr lang="en-US" altLang="en-US"/>
          </a:p>
        </p:txBody>
      </p:sp>
    </p:spTree>
    <p:extLst>
      <p:ext uri="{BB962C8B-B14F-4D97-AF65-F5344CB8AC3E}">
        <p14:creationId xmlns:p14="http://schemas.microsoft.com/office/powerpoint/2010/main" val="954582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025A96-6CDE-42B4-AFC5-387FA1DD09AD}" type="slidenum">
              <a:rPr lang="en-US" altLang="en-US"/>
              <a:pPr/>
              <a:t>‹#›</a:t>
            </a:fld>
            <a:endParaRPr lang="en-US" altLang="en-US"/>
          </a:p>
        </p:txBody>
      </p:sp>
    </p:spTree>
    <p:extLst>
      <p:ext uri="{BB962C8B-B14F-4D97-AF65-F5344CB8AC3E}">
        <p14:creationId xmlns:p14="http://schemas.microsoft.com/office/powerpoint/2010/main" val="492695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EF7DBE-D6CC-42B7-918E-D2DA93CEE042}" type="slidenum">
              <a:rPr lang="en-US" altLang="en-US"/>
              <a:pPr/>
              <a:t>‹#›</a:t>
            </a:fld>
            <a:endParaRPr lang="en-US" altLang="en-US"/>
          </a:p>
        </p:txBody>
      </p:sp>
    </p:spTree>
    <p:extLst>
      <p:ext uri="{BB962C8B-B14F-4D97-AF65-F5344CB8AC3E}">
        <p14:creationId xmlns:p14="http://schemas.microsoft.com/office/powerpoint/2010/main" val="3877099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8E75A2-0FDD-4C0B-A241-784BB4DB9921}" type="slidenum">
              <a:rPr lang="en-US" altLang="en-US"/>
              <a:pPr/>
              <a:t>‹#›</a:t>
            </a:fld>
            <a:endParaRPr lang="en-US" altLang="en-US"/>
          </a:p>
        </p:txBody>
      </p:sp>
    </p:spTree>
    <p:extLst>
      <p:ext uri="{BB962C8B-B14F-4D97-AF65-F5344CB8AC3E}">
        <p14:creationId xmlns:p14="http://schemas.microsoft.com/office/powerpoint/2010/main" val="2764586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D7F376-3188-4E56-88D1-59CA3DFFB888}" type="slidenum">
              <a:rPr lang="en-US" altLang="en-US"/>
              <a:pPr/>
              <a:t>‹#›</a:t>
            </a:fld>
            <a:endParaRPr lang="en-US" altLang="en-US"/>
          </a:p>
        </p:txBody>
      </p:sp>
    </p:spTree>
    <p:extLst>
      <p:ext uri="{BB962C8B-B14F-4D97-AF65-F5344CB8AC3E}">
        <p14:creationId xmlns:p14="http://schemas.microsoft.com/office/powerpoint/2010/main" val="1235054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3996394-3DD4-4F30-99E1-5AB86BAD4398}" type="slidenum">
              <a:rPr lang="en-US" altLang="en-US"/>
              <a:pPr/>
              <a:t>‹#›</a:t>
            </a:fld>
            <a:endParaRPr lang="en-US" altLang="en-US"/>
          </a:p>
        </p:txBody>
      </p:sp>
    </p:spTree>
    <p:extLst>
      <p:ext uri="{BB962C8B-B14F-4D97-AF65-F5344CB8AC3E}">
        <p14:creationId xmlns:p14="http://schemas.microsoft.com/office/powerpoint/2010/main" val="156133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5" name="Slide Number Placeholder 5"/>
          <p:cNvSpPr>
            <a:spLocks noGrp="1"/>
          </p:cNvSpPr>
          <p:nvPr>
            <p:ph type="sldNum" sz="quarter" idx="12"/>
          </p:nvPr>
        </p:nvSpPr>
        <p:spPr/>
        <p:txBody>
          <a:bodyPr/>
          <a:lstStyle>
            <a:lvl1pPr>
              <a:defRPr/>
            </a:lvl1pPr>
          </a:lstStyle>
          <a:p>
            <a:pPr>
              <a:defRPr/>
            </a:pPr>
            <a:fld id="{D8CE60C0-FB8F-4012-BC45-216CC8CF3ACB}" type="slidenum">
              <a:rPr lang="en-US"/>
              <a:pPr>
                <a:defRPr/>
              </a:pPr>
              <a:t>‹#›</a:t>
            </a:fld>
            <a:endParaRPr lang="en-US"/>
          </a:p>
        </p:txBody>
      </p:sp>
    </p:spTree>
    <p:extLst>
      <p:ext uri="{BB962C8B-B14F-4D97-AF65-F5344CB8AC3E}">
        <p14:creationId xmlns:p14="http://schemas.microsoft.com/office/powerpoint/2010/main" val="3664826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97BFC4-9CAE-4AD5-9BCE-5D2F6198A6C5}" type="slidenum">
              <a:rPr lang="en-US" altLang="en-US"/>
              <a:pPr/>
              <a:t>‹#›</a:t>
            </a:fld>
            <a:endParaRPr lang="en-US" altLang="en-US"/>
          </a:p>
        </p:txBody>
      </p:sp>
    </p:spTree>
    <p:extLst>
      <p:ext uri="{BB962C8B-B14F-4D97-AF65-F5344CB8AC3E}">
        <p14:creationId xmlns:p14="http://schemas.microsoft.com/office/powerpoint/2010/main" val="3017221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C50B08-FD6A-4F41-989C-FF27816B8D5B}" type="slidenum">
              <a:rPr lang="en-US" altLang="en-US"/>
              <a:pPr/>
              <a:t>‹#›</a:t>
            </a:fld>
            <a:endParaRPr lang="en-US" altLang="en-US"/>
          </a:p>
        </p:txBody>
      </p:sp>
    </p:spTree>
    <p:extLst>
      <p:ext uri="{BB962C8B-B14F-4D97-AF65-F5344CB8AC3E}">
        <p14:creationId xmlns:p14="http://schemas.microsoft.com/office/powerpoint/2010/main" val="1305143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D86177B-ABDB-4235-8663-0EE4CADAC355}" type="slidenum">
              <a:rPr lang="en-US" altLang="en-US"/>
              <a:pPr/>
              <a:t>‹#›</a:t>
            </a:fld>
            <a:endParaRPr lang="en-US" altLang="en-US"/>
          </a:p>
        </p:txBody>
      </p:sp>
    </p:spTree>
    <p:extLst>
      <p:ext uri="{BB962C8B-B14F-4D97-AF65-F5344CB8AC3E}">
        <p14:creationId xmlns:p14="http://schemas.microsoft.com/office/powerpoint/2010/main" val="724554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632535-0C7B-4B0F-9BBF-7A1D8A35086A}" type="slidenum">
              <a:rPr lang="en-US" altLang="en-US"/>
              <a:pPr/>
              <a:t>‹#›</a:t>
            </a:fld>
            <a:endParaRPr lang="en-US" altLang="en-US"/>
          </a:p>
        </p:txBody>
      </p:sp>
    </p:spTree>
    <p:extLst>
      <p:ext uri="{BB962C8B-B14F-4D97-AF65-F5344CB8AC3E}">
        <p14:creationId xmlns:p14="http://schemas.microsoft.com/office/powerpoint/2010/main" val="1720232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C85F29-B77D-4008-A749-CDB8996BCAC2}" type="slidenum">
              <a:rPr lang="en-US" altLang="en-US"/>
              <a:pPr/>
              <a:t>‹#›</a:t>
            </a:fld>
            <a:endParaRPr lang="en-US" altLang="en-US"/>
          </a:p>
        </p:txBody>
      </p:sp>
    </p:spTree>
    <p:extLst>
      <p:ext uri="{BB962C8B-B14F-4D97-AF65-F5344CB8AC3E}">
        <p14:creationId xmlns:p14="http://schemas.microsoft.com/office/powerpoint/2010/main" val="2304974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1910988-D425-4C71-86D1-1C8387952F47}" type="slidenum">
              <a:rPr lang="en-US" altLang="en-US"/>
              <a:pPr/>
              <a:t>‹#›</a:t>
            </a:fld>
            <a:endParaRPr lang="en-US" altLang="en-US"/>
          </a:p>
        </p:txBody>
      </p:sp>
    </p:spTree>
    <p:extLst>
      <p:ext uri="{BB962C8B-B14F-4D97-AF65-F5344CB8AC3E}">
        <p14:creationId xmlns:p14="http://schemas.microsoft.com/office/powerpoint/2010/main" val="3692487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025A96-6CDE-42B4-AFC5-387FA1DD09AD}" type="slidenum">
              <a:rPr lang="en-US" altLang="en-US"/>
              <a:pPr/>
              <a:t>‹#›</a:t>
            </a:fld>
            <a:endParaRPr lang="en-US" altLang="en-US"/>
          </a:p>
        </p:txBody>
      </p:sp>
    </p:spTree>
    <p:extLst>
      <p:ext uri="{BB962C8B-B14F-4D97-AF65-F5344CB8AC3E}">
        <p14:creationId xmlns:p14="http://schemas.microsoft.com/office/powerpoint/2010/main" val="2215578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EF7DBE-D6CC-42B7-918E-D2DA93CEE042}" type="slidenum">
              <a:rPr lang="en-US" altLang="en-US"/>
              <a:pPr/>
              <a:t>‹#›</a:t>
            </a:fld>
            <a:endParaRPr lang="en-US" altLang="en-US"/>
          </a:p>
        </p:txBody>
      </p:sp>
    </p:spTree>
    <p:extLst>
      <p:ext uri="{BB962C8B-B14F-4D97-AF65-F5344CB8AC3E}">
        <p14:creationId xmlns:p14="http://schemas.microsoft.com/office/powerpoint/2010/main" val="3713060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8E75A2-0FDD-4C0B-A241-784BB4DB9921}" type="slidenum">
              <a:rPr lang="en-US" altLang="en-US"/>
              <a:pPr/>
              <a:t>‹#›</a:t>
            </a:fld>
            <a:endParaRPr lang="en-US" altLang="en-US"/>
          </a:p>
        </p:txBody>
      </p:sp>
    </p:spTree>
    <p:extLst>
      <p:ext uri="{BB962C8B-B14F-4D97-AF65-F5344CB8AC3E}">
        <p14:creationId xmlns:p14="http://schemas.microsoft.com/office/powerpoint/2010/main" val="1503990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D7F376-3188-4E56-88D1-59CA3DFFB888}" type="slidenum">
              <a:rPr lang="en-US" altLang="en-US"/>
              <a:pPr/>
              <a:t>‹#›</a:t>
            </a:fld>
            <a:endParaRPr lang="en-US" altLang="en-US"/>
          </a:p>
        </p:txBody>
      </p:sp>
    </p:spTree>
    <p:extLst>
      <p:ext uri="{BB962C8B-B14F-4D97-AF65-F5344CB8AC3E}">
        <p14:creationId xmlns:p14="http://schemas.microsoft.com/office/powerpoint/2010/main" val="2152618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4" name="Slide Number Placeholder 5"/>
          <p:cNvSpPr>
            <a:spLocks noGrp="1"/>
          </p:cNvSpPr>
          <p:nvPr>
            <p:ph type="sldNum" sz="quarter" idx="12"/>
          </p:nvPr>
        </p:nvSpPr>
        <p:spPr/>
        <p:txBody>
          <a:bodyPr/>
          <a:lstStyle>
            <a:lvl1pPr>
              <a:defRPr/>
            </a:lvl1pPr>
          </a:lstStyle>
          <a:p>
            <a:pPr>
              <a:defRPr/>
            </a:pPr>
            <a:fld id="{FA9A32D7-362F-4A02-95BD-3A63B00FD992}" type="slidenum">
              <a:rPr lang="en-US"/>
              <a:pPr>
                <a:defRPr/>
              </a:pPr>
              <a:t>‹#›</a:t>
            </a:fld>
            <a:endParaRPr lang="en-US"/>
          </a:p>
        </p:txBody>
      </p:sp>
    </p:spTree>
    <p:extLst>
      <p:ext uri="{BB962C8B-B14F-4D97-AF65-F5344CB8AC3E}">
        <p14:creationId xmlns:p14="http://schemas.microsoft.com/office/powerpoint/2010/main" val="3362480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3996394-3DD4-4F30-99E1-5AB86BAD4398}" type="slidenum">
              <a:rPr lang="en-US" altLang="en-US"/>
              <a:pPr/>
              <a:t>‹#›</a:t>
            </a:fld>
            <a:endParaRPr lang="en-US" altLang="en-US"/>
          </a:p>
        </p:txBody>
      </p:sp>
    </p:spTree>
    <p:extLst>
      <p:ext uri="{BB962C8B-B14F-4D97-AF65-F5344CB8AC3E}">
        <p14:creationId xmlns:p14="http://schemas.microsoft.com/office/powerpoint/2010/main" val="2823167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97BFC4-9CAE-4AD5-9BCE-5D2F6198A6C5}" type="slidenum">
              <a:rPr lang="en-US" altLang="en-US"/>
              <a:pPr/>
              <a:t>‹#›</a:t>
            </a:fld>
            <a:endParaRPr lang="en-US" altLang="en-US"/>
          </a:p>
        </p:txBody>
      </p:sp>
    </p:spTree>
    <p:extLst>
      <p:ext uri="{BB962C8B-B14F-4D97-AF65-F5344CB8AC3E}">
        <p14:creationId xmlns:p14="http://schemas.microsoft.com/office/powerpoint/2010/main" val="4146625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C50B08-FD6A-4F41-989C-FF27816B8D5B}" type="slidenum">
              <a:rPr lang="en-US" altLang="en-US"/>
              <a:pPr/>
              <a:t>‹#›</a:t>
            </a:fld>
            <a:endParaRPr lang="en-US" altLang="en-US"/>
          </a:p>
        </p:txBody>
      </p:sp>
    </p:spTree>
    <p:extLst>
      <p:ext uri="{BB962C8B-B14F-4D97-AF65-F5344CB8AC3E}">
        <p14:creationId xmlns:p14="http://schemas.microsoft.com/office/powerpoint/2010/main" val="2232260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D86177B-ABDB-4235-8663-0EE4CADAC355}" type="slidenum">
              <a:rPr lang="en-US" altLang="en-US"/>
              <a:pPr/>
              <a:t>‹#›</a:t>
            </a:fld>
            <a:endParaRPr lang="en-US" altLang="en-US"/>
          </a:p>
        </p:txBody>
      </p:sp>
    </p:spTree>
    <p:extLst>
      <p:ext uri="{BB962C8B-B14F-4D97-AF65-F5344CB8AC3E}">
        <p14:creationId xmlns:p14="http://schemas.microsoft.com/office/powerpoint/2010/main" val="1268270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632535-0C7B-4B0F-9BBF-7A1D8A35086A}" type="slidenum">
              <a:rPr lang="en-US" altLang="en-US"/>
              <a:pPr/>
              <a:t>‹#›</a:t>
            </a:fld>
            <a:endParaRPr lang="en-US" altLang="en-US"/>
          </a:p>
        </p:txBody>
      </p:sp>
    </p:spTree>
    <p:extLst>
      <p:ext uri="{BB962C8B-B14F-4D97-AF65-F5344CB8AC3E}">
        <p14:creationId xmlns:p14="http://schemas.microsoft.com/office/powerpoint/2010/main" val="3245715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C85F29-B77D-4008-A749-CDB8996BCAC2}" type="slidenum">
              <a:rPr lang="en-US" altLang="en-US"/>
              <a:pPr/>
              <a:t>‹#›</a:t>
            </a:fld>
            <a:endParaRPr lang="en-US" altLang="en-US"/>
          </a:p>
        </p:txBody>
      </p:sp>
    </p:spTree>
    <p:extLst>
      <p:ext uri="{BB962C8B-B14F-4D97-AF65-F5344CB8AC3E}">
        <p14:creationId xmlns:p14="http://schemas.microsoft.com/office/powerpoint/2010/main" val="14795462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1910988-D425-4C71-86D1-1C8387952F47}" type="slidenum">
              <a:rPr lang="en-US" altLang="en-US"/>
              <a:pPr/>
              <a:t>‹#›</a:t>
            </a:fld>
            <a:endParaRPr lang="en-US" altLang="en-US"/>
          </a:p>
        </p:txBody>
      </p:sp>
    </p:spTree>
    <p:extLst>
      <p:ext uri="{BB962C8B-B14F-4D97-AF65-F5344CB8AC3E}">
        <p14:creationId xmlns:p14="http://schemas.microsoft.com/office/powerpoint/2010/main" val="3344481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025A96-6CDE-42B4-AFC5-387FA1DD09AD}" type="slidenum">
              <a:rPr lang="en-US" altLang="en-US"/>
              <a:pPr/>
              <a:t>‹#›</a:t>
            </a:fld>
            <a:endParaRPr lang="en-US" altLang="en-US"/>
          </a:p>
        </p:txBody>
      </p:sp>
    </p:spTree>
    <p:extLst>
      <p:ext uri="{BB962C8B-B14F-4D97-AF65-F5344CB8AC3E}">
        <p14:creationId xmlns:p14="http://schemas.microsoft.com/office/powerpoint/2010/main" val="3416268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EF7DBE-D6CC-42B7-918E-D2DA93CEE042}" type="slidenum">
              <a:rPr lang="en-US" altLang="en-US"/>
              <a:pPr/>
              <a:t>‹#›</a:t>
            </a:fld>
            <a:endParaRPr lang="en-US" altLang="en-US"/>
          </a:p>
        </p:txBody>
      </p:sp>
    </p:spTree>
    <p:extLst>
      <p:ext uri="{BB962C8B-B14F-4D97-AF65-F5344CB8AC3E}">
        <p14:creationId xmlns:p14="http://schemas.microsoft.com/office/powerpoint/2010/main" val="33497530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8E75A2-0FDD-4C0B-A241-784BB4DB9921}" type="slidenum">
              <a:rPr lang="en-US" altLang="en-US"/>
              <a:pPr/>
              <a:t>‹#›</a:t>
            </a:fld>
            <a:endParaRPr lang="en-US" altLang="en-US"/>
          </a:p>
        </p:txBody>
      </p:sp>
    </p:spTree>
    <p:extLst>
      <p:ext uri="{BB962C8B-B14F-4D97-AF65-F5344CB8AC3E}">
        <p14:creationId xmlns:p14="http://schemas.microsoft.com/office/powerpoint/2010/main" val="321184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7" name="Slide Number Placeholder 5"/>
          <p:cNvSpPr>
            <a:spLocks noGrp="1"/>
          </p:cNvSpPr>
          <p:nvPr>
            <p:ph type="sldNum" sz="quarter" idx="12"/>
          </p:nvPr>
        </p:nvSpPr>
        <p:spPr/>
        <p:txBody>
          <a:bodyPr/>
          <a:lstStyle>
            <a:lvl1pPr>
              <a:defRPr/>
            </a:lvl1pPr>
          </a:lstStyle>
          <a:p>
            <a:pPr>
              <a:defRPr/>
            </a:pPr>
            <a:fld id="{C1E4DA8F-38B7-4ADC-9B5E-C6A6B940B8D2}" type="slidenum">
              <a:rPr lang="en-US"/>
              <a:pPr>
                <a:defRPr/>
              </a:pPr>
              <a:t>‹#›</a:t>
            </a:fld>
            <a:endParaRPr lang="en-US"/>
          </a:p>
        </p:txBody>
      </p:sp>
    </p:spTree>
    <p:extLst>
      <p:ext uri="{BB962C8B-B14F-4D97-AF65-F5344CB8AC3E}">
        <p14:creationId xmlns:p14="http://schemas.microsoft.com/office/powerpoint/2010/main" val="6637742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D7F376-3188-4E56-88D1-59CA3DFFB888}" type="slidenum">
              <a:rPr lang="en-US" altLang="en-US"/>
              <a:pPr/>
              <a:t>‹#›</a:t>
            </a:fld>
            <a:endParaRPr lang="en-US" altLang="en-US"/>
          </a:p>
        </p:txBody>
      </p:sp>
    </p:spTree>
    <p:extLst>
      <p:ext uri="{BB962C8B-B14F-4D97-AF65-F5344CB8AC3E}">
        <p14:creationId xmlns:p14="http://schemas.microsoft.com/office/powerpoint/2010/main" val="837684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3996394-3DD4-4F30-99E1-5AB86BAD4398}" type="slidenum">
              <a:rPr lang="en-US" altLang="en-US"/>
              <a:pPr/>
              <a:t>‹#›</a:t>
            </a:fld>
            <a:endParaRPr lang="en-US" altLang="en-US"/>
          </a:p>
        </p:txBody>
      </p:sp>
    </p:spTree>
    <p:extLst>
      <p:ext uri="{BB962C8B-B14F-4D97-AF65-F5344CB8AC3E}">
        <p14:creationId xmlns:p14="http://schemas.microsoft.com/office/powerpoint/2010/main" val="899489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97BFC4-9CAE-4AD5-9BCE-5D2F6198A6C5}" type="slidenum">
              <a:rPr lang="en-US" altLang="en-US"/>
              <a:pPr/>
              <a:t>‹#›</a:t>
            </a:fld>
            <a:endParaRPr lang="en-US" altLang="en-US"/>
          </a:p>
        </p:txBody>
      </p:sp>
    </p:spTree>
    <p:extLst>
      <p:ext uri="{BB962C8B-B14F-4D97-AF65-F5344CB8AC3E}">
        <p14:creationId xmlns:p14="http://schemas.microsoft.com/office/powerpoint/2010/main" val="8054054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C50B08-FD6A-4F41-989C-FF27816B8D5B}" type="slidenum">
              <a:rPr lang="en-US" altLang="en-US"/>
              <a:pPr/>
              <a:t>‹#›</a:t>
            </a:fld>
            <a:endParaRPr lang="en-US" altLang="en-US"/>
          </a:p>
        </p:txBody>
      </p:sp>
    </p:spTree>
    <p:extLst>
      <p:ext uri="{BB962C8B-B14F-4D97-AF65-F5344CB8AC3E}">
        <p14:creationId xmlns:p14="http://schemas.microsoft.com/office/powerpoint/2010/main" val="175120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D86177B-ABDB-4235-8663-0EE4CADAC355}" type="slidenum">
              <a:rPr lang="en-US" altLang="en-US"/>
              <a:pPr/>
              <a:t>‹#›</a:t>
            </a:fld>
            <a:endParaRPr lang="en-US" altLang="en-US"/>
          </a:p>
        </p:txBody>
      </p:sp>
    </p:spTree>
    <p:extLst>
      <p:ext uri="{BB962C8B-B14F-4D97-AF65-F5344CB8AC3E}">
        <p14:creationId xmlns:p14="http://schemas.microsoft.com/office/powerpoint/2010/main" val="1159498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632535-0C7B-4B0F-9BBF-7A1D8A35086A}" type="slidenum">
              <a:rPr lang="en-US" altLang="en-US"/>
              <a:pPr/>
              <a:t>‹#›</a:t>
            </a:fld>
            <a:endParaRPr lang="en-US" altLang="en-US"/>
          </a:p>
        </p:txBody>
      </p:sp>
    </p:spTree>
    <p:extLst>
      <p:ext uri="{BB962C8B-B14F-4D97-AF65-F5344CB8AC3E}">
        <p14:creationId xmlns:p14="http://schemas.microsoft.com/office/powerpoint/2010/main" val="33279525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C85F29-B77D-4008-A749-CDB8996BCAC2}" type="slidenum">
              <a:rPr lang="en-US" altLang="en-US"/>
              <a:pPr/>
              <a:t>‹#›</a:t>
            </a:fld>
            <a:endParaRPr lang="en-US" altLang="en-US"/>
          </a:p>
        </p:txBody>
      </p:sp>
    </p:spTree>
    <p:extLst>
      <p:ext uri="{BB962C8B-B14F-4D97-AF65-F5344CB8AC3E}">
        <p14:creationId xmlns:p14="http://schemas.microsoft.com/office/powerpoint/2010/main" val="4225138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1910988-D425-4C71-86D1-1C8387952F47}" type="slidenum">
              <a:rPr lang="en-US" altLang="en-US"/>
              <a:pPr/>
              <a:t>‹#›</a:t>
            </a:fld>
            <a:endParaRPr lang="en-US" altLang="en-US"/>
          </a:p>
        </p:txBody>
      </p:sp>
    </p:spTree>
    <p:extLst>
      <p:ext uri="{BB962C8B-B14F-4D97-AF65-F5344CB8AC3E}">
        <p14:creationId xmlns:p14="http://schemas.microsoft.com/office/powerpoint/2010/main" val="38480502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025A96-6CDE-42B4-AFC5-387FA1DD09AD}" type="slidenum">
              <a:rPr lang="en-US" altLang="en-US"/>
              <a:pPr/>
              <a:t>‹#›</a:t>
            </a:fld>
            <a:endParaRPr lang="en-US" altLang="en-US"/>
          </a:p>
        </p:txBody>
      </p:sp>
    </p:spTree>
    <p:extLst>
      <p:ext uri="{BB962C8B-B14F-4D97-AF65-F5344CB8AC3E}">
        <p14:creationId xmlns:p14="http://schemas.microsoft.com/office/powerpoint/2010/main" val="25406072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EF7DBE-D6CC-42B7-918E-D2DA93CEE042}" type="slidenum">
              <a:rPr lang="en-US" altLang="en-US"/>
              <a:pPr/>
              <a:t>‹#›</a:t>
            </a:fld>
            <a:endParaRPr lang="en-US" altLang="en-US"/>
          </a:p>
        </p:txBody>
      </p:sp>
    </p:spTree>
    <p:extLst>
      <p:ext uri="{BB962C8B-B14F-4D97-AF65-F5344CB8AC3E}">
        <p14:creationId xmlns:p14="http://schemas.microsoft.com/office/powerpoint/2010/main" val="3346304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12/08/2016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Understanding  the Online Positioning User Service - OPUS</a:t>
            </a:r>
          </a:p>
        </p:txBody>
      </p:sp>
      <p:sp>
        <p:nvSpPr>
          <p:cNvPr id="7" name="Slide Number Placeholder 5"/>
          <p:cNvSpPr>
            <a:spLocks noGrp="1"/>
          </p:cNvSpPr>
          <p:nvPr>
            <p:ph type="sldNum" sz="quarter" idx="12"/>
          </p:nvPr>
        </p:nvSpPr>
        <p:spPr/>
        <p:txBody>
          <a:bodyPr/>
          <a:lstStyle>
            <a:lvl1pPr>
              <a:defRPr/>
            </a:lvl1pPr>
          </a:lstStyle>
          <a:p>
            <a:pPr>
              <a:defRPr/>
            </a:pPr>
            <a:fld id="{5A2E8A88-19EF-4789-A231-DD4D79BBF6E2}" type="slidenum">
              <a:rPr lang="en-US"/>
              <a:pPr>
                <a:defRPr/>
              </a:pPr>
              <a:t>‹#›</a:t>
            </a:fld>
            <a:endParaRPr lang="en-US"/>
          </a:p>
        </p:txBody>
      </p:sp>
    </p:spTree>
    <p:extLst>
      <p:ext uri="{BB962C8B-B14F-4D97-AF65-F5344CB8AC3E}">
        <p14:creationId xmlns:p14="http://schemas.microsoft.com/office/powerpoint/2010/main" val="4100564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8E75A2-0FDD-4C0B-A241-784BB4DB9921}" type="slidenum">
              <a:rPr lang="en-US" altLang="en-US"/>
              <a:pPr/>
              <a:t>‹#›</a:t>
            </a:fld>
            <a:endParaRPr lang="en-US" altLang="en-US"/>
          </a:p>
        </p:txBody>
      </p:sp>
    </p:spTree>
    <p:extLst>
      <p:ext uri="{BB962C8B-B14F-4D97-AF65-F5344CB8AC3E}">
        <p14:creationId xmlns:p14="http://schemas.microsoft.com/office/powerpoint/2010/main" val="38002295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D7F376-3188-4E56-88D1-59CA3DFFB888}" type="slidenum">
              <a:rPr lang="en-US" altLang="en-US"/>
              <a:pPr/>
              <a:t>‹#›</a:t>
            </a:fld>
            <a:endParaRPr lang="en-US" altLang="en-US"/>
          </a:p>
        </p:txBody>
      </p:sp>
    </p:spTree>
    <p:extLst>
      <p:ext uri="{BB962C8B-B14F-4D97-AF65-F5344CB8AC3E}">
        <p14:creationId xmlns:p14="http://schemas.microsoft.com/office/powerpoint/2010/main" val="760990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3996394-3DD4-4F30-99E1-5AB86BAD4398}" type="slidenum">
              <a:rPr lang="en-US" altLang="en-US"/>
              <a:pPr/>
              <a:t>‹#›</a:t>
            </a:fld>
            <a:endParaRPr lang="en-US" altLang="en-US"/>
          </a:p>
        </p:txBody>
      </p:sp>
    </p:spTree>
    <p:extLst>
      <p:ext uri="{BB962C8B-B14F-4D97-AF65-F5344CB8AC3E}">
        <p14:creationId xmlns:p14="http://schemas.microsoft.com/office/powerpoint/2010/main" val="1483951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97BFC4-9CAE-4AD5-9BCE-5D2F6198A6C5}" type="slidenum">
              <a:rPr lang="en-US" altLang="en-US"/>
              <a:pPr/>
              <a:t>‹#›</a:t>
            </a:fld>
            <a:endParaRPr lang="en-US" altLang="en-US"/>
          </a:p>
        </p:txBody>
      </p:sp>
    </p:spTree>
    <p:extLst>
      <p:ext uri="{BB962C8B-B14F-4D97-AF65-F5344CB8AC3E}">
        <p14:creationId xmlns:p14="http://schemas.microsoft.com/office/powerpoint/2010/main" val="14235551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C50B08-FD6A-4F41-989C-FF27816B8D5B}" type="slidenum">
              <a:rPr lang="en-US" altLang="en-US"/>
              <a:pPr/>
              <a:t>‹#›</a:t>
            </a:fld>
            <a:endParaRPr lang="en-US" altLang="en-US"/>
          </a:p>
        </p:txBody>
      </p:sp>
    </p:spTree>
    <p:extLst>
      <p:ext uri="{BB962C8B-B14F-4D97-AF65-F5344CB8AC3E}">
        <p14:creationId xmlns:p14="http://schemas.microsoft.com/office/powerpoint/2010/main" val="306228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D86177B-ABDB-4235-8663-0EE4CADAC355}" type="slidenum">
              <a:rPr lang="en-US" altLang="en-US"/>
              <a:pPr/>
              <a:t>‹#›</a:t>
            </a:fld>
            <a:endParaRPr lang="en-US" altLang="en-US"/>
          </a:p>
        </p:txBody>
      </p:sp>
    </p:spTree>
    <p:extLst>
      <p:ext uri="{BB962C8B-B14F-4D97-AF65-F5344CB8AC3E}">
        <p14:creationId xmlns:p14="http://schemas.microsoft.com/office/powerpoint/2010/main" val="1455598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632535-0C7B-4B0F-9BBF-7A1D8A35086A}" type="slidenum">
              <a:rPr lang="en-US" altLang="en-US"/>
              <a:pPr/>
              <a:t>‹#›</a:t>
            </a:fld>
            <a:endParaRPr lang="en-US" altLang="en-US"/>
          </a:p>
        </p:txBody>
      </p:sp>
    </p:spTree>
    <p:extLst>
      <p:ext uri="{BB962C8B-B14F-4D97-AF65-F5344CB8AC3E}">
        <p14:creationId xmlns:p14="http://schemas.microsoft.com/office/powerpoint/2010/main" val="510252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C85F29-B77D-4008-A749-CDB8996BCAC2}" type="slidenum">
              <a:rPr lang="en-US" altLang="en-US"/>
              <a:pPr/>
              <a:t>‹#›</a:t>
            </a:fld>
            <a:endParaRPr lang="en-US" altLang="en-US"/>
          </a:p>
        </p:txBody>
      </p:sp>
    </p:spTree>
    <p:extLst>
      <p:ext uri="{BB962C8B-B14F-4D97-AF65-F5344CB8AC3E}">
        <p14:creationId xmlns:p14="http://schemas.microsoft.com/office/powerpoint/2010/main" val="15534759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1910988-D425-4C71-86D1-1C8387952F47}" type="slidenum">
              <a:rPr lang="en-US" altLang="en-US"/>
              <a:pPr/>
              <a:t>‹#›</a:t>
            </a:fld>
            <a:endParaRPr lang="en-US" altLang="en-US"/>
          </a:p>
        </p:txBody>
      </p:sp>
    </p:spTree>
    <p:extLst>
      <p:ext uri="{BB962C8B-B14F-4D97-AF65-F5344CB8AC3E}">
        <p14:creationId xmlns:p14="http://schemas.microsoft.com/office/powerpoint/2010/main" val="832822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025A96-6CDE-42B4-AFC5-387FA1DD09AD}" type="slidenum">
              <a:rPr lang="en-US" altLang="en-US"/>
              <a:pPr/>
              <a:t>‹#›</a:t>
            </a:fld>
            <a:endParaRPr lang="en-US" altLang="en-US"/>
          </a:p>
        </p:txBody>
      </p:sp>
    </p:spTree>
    <p:extLst>
      <p:ext uri="{BB962C8B-B14F-4D97-AF65-F5344CB8AC3E}">
        <p14:creationId xmlns:p14="http://schemas.microsoft.com/office/powerpoint/2010/main" val="1149255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image" Target="../media/image1.jpe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1.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theme" Target="../theme/theme14.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7.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9.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20.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image" Target="../media/image4.png"/><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3.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1.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cs typeface="+mn-cs"/>
              </a:defRPr>
            </a:lvl1pPr>
          </a:lstStyle>
          <a:p>
            <a:pPr>
              <a:defRPr/>
            </a:pPr>
            <a:r>
              <a:rPr lang="en-US" smtClean="0"/>
              <a:t>12/08/2016</a:t>
            </a: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r>
              <a:rPr lang="en-US"/>
              <a:t>Understanding  the Online Positioning User Service - OPUS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56BC490A-0913-4004-A2A2-C3BC9AC52F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6" descr="Continuation Slid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45720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457200" y="1279526"/>
            <a:ext cx="8229600"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400">
              <a:defRPr/>
            </a:pPr>
            <a:r>
              <a:rPr lang="en-US" smtClean="0">
                <a:ea typeface="+mn-ea"/>
              </a:rPr>
              <a:t>12/08/2016</a:t>
            </a:r>
            <a:endParaRPr lang="en-US">
              <a:ea typeface="+mn-ea"/>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400">
              <a:defRPr/>
            </a:pPr>
            <a:r>
              <a:rPr lang="en-US" smtClean="0">
                <a:ea typeface="+mn-ea"/>
              </a:rPr>
              <a:t>Understanding  the Online Positioning User Service - OPUS</a:t>
            </a:r>
            <a:endParaRPr lang="en-US">
              <a:ea typeface="+mn-ea"/>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400">
              <a:defRPr/>
            </a:pPr>
            <a:fld id="{1CF920AA-4E6B-4408-BE70-EAC324E4EB56}" type="slidenum">
              <a:rPr lang="en-US">
                <a:ea typeface="+mn-ea"/>
              </a:rPr>
              <a:pPr defTabSz="914400">
                <a:defRPr/>
              </a:pPr>
              <a:t>‹#›</a:t>
            </a:fld>
            <a:endParaRPr lang="en-US">
              <a:ea typeface="+mn-ea"/>
            </a:endParaRPr>
          </a:p>
        </p:txBody>
      </p:sp>
    </p:spTree>
    <p:extLst>
      <p:ext uri="{BB962C8B-B14F-4D97-AF65-F5344CB8AC3E}">
        <p14:creationId xmlns:p14="http://schemas.microsoft.com/office/powerpoint/2010/main" val="420433437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hf hdr="0" ftr="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12/08/2016</a:t>
            </a:r>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D0E26F19-685A-4AE9-8A5F-4EFE8971CB55}" type="slidenum">
              <a:rPr lang="en-US"/>
              <a:pPr>
                <a:defRPr/>
              </a:pPr>
              <a:t>‹#›</a:t>
            </a:fld>
            <a:endParaRPr lang="en-US" dirty="0"/>
          </a:p>
        </p:txBody>
      </p:sp>
    </p:spTree>
    <p:extLst>
      <p:ext uri="{BB962C8B-B14F-4D97-AF65-F5344CB8AC3E}">
        <p14:creationId xmlns:p14="http://schemas.microsoft.com/office/powerpoint/2010/main" val="402833664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Lst>
  <p:transition>
    <p:fade/>
  </p:transition>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5720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279526"/>
            <a:ext cx="8229600"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12/08/2016</a:t>
            </a:r>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Understanding  the Online Positioning User Service - OPUS</a:t>
            </a: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latin typeface="+mn-lt"/>
                <a:ea typeface="ＭＳ Ｐゴシック" panose="020B0600070205080204" pitchFamily="34" charset="-128"/>
                <a:cs typeface="+mn-cs"/>
              </a:defRPr>
            </a:lvl1pPr>
          </a:lstStyle>
          <a:p>
            <a:pPr>
              <a:defRPr/>
            </a:pPr>
            <a:fld id="{BE2C12CC-BC5C-48CB-BE7C-15F014FBFD5F}" type="slidenum">
              <a:rPr lang="en-US" altLang="en-US"/>
              <a:pPr>
                <a:defRPr/>
              </a:pPr>
              <a:t>‹#›</a:t>
            </a:fld>
            <a:endParaRPr lang="en-US" altLang="en-US"/>
          </a:p>
        </p:txBody>
      </p:sp>
    </p:spTree>
    <p:extLst>
      <p:ext uri="{BB962C8B-B14F-4D97-AF65-F5344CB8AC3E}">
        <p14:creationId xmlns:p14="http://schemas.microsoft.com/office/powerpoint/2010/main" val="38220958"/>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hf hdr="0" ftr="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defTabSz="914400">
              <a:defRPr/>
            </a:pPr>
            <a:fld id="{1DA03CCD-1D36-4BB8-A7D9-C5B7E1092A7D}" type="slidenum">
              <a:rPr lang="en-US" altLang="en-US">
                <a:latin typeface="Arial" pitchFamily="34" charset="0"/>
                <a:ea typeface="+mn-ea"/>
              </a:rPr>
              <a:pPr defTabSz="914400">
                <a:defRPr/>
              </a:pPr>
              <a:t>‹#›</a:t>
            </a:fld>
            <a:endParaRPr lang="en-US" altLang="en-US">
              <a:latin typeface="Arial" pitchFamily="34" charset="0"/>
              <a:ea typeface="+mn-ea"/>
            </a:endParaRPr>
          </a:p>
        </p:txBody>
      </p:sp>
    </p:spTree>
    <p:extLst>
      <p:ext uri="{BB962C8B-B14F-4D97-AF65-F5344CB8AC3E}">
        <p14:creationId xmlns:p14="http://schemas.microsoft.com/office/powerpoint/2010/main" val="3408199023"/>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311150" y="592668"/>
            <a:ext cx="8521700"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itchFamily="34" charset="0"/>
            </a:endParaRPr>
          </a:p>
        </p:txBody>
      </p:sp>
      <p:sp>
        <p:nvSpPr>
          <p:cNvPr id="1027" name="Shape 7"/>
          <p:cNvSpPr txBox="1">
            <a:spLocks noGrp="1"/>
          </p:cNvSpPr>
          <p:nvPr>
            <p:ph type="body" idx="1"/>
          </p:nvPr>
        </p:nvSpPr>
        <p:spPr bwMode="auto">
          <a:xfrm>
            <a:off x="311150" y="1536701"/>
            <a:ext cx="8521700" cy="45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itchFamily="34" charset="0"/>
            </a:endParaRPr>
          </a:p>
        </p:txBody>
      </p:sp>
      <p:sp>
        <p:nvSpPr>
          <p:cNvPr id="1028" name="Shape 8"/>
          <p:cNvSpPr txBox="1">
            <a:spLocks noGrp="1"/>
          </p:cNvSpPr>
          <p:nvPr>
            <p:ph type="sldNum" idx="12"/>
          </p:nvPr>
        </p:nvSpPr>
        <p:spPr bwMode="auto">
          <a:xfrm>
            <a:off x="8472491" y="6216652"/>
            <a:ext cx="549275"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defRPr sz="1000">
                <a:solidFill>
                  <a:srgbClr val="595959"/>
                </a:solidFill>
              </a:defRPr>
            </a:lvl1pPr>
          </a:lstStyle>
          <a:p>
            <a:pPr defTabSz="914400"/>
            <a:fld id="{CEEB8817-D6C5-4E57-BF25-4BA1B4D3B135}" type="slidenum">
              <a:rPr lang="en-US" altLang="en-US">
                <a:latin typeface="Arial" pitchFamily="34" charset="0"/>
                <a:ea typeface="+mn-ea"/>
                <a:cs typeface="Arial" pitchFamily="34" charset="0"/>
                <a:sym typeface="Arial" pitchFamily="34" charset="0"/>
              </a:rPr>
              <a:pPr defTabSz="914400"/>
              <a:t>‹#›</a:t>
            </a:fld>
            <a:endParaRPr lang="en-US" altLang="en-US">
              <a:latin typeface="Arial" pitchFamily="34" charset="0"/>
              <a:ea typeface="+mn-ea"/>
              <a:cs typeface="Arial" pitchFamily="34" charset="0"/>
              <a:sym typeface="Arial" pitchFamily="34" charset="0"/>
            </a:endParaRPr>
          </a:p>
        </p:txBody>
      </p:sp>
    </p:spTree>
    <p:extLst>
      <p:ext uri="{BB962C8B-B14F-4D97-AF65-F5344CB8AC3E}">
        <p14:creationId xmlns:p14="http://schemas.microsoft.com/office/powerpoint/2010/main" val="2902966138"/>
      </p:ext>
    </p:extLst>
  </p:cSld>
  <p:clrMap bg1="lt1" tx1="dk1" bg2="dk2"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Lst>
  <p:hf hdr="0" ftr="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defRPr>
      </a:lvl1pPr>
      <a:lvl2pPr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2pPr>
      <a:lvl3pPr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3pPr>
      <a:lvl4pPr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4pPr>
      <a:lvl5pPr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5pPr>
      <a:lvl6pPr marL="4572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latin typeface="Arial" charset="0"/>
                <a:ea typeface="+mn-ea"/>
                <a:cs typeface="Arial" pitchFamily="34" charset="0"/>
              </a:defRPr>
            </a:lvl1pPr>
          </a:lstStyle>
          <a:p>
            <a:pPr>
              <a:defRPr/>
            </a:pPr>
            <a:r>
              <a:rPr lang="en-US" smtClean="0"/>
              <a:t>12/08/2016</a:t>
            </a:r>
            <a:endParaRPr lang="en-US"/>
          </a:p>
        </p:txBody>
      </p:sp>
      <p:sp>
        <p:nvSpPr>
          <p:cNvPr id="1126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latin typeface="Arial" charset="0"/>
                <a:ea typeface="+mn-ea"/>
                <a:cs typeface="Arial" pitchFamily="34" charset="0"/>
              </a:defRPr>
            </a:lvl1pPr>
          </a:lstStyle>
          <a:p>
            <a:pPr>
              <a:defRPr/>
            </a:pPr>
            <a:r>
              <a:rPr lang="en-US" smtClean="0"/>
              <a:t>Understanding  the Online Positioning User Service - OPUS</a:t>
            </a:r>
            <a:endParaRPr lang="en-US"/>
          </a:p>
        </p:txBody>
      </p:sp>
      <p:sp>
        <p:nvSpPr>
          <p:cNvPr id="1127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itchFamily="34" charset="0"/>
              </a:defRPr>
            </a:lvl1pPr>
          </a:lstStyle>
          <a:p>
            <a:pPr defTabSz="914400"/>
            <a:fld id="{6BEFB097-AF58-495F-B7F3-7A0C04A63A18}" type="slidenum">
              <a:rPr lang="en-US" altLang="en-US">
                <a:latin typeface="Arial" pitchFamily="34" charset="0"/>
                <a:ea typeface="+mn-ea"/>
              </a:rPr>
              <a:pPr defTabSz="914400"/>
              <a:t>‹#›</a:t>
            </a:fld>
            <a:endParaRPr lang="en-US" altLang="en-US">
              <a:latin typeface="Arial" pitchFamily="34" charset="0"/>
              <a:ea typeface="+mn-ea"/>
            </a:endParaRPr>
          </a:p>
        </p:txBody>
      </p:sp>
      <p:sp>
        <p:nvSpPr>
          <p:cNvPr id="5127" name="Text Box 7"/>
          <p:cNvSpPr txBox="1">
            <a:spLocks noChangeArrowheads="1"/>
          </p:cNvSpPr>
          <p:nvPr userDrawn="1"/>
        </p:nvSpPr>
        <p:spPr bwMode="auto">
          <a:xfrm>
            <a:off x="898528" y="173672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defRPr/>
            </a:pPr>
            <a:endParaRPr lang="en-US" sz="2400" smtClean="0">
              <a:solidFill>
                <a:srgbClr val="000000"/>
              </a:solidFill>
              <a:latin typeface="Times" pitchFamily="18" charset="0"/>
              <a:ea typeface="+mn-ea"/>
              <a:cs typeface="Arial" pitchFamily="34" charset="0"/>
            </a:endParaRPr>
          </a:p>
        </p:txBody>
      </p:sp>
      <p:sp>
        <p:nvSpPr>
          <p:cNvPr id="5128" name="Text Box 8"/>
          <p:cNvSpPr txBox="1">
            <a:spLocks noChangeArrowheads="1"/>
          </p:cNvSpPr>
          <p:nvPr userDrawn="1"/>
        </p:nvSpPr>
        <p:spPr bwMode="auto">
          <a:xfrm>
            <a:off x="2362200" y="1600201"/>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spcBef>
                <a:spcPct val="50000"/>
              </a:spcBef>
              <a:defRPr/>
            </a:pPr>
            <a:endParaRPr lang="en-US" sz="2400" smtClean="0">
              <a:solidFill>
                <a:srgbClr val="000000"/>
              </a:solidFill>
              <a:latin typeface="Times" pitchFamily="18" charset="0"/>
              <a:ea typeface="+mn-ea"/>
              <a:cs typeface="Arial" pitchFamily="34" charset="0"/>
            </a:endParaRPr>
          </a:p>
        </p:txBody>
      </p:sp>
    </p:spTree>
    <p:extLst>
      <p:ext uri="{BB962C8B-B14F-4D97-AF65-F5344CB8AC3E}">
        <p14:creationId xmlns:p14="http://schemas.microsoft.com/office/powerpoint/2010/main" val="1636549736"/>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AB712A0B-954B-4F48-866B-67697D64CC2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17839983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defTabSz="914400">
              <a:defRPr/>
            </a:pPr>
            <a:r>
              <a:rPr lang="en-US" smtClean="0">
                <a:ea typeface="+mn-ea"/>
                <a:cs typeface="Arial" pitchFamily="34" charset="0"/>
                <a:sym typeface="Arial" pitchFamily="34" charset="0"/>
              </a:rPr>
              <a:t>12/08/2016</a:t>
            </a:r>
            <a:endParaRPr lang="en-US">
              <a:ea typeface="+mn-ea"/>
              <a:cs typeface="Arial" pitchFamily="34" charset="0"/>
              <a:sym typeface="Arial" pitchFamily="34" charset="0"/>
            </a:endParaRPr>
          </a:p>
        </p:txBody>
      </p:sp>
      <p:sp>
        <p:nvSpPr>
          <p:cNvPr id="1126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defTabSz="914400">
              <a:defRPr/>
            </a:pPr>
            <a:r>
              <a:rPr lang="en-US" smtClean="0">
                <a:ea typeface="+mn-ea"/>
                <a:cs typeface="Arial" pitchFamily="34" charset="0"/>
                <a:sym typeface="Arial" pitchFamily="34" charset="0"/>
              </a:rPr>
              <a:t>Understanding  the Online Positioning User Service - OPUS</a:t>
            </a:r>
            <a:endParaRPr lang="en-US">
              <a:ea typeface="+mn-ea"/>
              <a:cs typeface="Arial" pitchFamily="34" charset="0"/>
              <a:sym typeface="Arial" pitchFamily="34" charset="0"/>
            </a:endParaRPr>
          </a:p>
        </p:txBody>
      </p:sp>
      <p:sp>
        <p:nvSpPr>
          <p:cNvPr id="1127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a:fld id="{50B9F6FF-910F-4B78-A635-ACD4B5FDF7BE}" type="slidenum">
              <a:rPr lang="en-US" altLang="en-US">
                <a:latin typeface="Arial" charset="0"/>
                <a:ea typeface="+mn-ea"/>
                <a:cs typeface="Arial" pitchFamily="34" charset="0"/>
                <a:sym typeface="Arial" pitchFamily="34" charset="0"/>
              </a:rPr>
              <a:pPr defTabSz="914400"/>
              <a:t>‹#›</a:t>
            </a:fld>
            <a:endParaRPr lang="en-US" altLang="en-US">
              <a:latin typeface="Arial" charset="0"/>
              <a:ea typeface="+mn-ea"/>
              <a:cs typeface="Arial" pitchFamily="34" charset="0"/>
              <a:sym typeface="Arial" pitchFamily="34" charset="0"/>
            </a:endParaRPr>
          </a:p>
        </p:txBody>
      </p:sp>
      <p:sp>
        <p:nvSpPr>
          <p:cNvPr id="21511" name="Text Box 7"/>
          <p:cNvSpPr txBox="1">
            <a:spLocks noChangeArrowheads="1"/>
          </p:cNvSpPr>
          <p:nvPr userDrawn="1"/>
        </p:nvSpPr>
        <p:spPr bwMode="auto">
          <a:xfrm>
            <a:off x="898526" y="1736726"/>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defRPr/>
            </a:pPr>
            <a:endParaRPr lang="en-US" sz="2400" smtClean="0">
              <a:solidFill>
                <a:srgbClr val="000000"/>
              </a:solidFill>
              <a:latin typeface="Times" pitchFamily="18" charset="0"/>
              <a:ea typeface="+mn-ea"/>
              <a:cs typeface="Arial" pitchFamily="34" charset="0"/>
              <a:sym typeface="Arial" pitchFamily="34" charset="0"/>
            </a:endParaRPr>
          </a:p>
        </p:txBody>
      </p:sp>
      <p:sp>
        <p:nvSpPr>
          <p:cNvPr id="21512" name="Text Box 8"/>
          <p:cNvSpPr txBox="1">
            <a:spLocks noChangeArrowheads="1"/>
          </p:cNvSpPr>
          <p:nvPr userDrawn="1"/>
        </p:nvSpPr>
        <p:spPr bwMode="auto">
          <a:xfrm>
            <a:off x="2362200" y="1600201"/>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spcBef>
                <a:spcPct val="50000"/>
              </a:spcBef>
              <a:defRPr/>
            </a:pPr>
            <a:endParaRPr lang="en-US" sz="2400" smtClean="0">
              <a:solidFill>
                <a:srgbClr val="000000"/>
              </a:solidFill>
              <a:latin typeface="Times" pitchFamily="18" charset="0"/>
              <a:ea typeface="+mn-ea"/>
              <a:cs typeface="Arial" pitchFamily="34" charset="0"/>
              <a:sym typeface="Arial" pitchFamily="34" charset="0"/>
            </a:endParaRPr>
          </a:p>
        </p:txBody>
      </p:sp>
    </p:spTree>
    <p:extLst>
      <p:ext uri="{BB962C8B-B14F-4D97-AF65-F5344CB8AC3E}">
        <p14:creationId xmlns:p14="http://schemas.microsoft.com/office/powerpoint/2010/main" val="1635037145"/>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DBF8B3C6-5155-4F83-AC30-7F62363D0DFE}" type="datetimeFigureOut">
              <a:rPr lang="en-US"/>
              <a:pPr>
                <a:defRPr/>
              </a:pPr>
              <a:t>12/19/2016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97FFDB3-544A-4ABC-838C-F29DA498448B}" type="slidenum">
              <a:rPr lang="en-US" altLang="en-US"/>
              <a:pPr>
                <a:defRPr/>
              </a:pPr>
              <a:t>‹#›</a:t>
            </a:fld>
            <a:endParaRPr lang="en-US" altLang="en-US"/>
          </a:p>
        </p:txBody>
      </p:sp>
    </p:spTree>
    <p:extLst>
      <p:ext uri="{BB962C8B-B14F-4D97-AF65-F5344CB8AC3E}">
        <p14:creationId xmlns:p14="http://schemas.microsoft.com/office/powerpoint/2010/main" val="89168677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B47CD81-AF9E-4F84-BDBB-B0CEA21C7E77}" type="slidenum">
              <a:rPr lang="en-US" altLang="en-US"/>
              <a:pPr>
                <a:defRPr/>
              </a:pPr>
              <a:t>‹#›</a:t>
            </a:fld>
            <a:endParaRPr lang="en-US" altLang="en-US"/>
          </a:p>
        </p:txBody>
      </p:sp>
      <p:sp>
        <p:nvSpPr>
          <p:cNvPr id="1031" name="Text Box 7"/>
          <p:cNvSpPr txBox="1">
            <a:spLocks noChangeArrowheads="1"/>
          </p:cNvSpPr>
          <p:nvPr userDrawn="1"/>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2400" smtClean="0">
              <a:latin typeface="Times" pitchFamily="18" charset="0"/>
            </a:endParaRPr>
          </a:p>
        </p:txBody>
      </p:sp>
      <p:sp>
        <p:nvSpPr>
          <p:cNvPr id="1032" name="Text Box 8"/>
          <p:cNvSpPr txBox="1">
            <a:spLocks noChangeArrowheads="1"/>
          </p:cNvSpPr>
          <p:nvPr userDrawn="1"/>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endParaRPr lang="en-US" sz="2400" smtClean="0">
              <a:latin typeface="Times" pitchFamily="18" charset="0"/>
            </a:endParaRPr>
          </a:p>
        </p:txBody>
      </p:sp>
    </p:spTree>
    <p:extLst>
      <p:ext uri="{BB962C8B-B14F-4D97-AF65-F5344CB8AC3E}">
        <p14:creationId xmlns:p14="http://schemas.microsoft.com/office/powerpoint/2010/main" val="3054060827"/>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6" descr="Continuation Slid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smtClean="0">
                <a:solidFill>
                  <a:prstClr val="black">
                    <a:tint val="75000"/>
                  </a:prstClr>
                </a:solidFill>
                <a:latin typeface="+mn-lt"/>
                <a:ea typeface="+mn-ea"/>
                <a:cs typeface="+mn-cs"/>
              </a:defRPr>
            </a:lvl1pPr>
          </a:lstStyle>
          <a:p>
            <a:pPr>
              <a:defRPr/>
            </a:pPr>
            <a:r>
              <a:rPr lang="en-US" smtClean="0"/>
              <a:t>12/08/2016</a:t>
            </a:r>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mn-lt"/>
                <a:ea typeface="+mn-ea"/>
                <a:cs typeface="+mn-cs"/>
              </a:defRPr>
            </a:lvl1pPr>
          </a:lstStyle>
          <a:p>
            <a:pPr>
              <a:defRPr/>
            </a:pPr>
            <a:r>
              <a:rPr lang="en-US"/>
              <a:t>Understanding  the Online Positioning User Service - OPUS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mn-lt"/>
                <a:ea typeface="+mn-ea"/>
                <a:cs typeface="+mn-cs"/>
              </a:defRPr>
            </a:lvl1pPr>
          </a:lstStyle>
          <a:p>
            <a:pPr>
              <a:defRPr/>
            </a:pPr>
            <a:fld id="{47A711F5-16D8-4956-99CE-6BB1548AAC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4"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4711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9DE7014-9C40-4BCC-A7E1-EFF58864D085}" type="slidenum">
              <a:rPr lang="en-US" altLang="en-US"/>
              <a:pPr>
                <a:defRPr/>
              </a:pPr>
              <a:t>‹#›</a:t>
            </a:fld>
            <a:endParaRPr lang="en-US" altLang="en-US"/>
          </a:p>
        </p:txBody>
      </p:sp>
      <p:sp>
        <p:nvSpPr>
          <p:cNvPr id="10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2"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8600" y="228600"/>
            <a:ext cx="11763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3" name="Picture 9" descr="doc_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228600"/>
            <a:ext cx="12192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789587"/>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b="1">
                <a:solidFill>
                  <a:prstClr val="black">
                    <a:tint val="75000"/>
                  </a:prst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b="1">
                <a:solidFill>
                  <a:prstClr val="black">
                    <a:tint val="75000"/>
                  </a:prstClr>
                </a:solidFill>
                <a:latin typeface="+mn-lt"/>
              </a:defRPr>
            </a:lvl1pPr>
          </a:lstStyle>
          <a:p>
            <a:pPr>
              <a:defRPr/>
            </a:pPr>
            <a:r>
              <a:rPr lang="en-US"/>
              <a:t>Last Updated 30 Nov 2009 (DAS)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b="1">
                <a:solidFill>
                  <a:srgbClr val="898989"/>
                </a:solidFill>
                <a:latin typeface="Calibri" panose="020F0502020204030204" pitchFamily="34" charset="0"/>
              </a:defRPr>
            </a:lvl1pPr>
          </a:lstStyle>
          <a:p>
            <a:pPr>
              <a:defRPr/>
            </a:pPr>
            <a:fld id="{F83BF3A7-3DF6-4836-AD07-A2EDE56F70AE}" type="slidenum">
              <a:rPr lang="en-US" altLang="en-US"/>
              <a:pPr>
                <a:defRPr/>
              </a:pPr>
              <a:t>‹#›</a:t>
            </a:fld>
            <a:endParaRPr lang="en-US" altLang="en-US"/>
          </a:p>
        </p:txBody>
      </p:sp>
    </p:spTree>
    <p:extLst>
      <p:ext uri="{BB962C8B-B14F-4D97-AF65-F5344CB8AC3E}">
        <p14:creationId xmlns:p14="http://schemas.microsoft.com/office/powerpoint/2010/main" val="2650053069"/>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Lst>
  <p:hf sldNum="0" hdr="0" ftr="0" dt="0"/>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E81AF8C0-83A5-4A56-B5D5-609F133F5C9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710383003"/>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E81AF8C0-83A5-4A56-B5D5-609F133F5C9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2806223874"/>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E81AF8C0-83A5-4A56-B5D5-609F133F5C9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249929194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E81AF8C0-83A5-4A56-B5D5-609F133F5C9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164510746"/>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E81AF8C0-83A5-4A56-B5D5-609F133F5C9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2830750785"/>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E81AF8C0-83A5-4A56-B5D5-609F133F5C9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308911802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12/08/2016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r>
              <a:rPr lang="en-US" smtClean="0">
                <a:solidFill>
                  <a:prstClr val="black">
                    <a:tint val="75000"/>
                  </a:prstClr>
                </a:solidFill>
              </a:rPr>
              <a:t>Understanding  the Online Positioning User Service - OPUS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a:fld id="{E81AF8C0-83A5-4A56-B5D5-609F133F5C9E}" type="slidenum">
              <a:rPr lang="en-US" altLang="en-US">
                <a:latin typeface="Arial" pitchFamily="34" charset="0"/>
                <a:ea typeface="+mn-ea"/>
              </a:rPr>
              <a:pPr defTabSz="914400"/>
              <a:t>‹#›</a:t>
            </a:fld>
            <a:endParaRPr lang="en-US" altLang="en-US">
              <a:latin typeface="Arial" pitchFamily="34" charset="0"/>
              <a:ea typeface="+mn-ea"/>
            </a:endParaRPr>
          </a:p>
        </p:txBody>
      </p:sp>
    </p:spTree>
    <p:extLst>
      <p:ext uri="{BB962C8B-B14F-4D97-AF65-F5344CB8AC3E}">
        <p14:creationId xmlns:p14="http://schemas.microsoft.com/office/powerpoint/2010/main" val="2395584952"/>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mailto:ngs.opus@noaa.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99.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9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15.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hyperlink" Target="https://geodesy.noaa.gov/marks/recovery/" TargetMode="External"/><Relationship Id="rId2" Type="http://schemas.openxmlformats.org/officeDocument/2006/relationships/notesSlide" Target="../notesSlides/notesSlide21.xml"/><Relationship Id="rId1" Type="http://schemas.openxmlformats.org/officeDocument/2006/relationships/slideLayout" Target="../slideLayouts/slideLayout210.xml"/><Relationship Id="rId6" Type="http://schemas.openxmlformats.org/officeDocument/2006/relationships/hyperlink" Target="https://geodesy.noaa.gov/marks/sharing/" TargetMode="External"/><Relationship Id="rId5" Type="http://schemas.openxmlformats.org/officeDocument/2006/relationships/hyperlink" Target="https://geodesy.noaa.gov/cgi-bin/ds_mark.prl?PidBox=UW5506" TargetMode="External"/><Relationship Id="rId4" Type="http://schemas.openxmlformats.org/officeDocument/2006/relationships/hyperlink" Target="https://geodesy.noaa.gov/datums/newdatum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21.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34.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234.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49.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49.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49.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57.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8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4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beta.ngs.noaa.gov/opusmap/" TargetMode="External"/><Relationship Id="rId2" Type="http://schemas.openxmlformats.org/officeDocument/2006/relationships/notesSlide" Target="../notesSlides/notesSlide33.xml"/><Relationship Id="rId1" Type="http://schemas.openxmlformats.org/officeDocument/2006/relationships/slideLayout" Target="../slideLayouts/slideLayout14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www.ngs.noaa.gov/OPUS/view.jsp"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5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3" Type="http://schemas.openxmlformats.org/officeDocument/2006/relationships/hyperlink" Target="http://www.ngs.noaa.gov/corbin/calendar.shtml" TargetMode="External"/><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27.xml"/><Relationship Id="rId5" Type="http://schemas.openxmlformats.org/officeDocument/2006/relationships/image" Target="../media/image55.jpeg"/><Relationship Id="rId4" Type="http://schemas.openxmlformats.org/officeDocument/2006/relationships/hyperlink" Target="http://geodesy.noaa.gov/OPU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ngs.noaa.gov/corbin/online_learning.shtml" TargetMode="External"/><Relationship Id="rId2" Type="http://schemas.openxmlformats.org/officeDocument/2006/relationships/notesSlide" Target="../notesSlides/notesSlide43.xml"/><Relationship Id="rId1" Type="http://schemas.openxmlformats.org/officeDocument/2006/relationships/slideLayout" Target="../slideLayouts/slideLayout102.xml"/><Relationship Id="rId4" Type="http://schemas.openxmlformats.org/officeDocument/2006/relationships/hyperlink" Target="http://www.ngs.noaa.gov/corbin/class_description/What_is_OPUS_Projects.s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2.xml.rels><?xml version="1.0" encoding="UTF-8" standalone="yes"?>
<Relationships xmlns="http://schemas.openxmlformats.org/package/2006/relationships"><Relationship Id="rId3" Type="http://schemas.openxmlformats.org/officeDocument/2006/relationships/hyperlink" Target="https://www.iers.org/" TargetMode="External"/><Relationship Id="rId2" Type="http://schemas.openxmlformats.org/officeDocument/2006/relationships/notesSlide" Target="../notesSlides/notesSlide44.xml"/><Relationship Id="rId1"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3.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6.xml"/><Relationship Id="rId6" Type="http://schemas.openxmlformats.org/officeDocument/2006/relationships/hyperlink" Target="http://geodesy.noaa.gov/ANTCAL/"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5"/>
          <p:cNvSpPr>
            <a:spLocks noGrp="1"/>
          </p:cNvSpPr>
          <p:nvPr>
            <p:ph type="title"/>
          </p:nvPr>
        </p:nvSpPr>
        <p:spPr>
          <a:xfrm>
            <a:off x="460375" y="457200"/>
            <a:ext cx="8229600" cy="1143000"/>
          </a:xfrm>
        </p:spPr>
        <p:txBody>
          <a:bodyPr/>
          <a:lstStyle/>
          <a:p>
            <a:pPr eaLnBrk="1" hangingPunct="1"/>
            <a:r>
              <a:rPr lang="en-US" altLang="en-US" sz="3200" b="1" smtClean="0">
                <a:latin typeface="Times New Roman" pitchFamily="18" charset="0"/>
                <a:ea typeface="ＭＳ Ｐゴシック" pitchFamily="34" charset="-128"/>
                <a:cs typeface="Times New Roman" pitchFamily="18" charset="0"/>
              </a:rPr>
              <a:t>Understanding the Online Positioning User Service - OPUS</a:t>
            </a:r>
          </a:p>
        </p:txBody>
      </p:sp>
      <p:sp>
        <p:nvSpPr>
          <p:cNvPr id="43011"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3013" name="Picture 2" descr="C:\Users\DAVID.HATCHER\Desktop\Wonder 15 -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4"/>
          <a:srcRect/>
          <a:stretch>
            <a:fillRect/>
          </a:stretch>
        </p:blipFill>
        <p:spPr bwMode="auto">
          <a:xfrm>
            <a:off x="1128716" y="1600201"/>
            <a:ext cx="2301875" cy="25415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3015" name="Picture 4" descr="C:\Users\DAVID.HATCHER\Desktop\VT-NH Boundary RM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449E7E93-57EB-4600-B76B-7C2675CCE723}"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1165" t="10506" r="1165" b="21012"/>
          <a:stretch>
            <a:fillRect/>
          </a:stretch>
        </p:blipFill>
        <p:spPr bwMode="auto">
          <a:xfrm>
            <a:off x="85725" y="1417637"/>
            <a:ext cx="5943600" cy="415925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3251" name="TextBox 17"/>
          <p:cNvSpPr txBox="1">
            <a:spLocks noChangeArrowheads="1"/>
          </p:cNvSpPr>
          <p:nvPr/>
        </p:nvSpPr>
        <p:spPr bwMode="auto">
          <a:xfrm>
            <a:off x="6062664" y="1204914"/>
            <a:ext cx="28813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dirty="0">
                <a:latin typeface="Arial" charset="0"/>
                <a:cs typeface="Arial" charset="0"/>
              </a:rPr>
              <a:t>This is the OPUS home page used to </a:t>
            </a:r>
            <a:r>
              <a:rPr lang="en-US" altLang="en-US" sz="2400" dirty="0" smtClean="0">
                <a:latin typeface="Arial" charset="0"/>
                <a:cs typeface="Arial" charset="0"/>
              </a:rPr>
              <a:t>upload </a:t>
            </a:r>
            <a:r>
              <a:rPr lang="en-US" altLang="en-US" sz="2400" dirty="0">
                <a:latin typeface="Arial" charset="0"/>
                <a:cs typeface="Arial" charset="0"/>
              </a:rPr>
              <a:t>data to the processing queues. </a:t>
            </a:r>
          </a:p>
          <a:p>
            <a:pPr eaLnBrk="1" hangingPunct="1">
              <a:spcBef>
                <a:spcPct val="0"/>
              </a:spcBef>
              <a:buFontTx/>
              <a:buNone/>
            </a:pPr>
            <a:endParaRPr lang="en-US" altLang="en-US" sz="2400" dirty="0">
              <a:latin typeface="Arial" charset="0"/>
              <a:cs typeface="Arial" charset="0"/>
            </a:endParaRPr>
          </a:p>
          <a:p>
            <a:pPr eaLnBrk="1" hangingPunct="1">
              <a:spcBef>
                <a:spcPct val="0"/>
              </a:spcBef>
              <a:buFontTx/>
              <a:buNone/>
            </a:pPr>
            <a:r>
              <a:rPr lang="en-US" altLang="en-US" sz="2400" dirty="0">
                <a:latin typeface="Arial" charset="0"/>
                <a:cs typeface="Arial" charset="0"/>
              </a:rPr>
              <a:t>To use OPUS Static, complete the four fields, then click the “Upload to STATIC” button. In a few minutes, an email arrives with the results.</a:t>
            </a:r>
          </a:p>
        </p:txBody>
      </p:sp>
      <p:sp>
        <p:nvSpPr>
          <p:cNvPr id="53252" name="Title 5"/>
          <p:cNvSpPr>
            <a:spLocks noGrp="1"/>
          </p:cNvSpPr>
          <p:nvPr>
            <p:ph type="title"/>
          </p:nvPr>
        </p:nvSpPr>
        <p:spPr/>
        <p:txBody>
          <a:bodyPr/>
          <a:lstStyle/>
          <a:p>
            <a:pPr algn="l" eaLnBrk="1" hangingPunct="1"/>
            <a:r>
              <a:rPr lang="en-US" altLang="en-US" sz="3200" b="1" smtClean="0">
                <a:ea typeface="ＭＳ Ｐゴシック" pitchFamily="34" charset="-128"/>
              </a:rPr>
              <a:t>The OPUS Static Interface</a:t>
            </a:r>
          </a:p>
        </p:txBody>
      </p:sp>
      <p:sp>
        <p:nvSpPr>
          <p:cNvPr id="53253" name="TextBox 16"/>
          <p:cNvSpPr txBox="1">
            <a:spLocks noChangeArrowheads="1"/>
          </p:cNvSpPr>
          <p:nvPr/>
        </p:nvSpPr>
        <p:spPr bwMode="auto">
          <a:xfrm>
            <a:off x="85728" y="5629278"/>
            <a:ext cx="2430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200">
                <a:solidFill>
                  <a:srgbClr val="FF0000"/>
                </a:solidFill>
                <a:latin typeface="Arial" charset="0"/>
                <a:cs typeface="Arial" charset="0"/>
              </a:rPr>
              <a:t>http://geodesy.noaa.gov/OPUS/</a:t>
            </a:r>
          </a:p>
        </p:txBody>
      </p:sp>
      <p:sp>
        <p:nvSpPr>
          <p:cNvPr id="3" name="Date Placeholder 2"/>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449E7E93-57EB-4600-B76B-7C2675CCE723}"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6"/>
          <p:cNvSpPr>
            <a:spLocks noGrp="1"/>
          </p:cNvSpPr>
          <p:nvPr>
            <p:ph idx="1"/>
          </p:nvPr>
        </p:nvSpPr>
        <p:spPr/>
        <p:txBody>
          <a:bodyPr/>
          <a:lstStyle/>
          <a:p>
            <a:pPr eaLnBrk="1" hangingPunct="1"/>
            <a:endParaRPr lang="en-US" altLang="en-US" smtClean="0">
              <a:ea typeface="ＭＳ Ｐゴシック" pitchFamily="34" charset="-128"/>
            </a:endParaRPr>
          </a:p>
        </p:txBody>
      </p:sp>
      <p:sp>
        <p:nvSpPr>
          <p:cNvPr id="54275" name="Title 7"/>
          <p:cNvSpPr>
            <a:spLocks noGrp="1"/>
          </p:cNvSpPr>
          <p:nvPr>
            <p:ph type="title"/>
          </p:nvPr>
        </p:nvSpPr>
        <p:spPr/>
        <p:txBody>
          <a:bodyPr/>
          <a:lstStyle/>
          <a:p>
            <a:pPr eaLnBrk="1" hangingPunct="1"/>
            <a:endParaRPr lang="en-US" altLang="en-US" smtClean="0">
              <a:ea typeface="ＭＳ Ｐゴシック" pitchFamily="34" charset="-128"/>
            </a:endParaRPr>
          </a:p>
        </p:txBody>
      </p:sp>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l="957" t="10506" r="1913" b="1167"/>
          <a:stretch>
            <a:fillRect/>
          </a:stretch>
        </p:blipFill>
        <p:spPr bwMode="auto">
          <a:xfrm>
            <a:off x="0" y="0"/>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12/08/2016</a:t>
            </a:r>
            <a:endParaRPr lang="en-US"/>
          </a:p>
        </p:txBody>
      </p:sp>
      <p:sp>
        <p:nvSpPr>
          <p:cNvPr id="3" name="Slide Number Placeholder 2"/>
          <p:cNvSpPr>
            <a:spLocks noGrp="1"/>
          </p:cNvSpPr>
          <p:nvPr>
            <p:ph type="sldNum" sz="quarter" idx="12"/>
          </p:nvPr>
        </p:nvSpPr>
        <p:spPr/>
        <p:txBody>
          <a:bodyPr/>
          <a:lstStyle/>
          <a:p>
            <a:pPr>
              <a:defRPr/>
            </a:pPr>
            <a:fld id="{449E7E93-57EB-4600-B76B-7C2675CCE723}"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6"/>
            <a:ext cx="9144000" cy="4618037"/>
          </a:xfrm>
          <a:noFill/>
        </p:spPr>
      </p:pic>
      <p:sp>
        <p:nvSpPr>
          <p:cNvPr id="55299" name="Text Box 18"/>
          <p:cNvSpPr txBox="1">
            <a:spLocks noChangeArrowheads="1"/>
          </p:cNvSpPr>
          <p:nvPr/>
        </p:nvSpPr>
        <p:spPr bwMode="auto">
          <a:xfrm>
            <a:off x="465141" y="517525"/>
            <a:ext cx="8302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a:latin typeface="Arial" charset="0"/>
              </a:rPr>
              <a:t>Static: OPUS determines your position with a differential GPS static solution, using hours of data.</a:t>
            </a:r>
          </a:p>
        </p:txBody>
      </p:sp>
      <p:sp>
        <p:nvSpPr>
          <p:cNvPr id="85011" name="Text Box 19"/>
          <p:cNvSpPr txBox="1">
            <a:spLocks noChangeArrowheads="1"/>
          </p:cNvSpPr>
          <p:nvPr/>
        </p:nvSpPr>
        <p:spPr bwMode="auto">
          <a:xfrm>
            <a:off x="365128" y="1349375"/>
            <a:ext cx="8435975" cy="52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a:latin typeface="Arial" charset="0"/>
              </a:rPr>
              <a:t>This process is repeated 4x from other CORS.</a:t>
            </a:r>
          </a:p>
        </p:txBody>
      </p:sp>
      <p:pic>
        <p:nvPicPr>
          <p:cNvPr id="55301"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9527" r="24901" b="71936"/>
          <a:stretch>
            <a:fillRect/>
          </a:stretch>
        </p:blipFill>
        <p:spPr bwMode="auto">
          <a:xfrm>
            <a:off x="0" y="2239966"/>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rc 31"/>
          <p:cNvSpPr/>
          <p:nvPr/>
        </p:nvSpPr>
        <p:spPr>
          <a:xfrm>
            <a:off x="-701674" y="3108327"/>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52" name="AutoShape 5"/>
          <p:cNvSpPr>
            <a:spLocks noChangeArrowheads="1"/>
          </p:cNvSpPr>
          <p:nvPr/>
        </p:nvSpPr>
        <p:spPr bwMode="auto">
          <a:xfrm rot="767916">
            <a:off x="6364289" y="6005517"/>
            <a:ext cx="623887" cy="454025"/>
          </a:xfrm>
          <a:prstGeom prst="star5">
            <a:avLst/>
          </a:prstGeom>
          <a:solidFill>
            <a:schemeClr val="accent5"/>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ＭＳ Ｐゴシック" charset="0"/>
            </a:endParaRPr>
          </a:p>
        </p:txBody>
      </p:sp>
      <p:sp>
        <p:nvSpPr>
          <p:cNvPr id="33" name="AutoShape 5"/>
          <p:cNvSpPr>
            <a:spLocks noChangeArrowheads="1"/>
          </p:cNvSpPr>
          <p:nvPr/>
        </p:nvSpPr>
        <p:spPr bwMode="auto">
          <a:xfrm rot="767916">
            <a:off x="5930901" y="3359153"/>
            <a:ext cx="339725" cy="117475"/>
          </a:xfrm>
          <a:prstGeom prst="star5">
            <a:avLst/>
          </a:prstGeom>
          <a:solidFill>
            <a:schemeClr val="accent5"/>
          </a:solidFill>
          <a:ln w="9525">
            <a:solidFill>
              <a:srgbClr val="A27B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55305" name="AutoShape 3"/>
          <p:cNvSpPr>
            <a:spLocks noChangeArrowheads="1"/>
          </p:cNvSpPr>
          <p:nvPr/>
        </p:nvSpPr>
        <p:spPr bwMode="auto">
          <a:xfrm rot="1035962">
            <a:off x="4733925" y="3914778"/>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solidFill>
                <a:srgbClr val="000000"/>
              </a:solidFill>
              <a:latin typeface="Arial" charset="0"/>
            </a:endParaRPr>
          </a:p>
        </p:txBody>
      </p:sp>
      <p:sp>
        <p:nvSpPr>
          <p:cNvPr id="57" name="Line 4"/>
          <p:cNvSpPr>
            <a:spLocks noChangeShapeType="1"/>
          </p:cNvSpPr>
          <p:nvPr/>
        </p:nvSpPr>
        <p:spPr bwMode="auto">
          <a:xfrm flipV="1">
            <a:off x="1803401" y="4041775"/>
            <a:ext cx="3221038"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 name="Line 5"/>
          <p:cNvSpPr>
            <a:spLocks noChangeShapeType="1"/>
          </p:cNvSpPr>
          <p:nvPr/>
        </p:nvSpPr>
        <p:spPr bwMode="auto">
          <a:xfrm flipH="1">
            <a:off x="5040313" y="3887792"/>
            <a:ext cx="1674812" cy="149225"/>
          </a:xfrm>
          <a:prstGeom prst="line">
            <a:avLst/>
          </a:prstGeom>
          <a:noFill/>
          <a:ln w="158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 name="Line 6"/>
          <p:cNvSpPr>
            <a:spLocks noChangeShapeType="1"/>
          </p:cNvSpPr>
          <p:nvPr/>
        </p:nvSpPr>
        <p:spPr bwMode="auto">
          <a:xfrm flipH="1" flipV="1">
            <a:off x="5038726" y="4056064"/>
            <a:ext cx="1263650"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 name="AutoShape 7"/>
          <p:cNvSpPr>
            <a:spLocks noChangeArrowheads="1"/>
          </p:cNvSpPr>
          <p:nvPr/>
        </p:nvSpPr>
        <p:spPr bwMode="auto">
          <a:xfrm rot="19908062">
            <a:off x="1416051" y="4665666"/>
            <a:ext cx="623888" cy="274637"/>
          </a:xfrm>
          <a:prstGeom prst="star5">
            <a:avLst/>
          </a:prstGeom>
          <a:solidFill>
            <a:schemeClr val="accent5"/>
          </a:solidFill>
          <a:ln w="9525">
            <a:solidFill>
              <a:srgbClr val="C0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61" name="AutoShape 8"/>
          <p:cNvSpPr>
            <a:spLocks noChangeArrowheads="1"/>
          </p:cNvSpPr>
          <p:nvPr/>
        </p:nvSpPr>
        <p:spPr bwMode="auto">
          <a:xfrm rot="798520">
            <a:off x="5983291" y="4816475"/>
            <a:ext cx="623887" cy="376239"/>
          </a:xfrm>
          <a:prstGeom prst="star5">
            <a:avLst/>
          </a:prstGeom>
          <a:solidFill>
            <a:schemeClr val="accent5"/>
          </a:solidFill>
          <a:ln w="9525">
            <a:solidFill>
              <a:srgbClr val="008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62" name="AutoShape 9"/>
          <p:cNvSpPr>
            <a:spLocks noChangeArrowheads="1"/>
          </p:cNvSpPr>
          <p:nvPr/>
        </p:nvSpPr>
        <p:spPr bwMode="auto">
          <a:xfrm rot="1097357">
            <a:off x="6396041" y="3824292"/>
            <a:ext cx="623887" cy="174625"/>
          </a:xfrm>
          <a:prstGeom prst="star5">
            <a:avLst/>
          </a:prstGeom>
          <a:solidFill>
            <a:schemeClr val="accent5"/>
          </a:solidFill>
          <a:ln w="9525">
            <a:solidFill>
              <a:srgbClr val="7030A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63" name="Line 10"/>
          <p:cNvSpPr>
            <a:spLocks noChangeShapeType="1"/>
          </p:cNvSpPr>
          <p:nvPr/>
        </p:nvSpPr>
        <p:spPr bwMode="auto">
          <a:xfrm flipH="1">
            <a:off x="1735138" y="2460626"/>
            <a:ext cx="2513012" cy="2339975"/>
          </a:xfrm>
          <a:prstGeom prst="line">
            <a:avLst/>
          </a:prstGeom>
          <a:noFill/>
          <a:ln w="34925"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 name="Line 11"/>
          <p:cNvSpPr>
            <a:spLocks noChangeShapeType="1"/>
          </p:cNvSpPr>
          <p:nvPr/>
        </p:nvSpPr>
        <p:spPr bwMode="auto">
          <a:xfrm>
            <a:off x="4233864" y="2438403"/>
            <a:ext cx="812800" cy="1573213"/>
          </a:xfrm>
          <a:prstGeom prst="line">
            <a:avLst/>
          </a:prstGeom>
          <a:noFill/>
          <a:ln w="31750"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 name="Line 12"/>
          <p:cNvSpPr>
            <a:spLocks noChangeShapeType="1"/>
          </p:cNvSpPr>
          <p:nvPr/>
        </p:nvSpPr>
        <p:spPr bwMode="auto">
          <a:xfrm>
            <a:off x="4237041" y="2443166"/>
            <a:ext cx="2071687" cy="2560637"/>
          </a:xfrm>
          <a:prstGeom prst="line">
            <a:avLst/>
          </a:prstGeom>
          <a:noFill/>
          <a:ln w="3810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 name="Line 13"/>
          <p:cNvSpPr>
            <a:spLocks noChangeShapeType="1"/>
          </p:cNvSpPr>
          <p:nvPr/>
        </p:nvSpPr>
        <p:spPr bwMode="auto">
          <a:xfrm>
            <a:off x="4229103" y="2446339"/>
            <a:ext cx="2468563" cy="1460500"/>
          </a:xfrm>
          <a:prstGeom prst="line">
            <a:avLst/>
          </a:prstGeom>
          <a:noFill/>
          <a:ln w="34925" cap="rnd">
            <a:solidFill>
              <a:srgbClr val="7030A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 name="Text Box 14"/>
          <p:cNvSpPr txBox="1">
            <a:spLocks noChangeArrowheads="1"/>
          </p:cNvSpPr>
          <p:nvPr/>
        </p:nvSpPr>
        <p:spPr bwMode="auto">
          <a:xfrm rot="20820000">
            <a:off x="2012944" y="4328905"/>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600">
                <a:solidFill>
                  <a:srgbClr val="C00000"/>
                </a:solidFill>
                <a:latin typeface="Arial" charset="0"/>
              </a:rPr>
              <a:t>baseline 1</a:t>
            </a:r>
          </a:p>
        </p:txBody>
      </p:sp>
      <p:sp>
        <p:nvSpPr>
          <p:cNvPr id="68" name="Text Box 15"/>
          <p:cNvSpPr txBox="1">
            <a:spLocks noChangeArrowheads="1"/>
          </p:cNvSpPr>
          <p:nvPr/>
        </p:nvSpPr>
        <p:spPr bwMode="auto">
          <a:xfrm rot="2310538">
            <a:off x="5054600" y="4243183"/>
            <a:ext cx="1276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600">
                <a:solidFill>
                  <a:srgbClr val="008000"/>
                </a:solidFill>
                <a:latin typeface="Arial" charset="0"/>
              </a:rPr>
              <a:t>baseline 3</a:t>
            </a:r>
          </a:p>
        </p:txBody>
      </p:sp>
      <p:sp>
        <p:nvSpPr>
          <p:cNvPr id="69" name="Text Box 16"/>
          <p:cNvSpPr txBox="1">
            <a:spLocks noChangeArrowheads="1"/>
          </p:cNvSpPr>
          <p:nvPr/>
        </p:nvSpPr>
        <p:spPr bwMode="auto">
          <a:xfrm rot="21300000">
            <a:off x="5417112" y="3698977"/>
            <a:ext cx="1000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400">
                <a:solidFill>
                  <a:srgbClr val="7030A0"/>
                </a:solidFill>
                <a:latin typeface="Arial" charset="0"/>
              </a:rPr>
              <a:t>baseline 4</a:t>
            </a:r>
          </a:p>
        </p:txBody>
      </p:sp>
      <p:sp>
        <p:nvSpPr>
          <p:cNvPr id="70" name="Line 4"/>
          <p:cNvSpPr>
            <a:spLocks noChangeShapeType="1"/>
          </p:cNvSpPr>
          <p:nvPr/>
        </p:nvSpPr>
        <p:spPr bwMode="auto">
          <a:xfrm flipV="1">
            <a:off x="1881190" y="4105278"/>
            <a:ext cx="3114675" cy="1558925"/>
          </a:xfrm>
          <a:prstGeom prst="line">
            <a:avLst/>
          </a:prstGeom>
          <a:noFill/>
          <a:ln w="190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 name="Text Box 14"/>
          <p:cNvSpPr txBox="1">
            <a:spLocks noChangeArrowheads="1"/>
          </p:cNvSpPr>
          <p:nvPr/>
        </p:nvSpPr>
        <p:spPr bwMode="auto">
          <a:xfrm rot="19883534">
            <a:off x="1991512" y="5295692"/>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600">
                <a:solidFill>
                  <a:srgbClr val="0E1E20"/>
                </a:solidFill>
                <a:latin typeface="Arial" charset="0"/>
              </a:rPr>
              <a:t>baseline 2</a:t>
            </a:r>
          </a:p>
        </p:txBody>
      </p:sp>
      <p:sp>
        <p:nvSpPr>
          <p:cNvPr id="72" name="Line 6"/>
          <p:cNvSpPr>
            <a:spLocks noChangeShapeType="1"/>
          </p:cNvSpPr>
          <p:nvPr/>
        </p:nvSpPr>
        <p:spPr bwMode="auto">
          <a:xfrm flipH="1">
            <a:off x="5046666" y="3392488"/>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 name="Text Box 15"/>
          <p:cNvSpPr txBox="1">
            <a:spLocks noChangeArrowheads="1"/>
          </p:cNvSpPr>
          <p:nvPr/>
        </p:nvSpPr>
        <p:spPr bwMode="auto">
          <a:xfrm rot="19860734">
            <a:off x="5084310" y="348656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200">
                <a:solidFill>
                  <a:srgbClr val="A27B00"/>
                </a:solidFill>
                <a:latin typeface="Arial" charset="0"/>
              </a:rPr>
              <a:t>baseline 5</a:t>
            </a:r>
          </a:p>
        </p:txBody>
      </p:sp>
      <p:sp>
        <p:nvSpPr>
          <p:cNvPr id="74" name="AutoShape 5"/>
          <p:cNvSpPr>
            <a:spLocks noChangeArrowheads="1"/>
          </p:cNvSpPr>
          <p:nvPr/>
        </p:nvSpPr>
        <p:spPr bwMode="auto">
          <a:xfrm rot="19324793">
            <a:off x="1568450" y="5527675"/>
            <a:ext cx="623888" cy="274639"/>
          </a:xfrm>
          <a:prstGeom prst="star5">
            <a:avLst/>
          </a:prstGeom>
          <a:solidFill>
            <a:schemeClr val="accent5"/>
          </a:solidFill>
          <a:ln w="9525">
            <a:solidFill>
              <a:schemeClr val="tx1"/>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75" name="Line 12"/>
          <p:cNvSpPr>
            <a:spLocks noChangeShapeType="1"/>
          </p:cNvSpPr>
          <p:nvPr/>
        </p:nvSpPr>
        <p:spPr bwMode="auto">
          <a:xfrm flipH="1">
            <a:off x="1881189" y="2460628"/>
            <a:ext cx="2355850" cy="3205163"/>
          </a:xfrm>
          <a:prstGeom prst="line">
            <a:avLst/>
          </a:prstGeom>
          <a:noFill/>
          <a:ln w="38100" cap="rnd">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 name="Line 12"/>
          <p:cNvSpPr>
            <a:spLocks noChangeShapeType="1"/>
          </p:cNvSpPr>
          <p:nvPr/>
        </p:nvSpPr>
        <p:spPr bwMode="auto">
          <a:xfrm>
            <a:off x="4248150" y="2460629"/>
            <a:ext cx="1828800" cy="931863"/>
          </a:xfrm>
          <a:prstGeom prst="line">
            <a:avLst/>
          </a:prstGeom>
          <a:noFill/>
          <a:ln w="2540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 name="Line 11"/>
          <p:cNvSpPr>
            <a:spLocks noChangeShapeType="1"/>
          </p:cNvSpPr>
          <p:nvPr/>
        </p:nvSpPr>
        <p:spPr bwMode="auto">
          <a:xfrm>
            <a:off x="4216400" y="2413003"/>
            <a:ext cx="812800" cy="1573213"/>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Line 11"/>
          <p:cNvSpPr>
            <a:spLocks noChangeShapeType="1"/>
          </p:cNvSpPr>
          <p:nvPr/>
        </p:nvSpPr>
        <p:spPr bwMode="auto">
          <a:xfrm>
            <a:off x="4200525" y="2405063"/>
            <a:ext cx="812800" cy="1573212"/>
          </a:xfrm>
          <a:prstGeom prst="line">
            <a:avLst/>
          </a:prstGeom>
          <a:noFill/>
          <a:ln w="31750" cap="rnd">
            <a:solidFill>
              <a:schemeClr val="accent6">
                <a:lumMod val="75000"/>
              </a:schemeClr>
            </a:solidFill>
            <a:prstDash val="sysDot"/>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charset="0"/>
              <a:ea typeface="ＭＳ Ｐゴシック" charset="0"/>
              <a:cs typeface="ＭＳ Ｐゴシック" charset="0"/>
            </a:endParaRPr>
          </a:p>
        </p:txBody>
      </p:sp>
      <p:sp>
        <p:nvSpPr>
          <p:cNvPr id="79" name="Line 11"/>
          <p:cNvSpPr>
            <a:spLocks noChangeShapeType="1"/>
          </p:cNvSpPr>
          <p:nvPr/>
        </p:nvSpPr>
        <p:spPr bwMode="auto">
          <a:xfrm>
            <a:off x="4208463" y="2438403"/>
            <a:ext cx="812800" cy="1573213"/>
          </a:xfrm>
          <a:prstGeom prst="line">
            <a:avLst/>
          </a:prstGeom>
          <a:noFill/>
          <a:ln w="3175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 name="Line 11"/>
          <p:cNvSpPr>
            <a:spLocks noChangeShapeType="1"/>
          </p:cNvSpPr>
          <p:nvPr/>
        </p:nvSpPr>
        <p:spPr bwMode="auto">
          <a:xfrm>
            <a:off x="4275138" y="2493963"/>
            <a:ext cx="812800" cy="1573212"/>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1" name="Picture 17" descr="MCj043485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2227">
            <a:off x="3752850" y="1920875"/>
            <a:ext cx="8270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smtClean="0"/>
              <a:t>12/08/2016</a:t>
            </a:r>
            <a:endParaRPr lang="en-US"/>
          </a:p>
        </p:txBody>
      </p:sp>
      <p:sp>
        <p:nvSpPr>
          <p:cNvPr id="2" name="Slide Number Placeholder 1"/>
          <p:cNvSpPr>
            <a:spLocks noGrp="1"/>
          </p:cNvSpPr>
          <p:nvPr>
            <p:ph type="sldNum" sz="quarter" idx="12"/>
          </p:nvPr>
        </p:nvSpPr>
        <p:spPr/>
        <p:txBody>
          <a:bodyPr/>
          <a:lstStyle/>
          <a:p>
            <a:pPr>
              <a:defRPr/>
            </a:pPr>
            <a:fld id="{449E7E93-57EB-4600-B76B-7C2675CCE723}" type="slidenum">
              <a:rPr lang="en-US" smtClean="0"/>
              <a:pPr>
                <a:defRPr/>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Scale>
                                      <p:cBhvr>
                                        <p:cTn id="7" dur="15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500" decel="50000" fill="hold">
                                          <p:stCondLst>
                                            <p:cond delay="0"/>
                                          </p:stCondLst>
                                        </p:cTn>
                                        <p:tgtEl>
                                          <p:spTgt spid="81"/>
                                        </p:tgtEl>
                                        <p:attrNameLst>
                                          <p:attrName>ppt_x</p:attrName>
                                          <p:attrName>ppt_y</p:attrName>
                                        </p:attrNameLst>
                                      </p:cBhvr>
                                    </p:animMotion>
                                    <p:animEffect transition="in" filter="fade">
                                      <p:cBhvr>
                                        <p:cTn id="9" dur="1500"/>
                                        <p:tgtEl>
                                          <p:spTgt spid="8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Scale>
                                      <p:cBhvr>
                                        <p:cTn id="12" dur="15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500" decel="50000" fill="hold">
                                          <p:stCondLst>
                                            <p:cond delay="0"/>
                                          </p:stCondLst>
                                        </p:cTn>
                                        <p:tgtEl>
                                          <p:spTgt spid="64"/>
                                        </p:tgtEl>
                                        <p:attrNameLst>
                                          <p:attrName>ppt_x</p:attrName>
                                          <p:attrName>ppt_y</p:attrName>
                                        </p:attrNameLst>
                                      </p:cBhvr>
                                    </p:animMotion>
                                    <p:animEffect transition="in" filter="fade">
                                      <p:cBhvr>
                                        <p:cTn id="14" dur="1500"/>
                                        <p:tgtEl>
                                          <p:spTgt spid="64"/>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Scale>
                                      <p:cBhvr>
                                        <p:cTn id="17" dur="15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500" decel="50000" fill="hold">
                                          <p:stCondLst>
                                            <p:cond delay="0"/>
                                          </p:stCondLst>
                                        </p:cTn>
                                        <p:tgtEl>
                                          <p:spTgt spid="63"/>
                                        </p:tgtEl>
                                        <p:attrNameLst>
                                          <p:attrName>ppt_x</p:attrName>
                                          <p:attrName>ppt_y</p:attrName>
                                        </p:attrNameLst>
                                      </p:cBhvr>
                                    </p:animMotion>
                                    <p:animEffect transition="in" filter="fade">
                                      <p:cBhvr>
                                        <p:cTn id="19" dur="1500"/>
                                        <p:tgtEl>
                                          <p:spTgt spid="63"/>
                                        </p:tgtEl>
                                      </p:cBhvr>
                                    </p:animEffect>
                                  </p:childTnLst>
                                </p:cTn>
                              </p:par>
                            </p:childTnLst>
                          </p:cTn>
                        </p:par>
                        <p:par>
                          <p:cTn id="20" fill="hold" nodeType="afterGroup">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nodeType="afterGroup">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5011"/>
                                        </p:tgtEl>
                                        <p:attrNameLst>
                                          <p:attrName>style.visibility</p:attrName>
                                        </p:attrNameLst>
                                      </p:cBhvr>
                                      <p:to>
                                        <p:strVal val="visible"/>
                                      </p:to>
                                    </p:set>
                                    <p:animEffect transition="in" filter="wipe(left)">
                                      <p:cBhvr>
                                        <p:cTn id="35" dur="500"/>
                                        <p:tgtEl>
                                          <p:spTgt spid="85011"/>
                                        </p:tgtEl>
                                      </p:cBhvr>
                                    </p:animEffect>
                                  </p:childTnLst>
                                </p:cTn>
                              </p:par>
                              <p:par>
                                <p:cTn id="36" presetID="22" presetClass="entr" presetSubtype="1"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wipe(up)">
                                      <p:cBhvr>
                                        <p:cTn id="38" dur="500"/>
                                        <p:tgtEl>
                                          <p:spTgt spid="78"/>
                                        </p:tgtEl>
                                      </p:cBhvr>
                                    </p:animEffect>
                                  </p:childTnLst>
                                </p:cTn>
                              </p:par>
                            </p:childTnLst>
                          </p:cTn>
                        </p:par>
                        <p:par>
                          <p:cTn id="39" fill="hold" nodeType="after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left)">
                                      <p:cBhvr>
                                        <p:cTn id="42" dur="500"/>
                                        <p:tgtEl>
                                          <p:spTgt spid="70"/>
                                        </p:tgtEl>
                                      </p:cBhvr>
                                    </p:animEffect>
                                  </p:childTnLst>
                                </p:cTn>
                              </p:par>
                            </p:childTnLst>
                          </p:cTn>
                        </p:par>
                        <p:par>
                          <p:cTn id="43" fill="hold" nodeType="after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childTnLst>
                          </p:cTn>
                        </p:par>
                        <p:par>
                          <p:cTn id="47" fill="hold" nodeType="afterGroup">
                            <p:stCondLst>
                              <p:cond delay="1500"/>
                            </p:stCondLst>
                            <p:childTnLst>
                              <p:par>
                                <p:cTn id="48" presetID="22" presetClass="entr" presetSubtype="1" fill="hold" grpId="0" nodeType="afterEffect">
                                  <p:stCondLst>
                                    <p:cond delay="250"/>
                                  </p:stCondLst>
                                  <p:childTnLst>
                                    <p:set>
                                      <p:cBhvr>
                                        <p:cTn id="49" dur="1" fill="hold">
                                          <p:stCondLst>
                                            <p:cond delay="0"/>
                                          </p:stCondLst>
                                        </p:cTn>
                                        <p:tgtEl>
                                          <p:spTgt spid="65"/>
                                        </p:tgtEl>
                                        <p:attrNameLst>
                                          <p:attrName>style.visibility</p:attrName>
                                        </p:attrNameLst>
                                      </p:cBhvr>
                                      <p:to>
                                        <p:strVal val="visible"/>
                                      </p:to>
                                    </p:set>
                                    <p:animEffect transition="in" filter="wipe(up)">
                                      <p:cBhvr>
                                        <p:cTn id="50" dur="500"/>
                                        <p:tgtEl>
                                          <p:spTgt spid="6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up)">
                                      <p:cBhvr>
                                        <p:cTn id="53" dur="500"/>
                                        <p:tgtEl>
                                          <p:spTgt spid="80"/>
                                        </p:tgtEl>
                                      </p:cBhvr>
                                    </p:animEffect>
                                  </p:childTnLst>
                                </p:cTn>
                              </p:par>
                            </p:childTnLst>
                          </p:cTn>
                        </p:par>
                        <p:par>
                          <p:cTn id="54" fill="hold" nodeType="afterGroup">
                            <p:stCondLst>
                              <p:cond delay="2250"/>
                            </p:stCondLst>
                            <p:childTnLst>
                              <p:par>
                                <p:cTn id="55" presetID="22" presetClass="entr" presetSubtype="4"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down)">
                                      <p:cBhvr>
                                        <p:cTn id="57" dur="500"/>
                                        <p:tgtEl>
                                          <p:spTgt spid="59"/>
                                        </p:tgtEl>
                                      </p:cBhvr>
                                    </p:animEffect>
                                  </p:childTnLst>
                                </p:cTn>
                              </p:par>
                            </p:childTnLst>
                          </p:cTn>
                        </p:par>
                        <p:par>
                          <p:cTn id="58" fill="hold" nodeType="afterGroup">
                            <p:stCondLst>
                              <p:cond delay="2750"/>
                            </p:stCondLst>
                            <p:childTnLst>
                              <p:par>
                                <p:cTn id="59" presetID="22" presetClass="entr" presetSubtype="4" fill="hold" grpId="0"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wipe(down)">
                                      <p:cBhvr>
                                        <p:cTn id="61" dur="500"/>
                                        <p:tgtEl>
                                          <p:spTgt spid="68"/>
                                        </p:tgtEl>
                                      </p:cBhvr>
                                    </p:animEffect>
                                  </p:childTnLst>
                                </p:cTn>
                              </p:par>
                            </p:childTnLst>
                          </p:cTn>
                        </p:par>
                        <p:par>
                          <p:cTn id="62" fill="hold" nodeType="afterGroup">
                            <p:stCondLst>
                              <p:cond delay="3250"/>
                            </p:stCondLst>
                            <p:childTnLst>
                              <p:par>
                                <p:cTn id="63" presetID="22" presetClass="entr" presetSubtype="1" fill="hold" grpId="0" nodeType="afterEffect">
                                  <p:stCondLst>
                                    <p:cond delay="250"/>
                                  </p:stCondLst>
                                  <p:childTnLst>
                                    <p:set>
                                      <p:cBhvr>
                                        <p:cTn id="64" dur="1" fill="hold">
                                          <p:stCondLst>
                                            <p:cond delay="0"/>
                                          </p:stCondLst>
                                        </p:cTn>
                                        <p:tgtEl>
                                          <p:spTgt spid="66"/>
                                        </p:tgtEl>
                                        <p:attrNameLst>
                                          <p:attrName>style.visibility</p:attrName>
                                        </p:attrNameLst>
                                      </p:cBhvr>
                                      <p:to>
                                        <p:strVal val="visible"/>
                                      </p:to>
                                    </p:set>
                                    <p:animEffect transition="in" filter="wipe(up)">
                                      <p:cBhvr>
                                        <p:cTn id="65" dur="500"/>
                                        <p:tgtEl>
                                          <p:spTgt spid="66"/>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up)">
                                      <p:cBhvr>
                                        <p:cTn id="68" dur="500"/>
                                        <p:tgtEl>
                                          <p:spTgt spid="77"/>
                                        </p:tgtEl>
                                      </p:cBhvr>
                                    </p:animEffect>
                                  </p:childTnLst>
                                </p:cTn>
                              </p:par>
                            </p:childTnLst>
                          </p:cTn>
                        </p:par>
                        <p:par>
                          <p:cTn id="69" fill="hold" nodeType="afterGroup">
                            <p:stCondLst>
                              <p:cond delay="4000"/>
                            </p:stCondLst>
                            <p:childTnLst>
                              <p:par>
                                <p:cTn id="70" presetID="22" presetClass="entr" presetSubtype="2" fill="hold" grpId="0"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right)">
                                      <p:cBhvr>
                                        <p:cTn id="72" dur="500"/>
                                        <p:tgtEl>
                                          <p:spTgt spid="58"/>
                                        </p:tgtEl>
                                      </p:cBhvr>
                                    </p:animEffect>
                                  </p:childTnLst>
                                </p:cTn>
                              </p:par>
                            </p:childTnLst>
                          </p:cTn>
                        </p:par>
                        <p:par>
                          <p:cTn id="73" fill="hold" nodeType="afterGroup">
                            <p:stCondLst>
                              <p:cond delay="4500"/>
                            </p:stCondLst>
                            <p:childTnLst>
                              <p:par>
                                <p:cTn id="74" presetID="22" presetClass="entr" presetSubtype="2" fill="hold" grpId="0" nodeType="after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wipe(right)">
                                      <p:cBhvr>
                                        <p:cTn id="76" dur="500"/>
                                        <p:tgtEl>
                                          <p:spTgt spid="69"/>
                                        </p:tgtEl>
                                      </p:cBhvr>
                                    </p:animEffect>
                                  </p:childTnLst>
                                </p:cTn>
                              </p:par>
                            </p:childTnLst>
                          </p:cTn>
                        </p:par>
                        <p:par>
                          <p:cTn id="77" fill="hold" nodeType="afterGroup">
                            <p:stCondLst>
                              <p:cond delay="5000"/>
                            </p:stCondLst>
                            <p:childTnLst>
                              <p:par>
                                <p:cTn id="78" presetID="22" presetClass="entr" presetSubtype="1" fill="hold" grpId="0" nodeType="afterEffect">
                                  <p:stCondLst>
                                    <p:cond delay="250"/>
                                  </p:stCondLst>
                                  <p:childTnLst>
                                    <p:set>
                                      <p:cBhvr>
                                        <p:cTn id="79" dur="1" fill="hold">
                                          <p:stCondLst>
                                            <p:cond delay="0"/>
                                          </p:stCondLst>
                                        </p:cTn>
                                        <p:tgtEl>
                                          <p:spTgt spid="76"/>
                                        </p:tgtEl>
                                        <p:attrNameLst>
                                          <p:attrName>style.visibility</p:attrName>
                                        </p:attrNameLst>
                                      </p:cBhvr>
                                      <p:to>
                                        <p:strVal val="visible"/>
                                      </p:to>
                                    </p:set>
                                    <p:animEffect transition="in" filter="wipe(up)">
                                      <p:cBhvr>
                                        <p:cTn id="80" dur="500"/>
                                        <p:tgtEl>
                                          <p:spTgt spid="76"/>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wipe(up)">
                                      <p:cBhvr>
                                        <p:cTn id="83" dur="500"/>
                                        <p:tgtEl>
                                          <p:spTgt spid="79"/>
                                        </p:tgtEl>
                                      </p:cBhvr>
                                    </p:animEffect>
                                  </p:childTnLst>
                                </p:cTn>
                              </p:par>
                            </p:childTnLst>
                          </p:cTn>
                        </p:par>
                        <p:par>
                          <p:cTn id="84" fill="hold" nodeType="afterGroup">
                            <p:stCondLst>
                              <p:cond delay="5750"/>
                            </p:stCondLst>
                            <p:childTnLst>
                              <p:par>
                                <p:cTn id="85" presetID="22" presetClass="entr" presetSubtype="2" fill="hold" grpId="0" nodeType="after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wipe(right)">
                                      <p:cBhvr>
                                        <p:cTn id="87" dur="500"/>
                                        <p:tgtEl>
                                          <p:spTgt spid="72"/>
                                        </p:tgtEl>
                                      </p:cBhvr>
                                    </p:animEffect>
                                  </p:childTnLst>
                                </p:cTn>
                              </p:par>
                            </p:childTnLst>
                          </p:cTn>
                        </p:par>
                        <p:par>
                          <p:cTn id="88" fill="hold" nodeType="afterGroup">
                            <p:stCondLst>
                              <p:cond delay="6250"/>
                            </p:stCondLst>
                            <p:childTnLst>
                              <p:par>
                                <p:cTn id="89" presetID="22" presetClass="entr" presetSubtype="2" fill="hold" grpId="0" nodeType="after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wipe(right)">
                                      <p:cBhvr>
                                        <p:cTn id="9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11" grpId="0"/>
      <p:bldP spid="57" grpId="0" animBg="1"/>
      <p:bldP spid="58" grpId="0" animBg="1"/>
      <p:bldP spid="59" grpId="0" animBg="1"/>
      <p:bldP spid="63" grpId="0" animBg="1"/>
      <p:bldP spid="64" grpId="0" animBg="1"/>
      <p:bldP spid="65" grpId="0" animBg="1"/>
      <p:bldP spid="66" grpId="0" animBg="1"/>
      <p:bldP spid="67" grpId="0"/>
      <p:bldP spid="68" grpId="0"/>
      <p:bldP spid="69" grpId="0"/>
      <p:bldP spid="70" grpId="0" animBg="1"/>
      <p:bldP spid="71" grpId="0"/>
      <p:bldP spid="72" grpId="0" animBg="1"/>
      <p:bldP spid="73" grpId="0"/>
      <p:bldP spid="75" grpId="0" animBg="1"/>
      <p:bldP spid="76" grpId="0" animBg="1"/>
      <p:bldP spid="77" grpId="0" animBg="1"/>
      <p:bldP spid="79" grpId="0" animBg="1"/>
      <p:bldP spid="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95326" y="436565"/>
            <a:ext cx="7740650" cy="1030287"/>
          </a:xfrm>
        </p:spPr>
        <p:txBody>
          <a:bodyPr/>
          <a:lstStyle/>
          <a:p>
            <a:pPr eaLnBrk="1" hangingPunct="1"/>
            <a:r>
              <a:rPr lang="en-US" altLang="en-US" sz="3200" b="1" smtClean="0">
                <a:ea typeface="ＭＳ Ｐゴシック" pitchFamily="34" charset="-128"/>
              </a:rPr>
              <a:t/>
            </a:r>
            <a:br>
              <a:rPr lang="en-US" altLang="en-US" sz="3200" b="1" smtClean="0">
                <a:ea typeface="ＭＳ Ｐゴシック" pitchFamily="34" charset="-128"/>
              </a:rPr>
            </a:br>
            <a:r>
              <a:rPr lang="en-US" altLang="en-US" sz="3200" b="1" smtClean="0">
                <a:ea typeface="ＭＳ Ｐゴシック" pitchFamily="34" charset="-128"/>
              </a:rPr>
              <a:t>How does OPUS-S Work</a:t>
            </a:r>
            <a:r>
              <a:rPr lang="en-US" altLang="en-US" sz="3200" smtClean="0">
                <a:ea typeface="ＭＳ Ｐゴシック" pitchFamily="34" charset="-128"/>
              </a:rPr>
              <a:t>?</a:t>
            </a:r>
            <a:br>
              <a:rPr lang="en-US" altLang="en-US" sz="3200" smtClean="0">
                <a:ea typeface="ＭＳ Ｐゴシック" pitchFamily="34" charset="-128"/>
              </a:rPr>
            </a:br>
            <a:endParaRPr lang="en-US" altLang="en-US" sz="3200" smtClean="0">
              <a:ea typeface="ＭＳ Ｐゴシック" pitchFamily="34" charset="-128"/>
            </a:endParaRPr>
          </a:p>
        </p:txBody>
      </p:sp>
      <p:sp>
        <p:nvSpPr>
          <p:cNvPr id="56323" name="Content Placeholder 2"/>
          <p:cNvSpPr>
            <a:spLocks noGrp="1"/>
          </p:cNvSpPr>
          <p:nvPr>
            <p:ph idx="1"/>
          </p:nvPr>
        </p:nvSpPr>
        <p:spPr>
          <a:xfrm>
            <a:off x="457200" y="1466850"/>
            <a:ext cx="8229600" cy="4814309"/>
          </a:xfrm>
        </p:spPr>
        <p:txBody>
          <a:bodyPr/>
          <a:lstStyle/>
          <a:p>
            <a:pPr eaLnBrk="1" hangingPunct="1"/>
            <a:r>
              <a:rPr lang="en-US" altLang="en-US" sz="2400" dirty="0" smtClean="0">
                <a:ea typeface="ＭＳ Ｐゴシック" pitchFamily="34" charset="-128"/>
              </a:rPr>
              <a:t>OPUS computes an initial set of coordinates from the submitted data to calculate an approximate rover location.</a:t>
            </a:r>
          </a:p>
          <a:p>
            <a:pPr eaLnBrk="1" hangingPunct="1"/>
            <a:r>
              <a:rPr lang="en-US" altLang="en-US" sz="2400" dirty="0" smtClean="0">
                <a:ea typeface="ＭＳ Ｐゴシック" pitchFamily="34" charset="-128"/>
              </a:rPr>
              <a:t>OPUS then identifies all the nearby base stations, and chooses the best five to use in the final OPUS solution.</a:t>
            </a:r>
          </a:p>
          <a:p>
            <a:pPr eaLnBrk="1" hangingPunct="1"/>
            <a:r>
              <a:rPr lang="en-US" altLang="en-US" sz="2400" dirty="0" smtClean="0">
                <a:ea typeface="ＭＳ Ｐゴシック" pitchFamily="34" charset="-128"/>
              </a:rPr>
              <a:t>Closest distance base station can be to your position is 1 km.</a:t>
            </a:r>
          </a:p>
          <a:p>
            <a:pPr eaLnBrk="1" hangingPunct="1"/>
            <a:r>
              <a:rPr lang="en-US" altLang="en-US" sz="2400" dirty="0" smtClean="0">
                <a:ea typeface="ＭＳ Ｐゴシック" pitchFamily="34" charset="-128"/>
              </a:rPr>
              <a:t>The five base stations that are chosen are not necessarily the closest.  Numerous quality control tests are performed on the base stations’ archived data to select the three best base stations.</a:t>
            </a:r>
          </a:p>
          <a:p>
            <a:pPr eaLnBrk="1" hangingPunct="1"/>
            <a:r>
              <a:rPr lang="en-US" altLang="en-US" sz="2400" dirty="0" smtClean="0">
                <a:ea typeface="ＭＳ Ｐゴシック" pitchFamily="34" charset="-128"/>
              </a:rPr>
              <a:t>Some of the quality control tests look at 1) data availability, 2) common time blocks, 3) distance, 4) geometric distribution, 5) redundancy, and 6) multipath.</a:t>
            </a:r>
          </a:p>
        </p:txBody>
      </p:sp>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449E7E93-57EB-4600-B76B-7C2675CCE723}"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6"/>
          <p:cNvSpPr txBox="1">
            <a:spLocks noChangeArrowheads="1"/>
          </p:cNvSpPr>
          <p:nvPr/>
        </p:nvSpPr>
        <p:spPr bwMode="auto">
          <a:xfrm>
            <a:off x="398463" y="1370015"/>
            <a:ext cx="852011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2400" dirty="0">
              <a:latin typeface="Arial" charset="0"/>
              <a:cs typeface="Arial" charset="0"/>
            </a:endParaRPr>
          </a:p>
          <a:p>
            <a:pPr eaLnBrk="1" hangingPunct="1">
              <a:spcBef>
                <a:spcPct val="0"/>
              </a:spcBef>
              <a:buFontTx/>
              <a:buNone/>
            </a:pPr>
            <a:r>
              <a:rPr lang="en-US" altLang="en-US" sz="2400" dirty="0">
                <a:latin typeface="Arial" charset="0"/>
                <a:cs typeface="Arial" charset="0"/>
              </a:rPr>
              <a:t>OPUS Static reliably addresses the more historically conventional requirements for GPS data processing. It </a:t>
            </a:r>
            <a:r>
              <a:rPr lang="en-US" altLang="en-US" sz="2400" dirty="0">
                <a:solidFill>
                  <a:srgbClr val="FF0000"/>
                </a:solidFill>
                <a:latin typeface="Arial" charset="0"/>
                <a:cs typeface="Arial" charset="0"/>
              </a:rPr>
              <a:t>typically yields </a:t>
            </a:r>
            <a:r>
              <a:rPr lang="en-US" altLang="en-US" sz="2400" dirty="0">
                <a:latin typeface="Arial" charset="0"/>
                <a:cs typeface="Arial" charset="0"/>
              </a:rPr>
              <a:t>accuracies of:</a:t>
            </a:r>
          </a:p>
          <a:p>
            <a:pPr eaLnBrk="1" hangingPunct="1">
              <a:spcBef>
                <a:spcPct val="0"/>
              </a:spcBef>
              <a:buFontTx/>
              <a:buNone/>
            </a:pPr>
            <a:endParaRPr lang="en-US" altLang="en-US" sz="2400" dirty="0">
              <a:latin typeface="Arial" charset="0"/>
              <a:cs typeface="Arial" charset="0"/>
            </a:endParaRPr>
          </a:p>
          <a:p>
            <a:pPr eaLnBrk="1" hangingPunct="1">
              <a:spcBef>
                <a:spcPct val="0"/>
              </a:spcBef>
              <a:buFontTx/>
              <a:buNone/>
            </a:pPr>
            <a:r>
              <a:rPr lang="en-US" altLang="en-US" sz="2400" dirty="0">
                <a:latin typeface="Arial" charset="0"/>
                <a:cs typeface="Arial" charset="0"/>
              </a:rPr>
              <a:t>	</a:t>
            </a:r>
            <a:r>
              <a:rPr lang="en-US" altLang="en-US" sz="2400" dirty="0">
                <a:solidFill>
                  <a:srgbClr val="FF0000"/>
                </a:solidFill>
                <a:latin typeface="Arial" charset="0"/>
                <a:cs typeface="Arial" charset="0"/>
              </a:rPr>
              <a:t>1 – 2 cm </a:t>
            </a:r>
            <a:r>
              <a:rPr lang="en-US" altLang="en-US" sz="2400" dirty="0">
                <a:latin typeface="Arial" charset="0"/>
                <a:cs typeface="Arial" charset="0"/>
              </a:rPr>
              <a:t>horizontally</a:t>
            </a:r>
          </a:p>
          <a:p>
            <a:pPr eaLnBrk="1" hangingPunct="1">
              <a:spcBef>
                <a:spcPct val="0"/>
              </a:spcBef>
              <a:buFontTx/>
              <a:buNone/>
            </a:pPr>
            <a:r>
              <a:rPr lang="en-US" altLang="en-US" sz="2400" dirty="0">
                <a:latin typeface="Arial" charset="0"/>
                <a:cs typeface="Arial" charset="0"/>
              </a:rPr>
              <a:t>	</a:t>
            </a:r>
            <a:r>
              <a:rPr lang="en-US" altLang="en-US" sz="2400" dirty="0">
                <a:solidFill>
                  <a:srgbClr val="FF0000"/>
                </a:solidFill>
                <a:latin typeface="Arial" charset="0"/>
                <a:cs typeface="Arial" charset="0"/>
              </a:rPr>
              <a:t>2 – 4 cm </a:t>
            </a:r>
            <a:r>
              <a:rPr lang="en-US" altLang="en-US" sz="2400" dirty="0">
                <a:latin typeface="Arial" charset="0"/>
                <a:cs typeface="Arial" charset="0"/>
              </a:rPr>
              <a:t>vertically</a:t>
            </a:r>
          </a:p>
          <a:p>
            <a:pPr eaLnBrk="1" hangingPunct="1">
              <a:spcBef>
                <a:spcPct val="0"/>
              </a:spcBef>
              <a:buFontTx/>
              <a:buNone/>
            </a:pPr>
            <a:endParaRPr lang="en-US" altLang="en-US" sz="2400" dirty="0">
              <a:latin typeface="Arial" charset="0"/>
              <a:cs typeface="Arial" charset="0"/>
            </a:endParaRPr>
          </a:p>
          <a:p>
            <a:pPr eaLnBrk="1" hangingPunct="1">
              <a:spcBef>
                <a:spcPct val="0"/>
              </a:spcBef>
              <a:buFontTx/>
              <a:buNone/>
            </a:pPr>
            <a:r>
              <a:rPr lang="en-US" altLang="en-US" sz="2400" dirty="0">
                <a:latin typeface="Arial" charset="0"/>
                <a:cs typeface="Arial" charset="0"/>
              </a:rPr>
              <a:t>However, there is </a:t>
            </a:r>
            <a:r>
              <a:rPr lang="en-US" altLang="en-US" sz="2400" dirty="0">
                <a:solidFill>
                  <a:srgbClr val="FF0000"/>
                </a:solidFill>
                <a:latin typeface="Arial" charset="0"/>
                <a:cs typeface="Arial" charset="0"/>
              </a:rPr>
              <a:t>no guarantee </a:t>
            </a:r>
            <a:r>
              <a:rPr lang="en-US" altLang="en-US" sz="2400" dirty="0">
                <a:latin typeface="Arial" charset="0"/>
                <a:cs typeface="Arial" charset="0"/>
              </a:rPr>
              <a:t>that this stated accuracy will result from any given data set. </a:t>
            </a:r>
            <a:r>
              <a:rPr lang="en-US" altLang="en-US" sz="2400" dirty="0">
                <a:solidFill>
                  <a:srgbClr val="FF0000"/>
                </a:solidFill>
                <a:latin typeface="Arial" charset="0"/>
                <a:cs typeface="Arial" charset="0"/>
              </a:rPr>
              <a:t>Confirming the quality of the OPUS solution remains </a:t>
            </a:r>
            <a:r>
              <a:rPr lang="en-US" altLang="en-US" sz="2400" u="sng" dirty="0">
                <a:solidFill>
                  <a:srgbClr val="FF0000"/>
                </a:solidFill>
                <a:latin typeface="Arial" charset="0"/>
                <a:cs typeface="Arial" charset="0"/>
              </a:rPr>
              <a:t>your</a:t>
            </a:r>
            <a:r>
              <a:rPr lang="en-US" altLang="en-US" sz="2400" dirty="0">
                <a:solidFill>
                  <a:srgbClr val="FF0000"/>
                </a:solidFill>
                <a:latin typeface="Arial" charset="0"/>
                <a:cs typeface="Arial" charset="0"/>
              </a:rPr>
              <a:t> responsibility. </a:t>
            </a:r>
            <a:r>
              <a:rPr lang="en-US" altLang="en-US" sz="2400" dirty="0">
                <a:latin typeface="Arial" charset="0"/>
                <a:cs typeface="Arial" charset="0"/>
              </a:rPr>
              <a:t>That’s the “price” for automated processing.</a:t>
            </a:r>
          </a:p>
        </p:txBody>
      </p:sp>
      <p:sp>
        <p:nvSpPr>
          <p:cNvPr id="57347" name="Title 5"/>
          <p:cNvSpPr>
            <a:spLocks noGrp="1"/>
          </p:cNvSpPr>
          <p:nvPr>
            <p:ph type="title"/>
          </p:nvPr>
        </p:nvSpPr>
        <p:spPr/>
        <p:txBody>
          <a:bodyPr/>
          <a:lstStyle/>
          <a:p>
            <a:pPr eaLnBrk="1" hangingPunct="1"/>
            <a:r>
              <a:rPr lang="en-US" altLang="en-US" sz="3200" b="1" smtClean="0">
                <a:ea typeface="ＭＳ Ｐゴシック" pitchFamily="34" charset="-128"/>
              </a:rPr>
              <a:t>How Good Can I Do With OPUS Static?</a:t>
            </a:r>
          </a:p>
        </p:txBody>
      </p:sp>
      <p:sp>
        <p:nvSpPr>
          <p:cNvPr id="2" name="Date Placeholder 1"/>
          <p:cNvSpPr>
            <a:spLocks noGrp="1"/>
          </p:cNvSpPr>
          <p:nvPr>
            <p:ph type="dt" sz="half" idx="10"/>
          </p:nvPr>
        </p:nvSpPr>
        <p:spPr/>
        <p:txBody>
          <a:bodyPr/>
          <a:lstStyle/>
          <a:p>
            <a:pPr>
              <a:defRPr/>
            </a:pPr>
            <a:r>
              <a:rPr lang="en-US" smtClean="0"/>
              <a:t>12/08/2016</a:t>
            </a:r>
            <a:endParaRPr lang="en-US"/>
          </a:p>
        </p:txBody>
      </p:sp>
      <p:sp>
        <p:nvSpPr>
          <p:cNvPr id="3" name="Slide Number Placeholder 2"/>
          <p:cNvSpPr>
            <a:spLocks noGrp="1"/>
          </p:cNvSpPr>
          <p:nvPr>
            <p:ph type="sldNum" sz="quarter" idx="12"/>
          </p:nvPr>
        </p:nvSpPr>
        <p:spPr/>
        <p:txBody>
          <a:bodyPr/>
          <a:lstStyle/>
          <a:p>
            <a:pPr>
              <a:defRPr/>
            </a:pPr>
            <a:fld id="{449E7E93-57EB-4600-B76B-7C2675CCE723}"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8"/>
          <p:cNvSpPr txBox="1">
            <a:spLocks noChangeArrowheads="1"/>
          </p:cNvSpPr>
          <p:nvPr/>
        </p:nvSpPr>
        <p:spPr bwMode="auto">
          <a:xfrm>
            <a:off x="6062664" y="1304927"/>
            <a:ext cx="28321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a:latin typeface="Arial" charset="0"/>
                <a:cs typeface="Arial" charset="0"/>
              </a:rPr>
              <a:t>The same interface is used except one clicks the “Upload to RAPID-STATIC” button instead.</a:t>
            </a:r>
          </a:p>
        </p:txBody>
      </p:sp>
      <p:sp>
        <p:nvSpPr>
          <p:cNvPr id="60419" name="Title 5"/>
          <p:cNvSpPr>
            <a:spLocks noGrp="1"/>
          </p:cNvSpPr>
          <p:nvPr>
            <p:ph type="title"/>
          </p:nvPr>
        </p:nvSpPr>
        <p:spPr/>
        <p:txBody>
          <a:bodyPr/>
          <a:lstStyle/>
          <a:p>
            <a:pPr algn="l" eaLnBrk="1" hangingPunct="1"/>
            <a:r>
              <a:rPr lang="en-US" altLang="en-US" sz="3200" b="1" smtClean="0">
                <a:ea typeface="ＭＳ Ｐゴシック" pitchFamily="34" charset="-128"/>
              </a:rPr>
              <a:t>The OPUS Rapid-Static Interface</a:t>
            </a:r>
          </a:p>
        </p:txBody>
      </p:sp>
      <p:sp>
        <p:nvSpPr>
          <p:cNvPr id="60420" name="TextBox 16"/>
          <p:cNvSpPr txBox="1">
            <a:spLocks noChangeArrowheads="1"/>
          </p:cNvSpPr>
          <p:nvPr/>
        </p:nvSpPr>
        <p:spPr bwMode="auto">
          <a:xfrm>
            <a:off x="85728" y="5629278"/>
            <a:ext cx="2430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200">
                <a:solidFill>
                  <a:srgbClr val="FF0000"/>
                </a:solidFill>
                <a:latin typeface="Arial" charset="0"/>
                <a:cs typeface="Arial" charset="0"/>
              </a:rPr>
              <a:t>http://geodesy.noaa.gov/OPUS/</a:t>
            </a:r>
          </a:p>
        </p:txBody>
      </p:sp>
      <p:pic>
        <p:nvPicPr>
          <p:cNvPr id="7" name="Picture 2"/>
          <p:cNvPicPr>
            <a:picLocks noChangeAspect="1" noChangeArrowheads="1"/>
          </p:cNvPicPr>
          <p:nvPr/>
        </p:nvPicPr>
        <p:blipFill>
          <a:blip r:embed="rId3"/>
          <a:srcRect l="1165" t="10506" r="1165" b="21012"/>
          <a:stretch>
            <a:fillRect/>
          </a:stretch>
        </p:blipFill>
        <p:spPr bwMode="auto">
          <a:xfrm>
            <a:off x="85725" y="1417637"/>
            <a:ext cx="5943600" cy="415925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2" name="Date Placeholder 1"/>
          <p:cNvSpPr>
            <a:spLocks noGrp="1"/>
          </p:cNvSpPr>
          <p:nvPr>
            <p:ph type="dt" sz="half" idx="10"/>
          </p:nvPr>
        </p:nvSpPr>
        <p:spPr/>
        <p:txBody>
          <a:bodyPr/>
          <a:lstStyle/>
          <a:p>
            <a:pPr>
              <a:defRPr/>
            </a:pPr>
            <a:r>
              <a:rPr lang="en-US" smtClean="0"/>
              <a:t>12/08/2016</a:t>
            </a:r>
            <a:endParaRPr lang="en-US"/>
          </a:p>
        </p:txBody>
      </p:sp>
      <p:sp>
        <p:nvSpPr>
          <p:cNvPr id="3" name="Slide Number Placeholder 2"/>
          <p:cNvSpPr>
            <a:spLocks noGrp="1"/>
          </p:cNvSpPr>
          <p:nvPr>
            <p:ph type="sldNum" sz="quarter" idx="12"/>
          </p:nvPr>
        </p:nvSpPr>
        <p:spPr/>
        <p:txBody>
          <a:bodyPr/>
          <a:lstStyle/>
          <a:p>
            <a:pPr>
              <a:defRPr/>
            </a:pPr>
            <a:fld id="{449E7E93-57EB-4600-B76B-7C2675CCE723}"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6"/>
            <a:ext cx="9144000" cy="4618037"/>
          </a:xfrm>
        </p:spPr>
      </p:pic>
      <p:sp>
        <p:nvSpPr>
          <p:cNvPr id="61443" name="AutoShape 3"/>
          <p:cNvSpPr>
            <a:spLocks noChangeArrowheads="1"/>
          </p:cNvSpPr>
          <p:nvPr/>
        </p:nvSpPr>
        <p:spPr bwMode="auto">
          <a:xfrm rot="1035962">
            <a:off x="4733925" y="3914778"/>
            <a:ext cx="522288" cy="195263"/>
          </a:xfrm>
          <a:prstGeom prst="triangle">
            <a:avLst>
              <a:gd name="adj" fmla="val 76056"/>
            </a:avLst>
          </a:prstGeom>
          <a:solidFill>
            <a:srgbClr val="FFFF00"/>
          </a:solidFill>
          <a:ln w="9525">
            <a:solidFill>
              <a:srgbClr val="339966"/>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80900" name="Line 4"/>
          <p:cNvSpPr>
            <a:spLocks noChangeShapeType="1"/>
          </p:cNvSpPr>
          <p:nvPr/>
        </p:nvSpPr>
        <p:spPr bwMode="auto">
          <a:xfrm flipH="1" flipV="1">
            <a:off x="5038726" y="4056064"/>
            <a:ext cx="1263650" cy="9604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5" name="Line 9"/>
          <p:cNvSpPr>
            <a:spLocks noChangeShapeType="1"/>
          </p:cNvSpPr>
          <p:nvPr/>
        </p:nvSpPr>
        <p:spPr bwMode="auto">
          <a:xfrm>
            <a:off x="4243390" y="2443163"/>
            <a:ext cx="803275" cy="1568451"/>
          </a:xfrm>
          <a:prstGeom prst="line">
            <a:avLst/>
          </a:prstGeom>
          <a:noFill/>
          <a:ln w="31750" cap="rnd">
            <a:solidFill>
              <a:srgbClr val="CCFFCC"/>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6" name="Text Box 12"/>
          <p:cNvSpPr txBox="1">
            <a:spLocks noChangeArrowheads="1"/>
          </p:cNvSpPr>
          <p:nvPr/>
        </p:nvSpPr>
        <p:spPr bwMode="auto">
          <a:xfrm>
            <a:off x="374653" y="352426"/>
            <a:ext cx="8702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a:latin typeface="Arial" charset="0"/>
              </a:rPr>
              <a:t>Rapid-static</a:t>
            </a:r>
            <a:r>
              <a:rPr lang="en-US" altLang="en-US">
                <a:latin typeface="Arial" charset="0"/>
              </a:rPr>
              <a:t>: </a:t>
            </a:r>
            <a:r>
              <a:rPr lang="en-US" altLang="en-US" sz="2400">
                <a:latin typeface="Arial" charset="0"/>
              </a:rPr>
              <a:t>OPUS first creates an atmospheric delay model from surrounding CORS data.</a:t>
            </a:r>
          </a:p>
        </p:txBody>
      </p:sp>
      <p:sp>
        <p:nvSpPr>
          <p:cNvPr id="80909" name="Text Box 13"/>
          <p:cNvSpPr txBox="1">
            <a:spLocks noChangeArrowheads="1"/>
          </p:cNvSpPr>
          <p:nvPr/>
        </p:nvSpPr>
        <p:spPr bwMode="auto">
          <a:xfrm>
            <a:off x="374650" y="1306514"/>
            <a:ext cx="8172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Your position is then quickly determined by differential GPS static solution.</a:t>
            </a:r>
          </a:p>
        </p:txBody>
      </p:sp>
      <p:sp>
        <p:nvSpPr>
          <p:cNvPr id="80924" name="Oval 28"/>
          <p:cNvSpPr>
            <a:spLocks noChangeArrowheads="1"/>
          </p:cNvSpPr>
          <p:nvPr/>
        </p:nvSpPr>
        <p:spPr bwMode="auto">
          <a:xfrm>
            <a:off x="1419228" y="3265489"/>
            <a:ext cx="6613525" cy="2513012"/>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pic>
        <p:nvPicPr>
          <p:cNvPr id="8092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591" y="2008189"/>
            <a:ext cx="1952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6" name="Line 30"/>
          <p:cNvSpPr>
            <a:spLocks noChangeShapeType="1"/>
          </p:cNvSpPr>
          <p:nvPr/>
        </p:nvSpPr>
        <p:spPr bwMode="auto">
          <a:xfrm flipH="1" flipV="1">
            <a:off x="5035551" y="4052888"/>
            <a:ext cx="1231900" cy="584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27" name="Line 31"/>
          <p:cNvSpPr>
            <a:spLocks noChangeShapeType="1"/>
          </p:cNvSpPr>
          <p:nvPr/>
        </p:nvSpPr>
        <p:spPr bwMode="auto">
          <a:xfrm flipH="1">
            <a:off x="5091113" y="3892552"/>
            <a:ext cx="1638300" cy="1508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28" name="Line 32"/>
          <p:cNvSpPr>
            <a:spLocks noChangeShapeType="1"/>
          </p:cNvSpPr>
          <p:nvPr/>
        </p:nvSpPr>
        <p:spPr bwMode="auto">
          <a:xfrm flipH="1">
            <a:off x="5062540" y="3644900"/>
            <a:ext cx="954087" cy="3698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29" name="Line 33"/>
          <p:cNvSpPr>
            <a:spLocks noChangeShapeType="1"/>
          </p:cNvSpPr>
          <p:nvPr/>
        </p:nvSpPr>
        <p:spPr bwMode="auto">
          <a:xfrm>
            <a:off x="3703638" y="3609977"/>
            <a:ext cx="1308100" cy="4111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30" name="Line 34"/>
          <p:cNvSpPr>
            <a:spLocks noChangeShapeType="1"/>
          </p:cNvSpPr>
          <p:nvPr/>
        </p:nvSpPr>
        <p:spPr bwMode="auto">
          <a:xfrm flipV="1">
            <a:off x="1739900" y="4049716"/>
            <a:ext cx="3308350" cy="771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31" name="Line 35"/>
          <p:cNvSpPr>
            <a:spLocks noChangeShapeType="1"/>
          </p:cNvSpPr>
          <p:nvPr/>
        </p:nvSpPr>
        <p:spPr bwMode="auto">
          <a:xfrm flipV="1">
            <a:off x="4106864" y="4040192"/>
            <a:ext cx="900112" cy="3635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32" name="Line 36"/>
          <p:cNvSpPr>
            <a:spLocks noChangeShapeType="1"/>
          </p:cNvSpPr>
          <p:nvPr/>
        </p:nvSpPr>
        <p:spPr bwMode="auto">
          <a:xfrm flipV="1">
            <a:off x="3662366" y="4052891"/>
            <a:ext cx="1341437" cy="10763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33" name="Line 37"/>
          <p:cNvSpPr>
            <a:spLocks noChangeShapeType="1"/>
          </p:cNvSpPr>
          <p:nvPr/>
        </p:nvSpPr>
        <p:spPr bwMode="auto">
          <a:xfrm flipH="1" flipV="1">
            <a:off x="5016502" y="4041777"/>
            <a:ext cx="47625" cy="15652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35" name="Line 39"/>
          <p:cNvSpPr>
            <a:spLocks noChangeShapeType="1"/>
          </p:cNvSpPr>
          <p:nvPr/>
        </p:nvSpPr>
        <p:spPr bwMode="auto">
          <a:xfrm flipV="1">
            <a:off x="1754188" y="3622675"/>
            <a:ext cx="1960562" cy="11636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6" name="Line 40"/>
          <p:cNvSpPr>
            <a:spLocks noChangeShapeType="1"/>
          </p:cNvSpPr>
          <p:nvPr/>
        </p:nvSpPr>
        <p:spPr bwMode="auto">
          <a:xfrm>
            <a:off x="1727203" y="4808540"/>
            <a:ext cx="1935163" cy="314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7" name="Line 41"/>
          <p:cNvSpPr>
            <a:spLocks noChangeShapeType="1"/>
          </p:cNvSpPr>
          <p:nvPr/>
        </p:nvSpPr>
        <p:spPr bwMode="auto">
          <a:xfrm>
            <a:off x="3638553" y="5143504"/>
            <a:ext cx="1438275"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8" name="Line 42"/>
          <p:cNvSpPr>
            <a:spLocks noChangeShapeType="1"/>
          </p:cNvSpPr>
          <p:nvPr/>
        </p:nvSpPr>
        <p:spPr bwMode="auto">
          <a:xfrm flipV="1">
            <a:off x="3662363" y="4411666"/>
            <a:ext cx="449262" cy="7397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9" name="Line 43"/>
          <p:cNvSpPr>
            <a:spLocks noChangeShapeType="1"/>
          </p:cNvSpPr>
          <p:nvPr/>
        </p:nvSpPr>
        <p:spPr bwMode="auto">
          <a:xfrm flipH="1" flipV="1">
            <a:off x="3744913" y="3611563"/>
            <a:ext cx="341312" cy="812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0" name="Line 44"/>
          <p:cNvSpPr>
            <a:spLocks noChangeShapeType="1"/>
          </p:cNvSpPr>
          <p:nvPr/>
        </p:nvSpPr>
        <p:spPr bwMode="auto">
          <a:xfrm flipH="1" flipV="1">
            <a:off x="3727453" y="3619503"/>
            <a:ext cx="2276475" cy="30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1" name="Line 45"/>
          <p:cNvSpPr>
            <a:spLocks noChangeShapeType="1"/>
          </p:cNvSpPr>
          <p:nvPr/>
        </p:nvSpPr>
        <p:spPr bwMode="auto">
          <a:xfrm flipV="1">
            <a:off x="6249991" y="3905249"/>
            <a:ext cx="466725" cy="78105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2" name="Line 46"/>
          <p:cNvSpPr>
            <a:spLocks noChangeShapeType="1"/>
          </p:cNvSpPr>
          <p:nvPr/>
        </p:nvSpPr>
        <p:spPr bwMode="auto">
          <a:xfrm flipV="1">
            <a:off x="5057776" y="4991100"/>
            <a:ext cx="1241425" cy="6175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3" name="Line 47"/>
          <p:cNvSpPr>
            <a:spLocks noChangeShapeType="1"/>
          </p:cNvSpPr>
          <p:nvPr/>
        </p:nvSpPr>
        <p:spPr bwMode="auto">
          <a:xfrm flipH="1" flipV="1">
            <a:off x="6275391" y="4664075"/>
            <a:ext cx="15875" cy="3317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4" name="Line 48"/>
          <p:cNvSpPr>
            <a:spLocks noChangeShapeType="1"/>
          </p:cNvSpPr>
          <p:nvPr/>
        </p:nvSpPr>
        <p:spPr bwMode="auto">
          <a:xfrm flipV="1">
            <a:off x="5040314" y="3644900"/>
            <a:ext cx="973137" cy="1955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5" name="Line 49"/>
          <p:cNvSpPr>
            <a:spLocks noChangeShapeType="1"/>
          </p:cNvSpPr>
          <p:nvPr/>
        </p:nvSpPr>
        <p:spPr bwMode="auto">
          <a:xfrm flipH="1" flipV="1">
            <a:off x="4103688" y="4403729"/>
            <a:ext cx="946150" cy="11969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6" name="Line 50"/>
          <p:cNvSpPr>
            <a:spLocks noChangeShapeType="1"/>
          </p:cNvSpPr>
          <p:nvPr/>
        </p:nvSpPr>
        <p:spPr bwMode="auto">
          <a:xfrm flipH="1">
            <a:off x="4113216" y="3894141"/>
            <a:ext cx="2586037" cy="509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7" name="Line 51"/>
          <p:cNvSpPr>
            <a:spLocks noChangeShapeType="1"/>
          </p:cNvSpPr>
          <p:nvPr/>
        </p:nvSpPr>
        <p:spPr bwMode="auto">
          <a:xfrm>
            <a:off x="4111625" y="4398963"/>
            <a:ext cx="2179638" cy="6016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8" name="Line 52"/>
          <p:cNvSpPr>
            <a:spLocks noChangeShapeType="1"/>
          </p:cNvSpPr>
          <p:nvPr/>
        </p:nvSpPr>
        <p:spPr bwMode="auto">
          <a:xfrm flipH="1" flipV="1">
            <a:off x="5997576" y="3652839"/>
            <a:ext cx="692150" cy="2492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9" name="Line 53"/>
          <p:cNvSpPr>
            <a:spLocks noChangeShapeType="1"/>
          </p:cNvSpPr>
          <p:nvPr/>
        </p:nvSpPr>
        <p:spPr bwMode="auto">
          <a:xfrm>
            <a:off x="6029328" y="3648076"/>
            <a:ext cx="238125" cy="10001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1" name="AutoShape 5"/>
          <p:cNvSpPr>
            <a:spLocks noChangeArrowheads="1"/>
          </p:cNvSpPr>
          <p:nvPr/>
        </p:nvSpPr>
        <p:spPr bwMode="auto">
          <a:xfrm rot="19908062">
            <a:off x="1416051" y="4665666"/>
            <a:ext cx="623888" cy="274637"/>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02" name="AutoShape 6"/>
          <p:cNvSpPr>
            <a:spLocks noChangeArrowheads="1"/>
          </p:cNvSpPr>
          <p:nvPr/>
        </p:nvSpPr>
        <p:spPr bwMode="auto">
          <a:xfrm rot="1342443">
            <a:off x="5983291" y="4816475"/>
            <a:ext cx="623887" cy="376239"/>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03" name="AutoShape 7"/>
          <p:cNvSpPr>
            <a:spLocks noChangeArrowheads="1"/>
          </p:cNvSpPr>
          <p:nvPr/>
        </p:nvSpPr>
        <p:spPr bwMode="auto">
          <a:xfrm rot="1097357">
            <a:off x="6396041" y="3824292"/>
            <a:ext cx="623887" cy="174625"/>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10" name="AutoShape 14"/>
          <p:cNvSpPr>
            <a:spLocks noChangeArrowheads="1"/>
          </p:cNvSpPr>
          <p:nvPr/>
        </p:nvSpPr>
        <p:spPr bwMode="auto">
          <a:xfrm rot="825589">
            <a:off x="5961066" y="4524375"/>
            <a:ext cx="623887" cy="279400"/>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11" name="AutoShape 15"/>
          <p:cNvSpPr>
            <a:spLocks noChangeArrowheads="1"/>
          </p:cNvSpPr>
          <p:nvPr/>
        </p:nvSpPr>
        <p:spPr bwMode="auto">
          <a:xfrm rot="354089">
            <a:off x="5705476" y="3586163"/>
            <a:ext cx="623888" cy="144463"/>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12" name="AutoShape 16"/>
          <p:cNvSpPr>
            <a:spLocks noChangeArrowheads="1"/>
          </p:cNvSpPr>
          <p:nvPr/>
        </p:nvSpPr>
        <p:spPr bwMode="auto">
          <a:xfrm rot="21398126">
            <a:off x="3792541" y="4240216"/>
            <a:ext cx="623887" cy="339725"/>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13" name="AutoShape 17"/>
          <p:cNvSpPr>
            <a:spLocks noChangeArrowheads="1"/>
          </p:cNvSpPr>
          <p:nvPr/>
        </p:nvSpPr>
        <p:spPr bwMode="auto">
          <a:xfrm rot="21466737">
            <a:off x="3409951" y="3549654"/>
            <a:ext cx="623888" cy="155575"/>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14" name="AutoShape 18"/>
          <p:cNvSpPr>
            <a:spLocks noChangeArrowheads="1"/>
          </p:cNvSpPr>
          <p:nvPr/>
        </p:nvSpPr>
        <p:spPr bwMode="auto">
          <a:xfrm rot="278583">
            <a:off x="4741866" y="5389565"/>
            <a:ext cx="623887" cy="433387"/>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15" name="AutoShape 19"/>
          <p:cNvSpPr>
            <a:spLocks noChangeArrowheads="1"/>
          </p:cNvSpPr>
          <p:nvPr/>
        </p:nvSpPr>
        <p:spPr bwMode="auto">
          <a:xfrm rot="21039266">
            <a:off x="3332166" y="4919666"/>
            <a:ext cx="623887" cy="415925"/>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80904" name="Line 8"/>
          <p:cNvSpPr>
            <a:spLocks noChangeShapeType="1"/>
          </p:cNvSpPr>
          <p:nvPr/>
        </p:nvSpPr>
        <p:spPr bwMode="auto">
          <a:xfrm flipH="1">
            <a:off x="1735139" y="2446338"/>
            <a:ext cx="2508250" cy="2354263"/>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06" name="Line 10"/>
          <p:cNvSpPr>
            <a:spLocks noChangeShapeType="1"/>
          </p:cNvSpPr>
          <p:nvPr/>
        </p:nvSpPr>
        <p:spPr bwMode="auto">
          <a:xfrm>
            <a:off x="4237041" y="2446339"/>
            <a:ext cx="2460625" cy="14605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16" name="Line 20"/>
          <p:cNvSpPr>
            <a:spLocks noChangeShapeType="1"/>
          </p:cNvSpPr>
          <p:nvPr/>
        </p:nvSpPr>
        <p:spPr bwMode="auto">
          <a:xfrm flipH="1">
            <a:off x="4108450" y="2444751"/>
            <a:ext cx="133350" cy="1944688"/>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17" name="Line 21"/>
          <p:cNvSpPr>
            <a:spLocks noChangeShapeType="1"/>
          </p:cNvSpPr>
          <p:nvPr/>
        </p:nvSpPr>
        <p:spPr bwMode="auto">
          <a:xfrm flipH="1">
            <a:off x="3697288" y="2443165"/>
            <a:ext cx="531812" cy="118427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18" name="Line 22"/>
          <p:cNvSpPr>
            <a:spLocks noChangeShapeType="1"/>
          </p:cNvSpPr>
          <p:nvPr/>
        </p:nvSpPr>
        <p:spPr bwMode="auto">
          <a:xfrm>
            <a:off x="4238626" y="2439992"/>
            <a:ext cx="1758950" cy="1201737"/>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19" name="Line 23"/>
          <p:cNvSpPr>
            <a:spLocks noChangeShapeType="1"/>
          </p:cNvSpPr>
          <p:nvPr/>
        </p:nvSpPr>
        <p:spPr bwMode="auto">
          <a:xfrm>
            <a:off x="4238628" y="2443165"/>
            <a:ext cx="2041525" cy="22066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20" name="Line 24"/>
          <p:cNvSpPr>
            <a:spLocks noChangeShapeType="1"/>
          </p:cNvSpPr>
          <p:nvPr/>
        </p:nvSpPr>
        <p:spPr bwMode="auto">
          <a:xfrm>
            <a:off x="4241802" y="2444752"/>
            <a:ext cx="811213" cy="31591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21" name="Line 25"/>
          <p:cNvSpPr>
            <a:spLocks noChangeShapeType="1"/>
          </p:cNvSpPr>
          <p:nvPr/>
        </p:nvSpPr>
        <p:spPr bwMode="auto">
          <a:xfrm flipH="1">
            <a:off x="3662365" y="2443163"/>
            <a:ext cx="573087" cy="26670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0922" name="Line 26"/>
          <p:cNvSpPr>
            <a:spLocks noChangeShapeType="1"/>
          </p:cNvSpPr>
          <p:nvPr/>
        </p:nvSpPr>
        <p:spPr bwMode="auto">
          <a:xfrm>
            <a:off x="4237041" y="2443166"/>
            <a:ext cx="2071687" cy="25606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pic>
        <p:nvPicPr>
          <p:cNvPr id="80934" name="Picture 38" descr="MCj043485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3721100" y="1878017"/>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5"/>
          <p:cNvSpPr>
            <a:spLocks noChangeArrowheads="1"/>
          </p:cNvSpPr>
          <p:nvPr/>
        </p:nvSpPr>
        <p:spPr bwMode="auto">
          <a:xfrm rot="19324793">
            <a:off x="1568450" y="5527675"/>
            <a:ext cx="623888" cy="274639"/>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55" name="AutoShape 5"/>
          <p:cNvSpPr>
            <a:spLocks noChangeArrowheads="1"/>
          </p:cNvSpPr>
          <p:nvPr/>
        </p:nvSpPr>
        <p:spPr bwMode="auto">
          <a:xfrm rot="767916">
            <a:off x="6364289" y="6005517"/>
            <a:ext cx="623887" cy="454025"/>
          </a:xfrm>
          <a:prstGeom prst="star5">
            <a:avLst/>
          </a:prstGeom>
          <a:solidFill>
            <a:schemeClr val="accent5"/>
          </a:solidFill>
          <a:ln w="9525">
            <a:solidFill>
              <a:srgbClr val="FF0000"/>
            </a:solidFill>
            <a:miter lim="800000"/>
            <a:headEnd/>
            <a:tailEnd/>
          </a:ln>
          <a:effectLst/>
        </p:spPr>
        <p:txBody>
          <a:bodyPr wrap="none" anchor="ctr"/>
          <a:lstStyle/>
          <a:p>
            <a:pPr>
              <a:defRPr/>
            </a:pPr>
            <a:endParaRPr lang="en-US">
              <a:solidFill>
                <a:srgbClr val="000000"/>
              </a:solidFill>
              <a:latin typeface="Arial" charset="0"/>
              <a:ea typeface="ＭＳ Ｐゴシック" charset="0"/>
              <a:cs typeface="Arial" pitchFamily="34" charset="0"/>
            </a:endParaRPr>
          </a:p>
        </p:txBody>
      </p:sp>
      <p:sp>
        <p:nvSpPr>
          <p:cNvPr id="3" name="Date Placeholder 2"/>
          <p:cNvSpPr>
            <a:spLocks noGrp="1"/>
          </p:cNvSpPr>
          <p:nvPr>
            <p:ph type="dt" sz="half" idx="11"/>
          </p:nvPr>
        </p:nvSpPr>
        <p:spPr/>
        <p:txBody>
          <a:bodyPr/>
          <a:lstStyle/>
          <a:p>
            <a:pPr>
              <a:defRPr/>
            </a:pPr>
            <a:r>
              <a:rPr lang="en-US" smtClean="0"/>
              <a:t>12/08/2016</a:t>
            </a:r>
            <a:endParaRPr lang="en-US" dirty="0"/>
          </a:p>
        </p:txBody>
      </p:sp>
      <p:sp>
        <p:nvSpPr>
          <p:cNvPr id="2" name="Slide Number Placeholder 1"/>
          <p:cNvSpPr>
            <a:spLocks noGrp="1"/>
          </p:cNvSpPr>
          <p:nvPr>
            <p:ph type="sldNum" sz="quarter" idx="12"/>
          </p:nvPr>
        </p:nvSpPr>
        <p:spPr/>
        <p:txBody>
          <a:bodyPr/>
          <a:lstStyle/>
          <a:p>
            <a:pPr>
              <a:defRPr/>
            </a:pPr>
            <a:fld id="{136EF8E3-95D6-44C7-BF19-B6C562A8B78C}" type="slidenum">
              <a:rPr lang="en-US" smtClean="0"/>
              <a:pPr>
                <a:defRPr/>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0924"/>
                                        </p:tgtEl>
                                        <p:attrNameLst>
                                          <p:attrName>style.visibility</p:attrName>
                                        </p:attrNameLst>
                                      </p:cBhvr>
                                      <p:to>
                                        <p:strVal val="visible"/>
                                      </p:to>
                                    </p:set>
                                    <p:animEffect transition="in" filter="wedge">
                                      <p:cBhvr>
                                        <p:cTn id="7" dur="500"/>
                                        <p:tgtEl>
                                          <p:spTgt spid="80924"/>
                                        </p:tgtEl>
                                      </p:cBhvr>
                                    </p:animEffect>
                                  </p:childTnLst>
                                </p:cTn>
                              </p:par>
                            </p:childTnLst>
                          </p:cTn>
                        </p:par>
                        <p:par>
                          <p:cTn id="8" fill="hold" nodeType="afterGroup">
                            <p:stCondLst>
                              <p:cond delay="500"/>
                            </p:stCondLst>
                            <p:childTnLst>
                              <p:par>
                                <p:cTn id="9" presetID="20" presetClass="exit" presetSubtype="0" fill="hold" grpId="1" nodeType="afterEffect">
                                  <p:stCondLst>
                                    <p:cond delay="0"/>
                                  </p:stCondLst>
                                  <p:childTnLst>
                                    <p:animEffect transition="out" filter="wedge">
                                      <p:cBhvr>
                                        <p:cTn id="10" dur="500"/>
                                        <p:tgtEl>
                                          <p:spTgt spid="80924"/>
                                        </p:tgtEl>
                                      </p:cBhvr>
                                    </p:animEffect>
                                    <p:set>
                                      <p:cBhvr>
                                        <p:cTn id="11" dur="1" fill="hold">
                                          <p:stCondLst>
                                            <p:cond delay="499"/>
                                          </p:stCondLst>
                                        </p:cTn>
                                        <p:tgtEl>
                                          <p:spTgt spid="80924"/>
                                        </p:tgtEl>
                                        <p:attrNameLst>
                                          <p:attrName>style.visibility</p:attrName>
                                        </p:attrNameLst>
                                      </p:cBhvr>
                                      <p:to>
                                        <p:strVal val="hidden"/>
                                      </p:to>
                                    </p:set>
                                  </p:childTnLst>
                                </p:cTn>
                              </p:par>
                            </p:childTnLst>
                          </p:cTn>
                        </p:par>
                        <p:par>
                          <p:cTn id="12" fill="hold" nodeType="afterGroup">
                            <p:stCondLst>
                              <p:cond delay="1000"/>
                            </p:stCondLst>
                            <p:childTnLst>
                              <p:par>
                                <p:cTn id="13" presetID="52" presetClass="entr" presetSubtype="0" fill="hold" nodeType="afterEffect">
                                  <p:stCondLst>
                                    <p:cond delay="0"/>
                                  </p:stCondLst>
                                  <p:childTnLst>
                                    <p:set>
                                      <p:cBhvr>
                                        <p:cTn id="14" dur="1" fill="hold">
                                          <p:stCondLst>
                                            <p:cond delay="0"/>
                                          </p:stCondLst>
                                        </p:cTn>
                                        <p:tgtEl>
                                          <p:spTgt spid="80934"/>
                                        </p:tgtEl>
                                        <p:attrNameLst>
                                          <p:attrName>style.visibility</p:attrName>
                                        </p:attrNameLst>
                                      </p:cBhvr>
                                      <p:to>
                                        <p:strVal val="visible"/>
                                      </p:to>
                                    </p:set>
                                    <p:animScale>
                                      <p:cBhvr>
                                        <p:cTn id="15" dur="1000" decel="50000" fill="hold">
                                          <p:stCondLst>
                                            <p:cond delay="0"/>
                                          </p:stCondLst>
                                        </p:cTn>
                                        <p:tgtEl>
                                          <p:spTgt spid="809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0934"/>
                                        </p:tgtEl>
                                        <p:attrNameLst>
                                          <p:attrName>ppt_x</p:attrName>
                                          <p:attrName>ppt_y</p:attrName>
                                        </p:attrNameLst>
                                      </p:cBhvr>
                                    </p:animMotion>
                                    <p:animEffect transition="in" filter="fade">
                                      <p:cBhvr>
                                        <p:cTn id="17" dur="1000"/>
                                        <p:tgtEl>
                                          <p:spTgt spid="80934"/>
                                        </p:tgtEl>
                                      </p:cBhvr>
                                    </p:animEffect>
                                  </p:childTnLst>
                                </p:cTn>
                              </p:par>
                            </p:childTnLst>
                          </p:cTn>
                        </p:par>
                        <p:par>
                          <p:cTn id="18" fill="hold" nodeType="afterGroup">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0904"/>
                                        </p:tgtEl>
                                        <p:attrNameLst>
                                          <p:attrName>style.visibility</p:attrName>
                                        </p:attrNameLst>
                                      </p:cBhvr>
                                      <p:to>
                                        <p:strVal val="visible"/>
                                      </p:to>
                                    </p:set>
                                    <p:animEffect transition="in" filter="wipe(up)">
                                      <p:cBhvr>
                                        <p:cTn id="21" dur="500"/>
                                        <p:tgtEl>
                                          <p:spTgt spid="8090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0917"/>
                                        </p:tgtEl>
                                        <p:attrNameLst>
                                          <p:attrName>style.visibility</p:attrName>
                                        </p:attrNameLst>
                                      </p:cBhvr>
                                      <p:to>
                                        <p:strVal val="visible"/>
                                      </p:to>
                                    </p:set>
                                    <p:animEffect transition="in" filter="wipe(up)">
                                      <p:cBhvr>
                                        <p:cTn id="24" dur="500"/>
                                        <p:tgtEl>
                                          <p:spTgt spid="8091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0921"/>
                                        </p:tgtEl>
                                        <p:attrNameLst>
                                          <p:attrName>style.visibility</p:attrName>
                                        </p:attrNameLst>
                                      </p:cBhvr>
                                      <p:to>
                                        <p:strVal val="visible"/>
                                      </p:to>
                                    </p:set>
                                    <p:animEffect transition="in" filter="wipe(up)">
                                      <p:cBhvr>
                                        <p:cTn id="27" dur="500"/>
                                        <p:tgtEl>
                                          <p:spTgt spid="809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0916"/>
                                        </p:tgtEl>
                                        <p:attrNameLst>
                                          <p:attrName>style.visibility</p:attrName>
                                        </p:attrNameLst>
                                      </p:cBhvr>
                                      <p:to>
                                        <p:strVal val="visible"/>
                                      </p:to>
                                    </p:set>
                                    <p:animEffect transition="in" filter="wipe(up)">
                                      <p:cBhvr>
                                        <p:cTn id="30" dur="500"/>
                                        <p:tgtEl>
                                          <p:spTgt spid="809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0920"/>
                                        </p:tgtEl>
                                        <p:attrNameLst>
                                          <p:attrName>style.visibility</p:attrName>
                                        </p:attrNameLst>
                                      </p:cBhvr>
                                      <p:to>
                                        <p:strVal val="visible"/>
                                      </p:to>
                                    </p:set>
                                    <p:animEffect transition="in" filter="wipe(up)">
                                      <p:cBhvr>
                                        <p:cTn id="33" dur="500"/>
                                        <p:tgtEl>
                                          <p:spTgt spid="8092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0922"/>
                                        </p:tgtEl>
                                        <p:attrNameLst>
                                          <p:attrName>style.visibility</p:attrName>
                                        </p:attrNameLst>
                                      </p:cBhvr>
                                      <p:to>
                                        <p:strVal val="visible"/>
                                      </p:to>
                                    </p:set>
                                    <p:animEffect transition="in" filter="wipe(up)">
                                      <p:cBhvr>
                                        <p:cTn id="36" dur="500"/>
                                        <p:tgtEl>
                                          <p:spTgt spid="8092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0919"/>
                                        </p:tgtEl>
                                        <p:attrNameLst>
                                          <p:attrName>style.visibility</p:attrName>
                                        </p:attrNameLst>
                                      </p:cBhvr>
                                      <p:to>
                                        <p:strVal val="visible"/>
                                      </p:to>
                                    </p:set>
                                    <p:animEffect transition="in" filter="wipe(up)">
                                      <p:cBhvr>
                                        <p:cTn id="39" dur="500"/>
                                        <p:tgtEl>
                                          <p:spTgt spid="809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0918"/>
                                        </p:tgtEl>
                                        <p:attrNameLst>
                                          <p:attrName>style.visibility</p:attrName>
                                        </p:attrNameLst>
                                      </p:cBhvr>
                                      <p:to>
                                        <p:strVal val="visible"/>
                                      </p:to>
                                    </p:set>
                                    <p:animEffect transition="in" filter="wipe(up)">
                                      <p:cBhvr>
                                        <p:cTn id="42" dur="500"/>
                                        <p:tgtEl>
                                          <p:spTgt spid="8091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0906"/>
                                        </p:tgtEl>
                                        <p:attrNameLst>
                                          <p:attrName>style.visibility</p:attrName>
                                        </p:attrNameLst>
                                      </p:cBhvr>
                                      <p:to>
                                        <p:strVal val="visible"/>
                                      </p:to>
                                    </p:set>
                                    <p:animEffect transition="in" filter="wipe(up)">
                                      <p:cBhvr>
                                        <p:cTn id="45" dur="500"/>
                                        <p:tgtEl>
                                          <p:spTgt spid="80906"/>
                                        </p:tgtEl>
                                      </p:cBhvr>
                                    </p:animEffect>
                                  </p:childTnLst>
                                </p:cTn>
                              </p:par>
                            </p:childTnLst>
                          </p:cTn>
                        </p:par>
                        <p:par>
                          <p:cTn id="46" fill="hold" nodeType="afterGroup">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809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9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9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9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09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09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09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09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9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09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9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9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09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09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0949"/>
                                        </p:tgtEl>
                                        <p:attrNameLst>
                                          <p:attrName>style.visibility</p:attrName>
                                        </p:attrNameLst>
                                      </p:cBhvr>
                                      <p:to>
                                        <p:strVal val="visible"/>
                                      </p:to>
                                    </p:set>
                                  </p:childTnLst>
                                </p:cTn>
                              </p:par>
                            </p:childTnLst>
                          </p:cTn>
                        </p:par>
                        <p:par>
                          <p:cTn id="77" fill="hold" nodeType="afterGroup">
                            <p:stCondLst>
                              <p:cond delay="2500"/>
                            </p:stCondLst>
                            <p:childTnLst>
                              <p:par>
                                <p:cTn id="78" presetID="2" presetClass="entr" presetSubtype="4" fill="hold" nodeType="afterEffect">
                                  <p:stCondLst>
                                    <p:cond delay="0"/>
                                  </p:stCondLst>
                                  <p:childTnLst>
                                    <p:set>
                                      <p:cBhvr>
                                        <p:cTn id="79" dur="1" fill="hold">
                                          <p:stCondLst>
                                            <p:cond delay="0"/>
                                          </p:stCondLst>
                                        </p:cTn>
                                        <p:tgtEl>
                                          <p:spTgt spid="80925"/>
                                        </p:tgtEl>
                                        <p:attrNameLst>
                                          <p:attrName>style.visibility</p:attrName>
                                        </p:attrNameLst>
                                      </p:cBhvr>
                                      <p:to>
                                        <p:strVal val="visible"/>
                                      </p:to>
                                    </p:set>
                                    <p:anim calcmode="lin" valueType="num">
                                      <p:cBhvr additive="base">
                                        <p:cTn id="80" dur="500" fill="hold"/>
                                        <p:tgtEl>
                                          <p:spTgt spid="80925"/>
                                        </p:tgtEl>
                                        <p:attrNameLst>
                                          <p:attrName>ppt_x</p:attrName>
                                        </p:attrNameLst>
                                      </p:cBhvr>
                                      <p:tavLst>
                                        <p:tav tm="0">
                                          <p:val>
                                            <p:strVal val="#ppt_x"/>
                                          </p:val>
                                        </p:tav>
                                        <p:tav tm="100000">
                                          <p:val>
                                            <p:strVal val="#ppt_x"/>
                                          </p:val>
                                        </p:tav>
                                      </p:tavLst>
                                    </p:anim>
                                    <p:anim calcmode="lin" valueType="num">
                                      <p:cBhvr additive="base">
                                        <p:cTn id="81" dur="500" fill="hold"/>
                                        <p:tgtEl>
                                          <p:spTgt spid="80925"/>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0905"/>
                                        </p:tgtEl>
                                        <p:attrNameLst>
                                          <p:attrName>style.visibility</p:attrName>
                                        </p:attrNameLst>
                                      </p:cBhvr>
                                      <p:to>
                                        <p:strVal val="visible"/>
                                      </p:to>
                                    </p:set>
                                    <p:animEffect transition="in" filter="wipe(up)">
                                      <p:cBhvr>
                                        <p:cTn id="86" dur="500"/>
                                        <p:tgtEl>
                                          <p:spTgt spid="80905"/>
                                        </p:tgtEl>
                                      </p:cBhvr>
                                    </p:animEffect>
                                  </p:childTnLst>
                                </p:cTn>
                              </p:par>
                            </p:childTnLst>
                          </p:cTn>
                        </p:par>
                        <p:par>
                          <p:cTn id="87" fill="hold" nodeType="afterGroup">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80909"/>
                                        </p:tgtEl>
                                        <p:attrNameLst>
                                          <p:attrName>style.visibility</p:attrName>
                                        </p:attrNameLst>
                                      </p:cBhvr>
                                      <p:to>
                                        <p:strVal val="visible"/>
                                      </p:to>
                                    </p:set>
                                    <p:animEffect transition="in" filter="wipe(left)">
                                      <p:cBhvr>
                                        <p:cTn id="90" dur="500"/>
                                        <p:tgtEl>
                                          <p:spTgt spid="80909"/>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80900"/>
                                        </p:tgtEl>
                                        <p:attrNameLst>
                                          <p:attrName>style.visibility</p:attrName>
                                        </p:attrNameLst>
                                      </p:cBhvr>
                                      <p:to>
                                        <p:strVal val="visible"/>
                                      </p:to>
                                    </p:set>
                                    <p:animEffect transition="in" filter="wipe(right)">
                                      <p:cBhvr>
                                        <p:cTn id="93" dur="500"/>
                                        <p:tgtEl>
                                          <p:spTgt spid="80900"/>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80926"/>
                                        </p:tgtEl>
                                        <p:attrNameLst>
                                          <p:attrName>style.visibility</p:attrName>
                                        </p:attrNameLst>
                                      </p:cBhvr>
                                      <p:to>
                                        <p:strVal val="visible"/>
                                      </p:to>
                                    </p:set>
                                    <p:animEffect transition="in" filter="wipe(right)">
                                      <p:cBhvr>
                                        <p:cTn id="96" dur="500"/>
                                        <p:tgtEl>
                                          <p:spTgt spid="80926"/>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80927"/>
                                        </p:tgtEl>
                                        <p:attrNameLst>
                                          <p:attrName>style.visibility</p:attrName>
                                        </p:attrNameLst>
                                      </p:cBhvr>
                                      <p:to>
                                        <p:strVal val="visible"/>
                                      </p:to>
                                    </p:set>
                                    <p:animEffect transition="in" filter="wipe(right)">
                                      <p:cBhvr>
                                        <p:cTn id="99" dur="500"/>
                                        <p:tgtEl>
                                          <p:spTgt spid="80927"/>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0928"/>
                                        </p:tgtEl>
                                        <p:attrNameLst>
                                          <p:attrName>style.visibility</p:attrName>
                                        </p:attrNameLst>
                                      </p:cBhvr>
                                      <p:to>
                                        <p:strVal val="visible"/>
                                      </p:to>
                                    </p:set>
                                    <p:animEffect transition="in" filter="wipe(right)">
                                      <p:cBhvr>
                                        <p:cTn id="102" dur="500"/>
                                        <p:tgtEl>
                                          <p:spTgt spid="80928"/>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80929"/>
                                        </p:tgtEl>
                                        <p:attrNameLst>
                                          <p:attrName>style.visibility</p:attrName>
                                        </p:attrNameLst>
                                      </p:cBhvr>
                                      <p:to>
                                        <p:strVal val="visible"/>
                                      </p:to>
                                    </p:set>
                                    <p:animEffect transition="in" filter="wipe(left)">
                                      <p:cBhvr>
                                        <p:cTn id="105" dur="500"/>
                                        <p:tgtEl>
                                          <p:spTgt spid="80929"/>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80930"/>
                                        </p:tgtEl>
                                        <p:attrNameLst>
                                          <p:attrName>style.visibility</p:attrName>
                                        </p:attrNameLst>
                                      </p:cBhvr>
                                      <p:to>
                                        <p:strVal val="visible"/>
                                      </p:to>
                                    </p:set>
                                    <p:animEffect transition="in" filter="wipe(left)">
                                      <p:cBhvr>
                                        <p:cTn id="108" dur="500"/>
                                        <p:tgtEl>
                                          <p:spTgt spid="809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0931"/>
                                        </p:tgtEl>
                                        <p:attrNameLst>
                                          <p:attrName>style.visibility</p:attrName>
                                        </p:attrNameLst>
                                      </p:cBhvr>
                                      <p:to>
                                        <p:strVal val="visible"/>
                                      </p:to>
                                    </p:set>
                                    <p:animEffect transition="in" filter="wipe(down)">
                                      <p:cBhvr>
                                        <p:cTn id="111" dur="500"/>
                                        <p:tgtEl>
                                          <p:spTgt spid="80931"/>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80932"/>
                                        </p:tgtEl>
                                        <p:attrNameLst>
                                          <p:attrName>style.visibility</p:attrName>
                                        </p:attrNameLst>
                                      </p:cBhvr>
                                      <p:to>
                                        <p:strVal val="visible"/>
                                      </p:to>
                                    </p:set>
                                    <p:animEffect transition="in" filter="wipe(left)">
                                      <p:cBhvr>
                                        <p:cTn id="114" dur="500"/>
                                        <p:tgtEl>
                                          <p:spTgt spid="80932"/>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80933"/>
                                        </p:tgtEl>
                                        <p:attrNameLst>
                                          <p:attrName>style.visibility</p:attrName>
                                        </p:attrNameLst>
                                      </p:cBhvr>
                                      <p:to>
                                        <p:strVal val="visible"/>
                                      </p:to>
                                    </p:set>
                                    <p:animEffect transition="in" filter="wipe(down)">
                                      <p:cBhvr>
                                        <p:cTn id="117" dur="500"/>
                                        <p:tgtEl>
                                          <p:spTgt spid="80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5" grpId="0" animBg="1"/>
      <p:bldP spid="80909" grpId="0"/>
      <p:bldP spid="80924" grpId="0" animBg="1"/>
      <p:bldP spid="80924" grpId="1" animBg="1"/>
      <p:bldP spid="80926" grpId="0" animBg="1"/>
      <p:bldP spid="80927" grpId="0" animBg="1"/>
      <p:bldP spid="80928" grpId="0" animBg="1"/>
      <p:bldP spid="80929" grpId="0" animBg="1"/>
      <p:bldP spid="80930" grpId="0" animBg="1"/>
      <p:bldP spid="80931" grpId="0" animBg="1"/>
      <p:bldP spid="80932" grpId="0" animBg="1"/>
      <p:bldP spid="80933" grpId="0" animBg="1"/>
      <p:bldP spid="80935" grpId="0" animBg="1"/>
      <p:bldP spid="80936" grpId="0" animBg="1"/>
      <p:bldP spid="80937" grpId="0" animBg="1"/>
      <p:bldP spid="80938" grpId="0" animBg="1"/>
      <p:bldP spid="80939" grpId="0" animBg="1"/>
      <p:bldP spid="80940" grpId="0" animBg="1"/>
      <p:bldP spid="80941" grpId="0" animBg="1"/>
      <p:bldP spid="80942" grpId="0" animBg="1"/>
      <p:bldP spid="80943" grpId="0" animBg="1"/>
      <p:bldP spid="80944" grpId="0" animBg="1"/>
      <p:bldP spid="80945" grpId="0" animBg="1"/>
      <p:bldP spid="80946" grpId="0" animBg="1"/>
      <p:bldP spid="80947" grpId="0" animBg="1"/>
      <p:bldP spid="80948" grpId="0" animBg="1"/>
      <p:bldP spid="80949" grpId="0" animBg="1"/>
      <p:bldP spid="80904" grpId="0" animBg="1"/>
      <p:bldP spid="80906" grpId="0" animBg="1"/>
      <p:bldP spid="80916" grpId="0" animBg="1"/>
      <p:bldP spid="80917" grpId="0" animBg="1"/>
      <p:bldP spid="80918" grpId="0" animBg="1"/>
      <p:bldP spid="80919" grpId="0" animBg="1"/>
      <p:bldP spid="80920" grpId="0" animBg="1"/>
      <p:bldP spid="80921" grpId="0" animBg="1"/>
      <p:bldP spid="809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41"/>
            <a:ext cx="8656638" cy="4524315"/>
          </a:xfrm>
          <a:prstGeom prst="rect">
            <a:avLst/>
          </a:prstGeom>
          <a:noFill/>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920750" indent="-46355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2400" dirty="0"/>
              <a:t>OPUS Rapid-Static selects three to nine “best” CORS based upon:</a:t>
            </a:r>
          </a:p>
          <a:p>
            <a:pPr lvl="2" eaLnBrk="1" hangingPunct="1">
              <a:buFont typeface="Arial" charset="0"/>
              <a:buChar char="•"/>
            </a:pPr>
            <a:r>
              <a:rPr lang="en-US" altLang="en-US" sz="2400" dirty="0"/>
              <a:t>Having common satellite visibility with the user data.</a:t>
            </a:r>
          </a:p>
          <a:p>
            <a:pPr lvl="2" eaLnBrk="1" hangingPunct="1">
              <a:buFont typeface="Arial" charset="0"/>
              <a:buChar char="•"/>
            </a:pPr>
            <a:r>
              <a:rPr lang="en-US" altLang="en-US" sz="2400" dirty="0" smtClean="0"/>
              <a:t>50 &lt; distance &lt;250 </a:t>
            </a:r>
            <a:r>
              <a:rPr lang="en-US" altLang="en-US" sz="2400" dirty="0"/>
              <a:t>km from the user's mark.</a:t>
            </a:r>
          </a:p>
          <a:p>
            <a:pPr lvl="2" eaLnBrk="1" hangingPunct="1">
              <a:buFont typeface="Arial" charset="0"/>
              <a:buChar char="•"/>
            </a:pPr>
            <a:r>
              <a:rPr lang="en-US" altLang="en-US" sz="2400" dirty="0"/>
              <a:t>Orientation relative to the user's mark.</a:t>
            </a:r>
          </a:p>
          <a:p>
            <a:pPr eaLnBrk="1" hangingPunct="1"/>
            <a:endParaRPr lang="en-US" altLang="en-US" sz="2400" dirty="0"/>
          </a:p>
          <a:p>
            <a:pPr eaLnBrk="1" hangingPunct="1"/>
            <a:r>
              <a:rPr lang="en-US" altLang="en-US" sz="2400" dirty="0"/>
              <a:t>This is shown here graphically. </a:t>
            </a:r>
            <a:br>
              <a:rPr lang="en-US" altLang="en-US" sz="2400" dirty="0"/>
            </a:br>
            <a:r>
              <a:rPr lang="en-US" altLang="en-US" sz="2400" dirty="0"/>
              <a:t>The star represents the user’s </a:t>
            </a:r>
            <a:br>
              <a:rPr lang="en-US" altLang="en-US" sz="2400" dirty="0"/>
            </a:br>
            <a:r>
              <a:rPr lang="en-US" altLang="en-US" sz="2400" dirty="0"/>
              <a:t>mark; the triangles are CORS. </a:t>
            </a:r>
            <a:br>
              <a:rPr lang="en-US" altLang="en-US" sz="2400" dirty="0"/>
            </a:br>
            <a:r>
              <a:rPr lang="en-US" altLang="en-US" sz="2400" dirty="0"/>
              <a:t>No CORS farther than 250 km </a:t>
            </a:r>
            <a:br>
              <a:rPr lang="en-US" altLang="en-US" sz="2400" dirty="0"/>
            </a:br>
            <a:r>
              <a:rPr lang="en-US" altLang="en-US" sz="2400" dirty="0"/>
              <a:t>from the user's mark will be </a:t>
            </a:r>
            <a:br>
              <a:rPr lang="en-US" altLang="en-US" sz="2400" dirty="0"/>
            </a:br>
            <a:r>
              <a:rPr lang="en-US" altLang="en-US" sz="2400" dirty="0"/>
              <a:t>included. A minimum of three, and</a:t>
            </a:r>
            <a:br>
              <a:rPr lang="en-US" altLang="en-US" sz="2400" dirty="0"/>
            </a:br>
            <a:r>
              <a:rPr lang="en-US" altLang="en-US" sz="2400" dirty="0"/>
              <a:t>no more than nine CORS are used.</a:t>
            </a:r>
          </a:p>
        </p:txBody>
      </p:sp>
      <p:grpSp>
        <p:nvGrpSpPr>
          <p:cNvPr id="62467" name="Group 40"/>
          <p:cNvGrpSpPr>
            <a:grpSpLocks/>
          </p:cNvGrpSpPr>
          <p:nvPr/>
        </p:nvGrpSpPr>
        <p:grpSpPr bwMode="auto">
          <a:xfrm>
            <a:off x="5121275" y="3108325"/>
            <a:ext cx="3352800" cy="3048000"/>
            <a:chOff x="5867400" y="3810000"/>
            <a:chExt cx="3352800" cy="3048000"/>
          </a:xfrm>
        </p:grpSpPr>
        <p:sp>
          <p:nvSpPr>
            <p:cNvPr id="6247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chemeClr val="hlink"/>
                </a:solidFill>
                <a:latin typeface="Tw Cen MT" pitchFamily="34" charset="0"/>
              </a:endParaRPr>
            </a:p>
          </p:txBody>
        </p:sp>
        <p:sp>
          <p:nvSpPr>
            <p:cNvPr id="6247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ＭＳ Ｐゴシック" charset="0"/>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1" name="TextBox 35"/>
            <p:cNvSpPr txBox="1">
              <a:spLocks noChangeArrowheads="1"/>
            </p:cNvSpPr>
            <p:nvPr/>
          </p:nvSpPr>
          <p:spPr bwMode="auto">
            <a:xfrm>
              <a:off x="6256668" y="5081695"/>
              <a:ext cx="7521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w Cen MT" pitchFamily="34" charset="0"/>
                </a:rPr>
                <a:t>250km</a:t>
              </a:r>
            </a:p>
          </p:txBody>
        </p:sp>
        <p:cxnSp>
          <p:nvCxnSpPr>
            <p:cNvPr id="42" name="Straight Connector 41"/>
            <p:cNvCxnSpPr>
              <a:stCxn id="6247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3" name="TextBox 39"/>
            <p:cNvSpPr txBox="1">
              <a:spLocks noChangeArrowheads="1"/>
            </p:cNvSpPr>
            <p:nvPr/>
          </p:nvSpPr>
          <p:spPr bwMode="auto">
            <a:xfrm rot="1891440">
              <a:off x="6344579" y="4505848"/>
              <a:ext cx="888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w Cen MT" pitchFamily="34" charset="0"/>
                </a:rPr>
                <a:t>&gt;250km</a:t>
              </a:r>
            </a:p>
          </p:txBody>
        </p:sp>
      </p:grpSp>
      <p:sp>
        <p:nvSpPr>
          <p:cNvPr id="62468" name="Rectangle 43"/>
          <p:cNvSpPr>
            <a:spLocks noChangeArrowheads="1"/>
          </p:cNvSpPr>
          <p:nvPr/>
        </p:nvSpPr>
        <p:spPr bwMode="auto">
          <a:xfrm>
            <a:off x="5308603" y="6213478"/>
            <a:ext cx="2773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Choi, 2010, personal communication.</a:t>
            </a:r>
          </a:p>
        </p:txBody>
      </p:sp>
      <p:sp>
        <p:nvSpPr>
          <p:cNvPr id="62470" name="Title 3"/>
          <p:cNvSpPr>
            <a:spLocks noGrp="1"/>
          </p:cNvSpPr>
          <p:nvPr>
            <p:ph type="title"/>
          </p:nvPr>
        </p:nvSpPr>
        <p:spPr/>
        <p:txBody>
          <a:bodyPr/>
          <a:lstStyle/>
          <a:p>
            <a:r>
              <a:rPr lang="en-US" altLang="en-US" sz="3200" b="1" smtClean="0"/>
              <a:t>How Does OPUS Rapid-Static Work?</a:t>
            </a:r>
          </a:p>
        </p:txBody>
      </p:sp>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6"/>
          <p:cNvSpPr txBox="1">
            <a:spLocks noChangeArrowheads="1"/>
          </p:cNvSpPr>
          <p:nvPr/>
        </p:nvSpPr>
        <p:spPr bwMode="auto">
          <a:xfrm>
            <a:off x="228600" y="1189039"/>
            <a:ext cx="86566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In addition, user's mark must be no more than 50 km from the (convex) polygon created by the selected CORS.</a:t>
            </a:r>
          </a:p>
          <a:p>
            <a:pPr eaLnBrk="1" hangingPunct="1">
              <a:spcBef>
                <a:spcPct val="0"/>
              </a:spcBef>
              <a:buFontTx/>
              <a:buNone/>
            </a:pPr>
            <a:endParaRPr lang="en-US" altLang="en-US" sz="2400">
              <a:latin typeface="Arial" charset="0"/>
            </a:endParaRPr>
          </a:p>
          <a:p>
            <a:pPr eaLnBrk="1" hangingPunct="1">
              <a:spcBef>
                <a:spcPct val="0"/>
              </a:spcBef>
              <a:buFontTx/>
              <a:buNone/>
            </a:pPr>
            <a:r>
              <a:rPr lang="en-US" altLang="en-US" sz="2400">
                <a:latin typeface="Arial" charset="0"/>
              </a:rPr>
              <a:t>In this example, five CORS and their resulting polygon are shown. If the user’s mark is more than 50 km outside this </a:t>
            </a:r>
            <a:br>
              <a:rPr lang="en-US" altLang="en-US" sz="2400">
                <a:latin typeface="Arial" charset="0"/>
              </a:rPr>
            </a:br>
            <a:r>
              <a:rPr lang="en-US" altLang="en-US" sz="2400">
                <a:latin typeface="Arial" charset="0"/>
              </a:rPr>
              <a:t>polygon, alternate CORS will be considered. If none can be found, the processing will abort.</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l="-76" t="7166" r="3537" b="37589"/>
          <a:stretch>
            <a:fillRect/>
          </a:stretch>
        </p:blipFill>
        <p:spPr bwMode="auto">
          <a:xfrm>
            <a:off x="4183066" y="3833813"/>
            <a:ext cx="44402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3492" name="Rectangle 15"/>
          <p:cNvSpPr>
            <a:spLocks noChangeArrowheads="1"/>
          </p:cNvSpPr>
          <p:nvPr/>
        </p:nvSpPr>
        <p:spPr bwMode="auto">
          <a:xfrm>
            <a:off x="3995738" y="5654676"/>
            <a:ext cx="457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Schwarz et al., “Accuracy assessment of the National Geodetic Survey's OPUS Rapid-Static utility”, 2009, </a:t>
            </a:r>
            <a:r>
              <a:rPr lang="en-US" altLang="en-US" sz="1400" i="1"/>
              <a:t>GPS Solutions</a:t>
            </a:r>
            <a:r>
              <a:rPr lang="en-US" altLang="en-US" sz="1400"/>
              <a:t>, 13(2), 119-132.</a:t>
            </a:r>
          </a:p>
        </p:txBody>
      </p:sp>
      <p:sp>
        <p:nvSpPr>
          <p:cNvPr id="63494" name="Title 5"/>
          <p:cNvSpPr>
            <a:spLocks noGrp="1"/>
          </p:cNvSpPr>
          <p:nvPr>
            <p:ph type="title"/>
          </p:nvPr>
        </p:nvSpPr>
        <p:spPr>
          <a:xfrm>
            <a:off x="457200" y="469900"/>
            <a:ext cx="8229600" cy="617539"/>
          </a:xfrm>
        </p:spPr>
        <p:txBody>
          <a:bodyPr/>
          <a:lstStyle/>
          <a:p>
            <a:r>
              <a:rPr lang="en-US" altLang="en-US" sz="3200" b="1" smtClean="0"/>
              <a:t>How Does OPUS Rapid-Static Work?</a:t>
            </a:r>
          </a:p>
        </p:txBody>
      </p:sp>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6"/>
          <p:cNvSpPr txBox="1">
            <a:spLocks noChangeArrowheads="1"/>
          </p:cNvSpPr>
          <p:nvPr/>
        </p:nvSpPr>
        <p:spPr bwMode="auto">
          <a:xfrm>
            <a:off x="457200" y="1292226"/>
            <a:ext cx="84963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r>
              <a:rPr lang="en-US" sz="2400" dirty="0" smtClean="0">
                <a:solidFill>
                  <a:prstClr val="black"/>
                </a:solidFill>
                <a:ea typeface="+mn-ea"/>
              </a:rPr>
              <a:t>Typical estimated and empirical </a:t>
            </a:r>
            <a:r>
              <a:rPr lang="en-US" sz="2400" dirty="0">
                <a:solidFill>
                  <a:prstClr val="black"/>
                </a:solidFill>
                <a:ea typeface="+mn-ea"/>
              </a:rPr>
              <a:t>accuracies </a:t>
            </a:r>
            <a:r>
              <a:rPr lang="en-US" sz="2400" dirty="0" smtClean="0">
                <a:solidFill>
                  <a:prstClr val="black"/>
                </a:solidFill>
                <a:ea typeface="+mn-ea"/>
              </a:rPr>
              <a:t>from OPUS </a:t>
            </a:r>
            <a:r>
              <a:rPr lang="en-US" sz="2400" dirty="0">
                <a:solidFill>
                  <a:prstClr val="black"/>
                </a:solidFill>
                <a:ea typeface="+mn-ea"/>
              </a:rPr>
              <a:t>Rapid-Static within </a:t>
            </a:r>
            <a:r>
              <a:rPr lang="en-US" sz="2400" dirty="0" smtClean="0">
                <a:solidFill>
                  <a:prstClr val="black"/>
                </a:solidFill>
                <a:ea typeface="+mn-ea"/>
              </a:rPr>
              <a:t>the continental U.S. are </a:t>
            </a:r>
            <a:r>
              <a:rPr lang="en-US" sz="2400" dirty="0" smtClean="0">
                <a:solidFill>
                  <a:srgbClr val="FF0000"/>
                </a:solidFill>
                <a:ea typeface="+mn-ea"/>
              </a:rPr>
              <a:t>comparable to OPUS Static.</a:t>
            </a:r>
          </a:p>
          <a:p>
            <a:pPr defTabSz="914400" eaLnBrk="1" hangingPunct="1">
              <a:defRPr/>
            </a:pPr>
            <a:endParaRPr lang="en-US" sz="2400" dirty="0" smtClean="0">
              <a:solidFill>
                <a:prstClr val="black"/>
              </a:solidFill>
              <a:ea typeface="+mn-ea"/>
            </a:endParaRPr>
          </a:p>
          <a:p>
            <a:pPr defTabSz="914400" eaLnBrk="1" hangingPunct="1">
              <a:defRPr/>
            </a:pPr>
            <a:r>
              <a:rPr lang="en-US" sz="2400" dirty="0" smtClean="0">
                <a:solidFill>
                  <a:prstClr val="black"/>
                </a:solidFill>
                <a:ea typeface="+mn-ea"/>
              </a:rPr>
              <a:t>Although OPUS Rapid-Static </a:t>
            </a:r>
            <a:r>
              <a:rPr lang="en-US" sz="2400" dirty="0">
                <a:solidFill>
                  <a:prstClr val="black"/>
                </a:solidFill>
                <a:ea typeface="+mn-ea"/>
              </a:rPr>
              <a:t>can produce quality results from more challenging “short” data sets, </a:t>
            </a:r>
            <a:r>
              <a:rPr lang="en-US" sz="2400" dirty="0" smtClean="0">
                <a:solidFill>
                  <a:prstClr val="black"/>
                </a:solidFill>
                <a:ea typeface="+mn-ea"/>
              </a:rPr>
              <a:t>it </a:t>
            </a:r>
            <a:r>
              <a:rPr lang="en-US" sz="2400" dirty="0">
                <a:solidFill>
                  <a:prstClr val="black"/>
                </a:solidFill>
                <a:ea typeface="+mn-ea"/>
              </a:rPr>
              <a:t>is slightly more restrictive in the data sets allowed. Because of </a:t>
            </a:r>
            <a:r>
              <a:rPr lang="en-US" sz="2400" dirty="0" smtClean="0">
                <a:solidFill>
                  <a:prstClr val="black"/>
                </a:solidFill>
                <a:ea typeface="+mn-ea"/>
              </a:rPr>
              <a:t>these restrictions, the </a:t>
            </a:r>
            <a:r>
              <a:rPr lang="en-US" sz="2400" dirty="0">
                <a:solidFill>
                  <a:prstClr val="black"/>
                </a:solidFill>
                <a:ea typeface="+mn-ea"/>
              </a:rPr>
              <a:t>NGS </a:t>
            </a:r>
            <a:r>
              <a:rPr lang="en-US" sz="2400" dirty="0" smtClean="0">
                <a:solidFill>
                  <a:prstClr val="black"/>
                </a:solidFill>
                <a:ea typeface="+mn-ea"/>
              </a:rPr>
              <a:t>created the “</a:t>
            </a:r>
            <a:r>
              <a:rPr lang="en-US" sz="2400" dirty="0" smtClean="0">
                <a:solidFill>
                  <a:srgbClr val="FF0000"/>
                </a:solidFill>
                <a:ea typeface="+mn-ea"/>
              </a:rPr>
              <a:t>OPUS Rapid-Static </a:t>
            </a:r>
            <a:r>
              <a:rPr lang="en-US" sz="2400" dirty="0">
                <a:solidFill>
                  <a:srgbClr val="FF0000"/>
                </a:solidFill>
                <a:ea typeface="+mn-ea"/>
              </a:rPr>
              <a:t>Accuracy and Availability</a:t>
            </a:r>
            <a:r>
              <a:rPr lang="en-US" sz="2400" dirty="0">
                <a:solidFill>
                  <a:prstClr val="black"/>
                </a:solidFill>
                <a:ea typeface="+mn-ea"/>
              </a:rPr>
              <a:t>” tool (Choi, NGS</a:t>
            </a:r>
            <a:r>
              <a:rPr lang="en-US" sz="2400" dirty="0" smtClean="0">
                <a:solidFill>
                  <a:prstClr val="black"/>
                </a:solidFill>
                <a:ea typeface="+mn-ea"/>
              </a:rPr>
              <a:t>).</a:t>
            </a:r>
          </a:p>
          <a:p>
            <a:pPr defTabSz="914400" eaLnBrk="1" hangingPunct="1">
              <a:defRPr/>
            </a:pPr>
            <a:endParaRPr lang="en-US" sz="2400" dirty="0">
              <a:solidFill>
                <a:prstClr val="black"/>
              </a:solidFill>
              <a:ea typeface="+mn-ea"/>
            </a:endParaRPr>
          </a:p>
          <a:p>
            <a:pPr defTabSz="914400" eaLnBrk="1" hangingPunct="1">
              <a:defRPr/>
            </a:pPr>
            <a:r>
              <a:rPr lang="en-US" sz="2400" dirty="0" smtClean="0">
                <a:solidFill>
                  <a:prstClr val="black"/>
                </a:solidFill>
                <a:ea typeface="+mn-ea"/>
              </a:rPr>
              <a:t>Always remember, the estimated accuracies suggested by this tool are just that - estimates. </a:t>
            </a:r>
            <a:r>
              <a:rPr lang="en-US" sz="2400" dirty="0" smtClean="0">
                <a:solidFill>
                  <a:srgbClr val="FF0000"/>
                </a:solidFill>
                <a:ea typeface="+mn-ea"/>
              </a:rPr>
              <a:t>Confirming the quality of the OPUS solution remains your responsibility.</a:t>
            </a:r>
            <a:endParaRPr lang="en-US" sz="2400" dirty="0">
              <a:solidFill>
                <a:srgbClr val="FF0000"/>
              </a:solidFill>
              <a:ea typeface="+mn-ea"/>
            </a:endParaRPr>
          </a:p>
        </p:txBody>
      </p:sp>
      <p:sp>
        <p:nvSpPr>
          <p:cNvPr id="65540" name="Title 5"/>
          <p:cNvSpPr>
            <a:spLocks noGrp="1"/>
          </p:cNvSpPr>
          <p:nvPr>
            <p:ph type="title"/>
          </p:nvPr>
        </p:nvSpPr>
        <p:spPr/>
        <p:txBody>
          <a:bodyPr/>
          <a:lstStyle/>
          <a:p>
            <a:r>
              <a:rPr lang="en-US" altLang="en-US" sz="3200" b="1" smtClean="0"/>
              <a:t>How Good Can I Do With OPUS Rapid-Static?</a:t>
            </a:r>
          </a:p>
        </p:txBody>
      </p:sp>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63551"/>
            <a:ext cx="8229600" cy="886685"/>
          </a:xfrm>
        </p:spPr>
        <p:txBody>
          <a:bodyPr/>
          <a:lstStyle/>
          <a:p>
            <a:pPr eaLnBrk="1" hangingPunct="1"/>
            <a:r>
              <a:rPr lang="en-US" altLang="en-US" sz="3200" b="1" dirty="0" smtClean="0">
                <a:ea typeface="ＭＳ Ｐゴシック" pitchFamily="34" charset="-128"/>
              </a:rPr>
              <a:t>Understanding OPUS Agenda</a:t>
            </a:r>
          </a:p>
        </p:txBody>
      </p:sp>
      <p:sp>
        <p:nvSpPr>
          <p:cNvPr id="66563" name="Rectangle 3"/>
          <p:cNvSpPr>
            <a:spLocks noGrp="1" noChangeArrowheads="1"/>
          </p:cNvSpPr>
          <p:nvPr>
            <p:ph idx="1"/>
          </p:nvPr>
        </p:nvSpPr>
        <p:spPr>
          <a:xfrm>
            <a:off x="390525" y="1500442"/>
            <a:ext cx="8229600" cy="4733925"/>
          </a:xfrm>
        </p:spPr>
        <p:txBody>
          <a:bodyPr/>
          <a:lstStyle/>
          <a:p>
            <a:pPr eaLnBrk="1" hangingPunct="1">
              <a:defRPr/>
            </a:pPr>
            <a:r>
              <a:rPr lang="en-US" altLang="en-US" sz="1800" dirty="0" smtClean="0"/>
              <a:t>OPUS Overview, Options and Alternatives – Dave</a:t>
            </a:r>
          </a:p>
          <a:p>
            <a:pPr lvl="1" eaLnBrk="1" hangingPunct="1">
              <a:defRPr/>
            </a:pPr>
            <a:r>
              <a:rPr lang="en-US" altLang="en-US" sz="1400" dirty="0" smtClean="0"/>
              <a:t>Popularity over time</a:t>
            </a:r>
          </a:p>
          <a:p>
            <a:pPr lvl="1" eaLnBrk="1" hangingPunct="1">
              <a:defRPr/>
            </a:pPr>
            <a:r>
              <a:rPr lang="en-US" altLang="en-US" sz="1400" dirty="0" smtClean="0"/>
              <a:t>Static vs rapid-static </a:t>
            </a:r>
          </a:p>
          <a:p>
            <a:pPr lvl="1" eaLnBrk="1" hangingPunct="1">
              <a:defRPr/>
            </a:pPr>
            <a:r>
              <a:rPr lang="en-US" altLang="en-US" sz="1400" dirty="0" smtClean="0"/>
              <a:t>How they work</a:t>
            </a:r>
          </a:p>
          <a:p>
            <a:pPr lvl="1" eaLnBrk="1" hangingPunct="1">
              <a:defRPr/>
            </a:pPr>
            <a:r>
              <a:rPr lang="en-US" altLang="en-US" sz="1400" dirty="0" smtClean="0"/>
              <a:t>Typical accuracies</a:t>
            </a:r>
            <a:r>
              <a:rPr lang="en-US" altLang="en-US" sz="1200" dirty="0" smtClean="0"/>
              <a:t/>
            </a:r>
            <a:br>
              <a:rPr lang="en-US" altLang="en-US" sz="1200" dirty="0" smtClean="0"/>
            </a:br>
            <a:endParaRPr lang="en-US" altLang="en-US" sz="1200" dirty="0" smtClean="0"/>
          </a:p>
          <a:p>
            <a:pPr eaLnBrk="1" hangingPunct="1">
              <a:defRPr/>
            </a:pPr>
            <a:r>
              <a:rPr lang="en-US" altLang="en-US" sz="1800" dirty="0" smtClean="0"/>
              <a:t>OPUS Reports and Common Mistakes – Joe</a:t>
            </a:r>
          </a:p>
          <a:p>
            <a:pPr lvl="1" eaLnBrk="1" hangingPunct="1">
              <a:defRPr/>
            </a:pPr>
            <a:r>
              <a:rPr lang="en-US" altLang="en-US" sz="1400" dirty="0" smtClean="0"/>
              <a:t>Explain formats, common error codes</a:t>
            </a:r>
            <a:r>
              <a:rPr lang="en-US" altLang="en-US" sz="1200" dirty="0" smtClean="0"/>
              <a:t/>
            </a:r>
            <a:br>
              <a:rPr lang="en-US" altLang="en-US" sz="1200" dirty="0" smtClean="0"/>
            </a:br>
            <a:endParaRPr lang="en-US" altLang="en-US" sz="1200" dirty="0" smtClean="0"/>
          </a:p>
          <a:p>
            <a:pPr eaLnBrk="1" hangingPunct="1">
              <a:defRPr/>
            </a:pPr>
            <a:r>
              <a:rPr lang="en-US" altLang="en-US" sz="1800" dirty="0" smtClean="0"/>
              <a:t>Shared Solutions and OPUS Projects – </a:t>
            </a:r>
            <a:r>
              <a:rPr lang="en-US" altLang="en-US" sz="1800" dirty="0" err="1" smtClean="0"/>
              <a:t>Sathish</a:t>
            </a:r>
            <a:r>
              <a:rPr lang="en-US" altLang="en-US" sz="1800" dirty="0" smtClean="0"/>
              <a:t>, Kim, and Rick</a:t>
            </a:r>
          </a:p>
          <a:p>
            <a:pPr eaLnBrk="1" hangingPunct="1">
              <a:defRPr/>
            </a:pPr>
            <a:r>
              <a:rPr lang="en-US" altLang="en-US" sz="1200" dirty="0" smtClean="0"/>
              <a:t>Why, how, what’s been shared so far</a:t>
            </a:r>
            <a:br>
              <a:rPr lang="en-US" altLang="en-US" sz="1200" dirty="0" smtClean="0"/>
            </a:br>
            <a:endParaRPr lang="en-US" altLang="en-US" sz="1200" dirty="0" smtClean="0"/>
          </a:p>
          <a:p>
            <a:pPr eaLnBrk="1" hangingPunct="1">
              <a:defRPr/>
            </a:pPr>
            <a:r>
              <a:rPr lang="en-US" altLang="en-US" sz="1800" dirty="0" smtClean="0"/>
              <a:t>Planned and Recent Upgrades – </a:t>
            </a:r>
            <a:r>
              <a:rPr lang="en-US" altLang="en-US" sz="1800" dirty="0" err="1" smtClean="0"/>
              <a:t>Weibing</a:t>
            </a:r>
            <a:endParaRPr lang="en-US" altLang="en-US" sz="1800" dirty="0" smtClean="0">
              <a:cs typeface="+mn-cs"/>
            </a:endParaRPr>
          </a:p>
          <a:p>
            <a:pPr eaLnBrk="1" hangingPunct="1">
              <a:defRPr/>
            </a:pPr>
            <a:endParaRPr lang="en-US" altLang="en-US" sz="1600" dirty="0" smtClean="0"/>
          </a:p>
          <a:p>
            <a:pPr eaLnBrk="1" hangingPunct="1">
              <a:defRPr/>
            </a:pPr>
            <a:r>
              <a:rPr lang="en-US" altLang="en-US" sz="1800" dirty="0" smtClean="0"/>
              <a:t>Implications for OPUS and NSRS from IGS14 and 2022. - Mark S.</a:t>
            </a:r>
          </a:p>
          <a:p>
            <a:pPr lvl="1" eaLnBrk="1" hangingPunct="1">
              <a:defRPr/>
            </a:pPr>
            <a:r>
              <a:rPr lang="en-US" altLang="en-US" sz="1400" dirty="0" smtClean="0"/>
              <a:t>“The world moves on”</a:t>
            </a:r>
            <a:r>
              <a:rPr lang="en-US" altLang="en-US" sz="1200" dirty="0" smtClean="0"/>
              <a:t/>
            </a:r>
            <a:br>
              <a:rPr lang="en-US" altLang="en-US" sz="1200" dirty="0" smtClean="0"/>
            </a:br>
            <a:endParaRPr lang="en-US" altLang="en-US" sz="1200" dirty="0" smtClean="0"/>
          </a:p>
          <a:p>
            <a:pPr eaLnBrk="1" hangingPunct="1">
              <a:defRPr/>
            </a:pPr>
            <a:r>
              <a:rPr lang="en-US" altLang="en-US" sz="1800" dirty="0" smtClean="0"/>
              <a:t>Your questions answered!  Send questions to </a:t>
            </a:r>
            <a:r>
              <a:rPr lang="en-US" altLang="en-US" sz="1800" u="sng" dirty="0" smtClean="0">
                <a:hlinkClick r:id="rId2"/>
              </a:rPr>
              <a:t>ngs.opus@noaa.gov</a:t>
            </a:r>
            <a:endParaRPr lang="en-US" altLang="en-US" sz="1800" u="sng" dirty="0" smtClean="0"/>
          </a:p>
          <a:p>
            <a:pPr eaLnBrk="1" hangingPunct="1">
              <a:defRPr/>
            </a:pPr>
            <a:endParaRPr lang="en-US" altLang="en-US" sz="1600" dirty="0" smtClean="0"/>
          </a:p>
          <a:p>
            <a:pPr eaLnBrk="1" hangingPunct="1">
              <a:defRPr/>
            </a:pPr>
            <a:endParaRPr lang="en-US" altLang="en-US" sz="1600" dirty="0" smtClean="0"/>
          </a:p>
        </p:txBody>
      </p:sp>
      <p:sp>
        <p:nvSpPr>
          <p:cNvPr id="3" name="Date Placeholder 2"/>
          <p:cNvSpPr>
            <a:spLocks noGrp="1"/>
          </p:cNvSpPr>
          <p:nvPr>
            <p:ph type="dt" sz="half" idx="10"/>
          </p:nvPr>
        </p:nvSpPr>
        <p:spPr/>
        <p:txBody>
          <a:bodyPr/>
          <a:lstStyle/>
          <a:p>
            <a:pPr>
              <a:defRPr/>
            </a:pPr>
            <a:r>
              <a:rPr lang="en-US" smtClean="0"/>
              <a:t>12/08/2016</a:t>
            </a:r>
            <a:endParaRPr lang="en-US"/>
          </a:p>
        </p:txBody>
      </p:sp>
      <p:sp>
        <p:nvSpPr>
          <p:cNvPr id="2" name="Slide Number Placeholder 1"/>
          <p:cNvSpPr>
            <a:spLocks noGrp="1"/>
          </p:cNvSpPr>
          <p:nvPr>
            <p:ph type="sldNum" sz="quarter" idx="12"/>
          </p:nvPr>
        </p:nvSpPr>
        <p:spPr/>
        <p:txBody>
          <a:bodyPr/>
          <a:lstStyle/>
          <a:p>
            <a:pPr>
              <a:defRPr/>
            </a:pPr>
            <a:fld id="{449E7E93-57EB-4600-B76B-7C2675CCE723}" type="slidenum">
              <a:rPr lang="en-US" smtClean="0"/>
              <a:pPr>
                <a:defRPr/>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6"/>
          <p:cNvSpPr txBox="1">
            <a:spLocks noChangeArrowheads="1"/>
          </p:cNvSpPr>
          <p:nvPr/>
        </p:nvSpPr>
        <p:spPr bwMode="auto">
          <a:xfrm>
            <a:off x="1306516" y="5983289"/>
            <a:ext cx="6472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hangingPunct="1">
              <a:defRPr/>
            </a:pPr>
            <a:r>
              <a:rPr lang="en-US" sz="1200" dirty="0">
                <a:solidFill>
                  <a:prstClr val="black"/>
                </a:solidFill>
                <a:ea typeface="+mn-ea"/>
              </a:rPr>
              <a:t>http://geodesy.noaa.gov/OPUSI/Plots/Gmap/OPUSRS_sigmap.shtml</a:t>
            </a:r>
          </a:p>
        </p:txBody>
      </p:sp>
      <p:sp>
        <p:nvSpPr>
          <p:cNvPr id="64516" name="Title 5"/>
          <p:cNvSpPr>
            <a:spLocks noGrp="1"/>
          </p:cNvSpPr>
          <p:nvPr>
            <p:ph type="title"/>
          </p:nvPr>
        </p:nvSpPr>
        <p:spPr/>
        <p:txBody>
          <a:bodyPr/>
          <a:lstStyle/>
          <a:p>
            <a:r>
              <a:rPr lang="en-US" altLang="en-US" sz="3200" b="1" smtClean="0"/>
              <a:t>The OPUS Rapid-Static Accuracy and Availability Tool</a:t>
            </a:r>
          </a:p>
        </p:txBody>
      </p:sp>
      <p:pic>
        <p:nvPicPr>
          <p:cNvPr id="64517" name="Picture 17"/>
          <p:cNvPicPr>
            <a:picLocks noChangeAspect="1" noChangeArrowheads="1"/>
          </p:cNvPicPr>
          <p:nvPr/>
        </p:nvPicPr>
        <p:blipFill>
          <a:blip r:embed="rId3">
            <a:extLst>
              <a:ext uri="{28A0092B-C50C-407E-A947-70E740481C1C}">
                <a14:useLocalDpi xmlns:a14="http://schemas.microsoft.com/office/drawing/2010/main" val="0"/>
              </a:ext>
            </a:extLst>
          </a:blip>
          <a:srcRect l="9247" t="23376" r="9048" b="13742"/>
          <a:stretch>
            <a:fillRect/>
          </a:stretch>
        </p:blipFill>
        <p:spPr bwMode="auto">
          <a:xfrm>
            <a:off x="1306516" y="1593850"/>
            <a:ext cx="6472237" cy="438943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200" b="1" dirty="0" smtClean="0"/>
              <a:t>OPUS Static vs. Rapid Static</a:t>
            </a:r>
          </a:p>
        </p:txBody>
      </p:sp>
      <p:graphicFrame>
        <p:nvGraphicFramePr>
          <p:cNvPr id="68669" name="Group 61"/>
          <p:cNvGraphicFramePr>
            <a:graphicFrameLocks noGrp="1"/>
          </p:cNvGraphicFramePr>
          <p:nvPr>
            <p:ph idx="1"/>
            <p:extLst>
              <p:ext uri="{D42A27DB-BD31-4B8C-83A1-F6EECF244321}">
                <p14:modId xmlns:p14="http://schemas.microsoft.com/office/powerpoint/2010/main" val="3202212065"/>
              </p:ext>
            </p:extLst>
          </p:nvPr>
        </p:nvGraphicFramePr>
        <p:xfrm>
          <a:off x="685800" y="1676403"/>
          <a:ext cx="8066088" cy="4401822"/>
        </p:xfrm>
        <a:graphic>
          <a:graphicData uri="http://schemas.openxmlformats.org/drawingml/2006/table">
            <a:tbl>
              <a:tblPr/>
              <a:tblGrid>
                <a:gridCol w="2689225">
                  <a:extLst>
                    <a:ext uri="{9D8B030D-6E8A-4147-A177-3AD203B41FA5}">
                      <a16:colId xmlns:a16="http://schemas.microsoft.com/office/drawing/2014/main" xmlns="" val="20000"/>
                    </a:ext>
                  </a:extLst>
                </a:gridCol>
                <a:gridCol w="2687638">
                  <a:extLst>
                    <a:ext uri="{9D8B030D-6E8A-4147-A177-3AD203B41FA5}">
                      <a16:colId xmlns:a16="http://schemas.microsoft.com/office/drawing/2014/main" xmlns="" val="20001"/>
                    </a:ext>
                  </a:extLst>
                </a:gridCol>
                <a:gridCol w="2689225">
                  <a:extLst>
                    <a:ext uri="{9D8B030D-6E8A-4147-A177-3AD203B41FA5}">
                      <a16:colId xmlns:a16="http://schemas.microsoft.com/office/drawing/2014/main" xmlns="" val="20002"/>
                    </a:ext>
                  </a:extLst>
                </a:gridCol>
              </a:tblGrid>
              <a:tr h="579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900" b="1"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Static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Rapid Static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90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Input </a:t>
                      </a:r>
                      <a:r>
                        <a:rPr kumimoji="0" lang="en-US" sz="1200" b="0" i="0" u="none" strike="noStrike" cap="none" normalizeH="0" baseline="0" dirty="0" smtClean="0">
                          <a:ln>
                            <a:noFill/>
                          </a:ln>
                          <a:solidFill>
                            <a:schemeClr val="tx1"/>
                          </a:solidFill>
                          <a:effectLst/>
                          <a:latin typeface="Arial" charset="0"/>
                        </a:rPr>
                        <a:t>(dual-frequency GPS)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smtClean="0">
                          <a:ln>
                            <a:noFill/>
                          </a:ln>
                          <a:solidFill>
                            <a:srgbClr val="880000"/>
                          </a:solidFill>
                          <a:effectLst/>
                          <a:latin typeface="Arial" charset="0"/>
                        </a:rPr>
                        <a:t>2-48 hours</a:t>
                      </a:r>
                      <a:endParaRPr kumimoji="0" lang="en-US" sz="1900" b="0" i="0" u="none" strike="noStrike" cap="none" normalizeH="0" baseline="0" smtClean="0">
                        <a:ln>
                          <a:noFill/>
                        </a:ln>
                        <a:solidFill>
                          <a:srgbClr val="88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rgbClr val="008000"/>
                          </a:solidFill>
                          <a:effectLst/>
                          <a:latin typeface="Arial" charset="0"/>
                        </a:rPr>
                        <a:t>15 minutes-2 hours</a:t>
                      </a:r>
                      <a:endParaRPr kumimoji="0" lang="en-US" sz="19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0001"/>
                  </a:ext>
                </a:extLst>
              </a:tr>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Output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normal, extended, XML </a:t>
                      </a:r>
                      <a:r>
                        <a:rPr kumimoji="0" lang="en-US" sz="1900" b="1" i="0" u="none" strike="noStrike" cap="none" normalizeH="0" baseline="0" dirty="0" smtClean="0">
                          <a:ln>
                            <a:noFill/>
                          </a:ln>
                          <a:solidFill>
                            <a:srgbClr val="008000"/>
                          </a:solidFill>
                          <a:effectLst/>
                          <a:latin typeface="Arial" charset="0"/>
                        </a:rPr>
                        <a:t>sharing, projects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normal, extended, XML</a:t>
                      </a:r>
                      <a:br>
                        <a:rPr kumimoji="0" lang="en-US" sz="1900" b="0" i="0" u="none" strike="noStrike" cap="none" normalizeH="0" baseline="0" smtClean="0">
                          <a:ln>
                            <a:noFill/>
                          </a:ln>
                          <a:solidFill>
                            <a:schemeClr val="tx1"/>
                          </a:solidFill>
                          <a:effectLst/>
                          <a:latin typeface="Arial" charset="0"/>
                        </a:rPr>
                      </a:br>
                      <a:endParaRPr kumimoji="0" lang="en-US" sz="19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08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Accuracy </a:t>
                      </a:r>
                      <a:r>
                        <a:rPr kumimoji="0" lang="en-US" sz="1200" b="0" i="0" u="none" strike="noStrike" cap="none" normalizeH="0" baseline="0" dirty="0" smtClean="0">
                          <a:ln>
                            <a:noFill/>
                          </a:ln>
                          <a:solidFill>
                            <a:schemeClr val="tx1"/>
                          </a:solidFill>
                          <a:effectLst/>
                          <a:latin typeface="Arial" charset="0"/>
                        </a:rPr>
                        <a:t>(95%confidence)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1-2 cm horizontal</a:t>
                      </a:r>
                      <a:br>
                        <a:rPr kumimoji="0" lang="en-US" sz="1900" b="0" i="0" u="none" strike="noStrike" cap="none" normalizeH="0" baseline="0" smtClean="0">
                          <a:ln>
                            <a:noFill/>
                          </a:ln>
                          <a:solidFill>
                            <a:schemeClr val="tx1"/>
                          </a:solidFill>
                          <a:effectLst/>
                          <a:latin typeface="Arial" charset="0"/>
                        </a:rPr>
                      </a:br>
                      <a:r>
                        <a:rPr kumimoji="0" lang="en-US" sz="1900" b="1" i="0" u="none" strike="noStrike" cap="none" normalizeH="0" baseline="0" smtClean="0">
                          <a:ln>
                            <a:noFill/>
                          </a:ln>
                          <a:solidFill>
                            <a:srgbClr val="008000"/>
                          </a:solidFill>
                          <a:effectLst/>
                          <a:latin typeface="Arial" charset="0"/>
                        </a:rPr>
                        <a:t>3-6 cm</a:t>
                      </a:r>
                      <a:r>
                        <a:rPr kumimoji="0" lang="en-US" sz="1900" b="0" i="0" u="none" strike="noStrike" cap="none" normalizeH="0" baseline="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1-2 cm horizontal</a:t>
                      </a:r>
                      <a:br>
                        <a:rPr kumimoji="0" lang="en-US" sz="1900" b="0" i="0" u="none" strike="noStrike" cap="none" normalizeH="0" baseline="0" smtClean="0">
                          <a:ln>
                            <a:noFill/>
                          </a:ln>
                          <a:solidFill>
                            <a:schemeClr val="tx1"/>
                          </a:solidFill>
                          <a:effectLst/>
                          <a:latin typeface="Arial" charset="0"/>
                        </a:rPr>
                      </a:br>
                      <a:r>
                        <a:rPr kumimoji="0" lang="en-US" sz="1900" b="1" i="0" u="none" strike="noStrike" cap="none" normalizeH="0" baseline="0" smtClean="0">
                          <a:ln>
                            <a:noFill/>
                          </a:ln>
                          <a:solidFill>
                            <a:srgbClr val="880000"/>
                          </a:solidFill>
                          <a:effectLst/>
                          <a:latin typeface="Arial" charset="0"/>
                        </a:rPr>
                        <a:t>4-8 cm</a:t>
                      </a:r>
                      <a:r>
                        <a:rPr kumimoji="0" lang="en-US" sz="1900" b="0" i="0" u="none" strike="noStrike" cap="none" normalizeH="0" baseline="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0003"/>
                  </a:ext>
                </a:extLst>
              </a:tr>
              <a:tr h="822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Network Geometry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3 CORS, preferably </a:t>
                      </a:r>
                      <a:br>
                        <a:rPr kumimoji="0" lang="en-US" sz="1900" b="0" i="0" u="none" strike="noStrike" cap="none" normalizeH="0" baseline="0" dirty="0" smtClean="0">
                          <a:ln>
                            <a:noFill/>
                          </a:ln>
                          <a:solidFill>
                            <a:schemeClr val="tx1"/>
                          </a:solidFill>
                          <a:effectLst/>
                          <a:latin typeface="Arial" charset="0"/>
                        </a:rPr>
                      </a:br>
                      <a:r>
                        <a:rPr kumimoji="0" lang="en-US" sz="1900" b="0" i="0" u="none" strike="noStrike" cap="none" normalizeH="0" baseline="0" dirty="0" smtClean="0">
                          <a:ln>
                            <a:noFill/>
                          </a:ln>
                          <a:solidFill>
                            <a:schemeClr val="tx1"/>
                          </a:solidFill>
                          <a:effectLst/>
                          <a:latin typeface="Arial" charset="0"/>
                        </a:rPr>
                        <a:t>within </a:t>
                      </a:r>
                      <a:r>
                        <a:rPr kumimoji="0" lang="en-US" sz="1900" b="1" i="0" u="none" strike="noStrike" cap="none" normalizeH="0" baseline="0" dirty="0" smtClean="0">
                          <a:ln>
                            <a:noFill/>
                          </a:ln>
                          <a:solidFill>
                            <a:srgbClr val="008000"/>
                          </a:solidFill>
                          <a:effectLst/>
                          <a:latin typeface="Arial" charset="0"/>
                        </a:rPr>
                        <a:t>1000 km</a:t>
                      </a:r>
                      <a:r>
                        <a:rPr kumimoji="0" lang="en-US" sz="1900" b="0" i="0" u="none" strike="noStrike" cap="none" normalizeH="0" baseline="0" dirty="0" smtClean="0">
                          <a:ln>
                            <a:noFill/>
                          </a:ln>
                          <a:solidFill>
                            <a:schemeClr val="tx1"/>
                          </a:solidFill>
                          <a:effectLst/>
                          <a:latin typeface="Arial" charset="0"/>
                        </a:rPr>
                        <a:t> of rover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3-9 CORS, </a:t>
                      </a:r>
                      <a:r>
                        <a:rPr kumimoji="0" lang="en-US" sz="1600" b="0" i="0" u="none" strike="noStrike" cap="none" normalizeH="0" baseline="0" dirty="0" smtClean="0">
                          <a:ln>
                            <a:noFill/>
                          </a:ln>
                          <a:solidFill>
                            <a:schemeClr val="tx1"/>
                          </a:solidFill>
                          <a:effectLst/>
                          <a:latin typeface="Arial" charset="0"/>
                        </a:rPr>
                        <a:t>surrounding &amp;</a:t>
                      </a:r>
                      <a:r>
                        <a:rPr kumimoji="0" lang="en-US" sz="1900" b="0" i="0" u="none" strike="noStrike" cap="none" normalizeH="0" baseline="0" dirty="0" smtClean="0">
                          <a:ln>
                            <a:noFill/>
                          </a:ln>
                          <a:solidFill>
                            <a:schemeClr val="tx1"/>
                          </a:solidFill>
                          <a:effectLst/>
                          <a:latin typeface="Arial" charset="0"/>
                        </a:rPr>
                        <a:t/>
                      </a:r>
                      <a:br>
                        <a:rPr kumimoji="0" lang="en-US" sz="1900" b="0" i="0" u="none" strike="noStrike" cap="none" normalizeH="0" baseline="0" dirty="0" smtClean="0">
                          <a:ln>
                            <a:noFill/>
                          </a:ln>
                          <a:solidFill>
                            <a:schemeClr val="tx1"/>
                          </a:solidFill>
                          <a:effectLst/>
                          <a:latin typeface="Arial" charset="0"/>
                        </a:rPr>
                      </a:br>
                      <a:r>
                        <a:rPr kumimoji="0" lang="en-US" sz="1900" b="0" i="0" u="none" strike="noStrike" cap="none" normalizeH="0" baseline="0" dirty="0" smtClean="0">
                          <a:ln>
                            <a:noFill/>
                          </a:ln>
                          <a:solidFill>
                            <a:schemeClr val="tx1"/>
                          </a:solidFill>
                          <a:effectLst/>
                          <a:latin typeface="Arial" charset="0"/>
                        </a:rPr>
                        <a:t>within </a:t>
                      </a:r>
                      <a:r>
                        <a:rPr kumimoji="0" lang="en-US" sz="1900" b="1" i="0" u="none" strike="noStrike" cap="none" normalizeH="0" baseline="0" dirty="0" smtClean="0">
                          <a:ln>
                            <a:noFill/>
                          </a:ln>
                          <a:solidFill>
                            <a:srgbClr val="880000"/>
                          </a:solidFill>
                          <a:effectLst/>
                          <a:latin typeface="Arial" charset="0"/>
                        </a:rPr>
                        <a:t>250 km</a:t>
                      </a:r>
                      <a:r>
                        <a:rPr kumimoji="0" lang="en-US" sz="1900" b="0" i="0" u="none" strike="noStrike" cap="none" normalizeH="0" baseline="0" dirty="0" smtClean="0">
                          <a:ln>
                            <a:noFill/>
                          </a:ln>
                          <a:solidFill>
                            <a:schemeClr val="tx1"/>
                          </a:solidFill>
                          <a:effectLst/>
                          <a:latin typeface="Arial" charset="0"/>
                        </a:rPr>
                        <a:t> of rover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41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Availability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rgbClr val="008000"/>
                          </a:solidFill>
                          <a:effectLst/>
                          <a:latin typeface="Arial" charset="0"/>
                        </a:rPr>
                        <a:t>global</a:t>
                      </a:r>
                      <a:endParaRPr kumimoji="0" lang="en-US" sz="15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rgbClr val="880000"/>
                          </a:solidFill>
                          <a:effectLst/>
                          <a:latin typeface="Arial" charset="0"/>
                        </a:rPr>
                        <a:t>90% of CONUS</a:t>
                      </a:r>
                      <a:r>
                        <a:rPr kumimoji="0" lang="en-US" sz="1900" b="0" i="0" u="none" strike="noStrike" cap="none" normalizeH="0" baseline="0" dirty="0" smtClean="0">
                          <a:ln>
                            <a:noFill/>
                          </a:ln>
                          <a:solidFill>
                            <a:schemeClr val="tx1"/>
                          </a:solidFill>
                          <a:effectLst/>
                          <a:latin typeface="Arial" charset="0"/>
                        </a:rPr>
                        <a:t/>
                      </a:r>
                      <a:br>
                        <a:rPr kumimoji="0" lang="en-US" sz="1900" b="0" i="0" u="none" strike="noStrike" cap="none" normalizeH="0" baseline="0" dirty="0" smtClean="0">
                          <a:ln>
                            <a:noFill/>
                          </a:ln>
                          <a:solidFill>
                            <a:schemeClr val="tx1"/>
                          </a:solidFill>
                          <a:effectLst/>
                          <a:latin typeface="Arial" charset="0"/>
                        </a:rPr>
                      </a:br>
                      <a:r>
                        <a:rPr kumimoji="0" lang="en-US" sz="1500" b="0" i="0" u="none" strike="noStrike" cap="none" normalizeH="0" baseline="0" dirty="0" smtClean="0">
                          <a:ln>
                            <a:noFill/>
                          </a:ln>
                          <a:solidFill>
                            <a:schemeClr val="tx1"/>
                          </a:solidFill>
                          <a:effectLst/>
                          <a:latin typeface="Arial" charset="0"/>
                        </a:rPr>
                        <a:t>(subject to geometry, above)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3" name="Date Placeholder 2"/>
          <p:cNvSpPr>
            <a:spLocks noGrp="1"/>
          </p:cNvSpPr>
          <p:nvPr>
            <p:ph type="dt" sz="half" idx="10"/>
          </p:nvPr>
        </p:nvSpPr>
        <p:spPr/>
        <p:txBody>
          <a:bodyPr/>
          <a:lstStyle/>
          <a:p>
            <a:pPr>
              <a:defRPr/>
            </a:pPr>
            <a:r>
              <a:rPr lang="en-US" smtClean="0"/>
              <a:t>12/08/2016</a:t>
            </a:r>
            <a:endParaRPr lang="en-US"/>
          </a:p>
        </p:txBody>
      </p:sp>
      <p:sp>
        <p:nvSpPr>
          <p:cNvPr id="2" name="Slide Number Placeholder 1"/>
          <p:cNvSpPr>
            <a:spLocks noGrp="1"/>
          </p:cNvSpPr>
          <p:nvPr>
            <p:ph type="sldNum" sz="quarter" idx="12"/>
          </p:nvPr>
        </p:nvSpPr>
        <p:spPr/>
        <p:txBody>
          <a:bodyPr/>
          <a:lstStyle/>
          <a:p>
            <a:pPr>
              <a:defRPr/>
            </a:pPr>
            <a:fld id="{1F3E1BB9-6DAE-4335-ACA8-9BD9381BADED}" type="slidenum">
              <a:rPr lang="en-US" altLang="en-US" smtClean="0"/>
              <a:pPr>
                <a:defRPr/>
              </a:pPr>
              <a:t>21</a:t>
            </a:fld>
            <a:endParaRPr lang="en-US"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757239"/>
            <a:ext cx="8229600" cy="544512"/>
          </a:xfrm>
        </p:spPr>
        <p:txBody>
          <a:bodyPr/>
          <a:lstStyle/>
          <a:p>
            <a:r>
              <a:rPr lang="en-US" altLang="en-US" sz="3200" b="1" smtClean="0"/>
              <a:t>Precise Point Positioning (PPP)</a:t>
            </a:r>
          </a:p>
        </p:txBody>
      </p:sp>
      <p:sp>
        <p:nvSpPr>
          <p:cNvPr id="67587" name="Content Placeholder 2"/>
          <p:cNvSpPr>
            <a:spLocks noGrp="1"/>
          </p:cNvSpPr>
          <p:nvPr>
            <p:ph idx="1"/>
          </p:nvPr>
        </p:nvSpPr>
        <p:spPr>
          <a:xfrm>
            <a:off x="457200" y="1971675"/>
            <a:ext cx="8229600" cy="3668549"/>
          </a:xfrm>
        </p:spPr>
        <p:txBody>
          <a:bodyPr/>
          <a:lstStyle/>
          <a:p>
            <a:r>
              <a:rPr lang="en-US" altLang="en-US" sz="2400" dirty="0" smtClean="0"/>
              <a:t>Not offered by NGS or in current plans</a:t>
            </a:r>
          </a:p>
          <a:p>
            <a:r>
              <a:rPr lang="en-US" altLang="en-US" sz="2400" dirty="0" smtClean="0"/>
              <a:t>Uses the precise orbit and clock data from satellites to obtain a position – no base stations required</a:t>
            </a:r>
          </a:p>
          <a:p>
            <a:r>
              <a:rPr lang="en-US" altLang="en-US" sz="2400" dirty="0" smtClean="0"/>
              <a:t>Provides solutions globally</a:t>
            </a:r>
          </a:p>
          <a:p>
            <a:r>
              <a:rPr lang="en-US" altLang="en-US" sz="2400" dirty="0" smtClean="0"/>
              <a:t>Single or dual-frequency receivers</a:t>
            </a:r>
          </a:p>
          <a:p>
            <a:r>
              <a:rPr lang="en-US" altLang="en-US" sz="2400" dirty="0" smtClean="0"/>
              <a:t>Static or kinematic</a:t>
            </a:r>
          </a:p>
          <a:p>
            <a:r>
              <a:rPr lang="en-US" altLang="en-US" sz="2400" dirty="0" smtClean="0"/>
              <a:t>0.01 m – 0.1 m solutions from one dual-frequency receiver.</a:t>
            </a:r>
          </a:p>
          <a:p>
            <a:r>
              <a:rPr lang="en-US" altLang="en-US" sz="2400" dirty="0" smtClean="0"/>
              <a:t>&lt; 1 cm position static mode</a:t>
            </a:r>
          </a:p>
        </p:txBody>
      </p:sp>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z="8000" smtClean="0">
                <a:solidFill>
                  <a:schemeClr val="bg1"/>
                </a:solidFill>
              </a:rPr>
              <a:t>JOE’S SLIDES</a:t>
            </a:r>
          </a:p>
        </p:txBody>
      </p:sp>
      <p:sp>
        <p:nvSpPr>
          <p:cNvPr id="4" name="Rectangle 3"/>
          <p:cNvSpPr>
            <a:spLocks noGrp="1" noChangeArrowheads="1"/>
          </p:cNvSpPr>
          <p:nvPr>
            <p:ph idx="1"/>
          </p:nvPr>
        </p:nvSpPr>
        <p:spPr/>
        <p:txBody>
          <a:bodyPr/>
          <a:lstStyle/>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overview, options and alternatives </a:t>
            </a:r>
            <a:r>
              <a:rPr lang="en-US" sz="1600" dirty="0" smtClean="0">
                <a:solidFill>
                  <a:schemeClr val="accent2">
                    <a:lumMod val="60000"/>
                    <a:lumOff val="40000"/>
                  </a:schemeClr>
                </a:solidFill>
              </a:rPr>
              <a:t>– Dave</a:t>
            </a:r>
          </a:p>
          <a:p>
            <a:pPr lvl="1">
              <a:defRPr/>
            </a:pPr>
            <a:r>
              <a:rPr lang="en-US" sz="1200" dirty="0" smtClean="0">
                <a:solidFill>
                  <a:schemeClr val="accent2">
                    <a:lumMod val="60000"/>
                    <a:lumOff val="40000"/>
                  </a:schemeClr>
                </a:solidFill>
              </a:rPr>
              <a:t>typical accuracies, popularity over time</a:t>
            </a:r>
          </a:p>
          <a:p>
            <a:pPr lvl="1">
              <a:defRPr/>
            </a:pPr>
            <a:r>
              <a:rPr lang="en-US" sz="1200" dirty="0" smtClean="0">
                <a:solidFill>
                  <a:schemeClr val="accent2">
                    <a:lumMod val="60000"/>
                    <a:lumOff val="40000"/>
                  </a:schemeClr>
                </a:solidFill>
              </a:rPr>
              <a:t>Static vs rapid-static vs projects vs net vs PPP</a:t>
            </a:r>
          </a:p>
          <a:p>
            <a:pPr lvl="1">
              <a:defRPr/>
            </a:pPr>
            <a:r>
              <a:rPr lang="en-US" sz="1200" dirty="0" smtClean="0">
                <a:solidFill>
                  <a:schemeClr val="accent2">
                    <a:lumMod val="60000"/>
                    <a:lumOff val="40000"/>
                  </a:schemeClr>
                </a:solidFill>
              </a:rPr>
              <a:t>how they work</a:t>
            </a:r>
            <a:r>
              <a:rPr lang="en-US" sz="1200" dirty="0" smtClean="0">
                <a:solidFill>
                  <a:schemeClr val="bg1">
                    <a:lumMod val="75000"/>
                  </a:schemeClr>
                </a:solidFill>
              </a:rPr>
              <a:t/>
            </a:r>
            <a:br>
              <a:rPr lang="en-US" sz="1200" dirty="0" smtClean="0">
                <a:solidFill>
                  <a:schemeClr val="bg1">
                    <a:lumMod val="75000"/>
                  </a:schemeClr>
                </a:solidFill>
              </a:rPr>
            </a:br>
            <a:endParaRPr lang="en-US" sz="1200" dirty="0" smtClean="0">
              <a:solidFill>
                <a:schemeClr val="bg1"/>
              </a:solidFill>
            </a:endParaRPr>
          </a:p>
          <a:p>
            <a:pPr>
              <a:defRPr/>
            </a:pPr>
            <a:r>
              <a:rPr lang="en-US" sz="1600" dirty="0" smtClean="0">
                <a:solidFill>
                  <a:schemeClr val="bg1"/>
                </a:solidFill>
              </a:rPr>
              <a:t>OPUS </a:t>
            </a:r>
            <a:r>
              <a:rPr lang="en-US" sz="1600" dirty="0">
                <a:solidFill>
                  <a:schemeClr val="bg1"/>
                </a:solidFill>
              </a:rPr>
              <a:t>reports and common mistakes </a:t>
            </a:r>
            <a:r>
              <a:rPr lang="en-US" sz="1600" dirty="0" smtClean="0">
                <a:solidFill>
                  <a:schemeClr val="bg1"/>
                </a:solidFill>
              </a:rPr>
              <a:t>– Joe</a:t>
            </a:r>
          </a:p>
          <a:p>
            <a:pPr lvl="1">
              <a:defRPr/>
            </a:pPr>
            <a:r>
              <a:rPr lang="en-US" sz="1200" dirty="0" smtClean="0">
                <a:solidFill>
                  <a:schemeClr val="bg1"/>
                </a:solidFill>
              </a:rPr>
              <a:t>explain formats, common error codes</a:t>
            </a:r>
            <a:r>
              <a:rPr lang="en-US" sz="1200" dirty="0" smtClean="0">
                <a:solidFill>
                  <a:schemeClr val="accent2">
                    <a:lumMod val="60000"/>
                    <a:lumOff val="40000"/>
                  </a:schemeClr>
                </a:solidFill>
              </a:rPr>
              <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OPUS projects and shared solutions - Rick, </a:t>
            </a:r>
            <a:r>
              <a:rPr lang="en-US" sz="1600" dirty="0" err="1">
                <a:solidFill>
                  <a:schemeClr val="accent2">
                    <a:lumMod val="60000"/>
                    <a:lumOff val="40000"/>
                  </a:schemeClr>
                </a:solidFill>
              </a:rPr>
              <a:t>Sathish</a:t>
            </a:r>
            <a:r>
              <a:rPr lang="en-US" sz="1600" dirty="0">
                <a:solidFill>
                  <a:schemeClr val="accent2">
                    <a:lumMod val="60000"/>
                    <a:lumOff val="40000"/>
                  </a:schemeClr>
                </a:solidFill>
              </a:rPr>
              <a:t> and </a:t>
            </a:r>
            <a:r>
              <a:rPr lang="en-US" sz="1600" dirty="0" smtClean="0">
                <a:solidFill>
                  <a:schemeClr val="accent2">
                    <a:lumMod val="60000"/>
                    <a:lumOff val="40000"/>
                  </a:schemeClr>
                </a:solidFill>
              </a:rPr>
              <a:t>Kim</a:t>
            </a:r>
          </a:p>
          <a:p>
            <a:pPr lvl="1">
              <a:defRPr/>
            </a:pPr>
            <a:r>
              <a:rPr lang="en-US" sz="1200" dirty="0" smtClean="0">
                <a:solidFill>
                  <a:schemeClr val="accent2">
                    <a:lumMod val="60000"/>
                    <a:lumOff val="40000"/>
                  </a:schemeClr>
                </a:solidFill>
              </a:rPr>
              <a:t>why, how, what’s been shared so far</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planned and recent upgrades </a:t>
            </a:r>
            <a:r>
              <a:rPr lang="en-US" sz="1600" dirty="0" smtClean="0">
                <a:solidFill>
                  <a:schemeClr val="accent2">
                    <a:lumMod val="60000"/>
                    <a:lumOff val="40000"/>
                  </a:schemeClr>
                </a:solidFill>
              </a:rPr>
              <a:t>– </a:t>
            </a:r>
            <a:r>
              <a:rPr lang="en-US" sz="1600" dirty="0" err="1" smtClean="0">
                <a:solidFill>
                  <a:schemeClr val="accent2">
                    <a:lumMod val="60000"/>
                    <a:lumOff val="40000"/>
                  </a:schemeClr>
                </a:solidFill>
              </a:rPr>
              <a:t>Weibing</a:t>
            </a:r>
            <a:r>
              <a:rPr lang="en-US" sz="1600" dirty="0" smtClean="0">
                <a:solidFill>
                  <a:schemeClr val="accent2">
                    <a:lumMod val="60000"/>
                    <a:lumOff val="40000"/>
                  </a:schemeClr>
                </a:solidFill>
              </a:rPr>
              <a:t/>
            </a:r>
            <a:br>
              <a:rPr lang="en-US" sz="1600" dirty="0" smtClean="0">
                <a:solidFill>
                  <a:schemeClr val="accent2">
                    <a:lumMod val="60000"/>
                    <a:lumOff val="40000"/>
                  </a:schemeClr>
                </a:solidFill>
              </a:rPr>
            </a:br>
            <a:endParaRPr lang="en-US" sz="1600" dirty="0">
              <a:solidFill>
                <a:schemeClr val="accent2">
                  <a:lumMod val="60000"/>
                  <a:lumOff val="40000"/>
                </a:schemeClr>
              </a:solidFill>
            </a:endParaRPr>
          </a:p>
          <a:p>
            <a:pPr>
              <a:defRPr/>
            </a:pPr>
            <a:r>
              <a:rPr lang="en-US" sz="1600" dirty="0">
                <a:solidFill>
                  <a:schemeClr val="accent2">
                    <a:lumMod val="60000"/>
                    <a:lumOff val="40000"/>
                  </a:schemeClr>
                </a:solidFill>
              </a:rPr>
              <a:t>implications for OPUS and NSRS from IGS14 and 2022. - Mark S</a:t>
            </a:r>
            <a:r>
              <a:rPr lang="en-US" sz="1600" dirty="0" smtClean="0">
                <a:solidFill>
                  <a:schemeClr val="accent2">
                    <a:lumMod val="60000"/>
                    <a:lumOff val="40000"/>
                  </a:schemeClr>
                </a:solidFill>
              </a:rPr>
              <a:t>.</a:t>
            </a:r>
          </a:p>
          <a:p>
            <a:pPr lvl="1">
              <a:defRPr/>
            </a:pPr>
            <a:r>
              <a:rPr lang="en-US" sz="1200" dirty="0" smtClean="0">
                <a:solidFill>
                  <a:schemeClr val="accent2">
                    <a:lumMod val="60000"/>
                    <a:lumOff val="40000"/>
                  </a:schemeClr>
                </a:solidFill>
              </a:rPr>
              <a:t>“the world moves on”</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Your questions answered! send questions to </a:t>
            </a:r>
            <a:r>
              <a:rPr lang="en-US" sz="1600" u="sng" dirty="0" smtClean="0">
                <a:solidFill>
                  <a:schemeClr val="accent2">
                    <a:lumMod val="60000"/>
                    <a:lumOff val="40000"/>
                  </a:schemeClr>
                </a:solidFill>
              </a:rPr>
              <a:t>ngs.opus@noaa.gov</a:t>
            </a:r>
          </a:p>
          <a:p>
            <a:pPr eaLnBrk="1" hangingPunct="1">
              <a:defRPr/>
            </a:pPr>
            <a:endParaRPr lang="en-US" altLang="en-US" sz="1600" dirty="0" smtClean="0"/>
          </a:p>
          <a:p>
            <a:pPr eaLnBrk="1" hangingPunct="1">
              <a:defRPr/>
            </a:pPr>
            <a:endParaRPr lang="en-US" altLang="en-US" sz="1600" dirty="0" smtClean="0"/>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23</a:t>
            </a:fld>
            <a:endParaRPr lang="en-US" altLang="en-US"/>
          </a:p>
        </p:txBody>
      </p:sp>
    </p:spTree>
    <p:extLst>
      <p:ext uri="{BB962C8B-B14F-4D97-AF65-F5344CB8AC3E}">
        <p14:creationId xmlns:p14="http://schemas.microsoft.com/office/powerpoint/2010/main" val="278742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60375" y="457201"/>
            <a:ext cx="8229600" cy="622300"/>
          </a:xfrm>
        </p:spPr>
        <p:txBody>
          <a:bodyPr/>
          <a:lstStyle/>
          <a:p>
            <a:pPr eaLnBrk="1" hangingPunct="1"/>
            <a:r>
              <a:rPr lang="en-US" altLang="en-US" sz="3200" b="1" dirty="0" smtClean="0"/>
              <a:t>OPUS Reports and Common Mistakes</a:t>
            </a:r>
            <a:endParaRPr lang="en-US" altLang="en-US" sz="3200" b="1" dirty="0" smtClean="0">
              <a:latin typeface="Times New Roman" pitchFamily="18" charset="0"/>
              <a:ea typeface="ＭＳ Ｐゴシック" pitchFamily="34" charset="-128"/>
              <a:cs typeface="Times New Roman" pitchFamily="18" charset="0"/>
            </a:endParaRPr>
          </a:p>
        </p:txBody>
      </p:sp>
      <p:sp>
        <p:nvSpPr>
          <p:cNvPr id="45059"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5061" name="Picture 2" descr="C:\Users\DAVID.HATCHER\Desktop\Wonder 15 -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3"/>
          <a:srcRect/>
          <a:stretch>
            <a:fillRect/>
          </a:stretch>
        </p:blipFill>
        <p:spPr bwMode="auto">
          <a:xfrm>
            <a:off x="1111253" y="1166816"/>
            <a:ext cx="2301875" cy="2541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5063" name="Picture 4" descr="C:\Users\DAVID.HATCHER\Desktop\VT-NH Boundary RM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24</a:t>
            </a:fld>
            <a:endParaRPr lang="en-US" dirty="0"/>
          </a:p>
        </p:txBody>
      </p:sp>
    </p:spTree>
    <p:extLst>
      <p:ext uri="{BB962C8B-B14F-4D97-AF65-F5344CB8AC3E}">
        <p14:creationId xmlns:p14="http://schemas.microsoft.com/office/powerpoint/2010/main" val="4047946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6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5"/>
          <p:cNvSpPr>
            <a:spLocks noChangeArrowheads="1"/>
          </p:cNvSpPr>
          <p:nvPr/>
        </p:nvSpPr>
        <p:spPr bwMode="auto">
          <a:xfrm>
            <a:off x="3484563" y="138113"/>
            <a:ext cx="5659437" cy="6740525"/>
          </a:xfrm>
          <a:prstGeom prst="rect">
            <a:avLst/>
          </a:prstGeom>
          <a:solidFill>
            <a:schemeClr val="bg1">
              <a:lumMod val="95000"/>
              <a:alpha val="50000"/>
            </a:schemeClr>
          </a:solidFill>
          <a:ln>
            <a:solidFill>
              <a:schemeClr val="tx1"/>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NGS OPUS SOLUTION REPORT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All computed coordinate accuracies are listed as peak-to-peak values.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For additional information: https://www.ngs.noaa.gov/OPUS/about.jsp#accuracy</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USER: joe.evjen@noaa.gov                      DATE: December 05, 2016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RINEX FILE: 5947299r.16o                            TIME: 18:45:47 UTC</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SOFTWARE: page5  1209.04 master95.pl 160321      START: 2016/10/25  17:14:00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EPHEMERIS: igs19202.eph [precise]                  STOP: 2016/10/25  21:49:00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NAV FILE: brdc2990.16n                        OBS USED: 11436 / 12254   :  93%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ANT NAME: TRM57971.00     NONE             # FIXED AMB:    82 /    83   :  99%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ARP HEIGHT: 2.0                              OVERALL RMS: 0.010(m)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REF FRAME: NAD_83(2011)(EPOCH:2010.0000)              IGS08 (EPOCH:2016.8164)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     -2833371.235(m)   0.013(m)          -2833372.332(m)   0.013(m)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Y:     -1541100.973(m)   0.015(m)          -1541099.963(m)   0.015(m)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Z:      5484647.219(m)   0.026(m)           5484647.459(m)   0.026(m)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LAT:   59 42 33.45847      0.003(m)        59 42 33.44896      0.003(m)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E LON:  208 32 32.07518      0.007(m)       208 32 31.98492      0.007(m)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151 27 27.92482      0.007(m)       151 27 28.01508      0.007(m)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503.684(m)   0.032(m)               504.134(m)   0.032(m)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ORTHO HGT:          494.346(m)   0.055(m) [NAVD88 (Computed using GEOID12B)]</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COORDINATES    STATE PLANE COORDINATES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(Zone 05)         SPC (5004 AK 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Northing (Y) [meters]     6620045.124           636606.995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Easting (X)  [meters]      586771.176           417957.136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Convergence  [degrees]     1.33177427          -1.25880956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Point Scale                0.99969227           0.99998247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Combined Factor            0.99961346           0.99990364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US NATIONAL GRID DESIGNATOR: 5VNG8677120045(NAD 83)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 STATIONS USED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PID       DESIGNATION                        LATITUDE    LONGITUDE DISTANCE(m)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DM7460 AC61 CHICKENM61AK2006 CORS ARP      N640145.332 W1420432.948  688041.0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DP9272 MCES MCNEIL CANYON ELE CORS ARP     N594445.882 W1511528.107   11973.1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DL7665 AC39 SHUYAKISSPAK2006 CORS ARP      N583634.993 W1522338.579  133691.6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NEAREST NGS PUBLISHED CONTROL POINT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UW5506      LOOKOUT MTN                    N594233.480 W1512727.891       0.8</a:t>
            </a:r>
            <a:endParaRPr kumimoji="0" lang="en-US" altLang="en-US" sz="18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pic>
        <p:nvPicPr>
          <p:cNvPr id="5530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88" y="1100138"/>
            <a:ext cx="1206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467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6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5"/>
          <p:cNvSpPr>
            <a:spLocks noChangeArrowheads="1"/>
          </p:cNvSpPr>
          <p:nvPr/>
        </p:nvSpPr>
        <p:spPr bwMode="auto">
          <a:xfrm>
            <a:off x="3484563" y="138113"/>
            <a:ext cx="5659437" cy="6740525"/>
          </a:xfrm>
          <a:prstGeom prst="rect">
            <a:avLst/>
          </a:prstGeom>
          <a:solidFill>
            <a:schemeClr val="bg1">
              <a:lumMod val="95000"/>
              <a:alpha val="50000"/>
            </a:schemeClr>
          </a:solidFill>
          <a:ln>
            <a:solidFill>
              <a:schemeClr val="tx1"/>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NGS OPUS SOLUTION REPORT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All computed coordinate accuracies are listed as peak-to-peak values.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For additional information: https://www.ngs.noaa.gov/OPUS/about.jsp#accuracy</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USER: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joe.evjen@noaa.gov </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DATE: December 05, 2016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RINEX FILE: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5947299r.16o </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TIME: 18:45:47 UTC</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SOFTWARE: page5  1209.04 master95.pl 160321      START: 2016/10/25  17:14:00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EPHEMERIS: igs19202.eph [precise]                  STOP: 2016/10/25  21:49:00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NAV FILE: brdc2990.16n                        OBS USED: 11436 / 12254   :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93%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ANT NAME: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TRM57971.00     NONE             </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FIXED AMB:    82 /    83   :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99%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ARP HEIGHT: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2.0</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RMS: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0.010</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REF FRAME: NAD_83(2011)(EPOCH:2010.0000)              IGS08 (EPOCH:2016.8164)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X: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-2833371.235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-2833372.332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Y: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-1541100.973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-1541099.963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Z: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5484647.219</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0.026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5484647.459</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0.026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LAT: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59 42 33.45847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59 42 33.44896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 LON: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208 32 32.07518</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208 32 31.98492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151 27 27.92482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151 27 28.01508</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503.684</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504.134</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ORTHO HGT: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494.346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0.055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[NAVD88 (Computed using GEOID12B)]</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COORDINATES    STATE PLANE COORDINATES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(Zone 05)         SPC (5004 AK 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Northing (Y) [meters]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6620045.124           636606.995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Easting (X)  [meters]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586771.176           417957.136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Convergence  [degrees]     1.33177427          -1.25880956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Point Scale                0.99969227           0.99998247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Combined Factor            0.99961346           0.99990364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US NATIONAL GRID DESIGNATOR: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5VNG8677120045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(NAD 83)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 STATIONS USED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PID       DESIGNATION                        LATITUDE    LONGITUDE DISTANCE(m)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DM7460 AC61 CHICKENM61AK2006 CORS ARP      N640145.332 W1420432.948  688041.0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DP9272 MCES MCNEIL CANYON ELE CORS ARP     N594445.882 W1511528.107   11973.1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DL7665 AC39 SHUYAKISSPAK2006 CORS ARP      N583634.993 W1522338.579  133691.6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NEAREST NGS PUBLISHED CONTROL POINT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UW5506      LOOKOUT MTN                    N594233.480 W1512727.891       0.8</a:t>
            </a:r>
            <a:endParaRPr kumimoji="0" lang="en-US" altLang="en-US" sz="1800" b="0"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mn-ea"/>
              <a:cs typeface="Courier New" panose="02070309020205020404" pitchFamily="49" charset="0"/>
            </a:endParaRPr>
          </a:p>
        </p:txBody>
      </p:sp>
      <p:pic>
        <p:nvPicPr>
          <p:cNvPr id="5632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88" y="1100138"/>
            <a:ext cx="1206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262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5" descr="http://etc.usf.edu/clipart/37600/37640/dimestack-05_37640_lg.gif"/>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t="5447" r="2904"/>
          <a:stretch>
            <a:fillRect/>
          </a:stretch>
        </p:blipFill>
        <p:spPr bwMode="auto">
          <a:xfrm>
            <a:off x="228600" y="0"/>
            <a:ext cx="86566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15"/>
          <p:cNvSpPr>
            <a:spLocks noChangeArrowheads="1"/>
          </p:cNvSpPr>
          <p:nvPr/>
        </p:nvSpPr>
        <p:spPr bwMode="auto">
          <a:xfrm>
            <a:off x="-4763" y="-11113"/>
            <a:ext cx="3544888" cy="860426"/>
          </a:xfrm>
          <a:prstGeom prst="rect">
            <a:avLst/>
          </a:prstGeom>
          <a:solidFill>
            <a:schemeClr val="bg1">
              <a:lumMod val="95000"/>
              <a:alpha val="50000"/>
            </a:schemeClr>
          </a:solidFill>
          <a:ln>
            <a:no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1400" b="1" i="0" u="none" strike="noStrike" kern="1200" cap="none" spc="0" normalizeH="0" baseline="0" noProof="0" dirty="0" smtClean="0">
                <a:ln>
                  <a:noFill/>
                </a:ln>
                <a:solidFill>
                  <a:srgbClr val="F86B02"/>
                </a:solidFill>
                <a:effectLst/>
                <a:uLnTx/>
                <a:uFillTx/>
                <a:latin typeface="Arial"/>
                <a:ea typeface="Times New Roman" panose="02020603050405020304" pitchFamily="18" charset="0"/>
                <a:cs typeface="Courier New" panose="02070309020205020404" pitchFamily="49" charset="0"/>
              </a:rPr>
              <a:t>“peak to peak” error ranges, explained: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LAT</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59 42 33.45847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151 27 27.92482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503.684(m)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ORTHO HGT:          494.346(m)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0.055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endParaRPr kumimoji="0" lang="en-US" altLang="en-US" sz="1800" b="0"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mn-ea"/>
              <a:cs typeface="Courier New" panose="02070309020205020404" pitchFamily="49" charset="0"/>
            </a:endParaRPr>
          </a:p>
        </p:txBody>
      </p:sp>
      <p:sp>
        <p:nvSpPr>
          <p:cNvPr id="78853" name="AutoShape 5"/>
          <p:cNvSpPr>
            <a:spLocks noChangeArrowheads="1"/>
          </p:cNvSpPr>
          <p:nvPr/>
        </p:nvSpPr>
        <p:spPr bwMode="auto">
          <a:xfrm rot="660000" flipH="1">
            <a:off x="4181475" y="965200"/>
            <a:ext cx="2390775" cy="1828800"/>
          </a:xfrm>
          <a:prstGeom prst="parallelogram">
            <a:avLst>
              <a:gd name="adj" fmla="val 20137"/>
            </a:avLst>
          </a:prstGeom>
          <a:solidFill>
            <a:srgbClr val="92D050">
              <a:alpha val="10000"/>
            </a:srgbClr>
          </a:solidFill>
          <a:ln w="12700">
            <a:solidFill>
              <a:schemeClr val="bg1">
                <a:lumMod val="6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852" name="AutoShape 4"/>
          <p:cNvSpPr>
            <a:spLocks noChangeArrowheads="1"/>
          </p:cNvSpPr>
          <p:nvPr/>
        </p:nvSpPr>
        <p:spPr bwMode="auto">
          <a:xfrm rot="5400000" flipH="1">
            <a:off x="2357438" y="1220788"/>
            <a:ext cx="2493962" cy="1554162"/>
          </a:xfrm>
          <a:prstGeom prst="parallelogram">
            <a:avLst>
              <a:gd name="adj" fmla="val 39768"/>
            </a:avLst>
          </a:prstGeom>
          <a:solidFill>
            <a:srgbClr val="FF0000">
              <a:alpha val="5098"/>
            </a:srgbClr>
          </a:solidFill>
          <a:ln w="127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8865" name="AutoShape 17"/>
          <p:cNvSpPr>
            <a:spLocks noChangeArrowheads="1"/>
          </p:cNvSpPr>
          <p:nvPr/>
        </p:nvSpPr>
        <p:spPr bwMode="auto">
          <a:xfrm rot="828896">
            <a:off x="4230688" y="2219325"/>
            <a:ext cx="531812" cy="133350"/>
          </a:xfrm>
          <a:prstGeom prst="triangle">
            <a:avLst>
              <a:gd name="adj" fmla="val 76056"/>
            </a:avLst>
          </a:prstGeom>
          <a:solidFill>
            <a:srgbClr val="FFFF00"/>
          </a:solidFill>
          <a:ln w="9525">
            <a:solidFill>
              <a:srgbClr val="7030A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 name="AutoShape 13"/>
          <p:cNvSpPr>
            <a:spLocks noChangeAspect="1" noChangeArrowheads="1"/>
          </p:cNvSpPr>
          <p:nvPr/>
        </p:nvSpPr>
        <p:spPr bwMode="auto">
          <a:xfrm rot="660000">
            <a:off x="2890838" y="3121025"/>
            <a:ext cx="3429000" cy="911225"/>
          </a:xfrm>
          <a:prstGeom prst="parallelogram">
            <a:avLst>
              <a:gd name="adj" fmla="val 154965"/>
            </a:avLst>
          </a:prstGeom>
          <a:solidFill>
            <a:srgbClr val="008000">
              <a:alpha val="10196"/>
            </a:srgbClr>
          </a:solidFill>
          <a:ln w="9525">
            <a:solidFill>
              <a:srgbClr val="008000">
                <a:alpha val="50195"/>
              </a:srgb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 name="AutoShape 13"/>
          <p:cNvSpPr>
            <a:spLocks noChangeAspect="1" noChangeArrowheads="1"/>
          </p:cNvSpPr>
          <p:nvPr/>
        </p:nvSpPr>
        <p:spPr bwMode="auto">
          <a:xfrm rot="660000">
            <a:off x="2887663" y="2671763"/>
            <a:ext cx="3425825" cy="914400"/>
          </a:xfrm>
          <a:prstGeom prst="parallelogram">
            <a:avLst>
              <a:gd name="adj" fmla="val 154995"/>
            </a:avLst>
          </a:prstGeom>
          <a:solidFill>
            <a:srgbClr val="008000">
              <a:alpha val="20000"/>
            </a:srgbClr>
          </a:solidFill>
          <a:ln w="12700">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8851" name="Text Box 3"/>
          <p:cNvSpPr txBox="1">
            <a:spLocks noChangeArrowheads="1"/>
          </p:cNvSpPr>
          <p:nvPr/>
        </p:nvSpPr>
        <p:spPr bwMode="auto">
          <a:xfrm rot="-1317495">
            <a:off x="4838700" y="2287588"/>
            <a:ext cx="148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F86B02"/>
                </a:solidFill>
                <a:effectLst/>
                <a:uLnTx/>
                <a:uFillTx/>
                <a:latin typeface="Arial" panose="020B0604020202020204" pitchFamily="34" charset="0"/>
                <a:ea typeface="+mn-ea"/>
                <a:cs typeface="+mn-cs"/>
              </a:rPr>
              <a:t>LAT range</a:t>
            </a:r>
          </a:p>
        </p:txBody>
      </p:sp>
      <p:grpSp>
        <p:nvGrpSpPr>
          <p:cNvPr id="5" name="Group 4"/>
          <p:cNvGrpSpPr>
            <a:grpSpLocks/>
          </p:cNvGrpSpPr>
          <p:nvPr/>
        </p:nvGrpSpPr>
        <p:grpSpPr bwMode="auto">
          <a:xfrm>
            <a:off x="6243638" y="2963863"/>
            <a:ext cx="3694112" cy="2836862"/>
            <a:chOff x="6611967" y="2963550"/>
            <a:chExt cx="3693672" cy="1456608"/>
          </a:xfrm>
        </p:grpSpPr>
        <p:sp>
          <p:nvSpPr>
            <p:cNvPr id="57392" name="Text Box 16"/>
            <p:cNvSpPr txBox="1">
              <a:spLocks noChangeArrowheads="1"/>
            </p:cNvSpPr>
            <p:nvPr/>
          </p:nvSpPr>
          <p:spPr bwMode="auto">
            <a:xfrm rot="2363506">
              <a:off x="6653460" y="3445985"/>
              <a:ext cx="2271903" cy="205456"/>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8000"/>
                  </a:solidFill>
                  <a:effectLst/>
                  <a:uLnTx/>
                  <a:uFillTx/>
                  <a:latin typeface="Arial" panose="020B0604020202020204" pitchFamily="34" charset="0"/>
                  <a:ea typeface="+mn-ea"/>
                  <a:cs typeface="+mn-cs"/>
                </a:rPr>
                <a:t>   baseline 3          </a:t>
              </a:r>
            </a:p>
          </p:txBody>
        </p:sp>
        <p:sp>
          <p:nvSpPr>
            <p:cNvPr id="57393" name="AutoShape 29"/>
            <p:cNvSpPr>
              <a:spLocks noChangeArrowheads="1"/>
            </p:cNvSpPr>
            <p:nvPr/>
          </p:nvSpPr>
          <p:spPr bwMode="auto">
            <a:xfrm>
              <a:off x="6611967" y="2963550"/>
              <a:ext cx="228551" cy="46964"/>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8000"/>
                </a:solidFill>
                <a:effectLst/>
                <a:uLnTx/>
                <a:uFillTx/>
                <a:latin typeface="Arial" panose="020B0604020202020204" pitchFamily="34" charset="0"/>
                <a:ea typeface="+mn-ea"/>
                <a:cs typeface="+mn-cs"/>
              </a:endParaRPr>
            </a:p>
          </p:txBody>
        </p:sp>
        <p:sp>
          <p:nvSpPr>
            <p:cNvPr id="57394" name="Line 15"/>
            <p:cNvSpPr>
              <a:spLocks noChangeShapeType="1"/>
            </p:cNvSpPr>
            <p:nvPr/>
          </p:nvSpPr>
          <p:spPr bwMode="auto">
            <a:xfrm flipH="1" flipV="1">
              <a:off x="6710806" y="2976116"/>
              <a:ext cx="3594833" cy="1444042"/>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cxnSp>
        <p:nvCxnSpPr>
          <p:cNvPr id="78872" name="AutoShape 24"/>
          <p:cNvCxnSpPr>
            <a:cxnSpLocks noChangeShapeType="1"/>
          </p:cNvCxnSpPr>
          <p:nvPr/>
        </p:nvCxnSpPr>
        <p:spPr bwMode="auto">
          <a:xfrm flipV="1">
            <a:off x="4783138" y="2219325"/>
            <a:ext cx="1577975" cy="623888"/>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
        <p:nvSpPr>
          <p:cNvPr id="78879" name="Text Box 31"/>
          <p:cNvSpPr txBox="1">
            <a:spLocks noChangeArrowheads="1"/>
          </p:cNvSpPr>
          <p:nvPr/>
        </p:nvSpPr>
        <p:spPr bwMode="auto">
          <a:xfrm rot="671501">
            <a:off x="4848225" y="1843088"/>
            <a:ext cx="1671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F86B02"/>
                </a:solidFill>
                <a:effectLst/>
                <a:uLnTx/>
                <a:uFillTx/>
                <a:latin typeface="Arial" panose="020B0604020202020204" pitchFamily="34" charset="0"/>
                <a:ea typeface="+mn-ea"/>
                <a:cs typeface="+mn-cs"/>
              </a:rPr>
              <a:t>LON range</a:t>
            </a:r>
            <a:endParaRPr kumimoji="0" lang="en-US" altLang="en-US" sz="1200" b="1" i="0" u="none" strike="noStrike" kern="1200" cap="none" spc="0" normalizeH="0" baseline="0" noProof="0" smtClean="0">
              <a:ln>
                <a:noFill/>
              </a:ln>
              <a:solidFill>
                <a:srgbClr val="F86B02"/>
              </a:solidFill>
              <a:effectLst/>
              <a:uLnTx/>
              <a:uFillTx/>
              <a:latin typeface="Arial" panose="020B0604020202020204" pitchFamily="34" charset="0"/>
              <a:ea typeface="+mn-ea"/>
              <a:cs typeface="+mn-cs"/>
            </a:endParaRPr>
          </a:p>
        </p:txBody>
      </p:sp>
      <p:cxnSp>
        <p:nvCxnSpPr>
          <p:cNvPr id="78876" name="AutoShape 28"/>
          <p:cNvCxnSpPr>
            <a:cxnSpLocks noChangeShapeType="1"/>
          </p:cNvCxnSpPr>
          <p:nvPr/>
        </p:nvCxnSpPr>
        <p:spPr bwMode="auto">
          <a:xfrm flipH="1" flipV="1">
            <a:off x="4375150" y="1809750"/>
            <a:ext cx="1982788" cy="409575"/>
          </a:xfrm>
          <a:prstGeom prst="straightConnector1">
            <a:avLst/>
          </a:prstGeom>
          <a:noFill/>
          <a:ln w="38100">
            <a:solidFill>
              <a:srgbClr val="F86B02"/>
            </a:solidFill>
            <a:prstDash val="sysDot"/>
            <a:round/>
            <a:headEnd type="none" w="sm" len="med"/>
            <a:tailEnd type="triangle" w="sm" len="med"/>
          </a:ln>
          <a:extLst>
            <a:ext uri="{909E8E84-426E-40DD-AFC4-6F175D3DCCD1}">
              <a14:hiddenFill xmlns:a14="http://schemas.microsoft.com/office/drawing/2010/main">
                <a:noFill/>
              </a14:hiddenFill>
            </a:ext>
          </a:extLst>
        </p:spPr>
      </p:cxnSp>
      <p:cxnSp>
        <p:nvCxnSpPr>
          <p:cNvPr id="18" name="Straight Connector 17"/>
          <p:cNvCxnSpPr/>
          <p:nvPr/>
        </p:nvCxnSpPr>
        <p:spPr>
          <a:xfrm>
            <a:off x="4784725" y="1770063"/>
            <a:ext cx="0" cy="18557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88900" y="2387600"/>
            <a:ext cx="2978150" cy="849313"/>
            <a:chOff x="966788" y="3003550"/>
            <a:chExt cx="3224009" cy="849313"/>
          </a:xfrm>
        </p:grpSpPr>
        <p:sp>
          <p:nvSpPr>
            <p:cNvPr id="57387" name="Text Box 9"/>
            <p:cNvSpPr txBox="1">
              <a:spLocks noChangeArrowheads="1"/>
            </p:cNvSpPr>
            <p:nvPr/>
          </p:nvSpPr>
          <p:spPr bwMode="auto">
            <a:xfrm rot="-784006">
              <a:off x="1489229" y="3335338"/>
              <a:ext cx="2345827" cy="40005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CORS baseline 1</a:t>
              </a:r>
            </a:p>
          </p:txBody>
        </p:sp>
        <p:sp>
          <p:nvSpPr>
            <p:cNvPr id="57388" name="Line 8"/>
            <p:cNvSpPr>
              <a:spLocks noChangeAspect="1" noChangeShapeType="1"/>
            </p:cNvSpPr>
            <p:nvPr/>
          </p:nvSpPr>
          <p:spPr bwMode="auto">
            <a:xfrm flipV="1">
              <a:off x="1265817" y="3049588"/>
              <a:ext cx="2856238" cy="660400"/>
            </a:xfrm>
            <a:prstGeom prst="line">
              <a:avLst/>
            </a:prstGeom>
            <a:noFill/>
            <a:ln w="190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7389" name="AutoShape 30"/>
            <p:cNvSpPr>
              <a:spLocks noChangeArrowheads="1"/>
            </p:cNvSpPr>
            <p:nvPr/>
          </p:nvSpPr>
          <p:spPr bwMode="auto">
            <a:xfrm>
              <a:off x="3943350" y="3003550"/>
              <a:ext cx="247447"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C00000"/>
                </a:solidFill>
                <a:effectLst/>
                <a:uLnTx/>
                <a:uFillTx/>
                <a:latin typeface="Arial" panose="020B0604020202020204" pitchFamily="34" charset="0"/>
                <a:ea typeface="+mn-ea"/>
                <a:cs typeface="+mn-cs"/>
              </a:endParaRPr>
            </a:p>
          </p:txBody>
        </p:sp>
        <p:sp>
          <p:nvSpPr>
            <p:cNvPr id="57390" name="TextBox 31"/>
            <p:cNvSpPr txBox="1">
              <a:spLocks noChangeArrowheads="1"/>
            </p:cNvSpPr>
            <p:nvPr/>
          </p:nvSpPr>
          <p:spPr bwMode="auto">
            <a:xfrm rot="-3950553">
              <a:off x="1542517" y="3395379"/>
              <a:ext cx="319318" cy="39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a:t>
              </a:r>
            </a:p>
          </p:txBody>
        </p:sp>
        <p:sp>
          <p:nvSpPr>
            <p:cNvPr id="78854" name="AutoShape 6"/>
            <p:cNvSpPr>
              <a:spLocks noChangeArrowheads="1"/>
            </p:cNvSpPr>
            <p:nvPr/>
          </p:nvSpPr>
          <p:spPr bwMode="auto">
            <a:xfrm rot="19908062">
              <a:off x="966788" y="3578225"/>
              <a:ext cx="623836" cy="274638"/>
            </a:xfrm>
            <a:prstGeom prst="star5">
              <a:avLst/>
            </a:prstGeom>
            <a:solidFill>
              <a:schemeClr val="accent5"/>
            </a:solidFill>
            <a:ln w="9525">
              <a:solidFill>
                <a:srgbClr val="C0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charset="0"/>
                <a:ea typeface="+mn-ea"/>
                <a:cs typeface="+mn-cs"/>
              </a:endParaRPr>
            </a:p>
          </p:txBody>
        </p:sp>
      </p:grpSp>
      <p:sp>
        <p:nvSpPr>
          <p:cNvPr id="57360" name="AutoShape 39" descr="Image result for stack of dimes"/>
          <p:cNvSpPr>
            <a:spLocks noChangeAspect="1" noChangeArrowheads="1"/>
          </p:cNvSpPr>
          <p:nvPr/>
        </p:nvSpPr>
        <p:spPr bwMode="auto">
          <a:xfrm>
            <a:off x="-2349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7361" name="AutoShape 41" descr="Image result for stack of dimes"/>
          <p:cNvSpPr>
            <a:spLocks noChangeAspect="1" noChangeArrowheads="1"/>
          </p:cNvSpPr>
          <p:nvPr/>
        </p:nvSpPr>
        <p:spPr bwMode="auto">
          <a:xfrm>
            <a:off x="-8255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7362" name="AutoShape 43" descr="Image result for stack of dimes"/>
          <p:cNvSpPr>
            <a:spLocks noChangeAspect="1" noChangeArrowheads="1"/>
          </p:cNvSpPr>
          <p:nvPr/>
        </p:nvSpPr>
        <p:spPr bwMode="auto">
          <a:xfrm>
            <a:off x="69850"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7363" name="TextBox 14"/>
          <p:cNvSpPr txBox="1">
            <a:spLocks noChangeArrowheads="1"/>
          </p:cNvSpPr>
          <p:nvPr/>
        </p:nvSpPr>
        <p:spPr bwMode="auto">
          <a:xfrm>
            <a:off x="7821613" y="63388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BFBFBF"/>
                </a:solidFill>
                <a:effectLst/>
                <a:uLnTx/>
                <a:uFillTx/>
                <a:latin typeface="Bradley Hand ITC" panose="03070402050302030203" pitchFamily="66" charset="0"/>
                <a:ea typeface="+mn-ea"/>
                <a:cs typeface="+mn-cs"/>
              </a:rPr>
              <a:t>JGE, 2015</a:t>
            </a:r>
          </a:p>
        </p:txBody>
      </p:sp>
      <p:cxnSp>
        <p:nvCxnSpPr>
          <p:cNvPr id="52" name="Straight Connector 51"/>
          <p:cNvCxnSpPr/>
          <p:nvPr/>
        </p:nvCxnSpPr>
        <p:spPr>
          <a:xfrm>
            <a:off x="6369050" y="1154113"/>
            <a:ext cx="0" cy="1828800"/>
          </a:xfrm>
          <a:prstGeom prst="line">
            <a:avLst/>
          </a:prstGeom>
          <a:ln w="9525">
            <a:solidFill>
              <a:srgbClr val="008000"/>
            </a:solidFill>
          </a:ln>
        </p:spPr>
        <p:style>
          <a:lnRef idx="1">
            <a:schemeClr val="accent1"/>
          </a:lnRef>
          <a:fillRef idx="0">
            <a:schemeClr val="accent1"/>
          </a:fillRef>
          <a:effectRef idx="0">
            <a:schemeClr val="accent1"/>
          </a:effectRef>
          <a:fontRef idx="minor">
            <a:schemeClr val="tx1"/>
          </a:fontRef>
        </p:style>
      </p:cxnSp>
      <p:sp>
        <p:nvSpPr>
          <p:cNvPr id="70692" name="Text Box 9"/>
          <p:cNvSpPr txBox="1">
            <a:spLocks noChangeArrowheads="1"/>
          </p:cNvSpPr>
          <p:nvPr/>
        </p:nvSpPr>
        <p:spPr bwMode="auto">
          <a:xfrm>
            <a:off x="2984500" y="6407150"/>
            <a:ext cx="4125913" cy="400050"/>
          </a:xfrm>
          <a:prstGeom prst="rect">
            <a:avLst/>
          </a:prstGeom>
          <a:solidFill>
            <a:srgbClr val="FAFCA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7030A0"/>
                </a:solidFill>
                <a:effectLst/>
                <a:uLnTx/>
                <a:uFillTx/>
                <a:latin typeface="Arial" panose="020B0604020202020204" pitchFamily="34" charset="0"/>
                <a:ea typeface="+mn-ea"/>
                <a:cs typeface="+mn-cs"/>
              </a:rPr>
              <a:t>2 outermost baselines are ignored</a:t>
            </a:r>
          </a:p>
        </p:txBody>
      </p:sp>
      <p:grpSp>
        <p:nvGrpSpPr>
          <p:cNvPr id="2" name="Group 1"/>
          <p:cNvGrpSpPr>
            <a:grpSpLocks/>
          </p:cNvGrpSpPr>
          <p:nvPr/>
        </p:nvGrpSpPr>
        <p:grpSpPr bwMode="auto">
          <a:xfrm>
            <a:off x="7123113" y="5915025"/>
            <a:ext cx="2043112" cy="515938"/>
            <a:chOff x="7123514" y="5915605"/>
            <a:chExt cx="2042711" cy="515651"/>
          </a:xfrm>
        </p:grpSpPr>
        <p:sp>
          <p:nvSpPr>
            <p:cNvPr id="57384" name="AutoShape 30"/>
            <p:cNvSpPr>
              <a:spLocks noChangeArrowheads="1"/>
            </p:cNvSpPr>
            <p:nvPr/>
          </p:nvSpPr>
          <p:spPr bwMode="auto">
            <a:xfrm>
              <a:off x="7123514" y="6339170"/>
              <a:ext cx="228561"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 name="Line 8"/>
            <p:cNvSpPr>
              <a:spLocks noChangeShapeType="1"/>
            </p:cNvSpPr>
            <p:nvPr/>
          </p:nvSpPr>
          <p:spPr bwMode="auto">
            <a:xfrm flipH="1">
              <a:off x="7237792" y="6163117"/>
              <a:ext cx="1906213" cy="207847"/>
            </a:xfrm>
            <a:prstGeom prst="line">
              <a:avLst/>
            </a:prstGeom>
            <a:noFill/>
            <a:ln w="19050">
              <a:solidFill>
                <a:schemeClr val="accent5">
                  <a:lumMod val="10000"/>
                </a:schemeClr>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86" name="Text Box 16"/>
            <p:cNvSpPr txBox="1">
              <a:spLocks noChangeArrowheads="1"/>
            </p:cNvSpPr>
            <p:nvPr/>
          </p:nvSpPr>
          <p:spPr bwMode="auto">
            <a:xfrm rot="-300000">
              <a:off x="8164466" y="5915605"/>
              <a:ext cx="100175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7030A0"/>
                  </a:solidFill>
                  <a:effectLst/>
                  <a:uLnTx/>
                  <a:uFillTx/>
                  <a:latin typeface="Arial" panose="020B0604020202020204" pitchFamily="34" charset="0"/>
                  <a:ea typeface="+mn-ea"/>
                  <a:cs typeface="+mn-cs"/>
                </a:rPr>
                <a:t>baseline 4</a:t>
              </a:r>
            </a:p>
          </p:txBody>
        </p:sp>
      </p:grpSp>
      <p:grpSp>
        <p:nvGrpSpPr>
          <p:cNvPr id="3" name="Group 2"/>
          <p:cNvGrpSpPr>
            <a:grpSpLocks/>
          </p:cNvGrpSpPr>
          <p:nvPr/>
        </p:nvGrpSpPr>
        <p:grpSpPr bwMode="auto">
          <a:xfrm>
            <a:off x="1908175" y="4965700"/>
            <a:ext cx="3743325" cy="1968500"/>
            <a:chOff x="1908175" y="4965700"/>
            <a:chExt cx="3743078" cy="1968500"/>
          </a:xfrm>
        </p:grpSpPr>
        <p:sp>
          <p:nvSpPr>
            <p:cNvPr id="38" name="Line 8"/>
            <p:cNvSpPr>
              <a:spLocks noChangeShapeType="1"/>
            </p:cNvSpPr>
            <p:nvPr/>
          </p:nvSpPr>
          <p:spPr bwMode="auto">
            <a:xfrm flipV="1">
              <a:off x="2057390" y="5011738"/>
              <a:ext cx="3514493" cy="1922462"/>
            </a:xfrm>
            <a:prstGeom prst="line">
              <a:avLst/>
            </a:prstGeom>
            <a:noFill/>
            <a:ln w="19050">
              <a:solidFill>
                <a:schemeClr val="accent5">
                  <a:lumMod val="10000"/>
                </a:schemeClr>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82" name="AutoShape 30"/>
            <p:cNvSpPr>
              <a:spLocks noChangeArrowheads="1"/>
            </p:cNvSpPr>
            <p:nvPr/>
          </p:nvSpPr>
          <p:spPr bwMode="auto">
            <a:xfrm>
              <a:off x="5422691" y="4965700"/>
              <a:ext cx="228562"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7383" name="Text Box 14"/>
            <p:cNvSpPr txBox="1">
              <a:spLocks noChangeArrowheads="1"/>
            </p:cNvSpPr>
            <p:nvPr/>
          </p:nvSpPr>
          <p:spPr bwMode="auto">
            <a:xfrm rot="-1716466">
              <a:off x="1908175" y="6340390"/>
              <a:ext cx="111923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E1E20"/>
                  </a:solidFill>
                  <a:effectLst/>
                  <a:uLnTx/>
                  <a:uFillTx/>
                  <a:latin typeface="Arial" panose="020B0604020202020204" pitchFamily="34" charset="0"/>
                  <a:ea typeface="+mn-ea"/>
                  <a:cs typeface="+mn-cs"/>
                </a:rPr>
                <a:t>baseline 2</a:t>
              </a:r>
            </a:p>
          </p:txBody>
        </p:sp>
      </p:grpSp>
      <p:grpSp>
        <p:nvGrpSpPr>
          <p:cNvPr id="7" name="Group 6"/>
          <p:cNvGrpSpPr>
            <a:grpSpLocks/>
          </p:cNvGrpSpPr>
          <p:nvPr/>
        </p:nvGrpSpPr>
        <p:grpSpPr bwMode="auto">
          <a:xfrm>
            <a:off x="5162550" y="-106363"/>
            <a:ext cx="3302000" cy="1477963"/>
            <a:chOff x="5162173" y="-106156"/>
            <a:chExt cx="3302022" cy="1478382"/>
          </a:xfrm>
        </p:grpSpPr>
        <p:grpSp>
          <p:nvGrpSpPr>
            <p:cNvPr id="4" name="Group 3"/>
            <p:cNvGrpSpPr>
              <a:grpSpLocks/>
            </p:cNvGrpSpPr>
            <p:nvPr/>
          </p:nvGrpSpPr>
          <p:grpSpPr bwMode="auto">
            <a:xfrm rot="196964">
              <a:off x="5162173" y="-106156"/>
              <a:ext cx="3302022" cy="1478382"/>
              <a:chOff x="5815527" y="-155482"/>
              <a:chExt cx="1561178" cy="1478699"/>
            </a:xfrm>
            <a:noFill/>
          </p:grpSpPr>
          <p:sp>
            <p:nvSpPr>
              <p:cNvPr id="70685" name="AutoShape 20"/>
              <p:cNvSpPr>
                <a:spLocks noChangeArrowheads="1"/>
              </p:cNvSpPr>
              <p:nvPr/>
            </p:nvSpPr>
            <p:spPr bwMode="auto">
              <a:xfrm>
                <a:off x="5815527" y="1231900"/>
                <a:ext cx="108064" cy="91317"/>
              </a:xfrm>
              <a:prstGeom prst="triangle">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A27B00"/>
                  </a:solidFill>
                  <a:effectLst/>
                  <a:uLnTx/>
                  <a:uFillTx/>
                  <a:latin typeface="Arial" charset="0"/>
                  <a:ea typeface="+mn-ea"/>
                  <a:cs typeface="+mn-cs"/>
                </a:endParaRPr>
              </a:p>
            </p:txBody>
          </p:sp>
          <p:sp>
            <p:nvSpPr>
              <p:cNvPr id="78859" name="Text Box 11"/>
              <p:cNvSpPr txBox="1">
                <a:spLocks noChangeArrowheads="1"/>
              </p:cNvSpPr>
              <p:nvPr/>
            </p:nvSpPr>
            <p:spPr bwMode="auto">
              <a:xfrm rot="19953604">
                <a:off x="6425974" y="78301"/>
                <a:ext cx="950731" cy="400371"/>
              </a:xfrm>
              <a:prstGeom prst="rect">
                <a:avLst/>
              </a:prstGeom>
              <a:grp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A27B00"/>
                    </a:solidFill>
                    <a:effectLst/>
                    <a:uLnTx/>
                    <a:uFillTx/>
                    <a:latin typeface="Arial" charset="0"/>
                    <a:ea typeface="+mn-ea"/>
                    <a:cs typeface="+mn-cs"/>
                  </a:rPr>
                  <a:t>baseline 5</a:t>
                </a:r>
              </a:p>
            </p:txBody>
          </p:sp>
          <p:sp>
            <p:nvSpPr>
              <p:cNvPr id="78858" name="Line 10"/>
              <p:cNvSpPr>
                <a:spLocks noChangeShapeType="1"/>
              </p:cNvSpPr>
              <p:nvPr/>
            </p:nvSpPr>
            <p:spPr bwMode="auto">
              <a:xfrm flipH="1">
                <a:off x="5889141" y="-155482"/>
                <a:ext cx="1244934" cy="1415564"/>
              </a:xfrm>
              <a:prstGeom prst="line">
                <a:avLst/>
              </a:prstGeom>
              <a:grpFill/>
              <a:ln w="19050">
                <a:solidFill>
                  <a:srgbClr val="A27B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A27B00"/>
                  </a:solidFill>
                  <a:effectLst/>
                  <a:uLnTx/>
                  <a:uFillTx/>
                  <a:latin typeface="Arial" charset="0"/>
                  <a:ea typeface="+mn-ea"/>
                  <a:cs typeface="+mn-cs"/>
                </a:endParaRPr>
              </a:p>
            </p:txBody>
          </p:sp>
        </p:grpSp>
        <p:sp>
          <p:nvSpPr>
            <p:cNvPr id="57380" name="AutoShape 30"/>
            <p:cNvSpPr>
              <a:spLocks noChangeArrowheads="1"/>
            </p:cNvSpPr>
            <p:nvPr/>
          </p:nvSpPr>
          <p:spPr bwMode="auto">
            <a:xfrm>
              <a:off x="5167332" y="1176326"/>
              <a:ext cx="228561"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78866" name="AutoShape 18"/>
          <p:cNvSpPr>
            <a:spLocks/>
          </p:cNvSpPr>
          <p:nvPr/>
        </p:nvSpPr>
        <p:spPr bwMode="auto">
          <a:xfrm>
            <a:off x="152400" y="879475"/>
            <a:ext cx="2373313" cy="1271588"/>
          </a:xfrm>
          <a:prstGeom prst="borderCallout2">
            <a:avLst>
              <a:gd name="adj1" fmla="val 74255"/>
              <a:gd name="adj2" fmla="val 99708"/>
              <a:gd name="adj3" fmla="val 84069"/>
              <a:gd name="adj4" fmla="val 130139"/>
              <a:gd name="adj5" fmla="val 112995"/>
              <a:gd name="adj6" fmla="val 186616"/>
            </a:avLst>
          </a:prstGeom>
          <a:solidFill>
            <a:srgbClr val="FFFF99"/>
          </a:solidFill>
          <a:ln w="25400">
            <a:solidFill>
              <a:srgbClr val="7030A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7030A0"/>
                </a:solidFill>
                <a:effectLst/>
                <a:uLnTx/>
                <a:uFillTx/>
                <a:latin typeface="Arial" panose="020B0604020202020204" pitchFamily="34" charset="0"/>
                <a:ea typeface="+mn-ea"/>
                <a:cs typeface="+mn-cs"/>
              </a:rPr>
              <a:t>position</a:t>
            </a:r>
            <a:r>
              <a:rPr kumimoji="0" lang="en-US" altLang="en-US" sz="2000" b="0" i="0" u="none" strike="noStrike" kern="1200" cap="none" spc="0" normalizeH="0" baseline="0" noProof="0" smtClean="0">
                <a:ln>
                  <a:noFill/>
                </a:ln>
                <a:solidFill>
                  <a:srgbClr val="7030A0"/>
                </a:solidFill>
                <a:effectLst/>
                <a:uLnTx/>
                <a:uFillTx/>
                <a:latin typeface="Arial" panose="020B0604020202020204" pitchFamily="34" charset="0"/>
                <a:ea typeface="+mn-ea"/>
                <a:cs typeface="+mn-cs"/>
              </a:rPr>
              <a:t>:</a:t>
            </a:r>
            <a:br>
              <a:rPr kumimoji="0" lang="en-US" altLang="en-US" sz="2000" b="0" i="0" u="none" strike="noStrike" kern="1200" cap="none" spc="0" normalizeH="0" baseline="0" noProof="0" smtClean="0">
                <a:ln>
                  <a:noFill/>
                </a:ln>
                <a:solidFill>
                  <a:srgbClr val="7030A0"/>
                </a:solidFill>
                <a:effectLst/>
                <a:uLnTx/>
                <a:uFillTx/>
                <a:latin typeface="Arial" panose="020B0604020202020204" pitchFamily="34" charset="0"/>
                <a:ea typeface="+mn-ea"/>
                <a:cs typeface="+mn-cs"/>
              </a:rPr>
            </a:br>
            <a:r>
              <a:rPr kumimoji="0" lang="en-US" altLang="en-US" sz="2000" b="0" i="0" u="none" strike="noStrike" kern="1200" cap="none" spc="0" normalizeH="0" baseline="0" noProof="0" smtClean="0">
                <a:ln>
                  <a:noFill/>
                </a:ln>
                <a:solidFill>
                  <a:srgbClr val="7030A0"/>
                </a:solidFill>
                <a:effectLst/>
                <a:uLnTx/>
                <a:uFillTx/>
                <a:latin typeface="Arial" panose="020B0604020202020204" pitchFamily="34" charset="0"/>
                <a:ea typeface="+mn-ea"/>
                <a:cs typeface="+mn-cs"/>
              </a:rPr>
              <a:t>averaged from the 3 most coherent baselines</a:t>
            </a:r>
          </a:p>
        </p:txBody>
      </p:sp>
      <p:sp>
        <p:nvSpPr>
          <p:cNvPr id="36" name="AutoShape 13"/>
          <p:cNvSpPr>
            <a:spLocks noChangeAspect="1" noChangeArrowheads="1"/>
          </p:cNvSpPr>
          <p:nvPr/>
        </p:nvSpPr>
        <p:spPr bwMode="auto">
          <a:xfrm rot="660000">
            <a:off x="2874963" y="804863"/>
            <a:ext cx="3429000" cy="906462"/>
          </a:xfrm>
          <a:prstGeom prst="parallelogram">
            <a:avLst>
              <a:gd name="adj" fmla="val 156988"/>
            </a:avLst>
          </a:prstGeom>
          <a:solidFill>
            <a:srgbClr val="A27B00">
              <a:alpha val="25098"/>
            </a:srgbClr>
          </a:solidFill>
          <a:ln w="12700">
            <a:solidFill>
              <a:srgbClr val="A27B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0" name="AutoShape 13"/>
          <p:cNvSpPr>
            <a:spLocks noChangeAspect="1" noChangeArrowheads="1"/>
          </p:cNvSpPr>
          <p:nvPr/>
        </p:nvSpPr>
        <p:spPr bwMode="auto">
          <a:xfrm rot="660000">
            <a:off x="2879725" y="290513"/>
            <a:ext cx="3441700" cy="914400"/>
          </a:xfrm>
          <a:prstGeom prst="parallelogram">
            <a:avLst>
              <a:gd name="adj" fmla="val 154999"/>
            </a:avLst>
          </a:prstGeom>
          <a:solidFill>
            <a:srgbClr val="A27B00">
              <a:alpha val="10196"/>
            </a:srgbClr>
          </a:solidFill>
          <a:ln w="9525">
            <a:solidFill>
              <a:srgbClr val="A27B00">
                <a:alpha val="50195"/>
              </a:srgb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4" name="Text Box 32"/>
          <p:cNvSpPr txBox="1">
            <a:spLocks noChangeArrowheads="1"/>
          </p:cNvSpPr>
          <p:nvPr/>
        </p:nvSpPr>
        <p:spPr bwMode="auto">
          <a:xfrm rot="-5400000">
            <a:off x="3239294" y="2501106"/>
            <a:ext cx="1584325" cy="277813"/>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F86B02"/>
                </a:solidFill>
                <a:effectLst/>
                <a:uLnTx/>
                <a:uFillTx/>
                <a:latin typeface="Arial" panose="020B0604020202020204" pitchFamily="34" charset="0"/>
                <a:ea typeface="+mn-ea"/>
                <a:cs typeface="+mn-cs"/>
              </a:rPr>
              <a:t>ORTHO HGT range</a:t>
            </a:r>
            <a:endParaRPr kumimoji="0" lang="en-US" altLang="en-US" sz="1200" b="1" i="0" u="none" strike="noStrike" kern="1200" cap="none" spc="0" normalizeH="0" baseline="0" noProof="0" smtClean="0">
              <a:ln>
                <a:noFill/>
              </a:ln>
              <a:solidFill>
                <a:srgbClr val="F86B02"/>
              </a:solidFill>
              <a:effectLst/>
              <a:uLnTx/>
              <a:uFillTx/>
              <a:latin typeface="Arial" panose="020B0604020202020204" pitchFamily="34" charset="0"/>
              <a:ea typeface="+mn-ea"/>
              <a:cs typeface="+mn-cs"/>
            </a:endParaRPr>
          </a:p>
        </p:txBody>
      </p:sp>
      <p:cxnSp>
        <p:nvCxnSpPr>
          <p:cNvPr id="63" name="AutoShape 27"/>
          <p:cNvCxnSpPr>
            <a:cxnSpLocks noChangeShapeType="1"/>
          </p:cNvCxnSpPr>
          <p:nvPr/>
        </p:nvCxnSpPr>
        <p:spPr bwMode="auto">
          <a:xfrm flipV="1">
            <a:off x="3924300" y="1066800"/>
            <a:ext cx="0" cy="2846388"/>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
        <p:nvSpPr>
          <p:cNvPr id="17" name="Rounded Rectangle 16"/>
          <p:cNvSpPr/>
          <p:nvPr/>
        </p:nvSpPr>
        <p:spPr>
          <a:xfrm>
            <a:off x="6486525" y="889000"/>
            <a:ext cx="2379663" cy="1184275"/>
          </a:xfrm>
          <a:prstGeom prst="roundRect">
            <a:avLst/>
          </a:prstGeom>
          <a:solidFill>
            <a:srgbClr val="A27B00">
              <a:alpha val="20000"/>
            </a:srgbClr>
          </a:solidFill>
          <a:ln cmpd="sng">
            <a:solidFill>
              <a:srgbClr val="F86B0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86B02"/>
                </a:solidFill>
                <a:effectLst/>
                <a:uLnTx/>
                <a:uFillTx/>
                <a:latin typeface="Arial"/>
                <a:ea typeface="+mn-ea"/>
                <a:cs typeface="+mn-cs"/>
              </a:rPr>
              <a:t>ranges:</a:t>
            </a:r>
            <a:r>
              <a:rPr kumimoji="0" lang="en-US" altLang="en-US" sz="1800" b="0" i="0" u="none" strike="noStrike" kern="1200" cap="none" spc="0" normalizeH="0" baseline="0" noProof="0" dirty="0">
                <a:ln>
                  <a:noFill/>
                </a:ln>
                <a:solidFill>
                  <a:srgbClr val="F86B02"/>
                </a:solidFill>
                <a:effectLst/>
                <a:uLnTx/>
                <a:uFillTx/>
                <a:latin typeface="Arial"/>
                <a:ea typeface="+mn-ea"/>
                <a:cs typeface="+mn-cs"/>
              </a:rPr>
              <a:t/>
            </a:r>
            <a:br>
              <a:rPr kumimoji="0" lang="en-US" altLang="en-US" sz="1800" b="0" i="0" u="none" strike="noStrike" kern="1200" cap="none" spc="0" normalizeH="0" baseline="0" noProof="0" dirty="0">
                <a:ln>
                  <a:noFill/>
                </a:ln>
                <a:solidFill>
                  <a:srgbClr val="F86B02"/>
                </a:solidFill>
                <a:effectLst/>
                <a:uLnTx/>
                <a:uFillTx/>
                <a:latin typeface="Arial"/>
                <a:ea typeface="+mn-ea"/>
                <a:cs typeface="+mn-cs"/>
              </a:rPr>
            </a:br>
            <a:r>
              <a:rPr kumimoji="0" lang="en-US" altLang="en-US" sz="1800" b="0" i="0" u="none" strike="noStrike" kern="1200" cap="none" spc="0" normalizeH="0" baseline="0" noProof="0" dirty="0">
                <a:ln>
                  <a:noFill/>
                </a:ln>
                <a:solidFill>
                  <a:srgbClr val="F86B02"/>
                </a:solidFill>
                <a:effectLst/>
                <a:uLnTx/>
                <a:uFillTx/>
                <a:latin typeface="Arial"/>
                <a:ea typeface="+mn-ea"/>
                <a:cs typeface="+mn-cs"/>
              </a:rPr>
              <a:t>a bounding box enclosing 3 most coherent baselines</a:t>
            </a:r>
            <a:endParaRPr kumimoji="0" lang="en-US" altLang="en-US" sz="1200" b="0" i="0" u="none" strike="noStrike" kern="1200" cap="none" spc="0" normalizeH="0" baseline="0" noProof="0" dirty="0">
              <a:ln>
                <a:noFill/>
              </a:ln>
              <a:solidFill>
                <a:srgbClr val="F86B02"/>
              </a:solidFill>
              <a:effectLst/>
              <a:uLnTx/>
              <a:uFillTx/>
              <a:latin typeface="Arial"/>
              <a:ea typeface="+mn-ea"/>
              <a:cs typeface="+mn-cs"/>
            </a:endParaRPr>
          </a:p>
        </p:txBody>
      </p:sp>
      <p:sp>
        <p:nvSpPr>
          <p:cNvPr id="19" name="Rectangle 18"/>
          <p:cNvSpPr/>
          <p:nvPr/>
        </p:nvSpPr>
        <p:spPr>
          <a:xfrm>
            <a:off x="6634163" y="2090738"/>
            <a:ext cx="1973262"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ounded Rectangle 64"/>
          <p:cNvSpPr/>
          <p:nvPr/>
        </p:nvSpPr>
        <p:spPr>
          <a:xfrm>
            <a:off x="6605588" y="2081213"/>
            <a:ext cx="2139950" cy="376237"/>
          </a:xfrm>
          <a:prstGeom prst="roundRect">
            <a:avLst/>
          </a:prstGeom>
          <a:solidFill>
            <a:srgbClr val="A27B00">
              <a:alpha val="20000"/>
            </a:srgbClr>
          </a:solidFill>
          <a:ln cmpd="sng">
            <a:solidFill>
              <a:srgbClr val="F86B0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86B02"/>
                </a:solidFill>
                <a:effectLst/>
                <a:uLnTx/>
                <a:uFillTx/>
                <a:latin typeface="Arial"/>
                <a:ea typeface="+mn-ea"/>
                <a:cs typeface="+mn-cs"/>
              </a:rPr>
              <a:t>for ORTHO HGT, geoid model uncertainty is added</a:t>
            </a:r>
          </a:p>
        </p:txBody>
      </p:sp>
      <p:sp>
        <p:nvSpPr>
          <p:cNvPr id="78880" name="Text Box 32"/>
          <p:cNvSpPr txBox="1">
            <a:spLocks noChangeArrowheads="1"/>
          </p:cNvSpPr>
          <p:nvPr/>
        </p:nvSpPr>
        <p:spPr bwMode="auto">
          <a:xfrm rot="-5400000">
            <a:off x="2951957" y="2586831"/>
            <a:ext cx="1263650" cy="277813"/>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F86B02"/>
                </a:solidFill>
                <a:effectLst/>
                <a:uLnTx/>
                <a:uFillTx/>
                <a:latin typeface="Arial" panose="020B0604020202020204" pitchFamily="34" charset="0"/>
                <a:ea typeface="+mn-ea"/>
                <a:cs typeface="+mn-cs"/>
              </a:rPr>
              <a:t>EL HGT range</a:t>
            </a:r>
            <a:endParaRPr kumimoji="0" lang="en-US" altLang="en-US" sz="1200" b="1" i="0" u="none" strike="noStrike" kern="1200" cap="none" spc="0" normalizeH="0" baseline="0" noProof="0" smtClean="0">
              <a:ln>
                <a:noFill/>
              </a:ln>
              <a:solidFill>
                <a:srgbClr val="F86B02"/>
              </a:solidFill>
              <a:effectLst/>
              <a:uLnTx/>
              <a:uFillTx/>
              <a:latin typeface="Arial" panose="020B0604020202020204" pitchFamily="34" charset="0"/>
              <a:ea typeface="+mn-ea"/>
              <a:cs typeface="+mn-cs"/>
            </a:endParaRPr>
          </a:p>
        </p:txBody>
      </p:sp>
      <p:cxnSp>
        <p:nvCxnSpPr>
          <p:cNvPr id="78875" name="AutoShape 27"/>
          <p:cNvCxnSpPr>
            <a:cxnSpLocks noChangeShapeType="1"/>
          </p:cNvCxnSpPr>
          <p:nvPr/>
        </p:nvCxnSpPr>
        <p:spPr bwMode="auto">
          <a:xfrm flipH="1" flipV="1">
            <a:off x="3705225" y="1565275"/>
            <a:ext cx="9525" cy="1865313"/>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44807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fill="hold"/>
                                        <p:tgtEl>
                                          <p:spTgt spid="70658"/>
                                        </p:tgtEl>
                                        <p:attrNameLst>
                                          <p:attrName>ppt_w</p:attrName>
                                        </p:attrNameLst>
                                      </p:cBhvr>
                                      <p:tavLst>
                                        <p:tav tm="0">
                                          <p:val>
                                            <p:fltVal val="0"/>
                                          </p:val>
                                        </p:tav>
                                        <p:tav tm="100000">
                                          <p:val>
                                            <p:strVal val="#ppt_w"/>
                                          </p:val>
                                        </p:tav>
                                      </p:tavLst>
                                    </p:anim>
                                    <p:anim calcmode="lin" valueType="num">
                                      <p:cBhvr>
                                        <p:cTn id="8" dur="500" fill="hold"/>
                                        <p:tgtEl>
                                          <p:spTgt spid="70658"/>
                                        </p:tgtEl>
                                        <p:attrNameLst>
                                          <p:attrName>ppt_h</p:attrName>
                                        </p:attrNameLst>
                                      </p:cBhvr>
                                      <p:tavLst>
                                        <p:tav tm="0">
                                          <p:val>
                                            <p:fltVal val="0"/>
                                          </p:val>
                                        </p:tav>
                                        <p:tav tm="100000">
                                          <p:val>
                                            <p:strVal val="#ppt_h"/>
                                          </p:val>
                                        </p:tav>
                                      </p:tavLst>
                                    </p:anim>
                                    <p:animEffect transition="in" filter="fade">
                                      <p:cBhvr>
                                        <p:cTn id="9" dur="500"/>
                                        <p:tgtEl>
                                          <p:spTgt spid="70658"/>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nodeType="afterGroup">
                            <p:stCondLst>
                              <p:cond delay="500"/>
                            </p:stCondLst>
                            <p:childTnLst>
                              <p:par>
                                <p:cTn id="20" presetID="2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nodeType="afterGroup">
                            <p:stCondLst>
                              <p:cond delay="1000"/>
                            </p:stCondLst>
                            <p:childTnLst>
                              <p:par>
                                <p:cTn id="24" presetID="22" presetClass="entr" presetSubtype="2"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par>
                          <p:cTn id="27" fill="hold" nodeType="afterGroup">
                            <p:stCondLst>
                              <p:cond delay="1500"/>
                            </p:stCondLst>
                            <p:childTnLst>
                              <p:par>
                                <p:cTn id="28" presetID="22" presetClass="entr" presetSubtype="2"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childTnLst>
                          </p:cTn>
                        </p:par>
                        <p:par>
                          <p:cTn id="31" fill="hold" nodeType="afterGroup">
                            <p:stCondLst>
                              <p:cond delay="2000"/>
                            </p:stCondLst>
                            <p:childTnLst>
                              <p:par>
                                <p:cTn id="32" presetID="22" presetClass="entr" presetSubtype="2" fill="hold" grpId="0" nodeType="afterEffect">
                                  <p:stCondLst>
                                    <p:cond delay="0"/>
                                  </p:stCondLst>
                                  <p:childTnLst>
                                    <p:set>
                                      <p:cBhvr>
                                        <p:cTn id="33" dur="1" fill="hold">
                                          <p:stCondLst>
                                            <p:cond delay="0"/>
                                          </p:stCondLst>
                                        </p:cTn>
                                        <p:tgtEl>
                                          <p:spTgt spid="78865"/>
                                        </p:tgtEl>
                                        <p:attrNameLst>
                                          <p:attrName>style.visibility</p:attrName>
                                        </p:attrNameLst>
                                      </p:cBhvr>
                                      <p:to>
                                        <p:strVal val="visible"/>
                                      </p:to>
                                    </p:set>
                                    <p:animEffect transition="in" filter="wipe(right)">
                                      <p:cBhvr>
                                        <p:cTn id="34" dur="500"/>
                                        <p:tgtEl>
                                          <p:spTgt spid="78865"/>
                                        </p:tgtEl>
                                      </p:cBhvr>
                                    </p:animEffect>
                                  </p:childTnLst>
                                </p:cTn>
                              </p:par>
                            </p:childTnLst>
                          </p:cTn>
                        </p:par>
                        <p:par>
                          <p:cTn id="35" fill="hold" nodeType="afterGroup">
                            <p:stCondLst>
                              <p:cond delay="2500"/>
                            </p:stCondLst>
                            <p:childTnLst>
                              <p:par>
                                <p:cTn id="36" presetID="22" presetClass="entr" presetSubtype="2" fill="hold" grpId="0" nodeType="afterEffect">
                                  <p:stCondLst>
                                    <p:cond delay="0"/>
                                  </p:stCondLst>
                                  <p:childTnLst>
                                    <p:set>
                                      <p:cBhvr>
                                        <p:cTn id="37" dur="1" fill="hold">
                                          <p:stCondLst>
                                            <p:cond delay="0"/>
                                          </p:stCondLst>
                                        </p:cTn>
                                        <p:tgtEl>
                                          <p:spTgt spid="78866"/>
                                        </p:tgtEl>
                                        <p:attrNameLst>
                                          <p:attrName>style.visibility</p:attrName>
                                        </p:attrNameLst>
                                      </p:cBhvr>
                                      <p:to>
                                        <p:strVal val="visible"/>
                                      </p:to>
                                    </p:set>
                                    <p:animEffect transition="in" filter="wipe(right)">
                                      <p:cBhvr>
                                        <p:cTn id="38" dur="500"/>
                                        <p:tgtEl>
                                          <p:spTgt spid="78866"/>
                                        </p:tgtEl>
                                      </p:cBhvr>
                                    </p:animEffect>
                                  </p:childTnLst>
                                </p:cTn>
                              </p:par>
                            </p:childTnLst>
                          </p:cTn>
                        </p:par>
                        <p:par>
                          <p:cTn id="39" fill="hold" nodeType="afterGroup">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70692"/>
                                        </p:tgtEl>
                                        <p:attrNameLst>
                                          <p:attrName>style.visibility</p:attrName>
                                        </p:attrNameLst>
                                      </p:cBhvr>
                                      <p:to>
                                        <p:strVal val="visible"/>
                                      </p:to>
                                    </p:set>
                                    <p:animEffect transition="in" filter="wipe(left)">
                                      <p:cBhvr>
                                        <p:cTn id="42" dur="500"/>
                                        <p:tgtEl>
                                          <p:spTgt spid="7069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1000"/>
                            </p:stCondLst>
                            <p:childTnLst>
                              <p:par>
                                <p:cTn id="51" presetID="26" presetClass="emph" presetSubtype="0" fill="hold" nodeType="after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par>
                          <p:cTn id="54" fill="hold" nodeType="afterGroup">
                            <p:stCondLst>
                              <p:cond delay="1500"/>
                            </p:stCondLst>
                            <p:childTnLst>
                              <p:par>
                                <p:cTn id="55" presetID="47" presetClass="entr" presetSubtype="0"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2500"/>
                            </p:stCondLst>
                            <p:childTnLst>
                              <p:par>
                                <p:cTn id="61" presetID="26" presetClass="emph" presetSubtype="0" fill="hold" nodeType="after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par>
                          <p:cTn id="64" fill="hold" nodeType="afterGroup">
                            <p:stCondLst>
                              <p:cond delay="3000"/>
                            </p:stCondLst>
                            <p:childTnLst>
                              <p:par>
                                <p:cTn id="65" presetID="53" presetClass="entr" presetSubtype="528" fill="hold" grpId="0" nodeType="afterEffect">
                                  <p:stCondLst>
                                    <p:cond delay="0"/>
                                  </p:stCondLst>
                                  <p:childTnLst>
                                    <p:set>
                                      <p:cBhvr>
                                        <p:cTn id="66" dur="1" fill="hold">
                                          <p:stCondLst>
                                            <p:cond delay="0"/>
                                          </p:stCondLst>
                                        </p:cTn>
                                        <p:tgtEl>
                                          <p:spTgt spid="78852"/>
                                        </p:tgtEl>
                                        <p:attrNameLst>
                                          <p:attrName>style.visibility</p:attrName>
                                        </p:attrNameLst>
                                      </p:cBhvr>
                                      <p:to>
                                        <p:strVal val="visible"/>
                                      </p:to>
                                    </p:set>
                                    <p:anim calcmode="lin" valueType="num">
                                      <p:cBhvr>
                                        <p:cTn id="67" dur="500" fill="hold"/>
                                        <p:tgtEl>
                                          <p:spTgt spid="78852"/>
                                        </p:tgtEl>
                                        <p:attrNameLst>
                                          <p:attrName>ppt_w</p:attrName>
                                        </p:attrNameLst>
                                      </p:cBhvr>
                                      <p:tavLst>
                                        <p:tav tm="0">
                                          <p:val>
                                            <p:fltVal val="0"/>
                                          </p:val>
                                        </p:tav>
                                        <p:tav tm="100000">
                                          <p:val>
                                            <p:strVal val="#ppt_w"/>
                                          </p:val>
                                        </p:tav>
                                      </p:tavLst>
                                    </p:anim>
                                    <p:anim calcmode="lin" valueType="num">
                                      <p:cBhvr>
                                        <p:cTn id="68" dur="500" fill="hold"/>
                                        <p:tgtEl>
                                          <p:spTgt spid="78852"/>
                                        </p:tgtEl>
                                        <p:attrNameLst>
                                          <p:attrName>ppt_h</p:attrName>
                                        </p:attrNameLst>
                                      </p:cBhvr>
                                      <p:tavLst>
                                        <p:tav tm="0">
                                          <p:val>
                                            <p:fltVal val="0"/>
                                          </p:val>
                                        </p:tav>
                                        <p:tav tm="100000">
                                          <p:val>
                                            <p:strVal val="#ppt_h"/>
                                          </p:val>
                                        </p:tav>
                                      </p:tavLst>
                                    </p:anim>
                                    <p:animEffect transition="in" filter="fade">
                                      <p:cBhvr>
                                        <p:cTn id="69" dur="500"/>
                                        <p:tgtEl>
                                          <p:spTgt spid="78852"/>
                                        </p:tgtEl>
                                      </p:cBhvr>
                                    </p:animEffect>
                                    <p:anim calcmode="lin" valueType="num">
                                      <p:cBhvr>
                                        <p:cTn id="70" dur="500" fill="hold"/>
                                        <p:tgtEl>
                                          <p:spTgt spid="78852"/>
                                        </p:tgtEl>
                                        <p:attrNameLst>
                                          <p:attrName>ppt_x</p:attrName>
                                        </p:attrNameLst>
                                      </p:cBhvr>
                                      <p:tavLst>
                                        <p:tav tm="0">
                                          <p:val>
                                            <p:fltVal val="0.5"/>
                                          </p:val>
                                        </p:tav>
                                        <p:tav tm="100000">
                                          <p:val>
                                            <p:strVal val="#ppt_x"/>
                                          </p:val>
                                        </p:tav>
                                      </p:tavLst>
                                    </p:anim>
                                    <p:anim calcmode="lin" valueType="num">
                                      <p:cBhvr>
                                        <p:cTn id="71" dur="500" fill="hold"/>
                                        <p:tgtEl>
                                          <p:spTgt spid="78852"/>
                                        </p:tgtEl>
                                        <p:attrNameLst>
                                          <p:attrName>ppt_y</p:attrName>
                                        </p:attrNameLst>
                                      </p:cBhvr>
                                      <p:tavLst>
                                        <p:tav tm="0">
                                          <p:val>
                                            <p:fltVal val="0.5"/>
                                          </p:val>
                                        </p:tav>
                                        <p:tav tm="100000">
                                          <p:val>
                                            <p:strVal val="#ppt_y"/>
                                          </p:val>
                                        </p:tav>
                                      </p:tavLst>
                                    </p:anim>
                                  </p:childTnLst>
                                </p:cTn>
                              </p:par>
                            </p:childTnLst>
                          </p:cTn>
                        </p:par>
                        <p:par>
                          <p:cTn id="72" fill="hold" nodeType="afterGroup">
                            <p:stCondLst>
                              <p:cond delay="3500"/>
                            </p:stCondLst>
                            <p:childTnLst>
                              <p:par>
                                <p:cTn id="73" presetID="26" presetClass="emph" presetSubtype="0" fill="hold" nodeType="afterEffect">
                                  <p:stCondLst>
                                    <p:cond delay="0"/>
                                  </p:stCondLst>
                                  <p:childTnLst>
                                    <p:animEffect transition="out" filter="fade">
                                      <p:cBhvr>
                                        <p:cTn id="74" dur="500" tmFilter="0, 0; .2, .5; .8, .5; 1, 0"/>
                                        <p:tgtEl>
                                          <p:spTgt spid="6"/>
                                        </p:tgtEl>
                                      </p:cBhvr>
                                    </p:animEffect>
                                    <p:animScale>
                                      <p:cBhvr>
                                        <p:cTn id="75" dur="250" autoRev="1" fill="hold"/>
                                        <p:tgtEl>
                                          <p:spTgt spid="6"/>
                                        </p:tgtEl>
                                      </p:cBhvr>
                                      <p:by x="105000" y="105000"/>
                                    </p:animScale>
                                  </p:childTnLst>
                                </p:cTn>
                              </p:par>
                            </p:childTnLst>
                          </p:cTn>
                        </p:par>
                        <p:par>
                          <p:cTn id="76" fill="hold" nodeType="afterGroup">
                            <p:stCondLst>
                              <p:cond delay="4000"/>
                            </p:stCondLst>
                            <p:childTnLst>
                              <p:par>
                                <p:cTn id="77" presetID="4" presetClass="entr" presetSubtype="32" fill="hold" grpId="0" nodeType="afterEffect">
                                  <p:stCondLst>
                                    <p:cond delay="0"/>
                                  </p:stCondLst>
                                  <p:childTnLst>
                                    <p:set>
                                      <p:cBhvr>
                                        <p:cTn id="78" dur="1" fill="hold">
                                          <p:stCondLst>
                                            <p:cond delay="0"/>
                                          </p:stCondLst>
                                        </p:cTn>
                                        <p:tgtEl>
                                          <p:spTgt spid="78853"/>
                                        </p:tgtEl>
                                        <p:attrNameLst>
                                          <p:attrName>style.visibility</p:attrName>
                                        </p:attrNameLst>
                                      </p:cBhvr>
                                      <p:to>
                                        <p:strVal val="visible"/>
                                      </p:to>
                                    </p:set>
                                    <p:animEffect transition="in" filter="box(out)">
                                      <p:cBhvr>
                                        <p:cTn id="79" dur="1250"/>
                                        <p:tgtEl>
                                          <p:spTgt spid="78853"/>
                                        </p:tgtEl>
                                      </p:cBhvr>
                                    </p:animEffect>
                                  </p:childTnLst>
                                </p:cTn>
                              </p:par>
                              <p:par>
                                <p:cTn id="80" presetID="6" presetClass="entr" presetSubtype="32"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circle(out)">
                                      <p:cBhvr>
                                        <p:cTn id="82" dur="750"/>
                                        <p:tgtEl>
                                          <p:spTgt spid="18"/>
                                        </p:tgtEl>
                                      </p:cBhvr>
                                    </p:animEffect>
                                  </p:childTnLst>
                                </p:cTn>
                              </p:par>
                              <p:par>
                                <p:cTn id="83" presetID="22" presetClass="entr" presetSubtype="1"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wipe(up)">
                                      <p:cBhvr>
                                        <p:cTn id="85" dur="750"/>
                                        <p:tgtEl>
                                          <p:spTgt spid="52"/>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par>
                          <p:cTn id="93" fill="hold" nodeType="afterGroup">
                            <p:stCondLst>
                              <p:cond delay="1000"/>
                            </p:stCondLst>
                            <p:childTnLst>
                              <p:par>
                                <p:cTn id="94" presetID="22" presetClass="entr" presetSubtype="8" fill="hold" nodeType="afterEffect">
                                  <p:stCondLst>
                                    <p:cond delay="0"/>
                                  </p:stCondLst>
                                  <p:childTnLst>
                                    <p:set>
                                      <p:cBhvr>
                                        <p:cTn id="95" dur="1" fill="hold">
                                          <p:stCondLst>
                                            <p:cond delay="0"/>
                                          </p:stCondLst>
                                        </p:cTn>
                                        <p:tgtEl>
                                          <p:spTgt spid="78872"/>
                                        </p:tgtEl>
                                        <p:attrNameLst>
                                          <p:attrName>style.visibility</p:attrName>
                                        </p:attrNameLst>
                                      </p:cBhvr>
                                      <p:to>
                                        <p:strVal val="visible"/>
                                      </p:to>
                                    </p:set>
                                    <p:animEffect transition="in" filter="wipe(left)">
                                      <p:cBhvr>
                                        <p:cTn id="96" dur="500"/>
                                        <p:tgtEl>
                                          <p:spTgt spid="78872"/>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78851"/>
                                        </p:tgtEl>
                                        <p:attrNameLst>
                                          <p:attrName>style.visibility</p:attrName>
                                        </p:attrNameLst>
                                      </p:cBhvr>
                                      <p:to>
                                        <p:strVal val="visible"/>
                                      </p:to>
                                    </p:set>
                                    <p:animEffect transition="in" filter="wipe(left)">
                                      <p:cBhvr>
                                        <p:cTn id="99" dur="500"/>
                                        <p:tgtEl>
                                          <p:spTgt spid="78851"/>
                                        </p:tgtEl>
                                      </p:cBhvr>
                                    </p:animEffect>
                                  </p:childTnLst>
                                </p:cTn>
                              </p:par>
                            </p:childTnLst>
                          </p:cTn>
                        </p:par>
                        <p:par>
                          <p:cTn id="100" fill="hold" nodeType="afterGroup">
                            <p:stCondLst>
                              <p:cond delay="1500"/>
                            </p:stCondLst>
                            <p:childTnLst>
                              <p:par>
                                <p:cTn id="101" presetID="22" presetClass="entr" presetSubtype="2" fill="hold" nodeType="afterEffect">
                                  <p:stCondLst>
                                    <p:cond delay="0"/>
                                  </p:stCondLst>
                                  <p:childTnLst>
                                    <p:set>
                                      <p:cBhvr>
                                        <p:cTn id="102" dur="1" fill="hold">
                                          <p:stCondLst>
                                            <p:cond delay="0"/>
                                          </p:stCondLst>
                                        </p:cTn>
                                        <p:tgtEl>
                                          <p:spTgt spid="78876"/>
                                        </p:tgtEl>
                                        <p:attrNameLst>
                                          <p:attrName>style.visibility</p:attrName>
                                        </p:attrNameLst>
                                      </p:cBhvr>
                                      <p:to>
                                        <p:strVal val="visible"/>
                                      </p:to>
                                    </p:set>
                                    <p:animEffect transition="in" filter="wipe(right)">
                                      <p:cBhvr>
                                        <p:cTn id="103" dur="500"/>
                                        <p:tgtEl>
                                          <p:spTgt spid="78876"/>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78879"/>
                                        </p:tgtEl>
                                        <p:attrNameLst>
                                          <p:attrName>style.visibility</p:attrName>
                                        </p:attrNameLst>
                                      </p:cBhvr>
                                      <p:to>
                                        <p:strVal val="visible"/>
                                      </p:to>
                                    </p:set>
                                    <p:animEffect transition="in" filter="wipe(right)">
                                      <p:cBhvr>
                                        <p:cTn id="106" dur="500"/>
                                        <p:tgtEl>
                                          <p:spTgt spid="78879"/>
                                        </p:tgtEl>
                                      </p:cBhvr>
                                    </p:animEffect>
                                  </p:childTnLst>
                                </p:cTn>
                              </p:par>
                            </p:childTnLst>
                          </p:cTn>
                        </p:par>
                        <p:par>
                          <p:cTn id="107" fill="hold" nodeType="afterGroup">
                            <p:stCondLst>
                              <p:cond delay="2000"/>
                            </p:stCondLst>
                            <p:childTnLst>
                              <p:par>
                                <p:cTn id="108" presetID="53" presetClass="entr" presetSubtype="16" fill="hold" nodeType="afterEffect">
                                  <p:stCondLst>
                                    <p:cond delay="0"/>
                                  </p:stCondLst>
                                  <p:childTnLst>
                                    <p:set>
                                      <p:cBhvr>
                                        <p:cTn id="109" dur="1" fill="hold">
                                          <p:stCondLst>
                                            <p:cond delay="0"/>
                                          </p:stCondLst>
                                        </p:cTn>
                                        <p:tgtEl>
                                          <p:spTgt spid="78875"/>
                                        </p:tgtEl>
                                        <p:attrNameLst>
                                          <p:attrName>style.visibility</p:attrName>
                                        </p:attrNameLst>
                                      </p:cBhvr>
                                      <p:to>
                                        <p:strVal val="visible"/>
                                      </p:to>
                                    </p:set>
                                    <p:anim calcmode="lin" valueType="num">
                                      <p:cBhvr>
                                        <p:cTn id="110" dur="500" fill="hold"/>
                                        <p:tgtEl>
                                          <p:spTgt spid="78875"/>
                                        </p:tgtEl>
                                        <p:attrNameLst>
                                          <p:attrName>ppt_w</p:attrName>
                                        </p:attrNameLst>
                                      </p:cBhvr>
                                      <p:tavLst>
                                        <p:tav tm="0">
                                          <p:val>
                                            <p:fltVal val="0"/>
                                          </p:val>
                                        </p:tav>
                                        <p:tav tm="100000">
                                          <p:val>
                                            <p:strVal val="#ppt_w"/>
                                          </p:val>
                                        </p:tav>
                                      </p:tavLst>
                                    </p:anim>
                                    <p:anim calcmode="lin" valueType="num">
                                      <p:cBhvr>
                                        <p:cTn id="111" dur="500" fill="hold"/>
                                        <p:tgtEl>
                                          <p:spTgt spid="78875"/>
                                        </p:tgtEl>
                                        <p:attrNameLst>
                                          <p:attrName>ppt_h</p:attrName>
                                        </p:attrNameLst>
                                      </p:cBhvr>
                                      <p:tavLst>
                                        <p:tav tm="0">
                                          <p:val>
                                            <p:fltVal val="0"/>
                                          </p:val>
                                        </p:tav>
                                        <p:tav tm="100000">
                                          <p:val>
                                            <p:strVal val="#ppt_h"/>
                                          </p:val>
                                        </p:tav>
                                      </p:tavLst>
                                    </p:anim>
                                    <p:animEffect transition="in" filter="fade">
                                      <p:cBhvr>
                                        <p:cTn id="112" dur="500"/>
                                        <p:tgtEl>
                                          <p:spTgt spid="78875"/>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78880"/>
                                        </p:tgtEl>
                                        <p:attrNameLst>
                                          <p:attrName>style.visibility</p:attrName>
                                        </p:attrNameLst>
                                      </p:cBhvr>
                                      <p:to>
                                        <p:strVal val="visible"/>
                                      </p:to>
                                    </p:set>
                                    <p:anim calcmode="lin" valueType="num">
                                      <p:cBhvr>
                                        <p:cTn id="115" dur="500" fill="hold"/>
                                        <p:tgtEl>
                                          <p:spTgt spid="78880"/>
                                        </p:tgtEl>
                                        <p:attrNameLst>
                                          <p:attrName>ppt_w</p:attrName>
                                        </p:attrNameLst>
                                      </p:cBhvr>
                                      <p:tavLst>
                                        <p:tav tm="0">
                                          <p:val>
                                            <p:fltVal val="0"/>
                                          </p:val>
                                        </p:tav>
                                        <p:tav tm="100000">
                                          <p:val>
                                            <p:strVal val="#ppt_w"/>
                                          </p:val>
                                        </p:tav>
                                      </p:tavLst>
                                    </p:anim>
                                    <p:anim calcmode="lin" valueType="num">
                                      <p:cBhvr>
                                        <p:cTn id="116" dur="500" fill="hold"/>
                                        <p:tgtEl>
                                          <p:spTgt spid="78880"/>
                                        </p:tgtEl>
                                        <p:attrNameLst>
                                          <p:attrName>ppt_h</p:attrName>
                                        </p:attrNameLst>
                                      </p:cBhvr>
                                      <p:tavLst>
                                        <p:tav tm="0">
                                          <p:val>
                                            <p:fltVal val="0"/>
                                          </p:val>
                                        </p:tav>
                                        <p:tav tm="100000">
                                          <p:val>
                                            <p:strVal val="#ppt_h"/>
                                          </p:val>
                                        </p:tav>
                                      </p:tavLst>
                                    </p:anim>
                                    <p:animEffect transition="in" filter="fade">
                                      <p:cBhvr>
                                        <p:cTn id="117" dur="500"/>
                                        <p:tgtEl>
                                          <p:spTgt spid="78880"/>
                                        </p:tgtEl>
                                      </p:cBhvr>
                                    </p:animEffect>
                                  </p:childTnLst>
                                </p:cTn>
                              </p:par>
                            </p:childTnLst>
                          </p:cTn>
                        </p:par>
                        <p:par>
                          <p:cTn id="118" fill="hold" nodeType="afterGroup">
                            <p:stCondLst>
                              <p:cond delay="2500"/>
                            </p:stCondLst>
                            <p:childTnLst>
                              <p:par>
                                <p:cTn id="119" presetID="26" presetClass="emph" presetSubtype="0" fill="hold" grpId="0" nodeType="afterEffect">
                                  <p:stCondLst>
                                    <p:cond delay="0"/>
                                  </p:stCondLst>
                                  <p:childTnLst>
                                    <p:animEffect transition="out" filter="fade">
                                      <p:cBhvr>
                                        <p:cTn id="120" dur="500" tmFilter="0, 0; .2, .5; .8, .5; 1, 0"/>
                                        <p:tgtEl>
                                          <p:spTgt spid="53"/>
                                        </p:tgtEl>
                                      </p:cBhvr>
                                    </p:animEffect>
                                    <p:animScale>
                                      <p:cBhvr>
                                        <p:cTn id="121" dur="250" autoRev="1" fill="hold"/>
                                        <p:tgtEl>
                                          <p:spTgt spid="53"/>
                                        </p:tgtEl>
                                      </p:cBhvr>
                                      <p:by x="105000" y="105000"/>
                                    </p:animScale>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fade">
                                      <p:cBhvr>
                                        <p:cTn id="126" dur="1000"/>
                                        <p:tgtEl>
                                          <p:spTgt spid="65"/>
                                        </p:tgtEl>
                                      </p:cBhvr>
                                    </p:animEffect>
                                    <p:anim calcmode="lin" valueType="num">
                                      <p:cBhvr>
                                        <p:cTn id="127" dur="1000" fill="hold"/>
                                        <p:tgtEl>
                                          <p:spTgt spid="65"/>
                                        </p:tgtEl>
                                        <p:attrNameLst>
                                          <p:attrName>ppt_x</p:attrName>
                                        </p:attrNameLst>
                                      </p:cBhvr>
                                      <p:tavLst>
                                        <p:tav tm="0">
                                          <p:val>
                                            <p:strVal val="#ppt_x"/>
                                          </p:val>
                                        </p:tav>
                                        <p:tav tm="100000">
                                          <p:val>
                                            <p:strVal val="#ppt_x"/>
                                          </p:val>
                                        </p:tav>
                                      </p:tavLst>
                                    </p:anim>
                                    <p:anim calcmode="lin" valueType="num">
                                      <p:cBhvr>
                                        <p:cTn id="128" dur="1000" fill="hold"/>
                                        <p:tgtEl>
                                          <p:spTgt spid="65"/>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fade">
                                      <p:cBhvr>
                                        <p:cTn id="131" dur="1000"/>
                                        <p:tgtEl>
                                          <p:spTgt spid="19"/>
                                        </p:tgtEl>
                                      </p:cBhvr>
                                    </p:animEffect>
                                    <p:anim calcmode="lin" valueType="num">
                                      <p:cBhvr>
                                        <p:cTn id="132" dur="1000" fill="hold"/>
                                        <p:tgtEl>
                                          <p:spTgt spid="19"/>
                                        </p:tgtEl>
                                        <p:attrNameLst>
                                          <p:attrName>ppt_x</p:attrName>
                                        </p:attrNameLst>
                                      </p:cBhvr>
                                      <p:tavLst>
                                        <p:tav tm="0">
                                          <p:val>
                                            <p:strVal val="#ppt_x"/>
                                          </p:val>
                                        </p:tav>
                                        <p:tav tm="100000">
                                          <p:val>
                                            <p:strVal val="#ppt_x"/>
                                          </p:val>
                                        </p:tav>
                                      </p:tavLst>
                                    </p:anim>
                                    <p:anim calcmode="lin" valueType="num">
                                      <p:cBhvr>
                                        <p:cTn id="133" dur="1000" fill="hold"/>
                                        <p:tgtEl>
                                          <p:spTgt spid="19"/>
                                        </p:tgtEl>
                                        <p:attrNameLst>
                                          <p:attrName>ppt_y</p:attrName>
                                        </p:attrNameLst>
                                      </p:cBhvr>
                                      <p:tavLst>
                                        <p:tav tm="0">
                                          <p:val>
                                            <p:strVal val="#ppt_y+.1"/>
                                          </p:val>
                                        </p:tav>
                                        <p:tav tm="100000">
                                          <p:val>
                                            <p:strVal val="#ppt_y"/>
                                          </p:val>
                                        </p:tav>
                                      </p:tavLst>
                                    </p:anim>
                                  </p:childTnLst>
                                </p:cTn>
                              </p:par>
                            </p:childTnLst>
                          </p:cTn>
                        </p:par>
                        <p:par>
                          <p:cTn id="134" fill="hold" nodeType="afterGroup">
                            <p:stCondLst>
                              <p:cond delay="1000"/>
                            </p:stCondLst>
                            <p:childTnLst>
                              <p:par>
                                <p:cTn id="135" presetID="42" presetClass="entr" presetSubtype="0" fill="hold" grpId="0" nodeType="after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1000"/>
                                        <p:tgtEl>
                                          <p:spTgt spid="60"/>
                                        </p:tgtEl>
                                      </p:cBhvr>
                                    </p:animEffect>
                                    <p:anim calcmode="lin" valueType="num">
                                      <p:cBhvr>
                                        <p:cTn id="138" dur="1000" fill="hold"/>
                                        <p:tgtEl>
                                          <p:spTgt spid="60"/>
                                        </p:tgtEl>
                                        <p:attrNameLst>
                                          <p:attrName>ppt_x</p:attrName>
                                        </p:attrNameLst>
                                      </p:cBhvr>
                                      <p:tavLst>
                                        <p:tav tm="0">
                                          <p:val>
                                            <p:strVal val="#ppt_x"/>
                                          </p:val>
                                        </p:tav>
                                        <p:tav tm="100000">
                                          <p:val>
                                            <p:strVal val="#ppt_x"/>
                                          </p:val>
                                        </p:tav>
                                      </p:tavLst>
                                    </p:anim>
                                    <p:anim calcmode="lin" valueType="num">
                                      <p:cBhvr>
                                        <p:cTn id="139" dur="1000" fill="hold"/>
                                        <p:tgtEl>
                                          <p:spTgt spid="60"/>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1"/>
                                        </p:tgtEl>
                                        <p:attrNameLst>
                                          <p:attrName>style.visibility</p:attrName>
                                        </p:attrNameLst>
                                      </p:cBhvr>
                                      <p:to>
                                        <p:strVal val="visible"/>
                                      </p:to>
                                    </p:set>
                                    <p:animEffect transition="in" filter="fade">
                                      <p:cBhvr>
                                        <p:cTn id="142" dur="1000"/>
                                        <p:tgtEl>
                                          <p:spTgt spid="61"/>
                                        </p:tgtEl>
                                      </p:cBhvr>
                                    </p:animEffect>
                                    <p:anim calcmode="lin" valueType="num">
                                      <p:cBhvr>
                                        <p:cTn id="143" dur="1000" fill="hold"/>
                                        <p:tgtEl>
                                          <p:spTgt spid="61"/>
                                        </p:tgtEl>
                                        <p:attrNameLst>
                                          <p:attrName>ppt_x</p:attrName>
                                        </p:attrNameLst>
                                      </p:cBhvr>
                                      <p:tavLst>
                                        <p:tav tm="0">
                                          <p:val>
                                            <p:strVal val="#ppt_x"/>
                                          </p:val>
                                        </p:tav>
                                        <p:tav tm="100000">
                                          <p:val>
                                            <p:strVal val="#ppt_x"/>
                                          </p:val>
                                        </p:tav>
                                      </p:tavLst>
                                    </p:anim>
                                    <p:anim calcmode="lin" valueType="num">
                                      <p:cBhvr>
                                        <p:cTn id="144" dur="1000" fill="hold"/>
                                        <p:tgtEl>
                                          <p:spTgt spid="61"/>
                                        </p:tgtEl>
                                        <p:attrNameLst>
                                          <p:attrName>ppt_y</p:attrName>
                                        </p:attrNameLst>
                                      </p:cBhvr>
                                      <p:tavLst>
                                        <p:tav tm="0">
                                          <p:val>
                                            <p:strVal val="#ppt_y-.1"/>
                                          </p:val>
                                        </p:tav>
                                        <p:tav tm="100000">
                                          <p:val>
                                            <p:strVal val="#ppt_y"/>
                                          </p:val>
                                        </p:tav>
                                      </p:tavLst>
                                    </p:anim>
                                  </p:childTnLst>
                                </p:cTn>
                              </p:par>
                            </p:childTnLst>
                          </p:cTn>
                        </p:par>
                        <p:par>
                          <p:cTn id="145" fill="hold" nodeType="afterGroup">
                            <p:stCondLst>
                              <p:cond delay="2000"/>
                            </p:stCondLst>
                            <p:childTnLst>
                              <p:par>
                                <p:cTn id="146" presetID="53" presetClass="entr" presetSubtype="16" fill="hold" nodeType="afterEffect">
                                  <p:stCondLst>
                                    <p:cond delay="0"/>
                                  </p:stCondLst>
                                  <p:childTnLst>
                                    <p:set>
                                      <p:cBhvr>
                                        <p:cTn id="147" dur="1" fill="hold">
                                          <p:stCondLst>
                                            <p:cond delay="0"/>
                                          </p:stCondLst>
                                        </p:cTn>
                                        <p:tgtEl>
                                          <p:spTgt spid="63"/>
                                        </p:tgtEl>
                                        <p:attrNameLst>
                                          <p:attrName>style.visibility</p:attrName>
                                        </p:attrNameLst>
                                      </p:cBhvr>
                                      <p:to>
                                        <p:strVal val="visible"/>
                                      </p:to>
                                    </p:set>
                                    <p:anim calcmode="lin" valueType="num">
                                      <p:cBhvr>
                                        <p:cTn id="148" dur="500" fill="hold"/>
                                        <p:tgtEl>
                                          <p:spTgt spid="63"/>
                                        </p:tgtEl>
                                        <p:attrNameLst>
                                          <p:attrName>ppt_w</p:attrName>
                                        </p:attrNameLst>
                                      </p:cBhvr>
                                      <p:tavLst>
                                        <p:tav tm="0">
                                          <p:val>
                                            <p:fltVal val="0"/>
                                          </p:val>
                                        </p:tav>
                                        <p:tav tm="100000">
                                          <p:val>
                                            <p:strVal val="#ppt_w"/>
                                          </p:val>
                                        </p:tav>
                                      </p:tavLst>
                                    </p:anim>
                                    <p:anim calcmode="lin" valueType="num">
                                      <p:cBhvr>
                                        <p:cTn id="149" dur="500" fill="hold"/>
                                        <p:tgtEl>
                                          <p:spTgt spid="63"/>
                                        </p:tgtEl>
                                        <p:attrNameLst>
                                          <p:attrName>ppt_h</p:attrName>
                                        </p:attrNameLst>
                                      </p:cBhvr>
                                      <p:tavLst>
                                        <p:tav tm="0">
                                          <p:val>
                                            <p:fltVal val="0"/>
                                          </p:val>
                                        </p:tav>
                                        <p:tav tm="100000">
                                          <p:val>
                                            <p:strVal val="#ppt_h"/>
                                          </p:val>
                                        </p:tav>
                                      </p:tavLst>
                                    </p:anim>
                                    <p:animEffect transition="in" filter="fade">
                                      <p:cBhvr>
                                        <p:cTn id="150" dur="500"/>
                                        <p:tgtEl>
                                          <p:spTgt spid="63"/>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64"/>
                                        </p:tgtEl>
                                        <p:attrNameLst>
                                          <p:attrName>style.visibility</p:attrName>
                                        </p:attrNameLst>
                                      </p:cBhvr>
                                      <p:to>
                                        <p:strVal val="visible"/>
                                      </p:to>
                                    </p:set>
                                    <p:anim calcmode="lin" valueType="num">
                                      <p:cBhvr>
                                        <p:cTn id="153" dur="500" fill="hold"/>
                                        <p:tgtEl>
                                          <p:spTgt spid="64"/>
                                        </p:tgtEl>
                                        <p:attrNameLst>
                                          <p:attrName>ppt_w</p:attrName>
                                        </p:attrNameLst>
                                      </p:cBhvr>
                                      <p:tavLst>
                                        <p:tav tm="0">
                                          <p:val>
                                            <p:fltVal val="0"/>
                                          </p:val>
                                        </p:tav>
                                        <p:tav tm="100000">
                                          <p:val>
                                            <p:strVal val="#ppt_w"/>
                                          </p:val>
                                        </p:tav>
                                      </p:tavLst>
                                    </p:anim>
                                    <p:anim calcmode="lin" valueType="num">
                                      <p:cBhvr>
                                        <p:cTn id="154" dur="500" fill="hold"/>
                                        <p:tgtEl>
                                          <p:spTgt spid="64"/>
                                        </p:tgtEl>
                                        <p:attrNameLst>
                                          <p:attrName>ppt_h</p:attrName>
                                        </p:attrNameLst>
                                      </p:cBhvr>
                                      <p:tavLst>
                                        <p:tav tm="0">
                                          <p:val>
                                            <p:fltVal val="0"/>
                                          </p:val>
                                        </p:tav>
                                        <p:tav tm="100000">
                                          <p:val>
                                            <p:strVal val="#ppt_h"/>
                                          </p:val>
                                        </p:tav>
                                      </p:tavLst>
                                    </p:anim>
                                    <p:animEffect transition="in" filter="fade">
                                      <p:cBhvr>
                                        <p:cTn id="155" dur="500"/>
                                        <p:tgtEl>
                                          <p:spTgt spid="64"/>
                                        </p:tgtEl>
                                      </p:cBhvr>
                                    </p:animEffect>
                                  </p:childTnLst>
                                </p:cTn>
                              </p:par>
                            </p:childTnLst>
                          </p:cTn>
                        </p:par>
                        <p:par>
                          <p:cTn id="156" fill="hold" nodeType="afterGroup">
                            <p:stCondLst>
                              <p:cond delay="2500"/>
                            </p:stCondLst>
                            <p:childTnLst>
                              <p:par>
                                <p:cTn id="157" presetID="26" presetClass="emph" presetSubtype="0" fill="hold" grpId="1" nodeType="afterEffect">
                                  <p:stCondLst>
                                    <p:cond delay="0"/>
                                  </p:stCondLst>
                                  <p:childTnLst>
                                    <p:animEffect transition="out" filter="fade">
                                      <p:cBhvr>
                                        <p:cTn id="158" dur="500" tmFilter="0, 0; .2, .5; .8, .5; 1, 0"/>
                                        <p:tgtEl>
                                          <p:spTgt spid="53"/>
                                        </p:tgtEl>
                                      </p:cBhvr>
                                    </p:animEffect>
                                    <p:animScale>
                                      <p:cBhvr>
                                        <p:cTn id="159"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78853" grpId="0" animBg="1"/>
      <p:bldP spid="78852" grpId="0" animBg="1"/>
      <p:bldP spid="78865" grpId="0" animBg="1" autoUpdateAnimBg="0"/>
      <p:bldP spid="61" grpId="0" animBg="1"/>
      <p:bldP spid="48" grpId="0" animBg="1"/>
      <p:bldP spid="78851" grpId="0"/>
      <p:bldP spid="78879" grpId="0"/>
      <p:bldP spid="70692" grpId="0" animBg="1"/>
      <p:bldP spid="78866" grpId="0" animBg="1" autoUpdateAnimBg="0"/>
      <p:bldP spid="36" grpId="0" animBg="1"/>
      <p:bldP spid="60" grpId="0" animBg="1"/>
      <p:bldP spid="64" grpId="0" animBg="1"/>
      <p:bldP spid="17" grpId="0" animBg="1"/>
      <p:bldP spid="19" grpId="0" animBg="1"/>
      <p:bldP spid="65" grpId="0" animBg="1"/>
      <p:bldP spid="788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62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5"/>
          <p:cNvSpPr>
            <a:spLocks noChangeArrowheads="1"/>
          </p:cNvSpPr>
          <p:nvPr/>
        </p:nvSpPr>
        <p:spPr bwMode="auto">
          <a:xfrm>
            <a:off x="3484563" y="138113"/>
            <a:ext cx="5659437" cy="6740525"/>
          </a:xfrm>
          <a:prstGeom prst="rect">
            <a:avLst/>
          </a:prstGeom>
          <a:solidFill>
            <a:schemeClr val="bg1">
              <a:lumMod val="95000"/>
              <a:alpha val="50000"/>
            </a:schemeClr>
          </a:solidFill>
          <a:ln>
            <a:solidFill>
              <a:schemeClr val="tx1"/>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NGS OPUS SOLUTION REPORT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All computed coordinate accuracies are listed as peak-to-peak values.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For additional information: https://www.ngs.noaa.gov/OPUS/about.jsp#accuracy</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USER: joe.evjen@noaa.gov                      DATE: December 05, 2016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RINEX FILE: 5947299r.16o                            TIME: 18:45:47 UTC</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SOFTWARE: page5  1209.04 master95.pl 160321      START: 2016/10/25  17:14:00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EPHEMERIS: igs19202.eph [precise]                  STOP: 2016/10/25  21:49:00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NAV FILE: brdc2990.16n                        OBS USED: 11436 / 12254   :  93%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ANT NAME: TRM57971.00     NONE             # FIXED AMB:    82 /    83   :  99%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ARP HEIGHT: 2.0                              OVERALL RMS: 0.010(m)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REF FRAME: NAD_83(2011)(EPOCH:2010.0000)              IGS08 (EPOCH:2016.8164)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     -2833371.235(m)   0.013(m)          -2833372.332(m)   0.013(m)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Y:     -1541100.973(m)   0.015(m)          -1541099.963(m)   0.015(m)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Z:      5484647.219(m)   0.026(m)           5484647.459(m)   0.026(m)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LAT:   59 42 33.45847      0.003(m)        59 42 33.44896      0.003(m)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E LON:  208 32 32.07518      0.007(m)       208 32 31.98492      0.007(m)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151 27 27.92482      0.007(m)       151 27 28.01508      0.007(m)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503.684(m)   0.032(m)               504.134(m)   0.032(m)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ORTHO HGT:          494.346(m)   0.055(m) [NAVD88 (Computed using GEOID12B)]</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COORDINATES    STATE PLANE COORDINATES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(Zone 05)         SPC (5004 AK 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Northing (Y) [meters]     6620045.124           636606.995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Easting (X)  [meters]      586771.176           417957.136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Convergence  [degrees]     1.33177427          -1.25880956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Point Scale                0.99969227           0.99998247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Combined Factor            0.99961346           0.99990364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US NATIONAL GRID DESIGNATOR: 5VNG8677120045(NAD 83)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 STATIONS USED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PID       DESIGNATION                        LATITUDE    LONGITUDE DISTANCE(m)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DM7460 AC61 CHICKENM61AK2006 CORS ARP      N640145.332 W1420432.948  688041.0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DP9272 MCES MCNEIL CANYON ELE CORS ARP     N594445.882 W1511528.107   11973.1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DL7665 AC39 SHUYAKISSPAK2006 CORS ARP      N583634.993 W1522338.579  133691.6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NEAREST NGS PUBLISHED CONTROL POINT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UW5506      LOOKOUT MTN                    N594233.480 W1512727.891       0.8</a:t>
            </a:r>
            <a:endParaRPr kumimoji="0" lang="en-US" altLang="en-US" sz="1800" b="0"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
        <p:nvSpPr>
          <p:cNvPr id="3" name="Rectangle 15"/>
          <p:cNvSpPr>
            <a:spLocks noChangeArrowheads="1"/>
          </p:cNvSpPr>
          <p:nvPr/>
        </p:nvSpPr>
        <p:spPr bwMode="auto">
          <a:xfrm>
            <a:off x="3465513" y="0"/>
            <a:ext cx="5659437" cy="8264525"/>
          </a:xfrm>
          <a:prstGeom prst="rect">
            <a:avLst/>
          </a:prstGeom>
          <a:solidFill>
            <a:schemeClr val="bg1">
              <a:lumMod val="95000"/>
            </a:schemeClr>
          </a:solidFill>
          <a:ln>
            <a:solidFill>
              <a:schemeClr val="tx2"/>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 STATION INFORMATION</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STATION NAME: ac61  a    1 (ChickenM61AK2006; Chicken, Alaska  United States)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MONUMENT: NO DOMES NUMBER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-2209480.5269  -1721530.0262   5711814.2289  MON @ 2005.0000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-0.0186        -0.0040        -0.0083  VEL (M/YR)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-0.0000         0.0000         0.0083  MON TO ARP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0.0012         0.0008         0.0860  ARP TO L1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0.0006        -0.0006         0.1184  ARP TO L2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-0.2198        -0.0473        -0.0981  VEL TIMES 11.8163 YRS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-0.0029        -0.0022         0.0075  MON TO ARP</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-0.0284        -0.0231         0.0778  ARP TO L1 PHASE CENTER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-2209480.7780  -1721530.0988   5711814.2161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-0.0000        -0.0000        -0.0000  + XYZ ADJUSTMENTS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-2209480.7780  -1721530.0988   5711814.2161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-2209480.7496  -1721530.0757   5711814.1383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-2209480.7468  -1721530.0735   5711814.1308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64  1 45.33033  217 55 26.94422    745.4942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64  1 45.33029  217 55 26.94417    745.4082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64  1 45.33029  217 55 26.94417    745.3999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STATION NAME: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mces</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    1 (McNeil Canyon Elem.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Scho</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Homer, AK  USA)</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MONUMENT: NO DOMES NUMBER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-2824840.8189  -1549258.4719   5486650.1678  MON @ 2005.0000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-0.0232        -0.0041        -0.0130  VEL (M/YR)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-0.0000         0.0000         0.0083  MON TO ARP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0.0012         0.0008         0.0860  ARP TO L1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0.0006        -0.0006         0.1184  ARP TO L2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-0.2741        -0.0484        -0.1536  VEL TIMES 11.8163 YRS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-0.0037        -0.0020         0.0072  MON TO ARP</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-0.0367        -0.0210         0.0749  ARP TO L1 PHASE CENTER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-2824841.1335  -1549258.5434   5486650.0963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-0.0000        -0.0000        -0.0000  + XYZ ADJUSTMENTS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-2824841.1335  -1549258.5434   5486650.0962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-2824841.0967  -1549258.5223   5486650.0214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-2824841.0931  -1549258.5203   5486650.0142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44 45.87320  208 44 31.80206    430.7278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44 45.87317  208 44 31.80201    430.6418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44 45.87317  208 44 31.80201    430.6335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STATION NAME: ac39  a    1 (ShuyakIsSPAK2006;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Shuayk</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Island, AK  United States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MONUMENT: NO DOMES NUMBER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-2951218.9388  -1543248.7520   5421552.8890  MON @ 2005.0000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-0.0217        -0.0021        -0.0123  VEL (M/YR)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-0.0000         0.0000         0.0083  MON TO ARP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0.0012         0.0008         0.0860  ARP TO L1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0.0006        -0.0006         0.1183  ARP TO L2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-0.2559        -0.0242        -0.1452  VEL TIMES 11.8163 YRS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-0.0038        -0.0020         0.0071  MON TO ARP</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-0.0385        -0.0210         0.0740  ARP TO L1 PHASE CENTER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-2951219.2370  -1543248.7992   5421552.8248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0.0000        -0.0000         0.0000  + XYZ ADJUSTMENTS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-2951219.2370  -1543248.7992   5421552.8248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-2951219.1986  -1543248.7782   5421552.7508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-2951219.1947  -1543248.7762   5421552.7437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58 36 34.98418  207 36 21.33266    157.2528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58 36 34.98414  207 36 21.33261    157.1668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58 36 34.98414  207 36 21.33261    157.1585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p:txBody>
      </p:sp>
      <p:sp>
        <p:nvSpPr>
          <p:cNvPr id="10" name="Rectangle 15"/>
          <p:cNvSpPr>
            <a:spLocks noChangeArrowheads="1"/>
          </p:cNvSpPr>
          <p:nvPr/>
        </p:nvSpPr>
        <p:spPr bwMode="auto">
          <a:xfrm>
            <a:off x="3448050" y="296863"/>
            <a:ext cx="5659438" cy="8264525"/>
          </a:xfrm>
          <a:prstGeom prst="rect">
            <a:avLst/>
          </a:prstGeom>
          <a:solidFill>
            <a:schemeClr val="bg1">
              <a:lumMod val="95000"/>
            </a:schemeClr>
          </a:solidFill>
          <a:ln>
            <a:solidFill>
              <a:schemeClr val="tx2"/>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REMOTE STATION INFORMATION</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STATION NAME: 5947       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MONUMENT: NO DOMES NUMBER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-2833373.6381  -1541099.5299   5484646.1624  MON @ 2016.8162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-0.0011         0.0003         2.0000  MON TO ARP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0.0011        -0.0003         0.0668  ARP TO L1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NEU         0.0001         0.0007         0.0578  ARP TO L2 PHASE CENTER (M)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-0.8869        -0.4827         1.7264  MON TO ARP</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-0.0289        -0.0154         0.0582  ARP TO L1 PHASE CENTER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-2833374.5539  -1541100.0280   5484647.9470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BASELINE NAME:   ac61  5947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1.3009        -0.4407         1.3082  + XYZ ADJUSTMENTS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-2833373.2529  -1541100.4687   5484649.2552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-2833373.2240  -1541100.4533   5484649.1970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-2833372.3372  -1541099.9706   5484647.4706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33.44892  208 32 31.98518    506.2152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33.44888  208 32 31.98520    506.1484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33.44892  208 32 31.98518    504.1484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BASELINE NAME: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mces</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5947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1.3044        -0.4324         1.3009  + XYZ ADJUSTMENTS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-2833373.2495  -1541100.4604   5484649.2479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-2833373.2206  -1541100.4451   5484649.1897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-2833372.3337  -1541099.9623   5484647.4633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33.44899  208 32 31.98483    506.2054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33.44896  208 32 31.98484    506.1386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33.44899  208 32 31.98483    504.1386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BASELINE NAME:   ac39  5947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1.3138        -0.4255         1.2820  + XYZ ADJUSTMENTS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-2833373.2400  -1541100.4535   5484649.2290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-2833373.2111  -1541100.4382   5484649.1708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XYZ  -2833372.3243  -1541099.9554   5484647.4444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33.44901  208 32 31.98473    506.1832  NEW L1 PHS CEN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33.44897  208 32 31.98475    506.1164  NEW ARP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LLH  59 42 33.44901  208 32 31.98473    504.1164  NEW MON @ 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p:txBody>
      </p:sp>
      <p:sp>
        <p:nvSpPr>
          <p:cNvPr id="9" name="Rectangle 15"/>
          <p:cNvSpPr>
            <a:spLocks noChangeArrowheads="1"/>
          </p:cNvSpPr>
          <p:nvPr/>
        </p:nvSpPr>
        <p:spPr bwMode="auto">
          <a:xfrm>
            <a:off x="3429000" y="639763"/>
            <a:ext cx="5659438" cy="6878637"/>
          </a:xfrm>
          <a:prstGeom prst="rect">
            <a:avLst/>
          </a:prstGeom>
          <a:solidFill>
            <a:schemeClr val="bg1">
              <a:lumMod val="95000"/>
            </a:schemeClr>
          </a:solidFill>
          <a:ln>
            <a:solidFill>
              <a:schemeClr val="tx2"/>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G-FILES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Axx20161025  161025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B201610251714  1610252148 1 page5 v1209.04IGS     126 1 2 27NGS   201612 5IFDDPX</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IIGS08_1918          IGS   20161009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C00090005 6238915904   10-1804301029    6 2271666602   18 X2996A5947X2996AAC61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  1  2  7774339  1  3 -8228384  2  3 -8825965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Axx20161025  161025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B201610251714  1610252148 1 page5 v1209.04IGS     126 1 2 27NGS   201612 5IFDDPX</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IIGS08_1918          IGS   20161009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C00090004   85312406   11  -81585580    6   20025510   18 X2996A5947X2996AMCES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  1  2  6928518  1  3 -9013819  2  3 -8288560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Axx20161025  161025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B201610251714  1610252148 1 page5 v1209.04IGS     126 1 2 27NGS   201612 5IFDDPX</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IIGS08_1918          IGS   20161009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C00090002-1178468705    9  -21488208    5 -630947006   17 X2996A5947X2996AAC39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  1  2  8393794  1  3 -8142151  2  3 -8599565</a:t>
            </a:r>
            <a:b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b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p:txBody>
      </p:sp>
      <p:sp>
        <p:nvSpPr>
          <p:cNvPr id="8" name="Rectangle 15"/>
          <p:cNvSpPr>
            <a:spLocks noChangeArrowheads="1"/>
          </p:cNvSpPr>
          <p:nvPr/>
        </p:nvSpPr>
        <p:spPr bwMode="auto">
          <a:xfrm>
            <a:off x="3409950" y="982663"/>
            <a:ext cx="5661025" cy="7986712"/>
          </a:xfrm>
          <a:prstGeom prst="rect">
            <a:avLst/>
          </a:prstGeom>
          <a:solidFill>
            <a:schemeClr val="bg1">
              <a:lumMod val="95000"/>
            </a:schemeClr>
          </a:solidFill>
          <a:ln>
            <a:solidFill>
              <a:schemeClr val="tx2"/>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POST-FIT RMS BY SATELLITE VS. BASELINE</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02     05     07     08     09     10     11     13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ac61-5947|  0.010    ...  0.013  0.012  0.009    ...  0.007  0.012  0.017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15     16     18     20     21     24     25     26     27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ac61-5947|  0.011  0.008  0.007  0.008  0.017    ...  0.015  0.009  0.008</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28     29     30     31     32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ac61-5947|    ...  0.009    ...  0.014  0.026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02     05     07     08     09     10     11     13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mces-5947|  0.010    ...  0.012  0.015  0.011    ...  0.009  0.015  0.019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15     16     18     20     21     25     26     27     28</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mces-5947|  0.014  0.009  0.008  0.008  0.016  0.013  0.006  0.009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29     30     31     32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mces-5947|  0.010    ...  0.015  0.015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02     05     07     08     10     11     13     15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ac39-5947|  0.010    ...  0.013  0.014  0.008  0.007  0.016  0.017  0.014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16     18     20     21     25     26     27     28     29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ac39-5947|  0.008  0.008  0.009  0.017  0.011  0.006  0.008    ...  0.008</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30     31     32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ac39-5947|    ...  0.010  0.013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OBS BY SATELLITE VS. BASELINE</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02     05     07     08     09     10     11     13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ac61-5947|   3756    ...    191    126    235    ...    289     20    231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15     16     18     20     21     24     25     26     27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ac61-5947|    317    409    339    413     50    ...     58    343    393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28     29     30     31     32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ac61-5947|    ...    244    ...     56     42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02     05     07     08     09     10     11     13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mces-5947|   3783    ...    192    126    235    ...    292     53    185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15     16     18     20     21     25     26     27     28</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mces-5947|    317    458    363    388     57     49    353    411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29     30     31     32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mces-5947|    226    ...     59     19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02     05     07     08     10     11     13     15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ac39-5947|   3897    ...    190    126    235    299     40    231    300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16     18     20     21     25     26     27     28     29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ac39-5947|    457    366    412     58     59    366    411    ...    248</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30     31     32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ac39-5947|    ...     57     42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Covariance Matrix for the xyz OPUS Position (meters^2).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0.0000005444     0.0000000277    -0.0000000893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0.0000000277     0.0000001911    -0.0000000499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-0.0000000893    -0.0000000499     0.0000021000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Covariance Matrix for the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enu</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OPUS Position (meters^2).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0.0000002485     0.0000001155    -0.0000000665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0.0000001155     0.0000008121     0.0000006550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-0.0000000665     0.0000006550     0.0000017750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Horizontal network accuracy =    0.00187 meters.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Vertical network accuracy   =    0.00261 meters.</a:t>
            </a:r>
          </a:p>
        </p:txBody>
      </p:sp>
      <p:sp>
        <p:nvSpPr>
          <p:cNvPr id="6" name="Rectangle 15"/>
          <p:cNvSpPr>
            <a:spLocks noChangeArrowheads="1"/>
          </p:cNvSpPr>
          <p:nvPr/>
        </p:nvSpPr>
        <p:spPr bwMode="auto">
          <a:xfrm>
            <a:off x="3392488" y="1300163"/>
            <a:ext cx="5659437" cy="7710487"/>
          </a:xfrm>
          <a:prstGeom prst="rect">
            <a:avLst/>
          </a:prstGeom>
          <a:solidFill>
            <a:schemeClr val="bg1">
              <a:lumMod val="95000"/>
            </a:schemeClr>
          </a:solidFill>
          <a:ln>
            <a:solidFill>
              <a:schemeClr val="tx2"/>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Derivation of NAD 83 vector components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Position of reference station ARP in NAD_83(2011)(EPOCH:2010.0000).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Xa</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Ya</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Za</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  -2209479.69965  -1721531.10138   5711813.88119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  -2824840.00682  -1549259.54388   5486649.77518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  -2951218.11931  -1543249.81594   5421552.49908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Position of reference station monument in NAD_83(2011)(EPOCH:2010.0000).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Xr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Yr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Zr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  -2209479.69675  -1721531.09918   5711813.87369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  -2824840.00312  -1549259.54188   5486649.76798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  -2951218.11551  -1543249.81394   5421552.49198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Velocity of reference station monument in NAD_83(2011)(EPOCH:2010.0000).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Vx</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yr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Vy</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yr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Vz</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yr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        -0.01860        -0.00400        -0.00830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        -0.00160        -0.00350        -0.00400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        -0.02170        -0.00210        -0.01230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Vectors from unknown station monument to reference station monument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in NAD_83(2011)(EPOCH:2010.0000).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Xr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-X= DX(m)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Yr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-Y= DY(m)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Zr</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-Z= DZ(m)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AC61    623891.53825   -180430.12618    227166.65469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MCES      8531.23188     -8158.56888      2002.54898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AC39   -117846.88051     -2148.84094    -63094.72702    2010.00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STATE PLANE COORDINATES - U.S. Survey Foot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SPC (4400      VT)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Northing (Y) [feet]         826052.623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Easting  (X) [feet]        1548980.583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Convergence  [degrees]     -0.24791702</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Point Scale                 0.99997383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Combined Factor             0.99995830</a:t>
            </a: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p:txBody>
      </p:sp>
      <p:sp>
        <p:nvSpPr>
          <p:cNvPr id="7" name="Rectangle 15"/>
          <p:cNvSpPr>
            <a:spLocks noChangeArrowheads="1"/>
          </p:cNvSpPr>
          <p:nvPr/>
        </p:nvSpPr>
        <p:spPr bwMode="auto">
          <a:xfrm>
            <a:off x="2954338" y="1722438"/>
            <a:ext cx="6075362" cy="5078412"/>
          </a:xfrm>
          <a:prstGeom prst="rect">
            <a:avLst/>
          </a:prstGeom>
          <a:solidFill>
            <a:schemeClr val="bg1">
              <a:lumMod val="95000"/>
            </a:schemeClr>
          </a:solidFill>
          <a:ln>
            <a:solidFill>
              <a:schemeClr val="tx2"/>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 New Reference Frame Preview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We are replacing the nation’s NAD 83 and NAVD 88 </a:t>
            </a:r>
            <a:r>
              <a:rPr kumimoji="0" lang="en-US" altLang="en-US" sz="900" b="1" i="0" u="none" strike="noStrike" kern="1200" cap="none" spc="0" normalizeH="0" baseline="0" noProof="0" dirty="0" err="1"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datums</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to improve access and accuracy of the National Spatial Reference System. More at </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hlinkClick r:id="rId4"/>
              </a:rPr>
              <a:t>https://geodesy.noaa.gov/datums/newdatums/</a:t>
            </a: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Below are approximate coordinates for this solution in the new frames: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APPROX ORTHO HGT:    493.329 (m) [PROTOTYPE (Computed using xGeoid16B,GRS80,IGS08)]</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This position and the above vector components were computed without any</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knowledge by the National Geodetic Survey regarding the equipment or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field operating procedures used.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8002   Did you observe at LOOKOUT MTN?</a:t>
            </a:r>
            <a:b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b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hlinkClick r:id="rId5"/>
              </a:rPr>
              <a:t>https://geodesy.noaa.gov/cgi-bin/ds_mark.prl?PidBox=UW5506</a:t>
            </a: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8002   To help maintain the NSRS database, please consider sharing either your</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8002      -- data &amp; recovery notes (see </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hlinkClick r:id="rId6"/>
              </a:rPr>
              <a:t>https://geodesy.noaa.gov/marks/sharing/</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8002      -- recovery notes only  (see </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hlinkClick r:id="rId7"/>
              </a:rPr>
              <a:t>https://geodesy.noaa.gov/marks/recovery/</a:t>
            </a:r>
            <a:r>
              <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p:txBody>
      </p:sp>
      <p:pic>
        <p:nvPicPr>
          <p:cNvPr id="5940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5588" y="1100138"/>
            <a:ext cx="1206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972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animBg="1"/>
      <p:bldP spid="8"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p:cNvSpPr>
            <a:spLocks noChangeArrowheads="1"/>
          </p:cNvSpPr>
          <p:nvPr/>
        </p:nvSpPr>
        <p:spPr bwMode="auto">
          <a:xfrm>
            <a:off x="3484563" y="138113"/>
            <a:ext cx="5659437" cy="6740525"/>
          </a:xfrm>
          <a:prstGeom prst="rect">
            <a:avLst/>
          </a:prstGeom>
          <a:solidFill>
            <a:schemeClr val="bg1">
              <a:lumMod val="95000"/>
              <a:alpha val="50000"/>
            </a:schemeClr>
          </a:solidFill>
          <a:ln>
            <a:solidFill>
              <a:schemeClr val="tx1"/>
            </a:solid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NGS OPUS SOLUTION REPORT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All computed coordinate accuracies are listed as peak-to-peak values.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For additional information: https://www.ngs.noaa.gov/OPUS/about.jsp#accuracy</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USER: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joe.evjen@noaa.gov </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DATE: December 05, 2016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RINEX FILE: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5947299r.16o </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TIME: 18:45:47 UTC</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SOFTWARE: page5  1209.04 master95.pl 160321      START: 2016/10/25  17:14:00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EPHEMERIS: igs19202.eph [precise]                  STOP: 2016/10/25  21:49:00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NAV FILE: brdc2990.16n                        OBS USED: 11436 / 12254   :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93%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ANT NAME: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TRM57971.00     NONE             </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FIXED AMB:    82 /    83   :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99%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ARP HEIGHT: </a:t>
            </a:r>
            <a:r>
              <a:rPr kumimoji="0" lang="en-US" altLang="en-US" sz="900" b="1" i="0" u="none" strike="noStrike" kern="1200" cap="none" spc="0" normalizeH="0" baseline="0" noProof="0" dirty="0" smtClean="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2.0</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RMS: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0.010</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REF FRAME: NAD_83(2011)(EPOCH:2010.0000)              IGS08 (EPOCH:2016.8164)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X: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-2833371.235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-2833372.332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Y: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-1541100.973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-1541099.963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Z: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5484647.219</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0.026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5484647.459</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0.026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LAT: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59 42 33.45847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59 42 33.44896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 LON: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208 32 32.07518</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208 32 31.98492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151 27 27.92482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151 27 28.01508</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503.684</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504.134</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ORTHO HGT: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494.346</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0.055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[NAVD88 (Computed using GEOID12B)]</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COORDINATES    STATE PLANE COORDINATES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(Zone 05)         SPC (5004 AK 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Northing (Y) [meters]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6620045.124           636606.995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Easting (X)  [meters]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586771.176           417957.136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Convergence  [degrees]     1.33177427          -1.25880956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Point Scale                0.99969227           0.99998247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Combined Factor            0.99961346           0.99990364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US NATIONAL GRID DESIGNATOR: </a:t>
            </a:r>
            <a:r>
              <a:rPr kumimoji="0" lang="en-US" altLang="en-US" sz="900" b="1" i="0" u="none" strike="noStrike" kern="1200" cap="none" spc="0" normalizeH="0" baseline="0" noProof="0" dirty="0" smtClean="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5VNG8677120045</a:t>
            </a: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(NAD 83)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 STATIONS USED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PID       DESIGNATION                        LATITUDE    LONGITUDE DISTANCE(m)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DM7460 AC61 CHICKENM61AK2006 CORS ARP      N640145.332 W1420432.948  688041.0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DP9272 MCES MCNEIL CANYON ELE CORS ARP     N594445.882 W1511528.107   11973.1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DL7665 AC39 SHUYAKISSPAK2006 CORS ARP      N583634.993 W1522338.579  133691.6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NEAREST NGS PUBLISHED CONTROL POINT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UW5506      LOOKOUT MTN                    N594233.480 W1512727.891       0.8</a:t>
            </a:r>
            <a:endParaRPr kumimoji="0" lang="en-US" altLang="en-US" sz="1800" b="0" i="0" u="none" strike="noStrike" kern="1200" cap="none" spc="0" normalizeH="0" baseline="0" noProof="0" dirty="0" smtClean="0">
              <a:ln>
                <a:noFill/>
              </a:ln>
              <a:solidFill>
                <a:srgbClr val="FFFFFF">
                  <a:lumMod val="75000"/>
                </a:srgbClr>
              </a:solidFill>
              <a:effectLst/>
              <a:uLnTx/>
              <a:uFillTx/>
              <a:latin typeface="Courier New" panose="02070309020205020404" pitchFamily="49" charset="0"/>
              <a:ea typeface="+mn-ea"/>
              <a:cs typeface="Courier New" panose="02070309020205020404" pitchFamily="49" charset="0"/>
            </a:endParaRPr>
          </a:p>
        </p:txBody>
      </p:sp>
      <p:pic>
        <p:nvPicPr>
          <p:cNvPr id="604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62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684463" y="1719263"/>
            <a:ext cx="6094412" cy="2089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&lt;?xml version="1.0" encoding="UTF-8"?&gt;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&lt;OPUS_SOLUTION&gt;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&lt;USER_INFORMATION&gt;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&lt;USER_EMAIL&gt;           </a:t>
            </a:r>
            <a:r>
              <a:rPr kumimoji="0" lang="en-US" altLang="en-US" sz="900" b="0" i="0" u="none" strike="noStrike" kern="1200" cap="none" spc="0" normalizeH="0" baseline="0" noProof="0" smtClean="0">
                <a:ln>
                  <a:noFill/>
                </a:ln>
                <a:solidFill>
                  <a:srgbClr val="00B050"/>
                </a:solidFill>
                <a:effectLst/>
                <a:uLnTx/>
                <a:uFillTx/>
                <a:latin typeface="Courier New" panose="02070309020205020404" pitchFamily="49" charset="0"/>
                <a:ea typeface="+mn-ea"/>
                <a:cs typeface="Arial" panose="020B0604020202020204" pitchFamily="34" charset="0"/>
              </a:rPr>
              <a:t>joe.evjen@gmail.com</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&lt;/USER_EMAIL&gt;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&lt;SOLUTION_DATE&gt;        February 19, 2008      &lt;/SOLUTION_DATE&gt;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&lt;SOLUTION_TIME&gt;        01:16:22 UTC           &lt;/SOLUTION_TIME&gt;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&lt;RINEX_FILE_NAME&gt;      </a:t>
            </a:r>
            <a:r>
              <a:rPr kumimoji="0" lang="en-US" altLang="en-US" sz="900" b="0" i="0" u="none" strike="noStrike" kern="1200" cap="none" spc="0" normalizeH="0" baseline="0" noProof="0" smtClean="0">
                <a:ln>
                  <a:noFill/>
                </a:ln>
                <a:solidFill>
                  <a:srgbClr val="00B050"/>
                </a:solidFill>
                <a:effectLst/>
                <a:uLnTx/>
                <a:uFillTx/>
                <a:latin typeface="Courier New" panose="02070309020205020404" pitchFamily="49" charset="0"/>
                <a:ea typeface="+mn-ea"/>
                <a:cs typeface="Arial" panose="020B0604020202020204" pitchFamily="34" charset="0"/>
              </a:rPr>
              <a:t>zzyy1500.07o </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&lt;/RINEX_FILE_NAME&gt;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&lt;/USER_INFORMATION&gt;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&lt;DATA_INFORMATION&gt;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&lt;SOFTWARE&gt;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&lt;PAGES_VERSION&gt;      page5  0612.06         &lt;/PAGES_VERSION&gt;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&lt;OPUS_VERSION&gt;       master3.pl             &lt;/OPUS_VERSION&gt;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&lt;/SOFTWARE&gt;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&lt;EMPHEMERIS&gt;           igs14293.eph [precise] &lt;/EMPHEMERIS&gt;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&lt;NAV_FILE&gt;             brdc1500.07n           &lt;/NAV_FILE&gt;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&lt;ANTENNA_NAME&gt;         </a:t>
            </a:r>
            <a:r>
              <a:rPr kumimoji="0" lang="en-US" altLang="en-US" sz="900" b="0" i="0" u="none" strike="noStrike" kern="1200" cap="none" spc="0" normalizeH="0" baseline="0" noProof="0" smtClean="0">
                <a:ln>
                  <a:noFill/>
                </a:ln>
                <a:solidFill>
                  <a:srgbClr val="00B050"/>
                </a:solidFill>
                <a:effectLst/>
                <a:uLnTx/>
                <a:uFillTx/>
                <a:latin typeface="Courier New" panose="02070309020205020404" pitchFamily="49" charset="0"/>
                <a:ea typeface="+mn-ea"/>
                <a:cs typeface="Arial" panose="020B0604020202020204" pitchFamily="34" charset="0"/>
              </a:rPr>
              <a:t>TRM41249.00     NONE</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&lt;/ANTENNA_NAME&gt;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&lt;ARP_HEIGHT&gt;           </a:t>
            </a:r>
            <a:r>
              <a:rPr kumimoji="0" lang="en-US" altLang="en-US" sz="900" b="0" i="0" u="none" strike="noStrike" kern="1200" cap="none" spc="0" normalizeH="0" baseline="0" noProof="0" smtClean="0">
                <a:ln>
                  <a:noFill/>
                </a:ln>
                <a:solidFill>
                  <a:srgbClr val="00B050"/>
                </a:solidFill>
                <a:effectLst/>
                <a:uLnTx/>
                <a:uFillTx/>
                <a:latin typeface="Courier New" panose="02070309020205020404" pitchFamily="49" charset="0"/>
                <a:ea typeface="+mn-ea"/>
                <a:cs typeface="Arial" panose="020B0604020202020204" pitchFamily="34" charset="0"/>
              </a:rPr>
              <a:t>0.0</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&lt;/ARP_HEIGHT&gt;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&lt;START_TIME&gt;           2007/05/30  00:00:00   &lt;/START_TIME&gt;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&lt;END_TIME&gt;             2007/05/30  23:59:00   &lt;/END_TIME&gt;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&lt;OBS_USED&gt;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&lt;NUMBER_USED&gt;        52955                  &lt;/NUMBER_USED&gt;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&lt;TOTAL_OBS&gt;          55069                  &lt;/TOTAL_OBS&gt;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&lt;PERCENTAGE&gt;         </a:t>
            </a:r>
            <a:r>
              <a:rPr kumimoji="0" lang="en-US" altLang="en-US" sz="900" b="1" i="0" u="none" strike="noStrike" kern="1200" cap="none" spc="0" normalizeH="0" baseline="0" noProof="0" smtClean="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96</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&lt;/PERCENTAGE&gt;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&lt;/OBS_USED&gt;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&lt;FIXED_AMB&gt;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&lt;NUMBER_FIXED&gt;       218                    &lt;/NUMBER_FIXED&gt;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&lt;NUMBER_AMB&gt;         242                    &lt;/NUMBER_AMB&gt;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&lt;PERCENTAGE&gt;         </a:t>
            </a:r>
            <a:r>
              <a:rPr kumimoji="0" lang="en-US" altLang="en-US" sz="900" b="1" i="0" u="none" strike="noStrike" kern="1200" cap="none" spc="0" normalizeH="0" baseline="0" noProof="0" smtClean="0">
                <a:ln>
                  <a:noFill/>
                </a:ln>
                <a:solidFill>
                  <a:srgbClr val="F86B02"/>
                </a:solidFill>
                <a:effectLst/>
                <a:uLnTx/>
                <a:uFillTx/>
                <a:latin typeface="Courier New" panose="02070309020205020404" pitchFamily="49" charset="0"/>
                <a:ea typeface="+mn-ea"/>
                <a:cs typeface="Times New Roman" panose="02020603050405020304" pitchFamily="18" charset="0"/>
              </a:rPr>
              <a:t>90</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&lt;/PERCENTAGE&gt;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&lt;/FIXED_AMB&gt;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&lt;OVERALL_RMS UNIT="m"&gt; </a:t>
            </a:r>
            <a:r>
              <a:rPr kumimoji="0" lang="en-US" altLang="en-US" sz="900" b="1" i="0" u="none" strike="noStrike" kern="1200" cap="none" spc="0" normalizeH="0" baseline="0" noProof="0" smtClean="0">
                <a:ln>
                  <a:noFill/>
                </a:ln>
                <a:solidFill>
                  <a:srgbClr val="F86B02"/>
                </a:solidFill>
                <a:effectLst/>
                <a:uLnTx/>
                <a:uFillTx/>
                <a:latin typeface="Courier New" panose="02070309020205020404" pitchFamily="49" charset="0"/>
                <a:ea typeface="+mn-ea"/>
                <a:cs typeface="Times New Roman" panose="02020603050405020304" pitchFamily="18" charset="0"/>
              </a:rPr>
              <a:t>0.021</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&lt;/OVERALL_RMS&gt;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&lt;/DATA_INFORMATION&gt;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&lt;POSITION&gt;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&lt;REF_FRAME&gt;            NAD_83(CORS96)         &lt;/REF_FRAME&gt;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&lt;EPOCH&gt;                2002.0000              &lt;/EPOCH&gt;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&lt;COORD_SET&gt;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&lt;RECT_COORD&gt;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&lt;COORDINATE AXIS="X" UNIT="m" UNCERTAINTY="0.003"&gt; </a:t>
            </a:r>
            <a:r>
              <a:rPr kumimoji="0" lang="en-US" altLang="en-US" sz="900" b="0" i="0" u="none" strike="noStrike" kern="1200" cap="none" spc="0" normalizeH="0" baseline="0" noProof="0" smtClean="0">
                <a:ln>
                  <a:noFill/>
                </a:ln>
                <a:solidFill>
                  <a:srgbClr val="C00000"/>
                </a:solidFill>
                <a:effectLst/>
                <a:uLnTx/>
                <a:uFillTx/>
                <a:latin typeface="Courier New" panose="02070309020205020404" pitchFamily="49" charset="0"/>
                <a:ea typeface="+mn-ea"/>
                <a:cs typeface="Arial" panose="020B0604020202020204" pitchFamily="34" charset="0"/>
              </a:rPr>
              <a:t>-496255.901 </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&lt;/COORDINATE&gt;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&lt;COORDINATE AXIS="Y" UNIT="m" UNCERTAINTY="0.022"&gt; </a:t>
            </a:r>
            <a:r>
              <a:rPr kumimoji="0" lang="en-US" altLang="en-US" sz="900" b="0" i="0" u="none" strike="noStrike" kern="1200" cap="none" spc="0" normalizeH="0" baseline="0" noProof="0" smtClean="0">
                <a:ln>
                  <a:noFill/>
                </a:ln>
                <a:solidFill>
                  <a:srgbClr val="C00000"/>
                </a:solidFill>
                <a:effectLst/>
                <a:uLnTx/>
                <a:uFillTx/>
                <a:latin typeface="Courier New" panose="02070309020205020404" pitchFamily="49" charset="0"/>
                <a:ea typeface="+mn-ea"/>
                <a:cs typeface="Arial" panose="020B0604020202020204" pitchFamily="34" charset="0"/>
              </a:rPr>
              <a:t>-5510741.494 </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&lt;/COORDINATE&gt;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&lt;COORDINATE AXIS="Z" UNIT="m" UNCERTAINTY="0.017"&gt; </a:t>
            </a:r>
            <a:r>
              <a:rPr kumimoji="0" lang="en-US" altLang="en-US" sz="900" b="0" i="0" u="none" strike="noStrike" kern="1200" cap="none" spc="0" normalizeH="0" baseline="0" noProof="0" smtClean="0">
                <a:ln>
                  <a:noFill/>
                </a:ln>
                <a:solidFill>
                  <a:srgbClr val="C00000"/>
                </a:solidFill>
                <a:effectLst/>
                <a:uLnTx/>
                <a:uFillTx/>
                <a:latin typeface="Courier New" panose="02070309020205020404" pitchFamily="49" charset="0"/>
                <a:ea typeface="+mn-ea"/>
                <a:cs typeface="Arial" panose="020B0604020202020204" pitchFamily="34" charset="0"/>
              </a:rPr>
              <a:t>3162058.243</a:t>
            </a: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&lt;/COORDINATE&gt;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&lt;/RECT_COORD&gt;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&lt;ELLIP_COORD&gt;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&lt;LAT&gt;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&lt;DEGREES&gt; 29 &lt;/DEGREES&gt;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&lt;MINUTES&gt; 54 &lt;/MINUTES&gt;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&lt;SECONDS&gt; 48.44070 &lt;/SECONDS&gt;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&lt;UNCERTAINTY&gt; 0.003 &lt;/UNCERTAINTY&gt;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&lt;UNCERTAINTY_UNIT&gt;m &lt;/UNCERTAINTY_UNIT&gt;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 &lt;/LAT&gt;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&lt;EAST_LONG&gt;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&lt;DEGREES&gt;264 &lt;/DEGREES&gt;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&lt;MINUTES&gt;51&lt;/MINUTES&gt;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&lt;SECONDS&gt;15.31122&lt;/SECONDS&gt;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&lt;UNCERTAINTY&gt;0.002&lt;/UNCERTAINTY&gt;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&lt;UNCERTAINTY_UNIT&gt;m&lt;/UNCERTAINTY_UNIT&gt;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&lt;/EAST_LONG&gt;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&lt;EL_HEIGHT&gt;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&lt;VALUE&gt;-7.199&lt;/VALUE&gt;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&lt;UNCERTAINTY&gt;0.027&lt;/UNCERTAINTY&gt;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&lt;UNCERTAINTY_UNIT&gt;m&lt;/UNCERTAINTY_UNIT&gt;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&lt;/EL_HEIGHT&gt;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&lt;/ELLIP_COORD&gt;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&lt;/COORD_SET&gt;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&lt;/POSITION&gt;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&lt;POSITION&gt;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&lt;REF_FRAME&gt;ITRF00 (EPOCH:2007.4096)&lt;/REF_FRAME&gt;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&lt;EPOCH&gt;2007.4096&lt;/EPOCH&gt;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&lt;COORD_SET&gt;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&lt;RECT_COORD&gt;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&lt;COORDINATE AXIS="X" UNIT="m" UNCERTAINTY="0.003"&gt;-496256.585&lt;/COORDINATE&gt;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&lt;COORDINATE AXIS="Y" UNIT="m" UNCERTAINTY="0.022"&gt;-5510740.027&lt;/COORDINATE&gt;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&lt;COORDINATE AXIS="Z" UNIT="m" UNCERTAINTY="0.017"&gt;3162058.057&lt;/COORDINATE&gt;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&lt;/RECT_COORD&gt;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&lt;ELLIP_COORD&gt;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&lt;LAT&gt;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&lt;DEGREES&gt;29&lt;/DEGREES&gt;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&lt;MINUTES&gt;54&lt;/MINUTES&gt;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&lt;SECONDS&gt;48.45813&lt;/SECONDS&gt;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&lt;UNCERTAINTY&gt;0.003&lt;/UNCERTAINTY&gt;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&lt;UNCERTAINTY_UNIT&gt;m&lt;/UNCERTAINTY_UNIT&gt;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&lt;/LAT&gt;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&lt;EAST_LONG&gt;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&lt;DEGREES&gt;264&lt;/DEGREES&gt;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&lt;MINUTES&gt;51&lt;/MINUTES&gt;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&lt;SECONDS&gt;15.28092&lt;/SECONDS&gt;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&lt;UNCERTAINTY&gt;0.002&lt;/UNCERTAINTY&gt;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&lt;UNCERTAINTY_UNIT&gt;m&lt;/UNCERTAINTY_UNIT&gt;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&lt;/EAST_LONG&gt;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&lt;EL_HEIGHT&gt;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&lt;VALUE&gt;-8.505&lt;/VALUE&gt;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&lt;UNCERTAINTY&gt;0.027&lt;/UNCERTAINTY&gt;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&lt;UNCERTAINTY_UNIT&gt;m&lt;/UNCERTAINTY_UNIT&gt;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&lt;/EL_HEIGHT&gt;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&lt;/ELLIP_COORD&gt;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&lt;/COORD_SET&gt;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&lt;/POSITION&gt;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&lt;ORTHO_HGT UNCERTAINTY="0.037" UNIT="m" SOURCE="[Geoid03 NAVD88]"&gt;20.154&lt;/ORTHO_HGT&gt;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&lt;PLANE_COORD_INFO&gt;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&lt;PLANE_COORD_SPEC TYPE="UTM" ZONE="15"&gt;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&lt;NORTHING UNIT="m"&gt;3311130.625&lt;/NORTHING&gt;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&lt;EASTING UNIT="m"&gt;292843.826&lt;/EASTING&gt;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&lt;CONVERGENCE UNIT="deg"&gt;-1.07044705&lt;/CONVERGENCE&gt;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&lt;SCALE&gt;1.00012949&lt;/SCALE&gt;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&lt;CF&gt;1.00013062&lt;/CF&gt;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&lt;/PLANE_COORD_SPEC&gt;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&lt;PLANE_COORD_SPEC TYPE="SPC" ZONE="4204(TXSC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&lt;NORTHING UNIT="m"&gt;4236668.327&lt;/NORTHING&gt;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&lt;EASTING UNIT="m"&gt;972105.452&lt;/EASTING&gt;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&lt;CONVERGENCE UNIT="deg"&gt;1.88824726&lt;/CONVERGENCE&gt;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&lt;SCALE&gt;0.99991407&lt;/SCALE&gt;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&lt;CF&gt;0.99991520&lt;/CF&gt;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&lt;/PLANE_COORD_SPEC&gt;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&lt;USNG&gt;15RTP9284411131(NAD 83)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&lt;/USNG&gt;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&lt;/PLANE_COORD_INFO&gt;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&lt;BASE_STATION_USED&gt;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&lt;PID&gt;DE5999&lt;/PID&gt;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&lt;STATION_ID&gt;ADKS&lt;/STATION_ID&gt;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&lt;DESIGNATION&gt;ADDICKS 1795 CORS ARP&lt;/DESIGNATION&gt;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&lt;LATITUDE&gt;N294727.47185&lt;/LATITUDE&gt;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&lt;LONGITUDE&gt;W0953511.04262&lt;/LONGITUDE&gt;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&lt;DISTANCE&gt;44692.309&lt;/DISTANCE&gt;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&lt;/BASE_STATION_USED&gt;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&lt;BASE_STATION_USED&gt;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&lt;PID&gt;DJ8995&lt;/PID&gt;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&lt;STATION_ID&gt;ROD1&lt;/STATION_ID&gt;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&lt;DESIGNATION&gt;ROD1 CORS ARP&lt;/DESIGNATION&gt;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&lt;LATITUDE&gt;N300420.45377&lt;/LATITUDE&gt;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&lt;LONGITUDE&gt;W0953136.45801&lt;/LONGITUDE&gt;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&lt;DISTANCE&gt;40769.489&lt;/DISTANCE&gt;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&lt;/BASE_STATION_USED&gt;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&lt;BASE_STATION_USED&gt;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&lt;PID&gt;DH3612&lt;/PID&gt;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&lt;STATION_ID&gt;TXLI&lt;/STATION_ID&gt;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&lt;DESIGNATION&gt;LIBERTY CORS ARP&lt;/DESIGNATION&gt;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&lt;LATITUDE&gt;N300321.18092&lt;/LATITUDE&gt;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&lt;LONGITUDE&gt;W0944615.67967&lt;/LONGITUDE&gt;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&lt;DISTANCE&gt;39457.656&lt;/DISTANCE&gt;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&lt;/BASE_STATION_USED&gt;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&lt;NGS_PUBLISHED_CONTROL_POINT&gt;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&lt;PID&gt;AA9861&lt;/PID&gt;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&lt;DESIGNATION&gt;LAKE HOUSTON 2050 CORS L1 PHS &lt;/DESIGNATION&gt;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&lt;LATITUDE&gt;N295448.44005&lt;/LATITUDE&gt;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&lt;LONGITUDE&gt;W0950844.68949&lt;/LONGITUDE&gt;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&lt;DISTANCE&gt;0.000&lt;/DISTANCE&gt;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&lt;/NGS_PUBLISHED_CONTROL_POINT&gt;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&lt;NOTE&gt; This position and the above vector components were computed without 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knowledge by the National Geodetic Survey regarding the equiqment 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field operating procedure used. &lt;/NOTE&gt;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rPr>
              <a:t>&lt;/OPUS_SOLUTION&gt;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900" b="0" i="0" u="none" strike="noStrike" kern="1200" cap="none" spc="0" normalizeH="0" baseline="0" noProof="0" smtClean="0">
              <a:ln>
                <a:noFill/>
              </a:ln>
              <a:solidFill>
                <a:srgbClr val="A6A6A6"/>
              </a:solidFill>
              <a:effectLst/>
              <a:uLnTx/>
              <a:uFillTx/>
              <a:latin typeface="Courier New" panose="02070309020205020404" pitchFamily="49" charset="0"/>
              <a:ea typeface="+mn-ea"/>
              <a:cs typeface="Arial" panose="020B0604020202020204" pitchFamily="34" charset="0"/>
            </a:endParaRPr>
          </a:p>
        </p:txBody>
      </p:sp>
      <p:pic>
        <p:nvPicPr>
          <p:cNvPr id="6042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88" y="1100138"/>
            <a:ext cx="1206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415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8000" smtClean="0">
                <a:solidFill>
                  <a:schemeClr val="bg1"/>
                </a:solidFill>
              </a:rPr>
              <a:t>DAVE’S SLIDES</a:t>
            </a:r>
          </a:p>
        </p:txBody>
      </p:sp>
      <p:sp>
        <p:nvSpPr>
          <p:cNvPr id="4" name="Rectangle 3"/>
          <p:cNvSpPr>
            <a:spLocks noGrp="1" noChangeArrowheads="1"/>
          </p:cNvSpPr>
          <p:nvPr>
            <p:ph idx="1"/>
          </p:nvPr>
        </p:nvSpPr>
        <p:spPr/>
        <p:txBody>
          <a:bodyPr/>
          <a:lstStyle/>
          <a:p>
            <a:pPr>
              <a:defRPr/>
            </a:pPr>
            <a:r>
              <a:rPr lang="en-US" sz="1600" dirty="0" smtClean="0">
                <a:solidFill>
                  <a:schemeClr val="bg1"/>
                </a:solidFill>
              </a:rPr>
              <a:t>OPUS </a:t>
            </a:r>
            <a:r>
              <a:rPr lang="en-US" sz="1600" dirty="0">
                <a:solidFill>
                  <a:schemeClr val="bg1"/>
                </a:solidFill>
              </a:rPr>
              <a:t>overview, options and alternatives </a:t>
            </a:r>
            <a:r>
              <a:rPr lang="en-US" sz="1600" dirty="0" smtClean="0">
                <a:solidFill>
                  <a:schemeClr val="bg1"/>
                </a:solidFill>
              </a:rPr>
              <a:t>– Dave</a:t>
            </a:r>
          </a:p>
          <a:p>
            <a:pPr lvl="1">
              <a:defRPr/>
            </a:pPr>
            <a:r>
              <a:rPr lang="en-US" sz="1200" dirty="0" smtClean="0">
                <a:solidFill>
                  <a:schemeClr val="bg1"/>
                </a:solidFill>
              </a:rPr>
              <a:t>What is OPUS, how to upload</a:t>
            </a:r>
          </a:p>
          <a:p>
            <a:pPr lvl="1">
              <a:defRPr/>
            </a:pPr>
            <a:r>
              <a:rPr lang="en-US" sz="1200" dirty="0" smtClean="0">
                <a:solidFill>
                  <a:schemeClr val="bg1"/>
                </a:solidFill>
              </a:rPr>
              <a:t>What OPUS does</a:t>
            </a:r>
          </a:p>
          <a:p>
            <a:pPr lvl="1">
              <a:defRPr/>
            </a:pPr>
            <a:r>
              <a:rPr lang="en-US" sz="1200" dirty="0" smtClean="0">
                <a:solidFill>
                  <a:schemeClr val="bg1"/>
                </a:solidFill>
              </a:rPr>
              <a:t>popularity over time</a:t>
            </a:r>
          </a:p>
          <a:p>
            <a:pPr lvl="1">
              <a:defRPr/>
            </a:pPr>
            <a:r>
              <a:rPr lang="en-US" sz="1200" dirty="0" smtClean="0">
                <a:solidFill>
                  <a:schemeClr val="bg1"/>
                </a:solidFill>
              </a:rPr>
              <a:t>Static vs rapid-static vs PPP</a:t>
            </a:r>
            <a:r>
              <a:rPr lang="en-US" sz="1200" dirty="0" smtClean="0">
                <a:solidFill>
                  <a:schemeClr val="bg1">
                    <a:lumMod val="75000"/>
                  </a:schemeClr>
                </a:solidFill>
              </a:rPr>
              <a:t/>
            </a:r>
            <a:br>
              <a:rPr lang="en-US" sz="1200" dirty="0" smtClean="0">
                <a:solidFill>
                  <a:schemeClr val="bg1">
                    <a:lumMod val="75000"/>
                  </a:schemeClr>
                </a:solidFill>
              </a:rPr>
            </a:br>
            <a:endParaRPr lang="en-US" sz="1200" dirty="0" smtClean="0">
              <a:solidFill>
                <a:schemeClr val="bg1">
                  <a:lumMod val="75000"/>
                </a:schemeClr>
              </a:solidFill>
            </a:endParaRPr>
          </a:p>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reports and common mistakes </a:t>
            </a:r>
            <a:r>
              <a:rPr lang="en-US" sz="1600" dirty="0" smtClean="0">
                <a:solidFill>
                  <a:schemeClr val="accent2">
                    <a:lumMod val="60000"/>
                    <a:lumOff val="40000"/>
                  </a:schemeClr>
                </a:solidFill>
              </a:rPr>
              <a:t>– Joe</a:t>
            </a:r>
          </a:p>
          <a:p>
            <a:pPr lvl="1">
              <a:defRPr/>
            </a:pPr>
            <a:r>
              <a:rPr lang="en-US" sz="1200" dirty="0" smtClean="0">
                <a:solidFill>
                  <a:schemeClr val="accent2">
                    <a:lumMod val="60000"/>
                    <a:lumOff val="40000"/>
                  </a:schemeClr>
                </a:solidFill>
              </a:rPr>
              <a:t>explain formats, common error codes</a:t>
            </a:r>
          </a:p>
          <a:p>
            <a:pPr lvl="1">
              <a:defRPr/>
            </a:pPr>
            <a:r>
              <a:rPr lang="en-US" sz="1200" dirty="0" smtClean="0">
                <a:solidFill>
                  <a:schemeClr val="accent2">
                    <a:lumMod val="60000"/>
                    <a:lumOff val="40000"/>
                  </a:schemeClr>
                </a:solidFill>
              </a:rPr>
              <a:t>typical accuracies</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OPUS projects and shared solutions - Rick, </a:t>
            </a:r>
            <a:r>
              <a:rPr lang="en-US" sz="1600" dirty="0" err="1">
                <a:solidFill>
                  <a:schemeClr val="accent2">
                    <a:lumMod val="60000"/>
                    <a:lumOff val="40000"/>
                  </a:schemeClr>
                </a:solidFill>
              </a:rPr>
              <a:t>Sathish</a:t>
            </a:r>
            <a:r>
              <a:rPr lang="en-US" sz="1600" dirty="0">
                <a:solidFill>
                  <a:schemeClr val="accent2">
                    <a:lumMod val="60000"/>
                    <a:lumOff val="40000"/>
                  </a:schemeClr>
                </a:solidFill>
              </a:rPr>
              <a:t> and </a:t>
            </a:r>
            <a:r>
              <a:rPr lang="en-US" sz="1600" dirty="0" smtClean="0">
                <a:solidFill>
                  <a:schemeClr val="accent2">
                    <a:lumMod val="60000"/>
                    <a:lumOff val="40000"/>
                  </a:schemeClr>
                </a:solidFill>
              </a:rPr>
              <a:t>Kim</a:t>
            </a:r>
          </a:p>
          <a:p>
            <a:pPr lvl="1">
              <a:defRPr/>
            </a:pPr>
            <a:r>
              <a:rPr lang="en-US" sz="1200" dirty="0" smtClean="0">
                <a:solidFill>
                  <a:schemeClr val="accent2">
                    <a:lumMod val="60000"/>
                    <a:lumOff val="40000"/>
                  </a:schemeClr>
                </a:solidFill>
              </a:rPr>
              <a:t>why, how, what’s been shared so far</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planned and recent upgrades </a:t>
            </a:r>
            <a:r>
              <a:rPr lang="en-US" sz="1600" dirty="0" smtClean="0">
                <a:solidFill>
                  <a:schemeClr val="accent2">
                    <a:lumMod val="60000"/>
                    <a:lumOff val="40000"/>
                  </a:schemeClr>
                </a:solidFill>
              </a:rPr>
              <a:t>– </a:t>
            </a:r>
            <a:r>
              <a:rPr lang="en-US" sz="1600" dirty="0" err="1" smtClean="0">
                <a:solidFill>
                  <a:schemeClr val="accent2">
                    <a:lumMod val="60000"/>
                    <a:lumOff val="40000"/>
                  </a:schemeClr>
                </a:solidFill>
              </a:rPr>
              <a:t>Weibing</a:t>
            </a:r>
            <a:r>
              <a:rPr lang="en-US" sz="1600" dirty="0" smtClean="0">
                <a:solidFill>
                  <a:schemeClr val="accent2">
                    <a:lumMod val="60000"/>
                    <a:lumOff val="40000"/>
                  </a:schemeClr>
                </a:solidFill>
              </a:rPr>
              <a:t/>
            </a:r>
            <a:br>
              <a:rPr lang="en-US" sz="1600" dirty="0" smtClean="0">
                <a:solidFill>
                  <a:schemeClr val="accent2">
                    <a:lumMod val="60000"/>
                    <a:lumOff val="40000"/>
                  </a:schemeClr>
                </a:solidFill>
              </a:rPr>
            </a:br>
            <a:endParaRPr lang="en-US" sz="1600" dirty="0">
              <a:solidFill>
                <a:schemeClr val="accent2">
                  <a:lumMod val="60000"/>
                  <a:lumOff val="40000"/>
                </a:schemeClr>
              </a:solidFill>
            </a:endParaRPr>
          </a:p>
          <a:p>
            <a:pPr>
              <a:defRPr/>
            </a:pPr>
            <a:r>
              <a:rPr lang="en-US" sz="1600" dirty="0">
                <a:solidFill>
                  <a:schemeClr val="accent2">
                    <a:lumMod val="60000"/>
                    <a:lumOff val="40000"/>
                  </a:schemeClr>
                </a:solidFill>
              </a:rPr>
              <a:t>implications for OPUS and NSRS from IGS14 and 2022. - Mark S</a:t>
            </a:r>
            <a:r>
              <a:rPr lang="en-US" sz="1600" dirty="0" smtClean="0">
                <a:solidFill>
                  <a:schemeClr val="accent2">
                    <a:lumMod val="60000"/>
                    <a:lumOff val="40000"/>
                  </a:schemeClr>
                </a:solidFill>
              </a:rPr>
              <a:t>.</a:t>
            </a:r>
          </a:p>
          <a:p>
            <a:pPr lvl="1">
              <a:defRPr/>
            </a:pPr>
            <a:r>
              <a:rPr lang="en-US" sz="1200" dirty="0" smtClean="0">
                <a:solidFill>
                  <a:schemeClr val="accent2">
                    <a:lumMod val="60000"/>
                    <a:lumOff val="40000"/>
                  </a:schemeClr>
                </a:solidFill>
              </a:rPr>
              <a:t>“the world moves on”</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Your questions answered! send questions to </a:t>
            </a:r>
            <a:r>
              <a:rPr lang="en-US" sz="1600" u="sng" dirty="0" smtClean="0">
                <a:solidFill>
                  <a:schemeClr val="accent2">
                    <a:lumMod val="60000"/>
                    <a:lumOff val="40000"/>
                  </a:schemeClr>
                </a:solidFill>
              </a:rPr>
              <a:t>ngs.opus@noaa.gov</a:t>
            </a:r>
          </a:p>
          <a:p>
            <a:pPr eaLnBrk="1" hangingPunct="1">
              <a:defRPr/>
            </a:pPr>
            <a:endParaRPr lang="en-US" altLang="en-US" sz="1600" dirty="0" smtClean="0"/>
          </a:p>
          <a:p>
            <a:pPr eaLnBrk="1" hangingPunct="1">
              <a:defRPr/>
            </a:pPr>
            <a:endParaRPr lang="en-US" altLang="en-US" sz="1600" dirty="0" smtClean="0"/>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3</a:t>
            </a:fld>
            <a:endParaRPr lang="en-US" altLang="en-US"/>
          </a:p>
        </p:txBody>
      </p:sp>
    </p:spTree>
    <p:extLst>
      <p:ext uri="{BB962C8B-B14F-4D97-AF65-F5344CB8AC3E}">
        <p14:creationId xmlns:p14="http://schemas.microsoft.com/office/powerpoint/2010/main" val="1615188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600200" y="228600"/>
            <a:ext cx="5791200" cy="1066800"/>
          </a:xfrm>
        </p:spPr>
        <p:txBody>
          <a:bodyPr/>
          <a:lstStyle/>
          <a:p>
            <a:pPr eaLnBrk="1" hangingPunct="1"/>
            <a:r>
              <a:rPr lang="en-US" altLang="en-US" sz="2400" b="1" smtClean="0">
                <a:solidFill>
                  <a:schemeClr val="accent2"/>
                </a:solidFill>
              </a:rPr>
              <a:t>Positioning Error vs. </a:t>
            </a:r>
            <a:br>
              <a:rPr lang="en-US" altLang="en-US" sz="2400" b="1" smtClean="0">
                <a:solidFill>
                  <a:schemeClr val="accent2"/>
                </a:solidFill>
              </a:rPr>
            </a:br>
            <a:r>
              <a:rPr lang="en-US" altLang="en-US" sz="2400" b="1" smtClean="0">
                <a:solidFill>
                  <a:schemeClr val="accent2"/>
                </a:solidFill>
              </a:rPr>
              <a:t>Duration of the Observing Session</a:t>
            </a:r>
            <a:endParaRPr lang="en-US" altLang="en-US" smtClean="0"/>
          </a:p>
        </p:txBody>
      </p:sp>
      <p:pic>
        <p:nvPicPr>
          <p:cNvPr id="61443" name="Picture 3" descr="PS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80772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60931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3254" y="287215"/>
          <a:ext cx="8657492" cy="62835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6163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3254" y="287215"/>
          <a:ext cx="8657492" cy="62835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30636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3254" y="287215"/>
          <a:ext cx="8657492" cy="62835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0802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z="8000" dirty="0" smtClean="0">
                <a:solidFill>
                  <a:schemeClr val="bg1"/>
                </a:solidFill>
              </a:rPr>
              <a:t>SATHISH, KIM’S SLIDES</a:t>
            </a:r>
          </a:p>
        </p:txBody>
      </p:sp>
      <p:sp>
        <p:nvSpPr>
          <p:cNvPr id="4" name="Rectangle 3"/>
          <p:cNvSpPr>
            <a:spLocks noGrp="1" noChangeArrowheads="1"/>
          </p:cNvSpPr>
          <p:nvPr>
            <p:ph idx="1"/>
          </p:nvPr>
        </p:nvSpPr>
        <p:spPr/>
        <p:txBody>
          <a:bodyPr/>
          <a:lstStyle/>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overview, options and alternatives </a:t>
            </a:r>
            <a:r>
              <a:rPr lang="en-US" sz="1600" dirty="0" smtClean="0">
                <a:solidFill>
                  <a:schemeClr val="accent2">
                    <a:lumMod val="60000"/>
                    <a:lumOff val="40000"/>
                  </a:schemeClr>
                </a:solidFill>
              </a:rPr>
              <a:t>– Dave</a:t>
            </a:r>
          </a:p>
          <a:p>
            <a:pPr lvl="1">
              <a:defRPr/>
            </a:pPr>
            <a:r>
              <a:rPr lang="en-US" sz="1200" dirty="0" smtClean="0">
                <a:solidFill>
                  <a:schemeClr val="accent2">
                    <a:lumMod val="60000"/>
                    <a:lumOff val="40000"/>
                  </a:schemeClr>
                </a:solidFill>
              </a:rPr>
              <a:t>typical accuracies, popularity over time</a:t>
            </a:r>
          </a:p>
          <a:p>
            <a:pPr lvl="1">
              <a:defRPr/>
            </a:pPr>
            <a:r>
              <a:rPr lang="en-US" sz="1200" dirty="0" smtClean="0">
                <a:solidFill>
                  <a:schemeClr val="accent2">
                    <a:lumMod val="60000"/>
                    <a:lumOff val="40000"/>
                  </a:schemeClr>
                </a:solidFill>
              </a:rPr>
              <a:t>Static vs rapid-static vs projects vs net vs PPP</a:t>
            </a:r>
          </a:p>
          <a:p>
            <a:pPr lvl="1">
              <a:defRPr/>
            </a:pPr>
            <a:r>
              <a:rPr lang="en-US" sz="1200" dirty="0" smtClean="0">
                <a:solidFill>
                  <a:schemeClr val="accent2">
                    <a:lumMod val="60000"/>
                    <a:lumOff val="40000"/>
                  </a:schemeClr>
                </a:solidFill>
              </a:rPr>
              <a:t>how they work</a:t>
            </a:r>
            <a:r>
              <a:rPr lang="en-US" sz="1200" dirty="0" smtClean="0">
                <a:solidFill>
                  <a:schemeClr val="bg1">
                    <a:lumMod val="75000"/>
                  </a:schemeClr>
                </a:solidFill>
              </a:rPr>
              <a:t/>
            </a:r>
            <a:br>
              <a:rPr lang="en-US" sz="1200" dirty="0" smtClean="0">
                <a:solidFill>
                  <a:schemeClr val="bg1">
                    <a:lumMod val="75000"/>
                  </a:schemeClr>
                </a:solidFill>
              </a:rPr>
            </a:br>
            <a:endParaRPr lang="en-US" sz="1200" dirty="0" smtClean="0">
              <a:solidFill>
                <a:schemeClr val="bg1">
                  <a:lumMod val="75000"/>
                </a:schemeClr>
              </a:solidFill>
            </a:endParaRPr>
          </a:p>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reports and common mistakes </a:t>
            </a:r>
            <a:r>
              <a:rPr lang="en-US" sz="1600" dirty="0" smtClean="0">
                <a:solidFill>
                  <a:schemeClr val="accent2">
                    <a:lumMod val="60000"/>
                    <a:lumOff val="40000"/>
                  </a:schemeClr>
                </a:solidFill>
              </a:rPr>
              <a:t>– Joe</a:t>
            </a:r>
          </a:p>
          <a:p>
            <a:pPr lvl="1">
              <a:defRPr/>
            </a:pPr>
            <a:r>
              <a:rPr lang="en-US" sz="1200" dirty="0" smtClean="0">
                <a:solidFill>
                  <a:schemeClr val="accent2">
                    <a:lumMod val="60000"/>
                    <a:lumOff val="40000"/>
                  </a:schemeClr>
                </a:solidFill>
              </a:rPr>
              <a:t>explain formats, common error codes</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bg1"/>
                </a:solidFill>
              </a:rPr>
              <a:t>OPUS projects and shared solutions - Rick, </a:t>
            </a:r>
            <a:r>
              <a:rPr lang="en-US" sz="1600" dirty="0" err="1">
                <a:solidFill>
                  <a:schemeClr val="bg1"/>
                </a:solidFill>
              </a:rPr>
              <a:t>Sathish</a:t>
            </a:r>
            <a:r>
              <a:rPr lang="en-US" sz="1600" dirty="0">
                <a:solidFill>
                  <a:schemeClr val="bg1"/>
                </a:solidFill>
              </a:rPr>
              <a:t> and </a:t>
            </a:r>
            <a:r>
              <a:rPr lang="en-US" sz="1600" dirty="0" smtClean="0">
                <a:solidFill>
                  <a:schemeClr val="bg1"/>
                </a:solidFill>
              </a:rPr>
              <a:t>Kim</a:t>
            </a:r>
          </a:p>
          <a:p>
            <a:pPr lvl="1">
              <a:defRPr/>
            </a:pPr>
            <a:r>
              <a:rPr lang="en-US" sz="1200" dirty="0" smtClean="0">
                <a:solidFill>
                  <a:schemeClr val="bg1"/>
                </a:solidFill>
              </a:rPr>
              <a:t>why, how, what’s been shared so far</a:t>
            </a:r>
            <a:r>
              <a:rPr lang="en-US" sz="1200" dirty="0" smtClean="0">
                <a:solidFill>
                  <a:schemeClr val="accent2">
                    <a:lumMod val="60000"/>
                    <a:lumOff val="40000"/>
                  </a:schemeClr>
                </a:solidFill>
              </a:rPr>
              <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planned and recent upgrades </a:t>
            </a:r>
            <a:r>
              <a:rPr lang="en-US" sz="1600" dirty="0" smtClean="0">
                <a:solidFill>
                  <a:schemeClr val="accent2">
                    <a:lumMod val="60000"/>
                    <a:lumOff val="40000"/>
                  </a:schemeClr>
                </a:solidFill>
              </a:rPr>
              <a:t>– </a:t>
            </a:r>
            <a:r>
              <a:rPr lang="en-US" sz="1600" dirty="0" err="1" smtClean="0">
                <a:solidFill>
                  <a:schemeClr val="accent2">
                    <a:lumMod val="60000"/>
                    <a:lumOff val="40000"/>
                  </a:schemeClr>
                </a:solidFill>
              </a:rPr>
              <a:t>Weibing</a:t>
            </a:r>
            <a:r>
              <a:rPr lang="en-US" sz="1600" dirty="0" smtClean="0">
                <a:solidFill>
                  <a:schemeClr val="accent2">
                    <a:lumMod val="60000"/>
                    <a:lumOff val="40000"/>
                  </a:schemeClr>
                </a:solidFill>
              </a:rPr>
              <a:t/>
            </a:r>
            <a:br>
              <a:rPr lang="en-US" sz="1600" dirty="0" smtClean="0">
                <a:solidFill>
                  <a:schemeClr val="accent2">
                    <a:lumMod val="60000"/>
                    <a:lumOff val="40000"/>
                  </a:schemeClr>
                </a:solidFill>
              </a:rPr>
            </a:br>
            <a:endParaRPr lang="en-US" sz="1600" dirty="0">
              <a:solidFill>
                <a:schemeClr val="accent2">
                  <a:lumMod val="60000"/>
                  <a:lumOff val="40000"/>
                </a:schemeClr>
              </a:solidFill>
            </a:endParaRPr>
          </a:p>
          <a:p>
            <a:pPr>
              <a:defRPr/>
            </a:pPr>
            <a:r>
              <a:rPr lang="en-US" sz="1600" dirty="0">
                <a:solidFill>
                  <a:schemeClr val="accent2">
                    <a:lumMod val="60000"/>
                    <a:lumOff val="40000"/>
                  </a:schemeClr>
                </a:solidFill>
              </a:rPr>
              <a:t>implications for OPUS and NSRS from IGS14 and 2022. - Mark S</a:t>
            </a:r>
            <a:r>
              <a:rPr lang="en-US" sz="1600" dirty="0" smtClean="0">
                <a:solidFill>
                  <a:schemeClr val="accent2">
                    <a:lumMod val="60000"/>
                    <a:lumOff val="40000"/>
                  </a:schemeClr>
                </a:solidFill>
              </a:rPr>
              <a:t>.</a:t>
            </a:r>
          </a:p>
          <a:p>
            <a:pPr lvl="1">
              <a:defRPr/>
            </a:pPr>
            <a:r>
              <a:rPr lang="en-US" sz="1200" dirty="0" smtClean="0">
                <a:solidFill>
                  <a:schemeClr val="accent2">
                    <a:lumMod val="60000"/>
                    <a:lumOff val="40000"/>
                  </a:schemeClr>
                </a:solidFill>
              </a:rPr>
              <a:t>“the world moves on”</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Your questions answered! send questions to </a:t>
            </a:r>
            <a:r>
              <a:rPr lang="en-US" sz="1600" u="sng" dirty="0" smtClean="0">
                <a:solidFill>
                  <a:schemeClr val="accent2">
                    <a:lumMod val="60000"/>
                    <a:lumOff val="40000"/>
                  </a:schemeClr>
                </a:solidFill>
              </a:rPr>
              <a:t>ngs.opus@noaa.gov</a:t>
            </a:r>
          </a:p>
          <a:p>
            <a:pPr eaLnBrk="1" hangingPunct="1">
              <a:defRPr/>
            </a:pPr>
            <a:endParaRPr lang="en-US" altLang="en-US" sz="1600" dirty="0" smtClean="0"/>
          </a:p>
          <a:p>
            <a:pPr eaLnBrk="1" hangingPunct="1">
              <a:defRPr/>
            </a:pPr>
            <a:endParaRPr lang="en-US" altLang="en-US" sz="1600" dirty="0" smtClean="0"/>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34</a:t>
            </a:fld>
            <a:endParaRPr lang="en-US" altLang="en-US"/>
          </a:p>
        </p:txBody>
      </p:sp>
    </p:spTree>
    <p:extLst>
      <p:ext uri="{BB962C8B-B14F-4D97-AF65-F5344CB8AC3E}">
        <p14:creationId xmlns:p14="http://schemas.microsoft.com/office/powerpoint/2010/main" val="178519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60375" y="457201"/>
            <a:ext cx="8229600" cy="622300"/>
          </a:xfrm>
        </p:spPr>
        <p:txBody>
          <a:bodyPr/>
          <a:lstStyle/>
          <a:p>
            <a:pPr eaLnBrk="1" hangingPunct="1"/>
            <a:r>
              <a:rPr lang="en-US" altLang="en-US" sz="3200" b="1" dirty="0" smtClean="0">
                <a:latin typeface="Times New Roman" pitchFamily="18" charset="0"/>
                <a:ea typeface="ＭＳ Ｐゴシック" pitchFamily="34" charset="-128"/>
                <a:cs typeface="Times New Roman" pitchFamily="18" charset="0"/>
              </a:rPr>
              <a:t>OPUS Shared Solutions</a:t>
            </a:r>
          </a:p>
        </p:txBody>
      </p:sp>
      <p:sp>
        <p:nvSpPr>
          <p:cNvPr id="45059"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5061" name="Picture 2" descr="C:\Users\DAVID.HATCHER\Desktop\Wonder 15 -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3"/>
          <a:srcRect/>
          <a:stretch>
            <a:fillRect/>
          </a:stretch>
        </p:blipFill>
        <p:spPr bwMode="auto">
          <a:xfrm>
            <a:off x="1111253" y="1166816"/>
            <a:ext cx="2301875" cy="2541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5063" name="Picture 4" descr="C:\Users\DAVID.HATCHER\Desktop\VT-NH Boundary RM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35</a:t>
            </a:fld>
            <a:endParaRPr lang="en-US" dirty="0"/>
          </a:p>
        </p:txBody>
      </p:sp>
    </p:spTree>
    <p:extLst>
      <p:ext uri="{BB962C8B-B14F-4D97-AF65-F5344CB8AC3E}">
        <p14:creationId xmlns:p14="http://schemas.microsoft.com/office/powerpoint/2010/main" val="4047946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hape 65"/>
          <p:cNvSpPr txBox="1">
            <a:spLocks noGrp="1"/>
          </p:cNvSpPr>
          <p:nvPr>
            <p:ph type="title"/>
          </p:nvPr>
        </p:nvSpPr>
        <p:spPr>
          <a:xfrm>
            <a:off x="311150" y="592668"/>
            <a:ext cx="8521700" cy="764117"/>
          </a:xfrm>
        </p:spPr>
        <p:txBody>
          <a:bodyPr/>
          <a:lstStyle/>
          <a:p>
            <a:pPr eaLnBrk="1" hangingPunct="1">
              <a:spcBef>
                <a:spcPct val="0"/>
              </a:spcBef>
              <a:buClr>
                <a:srgbClr val="000000"/>
              </a:buClr>
            </a:pPr>
            <a:r>
              <a:rPr lang="en-US" altLang="en-US" sz="2800" smtClean="0">
                <a:latin typeface="Arial" pitchFamily="34" charset="0"/>
                <a:cs typeface="Arial" pitchFamily="34" charset="0"/>
              </a:rPr>
              <a:t>Why share your data?</a:t>
            </a:r>
          </a:p>
        </p:txBody>
      </p:sp>
      <p:sp>
        <p:nvSpPr>
          <p:cNvPr id="15363" name="Shape 66"/>
          <p:cNvSpPr txBox="1">
            <a:spLocks noGrp="1"/>
          </p:cNvSpPr>
          <p:nvPr>
            <p:ph type="body" idx="1"/>
          </p:nvPr>
        </p:nvSpPr>
        <p:spPr>
          <a:xfrm>
            <a:off x="311150" y="1515533"/>
            <a:ext cx="8521700" cy="4555067"/>
          </a:xfrm>
        </p:spPr>
        <p:txBody>
          <a:bodyPr/>
          <a:lstStyle/>
          <a:p>
            <a:pPr marL="457200" indent="-228600" eaLnBrk="1" hangingPunct="1">
              <a:lnSpc>
                <a:spcPct val="115000"/>
              </a:lnSpc>
              <a:spcBef>
                <a:spcPct val="0"/>
              </a:spcBef>
              <a:spcAft>
                <a:spcPts val="1600"/>
              </a:spcAft>
              <a:buClr>
                <a:srgbClr val="000000"/>
              </a:buClr>
            </a:pPr>
            <a:r>
              <a:rPr lang="en-US" altLang="en-US" sz="1800" smtClean="0">
                <a:latin typeface="Arial" pitchFamily="34" charset="0"/>
                <a:cs typeface="Arial" pitchFamily="34" charset="0"/>
              </a:rPr>
              <a:t>Fast, easy, convenient</a:t>
            </a:r>
          </a:p>
          <a:p>
            <a:pPr marL="914400" lvl="1" indent="-228600" eaLnBrk="1" hangingPunct="1">
              <a:lnSpc>
                <a:spcPct val="115000"/>
              </a:lnSpc>
              <a:spcBef>
                <a:spcPct val="0"/>
              </a:spcBef>
              <a:spcAft>
                <a:spcPts val="1600"/>
              </a:spcAft>
              <a:buClr>
                <a:srgbClr val="000000"/>
              </a:buClr>
            </a:pPr>
            <a:r>
              <a:rPr lang="en-US" altLang="en-US" smtClean="0">
                <a:latin typeface="Arial" pitchFamily="34" charset="0"/>
                <a:cs typeface="Arial" pitchFamily="34" charset="0"/>
              </a:rPr>
              <a:t>Choose the ‘share’ option when uploading to OPUS </a:t>
            </a:r>
          </a:p>
          <a:p>
            <a:pPr marL="914400" lvl="1" indent="-228600" eaLnBrk="1" hangingPunct="1">
              <a:lnSpc>
                <a:spcPct val="115000"/>
              </a:lnSpc>
              <a:spcBef>
                <a:spcPct val="0"/>
              </a:spcBef>
              <a:spcAft>
                <a:spcPts val="1600"/>
              </a:spcAft>
              <a:buClr>
                <a:srgbClr val="000000"/>
              </a:buClr>
            </a:pPr>
            <a:r>
              <a:rPr lang="en-US" altLang="en-US" smtClean="0">
                <a:latin typeface="Arial" pitchFamily="34" charset="0"/>
                <a:cs typeface="Arial" pitchFamily="34" charset="0"/>
              </a:rPr>
              <a:t>Minimal user input</a:t>
            </a:r>
          </a:p>
          <a:p>
            <a:pPr marL="914400" lvl="1" indent="-228600" eaLnBrk="1" hangingPunct="1">
              <a:lnSpc>
                <a:spcPct val="115000"/>
              </a:lnSpc>
              <a:spcBef>
                <a:spcPct val="0"/>
              </a:spcBef>
              <a:spcAft>
                <a:spcPts val="1600"/>
              </a:spcAft>
              <a:buClr>
                <a:srgbClr val="000000"/>
              </a:buClr>
            </a:pPr>
            <a:r>
              <a:rPr lang="en-US" altLang="en-US" smtClean="0">
                <a:latin typeface="Arial" pitchFamily="34" charset="0"/>
                <a:cs typeface="Arial" pitchFamily="34" charset="0"/>
              </a:rPr>
              <a:t>Results delivered by email</a:t>
            </a:r>
          </a:p>
          <a:p>
            <a:pPr marL="457200" indent="-228600" eaLnBrk="1" hangingPunct="1">
              <a:lnSpc>
                <a:spcPct val="115000"/>
              </a:lnSpc>
              <a:spcBef>
                <a:spcPct val="0"/>
              </a:spcBef>
              <a:spcAft>
                <a:spcPts val="1600"/>
              </a:spcAft>
              <a:buClr>
                <a:srgbClr val="000000"/>
              </a:buClr>
            </a:pPr>
            <a:r>
              <a:rPr lang="en-US" altLang="en-US" sz="1800" smtClean="0">
                <a:latin typeface="Arial" pitchFamily="34" charset="0"/>
                <a:cs typeface="Arial" pitchFamily="34" charset="0"/>
              </a:rPr>
              <a:t>Contribute, update, and improve NSRS</a:t>
            </a:r>
          </a:p>
          <a:p>
            <a:pPr marL="457200" indent="-228600" eaLnBrk="1" hangingPunct="1">
              <a:lnSpc>
                <a:spcPct val="115000"/>
              </a:lnSpc>
              <a:spcBef>
                <a:spcPct val="0"/>
              </a:spcBef>
              <a:spcAft>
                <a:spcPts val="1600"/>
              </a:spcAft>
              <a:buClr>
                <a:srgbClr val="000000"/>
              </a:buClr>
            </a:pPr>
            <a:r>
              <a:rPr lang="en-US" altLang="en-US" sz="1800" smtClean="0">
                <a:latin typeface="Arial" pitchFamily="34" charset="0"/>
                <a:cs typeface="Arial" pitchFamily="34" charset="0"/>
              </a:rPr>
              <a:t>Help create maps used in various industries such as infrastructure planning, transportation, and environmental management </a:t>
            </a:r>
          </a:p>
          <a:p>
            <a:pPr marL="457200" indent="-228600" eaLnBrk="1" hangingPunct="1">
              <a:lnSpc>
                <a:spcPct val="115000"/>
              </a:lnSpc>
              <a:spcBef>
                <a:spcPct val="0"/>
              </a:spcBef>
              <a:spcAft>
                <a:spcPts val="1600"/>
              </a:spcAft>
              <a:buClr>
                <a:srgbClr val="000000"/>
              </a:buClr>
            </a:pPr>
            <a:r>
              <a:rPr lang="en-US" altLang="en-US" sz="1800" smtClean="0">
                <a:latin typeface="Arial" pitchFamily="34" charset="0"/>
                <a:cs typeface="Arial" pitchFamily="34" charset="0"/>
              </a:rPr>
              <a:t>Help create geodetic models depicting geophysical processes </a:t>
            </a:r>
          </a:p>
          <a:p>
            <a:pPr marL="457200" indent="-228600" eaLnBrk="1" hangingPunct="1">
              <a:lnSpc>
                <a:spcPct val="115000"/>
              </a:lnSpc>
              <a:spcBef>
                <a:spcPct val="0"/>
              </a:spcBef>
              <a:spcAft>
                <a:spcPts val="1600"/>
              </a:spcAft>
              <a:buClr>
                <a:srgbClr val="000000"/>
              </a:buClr>
            </a:pPr>
            <a:r>
              <a:rPr lang="en-US" altLang="en-US" sz="1800" smtClean="0">
                <a:latin typeface="Arial" pitchFamily="34" charset="0"/>
                <a:cs typeface="Arial" pitchFamily="34" charset="0"/>
              </a:rPr>
              <a:t>Help local surveying community by updating mark positions, condition, and description</a:t>
            </a:r>
          </a:p>
        </p:txBody>
      </p:sp>
      <p:pic>
        <p:nvPicPr>
          <p:cNvPr id="15364" name="Shape 6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25" y="88900"/>
            <a:ext cx="2401888" cy="247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Shape 6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350" y="5080001"/>
            <a:ext cx="2349500" cy="168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idx="10"/>
          </p:nvPr>
        </p:nvSpPr>
        <p:spPr/>
        <p:txBody>
          <a:bodyPr/>
          <a:lstStyle/>
          <a:p>
            <a:fld id="{8D0F1326-A9B1-4708-B362-2F0A565CDC05}" type="slidenum">
              <a:rPr lang="en-US" altLang="en-US" smtClean="0"/>
              <a:pPr/>
              <a:t>36</a:t>
            </a:fld>
            <a:endParaRPr lang="en-US" altLang="en-US"/>
          </a:p>
        </p:txBody>
      </p:sp>
    </p:spTree>
    <p:extLst>
      <p:ext uri="{BB962C8B-B14F-4D97-AF65-F5344CB8AC3E}">
        <p14:creationId xmlns:p14="http://schemas.microsoft.com/office/powerpoint/2010/main" val="1253069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hape 73"/>
          <p:cNvSpPr txBox="1">
            <a:spLocks noGrp="1"/>
          </p:cNvSpPr>
          <p:nvPr>
            <p:ph type="title"/>
          </p:nvPr>
        </p:nvSpPr>
        <p:spPr>
          <a:xfrm>
            <a:off x="225430" y="122768"/>
            <a:ext cx="8520113" cy="764117"/>
          </a:xfrm>
        </p:spPr>
        <p:txBody>
          <a:bodyPr/>
          <a:lstStyle/>
          <a:p>
            <a:pPr eaLnBrk="1" hangingPunct="1">
              <a:spcBef>
                <a:spcPct val="0"/>
              </a:spcBef>
              <a:buClr>
                <a:srgbClr val="000000"/>
              </a:buClr>
            </a:pPr>
            <a:r>
              <a:rPr lang="en-US" altLang="en-US" sz="2800" smtClean="0">
                <a:latin typeface="Arial" pitchFamily="34" charset="0"/>
                <a:cs typeface="Arial" pitchFamily="34" charset="0"/>
              </a:rPr>
              <a:t>How to Share</a:t>
            </a:r>
          </a:p>
        </p:txBody>
      </p:sp>
      <p:sp>
        <p:nvSpPr>
          <p:cNvPr id="16387" name="Shape 74"/>
          <p:cNvSpPr txBox="1">
            <a:spLocks noGrp="1"/>
          </p:cNvSpPr>
          <p:nvPr>
            <p:ph type="body" idx="1"/>
          </p:nvPr>
        </p:nvSpPr>
        <p:spPr>
          <a:xfrm>
            <a:off x="225427" y="1128184"/>
            <a:ext cx="3548063" cy="1403349"/>
          </a:xfrm>
        </p:spPr>
        <p:txBody>
          <a:bodyPr/>
          <a:lstStyle/>
          <a:p>
            <a:pPr marL="457200" indent="-228600" eaLnBrk="1" hangingPunct="1">
              <a:lnSpc>
                <a:spcPct val="115000"/>
              </a:lnSpc>
              <a:spcBef>
                <a:spcPct val="0"/>
              </a:spcBef>
              <a:spcAft>
                <a:spcPts val="1600"/>
              </a:spcAft>
              <a:buClr>
                <a:srgbClr val="000000"/>
              </a:buClr>
            </a:pPr>
            <a:r>
              <a:rPr lang="en-US" altLang="en-US" sz="1800" smtClean="0">
                <a:latin typeface="Arial" pitchFamily="34" charset="0"/>
                <a:cs typeface="Arial" pitchFamily="34" charset="0"/>
              </a:rPr>
              <a:t>Click “Options” on OPUS home page, then “yes, share”</a:t>
            </a:r>
          </a:p>
        </p:txBody>
      </p:sp>
      <p:pic>
        <p:nvPicPr>
          <p:cNvPr id="16388" name="Shape 7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188384"/>
            <a:ext cx="4699000" cy="33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Shape 76"/>
          <p:cNvSpPr>
            <a:spLocks noChangeArrowheads="1"/>
          </p:cNvSpPr>
          <p:nvPr/>
        </p:nvSpPr>
        <p:spPr bwMode="auto">
          <a:xfrm>
            <a:off x="6011868" y="2586567"/>
            <a:ext cx="973137" cy="292100"/>
          </a:xfrm>
          <a:prstGeom prst="leftArrow">
            <a:avLst>
              <a:gd name="adj1" fmla="val 35481"/>
              <a:gd name="adj2" fmla="val 49891"/>
            </a:avLst>
          </a:prstGeom>
          <a:solidFill>
            <a:srgbClr val="F4CCCC"/>
          </a:solidFill>
          <a:ln w="9525">
            <a:solidFill>
              <a:srgbClr val="FF0000"/>
            </a:solidFill>
            <a:round/>
            <a:headEnd/>
            <a:tailEnd/>
          </a:ln>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defTabSz="914400" eaLnBrk="1" hangingPunct="1"/>
            <a:endParaRPr lang="en-US" altLang="en-US">
              <a:ea typeface="+mn-ea"/>
            </a:endParaRPr>
          </a:p>
        </p:txBody>
      </p:sp>
      <p:pic>
        <p:nvPicPr>
          <p:cNvPr id="16390" name="Shape 7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875" r="768" b="12740"/>
          <a:stretch>
            <a:fillRect/>
          </a:stretch>
        </p:blipFill>
        <p:spPr bwMode="auto">
          <a:xfrm>
            <a:off x="430213" y="3685121"/>
            <a:ext cx="8013700" cy="28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hape 78"/>
          <p:cNvSpPr>
            <a:spLocks noChangeArrowheads="1"/>
          </p:cNvSpPr>
          <p:nvPr/>
        </p:nvSpPr>
        <p:spPr bwMode="auto">
          <a:xfrm flipH="1">
            <a:off x="4664075" y="789519"/>
            <a:ext cx="228600" cy="165100"/>
          </a:xfrm>
          <a:prstGeom prst="leftArrow">
            <a:avLst>
              <a:gd name="adj1" fmla="val 35481"/>
              <a:gd name="adj2" fmla="val 50034"/>
            </a:avLst>
          </a:prstGeom>
          <a:solidFill>
            <a:srgbClr val="F4CCCC"/>
          </a:solidFill>
          <a:ln w="9525">
            <a:solidFill>
              <a:srgbClr val="FF0000"/>
            </a:solidFill>
            <a:round/>
            <a:headEnd/>
            <a:tailEnd/>
          </a:ln>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defTabSz="914400" eaLnBrk="1" hangingPunct="1"/>
            <a:endParaRPr lang="en-US" altLang="en-US">
              <a:ea typeface="+mn-ea"/>
            </a:endParaRPr>
          </a:p>
        </p:txBody>
      </p:sp>
      <p:sp>
        <p:nvSpPr>
          <p:cNvPr id="3" name="Slide Number Placeholder 2"/>
          <p:cNvSpPr>
            <a:spLocks noGrp="1"/>
          </p:cNvSpPr>
          <p:nvPr>
            <p:ph type="sldNum" idx="10"/>
          </p:nvPr>
        </p:nvSpPr>
        <p:spPr/>
        <p:txBody>
          <a:bodyPr/>
          <a:lstStyle/>
          <a:p>
            <a:fld id="{8D0F1326-A9B1-4708-B362-2F0A565CDC05}" type="slidenum">
              <a:rPr lang="en-US" altLang="en-US" smtClean="0"/>
              <a:pPr/>
              <a:t>37</a:t>
            </a:fld>
            <a:endParaRPr lang="en-US" altLang="en-US"/>
          </a:p>
        </p:txBody>
      </p:sp>
      <p:sp>
        <p:nvSpPr>
          <p:cNvPr id="2" name="Left Arrow 1"/>
          <p:cNvSpPr/>
          <p:nvPr/>
        </p:nvSpPr>
        <p:spPr>
          <a:xfrm>
            <a:off x="6348249" y="3105807"/>
            <a:ext cx="1072055" cy="893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96055" y="4771697"/>
            <a:ext cx="1306020" cy="25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7559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83"/>
          <p:cNvSpPr txBox="1">
            <a:spLocks noGrp="1"/>
          </p:cNvSpPr>
          <p:nvPr>
            <p:ph type="title"/>
          </p:nvPr>
        </p:nvSpPr>
        <p:spPr>
          <a:xfrm>
            <a:off x="311150" y="569386"/>
            <a:ext cx="8521700" cy="764116"/>
          </a:xfrm>
        </p:spPr>
        <p:txBody>
          <a:bodyPr/>
          <a:lstStyle/>
          <a:p>
            <a:pPr eaLnBrk="1" hangingPunct="1">
              <a:spcBef>
                <a:spcPct val="0"/>
              </a:spcBef>
              <a:buClr>
                <a:srgbClr val="000000"/>
              </a:buClr>
            </a:pPr>
            <a:r>
              <a:rPr lang="en-US" altLang="en-US" sz="2800" dirty="0" smtClean="0">
                <a:latin typeface="Arial" pitchFamily="34" charset="0"/>
                <a:cs typeface="Arial" pitchFamily="34" charset="0"/>
              </a:rPr>
              <a:t>Recovered vs. New Description Screens</a:t>
            </a:r>
          </a:p>
        </p:txBody>
      </p:sp>
      <p:sp>
        <p:nvSpPr>
          <p:cNvPr id="84" name="Shape 84"/>
          <p:cNvSpPr txBox="1">
            <a:spLocks noGrp="1"/>
          </p:cNvSpPr>
          <p:nvPr>
            <p:ph type="body" idx="1"/>
          </p:nvPr>
        </p:nvSpPr>
        <p:spPr>
          <a:xfrm>
            <a:off x="311153" y="1409704"/>
            <a:ext cx="3152775" cy="1325033"/>
          </a:xfrm>
        </p:spPr>
        <p:txBody>
          <a:bodyPr>
            <a:noAutofit/>
          </a:bodyPr>
          <a:lstStyle/>
          <a:p>
            <a:pPr eaLnBrk="1" fontAlgn="auto" hangingPunct="1">
              <a:lnSpc>
                <a:spcPct val="115000"/>
              </a:lnSpc>
              <a:spcAft>
                <a:spcPts val="0"/>
              </a:spcAft>
              <a:buClr>
                <a:schemeClr val="dk2"/>
              </a:buClr>
              <a:buSzPct val="100000"/>
              <a:defRPr/>
            </a:pPr>
            <a:r>
              <a:rPr lang="en" sz="1800" u="sng" dirty="0">
                <a:sym typeface="Arial"/>
              </a:rPr>
              <a:t>Recovered marks:</a:t>
            </a:r>
            <a:r>
              <a:rPr lang="en" sz="1800" dirty="0">
                <a:sym typeface="Arial"/>
              </a:rPr>
              <a:t> </a:t>
            </a:r>
            <a:endParaRPr lang="en" sz="1800" dirty="0" smtClean="0">
              <a:sym typeface="Arial"/>
            </a:endParaRPr>
          </a:p>
          <a:p>
            <a:pPr eaLnBrk="1" fontAlgn="auto" hangingPunct="1">
              <a:lnSpc>
                <a:spcPct val="115000"/>
              </a:lnSpc>
              <a:spcAft>
                <a:spcPts val="0"/>
              </a:spcAft>
              <a:buClr>
                <a:schemeClr val="dk2"/>
              </a:buClr>
              <a:buSzPct val="100000"/>
              <a:defRPr/>
            </a:pPr>
            <a:r>
              <a:rPr lang="en" i="1" dirty="0" smtClean="0">
                <a:sym typeface="Arial"/>
              </a:rPr>
              <a:t>PID</a:t>
            </a:r>
            <a:r>
              <a:rPr lang="en" i="1" dirty="0">
                <a:sym typeface="Arial"/>
              </a:rPr>
              <a:t>, photos, condition, description (if necessary)</a:t>
            </a:r>
          </a:p>
        </p:txBody>
      </p:sp>
      <p:pic>
        <p:nvPicPr>
          <p:cNvPr id="17412" name="Shape 8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841" t="29839" r="52267" b="2879"/>
          <a:stretch>
            <a:fillRect/>
          </a:stretch>
        </p:blipFill>
        <p:spPr bwMode="auto">
          <a:xfrm>
            <a:off x="430213" y="2673354"/>
            <a:ext cx="3543300" cy="3357033"/>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17413" name="Shape 8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8257" t="16405" r="46053" b="9328"/>
          <a:stretch>
            <a:fillRect/>
          </a:stretch>
        </p:blipFill>
        <p:spPr bwMode="auto">
          <a:xfrm>
            <a:off x="4554538" y="2673354"/>
            <a:ext cx="4278312" cy="3357033"/>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17414" name="Shape 87"/>
          <p:cNvSpPr txBox="1">
            <a:spLocks noGrp="1"/>
          </p:cNvSpPr>
          <p:nvPr>
            <p:ph type="body" idx="1"/>
          </p:nvPr>
        </p:nvSpPr>
        <p:spPr>
          <a:xfrm>
            <a:off x="4603755" y="1409700"/>
            <a:ext cx="4278313" cy="1018117"/>
          </a:xfrm>
        </p:spPr>
        <p:txBody>
          <a:bodyPr/>
          <a:lstStyle/>
          <a:p>
            <a:pPr eaLnBrk="1" hangingPunct="1">
              <a:lnSpc>
                <a:spcPct val="115000"/>
              </a:lnSpc>
              <a:spcBef>
                <a:spcPct val="0"/>
              </a:spcBef>
              <a:buClr>
                <a:srgbClr val="000000"/>
              </a:buClr>
              <a:buSzPct val="61000"/>
            </a:pPr>
            <a:r>
              <a:rPr lang="en-US" altLang="en-US" sz="1800" u="sng" dirty="0" smtClean="0">
                <a:latin typeface="Arial" pitchFamily="34" charset="0"/>
                <a:cs typeface="Arial" pitchFamily="34" charset="0"/>
              </a:rPr>
              <a:t>New marks: </a:t>
            </a:r>
          </a:p>
          <a:p>
            <a:pPr eaLnBrk="1" hangingPunct="1">
              <a:spcBef>
                <a:spcPct val="0"/>
              </a:spcBef>
              <a:buClr>
                <a:srgbClr val="000000"/>
              </a:buClr>
              <a:buSzPct val="79000"/>
            </a:pPr>
            <a:r>
              <a:rPr lang="en-US" altLang="en-US" i="1" dirty="0" smtClean="0">
                <a:latin typeface="Arial" pitchFamily="34" charset="0"/>
                <a:cs typeface="Arial" pitchFamily="34" charset="0"/>
              </a:rPr>
              <a:t>Stamping, designation, type, setting, description, photos, etc.</a:t>
            </a:r>
          </a:p>
        </p:txBody>
      </p:sp>
      <p:sp>
        <p:nvSpPr>
          <p:cNvPr id="3" name="Slide Number Placeholder 2"/>
          <p:cNvSpPr>
            <a:spLocks noGrp="1"/>
          </p:cNvSpPr>
          <p:nvPr>
            <p:ph type="sldNum" idx="10"/>
          </p:nvPr>
        </p:nvSpPr>
        <p:spPr/>
        <p:txBody>
          <a:bodyPr/>
          <a:lstStyle/>
          <a:p>
            <a:fld id="{8D0F1326-A9B1-4708-B362-2F0A565CDC05}" type="slidenum">
              <a:rPr lang="en-US" altLang="en-US" smtClean="0"/>
              <a:pPr/>
              <a:t>38</a:t>
            </a:fld>
            <a:endParaRPr lang="en-US" altLang="en-US"/>
          </a:p>
        </p:txBody>
      </p:sp>
      <p:sp>
        <p:nvSpPr>
          <p:cNvPr id="2" name="Oval 1"/>
          <p:cNvSpPr/>
          <p:nvPr/>
        </p:nvSpPr>
        <p:spPr>
          <a:xfrm>
            <a:off x="672662" y="5580993"/>
            <a:ext cx="672662" cy="25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855779" y="5827801"/>
            <a:ext cx="662152" cy="1971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974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Shape 9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4" y="203200"/>
            <a:ext cx="4735513"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Shape 9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0" y="203202"/>
            <a:ext cx="4111625" cy="4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Shape 9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293" y="4643968"/>
            <a:ext cx="4397375"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Shape 95"/>
          <p:cNvSpPr>
            <a:spLocks noChangeArrowheads="1"/>
          </p:cNvSpPr>
          <p:nvPr/>
        </p:nvSpPr>
        <p:spPr bwMode="auto">
          <a:xfrm>
            <a:off x="5637213" y="5446185"/>
            <a:ext cx="169862" cy="988483"/>
          </a:xfrm>
          <a:prstGeom prst="upArrow">
            <a:avLst>
              <a:gd name="adj1" fmla="val 50000"/>
              <a:gd name="adj2" fmla="val 49929"/>
            </a:avLst>
          </a:prstGeom>
          <a:solidFill>
            <a:schemeClr val="tx2"/>
          </a:solidFill>
          <a:ln w="9525">
            <a:solidFill>
              <a:schemeClr val="bg2"/>
            </a:solidFill>
            <a:round/>
            <a:headEnd/>
            <a:tailEnd/>
          </a:ln>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defTabSz="914400" eaLnBrk="1" hangingPunct="1"/>
            <a:endParaRPr lang="en-US" altLang="en-US">
              <a:ea typeface="+mn-ea"/>
            </a:endParaRPr>
          </a:p>
        </p:txBody>
      </p:sp>
      <p:sp>
        <p:nvSpPr>
          <p:cNvPr id="18438" name="Shape 96"/>
          <p:cNvSpPr>
            <a:spLocks noChangeArrowheads="1"/>
          </p:cNvSpPr>
          <p:nvPr/>
        </p:nvSpPr>
        <p:spPr bwMode="auto">
          <a:xfrm>
            <a:off x="7018343" y="5475820"/>
            <a:ext cx="141287" cy="931333"/>
          </a:xfrm>
          <a:prstGeom prst="upArrow">
            <a:avLst>
              <a:gd name="adj1" fmla="val 50000"/>
              <a:gd name="adj2" fmla="val 49896"/>
            </a:avLst>
          </a:prstGeom>
          <a:solidFill>
            <a:schemeClr val="tx2"/>
          </a:solidFill>
          <a:ln w="9525">
            <a:solidFill>
              <a:schemeClr val="bg2"/>
            </a:solidFill>
            <a:round/>
            <a:headEnd/>
            <a:tailEnd/>
          </a:ln>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defTabSz="914400" eaLnBrk="1" hangingPunct="1"/>
            <a:endParaRPr lang="en-US" altLang="en-US">
              <a:ea typeface="+mn-ea"/>
            </a:endParaRPr>
          </a:p>
        </p:txBody>
      </p:sp>
      <p:sp>
        <p:nvSpPr>
          <p:cNvPr id="18439" name="Shape 97"/>
          <p:cNvSpPr>
            <a:spLocks noChangeArrowheads="1"/>
          </p:cNvSpPr>
          <p:nvPr/>
        </p:nvSpPr>
        <p:spPr bwMode="auto">
          <a:xfrm>
            <a:off x="8248655" y="5494870"/>
            <a:ext cx="168275" cy="893233"/>
          </a:xfrm>
          <a:prstGeom prst="upArrow">
            <a:avLst>
              <a:gd name="adj1" fmla="val 50000"/>
              <a:gd name="adj2" fmla="val 50336"/>
            </a:avLst>
          </a:prstGeom>
          <a:solidFill>
            <a:schemeClr val="tx2"/>
          </a:solidFill>
          <a:ln w="9525">
            <a:solidFill>
              <a:schemeClr val="bg2"/>
            </a:solidFill>
            <a:round/>
            <a:headEnd/>
            <a:tailEnd/>
          </a:ln>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defTabSz="914400" eaLnBrk="1" hangingPunct="1"/>
            <a:endParaRPr lang="en-US" altLang="en-US">
              <a:ea typeface="+mn-ea"/>
            </a:endParaRPr>
          </a:p>
        </p:txBody>
      </p:sp>
      <p:cxnSp>
        <p:nvCxnSpPr>
          <p:cNvPr id="18440" name="Shape 98"/>
          <p:cNvCxnSpPr>
            <a:cxnSpLocks noChangeShapeType="1"/>
          </p:cNvCxnSpPr>
          <p:nvPr/>
        </p:nvCxnSpPr>
        <p:spPr bwMode="auto">
          <a:xfrm>
            <a:off x="4494213" y="78317"/>
            <a:ext cx="0" cy="6576483"/>
          </a:xfrm>
          <a:prstGeom prst="straightConnector1">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sp>
        <p:nvSpPr>
          <p:cNvPr id="18441" name="Shape 99"/>
          <p:cNvSpPr>
            <a:spLocks noChangeArrowheads="1"/>
          </p:cNvSpPr>
          <p:nvPr/>
        </p:nvSpPr>
        <p:spPr bwMode="auto">
          <a:xfrm>
            <a:off x="4494213" y="4521203"/>
            <a:ext cx="577850" cy="122767"/>
          </a:xfrm>
          <a:prstGeom prst="rightArrow">
            <a:avLst>
              <a:gd name="adj1" fmla="val 50000"/>
              <a:gd name="adj2" fmla="val 49800"/>
            </a:avLst>
          </a:prstGeom>
          <a:solidFill>
            <a:schemeClr val="tx2"/>
          </a:solidFill>
          <a:ln w="9525">
            <a:solidFill>
              <a:schemeClr val="bg2"/>
            </a:solidFill>
            <a:round/>
            <a:headEnd/>
            <a:tailEnd/>
          </a:ln>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defTabSz="914400" eaLnBrk="1" hangingPunct="1"/>
            <a:endParaRPr lang="en-US" altLang="en-US">
              <a:ea typeface="+mn-ea"/>
            </a:endParaRPr>
          </a:p>
        </p:txBody>
      </p:sp>
      <p:sp>
        <p:nvSpPr>
          <p:cNvPr id="3" name="Slide Number Placeholder 2"/>
          <p:cNvSpPr>
            <a:spLocks noGrp="1"/>
          </p:cNvSpPr>
          <p:nvPr>
            <p:ph type="sldNum" idx="10"/>
          </p:nvPr>
        </p:nvSpPr>
        <p:spPr/>
        <p:txBody>
          <a:bodyPr/>
          <a:lstStyle/>
          <a:p>
            <a:fld id="{DF30DEB7-8045-4D39-9B96-9428CD4F91ED}" type="slidenum">
              <a:rPr lang="en-US" altLang="en-US" smtClean="0"/>
              <a:pPr/>
              <a:t>39</a:t>
            </a:fld>
            <a:endParaRPr lang="en-US" altLang="en-US"/>
          </a:p>
        </p:txBody>
      </p:sp>
    </p:spTree>
    <p:extLst>
      <p:ext uri="{BB962C8B-B14F-4D97-AF65-F5344CB8AC3E}">
        <p14:creationId xmlns:p14="http://schemas.microsoft.com/office/powerpoint/2010/main" val="761803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60375" y="457201"/>
            <a:ext cx="8229600" cy="622300"/>
          </a:xfrm>
        </p:spPr>
        <p:txBody>
          <a:bodyPr/>
          <a:lstStyle/>
          <a:p>
            <a:pPr eaLnBrk="1" hangingPunct="1"/>
            <a:r>
              <a:rPr lang="en-US" altLang="en-US" sz="3200" b="1" smtClean="0">
                <a:latin typeface="Times New Roman" pitchFamily="18" charset="0"/>
                <a:ea typeface="ＭＳ Ｐゴシック" pitchFamily="34" charset="-128"/>
                <a:cs typeface="Times New Roman" pitchFamily="18" charset="0"/>
              </a:rPr>
              <a:t>OPUS Overview, Options, and Alternatives</a:t>
            </a:r>
          </a:p>
        </p:txBody>
      </p:sp>
      <p:sp>
        <p:nvSpPr>
          <p:cNvPr id="45059"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5061" name="Picture 2" descr="C:\Users\DAVID.HATCHER\Desktop\Wonder 15 -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4"/>
          <a:srcRect/>
          <a:stretch>
            <a:fillRect/>
          </a:stretch>
        </p:blipFill>
        <p:spPr bwMode="auto">
          <a:xfrm>
            <a:off x="1111253" y="1166816"/>
            <a:ext cx="2301875" cy="2541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5063" name="Picture 4" descr="C:\Users\DAVID.HATCHER\Desktop\VT-NH Boundary RM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449E7E93-57EB-4600-B76B-7C2675CCE723}"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FFFFFF"/>
            </a:gs>
          </a:gsLst>
          <a:lin ang="5400000" scaled="1"/>
        </a:gradFill>
        <a:effectLst/>
      </p:bgPr>
    </p:bg>
    <p:spTree>
      <p:nvGrpSpPr>
        <p:cNvPr id="1" name=""/>
        <p:cNvGrpSpPr/>
        <p:nvPr/>
      </p:nvGrpSpPr>
      <p:grpSpPr>
        <a:xfrm>
          <a:off x="0" y="0"/>
          <a:ext cx="0" cy="0"/>
          <a:chOff x="0" y="0"/>
          <a:chExt cx="0" cy="0"/>
        </a:xfrm>
      </p:grpSpPr>
      <p:pic>
        <p:nvPicPr>
          <p:cNvPr id="35842"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9527" r="24901" b="71936"/>
          <a:stretch>
            <a:fillRect/>
          </a:stretch>
        </p:blipFill>
        <p:spPr bwMode="auto">
          <a:xfrm>
            <a:off x="0" y="2239964"/>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4"/>
            <a:ext cx="9144000" cy="4618037"/>
          </a:xfrm>
          <a:noFill/>
        </p:spPr>
      </p:pic>
      <p:sp>
        <p:nvSpPr>
          <p:cNvPr id="35844" name="Text Box 18"/>
          <p:cNvSpPr txBox="1">
            <a:spLocks noChangeArrowheads="1"/>
          </p:cNvSpPr>
          <p:nvPr/>
        </p:nvSpPr>
        <p:spPr bwMode="auto">
          <a:xfrm>
            <a:off x="365131" y="163517"/>
            <a:ext cx="8302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r>
              <a:rPr lang="en-US" altLang="en-US">
                <a:solidFill>
                  <a:srgbClr val="FFFFFF"/>
                </a:solidFill>
                <a:cs typeface="Arial" pitchFamily="34" charset="0"/>
                <a:sym typeface="Arial" pitchFamily="34" charset="0"/>
              </a:rPr>
              <a:t>Shared solutions: </a:t>
            </a:r>
            <a:r>
              <a:rPr lang="en-US" altLang="en-US" sz="2400">
                <a:solidFill>
                  <a:srgbClr val="FFFFFF"/>
                </a:solidFill>
                <a:cs typeface="Arial" pitchFamily="34" charset="0"/>
                <a:sym typeface="Arial" pitchFamily="34" charset="0"/>
              </a:rPr>
              <a:t>describe the mark to share it.</a:t>
            </a:r>
          </a:p>
        </p:txBody>
      </p:sp>
      <p:sp>
        <p:nvSpPr>
          <p:cNvPr id="32" name="Arc 31"/>
          <p:cNvSpPr/>
          <p:nvPr/>
        </p:nvSpPr>
        <p:spPr>
          <a:xfrm>
            <a:off x="-701675" y="3108328"/>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a:solidFill>
                <a:srgbClr val="000000"/>
              </a:solidFill>
              <a:sym typeface="Arial" pitchFamily="34" charset="0"/>
            </a:endParaRPr>
          </a:p>
        </p:txBody>
      </p:sp>
      <p:sp>
        <p:nvSpPr>
          <p:cNvPr id="52" name="AutoShape 5"/>
          <p:cNvSpPr>
            <a:spLocks noChangeArrowheads="1"/>
          </p:cNvSpPr>
          <p:nvPr/>
        </p:nvSpPr>
        <p:spPr bwMode="auto">
          <a:xfrm rot="767916">
            <a:off x="6364289" y="6005517"/>
            <a:ext cx="623887" cy="454025"/>
          </a:xfrm>
          <a:prstGeom prst="star5">
            <a:avLst/>
          </a:prstGeom>
          <a:solidFill>
            <a:schemeClr val="accent5"/>
          </a:solidFill>
          <a:ln w="9525">
            <a:solidFill>
              <a:schemeClr val="tx1"/>
            </a:solidFill>
            <a:miter lim="800000"/>
            <a:headEnd/>
            <a:tailEnd/>
          </a:ln>
          <a:effectLst/>
        </p:spPr>
        <p:txBody>
          <a:bodyPr wrap="none" anchor="ctr"/>
          <a:lstStyle/>
          <a:p>
            <a:pPr defTabSz="914400">
              <a:defRPr/>
            </a:pPr>
            <a:endParaRPr lang="en-US">
              <a:solidFill>
                <a:srgbClr val="000000"/>
              </a:solidFill>
              <a:latin typeface="Arial" charset="0"/>
              <a:cs typeface="Arial" pitchFamily="34" charset="0"/>
              <a:sym typeface="Arial" pitchFamily="34" charset="0"/>
            </a:endParaRPr>
          </a:p>
        </p:txBody>
      </p:sp>
      <p:sp>
        <p:nvSpPr>
          <p:cNvPr id="33" name="AutoShape 5"/>
          <p:cNvSpPr>
            <a:spLocks noChangeArrowheads="1"/>
          </p:cNvSpPr>
          <p:nvPr/>
        </p:nvSpPr>
        <p:spPr bwMode="auto">
          <a:xfrm rot="767916">
            <a:off x="5930901" y="3359153"/>
            <a:ext cx="339725" cy="117475"/>
          </a:xfrm>
          <a:prstGeom prst="star5">
            <a:avLst/>
          </a:prstGeom>
          <a:solidFill>
            <a:schemeClr val="accent5"/>
          </a:solidFill>
          <a:ln w="9525">
            <a:solidFill>
              <a:srgbClr val="A27B00"/>
            </a:solidFill>
            <a:miter lim="800000"/>
            <a:headEnd/>
            <a:tailEnd/>
          </a:ln>
          <a:effectLst/>
        </p:spPr>
        <p:txBody>
          <a:bodyPr wrap="none" anchor="ctr"/>
          <a:lstStyle/>
          <a:p>
            <a:pPr defTabSz="914400">
              <a:defRPr/>
            </a:pPr>
            <a:endParaRPr lang="en-US">
              <a:solidFill>
                <a:srgbClr val="000000"/>
              </a:solidFill>
              <a:latin typeface="Arial" charset="0"/>
              <a:ea typeface="+mn-ea"/>
              <a:cs typeface="Arial" pitchFamily="34" charset="0"/>
              <a:sym typeface="Arial" pitchFamily="34" charset="0"/>
            </a:endParaRPr>
          </a:p>
        </p:txBody>
      </p:sp>
      <p:sp>
        <p:nvSpPr>
          <p:cNvPr id="35848" name="AutoShape 3"/>
          <p:cNvSpPr>
            <a:spLocks noChangeArrowheads="1"/>
          </p:cNvSpPr>
          <p:nvPr/>
        </p:nvSpPr>
        <p:spPr bwMode="auto">
          <a:xfrm rot="1035962">
            <a:off x="4733925" y="3914779"/>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endParaRPr lang="en-US" altLang="en-US" sz="1800">
              <a:solidFill>
                <a:srgbClr val="000000"/>
              </a:solidFill>
              <a:ea typeface="+mn-ea"/>
              <a:cs typeface="Arial" pitchFamily="34" charset="0"/>
              <a:sym typeface="Arial" pitchFamily="34" charset="0"/>
            </a:endParaRPr>
          </a:p>
        </p:txBody>
      </p:sp>
      <p:sp>
        <p:nvSpPr>
          <p:cNvPr id="60" name="AutoShape 7"/>
          <p:cNvSpPr>
            <a:spLocks noChangeArrowheads="1"/>
          </p:cNvSpPr>
          <p:nvPr/>
        </p:nvSpPr>
        <p:spPr bwMode="auto">
          <a:xfrm rot="19908062">
            <a:off x="1416050" y="4665663"/>
            <a:ext cx="623888" cy="274637"/>
          </a:xfrm>
          <a:prstGeom prst="star5">
            <a:avLst/>
          </a:prstGeom>
          <a:solidFill>
            <a:schemeClr val="accent5"/>
          </a:solidFill>
          <a:ln w="9525">
            <a:solidFill>
              <a:srgbClr val="C00000"/>
            </a:solidFill>
            <a:miter lim="800000"/>
            <a:headEnd/>
            <a:tailEnd/>
          </a:ln>
          <a:effectLst/>
        </p:spPr>
        <p:txBody>
          <a:bodyPr wrap="none" anchor="ctr"/>
          <a:lstStyle/>
          <a:p>
            <a:pPr defTabSz="914400">
              <a:defRPr/>
            </a:pPr>
            <a:endParaRPr lang="en-US">
              <a:solidFill>
                <a:srgbClr val="000000"/>
              </a:solidFill>
              <a:latin typeface="Arial" charset="0"/>
              <a:ea typeface="+mn-ea"/>
              <a:cs typeface="Arial" pitchFamily="34" charset="0"/>
              <a:sym typeface="Arial" pitchFamily="34" charset="0"/>
            </a:endParaRPr>
          </a:p>
        </p:txBody>
      </p:sp>
      <p:sp>
        <p:nvSpPr>
          <p:cNvPr id="61" name="AutoShape 8"/>
          <p:cNvSpPr>
            <a:spLocks noChangeArrowheads="1"/>
          </p:cNvSpPr>
          <p:nvPr/>
        </p:nvSpPr>
        <p:spPr bwMode="auto">
          <a:xfrm rot="798520">
            <a:off x="5983293" y="4816478"/>
            <a:ext cx="623887" cy="376239"/>
          </a:xfrm>
          <a:prstGeom prst="star5">
            <a:avLst/>
          </a:prstGeom>
          <a:solidFill>
            <a:schemeClr val="accent5"/>
          </a:solidFill>
          <a:ln w="9525">
            <a:solidFill>
              <a:srgbClr val="008000"/>
            </a:solidFill>
            <a:miter lim="800000"/>
            <a:headEnd/>
            <a:tailEnd/>
          </a:ln>
          <a:effectLst/>
        </p:spPr>
        <p:txBody>
          <a:bodyPr wrap="none" anchor="ctr"/>
          <a:lstStyle/>
          <a:p>
            <a:pPr defTabSz="914400">
              <a:defRPr/>
            </a:pPr>
            <a:endParaRPr lang="en-US">
              <a:solidFill>
                <a:srgbClr val="000000"/>
              </a:solidFill>
              <a:latin typeface="Arial" charset="0"/>
              <a:ea typeface="+mn-ea"/>
              <a:cs typeface="Arial" pitchFamily="34" charset="0"/>
              <a:sym typeface="Arial" pitchFamily="34" charset="0"/>
            </a:endParaRPr>
          </a:p>
        </p:txBody>
      </p:sp>
      <p:sp>
        <p:nvSpPr>
          <p:cNvPr id="62" name="AutoShape 9"/>
          <p:cNvSpPr>
            <a:spLocks noChangeArrowheads="1"/>
          </p:cNvSpPr>
          <p:nvPr/>
        </p:nvSpPr>
        <p:spPr bwMode="auto">
          <a:xfrm rot="1097357">
            <a:off x="6396044" y="3824292"/>
            <a:ext cx="623887" cy="174625"/>
          </a:xfrm>
          <a:prstGeom prst="star5">
            <a:avLst/>
          </a:prstGeom>
          <a:solidFill>
            <a:schemeClr val="accent5"/>
          </a:solidFill>
          <a:ln w="9525">
            <a:solidFill>
              <a:srgbClr val="7030A0"/>
            </a:solidFill>
            <a:miter lim="800000"/>
            <a:headEnd/>
            <a:tailEnd/>
          </a:ln>
          <a:effectLst/>
        </p:spPr>
        <p:txBody>
          <a:bodyPr wrap="none" anchor="ctr"/>
          <a:lstStyle/>
          <a:p>
            <a:pPr defTabSz="914400">
              <a:defRPr/>
            </a:pPr>
            <a:endParaRPr lang="en-US">
              <a:solidFill>
                <a:srgbClr val="000000"/>
              </a:solidFill>
              <a:latin typeface="Arial" charset="0"/>
              <a:ea typeface="+mn-ea"/>
              <a:cs typeface="Arial" pitchFamily="34" charset="0"/>
              <a:sym typeface="Arial" pitchFamily="34" charset="0"/>
            </a:endParaRPr>
          </a:p>
        </p:txBody>
      </p:sp>
      <p:sp>
        <p:nvSpPr>
          <p:cNvPr id="74" name="AutoShape 5"/>
          <p:cNvSpPr>
            <a:spLocks noChangeArrowheads="1"/>
          </p:cNvSpPr>
          <p:nvPr/>
        </p:nvSpPr>
        <p:spPr bwMode="auto">
          <a:xfrm rot="19324793">
            <a:off x="1568450" y="5527678"/>
            <a:ext cx="623888" cy="274639"/>
          </a:xfrm>
          <a:prstGeom prst="star5">
            <a:avLst/>
          </a:prstGeom>
          <a:solidFill>
            <a:schemeClr val="accent5"/>
          </a:solidFill>
          <a:ln w="9525">
            <a:solidFill>
              <a:schemeClr val="tx1"/>
            </a:solidFill>
            <a:miter lim="800000"/>
            <a:headEnd/>
            <a:tailEnd/>
          </a:ln>
          <a:effectLst/>
        </p:spPr>
        <p:txBody>
          <a:bodyPr wrap="none" anchor="ctr"/>
          <a:lstStyle/>
          <a:p>
            <a:pPr defTabSz="914400">
              <a:defRPr/>
            </a:pPr>
            <a:endParaRPr lang="en-US">
              <a:solidFill>
                <a:srgbClr val="000000"/>
              </a:solidFill>
              <a:latin typeface="Arial" charset="0"/>
              <a:ea typeface="+mn-ea"/>
              <a:cs typeface="Arial" pitchFamily="34" charset="0"/>
              <a:sym typeface="Arial" pitchFamily="34" charset="0"/>
            </a:endParaRPr>
          </a:p>
        </p:txBody>
      </p:sp>
      <p:pic>
        <p:nvPicPr>
          <p:cNvPr id="35853" name="Picture 17" descr="MCj043485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2227">
            <a:off x="3752850" y="1920875"/>
            <a:ext cx="8270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3"/>
          <p:cNvSpPr>
            <a:spLocks noChangeArrowheads="1"/>
          </p:cNvSpPr>
          <p:nvPr/>
        </p:nvSpPr>
        <p:spPr bwMode="auto">
          <a:xfrm>
            <a:off x="3883031" y="4337052"/>
            <a:ext cx="328613" cy="150813"/>
          </a:xfrm>
          <a:prstGeom prst="triangle">
            <a:avLst>
              <a:gd name="adj" fmla="val 42403"/>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endParaRPr lang="en-US" altLang="en-US" sz="1800">
              <a:solidFill>
                <a:srgbClr val="000000"/>
              </a:solidFill>
              <a:ea typeface="+mn-ea"/>
              <a:cs typeface="Arial" pitchFamily="34" charset="0"/>
              <a:sym typeface="Arial" pitchFamily="34" charset="0"/>
            </a:endParaRPr>
          </a:p>
        </p:txBody>
      </p:sp>
      <p:sp>
        <p:nvSpPr>
          <p:cNvPr id="40" name="AutoShape 3"/>
          <p:cNvSpPr>
            <a:spLocks noChangeArrowheads="1"/>
          </p:cNvSpPr>
          <p:nvPr/>
        </p:nvSpPr>
        <p:spPr bwMode="auto">
          <a:xfrm rot="-810751">
            <a:off x="2682878" y="4130676"/>
            <a:ext cx="328613" cy="150813"/>
          </a:xfrm>
          <a:prstGeom prst="triangle">
            <a:avLst>
              <a:gd name="adj" fmla="val 42403"/>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endParaRPr lang="en-US" altLang="en-US" sz="1800">
              <a:solidFill>
                <a:srgbClr val="000000"/>
              </a:solidFill>
              <a:ea typeface="+mn-ea"/>
              <a:cs typeface="Arial" pitchFamily="34" charset="0"/>
              <a:sym typeface="Arial" pitchFamily="34" charset="0"/>
            </a:endParaRPr>
          </a:p>
        </p:txBody>
      </p:sp>
      <p:sp>
        <p:nvSpPr>
          <p:cNvPr id="41" name="AutoShape 3"/>
          <p:cNvSpPr>
            <a:spLocks noChangeArrowheads="1"/>
          </p:cNvSpPr>
          <p:nvPr/>
        </p:nvSpPr>
        <p:spPr bwMode="auto">
          <a:xfrm>
            <a:off x="3717925" y="3608388"/>
            <a:ext cx="330200" cy="152400"/>
          </a:xfrm>
          <a:prstGeom prst="triangle">
            <a:avLst>
              <a:gd name="adj" fmla="val 42403"/>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endParaRPr lang="en-US" altLang="en-US" sz="1800">
              <a:solidFill>
                <a:srgbClr val="000000"/>
              </a:solidFill>
              <a:ea typeface="+mn-ea"/>
              <a:cs typeface="Arial" pitchFamily="34" charset="0"/>
              <a:sym typeface="Arial" pitchFamily="34" charset="0"/>
            </a:endParaRPr>
          </a:p>
        </p:txBody>
      </p:sp>
      <p:sp>
        <p:nvSpPr>
          <p:cNvPr id="42" name="AutoShape 3"/>
          <p:cNvSpPr>
            <a:spLocks noChangeArrowheads="1"/>
          </p:cNvSpPr>
          <p:nvPr/>
        </p:nvSpPr>
        <p:spPr bwMode="auto">
          <a:xfrm rot="-1019677">
            <a:off x="1636713" y="3970339"/>
            <a:ext cx="328612" cy="152400"/>
          </a:xfrm>
          <a:prstGeom prst="triangle">
            <a:avLst>
              <a:gd name="adj" fmla="val 42403"/>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endParaRPr lang="en-US" altLang="en-US" sz="1800">
              <a:solidFill>
                <a:srgbClr val="000000"/>
              </a:solidFill>
              <a:ea typeface="+mn-ea"/>
              <a:cs typeface="Arial" pitchFamily="34" charset="0"/>
              <a:sym typeface="Arial"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130" y="968379"/>
            <a:ext cx="10826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549405" y="738188"/>
            <a:ext cx="34766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r>
              <a:rPr lang="en-US" altLang="en-US" sz="2000" b="1" i="1">
                <a:solidFill>
                  <a:srgbClr val="FFFFFF"/>
                </a:solidFill>
                <a:latin typeface="Bradley Hand ITC" pitchFamily="66" charset="0"/>
                <a:ea typeface="+mn-ea"/>
                <a:cs typeface="Arial" pitchFamily="34" charset="0"/>
                <a:sym typeface="Arial" pitchFamily="34" charset="0"/>
              </a:rPr>
              <a:t>Located in the SW corner of a 2 ft square concrete pad projecting 0.3 ft above ground, 3.3 ft S from S edge of sidewalk …</a:t>
            </a:r>
          </a:p>
          <a:p>
            <a:pPr defTabSz="914400">
              <a:spcBef>
                <a:spcPct val="0"/>
              </a:spcBef>
              <a:buFontTx/>
              <a:buNone/>
            </a:pPr>
            <a:endParaRPr lang="en-US" altLang="en-US" sz="2000" b="1" i="1">
              <a:solidFill>
                <a:srgbClr val="FFFFFF"/>
              </a:solidFill>
              <a:latin typeface="Bradley Hand ITC" pitchFamily="66" charset="0"/>
              <a:ea typeface="+mn-ea"/>
              <a:cs typeface="Arial" pitchFamily="34" charset="0"/>
              <a:sym typeface="Arial" pitchFamily="34" charset="0"/>
            </a:endParaRPr>
          </a:p>
        </p:txBody>
      </p:sp>
      <p:pic>
        <p:nvPicPr>
          <p:cNvPr id="229383" name="Picture 7" descr="65"/>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01585">
            <a:off x="6753225" y="809627"/>
            <a:ext cx="151765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4" name="Picture 8" descr="FZ2090"/>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l="6120" t="4320" r="6480" b="9360"/>
          <a:stretch>
            <a:fillRect/>
          </a:stretch>
        </p:blipFill>
        <p:spPr bwMode="auto">
          <a:xfrm rot="-317290">
            <a:off x="4956181" y="842963"/>
            <a:ext cx="165576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3"/>
          <p:cNvSpPr>
            <a:spLocks noChangeArrowheads="1"/>
          </p:cNvSpPr>
          <p:nvPr/>
        </p:nvSpPr>
        <p:spPr bwMode="auto">
          <a:xfrm>
            <a:off x="5592763" y="5032377"/>
            <a:ext cx="328612" cy="207963"/>
          </a:xfrm>
          <a:prstGeom prst="triangle">
            <a:avLst>
              <a:gd name="adj" fmla="val 42403"/>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endParaRPr lang="en-US" altLang="en-US" sz="1800">
              <a:solidFill>
                <a:srgbClr val="000000"/>
              </a:solidFill>
              <a:ea typeface="+mn-ea"/>
              <a:cs typeface="Arial" pitchFamily="34" charset="0"/>
              <a:sym typeface="Arial" pitchFamily="34" charset="0"/>
            </a:endParaRPr>
          </a:p>
        </p:txBody>
      </p:sp>
      <p:sp>
        <p:nvSpPr>
          <p:cNvPr id="53" name="AutoShape 3"/>
          <p:cNvSpPr>
            <a:spLocks noChangeArrowheads="1"/>
          </p:cNvSpPr>
          <p:nvPr/>
        </p:nvSpPr>
        <p:spPr bwMode="auto">
          <a:xfrm>
            <a:off x="3503613" y="5032377"/>
            <a:ext cx="328612" cy="219075"/>
          </a:xfrm>
          <a:prstGeom prst="triangle">
            <a:avLst>
              <a:gd name="adj" fmla="val 42403"/>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pPr>
            <a:endParaRPr lang="en-US" altLang="en-US" sz="1800">
              <a:solidFill>
                <a:srgbClr val="000000"/>
              </a:solidFill>
              <a:ea typeface="+mn-ea"/>
              <a:cs typeface="Arial" pitchFamily="34" charset="0"/>
              <a:sym typeface="Arial" pitchFamily="34" charset="0"/>
            </a:endParaRPr>
          </a:p>
        </p:txBody>
      </p:sp>
      <p:sp>
        <p:nvSpPr>
          <p:cNvPr id="85011" name="Text Box 19"/>
          <p:cNvSpPr txBox="1">
            <a:spLocks noChangeArrowheads="1"/>
          </p:cNvSpPr>
          <p:nvPr/>
        </p:nvSpPr>
        <p:spPr bwMode="auto">
          <a:xfrm>
            <a:off x="381000" y="2819401"/>
            <a:ext cx="8445500" cy="2897736"/>
          </a:xfrm>
          <a:prstGeom prst="rect">
            <a:avLst/>
          </a:prstGeom>
          <a:solidFill>
            <a:schemeClr val="bg1">
              <a:lumMod val="65000"/>
              <a:alpha val="51000"/>
            </a:schemeClr>
          </a:solid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defRPr/>
            </a:pPr>
            <a:r>
              <a:rPr lang="en-US" altLang="en-US" sz="2400" dirty="0" smtClean="0">
                <a:solidFill>
                  <a:srgbClr val="FFFFFF"/>
                </a:solidFill>
                <a:cs typeface="Arial" pitchFamily="34" charset="0"/>
                <a:sym typeface="Arial" pitchFamily="34" charset="0"/>
              </a:rPr>
              <a:t>   Requires 4+ hours on a permanent mark of public interest</a:t>
            </a:r>
          </a:p>
          <a:p>
            <a:pPr marL="228600" defTabSz="914400" eaLnBrk="0" hangingPunct="0">
              <a:spcBef>
                <a:spcPts val="0"/>
              </a:spcBef>
              <a:buClr>
                <a:srgbClr val="000000"/>
              </a:buClr>
              <a:buFontTx/>
              <a:buNone/>
              <a:defRPr/>
            </a:pPr>
            <a:endParaRPr lang="en-US" sz="2400" dirty="0" smtClean="0">
              <a:solidFill>
                <a:srgbClr val="FFFFFF"/>
              </a:solidFill>
              <a:cs typeface="Arial" pitchFamily="34" charset="0"/>
              <a:sym typeface="Arial" pitchFamily="34" charset="0"/>
            </a:endParaRPr>
          </a:p>
          <a:p>
            <a:pPr marL="228600" defTabSz="914400" eaLnBrk="0" hangingPunct="0">
              <a:spcBef>
                <a:spcPts val="0"/>
              </a:spcBef>
              <a:buClr>
                <a:srgbClr val="000000"/>
              </a:buClr>
              <a:buFontTx/>
              <a:buNone/>
              <a:defRPr/>
            </a:pPr>
            <a:r>
              <a:rPr lang="en" sz="2400" dirty="0" smtClean="0">
                <a:solidFill>
                  <a:srgbClr val="FFFFFF"/>
                </a:solidFill>
                <a:ea typeface="+mn-ea"/>
                <a:cs typeface="Arial" pitchFamily="34" charset="0"/>
                <a:sym typeface="Arial" pitchFamily="34" charset="0"/>
              </a:rPr>
              <a:t>Provide detailed description of how to locate mark (distance/direction to at least 3 reference objects)</a:t>
            </a:r>
          </a:p>
          <a:p>
            <a:pPr marL="228600" defTabSz="914400" eaLnBrk="0" hangingPunct="0">
              <a:spcBef>
                <a:spcPts val="0"/>
              </a:spcBef>
              <a:buClr>
                <a:srgbClr val="000000"/>
              </a:buClr>
              <a:buFontTx/>
              <a:buNone/>
              <a:defRPr/>
            </a:pPr>
            <a:endParaRPr lang="en" sz="2400" dirty="0" smtClean="0">
              <a:solidFill>
                <a:srgbClr val="FFFFFF"/>
              </a:solidFill>
              <a:ea typeface="+mn-ea"/>
              <a:cs typeface="Arial" pitchFamily="34" charset="0"/>
              <a:sym typeface="Arial" pitchFamily="34" charset="0"/>
            </a:endParaRPr>
          </a:p>
          <a:p>
            <a:pPr marL="228600" defTabSz="914400" eaLnBrk="0" hangingPunct="0">
              <a:spcBef>
                <a:spcPts val="0"/>
              </a:spcBef>
              <a:buClr>
                <a:srgbClr val="000000"/>
              </a:buClr>
              <a:buFontTx/>
              <a:buNone/>
              <a:defRPr/>
            </a:pPr>
            <a:r>
              <a:rPr lang="en" sz="2400" dirty="0" smtClean="0">
                <a:solidFill>
                  <a:srgbClr val="FFFFFF"/>
                </a:solidFill>
                <a:ea typeface="+mn-ea"/>
                <a:cs typeface="Arial" pitchFamily="34" charset="0"/>
                <a:sym typeface="Arial" pitchFamily="34" charset="0"/>
              </a:rPr>
              <a:t>Ensure your antenna height and type values are accurate and reflect what is seen in the horizon photo</a:t>
            </a: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endParaRPr lang="en-US" altLang="en-US" sz="2400" dirty="0" smtClean="0">
              <a:solidFill>
                <a:srgbClr val="FFFFFF"/>
              </a:solidFill>
              <a:cs typeface="Arial" pitchFamily="34" charset="0"/>
              <a:sym typeface="Arial" pitchFamily="34" charset="0"/>
            </a:endParaRPr>
          </a:p>
          <a:p>
            <a:pPr defTabSz="914400">
              <a:spcBef>
                <a:spcPct val="0"/>
              </a:spcBef>
              <a:buFontTx/>
              <a:buNone/>
              <a:defRPr/>
            </a:pPr>
            <a:r>
              <a:rPr lang="en-US" altLang="en-US" sz="2400" dirty="0" smtClean="0">
                <a:solidFill>
                  <a:srgbClr val="FFFFFF"/>
                </a:solidFill>
                <a:cs typeface="Arial" pitchFamily="34" charset="0"/>
                <a:sym typeface="Arial" pitchFamily="34" charset="0"/>
              </a:rPr>
              <a:t>http://geodesy.noaa.gov/marks/sharing/</a:t>
            </a:r>
          </a:p>
        </p:txBody>
      </p:sp>
      <p:sp>
        <p:nvSpPr>
          <p:cNvPr id="4" name="Date Placeholder 3"/>
          <p:cNvSpPr>
            <a:spLocks noGrp="1"/>
          </p:cNvSpPr>
          <p:nvPr>
            <p:ph type="dt" sz="half" idx="10"/>
          </p:nvPr>
        </p:nvSpPr>
        <p:spPr/>
        <p:txBody>
          <a:bodyPr/>
          <a:lstStyle/>
          <a:p>
            <a:pPr>
              <a:defRPr/>
            </a:pPr>
            <a:r>
              <a:rPr lang="en-US" smtClean="0"/>
              <a:t>12/08/2016</a:t>
            </a:r>
            <a:endParaRPr lang="en-US"/>
          </a:p>
        </p:txBody>
      </p:sp>
      <p:sp>
        <p:nvSpPr>
          <p:cNvPr id="6" name="Slide Number Placeholder 5"/>
          <p:cNvSpPr>
            <a:spLocks noGrp="1"/>
          </p:cNvSpPr>
          <p:nvPr>
            <p:ph type="sldNum" sz="quarter" idx="12"/>
          </p:nvPr>
        </p:nvSpPr>
        <p:spPr/>
        <p:txBody>
          <a:bodyPr/>
          <a:lstStyle/>
          <a:p>
            <a:fld id="{086AD55C-36B9-467F-905F-7B4D6666D3B4}" type="slidenum">
              <a:rPr lang="en-US" altLang="en-US" smtClean="0"/>
              <a:pPr/>
              <a:t>40</a:t>
            </a:fld>
            <a:endParaRPr lang="en-US" altLang="en-US"/>
          </a:p>
        </p:txBody>
      </p:sp>
    </p:spTree>
    <p:extLst>
      <p:ext uri="{BB962C8B-B14F-4D97-AF65-F5344CB8AC3E}">
        <p14:creationId xmlns:p14="http://schemas.microsoft.com/office/powerpoint/2010/main" val="777102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500"/>
                                  </p:stCondLst>
                                  <p:childTnLst>
                                    <p:set>
                                      <p:cBhvr>
                                        <p:cTn id="12" dur="1" fill="hold">
                                          <p:stCondLst>
                                            <p:cond delay="0"/>
                                          </p:stCondLst>
                                        </p:cTn>
                                        <p:tgtEl>
                                          <p:spTgt spid="229384"/>
                                        </p:tgtEl>
                                        <p:attrNameLst>
                                          <p:attrName>style.visibility</p:attrName>
                                        </p:attrNameLst>
                                      </p:cBhvr>
                                      <p:to>
                                        <p:strVal val="visible"/>
                                      </p:to>
                                    </p:set>
                                    <p:animEffect transition="in" filter="wipe(up)">
                                      <p:cBhvr>
                                        <p:cTn id="13" dur="500"/>
                                        <p:tgtEl>
                                          <p:spTgt spid="229384"/>
                                        </p:tgtEl>
                                      </p:cBhvr>
                                    </p:animEffect>
                                  </p:childTnLst>
                                </p:cTn>
                              </p:par>
                              <p:par>
                                <p:cTn id="14" presetID="22" presetClass="entr" presetSubtype="1" fill="hold" nodeType="withEffect">
                                  <p:stCondLst>
                                    <p:cond delay="500"/>
                                  </p:stCondLst>
                                  <p:childTnLst>
                                    <p:set>
                                      <p:cBhvr>
                                        <p:cTn id="15" dur="1" fill="hold">
                                          <p:stCondLst>
                                            <p:cond delay="0"/>
                                          </p:stCondLst>
                                        </p:cTn>
                                        <p:tgtEl>
                                          <p:spTgt spid="229383"/>
                                        </p:tgtEl>
                                        <p:attrNameLst>
                                          <p:attrName>style.visibility</p:attrName>
                                        </p:attrNameLst>
                                      </p:cBhvr>
                                      <p:to>
                                        <p:strVal val="visible"/>
                                      </p:to>
                                    </p:set>
                                    <p:animEffect transition="in" filter="wipe(up)">
                                      <p:cBhvr>
                                        <p:cTn id="16" dur="500"/>
                                        <p:tgtEl>
                                          <p:spTgt spid="229383"/>
                                        </p:tgtEl>
                                      </p:cBhvr>
                                    </p:animEffect>
                                  </p:childTnLst>
                                </p:cTn>
                              </p:par>
                            </p:childTnLst>
                          </p:cTn>
                        </p:par>
                        <p:par>
                          <p:cTn id="17" fill="hold" nodeType="afterGroup">
                            <p:stCondLst>
                              <p:cond delay="1000"/>
                            </p:stCondLst>
                            <p:childTnLst>
                              <p:par>
                                <p:cTn id="18" presetID="22" presetClass="entr" presetSubtype="8" fill="hold" grpId="0" nodeType="afterEffect">
                                  <p:stCondLst>
                                    <p:cond delay="500"/>
                                  </p:stCondLst>
                                  <p:childTnLst>
                                    <p:set>
                                      <p:cBhvr>
                                        <p:cTn id="19" dur="1" fill="hold">
                                          <p:stCondLst>
                                            <p:cond delay="0"/>
                                          </p:stCondLst>
                                        </p:cTn>
                                        <p:tgtEl>
                                          <p:spTgt spid="85011"/>
                                        </p:tgtEl>
                                        <p:attrNameLst>
                                          <p:attrName>style.visibility</p:attrName>
                                        </p:attrNameLst>
                                      </p:cBhvr>
                                      <p:to>
                                        <p:strVal val="visible"/>
                                      </p:to>
                                    </p:set>
                                    <p:animEffect transition="in" filter="wipe(left)">
                                      <p:cBhvr>
                                        <p:cTn id="20" dur="500"/>
                                        <p:tgtEl>
                                          <p:spTgt spid="85011"/>
                                        </p:tgtEl>
                                      </p:cBhvr>
                                    </p:animEffect>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499"/>
                                          </p:stCondLst>
                                        </p:cTn>
                                        <p:tgtEl>
                                          <p:spTgt spid="42"/>
                                        </p:tgtEl>
                                        <p:attrNameLst>
                                          <p:attrName>style.visibility</p:attrName>
                                        </p:attrNameLst>
                                      </p:cBhvr>
                                      <p:to>
                                        <p:strVal val="visible"/>
                                      </p:to>
                                    </p:set>
                                  </p:childTnLst>
                                </p:cTn>
                              </p:par>
                            </p:childTnLst>
                          </p:cTn>
                        </p:par>
                        <p:par>
                          <p:cTn id="24" fill="hold" nodeType="afterGroup">
                            <p:stCondLst>
                              <p:cond delay="2500"/>
                            </p:stCondLst>
                            <p:childTnLst>
                              <p:par>
                                <p:cTn id="25" presetID="1" presetClass="entr" presetSubtype="0" fill="hold" grpId="0" nodeType="afterEffect">
                                  <p:stCondLst>
                                    <p:cond delay="0"/>
                                  </p:stCondLst>
                                  <p:childTnLst>
                                    <p:set>
                                      <p:cBhvr>
                                        <p:cTn id="26" dur="1" fill="hold">
                                          <p:stCondLst>
                                            <p:cond delay="499"/>
                                          </p:stCondLst>
                                        </p:cTn>
                                        <p:tgtEl>
                                          <p:spTgt spid="40"/>
                                        </p:tgtEl>
                                        <p:attrNameLst>
                                          <p:attrName>style.visibility</p:attrName>
                                        </p:attrNameLst>
                                      </p:cBhvr>
                                      <p:to>
                                        <p:strVal val="visible"/>
                                      </p:to>
                                    </p:set>
                                  </p:childTnLst>
                                </p:cTn>
                              </p:par>
                            </p:childTnLst>
                          </p:cTn>
                        </p:par>
                        <p:par>
                          <p:cTn id="27" fill="hold" nodeType="afterGroup">
                            <p:stCondLst>
                              <p:cond delay="3000"/>
                            </p:stCondLst>
                            <p:childTnLst>
                              <p:par>
                                <p:cTn id="28" presetID="1" presetClass="entr" presetSubtype="0" fill="hold" grpId="0" nodeType="afterEffect">
                                  <p:stCondLst>
                                    <p:cond delay="0"/>
                                  </p:stCondLst>
                                  <p:childTnLst>
                                    <p:set>
                                      <p:cBhvr>
                                        <p:cTn id="29" dur="1" fill="hold">
                                          <p:stCondLst>
                                            <p:cond delay="499"/>
                                          </p:stCondLst>
                                        </p:cTn>
                                        <p:tgtEl>
                                          <p:spTgt spid="39"/>
                                        </p:tgtEl>
                                        <p:attrNameLst>
                                          <p:attrName>style.visibility</p:attrName>
                                        </p:attrNameLst>
                                      </p:cBhvr>
                                      <p:to>
                                        <p:strVal val="visible"/>
                                      </p:to>
                                    </p:set>
                                  </p:childTnLst>
                                </p:cTn>
                              </p:par>
                            </p:childTnLst>
                          </p:cTn>
                        </p:par>
                        <p:par>
                          <p:cTn id="30" fill="hold" nodeType="afterGroup">
                            <p:stCondLst>
                              <p:cond delay="3500"/>
                            </p:stCondLst>
                            <p:childTnLst>
                              <p:par>
                                <p:cTn id="31" presetID="1" presetClass="entr" presetSubtype="0" fill="hold" grpId="0" nodeType="afterEffect">
                                  <p:stCondLst>
                                    <p:cond delay="0"/>
                                  </p:stCondLst>
                                  <p:childTnLst>
                                    <p:set>
                                      <p:cBhvr>
                                        <p:cTn id="32" dur="1" fill="hold">
                                          <p:stCondLst>
                                            <p:cond delay="499"/>
                                          </p:stCondLst>
                                        </p:cTn>
                                        <p:tgtEl>
                                          <p:spTgt spid="41"/>
                                        </p:tgtEl>
                                        <p:attrNameLst>
                                          <p:attrName>style.visibility</p:attrName>
                                        </p:attrNameLst>
                                      </p:cBhvr>
                                      <p:to>
                                        <p:strVal val="visible"/>
                                      </p:to>
                                    </p:set>
                                  </p:childTnLst>
                                </p:cTn>
                              </p:par>
                            </p:childTnLst>
                          </p:cTn>
                        </p:par>
                        <p:par>
                          <p:cTn id="33" fill="hold" nodeType="afterGroup">
                            <p:stCondLst>
                              <p:cond delay="4000"/>
                            </p:stCondLst>
                            <p:childTnLst>
                              <p:par>
                                <p:cTn id="34" presetID="1" presetClass="entr" presetSubtype="0" fill="hold" grpId="0" nodeType="afterEffect">
                                  <p:stCondLst>
                                    <p:cond delay="0"/>
                                  </p:stCondLst>
                                  <p:childTnLst>
                                    <p:set>
                                      <p:cBhvr>
                                        <p:cTn id="35" dur="1" fill="hold">
                                          <p:stCondLst>
                                            <p:cond delay="499"/>
                                          </p:stCondLst>
                                        </p:cTn>
                                        <p:tgtEl>
                                          <p:spTgt spid="51"/>
                                        </p:tgtEl>
                                        <p:attrNameLst>
                                          <p:attrName>style.visibility</p:attrName>
                                        </p:attrNameLst>
                                      </p:cBhvr>
                                      <p:to>
                                        <p:strVal val="visible"/>
                                      </p:to>
                                    </p:set>
                                  </p:childTnLst>
                                </p:cTn>
                              </p:par>
                            </p:childTnLst>
                          </p:cTn>
                        </p:par>
                        <p:par>
                          <p:cTn id="36" fill="hold" nodeType="afterGroup">
                            <p:stCondLst>
                              <p:cond delay="4500"/>
                            </p:stCondLst>
                            <p:childTnLst>
                              <p:par>
                                <p:cTn id="37" presetID="1" presetClass="entr" presetSubtype="0" fill="hold" grpId="0" nodeType="afterEffect">
                                  <p:stCondLst>
                                    <p:cond delay="0"/>
                                  </p:stCondLst>
                                  <p:childTnLst>
                                    <p:set>
                                      <p:cBhvr>
                                        <p:cTn id="38" dur="1" fill="hold">
                                          <p:stCondLst>
                                            <p:cond delay="499"/>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utoUpdateAnimBg="0"/>
      <p:bldP spid="40" grpId="0" animBg="1" autoUpdateAnimBg="0"/>
      <p:bldP spid="41" grpId="0" animBg="1" autoUpdateAnimBg="0"/>
      <p:bldP spid="42" grpId="0" animBg="1" autoUpdateAnimBg="0"/>
      <p:bldP spid="3" grpId="0"/>
      <p:bldP spid="51" grpId="0" animBg="1" autoUpdateAnimBg="0"/>
      <p:bldP spid="53" grpId="0" animBg="1" autoUpdateAnimBg="0"/>
      <p:bldP spid="8501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111"/>
          <p:cNvSpPr txBox="1">
            <a:spLocks noGrp="1"/>
          </p:cNvSpPr>
          <p:nvPr>
            <p:ph type="title"/>
          </p:nvPr>
        </p:nvSpPr>
        <p:spPr>
          <a:xfrm>
            <a:off x="311150" y="226487"/>
            <a:ext cx="8521700" cy="764116"/>
          </a:xfrm>
        </p:spPr>
        <p:txBody>
          <a:bodyPr/>
          <a:lstStyle/>
          <a:p>
            <a:pPr eaLnBrk="1" hangingPunct="1">
              <a:spcBef>
                <a:spcPct val="0"/>
              </a:spcBef>
              <a:buClr>
                <a:srgbClr val="000000"/>
              </a:buClr>
            </a:pPr>
            <a:r>
              <a:rPr lang="en-US" altLang="en-US" sz="2800" smtClean="0">
                <a:latin typeface="Arial" pitchFamily="34" charset="0"/>
                <a:cs typeface="Arial" pitchFamily="34" charset="0"/>
              </a:rPr>
              <a:t>Best and Worst Practices</a:t>
            </a:r>
          </a:p>
        </p:txBody>
      </p:sp>
      <p:sp>
        <p:nvSpPr>
          <p:cNvPr id="112" name="Shape 112"/>
          <p:cNvSpPr txBox="1">
            <a:spLocks noGrp="1"/>
          </p:cNvSpPr>
          <p:nvPr>
            <p:ph type="body" idx="1"/>
          </p:nvPr>
        </p:nvSpPr>
        <p:spPr>
          <a:xfrm>
            <a:off x="311150" y="1536701"/>
            <a:ext cx="8521700" cy="4555067"/>
          </a:xfrm>
        </p:spPr>
        <p:txBody>
          <a:bodyPr>
            <a:noAutofit/>
          </a:bodyPr>
          <a:lstStyle/>
          <a:p>
            <a:pPr eaLnBrk="1" fontAlgn="auto" hangingPunct="1">
              <a:lnSpc>
                <a:spcPct val="115000"/>
              </a:lnSpc>
              <a:spcAft>
                <a:spcPts val="1600"/>
              </a:spcAft>
              <a:buClr>
                <a:schemeClr val="dk2"/>
              </a:buClr>
              <a:buSzPct val="100000"/>
              <a:defRPr/>
            </a:pPr>
            <a:r>
              <a:rPr lang="en" sz="1200" dirty="0">
                <a:solidFill>
                  <a:schemeClr val="dk1"/>
                </a:solidFill>
                <a:sym typeface="Arial"/>
              </a:rPr>
              <a:t>Best:</a:t>
            </a:r>
          </a:p>
          <a:p>
            <a:pPr marL="457200" indent="-304800" eaLnBrk="1" fontAlgn="auto" hangingPunct="1">
              <a:lnSpc>
                <a:spcPct val="115000"/>
              </a:lnSpc>
              <a:spcAft>
                <a:spcPts val="1600"/>
              </a:spcAft>
              <a:buClr>
                <a:schemeClr val="dk1"/>
              </a:buClr>
              <a:buSzPct val="100000"/>
              <a:defRPr/>
            </a:pPr>
            <a:r>
              <a:rPr lang="en" sz="1200" dirty="0">
                <a:solidFill>
                  <a:schemeClr val="dk1"/>
                </a:solidFill>
                <a:sym typeface="Arial"/>
              </a:rPr>
              <a:t>Clear, distinct close up and horizon photos</a:t>
            </a:r>
          </a:p>
          <a:p>
            <a:pPr marL="457200" indent="-304800" eaLnBrk="1" fontAlgn="auto" hangingPunct="1">
              <a:lnSpc>
                <a:spcPct val="115000"/>
              </a:lnSpc>
              <a:spcAft>
                <a:spcPts val="1600"/>
              </a:spcAft>
              <a:buClr>
                <a:schemeClr val="dk1"/>
              </a:buClr>
              <a:buSzPct val="100000"/>
              <a:defRPr/>
            </a:pPr>
            <a:r>
              <a:rPr lang="en" sz="1200" dirty="0">
                <a:solidFill>
                  <a:schemeClr val="dk1"/>
                </a:solidFill>
                <a:sym typeface="Arial"/>
              </a:rPr>
              <a:t>Stamping clearly visible, no blur, avoids shadows</a:t>
            </a:r>
          </a:p>
          <a:p>
            <a:pPr marL="457200" indent="-304800" eaLnBrk="1" fontAlgn="auto" hangingPunct="1">
              <a:lnSpc>
                <a:spcPct val="115000"/>
              </a:lnSpc>
              <a:spcAft>
                <a:spcPts val="1600"/>
              </a:spcAft>
              <a:buClr>
                <a:schemeClr val="dk1"/>
              </a:buClr>
              <a:buSzPct val="100000"/>
              <a:defRPr/>
            </a:pPr>
            <a:r>
              <a:rPr lang="en" sz="1200" dirty="0">
                <a:solidFill>
                  <a:schemeClr val="dk1"/>
                </a:solidFill>
                <a:sym typeface="Arial"/>
              </a:rPr>
              <a:t>Equipment shown, location clear, mark distinct</a:t>
            </a:r>
          </a:p>
          <a:p>
            <a:pPr eaLnBrk="1" fontAlgn="auto" hangingPunct="1">
              <a:lnSpc>
                <a:spcPct val="115000"/>
              </a:lnSpc>
              <a:spcAft>
                <a:spcPts val="1600"/>
              </a:spcAft>
              <a:buClr>
                <a:schemeClr val="dk2"/>
              </a:buClr>
              <a:buSzPct val="100000"/>
              <a:defRPr/>
            </a:pPr>
            <a:endParaRPr sz="1200" dirty="0">
              <a:solidFill>
                <a:schemeClr val="dk1"/>
              </a:solidFill>
              <a:sym typeface="Arial"/>
            </a:endParaRPr>
          </a:p>
          <a:p>
            <a:pPr eaLnBrk="1" fontAlgn="auto" hangingPunct="1">
              <a:lnSpc>
                <a:spcPct val="115000"/>
              </a:lnSpc>
              <a:spcAft>
                <a:spcPts val="1600"/>
              </a:spcAft>
              <a:buClr>
                <a:schemeClr val="dk2"/>
              </a:buClr>
              <a:buSzPct val="100000"/>
              <a:defRPr/>
            </a:pPr>
            <a:r>
              <a:rPr lang="en" sz="1200" dirty="0" smtClean="0">
                <a:solidFill>
                  <a:schemeClr val="dk1"/>
                </a:solidFill>
                <a:sym typeface="Arial"/>
              </a:rPr>
              <a:t>Worst</a:t>
            </a:r>
            <a:r>
              <a:rPr lang="en" sz="1200" dirty="0">
                <a:solidFill>
                  <a:schemeClr val="dk1"/>
                </a:solidFill>
                <a:sym typeface="Arial"/>
              </a:rPr>
              <a:t>:</a:t>
            </a:r>
          </a:p>
          <a:p>
            <a:pPr marL="457200" indent="-304800" eaLnBrk="1" fontAlgn="auto" hangingPunct="1">
              <a:spcAft>
                <a:spcPts val="0"/>
              </a:spcAft>
              <a:buClr>
                <a:schemeClr val="dk1"/>
              </a:buClr>
              <a:buSzPct val="100000"/>
              <a:defRPr/>
            </a:pPr>
            <a:r>
              <a:rPr lang="en" sz="1200" dirty="0">
                <a:solidFill>
                  <a:schemeClr val="dk1"/>
                </a:solidFill>
                <a:sym typeface="Arial"/>
              </a:rPr>
              <a:t>Equipment blocking stamping</a:t>
            </a:r>
          </a:p>
          <a:p>
            <a:pPr marL="457200" indent="-304800" eaLnBrk="1" fontAlgn="auto" hangingPunct="1">
              <a:spcAft>
                <a:spcPts val="0"/>
              </a:spcAft>
              <a:buClr>
                <a:schemeClr val="dk1"/>
              </a:buClr>
              <a:buSzPct val="100000"/>
              <a:defRPr/>
            </a:pPr>
            <a:endParaRPr lang="en" sz="1200" dirty="0" smtClean="0">
              <a:solidFill>
                <a:schemeClr val="dk1"/>
              </a:solidFill>
              <a:sym typeface="Arial"/>
            </a:endParaRPr>
          </a:p>
          <a:p>
            <a:pPr marL="457200" indent="-304800" eaLnBrk="1" fontAlgn="auto" hangingPunct="1">
              <a:spcAft>
                <a:spcPts val="0"/>
              </a:spcAft>
              <a:buClr>
                <a:schemeClr val="dk1"/>
              </a:buClr>
              <a:buSzPct val="100000"/>
              <a:defRPr/>
            </a:pPr>
            <a:r>
              <a:rPr lang="en" sz="1200" dirty="0" smtClean="0">
                <a:solidFill>
                  <a:schemeClr val="dk1"/>
                </a:solidFill>
                <a:sym typeface="Arial"/>
              </a:rPr>
              <a:t>Photo </a:t>
            </a:r>
            <a:r>
              <a:rPr lang="en" sz="1200" dirty="0">
                <a:solidFill>
                  <a:schemeClr val="dk1"/>
                </a:solidFill>
                <a:sym typeface="Arial"/>
              </a:rPr>
              <a:t>is blurry, stamping is difficult to read</a:t>
            </a:r>
          </a:p>
          <a:p>
            <a:pPr marL="457200" indent="-304800" eaLnBrk="1" fontAlgn="auto" hangingPunct="1">
              <a:spcAft>
                <a:spcPts val="0"/>
              </a:spcAft>
              <a:buClr>
                <a:schemeClr val="dk1"/>
              </a:buClr>
              <a:buSzPct val="100000"/>
              <a:defRPr/>
            </a:pPr>
            <a:endParaRPr lang="en" sz="1200" dirty="0" smtClean="0">
              <a:solidFill>
                <a:schemeClr val="dk1"/>
              </a:solidFill>
              <a:sym typeface="Arial"/>
            </a:endParaRPr>
          </a:p>
          <a:p>
            <a:pPr marL="457200" indent="-304800" eaLnBrk="1" fontAlgn="auto" hangingPunct="1">
              <a:spcAft>
                <a:spcPts val="0"/>
              </a:spcAft>
              <a:buClr>
                <a:schemeClr val="dk1"/>
              </a:buClr>
              <a:buSzPct val="100000"/>
              <a:defRPr/>
            </a:pPr>
            <a:r>
              <a:rPr lang="en" sz="1200" dirty="0" smtClean="0">
                <a:solidFill>
                  <a:schemeClr val="dk1"/>
                </a:solidFill>
                <a:sym typeface="Arial"/>
              </a:rPr>
              <a:t>Location </a:t>
            </a:r>
            <a:r>
              <a:rPr lang="en" sz="1200" dirty="0">
                <a:solidFill>
                  <a:schemeClr val="dk1"/>
                </a:solidFill>
                <a:sym typeface="Arial"/>
              </a:rPr>
              <a:t>of mark not clear</a:t>
            </a:r>
          </a:p>
          <a:p>
            <a:pPr eaLnBrk="1" fontAlgn="auto" hangingPunct="1">
              <a:lnSpc>
                <a:spcPct val="115000"/>
              </a:lnSpc>
              <a:spcAft>
                <a:spcPts val="1600"/>
              </a:spcAft>
              <a:buClr>
                <a:schemeClr val="dk2"/>
              </a:buClr>
              <a:buSzPct val="100000"/>
              <a:defRPr/>
            </a:pPr>
            <a:endParaRPr sz="1200" dirty="0">
              <a:solidFill>
                <a:schemeClr val="dk1"/>
              </a:solidFill>
              <a:sym typeface="Arial"/>
            </a:endParaRPr>
          </a:p>
          <a:p>
            <a:pPr eaLnBrk="1" fontAlgn="auto" hangingPunct="1">
              <a:lnSpc>
                <a:spcPct val="115000"/>
              </a:lnSpc>
              <a:spcAft>
                <a:spcPts val="1600"/>
              </a:spcAft>
              <a:buClr>
                <a:schemeClr val="dk2"/>
              </a:buClr>
              <a:buSzPct val="100000"/>
              <a:defRPr/>
            </a:pPr>
            <a:endParaRPr sz="1200" dirty="0">
              <a:solidFill>
                <a:schemeClr val="dk1"/>
              </a:solidFill>
              <a:sym typeface="Arial"/>
            </a:endParaRPr>
          </a:p>
          <a:p>
            <a:pPr eaLnBrk="1" fontAlgn="auto" hangingPunct="1">
              <a:lnSpc>
                <a:spcPct val="115000"/>
              </a:lnSpc>
              <a:spcAft>
                <a:spcPts val="1600"/>
              </a:spcAft>
              <a:buClr>
                <a:schemeClr val="dk2"/>
              </a:buClr>
              <a:buSzPct val="100000"/>
              <a:defRPr/>
            </a:pPr>
            <a:endParaRPr sz="1200" dirty="0">
              <a:solidFill>
                <a:schemeClr val="dk1"/>
              </a:solidFill>
              <a:sym typeface="Arial"/>
            </a:endParaRPr>
          </a:p>
          <a:p>
            <a:pPr eaLnBrk="1" fontAlgn="auto" hangingPunct="1">
              <a:lnSpc>
                <a:spcPct val="115000"/>
              </a:lnSpc>
              <a:spcAft>
                <a:spcPts val="1600"/>
              </a:spcAft>
              <a:buClr>
                <a:schemeClr val="dk2"/>
              </a:buClr>
              <a:buSzPct val="100000"/>
              <a:defRPr/>
            </a:pPr>
            <a:endParaRPr sz="1800" dirty="0">
              <a:solidFill>
                <a:schemeClr val="dk1"/>
              </a:solidFill>
              <a:sym typeface="Arial"/>
            </a:endParaRPr>
          </a:p>
          <a:p>
            <a:pPr eaLnBrk="1" fontAlgn="auto" hangingPunct="1">
              <a:lnSpc>
                <a:spcPct val="115000"/>
              </a:lnSpc>
              <a:spcAft>
                <a:spcPts val="1600"/>
              </a:spcAft>
              <a:buClr>
                <a:schemeClr val="dk2"/>
              </a:buClr>
              <a:buSzPct val="100000"/>
              <a:defRPr/>
            </a:pPr>
            <a:endParaRPr sz="1800" dirty="0">
              <a:solidFill>
                <a:schemeClr val="dk2"/>
              </a:solidFill>
              <a:sym typeface="Arial"/>
            </a:endParaRPr>
          </a:p>
        </p:txBody>
      </p:sp>
      <p:pic>
        <p:nvPicPr>
          <p:cNvPr id="20484" name="Shape 11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0065" t="11285" r="19203" b="11885"/>
          <a:stretch>
            <a:fillRect/>
          </a:stretch>
        </p:blipFill>
        <p:spPr bwMode="auto">
          <a:xfrm>
            <a:off x="4267200" y="958851"/>
            <a:ext cx="1906588" cy="241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Shape 11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268" y="990600"/>
            <a:ext cx="2346325" cy="234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Shape 11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6702" y="3801537"/>
            <a:ext cx="2289175" cy="22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Shape 11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875" y="3801537"/>
            <a:ext cx="2509838" cy="22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88" name="Shape 117"/>
          <p:cNvCxnSpPr>
            <a:cxnSpLocks noChangeShapeType="1"/>
          </p:cNvCxnSpPr>
          <p:nvPr/>
        </p:nvCxnSpPr>
        <p:spPr bwMode="auto">
          <a:xfrm>
            <a:off x="0" y="3687233"/>
            <a:ext cx="9151938" cy="0"/>
          </a:xfrm>
          <a:prstGeom prst="straightConnector1">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pic>
        <p:nvPicPr>
          <p:cNvPr id="20489" name="Shape 11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3425" y="5215467"/>
            <a:ext cx="1620838" cy="145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idx="10"/>
          </p:nvPr>
        </p:nvSpPr>
        <p:spPr/>
        <p:txBody>
          <a:bodyPr/>
          <a:lstStyle/>
          <a:p>
            <a:fld id="{8D0F1326-A9B1-4708-B362-2F0A565CDC05}" type="slidenum">
              <a:rPr lang="en-US" altLang="en-US" smtClean="0"/>
              <a:pPr/>
              <a:t>41</a:t>
            </a:fld>
            <a:endParaRPr lang="en-US" altLang="en-US"/>
          </a:p>
        </p:txBody>
      </p:sp>
    </p:spTree>
    <p:extLst>
      <p:ext uri="{BB962C8B-B14F-4D97-AF65-F5344CB8AC3E}">
        <p14:creationId xmlns:p14="http://schemas.microsoft.com/office/powerpoint/2010/main" val="18065526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123"/>
          <p:cNvSpPr txBox="1">
            <a:spLocks noGrp="1"/>
          </p:cNvSpPr>
          <p:nvPr>
            <p:ph type="title"/>
          </p:nvPr>
        </p:nvSpPr>
        <p:spPr>
          <a:xfrm>
            <a:off x="311150" y="592668"/>
            <a:ext cx="8521700" cy="764117"/>
          </a:xfrm>
        </p:spPr>
        <p:txBody>
          <a:bodyPr/>
          <a:lstStyle/>
          <a:p>
            <a:pPr eaLnBrk="1" hangingPunct="1">
              <a:spcBef>
                <a:spcPct val="0"/>
              </a:spcBef>
              <a:buClr>
                <a:srgbClr val="000000"/>
              </a:buClr>
            </a:pPr>
            <a:r>
              <a:rPr lang="en-US" altLang="en-US" sz="2800" smtClean="0">
                <a:latin typeface="Arial" pitchFamily="34" charset="0"/>
                <a:cs typeface="Arial" pitchFamily="34" charset="0"/>
              </a:rPr>
              <a:t>Finding Shared Solutions</a:t>
            </a:r>
          </a:p>
        </p:txBody>
      </p:sp>
      <p:sp>
        <p:nvSpPr>
          <p:cNvPr id="124" name="Shape 124"/>
          <p:cNvSpPr txBox="1">
            <a:spLocks noGrp="1"/>
          </p:cNvSpPr>
          <p:nvPr>
            <p:ph type="body" idx="1"/>
          </p:nvPr>
        </p:nvSpPr>
        <p:spPr>
          <a:xfrm>
            <a:off x="311150" y="1536701"/>
            <a:ext cx="8521700" cy="4555067"/>
          </a:xfrm>
        </p:spPr>
        <p:txBody>
          <a:bodyPr>
            <a:noAutofit/>
          </a:bodyPr>
          <a:lstStyle/>
          <a:p>
            <a:pPr marL="457200" indent="-228600" eaLnBrk="1" fontAlgn="auto" hangingPunct="1">
              <a:lnSpc>
                <a:spcPct val="115000"/>
              </a:lnSpc>
              <a:spcAft>
                <a:spcPts val="1600"/>
              </a:spcAft>
              <a:buClr>
                <a:srgbClr val="000000"/>
              </a:buClr>
              <a:buSzPct val="100000"/>
              <a:defRPr/>
            </a:pPr>
            <a:r>
              <a:rPr lang="en" sz="1800" dirty="0">
                <a:sym typeface="Arial"/>
              </a:rPr>
              <a:t>Finding shared solutions across the country is simple and convenient:</a:t>
            </a:r>
          </a:p>
          <a:p>
            <a:pPr marL="914400" lvl="1" indent="-228600" eaLnBrk="1" fontAlgn="auto" hangingPunct="1">
              <a:lnSpc>
                <a:spcPct val="115000"/>
              </a:lnSpc>
              <a:spcAft>
                <a:spcPts val="1600"/>
              </a:spcAft>
              <a:buClr>
                <a:srgbClr val="000000"/>
              </a:buClr>
              <a:defRPr/>
            </a:pPr>
            <a:r>
              <a:rPr lang="en" u="sng" dirty="0">
                <a:sym typeface="Arial"/>
                <a:hlinkClick r:id="rId3"/>
              </a:rPr>
              <a:t>http://beta.ngs.noaa.gov/opusmap/</a:t>
            </a:r>
          </a:p>
          <a:p>
            <a:pPr marL="914400" lvl="1" indent="-228600" eaLnBrk="1" fontAlgn="auto" hangingPunct="1">
              <a:lnSpc>
                <a:spcPct val="115000"/>
              </a:lnSpc>
              <a:spcAft>
                <a:spcPts val="1600"/>
              </a:spcAft>
              <a:buClr>
                <a:srgbClr val="000000"/>
              </a:buClr>
              <a:defRPr/>
            </a:pPr>
            <a:r>
              <a:rPr lang="en" dirty="0">
                <a:sym typeface="Arial"/>
              </a:rPr>
              <a:t>This map allows you to search by location or filter by a range of dates</a:t>
            </a:r>
          </a:p>
          <a:p>
            <a:pPr marL="914400" lvl="1" indent="-228600" eaLnBrk="1" fontAlgn="auto" hangingPunct="1">
              <a:lnSpc>
                <a:spcPct val="115000"/>
              </a:lnSpc>
              <a:spcAft>
                <a:spcPts val="1600"/>
              </a:spcAft>
              <a:buClr>
                <a:srgbClr val="000000"/>
              </a:buClr>
              <a:defRPr/>
            </a:pPr>
            <a:r>
              <a:rPr lang="en" dirty="0">
                <a:sym typeface="Arial"/>
              </a:rPr>
              <a:t>Shows number of solutions in the area and provides link to all datasheets available for the mark</a:t>
            </a:r>
          </a:p>
          <a:p>
            <a:pPr marL="914400" lvl="1" indent="-228600" eaLnBrk="1" fontAlgn="auto" hangingPunct="1">
              <a:lnSpc>
                <a:spcPct val="115000"/>
              </a:lnSpc>
              <a:spcAft>
                <a:spcPts val="1600"/>
              </a:spcAft>
              <a:buClr>
                <a:srgbClr val="000000"/>
              </a:buClr>
              <a:defRPr/>
            </a:pPr>
            <a:r>
              <a:rPr lang="en" u="sng" dirty="0">
                <a:sym typeface="Arial"/>
                <a:hlinkClick r:id="rId4"/>
              </a:rPr>
              <a:t>http://www.ngs.noaa.gov/OPUS/view.jsp</a:t>
            </a:r>
          </a:p>
          <a:p>
            <a:pPr marL="914400" lvl="1" indent="-228600" eaLnBrk="1" fontAlgn="auto" hangingPunct="1">
              <a:lnSpc>
                <a:spcPct val="115000"/>
              </a:lnSpc>
              <a:spcAft>
                <a:spcPts val="1600"/>
              </a:spcAft>
              <a:buClr>
                <a:srgbClr val="000000"/>
              </a:buClr>
              <a:defRPr/>
            </a:pPr>
            <a:r>
              <a:rPr lang="en" dirty="0">
                <a:sym typeface="Arial"/>
              </a:rPr>
              <a:t>Tool allows you to search by PID, designation, location, user e-mail, and date</a:t>
            </a:r>
          </a:p>
          <a:p>
            <a:pPr marL="914400" lvl="1" indent="-228600" eaLnBrk="1" fontAlgn="auto" hangingPunct="1">
              <a:lnSpc>
                <a:spcPct val="115000"/>
              </a:lnSpc>
              <a:spcAft>
                <a:spcPts val="1600"/>
              </a:spcAft>
              <a:buClr>
                <a:srgbClr val="000000"/>
              </a:buClr>
              <a:defRPr/>
            </a:pPr>
            <a:r>
              <a:rPr lang="en" dirty="0">
                <a:sym typeface="Arial"/>
              </a:rPr>
              <a:t>Provides all datasheets available for the mark</a:t>
            </a:r>
          </a:p>
          <a:p>
            <a:pPr marL="914400" lvl="1" indent="-228600" eaLnBrk="1" fontAlgn="auto" hangingPunct="1">
              <a:lnSpc>
                <a:spcPct val="115000"/>
              </a:lnSpc>
              <a:spcAft>
                <a:spcPts val="1600"/>
              </a:spcAft>
              <a:buClr>
                <a:srgbClr val="000000"/>
              </a:buClr>
              <a:defRPr/>
            </a:pPr>
            <a:r>
              <a:rPr lang="en" dirty="0">
                <a:sym typeface="Arial"/>
              </a:rPr>
              <a:t>Solutions provided in HTML, XML, and </a:t>
            </a:r>
            <a:endParaRPr lang="en" dirty="0" smtClean="0">
              <a:sym typeface="Arial"/>
            </a:endParaRPr>
          </a:p>
          <a:p>
            <a:pPr marL="914400" lvl="1" indent="-228600" eaLnBrk="1" fontAlgn="auto" hangingPunct="1">
              <a:lnSpc>
                <a:spcPct val="115000"/>
              </a:lnSpc>
              <a:spcAft>
                <a:spcPts val="1600"/>
              </a:spcAft>
              <a:buClr>
                <a:srgbClr val="000000"/>
              </a:buClr>
              <a:defRPr/>
            </a:pPr>
            <a:r>
              <a:rPr lang="en" dirty="0" smtClean="0">
                <a:sym typeface="Arial"/>
              </a:rPr>
              <a:t>shapefile </a:t>
            </a:r>
            <a:r>
              <a:rPr lang="en" dirty="0">
                <a:sym typeface="Arial"/>
              </a:rPr>
              <a:t>format</a:t>
            </a:r>
          </a:p>
          <a:p>
            <a:pPr eaLnBrk="1" fontAlgn="auto" hangingPunct="1">
              <a:lnSpc>
                <a:spcPct val="115000"/>
              </a:lnSpc>
              <a:spcAft>
                <a:spcPts val="1600"/>
              </a:spcAft>
              <a:buClr>
                <a:schemeClr val="dk2"/>
              </a:buClr>
              <a:buSzPct val="100000"/>
              <a:defRPr/>
            </a:pPr>
            <a:r>
              <a:rPr lang="en" sz="1800" dirty="0">
                <a:sym typeface="Arial"/>
              </a:rPr>
              <a:t>	</a:t>
            </a:r>
          </a:p>
        </p:txBody>
      </p:sp>
      <p:pic>
        <p:nvPicPr>
          <p:cNvPr id="21508" name="Shape 12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1855" r="49675"/>
          <a:stretch>
            <a:fillRect/>
          </a:stretch>
        </p:blipFill>
        <p:spPr bwMode="auto">
          <a:xfrm>
            <a:off x="6159505" y="46567"/>
            <a:ext cx="270986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Shape 12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11906" r="50082" b="33124"/>
          <a:stretch>
            <a:fillRect/>
          </a:stretch>
        </p:blipFill>
        <p:spPr bwMode="auto">
          <a:xfrm>
            <a:off x="4530149" y="4872567"/>
            <a:ext cx="4408487" cy="187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idx="10"/>
          </p:nvPr>
        </p:nvSpPr>
        <p:spPr/>
        <p:txBody>
          <a:bodyPr/>
          <a:lstStyle/>
          <a:p>
            <a:fld id="{8D0F1326-A9B1-4708-B362-2F0A565CDC05}" type="slidenum">
              <a:rPr lang="en-US" altLang="en-US" smtClean="0"/>
              <a:pPr/>
              <a:t>42</a:t>
            </a:fld>
            <a:endParaRPr lang="en-US" altLang="en-US"/>
          </a:p>
        </p:txBody>
      </p:sp>
    </p:spTree>
    <p:extLst>
      <p:ext uri="{BB962C8B-B14F-4D97-AF65-F5344CB8AC3E}">
        <p14:creationId xmlns:p14="http://schemas.microsoft.com/office/powerpoint/2010/main" val="29931616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z="8000" dirty="0" smtClean="0">
                <a:solidFill>
                  <a:schemeClr val="bg1"/>
                </a:solidFill>
              </a:rPr>
              <a:t>RICK’S SLIDES</a:t>
            </a:r>
          </a:p>
        </p:txBody>
      </p:sp>
      <p:sp>
        <p:nvSpPr>
          <p:cNvPr id="4" name="Rectangle 3"/>
          <p:cNvSpPr>
            <a:spLocks noGrp="1" noChangeArrowheads="1"/>
          </p:cNvSpPr>
          <p:nvPr>
            <p:ph idx="1"/>
          </p:nvPr>
        </p:nvSpPr>
        <p:spPr/>
        <p:txBody>
          <a:bodyPr/>
          <a:lstStyle/>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overview, options and alternatives </a:t>
            </a:r>
            <a:r>
              <a:rPr lang="en-US" sz="1600" dirty="0" smtClean="0">
                <a:solidFill>
                  <a:schemeClr val="accent2">
                    <a:lumMod val="60000"/>
                    <a:lumOff val="40000"/>
                  </a:schemeClr>
                </a:solidFill>
              </a:rPr>
              <a:t>– Dave</a:t>
            </a:r>
          </a:p>
          <a:p>
            <a:pPr lvl="1">
              <a:defRPr/>
            </a:pPr>
            <a:r>
              <a:rPr lang="en-US" sz="1200" dirty="0" smtClean="0">
                <a:solidFill>
                  <a:schemeClr val="accent2">
                    <a:lumMod val="60000"/>
                    <a:lumOff val="40000"/>
                  </a:schemeClr>
                </a:solidFill>
              </a:rPr>
              <a:t>typical accuracies, popularity over time</a:t>
            </a:r>
          </a:p>
          <a:p>
            <a:pPr lvl="1">
              <a:defRPr/>
            </a:pPr>
            <a:r>
              <a:rPr lang="en-US" sz="1200" dirty="0" smtClean="0">
                <a:solidFill>
                  <a:schemeClr val="accent2">
                    <a:lumMod val="60000"/>
                    <a:lumOff val="40000"/>
                  </a:schemeClr>
                </a:solidFill>
              </a:rPr>
              <a:t>Static vs rapid-static vs projects vs net vs PPP</a:t>
            </a:r>
          </a:p>
          <a:p>
            <a:pPr lvl="1">
              <a:defRPr/>
            </a:pPr>
            <a:r>
              <a:rPr lang="en-US" sz="1200" dirty="0" smtClean="0">
                <a:solidFill>
                  <a:schemeClr val="accent2">
                    <a:lumMod val="60000"/>
                    <a:lumOff val="40000"/>
                  </a:schemeClr>
                </a:solidFill>
              </a:rPr>
              <a:t>how they work</a:t>
            </a:r>
            <a:r>
              <a:rPr lang="en-US" sz="1200" dirty="0" smtClean="0">
                <a:solidFill>
                  <a:schemeClr val="bg1">
                    <a:lumMod val="75000"/>
                  </a:schemeClr>
                </a:solidFill>
              </a:rPr>
              <a:t/>
            </a:r>
            <a:br>
              <a:rPr lang="en-US" sz="1200" dirty="0" smtClean="0">
                <a:solidFill>
                  <a:schemeClr val="bg1">
                    <a:lumMod val="75000"/>
                  </a:schemeClr>
                </a:solidFill>
              </a:rPr>
            </a:br>
            <a:endParaRPr lang="en-US" sz="1200" dirty="0" smtClean="0">
              <a:solidFill>
                <a:schemeClr val="bg1">
                  <a:lumMod val="75000"/>
                </a:schemeClr>
              </a:solidFill>
            </a:endParaRPr>
          </a:p>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reports and common mistakes </a:t>
            </a:r>
            <a:r>
              <a:rPr lang="en-US" sz="1600" dirty="0" smtClean="0">
                <a:solidFill>
                  <a:schemeClr val="accent2">
                    <a:lumMod val="60000"/>
                    <a:lumOff val="40000"/>
                  </a:schemeClr>
                </a:solidFill>
              </a:rPr>
              <a:t>– Joe</a:t>
            </a:r>
          </a:p>
          <a:p>
            <a:pPr lvl="1">
              <a:defRPr/>
            </a:pPr>
            <a:r>
              <a:rPr lang="en-US" sz="1200" dirty="0" smtClean="0">
                <a:solidFill>
                  <a:schemeClr val="accent2">
                    <a:lumMod val="60000"/>
                    <a:lumOff val="40000"/>
                  </a:schemeClr>
                </a:solidFill>
              </a:rPr>
              <a:t>explain formats, common error codes</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bg1"/>
                </a:solidFill>
              </a:rPr>
              <a:t>OPUS projects and shared solutions - Rick, </a:t>
            </a:r>
            <a:r>
              <a:rPr lang="en-US" sz="1600" dirty="0" err="1">
                <a:solidFill>
                  <a:schemeClr val="bg1"/>
                </a:solidFill>
              </a:rPr>
              <a:t>Sathish</a:t>
            </a:r>
            <a:r>
              <a:rPr lang="en-US" sz="1600" dirty="0">
                <a:solidFill>
                  <a:schemeClr val="bg1"/>
                </a:solidFill>
              </a:rPr>
              <a:t> and </a:t>
            </a:r>
            <a:r>
              <a:rPr lang="en-US" sz="1600" dirty="0" smtClean="0">
                <a:solidFill>
                  <a:schemeClr val="bg1"/>
                </a:solidFill>
              </a:rPr>
              <a:t>Kim</a:t>
            </a:r>
          </a:p>
          <a:p>
            <a:pPr lvl="1">
              <a:defRPr/>
            </a:pPr>
            <a:r>
              <a:rPr lang="en-US" sz="1200" dirty="0" smtClean="0">
                <a:solidFill>
                  <a:schemeClr val="bg1"/>
                </a:solidFill>
              </a:rPr>
              <a:t>why, how, what’s been shared so far</a:t>
            </a:r>
            <a:r>
              <a:rPr lang="en-US" sz="1200" dirty="0" smtClean="0">
                <a:solidFill>
                  <a:schemeClr val="accent2">
                    <a:lumMod val="60000"/>
                    <a:lumOff val="40000"/>
                  </a:schemeClr>
                </a:solidFill>
              </a:rPr>
              <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planned and recent upgrades </a:t>
            </a:r>
            <a:r>
              <a:rPr lang="en-US" sz="1600" dirty="0" smtClean="0">
                <a:solidFill>
                  <a:schemeClr val="accent2">
                    <a:lumMod val="60000"/>
                    <a:lumOff val="40000"/>
                  </a:schemeClr>
                </a:solidFill>
              </a:rPr>
              <a:t>– </a:t>
            </a:r>
            <a:r>
              <a:rPr lang="en-US" sz="1600" dirty="0" err="1" smtClean="0">
                <a:solidFill>
                  <a:schemeClr val="accent2">
                    <a:lumMod val="60000"/>
                    <a:lumOff val="40000"/>
                  </a:schemeClr>
                </a:solidFill>
              </a:rPr>
              <a:t>Weibing</a:t>
            </a:r>
            <a:r>
              <a:rPr lang="en-US" sz="1600" dirty="0" smtClean="0">
                <a:solidFill>
                  <a:schemeClr val="accent2">
                    <a:lumMod val="60000"/>
                    <a:lumOff val="40000"/>
                  </a:schemeClr>
                </a:solidFill>
              </a:rPr>
              <a:t/>
            </a:r>
            <a:br>
              <a:rPr lang="en-US" sz="1600" dirty="0" smtClean="0">
                <a:solidFill>
                  <a:schemeClr val="accent2">
                    <a:lumMod val="60000"/>
                    <a:lumOff val="40000"/>
                  </a:schemeClr>
                </a:solidFill>
              </a:rPr>
            </a:br>
            <a:endParaRPr lang="en-US" sz="1600" dirty="0">
              <a:solidFill>
                <a:schemeClr val="accent2">
                  <a:lumMod val="60000"/>
                  <a:lumOff val="40000"/>
                </a:schemeClr>
              </a:solidFill>
            </a:endParaRPr>
          </a:p>
          <a:p>
            <a:pPr>
              <a:defRPr/>
            </a:pPr>
            <a:r>
              <a:rPr lang="en-US" sz="1600" dirty="0">
                <a:solidFill>
                  <a:schemeClr val="accent2">
                    <a:lumMod val="60000"/>
                    <a:lumOff val="40000"/>
                  </a:schemeClr>
                </a:solidFill>
              </a:rPr>
              <a:t>implications for OPUS and NSRS from IGS14 and 2022. - Mark S</a:t>
            </a:r>
            <a:r>
              <a:rPr lang="en-US" sz="1600" dirty="0" smtClean="0">
                <a:solidFill>
                  <a:schemeClr val="accent2">
                    <a:lumMod val="60000"/>
                    <a:lumOff val="40000"/>
                  </a:schemeClr>
                </a:solidFill>
              </a:rPr>
              <a:t>.</a:t>
            </a:r>
          </a:p>
          <a:p>
            <a:pPr lvl="1">
              <a:defRPr/>
            </a:pPr>
            <a:r>
              <a:rPr lang="en-US" sz="1200" dirty="0" smtClean="0">
                <a:solidFill>
                  <a:schemeClr val="accent2">
                    <a:lumMod val="60000"/>
                    <a:lumOff val="40000"/>
                  </a:schemeClr>
                </a:solidFill>
              </a:rPr>
              <a:t>“the world moves on”</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Your questions answered! send questions to </a:t>
            </a:r>
            <a:r>
              <a:rPr lang="en-US" sz="1600" u="sng" dirty="0" smtClean="0">
                <a:solidFill>
                  <a:schemeClr val="accent2">
                    <a:lumMod val="60000"/>
                    <a:lumOff val="40000"/>
                  </a:schemeClr>
                </a:solidFill>
              </a:rPr>
              <a:t>ngs.opus@noaa.gov</a:t>
            </a:r>
          </a:p>
          <a:p>
            <a:pPr eaLnBrk="1" hangingPunct="1">
              <a:defRPr/>
            </a:pPr>
            <a:endParaRPr lang="en-US" altLang="en-US" sz="1600" dirty="0" smtClean="0"/>
          </a:p>
          <a:p>
            <a:pPr eaLnBrk="1" hangingPunct="1">
              <a:defRPr/>
            </a:pPr>
            <a:endParaRPr lang="en-US" altLang="en-US" sz="1600" dirty="0" smtClean="0"/>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43</a:t>
            </a:fld>
            <a:endParaRPr lang="en-US" altLang="en-US"/>
          </a:p>
        </p:txBody>
      </p:sp>
    </p:spTree>
    <p:extLst>
      <p:ext uri="{BB962C8B-B14F-4D97-AF65-F5344CB8AC3E}">
        <p14:creationId xmlns:p14="http://schemas.microsoft.com/office/powerpoint/2010/main" val="77135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60375" y="457201"/>
            <a:ext cx="8229600" cy="622300"/>
          </a:xfrm>
        </p:spPr>
        <p:txBody>
          <a:bodyPr/>
          <a:lstStyle/>
          <a:p>
            <a:pPr eaLnBrk="1" hangingPunct="1"/>
            <a:r>
              <a:rPr lang="en-US" altLang="en-US" sz="3200" b="1" dirty="0" smtClean="0">
                <a:latin typeface="Times New Roman" pitchFamily="18" charset="0"/>
                <a:ea typeface="ＭＳ Ｐゴシック" pitchFamily="34" charset="-128"/>
                <a:cs typeface="Times New Roman" pitchFamily="18" charset="0"/>
              </a:rPr>
              <a:t>OPUS Projects</a:t>
            </a:r>
          </a:p>
        </p:txBody>
      </p:sp>
      <p:sp>
        <p:nvSpPr>
          <p:cNvPr id="45059"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5061" name="Picture 2" descr="C:\Users\DAVID.HATCHER\Desktop\Wonder 15 -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4"/>
          <a:srcRect/>
          <a:stretch>
            <a:fillRect/>
          </a:stretch>
        </p:blipFill>
        <p:spPr bwMode="auto">
          <a:xfrm>
            <a:off x="1111253" y="1166816"/>
            <a:ext cx="2301875" cy="2541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5063" name="Picture 4" descr="C:\Users\DAVID.HATCHER\Desktop\VT-NH Boundary RM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half" idx="11"/>
          </p:nvPr>
        </p:nvSpPr>
        <p:spPr/>
        <p:txBody>
          <a:bodyPr/>
          <a:lstStyle/>
          <a:p>
            <a:pPr>
              <a:defRPr/>
            </a:pPr>
            <a:r>
              <a:rPr lang="en-US" smtClean="0"/>
              <a:t>12/08/2016</a:t>
            </a:r>
            <a:endParaRPr lang="en-US" dirty="0"/>
          </a:p>
        </p:txBody>
      </p:sp>
      <p:sp>
        <p:nvSpPr>
          <p:cNvPr id="2" name="Slide Number Placeholder 1"/>
          <p:cNvSpPr>
            <a:spLocks noGrp="1"/>
          </p:cNvSpPr>
          <p:nvPr>
            <p:ph type="sldNum" sz="quarter" idx="12"/>
          </p:nvPr>
        </p:nvSpPr>
        <p:spPr/>
        <p:txBody>
          <a:bodyPr/>
          <a:lstStyle/>
          <a:p>
            <a:pPr>
              <a:defRPr/>
            </a:pPr>
            <a:fld id="{136EF8E3-95D6-44C7-BF19-B6C562A8B78C}" type="slidenum">
              <a:rPr lang="en-US" smtClean="0"/>
              <a:pPr>
                <a:defRPr/>
              </a:pPr>
              <a:t>44</a:t>
            </a:fld>
            <a:endParaRPr lang="en-US" dirty="0"/>
          </a:p>
        </p:txBody>
      </p:sp>
    </p:spTree>
    <p:extLst>
      <p:ext uri="{BB962C8B-B14F-4D97-AF65-F5344CB8AC3E}">
        <p14:creationId xmlns:p14="http://schemas.microsoft.com/office/powerpoint/2010/main" val="40479461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p:txBody>
          <a:bodyPr/>
          <a:lstStyle/>
          <a:p>
            <a:pPr eaLnBrk="1" hangingPunct="1"/>
            <a:r>
              <a:rPr lang="en-US" altLang="en-US" sz="4000" smtClean="0"/>
              <a:t>What is OPUS Projects?</a:t>
            </a:r>
          </a:p>
        </p:txBody>
      </p:sp>
      <p:sp>
        <p:nvSpPr>
          <p:cNvPr id="16" name="Content Placeholder 15"/>
          <p:cNvSpPr>
            <a:spLocks noGrp="1"/>
          </p:cNvSpPr>
          <p:nvPr>
            <p:ph idx="1"/>
          </p:nvPr>
        </p:nvSpPr>
        <p:spPr/>
        <p:txBody>
          <a:bodyPr/>
          <a:lstStyle/>
          <a:p>
            <a:pPr marL="3175" indent="-3175" eaLnBrk="1" hangingPunct="1">
              <a:buFont typeface="Arial" charset="0"/>
              <a:buNone/>
              <a:defRPr/>
            </a:pPr>
            <a:r>
              <a:rPr lang="en-US" sz="2800" dirty="0"/>
              <a:t>OPUS Projects offers Web-based access to simple visualization, management and processing tools for multiple marks and multiple occupations. Some of its advantages include:</a:t>
            </a:r>
          </a:p>
          <a:p>
            <a:pPr marL="285750" indent="-285750" eaLnBrk="1" hangingPunct="1">
              <a:buFont typeface="Arial" pitchFamily="34" charset="0"/>
              <a:buChar char="•"/>
              <a:defRPr/>
            </a:pPr>
            <a:r>
              <a:rPr lang="en-US" sz="2800" dirty="0"/>
              <a:t>Data uploading through OPUS.</a:t>
            </a:r>
          </a:p>
          <a:p>
            <a:pPr marL="285750" indent="-285750" eaLnBrk="1" hangingPunct="1">
              <a:buFont typeface="Arial" pitchFamily="34" charset="0"/>
              <a:buChar char="•"/>
              <a:defRPr/>
            </a:pPr>
            <a:r>
              <a:rPr lang="en-US" sz="2800" dirty="0"/>
              <a:t>Processing using the PAGES software.</a:t>
            </a:r>
          </a:p>
          <a:p>
            <a:pPr marL="285750" indent="-285750" eaLnBrk="1" hangingPunct="1">
              <a:buFont typeface="Arial" pitchFamily="34" charset="0"/>
              <a:buChar char="•"/>
              <a:defRPr/>
            </a:pPr>
            <a:r>
              <a:rPr lang="en-US" sz="2800" dirty="0"/>
              <a:t>Graphical visualization and management aids.</a:t>
            </a:r>
          </a:p>
          <a:p>
            <a:pPr marL="285750" indent="-285750" eaLnBrk="1" hangingPunct="1">
              <a:buFont typeface="Arial" pitchFamily="34" charset="0"/>
              <a:buChar char="•"/>
              <a:defRPr/>
            </a:pPr>
            <a:r>
              <a:rPr lang="en-US" sz="2800" dirty="0"/>
              <a:t>Limited support of </a:t>
            </a:r>
            <a:r>
              <a:rPr lang="en-US" sz="2800" dirty="0" err="1"/>
              <a:t>bluebooking</a:t>
            </a:r>
            <a:r>
              <a:rPr lang="en-US" sz="2800" dirty="0"/>
              <a:t>.</a:t>
            </a:r>
          </a:p>
        </p:txBody>
      </p:sp>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8D24D62A-37E9-46EB-937F-6A6CA357EEA6}" type="slidenum">
              <a:rPr lang="en-US" smtClean="0"/>
              <a:pPr>
                <a:defRPr/>
              </a:pPr>
              <a:t>45</a:t>
            </a:fld>
            <a:endParaRPr lang="en-US"/>
          </a:p>
        </p:txBody>
      </p:sp>
    </p:spTree>
    <p:extLst>
      <p:ext uri="{BB962C8B-B14F-4D97-AF65-F5344CB8AC3E}">
        <p14:creationId xmlns:p14="http://schemas.microsoft.com/office/powerpoint/2010/main" val="30228518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FFFFFF"/>
            </a:gs>
          </a:gsLst>
          <a:lin ang="5400000" scaled="1"/>
        </a:gradFill>
        <a:effectLst/>
      </p:bgPr>
    </p:bg>
    <p:spTree>
      <p:nvGrpSpPr>
        <p:cNvPr id="1" name=""/>
        <p:cNvGrpSpPr/>
        <p:nvPr/>
      </p:nvGrpSpPr>
      <p:grpSpPr>
        <a:xfrm>
          <a:off x="0" y="0"/>
          <a:ext cx="0" cy="0"/>
          <a:chOff x="0" y="0"/>
          <a:chExt cx="0" cy="0"/>
        </a:xfrm>
      </p:grpSpPr>
      <p:pic>
        <p:nvPicPr>
          <p:cNvPr id="65538"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6"/>
            <a:ext cx="9144000" cy="4618037"/>
          </a:xfrm>
          <a:noFill/>
        </p:spPr>
      </p:pic>
      <p:sp>
        <p:nvSpPr>
          <p:cNvPr id="2" name="Isosceles Triangle 1"/>
          <p:cNvSpPr/>
          <p:nvPr/>
        </p:nvSpPr>
        <p:spPr>
          <a:xfrm rot="161245">
            <a:off x="4046539" y="3722689"/>
            <a:ext cx="2132012" cy="768351"/>
          </a:xfrm>
          <a:prstGeom prst="triangle">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ndParaRPr>
          </a:p>
        </p:txBody>
      </p:sp>
      <p:sp>
        <p:nvSpPr>
          <p:cNvPr id="65540" name="AutoShape 3"/>
          <p:cNvSpPr>
            <a:spLocks noChangeArrowheads="1"/>
          </p:cNvSpPr>
          <p:nvPr/>
        </p:nvSpPr>
        <p:spPr bwMode="auto">
          <a:xfrm rot="1035962">
            <a:off x="4733925" y="3914778"/>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a:spcBef>
                <a:spcPct val="0"/>
              </a:spcBef>
              <a:buFontTx/>
              <a:buNone/>
            </a:pPr>
            <a:endParaRPr lang="en-US" altLang="en-US" sz="1800">
              <a:solidFill>
                <a:srgbClr val="000000"/>
              </a:solidFill>
              <a:ea typeface="+mn-ea"/>
              <a:cs typeface="Arial" pitchFamily="34" charset="0"/>
            </a:endParaRPr>
          </a:p>
        </p:txBody>
      </p:sp>
      <p:sp>
        <p:nvSpPr>
          <p:cNvPr id="84996" name="Line 4"/>
          <p:cNvSpPr>
            <a:spLocks noChangeShapeType="1"/>
          </p:cNvSpPr>
          <p:nvPr/>
        </p:nvSpPr>
        <p:spPr bwMode="auto">
          <a:xfrm flipV="1">
            <a:off x="1803403" y="4413254"/>
            <a:ext cx="2360613" cy="373063"/>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400">
              <a:defRPr/>
            </a:pPr>
            <a:endParaRPr lang="en-US">
              <a:solidFill>
                <a:srgbClr val="000000"/>
              </a:solidFill>
              <a:latin typeface="Arial" charset="0"/>
              <a:ea typeface="+mn-ea"/>
              <a:cs typeface="Arial" pitchFamily="34" charset="0"/>
            </a:endParaRPr>
          </a:p>
        </p:txBody>
      </p:sp>
      <p:sp>
        <p:nvSpPr>
          <p:cNvPr id="84997" name="Line 5"/>
          <p:cNvSpPr>
            <a:spLocks noChangeShapeType="1"/>
          </p:cNvSpPr>
          <p:nvPr/>
        </p:nvSpPr>
        <p:spPr bwMode="auto">
          <a:xfrm flipH="1" flipV="1">
            <a:off x="5148264" y="3810001"/>
            <a:ext cx="1566862" cy="77788"/>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400">
              <a:defRPr/>
            </a:pPr>
            <a:endParaRPr lang="en-US">
              <a:solidFill>
                <a:srgbClr val="000000"/>
              </a:solidFill>
              <a:latin typeface="Arial" charset="0"/>
              <a:ea typeface="+mn-ea"/>
              <a:cs typeface="Arial" pitchFamily="34" charset="0"/>
            </a:endParaRPr>
          </a:p>
        </p:txBody>
      </p:sp>
      <p:sp>
        <p:nvSpPr>
          <p:cNvPr id="84998" name="Line 6"/>
          <p:cNvSpPr>
            <a:spLocks noChangeShapeType="1"/>
          </p:cNvSpPr>
          <p:nvPr/>
        </p:nvSpPr>
        <p:spPr bwMode="auto">
          <a:xfrm flipH="1" flipV="1">
            <a:off x="5994403" y="4533900"/>
            <a:ext cx="307975" cy="482600"/>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400">
              <a:defRPr/>
            </a:pPr>
            <a:endParaRPr lang="en-US">
              <a:solidFill>
                <a:srgbClr val="000000"/>
              </a:solidFill>
              <a:latin typeface="Arial" charset="0"/>
              <a:ea typeface="+mn-ea"/>
              <a:cs typeface="Arial" pitchFamily="34" charset="0"/>
            </a:endParaRPr>
          </a:p>
        </p:txBody>
      </p:sp>
      <p:sp>
        <p:nvSpPr>
          <p:cNvPr id="8210" name="Text Box 18"/>
          <p:cNvSpPr txBox="1">
            <a:spLocks noChangeArrowheads="1"/>
          </p:cNvSpPr>
          <p:nvPr/>
        </p:nvSpPr>
        <p:spPr bwMode="auto">
          <a:xfrm>
            <a:off x="365128" y="163516"/>
            <a:ext cx="830262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lvl="1" defTabSz="914400">
              <a:spcBef>
                <a:spcPct val="0"/>
              </a:spcBef>
              <a:buFontTx/>
              <a:buNone/>
            </a:pPr>
            <a:r>
              <a:rPr lang="en-US" altLang="en-US" sz="3200">
                <a:solidFill>
                  <a:srgbClr val="FFFFFF"/>
                </a:solidFill>
                <a:ea typeface="+mn-ea"/>
                <a:cs typeface="Arial" pitchFamily="34" charset="0"/>
              </a:rPr>
              <a:t>OPUS-projects</a:t>
            </a:r>
            <a:r>
              <a:rPr lang="en-US" altLang="en-US" sz="2400">
                <a:solidFill>
                  <a:srgbClr val="FFFFFF"/>
                </a:solidFill>
                <a:ea typeface="+mn-ea"/>
                <a:cs typeface="Arial" pitchFamily="34" charset="0"/>
              </a:rPr>
              <a:t>: </a:t>
            </a:r>
          </a:p>
          <a:p>
            <a:pPr marL="0" lvl="1" defTabSz="914400">
              <a:spcBef>
                <a:spcPct val="0"/>
              </a:spcBef>
              <a:buFontTx/>
              <a:buNone/>
            </a:pPr>
            <a:r>
              <a:rPr lang="en-US" altLang="en-US" sz="2400">
                <a:solidFill>
                  <a:srgbClr val="FFFFFF"/>
                </a:solidFill>
                <a:ea typeface="+mn-ea"/>
                <a:cs typeface="Arial" pitchFamily="34" charset="0"/>
              </a:rPr>
              <a:t>first, run OPUS to harvest all project data</a:t>
            </a:r>
            <a:br>
              <a:rPr lang="en-US" altLang="en-US" sz="2400">
                <a:solidFill>
                  <a:srgbClr val="FFFFFF"/>
                </a:solidFill>
                <a:ea typeface="+mn-ea"/>
                <a:cs typeface="Arial" pitchFamily="34" charset="0"/>
              </a:rPr>
            </a:br>
            <a:endParaRPr lang="en-US" altLang="en-US" sz="2400">
              <a:solidFill>
                <a:srgbClr val="FFFFFF"/>
              </a:solidFill>
              <a:ea typeface="+mn-ea"/>
              <a:cs typeface="Arial" pitchFamily="34" charset="0"/>
            </a:endParaRPr>
          </a:p>
          <a:p>
            <a:pPr marL="0" lvl="1" defTabSz="914400">
              <a:spcBef>
                <a:spcPct val="0"/>
              </a:spcBef>
              <a:buFontTx/>
              <a:buNone/>
            </a:pPr>
            <a:r>
              <a:rPr lang="en-US" altLang="en-US" sz="2400">
                <a:solidFill>
                  <a:srgbClr val="FFFFFF"/>
                </a:solidFill>
                <a:ea typeface="+mn-ea"/>
                <a:cs typeface="Arial" pitchFamily="34" charset="0"/>
              </a:rPr>
              <a:t>OPUS automatically forms sessions from simultaneously observed marks, enabling multi-baseline processing and adjustment of redundant observations.</a:t>
            </a:r>
          </a:p>
        </p:txBody>
      </p:sp>
      <p:sp>
        <p:nvSpPr>
          <p:cNvPr id="85001" name="AutoShape 9"/>
          <p:cNvSpPr>
            <a:spLocks noChangeArrowheads="1"/>
          </p:cNvSpPr>
          <p:nvPr/>
        </p:nvSpPr>
        <p:spPr bwMode="auto">
          <a:xfrm rot="1097357">
            <a:off x="6396041" y="3824292"/>
            <a:ext cx="623887" cy="174625"/>
          </a:xfrm>
          <a:prstGeom prst="star5">
            <a:avLst/>
          </a:prstGeom>
          <a:solidFill>
            <a:schemeClr val="accent5"/>
          </a:solidFill>
          <a:ln w="9525">
            <a:solidFill>
              <a:schemeClr val="tx1"/>
            </a:solidFill>
            <a:miter lim="800000"/>
            <a:headEnd/>
            <a:tailEnd/>
          </a:ln>
          <a:effectLst/>
        </p:spPr>
        <p:txBody>
          <a:bodyPr wrap="none" anchor="ctr"/>
          <a:lstStyle/>
          <a:p>
            <a:pPr defTabSz="914400">
              <a:defRPr/>
            </a:pPr>
            <a:endParaRPr lang="en-US">
              <a:solidFill>
                <a:srgbClr val="000000"/>
              </a:solidFill>
              <a:latin typeface="Arial"/>
              <a:ea typeface="+mn-ea"/>
              <a:cs typeface="Arial" pitchFamily="34" charset="0"/>
            </a:endParaRPr>
          </a:p>
        </p:txBody>
      </p:sp>
      <p:sp>
        <p:nvSpPr>
          <p:cNvPr id="85000" name="AutoShape 8"/>
          <p:cNvSpPr>
            <a:spLocks noChangeArrowheads="1"/>
          </p:cNvSpPr>
          <p:nvPr/>
        </p:nvSpPr>
        <p:spPr bwMode="auto">
          <a:xfrm rot="798520">
            <a:off x="5983291" y="4816475"/>
            <a:ext cx="623887" cy="376239"/>
          </a:xfrm>
          <a:prstGeom prst="star5">
            <a:avLst/>
          </a:prstGeom>
          <a:solidFill>
            <a:schemeClr val="accent5"/>
          </a:solidFill>
          <a:ln w="9525">
            <a:solidFill>
              <a:schemeClr val="tx1"/>
            </a:solidFill>
            <a:miter lim="800000"/>
            <a:headEnd/>
            <a:tailEnd/>
          </a:ln>
          <a:effectLst/>
        </p:spPr>
        <p:txBody>
          <a:bodyPr wrap="none" anchor="ctr"/>
          <a:lstStyle/>
          <a:p>
            <a:pPr defTabSz="914400">
              <a:defRPr/>
            </a:pPr>
            <a:endParaRPr lang="en-US">
              <a:solidFill>
                <a:srgbClr val="000000"/>
              </a:solidFill>
              <a:latin typeface="Arial"/>
              <a:ea typeface="+mn-ea"/>
              <a:cs typeface="Arial" pitchFamily="34" charset="0"/>
            </a:endParaRPr>
          </a:p>
        </p:txBody>
      </p:sp>
      <p:sp>
        <p:nvSpPr>
          <p:cNvPr id="84999" name="AutoShape 7"/>
          <p:cNvSpPr>
            <a:spLocks noChangeArrowheads="1"/>
          </p:cNvSpPr>
          <p:nvPr/>
        </p:nvSpPr>
        <p:spPr bwMode="auto">
          <a:xfrm rot="-1691938">
            <a:off x="1416051" y="4665666"/>
            <a:ext cx="623888" cy="274637"/>
          </a:xfrm>
          <a:prstGeom prst="star5">
            <a:avLst/>
          </a:prstGeom>
          <a:solidFill>
            <a:schemeClr val="accent5"/>
          </a:solidFill>
          <a:ln w="9525">
            <a:solidFill>
              <a:schemeClr val="tx1"/>
            </a:solidFill>
            <a:miter lim="800000"/>
            <a:headEnd/>
            <a:tailEnd/>
          </a:ln>
          <a:effectLst/>
        </p:spPr>
        <p:txBody>
          <a:bodyPr wrap="none" anchor="ctr"/>
          <a:lstStyle/>
          <a:p>
            <a:pPr defTabSz="914400">
              <a:defRPr/>
            </a:pPr>
            <a:endParaRPr lang="en-US">
              <a:solidFill>
                <a:srgbClr val="000000"/>
              </a:solidFill>
              <a:latin typeface="Arial"/>
              <a:ea typeface="+mn-ea"/>
              <a:cs typeface="Arial" pitchFamily="34" charset="0"/>
            </a:endParaRPr>
          </a:p>
        </p:txBody>
      </p:sp>
      <p:sp>
        <p:nvSpPr>
          <p:cNvPr id="34" name="AutoShape 3"/>
          <p:cNvSpPr>
            <a:spLocks noChangeArrowheads="1"/>
          </p:cNvSpPr>
          <p:nvPr/>
        </p:nvSpPr>
        <p:spPr bwMode="auto">
          <a:xfrm rot="1035962">
            <a:off x="4886325" y="4227514"/>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a:spcBef>
                <a:spcPct val="0"/>
              </a:spcBef>
              <a:buFontTx/>
              <a:buNone/>
            </a:pPr>
            <a:endParaRPr lang="en-US" altLang="en-US" sz="1800">
              <a:solidFill>
                <a:srgbClr val="000000"/>
              </a:solidFill>
              <a:ea typeface="+mn-ea"/>
              <a:cs typeface="Arial" pitchFamily="34" charset="0"/>
            </a:endParaRPr>
          </a:p>
        </p:txBody>
      </p:sp>
      <p:sp>
        <p:nvSpPr>
          <p:cNvPr id="35" name="AutoShape 3"/>
          <p:cNvSpPr>
            <a:spLocks noChangeArrowheads="1"/>
          </p:cNvSpPr>
          <p:nvPr/>
        </p:nvSpPr>
        <p:spPr bwMode="auto">
          <a:xfrm rot="1035962">
            <a:off x="3903666" y="4303714"/>
            <a:ext cx="522287"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a:spcBef>
                <a:spcPct val="0"/>
              </a:spcBef>
              <a:buFontTx/>
              <a:buNone/>
            </a:pPr>
            <a:endParaRPr lang="en-US" altLang="en-US" sz="1800">
              <a:solidFill>
                <a:srgbClr val="000000"/>
              </a:solidFill>
              <a:ea typeface="+mn-ea"/>
              <a:cs typeface="Arial" pitchFamily="34" charset="0"/>
            </a:endParaRPr>
          </a:p>
        </p:txBody>
      </p:sp>
      <p:sp>
        <p:nvSpPr>
          <p:cNvPr id="36" name="AutoShape 3"/>
          <p:cNvSpPr>
            <a:spLocks noChangeArrowheads="1"/>
          </p:cNvSpPr>
          <p:nvPr/>
        </p:nvSpPr>
        <p:spPr bwMode="auto">
          <a:xfrm rot="1035962">
            <a:off x="4886325" y="3617914"/>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a:spcBef>
                <a:spcPct val="0"/>
              </a:spcBef>
              <a:buFontTx/>
              <a:buNone/>
            </a:pPr>
            <a:endParaRPr lang="en-US" altLang="en-US" sz="1800">
              <a:solidFill>
                <a:srgbClr val="000000"/>
              </a:solidFill>
              <a:ea typeface="+mn-ea"/>
              <a:cs typeface="Arial" pitchFamily="34" charset="0"/>
            </a:endParaRPr>
          </a:p>
        </p:txBody>
      </p:sp>
      <p:sp>
        <p:nvSpPr>
          <p:cNvPr id="37" name="AutoShape 3"/>
          <p:cNvSpPr>
            <a:spLocks noChangeArrowheads="1"/>
          </p:cNvSpPr>
          <p:nvPr/>
        </p:nvSpPr>
        <p:spPr bwMode="auto">
          <a:xfrm rot="1035962">
            <a:off x="5708650" y="4379914"/>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a:spcBef>
                <a:spcPct val="0"/>
              </a:spcBef>
              <a:buFontTx/>
              <a:buNone/>
            </a:pPr>
            <a:endParaRPr lang="en-US" altLang="en-US" sz="1800">
              <a:solidFill>
                <a:srgbClr val="000000"/>
              </a:solidFill>
              <a:ea typeface="+mn-ea"/>
              <a:cs typeface="Arial" pitchFamily="34" charset="0"/>
            </a:endParaRPr>
          </a:p>
        </p:txBody>
      </p:sp>
      <p:sp>
        <p:nvSpPr>
          <p:cNvPr id="16" name="Rectangle 3"/>
          <p:cNvSpPr>
            <a:spLocks noChangeArrowheads="1"/>
          </p:cNvSpPr>
          <p:nvPr/>
        </p:nvSpPr>
        <p:spPr bwMode="auto">
          <a:xfrm>
            <a:off x="365128" y="5181603"/>
            <a:ext cx="87788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spcCol="91440">
            <a:spAutoFit/>
          </a:bodyPr>
          <a:lstStyle/>
          <a:p>
            <a:pPr>
              <a:defRPr/>
            </a:pPr>
            <a:r>
              <a:rPr lang="en-US" sz="2000" b="1" i="1" dirty="0">
                <a:solidFill>
                  <a:srgbClr val="FFFFFF"/>
                </a:solidFill>
                <a:cs typeface="Arial" pitchFamily="34" charset="0"/>
              </a:rPr>
              <a:t>Improved solutions for simultaneous or repeated observations</a:t>
            </a:r>
          </a:p>
          <a:p>
            <a:pPr>
              <a:defRPr/>
            </a:pPr>
            <a:r>
              <a:rPr lang="en-US" i="1" dirty="0">
                <a:solidFill>
                  <a:srgbClr val="FFFFFF"/>
                </a:solidFill>
                <a:cs typeface="Arial" pitchFamily="34" charset="0"/>
              </a:rPr>
              <a:t>harvest data from multiple observers</a:t>
            </a:r>
          </a:p>
          <a:p>
            <a:pPr>
              <a:defRPr/>
            </a:pPr>
            <a:r>
              <a:rPr lang="en-US" i="1" dirty="0">
                <a:solidFill>
                  <a:srgbClr val="FFFFFF"/>
                </a:solidFill>
                <a:cs typeface="Arial" pitchFamily="34" charset="0"/>
              </a:rPr>
              <a:t>share upload &amp; processing tasks</a:t>
            </a:r>
          </a:p>
          <a:p>
            <a:pPr>
              <a:defRPr/>
            </a:pPr>
            <a:r>
              <a:rPr lang="en-US" i="1" dirty="0">
                <a:solidFill>
                  <a:srgbClr val="FFFFFF"/>
                </a:solidFill>
                <a:cs typeface="Arial" pitchFamily="34" charset="0"/>
              </a:rPr>
              <a:t>customize your processing using PAGES</a:t>
            </a:r>
          </a:p>
          <a:p>
            <a:pPr>
              <a:defRPr/>
            </a:pPr>
            <a:endParaRPr lang="en-US" i="1" dirty="0">
              <a:solidFill>
                <a:srgbClr val="FFFFFF"/>
              </a:solidFill>
              <a:cs typeface="Arial" pitchFamily="34" charset="0"/>
            </a:endParaRPr>
          </a:p>
          <a:p>
            <a:pPr>
              <a:defRPr/>
            </a:pPr>
            <a:r>
              <a:rPr lang="en-US" i="1" dirty="0">
                <a:solidFill>
                  <a:srgbClr val="FFFFFF"/>
                </a:solidFill>
                <a:cs typeface="Arial" pitchFamily="34" charset="0"/>
              </a:rPr>
              <a:t>simple data quality analysis</a:t>
            </a:r>
          </a:p>
          <a:p>
            <a:pPr>
              <a:defRPr/>
            </a:pPr>
            <a:r>
              <a:rPr lang="en-US" i="1" dirty="0">
                <a:solidFill>
                  <a:srgbClr val="FFFFFF"/>
                </a:solidFill>
                <a:cs typeface="Arial" pitchFamily="34" charset="0"/>
              </a:rPr>
              <a:t>improve survey accuracy</a:t>
            </a:r>
          </a:p>
          <a:p>
            <a:pPr>
              <a:defRPr/>
            </a:pPr>
            <a:r>
              <a:rPr lang="en-US" i="1" dirty="0">
                <a:solidFill>
                  <a:srgbClr val="FFFFFF"/>
                </a:solidFill>
                <a:cs typeface="Arial" pitchFamily="34" charset="0"/>
              </a:rPr>
              <a:t>constrain to local networks</a:t>
            </a:r>
          </a:p>
          <a:p>
            <a:pPr>
              <a:defRPr/>
            </a:pPr>
            <a:r>
              <a:rPr lang="en-US" i="1" dirty="0">
                <a:solidFill>
                  <a:srgbClr val="FFFFFF"/>
                </a:solidFill>
                <a:cs typeface="Arial" pitchFamily="34" charset="0"/>
              </a:rPr>
              <a:t>publishing support (limited)</a:t>
            </a:r>
          </a:p>
        </p:txBody>
      </p:sp>
      <p:sp>
        <p:nvSpPr>
          <p:cNvPr id="3" name="Date Placeholder 2"/>
          <p:cNvSpPr>
            <a:spLocks noGrp="1"/>
          </p:cNvSpPr>
          <p:nvPr>
            <p:ph type="dt" sz="half" idx="10"/>
          </p:nvPr>
        </p:nvSpPr>
        <p:spPr/>
        <p:txBody>
          <a:bodyPr/>
          <a:lstStyle/>
          <a:p>
            <a:pPr>
              <a:defRPr/>
            </a:pPr>
            <a:r>
              <a:rPr lang="en-US" smtClean="0"/>
              <a:t>12/08/2016</a:t>
            </a:r>
            <a:endParaRPr lang="en-US"/>
          </a:p>
        </p:txBody>
      </p:sp>
      <p:sp>
        <p:nvSpPr>
          <p:cNvPr id="5" name="Slide Number Placeholder 4"/>
          <p:cNvSpPr>
            <a:spLocks noGrp="1"/>
          </p:cNvSpPr>
          <p:nvPr>
            <p:ph type="sldNum" sz="quarter" idx="12"/>
          </p:nvPr>
        </p:nvSpPr>
        <p:spPr/>
        <p:txBody>
          <a:bodyPr/>
          <a:lstStyle/>
          <a:p>
            <a:fld id="{2B3EA2FF-017F-4686-B9CE-C2746C210646}" type="slidenum">
              <a:rPr lang="en-US" altLang="en-US" smtClean="0"/>
              <a:pPr/>
              <a:t>46</a:t>
            </a:fld>
            <a:endParaRPr lang="en-US" altLang="en-US"/>
          </a:p>
        </p:txBody>
      </p:sp>
    </p:spTree>
    <p:extLst>
      <p:ext uri="{BB962C8B-B14F-4D97-AF65-F5344CB8AC3E}">
        <p14:creationId xmlns:p14="http://schemas.microsoft.com/office/powerpoint/2010/main" val="1362833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210">
                                            <p:txEl>
                                              <p:pRg st="1" end="1"/>
                                            </p:txEl>
                                          </p:spTgt>
                                        </p:tgtEl>
                                        <p:attrNameLst>
                                          <p:attrName>style.visibility</p:attrName>
                                        </p:attrNameLst>
                                      </p:cBhvr>
                                      <p:to>
                                        <p:strVal val="visible"/>
                                      </p:to>
                                    </p:set>
                                    <p:animEffect transition="in" filter="fade">
                                      <p:cBhvr>
                                        <p:cTn id="7" dur="1000"/>
                                        <p:tgtEl>
                                          <p:spTgt spid="8210">
                                            <p:txEl>
                                              <p:pRg st="1" end="1"/>
                                            </p:txEl>
                                          </p:spTgt>
                                        </p:tgtEl>
                                      </p:cBhvr>
                                    </p:animEffect>
                                    <p:anim calcmode="lin" valueType="num">
                                      <p:cBhvr>
                                        <p:cTn id="8" dur="1000" fill="hold"/>
                                        <p:tgtEl>
                                          <p:spTgt spid="82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210">
                                            <p:txEl>
                                              <p:pRg st="1" end="1"/>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80">
                                          <p:stCondLst>
                                            <p:cond delay="0"/>
                                          </p:stCondLst>
                                        </p:cTn>
                                        <p:tgtEl>
                                          <p:spTgt spid="35"/>
                                        </p:tgtEl>
                                      </p:cBhvr>
                                    </p:animEffect>
                                    <p:anim calcmode="lin" valueType="num">
                                      <p:cBhvr>
                                        <p:cTn id="1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9" dur="26">
                                          <p:stCondLst>
                                            <p:cond delay="650"/>
                                          </p:stCondLst>
                                        </p:cTn>
                                        <p:tgtEl>
                                          <p:spTgt spid="35"/>
                                        </p:tgtEl>
                                      </p:cBhvr>
                                      <p:to x="100000" y="60000"/>
                                    </p:animScale>
                                    <p:animScale>
                                      <p:cBhvr>
                                        <p:cTn id="20" dur="166" decel="50000">
                                          <p:stCondLst>
                                            <p:cond delay="676"/>
                                          </p:stCondLst>
                                        </p:cTn>
                                        <p:tgtEl>
                                          <p:spTgt spid="35"/>
                                        </p:tgtEl>
                                      </p:cBhvr>
                                      <p:to x="100000" y="100000"/>
                                    </p:animScale>
                                    <p:animScale>
                                      <p:cBhvr>
                                        <p:cTn id="21" dur="26">
                                          <p:stCondLst>
                                            <p:cond delay="1312"/>
                                          </p:stCondLst>
                                        </p:cTn>
                                        <p:tgtEl>
                                          <p:spTgt spid="35"/>
                                        </p:tgtEl>
                                      </p:cBhvr>
                                      <p:to x="100000" y="80000"/>
                                    </p:animScale>
                                    <p:animScale>
                                      <p:cBhvr>
                                        <p:cTn id="22" dur="166" decel="50000">
                                          <p:stCondLst>
                                            <p:cond delay="1338"/>
                                          </p:stCondLst>
                                        </p:cTn>
                                        <p:tgtEl>
                                          <p:spTgt spid="35"/>
                                        </p:tgtEl>
                                      </p:cBhvr>
                                      <p:to x="100000" y="100000"/>
                                    </p:animScale>
                                    <p:animScale>
                                      <p:cBhvr>
                                        <p:cTn id="23" dur="26">
                                          <p:stCondLst>
                                            <p:cond delay="1642"/>
                                          </p:stCondLst>
                                        </p:cTn>
                                        <p:tgtEl>
                                          <p:spTgt spid="35"/>
                                        </p:tgtEl>
                                      </p:cBhvr>
                                      <p:to x="100000" y="90000"/>
                                    </p:animScale>
                                    <p:animScale>
                                      <p:cBhvr>
                                        <p:cTn id="24" dur="166" decel="50000">
                                          <p:stCondLst>
                                            <p:cond delay="1668"/>
                                          </p:stCondLst>
                                        </p:cTn>
                                        <p:tgtEl>
                                          <p:spTgt spid="35"/>
                                        </p:tgtEl>
                                      </p:cBhvr>
                                      <p:to x="100000" y="100000"/>
                                    </p:animScale>
                                    <p:animScale>
                                      <p:cBhvr>
                                        <p:cTn id="25" dur="26">
                                          <p:stCondLst>
                                            <p:cond delay="1808"/>
                                          </p:stCondLst>
                                        </p:cTn>
                                        <p:tgtEl>
                                          <p:spTgt spid="35"/>
                                        </p:tgtEl>
                                      </p:cBhvr>
                                      <p:to x="100000" y="95000"/>
                                    </p:animScale>
                                    <p:animScale>
                                      <p:cBhvr>
                                        <p:cTn id="26" dur="166" decel="50000">
                                          <p:stCondLst>
                                            <p:cond delay="1834"/>
                                          </p:stCondLst>
                                        </p:cTn>
                                        <p:tgtEl>
                                          <p:spTgt spid="35"/>
                                        </p:tgtEl>
                                      </p:cBhvr>
                                      <p:to x="100000" y="100000"/>
                                    </p:animScale>
                                  </p:childTnLst>
                                </p:cTn>
                              </p:par>
                              <p:par>
                                <p:cTn id="27" presetID="26" presetClass="entr" presetSubtype="0" fill="hold" grpId="0" nodeType="withEffect">
                                  <p:stCondLst>
                                    <p:cond delay="50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80">
                                          <p:stCondLst>
                                            <p:cond delay="0"/>
                                          </p:stCondLst>
                                        </p:cTn>
                                        <p:tgtEl>
                                          <p:spTgt spid="36"/>
                                        </p:tgtEl>
                                      </p:cBhvr>
                                    </p:animEffect>
                                    <p:anim calcmode="lin" valueType="num">
                                      <p:cBhvr>
                                        <p:cTn id="3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5" dur="26">
                                          <p:stCondLst>
                                            <p:cond delay="650"/>
                                          </p:stCondLst>
                                        </p:cTn>
                                        <p:tgtEl>
                                          <p:spTgt spid="36"/>
                                        </p:tgtEl>
                                      </p:cBhvr>
                                      <p:to x="100000" y="60000"/>
                                    </p:animScale>
                                    <p:animScale>
                                      <p:cBhvr>
                                        <p:cTn id="36" dur="166" decel="50000">
                                          <p:stCondLst>
                                            <p:cond delay="676"/>
                                          </p:stCondLst>
                                        </p:cTn>
                                        <p:tgtEl>
                                          <p:spTgt spid="36"/>
                                        </p:tgtEl>
                                      </p:cBhvr>
                                      <p:to x="100000" y="100000"/>
                                    </p:animScale>
                                    <p:animScale>
                                      <p:cBhvr>
                                        <p:cTn id="37" dur="26">
                                          <p:stCondLst>
                                            <p:cond delay="1312"/>
                                          </p:stCondLst>
                                        </p:cTn>
                                        <p:tgtEl>
                                          <p:spTgt spid="36"/>
                                        </p:tgtEl>
                                      </p:cBhvr>
                                      <p:to x="100000" y="80000"/>
                                    </p:animScale>
                                    <p:animScale>
                                      <p:cBhvr>
                                        <p:cTn id="38" dur="166" decel="50000">
                                          <p:stCondLst>
                                            <p:cond delay="1338"/>
                                          </p:stCondLst>
                                        </p:cTn>
                                        <p:tgtEl>
                                          <p:spTgt spid="36"/>
                                        </p:tgtEl>
                                      </p:cBhvr>
                                      <p:to x="100000" y="100000"/>
                                    </p:animScale>
                                    <p:animScale>
                                      <p:cBhvr>
                                        <p:cTn id="39" dur="26">
                                          <p:stCondLst>
                                            <p:cond delay="1642"/>
                                          </p:stCondLst>
                                        </p:cTn>
                                        <p:tgtEl>
                                          <p:spTgt spid="36"/>
                                        </p:tgtEl>
                                      </p:cBhvr>
                                      <p:to x="100000" y="90000"/>
                                    </p:animScale>
                                    <p:animScale>
                                      <p:cBhvr>
                                        <p:cTn id="40" dur="166" decel="50000">
                                          <p:stCondLst>
                                            <p:cond delay="1668"/>
                                          </p:stCondLst>
                                        </p:cTn>
                                        <p:tgtEl>
                                          <p:spTgt spid="36"/>
                                        </p:tgtEl>
                                      </p:cBhvr>
                                      <p:to x="100000" y="100000"/>
                                    </p:animScale>
                                    <p:animScale>
                                      <p:cBhvr>
                                        <p:cTn id="41" dur="26">
                                          <p:stCondLst>
                                            <p:cond delay="1808"/>
                                          </p:stCondLst>
                                        </p:cTn>
                                        <p:tgtEl>
                                          <p:spTgt spid="36"/>
                                        </p:tgtEl>
                                      </p:cBhvr>
                                      <p:to x="100000" y="95000"/>
                                    </p:animScale>
                                    <p:animScale>
                                      <p:cBhvr>
                                        <p:cTn id="42" dur="166" decel="50000">
                                          <p:stCondLst>
                                            <p:cond delay="1834"/>
                                          </p:stCondLst>
                                        </p:cTn>
                                        <p:tgtEl>
                                          <p:spTgt spid="36"/>
                                        </p:tgtEl>
                                      </p:cBhvr>
                                      <p:to x="100000" y="100000"/>
                                    </p:animScale>
                                  </p:childTnLst>
                                </p:cTn>
                              </p:par>
                              <p:par>
                                <p:cTn id="43" presetID="26" presetClass="entr" presetSubtype="0" fill="hold" grpId="0" nodeType="withEffect">
                                  <p:stCondLst>
                                    <p:cond delay="50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80">
                                          <p:stCondLst>
                                            <p:cond delay="0"/>
                                          </p:stCondLst>
                                        </p:cTn>
                                        <p:tgtEl>
                                          <p:spTgt spid="34"/>
                                        </p:tgtEl>
                                      </p:cBhvr>
                                    </p:animEffect>
                                    <p:anim calcmode="lin" valueType="num">
                                      <p:cBhvr>
                                        <p:cTn id="4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1" dur="26">
                                          <p:stCondLst>
                                            <p:cond delay="650"/>
                                          </p:stCondLst>
                                        </p:cTn>
                                        <p:tgtEl>
                                          <p:spTgt spid="34"/>
                                        </p:tgtEl>
                                      </p:cBhvr>
                                      <p:to x="100000" y="60000"/>
                                    </p:animScale>
                                    <p:animScale>
                                      <p:cBhvr>
                                        <p:cTn id="52" dur="166" decel="50000">
                                          <p:stCondLst>
                                            <p:cond delay="676"/>
                                          </p:stCondLst>
                                        </p:cTn>
                                        <p:tgtEl>
                                          <p:spTgt spid="34"/>
                                        </p:tgtEl>
                                      </p:cBhvr>
                                      <p:to x="100000" y="100000"/>
                                    </p:animScale>
                                    <p:animScale>
                                      <p:cBhvr>
                                        <p:cTn id="53" dur="26">
                                          <p:stCondLst>
                                            <p:cond delay="1312"/>
                                          </p:stCondLst>
                                        </p:cTn>
                                        <p:tgtEl>
                                          <p:spTgt spid="34"/>
                                        </p:tgtEl>
                                      </p:cBhvr>
                                      <p:to x="100000" y="80000"/>
                                    </p:animScale>
                                    <p:animScale>
                                      <p:cBhvr>
                                        <p:cTn id="54" dur="166" decel="50000">
                                          <p:stCondLst>
                                            <p:cond delay="1338"/>
                                          </p:stCondLst>
                                        </p:cTn>
                                        <p:tgtEl>
                                          <p:spTgt spid="34"/>
                                        </p:tgtEl>
                                      </p:cBhvr>
                                      <p:to x="100000" y="100000"/>
                                    </p:animScale>
                                    <p:animScale>
                                      <p:cBhvr>
                                        <p:cTn id="55" dur="26">
                                          <p:stCondLst>
                                            <p:cond delay="1642"/>
                                          </p:stCondLst>
                                        </p:cTn>
                                        <p:tgtEl>
                                          <p:spTgt spid="34"/>
                                        </p:tgtEl>
                                      </p:cBhvr>
                                      <p:to x="100000" y="90000"/>
                                    </p:animScale>
                                    <p:animScale>
                                      <p:cBhvr>
                                        <p:cTn id="56" dur="166" decel="50000">
                                          <p:stCondLst>
                                            <p:cond delay="1668"/>
                                          </p:stCondLst>
                                        </p:cTn>
                                        <p:tgtEl>
                                          <p:spTgt spid="34"/>
                                        </p:tgtEl>
                                      </p:cBhvr>
                                      <p:to x="100000" y="100000"/>
                                    </p:animScale>
                                    <p:animScale>
                                      <p:cBhvr>
                                        <p:cTn id="57" dur="26">
                                          <p:stCondLst>
                                            <p:cond delay="1808"/>
                                          </p:stCondLst>
                                        </p:cTn>
                                        <p:tgtEl>
                                          <p:spTgt spid="34"/>
                                        </p:tgtEl>
                                      </p:cBhvr>
                                      <p:to x="100000" y="95000"/>
                                    </p:animScale>
                                    <p:animScale>
                                      <p:cBhvr>
                                        <p:cTn id="58" dur="166" decel="50000">
                                          <p:stCondLst>
                                            <p:cond delay="1834"/>
                                          </p:stCondLst>
                                        </p:cTn>
                                        <p:tgtEl>
                                          <p:spTgt spid="34"/>
                                        </p:tgtEl>
                                      </p:cBhvr>
                                      <p:to x="100000" y="100000"/>
                                    </p:animScale>
                                  </p:childTnLst>
                                </p:cTn>
                              </p:par>
                              <p:par>
                                <p:cTn id="59" presetID="26" presetClass="entr" presetSubtype="0" fill="hold" grpId="0" nodeType="withEffect">
                                  <p:stCondLst>
                                    <p:cond delay="50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80">
                                          <p:stCondLst>
                                            <p:cond delay="0"/>
                                          </p:stCondLst>
                                        </p:cTn>
                                        <p:tgtEl>
                                          <p:spTgt spid="37"/>
                                        </p:tgtEl>
                                      </p:cBhvr>
                                    </p:animEffect>
                                    <p:anim calcmode="lin" valueType="num">
                                      <p:cBhvr>
                                        <p:cTn id="6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7" dur="26">
                                          <p:stCondLst>
                                            <p:cond delay="650"/>
                                          </p:stCondLst>
                                        </p:cTn>
                                        <p:tgtEl>
                                          <p:spTgt spid="37"/>
                                        </p:tgtEl>
                                      </p:cBhvr>
                                      <p:to x="100000" y="60000"/>
                                    </p:animScale>
                                    <p:animScale>
                                      <p:cBhvr>
                                        <p:cTn id="68" dur="166" decel="50000">
                                          <p:stCondLst>
                                            <p:cond delay="676"/>
                                          </p:stCondLst>
                                        </p:cTn>
                                        <p:tgtEl>
                                          <p:spTgt spid="37"/>
                                        </p:tgtEl>
                                      </p:cBhvr>
                                      <p:to x="100000" y="100000"/>
                                    </p:animScale>
                                    <p:animScale>
                                      <p:cBhvr>
                                        <p:cTn id="69" dur="26">
                                          <p:stCondLst>
                                            <p:cond delay="1312"/>
                                          </p:stCondLst>
                                        </p:cTn>
                                        <p:tgtEl>
                                          <p:spTgt spid="37"/>
                                        </p:tgtEl>
                                      </p:cBhvr>
                                      <p:to x="100000" y="80000"/>
                                    </p:animScale>
                                    <p:animScale>
                                      <p:cBhvr>
                                        <p:cTn id="70" dur="166" decel="50000">
                                          <p:stCondLst>
                                            <p:cond delay="1338"/>
                                          </p:stCondLst>
                                        </p:cTn>
                                        <p:tgtEl>
                                          <p:spTgt spid="37"/>
                                        </p:tgtEl>
                                      </p:cBhvr>
                                      <p:to x="100000" y="100000"/>
                                    </p:animScale>
                                    <p:animScale>
                                      <p:cBhvr>
                                        <p:cTn id="71" dur="26">
                                          <p:stCondLst>
                                            <p:cond delay="1642"/>
                                          </p:stCondLst>
                                        </p:cTn>
                                        <p:tgtEl>
                                          <p:spTgt spid="37"/>
                                        </p:tgtEl>
                                      </p:cBhvr>
                                      <p:to x="100000" y="90000"/>
                                    </p:animScale>
                                    <p:animScale>
                                      <p:cBhvr>
                                        <p:cTn id="72" dur="166" decel="50000">
                                          <p:stCondLst>
                                            <p:cond delay="1668"/>
                                          </p:stCondLst>
                                        </p:cTn>
                                        <p:tgtEl>
                                          <p:spTgt spid="37"/>
                                        </p:tgtEl>
                                      </p:cBhvr>
                                      <p:to x="100000" y="100000"/>
                                    </p:animScale>
                                    <p:animScale>
                                      <p:cBhvr>
                                        <p:cTn id="73" dur="26">
                                          <p:stCondLst>
                                            <p:cond delay="1808"/>
                                          </p:stCondLst>
                                        </p:cTn>
                                        <p:tgtEl>
                                          <p:spTgt spid="37"/>
                                        </p:tgtEl>
                                      </p:cBhvr>
                                      <p:to x="100000" y="95000"/>
                                    </p:animScale>
                                    <p:animScale>
                                      <p:cBhvr>
                                        <p:cTn id="74" dur="166" decel="50000">
                                          <p:stCondLst>
                                            <p:cond delay="1834"/>
                                          </p:stCondLst>
                                        </p:cTn>
                                        <p:tgtEl>
                                          <p:spTgt spid="37"/>
                                        </p:tgtEl>
                                      </p:cBhvr>
                                      <p:to x="100000" y="100000"/>
                                    </p:animScale>
                                  </p:childTnLst>
                                </p:cTn>
                              </p:par>
                            </p:childTnLst>
                          </p:cTn>
                        </p:par>
                        <p:par>
                          <p:cTn id="75" fill="hold" nodeType="afterGroup">
                            <p:stCondLst>
                              <p:cond delay="3500"/>
                            </p:stCondLst>
                            <p:childTnLst>
                              <p:par>
                                <p:cTn id="76" presetID="42" presetClass="entr" presetSubtype="0" fill="hold" grpId="0" nodeType="afterEffect">
                                  <p:stCondLst>
                                    <p:cond delay="0"/>
                                  </p:stCondLst>
                                  <p:childTnLst>
                                    <p:set>
                                      <p:cBhvr>
                                        <p:cTn id="77" dur="1" fill="hold">
                                          <p:stCondLst>
                                            <p:cond delay="0"/>
                                          </p:stCondLst>
                                        </p:cTn>
                                        <p:tgtEl>
                                          <p:spTgt spid="8210">
                                            <p:txEl>
                                              <p:pRg st="2" end="2"/>
                                            </p:txEl>
                                          </p:spTgt>
                                        </p:tgtEl>
                                        <p:attrNameLst>
                                          <p:attrName>style.visibility</p:attrName>
                                        </p:attrNameLst>
                                      </p:cBhvr>
                                      <p:to>
                                        <p:strVal val="visible"/>
                                      </p:to>
                                    </p:set>
                                    <p:animEffect transition="in" filter="fade">
                                      <p:cBhvr>
                                        <p:cTn id="78" dur="1000"/>
                                        <p:tgtEl>
                                          <p:spTgt spid="8210">
                                            <p:txEl>
                                              <p:pRg st="2" end="2"/>
                                            </p:txEl>
                                          </p:spTgt>
                                        </p:tgtEl>
                                      </p:cBhvr>
                                    </p:animEffect>
                                    <p:anim calcmode="lin" valueType="num">
                                      <p:cBhvr>
                                        <p:cTn id="79" dur="1000" fill="hold"/>
                                        <p:tgtEl>
                                          <p:spTgt spid="8210">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8210">
                                            <p:txEl>
                                              <p:pRg st="2" end="2"/>
                                            </p:txEl>
                                          </p:spTgt>
                                        </p:tgtEl>
                                        <p:attrNameLst>
                                          <p:attrName>ppt_y</p:attrName>
                                        </p:attrNameLst>
                                      </p:cBhvr>
                                      <p:tavLst>
                                        <p:tav tm="0">
                                          <p:val>
                                            <p:strVal val="#ppt_y+.1"/>
                                          </p:val>
                                        </p:tav>
                                        <p:tav tm="100000">
                                          <p:val>
                                            <p:strVal val="#ppt_y"/>
                                          </p:val>
                                        </p:tav>
                                      </p:tavLst>
                                    </p:anim>
                                  </p:childTnLst>
                                </p:cTn>
                              </p:par>
                            </p:childTnLst>
                          </p:cTn>
                        </p:par>
                        <p:par>
                          <p:cTn id="81" fill="hold" nodeType="afterGroup">
                            <p:stCondLst>
                              <p:cond delay="4500"/>
                            </p:stCondLst>
                            <p:childTnLst>
                              <p:par>
                                <p:cTn id="82" presetID="42" presetClass="entr" presetSubtype="0" fill="hold" grpId="0"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1000"/>
                                        <p:tgtEl>
                                          <p:spTgt spid="2"/>
                                        </p:tgtEl>
                                      </p:cBhvr>
                                    </p:animEffect>
                                    <p:anim calcmode="lin" valueType="num">
                                      <p:cBhvr>
                                        <p:cTn id="85" dur="1000" fill="hold"/>
                                        <p:tgtEl>
                                          <p:spTgt spid="2"/>
                                        </p:tgtEl>
                                        <p:attrNameLst>
                                          <p:attrName>ppt_x</p:attrName>
                                        </p:attrNameLst>
                                      </p:cBhvr>
                                      <p:tavLst>
                                        <p:tav tm="0">
                                          <p:val>
                                            <p:strVal val="#ppt_x"/>
                                          </p:val>
                                        </p:tav>
                                        <p:tav tm="100000">
                                          <p:val>
                                            <p:strVal val="#ppt_x"/>
                                          </p:val>
                                        </p:tav>
                                      </p:tavLst>
                                    </p:anim>
                                    <p:anim calcmode="lin" valueType="num">
                                      <p:cBhvr>
                                        <p:cTn id="86" dur="1000" fill="hold"/>
                                        <p:tgtEl>
                                          <p:spTgt spid="2"/>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84997"/>
                                        </p:tgtEl>
                                        <p:attrNameLst>
                                          <p:attrName>style.visibility</p:attrName>
                                        </p:attrNameLst>
                                      </p:cBhvr>
                                      <p:to>
                                        <p:strVal val="visible"/>
                                      </p:to>
                                    </p:set>
                                    <p:animEffect transition="in" filter="fade">
                                      <p:cBhvr>
                                        <p:cTn id="89" dur="1000"/>
                                        <p:tgtEl>
                                          <p:spTgt spid="84997"/>
                                        </p:tgtEl>
                                      </p:cBhvr>
                                    </p:animEffect>
                                    <p:anim calcmode="lin" valueType="num">
                                      <p:cBhvr>
                                        <p:cTn id="90" dur="1000" fill="hold"/>
                                        <p:tgtEl>
                                          <p:spTgt spid="84997"/>
                                        </p:tgtEl>
                                        <p:attrNameLst>
                                          <p:attrName>ppt_x</p:attrName>
                                        </p:attrNameLst>
                                      </p:cBhvr>
                                      <p:tavLst>
                                        <p:tav tm="0">
                                          <p:val>
                                            <p:strVal val="#ppt_x"/>
                                          </p:val>
                                        </p:tav>
                                        <p:tav tm="100000">
                                          <p:val>
                                            <p:strVal val="#ppt_x"/>
                                          </p:val>
                                        </p:tav>
                                      </p:tavLst>
                                    </p:anim>
                                    <p:anim calcmode="lin" valueType="num">
                                      <p:cBhvr>
                                        <p:cTn id="91" dur="1000" fill="hold"/>
                                        <p:tgtEl>
                                          <p:spTgt spid="84997"/>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84998"/>
                                        </p:tgtEl>
                                        <p:attrNameLst>
                                          <p:attrName>style.visibility</p:attrName>
                                        </p:attrNameLst>
                                      </p:cBhvr>
                                      <p:to>
                                        <p:strVal val="visible"/>
                                      </p:to>
                                    </p:set>
                                    <p:animEffect transition="in" filter="fade">
                                      <p:cBhvr>
                                        <p:cTn id="94" dur="1000"/>
                                        <p:tgtEl>
                                          <p:spTgt spid="84998"/>
                                        </p:tgtEl>
                                      </p:cBhvr>
                                    </p:animEffect>
                                    <p:anim calcmode="lin" valueType="num">
                                      <p:cBhvr>
                                        <p:cTn id="95" dur="1000" fill="hold"/>
                                        <p:tgtEl>
                                          <p:spTgt spid="84998"/>
                                        </p:tgtEl>
                                        <p:attrNameLst>
                                          <p:attrName>ppt_x</p:attrName>
                                        </p:attrNameLst>
                                      </p:cBhvr>
                                      <p:tavLst>
                                        <p:tav tm="0">
                                          <p:val>
                                            <p:strVal val="#ppt_x"/>
                                          </p:val>
                                        </p:tav>
                                        <p:tav tm="100000">
                                          <p:val>
                                            <p:strVal val="#ppt_x"/>
                                          </p:val>
                                        </p:tav>
                                      </p:tavLst>
                                    </p:anim>
                                    <p:anim calcmode="lin" valueType="num">
                                      <p:cBhvr>
                                        <p:cTn id="96" dur="1000" fill="hold"/>
                                        <p:tgtEl>
                                          <p:spTgt spid="84998"/>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84996"/>
                                        </p:tgtEl>
                                        <p:attrNameLst>
                                          <p:attrName>style.visibility</p:attrName>
                                        </p:attrNameLst>
                                      </p:cBhvr>
                                      <p:to>
                                        <p:strVal val="visible"/>
                                      </p:to>
                                    </p:set>
                                    <p:animEffect transition="in" filter="fade">
                                      <p:cBhvr>
                                        <p:cTn id="99" dur="1000"/>
                                        <p:tgtEl>
                                          <p:spTgt spid="84996"/>
                                        </p:tgtEl>
                                      </p:cBhvr>
                                    </p:animEffect>
                                    <p:anim calcmode="lin" valueType="num">
                                      <p:cBhvr>
                                        <p:cTn id="100" dur="1000" fill="hold"/>
                                        <p:tgtEl>
                                          <p:spTgt spid="84996"/>
                                        </p:tgtEl>
                                        <p:attrNameLst>
                                          <p:attrName>ppt_x</p:attrName>
                                        </p:attrNameLst>
                                      </p:cBhvr>
                                      <p:tavLst>
                                        <p:tav tm="0">
                                          <p:val>
                                            <p:strVal val="#ppt_x"/>
                                          </p:val>
                                        </p:tav>
                                        <p:tav tm="100000">
                                          <p:val>
                                            <p:strVal val="#ppt_x"/>
                                          </p:val>
                                        </p:tav>
                                      </p:tavLst>
                                    </p:anim>
                                    <p:anim calcmode="lin" valueType="num">
                                      <p:cBhvr>
                                        <p:cTn id="101" dur="1000" fill="hold"/>
                                        <p:tgtEl>
                                          <p:spTgt spid="849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210" grpId="0" build="p"/>
      <p:bldP spid="34" grpId="0" animBg="1"/>
      <p:bldP spid="35" grpId="0" animBg="1"/>
      <p:bldP spid="36"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485900" y="246693"/>
            <a:ext cx="6172200" cy="979963"/>
          </a:xfrm>
        </p:spPr>
        <p:txBody>
          <a:bodyPr/>
          <a:lstStyle/>
          <a:p>
            <a:pPr eaLnBrk="1" hangingPunct="1"/>
            <a:r>
              <a:rPr lang="en-US" altLang="en-US" sz="3600" b="1" dirty="0" smtClean="0">
                <a:latin typeface="Times New Roman" pitchFamily="18" charset="0"/>
                <a:ea typeface="ＭＳ Ｐゴシック" pitchFamily="34" charset="-128"/>
                <a:cs typeface="Times New Roman" pitchFamily="18" charset="0"/>
              </a:rPr>
              <a:t>OPUS Projects for Managers </a:t>
            </a:r>
          </a:p>
        </p:txBody>
      </p:sp>
      <p:sp>
        <p:nvSpPr>
          <p:cNvPr id="30723" name="Content Placeholder 2"/>
          <p:cNvSpPr>
            <a:spLocks noGrp="1"/>
          </p:cNvSpPr>
          <p:nvPr>
            <p:ph idx="1"/>
          </p:nvPr>
        </p:nvSpPr>
        <p:spPr>
          <a:xfrm>
            <a:off x="1143000" y="1226655"/>
            <a:ext cx="6827044" cy="4926319"/>
          </a:xfrm>
        </p:spPr>
        <p:txBody>
          <a:bodyPr/>
          <a:lstStyle/>
          <a:p>
            <a:pPr eaLnBrk="1" hangingPunct="1"/>
            <a:r>
              <a:rPr lang="en-US" altLang="en-US" sz="2400" dirty="0" smtClean="0">
                <a:ea typeface="ＭＳ Ｐゴシック" pitchFamily="34" charset="-128"/>
              </a:rPr>
              <a:t>OPUS Projects (OP) is part of the OPUS suite of programs. </a:t>
            </a:r>
          </a:p>
          <a:p>
            <a:pPr eaLnBrk="1" hangingPunct="1"/>
            <a:r>
              <a:rPr lang="en-US" altLang="en-US" sz="2400" dirty="0" smtClean="0">
                <a:solidFill>
                  <a:srgbClr val="C00000"/>
                </a:solidFill>
                <a:ea typeface="ＭＳ Ｐゴシック" pitchFamily="34" charset="-128"/>
              </a:rPr>
              <a:t>OP is NGS cloud software for baseline processing and adjustment of GPS observations on multiple marks in multiple sessions.   Ideal for GPS control networks.</a:t>
            </a:r>
            <a:endParaRPr lang="en-US" altLang="en-US" sz="2400" dirty="0" smtClean="0">
              <a:ea typeface="ＭＳ Ｐゴシック" pitchFamily="34" charset="-128"/>
            </a:endParaRPr>
          </a:p>
          <a:p>
            <a:pPr eaLnBrk="1" hangingPunct="1"/>
            <a:r>
              <a:rPr lang="en-US" altLang="en-US" sz="2400" dirty="0" smtClean="0">
                <a:ea typeface="ＭＳ Ｐゴシック" pitchFamily="34" charset="-128"/>
              </a:rPr>
              <a:t>OP may be used to align geodetic networks to the National Spatial Reference System (NSRS).  This is realized using the NGS CORS network.</a:t>
            </a:r>
          </a:p>
          <a:p>
            <a:pPr eaLnBrk="1" hangingPunct="1"/>
            <a:r>
              <a:rPr lang="en-US" altLang="en-US" sz="2400" dirty="0" smtClean="0">
                <a:solidFill>
                  <a:srgbClr val="C00000"/>
                </a:solidFill>
                <a:ea typeface="ＭＳ Ｐゴシック" pitchFamily="34" charset="-128"/>
              </a:rPr>
              <a:t>The NSRS is a </a:t>
            </a:r>
            <a:r>
              <a:rPr lang="en-US" altLang="en-US" sz="2400" b="1" dirty="0" smtClean="0">
                <a:solidFill>
                  <a:srgbClr val="C00000"/>
                </a:solidFill>
                <a:ea typeface="ＭＳ Ｐゴシック" pitchFamily="34" charset="-128"/>
              </a:rPr>
              <a:t>consistent coordinate system</a:t>
            </a:r>
            <a:r>
              <a:rPr lang="en-US" altLang="en-US" sz="2400" dirty="0" smtClean="0">
                <a:solidFill>
                  <a:srgbClr val="C00000"/>
                </a:solidFill>
                <a:ea typeface="ＭＳ Ｐゴシック" pitchFamily="34" charset="-128"/>
              </a:rPr>
              <a:t> that defines latitude, longitude, height, scale, gravity, and orientation throughout the United States.</a:t>
            </a:r>
          </a:p>
          <a:p>
            <a:pPr eaLnBrk="1" hangingPunct="1"/>
            <a:endParaRPr lang="en-US" altLang="en-US" sz="28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652F9FE-809D-46B7-AA2C-6D3DD4E51F1B}" type="slidenum">
              <a:rPr lang="en-US" smtClean="0"/>
              <a:pPr>
                <a:defRPr/>
              </a:pPr>
              <a:t>47</a:t>
            </a:fld>
            <a:endParaRPr lang="en-US" dirty="0"/>
          </a:p>
        </p:txBody>
      </p:sp>
    </p:spTree>
    <p:extLst>
      <p:ext uri="{BB962C8B-B14F-4D97-AF65-F5344CB8AC3E}">
        <p14:creationId xmlns:p14="http://schemas.microsoft.com/office/powerpoint/2010/main" val="83939109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485900" y="478328"/>
            <a:ext cx="6172200" cy="1143000"/>
          </a:xfrm>
        </p:spPr>
        <p:txBody>
          <a:bodyPr/>
          <a:lstStyle/>
          <a:p>
            <a:pPr eaLnBrk="1" hangingPunct="1"/>
            <a:r>
              <a:rPr lang="en-US" altLang="en-US" sz="3600" b="1" dirty="0" smtClean="0">
                <a:latin typeface="Times New Roman" pitchFamily="18" charset="0"/>
                <a:ea typeface="ＭＳ Ｐゴシック" pitchFamily="34" charset="-128"/>
                <a:cs typeface="Times New Roman" pitchFamily="18" charset="0"/>
              </a:rPr>
              <a:t>OPUS Projects for Managers Classes</a:t>
            </a:r>
          </a:p>
        </p:txBody>
      </p:sp>
      <p:sp>
        <p:nvSpPr>
          <p:cNvPr id="31747" name="Content Placeholder 2"/>
          <p:cNvSpPr>
            <a:spLocks noGrp="1"/>
          </p:cNvSpPr>
          <p:nvPr>
            <p:ph idx="1"/>
          </p:nvPr>
        </p:nvSpPr>
        <p:spPr>
          <a:xfrm>
            <a:off x="1485900" y="1753825"/>
            <a:ext cx="6172200" cy="4602531"/>
          </a:xfrm>
        </p:spPr>
        <p:txBody>
          <a:bodyPr/>
          <a:lstStyle/>
          <a:p>
            <a:pPr eaLnBrk="1" hangingPunct="1"/>
            <a:r>
              <a:rPr lang="en-US" altLang="en-US" sz="2000" dirty="0" smtClean="0">
                <a:solidFill>
                  <a:srgbClr val="C00000"/>
                </a:solidFill>
                <a:ea typeface="ＭＳ Ｐゴシック" pitchFamily="34" charset="-128"/>
              </a:rPr>
              <a:t>OP is accessed through your Internet browser.  You must be trained as an OP Manager and then your email address will allow you to create projects. </a:t>
            </a:r>
          </a:p>
          <a:p>
            <a:pPr eaLnBrk="1" hangingPunct="1"/>
            <a:r>
              <a:rPr lang="en-US" altLang="en-US" sz="2000" dirty="0" smtClean="0">
                <a:ea typeface="ＭＳ Ｐゴシック" pitchFamily="34" charset="-128"/>
              </a:rPr>
              <a:t>OPUS Projects for Managers training is available…</a:t>
            </a:r>
          </a:p>
          <a:p>
            <a:pPr eaLnBrk="1" hangingPunct="1"/>
            <a:r>
              <a:rPr lang="en-US" altLang="en-US" sz="2000" dirty="0" smtClean="0">
                <a:ea typeface="ＭＳ Ｐゴシック" pitchFamily="34" charset="-128"/>
              </a:rPr>
              <a:t>To sign up for a class see the NGS training web page here:</a:t>
            </a:r>
          </a:p>
          <a:p>
            <a:pPr lvl="2" eaLnBrk="1" hangingPunct="1"/>
            <a:r>
              <a:rPr lang="en-US" altLang="en-US" sz="1800" dirty="0" smtClean="0">
                <a:ea typeface="ＭＳ Ｐゴシック" pitchFamily="34" charset="-128"/>
                <a:hlinkClick r:id="rId3"/>
              </a:rPr>
              <a:t>http://www.ngs.noaa.gov/corbin/calendar.shtml</a:t>
            </a:r>
            <a:endParaRPr lang="en-US" altLang="en-US" sz="1800" dirty="0" smtClean="0">
              <a:ea typeface="ＭＳ Ｐゴシック" pitchFamily="34" charset="-128"/>
            </a:endParaRPr>
          </a:p>
          <a:p>
            <a:pPr lvl="2" eaLnBrk="1" hangingPunct="1"/>
            <a:r>
              <a:rPr lang="en-US" altLang="en-US" sz="2000" dirty="0" smtClean="0">
                <a:ea typeface="ＭＳ Ｐゴシック" pitchFamily="34" charset="-128"/>
              </a:rPr>
              <a:t>Many OP trainers are NGS Geodetic Advisors </a:t>
            </a:r>
          </a:p>
          <a:p>
            <a:pPr lvl="3" eaLnBrk="1" hangingPunct="1"/>
            <a:r>
              <a:rPr lang="en-US" altLang="en-US" dirty="0" smtClean="0">
                <a:ea typeface="ＭＳ Ｐゴシック" pitchFamily="34" charset="-128"/>
              </a:rPr>
              <a:t>(NGS Geodetic Services Division)</a:t>
            </a:r>
          </a:p>
          <a:p>
            <a:pPr eaLnBrk="1" hangingPunct="1"/>
            <a:r>
              <a:rPr lang="en-US" altLang="en-US" sz="2000" dirty="0" smtClean="0">
                <a:solidFill>
                  <a:srgbClr val="C00000"/>
                </a:solidFill>
                <a:ea typeface="ＭＳ Ｐゴシック" pitchFamily="34" charset="-128"/>
              </a:rPr>
              <a:t>There maybe other agency or private trainers</a:t>
            </a:r>
          </a:p>
          <a:p>
            <a:pPr eaLnBrk="1" hangingPunct="1"/>
            <a:r>
              <a:rPr lang="en-US" altLang="en-US" sz="2000" dirty="0" smtClean="0">
                <a:solidFill>
                  <a:srgbClr val="C00000"/>
                </a:solidFill>
                <a:ea typeface="ＭＳ Ｐゴシック" pitchFamily="34" charset="-128"/>
              </a:rPr>
              <a:t>You may have to travel to get training</a:t>
            </a:r>
          </a:p>
          <a:p>
            <a:pPr eaLnBrk="1" hangingPunct="1"/>
            <a:r>
              <a:rPr lang="en-US" altLang="en-US" sz="2000" dirty="0" smtClean="0">
                <a:ea typeface="ＭＳ Ｐゴシック" pitchFamily="34" charset="-128"/>
              </a:rPr>
              <a:t>Class is 1.5 days long (certificates provided - normally 12 </a:t>
            </a:r>
            <a:r>
              <a:rPr lang="en-US" altLang="en-US" sz="2000" dirty="0" err="1" smtClean="0">
                <a:ea typeface="ＭＳ Ｐゴシック" pitchFamily="34" charset="-128"/>
              </a:rPr>
              <a:t>pdh</a:t>
            </a:r>
            <a:r>
              <a:rPr lang="en-US" altLang="en-US" sz="2000" dirty="0" smtClean="0">
                <a:ea typeface="ＭＳ Ｐゴシック" pitchFamily="34" charset="-128"/>
              </a:rPr>
              <a:t>) </a:t>
            </a:r>
          </a:p>
          <a:p>
            <a:pPr eaLnBrk="1" hangingPunct="1"/>
            <a:endParaRPr lang="en-US" altLang="en-US"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652F9FE-809D-46B7-AA2C-6D3DD4E51F1B}" type="slidenum">
              <a:rPr lang="en-US" smtClean="0"/>
              <a:pPr>
                <a:defRPr/>
              </a:pPr>
              <a:t>48</a:t>
            </a:fld>
            <a:endParaRPr lang="en-US" dirty="0"/>
          </a:p>
        </p:txBody>
      </p:sp>
    </p:spTree>
    <p:extLst>
      <p:ext uri="{BB962C8B-B14F-4D97-AF65-F5344CB8AC3E}">
        <p14:creationId xmlns:p14="http://schemas.microsoft.com/office/powerpoint/2010/main" val="295710687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975529"/>
            <a:ext cx="6404372" cy="3044811"/>
          </a:xfrm>
        </p:spPr>
        <p:txBody>
          <a:bodyPr/>
          <a:lstStyle/>
          <a:p>
            <a:pPr marL="2862263" indent="-2279650" eaLnBrk="1" hangingPunct="1">
              <a:buFont typeface="Arial" charset="0"/>
              <a:buNone/>
              <a:tabLst>
                <a:tab pos="2624138" algn="l"/>
              </a:tabLst>
              <a:defRPr/>
            </a:pPr>
            <a:r>
              <a:rPr lang="en-US" sz="2000" b="1" dirty="0">
                <a:solidFill>
                  <a:schemeClr val="bg1">
                    <a:lumMod val="50000"/>
                  </a:schemeClr>
                </a:solidFill>
              </a:rPr>
              <a:t>OPUS solutions	</a:t>
            </a:r>
            <a:r>
              <a:rPr lang="en-US" sz="2000" dirty="0">
                <a:solidFill>
                  <a:schemeClr val="bg1">
                    <a:lumMod val="50000"/>
                  </a:schemeClr>
                </a:solidFill>
              </a:rPr>
              <a:t>= pretty good, but each treated as independent and assumes “perfect” CORS.</a:t>
            </a:r>
          </a:p>
          <a:p>
            <a:pPr marL="2862263" indent="-2279650" eaLnBrk="1" hangingPunct="1">
              <a:buFont typeface="Arial" charset="0"/>
              <a:buNone/>
              <a:tabLst>
                <a:tab pos="2624138" algn="l"/>
              </a:tabLst>
              <a:defRPr/>
            </a:pPr>
            <a:r>
              <a:rPr lang="en-US" sz="2000" b="1" dirty="0">
                <a:solidFill>
                  <a:schemeClr val="tx2"/>
                </a:solidFill>
              </a:rPr>
              <a:t>Sessions	</a:t>
            </a:r>
            <a:r>
              <a:rPr lang="en-US" sz="2000" dirty="0">
                <a:solidFill>
                  <a:schemeClr val="tx2"/>
                </a:solidFill>
              </a:rPr>
              <a:t>= simultaneously-observed marks processed together in sessions increases consistency. </a:t>
            </a:r>
          </a:p>
          <a:p>
            <a:pPr marL="2862263" indent="-2279650" eaLnBrk="1" hangingPunct="1">
              <a:buFont typeface="Arial" charset="0"/>
              <a:buNone/>
              <a:tabLst>
                <a:tab pos="2624138" algn="l"/>
              </a:tabLst>
              <a:defRPr/>
            </a:pPr>
            <a:r>
              <a:rPr lang="en-US" sz="2000" b="1" dirty="0">
                <a:solidFill>
                  <a:srgbClr val="00B050"/>
                </a:solidFill>
              </a:rPr>
              <a:t>Adjustments</a:t>
            </a:r>
            <a:r>
              <a:rPr lang="en-US" sz="2000" dirty="0">
                <a:solidFill>
                  <a:srgbClr val="00B050"/>
                </a:solidFill>
              </a:rPr>
              <a:t>	= interlinking sessions through network adjustments increases accuracy.</a:t>
            </a:r>
            <a:endParaRPr lang="en-US" sz="2000" dirty="0"/>
          </a:p>
        </p:txBody>
      </p:sp>
      <p:sp>
        <p:nvSpPr>
          <p:cNvPr id="32771" name="Title 1"/>
          <p:cNvSpPr>
            <a:spLocks noGrp="1"/>
          </p:cNvSpPr>
          <p:nvPr>
            <p:ph type="title"/>
          </p:nvPr>
        </p:nvSpPr>
        <p:spPr>
          <a:xfrm>
            <a:off x="486597" y="354653"/>
            <a:ext cx="8229600" cy="639763"/>
          </a:xfrm>
        </p:spPr>
        <p:txBody>
          <a:bodyPr/>
          <a:lstStyle/>
          <a:p>
            <a:pPr eaLnBrk="1" hangingPunct="1"/>
            <a:r>
              <a:rPr lang="en-US" altLang="en-US" sz="4000" smtClean="0"/>
              <a:t>What’s in it for me?</a:t>
            </a:r>
          </a:p>
        </p:txBody>
      </p:sp>
      <p:grpSp>
        <p:nvGrpSpPr>
          <p:cNvPr id="32775" name="Group 47"/>
          <p:cNvGrpSpPr>
            <a:grpSpLocks/>
          </p:cNvGrpSpPr>
          <p:nvPr/>
        </p:nvGrpSpPr>
        <p:grpSpPr bwMode="auto">
          <a:xfrm>
            <a:off x="2212849" y="3954466"/>
            <a:ext cx="5183981" cy="2767013"/>
            <a:chOff x="1199392" y="3693226"/>
            <a:chExt cx="6911447" cy="2766951"/>
          </a:xfrm>
        </p:grpSpPr>
        <p:pic>
          <p:nvPicPr>
            <p:cNvPr id="32779" name="Picture 45"/>
            <p:cNvPicPr>
              <a:picLocks noChangeAspect="1" noChangeArrowheads="1"/>
            </p:cNvPicPr>
            <p:nvPr/>
          </p:nvPicPr>
          <p:blipFill>
            <a:blip r:embed="rId3">
              <a:extLst>
                <a:ext uri="{28A0092B-C50C-407E-A947-70E740481C1C}">
                  <a14:useLocalDpi xmlns:a14="http://schemas.microsoft.com/office/drawing/2010/main" val="0"/>
                </a:ext>
              </a:extLst>
            </a:blip>
            <a:srcRect l="760" t="11095" r="64134" b="46616"/>
            <a:stretch>
              <a:fillRect/>
            </a:stretch>
          </p:blipFill>
          <p:spPr bwMode="auto">
            <a:xfrm>
              <a:off x="1199392" y="3693226"/>
              <a:ext cx="2743200" cy="270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46"/>
            <p:cNvPicPr>
              <a:picLocks noChangeAspect="1" noChangeArrowheads="1"/>
            </p:cNvPicPr>
            <p:nvPr/>
          </p:nvPicPr>
          <p:blipFill>
            <a:blip r:embed="rId3">
              <a:extLst>
                <a:ext uri="{28A0092B-C50C-407E-A947-70E740481C1C}">
                  <a14:useLocalDpi xmlns:a14="http://schemas.microsoft.com/office/drawing/2010/main" val="0"/>
                </a:ext>
              </a:extLst>
            </a:blip>
            <a:srcRect l="760" t="56384" r="52254" b="398"/>
            <a:stretch>
              <a:fillRect/>
            </a:stretch>
          </p:blipFill>
          <p:spPr bwMode="auto">
            <a:xfrm>
              <a:off x="4439391" y="3693226"/>
              <a:ext cx="3671448" cy="276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Oval 48"/>
          <p:cNvSpPr/>
          <p:nvPr/>
        </p:nvSpPr>
        <p:spPr>
          <a:xfrm>
            <a:off x="3040548" y="1144588"/>
            <a:ext cx="142875" cy="2032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54" name="Diamond 53"/>
          <p:cNvSpPr/>
          <p:nvPr/>
        </p:nvSpPr>
        <p:spPr>
          <a:xfrm>
            <a:off x="3057749" y="2047555"/>
            <a:ext cx="142875" cy="203200"/>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55" name="Rectangle 54"/>
          <p:cNvSpPr/>
          <p:nvPr/>
        </p:nvSpPr>
        <p:spPr>
          <a:xfrm>
            <a:off x="3027017" y="3014819"/>
            <a:ext cx="142875" cy="201613"/>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 name="Date Placeholder 1"/>
          <p:cNvSpPr>
            <a:spLocks noGrp="1"/>
          </p:cNvSpPr>
          <p:nvPr>
            <p:ph type="dt" sz="half" idx="10"/>
          </p:nvPr>
        </p:nvSpPr>
        <p:spPr/>
        <p:txBody>
          <a:bodyPr/>
          <a:lstStyle/>
          <a:p>
            <a:pPr>
              <a:defRPr/>
            </a:pPr>
            <a:r>
              <a:rPr lang="en-US" smtClean="0"/>
              <a:t>12/08/2016</a:t>
            </a:r>
            <a:endParaRPr lang="en-US"/>
          </a:p>
        </p:txBody>
      </p:sp>
      <p:sp>
        <p:nvSpPr>
          <p:cNvPr id="5" name="Slide Number Placeholder 4"/>
          <p:cNvSpPr>
            <a:spLocks noGrp="1"/>
          </p:cNvSpPr>
          <p:nvPr>
            <p:ph type="sldNum" sz="quarter" idx="12"/>
          </p:nvPr>
        </p:nvSpPr>
        <p:spPr/>
        <p:txBody>
          <a:bodyPr/>
          <a:lstStyle/>
          <a:p>
            <a:pPr>
              <a:defRPr/>
            </a:pPr>
            <a:fld id="{8D24D62A-37E9-46EB-937F-6A6CA357EEA6}" type="slidenum">
              <a:rPr lang="en-US" smtClean="0"/>
              <a:pPr>
                <a:defRPr/>
              </a:pPr>
              <a:t>49</a:t>
            </a:fld>
            <a:endParaRPr lang="en-US"/>
          </a:p>
        </p:txBody>
      </p:sp>
    </p:spTree>
    <p:extLst>
      <p:ext uri="{BB962C8B-B14F-4D97-AF65-F5344CB8AC3E}">
        <p14:creationId xmlns:p14="http://schemas.microsoft.com/office/powerpoint/2010/main" val="1273906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6539" y="1233490"/>
            <a:ext cx="8769350" cy="5632311"/>
          </a:xfrm>
          <a:prstGeom prst="rect">
            <a:avLst/>
          </a:prstGeom>
          <a:noFill/>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2400" dirty="0"/>
              <a:t>OPUS, the </a:t>
            </a:r>
            <a:r>
              <a:rPr lang="en-US" altLang="en-US" sz="2400" b="1" dirty="0"/>
              <a:t>Online Positioning User Service</a:t>
            </a:r>
            <a:r>
              <a:rPr lang="en-US" altLang="en-US" sz="2400" dirty="0"/>
              <a:t>, is a growing set of applications offering web-based access to the tools and resources provided by the NGS. OPUS is composed of:</a:t>
            </a:r>
          </a:p>
          <a:p>
            <a:pPr eaLnBrk="1" hangingPunct="1"/>
            <a:endParaRPr lang="en-US" altLang="en-US" sz="2400" dirty="0"/>
          </a:p>
          <a:p>
            <a:pPr eaLnBrk="1" hangingPunct="1">
              <a:buFont typeface="Arial" charset="0"/>
              <a:buChar char="•"/>
            </a:pPr>
            <a:r>
              <a:rPr lang="en-US" altLang="en-US" sz="2400" dirty="0"/>
              <a:t>OPUS Static . . . . . . . </a:t>
            </a:r>
            <a:r>
              <a:rPr lang="en-US" altLang="en-US" sz="2400" dirty="0" smtClean="0"/>
              <a:t>	static </a:t>
            </a:r>
            <a:r>
              <a:rPr lang="en-US" altLang="en-US" sz="2400" dirty="0"/>
              <a:t>processing</a:t>
            </a:r>
            <a:br>
              <a:rPr lang="en-US" altLang="en-US" sz="2400" dirty="0"/>
            </a:br>
            <a:endParaRPr lang="en-US" altLang="en-US" sz="2400" dirty="0"/>
          </a:p>
          <a:p>
            <a:pPr eaLnBrk="1" hangingPunct="1">
              <a:buFont typeface="Arial" charset="0"/>
              <a:buChar char="•"/>
            </a:pPr>
            <a:r>
              <a:rPr lang="en-US" altLang="en-US" sz="2400" dirty="0"/>
              <a:t>OPUS Rapid-Static . . </a:t>
            </a:r>
            <a:r>
              <a:rPr lang="en-US" altLang="en-US" sz="2400" dirty="0" smtClean="0"/>
              <a:t>	rapid-static </a:t>
            </a:r>
            <a:r>
              <a:rPr lang="en-US" altLang="en-US" sz="2400" dirty="0"/>
              <a:t>processing</a:t>
            </a:r>
          </a:p>
          <a:p>
            <a:pPr eaLnBrk="1" hangingPunct="1">
              <a:buFont typeface="Arial" charset="0"/>
              <a:buChar char="•"/>
            </a:pPr>
            <a:endParaRPr lang="en-US" altLang="en-US" sz="2400" dirty="0"/>
          </a:p>
          <a:p>
            <a:pPr eaLnBrk="1" hangingPunct="1">
              <a:buFont typeface="Arial" charset="0"/>
              <a:buChar char="•"/>
            </a:pPr>
            <a:r>
              <a:rPr lang="en-US" altLang="en-US" sz="2400" dirty="0"/>
              <a:t>OPUS Sharing . . . . </a:t>
            </a:r>
            <a:r>
              <a:rPr lang="en-US" altLang="en-US" sz="2400" dirty="0" smtClean="0"/>
              <a:t>	data </a:t>
            </a:r>
            <a:r>
              <a:rPr lang="en-US" altLang="en-US" sz="2400" dirty="0"/>
              <a:t>base and sharing </a:t>
            </a:r>
          </a:p>
          <a:p>
            <a:pPr eaLnBrk="1" hangingPunct="1">
              <a:buFont typeface="Arial" charset="0"/>
              <a:buChar char="•"/>
            </a:pPr>
            <a:endParaRPr lang="en-US" altLang="en-US" sz="2400" dirty="0"/>
          </a:p>
          <a:p>
            <a:pPr eaLnBrk="1" hangingPunct="1">
              <a:buFont typeface="Arial" charset="0"/>
              <a:buChar char="•"/>
            </a:pPr>
            <a:r>
              <a:rPr lang="en-US" altLang="en-US" sz="2400" dirty="0"/>
              <a:t>OPUS Projects . . . . </a:t>
            </a:r>
            <a:r>
              <a:rPr lang="en-US" altLang="en-US" sz="2400" dirty="0" smtClean="0"/>
              <a:t>	multiple </a:t>
            </a:r>
            <a:r>
              <a:rPr lang="en-US" altLang="en-US" sz="2400" dirty="0"/>
              <a:t>marks and occupations</a:t>
            </a:r>
          </a:p>
          <a:p>
            <a:pPr eaLnBrk="1" hangingPunct="1">
              <a:buFont typeface="Arial" charset="0"/>
              <a:buChar char="•"/>
            </a:pPr>
            <a:endParaRPr lang="en-US" altLang="en-US" sz="2400" dirty="0"/>
          </a:p>
          <a:p>
            <a:pPr eaLnBrk="1" hangingPunct="1">
              <a:buFont typeface="Arial" charset="0"/>
              <a:buChar char="•"/>
            </a:pPr>
            <a:r>
              <a:rPr lang="en-US" altLang="en-US" sz="2400" dirty="0"/>
              <a:t>OPUS Net . . . . . . . </a:t>
            </a:r>
            <a:r>
              <a:rPr lang="en-US" altLang="en-US" sz="2400" dirty="0" smtClean="0"/>
              <a:t>	improved </a:t>
            </a:r>
            <a:r>
              <a:rPr lang="en-US" altLang="en-US" sz="2400" dirty="0"/>
              <a:t>models and processing strategies</a:t>
            </a:r>
          </a:p>
          <a:p>
            <a:pPr eaLnBrk="1" hangingPunct="1"/>
            <a:endParaRPr lang="en-US" altLang="en-US" sz="2400" dirty="0"/>
          </a:p>
          <a:p>
            <a:pPr eaLnBrk="1" hangingPunct="1">
              <a:buFont typeface="Arial" charset="0"/>
              <a:buChar char="•"/>
            </a:pPr>
            <a:endParaRPr lang="en-US" altLang="en-US" sz="2400" dirty="0"/>
          </a:p>
        </p:txBody>
      </p:sp>
      <p:sp>
        <p:nvSpPr>
          <p:cNvPr id="46083" name="Title 5"/>
          <p:cNvSpPr>
            <a:spLocks noGrp="1"/>
          </p:cNvSpPr>
          <p:nvPr>
            <p:ph type="title"/>
          </p:nvPr>
        </p:nvSpPr>
        <p:spPr/>
        <p:txBody>
          <a:bodyPr/>
          <a:lstStyle/>
          <a:p>
            <a:pPr eaLnBrk="1" hangingPunct="1"/>
            <a:r>
              <a:rPr lang="en-US" altLang="en-US" sz="3200" b="1" dirty="0" smtClean="0">
                <a:ea typeface="ＭＳ Ｐゴシック" pitchFamily="34" charset="-128"/>
              </a:rPr>
              <a:t>The Many Faces or “Flavors” of OPUS</a:t>
            </a:r>
          </a:p>
        </p:txBody>
      </p:sp>
      <p:sp>
        <p:nvSpPr>
          <p:cNvPr id="2" name="Date Placeholder 1"/>
          <p:cNvSpPr>
            <a:spLocks noGrp="1"/>
          </p:cNvSpPr>
          <p:nvPr>
            <p:ph type="dt" sz="half" idx="10"/>
          </p:nvPr>
        </p:nvSpPr>
        <p:spPr/>
        <p:txBody>
          <a:bodyPr/>
          <a:lstStyle/>
          <a:p>
            <a:pPr>
              <a:defRPr/>
            </a:pPr>
            <a:r>
              <a:rPr lang="en-US" smtClean="0"/>
              <a:t>12/08/2016</a:t>
            </a:r>
            <a:endParaRPr lang="en-US"/>
          </a:p>
        </p:txBody>
      </p:sp>
      <p:sp>
        <p:nvSpPr>
          <p:cNvPr id="3" name="Slide Number Placeholder 2"/>
          <p:cNvSpPr>
            <a:spLocks noGrp="1"/>
          </p:cNvSpPr>
          <p:nvPr>
            <p:ph type="sldNum" sz="quarter" idx="12"/>
          </p:nvPr>
        </p:nvSpPr>
        <p:spPr/>
        <p:txBody>
          <a:bodyPr/>
          <a:lstStyle/>
          <a:p>
            <a:pPr>
              <a:defRPr/>
            </a:pPr>
            <a:fld id="{449E7E93-57EB-4600-B76B-7C2675CCE723}"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508522" y="76200"/>
            <a:ext cx="6172200" cy="1143000"/>
          </a:xfrm>
        </p:spPr>
        <p:txBody>
          <a:bodyPr/>
          <a:lstStyle/>
          <a:p>
            <a:pPr eaLnBrk="1" hangingPunct="1"/>
            <a:r>
              <a:rPr lang="en-US" altLang="en-US" sz="3600" b="1" smtClean="0">
                <a:latin typeface="Times New Roman" pitchFamily="18" charset="0"/>
                <a:ea typeface="ＭＳ Ｐゴシック" pitchFamily="34" charset="-128"/>
                <a:cs typeface="Times New Roman" pitchFamily="18" charset="0"/>
              </a:rPr>
              <a:t>Growth of OPUS Projects</a:t>
            </a:r>
          </a:p>
        </p:txBody>
      </p:sp>
      <p:sp>
        <p:nvSpPr>
          <p:cNvPr id="33796" name="AutoShape 2" descr="Displaying image.png"/>
          <p:cNvSpPr>
            <a:spLocks noChangeAspect="1" noChangeArrowheads="1"/>
          </p:cNvSpPr>
          <p:nvPr/>
        </p:nvSpPr>
        <p:spPr bwMode="auto">
          <a:xfrm>
            <a:off x="1259681" y="-144462"/>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defTabSz="45720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defTabSz="4572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defTabSz="4572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defTabSz="4572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solidFill>
                <a:srgbClr val="000000"/>
              </a:solidFill>
              <a:cs typeface="Arial" charset="0"/>
            </a:endParaRPr>
          </a:p>
        </p:txBody>
      </p:sp>
      <p:pic>
        <p:nvPicPr>
          <p:cNvPr id="337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6399" y="1163643"/>
            <a:ext cx="5647135"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4035033" y="4468813"/>
            <a:ext cx="1765697"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5800726" y="4476758"/>
            <a:ext cx="1187054" cy="11113"/>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3800" name="TextBox 10"/>
          <p:cNvSpPr txBox="1">
            <a:spLocks noChangeArrowheads="1"/>
          </p:cNvSpPr>
          <p:nvPr/>
        </p:nvSpPr>
        <p:spPr bwMode="auto">
          <a:xfrm>
            <a:off x="2942035" y="4268757"/>
            <a:ext cx="15085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2000" b="1" dirty="0">
                <a:solidFill>
                  <a:srgbClr val="000000"/>
                </a:solidFill>
                <a:cs typeface="Arial" charset="0"/>
              </a:rPr>
              <a:t>Beta Use</a:t>
            </a:r>
          </a:p>
        </p:txBody>
      </p:sp>
      <p:sp>
        <p:nvSpPr>
          <p:cNvPr id="33801" name="TextBox 11"/>
          <p:cNvSpPr txBox="1">
            <a:spLocks noChangeArrowheads="1"/>
          </p:cNvSpPr>
          <p:nvPr/>
        </p:nvSpPr>
        <p:spPr bwMode="auto">
          <a:xfrm>
            <a:off x="5392398" y="4575175"/>
            <a:ext cx="1966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2000" b="1" dirty="0">
                <a:solidFill>
                  <a:srgbClr val="000000"/>
                </a:solidFill>
                <a:cs typeface="Arial" charset="0"/>
              </a:rPr>
              <a:t>Operational Use</a:t>
            </a:r>
          </a:p>
        </p:txBody>
      </p:sp>
      <p:sp>
        <p:nvSpPr>
          <p:cNvPr id="33802" name="TextBox 12"/>
          <p:cNvSpPr txBox="1">
            <a:spLocks noChangeArrowheads="1"/>
          </p:cNvSpPr>
          <p:nvPr/>
        </p:nvSpPr>
        <p:spPr bwMode="auto">
          <a:xfrm>
            <a:off x="3336131" y="2640018"/>
            <a:ext cx="2515791" cy="1200329"/>
          </a:xfrm>
          <a:prstGeom prst="rect">
            <a:avLst/>
          </a:prstGeom>
          <a:solidFill>
            <a:srgbClr val="FFC000"/>
          </a:solidFill>
          <a:ln w="5397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800" b="1">
                <a:solidFill>
                  <a:srgbClr val="31859C"/>
                </a:solidFill>
                <a:cs typeface="Arial" charset="0"/>
              </a:rPr>
              <a:t>OP operational version was announced on the NGS website on 1-28-2014</a:t>
            </a:r>
          </a:p>
        </p:txBody>
      </p:sp>
      <p:cxnSp>
        <p:nvCxnSpPr>
          <p:cNvPr id="15" name="Straight Arrow Connector 14"/>
          <p:cNvCxnSpPr/>
          <p:nvPr/>
        </p:nvCxnSpPr>
        <p:spPr>
          <a:xfrm flipH="1">
            <a:off x="5800731" y="3562352"/>
            <a:ext cx="51197" cy="811213"/>
          </a:xfrm>
          <a:prstGeom prst="straightConnector1">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441283" y="2306646"/>
            <a:ext cx="466725" cy="1690687"/>
          </a:xfrm>
          <a:prstGeom prst="straightConnector1">
            <a:avLst/>
          </a:prstGeom>
          <a:ln w="508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6784186" y="1219200"/>
            <a:ext cx="252413" cy="755651"/>
          </a:xfrm>
          <a:custGeom>
            <a:avLst/>
            <a:gdLst>
              <a:gd name="connsiteX0" fmla="*/ 0 w 147685"/>
              <a:gd name="connsiteY0" fmla="*/ 759124 h 759124"/>
              <a:gd name="connsiteX1" fmla="*/ 17253 w 147685"/>
              <a:gd name="connsiteY1" fmla="*/ 681486 h 759124"/>
              <a:gd name="connsiteX2" fmla="*/ 25879 w 147685"/>
              <a:gd name="connsiteY2" fmla="*/ 646981 h 759124"/>
              <a:gd name="connsiteX3" fmla="*/ 51758 w 147685"/>
              <a:gd name="connsiteY3" fmla="*/ 612475 h 759124"/>
              <a:gd name="connsiteX4" fmla="*/ 69011 w 147685"/>
              <a:gd name="connsiteY4" fmla="*/ 586596 h 759124"/>
              <a:gd name="connsiteX5" fmla="*/ 77638 w 147685"/>
              <a:gd name="connsiteY5" fmla="*/ 552090 h 759124"/>
              <a:gd name="connsiteX6" fmla="*/ 86264 w 147685"/>
              <a:gd name="connsiteY6" fmla="*/ 526211 h 759124"/>
              <a:gd name="connsiteX7" fmla="*/ 103517 w 147685"/>
              <a:gd name="connsiteY7" fmla="*/ 396815 h 759124"/>
              <a:gd name="connsiteX8" fmla="*/ 120770 w 147685"/>
              <a:gd name="connsiteY8" fmla="*/ 336430 h 759124"/>
              <a:gd name="connsiteX9" fmla="*/ 138023 w 147685"/>
              <a:gd name="connsiteY9" fmla="*/ 138022 h 759124"/>
              <a:gd name="connsiteX10" fmla="*/ 146649 w 147685"/>
              <a:gd name="connsiteY10" fmla="*/ 112143 h 759124"/>
              <a:gd name="connsiteX11" fmla="*/ 146649 w 147685"/>
              <a:gd name="connsiteY11" fmla="*/ 0 h 75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685" h="759124">
                <a:moveTo>
                  <a:pt x="0" y="759124"/>
                </a:moveTo>
                <a:cubicBezTo>
                  <a:pt x="15568" y="665714"/>
                  <a:pt x="263" y="740951"/>
                  <a:pt x="17253" y="681486"/>
                </a:cubicBezTo>
                <a:cubicBezTo>
                  <a:pt x="20510" y="670087"/>
                  <a:pt x="20577" y="657585"/>
                  <a:pt x="25879" y="646981"/>
                </a:cubicBezTo>
                <a:cubicBezTo>
                  <a:pt x="32309" y="634121"/>
                  <a:pt x="43401" y="624174"/>
                  <a:pt x="51758" y="612475"/>
                </a:cubicBezTo>
                <a:cubicBezTo>
                  <a:pt x="57784" y="604039"/>
                  <a:pt x="63260" y="595222"/>
                  <a:pt x="69011" y="586596"/>
                </a:cubicBezTo>
                <a:cubicBezTo>
                  <a:pt x="71887" y="575094"/>
                  <a:pt x="74381" y="563490"/>
                  <a:pt x="77638" y="552090"/>
                </a:cubicBezTo>
                <a:cubicBezTo>
                  <a:pt x="80136" y="543347"/>
                  <a:pt x="84291" y="535087"/>
                  <a:pt x="86264" y="526211"/>
                </a:cubicBezTo>
                <a:cubicBezTo>
                  <a:pt x="98358" y="471787"/>
                  <a:pt x="94171" y="457568"/>
                  <a:pt x="103517" y="396815"/>
                </a:cubicBezTo>
                <a:cubicBezTo>
                  <a:pt x="106613" y="376693"/>
                  <a:pt x="114326" y="355759"/>
                  <a:pt x="120770" y="336430"/>
                </a:cubicBezTo>
                <a:cubicBezTo>
                  <a:pt x="126521" y="270294"/>
                  <a:pt x="117031" y="201001"/>
                  <a:pt x="138023" y="138022"/>
                </a:cubicBezTo>
                <a:cubicBezTo>
                  <a:pt x="140898" y="129396"/>
                  <a:pt x="146082" y="121218"/>
                  <a:pt x="146649" y="112143"/>
                </a:cubicBezTo>
                <a:cubicBezTo>
                  <a:pt x="148981" y="74835"/>
                  <a:pt x="146649" y="37381"/>
                  <a:pt x="146649" y="0"/>
                </a:cubicBezTo>
              </a:path>
            </a:pathLst>
          </a:custGeom>
          <a:noFill/>
          <a:ln w="41275"/>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2" name="Date Placeholder 1"/>
          <p:cNvSpPr>
            <a:spLocks noGrp="1"/>
          </p:cNvSpPr>
          <p:nvPr>
            <p:ph type="dt" sz="half" idx="10"/>
          </p:nvPr>
        </p:nvSpPr>
        <p:spPr/>
        <p:txBody>
          <a:bodyPr/>
          <a:lstStyle/>
          <a:p>
            <a:pPr>
              <a:defRPr/>
            </a:pPr>
            <a:r>
              <a:rPr lang="en-US" smtClean="0"/>
              <a:t>12/08/2016</a:t>
            </a:r>
            <a:endParaRPr lang="en-US" dirty="0"/>
          </a:p>
        </p:txBody>
      </p:sp>
      <p:sp>
        <p:nvSpPr>
          <p:cNvPr id="5" name="Slide Number Placeholder 4"/>
          <p:cNvSpPr>
            <a:spLocks noGrp="1"/>
          </p:cNvSpPr>
          <p:nvPr>
            <p:ph type="sldNum" sz="quarter" idx="12"/>
          </p:nvPr>
        </p:nvSpPr>
        <p:spPr/>
        <p:txBody>
          <a:bodyPr/>
          <a:lstStyle/>
          <a:p>
            <a:pPr>
              <a:defRPr/>
            </a:pPr>
            <a:fld id="{1652F9FE-809D-46B7-AA2C-6D3DD4E51F1B}" type="slidenum">
              <a:rPr lang="en-US" smtClean="0"/>
              <a:pPr>
                <a:defRPr/>
              </a:pPr>
              <a:t>50</a:t>
            </a:fld>
            <a:endParaRPr lang="en-US" dirty="0"/>
          </a:p>
        </p:txBody>
      </p:sp>
    </p:spTree>
    <p:extLst>
      <p:ext uri="{BB962C8B-B14F-4D97-AF65-F5344CB8AC3E}">
        <p14:creationId xmlns:p14="http://schemas.microsoft.com/office/powerpoint/2010/main" val="290032656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48966" y="268288"/>
            <a:ext cx="6172200" cy="1143000"/>
          </a:xfrm>
        </p:spPr>
        <p:txBody>
          <a:bodyPr/>
          <a:lstStyle/>
          <a:p>
            <a:pPr eaLnBrk="1" hangingPunct="1"/>
            <a:r>
              <a:rPr lang="en-US" altLang="en-US" sz="3200" dirty="0" smtClean="0">
                <a:ea typeface="ＭＳ Ｐゴシック" pitchFamily="34" charset="-128"/>
              </a:rPr>
              <a:t>R</a:t>
            </a:r>
            <a:r>
              <a:rPr lang="en-US" altLang="en-US" sz="3200" dirty="0" smtClean="0">
                <a:solidFill>
                  <a:srgbClr val="0070C0"/>
                </a:solidFill>
                <a:ea typeface="ＭＳ Ｐゴシック" pitchFamily="34" charset="-128"/>
              </a:rPr>
              <a:t>eal-</a:t>
            </a:r>
            <a:r>
              <a:rPr lang="en-US" altLang="en-US" sz="3200" dirty="0" smtClean="0">
                <a:ea typeface="ＭＳ Ｐゴシック" pitchFamily="34" charset="-128"/>
              </a:rPr>
              <a:t>T</a:t>
            </a:r>
            <a:r>
              <a:rPr lang="en-US" altLang="en-US" sz="3200" dirty="0" smtClean="0">
                <a:solidFill>
                  <a:srgbClr val="0070C0"/>
                </a:solidFill>
                <a:ea typeface="ＭＳ Ｐゴシック" pitchFamily="34" charset="-128"/>
              </a:rPr>
              <a:t>ime </a:t>
            </a:r>
            <a:r>
              <a:rPr lang="en-US" altLang="en-US" sz="3200" dirty="0" smtClean="0">
                <a:ea typeface="ＭＳ Ｐゴシック" pitchFamily="34" charset="-128"/>
              </a:rPr>
              <a:t>N</a:t>
            </a:r>
            <a:r>
              <a:rPr lang="en-US" altLang="en-US" sz="3200" dirty="0" smtClean="0">
                <a:solidFill>
                  <a:srgbClr val="0070C0"/>
                </a:solidFill>
                <a:ea typeface="ＭＳ Ｐゴシック" pitchFamily="34" charset="-128"/>
              </a:rPr>
              <a:t>etworks aligned with the NSRS using OP</a:t>
            </a:r>
          </a:p>
        </p:txBody>
      </p:sp>
      <p:sp>
        <p:nvSpPr>
          <p:cNvPr id="3" name="Content Placeholder 2"/>
          <p:cNvSpPr>
            <a:spLocks noGrp="1"/>
          </p:cNvSpPr>
          <p:nvPr>
            <p:ph idx="1"/>
          </p:nvPr>
        </p:nvSpPr>
        <p:spPr/>
        <p:txBody>
          <a:bodyPr/>
          <a:lstStyle/>
          <a:p>
            <a:pPr eaLnBrk="1" hangingPunct="1">
              <a:buFont typeface="Arial" pitchFamily="34" charset="0"/>
              <a:buChar char="•"/>
              <a:defRPr/>
            </a:pPr>
            <a:r>
              <a:rPr lang="en-US" sz="2800" dirty="0"/>
              <a:t>Oregon (ORGN) ~93 stations </a:t>
            </a:r>
          </a:p>
          <a:p>
            <a:pPr eaLnBrk="1" hangingPunct="1">
              <a:buFont typeface="Arial" pitchFamily="34" charset="0"/>
              <a:buChar char="•"/>
              <a:defRPr/>
            </a:pPr>
            <a:r>
              <a:rPr lang="en-US" sz="2800" dirty="0"/>
              <a:t>Iowa (</a:t>
            </a:r>
            <a:r>
              <a:rPr lang="en-US" sz="2800" dirty="0" err="1"/>
              <a:t>laRTN</a:t>
            </a:r>
            <a:r>
              <a:rPr lang="en-US" sz="2800" dirty="0"/>
              <a:t>) ~98 stations</a:t>
            </a:r>
          </a:p>
          <a:p>
            <a:pPr eaLnBrk="1" hangingPunct="1">
              <a:buFont typeface="Arial" pitchFamily="34" charset="0"/>
              <a:buChar char="•"/>
              <a:defRPr/>
            </a:pPr>
            <a:r>
              <a:rPr lang="en-US" sz="2800" dirty="0"/>
              <a:t>New York (</a:t>
            </a:r>
            <a:r>
              <a:rPr lang="en-US" sz="2800" dirty="0" err="1"/>
              <a:t>NYSnet</a:t>
            </a:r>
            <a:r>
              <a:rPr lang="en-US" sz="2800" dirty="0"/>
              <a:t>) ~63 stations</a:t>
            </a:r>
          </a:p>
          <a:p>
            <a:pPr eaLnBrk="1" hangingPunct="1">
              <a:buFont typeface="Arial" pitchFamily="34" charset="0"/>
              <a:buChar char="•"/>
              <a:defRPr/>
            </a:pPr>
            <a:r>
              <a:rPr lang="en-US" sz="2800" dirty="0"/>
              <a:t>Utah (</a:t>
            </a:r>
            <a:r>
              <a:rPr lang="en-US" sz="2800" dirty="0" err="1"/>
              <a:t>TurnGPS</a:t>
            </a:r>
            <a:r>
              <a:rPr lang="en-US" sz="2800" dirty="0"/>
              <a:t>) ~73 stations</a:t>
            </a:r>
          </a:p>
          <a:p>
            <a:pPr eaLnBrk="1" hangingPunct="1">
              <a:buFont typeface="Arial" pitchFamily="34" charset="0"/>
              <a:buChar char="•"/>
              <a:defRPr/>
            </a:pPr>
            <a:r>
              <a:rPr lang="en-US" sz="2800" dirty="0"/>
              <a:t>Minnesota (</a:t>
            </a:r>
            <a:r>
              <a:rPr lang="en-US" sz="2800" dirty="0" err="1"/>
              <a:t>MnCORS</a:t>
            </a:r>
            <a:r>
              <a:rPr lang="en-US" sz="2800" dirty="0"/>
              <a:t>) ~136 </a:t>
            </a:r>
            <a:r>
              <a:rPr lang="en-US" sz="2800" dirty="0" smtClean="0"/>
              <a:t>stations</a:t>
            </a:r>
            <a:endParaRPr lang="en-US" sz="2800" dirty="0"/>
          </a:p>
          <a:p>
            <a:pPr lvl="1" eaLnBrk="1" hangingPunct="1">
              <a:buFont typeface="Arial" pitchFamily="34" charset="0"/>
              <a:buChar char="–"/>
              <a:defRPr/>
            </a:pPr>
            <a:r>
              <a:rPr lang="en-US" dirty="0">
                <a:solidFill>
                  <a:srgbClr val="C00000"/>
                </a:solidFill>
              </a:rPr>
              <a:t>and many more.</a:t>
            </a:r>
          </a:p>
          <a:p>
            <a:pPr lvl="1" eaLnBrk="1" hangingPunct="1">
              <a:buFont typeface="Arial" pitchFamily="34" charset="0"/>
              <a:buChar char="–"/>
              <a:defRPr/>
            </a:pPr>
            <a:r>
              <a:rPr lang="en-US" dirty="0">
                <a:solidFill>
                  <a:srgbClr val="C00000"/>
                </a:solidFill>
              </a:rPr>
              <a:t> NGS NSRS validation still </a:t>
            </a:r>
          </a:p>
          <a:p>
            <a:pPr marL="457200" lvl="1" indent="0" eaLnBrk="1" hangingPunct="1">
              <a:buFont typeface="Arial" pitchFamily="34" charset="0"/>
              <a:buNone/>
              <a:defRPr/>
            </a:pPr>
            <a:r>
              <a:rPr lang="en-US" dirty="0">
                <a:solidFill>
                  <a:srgbClr val="C00000"/>
                </a:solidFill>
              </a:rPr>
              <a:t>developing…</a:t>
            </a:r>
          </a:p>
          <a:p>
            <a:pPr marL="457200" lvl="1" indent="0" eaLnBrk="1" hangingPunct="1">
              <a:buFont typeface="Arial" pitchFamily="34" charset="0"/>
              <a:buNone/>
              <a:defRPr/>
            </a:pPr>
            <a:r>
              <a:rPr lang="en-US" dirty="0">
                <a:solidFill>
                  <a:srgbClr val="C00000"/>
                </a:solidFill>
              </a:rPr>
              <a:t>(NOS 2015 Milestone)</a:t>
            </a:r>
          </a:p>
        </p:txBody>
      </p:sp>
      <p:pic>
        <p:nvPicPr>
          <p:cNvPr id="348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7479" y="5054608"/>
            <a:ext cx="1533525" cy="166687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2237" y="1066804"/>
            <a:ext cx="1578769" cy="1731963"/>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7479" y="3121034"/>
            <a:ext cx="1578769" cy="155257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1371" y="5054608"/>
            <a:ext cx="1007269" cy="1666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5" name="TextBox 8"/>
          <p:cNvSpPr txBox="1">
            <a:spLocks noChangeArrowheads="1"/>
          </p:cNvSpPr>
          <p:nvPr/>
        </p:nvSpPr>
        <p:spPr bwMode="auto">
          <a:xfrm>
            <a:off x="965675" y="5756281"/>
            <a:ext cx="3298676" cy="369332"/>
          </a:xfrm>
          <a:prstGeom prst="rect">
            <a:avLst/>
          </a:prstGeom>
          <a:solidFill>
            <a:srgbClr val="FFC000">
              <a:alpha val="38039"/>
            </a:srgbClr>
          </a:solidFill>
          <a:ln w="254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solidFill>
                <a:srgbClr val="000000"/>
              </a:solidFill>
              <a:cs typeface="Arial" charset="0"/>
            </a:endParaRPr>
          </a:p>
        </p:txBody>
      </p:sp>
      <p:sp>
        <p:nvSpPr>
          <p:cNvPr id="2" name="Date Placeholder 1"/>
          <p:cNvSpPr>
            <a:spLocks noGrp="1"/>
          </p:cNvSpPr>
          <p:nvPr>
            <p:ph type="dt" sz="half" idx="10"/>
          </p:nvPr>
        </p:nvSpPr>
        <p:spPr/>
        <p:txBody>
          <a:bodyPr/>
          <a:lstStyle/>
          <a:p>
            <a:pPr>
              <a:defRPr/>
            </a:pPr>
            <a:r>
              <a:rPr lang="en-US" smtClean="0"/>
              <a:t>12/08/2016</a:t>
            </a:r>
            <a:endParaRPr lang="en-US" dirty="0"/>
          </a:p>
        </p:txBody>
      </p:sp>
      <p:sp>
        <p:nvSpPr>
          <p:cNvPr id="5" name="Slide Number Placeholder 4"/>
          <p:cNvSpPr>
            <a:spLocks noGrp="1"/>
          </p:cNvSpPr>
          <p:nvPr>
            <p:ph type="sldNum" sz="quarter" idx="12"/>
          </p:nvPr>
        </p:nvSpPr>
        <p:spPr/>
        <p:txBody>
          <a:bodyPr/>
          <a:lstStyle/>
          <a:p>
            <a:pPr>
              <a:defRPr/>
            </a:pPr>
            <a:fld id="{1652F9FE-809D-46B7-AA2C-6D3DD4E51F1B}" type="slidenum">
              <a:rPr lang="en-US" smtClean="0"/>
              <a:pPr>
                <a:defRPr/>
              </a:pPr>
              <a:t>51</a:t>
            </a:fld>
            <a:endParaRPr lang="en-US" dirty="0"/>
          </a:p>
        </p:txBody>
      </p:sp>
    </p:spTree>
    <p:extLst>
      <p:ext uri="{BB962C8B-B14F-4D97-AF65-F5344CB8AC3E}">
        <p14:creationId xmlns:p14="http://schemas.microsoft.com/office/powerpoint/2010/main" val="386576228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485900" y="151259"/>
            <a:ext cx="6172200" cy="1143000"/>
          </a:xfrm>
        </p:spPr>
        <p:txBody>
          <a:bodyPr/>
          <a:lstStyle/>
          <a:p>
            <a:pPr eaLnBrk="1" hangingPunct="1"/>
            <a:r>
              <a:rPr lang="en-US" altLang="en-US" sz="3200" b="1" dirty="0" smtClean="0">
                <a:latin typeface="Times New Roman" pitchFamily="18" charset="0"/>
                <a:ea typeface="ＭＳ Ｐゴシック" pitchFamily="34" charset="-128"/>
                <a:cs typeface="Times New Roman" pitchFamily="18" charset="0"/>
              </a:rPr>
              <a:t>State DOT’s with trained OP Manager(s)</a:t>
            </a:r>
          </a:p>
        </p:txBody>
      </p:sp>
      <p:sp>
        <p:nvSpPr>
          <p:cNvPr id="3" name="Content Placeholder 2"/>
          <p:cNvSpPr>
            <a:spLocks noGrp="1"/>
          </p:cNvSpPr>
          <p:nvPr>
            <p:ph idx="1"/>
          </p:nvPr>
        </p:nvSpPr>
        <p:spPr>
          <a:xfrm>
            <a:off x="1485900" y="1313487"/>
            <a:ext cx="6172200" cy="5329237"/>
          </a:xfrm>
        </p:spPr>
        <p:txBody>
          <a:bodyPr/>
          <a:lstStyle/>
          <a:p>
            <a:pPr marL="0" indent="0" eaLnBrk="1" hangingPunct="1">
              <a:buFont typeface="Arial" pitchFamily="34" charset="0"/>
              <a:buNone/>
              <a:defRPr/>
            </a:pPr>
            <a:r>
              <a:rPr lang="en-US" sz="2800" dirty="0"/>
              <a:t>OR, NY, IA, MN, MT, VT, NC, SC, FL, WI, NH, WA, AK, CA, AR, NM, AL, LA, MI, VA, MS, UT, &amp; more</a:t>
            </a:r>
          </a:p>
          <a:p>
            <a:pPr marL="0" indent="0" eaLnBrk="1" hangingPunct="1">
              <a:buFont typeface="Arial" pitchFamily="34" charset="0"/>
              <a:buNone/>
              <a:defRPr/>
            </a:pPr>
            <a:r>
              <a:rPr lang="en-US" sz="2800" b="1" dirty="0">
                <a:solidFill>
                  <a:srgbClr val="C00000"/>
                </a:solidFill>
              </a:rPr>
              <a:t>GPS static survey control for transportation projects…</a:t>
            </a:r>
          </a:p>
          <a:p>
            <a:pPr marL="0" indent="0" eaLnBrk="1" hangingPunct="1">
              <a:buFont typeface="Arial" pitchFamily="34" charset="0"/>
              <a:buNone/>
              <a:defRPr/>
            </a:pPr>
            <a:r>
              <a:rPr lang="en-US" sz="2800" dirty="0">
                <a:solidFill>
                  <a:schemeClr val="accent5">
                    <a:lumMod val="50000"/>
                  </a:schemeClr>
                </a:solidFill>
              </a:rPr>
              <a:t>Bridges, highway construction, rights of way, paving, </a:t>
            </a:r>
            <a:r>
              <a:rPr lang="en-US" sz="2800" dirty="0" err="1">
                <a:solidFill>
                  <a:schemeClr val="accent5">
                    <a:lumMod val="50000"/>
                  </a:schemeClr>
                </a:solidFill>
              </a:rPr>
              <a:t>lidar</a:t>
            </a:r>
            <a:r>
              <a:rPr lang="en-US" sz="2800" dirty="0">
                <a:solidFill>
                  <a:schemeClr val="accent5">
                    <a:lumMod val="50000"/>
                  </a:schemeClr>
                </a:solidFill>
              </a:rPr>
              <a:t>, mobile scanning, terrestrial scanning, photogrammetry, roadside inventory, signing, machine control, GIS…all aligned with the </a:t>
            </a:r>
            <a:r>
              <a:rPr lang="en-US" sz="2800" dirty="0">
                <a:solidFill>
                  <a:srgbClr val="00B050"/>
                </a:solidFill>
              </a:rPr>
              <a:t>N</a:t>
            </a:r>
            <a:r>
              <a:rPr lang="en-US" sz="2800" dirty="0">
                <a:solidFill>
                  <a:schemeClr val="accent5">
                    <a:lumMod val="50000"/>
                  </a:schemeClr>
                </a:solidFill>
              </a:rPr>
              <a:t>ational </a:t>
            </a:r>
            <a:r>
              <a:rPr lang="en-US" sz="2800" dirty="0">
                <a:solidFill>
                  <a:srgbClr val="00B050"/>
                </a:solidFill>
              </a:rPr>
              <a:t>S</a:t>
            </a:r>
            <a:r>
              <a:rPr lang="en-US" sz="2800" dirty="0">
                <a:solidFill>
                  <a:schemeClr val="accent5">
                    <a:lumMod val="50000"/>
                  </a:schemeClr>
                </a:solidFill>
              </a:rPr>
              <a:t>patial </a:t>
            </a:r>
            <a:r>
              <a:rPr lang="en-US" sz="2800" dirty="0">
                <a:solidFill>
                  <a:srgbClr val="00B050"/>
                </a:solidFill>
              </a:rPr>
              <a:t>R</a:t>
            </a:r>
            <a:r>
              <a:rPr lang="en-US" sz="2800" dirty="0">
                <a:solidFill>
                  <a:schemeClr val="accent5">
                    <a:lumMod val="50000"/>
                  </a:schemeClr>
                </a:solidFill>
              </a:rPr>
              <a:t>eference </a:t>
            </a:r>
            <a:r>
              <a:rPr lang="en-US" sz="2800" dirty="0">
                <a:solidFill>
                  <a:srgbClr val="00B050"/>
                </a:solidFill>
              </a:rPr>
              <a:t>S</a:t>
            </a:r>
            <a:r>
              <a:rPr lang="en-US" sz="2800" dirty="0">
                <a:solidFill>
                  <a:schemeClr val="accent5">
                    <a:lumMod val="50000"/>
                  </a:schemeClr>
                </a:solidFill>
              </a:rPr>
              <a:t>ystem.                                                               </a:t>
            </a:r>
            <a:r>
              <a:rPr lang="en-US" sz="2800" b="1" dirty="0">
                <a:solidFill>
                  <a:srgbClr val="00B050"/>
                </a:solidFill>
              </a:rPr>
              <a:t>NSRS</a:t>
            </a:r>
          </a:p>
          <a:p>
            <a:pPr marL="0" indent="0" eaLnBrk="1" hangingPunct="1">
              <a:buFont typeface="Arial" pitchFamily="34" charset="0"/>
              <a:buNone/>
              <a:defRPr/>
            </a:pPr>
            <a:endParaRPr lang="en-US" dirty="0"/>
          </a:p>
        </p:txBody>
      </p:sp>
      <p:pic>
        <p:nvPicPr>
          <p:cNvPr id="3584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9860" y="5801813"/>
            <a:ext cx="2345531" cy="9794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smtClean="0"/>
              <a:t>12/08/2016</a:t>
            </a:r>
            <a:endParaRPr lang="en-US" dirty="0"/>
          </a:p>
        </p:txBody>
      </p:sp>
      <p:sp>
        <p:nvSpPr>
          <p:cNvPr id="5" name="Slide Number Placeholder 4"/>
          <p:cNvSpPr>
            <a:spLocks noGrp="1"/>
          </p:cNvSpPr>
          <p:nvPr>
            <p:ph type="sldNum" sz="quarter" idx="12"/>
          </p:nvPr>
        </p:nvSpPr>
        <p:spPr/>
        <p:txBody>
          <a:bodyPr/>
          <a:lstStyle/>
          <a:p>
            <a:pPr>
              <a:defRPr/>
            </a:pPr>
            <a:fld id="{1652F9FE-809D-46B7-AA2C-6D3DD4E51F1B}" type="slidenum">
              <a:rPr lang="en-US" smtClean="0"/>
              <a:pPr>
                <a:defRPr/>
              </a:pPr>
              <a:t>52</a:t>
            </a:fld>
            <a:endParaRPr lang="en-US" dirty="0"/>
          </a:p>
        </p:txBody>
      </p:sp>
    </p:spTree>
    <p:extLst>
      <p:ext uri="{BB962C8B-B14F-4D97-AF65-F5344CB8AC3E}">
        <p14:creationId xmlns:p14="http://schemas.microsoft.com/office/powerpoint/2010/main" val="18989688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
          <p:cNvGrpSpPr>
            <a:grpSpLocks/>
          </p:cNvGrpSpPr>
          <p:nvPr/>
        </p:nvGrpSpPr>
        <p:grpSpPr bwMode="auto">
          <a:xfrm>
            <a:off x="1759749" y="709614"/>
            <a:ext cx="5624513" cy="5438775"/>
            <a:chOff x="822960" y="709293"/>
            <a:chExt cx="7498080" cy="5439414"/>
          </a:xfrm>
        </p:grpSpPr>
        <p:pic>
          <p:nvPicPr>
            <p:cNvPr id="36877" name="Picture 12"/>
            <p:cNvPicPr>
              <a:picLocks noChangeAspect="1" noChangeArrowheads="1"/>
            </p:cNvPicPr>
            <p:nvPr/>
          </p:nvPicPr>
          <p:blipFill>
            <a:blip r:embed="rId3">
              <a:extLst>
                <a:ext uri="{28A0092B-C50C-407E-A947-70E740481C1C}">
                  <a14:useLocalDpi xmlns:a14="http://schemas.microsoft.com/office/drawing/2010/main" val="0"/>
                </a:ext>
              </a:extLst>
            </a:blip>
            <a:srcRect l="697" t="12598" r="1141" b="10315"/>
            <a:stretch>
              <a:fillRect/>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8" name="Picture 12"/>
            <p:cNvPicPr>
              <a:picLocks noChangeAspect="1" noChangeArrowheads="1"/>
            </p:cNvPicPr>
            <p:nvPr/>
          </p:nvPicPr>
          <p:blipFill>
            <a:blip r:embed="rId3">
              <a:extLst>
                <a:ext uri="{28A0092B-C50C-407E-A947-70E740481C1C}">
                  <a14:useLocalDpi xmlns:a14="http://schemas.microsoft.com/office/drawing/2010/main" val="0"/>
                </a:ext>
              </a:extLst>
            </a:blip>
            <a:srcRect l="72887" t="54021" r="20131" b="42918"/>
            <a:stretch>
              <a:fillRect/>
            </a:stretch>
          </p:blipFill>
          <p:spPr bwMode="auto">
            <a:xfrm>
              <a:off x="1346200" y="3632199"/>
              <a:ext cx="533400" cy="2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a:hlinkClick r:id="rId4"/>
          </p:cNvPr>
          <p:cNvSpPr txBox="1"/>
          <p:nvPr/>
        </p:nvSpPr>
        <p:spPr>
          <a:xfrm>
            <a:off x="1485900" y="5303529"/>
            <a:ext cx="61722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defTabSz="914400">
              <a:spcBef>
                <a:spcPct val="50000"/>
              </a:spcBef>
              <a:defRPr/>
            </a:pPr>
            <a:r>
              <a:rPr lang="en-US" sz="2400" dirty="0">
                <a:solidFill>
                  <a:prstClr val="white"/>
                </a:solidFill>
              </a:rPr>
              <a:t>The OPUS upload page is the access point for all things OPUS.</a:t>
            </a:r>
            <a:endParaRPr lang="en-US" sz="1600" dirty="0">
              <a:solidFill>
                <a:srgbClr val="FFFFFF"/>
              </a:solidFill>
            </a:endParaRPr>
          </a:p>
        </p:txBody>
      </p:sp>
      <p:sp>
        <p:nvSpPr>
          <p:cNvPr id="36872" name="Date Placeholder 9"/>
          <p:cNvSpPr txBox="1">
            <a:spLocks noGrp="1"/>
          </p:cNvSpPr>
          <p:nvPr/>
        </p:nvSpPr>
        <p:spPr bwMode="auto">
          <a:xfrm>
            <a:off x="304800" y="6356358"/>
            <a:ext cx="27813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898989"/>
                </a:solidFill>
                <a:cs typeface="Arial" charset="0"/>
              </a:rPr>
              <a:t>2016-12-08</a:t>
            </a:r>
          </a:p>
        </p:txBody>
      </p:sp>
      <p:sp>
        <p:nvSpPr>
          <p:cNvPr id="2" name="Right Arrow 1"/>
          <p:cNvSpPr/>
          <p:nvPr/>
        </p:nvSpPr>
        <p:spPr>
          <a:xfrm rot="10800000">
            <a:off x="2286000" y="3532193"/>
            <a:ext cx="1534716" cy="4159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36874" name="TextBox 2"/>
          <p:cNvSpPr txBox="1">
            <a:spLocks noChangeArrowheads="1"/>
          </p:cNvSpPr>
          <p:nvPr/>
        </p:nvSpPr>
        <p:spPr bwMode="auto">
          <a:xfrm>
            <a:off x="3836199" y="3556000"/>
            <a:ext cx="1765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srgbClr val="000000"/>
                </a:solidFill>
                <a:ea typeface="+mn-ea"/>
                <a:cs typeface="Arial" charset="0"/>
              </a:rPr>
              <a:t>OPUS PROJECTS</a:t>
            </a:r>
          </a:p>
        </p:txBody>
      </p:sp>
      <p:pic>
        <p:nvPicPr>
          <p:cNvPr id="3687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75723" y="3195639"/>
            <a:ext cx="1215628"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TextBox 3"/>
          <p:cNvSpPr txBox="1">
            <a:spLocks noChangeArrowheads="1"/>
          </p:cNvSpPr>
          <p:nvPr/>
        </p:nvSpPr>
        <p:spPr bwMode="auto">
          <a:xfrm>
            <a:off x="5517362" y="4695829"/>
            <a:ext cx="1841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dirty="0">
                <a:solidFill>
                  <a:srgbClr val="000000"/>
                </a:solidFill>
                <a:ea typeface="+mn-ea"/>
                <a:cs typeface="Arial" charset="0"/>
              </a:rPr>
              <a:t>QUESTIONS?</a:t>
            </a:r>
          </a:p>
        </p:txBody>
      </p:sp>
      <p:sp>
        <p:nvSpPr>
          <p:cNvPr id="3" name="Date Placeholder 2"/>
          <p:cNvSpPr>
            <a:spLocks noGrp="1"/>
          </p:cNvSpPr>
          <p:nvPr>
            <p:ph type="dt" sz="half" idx="10"/>
          </p:nvPr>
        </p:nvSpPr>
        <p:spPr/>
        <p:txBody>
          <a:bodyPr/>
          <a:lstStyle/>
          <a:p>
            <a:pPr>
              <a:defRPr/>
            </a:pPr>
            <a:r>
              <a:rPr lang="en-US" smtClean="0"/>
              <a:t>12/08/2016</a:t>
            </a:r>
            <a:endParaRPr lang="en-US"/>
          </a:p>
        </p:txBody>
      </p:sp>
      <p:sp>
        <p:nvSpPr>
          <p:cNvPr id="5" name="Slide Number Placeholder 4"/>
          <p:cNvSpPr>
            <a:spLocks noGrp="1"/>
          </p:cNvSpPr>
          <p:nvPr>
            <p:ph type="sldNum" sz="quarter" idx="12"/>
          </p:nvPr>
        </p:nvSpPr>
        <p:spPr/>
        <p:txBody>
          <a:bodyPr/>
          <a:lstStyle/>
          <a:p>
            <a:pPr>
              <a:defRPr/>
            </a:pPr>
            <a:fld id="{5B366FD8-7AB7-4A6B-8A20-EA4D0CEF98AA}" type="slidenum">
              <a:rPr lang="en-US" altLang="en-US" smtClean="0"/>
              <a:pPr>
                <a:defRPr/>
              </a:pPr>
              <a:t>53</a:t>
            </a:fld>
            <a:endParaRPr lang="en-US" altLang="en-US"/>
          </a:p>
        </p:txBody>
      </p:sp>
    </p:spTree>
    <p:extLst>
      <p:ext uri="{BB962C8B-B14F-4D97-AF65-F5344CB8AC3E}">
        <p14:creationId xmlns:p14="http://schemas.microsoft.com/office/powerpoint/2010/main" val="39482532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pPr algn="ctr" eaLnBrk="1" hangingPunct="1"/>
            <a:r>
              <a:rPr lang="en-US" altLang="en-US" sz="4000" smtClean="0"/>
              <a:t>Future developments</a:t>
            </a:r>
          </a:p>
        </p:txBody>
      </p:sp>
      <p:sp>
        <p:nvSpPr>
          <p:cNvPr id="37891" name="Content Placeholder 15"/>
          <p:cNvSpPr>
            <a:spLocks noGrp="1"/>
          </p:cNvSpPr>
          <p:nvPr>
            <p:ph idx="1"/>
          </p:nvPr>
        </p:nvSpPr>
        <p:spPr>
          <a:xfrm>
            <a:off x="457200" y="1096966"/>
            <a:ext cx="8229600" cy="5329471"/>
          </a:xfrm>
        </p:spPr>
        <p:txBody>
          <a:bodyPr/>
          <a:lstStyle/>
          <a:p>
            <a:pPr marL="3175" indent="-3175" eaLnBrk="1" hangingPunct="1">
              <a:buFont typeface="Arial" charset="0"/>
              <a:buNone/>
            </a:pPr>
            <a:r>
              <a:rPr lang="en-US" altLang="en-US" sz="2000" dirty="0" smtClean="0"/>
              <a:t>In early to mid 2017, there is a plan to have an option for OPUS Projects where the results can be entered into the NGSIDB (Integrated Database). This option is currently in development.</a:t>
            </a:r>
          </a:p>
          <a:p>
            <a:pPr marL="3175" indent="-3175" eaLnBrk="1" hangingPunct="1">
              <a:buFont typeface="Arial" charset="0"/>
              <a:buNone/>
            </a:pPr>
            <a:endParaRPr lang="en-US" altLang="en-US" sz="2000" dirty="0" smtClean="0"/>
          </a:p>
          <a:p>
            <a:pPr marL="3175" indent="-3175" eaLnBrk="1" hangingPunct="1">
              <a:buFont typeface="Arial" charset="0"/>
              <a:buNone/>
            </a:pPr>
            <a:r>
              <a:rPr lang="en-US" altLang="en-US" sz="2000" dirty="0" smtClean="0"/>
              <a:t>There is also a future plan to allow OPUS Projects be entered into OPUS Sharing.</a:t>
            </a:r>
          </a:p>
          <a:p>
            <a:pPr marL="3175" indent="-3175" eaLnBrk="1" hangingPunct="1">
              <a:buFont typeface="Arial" charset="0"/>
              <a:buNone/>
            </a:pPr>
            <a:endParaRPr lang="en-US" altLang="en-US" sz="2000" dirty="0" smtClean="0"/>
          </a:p>
          <a:p>
            <a:pPr marL="3175" indent="-3175" eaLnBrk="1" hangingPunct="1">
              <a:buFont typeface="Arial" charset="0"/>
              <a:buNone/>
            </a:pPr>
            <a:r>
              <a:rPr lang="en-US" altLang="en-US" sz="2000" dirty="0" smtClean="0"/>
              <a:t>If you want to learn more about OPUS Projects without first taking the 1 ½ day class, you can look through the OPUS Projects Manual </a:t>
            </a:r>
            <a:r>
              <a:rPr lang="en-US" altLang="en-US" sz="2000" dirty="0" smtClean="0">
                <a:hlinkClick r:id="rId3"/>
              </a:rPr>
              <a:t>http://www.ngs.noaa.gov/corbin/online_learning.shtml</a:t>
            </a:r>
            <a:r>
              <a:rPr lang="en-US" altLang="en-US" sz="2000" dirty="0" smtClean="0"/>
              <a:t>  (the link is at the bottom of the page).   </a:t>
            </a:r>
          </a:p>
          <a:p>
            <a:pPr marL="3175" indent="-3175" eaLnBrk="1" hangingPunct="1">
              <a:buFont typeface="Arial" charset="0"/>
              <a:buNone/>
            </a:pPr>
            <a:endParaRPr lang="en-US" altLang="en-US" sz="2000" dirty="0" smtClean="0"/>
          </a:p>
          <a:p>
            <a:pPr marL="3175" indent="-3175" eaLnBrk="1" hangingPunct="1">
              <a:buFont typeface="Arial" charset="0"/>
              <a:buNone/>
            </a:pPr>
            <a:r>
              <a:rPr lang="en-US" altLang="en-US" sz="2000" dirty="0" smtClean="0"/>
              <a:t>Also, NGS’s Northeast Regional Geodetic Advisor, Dan Martin, created the following one hour presentation so interested parties can get a better feel about if the training class will fit their needs:  </a:t>
            </a:r>
            <a:r>
              <a:rPr lang="en-US" altLang="en-US" sz="1800" dirty="0" smtClean="0">
                <a:hlinkClick r:id="rId4"/>
              </a:rPr>
              <a:t>http://www.ngs.noaa.gov/corbin/class_description/What_is_OPUS_Projects.shtml</a:t>
            </a:r>
            <a:r>
              <a:rPr lang="en-US" altLang="en-US" sz="1800" dirty="0" smtClean="0"/>
              <a:t> .</a:t>
            </a:r>
          </a:p>
          <a:p>
            <a:pPr marL="3175" indent="-3175" eaLnBrk="1" hangingPunct="1">
              <a:buFont typeface="Arial" charset="0"/>
              <a:buNone/>
            </a:pPr>
            <a:endParaRPr lang="en-US" altLang="en-US" sz="2000" dirty="0" smtClean="0"/>
          </a:p>
        </p:txBody>
      </p:sp>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8D24D62A-37E9-46EB-937F-6A6CA357EEA6}" type="slidenum">
              <a:rPr lang="en-US" smtClean="0"/>
              <a:pPr>
                <a:defRPr/>
              </a:pPr>
              <a:t>54</a:t>
            </a:fld>
            <a:endParaRPr lang="en-US"/>
          </a:p>
        </p:txBody>
      </p:sp>
    </p:spTree>
    <p:extLst>
      <p:ext uri="{BB962C8B-B14F-4D97-AF65-F5344CB8AC3E}">
        <p14:creationId xmlns:p14="http://schemas.microsoft.com/office/powerpoint/2010/main" val="30349627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z="8000" smtClean="0">
                <a:solidFill>
                  <a:schemeClr val="bg1"/>
                </a:solidFill>
              </a:rPr>
              <a:t>WEIBING’S SLIDES</a:t>
            </a:r>
          </a:p>
        </p:txBody>
      </p:sp>
      <p:sp>
        <p:nvSpPr>
          <p:cNvPr id="4" name="Rectangle 3"/>
          <p:cNvSpPr>
            <a:spLocks noGrp="1" noChangeArrowheads="1"/>
          </p:cNvSpPr>
          <p:nvPr>
            <p:ph idx="1"/>
          </p:nvPr>
        </p:nvSpPr>
        <p:spPr/>
        <p:txBody>
          <a:bodyPr/>
          <a:lstStyle/>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overview, options and alternatives </a:t>
            </a:r>
            <a:r>
              <a:rPr lang="en-US" sz="1600" dirty="0" smtClean="0">
                <a:solidFill>
                  <a:schemeClr val="accent2">
                    <a:lumMod val="60000"/>
                    <a:lumOff val="40000"/>
                  </a:schemeClr>
                </a:solidFill>
              </a:rPr>
              <a:t>– Dave</a:t>
            </a:r>
          </a:p>
          <a:p>
            <a:pPr lvl="1">
              <a:defRPr/>
            </a:pPr>
            <a:r>
              <a:rPr lang="en-US" sz="1200" dirty="0" smtClean="0">
                <a:solidFill>
                  <a:schemeClr val="accent2">
                    <a:lumMod val="60000"/>
                    <a:lumOff val="40000"/>
                  </a:schemeClr>
                </a:solidFill>
              </a:rPr>
              <a:t>typical accuracies, popularity over time</a:t>
            </a:r>
          </a:p>
          <a:p>
            <a:pPr lvl="1">
              <a:defRPr/>
            </a:pPr>
            <a:r>
              <a:rPr lang="en-US" sz="1200" dirty="0" smtClean="0">
                <a:solidFill>
                  <a:schemeClr val="accent2">
                    <a:lumMod val="60000"/>
                    <a:lumOff val="40000"/>
                  </a:schemeClr>
                </a:solidFill>
              </a:rPr>
              <a:t>Static vs rapid-static vs projects vs net vs PPP</a:t>
            </a:r>
          </a:p>
          <a:p>
            <a:pPr lvl="1">
              <a:defRPr/>
            </a:pPr>
            <a:r>
              <a:rPr lang="en-US" sz="1200" dirty="0" smtClean="0">
                <a:solidFill>
                  <a:schemeClr val="accent2">
                    <a:lumMod val="60000"/>
                    <a:lumOff val="40000"/>
                  </a:schemeClr>
                </a:solidFill>
              </a:rPr>
              <a:t>how they work</a:t>
            </a:r>
            <a:br>
              <a:rPr lang="en-US" sz="1200" dirty="0" smtClean="0">
                <a:solidFill>
                  <a:schemeClr val="accent2">
                    <a:lumMod val="60000"/>
                    <a:lumOff val="40000"/>
                  </a:schemeClr>
                </a:solidFill>
              </a:rPr>
            </a:br>
            <a:endParaRPr lang="en-US" sz="1200" dirty="0" smtClean="0">
              <a:solidFill>
                <a:schemeClr val="accent2">
                  <a:lumMod val="60000"/>
                  <a:lumOff val="40000"/>
                </a:schemeClr>
              </a:solidFill>
            </a:endParaRPr>
          </a:p>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reports and common mistakes </a:t>
            </a:r>
            <a:r>
              <a:rPr lang="en-US" sz="1600" dirty="0" smtClean="0">
                <a:solidFill>
                  <a:schemeClr val="accent2">
                    <a:lumMod val="60000"/>
                    <a:lumOff val="40000"/>
                  </a:schemeClr>
                </a:solidFill>
              </a:rPr>
              <a:t>– Joe</a:t>
            </a:r>
          </a:p>
          <a:p>
            <a:pPr lvl="1">
              <a:defRPr/>
            </a:pPr>
            <a:r>
              <a:rPr lang="en-US" sz="1200" dirty="0" smtClean="0">
                <a:solidFill>
                  <a:schemeClr val="accent2">
                    <a:lumMod val="60000"/>
                    <a:lumOff val="40000"/>
                  </a:schemeClr>
                </a:solidFill>
              </a:rPr>
              <a:t>explain formats, common error codes</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OPUS projects and shared solutions - Rick, </a:t>
            </a:r>
            <a:r>
              <a:rPr lang="en-US" sz="1600" dirty="0" err="1">
                <a:solidFill>
                  <a:schemeClr val="accent2">
                    <a:lumMod val="60000"/>
                    <a:lumOff val="40000"/>
                  </a:schemeClr>
                </a:solidFill>
              </a:rPr>
              <a:t>Sathish</a:t>
            </a:r>
            <a:r>
              <a:rPr lang="en-US" sz="1600" dirty="0">
                <a:solidFill>
                  <a:schemeClr val="accent2">
                    <a:lumMod val="60000"/>
                    <a:lumOff val="40000"/>
                  </a:schemeClr>
                </a:solidFill>
              </a:rPr>
              <a:t> and </a:t>
            </a:r>
            <a:r>
              <a:rPr lang="en-US" sz="1600" dirty="0" smtClean="0">
                <a:solidFill>
                  <a:schemeClr val="accent2">
                    <a:lumMod val="60000"/>
                    <a:lumOff val="40000"/>
                  </a:schemeClr>
                </a:solidFill>
              </a:rPr>
              <a:t>Kim</a:t>
            </a:r>
          </a:p>
          <a:p>
            <a:pPr lvl="1">
              <a:defRPr/>
            </a:pPr>
            <a:r>
              <a:rPr lang="en-US" sz="1200" dirty="0" smtClean="0">
                <a:solidFill>
                  <a:schemeClr val="accent2">
                    <a:lumMod val="60000"/>
                    <a:lumOff val="40000"/>
                  </a:schemeClr>
                </a:solidFill>
              </a:rPr>
              <a:t>why, how, what’s been shared so far</a:t>
            </a:r>
            <a:br>
              <a:rPr lang="en-US" sz="1200" dirty="0" smtClean="0">
                <a:solidFill>
                  <a:schemeClr val="accent2">
                    <a:lumMod val="60000"/>
                    <a:lumOff val="40000"/>
                  </a:schemeClr>
                </a:solidFill>
              </a:rPr>
            </a:br>
            <a:endParaRPr lang="en-US" sz="1200" dirty="0">
              <a:solidFill>
                <a:schemeClr val="bg1"/>
              </a:solidFill>
            </a:endParaRPr>
          </a:p>
          <a:p>
            <a:pPr>
              <a:defRPr/>
            </a:pPr>
            <a:r>
              <a:rPr lang="en-US" sz="1600" dirty="0">
                <a:solidFill>
                  <a:schemeClr val="bg1"/>
                </a:solidFill>
              </a:rPr>
              <a:t>planned and recent upgrades </a:t>
            </a:r>
            <a:r>
              <a:rPr lang="en-US" sz="1600" dirty="0" smtClean="0">
                <a:solidFill>
                  <a:schemeClr val="bg1"/>
                </a:solidFill>
              </a:rPr>
              <a:t>– </a:t>
            </a:r>
            <a:r>
              <a:rPr lang="en-US" sz="1600" dirty="0" err="1" smtClean="0">
                <a:solidFill>
                  <a:schemeClr val="bg1"/>
                </a:solidFill>
              </a:rPr>
              <a:t>Weibing</a:t>
            </a:r>
            <a:r>
              <a:rPr lang="en-US" sz="1600" dirty="0" smtClean="0">
                <a:solidFill>
                  <a:schemeClr val="accent2">
                    <a:lumMod val="60000"/>
                    <a:lumOff val="40000"/>
                  </a:schemeClr>
                </a:solidFill>
              </a:rPr>
              <a:t/>
            </a:r>
            <a:br>
              <a:rPr lang="en-US" sz="1600" dirty="0" smtClean="0">
                <a:solidFill>
                  <a:schemeClr val="accent2">
                    <a:lumMod val="60000"/>
                    <a:lumOff val="40000"/>
                  </a:schemeClr>
                </a:solidFill>
              </a:rPr>
            </a:br>
            <a:endParaRPr lang="en-US" sz="1600" dirty="0">
              <a:solidFill>
                <a:schemeClr val="accent2">
                  <a:lumMod val="60000"/>
                  <a:lumOff val="40000"/>
                </a:schemeClr>
              </a:solidFill>
            </a:endParaRPr>
          </a:p>
          <a:p>
            <a:pPr>
              <a:defRPr/>
            </a:pPr>
            <a:r>
              <a:rPr lang="en-US" sz="1600" dirty="0">
                <a:solidFill>
                  <a:schemeClr val="accent2">
                    <a:lumMod val="60000"/>
                    <a:lumOff val="40000"/>
                  </a:schemeClr>
                </a:solidFill>
              </a:rPr>
              <a:t>implications for OPUS and NSRS from IGS14 and 2022. - Mark S</a:t>
            </a:r>
            <a:r>
              <a:rPr lang="en-US" sz="1600" dirty="0" smtClean="0">
                <a:solidFill>
                  <a:schemeClr val="accent2">
                    <a:lumMod val="60000"/>
                    <a:lumOff val="40000"/>
                  </a:schemeClr>
                </a:solidFill>
              </a:rPr>
              <a:t>.</a:t>
            </a:r>
          </a:p>
          <a:p>
            <a:pPr lvl="1">
              <a:defRPr/>
            </a:pPr>
            <a:r>
              <a:rPr lang="en-US" sz="1200" dirty="0" smtClean="0">
                <a:solidFill>
                  <a:schemeClr val="accent2">
                    <a:lumMod val="60000"/>
                    <a:lumOff val="40000"/>
                  </a:schemeClr>
                </a:solidFill>
              </a:rPr>
              <a:t>“the world moves on”</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Your questions answered! send questions to </a:t>
            </a:r>
            <a:r>
              <a:rPr lang="en-US" sz="1600" u="sng" dirty="0" smtClean="0">
                <a:solidFill>
                  <a:schemeClr val="accent2">
                    <a:lumMod val="60000"/>
                    <a:lumOff val="40000"/>
                  </a:schemeClr>
                </a:solidFill>
              </a:rPr>
              <a:t>ngs.opus@noaa.gov</a:t>
            </a:r>
          </a:p>
          <a:p>
            <a:pPr eaLnBrk="1" hangingPunct="1">
              <a:defRPr/>
            </a:pPr>
            <a:endParaRPr lang="en-US" altLang="en-US" sz="1600" dirty="0" smtClean="0"/>
          </a:p>
          <a:p>
            <a:pPr eaLnBrk="1" hangingPunct="1">
              <a:defRPr/>
            </a:pPr>
            <a:endParaRPr lang="en-US" altLang="en-US" sz="1600" dirty="0" smtClean="0"/>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55</a:t>
            </a:fld>
            <a:endParaRPr lang="en-US" altLang="en-US"/>
          </a:p>
        </p:txBody>
      </p:sp>
    </p:spTree>
    <p:extLst>
      <p:ext uri="{BB962C8B-B14F-4D97-AF65-F5344CB8AC3E}">
        <p14:creationId xmlns:p14="http://schemas.microsoft.com/office/powerpoint/2010/main" val="198521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60375" y="457201"/>
            <a:ext cx="8229600" cy="622300"/>
          </a:xfrm>
        </p:spPr>
        <p:txBody>
          <a:bodyPr/>
          <a:lstStyle/>
          <a:p>
            <a:pPr eaLnBrk="1" hangingPunct="1"/>
            <a:r>
              <a:rPr lang="en-US" altLang="en-US" sz="3200" b="1" dirty="0" smtClean="0"/>
              <a:t>Planned and Recent Upgrades</a:t>
            </a:r>
            <a:endParaRPr lang="en-US" altLang="en-US" sz="3200" b="1" dirty="0" smtClean="0">
              <a:latin typeface="Times New Roman" pitchFamily="18" charset="0"/>
              <a:ea typeface="ＭＳ Ｐゴシック" pitchFamily="34" charset="-128"/>
              <a:cs typeface="Times New Roman" pitchFamily="18" charset="0"/>
            </a:endParaRPr>
          </a:p>
        </p:txBody>
      </p:sp>
      <p:sp>
        <p:nvSpPr>
          <p:cNvPr id="45059"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5061" name="Picture 2" descr="C:\Users\DAVID.HATCHER\Desktop\Wonder 15 -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3"/>
          <a:srcRect/>
          <a:stretch>
            <a:fillRect/>
          </a:stretch>
        </p:blipFill>
        <p:spPr bwMode="auto">
          <a:xfrm>
            <a:off x="1111253" y="1166816"/>
            <a:ext cx="2301875" cy="2541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5063" name="Picture 4" descr="C:\Users\DAVID.HATCHER\Desktop\VT-NH Boundary RM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56</a:t>
            </a:fld>
            <a:endParaRPr lang="en-US" dirty="0"/>
          </a:p>
        </p:txBody>
      </p:sp>
    </p:spTree>
    <p:extLst>
      <p:ext uri="{BB962C8B-B14F-4D97-AF65-F5344CB8AC3E}">
        <p14:creationId xmlns:p14="http://schemas.microsoft.com/office/powerpoint/2010/main" val="40479461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228600"/>
            <a:ext cx="8229600" cy="1143000"/>
          </a:xfrm>
        </p:spPr>
        <p:txBody>
          <a:bodyPr/>
          <a:lstStyle/>
          <a:p>
            <a:r>
              <a:rPr lang="en-US" altLang="en-US" sz="3600" b="1" smtClean="0"/>
              <a:t>OPUS Upgrades and Improvements</a:t>
            </a:r>
            <a:endParaRPr lang="en-US" altLang="en-US" sz="3600" smtClean="0"/>
          </a:p>
        </p:txBody>
      </p:sp>
      <p:sp>
        <p:nvSpPr>
          <p:cNvPr id="2" name="Content Placeholder 1"/>
          <p:cNvSpPr>
            <a:spLocks noGrp="1"/>
          </p:cNvSpPr>
          <p:nvPr>
            <p:ph idx="1"/>
          </p:nvPr>
        </p:nvSpPr>
        <p:spPr/>
        <p:txBody>
          <a:bodyPr/>
          <a:lstStyle/>
          <a:p>
            <a:pPr>
              <a:defRPr/>
            </a:pPr>
            <a:r>
              <a:rPr lang="en-US" sz="2400" dirty="0"/>
              <a:t>I</a:t>
            </a:r>
            <a:r>
              <a:rPr lang="en-US" sz="2400" dirty="0" smtClean="0"/>
              <a:t>nstall xGeoid16B grids in OPUS-S and OPUS-RS extended solution report in place of USGG2012.</a:t>
            </a:r>
          </a:p>
          <a:p>
            <a:pPr>
              <a:defRPr/>
            </a:pPr>
            <a:r>
              <a:rPr lang="en-US" sz="2400" dirty="0" smtClean="0"/>
              <a:t>Use Inverse program </a:t>
            </a:r>
            <a:r>
              <a:rPr lang="en-US" sz="2400" dirty="0"/>
              <a:t>to obtain ellipsoidal distance to replace previous sphere </a:t>
            </a:r>
            <a:r>
              <a:rPr lang="en-US" sz="2400" dirty="0" smtClean="0"/>
              <a:t>distance at NEAREST CONTROL POINT section distance between control point and user site.</a:t>
            </a:r>
          </a:p>
          <a:p>
            <a:pPr>
              <a:defRPr/>
            </a:pPr>
            <a:r>
              <a:rPr lang="en-US" sz="2400" dirty="0" smtClean="0"/>
              <a:t>Are able to process RINEX3 </a:t>
            </a:r>
            <a:r>
              <a:rPr lang="en-US" sz="2400" dirty="0" err="1" smtClean="0"/>
              <a:t>datafiles</a:t>
            </a:r>
            <a:r>
              <a:rPr lang="en-US" sz="2400" dirty="0" smtClean="0"/>
              <a:t> </a:t>
            </a:r>
            <a:r>
              <a:rPr lang="en-US" sz="2400" dirty="0"/>
              <a:t>through </a:t>
            </a:r>
            <a:r>
              <a:rPr lang="en-US" sz="2400" dirty="0" smtClean="0"/>
              <a:t>OPUS suite.</a:t>
            </a:r>
          </a:p>
          <a:p>
            <a:pPr>
              <a:defRPr/>
            </a:pPr>
            <a:r>
              <a:rPr lang="en-US" sz="2400" dirty="0"/>
              <a:t>F</a:t>
            </a:r>
            <a:r>
              <a:rPr lang="en-US" sz="2400" dirty="0" smtClean="0"/>
              <a:t>ilter </a:t>
            </a:r>
            <a:r>
              <a:rPr lang="en-US" sz="2400" dirty="0"/>
              <a:t>out the L1 PHASE CENTER marks for </a:t>
            </a:r>
            <a:r>
              <a:rPr lang="en-US" sz="2400" dirty="0" smtClean="0"/>
              <a:t>public nearest </a:t>
            </a:r>
            <a:r>
              <a:rPr lang="en-US" sz="2400" dirty="0"/>
              <a:t>control points </a:t>
            </a:r>
            <a:r>
              <a:rPr lang="en-US" sz="2400" dirty="0" smtClean="0"/>
              <a:t>.</a:t>
            </a:r>
          </a:p>
          <a:p>
            <a:pPr>
              <a:defRPr/>
            </a:pPr>
            <a:r>
              <a:rPr lang="en-US" sz="2400" dirty="0" smtClean="0"/>
              <a:t>Applying cc2noncc to </a:t>
            </a:r>
            <a:r>
              <a:rPr lang="en-US" sz="2400" dirty="0"/>
              <a:t>improve RMS values for </a:t>
            </a:r>
            <a:r>
              <a:rPr lang="en-US" sz="2400" dirty="0" smtClean="0"/>
              <a:t>OPUS-RS. This remove (P1 - C1) biases for many OBS files with only C1 no P1.</a:t>
            </a:r>
          </a:p>
          <a:p>
            <a:pPr>
              <a:defRPr/>
            </a:pPr>
            <a:r>
              <a:rPr lang="en-US" sz="2400" dirty="0"/>
              <a:t>XML output for RS solution layout is fixed </a:t>
            </a:r>
            <a:r>
              <a:rPr lang="en-US" sz="2400" dirty="0" smtClean="0"/>
              <a:t>and now same as OPUS-S one.</a:t>
            </a:r>
          </a:p>
          <a:p>
            <a:pPr>
              <a:defRPr/>
            </a:pPr>
            <a:endParaRPr lang="en-US" sz="2000" dirty="0" smtClean="0"/>
          </a:p>
          <a:p>
            <a:pPr marL="0" indent="0">
              <a:buFont typeface="Arial" pitchFamily="34" charset="0"/>
              <a:buNone/>
              <a:defRPr/>
            </a:pPr>
            <a:endParaRPr lang="en-US" dirty="0"/>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57</a:t>
            </a:fld>
            <a:endParaRPr lang="en-US" altLang="en-US"/>
          </a:p>
        </p:txBody>
      </p:sp>
    </p:spTree>
    <p:extLst>
      <p:ext uri="{BB962C8B-B14F-4D97-AF65-F5344CB8AC3E}">
        <p14:creationId xmlns:p14="http://schemas.microsoft.com/office/powerpoint/2010/main" val="855770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457200" y="228600"/>
            <a:ext cx="8229600" cy="1143000"/>
          </a:xfrm>
        </p:spPr>
        <p:txBody>
          <a:bodyPr/>
          <a:lstStyle/>
          <a:p>
            <a:r>
              <a:rPr lang="en-US" altLang="en-US" sz="3600" b="1" smtClean="0"/>
              <a:t>OPUS Upgrades and Improvements</a:t>
            </a:r>
            <a:endParaRPr lang="en-US" altLang="en-US" sz="3600" smtClean="0"/>
          </a:p>
        </p:txBody>
      </p:sp>
      <p:sp>
        <p:nvSpPr>
          <p:cNvPr id="2" name="Content Placeholder 1"/>
          <p:cNvSpPr>
            <a:spLocks noGrp="1"/>
          </p:cNvSpPr>
          <p:nvPr>
            <p:ph idx="1"/>
          </p:nvPr>
        </p:nvSpPr>
        <p:spPr/>
        <p:txBody>
          <a:bodyPr/>
          <a:lstStyle/>
          <a:p>
            <a:pPr>
              <a:defRPr/>
            </a:pPr>
            <a:r>
              <a:rPr lang="en-US" sz="2400" dirty="0" smtClean="0"/>
              <a:t>Adding +C2 and </a:t>
            </a:r>
            <a:r>
              <a:rPr lang="en-US" sz="2400" dirty="0" err="1" smtClean="0"/>
              <a:t>max_rx_SVs</a:t>
            </a:r>
            <a:r>
              <a:rPr lang="en-US" sz="2400" dirty="0" smtClean="0"/>
              <a:t> 50 options to TEQC. These add more L2C data and more satellite data in RINEX files for user and CORS station in OPUS-S and OPUS-RS.</a:t>
            </a:r>
          </a:p>
          <a:p>
            <a:pPr>
              <a:defRPr/>
            </a:pPr>
            <a:r>
              <a:rPr lang="en-US" sz="2400" dirty="0" smtClean="0"/>
              <a:t>Implement balance loading algorithm to </a:t>
            </a:r>
            <a:r>
              <a:rPr lang="en-US" sz="2400" dirty="0"/>
              <a:t>threads to minimize load of similar email users to wait longer in the </a:t>
            </a:r>
            <a:r>
              <a:rPr lang="en-US" sz="2400" dirty="0" smtClean="0"/>
              <a:t>queue.</a:t>
            </a:r>
            <a:endParaRPr lang="en-US" sz="2400" dirty="0"/>
          </a:p>
          <a:p>
            <a:pPr>
              <a:defRPr/>
            </a:pPr>
            <a:r>
              <a:rPr lang="en-US" sz="2400" dirty="0" smtClean="0"/>
              <a:t>Fix data </a:t>
            </a:r>
            <a:r>
              <a:rPr lang="en-US" sz="2400" dirty="0"/>
              <a:t>file time duration limit for OPUS-RS and </a:t>
            </a:r>
            <a:r>
              <a:rPr lang="en-US" sz="2400" dirty="0" smtClean="0"/>
              <a:t>OPUS-S. For OPUS-S, the OBS time is longer than 1 hour 55 </a:t>
            </a:r>
            <a:r>
              <a:rPr lang="en-US" sz="2400" dirty="0" err="1" smtClean="0"/>
              <a:t>mins</a:t>
            </a:r>
            <a:r>
              <a:rPr lang="en-US" sz="2400" dirty="0" smtClean="0"/>
              <a:t>. For OPUS-RS the OBS time is shorter than 2 hour and 5 </a:t>
            </a:r>
            <a:r>
              <a:rPr lang="en-US" sz="2400" dirty="0" err="1" smtClean="0"/>
              <a:t>mins</a:t>
            </a:r>
            <a:r>
              <a:rPr lang="en-US" sz="2400" dirty="0" smtClean="0"/>
              <a:t>.</a:t>
            </a:r>
            <a:endParaRPr lang="en-US" sz="2400" dirty="0"/>
          </a:p>
          <a:p>
            <a:pPr>
              <a:defRPr/>
            </a:pPr>
            <a:r>
              <a:rPr lang="en-US" sz="2400" dirty="0" smtClean="0"/>
              <a:t>For OPUS-RS, switch </a:t>
            </a:r>
            <a:r>
              <a:rPr lang="en-US" sz="2400" dirty="0"/>
              <a:t>reference stations selection method to QUADBASE</a:t>
            </a:r>
            <a:r>
              <a:rPr lang="en-US" sz="2400" dirty="0" smtClean="0"/>
              <a:t>. This improves RMS and standard deviation.</a:t>
            </a:r>
          </a:p>
          <a:p>
            <a:pPr>
              <a:defRPr/>
            </a:pPr>
            <a:r>
              <a:rPr lang="en-US" sz="2400" dirty="0" smtClean="0"/>
              <a:t>Consolidate Upload scripts and OPUS-S and OPUS-RS for common shared codes.</a:t>
            </a:r>
          </a:p>
          <a:p>
            <a:pPr>
              <a:defRPr/>
            </a:pPr>
            <a:endParaRPr lang="en-US" sz="2400" dirty="0"/>
          </a:p>
          <a:p>
            <a:pPr>
              <a:defRPr/>
            </a:pPr>
            <a:endParaRPr lang="en-US" dirty="0" smtClean="0"/>
          </a:p>
          <a:p>
            <a:pPr>
              <a:defRPr/>
            </a:pPr>
            <a:endParaRPr lang="en-US" sz="2000" dirty="0" smtClean="0"/>
          </a:p>
          <a:p>
            <a:pPr marL="0" indent="0">
              <a:buFont typeface="Arial" pitchFamily="34" charset="0"/>
              <a:buNone/>
              <a:defRPr/>
            </a:pPr>
            <a:endParaRPr lang="en-US" dirty="0"/>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58</a:t>
            </a:fld>
            <a:endParaRPr lang="en-US" altLang="en-US"/>
          </a:p>
        </p:txBody>
      </p:sp>
    </p:spTree>
    <p:extLst>
      <p:ext uri="{BB962C8B-B14F-4D97-AF65-F5344CB8AC3E}">
        <p14:creationId xmlns:p14="http://schemas.microsoft.com/office/powerpoint/2010/main" val="33469721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228600"/>
            <a:ext cx="8229600" cy="1143000"/>
          </a:xfrm>
        </p:spPr>
        <p:txBody>
          <a:bodyPr/>
          <a:lstStyle/>
          <a:p>
            <a:r>
              <a:rPr lang="en-US" altLang="en-US" sz="3600" b="1" smtClean="0"/>
              <a:t>OPUS future plans</a:t>
            </a:r>
            <a:endParaRPr lang="en-US" altLang="en-US" sz="3600" smtClean="0"/>
          </a:p>
        </p:txBody>
      </p:sp>
      <p:sp>
        <p:nvSpPr>
          <p:cNvPr id="2" name="Content Placeholder 1"/>
          <p:cNvSpPr>
            <a:spLocks noGrp="1"/>
          </p:cNvSpPr>
          <p:nvPr>
            <p:ph idx="1"/>
          </p:nvPr>
        </p:nvSpPr>
        <p:spPr/>
        <p:txBody>
          <a:bodyPr/>
          <a:lstStyle/>
          <a:p>
            <a:pPr>
              <a:defRPr/>
            </a:pPr>
            <a:r>
              <a:rPr lang="en-US" sz="2800" dirty="0" smtClean="0"/>
              <a:t>Linux-OPUS will be developed and easily maintain. This is preliminary task for Cloud-OPUS.</a:t>
            </a:r>
            <a:endParaRPr lang="en-US" sz="2800" dirty="0"/>
          </a:p>
          <a:p>
            <a:pPr>
              <a:defRPr/>
            </a:pPr>
            <a:endParaRPr lang="en-US" sz="2800" dirty="0" smtClean="0"/>
          </a:p>
          <a:p>
            <a:pPr>
              <a:defRPr/>
            </a:pPr>
            <a:r>
              <a:rPr lang="en-US" sz="2800" dirty="0" smtClean="0"/>
              <a:t>New IGS14 Reference Frame test version to be released.</a:t>
            </a:r>
            <a:endParaRPr lang="en-US" sz="2800" dirty="0"/>
          </a:p>
          <a:p>
            <a:pPr>
              <a:defRPr/>
            </a:pPr>
            <a:endParaRPr lang="en-US" sz="2800" dirty="0" smtClean="0"/>
          </a:p>
          <a:p>
            <a:pPr>
              <a:defRPr/>
            </a:pPr>
            <a:r>
              <a:rPr lang="en-US" sz="2800" dirty="0" smtClean="0"/>
              <a:t>OPUS-NET to be revised to compare with OPUS-S.</a:t>
            </a:r>
          </a:p>
          <a:p>
            <a:pPr>
              <a:defRPr/>
            </a:pPr>
            <a:endParaRPr lang="en-US" sz="2000" dirty="0" smtClean="0"/>
          </a:p>
          <a:p>
            <a:pPr marL="0" indent="0">
              <a:buFont typeface="Arial" pitchFamily="34" charset="0"/>
              <a:buNone/>
              <a:defRPr/>
            </a:pPr>
            <a:endParaRPr lang="en-US" dirty="0"/>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59</a:t>
            </a:fld>
            <a:endParaRPr lang="en-US" altLang="en-US"/>
          </a:p>
        </p:txBody>
      </p:sp>
    </p:spTree>
    <p:extLst>
      <p:ext uri="{BB962C8B-B14F-4D97-AF65-F5344CB8AC3E}">
        <p14:creationId xmlns:p14="http://schemas.microsoft.com/office/powerpoint/2010/main" val="4060694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3" y="200026"/>
          <a:ext cx="9144001" cy="6448425"/>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1"/>
          </p:nvPr>
        </p:nvSpPr>
        <p:spPr/>
        <p:txBody>
          <a:bodyPr/>
          <a:lstStyle/>
          <a:p>
            <a:pPr>
              <a:defRPr/>
            </a:pPr>
            <a:r>
              <a:rPr lang="en-US" smtClean="0"/>
              <a:t>12/08/2016</a:t>
            </a:r>
            <a:endParaRPr lang="en-US" dirty="0"/>
          </a:p>
        </p:txBody>
      </p:sp>
      <p:sp>
        <p:nvSpPr>
          <p:cNvPr id="2" name="Slide Number Placeholder 1"/>
          <p:cNvSpPr>
            <a:spLocks noGrp="1"/>
          </p:cNvSpPr>
          <p:nvPr>
            <p:ph type="sldNum" sz="quarter" idx="12"/>
          </p:nvPr>
        </p:nvSpPr>
        <p:spPr/>
        <p:txBody>
          <a:bodyPr/>
          <a:lstStyle/>
          <a:p>
            <a:pPr>
              <a:defRPr/>
            </a:pPr>
            <a:fld id="{136EF8E3-95D6-44C7-BF19-B6C562A8B78C}"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sz="8000" smtClean="0">
                <a:solidFill>
                  <a:schemeClr val="bg1"/>
                </a:solidFill>
              </a:rPr>
              <a:t>MARK’S SLIDES</a:t>
            </a:r>
          </a:p>
        </p:txBody>
      </p:sp>
      <p:sp>
        <p:nvSpPr>
          <p:cNvPr id="4" name="Rectangle 3"/>
          <p:cNvSpPr>
            <a:spLocks noGrp="1" noChangeArrowheads="1"/>
          </p:cNvSpPr>
          <p:nvPr>
            <p:ph idx="1"/>
          </p:nvPr>
        </p:nvSpPr>
        <p:spPr/>
        <p:txBody>
          <a:bodyPr/>
          <a:lstStyle/>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overview, options and alternatives </a:t>
            </a:r>
            <a:r>
              <a:rPr lang="en-US" sz="1600" dirty="0" smtClean="0">
                <a:solidFill>
                  <a:schemeClr val="accent2">
                    <a:lumMod val="60000"/>
                    <a:lumOff val="40000"/>
                  </a:schemeClr>
                </a:solidFill>
              </a:rPr>
              <a:t>– Dave</a:t>
            </a:r>
          </a:p>
          <a:p>
            <a:pPr lvl="1">
              <a:defRPr/>
            </a:pPr>
            <a:r>
              <a:rPr lang="en-US" sz="1200" dirty="0" smtClean="0">
                <a:solidFill>
                  <a:schemeClr val="accent2">
                    <a:lumMod val="60000"/>
                    <a:lumOff val="40000"/>
                  </a:schemeClr>
                </a:solidFill>
              </a:rPr>
              <a:t>typical accuracies, popularity over time</a:t>
            </a:r>
          </a:p>
          <a:p>
            <a:pPr lvl="1">
              <a:defRPr/>
            </a:pPr>
            <a:r>
              <a:rPr lang="en-US" sz="1200" dirty="0" smtClean="0">
                <a:solidFill>
                  <a:schemeClr val="accent2">
                    <a:lumMod val="60000"/>
                    <a:lumOff val="40000"/>
                  </a:schemeClr>
                </a:solidFill>
              </a:rPr>
              <a:t>Static vs rapid-static vs projects vs net vs PPP</a:t>
            </a:r>
          </a:p>
          <a:p>
            <a:pPr lvl="1">
              <a:defRPr/>
            </a:pPr>
            <a:r>
              <a:rPr lang="en-US" sz="1200" dirty="0" smtClean="0">
                <a:solidFill>
                  <a:schemeClr val="accent2">
                    <a:lumMod val="60000"/>
                    <a:lumOff val="40000"/>
                  </a:schemeClr>
                </a:solidFill>
              </a:rPr>
              <a:t>how they work</a:t>
            </a:r>
            <a:br>
              <a:rPr lang="en-US" sz="1200" dirty="0" smtClean="0">
                <a:solidFill>
                  <a:schemeClr val="accent2">
                    <a:lumMod val="60000"/>
                    <a:lumOff val="40000"/>
                  </a:schemeClr>
                </a:solidFill>
              </a:rPr>
            </a:br>
            <a:endParaRPr lang="en-US" sz="1200" dirty="0" smtClean="0">
              <a:solidFill>
                <a:schemeClr val="accent2">
                  <a:lumMod val="60000"/>
                  <a:lumOff val="40000"/>
                </a:schemeClr>
              </a:solidFill>
            </a:endParaRPr>
          </a:p>
          <a:p>
            <a:pPr>
              <a:defRPr/>
            </a:pPr>
            <a:r>
              <a:rPr lang="en-US" sz="1600" dirty="0" smtClean="0">
                <a:solidFill>
                  <a:schemeClr val="accent2">
                    <a:lumMod val="60000"/>
                    <a:lumOff val="40000"/>
                  </a:schemeClr>
                </a:solidFill>
              </a:rPr>
              <a:t>OPUS </a:t>
            </a:r>
            <a:r>
              <a:rPr lang="en-US" sz="1600" dirty="0">
                <a:solidFill>
                  <a:schemeClr val="accent2">
                    <a:lumMod val="60000"/>
                    <a:lumOff val="40000"/>
                  </a:schemeClr>
                </a:solidFill>
              </a:rPr>
              <a:t>reports and common mistakes </a:t>
            </a:r>
            <a:r>
              <a:rPr lang="en-US" sz="1600" dirty="0" smtClean="0">
                <a:solidFill>
                  <a:schemeClr val="accent2">
                    <a:lumMod val="60000"/>
                    <a:lumOff val="40000"/>
                  </a:schemeClr>
                </a:solidFill>
              </a:rPr>
              <a:t>– Joe</a:t>
            </a:r>
          </a:p>
          <a:p>
            <a:pPr lvl="1">
              <a:defRPr/>
            </a:pPr>
            <a:r>
              <a:rPr lang="en-US" sz="1200" dirty="0" smtClean="0">
                <a:solidFill>
                  <a:schemeClr val="accent2">
                    <a:lumMod val="60000"/>
                    <a:lumOff val="40000"/>
                  </a:schemeClr>
                </a:solidFill>
              </a:rPr>
              <a:t>explain formats, common error codes</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OPUS projects and shared solutions - Rick, </a:t>
            </a:r>
            <a:r>
              <a:rPr lang="en-US" sz="1600" dirty="0" err="1">
                <a:solidFill>
                  <a:schemeClr val="accent2">
                    <a:lumMod val="60000"/>
                    <a:lumOff val="40000"/>
                  </a:schemeClr>
                </a:solidFill>
              </a:rPr>
              <a:t>Sathish</a:t>
            </a:r>
            <a:r>
              <a:rPr lang="en-US" sz="1600" dirty="0">
                <a:solidFill>
                  <a:schemeClr val="accent2">
                    <a:lumMod val="60000"/>
                    <a:lumOff val="40000"/>
                  </a:schemeClr>
                </a:solidFill>
              </a:rPr>
              <a:t> and </a:t>
            </a:r>
            <a:r>
              <a:rPr lang="en-US" sz="1600" dirty="0" smtClean="0">
                <a:solidFill>
                  <a:schemeClr val="accent2">
                    <a:lumMod val="60000"/>
                    <a:lumOff val="40000"/>
                  </a:schemeClr>
                </a:solidFill>
              </a:rPr>
              <a:t>Kim</a:t>
            </a:r>
          </a:p>
          <a:p>
            <a:pPr lvl="1">
              <a:defRPr/>
            </a:pPr>
            <a:r>
              <a:rPr lang="en-US" sz="1200" dirty="0" smtClean="0">
                <a:solidFill>
                  <a:schemeClr val="accent2">
                    <a:lumMod val="60000"/>
                    <a:lumOff val="40000"/>
                  </a:schemeClr>
                </a:solidFill>
              </a:rPr>
              <a:t>why, how, what’s been shared so far</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planned and recent upgrades </a:t>
            </a:r>
            <a:r>
              <a:rPr lang="en-US" sz="1600" dirty="0" smtClean="0">
                <a:solidFill>
                  <a:schemeClr val="accent2">
                    <a:lumMod val="60000"/>
                    <a:lumOff val="40000"/>
                  </a:schemeClr>
                </a:solidFill>
              </a:rPr>
              <a:t>– </a:t>
            </a:r>
            <a:r>
              <a:rPr lang="en-US" sz="1600" dirty="0" err="1" smtClean="0">
                <a:solidFill>
                  <a:schemeClr val="accent2">
                    <a:lumMod val="60000"/>
                    <a:lumOff val="40000"/>
                  </a:schemeClr>
                </a:solidFill>
              </a:rPr>
              <a:t>Weibing</a:t>
            </a:r>
            <a:r>
              <a:rPr lang="en-US" sz="1600" dirty="0" smtClean="0">
                <a:solidFill>
                  <a:schemeClr val="accent2">
                    <a:lumMod val="60000"/>
                    <a:lumOff val="40000"/>
                  </a:schemeClr>
                </a:solidFill>
              </a:rPr>
              <a:t/>
            </a:r>
            <a:br>
              <a:rPr lang="en-US" sz="1600" dirty="0" smtClean="0">
                <a:solidFill>
                  <a:schemeClr val="accent2">
                    <a:lumMod val="60000"/>
                    <a:lumOff val="40000"/>
                  </a:schemeClr>
                </a:solidFill>
              </a:rPr>
            </a:br>
            <a:endParaRPr lang="en-US" sz="1600" dirty="0">
              <a:solidFill>
                <a:schemeClr val="accent2">
                  <a:lumMod val="60000"/>
                  <a:lumOff val="40000"/>
                </a:schemeClr>
              </a:solidFill>
            </a:endParaRPr>
          </a:p>
          <a:p>
            <a:pPr>
              <a:defRPr/>
            </a:pPr>
            <a:r>
              <a:rPr lang="en-US" sz="1600" dirty="0">
                <a:solidFill>
                  <a:schemeClr val="bg1"/>
                </a:solidFill>
              </a:rPr>
              <a:t>implications for OPUS and NSRS from IGS14 and 2022. - Mark S</a:t>
            </a:r>
            <a:r>
              <a:rPr lang="en-US" sz="1600" dirty="0" smtClean="0">
                <a:solidFill>
                  <a:schemeClr val="bg1"/>
                </a:solidFill>
              </a:rPr>
              <a:t>.</a:t>
            </a:r>
          </a:p>
          <a:p>
            <a:pPr lvl="1">
              <a:defRPr/>
            </a:pPr>
            <a:r>
              <a:rPr lang="en-US" sz="1200" dirty="0" smtClean="0">
                <a:solidFill>
                  <a:schemeClr val="bg1"/>
                </a:solidFill>
              </a:rPr>
              <a:t>“the world moves on”</a:t>
            </a:r>
            <a:r>
              <a:rPr lang="en-US" sz="1200" dirty="0" smtClean="0">
                <a:solidFill>
                  <a:schemeClr val="accent2">
                    <a:lumMod val="60000"/>
                    <a:lumOff val="40000"/>
                  </a:schemeClr>
                </a:solidFill>
              </a:rPr>
              <a:t/>
            </a:r>
            <a:br>
              <a:rPr lang="en-US" sz="1200" dirty="0" smtClean="0">
                <a:solidFill>
                  <a:schemeClr val="accent2">
                    <a:lumMod val="60000"/>
                    <a:lumOff val="40000"/>
                  </a:schemeClr>
                </a:solidFill>
              </a:rPr>
            </a:br>
            <a:endParaRPr lang="en-US" sz="1200" dirty="0">
              <a:solidFill>
                <a:schemeClr val="accent2">
                  <a:lumMod val="60000"/>
                  <a:lumOff val="40000"/>
                </a:schemeClr>
              </a:solidFill>
            </a:endParaRPr>
          </a:p>
          <a:p>
            <a:pPr>
              <a:defRPr/>
            </a:pPr>
            <a:r>
              <a:rPr lang="en-US" sz="1600" dirty="0">
                <a:solidFill>
                  <a:schemeClr val="accent2">
                    <a:lumMod val="60000"/>
                    <a:lumOff val="40000"/>
                  </a:schemeClr>
                </a:solidFill>
              </a:rPr>
              <a:t>Your questions answered! send questions to </a:t>
            </a:r>
            <a:r>
              <a:rPr lang="en-US" sz="1600" u="sng" dirty="0" smtClean="0">
                <a:solidFill>
                  <a:schemeClr val="accent2">
                    <a:lumMod val="60000"/>
                    <a:lumOff val="40000"/>
                  </a:schemeClr>
                </a:solidFill>
              </a:rPr>
              <a:t>ngs.opus@noaa.gov</a:t>
            </a:r>
          </a:p>
          <a:p>
            <a:pPr eaLnBrk="1" hangingPunct="1">
              <a:defRPr/>
            </a:pPr>
            <a:endParaRPr lang="en-US" altLang="en-US" sz="1600" dirty="0" smtClean="0"/>
          </a:p>
          <a:p>
            <a:pPr eaLnBrk="1" hangingPunct="1">
              <a:defRPr/>
            </a:pPr>
            <a:endParaRPr lang="en-US" altLang="en-US" sz="1600" dirty="0" smtClean="0"/>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7F376-3188-4E56-88D1-59CA3DFFB888}" type="slidenum">
              <a:rPr lang="en-US" altLang="en-US" smtClean="0"/>
              <a:pPr/>
              <a:t>60</a:t>
            </a:fld>
            <a:endParaRPr lang="en-US" altLang="en-US"/>
          </a:p>
        </p:txBody>
      </p:sp>
    </p:spTree>
    <p:extLst>
      <p:ext uri="{BB962C8B-B14F-4D97-AF65-F5344CB8AC3E}">
        <p14:creationId xmlns:p14="http://schemas.microsoft.com/office/powerpoint/2010/main" val="254204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60375" y="457201"/>
            <a:ext cx="8229600" cy="622300"/>
          </a:xfrm>
        </p:spPr>
        <p:txBody>
          <a:bodyPr/>
          <a:lstStyle/>
          <a:p>
            <a:pPr eaLnBrk="1" hangingPunct="1"/>
            <a:r>
              <a:rPr lang="en-US" altLang="en-US" sz="3200" b="1" dirty="0" smtClean="0"/>
              <a:t>ITRF2014, IGS14, and NAD 83</a:t>
            </a:r>
            <a:endParaRPr lang="en-US" altLang="en-US" sz="3200" b="1" dirty="0" smtClean="0">
              <a:latin typeface="Times New Roman" pitchFamily="18" charset="0"/>
              <a:ea typeface="ＭＳ Ｐゴシック" pitchFamily="34" charset="-128"/>
              <a:cs typeface="Times New Roman" pitchFamily="18" charset="0"/>
            </a:endParaRPr>
          </a:p>
        </p:txBody>
      </p:sp>
      <p:sp>
        <p:nvSpPr>
          <p:cNvPr id="45059"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5061" name="Picture 2" descr="C:\Users\DAVID.HATCHER\Desktop\Wonder 15 -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3"/>
          <a:srcRect/>
          <a:stretch>
            <a:fillRect/>
          </a:stretch>
        </p:blipFill>
        <p:spPr bwMode="auto">
          <a:xfrm>
            <a:off x="1111253" y="1166816"/>
            <a:ext cx="2301875" cy="2541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5063" name="Picture 4" descr="C:\Users\DAVID.HATCHER\Desktop\VT-NH Boundary RM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1"/>
          </p:nvPr>
        </p:nvSpPr>
        <p:spPr/>
        <p:txBody>
          <a:bodyPr/>
          <a:lstStyle/>
          <a:p>
            <a:pPr>
              <a:defRPr/>
            </a:pPr>
            <a:r>
              <a:rPr lang="en-US" smtClean="0"/>
              <a:t>12/08/2016</a:t>
            </a:r>
            <a:endParaRPr lang="en-US" dirty="0"/>
          </a:p>
        </p:txBody>
      </p:sp>
      <p:sp>
        <p:nvSpPr>
          <p:cNvPr id="4" name="Slide Number Placeholder 3"/>
          <p:cNvSpPr>
            <a:spLocks noGrp="1"/>
          </p:cNvSpPr>
          <p:nvPr>
            <p:ph type="sldNum" sz="quarter" idx="12"/>
          </p:nvPr>
        </p:nvSpPr>
        <p:spPr/>
        <p:txBody>
          <a:bodyPr/>
          <a:lstStyle/>
          <a:p>
            <a:pPr>
              <a:defRPr/>
            </a:pPr>
            <a:fld id="{136EF8E3-95D6-44C7-BF19-B6C562A8B78C}" type="slidenum">
              <a:rPr lang="en-US" smtClean="0"/>
              <a:pPr>
                <a:defRPr/>
              </a:pPr>
              <a:t>61</a:t>
            </a:fld>
            <a:endParaRPr lang="en-US" dirty="0"/>
          </a:p>
        </p:txBody>
      </p:sp>
    </p:spTree>
    <p:extLst>
      <p:ext uri="{BB962C8B-B14F-4D97-AF65-F5344CB8AC3E}">
        <p14:creationId xmlns:p14="http://schemas.microsoft.com/office/powerpoint/2010/main" val="34834844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228600" y="457200"/>
            <a:ext cx="8686800" cy="598488"/>
          </a:xfrm>
        </p:spPr>
        <p:txBody>
          <a:bodyPr/>
          <a:lstStyle/>
          <a:p>
            <a:pPr algn="l"/>
            <a:r>
              <a:rPr lang="en-US" altLang="en-US" sz="4000" smtClean="0"/>
              <a:t>ITRF2014.</a:t>
            </a:r>
          </a:p>
        </p:txBody>
      </p:sp>
      <p:sp>
        <p:nvSpPr>
          <p:cNvPr id="35843" name="TextBox 16"/>
          <p:cNvSpPr txBox="1">
            <a:spLocks noChangeArrowheads="1"/>
          </p:cNvSpPr>
          <p:nvPr/>
        </p:nvSpPr>
        <p:spPr bwMode="auto">
          <a:xfrm>
            <a:off x="228600" y="1169989"/>
            <a:ext cx="8686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0" hangingPunct="0">
              <a:spcBef>
                <a:spcPct val="0"/>
              </a:spcBef>
              <a:buFontTx/>
              <a:buNone/>
            </a:pPr>
            <a:r>
              <a:rPr lang="en-US" altLang="en-US" sz="2400">
                <a:solidFill>
                  <a:prstClr val="black"/>
                </a:solidFill>
                <a:latin typeface="Arial" pitchFamily="34" charset="0"/>
              </a:rPr>
              <a:t>The “gold standard” for the very highest accuracy geodesy and geophysics surveying is the International Terrestrial Reference Frame (ITRF).  The ITRF is produced by the International Earth Rotation and Reference System Service (IERS).</a:t>
            </a:r>
          </a:p>
          <a:p>
            <a:pPr defTabSz="914400" eaLnBrk="0" hangingPunct="0">
              <a:spcBef>
                <a:spcPct val="0"/>
              </a:spcBef>
              <a:buFontTx/>
              <a:buNone/>
            </a:pPr>
            <a:endParaRPr lang="en-US" altLang="en-US" sz="2400">
              <a:solidFill>
                <a:prstClr val="black"/>
              </a:solidFill>
              <a:latin typeface="Arial" pitchFamily="34" charset="0"/>
            </a:endParaRPr>
          </a:p>
          <a:p>
            <a:pPr defTabSz="914400" eaLnBrk="0" hangingPunct="0">
              <a:spcBef>
                <a:spcPct val="0"/>
              </a:spcBef>
              <a:buFontTx/>
              <a:buNone/>
            </a:pPr>
            <a:r>
              <a:rPr lang="en-US" altLang="en-US" sz="2400">
                <a:solidFill>
                  <a:prstClr val="black"/>
                </a:solidFill>
                <a:latin typeface="Arial" pitchFamily="34" charset="0"/>
              </a:rPr>
              <a:t>Many organizations participate in this effort by contributing results from various technologies including GNSS.</a:t>
            </a:r>
          </a:p>
          <a:p>
            <a:pPr defTabSz="914400" eaLnBrk="0" hangingPunct="0">
              <a:spcBef>
                <a:spcPct val="0"/>
              </a:spcBef>
              <a:buFontTx/>
              <a:buNone/>
            </a:pPr>
            <a:r>
              <a:rPr lang="en-US" altLang="en-US" sz="2400">
                <a:solidFill>
                  <a:prstClr val="black"/>
                </a:solidFill>
                <a:latin typeface="Arial" pitchFamily="34" charset="0"/>
              </a:rPr>
              <a:t>(see </a:t>
            </a:r>
            <a:r>
              <a:rPr lang="en-US" altLang="en-US" sz="2400">
                <a:solidFill>
                  <a:prstClr val="black"/>
                </a:solidFill>
                <a:latin typeface="Arial" pitchFamily="34" charset="0"/>
                <a:hlinkClick r:id="rId3"/>
              </a:rPr>
              <a:t>https://www.iers.org</a:t>
            </a:r>
            <a:r>
              <a:rPr lang="en-US" altLang="en-US" sz="2400">
                <a:solidFill>
                  <a:prstClr val="black"/>
                </a:solidFill>
                <a:latin typeface="Arial" pitchFamily="34" charset="0"/>
              </a:rPr>
              <a:t> for more information).  </a:t>
            </a:r>
          </a:p>
          <a:p>
            <a:pPr defTabSz="914400" eaLnBrk="0" hangingPunct="0">
              <a:spcBef>
                <a:spcPct val="0"/>
              </a:spcBef>
              <a:buFontTx/>
              <a:buNone/>
            </a:pPr>
            <a:endParaRPr lang="en-US" altLang="en-US" sz="2400">
              <a:solidFill>
                <a:prstClr val="black"/>
              </a:solidFill>
              <a:latin typeface="Arial" pitchFamily="34" charset="0"/>
            </a:endParaRPr>
          </a:p>
          <a:p>
            <a:pPr defTabSz="914400" eaLnBrk="0" hangingPunct="0">
              <a:spcBef>
                <a:spcPct val="0"/>
              </a:spcBef>
              <a:buFontTx/>
              <a:buNone/>
            </a:pPr>
            <a:r>
              <a:rPr lang="en-US" altLang="en-US" sz="2400">
                <a:solidFill>
                  <a:prstClr val="black"/>
                </a:solidFill>
                <a:latin typeface="Arial" pitchFamily="34" charset="0"/>
              </a:rPr>
              <a:t>This year, 2016, the IERS released an updated realization for the ITRF called the ITRF2014.</a:t>
            </a:r>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EB8665C-EB48-49A7-B780-E70E5772A4B2}" type="slidenum">
              <a:rPr lang="en-US" altLang="en-US" smtClean="0"/>
              <a:pPr>
                <a:defRPr/>
              </a:pPr>
              <a:t>62</a:t>
            </a:fld>
            <a:endParaRPr lang="en-US" altLang="en-US"/>
          </a:p>
        </p:txBody>
      </p:sp>
    </p:spTree>
    <p:extLst>
      <p:ext uri="{BB962C8B-B14F-4D97-AF65-F5344CB8AC3E}">
        <p14:creationId xmlns:p14="http://schemas.microsoft.com/office/powerpoint/2010/main" val="11320737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228600" y="457200"/>
            <a:ext cx="8686800" cy="609600"/>
          </a:xfrm>
        </p:spPr>
        <p:txBody>
          <a:bodyPr/>
          <a:lstStyle/>
          <a:p>
            <a:pPr algn="l"/>
            <a:r>
              <a:rPr lang="en-US" altLang="en-US" sz="4000" smtClean="0"/>
              <a:t>Densification.</a:t>
            </a:r>
          </a:p>
        </p:txBody>
      </p:sp>
      <p:sp>
        <p:nvSpPr>
          <p:cNvPr id="36867" name="TextBox 16"/>
          <p:cNvSpPr txBox="1">
            <a:spLocks noChangeArrowheads="1"/>
          </p:cNvSpPr>
          <p:nvPr/>
        </p:nvSpPr>
        <p:spPr bwMode="auto">
          <a:xfrm>
            <a:off x="228600" y="1208089"/>
            <a:ext cx="8686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0" hangingPunct="0">
              <a:spcBef>
                <a:spcPct val="0"/>
              </a:spcBef>
              <a:buFontTx/>
              <a:buNone/>
            </a:pPr>
            <a:r>
              <a:rPr lang="en-US" altLang="en-US" sz="2400">
                <a:solidFill>
                  <a:prstClr val="black"/>
                </a:solidFill>
                <a:latin typeface="Arial" pitchFamily="34" charset="0"/>
              </a:rPr>
              <a:t>The ITRF2014 is expressed through the coordinates and velocities of 158 marks plus supporting information.</a:t>
            </a:r>
          </a:p>
          <a:p>
            <a:pPr defTabSz="914400" eaLnBrk="0" hangingPunct="0">
              <a:spcBef>
                <a:spcPct val="0"/>
              </a:spcBef>
              <a:buFontTx/>
              <a:buNone/>
            </a:pPr>
            <a:endParaRPr lang="en-US" altLang="en-US" sz="2400">
              <a:solidFill>
                <a:prstClr val="black"/>
              </a:solidFill>
              <a:latin typeface="Arial" pitchFamily="34" charset="0"/>
            </a:endParaRPr>
          </a:p>
          <a:p>
            <a:pPr defTabSz="914400" eaLnBrk="0" hangingPunct="0">
              <a:spcBef>
                <a:spcPct val="0"/>
              </a:spcBef>
              <a:buFontTx/>
              <a:buNone/>
            </a:pPr>
            <a:r>
              <a:rPr lang="en-US" altLang="en-US" sz="2400">
                <a:solidFill>
                  <a:prstClr val="black"/>
                </a:solidFill>
                <a:latin typeface="Arial" pitchFamily="34" charset="0"/>
              </a:rPr>
              <a:t>Other organizations can take this information, add data from their own marks, perform their own adjustment and align it to the ITRF2014.  This is called </a:t>
            </a:r>
            <a:r>
              <a:rPr lang="en-US" altLang="en-US" sz="2400" i="1">
                <a:solidFill>
                  <a:prstClr val="black"/>
                </a:solidFill>
                <a:latin typeface="Arial" pitchFamily="34" charset="0"/>
              </a:rPr>
              <a:t>densifying</a:t>
            </a:r>
            <a:r>
              <a:rPr lang="en-US" altLang="en-US" sz="2400">
                <a:solidFill>
                  <a:prstClr val="black"/>
                </a:solidFill>
                <a:latin typeface="Arial" pitchFamily="34" charset="0"/>
              </a:rPr>
              <a:t> the reference frame.</a:t>
            </a:r>
          </a:p>
          <a:p>
            <a:pPr defTabSz="914400" eaLnBrk="0" hangingPunct="0">
              <a:spcBef>
                <a:spcPct val="0"/>
              </a:spcBef>
              <a:buFontTx/>
              <a:buNone/>
            </a:pPr>
            <a:endParaRPr lang="en-US" altLang="en-US" sz="2400">
              <a:solidFill>
                <a:prstClr val="black"/>
              </a:solidFill>
              <a:latin typeface="Arial" pitchFamily="34" charset="0"/>
            </a:endParaRPr>
          </a:p>
          <a:p>
            <a:pPr defTabSz="914400" eaLnBrk="0" hangingPunct="0">
              <a:spcBef>
                <a:spcPct val="0"/>
              </a:spcBef>
              <a:buFontTx/>
              <a:buNone/>
            </a:pPr>
            <a:r>
              <a:rPr lang="en-US" altLang="en-US" sz="2400">
                <a:solidFill>
                  <a:prstClr val="black"/>
                </a:solidFill>
                <a:latin typeface="Arial" pitchFamily="34" charset="0"/>
              </a:rPr>
              <a:t>While these densification variants are formally consistent with the ITRF2014, they are unique from the ITRF2014 in the strictest sense; therefore, they are given unique names.</a:t>
            </a:r>
            <a:r>
              <a:rPr lang="en-GB" altLang="en-US" sz="2400">
                <a:solidFill>
                  <a:prstClr val="black"/>
                </a:solidFill>
                <a:latin typeface="Arial" pitchFamily="34" charset="0"/>
              </a:rPr>
              <a:t> </a:t>
            </a:r>
            <a:endParaRPr lang="en-US" altLang="en-US" sz="2400">
              <a:solidFill>
                <a:prstClr val="black"/>
              </a:solidFill>
              <a:latin typeface="Arial" pitchFamily="34" charset="0"/>
            </a:endParaRPr>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EB8665C-EB48-49A7-B780-E70E5772A4B2}" type="slidenum">
              <a:rPr lang="en-US" altLang="en-US" smtClean="0"/>
              <a:pPr>
                <a:defRPr/>
              </a:pPr>
              <a:t>63</a:t>
            </a:fld>
            <a:endParaRPr lang="en-US" altLang="en-US"/>
          </a:p>
        </p:txBody>
      </p:sp>
    </p:spTree>
    <p:extLst>
      <p:ext uri="{BB962C8B-B14F-4D97-AF65-F5344CB8AC3E}">
        <p14:creationId xmlns:p14="http://schemas.microsoft.com/office/powerpoint/2010/main" val="42308247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422277" y="1214438"/>
            <a:ext cx="8291513" cy="494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9pPr>
          </a:lstStyle>
          <a:p>
            <a:pPr defTabSz="914400" eaLnBrk="0" hangingPunct="0">
              <a:lnSpc>
                <a:spcPct val="103000"/>
              </a:lnSpc>
              <a:spcBef>
                <a:spcPct val="0"/>
              </a:spcBef>
              <a:buClr>
                <a:srgbClr val="000000"/>
              </a:buClr>
              <a:buFont typeface="Times New Roman" pitchFamily="18" charset="0"/>
              <a:buNone/>
            </a:pPr>
            <a:r>
              <a:rPr lang="en-GB" altLang="en-US" sz="2400">
                <a:solidFill>
                  <a:prstClr val="black"/>
                </a:solidFill>
                <a:latin typeface="Arial" pitchFamily="34" charset="0"/>
              </a:rPr>
              <a:t>The International GNSS Service (IGS) participates in the IERS and produces densified, GNSS-only realizations of the ITRF.  Its current version is the IGb08 (“b” indicates that this is an updated version of the original IGS08 and the “08” indicates it corresponds to the ITRF2008), but is in the process of preparing the IGS14 for release in February 2017(?).</a:t>
            </a:r>
          </a:p>
          <a:p>
            <a:pPr defTabSz="914400" eaLnBrk="0" hangingPunct="0">
              <a:lnSpc>
                <a:spcPct val="103000"/>
              </a:lnSpc>
              <a:spcBef>
                <a:spcPct val="0"/>
              </a:spcBef>
              <a:buClr>
                <a:srgbClr val="000000"/>
              </a:buClr>
              <a:buFont typeface="Times New Roman" pitchFamily="18" charset="0"/>
              <a:buNone/>
            </a:pPr>
            <a:endParaRPr lang="en-GB" altLang="en-US" sz="2400">
              <a:solidFill>
                <a:prstClr val="black"/>
              </a:solidFill>
              <a:latin typeface="Arial" pitchFamily="34" charset="0"/>
            </a:endParaRPr>
          </a:p>
          <a:p>
            <a:pPr defTabSz="914400" eaLnBrk="0" hangingPunct="0">
              <a:lnSpc>
                <a:spcPct val="103000"/>
              </a:lnSpc>
              <a:spcBef>
                <a:spcPct val="0"/>
              </a:spcBef>
              <a:buClr>
                <a:srgbClr val="000000"/>
              </a:buClr>
              <a:buFont typeface="Times New Roman" pitchFamily="18" charset="0"/>
              <a:buNone/>
            </a:pPr>
            <a:r>
              <a:rPr lang="en-GB" altLang="en-US" sz="2400">
                <a:solidFill>
                  <a:prstClr val="black"/>
                </a:solidFill>
                <a:latin typeface="Arial" pitchFamily="34" charset="0"/>
              </a:rPr>
              <a:t>The IGS14 will include coordinates and velocities for 252 sites, but should also be thought of as including updated GNSS ephemerides, antenna models and other supporting information.  As release date nears, information will be made available by the IGS (see http://www.igs.org/).</a:t>
            </a:r>
          </a:p>
        </p:txBody>
      </p:sp>
      <p:sp>
        <p:nvSpPr>
          <p:cNvPr id="22" name="Title 3"/>
          <p:cNvSpPr txBox="1">
            <a:spLocks/>
          </p:cNvSpPr>
          <p:nvPr/>
        </p:nvSpPr>
        <p:spPr>
          <a:xfrm>
            <a:off x="228600" y="457200"/>
            <a:ext cx="8686800" cy="593725"/>
          </a:xfrm>
          <a:prstGeom prst="rect">
            <a:avLst/>
          </a:prstGeom>
        </p:spPr>
        <p:txBody>
          <a:bodyPr/>
          <a:lstStyle/>
          <a:p>
            <a:pPr defTabSz="914400" eaLnBrk="0" hangingPunct="0">
              <a:defRPr/>
            </a:pPr>
            <a:r>
              <a:rPr lang="en-US" sz="4000" dirty="0">
                <a:solidFill>
                  <a:prstClr val="black"/>
                </a:solidFill>
                <a:latin typeface="Calibri"/>
                <a:ea typeface="+mn-ea"/>
              </a:rPr>
              <a:t>IGS14</a:t>
            </a:r>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84A4429-2A3B-4809-9261-B8A4EB8D40BE}" type="slidenum">
              <a:rPr lang="en-US" altLang="en-US" smtClean="0"/>
              <a:pPr>
                <a:defRPr/>
              </a:pPr>
              <a:t>64</a:t>
            </a:fld>
            <a:endParaRPr lang="en-US" altLang="en-US"/>
          </a:p>
        </p:txBody>
      </p:sp>
    </p:spTree>
    <p:extLst>
      <p:ext uri="{BB962C8B-B14F-4D97-AF65-F5344CB8AC3E}">
        <p14:creationId xmlns:p14="http://schemas.microsoft.com/office/powerpoint/2010/main" val="246329397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277" y="1143000"/>
            <a:ext cx="8291513" cy="4492448"/>
          </a:xfrm>
          <a:prstGeom prst="rect">
            <a:avLst/>
          </a:prstGeom>
          <a:noFill/>
          <a:ln>
            <a:noFill/>
          </a:ln>
        </p:spPr>
        <p:txBody>
          <a:bodyPr lIns="0" tIns="0" rIns="0" bIns="0">
            <a:spAutoFit/>
          </a:bodyPr>
          <a:lstStyle>
            <a:lvl1pPr>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0" hangingPunct="0">
              <a:lnSpc>
                <a:spcPct val="103000"/>
              </a:lnSpc>
              <a:spcBef>
                <a:spcPct val="0"/>
              </a:spcBef>
              <a:buClr>
                <a:srgbClr val="000000"/>
              </a:buClr>
              <a:buFont typeface="Times New Roman" panose="02020603050405020304" pitchFamily="18" charset="0"/>
              <a:buNone/>
              <a:defRPr/>
            </a:pPr>
            <a:r>
              <a:rPr lang="en-US" altLang="en-US" sz="2400" dirty="0" smtClean="0">
                <a:solidFill>
                  <a:prstClr val="black"/>
                </a:solidFill>
                <a:latin typeface="Arial" panose="020B0604020202020204" pitchFamily="34" charset="0"/>
                <a:ea typeface="Gothic"/>
                <a:cs typeface="Arial" panose="020B0604020202020204" pitchFamily="34" charset="0"/>
              </a:rPr>
              <a:t>NGS is in the process of densifying the IGS14 to include the CORS network.  This process should be completed early next year (2017).</a:t>
            </a:r>
          </a:p>
          <a:p>
            <a:pPr defTabSz="914400" eaLnBrk="0" hangingPunct="0">
              <a:lnSpc>
                <a:spcPct val="103000"/>
              </a:lnSpc>
              <a:spcBef>
                <a:spcPct val="0"/>
              </a:spcBef>
              <a:buClr>
                <a:srgbClr val="000000"/>
              </a:buClr>
              <a:buFont typeface="Times New Roman" panose="02020603050405020304" pitchFamily="18" charset="0"/>
              <a:buNone/>
              <a:defRPr/>
            </a:pPr>
            <a:endParaRPr lang="en-US" altLang="en-US" sz="2400" dirty="0" smtClean="0">
              <a:solidFill>
                <a:prstClr val="black"/>
              </a:solidFill>
              <a:latin typeface="Arial" panose="020B0604020202020204" pitchFamily="34" charset="0"/>
              <a:ea typeface="Gothic"/>
              <a:cs typeface="Arial" panose="020B0604020202020204" pitchFamily="34" charset="0"/>
            </a:endParaRPr>
          </a:p>
          <a:p>
            <a:pPr defTabSz="914400" eaLnBrk="0" hangingPunct="0">
              <a:lnSpc>
                <a:spcPct val="103000"/>
              </a:lnSpc>
              <a:spcBef>
                <a:spcPct val="0"/>
              </a:spcBef>
              <a:spcAft>
                <a:spcPts val="1200"/>
              </a:spcAft>
              <a:buClr>
                <a:srgbClr val="000000"/>
              </a:buClr>
              <a:buFont typeface="Times New Roman" panose="02020603050405020304" pitchFamily="18" charset="0"/>
              <a:buNone/>
              <a:defRPr/>
            </a:pPr>
            <a:r>
              <a:rPr lang="en-GB" altLang="en-US" sz="2400" dirty="0" smtClean="0">
                <a:solidFill>
                  <a:prstClr val="black"/>
                </a:solidFill>
                <a:latin typeface="Arial" panose="020B0604020202020204" pitchFamily="34" charset="0"/>
                <a:ea typeface="Gothic"/>
                <a:cs typeface="Arial" panose="020B0604020202020204" pitchFamily="34" charset="0"/>
              </a:rPr>
              <a:t>Changing from the IGb08 to the IGS14 might seem “scary”, but it is merely a necessary annoyance:</a:t>
            </a:r>
          </a:p>
          <a:p>
            <a:pPr marL="346075" indent="-346075" defTabSz="914400" eaLnBrk="0" hangingPunct="0">
              <a:lnSpc>
                <a:spcPct val="103000"/>
              </a:lnSpc>
              <a:spcBef>
                <a:spcPct val="0"/>
              </a:spcBef>
              <a:spcAft>
                <a:spcPts val="1200"/>
              </a:spcAft>
              <a:buClr>
                <a:srgbClr val="000000"/>
              </a:buClr>
              <a:buFont typeface="Times New Roman" panose="02020603050405020304" pitchFamily="18" charset="0"/>
              <a:buChar char="•"/>
              <a:tabLst>
                <a:tab pos="457200"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altLang="en-US" sz="2400" dirty="0" smtClean="0">
                <a:solidFill>
                  <a:prstClr val="black"/>
                </a:solidFill>
                <a:latin typeface="Arial" panose="020B0604020202020204" pitchFamily="34" charset="0"/>
                <a:ea typeface="Gothic"/>
                <a:cs typeface="Arial" panose="020B0604020202020204" pitchFamily="34" charset="0"/>
              </a:rPr>
              <a:t>Necessary in that it clearly delineates a switch to updated models, and the use of years more data in the definition of the coordinates and velocities of the included sites.</a:t>
            </a:r>
          </a:p>
          <a:p>
            <a:pPr marL="346075" indent="-346075" defTabSz="914400" eaLnBrk="0" hangingPunct="0">
              <a:lnSpc>
                <a:spcPct val="103000"/>
              </a:lnSpc>
              <a:spcBef>
                <a:spcPct val="0"/>
              </a:spcBef>
              <a:spcAft>
                <a:spcPts val="1200"/>
              </a:spcAft>
              <a:buClr>
                <a:srgbClr val="000000"/>
              </a:buClr>
              <a:buFont typeface="Times New Roman" panose="02020603050405020304" pitchFamily="18" charset="0"/>
              <a:buChar char="•"/>
              <a:tabLst>
                <a:tab pos="457200"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altLang="en-US" sz="2400" dirty="0" smtClean="0">
                <a:solidFill>
                  <a:prstClr val="black"/>
                </a:solidFill>
                <a:latin typeface="Arial" panose="020B0604020202020204" pitchFamily="34" charset="0"/>
                <a:ea typeface="Gothic"/>
                <a:cs typeface="Arial" panose="020B0604020202020204" pitchFamily="34" charset="0"/>
              </a:rPr>
              <a:t>An annoyance in that the change is negligible for most applications.</a:t>
            </a:r>
          </a:p>
        </p:txBody>
      </p:sp>
      <p:sp>
        <p:nvSpPr>
          <p:cNvPr id="22" name="Title 3"/>
          <p:cNvSpPr txBox="1">
            <a:spLocks/>
          </p:cNvSpPr>
          <p:nvPr/>
        </p:nvSpPr>
        <p:spPr>
          <a:xfrm>
            <a:off x="228600" y="457200"/>
            <a:ext cx="8686800" cy="593725"/>
          </a:xfrm>
          <a:prstGeom prst="rect">
            <a:avLst/>
          </a:prstGeom>
        </p:spPr>
        <p:txBody>
          <a:bodyPr/>
          <a:lstStyle/>
          <a:p>
            <a:pPr defTabSz="914400" eaLnBrk="0" hangingPunct="0">
              <a:defRPr/>
            </a:pPr>
            <a:r>
              <a:rPr lang="en-US" sz="4000" dirty="0">
                <a:solidFill>
                  <a:prstClr val="black"/>
                </a:solidFill>
                <a:latin typeface="Calibri"/>
                <a:ea typeface="+mn-ea"/>
              </a:rPr>
              <a:t>CORS</a:t>
            </a:r>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84A4429-2A3B-4809-9261-B8A4EB8D40BE}" type="slidenum">
              <a:rPr lang="en-US" altLang="en-US" smtClean="0"/>
              <a:pPr>
                <a:defRPr/>
              </a:pPr>
              <a:t>65</a:t>
            </a:fld>
            <a:endParaRPr lang="en-US" altLang="en-US"/>
          </a:p>
        </p:txBody>
      </p:sp>
    </p:spTree>
    <p:extLst>
      <p:ext uri="{BB962C8B-B14F-4D97-AF65-F5344CB8AC3E}">
        <p14:creationId xmlns:p14="http://schemas.microsoft.com/office/powerpoint/2010/main" val="16544807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422277" y="1157289"/>
            <a:ext cx="8291513" cy="380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ea typeface="ＭＳ Ｐゴシック" pitchFamily="34" charset="-128"/>
              </a:defRPr>
            </a:lvl9pPr>
          </a:lstStyle>
          <a:p>
            <a:pPr defTabSz="914400" eaLnBrk="0" hangingPunct="0">
              <a:lnSpc>
                <a:spcPct val="103000"/>
              </a:lnSpc>
              <a:spcBef>
                <a:spcPct val="0"/>
              </a:spcBef>
              <a:buClr>
                <a:srgbClr val="000000"/>
              </a:buClr>
              <a:buFont typeface="Times New Roman" pitchFamily="18" charset="0"/>
              <a:buNone/>
            </a:pPr>
            <a:r>
              <a:rPr lang="en-US" altLang="en-US" sz="2400">
                <a:solidFill>
                  <a:prstClr val="black"/>
                </a:solidFill>
                <a:latin typeface="Arial" pitchFamily="34" charset="0"/>
                <a:ea typeface="Gothic"/>
                <a:cs typeface="Arial" pitchFamily="34" charset="0"/>
              </a:rPr>
              <a:t>Shortly after the release of CORS IGS14 coordinates and velocities, OPUS is planning to offer the option of receiving results in the IGS08 or IGS14.</a:t>
            </a:r>
          </a:p>
          <a:p>
            <a:pPr defTabSz="914400" eaLnBrk="0" hangingPunct="0">
              <a:lnSpc>
                <a:spcPct val="103000"/>
              </a:lnSpc>
              <a:spcBef>
                <a:spcPct val="0"/>
              </a:spcBef>
              <a:buClr>
                <a:srgbClr val="000000"/>
              </a:buClr>
              <a:buFont typeface="Times New Roman" pitchFamily="18" charset="0"/>
              <a:buNone/>
            </a:pPr>
            <a:endParaRPr lang="en-US" altLang="en-US" sz="2400">
              <a:solidFill>
                <a:prstClr val="black"/>
              </a:solidFill>
              <a:latin typeface="Arial" pitchFamily="34" charset="0"/>
              <a:ea typeface="Gothic"/>
              <a:cs typeface="Arial" pitchFamily="34" charset="0"/>
            </a:endParaRPr>
          </a:p>
          <a:p>
            <a:pPr defTabSz="914400" eaLnBrk="0" hangingPunct="0">
              <a:lnSpc>
                <a:spcPct val="103000"/>
              </a:lnSpc>
              <a:spcBef>
                <a:spcPct val="0"/>
              </a:spcBef>
              <a:buClr>
                <a:srgbClr val="000000"/>
              </a:buClr>
              <a:buFont typeface="Times New Roman" pitchFamily="18" charset="0"/>
              <a:buNone/>
            </a:pPr>
            <a:r>
              <a:rPr lang="en-US" altLang="en-US" sz="2400">
                <a:solidFill>
                  <a:prstClr val="black"/>
                </a:solidFill>
                <a:latin typeface="Arial" pitchFamily="34" charset="0"/>
                <a:ea typeface="Gothic"/>
                <a:cs typeface="Arial" pitchFamily="34" charset="0"/>
              </a:rPr>
              <a:t>This option will be available for several months giving you the opportunity to prepare for this change and perform tests using your own data if you desire.</a:t>
            </a:r>
          </a:p>
          <a:p>
            <a:pPr defTabSz="914400" eaLnBrk="0" hangingPunct="0">
              <a:lnSpc>
                <a:spcPct val="103000"/>
              </a:lnSpc>
              <a:spcBef>
                <a:spcPct val="0"/>
              </a:spcBef>
              <a:buClr>
                <a:srgbClr val="000000"/>
              </a:buClr>
              <a:buFont typeface="Times New Roman" pitchFamily="18" charset="0"/>
              <a:buNone/>
            </a:pPr>
            <a:endParaRPr lang="en-US" altLang="en-US" sz="2400">
              <a:solidFill>
                <a:prstClr val="black"/>
              </a:solidFill>
              <a:latin typeface="Arial" pitchFamily="34" charset="0"/>
              <a:ea typeface="Gothic"/>
              <a:cs typeface="Arial" pitchFamily="34" charset="0"/>
            </a:endParaRPr>
          </a:p>
          <a:p>
            <a:pPr defTabSz="914400" eaLnBrk="0" hangingPunct="0">
              <a:lnSpc>
                <a:spcPct val="103000"/>
              </a:lnSpc>
              <a:spcBef>
                <a:spcPct val="0"/>
              </a:spcBef>
              <a:buClr>
                <a:srgbClr val="000000"/>
              </a:buClr>
              <a:buFont typeface="Times New Roman" pitchFamily="18" charset="0"/>
              <a:buNone/>
            </a:pPr>
            <a:r>
              <a:rPr lang="en-US" altLang="en-US" sz="2400">
                <a:solidFill>
                  <a:prstClr val="black"/>
                </a:solidFill>
                <a:latin typeface="Arial" pitchFamily="34" charset="0"/>
                <a:ea typeface="Gothic"/>
                <a:cs typeface="Arial" pitchFamily="34" charset="0"/>
              </a:rPr>
              <a:t>You might recall that we did something similar for the change to the IGS08.</a:t>
            </a:r>
          </a:p>
        </p:txBody>
      </p:sp>
      <p:sp>
        <p:nvSpPr>
          <p:cNvPr id="22" name="Title 3"/>
          <p:cNvSpPr txBox="1">
            <a:spLocks/>
          </p:cNvSpPr>
          <p:nvPr/>
        </p:nvSpPr>
        <p:spPr>
          <a:xfrm>
            <a:off x="228600" y="457200"/>
            <a:ext cx="8686800" cy="593725"/>
          </a:xfrm>
          <a:prstGeom prst="rect">
            <a:avLst/>
          </a:prstGeom>
        </p:spPr>
        <p:txBody>
          <a:bodyPr/>
          <a:lstStyle/>
          <a:p>
            <a:pPr defTabSz="914400" eaLnBrk="0" hangingPunct="0">
              <a:defRPr/>
            </a:pPr>
            <a:r>
              <a:rPr lang="en-US" sz="4000" dirty="0">
                <a:solidFill>
                  <a:prstClr val="black"/>
                </a:solidFill>
                <a:latin typeface="Calibri"/>
                <a:ea typeface="Gothic" pitchFamily="2"/>
                <a:cs typeface="Arial" pitchFamily="34" charset="0"/>
              </a:rPr>
              <a:t>OPUS</a:t>
            </a:r>
            <a:endParaRPr lang="en-US" sz="4000" dirty="0">
              <a:solidFill>
                <a:prstClr val="black"/>
              </a:solidFill>
              <a:latin typeface="Calibri"/>
              <a:ea typeface="+mn-ea"/>
            </a:endParaRPr>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84A4429-2A3B-4809-9261-B8A4EB8D40BE}" type="slidenum">
              <a:rPr lang="en-US" altLang="en-US" smtClean="0"/>
              <a:pPr>
                <a:defRPr/>
              </a:pPr>
              <a:t>66</a:t>
            </a:fld>
            <a:endParaRPr lang="en-US" altLang="en-US"/>
          </a:p>
        </p:txBody>
      </p:sp>
    </p:spTree>
    <p:extLst>
      <p:ext uri="{BB962C8B-B14F-4D97-AF65-F5344CB8AC3E}">
        <p14:creationId xmlns:p14="http://schemas.microsoft.com/office/powerpoint/2010/main" val="356130445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277" y="1308100"/>
            <a:ext cx="8291513" cy="5207772"/>
          </a:xfrm>
          <a:prstGeom prst="rect">
            <a:avLst/>
          </a:prstGeom>
          <a:noFill/>
          <a:ln>
            <a:noFill/>
          </a:ln>
        </p:spPr>
        <p:txBody>
          <a:bodyPr lIns="0" tIns="0" rIns="0" bIns="0">
            <a:spAutoFit/>
          </a:bodyPr>
          <a:lstStyle>
            <a:lvl1pPr>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0" hangingPunct="0">
              <a:lnSpc>
                <a:spcPct val="103000"/>
              </a:lnSpc>
              <a:spcBef>
                <a:spcPct val="0"/>
              </a:spcBef>
              <a:spcAft>
                <a:spcPts val="1200"/>
              </a:spcAft>
              <a:buClr>
                <a:srgbClr val="000000"/>
              </a:buClr>
              <a:buFont typeface="Times New Roman" panose="02020603050405020304" pitchFamily="18" charset="0"/>
              <a:buNone/>
              <a:defRPr/>
            </a:pPr>
            <a:r>
              <a:rPr lang="en-US" altLang="en-US" sz="2400" dirty="0" smtClean="0">
                <a:solidFill>
                  <a:prstClr val="black"/>
                </a:solidFill>
                <a:latin typeface="Arial" panose="020B0604020202020204" pitchFamily="34" charset="0"/>
                <a:ea typeface="Gothic"/>
                <a:cs typeface="Arial" panose="020B0604020202020204" pitchFamily="34" charset="0"/>
              </a:rPr>
              <a:t>Although a final decision is pending, I (MSS) believe NGS will not change the NAD 83 (2011) or coordinates for passive marks because:</a:t>
            </a:r>
          </a:p>
          <a:p>
            <a:pPr marL="346075" indent="-346075" defTabSz="914400" eaLnBrk="0" hangingPunct="0">
              <a:lnSpc>
                <a:spcPct val="103000"/>
              </a:lnSpc>
              <a:spcBef>
                <a:spcPct val="0"/>
              </a:spcBef>
              <a:spcAft>
                <a:spcPts val="1200"/>
              </a:spcAft>
              <a:buClr>
                <a:srgbClr val="000000"/>
              </a:buClr>
              <a:buFont typeface="Times New Roman" panose="02020603050405020304" pitchFamily="18" charset="0"/>
              <a:buChar char="•"/>
              <a:tabLst>
                <a:tab pos="457200"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en-US" sz="2400" dirty="0" smtClean="0">
                <a:solidFill>
                  <a:prstClr val="black"/>
                </a:solidFill>
                <a:latin typeface="Arial" panose="020B0604020202020204" pitchFamily="34" charset="0"/>
                <a:ea typeface="Gothic"/>
                <a:cs typeface="Arial" panose="020B0604020202020204" pitchFamily="34" charset="0"/>
              </a:rPr>
              <a:t>The differences between the IGb08 and IGS14 are essentially negligible, so the global reference frame change does not justify an update to the national datum.</a:t>
            </a:r>
          </a:p>
          <a:p>
            <a:pPr marL="346075" indent="-346075" defTabSz="914400" eaLnBrk="0" hangingPunct="0">
              <a:lnSpc>
                <a:spcPct val="103000"/>
              </a:lnSpc>
              <a:spcBef>
                <a:spcPct val="0"/>
              </a:spcBef>
              <a:spcAft>
                <a:spcPts val="1200"/>
              </a:spcAft>
              <a:buClr>
                <a:srgbClr val="000000"/>
              </a:buClr>
              <a:buFont typeface="Times New Roman" panose="02020603050405020304" pitchFamily="18" charset="0"/>
              <a:buChar char="•"/>
              <a:tabLst>
                <a:tab pos="457200"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en-US" sz="2400" dirty="0" smtClean="0">
                <a:solidFill>
                  <a:prstClr val="black"/>
                </a:solidFill>
                <a:latin typeface="Arial" panose="020B0604020202020204" pitchFamily="34" charset="0"/>
                <a:ea typeface="Gothic"/>
                <a:cs typeface="Arial" panose="020B0604020202020204" pitchFamily="34" charset="0"/>
              </a:rPr>
              <a:t>The time and effort needed can be better spent preparing for the replacement of the NAD 83 in 2022 or there </a:t>
            </a:r>
            <a:r>
              <a:rPr lang="en-US" altLang="en-US" sz="2400" dirty="0" err="1" smtClean="0">
                <a:solidFill>
                  <a:prstClr val="black"/>
                </a:solidFill>
                <a:latin typeface="Arial" panose="020B0604020202020204" pitchFamily="34" charset="0"/>
                <a:ea typeface="Gothic"/>
                <a:cs typeface="Arial" panose="020B0604020202020204" pitchFamily="34" charset="0"/>
              </a:rPr>
              <a:t>abouts</a:t>
            </a:r>
            <a:r>
              <a:rPr lang="en-US" altLang="en-US" sz="2400" dirty="0" smtClean="0">
                <a:solidFill>
                  <a:prstClr val="black"/>
                </a:solidFill>
                <a:latin typeface="Arial" panose="020B0604020202020204" pitchFamily="34" charset="0"/>
                <a:ea typeface="Gothic"/>
                <a:cs typeface="Arial" panose="020B0604020202020204" pitchFamily="34" charset="0"/>
              </a:rPr>
              <a:t>.  </a:t>
            </a:r>
          </a:p>
          <a:p>
            <a:pPr defTabSz="914400" eaLnBrk="0" hangingPunct="0">
              <a:lnSpc>
                <a:spcPct val="103000"/>
              </a:lnSpc>
              <a:spcBef>
                <a:spcPct val="0"/>
              </a:spcBef>
              <a:spcAft>
                <a:spcPts val="1200"/>
              </a:spcAft>
              <a:buClr>
                <a:srgbClr val="000000"/>
              </a:buClr>
              <a:buFont typeface="Times New Roman" panose="02020603050405020304" pitchFamily="18" charset="0"/>
              <a:buNone/>
              <a:defRPr/>
            </a:pPr>
            <a:endParaRPr lang="en-US" altLang="en-US" sz="1800" dirty="0" smtClean="0">
              <a:solidFill>
                <a:prstClr val="black"/>
              </a:solidFill>
              <a:latin typeface="Arial" panose="020B0604020202020204" pitchFamily="34" charset="0"/>
              <a:ea typeface="Gothic"/>
              <a:cs typeface="Arial" panose="020B0604020202020204" pitchFamily="34" charset="0"/>
            </a:endParaRPr>
          </a:p>
          <a:p>
            <a:pPr defTabSz="914400" eaLnBrk="0" hangingPunct="0">
              <a:lnSpc>
                <a:spcPct val="103000"/>
              </a:lnSpc>
              <a:spcBef>
                <a:spcPct val="0"/>
              </a:spcBef>
              <a:spcAft>
                <a:spcPts val="1200"/>
              </a:spcAft>
              <a:buClr>
                <a:srgbClr val="000000"/>
              </a:buClr>
              <a:buFont typeface="Times New Roman" panose="02020603050405020304" pitchFamily="18" charset="0"/>
              <a:buNone/>
              <a:defRPr/>
            </a:pPr>
            <a:r>
              <a:rPr lang="en-US" altLang="en-US" sz="1800" dirty="0" smtClean="0">
                <a:solidFill>
                  <a:prstClr val="black"/>
                </a:solidFill>
                <a:latin typeface="Arial" panose="020B0604020202020204" pitchFamily="34" charset="0"/>
                <a:ea typeface="Gothic"/>
                <a:cs typeface="Arial" panose="020B0604020202020204" pitchFamily="34" charset="0"/>
              </a:rPr>
              <a:t>For more information about the replacement of the NAD 83, see:</a:t>
            </a:r>
            <a:br>
              <a:rPr lang="en-US" altLang="en-US" sz="1800" dirty="0" smtClean="0">
                <a:solidFill>
                  <a:prstClr val="black"/>
                </a:solidFill>
                <a:latin typeface="Arial" panose="020B0604020202020204" pitchFamily="34" charset="0"/>
                <a:ea typeface="Gothic"/>
                <a:cs typeface="Arial" panose="020B0604020202020204" pitchFamily="34" charset="0"/>
              </a:rPr>
            </a:br>
            <a:r>
              <a:rPr lang="en-US" altLang="en-US" sz="1800" dirty="0" smtClean="0">
                <a:solidFill>
                  <a:prstClr val="black"/>
                </a:solidFill>
                <a:latin typeface="Arial" panose="020B0604020202020204" pitchFamily="34" charset="0"/>
                <a:ea typeface="Gothic"/>
                <a:cs typeface="Arial" panose="020B0604020202020204" pitchFamily="34" charset="0"/>
              </a:rPr>
              <a:t>“NSRS Modernization Update”, </a:t>
            </a:r>
            <a:r>
              <a:rPr lang="en-US" altLang="en-US" sz="1800" dirty="0" err="1" smtClean="0">
                <a:solidFill>
                  <a:prstClr val="black"/>
                </a:solidFill>
                <a:latin typeface="Arial" panose="020B0604020202020204" pitchFamily="34" charset="0"/>
                <a:ea typeface="Gothic"/>
                <a:cs typeface="Arial" panose="020B0604020202020204" pitchFamily="34" charset="0"/>
              </a:rPr>
              <a:t>Dru</a:t>
            </a:r>
            <a:r>
              <a:rPr lang="en-US" altLang="en-US" sz="1800" dirty="0" smtClean="0">
                <a:solidFill>
                  <a:prstClr val="black"/>
                </a:solidFill>
                <a:latin typeface="Arial" panose="020B0604020202020204" pitchFamily="34" charset="0"/>
                <a:ea typeface="Gothic"/>
                <a:cs typeface="Arial" panose="020B0604020202020204" pitchFamily="34" charset="0"/>
              </a:rPr>
              <a:t> Smith, November, 2016.</a:t>
            </a:r>
            <a:br>
              <a:rPr lang="en-US" altLang="en-US" sz="1800" dirty="0" smtClean="0">
                <a:solidFill>
                  <a:prstClr val="black"/>
                </a:solidFill>
                <a:latin typeface="Arial" panose="020B0604020202020204" pitchFamily="34" charset="0"/>
                <a:ea typeface="Gothic"/>
                <a:cs typeface="Arial" panose="020B0604020202020204" pitchFamily="34" charset="0"/>
              </a:rPr>
            </a:br>
            <a:r>
              <a:rPr lang="en-US" altLang="en-US" sz="1600" dirty="0" smtClean="0">
                <a:solidFill>
                  <a:prstClr val="black"/>
                </a:solidFill>
                <a:latin typeface="Arial" panose="020B0604020202020204" pitchFamily="34" charset="0"/>
                <a:ea typeface="Gothic"/>
                <a:cs typeface="Arial" panose="020B0604020202020204" pitchFamily="34" charset="0"/>
              </a:rPr>
              <a:t>http://geodesy.noaa.gov/web/science_edu/presentations_library/files/cbl_presentation.ppt</a:t>
            </a:r>
          </a:p>
          <a:p>
            <a:pPr defTabSz="914400" eaLnBrk="0" hangingPunct="0">
              <a:lnSpc>
                <a:spcPct val="103000"/>
              </a:lnSpc>
              <a:spcBef>
                <a:spcPct val="0"/>
              </a:spcBef>
              <a:spcAft>
                <a:spcPts val="1200"/>
              </a:spcAft>
              <a:buClr>
                <a:srgbClr val="000000"/>
              </a:buClr>
              <a:buFont typeface="Times New Roman" panose="02020603050405020304" pitchFamily="18" charset="0"/>
              <a:buNone/>
              <a:defRPr/>
            </a:pPr>
            <a:endParaRPr lang="en-GB" altLang="en-US" sz="1800" dirty="0" smtClean="0">
              <a:solidFill>
                <a:prstClr val="black"/>
              </a:solidFill>
              <a:latin typeface="Arial" panose="020B0604020202020204" pitchFamily="34" charset="0"/>
              <a:ea typeface="Gothic"/>
              <a:cs typeface="Arial" panose="020B0604020202020204" pitchFamily="34" charset="0"/>
            </a:endParaRPr>
          </a:p>
        </p:txBody>
      </p:sp>
      <p:sp>
        <p:nvSpPr>
          <p:cNvPr id="22" name="Title 3"/>
          <p:cNvSpPr txBox="1">
            <a:spLocks/>
          </p:cNvSpPr>
          <p:nvPr/>
        </p:nvSpPr>
        <p:spPr>
          <a:xfrm>
            <a:off x="228600" y="457200"/>
            <a:ext cx="8686800" cy="593725"/>
          </a:xfrm>
          <a:prstGeom prst="rect">
            <a:avLst/>
          </a:prstGeom>
        </p:spPr>
        <p:txBody>
          <a:bodyPr/>
          <a:lstStyle/>
          <a:p>
            <a:pPr defTabSz="914400" eaLnBrk="0" hangingPunct="0">
              <a:defRPr/>
            </a:pPr>
            <a:r>
              <a:rPr lang="en-US" sz="4000" dirty="0">
                <a:solidFill>
                  <a:prstClr val="black"/>
                </a:solidFill>
                <a:latin typeface="Calibri"/>
                <a:ea typeface="+mn-ea"/>
              </a:rPr>
              <a:t>NAD 83 (2011) and Passive Marks</a:t>
            </a:r>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84A4429-2A3B-4809-9261-B8A4EB8D40BE}" type="slidenum">
              <a:rPr lang="en-US" altLang="en-US" smtClean="0"/>
              <a:pPr>
                <a:defRPr/>
              </a:pPr>
              <a:t>67</a:t>
            </a:fld>
            <a:endParaRPr lang="en-US" altLang="en-US"/>
          </a:p>
        </p:txBody>
      </p:sp>
    </p:spTree>
    <p:extLst>
      <p:ext uri="{BB962C8B-B14F-4D97-AF65-F5344CB8AC3E}">
        <p14:creationId xmlns:p14="http://schemas.microsoft.com/office/powerpoint/2010/main" val="240583177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277" y="1214439"/>
            <a:ext cx="8291513" cy="5253298"/>
          </a:xfrm>
          <a:prstGeom prst="rect">
            <a:avLst/>
          </a:prstGeom>
          <a:noFill/>
          <a:ln>
            <a:noFill/>
          </a:ln>
        </p:spPr>
        <p:txBody>
          <a:bodyPr lIns="0" tIns="0" rIns="0" bIns="0">
            <a:spAutoFit/>
          </a:bodyPr>
          <a:lstStyle>
            <a:lvl1pPr>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anose="020F0502020204030204" pitchFamily="34" charset="0"/>
                <a:ea typeface="ＭＳ Ｐゴシック" panose="020B0600070205080204" pitchFamily="34" charset="-128"/>
              </a:defRPr>
            </a:lvl9pPr>
          </a:lstStyle>
          <a:p>
            <a:pPr defTabSz="914400" eaLnBrk="0" hangingPunct="0">
              <a:lnSpc>
                <a:spcPct val="103000"/>
              </a:lnSpc>
              <a:spcBef>
                <a:spcPct val="0"/>
              </a:spcBef>
              <a:spcAft>
                <a:spcPts val="1200"/>
              </a:spcAft>
              <a:buClr>
                <a:srgbClr val="000000"/>
              </a:buClr>
              <a:buFont typeface="Times New Roman" panose="02020603050405020304" pitchFamily="18" charset="0"/>
              <a:buNone/>
              <a:defRPr/>
            </a:pPr>
            <a:r>
              <a:rPr lang="en-GB" altLang="en-US" sz="2400" dirty="0" smtClean="0">
                <a:solidFill>
                  <a:prstClr val="black"/>
                </a:solidFill>
                <a:latin typeface="Arial" panose="020B0604020202020204" pitchFamily="34" charset="0"/>
              </a:rPr>
              <a:t>We’ve stated that the differences between the IGS14 and IGb08 are essentially negligible.  What is our proof?</a:t>
            </a:r>
          </a:p>
          <a:p>
            <a:pPr marL="346075" indent="-346075" defTabSz="914400" eaLnBrk="0" hangingPunct="0">
              <a:lnSpc>
                <a:spcPct val="103000"/>
              </a:lnSpc>
              <a:spcBef>
                <a:spcPct val="0"/>
              </a:spcBef>
              <a:spcAft>
                <a:spcPts val="1200"/>
              </a:spcAft>
              <a:buClr>
                <a:srgbClr val="000000"/>
              </a:buClr>
              <a:buFont typeface="Times New Roman" panose="02020603050405020304" pitchFamily="18" charset="0"/>
              <a:buChar cha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altLang="en-US" sz="2400" dirty="0" smtClean="0">
                <a:solidFill>
                  <a:prstClr val="black"/>
                </a:solidFill>
                <a:latin typeface="Arial" panose="020B0604020202020204" pitchFamily="34" charset="0"/>
              </a:rPr>
              <a:t>The comparison between the ITRF2014 and ITRF2008: a couple millimeters of change for the </a:t>
            </a:r>
            <a:r>
              <a:rPr lang="en-GB" altLang="en-US" sz="2400" dirty="0" err="1" smtClean="0">
                <a:solidFill>
                  <a:prstClr val="black"/>
                </a:solidFill>
                <a:latin typeface="Arial" panose="020B0604020202020204" pitchFamily="34" charset="0"/>
              </a:rPr>
              <a:t>geocenter</a:t>
            </a:r>
            <a:r>
              <a:rPr lang="en-GB" altLang="en-US" sz="2400" dirty="0" smtClean="0">
                <a:solidFill>
                  <a:prstClr val="black"/>
                </a:solidFill>
                <a:latin typeface="Arial" panose="020B0604020202020204" pitchFamily="34" charset="0"/>
              </a:rPr>
              <a:t>, effectively zero for the scale and rotations.</a:t>
            </a:r>
          </a:p>
          <a:p>
            <a:pPr marL="346075" indent="-346075" defTabSz="914400" eaLnBrk="0" hangingPunct="0">
              <a:lnSpc>
                <a:spcPct val="103000"/>
              </a:lnSpc>
              <a:spcBef>
                <a:spcPct val="0"/>
              </a:spcBef>
              <a:buClr>
                <a:srgbClr val="000000"/>
              </a:buClr>
              <a:buFont typeface="Times New Roman" panose="02020603050405020304" pitchFamily="18" charset="0"/>
              <a:buNone/>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GB" altLang="en-US" sz="2400" dirty="0" smtClean="0">
              <a:solidFill>
                <a:prstClr val="black"/>
              </a:solidFill>
              <a:latin typeface="Arial" panose="020B0604020202020204" pitchFamily="34" charset="0"/>
            </a:endParaRPr>
          </a:p>
          <a:p>
            <a:pPr marL="346075" indent="-346075" defTabSz="914400" eaLnBrk="0" hangingPunct="0">
              <a:lnSpc>
                <a:spcPct val="103000"/>
              </a:lnSpc>
              <a:spcBef>
                <a:spcPct val="0"/>
              </a:spcBef>
              <a:buClr>
                <a:srgbClr val="000000"/>
              </a:buClr>
              <a:buFont typeface="Times New Roman" panose="02020603050405020304" pitchFamily="18" charset="0"/>
              <a:buNone/>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GB" altLang="en-US" sz="2400" dirty="0" smtClean="0">
              <a:solidFill>
                <a:prstClr val="black"/>
              </a:solidFill>
              <a:latin typeface="Arial" panose="020B0604020202020204" pitchFamily="34" charset="0"/>
            </a:endParaRPr>
          </a:p>
          <a:p>
            <a:pPr marL="346075" indent="-346075" defTabSz="914400" eaLnBrk="0" hangingPunct="0">
              <a:lnSpc>
                <a:spcPct val="103000"/>
              </a:lnSpc>
              <a:spcBef>
                <a:spcPct val="0"/>
              </a:spcBef>
              <a:buClr>
                <a:srgbClr val="000000"/>
              </a:buClr>
              <a:buFont typeface="Times New Roman" panose="02020603050405020304" pitchFamily="18" charset="0"/>
              <a:buNone/>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GB" altLang="en-US" sz="2400" dirty="0" smtClean="0">
              <a:solidFill>
                <a:prstClr val="black"/>
              </a:solidFill>
              <a:latin typeface="Arial" panose="020B0604020202020204" pitchFamily="34" charset="0"/>
            </a:endParaRPr>
          </a:p>
          <a:p>
            <a:pPr marL="346075" indent="-346075" defTabSz="914400" eaLnBrk="0" hangingPunct="0">
              <a:lnSpc>
                <a:spcPct val="103000"/>
              </a:lnSpc>
              <a:spcBef>
                <a:spcPct val="0"/>
              </a:spcBef>
              <a:buClr>
                <a:srgbClr val="000000"/>
              </a:buClr>
              <a:buFont typeface="Times New Roman" panose="02020603050405020304" pitchFamily="18" charset="0"/>
              <a:buNone/>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GB" altLang="en-US" sz="2400" dirty="0" smtClean="0">
              <a:solidFill>
                <a:prstClr val="black"/>
              </a:solidFill>
              <a:latin typeface="Arial" panose="020B0604020202020204" pitchFamily="34" charset="0"/>
            </a:endParaRPr>
          </a:p>
          <a:p>
            <a:pPr marL="346075" indent="-346075" defTabSz="914400" eaLnBrk="0" hangingPunct="0">
              <a:lnSpc>
                <a:spcPct val="103000"/>
              </a:lnSpc>
              <a:spcBef>
                <a:spcPct val="0"/>
              </a:spcBef>
              <a:buClr>
                <a:srgbClr val="000000"/>
              </a:buClr>
              <a:buFont typeface="Times New Roman" panose="02020603050405020304" pitchFamily="18" charset="0"/>
              <a:buChar cha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altLang="en-US" sz="2400" dirty="0" smtClean="0">
                <a:solidFill>
                  <a:prstClr val="black"/>
                </a:solidFill>
                <a:latin typeface="Arial" panose="020B0604020202020204" pitchFamily="34" charset="0"/>
              </a:rPr>
              <a:t>Mark-by-mark comparisons reveal sub-</a:t>
            </a:r>
            <a:r>
              <a:rPr lang="en-GB" altLang="en-US" sz="2400" dirty="0" err="1" smtClean="0">
                <a:solidFill>
                  <a:prstClr val="black"/>
                </a:solidFill>
                <a:latin typeface="Arial" panose="020B0604020202020204" pitchFamily="34" charset="0"/>
              </a:rPr>
              <a:t>centimeter</a:t>
            </a:r>
            <a:r>
              <a:rPr lang="en-GB" altLang="en-US" sz="2400" dirty="0" smtClean="0">
                <a:solidFill>
                  <a:prstClr val="black"/>
                </a:solidFill>
                <a:latin typeface="Arial" panose="020B0604020202020204" pitchFamily="34" charset="0"/>
              </a:rPr>
              <a:t> changes for sites with “long” histories, but there are larger changes for sites considered to have short histories when their IGS08 coordinates were defined.</a:t>
            </a:r>
          </a:p>
        </p:txBody>
      </p:sp>
      <p:sp>
        <p:nvSpPr>
          <p:cNvPr id="22" name="Title 3"/>
          <p:cNvSpPr txBox="1">
            <a:spLocks/>
          </p:cNvSpPr>
          <p:nvPr/>
        </p:nvSpPr>
        <p:spPr>
          <a:xfrm>
            <a:off x="228600" y="457200"/>
            <a:ext cx="8686800" cy="593725"/>
          </a:xfrm>
          <a:prstGeom prst="rect">
            <a:avLst/>
          </a:prstGeom>
        </p:spPr>
        <p:txBody>
          <a:bodyPr/>
          <a:lstStyle/>
          <a:p>
            <a:pPr defTabSz="914400" eaLnBrk="0" hangingPunct="0">
              <a:defRPr/>
            </a:pPr>
            <a:r>
              <a:rPr lang="en-US" sz="4000" dirty="0">
                <a:solidFill>
                  <a:prstClr val="black"/>
                </a:solidFill>
                <a:latin typeface="Calibri"/>
                <a:ea typeface="+mn-ea"/>
              </a:rPr>
              <a:t>IGS14 vs IGb08</a:t>
            </a:r>
          </a:p>
        </p:txBody>
      </p:sp>
      <p:graphicFrame>
        <p:nvGraphicFramePr>
          <p:cNvPr id="7" name="Table 6"/>
          <p:cNvGraphicFramePr>
            <a:graphicFrameLocks noGrp="1"/>
          </p:cNvGraphicFramePr>
          <p:nvPr/>
        </p:nvGraphicFramePr>
        <p:xfrm>
          <a:off x="1300163" y="3190877"/>
          <a:ext cx="6019800" cy="1343025"/>
        </p:xfrm>
        <a:graphic>
          <a:graphicData uri="http://schemas.openxmlformats.org/drawingml/2006/table">
            <a:tbl>
              <a:tblPr>
                <a:tableStyleId>{5C22544A-7EE6-4342-B048-85BDC9FD1C3A}</a:tableStyleId>
              </a:tblPr>
              <a:tblGrid>
                <a:gridCol w="506131">
                  <a:extLst>
                    <a:ext uri="{9D8B030D-6E8A-4147-A177-3AD203B41FA5}">
                      <a16:colId xmlns:a16="http://schemas.microsoft.com/office/drawing/2014/main" xmlns="" val="20000"/>
                    </a:ext>
                  </a:extLst>
                </a:gridCol>
                <a:gridCol w="787667">
                  <a:extLst>
                    <a:ext uri="{9D8B030D-6E8A-4147-A177-3AD203B41FA5}">
                      <a16:colId xmlns:a16="http://schemas.microsoft.com/office/drawing/2014/main" xmlns="" val="20001"/>
                    </a:ext>
                  </a:extLst>
                </a:gridCol>
                <a:gridCol w="787667">
                  <a:extLst>
                    <a:ext uri="{9D8B030D-6E8A-4147-A177-3AD203B41FA5}">
                      <a16:colId xmlns:a16="http://schemas.microsoft.com/office/drawing/2014/main" xmlns="" val="20002"/>
                    </a:ext>
                  </a:extLst>
                </a:gridCol>
                <a:gridCol w="787667">
                  <a:extLst>
                    <a:ext uri="{9D8B030D-6E8A-4147-A177-3AD203B41FA5}">
                      <a16:colId xmlns:a16="http://schemas.microsoft.com/office/drawing/2014/main" xmlns="" val="20003"/>
                    </a:ext>
                  </a:extLst>
                </a:gridCol>
                <a:gridCol w="787667">
                  <a:extLst>
                    <a:ext uri="{9D8B030D-6E8A-4147-A177-3AD203B41FA5}">
                      <a16:colId xmlns:a16="http://schemas.microsoft.com/office/drawing/2014/main" xmlns="" val="20004"/>
                    </a:ext>
                  </a:extLst>
                </a:gridCol>
                <a:gridCol w="787667">
                  <a:extLst>
                    <a:ext uri="{9D8B030D-6E8A-4147-A177-3AD203B41FA5}">
                      <a16:colId xmlns:a16="http://schemas.microsoft.com/office/drawing/2014/main" xmlns="" val="20005"/>
                    </a:ext>
                  </a:extLst>
                </a:gridCol>
                <a:gridCol w="787667">
                  <a:extLst>
                    <a:ext uri="{9D8B030D-6E8A-4147-A177-3AD203B41FA5}">
                      <a16:colId xmlns:a16="http://schemas.microsoft.com/office/drawing/2014/main" xmlns="" val="20006"/>
                    </a:ext>
                  </a:extLst>
                </a:gridCol>
                <a:gridCol w="787667">
                  <a:extLst>
                    <a:ext uri="{9D8B030D-6E8A-4147-A177-3AD203B41FA5}">
                      <a16:colId xmlns:a16="http://schemas.microsoft.com/office/drawing/2014/main" xmlns="" val="20007"/>
                    </a:ext>
                  </a:extLst>
                </a:gridCol>
              </a:tblGrid>
              <a:tr h="333375">
                <a:tc>
                  <a:txBody>
                    <a:bodyPr/>
                    <a:lstStyle/>
                    <a:p>
                      <a:pPr algn="ctr" fontAlgn="ctr"/>
                      <a:r>
                        <a:rPr lang="en-US" sz="2000" u="none" strike="noStrike">
                          <a:effectLst/>
                        </a:rPr>
                        <a:t> </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T1</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T2</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T3</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D</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R1</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dirty="0">
                          <a:effectLst/>
                        </a:rPr>
                        <a:t>R2</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R3</a:t>
                      </a:r>
                      <a:endParaRPr lang="en-US" sz="20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10000"/>
                  </a:ext>
                </a:extLst>
              </a:tr>
              <a:tr h="342900">
                <a:tc>
                  <a:txBody>
                    <a:bodyPr/>
                    <a:lstStyle/>
                    <a:p>
                      <a:pPr algn="ctr" fontAlgn="ctr"/>
                      <a:r>
                        <a:rPr lang="en-US" sz="2000" u="none" strike="noStrike">
                          <a:effectLst/>
                        </a:rPr>
                        <a:t> </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mm</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mm</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mm</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10-9</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mas</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mas</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mas</a:t>
                      </a:r>
                      <a:endParaRPr lang="en-US" sz="20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10001"/>
                  </a:ext>
                </a:extLst>
              </a:tr>
              <a:tr h="333375">
                <a:tc>
                  <a:txBody>
                    <a:bodyPr/>
                    <a:lstStyle/>
                    <a:p>
                      <a:pPr algn="ctr" fontAlgn="ctr"/>
                      <a:r>
                        <a:rPr lang="en-US" sz="2000" u="none" strike="noStrike">
                          <a:effectLst/>
                        </a:rPr>
                        <a:t> </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1.6</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1.9</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2.4</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-0.02</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0.000</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0.000</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0.000</a:t>
                      </a:r>
                      <a:endParaRPr lang="en-US" sz="20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10002"/>
                  </a:ext>
                </a:extLst>
              </a:tr>
              <a:tr h="333375">
                <a:tc>
                  <a:txBody>
                    <a:bodyPr/>
                    <a:lstStyle/>
                    <a:p>
                      <a:pPr algn="ctr" fontAlgn="ctr"/>
                      <a:r>
                        <a:rPr lang="en-US" sz="2000" u="none" strike="noStrike">
                          <a:effectLst/>
                        </a:rPr>
                        <a:t>+/-</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0.2</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0.1</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0.1</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0.02</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0.006</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a:effectLst/>
                        </a:rPr>
                        <a:t>0.006</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2000" u="none" strike="noStrike" dirty="0">
                          <a:effectLst/>
                        </a:rPr>
                        <a:t>0.006</a:t>
                      </a:r>
                      <a:endParaRPr lang="en-US" sz="2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10003"/>
                  </a:ext>
                </a:extLst>
              </a:tr>
            </a:tbl>
          </a:graphicData>
        </a:graphic>
      </p:graphicFrame>
      <p:sp>
        <p:nvSpPr>
          <p:cNvPr id="42035" name="TextBox 7"/>
          <p:cNvSpPr txBox="1">
            <a:spLocks noChangeArrowheads="1"/>
          </p:cNvSpPr>
          <p:nvPr/>
        </p:nvSpPr>
        <p:spPr bwMode="auto">
          <a:xfrm>
            <a:off x="1300163" y="4546602"/>
            <a:ext cx="601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0" hangingPunct="0">
              <a:spcBef>
                <a:spcPct val="0"/>
              </a:spcBef>
              <a:buFontTx/>
              <a:buNone/>
            </a:pPr>
            <a:r>
              <a:rPr lang="en-US" altLang="en-US" sz="1400">
                <a:solidFill>
                  <a:prstClr val="black"/>
                </a:solidFill>
                <a:latin typeface="Arial" pitchFamily="34" charset="0"/>
              </a:rPr>
              <a:t>http://itrf.ign.fr/ITRF_solutions/2014/tp_14-08.php</a:t>
            </a:r>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84A4429-2A3B-4809-9261-B8A4EB8D40BE}" type="slidenum">
              <a:rPr lang="en-US" altLang="en-US" smtClean="0"/>
              <a:pPr>
                <a:defRPr/>
              </a:pPr>
              <a:t>68</a:t>
            </a:fld>
            <a:endParaRPr lang="en-US" altLang="en-US"/>
          </a:p>
        </p:txBody>
      </p:sp>
    </p:spTree>
    <p:extLst>
      <p:ext uri="{BB962C8B-B14F-4D97-AF65-F5344CB8AC3E}">
        <p14:creationId xmlns:p14="http://schemas.microsoft.com/office/powerpoint/2010/main" val="95704617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60375" y="457201"/>
            <a:ext cx="8229600" cy="622300"/>
          </a:xfrm>
        </p:spPr>
        <p:txBody>
          <a:bodyPr/>
          <a:lstStyle/>
          <a:p>
            <a:pPr eaLnBrk="1" hangingPunct="1"/>
            <a:r>
              <a:rPr lang="en-US" altLang="en-US" sz="3200" b="1" dirty="0" smtClean="0">
                <a:latin typeface="Times New Roman" pitchFamily="18" charset="0"/>
                <a:ea typeface="ＭＳ Ｐゴシック" pitchFamily="34" charset="-128"/>
                <a:cs typeface="Times New Roman" pitchFamily="18" charset="0"/>
              </a:rPr>
              <a:t>Questions</a:t>
            </a:r>
          </a:p>
        </p:txBody>
      </p:sp>
      <p:sp>
        <p:nvSpPr>
          <p:cNvPr id="45059" name="Content Placeholder 6"/>
          <p:cNvSpPr>
            <a:spLocks noGrp="1"/>
          </p:cNvSpPr>
          <p:nvPr>
            <p:ph idx="1"/>
          </p:nvPr>
        </p:nvSpPr>
        <p:spPr>
          <a:xfrm>
            <a:off x="2139951" y="2755903"/>
            <a:ext cx="4872038" cy="2786063"/>
          </a:xfrm>
        </p:spPr>
        <p:txBody>
          <a:bodyPr/>
          <a:lstStyle/>
          <a:p>
            <a:pPr eaLnBrk="1" hangingPunct="1"/>
            <a:endParaRPr lang="en-US" altLang="en-US" smtClean="0">
              <a:ea typeface="ＭＳ Ｐゴシック" pitchFamily="34" charset="-128"/>
            </a:endParaRPr>
          </a:p>
        </p:txBody>
      </p:sp>
      <p:pic>
        <p:nvPicPr>
          <p:cNvPr id="45061" name="Picture 2" descr="C:\Users\DAVID.HATCHER\Desktop\Wonder 15 -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2170113"/>
            <a:ext cx="4960938"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s_sat"/>
          <p:cNvPicPr>
            <a:picLocks noChangeAspect="1" noChangeArrowheads="1"/>
          </p:cNvPicPr>
          <p:nvPr/>
        </p:nvPicPr>
        <p:blipFill>
          <a:blip r:embed="rId3"/>
          <a:srcRect/>
          <a:stretch>
            <a:fillRect/>
          </a:stretch>
        </p:blipFill>
        <p:spPr bwMode="auto">
          <a:xfrm>
            <a:off x="1111253" y="1166816"/>
            <a:ext cx="2301875" cy="2541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5063" name="Picture 4" descr="C:\Users\DAVID.HATCHER\Desktop\VT-NH Boundary RM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3" y="3708401"/>
            <a:ext cx="2568575"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449E7E93-57EB-4600-B76B-7C2675CCE723}" type="slidenum">
              <a:rPr lang="en-US" smtClean="0"/>
              <a:pPr>
                <a:defRPr/>
              </a:pPr>
              <a:t>69</a:t>
            </a:fld>
            <a:endParaRPr lang="en-US"/>
          </a:p>
        </p:txBody>
      </p:sp>
    </p:spTree>
    <p:extLst>
      <p:ext uri="{BB962C8B-B14F-4D97-AF65-F5344CB8AC3E}">
        <p14:creationId xmlns:p14="http://schemas.microsoft.com/office/powerpoint/2010/main" val="501564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90514" y="522291"/>
            <a:ext cx="8623300" cy="795337"/>
          </a:xfrm>
        </p:spPr>
        <p:txBody>
          <a:bodyPr/>
          <a:lstStyle/>
          <a:p>
            <a:pPr eaLnBrk="1" hangingPunct="1"/>
            <a:r>
              <a:rPr lang="en-US" altLang="en-US" sz="3200" b="1" dirty="0" smtClean="0">
                <a:ea typeface="ＭＳ Ｐゴシック" pitchFamily="34" charset="-128"/>
              </a:rPr>
              <a:t>OPUS requires Geodetic Quality Receivers</a:t>
            </a:r>
          </a:p>
        </p:txBody>
      </p:sp>
      <p:sp>
        <p:nvSpPr>
          <p:cNvPr id="48131" name="Content Placeholder 2"/>
          <p:cNvSpPr>
            <a:spLocks noGrp="1"/>
          </p:cNvSpPr>
          <p:nvPr>
            <p:ph idx="1"/>
          </p:nvPr>
        </p:nvSpPr>
        <p:spPr/>
        <p:txBody>
          <a:bodyPr/>
          <a:lstStyle/>
          <a:p>
            <a:pPr eaLnBrk="1" hangingPunct="1"/>
            <a:r>
              <a:rPr lang="en-US" altLang="en-US" sz="2400" dirty="0" smtClean="0">
                <a:ea typeface="ＭＳ Ｐゴシック" pitchFamily="34" charset="-128"/>
              </a:rPr>
              <a:t>dual-frequency GPS receivers which track at least 12 channels.</a:t>
            </a:r>
          </a:p>
          <a:p>
            <a:pPr eaLnBrk="1" hangingPunct="1"/>
            <a:r>
              <a:rPr lang="en-US" altLang="en-US" sz="2400" dirty="0" smtClean="0">
                <a:ea typeface="ＭＳ Ｐゴシック" pitchFamily="34" charset="-128"/>
              </a:rPr>
              <a:t>program GPS receivers to collect L1, L2, C/A (C1) and P1, P2.  Doppler and signal strength data are not needed.</a:t>
            </a:r>
          </a:p>
          <a:p>
            <a:pPr eaLnBrk="1" hangingPunct="1"/>
            <a:r>
              <a:rPr lang="en-US" altLang="en-US" sz="2400" dirty="0" smtClean="0">
                <a:ea typeface="ＭＳ Ｐゴシック" pitchFamily="34" charset="-128"/>
              </a:rPr>
              <a:t>Set receiver sampling rate to 1, 2, 3, 5, 10, 15, or 30 seconds. </a:t>
            </a:r>
          </a:p>
          <a:p>
            <a:pPr eaLnBrk="1" hangingPunct="1"/>
            <a:r>
              <a:rPr lang="en-US" altLang="en-US" sz="2400" dirty="0" smtClean="0">
                <a:ea typeface="ＭＳ Ｐゴシック" pitchFamily="34" charset="-128"/>
              </a:rPr>
              <a:t>Program receiver settings before session is scheduled to begin.</a:t>
            </a:r>
          </a:p>
          <a:p>
            <a:pPr eaLnBrk="1" hangingPunct="1"/>
            <a:r>
              <a:rPr lang="en-US" altLang="en-US" sz="2400" dirty="0" smtClean="0">
                <a:ea typeface="ＭＳ Ｐゴシック" pitchFamily="34" charset="-128"/>
              </a:rPr>
              <a:t>Receiver memory should be sufficient to collect several days worth of data.</a:t>
            </a:r>
          </a:p>
        </p:txBody>
      </p:sp>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449E7E93-57EB-4600-B76B-7C2675CCE723}"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82" t="43090" r="48265" b="37707"/>
          <a:stretch/>
        </p:blipFill>
        <p:spPr>
          <a:xfrm>
            <a:off x="149225" y="438149"/>
            <a:ext cx="5054600" cy="1498600"/>
          </a:xfrm>
          <a:prstGeom prst="rect">
            <a:avLst/>
          </a:prstGeom>
          <a:ln w="28575">
            <a:solidFill>
              <a:schemeClr val="accent5">
                <a:lumMod val="90000"/>
              </a:schemeClr>
            </a:solidFill>
          </a:ln>
        </p:spPr>
      </p:pic>
      <p:pic>
        <p:nvPicPr>
          <p:cNvPr id="52227"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3554413" y="981076"/>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a:stCxn id="67598" idx="0"/>
          </p:cNvCxnSpPr>
          <p:nvPr/>
        </p:nvCxnSpPr>
        <p:spPr>
          <a:xfrm flipV="1">
            <a:off x="3990975" y="1336675"/>
            <a:ext cx="2330450"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16690"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cxnSp>
        <p:nvCxnSpPr>
          <p:cNvPr id="7" name="Straight Connector 6"/>
          <p:cNvCxnSpPr/>
          <p:nvPr/>
        </p:nvCxnSpPr>
        <p:spPr>
          <a:xfrm>
            <a:off x="5729290"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67591" name="TextBox 3"/>
          <p:cNvSpPr txBox="1">
            <a:spLocks noChangeArrowheads="1"/>
          </p:cNvSpPr>
          <p:nvPr/>
        </p:nvSpPr>
        <p:spPr bwMode="auto">
          <a:xfrm>
            <a:off x="8337552"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C00000"/>
                </a:solidFill>
                <a:latin typeface="Arial" pitchFamily="34" charset="0"/>
              </a:rPr>
              <a:t>ARP</a:t>
            </a:r>
          </a:p>
        </p:txBody>
      </p:sp>
      <p:sp>
        <p:nvSpPr>
          <p:cNvPr id="52232" name="TextBox 8"/>
          <p:cNvSpPr txBox="1">
            <a:spLocks noChangeArrowheads="1"/>
          </p:cNvSpPr>
          <p:nvPr/>
        </p:nvSpPr>
        <p:spPr bwMode="auto">
          <a:xfrm>
            <a:off x="8337551"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C00000"/>
                </a:solidFill>
                <a:latin typeface="Arial" pitchFamily="34" charset="0"/>
              </a:rPr>
              <a:t>mark</a:t>
            </a:r>
          </a:p>
        </p:txBody>
      </p:sp>
      <p:cxnSp>
        <p:nvCxnSpPr>
          <p:cNvPr id="10" name="Straight Connector 9"/>
          <p:cNvCxnSpPr/>
          <p:nvPr/>
        </p:nvCxnSpPr>
        <p:spPr>
          <a:xfrm>
            <a:off x="8032750"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7594" name="TextBox 14"/>
          <p:cNvSpPr txBox="1">
            <a:spLocks noChangeArrowheads="1"/>
          </p:cNvSpPr>
          <p:nvPr/>
        </p:nvSpPr>
        <p:spPr bwMode="auto">
          <a:xfrm>
            <a:off x="3546475" y="1176339"/>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FAFCA2"/>
                </a:solidFill>
                <a:latin typeface="Arial" pitchFamily="34" charset="0"/>
              </a:rPr>
              <a:t>rotate NRP to face true north</a:t>
            </a:r>
          </a:p>
        </p:txBody>
      </p:sp>
      <p:sp>
        <p:nvSpPr>
          <p:cNvPr id="67595" name="TextBox 15"/>
          <p:cNvSpPr txBox="1">
            <a:spLocks noChangeArrowheads="1"/>
          </p:cNvSpPr>
          <p:nvPr/>
        </p:nvSpPr>
        <p:spPr bwMode="auto">
          <a:xfrm rot="-5400000">
            <a:off x="6799400" y="3254882"/>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a:solidFill>
                  <a:srgbClr val="C00000"/>
                </a:solidFill>
                <a:latin typeface="Arial" pitchFamily="34" charset="0"/>
              </a:rPr>
              <a:t>antenna height</a:t>
            </a:r>
          </a:p>
        </p:txBody>
      </p:sp>
      <p:cxnSp>
        <p:nvCxnSpPr>
          <p:cNvPr id="3" name="Straight Connector 2"/>
          <p:cNvCxnSpPr/>
          <p:nvPr/>
        </p:nvCxnSpPr>
        <p:spPr>
          <a:xfrm>
            <a:off x="5729290"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67598"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6425271">
            <a:off x="4725195" y="775494"/>
            <a:ext cx="3825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Box 22"/>
          <p:cNvSpPr txBox="1">
            <a:spLocks noChangeArrowheads="1"/>
          </p:cNvSpPr>
          <p:nvPr/>
        </p:nvSpPr>
        <p:spPr bwMode="auto">
          <a:xfrm>
            <a:off x="6100763"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FFFF00"/>
                </a:solidFill>
                <a:latin typeface="Bradley Hand ITC" pitchFamily="66" charset="0"/>
              </a:rPr>
              <a:t>JGE, 2015</a:t>
            </a:r>
          </a:p>
        </p:txBody>
      </p:sp>
      <p:sp>
        <p:nvSpPr>
          <p:cNvPr id="19" name="Text Box 10"/>
          <p:cNvSpPr txBox="1">
            <a:spLocks noChangeArrowheads="1"/>
          </p:cNvSpPr>
          <p:nvPr/>
        </p:nvSpPr>
        <p:spPr bwMode="auto">
          <a:xfrm>
            <a:off x="0" y="5851525"/>
            <a:ext cx="3371850" cy="96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0" hangingPunct="0">
              <a:spcBef>
                <a:spcPct val="0"/>
              </a:spcBef>
              <a:buFontTx/>
              <a:buNone/>
            </a:pPr>
            <a:r>
              <a:rPr lang="en-US" altLang="en-US" sz="1400" b="1">
                <a:solidFill>
                  <a:srgbClr val="1F497D"/>
                </a:solidFill>
                <a:latin typeface="Arial" pitchFamily="34" charset="0"/>
              </a:rPr>
              <a:t>For antenna calibrations, photos,</a:t>
            </a:r>
            <a:br>
              <a:rPr lang="en-US" altLang="en-US" sz="1400" b="1">
                <a:solidFill>
                  <a:srgbClr val="1F497D"/>
                </a:solidFill>
                <a:latin typeface="Arial" pitchFamily="34" charset="0"/>
              </a:rPr>
            </a:br>
            <a:r>
              <a:rPr lang="en-US" altLang="en-US" sz="1400" b="1">
                <a:solidFill>
                  <a:srgbClr val="1F497D"/>
                </a:solidFill>
                <a:latin typeface="Arial" pitchFamily="34" charset="0"/>
              </a:rPr>
              <a:t>ARP and NRP diagrams, see </a:t>
            </a:r>
            <a:r>
              <a:rPr lang="en-US" altLang="en-US" sz="1600" b="1">
                <a:solidFill>
                  <a:srgbClr val="1F497D"/>
                </a:solidFill>
                <a:latin typeface="Times New Roman" pitchFamily="18" charset="0"/>
                <a:hlinkClick r:id="rId6"/>
              </a:rPr>
              <a:t>geodesy.noaa.gov/ANTCAL</a:t>
            </a:r>
            <a:r>
              <a:rPr lang="en-US" altLang="en-US" sz="2400" b="1">
                <a:solidFill>
                  <a:srgbClr val="1F497D"/>
                </a:solidFill>
                <a:latin typeface="Times New Roman" pitchFamily="18" charset="0"/>
                <a:hlinkClick r:id="rId6"/>
              </a:rPr>
              <a:t>/</a:t>
            </a:r>
            <a:endParaRPr lang="en-US" altLang="en-US" sz="2400" b="1">
              <a:solidFill>
                <a:srgbClr val="1F497D"/>
              </a:solidFill>
              <a:latin typeface="Times New Roman" pitchFamily="18" charset="0"/>
            </a:endParaRPr>
          </a:p>
        </p:txBody>
      </p:sp>
      <p:sp>
        <p:nvSpPr>
          <p:cNvPr id="52240" name="TextBox 3"/>
          <p:cNvSpPr txBox="1">
            <a:spLocks noChangeArrowheads="1"/>
          </p:cNvSpPr>
          <p:nvPr/>
        </p:nvSpPr>
        <p:spPr bwMode="auto">
          <a:xfrm>
            <a:off x="266702" y="1936751"/>
            <a:ext cx="31988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2800">
                <a:solidFill>
                  <a:srgbClr val="1F497D"/>
                </a:solidFill>
                <a:latin typeface="Arial" pitchFamily="34" charset="0"/>
              </a:rPr>
              <a:t>antenna type &amp; hgt are important for accurate results</a:t>
            </a:r>
          </a:p>
        </p:txBody>
      </p:sp>
      <p:grpSp>
        <p:nvGrpSpPr>
          <p:cNvPr id="6" name="Group 5"/>
          <p:cNvGrpSpPr>
            <a:grpSpLocks/>
          </p:cNvGrpSpPr>
          <p:nvPr/>
        </p:nvGrpSpPr>
        <p:grpSpPr bwMode="auto">
          <a:xfrm>
            <a:off x="-1588" y="3255963"/>
            <a:ext cx="3556001" cy="2595563"/>
            <a:chOff x="-821" y="3255393"/>
            <a:chExt cx="3555174" cy="2596768"/>
          </a:xfrm>
        </p:grpSpPr>
        <p:pic>
          <p:nvPicPr>
            <p:cNvPr id="52242"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TextBox 4"/>
            <p:cNvSpPr txBox="1">
              <a:spLocks noChangeArrowheads="1"/>
            </p:cNvSpPr>
            <p:nvPr/>
          </p:nvSpPr>
          <p:spPr bwMode="auto">
            <a:xfrm>
              <a:off x="-821" y="3524331"/>
              <a:ext cx="2989259" cy="7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defTabSz="914400">
                <a:spcBef>
                  <a:spcPct val="0"/>
                </a:spcBef>
                <a:buFontTx/>
                <a:buNone/>
              </a:pPr>
              <a:r>
                <a:rPr lang="en-US" altLang="en-US" sz="2000">
                  <a:solidFill>
                    <a:srgbClr val="1F497D"/>
                  </a:solidFill>
                  <a:latin typeface="Arial" pitchFamily="34" charset="0"/>
                </a:rPr>
                <a:t>each type has unique biases</a:t>
              </a:r>
            </a:p>
          </p:txBody>
        </p:sp>
      </p:gr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12/08/2016</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AAFE92CD-D76B-4CD0-8EAD-F736933049CC}" type="slidenum">
              <a:rPr lang="en-US" altLang="en-US" smtClean="0"/>
              <a:pPr/>
              <a:t>8</a:t>
            </a:fld>
            <a:endParaRPr lang="en-US" altLang="en-US"/>
          </a:p>
        </p:txBody>
      </p:sp>
    </p:spTree>
    <p:extLst>
      <p:ext uri="{BB962C8B-B14F-4D97-AF65-F5344CB8AC3E}">
        <p14:creationId xmlns:p14="http://schemas.microsoft.com/office/powerpoint/2010/main" val="1624867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ppt_w</p:attrName>
                                        </p:attrNameLst>
                                      </p:cBhvr>
                                      <p:tavLst>
                                        <p:tav tm="0">
                                          <p:val>
                                            <p:fltVal val="0"/>
                                          </p:val>
                                        </p:tav>
                                        <p:tav tm="100000">
                                          <p:val>
                                            <p:strVal val="#ppt_w"/>
                                          </p:val>
                                        </p:tav>
                                      </p:tavLst>
                                    </p:anim>
                                    <p:anim calcmode="lin" valueType="num">
                                      <p:cBhvr>
                                        <p:cTn id="14" dur="1000" fill="hold"/>
                                        <p:tgtEl>
                                          <p:spTgt spid="67594"/>
                                        </p:tgtEl>
                                        <p:attrNameLst>
                                          <p:attrName>ppt_h</p:attrName>
                                        </p:attrNameLst>
                                      </p:cBhvr>
                                      <p:tavLst>
                                        <p:tav tm="0">
                                          <p:val>
                                            <p:fltVal val="0"/>
                                          </p:val>
                                        </p:tav>
                                        <p:tav tm="100000">
                                          <p:val>
                                            <p:strVal val="#ppt_h"/>
                                          </p:val>
                                        </p:tav>
                                      </p:tavLst>
                                    </p:anim>
                                    <p:anim calcmode="lin" valueType="num">
                                      <p:cBhvr>
                                        <p:cTn id="15" dur="1000" fill="hold"/>
                                        <p:tgtEl>
                                          <p:spTgt spid="67594"/>
                                        </p:tgtEl>
                                        <p:attrNameLst>
                                          <p:attrName>style.rotation</p:attrName>
                                        </p:attrNameLst>
                                      </p:cBhvr>
                                      <p:tavLst>
                                        <p:tav tm="0">
                                          <p:val>
                                            <p:fltVal val="90"/>
                                          </p:val>
                                        </p:tav>
                                        <p:tav tm="100000">
                                          <p:val>
                                            <p:fltVal val="0"/>
                                          </p:val>
                                        </p:tav>
                                      </p:tavLst>
                                    </p:anim>
                                    <p:animEffect transition="in" filter="fade">
                                      <p:cBhvr>
                                        <p:cTn id="16" dur="1000"/>
                                        <p:tgtEl>
                                          <p:spTgt spid="67594"/>
                                        </p:tgtEl>
                                      </p:cBhvr>
                                    </p:animEffect>
                                  </p:childTnLst>
                                </p:cTn>
                              </p:par>
                              <p:par>
                                <p:cTn id="17" presetID="31" presetClass="entr" presetSubtype="0" fill="hold" nodeType="withEffect">
                                  <p:stCondLst>
                                    <p:cond delay="0"/>
                                  </p:stCondLst>
                                  <p:childTnLst>
                                    <p:set>
                                      <p:cBhvr>
                                        <p:cTn id="18" dur="1" fill="hold">
                                          <p:stCondLst>
                                            <p:cond delay="0"/>
                                          </p:stCondLst>
                                        </p:cTn>
                                        <p:tgtEl>
                                          <p:spTgt spid="67598"/>
                                        </p:tgtEl>
                                        <p:attrNameLst>
                                          <p:attrName>style.visibility</p:attrName>
                                        </p:attrNameLst>
                                      </p:cBhvr>
                                      <p:to>
                                        <p:strVal val="visible"/>
                                      </p:to>
                                    </p:set>
                                    <p:anim calcmode="lin" valueType="num">
                                      <p:cBhvr>
                                        <p:cTn id="19" dur="1000" fill="hold"/>
                                        <p:tgtEl>
                                          <p:spTgt spid="67598"/>
                                        </p:tgtEl>
                                        <p:attrNameLst>
                                          <p:attrName>ppt_w</p:attrName>
                                        </p:attrNameLst>
                                      </p:cBhvr>
                                      <p:tavLst>
                                        <p:tav tm="0">
                                          <p:val>
                                            <p:fltVal val="0"/>
                                          </p:val>
                                        </p:tav>
                                        <p:tav tm="100000">
                                          <p:val>
                                            <p:strVal val="#ppt_w"/>
                                          </p:val>
                                        </p:tav>
                                      </p:tavLst>
                                    </p:anim>
                                    <p:anim calcmode="lin" valueType="num">
                                      <p:cBhvr>
                                        <p:cTn id="20" dur="1000" fill="hold"/>
                                        <p:tgtEl>
                                          <p:spTgt spid="67598"/>
                                        </p:tgtEl>
                                        <p:attrNameLst>
                                          <p:attrName>ppt_h</p:attrName>
                                        </p:attrNameLst>
                                      </p:cBhvr>
                                      <p:tavLst>
                                        <p:tav tm="0">
                                          <p:val>
                                            <p:fltVal val="0"/>
                                          </p:val>
                                        </p:tav>
                                        <p:tav tm="100000">
                                          <p:val>
                                            <p:strVal val="#ppt_h"/>
                                          </p:val>
                                        </p:tav>
                                      </p:tavLst>
                                    </p:anim>
                                    <p:anim calcmode="lin" valueType="num">
                                      <p:cBhvr>
                                        <p:cTn id="21" dur="1000" fill="hold"/>
                                        <p:tgtEl>
                                          <p:spTgt spid="67598"/>
                                        </p:tgtEl>
                                        <p:attrNameLst>
                                          <p:attrName>style.rotation</p:attrName>
                                        </p:attrNameLst>
                                      </p:cBhvr>
                                      <p:tavLst>
                                        <p:tav tm="0">
                                          <p:val>
                                            <p:fltVal val="90"/>
                                          </p:val>
                                        </p:tav>
                                        <p:tav tm="100000">
                                          <p:val>
                                            <p:fltVal val="0"/>
                                          </p:val>
                                        </p:tav>
                                      </p:tavLst>
                                    </p:anim>
                                    <p:animEffect transition="in" filter="fade">
                                      <p:cBhvr>
                                        <p:cTn id="22" dur="1000"/>
                                        <p:tgtEl>
                                          <p:spTgt spid="67598"/>
                                        </p:tgtEl>
                                      </p:cBhvr>
                                    </p:animEffect>
                                  </p:childTnLst>
                                </p:cTn>
                              </p:par>
                              <p:par>
                                <p:cTn id="23" presetID="3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par>
                          <p:cTn id="29" fill="hold" nodeType="afterGroup">
                            <p:stCondLst>
                              <p:cond delay="1000"/>
                            </p:stCondLst>
                            <p:childTnLst>
                              <p:par>
                                <p:cTn id="30" presetID="22" presetClass="entr" presetSubtype="1"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par>
                          <p:cTn id="33" fill="hold" nodeType="afterGroup">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67591"/>
                                        </p:tgtEl>
                                        <p:attrNameLst>
                                          <p:attrName>style.visibility</p:attrName>
                                        </p:attrNameLst>
                                      </p:cBhvr>
                                      <p:to>
                                        <p:strVal val="visible"/>
                                      </p:to>
                                    </p:set>
                                    <p:animEffect transition="in" filter="wipe(up)">
                                      <p:cBhvr>
                                        <p:cTn id="36" dur="500"/>
                                        <p:tgtEl>
                                          <p:spTgt spid="675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595"/>
                                        </p:tgtEl>
                                        <p:attrNameLst>
                                          <p:attrName>style.visibility</p:attrName>
                                        </p:attrNameLst>
                                      </p:cBhvr>
                                      <p:to>
                                        <p:strVal val="visible"/>
                                      </p:to>
                                    </p:set>
                                    <p:animEffect transition="in" filter="wipe(up)">
                                      <p:cBhvr>
                                        <p:cTn id="41" dur="500"/>
                                        <p:tgtEl>
                                          <p:spTgt spid="67595"/>
                                        </p:tgtEl>
                                      </p:cBhvr>
                                    </p:animEffect>
                                  </p:childTnLst>
                                </p:cTn>
                              </p:par>
                              <p:par>
                                <p:cTn id="42" presetID="22" presetClass="entr" presetSubtype="1"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nodeType="afterGroup">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P spid="67594" grpId="0"/>
      <p:bldP spid="67595"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03263"/>
            <a:ext cx="8229600" cy="1143000"/>
          </a:xfrm>
        </p:spPr>
        <p:txBody>
          <a:bodyPr/>
          <a:lstStyle/>
          <a:p>
            <a:pPr eaLnBrk="1" hangingPunct="1"/>
            <a:r>
              <a:rPr lang="en-US" altLang="en-US" sz="3200" b="1" smtClean="0">
                <a:ea typeface="ＭＳ Ｐゴシック" pitchFamily="34" charset="-128"/>
              </a:rPr>
              <a:t>ARP Location</a:t>
            </a:r>
          </a:p>
        </p:txBody>
      </p:sp>
      <p:pic>
        <p:nvPicPr>
          <p:cNvPr id="52227"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514603"/>
            <a:ext cx="4038600" cy="2697163"/>
          </a:xfrm>
        </p:spPr>
      </p:pic>
      <p:pic>
        <p:nvPicPr>
          <p:cNvPr id="52228"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517778"/>
            <a:ext cx="4038600" cy="2690813"/>
          </a:xfrm>
        </p:spPr>
      </p:pic>
      <p:sp>
        <p:nvSpPr>
          <p:cNvPr id="2" name="Date Placeholder 1"/>
          <p:cNvSpPr>
            <a:spLocks noGrp="1"/>
          </p:cNvSpPr>
          <p:nvPr>
            <p:ph type="dt" sz="half" idx="10"/>
          </p:nvPr>
        </p:nvSpPr>
        <p:spPr/>
        <p:txBody>
          <a:bodyPr/>
          <a:lstStyle/>
          <a:p>
            <a:pPr>
              <a:defRPr/>
            </a:pPr>
            <a:r>
              <a:rPr lang="en-US" smtClean="0"/>
              <a:t>12/08/2016</a:t>
            </a:r>
            <a:endParaRPr lang="en-US"/>
          </a:p>
        </p:txBody>
      </p:sp>
      <p:sp>
        <p:nvSpPr>
          <p:cNvPr id="4" name="Slide Number Placeholder 3"/>
          <p:cNvSpPr>
            <a:spLocks noGrp="1"/>
          </p:cNvSpPr>
          <p:nvPr>
            <p:ph type="sldNum" sz="quarter" idx="12"/>
          </p:nvPr>
        </p:nvSpPr>
        <p:spPr/>
        <p:txBody>
          <a:bodyPr/>
          <a:lstStyle/>
          <a:p>
            <a:pPr>
              <a:defRPr/>
            </a:pPr>
            <a:fld id="{D7E1D714-3FE8-4859-A575-321E6F79B1C6}" type="slidenum">
              <a:rPr lang="en-US" smtClean="0"/>
              <a:pPr>
                <a:defRPr/>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gecow_2013_stone_for_pos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NGS PowerPoint Template-geodesy.noaa.gov</Template>
  <TotalTime>17038</TotalTime>
  <Words>8988</Words>
  <Application>Microsoft Office PowerPoint</Application>
  <PresentationFormat>On-screen Show (4:3)</PresentationFormat>
  <Paragraphs>1387</Paragraphs>
  <Slides>69</Slides>
  <Notes>50</Notes>
  <HiddenSlides>6</HiddenSlides>
  <MMClips>0</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69</vt:i4>
      </vt:variant>
    </vt:vector>
  </HeadingPairs>
  <TitlesOfParts>
    <vt:vector size="100" baseType="lpstr">
      <vt:lpstr>Arial</vt:lpstr>
      <vt:lpstr>ＭＳ Ｐゴシック</vt:lpstr>
      <vt:lpstr>Calibri</vt:lpstr>
      <vt:lpstr>Gothic</vt:lpstr>
      <vt:lpstr>Bradley Hand ITC</vt:lpstr>
      <vt:lpstr>Courier New</vt:lpstr>
      <vt:lpstr>Tw Cen MT</vt:lpstr>
      <vt:lpstr>Times New Roman</vt:lpstr>
      <vt:lpstr>Wingdings</vt:lpstr>
      <vt:lpstr>Times</vt:lpstr>
      <vt:lpstr>2_NGS PowerPoint Template-geodesy.noaa.gov</vt:lpstr>
      <vt:lpstr>4_Office Theme</vt:lpstr>
      <vt:lpstr>Default Theme</vt:lpstr>
      <vt:lpstr>1_Default Theme</vt:lpstr>
      <vt:lpstr>2_Default Theme</vt:lpstr>
      <vt:lpstr>3_Default Theme</vt:lpstr>
      <vt:lpstr>4_Default Theme</vt:lpstr>
      <vt:lpstr>5_Default Theme</vt:lpstr>
      <vt:lpstr>6_Default Theme</vt:lpstr>
      <vt:lpstr>1_training_draft</vt:lpstr>
      <vt:lpstr>1_gecow_2013_stone_for_posting</vt:lpstr>
      <vt:lpstr>training_draft</vt:lpstr>
      <vt:lpstr>7_Default Theme</vt:lpstr>
      <vt:lpstr>simple-light-2</vt:lpstr>
      <vt:lpstr>6_Default Design</vt:lpstr>
      <vt:lpstr>8_Default Theme</vt:lpstr>
      <vt:lpstr>3_Default Design</vt:lpstr>
      <vt:lpstr>9_Default Theme</vt:lpstr>
      <vt:lpstr>Default Design</vt:lpstr>
      <vt:lpstr>2_Default Design</vt:lpstr>
      <vt:lpstr>Office Theme</vt:lpstr>
      <vt:lpstr>Understanding the Online Positioning User Service - OPUS</vt:lpstr>
      <vt:lpstr>Understanding OPUS Agenda</vt:lpstr>
      <vt:lpstr>DAVE’S SLIDES</vt:lpstr>
      <vt:lpstr>OPUS Overview, Options, and Alternatives</vt:lpstr>
      <vt:lpstr>The Many Faces or “Flavors” of OPUS</vt:lpstr>
      <vt:lpstr>PowerPoint Presentation</vt:lpstr>
      <vt:lpstr>OPUS requires Geodetic Quality Receivers</vt:lpstr>
      <vt:lpstr>PowerPoint Presentation</vt:lpstr>
      <vt:lpstr>ARP Location</vt:lpstr>
      <vt:lpstr>The OPUS Static Interface</vt:lpstr>
      <vt:lpstr>PowerPoint Presentation</vt:lpstr>
      <vt:lpstr>PowerPoint Presentation</vt:lpstr>
      <vt:lpstr> How does OPUS-S Work? </vt:lpstr>
      <vt:lpstr>How Good Can I Do With OPUS Static?</vt:lpstr>
      <vt:lpstr>The OPUS Rapid-Static Interface</vt:lpstr>
      <vt:lpstr>PowerPoint Presentation</vt:lpstr>
      <vt:lpstr>How Does OPUS Rapid-Static Work?</vt:lpstr>
      <vt:lpstr>How Does OPUS Rapid-Static Work?</vt:lpstr>
      <vt:lpstr>How Good Can I Do With OPUS Rapid-Static?</vt:lpstr>
      <vt:lpstr>The OPUS Rapid-Static Accuracy and Availability Tool</vt:lpstr>
      <vt:lpstr>OPUS Static vs. Rapid Static</vt:lpstr>
      <vt:lpstr>Precise Point Positioning (PPP)</vt:lpstr>
      <vt:lpstr>JOE’S SLIDES</vt:lpstr>
      <vt:lpstr>OPUS Reports and Common Mistakes</vt:lpstr>
      <vt:lpstr>PowerPoint Presentation</vt:lpstr>
      <vt:lpstr>PowerPoint Presentation</vt:lpstr>
      <vt:lpstr>PowerPoint Presentation</vt:lpstr>
      <vt:lpstr>PowerPoint Presentation</vt:lpstr>
      <vt:lpstr>PowerPoint Presentation</vt:lpstr>
      <vt:lpstr>Positioning Error vs.  Duration of the Observing Session</vt:lpstr>
      <vt:lpstr>PowerPoint Presentation</vt:lpstr>
      <vt:lpstr>PowerPoint Presentation</vt:lpstr>
      <vt:lpstr>PowerPoint Presentation</vt:lpstr>
      <vt:lpstr>SATHISH, KIM’S SLIDES</vt:lpstr>
      <vt:lpstr>OPUS Shared Solutions</vt:lpstr>
      <vt:lpstr>Why share your data?</vt:lpstr>
      <vt:lpstr>How to Share</vt:lpstr>
      <vt:lpstr>Recovered vs. New Description Screens</vt:lpstr>
      <vt:lpstr>PowerPoint Presentation</vt:lpstr>
      <vt:lpstr>PowerPoint Presentation</vt:lpstr>
      <vt:lpstr>Best and Worst Practices</vt:lpstr>
      <vt:lpstr>Finding Shared Solutions</vt:lpstr>
      <vt:lpstr>RICK’S SLIDES</vt:lpstr>
      <vt:lpstr>OPUS Projects</vt:lpstr>
      <vt:lpstr>What is OPUS Projects?</vt:lpstr>
      <vt:lpstr>PowerPoint Presentation</vt:lpstr>
      <vt:lpstr>OPUS Projects for Managers </vt:lpstr>
      <vt:lpstr>OPUS Projects for Managers Classes</vt:lpstr>
      <vt:lpstr>What’s in it for me?</vt:lpstr>
      <vt:lpstr>Growth of OPUS Projects</vt:lpstr>
      <vt:lpstr>Real-Time Networks aligned with the NSRS using OP</vt:lpstr>
      <vt:lpstr>State DOT’s with trained OP Manager(s)</vt:lpstr>
      <vt:lpstr>PowerPoint Presentation</vt:lpstr>
      <vt:lpstr>Future developments</vt:lpstr>
      <vt:lpstr>WEIBING’S SLIDES</vt:lpstr>
      <vt:lpstr>Planned and Recent Upgrades</vt:lpstr>
      <vt:lpstr>OPUS Upgrades and Improvements</vt:lpstr>
      <vt:lpstr>OPUS Upgrades and Improvements</vt:lpstr>
      <vt:lpstr>OPUS future plans</vt:lpstr>
      <vt:lpstr>MARK’S SLIDES</vt:lpstr>
      <vt:lpstr>ITRF2014, IGS14, and NAD 83</vt:lpstr>
      <vt:lpstr>ITRF2014.</vt:lpstr>
      <vt:lpstr>Densification.</vt:lpstr>
      <vt:lpstr>PowerPoint Presentation</vt:lpstr>
      <vt:lpstr>PowerPoint Presentation</vt:lpstr>
      <vt:lpstr>PowerPoint Presentation</vt:lpstr>
      <vt:lpstr>PowerPoint Presentation</vt:lpstr>
      <vt:lpstr>PowerPoint Presentation</vt:lpstr>
      <vt:lpstr>Questions</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Bobbi.Simmons</dc:creator>
  <cp:lastModifiedBy>David Hatcher</cp:lastModifiedBy>
  <cp:revision>871</cp:revision>
  <dcterms:created xsi:type="dcterms:W3CDTF">2011-05-12T16:21:08Z</dcterms:created>
  <dcterms:modified xsi:type="dcterms:W3CDTF">2016-12-19T18:08:58Z</dcterms:modified>
</cp:coreProperties>
</file>