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xml" ContentType="application/vnd.openxmlformats-officedocument.presentationml.tags+xml"/>
  <Override PartName="/ppt/notesSlides/notesSlide55.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56.xml" ContentType="application/vnd.openxmlformats-officedocument.presentationml.notesSlide+xml"/>
  <Override PartName="/ppt/charts/chart2.xml" ContentType="application/vnd.openxmlformats-officedocument.drawingml.chart+xml"/>
  <Override PartName="/ppt/tags/tag6.xml" ContentType="application/vnd.openxmlformats-officedocument.presentationml.tags+xml"/>
  <Override PartName="/ppt/notesSlides/notesSlide57.xml" ContentType="application/vnd.openxmlformats-officedocument.presentationml.notesSlide+xml"/>
  <Override PartName="/ppt/charts/chart3.xml" ContentType="application/vnd.openxmlformats-officedocument.drawingml.chart+xml"/>
  <Override PartName="/ppt/tags/tag7.xml" ContentType="application/vnd.openxmlformats-officedocument.presentationml.tags+xml"/>
  <Override PartName="/ppt/notesSlides/notesSlide58.xml" ContentType="application/vnd.openxmlformats-officedocument.presentationml.notesSlide+xml"/>
  <Override PartName="/ppt/charts/chart4.xml" ContentType="application/vnd.openxmlformats-officedocument.drawingml.chart+xml"/>
  <Override PartName="/ppt/tags/tag8.xml" ContentType="application/vnd.openxmlformats-officedocument.presentationml.tags+xml"/>
  <Override PartName="/ppt/notesSlides/notesSlide59.xml" ContentType="application/vnd.openxmlformats-officedocument.presentationml.notesSlide+xml"/>
  <Override PartName="/ppt/charts/chart5.xml" ContentType="application/vnd.openxmlformats-officedocument.drawingml.chart+xml"/>
  <Override PartName="/ppt/tags/tag9.xml" ContentType="application/vnd.openxmlformats-officedocument.presentationml.tags+xml"/>
  <Override PartName="/ppt/notesSlides/notesSlide60.xml" ContentType="application/vnd.openxmlformats-officedocument.presentationml.notesSlide+xml"/>
  <Override PartName="/ppt/charts/chart6.xml" ContentType="application/vnd.openxmlformats-officedocument.drawingml.chart+xml"/>
  <Override PartName="/ppt/tags/tag10.xml" ContentType="application/vnd.openxmlformats-officedocument.presentationml.tags+xml"/>
  <Override PartName="/ppt/notesSlides/notesSlide61.xml" ContentType="application/vnd.openxmlformats-officedocument.presentationml.notesSlide+xml"/>
  <Override PartName="/ppt/charts/chart7.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180" r:id="rId1"/>
    <p:sldMasterId id="2147487568" r:id="rId2"/>
    <p:sldMasterId id="2147487879" r:id="rId3"/>
    <p:sldMasterId id="2147487891" r:id="rId4"/>
    <p:sldMasterId id="2147487903" r:id="rId5"/>
  </p:sldMasterIdLst>
  <p:notesMasterIdLst>
    <p:notesMasterId r:id="rId171"/>
  </p:notesMasterIdLst>
  <p:handoutMasterIdLst>
    <p:handoutMasterId r:id="rId172"/>
  </p:handoutMasterIdLst>
  <p:sldIdLst>
    <p:sldId id="362" r:id="rId6"/>
    <p:sldId id="375" r:id="rId7"/>
    <p:sldId id="365" r:id="rId8"/>
    <p:sldId id="379" r:id="rId9"/>
    <p:sldId id="381" r:id="rId10"/>
    <p:sldId id="382" r:id="rId11"/>
    <p:sldId id="383" r:id="rId12"/>
    <p:sldId id="384" r:id="rId13"/>
    <p:sldId id="378" r:id="rId14"/>
    <p:sldId id="369" r:id="rId15"/>
    <p:sldId id="393" r:id="rId16"/>
    <p:sldId id="394" r:id="rId17"/>
    <p:sldId id="385" r:id="rId18"/>
    <p:sldId id="387" r:id="rId19"/>
    <p:sldId id="470" r:id="rId20"/>
    <p:sldId id="471" r:id="rId21"/>
    <p:sldId id="388" r:id="rId22"/>
    <p:sldId id="389" r:id="rId23"/>
    <p:sldId id="390" r:id="rId24"/>
    <p:sldId id="391" r:id="rId25"/>
    <p:sldId id="392" r:id="rId26"/>
    <p:sldId id="621" r:id="rId27"/>
    <p:sldId id="479" r:id="rId28"/>
    <p:sldId id="487" r:id="rId29"/>
    <p:sldId id="532" r:id="rId30"/>
    <p:sldId id="533" r:id="rId31"/>
    <p:sldId id="594" r:id="rId32"/>
    <p:sldId id="595" r:id="rId33"/>
    <p:sldId id="472" r:id="rId34"/>
    <p:sldId id="450" r:id="rId35"/>
    <p:sldId id="451" r:id="rId36"/>
    <p:sldId id="473" r:id="rId37"/>
    <p:sldId id="399" r:id="rId38"/>
    <p:sldId id="428" r:id="rId39"/>
    <p:sldId id="400" r:id="rId40"/>
    <p:sldId id="401" r:id="rId41"/>
    <p:sldId id="440" r:id="rId42"/>
    <p:sldId id="404" r:id="rId43"/>
    <p:sldId id="405" r:id="rId44"/>
    <p:sldId id="406" r:id="rId45"/>
    <p:sldId id="431" r:id="rId46"/>
    <p:sldId id="415" r:id="rId47"/>
    <p:sldId id="416" r:id="rId48"/>
    <p:sldId id="417" r:id="rId49"/>
    <p:sldId id="418" r:id="rId50"/>
    <p:sldId id="419" r:id="rId51"/>
    <p:sldId id="420" r:id="rId52"/>
    <p:sldId id="421" r:id="rId53"/>
    <p:sldId id="422" r:id="rId54"/>
    <p:sldId id="423" r:id="rId55"/>
    <p:sldId id="596" r:id="rId56"/>
    <p:sldId id="425" r:id="rId57"/>
    <p:sldId id="445" r:id="rId58"/>
    <p:sldId id="426" r:id="rId59"/>
    <p:sldId id="453" r:id="rId60"/>
    <p:sldId id="454" r:id="rId61"/>
    <p:sldId id="474" r:id="rId62"/>
    <p:sldId id="398" r:id="rId63"/>
    <p:sldId id="458" r:id="rId64"/>
    <p:sldId id="480" r:id="rId65"/>
    <p:sldId id="481" r:id="rId66"/>
    <p:sldId id="482" r:id="rId67"/>
    <p:sldId id="483" r:id="rId68"/>
    <p:sldId id="484" r:id="rId69"/>
    <p:sldId id="488" r:id="rId70"/>
    <p:sldId id="489" r:id="rId71"/>
    <p:sldId id="513" r:id="rId72"/>
    <p:sldId id="612" r:id="rId73"/>
    <p:sldId id="613" r:id="rId74"/>
    <p:sldId id="614" r:id="rId75"/>
    <p:sldId id="615" r:id="rId76"/>
    <p:sldId id="616" r:id="rId77"/>
    <p:sldId id="588" r:id="rId78"/>
    <p:sldId id="569" r:id="rId79"/>
    <p:sldId id="592" r:id="rId80"/>
    <p:sldId id="591" r:id="rId81"/>
    <p:sldId id="576" r:id="rId82"/>
    <p:sldId id="577" r:id="rId83"/>
    <p:sldId id="578" r:id="rId84"/>
    <p:sldId id="581" r:id="rId85"/>
    <p:sldId id="597" r:id="rId86"/>
    <p:sldId id="582" r:id="rId87"/>
    <p:sldId id="475" r:id="rId88"/>
    <p:sldId id="464" r:id="rId89"/>
    <p:sldId id="632" r:id="rId90"/>
    <p:sldId id="490" r:id="rId91"/>
    <p:sldId id="496" r:id="rId92"/>
    <p:sldId id="497" r:id="rId93"/>
    <p:sldId id="498" r:id="rId94"/>
    <p:sldId id="499" r:id="rId95"/>
    <p:sldId id="511" r:id="rId96"/>
    <p:sldId id="510" r:id="rId97"/>
    <p:sldId id="508" r:id="rId98"/>
    <p:sldId id="500" r:id="rId99"/>
    <p:sldId id="503" r:id="rId100"/>
    <p:sldId id="501" r:id="rId101"/>
    <p:sldId id="504" r:id="rId102"/>
    <p:sldId id="506" r:id="rId103"/>
    <p:sldId id="515" r:id="rId104"/>
    <p:sldId id="634" r:id="rId105"/>
    <p:sldId id="568" r:id="rId106"/>
    <p:sldId id="547" r:id="rId107"/>
    <p:sldId id="536" r:id="rId108"/>
    <p:sldId id="537" r:id="rId109"/>
    <p:sldId id="538" r:id="rId110"/>
    <p:sldId id="556" r:id="rId111"/>
    <p:sldId id="557" r:id="rId112"/>
    <p:sldId id="558" r:id="rId113"/>
    <p:sldId id="559" r:id="rId114"/>
    <p:sldId id="560" r:id="rId115"/>
    <p:sldId id="561" r:id="rId116"/>
    <p:sldId id="562" r:id="rId117"/>
    <p:sldId id="563" r:id="rId118"/>
    <p:sldId id="566" r:id="rId119"/>
    <p:sldId id="567" r:id="rId120"/>
    <p:sldId id="618" r:id="rId121"/>
    <p:sldId id="466" r:id="rId122"/>
    <p:sldId id="524" r:id="rId123"/>
    <p:sldId id="521" r:id="rId124"/>
    <p:sldId id="522" r:id="rId125"/>
    <p:sldId id="528" r:id="rId126"/>
    <p:sldId id="529" r:id="rId127"/>
    <p:sldId id="531" r:id="rId128"/>
    <p:sldId id="525" r:id="rId129"/>
    <p:sldId id="617" r:id="rId130"/>
    <p:sldId id="526" r:id="rId131"/>
    <p:sldId id="527" r:id="rId132"/>
    <p:sldId id="523" r:id="rId133"/>
    <p:sldId id="477" r:id="rId134"/>
    <p:sldId id="315" r:id="rId135"/>
    <p:sldId id="316" r:id="rId136"/>
    <p:sldId id="317" r:id="rId137"/>
    <p:sldId id="320" r:id="rId138"/>
    <p:sldId id="629" r:id="rId139"/>
    <p:sldId id="630" r:id="rId140"/>
    <p:sldId id="631" r:id="rId141"/>
    <p:sldId id="322" r:id="rId142"/>
    <p:sldId id="372" r:id="rId143"/>
    <p:sldId id="323" r:id="rId144"/>
    <p:sldId id="628" r:id="rId145"/>
    <p:sldId id="324" r:id="rId146"/>
    <p:sldId id="611" r:id="rId147"/>
    <p:sldId id="441" r:id="rId148"/>
    <p:sldId id="432" r:id="rId149"/>
    <p:sldId id="433" r:id="rId150"/>
    <p:sldId id="434" r:id="rId151"/>
    <p:sldId id="435" r:id="rId152"/>
    <p:sldId id="436" r:id="rId153"/>
    <p:sldId id="437" r:id="rId154"/>
    <p:sldId id="438" r:id="rId155"/>
    <p:sldId id="439" r:id="rId156"/>
    <p:sldId id="624" r:id="rId157"/>
    <p:sldId id="622" r:id="rId158"/>
    <p:sldId id="623" r:id="rId159"/>
    <p:sldId id="625" r:id="rId160"/>
    <p:sldId id="626" r:id="rId161"/>
    <p:sldId id="627" r:id="rId162"/>
    <p:sldId id="610" r:id="rId163"/>
    <p:sldId id="603" r:id="rId164"/>
    <p:sldId id="604" r:id="rId165"/>
    <p:sldId id="605" r:id="rId166"/>
    <p:sldId id="606" r:id="rId167"/>
    <p:sldId id="607" r:id="rId168"/>
    <p:sldId id="608" r:id="rId169"/>
    <p:sldId id="609" r:id="rId170"/>
  </p:sldIdLst>
  <p:sldSz cx="9144000" cy="6858000" type="screen4x3"/>
  <p:notesSz cx="6997700" cy="92837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00000"/>
    <a:srgbClr val="009900"/>
    <a:srgbClr val="008000"/>
    <a:srgbClr val="008080"/>
    <a:srgbClr val="3366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69272" autoAdjust="0"/>
  </p:normalViewPr>
  <p:slideViewPr>
    <p:cSldViewPr snapToGrid="0">
      <p:cViewPr varScale="1">
        <p:scale>
          <a:sx n="45" d="100"/>
          <a:sy n="45" d="100"/>
        </p:scale>
        <p:origin x="-1086" y="-108"/>
      </p:cViewPr>
      <p:guideLst>
        <p:guide orient="horz" pos="2110"/>
        <p:guide orient="horz" pos="1892"/>
        <p:guide orient="horz" pos="2304"/>
        <p:guide orient="horz" pos="1709"/>
        <p:guide orient="horz" pos="3157"/>
        <p:guide orient="horz" pos="4170"/>
        <p:guide orient="horz" pos="2886"/>
        <p:guide pos="531"/>
        <p:guide pos="3348"/>
        <p:guide pos="1976"/>
        <p:guide pos="417"/>
        <p:guide pos="4970"/>
        <p:guide pos="1289"/>
        <p:guide pos="5379"/>
      </p:guideLst>
    </p:cSldViewPr>
  </p:slideViewPr>
  <p:outlineViewPr>
    <p:cViewPr>
      <p:scale>
        <a:sx n="33" d="100"/>
        <a:sy n="33" d="100"/>
      </p:scale>
      <p:origin x="0" y="5869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2357" y="86"/>
      </p:cViewPr>
      <p:guideLst>
        <p:guide orient="horz" pos="2924"/>
        <p:guide pos="2204"/>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theme" Target="theme/theme1.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gs-s-brunswick\home\Dru.Smith\Geoid%20Slope%20Validation%20Survey%202011\Papers\Official%20Paper\RMS%20list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Combined</a:t>
            </a:r>
            <a:r>
              <a:rPr lang="en-US" sz="2400" baseline="0"/>
              <a:t> RMS errors of GPS, Leveling and Gravimetric Geoid models</a:t>
            </a:r>
            <a:endParaRPr lang="en-US" sz="240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dLbls>
          <c:showLegendKey val="0"/>
          <c:showVal val="0"/>
          <c:showCatName val="0"/>
          <c:showSerName val="0"/>
          <c:showPercent val="0"/>
          <c:showBubbleSize val="0"/>
        </c:dLbls>
        <c:gapWidth val="150"/>
        <c:axId val="150382080"/>
        <c:axId val="150384000"/>
      </c:barChart>
      <c:catAx>
        <c:axId val="150382080"/>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0384000"/>
        <c:crosses val="autoZero"/>
        <c:auto val="1"/>
        <c:lblAlgn val="ctr"/>
        <c:lblOffset val="100"/>
        <c:noMultiLvlLbl val="0"/>
      </c:catAx>
      <c:valAx>
        <c:axId val="150384000"/>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0382080"/>
        <c:crosses val="autoZero"/>
        <c:crossBetween val="between"/>
      </c:valAx>
    </c:plotArea>
    <c:legend>
      <c:legendPos val="r"/>
      <c:layout>
        <c:manualLayout>
          <c:xMode val="edge"/>
          <c:yMode val="edge"/>
          <c:x val="0.88463709701296622"/>
          <c:y val="0.17060467543583391"/>
          <c:w val="0.11536290298703375"/>
          <c:h val="4.8811487052347696E-2"/>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Combined</a:t>
            </a:r>
            <a:r>
              <a:rPr lang="en-US" sz="2400" baseline="0"/>
              <a:t> RMS errors of GPS, Leveling and Gravimetric Geoid models</a:t>
            </a:r>
            <a:endParaRPr lang="en-US" sz="240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Sheet2!$G$2:$G$13</c:f>
              <c:numCache>
                <c:formatCode>General</c:formatCode>
                <c:ptCount val="12"/>
                <c:pt idx="0">
                  <c:v>1</c:v>
                </c:pt>
                <c:pt idx="1">
                  <c:v>1.3</c:v>
                </c:pt>
                <c:pt idx="2">
                  <c:v>1.7</c:v>
                </c:pt>
                <c:pt idx="3">
                  <c:v>2</c:v>
                </c:pt>
                <c:pt idx="4">
                  <c:v>2.1</c:v>
                </c:pt>
                <c:pt idx="5">
                  <c:v>2.2000000000000002</c:v>
                </c:pt>
                <c:pt idx="6">
                  <c:v>2.2999999999999998</c:v>
                </c:pt>
                <c:pt idx="7">
                  <c:v>2.6</c:v>
                </c:pt>
                <c:pt idx="8">
                  <c:v>2.8</c:v>
                </c:pt>
                <c:pt idx="9">
                  <c:v>2.8</c:v>
                </c:pt>
                <c:pt idx="10">
                  <c:v>3</c:v>
                </c:pt>
                <c:pt idx="11">
                  <c:v>2.2999999999999998</c:v>
                </c:pt>
              </c:numCache>
            </c:numRef>
          </c:val>
        </c:ser>
        <c:dLbls>
          <c:showLegendKey val="0"/>
          <c:showVal val="0"/>
          <c:showCatName val="0"/>
          <c:showSerName val="0"/>
          <c:showPercent val="0"/>
          <c:showBubbleSize val="0"/>
        </c:dLbls>
        <c:gapWidth val="150"/>
        <c:axId val="154573824"/>
        <c:axId val="154592384"/>
      </c:barChart>
      <c:catAx>
        <c:axId val="154573824"/>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592384"/>
        <c:crosses val="autoZero"/>
        <c:auto val="1"/>
        <c:lblAlgn val="ctr"/>
        <c:lblOffset val="100"/>
        <c:noMultiLvlLbl val="0"/>
      </c:catAx>
      <c:valAx>
        <c:axId val="154592384"/>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573824"/>
        <c:crosses val="autoZero"/>
        <c:crossBetween val="between"/>
      </c:valAx>
    </c:plotArea>
    <c:legend>
      <c:legendPos val="r"/>
      <c:layout>
        <c:manualLayout>
          <c:xMode val="edge"/>
          <c:yMode val="edge"/>
          <c:x val="0.88463709701296622"/>
          <c:y val="0.16749625953729949"/>
          <c:w val="0.11536290298703375"/>
          <c:h val="9.7622974104695392E-2"/>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Combined</a:t>
            </a:r>
            <a:r>
              <a:rPr lang="en-US" sz="2400" baseline="0"/>
              <a:t> RMS errors of GPS, Leveling and Gravimetric Geoid models</a:t>
            </a:r>
            <a:endParaRPr lang="en-US" sz="240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Sheet2!$G$2:$G$13</c:f>
              <c:numCache>
                <c:formatCode>General</c:formatCode>
                <c:ptCount val="12"/>
                <c:pt idx="0">
                  <c:v>1</c:v>
                </c:pt>
                <c:pt idx="1">
                  <c:v>1.3</c:v>
                </c:pt>
                <c:pt idx="2">
                  <c:v>1.7</c:v>
                </c:pt>
                <c:pt idx="3">
                  <c:v>2</c:v>
                </c:pt>
                <c:pt idx="4">
                  <c:v>2.1</c:v>
                </c:pt>
                <c:pt idx="5">
                  <c:v>2.2000000000000002</c:v>
                </c:pt>
                <c:pt idx="6">
                  <c:v>2.2999999999999998</c:v>
                </c:pt>
                <c:pt idx="7">
                  <c:v>2.6</c:v>
                </c:pt>
                <c:pt idx="8">
                  <c:v>2.8</c:v>
                </c:pt>
                <c:pt idx="9">
                  <c:v>2.8</c:v>
                </c:pt>
                <c:pt idx="10">
                  <c:v>3</c:v>
                </c:pt>
                <c:pt idx="11">
                  <c:v>2.2999999999999998</c:v>
                </c:pt>
              </c:numCache>
            </c:numRef>
          </c:val>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Sheet2!$H$2:$H$13</c:f>
              <c:numCache>
                <c:formatCode>General</c:formatCode>
                <c:ptCount val="12"/>
                <c:pt idx="0">
                  <c:v>1</c:v>
                </c:pt>
                <c:pt idx="1">
                  <c:v>1.4</c:v>
                </c:pt>
                <c:pt idx="2">
                  <c:v>1.8</c:v>
                </c:pt>
                <c:pt idx="3">
                  <c:v>2.2000000000000002</c:v>
                </c:pt>
                <c:pt idx="4">
                  <c:v>2.6</c:v>
                </c:pt>
                <c:pt idx="5">
                  <c:v>2.9</c:v>
                </c:pt>
                <c:pt idx="6">
                  <c:v>3.1</c:v>
                </c:pt>
                <c:pt idx="7">
                  <c:v>3.1</c:v>
                </c:pt>
                <c:pt idx="8">
                  <c:v>2.9</c:v>
                </c:pt>
                <c:pt idx="9">
                  <c:v>2.4</c:v>
                </c:pt>
                <c:pt idx="10">
                  <c:v>2.2999999999999998</c:v>
                </c:pt>
                <c:pt idx="11">
                  <c:v>2.9</c:v>
                </c:pt>
              </c:numCache>
            </c:numRef>
          </c:val>
        </c:ser>
        <c:dLbls>
          <c:showLegendKey val="0"/>
          <c:showVal val="0"/>
          <c:showCatName val="0"/>
          <c:showSerName val="0"/>
          <c:showPercent val="0"/>
          <c:showBubbleSize val="0"/>
        </c:dLbls>
        <c:gapWidth val="150"/>
        <c:axId val="154274816"/>
        <c:axId val="154276992"/>
      </c:barChart>
      <c:catAx>
        <c:axId val="154274816"/>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276992"/>
        <c:crosses val="autoZero"/>
        <c:auto val="1"/>
        <c:lblAlgn val="ctr"/>
        <c:lblOffset val="100"/>
        <c:noMultiLvlLbl val="0"/>
      </c:catAx>
      <c:valAx>
        <c:axId val="154276992"/>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274816"/>
        <c:crosses val="autoZero"/>
        <c:crossBetween val="between"/>
      </c:valAx>
    </c:plotArea>
    <c:legend>
      <c:legendPos val="r"/>
      <c:layout>
        <c:manualLayout>
          <c:xMode val="edge"/>
          <c:yMode val="edge"/>
          <c:x val="0.88463709701296622"/>
          <c:y val="0.18568542281063449"/>
          <c:w val="0.11536290298703375"/>
          <c:h val="0.14643446115704309"/>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Combined</a:t>
            </a:r>
            <a:r>
              <a:rPr lang="en-US" sz="2400" baseline="0"/>
              <a:t> RMS errors of GPS, Leveling and Gravimetric Geoid models</a:t>
            </a:r>
            <a:endParaRPr lang="en-US" sz="240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Sheet2!$G$2:$G$13</c:f>
              <c:numCache>
                <c:formatCode>General</c:formatCode>
                <c:ptCount val="12"/>
                <c:pt idx="0">
                  <c:v>1</c:v>
                </c:pt>
                <c:pt idx="1">
                  <c:v>1.3</c:v>
                </c:pt>
                <c:pt idx="2">
                  <c:v>1.7</c:v>
                </c:pt>
                <c:pt idx="3">
                  <c:v>2</c:v>
                </c:pt>
                <c:pt idx="4">
                  <c:v>2.1</c:v>
                </c:pt>
                <c:pt idx="5">
                  <c:v>2.2000000000000002</c:v>
                </c:pt>
                <c:pt idx="6">
                  <c:v>2.2999999999999998</c:v>
                </c:pt>
                <c:pt idx="7">
                  <c:v>2.6</c:v>
                </c:pt>
                <c:pt idx="8">
                  <c:v>2.8</c:v>
                </c:pt>
                <c:pt idx="9">
                  <c:v>2.8</c:v>
                </c:pt>
                <c:pt idx="10">
                  <c:v>3</c:v>
                </c:pt>
                <c:pt idx="11">
                  <c:v>2.2999999999999998</c:v>
                </c:pt>
              </c:numCache>
            </c:numRef>
          </c:val>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Sheet2!$H$2:$H$13</c:f>
              <c:numCache>
                <c:formatCode>General</c:formatCode>
                <c:ptCount val="12"/>
                <c:pt idx="0">
                  <c:v>1</c:v>
                </c:pt>
                <c:pt idx="1">
                  <c:v>1.4</c:v>
                </c:pt>
                <c:pt idx="2">
                  <c:v>1.8</c:v>
                </c:pt>
                <c:pt idx="3">
                  <c:v>2.2000000000000002</c:v>
                </c:pt>
                <c:pt idx="4">
                  <c:v>2.6</c:v>
                </c:pt>
                <c:pt idx="5">
                  <c:v>2.9</c:v>
                </c:pt>
                <c:pt idx="6">
                  <c:v>3.1</c:v>
                </c:pt>
                <c:pt idx="7">
                  <c:v>3.1</c:v>
                </c:pt>
                <c:pt idx="8">
                  <c:v>2.9</c:v>
                </c:pt>
                <c:pt idx="9">
                  <c:v>2.4</c:v>
                </c:pt>
                <c:pt idx="10">
                  <c:v>2.2999999999999998</c:v>
                </c:pt>
                <c:pt idx="11">
                  <c:v>2.9</c:v>
                </c:pt>
              </c:numCache>
            </c:numRef>
          </c:val>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Sheet2!$I$2:$I$13</c:f>
              <c:numCache>
                <c:formatCode>General</c:formatCode>
                <c:ptCount val="12"/>
                <c:pt idx="0">
                  <c:v>0.9</c:v>
                </c:pt>
                <c:pt idx="1">
                  <c:v>1</c:v>
                </c:pt>
                <c:pt idx="2">
                  <c:v>1.1000000000000001</c:v>
                </c:pt>
                <c:pt idx="3">
                  <c:v>1.2</c:v>
                </c:pt>
                <c:pt idx="4">
                  <c:v>1.2</c:v>
                </c:pt>
                <c:pt idx="5">
                  <c:v>1.3</c:v>
                </c:pt>
                <c:pt idx="6">
                  <c:v>1.4</c:v>
                </c:pt>
                <c:pt idx="7">
                  <c:v>1.3</c:v>
                </c:pt>
                <c:pt idx="8">
                  <c:v>1.2</c:v>
                </c:pt>
                <c:pt idx="9">
                  <c:v>1.2</c:v>
                </c:pt>
                <c:pt idx="10">
                  <c:v>1.4</c:v>
                </c:pt>
                <c:pt idx="11">
                  <c:v>2</c:v>
                </c:pt>
              </c:numCache>
            </c:numRef>
          </c:val>
        </c:ser>
        <c:dLbls>
          <c:showLegendKey val="0"/>
          <c:showVal val="0"/>
          <c:showCatName val="0"/>
          <c:showSerName val="0"/>
          <c:showPercent val="0"/>
          <c:showBubbleSize val="0"/>
        </c:dLbls>
        <c:gapWidth val="150"/>
        <c:axId val="154345472"/>
        <c:axId val="154347392"/>
      </c:barChart>
      <c:catAx>
        <c:axId val="154345472"/>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347392"/>
        <c:crosses val="autoZero"/>
        <c:auto val="1"/>
        <c:lblAlgn val="ctr"/>
        <c:lblOffset val="100"/>
        <c:noMultiLvlLbl val="0"/>
      </c:catAx>
      <c:valAx>
        <c:axId val="154347392"/>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345472"/>
        <c:crosses val="autoZero"/>
        <c:crossBetween val="between"/>
      </c:valAx>
    </c:plotArea>
    <c:legend>
      <c:legendPos val="r"/>
      <c:layout>
        <c:manualLayout>
          <c:xMode val="edge"/>
          <c:yMode val="edge"/>
          <c:x val="0.88463709701296622"/>
          <c:y val="0.15914985428881234"/>
          <c:w val="0.11536290298703375"/>
          <c:h val="0.19524594820939078"/>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Combined</a:t>
            </a:r>
            <a:r>
              <a:rPr lang="en-US" sz="2400" baseline="0"/>
              <a:t> RMS errors of GPS, Leveling and Gravimetric Geoid models</a:t>
            </a:r>
            <a:endParaRPr lang="en-US" sz="240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Sheet2!$G$2:$G$13</c:f>
              <c:numCache>
                <c:formatCode>General</c:formatCode>
                <c:ptCount val="12"/>
                <c:pt idx="0">
                  <c:v>1</c:v>
                </c:pt>
                <c:pt idx="1">
                  <c:v>1.3</c:v>
                </c:pt>
                <c:pt idx="2">
                  <c:v>1.7</c:v>
                </c:pt>
                <c:pt idx="3">
                  <c:v>2</c:v>
                </c:pt>
                <c:pt idx="4">
                  <c:v>2.1</c:v>
                </c:pt>
                <c:pt idx="5">
                  <c:v>2.2000000000000002</c:v>
                </c:pt>
                <c:pt idx="6">
                  <c:v>2.2999999999999998</c:v>
                </c:pt>
                <c:pt idx="7">
                  <c:v>2.6</c:v>
                </c:pt>
                <c:pt idx="8">
                  <c:v>2.8</c:v>
                </c:pt>
                <c:pt idx="9">
                  <c:v>2.8</c:v>
                </c:pt>
                <c:pt idx="10">
                  <c:v>3</c:v>
                </c:pt>
                <c:pt idx="11">
                  <c:v>2.2999999999999998</c:v>
                </c:pt>
              </c:numCache>
            </c:numRef>
          </c:val>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Sheet2!$H$2:$H$13</c:f>
              <c:numCache>
                <c:formatCode>General</c:formatCode>
                <c:ptCount val="12"/>
                <c:pt idx="0">
                  <c:v>1</c:v>
                </c:pt>
                <c:pt idx="1">
                  <c:v>1.4</c:v>
                </c:pt>
                <c:pt idx="2">
                  <c:v>1.8</c:v>
                </c:pt>
                <c:pt idx="3">
                  <c:v>2.2000000000000002</c:v>
                </c:pt>
                <c:pt idx="4">
                  <c:v>2.6</c:v>
                </c:pt>
                <c:pt idx="5">
                  <c:v>2.9</c:v>
                </c:pt>
                <c:pt idx="6">
                  <c:v>3.1</c:v>
                </c:pt>
                <c:pt idx="7">
                  <c:v>3.1</c:v>
                </c:pt>
                <c:pt idx="8">
                  <c:v>2.9</c:v>
                </c:pt>
                <c:pt idx="9">
                  <c:v>2.4</c:v>
                </c:pt>
                <c:pt idx="10">
                  <c:v>2.2999999999999998</c:v>
                </c:pt>
                <c:pt idx="11">
                  <c:v>2.9</c:v>
                </c:pt>
              </c:numCache>
            </c:numRef>
          </c:val>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Sheet2!$I$2:$I$13</c:f>
              <c:numCache>
                <c:formatCode>General</c:formatCode>
                <c:ptCount val="12"/>
                <c:pt idx="0">
                  <c:v>0.9</c:v>
                </c:pt>
                <c:pt idx="1">
                  <c:v>1</c:v>
                </c:pt>
                <c:pt idx="2">
                  <c:v>1.1000000000000001</c:v>
                </c:pt>
                <c:pt idx="3">
                  <c:v>1.2</c:v>
                </c:pt>
                <c:pt idx="4">
                  <c:v>1.2</c:v>
                </c:pt>
                <c:pt idx="5">
                  <c:v>1.3</c:v>
                </c:pt>
                <c:pt idx="6">
                  <c:v>1.4</c:v>
                </c:pt>
                <c:pt idx="7">
                  <c:v>1.3</c:v>
                </c:pt>
                <c:pt idx="8">
                  <c:v>1.2</c:v>
                </c:pt>
                <c:pt idx="9">
                  <c:v>1.2</c:v>
                </c:pt>
                <c:pt idx="10">
                  <c:v>1.4</c:v>
                </c:pt>
                <c:pt idx="11">
                  <c:v>2</c:v>
                </c:pt>
              </c:numCache>
            </c:numRef>
          </c:val>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Sheet2!$J$2:$J$13</c:f>
              <c:numCache>
                <c:formatCode>General</c:formatCode>
                <c:ptCount val="12"/>
                <c:pt idx="0">
                  <c:v>0.9</c:v>
                </c:pt>
                <c:pt idx="1">
                  <c:v>1.1000000000000001</c:v>
                </c:pt>
                <c:pt idx="2">
                  <c:v>1.2</c:v>
                </c:pt>
                <c:pt idx="3">
                  <c:v>1.3</c:v>
                </c:pt>
                <c:pt idx="4">
                  <c:v>1.3</c:v>
                </c:pt>
                <c:pt idx="5">
                  <c:v>1.4</c:v>
                </c:pt>
                <c:pt idx="6">
                  <c:v>1.5</c:v>
                </c:pt>
                <c:pt idx="7">
                  <c:v>1.3</c:v>
                </c:pt>
                <c:pt idx="8">
                  <c:v>1</c:v>
                </c:pt>
                <c:pt idx="9">
                  <c:v>1.1000000000000001</c:v>
                </c:pt>
                <c:pt idx="10">
                  <c:v>1.3</c:v>
                </c:pt>
                <c:pt idx="11">
                  <c:v>1.7</c:v>
                </c:pt>
              </c:numCache>
            </c:numRef>
          </c:val>
        </c:ser>
        <c:dLbls>
          <c:showLegendKey val="0"/>
          <c:showVal val="0"/>
          <c:showCatName val="0"/>
          <c:showSerName val="0"/>
          <c:showPercent val="0"/>
          <c:showBubbleSize val="0"/>
        </c:dLbls>
        <c:gapWidth val="150"/>
        <c:axId val="154485888"/>
        <c:axId val="154487808"/>
      </c:barChart>
      <c:catAx>
        <c:axId val="154485888"/>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487808"/>
        <c:crosses val="autoZero"/>
        <c:auto val="1"/>
        <c:lblAlgn val="ctr"/>
        <c:lblOffset val="100"/>
        <c:noMultiLvlLbl val="0"/>
      </c:catAx>
      <c:valAx>
        <c:axId val="154487808"/>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485888"/>
        <c:crosses val="autoZero"/>
        <c:crossBetween val="between"/>
      </c:valAx>
    </c:plotArea>
    <c:legend>
      <c:legendPos val="r"/>
      <c:layout>
        <c:manualLayout>
          <c:xMode val="edge"/>
          <c:yMode val="edge"/>
          <c:x val="0.82387495238076436"/>
          <c:y val="0.17520927641457573"/>
          <c:w val="0.17612504761923561"/>
          <c:h val="0.24405743526173848"/>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Combined</a:t>
            </a:r>
            <a:r>
              <a:rPr lang="en-US" sz="2400" baseline="0" dirty="0"/>
              <a:t> RMS errors of GPS, Leveling and Gravimetric Geoid </a:t>
            </a:r>
            <a:r>
              <a:rPr lang="en-US" sz="2400" baseline="0" dirty="0" smtClean="0"/>
              <a:t>models</a:t>
            </a:r>
            <a:endParaRPr lang="en-US" sz="2400" dirty="0"/>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Sheet2!$F$2:$F$13</c:f>
              <c:numCache>
                <c:formatCode>General</c:formatCode>
                <c:ptCount val="12"/>
                <c:pt idx="0">
                  <c:v>1</c:v>
                </c:pt>
                <c:pt idx="1">
                  <c:v>1.2</c:v>
                </c:pt>
                <c:pt idx="2">
                  <c:v>1.5</c:v>
                </c:pt>
                <c:pt idx="3">
                  <c:v>1.8</c:v>
                </c:pt>
                <c:pt idx="4">
                  <c:v>2</c:v>
                </c:pt>
                <c:pt idx="5">
                  <c:v>2.4</c:v>
                </c:pt>
                <c:pt idx="6">
                  <c:v>2.7</c:v>
                </c:pt>
                <c:pt idx="7">
                  <c:v>2.8</c:v>
                </c:pt>
                <c:pt idx="8">
                  <c:v>3</c:v>
                </c:pt>
                <c:pt idx="9">
                  <c:v>3</c:v>
                </c:pt>
                <c:pt idx="10">
                  <c:v>2.7</c:v>
                </c:pt>
                <c:pt idx="11">
                  <c:v>1.9</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Sheet2!$G$2:$G$13</c:f>
              <c:numCache>
                <c:formatCode>General</c:formatCode>
                <c:ptCount val="12"/>
                <c:pt idx="0">
                  <c:v>1</c:v>
                </c:pt>
                <c:pt idx="1">
                  <c:v>1.3</c:v>
                </c:pt>
                <c:pt idx="2">
                  <c:v>1.7</c:v>
                </c:pt>
                <c:pt idx="3">
                  <c:v>2</c:v>
                </c:pt>
                <c:pt idx="4">
                  <c:v>2.1</c:v>
                </c:pt>
                <c:pt idx="5">
                  <c:v>2.2000000000000002</c:v>
                </c:pt>
                <c:pt idx="6">
                  <c:v>2.2999999999999998</c:v>
                </c:pt>
                <c:pt idx="7">
                  <c:v>2.6</c:v>
                </c:pt>
                <c:pt idx="8">
                  <c:v>2.8</c:v>
                </c:pt>
                <c:pt idx="9">
                  <c:v>2.8</c:v>
                </c:pt>
                <c:pt idx="10">
                  <c:v>3</c:v>
                </c:pt>
                <c:pt idx="11">
                  <c:v>2.2999999999999998</c:v>
                </c:pt>
              </c:numCache>
            </c:numRef>
          </c:val>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Sheet2!$H$2:$H$13</c:f>
              <c:numCache>
                <c:formatCode>General</c:formatCode>
                <c:ptCount val="12"/>
                <c:pt idx="0">
                  <c:v>1</c:v>
                </c:pt>
                <c:pt idx="1">
                  <c:v>1.4</c:v>
                </c:pt>
                <c:pt idx="2">
                  <c:v>1.8</c:v>
                </c:pt>
                <c:pt idx="3">
                  <c:v>2.2000000000000002</c:v>
                </c:pt>
                <c:pt idx="4">
                  <c:v>2.6</c:v>
                </c:pt>
                <c:pt idx="5">
                  <c:v>2.9</c:v>
                </c:pt>
                <c:pt idx="6">
                  <c:v>3.1</c:v>
                </c:pt>
                <c:pt idx="7">
                  <c:v>3.1</c:v>
                </c:pt>
                <c:pt idx="8">
                  <c:v>2.9</c:v>
                </c:pt>
                <c:pt idx="9">
                  <c:v>2.4</c:v>
                </c:pt>
                <c:pt idx="10">
                  <c:v>2.2999999999999998</c:v>
                </c:pt>
                <c:pt idx="11">
                  <c:v>2.9</c:v>
                </c:pt>
              </c:numCache>
            </c:numRef>
          </c:val>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Sheet2!$I$2:$I$13</c:f>
              <c:numCache>
                <c:formatCode>General</c:formatCode>
                <c:ptCount val="12"/>
                <c:pt idx="0">
                  <c:v>0.9</c:v>
                </c:pt>
                <c:pt idx="1">
                  <c:v>1</c:v>
                </c:pt>
                <c:pt idx="2">
                  <c:v>1.1000000000000001</c:v>
                </c:pt>
                <c:pt idx="3">
                  <c:v>1.2</c:v>
                </c:pt>
                <c:pt idx="4">
                  <c:v>1.2</c:v>
                </c:pt>
                <c:pt idx="5">
                  <c:v>1.3</c:v>
                </c:pt>
                <c:pt idx="6">
                  <c:v>1.4</c:v>
                </c:pt>
                <c:pt idx="7">
                  <c:v>1.3</c:v>
                </c:pt>
                <c:pt idx="8">
                  <c:v>1.2</c:v>
                </c:pt>
                <c:pt idx="9">
                  <c:v>1.2</c:v>
                </c:pt>
                <c:pt idx="10">
                  <c:v>1.4</c:v>
                </c:pt>
                <c:pt idx="11">
                  <c:v>2</c:v>
                </c:pt>
              </c:numCache>
            </c:numRef>
          </c:val>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Sheet2!$J$2:$J$13</c:f>
              <c:numCache>
                <c:formatCode>General</c:formatCode>
                <c:ptCount val="12"/>
                <c:pt idx="0">
                  <c:v>0.9</c:v>
                </c:pt>
                <c:pt idx="1">
                  <c:v>1.1000000000000001</c:v>
                </c:pt>
                <c:pt idx="2">
                  <c:v>1.2</c:v>
                </c:pt>
                <c:pt idx="3">
                  <c:v>1.3</c:v>
                </c:pt>
                <c:pt idx="4">
                  <c:v>1.3</c:v>
                </c:pt>
                <c:pt idx="5">
                  <c:v>1.4</c:v>
                </c:pt>
                <c:pt idx="6">
                  <c:v>1.5</c:v>
                </c:pt>
                <c:pt idx="7">
                  <c:v>1.3</c:v>
                </c:pt>
                <c:pt idx="8">
                  <c:v>1</c:v>
                </c:pt>
                <c:pt idx="9">
                  <c:v>1.1000000000000001</c:v>
                </c:pt>
                <c:pt idx="10">
                  <c:v>1.3</c:v>
                </c:pt>
                <c:pt idx="11">
                  <c:v>1.7</c:v>
                </c:pt>
              </c:numCache>
            </c:numRef>
          </c:val>
        </c:ser>
        <c:ser>
          <c:idx val="5"/>
          <c:order val="5"/>
          <c:tx>
            <c:v>GPS/Leveling Errors</c:v>
          </c:tx>
          <c:spPr>
            <a:solidFill>
              <a:srgbClr val="92D050"/>
            </a:solidFill>
          </c:spPr>
          <c:invertIfNegative val="0"/>
          <c:val>
            <c:numRef>
              <c:f>Sheet2!$E$2:$E$13</c:f>
              <c:numCache>
                <c:formatCode>General</c:formatCode>
                <c:ptCount val="12"/>
                <c:pt idx="0">
                  <c:v>0.49126537628799999</c:v>
                </c:pt>
                <c:pt idx="1">
                  <c:v>0.56236502850799996</c:v>
                </c:pt>
                <c:pt idx="2">
                  <c:v>0.62401558174600003</c:v>
                </c:pt>
                <c:pt idx="3">
                  <c:v>0.68404834303299999</c:v>
                </c:pt>
                <c:pt idx="4">
                  <c:v>0.74476556274600003</c:v>
                </c:pt>
                <c:pt idx="5">
                  <c:v>0.80473864738500001</c:v>
                </c:pt>
                <c:pt idx="6">
                  <c:v>0.86522688193800001</c:v>
                </c:pt>
                <c:pt idx="7">
                  <c:v>0.92504560442399997</c:v>
                </c:pt>
                <c:pt idx="8">
                  <c:v>0.98916306971400003</c:v>
                </c:pt>
                <c:pt idx="9">
                  <c:v>1.0596169745940001</c:v>
                </c:pt>
                <c:pt idx="10">
                  <c:v>1.1424422102730001</c:v>
                </c:pt>
                <c:pt idx="11">
                  <c:v>1.247330273762</c:v>
                </c:pt>
              </c:numCache>
            </c:numRef>
          </c:val>
        </c:ser>
        <c:dLbls>
          <c:showLegendKey val="0"/>
          <c:showVal val="0"/>
          <c:showCatName val="0"/>
          <c:showSerName val="0"/>
          <c:showPercent val="0"/>
          <c:showBubbleSize val="0"/>
        </c:dLbls>
        <c:gapWidth val="150"/>
        <c:axId val="154443136"/>
        <c:axId val="154453504"/>
      </c:barChart>
      <c:catAx>
        <c:axId val="154443136"/>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453504"/>
        <c:crosses val="autoZero"/>
        <c:auto val="1"/>
        <c:lblAlgn val="ctr"/>
        <c:lblOffset val="100"/>
        <c:noMultiLvlLbl val="0"/>
      </c:catAx>
      <c:valAx>
        <c:axId val="154453504"/>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443136"/>
        <c:crosses val="autoZero"/>
        <c:crossBetween val="between"/>
      </c:valAx>
    </c:plotArea>
    <c:legend>
      <c:legendPos val="r"/>
      <c:layout>
        <c:manualLayout>
          <c:xMode val="edge"/>
          <c:yMode val="edge"/>
          <c:x val="0.80600685541538997"/>
          <c:y val="0.16784137822089806"/>
          <c:w val="0.1856371612728904"/>
          <c:h val="0.29286892231408618"/>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Predicted Errors of various geoid models over GSVS11 </a:t>
            </a:r>
          </a:p>
          <a:p>
            <a:pPr>
              <a:defRPr sz="2400"/>
            </a:pPr>
            <a:r>
              <a:rPr lang="en-US" sz="2400"/>
              <a:t>after removal of GPS/Leveling error budget</a:t>
            </a:r>
          </a:p>
        </c:rich>
      </c:tx>
      <c:layout/>
      <c:overlay val="0"/>
    </c:title>
    <c:autoTitleDeleted val="0"/>
    <c:plotArea>
      <c:layout/>
      <c:barChart>
        <c:barDir val="col"/>
        <c:grouping val="clustered"/>
        <c:varyColors val="0"/>
        <c:ser>
          <c:idx val="0"/>
          <c:order val="0"/>
          <c:tx>
            <c:v>USGG2009</c:v>
          </c:tx>
          <c:spPr>
            <a:solidFill>
              <a:schemeClr val="tx1"/>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Sheet2!$N$2:$N$13</c:f>
              <c:numCache>
                <c:formatCode>General</c:formatCode>
                <c:ptCount val="12"/>
                <c:pt idx="0">
                  <c:v>0.87100994831322665</c:v>
                </c:pt>
                <c:pt idx="1">
                  <c:v>1.060068665092595</c:v>
                </c:pt>
                <c:pt idx="2">
                  <c:v>1.3640397918456049</c:v>
                </c:pt>
                <c:pt idx="3">
                  <c:v>1.6649558145469829</c:v>
                </c:pt>
                <c:pt idx="4">
                  <c:v>1.8561584675203877</c:v>
                </c:pt>
                <c:pt idx="5">
                  <c:v>2.2610607487206003</c:v>
                </c:pt>
                <c:pt idx="6">
                  <c:v>2.5576126451774996</c:v>
                </c:pt>
                <c:pt idx="7">
                  <c:v>2.6427808516287983</c:v>
                </c:pt>
                <c:pt idx="8">
                  <c:v>2.8322352341417503</c:v>
                </c:pt>
                <c:pt idx="9">
                  <c:v>2.8066371099863017</c:v>
                </c:pt>
                <c:pt idx="10">
                  <c:v>2.446390360548893</c:v>
                </c:pt>
                <c:pt idx="11">
                  <c:v>1.4332366127603684</c:v>
                </c:pt>
              </c:numCache>
            </c:numRef>
          </c:val>
        </c:ser>
        <c:ser>
          <c:idx val="1"/>
          <c:order val="1"/>
          <c:tx>
            <c:v>EGM2008</c:v>
          </c:tx>
          <c:spPr>
            <a:solidFill>
              <a:srgbClr val="7030A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Sheet2!$O$2:$O$13</c:f>
              <c:numCache>
                <c:formatCode>General</c:formatCode>
                <c:ptCount val="12"/>
                <c:pt idx="0">
                  <c:v>0.87100994831322665</c:v>
                </c:pt>
                <c:pt idx="1">
                  <c:v>1.1720689291638084</c:v>
                </c:pt>
                <c:pt idx="2">
                  <c:v>1.5813299952059976</c:v>
                </c:pt>
                <c:pt idx="3">
                  <c:v>1.8793823092691406</c:v>
                </c:pt>
                <c:pt idx="4">
                  <c:v>1.9634979644877746</c:v>
                </c:pt>
                <c:pt idx="5">
                  <c:v>2.0475340557375259</c:v>
                </c:pt>
                <c:pt idx="6">
                  <c:v>2.1310519568447517</c:v>
                </c:pt>
                <c:pt idx="7">
                  <c:v>2.4298746119369694</c:v>
                </c:pt>
                <c:pt idx="8">
                  <c:v>2.6194572761383177</c:v>
                </c:pt>
                <c:pt idx="9">
                  <c:v>2.5917584507728062</c:v>
                </c:pt>
                <c:pt idx="10">
                  <c:v>2.7739549016136764</c:v>
                </c:pt>
                <c:pt idx="11">
                  <c:v>1.9323993345467736</c:v>
                </c:pt>
              </c:numCache>
            </c:numRef>
          </c:val>
        </c:ser>
        <c:ser>
          <c:idx val="2"/>
          <c:order val="2"/>
          <c:tx>
            <c:v>xEGM-G</c:v>
          </c:tx>
          <c:spPr>
            <a:solidFill>
              <a:srgbClr val="00B0F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Sheet2!$P$2:$P$13</c:f>
              <c:numCache>
                <c:formatCode>General</c:formatCode>
                <c:ptCount val="12"/>
                <c:pt idx="0">
                  <c:v>0.87100994831322665</c:v>
                </c:pt>
                <c:pt idx="1">
                  <c:v>1.28208641468163</c:v>
                </c:pt>
                <c:pt idx="2">
                  <c:v>1.6883733454832202</c:v>
                </c:pt>
                <c:pt idx="3">
                  <c:v>2.0909514256418795</c:v>
                </c:pt>
                <c:pt idx="4">
                  <c:v>2.4910488266085102</c:v>
                </c:pt>
                <c:pt idx="5">
                  <c:v>2.7861076270318348</c:v>
                </c:pt>
                <c:pt idx="6">
                  <c:v>2.9768074245358647</c:v>
                </c:pt>
                <c:pt idx="7">
                  <c:v>2.9587650514591113</c:v>
                </c:pt>
                <c:pt idx="8">
                  <c:v>2.7260881169753071</c:v>
                </c:pt>
                <c:pt idx="9">
                  <c:v>2.1534186465135519</c:v>
                </c:pt>
                <c:pt idx="10">
                  <c:v>1.9962028444490658</c:v>
                </c:pt>
                <c:pt idx="11">
                  <c:v>2.6180464449961183</c:v>
                </c:pt>
              </c:numCache>
            </c:numRef>
          </c:val>
        </c:ser>
        <c:ser>
          <c:idx val="3"/>
          <c:order val="3"/>
          <c:tx>
            <c:v>xEGM-GA</c:v>
          </c:tx>
          <c:spPr>
            <a:solidFill>
              <a:srgbClr val="FFC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Sheet2!$Q$2:$Q$13</c:f>
              <c:numCache>
                <c:formatCode>General</c:formatCode>
                <c:ptCount val="12"/>
                <c:pt idx="0">
                  <c:v>0.7540943774227532</c:v>
                </c:pt>
                <c:pt idx="1">
                  <c:v>0.82688909456540571</c:v>
                </c:pt>
                <c:pt idx="2">
                  <c:v>0.90587226126987763</c:v>
                </c:pt>
                <c:pt idx="3">
                  <c:v>0.98594009168600449</c:v>
                </c:pt>
                <c:pt idx="4">
                  <c:v>0.94091671073885907</c:v>
                </c:pt>
                <c:pt idx="5">
                  <c:v>1.0209778202316449</c:v>
                </c:pt>
                <c:pt idx="6">
                  <c:v>1.1006282036963462</c:v>
                </c:pt>
                <c:pt idx="7">
                  <c:v>0.91339511151299513</c:v>
                </c:pt>
                <c:pt idx="8">
                  <c:v>0.67937943854224514</c:v>
                </c:pt>
                <c:pt idx="9">
                  <c:v>0.56321564888793541</c:v>
                </c:pt>
                <c:pt idx="10">
                  <c:v>0.80921307217972083</c:v>
                </c:pt>
                <c:pt idx="11">
                  <c:v>1.5633832505680794</c:v>
                </c:pt>
              </c:numCache>
            </c:numRef>
          </c:val>
        </c:ser>
        <c:ser>
          <c:idx val="4"/>
          <c:order val="4"/>
          <c:tx>
            <c:v>xUSGG-GA-R-K480</c:v>
          </c:tx>
          <c:spPr>
            <a:solidFill>
              <a:srgbClr val="FF0000"/>
            </a:solidFill>
          </c:spPr>
          <c:invertIfNegative val="0"/>
          <c:cat>
            <c:strRef>
              <c:f>Sheet2!$B$2:$B$13</c:f>
              <c:strCache>
                <c:ptCount val="12"/>
                <c:pt idx="0">
                  <c:v>0.4 - 15</c:v>
                </c:pt>
                <c:pt idx="1">
                  <c:v>15 - 30</c:v>
                </c:pt>
                <c:pt idx="2">
                  <c:v>30 - 46</c:v>
                </c:pt>
                <c:pt idx="3">
                  <c:v>46 - 63</c:v>
                </c:pt>
                <c:pt idx="4">
                  <c:v>63 - 81</c:v>
                </c:pt>
                <c:pt idx="5">
                  <c:v>81 - 101</c:v>
                </c:pt>
                <c:pt idx="6">
                  <c:v>101 - 122</c:v>
                </c:pt>
                <c:pt idx="7">
                  <c:v>122 - 145</c:v>
                </c:pt>
                <c:pt idx="8">
                  <c:v>145 - 172</c:v>
                </c:pt>
                <c:pt idx="9">
                  <c:v>172 - 204</c:v>
                </c:pt>
                <c:pt idx="10">
                  <c:v>204 - 247</c:v>
                </c:pt>
                <c:pt idx="11">
                  <c:v>247 - 325</c:v>
                </c:pt>
              </c:strCache>
            </c:strRef>
          </c:cat>
          <c:val>
            <c:numRef>
              <c:f>Sheet2!$R$2:$R$13</c:f>
              <c:numCache>
                <c:formatCode>General</c:formatCode>
                <c:ptCount val="12"/>
                <c:pt idx="0">
                  <c:v>0.7540943774227532</c:v>
                </c:pt>
                <c:pt idx="1">
                  <c:v>0.94538117958376799</c:v>
                </c:pt>
                <c:pt idx="2">
                  <c:v>1.0249900261652312</c:v>
                </c:pt>
                <c:pt idx="3">
                  <c:v>1.1054763065727855</c:v>
                </c:pt>
                <c:pt idx="4">
                  <c:v>1.0655159579037914</c:v>
                </c:pt>
                <c:pt idx="5">
                  <c:v>1.1455984066875096</c:v>
                </c:pt>
                <c:pt idx="6">
                  <c:v>1.2253091213125962</c:v>
                </c:pt>
                <c:pt idx="7">
                  <c:v>0.91339511151299513</c:v>
                </c:pt>
                <c:pt idx="8">
                  <c:v>0.14682105269332563</c:v>
                </c:pt>
                <c:pt idx="9">
                  <c:v>0.29531655414530755</c:v>
                </c:pt>
                <c:pt idx="10">
                  <c:v>0.62034328898323909</c:v>
                </c:pt>
                <c:pt idx="11">
                  <c:v>1.1550615516745477</c:v>
                </c:pt>
              </c:numCache>
            </c:numRef>
          </c:val>
        </c:ser>
        <c:dLbls>
          <c:showLegendKey val="0"/>
          <c:showVal val="0"/>
          <c:showCatName val="0"/>
          <c:showSerName val="0"/>
          <c:showPercent val="0"/>
          <c:showBubbleSize val="0"/>
        </c:dLbls>
        <c:gapWidth val="150"/>
        <c:axId val="154665728"/>
        <c:axId val="154667648"/>
      </c:barChart>
      <c:catAx>
        <c:axId val="154665728"/>
        <c:scaling>
          <c:orientation val="minMax"/>
        </c:scaling>
        <c:delete val="0"/>
        <c:axPos val="b"/>
        <c:title>
          <c:tx>
            <c:rich>
              <a:bodyPr/>
              <a:lstStyle/>
              <a:p>
                <a:pPr>
                  <a:defRPr/>
                </a:pPr>
                <a:r>
                  <a:rPr lang="en-US" sz="2400"/>
                  <a:t>Distances</a:t>
                </a:r>
                <a:r>
                  <a:rPr lang="en-US" sz="2400" baseline="0"/>
                  <a:t> between points (km)</a:t>
                </a:r>
                <a:endParaRPr lang="en-US" sz="2400"/>
              </a:p>
            </c:rich>
          </c:tx>
          <c:layout/>
          <c:overlay val="0"/>
        </c:title>
        <c:numFmt formatCode="General" sourceLinked="1"/>
        <c:majorTickMark val="out"/>
        <c:minorTickMark val="none"/>
        <c:tickLblPos val="nextTo"/>
        <c:txPr>
          <a:bodyPr rot="-2700000"/>
          <a:lstStyle/>
          <a:p>
            <a:pPr>
              <a:defRPr/>
            </a:pPr>
            <a:endParaRPr lang="en-US"/>
          </a:p>
        </c:txPr>
        <c:crossAx val="154667648"/>
        <c:crosses val="autoZero"/>
        <c:auto val="1"/>
        <c:lblAlgn val="ctr"/>
        <c:lblOffset val="100"/>
        <c:noMultiLvlLbl val="0"/>
      </c:catAx>
      <c:valAx>
        <c:axId val="154667648"/>
        <c:scaling>
          <c:orientation val="minMax"/>
        </c:scaling>
        <c:delete val="0"/>
        <c:axPos val="l"/>
        <c:majorGridlines/>
        <c:title>
          <c:tx>
            <c:rich>
              <a:bodyPr rot="-5400000" vert="horz"/>
              <a:lstStyle/>
              <a:p>
                <a:pPr>
                  <a:defRPr/>
                </a:pPr>
                <a:r>
                  <a:rPr lang="en-US" sz="2400"/>
                  <a:t>RMS Errors (cm)</a:t>
                </a:r>
              </a:p>
            </c:rich>
          </c:tx>
          <c:layout/>
          <c:overlay val="0"/>
        </c:title>
        <c:numFmt formatCode="General" sourceLinked="1"/>
        <c:majorTickMark val="out"/>
        <c:minorTickMark val="none"/>
        <c:tickLblPos val="nextTo"/>
        <c:crossAx val="154665728"/>
        <c:crosses val="autoZero"/>
        <c:crossBetween val="between"/>
      </c:valAx>
    </c:plotArea>
    <c:legend>
      <c:legendPos val="r"/>
      <c:layout>
        <c:manualLayout>
          <c:xMode val="edge"/>
          <c:yMode val="edge"/>
          <c:x val="0.81972815205258998"/>
          <c:y val="0.20744213667171482"/>
          <c:w val="0.17474484675137994"/>
          <c:h val="0.23861239829270617"/>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3713" cy="465138"/>
          </a:xfrm>
          <a:prstGeom prst="rect">
            <a:avLst/>
          </a:prstGeom>
        </p:spPr>
        <p:txBody>
          <a:bodyPr vert="horz" lIns="91281" tIns="45641" rIns="91281" bIns="45641"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2400" y="0"/>
            <a:ext cx="3033713" cy="465138"/>
          </a:xfrm>
          <a:prstGeom prst="rect">
            <a:avLst/>
          </a:prstGeom>
        </p:spPr>
        <p:txBody>
          <a:bodyPr vert="horz" wrap="square" lIns="91281" tIns="45641" rIns="91281" bIns="45641"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2/15/2016</a:t>
            </a:fld>
            <a:endParaRPr lang="en-US" altLang="en-US"/>
          </a:p>
        </p:txBody>
      </p:sp>
      <p:sp>
        <p:nvSpPr>
          <p:cNvPr id="4" name="Footer Placeholder 3"/>
          <p:cNvSpPr>
            <a:spLocks noGrp="1"/>
          </p:cNvSpPr>
          <p:nvPr>
            <p:ph type="ftr" sz="quarter" idx="2"/>
          </p:nvPr>
        </p:nvSpPr>
        <p:spPr>
          <a:xfrm>
            <a:off x="0" y="8816975"/>
            <a:ext cx="3033713" cy="465138"/>
          </a:xfrm>
          <a:prstGeom prst="rect">
            <a:avLst/>
          </a:prstGeom>
        </p:spPr>
        <p:txBody>
          <a:bodyPr vert="horz" lIns="91281" tIns="45641" rIns="91281" bIns="45641"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2400" y="8816975"/>
            <a:ext cx="3033713" cy="465138"/>
          </a:xfrm>
          <a:prstGeom prst="rect">
            <a:avLst/>
          </a:prstGeom>
        </p:spPr>
        <p:txBody>
          <a:bodyPr vert="horz" wrap="square" lIns="91281" tIns="45641" rIns="91281" bIns="45641"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5138"/>
          </a:xfrm>
          <a:prstGeom prst="rect">
            <a:avLst/>
          </a:prstGeom>
        </p:spPr>
        <p:txBody>
          <a:bodyPr vert="horz" lIns="92998" tIns="46498" rIns="92998" bIns="4649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63988" y="0"/>
            <a:ext cx="3032125" cy="465138"/>
          </a:xfrm>
          <a:prstGeom prst="rect">
            <a:avLst/>
          </a:prstGeom>
        </p:spPr>
        <p:txBody>
          <a:bodyPr vert="horz" wrap="square" lIns="92998" tIns="46498" rIns="92998" bIns="4649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2/15/2016</a:t>
            </a:fld>
            <a:endParaRPr lang="en-US" altLang="en-US"/>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2998" tIns="46498" rIns="92998" bIns="46498" rtlCol="0" anchor="ctr"/>
          <a:lstStyle/>
          <a:p>
            <a:pPr lvl="0"/>
            <a:endParaRPr lang="en-US" noProof="0" dirty="0"/>
          </a:p>
        </p:txBody>
      </p:sp>
      <p:sp>
        <p:nvSpPr>
          <p:cNvPr id="5" name="Notes Placeholder 4"/>
          <p:cNvSpPr>
            <a:spLocks noGrp="1"/>
          </p:cNvSpPr>
          <p:nvPr>
            <p:ph type="body" sz="quarter" idx="3"/>
          </p:nvPr>
        </p:nvSpPr>
        <p:spPr>
          <a:xfrm>
            <a:off x="700088" y="4408488"/>
            <a:ext cx="5597525" cy="4181475"/>
          </a:xfrm>
          <a:prstGeom prst="rect">
            <a:avLst/>
          </a:prstGeom>
        </p:spPr>
        <p:txBody>
          <a:bodyPr vert="horz" lIns="92998" tIns="46498" rIns="92998" bIns="46498"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16975"/>
            <a:ext cx="3032125" cy="465138"/>
          </a:xfrm>
          <a:prstGeom prst="rect">
            <a:avLst/>
          </a:prstGeom>
        </p:spPr>
        <p:txBody>
          <a:bodyPr vert="horz" lIns="92998" tIns="46498" rIns="92998" bIns="4649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63988" y="8816975"/>
            <a:ext cx="3032125" cy="465138"/>
          </a:xfrm>
          <a:prstGeom prst="rect">
            <a:avLst/>
          </a:prstGeom>
        </p:spPr>
        <p:txBody>
          <a:bodyPr vert="horz" wrap="square" lIns="92998" tIns="46498" rIns="92998" bIns="4649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3</a:t>
            </a:fld>
            <a:endParaRPr lang="en-US" altLang="en-US" smtClean="0">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reflects the sort of height changes</a:t>
            </a:r>
            <a:r>
              <a:rPr lang="en-US" baseline="0" dirty="0" smtClean="0"/>
              <a:t> that users could expect if NAVD 88 were replaced with a geoid-based vertical datum.  </a:t>
            </a:r>
          </a:p>
          <a:p>
            <a:r>
              <a:rPr lang="en-US" baseline="0" dirty="0" smtClean="0"/>
              <a:t>This is only a large scale approximation and should not be used as an absolute guide.  Each benchmark might have its own level</a:t>
            </a:r>
          </a:p>
          <a:p>
            <a:r>
              <a:rPr lang="en-US" baseline="0" dirty="0" smtClean="0"/>
              <a:t>Of mismatch, say from uplift or subsidence, not captured by this broad brush.</a:t>
            </a:r>
          </a:p>
          <a:p>
            <a:endParaRPr lang="en-US" baseline="0" dirty="0" smtClean="0"/>
          </a:p>
          <a:p>
            <a:r>
              <a:rPr lang="en-US" baseline="0" dirty="0" smtClean="0"/>
              <a:t>Also, this is the difference between the zero level of NAVD 88 and the actual geoid.  The difference between NAD 83 ellipsoid heights and</a:t>
            </a:r>
          </a:p>
          <a:p>
            <a:r>
              <a:rPr lang="en-US" baseline="0" dirty="0" smtClean="0"/>
              <a:t>ITRF/GRS-80 ellipsoid heights has NO influence on this graph and should not be part of the story.</a:t>
            </a:r>
          </a:p>
          <a:p>
            <a:endParaRPr lang="en-US" baseline="0" dirty="0" smtClean="0"/>
          </a:p>
          <a:p>
            <a:r>
              <a:rPr lang="en-US" baseline="0" dirty="0" smtClean="0"/>
              <a:t>Updated October 2010</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565"/>
          <p:cNvSpPr>
            <a:spLocks noGrp="1" noRot="1" noChangeAspect="1" noTextEdit="1"/>
          </p:cNvSpPr>
          <p:nvPr>
            <p:ph type="sldImg" idx="2"/>
          </p:nvPr>
        </p:nvSpPr>
        <p:spPr bwMode="auto">
          <a:xfrm>
            <a:off x="1177925" y="696913"/>
            <a:ext cx="4641850" cy="3481387"/>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483" name="Shape 566"/>
          <p:cNvSpPr>
            <a:spLocks noGrp="1"/>
          </p:cNvSpPr>
          <p:nvPr>
            <p:ph type="body" idx="1"/>
          </p:nvPr>
        </p:nvSpPr>
        <p:spPr bwMode="auto">
          <a:xfrm>
            <a:off x="700088" y="4410075"/>
            <a:ext cx="5597525" cy="4178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75" tIns="46487" rIns="92975" bIns="46487" numCol="1" anchor="t" anchorCtr="0" compatLnSpc="1">
            <a:prstTxWarp prst="textNoShape">
              <a:avLst/>
            </a:prstTxWarp>
            <a:normAutofit lnSpcReduction="10000"/>
          </a:bodyPr>
          <a:lstStyle/>
          <a:p>
            <a:pPr eaLnBrk="1" hangingPunct="1">
              <a:lnSpc>
                <a:spcPct val="80000"/>
              </a:lnSpc>
              <a:defRPr/>
            </a:pPr>
            <a:endParaRPr lang="en-US" altLang="en-US" sz="1300" dirty="0">
              <a:ea typeface="ＭＳ Ｐゴシック" pitchFamily="34" charset="-128"/>
            </a:endParaRPr>
          </a:p>
        </p:txBody>
      </p:sp>
      <p:sp>
        <p:nvSpPr>
          <p:cNvPr id="567" name="Shape 567"/>
          <p:cNvSpPr>
            <a:spLocks noGrp="1"/>
          </p:cNvSpPr>
          <p:nvPr>
            <p:ph type="sldNum" sz="quarter" idx="5"/>
          </p:nvPr>
        </p:nvSpPr>
        <p:spPr>
          <a:xfrm>
            <a:off x="3962400" y="8816975"/>
            <a:ext cx="3033713" cy="465138"/>
          </a:xfrm>
        </p:spPr>
        <p:txBody>
          <a:bodyPr lIns="92975" tIns="46487" rIns="92975" bIns="46487" rtlCol="0">
            <a:noAutofit/>
          </a:bodyPr>
          <a:lstStyle/>
          <a:p>
            <a:pPr fontAlgn="auto">
              <a:spcBef>
                <a:spcPts val="0"/>
              </a:spcBef>
              <a:spcAft>
                <a:spcPts val="0"/>
              </a:spcAft>
              <a:buSzPct val="25000"/>
              <a:defRPr/>
            </a:pPr>
            <a:r>
              <a:rPr lang="en-US">
                <a:ea typeface="+mn-ea"/>
                <a:cs typeface="+mn-cs"/>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7792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0087" y="4410075"/>
            <a:ext cx="5597524" cy="4176712"/>
          </a:xfrm>
          <a:prstGeom prst="rect">
            <a:avLst/>
          </a:prstGeom>
          <a:noFill/>
          <a:ln>
            <a:noFill/>
          </a:ln>
        </p:spPr>
        <p:txBody>
          <a:bodyPr lIns="93025" tIns="46500" rIns="93025" bIns="46500" anchor="t" anchorCtr="0">
            <a:noAutofit/>
          </a:bodyPr>
          <a:lstStyle/>
          <a:p>
            <a:pPr marL="0" marR="0" lvl="0" indent="0" algn="l" rtl="0">
              <a:spcBef>
                <a:spcPts val="0"/>
              </a:spcBef>
              <a:spcAft>
                <a:spcPts val="0"/>
              </a:spcAft>
              <a:buSzPct val="25000"/>
              <a:buNone/>
            </a:pPr>
            <a:r>
              <a:rPr lang="en-US" sz="1200" dirty="0" smtClean="0">
                <a:solidFill>
                  <a:schemeClr val="dk1"/>
                </a:solidFill>
                <a:latin typeface="Calibri"/>
                <a:ea typeface="Calibri"/>
                <a:cs typeface="Calibri"/>
                <a:sym typeface="Calibri"/>
              </a:rPr>
              <a:t>For more details on the</a:t>
            </a:r>
            <a:r>
              <a:rPr lang="en-US" sz="1200" baseline="0" dirty="0" smtClean="0">
                <a:solidFill>
                  <a:schemeClr val="dk1"/>
                </a:solidFill>
                <a:latin typeface="Calibri"/>
                <a:ea typeface="Calibri"/>
                <a:cs typeface="Calibri"/>
                <a:sym typeface="Calibri"/>
              </a:rPr>
              <a:t> planning for 2022, please reference the NGS Ten Year plan, particularly Goal #2.</a:t>
            </a:r>
            <a:endParaRPr lang="en-US" sz="1200"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963987" y="8818563"/>
            <a:ext cx="3032124" cy="463550"/>
          </a:xfrm>
          <a:prstGeom prst="rect">
            <a:avLst/>
          </a:prstGeom>
          <a:noFill/>
          <a:ln>
            <a:noFill/>
          </a:ln>
        </p:spPr>
        <p:txBody>
          <a:bodyPr lIns="93025" tIns="46500" rIns="93025" bIns="465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30</a:t>
            </a:fld>
            <a:endParaRPr lang="en-US" altLang="en-US" smtClean="0">
              <a:solidFill>
                <a:srgbClr val="000000"/>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33</a:t>
            </a:fld>
            <a:endParaRPr lang="en-US" altLang="en-US" smtClean="0">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b="1" dirty="0" smtClean="0"/>
              <a:t>GSVS11</a:t>
            </a:r>
            <a:r>
              <a:rPr lang="en-US" dirty="0" smtClean="0"/>
              <a:t>. As its name implies, this survey tested the accuracy of differential geoid undulations between points ("geoid slopes") from NGS's gravimetric geoid models. The baseline for comparison will be independently computed geoid slopes from two methods, GPS</a:t>
            </a:r>
            <a:r>
              <a:rPr lang="en-US" baseline="0" dirty="0" smtClean="0"/>
              <a:t> and leveling as well as Deflections of the Vertical.</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r>
              <a:rPr lang="en-US" dirty="0" smtClean="0"/>
              <a:t>Although a geoid slope validation</a:t>
            </a:r>
            <a:r>
              <a:rPr lang="en-US" baseline="0" dirty="0" smtClean="0"/>
              <a:t> survey won’t validate the absolute accuracy of the geoid model, it will help point out weakness in data and theory.  The accuracy of the terrestrial surveys will be the best achievable, and formal accuracy estimates will be used to bound allowable disagreements with modeled geoid slopes.</a:t>
            </a:r>
          </a:p>
        </p:txBody>
      </p:sp>
      <p:sp>
        <p:nvSpPr>
          <p:cNvPr id="21508" name="Slide Number Placeholder 3"/>
          <p:cNvSpPr>
            <a:spLocks noGrp="1"/>
          </p:cNvSpPr>
          <p:nvPr>
            <p:ph type="sldNum" sz="quarter" idx="5"/>
          </p:nvPr>
        </p:nvSpPr>
        <p:spPr>
          <a:noFill/>
        </p:spPr>
        <p:txBody>
          <a:bodyPr/>
          <a:lstStyle/>
          <a:p>
            <a:fld id="{96026ED3-B881-4EF9-B4DC-25E175A80290}" type="slidenum">
              <a:rPr lang="en-US" smtClean="0"/>
              <a:pPr/>
              <a:t>36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line was a 325 km stretch from downtown Austin,</a:t>
            </a:r>
            <a:r>
              <a:rPr lang="en-US" baseline="0" dirty="0" smtClean="0"/>
              <a:t> Texas (North end) to Rockport, Texas (South end).  There were 218 official survey points along the line, with an average spacing of 1.5 km between them.  The shaded areas in the above picture were the existing GRAV-D data at the time of planning GSVS11 (since expanded).  Although the weather report looks extreme, most surveying was done in the milder times of day.</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just a small samplin</a:t>
            </a:r>
            <a:r>
              <a:rPr lang="en-US" baseline="0" dirty="0" smtClean="0"/>
              <a:t>g of the field crews in action.  Not shown are the RTN, FG-5, short-session GPS, relative gravity, gravity gradients and mark setting crews.</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4</a:t>
            </a:fld>
            <a:endParaRPr lang="en-US" altLang="en-US" smtClean="0">
              <a:solidFill>
                <a:srgbClr val="000000"/>
              </a:solidFil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values are empirical estimates coming from various sources.</a:t>
            </a:r>
          </a:p>
          <a:p>
            <a:endParaRPr lang="en-US" baseline="0" dirty="0" smtClean="0"/>
          </a:p>
          <a:p>
            <a:r>
              <a:rPr lang="en-US" baseline="0" dirty="0" smtClean="0"/>
              <a:t>For the differential ellipsoid height accuracies, these come from either the OPUS-S runs, showing peak-to-peak error, or else</a:t>
            </a:r>
          </a:p>
          <a:p>
            <a:r>
              <a:rPr lang="en-US" baseline="0" dirty="0" smtClean="0"/>
              <a:t>from a least squares adjustment of all the data, showing a baseline-length-independent ~4mm (give or take 2 mm) error </a:t>
            </a:r>
          </a:p>
          <a:p>
            <a:r>
              <a:rPr lang="en-US" baseline="0" dirty="0" smtClean="0"/>
              <a:t>between any two of the 218 points.</a:t>
            </a:r>
          </a:p>
          <a:p>
            <a:endParaRPr lang="en-US" baseline="0" dirty="0" smtClean="0"/>
          </a:p>
          <a:p>
            <a:r>
              <a:rPr lang="en-US" baseline="0" dirty="0" smtClean="0"/>
              <a:t>For the differential orthometric height accuracy, the value quoted is the </a:t>
            </a:r>
            <a:r>
              <a:rPr lang="en-US" dirty="0" smtClean="0"/>
              <a:t>1st Order, Class II relative maximum </a:t>
            </a:r>
          </a:p>
          <a:p>
            <a:r>
              <a:rPr lang="en-US" dirty="0" smtClean="0"/>
              <a:t>elevation difference accuracy is 0.7 mm per (</a:t>
            </a:r>
            <a:r>
              <a:rPr lang="en-US" dirty="0" err="1" smtClean="0"/>
              <a:t>sq.rt</a:t>
            </a:r>
            <a:r>
              <a:rPr lang="en-US" dirty="0" smtClean="0"/>
              <a:t>. km) based on Table 2.2</a:t>
            </a:r>
            <a:r>
              <a:rPr lang="en-US" baseline="0" dirty="0" smtClean="0"/>
              <a:t> of </a:t>
            </a:r>
            <a:r>
              <a:rPr lang="en-US" dirty="0" smtClean="0"/>
              <a:t>FGCC Standards and Specifications </a:t>
            </a:r>
          </a:p>
          <a:p>
            <a:r>
              <a:rPr lang="en-US" dirty="0" smtClean="0"/>
              <a:t>for Geodetic Control Networks.</a:t>
            </a:r>
          </a:p>
          <a:p>
            <a:endParaRPr lang="en-US" dirty="0" smtClean="0"/>
          </a:p>
          <a:p>
            <a:r>
              <a:rPr lang="en-US" dirty="0" smtClean="0"/>
              <a:t>For the Deflections</a:t>
            </a:r>
            <a:r>
              <a:rPr lang="en-US" baseline="0" dirty="0" smtClean="0"/>
              <a:t> of the Vertical, the expected error for the DIADEM camera was 0.1 arc seconds, but the</a:t>
            </a:r>
          </a:p>
          <a:p>
            <a:r>
              <a:rPr lang="en-US" baseline="0" dirty="0" smtClean="0"/>
              <a:t>empirically determined accuracy estimates from the data itself were 0.06 </a:t>
            </a:r>
            <a:r>
              <a:rPr lang="en-US" baseline="0" dirty="0" err="1" smtClean="0"/>
              <a:t>arcseconds</a:t>
            </a:r>
            <a:r>
              <a:rPr lang="en-US" baseline="0" dirty="0" smtClean="0"/>
              <a:t>.  This corresponds to about 0.43 mm over 1.5 km, which, added in an RMS sense over 218 points yields a highly optimistic  6.6 mm of RMS over the entire line.</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8DF6A657-D1FD-4F9F-9084-8A8CDE515031}" type="slidenum">
              <a:rPr lang="en-US" altLang="en-US" smtClean="0">
                <a:cs typeface="Arial" charset="0"/>
              </a:rPr>
              <a:pPr eaLnBrk="1" hangingPunct="1">
                <a:spcBef>
                  <a:spcPct val="0"/>
                </a:spcBef>
              </a:pPr>
              <a:t>41</a:t>
            </a:fld>
            <a:endParaRPr lang="en-US" altLang="en-US" smtClean="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just a small samplin</a:t>
            </a:r>
            <a:r>
              <a:rPr lang="en-US" baseline="0" dirty="0" smtClean="0"/>
              <a:t>g of the field crews in action.  Not shown are the RTN, FG-5, short-session GPS, relative gravity, gravity gradients and mark setting crews.</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50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0BE62-2EC7-48A0-AAFD-95CDBE167AB2}" type="slidenum">
              <a:rPr lang="en-US"/>
              <a:pPr/>
              <a:t>54</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55</a:t>
            </a:fld>
            <a:endParaRPr lang="en-US" altLang="en-US" smtClean="0">
              <a:solidFill>
                <a:srgbClr val="000000"/>
              </a:solidFill>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59</a:t>
            </a:fld>
            <a:endParaRPr lang="en-US" altLang="en-US" smtClean="0">
              <a:solidFill>
                <a:srgbClr val="000000"/>
              </a:solidFill>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593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B798F109-B46D-4AE0-81FC-F54DA5B1C413}" type="slidenum">
              <a:rPr lang="en-US" altLang="en-US" sz="1200" b="0">
                <a:latin typeface="Arial" pitchFamily="34" charset="0"/>
              </a:rPr>
              <a:pPr eaLnBrk="1" hangingPunct="1">
                <a:defRPr/>
              </a:pPr>
              <a:t>60</a:t>
            </a:fld>
            <a:endParaRPr lang="en-US" altLang="en-US" sz="1200" b="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04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570649C7-2A56-4F79-880C-8BA99718EFE4}" type="slidenum">
              <a:rPr lang="en-US" altLang="en-US" sz="1200" b="0">
                <a:latin typeface="Arial" pitchFamily="34" charset="0"/>
              </a:rPr>
              <a:pPr eaLnBrk="1" hangingPunct="1">
                <a:defRPr/>
              </a:pPr>
              <a:t>61</a:t>
            </a:fld>
            <a:endParaRPr lang="en-US" altLang="en-US" sz="1200" b="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14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158D8426-DC88-4AEC-8301-8074D8ED075B}" type="slidenum">
              <a:rPr lang="en-US" altLang="en-US" sz="1200" b="0">
                <a:latin typeface="Arial" pitchFamily="34" charset="0"/>
              </a:rPr>
              <a:pPr eaLnBrk="1" hangingPunct="1">
                <a:defRPr/>
              </a:pPr>
              <a:t>62</a:t>
            </a:fld>
            <a:endParaRPr lang="en-US" altLang="en-US" sz="1200" b="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24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C65F68CB-B1C2-4E29-91D1-85E43BCF0038}" type="slidenum">
              <a:rPr lang="en-US" altLang="en-US" sz="1200" b="0">
                <a:latin typeface="Arial" pitchFamily="34" charset="0"/>
              </a:rPr>
              <a:pPr eaLnBrk="1" hangingPunct="1">
                <a:defRPr/>
              </a:pPr>
              <a:t>63</a:t>
            </a:fld>
            <a:endParaRPr lang="en-US" altLang="en-US" sz="1200" b="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a:t>
            </a:fld>
            <a:endParaRPr lang="en-US" altLang="en-US"/>
          </a:p>
        </p:txBody>
      </p:sp>
    </p:spTree>
    <p:extLst>
      <p:ext uri="{BB962C8B-B14F-4D97-AF65-F5344CB8AC3E}">
        <p14:creationId xmlns:p14="http://schemas.microsoft.com/office/powerpoint/2010/main" val="3318114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34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4B05A4CF-C0DF-4751-BB2A-0813D6FBFC90}" type="slidenum">
              <a:rPr lang="en-US" altLang="en-US" sz="1200" b="0">
                <a:latin typeface="Arial" pitchFamily="34" charset="0"/>
              </a:rPr>
              <a:pPr eaLnBrk="1" hangingPunct="1">
                <a:defRPr/>
              </a:pPr>
              <a:t>64</a:t>
            </a:fld>
            <a:endParaRPr lang="en-US" altLang="en-US" sz="1200" b="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59E4D2BC-7D42-490A-9279-88C8775D093A}" type="slidenum">
              <a:rPr lang="en-US" altLang="en-US" smtClean="0">
                <a:cs typeface="Arial" charset="0"/>
              </a:rPr>
              <a:pPr eaLnBrk="1" hangingPunct="1">
                <a:spcBef>
                  <a:spcPct val="0"/>
                </a:spcBef>
              </a:pPr>
              <a:t>68</a:t>
            </a:fld>
            <a:endParaRPr lang="en-US" altLang="en-US" smtClean="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84</a:t>
            </a:fld>
            <a:endParaRPr lang="en-US" altLang="en-US" smtClean="0">
              <a:solidFill>
                <a:srgbClr val="000000"/>
              </a:solidFill>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111"/>
          <p:cNvSpPr>
            <a:spLocks noGrp="1"/>
          </p:cNvSpPr>
          <p:nvPr>
            <p:ph type="sldNum" sz="quarter" idx="5"/>
          </p:nvPr>
        </p:nvSpPr>
        <p:spPr bwMode="auto">
          <a:xfrm>
            <a:off x="3883025" y="8683625"/>
            <a:ext cx="2973388" cy="45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Calibri" pitchFamily="34" charset="0"/>
              </a:rPr>
              <a:t> </a:t>
            </a:r>
          </a:p>
        </p:txBody>
      </p:sp>
      <p:sp>
        <p:nvSpPr>
          <p:cNvPr id="95235" name="Shape 112"/>
          <p:cNvSpPr>
            <a:spLocks noGrp="1" noRot="1" noChangeAspect="1" noTextEdit="1"/>
          </p:cNvSpPr>
          <p:nvPr>
            <p:ph type="sldImg" idx="2"/>
          </p:nvPr>
        </p:nvSpPr>
        <p:spPr bwMode="auto">
          <a:xfrm>
            <a:off x="1143000" y="685800"/>
            <a:ext cx="4570413"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4996" name="Shape 113"/>
          <p:cNvSpPr>
            <a:spLocks noGrp="1"/>
          </p:cNvSpPr>
          <p:nvPr>
            <p:ph type="body" idx="1"/>
          </p:nvPr>
        </p:nvSpPr>
        <p:spPr bwMode="auto">
          <a:xfrm>
            <a:off x="914400" y="4343400"/>
            <a:ext cx="5029200" cy="41163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fontScale="92500" lnSpcReduction="20000"/>
          </a:bodyPr>
          <a:lstStyle/>
          <a:p>
            <a:pPr eaLnBrk="1" fontAlgn="auto" hangingPunct="1">
              <a:spcBef>
                <a:spcPct val="0"/>
              </a:spcBef>
              <a:spcAft>
                <a:spcPts val="0"/>
              </a:spcAft>
              <a:defRPr/>
            </a:pPr>
            <a:r>
              <a:rPr lang="en-US" altLang="en-US" sz="1800" dirty="0">
                <a:ea typeface="ＭＳ Ｐゴシック" charset="0"/>
              </a:rPr>
              <a:t>The NGS Ten-Year Plan was adopted at the beginning of 2013, including four major goals and an enterprise goal:</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1: Support the Users of the National Spatial Reference System.</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2: Modernize and Improve the National Spatial Reference System.</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3: Expand the National Spatial Reference System Stakeholder Base through Partnerships, Education and Outreach. </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4: Develop and Enable a Workforce with a Supportive Environment. </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Enterprise Goal: Improve Organizational and Administrative Functionality. </a:t>
            </a:r>
          </a:p>
          <a:p>
            <a:pPr eaLnBrk="1" fontAlgn="auto" hangingPunct="1">
              <a:spcBef>
                <a:spcPct val="0"/>
              </a:spcBef>
              <a:spcAft>
                <a:spcPts val="0"/>
              </a:spcAft>
              <a:defRPr/>
            </a:pPr>
            <a:endParaRPr lang="en-US" altLang="en-US" sz="1800" dirty="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7792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0087" y="4410075"/>
            <a:ext cx="5597524" cy="4176712"/>
          </a:xfrm>
          <a:prstGeom prst="rect">
            <a:avLst/>
          </a:prstGeom>
          <a:noFill/>
          <a:ln>
            <a:noFill/>
          </a:ln>
        </p:spPr>
        <p:txBody>
          <a:bodyPr lIns="93025" tIns="46500" rIns="93025" bIns="46500" anchor="t" anchorCtr="0">
            <a:noAutofit/>
          </a:bodyPr>
          <a:lstStyle/>
          <a:p>
            <a:pPr marL="0" marR="0" lvl="0" indent="0" algn="l" rtl="0">
              <a:spcBef>
                <a:spcPts val="0"/>
              </a:spcBef>
              <a:spcAft>
                <a:spcPts val="0"/>
              </a:spcAft>
              <a:buSzPct val="25000"/>
              <a:buNone/>
            </a:pPr>
            <a:r>
              <a:rPr lang="en-US" sz="1200">
                <a:solidFill>
                  <a:schemeClr val="dk1"/>
                </a:solidFill>
                <a:latin typeface="Calibri"/>
                <a:ea typeface="Calibri"/>
                <a:cs typeface="Calibri"/>
                <a:sym typeface="Calibri"/>
              </a:rPr>
              <a:t>Potential outline and speaker assignments; can be adjusted as needed.</a:t>
            </a:r>
          </a:p>
        </p:txBody>
      </p:sp>
      <p:sp>
        <p:nvSpPr>
          <p:cNvPr id="108" name="Shape 108"/>
          <p:cNvSpPr txBox="1">
            <a:spLocks noGrp="1"/>
          </p:cNvSpPr>
          <p:nvPr>
            <p:ph type="sldNum" idx="12"/>
          </p:nvPr>
        </p:nvSpPr>
        <p:spPr>
          <a:xfrm>
            <a:off x="3963987" y="8818563"/>
            <a:ext cx="3032124" cy="463550"/>
          </a:xfrm>
          <a:prstGeom prst="rect">
            <a:avLst/>
          </a:prstGeom>
          <a:noFill/>
          <a:ln>
            <a:noFill/>
          </a:ln>
        </p:spPr>
        <p:txBody>
          <a:bodyPr lIns="93025" tIns="46500" rIns="93025" bIns="465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86</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fictitious,</a:t>
            </a:r>
            <a:r>
              <a:rPr lang="en-US" baseline="0" dirty="0" smtClean="0"/>
              <a:t> yet possible, future mock-up of the OP interface.  Note the TABS.  A project consisting of multiple techniques, such as the survey of the Washington Monument, could have a tab for processing the GNSS data, and another for the Leveling, and etc.</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91</a:t>
            </a:fld>
            <a:endParaRPr lang="en-US" altLang="en-US"/>
          </a:p>
        </p:txBody>
      </p:sp>
    </p:spTree>
    <p:extLst>
      <p:ext uri="{BB962C8B-B14F-4D97-AF65-F5344CB8AC3E}">
        <p14:creationId xmlns:p14="http://schemas.microsoft.com/office/powerpoint/2010/main" val="3580174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fictitious,</a:t>
            </a:r>
            <a:r>
              <a:rPr lang="en-US" baseline="0" dirty="0" smtClean="0"/>
              <a:t> yet possible, future mock-up of the OP interface.  Note the TABS.  A project consisting of multiple techniques, such as the survey of the Washington Monument, could have a tab for processing the GNSS data, and another for the Leveling, and etc.</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92</a:t>
            </a:fld>
            <a:endParaRPr lang="en-US" altLang="en-US"/>
          </a:p>
        </p:txBody>
      </p:sp>
    </p:spTree>
    <p:extLst>
      <p:ext uri="{BB962C8B-B14F-4D97-AF65-F5344CB8AC3E}">
        <p14:creationId xmlns:p14="http://schemas.microsoft.com/office/powerpoint/2010/main" val="1513260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97</a:t>
            </a:fld>
            <a:endParaRPr lang="en-US" altLang="en-US"/>
          </a:p>
        </p:txBody>
      </p:sp>
    </p:spTree>
    <p:extLst>
      <p:ext uri="{BB962C8B-B14F-4D97-AF65-F5344CB8AC3E}">
        <p14:creationId xmlns:p14="http://schemas.microsoft.com/office/powerpoint/2010/main" val="964600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98</a:t>
            </a:fld>
            <a:endParaRPr lang="en-US" altLang="en-US"/>
          </a:p>
        </p:txBody>
      </p:sp>
    </p:spTree>
    <p:extLst>
      <p:ext uri="{BB962C8B-B14F-4D97-AF65-F5344CB8AC3E}">
        <p14:creationId xmlns:p14="http://schemas.microsoft.com/office/powerpoint/2010/main" val="964600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99</a:t>
            </a:fld>
            <a:endParaRPr lang="en-US" altLang="en-US"/>
          </a:p>
        </p:txBody>
      </p:sp>
    </p:spTree>
    <p:extLst>
      <p:ext uri="{BB962C8B-B14F-4D97-AF65-F5344CB8AC3E}">
        <p14:creationId xmlns:p14="http://schemas.microsoft.com/office/powerpoint/2010/main" val="96460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6</a:t>
            </a:fld>
            <a:endParaRPr lang="en-US" altLang="en-US" smtClean="0">
              <a:solidFill>
                <a:srgbClr val="000000"/>
              </a:solidFill>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100</a:t>
            </a:fld>
            <a:endParaRPr lang="en-US" altLang="en-US"/>
          </a:p>
        </p:txBody>
      </p:sp>
    </p:spTree>
    <p:extLst>
      <p:ext uri="{BB962C8B-B14F-4D97-AF65-F5344CB8AC3E}">
        <p14:creationId xmlns:p14="http://schemas.microsoft.com/office/powerpoint/2010/main" val="964600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45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DDB09561-B4C2-4237-8986-58DD58E82694}" type="slidenum">
              <a:rPr lang="en-US" altLang="en-US" sz="1200" b="0">
                <a:latin typeface="Arial" pitchFamily="34" charset="0"/>
              </a:rPr>
              <a:pPr eaLnBrk="1" hangingPunct="1">
                <a:defRPr/>
              </a:pPr>
              <a:t>114</a:t>
            </a:fld>
            <a:endParaRPr lang="en-US" altLang="en-US" sz="1200" b="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45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DDB09561-B4C2-4237-8986-58DD58E82694}" type="slidenum">
              <a:rPr lang="en-US" altLang="en-US" sz="1200" b="0">
                <a:latin typeface="Arial" pitchFamily="34" charset="0"/>
              </a:rPr>
              <a:pPr eaLnBrk="1" hangingPunct="1">
                <a:defRPr/>
              </a:pPr>
              <a:t>115</a:t>
            </a:fld>
            <a:endParaRPr lang="en-US" altLang="en-US" sz="1200" b="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45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DDB09561-B4C2-4237-8986-58DD58E82694}" type="slidenum">
              <a:rPr lang="en-US" altLang="en-US" sz="1200" b="0">
                <a:latin typeface="Arial" pitchFamily="34" charset="0"/>
              </a:rPr>
              <a:pPr eaLnBrk="1" hangingPunct="1">
                <a:defRPr/>
              </a:pPr>
              <a:t>116</a:t>
            </a:fld>
            <a:endParaRPr lang="en-US" altLang="en-US" sz="1200" b="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117</a:t>
            </a:fld>
            <a:endParaRPr lang="en-US" altLang="en-US" smtClean="0">
              <a:solidFill>
                <a:srgbClr val="000000"/>
              </a:solidFill>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45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DDB09561-B4C2-4237-8986-58DD58E82694}" type="slidenum">
              <a:rPr lang="en-US" altLang="en-US" sz="1200" b="0">
                <a:latin typeface="Arial" pitchFamily="34" charset="0"/>
              </a:rPr>
              <a:pPr eaLnBrk="1" hangingPunct="1">
                <a:defRPr/>
              </a:pPr>
              <a:t>118</a:t>
            </a:fld>
            <a:endParaRPr lang="en-US" altLang="en-US" sz="1200" b="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655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47" eaLnBrk="0" hangingPunct="0">
              <a:defRPr sz="1400" b="1">
                <a:solidFill>
                  <a:schemeClr val="tx1"/>
                </a:solidFill>
                <a:latin typeface="Verdana" pitchFamily="34" charset="0"/>
              </a:defRPr>
            </a:lvl1pPr>
            <a:lvl2pPr marL="741761" indent="-285293" defTabSz="922447" eaLnBrk="0" hangingPunct="0">
              <a:defRPr sz="1400" b="1">
                <a:solidFill>
                  <a:schemeClr val="tx1"/>
                </a:solidFill>
                <a:latin typeface="Verdana" pitchFamily="34" charset="0"/>
              </a:defRPr>
            </a:lvl2pPr>
            <a:lvl3pPr marL="1141171" indent="-228234" defTabSz="922447" eaLnBrk="0" hangingPunct="0">
              <a:defRPr sz="1400" b="1">
                <a:solidFill>
                  <a:schemeClr val="tx1"/>
                </a:solidFill>
                <a:latin typeface="Verdana" pitchFamily="34" charset="0"/>
              </a:defRPr>
            </a:lvl3pPr>
            <a:lvl4pPr marL="1597640" indent="-228234" defTabSz="922447" eaLnBrk="0" hangingPunct="0">
              <a:defRPr sz="1400" b="1">
                <a:solidFill>
                  <a:schemeClr val="tx1"/>
                </a:solidFill>
                <a:latin typeface="Verdana" pitchFamily="34" charset="0"/>
              </a:defRPr>
            </a:lvl4pPr>
            <a:lvl5pPr marL="2054108" indent="-228234" defTabSz="922447" eaLnBrk="0" hangingPunct="0">
              <a:defRPr sz="1400" b="1">
                <a:solidFill>
                  <a:schemeClr val="tx1"/>
                </a:solidFill>
                <a:latin typeface="Verdana" pitchFamily="34" charset="0"/>
              </a:defRPr>
            </a:lvl5pPr>
            <a:lvl6pPr marL="2510577" indent="-228234" defTabSz="922447" eaLnBrk="0" fontAlgn="base" hangingPunct="0">
              <a:spcBef>
                <a:spcPct val="0"/>
              </a:spcBef>
              <a:spcAft>
                <a:spcPct val="0"/>
              </a:spcAft>
              <a:defRPr sz="1400" b="1">
                <a:solidFill>
                  <a:schemeClr val="tx1"/>
                </a:solidFill>
                <a:latin typeface="Verdana" pitchFamily="34" charset="0"/>
              </a:defRPr>
            </a:lvl6pPr>
            <a:lvl7pPr marL="2967045" indent="-228234" defTabSz="922447" eaLnBrk="0" fontAlgn="base" hangingPunct="0">
              <a:spcBef>
                <a:spcPct val="0"/>
              </a:spcBef>
              <a:spcAft>
                <a:spcPct val="0"/>
              </a:spcAft>
              <a:defRPr sz="1400" b="1">
                <a:solidFill>
                  <a:schemeClr val="tx1"/>
                </a:solidFill>
                <a:latin typeface="Verdana" pitchFamily="34" charset="0"/>
              </a:defRPr>
            </a:lvl7pPr>
            <a:lvl8pPr marL="3423514" indent="-228234" defTabSz="922447" eaLnBrk="0" fontAlgn="base" hangingPunct="0">
              <a:spcBef>
                <a:spcPct val="0"/>
              </a:spcBef>
              <a:spcAft>
                <a:spcPct val="0"/>
              </a:spcAft>
              <a:defRPr sz="1400" b="1">
                <a:solidFill>
                  <a:schemeClr val="tx1"/>
                </a:solidFill>
                <a:latin typeface="Verdana" pitchFamily="34" charset="0"/>
              </a:defRPr>
            </a:lvl8pPr>
            <a:lvl9pPr marL="3879982" indent="-228234" defTabSz="922447" eaLnBrk="0" fontAlgn="base" hangingPunct="0">
              <a:spcBef>
                <a:spcPct val="0"/>
              </a:spcBef>
              <a:spcAft>
                <a:spcPct val="0"/>
              </a:spcAft>
              <a:defRPr sz="1400" b="1">
                <a:solidFill>
                  <a:schemeClr val="tx1"/>
                </a:solidFill>
                <a:latin typeface="Verdana" pitchFamily="34" charset="0"/>
              </a:defRPr>
            </a:lvl9pPr>
          </a:lstStyle>
          <a:p>
            <a:pPr eaLnBrk="1" hangingPunct="1">
              <a:defRPr/>
            </a:pPr>
            <a:fld id="{72EDF5A0-CD3E-4E28-8825-001CD6BA396F}" type="slidenum">
              <a:rPr lang="en-US" altLang="en-US" sz="1200" b="0">
                <a:latin typeface="Arial" pitchFamily="34" charset="0"/>
              </a:rPr>
              <a:pPr eaLnBrk="1" hangingPunct="1">
                <a:defRPr/>
              </a:pPr>
              <a:t>124</a:t>
            </a:fld>
            <a:endParaRPr lang="en-US" altLang="en-US" sz="1200" b="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New Java based Geodetic Toolkit</a:t>
            </a:r>
          </a:p>
          <a:p>
            <a:pPr marL="171176" indent="-171176">
              <a:buFontTx/>
              <a:buChar char="-"/>
              <a:defRPr/>
            </a:pPr>
            <a:r>
              <a:rPr lang="en-US" dirty="0" smtClean="0"/>
              <a:t>Will be command line useable</a:t>
            </a:r>
          </a:p>
          <a:p>
            <a:pPr marL="171176" indent="-171176">
              <a:buFontTx/>
              <a:buChar char="-"/>
              <a:defRPr/>
            </a:pPr>
            <a:r>
              <a:rPr lang="en-US" dirty="0" smtClean="0"/>
              <a:t>Download a jar and have all the geodetic tools available</a:t>
            </a:r>
            <a:endParaRPr lang="en-US" dirty="0"/>
          </a:p>
        </p:txBody>
      </p:sp>
      <p:sp>
        <p:nvSpPr>
          <p:cNvPr id="4" name="Slide Number Placeholder 3"/>
          <p:cNvSpPr>
            <a:spLocks noGrp="1"/>
          </p:cNvSpPr>
          <p:nvPr>
            <p:ph type="sldNum" sz="quarter" idx="5"/>
          </p:nvPr>
        </p:nvSpPr>
        <p:spPr/>
        <p:txBody>
          <a:bodyPr/>
          <a:lstStyle/>
          <a:p>
            <a:pPr>
              <a:defRPr/>
            </a:pPr>
            <a:fld id="{AA018D9C-C5B1-4349-8028-623DA7EA8DC3}" type="slidenum">
              <a:rPr lang="en-US" smtClean="0"/>
              <a:pPr>
                <a:defRPr/>
              </a:pPr>
              <a:t>127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1363" indent="-284163" eaLnBrk="0" hangingPunct="0">
              <a:spcBef>
                <a:spcPct val="30000"/>
              </a:spcBef>
              <a:defRPr sz="1200">
                <a:solidFill>
                  <a:schemeClr val="tx1"/>
                </a:solidFill>
                <a:latin typeface="Gill Sans MT" pitchFamily="34" charset="0"/>
                <a:ea typeface="MS PGothic" pitchFamily="34" charset="-128"/>
              </a:defRPr>
            </a:lvl2pPr>
            <a:lvl3pPr marL="1141413" indent="-227013" eaLnBrk="0" hangingPunct="0">
              <a:spcBef>
                <a:spcPct val="30000"/>
              </a:spcBef>
              <a:defRPr sz="1200">
                <a:solidFill>
                  <a:schemeClr val="tx1"/>
                </a:solidFill>
                <a:latin typeface="Gill Sans MT" pitchFamily="34" charset="0"/>
                <a:ea typeface="MS PGothic" pitchFamily="34" charset="-128"/>
              </a:defRPr>
            </a:lvl3pPr>
            <a:lvl4pPr marL="1598613" indent="-227013" eaLnBrk="0" hangingPunct="0">
              <a:spcBef>
                <a:spcPct val="30000"/>
              </a:spcBef>
              <a:defRPr sz="1200">
                <a:solidFill>
                  <a:schemeClr val="tx1"/>
                </a:solidFill>
                <a:latin typeface="Gill Sans MT" pitchFamily="34" charset="0"/>
                <a:ea typeface="MS PGothic" pitchFamily="34" charset="-128"/>
              </a:defRPr>
            </a:lvl4pPr>
            <a:lvl5pPr marL="2055813" indent="-227013" eaLnBrk="0" hangingPunct="0">
              <a:spcBef>
                <a:spcPct val="30000"/>
              </a:spcBef>
              <a:defRPr sz="1200">
                <a:solidFill>
                  <a:schemeClr val="tx1"/>
                </a:solidFill>
                <a:latin typeface="Gill Sans MT" pitchFamily="34" charset="0"/>
                <a:ea typeface="MS PGothic" pitchFamily="34" charset="-128"/>
              </a:defRPr>
            </a:lvl5pPr>
            <a:lvl6pPr marL="2513013" indent="-227013"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0213" indent="-227013"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7413" indent="-227013"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4613" indent="-227013"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0537BC95-9693-4DB1-A6F3-48BDD830BDE2}" type="slidenum">
              <a:rPr lang="en-US" altLang="en-US" smtClean="0">
                <a:cs typeface="Arial" charset="0"/>
              </a:rPr>
              <a:pPr eaLnBrk="1" hangingPunct="1">
                <a:spcBef>
                  <a:spcPct val="0"/>
                </a:spcBef>
              </a:pPr>
              <a:t>133</a:t>
            </a:fld>
            <a:endParaRPr lang="en-US" altLang="en-US" smtClean="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39775" indent="-284163">
              <a:defRPr>
                <a:solidFill>
                  <a:schemeClr val="tx1"/>
                </a:solidFill>
                <a:latin typeface="Arial" pitchFamily="34" charset="0"/>
                <a:ea typeface="MS PGothic" pitchFamily="34" charset="-128"/>
              </a:defRPr>
            </a:lvl2pPr>
            <a:lvl3pPr marL="1141413" indent="-227013">
              <a:defRPr>
                <a:solidFill>
                  <a:schemeClr val="tx1"/>
                </a:solidFill>
                <a:latin typeface="Arial" pitchFamily="34" charset="0"/>
                <a:ea typeface="MS PGothic" pitchFamily="34" charset="-128"/>
              </a:defRPr>
            </a:lvl3pPr>
            <a:lvl4pPr marL="1598613" indent="-227013">
              <a:defRPr>
                <a:solidFill>
                  <a:schemeClr val="tx1"/>
                </a:solidFill>
                <a:latin typeface="Arial" pitchFamily="34" charset="0"/>
                <a:ea typeface="MS PGothic" pitchFamily="34" charset="-128"/>
              </a:defRPr>
            </a:lvl4pPr>
            <a:lvl5pPr marL="2055813" indent="-227013">
              <a:defRPr>
                <a:solidFill>
                  <a:schemeClr val="tx1"/>
                </a:solidFill>
                <a:latin typeface="Arial" pitchFamily="34" charset="0"/>
                <a:ea typeface="MS PGothic" pitchFamily="34" charset="-128"/>
              </a:defRPr>
            </a:lvl5pPr>
            <a:lvl6pPr marL="2513013" indent="-227013" eaLnBrk="0" fontAlgn="base" hangingPunct="0">
              <a:spcBef>
                <a:spcPct val="0"/>
              </a:spcBef>
              <a:spcAft>
                <a:spcPct val="0"/>
              </a:spcAft>
              <a:defRPr>
                <a:solidFill>
                  <a:schemeClr val="tx1"/>
                </a:solidFill>
                <a:latin typeface="Arial" pitchFamily="34" charset="0"/>
                <a:ea typeface="MS PGothic" pitchFamily="34" charset="-128"/>
              </a:defRPr>
            </a:lvl6pPr>
            <a:lvl7pPr marL="2970213" indent="-227013" eaLnBrk="0" fontAlgn="base" hangingPunct="0">
              <a:spcBef>
                <a:spcPct val="0"/>
              </a:spcBef>
              <a:spcAft>
                <a:spcPct val="0"/>
              </a:spcAft>
              <a:defRPr>
                <a:solidFill>
                  <a:schemeClr val="tx1"/>
                </a:solidFill>
                <a:latin typeface="Arial" pitchFamily="34" charset="0"/>
                <a:ea typeface="MS PGothic" pitchFamily="34" charset="-128"/>
              </a:defRPr>
            </a:lvl7pPr>
            <a:lvl8pPr marL="3427413" indent="-227013" eaLnBrk="0" fontAlgn="base" hangingPunct="0">
              <a:spcBef>
                <a:spcPct val="0"/>
              </a:spcBef>
              <a:spcAft>
                <a:spcPct val="0"/>
              </a:spcAft>
              <a:defRPr>
                <a:solidFill>
                  <a:schemeClr val="tx1"/>
                </a:solidFill>
                <a:latin typeface="Arial" pitchFamily="34" charset="0"/>
                <a:ea typeface="MS PGothic" pitchFamily="34" charset="-128"/>
              </a:defRPr>
            </a:lvl8pPr>
            <a:lvl9pPr marL="3884613" indent="-227013" eaLnBrk="0" fontAlgn="base" hangingPunct="0">
              <a:spcBef>
                <a:spcPct val="0"/>
              </a:spcBef>
              <a:spcAft>
                <a:spcPct val="0"/>
              </a:spcAft>
              <a:defRPr>
                <a:solidFill>
                  <a:schemeClr val="tx1"/>
                </a:solidFill>
                <a:latin typeface="Arial" pitchFamily="34" charset="0"/>
                <a:ea typeface="MS PGothic" pitchFamily="34" charset="-128"/>
              </a:defRPr>
            </a:lvl9pPr>
          </a:lstStyle>
          <a:p>
            <a:fld id="{09F94CFF-730F-4C45-A2C5-20B4E1A5C965}" type="slidenum">
              <a:rPr lang="en-US" altLang="en-US" smtClean="0">
                <a:solidFill>
                  <a:srgbClr val="000000"/>
                </a:solidFill>
                <a:latin typeface="Gill Sans MT" pitchFamily="34" charset="0"/>
              </a:rPr>
              <a:pPr/>
              <a:t>134</a:t>
            </a:fld>
            <a:endParaRPr lang="en-US" altLang="en-US" smtClean="0">
              <a:solidFill>
                <a:srgbClr val="000000"/>
              </a:solidFill>
              <a:latin typeface="Gill Sans MT"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8</a:t>
            </a:fld>
            <a:endParaRPr lang="en-US" altLang="en-US" smtClean="0">
              <a:solidFill>
                <a:srgbClr val="000000"/>
              </a:solidFill>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28663" indent="-279400">
              <a:defRPr>
                <a:solidFill>
                  <a:schemeClr val="tx1"/>
                </a:solidFill>
                <a:latin typeface="Arial" pitchFamily="34" charset="0"/>
                <a:ea typeface="MS PGothic" pitchFamily="34" charset="-128"/>
              </a:defRPr>
            </a:lvl2pPr>
            <a:lvl3pPr marL="1122363" indent="-223838">
              <a:defRPr>
                <a:solidFill>
                  <a:schemeClr val="tx1"/>
                </a:solidFill>
                <a:latin typeface="Arial" pitchFamily="34" charset="0"/>
                <a:ea typeface="MS PGothic" pitchFamily="34" charset="-128"/>
              </a:defRPr>
            </a:lvl3pPr>
            <a:lvl4pPr marL="1571625" indent="-223838">
              <a:defRPr>
                <a:solidFill>
                  <a:schemeClr val="tx1"/>
                </a:solidFill>
                <a:latin typeface="Arial" pitchFamily="34" charset="0"/>
                <a:ea typeface="MS PGothic" pitchFamily="34" charset="-128"/>
              </a:defRPr>
            </a:lvl4pPr>
            <a:lvl5pPr marL="2020888" indent="-223838">
              <a:defRPr>
                <a:solidFill>
                  <a:schemeClr val="tx1"/>
                </a:solidFill>
                <a:latin typeface="Arial" pitchFamily="34" charset="0"/>
                <a:ea typeface="MS PGothic" pitchFamily="34" charset="-128"/>
              </a:defRPr>
            </a:lvl5pPr>
            <a:lvl6pPr marL="2478088" indent="-223838" eaLnBrk="0" fontAlgn="base" hangingPunct="0">
              <a:spcBef>
                <a:spcPct val="0"/>
              </a:spcBef>
              <a:spcAft>
                <a:spcPct val="0"/>
              </a:spcAft>
              <a:defRPr>
                <a:solidFill>
                  <a:schemeClr val="tx1"/>
                </a:solidFill>
                <a:latin typeface="Arial" pitchFamily="34" charset="0"/>
                <a:ea typeface="MS PGothic" pitchFamily="34" charset="-128"/>
              </a:defRPr>
            </a:lvl6pPr>
            <a:lvl7pPr marL="2935288" indent="-223838" eaLnBrk="0" fontAlgn="base" hangingPunct="0">
              <a:spcBef>
                <a:spcPct val="0"/>
              </a:spcBef>
              <a:spcAft>
                <a:spcPct val="0"/>
              </a:spcAft>
              <a:defRPr>
                <a:solidFill>
                  <a:schemeClr val="tx1"/>
                </a:solidFill>
                <a:latin typeface="Arial" pitchFamily="34" charset="0"/>
                <a:ea typeface="MS PGothic" pitchFamily="34" charset="-128"/>
              </a:defRPr>
            </a:lvl7pPr>
            <a:lvl8pPr marL="3392488" indent="-223838" eaLnBrk="0" fontAlgn="base" hangingPunct="0">
              <a:spcBef>
                <a:spcPct val="0"/>
              </a:spcBef>
              <a:spcAft>
                <a:spcPct val="0"/>
              </a:spcAft>
              <a:defRPr>
                <a:solidFill>
                  <a:schemeClr val="tx1"/>
                </a:solidFill>
                <a:latin typeface="Arial" pitchFamily="34" charset="0"/>
                <a:ea typeface="MS PGothic" pitchFamily="34" charset="-128"/>
              </a:defRPr>
            </a:lvl8pPr>
            <a:lvl9pPr marL="3849688" indent="-223838" eaLnBrk="0" fontAlgn="base" hangingPunct="0">
              <a:spcBef>
                <a:spcPct val="0"/>
              </a:spcBef>
              <a:spcAft>
                <a:spcPct val="0"/>
              </a:spcAft>
              <a:defRPr>
                <a:solidFill>
                  <a:schemeClr val="tx1"/>
                </a:solidFill>
                <a:latin typeface="Arial" pitchFamily="34" charset="0"/>
                <a:ea typeface="MS PGothic" pitchFamily="34" charset="-128"/>
              </a:defRPr>
            </a:lvl9pPr>
          </a:lstStyle>
          <a:p>
            <a:fld id="{F55975BA-B7EE-4199-B840-8F701C5423DC}" type="slidenum">
              <a:rPr lang="en-US" altLang="en-US" smtClean="0">
                <a:solidFill>
                  <a:srgbClr val="000000"/>
                </a:solidFill>
                <a:latin typeface="Gill Sans MT" pitchFamily="34" charset="0"/>
              </a:rPr>
              <a:pPr/>
              <a:t>135</a:t>
            </a:fld>
            <a:endParaRPr lang="en-US" altLang="en-US" smtClean="0">
              <a:solidFill>
                <a:srgbClr val="000000"/>
              </a:solidFill>
              <a:latin typeface="Gill Sans MT"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itchFamily="34" charset="0"/>
                <a:ea typeface="MS PGothic" pitchFamily="34" charset="-128"/>
              </a:defRPr>
            </a:lvl1pPr>
            <a:lvl2pPr marL="735013" indent="-280988" defTabSz="923925">
              <a:defRPr>
                <a:solidFill>
                  <a:schemeClr val="tx1"/>
                </a:solidFill>
                <a:latin typeface="Arial" pitchFamily="34" charset="0"/>
                <a:ea typeface="MS PGothic" pitchFamily="34" charset="-128"/>
              </a:defRPr>
            </a:lvl2pPr>
            <a:lvl3pPr marL="1136650" indent="-223838" defTabSz="923925">
              <a:defRPr>
                <a:solidFill>
                  <a:schemeClr val="tx1"/>
                </a:solidFill>
                <a:latin typeface="Arial" pitchFamily="34" charset="0"/>
                <a:ea typeface="MS PGothic" pitchFamily="34" charset="-128"/>
              </a:defRPr>
            </a:lvl3pPr>
            <a:lvl4pPr marL="1593850" indent="-223838" defTabSz="923925">
              <a:defRPr>
                <a:solidFill>
                  <a:schemeClr val="tx1"/>
                </a:solidFill>
                <a:latin typeface="Arial" pitchFamily="34" charset="0"/>
                <a:ea typeface="MS PGothic" pitchFamily="34" charset="-128"/>
              </a:defRPr>
            </a:lvl4pPr>
            <a:lvl5pPr marL="2049463" indent="-223838" defTabSz="923925">
              <a:defRPr>
                <a:solidFill>
                  <a:schemeClr val="tx1"/>
                </a:solidFill>
                <a:latin typeface="Arial" pitchFamily="34" charset="0"/>
                <a:ea typeface="MS PGothic" pitchFamily="34" charset="-128"/>
              </a:defRPr>
            </a:lvl5pPr>
            <a:lvl6pPr marL="2506663" indent="-223838" defTabSz="923925" eaLnBrk="0" fontAlgn="base" hangingPunct="0">
              <a:spcBef>
                <a:spcPct val="0"/>
              </a:spcBef>
              <a:spcAft>
                <a:spcPct val="0"/>
              </a:spcAft>
              <a:defRPr>
                <a:solidFill>
                  <a:schemeClr val="tx1"/>
                </a:solidFill>
                <a:latin typeface="Arial" pitchFamily="34" charset="0"/>
                <a:ea typeface="MS PGothic" pitchFamily="34" charset="-128"/>
              </a:defRPr>
            </a:lvl6pPr>
            <a:lvl7pPr marL="2963863" indent="-223838" defTabSz="923925" eaLnBrk="0" fontAlgn="base" hangingPunct="0">
              <a:spcBef>
                <a:spcPct val="0"/>
              </a:spcBef>
              <a:spcAft>
                <a:spcPct val="0"/>
              </a:spcAft>
              <a:defRPr>
                <a:solidFill>
                  <a:schemeClr val="tx1"/>
                </a:solidFill>
                <a:latin typeface="Arial" pitchFamily="34" charset="0"/>
                <a:ea typeface="MS PGothic" pitchFamily="34" charset="-128"/>
              </a:defRPr>
            </a:lvl7pPr>
            <a:lvl8pPr marL="3421063" indent="-223838" defTabSz="923925" eaLnBrk="0" fontAlgn="base" hangingPunct="0">
              <a:spcBef>
                <a:spcPct val="0"/>
              </a:spcBef>
              <a:spcAft>
                <a:spcPct val="0"/>
              </a:spcAft>
              <a:defRPr>
                <a:solidFill>
                  <a:schemeClr val="tx1"/>
                </a:solidFill>
                <a:latin typeface="Arial" pitchFamily="34" charset="0"/>
                <a:ea typeface="MS PGothic" pitchFamily="34" charset="-128"/>
              </a:defRPr>
            </a:lvl8pPr>
            <a:lvl9pPr marL="3878263" indent="-223838" defTabSz="923925" eaLnBrk="0" fontAlgn="base" hangingPunct="0">
              <a:spcBef>
                <a:spcPct val="0"/>
              </a:spcBef>
              <a:spcAft>
                <a:spcPct val="0"/>
              </a:spcAft>
              <a:defRPr>
                <a:solidFill>
                  <a:schemeClr val="tx1"/>
                </a:solidFill>
                <a:latin typeface="Arial" pitchFamily="34" charset="0"/>
                <a:ea typeface="MS PGothic" pitchFamily="34" charset="-128"/>
              </a:defRPr>
            </a:lvl9pPr>
          </a:lstStyle>
          <a:p>
            <a:fld id="{FF77CA06-4E12-448D-820C-5F26B57CF21E}" type="slidenum">
              <a:rPr lang="en-US" altLang="en-US" smtClean="0">
                <a:solidFill>
                  <a:srgbClr val="000000"/>
                </a:solidFill>
              </a:rPr>
              <a:pPr/>
              <a:t>136</a:t>
            </a:fld>
            <a:endParaRPr lang="en-US" altLang="en-US" smtClean="0">
              <a:solidFill>
                <a:srgbClr val="000000"/>
              </a:solidFill>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spcBef>
                <a:spcPct val="0"/>
              </a:spcBef>
              <a:defRPr/>
            </a:pPr>
            <a:r>
              <a:rPr lang="en-US" smtClean="0">
                <a:ea typeface="ＭＳ Ｐゴシック" charset="0"/>
              </a:rPr>
              <a:t>Currently (as of December 2015), there are 15 Geodetic Advisors (including 10 Regional Advisors and 3 State Coordinators), covering 40 states.</a:t>
            </a:r>
            <a:r>
              <a:rPr lang="en-US" altLang="en-US" smtClean="0">
                <a:latin typeface="Arial" pitchFamily="34" charset="0"/>
                <a:ea typeface="ＭＳ Ｐゴシック" pitchFamily="34" charset="-128"/>
              </a:rPr>
              <a:t> </a:t>
            </a:r>
            <a:endParaRPr lang="en-US" altLang="en-US" dirty="0" smtClean="0">
              <a:latin typeface="Arial" pitchFamily="34" charset="0"/>
              <a:ea typeface="ＭＳ Ｐゴシック" pitchFamily="34" charset="-128"/>
            </a:endParaRP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dirty="0" smtClean="0">
                <a:ea typeface="ＭＳ Ｐゴシック" pitchFamily="34" charset="-128"/>
              </a:rPr>
              <a:t>NGS has studied the current structure and effectiveness of the State Advisor Program and has assessed the options for expanding the reach of the program. The advisor program will be restructured to improve its effectiveness via a phased shift  from a "state" advisor approach to a "regional" advisor focus. NGS plans to transition completely by the end of FY16.</a:t>
            </a:r>
            <a:endParaRPr lang="en-US" altLang="en-US" dirty="0" smtClean="0">
              <a:latin typeface="Arial" pitchFamily="34" charset="0"/>
              <a:ea typeface="ＭＳ Ｐゴシック" pitchFamily="34" charset="-128"/>
            </a:endParaRP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dirty="0" smtClean="0">
                <a:latin typeface="Arial" pitchFamily="34" charset="0"/>
                <a:ea typeface="ＭＳ Ｐゴシック" pitchFamily="34" charset="-128"/>
              </a:rPr>
              <a:t>The NGS State Geodetic Advisor Program is a cost-sharing program that provides a liaison between NOAA and the host state, usually with a jointly-funded NOAA employee residing in the state to guide and assist the state's geodetic and surveying programs.</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dirty="0" smtClean="0">
                <a:latin typeface="Arial" pitchFamily="34" charset="0"/>
                <a:ea typeface="ＭＳ Ｐゴシック" pitchFamily="34" charset="-128"/>
              </a:rPr>
              <a:t>Full-time Regional Advisors:</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b="1" dirty="0" smtClean="0">
                <a:latin typeface="Arial" pitchFamily="34" charset="0"/>
                <a:ea typeface="ＭＳ Ｐゴシック" pitchFamily="34" charset="-128"/>
              </a:rPr>
              <a:t>Southwest</a:t>
            </a:r>
          </a:p>
          <a:p>
            <a:pPr>
              <a:spcBef>
                <a:spcPct val="0"/>
              </a:spcBef>
              <a:defRPr/>
            </a:pPr>
            <a:r>
              <a:rPr lang="en-US" altLang="en-US" dirty="0" smtClean="0">
                <a:latin typeface="Arial" pitchFamily="34" charset="0"/>
                <a:ea typeface="ＭＳ Ｐゴシック" pitchFamily="34" charset="-128"/>
              </a:rPr>
              <a:t>(Includes UT, AZ and NM) </a:t>
            </a:r>
          </a:p>
          <a:p>
            <a:pPr>
              <a:spcBef>
                <a:spcPct val="0"/>
              </a:spcBef>
              <a:defRPr/>
            </a:pPr>
            <a:r>
              <a:rPr lang="en-US" altLang="en-US" dirty="0" smtClean="0">
                <a:latin typeface="Arial" pitchFamily="34" charset="0"/>
                <a:ea typeface="ＭＳ Ｐゴシック" pitchFamily="34" charset="-128"/>
              </a:rPr>
              <a:t>William Stone</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b="1" dirty="0" smtClean="0">
                <a:latin typeface="Arial" pitchFamily="34" charset="0"/>
                <a:ea typeface="ＭＳ Ｐゴシック" pitchFamily="34" charset="-128"/>
              </a:rPr>
              <a:t>Pacific Southwest</a:t>
            </a:r>
          </a:p>
          <a:p>
            <a:pPr>
              <a:spcBef>
                <a:spcPct val="0"/>
              </a:spcBef>
              <a:defRPr/>
            </a:pPr>
            <a:r>
              <a:rPr lang="en-US" altLang="en-US" dirty="0" smtClean="0">
                <a:latin typeface="Arial" pitchFamily="34" charset="0"/>
                <a:ea typeface="ＭＳ Ｐゴシック" pitchFamily="34" charset="-128"/>
              </a:rPr>
              <a:t>(Includes CA and NV) </a:t>
            </a:r>
          </a:p>
          <a:p>
            <a:pPr>
              <a:spcBef>
                <a:spcPct val="0"/>
              </a:spcBef>
              <a:defRPr/>
            </a:pPr>
            <a:r>
              <a:rPr lang="en-US" altLang="en-US" dirty="0" smtClean="0">
                <a:latin typeface="Arial" pitchFamily="34" charset="0"/>
                <a:ea typeface="ＭＳ Ｐゴシック" pitchFamily="34" charset="-128"/>
              </a:rPr>
              <a:t>Dr. Dana </a:t>
            </a:r>
            <a:r>
              <a:rPr lang="en-US" altLang="en-US" dirty="0" err="1" smtClean="0">
                <a:latin typeface="Arial" pitchFamily="34" charset="0"/>
                <a:ea typeface="ＭＳ Ｐゴシック" pitchFamily="34" charset="-128"/>
              </a:rPr>
              <a:t>Caccamise</a:t>
            </a:r>
            <a:endParaRPr lang="en-US" altLang="en-US" dirty="0" smtClean="0">
              <a:latin typeface="Arial" pitchFamily="34" charset="0"/>
              <a:ea typeface="ＭＳ Ｐゴシック" pitchFamily="34" charset="-128"/>
            </a:endParaRP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b="1" dirty="0" smtClean="0">
                <a:ea typeface="ＭＳ Ｐゴシック" pitchFamily="34" charset="-128"/>
              </a:rPr>
              <a:t>Northeast</a:t>
            </a:r>
          </a:p>
          <a:p>
            <a:pPr>
              <a:spcBef>
                <a:spcPct val="0"/>
              </a:spcBef>
              <a:defRPr/>
            </a:pPr>
            <a:r>
              <a:rPr lang="en-US" altLang="en-US" dirty="0" smtClean="0">
                <a:ea typeface="ＭＳ Ｐゴシック" pitchFamily="34" charset="-128"/>
              </a:rPr>
              <a:t>(Includes NY, NJ, MA, CT, RI, VT, NH, ME) </a:t>
            </a:r>
            <a:br>
              <a:rPr lang="en-US" altLang="en-US" dirty="0" smtClean="0">
                <a:ea typeface="ＭＳ Ｐゴシック" pitchFamily="34" charset="-128"/>
              </a:rPr>
            </a:br>
            <a:r>
              <a:rPr lang="en-US" altLang="en-US" dirty="0" smtClean="0">
                <a:ea typeface="ＭＳ Ｐゴシック" pitchFamily="34" charset="-128"/>
              </a:rPr>
              <a:t>Daniel J. Martin</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b="1" dirty="0" smtClean="0">
                <a:latin typeface="Arial" pitchFamily="34" charset="0"/>
                <a:ea typeface="ＭＳ Ｐゴシック" pitchFamily="34" charset="-128"/>
              </a:rPr>
              <a:t>Alaska</a:t>
            </a:r>
          </a:p>
          <a:p>
            <a:pPr>
              <a:spcBef>
                <a:spcPct val="0"/>
              </a:spcBef>
              <a:defRPr/>
            </a:pPr>
            <a:r>
              <a:rPr lang="en-US" altLang="en-US" dirty="0" smtClean="0">
                <a:latin typeface="Arial" pitchFamily="34" charset="0"/>
                <a:ea typeface="ＭＳ Ｐゴシック" pitchFamily="34" charset="-128"/>
              </a:rPr>
              <a:t>Nicole Kinsman</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dirty="0" smtClean="0">
                <a:latin typeface="Arial" pitchFamily="34" charset="0"/>
                <a:ea typeface="ＭＳ Ｐゴシック" pitchFamily="34" charset="-128"/>
              </a:rPr>
              <a:t>Half-time Regional Advisors (still assigned to a specific State half-time):</a:t>
            </a:r>
          </a:p>
          <a:p>
            <a:pPr>
              <a:spcBef>
                <a:spcPct val="0"/>
              </a:spcBef>
              <a:defRPr/>
            </a:pPr>
            <a:endParaRPr lang="en-US" altLang="en-US" b="1" dirty="0" smtClean="0">
              <a:latin typeface="Arial" pitchFamily="34" charset="0"/>
              <a:ea typeface="ＭＳ Ｐゴシック" pitchFamily="34" charset="-128"/>
            </a:endParaRPr>
          </a:p>
          <a:p>
            <a:pPr>
              <a:spcBef>
                <a:spcPct val="0"/>
              </a:spcBef>
              <a:defRPr/>
            </a:pPr>
            <a:r>
              <a:rPr lang="en-US" altLang="en-US" b="1" dirty="0" smtClean="0">
                <a:latin typeface="Arial" pitchFamily="34" charset="0"/>
                <a:ea typeface="ＭＳ Ｐゴシック" pitchFamily="34" charset="-128"/>
              </a:rPr>
              <a:t>Gulf Coast</a:t>
            </a:r>
          </a:p>
          <a:p>
            <a:pPr>
              <a:spcBef>
                <a:spcPct val="0"/>
              </a:spcBef>
              <a:defRPr/>
            </a:pPr>
            <a:r>
              <a:rPr lang="en-US" altLang="en-US" dirty="0" smtClean="0">
                <a:latin typeface="Arial" pitchFamily="34" charset="0"/>
                <a:ea typeface="ＭＳ Ｐゴシック" pitchFamily="34" charset="-128"/>
              </a:rPr>
              <a:t>(Includes LA, MS, AL and FL) </a:t>
            </a:r>
          </a:p>
          <a:p>
            <a:pPr>
              <a:spcBef>
                <a:spcPct val="0"/>
              </a:spcBef>
              <a:defRPr/>
            </a:pPr>
            <a:r>
              <a:rPr lang="en-US" altLang="en-US" dirty="0" smtClean="0">
                <a:latin typeface="Arial" pitchFamily="34" charset="0"/>
                <a:ea typeface="ＭＳ Ｐゴシック" pitchFamily="34" charset="-128"/>
              </a:rPr>
              <a:t>Denis Riordan</a:t>
            </a:r>
          </a:p>
          <a:p>
            <a:pPr>
              <a:spcBef>
                <a:spcPct val="0"/>
              </a:spcBef>
              <a:defRPr/>
            </a:pPr>
            <a:endParaRPr lang="en-US" altLang="en-US" dirty="0" smtClean="0">
              <a:latin typeface="Arial" pitchFamily="34" charset="0"/>
              <a:ea typeface="ＭＳ Ｐゴシック" pitchFamily="34" charset="-128"/>
            </a:endParaRPr>
          </a:p>
          <a:p>
            <a:pPr>
              <a:spcBef>
                <a:spcPct val="0"/>
              </a:spcBef>
              <a:defRPr/>
            </a:pPr>
            <a:r>
              <a:rPr lang="en-US" altLang="en-US" b="1" dirty="0" smtClean="0">
                <a:latin typeface="Arial" pitchFamily="34" charset="0"/>
                <a:ea typeface="ＭＳ Ｐゴシック" pitchFamily="34" charset="-128"/>
              </a:rPr>
              <a:t>Mid-Atlantic</a:t>
            </a:r>
          </a:p>
          <a:p>
            <a:pPr>
              <a:spcBef>
                <a:spcPct val="0"/>
              </a:spcBef>
              <a:defRPr/>
            </a:pPr>
            <a:r>
              <a:rPr lang="en-US" altLang="en-US" dirty="0" smtClean="0">
                <a:latin typeface="Arial" pitchFamily="34" charset="0"/>
                <a:ea typeface="ＭＳ Ｐゴシック" pitchFamily="34" charset="-128"/>
              </a:rPr>
              <a:t>(Includes DE, GA, MD, NC, SC, and VA)</a:t>
            </a:r>
          </a:p>
          <a:p>
            <a:pPr>
              <a:spcBef>
                <a:spcPct val="0"/>
              </a:spcBef>
              <a:defRPr/>
            </a:pPr>
            <a:r>
              <a:rPr lang="en-US" altLang="en-US" dirty="0" smtClean="0">
                <a:latin typeface="Arial" pitchFamily="34" charset="0"/>
                <a:ea typeface="ＭＳ Ｐゴシック" pitchFamily="34" charset="-128"/>
              </a:rPr>
              <a:t>Scott </a:t>
            </a:r>
            <a:r>
              <a:rPr lang="en-US" altLang="en-US" dirty="0" err="1" smtClean="0">
                <a:latin typeface="Arial" pitchFamily="34" charset="0"/>
                <a:ea typeface="ＭＳ Ｐゴシック" pitchFamily="34" charset="-128"/>
              </a:rPr>
              <a:t>Lokken</a:t>
            </a:r>
            <a:r>
              <a:rPr lang="en-US" altLang="en-US" b="1" dirty="0" smtClean="0">
                <a:latin typeface="Arial" pitchFamily="34" charset="0"/>
                <a:ea typeface="ＭＳ Ｐゴシック" pitchFamily="34" charset="-128"/>
              </a:rPr>
              <a:t> </a:t>
            </a:r>
            <a:endParaRPr lang="en-US" altLang="en-US" dirty="0" smtClean="0">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A965A826-3182-4851-A5C3-9FAB10F93E93}" type="slidenum">
              <a:rPr lang="en-US" altLang="en-US" smtClean="0">
                <a:cs typeface="Arial" charset="0"/>
              </a:rPr>
              <a:pPr eaLnBrk="1" hangingPunct="1">
                <a:spcBef>
                  <a:spcPct val="0"/>
                </a:spcBef>
              </a:pPr>
              <a:t>139</a:t>
            </a:fld>
            <a:endParaRPr lang="en-US" altLang="en-US" smtClean="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reasons</a:t>
            </a:r>
            <a:r>
              <a:rPr lang="en-US" baseline="0" dirty="0" smtClean="0"/>
              <a:t> for the above are:</a:t>
            </a:r>
          </a:p>
          <a:p>
            <a:r>
              <a:rPr lang="en-US" baseline="0" dirty="0" smtClean="0"/>
              <a:t>&gt;100 km    :  to allow for direct comparison to GOCE and GRACE</a:t>
            </a:r>
          </a:p>
          <a:p>
            <a:r>
              <a:rPr lang="en-US" baseline="0" dirty="0" smtClean="0"/>
              <a:t>Under GRAV-D  :  So that geoids with/without airborne gravity can be compared</a:t>
            </a:r>
          </a:p>
          <a:p>
            <a:r>
              <a:rPr lang="en-US" baseline="0" dirty="0" smtClean="0"/>
              <a:t>Avoid woods:  Better GPS visibility</a:t>
            </a:r>
          </a:p>
          <a:p>
            <a:r>
              <a:rPr lang="en-US" baseline="0" dirty="0" smtClean="0"/>
              <a:t>Roads:  Ease of accessibility </a:t>
            </a:r>
          </a:p>
          <a:p>
            <a:r>
              <a:rPr lang="en-US" baseline="0" dirty="0" smtClean="0"/>
              <a:t>Cloud-Free Nights:  For the DoV camera to see the stars</a:t>
            </a:r>
          </a:p>
          <a:p>
            <a:r>
              <a:rPr lang="en-US" baseline="0" dirty="0" smtClean="0"/>
              <a:t>Bridges:  To avoid “river crossings” in the geodetic leveling</a:t>
            </a:r>
          </a:p>
          <a:p>
            <a:r>
              <a:rPr lang="en-US" baseline="0" dirty="0" smtClean="0"/>
              <a:t>Low Elevations:  So the errors from correcting from surface data to the geoid are minimized</a:t>
            </a:r>
          </a:p>
          <a:p>
            <a:r>
              <a:rPr lang="en-US" baseline="0" dirty="0" smtClean="0"/>
              <a:t>Geoid slope:  To have an interesting signal to choose from</a:t>
            </a:r>
          </a:p>
          <a:p>
            <a:r>
              <a:rPr lang="en-US" baseline="0" dirty="0" smtClean="0"/>
              <a:t>Travel costs:  To minimize cost of survey</a:t>
            </a:r>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shapes in</a:t>
            </a:r>
            <a:r>
              <a:rPr lang="en-US" baseline="0" dirty="0" smtClean="0"/>
              <a:t> this plot are various forms of the geoid shape over the GSVS11 line.  Of primary interest is the blue line (h-H) which represents the very best differential ellipsoid heights and differential orthometric heights from the new GPS and leveling of GSVS11.  The blue dashed line is a smoothed (200 km filter) version of this.  Note that this survey was about geoid slopes, so the absolute offsets seen here are immaterial to the goal of this survey. </a:t>
            </a:r>
          </a:p>
          <a:p>
            <a:endParaRPr lang="en-US" baseline="0" dirty="0" smtClean="0"/>
          </a:p>
          <a:p>
            <a:r>
              <a:rPr lang="en-US" baseline="0" dirty="0" smtClean="0"/>
              <a:t>The green and orange lines almost on top of each other are the latest gravimetric geoid from NGS (USGG2009) and EGM2008.  Note how closely they appear to follow the h-H blue line.  </a:t>
            </a:r>
          </a:p>
          <a:p>
            <a:endParaRPr lang="en-US" baseline="0" dirty="0" smtClean="0"/>
          </a:p>
          <a:p>
            <a:r>
              <a:rPr lang="en-US" baseline="0" dirty="0" smtClean="0"/>
              <a:t>The purple and pink lines are SHMs ITG-GRACE2010s and GOCO02s.  Note their general inability to track even the largest details (except the more or less upward slope from Rockport to Austin) of the geoid.  One would presume this is from omission error, but the failure to match the filtered h-H values (blue dashed line) calls into question whether there is commission, not omission error going on here.  If EGM2008 were only given to maximum degree 220, it follows closely to these two models.  </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 RMS error (disagreement)</a:t>
            </a:r>
            <a:r>
              <a:rPr lang="en-US" baseline="0" dirty="0" smtClean="0"/>
              <a:t> between h, H and N for the USGG2009 geoid model as compared to the best GPS and leveling on GSVS11.   The data are in “distance bins”, representing how far apart any two points in the survey were.  There were 218 points, yielding 23,871 possible *pairs* of points, separated by distances ranging from 0.4 km (the closest any two points were to one another) to 325 km (the distance between the first and last points in the survey).  Each “distance bin” contains about 2,000 pairs of points, separated by a distance which puts them in that particular bin.</a:t>
            </a:r>
          </a:p>
          <a:p>
            <a:endParaRPr lang="en-US" baseline="0" dirty="0" smtClean="0"/>
          </a:p>
          <a:p>
            <a:r>
              <a:rPr lang="en-US" baseline="0" dirty="0" smtClean="0"/>
              <a:t>As this is a *total* RMS error chart, it is worth nothing that in this fairly uncomplicated, and low-elevation area that even with the combined errors of GPS, leveling and a gravimetric geoid model, the total error barely reaches 3 cm over medium distances (wavelengths).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builds upon the previous one, now</a:t>
            </a:r>
            <a:r>
              <a:rPr lang="en-US" baseline="0" dirty="0" smtClean="0"/>
              <a:t> showing EGM2008’s performance alongside of USGG2009.  Since these two geoid models have almost identical input terrestrial gravity data, it is not surprising that they behave in very similar ways when compared to the GSVS11 GPS/leveling data.  Differences between the two models can be attributed to the different modeling approaches, plus slight differences in input data.</a:t>
            </a:r>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builds upon the previous two, now</a:t>
            </a:r>
            <a:r>
              <a:rPr lang="en-US" baseline="0" dirty="0" smtClean="0"/>
              <a:t> showing a new experimental EGM (</a:t>
            </a:r>
            <a:r>
              <a:rPr lang="en-US" baseline="0" dirty="0" err="1" smtClean="0"/>
              <a:t>xEGM</a:t>
            </a:r>
            <a:r>
              <a:rPr lang="en-US" baseline="0" dirty="0" smtClean="0"/>
              <a:t>) created at NGS which blends EGM2008 and GOCO2s (called </a:t>
            </a:r>
            <a:r>
              <a:rPr lang="en-US" baseline="0" dirty="0" err="1" smtClean="0"/>
              <a:t>xEGM</a:t>
            </a:r>
            <a:r>
              <a:rPr lang="en-US" baseline="0" dirty="0" smtClean="0"/>
              <a:t>-G).  The geoid model remains 5’ x 5’, like EGM2008.  This blending of GOCO2s was shown to have a CONUS-wide overall improvement to the geoid, but in this particular area it is obvious that GOCO2s only improves the geoid at certain wavelengths, and actually degrades them over short wave lengths.</a:t>
            </a:r>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builds upon the previous three.  The significant</a:t>
            </a:r>
            <a:r>
              <a:rPr lang="en-US" baseline="0" dirty="0" smtClean="0"/>
              <a:t> change now is that airborne gravity data, from the GRAV-D project, has been added over this region, and blended into an experimental EGM (</a:t>
            </a:r>
            <a:r>
              <a:rPr lang="en-US" baseline="0" dirty="0" err="1" smtClean="0"/>
              <a:t>xEGM</a:t>
            </a:r>
            <a:r>
              <a:rPr lang="en-US" baseline="0" dirty="0" smtClean="0"/>
              <a:t>).  The blending combines EGM2008, GOCO2s and GRAV-D, and the experimental EGM is called “</a:t>
            </a:r>
            <a:r>
              <a:rPr lang="en-US" baseline="0" dirty="0" err="1" smtClean="0"/>
              <a:t>xEGM</a:t>
            </a:r>
            <a:r>
              <a:rPr lang="en-US" baseline="0" dirty="0" smtClean="0"/>
              <a:t>-GA” (“GA” meaning “with GOCO2s and with Airborne”).  The geoid model built upon that data has a significant improvement in comparison to the GSVS11 GPS/leveling data. </a:t>
            </a:r>
          </a:p>
          <a:p>
            <a:endParaRPr lang="en-US" baseline="0" dirty="0" smtClean="0"/>
          </a:p>
          <a:p>
            <a:r>
              <a:rPr lang="en-US" baseline="0" dirty="0" smtClean="0"/>
              <a:t>The take-away message of this slide is that the contemporary, consistent airborne gravity data is the key to improving geoid accuracy.  The previous three models (USGG2009, EGM2008 and </a:t>
            </a:r>
            <a:r>
              <a:rPr lang="en-US" baseline="0" dirty="0" err="1" smtClean="0"/>
              <a:t>xEGM</a:t>
            </a:r>
            <a:r>
              <a:rPr lang="en-US" baseline="0" dirty="0" smtClean="0"/>
              <a:t>-G) all relied upon / massaged the same terrestrial gravity data, but none of that improved the geoid significantly, whereas the airborne gravity data, being new, contemporary and consistent showed significant improvement over the other geoids.</a:t>
            </a:r>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builds upon the previous four.  NGS has been experimenting with more rigorous ways to account for topography and perform</a:t>
            </a:r>
            <a:r>
              <a:rPr lang="en-US" baseline="0" dirty="0" smtClean="0"/>
              <a:t> </a:t>
            </a:r>
            <a:r>
              <a:rPr lang="en-US" baseline="0" dirty="0" err="1" smtClean="0"/>
              <a:t>kernal</a:t>
            </a:r>
            <a:r>
              <a:rPr lang="en-US" baseline="0" dirty="0" smtClean="0"/>
              <a:t> truncations.  The most recent iteration was used to create an experimental high resolution gravimetric geoid model (</a:t>
            </a:r>
            <a:r>
              <a:rPr lang="en-US" baseline="0" dirty="0" err="1" smtClean="0"/>
              <a:t>xUSGG</a:t>
            </a:r>
            <a:r>
              <a:rPr lang="en-US" baseline="0" dirty="0" smtClean="0"/>
              <a:t>), using upon the </a:t>
            </a:r>
            <a:r>
              <a:rPr lang="en-US" baseline="0" dirty="0" err="1" smtClean="0"/>
              <a:t>xEGM</a:t>
            </a:r>
            <a:r>
              <a:rPr lang="en-US" baseline="0" dirty="0" smtClean="0"/>
              <a:t>-GA model, plus high resolution </a:t>
            </a:r>
            <a:r>
              <a:rPr lang="en-US" baseline="0" dirty="0" err="1" smtClean="0"/>
              <a:t>gravimetry</a:t>
            </a:r>
            <a:r>
              <a:rPr lang="en-US" baseline="0" dirty="0" smtClean="0"/>
              <a:t> and topography.  As can be seen, this gives a slight degradation to the model at short wavelengths, but has a noticeable improvement to the model at medium to long wavelengths.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9</a:t>
            </a:fld>
            <a:endParaRPr lang="en-US" altLang="en-US" smtClean="0">
              <a:solidFill>
                <a:srgbClr val="000000"/>
              </a:solidFill>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smtClean="0"/>
              <a:t>This slide builds upon the</a:t>
            </a:r>
            <a:r>
              <a:rPr lang="en-US" baseline="0" dirty="0" smtClean="0"/>
              <a:t> previous five.  This time a new set of bars in green are added which are NOT the combined errors of GPS, Leveling and a geoid model, but are instead *only* GPS &amp; Leveling errors.  They are displayed to show the magnitude of these errors in comparison with the combined GPS/leveling/geoid errors.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150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smtClean="0"/>
              <a:t>This slide is a companion to the previous one, but the h-H errors have been</a:t>
            </a:r>
            <a:r>
              <a:rPr lang="en-US" baseline="0" dirty="0" smtClean="0"/>
              <a:t> removed, in an RMS sense, from the total h-H-N errors, leaving gravimetric geoid model errors only.  </a:t>
            </a:r>
          </a:p>
          <a:p>
            <a:pPr defTabSz="912937">
              <a:defRPr/>
            </a:pPr>
            <a:endParaRPr lang="en-US" baseline="0" dirty="0" smtClean="0"/>
          </a:p>
          <a:p>
            <a:pPr defTabSz="912937">
              <a:defRPr/>
            </a:pPr>
            <a:r>
              <a:rPr lang="en-US" baseline="0" dirty="0" smtClean="0"/>
              <a:t>As seen previously, the geoids based on airborne gravity data are the best performers, and the very slight degradation using new high resolution software at short wavelengths is noticeably offset by the significant improvement at medium wavelengths.</a:t>
            </a:r>
          </a:p>
          <a:p>
            <a:pPr defTabSz="912937">
              <a:defRPr/>
            </a:pPr>
            <a:endParaRPr lang="en-US" baseline="0" dirty="0" smtClean="0"/>
          </a:p>
          <a:p>
            <a:pPr defTabSz="912937">
              <a:defRPr/>
            </a:pPr>
            <a:r>
              <a:rPr lang="en-US" baseline="0" dirty="0" smtClean="0"/>
              <a:t>In fact, as a general statement, it could be said that adding airborne gravity data to the gravimetric geoid model has yielded about 1 cm differential geoid undulation accuracy across all distances, in the region of GSVS11, and that this can be further improved by continued improvement to the high resolution modeling software.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151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7C54C538-7699-476C-A81A-FA87529ADDE3}" type="slidenum">
              <a:rPr lang="en-US" altLang="en-US" smtClean="0">
                <a:cs typeface="Arial" charset="0"/>
              </a:rPr>
              <a:pPr eaLnBrk="1" hangingPunct="1">
                <a:spcBef>
                  <a:spcPct val="0"/>
                </a:spcBef>
              </a:pPr>
              <a:t>153</a:t>
            </a:fld>
            <a:endParaRPr lang="en-US" altLang="en-US" smtClean="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9A75B3B-8598-4CB5-B5AF-353B77D5E513}" type="slidenum">
              <a:rPr lang="en-US" altLang="en-US" smtClean="0">
                <a:cs typeface="Arial" charset="0"/>
              </a:rPr>
              <a:pPr eaLnBrk="1" hangingPunct="1">
                <a:spcBef>
                  <a:spcPct val="0"/>
                </a:spcBef>
              </a:pPr>
              <a:t>155</a:t>
            </a:fld>
            <a:endParaRPr lang="en-US" altLang="en-US" smtClean="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A58DFE94-EF2A-4AA9-BD0F-617D7B211000}" type="slidenum">
              <a:rPr lang="en-US" altLang="en-US" smtClean="0">
                <a:cs typeface="Arial" charset="0"/>
              </a:rPr>
              <a:pPr eaLnBrk="1" hangingPunct="1">
                <a:spcBef>
                  <a:spcPct val="0"/>
                </a:spcBef>
              </a:pPr>
              <a:t>156</a:t>
            </a:fld>
            <a:endParaRPr lang="en-US" altLang="en-US" smtClean="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32E88ACD-9D9E-4F52-85C2-890D6354A8A9}" type="slidenum">
              <a:rPr lang="en-US" altLang="en-US" smtClean="0">
                <a:cs typeface="Arial" charset="0"/>
              </a:rPr>
              <a:pPr eaLnBrk="1" hangingPunct="1">
                <a:spcBef>
                  <a:spcPct val="0"/>
                </a:spcBef>
              </a:pPr>
              <a:t>157</a:t>
            </a:fld>
            <a:endParaRPr lang="en-US" alt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itchFamily="34" charset="0"/>
                <a:ea typeface="MS PGothic" pitchFamily="34" charset="-128"/>
              </a:defRPr>
            </a:lvl1pPr>
            <a:lvl2pPr marL="742950" indent="-285750" eaLnBrk="0" hangingPunct="0">
              <a:spcBef>
                <a:spcPct val="30000"/>
              </a:spcBef>
              <a:defRPr sz="1200">
                <a:solidFill>
                  <a:schemeClr val="tx1"/>
                </a:solidFill>
                <a:latin typeface="Gill Sans MT" pitchFamily="34" charset="0"/>
                <a:ea typeface="MS PGothic" pitchFamily="34" charset="-128"/>
              </a:defRPr>
            </a:lvl2pPr>
            <a:lvl3pPr marL="1143000" indent="-228600" eaLnBrk="0" hangingPunct="0">
              <a:spcBef>
                <a:spcPct val="30000"/>
              </a:spcBef>
              <a:defRPr sz="1200">
                <a:solidFill>
                  <a:schemeClr val="tx1"/>
                </a:solidFill>
                <a:latin typeface="Gill Sans MT" pitchFamily="34" charset="0"/>
                <a:ea typeface="MS PGothic" pitchFamily="34" charset="-128"/>
              </a:defRPr>
            </a:lvl3pPr>
            <a:lvl4pPr marL="1600200" indent="-228600" eaLnBrk="0" hangingPunct="0">
              <a:spcBef>
                <a:spcPct val="30000"/>
              </a:spcBef>
              <a:defRPr sz="1200">
                <a:solidFill>
                  <a:schemeClr val="tx1"/>
                </a:solidFill>
                <a:latin typeface="Gill Sans MT" pitchFamily="34" charset="0"/>
                <a:ea typeface="MS PGothic" pitchFamily="34" charset="-128"/>
              </a:defRPr>
            </a:lvl4pPr>
            <a:lvl5pPr marL="2057400" indent="-228600" eaLnBrk="0" hangingPunct="0">
              <a:spcBef>
                <a:spcPct val="30000"/>
              </a:spcBef>
              <a:defRPr sz="1200">
                <a:solidFill>
                  <a:schemeClr val="tx1"/>
                </a:solidFill>
                <a:latin typeface="Gill Sans MT"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Gill Sans MT" pitchFamily="34" charset="0"/>
                <a:ea typeface="MS PGothic" pitchFamily="34" charset="-128"/>
              </a:defRPr>
            </a:lvl9pPr>
          </a:lstStyle>
          <a:p>
            <a:pPr eaLnBrk="1" hangingPunct="1">
              <a:spcBef>
                <a:spcPct val="0"/>
              </a:spcBef>
            </a:pPr>
            <a:fld id="{E5D85277-4828-4DC4-8297-05C1262BA258}" type="slidenum">
              <a:rPr lang="en-US" altLang="en-US" smtClean="0">
                <a:solidFill>
                  <a:srgbClr val="000000"/>
                </a:solidFill>
                <a:cs typeface="Arial" charset="0"/>
              </a:rPr>
              <a:pPr eaLnBrk="1" hangingPunct="1">
                <a:spcBef>
                  <a:spcPct val="0"/>
                </a:spcBef>
              </a:pPr>
              <a:t>17</a:t>
            </a:fld>
            <a:endParaRPr lang="en-US" altLang="en-US" smtClean="0">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Clarification</a:t>
            </a:r>
            <a:r>
              <a:rPr lang="en-US" baseline="0" dirty="0" smtClean="0"/>
              <a:t> on the word “convenient” – this is used to mean “there isn’t always a bench mark around when you need one – sometimes you have to find one far away and level from it to your site of interest”</a:t>
            </a:r>
            <a:endParaRPr lang="en-US" dirty="0"/>
          </a:p>
        </p:txBody>
      </p:sp>
      <p:sp>
        <p:nvSpPr>
          <p:cNvPr id="4" name="Slide Number Placeholder 3"/>
          <p:cNvSpPr>
            <a:spLocks noGrp="1"/>
          </p:cNvSpPr>
          <p:nvPr>
            <p:ph type="sldNum" sz="quarter" idx="10"/>
          </p:nvPr>
        </p:nvSpPr>
        <p:spPr/>
        <p:txBody>
          <a:bodyPr/>
          <a:lstStyle/>
          <a:p>
            <a:pPr>
              <a:defRPr/>
            </a:pPr>
            <a:fld id="{D7151EF2-55B5-4C7E-A45A-2360BE060D4D}" type="slidenum">
              <a:rPr lang="en-US" smtClean="0"/>
              <a:pPr>
                <a:defRPr/>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0BD6FD3-5A5D-4805-BD37-F08A6BE45B67}" type="slidenum">
              <a:rPr lang="en-US" smtClean="0"/>
              <a:pPr/>
              <a:t>20</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7"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a:p>
        </p:txBody>
      </p:sp>
    </p:spTree>
    <p:extLst>
      <p:ext uri="{BB962C8B-B14F-4D97-AF65-F5344CB8AC3E}">
        <p14:creationId xmlns:p14="http://schemas.microsoft.com/office/powerpoint/2010/main" val="264564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a:p>
        </p:txBody>
      </p:sp>
    </p:spTree>
    <p:extLst>
      <p:ext uri="{BB962C8B-B14F-4D97-AF65-F5344CB8AC3E}">
        <p14:creationId xmlns:p14="http://schemas.microsoft.com/office/powerpoint/2010/main" val="308539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a:p>
        </p:txBody>
      </p:sp>
    </p:spTree>
    <p:extLst>
      <p:ext uri="{BB962C8B-B14F-4D97-AF65-F5344CB8AC3E}">
        <p14:creationId xmlns:p14="http://schemas.microsoft.com/office/powerpoint/2010/main" val="50679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8"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4"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3"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24047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a:p>
        </p:txBody>
      </p:sp>
    </p:spTree>
    <p:extLst>
      <p:ext uri="{BB962C8B-B14F-4D97-AF65-F5344CB8AC3E}">
        <p14:creationId xmlns:p14="http://schemas.microsoft.com/office/powerpoint/2010/main" val="2148942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a:p>
        </p:txBody>
      </p:sp>
    </p:spTree>
    <p:extLst>
      <p:ext uri="{BB962C8B-B14F-4D97-AF65-F5344CB8AC3E}">
        <p14:creationId xmlns:p14="http://schemas.microsoft.com/office/powerpoint/2010/main" val="1382204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15,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Alaska Surveying and Mapping Conference, Anchorage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89750"/>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pPr lvl="0"/>
            <a:r>
              <a:rPr lang="en-US" altLang="en-US" noProof="0" smtClean="0"/>
              <a:t>Click to edit Master title style</a:t>
            </a:r>
          </a:p>
        </p:txBody>
      </p:sp>
      <p:sp>
        <p:nvSpPr>
          <p:cNvPr id="512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pPr lvl="0"/>
            <a:r>
              <a:rPr lang="en-US" altLang="en-US" noProof="0" smtClean="0"/>
              <a:t>Click to edit Master subtitle style</a:t>
            </a:r>
          </a:p>
        </p:txBody>
      </p:sp>
    </p:spTree>
    <p:extLst>
      <p:ext uri="{BB962C8B-B14F-4D97-AF65-F5344CB8AC3E}">
        <p14:creationId xmlns:p14="http://schemas.microsoft.com/office/powerpoint/2010/main" val="205110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0054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374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2731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21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a:p>
        </p:txBody>
      </p:sp>
    </p:spTree>
    <p:extLst>
      <p:ext uri="{BB962C8B-B14F-4D97-AF65-F5344CB8AC3E}">
        <p14:creationId xmlns:p14="http://schemas.microsoft.com/office/powerpoint/2010/main" val="3913221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7666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51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9817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1924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61424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9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a:p>
        </p:txBody>
      </p:sp>
    </p:spTree>
    <p:extLst>
      <p:ext uri="{BB962C8B-B14F-4D97-AF65-F5344CB8AC3E}">
        <p14:creationId xmlns:p14="http://schemas.microsoft.com/office/powerpoint/2010/main" val="11487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a:p>
        </p:txBody>
      </p:sp>
    </p:spTree>
    <p:extLst>
      <p:ext uri="{BB962C8B-B14F-4D97-AF65-F5344CB8AC3E}">
        <p14:creationId xmlns:p14="http://schemas.microsoft.com/office/powerpoint/2010/main" val="313475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a:p>
        </p:txBody>
      </p:sp>
    </p:spTree>
    <p:extLst>
      <p:ext uri="{BB962C8B-B14F-4D97-AF65-F5344CB8AC3E}">
        <p14:creationId xmlns:p14="http://schemas.microsoft.com/office/powerpoint/2010/main" val="427353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February 15, 2016</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Alaska Surveying and Mapping Conference, Anchorage</a:t>
            </a:r>
            <a:endParaRPr lang="en-US"/>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a:p>
        </p:txBody>
      </p:sp>
    </p:spTree>
    <p:extLst>
      <p:ext uri="{BB962C8B-B14F-4D97-AF65-F5344CB8AC3E}">
        <p14:creationId xmlns:p14="http://schemas.microsoft.com/office/powerpoint/2010/main" val="234781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MT" pitchFamily="34" charset="0"/>
                <a:ea typeface="ＭＳ Ｐゴシック" pitchFamily="34" charset="-128"/>
                <a:cs typeface="Arial" pitchFamily="34" charset="0"/>
              </a:defRPr>
            </a:lvl1pPr>
          </a:lstStyle>
          <a:p>
            <a:pPr>
              <a:defRPr/>
            </a:pPr>
            <a:r>
              <a:rPr lang="en-US" altLang="en-US" smtClean="0"/>
              <a:t>February 15, 2016</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Gill Sans MT" pitchFamily="34" charset="0"/>
                <a:ea typeface="+mn-ea"/>
                <a:cs typeface="+mn-cs"/>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a:p>
        </p:txBody>
      </p:sp>
      <p:pic>
        <p:nvPicPr>
          <p:cNvPr id="1031" name="Picture 8" descr="C:\Users\jeremy.mchugh\Pictures\geodesy.noaa.gov slide background.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866" r:id="rId1"/>
    <p:sldLayoutId id="2147487867" r:id="rId2"/>
    <p:sldLayoutId id="2147487857" r:id="rId3"/>
    <p:sldLayoutId id="2147487858" r:id="rId4"/>
    <p:sldLayoutId id="2147487859" r:id="rId5"/>
    <p:sldLayoutId id="2147487860" r:id="rId6"/>
    <p:sldLayoutId id="2147487861" r:id="rId7"/>
    <p:sldLayoutId id="2147487862" r:id="rId8"/>
    <p:sldLayoutId id="2147487863" r:id="rId9"/>
    <p:sldLayoutId id="2147487864" r:id="rId10"/>
    <p:sldLayoutId id="2147487865"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February 15,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Alaska Surveying and Mapping Conference, Anchorage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15, 2016</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Alaska Surveying and Mapping Conference, Anchorage</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sldNum="0"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15, 2016</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Alaska Surveying and Mapping Conference, Anchorage</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sldNum="0"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898525" y="1736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400" smtClean="0">
              <a:solidFill>
                <a:srgbClr val="000000"/>
              </a:solidFill>
              <a:latin typeface="Times" charset="0"/>
              <a:ea typeface="+mn-ea"/>
            </a:endParaRPr>
          </a:p>
        </p:txBody>
      </p:sp>
      <p:sp>
        <p:nvSpPr>
          <p:cNvPr id="4100" name="Text Box 4"/>
          <p:cNvSpPr txBox="1">
            <a:spLocks noChangeArrowheads="1"/>
          </p:cNvSpPr>
          <p:nvPr/>
        </p:nvSpPr>
        <p:spPr bwMode="auto">
          <a:xfrm>
            <a:off x="2362200" y="16002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sz="2400" smtClean="0">
              <a:solidFill>
                <a:srgbClr val="000000"/>
              </a:solidFill>
              <a:latin typeface="Times" charset="0"/>
              <a:ea typeface="+mn-ea"/>
            </a:endParaRPr>
          </a:p>
        </p:txBody>
      </p:sp>
      <p:sp>
        <p:nvSpPr>
          <p:cNvPr id="4101" name="Rectangle 5"/>
          <p:cNvSpPr>
            <a:spLocks noGrp="1" noChangeArrowheads="1"/>
          </p:cNvSpPr>
          <p:nvPr>
            <p:ph type="title"/>
          </p:nvPr>
        </p:nvSpPr>
        <p:spPr bwMode="auto">
          <a:xfrm>
            <a:off x="457200" y="4572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2" name="Rectangle 6"/>
          <p:cNvSpPr>
            <a:spLocks noGrp="1" noChangeArrowheads="1"/>
          </p:cNvSpPr>
          <p:nvPr>
            <p:ph type="body" idx="1"/>
          </p:nvPr>
        </p:nvSpPr>
        <p:spPr bwMode="auto">
          <a:xfrm>
            <a:off x="1219200" y="1905000"/>
            <a:ext cx="7162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02530128"/>
      </p:ext>
    </p:extLst>
  </p:cSld>
  <p:clrMap bg1="lt1" tx1="dk1" bg2="lt2" tx2="dk2" accent1="accent1" accent2="accent2" accent3="accent3" accent4="accent4" accent5="accent5" accent6="accent6" hlink="hlink" folHlink="folHlink"/>
  <p:sldLayoutIdLst>
    <p:sldLayoutId id="2147487904" r:id="rId1"/>
    <p:sldLayoutId id="2147487905" r:id="rId2"/>
    <p:sldLayoutId id="2147487906" r:id="rId3"/>
    <p:sldLayoutId id="2147487907" r:id="rId4"/>
    <p:sldLayoutId id="2147487908" r:id="rId5"/>
    <p:sldLayoutId id="2147487909" r:id="rId6"/>
    <p:sldLayoutId id="2147487910" r:id="rId7"/>
    <p:sldLayoutId id="2147487911" r:id="rId8"/>
    <p:sldLayoutId id="2147487912" r:id="rId9"/>
    <p:sldLayoutId id="2147487913" r:id="rId10"/>
    <p:sldLayoutId id="2147487914" r:id="rId11"/>
  </p:sldLayoutIdLst>
  <p:hf sldNum="0" hdr="0"/>
  <p:txStyles>
    <p:titleStyle>
      <a:lvl1pPr algn="ctr" rtl="0" fontAlgn="base">
        <a:spcBef>
          <a:spcPct val="0"/>
        </a:spcBef>
        <a:spcAft>
          <a:spcPct val="0"/>
        </a:spcAft>
        <a:defRPr sz="2400" b="1">
          <a:solidFill>
            <a:schemeClr val="tx1"/>
          </a:solidFill>
          <a:latin typeface="+mj-lt"/>
          <a:ea typeface="+mj-ea"/>
          <a:cs typeface="+mj-cs"/>
        </a:defRPr>
      </a:lvl1pPr>
      <a:lvl2pPr algn="ctr" rtl="0" fontAlgn="base">
        <a:spcBef>
          <a:spcPct val="0"/>
        </a:spcBef>
        <a:spcAft>
          <a:spcPct val="0"/>
        </a:spcAft>
        <a:defRPr sz="2400" b="1">
          <a:solidFill>
            <a:schemeClr val="tx1"/>
          </a:solidFill>
          <a:latin typeface="Verdana" pitchFamily="34" charset="0"/>
        </a:defRPr>
      </a:lvl2pPr>
      <a:lvl3pPr algn="ctr" rtl="0" fontAlgn="base">
        <a:spcBef>
          <a:spcPct val="0"/>
        </a:spcBef>
        <a:spcAft>
          <a:spcPct val="0"/>
        </a:spcAft>
        <a:defRPr sz="2400" b="1">
          <a:solidFill>
            <a:schemeClr val="tx1"/>
          </a:solidFill>
          <a:latin typeface="Verdana" pitchFamily="34" charset="0"/>
        </a:defRPr>
      </a:lvl3pPr>
      <a:lvl4pPr algn="ctr" rtl="0" fontAlgn="base">
        <a:spcBef>
          <a:spcPct val="0"/>
        </a:spcBef>
        <a:spcAft>
          <a:spcPct val="0"/>
        </a:spcAft>
        <a:defRPr sz="2400" b="1">
          <a:solidFill>
            <a:schemeClr val="tx1"/>
          </a:solidFill>
          <a:latin typeface="Verdana" pitchFamily="34" charset="0"/>
        </a:defRPr>
      </a:lvl4pPr>
      <a:lvl5pPr algn="ctr" rtl="0" fontAlgn="base">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28.xml.rels><?xml version="1.0" encoding="UTF-8" standalone="yes"?>
<Relationships xmlns="http://schemas.openxmlformats.org/package/2006/relationships"><Relationship Id="rId2" Type="http://schemas.openxmlformats.org/officeDocument/2006/relationships/hyperlink" Target="http://beta.ngs.noaa.gov/gtkweb/"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geodesy.noaa.gov/2015GeospatialSummit/"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mailto:NGS.Webinar@noaa.gov" TargetMode="External"/><Relationship Id="rId4" Type="http://schemas.openxmlformats.org/officeDocument/2006/relationships/hyperlink" Target="http://www.ngs.noaa.gov/web/science_edu/webinar_series/"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geodesy.noaa.gov/"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geodesy.noaa.gov/ADVISOR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png"/><Relationship Id="rId7" Type="http://schemas.openxmlformats.org/officeDocument/2006/relationships/image" Target="../media/image61.w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0.wmf"/><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wmf"/></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chart" Target="../charts/chart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chart" Target="../charts/chart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png"/><Relationship Id="rId1" Type="http://schemas.openxmlformats.org/officeDocument/2006/relationships/slideLayout" Target="../slideLayouts/slideLayout46.xml"/><Relationship Id="rId4" Type="http://schemas.openxmlformats.org/officeDocument/2006/relationships/image" Target="../media/image75.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ngs.noaa.gov/GEOID/GSVS1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ngs.noaa.gov/GEOID/GSVS1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www.ngs.noaa.gov/web/news/Ten_Year_Plan_2013-2023.pdf" TargetMode="External"/><Relationship Id="rId4" Type="http://schemas.openxmlformats.org/officeDocument/2006/relationships/hyperlink" Target="http://www.geodesy.noaa.gov/web/news/Ten_Year_Plan_2013-2023.pdf"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463550" y="1913660"/>
            <a:ext cx="8204200" cy="3632118"/>
          </a:xfrm>
          <a:prstGeom prst="rect">
            <a:avLst/>
          </a:prstGeom>
          <a:noFill/>
          <a:ln w="9525">
            <a:noFill/>
            <a:miter lim="800000"/>
            <a:headEnd/>
            <a:tailEnd/>
          </a:ln>
          <a:effectLst/>
        </p:spPr>
        <p:txBody>
          <a:bodyPr anchor="ctr"/>
          <a:lstStyle/>
          <a:p>
            <a:pPr algn="ctr">
              <a:defRPr/>
            </a:pPr>
            <a:r>
              <a:rPr lang="en-US" sz="3600" b="1" dirty="0" smtClean="0">
                <a:solidFill>
                  <a:prstClr val="black"/>
                </a:solidFill>
                <a:latin typeface="Verdana" pitchFamily="34" charset="0"/>
                <a:ea typeface="+mn-ea"/>
              </a:rPr>
              <a:t>NSRS </a:t>
            </a:r>
            <a:r>
              <a:rPr lang="en-US" sz="3600" b="1" dirty="0">
                <a:solidFill>
                  <a:prstClr val="black"/>
                </a:solidFill>
                <a:latin typeface="Verdana" pitchFamily="34" charset="0"/>
                <a:ea typeface="+mn-ea"/>
              </a:rPr>
              <a:t>Modernization in </a:t>
            </a:r>
            <a:r>
              <a:rPr lang="en-US" sz="3600" b="1" dirty="0" smtClean="0">
                <a:solidFill>
                  <a:prstClr val="black"/>
                </a:solidFill>
                <a:latin typeface="Verdana" pitchFamily="34" charset="0"/>
                <a:ea typeface="+mn-ea"/>
              </a:rPr>
              <a:t>2022</a:t>
            </a:r>
          </a:p>
          <a:p>
            <a:pPr algn="ctr">
              <a:defRPr/>
            </a:pP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r>
              <a:rPr lang="en-US" b="1" dirty="0" smtClean="0">
                <a:solidFill>
                  <a:prstClr val="black"/>
                </a:solidFill>
                <a:latin typeface="Verdana" pitchFamily="34" charset="0"/>
                <a:ea typeface="+mn-ea"/>
              </a:rPr>
              <a:t>Dru Smith</a:t>
            </a:r>
            <a:endParaRPr lang="en-US" b="1" dirty="0">
              <a:solidFill>
                <a:prstClr val="black"/>
              </a:solidFill>
              <a:latin typeface="Verdana" pitchFamily="34" charset="0"/>
              <a:ea typeface="+mn-ea"/>
            </a:endParaRPr>
          </a:p>
          <a:p>
            <a:pPr algn="ctr">
              <a:defRPr/>
            </a:pPr>
            <a:r>
              <a:rPr lang="en-US" dirty="0" smtClean="0">
                <a:solidFill>
                  <a:prstClr val="black"/>
                </a:solidFill>
                <a:latin typeface="Verdana" pitchFamily="34" charset="0"/>
                <a:ea typeface="+mn-ea"/>
              </a:rPr>
              <a:t>NSRS Modernization Manager</a:t>
            </a:r>
            <a:endParaRPr lang="en-US" dirty="0">
              <a:solidFill>
                <a:prstClr val="black"/>
              </a:solidFill>
              <a:latin typeface="Verdana" pitchFamily="34" charset="0"/>
              <a:ea typeface="+mn-ea"/>
            </a:endParaRPr>
          </a:p>
          <a:p>
            <a:pPr algn="ctr">
              <a:defRPr/>
            </a:pPr>
            <a:endParaRPr lang="en-US" dirty="0">
              <a:solidFill>
                <a:prstClr val="black"/>
              </a:solidFill>
              <a:latin typeface="Verdana" pitchFamily="34" charset="0"/>
              <a:ea typeface="+mn-ea"/>
            </a:endParaRPr>
          </a:p>
          <a:p>
            <a:pPr algn="ctr">
              <a:defRPr/>
            </a:pPr>
            <a:r>
              <a:rPr lang="en-US" b="1" dirty="0" smtClean="0">
                <a:solidFill>
                  <a:prstClr val="black"/>
                </a:solidFill>
                <a:latin typeface="Verdana" pitchFamily="34" charset="0"/>
                <a:ea typeface="+mn-ea"/>
              </a:rPr>
              <a:t>Vicki Childers</a:t>
            </a:r>
            <a:endParaRPr lang="en-US" b="1" dirty="0">
              <a:solidFill>
                <a:prstClr val="black"/>
              </a:solidFill>
              <a:latin typeface="Verdana" pitchFamily="34" charset="0"/>
              <a:ea typeface="+mn-ea"/>
            </a:endParaRPr>
          </a:p>
          <a:p>
            <a:pPr algn="ctr">
              <a:defRPr/>
            </a:pPr>
            <a:r>
              <a:rPr lang="en-US" dirty="0" smtClean="0">
                <a:solidFill>
                  <a:prstClr val="black"/>
                </a:solidFill>
                <a:latin typeface="Verdana" pitchFamily="34" charset="0"/>
                <a:ea typeface="+mn-ea"/>
              </a:rPr>
              <a:t>Observation and Analysis Division Chief</a:t>
            </a:r>
            <a:endParaRPr lang="en-US" dirty="0">
              <a:solidFill>
                <a:prstClr val="black"/>
              </a:solidFill>
              <a:latin typeface="Verdana" pitchFamily="34" charset="0"/>
              <a:ea typeface="+mn-ea"/>
            </a:endParaRPr>
          </a:p>
          <a:p>
            <a:pPr algn="ctr">
              <a:defRPr/>
            </a:pPr>
            <a:endParaRPr lang="en-US" dirty="0">
              <a:solidFill>
                <a:prstClr val="black"/>
              </a:solidFill>
              <a:latin typeface="Verdana" pitchFamily="34" charset="0"/>
              <a:ea typeface="+mn-ea"/>
            </a:endParaRPr>
          </a:p>
          <a:p>
            <a:pPr algn="ctr">
              <a:defRPr/>
            </a:pPr>
            <a:r>
              <a:rPr lang="en-US" b="1" dirty="0">
                <a:solidFill>
                  <a:prstClr val="black"/>
                </a:solidFill>
                <a:latin typeface="Verdana" pitchFamily="34" charset="0"/>
                <a:ea typeface="+mn-ea"/>
              </a:rPr>
              <a:t>NOAA’s National Geodetic Survey</a:t>
            </a:r>
            <a:r>
              <a:rPr lang="en-US" b="1" dirty="0">
                <a:solidFill>
                  <a:prstClr val="black"/>
                </a:solidFill>
                <a:effectLst>
                  <a:outerShdw blurRad="38100" dist="38100" dir="2700000" algn="tl">
                    <a:srgbClr val="C0C0C0"/>
                  </a:outerShdw>
                </a:effectLst>
                <a:latin typeface="Verdana" pitchFamily="34" charset="0"/>
                <a:ea typeface="+mn-ea"/>
              </a:rPr>
              <a:t/>
            </a:r>
            <a:br>
              <a:rPr lang="en-US" b="1" dirty="0">
                <a:solidFill>
                  <a:prstClr val="black"/>
                </a:solidFill>
                <a:effectLst>
                  <a:outerShdw blurRad="38100" dist="38100" dir="2700000" algn="tl">
                    <a:srgbClr val="C0C0C0"/>
                  </a:outerShdw>
                </a:effectLst>
                <a:latin typeface="Verdana" pitchFamily="34" charset="0"/>
                <a:ea typeface="+mn-ea"/>
              </a:rPr>
            </a:br>
            <a:endParaRPr lang="en-US" b="1" dirty="0">
              <a:solidFill>
                <a:prstClr val="black"/>
              </a:solidFill>
              <a:effectLst>
                <a:outerShdw blurRad="38100" dist="38100" dir="2700000" algn="tl">
                  <a:srgbClr val="C0C0C0"/>
                </a:outerShdw>
              </a:effectLst>
              <a:latin typeface="Verdana" pitchFamily="34" charset="0"/>
              <a:ea typeface="+mn-ea"/>
            </a:endParaRPr>
          </a:p>
        </p:txBody>
      </p:sp>
      <p:sp>
        <p:nvSpPr>
          <p:cNvPr id="2" name="Date Placeholder 1"/>
          <p:cNvSpPr>
            <a:spLocks noGrp="1"/>
          </p:cNvSpPr>
          <p:nvPr>
            <p:ph type="dt" sz="half" idx="10"/>
          </p:nvPr>
        </p:nvSpPr>
        <p:spPr/>
        <p:txBody>
          <a:bodyPr/>
          <a:lstStyle/>
          <a:p>
            <a:pPr>
              <a:defRPr/>
            </a:pPr>
            <a:r>
              <a:rPr lang="en-US" smtClean="0"/>
              <a:t>February 15, 2016</a:t>
            </a:r>
            <a:endParaRPr lang="en-US" dirty="0"/>
          </a:p>
        </p:txBody>
      </p:sp>
      <p:sp>
        <p:nvSpPr>
          <p:cNvPr id="3" name="Footer Placeholder 2"/>
          <p:cNvSpPr>
            <a:spLocks noGrp="1"/>
          </p:cNvSpPr>
          <p:nvPr>
            <p:ph type="ftr" sz="quarter" idx="11"/>
          </p:nvPr>
        </p:nvSpPr>
        <p:spPr/>
        <p:txBody>
          <a:bodyPr/>
          <a:lstStyle/>
          <a:p>
            <a:pPr>
              <a:defRPr/>
            </a:pPr>
            <a:r>
              <a:rPr lang="en-US" dirty="0" smtClean="0"/>
              <a:t>Alaska Surveying and Mapping Conference, Anchorage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595313"/>
            <a:ext cx="8229600" cy="1143000"/>
          </a:xfrm>
        </p:spPr>
        <p:txBody>
          <a:bodyPr/>
          <a:lstStyle/>
          <a:p>
            <a:r>
              <a:rPr lang="en-US" altLang="en-US" smtClean="0"/>
              <a:t>NGS’s Mission and Role </a:t>
            </a:r>
          </a:p>
        </p:txBody>
      </p:sp>
      <p:sp>
        <p:nvSpPr>
          <p:cNvPr id="18435" name="Content Placeholder 2"/>
          <p:cNvSpPr>
            <a:spLocks noGrp="1"/>
          </p:cNvSpPr>
          <p:nvPr>
            <p:ph idx="1"/>
          </p:nvPr>
        </p:nvSpPr>
        <p:spPr>
          <a:xfrm>
            <a:off x="546100" y="1614488"/>
            <a:ext cx="7659688" cy="4433887"/>
          </a:xfrm>
        </p:spPr>
        <p:txBody>
          <a:bodyPr/>
          <a:lstStyle/>
          <a:p>
            <a:r>
              <a:rPr lang="en-US" altLang="en-US" sz="2000" dirty="0" smtClean="0"/>
              <a:t>NGS has defined the datums of the NSRS as NAD 83 and NAVD 88 (plus others) </a:t>
            </a:r>
          </a:p>
          <a:p>
            <a:r>
              <a:rPr lang="en-US" altLang="en-US" sz="2000" dirty="0" smtClean="0"/>
              <a:t>FGCS requires that all civilian federal surveying and mapping use NAD 83 and/or NAVD 88 (plus others)</a:t>
            </a:r>
          </a:p>
          <a:p>
            <a:r>
              <a:rPr lang="en-US" altLang="en-US" sz="2000" dirty="0" smtClean="0"/>
              <a:t>“To the extent practicable, legally allowable, and feasible, require that all Federal agencies using or producing (vertical height / coordinate) information undertake an orderly transition to (NAVD 88/NAD 83)”</a:t>
            </a:r>
          </a:p>
          <a:p>
            <a:pPr lvl="1">
              <a:buFont typeface="Gill Sans MT" pitchFamily="34" charset="0"/>
              <a:buChar char="–"/>
            </a:pPr>
            <a:r>
              <a:rPr lang="en-US" altLang="en-US" sz="2000" dirty="0" smtClean="0"/>
              <a:t>1989 FGCC Federal Register Notice (54 FR 25318)</a:t>
            </a:r>
          </a:p>
          <a:p>
            <a:pPr lvl="1">
              <a:buFont typeface="Gill Sans MT" pitchFamily="34" charset="0"/>
              <a:buChar char="–"/>
            </a:pPr>
            <a:r>
              <a:rPr lang="en-US" altLang="en-US" sz="2000" dirty="0" smtClean="0"/>
              <a:t>1993 FGCS Federal Register Notice (Vol. 58, No. 120)</a:t>
            </a:r>
          </a:p>
          <a:p>
            <a:r>
              <a:rPr lang="en-US" altLang="en-US" sz="2000" dirty="0" smtClean="0"/>
              <a:t>These regulations </a:t>
            </a:r>
            <a:r>
              <a:rPr lang="en-US" altLang="en-US" sz="2000" u="sng" dirty="0" smtClean="0"/>
              <a:t>do not apply to DoD nor to state and local surveying</a:t>
            </a:r>
            <a:r>
              <a:rPr lang="en-US" altLang="en-US" sz="2000" dirty="0" smtClean="0"/>
              <a:t>, but these groups often do adopt NAD 83 / NAVD 88</a:t>
            </a:r>
          </a:p>
          <a:p>
            <a:endParaRPr lang="en-US" altLang="en-US" dirty="0" smtClean="0"/>
          </a:p>
          <a:p>
            <a:endParaRPr lang="en-US" altLang="en-US" dirty="0" smtClean="0"/>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8438"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Model:  </a:t>
            </a:r>
            <a:r>
              <a:rPr lang="en-US" dirty="0" err="1" smtClean="0"/>
              <a:t>IGSxx</a:t>
            </a:r>
            <a:r>
              <a:rPr lang="en-US" dirty="0" smtClean="0"/>
              <a:t> to 2022</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Potential candidates, in order of complexity and “enforced lack of change to coordinates”:</a:t>
            </a:r>
          </a:p>
          <a:p>
            <a:pPr lvl="1"/>
            <a:r>
              <a:rPr lang="en-US" dirty="0" smtClean="0">
                <a:latin typeface="Cambria" panose="02040503050406030204" pitchFamily="18" charset="0"/>
              </a:rPr>
              <a:t>1) The identity matrix</a:t>
            </a:r>
          </a:p>
          <a:p>
            <a:pPr lvl="1"/>
            <a:r>
              <a:rPr lang="en-US" dirty="0" smtClean="0">
                <a:latin typeface="Cambria" panose="02040503050406030204" pitchFamily="18" charset="0"/>
              </a:rPr>
              <a:t>2) A 14 parameter transformation or an Euler Pole rotation for each plate</a:t>
            </a:r>
          </a:p>
          <a:p>
            <a:pPr lvl="1"/>
            <a:r>
              <a:rPr lang="en-US" dirty="0" smtClean="0">
                <a:latin typeface="Cambria" panose="02040503050406030204" pitchFamily="18" charset="0"/>
              </a:rPr>
              <a:t>3) A grid of velocities</a:t>
            </a:r>
          </a:p>
          <a:p>
            <a:pPr lvl="1"/>
            <a:r>
              <a:rPr lang="en-US" dirty="0" smtClean="0">
                <a:latin typeface="Cambria" panose="02040503050406030204" pitchFamily="18" charset="0"/>
              </a:rPr>
              <a:t>4) An HTDP approach combining all secular and episodic velocities</a:t>
            </a:r>
          </a:p>
          <a:p>
            <a:pPr lvl="1"/>
            <a:endParaRPr lang="en-US" dirty="0">
              <a:latin typeface="Cambria" panose="02040503050406030204" pitchFamily="18" charset="0"/>
            </a:endParaRPr>
          </a:p>
          <a:p>
            <a:pPr lvl="1"/>
            <a:endParaRPr lang="en-US" dirty="0">
              <a:latin typeface="Cambria" panose="02040503050406030204" pitchFamily="18" charset="0"/>
            </a:endParaRPr>
          </a:p>
          <a:p>
            <a:endParaRPr lang="en-US" dirty="0" smtClean="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7026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Time-Dependency</a:t>
            </a:r>
            <a:endParaRPr lang="en-US" dirty="0"/>
          </a:p>
        </p:txBody>
      </p:sp>
      <p:sp>
        <p:nvSpPr>
          <p:cNvPr id="3" name="Content Placeholder 2"/>
          <p:cNvSpPr>
            <a:spLocks noGrp="1"/>
          </p:cNvSpPr>
          <p:nvPr>
            <p:ph idx="1"/>
          </p:nvPr>
        </p:nvSpPr>
        <p:spPr/>
        <p:txBody>
          <a:bodyPr/>
          <a:lstStyle/>
          <a:p>
            <a:r>
              <a:rPr lang="en-US" dirty="0" smtClean="0"/>
              <a:t>All of the above projects will be moot, if NGS and NGS customers can not agree upon </a:t>
            </a:r>
            <a:r>
              <a:rPr lang="en-US" u="sng" dirty="0" smtClean="0"/>
              <a:t>the purpose of geodetic control in a dynamic world</a:t>
            </a:r>
          </a:p>
          <a:p>
            <a:pPr lvl="1"/>
            <a:r>
              <a:rPr lang="en-US" dirty="0" smtClean="0"/>
              <a:t>In vertical, this seems less divisive.  </a:t>
            </a:r>
          </a:p>
          <a:p>
            <a:pPr lvl="1"/>
            <a:r>
              <a:rPr lang="en-US" dirty="0" smtClean="0"/>
              <a:t>In horizontal, this is tied to the “math model” and is highly divisive.  Let’s perform a thought experiment to see why…</a:t>
            </a: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9760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7" name="Title 1"/>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20000"/>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mtClean="0"/>
              <a:t>A thought experiment concerning “plate fixed” coordinates:</a:t>
            </a:r>
            <a:br>
              <a:rPr lang="en-US" smtClean="0"/>
            </a:br>
            <a:r>
              <a:rPr lang="en-US" smtClean="0"/>
              <a:t>How and why?</a:t>
            </a:r>
            <a:endParaRPr lang="en-US" dirty="0"/>
          </a:p>
        </p:txBody>
      </p:sp>
    </p:spTree>
    <p:extLst>
      <p:ext uri="{BB962C8B-B14F-4D97-AF65-F5344CB8AC3E}">
        <p14:creationId xmlns:p14="http://schemas.microsoft.com/office/powerpoint/2010/main" val="5427236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“Plate-Fixed”:  Historic Issue</a:t>
            </a:r>
            <a:endParaRPr lang="en-US" dirty="0"/>
          </a:p>
        </p:txBody>
      </p:sp>
      <p:sp>
        <p:nvSpPr>
          <p:cNvPr id="3" name="Content Placeholder 2"/>
          <p:cNvSpPr>
            <a:spLocks noGrp="1"/>
          </p:cNvSpPr>
          <p:nvPr>
            <p:ph idx="1"/>
          </p:nvPr>
        </p:nvSpPr>
        <p:spPr/>
        <p:txBody>
          <a:bodyPr/>
          <a:lstStyle/>
          <a:p>
            <a:r>
              <a:rPr lang="en-US" dirty="0" smtClean="0"/>
              <a:t>NAD 83 was theoretically “plate fixed”</a:t>
            </a:r>
          </a:p>
          <a:p>
            <a:pPr lvl="1"/>
            <a:r>
              <a:rPr lang="en-US" dirty="0" smtClean="0"/>
              <a:t>Tectonic rotation removed</a:t>
            </a:r>
          </a:p>
          <a:p>
            <a:pPr lvl="2"/>
            <a:r>
              <a:rPr lang="en-US" dirty="0" smtClean="0"/>
              <a:t>Based on a now-obsolete rotation model</a:t>
            </a:r>
          </a:p>
          <a:p>
            <a:pPr lvl="2"/>
            <a:r>
              <a:rPr lang="en-US" dirty="0" smtClean="0"/>
              <a:t>Should have no systematic time-dependent latitude or longitude signal in “stable” areas except at very small (&lt; 1 mm/y) residual, non-systematic levels.</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7877878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612" y="1727796"/>
            <a:ext cx="609877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24812"/>
            <a:ext cx="9144000" cy="954107"/>
          </a:xfrm>
          <a:prstGeom prst="rect">
            <a:avLst/>
          </a:prstGeom>
        </p:spPr>
        <p:txBody>
          <a:bodyPr wrap="square">
            <a:spAutoFit/>
          </a:bodyPr>
          <a:lstStyle/>
          <a:p>
            <a:pPr algn="ctr"/>
            <a:r>
              <a:rPr lang="en-US" dirty="0"/>
              <a:t/>
            </a:r>
            <a:br>
              <a:rPr lang="en-US" dirty="0"/>
            </a:br>
            <a:endParaRPr lang="en-US" dirty="0" smtClean="0"/>
          </a:p>
          <a:p>
            <a:pPr algn="ctr"/>
            <a:endParaRPr lang="en-US" dirty="0"/>
          </a:p>
          <a:p>
            <a:pPr algn="ctr"/>
            <a:r>
              <a:rPr lang="en-US" dirty="0" smtClean="0"/>
              <a:t>NAD </a:t>
            </a:r>
            <a:r>
              <a:rPr lang="en-US" dirty="0"/>
              <a:t>83(2011) </a:t>
            </a:r>
            <a:r>
              <a:rPr lang="en-US" dirty="0">
                <a:solidFill>
                  <a:srgbClr val="FF3300"/>
                </a:solidFill>
              </a:rPr>
              <a:t>epoch </a:t>
            </a:r>
            <a:r>
              <a:rPr lang="en-US" dirty="0" smtClean="0">
                <a:solidFill>
                  <a:srgbClr val="FF3300"/>
                </a:solidFill>
              </a:rPr>
              <a:t>2010.00 </a:t>
            </a:r>
            <a:r>
              <a:rPr lang="en-US" dirty="0" smtClean="0"/>
              <a:t>minus </a:t>
            </a:r>
            <a:r>
              <a:rPr lang="en-US" dirty="0"/>
              <a:t>NAD 83(NSRS2007) </a:t>
            </a:r>
            <a:r>
              <a:rPr lang="en-US" dirty="0">
                <a:solidFill>
                  <a:srgbClr val="FF3300"/>
                </a:solidFill>
              </a:rPr>
              <a:t>epoch 2002.0</a:t>
            </a:r>
          </a:p>
        </p:txBody>
      </p:sp>
      <p:sp>
        <p:nvSpPr>
          <p:cNvPr id="10" name="Title 1"/>
          <p:cNvSpPr>
            <a:spLocks noGrp="1"/>
          </p:cNvSpPr>
          <p:nvPr>
            <p:ph type="title"/>
          </p:nvPr>
        </p:nvSpPr>
        <p:spPr>
          <a:xfrm>
            <a:off x="457200" y="274638"/>
            <a:ext cx="8229600" cy="1143000"/>
          </a:xfrm>
        </p:spPr>
        <p:txBody>
          <a:bodyPr/>
          <a:lstStyle/>
          <a:p>
            <a:r>
              <a:rPr lang="en-US" dirty="0"/>
              <a:t>“Plate-Fixed”:  Historic Issue</a:t>
            </a: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9364359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Assume:</a:t>
            </a:r>
          </a:p>
          <a:p>
            <a:pPr lvl="1"/>
            <a:r>
              <a:rPr lang="en-US" dirty="0" smtClean="0"/>
              <a:t>CORS exists</a:t>
            </a:r>
          </a:p>
          <a:p>
            <a:pPr lvl="1"/>
            <a:r>
              <a:rPr lang="en-US" dirty="0" smtClean="0"/>
              <a:t>ITRF coordinates on CORS are known from 1994 to 2022</a:t>
            </a:r>
          </a:p>
          <a:p>
            <a:pPr lvl="2"/>
            <a:r>
              <a:rPr lang="en-US" dirty="0" smtClean="0"/>
              <a:t>Presumes the reference frame is determined continuously through time, and discontinuities in ITRF coordinates at CORS (due to earthquakes</a:t>
            </a:r>
            <a:r>
              <a:rPr lang="en-US" dirty="0"/>
              <a:t>, antenna changes, </a:t>
            </a:r>
            <a:r>
              <a:rPr lang="en-US" dirty="0" smtClean="0"/>
              <a:t>etc.) are known and accounted for.</a:t>
            </a:r>
          </a:p>
          <a:p>
            <a:pPr lvl="1"/>
            <a:r>
              <a:rPr lang="en-US" dirty="0" smtClean="0"/>
              <a:t>Differential GPS is used to position passive control in the ITRF by holding CORS fixed</a:t>
            </a:r>
          </a:p>
          <a:p>
            <a:pPr lvl="2"/>
            <a:r>
              <a:rPr lang="en-US" dirty="0" smtClean="0"/>
              <a:t>At the epoch of the survey</a:t>
            </a:r>
          </a:p>
          <a:p>
            <a:pPr lvl="1"/>
            <a:endParaRPr lang="en-US" dirty="0" smtClean="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3084936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4" name="TextBox 73"/>
          <p:cNvSpPr txBox="1"/>
          <p:nvPr/>
        </p:nvSpPr>
        <p:spPr>
          <a:xfrm>
            <a:off x="1739153" y="376518"/>
            <a:ext cx="6632650" cy="646331"/>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Assume the ITRF value of “</a:t>
            </a:r>
            <a:r>
              <a:rPr lang="en-US" sz="1400" b="1" dirty="0" smtClean="0">
                <a:solidFill>
                  <a:prstClr val="black"/>
                </a:solidFill>
                <a:latin typeface="Symbol" panose="05050102010706020507" pitchFamily="18" charset="2"/>
                <a:ea typeface="+mn-ea"/>
              </a:rPr>
              <a:t>l</a:t>
            </a:r>
            <a:r>
              <a:rPr lang="en-US" sz="1400" b="1" dirty="0" smtClean="0">
                <a:solidFill>
                  <a:prstClr val="black"/>
                </a:solidFill>
                <a:latin typeface="Verdana" pitchFamily="34" charset="0"/>
                <a:ea typeface="+mn-ea"/>
              </a:rPr>
              <a:t>” was determined eight different times </a:t>
            </a:r>
          </a:p>
          <a:p>
            <a:pPr eaLnBrk="0" hangingPunct="0"/>
            <a:r>
              <a:rPr lang="en-US" sz="1400" b="1" dirty="0" smtClean="0">
                <a:solidFill>
                  <a:prstClr val="black"/>
                </a:solidFill>
                <a:latin typeface="Verdana" pitchFamily="34" charset="0"/>
                <a:ea typeface="+mn-ea"/>
              </a:rPr>
              <a:t>at one passive control point 	</a:t>
            </a:r>
            <a:endParaRPr lang="en-US" sz="1400" b="1" dirty="0">
              <a:solidFill>
                <a:prstClr val="black"/>
              </a:solidFill>
              <a:latin typeface="Verdana" pitchFamily="34" charset="0"/>
              <a:ea typeface="+mn-ea"/>
            </a:endParaRPr>
          </a:p>
        </p:txBody>
      </p:sp>
    </p:spTree>
    <p:extLst>
      <p:ext uri="{BB962C8B-B14F-4D97-AF65-F5344CB8AC3E}">
        <p14:creationId xmlns:p14="http://schemas.microsoft.com/office/powerpoint/2010/main" val="34968128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1721224" y="367554"/>
            <a:ext cx="6239593" cy="1200329"/>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Assume also NGS has a model of plate rotation from CORS which</a:t>
            </a:r>
          </a:p>
          <a:p>
            <a:pPr eaLnBrk="0" hangingPunct="0"/>
            <a:r>
              <a:rPr lang="en-US" sz="1400" b="1" dirty="0" smtClean="0">
                <a:solidFill>
                  <a:prstClr val="black"/>
                </a:solidFill>
                <a:latin typeface="Verdana" pitchFamily="34" charset="0"/>
                <a:ea typeface="+mn-ea"/>
              </a:rPr>
              <a:t>fits our station poorly for a few years…. </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3" name="Straight Connector 72"/>
          <p:cNvCxnSpPr/>
          <p:nvPr/>
        </p:nvCxnSpPr>
        <p:spPr>
          <a:xfrm flipV="1">
            <a:off x="1416424" y="1515035"/>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1721224" y="367554"/>
            <a:ext cx="2918684" cy="923330"/>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Until an earthquake occurs….</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416424" y="1515035"/>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8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1721224" y="367554"/>
            <a:ext cx="6276205" cy="923330"/>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At which point our plate rotation model still doesn’t fit perfectly.</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416424" y="1515035"/>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201271" y="977153"/>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0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7" name="Picture 6" descr="CONUS unlabeled 3 .jpg"/>
          <p:cNvPicPr>
            <a:picLocks noChangeAspect="1"/>
          </p:cNvPicPr>
          <p:nvPr/>
        </p:nvPicPr>
        <p:blipFill>
          <a:blip r:embed="rId2" cstate="print"/>
          <a:stretch>
            <a:fillRect/>
          </a:stretch>
        </p:blipFill>
        <p:spPr>
          <a:xfrm>
            <a:off x="425450" y="1476375"/>
            <a:ext cx="7340600" cy="4305300"/>
          </a:xfrm>
          <a:prstGeom prst="rect">
            <a:avLst/>
          </a:prstGeom>
        </p:spPr>
      </p:pic>
      <p:graphicFrame>
        <p:nvGraphicFramePr>
          <p:cNvPr id="8" name="Table 7"/>
          <p:cNvGraphicFramePr>
            <a:graphicFrameLocks noGrp="1"/>
          </p:cNvGraphicFramePr>
          <p:nvPr/>
        </p:nvGraphicFramePr>
        <p:xfrm>
          <a:off x="400050" y="1402127"/>
          <a:ext cx="6785630" cy="4236672"/>
        </p:xfrm>
        <a:graphic>
          <a:graphicData uri="http://schemas.openxmlformats.org/drawingml/2006/table">
            <a:tbl>
              <a:tblPr/>
              <a:tblGrid>
                <a:gridCol w="1357126"/>
                <a:gridCol w="1357126"/>
                <a:gridCol w="1357126"/>
                <a:gridCol w="1357126"/>
                <a:gridCol w="1357126"/>
              </a:tblGrid>
              <a:tr h="1059168">
                <a:tc>
                  <a:txBody>
                    <a:bodyPr/>
                    <a:lstStyle/>
                    <a:p>
                      <a:pPr marL="0" marR="0">
                        <a:spcBef>
                          <a:spcPts val="0"/>
                        </a:spcBef>
                        <a:spcAft>
                          <a:spcPts val="0"/>
                        </a:spcAft>
                      </a:pPr>
                      <a:endParaRPr lang="en-US" sz="1000" dirty="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dirty="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9" name="Title 1"/>
          <p:cNvSpPr>
            <a:spLocks noGrp="1"/>
          </p:cNvSpPr>
          <p:nvPr>
            <p:ph type="title"/>
          </p:nvPr>
        </p:nvSpPr>
        <p:spPr>
          <a:xfrm>
            <a:off x="38100" y="457200"/>
            <a:ext cx="8458200" cy="1143000"/>
          </a:xfrm>
        </p:spPr>
        <p:txBody>
          <a:bodyPr/>
          <a:lstStyle/>
          <a:p>
            <a:r>
              <a:rPr lang="en-US" sz="4000" dirty="0" smtClean="0"/>
              <a:t>Adjusting Coordinates </a:t>
            </a:r>
            <a:r>
              <a:rPr lang="en-US" sz="4000" i="1" dirty="0" smtClean="0"/>
              <a:t>within</a:t>
            </a:r>
            <a:r>
              <a:rPr lang="en-US" sz="4000" dirty="0" smtClean="0"/>
              <a:t> the Datum</a:t>
            </a:r>
            <a:endParaRPr lang="en-US" sz="4000" dirty="0"/>
          </a:p>
        </p:txBody>
      </p:sp>
      <p:sp>
        <p:nvSpPr>
          <p:cNvPr id="10" name="TextBox 9"/>
          <p:cNvSpPr txBox="1"/>
          <p:nvPr/>
        </p:nvSpPr>
        <p:spPr>
          <a:xfrm>
            <a:off x="1419225" y="5667375"/>
            <a:ext cx="697627" cy="307777"/>
          </a:xfrm>
          <a:prstGeom prst="rect">
            <a:avLst/>
          </a:prstGeom>
          <a:noFill/>
        </p:spPr>
        <p:txBody>
          <a:bodyPr wrap="none" rtlCol="0">
            <a:spAutoFit/>
          </a:bodyPr>
          <a:lstStyle/>
          <a:p>
            <a:r>
              <a:rPr lang="en-US" dirty="0" smtClean="0">
                <a:solidFill>
                  <a:srgbClr val="00B050"/>
                </a:solidFill>
              </a:rPr>
              <a:t>1983</a:t>
            </a:r>
            <a:endParaRPr lang="en-US" dirty="0">
              <a:solidFill>
                <a:srgbClr val="00B050"/>
              </a:solidFill>
            </a:endParaRPr>
          </a:p>
        </p:txBody>
      </p:sp>
      <p:sp>
        <p:nvSpPr>
          <p:cNvPr id="11" name="TextBox 10"/>
          <p:cNvSpPr txBox="1"/>
          <p:nvPr/>
        </p:nvSpPr>
        <p:spPr>
          <a:xfrm>
            <a:off x="8724900" y="4600575"/>
            <a:ext cx="184731" cy="307777"/>
          </a:xfrm>
          <a:prstGeom prst="rect">
            <a:avLst/>
          </a:prstGeom>
          <a:noFill/>
        </p:spPr>
        <p:txBody>
          <a:bodyPr wrap="none" rtlCol="0">
            <a:spAutoFit/>
          </a:bodyPr>
          <a:lstStyle/>
          <a:p>
            <a:endParaRPr lang="en-US" dirty="0"/>
          </a:p>
        </p:txBody>
      </p:sp>
      <p:sp>
        <p:nvSpPr>
          <p:cNvPr id="12" name="TextBox 11"/>
          <p:cNvSpPr txBox="1"/>
          <p:nvPr/>
        </p:nvSpPr>
        <p:spPr>
          <a:xfrm>
            <a:off x="6303857" y="4754463"/>
            <a:ext cx="2768891" cy="1754326"/>
          </a:xfrm>
          <a:prstGeom prst="rect">
            <a:avLst/>
          </a:prstGeom>
          <a:noFill/>
        </p:spPr>
        <p:txBody>
          <a:bodyPr wrap="square" rtlCol="0">
            <a:spAutoFit/>
          </a:bodyPr>
          <a:lstStyle/>
          <a:p>
            <a:r>
              <a:rPr lang="en-US" sz="1200" b="1" dirty="0" smtClean="0"/>
              <a:t>“Modifying each point for its own issues”:</a:t>
            </a:r>
          </a:p>
          <a:p>
            <a:endParaRPr lang="en-US" sz="1200" b="1" dirty="0" smtClean="0"/>
          </a:p>
          <a:p>
            <a:pPr marL="342900" indent="-342900">
              <a:buAutoNum type="arabicParenR"/>
            </a:pPr>
            <a:r>
              <a:rPr lang="en-US" sz="1200" b="1" dirty="0" smtClean="0"/>
              <a:t>Actual Motion</a:t>
            </a:r>
          </a:p>
          <a:p>
            <a:pPr marL="342900" indent="-342900">
              <a:buAutoNum type="arabicParenR"/>
            </a:pPr>
            <a:r>
              <a:rPr lang="en-US" sz="1200" b="1" dirty="0" smtClean="0"/>
              <a:t>Error correction</a:t>
            </a:r>
          </a:p>
          <a:p>
            <a:pPr marL="342900" indent="-342900">
              <a:buAutoNum type="arabicParenR"/>
            </a:pPr>
            <a:r>
              <a:rPr lang="en-US" sz="1200" b="1" dirty="0" smtClean="0"/>
              <a:t>New Information</a:t>
            </a:r>
          </a:p>
          <a:p>
            <a:pPr marL="342900" indent="-342900">
              <a:buAutoNum type="arabicParenR"/>
            </a:pPr>
            <a:endParaRPr lang="en-US" sz="1200" b="1" dirty="0" smtClean="0"/>
          </a:p>
          <a:p>
            <a:pPr marL="342900" indent="-342900"/>
            <a:r>
              <a:rPr lang="en-US" sz="1200" b="1" dirty="0" smtClean="0"/>
              <a:t>On the order of centimeters</a:t>
            </a:r>
          </a:p>
          <a:p>
            <a:pPr marL="342900" indent="-342900"/>
            <a:r>
              <a:rPr lang="en-US" sz="1200" b="1" dirty="0" smtClean="0"/>
              <a:t>Done regularly:  Most recent, 2011</a:t>
            </a:r>
            <a:endParaRPr lang="en-US" sz="1200" b="1" dirty="0"/>
          </a:p>
        </p:txBody>
      </p:sp>
      <p:sp>
        <p:nvSpPr>
          <p:cNvPr id="13" name="5-Point Star 12"/>
          <p:cNvSpPr/>
          <p:nvPr/>
        </p:nvSpPr>
        <p:spPr bwMode="auto">
          <a:xfrm>
            <a:off x="3419475" y="1885950"/>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cxnSp>
        <p:nvCxnSpPr>
          <p:cNvPr id="14" name="Straight Arrow Connector 13"/>
          <p:cNvCxnSpPr/>
          <p:nvPr/>
        </p:nvCxnSpPr>
        <p:spPr bwMode="auto">
          <a:xfrm rot="5400000" flipH="1" flipV="1">
            <a:off x="3543300" y="1790701"/>
            <a:ext cx="276225" cy="219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5-Point Star 14"/>
          <p:cNvSpPr/>
          <p:nvPr/>
        </p:nvSpPr>
        <p:spPr bwMode="auto">
          <a:xfrm>
            <a:off x="6496050" y="26574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cxnSp>
        <p:nvCxnSpPr>
          <p:cNvPr id="16" name="Straight Arrow Connector 15"/>
          <p:cNvCxnSpPr/>
          <p:nvPr/>
        </p:nvCxnSpPr>
        <p:spPr bwMode="auto">
          <a:xfrm>
            <a:off x="6648450" y="2809877"/>
            <a:ext cx="476250" cy="39052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5-Point Star 16"/>
          <p:cNvSpPr/>
          <p:nvPr/>
        </p:nvSpPr>
        <p:spPr bwMode="auto">
          <a:xfrm>
            <a:off x="1019175" y="378142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cxnSp>
        <p:nvCxnSpPr>
          <p:cNvPr id="18" name="Straight Arrow Connector 17"/>
          <p:cNvCxnSpPr/>
          <p:nvPr/>
        </p:nvCxnSpPr>
        <p:spPr bwMode="auto">
          <a:xfrm rot="10800000" flipV="1">
            <a:off x="114304" y="3933827"/>
            <a:ext cx="1057271" cy="4381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5-Point Star 18"/>
          <p:cNvSpPr/>
          <p:nvPr/>
        </p:nvSpPr>
        <p:spPr bwMode="auto">
          <a:xfrm>
            <a:off x="5372100" y="41052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cxnSp>
        <p:nvCxnSpPr>
          <p:cNvPr id="20" name="Straight Arrow Connector 19"/>
          <p:cNvCxnSpPr/>
          <p:nvPr/>
        </p:nvCxnSpPr>
        <p:spPr bwMode="auto">
          <a:xfrm rot="10800000" flipV="1">
            <a:off x="4333875" y="4257677"/>
            <a:ext cx="1165992" cy="1523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7791450" y="1562100"/>
            <a:ext cx="400050" cy="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8229600" y="1419225"/>
            <a:ext cx="670376" cy="307777"/>
          </a:xfrm>
          <a:prstGeom prst="rect">
            <a:avLst/>
          </a:prstGeom>
          <a:noFill/>
        </p:spPr>
        <p:txBody>
          <a:bodyPr wrap="none" rtlCol="0">
            <a:spAutoFit/>
          </a:bodyPr>
          <a:lstStyle/>
          <a:p>
            <a:r>
              <a:rPr lang="en-US" dirty="0" smtClean="0"/>
              <a:t>1 cm</a:t>
            </a:r>
            <a:endParaRPr lang="en-US" dirty="0"/>
          </a:p>
        </p:txBody>
      </p:sp>
    </p:spTree>
    <p:extLst>
      <p:ext uri="{BB962C8B-B14F-4D97-AF65-F5344CB8AC3E}">
        <p14:creationId xmlns:p14="http://schemas.microsoft.com/office/powerpoint/2010/main" val="5575581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1721224" y="367554"/>
            <a:ext cx="6219267" cy="1477328"/>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At this point, NGS has provided good, solid scientific information</a:t>
            </a:r>
          </a:p>
          <a:p>
            <a:pPr eaLnBrk="0" hangingPunct="0"/>
            <a:r>
              <a:rPr lang="en-US" sz="1400" b="1" dirty="0" smtClean="0">
                <a:solidFill>
                  <a:prstClr val="black"/>
                </a:solidFill>
                <a:latin typeface="Verdana" pitchFamily="34" charset="0"/>
                <a:ea typeface="+mn-ea"/>
              </a:rPr>
              <a:t>about the longitude on the point within ITRF.</a:t>
            </a:r>
          </a:p>
          <a:p>
            <a:pPr eaLnBrk="0" hangingPunct="0"/>
            <a:r>
              <a:rPr lang="en-US" sz="1400" b="1" dirty="0" smtClean="0">
                <a:solidFill>
                  <a:prstClr val="black"/>
                </a:solidFill>
                <a:latin typeface="Verdana" pitchFamily="34" charset="0"/>
                <a:ea typeface="+mn-ea"/>
              </a:rPr>
              <a:t>But then what?  </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416424" y="1515035"/>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201271" y="977153"/>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7972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2" name="TextBox 1"/>
          <p:cNvSpPr txBox="1"/>
          <p:nvPr/>
        </p:nvSpPr>
        <p:spPr>
          <a:xfrm>
            <a:off x="1721224" y="367554"/>
            <a:ext cx="3843553" cy="923330"/>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Should we remove the plate rotation? </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201271" y="977153"/>
            <a:ext cx="7942729" cy="3783107"/>
            <a:chOff x="1201271" y="977153"/>
            <a:chExt cx="7942729" cy="3783107"/>
          </a:xfrm>
        </p:grpSpPr>
        <p:sp>
          <p:nvSpPr>
            <p:cNvPr id="110" name="Oval 109"/>
            <p:cNvSpPr/>
            <p:nvPr/>
          </p:nvSpPr>
          <p:spPr>
            <a:xfrm>
              <a:off x="3209364" y="378310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917575" y="362174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5522256" y="228600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011271" y="256391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59" name="Oval 58"/>
            <p:cNvSpPr/>
            <p:nvPr/>
          </p:nvSpPr>
          <p:spPr>
            <a:xfrm>
              <a:off x="4849904" y="27880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4294092" y="355899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a:off x="3558986" y="370242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6203576" y="201706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4" name="Straight Connector 73"/>
            <p:cNvCxnSpPr/>
            <p:nvPr/>
          </p:nvCxnSpPr>
          <p:spPr>
            <a:xfrm flipV="1">
              <a:off x="1416424" y="1515035"/>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201271" y="977153"/>
              <a:ext cx="7727576" cy="32452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5011271" y="3594848"/>
            <a:ext cx="3448573" cy="1200329"/>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That still won’t make the longitude</a:t>
            </a:r>
          </a:p>
          <a:p>
            <a:pPr eaLnBrk="0" hangingPunct="0"/>
            <a:r>
              <a:rPr lang="en-US" sz="1400" b="1" dirty="0" smtClean="0">
                <a:solidFill>
                  <a:prstClr val="black"/>
                </a:solidFill>
                <a:latin typeface="Verdana" pitchFamily="34" charset="0"/>
                <a:ea typeface="+mn-ea"/>
              </a:rPr>
              <a:t>constant in time…</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Tree>
    <p:extLst>
      <p:ext uri="{BB962C8B-B14F-4D97-AF65-F5344CB8AC3E}">
        <p14:creationId xmlns:p14="http://schemas.microsoft.com/office/powerpoint/2010/main" val="18078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35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rot="1360392">
            <a:off x="2976805" y="29798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rot="1360392">
            <a:off x="3692484" y="310393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rot="1360392">
            <a:off x="4064093" y="319116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rot="1360392">
            <a:off x="3330507" y="304015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4" name="Straight Connector 73"/>
          <p:cNvCxnSpPr/>
          <p:nvPr/>
        </p:nvCxnSpPr>
        <p:spPr>
          <a:xfrm flipV="1">
            <a:off x="977563" y="3155576"/>
            <a:ext cx="7978178" cy="1057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86378" y="2489982"/>
            <a:ext cx="7933504" cy="338523"/>
            <a:chOff x="986378" y="2489982"/>
            <a:chExt cx="7933504" cy="338523"/>
          </a:xfrm>
        </p:grpSpPr>
        <p:sp>
          <p:nvSpPr>
            <p:cNvPr id="112" name="Oval 111"/>
            <p:cNvSpPr/>
            <p:nvPr/>
          </p:nvSpPr>
          <p:spPr>
            <a:xfrm rot="1360392">
              <a:off x="5688048" y="24899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rot="1360392">
              <a:off x="5109426" y="2549441"/>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59" name="Oval 58"/>
            <p:cNvSpPr/>
            <p:nvPr/>
          </p:nvSpPr>
          <p:spPr>
            <a:xfrm rot="1360392">
              <a:off x="4874138" y="269403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rot="1360392">
              <a:off x="6420384" y="250445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3" name="Straight Connector 72"/>
            <p:cNvCxnSpPr/>
            <p:nvPr/>
          </p:nvCxnSpPr>
          <p:spPr>
            <a:xfrm flipV="1">
              <a:off x="986378" y="2572871"/>
              <a:ext cx="7933504" cy="1403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1721224" y="367554"/>
            <a:ext cx="6690678" cy="923330"/>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Should we model the earthquake’s displacement and remove it too?  </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
        <p:nvSpPr>
          <p:cNvPr id="86" name="TextBox 85"/>
          <p:cNvSpPr txBox="1"/>
          <p:nvPr/>
        </p:nvSpPr>
        <p:spPr>
          <a:xfrm>
            <a:off x="4992221" y="3594848"/>
            <a:ext cx="3746538" cy="2031325"/>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That still won’t make the longitude</a:t>
            </a:r>
          </a:p>
          <a:p>
            <a:pPr eaLnBrk="0" hangingPunct="0"/>
            <a:r>
              <a:rPr lang="en-US" sz="1400" b="1" dirty="0" smtClean="0">
                <a:solidFill>
                  <a:prstClr val="black"/>
                </a:solidFill>
                <a:latin typeface="Verdana" pitchFamily="34" charset="0"/>
                <a:ea typeface="+mn-ea"/>
              </a:rPr>
              <a:t>constant in time…</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srgbClr val="FF0000"/>
                </a:solidFill>
                <a:latin typeface="Verdana" pitchFamily="34" charset="0"/>
                <a:ea typeface="+mn-ea"/>
              </a:rPr>
              <a:t>and NGS is not doing the modeling!</a:t>
            </a:r>
          </a:p>
          <a:p>
            <a:pPr eaLnBrk="0" hangingPunct="0"/>
            <a:r>
              <a:rPr lang="en-US" sz="1400" b="1" dirty="0" smtClean="0">
                <a:solidFill>
                  <a:prstClr val="black"/>
                </a:solidFill>
                <a:latin typeface="Verdana" pitchFamily="34" charset="0"/>
                <a:ea typeface="+mn-ea"/>
              </a:rPr>
              <a:t>We are reliant on geophysicists to </a:t>
            </a:r>
          </a:p>
          <a:p>
            <a:pPr eaLnBrk="0" hangingPunct="0"/>
            <a:r>
              <a:rPr lang="en-US" sz="1400" b="1" dirty="0">
                <a:solidFill>
                  <a:prstClr val="black"/>
                </a:solidFill>
                <a:latin typeface="Verdana" pitchFamily="34" charset="0"/>
                <a:ea typeface="+mn-ea"/>
              </a:rPr>
              <a:t>p</a:t>
            </a:r>
            <a:r>
              <a:rPr lang="en-US" sz="1400" b="1" dirty="0" smtClean="0">
                <a:solidFill>
                  <a:prstClr val="black"/>
                </a:solidFill>
                <a:latin typeface="Verdana" pitchFamily="34" charset="0"/>
                <a:ea typeface="+mn-ea"/>
              </a:rPr>
              <a:t>rovide us with every Earthquake</a:t>
            </a:r>
          </a:p>
          <a:p>
            <a:pPr eaLnBrk="0" hangingPunct="0"/>
            <a:r>
              <a:rPr lang="en-US" sz="1400" b="1" dirty="0">
                <a:solidFill>
                  <a:prstClr val="black"/>
                </a:solidFill>
                <a:latin typeface="Verdana" pitchFamily="34" charset="0"/>
                <a:ea typeface="+mn-ea"/>
              </a:rPr>
              <a:t>m</a:t>
            </a:r>
            <a:r>
              <a:rPr lang="en-US" sz="1400" b="1" dirty="0" smtClean="0">
                <a:solidFill>
                  <a:prstClr val="black"/>
                </a:solidFill>
                <a:latin typeface="Verdana" pitchFamily="34" charset="0"/>
                <a:ea typeface="+mn-ea"/>
              </a:rPr>
              <a:t>odel.</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Tree>
    <p:extLst>
      <p:ext uri="{BB962C8B-B14F-4D97-AF65-F5344CB8AC3E}">
        <p14:creationId xmlns:p14="http://schemas.microsoft.com/office/powerpoint/2010/main" val="215563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48148E-6 L 3.33333E-6 0.08426 " pathEditMode="relative" rAng="0" ptsTypes="AA">
                                      <p:cBhvr>
                                        <p:cTn id="6" dur="2000" fill="hold"/>
                                        <p:tgtEl>
                                          <p:spTgt spid="3"/>
                                        </p:tgtEl>
                                        <p:attrNameLst>
                                          <p:attrName>ppt_x</p:attrName>
                                          <p:attrName>ppt_y</p:attrName>
                                        </p:attrNameLst>
                                      </p:cBhvr>
                                      <p:rCtr x="0" y="421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10690" cy="584775"/>
          </a:xfrm>
          <a:prstGeom prst="rect">
            <a:avLst/>
          </a:prstGeom>
          <a:noFill/>
        </p:spPr>
        <p:txBody>
          <a:bodyPr wrap="none" rtlCol="0">
            <a:spAutoFit/>
          </a:bodyPr>
          <a:lstStyle/>
          <a:p>
            <a:pPr eaLnBrk="0" hangingPunct="0"/>
            <a:r>
              <a:rPr lang="en-US" sz="3200" b="1" dirty="0" smtClean="0">
                <a:solidFill>
                  <a:prstClr val="black"/>
                </a:solidFill>
                <a:latin typeface="Symbol" panose="05050102010706020507" pitchFamily="18" charset="2"/>
                <a:ea typeface="+mn-ea"/>
              </a:rPr>
              <a:t>l</a:t>
            </a:r>
            <a:endParaRPr lang="en-US" sz="3200" b="1" dirty="0">
              <a:solidFill>
                <a:prstClr val="black"/>
              </a:solidFill>
              <a:latin typeface="Symbol" panose="05050102010706020507" pitchFamily="18" charset="2"/>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2" name="TextBox 1"/>
          <p:cNvSpPr txBox="1"/>
          <p:nvPr/>
        </p:nvSpPr>
        <p:spPr>
          <a:xfrm>
            <a:off x="1721224" y="367554"/>
            <a:ext cx="6843605" cy="923330"/>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Should we model the residual deformations that are left in the station?</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cxnSp>
        <p:nvCxnSpPr>
          <p:cNvPr id="9" name="Straight Connector 8"/>
          <p:cNvCxnSpPr/>
          <p:nvPr/>
        </p:nvCxnSpPr>
        <p:spPr>
          <a:xfrm>
            <a:off x="4742329" y="1470212"/>
            <a:ext cx="71718" cy="4069976"/>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rot="1360392">
            <a:off x="2976805" y="29798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rot="1360392">
            <a:off x="3692484" y="310393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rot="1360392">
            <a:off x="5732872" y="306372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rot="1360392">
            <a:off x="5154250" y="31231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59" name="Oval 58"/>
          <p:cNvSpPr/>
          <p:nvPr/>
        </p:nvSpPr>
        <p:spPr>
          <a:xfrm rot="1360392">
            <a:off x="4918962" y="326777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rot="1360392">
            <a:off x="4064093" y="319116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1" name="Oval 70"/>
          <p:cNvSpPr/>
          <p:nvPr/>
        </p:nvSpPr>
        <p:spPr>
          <a:xfrm rot="1360392">
            <a:off x="3330507" y="304015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rot="1360392">
            <a:off x="6465208" y="3078199"/>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4" name="Straight Connector 73"/>
          <p:cNvCxnSpPr/>
          <p:nvPr/>
        </p:nvCxnSpPr>
        <p:spPr>
          <a:xfrm flipV="1">
            <a:off x="977563" y="3155576"/>
            <a:ext cx="7978178" cy="1057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031202" y="3146612"/>
            <a:ext cx="7933504" cy="1403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1344706" y="3045487"/>
            <a:ext cx="6786282" cy="301717"/>
          </a:xfrm>
          <a:custGeom>
            <a:avLst/>
            <a:gdLst>
              <a:gd name="connsiteX0" fmla="*/ 0 w 6786282"/>
              <a:gd name="connsiteY0" fmla="*/ 119054 h 301717"/>
              <a:gd name="connsiteX1" fmla="*/ 1093694 w 6786282"/>
              <a:gd name="connsiteY1" fmla="*/ 29407 h 301717"/>
              <a:gd name="connsiteX2" fmla="*/ 1694329 w 6786282"/>
              <a:gd name="connsiteY2" fmla="*/ 2513 h 301717"/>
              <a:gd name="connsiteX3" fmla="*/ 2169459 w 6786282"/>
              <a:gd name="connsiteY3" fmla="*/ 83195 h 301717"/>
              <a:gd name="connsiteX4" fmla="*/ 2483223 w 6786282"/>
              <a:gd name="connsiteY4" fmla="*/ 128019 h 301717"/>
              <a:gd name="connsiteX5" fmla="*/ 2832847 w 6786282"/>
              <a:gd name="connsiteY5" fmla="*/ 208701 h 301717"/>
              <a:gd name="connsiteX6" fmla="*/ 3684494 w 6786282"/>
              <a:gd name="connsiteY6" fmla="*/ 298348 h 301717"/>
              <a:gd name="connsiteX7" fmla="*/ 3899647 w 6786282"/>
              <a:gd name="connsiteY7" fmla="*/ 83195 h 301717"/>
              <a:gd name="connsiteX8" fmla="*/ 4482353 w 6786282"/>
              <a:gd name="connsiteY8" fmla="*/ 83195 h 301717"/>
              <a:gd name="connsiteX9" fmla="*/ 5208494 w 6786282"/>
              <a:gd name="connsiteY9" fmla="*/ 92160 h 301717"/>
              <a:gd name="connsiteX10" fmla="*/ 6786282 w 6786282"/>
              <a:gd name="connsiteY10" fmla="*/ 101125 h 30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6282" h="301717">
                <a:moveTo>
                  <a:pt x="0" y="119054"/>
                </a:moveTo>
                <a:lnTo>
                  <a:pt x="1093694" y="29407"/>
                </a:lnTo>
                <a:cubicBezTo>
                  <a:pt x="1376082" y="9984"/>
                  <a:pt x="1515035" y="-6452"/>
                  <a:pt x="1694329" y="2513"/>
                </a:cubicBezTo>
                <a:cubicBezTo>
                  <a:pt x="1873623" y="11478"/>
                  <a:pt x="2037977" y="62277"/>
                  <a:pt x="2169459" y="83195"/>
                </a:cubicBezTo>
                <a:cubicBezTo>
                  <a:pt x="2300941" y="104113"/>
                  <a:pt x="2372658" y="107101"/>
                  <a:pt x="2483223" y="128019"/>
                </a:cubicBezTo>
                <a:cubicBezTo>
                  <a:pt x="2593788" y="148937"/>
                  <a:pt x="2632635" y="180313"/>
                  <a:pt x="2832847" y="208701"/>
                </a:cubicBezTo>
                <a:cubicBezTo>
                  <a:pt x="3033059" y="237089"/>
                  <a:pt x="3506694" y="319266"/>
                  <a:pt x="3684494" y="298348"/>
                </a:cubicBezTo>
                <a:cubicBezTo>
                  <a:pt x="3862294" y="277430"/>
                  <a:pt x="3766671" y="119054"/>
                  <a:pt x="3899647" y="83195"/>
                </a:cubicBezTo>
                <a:cubicBezTo>
                  <a:pt x="4032623" y="47336"/>
                  <a:pt x="4482353" y="83195"/>
                  <a:pt x="4482353" y="83195"/>
                </a:cubicBezTo>
                <a:lnTo>
                  <a:pt x="5208494" y="92160"/>
                </a:lnTo>
                <a:lnTo>
                  <a:pt x="6786282" y="1011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86" name="TextBox 85"/>
          <p:cNvSpPr txBox="1"/>
          <p:nvPr/>
        </p:nvSpPr>
        <p:spPr>
          <a:xfrm>
            <a:off x="5011271" y="3594848"/>
            <a:ext cx="3801041" cy="1169551"/>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So now, depending on how well we </a:t>
            </a:r>
          </a:p>
          <a:p>
            <a:pPr eaLnBrk="0" hangingPunct="0"/>
            <a:r>
              <a:rPr lang="en-US" sz="1400" b="1" dirty="0" smtClean="0">
                <a:solidFill>
                  <a:prstClr val="black"/>
                </a:solidFill>
                <a:latin typeface="Verdana" pitchFamily="34" charset="0"/>
                <a:ea typeface="+mn-ea"/>
              </a:rPr>
              <a:t>model those residual deformations, </a:t>
            </a:r>
          </a:p>
          <a:p>
            <a:pPr eaLnBrk="0" hangingPunct="0"/>
            <a:r>
              <a:rPr lang="en-US" sz="1400" b="1" dirty="0" smtClean="0">
                <a:solidFill>
                  <a:prstClr val="black"/>
                </a:solidFill>
                <a:latin typeface="Verdana" pitchFamily="34" charset="0"/>
                <a:ea typeface="+mn-ea"/>
              </a:rPr>
              <a:t>the longitude gets </a:t>
            </a:r>
            <a:r>
              <a:rPr lang="en-US" sz="1400" b="1" dirty="0" err="1" smtClean="0">
                <a:solidFill>
                  <a:prstClr val="black"/>
                </a:solidFill>
                <a:latin typeface="Verdana" pitchFamily="34" charset="0"/>
                <a:ea typeface="+mn-ea"/>
              </a:rPr>
              <a:t>sorta</a:t>
            </a:r>
            <a:r>
              <a:rPr lang="en-US" sz="1400" b="1" dirty="0" smtClean="0">
                <a:solidFill>
                  <a:prstClr val="black"/>
                </a:solidFill>
                <a:latin typeface="Verdana" pitchFamily="34" charset="0"/>
                <a:ea typeface="+mn-ea"/>
              </a:rPr>
              <a:t> constant.</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a:t>
            </a:r>
            <a:endParaRPr lang="en-US" sz="1400" b="1" dirty="0">
              <a:solidFill>
                <a:prstClr val="black"/>
              </a:solidFill>
              <a:latin typeface="Verdana" pitchFamily="34" charset="0"/>
              <a:ea typeface="+mn-ea"/>
            </a:endParaRPr>
          </a:p>
        </p:txBody>
      </p:sp>
    </p:spTree>
    <p:extLst>
      <p:ext uri="{BB962C8B-B14F-4D97-AF65-F5344CB8AC3E}">
        <p14:creationId xmlns:p14="http://schemas.microsoft.com/office/powerpoint/2010/main" val="248817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4.44444E-6 L -0.00052 0.01713 " pathEditMode="relative" rAng="0" ptsTypes="AA">
                                      <p:cBhvr>
                                        <p:cTn id="11" dur="500" fill="hold"/>
                                        <p:tgtEl>
                                          <p:spTgt spid="110"/>
                                        </p:tgtEl>
                                        <p:attrNameLst>
                                          <p:attrName>ppt_x</p:attrName>
                                          <p:attrName>ppt_y</p:attrName>
                                        </p:attrNameLst>
                                      </p:cBhvr>
                                      <p:rCtr x="-35" y="856"/>
                                    </p:animMotion>
                                  </p:childTnLst>
                                </p:cTn>
                              </p:par>
                            </p:childTnLst>
                          </p:cTn>
                        </p:par>
                        <p:par>
                          <p:cTn id="12" fill="hold">
                            <p:stCondLst>
                              <p:cond delay="500"/>
                            </p:stCondLst>
                            <p:childTnLst>
                              <p:par>
                                <p:cTn id="13" presetID="42" presetClass="path" presetSubtype="0" accel="50000" decel="50000" fill="hold" grpId="0" nodeType="afterEffect">
                                  <p:stCondLst>
                                    <p:cond delay="0"/>
                                  </p:stCondLst>
                                  <p:childTnLst>
                                    <p:animMotion origin="layout" path="M 4.16667E-6 -7.40741E-7 L 0.00052 0.00857 " pathEditMode="relative" rAng="0" ptsTypes="AA">
                                      <p:cBhvr>
                                        <p:cTn id="14" dur="500" fill="hold"/>
                                        <p:tgtEl>
                                          <p:spTgt spid="71"/>
                                        </p:tgtEl>
                                        <p:attrNameLst>
                                          <p:attrName>ppt_x</p:attrName>
                                          <p:attrName>ppt_y</p:attrName>
                                        </p:attrNameLst>
                                      </p:cBhvr>
                                      <p:rCtr x="17" y="417"/>
                                    </p:animMotion>
                                  </p:childTnLst>
                                </p:cTn>
                              </p:par>
                            </p:childTnLst>
                          </p:cTn>
                        </p:par>
                        <p:par>
                          <p:cTn id="15" fill="hold">
                            <p:stCondLst>
                              <p:cond delay="1000"/>
                            </p:stCondLst>
                            <p:childTnLst>
                              <p:par>
                                <p:cTn id="16" presetID="42" presetClass="path" presetSubtype="0" accel="50000" decel="50000" fill="hold" grpId="0" nodeType="afterEffect">
                                  <p:stCondLst>
                                    <p:cond delay="0"/>
                                  </p:stCondLst>
                                  <p:childTnLst>
                                    <p:animMotion origin="layout" path="M 2.22222E-6 0 L 2.22222E-6 -0.01574 " pathEditMode="relative" rAng="0" ptsTypes="AA">
                                      <p:cBhvr>
                                        <p:cTn id="17" dur="500" fill="hold"/>
                                        <p:tgtEl>
                                          <p:spTgt spid="70"/>
                                        </p:tgtEl>
                                        <p:attrNameLst>
                                          <p:attrName>ppt_x</p:attrName>
                                          <p:attrName>ppt_y</p:attrName>
                                        </p:attrNameLst>
                                      </p:cBhvr>
                                      <p:rCtr x="0" y="-787"/>
                                    </p:animMotion>
                                  </p:childTnLst>
                                </p:cTn>
                              </p:par>
                            </p:childTnLst>
                          </p:cTn>
                        </p:par>
                        <p:par>
                          <p:cTn id="18" fill="hold">
                            <p:stCondLst>
                              <p:cond delay="1500"/>
                            </p:stCondLst>
                            <p:childTnLst>
                              <p:par>
                                <p:cTn id="19" presetID="42" presetClass="path" presetSubtype="0" accel="50000" decel="50000" fill="hold" grpId="0" nodeType="afterEffect">
                                  <p:stCondLst>
                                    <p:cond delay="0"/>
                                  </p:stCondLst>
                                  <p:childTnLst>
                                    <p:animMotion origin="layout" path="M -4.16667E-6 -1.11111E-6 L -4.16667E-6 -0.02639 " pathEditMode="relative" rAng="0" ptsTypes="AA">
                                      <p:cBhvr>
                                        <p:cTn id="20" dur="500" fill="hold"/>
                                        <p:tgtEl>
                                          <p:spTgt spid="59"/>
                                        </p:tgtEl>
                                        <p:attrNameLst>
                                          <p:attrName>ppt_x</p:attrName>
                                          <p:attrName>ppt_y</p:attrName>
                                        </p:attrNameLst>
                                      </p:cBhvr>
                                      <p:rCtr x="0" y="-131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59" grpId="0" animBg="1"/>
      <p:bldP spid="70" grpId="0" animBg="1"/>
      <p:bldP spid="71" grpId="0" animBg="1"/>
      <p:bldP spid="4" grpId="0" animBg="1"/>
      <p:bldP spid="8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smtClean="0">
                <a:solidFill>
                  <a:schemeClr val="tx2"/>
                </a:solidFill>
                <a:latin typeface="Gill Sans MT" pitchFamily="34" charset="0"/>
              </a:rPr>
              <a:t>Purpose?</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0246" name="Content Placeholder 2"/>
          <p:cNvSpPr>
            <a:spLocks noGrp="1"/>
          </p:cNvSpPr>
          <p:nvPr>
            <p:ph idx="1"/>
          </p:nvPr>
        </p:nvSpPr>
        <p:spPr>
          <a:xfrm>
            <a:off x="376238" y="1368425"/>
            <a:ext cx="8562975" cy="4611688"/>
          </a:xfrm>
        </p:spPr>
        <p:txBody>
          <a:bodyPr/>
          <a:lstStyle/>
          <a:p>
            <a:pPr eaLnBrk="1" hangingPunct="1">
              <a:defRPr/>
            </a:pPr>
            <a:r>
              <a:rPr lang="en-US" altLang="en-US" dirty="0" smtClean="0">
                <a:solidFill>
                  <a:schemeClr val="tx2">
                    <a:lumMod val="50000"/>
                  </a:schemeClr>
                </a:solidFill>
                <a:latin typeface="Gill Sans MT" pitchFamily="34" charset="0"/>
              </a:rPr>
              <a:t>Why attempt to force a changing longitude to match its historic values?</a:t>
            </a:r>
          </a:p>
          <a:p>
            <a:pPr eaLnBrk="1" hangingPunct="1">
              <a:defRPr/>
            </a:pPr>
            <a:endParaRPr lang="en-US" altLang="en-US" dirty="0" smtClean="0">
              <a:solidFill>
                <a:schemeClr val="tx2">
                  <a:lumMod val="50000"/>
                </a:schemeClr>
              </a:solidFill>
              <a:latin typeface="Gill Sans MT" pitchFamily="34" charset="0"/>
            </a:endParaRPr>
          </a:p>
          <a:p>
            <a:pPr lvl="1">
              <a:defRPr/>
            </a:pPr>
            <a:r>
              <a:rPr lang="en-US" altLang="en-US" b="1" i="1" dirty="0" smtClean="0">
                <a:solidFill>
                  <a:schemeClr val="tx2">
                    <a:lumMod val="50000"/>
                  </a:schemeClr>
                </a:solidFill>
                <a:latin typeface="Gill Sans MT" pitchFamily="34" charset="0"/>
              </a:rPr>
              <a:t>Historic answer:  </a:t>
            </a:r>
            <a:r>
              <a:rPr lang="en-US" altLang="en-US" b="1" i="1" u="sng" dirty="0" smtClean="0">
                <a:solidFill>
                  <a:schemeClr val="tx2">
                    <a:lumMod val="50000"/>
                  </a:schemeClr>
                </a:solidFill>
                <a:latin typeface="Gill Sans MT" pitchFamily="34" charset="0"/>
              </a:rPr>
              <a:t>To adjust all of the data together</a:t>
            </a:r>
          </a:p>
          <a:p>
            <a:pPr lvl="1">
              <a:defRPr/>
            </a:pPr>
            <a:endParaRPr lang="en-US" altLang="en-US" b="1" i="1" dirty="0" smtClean="0">
              <a:solidFill>
                <a:schemeClr val="tx2">
                  <a:lumMod val="50000"/>
                </a:schemeClr>
              </a:solidFill>
              <a:latin typeface="Gill Sans MT" pitchFamily="34" charset="0"/>
            </a:endParaRPr>
          </a:p>
          <a:p>
            <a:pPr lvl="2">
              <a:defRPr/>
            </a:pPr>
            <a:r>
              <a:rPr lang="en-US" altLang="en-US" b="1" i="1" dirty="0" smtClean="0">
                <a:solidFill>
                  <a:schemeClr val="tx2">
                    <a:lumMod val="50000"/>
                  </a:schemeClr>
                </a:solidFill>
                <a:latin typeface="Gill Sans MT" pitchFamily="34" charset="0"/>
              </a:rPr>
              <a:t>This approach shores up the historic approach of providing “</a:t>
            </a:r>
            <a:r>
              <a:rPr lang="en-US" altLang="en-US" b="1" i="1" u="sng" dirty="0" smtClean="0">
                <a:solidFill>
                  <a:schemeClr val="tx2">
                    <a:lumMod val="50000"/>
                  </a:schemeClr>
                </a:solidFill>
                <a:latin typeface="Gill Sans MT" pitchFamily="34" charset="0"/>
              </a:rPr>
              <a:t>the</a:t>
            </a:r>
            <a:r>
              <a:rPr lang="en-US" altLang="en-US" b="1" i="1" dirty="0" smtClean="0">
                <a:solidFill>
                  <a:schemeClr val="tx2">
                    <a:lumMod val="50000"/>
                  </a:schemeClr>
                </a:solidFill>
                <a:latin typeface="Gill Sans MT" pitchFamily="34" charset="0"/>
              </a:rPr>
              <a:t>” coordinate at </a:t>
            </a:r>
            <a:r>
              <a:rPr lang="en-US" altLang="en-US" b="1" i="1" u="sng" dirty="0" smtClean="0">
                <a:solidFill>
                  <a:schemeClr val="tx2">
                    <a:lumMod val="50000"/>
                  </a:schemeClr>
                </a:solidFill>
                <a:latin typeface="Gill Sans MT" pitchFamily="34" charset="0"/>
              </a:rPr>
              <a:t>one singular epoch</a:t>
            </a:r>
          </a:p>
        </p:txBody>
      </p:sp>
    </p:spTree>
    <p:extLst>
      <p:ext uri="{BB962C8B-B14F-4D97-AF65-F5344CB8AC3E}">
        <p14:creationId xmlns:p14="http://schemas.microsoft.com/office/powerpoint/2010/main" val="4209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smtClean="0">
                <a:solidFill>
                  <a:schemeClr val="tx2"/>
                </a:solidFill>
                <a:latin typeface="Gill Sans MT" pitchFamily="34" charset="0"/>
              </a:rPr>
              <a:t>The big question</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0246" name="Content Placeholder 2"/>
          <p:cNvSpPr>
            <a:spLocks noGrp="1"/>
          </p:cNvSpPr>
          <p:nvPr>
            <p:ph idx="1"/>
          </p:nvPr>
        </p:nvSpPr>
        <p:spPr>
          <a:xfrm>
            <a:off x="376238" y="1368425"/>
            <a:ext cx="8562975" cy="4611688"/>
          </a:xfrm>
        </p:spPr>
        <p:txBody>
          <a:bodyPr/>
          <a:lstStyle/>
          <a:p>
            <a:pPr eaLnBrk="1" hangingPunct="1">
              <a:defRPr/>
            </a:pPr>
            <a:r>
              <a:rPr lang="en-US" altLang="en-US" dirty="0" smtClean="0">
                <a:solidFill>
                  <a:schemeClr val="tx2">
                    <a:lumMod val="50000"/>
                  </a:schemeClr>
                </a:solidFill>
                <a:latin typeface="Gill Sans MT" pitchFamily="34" charset="0"/>
              </a:rPr>
              <a:t>When you survey to a passive control mark, which of the following two choices will win, if there is a conflict?</a:t>
            </a:r>
          </a:p>
          <a:p>
            <a:pPr eaLnBrk="1" hangingPunct="1">
              <a:defRPr/>
            </a:pPr>
            <a:endParaRPr lang="en-US" altLang="en-US" b="1" i="1" dirty="0">
              <a:solidFill>
                <a:schemeClr val="tx2">
                  <a:lumMod val="50000"/>
                </a:schemeClr>
              </a:solidFill>
              <a:latin typeface="Gill Sans MT" pitchFamily="34" charset="0"/>
            </a:endParaRPr>
          </a:p>
          <a:p>
            <a:pPr eaLnBrk="1" hangingPunct="1">
              <a:defRPr/>
            </a:pPr>
            <a:r>
              <a:rPr lang="en-US" altLang="en-US" b="1" i="1" dirty="0" smtClean="0">
                <a:solidFill>
                  <a:schemeClr val="tx2">
                    <a:lumMod val="50000"/>
                  </a:schemeClr>
                </a:solidFill>
                <a:latin typeface="Gill Sans MT" pitchFamily="34" charset="0"/>
              </a:rPr>
              <a:t>A) I want to match the previous coordinate</a:t>
            </a:r>
          </a:p>
          <a:p>
            <a:pPr eaLnBrk="1" hangingPunct="1">
              <a:defRPr/>
            </a:pPr>
            <a:endParaRPr lang="en-US" altLang="en-US" b="1" i="1" dirty="0">
              <a:solidFill>
                <a:schemeClr val="tx2">
                  <a:lumMod val="50000"/>
                </a:schemeClr>
              </a:solidFill>
              <a:latin typeface="Gill Sans MT" pitchFamily="34" charset="0"/>
            </a:endParaRPr>
          </a:p>
          <a:p>
            <a:pPr eaLnBrk="1" hangingPunct="1">
              <a:defRPr/>
            </a:pPr>
            <a:r>
              <a:rPr lang="en-US" altLang="en-US" b="1" i="1" dirty="0" smtClean="0">
                <a:solidFill>
                  <a:schemeClr val="tx2">
                    <a:lumMod val="50000"/>
                  </a:schemeClr>
                </a:solidFill>
                <a:latin typeface="Gill Sans MT" pitchFamily="34" charset="0"/>
              </a:rPr>
              <a:t>B) I want to know today’s true coordinate</a:t>
            </a:r>
          </a:p>
        </p:txBody>
      </p:sp>
    </p:spTree>
    <p:extLst>
      <p:ext uri="{BB962C8B-B14F-4D97-AF65-F5344CB8AC3E}">
        <p14:creationId xmlns:p14="http://schemas.microsoft.com/office/powerpoint/2010/main" val="5560102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smtClean="0">
                <a:solidFill>
                  <a:schemeClr val="tx2"/>
                </a:solidFill>
                <a:latin typeface="Gill Sans MT" pitchFamily="34" charset="0"/>
              </a:rPr>
              <a:t>Questions?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10985592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1881" y="2495365"/>
            <a:ext cx="8704613" cy="1143000"/>
          </a:xfrm>
        </p:spPr>
        <p:txBody>
          <a:bodyPr/>
          <a:lstStyle/>
          <a:p>
            <a:r>
              <a:rPr lang="en-US" altLang="en-US" dirty="0" smtClean="0"/>
              <a:t>Transformation tools to get </a:t>
            </a:r>
            <a:br>
              <a:rPr lang="en-US" altLang="en-US" dirty="0" smtClean="0"/>
            </a:br>
            <a:r>
              <a:rPr lang="en-US" altLang="en-US" dirty="0" smtClean="0"/>
              <a:t>you into the future</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16075074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“Transformational Access”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0246" name="Content Placeholder 2"/>
          <p:cNvSpPr>
            <a:spLocks noGrp="1"/>
          </p:cNvSpPr>
          <p:nvPr>
            <p:ph idx="1"/>
          </p:nvPr>
        </p:nvSpPr>
        <p:spPr>
          <a:xfrm>
            <a:off x="376238" y="1368425"/>
            <a:ext cx="8562975" cy="4611688"/>
          </a:xfrm>
        </p:spPr>
        <p:txBody>
          <a:bodyPr/>
          <a:lstStyle/>
          <a:p>
            <a:pPr eaLnBrk="1" hangingPunct="1">
              <a:defRPr/>
            </a:pPr>
            <a:r>
              <a:rPr lang="en-US" altLang="en-US" dirty="0" smtClean="0">
                <a:solidFill>
                  <a:schemeClr val="tx2">
                    <a:lumMod val="50000"/>
                  </a:schemeClr>
                </a:solidFill>
                <a:latin typeface="Gill Sans MT" pitchFamily="34" charset="0"/>
              </a:rPr>
              <a:t>The National Geodetic Survey considers actual readjustment of survey measurements, and not coordinate transformations, as best practice.</a:t>
            </a:r>
          </a:p>
          <a:p>
            <a:pPr eaLnBrk="1" hangingPunct="1">
              <a:defRPr/>
            </a:pPr>
            <a:endParaRPr lang="en-US" altLang="en-US" dirty="0" smtClean="0">
              <a:solidFill>
                <a:schemeClr val="tx2">
                  <a:lumMod val="50000"/>
                </a:schemeClr>
              </a:solidFill>
              <a:latin typeface="Gill Sans MT" pitchFamily="34" charset="0"/>
            </a:endParaRPr>
          </a:p>
          <a:p>
            <a:pPr eaLnBrk="1" hangingPunct="1">
              <a:defRPr/>
            </a:pPr>
            <a:r>
              <a:rPr lang="en-US" altLang="en-US" dirty="0" smtClean="0">
                <a:solidFill>
                  <a:schemeClr val="tx2">
                    <a:lumMod val="50000"/>
                  </a:schemeClr>
                </a:solidFill>
                <a:latin typeface="Gill Sans MT" pitchFamily="34" charset="0"/>
              </a:rPr>
              <a:t>However, NGS will provide transformations between historic datums and the new reference frames</a:t>
            </a:r>
          </a:p>
          <a:p>
            <a:pPr lvl="1" eaLnBrk="1" hangingPunct="1">
              <a:defRPr/>
            </a:pPr>
            <a:r>
              <a:rPr lang="en-US" altLang="en-US" b="1" i="1" dirty="0" smtClean="0">
                <a:solidFill>
                  <a:schemeClr val="tx2">
                    <a:lumMod val="50000"/>
                  </a:schemeClr>
                </a:solidFill>
              </a:rPr>
              <a:t>For speedy transformation of maps to modern datums without the need for geodetic accuracy</a:t>
            </a:r>
            <a:endParaRPr lang="en-US" altLang="en-US" b="1" i="1" dirty="0" smtClean="0">
              <a:solidFill>
                <a:schemeClr val="tx2">
                  <a:lumMod val="50000"/>
                </a:schemeClr>
              </a:solidFill>
              <a:latin typeface="Gill Sans MT" pitchFamily="34" charset="0"/>
            </a:endParaRPr>
          </a:p>
        </p:txBody>
      </p:sp>
    </p:spTree>
    <p:extLst>
      <p:ext uri="{BB962C8B-B14F-4D97-AF65-F5344CB8AC3E}">
        <p14:creationId xmlns:p14="http://schemas.microsoft.com/office/powerpoint/2010/main" val="149361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Horizontal Transformations</a:t>
            </a:r>
            <a:br>
              <a:rPr lang="en-US" dirty="0" smtClean="0"/>
            </a:br>
            <a:r>
              <a:rPr lang="en-US" dirty="0" smtClean="0"/>
              <a:t>(CONUS)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20728542"/>
              </p:ext>
            </p:extLst>
          </p:nvPr>
        </p:nvGraphicFramePr>
        <p:xfrm>
          <a:off x="533400" y="1714500"/>
          <a:ext cx="8229600" cy="4450080"/>
        </p:xfrm>
        <a:graphic>
          <a:graphicData uri="http://schemas.openxmlformats.org/drawingml/2006/table">
            <a:tbl>
              <a:tblPr firstRow="1" bandRow="1">
                <a:tableStyleId>{5C22544A-7EE6-4342-B048-85BDC9FD1C3A}</a:tableStyleId>
              </a:tblPr>
              <a:tblGrid>
                <a:gridCol w="3067050"/>
                <a:gridCol w="3143250"/>
                <a:gridCol w="2019300"/>
              </a:tblGrid>
              <a:tr h="370840">
                <a:tc>
                  <a:txBody>
                    <a:bodyPr/>
                    <a:lstStyle/>
                    <a:p>
                      <a:r>
                        <a:rPr lang="en-US" sz="3200" dirty="0" smtClean="0"/>
                        <a:t>From</a:t>
                      </a:r>
                      <a:endParaRPr lang="en-US" sz="3200" dirty="0"/>
                    </a:p>
                  </a:txBody>
                  <a:tcPr/>
                </a:tc>
                <a:tc>
                  <a:txBody>
                    <a:bodyPr/>
                    <a:lstStyle/>
                    <a:p>
                      <a:r>
                        <a:rPr lang="en-US" sz="3200" dirty="0" smtClean="0"/>
                        <a:t>To</a:t>
                      </a:r>
                      <a:endParaRPr lang="en-US" sz="3200" dirty="0"/>
                    </a:p>
                  </a:txBody>
                  <a:tcPr/>
                </a:tc>
                <a:tc>
                  <a:txBody>
                    <a:bodyPr/>
                    <a:lstStyle/>
                    <a:p>
                      <a:r>
                        <a:rPr lang="en-US" sz="2400" dirty="0" smtClean="0"/>
                        <a:t>Median Shift in Meters</a:t>
                      </a:r>
                      <a:endParaRPr lang="en-US" sz="2400" dirty="0"/>
                    </a:p>
                  </a:txBody>
                  <a:tcPr/>
                </a:tc>
              </a:tr>
              <a:tr h="370840">
                <a:tc>
                  <a:txBody>
                    <a:bodyPr/>
                    <a:lstStyle/>
                    <a:p>
                      <a:r>
                        <a:rPr lang="en-US" sz="2800" dirty="0" smtClean="0"/>
                        <a:t>USSD</a:t>
                      </a:r>
                      <a:endParaRPr lang="en-US" sz="2800" dirty="0"/>
                    </a:p>
                  </a:txBody>
                  <a:tcPr/>
                </a:tc>
                <a:tc>
                  <a:txBody>
                    <a:bodyPr/>
                    <a:lstStyle/>
                    <a:p>
                      <a:r>
                        <a:rPr lang="en-US" sz="2800" dirty="0" smtClean="0"/>
                        <a:t>NAD 27</a:t>
                      </a:r>
                      <a:endParaRPr lang="en-US" sz="2800" dirty="0"/>
                    </a:p>
                  </a:txBody>
                  <a:tcPr/>
                </a:tc>
                <a:tc>
                  <a:txBody>
                    <a:bodyPr/>
                    <a:lstStyle/>
                    <a:p>
                      <a:pPr algn="r"/>
                      <a:r>
                        <a:rPr lang="en-US" sz="2800" dirty="0" smtClean="0"/>
                        <a:t>17.220</a:t>
                      </a:r>
                      <a:endParaRPr lang="en-US" sz="2800" dirty="0"/>
                    </a:p>
                  </a:txBody>
                  <a:tcPr/>
                </a:tc>
              </a:tr>
              <a:tr h="370840">
                <a:tc>
                  <a:txBody>
                    <a:bodyPr/>
                    <a:lstStyle/>
                    <a:p>
                      <a:r>
                        <a:rPr lang="en-US" sz="2800" dirty="0" smtClean="0"/>
                        <a:t>NAD 27</a:t>
                      </a:r>
                      <a:endParaRPr lang="en-US" sz="2800" dirty="0"/>
                    </a:p>
                  </a:txBody>
                  <a:tcPr/>
                </a:tc>
                <a:tc>
                  <a:txBody>
                    <a:bodyPr/>
                    <a:lstStyle/>
                    <a:p>
                      <a:r>
                        <a:rPr lang="en-US" sz="2800" dirty="0" smtClean="0"/>
                        <a:t>NAD 83(1986)</a:t>
                      </a:r>
                      <a:endParaRPr lang="en-US" sz="2800" dirty="0"/>
                    </a:p>
                  </a:txBody>
                  <a:tcPr/>
                </a:tc>
                <a:tc>
                  <a:txBody>
                    <a:bodyPr/>
                    <a:lstStyle/>
                    <a:p>
                      <a:pPr algn="r"/>
                      <a:r>
                        <a:rPr lang="en-US" sz="2800" dirty="0" smtClean="0"/>
                        <a:t>33.300</a:t>
                      </a:r>
                      <a:endParaRPr lang="en-US" sz="2800" dirty="0"/>
                    </a:p>
                  </a:txBody>
                  <a:tcPr/>
                </a:tc>
              </a:tr>
              <a:tr h="370840">
                <a:tc>
                  <a:txBody>
                    <a:bodyPr/>
                    <a:lstStyle/>
                    <a:p>
                      <a:r>
                        <a:rPr lang="en-US" sz="2800" dirty="0" smtClean="0"/>
                        <a:t>NAD 83(1986)</a:t>
                      </a:r>
                      <a:endParaRPr lang="en-US" sz="2800" dirty="0"/>
                    </a:p>
                  </a:txBody>
                  <a:tcPr/>
                </a:tc>
                <a:tc>
                  <a:txBody>
                    <a:bodyPr/>
                    <a:lstStyle/>
                    <a:p>
                      <a:r>
                        <a:rPr lang="en-US" sz="2800" dirty="0" smtClean="0"/>
                        <a:t>NAD 83(HARN)</a:t>
                      </a:r>
                      <a:endParaRPr lang="en-US" sz="2800" dirty="0"/>
                    </a:p>
                  </a:txBody>
                  <a:tcPr/>
                </a:tc>
                <a:tc>
                  <a:txBody>
                    <a:bodyPr/>
                    <a:lstStyle/>
                    <a:p>
                      <a:pPr algn="r"/>
                      <a:r>
                        <a:rPr lang="en-US" sz="2800" dirty="0" smtClean="0"/>
                        <a:t>0.264</a:t>
                      </a:r>
                      <a:endParaRPr lang="en-US" sz="2800" dirty="0"/>
                    </a:p>
                  </a:txBody>
                  <a:tcPr/>
                </a:tc>
              </a:tr>
              <a:tr h="370840">
                <a:tc>
                  <a:txBody>
                    <a:bodyPr/>
                    <a:lstStyle/>
                    <a:p>
                      <a:r>
                        <a:rPr lang="en-US" sz="2800" dirty="0" smtClean="0"/>
                        <a:t>NAD 83(HARN)</a:t>
                      </a:r>
                      <a:endParaRPr lang="en-US" sz="2800" dirty="0"/>
                    </a:p>
                  </a:txBody>
                  <a:tcPr/>
                </a:tc>
                <a:tc>
                  <a:txBody>
                    <a:bodyPr/>
                    <a:lstStyle/>
                    <a:p>
                      <a:r>
                        <a:rPr lang="en-US" sz="2800" dirty="0" smtClean="0"/>
                        <a:t>NAD 83(FBN)</a:t>
                      </a:r>
                      <a:endParaRPr lang="en-US" sz="2800" dirty="0"/>
                    </a:p>
                  </a:txBody>
                  <a:tcPr/>
                </a:tc>
                <a:tc>
                  <a:txBody>
                    <a:bodyPr/>
                    <a:lstStyle/>
                    <a:p>
                      <a:pPr algn="r"/>
                      <a:r>
                        <a:rPr lang="en-US" sz="2800" dirty="0" smtClean="0"/>
                        <a:t>0.050</a:t>
                      </a:r>
                      <a:endParaRPr lang="en-US" sz="2800" dirty="0"/>
                    </a:p>
                  </a:txBody>
                  <a:tcPr/>
                </a:tc>
              </a:tr>
              <a:tr h="370840">
                <a:tc>
                  <a:txBody>
                    <a:bodyPr/>
                    <a:lstStyle/>
                    <a:p>
                      <a:r>
                        <a:rPr lang="en-US" sz="2800" dirty="0" smtClean="0"/>
                        <a:t>NAD 83(FBN)</a:t>
                      </a:r>
                      <a:endParaRPr lang="en-US" sz="2800" dirty="0"/>
                    </a:p>
                  </a:txBody>
                  <a:tcPr/>
                </a:tc>
                <a:tc>
                  <a:txBody>
                    <a:bodyPr/>
                    <a:lstStyle/>
                    <a:p>
                      <a:r>
                        <a:rPr lang="en-US" sz="2800" dirty="0" smtClean="0"/>
                        <a:t>NAD 83(NSRS2007)</a:t>
                      </a:r>
                      <a:endParaRPr lang="en-US" sz="2800" dirty="0"/>
                    </a:p>
                  </a:txBody>
                  <a:tcPr/>
                </a:tc>
                <a:tc>
                  <a:txBody>
                    <a:bodyPr/>
                    <a:lstStyle/>
                    <a:p>
                      <a:pPr algn="r"/>
                      <a:r>
                        <a:rPr lang="en-US" sz="2800" dirty="0" smtClean="0"/>
                        <a:t>0.020</a:t>
                      </a:r>
                      <a:endParaRPr lang="en-US" sz="2800" dirty="0"/>
                    </a:p>
                  </a:txBody>
                  <a:tcPr/>
                </a:tc>
              </a:tr>
              <a:tr h="370840">
                <a:tc>
                  <a:txBody>
                    <a:bodyPr/>
                    <a:lstStyle/>
                    <a:p>
                      <a:r>
                        <a:rPr lang="en-US" sz="2800" dirty="0" smtClean="0"/>
                        <a:t>NAD 83(NSRS2007)</a:t>
                      </a:r>
                      <a:endParaRPr lang="en-US" sz="2800" dirty="0"/>
                    </a:p>
                  </a:txBody>
                  <a:tcPr/>
                </a:tc>
                <a:tc>
                  <a:txBody>
                    <a:bodyPr/>
                    <a:lstStyle/>
                    <a:p>
                      <a:r>
                        <a:rPr lang="en-US" sz="2800" dirty="0" smtClean="0"/>
                        <a:t>NAD 83(2011)</a:t>
                      </a:r>
                      <a:endParaRPr lang="en-US" sz="2800" dirty="0"/>
                    </a:p>
                  </a:txBody>
                  <a:tcPr/>
                </a:tc>
                <a:tc>
                  <a:txBody>
                    <a:bodyPr/>
                    <a:lstStyle/>
                    <a:p>
                      <a:pPr algn="r"/>
                      <a:r>
                        <a:rPr lang="en-US" sz="2800" dirty="0" smtClean="0"/>
                        <a:t>0.016</a:t>
                      </a:r>
                      <a:endParaRPr lang="en-US" sz="2800" dirty="0"/>
                    </a:p>
                  </a:txBody>
                  <a:tcPr/>
                </a:tc>
              </a:tr>
              <a:tr h="370840">
                <a:tc>
                  <a:txBody>
                    <a:bodyPr/>
                    <a:lstStyle/>
                    <a:p>
                      <a:r>
                        <a:rPr lang="en-US" sz="2800" dirty="0" smtClean="0"/>
                        <a:t>NAD</a:t>
                      </a:r>
                      <a:r>
                        <a:rPr lang="en-US" sz="2800" baseline="0" dirty="0" smtClean="0"/>
                        <a:t> 83(2011)</a:t>
                      </a:r>
                      <a:endParaRPr lang="en-US" sz="2800" dirty="0"/>
                    </a:p>
                  </a:txBody>
                  <a:tcPr/>
                </a:tc>
                <a:tc>
                  <a:txBody>
                    <a:bodyPr/>
                    <a:lstStyle/>
                    <a:p>
                      <a:r>
                        <a:rPr lang="en-US" sz="2800" dirty="0" smtClean="0"/>
                        <a:t>“2022”</a:t>
                      </a:r>
                      <a:endParaRPr lang="en-US" sz="2800" dirty="0"/>
                    </a:p>
                  </a:txBody>
                  <a:tcPr/>
                </a:tc>
                <a:tc>
                  <a:txBody>
                    <a:bodyPr/>
                    <a:lstStyle/>
                    <a:p>
                      <a:pPr algn="r"/>
                      <a:r>
                        <a:rPr lang="en-US" sz="2800" dirty="0" smtClean="0"/>
                        <a:t>~ 1.200</a:t>
                      </a:r>
                      <a:endParaRPr lang="en-US" sz="2800" dirty="0"/>
                    </a:p>
                  </a:txBody>
                  <a:tcPr/>
                </a:tc>
              </a:tr>
            </a:tbl>
          </a:graphicData>
        </a:graphic>
      </p:graphicFrame>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dirty="0" smtClean="0"/>
              <a:t>Alaska Surveying and Mapping Conference, Anchorage</a:t>
            </a:r>
            <a:endParaRPr lang="en-US" dirty="0"/>
          </a:p>
        </p:txBody>
      </p:sp>
    </p:spTree>
    <p:extLst>
      <p:ext uri="{BB962C8B-B14F-4D97-AF65-F5344CB8AC3E}">
        <p14:creationId xmlns:p14="http://schemas.microsoft.com/office/powerpoint/2010/main" val="829694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7" name="Picture 6" descr="CONUS unlabeled 3 .jpg"/>
          <p:cNvPicPr>
            <a:picLocks noChangeAspect="1"/>
          </p:cNvPicPr>
          <p:nvPr/>
        </p:nvPicPr>
        <p:blipFill>
          <a:blip r:embed="rId2" cstate="print"/>
          <a:stretch>
            <a:fillRect/>
          </a:stretch>
        </p:blipFill>
        <p:spPr>
          <a:xfrm>
            <a:off x="425450" y="1476375"/>
            <a:ext cx="7340600" cy="4305300"/>
          </a:xfrm>
          <a:prstGeom prst="rect">
            <a:avLst/>
          </a:prstGeom>
        </p:spPr>
      </p:pic>
      <p:graphicFrame>
        <p:nvGraphicFramePr>
          <p:cNvPr id="8" name="Table 7"/>
          <p:cNvGraphicFramePr>
            <a:graphicFrameLocks noGrp="1"/>
          </p:cNvGraphicFramePr>
          <p:nvPr/>
        </p:nvGraphicFramePr>
        <p:xfrm>
          <a:off x="752475" y="1460005"/>
          <a:ext cx="6096000" cy="3804640"/>
        </p:xfrm>
        <a:graphic>
          <a:graphicData uri="http://schemas.openxmlformats.org/drawingml/2006/table">
            <a:tbl>
              <a:tblPr/>
              <a:tblGrid>
                <a:gridCol w="1219200"/>
                <a:gridCol w="1219200"/>
                <a:gridCol w="1219200"/>
                <a:gridCol w="1219200"/>
                <a:gridCol w="1219200"/>
              </a:tblGrid>
              <a:tr h="951160">
                <a:tc>
                  <a:txBody>
                    <a:bodyPr/>
                    <a:lstStyle/>
                    <a:p>
                      <a:pPr marL="0" marR="0">
                        <a:spcBef>
                          <a:spcPts val="0"/>
                        </a:spcBef>
                        <a:spcAft>
                          <a:spcPts val="0"/>
                        </a:spcAft>
                      </a:pPr>
                      <a:endParaRPr lang="en-US" sz="1000" dirty="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a:noFill/>
                    </a:lnT>
                    <a:lnB w="19050" cap="flat" cmpd="sng" algn="ctr">
                      <a:solidFill>
                        <a:srgbClr val="FF0000"/>
                      </a:solidFill>
                      <a:prstDash val="dash"/>
                      <a:round/>
                      <a:headEnd type="none" w="med" len="med"/>
                      <a:tailEnd type="none" w="med" len="med"/>
                    </a:lnB>
                  </a:tcPr>
                </a:tc>
              </a:tr>
              <a:tr h="951160">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1160">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1160">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a:noFill/>
                    </a:lnB>
                  </a:tcPr>
                </a:tc>
              </a:tr>
            </a:tbl>
          </a:graphicData>
        </a:graphic>
      </p:graphicFrame>
      <p:graphicFrame>
        <p:nvGraphicFramePr>
          <p:cNvPr id="9" name="Table 8"/>
          <p:cNvGraphicFramePr>
            <a:graphicFrameLocks noGrp="1"/>
          </p:cNvGraphicFramePr>
          <p:nvPr/>
        </p:nvGraphicFramePr>
        <p:xfrm>
          <a:off x="400050" y="1402127"/>
          <a:ext cx="6785630" cy="4236672"/>
        </p:xfrm>
        <a:graphic>
          <a:graphicData uri="http://schemas.openxmlformats.org/drawingml/2006/table">
            <a:tbl>
              <a:tblPr/>
              <a:tblGrid>
                <a:gridCol w="1357126"/>
                <a:gridCol w="1357126"/>
                <a:gridCol w="1357126"/>
                <a:gridCol w="1357126"/>
                <a:gridCol w="1357126"/>
              </a:tblGrid>
              <a:tr h="1059168">
                <a:tc>
                  <a:txBody>
                    <a:bodyPr/>
                    <a:lstStyle/>
                    <a:p>
                      <a:pPr marL="0" marR="0">
                        <a:spcBef>
                          <a:spcPts val="0"/>
                        </a:spcBef>
                        <a:spcAft>
                          <a:spcPts val="0"/>
                        </a:spcAft>
                      </a:pPr>
                      <a:endParaRPr lang="en-US" sz="1000" dirty="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168">
                <a:tc>
                  <a:txBody>
                    <a:bodyPr/>
                    <a:lstStyle/>
                    <a:p>
                      <a:pPr marL="0" marR="0">
                        <a:spcBef>
                          <a:spcPts val="0"/>
                        </a:spcBef>
                        <a:spcAft>
                          <a:spcPts val="0"/>
                        </a:spcAft>
                      </a:pPr>
                      <a:endParaRPr lang="en-US" sz="1000">
                        <a:latin typeface="Times New Roman"/>
                        <a:ea typeface="Calibri"/>
                      </a:endParaRPr>
                    </a:p>
                  </a:txBody>
                  <a:tcPr marL="57772" marR="57772"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72" marR="57772"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0" name="Title 1"/>
          <p:cNvSpPr txBox="1">
            <a:spLocks/>
          </p:cNvSpPr>
          <p:nvPr/>
        </p:nvSpPr>
        <p:spPr bwMode="auto">
          <a:xfrm>
            <a:off x="38100" y="457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i="1" dirty="0" smtClean="0"/>
              <a:t>Changing</a:t>
            </a:r>
            <a:r>
              <a:rPr lang="en-US" dirty="0" smtClean="0"/>
              <a:t> the Datum</a:t>
            </a:r>
            <a:endParaRPr lang="en-US" dirty="0"/>
          </a:p>
        </p:txBody>
      </p:sp>
      <p:sp>
        <p:nvSpPr>
          <p:cNvPr id="11" name="TextBox 10"/>
          <p:cNvSpPr txBox="1"/>
          <p:nvPr/>
        </p:nvSpPr>
        <p:spPr>
          <a:xfrm>
            <a:off x="0" y="4162425"/>
            <a:ext cx="697627" cy="307777"/>
          </a:xfrm>
          <a:prstGeom prst="rect">
            <a:avLst/>
          </a:prstGeom>
          <a:noFill/>
        </p:spPr>
        <p:txBody>
          <a:bodyPr wrap="none" rtlCol="0">
            <a:spAutoFit/>
          </a:bodyPr>
          <a:lstStyle/>
          <a:p>
            <a:r>
              <a:rPr lang="en-US" dirty="0" smtClean="0">
                <a:solidFill>
                  <a:srgbClr val="FF0000"/>
                </a:solidFill>
              </a:rPr>
              <a:t>1927</a:t>
            </a:r>
            <a:endParaRPr lang="en-US" dirty="0">
              <a:solidFill>
                <a:srgbClr val="FF0000"/>
              </a:solidFill>
            </a:endParaRPr>
          </a:p>
        </p:txBody>
      </p:sp>
      <p:sp>
        <p:nvSpPr>
          <p:cNvPr id="12" name="TextBox 11"/>
          <p:cNvSpPr txBox="1"/>
          <p:nvPr/>
        </p:nvSpPr>
        <p:spPr>
          <a:xfrm>
            <a:off x="1419225" y="5667375"/>
            <a:ext cx="697627" cy="307777"/>
          </a:xfrm>
          <a:prstGeom prst="rect">
            <a:avLst/>
          </a:prstGeom>
          <a:noFill/>
        </p:spPr>
        <p:txBody>
          <a:bodyPr wrap="none" rtlCol="0">
            <a:spAutoFit/>
          </a:bodyPr>
          <a:lstStyle/>
          <a:p>
            <a:r>
              <a:rPr lang="en-US" dirty="0" smtClean="0">
                <a:solidFill>
                  <a:srgbClr val="00B050"/>
                </a:solidFill>
              </a:rPr>
              <a:t>1983</a:t>
            </a:r>
            <a:endParaRPr lang="en-US" dirty="0">
              <a:solidFill>
                <a:srgbClr val="00B050"/>
              </a:solidFill>
            </a:endParaRPr>
          </a:p>
        </p:txBody>
      </p:sp>
      <p:sp>
        <p:nvSpPr>
          <p:cNvPr id="13" name="TextBox 12"/>
          <p:cNvSpPr txBox="1"/>
          <p:nvPr/>
        </p:nvSpPr>
        <p:spPr>
          <a:xfrm>
            <a:off x="8724900" y="4600575"/>
            <a:ext cx="184731" cy="307777"/>
          </a:xfrm>
          <a:prstGeom prst="rect">
            <a:avLst/>
          </a:prstGeom>
          <a:noFill/>
        </p:spPr>
        <p:txBody>
          <a:bodyPr wrap="none" rtlCol="0">
            <a:spAutoFit/>
          </a:bodyPr>
          <a:lstStyle/>
          <a:p>
            <a:endParaRPr lang="en-US" dirty="0"/>
          </a:p>
        </p:txBody>
      </p:sp>
      <p:sp>
        <p:nvSpPr>
          <p:cNvPr id="14" name="TextBox 13"/>
          <p:cNvSpPr txBox="1"/>
          <p:nvPr/>
        </p:nvSpPr>
        <p:spPr>
          <a:xfrm>
            <a:off x="6181726" y="4657725"/>
            <a:ext cx="2819400" cy="1815882"/>
          </a:xfrm>
          <a:prstGeom prst="rect">
            <a:avLst/>
          </a:prstGeom>
          <a:noFill/>
        </p:spPr>
        <p:txBody>
          <a:bodyPr wrap="square" rtlCol="0">
            <a:spAutoFit/>
          </a:bodyPr>
          <a:lstStyle/>
          <a:p>
            <a:r>
              <a:rPr lang="en-US" sz="1400" b="1" dirty="0" smtClean="0"/>
              <a:t>“Picking the Grid”</a:t>
            </a:r>
          </a:p>
          <a:p>
            <a:endParaRPr lang="en-US" sz="1400" b="1" dirty="0" smtClean="0"/>
          </a:p>
          <a:p>
            <a:r>
              <a:rPr lang="en-US" sz="1400" b="1" i="1" u="sng" dirty="0" smtClean="0"/>
              <a:t>Everything</a:t>
            </a:r>
            <a:r>
              <a:rPr lang="en-US" sz="1400" b="1" dirty="0" smtClean="0"/>
              <a:t> gets a</a:t>
            </a:r>
          </a:p>
          <a:p>
            <a:r>
              <a:rPr lang="en-US" sz="1400" b="1" dirty="0"/>
              <a:t>n</a:t>
            </a:r>
            <a:r>
              <a:rPr lang="en-US" sz="1400" b="1" dirty="0" smtClean="0"/>
              <a:t>ew coordinate!!</a:t>
            </a:r>
          </a:p>
          <a:p>
            <a:endParaRPr lang="en-US" sz="1400" b="1" dirty="0" smtClean="0"/>
          </a:p>
          <a:p>
            <a:r>
              <a:rPr lang="en-US" sz="1400" b="1" dirty="0" smtClean="0"/>
              <a:t>1927-1983: 100’s of meters</a:t>
            </a:r>
          </a:p>
          <a:p>
            <a:endParaRPr lang="en-US" sz="1400" b="1" dirty="0" smtClean="0"/>
          </a:p>
          <a:p>
            <a:r>
              <a:rPr lang="en-US" sz="1400" b="1" dirty="0" smtClean="0"/>
              <a:t>1983-2022:  1-2 meters</a:t>
            </a:r>
            <a:endParaRPr lang="en-US" sz="1400" b="1" dirty="0"/>
          </a:p>
        </p:txBody>
      </p:sp>
    </p:spTree>
    <p:extLst>
      <p:ext uri="{BB962C8B-B14F-4D97-AF65-F5344CB8AC3E}">
        <p14:creationId xmlns:p14="http://schemas.microsoft.com/office/powerpoint/2010/main" val="1822254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Horizontal Transformations</a:t>
            </a:r>
            <a:br>
              <a:rPr lang="en-US" dirty="0" smtClean="0"/>
            </a:br>
            <a:r>
              <a:rPr lang="en-US" dirty="0" smtClean="0"/>
              <a:t>(Alaska)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69657086"/>
              </p:ext>
            </p:extLst>
          </p:nvPr>
        </p:nvGraphicFramePr>
        <p:xfrm>
          <a:off x="533400" y="1714500"/>
          <a:ext cx="8229600" cy="3840480"/>
        </p:xfrm>
        <a:graphic>
          <a:graphicData uri="http://schemas.openxmlformats.org/drawingml/2006/table">
            <a:tbl>
              <a:tblPr firstRow="1" bandRow="1">
                <a:tableStyleId>{5C22544A-7EE6-4342-B048-85BDC9FD1C3A}</a:tableStyleId>
              </a:tblPr>
              <a:tblGrid>
                <a:gridCol w="3067050"/>
                <a:gridCol w="3143250"/>
                <a:gridCol w="2019300"/>
              </a:tblGrid>
              <a:tr h="370840">
                <a:tc>
                  <a:txBody>
                    <a:bodyPr/>
                    <a:lstStyle/>
                    <a:p>
                      <a:r>
                        <a:rPr lang="en-US" sz="3200" dirty="0" smtClean="0"/>
                        <a:t>From</a:t>
                      </a:r>
                      <a:endParaRPr lang="en-US" sz="3200" dirty="0"/>
                    </a:p>
                  </a:txBody>
                  <a:tcPr/>
                </a:tc>
                <a:tc>
                  <a:txBody>
                    <a:bodyPr/>
                    <a:lstStyle/>
                    <a:p>
                      <a:r>
                        <a:rPr lang="en-US" sz="3200" dirty="0" smtClean="0"/>
                        <a:t>To</a:t>
                      </a:r>
                      <a:endParaRPr lang="en-US" sz="3200" dirty="0"/>
                    </a:p>
                  </a:txBody>
                  <a:tcPr/>
                </a:tc>
                <a:tc>
                  <a:txBody>
                    <a:bodyPr/>
                    <a:lstStyle/>
                    <a:p>
                      <a:r>
                        <a:rPr lang="en-US" sz="2400" dirty="0" smtClean="0"/>
                        <a:t>Median Shift in Meters</a:t>
                      </a:r>
                      <a:endParaRPr lang="en-US" sz="2400" dirty="0"/>
                    </a:p>
                  </a:txBody>
                  <a:tcPr/>
                </a:tc>
              </a:tr>
              <a:tr h="370840">
                <a:tc>
                  <a:txBody>
                    <a:bodyPr/>
                    <a:lstStyle/>
                    <a:p>
                      <a:r>
                        <a:rPr lang="en-US" sz="2800" dirty="0" smtClean="0"/>
                        <a:t>NAD 27</a:t>
                      </a:r>
                      <a:endParaRPr lang="en-US" sz="2800" dirty="0"/>
                    </a:p>
                  </a:txBody>
                  <a:tcPr/>
                </a:tc>
                <a:tc>
                  <a:txBody>
                    <a:bodyPr/>
                    <a:lstStyle/>
                    <a:p>
                      <a:r>
                        <a:rPr lang="en-US" sz="2800" dirty="0" smtClean="0"/>
                        <a:t>NAD 83(1986)</a:t>
                      </a:r>
                      <a:endParaRPr lang="en-US" sz="2800" dirty="0"/>
                    </a:p>
                  </a:txBody>
                  <a:tcPr/>
                </a:tc>
                <a:tc>
                  <a:txBody>
                    <a:bodyPr/>
                    <a:lstStyle/>
                    <a:p>
                      <a:pPr algn="r"/>
                      <a:r>
                        <a:rPr lang="en-US" sz="2800" dirty="0" smtClean="0"/>
                        <a:t>113.065</a:t>
                      </a:r>
                      <a:endParaRPr lang="en-US" sz="2800" dirty="0"/>
                    </a:p>
                  </a:txBody>
                  <a:tcPr/>
                </a:tc>
              </a:tr>
              <a:tr h="370840">
                <a:tc>
                  <a:txBody>
                    <a:bodyPr/>
                    <a:lstStyle/>
                    <a:p>
                      <a:r>
                        <a:rPr lang="en-US" sz="2800" dirty="0" smtClean="0"/>
                        <a:t>NAD 83(1986)</a:t>
                      </a:r>
                      <a:endParaRPr lang="en-US" sz="2800" dirty="0"/>
                    </a:p>
                  </a:txBody>
                  <a:tcPr/>
                </a:tc>
                <a:tc>
                  <a:txBody>
                    <a:bodyPr/>
                    <a:lstStyle/>
                    <a:p>
                      <a:r>
                        <a:rPr lang="en-US" sz="2800" dirty="0" smtClean="0"/>
                        <a:t>NAD 83(1992)</a:t>
                      </a:r>
                      <a:endParaRPr lang="en-US" sz="2800" dirty="0"/>
                    </a:p>
                  </a:txBody>
                  <a:tcPr/>
                </a:tc>
                <a:tc>
                  <a:txBody>
                    <a:bodyPr/>
                    <a:lstStyle/>
                    <a:p>
                      <a:pPr algn="r"/>
                      <a:r>
                        <a:rPr lang="en-US" sz="2800" dirty="0" smtClean="0"/>
                        <a:t>170.801</a:t>
                      </a:r>
                      <a:r>
                        <a:rPr lang="en-US" sz="2800" dirty="0" smtClean="0">
                          <a:solidFill>
                            <a:srgbClr val="FF0000"/>
                          </a:solidFill>
                        </a:rPr>
                        <a:t>*</a:t>
                      </a:r>
                    </a:p>
                    <a:p>
                      <a:pPr algn="r"/>
                      <a:r>
                        <a:rPr lang="en-US" sz="2800" dirty="0" smtClean="0"/>
                        <a:t>or 0.496</a:t>
                      </a:r>
                      <a:endParaRPr lang="en-US" sz="2800" dirty="0"/>
                    </a:p>
                  </a:txBody>
                  <a:tcPr/>
                </a:tc>
              </a:tr>
              <a:tr h="370840">
                <a:tc>
                  <a:txBody>
                    <a:bodyPr/>
                    <a:lstStyle/>
                    <a:p>
                      <a:r>
                        <a:rPr lang="en-US" sz="2800" dirty="0" smtClean="0"/>
                        <a:t>NAD 83(1992)</a:t>
                      </a:r>
                      <a:endParaRPr lang="en-US" sz="2800" dirty="0"/>
                    </a:p>
                  </a:txBody>
                  <a:tcPr/>
                </a:tc>
                <a:tc>
                  <a:txBody>
                    <a:bodyPr/>
                    <a:lstStyle/>
                    <a:p>
                      <a:r>
                        <a:rPr lang="en-US" sz="2800" dirty="0" smtClean="0"/>
                        <a:t>NAD 83(NSRS2007)</a:t>
                      </a:r>
                      <a:endParaRPr lang="en-US" sz="2800" dirty="0"/>
                    </a:p>
                  </a:txBody>
                  <a:tcPr/>
                </a:tc>
                <a:tc>
                  <a:txBody>
                    <a:bodyPr/>
                    <a:lstStyle/>
                    <a:p>
                      <a:pPr algn="r"/>
                      <a:r>
                        <a:rPr lang="en-US" sz="2800" dirty="0" smtClean="0"/>
                        <a:t>0.042</a:t>
                      </a:r>
                      <a:endParaRPr lang="en-US" sz="2800" dirty="0"/>
                    </a:p>
                  </a:txBody>
                  <a:tcPr/>
                </a:tc>
              </a:tr>
              <a:tr h="370840">
                <a:tc>
                  <a:txBody>
                    <a:bodyPr/>
                    <a:lstStyle/>
                    <a:p>
                      <a:r>
                        <a:rPr lang="en-US" sz="2800" dirty="0" smtClean="0"/>
                        <a:t>NAD 83(NSRS2007)</a:t>
                      </a:r>
                      <a:endParaRPr lang="en-US" sz="2800" dirty="0"/>
                    </a:p>
                  </a:txBody>
                  <a:tcPr/>
                </a:tc>
                <a:tc>
                  <a:txBody>
                    <a:bodyPr/>
                    <a:lstStyle/>
                    <a:p>
                      <a:r>
                        <a:rPr lang="en-US" sz="2800" dirty="0" smtClean="0"/>
                        <a:t>NAD 83(2011)</a:t>
                      </a:r>
                      <a:endParaRPr lang="en-US" sz="2800" dirty="0"/>
                    </a:p>
                  </a:txBody>
                  <a:tcPr/>
                </a:tc>
                <a:tc>
                  <a:txBody>
                    <a:bodyPr/>
                    <a:lstStyle/>
                    <a:p>
                      <a:pPr algn="r"/>
                      <a:r>
                        <a:rPr lang="en-US" sz="2800" dirty="0" smtClean="0"/>
                        <a:t>0.017</a:t>
                      </a:r>
                      <a:endParaRPr lang="en-US" sz="2800" dirty="0"/>
                    </a:p>
                  </a:txBody>
                  <a:tcPr/>
                </a:tc>
              </a:tr>
              <a:tr h="370840">
                <a:tc>
                  <a:txBody>
                    <a:bodyPr/>
                    <a:lstStyle/>
                    <a:p>
                      <a:r>
                        <a:rPr lang="en-US" sz="2800" dirty="0" smtClean="0"/>
                        <a:t>NAD</a:t>
                      </a:r>
                      <a:r>
                        <a:rPr lang="en-US" sz="2800" baseline="0" dirty="0" smtClean="0"/>
                        <a:t> 83(2011)</a:t>
                      </a:r>
                      <a:endParaRPr lang="en-US" sz="2800" dirty="0"/>
                    </a:p>
                  </a:txBody>
                  <a:tcPr/>
                </a:tc>
                <a:tc>
                  <a:txBody>
                    <a:bodyPr/>
                    <a:lstStyle/>
                    <a:p>
                      <a:r>
                        <a:rPr lang="en-US" sz="2800" dirty="0" smtClean="0"/>
                        <a:t>“2022”</a:t>
                      </a:r>
                      <a:endParaRPr lang="en-US" sz="2800" dirty="0"/>
                    </a:p>
                  </a:txBody>
                  <a:tcPr/>
                </a:tc>
                <a:tc>
                  <a:txBody>
                    <a:bodyPr/>
                    <a:lstStyle/>
                    <a:p>
                      <a:pPr algn="r"/>
                      <a:r>
                        <a:rPr lang="en-US" sz="2800" dirty="0" smtClean="0"/>
                        <a:t>~ 1.500</a:t>
                      </a:r>
                      <a:endParaRPr lang="en-US" sz="2800" dirty="0"/>
                    </a:p>
                  </a:txBody>
                  <a:tcPr/>
                </a:tc>
              </a:tr>
            </a:tbl>
          </a:graphicData>
        </a:graphic>
      </p:graphicFrame>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dirty="0" smtClean="0"/>
              <a:t>Alaska Surveying and Mapping Conference, Anchorage</a:t>
            </a:r>
            <a:endParaRPr lang="en-US" dirty="0"/>
          </a:p>
        </p:txBody>
      </p:sp>
      <p:sp>
        <p:nvSpPr>
          <p:cNvPr id="3" name="TextBox 2"/>
          <p:cNvSpPr txBox="1"/>
          <p:nvPr/>
        </p:nvSpPr>
        <p:spPr>
          <a:xfrm>
            <a:off x="190500" y="5695950"/>
            <a:ext cx="4544834" cy="369332"/>
          </a:xfrm>
          <a:prstGeom prst="rect">
            <a:avLst/>
          </a:prstGeom>
          <a:noFill/>
        </p:spPr>
        <p:txBody>
          <a:bodyPr wrap="none" rtlCol="0">
            <a:spAutoFit/>
          </a:bodyPr>
          <a:lstStyle/>
          <a:p>
            <a:r>
              <a:rPr lang="en-US" dirty="0" smtClean="0">
                <a:solidFill>
                  <a:srgbClr val="FF0000"/>
                </a:solidFill>
              </a:rPr>
              <a:t>* Including St. Paul and St. George islands</a:t>
            </a:r>
            <a:endParaRPr lang="en-US" dirty="0">
              <a:solidFill>
                <a:srgbClr val="FF0000"/>
              </a:solidFill>
            </a:endParaRPr>
          </a:p>
        </p:txBody>
      </p:sp>
    </p:spTree>
    <p:extLst>
      <p:ext uri="{BB962C8B-B14F-4D97-AF65-F5344CB8AC3E}">
        <p14:creationId xmlns:p14="http://schemas.microsoft.com/office/powerpoint/2010/main" val="1206708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NADCON 5</a:t>
            </a:r>
            <a:endParaRPr lang="en-US" dirty="0"/>
          </a:p>
        </p:txBody>
      </p:sp>
      <p:sp>
        <p:nvSpPr>
          <p:cNvPr id="3" name="Content Placeholder 2"/>
          <p:cNvSpPr>
            <a:spLocks noGrp="1"/>
          </p:cNvSpPr>
          <p:nvPr>
            <p:ph idx="1"/>
          </p:nvPr>
        </p:nvSpPr>
        <p:spPr/>
        <p:txBody>
          <a:bodyPr/>
          <a:lstStyle/>
          <a:p>
            <a:r>
              <a:rPr lang="en-US" dirty="0" smtClean="0"/>
              <a:t>Ongoing project</a:t>
            </a:r>
          </a:p>
          <a:p>
            <a:pPr lvl="1"/>
            <a:r>
              <a:rPr lang="en-US" dirty="0" smtClean="0"/>
              <a:t>Combine NADCON 4.2 (original NADCON plus HARN extension) with GEOCON v2.0 (HARN to FBN to 2007 to 2011)</a:t>
            </a:r>
          </a:p>
          <a:p>
            <a:pPr lvl="1"/>
            <a:r>
              <a:rPr lang="en-US" dirty="0" smtClean="0"/>
              <a:t>Documentation</a:t>
            </a:r>
          </a:p>
          <a:p>
            <a:pPr lvl="1"/>
            <a:r>
              <a:rPr lang="en-US" dirty="0" smtClean="0"/>
              <a:t>Correction of long-standing issues</a:t>
            </a:r>
          </a:p>
          <a:p>
            <a:pPr lvl="1"/>
            <a:r>
              <a:rPr lang="en-US" dirty="0" smtClean="0"/>
              <a:t>Geographic error estimates</a:t>
            </a:r>
          </a:p>
          <a:p>
            <a:pPr lvl="1"/>
            <a:r>
              <a:rPr lang="en-US" dirty="0" smtClean="0"/>
              <a:t>Into the Beta New Toolkit </a:t>
            </a:r>
            <a:r>
              <a:rPr lang="en-US" dirty="0" smtClean="0">
                <a:solidFill>
                  <a:srgbClr val="FF0000"/>
                </a:solidFill>
              </a:rPr>
              <a:t>by Summer 2016</a:t>
            </a: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9803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NADCON 5</a:t>
            </a:r>
            <a:br>
              <a:rPr lang="en-US" dirty="0" smtClean="0"/>
            </a:br>
            <a:r>
              <a:rPr lang="en-US" sz="2800" dirty="0" smtClean="0"/>
              <a:t>(ex: NAD27/NAD83(86) longitude/meters)</a:t>
            </a:r>
            <a:endParaRPr lang="en-US" sz="2800"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9" name="Picture 2" descr="C:\Users\Dru.Smith\AppData\Roaming\SSH\temp\cmtcdlon.nad27.nad83_1986.conus.900.04.entir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1506" y="1828800"/>
            <a:ext cx="7780988"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1758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10" name="Picture 2" descr="C:\Users\Dru.Smith\AppData\Roaming\SSH\temp\cmetelon.nad27.nad83_1986.conus.900.entir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1506" y="1828800"/>
            <a:ext cx="7780988" cy="42973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p:txBody>
          <a:bodyPr/>
          <a:lstStyle/>
          <a:p>
            <a:r>
              <a:rPr lang="en-US" dirty="0" smtClean="0"/>
              <a:t>NADCON 5</a:t>
            </a:r>
            <a:br>
              <a:rPr lang="en-US" dirty="0" smtClean="0"/>
            </a:br>
            <a:r>
              <a:rPr lang="en-US" sz="2800" dirty="0" smtClean="0"/>
              <a:t>(ex: NAD27/NAD83(86) longitude </a:t>
            </a:r>
            <a:r>
              <a:rPr lang="en-US" sz="2800" dirty="0" smtClean="0">
                <a:solidFill>
                  <a:srgbClr val="FF0000"/>
                </a:solidFill>
              </a:rPr>
              <a:t>error</a:t>
            </a:r>
            <a:r>
              <a:rPr lang="en-US" sz="2800" dirty="0" smtClean="0"/>
              <a:t> /meters)</a:t>
            </a:r>
            <a:endParaRPr lang="en-US" sz="2800" dirty="0"/>
          </a:p>
        </p:txBody>
      </p:sp>
    </p:spTree>
    <p:extLst>
      <p:ext uri="{BB962C8B-B14F-4D97-AF65-F5344CB8AC3E}">
        <p14:creationId xmlns:p14="http://schemas.microsoft.com/office/powerpoint/2010/main" val="12209501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“Transformational Access”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238" y="1368425"/>
            <a:ext cx="8562975" cy="4611688"/>
          </a:xfrm>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This means (at a minimum):</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Grids and basic software to perform these:</a:t>
            </a:r>
          </a:p>
          <a:p>
            <a:pPr lvl="1" eaLnBrk="1" hangingPunct="1">
              <a:buFont typeface="Arial" charset="0"/>
              <a:buChar char="–"/>
              <a:defRPr/>
            </a:pPr>
            <a:r>
              <a:rPr lang="en-US" dirty="0" err="1" smtClean="0">
                <a:solidFill>
                  <a:schemeClr val="tx2">
                    <a:lumMod val="50000"/>
                  </a:schemeClr>
                </a:solidFill>
                <a:latin typeface="Symbol" panose="05050102010706020507" pitchFamily="18" charset="2"/>
              </a:rPr>
              <a:t>f</a:t>
            </a:r>
            <a:r>
              <a:rPr lang="en-US" dirty="0" err="1" smtClean="0">
                <a:solidFill>
                  <a:schemeClr val="tx2">
                    <a:lumMod val="50000"/>
                  </a:schemeClr>
                </a:solidFill>
                <a:latin typeface="Gill Sans MT" panose="020B0502020104020203" pitchFamily="34" charset="0"/>
              </a:rPr>
              <a:t>,</a:t>
            </a:r>
            <a:r>
              <a:rPr lang="en-US" dirty="0" err="1" smtClean="0">
                <a:solidFill>
                  <a:schemeClr val="tx2">
                    <a:lumMod val="50000"/>
                  </a:schemeClr>
                </a:solidFill>
                <a:latin typeface="Symbol" panose="05050102010706020507" pitchFamily="18" charset="2"/>
              </a:rPr>
              <a:t>l</a:t>
            </a:r>
            <a:r>
              <a:rPr lang="en-US" dirty="0" err="1" smtClean="0">
                <a:solidFill>
                  <a:schemeClr val="tx2">
                    <a:lumMod val="50000"/>
                  </a:schemeClr>
                </a:solidFill>
                <a:latin typeface="Gill Sans MT" panose="020B0502020104020203" pitchFamily="34" charset="0"/>
              </a:rPr>
              <a:t>,h</a:t>
            </a:r>
            <a:r>
              <a:rPr lang="en-US" dirty="0" smtClean="0">
                <a:solidFill>
                  <a:schemeClr val="tx2">
                    <a:lumMod val="50000"/>
                  </a:schemeClr>
                </a:solidFill>
                <a:latin typeface="Gill Sans MT" panose="020B0502020104020203" pitchFamily="34" charset="0"/>
              </a:rPr>
              <a:t>: 	NAD 83(2011)		“2022”</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H:	NAVD 88			“2022”</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H   :	IGLD 85			“2022”</a:t>
            </a:r>
          </a:p>
          <a:p>
            <a:pPr lvl="1" eaLnBrk="1" hangingPunct="1">
              <a:buFont typeface="Arial" charset="0"/>
              <a:buChar char="–"/>
              <a:defRPr/>
            </a:pPr>
            <a:endParaRPr lang="en-US" dirty="0">
              <a:solidFill>
                <a:schemeClr val="tx2">
                  <a:lumMod val="50000"/>
                </a:schemeClr>
              </a:solidFill>
              <a:latin typeface="Gill Sans MT" panose="020B0502020104020203" pitchFamily="34" charset="0"/>
            </a:endParaRPr>
          </a:p>
          <a:p>
            <a:pPr eaLnBrk="1" hangingPunct="1">
              <a:buFont typeface="Arial" charset="0"/>
              <a:buChar char="•"/>
              <a:defRPr/>
            </a:pPr>
            <a:r>
              <a:rPr lang="en-US" dirty="0" smtClean="0">
                <a:solidFill>
                  <a:schemeClr val="tx2">
                    <a:lumMod val="50000"/>
                  </a:schemeClr>
                </a:solidFill>
                <a:latin typeface="Gill Sans MT" panose="020B0502020104020203" pitchFamily="34" charset="0"/>
              </a:rPr>
              <a:t>This could mean (bonus):</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A complete re-build of all NGS transformation software under one engine, as a web service</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
        <p:nvSpPr>
          <p:cNvPr id="12295" name="TextBox 1"/>
          <p:cNvSpPr txBox="1">
            <a:spLocks noChangeArrowheads="1"/>
          </p:cNvSpPr>
          <p:nvPr/>
        </p:nvSpPr>
        <p:spPr bwMode="auto">
          <a:xfrm>
            <a:off x="1363663" y="3459163"/>
            <a:ext cx="48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US" altLang="en-US" sz="1400" b="0">
                <a:latin typeface="Gill Sans MT" pitchFamily="34" charset="0"/>
                <a:cs typeface="Arial" pitchFamily="34" charset="0"/>
              </a:rPr>
              <a:t>Dyn</a:t>
            </a:r>
          </a:p>
        </p:txBody>
      </p:sp>
      <p:sp>
        <p:nvSpPr>
          <p:cNvPr id="10" name="Left-Right Arrow 9"/>
          <p:cNvSpPr/>
          <p:nvPr/>
        </p:nvSpPr>
        <p:spPr>
          <a:xfrm>
            <a:off x="3787775" y="3632200"/>
            <a:ext cx="2000250" cy="2111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Left-Right Arrow 10"/>
          <p:cNvSpPr/>
          <p:nvPr/>
        </p:nvSpPr>
        <p:spPr>
          <a:xfrm>
            <a:off x="3792538" y="3094038"/>
            <a:ext cx="2001837" cy="211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Left-Right Arrow 12"/>
          <p:cNvSpPr/>
          <p:nvPr/>
        </p:nvSpPr>
        <p:spPr>
          <a:xfrm>
            <a:off x="4614863" y="2611438"/>
            <a:ext cx="1216025" cy="211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472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State Plane Coordinates</a:t>
            </a:r>
          </a:p>
        </p:txBody>
      </p:sp>
      <p:sp>
        <p:nvSpPr>
          <p:cNvPr id="39939" name="Content Placeholder 2"/>
          <p:cNvSpPr>
            <a:spLocks noGrp="1"/>
          </p:cNvSpPr>
          <p:nvPr>
            <p:ph idx="1"/>
          </p:nvPr>
        </p:nvSpPr>
        <p:spPr/>
        <p:txBody>
          <a:bodyPr/>
          <a:lstStyle/>
          <a:p>
            <a:r>
              <a:rPr lang="en-US" altLang="en-US" dirty="0" smtClean="0"/>
              <a:t>Barring user-requested changes, NGS may use </a:t>
            </a:r>
            <a:r>
              <a:rPr lang="en-US" altLang="en-US" u="sng" dirty="0" smtClean="0"/>
              <a:t>existing</a:t>
            </a:r>
            <a:r>
              <a:rPr lang="en-US" altLang="en-US" dirty="0" smtClean="0"/>
              <a:t> SPC projections, boundaries and equations, but with </a:t>
            </a:r>
            <a:r>
              <a:rPr lang="en-US" altLang="en-US" u="sng" dirty="0" smtClean="0"/>
              <a:t>new</a:t>
            </a:r>
            <a:r>
              <a:rPr lang="en-US" altLang="en-US" dirty="0" smtClean="0"/>
              <a:t> false northings &amp; eastings (to distinguish from NAD 27 and NAD 83)</a:t>
            </a:r>
          </a:p>
          <a:p>
            <a:endParaRPr lang="en-US" altLang="en-US" dirty="0" smtClean="0"/>
          </a:p>
          <a:p>
            <a:r>
              <a:rPr lang="en-US" altLang="en-US" dirty="0" smtClean="0"/>
              <a:t>User-provided plug-ins (pre-written code) for SPC or other projections may be possible</a:t>
            </a:r>
          </a:p>
          <a:p>
            <a:pPr lvl="1"/>
            <a:endParaRPr lang="en-US" altLang="en-US" dirty="0" smtClean="0"/>
          </a:p>
          <a:p>
            <a:pPr lvl="1"/>
            <a:endParaRPr lang="en-US" altLang="en-US" dirty="0" smtClean="0"/>
          </a:p>
          <a:p>
            <a:endParaRPr lang="en-US" altLang="en-US" dirty="0" smtClean="0"/>
          </a:p>
          <a:p>
            <a:pPr lvl="1"/>
            <a:endParaRPr lang="en-US" altLang="en-US" dirty="0" smtClean="0"/>
          </a:p>
        </p:txBody>
      </p:sp>
      <p:sp>
        <p:nvSpPr>
          <p:cNvPr id="3994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0261257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8229600" cy="1143000"/>
          </a:xfrm>
        </p:spPr>
        <p:txBody>
          <a:bodyPr>
            <a:noAutofit/>
          </a:bodyPr>
          <a:lstStyle/>
          <a:p>
            <a:pPr>
              <a:defRPr/>
            </a:pPr>
            <a:r>
              <a:rPr lang="en-US" sz="3600" dirty="0" smtClean="0">
                <a:solidFill>
                  <a:schemeClr val="accent1">
                    <a:lumMod val="50000"/>
                  </a:schemeClr>
                </a:solidFill>
                <a:latin typeface="Gill Sans MT" panose="020B0502020104020203" pitchFamily="34" charset="0"/>
              </a:rPr>
              <a:t>Fix the Toolkit</a:t>
            </a:r>
            <a:endParaRPr lang="en-US" sz="3600" dirty="0">
              <a:solidFill>
                <a:schemeClr val="accent1">
                  <a:lumMod val="50000"/>
                </a:schemeClr>
              </a:solidFill>
              <a:latin typeface="Gill Sans MT" panose="020B0502020104020203" pitchFamily="34" charset="0"/>
            </a:endParaRPr>
          </a:p>
        </p:txBody>
      </p:sp>
      <p:pic>
        <p:nvPicPr>
          <p:cNvPr id="21507" name="Picture 4" descr="Geodetic Toolkit men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576388"/>
            <a:ext cx="6415087" cy="3105150"/>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21508" name="Picture 5" descr="NGS Software men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1625600"/>
            <a:ext cx="3987800" cy="1660525"/>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31800" y="4799013"/>
            <a:ext cx="4673600" cy="1692275"/>
          </a:xfrm>
          <a:prstGeom prst="rect">
            <a:avLst/>
          </a:prstGeom>
        </p:spPr>
        <p:txBody>
          <a:bodyPr>
            <a:spAutoFit/>
          </a:bodyPr>
          <a:lstStyle/>
          <a:p>
            <a:pPr>
              <a:defRPr/>
            </a:pPr>
            <a:r>
              <a:rPr lang="en-US" sz="2000" kern="0" dirty="0">
                <a:solidFill>
                  <a:schemeClr val="tx2">
                    <a:lumMod val="50000"/>
                  </a:schemeClr>
                </a:solidFill>
                <a:latin typeface="Gill Sans MT" panose="020B0502020104020203" pitchFamily="34" charset="0"/>
                <a:cs typeface="+mn-cs"/>
              </a:rPr>
              <a:t>datum/coordinate conversion</a:t>
            </a:r>
          </a:p>
          <a:p>
            <a:pPr>
              <a:defRPr/>
            </a:pPr>
            <a:r>
              <a:rPr lang="en-US" sz="2000" kern="0" dirty="0">
                <a:solidFill>
                  <a:schemeClr val="tx2">
                    <a:lumMod val="50000"/>
                  </a:schemeClr>
                </a:solidFill>
                <a:latin typeface="Gill Sans MT" panose="020B0502020104020203" pitchFamily="34" charset="0"/>
                <a:cs typeface="+mn-cs"/>
              </a:rPr>
              <a:t>time-dependent positioning</a:t>
            </a:r>
          </a:p>
          <a:p>
            <a:pPr>
              <a:defRPr/>
            </a:pPr>
            <a:r>
              <a:rPr lang="en-US" sz="2000" kern="0" dirty="0">
                <a:solidFill>
                  <a:schemeClr val="tx2">
                    <a:lumMod val="50000"/>
                  </a:schemeClr>
                </a:solidFill>
                <a:latin typeface="Gill Sans MT" panose="020B0502020104020203" pitchFamily="34" charset="0"/>
                <a:cs typeface="+mn-cs"/>
              </a:rPr>
              <a:t>datasheet utilities</a:t>
            </a:r>
          </a:p>
          <a:p>
            <a:pPr>
              <a:defRPr/>
            </a:pPr>
            <a:r>
              <a:rPr lang="en-US" sz="2000" kern="0" dirty="0">
                <a:solidFill>
                  <a:schemeClr val="tx2">
                    <a:lumMod val="50000"/>
                  </a:schemeClr>
                </a:solidFill>
                <a:latin typeface="Gill Sans MT" panose="020B0502020104020203" pitchFamily="34" charset="0"/>
                <a:cs typeface="+mn-cs"/>
              </a:rPr>
              <a:t>geodetic utilities	</a:t>
            </a:r>
          </a:p>
          <a:p>
            <a:pPr>
              <a:defRPr/>
            </a:pPr>
            <a:r>
              <a:rPr lang="en-US" sz="2000" kern="0" dirty="0">
                <a:solidFill>
                  <a:schemeClr val="tx2">
                    <a:lumMod val="50000"/>
                  </a:schemeClr>
                </a:solidFill>
                <a:latin typeface="Gill Sans MT" panose="020B0502020104020203" pitchFamily="34" charset="0"/>
                <a:cs typeface="+mn-cs"/>
              </a:rPr>
              <a:t>geoid modeling</a:t>
            </a:r>
            <a:r>
              <a:rPr lang="en-US" sz="2400" kern="0" dirty="0">
                <a:solidFill>
                  <a:schemeClr val="tx2">
                    <a:lumMod val="50000"/>
                  </a:schemeClr>
                </a:solidFill>
                <a:latin typeface="Gill Sans MT" panose="020B0502020104020203" pitchFamily="34" charset="0"/>
                <a:cs typeface="+mn-cs"/>
              </a:rPr>
              <a:t>	</a:t>
            </a:r>
          </a:p>
        </p:txBody>
      </p:sp>
      <p:sp>
        <p:nvSpPr>
          <p:cNvPr id="4" name="Rectangle 3"/>
          <p:cNvSpPr/>
          <p:nvPr/>
        </p:nvSpPr>
        <p:spPr>
          <a:xfrm>
            <a:off x="5356225" y="4806950"/>
            <a:ext cx="3486150" cy="1323975"/>
          </a:xfrm>
          <a:prstGeom prst="rect">
            <a:avLst/>
          </a:prstGeom>
        </p:spPr>
        <p:txBody>
          <a:bodyPr>
            <a:spAutoFit/>
          </a:bodyPr>
          <a:lstStyle/>
          <a:p>
            <a:pPr>
              <a:defRPr/>
            </a:pPr>
            <a:r>
              <a:rPr lang="en-US" sz="2000" kern="0" dirty="0">
                <a:solidFill>
                  <a:schemeClr val="tx2">
                    <a:lumMod val="50000"/>
                  </a:schemeClr>
                </a:solidFill>
                <a:latin typeface="Gill Sans MT" panose="020B0502020104020203" pitchFamily="34" charset="0"/>
                <a:cs typeface="+mn-cs"/>
              </a:rPr>
              <a:t>gravity prediction</a:t>
            </a:r>
          </a:p>
          <a:p>
            <a:pPr>
              <a:defRPr/>
            </a:pPr>
            <a:r>
              <a:rPr lang="en-US" sz="2000" kern="0" dirty="0">
                <a:solidFill>
                  <a:schemeClr val="tx2">
                    <a:lumMod val="50000"/>
                  </a:schemeClr>
                </a:solidFill>
                <a:latin typeface="Gill Sans MT" panose="020B0502020104020203" pitchFamily="34" charset="0"/>
                <a:cs typeface="+mn-cs"/>
              </a:rPr>
              <a:t>network adjustment</a:t>
            </a:r>
          </a:p>
          <a:p>
            <a:pPr>
              <a:defRPr/>
            </a:pPr>
            <a:r>
              <a:rPr lang="en-US" sz="2000" kern="0" dirty="0">
                <a:solidFill>
                  <a:schemeClr val="tx2">
                    <a:lumMod val="50000"/>
                  </a:schemeClr>
                </a:solidFill>
                <a:latin typeface="Gill Sans MT" panose="020B0502020104020203" pitchFamily="34" charset="0"/>
                <a:cs typeface="+mn-cs"/>
              </a:rPr>
              <a:t>GPS project analysis</a:t>
            </a:r>
          </a:p>
          <a:p>
            <a:pPr>
              <a:defRPr/>
            </a:pPr>
            <a:r>
              <a:rPr lang="en-US" sz="2000" kern="0" dirty="0">
                <a:solidFill>
                  <a:schemeClr val="tx2">
                    <a:lumMod val="50000"/>
                  </a:schemeClr>
                </a:solidFill>
                <a:latin typeface="Gill Sans MT" panose="020B0502020104020203" pitchFamily="34" charset="0"/>
                <a:cs typeface="+mn-cs"/>
              </a:rPr>
              <a:t>project submission</a:t>
            </a:r>
          </a:p>
        </p:txBody>
      </p:sp>
      <p:sp>
        <p:nvSpPr>
          <p:cNvPr id="5" name="Date Placeholder 4"/>
          <p:cNvSpPr>
            <a:spLocks noGrp="1"/>
          </p:cNvSpPr>
          <p:nvPr>
            <p:ph type="dt" sz="half"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569539884"/>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189038"/>
            <a:ext cx="5292725" cy="443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57200" y="320675"/>
            <a:ext cx="8229600" cy="868363"/>
          </a:xfrm>
        </p:spPr>
        <p:txBody>
          <a:bodyPr>
            <a:noAutofit/>
          </a:bodyPr>
          <a:lstStyle/>
          <a:p>
            <a:pPr>
              <a:defRPr/>
            </a:pPr>
            <a:r>
              <a:rPr lang="en-US" sz="3600" dirty="0" smtClean="0">
                <a:solidFill>
                  <a:schemeClr val="accent1">
                    <a:lumMod val="50000"/>
                  </a:schemeClr>
                </a:solidFill>
                <a:latin typeface="Gill Sans MT" panose="020B0502020104020203" pitchFamily="34" charset="0"/>
              </a:rPr>
              <a:t>Fix the Tool Kit</a:t>
            </a:r>
            <a:endParaRPr lang="en-US" sz="3600" dirty="0">
              <a:solidFill>
                <a:schemeClr val="accent1">
                  <a:lumMod val="50000"/>
                </a:schemeClr>
              </a:solidFill>
              <a:latin typeface="Gill Sans MT" panose="020B0502020104020203"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3" y="1471613"/>
            <a:ext cx="79152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981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the Toolkit</a:t>
            </a:r>
            <a:endParaRPr lang="en-US" dirty="0"/>
          </a:p>
        </p:txBody>
      </p:sp>
      <p:sp>
        <p:nvSpPr>
          <p:cNvPr id="3" name="Content Placeholder 2"/>
          <p:cNvSpPr>
            <a:spLocks noGrp="1"/>
          </p:cNvSpPr>
          <p:nvPr>
            <p:ph idx="1"/>
          </p:nvPr>
        </p:nvSpPr>
        <p:spPr/>
        <p:txBody>
          <a:bodyPr/>
          <a:lstStyle/>
          <a:p>
            <a:r>
              <a:rPr lang="en-US" dirty="0" smtClean="0"/>
              <a:t>Try it yourself at:</a:t>
            </a:r>
          </a:p>
          <a:p>
            <a:pPr lvl="1"/>
            <a:r>
              <a:rPr lang="en-US" dirty="0">
                <a:hlinkClick r:id="rId2"/>
              </a:rPr>
              <a:t>http://beta.ngs.noaa.gov/gtkweb</a:t>
            </a:r>
            <a:r>
              <a:rPr lang="en-US" dirty="0" smtClean="0">
                <a:hlinkClick r:id="rId2"/>
              </a:rPr>
              <a:t>/</a:t>
            </a:r>
            <a:endParaRPr lang="en-US" dirty="0" smtClean="0"/>
          </a:p>
          <a:p>
            <a:pPr lvl="1"/>
            <a:endParaRPr lang="en-US" dirty="0"/>
          </a:p>
          <a:p>
            <a:r>
              <a:rPr lang="en-US" dirty="0" smtClean="0"/>
              <a:t>Next to be added:</a:t>
            </a:r>
          </a:p>
          <a:p>
            <a:pPr lvl="1"/>
            <a:r>
              <a:rPr lang="en-US" dirty="0" smtClean="0"/>
              <a:t>NADCON 5</a:t>
            </a:r>
          </a:p>
          <a:p>
            <a:pPr lvl="1"/>
            <a:r>
              <a:rPr lang="en-US" dirty="0" smtClean="0"/>
              <a:t>VERTCON 3</a:t>
            </a:r>
          </a:p>
          <a:p>
            <a:pPr lvl="1"/>
            <a:r>
              <a:rPr lang="en-US" dirty="0" err="1" smtClean="0"/>
              <a:t>VDatum</a:t>
            </a:r>
            <a:r>
              <a:rPr lang="en-US" dirty="0" smtClean="0"/>
              <a:t> and HTDP</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0917536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064859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13" y="1217220"/>
            <a:ext cx="8229600" cy="1143000"/>
          </a:xfrm>
        </p:spPr>
        <p:txBody>
          <a:bodyPr/>
          <a:lstStyle/>
          <a:p>
            <a:r>
              <a:rPr lang="en-US" sz="3600" dirty="0" smtClean="0"/>
              <a:t>Official </a:t>
            </a:r>
            <a:r>
              <a:rPr lang="en-US" sz="3600" i="1" dirty="0" smtClean="0"/>
              <a:t>horizontal</a:t>
            </a:r>
            <a:r>
              <a:rPr lang="en-US" sz="3600" dirty="0" smtClean="0"/>
              <a:t> </a:t>
            </a:r>
            <a:r>
              <a:rPr lang="en-US" sz="3600" dirty="0" err="1" smtClean="0"/>
              <a:t>datums</a:t>
            </a:r>
            <a:r>
              <a:rPr lang="en-US" sz="3600" dirty="0" smtClean="0"/>
              <a:t> have been </a:t>
            </a:r>
            <a:r>
              <a:rPr lang="en-US" sz="3600" u="sng" dirty="0" smtClean="0"/>
              <a:t>replaced</a:t>
            </a:r>
            <a:r>
              <a:rPr lang="en-US" sz="3600" dirty="0" smtClean="0"/>
              <a:t> or </a:t>
            </a:r>
            <a:r>
              <a:rPr lang="en-US" sz="3600" u="sng" dirty="0" smtClean="0"/>
              <a:t>adjusted</a:t>
            </a:r>
            <a:r>
              <a:rPr lang="en-US" sz="3600" dirty="0" smtClean="0"/>
              <a:t> </a:t>
            </a:r>
            <a:r>
              <a:rPr lang="en-US" sz="3600" i="1" dirty="0" smtClean="0"/>
              <a:t>regularly</a:t>
            </a:r>
            <a:r>
              <a:rPr lang="en-US" sz="3600" dirty="0" smtClean="0"/>
              <a:t> throughout our nation’s history</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71294752"/>
              </p:ext>
            </p:extLst>
          </p:nvPr>
        </p:nvGraphicFramePr>
        <p:xfrm>
          <a:off x="-2" y="2712324"/>
          <a:ext cx="9144000" cy="2560320"/>
        </p:xfrm>
        <a:graphic>
          <a:graphicData uri="http://schemas.openxmlformats.org/drawingml/2006/table">
            <a:tbl>
              <a:tblPr firstRow="1" bandRow="1">
                <a:tableStyleId>{5C22544A-7EE6-4342-B048-85BDC9FD1C3A}</a:tableStyleId>
              </a:tblPr>
              <a:tblGrid>
                <a:gridCol w="1425039"/>
                <a:gridCol w="1029195"/>
                <a:gridCol w="974766"/>
                <a:gridCol w="1143000"/>
                <a:gridCol w="1143000"/>
                <a:gridCol w="1143000"/>
                <a:gridCol w="1383477"/>
                <a:gridCol w="902523"/>
              </a:tblGrid>
              <a:tr h="206970">
                <a:tc>
                  <a:txBody>
                    <a:bodyPr/>
                    <a:lstStyle/>
                    <a:p>
                      <a:r>
                        <a:rPr lang="en-US" dirty="0" smtClean="0"/>
                        <a:t>Region</a:t>
                      </a:r>
                      <a:endParaRPr lang="en-US" dirty="0"/>
                    </a:p>
                  </a:txBody>
                  <a:tcPr/>
                </a:tc>
                <a:tc gridSpan="7">
                  <a:txBody>
                    <a:bodyPr/>
                    <a:lstStyle/>
                    <a:p>
                      <a:pPr algn="ctr"/>
                      <a:r>
                        <a:rPr lang="en-US" dirty="0" err="1" smtClean="0"/>
                        <a:t>Datums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06970">
                <a:tc>
                  <a:txBody>
                    <a:bodyPr/>
                    <a:lstStyle/>
                    <a:p>
                      <a:r>
                        <a:rPr lang="en-US" dirty="0" smtClean="0"/>
                        <a:t>CONUS</a:t>
                      </a:r>
                      <a:endParaRPr lang="en-US" dirty="0"/>
                    </a:p>
                  </a:txBody>
                  <a:tcPr/>
                </a:tc>
                <a:tc>
                  <a:txBody>
                    <a:bodyPr/>
                    <a:lstStyle/>
                    <a:p>
                      <a:pPr algn="l"/>
                      <a:r>
                        <a:rPr lang="en-US" sz="1600" dirty="0" smtClean="0"/>
                        <a:t>USSD</a:t>
                      </a:r>
                      <a:endParaRPr lang="en-US" sz="1600" dirty="0"/>
                    </a:p>
                  </a:txBody>
                  <a:tcPr marL="45720" marR="45720" anchor="ctr"/>
                </a:tc>
                <a:tc>
                  <a:txBody>
                    <a:bodyPr/>
                    <a:lstStyle/>
                    <a:p>
                      <a:pPr algn="l"/>
                      <a:r>
                        <a:rPr lang="en-US" sz="1600" b="0" dirty="0" smtClean="0"/>
                        <a:t>NAD</a:t>
                      </a:r>
                      <a:r>
                        <a:rPr lang="en-US" sz="1600" b="0" baseline="0" dirty="0" smtClean="0"/>
                        <a:t> 27</a:t>
                      </a:r>
                      <a:endParaRPr lang="en-US" sz="1600" b="0" dirty="0"/>
                    </a:p>
                  </a:txBody>
                  <a:tcPr marL="45720" marR="45720" anchor="ctr"/>
                </a:tc>
                <a:tc>
                  <a:txBody>
                    <a:bodyPr/>
                    <a:lstStyle/>
                    <a:p>
                      <a:pPr algn="l"/>
                      <a:r>
                        <a:rPr lang="en-US" sz="1100" b="1" dirty="0" smtClean="0"/>
                        <a:t>NAD 83(1986)</a:t>
                      </a:r>
                      <a:endParaRPr lang="en-US" sz="1100" b="1" dirty="0"/>
                    </a:p>
                  </a:txBody>
                  <a:tcPr marL="45720" marR="45720" anchor="ctr"/>
                </a:tc>
                <a:tc>
                  <a:txBody>
                    <a:bodyPr/>
                    <a:lstStyle/>
                    <a:p>
                      <a:pPr algn="l"/>
                      <a:r>
                        <a:rPr lang="en-US" sz="1100" b="1" dirty="0" smtClean="0"/>
                        <a:t>NAD 83(HARN)</a:t>
                      </a:r>
                      <a:endParaRPr lang="en-US" sz="1100" b="1" dirty="0"/>
                    </a:p>
                  </a:txBody>
                  <a:tcPr marL="45720" marR="45720" anchor="ctr"/>
                </a:tc>
                <a:tc>
                  <a:txBody>
                    <a:bodyPr/>
                    <a:lstStyle/>
                    <a:p>
                      <a:pPr algn="l"/>
                      <a:r>
                        <a:rPr lang="en-US" sz="1050" b="1" dirty="0" smtClean="0"/>
                        <a:t>NAD 83(FBN)</a:t>
                      </a:r>
                      <a:endParaRPr lang="en-US" sz="1050" b="1" dirty="0"/>
                    </a:p>
                  </a:txBody>
                  <a:tcPr marL="45720" marR="45720" anchor="ctr"/>
                </a:tc>
                <a:tc>
                  <a:txBody>
                    <a:bodyPr/>
                    <a:lstStyle/>
                    <a:p>
                      <a:pPr algn="l"/>
                      <a:r>
                        <a:rPr lang="en-US" sz="1050" b="1" dirty="0" smtClean="0"/>
                        <a:t>NAD 83(NSRS2007)</a:t>
                      </a:r>
                      <a:endParaRPr lang="en-US" sz="1050" b="1" dirty="0"/>
                    </a:p>
                  </a:txBody>
                  <a:tcPr marL="45720" marR="45720" anchor="ctr"/>
                </a:tc>
                <a:tc>
                  <a:txBody>
                    <a:bodyPr/>
                    <a:lstStyle/>
                    <a:p>
                      <a:pPr algn="l"/>
                      <a:r>
                        <a:rPr lang="en-US" sz="1050" b="1" dirty="0" smtClean="0"/>
                        <a:t>NAD 83(2011)</a:t>
                      </a:r>
                      <a:endParaRPr lang="en-US" sz="1050" b="1" dirty="0"/>
                    </a:p>
                  </a:txBody>
                  <a:tcPr marL="45720" marR="45720" anchor="ctr"/>
                </a:tc>
              </a:tr>
              <a:tr h="206970">
                <a:tc>
                  <a:txBody>
                    <a:bodyPr/>
                    <a:lstStyle/>
                    <a:p>
                      <a:r>
                        <a:rPr lang="en-US" dirty="0" smtClean="0"/>
                        <a:t>Alaska</a:t>
                      </a:r>
                      <a:endParaRPr lang="en-US" dirty="0"/>
                    </a:p>
                  </a:txBody>
                  <a:tcPr/>
                </a:tc>
                <a:tc>
                  <a:txBody>
                    <a:bodyPr/>
                    <a:lstStyle/>
                    <a:p>
                      <a:pPr algn="l"/>
                      <a:endParaRPr lang="en-US" sz="1600"/>
                    </a:p>
                  </a:txBody>
                  <a:tcPr marL="45720" marR="45720" anchor="ctr"/>
                </a:tc>
                <a:tc>
                  <a:txBody>
                    <a:bodyPr/>
                    <a:lstStyle/>
                    <a:p>
                      <a:pPr algn="l"/>
                      <a:endParaRPr lang="en-US" sz="1600" dirty="0"/>
                    </a:p>
                  </a:txBody>
                  <a:tcPr marL="45720" marR="45720" anchor="ctr"/>
                </a:tc>
                <a:tc>
                  <a:txBody>
                    <a:bodyPr/>
                    <a:lstStyle/>
                    <a:p>
                      <a:pPr algn="l"/>
                      <a:endParaRPr lang="en-US" sz="1100" b="1" dirty="0"/>
                    </a:p>
                  </a:txBody>
                  <a:tcPr marL="45720" marR="45720" anchor="ctr"/>
                </a:tc>
                <a:tc>
                  <a:txBody>
                    <a:bodyPr/>
                    <a:lstStyle/>
                    <a:p>
                      <a:pPr algn="l"/>
                      <a:r>
                        <a:rPr lang="en-US" sz="1100" b="1" dirty="0" smtClean="0"/>
                        <a:t>M.R.D.*</a:t>
                      </a:r>
                      <a:endParaRPr lang="en-US" sz="1100" b="1" dirty="0"/>
                    </a:p>
                  </a:txBody>
                  <a:tcPr marL="45720" marR="45720" anchor="ctr"/>
                </a:tc>
                <a:tc>
                  <a:txBody>
                    <a:bodyPr/>
                    <a:lstStyle/>
                    <a:p>
                      <a:pPr algn="l"/>
                      <a:r>
                        <a:rPr lang="en-US" sz="1050" b="1" dirty="0" smtClean="0"/>
                        <a:t>NAD 27</a:t>
                      </a:r>
                      <a:endParaRPr lang="en-US" sz="1050" b="1" dirty="0"/>
                    </a:p>
                  </a:txBody>
                  <a:tcPr marL="45720" marR="45720" anchor="ctr"/>
                </a:tc>
                <a:tc>
                  <a:txBody>
                    <a:bodyPr/>
                    <a:lstStyle/>
                    <a:p>
                      <a:pPr algn="l"/>
                      <a:r>
                        <a:rPr lang="en-US" sz="1050" b="1" dirty="0" smtClean="0"/>
                        <a:t>NAD 83(NSRS2007)</a:t>
                      </a:r>
                      <a:endParaRPr lang="en-US" sz="1050" b="1" dirty="0"/>
                    </a:p>
                  </a:txBody>
                  <a:tcPr marL="45720" marR="45720" anchor="ctr"/>
                </a:tc>
                <a:tc>
                  <a:txBody>
                    <a:bodyPr/>
                    <a:lstStyle/>
                    <a:p>
                      <a:pPr algn="l"/>
                      <a:r>
                        <a:rPr lang="en-US" sz="1050" b="1" dirty="0" smtClean="0"/>
                        <a:t>NAD 83(2011)</a:t>
                      </a:r>
                      <a:endParaRPr lang="en-US" sz="1050" b="1" dirty="0"/>
                    </a:p>
                  </a:txBody>
                  <a:tcPr marL="45720" marR="45720" anchor="ctr"/>
                </a:tc>
              </a:tr>
              <a:tr h="206970">
                <a:tc>
                  <a:txBody>
                    <a:bodyPr/>
                    <a:lstStyle/>
                    <a:p>
                      <a:r>
                        <a:rPr lang="en-US" dirty="0" smtClean="0"/>
                        <a:t>Hawaii</a:t>
                      </a:r>
                      <a:endParaRPr lang="en-US" dirty="0"/>
                    </a:p>
                  </a:txBody>
                  <a:tcPr/>
                </a:tc>
                <a:tc>
                  <a:txBody>
                    <a:bodyPr/>
                    <a:lstStyle/>
                    <a:p>
                      <a:pPr algn="l"/>
                      <a:endParaRPr lang="en-US" sz="1600"/>
                    </a:p>
                  </a:txBody>
                  <a:tcPr marL="45720" marR="45720" anchor="ctr"/>
                </a:tc>
                <a:tc>
                  <a:txBody>
                    <a:bodyPr/>
                    <a:lstStyle/>
                    <a:p>
                      <a:pPr algn="l"/>
                      <a:endParaRPr lang="en-US" sz="1600" dirty="0"/>
                    </a:p>
                  </a:txBody>
                  <a:tcPr marL="45720" marR="45720" anchor="ctr"/>
                </a:tc>
                <a:tc>
                  <a:txBody>
                    <a:bodyPr/>
                    <a:lstStyle/>
                    <a:p>
                      <a:pPr algn="l"/>
                      <a:endParaRPr lang="en-US" sz="1100" b="1"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OHD</a:t>
                      </a:r>
                    </a:p>
                  </a:txBody>
                  <a:tcPr marL="45720" marR="45720" anchor="ctr"/>
                </a:tc>
                <a:tc>
                  <a:txBody>
                    <a:bodyPr/>
                    <a:lstStyle/>
                    <a:p>
                      <a:pPr algn="l"/>
                      <a:r>
                        <a:rPr lang="en-US" sz="1050" b="1" dirty="0" smtClean="0"/>
                        <a:t>NAD 83(1986)</a:t>
                      </a:r>
                      <a:endParaRPr lang="en-US" sz="1050" b="1" dirty="0"/>
                    </a:p>
                  </a:txBody>
                  <a:tcPr marL="45720" marR="45720" anchor="ctr"/>
                </a:tc>
                <a:tc>
                  <a:txBody>
                    <a:bodyPr/>
                    <a:lstStyle/>
                    <a:p>
                      <a:pPr algn="l"/>
                      <a:r>
                        <a:rPr lang="en-US" sz="1050" b="1" dirty="0" smtClean="0"/>
                        <a:t>NAD 83(2002)</a:t>
                      </a:r>
                      <a:endParaRPr lang="en-US" sz="1050" b="1" dirty="0"/>
                    </a:p>
                  </a:txBody>
                  <a:tcPr marL="45720" marR="45720" anchor="ctr"/>
                </a:tc>
                <a:tc>
                  <a:txBody>
                    <a:bodyPr/>
                    <a:lstStyle/>
                    <a:p>
                      <a:pPr algn="l"/>
                      <a:r>
                        <a:rPr lang="en-US" sz="1050" b="1" dirty="0" smtClean="0"/>
                        <a:t>NAD 83(2011)</a:t>
                      </a:r>
                      <a:endParaRPr lang="en-US" sz="1050" b="1" dirty="0"/>
                    </a:p>
                  </a:txBody>
                  <a:tcPr marL="45720" marR="45720" anchor="ctr"/>
                </a:tc>
              </a:tr>
              <a:tr h="206970">
                <a:tc>
                  <a:txBody>
                    <a:bodyPr/>
                    <a:lstStyle/>
                    <a:p>
                      <a:r>
                        <a:rPr lang="en-US" dirty="0" smtClean="0"/>
                        <a:t>PR/VI</a:t>
                      </a:r>
                      <a:endParaRPr lang="en-US" dirty="0"/>
                    </a:p>
                  </a:txBody>
                  <a:tcPr/>
                </a:tc>
                <a:tc>
                  <a:txBody>
                    <a:bodyPr/>
                    <a:lstStyle/>
                    <a:p>
                      <a:pPr algn="l"/>
                      <a:r>
                        <a:rPr lang="en-US" sz="1600" dirty="0" smtClean="0"/>
                        <a:t>PR40</a:t>
                      </a:r>
                      <a:endParaRPr lang="en-US" sz="1600" dirty="0"/>
                    </a:p>
                  </a:txBody>
                  <a:tcPr marL="45720" marR="45720" anchor="ctr"/>
                </a:tc>
                <a:tc>
                  <a:txBody>
                    <a:bodyPr/>
                    <a:lstStyle/>
                    <a:p>
                      <a:pPr algn="l"/>
                      <a:r>
                        <a:rPr lang="en-US" sz="1100" b="1" dirty="0" smtClean="0"/>
                        <a:t>NAD 83(1986)</a:t>
                      </a:r>
                      <a:endParaRPr lang="en-US" sz="1100" b="1" dirty="0"/>
                    </a:p>
                  </a:txBody>
                  <a:tcPr marL="45720" marR="45720" anchor="ctr"/>
                </a:tc>
                <a:tc>
                  <a:txBody>
                    <a:bodyPr/>
                    <a:lstStyle/>
                    <a:p>
                      <a:pPr algn="l"/>
                      <a:r>
                        <a:rPr lang="en-US" sz="1100" b="1" dirty="0" smtClean="0"/>
                        <a:t>NAD 83(1993)</a:t>
                      </a:r>
                      <a:endParaRPr lang="en-US" sz="1100" b="1" dirty="0"/>
                    </a:p>
                  </a:txBody>
                  <a:tcPr marL="45720" marR="45720" anchor="ctr"/>
                </a:tc>
                <a:tc>
                  <a:txBody>
                    <a:bodyPr/>
                    <a:lstStyle/>
                    <a:p>
                      <a:pPr algn="l"/>
                      <a:r>
                        <a:rPr lang="en-US" sz="1100" b="1" dirty="0" smtClean="0"/>
                        <a:t>NAD 83(1997)</a:t>
                      </a:r>
                      <a:endParaRPr lang="en-US" sz="1100" b="1" dirty="0"/>
                    </a:p>
                  </a:txBody>
                  <a:tcPr marL="45720" marR="45720" anchor="ctr"/>
                </a:tc>
                <a:tc>
                  <a:txBody>
                    <a:bodyPr/>
                    <a:lstStyle/>
                    <a:p>
                      <a:pPr algn="l"/>
                      <a:r>
                        <a:rPr lang="en-US" sz="1050" b="1" dirty="0" smtClean="0"/>
                        <a:t>NAD 83(2002)</a:t>
                      </a:r>
                      <a:endParaRPr lang="en-US" sz="1050" b="1"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t>NAD 83(NSRS2007)</a:t>
                      </a:r>
                    </a:p>
                  </a:txBody>
                  <a:tcPr marL="45720" marR="45720" anchor="ctr"/>
                </a:tc>
                <a:tc>
                  <a:txBody>
                    <a:bodyPr/>
                    <a:lstStyle/>
                    <a:p>
                      <a:pPr algn="l"/>
                      <a:r>
                        <a:rPr lang="en-US" sz="1050" b="1" dirty="0" smtClean="0"/>
                        <a:t>NAD 83(2011)</a:t>
                      </a:r>
                      <a:endParaRPr lang="en-US" sz="1050" b="1" dirty="0"/>
                    </a:p>
                  </a:txBody>
                  <a:tcPr marL="45720" marR="45720" anchor="ctr"/>
                </a:tc>
              </a:tr>
              <a:tr h="206970">
                <a:tc>
                  <a:txBody>
                    <a:bodyPr/>
                    <a:lstStyle/>
                    <a:p>
                      <a:r>
                        <a:rPr lang="en-US" sz="1600" dirty="0" smtClean="0"/>
                        <a:t>Guam/CNMI</a:t>
                      </a:r>
                      <a:endParaRPr lang="en-US" sz="1600" dirty="0"/>
                    </a:p>
                  </a:txBody>
                  <a:tcPr/>
                </a:tc>
                <a:tc>
                  <a:txBody>
                    <a:bodyPr/>
                    <a:lstStyle/>
                    <a:p>
                      <a:pPr algn="l"/>
                      <a:endParaRPr lang="en-US" sz="1800" dirty="0"/>
                    </a:p>
                  </a:txBody>
                  <a:tcPr marL="45720" marR="45720" anchor="ctr"/>
                </a:tc>
                <a:tc>
                  <a:txBody>
                    <a:bodyPr/>
                    <a:lstStyle/>
                    <a:p>
                      <a:pPr algn="l"/>
                      <a:endParaRPr lang="en-US" sz="1800" dirty="0"/>
                    </a:p>
                  </a:txBody>
                  <a:tcPr marL="45720" marR="45720" anchor="ctr"/>
                </a:tc>
                <a:tc>
                  <a:txBody>
                    <a:bodyPr/>
                    <a:lstStyle/>
                    <a:p>
                      <a:pPr algn="l"/>
                      <a:endParaRPr lang="en-US" sz="1100"/>
                    </a:p>
                  </a:txBody>
                  <a:tcPr marL="45720" marR="45720" anchor="ctr"/>
                </a:tc>
                <a:tc>
                  <a:txBody>
                    <a:bodyPr/>
                    <a:lstStyle/>
                    <a:p>
                      <a:pPr algn="l"/>
                      <a:endParaRPr lang="en-US" sz="1100"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t>GU 63</a:t>
                      </a: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t>NAD 83(2002)</a:t>
                      </a:r>
                    </a:p>
                  </a:txBody>
                  <a:tcPr marL="45720" marR="45720" anchor="ctr"/>
                </a:tc>
                <a:tc>
                  <a:txBody>
                    <a:bodyPr/>
                    <a:lstStyle/>
                    <a:p>
                      <a:pPr algn="l"/>
                      <a:r>
                        <a:rPr lang="en-US" sz="1050" b="1" dirty="0" smtClean="0"/>
                        <a:t>NAD 83(2011)</a:t>
                      </a:r>
                      <a:endParaRPr lang="en-US" sz="1050" b="1" dirty="0"/>
                    </a:p>
                  </a:txBody>
                  <a:tcPr marL="45720" marR="45720" anchor="ctr"/>
                </a:tc>
              </a:tr>
              <a:tr h="206970">
                <a:tc>
                  <a:txBody>
                    <a:bodyPr/>
                    <a:lstStyle/>
                    <a:p>
                      <a:r>
                        <a:rPr lang="en-US" dirty="0" smtClean="0"/>
                        <a:t>A.</a:t>
                      </a:r>
                      <a:r>
                        <a:rPr lang="en-US" baseline="0" dirty="0" smtClean="0"/>
                        <a:t> Samoa</a:t>
                      </a:r>
                      <a:endParaRPr lang="en-US" dirty="0"/>
                    </a:p>
                  </a:txBody>
                  <a:tcPr/>
                </a:tc>
                <a:tc>
                  <a:txBody>
                    <a:bodyPr/>
                    <a:lstStyle/>
                    <a:p>
                      <a:pPr algn="l"/>
                      <a:endParaRPr lang="en-US" sz="1800" dirty="0"/>
                    </a:p>
                  </a:txBody>
                  <a:tcPr marL="45720" marR="45720" anchor="ctr"/>
                </a:tc>
                <a:tc>
                  <a:txBody>
                    <a:bodyPr/>
                    <a:lstStyle/>
                    <a:p>
                      <a:pPr algn="l"/>
                      <a:endParaRPr lang="en-US" sz="1800" dirty="0"/>
                    </a:p>
                  </a:txBody>
                  <a:tcPr marL="45720" marR="45720" anchor="ctr"/>
                </a:tc>
                <a:tc>
                  <a:txBody>
                    <a:bodyPr/>
                    <a:lstStyle/>
                    <a:p>
                      <a:pPr algn="l"/>
                      <a:endParaRPr lang="en-US" sz="1100" dirty="0"/>
                    </a:p>
                  </a:txBody>
                  <a:tcPr marL="45720" marR="45720" anchor="ctr"/>
                </a:tc>
                <a:tc>
                  <a:txBody>
                    <a:bodyPr/>
                    <a:lstStyle/>
                    <a:p>
                      <a:pPr algn="l"/>
                      <a:endParaRPr lang="en-US" sz="1100"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t>AS 62</a:t>
                      </a: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t>NAD 83(2002)</a:t>
                      </a:r>
                    </a:p>
                  </a:txBody>
                  <a:tcPr marL="45720" marR="45720" anchor="ctr"/>
                </a:tc>
                <a:tc>
                  <a:txBody>
                    <a:bodyPr/>
                    <a:lstStyle/>
                    <a:p>
                      <a:pPr algn="l"/>
                      <a:r>
                        <a:rPr lang="en-US" sz="1050" b="1" dirty="0" smtClean="0"/>
                        <a:t>NAD 83(2011)</a:t>
                      </a:r>
                      <a:endParaRPr lang="en-US" sz="1050" b="1" dirty="0"/>
                    </a:p>
                  </a:txBody>
                  <a:tcPr marL="45720" marR="45720" anchor="ctr"/>
                </a:tc>
              </a:tr>
            </a:tbl>
          </a:graphicData>
        </a:graphic>
      </p:graphicFrame>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8" name="TextBox 7"/>
          <p:cNvSpPr txBox="1"/>
          <p:nvPr/>
        </p:nvSpPr>
        <p:spPr>
          <a:xfrm>
            <a:off x="225631" y="5777944"/>
            <a:ext cx="3031599" cy="369332"/>
          </a:xfrm>
          <a:prstGeom prst="rect">
            <a:avLst/>
          </a:prstGeom>
          <a:noFill/>
        </p:spPr>
        <p:txBody>
          <a:bodyPr wrap="none" rtlCol="0">
            <a:spAutoFit/>
          </a:bodyPr>
          <a:lstStyle/>
          <a:p>
            <a:r>
              <a:rPr lang="en-US" dirty="0" smtClean="0"/>
              <a:t>* Multiple Regional </a:t>
            </a:r>
            <a:r>
              <a:rPr lang="en-US" dirty="0" err="1" smtClean="0"/>
              <a:t>Datums</a:t>
            </a:r>
            <a:r>
              <a:rPr lang="en-US" dirty="0" smtClean="0"/>
              <a:t> </a:t>
            </a:r>
            <a:endParaRPr lang="en-US" dirty="0"/>
          </a:p>
        </p:txBody>
      </p:sp>
    </p:spTree>
    <p:extLst>
      <p:ext uri="{BB962C8B-B14F-4D97-AF65-F5344CB8AC3E}">
        <p14:creationId xmlns:p14="http://schemas.microsoft.com/office/powerpoint/2010/main" val="23854848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73075" y="2360613"/>
            <a:ext cx="8229600" cy="1143000"/>
          </a:xfrm>
        </p:spPr>
        <p:txBody>
          <a:bodyPr/>
          <a:lstStyle/>
          <a:p>
            <a:r>
              <a:rPr lang="en-US" altLang="en-US" smtClean="0"/>
              <a:t>Adoption and Outreach</a:t>
            </a:r>
          </a:p>
        </p:txBody>
      </p:sp>
      <p:sp>
        <p:nvSpPr>
          <p:cNvPr id="430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Adoption: Legal / Feds</a:t>
            </a:r>
          </a:p>
        </p:txBody>
      </p:sp>
      <p:sp>
        <p:nvSpPr>
          <p:cNvPr id="44035" name="Content Placeholder 2"/>
          <p:cNvSpPr>
            <a:spLocks noGrp="1"/>
          </p:cNvSpPr>
          <p:nvPr>
            <p:ph idx="1"/>
          </p:nvPr>
        </p:nvSpPr>
        <p:spPr/>
        <p:txBody>
          <a:bodyPr/>
          <a:lstStyle/>
          <a:p>
            <a:r>
              <a:rPr lang="en-US" altLang="en-US" dirty="0" smtClean="0"/>
              <a:t>The datums will be official once the FGCS approves them</a:t>
            </a:r>
          </a:p>
          <a:p>
            <a:endParaRPr lang="en-US" altLang="en-US" dirty="0" smtClean="0"/>
          </a:p>
          <a:p>
            <a:r>
              <a:rPr lang="en-US" altLang="en-US" dirty="0" smtClean="0"/>
              <a:t>OMB A-16 then requires all federal, civil agencies to transition to the new datums</a:t>
            </a:r>
          </a:p>
          <a:p>
            <a:endParaRPr lang="en-US" altLang="en-US" dirty="0" smtClean="0"/>
          </a:p>
          <a:p>
            <a:r>
              <a:rPr lang="en-US" altLang="en-US" dirty="0" smtClean="0"/>
              <a:t>Other groups may adopt at their own speed and need</a:t>
            </a:r>
          </a:p>
        </p:txBody>
      </p:sp>
      <p:sp>
        <p:nvSpPr>
          <p:cNvPr id="4403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Adoption: Legal / States</a:t>
            </a:r>
          </a:p>
        </p:txBody>
      </p:sp>
      <p:sp>
        <p:nvSpPr>
          <p:cNvPr id="3" name="Content Placeholder 2"/>
          <p:cNvSpPr>
            <a:spLocks noGrp="1"/>
          </p:cNvSpPr>
          <p:nvPr>
            <p:ph idx="1"/>
          </p:nvPr>
        </p:nvSpPr>
        <p:spPr/>
        <p:txBody>
          <a:bodyPr/>
          <a:lstStyle/>
          <a:p>
            <a:pPr>
              <a:buFont typeface="Arial" pitchFamily="34" charset="0"/>
              <a:buChar char="•"/>
              <a:defRPr/>
            </a:pPr>
            <a:r>
              <a:rPr lang="en-US" sz="2400" dirty="0" smtClean="0">
                <a:ea typeface="ＭＳ Ｐゴシック" charset="0"/>
              </a:rPr>
              <a:t>NGS historically provided template acts for each state to help adopt changes</a:t>
            </a:r>
          </a:p>
          <a:p>
            <a:pPr lvl="1">
              <a:buFont typeface="Arial" pitchFamily="34" charset="0"/>
              <a:buChar char="–"/>
              <a:defRPr/>
            </a:pPr>
            <a:r>
              <a:rPr lang="en-US" sz="2000" dirty="0" smtClean="0">
                <a:ea typeface="ＭＳ Ｐゴシック" charset="0"/>
              </a:rPr>
              <a:t>NAD 83 , SPC</a:t>
            </a:r>
          </a:p>
          <a:p>
            <a:pPr marL="457200" lvl="1" indent="0">
              <a:buFont typeface="Arial" pitchFamily="34" charset="0"/>
              <a:buNone/>
              <a:defRPr/>
            </a:pPr>
            <a:endParaRPr lang="en-US" sz="2000" dirty="0" smtClean="0">
              <a:ea typeface="ＭＳ Ｐゴシック" charset="0"/>
            </a:endParaRPr>
          </a:p>
          <a:p>
            <a:pPr>
              <a:buFont typeface="Arial" pitchFamily="34" charset="0"/>
              <a:buChar char="•"/>
              <a:defRPr/>
            </a:pPr>
            <a:r>
              <a:rPr lang="en-US" sz="2400" dirty="0" smtClean="0">
                <a:ea typeface="ＭＳ Ｐゴシック" charset="0"/>
              </a:rPr>
              <a:t>Has one major drawback:  “NAD 83” is now </a:t>
            </a:r>
            <a:r>
              <a:rPr lang="en-US" sz="2400" i="1" dirty="0" smtClean="0">
                <a:ea typeface="ＭＳ Ｐゴシック" charset="0"/>
              </a:rPr>
              <a:t>by-name</a:t>
            </a:r>
            <a:r>
              <a:rPr lang="en-US" sz="2400" dirty="0" smtClean="0">
                <a:ea typeface="ＭＳ Ｐゴシック" charset="0"/>
              </a:rPr>
              <a:t> mandated in 48 states.</a:t>
            </a:r>
          </a:p>
          <a:p>
            <a:pPr lvl="1">
              <a:buFont typeface="Arial" pitchFamily="34" charset="0"/>
              <a:buChar char="–"/>
              <a:defRPr/>
            </a:pPr>
            <a:endParaRPr lang="en-US" sz="2000" dirty="0">
              <a:ea typeface="ＭＳ Ｐゴシック" charset="0"/>
            </a:endParaRPr>
          </a:p>
          <a:p>
            <a:pPr>
              <a:buFont typeface="Arial" pitchFamily="34" charset="0"/>
              <a:buChar char="•"/>
              <a:defRPr/>
            </a:pPr>
            <a:r>
              <a:rPr lang="en-US" sz="2400" dirty="0" smtClean="0">
                <a:ea typeface="ＭＳ Ｐゴシック" charset="0"/>
              </a:rPr>
              <a:t>NGS/NSPS/AAGS committee working to define new template:</a:t>
            </a:r>
          </a:p>
          <a:p>
            <a:pPr lvl="1">
              <a:buFont typeface="Arial" pitchFamily="34" charset="0"/>
              <a:buChar char="–"/>
              <a:defRPr/>
            </a:pPr>
            <a:r>
              <a:rPr lang="en-US" sz="2000" dirty="0" smtClean="0">
                <a:ea typeface="ＭＳ Ｐゴシック" charset="0"/>
              </a:rPr>
              <a:t>E.g. “the latest coordinates of the NSRS as defined by the NGS” </a:t>
            </a:r>
          </a:p>
          <a:p>
            <a:pPr lvl="1">
              <a:buFont typeface="Arial" pitchFamily="34" charset="0"/>
              <a:buChar char="–"/>
              <a:defRPr/>
            </a:pPr>
            <a:r>
              <a:rPr lang="en-US" sz="2000" dirty="0" smtClean="0">
                <a:ea typeface="ＭＳ Ｐゴシック" charset="0"/>
              </a:rPr>
              <a:t>Avoids name-specific issues in the future</a:t>
            </a:r>
            <a:endParaRPr lang="en-US" sz="2000" dirty="0">
              <a:ea typeface="ＭＳ Ｐゴシック" charset="0"/>
            </a:endParaRPr>
          </a:p>
        </p:txBody>
      </p:sp>
      <p:sp>
        <p:nvSpPr>
          <p:cNvPr id="4506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644525"/>
            <a:ext cx="9144000" cy="685800"/>
          </a:xfrm>
        </p:spPr>
        <p:txBody>
          <a:bodyPr/>
          <a:lstStyle/>
          <a:p>
            <a:pPr eaLnBrk="1" hangingPunct="1">
              <a:defRPr/>
            </a:pPr>
            <a:r>
              <a:rPr lang="en-US" altLang="en-US" dirty="0" smtClean="0">
                <a:solidFill>
                  <a:srgbClr val="1F497D"/>
                </a:solidFill>
                <a:ea typeface="ＭＳ Ｐゴシック" pitchFamily="34" charset="-128"/>
                <a:cs typeface="+mn-cs"/>
              </a:rPr>
              <a:t>2015 Geospatial Summit</a:t>
            </a:r>
            <a:endParaRPr lang="en-US" altLang="en-US" sz="3200" b="1" dirty="0" smtClean="0">
              <a:solidFill>
                <a:srgbClr val="C00000"/>
              </a:solidFill>
              <a:latin typeface="Arial Black" pitchFamily="34" charset="0"/>
              <a:ea typeface="ＭＳ Ｐゴシック" pitchFamily="34" charset="-128"/>
              <a:cs typeface="Arial" charset="0"/>
            </a:endParaRP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1392238"/>
            <a:ext cx="4095750" cy="4498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19" name="Content Placeholder 2"/>
          <p:cNvSpPr>
            <a:spLocks noGrp="1"/>
          </p:cNvSpPr>
          <p:nvPr>
            <p:ph idx="1"/>
          </p:nvPr>
        </p:nvSpPr>
        <p:spPr>
          <a:xfrm>
            <a:off x="368300" y="1982788"/>
            <a:ext cx="4418013" cy="3746500"/>
          </a:xfrm>
        </p:spPr>
        <p:txBody>
          <a:bodyPr>
            <a:normAutofit/>
          </a:bodyPr>
          <a:lstStyle/>
          <a:p>
            <a:pPr marL="0" indent="0">
              <a:buFont typeface="Arial" charset="0"/>
              <a:buNone/>
              <a:defRPr/>
            </a:pPr>
            <a:endParaRPr lang="en-US" sz="1800" b="1" i="1" dirty="0" smtClean="0">
              <a:solidFill>
                <a:srgbClr val="C00000"/>
              </a:solidFill>
              <a:latin typeface="Arial" panose="020B0604020202020204" pitchFamily="34" charset="0"/>
              <a:ea typeface="ＭＳ Ｐゴシック" pitchFamily="34" charset="-128"/>
              <a:cs typeface="Arial" panose="020B0604020202020204" pitchFamily="34" charset="0"/>
            </a:endParaRPr>
          </a:p>
          <a:p>
            <a:pPr>
              <a:buFont typeface="Arial" panose="020B0604020202020204" pitchFamily="34" charset="0"/>
              <a:buChar char="•"/>
              <a:defRPr/>
            </a:pPr>
            <a:r>
              <a:rPr lang="en-US" sz="2000" dirty="0" smtClean="0">
                <a:ea typeface="ＭＳ Ｐゴシック" pitchFamily="34" charset="-128"/>
                <a:cs typeface="Arial" panose="020B0604020202020204" pitchFamily="34" charset="0"/>
              </a:rPr>
              <a:t>April 13-14, 2015, in the Washington, DC Area</a:t>
            </a:r>
          </a:p>
          <a:p>
            <a:pPr>
              <a:buFont typeface="Arial" panose="020B0604020202020204" pitchFamily="34" charset="0"/>
              <a:buChar char="•"/>
              <a:defRPr/>
            </a:pPr>
            <a:r>
              <a:rPr lang="en-US" sz="2000" dirty="0" smtClean="0">
                <a:ea typeface="ＭＳ Ｐゴシック" pitchFamily="34" charset="-128"/>
                <a:cs typeface="Arial" panose="020B0604020202020204" pitchFamily="34" charset="0"/>
              </a:rPr>
              <a:t>As part of a broader “conference of  conferences” with National Society of Professional Surveyors and </a:t>
            </a:r>
            <a:r>
              <a:rPr lang="en-US" sz="2000" dirty="0">
                <a:ea typeface="ＭＳ Ｐゴシック" charset="0"/>
                <a:cs typeface="Arial" panose="020B0604020202020204" pitchFamily="34" charset="0"/>
              </a:rPr>
              <a:t>Management Association for Private Photogrammetric Surveyors (MAPPS</a:t>
            </a:r>
            <a:r>
              <a:rPr lang="en-US" sz="2000" dirty="0" smtClean="0">
                <a:ea typeface="ＭＳ Ｐゴシック" charset="0"/>
                <a:cs typeface="Arial" panose="020B0604020202020204" pitchFamily="34" charset="0"/>
              </a:rPr>
              <a:t>) </a:t>
            </a:r>
            <a:endParaRPr lang="en-US" sz="2000" dirty="0">
              <a:ea typeface="ＭＳ Ｐゴシック" pitchFamily="34" charset="-128"/>
              <a:cs typeface="Arial" panose="020B0604020202020204" pitchFamily="34" charset="0"/>
            </a:endParaRPr>
          </a:p>
          <a:p>
            <a:pPr>
              <a:buFont typeface="Arial" panose="020B0604020202020204" pitchFamily="34" charset="0"/>
              <a:buChar char="•"/>
              <a:defRPr/>
            </a:pPr>
            <a:r>
              <a:rPr lang="en-US" sz="2000" dirty="0" smtClean="0">
                <a:ea typeface="ＭＳ Ｐゴシック" pitchFamily="34" charset="-128"/>
                <a:cs typeface="Arial" panose="020B0604020202020204" pitchFamily="34" charset="0"/>
              </a:rPr>
              <a:t>Follows the successful 2010 Geospatial Summit.  More info at the 2015 Geospatial Summit website</a:t>
            </a:r>
            <a:r>
              <a:rPr lang="en-US" sz="2000" dirty="0">
                <a:ea typeface="ＭＳ Ｐゴシック" pitchFamily="34" charset="-128"/>
                <a:cs typeface="Arial" panose="020B0604020202020204" pitchFamily="34" charset="0"/>
              </a:rPr>
              <a:t>.</a:t>
            </a:r>
            <a:endParaRPr lang="en-US" sz="2000" dirty="0" smtClean="0">
              <a:ea typeface="ＭＳ Ｐゴシック" pitchFamily="34" charset="-128"/>
              <a:cs typeface="Arial" panose="020B0604020202020204" pitchFamily="34" charset="0"/>
            </a:endParaRPr>
          </a:p>
        </p:txBody>
      </p:sp>
      <p:sp>
        <p:nvSpPr>
          <p:cNvPr id="48133" name="TextBox 1"/>
          <p:cNvSpPr txBox="1">
            <a:spLocks noChangeArrowheads="1"/>
          </p:cNvSpPr>
          <p:nvPr/>
        </p:nvSpPr>
        <p:spPr bwMode="auto">
          <a:xfrm>
            <a:off x="177800" y="5903913"/>
            <a:ext cx="567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hlinkClick r:id="rId4"/>
              </a:rPr>
              <a:t>http://www.geodesy.noaa.gov/2015GeospatialSummit/</a:t>
            </a:r>
            <a:r>
              <a:rPr lang="en-US" altLang="en-US" sz="1800">
                <a:latin typeface="Arial" charset="0"/>
                <a:cs typeface="Arial" charset="0"/>
              </a:rPr>
              <a:t> </a:t>
            </a:r>
          </a:p>
        </p:txBody>
      </p:sp>
      <p:sp>
        <p:nvSpPr>
          <p:cNvPr id="48134"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11"/>
          <p:cNvPicPr>
            <a:picLocks noChangeAspect="1" noChangeArrowheads="1"/>
          </p:cNvPicPr>
          <p:nvPr/>
        </p:nvPicPr>
        <p:blipFill>
          <a:blip r:embed="rId3"/>
          <a:srcRect/>
          <a:stretch>
            <a:fillRect/>
          </a:stretch>
        </p:blipFill>
        <p:spPr bwMode="auto">
          <a:xfrm>
            <a:off x="246063" y="1535113"/>
            <a:ext cx="3932237" cy="512286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8371" name="Title 1"/>
          <p:cNvSpPr>
            <a:spLocks noGrp="1"/>
          </p:cNvSpPr>
          <p:nvPr>
            <p:ph type="title"/>
          </p:nvPr>
        </p:nvSpPr>
        <p:spPr>
          <a:xfrm>
            <a:off x="457200" y="690563"/>
            <a:ext cx="8229600" cy="685800"/>
          </a:xfrm>
        </p:spPr>
        <p:txBody>
          <a:bodyPr/>
          <a:lstStyle/>
          <a:p>
            <a:r>
              <a:rPr lang="en-US" altLang="en-US" sz="3200" b="1" smtClean="0">
                <a:solidFill>
                  <a:srgbClr val="C00000"/>
                </a:solidFill>
                <a:latin typeface="Arial Black" pitchFamily="34" charset="0"/>
                <a:cs typeface="Arial" pitchFamily="34" charset="0"/>
              </a:rPr>
              <a:t>NGS Monthly Webinar Series</a:t>
            </a:r>
          </a:p>
        </p:txBody>
      </p:sp>
      <p:sp>
        <p:nvSpPr>
          <p:cNvPr id="3" name="Rectangle 2"/>
          <p:cNvSpPr/>
          <p:nvPr/>
        </p:nvSpPr>
        <p:spPr>
          <a:xfrm>
            <a:off x="2211388" y="3581400"/>
            <a:ext cx="98901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373" name="Rectangle 3"/>
          <p:cNvSpPr>
            <a:spLocks noChangeArrowheads="1"/>
          </p:cNvSpPr>
          <p:nvPr/>
        </p:nvSpPr>
        <p:spPr bwMode="auto">
          <a:xfrm>
            <a:off x="4724400" y="1395413"/>
            <a:ext cx="4243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a:solidFill>
                  <a:srgbClr val="000000"/>
                </a:solidFill>
                <a:latin typeface="Arial" pitchFamily="34" charset="0"/>
                <a:hlinkClick r:id="rId4"/>
              </a:rPr>
              <a:t>http://www.ngs.noaa.gov/web/science_edu/webinar_series/</a:t>
            </a:r>
            <a:r>
              <a:rPr lang="en-US" altLang="en-US" sz="1200">
                <a:solidFill>
                  <a:srgbClr val="000000"/>
                </a:solidFill>
                <a:latin typeface="Arial" pitchFamily="34" charset="0"/>
              </a:rPr>
              <a:t> </a:t>
            </a:r>
          </a:p>
        </p:txBody>
      </p:sp>
      <p:sp>
        <p:nvSpPr>
          <p:cNvPr id="2" name="Rectangle 1"/>
          <p:cNvSpPr/>
          <p:nvPr/>
        </p:nvSpPr>
        <p:spPr>
          <a:xfrm>
            <a:off x="4419600" y="1905000"/>
            <a:ext cx="4648200" cy="4524375"/>
          </a:xfrm>
          <a:prstGeom prst="rect">
            <a:avLst/>
          </a:prstGeom>
        </p:spPr>
        <p:txBody>
          <a:bodyPr>
            <a:spAutoFit/>
          </a:bodyPr>
          <a:lstStyle/>
          <a:p>
            <a:pPr>
              <a:lnSpc>
                <a:spcPct val="150000"/>
              </a:lnSpc>
              <a:defRPr/>
            </a:pPr>
            <a:r>
              <a:rPr lang="en-US" sz="1600" dirty="0">
                <a:latin typeface="Arial Black" panose="020B0A04020102020204" pitchFamily="34" charset="0"/>
                <a:ea typeface="ＭＳ Ｐゴシック" pitchFamily="34" charset="-128"/>
                <a:cs typeface="Arial" panose="020B0604020202020204" pitchFamily="34" charset="0"/>
              </a:rPr>
              <a:t>Presentations related to NGS programs, projects, products and services.</a:t>
            </a:r>
          </a:p>
          <a:p>
            <a:pPr>
              <a:lnSpc>
                <a:spcPct val="150000"/>
              </a:lnSpc>
              <a:defRPr/>
            </a:pPr>
            <a:endParaRPr lang="en-US" sz="1600" dirty="0">
              <a:latin typeface="Arial Black" panose="020B0A04020102020204" pitchFamily="34" charset="0"/>
              <a:ea typeface="ＭＳ Ｐゴシック" pitchFamily="34" charset="-128"/>
              <a:cs typeface="Arial" panose="020B0604020202020204" pitchFamily="34" charset="0"/>
            </a:endParaRPr>
          </a:p>
          <a:p>
            <a:pPr>
              <a:lnSpc>
                <a:spcPct val="150000"/>
              </a:lnSpc>
              <a:defRPr/>
            </a:pPr>
            <a:r>
              <a:rPr lang="en-US" sz="1600" dirty="0">
                <a:solidFill>
                  <a:srgbClr val="C00000"/>
                </a:solidFill>
                <a:latin typeface="Arial Black" panose="020B0A04020102020204" pitchFamily="34" charset="0"/>
                <a:ea typeface="ＭＳ Ｐゴシック" pitchFamily="34" charset="-128"/>
                <a:cs typeface="Arial" panose="020B0604020202020204" pitchFamily="34" charset="0"/>
              </a:rPr>
              <a:t>Second Thursday </a:t>
            </a:r>
            <a:r>
              <a:rPr lang="en-US" sz="1600" dirty="0">
                <a:latin typeface="Arial Black" panose="020B0A04020102020204" pitchFamily="34" charset="0"/>
                <a:ea typeface="ＭＳ Ｐゴシック" pitchFamily="34" charset="-128"/>
                <a:cs typeface="Arial" panose="020B0604020202020204" pitchFamily="34" charset="0"/>
              </a:rPr>
              <a:t>of every month, </a:t>
            </a:r>
          </a:p>
          <a:p>
            <a:pPr>
              <a:lnSpc>
                <a:spcPct val="150000"/>
              </a:lnSpc>
              <a:defRPr/>
            </a:pPr>
            <a:r>
              <a:rPr lang="en-US" sz="1600" dirty="0">
                <a:solidFill>
                  <a:srgbClr val="C00000"/>
                </a:solidFill>
                <a:latin typeface="Arial Black" panose="020B0A04020102020204" pitchFamily="34" charset="0"/>
                <a:ea typeface="ＭＳ Ｐゴシック" pitchFamily="34" charset="-128"/>
                <a:cs typeface="Arial" panose="020B0604020202020204" pitchFamily="34" charset="0"/>
              </a:rPr>
              <a:t>2:00-3:00 p.m.</a:t>
            </a:r>
            <a:r>
              <a:rPr lang="en-US" sz="1600" dirty="0">
                <a:latin typeface="Arial Black" panose="020B0A04020102020204" pitchFamily="34" charset="0"/>
                <a:ea typeface="ＭＳ Ｐゴシック" pitchFamily="34" charset="-128"/>
                <a:cs typeface="Arial" panose="020B0604020202020204" pitchFamily="34" charset="0"/>
              </a:rPr>
              <a:t> East Coast time.</a:t>
            </a:r>
          </a:p>
          <a:p>
            <a:pPr>
              <a:lnSpc>
                <a:spcPct val="150000"/>
              </a:lnSpc>
              <a:defRPr/>
            </a:pPr>
            <a:endParaRPr lang="en-US" sz="1600" dirty="0">
              <a:latin typeface="Arial Black" panose="020B0A04020102020204" pitchFamily="34" charset="0"/>
              <a:ea typeface="ＭＳ Ｐゴシック" pitchFamily="34" charset="-128"/>
              <a:cs typeface="Arial" panose="020B0604020202020204" pitchFamily="34" charset="0"/>
            </a:endParaRPr>
          </a:p>
          <a:p>
            <a:pPr>
              <a:lnSpc>
                <a:spcPct val="150000"/>
              </a:lnSpc>
              <a:defRPr/>
            </a:pPr>
            <a:r>
              <a:rPr lang="en-US" sz="1600" dirty="0">
                <a:latin typeface="Arial Black" panose="020B0A04020102020204" pitchFamily="34" charset="0"/>
                <a:ea typeface="ＭＳ Ｐゴシック" pitchFamily="34" charset="-128"/>
                <a:cs typeface="Arial" panose="020B0604020202020204" pitchFamily="34" charset="0"/>
              </a:rPr>
              <a:t>Webinar series Web-pages:</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pitchFamily="34" charset="-128"/>
                <a:cs typeface="Arial" panose="020B0604020202020204" pitchFamily="34" charset="0"/>
              </a:rPr>
              <a:t>view previously recorded webinars,</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pitchFamily="34" charset="-128"/>
                <a:cs typeface="Arial" panose="020B0604020202020204" pitchFamily="34" charset="0"/>
              </a:rPr>
              <a:t>register for upcoming webinars, and</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pitchFamily="34" charset="-128"/>
                <a:cs typeface="Arial" panose="020B0604020202020204" pitchFamily="34" charset="0"/>
              </a:rPr>
              <a:t>subscribe for monthly notifications.</a:t>
            </a:r>
          </a:p>
          <a:p>
            <a:pPr marL="285750" indent="-285750">
              <a:lnSpc>
                <a:spcPct val="150000"/>
              </a:lnSpc>
              <a:buFont typeface="Wingdings" panose="05000000000000000000" pitchFamily="2" charset="2"/>
              <a:buChar char="§"/>
              <a:defRPr/>
            </a:pPr>
            <a:endParaRPr lang="en-US" sz="1600" dirty="0">
              <a:latin typeface="Arial Black" panose="020B0A04020102020204" pitchFamily="34" charset="0"/>
              <a:ea typeface="ＭＳ Ｐゴシック" pitchFamily="34" charset="-128"/>
              <a:cs typeface="Arial" panose="020B0604020202020204" pitchFamily="34" charset="0"/>
            </a:endParaRPr>
          </a:p>
          <a:p>
            <a:pPr>
              <a:lnSpc>
                <a:spcPct val="150000"/>
              </a:lnSpc>
              <a:defRPr/>
            </a:pPr>
            <a:r>
              <a:rPr lang="en-US" sz="1600" dirty="0">
                <a:solidFill>
                  <a:srgbClr val="C00000"/>
                </a:solidFill>
                <a:latin typeface="Arial Black" panose="020B0A04020102020204" pitchFamily="34" charset="0"/>
                <a:ea typeface="ＭＳ Ｐゴシック" pitchFamily="34" charset="-128"/>
                <a:cs typeface="Arial" panose="020B0604020202020204" pitchFamily="34" charset="0"/>
              </a:rPr>
              <a:t>Contact</a:t>
            </a:r>
            <a:r>
              <a:rPr lang="en-US" sz="1600" dirty="0">
                <a:latin typeface="Arial Black" panose="020B0A04020102020204" pitchFamily="34" charset="0"/>
                <a:ea typeface="ＭＳ Ｐゴシック" pitchFamily="34" charset="-128"/>
                <a:cs typeface="Arial" panose="020B0604020202020204" pitchFamily="34" charset="0"/>
              </a:rPr>
              <a:t>: </a:t>
            </a:r>
            <a:r>
              <a:rPr lang="en-US" sz="1600" dirty="0">
                <a:latin typeface="Arial Black" panose="020B0A04020102020204" pitchFamily="34" charset="0"/>
                <a:ea typeface="ＭＳ Ｐゴシック" pitchFamily="34" charset="-128"/>
                <a:cs typeface="Arial" panose="020B0604020202020204" pitchFamily="34" charset="0"/>
                <a:hlinkClick r:id="rId5"/>
              </a:rPr>
              <a:t>NGS.Webinar@noaa.gov</a:t>
            </a:r>
            <a:r>
              <a:rPr lang="en-US" sz="1600" dirty="0">
                <a:latin typeface="Arial Black" panose="020B0A04020102020204" pitchFamily="34" charset="0"/>
                <a:ea typeface="ＭＳ Ｐゴシック" pitchFamily="34" charset="-128"/>
                <a:cs typeface="Arial" panose="020B0604020202020204" pitchFamily="34" charset="0"/>
              </a:rPr>
              <a:t> </a:t>
            </a: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5305787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690563"/>
            <a:ext cx="8229600" cy="685800"/>
          </a:xfrm>
        </p:spPr>
        <p:txBody>
          <a:bodyPr/>
          <a:lstStyle/>
          <a:p>
            <a:r>
              <a:rPr lang="en-US" altLang="en-US" sz="3200" b="1" smtClean="0">
                <a:solidFill>
                  <a:srgbClr val="C00000"/>
                </a:solidFill>
                <a:latin typeface="Arial Black" pitchFamily="34" charset="0"/>
                <a:cs typeface="Arial" pitchFamily="34" charset="0"/>
              </a:rPr>
              <a:t>Sign up for the NGS ListServe</a:t>
            </a:r>
          </a:p>
        </p:txBody>
      </p:sp>
      <p:pic>
        <p:nvPicPr>
          <p:cNvPr id="56323" name="Picture 2"/>
          <p:cNvPicPr>
            <a:picLocks noChangeAspect="1" noChangeArrowheads="1"/>
          </p:cNvPicPr>
          <p:nvPr/>
        </p:nvPicPr>
        <p:blipFill>
          <a:blip r:embed="rId3"/>
          <a:srcRect/>
          <a:stretch>
            <a:fillRect/>
          </a:stretch>
        </p:blipFill>
        <p:spPr bwMode="auto">
          <a:xfrm>
            <a:off x="481013" y="2155825"/>
            <a:ext cx="3373437" cy="4067175"/>
          </a:xfrm>
          <a:prstGeom prst="rect">
            <a:avLst/>
          </a:prstGeom>
          <a:noFill/>
          <a:ln>
            <a:noFill/>
          </a:ln>
          <a:effectLst>
            <a:outerShdw blurRad="50800" dist="38100" dir="2880003" sx="103000" sy="103000" algn="ctr" rotWithShape="0">
              <a:srgbClr val="808080">
                <a:alpha val="18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94038" y="4979988"/>
            <a:ext cx="78263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3" name="Rectangle 3"/>
          <p:cNvSpPr>
            <a:spLocks noChangeArrowheads="1"/>
          </p:cNvSpPr>
          <p:nvPr/>
        </p:nvSpPr>
        <p:spPr bwMode="auto">
          <a:xfrm>
            <a:off x="6637338" y="1401763"/>
            <a:ext cx="2265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a:solidFill>
                  <a:srgbClr val="000000"/>
                </a:solidFill>
                <a:latin typeface="Arial" pitchFamily="34" charset="0"/>
                <a:hlinkClick r:id="rId4"/>
              </a:rPr>
              <a:t>http://www.geodesy.noaa.gov/</a:t>
            </a:r>
            <a:r>
              <a:rPr lang="en-US" altLang="en-US" sz="1200">
                <a:solidFill>
                  <a:srgbClr val="000000"/>
                </a:solidFill>
                <a:latin typeface="Arial" pitchFamily="34" charset="0"/>
              </a:rPr>
              <a:t> </a:t>
            </a:r>
          </a:p>
        </p:txBody>
      </p:sp>
      <p:cxnSp>
        <p:nvCxnSpPr>
          <p:cNvPr id="6" name="Straight Arrow Connector 5"/>
          <p:cNvCxnSpPr/>
          <p:nvPr/>
        </p:nvCxnSpPr>
        <p:spPr>
          <a:xfrm flipV="1">
            <a:off x="3986213" y="4710113"/>
            <a:ext cx="903287" cy="631825"/>
          </a:xfrm>
          <a:prstGeom prst="straightConnector1">
            <a:avLst/>
          </a:prstGeom>
          <a:ln w="57150" cmpd="sng">
            <a:tailEnd type="arrow"/>
          </a:ln>
        </p:spPr>
        <p:style>
          <a:lnRef idx="1">
            <a:schemeClr val="accent1"/>
          </a:lnRef>
          <a:fillRef idx="0">
            <a:schemeClr val="accent1"/>
          </a:fillRef>
          <a:effectRef idx="0">
            <a:schemeClr val="accent1"/>
          </a:effectRef>
          <a:fontRef idx="minor">
            <a:schemeClr val="tx1"/>
          </a:fontRef>
        </p:style>
      </p:cxnSp>
      <p:pic>
        <p:nvPicPr>
          <p:cNvPr id="56327" name="Picture 3"/>
          <p:cNvPicPr>
            <a:picLocks noChangeAspect="1" noChangeArrowheads="1"/>
          </p:cNvPicPr>
          <p:nvPr/>
        </p:nvPicPr>
        <p:blipFill>
          <a:blip r:embed="rId5"/>
          <a:srcRect/>
          <a:stretch>
            <a:fillRect/>
          </a:stretch>
        </p:blipFill>
        <p:spPr bwMode="auto">
          <a:xfrm>
            <a:off x="4179888" y="2141538"/>
            <a:ext cx="4641850" cy="2438400"/>
          </a:xfrm>
          <a:prstGeom prst="rect">
            <a:avLst/>
          </a:prstGeom>
          <a:noFill/>
          <a:ln w="9525">
            <a:solidFill>
              <a:schemeClr val="tx1"/>
            </a:solidFill>
            <a:miter lim="800000"/>
            <a:headEnd/>
            <a:tailEnd/>
          </a:ln>
          <a:effectLst>
            <a:outerShdw blurRad="50800" dist="38100" dir="2880003" sx="103000" sy="103000" algn="ctr" rotWithShape="0">
              <a:srgbClr val="808080">
                <a:alpha val="18999"/>
              </a:srgbClr>
            </a:outerShdw>
          </a:effectLst>
          <a:extLst>
            <a:ext uri="{909E8E84-426E-40DD-AFC4-6F175D3DCCD1}">
              <a14:hiddenFill xmlns:a14="http://schemas.microsoft.com/office/drawing/2010/main">
                <a:solidFill>
                  <a:schemeClr val="accent1"/>
                </a:solidFill>
              </a14:hiddenFill>
            </a:ext>
          </a:extLst>
        </p:spPr>
      </p:pic>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4" name="Footer Placeholder 3"/>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6276015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09613" y="557213"/>
            <a:ext cx="7632700" cy="914400"/>
          </a:xfrm>
        </p:spPr>
        <p:txBody>
          <a:bodyPr/>
          <a:lstStyle/>
          <a:p>
            <a:pPr eaLnBrk="1" hangingPunct="1"/>
            <a:r>
              <a:rPr lang="en-US" altLang="en-US" sz="3200" b="1" smtClean="0">
                <a:latin typeface="Arial Black" pitchFamily="34" charset="0"/>
                <a:cs typeface="Arial" pitchFamily="34" charset="0"/>
              </a:rPr>
              <a:t>NGS Geodetic Advisor Program</a:t>
            </a:r>
            <a:r>
              <a:rPr lang="en-US" altLang="en-US" sz="3200" b="1" smtClean="0">
                <a:latin typeface="Arial" pitchFamily="34" charset="0"/>
                <a:cs typeface="Arial" pitchFamily="34" charset="0"/>
              </a:rPr>
              <a:t>	</a:t>
            </a:r>
          </a:p>
        </p:txBody>
      </p:sp>
      <p:sp>
        <p:nvSpPr>
          <p:cNvPr id="46083" name="Rectangle 4"/>
          <p:cNvSpPr>
            <a:spLocks noChangeArrowheads="1"/>
          </p:cNvSpPr>
          <p:nvPr/>
        </p:nvSpPr>
        <p:spPr bwMode="auto">
          <a:xfrm>
            <a:off x="4751388" y="1506538"/>
            <a:ext cx="305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a:solidFill>
                  <a:srgbClr val="000000"/>
                </a:solidFill>
                <a:latin typeface="Arial" pitchFamily="34" charset="0"/>
                <a:cs typeface="Arial" pitchFamily="34" charset="0"/>
                <a:hlinkClick r:id="rId3"/>
              </a:rPr>
              <a:t>http://www.geodesy.noaa.gov/ADVISORS/</a:t>
            </a:r>
            <a:endParaRPr lang="en-US" altLang="en-US" sz="1200">
              <a:solidFill>
                <a:srgbClr val="C0504D"/>
              </a:solidFill>
              <a:latin typeface="Arial" pitchFamily="34" charset="0"/>
              <a:cs typeface="Arial" pitchFamily="34" charset="0"/>
            </a:endParaRPr>
          </a:p>
        </p:txBody>
      </p:sp>
      <p:sp>
        <p:nvSpPr>
          <p:cNvPr id="46084" name="Rectangle 5"/>
          <p:cNvSpPr>
            <a:spLocks noChangeArrowheads="1"/>
          </p:cNvSpPr>
          <p:nvPr/>
        </p:nvSpPr>
        <p:spPr bwMode="auto">
          <a:xfrm>
            <a:off x="104775" y="1692275"/>
            <a:ext cx="37480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US" altLang="en-US" sz="1800" b="1">
              <a:solidFill>
                <a:srgbClr val="000000"/>
              </a:solidFill>
              <a:latin typeface="Arial" pitchFamily="34" charset="0"/>
              <a:cs typeface="Arial" pitchFamily="34" charset="0"/>
            </a:endParaRPr>
          </a:p>
          <a:p>
            <a:pPr eaLnBrk="1" hangingPunct="1">
              <a:spcBef>
                <a:spcPct val="0"/>
              </a:spcBef>
              <a:buFontTx/>
              <a:buNone/>
            </a:pPr>
            <a:r>
              <a:rPr lang="en-US" altLang="en-US" sz="1800">
                <a:solidFill>
                  <a:srgbClr val="000000"/>
                </a:solidFill>
                <a:latin typeface="Arial" pitchFamily="34" charset="0"/>
                <a:cs typeface="Arial" pitchFamily="34" charset="0"/>
              </a:rPr>
              <a:t>The </a:t>
            </a:r>
            <a:r>
              <a:rPr lang="en-US" altLang="en-US" sz="1800">
                <a:solidFill>
                  <a:srgbClr val="C00000"/>
                </a:solidFill>
                <a:latin typeface="Arial Black" pitchFamily="34" charset="0"/>
                <a:cs typeface="Arial" pitchFamily="34" charset="0"/>
              </a:rPr>
              <a:t>NGS Geodetic Advisor Program </a:t>
            </a:r>
            <a:r>
              <a:rPr lang="en-US" altLang="en-US" sz="1800">
                <a:solidFill>
                  <a:srgbClr val="000000"/>
                </a:solidFill>
                <a:latin typeface="Arial" pitchFamily="34" charset="0"/>
                <a:cs typeface="Arial" pitchFamily="34" charset="0"/>
              </a:rPr>
              <a:t>currently provides either a </a:t>
            </a:r>
            <a:r>
              <a:rPr lang="en-US" altLang="en-US" sz="1800">
                <a:solidFill>
                  <a:srgbClr val="000000"/>
                </a:solidFill>
                <a:latin typeface="Arial Black" pitchFamily="34" charset="0"/>
                <a:cs typeface="Arial" pitchFamily="34" charset="0"/>
              </a:rPr>
              <a:t>NOAA employee </a:t>
            </a:r>
            <a:r>
              <a:rPr lang="en-US" altLang="en-US" sz="1800">
                <a:solidFill>
                  <a:srgbClr val="000000"/>
                </a:solidFill>
                <a:latin typeface="Arial" pitchFamily="34" charset="0"/>
                <a:cs typeface="Arial" pitchFamily="34" charset="0"/>
              </a:rPr>
              <a:t>(jointly funded by NOAA and the state) </a:t>
            </a:r>
            <a:r>
              <a:rPr lang="en-US" altLang="en-US" sz="1800">
                <a:solidFill>
                  <a:srgbClr val="000000"/>
                </a:solidFill>
                <a:latin typeface="Arial Black" pitchFamily="34" charset="0"/>
                <a:cs typeface="Arial" pitchFamily="34" charset="0"/>
              </a:rPr>
              <a:t>or a designated coordinator</a:t>
            </a:r>
            <a:r>
              <a:rPr lang="en-US" altLang="en-US" sz="1800">
                <a:solidFill>
                  <a:srgbClr val="000000"/>
                </a:solidFill>
                <a:latin typeface="Arial" pitchFamily="34" charset="0"/>
                <a:cs typeface="Arial" pitchFamily="34" charset="0"/>
              </a:rPr>
              <a:t> residing in the state. </a:t>
            </a:r>
            <a:br>
              <a:rPr lang="en-US" altLang="en-US" sz="1800">
                <a:solidFill>
                  <a:srgbClr val="000000"/>
                </a:solidFill>
                <a:latin typeface="Arial" pitchFamily="34" charset="0"/>
                <a:cs typeface="Arial" pitchFamily="34" charset="0"/>
              </a:rPr>
            </a:br>
            <a:endParaRPr lang="en-US" altLang="en-US" sz="1800">
              <a:solidFill>
                <a:srgbClr val="000000"/>
              </a:solidFill>
              <a:latin typeface="Arial" pitchFamily="34" charset="0"/>
              <a:cs typeface="Arial" pitchFamily="34" charset="0"/>
            </a:endParaRPr>
          </a:p>
          <a:p>
            <a:pPr eaLnBrk="1" hangingPunct="1">
              <a:spcBef>
                <a:spcPct val="0"/>
              </a:spcBef>
              <a:buFontTx/>
              <a:buNone/>
            </a:pPr>
            <a:r>
              <a:rPr lang="en-US" altLang="en-US" sz="1800">
                <a:solidFill>
                  <a:srgbClr val="000000"/>
                </a:solidFill>
                <a:latin typeface="Arial" pitchFamily="34" charset="0"/>
                <a:cs typeface="Arial" pitchFamily="34" charset="0"/>
              </a:rPr>
              <a:t>Geodetic advisors </a:t>
            </a:r>
            <a:r>
              <a:rPr lang="en-US" altLang="en-US" sz="1800">
                <a:solidFill>
                  <a:srgbClr val="000000"/>
                </a:solidFill>
                <a:latin typeface="Arial Black" pitchFamily="34" charset="0"/>
                <a:cs typeface="Arial" pitchFamily="34" charset="0"/>
              </a:rPr>
              <a:t>guide and assist </a:t>
            </a:r>
            <a:r>
              <a:rPr lang="en-US" altLang="en-US" sz="1800">
                <a:solidFill>
                  <a:srgbClr val="000000"/>
                </a:solidFill>
                <a:latin typeface="Arial" pitchFamily="34" charset="0"/>
                <a:cs typeface="Arial" pitchFamily="34" charset="0"/>
              </a:rPr>
              <a:t>the state’s geodetic and surveying programs.</a:t>
            </a:r>
          </a:p>
          <a:p>
            <a:pPr eaLnBrk="1" hangingPunct="1">
              <a:spcBef>
                <a:spcPct val="0"/>
              </a:spcBef>
              <a:buFontTx/>
              <a:buNone/>
            </a:pPr>
            <a:endParaRPr lang="en-US" altLang="en-US" sz="1800">
              <a:solidFill>
                <a:srgbClr val="000000"/>
              </a:solidFill>
              <a:latin typeface="Arial" pitchFamily="34" charset="0"/>
              <a:cs typeface="Arial" pitchFamily="34" charset="0"/>
            </a:endParaRPr>
          </a:p>
          <a:p>
            <a:pPr eaLnBrk="1" hangingPunct="1">
              <a:spcBef>
                <a:spcPct val="0"/>
              </a:spcBef>
              <a:buFontTx/>
              <a:buNone/>
            </a:pPr>
            <a:r>
              <a:rPr lang="en-US" altLang="en-US" sz="1800">
                <a:solidFill>
                  <a:srgbClr val="000000"/>
                </a:solidFill>
                <a:latin typeface="Arial" pitchFamily="34" charset="0"/>
                <a:cs typeface="Arial" pitchFamily="34" charset="0"/>
              </a:rPr>
              <a:t>Advisor program is </a:t>
            </a:r>
            <a:r>
              <a:rPr lang="en-US" altLang="en-US" sz="1800">
                <a:solidFill>
                  <a:srgbClr val="000000"/>
                </a:solidFill>
                <a:latin typeface="Arial Black" pitchFamily="34" charset="0"/>
                <a:cs typeface="Arial" pitchFamily="34" charset="0"/>
              </a:rPr>
              <a:t>transitioning</a:t>
            </a:r>
            <a:r>
              <a:rPr lang="en-US" altLang="en-US" sz="1800">
                <a:solidFill>
                  <a:srgbClr val="000000"/>
                </a:solidFill>
                <a:latin typeface="Arial" pitchFamily="34" charset="0"/>
                <a:cs typeface="Arial" pitchFamily="34" charset="0"/>
              </a:rPr>
              <a:t> </a:t>
            </a:r>
            <a:br>
              <a:rPr lang="en-US" altLang="en-US" sz="1800">
                <a:solidFill>
                  <a:srgbClr val="000000"/>
                </a:solidFill>
                <a:latin typeface="Arial" pitchFamily="34" charset="0"/>
                <a:cs typeface="Arial" pitchFamily="34" charset="0"/>
              </a:rPr>
            </a:br>
            <a:r>
              <a:rPr lang="en-US" altLang="en-US" sz="1800">
                <a:solidFill>
                  <a:srgbClr val="000000"/>
                </a:solidFill>
                <a:latin typeface="Arial" pitchFamily="34" charset="0"/>
                <a:cs typeface="Arial" pitchFamily="34" charset="0"/>
              </a:rPr>
              <a:t>to a regional approach for more coverage but fewer advisors.</a:t>
            </a:r>
          </a:p>
          <a:p>
            <a:pPr eaLnBrk="1" hangingPunct="1">
              <a:spcBef>
                <a:spcPct val="0"/>
              </a:spcBef>
              <a:buFontTx/>
              <a:buNone/>
            </a:pPr>
            <a:endParaRPr lang="en-US" altLang="en-US" sz="1800">
              <a:solidFill>
                <a:srgbClr val="000000"/>
              </a:solidFill>
              <a:latin typeface="Arial" pitchFamily="34" charset="0"/>
              <a:cs typeface="Arial" pitchFamily="34" charset="0"/>
            </a:endParaRPr>
          </a:p>
        </p:txBody>
      </p:sp>
      <p:pic>
        <p:nvPicPr>
          <p:cNvPr id="46085" name="Picture 7" descr="Geodetic Adviso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2006600"/>
            <a:ext cx="5291137"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55452068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Summary:  Priorities</a:t>
            </a:r>
          </a:p>
        </p:txBody>
      </p:sp>
      <p:sp>
        <p:nvSpPr>
          <p:cNvPr id="3" name="Content Placeholder 2"/>
          <p:cNvSpPr>
            <a:spLocks noGrp="1"/>
          </p:cNvSpPr>
          <p:nvPr>
            <p:ph idx="1"/>
          </p:nvPr>
        </p:nvSpPr>
        <p:spPr/>
        <p:txBody>
          <a:bodyPr/>
          <a:lstStyle/>
          <a:p>
            <a:pPr marL="0" indent="0">
              <a:buFont typeface="Arial" pitchFamily="34" charset="0"/>
              <a:buNone/>
              <a:defRPr/>
            </a:pPr>
            <a:r>
              <a:rPr lang="en-US" dirty="0" smtClean="0">
                <a:ea typeface="ＭＳ Ｐゴシック" charset="0"/>
              </a:rPr>
              <a:t>NGS Priorities, in order:</a:t>
            </a:r>
          </a:p>
          <a:p>
            <a:pPr marL="971550" lvl="1" indent="-514350">
              <a:buFont typeface="+mj-lt"/>
              <a:buAutoNum type="arabicPeriod"/>
              <a:defRPr/>
            </a:pPr>
            <a:r>
              <a:rPr lang="en-US" dirty="0" smtClean="0">
                <a:ea typeface="ＭＳ Ｐゴシック" charset="0"/>
              </a:rPr>
              <a:t>Define datums on solid scientific footing </a:t>
            </a:r>
          </a:p>
          <a:p>
            <a:pPr marL="971550" lvl="1" indent="-514350">
              <a:buFont typeface="+mj-lt"/>
              <a:buAutoNum type="arabicPeriod"/>
              <a:defRPr/>
            </a:pPr>
            <a:r>
              <a:rPr lang="en-US" dirty="0" smtClean="0">
                <a:ea typeface="ＭＳ Ｐゴシック" charset="0"/>
              </a:rPr>
              <a:t>Provide tools for transitioning</a:t>
            </a:r>
          </a:p>
          <a:p>
            <a:pPr marL="971550" lvl="1" indent="-514350">
              <a:buFont typeface="+mj-lt"/>
              <a:buAutoNum type="arabicPeriod"/>
              <a:defRPr/>
            </a:pPr>
            <a:r>
              <a:rPr lang="en-US" dirty="0" smtClean="0">
                <a:ea typeface="ＭＳ Ｐゴシック" charset="0"/>
              </a:rPr>
              <a:t>Work within FGCS to ensure OMB A-16 compliance</a:t>
            </a:r>
          </a:p>
          <a:p>
            <a:pPr marL="971550" lvl="1" indent="-514350">
              <a:buFont typeface="+mj-lt"/>
              <a:buAutoNum type="arabicPeriod"/>
              <a:defRPr/>
            </a:pPr>
            <a:r>
              <a:rPr lang="en-US" dirty="0" smtClean="0">
                <a:ea typeface="ＭＳ Ｐゴシック" charset="0"/>
              </a:rPr>
              <a:t>Work with additional groups to aid in adoption</a:t>
            </a:r>
          </a:p>
          <a:p>
            <a:pPr lvl="1">
              <a:buFont typeface="Arial" pitchFamily="34" charset="0"/>
              <a:buChar char="–"/>
              <a:defRPr/>
            </a:pPr>
            <a:endParaRPr lang="en-US" dirty="0">
              <a:ea typeface="ＭＳ Ｐゴシック" charset="0"/>
            </a:endParaRPr>
          </a:p>
        </p:txBody>
      </p:sp>
      <p:sp>
        <p:nvSpPr>
          <p:cNvPr id="4915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08000" y="2473325"/>
            <a:ext cx="8229600" cy="1143000"/>
          </a:xfrm>
        </p:spPr>
        <p:txBody>
          <a:bodyPr/>
          <a:lstStyle/>
          <a:p>
            <a:r>
              <a:rPr lang="en-US" altLang="en-US" smtClean="0"/>
              <a:t>Questions</a:t>
            </a:r>
          </a:p>
        </p:txBody>
      </p:sp>
      <p:sp>
        <p:nvSpPr>
          <p:cNvPr id="501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508000" y="2473325"/>
            <a:ext cx="8229600" cy="1143000"/>
          </a:xfrm>
        </p:spPr>
        <p:txBody>
          <a:bodyPr/>
          <a:lstStyle/>
          <a:p>
            <a:r>
              <a:rPr lang="en-US" altLang="en-US" smtClean="0"/>
              <a:t>Thank you!</a:t>
            </a:r>
          </a:p>
        </p:txBody>
      </p:sp>
      <p:sp>
        <p:nvSpPr>
          <p:cNvPr id="5120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13" y="1217220"/>
            <a:ext cx="8229600" cy="1143000"/>
          </a:xfrm>
        </p:spPr>
        <p:txBody>
          <a:bodyPr/>
          <a:lstStyle/>
          <a:p>
            <a:r>
              <a:rPr lang="en-US" sz="3600" dirty="0" smtClean="0"/>
              <a:t>Official </a:t>
            </a:r>
            <a:r>
              <a:rPr lang="en-US" sz="3600" i="1" dirty="0" smtClean="0"/>
              <a:t>vertical</a:t>
            </a:r>
            <a:r>
              <a:rPr lang="en-US" sz="3600" dirty="0" smtClean="0"/>
              <a:t> </a:t>
            </a:r>
            <a:r>
              <a:rPr lang="en-US" sz="3600" dirty="0" err="1" smtClean="0"/>
              <a:t>datums</a:t>
            </a:r>
            <a:r>
              <a:rPr lang="en-US" sz="3600" dirty="0" smtClean="0"/>
              <a:t> have rarely been defined throughout our nation’s history</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13886724"/>
              </p:ext>
            </p:extLst>
          </p:nvPr>
        </p:nvGraphicFramePr>
        <p:xfrm>
          <a:off x="0" y="2783576"/>
          <a:ext cx="9144000" cy="2759464"/>
        </p:xfrm>
        <a:graphic>
          <a:graphicData uri="http://schemas.openxmlformats.org/drawingml/2006/table">
            <a:tbl>
              <a:tblPr firstRow="1" bandRow="1">
                <a:tableStyleId>{5C22544A-7EE6-4342-B048-85BDC9FD1C3A}</a:tableStyleId>
              </a:tblPr>
              <a:tblGrid>
                <a:gridCol w="1425039"/>
                <a:gridCol w="1029195"/>
                <a:gridCol w="974766"/>
                <a:gridCol w="1143000"/>
                <a:gridCol w="1143000"/>
                <a:gridCol w="1143000"/>
                <a:gridCol w="1383477"/>
                <a:gridCol w="902523"/>
              </a:tblGrid>
              <a:tr h="419612">
                <a:tc>
                  <a:txBody>
                    <a:bodyPr/>
                    <a:lstStyle/>
                    <a:p>
                      <a:r>
                        <a:rPr lang="en-US" dirty="0" smtClean="0"/>
                        <a:t>Region</a:t>
                      </a:r>
                      <a:endParaRPr lang="en-US" dirty="0"/>
                    </a:p>
                  </a:txBody>
                  <a:tcPr/>
                </a:tc>
                <a:tc gridSpan="7">
                  <a:txBody>
                    <a:bodyPr/>
                    <a:lstStyle/>
                    <a:p>
                      <a:pPr algn="ctr"/>
                      <a:r>
                        <a:rPr lang="en-US" dirty="0" err="1" smtClean="0"/>
                        <a:t>Datums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62836">
                <a:tc>
                  <a:txBody>
                    <a:bodyPr/>
                    <a:lstStyle/>
                    <a:p>
                      <a:r>
                        <a:rPr lang="en-US" sz="1100" b="1" dirty="0" smtClean="0"/>
                        <a:t>CONUS</a:t>
                      </a:r>
                      <a:endParaRPr lang="en-US" sz="1100" b="1" dirty="0"/>
                    </a:p>
                  </a:txBody>
                  <a:tcPr/>
                </a:tc>
                <a:tc>
                  <a:txBody>
                    <a:bodyPr/>
                    <a:lstStyle/>
                    <a:p>
                      <a:endParaRPr lang="en-US" sz="900" dirty="0"/>
                    </a:p>
                  </a:txBody>
                  <a:tcPr marL="45720" marR="45720"/>
                </a:tc>
                <a:tc>
                  <a:txBody>
                    <a:bodyPr/>
                    <a:lstStyle/>
                    <a:p>
                      <a:r>
                        <a:rPr lang="en-US" sz="1200" b="1" dirty="0" smtClean="0"/>
                        <a:t>1900</a:t>
                      </a:r>
                      <a:endParaRPr lang="en-US" sz="1200" b="1" dirty="0"/>
                    </a:p>
                  </a:txBody>
                  <a:tcPr marL="45720" marR="45720"/>
                </a:tc>
                <a:tc>
                  <a:txBody>
                    <a:bodyPr/>
                    <a:lstStyle/>
                    <a:p>
                      <a:r>
                        <a:rPr lang="en-US" sz="1200" b="1" dirty="0" smtClean="0"/>
                        <a:t>1903</a:t>
                      </a:r>
                      <a:endParaRPr lang="en-US" sz="1200" b="1" dirty="0"/>
                    </a:p>
                  </a:txBody>
                  <a:tcPr marL="45720" marR="45720"/>
                </a:tc>
                <a:tc>
                  <a:txBody>
                    <a:bodyPr/>
                    <a:lstStyle/>
                    <a:p>
                      <a:r>
                        <a:rPr lang="en-US" sz="1200" b="1" dirty="0" smtClean="0"/>
                        <a:t>1907</a:t>
                      </a:r>
                      <a:endParaRPr lang="en-US" sz="1200" b="1" dirty="0"/>
                    </a:p>
                  </a:txBody>
                  <a:tcPr marL="45720" marR="45720"/>
                </a:tc>
                <a:tc>
                  <a:txBody>
                    <a:bodyPr/>
                    <a:lstStyle/>
                    <a:p>
                      <a:r>
                        <a:rPr lang="en-US" sz="1200" b="1" dirty="0" smtClean="0"/>
                        <a:t>1912</a:t>
                      </a:r>
                      <a:endParaRPr lang="en-US" sz="1200" b="1" dirty="0"/>
                    </a:p>
                  </a:txBody>
                  <a:tcPr marL="45720" marR="45720"/>
                </a:tc>
                <a:tc>
                  <a:txBody>
                    <a:bodyPr/>
                    <a:lstStyle/>
                    <a:p>
                      <a:r>
                        <a:rPr lang="en-US" sz="1200" b="1" dirty="0" smtClean="0"/>
                        <a:t>NGVD 29</a:t>
                      </a:r>
                      <a:endParaRPr lang="en-US" sz="1200" b="1" dirty="0"/>
                    </a:p>
                  </a:txBody>
                  <a:tcPr marL="45720" marR="45720"/>
                </a:tc>
                <a:tc>
                  <a:txBody>
                    <a:bodyPr/>
                    <a:lstStyle/>
                    <a:p>
                      <a:r>
                        <a:rPr lang="en-US" sz="1200" b="1" dirty="0" smtClean="0"/>
                        <a:t>NAVD 88</a:t>
                      </a:r>
                      <a:endParaRPr lang="en-US" sz="1200" b="1" dirty="0"/>
                    </a:p>
                  </a:txBody>
                  <a:tcPr marL="45720" marR="45720"/>
                </a:tc>
              </a:tr>
              <a:tr h="262836">
                <a:tc>
                  <a:txBody>
                    <a:bodyPr/>
                    <a:lstStyle/>
                    <a:p>
                      <a:r>
                        <a:rPr lang="en-US" sz="1100" b="1" dirty="0" smtClean="0"/>
                        <a:t>Alaska</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b="1"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b="1" dirty="0"/>
                    </a:p>
                  </a:txBody>
                  <a:tcPr marL="45720" marR="45720"/>
                </a:tc>
                <a:tc>
                  <a:txBody>
                    <a:bodyPr/>
                    <a:lstStyle/>
                    <a:p>
                      <a:r>
                        <a:rPr lang="en-US" sz="1200" b="1" dirty="0" smtClean="0"/>
                        <a:t>NAVD 88</a:t>
                      </a:r>
                      <a:endParaRPr lang="en-US" sz="1200" b="1" dirty="0"/>
                    </a:p>
                  </a:txBody>
                  <a:tcPr marL="45720" marR="45720"/>
                </a:tc>
              </a:tr>
              <a:tr h="262836">
                <a:tc>
                  <a:txBody>
                    <a:bodyPr/>
                    <a:lstStyle/>
                    <a:p>
                      <a:r>
                        <a:rPr lang="en-US" sz="1100" b="1" dirty="0" smtClean="0"/>
                        <a:t>Hawaii</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b="1" dirty="0"/>
                    </a:p>
                  </a:txBody>
                  <a:tcPr marL="45720" marR="45720"/>
                </a:tc>
                <a:tc>
                  <a:txBody>
                    <a:bodyPr/>
                    <a:lstStyle/>
                    <a:p>
                      <a:endParaRPr lang="en-US" sz="1200" b="1" dirty="0"/>
                    </a:p>
                  </a:txBody>
                  <a:tcPr marL="45720" marR="45720"/>
                </a:tc>
                <a:tc>
                  <a:txBody>
                    <a:bodyPr/>
                    <a:lstStyle/>
                    <a:p>
                      <a:endParaRPr lang="en-US" sz="1200" b="1" dirty="0"/>
                    </a:p>
                  </a:txBody>
                  <a:tcPr marL="45720" marR="45720"/>
                </a:tc>
                <a:tc>
                  <a:txBody>
                    <a:bodyPr/>
                    <a:lstStyle/>
                    <a:p>
                      <a:endParaRPr lang="en-US" sz="1200" dirty="0"/>
                    </a:p>
                  </a:txBody>
                  <a:tcPr marL="45720" marR="45720"/>
                </a:tc>
                <a:tc>
                  <a:txBody>
                    <a:bodyPr/>
                    <a:lstStyle/>
                    <a:p>
                      <a:r>
                        <a:rPr lang="en-US" sz="1200" b="1" dirty="0" smtClean="0">
                          <a:solidFill>
                            <a:srgbClr val="FF0000"/>
                          </a:solidFill>
                        </a:rPr>
                        <a:t>D.N.E.</a:t>
                      </a:r>
                      <a:endParaRPr lang="en-US" sz="1200" b="1" dirty="0">
                        <a:solidFill>
                          <a:srgbClr val="FF0000"/>
                        </a:solidFill>
                      </a:endParaRPr>
                    </a:p>
                  </a:txBody>
                  <a:tcPr marL="45720" marR="45720"/>
                </a:tc>
              </a:tr>
              <a:tr h="262836">
                <a:tc>
                  <a:txBody>
                    <a:bodyPr/>
                    <a:lstStyle/>
                    <a:p>
                      <a:r>
                        <a:rPr lang="en-US" sz="1100" b="1" dirty="0" smtClean="0"/>
                        <a:t>PR</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b="1" dirty="0"/>
                    </a:p>
                  </a:txBody>
                  <a:tcPr marL="45720" marR="45720"/>
                </a:tc>
                <a:tc>
                  <a:txBody>
                    <a:bodyPr/>
                    <a:lstStyle/>
                    <a:p>
                      <a:endParaRPr lang="en-US" sz="1200" b="1" dirty="0"/>
                    </a:p>
                  </a:txBody>
                  <a:tcPr marL="45720" marR="45720"/>
                </a:tc>
                <a:tc>
                  <a:txBody>
                    <a:bodyPr/>
                    <a:lstStyle/>
                    <a:p>
                      <a:endParaRPr lang="en-US" sz="1200" b="1" dirty="0"/>
                    </a:p>
                  </a:txBody>
                  <a:tcPr marL="45720" marR="45720"/>
                </a:tc>
                <a:tc>
                  <a:txBody>
                    <a:bodyPr/>
                    <a:lstStyle/>
                    <a:p>
                      <a:endParaRPr lang="en-US" sz="1200" dirty="0"/>
                    </a:p>
                  </a:txBody>
                  <a:tcPr marL="45720" marR="45720"/>
                </a:tc>
                <a:tc>
                  <a:txBody>
                    <a:bodyPr/>
                    <a:lstStyle/>
                    <a:p>
                      <a:r>
                        <a:rPr lang="en-US" sz="1200" b="1" dirty="0" smtClean="0"/>
                        <a:t>PRVD 02</a:t>
                      </a:r>
                      <a:endParaRPr lang="en-US" sz="1200" b="1" dirty="0"/>
                    </a:p>
                  </a:txBody>
                  <a:tcPr marL="45720" marR="45720"/>
                </a:tc>
              </a:tr>
              <a:tr h="262836">
                <a:tc>
                  <a:txBody>
                    <a:bodyPr/>
                    <a:lstStyle/>
                    <a:p>
                      <a:r>
                        <a:rPr lang="en-US" sz="1100" b="1" dirty="0" smtClean="0"/>
                        <a:t>VI</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r>
                        <a:rPr lang="en-US" sz="1200" b="1" dirty="0" smtClean="0"/>
                        <a:t>VIVD 09</a:t>
                      </a:r>
                      <a:endParaRPr lang="en-US" sz="1200" b="1" dirty="0"/>
                    </a:p>
                  </a:txBody>
                  <a:tcPr marL="45720" marR="45720"/>
                </a:tc>
              </a:tr>
              <a:tr h="262836">
                <a:tc>
                  <a:txBody>
                    <a:bodyPr/>
                    <a:lstStyle/>
                    <a:p>
                      <a:r>
                        <a:rPr lang="en-US" sz="1100" b="1" dirty="0" smtClean="0"/>
                        <a:t>Guam</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r>
                        <a:rPr lang="en-US" sz="1200" b="1" dirty="0" smtClean="0"/>
                        <a:t>GUVD 04</a:t>
                      </a:r>
                      <a:endParaRPr lang="en-US" sz="1200" b="1" dirty="0"/>
                    </a:p>
                  </a:txBody>
                  <a:tcPr marL="45720" marR="45720"/>
                </a:tc>
              </a:tr>
              <a:tr h="262836">
                <a:tc>
                  <a:txBody>
                    <a:bodyPr/>
                    <a:lstStyle/>
                    <a:p>
                      <a:r>
                        <a:rPr lang="en-US" sz="1100" b="1" dirty="0" smtClean="0"/>
                        <a:t>CNMI</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r>
                        <a:rPr lang="en-US" sz="1200" b="1" dirty="0" smtClean="0"/>
                        <a:t>NMVD 03</a:t>
                      </a:r>
                      <a:endParaRPr lang="en-US" sz="1200" b="1" dirty="0"/>
                    </a:p>
                  </a:txBody>
                  <a:tcPr marL="45720" marR="45720"/>
                </a:tc>
              </a:tr>
              <a:tr h="419612">
                <a:tc>
                  <a:txBody>
                    <a:bodyPr/>
                    <a:lstStyle/>
                    <a:p>
                      <a:r>
                        <a:rPr lang="en-US" sz="1100" b="1" dirty="0" smtClean="0"/>
                        <a:t>A. Samoa</a:t>
                      </a:r>
                      <a:endParaRPr lang="en-US" sz="1100" b="1" dirty="0"/>
                    </a:p>
                  </a:txBody>
                  <a:tcPr/>
                </a:tc>
                <a:tc>
                  <a:txBody>
                    <a:bodyPr/>
                    <a:lstStyle/>
                    <a:p>
                      <a:endParaRPr lang="en-US" sz="9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endParaRPr lang="en-US" sz="1200" dirty="0"/>
                    </a:p>
                  </a:txBody>
                  <a:tcPr marL="45720" marR="45720"/>
                </a:tc>
                <a:tc>
                  <a:txBody>
                    <a:bodyPr/>
                    <a:lstStyle/>
                    <a:p>
                      <a:r>
                        <a:rPr lang="en-US" sz="1200" b="1" dirty="0" smtClean="0"/>
                        <a:t>ASVD 02</a:t>
                      </a:r>
                      <a:endParaRPr lang="en-US" sz="1200" b="1" dirty="0"/>
                    </a:p>
                  </a:txBody>
                  <a:tcPr marL="45720" marR="45720"/>
                </a:tc>
              </a:tr>
            </a:tbl>
          </a:graphicData>
        </a:graphic>
      </p:graphicFrame>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2325549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422054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Extra Slides</a:t>
            </a:r>
          </a:p>
        </p:txBody>
      </p:sp>
      <p:sp>
        <p:nvSpPr>
          <p:cNvPr id="52227" name="Content Placeholder 2"/>
          <p:cNvSpPr>
            <a:spLocks noGrp="1"/>
          </p:cNvSpPr>
          <p:nvPr>
            <p:ph idx="1"/>
          </p:nvPr>
        </p:nvSpPr>
        <p:spPr/>
        <p:txBody>
          <a:bodyPr/>
          <a:lstStyle/>
          <a:p>
            <a:endParaRPr lang="en-US" altLang="en-US" smtClean="0"/>
          </a:p>
        </p:txBody>
      </p:sp>
      <p:sp>
        <p:nvSpPr>
          <p:cNvPr id="522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Details about GSVS11</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2819525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57"/>
            <a:ext cx="8229600" cy="1143000"/>
          </a:xfrm>
          <a:ln>
            <a:noFill/>
          </a:ln>
        </p:spPr>
        <p:txBody>
          <a:bodyPr/>
          <a:lstStyle/>
          <a:p>
            <a:r>
              <a:rPr lang="en-US" dirty="0" smtClean="0"/>
              <a:t>Choosing the Place and Time for GSVS11</a:t>
            </a:r>
            <a:endParaRPr lang="en-US" dirty="0"/>
          </a:p>
        </p:txBody>
      </p:sp>
      <p:sp>
        <p:nvSpPr>
          <p:cNvPr id="3" name="Content Placeholder 2"/>
          <p:cNvSpPr>
            <a:spLocks noGrp="1"/>
          </p:cNvSpPr>
          <p:nvPr>
            <p:ph idx="1"/>
          </p:nvPr>
        </p:nvSpPr>
        <p:spPr>
          <a:xfrm>
            <a:off x="446183" y="1181559"/>
            <a:ext cx="8229600" cy="4525963"/>
          </a:xfrm>
        </p:spPr>
        <p:txBody>
          <a:bodyPr/>
          <a:lstStyle/>
          <a:p>
            <a:r>
              <a:rPr lang="en-US" dirty="0" smtClean="0"/>
              <a:t>Criteria:</a:t>
            </a:r>
          </a:p>
          <a:p>
            <a:pPr lvl="1"/>
            <a:r>
              <a:rPr lang="en-US" dirty="0" smtClean="0"/>
              <a:t>Significantly exceed 100 km</a:t>
            </a:r>
          </a:p>
          <a:p>
            <a:pPr lvl="1"/>
            <a:r>
              <a:rPr lang="en-US" dirty="0" smtClean="0"/>
              <a:t>Under existing GRAV-D data</a:t>
            </a:r>
          </a:p>
          <a:p>
            <a:pPr lvl="1"/>
            <a:r>
              <a:rPr lang="en-US" dirty="0" smtClean="0"/>
              <a:t>Avoid trees and woods</a:t>
            </a:r>
          </a:p>
          <a:p>
            <a:pPr lvl="1"/>
            <a:r>
              <a:rPr lang="en-US" dirty="0" smtClean="0"/>
              <a:t>Along major roads</a:t>
            </a:r>
          </a:p>
          <a:p>
            <a:pPr lvl="1"/>
            <a:r>
              <a:rPr lang="en-US" dirty="0" smtClean="0"/>
              <a:t>Cloud-free nights</a:t>
            </a:r>
          </a:p>
          <a:p>
            <a:pPr lvl="1"/>
            <a:r>
              <a:rPr lang="en-US" dirty="0" smtClean="0"/>
              <a:t>No major bridges along the route</a:t>
            </a:r>
          </a:p>
          <a:p>
            <a:pPr lvl="1"/>
            <a:r>
              <a:rPr lang="en-US" dirty="0" smtClean="0"/>
              <a:t>Low elevations</a:t>
            </a:r>
          </a:p>
          <a:p>
            <a:pPr lvl="1"/>
            <a:r>
              <a:rPr lang="en-US" dirty="0" smtClean="0"/>
              <a:t>Significant geoid slope</a:t>
            </a:r>
          </a:p>
          <a:p>
            <a:pPr lvl="1"/>
            <a:r>
              <a:rPr lang="en-US" dirty="0" smtClean="0"/>
              <a:t>Inexpensive travel costs</a:t>
            </a:r>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1026" name="Tree"/>
          <p:cNvSpPr>
            <a:spLocks noEditPoints="1" noChangeArrowheads="1"/>
          </p:cNvSpPr>
          <p:nvPr/>
        </p:nvSpPr>
        <p:spPr bwMode="auto">
          <a:xfrm>
            <a:off x="8210146" y="1405650"/>
            <a:ext cx="671410" cy="67141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33" name="Picture 9" descr="C:\Documents and Settings\Dru.Smith\Local Settings\Temporary Internet Files\Content.IE5\2C5ZV6QI\MC900432591[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2324" y="2553511"/>
            <a:ext cx="778100" cy="778100"/>
          </a:xfrm>
          <a:prstGeom prst="rect">
            <a:avLst/>
          </a:prstGeom>
          <a:noFill/>
        </p:spPr>
      </p:pic>
      <p:pic>
        <p:nvPicPr>
          <p:cNvPr id="1034" name="Picture 10" descr="C:\Documents and Settings\Dru.Smith\Local Settings\Temporary Internet Files\Content.IE5\X5YCUKVJ\MC900441322[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8855" y="3171218"/>
            <a:ext cx="734438" cy="734438"/>
          </a:xfrm>
          <a:prstGeom prst="rect">
            <a:avLst/>
          </a:prstGeom>
          <a:noFill/>
        </p:spPr>
      </p:pic>
      <p:pic>
        <p:nvPicPr>
          <p:cNvPr id="1035" name="Picture 11" descr="C:\Documents and Settings\Dru.Smith\Local Settings\Temporary Internet Files\Content.IE5\YDMIW1AC\MP90014561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0021" y="2976663"/>
            <a:ext cx="812454" cy="1269460"/>
          </a:xfrm>
          <a:prstGeom prst="rect">
            <a:avLst/>
          </a:prstGeom>
          <a:noFill/>
        </p:spPr>
      </p:pic>
      <p:pic>
        <p:nvPicPr>
          <p:cNvPr id="1037" name="Picture 13" descr="C:\Documents and Settings\Dru.Smith\Local Settings\Temporary Internet Files\Content.IE5\X5YCUKVJ\MC90030367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553" y="1225685"/>
            <a:ext cx="1125447" cy="1131239"/>
          </a:xfrm>
          <a:prstGeom prst="rect">
            <a:avLst/>
          </a:prstGeom>
          <a:noFill/>
        </p:spPr>
      </p:pic>
      <p:pic>
        <p:nvPicPr>
          <p:cNvPr id="23" name="Picture 13" descr="C:\Documents and Settings\Dru.Smith\Local Settings\Temporary Internet Files\Content.IE5\X5YCUKVJ\MC90030367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553" y="2350851"/>
            <a:ext cx="1125447" cy="1131239"/>
          </a:xfrm>
          <a:prstGeom prst="rect">
            <a:avLst/>
          </a:prstGeom>
          <a:noFill/>
        </p:spPr>
      </p:pic>
      <p:pic>
        <p:nvPicPr>
          <p:cNvPr id="1038" name="Picture 14" descr="C:\Documents and Settings\Dru.Smith\Local Settings\Temporary Internet Files\Content.IE5\X5YCUKVJ\MC900383692[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88152" y="3813242"/>
            <a:ext cx="1445386" cy="699894"/>
          </a:xfrm>
          <a:prstGeom prst="rect">
            <a:avLst/>
          </a:prstGeom>
          <a:noFill/>
        </p:spPr>
      </p:pic>
      <p:pic>
        <p:nvPicPr>
          <p:cNvPr id="24" name="Picture 13" descr="C:\Documents and Settings\Dru.Smith\Local Settings\Temporary Internet Files\Content.IE5\X5YCUKVJ\MC90030367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553" y="3592748"/>
            <a:ext cx="1125447" cy="1131239"/>
          </a:xfrm>
          <a:prstGeom prst="rect">
            <a:avLst/>
          </a:prstGeom>
          <a:noFill/>
        </p:spPr>
      </p:pic>
      <p:pic>
        <p:nvPicPr>
          <p:cNvPr id="28" name="Picture 10" descr="C:\Documents and Settings\Dru.Smith\Local Settings\Temporary Internet Files\Content.IE5\X5YCUKVJ\MC900441322[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7791" y="5872265"/>
            <a:ext cx="734438" cy="734438"/>
          </a:xfrm>
          <a:prstGeom prst="rect">
            <a:avLst/>
          </a:prstGeom>
          <a:noFill/>
        </p:spPr>
      </p:pic>
      <p:pic>
        <p:nvPicPr>
          <p:cNvPr id="31" name="Picture 16" descr="C:\Documents and Settings\Dru.Smith\Local Settings\Temporary Internet Files\Content.IE5\X5YCUKVJ\MM900041080[1].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03197" y="6235842"/>
            <a:ext cx="283729" cy="562481"/>
          </a:xfrm>
          <a:prstGeom prst="rect">
            <a:avLst/>
          </a:prstGeom>
          <a:noFill/>
        </p:spPr>
      </p:pic>
      <p:pic>
        <p:nvPicPr>
          <p:cNvPr id="32" name="Picture 16" descr="C:\Documents and Settings\Dru.Smith\Local Settings\Temporary Internet Files\Content.IE5\X5YCUKVJ\MM900041080[1].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91393" y="6154778"/>
            <a:ext cx="283729" cy="562481"/>
          </a:xfrm>
          <a:prstGeom prst="rect">
            <a:avLst/>
          </a:prstGeom>
          <a:noFill/>
        </p:spPr>
      </p:pic>
      <p:pic>
        <p:nvPicPr>
          <p:cNvPr id="33" name="Picture 16" descr="C:\Documents and Settings\Dru.Smith\Local Settings\Temporary Internet Files\Content.IE5\X5YCUKVJ\MM900041080[1].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68694" y="5791613"/>
            <a:ext cx="283729" cy="562481"/>
          </a:xfrm>
          <a:prstGeom prst="rect">
            <a:avLst/>
          </a:prstGeom>
          <a:noFill/>
        </p:spPr>
      </p:pic>
      <p:pic>
        <p:nvPicPr>
          <p:cNvPr id="34" name="Picture 16" descr="C:\Documents and Settings\Dru.Smith\Local Settings\Temporary Internet Files\Content.IE5\X5YCUKVJ\MM900041080[1].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37827" y="5944013"/>
            <a:ext cx="283729" cy="562481"/>
          </a:xfrm>
          <a:prstGeom prst="rect">
            <a:avLst/>
          </a:prstGeom>
          <a:noFill/>
        </p:spPr>
      </p:pic>
      <p:pic>
        <p:nvPicPr>
          <p:cNvPr id="35" name="Picture 13" descr="C:\Documents and Settings\Dru.Smith\Local Settings\Temporary Internet Files\Content.IE5\X5YCUKVJ\MC90030367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60188" y="5726761"/>
            <a:ext cx="1125447" cy="1131239"/>
          </a:xfrm>
          <a:prstGeom prst="rect">
            <a:avLst/>
          </a:prstGeom>
          <a:noFill/>
        </p:spPr>
      </p:pic>
      <p:pic>
        <p:nvPicPr>
          <p:cNvPr id="1044" name="Picture 20" descr="C:\Documents and Settings\Dru.Smith\Local Settings\Temporary Internet Files\Content.IE5\P66CAXRZ\MC900389360[1].w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71237" y="4828616"/>
            <a:ext cx="817123" cy="796674"/>
          </a:xfrm>
          <a:prstGeom prst="rect">
            <a:avLst/>
          </a:prstGeom>
          <a:noFill/>
        </p:spPr>
      </p:pic>
      <p:pic>
        <p:nvPicPr>
          <p:cNvPr id="38" name="Picture 13" descr="C:\Documents and Settings\Dru.Smith\Local Settings\Temporary Internet Files\Content.IE5\X5YCUKVJ\MC90030367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553" y="4679004"/>
            <a:ext cx="1125447" cy="1131239"/>
          </a:xfrm>
          <a:prstGeom prst="rect">
            <a:avLst/>
          </a:prstGeom>
          <a:noFill/>
        </p:spPr>
      </p:pic>
      <p:pic>
        <p:nvPicPr>
          <p:cNvPr id="1046" name="Picture 22" descr="C:\Documents and Settings\Dru.Smith\Local Settings\Temporary Internet Files\Content.IE5\YDMIW1AC\MC900434817[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01851" y="5992236"/>
            <a:ext cx="749030" cy="749030"/>
          </a:xfrm>
          <a:prstGeom prst="rect">
            <a:avLst/>
          </a:prstGeom>
          <a:noFill/>
        </p:spPr>
      </p:pic>
    </p:spTree>
    <p:extLst>
      <p:ext uri="{BB962C8B-B14F-4D97-AF65-F5344CB8AC3E}">
        <p14:creationId xmlns:p14="http://schemas.microsoft.com/office/powerpoint/2010/main" val="6885397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a:ext>
            </a:extLst>
          </a:blip>
          <a:stretch>
            <a:fillRect/>
          </a:stretch>
        </p:blipFill>
        <p:spPr>
          <a:xfrm>
            <a:off x="0" y="1260910"/>
            <a:ext cx="9144000" cy="5170718"/>
          </a:xfrm>
          <a:prstGeom prst="rect">
            <a:avLst/>
          </a:prstGeom>
        </p:spPr>
      </p:pic>
      <p:sp>
        <p:nvSpPr>
          <p:cNvPr id="2" name="Title 1"/>
          <p:cNvSpPr>
            <a:spLocks noGrp="1"/>
          </p:cNvSpPr>
          <p:nvPr>
            <p:ph type="title"/>
          </p:nvPr>
        </p:nvSpPr>
        <p:spPr/>
        <p:txBody>
          <a:bodyPr/>
          <a:lstStyle/>
          <a:p>
            <a:r>
              <a:rPr lang="en-US" dirty="0" smtClean="0"/>
              <a:t>Existing Geoids </a:t>
            </a:r>
            <a:r>
              <a:rPr lang="en-US" dirty="0" err="1" smtClean="0"/>
              <a:t>vs</a:t>
            </a:r>
            <a:r>
              <a:rPr lang="en-US" dirty="0" smtClean="0"/>
              <a:t> GSVS11</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7" name="TextBox 6"/>
          <p:cNvSpPr txBox="1"/>
          <p:nvPr/>
        </p:nvSpPr>
        <p:spPr>
          <a:xfrm>
            <a:off x="1219614" y="1571012"/>
            <a:ext cx="1388522" cy="523220"/>
          </a:xfrm>
          <a:prstGeom prst="rect">
            <a:avLst/>
          </a:prstGeom>
          <a:noFill/>
        </p:spPr>
        <p:txBody>
          <a:bodyPr wrap="none" rtlCol="0">
            <a:spAutoFit/>
          </a:bodyPr>
          <a:lstStyle/>
          <a:p>
            <a:r>
              <a:rPr lang="en-US" dirty="0" smtClean="0"/>
              <a:t>Austin </a:t>
            </a:r>
          </a:p>
          <a:p>
            <a:r>
              <a:rPr lang="en-US" dirty="0" smtClean="0"/>
              <a:t>(North end)</a:t>
            </a:r>
            <a:endParaRPr lang="en-US" dirty="0"/>
          </a:p>
        </p:txBody>
      </p:sp>
      <p:sp>
        <p:nvSpPr>
          <p:cNvPr id="8" name="TextBox 7"/>
          <p:cNvSpPr txBox="1"/>
          <p:nvPr/>
        </p:nvSpPr>
        <p:spPr>
          <a:xfrm>
            <a:off x="7118833" y="5124294"/>
            <a:ext cx="1402948" cy="523220"/>
          </a:xfrm>
          <a:prstGeom prst="rect">
            <a:avLst/>
          </a:prstGeom>
          <a:noFill/>
        </p:spPr>
        <p:txBody>
          <a:bodyPr wrap="none" rtlCol="0">
            <a:spAutoFit/>
          </a:bodyPr>
          <a:lstStyle/>
          <a:p>
            <a:r>
              <a:rPr lang="en-US" dirty="0" smtClean="0"/>
              <a:t>Rockport </a:t>
            </a:r>
          </a:p>
          <a:p>
            <a:r>
              <a:rPr lang="en-US" dirty="0" smtClean="0"/>
              <a:t>(South end)</a:t>
            </a:r>
            <a:endParaRPr lang="en-US" dirty="0"/>
          </a:p>
        </p:txBody>
      </p:sp>
    </p:spTree>
    <p:extLst>
      <p:ext uri="{BB962C8B-B14F-4D97-AF65-F5344CB8AC3E}">
        <p14:creationId xmlns:p14="http://schemas.microsoft.com/office/powerpoint/2010/main" val="33431801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278872170"/>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Tree>
    <p:custDataLst>
      <p:tags r:id="rId1"/>
    </p:custDataLst>
    <p:extLst>
      <p:ext uri="{BB962C8B-B14F-4D97-AF65-F5344CB8AC3E}">
        <p14:creationId xmlns:p14="http://schemas.microsoft.com/office/powerpoint/2010/main" val="26503096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112271933"/>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8" name="Oval 7"/>
          <p:cNvSpPr/>
          <p:nvPr/>
        </p:nvSpPr>
        <p:spPr>
          <a:xfrm rot="20123027">
            <a:off x="1475547" y="3084686"/>
            <a:ext cx="2583571" cy="914400"/>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955721">
            <a:off x="4113065" y="2130959"/>
            <a:ext cx="2755062" cy="914400"/>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00598" y="1746520"/>
            <a:ext cx="2557110" cy="307777"/>
          </a:xfrm>
          <a:prstGeom prst="rect">
            <a:avLst/>
          </a:prstGeom>
          <a:noFill/>
        </p:spPr>
        <p:txBody>
          <a:bodyPr wrap="none" rtlCol="0">
            <a:spAutoFit/>
          </a:bodyPr>
          <a:lstStyle/>
          <a:p>
            <a:r>
              <a:rPr lang="en-US" dirty="0" smtClean="0"/>
              <a:t>EGM2008 is better here</a:t>
            </a:r>
            <a:endParaRPr lang="en-US" dirty="0"/>
          </a:p>
        </p:txBody>
      </p:sp>
      <p:sp>
        <p:nvSpPr>
          <p:cNvPr id="14" name="TextBox 13"/>
          <p:cNvSpPr txBox="1"/>
          <p:nvPr/>
        </p:nvSpPr>
        <p:spPr>
          <a:xfrm rot="19686691">
            <a:off x="1423588" y="2802010"/>
            <a:ext cx="1552028" cy="523220"/>
          </a:xfrm>
          <a:prstGeom prst="rect">
            <a:avLst/>
          </a:prstGeom>
          <a:noFill/>
        </p:spPr>
        <p:txBody>
          <a:bodyPr wrap="none" rtlCol="0">
            <a:spAutoFit/>
          </a:bodyPr>
          <a:lstStyle/>
          <a:p>
            <a:r>
              <a:rPr lang="en-US" dirty="0" smtClean="0"/>
              <a:t>USGG2009 is </a:t>
            </a:r>
          </a:p>
          <a:p>
            <a:r>
              <a:rPr lang="en-US" dirty="0" smtClean="0"/>
              <a:t>better here</a:t>
            </a:r>
            <a:endParaRPr lang="en-US" dirty="0"/>
          </a:p>
        </p:txBody>
      </p:sp>
    </p:spTree>
    <p:custDataLst>
      <p:tags r:id="rId1"/>
    </p:custDataLst>
    <p:extLst>
      <p:ext uri="{BB962C8B-B14F-4D97-AF65-F5344CB8AC3E}">
        <p14:creationId xmlns:p14="http://schemas.microsoft.com/office/powerpoint/2010/main" val="22466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196369415"/>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8" name="Oval 7"/>
          <p:cNvSpPr/>
          <p:nvPr/>
        </p:nvSpPr>
        <p:spPr>
          <a:xfrm rot="19835022">
            <a:off x="746593" y="2453369"/>
            <a:ext cx="5613110" cy="914400"/>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rot="19739930">
            <a:off x="797670" y="2385274"/>
            <a:ext cx="4362092" cy="307777"/>
          </a:xfrm>
          <a:prstGeom prst="rect">
            <a:avLst/>
          </a:prstGeom>
          <a:noFill/>
        </p:spPr>
        <p:txBody>
          <a:bodyPr wrap="none" rtlCol="0">
            <a:spAutoFit/>
          </a:bodyPr>
          <a:lstStyle/>
          <a:p>
            <a:r>
              <a:rPr lang="en-US" dirty="0" smtClean="0"/>
              <a:t>Adding GOCO2s makes things worse here</a:t>
            </a:r>
          </a:p>
        </p:txBody>
      </p:sp>
      <p:sp>
        <p:nvSpPr>
          <p:cNvPr id="11" name="Oval 10"/>
          <p:cNvSpPr/>
          <p:nvPr/>
        </p:nvSpPr>
        <p:spPr>
          <a:xfrm rot="1165667">
            <a:off x="5612326" y="2081962"/>
            <a:ext cx="2015153" cy="914400"/>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743715">
            <a:off x="5793181" y="1643006"/>
            <a:ext cx="2480166" cy="523220"/>
          </a:xfrm>
          <a:prstGeom prst="rect">
            <a:avLst/>
          </a:prstGeom>
          <a:noFill/>
        </p:spPr>
        <p:txBody>
          <a:bodyPr wrap="none" rtlCol="0">
            <a:spAutoFit/>
          </a:bodyPr>
          <a:lstStyle/>
          <a:p>
            <a:r>
              <a:rPr lang="en-US" dirty="0" smtClean="0"/>
              <a:t>Adding GOCO2s makes</a:t>
            </a:r>
          </a:p>
          <a:p>
            <a:r>
              <a:rPr lang="en-US" dirty="0" smtClean="0"/>
              <a:t> things better here</a:t>
            </a:r>
          </a:p>
        </p:txBody>
      </p:sp>
    </p:spTree>
    <p:custDataLst>
      <p:tags r:id="rId1"/>
    </p:custDataLst>
    <p:extLst>
      <p:ext uri="{BB962C8B-B14F-4D97-AF65-F5344CB8AC3E}">
        <p14:creationId xmlns:p14="http://schemas.microsoft.com/office/powerpoint/2010/main" val="41943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1" grpId="0" animBg="1"/>
      <p:bldP spid="1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199694252"/>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8" name="Oval 7"/>
          <p:cNvSpPr/>
          <p:nvPr/>
        </p:nvSpPr>
        <p:spPr>
          <a:xfrm rot="20823156">
            <a:off x="1162266" y="3168613"/>
            <a:ext cx="6871009" cy="1292605"/>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07662" y="1500782"/>
            <a:ext cx="4561354" cy="523220"/>
          </a:xfrm>
          <a:prstGeom prst="rect">
            <a:avLst/>
          </a:prstGeom>
          <a:noFill/>
        </p:spPr>
        <p:txBody>
          <a:bodyPr wrap="square" rtlCol="0">
            <a:spAutoFit/>
          </a:bodyPr>
          <a:lstStyle/>
          <a:p>
            <a:r>
              <a:rPr lang="en-US" dirty="0" smtClean="0"/>
              <a:t>Airborne Gravity Improves the </a:t>
            </a:r>
          </a:p>
          <a:p>
            <a:r>
              <a:rPr lang="en-US" dirty="0" smtClean="0"/>
              <a:t>Geoid across ALL DISTANCES</a:t>
            </a:r>
            <a:endParaRPr lang="en-US" dirty="0"/>
          </a:p>
        </p:txBody>
      </p:sp>
      <p:cxnSp>
        <p:nvCxnSpPr>
          <p:cNvPr id="12" name="Straight Arrow Connector 11"/>
          <p:cNvCxnSpPr>
            <a:stCxn id="11" idx="2"/>
            <a:endCxn id="8" idx="0"/>
          </p:cNvCxnSpPr>
          <p:nvPr/>
        </p:nvCxnSpPr>
        <p:spPr>
          <a:xfrm>
            <a:off x="3888339" y="2024002"/>
            <a:ext cx="564624" cy="1161042"/>
          </a:xfrm>
          <a:prstGeom prst="straightConnector1">
            <a:avLst/>
          </a:prstGeom>
          <a:ln w="38100">
            <a:solidFill>
              <a:srgbClr val="77623D"/>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8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121853827"/>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8" name="Oval 7"/>
          <p:cNvSpPr/>
          <p:nvPr/>
        </p:nvSpPr>
        <p:spPr>
          <a:xfrm rot="21112219">
            <a:off x="1049884" y="3312606"/>
            <a:ext cx="3916729" cy="1158012"/>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1001743">
            <a:off x="1360891" y="2517447"/>
            <a:ext cx="2361544" cy="523220"/>
          </a:xfrm>
          <a:prstGeom prst="rect">
            <a:avLst/>
          </a:prstGeom>
          <a:noFill/>
        </p:spPr>
        <p:txBody>
          <a:bodyPr wrap="none" rtlCol="0">
            <a:spAutoFit/>
          </a:bodyPr>
          <a:lstStyle/>
          <a:p>
            <a:r>
              <a:rPr lang="en-US" dirty="0" smtClean="0"/>
              <a:t>New software makes </a:t>
            </a:r>
          </a:p>
          <a:p>
            <a:r>
              <a:rPr lang="en-US" dirty="0" smtClean="0"/>
              <a:t>things worse here</a:t>
            </a:r>
            <a:endParaRPr lang="en-US" dirty="0"/>
          </a:p>
        </p:txBody>
      </p:sp>
      <p:sp>
        <p:nvSpPr>
          <p:cNvPr id="12" name="Oval 11"/>
          <p:cNvSpPr/>
          <p:nvPr/>
        </p:nvSpPr>
        <p:spPr>
          <a:xfrm rot="20182156">
            <a:off x="5286791" y="3493624"/>
            <a:ext cx="2342389" cy="682897"/>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0337015">
            <a:off x="7155910" y="3465740"/>
            <a:ext cx="1705916" cy="738664"/>
          </a:xfrm>
          <a:prstGeom prst="rect">
            <a:avLst/>
          </a:prstGeom>
          <a:noFill/>
        </p:spPr>
        <p:txBody>
          <a:bodyPr wrap="none" rtlCol="0">
            <a:spAutoFit/>
          </a:bodyPr>
          <a:lstStyle/>
          <a:p>
            <a:r>
              <a:rPr lang="en-US" dirty="0" smtClean="0"/>
              <a:t>New software  </a:t>
            </a:r>
          </a:p>
          <a:p>
            <a:r>
              <a:rPr lang="en-US" dirty="0" smtClean="0"/>
              <a:t>Makes things </a:t>
            </a:r>
          </a:p>
          <a:p>
            <a:r>
              <a:rPr lang="en-US" dirty="0" smtClean="0"/>
              <a:t>better here</a:t>
            </a:r>
            <a:endParaRPr lang="en-US" dirty="0"/>
          </a:p>
        </p:txBody>
      </p:sp>
    </p:spTree>
    <p:custDataLst>
      <p:tags r:id="rId1"/>
    </p:custDataLst>
    <p:extLst>
      <p:ext uri="{BB962C8B-B14F-4D97-AF65-F5344CB8AC3E}">
        <p14:creationId xmlns:p14="http://schemas.microsoft.com/office/powerpoint/2010/main" val="37809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be replaced in 2022</a:t>
            </a:r>
            <a:endParaRPr lang="en-US" dirty="0"/>
          </a:p>
        </p:txBody>
      </p:sp>
      <p:sp>
        <p:nvSpPr>
          <p:cNvPr id="3" name="Content Placeholder 2"/>
          <p:cNvSpPr>
            <a:spLocks noGrp="1"/>
          </p:cNvSpPr>
          <p:nvPr>
            <p:ph idx="1"/>
          </p:nvPr>
        </p:nvSpPr>
        <p:spPr>
          <a:xfrm>
            <a:off x="457200" y="1600200"/>
            <a:ext cx="6868633" cy="4525963"/>
          </a:xfrm>
        </p:spPr>
        <p:txBody>
          <a:bodyPr/>
          <a:lstStyle/>
          <a:p>
            <a:r>
              <a:rPr lang="en-US" sz="2800" dirty="0" smtClean="0"/>
              <a:t>What’s being replaced:</a:t>
            </a:r>
          </a:p>
          <a:p>
            <a:pPr marL="0" indent="0">
              <a:buNone/>
            </a:pPr>
            <a:r>
              <a:rPr lang="en-US" sz="2800" dirty="0"/>
              <a:t>	</a:t>
            </a:r>
            <a:r>
              <a:rPr lang="en-US" sz="2800" u="sng" dirty="0" smtClean="0"/>
              <a:t>Horizontal</a:t>
            </a:r>
            <a:r>
              <a:rPr lang="en-US" sz="2800" dirty="0" smtClean="0"/>
              <a:t>			</a:t>
            </a:r>
            <a:r>
              <a:rPr lang="en-US" sz="2800" u="sng" dirty="0" smtClean="0"/>
              <a:t>Vertical</a:t>
            </a:r>
          </a:p>
          <a:p>
            <a:pPr lvl="1"/>
            <a:r>
              <a:rPr lang="en-US" sz="2400" dirty="0" smtClean="0"/>
              <a:t>NAD 83(2011)</a:t>
            </a:r>
          </a:p>
          <a:p>
            <a:pPr lvl="1"/>
            <a:r>
              <a:rPr lang="en-US" sz="2400" dirty="0" smtClean="0"/>
              <a:t>NAD 83(PA11) </a:t>
            </a:r>
          </a:p>
          <a:p>
            <a:pPr lvl="1"/>
            <a:r>
              <a:rPr lang="en-US" sz="2400" dirty="0" smtClean="0"/>
              <a:t>NAD 83(MA11)</a:t>
            </a:r>
          </a:p>
          <a:p>
            <a:pPr lvl="1"/>
            <a:endParaRPr lang="en-US" sz="2400" dirty="0" smtClean="0"/>
          </a:p>
          <a:p>
            <a:pPr marL="0" indent="0">
              <a:buNone/>
            </a:pPr>
            <a:endParaRPr lang="en-US" sz="2400" b="1"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t>February 15, 2016</a:t>
            </a:r>
            <a:endParaRPr lang="en-US" dirty="0"/>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7" name="Content Placeholder 2"/>
          <p:cNvSpPr txBox="1">
            <a:spLocks/>
          </p:cNvSpPr>
          <p:nvPr/>
        </p:nvSpPr>
        <p:spPr bwMode="auto">
          <a:xfrm>
            <a:off x="4320363" y="1656903"/>
            <a:ext cx="37107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2400" b="0" dirty="0" smtClean="0"/>
          </a:p>
          <a:p>
            <a:pPr lvl="1"/>
            <a:endParaRPr lang="en-US" sz="2400" b="0" dirty="0"/>
          </a:p>
          <a:p>
            <a:pPr lvl="1"/>
            <a:r>
              <a:rPr lang="en-US" sz="2400" b="0" dirty="0" smtClean="0"/>
              <a:t>NAVD 88</a:t>
            </a:r>
          </a:p>
          <a:p>
            <a:pPr lvl="1"/>
            <a:r>
              <a:rPr lang="en-US" sz="2400" b="0" dirty="0" smtClean="0"/>
              <a:t>PRVD 02</a:t>
            </a:r>
          </a:p>
          <a:p>
            <a:pPr lvl="1"/>
            <a:r>
              <a:rPr lang="en-US" sz="2400" b="0" dirty="0" smtClean="0"/>
              <a:t>VIVD09</a:t>
            </a:r>
          </a:p>
          <a:p>
            <a:pPr lvl="1"/>
            <a:r>
              <a:rPr lang="en-US" sz="2400" b="0" dirty="0" smtClean="0"/>
              <a:t>ASVD02</a:t>
            </a:r>
          </a:p>
          <a:p>
            <a:pPr lvl="1"/>
            <a:r>
              <a:rPr lang="en-US" sz="2400" b="0" dirty="0" smtClean="0"/>
              <a:t>NMVD03</a:t>
            </a:r>
          </a:p>
          <a:p>
            <a:pPr lvl="1"/>
            <a:r>
              <a:rPr lang="en-US" sz="2400" b="0" dirty="0" smtClean="0"/>
              <a:t>GUVD04</a:t>
            </a:r>
          </a:p>
          <a:p>
            <a:pPr lvl="1"/>
            <a:r>
              <a:rPr lang="en-US" sz="2400" b="0" dirty="0" smtClean="0"/>
              <a:t>IGLD 85</a:t>
            </a:r>
            <a:endParaRPr lang="en-US" b="0" dirty="0" smtClean="0"/>
          </a:p>
          <a:p>
            <a:pPr lvl="1"/>
            <a:endParaRPr lang="en-US" sz="2400" b="0" dirty="0" smtClean="0"/>
          </a:p>
          <a:p>
            <a:pPr marL="0" indent="0">
              <a:buFont typeface="Arial" charset="0"/>
              <a:buNone/>
            </a:pPr>
            <a:endParaRPr lang="en-US" sz="2400" b="1" dirty="0">
              <a:solidFill>
                <a:srgbClr val="FF0000"/>
              </a:solidFill>
            </a:endParaRPr>
          </a:p>
        </p:txBody>
      </p:sp>
      <p:sp>
        <p:nvSpPr>
          <p:cNvPr id="8" name="Oval 7"/>
          <p:cNvSpPr/>
          <p:nvPr/>
        </p:nvSpPr>
        <p:spPr>
          <a:xfrm>
            <a:off x="669852" y="2541180"/>
            <a:ext cx="3062176" cy="1658175"/>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3916" y="4603898"/>
            <a:ext cx="2603598" cy="954107"/>
          </a:xfrm>
          <a:prstGeom prst="rect">
            <a:avLst/>
          </a:prstGeom>
          <a:noFill/>
        </p:spPr>
        <p:txBody>
          <a:bodyPr wrap="none" rtlCol="0">
            <a:spAutoFit/>
          </a:bodyPr>
          <a:lstStyle/>
          <a:p>
            <a:r>
              <a:rPr lang="en-US" dirty="0" smtClean="0"/>
              <a:t>Latitude</a:t>
            </a:r>
          </a:p>
          <a:p>
            <a:r>
              <a:rPr lang="en-US" dirty="0" smtClean="0"/>
              <a:t>Longitude</a:t>
            </a:r>
          </a:p>
          <a:p>
            <a:r>
              <a:rPr lang="en-US" dirty="0" smtClean="0"/>
              <a:t>Ellipsoid Height</a:t>
            </a:r>
          </a:p>
          <a:p>
            <a:r>
              <a:rPr lang="en-US" dirty="0" smtClean="0"/>
              <a:t>State Plane Coordinates</a:t>
            </a:r>
            <a:endParaRPr lang="en-US" dirty="0"/>
          </a:p>
        </p:txBody>
      </p:sp>
      <p:sp>
        <p:nvSpPr>
          <p:cNvPr id="10" name="Freeform 9"/>
          <p:cNvSpPr/>
          <p:nvPr/>
        </p:nvSpPr>
        <p:spPr>
          <a:xfrm>
            <a:off x="382704" y="3349256"/>
            <a:ext cx="287147" cy="1244009"/>
          </a:xfrm>
          <a:custGeom>
            <a:avLst/>
            <a:gdLst>
              <a:gd name="connsiteX0" fmla="*/ 265882 w 287147"/>
              <a:gd name="connsiteY0" fmla="*/ 1244009 h 1244009"/>
              <a:gd name="connsiteX1" fmla="*/ 68 w 287147"/>
              <a:gd name="connsiteY1" fmla="*/ 489097 h 1244009"/>
              <a:gd name="connsiteX2" fmla="*/ 287147 w 287147"/>
              <a:gd name="connsiteY2" fmla="*/ 0 h 1244009"/>
            </a:gdLst>
            <a:ahLst/>
            <a:cxnLst>
              <a:cxn ang="0">
                <a:pos x="connsiteX0" y="connsiteY0"/>
              </a:cxn>
              <a:cxn ang="0">
                <a:pos x="connsiteX1" y="connsiteY1"/>
              </a:cxn>
              <a:cxn ang="0">
                <a:pos x="connsiteX2" y="connsiteY2"/>
              </a:cxn>
            </a:cxnLst>
            <a:rect l="l" t="t" r="r" b="b"/>
            <a:pathLst>
              <a:path w="287147" h="1244009">
                <a:moveTo>
                  <a:pt x="265882" y="1244009"/>
                </a:moveTo>
                <a:cubicBezTo>
                  <a:pt x="131203" y="970220"/>
                  <a:pt x="-3476" y="696432"/>
                  <a:pt x="68" y="489097"/>
                </a:cubicBezTo>
                <a:cubicBezTo>
                  <a:pt x="3612" y="281762"/>
                  <a:pt x="145379" y="140881"/>
                  <a:pt x="287147"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805916" y="2573078"/>
            <a:ext cx="1679944" cy="30728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flipH="1">
            <a:off x="7240154" y="3970756"/>
            <a:ext cx="1573984" cy="307777"/>
          </a:xfrm>
          <a:prstGeom prst="rect">
            <a:avLst/>
          </a:prstGeom>
          <a:noFill/>
        </p:spPr>
        <p:txBody>
          <a:bodyPr wrap="square" rtlCol="0">
            <a:spAutoFit/>
          </a:bodyPr>
          <a:lstStyle/>
          <a:p>
            <a:r>
              <a:rPr lang="en-US" dirty="0" smtClean="0"/>
              <a:t>Heights</a:t>
            </a:r>
          </a:p>
        </p:txBody>
      </p:sp>
      <p:cxnSp>
        <p:nvCxnSpPr>
          <p:cNvPr id="16" name="Straight Arrow Connector 15"/>
          <p:cNvCxnSpPr>
            <a:stCxn id="13" idx="3"/>
            <a:endCxn id="12" idx="3"/>
          </p:cNvCxnSpPr>
          <p:nvPr/>
        </p:nvCxnSpPr>
        <p:spPr>
          <a:xfrm flipH="1" flipV="1">
            <a:off x="6485860" y="4109483"/>
            <a:ext cx="754294" cy="151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2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987859948"/>
              </p:ext>
            </p:extLst>
          </p:nvPr>
        </p:nvGraphicFramePr>
        <p:xfrm>
          <a:off x="24786" y="539646"/>
          <a:ext cx="9119214" cy="596316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11" name="Rectangle 10"/>
          <p:cNvSpPr/>
          <p:nvPr/>
        </p:nvSpPr>
        <p:spPr>
          <a:xfrm>
            <a:off x="7280930" y="2971844"/>
            <a:ext cx="1863070" cy="481781"/>
          </a:xfrm>
          <a:prstGeom prst="rect">
            <a:avLst/>
          </a:prstGeom>
          <a:noFill/>
          <a:ln>
            <a:solidFill>
              <a:srgbClr val="776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21739" y="5232864"/>
            <a:ext cx="2381451" cy="954107"/>
          </a:xfrm>
          <a:prstGeom prst="rect">
            <a:avLst/>
          </a:prstGeom>
          <a:noFill/>
        </p:spPr>
        <p:txBody>
          <a:bodyPr wrap="square" rtlCol="0">
            <a:spAutoFit/>
          </a:bodyPr>
          <a:lstStyle/>
          <a:p>
            <a:r>
              <a:rPr lang="en-US" dirty="0" smtClean="0"/>
              <a:t>Let’s remove this</a:t>
            </a:r>
          </a:p>
          <a:p>
            <a:r>
              <a:rPr lang="en-US" dirty="0" smtClean="0"/>
              <a:t>from all of the other </a:t>
            </a:r>
          </a:p>
          <a:p>
            <a:r>
              <a:rPr lang="en-US" dirty="0" smtClean="0"/>
              <a:t>bars to leave </a:t>
            </a:r>
          </a:p>
          <a:p>
            <a:r>
              <a:rPr lang="en-US" dirty="0" smtClean="0"/>
              <a:t>geoid-only RMSE</a:t>
            </a:r>
            <a:endParaRPr lang="en-US" dirty="0"/>
          </a:p>
        </p:txBody>
      </p:sp>
      <p:cxnSp>
        <p:nvCxnSpPr>
          <p:cNvPr id="14" name="Straight Arrow Connector 13"/>
          <p:cNvCxnSpPr>
            <a:stCxn id="12" idx="0"/>
            <a:endCxn id="11" idx="2"/>
          </p:cNvCxnSpPr>
          <p:nvPr/>
        </p:nvCxnSpPr>
        <p:spPr>
          <a:xfrm flipV="1">
            <a:off x="8212465" y="3453625"/>
            <a:ext cx="0" cy="1779239"/>
          </a:xfrm>
          <a:prstGeom prst="straightConnector1">
            <a:avLst/>
          </a:prstGeom>
          <a:ln w="25400">
            <a:solidFill>
              <a:srgbClr val="77623D"/>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298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950369157"/>
              </p:ext>
            </p:extLst>
          </p:nvPr>
        </p:nvGraphicFramePr>
        <p:xfrm>
          <a:off x="0" y="389106"/>
          <a:ext cx="9191241" cy="6099243"/>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cxnSp>
        <p:nvCxnSpPr>
          <p:cNvPr id="9" name="Straight Connector 8"/>
          <p:cNvCxnSpPr/>
          <p:nvPr/>
        </p:nvCxnSpPr>
        <p:spPr>
          <a:xfrm>
            <a:off x="972766" y="4115506"/>
            <a:ext cx="6930263" cy="0"/>
          </a:xfrm>
          <a:prstGeom prst="line">
            <a:avLst/>
          </a:prstGeom>
          <a:ln w="101600">
            <a:solidFill>
              <a:srgbClr val="00FF00"/>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7305" y="3853896"/>
            <a:ext cx="1266693" cy="523220"/>
          </a:xfrm>
          <a:prstGeom prst="rect">
            <a:avLst/>
          </a:prstGeom>
          <a:noFill/>
        </p:spPr>
        <p:txBody>
          <a:bodyPr wrap="none" rtlCol="0">
            <a:spAutoFit/>
          </a:bodyPr>
          <a:lstStyle/>
          <a:p>
            <a:r>
              <a:rPr lang="en-US" dirty="0" smtClean="0"/>
              <a:t>The “1 cm </a:t>
            </a:r>
            <a:br>
              <a:rPr lang="en-US" dirty="0" smtClean="0"/>
            </a:br>
            <a:r>
              <a:rPr lang="en-US" dirty="0" smtClean="0"/>
              <a:t>geoid”</a:t>
            </a:r>
            <a:endParaRPr lang="en-US" dirty="0"/>
          </a:p>
        </p:txBody>
      </p:sp>
    </p:spTree>
    <p:custDataLst>
      <p:tags r:id="rId1"/>
    </p:custDataLst>
    <p:extLst>
      <p:ext uri="{BB962C8B-B14F-4D97-AF65-F5344CB8AC3E}">
        <p14:creationId xmlns:p14="http://schemas.microsoft.com/office/powerpoint/2010/main" val="23053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GRAV-D Info</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54362212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olitical-world-map-2007 -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58750" y="3457575"/>
            <a:ext cx="1030288" cy="1335088"/>
            <a:chOff x="229" y="1911"/>
            <a:chExt cx="649" cy="841"/>
          </a:xfrm>
        </p:grpSpPr>
        <p:sp>
          <p:nvSpPr>
            <p:cNvPr id="53275" name="Freeform 5"/>
            <p:cNvSpPr>
              <a:spLocks/>
            </p:cNvSpPr>
            <p:nvPr/>
          </p:nvSpPr>
          <p:spPr bwMode="auto">
            <a:xfrm rot="3476790">
              <a:off x="127" y="2013"/>
              <a:ext cx="458" cy="254"/>
            </a:xfrm>
            <a:custGeom>
              <a:avLst/>
              <a:gdLst>
                <a:gd name="T0" fmla="*/ 998 w 334"/>
                <a:gd name="T1" fmla="*/ 232 h 254"/>
                <a:gd name="T2" fmla="*/ 2197 w 334"/>
                <a:gd name="T3" fmla="*/ 46 h 254"/>
                <a:gd name="T4" fmla="*/ 839 w 334"/>
                <a:gd name="T5" fmla="*/ 22 h 254"/>
                <a:gd name="T6" fmla="*/ 40 w 334"/>
                <a:gd name="T7" fmla="*/ 178 h 254"/>
                <a:gd name="T8" fmla="*/ 998 w 334"/>
                <a:gd name="T9" fmla="*/ 232 h 254"/>
                <a:gd name="T10" fmla="*/ 0 60000 65536"/>
                <a:gd name="T11" fmla="*/ 0 60000 65536"/>
                <a:gd name="T12" fmla="*/ 0 60000 65536"/>
                <a:gd name="T13" fmla="*/ 0 60000 65536"/>
                <a:gd name="T14" fmla="*/ 0 60000 65536"/>
                <a:gd name="T15" fmla="*/ 0 w 334"/>
                <a:gd name="T16" fmla="*/ 0 h 254"/>
                <a:gd name="T17" fmla="*/ 334 w 334"/>
                <a:gd name="T18" fmla="*/ 254 h 254"/>
              </a:gdLst>
              <a:ahLst/>
              <a:cxnLst>
                <a:cxn ang="T10">
                  <a:pos x="T0" y="T1"/>
                </a:cxn>
                <a:cxn ang="T11">
                  <a:pos x="T2" y="T3"/>
                </a:cxn>
                <a:cxn ang="T12">
                  <a:pos x="T4" y="T5"/>
                </a:cxn>
                <a:cxn ang="T13">
                  <a:pos x="T6" y="T7"/>
                </a:cxn>
                <a:cxn ang="T14">
                  <a:pos x="T8" y="T9"/>
                </a:cxn>
              </a:cxnLst>
              <a:rect l="T15" t="T16" r="T17" b="T18"/>
              <a:pathLst>
                <a:path w="334" h="254">
                  <a:moveTo>
                    <a:pt x="150" y="232"/>
                  </a:moveTo>
                  <a:cubicBezTo>
                    <a:pt x="204" y="210"/>
                    <a:pt x="334" y="81"/>
                    <a:pt x="330" y="46"/>
                  </a:cubicBezTo>
                  <a:cubicBezTo>
                    <a:pt x="326" y="11"/>
                    <a:pt x="180" y="0"/>
                    <a:pt x="126" y="22"/>
                  </a:cubicBezTo>
                  <a:cubicBezTo>
                    <a:pt x="72" y="44"/>
                    <a:pt x="0" y="147"/>
                    <a:pt x="6" y="178"/>
                  </a:cubicBezTo>
                  <a:cubicBezTo>
                    <a:pt x="12" y="209"/>
                    <a:pt x="96" y="254"/>
                    <a:pt x="150" y="232"/>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53276" name="Text Box 6"/>
            <p:cNvSpPr txBox="1">
              <a:spLocks noChangeArrowheads="1"/>
            </p:cNvSpPr>
            <p:nvPr/>
          </p:nvSpPr>
          <p:spPr bwMode="auto">
            <a:xfrm>
              <a:off x="332" y="2560"/>
              <a:ext cx="54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Hawaii</a:t>
              </a:r>
            </a:p>
          </p:txBody>
        </p:sp>
        <p:sp>
          <p:nvSpPr>
            <p:cNvPr id="53277" name="Line 7"/>
            <p:cNvSpPr>
              <a:spLocks noChangeShapeType="1"/>
            </p:cNvSpPr>
            <p:nvPr/>
          </p:nvSpPr>
          <p:spPr bwMode="auto">
            <a:xfrm flipH="1" flipV="1">
              <a:off x="462" y="2280"/>
              <a:ext cx="7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8"/>
          <p:cNvGrpSpPr>
            <a:grpSpLocks/>
          </p:cNvGrpSpPr>
          <p:nvPr/>
        </p:nvGrpSpPr>
        <p:grpSpPr bwMode="auto">
          <a:xfrm>
            <a:off x="684213" y="1773238"/>
            <a:ext cx="1162050" cy="1254125"/>
            <a:chOff x="431" y="490"/>
            <a:chExt cx="732" cy="790"/>
          </a:xfrm>
        </p:grpSpPr>
        <p:sp>
          <p:nvSpPr>
            <p:cNvPr id="53272" name="Freeform 9"/>
            <p:cNvSpPr>
              <a:spLocks/>
            </p:cNvSpPr>
            <p:nvPr/>
          </p:nvSpPr>
          <p:spPr bwMode="auto">
            <a:xfrm>
              <a:off x="431" y="874"/>
              <a:ext cx="732" cy="406"/>
            </a:xfrm>
            <a:custGeom>
              <a:avLst/>
              <a:gdLst>
                <a:gd name="T0" fmla="*/ 460 w 732"/>
                <a:gd name="T1" fmla="*/ 329 h 406"/>
                <a:gd name="T2" fmla="*/ 473 w 732"/>
                <a:gd name="T3" fmla="*/ 225 h 406"/>
                <a:gd name="T4" fmla="*/ 294 w 732"/>
                <a:gd name="T5" fmla="*/ 270 h 406"/>
                <a:gd name="T6" fmla="*/ 94 w 732"/>
                <a:gd name="T7" fmla="*/ 356 h 406"/>
                <a:gd name="T8" fmla="*/ 4 w 732"/>
                <a:gd name="T9" fmla="*/ 380 h 406"/>
                <a:gd name="T10" fmla="*/ 71 w 732"/>
                <a:gd name="T11" fmla="*/ 197 h 406"/>
                <a:gd name="T12" fmla="*/ 217 w 732"/>
                <a:gd name="T13" fmla="*/ 155 h 406"/>
                <a:gd name="T14" fmla="*/ 391 w 732"/>
                <a:gd name="T15" fmla="*/ 26 h 406"/>
                <a:gd name="T16" fmla="*/ 667 w 732"/>
                <a:gd name="T17" fmla="*/ 5 h 406"/>
                <a:gd name="T18" fmla="*/ 730 w 732"/>
                <a:gd name="T19" fmla="*/ 56 h 406"/>
                <a:gd name="T20" fmla="*/ 655 w 732"/>
                <a:gd name="T21" fmla="*/ 146 h 406"/>
                <a:gd name="T22" fmla="*/ 591 w 732"/>
                <a:gd name="T23" fmla="*/ 208 h 406"/>
                <a:gd name="T24" fmla="*/ 574 w 732"/>
                <a:gd name="T25" fmla="*/ 347 h 406"/>
                <a:gd name="T26" fmla="*/ 460 w 732"/>
                <a:gd name="T27" fmla="*/ 329 h 4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2"/>
                <a:gd name="T43" fmla="*/ 0 h 406"/>
                <a:gd name="T44" fmla="*/ 732 w 732"/>
                <a:gd name="T45" fmla="*/ 406 h 4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2" h="406">
                  <a:moveTo>
                    <a:pt x="460" y="329"/>
                  </a:moveTo>
                  <a:cubicBezTo>
                    <a:pt x="440" y="316"/>
                    <a:pt x="501" y="235"/>
                    <a:pt x="473" y="225"/>
                  </a:cubicBezTo>
                  <a:cubicBezTo>
                    <a:pt x="445" y="215"/>
                    <a:pt x="357" y="248"/>
                    <a:pt x="294" y="270"/>
                  </a:cubicBezTo>
                  <a:cubicBezTo>
                    <a:pt x="231" y="292"/>
                    <a:pt x="142" y="338"/>
                    <a:pt x="94" y="356"/>
                  </a:cubicBezTo>
                  <a:cubicBezTo>
                    <a:pt x="46" y="374"/>
                    <a:pt x="8" y="406"/>
                    <a:pt x="4" y="380"/>
                  </a:cubicBezTo>
                  <a:cubicBezTo>
                    <a:pt x="0" y="354"/>
                    <a:pt x="35" y="235"/>
                    <a:pt x="71" y="197"/>
                  </a:cubicBezTo>
                  <a:cubicBezTo>
                    <a:pt x="107" y="159"/>
                    <a:pt x="164" y="183"/>
                    <a:pt x="217" y="155"/>
                  </a:cubicBezTo>
                  <a:cubicBezTo>
                    <a:pt x="270" y="127"/>
                    <a:pt x="316" y="51"/>
                    <a:pt x="391" y="26"/>
                  </a:cubicBezTo>
                  <a:cubicBezTo>
                    <a:pt x="466" y="1"/>
                    <a:pt x="611" y="0"/>
                    <a:pt x="667" y="5"/>
                  </a:cubicBezTo>
                  <a:cubicBezTo>
                    <a:pt x="723" y="10"/>
                    <a:pt x="732" y="33"/>
                    <a:pt x="730" y="56"/>
                  </a:cubicBezTo>
                  <a:cubicBezTo>
                    <a:pt x="728" y="79"/>
                    <a:pt x="678" y="121"/>
                    <a:pt x="655" y="146"/>
                  </a:cubicBezTo>
                  <a:cubicBezTo>
                    <a:pt x="632" y="171"/>
                    <a:pt x="604" y="175"/>
                    <a:pt x="591" y="208"/>
                  </a:cubicBezTo>
                  <a:cubicBezTo>
                    <a:pt x="578" y="241"/>
                    <a:pt x="596" y="327"/>
                    <a:pt x="574" y="347"/>
                  </a:cubicBezTo>
                  <a:cubicBezTo>
                    <a:pt x="552" y="367"/>
                    <a:pt x="484" y="333"/>
                    <a:pt x="460" y="3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53273" name="Text Box 10"/>
            <p:cNvSpPr txBox="1">
              <a:spLocks noChangeArrowheads="1"/>
            </p:cNvSpPr>
            <p:nvPr/>
          </p:nvSpPr>
          <p:spPr bwMode="auto">
            <a:xfrm>
              <a:off x="458" y="490"/>
              <a:ext cx="53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Alaska</a:t>
              </a:r>
            </a:p>
          </p:txBody>
        </p:sp>
        <p:sp>
          <p:nvSpPr>
            <p:cNvPr id="53274" name="Line 11"/>
            <p:cNvSpPr>
              <a:spLocks noChangeShapeType="1"/>
            </p:cNvSpPr>
            <p:nvPr/>
          </p:nvSpPr>
          <p:spPr bwMode="auto">
            <a:xfrm>
              <a:off x="792" y="666"/>
              <a:ext cx="84" cy="2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2"/>
          <p:cNvGrpSpPr>
            <a:grpSpLocks/>
          </p:cNvGrpSpPr>
          <p:nvPr/>
        </p:nvGrpSpPr>
        <p:grpSpPr bwMode="auto">
          <a:xfrm>
            <a:off x="1363663" y="1739900"/>
            <a:ext cx="2249487" cy="2009775"/>
            <a:chOff x="859" y="469"/>
            <a:chExt cx="1417" cy="1266"/>
          </a:xfrm>
        </p:grpSpPr>
        <p:sp>
          <p:nvSpPr>
            <p:cNvPr id="53269" name="Freeform 13"/>
            <p:cNvSpPr>
              <a:spLocks/>
            </p:cNvSpPr>
            <p:nvPr/>
          </p:nvSpPr>
          <p:spPr bwMode="auto">
            <a:xfrm>
              <a:off x="859" y="1224"/>
              <a:ext cx="951" cy="511"/>
            </a:xfrm>
            <a:custGeom>
              <a:avLst/>
              <a:gdLst>
                <a:gd name="T0" fmla="*/ 110 w 951"/>
                <a:gd name="T1" fmla="*/ 39 h 511"/>
                <a:gd name="T2" fmla="*/ 11 w 951"/>
                <a:gd name="T3" fmla="*/ 201 h 511"/>
                <a:gd name="T4" fmla="*/ 42 w 951"/>
                <a:gd name="T5" fmla="*/ 326 h 511"/>
                <a:gd name="T6" fmla="*/ 228 w 951"/>
                <a:gd name="T7" fmla="*/ 411 h 511"/>
                <a:gd name="T8" fmla="*/ 341 w 951"/>
                <a:gd name="T9" fmla="*/ 498 h 511"/>
                <a:gd name="T10" fmla="*/ 464 w 951"/>
                <a:gd name="T11" fmla="*/ 405 h 511"/>
                <a:gd name="T12" fmla="*/ 581 w 951"/>
                <a:gd name="T13" fmla="*/ 510 h 511"/>
                <a:gd name="T14" fmla="*/ 651 w 951"/>
                <a:gd name="T15" fmla="*/ 411 h 511"/>
                <a:gd name="T16" fmla="*/ 724 w 951"/>
                <a:gd name="T17" fmla="*/ 332 h 511"/>
                <a:gd name="T18" fmla="*/ 845 w 951"/>
                <a:gd name="T19" fmla="*/ 186 h 511"/>
                <a:gd name="T20" fmla="*/ 944 w 951"/>
                <a:gd name="T21" fmla="*/ 117 h 511"/>
                <a:gd name="T22" fmla="*/ 888 w 951"/>
                <a:gd name="T23" fmla="*/ 39 h 511"/>
                <a:gd name="T24" fmla="*/ 747 w 951"/>
                <a:gd name="T25" fmla="*/ 78 h 511"/>
                <a:gd name="T26" fmla="*/ 600 w 951"/>
                <a:gd name="T27" fmla="*/ 11 h 511"/>
                <a:gd name="T28" fmla="*/ 350 w 951"/>
                <a:gd name="T29" fmla="*/ 12 h 511"/>
                <a:gd name="T30" fmla="*/ 110 w 951"/>
                <a:gd name="T31" fmla="*/ 39 h 5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1"/>
                <a:gd name="T49" fmla="*/ 0 h 511"/>
                <a:gd name="T50" fmla="*/ 951 w 951"/>
                <a:gd name="T51" fmla="*/ 511 h 5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1" h="511">
                  <a:moveTo>
                    <a:pt x="110" y="39"/>
                  </a:moveTo>
                  <a:cubicBezTo>
                    <a:pt x="53" y="71"/>
                    <a:pt x="22" y="153"/>
                    <a:pt x="11" y="201"/>
                  </a:cubicBezTo>
                  <a:cubicBezTo>
                    <a:pt x="0" y="249"/>
                    <a:pt x="6" y="291"/>
                    <a:pt x="42" y="326"/>
                  </a:cubicBezTo>
                  <a:cubicBezTo>
                    <a:pt x="78" y="361"/>
                    <a:pt x="178" y="382"/>
                    <a:pt x="228" y="411"/>
                  </a:cubicBezTo>
                  <a:cubicBezTo>
                    <a:pt x="278" y="440"/>
                    <a:pt x="302" y="499"/>
                    <a:pt x="341" y="498"/>
                  </a:cubicBezTo>
                  <a:cubicBezTo>
                    <a:pt x="380" y="497"/>
                    <a:pt x="424" y="403"/>
                    <a:pt x="464" y="405"/>
                  </a:cubicBezTo>
                  <a:cubicBezTo>
                    <a:pt x="504" y="407"/>
                    <a:pt x="550" y="509"/>
                    <a:pt x="581" y="510"/>
                  </a:cubicBezTo>
                  <a:cubicBezTo>
                    <a:pt x="612" y="511"/>
                    <a:pt x="627" y="441"/>
                    <a:pt x="651" y="411"/>
                  </a:cubicBezTo>
                  <a:cubicBezTo>
                    <a:pt x="675" y="381"/>
                    <a:pt x="692" y="369"/>
                    <a:pt x="724" y="332"/>
                  </a:cubicBezTo>
                  <a:cubicBezTo>
                    <a:pt x="756" y="295"/>
                    <a:pt x="808" y="222"/>
                    <a:pt x="845" y="186"/>
                  </a:cubicBezTo>
                  <a:cubicBezTo>
                    <a:pt x="882" y="150"/>
                    <a:pt x="937" y="141"/>
                    <a:pt x="944" y="117"/>
                  </a:cubicBezTo>
                  <a:cubicBezTo>
                    <a:pt x="951" y="93"/>
                    <a:pt x="921" y="46"/>
                    <a:pt x="888" y="39"/>
                  </a:cubicBezTo>
                  <a:cubicBezTo>
                    <a:pt x="855" y="32"/>
                    <a:pt x="795" y="83"/>
                    <a:pt x="747" y="78"/>
                  </a:cubicBezTo>
                  <a:cubicBezTo>
                    <a:pt x="699" y="74"/>
                    <a:pt x="666" y="22"/>
                    <a:pt x="600" y="11"/>
                  </a:cubicBezTo>
                  <a:cubicBezTo>
                    <a:pt x="534" y="0"/>
                    <a:pt x="432" y="7"/>
                    <a:pt x="350" y="12"/>
                  </a:cubicBezTo>
                  <a:cubicBezTo>
                    <a:pt x="268" y="17"/>
                    <a:pt x="171" y="9"/>
                    <a:pt x="110" y="39"/>
                  </a:cubicBezTo>
                  <a:close/>
                </a:path>
              </a:pathLst>
            </a:custGeom>
            <a:pattFill prst="ltDnDiag">
              <a:fgClr>
                <a:schemeClr val="tx1">
                  <a:alpha val="50195"/>
                </a:schemeClr>
              </a:fgClr>
              <a:bgClr>
                <a:schemeClr val="bg1">
                  <a:alpha val="50195"/>
                </a:schemeClr>
              </a:bgClr>
            </a:pattFill>
            <a:ln w="38100" cap="flat">
              <a:solidFill>
                <a:schemeClr val="tx1"/>
              </a:solidFill>
              <a:prstDash val="solid"/>
              <a:round/>
              <a:headEnd/>
              <a:tailEnd/>
            </a:ln>
          </p:spPr>
          <p:txBody>
            <a:bodyPr/>
            <a:lstStyle/>
            <a:p>
              <a:endParaRPr lang="en-US"/>
            </a:p>
          </p:txBody>
        </p:sp>
        <p:sp>
          <p:nvSpPr>
            <p:cNvPr id="53270" name="Text Box 14"/>
            <p:cNvSpPr txBox="1">
              <a:spLocks noChangeArrowheads="1"/>
            </p:cNvSpPr>
            <p:nvPr/>
          </p:nvSpPr>
          <p:spPr bwMode="auto">
            <a:xfrm>
              <a:off x="1586" y="469"/>
              <a:ext cx="69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“CONUS”</a:t>
              </a:r>
            </a:p>
          </p:txBody>
        </p:sp>
        <p:sp>
          <p:nvSpPr>
            <p:cNvPr id="53271" name="Line 15"/>
            <p:cNvSpPr>
              <a:spLocks noChangeShapeType="1"/>
            </p:cNvSpPr>
            <p:nvPr/>
          </p:nvSpPr>
          <p:spPr bwMode="auto">
            <a:xfrm flipH="1">
              <a:off x="1458" y="621"/>
              <a:ext cx="324" cy="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6"/>
          <p:cNvGrpSpPr>
            <a:grpSpLocks/>
          </p:cNvGrpSpPr>
          <p:nvPr/>
        </p:nvGrpSpPr>
        <p:grpSpPr bwMode="auto">
          <a:xfrm>
            <a:off x="2552700" y="3795713"/>
            <a:ext cx="3397250" cy="1892300"/>
            <a:chOff x="1656" y="2130"/>
            <a:chExt cx="2140" cy="1192"/>
          </a:xfrm>
        </p:grpSpPr>
        <p:sp>
          <p:nvSpPr>
            <p:cNvPr id="53266" name="Rectangle 17"/>
            <p:cNvSpPr>
              <a:spLocks noChangeArrowheads="1"/>
            </p:cNvSpPr>
            <p:nvPr/>
          </p:nvSpPr>
          <p:spPr bwMode="auto">
            <a:xfrm>
              <a:off x="1656" y="2130"/>
              <a:ext cx="138" cy="96"/>
            </a:xfrm>
            <a:prstGeom prst="rect">
              <a:avLst/>
            </a:prstGeom>
            <a:pattFill prst="ltDnDiag">
              <a:fgClr>
                <a:schemeClr val="tx1">
                  <a:alpha val="50195"/>
                </a:schemeClr>
              </a:fgClr>
              <a:bgClr>
                <a:schemeClr val="bg1">
                  <a:alpha val="50195"/>
                </a:schemeClr>
              </a:bgClr>
            </a:pattFill>
            <a:ln w="3810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US" altLang="en-US" sz="1800">
                <a:latin typeface="Arial" charset="0"/>
                <a:cs typeface="Arial" charset="0"/>
              </a:endParaRPr>
            </a:p>
          </p:txBody>
        </p:sp>
        <p:sp>
          <p:nvSpPr>
            <p:cNvPr id="53267" name="Text Box 18"/>
            <p:cNvSpPr txBox="1">
              <a:spLocks noChangeArrowheads="1"/>
            </p:cNvSpPr>
            <p:nvPr/>
          </p:nvSpPr>
          <p:spPr bwMode="auto">
            <a:xfrm>
              <a:off x="1922" y="3130"/>
              <a:ext cx="187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Puerto Rico / Virgin Islands</a:t>
              </a:r>
            </a:p>
          </p:txBody>
        </p:sp>
        <p:sp>
          <p:nvSpPr>
            <p:cNvPr id="53268" name="Line 19"/>
            <p:cNvSpPr>
              <a:spLocks noChangeShapeType="1"/>
            </p:cNvSpPr>
            <p:nvPr/>
          </p:nvSpPr>
          <p:spPr bwMode="auto">
            <a:xfrm flipH="1" flipV="1">
              <a:off x="1800" y="2226"/>
              <a:ext cx="918" cy="9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20"/>
          <p:cNvGrpSpPr>
            <a:grpSpLocks/>
          </p:cNvGrpSpPr>
          <p:nvPr/>
        </p:nvGrpSpPr>
        <p:grpSpPr bwMode="auto">
          <a:xfrm>
            <a:off x="5853113" y="1816100"/>
            <a:ext cx="2876550" cy="2649538"/>
            <a:chOff x="3687" y="517"/>
            <a:chExt cx="1812" cy="1669"/>
          </a:xfrm>
        </p:grpSpPr>
        <p:sp>
          <p:nvSpPr>
            <p:cNvPr id="53263" name="Freeform 21"/>
            <p:cNvSpPr>
              <a:spLocks/>
            </p:cNvSpPr>
            <p:nvPr/>
          </p:nvSpPr>
          <p:spPr bwMode="auto">
            <a:xfrm>
              <a:off x="4894" y="1886"/>
              <a:ext cx="179" cy="300"/>
            </a:xfrm>
            <a:custGeom>
              <a:avLst/>
              <a:gdLst>
                <a:gd name="T0" fmla="*/ 45 w 179"/>
                <a:gd name="T1" fmla="*/ 229 h 300"/>
                <a:gd name="T2" fmla="*/ 171 w 179"/>
                <a:gd name="T3" fmla="*/ 277 h 300"/>
                <a:gd name="T4" fmla="*/ 93 w 179"/>
                <a:gd name="T5" fmla="*/ 91 h 300"/>
                <a:gd name="T6" fmla="*/ 27 w 179"/>
                <a:gd name="T7" fmla="*/ 1 h 300"/>
                <a:gd name="T8" fmla="*/ 3 w 179"/>
                <a:gd name="T9" fmla="*/ 85 h 300"/>
                <a:gd name="T10" fmla="*/ 45 w 179"/>
                <a:gd name="T11" fmla="*/ 229 h 300"/>
                <a:gd name="T12" fmla="*/ 0 60000 65536"/>
                <a:gd name="T13" fmla="*/ 0 60000 65536"/>
                <a:gd name="T14" fmla="*/ 0 60000 65536"/>
                <a:gd name="T15" fmla="*/ 0 60000 65536"/>
                <a:gd name="T16" fmla="*/ 0 60000 65536"/>
                <a:gd name="T17" fmla="*/ 0 60000 65536"/>
                <a:gd name="T18" fmla="*/ 0 w 179"/>
                <a:gd name="T19" fmla="*/ 0 h 300"/>
                <a:gd name="T20" fmla="*/ 179 w 17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79" h="300">
                  <a:moveTo>
                    <a:pt x="45" y="229"/>
                  </a:moveTo>
                  <a:cubicBezTo>
                    <a:pt x="73" y="261"/>
                    <a:pt x="163" y="300"/>
                    <a:pt x="171" y="277"/>
                  </a:cubicBezTo>
                  <a:cubicBezTo>
                    <a:pt x="179" y="254"/>
                    <a:pt x="117" y="137"/>
                    <a:pt x="93" y="91"/>
                  </a:cubicBezTo>
                  <a:cubicBezTo>
                    <a:pt x="69" y="45"/>
                    <a:pt x="42" y="2"/>
                    <a:pt x="27" y="1"/>
                  </a:cubicBezTo>
                  <a:cubicBezTo>
                    <a:pt x="12" y="0"/>
                    <a:pt x="0" y="47"/>
                    <a:pt x="3" y="85"/>
                  </a:cubicBezTo>
                  <a:cubicBezTo>
                    <a:pt x="6" y="123"/>
                    <a:pt x="17" y="197"/>
                    <a:pt x="45" y="2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53264" name="Text Box 22"/>
            <p:cNvSpPr txBox="1">
              <a:spLocks noChangeArrowheads="1"/>
            </p:cNvSpPr>
            <p:nvPr/>
          </p:nvSpPr>
          <p:spPr bwMode="auto">
            <a:xfrm>
              <a:off x="3687" y="517"/>
              <a:ext cx="181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Guam / Northern Marianas</a:t>
              </a:r>
            </a:p>
          </p:txBody>
        </p:sp>
        <p:sp>
          <p:nvSpPr>
            <p:cNvPr id="53265" name="Line 23"/>
            <p:cNvSpPr>
              <a:spLocks noChangeShapeType="1"/>
            </p:cNvSpPr>
            <p:nvPr/>
          </p:nvSpPr>
          <p:spPr bwMode="auto">
            <a:xfrm>
              <a:off x="4783" y="681"/>
              <a:ext cx="150" cy="12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24"/>
          <p:cNvGrpSpPr>
            <a:grpSpLocks/>
          </p:cNvGrpSpPr>
          <p:nvPr/>
        </p:nvGrpSpPr>
        <p:grpSpPr bwMode="auto">
          <a:xfrm>
            <a:off x="6294438" y="4619625"/>
            <a:ext cx="2701925" cy="1277938"/>
            <a:chOff x="3992" y="2733"/>
            <a:chExt cx="1702" cy="805"/>
          </a:xfrm>
        </p:grpSpPr>
        <p:sp>
          <p:nvSpPr>
            <p:cNvPr id="53260" name="Freeform 25"/>
            <p:cNvSpPr>
              <a:spLocks/>
            </p:cNvSpPr>
            <p:nvPr/>
          </p:nvSpPr>
          <p:spPr bwMode="auto">
            <a:xfrm>
              <a:off x="5532" y="2733"/>
              <a:ext cx="162" cy="240"/>
            </a:xfrm>
            <a:custGeom>
              <a:avLst/>
              <a:gdLst>
                <a:gd name="T0" fmla="*/ 66 w 162"/>
                <a:gd name="T1" fmla="*/ 219 h 240"/>
                <a:gd name="T2" fmla="*/ 156 w 162"/>
                <a:gd name="T3" fmla="*/ 39 h 240"/>
                <a:gd name="T4" fmla="*/ 30 w 162"/>
                <a:gd name="T5" fmla="*/ 21 h 240"/>
                <a:gd name="T6" fmla="*/ 6 w 162"/>
                <a:gd name="T7" fmla="*/ 165 h 240"/>
                <a:gd name="T8" fmla="*/ 66 w 162"/>
                <a:gd name="T9" fmla="*/ 219 h 240"/>
                <a:gd name="T10" fmla="*/ 0 60000 65536"/>
                <a:gd name="T11" fmla="*/ 0 60000 65536"/>
                <a:gd name="T12" fmla="*/ 0 60000 65536"/>
                <a:gd name="T13" fmla="*/ 0 60000 65536"/>
                <a:gd name="T14" fmla="*/ 0 60000 65536"/>
                <a:gd name="T15" fmla="*/ 0 w 162"/>
                <a:gd name="T16" fmla="*/ 0 h 240"/>
                <a:gd name="T17" fmla="*/ 162 w 162"/>
                <a:gd name="T18" fmla="*/ 240 h 240"/>
              </a:gdLst>
              <a:ahLst/>
              <a:cxnLst>
                <a:cxn ang="T10">
                  <a:pos x="T0" y="T1"/>
                </a:cxn>
                <a:cxn ang="T11">
                  <a:pos x="T2" y="T3"/>
                </a:cxn>
                <a:cxn ang="T12">
                  <a:pos x="T4" y="T5"/>
                </a:cxn>
                <a:cxn ang="T13">
                  <a:pos x="T6" y="T7"/>
                </a:cxn>
                <a:cxn ang="T14">
                  <a:pos x="T8" y="T9"/>
                </a:cxn>
              </a:cxnLst>
              <a:rect l="T15" t="T16" r="T17" b="T18"/>
              <a:pathLst>
                <a:path w="162" h="240">
                  <a:moveTo>
                    <a:pt x="66" y="219"/>
                  </a:moveTo>
                  <a:cubicBezTo>
                    <a:pt x="91" y="198"/>
                    <a:pt x="162" y="72"/>
                    <a:pt x="156" y="39"/>
                  </a:cubicBezTo>
                  <a:cubicBezTo>
                    <a:pt x="150" y="6"/>
                    <a:pt x="55" y="0"/>
                    <a:pt x="30" y="21"/>
                  </a:cubicBezTo>
                  <a:cubicBezTo>
                    <a:pt x="5" y="42"/>
                    <a:pt x="0" y="130"/>
                    <a:pt x="6" y="165"/>
                  </a:cubicBezTo>
                  <a:cubicBezTo>
                    <a:pt x="12" y="200"/>
                    <a:pt x="41" y="240"/>
                    <a:pt x="66" y="21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53261" name="Text Box 26"/>
            <p:cNvSpPr txBox="1">
              <a:spLocks noChangeArrowheads="1"/>
            </p:cNvSpPr>
            <p:nvPr/>
          </p:nvSpPr>
          <p:spPr bwMode="auto">
            <a:xfrm>
              <a:off x="3992" y="3346"/>
              <a:ext cx="1175"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American Samoa</a:t>
              </a:r>
            </a:p>
          </p:txBody>
        </p:sp>
        <p:sp>
          <p:nvSpPr>
            <p:cNvPr id="53262" name="Line 27"/>
            <p:cNvSpPr>
              <a:spLocks noChangeShapeType="1"/>
            </p:cNvSpPr>
            <p:nvPr/>
          </p:nvSpPr>
          <p:spPr bwMode="auto">
            <a:xfrm flipV="1">
              <a:off x="4662" y="2916"/>
              <a:ext cx="870" cy="4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3257" name="TextBox 28"/>
          <p:cNvSpPr txBox="1">
            <a:spLocks noChangeArrowheads="1"/>
          </p:cNvSpPr>
          <p:nvPr/>
        </p:nvSpPr>
        <p:spPr bwMode="auto">
          <a:xfrm>
            <a:off x="0" y="5940425"/>
            <a:ext cx="1127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i="1">
                <a:latin typeface="Arial" charset="0"/>
                <a:cs typeface="Arial" charset="0"/>
              </a:rPr>
              <a:t>GRAV-D </a:t>
            </a:r>
          </a:p>
          <a:p>
            <a:pPr eaLnBrk="1" hangingPunct="1">
              <a:spcBef>
                <a:spcPct val="0"/>
              </a:spcBef>
              <a:buFontTx/>
              <a:buNone/>
            </a:pPr>
            <a:r>
              <a:rPr lang="en-US" altLang="en-US" sz="1800" i="1">
                <a:latin typeface="Arial" charset="0"/>
                <a:cs typeface="Arial" charset="0"/>
              </a:rPr>
              <a:t>Planned </a:t>
            </a:r>
          </a:p>
          <a:p>
            <a:pPr eaLnBrk="1" hangingPunct="1">
              <a:spcBef>
                <a:spcPct val="0"/>
              </a:spcBef>
              <a:buFontTx/>
              <a:buNone/>
            </a:pPr>
            <a:r>
              <a:rPr lang="en-US" altLang="en-US" sz="1800" i="1">
                <a:latin typeface="Arial" charset="0"/>
                <a:cs typeface="Arial" charset="0"/>
              </a:rPr>
              <a:t>Coverage</a:t>
            </a:r>
          </a:p>
        </p:txBody>
      </p:sp>
      <p:sp>
        <p:nvSpPr>
          <p:cNvPr id="31" name="Title 1"/>
          <p:cNvSpPr txBox="1">
            <a:spLocks/>
          </p:cNvSpPr>
          <p:nvPr/>
        </p:nvSpPr>
        <p:spPr bwMode="auto">
          <a:xfrm>
            <a:off x="652463" y="609600"/>
            <a:ext cx="7826375" cy="1143000"/>
          </a:xfrm>
          <a:prstGeom prst="rect">
            <a:avLst/>
          </a:prstGeom>
          <a:noFill/>
          <a:ln w="9525">
            <a:noFill/>
            <a:miter lim="800000"/>
            <a:headEnd/>
            <a:tailEnd/>
          </a:ln>
        </p:spPr>
        <p:txBody>
          <a:bodyPr anchor="ctr"/>
          <a:lstStyle/>
          <a:p>
            <a:pPr algn="ctr">
              <a:defRPr/>
            </a:pPr>
            <a:r>
              <a:rPr lang="en-US" altLang="en-US" sz="3600" dirty="0">
                <a:solidFill>
                  <a:srgbClr val="1F497D"/>
                </a:solidFill>
                <a:latin typeface="Gill Sans MT" pitchFamily="34" charset="0"/>
                <a:ea typeface="ＭＳ Ｐゴシック" pitchFamily="34" charset="-128"/>
              </a:rPr>
              <a:t>Expected GRAV-D airborne gravity coverage by 2022</a:t>
            </a:r>
            <a:endParaRPr lang="en-US" sz="3600" kern="0" dirty="0">
              <a:latin typeface="Times New Roman" pitchFamily="18" charset="0"/>
              <a:ea typeface="+mj-ea"/>
              <a:cs typeface="Times New Roman" pitchFamily="18" charset="0"/>
            </a:endParaRPr>
          </a:p>
        </p:txBody>
      </p:sp>
      <p:sp>
        <p:nvSpPr>
          <p:cNvPr id="8" name="Date Placeholder 7"/>
          <p:cNvSpPr>
            <a:spLocks noGrp="1"/>
          </p:cNvSpPr>
          <p:nvPr>
            <p:ph type="dt" sz="half" idx="10"/>
          </p:nvPr>
        </p:nvSpPr>
        <p:spPr/>
        <p:txBody>
          <a:bodyPr/>
          <a:lstStyle/>
          <a:p>
            <a:pPr>
              <a:defRPr/>
            </a:pPr>
            <a:r>
              <a:rPr lang="en-US" altLang="en-US" smtClean="0"/>
              <a:t>February 15, 2016</a:t>
            </a:r>
            <a:endParaRPr lang="en-US" altLang="en-US"/>
          </a:p>
        </p:txBody>
      </p:sp>
      <p:sp>
        <p:nvSpPr>
          <p:cNvPr id="9" name="Footer Placeholder 8"/>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05133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533400" y="395288"/>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algn="ctr" eaLnBrk="1" hangingPunct="1">
              <a:spcBef>
                <a:spcPct val="0"/>
              </a:spcBef>
              <a:buFontTx/>
              <a:buNone/>
            </a:pPr>
            <a:r>
              <a:rPr lang="en-US" altLang="en-US" sz="3600">
                <a:solidFill>
                  <a:srgbClr val="1F497D"/>
                </a:solidFill>
                <a:cs typeface="Arial" charset="0"/>
              </a:rPr>
              <a:t>The “secular” geoid change from the monthly GRACE models (2002-2008)</a:t>
            </a:r>
            <a:endParaRPr lang="en-CA" altLang="en-US" sz="2800" b="1">
              <a:solidFill>
                <a:srgbClr val="003366"/>
              </a:solidFill>
              <a:latin typeface="Times New Roman" pitchFamily="18" charset="0"/>
              <a:cs typeface="Arial" charset="0"/>
            </a:endParaRPr>
          </a:p>
        </p:txBody>
      </p:sp>
      <p:pic>
        <p:nvPicPr>
          <p:cNvPr id="5427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78" r="6686" b="11624"/>
          <a:stretch>
            <a:fillRect/>
          </a:stretch>
        </p:blipFill>
        <p:spPr bwMode="auto">
          <a:xfrm>
            <a:off x="0" y="1809750"/>
            <a:ext cx="69342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7"/>
          <p:cNvSpPr txBox="1">
            <a:spLocks noChangeArrowheads="1"/>
          </p:cNvSpPr>
          <p:nvPr/>
        </p:nvSpPr>
        <p:spPr bwMode="auto">
          <a:xfrm>
            <a:off x="7010400" y="2514600"/>
            <a:ext cx="1905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CA" altLang="en-US" sz="1800">
                <a:latin typeface="Arial" charset="0"/>
                <a:cs typeface="Arial" charset="0"/>
              </a:rPr>
              <a:t>The solution represents the effect due to total mass changes.  </a:t>
            </a:r>
          </a:p>
          <a:p>
            <a:pPr eaLnBrk="1" hangingPunct="1">
              <a:spcBef>
                <a:spcPct val="0"/>
              </a:spcBef>
              <a:buFontTx/>
              <a:buNone/>
            </a:pPr>
            <a:endParaRPr lang="en-CA" altLang="en-US" sz="1800">
              <a:latin typeface="Arial" charset="0"/>
              <a:cs typeface="Arial" charset="0"/>
            </a:endParaRPr>
          </a:p>
          <a:p>
            <a:pPr eaLnBrk="1" hangingPunct="1">
              <a:spcBef>
                <a:spcPct val="0"/>
              </a:spcBef>
              <a:buFontTx/>
              <a:buNone/>
            </a:pPr>
            <a:r>
              <a:rPr lang="en-CA" altLang="en-US" sz="1800">
                <a:latin typeface="Arial" charset="0"/>
                <a:cs typeface="Arial" charset="0"/>
              </a:rPr>
              <a:t>The solution uses a 400-km Gaussian filter.</a:t>
            </a:r>
          </a:p>
        </p:txBody>
      </p:sp>
      <p:sp>
        <p:nvSpPr>
          <p:cNvPr id="315400" name="Text Box 8"/>
          <p:cNvSpPr txBox="1">
            <a:spLocks noChangeArrowheads="1"/>
          </p:cNvSpPr>
          <p:nvPr/>
        </p:nvSpPr>
        <p:spPr bwMode="auto">
          <a:xfrm>
            <a:off x="974725" y="1490663"/>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a:spcBef>
                <a:spcPct val="0"/>
              </a:spcBef>
              <a:buFontTx/>
              <a:buNone/>
            </a:pPr>
            <a:r>
              <a:rPr lang="en-CA" altLang="en-US" sz="1800">
                <a:latin typeface="Arial" charset="0"/>
                <a:cs typeface="Arial" charset="0"/>
              </a:rPr>
              <a:t>Deglaciation</a:t>
            </a:r>
            <a:endParaRPr lang="en-US" altLang="en-US" sz="1800">
              <a:latin typeface="Arial" charset="0"/>
              <a:cs typeface="Arial" charset="0"/>
            </a:endParaRPr>
          </a:p>
        </p:txBody>
      </p:sp>
      <p:sp>
        <p:nvSpPr>
          <p:cNvPr id="315401" name="Line 9"/>
          <p:cNvSpPr>
            <a:spLocks noChangeShapeType="1"/>
          </p:cNvSpPr>
          <p:nvPr/>
        </p:nvSpPr>
        <p:spPr bwMode="auto">
          <a:xfrm>
            <a:off x="1905000" y="18288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5402" name="Text Box 10"/>
          <p:cNvSpPr txBox="1">
            <a:spLocks noChangeArrowheads="1"/>
          </p:cNvSpPr>
          <p:nvPr/>
        </p:nvSpPr>
        <p:spPr bwMode="auto">
          <a:xfrm>
            <a:off x="76200" y="4921250"/>
            <a:ext cx="1663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a:spcBef>
                <a:spcPct val="0"/>
              </a:spcBef>
              <a:buFontTx/>
              <a:buNone/>
            </a:pPr>
            <a:r>
              <a:rPr lang="en-CA" altLang="en-US" sz="1800">
                <a:latin typeface="Arial" charset="0"/>
                <a:cs typeface="Arial" charset="0"/>
              </a:rPr>
              <a:t>Glacial Isostatic</a:t>
            </a:r>
          </a:p>
          <a:p>
            <a:pPr>
              <a:spcBef>
                <a:spcPct val="0"/>
              </a:spcBef>
              <a:buFontTx/>
              <a:buNone/>
            </a:pPr>
            <a:r>
              <a:rPr lang="en-CA" altLang="en-US" sz="1800">
                <a:latin typeface="Arial" charset="0"/>
                <a:cs typeface="Arial" charset="0"/>
              </a:rPr>
              <a:t>Adjustment</a:t>
            </a:r>
            <a:endParaRPr lang="en-US" altLang="en-US" sz="1800">
              <a:latin typeface="Arial" charset="0"/>
              <a:cs typeface="Arial" charset="0"/>
            </a:endParaRPr>
          </a:p>
        </p:txBody>
      </p:sp>
      <p:sp>
        <p:nvSpPr>
          <p:cNvPr id="315403" name="Line 11"/>
          <p:cNvSpPr>
            <a:spLocks noChangeShapeType="1"/>
          </p:cNvSpPr>
          <p:nvPr/>
        </p:nvSpPr>
        <p:spPr bwMode="auto">
          <a:xfrm flipV="1">
            <a:off x="990600" y="3733800"/>
            <a:ext cx="20574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5404" name="Text Box 12"/>
          <p:cNvSpPr txBox="1">
            <a:spLocks noChangeArrowheads="1"/>
          </p:cNvSpPr>
          <p:nvPr/>
        </p:nvSpPr>
        <p:spPr bwMode="auto">
          <a:xfrm>
            <a:off x="5791200" y="495300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a:spcBef>
                <a:spcPct val="0"/>
              </a:spcBef>
              <a:buFontTx/>
              <a:buNone/>
            </a:pPr>
            <a:r>
              <a:rPr lang="en-CA" altLang="en-US" sz="1800">
                <a:latin typeface="Arial" charset="0"/>
                <a:cs typeface="Arial" charset="0"/>
              </a:rPr>
              <a:t>Drought</a:t>
            </a:r>
            <a:endParaRPr lang="en-US" altLang="en-US" sz="1800">
              <a:latin typeface="Arial" charset="0"/>
              <a:cs typeface="Arial" charset="0"/>
            </a:endParaRPr>
          </a:p>
        </p:txBody>
      </p:sp>
      <p:sp>
        <p:nvSpPr>
          <p:cNvPr id="315405" name="Line 13"/>
          <p:cNvSpPr>
            <a:spLocks noChangeShapeType="1"/>
          </p:cNvSpPr>
          <p:nvPr/>
        </p:nvSpPr>
        <p:spPr bwMode="auto">
          <a:xfrm flipH="1" flipV="1">
            <a:off x="3810000" y="4572000"/>
            <a:ext cx="1905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3"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754459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54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54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54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5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54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5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p:bldP spid="315401" grpId="0" animBg="1"/>
      <p:bldP spid="315403" grpId="0" animBg="1"/>
      <p:bldP spid="315404" grpId="0"/>
      <p:bldP spid="31540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398463"/>
            <a:ext cx="7573962"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9" name="TextBox 8"/>
          <p:cNvSpPr txBox="1">
            <a:spLocks noChangeArrowheads="1"/>
          </p:cNvSpPr>
          <p:nvPr/>
        </p:nvSpPr>
        <p:spPr bwMode="auto">
          <a:xfrm>
            <a:off x="4335463" y="2354263"/>
            <a:ext cx="1543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CGVD2013</a:t>
            </a:r>
            <a:r>
              <a:rPr lang="en-US" altLang="en-US" sz="3600" b="1">
                <a:solidFill>
                  <a:srgbClr val="FF0000"/>
                </a:solidFill>
                <a:latin typeface="Arial" charset="0"/>
                <a:cs typeface="Arial" charset="0"/>
              </a:rPr>
              <a:t>*</a:t>
            </a:r>
          </a:p>
        </p:txBody>
      </p:sp>
      <p:sp>
        <p:nvSpPr>
          <p:cNvPr id="11" name="TextBox 10"/>
          <p:cNvSpPr txBox="1">
            <a:spLocks noChangeArrowheads="1"/>
          </p:cNvSpPr>
          <p:nvPr/>
        </p:nvSpPr>
        <p:spPr bwMode="auto">
          <a:xfrm>
            <a:off x="1087438" y="4686300"/>
            <a:ext cx="1666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No official</a:t>
            </a:r>
          </a:p>
          <a:p>
            <a:pPr eaLnBrk="1" hangingPunct="1">
              <a:spcBef>
                <a:spcPct val="0"/>
              </a:spcBef>
              <a:buFontTx/>
              <a:buNone/>
            </a:pPr>
            <a:r>
              <a:rPr lang="en-US" altLang="en-US" sz="1800">
                <a:solidFill>
                  <a:srgbClr val="FF0000"/>
                </a:solidFill>
                <a:latin typeface="Arial" charset="0"/>
                <a:cs typeface="Arial" charset="0"/>
              </a:rPr>
              <a:t>Vertical datum</a:t>
            </a:r>
          </a:p>
        </p:txBody>
      </p:sp>
      <p:sp>
        <p:nvSpPr>
          <p:cNvPr id="12" name="TextBox 11"/>
          <p:cNvSpPr txBox="1">
            <a:spLocks noChangeArrowheads="1"/>
          </p:cNvSpPr>
          <p:nvPr/>
        </p:nvSpPr>
        <p:spPr bwMode="auto">
          <a:xfrm>
            <a:off x="3160713" y="3940175"/>
            <a:ext cx="108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NAVD 88</a:t>
            </a:r>
          </a:p>
        </p:txBody>
      </p:sp>
      <p:cxnSp>
        <p:nvCxnSpPr>
          <p:cNvPr id="14" name="Straight Arrow Connector 13"/>
          <p:cNvCxnSpPr/>
          <p:nvPr/>
        </p:nvCxnSpPr>
        <p:spPr>
          <a:xfrm flipV="1">
            <a:off x="3702050" y="2193925"/>
            <a:ext cx="219075" cy="1746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41800" y="4092575"/>
            <a:ext cx="887413" cy="1555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811588" y="4248150"/>
            <a:ext cx="1603375" cy="10858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6689725" y="1187450"/>
            <a:ext cx="1666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No official</a:t>
            </a:r>
          </a:p>
          <a:p>
            <a:pPr eaLnBrk="1" hangingPunct="1">
              <a:spcBef>
                <a:spcPct val="0"/>
              </a:spcBef>
              <a:buFontTx/>
              <a:buNone/>
            </a:pPr>
            <a:r>
              <a:rPr lang="en-US" altLang="en-US" sz="1800">
                <a:solidFill>
                  <a:srgbClr val="FF0000"/>
                </a:solidFill>
                <a:latin typeface="Arial" charset="0"/>
                <a:cs typeface="Arial" charset="0"/>
              </a:rPr>
              <a:t>Vertical datum</a:t>
            </a:r>
          </a:p>
        </p:txBody>
      </p:sp>
      <p:sp>
        <p:nvSpPr>
          <p:cNvPr id="25" name="TextBox 24"/>
          <p:cNvSpPr txBox="1">
            <a:spLocks noChangeArrowheads="1"/>
          </p:cNvSpPr>
          <p:nvPr/>
        </p:nvSpPr>
        <p:spPr bwMode="auto">
          <a:xfrm>
            <a:off x="1069975" y="5800725"/>
            <a:ext cx="308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b="1">
                <a:solidFill>
                  <a:srgbClr val="FF0000"/>
                </a:solidFill>
                <a:latin typeface="Arial" charset="0"/>
                <a:cs typeface="Arial" charset="0"/>
              </a:rPr>
              <a:t>*</a:t>
            </a:r>
            <a:r>
              <a:rPr lang="en-US" altLang="en-US" sz="1800">
                <a:solidFill>
                  <a:srgbClr val="FF0000"/>
                </a:solidFill>
                <a:latin typeface="Arial" charset="0"/>
                <a:cs typeface="Arial" charset="0"/>
              </a:rPr>
              <a:t> geoid/GNSS based datum</a:t>
            </a:r>
          </a:p>
        </p:txBody>
      </p:sp>
    </p:spTree>
    <p:extLst>
      <p:ext uri="{BB962C8B-B14F-4D97-AF65-F5344CB8AC3E}">
        <p14:creationId xmlns:p14="http://schemas.microsoft.com/office/powerpoint/2010/main" val="614900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6" grpId="0"/>
      <p:bldP spid="2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5105400" y="1295400"/>
            <a:ext cx="3886200" cy="16002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CA" altLang="en-US" sz="1800">
              <a:latin typeface="Arial" charset="0"/>
              <a:cs typeface="Times New Roman" pitchFamily="18" charset="0"/>
            </a:endParaRPr>
          </a:p>
        </p:txBody>
      </p:sp>
      <p:sp>
        <p:nvSpPr>
          <p:cNvPr id="33795" name="Rectangle 5"/>
          <p:cNvSpPr>
            <a:spLocks noChangeArrowheads="1"/>
          </p:cNvSpPr>
          <p:nvPr/>
        </p:nvSpPr>
        <p:spPr bwMode="auto">
          <a:xfrm>
            <a:off x="152400" y="4572000"/>
            <a:ext cx="3810000" cy="16764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CA" altLang="en-US" sz="1800">
              <a:latin typeface="Arial" charset="0"/>
              <a:cs typeface="Times New Roman" pitchFamily="18" charset="0"/>
            </a:endParaRPr>
          </a:p>
        </p:txBody>
      </p:sp>
      <p:sp>
        <p:nvSpPr>
          <p:cNvPr id="33796" name="Rectangle 6"/>
          <p:cNvSpPr>
            <a:spLocks noGrp="1" noChangeArrowheads="1"/>
          </p:cNvSpPr>
          <p:nvPr>
            <p:ph type="title"/>
          </p:nvPr>
        </p:nvSpPr>
        <p:spPr>
          <a:xfrm>
            <a:off x="0" y="457200"/>
            <a:ext cx="9144000" cy="762000"/>
          </a:xfrm>
        </p:spPr>
        <p:txBody>
          <a:bodyPr/>
          <a:lstStyle/>
          <a:p>
            <a:pPr eaLnBrk="1" hangingPunct="1"/>
            <a:r>
              <a:rPr lang="en-CA" altLang="en-US" smtClean="0"/>
              <a:t>Canada Height Modernization - 2013</a:t>
            </a:r>
            <a:endParaRPr lang="en-US" altLang="en-US" smtClean="0"/>
          </a:p>
        </p:txBody>
      </p:sp>
      <p:pic>
        <p:nvPicPr>
          <p:cNvPr id="33797" name="Picture 7" descr="LevellingNetworkEpoch_Oct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4267200" cy="27955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8" descr="LevD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652463"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Text Box 9"/>
          <p:cNvSpPr txBox="1">
            <a:spLocks noChangeArrowheads="1"/>
          </p:cNvSpPr>
          <p:nvPr/>
        </p:nvSpPr>
        <p:spPr bwMode="auto">
          <a:xfrm>
            <a:off x="2133600" y="4800600"/>
            <a:ext cx="1676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CA" altLang="en-US" sz="1200">
              <a:latin typeface="Arial" charset="0"/>
              <a:cs typeface="Times New Roman" pitchFamily="18" charset="0"/>
            </a:endParaRPr>
          </a:p>
          <a:p>
            <a:pPr eaLnBrk="1" hangingPunct="1">
              <a:spcBef>
                <a:spcPct val="0"/>
              </a:spcBef>
              <a:buFontTx/>
              <a:buNone/>
            </a:pPr>
            <a:r>
              <a:rPr lang="en-CA" altLang="en-US" sz="1200">
                <a:latin typeface="Arial" charset="0"/>
                <a:cs typeface="Times New Roman" pitchFamily="18" charset="0"/>
              </a:rPr>
              <a:t>   1. Time consuming</a:t>
            </a:r>
          </a:p>
          <a:p>
            <a:pPr eaLnBrk="1" hangingPunct="1">
              <a:spcBef>
                <a:spcPct val="0"/>
              </a:spcBef>
              <a:buFontTx/>
              <a:buNone/>
            </a:pPr>
            <a:r>
              <a:rPr lang="en-CA" altLang="en-US" sz="1200">
                <a:latin typeface="Arial" charset="0"/>
                <a:cs typeface="Times New Roman" pitchFamily="18" charset="0"/>
              </a:rPr>
              <a:t>   2. Expensive</a:t>
            </a:r>
          </a:p>
          <a:p>
            <a:pPr eaLnBrk="1" hangingPunct="1">
              <a:spcBef>
                <a:spcPct val="0"/>
              </a:spcBef>
              <a:buFontTx/>
              <a:buNone/>
            </a:pPr>
            <a:r>
              <a:rPr lang="en-CA" altLang="en-US" sz="1200">
                <a:latin typeface="Arial" charset="0"/>
                <a:cs typeface="Times New Roman" pitchFamily="18" charset="0"/>
              </a:rPr>
              <a:t>   3. Limited coverage</a:t>
            </a:r>
          </a:p>
          <a:p>
            <a:pPr eaLnBrk="1" hangingPunct="1">
              <a:spcBef>
                <a:spcPct val="0"/>
              </a:spcBef>
              <a:buFontTx/>
              <a:buNone/>
            </a:pPr>
            <a:r>
              <a:rPr lang="en-CA" altLang="en-US" sz="1200">
                <a:latin typeface="Arial" charset="0"/>
                <a:cs typeface="Times New Roman" pitchFamily="18" charset="0"/>
              </a:rPr>
              <a:t>   4. BMs are unstable</a:t>
            </a:r>
          </a:p>
          <a:p>
            <a:pPr eaLnBrk="1" hangingPunct="1">
              <a:spcBef>
                <a:spcPct val="0"/>
              </a:spcBef>
              <a:buFontTx/>
              <a:buNone/>
            </a:pPr>
            <a:r>
              <a:rPr lang="en-CA" altLang="en-US" sz="1200">
                <a:latin typeface="Arial" charset="0"/>
                <a:cs typeface="Times New Roman" pitchFamily="18" charset="0"/>
              </a:rPr>
              <a:t>   5. BMs disappear</a:t>
            </a:r>
          </a:p>
          <a:p>
            <a:pPr eaLnBrk="1" hangingPunct="1">
              <a:spcBef>
                <a:spcPct val="0"/>
              </a:spcBef>
              <a:buFontTx/>
              <a:buNone/>
            </a:pPr>
            <a:r>
              <a:rPr lang="en-CA" altLang="en-US" sz="1200">
                <a:latin typeface="Arial" charset="0"/>
                <a:cs typeface="Times New Roman" pitchFamily="18" charset="0"/>
              </a:rPr>
              <a:t>   6. Local networks</a:t>
            </a:r>
            <a:endParaRPr lang="en-US" altLang="en-US" sz="1200">
              <a:latin typeface="Arial" charset="0"/>
              <a:cs typeface="Times New Roman" pitchFamily="18" charset="0"/>
            </a:endParaRPr>
          </a:p>
        </p:txBody>
      </p:sp>
      <p:sp>
        <p:nvSpPr>
          <p:cNvPr id="33800" name="Text Box 10"/>
          <p:cNvSpPr txBox="1">
            <a:spLocks noChangeArrowheads="1"/>
          </p:cNvSpPr>
          <p:nvPr/>
        </p:nvSpPr>
        <p:spPr bwMode="auto">
          <a:xfrm>
            <a:off x="152400" y="4665663"/>
            <a:ext cx="2209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CA" altLang="en-US" sz="1200" b="1">
                <a:latin typeface="Arial" charset="0"/>
                <a:cs typeface="Times New Roman" pitchFamily="18" charset="0"/>
              </a:rPr>
              <a:t>Levelling Networks:</a:t>
            </a:r>
            <a:r>
              <a:rPr lang="en-CA" altLang="en-US" sz="1200">
                <a:latin typeface="Arial" charset="0"/>
                <a:cs typeface="Times New Roman" pitchFamily="18" charset="0"/>
              </a:rPr>
              <a:t> </a:t>
            </a:r>
          </a:p>
          <a:p>
            <a:pPr eaLnBrk="1" hangingPunct="1">
              <a:spcBef>
                <a:spcPct val="0"/>
              </a:spcBef>
              <a:buFontTx/>
              <a:buNone/>
            </a:pPr>
            <a:endParaRPr lang="en-CA" altLang="en-US" sz="1200">
              <a:latin typeface="Arial" charset="0"/>
              <a:cs typeface="Times New Roman" pitchFamily="18" charset="0"/>
            </a:endParaRPr>
          </a:p>
          <a:p>
            <a:pPr eaLnBrk="1" hangingPunct="1">
              <a:spcBef>
                <a:spcPct val="0"/>
              </a:spcBef>
              <a:buFontTx/>
              <a:buNone/>
            </a:pPr>
            <a:r>
              <a:rPr lang="en-CA" altLang="en-US" sz="1200">
                <a:latin typeface="Arial" charset="0"/>
                <a:cs typeface="Times New Roman" pitchFamily="18" charset="0"/>
              </a:rPr>
              <a:t>   1. Established over the</a:t>
            </a:r>
          </a:p>
          <a:p>
            <a:pPr eaLnBrk="1" hangingPunct="1">
              <a:spcBef>
                <a:spcPct val="0"/>
              </a:spcBef>
              <a:buFontTx/>
              <a:buNone/>
            </a:pPr>
            <a:r>
              <a:rPr lang="en-CA" altLang="en-US" sz="1200">
                <a:latin typeface="Arial" charset="0"/>
                <a:cs typeface="Times New Roman" pitchFamily="18" charset="0"/>
              </a:rPr>
              <a:t>       last 100 years</a:t>
            </a:r>
          </a:p>
          <a:p>
            <a:pPr eaLnBrk="1" hangingPunct="1">
              <a:spcBef>
                <a:spcPct val="0"/>
              </a:spcBef>
              <a:buFontTx/>
              <a:buNone/>
            </a:pPr>
            <a:r>
              <a:rPr lang="en-CA" altLang="en-US" sz="1200">
                <a:latin typeface="Arial" charset="0"/>
                <a:cs typeface="Times New Roman" pitchFamily="18" charset="0"/>
              </a:rPr>
              <a:t>   2. 120,000 km of levelling</a:t>
            </a:r>
          </a:p>
          <a:p>
            <a:pPr eaLnBrk="1" hangingPunct="1">
              <a:spcBef>
                <a:spcPct val="0"/>
              </a:spcBef>
              <a:buFontTx/>
              <a:buNone/>
            </a:pPr>
            <a:r>
              <a:rPr lang="en-CA" altLang="en-US" sz="1200">
                <a:latin typeface="Arial" charset="0"/>
                <a:cs typeface="Times New Roman" pitchFamily="18" charset="0"/>
              </a:rPr>
              <a:t>        lines</a:t>
            </a:r>
          </a:p>
          <a:p>
            <a:pPr eaLnBrk="1" hangingPunct="1">
              <a:spcBef>
                <a:spcPct val="0"/>
              </a:spcBef>
              <a:buFontTx/>
              <a:buNone/>
            </a:pPr>
            <a:r>
              <a:rPr lang="en-CA" altLang="en-US" sz="1200">
                <a:latin typeface="Arial" charset="0"/>
                <a:cs typeface="Times New Roman" pitchFamily="18" charset="0"/>
              </a:rPr>
              <a:t>   3. Some 80,000</a:t>
            </a:r>
          </a:p>
          <a:p>
            <a:pPr eaLnBrk="1" hangingPunct="1">
              <a:spcBef>
                <a:spcPct val="0"/>
              </a:spcBef>
              <a:buFontTx/>
              <a:buNone/>
            </a:pPr>
            <a:r>
              <a:rPr lang="en-CA" altLang="en-US" sz="1200">
                <a:latin typeface="Arial" charset="0"/>
                <a:cs typeface="Times New Roman" pitchFamily="18" charset="0"/>
              </a:rPr>
              <a:t>       benchmarks</a:t>
            </a:r>
            <a:endParaRPr lang="en-US" altLang="en-US" sz="1200">
              <a:latin typeface="Arial" charset="0"/>
              <a:cs typeface="Times New Roman" pitchFamily="18" charset="0"/>
            </a:endParaRPr>
          </a:p>
        </p:txBody>
      </p:sp>
      <p:sp>
        <p:nvSpPr>
          <p:cNvPr id="33801" name="AutoShape 12"/>
          <p:cNvSpPr>
            <a:spLocks noChangeArrowheads="1"/>
          </p:cNvSpPr>
          <p:nvPr/>
        </p:nvSpPr>
        <p:spPr bwMode="auto">
          <a:xfrm rot="2725395">
            <a:off x="4610100" y="2573338"/>
            <a:ext cx="838200" cy="609600"/>
          </a:xfrm>
          <a:prstGeom prst="curvedDownArrow">
            <a:avLst>
              <a:gd name="adj1" fmla="val 27500"/>
              <a:gd name="adj2" fmla="val 55000"/>
              <a:gd name="adj3" fmla="val 29718"/>
            </a:avLst>
          </a:prstGeom>
          <a:solidFill>
            <a:srgbClr val="FF66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CA" altLang="en-US" sz="1800">
              <a:latin typeface="Arial" charset="0"/>
              <a:cs typeface="Times New Roman" pitchFamily="18" charset="0"/>
            </a:endParaRPr>
          </a:p>
        </p:txBody>
      </p:sp>
      <p:sp>
        <p:nvSpPr>
          <p:cNvPr id="33802" name="Text Box 13"/>
          <p:cNvSpPr txBox="1">
            <a:spLocks noChangeArrowheads="1"/>
          </p:cNvSpPr>
          <p:nvPr/>
        </p:nvSpPr>
        <p:spPr bwMode="auto">
          <a:xfrm>
            <a:off x="4953000" y="1295400"/>
            <a:ext cx="2362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CA" altLang="en-US" sz="1200" b="1">
                <a:latin typeface="Arial" charset="0"/>
                <a:cs typeface="Times New Roman" pitchFamily="18" charset="0"/>
              </a:rPr>
              <a:t>      The geoid model:</a:t>
            </a:r>
          </a:p>
          <a:p>
            <a:pPr eaLnBrk="1" hangingPunct="1">
              <a:spcBef>
                <a:spcPct val="0"/>
              </a:spcBef>
              <a:buFontTx/>
              <a:buNone/>
            </a:pPr>
            <a:r>
              <a:rPr lang="en-CA" altLang="en-US" sz="1200">
                <a:latin typeface="Arial" charset="0"/>
                <a:cs typeface="Times New Roman" pitchFamily="18" charset="0"/>
              </a:rPr>
              <a:t>   </a:t>
            </a:r>
          </a:p>
          <a:p>
            <a:pPr eaLnBrk="1" hangingPunct="1">
              <a:spcBef>
                <a:spcPct val="0"/>
              </a:spcBef>
              <a:buFontTx/>
              <a:buNone/>
            </a:pPr>
            <a:r>
              <a:rPr lang="en-CA" altLang="en-US" sz="1200">
                <a:latin typeface="Arial" charset="0"/>
                <a:cs typeface="Times New Roman" pitchFamily="18" charset="0"/>
              </a:rPr>
              <a:t>   1. Entire coverage of the</a:t>
            </a:r>
          </a:p>
          <a:p>
            <a:pPr eaLnBrk="1" hangingPunct="1">
              <a:spcBef>
                <a:spcPct val="0"/>
              </a:spcBef>
              <a:buFontTx/>
              <a:buNone/>
            </a:pPr>
            <a:r>
              <a:rPr lang="en-CA" altLang="en-US" sz="1200">
                <a:latin typeface="Arial" charset="0"/>
                <a:cs typeface="Times New Roman" pitchFamily="18" charset="0"/>
              </a:rPr>
              <a:t>       Canadian territory</a:t>
            </a:r>
          </a:p>
          <a:p>
            <a:pPr eaLnBrk="1" hangingPunct="1">
              <a:spcBef>
                <a:spcPct val="0"/>
              </a:spcBef>
              <a:buFontTx/>
              <a:buNone/>
            </a:pPr>
            <a:r>
              <a:rPr lang="en-CA" altLang="en-US" sz="1200">
                <a:latin typeface="Arial" charset="0"/>
                <a:cs typeface="Times New Roman" pitchFamily="18" charset="0"/>
              </a:rPr>
              <a:t>       (land, lakes and oceans)</a:t>
            </a:r>
          </a:p>
          <a:p>
            <a:pPr eaLnBrk="1" hangingPunct="1">
              <a:spcBef>
                <a:spcPct val="0"/>
              </a:spcBef>
              <a:buFontTx/>
              <a:buNone/>
            </a:pPr>
            <a:r>
              <a:rPr lang="en-CA" altLang="en-US" sz="1200">
                <a:latin typeface="Arial" charset="0"/>
                <a:cs typeface="Times New Roman" pitchFamily="18" charset="0"/>
              </a:rPr>
              <a:t>   2. Compatible with space-</a:t>
            </a:r>
          </a:p>
          <a:p>
            <a:pPr eaLnBrk="1" hangingPunct="1">
              <a:spcBef>
                <a:spcPct val="0"/>
              </a:spcBef>
              <a:buFontTx/>
              <a:buNone/>
            </a:pPr>
            <a:r>
              <a:rPr lang="en-CA" altLang="en-US" sz="1200">
                <a:latin typeface="Arial" charset="0"/>
                <a:cs typeface="Times New Roman" pitchFamily="18" charset="0"/>
              </a:rPr>
              <a:t>       based positioning </a:t>
            </a:r>
          </a:p>
          <a:p>
            <a:pPr eaLnBrk="1" hangingPunct="1">
              <a:spcBef>
                <a:spcPct val="0"/>
              </a:spcBef>
              <a:buFontTx/>
              <a:buNone/>
            </a:pPr>
            <a:r>
              <a:rPr lang="en-CA" altLang="en-US" sz="1200">
                <a:latin typeface="Arial" charset="0"/>
                <a:cs typeface="Times New Roman" pitchFamily="18" charset="0"/>
              </a:rPr>
              <a:t>       (e.g., GNSS, altimetry)</a:t>
            </a:r>
          </a:p>
        </p:txBody>
      </p:sp>
      <p:sp>
        <p:nvSpPr>
          <p:cNvPr id="33803" name="Text Box 14"/>
          <p:cNvSpPr txBox="1">
            <a:spLocks noChangeArrowheads="1"/>
          </p:cNvSpPr>
          <p:nvPr/>
        </p:nvSpPr>
        <p:spPr bwMode="auto">
          <a:xfrm>
            <a:off x="7162800" y="129540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CA" altLang="en-US" sz="1200">
              <a:latin typeface="Arial" charset="0"/>
              <a:cs typeface="Times New Roman" pitchFamily="18" charset="0"/>
            </a:endParaRPr>
          </a:p>
          <a:p>
            <a:pPr eaLnBrk="1" hangingPunct="1">
              <a:spcBef>
                <a:spcPct val="0"/>
              </a:spcBef>
              <a:buFontTx/>
              <a:buNone/>
            </a:pPr>
            <a:endParaRPr lang="en-CA" altLang="en-US" sz="1200">
              <a:latin typeface="Arial" charset="0"/>
              <a:cs typeface="Times New Roman" pitchFamily="18" charset="0"/>
            </a:endParaRPr>
          </a:p>
          <a:p>
            <a:pPr eaLnBrk="1" hangingPunct="1">
              <a:spcBef>
                <a:spcPct val="0"/>
              </a:spcBef>
              <a:buFontTx/>
              <a:buNone/>
            </a:pPr>
            <a:r>
              <a:rPr lang="en-CA" altLang="en-US" sz="1200">
                <a:latin typeface="Arial" charset="0"/>
                <a:cs typeface="Times New Roman" pitchFamily="18" charset="0"/>
              </a:rPr>
              <a:t>3. Less expensive for  </a:t>
            </a:r>
          </a:p>
          <a:p>
            <a:pPr eaLnBrk="1" hangingPunct="1">
              <a:spcBef>
                <a:spcPct val="0"/>
              </a:spcBef>
              <a:buFontTx/>
              <a:buNone/>
            </a:pPr>
            <a:r>
              <a:rPr lang="en-CA" altLang="en-US" sz="1200">
                <a:latin typeface="Arial" charset="0"/>
                <a:cs typeface="Times New Roman" pitchFamily="18" charset="0"/>
              </a:rPr>
              <a:t>    maintenance</a:t>
            </a:r>
          </a:p>
          <a:p>
            <a:pPr eaLnBrk="1" hangingPunct="1">
              <a:spcBef>
                <a:spcPct val="0"/>
              </a:spcBef>
              <a:buFontTx/>
              <a:buNone/>
            </a:pPr>
            <a:r>
              <a:rPr lang="en-CA" altLang="en-US" sz="1200">
                <a:latin typeface="Arial" charset="0"/>
                <a:cs typeface="Times New Roman" pitchFamily="18" charset="0"/>
              </a:rPr>
              <a:t>4. Fairly stable reference</a:t>
            </a:r>
          </a:p>
          <a:p>
            <a:pPr eaLnBrk="1" hangingPunct="1">
              <a:spcBef>
                <a:spcPct val="0"/>
              </a:spcBef>
              <a:buFontTx/>
              <a:buNone/>
            </a:pPr>
            <a:r>
              <a:rPr lang="en-CA" altLang="en-US" sz="1200">
                <a:latin typeface="Arial" charset="0"/>
                <a:cs typeface="Times New Roman" pitchFamily="18" charset="0"/>
              </a:rPr>
              <a:t>    surface</a:t>
            </a:r>
            <a:endParaRPr lang="en-US" altLang="en-US" sz="1200">
              <a:latin typeface="Arial" charset="0"/>
              <a:cs typeface="Times New Roman" pitchFamily="18" charset="0"/>
            </a:endParaRPr>
          </a:p>
        </p:txBody>
      </p:sp>
      <p:pic>
        <p:nvPicPr>
          <p:cNvPr id="33804" name="Picture 15" descr="na_geoid_lettersiz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653"/>
          <a:stretch>
            <a:fillRect/>
          </a:stretch>
        </p:blipFill>
        <p:spPr bwMode="auto">
          <a:xfrm>
            <a:off x="3200400" y="2895600"/>
            <a:ext cx="5943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15"/>
          <p:cNvSpPr txBox="1">
            <a:spLocks noChangeArrowheads="1"/>
          </p:cNvSpPr>
          <p:nvPr/>
        </p:nvSpPr>
        <p:spPr bwMode="auto">
          <a:xfrm>
            <a:off x="7316788" y="6019800"/>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CA" altLang="en-US" sz="1600">
                <a:latin typeface="Arial" charset="0"/>
                <a:cs typeface="Times New Roman" pitchFamily="18" charset="0"/>
              </a:rPr>
              <a:t>H = h</a:t>
            </a:r>
            <a:r>
              <a:rPr lang="en-CA" altLang="en-US" sz="1600" baseline="-25000">
                <a:latin typeface="Arial" charset="0"/>
                <a:cs typeface="Times New Roman" pitchFamily="18" charset="0"/>
              </a:rPr>
              <a:t>GNSS</a:t>
            </a:r>
            <a:r>
              <a:rPr lang="en-CA" altLang="en-US" sz="1600">
                <a:latin typeface="Arial" charset="0"/>
                <a:cs typeface="Times New Roman" pitchFamily="18" charset="0"/>
              </a:rPr>
              <a:t> – N</a:t>
            </a:r>
            <a:r>
              <a:rPr lang="en-CA" altLang="en-US" sz="1600" baseline="-25000">
                <a:latin typeface="Arial" charset="0"/>
                <a:cs typeface="Times New Roman" pitchFamily="18" charset="0"/>
              </a:rPr>
              <a:t>Model</a:t>
            </a:r>
            <a:endParaRPr lang="en-US" altLang="en-US" sz="1600" baseline="-25000">
              <a:latin typeface="Arial" charset="0"/>
              <a:cs typeface="Times New Roman" pitchFamily="18" charset="0"/>
            </a:endParaRPr>
          </a:p>
        </p:txBody>
      </p:sp>
      <p:sp>
        <p:nvSpPr>
          <p:cNvPr id="33806"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2" name="Footer Placeholder 1"/>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13416535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a:xfrm>
            <a:off x="3124200" y="6403975"/>
            <a:ext cx="2895600" cy="365125"/>
          </a:xfrm>
        </p:spPr>
        <p:txBody>
          <a:bodyPr/>
          <a:lstStyle/>
          <a:p>
            <a:pPr>
              <a:defRPr/>
            </a:pPr>
            <a:r>
              <a:rPr lang="en-US" smtClean="0"/>
              <a:t>Alaska Surveying and Mapping Conference, Anchorage</a:t>
            </a:r>
            <a:endParaRPr lang="en-US" dirty="0"/>
          </a:p>
        </p:txBody>
      </p:sp>
      <p:pic>
        <p:nvPicPr>
          <p:cNvPr id="348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31800"/>
            <a:ext cx="805338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573838" y="1165225"/>
            <a:ext cx="1000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PRVD02</a:t>
            </a:r>
          </a:p>
        </p:txBody>
      </p:sp>
      <p:sp>
        <p:nvSpPr>
          <p:cNvPr id="9" name="TextBox 8"/>
          <p:cNvSpPr txBox="1">
            <a:spLocks noChangeArrowheads="1"/>
          </p:cNvSpPr>
          <p:nvPr/>
        </p:nvSpPr>
        <p:spPr bwMode="auto">
          <a:xfrm>
            <a:off x="890588" y="3832225"/>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San José</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10" name="Straight Arrow Connector 9"/>
          <p:cNvCxnSpPr>
            <a:stCxn id="9" idx="0"/>
          </p:cNvCxnSpPr>
          <p:nvPr/>
        </p:nvCxnSpPr>
        <p:spPr>
          <a:xfrm flipV="1">
            <a:off x="1533525" y="3400425"/>
            <a:ext cx="271463" cy="431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7353300" y="1473200"/>
            <a:ext cx="96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VIVD09</a:t>
            </a:r>
          </a:p>
        </p:txBody>
      </p:sp>
      <p:cxnSp>
        <p:nvCxnSpPr>
          <p:cNvPr id="13" name="Straight Arrow Connector 12"/>
          <p:cNvCxnSpPr>
            <a:stCxn id="12" idx="2"/>
          </p:cNvCxnSpPr>
          <p:nvPr/>
        </p:nvCxnSpPr>
        <p:spPr>
          <a:xfrm flipH="1">
            <a:off x="6980238" y="1781175"/>
            <a:ext cx="855662" cy="9112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p:cNvCxnSpPr>
          <p:nvPr/>
        </p:nvCxnSpPr>
        <p:spPr>
          <a:xfrm flipH="1">
            <a:off x="6675438" y="1473200"/>
            <a:ext cx="398462" cy="10604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865188" y="4449763"/>
            <a:ext cx="18557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La Unión 1960</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19" name="Straight Arrow Connector 18"/>
          <p:cNvCxnSpPr>
            <a:stCxn id="18" idx="0"/>
          </p:cNvCxnSpPr>
          <p:nvPr/>
        </p:nvCxnSpPr>
        <p:spPr>
          <a:xfrm flipV="1">
            <a:off x="1792288" y="3678238"/>
            <a:ext cx="520700" cy="7715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3951288" y="3163888"/>
            <a:ext cx="1785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Puerto Cortéz</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26" name="Straight Arrow Connector 25"/>
          <p:cNvCxnSpPr/>
          <p:nvPr/>
        </p:nvCxnSpPr>
        <p:spPr>
          <a:xfrm flipH="1">
            <a:off x="3048000" y="3297238"/>
            <a:ext cx="903288" cy="587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4213225" y="1849438"/>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0" name="TextBox 29"/>
          <p:cNvSpPr txBox="1">
            <a:spLocks noChangeArrowheads="1"/>
          </p:cNvSpPr>
          <p:nvPr/>
        </p:nvSpPr>
        <p:spPr bwMode="auto">
          <a:xfrm>
            <a:off x="4356100" y="2538413"/>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1" name="TextBox 30"/>
          <p:cNvSpPr txBox="1">
            <a:spLocks noChangeArrowheads="1"/>
          </p:cNvSpPr>
          <p:nvPr/>
        </p:nvSpPr>
        <p:spPr bwMode="auto">
          <a:xfrm>
            <a:off x="4903788" y="1165225"/>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2" name="TextBox 31"/>
          <p:cNvSpPr txBox="1">
            <a:spLocks noChangeArrowheads="1"/>
          </p:cNvSpPr>
          <p:nvPr/>
        </p:nvSpPr>
        <p:spPr bwMode="auto">
          <a:xfrm>
            <a:off x="6011863" y="1781175"/>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3" name="TextBox 32"/>
          <p:cNvSpPr txBox="1">
            <a:spLocks noChangeArrowheads="1"/>
          </p:cNvSpPr>
          <p:nvPr/>
        </p:nvSpPr>
        <p:spPr bwMode="auto">
          <a:xfrm>
            <a:off x="5360988" y="2379663"/>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4" name="TextBox 33"/>
          <p:cNvSpPr txBox="1">
            <a:spLocks noChangeArrowheads="1"/>
          </p:cNvSpPr>
          <p:nvPr/>
        </p:nvSpPr>
        <p:spPr bwMode="auto">
          <a:xfrm>
            <a:off x="2165350" y="2787650"/>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5" name="TextBox 34"/>
          <p:cNvSpPr txBox="1">
            <a:spLocks noChangeArrowheads="1"/>
          </p:cNvSpPr>
          <p:nvPr/>
        </p:nvSpPr>
        <p:spPr bwMode="auto">
          <a:xfrm>
            <a:off x="7573963" y="2571750"/>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6" name="TextBox 35"/>
          <p:cNvSpPr txBox="1">
            <a:spLocks noChangeArrowheads="1"/>
          </p:cNvSpPr>
          <p:nvPr/>
        </p:nvSpPr>
        <p:spPr bwMode="auto">
          <a:xfrm>
            <a:off x="7337425" y="2733675"/>
            <a:ext cx="295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7" name="TextBox 36"/>
          <p:cNvSpPr txBox="1">
            <a:spLocks noChangeArrowheads="1"/>
          </p:cNvSpPr>
          <p:nvPr/>
        </p:nvSpPr>
        <p:spPr bwMode="auto">
          <a:xfrm>
            <a:off x="7785100" y="2935288"/>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8" name="TextBox 37"/>
          <p:cNvSpPr txBox="1">
            <a:spLocks noChangeArrowheads="1"/>
          </p:cNvSpPr>
          <p:nvPr/>
        </p:nvSpPr>
        <p:spPr bwMode="auto">
          <a:xfrm>
            <a:off x="7353300" y="3084513"/>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39" name="TextBox 38"/>
          <p:cNvSpPr txBox="1">
            <a:spLocks noChangeArrowheads="1"/>
          </p:cNvSpPr>
          <p:nvPr/>
        </p:nvSpPr>
        <p:spPr bwMode="auto">
          <a:xfrm>
            <a:off x="7589838" y="3297238"/>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40" name="TextBox 39"/>
          <p:cNvSpPr txBox="1">
            <a:spLocks noChangeArrowheads="1"/>
          </p:cNvSpPr>
          <p:nvPr/>
        </p:nvSpPr>
        <p:spPr bwMode="auto">
          <a:xfrm>
            <a:off x="8169275" y="3548063"/>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41" name="TextBox 40"/>
          <p:cNvSpPr txBox="1">
            <a:spLocks noChangeArrowheads="1"/>
          </p:cNvSpPr>
          <p:nvPr/>
        </p:nvSpPr>
        <p:spPr bwMode="auto">
          <a:xfrm>
            <a:off x="8169275" y="4141788"/>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42" name="TextBox 41"/>
          <p:cNvSpPr txBox="1">
            <a:spLocks noChangeArrowheads="1"/>
          </p:cNvSpPr>
          <p:nvPr/>
        </p:nvSpPr>
        <p:spPr bwMode="auto">
          <a:xfrm>
            <a:off x="7721600" y="3756025"/>
            <a:ext cx="29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43" name="TextBox 42"/>
          <p:cNvSpPr txBox="1">
            <a:spLocks noChangeArrowheads="1"/>
          </p:cNvSpPr>
          <p:nvPr/>
        </p:nvSpPr>
        <p:spPr bwMode="auto">
          <a:xfrm>
            <a:off x="7442200" y="3543300"/>
            <a:ext cx="295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a:t>
            </a:r>
          </a:p>
        </p:txBody>
      </p:sp>
      <p:sp>
        <p:nvSpPr>
          <p:cNvPr id="44" name="TextBox 43"/>
          <p:cNvSpPr txBox="1">
            <a:spLocks noChangeArrowheads="1"/>
          </p:cNvSpPr>
          <p:nvPr/>
        </p:nvSpPr>
        <p:spPr bwMode="auto">
          <a:xfrm>
            <a:off x="3667125" y="3494088"/>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Corinto 1952</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45" name="Straight Arrow Connector 44"/>
          <p:cNvCxnSpPr/>
          <p:nvPr/>
        </p:nvCxnSpPr>
        <p:spPr>
          <a:xfrm flipH="1">
            <a:off x="3086100" y="3697288"/>
            <a:ext cx="652463" cy="142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a:spLocks noChangeArrowheads="1"/>
          </p:cNvSpPr>
          <p:nvPr/>
        </p:nvSpPr>
        <p:spPr bwMode="auto">
          <a:xfrm>
            <a:off x="1136650" y="5219700"/>
            <a:ext cx="1552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Puntarenas</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47" name="Straight Arrow Connector 46"/>
          <p:cNvCxnSpPr>
            <a:stCxn id="46" idx="0"/>
          </p:cNvCxnSpPr>
          <p:nvPr/>
        </p:nvCxnSpPr>
        <p:spPr>
          <a:xfrm flipV="1">
            <a:off x="1912938" y="4449763"/>
            <a:ext cx="1338262" cy="7699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a:spLocks noChangeArrowheads="1"/>
          </p:cNvSpPr>
          <p:nvPr/>
        </p:nvSpPr>
        <p:spPr bwMode="auto">
          <a:xfrm>
            <a:off x="2222500" y="5578475"/>
            <a:ext cx="1298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Cristóbal</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49" name="Straight Arrow Connector 48"/>
          <p:cNvCxnSpPr>
            <a:stCxn id="48" idx="0"/>
          </p:cNvCxnSpPr>
          <p:nvPr/>
        </p:nvCxnSpPr>
        <p:spPr>
          <a:xfrm flipV="1">
            <a:off x="2871788" y="4833938"/>
            <a:ext cx="866775" cy="7445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a:spLocks noChangeArrowheads="1"/>
          </p:cNvSpPr>
          <p:nvPr/>
        </p:nvSpPr>
        <p:spPr bwMode="auto">
          <a:xfrm>
            <a:off x="5521325" y="2930525"/>
            <a:ext cx="1944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rgbClr val="FF0000"/>
                </a:solidFill>
                <a:latin typeface="Arial" charset="0"/>
                <a:cs typeface="Arial" charset="0"/>
              </a:rPr>
              <a:t>Santo Domingo</a:t>
            </a:r>
            <a:r>
              <a:rPr lang="en-US" altLang="en-US" sz="1800" baseline="30000">
                <a:solidFill>
                  <a:srgbClr val="FF0000"/>
                </a:solidFill>
                <a:latin typeface="Arial" charset="0"/>
                <a:cs typeface="Arial" charset="0"/>
              </a:rPr>
              <a:t>(1)</a:t>
            </a:r>
          </a:p>
          <a:p>
            <a:pPr eaLnBrk="1" hangingPunct="1">
              <a:spcBef>
                <a:spcPct val="0"/>
              </a:spcBef>
              <a:buFontTx/>
              <a:buNone/>
            </a:pPr>
            <a:endParaRPr lang="en-US" altLang="en-US" sz="1800">
              <a:solidFill>
                <a:srgbClr val="FF0000"/>
              </a:solidFill>
              <a:latin typeface="Arial" charset="0"/>
              <a:cs typeface="Arial" charset="0"/>
            </a:endParaRPr>
          </a:p>
        </p:txBody>
      </p:sp>
      <p:cxnSp>
        <p:nvCxnSpPr>
          <p:cNvPr id="53" name="Straight Arrow Connector 52"/>
          <p:cNvCxnSpPr/>
          <p:nvPr/>
        </p:nvCxnSpPr>
        <p:spPr>
          <a:xfrm flipH="1" flipV="1">
            <a:off x="5927725" y="2571750"/>
            <a:ext cx="379413" cy="358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855" name="TextBox 59"/>
          <p:cNvSpPr txBox="1">
            <a:spLocks noChangeArrowheads="1"/>
          </p:cNvSpPr>
          <p:nvPr/>
        </p:nvSpPr>
        <p:spPr bwMode="auto">
          <a:xfrm>
            <a:off x="4213225" y="6124575"/>
            <a:ext cx="431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baseline="30000">
                <a:latin typeface="Arial" charset="0"/>
                <a:cs typeface="Arial" charset="0"/>
              </a:rPr>
              <a:t>(1) </a:t>
            </a:r>
            <a:r>
              <a:rPr lang="es-ES" altLang="en-US" sz="1800">
                <a:latin typeface="Arial" charset="0"/>
                <a:cs typeface="Arial" charset="0"/>
              </a:rPr>
              <a:t>Información cortesía de David Avalos</a:t>
            </a:r>
            <a:endParaRPr lang="en-US" altLang="en-US" sz="1800">
              <a:latin typeface="Arial" charset="0"/>
              <a:cs typeface="Arial" charset="0"/>
            </a:endParaRPr>
          </a:p>
        </p:txBody>
      </p:sp>
      <p:sp>
        <p:nvSpPr>
          <p:cNvPr id="34856" name="TextBox 60"/>
          <p:cNvSpPr txBox="1">
            <a:spLocks noChangeArrowheads="1"/>
          </p:cNvSpPr>
          <p:nvPr/>
        </p:nvSpPr>
        <p:spPr bwMode="auto">
          <a:xfrm>
            <a:off x="-1452563" y="2157413"/>
            <a:ext cx="40005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baseline="30000">
                <a:solidFill>
                  <a:srgbClr val="FF0000"/>
                </a:solidFill>
                <a:latin typeface="Arial" charset="0"/>
                <a:cs typeface="Arial" charset="0"/>
              </a:rPr>
              <a:t>(1)</a:t>
            </a:r>
          </a:p>
        </p:txBody>
      </p:sp>
    </p:spTree>
    <p:extLst>
      <p:ext uri="{BB962C8B-B14F-4D97-AF65-F5344CB8AC3E}">
        <p14:creationId xmlns:p14="http://schemas.microsoft.com/office/powerpoint/2010/main" val="871208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4"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down)">
                                      <p:cBhvr>
                                        <p:cTn id="31" dur="500"/>
                                        <p:tgtEl>
                                          <p:spTgt spid="49"/>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2"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2"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right)">
                                      <p:cBhvr>
                                        <p:cTn id="45" dur="500"/>
                                        <p:tgtEl>
                                          <p:spTgt spid="4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nodeType="afterGroup">
                            <p:stCondLst>
                              <p:cond delay="0"/>
                            </p:stCondLst>
                            <p:childTnLst>
                              <p:par>
                                <p:cTn id="51" presetID="22" presetClass="entr" presetSubtype="1"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nodeType="afterGroup">
                            <p:stCondLst>
                              <p:cond delay="0"/>
                            </p:stCondLst>
                            <p:childTnLst>
                              <p:par>
                                <p:cTn id="59" presetID="22" presetClass="entr" presetSubtype="1"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par>
                          <p:cTn id="66" fill="hold" nodeType="afterGroup">
                            <p:stCondLst>
                              <p:cond delay="0"/>
                            </p:stCondLst>
                            <p:childTnLst>
                              <p:par>
                                <p:cTn id="67" presetID="22" presetClass="entr" presetSubtype="4"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500"/>
                                        <p:tgtEl>
                                          <p:spTgt spid="5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grpId="0" nodeType="afterEffect">
                                  <p:stCondLst>
                                    <p:cond delay="200"/>
                                  </p:stCondLst>
                                  <p:childTnLst>
                                    <p:set>
                                      <p:cBhvr>
                                        <p:cTn id="76" dur="1" fill="hold">
                                          <p:stCondLst>
                                            <p:cond delay="0"/>
                                          </p:stCondLst>
                                        </p:cTn>
                                        <p:tgtEl>
                                          <p:spTgt spid="29"/>
                                        </p:tgtEl>
                                        <p:attrNameLst>
                                          <p:attrName>style.visibility</p:attrName>
                                        </p:attrNameLst>
                                      </p:cBhvr>
                                      <p:to>
                                        <p:strVal val="visible"/>
                                      </p:to>
                                    </p:set>
                                  </p:childTnLst>
                                </p:cTn>
                              </p:par>
                            </p:childTnLst>
                          </p:cTn>
                        </p:par>
                        <p:par>
                          <p:cTn id="77" fill="hold" nodeType="afterGroup">
                            <p:stCondLst>
                              <p:cond delay="200"/>
                            </p:stCondLst>
                            <p:childTnLst>
                              <p:par>
                                <p:cTn id="78" presetID="1" presetClass="entr" presetSubtype="0" fill="hold" grpId="0" nodeType="afterEffect">
                                  <p:stCondLst>
                                    <p:cond delay="200"/>
                                  </p:stCondLst>
                                  <p:childTnLst>
                                    <p:set>
                                      <p:cBhvr>
                                        <p:cTn id="79" dur="1" fill="hold">
                                          <p:stCondLst>
                                            <p:cond delay="0"/>
                                          </p:stCondLst>
                                        </p:cTn>
                                        <p:tgtEl>
                                          <p:spTgt spid="31"/>
                                        </p:tgtEl>
                                        <p:attrNameLst>
                                          <p:attrName>style.visibility</p:attrName>
                                        </p:attrNameLst>
                                      </p:cBhvr>
                                      <p:to>
                                        <p:strVal val="visible"/>
                                      </p:to>
                                    </p:set>
                                  </p:childTnLst>
                                </p:cTn>
                              </p:par>
                            </p:childTnLst>
                          </p:cTn>
                        </p:par>
                        <p:par>
                          <p:cTn id="80" fill="hold" nodeType="afterGroup">
                            <p:stCondLst>
                              <p:cond delay="400"/>
                            </p:stCondLst>
                            <p:childTnLst>
                              <p:par>
                                <p:cTn id="81" presetID="1" presetClass="entr" presetSubtype="0" fill="hold" grpId="0" nodeType="afterEffect">
                                  <p:stCondLst>
                                    <p:cond delay="200"/>
                                  </p:stCondLst>
                                  <p:childTnLst>
                                    <p:set>
                                      <p:cBhvr>
                                        <p:cTn id="82" dur="1" fill="hold">
                                          <p:stCondLst>
                                            <p:cond delay="0"/>
                                          </p:stCondLst>
                                        </p:cTn>
                                        <p:tgtEl>
                                          <p:spTgt spid="30"/>
                                        </p:tgtEl>
                                        <p:attrNameLst>
                                          <p:attrName>style.visibility</p:attrName>
                                        </p:attrNameLst>
                                      </p:cBhvr>
                                      <p:to>
                                        <p:strVal val="visible"/>
                                      </p:to>
                                    </p:set>
                                  </p:childTnLst>
                                </p:cTn>
                              </p:par>
                            </p:childTnLst>
                          </p:cTn>
                        </p:par>
                        <p:par>
                          <p:cTn id="83" fill="hold" nodeType="afterGroup">
                            <p:stCondLst>
                              <p:cond delay="600"/>
                            </p:stCondLst>
                            <p:childTnLst>
                              <p:par>
                                <p:cTn id="84" presetID="1" presetClass="entr" presetSubtype="0" fill="hold" grpId="0" nodeType="afterEffect">
                                  <p:stCondLst>
                                    <p:cond delay="200"/>
                                  </p:stCondLst>
                                  <p:childTnLst>
                                    <p:set>
                                      <p:cBhvr>
                                        <p:cTn id="85" dur="1" fill="hold">
                                          <p:stCondLst>
                                            <p:cond delay="0"/>
                                          </p:stCondLst>
                                        </p:cTn>
                                        <p:tgtEl>
                                          <p:spTgt spid="32"/>
                                        </p:tgtEl>
                                        <p:attrNameLst>
                                          <p:attrName>style.visibility</p:attrName>
                                        </p:attrNameLst>
                                      </p:cBhvr>
                                      <p:to>
                                        <p:strVal val="visible"/>
                                      </p:to>
                                    </p:set>
                                  </p:childTnLst>
                                </p:cTn>
                              </p:par>
                            </p:childTnLst>
                          </p:cTn>
                        </p:par>
                        <p:par>
                          <p:cTn id="86" fill="hold" nodeType="afterGroup">
                            <p:stCondLst>
                              <p:cond delay="800"/>
                            </p:stCondLst>
                            <p:childTnLst>
                              <p:par>
                                <p:cTn id="87" presetID="1" presetClass="entr" presetSubtype="0" fill="hold" grpId="0" nodeType="afterEffect">
                                  <p:stCondLst>
                                    <p:cond delay="20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nodeType="afterGroup">
                            <p:stCondLst>
                              <p:cond delay="1000"/>
                            </p:stCondLst>
                            <p:childTnLst>
                              <p:par>
                                <p:cTn id="90" presetID="1" presetClass="entr" presetSubtype="0" fill="hold" grpId="0" nodeType="afterEffect">
                                  <p:stCondLst>
                                    <p:cond delay="200"/>
                                  </p:stCondLst>
                                  <p:childTnLst>
                                    <p:set>
                                      <p:cBhvr>
                                        <p:cTn id="91" dur="1" fill="hold">
                                          <p:stCondLst>
                                            <p:cond delay="0"/>
                                          </p:stCondLst>
                                        </p:cTn>
                                        <p:tgtEl>
                                          <p:spTgt spid="36"/>
                                        </p:tgtEl>
                                        <p:attrNameLst>
                                          <p:attrName>style.visibility</p:attrName>
                                        </p:attrNameLst>
                                      </p:cBhvr>
                                      <p:to>
                                        <p:strVal val="visible"/>
                                      </p:to>
                                    </p:set>
                                  </p:childTnLst>
                                </p:cTn>
                              </p:par>
                            </p:childTnLst>
                          </p:cTn>
                        </p:par>
                        <p:par>
                          <p:cTn id="92" fill="hold" nodeType="afterGroup">
                            <p:stCondLst>
                              <p:cond delay="1200"/>
                            </p:stCondLst>
                            <p:childTnLst>
                              <p:par>
                                <p:cTn id="93" presetID="1" presetClass="entr" presetSubtype="0" fill="hold" grpId="0" nodeType="afterEffect">
                                  <p:stCondLst>
                                    <p:cond delay="200"/>
                                  </p:stCondLst>
                                  <p:childTnLst>
                                    <p:set>
                                      <p:cBhvr>
                                        <p:cTn id="94" dur="1" fill="hold">
                                          <p:stCondLst>
                                            <p:cond delay="0"/>
                                          </p:stCondLst>
                                        </p:cTn>
                                        <p:tgtEl>
                                          <p:spTgt spid="37"/>
                                        </p:tgtEl>
                                        <p:attrNameLst>
                                          <p:attrName>style.visibility</p:attrName>
                                        </p:attrNameLst>
                                      </p:cBhvr>
                                      <p:to>
                                        <p:strVal val="visible"/>
                                      </p:to>
                                    </p:set>
                                  </p:childTnLst>
                                </p:cTn>
                              </p:par>
                            </p:childTnLst>
                          </p:cTn>
                        </p:par>
                        <p:par>
                          <p:cTn id="95" fill="hold" nodeType="afterGroup">
                            <p:stCondLst>
                              <p:cond delay="1400"/>
                            </p:stCondLst>
                            <p:childTnLst>
                              <p:par>
                                <p:cTn id="96" presetID="1" presetClass="entr" presetSubtype="0" fill="hold" grpId="0" nodeType="afterEffect">
                                  <p:stCondLst>
                                    <p:cond delay="200"/>
                                  </p:stCondLst>
                                  <p:childTnLst>
                                    <p:set>
                                      <p:cBhvr>
                                        <p:cTn id="97" dur="1" fill="hold">
                                          <p:stCondLst>
                                            <p:cond delay="0"/>
                                          </p:stCondLst>
                                        </p:cTn>
                                        <p:tgtEl>
                                          <p:spTgt spid="38"/>
                                        </p:tgtEl>
                                        <p:attrNameLst>
                                          <p:attrName>style.visibility</p:attrName>
                                        </p:attrNameLst>
                                      </p:cBhvr>
                                      <p:to>
                                        <p:strVal val="visible"/>
                                      </p:to>
                                    </p:set>
                                  </p:childTnLst>
                                </p:cTn>
                              </p:par>
                            </p:childTnLst>
                          </p:cTn>
                        </p:par>
                        <p:par>
                          <p:cTn id="98" fill="hold" nodeType="afterGroup">
                            <p:stCondLst>
                              <p:cond delay="1600"/>
                            </p:stCondLst>
                            <p:childTnLst>
                              <p:par>
                                <p:cTn id="99" presetID="1" presetClass="entr" presetSubtype="0" fill="hold" grpId="0" nodeType="afterEffect">
                                  <p:stCondLst>
                                    <p:cond delay="200"/>
                                  </p:stCondLst>
                                  <p:childTnLst>
                                    <p:set>
                                      <p:cBhvr>
                                        <p:cTn id="100" dur="1" fill="hold">
                                          <p:stCondLst>
                                            <p:cond delay="0"/>
                                          </p:stCondLst>
                                        </p:cTn>
                                        <p:tgtEl>
                                          <p:spTgt spid="39"/>
                                        </p:tgtEl>
                                        <p:attrNameLst>
                                          <p:attrName>style.visibility</p:attrName>
                                        </p:attrNameLst>
                                      </p:cBhvr>
                                      <p:to>
                                        <p:strVal val="visible"/>
                                      </p:to>
                                    </p:set>
                                  </p:childTnLst>
                                </p:cTn>
                              </p:par>
                            </p:childTnLst>
                          </p:cTn>
                        </p:par>
                        <p:par>
                          <p:cTn id="101" fill="hold" nodeType="afterGroup">
                            <p:stCondLst>
                              <p:cond delay="1800"/>
                            </p:stCondLst>
                            <p:childTnLst>
                              <p:par>
                                <p:cTn id="102" presetID="1" presetClass="entr" presetSubtype="0" fill="hold" grpId="0" nodeType="afterEffect">
                                  <p:stCondLst>
                                    <p:cond delay="200"/>
                                  </p:stCondLst>
                                  <p:childTnLst>
                                    <p:set>
                                      <p:cBhvr>
                                        <p:cTn id="103" dur="1" fill="hold">
                                          <p:stCondLst>
                                            <p:cond delay="0"/>
                                          </p:stCondLst>
                                        </p:cTn>
                                        <p:tgtEl>
                                          <p:spTgt spid="43"/>
                                        </p:tgtEl>
                                        <p:attrNameLst>
                                          <p:attrName>style.visibility</p:attrName>
                                        </p:attrNameLst>
                                      </p:cBhvr>
                                      <p:to>
                                        <p:strVal val="visible"/>
                                      </p:to>
                                    </p:set>
                                  </p:childTnLst>
                                </p:cTn>
                              </p:par>
                            </p:childTnLst>
                          </p:cTn>
                        </p:par>
                        <p:par>
                          <p:cTn id="104" fill="hold" nodeType="afterGroup">
                            <p:stCondLst>
                              <p:cond delay="2000"/>
                            </p:stCondLst>
                            <p:childTnLst>
                              <p:par>
                                <p:cTn id="105" presetID="1" presetClass="entr" presetSubtype="0" fill="hold" grpId="0" nodeType="afterEffect">
                                  <p:stCondLst>
                                    <p:cond delay="200"/>
                                  </p:stCondLst>
                                  <p:childTnLst>
                                    <p:set>
                                      <p:cBhvr>
                                        <p:cTn id="106" dur="1" fill="hold">
                                          <p:stCondLst>
                                            <p:cond delay="0"/>
                                          </p:stCondLst>
                                        </p:cTn>
                                        <p:tgtEl>
                                          <p:spTgt spid="40"/>
                                        </p:tgtEl>
                                        <p:attrNameLst>
                                          <p:attrName>style.visibility</p:attrName>
                                        </p:attrNameLst>
                                      </p:cBhvr>
                                      <p:to>
                                        <p:strVal val="visible"/>
                                      </p:to>
                                    </p:set>
                                  </p:childTnLst>
                                </p:cTn>
                              </p:par>
                            </p:childTnLst>
                          </p:cTn>
                        </p:par>
                        <p:par>
                          <p:cTn id="107" fill="hold" nodeType="afterGroup">
                            <p:stCondLst>
                              <p:cond delay="2200"/>
                            </p:stCondLst>
                            <p:childTnLst>
                              <p:par>
                                <p:cTn id="108" presetID="1" presetClass="entr" presetSubtype="0" fill="hold" grpId="0" nodeType="afterEffect">
                                  <p:stCondLst>
                                    <p:cond delay="200"/>
                                  </p:stCondLst>
                                  <p:childTnLst>
                                    <p:set>
                                      <p:cBhvr>
                                        <p:cTn id="109" dur="1" fill="hold">
                                          <p:stCondLst>
                                            <p:cond delay="0"/>
                                          </p:stCondLst>
                                        </p:cTn>
                                        <p:tgtEl>
                                          <p:spTgt spid="42"/>
                                        </p:tgtEl>
                                        <p:attrNameLst>
                                          <p:attrName>style.visibility</p:attrName>
                                        </p:attrNameLst>
                                      </p:cBhvr>
                                      <p:to>
                                        <p:strVal val="visible"/>
                                      </p:to>
                                    </p:set>
                                  </p:childTnLst>
                                </p:cTn>
                              </p:par>
                            </p:childTnLst>
                          </p:cTn>
                        </p:par>
                        <p:par>
                          <p:cTn id="110" fill="hold" nodeType="afterGroup">
                            <p:stCondLst>
                              <p:cond delay="2400"/>
                            </p:stCondLst>
                            <p:childTnLst>
                              <p:par>
                                <p:cTn id="111" presetID="1" presetClass="entr" presetSubtype="0" fill="hold" grpId="0" nodeType="afterEffect">
                                  <p:stCondLst>
                                    <p:cond delay="200"/>
                                  </p:stCondLst>
                                  <p:childTnLst>
                                    <p:set>
                                      <p:cBhvr>
                                        <p:cTn id="112" dur="1" fill="hold">
                                          <p:stCondLst>
                                            <p:cond delay="0"/>
                                          </p:stCondLst>
                                        </p:cTn>
                                        <p:tgtEl>
                                          <p:spTgt spid="41"/>
                                        </p:tgtEl>
                                        <p:attrNameLst>
                                          <p:attrName>style.visibility</p:attrName>
                                        </p:attrNameLst>
                                      </p:cBhvr>
                                      <p:to>
                                        <p:strVal val="visible"/>
                                      </p:to>
                                    </p:set>
                                  </p:childTnLst>
                                </p:cTn>
                              </p:par>
                            </p:childTnLst>
                          </p:cTn>
                        </p:par>
                        <p:par>
                          <p:cTn id="113" fill="hold" nodeType="afterGroup">
                            <p:stCondLst>
                              <p:cond delay="2600"/>
                            </p:stCondLst>
                            <p:childTnLst>
                              <p:par>
                                <p:cTn id="114" presetID="1" presetClass="entr" presetSubtype="0" fill="hold" grpId="0" nodeType="afterEffect">
                                  <p:stCondLst>
                                    <p:cond delay="200"/>
                                  </p:stCondLst>
                                  <p:childTnLst>
                                    <p:set>
                                      <p:cBhvr>
                                        <p:cTn id="1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8" grpId="0"/>
      <p:bldP spid="2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6" grpId="0"/>
      <p:bldP spid="48" grpId="0"/>
      <p:bldP spid="5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Subsidence Example</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101062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50" name="Freeform 2"/>
          <p:cNvSpPr>
            <a:spLocks/>
          </p:cNvSpPr>
          <p:nvPr/>
        </p:nvSpPr>
        <p:spPr bwMode="auto">
          <a:xfrm>
            <a:off x="200025" y="1076325"/>
            <a:ext cx="2190750" cy="247650"/>
          </a:xfrm>
          <a:custGeom>
            <a:avLst/>
            <a:gdLst>
              <a:gd name="T0" fmla="*/ 0 w 1380"/>
              <a:gd name="T1" fmla="*/ 42 h 156"/>
              <a:gd name="T2" fmla="*/ 90 w 1380"/>
              <a:gd name="T3" fmla="*/ 0 h 156"/>
              <a:gd name="T4" fmla="*/ 234 w 1380"/>
              <a:gd name="T5" fmla="*/ 42 h 156"/>
              <a:gd name="T6" fmla="*/ 324 w 1380"/>
              <a:gd name="T7" fmla="*/ 90 h 156"/>
              <a:gd name="T8" fmla="*/ 360 w 1380"/>
              <a:gd name="T9" fmla="*/ 114 h 156"/>
              <a:gd name="T10" fmla="*/ 408 w 1380"/>
              <a:gd name="T11" fmla="*/ 126 h 156"/>
              <a:gd name="T12" fmla="*/ 468 w 1380"/>
              <a:gd name="T13" fmla="*/ 156 h 156"/>
              <a:gd name="T14" fmla="*/ 618 w 1380"/>
              <a:gd name="T15" fmla="*/ 150 h 156"/>
              <a:gd name="T16" fmla="*/ 762 w 1380"/>
              <a:gd name="T17" fmla="*/ 114 h 156"/>
              <a:gd name="T18" fmla="*/ 954 w 1380"/>
              <a:gd name="T19" fmla="*/ 120 h 156"/>
              <a:gd name="T20" fmla="*/ 1020 w 1380"/>
              <a:gd name="T21" fmla="*/ 78 h 156"/>
              <a:gd name="T22" fmla="*/ 1038 w 1380"/>
              <a:gd name="T23" fmla="*/ 60 h 156"/>
              <a:gd name="T24" fmla="*/ 1074 w 1380"/>
              <a:gd name="T25" fmla="*/ 48 h 156"/>
              <a:gd name="T26" fmla="*/ 1158 w 1380"/>
              <a:gd name="T27" fmla="*/ 66 h 156"/>
              <a:gd name="T28" fmla="*/ 1236 w 1380"/>
              <a:gd name="T29" fmla="*/ 60 h 156"/>
              <a:gd name="T30" fmla="*/ 1254 w 1380"/>
              <a:gd name="T31" fmla="*/ 48 h 156"/>
              <a:gd name="T32" fmla="*/ 1380 w 1380"/>
              <a:gd name="T33"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0" h="156">
                <a:moveTo>
                  <a:pt x="0" y="42"/>
                </a:moveTo>
                <a:cubicBezTo>
                  <a:pt x="18" y="15"/>
                  <a:pt x="58" y="6"/>
                  <a:pt x="90" y="0"/>
                </a:cubicBezTo>
                <a:cubicBezTo>
                  <a:pt x="144" y="7"/>
                  <a:pt x="186" y="15"/>
                  <a:pt x="234" y="42"/>
                </a:cubicBezTo>
                <a:cubicBezTo>
                  <a:pt x="264" y="58"/>
                  <a:pt x="295" y="74"/>
                  <a:pt x="324" y="90"/>
                </a:cubicBezTo>
                <a:cubicBezTo>
                  <a:pt x="337" y="97"/>
                  <a:pt x="346" y="111"/>
                  <a:pt x="360" y="114"/>
                </a:cubicBezTo>
                <a:cubicBezTo>
                  <a:pt x="374" y="117"/>
                  <a:pt x="394" y="119"/>
                  <a:pt x="408" y="126"/>
                </a:cubicBezTo>
                <a:cubicBezTo>
                  <a:pt x="428" y="135"/>
                  <a:pt x="468" y="156"/>
                  <a:pt x="468" y="156"/>
                </a:cubicBezTo>
                <a:cubicBezTo>
                  <a:pt x="518" y="154"/>
                  <a:pt x="568" y="153"/>
                  <a:pt x="618" y="150"/>
                </a:cubicBezTo>
                <a:cubicBezTo>
                  <a:pt x="667" y="147"/>
                  <a:pt x="713" y="122"/>
                  <a:pt x="762" y="114"/>
                </a:cubicBezTo>
                <a:cubicBezTo>
                  <a:pt x="841" y="122"/>
                  <a:pt x="865" y="125"/>
                  <a:pt x="954" y="120"/>
                </a:cubicBezTo>
                <a:cubicBezTo>
                  <a:pt x="979" y="104"/>
                  <a:pt x="991" y="89"/>
                  <a:pt x="1020" y="78"/>
                </a:cubicBezTo>
                <a:cubicBezTo>
                  <a:pt x="1026" y="72"/>
                  <a:pt x="1031" y="64"/>
                  <a:pt x="1038" y="60"/>
                </a:cubicBezTo>
                <a:cubicBezTo>
                  <a:pt x="1049" y="54"/>
                  <a:pt x="1074" y="48"/>
                  <a:pt x="1074" y="48"/>
                </a:cubicBezTo>
                <a:cubicBezTo>
                  <a:pt x="1104" y="52"/>
                  <a:pt x="1130" y="57"/>
                  <a:pt x="1158" y="66"/>
                </a:cubicBezTo>
                <a:cubicBezTo>
                  <a:pt x="1184" y="64"/>
                  <a:pt x="1210" y="65"/>
                  <a:pt x="1236" y="60"/>
                </a:cubicBezTo>
                <a:cubicBezTo>
                  <a:pt x="1243" y="59"/>
                  <a:pt x="1247" y="51"/>
                  <a:pt x="1254" y="48"/>
                </a:cubicBezTo>
                <a:cubicBezTo>
                  <a:pt x="1290" y="32"/>
                  <a:pt x="1340" y="18"/>
                  <a:pt x="1380" y="1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1" name="Freeform 3"/>
          <p:cNvSpPr>
            <a:spLocks/>
          </p:cNvSpPr>
          <p:nvPr/>
        </p:nvSpPr>
        <p:spPr bwMode="auto">
          <a:xfrm>
            <a:off x="95250" y="3925888"/>
            <a:ext cx="2562225" cy="341312"/>
          </a:xfrm>
          <a:custGeom>
            <a:avLst/>
            <a:gdLst>
              <a:gd name="T0" fmla="*/ 0 w 1470"/>
              <a:gd name="T1" fmla="*/ 191 h 215"/>
              <a:gd name="T2" fmla="*/ 618 w 1470"/>
              <a:gd name="T3" fmla="*/ 5 h 215"/>
              <a:gd name="T4" fmla="*/ 1314 w 1470"/>
              <a:gd name="T5" fmla="*/ 161 h 215"/>
              <a:gd name="T6" fmla="*/ 1470 w 1470"/>
              <a:gd name="T7" fmla="*/ 215 h 215"/>
            </a:gdLst>
            <a:ahLst/>
            <a:cxnLst>
              <a:cxn ang="0">
                <a:pos x="T0" y="T1"/>
              </a:cxn>
              <a:cxn ang="0">
                <a:pos x="T2" y="T3"/>
              </a:cxn>
              <a:cxn ang="0">
                <a:pos x="T4" y="T5"/>
              </a:cxn>
              <a:cxn ang="0">
                <a:pos x="T6" y="T7"/>
              </a:cxn>
            </a:cxnLst>
            <a:rect l="0" t="0" r="r" b="b"/>
            <a:pathLst>
              <a:path w="1470" h="215">
                <a:moveTo>
                  <a:pt x="0" y="191"/>
                </a:moveTo>
                <a:cubicBezTo>
                  <a:pt x="199" y="100"/>
                  <a:pt x="399" y="10"/>
                  <a:pt x="618" y="5"/>
                </a:cubicBezTo>
                <a:cubicBezTo>
                  <a:pt x="837" y="0"/>
                  <a:pt x="1172" y="126"/>
                  <a:pt x="1314" y="161"/>
                </a:cubicBezTo>
                <a:cubicBezTo>
                  <a:pt x="1456" y="196"/>
                  <a:pt x="1463" y="205"/>
                  <a:pt x="1470" y="215"/>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2" name="Line 4"/>
          <p:cNvSpPr>
            <a:spLocks noChangeShapeType="1"/>
          </p:cNvSpPr>
          <p:nvPr/>
        </p:nvSpPr>
        <p:spPr bwMode="auto">
          <a:xfrm flipV="1">
            <a:off x="0" y="4972050"/>
            <a:ext cx="2600325" cy="19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3" name="Line 5"/>
          <p:cNvSpPr>
            <a:spLocks noChangeShapeType="1"/>
          </p:cNvSpPr>
          <p:nvPr/>
        </p:nvSpPr>
        <p:spPr bwMode="auto">
          <a:xfrm flipV="1">
            <a:off x="5553075" y="4943475"/>
            <a:ext cx="2600325" cy="19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4" name="Freeform 6"/>
          <p:cNvSpPr>
            <a:spLocks/>
          </p:cNvSpPr>
          <p:nvPr/>
        </p:nvSpPr>
        <p:spPr bwMode="auto">
          <a:xfrm>
            <a:off x="5753100" y="1724025"/>
            <a:ext cx="2190750" cy="247650"/>
          </a:xfrm>
          <a:custGeom>
            <a:avLst/>
            <a:gdLst>
              <a:gd name="T0" fmla="*/ 0 w 1380"/>
              <a:gd name="T1" fmla="*/ 42 h 156"/>
              <a:gd name="T2" fmla="*/ 90 w 1380"/>
              <a:gd name="T3" fmla="*/ 0 h 156"/>
              <a:gd name="T4" fmla="*/ 234 w 1380"/>
              <a:gd name="T5" fmla="*/ 42 h 156"/>
              <a:gd name="T6" fmla="*/ 324 w 1380"/>
              <a:gd name="T7" fmla="*/ 90 h 156"/>
              <a:gd name="T8" fmla="*/ 360 w 1380"/>
              <a:gd name="T9" fmla="*/ 114 h 156"/>
              <a:gd name="T10" fmla="*/ 408 w 1380"/>
              <a:gd name="T11" fmla="*/ 126 h 156"/>
              <a:gd name="T12" fmla="*/ 468 w 1380"/>
              <a:gd name="T13" fmla="*/ 156 h 156"/>
              <a:gd name="T14" fmla="*/ 618 w 1380"/>
              <a:gd name="T15" fmla="*/ 150 h 156"/>
              <a:gd name="T16" fmla="*/ 762 w 1380"/>
              <a:gd name="T17" fmla="*/ 114 h 156"/>
              <a:gd name="T18" fmla="*/ 954 w 1380"/>
              <a:gd name="T19" fmla="*/ 120 h 156"/>
              <a:gd name="T20" fmla="*/ 1020 w 1380"/>
              <a:gd name="T21" fmla="*/ 78 h 156"/>
              <a:gd name="T22" fmla="*/ 1038 w 1380"/>
              <a:gd name="T23" fmla="*/ 60 h 156"/>
              <a:gd name="T24" fmla="*/ 1074 w 1380"/>
              <a:gd name="T25" fmla="*/ 48 h 156"/>
              <a:gd name="T26" fmla="*/ 1158 w 1380"/>
              <a:gd name="T27" fmla="*/ 66 h 156"/>
              <a:gd name="T28" fmla="*/ 1236 w 1380"/>
              <a:gd name="T29" fmla="*/ 60 h 156"/>
              <a:gd name="T30" fmla="*/ 1254 w 1380"/>
              <a:gd name="T31" fmla="*/ 48 h 156"/>
              <a:gd name="T32" fmla="*/ 1380 w 1380"/>
              <a:gd name="T33"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0" h="156">
                <a:moveTo>
                  <a:pt x="0" y="42"/>
                </a:moveTo>
                <a:cubicBezTo>
                  <a:pt x="18" y="15"/>
                  <a:pt x="58" y="6"/>
                  <a:pt x="90" y="0"/>
                </a:cubicBezTo>
                <a:cubicBezTo>
                  <a:pt x="144" y="7"/>
                  <a:pt x="186" y="15"/>
                  <a:pt x="234" y="42"/>
                </a:cubicBezTo>
                <a:cubicBezTo>
                  <a:pt x="264" y="58"/>
                  <a:pt x="295" y="74"/>
                  <a:pt x="324" y="90"/>
                </a:cubicBezTo>
                <a:cubicBezTo>
                  <a:pt x="337" y="97"/>
                  <a:pt x="346" y="111"/>
                  <a:pt x="360" y="114"/>
                </a:cubicBezTo>
                <a:cubicBezTo>
                  <a:pt x="374" y="117"/>
                  <a:pt x="394" y="119"/>
                  <a:pt x="408" y="126"/>
                </a:cubicBezTo>
                <a:cubicBezTo>
                  <a:pt x="428" y="135"/>
                  <a:pt x="468" y="156"/>
                  <a:pt x="468" y="156"/>
                </a:cubicBezTo>
                <a:cubicBezTo>
                  <a:pt x="518" y="154"/>
                  <a:pt x="568" y="153"/>
                  <a:pt x="618" y="150"/>
                </a:cubicBezTo>
                <a:cubicBezTo>
                  <a:pt x="667" y="147"/>
                  <a:pt x="713" y="122"/>
                  <a:pt x="762" y="114"/>
                </a:cubicBezTo>
                <a:cubicBezTo>
                  <a:pt x="841" y="122"/>
                  <a:pt x="865" y="125"/>
                  <a:pt x="954" y="120"/>
                </a:cubicBezTo>
                <a:cubicBezTo>
                  <a:pt x="979" y="104"/>
                  <a:pt x="991" y="89"/>
                  <a:pt x="1020" y="78"/>
                </a:cubicBezTo>
                <a:cubicBezTo>
                  <a:pt x="1026" y="72"/>
                  <a:pt x="1031" y="64"/>
                  <a:pt x="1038" y="60"/>
                </a:cubicBezTo>
                <a:cubicBezTo>
                  <a:pt x="1049" y="54"/>
                  <a:pt x="1074" y="48"/>
                  <a:pt x="1074" y="48"/>
                </a:cubicBezTo>
                <a:cubicBezTo>
                  <a:pt x="1104" y="52"/>
                  <a:pt x="1130" y="57"/>
                  <a:pt x="1158" y="66"/>
                </a:cubicBezTo>
                <a:cubicBezTo>
                  <a:pt x="1184" y="64"/>
                  <a:pt x="1210" y="65"/>
                  <a:pt x="1236" y="60"/>
                </a:cubicBezTo>
                <a:cubicBezTo>
                  <a:pt x="1243" y="59"/>
                  <a:pt x="1247" y="51"/>
                  <a:pt x="1254" y="48"/>
                </a:cubicBezTo>
                <a:cubicBezTo>
                  <a:pt x="1290" y="32"/>
                  <a:pt x="1340" y="18"/>
                  <a:pt x="1380" y="1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5" name="Freeform 7"/>
          <p:cNvSpPr>
            <a:spLocks/>
          </p:cNvSpPr>
          <p:nvPr/>
        </p:nvSpPr>
        <p:spPr bwMode="auto">
          <a:xfrm>
            <a:off x="5676900" y="3630613"/>
            <a:ext cx="2562225" cy="341312"/>
          </a:xfrm>
          <a:custGeom>
            <a:avLst/>
            <a:gdLst>
              <a:gd name="T0" fmla="*/ 0 w 1470"/>
              <a:gd name="T1" fmla="*/ 191 h 215"/>
              <a:gd name="T2" fmla="*/ 618 w 1470"/>
              <a:gd name="T3" fmla="*/ 5 h 215"/>
              <a:gd name="T4" fmla="*/ 1314 w 1470"/>
              <a:gd name="T5" fmla="*/ 161 h 215"/>
              <a:gd name="T6" fmla="*/ 1470 w 1470"/>
              <a:gd name="T7" fmla="*/ 215 h 215"/>
            </a:gdLst>
            <a:ahLst/>
            <a:cxnLst>
              <a:cxn ang="0">
                <a:pos x="T0" y="T1"/>
              </a:cxn>
              <a:cxn ang="0">
                <a:pos x="T2" y="T3"/>
              </a:cxn>
              <a:cxn ang="0">
                <a:pos x="T4" y="T5"/>
              </a:cxn>
              <a:cxn ang="0">
                <a:pos x="T6" y="T7"/>
              </a:cxn>
            </a:cxnLst>
            <a:rect l="0" t="0" r="r" b="b"/>
            <a:pathLst>
              <a:path w="1470" h="215">
                <a:moveTo>
                  <a:pt x="0" y="191"/>
                </a:moveTo>
                <a:cubicBezTo>
                  <a:pt x="199" y="100"/>
                  <a:pt x="399" y="10"/>
                  <a:pt x="618" y="5"/>
                </a:cubicBezTo>
                <a:cubicBezTo>
                  <a:pt x="837" y="0"/>
                  <a:pt x="1172" y="126"/>
                  <a:pt x="1314" y="161"/>
                </a:cubicBezTo>
                <a:cubicBezTo>
                  <a:pt x="1456" y="196"/>
                  <a:pt x="1463" y="205"/>
                  <a:pt x="1470" y="215"/>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6" name="Line 8"/>
          <p:cNvSpPr>
            <a:spLocks noChangeShapeType="1"/>
          </p:cNvSpPr>
          <p:nvPr/>
        </p:nvSpPr>
        <p:spPr bwMode="auto">
          <a:xfrm flipV="1">
            <a:off x="6915150" y="1914525"/>
            <a:ext cx="0" cy="302895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7" name="Freeform 9"/>
          <p:cNvSpPr>
            <a:spLocks/>
          </p:cNvSpPr>
          <p:nvPr/>
        </p:nvSpPr>
        <p:spPr bwMode="auto">
          <a:xfrm>
            <a:off x="6699250" y="1952625"/>
            <a:ext cx="196850" cy="1685925"/>
          </a:xfrm>
          <a:custGeom>
            <a:avLst/>
            <a:gdLst>
              <a:gd name="T0" fmla="*/ 64 w 124"/>
              <a:gd name="T1" fmla="*/ 1062 h 1062"/>
              <a:gd name="T2" fmla="*/ 10 w 124"/>
              <a:gd name="T3" fmla="*/ 372 h 1062"/>
              <a:gd name="T4" fmla="*/ 124 w 124"/>
              <a:gd name="T5" fmla="*/ 0 h 1062"/>
            </a:gdLst>
            <a:ahLst/>
            <a:cxnLst>
              <a:cxn ang="0">
                <a:pos x="T0" y="T1"/>
              </a:cxn>
              <a:cxn ang="0">
                <a:pos x="T2" y="T3"/>
              </a:cxn>
              <a:cxn ang="0">
                <a:pos x="T4" y="T5"/>
              </a:cxn>
            </a:cxnLst>
            <a:rect l="0" t="0" r="r" b="b"/>
            <a:pathLst>
              <a:path w="124" h="1062">
                <a:moveTo>
                  <a:pt x="64" y="1062"/>
                </a:moveTo>
                <a:cubicBezTo>
                  <a:pt x="32" y="805"/>
                  <a:pt x="0" y="549"/>
                  <a:pt x="10" y="372"/>
                </a:cubicBezTo>
                <a:cubicBezTo>
                  <a:pt x="20" y="195"/>
                  <a:pt x="72" y="97"/>
                  <a:pt x="124" y="0"/>
                </a:cubicBezTo>
              </a:path>
            </a:pathLst>
          </a:custGeom>
          <a:noFill/>
          <a:ln w="50800">
            <a:solidFill>
              <a:srgbClr val="00FF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8" name="Line 10"/>
          <p:cNvSpPr>
            <a:spLocks noChangeShapeType="1"/>
          </p:cNvSpPr>
          <p:nvPr/>
        </p:nvSpPr>
        <p:spPr bwMode="auto">
          <a:xfrm flipV="1">
            <a:off x="1333500" y="1257300"/>
            <a:ext cx="19050" cy="36957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59" name="Freeform 11"/>
          <p:cNvSpPr>
            <a:spLocks/>
          </p:cNvSpPr>
          <p:nvPr/>
        </p:nvSpPr>
        <p:spPr bwMode="auto">
          <a:xfrm>
            <a:off x="966788" y="1276350"/>
            <a:ext cx="376237" cy="2647950"/>
          </a:xfrm>
          <a:custGeom>
            <a:avLst/>
            <a:gdLst>
              <a:gd name="T0" fmla="*/ 111 w 237"/>
              <a:gd name="T1" fmla="*/ 1668 h 1668"/>
              <a:gd name="T2" fmla="*/ 21 w 237"/>
              <a:gd name="T3" fmla="*/ 516 h 1668"/>
              <a:gd name="T4" fmla="*/ 237 w 237"/>
              <a:gd name="T5" fmla="*/ 0 h 1668"/>
            </a:gdLst>
            <a:ahLst/>
            <a:cxnLst>
              <a:cxn ang="0">
                <a:pos x="T0" y="T1"/>
              </a:cxn>
              <a:cxn ang="0">
                <a:pos x="T2" y="T3"/>
              </a:cxn>
              <a:cxn ang="0">
                <a:pos x="T4" y="T5"/>
              </a:cxn>
            </a:cxnLst>
            <a:rect l="0" t="0" r="r" b="b"/>
            <a:pathLst>
              <a:path w="237" h="1668">
                <a:moveTo>
                  <a:pt x="111" y="1668"/>
                </a:moveTo>
                <a:cubicBezTo>
                  <a:pt x="55" y="1231"/>
                  <a:pt x="0" y="794"/>
                  <a:pt x="21" y="516"/>
                </a:cubicBezTo>
                <a:cubicBezTo>
                  <a:pt x="42" y="238"/>
                  <a:pt x="139" y="119"/>
                  <a:pt x="237" y="0"/>
                </a:cubicBezTo>
              </a:path>
            </a:pathLst>
          </a:custGeom>
          <a:noFill/>
          <a:ln w="50800">
            <a:solidFill>
              <a:srgbClr val="00FF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60" name="Line 12"/>
          <p:cNvSpPr>
            <a:spLocks noChangeShapeType="1"/>
          </p:cNvSpPr>
          <p:nvPr/>
        </p:nvSpPr>
        <p:spPr bwMode="auto">
          <a:xfrm flipV="1">
            <a:off x="1190625" y="3924300"/>
            <a:ext cx="0" cy="1057275"/>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61" name="Line 13"/>
          <p:cNvSpPr>
            <a:spLocks noChangeShapeType="1"/>
          </p:cNvSpPr>
          <p:nvPr/>
        </p:nvSpPr>
        <p:spPr bwMode="auto">
          <a:xfrm flipV="1">
            <a:off x="6800850" y="3619500"/>
            <a:ext cx="0" cy="13335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62" name="Line 14"/>
          <p:cNvSpPr>
            <a:spLocks noChangeShapeType="1"/>
          </p:cNvSpPr>
          <p:nvPr/>
        </p:nvSpPr>
        <p:spPr bwMode="auto">
          <a:xfrm>
            <a:off x="6981825" y="1895475"/>
            <a:ext cx="0" cy="914400"/>
          </a:xfrm>
          <a:prstGeom prst="line">
            <a:avLst/>
          </a:prstGeom>
          <a:noFill/>
          <a:ln w="508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63" name="Line 15"/>
          <p:cNvSpPr>
            <a:spLocks noChangeShapeType="1"/>
          </p:cNvSpPr>
          <p:nvPr/>
        </p:nvSpPr>
        <p:spPr bwMode="auto">
          <a:xfrm>
            <a:off x="1428750" y="1266825"/>
            <a:ext cx="0" cy="561975"/>
          </a:xfrm>
          <a:prstGeom prst="line">
            <a:avLst/>
          </a:prstGeom>
          <a:noFill/>
          <a:ln w="508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64" name="Text Box 16"/>
          <p:cNvSpPr txBox="1">
            <a:spLocks noChangeArrowheads="1"/>
          </p:cNvSpPr>
          <p:nvPr/>
        </p:nvSpPr>
        <p:spPr bwMode="auto">
          <a:xfrm>
            <a:off x="698500" y="4368800"/>
            <a:ext cx="415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25000"/>
              <a:t>0</a:t>
            </a:r>
            <a:endParaRPr lang="en-US" altLang="en-US"/>
          </a:p>
        </p:txBody>
      </p:sp>
      <p:sp>
        <p:nvSpPr>
          <p:cNvPr id="283665" name="Text Box 17"/>
          <p:cNvSpPr txBox="1">
            <a:spLocks noChangeArrowheads="1"/>
          </p:cNvSpPr>
          <p:nvPr/>
        </p:nvSpPr>
        <p:spPr bwMode="auto">
          <a:xfrm>
            <a:off x="574675" y="2463800"/>
            <a:ext cx="414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t>
            </a:r>
            <a:r>
              <a:rPr lang="en-US" altLang="en-US" baseline="-25000"/>
              <a:t>0</a:t>
            </a:r>
            <a:endParaRPr lang="en-US" altLang="en-US"/>
          </a:p>
        </p:txBody>
      </p:sp>
      <p:sp>
        <p:nvSpPr>
          <p:cNvPr id="283666" name="Text Box 18"/>
          <p:cNvSpPr txBox="1">
            <a:spLocks noChangeArrowheads="1"/>
          </p:cNvSpPr>
          <p:nvPr/>
        </p:nvSpPr>
        <p:spPr bwMode="auto">
          <a:xfrm>
            <a:off x="1412875" y="3063875"/>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t>
            </a:r>
            <a:r>
              <a:rPr lang="en-US" altLang="en-US" baseline="-25000"/>
              <a:t>0</a:t>
            </a:r>
            <a:endParaRPr lang="en-US" altLang="en-US"/>
          </a:p>
        </p:txBody>
      </p:sp>
      <p:sp>
        <p:nvSpPr>
          <p:cNvPr id="283667" name="Text Box 19"/>
          <p:cNvSpPr txBox="1">
            <a:spLocks noChangeArrowheads="1"/>
          </p:cNvSpPr>
          <p:nvPr/>
        </p:nvSpPr>
        <p:spPr bwMode="auto">
          <a:xfrm>
            <a:off x="1412875" y="1397000"/>
            <a:ext cx="388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25000"/>
              <a:t>0</a:t>
            </a:r>
            <a:endParaRPr lang="en-US" altLang="en-US"/>
          </a:p>
        </p:txBody>
      </p:sp>
      <p:sp>
        <p:nvSpPr>
          <p:cNvPr id="283668" name="Text Box 20"/>
          <p:cNvSpPr txBox="1">
            <a:spLocks noChangeArrowheads="1"/>
          </p:cNvSpPr>
          <p:nvPr/>
        </p:nvSpPr>
        <p:spPr bwMode="auto">
          <a:xfrm>
            <a:off x="6289675" y="4254500"/>
            <a:ext cx="415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25000"/>
              <a:t>1</a:t>
            </a:r>
            <a:endParaRPr lang="en-US" altLang="en-US"/>
          </a:p>
        </p:txBody>
      </p:sp>
      <p:sp>
        <p:nvSpPr>
          <p:cNvPr id="283669" name="Text Box 21"/>
          <p:cNvSpPr txBox="1">
            <a:spLocks noChangeArrowheads="1"/>
          </p:cNvSpPr>
          <p:nvPr/>
        </p:nvSpPr>
        <p:spPr bwMode="auto">
          <a:xfrm>
            <a:off x="6194425" y="2644775"/>
            <a:ext cx="414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t>
            </a:r>
            <a:r>
              <a:rPr lang="en-US" altLang="en-US" baseline="-25000"/>
              <a:t>1</a:t>
            </a:r>
            <a:endParaRPr lang="en-US" altLang="en-US"/>
          </a:p>
        </p:txBody>
      </p:sp>
      <p:sp>
        <p:nvSpPr>
          <p:cNvPr id="283670" name="Text Box 22"/>
          <p:cNvSpPr txBox="1">
            <a:spLocks noChangeArrowheads="1"/>
          </p:cNvSpPr>
          <p:nvPr/>
        </p:nvSpPr>
        <p:spPr bwMode="auto">
          <a:xfrm>
            <a:off x="6975475" y="3111500"/>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t>
            </a:r>
            <a:r>
              <a:rPr lang="en-US" altLang="en-US" baseline="-25000"/>
              <a:t>1</a:t>
            </a:r>
            <a:endParaRPr lang="en-US" altLang="en-US"/>
          </a:p>
        </p:txBody>
      </p:sp>
      <p:sp>
        <p:nvSpPr>
          <p:cNvPr id="283671" name="Text Box 23"/>
          <p:cNvSpPr txBox="1">
            <a:spLocks noChangeArrowheads="1"/>
          </p:cNvSpPr>
          <p:nvPr/>
        </p:nvSpPr>
        <p:spPr bwMode="auto">
          <a:xfrm>
            <a:off x="7023100" y="2168525"/>
            <a:ext cx="388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25000"/>
              <a:t>1</a:t>
            </a:r>
            <a:endParaRPr lang="en-US" altLang="en-US"/>
          </a:p>
        </p:txBody>
      </p:sp>
      <p:sp>
        <p:nvSpPr>
          <p:cNvPr id="283672" name="Text Box 24"/>
          <p:cNvSpPr txBox="1">
            <a:spLocks noChangeArrowheads="1"/>
          </p:cNvSpPr>
          <p:nvPr/>
        </p:nvSpPr>
        <p:spPr bwMode="auto">
          <a:xfrm>
            <a:off x="2470150" y="939800"/>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Surface</a:t>
            </a:r>
          </a:p>
        </p:txBody>
      </p:sp>
      <p:sp>
        <p:nvSpPr>
          <p:cNvPr id="283673" name="Text Box 25"/>
          <p:cNvSpPr txBox="1">
            <a:spLocks noChangeArrowheads="1"/>
          </p:cNvSpPr>
          <p:nvPr/>
        </p:nvSpPr>
        <p:spPr bwMode="auto">
          <a:xfrm>
            <a:off x="8121650" y="4797425"/>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Ellipsoid</a:t>
            </a:r>
          </a:p>
        </p:txBody>
      </p:sp>
      <p:sp>
        <p:nvSpPr>
          <p:cNvPr id="283674" name="Text Box 26"/>
          <p:cNvSpPr txBox="1">
            <a:spLocks noChangeArrowheads="1"/>
          </p:cNvSpPr>
          <p:nvPr/>
        </p:nvSpPr>
        <p:spPr bwMode="auto">
          <a:xfrm>
            <a:off x="8220075" y="3844925"/>
            <a:ext cx="75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Geoid</a:t>
            </a:r>
          </a:p>
        </p:txBody>
      </p:sp>
      <p:sp>
        <p:nvSpPr>
          <p:cNvPr id="283675" name="Text Box 27"/>
          <p:cNvSpPr txBox="1">
            <a:spLocks noChangeArrowheads="1"/>
          </p:cNvSpPr>
          <p:nvPr/>
        </p:nvSpPr>
        <p:spPr bwMode="auto">
          <a:xfrm>
            <a:off x="7877175" y="1568450"/>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Surface</a:t>
            </a:r>
          </a:p>
        </p:txBody>
      </p:sp>
      <p:sp>
        <p:nvSpPr>
          <p:cNvPr id="283676" name="Text Box 28"/>
          <p:cNvSpPr txBox="1">
            <a:spLocks noChangeArrowheads="1"/>
          </p:cNvSpPr>
          <p:nvPr/>
        </p:nvSpPr>
        <p:spPr bwMode="auto">
          <a:xfrm>
            <a:off x="2698750" y="4102100"/>
            <a:ext cx="75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Geoid</a:t>
            </a:r>
          </a:p>
        </p:txBody>
      </p:sp>
      <p:sp>
        <p:nvSpPr>
          <p:cNvPr id="283677" name="Text Box 29"/>
          <p:cNvSpPr txBox="1">
            <a:spLocks noChangeArrowheads="1"/>
          </p:cNvSpPr>
          <p:nvPr/>
        </p:nvSpPr>
        <p:spPr bwMode="auto">
          <a:xfrm>
            <a:off x="2641600" y="4826000"/>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Ellipsoid</a:t>
            </a:r>
          </a:p>
        </p:txBody>
      </p:sp>
      <p:sp>
        <p:nvSpPr>
          <p:cNvPr id="283678" name="Text Box 30"/>
          <p:cNvSpPr txBox="1">
            <a:spLocks noChangeArrowheads="1"/>
          </p:cNvSpPr>
          <p:nvPr/>
        </p:nvSpPr>
        <p:spPr bwMode="auto">
          <a:xfrm>
            <a:off x="1003300" y="59690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T=t</a:t>
            </a:r>
            <a:r>
              <a:rPr lang="en-US" altLang="en-US" baseline="-25000"/>
              <a:t>0</a:t>
            </a:r>
          </a:p>
        </p:txBody>
      </p:sp>
      <p:sp>
        <p:nvSpPr>
          <p:cNvPr id="283679" name="Text Box 31"/>
          <p:cNvSpPr txBox="1">
            <a:spLocks noChangeArrowheads="1"/>
          </p:cNvSpPr>
          <p:nvPr/>
        </p:nvSpPr>
        <p:spPr bwMode="auto">
          <a:xfrm>
            <a:off x="6594475" y="69215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T=t</a:t>
            </a:r>
            <a:r>
              <a:rPr lang="en-US" altLang="en-US" baseline="-25000"/>
              <a:t>1</a:t>
            </a:r>
          </a:p>
        </p:txBody>
      </p:sp>
      <p:sp>
        <p:nvSpPr>
          <p:cNvPr id="283680" name="Text Box 32"/>
          <p:cNvSpPr txBox="1">
            <a:spLocks noChangeArrowheads="1"/>
          </p:cNvSpPr>
          <p:nvPr/>
        </p:nvSpPr>
        <p:spPr bwMode="auto">
          <a:xfrm>
            <a:off x="3222625" y="1236663"/>
            <a:ext cx="1196975"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 = h</a:t>
            </a:r>
            <a:r>
              <a:rPr lang="en-US" altLang="en-US" baseline="-25000">
                <a:solidFill>
                  <a:srgbClr val="FF3300"/>
                </a:solidFill>
              </a:rPr>
              <a:t>1</a:t>
            </a:r>
            <a:r>
              <a:rPr lang="en-US" altLang="en-US">
                <a:solidFill>
                  <a:srgbClr val="FF3300"/>
                </a:solidFill>
              </a:rPr>
              <a:t>-h</a:t>
            </a:r>
            <a:r>
              <a:rPr lang="en-US" altLang="en-US" baseline="-25000">
                <a:solidFill>
                  <a:srgbClr val="FF3300"/>
                </a:solidFill>
              </a:rPr>
              <a:t>0</a:t>
            </a:r>
          </a:p>
        </p:txBody>
      </p:sp>
      <p:sp>
        <p:nvSpPr>
          <p:cNvPr id="283681" name="Text Box 33"/>
          <p:cNvSpPr txBox="1">
            <a:spLocks noChangeArrowheads="1"/>
          </p:cNvSpPr>
          <p:nvPr/>
        </p:nvSpPr>
        <p:spPr bwMode="auto">
          <a:xfrm>
            <a:off x="3355975" y="2655888"/>
            <a:ext cx="1147763"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N=N</a:t>
            </a:r>
            <a:r>
              <a:rPr lang="en-US" altLang="en-US" baseline="-25000">
                <a:solidFill>
                  <a:srgbClr val="FFFF00"/>
                </a:solidFill>
              </a:rPr>
              <a:t>1</a:t>
            </a:r>
            <a:r>
              <a:rPr lang="en-US" altLang="en-US">
                <a:solidFill>
                  <a:srgbClr val="FFFF00"/>
                </a:solidFill>
              </a:rPr>
              <a:t>-N</a:t>
            </a:r>
            <a:r>
              <a:rPr lang="en-US" altLang="en-US" baseline="-25000">
                <a:solidFill>
                  <a:srgbClr val="FFFF00"/>
                </a:solidFill>
              </a:rPr>
              <a:t>0</a:t>
            </a:r>
          </a:p>
        </p:txBody>
      </p:sp>
      <p:sp>
        <p:nvSpPr>
          <p:cNvPr id="283682" name="Text Box 34"/>
          <p:cNvSpPr txBox="1">
            <a:spLocks noChangeArrowheads="1"/>
          </p:cNvSpPr>
          <p:nvPr/>
        </p:nvSpPr>
        <p:spPr bwMode="auto">
          <a:xfrm>
            <a:off x="3308350" y="3178175"/>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25000"/>
              <a:t>0</a:t>
            </a:r>
            <a:r>
              <a:rPr lang="en-US" altLang="en-US"/>
              <a:t>=f(g</a:t>
            </a:r>
            <a:r>
              <a:rPr lang="en-US" altLang="en-US" baseline="-25000"/>
              <a:t>0</a:t>
            </a:r>
            <a:r>
              <a:rPr lang="en-US" altLang="en-US"/>
              <a:t>,H</a:t>
            </a:r>
            <a:r>
              <a:rPr lang="en-US" altLang="en-US" baseline="-25000"/>
              <a:t>0</a:t>
            </a:r>
            <a:r>
              <a:rPr lang="en-US" altLang="en-US"/>
              <a:t>)</a:t>
            </a:r>
          </a:p>
        </p:txBody>
      </p:sp>
      <p:sp>
        <p:nvSpPr>
          <p:cNvPr id="283683" name="Text Box 35"/>
          <p:cNvSpPr txBox="1">
            <a:spLocks noChangeArrowheads="1"/>
          </p:cNvSpPr>
          <p:nvPr/>
        </p:nvSpPr>
        <p:spPr bwMode="auto">
          <a:xfrm>
            <a:off x="3241675" y="1674813"/>
            <a:ext cx="126365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latin typeface="Symbol" pitchFamily="18" charset="2"/>
              </a:rPr>
              <a:t>D</a:t>
            </a:r>
            <a:r>
              <a:rPr lang="en-US" altLang="en-US">
                <a:solidFill>
                  <a:srgbClr val="00FF00"/>
                </a:solidFill>
              </a:rPr>
              <a:t>H = H</a:t>
            </a:r>
            <a:r>
              <a:rPr lang="en-US" altLang="en-US" baseline="-25000">
                <a:solidFill>
                  <a:srgbClr val="00FF00"/>
                </a:solidFill>
              </a:rPr>
              <a:t>1</a:t>
            </a:r>
            <a:r>
              <a:rPr lang="en-US" altLang="en-US">
                <a:solidFill>
                  <a:srgbClr val="00FF00"/>
                </a:solidFill>
              </a:rPr>
              <a:t>-H</a:t>
            </a:r>
            <a:r>
              <a:rPr lang="en-US" altLang="en-US" baseline="-25000">
                <a:solidFill>
                  <a:srgbClr val="00FF00"/>
                </a:solidFill>
              </a:rPr>
              <a:t>0</a:t>
            </a:r>
          </a:p>
        </p:txBody>
      </p:sp>
      <p:sp>
        <p:nvSpPr>
          <p:cNvPr id="283684" name="Text Box 36"/>
          <p:cNvSpPr txBox="1">
            <a:spLocks noChangeArrowheads="1"/>
          </p:cNvSpPr>
          <p:nvPr/>
        </p:nvSpPr>
        <p:spPr bwMode="auto">
          <a:xfrm>
            <a:off x="3336925" y="3673475"/>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25000"/>
              <a:t>1</a:t>
            </a:r>
            <a:r>
              <a:rPr lang="en-US" altLang="en-US"/>
              <a:t>=f(g</a:t>
            </a:r>
            <a:r>
              <a:rPr lang="en-US" altLang="en-US" baseline="-25000"/>
              <a:t>1</a:t>
            </a:r>
            <a:r>
              <a:rPr lang="en-US" altLang="en-US"/>
              <a:t>,H</a:t>
            </a:r>
            <a:r>
              <a:rPr lang="en-US" altLang="en-US" baseline="-25000"/>
              <a:t>1</a:t>
            </a:r>
            <a:r>
              <a:rPr lang="en-US" altLang="en-US"/>
              <a:t>)</a:t>
            </a:r>
          </a:p>
        </p:txBody>
      </p:sp>
      <p:sp>
        <p:nvSpPr>
          <p:cNvPr id="283685" name="Oval 37"/>
          <p:cNvSpPr>
            <a:spLocks noChangeArrowheads="1"/>
          </p:cNvSpPr>
          <p:nvPr/>
        </p:nvSpPr>
        <p:spPr bwMode="auto">
          <a:xfrm>
            <a:off x="3905250" y="3695700"/>
            <a:ext cx="352425" cy="352425"/>
          </a:xfrm>
          <a:prstGeom prst="ellipse">
            <a:avLst/>
          </a:prstGeom>
          <a:noFill/>
          <a:ln w="381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686" name="Line 38"/>
          <p:cNvSpPr>
            <a:spLocks noChangeShapeType="1"/>
          </p:cNvSpPr>
          <p:nvPr/>
        </p:nvSpPr>
        <p:spPr bwMode="auto">
          <a:xfrm>
            <a:off x="4086225" y="4048125"/>
            <a:ext cx="581025" cy="1419225"/>
          </a:xfrm>
          <a:prstGeom prst="line">
            <a:avLst/>
          </a:prstGeom>
          <a:noFill/>
          <a:ln w="381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87" name="Text Box 39"/>
          <p:cNvSpPr txBox="1">
            <a:spLocks noChangeArrowheads="1"/>
          </p:cNvSpPr>
          <p:nvPr/>
        </p:nvSpPr>
        <p:spPr bwMode="auto">
          <a:xfrm>
            <a:off x="4718050" y="5521325"/>
            <a:ext cx="30051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25000"/>
              <a:t>1</a:t>
            </a:r>
            <a:r>
              <a:rPr lang="en-US" altLang="en-US"/>
              <a:t>≠g</a:t>
            </a:r>
            <a:r>
              <a:rPr lang="en-US" altLang="en-US" baseline="-25000"/>
              <a:t>0</a:t>
            </a:r>
            <a:r>
              <a:rPr lang="en-US" altLang="en-US"/>
              <a:t> :  This is the essence </a:t>
            </a:r>
          </a:p>
          <a:p>
            <a:r>
              <a:rPr lang="en-US" altLang="en-US"/>
              <a:t>of “Campaign II” of GRAV-D</a:t>
            </a:r>
          </a:p>
        </p:txBody>
      </p:sp>
      <p:sp>
        <p:nvSpPr>
          <p:cNvPr id="283688" name="Oval 40"/>
          <p:cNvSpPr>
            <a:spLocks noChangeArrowheads="1"/>
          </p:cNvSpPr>
          <p:nvPr/>
        </p:nvSpPr>
        <p:spPr bwMode="auto">
          <a:xfrm>
            <a:off x="3867150" y="3162300"/>
            <a:ext cx="352425" cy="352425"/>
          </a:xfrm>
          <a:prstGeom prst="ellipse">
            <a:avLst/>
          </a:prstGeom>
          <a:noFill/>
          <a:ln w="381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689" name="Line 41"/>
          <p:cNvSpPr>
            <a:spLocks noChangeShapeType="1"/>
          </p:cNvSpPr>
          <p:nvPr/>
        </p:nvSpPr>
        <p:spPr bwMode="auto">
          <a:xfrm flipH="1">
            <a:off x="3571875" y="3476625"/>
            <a:ext cx="361950" cy="2105025"/>
          </a:xfrm>
          <a:prstGeom prst="line">
            <a:avLst/>
          </a:prstGeom>
          <a:noFill/>
          <a:ln w="381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690" name="Text Box 42"/>
          <p:cNvSpPr txBox="1">
            <a:spLocks noChangeArrowheads="1"/>
          </p:cNvSpPr>
          <p:nvPr/>
        </p:nvSpPr>
        <p:spPr bwMode="auto">
          <a:xfrm>
            <a:off x="336550" y="5511800"/>
            <a:ext cx="39719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25000"/>
              <a:t>0</a:t>
            </a:r>
            <a:r>
              <a:rPr lang="en-US" altLang="en-US"/>
              <a:t> hasn’t been measured in decades:  </a:t>
            </a:r>
          </a:p>
          <a:p>
            <a:r>
              <a:rPr lang="en-US" altLang="en-US"/>
              <a:t>This is the essence of </a:t>
            </a:r>
          </a:p>
          <a:p>
            <a:r>
              <a:rPr lang="en-US" altLang="en-US"/>
              <a:t>“Campaign I” of GRAV-D</a:t>
            </a:r>
          </a:p>
        </p:txBody>
      </p:sp>
      <p:sp>
        <p:nvSpPr>
          <p:cNvPr id="283694" name="AutoShape 46"/>
          <p:cNvSpPr>
            <a:spLocks noChangeArrowheads="1"/>
          </p:cNvSpPr>
          <p:nvPr/>
        </p:nvSpPr>
        <p:spPr bwMode="auto">
          <a:xfrm rot="1471156">
            <a:off x="3468688" y="638175"/>
            <a:ext cx="2106612" cy="1498600"/>
          </a:xfrm>
          <a:custGeom>
            <a:avLst/>
            <a:gdLst>
              <a:gd name="G0" fmla="+- -4813231 0 0"/>
              <a:gd name="G1" fmla="+- -11796480 0 0"/>
              <a:gd name="G2" fmla="+- -4813231 0 -11796480"/>
              <a:gd name="G3" fmla="+- 10800 0 0"/>
              <a:gd name="G4" fmla="+- 0 0 -4813231"/>
              <a:gd name="T0" fmla="*/ 360 256 1"/>
              <a:gd name="T1" fmla="*/ 0 256 1"/>
              <a:gd name="G5" fmla="+- G2 T0 T1"/>
              <a:gd name="G6" fmla="?: G2 G2 G5"/>
              <a:gd name="G7" fmla="+- 0 0 G6"/>
              <a:gd name="G8" fmla="+- 9113 0 0"/>
              <a:gd name="G9" fmla="+- 0 0 -11796480"/>
              <a:gd name="G10" fmla="+- 9113 0 2700"/>
              <a:gd name="G11" fmla="cos G10 -4813231"/>
              <a:gd name="G12" fmla="sin G10 -4813231"/>
              <a:gd name="G13" fmla="cos 13500 -4813231"/>
              <a:gd name="G14" fmla="sin 13500 -4813231"/>
              <a:gd name="G15" fmla="+- G11 10800 0"/>
              <a:gd name="G16" fmla="+- G12 10800 0"/>
              <a:gd name="G17" fmla="+- G13 10800 0"/>
              <a:gd name="G18" fmla="+- G14 10800 0"/>
              <a:gd name="G19" fmla="*/ 9113 1 2"/>
              <a:gd name="G20" fmla="+- G19 5400 0"/>
              <a:gd name="G21" fmla="cos G20 -4813231"/>
              <a:gd name="G22" fmla="sin G20 -4813231"/>
              <a:gd name="G23" fmla="+- G21 10800 0"/>
              <a:gd name="G24" fmla="+- G12 G23 G22"/>
              <a:gd name="G25" fmla="+- G22 G23 G11"/>
              <a:gd name="G26" fmla="cos 10800 -4813231"/>
              <a:gd name="G27" fmla="sin 10800 -4813231"/>
              <a:gd name="G28" fmla="cos 9113 -4813231"/>
              <a:gd name="G29" fmla="sin 9113 -4813231"/>
              <a:gd name="G30" fmla="+- G26 10800 0"/>
              <a:gd name="G31" fmla="+- G27 10800 0"/>
              <a:gd name="G32" fmla="+- G28 10800 0"/>
              <a:gd name="G33" fmla="+- G29 10800 0"/>
              <a:gd name="G34" fmla="+- G19 5400 0"/>
              <a:gd name="G35" fmla="cos G34 -11796480"/>
              <a:gd name="G36" fmla="sin G34 -11796480"/>
              <a:gd name="G37" fmla="+/ -11796480 -4813231 2"/>
              <a:gd name="T2" fmla="*/ 180 256 1"/>
              <a:gd name="T3" fmla="*/ 0 256 1"/>
              <a:gd name="G38" fmla="+- G37 T2 T3"/>
              <a:gd name="G39" fmla="?: G2 G37 G38"/>
              <a:gd name="G40" fmla="cos 10800 G39"/>
              <a:gd name="G41" fmla="sin 10800 G39"/>
              <a:gd name="G42" fmla="cos 9113 G39"/>
              <a:gd name="G43" fmla="sin 9113 G39"/>
              <a:gd name="G44" fmla="+- G40 10800 0"/>
              <a:gd name="G45" fmla="+- G41 10800 0"/>
              <a:gd name="G46" fmla="+- G42 10800 0"/>
              <a:gd name="G47" fmla="+- G43 10800 0"/>
              <a:gd name="G48" fmla="+- G35 10800 0"/>
              <a:gd name="G49" fmla="+- G36 10800 0"/>
              <a:gd name="T4" fmla="*/ 4342 w 21600"/>
              <a:gd name="T5" fmla="*/ 2143 h 21600"/>
              <a:gd name="T6" fmla="*/ 843 w 21600"/>
              <a:gd name="T7" fmla="*/ 10800 h 21600"/>
              <a:gd name="T8" fmla="*/ 5351 w 21600"/>
              <a:gd name="T9" fmla="*/ 3495 h 21600"/>
              <a:gd name="T10" fmla="*/ 14646 w 21600"/>
              <a:gd name="T11" fmla="*/ -2141 h 21600"/>
              <a:gd name="T12" fmla="*/ 17034 w 21600"/>
              <a:gd name="T13" fmla="*/ 2265 h 21600"/>
              <a:gd name="T14" fmla="*/ 12627 w 21600"/>
              <a:gd name="T15" fmla="*/ 465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3396" y="2064"/>
                </a:moveTo>
                <a:cubicBezTo>
                  <a:pt x="12553" y="1814"/>
                  <a:pt x="11679" y="1687"/>
                  <a:pt x="10800" y="1687"/>
                </a:cubicBezTo>
                <a:cubicBezTo>
                  <a:pt x="5767" y="1687"/>
                  <a:pt x="1687" y="5767"/>
                  <a:pt x="1687" y="10800"/>
                </a:cubicBezTo>
                <a:lnTo>
                  <a:pt x="0" y="10800"/>
                </a:lnTo>
                <a:cubicBezTo>
                  <a:pt x="0" y="4835"/>
                  <a:pt x="4835" y="0"/>
                  <a:pt x="10800" y="0"/>
                </a:cubicBezTo>
                <a:cubicBezTo>
                  <a:pt x="11842" y="0"/>
                  <a:pt x="12878" y="150"/>
                  <a:pt x="13877" y="447"/>
                </a:cubicBezTo>
                <a:lnTo>
                  <a:pt x="14646" y="-2141"/>
                </a:lnTo>
                <a:lnTo>
                  <a:pt x="17034" y="2265"/>
                </a:lnTo>
                <a:lnTo>
                  <a:pt x="12627" y="4652"/>
                </a:lnTo>
                <a:lnTo>
                  <a:pt x="13396" y="2064"/>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695" name="Text Box 47"/>
          <p:cNvSpPr txBox="1">
            <a:spLocks noChangeArrowheads="1"/>
          </p:cNvSpPr>
          <p:nvPr/>
        </p:nvSpPr>
        <p:spPr bwMode="auto">
          <a:xfrm>
            <a:off x="2593975" y="254000"/>
            <a:ext cx="3355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From t</a:t>
            </a:r>
            <a:r>
              <a:rPr lang="en-US" altLang="en-US" baseline="-25000"/>
              <a:t>0</a:t>
            </a:r>
            <a:r>
              <a:rPr lang="en-US" altLang="en-US"/>
              <a:t> to t</a:t>
            </a:r>
            <a:r>
              <a:rPr lang="en-US" altLang="en-US" baseline="-25000"/>
              <a:t>1</a:t>
            </a:r>
            <a:r>
              <a:rPr lang="en-US" altLang="en-US"/>
              <a:t>, subsidence occurs</a:t>
            </a:r>
          </a:p>
        </p:txBody>
      </p:sp>
      <p:sp>
        <p:nvSpPr>
          <p:cNvPr id="283696" name="Text Box 48"/>
          <p:cNvSpPr txBox="1">
            <a:spLocks noChangeArrowheads="1"/>
          </p:cNvSpPr>
          <p:nvPr/>
        </p:nvSpPr>
        <p:spPr bwMode="auto">
          <a:xfrm>
            <a:off x="3575050" y="1979613"/>
            <a:ext cx="92075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
            </a:r>
            <a:r>
              <a:rPr lang="en-US" altLang="en-US">
                <a:solidFill>
                  <a:srgbClr val="FF3300"/>
                </a:solidFill>
                <a:latin typeface="Symbol" pitchFamily="18" charset="2"/>
              </a:rPr>
              <a:t>D</a:t>
            </a:r>
            <a:r>
              <a:rPr lang="en-US" altLang="en-US">
                <a:solidFill>
                  <a:srgbClr val="FF3300"/>
                </a:solidFill>
              </a:rPr>
              <a:t>h</a:t>
            </a:r>
            <a:r>
              <a:rPr lang="en-US" altLang="en-US"/>
              <a:t>-</a:t>
            </a:r>
            <a:r>
              <a:rPr lang="en-US" altLang="en-US">
                <a:solidFill>
                  <a:srgbClr val="FFFF00"/>
                </a:solidFill>
                <a:effectLst>
                  <a:outerShdw blurRad="38100" dist="38100" dir="2700000" algn="tl">
                    <a:srgbClr val="000000"/>
                  </a:outerShdw>
                </a:effectLst>
                <a:latin typeface="Symbol" pitchFamily="18" charset="2"/>
              </a:rPr>
              <a:t>D</a:t>
            </a:r>
            <a:r>
              <a:rPr lang="en-US" altLang="en-US">
                <a:solidFill>
                  <a:srgbClr val="FFFF00"/>
                </a:solidFill>
                <a:effectLst>
                  <a:outerShdw blurRad="38100" dist="38100" dir="2700000" algn="tl">
                    <a:srgbClr val="000000"/>
                  </a:outerShdw>
                </a:effectLst>
              </a:rPr>
              <a:t>N</a:t>
            </a:r>
          </a:p>
        </p:txBody>
      </p:sp>
    </p:spTree>
    <p:extLst>
      <p:ext uri="{BB962C8B-B14F-4D97-AF65-F5344CB8AC3E}">
        <p14:creationId xmlns:p14="http://schemas.microsoft.com/office/powerpoint/2010/main" val="3325194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36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36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36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36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36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36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36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36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36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36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36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36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36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36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36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367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368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368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369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368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368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368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368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368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3690"/>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368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8368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3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animBg="1"/>
      <p:bldP spid="283654" grpId="0" animBg="1"/>
      <p:bldP spid="283655" grpId="0" animBg="1"/>
      <p:bldP spid="283656" grpId="0" animBg="1"/>
      <p:bldP spid="283657" grpId="0" animBg="1"/>
      <p:bldP spid="283661" grpId="0" animBg="1"/>
      <p:bldP spid="283662" grpId="0" animBg="1"/>
      <p:bldP spid="283668" grpId="0"/>
      <p:bldP spid="283669" grpId="0"/>
      <p:bldP spid="283670" grpId="0"/>
      <p:bldP spid="283671" grpId="0"/>
      <p:bldP spid="283673" grpId="0"/>
      <p:bldP spid="283674" grpId="0"/>
      <p:bldP spid="283675" grpId="0"/>
      <p:bldP spid="283679" grpId="0"/>
      <p:bldP spid="283680" grpId="0" animBg="1"/>
      <p:bldP spid="283681" grpId="0" animBg="1"/>
      <p:bldP spid="283682" grpId="0"/>
      <p:bldP spid="283683" grpId="0" animBg="1"/>
      <p:bldP spid="283684" grpId="0"/>
      <p:bldP spid="283685" grpId="0" animBg="1"/>
      <p:bldP spid="283686" grpId="0" animBg="1"/>
      <p:bldP spid="283687" grpId="0"/>
      <p:bldP spid="283688" grpId="0" animBg="1"/>
      <p:bldP spid="283689" grpId="0" animBg="1"/>
      <p:bldP spid="283690" grpId="0"/>
      <p:bldP spid="283694" grpId="0" animBg="1"/>
      <p:bldP spid="283695" grpId="0"/>
      <p:bldP spid="2836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5955315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104" name="Freeform 8"/>
          <p:cNvSpPr>
            <a:spLocks/>
          </p:cNvSpPr>
          <p:nvPr/>
        </p:nvSpPr>
        <p:spPr bwMode="auto">
          <a:xfrm>
            <a:off x="733425" y="1009650"/>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6" name="Freeform 10"/>
          <p:cNvSpPr>
            <a:spLocks/>
          </p:cNvSpPr>
          <p:nvPr/>
        </p:nvSpPr>
        <p:spPr bwMode="auto">
          <a:xfrm>
            <a:off x="104775" y="5227638"/>
            <a:ext cx="8943975" cy="582612"/>
          </a:xfrm>
          <a:custGeom>
            <a:avLst/>
            <a:gdLst>
              <a:gd name="T0" fmla="*/ 0 w 5634"/>
              <a:gd name="T1" fmla="*/ 367 h 367"/>
              <a:gd name="T2" fmla="*/ 2550 w 5634"/>
              <a:gd name="T3" fmla="*/ 7 h 367"/>
              <a:gd name="T4" fmla="*/ 5634 w 5634"/>
              <a:gd name="T5" fmla="*/ 325 h 367"/>
            </a:gdLst>
            <a:ahLst/>
            <a:cxnLst>
              <a:cxn ang="0">
                <a:pos x="T0" y="T1"/>
              </a:cxn>
              <a:cxn ang="0">
                <a:pos x="T2" y="T3"/>
              </a:cxn>
              <a:cxn ang="0">
                <a:pos x="T4" y="T5"/>
              </a:cxn>
            </a:cxnLst>
            <a:rect l="0" t="0" r="r" b="b"/>
            <a:pathLst>
              <a:path w="5634" h="367">
                <a:moveTo>
                  <a:pt x="0" y="367"/>
                </a:moveTo>
                <a:cubicBezTo>
                  <a:pt x="805" y="190"/>
                  <a:pt x="1611" y="14"/>
                  <a:pt x="2550" y="7"/>
                </a:cubicBezTo>
                <a:cubicBezTo>
                  <a:pt x="3489" y="0"/>
                  <a:pt x="4561" y="162"/>
                  <a:pt x="5634" y="325"/>
                </a:cubicBezTo>
              </a:path>
            </a:pathLst>
          </a:custGeom>
          <a:noFill/>
          <a:ln w="508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7" name="Freeform 11"/>
          <p:cNvSpPr>
            <a:spLocks/>
          </p:cNvSpPr>
          <p:nvPr/>
        </p:nvSpPr>
        <p:spPr bwMode="auto">
          <a:xfrm>
            <a:off x="-3175" y="4570413"/>
            <a:ext cx="8947150" cy="868362"/>
          </a:xfrm>
          <a:custGeom>
            <a:avLst/>
            <a:gdLst>
              <a:gd name="T0" fmla="*/ 110 w 5636"/>
              <a:gd name="T1" fmla="*/ 343 h 547"/>
              <a:gd name="T2" fmla="*/ 164 w 5636"/>
              <a:gd name="T3" fmla="*/ 337 h 547"/>
              <a:gd name="T4" fmla="*/ 1094 w 5636"/>
              <a:gd name="T5" fmla="*/ 169 h 547"/>
              <a:gd name="T6" fmla="*/ 2102 w 5636"/>
              <a:gd name="T7" fmla="*/ 253 h 547"/>
              <a:gd name="T8" fmla="*/ 3740 w 5636"/>
              <a:gd name="T9" fmla="*/ 49 h 547"/>
              <a:gd name="T10" fmla="*/ 5636 w 5636"/>
              <a:gd name="T11" fmla="*/ 547 h 547"/>
            </a:gdLst>
            <a:ahLst/>
            <a:cxnLst>
              <a:cxn ang="0">
                <a:pos x="T0" y="T1"/>
              </a:cxn>
              <a:cxn ang="0">
                <a:pos x="T2" y="T3"/>
              </a:cxn>
              <a:cxn ang="0">
                <a:pos x="T4" y="T5"/>
              </a:cxn>
              <a:cxn ang="0">
                <a:pos x="T6" y="T7"/>
              </a:cxn>
              <a:cxn ang="0">
                <a:pos x="T8" y="T9"/>
              </a:cxn>
              <a:cxn ang="0">
                <a:pos x="T10" y="T11"/>
              </a:cxn>
            </a:cxnLst>
            <a:rect l="0" t="0" r="r" b="b"/>
            <a:pathLst>
              <a:path w="5636" h="547">
                <a:moveTo>
                  <a:pt x="110" y="343"/>
                </a:moveTo>
                <a:cubicBezTo>
                  <a:pt x="55" y="354"/>
                  <a:pt x="0" y="366"/>
                  <a:pt x="164" y="337"/>
                </a:cubicBezTo>
                <a:cubicBezTo>
                  <a:pt x="328" y="308"/>
                  <a:pt x="771" y="183"/>
                  <a:pt x="1094" y="169"/>
                </a:cubicBezTo>
                <a:cubicBezTo>
                  <a:pt x="1417" y="155"/>
                  <a:pt x="1661" y="273"/>
                  <a:pt x="2102" y="253"/>
                </a:cubicBezTo>
                <a:cubicBezTo>
                  <a:pt x="2543" y="233"/>
                  <a:pt x="3151" y="0"/>
                  <a:pt x="3740" y="49"/>
                </a:cubicBezTo>
                <a:cubicBezTo>
                  <a:pt x="4329" y="98"/>
                  <a:pt x="4982" y="322"/>
                  <a:pt x="5636" y="547"/>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0110" name="Picture 14" descr="MCj04363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647700"/>
            <a:ext cx="885825" cy="885825"/>
          </a:xfrm>
          <a:prstGeom prst="rect">
            <a:avLst/>
          </a:prstGeom>
          <a:noFill/>
          <a:extLst>
            <a:ext uri="{909E8E84-426E-40DD-AFC4-6F175D3DCCD1}">
              <a14:hiddenFill xmlns:a14="http://schemas.microsoft.com/office/drawing/2010/main">
                <a:solidFill>
                  <a:srgbClr val="FFFFFF"/>
                </a:solidFill>
              </a14:hiddenFill>
            </a:ext>
          </a:extLst>
        </p:spPr>
      </p:pic>
      <p:sp>
        <p:nvSpPr>
          <p:cNvPr id="260111" name="Oval 15"/>
          <p:cNvSpPr>
            <a:spLocks noChangeArrowheads="1"/>
          </p:cNvSpPr>
          <p:nvPr/>
        </p:nvSpPr>
        <p:spPr bwMode="auto">
          <a:xfrm>
            <a:off x="1428750" y="1371600"/>
            <a:ext cx="123825" cy="123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2" name="Oval 16"/>
          <p:cNvSpPr>
            <a:spLocks noChangeArrowheads="1"/>
          </p:cNvSpPr>
          <p:nvPr/>
        </p:nvSpPr>
        <p:spPr bwMode="auto">
          <a:xfrm>
            <a:off x="3209925" y="1181100"/>
            <a:ext cx="123825" cy="123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3" name="Oval 17"/>
          <p:cNvSpPr>
            <a:spLocks noChangeArrowheads="1"/>
          </p:cNvSpPr>
          <p:nvPr/>
        </p:nvSpPr>
        <p:spPr bwMode="auto">
          <a:xfrm>
            <a:off x="4838700" y="1409700"/>
            <a:ext cx="123825" cy="123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4" name="Oval 18"/>
          <p:cNvSpPr>
            <a:spLocks noChangeArrowheads="1"/>
          </p:cNvSpPr>
          <p:nvPr/>
        </p:nvSpPr>
        <p:spPr bwMode="auto">
          <a:xfrm>
            <a:off x="6486525" y="1276350"/>
            <a:ext cx="123825" cy="123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5" name="Oval 19"/>
          <p:cNvSpPr>
            <a:spLocks noChangeArrowheads="1"/>
          </p:cNvSpPr>
          <p:nvPr/>
        </p:nvSpPr>
        <p:spPr bwMode="auto">
          <a:xfrm>
            <a:off x="8162925" y="942975"/>
            <a:ext cx="123825" cy="123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6" name="Freeform 20"/>
          <p:cNvSpPr>
            <a:spLocks/>
          </p:cNvSpPr>
          <p:nvPr/>
        </p:nvSpPr>
        <p:spPr bwMode="auto">
          <a:xfrm>
            <a:off x="1452563" y="1419225"/>
            <a:ext cx="112712" cy="342900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17" name="Freeform 21"/>
          <p:cNvSpPr>
            <a:spLocks/>
          </p:cNvSpPr>
          <p:nvPr/>
        </p:nvSpPr>
        <p:spPr bwMode="auto">
          <a:xfrm>
            <a:off x="3263900" y="1238250"/>
            <a:ext cx="144463" cy="37338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18" name="Freeform 22"/>
          <p:cNvSpPr>
            <a:spLocks/>
          </p:cNvSpPr>
          <p:nvPr/>
        </p:nvSpPr>
        <p:spPr bwMode="auto">
          <a:xfrm>
            <a:off x="4914900" y="1476375"/>
            <a:ext cx="523875" cy="3162300"/>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19" name="Freeform 23"/>
          <p:cNvSpPr>
            <a:spLocks/>
          </p:cNvSpPr>
          <p:nvPr/>
        </p:nvSpPr>
        <p:spPr bwMode="auto">
          <a:xfrm>
            <a:off x="6229350" y="1343025"/>
            <a:ext cx="314325" cy="333375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1" name="Freeform 25"/>
          <p:cNvSpPr>
            <a:spLocks/>
          </p:cNvSpPr>
          <p:nvPr/>
        </p:nvSpPr>
        <p:spPr bwMode="auto">
          <a:xfrm>
            <a:off x="7543800" y="1009650"/>
            <a:ext cx="676275" cy="39528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4" name="Line 28"/>
          <p:cNvSpPr>
            <a:spLocks noChangeShapeType="1"/>
          </p:cNvSpPr>
          <p:nvPr/>
        </p:nvSpPr>
        <p:spPr bwMode="auto">
          <a:xfrm flipH="1" flipV="1">
            <a:off x="1495425" y="1457325"/>
            <a:ext cx="466725" cy="39909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5" name="Line 29"/>
          <p:cNvSpPr>
            <a:spLocks noChangeShapeType="1"/>
          </p:cNvSpPr>
          <p:nvPr/>
        </p:nvSpPr>
        <p:spPr bwMode="auto">
          <a:xfrm flipH="1" flipV="1">
            <a:off x="3267075" y="1257300"/>
            <a:ext cx="85725" cy="400050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6" name="Line 30"/>
          <p:cNvSpPr>
            <a:spLocks noChangeShapeType="1"/>
          </p:cNvSpPr>
          <p:nvPr/>
        </p:nvSpPr>
        <p:spPr bwMode="auto">
          <a:xfrm flipV="1">
            <a:off x="4705350" y="1504950"/>
            <a:ext cx="171450" cy="37242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7" name="Line 31"/>
          <p:cNvSpPr>
            <a:spLocks noChangeShapeType="1"/>
          </p:cNvSpPr>
          <p:nvPr/>
        </p:nvSpPr>
        <p:spPr bwMode="auto">
          <a:xfrm flipV="1">
            <a:off x="5943600" y="1381125"/>
            <a:ext cx="581025" cy="39528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8" name="Line 32"/>
          <p:cNvSpPr>
            <a:spLocks noChangeShapeType="1"/>
          </p:cNvSpPr>
          <p:nvPr/>
        </p:nvSpPr>
        <p:spPr bwMode="auto">
          <a:xfrm flipV="1">
            <a:off x="7258050" y="1028700"/>
            <a:ext cx="923925" cy="443865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29" name="Text Box 33"/>
          <p:cNvSpPr txBox="1">
            <a:spLocks noChangeArrowheads="1"/>
          </p:cNvSpPr>
          <p:nvPr/>
        </p:nvSpPr>
        <p:spPr bwMode="auto">
          <a:xfrm>
            <a:off x="1784350" y="3073400"/>
            <a:ext cx="4810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h</a:t>
            </a:r>
            <a:r>
              <a:rPr lang="en-US" altLang="en-US" baseline="30000"/>
              <a:t>A</a:t>
            </a:r>
            <a:r>
              <a:rPr lang="en-US" altLang="en-US" baseline="-25000"/>
              <a:t>0</a:t>
            </a:r>
          </a:p>
        </p:txBody>
      </p:sp>
      <p:sp>
        <p:nvSpPr>
          <p:cNvPr id="260130" name="Text Box 34"/>
          <p:cNvSpPr txBox="1">
            <a:spLocks noChangeArrowheads="1"/>
          </p:cNvSpPr>
          <p:nvPr/>
        </p:nvSpPr>
        <p:spPr bwMode="auto">
          <a:xfrm>
            <a:off x="2822575" y="3444875"/>
            <a:ext cx="4810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h</a:t>
            </a:r>
            <a:r>
              <a:rPr lang="en-US" altLang="en-US" baseline="30000"/>
              <a:t>B</a:t>
            </a:r>
            <a:r>
              <a:rPr lang="en-US" altLang="en-US" baseline="-25000"/>
              <a:t>0</a:t>
            </a:r>
          </a:p>
        </p:txBody>
      </p:sp>
      <p:sp>
        <p:nvSpPr>
          <p:cNvPr id="260131" name="Text Box 35"/>
          <p:cNvSpPr txBox="1">
            <a:spLocks noChangeArrowheads="1"/>
          </p:cNvSpPr>
          <p:nvPr/>
        </p:nvSpPr>
        <p:spPr bwMode="auto">
          <a:xfrm>
            <a:off x="4279900" y="3092450"/>
            <a:ext cx="47466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h</a:t>
            </a:r>
            <a:r>
              <a:rPr lang="en-US" altLang="en-US" baseline="30000"/>
              <a:t>C</a:t>
            </a:r>
            <a:r>
              <a:rPr lang="en-US" altLang="en-US" baseline="-25000"/>
              <a:t>0</a:t>
            </a:r>
          </a:p>
        </p:txBody>
      </p:sp>
      <p:sp>
        <p:nvSpPr>
          <p:cNvPr id="260132" name="Text Box 36"/>
          <p:cNvSpPr txBox="1">
            <a:spLocks noChangeArrowheads="1"/>
          </p:cNvSpPr>
          <p:nvPr/>
        </p:nvSpPr>
        <p:spPr bwMode="auto">
          <a:xfrm>
            <a:off x="5794375" y="2835275"/>
            <a:ext cx="48736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h</a:t>
            </a:r>
            <a:r>
              <a:rPr lang="en-US" altLang="en-US" baseline="30000"/>
              <a:t>D</a:t>
            </a:r>
            <a:r>
              <a:rPr lang="en-US" altLang="en-US" baseline="-25000"/>
              <a:t>0</a:t>
            </a:r>
          </a:p>
        </p:txBody>
      </p:sp>
      <p:sp>
        <p:nvSpPr>
          <p:cNvPr id="260133" name="Text Box 37"/>
          <p:cNvSpPr txBox="1">
            <a:spLocks noChangeArrowheads="1"/>
          </p:cNvSpPr>
          <p:nvPr/>
        </p:nvSpPr>
        <p:spPr bwMode="auto">
          <a:xfrm>
            <a:off x="7280275" y="2759075"/>
            <a:ext cx="4699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h</a:t>
            </a:r>
            <a:r>
              <a:rPr lang="en-US" altLang="en-US" baseline="30000"/>
              <a:t>E</a:t>
            </a:r>
            <a:r>
              <a:rPr lang="en-US" altLang="en-US" baseline="-25000"/>
              <a:t>0</a:t>
            </a:r>
          </a:p>
        </p:txBody>
      </p:sp>
      <p:sp>
        <p:nvSpPr>
          <p:cNvPr id="260134" name="Text Box 38"/>
          <p:cNvSpPr txBox="1">
            <a:spLocks noChangeArrowheads="1"/>
          </p:cNvSpPr>
          <p:nvPr/>
        </p:nvSpPr>
        <p:spPr bwMode="auto">
          <a:xfrm>
            <a:off x="1041400" y="3206750"/>
            <a:ext cx="5032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rPr>
              <a:t>H</a:t>
            </a:r>
            <a:r>
              <a:rPr lang="en-US" altLang="en-US" baseline="30000"/>
              <a:t>A</a:t>
            </a:r>
            <a:r>
              <a:rPr lang="en-US" altLang="en-US" baseline="-25000"/>
              <a:t>0</a:t>
            </a:r>
          </a:p>
        </p:txBody>
      </p:sp>
      <p:sp>
        <p:nvSpPr>
          <p:cNvPr id="260135" name="Text Box 39"/>
          <p:cNvSpPr txBox="1">
            <a:spLocks noChangeArrowheads="1"/>
          </p:cNvSpPr>
          <p:nvPr/>
        </p:nvSpPr>
        <p:spPr bwMode="auto">
          <a:xfrm>
            <a:off x="7947025" y="3330575"/>
            <a:ext cx="49212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rPr>
              <a:t>H</a:t>
            </a:r>
            <a:r>
              <a:rPr lang="en-US" altLang="en-US" baseline="30000"/>
              <a:t>E</a:t>
            </a:r>
            <a:r>
              <a:rPr lang="en-US" altLang="en-US" baseline="-25000"/>
              <a:t>0</a:t>
            </a:r>
          </a:p>
        </p:txBody>
      </p:sp>
      <p:sp>
        <p:nvSpPr>
          <p:cNvPr id="260136" name="Text Box 40"/>
          <p:cNvSpPr txBox="1">
            <a:spLocks noChangeArrowheads="1"/>
          </p:cNvSpPr>
          <p:nvPr/>
        </p:nvSpPr>
        <p:spPr bwMode="auto">
          <a:xfrm>
            <a:off x="6413500" y="3530600"/>
            <a:ext cx="509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rPr>
              <a:t>H</a:t>
            </a:r>
            <a:r>
              <a:rPr lang="en-US" altLang="en-US" baseline="30000"/>
              <a:t>D</a:t>
            </a:r>
            <a:r>
              <a:rPr lang="en-US" altLang="en-US" baseline="-25000"/>
              <a:t>0</a:t>
            </a:r>
          </a:p>
        </p:txBody>
      </p:sp>
      <p:sp>
        <p:nvSpPr>
          <p:cNvPr id="260137" name="Text Box 41"/>
          <p:cNvSpPr txBox="1">
            <a:spLocks noChangeArrowheads="1"/>
          </p:cNvSpPr>
          <p:nvPr/>
        </p:nvSpPr>
        <p:spPr bwMode="auto">
          <a:xfrm>
            <a:off x="5327650" y="3359150"/>
            <a:ext cx="4968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rPr>
              <a:t>H</a:t>
            </a:r>
            <a:r>
              <a:rPr lang="en-US" altLang="en-US" baseline="30000"/>
              <a:t>C</a:t>
            </a:r>
            <a:r>
              <a:rPr lang="en-US" altLang="en-US" baseline="-25000"/>
              <a:t>0</a:t>
            </a:r>
          </a:p>
        </p:txBody>
      </p:sp>
      <p:sp>
        <p:nvSpPr>
          <p:cNvPr id="260138" name="Text Box 42"/>
          <p:cNvSpPr txBox="1">
            <a:spLocks noChangeArrowheads="1"/>
          </p:cNvSpPr>
          <p:nvPr/>
        </p:nvSpPr>
        <p:spPr bwMode="auto">
          <a:xfrm>
            <a:off x="3413125" y="3521075"/>
            <a:ext cx="5032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FF00"/>
                </a:solidFill>
              </a:rPr>
              <a:t>H</a:t>
            </a:r>
            <a:r>
              <a:rPr lang="en-US" altLang="en-US" baseline="30000"/>
              <a:t>B</a:t>
            </a:r>
            <a:r>
              <a:rPr lang="en-US" altLang="en-US" baseline="-25000"/>
              <a:t>0</a:t>
            </a:r>
          </a:p>
        </p:txBody>
      </p:sp>
      <p:sp>
        <p:nvSpPr>
          <p:cNvPr id="260139" name="Text Box 43"/>
          <p:cNvSpPr txBox="1">
            <a:spLocks noChangeArrowheads="1"/>
          </p:cNvSpPr>
          <p:nvPr/>
        </p:nvSpPr>
        <p:spPr bwMode="auto">
          <a:xfrm>
            <a:off x="7632700" y="5549900"/>
            <a:ext cx="10223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Ellipsoid</a:t>
            </a:r>
          </a:p>
        </p:txBody>
      </p:sp>
      <p:sp>
        <p:nvSpPr>
          <p:cNvPr id="260140" name="Text Box 44"/>
          <p:cNvSpPr txBox="1">
            <a:spLocks noChangeArrowheads="1"/>
          </p:cNvSpPr>
          <p:nvPr/>
        </p:nvSpPr>
        <p:spPr bwMode="auto">
          <a:xfrm>
            <a:off x="8042275" y="4959350"/>
            <a:ext cx="7524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Geoid</a:t>
            </a:r>
          </a:p>
        </p:txBody>
      </p:sp>
      <p:sp>
        <p:nvSpPr>
          <p:cNvPr id="260141" name="Line 45"/>
          <p:cNvSpPr>
            <a:spLocks noChangeShapeType="1"/>
          </p:cNvSpPr>
          <p:nvPr/>
        </p:nvSpPr>
        <p:spPr bwMode="auto">
          <a:xfrm flipH="1" flipV="1">
            <a:off x="1762125" y="4810125"/>
            <a:ext cx="76200" cy="64770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42" name="Text Box 46"/>
          <p:cNvSpPr txBox="1">
            <a:spLocks noChangeArrowheads="1"/>
          </p:cNvSpPr>
          <p:nvPr/>
        </p:nvSpPr>
        <p:spPr bwMode="auto">
          <a:xfrm>
            <a:off x="1355725" y="977900"/>
            <a:ext cx="322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a:t>
            </a:r>
          </a:p>
        </p:txBody>
      </p:sp>
      <p:sp>
        <p:nvSpPr>
          <p:cNvPr id="260143" name="Text Box 47"/>
          <p:cNvSpPr txBox="1">
            <a:spLocks noChangeArrowheads="1"/>
          </p:cNvSpPr>
          <p:nvPr/>
        </p:nvSpPr>
        <p:spPr bwMode="auto">
          <a:xfrm>
            <a:off x="8099425" y="644525"/>
            <a:ext cx="306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a:t>
            </a:r>
          </a:p>
        </p:txBody>
      </p:sp>
      <p:sp>
        <p:nvSpPr>
          <p:cNvPr id="260144" name="Text Box 48"/>
          <p:cNvSpPr txBox="1">
            <a:spLocks noChangeArrowheads="1"/>
          </p:cNvSpPr>
          <p:nvPr/>
        </p:nvSpPr>
        <p:spPr bwMode="auto">
          <a:xfrm>
            <a:off x="4889500" y="1063625"/>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t>
            </a:r>
          </a:p>
        </p:txBody>
      </p:sp>
      <p:sp>
        <p:nvSpPr>
          <p:cNvPr id="260145" name="Text Box 49"/>
          <p:cNvSpPr txBox="1">
            <a:spLocks noChangeArrowheads="1"/>
          </p:cNvSpPr>
          <p:nvPr/>
        </p:nvSpPr>
        <p:spPr bwMode="auto">
          <a:xfrm>
            <a:off x="6461125" y="930275"/>
            <a:ext cx="331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a:t>
            </a:r>
          </a:p>
        </p:txBody>
      </p:sp>
      <p:sp>
        <p:nvSpPr>
          <p:cNvPr id="260146" name="Text Box 50"/>
          <p:cNvSpPr txBox="1">
            <a:spLocks noChangeArrowheads="1"/>
          </p:cNvSpPr>
          <p:nvPr/>
        </p:nvSpPr>
        <p:spPr bwMode="auto">
          <a:xfrm>
            <a:off x="3136900" y="815975"/>
            <a:ext cx="319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a:t>
            </a:r>
          </a:p>
        </p:txBody>
      </p:sp>
      <p:sp>
        <p:nvSpPr>
          <p:cNvPr id="260147" name="Text Box 51"/>
          <p:cNvSpPr txBox="1">
            <a:spLocks noChangeArrowheads="1"/>
          </p:cNvSpPr>
          <p:nvPr/>
        </p:nvSpPr>
        <p:spPr bwMode="auto">
          <a:xfrm>
            <a:off x="4375150" y="63881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Time:  t= t</a:t>
            </a:r>
            <a:r>
              <a:rPr lang="en-US" altLang="en-US" baseline="-25000"/>
              <a:t>0</a:t>
            </a:r>
          </a:p>
        </p:txBody>
      </p:sp>
      <p:sp>
        <p:nvSpPr>
          <p:cNvPr id="260148" name="Text Box 52"/>
          <p:cNvSpPr txBox="1">
            <a:spLocks noChangeArrowheads="1"/>
          </p:cNvSpPr>
          <p:nvPr/>
        </p:nvSpPr>
        <p:spPr bwMode="auto">
          <a:xfrm>
            <a:off x="1212850" y="5016500"/>
            <a:ext cx="5032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30000"/>
              <a:t>A</a:t>
            </a:r>
            <a:r>
              <a:rPr lang="en-US" altLang="en-US" baseline="-25000"/>
              <a:t>0</a:t>
            </a:r>
          </a:p>
        </p:txBody>
      </p:sp>
      <p:sp>
        <p:nvSpPr>
          <p:cNvPr id="260150" name="Text Box 54"/>
          <p:cNvSpPr txBox="1">
            <a:spLocks noChangeArrowheads="1"/>
          </p:cNvSpPr>
          <p:nvPr/>
        </p:nvSpPr>
        <p:spPr bwMode="auto">
          <a:xfrm>
            <a:off x="3460750" y="4959350"/>
            <a:ext cx="5032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30000"/>
              <a:t>B</a:t>
            </a:r>
            <a:r>
              <a:rPr lang="en-US" altLang="en-US" baseline="-25000"/>
              <a:t>0</a:t>
            </a:r>
          </a:p>
        </p:txBody>
      </p:sp>
      <p:sp>
        <p:nvSpPr>
          <p:cNvPr id="260151" name="Text Box 55"/>
          <p:cNvSpPr txBox="1">
            <a:spLocks noChangeArrowheads="1"/>
          </p:cNvSpPr>
          <p:nvPr/>
        </p:nvSpPr>
        <p:spPr bwMode="auto">
          <a:xfrm>
            <a:off x="4803775" y="4864100"/>
            <a:ext cx="4984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30000"/>
              <a:t>C</a:t>
            </a:r>
            <a:r>
              <a:rPr lang="en-US" altLang="en-US" baseline="-25000"/>
              <a:t>0</a:t>
            </a:r>
          </a:p>
        </p:txBody>
      </p:sp>
      <p:sp>
        <p:nvSpPr>
          <p:cNvPr id="260152" name="Text Box 56"/>
          <p:cNvSpPr txBox="1">
            <a:spLocks noChangeArrowheads="1"/>
          </p:cNvSpPr>
          <p:nvPr/>
        </p:nvSpPr>
        <p:spPr bwMode="auto">
          <a:xfrm>
            <a:off x="6089650" y="4902200"/>
            <a:ext cx="5111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30000"/>
              <a:t>D</a:t>
            </a:r>
            <a:r>
              <a:rPr lang="en-US" altLang="en-US" baseline="-25000"/>
              <a:t>0</a:t>
            </a:r>
          </a:p>
        </p:txBody>
      </p:sp>
      <p:sp>
        <p:nvSpPr>
          <p:cNvPr id="260153" name="Text Box 57"/>
          <p:cNvSpPr txBox="1">
            <a:spLocks noChangeArrowheads="1"/>
          </p:cNvSpPr>
          <p:nvPr/>
        </p:nvSpPr>
        <p:spPr bwMode="auto">
          <a:xfrm>
            <a:off x="7432675" y="5140325"/>
            <a:ext cx="4937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a:t>
            </a:r>
            <a:r>
              <a:rPr lang="en-US" altLang="en-US" baseline="30000"/>
              <a:t>E</a:t>
            </a:r>
            <a:r>
              <a:rPr lang="en-US" altLang="en-US" baseline="-25000"/>
              <a:t>0</a:t>
            </a:r>
          </a:p>
        </p:txBody>
      </p:sp>
      <p:sp>
        <p:nvSpPr>
          <p:cNvPr id="260154" name="Line 58"/>
          <p:cNvSpPr>
            <a:spLocks noChangeShapeType="1"/>
          </p:cNvSpPr>
          <p:nvPr/>
        </p:nvSpPr>
        <p:spPr bwMode="auto">
          <a:xfrm flipH="1" flipV="1">
            <a:off x="3409950" y="4933950"/>
            <a:ext cx="9525" cy="3143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55" name="Line 59"/>
          <p:cNvSpPr>
            <a:spLocks noChangeShapeType="1"/>
          </p:cNvSpPr>
          <p:nvPr/>
        </p:nvSpPr>
        <p:spPr bwMode="auto">
          <a:xfrm flipV="1">
            <a:off x="4743450" y="4695825"/>
            <a:ext cx="28575" cy="53340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56" name="Line 60"/>
          <p:cNvSpPr>
            <a:spLocks noChangeShapeType="1"/>
          </p:cNvSpPr>
          <p:nvPr/>
        </p:nvSpPr>
        <p:spPr bwMode="auto">
          <a:xfrm flipV="1">
            <a:off x="6048375" y="4667250"/>
            <a:ext cx="76200" cy="66675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57" name="Line 61"/>
          <p:cNvSpPr>
            <a:spLocks noChangeShapeType="1"/>
          </p:cNvSpPr>
          <p:nvPr/>
        </p:nvSpPr>
        <p:spPr bwMode="auto">
          <a:xfrm flipV="1">
            <a:off x="7362825" y="4943475"/>
            <a:ext cx="95250" cy="5429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58" name="Text Box 62"/>
          <p:cNvSpPr txBox="1">
            <a:spLocks noChangeArrowheads="1"/>
          </p:cNvSpPr>
          <p:nvPr/>
        </p:nvSpPr>
        <p:spPr bwMode="auto">
          <a:xfrm>
            <a:off x="3584575" y="2009775"/>
            <a:ext cx="2087563"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H ≈ h – N</a:t>
            </a:r>
          </a:p>
        </p:txBody>
      </p:sp>
    </p:spTree>
    <p:extLst>
      <p:ext uri="{BB962C8B-B14F-4D97-AF65-F5344CB8AC3E}">
        <p14:creationId xmlns:p14="http://schemas.microsoft.com/office/powerpoint/2010/main" val="57237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0106"/>
                                        </p:tgtEl>
                                        <p:attrNameLst>
                                          <p:attrName>style.visibility</p:attrName>
                                        </p:attrNameLst>
                                      </p:cBhvr>
                                      <p:to>
                                        <p:strVal val="visible"/>
                                      </p:to>
                                    </p:set>
                                    <p:animEffect transition="in" filter="wipe(left)">
                                      <p:cBhvr>
                                        <p:cTn id="7" dur="500"/>
                                        <p:tgtEl>
                                          <p:spTgt spid="26010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601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0107"/>
                                        </p:tgtEl>
                                        <p:attrNameLst>
                                          <p:attrName>style.visibility</p:attrName>
                                        </p:attrNameLst>
                                      </p:cBhvr>
                                      <p:to>
                                        <p:strVal val="visible"/>
                                      </p:to>
                                    </p:set>
                                    <p:animEffect transition="in" filter="wipe(left)">
                                      <p:cBhvr>
                                        <p:cTn id="15" dur="500"/>
                                        <p:tgtEl>
                                          <p:spTgt spid="26010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601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0124"/>
                                        </p:tgtEl>
                                        <p:attrNameLst>
                                          <p:attrName>style.visibility</p:attrName>
                                        </p:attrNameLst>
                                      </p:cBhvr>
                                      <p:to>
                                        <p:strVal val="visible"/>
                                      </p:to>
                                    </p:set>
                                    <p:animEffect transition="in" filter="wipe(down)">
                                      <p:cBhvr>
                                        <p:cTn id="23" dur="500"/>
                                        <p:tgtEl>
                                          <p:spTgt spid="2601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0125"/>
                                        </p:tgtEl>
                                        <p:attrNameLst>
                                          <p:attrName>style.visibility</p:attrName>
                                        </p:attrNameLst>
                                      </p:cBhvr>
                                      <p:to>
                                        <p:strVal val="visible"/>
                                      </p:to>
                                    </p:set>
                                    <p:animEffect transition="in" filter="wipe(down)">
                                      <p:cBhvr>
                                        <p:cTn id="26" dur="500"/>
                                        <p:tgtEl>
                                          <p:spTgt spid="2601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0126"/>
                                        </p:tgtEl>
                                        <p:attrNameLst>
                                          <p:attrName>style.visibility</p:attrName>
                                        </p:attrNameLst>
                                      </p:cBhvr>
                                      <p:to>
                                        <p:strVal val="visible"/>
                                      </p:to>
                                    </p:set>
                                    <p:animEffect transition="in" filter="wipe(down)">
                                      <p:cBhvr>
                                        <p:cTn id="29" dur="500"/>
                                        <p:tgtEl>
                                          <p:spTgt spid="2601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0127"/>
                                        </p:tgtEl>
                                        <p:attrNameLst>
                                          <p:attrName>style.visibility</p:attrName>
                                        </p:attrNameLst>
                                      </p:cBhvr>
                                      <p:to>
                                        <p:strVal val="visible"/>
                                      </p:to>
                                    </p:set>
                                    <p:animEffect transition="in" filter="wipe(down)">
                                      <p:cBhvr>
                                        <p:cTn id="32" dur="500"/>
                                        <p:tgtEl>
                                          <p:spTgt spid="2601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60128"/>
                                        </p:tgtEl>
                                        <p:attrNameLst>
                                          <p:attrName>style.visibility</p:attrName>
                                        </p:attrNameLst>
                                      </p:cBhvr>
                                      <p:to>
                                        <p:strVal val="visible"/>
                                      </p:to>
                                    </p:set>
                                    <p:animEffect transition="in" filter="wipe(down)">
                                      <p:cBhvr>
                                        <p:cTn id="35" dur="500"/>
                                        <p:tgtEl>
                                          <p:spTgt spid="26012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01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01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6013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6013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6013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0116"/>
                                        </p:tgtEl>
                                        <p:attrNameLst>
                                          <p:attrName>style.visibility</p:attrName>
                                        </p:attrNameLst>
                                      </p:cBhvr>
                                      <p:to>
                                        <p:strVal val="visible"/>
                                      </p:to>
                                    </p:set>
                                    <p:animEffect transition="in" filter="wipe(down)">
                                      <p:cBhvr>
                                        <p:cTn id="52" dur="500"/>
                                        <p:tgtEl>
                                          <p:spTgt spid="26011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60117"/>
                                        </p:tgtEl>
                                        <p:attrNameLst>
                                          <p:attrName>style.visibility</p:attrName>
                                        </p:attrNameLst>
                                      </p:cBhvr>
                                      <p:to>
                                        <p:strVal val="visible"/>
                                      </p:to>
                                    </p:set>
                                    <p:animEffect transition="in" filter="wipe(down)">
                                      <p:cBhvr>
                                        <p:cTn id="55" dur="500"/>
                                        <p:tgtEl>
                                          <p:spTgt spid="2601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60118"/>
                                        </p:tgtEl>
                                        <p:attrNameLst>
                                          <p:attrName>style.visibility</p:attrName>
                                        </p:attrNameLst>
                                      </p:cBhvr>
                                      <p:to>
                                        <p:strVal val="visible"/>
                                      </p:to>
                                    </p:set>
                                    <p:animEffect transition="in" filter="wipe(down)">
                                      <p:cBhvr>
                                        <p:cTn id="58" dur="500"/>
                                        <p:tgtEl>
                                          <p:spTgt spid="26011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60119"/>
                                        </p:tgtEl>
                                        <p:attrNameLst>
                                          <p:attrName>style.visibility</p:attrName>
                                        </p:attrNameLst>
                                      </p:cBhvr>
                                      <p:to>
                                        <p:strVal val="visible"/>
                                      </p:to>
                                    </p:set>
                                    <p:animEffect transition="in" filter="wipe(down)">
                                      <p:cBhvr>
                                        <p:cTn id="61" dur="500"/>
                                        <p:tgtEl>
                                          <p:spTgt spid="26011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0121"/>
                                        </p:tgtEl>
                                        <p:attrNameLst>
                                          <p:attrName>style.visibility</p:attrName>
                                        </p:attrNameLst>
                                      </p:cBhvr>
                                      <p:to>
                                        <p:strVal val="visible"/>
                                      </p:to>
                                    </p:set>
                                    <p:animEffect transition="in" filter="wipe(down)">
                                      <p:cBhvr>
                                        <p:cTn id="64" dur="500"/>
                                        <p:tgtEl>
                                          <p:spTgt spid="2601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01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01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01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01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0135"/>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60141"/>
                                        </p:tgtEl>
                                        <p:attrNameLst>
                                          <p:attrName>style.visibility</p:attrName>
                                        </p:attrNameLst>
                                      </p:cBhvr>
                                      <p:to>
                                        <p:strVal val="visible"/>
                                      </p:to>
                                    </p:set>
                                    <p:animEffect transition="in" filter="wipe(down)">
                                      <p:cBhvr>
                                        <p:cTn id="81" dur="500"/>
                                        <p:tgtEl>
                                          <p:spTgt spid="2601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60154"/>
                                        </p:tgtEl>
                                        <p:attrNameLst>
                                          <p:attrName>style.visibility</p:attrName>
                                        </p:attrNameLst>
                                      </p:cBhvr>
                                      <p:to>
                                        <p:strVal val="visible"/>
                                      </p:to>
                                    </p:set>
                                    <p:animEffect transition="in" filter="wipe(down)">
                                      <p:cBhvr>
                                        <p:cTn id="84" dur="500"/>
                                        <p:tgtEl>
                                          <p:spTgt spid="260154"/>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60155"/>
                                        </p:tgtEl>
                                        <p:attrNameLst>
                                          <p:attrName>style.visibility</p:attrName>
                                        </p:attrNameLst>
                                      </p:cBhvr>
                                      <p:to>
                                        <p:strVal val="visible"/>
                                      </p:to>
                                    </p:set>
                                    <p:animEffect transition="in" filter="wipe(down)">
                                      <p:cBhvr>
                                        <p:cTn id="87" dur="500"/>
                                        <p:tgtEl>
                                          <p:spTgt spid="26015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60156"/>
                                        </p:tgtEl>
                                        <p:attrNameLst>
                                          <p:attrName>style.visibility</p:attrName>
                                        </p:attrNameLst>
                                      </p:cBhvr>
                                      <p:to>
                                        <p:strVal val="visible"/>
                                      </p:to>
                                    </p:set>
                                    <p:animEffect transition="in" filter="wipe(down)">
                                      <p:cBhvr>
                                        <p:cTn id="90" dur="500"/>
                                        <p:tgtEl>
                                          <p:spTgt spid="26015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260157"/>
                                        </p:tgtEl>
                                        <p:attrNameLst>
                                          <p:attrName>style.visibility</p:attrName>
                                        </p:attrNameLst>
                                      </p:cBhvr>
                                      <p:to>
                                        <p:strVal val="visible"/>
                                      </p:to>
                                    </p:set>
                                    <p:animEffect transition="in" filter="wipe(down)">
                                      <p:cBhvr>
                                        <p:cTn id="93" dur="500"/>
                                        <p:tgtEl>
                                          <p:spTgt spid="260157"/>
                                        </p:tgtEl>
                                      </p:cBhvr>
                                    </p:animEffect>
                                  </p:childTnLst>
                                </p:cTn>
                              </p:par>
                            </p:childTnLst>
                          </p:cTn>
                        </p:par>
                        <p:par>
                          <p:cTn id="94" fill="hold" nodeType="afterGroup">
                            <p:stCondLst>
                              <p:cond delay="500"/>
                            </p:stCondLst>
                            <p:childTnLst>
                              <p:par>
                                <p:cTn id="95" presetID="1" presetClass="entr" presetSubtype="0" fill="hold" grpId="0" nodeType="afterEffect">
                                  <p:stCondLst>
                                    <p:cond delay="0"/>
                                  </p:stCondLst>
                                  <p:childTnLst>
                                    <p:set>
                                      <p:cBhvr>
                                        <p:cTn id="96" dur="1" fill="hold">
                                          <p:stCondLst>
                                            <p:cond delay="0"/>
                                          </p:stCondLst>
                                        </p:cTn>
                                        <p:tgtEl>
                                          <p:spTgt spid="26014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01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015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6015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60153"/>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55" presetClass="entr" presetSubtype="0" fill="hold" grpId="0" nodeType="clickEffect">
                                  <p:stCondLst>
                                    <p:cond delay="0"/>
                                  </p:stCondLst>
                                  <p:childTnLst>
                                    <p:set>
                                      <p:cBhvr>
                                        <p:cTn id="108" dur="1" fill="hold">
                                          <p:stCondLst>
                                            <p:cond delay="0"/>
                                          </p:stCondLst>
                                        </p:cTn>
                                        <p:tgtEl>
                                          <p:spTgt spid="260158"/>
                                        </p:tgtEl>
                                        <p:attrNameLst>
                                          <p:attrName>style.visibility</p:attrName>
                                        </p:attrNameLst>
                                      </p:cBhvr>
                                      <p:to>
                                        <p:strVal val="visible"/>
                                      </p:to>
                                    </p:set>
                                    <p:anim calcmode="lin" valueType="num">
                                      <p:cBhvr>
                                        <p:cTn id="109" dur="1000" fill="hold"/>
                                        <p:tgtEl>
                                          <p:spTgt spid="260158"/>
                                        </p:tgtEl>
                                        <p:attrNameLst>
                                          <p:attrName>ppt_w</p:attrName>
                                        </p:attrNameLst>
                                      </p:cBhvr>
                                      <p:tavLst>
                                        <p:tav tm="0">
                                          <p:val>
                                            <p:strVal val="#ppt_w*0.70"/>
                                          </p:val>
                                        </p:tav>
                                        <p:tav tm="100000">
                                          <p:val>
                                            <p:strVal val="#ppt_w"/>
                                          </p:val>
                                        </p:tav>
                                      </p:tavLst>
                                    </p:anim>
                                    <p:anim calcmode="lin" valueType="num">
                                      <p:cBhvr>
                                        <p:cTn id="110" dur="1000" fill="hold"/>
                                        <p:tgtEl>
                                          <p:spTgt spid="260158"/>
                                        </p:tgtEl>
                                        <p:attrNameLst>
                                          <p:attrName>ppt_h</p:attrName>
                                        </p:attrNameLst>
                                      </p:cBhvr>
                                      <p:tavLst>
                                        <p:tav tm="0">
                                          <p:val>
                                            <p:strVal val="#ppt_h"/>
                                          </p:val>
                                        </p:tav>
                                        <p:tav tm="100000">
                                          <p:val>
                                            <p:strVal val="#ppt_h"/>
                                          </p:val>
                                        </p:tav>
                                      </p:tavLst>
                                    </p:anim>
                                    <p:animEffect transition="in" filter="fade">
                                      <p:cBhvr>
                                        <p:cTn id="111" dur="1000"/>
                                        <p:tgtEl>
                                          <p:spTgt spid="260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6" grpId="0" animBg="1"/>
      <p:bldP spid="260107" grpId="0" animBg="1"/>
      <p:bldP spid="260116" grpId="0" animBg="1"/>
      <p:bldP spid="260117" grpId="0" animBg="1"/>
      <p:bldP spid="260118" grpId="0" animBg="1"/>
      <p:bldP spid="260119" grpId="0" animBg="1"/>
      <p:bldP spid="260121" grpId="0" animBg="1"/>
      <p:bldP spid="260124" grpId="0" animBg="1"/>
      <p:bldP spid="260125" grpId="0" animBg="1"/>
      <p:bldP spid="260126" grpId="0" animBg="1"/>
      <p:bldP spid="260127" grpId="0" animBg="1"/>
      <p:bldP spid="260128" grpId="0" animBg="1"/>
      <p:bldP spid="260129" grpId="0" animBg="1"/>
      <p:bldP spid="260130" grpId="0" animBg="1"/>
      <p:bldP spid="260131" grpId="0" animBg="1"/>
      <p:bldP spid="260132" grpId="0" animBg="1"/>
      <p:bldP spid="260133" grpId="0" animBg="1"/>
      <p:bldP spid="260134" grpId="0" animBg="1"/>
      <p:bldP spid="260135" grpId="0" animBg="1"/>
      <p:bldP spid="260136" grpId="0" animBg="1"/>
      <p:bldP spid="260137" grpId="0" animBg="1"/>
      <p:bldP spid="260138" grpId="0" animBg="1"/>
      <p:bldP spid="260139" grpId="0" animBg="1"/>
      <p:bldP spid="260140" grpId="0" animBg="1"/>
      <p:bldP spid="260141" grpId="0" animBg="1"/>
      <p:bldP spid="260148" grpId="0" animBg="1"/>
      <p:bldP spid="260150" grpId="0" animBg="1"/>
      <p:bldP spid="260151" grpId="0" animBg="1"/>
      <p:bldP spid="260152" grpId="0" animBg="1"/>
      <p:bldP spid="260153" grpId="0" animBg="1"/>
      <p:bldP spid="260154" grpId="0" animBg="1"/>
      <p:bldP spid="260155" grpId="0" animBg="1"/>
      <p:bldP spid="260156" grpId="0" animBg="1"/>
      <p:bldP spid="260157" grpId="0" animBg="1"/>
      <p:bldP spid="260158"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311" name="Freeform 47"/>
          <p:cNvSpPr>
            <a:spLocks/>
          </p:cNvSpPr>
          <p:nvPr/>
        </p:nvSpPr>
        <p:spPr bwMode="auto">
          <a:xfrm>
            <a:off x="723900" y="1000125"/>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66" name="Freeform 2"/>
          <p:cNvSpPr>
            <a:spLocks/>
          </p:cNvSpPr>
          <p:nvPr/>
        </p:nvSpPr>
        <p:spPr bwMode="auto">
          <a:xfrm>
            <a:off x="723900" y="990600"/>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alpha val="20000"/>
            </a:srgbClr>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67" name="Freeform 3"/>
          <p:cNvSpPr>
            <a:spLocks/>
          </p:cNvSpPr>
          <p:nvPr/>
        </p:nvSpPr>
        <p:spPr bwMode="auto">
          <a:xfrm>
            <a:off x="104775" y="5227638"/>
            <a:ext cx="8943975" cy="582612"/>
          </a:xfrm>
          <a:custGeom>
            <a:avLst/>
            <a:gdLst>
              <a:gd name="T0" fmla="*/ 0 w 5634"/>
              <a:gd name="T1" fmla="*/ 367 h 367"/>
              <a:gd name="T2" fmla="*/ 2550 w 5634"/>
              <a:gd name="T3" fmla="*/ 7 h 367"/>
              <a:gd name="T4" fmla="*/ 5634 w 5634"/>
              <a:gd name="T5" fmla="*/ 325 h 367"/>
            </a:gdLst>
            <a:ahLst/>
            <a:cxnLst>
              <a:cxn ang="0">
                <a:pos x="T0" y="T1"/>
              </a:cxn>
              <a:cxn ang="0">
                <a:pos x="T2" y="T3"/>
              </a:cxn>
              <a:cxn ang="0">
                <a:pos x="T4" y="T5"/>
              </a:cxn>
            </a:cxnLst>
            <a:rect l="0" t="0" r="r" b="b"/>
            <a:pathLst>
              <a:path w="5634" h="367">
                <a:moveTo>
                  <a:pt x="0" y="367"/>
                </a:moveTo>
                <a:cubicBezTo>
                  <a:pt x="805" y="190"/>
                  <a:pt x="1611" y="14"/>
                  <a:pt x="2550" y="7"/>
                </a:cubicBezTo>
                <a:cubicBezTo>
                  <a:pt x="3489" y="0"/>
                  <a:pt x="4561" y="162"/>
                  <a:pt x="5634" y="32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7269" name="Picture 5" descr="MCj04363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647700"/>
            <a:ext cx="885825" cy="885825"/>
          </a:xfrm>
          <a:prstGeom prst="rect">
            <a:avLst/>
          </a:prstGeom>
          <a:noFill/>
          <a:extLst>
            <a:ext uri="{909E8E84-426E-40DD-AFC4-6F175D3DCCD1}">
              <a14:hiddenFill xmlns:a14="http://schemas.microsoft.com/office/drawing/2010/main">
                <a:solidFill>
                  <a:srgbClr val="FFFFFF"/>
                </a:solidFill>
              </a14:hiddenFill>
            </a:ext>
          </a:extLst>
        </p:spPr>
      </p:pic>
      <p:sp>
        <p:nvSpPr>
          <p:cNvPr id="267270" name="Freeform 6"/>
          <p:cNvSpPr>
            <a:spLocks/>
          </p:cNvSpPr>
          <p:nvPr/>
        </p:nvSpPr>
        <p:spPr bwMode="auto">
          <a:xfrm>
            <a:off x="733425" y="1019175"/>
            <a:ext cx="7915275" cy="4876800"/>
          </a:xfrm>
          <a:custGeom>
            <a:avLst/>
            <a:gdLst>
              <a:gd name="T0" fmla="*/ 0 w 4986"/>
              <a:gd name="T1" fmla="*/ 396 h 3072"/>
              <a:gd name="T2" fmla="*/ 6 w 4986"/>
              <a:gd name="T3" fmla="*/ 3072 h 3072"/>
              <a:gd name="T4" fmla="*/ 4986 w 4986"/>
              <a:gd name="T5" fmla="*/ 3072 h 3072"/>
              <a:gd name="T6" fmla="*/ 4986 w 4986"/>
              <a:gd name="T7" fmla="*/ 0 h 3072"/>
              <a:gd name="T8" fmla="*/ 4722 w 4986"/>
              <a:gd name="T9" fmla="*/ 24 h 3072"/>
              <a:gd name="T10" fmla="*/ 4422 w 4986"/>
              <a:gd name="T11" fmla="*/ 138 h 3072"/>
              <a:gd name="T12" fmla="*/ 4086 w 4986"/>
              <a:gd name="T13" fmla="*/ 246 h 3072"/>
              <a:gd name="T14" fmla="*/ 3648 w 4986"/>
              <a:gd name="T15" fmla="*/ 282 h 3072"/>
              <a:gd name="T16" fmla="*/ 3186 w 4986"/>
              <a:gd name="T17" fmla="*/ 240 h 3072"/>
              <a:gd name="T18" fmla="*/ 2916 w 4986"/>
              <a:gd name="T19" fmla="*/ 306 h 3072"/>
              <a:gd name="T20" fmla="*/ 2628 w 4986"/>
              <a:gd name="T21" fmla="*/ 618 h 3072"/>
              <a:gd name="T22" fmla="*/ 2088 w 4986"/>
              <a:gd name="T23" fmla="*/ 666 h 3072"/>
              <a:gd name="T24" fmla="*/ 1614 w 4986"/>
              <a:gd name="T25" fmla="*/ 546 h 3072"/>
              <a:gd name="T26" fmla="*/ 1182 w 4986"/>
              <a:gd name="T27" fmla="*/ 420 h 3072"/>
              <a:gd name="T28" fmla="*/ 846 w 4986"/>
              <a:gd name="T29" fmla="*/ 600 h 3072"/>
              <a:gd name="T30" fmla="*/ 498 w 4986"/>
              <a:gd name="T31" fmla="*/ 612 h 3072"/>
              <a:gd name="T32" fmla="*/ 90 w 4986"/>
              <a:gd name="T33" fmla="*/ 288 h 3072"/>
              <a:gd name="T34" fmla="*/ 0 w 4986"/>
              <a:gd name="T35" fmla="*/ 396 h 3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2">
                <a:moveTo>
                  <a:pt x="0" y="396"/>
                </a:moveTo>
                <a:lnTo>
                  <a:pt x="6" y="3072"/>
                </a:lnTo>
                <a:lnTo>
                  <a:pt x="4986" y="3072"/>
                </a:lnTo>
                <a:lnTo>
                  <a:pt x="4986" y="0"/>
                </a:lnTo>
                <a:lnTo>
                  <a:pt x="4722" y="24"/>
                </a:lnTo>
                <a:lnTo>
                  <a:pt x="4422" y="138"/>
                </a:lnTo>
                <a:lnTo>
                  <a:pt x="4086" y="246"/>
                </a:lnTo>
                <a:lnTo>
                  <a:pt x="3648" y="282"/>
                </a:lnTo>
                <a:lnTo>
                  <a:pt x="3186" y="240"/>
                </a:lnTo>
                <a:lnTo>
                  <a:pt x="2916" y="306"/>
                </a:lnTo>
                <a:lnTo>
                  <a:pt x="2628" y="618"/>
                </a:lnTo>
                <a:lnTo>
                  <a:pt x="2088" y="666"/>
                </a:lnTo>
                <a:lnTo>
                  <a:pt x="1614" y="546"/>
                </a:lnTo>
                <a:lnTo>
                  <a:pt x="1182" y="420"/>
                </a:lnTo>
                <a:lnTo>
                  <a:pt x="846" y="600"/>
                </a:lnTo>
                <a:lnTo>
                  <a:pt x="498" y="612"/>
                </a:lnTo>
                <a:lnTo>
                  <a:pt x="90" y="288"/>
                </a:lnTo>
                <a:lnTo>
                  <a:pt x="0" y="396"/>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1" name="Freeform 7"/>
          <p:cNvSpPr>
            <a:spLocks/>
          </p:cNvSpPr>
          <p:nvPr/>
        </p:nvSpPr>
        <p:spPr bwMode="auto">
          <a:xfrm>
            <a:off x="104775" y="5227638"/>
            <a:ext cx="8943975" cy="582612"/>
          </a:xfrm>
          <a:custGeom>
            <a:avLst/>
            <a:gdLst>
              <a:gd name="T0" fmla="*/ 0 w 5634"/>
              <a:gd name="T1" fmla="*/ 367 h 367"/>
              <a:gd name="T2" fmla="*/ 2550 w 5634"/>
              <a:gd name="T3" fmla="*/ 7 h 367"/>
              <a:gd name="T4" fmla="*/ 5634 w 5634"/>
              <a:gd name="T5" fmla="*/ 325 h 367"/>
            </a:gdLst>
            <a:ahLst/>
            <a:cxnLst>
              <a:cxn ang="0">
                <a:pos x="T0" y="T1"/>
              </a:cxn>
              <a:cxn ang="0">
                <a:pos x="T2" y="T3"/>
              </a:cxn>
              <a:cxn ang="0">
                <a:pos x="T4" y="T5"/>
              </a:cxn>
            </a:cxnLst>
            <a:rect l="0" t="0" r="r" b="b"/>
            <a:pathLst>
              <a:path w="5634" h="367">
                <a:moveTo>
                  <a:pt x="0" y="367"/>
                </a:moveTo>
                <a:cubicBezTo>
                  <a:pt x="805" y="190"/>
                  <a:pt x="1611" y="14"/>
                  <a:pt x="2550" y="7"/>
                </a:cubicBezTo>
                <a:cubicBezTo>
                  <a:pt x="3489" y="0"/>
                  <a:pt x="4561" y="162"/>
                  <a:pt x="5634" y="325"/>
                </a:cubicBezTo>
              </a:path>
            </a:pathLst>
          </a:custGeom>
          <a:noFill/>
          <a:ln w="508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2" name="Freeform 8"/>
          <p:cNvSpPr>
            <a:spLocks/>
          </p:cNvSpPr>
          <p:nvPr/>
        </p:nvSpPr>
        <p:spPr bwMode="auto">
          <a:xfrm>
            <a:off x="0" y="4579938"/>
            <a:ext cx="8947150" cy="868362"/>
          </a:xfrm>
          <a:custGeom>
            <a:avLst/>
            <a:gdLst>
              <a:gd name="T0" fmla="*/ 110 w 5636"/>
              <a:gd name="T1" fmla="*/ 343 h 547"/>
              <a:gd name="T2" fmla="*/ 164 w 5636"/>
              <a:gd name="T3" fmla="*/ 337 h 547"/>
              <a:gd name="T4" fmla="*/ 1094 w 5636"/>
              <a:gd name="T5" fmla="*/ 169 h 547"/>
              <a:gd name="T6" fmla="*/ 2102 w 5636"/>
              <a:gd name="T7" fmla="*/ 253 h 547"/>
              <a:gd name="T8" fmla="*/ 3740 w 5636"/>
              <a:gd name="T9" fmla="*/ 49 h 547"/>
              <a:gd name="T10" fmla="*/ 5636 w 5636"/>
              <a:gd name="T11" fmla="*/ 547 h 547"/>
            </a:gdLst>
            <a:ahLst/>
            <a:cxnLst>
              <a:cxn ang="0">
                <a:pos x="T0" y="T1"/>
              </a:cxn>
              <a:cxn ang="0">
                <a:pos x="T2" y="T3"/>
              </a:cxn>
              <a:cxn ang="0">
                <a:pos x="T4" y="T5"/>
              </a:cxn>
              <a:cxn ang="0">
                <a:pos x="T6" y="T7"/>
              </a:cxn>
              <a:cxn ang="0">
                <a:pos x="T8" y="T9"/>
              </a:cxn>
              <a:cxn ang="0">
                <a:pos x="T10" y="T11"/>
              </a:cxn>
            </a:cxnLst>
            <a:rect l="0" t="0" r="r" b="b"/>
            <a:pathLst>
              <a:path w="5636" h="547">
                <a:moveTo>
                  <a:pt x="110" y="343"/>
                </a:moveTo>
                <a:cubicBezTo>
                  <a:pt x="55" y="354"/>
                  <a:pt x="0" y="366"/>
                  <a:pt x="164" y="337"/>
                </a:cubicBezTo>
                <a:cubicBezTo>
                  <a:pt x="328" y="308"/>
                  <a:pt x="771" y="183"/>
                  <a:pt x="1094" y="169"/>
                </a:cubicBezTo>
                <a:cubicBezTo>
                  <a:pt x="1417" y="155"/>
                  <a:pt x="1661" y="273"/>
                  <a:pt x="2102" y="253"/>
                </a:cubicBezTo>
                <a:cubicBezTo>
                  <a:pt x="2543" y="233"/>
                  <a:pt x="3151" y="0"/>
                  <a:pt x="3740" y="49"/>
                </a:cubicBezTo>
                <a:cubicBezTo>
                  <a:pt x="4329" y="98"/>
                  <a:pt x="4982" y="322"/>
                  <a:pt x="5636" y="547"/>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4" name="Oval 10"/>
          <p:cNvSpPr>
            <a:spLocks noChangeArrowheads="1"/>
          </p:cNvSpPr>
          <p:nvPr/>
        </p:nvSpPr>
        <p:spPr bwMode="auto">
          <a:xfrm>
            <a:off x="1428750" y="13716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75" name="Oval 11"/>
          <p:cNvSpPr>
            <a:spLocks noChangeArrowheads="1"/>
          </p:cNvSpPr>
          <p:nvPr/>
        </p:nvSpPr>
        <p:spPr bwMode="auto">
          <a:xfrm>
            <a:off x="3209925" y="11811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76" name="Oval 12"/>
          <p:cNvSpPr>
            <a:spLocks noChangeArrowheads="1"/>
          </p:cNvSpPr>
          <p:nvPr/>
        </p:nvSpPr>
        <p:spPr bwMode="auto">
          <a:xfrm>
            <a:off x="4838700" y="14097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77" name="Oval 13"/>
          <p:cNvSpPr>
            <a:spLocks noChangeArrowheads="1"/>
          </p:cNvSpPr>
          <p:nvPr/>
        </p:nvSpPr>
        <p:spPr bwMode="auto">
          <a:xfrm>
            <a:off x="6486525" y="127635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78" name="Oval 14"/>
          <p:cNvSpPr>
            <a:spLocks noChangeArrowheads="1"/>
          </p:cNvSpPr>
          <p:nvPr/>
        </p:nvSpPr>
        <p:spPr bwMode="auto">
          <a:xfrm>
            <a:off x="8162925" y="942975"/>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3" name="Oval 29"/>
          <p:cNvSpPr>
            <a:spLocks noChangeArrowheads="1"/>
          </p:cNvSpPr>
          <p:nvPr/>
        </p:nvSpPr>
        <p:spPr bwMode="auto">
          <a:xfrm>
            <a:off x="1428750" y="1371600"/>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4" name="Oval 30"/>
          <p:cNvSpPr>
            <a:spLocks noChangeArrowheads="1"/>
          </p:cNvSpPr>
          <p:nvPr/>
        </p:nvSpPr>
        <p:spPr bwMode="auto">
          <a:xfrm>
            <a:off x="3205163" y="1185863"/>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5" name="Oval 31"/>
          <p:cNvSpPr>
            <a:spLocks noChangeArrowheads="1"/>
          </p:cNvSpPr>
          <p:nvPr/>
        </p:nvSpPr>
        <p:spPr bwMode="auto">
          <a:xfrm>
            <a:off x="4840288" y="14128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6" name="Oval 32"/>
          <p:cNvSpPr>
            <a:spLocks noChangeArrowheads="1"/>
          </p:cNvSpPr>
          <p:nvPr/>
        </p:nvSpPr>
        <p:spPr bwMode="auto">
          <a:xfrm>
            <a:off x="6484938" y="1277938"/>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7" name="Oval 33"/>
          <p:cNvSpPr>
            <a:spLocks noChangeArrowheads="1"/>
          </p:cNvSpPr>
          <p:nvPr/>
        </p:nvSpPr>
        <p:spPr bwMode="auto">
          <a:xfrm>
            <a:off x="8162925" y="9429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00" name="Freeform 36"/>
          <p:cNvSpPr>
            <a:spLocks/>
          </p:cNvSpPr>
          <p:nvPr/>
        </p:nvSpPr>
        <p:spPr bwMode="auto">
          <a:xfrm>
            <a:off x="1452563" y="1419225"/>
            <a:ext cx="112712" cy="342900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1" name="Freeform 37"/>
          <p:cNvSpPr>
            <a:spLocks/>
          </p:cNvSpPr>
          <p:nvPr/>
        </p:nvSpPr>
        <p:spPr bwMode="auto">
          <a:xfrm>
            <a:off x="3263900" y="1238250"/>
            <a:ext cx="144463" cy="37338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2" name="Freeform 38"/>
          <p:cNvSpPr>
            <a:spLocks/>
          </p:cNvSpPr>
          <p:nvPr/>
        </p:nvSpPr>
        <p:spPr bwMode="auto">
          <a:xfrm>
            <a:off x="4914900" y="1476375"/>
            <a:ext cx="523875" cy="3162300"/>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3" name="Freeform 39"/>
          <p:cNvSpPr>
            <a:spLocks/>
          </p:cNvSpPr>
          <p:nvPr/>
        </p:nvSpPr>
        <p:spPr bwMode="auto">
          <a:xfrm>
            <a:off x="6229350" y="1343025"/>
            <a:ext cx="314325" cy="333375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4" name="Freeform 40"/>
          <p:cNvSpPr>
            <a:spLocks/>
          </p:cNvSpPr>
          <p:nvPr/>
        </p:nvSpPr>
        <p:spPr bwMode="auto">
          <a:xfrm>
            <a:off x="7543800" y="1009650"/>
            <a:ext cx="676275" cy="39528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5" name="Line 41"/>
          <p:cNvSpPr>
            <a:spLocks noChangeShapeType="1"/>
          </p:cNvSpPr>
          <p:nvPr/>
        </p:nvSpPr>
        <p:spPr bwMode="auto">
          <a:xfrm flipH="1" flipV="1">
            <a:off x="1495425" y="1457325"/>
            <a:ext cx="466725" cy="39909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6" name="Line 42"/>
          <p:cNvSpPr>
            <a:spLocks noChangeShapeType="1"/>
          </p:cNvSpPr>
          <p:nvPr/>
        </p:nvSpPr>
        <p:spPr bwMode="auto">
          <a:xfrm flipH="1" flipV="1">
            <a:off x="3267075" y="1257300"/>
            <a:ext cx="85725" cy="400050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7" name="Line 43"/>
          <p:cNvSpPr>
            <a:spLocks noChangeShapeType="1"/>
          </p:cNvSpPr>
          <p:nvPr/>
        </p:nvSpPr>
        <p:spPr bwMode="auto">
          <a:xfrm flipV="1">
            <a:off x="4705350" y="1504950"/>
            <a:ext cx="171450" cy="37242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8" name="Line 44"/>
          <p:cNvSpPr>
            <a:spLocks noChangeShapeType="1"/>
          </p:cNvSpPr>
          <p:nvPr/>
        </p:nvSpPr>
        <p:spPr bwMode="auto">
          <a:xfrm flipV="1">
            <a:off x="5943600" y="1381125"/>
            <a:ext cx="581025" cy="39528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09" name="Line 45"/>
          <p:cNvSpPr>
            <a:spLocks noChangeShapeType="1"/>
          </p:cNvSpPr>
          <p:nvPr/>
        </p:nvSpPr>
        <p:spPr bwMode="auto">
          <a:xfrm flipV="1">
            <a:off x="7258050" y="1028700"/>
            <a:ext cx="923925" cy="443865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0" name="Text Box 46"/>
          <p:cNvSpPr txBox="1">
            <a:spLocks noChangeArrowheads="1"/>
          </p:cNvSpPr>
          <p:nvPr/>
        </p:nvSpPr>
        <p:spPr bwMode="auto">
          <a:xfrm>
            <a:off x="3089275" y="5426075"/>
            <a:ext cx="29352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Ellipsoid Does Not Change!!</a:t>
            </a:r>
          </a:p>
        </p:txBody>
      </p:sp>
      <p:sp>
        <p:nvSpPr>
          <p:cNvPr id="267313" name="Line 49"/>
          <p:cNvSpPr>
            <a:spLocks noChangeShapeType="1"/>
          </p:cNvSpPr>
          <p:nvPr/>
        </p:nvSpPr>
        <p:spPr bwMode="auto">
          <a:xfrm flipH="1" flipV="1">
            <a:off x="1552575" y="1990725"/>
            <a:ext cx="409575" cy="3429000"/>
          </a:xfrm>
          <a:prstGeom prst="line">
            <a:avLst/>
          </a:prstGeom>
          <a:noFill/>
          <a:ln w="381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5" name="Line 51"/>
          <p:cNvSpPr>
            <a:spLocks noChangeShapeType="1"/>
          </p:cNvSpPr>
          <p:nvPr/>
        </p:nvSpPr>
        <p:spPr bwMode="auto">
          <a:xfrm flipH="1" flipV="1">
            <a:off x="3276600" y="1876425"/>
            <a:ext cx="66675" cy="3362325"/>
          </a:xfrm>
          <a:prstGeom prst="line">
            <a:avLst/>
          </a:prstGeom>
          <a:noFill/>
          <a:ln w="381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6" name="Line 52"/>
          <p:cNvSpPr>
            <a:spLocks noChangeShapeType="1"/>
          </p:cNvSpPr>
          <p:nvPr/>
        </p:nvSpPr>
        <p:spPr bwMode="auto">
          <a:xfrm flipV="1">
            <a:off x="4695825" y="1981200"/>
            <a:ext cx="152400" cy="3209925"/>
          </a:xfrm>
          <a:prstGeom prst="line">
            <a:avLst/>
          </a:prstGeom>
          <a:noFill/>
          <a:ln w="381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7" name="Line 53"/>
          <p:cNvSpPr>
            <a:spLocks noChangeShapeType="1"/>
          </p:cNvSpPr>
          <p:nvPr/>
        </p:nvSpPr>
        <p:spPr bwMode="auto">
          <a:xfrm flipV="1">
            <a:off x="5934075" y="1476375"/>
            <a:ext cx="609600" cy="3838575"/>
          </a:xfrm>
          <a:prstGeom prst="line">
            <a:avLst/>
          </a:prstGeom>
          <a:noFill/>
          <a:ln w="381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8" name="Line 54"/>
          <p:cNvSpPr>
            <a:spLocks noChangeShapeType="1"/>
          </p:cNvSpPr>
          <p:nvPr/>
        </p:nvSpPr>
        <p:spPr bwMode="auto">
          <a:xfrm flipV="1">
            <a:off x="7229475" y="1057275"/>
            <a:ext cx="981075" cy="4448175"/>
          </a:xfrm>
          <a:prstGeom prst="line">
            <a:avLst/>
          </a:prstGeom>
          <a:noFill/>
          <a:ln w="381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19" name="AutoShape 55"/>
          <p:cNvSpPr>
            <a:spLocks/>
          </p:cNvSpPr>
          <p:nvPr/>
        </p:nvSpPr>
        <p:spPr bwMode="auto">
          <a:xfrm rot="-213371">
            <a:off x="1627188" y="1385888"/>
            <a:ext cx="295275" cy="585787"/>
          </a:xfrm>
          <a:prstGeom prst="rightBrace">
            <a:avLst>
              <a:gd name="adj1" fmla="val 1653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20" name="AutoShape 56"/>
          <p:cNvSpPr>
            <a:spLocks/>
          </p:cNvSpPr>
          <p:nvPr/>
        </p:nvSpPr>
        <p:spPr bwMode="auto">
          <a:xfrm rot="-213371">
            <a:off x="8307388" y="976313"/>
            <a:ext cx="295275" cy="88900"/>
          </a:xfrm>
          <a:prstGeom prst="rightBrace">
            <a:avLst>
              <a:gd name="adj1" fmla="val 83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21" name="AutoShape 57"/>
          <p:cNvSpPr>
            <a:spLocks/>
          </p:cNvSpPr>
          <p:nvPr/>
        </p:nvSpPr>
        <p:spPr bwMode="auto">
          <a:xfrm rot="-213371">
            <a:off x="3360738" y="1243013"/>
            <a:ext cx="295275" cy="585787"/>
          </a:xfrm>
          <a:prstGeom prst="rightBrace">
            <a:avLst>
              <a:gd name="adj1" fmla="val 1653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22" name="AutoShape 58"/>
          <p:cNvSpPr>
            <a:spLocks/>
          </p:cNvSpPr>
          <p:nvPr/>
        </p:nvSpPr>
        <p:spPr bwMode="auto">
          <a:xfrm rot="-213371">
            <a:off x="4975225" y="1490663"/>
            <a:ext cx="295275" cy="469900"/>
          </a:xfrm>
          <a:prstGeom prst="rightBrace">
            <a:avLst>
              <a:gd name="adj1" fmla="val 1326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23" name="AutoShape 59"/>
          <p:cNvSpPr>
            <a:spLocks/>
          </p:cNvSpPr>
          <p:nvPr/>
        </p:nvSpPr>
        <p:spPr bwMode="auto">
          <a:xfrm rot="-213371">
            <a:off x="6640513" y="1347788"/>
            <a:ext cx="295275" cy="79375"/>
          </a:xfrm>
          <a:prstGeom prst="rightBrace">
            <a:avLst>
              <a:gd name="adj1" fmla="val 83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24" name="Text Box 60"/>
          <p:cNvSpPr txBox="1">
            <a:spLocks noChangeArrowheads="1"/>
          </p:cNvSpPr>
          <p:nvPr/>
        </p:nvSpPr>
        <p:spPr bwMode="auto">
          <a:xfrm>
            <a:off x="0" y="531813"/>
            <a:ext cx="4143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Symbol" pitchFamily="18" charset="2"/>
              </a:rPr>
              <a:t>D</a:t>
            </a:r>
            <a:r>
              <a:rPr lang="en-US" altLang="en-US"/>
              <a:t>h easily measured / monitored by GPS</a:t>
            </a:r>
          </a:p>
        </p:txBody>
      </p:sp>
      <p:sp>
        <p:nvSpPr>
          <p:cNvPr id="267330" name="Text Box 66"/>
          <p:cNvSpPr txBox="1">
            <a:spLocks noChangeArrowheads="1"/>
          </p:cNvSpPr>
          <p:nvPr/>
        </p:nvSpPr>
        <p:spPr bwMode="auto">
          <a:xfrm>
            <a:off x="2012950" y="15033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67331" name="Text Box 67"/>
          <p:cNvSpPr txBox="1">
            <a:spLocks noChangeArrowheads="1"/>
          </p:cNvSpPr>
          <p:nvPr/>
        </p:nvSpPr>
        <p:spPr bwMode="auto">
          <a:xfrm>
            <a:off x="8670925" y="884238"/>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67332" name="Text Box 68"/>
          <p:cNvSpPr txBox="1">
            <a:spLocks noChangeArrowheads="1"/>
          </p:cNvSpPr>
          <p:nvPr/>
        </p:nvSpPr>
        <p:spPr bwMode="auto">
          <a:xfrm>
            <a:off x="6994525" y="1208088"/>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67333" name="Text Box 69"/>
          <p:cNvSpPr txBox="1">
            <a:spLocks noChangeArrowheads="1"/>
          </p:cNvSpPr>
          <p:nvPr/>
        </p:nvSpPr>
        <p:spPr bwMode="auto">
          <a:xfrm>
            <a:off x="5289550" y="15795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67334" name="Text Box 70"/>
          <p:cNvSpPr txBox="1">
            <a:spLocks noChangeArrowheads="1"/>
          </p:cNvSpPr>
          <p:nvPr/>
        </p:nvSpPr>
        <p:spPr bwMode="auto">
          <a:xfrm>
            <a:off x="3679825" y="13890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67335" name="Text Box 71"/>
          <p:cNvSpPr txBox="1">
            <a:spLocks noChangeArrowheads="1"/>
          </p:cNvSpPr>
          <p:nvPr/>
        </p:nvSpPr>
        <p:spPr bwMode="auto">
          <a:xfrm>
            <a:off x="2251075" y="5949950"/>
            <a:ext cx="424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Effect of Subsidence on Ellipsoid Heights</a:t>
            </a:r>
          </a:p>
        </p:txBody>
      </p:sp>
      <p:sp>
        <p:nvSpPr>
          <p:cNvPr id="267336" name="Text Box 72"/>
          <p:cNvSpPr txBox="1">
            <a:spLocks noChangeArrowheads="1"/>
          </p:cNvSpPr>
          <p:nvPr/>
        </p:nvSpPr>
        <p:spPr bwMode="auto">
          <a:xfrm>
            <a:off x="7632700" y="5549900"/>
            <a:ext cx="10223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Ellipsoid</a:t>
            </a:r>
          </a:p>
        </p:txBody>
      </p:sp>
    </p:spTree>
    <p:extLst>
      <p:ext uri="{BB962C8B-B14F-4D97-AF65-F5344CB8AC3E}">
        <p14:creationId xmlns:p14="http://schemas.microsoft.com/office/powerpoint/2010/main" val="2613527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267272"/>
                                        </p:tgtEl>
                                        <p:attrNameLst>
                                          <p:attrName>style.opacity</p:attrName>
                                        </p:attrNameLst>
                                      </p:cBhvr>
                                      <p:to>
                                        <p:strVal val="0.1"/>
                                      </p:to>
                                    </p:set>
                                    <p:animEffect filter="image" prLst="opacity: 0.1">
                                      <p:cBhvr rctx="IE">
                                        <p:cTn id="7" dur="indefinite"/>
                                        <p:tgtEl>
                                          <p:spTgt spid="267272"/>
                                        </p:tgtEl>
                                      </p:cBhvr>
                                    </p:animEffect>
                                  </p:childTnLst>
                                </p:cTn>
                              </p:par>
                              <p:par>
                                <p:cTn id="8" presetID="9" presetClass="emph" presetSubtype="0" grpId="0" nodeType="withEffect">
                                  <p:stCondLst>
                                    <p:cond delay="0"/>
                                  </p:stCondLst>
                                  <p:childTnLst>
                                    <p:set>
                                      <p:cBhvr rctx="PPT">
                                        <p:cTn id="9" dur="indefinite"/>
                                        <p:tgtEl>
                                          <p:spTgt spid="267300"/>
                                        </p:tgtEl>
                                        <p:attrNameLst>
                                          <p:attrName>style.opacity</p:attrName>
                                        </p:attrNameLst>
                                      </p:cBhvr>
                                      <p:to>
                                        <p:strVal val="0.1"/>
                                      </p:to>
                                    </p:set>
                                    <p:animEffect filter="image" prLst="opacity: 0.1">
                                      <p:cBhvr rctx="IE">
                                        <p:cTn id="10" dur="indefinite"/>
                                        <p:tgtEl>
                                          <p:spTgt spid="267300"/>
                                        </p:tgtEl>
                                      </p:cBhvr>
                                    </p:animEffect>
                                  </p:childTnLst>
                                </p:cTn>
                              </p:par>
                              <p:par>
                                <p:cTn id="11" presetID="9" presetClass="emph" presetSubtype="0" grpId="0" nodeType="withEffect">
                                  <p:stCondLst>
                                    <p:cond delay="0"/>
                                  </p:stCondLst>
                                  <p:childTnLst>
                                    <p:set>
                                      <p:cBhvr rctx="PPT">
                                        <p:cTn id="12" dur="indefinite"/>
                                        <p:tgtEl>
                                          <p:spTgt spid="267301"/>
                                        </p:tgtEl>
                                        <p:attrNameLst>
                                          <p:attrName>style.opacity</p:attrName>
                                        </p:attrNameLst>
                                      </p:cBhvr>
                                      <p:to>
                                        <p:strVal val="0.1"/>
                                      </p:to>
                                    </p:set>
                                    <p:animEffect filter="image" prLst="opacity: 0.1">
                                      <p:cBhvr rctx="IE">
                                        <p:cTn id="13" dur="indefinite"/>
                                        <p:tgtEl>
                                          <p:spTgt spid="267301"/>
                                        </p:tgtEl>
                                      </p:cBhvr>
                                    </p:animEffect>
                                  </p:childTnLst>
                                </p:cTn>
                              </p:par>
                              <p:par>
                                <p:cTn id="14" presetID="9" presetClass="emph" presetSubtype="0" grpId="0" nodeType="withEffect">
                                  <p:stCondLst>
                                    <p:cond delay="0"/>
                                  </p:stCondLst>
                                  <p:childTnLst>
                                    <p:set>
                                      <p:cBhvr rctx="PPT">
                                        <p:cTn id="15" dur="indefinite"/>
                                        <p:tgtEl>
                                          <p:spTgt spid="267302"/>
                                        </p:tgtEl>
                                        <p:attrNameLst>
                                          <p:attrName>style.opacity</p:attrName>
                                        </p:attrNameLst>
                                      </p:cBhvr>
                                      <p:to>
                                        <p:strVal val="0.1"/>
                                      </p:to>
                                    </p:set>
                                    <p:animEffect filter="image" prLst="opacity: 0.1">
                                      <p:cBhvr rctx="IE">
                                        <p:cTn id="16" dur="indefinite"/>
                                        <p:tgtEl>
                                          <p:spTgt spid="267302"/>
                                        </p:tgtEl>
                                      </p:cBhvr>
                                    </p:animEffect>
                                  </p:childTnLst>
                                </p:cTn>
                              </p:par>
                              <p:par>
                                <p:cTn id="17" presetID="9" presetClass="emph" presetSubtype="0" grpId="0" nodeType="withEffect">
                                  <p:stCondLst>
                                    <p:cond delay="0"/>
                                  </p:stCondLst>
                                  <p:childTnLst>
                                    <p:set>
                                      <p:cBhvr rctx="PPT">
                                        <p:cTn id="18" dur="indefinite"/>
                                        <p:tgtEl>
                                          <p:spTgt spid="267303"/>
                                        </p:tgtEl>
                                        <p:attrNameLst>
                                          <p:attrName>style.opacity</p:attrName>
                                        </p:attrNameLst>
                                      </p:cBhvr>
                                      <p:to>
                                        <p:strVal val="0.1"/>
                                      </p:to>
                                    </p:set>
                                    <p:animEffect filter="image" prLst="opacity: 0.1">
                                      <p:cBhvr rctx="IE">
                                        <p:cTn id="19" dur="indefinite"/>
                                        <p:tgtEl>
                                          <p:spTgt spid="267303"/>
                                        </p:tgtEl>
                                      </p:cBhvr>
                                    </p:animEffect>
                                  </p:childTnLst>
                                </p:cTn>
                              </p:par>
                              <p:par>
                                <p:cTn id="20" presetID="9" presetClass="emph" presetSubtype="0" grpId="0" nodeType="withEffect">
                                  <p:stCondLst>
                                    <p:cond delay="0"/>
                                  </p:stCondLst>
                                  <p:childTnLst>
                                    <p:set>
                                      <p:cBhvr rctx="PPT">
                                        <p:cTn id="21" dur="indefinite"/>
                                        <p:tgtEl>
                                          <p:spTgt spid="267304"/>
                                        </p:tgtEl>
                                        <p:attrNameLst>
                                          <p:attrName>style.opacity</p:attrName>
                                        </p:attrNameLst>
                                      </p:cBhvr>
                                      <p:to>
                                        <p:strVal val="0.1"/>
                                      </p:to>
                                    </p:set>
                                    <p:animEffect filter="image" prLst="opacity: 0.1">
                                      <p:cBhvr rctx="IE">
                                        <p:cTn id="22" dur="indefinite"/>
                                        <p:tgtEl>
                                          <p:spTgt spid="2673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7266"/>
                                        </p:tgtEl>
                                        <p:attrNameLst>
                                          <p:attrName>style.visibility</p:attrName>
                                        </p:attrNameLst>
                                      </p:cBhvr>
                                      <p:to>
                                        <p:strVal val="visible"/>
                                      </p:to>
                                    </p:set>
                                    <p:animEffect transition="in" filter="fade">
                                      <p:cBhvr>
                                        <p:cTn id="27" dur="500"/>
                                        <p:tgtEl>
                                          <p:spTgt spid="26726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67270"/>
                                        </p:tgtEl>
                                        <p:attrNameLst>
                                          <p:attrName>style.visibility</p:attrName>
                                        </p:attrNameLst>
                                      </p:cBhvr>
                                      <p:to>
                                        <p:strVal val="visible"/>
                                      </p:to>
                                    </p:set>
                                  </p:childTnLst>
                                </p:cTn>
                              </p:par>
                              <p:par>
                                <p:cTn id="30" presetID="10" presetClass="exit" presetSubtype="0" fill="hold" grpId="0" nodeType="withEffect">
                                  <p:stCondLst>
                                    <p:cond delay="0"/>
                                  </p:stCondLst>
                                  <p:childTnLst>
                                    <p:animEffect transition="out" filter="fade">
                                      <p:cBhvr>
                                        <p:cTn id="31" dur="2000"/>
                                        <p:tgtEl>
                                          <p:spTgt spid="267311"/>
                                        </p:tgtEl>
                                      </p:cBhvr>
                                    </p:animEffect>
                                    <p:set>
                                      <p:cBhvr>
                                        <p:cTn id="32" dur="1" fill="hold">
                                          <p:stCondLst>
                                            <p:cond delay="1999"/>
                                          </p:stCondLst>
                                        </p:cTn>
                                        <p:tgtEl>
                                          <p:spTgt spid="2673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path" presetSubtype="0" accel="50000" decel="50000" fill="hold" nodeType="clickEffect">
                                  <p:stCondLst>
                                    <p:cond delay="0"/>
                                  </p:stCondLst>
                                  <p:childTnLst>
                                    <p:animMotion origin="layout" path="M 8.33333E-7 2.22222E-6 L 0.00104 0.08194 " pathEditMode="relative" rAng="0" ptsTypes="AA">
                                      <p:cBhvr>
                                        <p:cTn id="36" dur="500" fill="hold"/>
                                        <p:tgtEl>
                                          <p:spTgt spid="267269"/>
                                        </p:tgtEl>
                                        <p:attrNameLst>
                                          <p:attrName>ppt_x</p:attrName>
                                          <p:attrName>ppt_y</p:attrName>
                                        </p:attrNameLst>
                                      </p:cBhvr>
                                      <p:rCtr x="52" y="4097"/>
                                    </p:animMotion>
                                  </p:childTnLst>
                                </p:cTn>
                              </p:par>
                            </p:childTnLst>
                          </p:cTn>
                        </p:par>
                        <p:par>
                          <p:cTn id="37" fill="hold" nodeType="afterGroup">
                            <p:stCondLst>
                              <p:cond delay="500"/>
                            </p:stCondLst>
                            <p:childTnLst>
                              <p:par>
                                <p:cTn id="38" presetID="42" presetClass="path" presetSubtype="0" accel="50000" decel="50000" fill="hold" grpId="0" nodeType="afterEffect">
                                  <p:stCondLst>
                                    <p:cond delay="0"/>
                                  </p:stCondLst>
                                  <p:childTnLst>
                                    <p:animMotion origin="layout" path="M -8.33333E-7 2.22222E-6 L 0.00313 0.07916 " pathEditMode="relative" rAng="0" ptsTypes="AA">
                                      <p:cBhvr>
                                        <p:cTn id="39" dur="500" fill="hold"/>
                                        <p:tgtEl>
                                          <p:spTgt spid="267293"/>
                                        </p:tgtEl>
                                        <p:attrNameLst>
                                          <p:attrName>ppt_x</p:attrName>
                                          <p:attrName>ppt_y</p:attrName>
                                        </p:attrNameLst>
                                      </p:cBhvr>
                                      <p:rCtr x="156" y="3958"/>
                                    </p:animMotion>
                                  </p:childTnLst>
                                </p:cTn>
                              </p:par>
                            </p:childTnLst>
                          </p:cTn>
                        </p:par>
                        <p:par>
                          <p:cTn id="40" fill="hold" nodeType="afterGroup">
                            <p:stCondLst>
                              <p:cond delay="1000"/>
                            </p:stCondLst>
                            <p:childTnLst>
                              <p:par>
                                <p:cTn id="41" presetID="42" presetClass="path" presetSubtype="0" accel="50000" decel="50000" fill="hold" grpId="0" nodeType="afterEffect">
                                  <p:stCondLst>
                                    <p:cond delay="0"/>
                                  </p:stCondLst>
                                  <p:childTnLst>
                                    <p:animMotion origin="layout" path="M -8.33333E-7 -1.11111E-6 L -8.33333E-7 0.09445 " pathEditMode="relative" rAng="0" ptsTypes="AA">
                                      <p:cBhvr>
                                        <p:cTn id="42" dur="500" fill="hold"/>
                                        <p:tgtEl>
                                          <p:spTgt spid="267294"/>
                                        </p:tgtEl>
                                        <p:attrNameLst>
                                          <p:attrName>ppt_x</p:attrName>
                                          <p:attrName>ppt_y</p:attrName>
                                        </p:attrNameLst>
                                      </p:cBhvr>
                                      <p:rCtr x="0" y="4722"/>
                                    </p:animMotion>
                                  </p:childTnLst>
                                </p:cTn>
                              </p:par>
                            </p:childTnLst>
                          </p:cTn>
                        </p:par>
                        <p:par>
                          <p:cTn id="43" fill="hold" nodeType="afterGroup">
                            <p:stCondLst>
                              <p:cond delay="1500"/>
                            </p:stCondLst>
                            <p:childTnLst>
                              <p:par>
                                <p:cTn id="44" presetID="42" presetClass="path" presetSubtype="0" accel="50000" decel="50000" fill="hold" grpId="0" nodeType="afterEffect">
                                  <p:stCondLst>
                                    <p:cond delay="0"/>
                                  </p:stCondLst>
                                  <p:childTnLst>
                                    <p:animMotion origin="layout" path="M 8.33333E-7 2.22222E-6 L 8.33333E-7 0.075 " pathEditMode="relative" rAng="0" ptsTypes="AA">
                                      <p:cBhvr>
                                        <p:cTn id="45" dur="500" fill="hold"/>
                                        <p:tgtEl>
                                          <p:spTgt spid="267295"/>
                                        </p:tgtEl>
                                        <p:attrNameLst>
                                          <p:attrName>ppt_x</p:attrName>
                                          <p:attrName>ppt_y</p:attrName>
                                        </p:attrNameLst>
                                      </p:cBhvr>
                                      <p:rCtr x="0" y="3750"/>
                                    </p:animMotion>
                                  </p:childTnLst>
                                </p:cTn>
                              </p:par>
                            </p:childTnLst>
                          </p:cTn>
                        </p:par>
                        <p:par>
                          <p:cTn id="46" fill="hold" nodeType="afterGroup">
                            <p:stCondLst>
                              <p:cond delay="2000"/>
                            </p:stCondLst>
                            <p:childTnLst>
                              <p:par>
                                <p:cTn id="47" presetID="42" presetClass="path" presetSubtype="0" accel="50000" decel="50000" fill="hold" grpId="0" nodeType="afterEffect">
                                  <p:stCondLst>
                                    <p:cond delay="0"/>
                                  </p:stCondLst>
                                  <p:childTnLst>
                                    <p:animMotion origin="layout" path="M 1.38889E-6 -3.33333E-6 L 1.38889E-6 0.01875 " pathEditMode="relative" rAng="0" ptsTypes="AA">
                                      <p:cBhvr>
                                        <p:cTn id="48" dur="500" fill="hold"/>
                                        <p:tgtEl>
                                          <p:spTgt spid="267296"/>
                                        </p:tgtEl>
                                        <p:attrNameLst>
                                          <p:attrName>ppt_x</p:attrName>
                                          <p:attrName>ppt_y</p:attrName>
                                        </p:attrNameLst>
                                      </p:cBhvr>
                                      <p:rCtr x="0" y="926"/>
                                    </p:animMotion>
                                  </p:childTnLst>
                                </p:cTn>
                              </p:par>
                            </p:childTnLst>
                          </p:cTn>
                        </p:par>
                        <p:par>
                          <p:cTn id="49" fill="hold" nodeType="afterGroup">
                            <p:stCondLst>
                              <p:cond delay="2500"/>
                            </p:stCondLst>
                            <p:childTnLst>
                              <p:par>
                                <p:cTn id="50" presetID="42" presetClass="path" presetSubtype="0" accel="50000" decel="50000" fill="hold" grpId="0" nodeType="afterEffect">
                                  <p:stCondLst>
                                    <p:cond delay="0"/>
                                  </p:stCondLst>
                                  <p:childTnLst>
                                    <p:animMotion origin="layout" path="M 8.33333E-7 7.40741E-7 L 8.33333E-7 0.00972 " pathEditMode="relative" rAng="0" ptsTypes="AA">
                                      <p:cBhvr>
                                        <p:cTn id="51" dur="500" fill="hold"/>
                                        <p:tgtEl>
                                          <p:spTgt spid="267297"/>
                                        </p:tgtEl>
                                        <p:attrNameLst>
                                          <p:attrName>ppt_x</p:attrName>
                                          <p:attrName>ppt_y</p:attrName>
                                        </p:attrNameLst>
                                      </p:cBhvr>
                                      <p:rCtr x="0" y="486"/>
                                    </p:animMotion>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7310"/>
                                        </p:tgtEl>
                                        <p:attrNameLst>
                                          <p:attrName>style.visibility</p:attrName>
                                        </p:attrNameLst>
                                      </p:cBhvr>
                                      <p:to>
                                        <p:strVal val="visible"/>
                                      </p:to>
                                    </p:set>
                                  </p:childTnLst>
                                </p:cTn>
                              </p:par>
                            </p:childTnLst>
                          </p:cTn>
                        </p:par>
                        <p:par>
                          <p:cTn id="56" fill="hold" nodeType="afterGroup">
                            <p:stCondLst>
                              <p:cond delay="0"/>
                            </p:stCondLst>
                            <p:childTnLst>
                              <p:par>
                                <p:cTn id="57" presetID="35" presetClass="emph" presetSubtype="0" fill="hold" grpId="1" nodeType="afterEffect">
                                  <p:stCondLst>
                                    <p:cond delay="0"/>
                                  </p:stCondLst>
                                  <p:childTnLst>
                                    <p:anim calcmode="discrete" valueType="str">
                                      <p:cBhvr>
                                        <p:cTn id="58" dur="1000" fill="hold"/>
                                        <p:tgtEl>
                                          <p:spTgt spid="267310"/>
                                        </p:tgtEl>
                                        <p:attrNameLst>
                                          <p:attrName>style.visibility</p:attrName>
                                        </p:attrNameLst>
                                      </p:cBhvr>
                                      <p:tavLst>
                                        <p:tav tm="0">
                                          <p:val>
                                            <p:strVal val="hidden"/>
                                          </p:val>
                                        </p:tav>
                                        <p:tav tm="50000">
                                          <p:val>
                                            <p:strVal val="visible"/>
                                          </p:val>
                                        </p:tav>
                                      </p:tavLst>
                                    </p:anim>
                                  </p:childTnLst>
                                </p:cTn>
                              </p:par>
                              <p:par>
                                <p:cTn id="59" presetID="35" presetClass="emph" presetSubtype="0" fill="hold" grpId="0" nodeType="withEffect">
                                  <p:stCondLst>
                                    <p:cond delay="0"/>
                                  </p:stCondLst>
                                  <p:childTnLst>
                                    <p:anim calcmode="discrete" valueType="str">
                                      <p:cBhvr>
                                        <p:cTn id="60" dur="1000" fill="hold"/>
                                        <p:tgtEl>
                                          <p:spTgt spid="267271"/>
                                        </p:tgtEl>
                                        <p:attrNameLst>
                                          <p:attrName>style.visibility</p:attrName>
                                        </p:attrNameLst>
                                      </p:cBhvr>
                                      <p:tavLst>
                                        <p:tav tm="0">
                                          <p:val>
                                            <p:strVal val="hidden"/>
                                          </p:val>
                                        </p:tav>
                                        <p:tav tm="50000">
                                          <p:val>
                                            <p:strVal val="visible"/>
                                          </p:val>
                                        </p:tav>
                                      </p:tavLst>
                                    </p:anim>
                                  </p:childTnLst>
                                </p:cTn>
                              </p:par>
                            </p:childTnLst>
                          </p:cTn>
                        </p:par>
                        <p:par>
                          <p:cTn id="61" fill="hold" nodeType="afterGroup">
                            <p:stCondLst>
                              <p:cond delay="1000"/>
                            </p:stCondLst>
                            <p:childTnLst>
                              <p:par>
                                <p:cTn id="62" presetID="35" presetClass="emph" presetSubtype="0" fill="hold" grpId="2" nodeType="afterEffect">
                                  <p:stCondLst>
                                    <p:cond delay="0"/>
                                  </p:stCondLst>
                                  <p:childTnLst>
                                    <p:anim calcmode="discrete" valueType="str">
                                      <p:cBhvr>
                                        <p:cTn id="63" dur="1000" fill="hold"/>
                                        <p:tgtEl>
                                          <p:spTgt spid="267310"/>
                                        </p:tgtEl>
                                        <p:attrNameLst>
                                          <p:attrName>style.visibility</p:attrName>
                                        </p:attrNameLst>
                                      </p:cBhvr>
                                      <p:tavLst>
                                        <p:tav tm="0">
                                          <p:val>
                                            <p:strVal val="hidden"/>
                                          </p:val>
                                        </p:tav>
                                        <p:tav tm="50000">
                                          <p:val>
                                            <p:strVal val="visible"/>
                                          </p:val>
                                        </p:tav>
                                      </p:tavLst>
                                    </p:anim>
                                  </p:childTnLst>
                                </p:cTn>
                              </p:par>
                              <p:par>
                                <p:cTn id="64" presetID="35" presetClass="emph" presetSubtype="0" fill="hold" grpId="1" nodeType="withEffect">
                                  <p:stCondLst>
                                    <p:cond delay="0"/>
                                  </p:stCondLst>
                                  <p:childTnLst>
                                    <p:anim calcmode="discrete" valueType="str">
                                      <p:cBhvr>
                                        <p:cTn id="65" dur="1000" fill="hold"/>
                                        <p:tgtEl>
                                          <p:spTgt spid="267271"/>
                                        </p:tgtEl>
                                        <p:attrNameLst>
                                          <p:attrName>style.visibility</p:attrName>
                                        </p:attrNameLst>
                                      </p:cBhvr>
                                      <p:tavLst>
                                        <p:tav tm="0">
                                          <p:val>
                                            <p:strVal val="hidden"/>
                                          </p:val>
                                        </p:tav>
                                        <p:tav tm="50000">
                                          <p:val>
                                            <p:strVal val="visible"/>
                                          </p:val>
                                        </p:tav>
                                      </p:tavLst>
                                    </p:anim>
                                  </p:childTnLst>
                                </p:cTn>
                              </p:par>
                            </p:childTnLst>
                          </p:cTn>
                        </p:par>
                        <p:par>
                          <p:cTn id="66" fill="hold" nodeType="afterGroup">
                            <p:stCondLst>
                              <p:cond delay="2000"/>
                            </p:stCondLst>
                            <p:childTnLst>
                              <p:par>
                                <p:cTn id="67" presetID="35" presetClass="emph" presetSubtype="0" fill="hold" grpId="3" nodeType="afterEffect">
                                  <p:stCondLst>
                                    <p:cond delay="0"/>
                                  </p:stCondLst>
                                  <p:childTnLst>
                                    <p:anim calcmode="discrete" valueType="str">
                                      <p:cBhvr>
                                        <p:cTn id="68" dur="1000" fill="hold"/>
                                        <p:tgtEl>
                                          <p:spTgt spid="267310"/>
                                        </p:tgtEl>
                                        <p:attrNameLst>
                                          <p:attrName>style.visibility</p:attrName>
                                        </p:attrNameLst>
                                      </p:cBhvr>
                                      <p:tavLst>
                                        <p:tav tm="0">
                                          <p:val>
                                            <p:strVal val="hidden"/>
                                          </p:val>
                                        </p:tav>
                                        <p:tav tm="50000">
                                          <p:val>
                                            <p:strVal val="visible"/>
                                          </p:val>
                                        </p:tav>
                                      </p:tavLst>
                                    </p:anim>
                                  </p:childTnLst>
                                </p:cTn>
                              </p:par>
                              <p:par>
                                <p:cTn id="69" presetID="35" presetClass="emph" presetSubtype="0" fill="hold" grpId="2" nodeType="withEffect">
                                  <p:stCondLst>
                                    <p:cond delay="0"/>
                                  </p:stCondLst>
                                  <p:childTnLst>
                                    <p:anim calcmode="discrete" valueType="str">
                                      <p:cBhvr>
                                        <p:cTn id="70" dur="1000" fill="hold"/>
                                        <p:tgtEl>
                                          <p:spTgt spid="267271"/>
                                        </p:tgtEl>
                                        <p:attrNameLst>
                                          <p:attrName>style.visibility</p:attrName>
                                        </p:attrNameLst>
                                      </p:cBhvr>
                                      <p:tavLst>
                                        <p:tav tm="0">
                                          <p:val>
                                            <p:strVal val="hidden"/>
                                          </p:val>
                                        </p:tav>
                                        <p:tav tm="50000">
                                          <p:val>
                                            <p:strVal val="visible"/>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mph" presetSubtype="0" grpId="0" nodeType="clickEffect">
                                  <p:stCondLst>
                                    <p:cond delay="0"/>
                                  </p:stCondLst>
                                  <p:childTnLst>
                                    <p:set>
                                      <p:cBhvr rctx="PPT">
                                        <p:cTn id="74" dur="indefinite"/>
                                        <p:tgtEl>
                                          <p:spTgt spid="267305"/>
                                        </p:tgtEl>
                                        <p:attrNameLst>
                                          <p:attrName>style.opacity</p:attrName>
                                        </p:attrNameLst>
                                      </p:cBhvr>
                                      <p:to>
                                        <p:strVal val="0.25"/>
                                      </p:to>
                                    </p:set>
                                    <p:animEffect filter="image" prLst="opacity: 0.25">
                                      <p:cBhvr rctx="IE">
                                        <p:cTn id="75" dur="indefinite"/>
                                        <p:tgtEl>
                                          <p:spTgt spid="267305"/>
                                        </p:tgtEl>
                                      </p:cBhvr>
                                    </p:animEffect>
                                  </p:childTnLst>
                                </p:cTn>
                              </p:par>
                              <p:par>
                                <p:cTn id="76" presetID="9" presetClass="emph" presetSubtype="0" grpId="0" nodeType="withEffect">
                                  <p:stCondLst>
                                    <p:cond delay="0"/>
                                  </p:stCondLst>
                                  <p:childTnLst>
                                    <p:set>
                                      <p:cBhvr rctx="PPT">
                                        <p:cTn id="77" dur="indefinite"/>
                                        <p:tgtEl>
                                          <p:spTgt spid="267306"/>
                                        </p:tgtEl>
                                        <p:attrNameLst>
                                          <p:attrName>style.opacity</p:attrName>
                                        </p:attrNameLst>
                                      </p:cBhvr>
                                      <p:to>
                                        <p:strVal val="0.25"/>
                                      </p:to>
                                    </p:set>
                                    <p:animEffect filter="image" prLst="opacity: 0.25">
                                      <p:cBhvr rctx="IE">
                                        <p:cTn id="78" dur="indefinite"/>
                                        <p:tgtEl>
                                          <p:spTgt spid="267306"/>
                                        </p:tgtEl>
                                      </p:cBhvr>
                                    </p:animEffect>
                                  </p:childTnLst>
                                </p:cTn>
                              </p:par>
                              <p:par>
                                <p:cTn id="79" presetID="9" presetClass="emph" presetSubtype="0" grpId="0" nodeType="withEffect">
                                  <p:stCondLst>
                                    <p:cond delay="0"/>
                                  </p:stCondLst>
                                  <p:childTnLst>
                                    <p:set>
                                      <p:cBhvr rctx="PPT">
                                        <p:cTn id="80" dur="indefinite"/>
                                        <p:tgtEl>
                                          <p:spTgt spid="267307"/>
                                        </p:tgtEl>
                                        <p:attrNameLst>
                                          <p:attrName>style.opacity</p:attrName>
                                        </p:attrNameLst>
                                      </p:cBhvr>
                                      <p:to>
                                        <p:strVal val="0.25"/>
                                      </p:to>
                                    </p:set>
                                    <p:animEffect filter="image" prLst="opacity: 0.25">
                                      <p:cBhvr rctx="IE">
                                        <p:cTn id="81" dur="indefinite"/>
                                        <p:tgtEl>
                                          <p:spTgt spid="267307"/>
                                        </p:tgtEl>
                                      </p:cBhvr>
                                    </p:animEffect>
                                  </p:childTnLst>
                                </p:cTn>
                              </p:par>
                              <p:par>
                                <p:cTn id="82" presetID="9" presetClass="emph" presetSubtype="0" grpId="0" nodeType="withEffect">
                                  <p:stCondLst>
                                    <p:cond delay="0"/>
                                  </p:stCondLst>
                                  <p:childTnLst>
                                    <p:set>
                                      <p:cBhvr rctx="PPT">
                                        <p:cTn id="83" dur="indefinite"/>
                                        <p:tgtEl>
                                          <p:spTgt spid="267308"/>
                                        </p:tgtEl>
                                        <p:attrNameLst>
                                          <p:attrName>style.opacity</p:attrName>
                                        </p:attrNameLst>
                                      </p:cBhvr>
                                      <p:to>
                                        <p:strVal val="0.25"/>
                                      </p:to>
                                    </p:set>
                                    <p:animEffect filter="image" prLst="opacity: 0.25">
                                      <p:cBhvr rctx="IE">
                                        <p:cTn id="84" dur="indefinite"/>
                                        <p:tgtEl>
                                          <p:spTgt spid="267308"/>
                                        </p:tgtEl>
                                      </p:cBhvr>
                                    </p:animEffect>
                                  </p:childTnLst>
                                </p:cTn>
                              </p:par>
                              <p:par>
                                <p:cTn id="85" presetID="9" presetClass="emph" presetSubtype="0" grpId="0" nodeType="withEffect">
                                  <p:stCondLst>
                                    <p:cond delay="0"/>
                                  </p:stCondLst>
                                  <p:childTnLst>
                                    <p:set>
                                      <p:cBhvr rctx="PPT">
                                        <p:cTn id="86" dur="indefinite"/>
                                        <p:tgtEl>
                                          <p:spTgt spid="267309"/>
                                        </p:tgtEl>
                                        <p:attrNameLst>
                                          <p:attrName>style.opacity</p:attrName>
                                        </p:attrNameLst>
                                      </p:cBhvr>
                                      <p:to>
                                        <p:strVal val="0.25"/>
                                      </p:to>
                                    </p:set>
                                    <p:animEffect filter="image" prLst="opacity: 0.25">
                                      <p:cBhvr rctx="IE">
                                        <p:cTn id="87" dur="indefinite"/>
                                        <p:tgtEl>
                                          <p:spTgt spid="26730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67313"/>
                                        </p:tgtEl>
                                        <p:attrNameLst>
                                          <p:attrName>style.visibility</p:attrName>
                                        </p:attrNameLst>
                                      </p:cBhvr>
                                      <p:to>
                                        <p:strVal val="visible"/>
                                      </p:to>
                                    </p:set>
                                    <p:animEffect transition="in" filter="wipe(down)">
                                      <p:cBhvr>
                                        <p:cTn id="92" dur="500"/>
                                        <p:tgtEl>
                                          <p:spTgt spid="26731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67315"/>
                                        </p:tgtEl>
                                        <p:attrNameLst>
                                          <p:attrName>style.visibility</p:attrName>
                                        </p:attrNameLst>
                                      </p:cBhvr>
                                      <p:to>
                                        <p:strVal val="visible"/>
                                      </p:to>
                                    </p:set>
                                    <p:animEffect transition="in" filter="wipe(down)">
                                      <p:cBhvr>
                                        <p:cTn id="95" dur="500"/>
                                        <p:tgtEl>
                                          <p:spTgt spid="26731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67316"/>
                                        </p:tgtEl>
                                        <p:attrNameLst>
                                          <p:attrName>style.visibility</p:attrName>
                                        </p:attrNameLst>
                                      </p:cBhvr>
                                      <p:to>
                                        <p:strVal val="visible"/>
                                      </p:to>
                                    </p:set>
                                    <p:animEffect transition="in" filter="wipe(down)">
                                      <p:cBhvr>
                                        <p:cTn id="98" dur="500"/>
                                        <p:tgtEl>
                                          <p:spTgt spid="26731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267317"/>
                                        </p:tgtEl>
                                        <p:attrNameLst>
                                          <p:attrName>style.visibility</p:attrName>
                                        </p:attrNameLst>
                                      </p:cBhvr>
                                      <p:to>
                                        <p:strVal val="visible"/>
                                      </p:to>
                                    </p:set>
                                    <p:animEffect transition="in" filter="wipe(down)">
                                      <p:cBhvr>
                                        <p:cTn id="101" dur="500"/>
                                        <p:tgtEl>
                                          <p:spTgt spid="267317"/>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267318"/>
                                        </p:tgtEl>
                                        <p:attrNameLst>
                                          <p:attrName>style.visibility</p:attrName>
                                        </p:attrNameLst>
                                      </p:cBhvr>
                                      <p:to>
                                        <p:strVal val="visible"/>
                                      </p:to>
                                    </p:set>
                                    <p:animEffect transition="in" filter="wipe(down)">
                                      <p:cBhvr>
                                        <p:cTn id="104" dur="500"/>
                                        <p:tgtEl>
                                          <p:spTgt spid="26731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6731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6732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6732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6732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6732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6733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673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6733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6733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67331"/>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67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11" grpId="0" animBg="1"/>
      <p:bldP spid="267266" grpId="0" animBg="1"/>
      <p:bldP spid="267270" grpId="0" animBg="1"/>
      <p:bldP spid="267271" grpId="0" animBg="1"/>
      <p:bldP spid="267271" grpId="1" animBg="1"/>
      <p:bldP spid="267271" grpId="2" animBg="1"/>
      <p:bldP spid="267272" grpId="0" animBg="1"/>
      <p:bldP spid="267293" grpId="0" animBg="1"/>
      <p:bldP spid="267294" grpId="0" animBg="1"/>
      <p:bldP spid="267295" grpId="0" animBg="1"/>
      <p:bldP spid="267296" grpId="0" animBg="1"/>
      <p:bldP spid="267297" grpId="0" animBg="1"/>
      <p:bldP spid="267300" grpId="0" animBg="1"/>
      <p:bldP spid="267301" grpId="0" animBg="1"/>
      <p:bldP spid="267302" grpId="0" animBg="1"/>
      <p:bldP spid="267303" grpId="0" animBg="1"/>
      <p:bldP spid="267304" grpId="0" animBg="1"/>
      <p:bldP spid="267305" grpId="0" animBg="1"/>
      <p:bldP spid="267306" grpId="0" animBg="1"/>
      <p:bldP spid="267307" grpId="0" animBg="1"/>
      <p:bldP spid="267308" grpId="0" animBg="1"/>
      <p:bldP spid="267309" grpId="0" animBg="1"/>
      <p:bldP spid="267310" grpId="0" animBg="1"/>
      <p:bldP spid="267310" grpId="1" animBg="1"/>
      <p:bldP spid="267310" grpId="2" animBg="1"/>
      <p:bldP spid="267310" grpId="3" animBg="1"/>
      <p:bldP spid="267313" grpId="0" animBg="1"/>
      <p:bldP spid="267315" grpId="0" animBg="1"/>
      <p:bldP spid="267316" grpId="0" animBg="1"/>
      <p:bldP spid="267317" grpId="0" animBg="1"/>
      <p:bldP spid="267318" grpId="0" animBg="1"/>
      <p:bldP spid="267319" grpId="0" animBg="1"/>
      <p:bldP spid="267320" grpId="0" animBg="1"/>
      <p:bldP spid="267321" grpId="0" animBg="1"/>
      <p:bldP spid="267322" grpId="0" animBg="1"/>
      <p:bldP spid="267323" grpId="0" animBg="1"/>
      <p:bldP spid="267324" grpId="0"/>
      <p:bldP spid="267330" grpId="0" animBg="1"/>
      <p:bldP spid="267331" grpId="0" animBg="1"/>
      <p:bldP spid="267332" grpId="0" animBg="1"/>
      <p:bldP spid="267333" grpId="0" animBg="1"/>
      <p:bldP spid="267334"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4" name="Freeform 2"/>
          <p:cNvSpPr>
            <a:spLocks/>
          </p:cNvSpPr>
          <p:nvPr/>
        </p:nvSpPr>
        <p:spPr bwMode="auto">
          <a:xfrm>
            <a:off x="723900" y="1000125"/>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5" name="Freeform 3"/>
          <p:cNvSpPr>
            <a:spLocks/>
          </p:cNvSpPr>
          <p:nvPr/>
        </p:nvSpPr>
        <p:spPr bwMode="auto">
          <a:xfrm>
            <a:off x="723900" y="990600"/>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alpha val="20000"/>
            </a:srgbClr>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4438" name="Picture 6" descr="MCj04363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647700"/>
            <a:ext cx="885825" cy="885825"/>
          </a:xfrm>
          <a:prstGeom prst="rect">
            <a:avLst/>
          </a:prstGeom>
          <a:noFill/>
          <a:extLst>
            <a:ext uri="{909E8E84-426E-40DD-AFC4-6F175D3DCCD1}">
              <a14:hiddenFill xmlns:a14="http://schemas.microsoft.com/office/drawing/2010/main">
                <a:solidFill>
                  <a:srgbClr val="FFFFFF"/>
                </a:solidFill>
              </a14:hiddenFill>
            </a:ext>
          </a:extLst>
        </p:spPr>
      </p:pic>
      <p:sp>
        <p:nvSpPr>
          <p:cNvPr id="274439" name="Freeform 7"/>
          <p:cNvSpPr>
            <a:spLocks/>
          </p:cNvSpPr>
          <p:nvPr/>
        </p:nvSpPr>
        <p:spPr bwMode="auto">
          <a:xfrm>
            <a:off x="733425" y="981075"/>
            <a:ext cx="7915275" cy="4876800"/>
          </a:xfrm>
          <a:custGeom>
            <a:avLst/>
            <a:gdLst>
              <a:gd name="T0" fmla="*/ 0 w 4986"/>
              <a:gd name="T1" fmla="*/ 396 h 3072"/>
              <a:gd name="T2" fmla="*/ 6 w 4986"/>
              <a:gd name="T3" fmla="*/ 3072 h 3072"/>
              <a:gd name="T4" fmla="*/ 4986 w 4986"/>
              <a:gd name="T5" fmla="*/ 3072 h 3072"/>
              <a:gd name="T6" fmla="*/ 4986 w 4986"/>
              <a:gd name="T7" fmla="*/ 0 h 3072"/>
              <a:gd name="T8" fmla="*/ 4722 w 4986"/>
              <a:gd name="T9" fmla="*/ 24 h 3072"/>
              <a:gd name="T10" fmla="*/ 4422 w 4986"/>
              <a:gd name="T11" fmla="*/ 138 h 3072"/>
              <a:gd name="T12" fmla="*/ 4086 w 4986"/>
              <a:gd name="T13" fmla="*/ 246 h 3072"/>
              <a:gd name="T14" fmla="*/ 3648 w 4986"/>
              <a:gd name="T15" fmla="*/ 282 h 3072"/>
              <a:gd name="T16" fmla="*/ 3186 w 4986"/>
              <a:gd name="T17" fmla="*/ 240 h 3072"/>
              <a:gd name="T18" fmla="*/ 2916 w 4986"/>
              <a:gd name="T19" fmla="*/ 306 h 3072"/>
              <a:gd name="T20" fmla="*/ 2628 w 4986"/>
              <a:gd name="T21" fmla="*/ 618 h 3072"/>
              <a:gd name="T22" fmla="*/ 2088 w 4986"/>
              <a:gd name="T23" fmla="*/ 666 h 3072"/>
              <a:gd name="T24" fmla="*/ 1614 w 4986"/>
              <a:gd name="T25" fmla="*/ 546 h 3072"/>
              <a:gd name="T26" fmla="*/ 1182 w 4986"/>
              <a:gd name="T27" fmla="*/ 420 h 3072"/>
              <a:gd name="T28" fmla="*/ 846 w 4986"/>
              <a:gd name="T29" fmla="*/ 600 h 3072"/>
              <a:gd name="T30" fmla="*/ 498 w 4986"/>
              <a:gd name="T31" fmla="*/ 612 h 3072"/>
              <a:gd name="T32" fmla="*/ 90 w 4986"/>
              <a:gd name="T33" fmla="*/ 288 h 3072"/>
              <a:gd name="T34" fmla="*/ 0 w 4986"/>
              <a:gd name="T35" fmla="*/ 396 h 3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2">
                <a:moveTo>
                  <a:pt x="0" y="396"/>
                </a:moveTo>
                <a:lnTo>
                  <a:pt x="6" y="3072"/>
                </a:lnTo>
                <a:lnTo>
                  <a:pt x="4986" y="3072"/>
                </a:lnTo>
                <a:lnTo>
                  <a:pt x="4986" y="0"/>
                </a:lnTo>
                <a:lnTo>
                  <a:pt x="4722" y="24"/>
                </a:lnTo>
                <a:lnTo>
                  <a:pt x="4422" y="138"/>
                </a:lnTo>
                <a:lnTo>
                  <a:pt x="4086" y="246"/>
                </a:lnTo>
                <a:lnTo>
                  <a:pt x="3648" y="282"/>
                </a:lnTo>
                <a:lnTo>
                  <a:pt x="3186" y="240"/>
                </a:lnTo>
                <a:lnTo>
                  <a:pt x="2916" y="306"/>
                </a:lnTo>
                <a:lnTo>
                  <a:pt x="2628" y="618"/>
                </a:lnTo>
                <a:lnTo>
                  <a:pt x="2088" y="666"/>
                </a:lnTo>
                <a:lnTo>
                  <a:pt x="1614" y="546"/>
                </a:lnTo>
                <a:lnTo>
                  <a:pt x="1182" y="420"/>
                </a:lnTo>
                <a:lnTo>
                  <a:pt x="846" y="600"/>
                </a:lnTo>
                <a:lnTo>
                  <a:pt x="498" y="612"/>
                </a:lnTo>
                <a:lnTo>
                  <a:pt x="90" y="288"/>
                </a:lnTo>
                <a:lnTo>
                  <a:pt x="0" y="396"/>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2" name="Oval 10"/>
          <p:cNvSpPr>
            <a:spLocks noChangeArrowheads="1"/>
          </p:cNvSpPr>
          <p:nvPr/>
        </p:nvSpPr>
        <p:spPr bwMode="auto">
          <a:xfrm>
            <a:off x="1428750" y="13716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3" name="Oval 11"/>
          <p:cNvSpPr>
            <a:spLocks noChangeArrowheads="1"/>
          </p:cNvSpPr>
          <p:nvPr/>
        </p:nvSpPr>
        <p:spPr bwMode="auto">
          <a:xfrm>
            <a:off x="3209925" y="11811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4" name="Oval 12"/>
          <p:cNvSpPr>
            <a:spLocks noChangeArrowheads="1"/>
          </p:cNvSpPr>
          <p:nvPr/>
        </p:nvSpPr>
        <p:spPr bwMode="auto">
          <a:xfrm>
            <a:off x="4838700" y="14097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5" name="Oval 13"/>
          <p:cNvSpPr>
            <a:spLocks noChangeArrowheads="1"/>
          </p:cNvSpPr>
          <p:nvPr/>
        </p:nvSpPr>
        <p:spPr bwMode="auto">
          <a:xfrm>
            <a:off x="6486525" y="127635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6" name="Oval 14"/>
          <p:cNvSpPr>
            <a:spLocks noChangeArrowheads="1"/>
          </p:cNvSpPr>
          <p:nvPr/>
        </p:nvSpPr>
        <p:spPr bwMode="auto">
          <a:xfrm>
            <a:off x="8162925" y="942975"/>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7" name="Oval 15"/>
          <p:cNvSpPr>
            <a:spLocks noChangeArrowheads="1"/>
          </p:cNvSpPr>
          <p:nvPr/>
        </p:nvSpPr>
        <p:spPr bwMode="auto">
          <a:xfrm>
            <a:off x="1428750" y="1371600"/>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8" name="Oval 16"/>
          <p:cNvSpPr>
            <a:spLocks noChangeArrowheads="1"/>
          </p:cNvSpPr>
          <p:nvPr/>
        </p:nvSpPr>
        <p:spPr bwMode="auto">
          <a:xfrm>
            <a:off x="3205163" y="1185863"/>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9" name="Oval 17"/>
          <p:cNvSpPr>
            <a:spLocks noChangeArrowheads="1"/>
          </p:cNvSpPr>
          <p:nvPr/>
        </p:nvSpPr>
        <p:spPr bwMode="auto">
          <a:xfrm>
            <a:off x="4840288" y="14128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0" name="Oval 18"/>
          <p:cNvSpPr>
            <a:spLocks noChangeArrowheads="1"/>
          </p:cNvSpPr>
          <p:nvPr/>
        </p:nvSpPr>
        <p:spPr bwMode="auto">
          <a:xfrm>
            <a:off x="6484938" y="1277938"/>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1" name="Oval 19"/>
          <p:cNvSpPr>
            <a:spLocks noChangeArrowheads="1"/>
          </p:cNvSpPr>
          <p:nvPr/>
        </p:nvSpPr>
        <p:spPr bwMode="auto">
          <a:xfrm>
            <a:off x="8162925" y="9429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2" name="Freeform 20"/>
          <p:cNvSpPr>
            <a:spLocks/>
          </p:cNvSpPr>
          <p:nvPr/>
        </p:nvSpPr>
        <p:spPr bwMode="auto">
          <a:xfrm>
            <a:off x="0" y="4570413"/>
            <a:ext cx="8947150" cy="868362"/>
          </a:xfrm>
          <a:custGeom>
            <a:avLst/>
            <a:gdLst>
              <a:gd name="T0" fmla="*/ 110 w 5636"/>
              <a:gd name="T1" fmla="*/ 343 h 547"/>
              <a:gd name="T2" fmla="*/ 164 w 5636"/>
              <a:gd name="T3" fmla="*/ 337 h 547"/>
              <a:gd name="T4" fmla="*/ 1094 w 5636"/>
              <a:gd name="T5" fmla="*/ 169 h 547"/>
              <a:gd name="T6" fmla="*/ 2102 w 5636"/>
              <a:gd name="T7" fmla="*/ 253 h 547"/>
              <a:gd name="T8" fmla="*/ 3740 w 5636"/>
              <a:gd name="T9" fmla="*/ 49 h 547"/>
              <a:gd name="T10" fmla="*/ 5636 w 5636"/>
              <a:gd name="T11" fmla="*/ 547 h 547"/>
            </a:gdLst>
            <a:ahLst/>
            <a:cxnLst>
              <a:cxn ang="0">
                <a:pos x="T0" y="T1"/>
              </a:cxn>
              <a:cxn ang="0">
                <a:pos x="T2" y="T3"/>
              </a:cxn>
              <a:cxn ang="0">
                <a:pos x="T4" y="T5"/>
              </a:cxn>
              <a:cxn ang="0">
                <a:pos x="T6" y="T7"/>
              </a:cxn>
              <a:cxn ang="0">
                <a:pos x="T8" y="T9"/>
              </a:cxn>
              <a:cxn ang="0">
                <a:pos x="T10" y="T11"/>
              </a:cxn>
            </a:cxnLst>
            <a:rect l="0" t="0" r="r" b="b"/>
            <a:pathLst>
              <a:path w="5636" h="547">
                <a:moveTo>
                  <a:pt x="110" y="343"/>
                </a:moveTo>
                <a:cubicBezTo>
                  <a:pt x="55" y="354"/>
                  <a:pt x="0" y="366"/>
                  <a:pt x="164" y="337"/>
                </a:cubicBezTo>
                <a:cubicBezTo>
                  <a:pt x="328" y="308"/>
                  <a:pt x="771" y="183"/>
                  <a:pt x="1094" y="169"/>
                </a:cubicBezTo>
                <a:cubicBezTo>
                  <a:pt x="1417" y="155"/>
                  <a:pt x="1661" y="273"/>
                  <a:pt x="2102" y="253"/>
                </a:cubicBezTo>
                <a:cubicBezTo>
                  <a:pt x="2543" y="233"/>
                  <a:pt x="3151" y="0"/>
                  <a:pt x="3740" y="49"/>
                </a:cubicBezTo>
                <a:cubicBezTo>
                  <a:pt x="4329" y="98"/>
                  <a:pt x="4982" y="322"/>
                  <a:pt x="5636" y="547"/>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53" name="Freeform 21"/>
          <p:cNvSpPr>
            <a:spLocks/>
          </p:cNvSpPr>
          <p:nvPr/>
        </p:nvSpPr>
        <p:spPr bwMode="auto">
          <a:xfrm>
            <a:off x="1452563" y="1419225"/>
            <a:ext cx="112712" cy="342900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54" name="Freeform 22"/>
          <p:cNvSpPr>
            <a:spLocks/>
          </p:cNvSpPr>
          <p:nvPr/>
        </p:nvSpPr>
        <p:spPr bwMode="auto">
          <a:xfrm>
            <a:off x="3263900" y="1238250"/>
            <a:ext cx="144463" cy="37338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55" name="Freeform 23"/>
          <p:cNvSpPr>
            <a:spLocks/>
          </p:cNvSpPr>
          <p:nvPr/>
        </p:nvSpPr>
        <p:spPr bwMode="auto">
          <a:xfrm>
            <a:off x="4914900" y="1476375"/>
            <a:ext cx="523875" cy="3162300"/>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56" name="Freeform 24"/>
          <p:cNvSpPr>
            <a:spLocks/>
          </p:cNvSpPr>
          <p:nvPr/>
        </p:nvSpPr>
        <p:spPr bwMode="auto">
          <a:xfrm>
            <a:off x="6229350" y="1343025"/>
            <a:ext cx="314325" cy="333375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57" name="Freeform 25"/>
          <p:cNvSpPr>
            <a:spLocks/>
          </p:cNvSpPr>
          <p:nvPr/>
        </p:nvSpPr>
        <p:spPr bwMode="auto">
          <a:xfrm>
            <a:off x="7543800" y="1009650"/>
            <a:ext cx="676275" cy="39528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69" name="Text Box 37"/>
          <p:cNvSpPr txBox="1">
            <a:spLocks noChangeArrowheads="1"/>
          </p:cNvSpPr>
          <p:nvPr/>
        </p:nvSpPr>
        <p:spPr bwMode="auto">
          <a:xfrm>
            <a:off x="1727200" y="2082800"/>
            <a:ext cx="40703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Earth’s mass distribution has changed!</a:t>
            </a:r>
          </a:p>
        </p:txBody>
      </p:sp>
      <p:sp>
        <p:nvSpPr>
          <p:cNvPr id="274470" name="Line 38"/>
          <p:cNvSpPr>
            <a:spLocks noChangeShapeType="1"/>
          </p:cNvSpPr>
          <p:nvPr/>
        </p:nvSpPr>
        <p:spPr bwMode="auto">
          <a:xfrm flipH="1" flipV="1">
            <a:off x="1981200" y="1657350"/>
            <a:ext cx="238125" cy="4667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71" name="Line 39"/>
          <p:cNvSpPr>
            <a:spLocks noChangeShapeType="1"/>
          </p:cNvSpPr>
          <p:nvPr/>
        </p:nvSpPr>
        <p:spPr bwMode="auto">
          <a:xfrm flipH="1" flipV="1">
            <a:off x="2819400" y="1543050"/>
            <a:ext cx="38100" cy="6000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72" name="Line 40"/>
          <p:cNvSpPr>
            <a:spLocks noChangeShapeType="1"/>
          </p:cNvSpPr>
          <p:nvPr/>
        </p:nvSpPr>
        <p:spPr bwMode="auto">
          <a:xfrm flipV="1">
            <a:off x="5181600" y="1295400"/>
            <a:ext cx="514350" cy="8477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73" name="Text Box 41"/>
          <p:cNvSpPr txBox="1">
            <a:spLocks noChangeArrowheads="1"/>
          </p:cNvSpPr>
          <p:nvPr/>
        </p:nvSpPr>
        <p:spPr bwMode="auto">
          <a:xfrm>
            <a:off x="1908175" y="2473325"/>
            <a:ext cx="40846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 Earth’s gravity field has changed….</a:t>
            </a:r>
          </a:p>
        </p:txBody>
      </p:sp>
      <p:sp>
        <p:nvSpPr>
          <p:cNvPr id="274474" name="Text Box 42"/>
          <p:cNvSpPr txBox="1">
            <a:spLocks noChangeArrowheads="1"/>
          </p:cNvSpPr>
          <p:nvPr/>
        </p:nvSpPr>
        <p:spPr bwMode="auto">
          <a:xfrm>
            <a:off x="1993900" y="2892425"/>
            <a:ext cx="48974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Including the location and shape of the geoid…</a:t>
            </a:r>
          </a:p>
        </p:txBody>
      </p:sp>
      <p:sp>
        <p:nvSpPr>
          <p:cNvPr id="274475" name="Freeform 43"/>
          <p:cNvSpPr>
            <a:spLocks/>
          </p:cNvSpPr>
          <p:nvPr/>
        </p:nvSpPr>
        <p:spPr bwMode="auto">
          <a:xfrm>
            <a:off x="127000" y="4127500"/>
            <a:ext cx="8772525" cy="787400"/>
          </a:xfrm>
          <a:custGeom>
            <a:avLst/>
            <a:gdLst>
              <a:gd name="T0" fmla="*/ 0 w 5526"/>
              <a:gd name="T1" fmla="*/ 292 h 496"/>
              <a:gd name="T2" fmla="*/ 340 w 5526"/>
              <a:gd name="T3" fmla="*/ 94 h 496"/>
              <a:gd name="T4" fmla="*/ 988 w 5526"/>
              <a:gd name="T5" fmla="*/ 10 h 496"/>
              <a:gd name="T6" fmla="*/ 1498 w 5526"/>
              <a:gd name="T7" fmla="*/ 154 h 496"/>
              <a:gd name="T8" fmla="*/ 1978 w 5526"/>
              <a:gd name="T9" fmla="*/ 244 h 496"/>
              <a:gd name="T10" fmla="*/ 3622 w 5526"/>
              <a:gd name="T11" fmla="*/ 130 h 496"/>
              <a:gd name="T12" fmla="*/ 5526 w 5526"/>
              <a:gd name="T13" fmla="*/ 496 h 496"/>
            </a:gdLst>
            <a:ahLst/>
            <a:cxnLst>
              <a:cxn ang="0">
                <a:pos x="T0" y="T1"/>
              </a:cxn>
              <a:cxn ang="0">
                <a:pos x="T2" y="T3"/>
              </a:cxn>
              <a:cxn ang="0">
                <a:pos x="T4" y="T5"/>
              </a:cxn>
              <a:cxn ang="0">
                <a:pos x="T6" y="T7"/>
              </a:cxn>
              <a:cxn ang="0">
                <a:pos x="T8" y="T9"/>
              </a:cxn>
              <a:cxn ang="0">
                <a:pos x="T10" y="T11"/>
              </a:cxn>
              <a:cxn ang="0">
                <a:pos x="T12" y="T13"/>
              </a:cxn>
            </a:cxnLst>
            <a:rect l="0" t="0" r="r" b="b"/>
            <a:pathLst>
              <a:path w="5526" h="496">
                <a:moveTo>
                  <a:pt x="0" y="292"/>
                </a:moveTo>
                <a:cubicBezTo>
                  <a:pt x="57" y="259"/>
                  <a:pt x="175" y="141"/>
                  <a:pt x="340" y="94"/>
                </a:cubicBezTo>
                <a:cubicBezTo>
                  <a:pt x="505" y="47"/>
                  <a:pt x="795" y="0"/>
                  <a:pt x="988" y="10"/>
                </a:cubicBezTo>
                <a:cubicBezTo>
                  <a:pt x="1181" y="20"/>
                  <a:pt x="1333" y="115"/>
                  <a:pt x="1498" y="154"/>
                </a:cubicBezTo>
                <a:cubicBezTo>
                  <a:pt x="1663" y="193"/>
                  <a:pt x="1624" y="248"/>
                  <a:pt x="1978" y="244"/>
                </a:cubicBezTo>
                <a:cubicBezTo>
                  <a:pt x="2332" y="240"/>
                  <a:pt x="3031" y="88"/>
                  <a:pt x="3622" y="130"/>
                </a:cubicBezTo>
                <a:cubicBezTo>
                  <a:pt x="4213" y="172"/>
                  <a:pt x="5129" y="420"/>
                  <a:pt x="5526" y="496"/>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79" name="Freeform 47"/>
          <p:cNvSpPr>
            <a:spLocks/>
          </p:cNvSpPr>
          <p:nvPr/>
        </p:nvSpPr>
        <p:spPr bwMode="auto">
          <a:xfrm>
            <a:off x="1576388" y="1952625"/>
            <a:ext cx="141287" cy="219075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0" name="Freeform 48"/>
          <p:cNvSpPr>
            <a:spLocks/>
          </p:cNvSpPr>
          <p:nvPr/>
        </p:nvSpPr>
        <p:spPr bwMode="auto">
          <a:xfrm>
            <a:off x="3254375" y="1885950"/>
            <a:ext cx="220663" cy="26289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1" name="Freeform 49"/>
          <p:cNvSpPr>
            <a:spLocks/>
          </p:cNvSpPr>
          <p:nvPr/>
        </p:nvSpPr>
        <p:spPr bwMode="auto">
          <a:xfrm>
            <a:off x="4933950" y="1895475"/>
            <a:ext cx="504825" cy="2428875"/>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2" name="Freeform 50"/>
          <p:cNvSpPr>
            <a:spLocks/>
          </p:cNvSpPr>
          <p:nvPr/>
        </p:nvSpPr>
        <p:spPr bwMode="auto">
          <a:xfrm>
            <a:off x="6286500" y="1419225"/>
            <a:ext cx="247650" cy="293370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3" name="Freeform 51"/>
          <p:cNvSpPr>
            <a:spLocks/>
          </p:cNvSpPr>
          <p:nvPr/>
        </p:nvSpPr>
        <p:spPr bwMode="auto">
          <a:xfrm>
            <a:off x="7629525" y="1085850"/>
            <a:ext cx="590550" cy="35337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4" name="Line 52"/>
          <p:cNvSpPr>
            <a:spLocks noChangeShapeType="1"/>
          </p:cNvSpPr>
          <p:nvPr/>
        </p:nvSpPr>
        <p:spPr bwMode="auto">
          <a:xfrm flipH="1">
            <a:off x="2066925" y="3133725"/>
            <a:ext cx="409575" cy="1076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5" name="Line 53"/>
          <p:cNvSpPr>
            <a:spLocks noChangeShapeType="1"/>
          </p:cNvSpPr>
          <p:nvPr/>
        </p:nvSpPr>
        <p:spPr bwMode="auto">
          <a:xfrm>
            <a:off x="3790950" y="3133725"/>
            <a:ext cx="438150" cy="127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6" name="Line 54"/>
          <p:cNvSpPr>
            <a:spLocks noChangeShapeType="1"/>
          </p:cNvSpPr>
          <p:nvPr/>
        </p:nvSpPr>
        <p:spPr bwMode="auto">
          <a:xfrm>
            <a:off x="5715000" y="3105150"/>
            <a:ext cx="13335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87" name="Text Box 55"/>
          <p:cNvSpPr txBox="1">
            <a:spLocks noChangeArrowheads="1"/>
          </p:cNvSpPr>
          <p:nvPr/>
        </p:nvSpPr>
        <p:spPr bwMode="auto">
          <a:xfrm>
            <a:off x="1946275" y="3311525"/>
            <a:ext cx="6567488" cy="730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Which means new orthometric heights rely on new locations of:</a:t>
            </a:r>
          </a:p>
          <a:p>
            <a:pPr>
              <a:buFontTx/>
              <a:buChar char="-"/>
            </a:pPr>
            <a:r>
              <a:rPr lang="en-US" altLang="en-US"/>
              <a:t>The crust and</a:t>
            </a:r>
          </a:p>
          <a:p>
            <a:pPr>
              <a:buFontTx/>
              <a:buChar char="-"/>
            </a:pPr>
            <a:r>
              <a:rPr lang="en-US" altLang="en-US"/>
              <a:t>The geoid</a:t>
            </a:r>
          </a:p>
        </p:txBody>
      </p:sp>
      <p:sp>
        <p:nvSpPr>
          <p:cNvPr id="274488" name="Text Box 56"/>
          <p:cNvSpPr txBox="1">
            <a:spLocks noChangeArrowheads="1"/>
          </p:cNvSpPr>
          <p:nvPr/>
        </p:nvSpPr>
        <p:spPr bwMode="auto">
          <a:xfrm>
            <a:off x="7889875" y="5102225"/>
            <a:ext cx="7524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Geoid</a:t>
            </a:r>
          </a:p>
        </p:txBody>
      </p:sp>
      <p:sp>
        <p:nvSpPr>
          <p:cNvPr id="274489" name="Freeform 57"/>
          <p:cNvSpPr>
            <a:spLocks/>
          </p:cNvSpPr>
          <p:nvPr/>
        </p:nvSpPr>
        <p:spPr bwMode="auto">
          <a:xfrm>
            <a:off x="104775" y="5227638"/>
            <a:ext cx="8943975" cy="582612"/>
          </a:xfrm>
          <a:custGeom>
            <a:avLst/>
            <a:gdLst>
              <a:gd name="T0" fmla="*/ 0 w 5634"/>
              <a:gd name="T1" fmla="*/ 367 h 367"/>
              <a:gd name="T2" fmla="*/ 2550 w 5634"/>
              <a:gd name="T3" fmla="*/ 7 h 367"/>
              <a:gd name="T4" fmla="*/ 5634 w 5634"/>
              <a:gd name="T5" fmla="*/ 325 h 367"/>
            </a:gdLst>
            <a:ahLst/>
            <a:cxnLst>
              <a:cxn ang="0">
                <a:pos x="T0" y="T1"/>
              </a:cxn>
              <a:cxn ang="0">
                <a:pos x="T2" y="T3"/>
              </a:cxn>
              <a:cxn ang="0">
                <a:pos x="T4" y="T5"/>
              </a:cxn>
            </a:cxnLst>
            <a:rect l="0" t="0" r="r" b="b"/>
            <a:pathLst>
              <a:path w="5634" h="367">
                <a:moveTo>
                  <a:pt x="0" y="367"/>
                </a:moveTo>
                <a:cubicBezTo>
                  <a:pt x="805" y="190"/>
                  <a:pt x="1611" y="14"/>
                  <a:pt x="2550" y="7"/>
                </a:cubicBezTo>
                <a:cubicBezTo>
                  <a:pt x="3489" y="0"/>
                  <a:pt x="4561" y="162"/>
                  <a:pt x="5634" y="325"/>
                </a:cubicBezTo>
              </a:path>
            </a:pathLst>
          </a:custGeom>
          <a:noFill/>
          <a:ln w="508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0" name="Line 58"/>
          <p:cNvSpPr>
            <a:spLocks noChangeShapeType="1"/>
          </p:cNvSpPr>
          <p:nvPr/>
        </p:nvSpPr>
        <p:spPr bwMode="auto">
          <a:xfrm flipH="1" flipV="1">
            <a:off x="1495425" y="1457325"/>
            <a:ext cx="466725" cy="39909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1" name="Line 59"/>
          <p:cNvSpPr>
            <a:spLocks noChangeShapeType="1"/>
          </p:cNvSpPr>
          <p:nvPr/>
        </p:nvSpPr>
        <p:spPr bwMode="auto">
          <a:xfrm flipH="1" flipV="1">
            <a:off x="3267075" y="1257300"/>
            <a:ext cx="85725" cy="400050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2" name="Line 60"/>
          <p:cNvSpPr>
            <a:spLocks noChangeShapeType="1"/>
          </p:cNvSpPr>
          <p:nvPr/>
        </p:nvSpPr>
        <p:spPr bwMode="auto">
          <a:xfrm flipV="1">
            <a:off x="4705350" y="1504950"/>
            <a:ext cx="171450" cy="37242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3" name="Line 61"/>
          <p:cNvSpPr>
            <a:spLocks noChangeShapeType="1"/>
          </p:cNvSpPr>
          <p:nvPr/>
        </p:nvSpPr>
        <p:spPr bwMode="auto">
          <a:xfrm flipV="1">
            <a:off x="5943600" y="1381125"/>
            <a:ext cx="581025" cy="39528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4" name="Line 62"/>
          <p:cNvSpPr>
            <a:spLocks noChangeShapeType="1"/>
          </p:cNvSpPr>
          <p:nvPr/>
        </p:nvSpPr>
        <p:spPr bwMode="auto">
          <a:xfrm flipV="1">
            <a:off x="7258050" y="1028700"/>
            <a:ext cx="923925" cy="443865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95" name="Text Box 63"/>
          <p:cNvSpPr txBox="1">
            <a:spLocks noChangeArrowheads="1"/>
          </p:cNvSpPr>
          <p:nvPr/>
        </p:nvSpPr>
        <p:spPr bwMode="auto">
          <a:xfrm>
            <a:off x="2251075" y="5949950"/>
            <a:ext cx="461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Effect of Subsidence on Orthometric Heights</a:t>
            </a:r>
          </a:p>
        </p:txBody>
      </p:sp>
      <p:sp>
        <p:nvSpPr>
          <p:cNvPr id="274496" name="AutoShape 64"/>
          <p:cNvSpPr>
            <a:spLocks/>
          </p:cNvSpPr>
          <p:nvPr/>
        </p:nvSpPr>
        <p:spPr bwMode="auto">
          <a:xfrm>
            <a:off x="1571625" y="4191000"/>
            <a:ext cx="269875" cy="638175"/>
          </a:xfrm>
          <a:prstGeom prst="rightBrace">
            <a:avLst>
              <a:gd name="adj1" fmla="val 19706"/>
              <a:gd name="adj2" fmla="val 50000"/>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7" name="AutoShape 65"/>
          <p:cNvSpPr>
            <a:spLocks/>
          </p:cNvSpPr>
          <p:nvPr/>
        </p:nvSpPr>
        <p:spPr bwMode="auto">
          <a:xfrm rot="487806">
            <a:off x="3362325" y="4514850"/>
            <a:ext cx="269875" cy="447675"/>
          </a:xfrm>
          <a:prstGeom prst="rightBrace">
            <a:avLst>
              <a:gd name="adj1" fmla="val 13824"/>
              <a:gd name="adj2" fmla="val 50000"/>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8" name="AutoShape 66"/>
          <p:cNvSpPr>
            <a:spLocks/>
          </p:cNvSpPr>
          <p:nvPr/>
        </p:nvSpPr>
        <p:spPr bwMode="auto">
          <a:xfrm>
            <a:off x="5448300" y="4352925"/>
            <a:ext cx="269875" cy="285750"/>
          </a:xfrm>
          <a:prstGeom prst="rightBrace">
            <a:avLst>
              <a:gd name="adj1" fmla="val 8824"/>
              <a:gd name="adj2" fmla="val 50000"/>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9" name="AutoShape 67"/>
          <p:cNvSpPr>
            <a:spLocks/>
          </p:cNvSpPr>
          <p:nvPr/>
        </p:nvSpPr>
        <p:spPr bwMode="auto">
          <a:xfrm rot="661407">
            <a:off x="6267450" y="4419600"/>
            <a:ext cx="269875" cy="247650"/>
          </a:xfrm>
          <a:prstGeom prst="rightBrace">
            <a:avLst>
              <a:gd name="adj1" fmla="val 8333"/>
              <a:gd name="adj2" fmla="val 50000"/>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0" name="AutoShape 68"/>
          <p:cNvSpPr>
            <a:spLocks/>
          </p:cNvSpPr>
          <p:nvPr/>
        </p:nvSpPr>
        <p:spPr bwMode="auto">
          <a:xfrm rot="714909">
            <a:off x="7600950" y="4648200"/>
            <a:ext cx="269875" cy="352425"/>
          </a:xfrm>
          <a:prstGeom prst="rightBrace">
            <a:avLst>
              <a:gd name="adj1" fmla="val 10882"/>
              <a:gd name="adj2" fmla="val 50000"/>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1" name="Text Box 69"/>
          <p:cNvSpPr txBox="1">
            <a:spLocks noChangeArrowheads="1"/>
          </p:cNvSpPr>
          <p:nvPr/>
        </p:nvSpPr>
        <p:spPr bwMode="auto">
          <a:xfrm>
            <a:off x="1879600" y="43989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a:t>
            </a:r>
          </a:p>
        </p:txBody>
      </p:sp>
      <p:sp>
        <p:nvSpPr>
          <p:cNvPr id="274502" name="Text Box 70"/>
          <p:cNvSpPr txBox="1">
            <a:spLocks noChangeArrowheads="1"/>
          </p:cNvSpPr>
          <p:nvPr/>
        </p:nvSpPr>
        <p:spPr bwMode="auto">
          <a:xfrm>
            <a:off x="7842250" y="47418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a:t>
            </a:r>
          </a:p>
        </p:txBody>
      </p:sp>
      <p:sp>
        <p:nvSpPr>
          <p:cNvPr id="274503" name="Text Box 71"/>
          <p:cNvSpPr txBox="1">
            <a:spLocks noChangeArrowheads="1"/>
          </p:cNvSpPr>
          <p:nvPr/>
        </p:nvSpPr>
        <p:spPr bwMode="auto">
          <a:xfrm>
            <a:off x="6489700" y="44561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a:t>
            </a:r>
          </a:p>
        </p:txBody>
      </p:sp>
      <p:sp>
        <p:nvSpPr>
          <p:cNvPr id="274504" name="Text Box 72"/>
          <p:cNvSpPr txBox="1">
            <a:spLocks noChangeArrowheads="1"/>
          </p:cNvSpPr>
          <p:nvPr/>
        </p:nvSpPr>
        <p:spPr bwMode="auto">
          <a:xfrm>
            <a:off x="5680075" y="432276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a:t>
            </a:r>
          </a:p>
        </p:txBody>
      </p:sp>
      <p:sp>
        <p:nvSpPr>
          <p:cNvPr id="274505" name="Text Box 73"/>
          <p:cNvSpPr txBox="1">
            <a:spLocks noChangeArrowheads="1"/>
          </p:cNvSpPr>
          <p:nvPr/>
        </p:nvSpPr>
        <p:spPr bwMode="auto">
          <a:xfrm>
            <a:off x="3613150" y="4608513"/>
            <a:ext cx="44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latin typeface="Symbol" pitchFamily="18" charset="2"/>
              </a:rPr>
              <a:t>D</a:t>
            </a:r>
            <a:r>
              <a:rPr lang="en-US" altLang="en-US">
                <a:solidFill>
                  <a:srgbClr val="FFFF00"/>
                </a:solidFill>
              </a:rPr>
              <a:t>N</a:t>
            </a:r>
          </a:p>
        </p:txBody>
      </p:sp>
      <p:sp>
        <p:nvSpPr>
          <p:cNvPr id="274506" name="AutoShape 74"/>
          <p:cNvSpPr>
            <a:spLocks/>
          </p:cNvSpPr>
          <p:nvPr/>
        </p:nvSpPr>
        <p:spPr bwMode="auto">
          <a:xfrm rot="-213371">
            <a:off x="1627188" y="1385888"/>
            <a:ext cx="295275" cy="585787"/>
          </a:xfrm>
          <a:prstGeom prst="rightBrace">
            <a:avLst>
              <a:gd name="adj1" fmla="val 1653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7" name="AutoShape 75"/>
          <p:cNvSpPr>
            <a:spLocks/>
          </p:cNvSpPr>
          <p:nvPr/>
        </p:nvSpPr>
        <p:spPr bwMode="auto">
          <a:xfrm rot="-213371">
            <a:off x="8307388" y="976313"/>
            <a:ext cx="295275" cy="88900"/>
          </a:xfrm>
          <a:prstGeom prst="rightBrace">
            <a:avLst>
              <a:gd name="adj1" fmla="val 83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8" name="AutoShape 76"/>
          <p:cNvSpPr>
            <a:spLocks/>
          </p:cNvSpPr>
          <p:nvPr/>
        </p:nvSpPr>
        <p:spPr bwMode="auto">
          <a:xfrm rot="-213371">
            <a:off x="3360738" y="1243013"/>
            <a:ext cx="295275" cy="585787"/>
          </a:xfrm>
          <a:prstGeom prst="rightBrace">
            <a:avLst>
              <a:gd name="adj1" fmla="val 1653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9" name="AutoShape 77"/>
          <p:cNvSpPr>
            <a:spLocks/>
          </p:cNvSpPr>
          <p:nvPr/>
        </p:nvSpPr>
        <p:spPr bwMode="auto">
          <a:xfrm rot="-213371">
            <a:off x="4975225" y="1490663"/>
            <a:ext cx="295275" cy="469900"/>
          </a:xfrm>
          <a:prstGeom prst="rightBrace">
            <a:avLst>
              <a:gd name="adj1" fmla="val 13262"/>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0" name="AutoShape 78"/>
          <p:cNvSpPr>
            <a:spLocks/>
          </p:cNvSpPr>
          <p:nvPr/>
        </p:nvSpPr>
        <p:spPr bwMode="auto">
          <a:xfrm rot="-213371">
            <a:off x="6640513" y="1347788"/>
            <a:ext cx="295275" cy="79375"/>
          </a:xfrm>
          <a:prstGeom prst="rightBrace">
            <a:avLst>
              <a:gd name="adj1" fmla="val 8333"/>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1" name="Text Box 79"/>
          <p:cNvSpPr txBox="1">
            <a:spLocks noChangeArrowheads="1"/>
          </p:cNvSpPr>
          <p:nvPr/>
        </p:nvSpPr>
        <p:spPr bwMode="auto">
          <a:xfrm>
            <a:off x="2012950" y="15033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74512" name="Text Box 80"/>
          <p:cNvSpPr txBox="1">
            <a:spLocks noChangeArrowheads="1"/>
          </p:cNvSpPr>
          <p:nvPr/>
        </p:nvSpPr>
        <p:spPr bwMode="auto">
          <a:xfrm>
            <a:off x="8670925" y="884238"/>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74513" name="Text Box 81"/>
          <p:cNvSpPr txBox="1">
            <a:spLocks noChangeArrowheads="1"/>
          </p:cNvSpPr>
          <p:nvPr/>
        </p:nvSpPr>
        <p:spPr bwMode="auto">
          <a:xfrm>
            <a:off x="6994525" y="1208088"/>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74514" name="Text Box 82"/>
          <p:cNvSpPr txBox="1">
            <a:spLocks noChangeArrowheads="1"/>
          </p:cNvSpPr>
          <p:nvPr/>
        </p:nvSpPr>
        <p:spPr bwMode="auto">
          <a:xfrm>
            <a:off x="5289550" y="15795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74515" name="Text Box 83"/>
          <p:cNvSpPr txBox="1">
            <a:spLocks noChangeArrowheads="1"/>
          </p:cNvSpPr>
          <p:nvPr/>
        </p:nvSpPr>
        <p:spPr bwMode="auto">
          <a:xfrm>
            <a:off x="3679825" y="1389063"/>
            <a:ext cx="420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latin typeface="Symbol" pitchFamily="18" charset="2"/>
              </a:rPr>
              <a:t>D</a:t>
            </a:r>
            <a:r>
              <a:rPr lang="en-US" altLang="en-US">
                <a:solidFill>
                  <a:srgbClr val="FF3300"/>
                </a:solidFill>
              </a:rPr>
              <a:t>h</a:t>
            </a:r>
          </a:p>
        </p:txBody>
      </p:sp>
      <p:sp>
        <p:nvSpPr>
          <p:cNvPr id="274516" name="Text Box 84"/>
          <p:cNvSpPr txBox="1">
            <a:spLocks noChangeArrowheads="1"/>
          </p:cNvSpPr>
          <p:nvPr/>
        </p:nvSpPr>
        <p:spPr bwMode="auto">
          <a:xfrm>
            <a:off x="2670175" y="2646363"/>
            <a:ext cx="4487863" cy="885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a:latin typeface="Symbol" pitchFamily="18" charset="2"/>
              </a:rPr>
              <a:t>D</a:t>
            </a:r>
            <a:r>
              <a:rPr lang="en-US" altLang="en-US" sz="3600"/>
              <a:t>H ≈ </a:t>
            </a:r>
            <a:r>
              <a:rPr lang="en-US" altLang="en-US" sz="3600">
                <a:latin typeface="Symbol" pitchFamily="18" charset="2"/>
              </a:rPr>
              <a:t>D</a:t>
            </a:r>
            <a:r>
              <a:rPr lang="en-US" altLang="en-US" sz="3600"/>
              <a:t>h – </a:t>
            </a:r>
            <a:r>
              <a:rPr lang="en-US" altLang="en-US" sz="3600">
                <a:latin typeface="Symbol" pitchFamily="18" charset="2"/>
              </a:rPr>
              <a:t>D</a:t>
            </a:r>
            <a:r>
              <a:rPr lang="en-US" altLang="en-US" sz="3600"/>
              <a:t>N</a:t>
            </a:r>
          </a:p>
          <a:p>
            <a:r>
              <a:rPr lang="en-US" altLang="en-US" sz="1600"/>
              <a:t>(wanted)    (GPS)     (GRAV-D)</a:t>
            </a:r>
          </a:p>
        </p:txBody>
      </p:sp>
    </p:spTree>
    <p:extLst>
      <p:ext uri="{BB962C8B-B14F-4D97-AF65-F5344CB8AC3E}">
        <p14:creationId xmlns:p14="http://schemas.microsoft.com/office/powerpoint/2010/main" val="1052053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274489"/>
                                        </p:tgtEl>
                                        <p:attrNameLst>
                                          <p:attrName>style.opacity</p:attrName>
                                        </p:attrNameLst>
                                      </p:cBhvr>
                                      <p:to>
                                        <p:strVal val="0.1"/>
                                      </p:to>
                                    </p:set>
                                    <p:animEffect filter="image" prLst="opacity: 0.1">
                                      <p:cBhvr rctx="IE">
                                        <p:cTn id="7" dur="indefinite"/>
                                        <p:tgtEl>
                                          <p:spTgt spid="274489"/>
                                        </p:tgtEl>
                                      </p:cBhvr>
                                    </p:animEffect>
                                  </p:childTnLst>
                                </p:cTn>
                              </p:par>
                              <p:par>
                                <p:cTn id="8" presetID="9" presetClass="emph" presetSubtype="0" grpId="0" nodeType="withEffect">
                                  <p:stCondLst>
                                    <p:cond delay="0"/>
                                  </p:stCondLst>
                                  <p:childTnLst>
                                    <p:set>
                                      <p:cBhvr rctx="PPT">
                                        <p:cTn id="9" dur="indefinite"/>
                                        <p:tgtEl>
                                          <p:spTgt spid="274490"/>
                                        </p:tgtEl>
                                        <p:attrNameLst>
                                          <p:attrName>style.opacity</p:attrName>
                                        </p:attrNameLst>
                                      </p:cBhvr>
                                      <p:to>
                                        <p:strVal val="0.1"/>
                                      </p:to>
                                    </p:set>
                                    <p:animEffect filter="image" prLst="opacity: 0.1">
                                      <p:cBhvr rctx="IE">
                                        <p:cTn id="10" dur="indefinite"/>
                                        <p:tgtEl>
                                          <p:spTgt spid="274490"/>
                                        </p:tgtEl>
                                      </p:cBhvr>
                                    </p:animEffect>
                                  </p:childTnLst>
                                </p:cTn>
                              </p:par>
                              <p:par>
                                <p:cTn id="11" presetID="9" presetClass="emph" presetSubtype="0" grpId="0" nodeType="withEffect">
                                  <p:stCondLst>
                                    <p:cond delay="0"/>
                                  </p:stCondLst>
                                  <p:childTnLst>
                                    <p:set>
                                      <p:cBhvr rctx="PPT">
                                        <p:cTn id="12" dur="indefinite"/>
                                        <p:tgtEl>
                                          <p:spTgt spid="274491"/>
                                        </p:tgtEl>
                                        <p:attrNameLst>
                                          <p:attrName>style.opacity</p:attrName>
                                        </p:attrNameLst>
                                      </p:cBhvr>
                                      <p:to>
                                        <p:strVal val="0.1"/>
                                      </p:to>
                                    </p:set>
                                    <p:animEffect filter="image" prLst="opacity: 0.1">
                                      <p:cBhvr rctx="IE">
                                        <p:cTn id="13" dur="indefinite"/>
                                        <p:tgtEl>
                                          <p:spTgt spid="274491"/>
                                        </p:tgtEl>
                                      </p:cBhvr>
                                    </p:animEffect>
                                  </p:childTnLst>
                                </p:cTn>
                              </p:par>
                              <p:par>
                                <p:cTn id="14" presetID="9" presetClass="emph" presetSubtype="0" grpId="0" nodeType="withEffect">
                                  <p:stCondLst>
                                    <p:cond delay="0"/>
                                  </p:stCondLst>
                                  <p:childTnLst>
                                    <p:set>
                                      <p:cBhvr rctx="PPT">
                                        <p:cTn id="15" dur="indefinite"/>
                                        <p:tgtEl>
                                          <p:spTgt spid="274492"/>
                                        </p:tgtEl>
                                        <p:attrNameLst>
                                          <p:attrName>style.opacity</p:attrName>
                                        </p:attrNameLst>
                                      </p:cBhvr>
                                      <p:to>
                                        <p:strVal val="0.1"/>
                                      </p:to>
                                    </p:set>
                                    <p:animEffect filter="image" prLst="opacity: 0.1">
                                      <p:cBhvr rctx="IE">
                                        <p:cTn id="16" dur="indefinite"/>
                                        <p:tgtEl>
                                          <p:spTgt spid="274492"/>
                                        </p:tgtEl>
                                      </p:cBhvr>
                                    </p:animEffect>
                                  </p:childTnLst>
                                </p:cTn>
                              </p:par>
                              <p:par>
                                <p:cTn id="17" presetID="9" presetClass="emph" presetSubtype="0" grpId="0" nodeType="withEffect">
                                  <p:stCondLst>
                                    <p:cond delay="0"/>
                                  </p:stCondLst>
                                  <p:childTnLst>
                                    <p:set>
                                      <p:cBhvr rctx="PPT">
                                        <p:cTn id="18" dur="indefinite"/>
                                        <p:tgtEl>
                                          <p:spTgt spid="274493"/>
                                        </p:tgtEl>
                                        <p:attrNameLst>
                                          <p:attrName>style.opacity</p:attrName>
                                        </p:attrNameLst>
                                      </p:cBhvr>
                                      <p:to>
                                        <p:strVal val="0.1"/>
                                      </p:to>
                                    </p:set>
                                    <p:animEffect filter="image" prLst="opacity: 0.1">
                                      <p:cBhvr rctx="IE">
                                        <p:cTn id="19" dur="indefinite"/>
                                        <p:tgtEl>
                                          <p:spTgt spid="274493"/>
                                        </p:tgtEl>
                                      </p:cBhvr>
                                    </p:animEffect>
                                  </p:childTnLst>
                                </p:cTn>
                              </p:par>
                              <p:par>
                                <p:cTn id="20" presetID="9" presetClass="emph" presetSubtype="0" grpId="0" nodeType="withEffect">
                                  <p:stCondLst>
                                    <p:cond delay="0"/>
                                  </p:stCondLst>
                                  <p:childTnLst>
                                    <p:set>
                                      <p:cBhvr rctx="PPT">
                                        <p:cTn id="21" dur="indefinite"/>
                                        <p:tgtEl>
                                          <p:spTgt spid="274494"/>
                                        </p:tgtEl>
                                        <p:attrNameLst>
                                          <p:attrName>style.opacity</p:attrName>
                                        </p:attrNameLst>
                                      </p:cBhvr>
                                      <p:to>
                                        <p:strVal val="0.1"/>
                                      </p:to>
                                    </p:set>
                                    <p:animEffect filter="image" prLst="opacity: 0.1">
                                      <p:cBhvr rctx="IE">
                                        <p:cTn id="22" dur="indefinite"/>
                                        <p:tgtEl>
                                          <p:spTgt spid="2744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4435"/>
                                        </p:tgtEl>
                                        <p:attrNameLst>
                                          <p:attrName>style.visibility</p:attrName>
                                        </p:attrNameLst>
                                      </p:cBhvr>
                                      <p:to>
                                        <p:strVal val="visible"/>
                                      </p:to>
                                    </p:set>
                                    <p:animEffect transition="in" filter="fade">
                                      <p:cBhvr>
                                        <p:cTn id="27" dur="500"/>
                                        <p:tgtEl>
                                          <p:spTgt spid="27443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74439"/>
                                        </p:tgtEl>
                                        <p:attrNameLst>
                                          <p:attrName>style.visibility</p:attrName>
                                        </p:attrNameLst>
                                      </p:cBhvr>
                                      <p:to>
                                        <p:strVal val="visible"/>
                                      </p:to>
                                    </p:set>
                                  </p:childTnLst>
                                </p:cTn>
                              </p:par>
                              <p:par>
                                <p:cTn id="30" presetID="10" presetClass="exit" presetSubtype="0" fill="hold" grpId="0" nodeType="withEffect">
                                  <p:stCondLst>
                                    <p:cond delay="0"/>
                                  </p:stCondLst>
                                  <p:childTnLst>
                                    <p:animEffect transition="out" filter="fade">
                                      <p:cBhvr>
                                        <p:cTn id="31" dur="2000"/>
                                        <p:tgtEl>
                                          <p:spTgt spid="274434"/>
                                        </p:tgtEl>
                                      </p:cBhvr>
                                    </p:animEffect>
                                    <p:set>
                                      <p:cBhvr>
                                        <p:cTn id="32" dur="1" fill="hold">
                                          <p:stCondLst>
                                            <p:cond delay="1999"/>
                                          </p:stCondLst>
                                        </p:cTn>
                                        <p:tgtEl>
                                          <p:spTgt spid="274434"/>
                                        </p:tgtEl>
                                        <p:attrNameLst>
                                          <p:attrName>style.visibility</p:attrName>
                                        </p:attrNameLst>
                                      </p:cBhvr>
                                      <p:to>
                                        <p:strVal val="hidden"/>
                                      </p:to>
                                    </p:set>
                                  </p:childTnLst>
                                </p:cTn>
                              </p:par>
                            </p:childTnLst>
                          </p:cTn>
                        </p:par>
                        <p:par>
                          <p:cTn id="33" fill="hold" nodeType="afterGroup">
                            <p:stCondLst>
                              <p:cond delay="2000"/>
                            </p:stCondLst>
                            <p:childTnLst>
                              <p:par>
                                <p:cTn id="34" presetID="42" presetClass="path" presetSubtype="0" accel="50000" decel="50000" fill="hold" nodeType="afterEffect">
                                  <p:stCondLst>
                                    <p:cond delay="0"/>
                                  </p:stCondLst>
                                  <p:childTnLst>
                                    <p:animMotion origin="layout" path="M 8.33333E-7 2.22222E-6 L 0.00104 0.08194 " pathEditMode="relative" rAng="0" ptsTypes="AA">
                                      <p:cBhvr>
                                        <p:cTn id="35" dur="500" fill="hold"/>
                                        <p:tgtEl>
                                          <p:spTgt spid="274438"/>
                                        </p:tgtEl>
                                        <p:attrNameLst>
                                          <p:attrName>ppt_x</p:attrName>
                                          <p:attrName>ppt_y</p:attrName>
                                        </p:attrNameLst>
                                      </p:cBhvr>
                                      <p:rCtr x="52" y="4097"/>
                                    </p:animMotion>
                                  </p:childTnLst>
                                </p:cTn>
                              </p:par>
                            </p:childTnLst>
                          </p:cTn>
                        </p:par>
                        <p:par>
                          <p:cTn id="36" fill="hold" nodeType="afterGroup">
                            <p:stCondLst>
                              <p:cond delay="2500"/>
                            </p:stCondLst>
                            <p:childTnLst>
                              <p:par>
                                <p:cTn id="37" presetID="42" presetClass="path" presetSubtype="0" accel="50000" decel="50000" fill="hold" grpId="0" nodeType="afterEffect">
                                  <p:stCondLst>
                                    <p:cond delay="0"/>
                                  </p:stCondLst>
                                  <p:childTnLst>
                                    <p:animMotion origin="layout" path="M -8.33333E-7 2.22222E-6 L 0.00313 0.07916 " pathEditMode="relative" rAng="0" ptsTypes="AA">
                                      <p:cBhvr>
                                        <p:cTn id="38" dur="500" fill="hold"/>
                                        <p:tgtEl>
                                          <p:spTgt spid="274447"/>
                                        </p:tgtEl>
                                        <p:attrNameLst>
                                          <p:attrName>ppt_x</p:attrName>
                                          <p:attrName>ppt_y</p:attrName>
                                        </p:attrNameLst>
                                      </p:cBhvr>
                                      <p:rCtr x="156" y="3958"/>
                                    </p:animMotion>
                                  </p:childTnLst>
                                </p:cTn>
                              </p:par>
                            </p:childTnLst>
                          </p:cTn>
                        </p:par>
                        <p:par>
                          <p:cTn id="39" fill="hold" nodeType="afterGroup">
                            <p:stCondLst>
                              <p:cond delay="3000"/>
                            </p:stCondLst>
                            <p:childTnLst>
                              <p:par>
                                <p:cTn id="40" presetID="42" presetClass="path" presetSubtype="0" accel="50000" decel="50000" fill="hold" grpId="0" nodeType="afterEffect">
                                  <p:stCondLst>
                                    <p:cond delay="0"/>
                                  </p:stCondLst>
                                  <p:childTnLst>
                                    <p:animMotion origin="layout" path="M -8.33333E-7 -1.11111E-6 L -8.33333E-7 0.09445 " pathEditMode="relative" rAng="0" ptsTypes="AA">
                                      <p:cBhvr>
                                        <p:cTn id="41" dur="500" fill="hold"/>
                                        <p:tgtEl>
                                          <p:spTgt spid="274448"/>
                                        </p:tgtEl>
                                        <p:attrNameLst>
                                          <p:attrName>ppt_x</p:attrName>
                                          <p:attrName>ppt_y</p:attrName>
                                        </p:attrNameLst>
                                      </p:cBhvr>
                                      <p:rCtr x="0" y="4722"/>
                                    </p:animMotion>
                                  </p:childTnLst>
                                </p:cTn>
                              </p:par>
                            </p:childTnLst>
                          </p:cTn>
                        </p:par>
                        <p:par>
                          <p:cTn id="42" fill="hold" nodeType="afterGroup">
                            <p:stCondLst>
                              <p:cond delay="3500"/>
                            </p:stCondLst>
                            <p:childTnLst>
                              <p:par>
                                <p:cTn id="43" presetID="42" presetClass="path" presetSubtype="0" accel="50000" decel="50000" fill="hold" grpId="0" nodeType="afterEffect">
                                  <p:stCondLst>
                                    <p:cond delay="0"/>
                                  </p:stCondLst>
                                  <p:childTnLst>
                                    <p:animMotion origin="layout" path="M 8.33333E-7 2.22222E-6 L 8.33333E-7 0.075 " pathEditMode="relative" rAng="0" ptsTypes="AA">
                                      <p:cBhvr>
                                        <p:cTn id="44" dur="500" fill="hold"/>
                                        <p:tgtEl>
                                          <p:spTgt spid="274449"/>
                                        </p:tgtEl>
                                        <p:attrNameLst>
                                          <p:attrName>ppt_x</p:attrName>
                                          <p:attrName>ppt_y</p:attrName>
                                        </p:attrNameLst>
                                      </p:cBhvr>
                                      <p:rCtr x="0" y="3750"/>
                                    </p:animMotion>
                                  </p:childTnLst>
                                </p:cTn>
                              </p:par>
                            </p:childTnLst>
                          </p:cTn>
                        </p:par>
                        <p:par>
                          <p:cTn id="45" fill="hold" nodeType="afterGroup">
                            <p:stCondLst>
                              <p:cond delay="4000"/>
                            </p:stCondLst>
                            <p:childTnLst>
                              <p:par>
                                <p:cTn id="46" presetID="42" presetClass="path" presetSubtype="0" accel="50000" decel="50000" fill="hold" grpId="0" nodeType="afterEffect">
                                  <p:stCondLst>
                                    <p:cond delay="0"/>
                                  </p:stCondLst>
                                  <p:childTnLst>
                                    <p:animMotion origin="layout" path="M 1.38889E-6 -3.33333E-6 L 1.38889E-6 0.01875 " pathEditMode="relative" rAng="0" ptsTypes="AA">
                                      <p:cBhvr>
                                        <p:cTn id="47" dur="500" fill="hold"/>
                                        <p:tgtEl>
                                          <p:spTgt spid="274450"/>
                                        </p:tgtEl>
                                        <p:attrNameLst>
                                          <p:attrName>ppt_x</p:attrName>
                                          <p:attrName>ppt_y</p:attrName>
                                        </p:attrNameLst>
                                      </p:cBhvr>
                                      <p:rCtr x="0" y="926"/>
                                    </p:animMotion>
                                  </p:childTnLst>
                                </p:cTn>
                              </p:par>
                            </p:childTnLst>
                          </p:cTn>
                        </p:par>
                        <p:par>
                          <p:cTn id="48" fill="hold" nodeType="afterGroup">
                            <p:stCondLst>
                              <p:cond delay="4500"/>
                            </p:stCondLst>
                            <p:childTnLst>
                              <p:par>
                                <p:cTn id="49" presetID="42" presetClass="path" presetSubtype="0" accel="50000" decel="50000" fill="hold" grpId="0" nodeType="afterEffect">
                                  <p:stCondLst>
                                    <p:cond delay="0"/>
                                  </p:stCondLst>
                                  <p:childTnLst>
                                    <p:animMotion origin="layout" path="M 8.33333E-7 7.40741E-7 L 8.33333E-7 0.00972 " pathEditMode="relative" rAng="0" ptsTypes="AA">
                                      <p:cBhvr>
                                        <p:cTn id="50" dur="500" fill="hold"/>
                                        <p:tgtEl>
                                          <p:spTgt spid="274451"/>
                                        </p:tgtEl>
                                        <p:attrNameLst>
                                          <p:attrName>ppt_x</p:attrName>
                                          <p:attrName>ppt_y</p:attrName>
                                        </p:attrNameLst>
                                      </p:cBhvr>
                                      <p:rCtr x="0" y="486"/>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44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44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44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4469"/>
                                        </p:tgtEl>
                                        <p:attrNameLst>
                                          <p:attrName>style.visibility</p:attrName>
                                        </p:attrNameLst>
                                      </p:cBhvr>
                                      <p:to>
                                        <p:strVal val="visible"/>
                                      </p:to>
                                    </p:set>
                                  </p:childTnLst>
                                </p:cTn>
                              </p:par>
                            </p:childTnLst>
                          </p:cTn>
                        </p:par>
                        <p:par>
                          <p:cTn id="61" fill="hold" nodeType="afterGroup">
                            <p:stCondLst>
                              <p:cond delay="0"/>
                            </p:stCondLst>
                            <p:childTnLst>
                              <p:par>
                                <p:cTn id="62" presetID="35" presetClass="emph" presetSubtype="0" fill="hold" grpId="1" nodeType="afterEffect">
                                  <p:stCondLst>
                                    <p:cond delay="0"/>
                                  </p:stCondLst>
                                  <p:childTnLst>
                                    <p:anim calcmode="discrete" valueType="str">
                                      <p:cBhvr>
                                        <p:cTn id="63" dur="1000" fill="hold"/>
                                        <p:tgtEl>
                                          <p:spTgt spid="274471"/>
                                        </p:tgtEl>
                                        <p:attrNameLst>
                                          <p:attrName>style.visibility</p:attrName>
                                        </p:attrNameLst>
                                      </p:cBhvr>
                                      <p:tavLst>
                                        <p:tav tm="0">
                                          <p:val>
                                            <p:strVal val="hidden"/>
                                          </p:val>
                                        </p:tav>
                                        <p:tav tm="50000">
                                          <p:val>
                                            <p:strVal val="visible"/>
                                          </p:val>
                                        </p:tav>
                                      </p:tavLst>
                                    </p:anim>
                                  </p:childTnLst>
                                </p:cTn>
                              </p:par>
                              <p:par>
                                <p:cTn id="64" presetID="35" presetClass="emph" presetSubtype="0" fill="hold" grpId="1" nodeType="withEffect">
                                  <p:stCondLst>
                                    <p:cond delay="0"/>
                                  </p:stCondLst>
                                  <p:childTnLst>
                                    <p:anim calcmode="discrete" valueType="str">
                                      <p:cBhvr>
                                        <p:cTn id="65" dur="1000" fill="hold"/>
                                        <p:tgtEl>
                                          <p:spTgt spid="274470"/>
                                        </p:tgtEl>
                                        <p:attrNameLst>
                                          <p:attrName>style.visibility</p:attrName>
                                        </p:attrNameLst>
                                      </p:cBhvr>
                                      <p:tavLst>
                                        <p:tav tm="0">
                                          <p:val>
                                            <p:strVal val="hidden"/>
                                          </p:val>
                                        </p:tav>
                                        <p:tav tm="50000">
                                          <p:val>
                                            <p:strVal val="visible"/>
                                          </p:val>
                                        </p:tav>
                                      </p:tavLst>
                                    </p:anim>
                                  </p:childTnLst>
                                </p:cTn>
                              </p:par>
                              <p:par>
                                <p:cTn id="66" presetID="35" presetClass="emph" presetSubtype="0" fill="hold" grpId="1" nodeType="withEffect">
                                  <p:stCondLst>
                                    <p:cond delay="0"/>
                                  </p:stCondLst>
                                  <p:childTnLst>
                                    <p:anim calcmode="discrete" valueType="str">
                                      <p:cBhvr>
                                        <p:cTn id="67" dur="1000" fill="hold"/>
                                        <p:tgtEl>
                                          <p:spTgt spid="274472"/>
                                        </p:tgtEl>
                                        <p:attrNameLst>
                                          <p:attrName>style.visibility</p:attrName>
                                        </p:attrNameLst>
                                      </p:cBhvr>
                                      <p:tavLst>
                                        <p:tav tm="0">
                                          <p:val>
                                            <p:strVal val="hidden"/>
                                          </p:val>
                                        </p:tav>
                                        <p:tav tm="50000">
                                          <p:val>
                                            <p:strVal val="visible"/>
                                          </p:val>
                                        </p:tav>
                                      </p:tavLst>
                                    </p:anim>
                                  </p:childTnLst>
                                </p:cTn>
                              </p:par>
                              <p:par>
                                <p:cTn id="68" presetID="35" presetClass="emph" presetSubtype="0" fill="hold" grpId="1" nodeType="withEffect">
                                  <p:stCondLst>
                                    <p:cond delay="0"/>
                                  </p:stCondLst>
                                  <p:childTnLst>
                                    <p:anim calcmode="discrete" valueType="str">
                                      <p:cBhvr>
                                        <p:cTn id="69" dur="1000" fill="hold"/>
                                        <p:tgtEl>
                                          <p:spTgt spid="274469"/>
                                        </p:tgtEl>
                                        <p:attrNameLst>
                                          <p:attrName>style.visibility</p:attrName>
                                        </p:attrNameLst>
                                      </p:cBhvr>
                                      <p:tavLst>
                                        <p:tav tm="0">
                                          <p:val>
                                            <p:strVal val="hidden"/>
                                          </p:val>
                                        </p:tav>
                                        <p:tav tm="50000">
                                          <p:val>
                                            <p:strVal val="visible"/>
                                          </p:val>
                                        </p:tav>
                                      </p:tavLst>
                                    </p:anim>
                                  </p:childTnLst>
                                </p:cTn>
                              </p:par>
                            </p:childTnLst>
                          </p:cTn>
                        </p:par>
                        <p:par>
                          <p:cTn id="70" fill="hold" nodeType="afterGroup">
                            <p:stCondLst>
                              <p:cond delay="1000"/>
                            </p:stCondLst>
                            <p:childTnLst>
                              <p:par>
                                <p:cTn id="71" presetID="35" presetClass="emph" presetSubtype="0" fill="hold" grpId="2" nodeType="afterEffect">
                                  <p:stCondLst>
                                    <p:cond delay="0"/>
                                  </p:stCondLst>
                                  <p:childTnLst>
                                    <p:anim calcmode="discrete" valueType="str">
                                      <p:cBhvr>
                                        <p:cTn id="72" dur="1000" fill="hold"/>
                                        <p:tgtEl>
                                          <p:spTgt spid="274471"/>
                                        </p:tgtEl>
                                        <p:attrNameLst>
                                          <p:attrName>style.visibility</p:attrName>
                                        </p:attrNameLst>
                                      </p:cBhvr>
                                      <p:tavLst>
                                        <p:tav tm="0">
                                          <p:val>
                                            <p:strVal val="hidden"/>
                                          </p:val>
                                        </p:tav>
                                        <p:tav tm="50000">
                                          <p:val>
                                            <p:strVal val="visible"/>
                                          </p:val>
                                        </p:tav>
                                      </p:tavLst>
                                    </p:anim>
                                  </p:childTnLst>
                                </p:cTn>
                              </p:par>
                              <p:par>
                                <p:cTn id="73" presetID="35" presetClass="emph" presetSubtype="0" fill="hold" grpId="2" nodeType="withEffect">
                                  <p:stCondLst>
                                    <p:cond delay="0"/>
                                  </p:stCondLst>
                                  <p:childTnLst>
                                    <p:anim calcmode="discrete" valueType="str">
                                      <p:cBhvr>
                                        <p:cTn id="74" dur="1000" fill="hold"/>
                                        <p:tgtEl>
                                          <p:spTgt spid="274470"/>
                                        </p:tgtEl>
                                        <p:attrNameLst>
                                          <p:attrName>style.visibility</p:attrName>
                                        </p:attrNameLst>
                                      </p:cBhvr>
                                      <p:tavLst>
                                        <p:tav tm="0">
                                          <p:val>
                                            <p:strVal val="hidden"/>
                                          </p:val>
                                        </p:tav>
                                        <p:tav tm="50000">
                                          <p:val>
                                            <p:strVal val="visible"/>
                                          </p:val>
                                        </p:tav>
                                      </p:tavLst>
                                    </p:anim>
                                  </p:childTnLst>
                                </p:cTn>
                              </p:par>
                              <p:par>
                                <p:cTn id="75" presetID="35" presetClass="emph" presetSubtype="0" fill="hold" grpId="2" nodeType="withEffect">
                                  <p:stCondLst>
                                    <p:cond delay="0"/>
                                  </p:stCondLst>
                                  <p:childTnLst>
                                    <p:anim calcmode="discrete" valueType="str">
                                      <p:cBhvr>
                                        <p:cTn id="76" dur="1000" fill="hold"/>
                                        <p:tgtEl>
                                          <p:spTgt spid="274472"/>
                                        </p:tgtEl>
                                        <p:attrNameLst>
                                          <p:attrName>style.visibility</p:attrName>
                                        </p:attrNameLst>
                                      </p:cBhvr>
                                      <p:tavLst>
                                        <p:tav tm="0">
                                          <p:val>
                                            <p:strVal val="hidden"/>
                                          </p:val>
                                        </p:tav>
                                        <p:tav tm="50000">
                                          <p:val>
                                            <p:strVal val="visible"/>
                                          </p:val>
                                        </p:tav>
                                      </p:tavLst>
                                    </p:anim>
                                  </p:childTnLst>
                                </p:cTn>
                              </p:par>
                              <p:par>
                                <p:cTn id="77" presetID="35" presetClass="emph" presetSubtype="0" fill="hold" grpId="2" nodeType="withEffect">
                                  <p:stCondLst>
                                    <p:cond delay="0"/>
                                  </p:stCondLst>
                                  <p:childTnLst>
                                    <p:anim calcmode="discrete" valueType="str">
                                      <p:cBhvr>
                                        <p:cTn id="78" dur="1000" fill="hold"/>
                                        <p:tgtEl>
                                          <p:spTgt spid="274469"/>
                                        </p:tgtEl>
                                        <p:attrNameLst>
                                          <p:attrName>style.visibility</p:attrName>
                                        </p:attrNameLst>
                                      </p:cBhvr>
                                      <p:tavLst>
                                        <p:tav tm="0">
                                          <p:val>
                                            <p:strVal val="hidden"/>
                                          </p:val>
                                        </p:tav>
                                        <p:tav tm="50000">
                                          <p:val>
                                            <p:strVal val="visible"/>
                                          </p:val>
                                        </p:tav>
                                      </p:tavLst>
                                    </p:anim>
                                  </p:childTnLst>
                                </p:cTn>
                              </p:par>
                            </p:childTnLst>
                          </p:cTn>
                        </p:par>
                        <p:par>
                          <p:cTn id="79" fill="hold" nodeType="afterGroup">
                            <p:stCondLst>
                              <p:cond delay="2000"/>
                            </p:stCondLst>
                            <p:childTnLst>
                              <p:par>
                                <p:cTn id="80" presetID="35" presetClass="emph" presetSubtype="0" fill="hold" grpId="3" nodeType="afterEffect">
                                  <p:stCondLst>
                                    <p:cond delay="0"/>
                                  </p:stCondLst>
                                  <p:childTnLst>
                                    <p:anim calcmode="discrete" valueType="str">
                                      <p:cBhvr>
                                        <p:cTn id="81" dur="1000" fill="hold"/>
                                        <p:tgtEl>
                                          <p:spTgt spid="274471"/>
                                        </p:tgtEl>
                                        <p:attrNameLst>
                                          <p:attrName>style.visibility</p:attrName>
                                        </p:attrNameLst>
                                      </p:cBhvr>
                                      <p:tavLst>
                                        <p:tav tm="0">
                                          <p:val>
                                            <p:strVal val="hidden"/>
                                          </p:val>
                                        </p:tav>
                                        <p:tav tm="50000">
                                          <p:val>
                                            <p:strVal val="visible"/>
                                          </p:val>
                                        </p:tav>
                                      </p:tavLst>
                                    </p:anim>
                                  </p:childTnLst>
                                </p:cTn>
                              </p:par>
                              <p:par>
                                <p:cTn id="82" presetID="35" presetClass="emph" presetSubtype="0" fill="hold" grpId="3" nodeType="withEffect">
                                  <p:stCondLst>
                                    <p:cond delay="0"/>
                                  </p:stCondLst>
                                  <p:childTnLst>
                                    <p:anim calcmode="discrete" valueType="str">
                                      <p:cBhvr>
                                        <p:cTn id="83" dur="1000" fill="hold"/>
                                        <p:tgtEl>
                                          <p:spTgt spid="274470"/>
                                        </p:tgtEl>
                                        <p:attrNameLst>
                                          <p:attrName>style.visibility</p:attrName>
                                        </p:attrNameLst>
                                      </p:cBhvr>
                                      <p:tavLst>
                                        <p:tav tm="0">
                                          <p:val>
                                            <p:strVal val="hidden"/>
                                          </p:val>
                                        </p:tav>
                                        <p:tav tm="50000">
                                          <p:val>
                                            <p:strVal val="visible"/>
                                          </p:val>
                                        </p:tav>
                                      </p:tavLst>
                                    </p:anim>
                                  </p:childTnLst>
                                </p:cTn>
                              </p:par>
                              <p:par>
                                <p:cTn id="84" presetID="35" presetClass="emph" presetSubtype="0" fill="hold" grpId="3" nodeType="withEffect">
                                  <p:stCondLst>
                                    <p:cond delay="0"/>
                                  </p:stCondLst>
                                  <p:childTnLst>
                                    <p:anim calcmode="discrete" valueType="str">
                                      <p:cBhvr>
                                        <p:cTn id="85" dur="1000" fill="hold"/>
                                        <p:tgtEl>
                                          <p:spTgt spid="274472"/>
                                        </p:tgtEl>
                                        <p:attrNameLst>
                                          <p:attrName>style.visibility</p:attrName>
                                        </p:attrNameLst>
                                      </p:cBhvr>
                                      <p:tavLst>
                                        <p:tav tm="0">
                                          <p:val>
                                            <p:strVal val="hidden"/>
                                          </p:val>
                                        </p:tav>
                                        <p:tav tm="50000">
                                          <p:val>
                                            <p:strVal val="visible"/>
                                          </p:val>
                                        </p:tav>
                                      </p:tavLst>
                                    </p:anim>
                                  </p:childTnLst>
                                </p:cTn>
                              </p:par>
                              <p:par>
                                <p:cTn id="86" presetID="35" presetClass="emph" presetSubtype="0" fill="hold" grpId="3" nodeType="withEffect">
                                  <p:stCondLst>
                                    <p:cond delay="0"/>
                                  </p:stCondLst>
                                  <p:childTnLst>
                                    <p:anim calcmode="discrete" valueType="str">
                                      <p:cBhvr>
                                        <p:cTn id="87" dur="1000" fill="hold"/>
                                        <p:tgtEl>
                                          <p:spTgt spid="274469"/>
                                        </p:tgtEl>
                                        <p:attrNameLst>
                                          <p:attrName>style.visibility</p:attrName>
                                        </p:attrNameLst>
                                      </p:cBhvr>
                                      <p:tavLst>
                                        <p:tav tm="0">
                                          <p:val>
                                            <p:strVal val="hidden"/>
                                          </p:val>
                                        </p:tav>
                                        <p:tav tm="50000">
                                          <p:val>
                                            <p:strVal val="visible"/>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4473"/>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74474"/>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7448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7448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74484"/>
                                        </p:tgtEl>
                                        <p:attrNameLst>
                                          <p:attrName>style.visibility</p:attrName>
                                        </p:attrNameLst>
                                      </p:cBhvr>
                                      <p:to>
                                        <p:strVal val="visible"/>
                                      </p:to>
                                    </p:set>
                                  </p:childTnLst>
                                </p:cTn>
                              </p:par>
                            </p:childTnLst>
                          </p:cTn>
                        </p:par>
                        <p:par>
                          <p:cTn id="104" fill="hold" nodeType="afterGroup">
                            <p:stCondLst>
                              <p:cond delay="0"/>
                            </p:stCondLst>
                            <p:childTnLst>
                              <p:par>
                                <p:cTn id="105" presetID="9" presetClass="emph" presetSubtype="0" grpId="0" nodeType="afterEffect">
                                  <p:stCondLst>
                                    <p:cond delay="0"/>
                                  </p:stCondLst>
                                  <p:childTnLst>
                                    <p:set>
                                      <p:cBhvr rctx="PPT">
                                        <p:cTn id="106" dur="indefinite"/>
                                        <p:tgtEl>
                                          <p:spTgt spid="274452"/>
                                        </p:tgtEl>
                                        <p:attrNameLst>
                                          <p:attrName>style.opacity</p:attrName>
                                        </p:attrNameLst>
                                      </p:cBhvr>
                                      <p:to>
                                        <p:strVal val="0.25"/>
                                      </p:to>
                                    </p:set>
                                    <p:animEffect filter="image" prLst="opacity: 0.25">
                                      <p:cBhvr rctx="IE">
                                        <p:cTn id="107" dur="indefinite"/>
                                        <p:tgtEl>
                                          <p:spTgt spid="27445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4475"/>
                                        </p:tgtEl>
                                        <p:attrNameLst>
                                          <p:attrName>style.visibility</p:attrName>
                                        </p:attrNameLst>
                                      </p:cBhvr>
                                      <p:to>
                                        <p:strVal val="visible"/>
                                      </p:to>
                                    </p:set>
                                    <p:animEffect transition="in" filter="fade">
                                      <p:cBhvr>
                                        <p:cTn id="110" dur="2000"/>
                                        <p:tgtEl>
                                          <p:spTgt spid="274475"/>
                                        </p:tgtEl>
                                      </p:cBhvr>
                                    </p:animEffect>
                                  </p:childTnLst>
                                </p:cTn>
                              </p:par>
                            </p:childTnLst>
                          </p:cTn>
                        </p:par>
                        <p:par>
                          <p:cTn id="111" fill="hold" nodeType="afterGroup">
                            <p:stCondLst>
                              <p:cond delay="2000"/>
                            </p:stCondLst>
                            <p:childTnLst>
                              <p:par>
                                <p:cTn id="112" presetID="64" presetClass="path" presetSubtype="0" accel="50000" decel="50000" fill="hold" grpId="0" nodeType="afterEffect">
                                  <p:stCondLst>
                                    <p:cond delay="0"/>
                                  </p:stCondLst>
                                  <p:childTnLst>
                                    <p:animMotion origin="layout" path="M -3.05556E-6 -3.7037E-6 L -3.05556E-6 -0.07083 " pathEditMode="relative" rAng="0" ptsTypes="AA">
                                      <p:cBhvr>
                                        <p:cTn id="113" dur="500" fill="hold"/>
                                        <p:tgtEl>
                                          <p:spTgt spid="274488"/>
                                        </p:tgtEl>
                                        <p:attrNameLst>
                                          <p:attrName>ppt_x</p:attrName>
                                          <p:attrName>ppt_y</p:attrName>
                                        </p:attrNameLst>
                                      </p:cBhvr>
                                      <p:rCtr x="0" y="-3542"/>
                                    </p:animMotion>
                                  </p:childTnLst>
                                </p:cTn>
                              </p:par>
                              <p:par>
                                <p:cTn id="114" presetID="9" presetClass="emph" presetSubtype="0" grpId="0" nodeType="withEffect">
                                  <p:stCondLst>
                                    <p:cond delay="0"/>
                                  </p:stCondLst>
                                  <p:childTnLst>
                                    <p:set>
                                      <p:cBhvr rctx="PPT">
                                        <p:cTn id="115" dur="indefinite"/>
                                        <p:tgtEl>
                                          <p:spTgt spid="274453"/>
                                        </p:tgtEl>
                                        <p:attrNameLst>
                                          <p:attrName>style.opacity</p:attrName>
                                        </p:attrNameLst>
                                      </p:cBhvr>
                                      <p:to>
                                        <p:strVal val="0.25"/>
                                      </p:to>
                                    </p:set>
                                    <p:animEffect filter="image" prLst="opacity: 0.25">
                                      <p:cBhvr rctx="IE">
                                        <p:cTn id="116" dur="indefinite"/>
                                        <p:tgtEl>
                                          <p:spTgt spid="274453"/>
                                        </p:tgtEl>
                                      </p:cBhvr>
                                    </p:animEffect>
                                  </p:childTnLst>
                                </p:cTn>
                              </p:par>
                              <p:par>
                                <p:cTn id="117" presetID="9" presetClass="emph" presetSubtype="0" grpId="0" nodeType="withEffect">
                                  <p:stCondLst>
                                    <p:cond delay="0"/>
                                  </p:stCondLst>
                                  <p:childTnLst>
                                    <p:set>
                                      <p:cBhvr rctx="PPT">
                                        <p:cTn id="118" dur="indefinite"/>
                                        <p:tgtEl>
                                          <p:spTgt spid="274454"/>
                                        </p:tgtEl>
                                        <p:attrNameLst>
                                          <p:attrName>style.opacity</p:attrName>
                                        </p:attrNameLst>
                                      </p:cBhvr>
                                      <p:to>
                                        <p:strVal val="0.25"/>
                                      </p:to>
                                    </p:set>
                                    <p:animEffect filter="image" prLst="opacity: 0.25">
                                      <p:cBhvr rctx="IE">
                                        <p:cTn id="119" dur="indefinite"/>
                                        <p:tgtEl>
                                          <p:spTgt spid="274454"/>
                                        </p:tgtEl>
                                      </p:cBhvr>
                                    </p:animEffect>
                                  </p:childTnLst>
                                </p:cTn>
                              </p:par>
                              <p:par>
                                <p:cTn id="120" presetID="9" presetClass="emph" presetSubtype="0" grpId="0" nodeType="withEffect">
                                  <p:stCondLst>
                                    <p:cond delay="0"/>
                                  </p:stCondLst>
                                  <p:childTnLst>
                                    <p:set>
                                      <p:cBhvr rctx="PPT">
                                        <p:cTn id="121" dur="indefinite"/>
                                        <p:tgtEl>
                                          <p:spTgt spid="274455"/>
                                        </p:tgtEl>
                                        <p:attrNameLst>
                                          <p:attrName>style.opacity</p:attrName>
                                        </p:attrNameLst>
                                      </p:cBhvr>
                                      <p:to>
                                        <p:strVal val="0.25"/>
                                      </p:to>
                                    </p:set>
                                    <p:animEffect filter="image" prLst="opacity: 0.25">
                                      <p:cBhvr rctx="IE">
                                        <p:cTn id="122" dur="indefinite"/>
                                        <p:tgtEl>
                                          <p:spTgt spid="274455"/>
                                        </p:tgtEl>
                                      </p:cBhvr>
                                    </p:animEffect>
                                  </p:childTnLst>
                                </p:cTn>
                              </p:par>
                              <p:par>
                                <p:cTn id="123" presetID="9" presetClass="emph" presetSubtype="0" grpId="0" nodeType="withEffect">
                                  <p:stCondLst>
                                    <p:cond delay="0"/>
                                  </p:stCondLst>
                                  <p:childTnLst>
                                    <p:set>
                                      <p:cBhvr rctx="PPT">
                                        <p:cTn id="124" dur="indefinite"/>
                                        <p:tgtEl>
                                          <p:spTgt spid="274456"/>
                                        </p:tgtEl>
                                        <p:attrNameLst>
                                          <p:attrName>style.opacity</p:attrName>
                                        </p:attrNameLst>
                                      </p:cBhvr>
                                      <p:to>
                                        <p:strVal val="0.25"/>
                                      </p:to>
                                    </p:set>
                                    <p:animEffect filter="image" prLst="opacity: 0.25">
                                      <p:cBhvr rctx="IE">
                                        <p:cTn id="125" dur="indefinite"/>
                                        <p:tgtEl>
                                          <p:spTgt spid="274456"/>
                                        </p:tgtEl>
                                      </p:cBhvr>
                                    </p:animEffect>
                                  </p:childTnLst>
                                </p:cTn>
                              </p:par>
                              <p:par>
                                <p:cTn id="126" presetID="9" presetClass="emph" presetSubtype="0" grpId="0" nodeType="withEffect">
                                  <p:stCondLst>
                                    <p:cond delay="0"/>
                                  </p:stCondLst>
                                  <p:childTnLst>
                                    <p:set>
                                      <p:cBhvr rctx="PPT">
                                        <p:cTn id="127" dur="indefinite"/>
                                        <p:tgtEl>
                                          <p:spTgt spid="274457"/>
                                        </p:tgtEl>
                                        <p:attrNameLst>
                                          <p:attrName>style.opacity</p:attrName>
                                        </p:attrNameLst>
                                      </p:cBhvr>
                                      <p:to>
                                        <p:strVal val="0.25"/>
                                      </p:to>
                                    </p:set>
                                    <p:animEffect filter="image" prLst="opacity: 0.25">
                                      <p:cBhvr rctx="IE">
                                        <p:cTn id="128" dur="indefinite"/>
                                        <p:tgtEl>
                                          <p:spTgt spid="274457"/>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74487"/>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274483"/>
                                        </p:tgtEl>
                                        <p:attrNameLst>
                                          <p:attrName>style.visibility</p:attrName>
                                        </p:attrNameLst>
                                      </p:cBhvr>
                                      <p:to>
                                        <p:strVal val="visible"/>
                                      </p:to>
                                    </p:set>
                                    <p:animEffect transition="in" filter="wipe(down)">
                                      <p:cBhvr>
                                        <p:cTn id="137" dur="500"/>
                                        <p:tgtEl>
                                          <p:spTgt spid="274483"/>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4482"/>
                                        </p:tgtEl>
                                        <p:attrNameLst>
                                          <p:attrName>style.visibility</p:attrName>
                                        </p:attrNameLst>
                                      </p:cBhvr>
                                      <p:to>
                                        <p:strVal val="visible"/>
                                      </p:to>
                                    </p:set>
                                    <p:animEffect transition="in" filter="wipe(down)">
                                      <p:cBhvr>
                                        <p:cTn id="140" dur="500"/>
                                        <p:tgtEl>
                                          <p:spTgt spid="274482"/>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4481"/>
                                        </p:tgtEl>
                                        <p:attrNameLst>
                                          <p:attrName>style.visibility</p:attrName>
                                        </p:attrNameLst>
                                      </p:cBhvr>
                                      <p:to>
                                        <p:strVal val="visible"/>
                                      </p:to>
                                    </p:set>
                                    <p:animEffect transition="in" filter="wipe(down)">
                                      <p:cBhvr>
                                        <p:cTn id="143" dur="500"/>
                                        <p:tgtEl>
                                          <p:spTgt spid="274481"/>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4480"/>
                                        </p:tgtEl>
                                        <p:attrNameLst>
                                          <p:attrName>style.visibility</p:attrName>
                                        </p:attrNameLst>
                                      </p:cBhvr>
                                      <p:to>
                                        <p:strVal val="visible"/>
                                      </p:to>
                                    </p:set>
                                    <p:animEffect transition="in" filter="wipe(down)">
                                      <p:cBhvr>
                                        <p:cTn id="146" dur="500"/>
                                        <p:tgtEl>
                                          <p:spTgt spid="274480"/>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74479"/>
                                        </p:tgtEl>
                                        <p:attrNameLst>
                                          <p:attrName>style.visibility</p:attrName>
                                        </p:attrNameLst>
                                      </p:cBhvr>
                                      <p:to>
                                        <p:strVal val="visible"/>
                                      </p:to>
                                    </p:set>
                                    <p:animEffect transition="in" filter="wipe(down)">
                                      <p:cBhvr>
                                        <p:cTn id="149" dur="500"/>
                                        <p:tgtEl>
                                          <p:spTgt spid="274479"/>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0" presetClass="exit" presetSubtype="0" fill="hold" grpId="1" nodeType="clickEffect">
                                  <p:stCondLst>
                                    <p:cond delay="0"/>
                                  </p:stCondLst>
                                  <p:childTnLst>
                                    <p:animEffect transition="out" filter="fade">
                                      <p:cBhvr>
                                        <p:cTn id="153" dur="2000"/>
                                        <p:tgtEl>
                                          <p:spTgt spid="274487"/>
                                        </p:tgtEl>
                                      </p:cBhvr>
                                    </p:animEffect>
                                    <p:set>
                                      <p:cBhvr>
                                        <p:cTn id="154" dur="1" fill="hold">
                                          <p:stCondLst>
                                            <p:cond delay="1999"/>
                                          </p:stCondLst>
                                        </p:cTn>
                                        <p:tgtEl>
                                          <p:spTgt spid="274487"/>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74474"/>
                                        </p:tgtEl>
                                      </p:cBhvr>
                                    </p:animEffect>
                                    <p:set>
                                      <p:cBhvr>
                                        <p:cTn id="157" dur="1" fill="hold">
                                          <p:stCondLst>
                                            <p:cond delay="1999"/>
                                          </p:stCondLst>
                                        </p:cTn>
                                        <p:tgtEl>
                                          <p:spTgt spid="274474"/>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74473"/>
                                        </p:tgtEl>
                                      </p:cBhvr>
                                    </p:animEffect>
                                    <p:set>
                                      <p:cBhvr>
                                        <p:cTn id="160" dur="1" fill="hold">
                                          <p:stCondLst>
                                            <p:cond delay="1999"/>
                                          </p:stCondLst>
                                        </p:cTn>
                                        <p:tgtEl>
                                          <p:spTgt spid="274473"/>
                                        </p:tgtEl>
                                        <p:attrNameLst>
                                          <p:attrName>style.visibility</p:attrName>
                                        </p:attrNameLst>
                                      </p:cBhvr>
                                      <p:to>
                                        <p:strVal val="hidden"/>
                                      </p:to>
                                    </p:set>
                                  </p:childTnLst>
                                </p:cTn>
                              </p:par>
                              <p:par>
                                <p:cTn id="161" presetID="10" presetClass="exit" presetSubtype="0" fill="hold" grpId="4" nodeType="withEffect">
                                  <p:stCondLst>
                                    <p:cond delay="0"/>
                                  </p:stCondLst>
                                  <p:childTnLst>
                                    <p:animEffect transition="out" filter="fade">
                                      <p:cBhvr>
                                        <p:cTn id="162" dur="2000"/>
                                        <p:tgtEl>
                                          <p:spTgt spid="274469"/>
                                        </p:tgtEl>
                                      </p:cBhvr>
                                    </p:animEffect>
                                    <p:set>
                                      <p:cBhvr>
                                        <p:cTn id="163" dur="1" fill="hold">
                                          <p:stCondLst>
                                            <p:cond delay="1999"/>
                                          </p:stCondLst>
                                        </p:cTn>
                                        <p:tgtEl>
                                          <p:spTgt spid="274469"/>
                                        </p:tgtEl>
                                        <p:attrNameLst>
                                          <p:attrName>style.visibility</p:attrName>
                                        </p:attrNameLst>
                                      </p:cBhvr>
                                      <p:to>
                                        <p:strVal val="hidden"/>
                                      </p:to>
                                    </p:set>
                                  </p:childTnLst>
                                </p:cTn>
                              </p:par>
                              <p:par>
                                <p:cTn id="164" presetID="10" presetClass="exit" presetSubtype="0" fill="hold" grpId="4" nodeType="withEffect">
                                  <p:stCondLst>
                                    <p:cond delay="0"/>
                                  </p:stCondLst>
                                  <p:childTnLst>
                                    <p:animEffect transition="out" filter="fade">
                                      <p:cBhvr>
                                        <p:cTn id="165" dur="2000"/>
                                        <p:tgtEl>
                                          <p:spTgt spid="274470"/>
                                        </p:tgtEl>
                                      </p:cBhvr>
                                    </p:animEffect>
                                    <p:set>
                                      <p:cBhvr>
                                        <p:cTn id="166" dur="1" fill="hold">
                                          <p:stCondLst>
                                            <p:cond delay="1999"/>
                                          </p:stCondLst>
                                        </p:cTn>
                                        <p:tgtEl>
                                          <p:spTgt spid="274470"/>
                                        </p:tgtEl>
                                        <p:attrNameLst>
                                          <p:attrName>style.visibility</p:attrName>
                                        </p:attrNameLst>
                                      </p:cBhvr>
                                      <p:to>
                                        <p:strVal val="hidden"/>
                                      </p:to>
                                    </p:set>
                                  </p:childTnLst>
                                </p:cTn>
                              </p:par>
                              <p:par>
                                <p:cTn id="167" presetID="10" presetClass="exit" presetSubtype="0" fill="hold" grpId="4" nodeType="withEffect">
                                  <p:stCondLst>
                                    <p:cond delay="0"/>
                                  </p:stCondLst>
                                  <p:childTnLst>
                                    <p:animEffect transition="out" filter="fade">
                                      <p:cBhvr>
                                        <p:cTn id="168" dur="2000"/>
                                        <p:tgtEl>
                                          <p:spTgt spid="274471"/>
                                        </p:tgtEl>
                                      </p:cBhvr>
                                    </p:animEffect>
                                    <p:set>
                                      <p:cBhvr>
                                        <p:cTn id="169" dur="1" fill="hold">
                                          <p:stCondLst>
                                            <p:cond delay="1999"/>
                                          </p:stCondLst>
                                        </p:cTn>
                                        <p:tgtEl>
                                          <p:spTgt spid="274471"/>
                                        </p:tgtEl>
                                        <p:attrNameLst>
                                          <p:attrName>style.visibility</p:attrName>
                                        </p:attrNameLst>
                                      </p:cBhvr>
                                      <p:to>
                                        <p:strVal val="hidden"/>
                                      </p:to>
                                    </p:set>
                                  </p:childTnLst>
                                </p:cTn>
                              </p:par>
                              <p:par>
                                <p:cTn id="170" presetID="10" presetClass="exit" presetSubtype="0" fill="hold" grpId="4" nodeType="withEffect">
                                  <p:stCondLst>
                                    <p:cond delay="0"/>
                                  </p:stCondLst>
                                  <p:childTnLst>
                                    <p:animEffect transition="out" filter="fade">
                                      <p:cBhvr>
                                        <p:cTn id="171" dur="2000"/>
                                        <p:tgtEl>
                                          <p:spTgt spid="274472"/>
                                        </p:tgtEl>
                                      </p:cBhvr>
                                    </p:animEffect>
                                    <p:set>
                                      <p:cBhvr>
                                        <p:cTn id="172" dur="1" fill="hold">
                                          <p:stCondLst>
                                            <p:cond delay="1999"/>
                                          </p:stCondLst>
                                        </p:cTn>
                                        <p:tgtEl>
                                          <p:spTgt spid="274472"/>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74486"/>
                                        </p:tgtEl>
                                      </p:cBhvr>
                                    </p:animEffect>
                                    <p:set>
                                      <p:cBhvr>
                                        <p:cTn id="175" dur="1" fill="hold">
                                          <p:stCondLst>
                                            <p:cond delay="1999"/>
                                          </p:stCondLst>
                                        </p:cTn>
                                        <p:tgtEl>
                                          <p:spTgt spid="27448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74485"/>
                                        </p:tgtEl>
                                      </p:cBhvr>
                                    </p:animEffect>
                                    <p:set>
                                      <p:cBhvr>
                                        <p:cTn id="178" dur="1" fill="hold">
                                          <p:stCondLst>
                                            <p:cond delay="1999"/>
                                          </p:stCondLst>
                                        </p:cTn>
                                        <p:tgtEl>
                                          <p:spTgt spid="27448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2000"/>
                                        <p:tgtEl>
                                          <p:spTgt spid="274484"/>
                                        </p:tgtEl>
                                      </p:cBhvr>
                                    </p:animEffect>
                                    <p:set>
                                      <p:cBhvr>
                                        <p:cTn id="181" dur="1" fill="hold">
                                          <p:stCondLst>
                                            <p:cond delay="1999"/>
                                          </p:stCondLst>
                                        </p:cTn>
                                        <p:tgtEl>
                                          <p:spTgt spid="274484"/>
                                        </p:tgtEl>
                                        <p:attrNameLst>
                                          <p:attrName>style.visibility</p:attrName>
                                        </p:attrNameLst>
                                      </p:cBhvr>
                                      <p:to>
                                        <p:strVal val="hidden"/>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274502"/>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274500"/>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274503"/>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274499"/>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274504"/>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274498"/>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274497"/>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274505"/>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274496"/>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274501"/>
                                        </p:tgtEl>
                                        <p:attrNameLst>
                                          <p:attrName>style.visibility</p:attrName>
                                        </p:attrNameLst>
                                      </p:cBhvr>
                                      <p:to>
                                        <p:strVal val="visible"/>
                                      </p:to>
                                    </p:se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274506"/>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274508"/>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274509"/>
                                        </p:tgtEl>
                                        <p:attrNameLst>
                                          <p:attrName>style.visibility</p:attrName>
                                        </p:attrNameLst>
                                      </p:cBhvr>
                                      <p:to>
                                        <p:strVal val="visible"/>
                                      </p:to>
                                    </p:set>
                                  </p:childTnLst>
                                </p:cTn>
                              </p:par>
                              <p:par>
                                <p:cTn id="212" presetID="1" presetClass="entr" presetSubtype="0" fill="hold" grpId="0" nodeType="withEffect">
                                  <p:stCondLst>
                                    <p:cond delay="0"/>
                                  </p:stCondLst>
                                  <p:childTnLst>
                                    <p:set>
                                      <p:cBhvr>
                                        <p:cTn id="213" dur="1" fill="hold">
                                          <p:stCondLst>
                                            <p:cond delay="0"/>
                                          </p:stCondLst>
                                        </p:cTn>
                                        <p:tgtEl>
                                          <p:spTgt spid="274510"/>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274507"/>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274511"/>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274515"/>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274514"/>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274513"/>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274512"/>
                                        </p:tgtEl>
                                        <p:attrNameLst>
                                          <p:attrName>style.visibility</p:attrName>
                                        </p:attrNameLst>
                                      </p:cBhvr>
                                      <p:to>
                                        <p:strVal val="visible"/>
                                      </p:to>
                                    </p:se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55" presetClass="entr" presetSubtype="0" fill="hold" grpId="0" nodeType="clickEffect">
                                  <p:stCondLst>
                                    <p:cond delay="0"/>
                                  </p:stCondLst>
                                  <p:childTnLst>
                                    <p:set>
                                      <p:cBhvr>
                                        <p:cTn id="229" dur="1" fill="hold">
                                          <p:stCondLst>
                                            <p:cond delay="0"/>
                                          </p:stCondLst>
                                        </p:cTn>
                                        <p:tgtEl>
                                          <p:spTgt spid="274516"/>
                                        </p:tgtEl>
                                        <p:attrNameLst>
                                          <p:attrName>style.visibility</p:attrName>
                                        </p:attrNameLst>
                                      </p:cBhvr>
                                      <p:to>
                                        <p:strVal val="visible"/>
                                      </p:to>
                                    </p:set>
                                    <p:anim calcmode="lin" valueType="num">
                                      <p:cBhvr>
                                        <p:cTn id="230" dur="1000" fill="hold"/>
                                        <p:tgtEl>
                                          <p:spTgt spid="274516"/>
                                        </p:tgtEl>
                                        <p:attrNameLst>
                                          <p:attrName>ppt_w</p:attrName>
                                        </p:attrNameLst>
                                      </p:cBhvr>
                                      <p:tavLst>
                                        <p:tav tm="0">
                                          <p:val>
                                            <p:strVal val="#ppt_w*0.70"/>
                                          </p:val>
                                        </p:tav>
                                        <p:tav tm="100000">
                                          <p:val>
                                            <p:strVal val="#ppt_w"/>
                                          </p:val>
                                        </p:tav>
                                      </p:tavLst>
                                    </p:anim>
                                    <p:anim calcmode="lin" valueType="num">
                                      <p:cBhvr>
                                        <p:cTn id="231" dur="1000" fill="hold"/>
                                        <p:tgtEl>
                                          <p:spTgt spid="274516"/>
                                        </p:tgtEl>
                                        <p:attrNameLst>
                                          <p:attrName>ppt_h</p:attrName>
                                        </p:attrNameLst>
                                      </p:cBhvr>
                                      <p:tavLst>
                                        <p:tav tm="0">
                                          <p:val>
                                            <p:strVal val="#ppt_h"/>
                                          </p:val>
                                        </p:tav>
                                        <p:tav tm="100000">
                                          <p:val>
                                            <p:strVal val="#ppt_h"/>
                                          </p:val>
                                        </p:tav>
                                      </p:tavLst>
                                    </p:anim>
                                    <p:animEffect transition="in" filter="fade">
                                      <p:cBhvr>
                                        <p:cTn id="232" dur="1000"/>
                                        <p:tgtEl>
                                          <p:spTgt spid="27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animBg="1"/>
      <p:bldP spid="274435" grpId="0" animBg="1"/>
      <p:bldP spid="274439" grpId="0" animBg="1"/>
      <p:bldP spid="274447" grpId="0" animBg="1"/>
      <p:bldP spid="274448" grpId="0" animBg="1"/>
      <p:bldP spid="274449" grpId="0" animBg="1"/>
      <p:bldP spid="274450" grpId="0" animBg="1"/>
      <p:bldP spid="274451" grpId="0" animBg="1"/>
      <p:bldP spid="274452" grpId="0" animBg="1"/>
      <p:bldP spid="274453" grpId="0" animBg="1"/>
      <p:bldP spid="274454" grpId="0" animBg="1"/>
      <p:bldP spid="274455" grpId="0" animBg="1"/>
      <p:bldP spid="274456" grpId="0" animBg="1"/>
      <p:bldP spid="274457" grpId="0" animBg="1"/>
      <p:bldP spid="274469" grpId="0" animBg="1"/>
      <p:bldP spid="274469" grpId="1" animBg="1"/>
      <p:bldP spid="274469" grpId="2" animBg="1"/>
      <p:bldP spid="274469" grpId="3" animBg="1"/>
      <p:bldP spid="274469" grpId="4" animBg="1"/>
      <p:bldP spid="274470" grpId="0" animBg="1"/>
      <p:bldP spid="274470" grpId="1" animBg="1"/>
      <p:bldP spid="274470" grpId="2" animBg="1"/>
      <p:bldP spid="274470" grpId="3" animBg="1"/>
      <p:bldP spid="274470" grpId="4" animBg="1"/>
      <p:bldP spid="274471" grpId="0" animBg="1"/>
      <p:bldP spid="274471" grpId="1" animBg="1"/>
      <p:bldP spid="274471" grpId="2" animBg="1"/>
      <p:bldP spid="274471" grpId="3" animBg="1"/>
      <p:bldP spid="274471" grpId="4" animBg="1"/>
      <p:bldP spid="274472" grpId="0" animBg="1"/>
      <p:bldP spid="274472" grpId="1" animBg="1"/>
      <p:bldP spid="274472" grpId="2" animBg="1"/>
      <p:bldP spid="274472" grpId="3" animBg="1"/>
      <p:bldP spid="274472" grpId="4" animBg="1"/>
      <p:bldP spid="274473" grpId="0" animBg="1"/>
      <p:bldP spid="274473" grpId="1" animBg="1"/>
      <p:bldP spid="274474" grpId="0" animBg="1"/>
      <p:bldP spid="274474" grpId="1" animBg="1"/>
      <p:bldP spid="274475" grpId="0" animBg="1"/>
      <p:bldP spid="274479" grpId="0" animBg="1"/>
      <p:bldP spid="274480" grpId="0" animBg="1"/>
      <p:bldP spid="274481" grpId="0" animBg="1"/>
      <p:bldP spid="274482" grpId="0" animBg="1"/>
      <p:bldP spid="274483" grpId="0" animBg="1"/>
      <p:bldP spid="274484" grpId="0" animBg="1"/>
      <p:bldP spid="274484" grpId="1" animBg="1"/>
      <p:bldP spid="274485" grpId="0" animBg="1"/>
      <p:bldP spid="274485" grpId="1" animBg="1"/>
      <p:bldP spid="274486" grpId="0" animBg="1"/>
      <p:bldP spid="274486" grpId="1" animBg="1"/>
      <p:bldP spid="274487" grpId="0" animBg="1"/>
      <p:bldP spid="274487" grpId="1" animBg="1"/>
      <p:bldP spid="274488" grpId="0" animBg="1"/>
      <p:bldP spid="274489" grpId="0" animBg="1"/>
      <p:bldP spid="274490" grpId="0" animBg="1"/>
      <p:bldP spid="274491" grpId="0" animBg="1"/>
      <p:bldP spid="274492" grpId="0" animBg="1"/>
      <p:bldP spid="274493" grpId="0" animBg="1"/>
      <p:bldP spid="274494" grpId="0" animBg="1"/>
      <p:bldP spid="274496" grpId="0" animBg="1"/>
      <p:bldP spid="274497" grpId="0" animBg="1"/>
      <p:bldP spid="274498" grpId="0" animBg="1"/>
      <p:bldP spid="274499" grpId="0" animBg="1"/>
      <p:bldP spid="274500" grpId="0" animBg="1"/>
      <p:bldP spid="274501" grpId="0"/>
      <p:bldP spid="274502" grpId="0"/>
      <p:bldP spid="274503" grpId="0"/>
      <p:bldP spid="274504" grpId="0"/>
      <p:bldP spid="274505" grpId="0"/>
      <p:bldP spid="274506" grpId="0" animBg="1"/>
      <p:bldP spid="274507" grpId="0" animBg="1"/>
      <p:bldP spid="274508" grpId="0" animBg="1"/>
      <p:bldP spid="274509" grpId="0" animBg="1"/>
      <p:bldP spid="274510" grpId="0" animBg="1"/>
      <p:bldP spid="274511" grpId="0" animBg="1"/>
      <p:bldP spid="274512" grpId="0" animBg="1"/>
      <p:bldP spid="274513" grpId="0" animBg="1"/>
      <p:bldP spid="274514" grpId="0" animBg="1"/>
      <p:bldP spid="274515" grpId="0" animBg="1"/>
      <p:bldP spid="274516"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altLang="en-US">
                <a:latin typeface="Symbol" pitchFamily="18" charset="2"/>
              </a:rPr>
              <a:t>D</a:t>
            </a:r>
            <a:r>
              <a:rPr lang="en-US" altLang="en-US"/>
              <a:t>H from Leveling?</a:t>
            </a:r>
          </a:p>
        </p:txBody>
      </p:sp>
      <p:sp>
        <p:nvSpPr>
          <p:cNvPr id="285699" name="Rectangle 3"/>
          <p:cNvSpPr>
            <a:spLocks noGrp="1" noChangeArrowheads="1"/>
          </p:cNvSpPr>
          <p:nvPr>
            <p:ph type="body" idx="1"/>
          </p:nvPr>
        </p:nvSpPr>
        <p:spPr/>
        <p:txBody>
          <a:bodyPr/>
          <a:lstStyle/>
          <a:p>
            <a:endParaRPr lang="en-US" altLang="en-US"/>
          </a:p>
          <a:p>
            <a:endParaRPr lang="en-US" altLang="en-US"/>
          </a:p>
          <a:p>
            <a:endParaRPr lang="en-US" altLang="en-US"/>
          </a:p>
          <a:p>
            <a:r>
              <a:rPr lang="en-US" altLang="en-US"/>
              <a:t>Why not just re-level to monitor orthometric height changes?</a:t>
            </a:r>
          </a:p>
        </p:txBody>
      </p:sp>
    </p:spTree>
    <p:extLst>
      <p:ext uri="{BB962C8B-B14F-4D97-AF65-F5344CB8AC3E}">
        <p14:creationId xmlns:p14="http://schemas.microsoft.com/office/powerpoint/2010/main" val="4747375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ltLang="en-US"/>
              <a:t>Leveling and Gravity</a:t>
            </a:r>
          </a:p>
        </p:txBody>
      </p:sp>
      <p:sp>
        <p:nvSpPr>
          <p:cNvPr id="268291" name="Rectangle 3"/>
          <p:cNvSpPr>
            <a:spLocks noGrp="1" noChangeArrowheads="1"/>
          </p:cNvSpPr>
          <p:nvPr>
            <p:ph type="body" idx="1"/>
          </p:nvPr>
        </p:nvSpPr>
        <p:spPr>
          <a:xfrm>
            <a:off x="552450" y="1905000"/>
            <a:ext cx="8115300" cy="3048000"/>
          </a:xfrm>
        </p:spPr>
        <p:txBody>
          <a:bodyPr/>
          <a:lstStyle/>
          <a:p>
            <a:pPr>
              <a:buFontTx/>
              <a:buNone/>
            </a:pPr>
            <a:r>
              <a:rPr lang="en-US" altLang="en-US" sz="2800"/>
              <a:t>“Leveling without gravity measurements, although applied in practice, is meaningless from a rigorous point of view”</a:t>
            </a:r>
          </a:p>
          <a:p>
            <a:endParaRPr lang="en-US" altLang="en-US" sz="2800"/>
          </a:p>
          <a:p>
            <a:pPr lvl="1"/>
            <a:r>
              <a:rPr lang="en-US" altLang="en-US"/>
              <a:t>Physical Geodesy</a:t>
            </a:r>
          </a:p>
          <a:p>
            <a:pPr lvl="2"/>
            <a:r>
              <a:rPr lang="en-US" altLang="en-US" i="1"/>
              <a:t>Heiskanen and Moritz</a:t>
            </a:r>
          </a:p>
        </p:txBody>
      </p:sp>
    </p:spTree>
    <p:extLst>
      <p:ext uri="{BB962C8B-B14F-4D97-AF65-F5344CB8AC3E}">
        <p14:creationId xmlns:p14="http://schemas.microsoft.com/office/powerpoint/2010/main" val="41448936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4" name="Freeform 2"/>
          <p:cNvSpPr>
            <a:spLocks/>
          </p:cNvSpPr>
          <p:nvPr/>
        </p:nvSpPr>
        <p:spPr bwMode="auto">
          <a:xfrm>
            <a:off x="723900" y="1000125"/>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75" name="Freeform 3"/>
          <p:cNvSpPr>
            <a:spLocks/>
          </p:cNvSpPr>
          <p:nvPr/>
        </p:nvSpPr>
        <p:spPr bwMode="auto">
          <a:xfrm>
            <a:off x="723900" y="990600"/>
            <a:ext cx="7915275" cy="4886325"/>
          </a:xfrm>
          <a:custGeom>
            <a:avLst/>
            <a:gdLst>
              <a:gd name="T0" fmla="*/ 0 w 4986"/>
              <a:gd name="T1" fmla="*/ 402 h 3078"/>
              <a:gd name="T2" fmla="*/ 6 w 4986"/>
              <a:gd name="T3" fmla="*/ 3078 h 3078"/>
              <a:gd name="T4" fmla="*/ 4986 w 4986"/>
              <a:gd name="T5" fmla="*/ 3078 h 3078"/>
              <a:gd name="T6" fmla="*/ 4986 w 4986"/>
              <a:gd name="T7" fmla="*/ 6 h 3078"/>
              <a:gd name="T8" fmla="*/ 4722 w 4986"/>
              <a:gd name="T9" fmla="*/ 0 h 3078"/>
              <a:gd name="T10" fmla="*/ 4410 w 4986"/>
              <a:gd name="T11" fmla="*/ 90 h 3078"/>
              <a:gd name="T12" fmla="*/ 4074 w 4986"/>
              <a:gd name="T13" fmla="*/ 210 h 3078"/>
              <a:gd name="T14" fmla="*/ 3678 w 4986"/>
              <a:gd name="T15" fmla="*/ 210 h 3078"/>
              <a:gd name="T16" fmla="*/ 3186 w 4986"/>
              <a:gd name="T17" fmla="*/ 108 h 3078"/>
              <a:gd name="T18" fmla="*/ 2916 w 4986"/>
              <a:gd name="T19" fmla="*/ 126 h 3078"/>
              <a:gd name="T20" fmla="*/ 2622 w 4986"/>
              <a:gd name="T21" fmla="*/ 288 h 3078"/>
              <a:gd name="T22" fmla="*/ 2082 w 4986"/>
              <a:gd name="T23" fmla="*/ 300 h 3078"/>
              <a:gd name="T24" fmla="*/ 1620 w 4986"/>
              <a:gd name="T25" fmla="*/ 150 h 3078"/>
              <a:gd name="T26" fmla="*/ 1230 w 4986"/>
              <a:gd name="T27" fmla="*/ 144 h 3078"/>
              <a:gd name="T28" fmla="*/ 864 w 4986"/>
              <a:gd name="T29" fmla="*/ 324 h 3078"/>
              <a:gd name="T30" fmla="*/ 504 w 4986"/>
              <a:gd name="T31" fmla="*/ 270 h 3078"/>
              <a:gd name="T32" fmla="*/ 84 w 4986"/>
              <a:gd name="T33" fmla="*/ 96 h 3078"/>
              <a:gd name="T34" fmla="*/ 0 w 4986"/>
              <a:gd name="T35" fmla="*/ 402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8">
                <a:moveTo>
                  <a:pt x="0" y="402"/>
                </a:moveTo>
                <a:lnTo>
                  <a:pt x="6" y="3078"/>
                </a:lnTo>
                <a:lnTo>
                  <a:pt x="4986" y="3078"/>
                </a:lnTo>
                <a:lnTo>
                  <a:pt x="4986" y="6"/>
                </a:lnTo>
                <a:lnTo>
                  <a:pt x="4722" y="0"/>
                </a:lnTo>
                <a:lnTo>
                  <a:pt x="4410" y="90"/>
                </a:lnTo>
                <a:lnTo>
                  <a:pt x="4074" y="210"/>
                </a:lnTo>
                <a:lnTo>
                  <a:pt x="3678" y="210"/>
                </a:lnTo>
                <a:lnTo>
                  <a:pt x="3186" y="108"/>
                </a:lnTo>
                <a:lnTo>
                  <a:pt x="2916" y="126"/>
                </a:lnTo>
                <a:lnTo>
                  <a:pt x="2622" y="288"/>
                </a:lnTo>
                <a:lnTo>
                  <a:pt x="2082" y="300"/>
                </a:lnTo>
                <a:lnTo>
                  <a:pt x="1620" y="150"/>
                </a:lnTo>
                <a:lnTo>
                  <a:pt x="1230" y="144"/>
                </a:lnTo>
                <a:lnTo>
                  <a:pt x="864" y="324"/>
                </a:lnTo>
                <a:lnTo>
                  <a:pt x="504" y="270"/>
                </a:lnTo>
                <a:lnTo>
                  <a:pt x="84" y="96"/>
                </a:lnTo>
                <a:lnTo>
                  <a:pt x="0" y="402"/>
                </a:lnTo>
                <a:close/>
              </a:path>
            </a:pathLst>
          </a:custGeom>
          <a:solidFill>
            <a:srgbClr val="77623D">
              <a:alpha val="20000"/>
            </a:srgbClr>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84676" name="Picture 4" descr="MCj04363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647700"/>
            <a:ext cx="885825" cy="885825"/>
          </a:xfrm>
          <a:prstGeom prst="rect">
            <a:avLst/>
          </a:prstGeom>
          <a:noFill/>
          <a:extLst>
            <a:ext uri="{909E8E84-426E-40DD-AFC4-6F175D3DCCD1}">
              <a14:hiddenFill xmlns:a14="http://schemas.microsoft.com/office/drawing/2010/main">
                <a:solidFill>
                  <a:srgbClr val="FFFFFF"/>
                </a:solidFill>
              </a14:hiddenFill>
            </a:ext>
          </a:extLst>
        </p:spPr>
      </p:pic>
      <p:sp>
        <p:nvSpPr>
          <p:cNvPr id="284677" name="Freeform 5"/>
          <p:cNvSpPr>
            <a:spLocks/>
          </p:cNvSpPr>
          <p:nvPr/>
        </p:nvSpPr>
        <p:spPr bwMode="auto">
          <a:xfrm>
            <a:off x="733425" y="981075"/>
            <a:ext cx="7915275" cy="4876800"/>
          </a:xfrm>
          <a:custGeom>
            <a:avLst/>
            <a:gdLst>
              <a:gd name="T0" fmla="*/ 0 w 4986"/>
              <a:gd name="T1" fmla="*/ 396 h 3072"/>
              <a:gd name="T2" fmla="*/ 6 w 4986"/>
              <a:gd name="T3" fmla="*/ 3072 h 3072"/>
              <a:gd name="T4" fmla="*/ 4986 w 4986"/>
              <a:gd name="T5" fmla="*/ 3072 h 3072"/>
              <a:gd name="T6" fmla="*/ 4986 w 4986"/>
              <a:gd name="T7" fmla="*/ 0 h 3072"/>
              <a:gd name="T8" fmla="*/ 4722 w 4986"/>
              <a:gd name="T9" fmla="*/ 24 h 3072"/>
              <a:gd name="T10" fmla="*/ 4422 w 4986"/>
              <a:gd name="T11" fmla="*/ 138 h 3072"/>
              <a:gd name="T12" fmla="*/ 4086 w 4986"/>
              <a:gd name="T13" fmla="*/ 246 h 3072"/>
              <a:gd name="T14" fmla="*/ 3648 w 4986"/>
              <a:gd name="T15" fmla="*/ 282 h 3072"/>
              <a:gd name="T16" fmla="*/ 3186 w 4986"/>
              <a:gd name="T17" fmla="*/ 240 h 3072"/>
              <a:gd name="T18" fmla="*/ 2916 w 4986"/>
              <a:gd name="T19" fmla="*/ 306 h 3072"/>
              <a:gd name="T20" fmla="*/ 2628 w 4986"/>
              <a:gd name="T21" fmla="*/ 618 h 3072"/>
              <a:gd name="T22" fmla="*/ 2088 w 4986"/>
              <a:gd name="T23" fmla="*/ 666 h 3072"/>
              <a:gd name="T24" fmla="*/ 1614 w 4986"/>
              <a:gd name="T25" fmla="*/ 546 h 3072"/>
              <a:gd name="T26" fmla="*/ 1182 w 4986"/>
              <a:gd name="T27" fmla="*/ 420 h 3072"/>
              <a:gd name="T28" fmla="*/ 846 w 4986"/>
              <a:gd name="T29" fmla="*/ 600 h 3072"/>
              <a:gd name="T30" fmla="*/ 498 w 4986"/>
              <a:gd name="T31" fmla="*/ 612 h 3072"/>
              <a:gd name="T32" fmla="*/ 90 w 4986"/>
              <a:gd name="T33" fmla="*/ 288 h 3072"/>
              <a:gd name="T34" fmla="*/ 0 w 4986"/>
              <a:gd name="T35" fmla="*/ 396 h 3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6" h="3072">
                <a:moveTo>
                  <a:pt x="0" y="396"/>
                </a:moveTo>
                <a:lnTo>
                  <a:pt x="6" y="3072"/>
                </a:lnTo>
                <a:lnTo>
                  <a:pt x="4986" y="3072"/>
                </a:lnTo>
                <a:lnTo>
                  <a:pt x="4986" y="0"/>
                </a:lnTo>
                <a:lnTo>
                  <a:pt x="4722" y="24"/>
                </a:lnTo>
                <a:lnTo>
                  <a:pt x="4422" y="138"/>
                </a:lnTo>
                <a:lnTo>
                  <a:pt x="4086" y="246"/>
                </a:lnTo>
                <a:lnTo>
                  <a:pt x="3648" y="282"/>
                </a:lnTo>
                <a:lnTo>
                  <a:pt x="3186" y="240"/>
                </a:lnTo>
                <a:lnTo>
                  <a:pt x="2916" y="306"/>
                </a:lnTo>
                <a:lnTo>
                  <a:pt x="2628" y="618"/>
                </a:lnTo>
                <a:lnTo>
                  <a:pt x="2088" y="666"/>
                </a:lnTo>
                <a:lnTo>
                  <a:pt x="1614" y="546"/>
                </a:lnTo>
                <a:lnTo>
                  <a:pt x="1182" y="420"/>
                </a:lnTo>
                <a:lnTo>
                  <a:pt x="846" y="600"/>
                </a:lnTo>
                <a:lnTo>
                  <a:pt x="498" y="612"/>
                </a:lnTo>
                <a:lnTo>
                  <a:pt x="90" y="288"/>
                </a:lnTo>
                <a:lnTo>
                  <a:pt x="0" y="396"/>
                </a:lnTo>
                <a:close/>
              </a:path>
            </a:pathLst>
          </a:custGeom>
          <a:solidFill>
            <a:srgbClr val="77623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78" name="Oval 6"/>
          <p:cNvSpPr>
            <a:spLocks noChangeArrowheads="1"/>
          </p:cNvSpPr>
          <p:nvPr/>
        </p:nvSpPr>
        <p:spPr bwMode="auto">
          <a:xfrm>
            <a:off x="1428750" y="13716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79" name="Oval 7"/>
          <p:cNvSpPr>
            <a:spLocks noChangeArrowheads="1"/>
          </p:cNvSpPr>
          <p:nvPr/>
        </p:nvSpPr>
        <p:spPr bwMode="auto">
          <a:xfrm>
            <a:off x="3209925" y="11811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0" name="Oval 8"/>
          <p:cNvSpPr>
            <a:spLocks noChangeArrowheads="1"/>
          </p:cNvSpPr>
          <p:nvPr/>
        </p:nvSpPr>
        <p:spPr bwMode="auto">
          <a:xfrm>
            <a:off x="4838700" y="140970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1" name="Oval 9"/>
          <p:cNvSpPr>
            <a:spLocks noChangeArrowheads="1"/>
          </p:cNvSpPr>
          <p:nvPr/>
        </p:nvSpPr>
        <p:spPr bwMode="auto">
          <a:xfrm>
            <a:off x="6486525" y="1276350"/>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2" name="Oval 10"/>
          <p:cNvSpPr>
            <a:spLocks noChangeArrowheads="1"/>
          </p:cNvSpPr>
          <p:nvPr/>
        </p:nvSpPr>
        <p:spPr bwMode="auto">
          <a:xfrm>
            <a:off x="8162925" y="942975"/>
            <a:ext cx="123825" cy="123825"/>
          </a:xfrm>
          <a:prstGeom prst="ellipse">
            <a:avLst/>
          </a:prstGeom>
          <a:solidFill>
            <a:schemeClr val="tx1">
              <a:alpha val="3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3" name="Oval 11"/>
          <p:cNvSpPr>
            <a:spLocks noChangeArrowheads="1"/>
          </p:cNvSpPr>
          <p:nvPr/>
        </p:nvSpPr>
        <p:spPr bwMode="auto">
          <a:xfrm>
            <a:off x="1428750" y="1371600"/>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4" name="Oval 12"/>
          <p:cNvSpPr>
            <a:spLocks noChangeArrowheads="1"/>
          </p:cNvSpPr>
          <p:nvPr/>
        </p:nvSpPr>
        <p:spPr bwMode="auto">
          <a:xfrm>
            <a:off x="3205163" y="1185863"/>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5" name="Oval 13"/>
          <p:cNvSpPr>
            <a:spLocks noChangeArrowheads="1"/>
          </p:cNvSpPr>
          <p:nvPr/>
        </p:nvSpPr>
        <p:spPr bwMode="auto">
          <a:xfrm>
            <a:off x="4840288" y="14128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6" name="Oval 14"/>
          <p:cNvSpPr>
            <a:spLocks noChangeArrowheads="1"/>
          </p:cNvSpPr>
          <p:nvPr/>
        </p:nvSpPr>
        <p:spPr bwMode="auto">
          <a:xfrm>
            <a:off x="6484938" y="1277938"/>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7" name="Oval 15"/>
          <p:cNvSpPr>
            <a:spLocks noChangeArrowheads="1"/>
          </p:cNvSpPr>
          <p:nvPr/>
        </p:nvSpPr>
        <p:spPr bwMode="auto">
          <a:xfrm>
            <a:off x="8162925" y="942975"/>
            <a:ext cx="123825"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88" name="Freeform 16"/>
          <p:cNvSpPr>
            <a:spLocks/>
          </p:cNvSpPr>
          <p:nvPr/>
        </p:nvSpPr>
        <p:spPr bwMode="auto">
          <a:xfrm>
            <a:off x="0" y="4570413"/>
            <a:ext cx="8947150" cy="868362"/>
          </a:xfrm>
          <a:custGeom>
            <a:avLst/>
            <a:gdLst>
              <a:gd name="T0" fmla="*/ 110 w 5636"/>
              <a:gd name="T1" fmla="*/ 343 h 547"/>
              <a:gd name="T2" fmla="*/ 164 w 5636"/>
              <a:gd name="T3" fmla="*/ 337 h 547"/>
              <a:gd name="T4" fmla="*/ 1094 w 5636"/>
              <a:gd name="T5" fmla="*/ 169 h 547"/>
              <a:gd name="T6" fmla="*/ 2102 w 5636"/>
              <a:gd name="T7" fmla="*/ 253 h 547"/>
              <a:gd name="T8" fmla="*/ 3740 w 5636"/>
              <a:gd name="T9" fmla="*/ 49 h 547"/>
              <a:gd name="T10" fmla="*/ 5636 w 5636"/>
              <a:gd name="T11" fmla="*/ 547 h 547"/>
            </a:gdLst>
            <a:ahLst/>
            <a:cxnLst>
              <a:cxn ang="0">
                <a:pos x="T0" y="T1"/>
              </a:cxn>
              <a:cxn ang="0">
                <a:pos x="T2" y="T3"/>
              </a:cxn>
              <a:cxn ang="0">
                <a:pos x="T4" y="T5"/>
              </a:cxn>
              <a:cxn ang="0">
                <a:pos x="T6" y="T7"/>
              </a:cxn>
              <a:cxn ang="0">
                <a:pos x="T8" y="T9"/>
              </a:cxn>
              <a:cxn ang="0">
                <a:pos x="T10" y="T11"/>
              </a:cxn>
            </a:cxnLst>
            <a:rect l="0" t="0" r="r" b="b"/>
            <a:pathLst>
              <a:path w="5636" h="547">
                <a:moveTo>
                  <a:pt x="110" y="343"/>
                </a:moveTo>
                <a:cubicBezTo>
                  <a:pt x="55" y="354"/>
                  <a:pt x="0" y="366"/>
                  <a:pt x="164" y="337"/>
                </a:cubicBezTo>
                <a:cubicBezTo>
                  <a:pt x="328" y="308"/>
                  <a:pt x="771" y="183"/>
                  <a:pt x="1094" y="169"/>
                </a:cubicBezTo>
                <a:cubicBezTo>
                  <a:pt x="1417" y="155"/>
                  <a:pt x="1661" y="273"/>
                  <a:pt x="2102" y="253"/>
                </a:cubicBezTo>
                <a:cubicBezTo>
                  <a:pt x="2543" y="233"/>
                  <a:pt x="3151" y="0"/>
                  <a:pt x="3740" y="49"/>
                </a:cubicBezTo>
                <a:cubicBezTo>
                  <a:pt x="4329" y="98"/>
                  <a:pt x="4982" y="322"/>
                  <a:pt x="5636" y="547"/>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89" name="Freeform 17"/>
          <p:cNvSpPr>
            <a:spLocks/>
          </p:cNvSpPr>
          <p:nvPr/>
        </p:nvSpPr>
        <p:spPr bwMode="auto">
          <a:xfrm>
            <a:off x="1452563" y="1419225"/>
            <a:ext cx="112712" cy="342900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90" name="Freeform 18"/>
          <p:cNvSpPr>
            <a:spLocks/>
          </p:cNvSpPr>
          <p:nvPr/>
        </p:nvSpPr>
        <p:spPr bwMode="auto">
          <a:xfrm>
            <a:off x="3263900" y="1238250"/>
            <a:ext cx="144463" cy="37338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91" name="Freeform 19"/>
          <p:cNvSpPr>
            <a:spLocks/>
          </p:cNvSpPr>
          <p:nvPr/>
        </p:nvSpPr>
        <p:spPr bwMode="auto">
          <a:xfrm>
            <a:off x="4914900" y="1476375"/>
            <a:ext cx="523875" cy="3162300"/>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92" name="Freeform 20"/>
          <p:cNvSpPr>
            <a:spLocks/>
          </p:cNvSpPr>
          <p:nvPr/>
        </p:nvSpPr>
        <p:spPr bwMode="auto">
          <a:xfrm>
            <a:off x="6229350" y="1343025"/>
            <a:ext cx="314325" cy="333375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93" name="Freeform 21"/>
          <p:cNvSpPr>
            <a:spLocks/>
          </p:cNvSpPr>
          <p:nvPr/>
        </p:nvSpPr>
        <p:spPr bwMode="auto">
          <a:xfrm>
            <a:off x="7543800" y="1009650"/>
            <a:ext cx="676275" cy="39528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254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0" name="Freeform 28"/>
          <p:cNvSpPr>
            <a:spLocks/>
          </p:cNvSpPr>
          <p:nvPr/>
        </p:nvSpPr>
        <p:spPr bwMode="auto">
          <a:xfrm>
            <a:off x="127000" y="4127500"/>
            <a:ext cx="8772525" cy="787400"/>
          </a:xfrm>
          <a:custGeom>
            <a:avLst/>
            <a:gdLst>
              <a:gd name="T0" fmla="*/ 0 w 5526"/>
              <a:gd name="T1" fmla="*/ 292 h 496"/>
              <a:gd name="T2" fmla="*/ 340 w 5526"/>
              <a:gd name="T3" fmla="*/ 94 h 496"/>
              <a:gd name="T4" fmla="*/ 988 w 5526"/>
              <a:gd name="T5" fmla="*/ 10 h 496"/>
              <a:gd name="T6" fmla="*/ 1498 w 5526"/>
              <a:gd name="T7" fmla="*/ 154 h 496"/>
              <a:gd name="T8" fmla="*/ 1978 w 5526"/>
              <a:gd name="T9" fmla="*/ 244 h 496"/>
              <a:gd name="T10" fmla="*/ 3622 w 5526"/>
              <a:gd name="T11" fmla="*/ 130 h 496"/>
              <a:gd name="T12" fmla="*/ 5526 w 5526"/>
              <a:gd name="T13" fmla="*/ 496 h 496"/>
            </a:gdLst>
            <a:ahLst/>
            <a:cxnLst>
              <a:cxn ang="0">
                <a:pos x="T0" y="T1"/>
              </a:cxn>
              <a:cxn ang="0">
                <a:pos x="T2" y="T3"/>
              </a:cxn>
              <a:cxn ang="0">
                <a:pos x="T4" y="T5"/>
              </a:cxn>
              <a:cxn ang="0">
                <a:pos x="T6" y="T7"/>
              </a:cxn>
              <a:cxn ang="0">
                <a:pos x="T8" y="T9"/>
              </a:cxn>
              <a:cxn ang="0">
                <a:pos x="T10" y="T11"/>
              </a:cxn>
              <a:cxn ang="0">
                <a:pos x="T12" y="T13"/>
              </a:cxn>
            </a:cxnLst>
            <a:rect l="0" t="0" r="r" b="b"/>
            <a:pathLst>
              <a:path w="5526" h="496">
                <a:moveTo>
                  <a:pt x="0" y="292"/>
                </a:moveTo>
                <a:cubicBezTo>
                  <a:pt x="57" y="259"/>
                  <a:pt x="175" y="141"/>
                  <a:pt x="340" y="94"/>
                </a:cubicBezTo>
                <a:cubicBezTo>
                  <a:pt x="505" y="47"/>
                  <a:pt x="795" y="0"/>
                  <a:pt x="988" y="10"/>
                </a:cubicBezTo>
                <a:cubicBezTo>
                  <a:pt x="1181" y="20"/>
                  <a:pt x="1333" y="115"/>
                  <a:pt x="1498" y="154"/>
                </a:cubicBezTo>
                <a:cubicBezTo>
                  <a:pt x="1663" y="193"/>
                  <a:pt x="1624" y="248"/>
                  <a:pt x="1978" y="244"/>
                </a:cubicBezTo>
                <a:cubicBezTo>
                  <a:pt x="2332" y="240"/>
                  <a:pt x="3031" y="88"/>
                  <a:pt x="3622" y="130"/>
                </a:cubicBezTo>
                <a:cubicBezTo>
                  <a:pt x="4213" y="172"/>
                  <a:pt x="5129" y="420"/>
                  <a:pt x="5526" y="496"/>
                </a:cubicBezTo>
              </a:path>
            </a:pathLst>
          </a:custGeom>
          <a:noFill/>
          <a:ln w="508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1" name="Freeform 29"/>
          <p:cNvSpPr>
            <a:spLocks/>
          </p:cNvSpPr>
          <p:nvPr/>
        </p:nvSpPr>
        <p:spPr bwMode="auto">
          <a:xfrm>
            <a:off x="1576388" y="1952625"/>
            <a:ext cx="141287" cy="2190750"/>
          </a:xfrm>
          <a:custGeom>
            <a:avLst/>
            <a:gdLst>
              <a:gd name="T0" fmla="*/ 21 w 71"/>
              <a:gd name="T1" fmla="*/ 2160 h 2160"/>
              <a:gd name="T2" fmla="*/ 69 w 71"/>
              <a:gd name="T3" fmla="*/ 1350 h 2160"/>
              <a:gd name="T4" fmla="*/ 9 w 71"/>
              <a:gd name="T5" fmla="*/ 504 h 2160"/>
              <a:gd name="T6" fmla="*/ 15 w 71"/>
              <a:gd name="T7" fmla="*/ 0 h 2160"/>
            </a:gdLst>
            <a:ahLst/>
            <a:cxnLst>
              <a:cxn ang="0">
                <a:pos x="T0" y="T1"/>
              </a:cxn>
              <a:cxn ang="0">
                <a:pos x="T2" y="T3"/>
              </a:cxn>
              <a:cxn ang="0">
                <a:pos x="T4" y="T5"/>
              </a:cxn>
              <a:cxn ang="0">
                <a:pos x="T6" y="T7"/>
              </a:cxn>
            </a:cxnLst>
            <a:rect l="0" t="0" r="r" b="b"/>
            <a:pathLst>
              <a:path w="71" h="2160">
                <a:moveTo>
                  <a:pt x="21" y="2160"/>
                </a:moveTo>
                <a:cubicBezTo>
                  <a:pt x="29" y="2025"/>
                  <a:pt x="71" y="1626"/>
                  <a:pt x="69" y="1350"/>
                </a:cubicBezTo>
                <a:cubicBezTo>
                  <a:pt x="67" y="1074"/>
                  <a:pt x="18" y="729"/>
                  <a:pt x="9" y="504"/>
                </a:cubicBezTo>
                <a:cubicBezTo>
                  <a:pt x="0" y="279"/>
                  <a:pt x="7" y="139"/>
                  <a:pt x="15"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2" name="Freeform 30"/>
          <p:cNvSpPr>
            <a:spLocks/>
          </p:cNvSpPr>
          <p:nvPr/>
        </p:nvSpPr>
        <p:spPr bwMode="auto">
          <a:xfrm>
            <a:off x="3254375" y="1885950"/>
            <a:ext cx="220663" cy="2628900"/>
          </a:xfrm>
          <a:custGeom>
            <a:avLst/>
            <a:gdLst>
              <a:gd name="T0" fmla="*/ 44 w 91"/>
              <a:gd name="T1" fmla="*/ 2352 h 2352"/>
              <a:gd name="T2" fmla="*/ 86 w 91"/>
              <a:gd name="T3" fmla="*/ 1512 h 2352"/>
              <a:gd name="T4" fmla="*/ 14 w 91"/>
              <a:gd name="T5" fmla="*/ 582 h 2352"/>
              <a:gd name="T6" fmla="*/ 2 w 91"/>
              <a:gd name="T7" fmla="*/ 0 h 2352"/>
            </a:gdLst>
            <a:ahLst/>
            <a:cxnLst>
              <a:cxn ang="0">
                <a:pos x="T0" y="T1"/>
              </a:cxn>
              <a:cxn ang="0">
                <a:pos x="T2" y="T3"/>
              </a:cxn>
              <a:cxn ang="0">
                <a:pos x="T4" y="T5"/>
              </a:cxn>
              <a:cxn ang="0">
                <a:pos x="T6" y="T7"/>
              </a:cxn>
            </a:cxnLst>
            <a:rect l="0" t="0" r="r" b="b"/>
            <a:pathLst>
              <a:path w="91" h="2352">
                <a:moveTo>
                  <a:pt x="44" y="2352"/>
                </a:moveTo>
                <a:cubicBezTo>
                  <a:pt x="67" y="2079"/>
                  <a:pt x="91" y="1807"/>
                  <a:pt x="86" y="1512"/>
                </a:cubicBezTo>
                <a:cubicBezTo>
                  <a:pt x="81" y="1217"/>
                  <a:pt x="28" y="834"/>
                  <a:pt x="14" y="582"/>
                </a:cubicBezTo>
                <a:cubicBezTo>
                  <a:pt x="0" y="330"/>
                  <a:pt x="1" y="165"/>
                  <a:pt x="2"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3" name="Freeform 31"/>
          <p:cNvSpPr>
            <a:spLocks/>
          </p:cNvSpPr>
          <p:nvPr/>
        </p:nvSpPr>
        <p:spPr bwMode="auto">
          <a:xfrm>
            <a:off x="4933950" y="1895475"/>
            <a:ext cx="504825" cy="2428875"/>
          </a:xfrm>
          <a:custGeom>
            <a:avLst/>
            <a:gdLst>
              <a:gd name="T0" fmla="*/ 330 w 330"/>
              <a:gd name="T1" fmla="*/ 1992 h 1992"/>
              <a:gd name="T2" fmla="*/ 162 w 330"/>
              <a:gd name="T3" fmla="*/ 510 h 1992"/>
              <a:gd name="T4" fmla="*/ 0 w 330"/>
              <a:gd name="T5" fmla="*/ 0 h 1992"/>
            </a:gdLst>
            <a:ahLst/>
            <a:cxnLst>
              <a:cxn ang="0">
                <a:pos x="T0" y="T1"/>
              </a:cxn>
              <a:cxn ang="0">
                <a:pos x="T2" y="T3"/>
              </a:cxn>
              <a:cxn ang="0">
                <a:pos x="T4" y="T5"/>
              </a:cxn>
            </a:cxnLst>
            <a:rect l="0" t="0" r="r" b="b"/>
            <a:pathLst>
              <a:path w="330" h="1992">
                <a:moveTo>
                  <a:pt x="330" y="1992"/>
                </a:moveTo>
                <a:cubicBezTo>
                  <a:pt x="273" y="1417"/>
                  <a:pt x="217" y="842"/>
                  <a:pt x="162" y="510"/>
                </a:cubicBezTo>
                <a:cubicBezTo>
                  <a:pt x="107" y="178"/>
                  <a:pt x="53" y="89"/>
                  <a:pt x="0"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4" name="Freeform 32"/>
          <p:cNvSpPr>
            <a:spLocks/>
          </p:cNvSpPr>
          <p:nvPr/>
        </p:nvSpPr>
        <p:spPr bwMode="auto">
          <a:xfrm>
            <a:off x="6286500" y="1419225"/>
            <a:ext cx="247650" cy="2933700"/>
          </a:xfrm>
          <a:custGeom>
            <a:avLst/>
            <a:gdLst>
              <a:gd name="T0" fmla="*/ 0 w 198"/>
              <a:gd name="T1" fmla="*/ 2100 h 2100"/>
              <a:gd name="T2" fmla="*/ 138 w 198"/>
              <a:gd name="T3" fmla="*/ 1110 h 2100"/>
              <a:gd name="T4" fmla="*/ 198 w 198"/>
              <a:gd name="T5" fmla="*/ 0 h 2100"/>
            </a:gdLst>
            <a:ahLst/>
            <a:cxnLst>
              <a:cxn ang="0">
                <a:pos x="T0" y="T1"/>
              </a:cxn>
              <a:cxn ang="0">
                <a:pos x="T2" y="T3"/>
              </a:cxn>
              <a:cxn ang="0">
                <a:pos x="T4" y="T5"/>
              </a:cxn>
            </a:cxnLst>
            <a:rect l="0" t="0" r="r" b="b"/>
            <a:pathLst>
              <a:path w="198" h="2100">
                <a:moveTo>
                  <a:pt x="0" y="2100"/>
                </a:moveTo>
                <a:cubicBezTo>
                  <a:pt x="52" y="1780"/>
                  <a:pt x="105" y="1460"/>
                  <a:pt x="138" y="1110"/>
                </a:cubicBezTo>
                <a:cubicBezTo>
                  <a:pt x="171" y="760"/>
                  <a:pt x="184" y="380"/>
                  <a:pt x="198"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05" name="Freeform 33"/>
          <p:cNvSpPr>
            <a:spLocks/>
          </p:cNvSpPr>
          <p:nvPr/>
        </p:nvSpPr>
        <p:spPr bwMode="auto">
          <a:xfrm>
            <a:off x="7629525" y="1085850"/>
            <a:ext cx="590550" cy="3533775"/>
          </a:xfrm>
          <a:custGeom>
            <a:avLst/>
            <a:gdLst>
              <a:gd name="T0" fmla="*/ 0 w 426"/>
              <a:gd name="T1" fmla="*/ 2490 h 2490"/>
              <a:gd name="T2" fmla="*/ 348 w 426"/>
              <a:gd name="T3" fmla="*/ 972 h 2490"/>
              <a:gd name="T4" fmla="*/ 426 w 426"/>
              <a:gd name="T5" fmla="*/ 0 h 2490"/>
            </a:gdLst>
            <a:ahLst/>
            <a:cxnLst>
              <a:cxn ang="0">
                <a:pos x="T0" y="T1"/>
              </a:cxn>
              <a:cxn ang="0">
                <a:pos x="T2" y="T3"/>
              </a:cxn>
              <a:cxn ang="0">
                <a:pos x="T4" y="T5"/>
              </a:cxn>
            </a:cxnLst>
            <a:rect l="0" t="0" r="r" b="b"/>
            <a:pathLst>
              <a:path w="426" h="2490">
                <a:moveTo>
                  <a:pt x="0" y="2490"/>
                </a:moveTo>
                <a:cubicBezTo>
                  <a:pt x="138" y="1938"/>
                  <a:pt x="277" y="1387"/>
                  <a:pt x="348" y="972"/>
                </a:cubicBezTo>
                <a:cubicBezTo>
                  <a:pt x="419" y="557"/>
                  <a:pt x="422" y="278"/>
                  <a:pt x="426" y="0"/>
                </a:cubicBezTo>
              </a:path>
            </a:pathLst>
          </a:custGeom>
          <a:noFill/>
          <a:ln w="50800" cap="flat">
            <a:solidFill>
              <a:srgbClr val="00FF00"/>
            </a:solidFill>
            <a:prstDash val="sysDot"/>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0" name="Text Box 38"/>
          <p:cNvSpPr txBox="1">
            <a:spLocks noChangeArrowheads="1"/>
          </p:cNvSpPr>
          <p:nvPr/>
        </p:nvSpPr>
        <p:spPr bwMode="auto">
          <a:xfrm>
            <a:off x="7889875" y="5102225"/>
            <a:ext cx="7524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Geoid</a:t>
            </a:r>
          </a:p>
        </p:txBody>
      </p:sp>
      <p:sp>
        <p:nvSpPr>
          <p:cNvPr id="284711" name="Freeform 39"/>
          <p:cNvSpPr>
            <a:spLocks/>
          </p:cNvSpPr>
          <p:nvPr/>
        </p:nvSpPr>
        <p:spPr bwMode="auto">
          <a:xfrm>
            <a:off x="104775" y="5227638"/>
            <a:ext cx="8943975" cy="582612"/>
          </a:xfrm>
          <a:custGeom>
            <a:avLst/>
            <a:gdLst>
              <a:gd name="T0" fmla="*/ 0 w 5634"/>
              <a:gd name="T1" fmla="*/ 367 h 367"/>
              <a:gd name="T2" fmla="*/ 2550 w 5634"/>
              <a:gd name="T3" fmla="*/ 7 h 367"/>
              <a:gd name="T4" fmla="*/ 5634 w 5634"/>
              <a:gd name="T5" fmla="*/ 325 h 367"/>
            </a:gdLst>
            <a:ahLst/>
            <a:cxnLst>
              <a:cxn ang="0">
                <a:pos x="T0" y="T1"/>
              </a:cxn>
              <a:cxn ang="0">
                <a:pos x="T2" y="T3"/>
              </a:cxn>
              <a:cxn ang="0">
                <a:pos x="T4" y="T5"/>
              </a:cxn>
            </a:cxnLst>
            <a:rect l="0" t="0" r="r" b="b"/>
            <a:pathLst>
              <a:path w="5634" h="367">
                <a:moveTo>
                  <a:pt x="0" y="367"/>
                </a:moveTo>
                <a:cubicBezTo>
                  <a:pt x="805" y="190"/>
                  <a:pt x="1611" y="14"/>
                  <a:pt x="2550" y="7"/>
                </a:cubicBezTo>
                <a:cubicBezTo>
                  <a:pt x="3489" y="0"/>
                  <a:pt x="4561" y="162"/>
                  <a:pt x="5634" y="325"/>
                </a:cubicBezTo>
              </a:path>
            </a:pathLst>
          </a:custGeom>
          <a:noFill/>
          <a:ln w="508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2" name="Line 40"/>
          <p:cNvSpPr>
            <a:spLocks noChangeShapeType="1"/>
          </p:cNvSpPr>
          <p:nvPr/>
        </p:nvSpPr>
        <p:spPr bwMode="auto">
          <a:xfrm flipH="1" flipV="1">
            <a:off x="1495425" y="1457325"/>
            <a:ext cx="466725" cy="39909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3" name="Line 41"/>
          <p:cNvSpPr>
            <a:spLocks noChangeShapeType="1"/>
          </p:cNvSpPr>
          <p:nvPr/>
        </p:nvSpPr>
        <p:spPr bwMode="auto">
          <a:xfrm flipH="1" flipV="1">
            <a:off x="3267075" y="1257300"/>
            <a:ext cx="85725" cy="400050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4" name="Line 42"/>
          <p:cNvSpPr>
            <a:spLocks noChangeShapeType="1"/>
          </p:cNvSpPr>
          <p:nvPr/>
        </p:nvSpPr>
        <p:spPr bwMode="auto">
          <a:xfrm flipV="1">
            <a:off x="4705350" y="1504950"/>
            <a:ext cx="171450" cy="37242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5" name="Line 43"/>
          <p:cNvSpPr>
            <a:spLocks noChangeShapeType="1"/>
          </p:cNvSpPr>
          <p:nvPr/>
        </p:nvSpPr>
        <p:spPr bwMode="auto">
          <a:xfrm flipV="1">
            <a:off x="5943600" y="1381125"/>
            <a:ext cx="581025" cy="3952875"/>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6" name="Line 44"/>
          <p:cNvSpPr>
            <a:spLocks noChangeShapeType="1"/>
          </p:cNvSpPr>
          <p:nvPr/>
        </p:nvSpPr>
        <p:spPr bwMode="auto">
          <a:xfrm flipV="1">
            <a:off x="7258050" y="1028700"/>
            <a:ext cx="923925" cy="443865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17" name="Text Box 45"/>
          <p:cNvSpPr txBox="1">
            <a:spLocks noChangeArrowheads="1"/>
          </p:cNvSpPr>
          <p:nvPr/>
        </p:nvSpPr>
        <p:spPr bwMode="auto">
          <a:xfrm>
            <a:off x="2251075" y="5949950"/>
            <a:ext cx="4451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Orthometric Height Monitoring by Leveling</a:t>
            </a:r>
          </a:p>
        </p:txBody>
      </p:sp>
      <p:pic>
        <p:nvPicPr>
          <p:cNvPr id="284744" name="Picture 72"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0" y="606425"/>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48" name="Picture 76"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663" y="766763"/>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50" name="Picture 78"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5" y="596900"/>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51" name="Picture 79"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0" y="711200"/>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52" name="Picture 80"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450" y="530225"/>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53" name="Picture 81"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1025" y="263525"/>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54" name="Picture 82"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9913" y="633413"/>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55" name="Picture 83"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3038" y="576263"/>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56" name="Picture 84"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13" y="766763"/>
            <a:ext cx="696912" cy="779462"/>
          </a:xfrm>
          <a:prstGeom prst="rect">
            <a:avLst/>
          </a:prstGeom>
          <a:noFill/>
          <a:extLst>
            <a:ext uri="{909E8E84-426E-40DD-AFC4-6F175D3DCCD1}">
              <a14:hiddenFill xmlns:a14="http://schemas.microsoft.com/office/drawing/2010/main">
                <a:solidFill>
                  <a:srgbClr val="FFFFFF"/>
                </a:solidFill>
              </a14:hiddenFill>
            </a:ext>
          </a:extLst>
        </p:spPr>
      </p:pic>
      <p:sp>
        <p:nvSpPr>
          <p:cNvPr id="284757" name="Line 85"/>
          <p:cNvSpPr>
            <a:spLocks noChangeShapeType="1"/>
          </p:cNvSpPr>
          <p:nvPr/>
        </p:nvSpPr>
        <p:spPr bwMode="auto">
          <a:xfrm>
            <a:off x="1466850" y="1466850"/>
            <a:ext cx="0" cy="6858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58" name="Line 86"/>
          <p:cNvSpPr>
            <a:spLocks noChangeShapeType="1"/>
          </p:cNvSpPr>
          <p:nvPr/>
        </p:nvSpPr>
        <p:spPr bwMode="auto">
          <a:xfrm>
            <a:off x="8239125" y="1038225"/>
            <a:ext cx="0" cy="495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59" name="Line 87"/>
          <p:cNvSpPr>
            <a:spLocks noChangeShapeType="1"/>
          </p:cNvSpPr>
          <p:nvPr/>
        </p:nvSpPr>
        <p:spPr bwMode="auto">
          <a:xfrm flipH="1">
            <a:off x="6553200" y="1343025"/>
            <a:ext cx="9525" cy="82867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60" name="Line 88"/>
          <p:cNvSpPr>
            <a:spLocks noChangeShapeType="1"/>
          </p:cNvSpPr>
          <p:nvPr/>
        </p:nvSpPr>
        <p:spPr bwMode="auto">
          <a:xfrm>
            <a:off x="4914900" y="1485900"/>
            <a:ext cx="0" cy="495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61" name="Line 89"/>
          <p:cNvSpPr>
            <a:spLocks noChangeShapeType="1"/>
          </p:cNvSpPr>
          <p:nvPr/>
        </p:nvSpPr>
        <p:spPr bwMode="auto">
          <a:xfrm>
            <a:off x="3248025" y="1257300"/>
            <a:ext cx="0" cy="6096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62" name="Text Box 90"/>
          <p:cNvSpPr txBox="1">
            <a:spLocks noChangeArrowheads="1"/>
          </p:cNvSpPr>
          <p:nvPr/>
        </p:nvSpPr>
        <p:spPr bwMode="auto">
          <a:xfrm>
            <a:off x="1755775" y="1616075"/>
            <a:ext cx="4778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A</a:t>
            </a:r>
            <a:r>
              <a:rPr lang="en-US" altLang="en-US" baseline="-25000"/>
              <a:t>0</a:t>
            </a:r>
          </a:p>
        </p:txBody>
      </p:sp>
      <p:sp>
        <p:nvSpPr>
          <p:cNvPr id="284763" name="Text Box 91"/>
          <p:cNvSpPr txBox="1">
            <a:spLocks noChangeArrowheads="1"/>
          </p:cNvSpPr>
          <p:nvPr/>
        </p:nvSpPr>
        <p:spPr bwMode="auto">
          <a:xfrm>
            <a:off x="8380413" y="982663"/>
            <a:ext cx="46672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E</a:t>
            </a:r>
            <a:r>
              <a:rPr lang="en-US" altLang="en-US" baseline="-25000"/>
              <a:t>0</a:t>
            </a:r>
          </a:p>
        </p:txBody>
      </p:sp>
      <p:sp>
        <p:nvSpPr>
          <p:cNvPr id="284764" name="Text Box 92"/>
          <p:cNvSpPr txBox="1">
            <a:spLocks noChangeArrowheads="1"/>
          </p:cNvSpPr>
          <p:nvPr/>
        </p:nvSpPr>
        <p:spPr bwMode="auto">
          <a:xfrm>
            <a:off x="6686550" y="1447800"/>
            <a:ext cx="4841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D</a:t>
            </a:r>
            <a:r>
              <a:rPr lang="en-US" altLang="en-US" baseline="-25000"/>
              <a:t>0</a:t>
            </a:r>
          </a:p>
        </p:txBody>
      </p:sp>
      <p:sp>
        <p:nvSpPr>
          <p:cNvPr id="284765" name="Text Box 93"/>
          <p:cNvSpPr txBox="1">
            <a:spLocks noChangeArrowheads="1"/>
          </p:cNvSpPr>
          <p:nvPr/>
        </p:nvSpPr>
        <p:spPr bwMode="auto">
          <a:xfrm>
            <a:off x="5022850" y="1454150"/>
            <a:ext cx="4714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C</a:t>
            </a:r>
            <a:r>
              <a:rPr lang="en-US" altLang="en-US" baseline="-25000"/>
              <a:t>0</a:t>
            </a:r>
          </a:p>
        </p:txBody>
      </p:sp>
      <p:sp>
        <p:nvSpPr>
          <p:cNvPr id="284766" name="Text Box 94"/>
          <p:cNvSpPr txBox="1">
            <a:spLocks noChangeArrowheads="1"/>
          </p:cNvSpPr>
          <p:nvPr/>
        </p:nvSpPr>
        <p:spPr bwMode="auto">
          <a:xfrm>
            <a:off x="3355975" y="1435100"/>
            <a:ext cx="4778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B</a:t>
            </a:r>
            <a:r>
              <a:rPr lang="en-US" altLang="en-US" baseline="-25000"/>
              <a:t>0</a:t>
            </a:r>
          </a:p>
        </p:txBody>
      </p:sp>
      <p:sp>
        <p:nvSpPr>
          <p:cNvPr id="284767" name="Line 95"/>
          <p:cNvSpPr>
            <a:spLocks noChangeShapeType="1"/>
          </p:cNvSpPr>
          <p:nvPr/>
        </p:nvSpPr>
        <p:spPr bwMode="auto">
          <a:xfrm>
            <a:off x="1544638" y="1952625"/>
            <a:ext cx="0" cy="82867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68" name="Line 96"/>
          <p:cNvSpPr>
            <a:spLocks noChangeShapeType="1"/>
          </p:cNvSpPr>
          <p:nvPr/>
        </p:nvSpPr>
        <p:spPr bwMode="auto">
          <a:xfrm>
            <a:off x="8221663" y="1069975"/>
            <a:ext cx="0" cy="54292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69" name="Line 97"/>
          <p:cNvSpPr>
            <a:spLocks noChangeShapeType="1"/>
          </p:cNvSpPr>
          <p:nvPr/>
        </p:nvSpPr>
        <p:spPr bwMode="auto">
          <a:xfrm flipH="1">
            <a:off x="6524625" y="1473200"/>
            <a:ext cx="19050" cy="876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70" name="Line 98"/>
          <p:cNvSpPr>
            <a:spLocks noChangeShapeType="1"/>
          </p:cNvSpPr>
          <p:nvPr/>
        </p:nvSpPr>
        <p:spPr bwMode="auto">
          <a:xfrm>
            <a:off x="4903788" y="1990725"/>
            <a:ext cx="0" cy="56197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71" name="Line 99"/>
          <p:cNvSpPr>
            <a:spLocks noChangeShapeType="1"/>
          </p:cNvSpPr>
          <p:nvPr/>
        </p:nvSpPr>
        <p:spPr bwMode="auto">
          <a:xfrm>
            <a:off x="3273425" y="1881188"/>
            <a:ext cx="0" cy="7620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72" name="Text Box 100"/>
          <p:cNvSpPr txBox="1">
            <a:spLocks noChangeArrowheads="1"/>
          </p:cNvSpPr>
          <p:nvPr/>
        </p:nvSpPr>
        <p:spPr bwMode="auto">
          <a:xfrm>
            <a:off x="1670050" y="2197100"/>
            <a:ext cx="4778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A</a:t>
            </a:r>
            <a:r>
              <a:rPr lang="en-US" altLang="en-US" baseline="-25000"/>
              <a:t>1</a:t>
            </a:r>
          </a:p>
        </p:txBody>
      </p:sp>
      <p:sp>
        <p:nvSpPr>
          <p:cNvPr id="284773" name="Text Box 101"/>
          <p:cNvSpPr txBox="1">
            <a:spLocks noChangeArrowheads="1"/>
          </p:cNvSpPr>
          <p:nvPr/>
        </p:nvSpPr>
        <p:spPr bwMode="auto">
          <a:xfrm>
            <a:off x="7632700" y="1174750"/>
            <a:ext cx="46672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E</a:t>
            </a:r>
            <a:r>
              <a:rPr lang="en-US" altLang="en-US" baseline="-25000"/>
              <a:t>1</a:t>
            </a:r>
          </a:p>
        </p:txBody>
      </p:sp>
      <p:sp>
        <p:nvSpPr>
          <p:cNvPr id="284774" name="Text Box 102"/>
          <p:cNvSpPr txBox="1">
            <a:spLocks noChangeArrowheads="1"/>
          </p:cNvSpPr>
          <p:nvPr/>
        </p:nvSpPr>
        <p:spPr bwMode="auto">
          <a:xfrm>
            <a:off x="6591300" y="1892300"/>
            <a:ext cx="4841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D</a:t>
            </a:r>
            <a:r>
              <a:rPr lang="en-US" altLang="en-US" baseline="-25000"/>
              <a:t>1</a:t>
            </a:r>
          </a:p>
        </p:txBody>
      </p:sp>
      <p:sp>
        <p:nvSpPr>
          <p:cNvPr id="284775" name="Text Box 103"/>
          <p:cNvSpPr txBox="1">
            <a:spLocks noChangeArrowheads="1"/>
          </p:cNvSpPr>
          <p:nvPr/>
        </p:nvSpPr>
        <p:spPr bwMode="auto">
          <a:xfrm>
            <a:off x="4937125" y="2035175"/>
            <a:ext cx="4714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C</a:t>
            </a:r>
            <a:r>
              <a:rPr lang="en-US" altLang="en-US" baseline="-25000"/>
              <a:t>1</a:t>
            </a:r>
          </a:p>
        </p:txBody>
      </p:sp>
      <p:sp>
        <p:nvSpPr>
          <p:cNvPr id="284776" name="Text Box 104"/>
          <p:cNvSpPr txBox="1">
            <a:spLocks noChangeArrowheads="1"/>
          </p:cNvSpPr>
          <p:nvPr/>
        </p:nvSpPr>
        <p:spPr bwMode="auto">
          <a:xfrm>
            <a:off x="3270250" y="2016125"/>
            <a:ext cx="4778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a:t>
            </a:r>
            <a:r>
              <a:rPr lang="en-US" altLang="en-US" baseline="30000"/>
              <a:t>B</a:t>
            </a:r>
            <a:r>
              <a:rPr lang="en-US" altLang="en-US" baseline="-25000"/>
              <a:t>1</a:t>
            </a:r>
          </a:p>
        </p:txBody>
      </p:sp>
      <p:pic>
        <p:nvPicPr>
          <p:cNvPr id="284778" name="Picture 106"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5688" y="1376363"/>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79" name="Picture 107"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1025" y="330200"/>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83" name="Picture 111"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663" y="1233488"/>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84" name="Picture 112"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38" y="738188"/>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85" name="Picture 113" descr="MCj031271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2088" y="852488"/>
            <a:ext cx="696912" cy="779462"/>
          </a:xfrm>
          <a:prstGeom prst="rect">
            <a:avLst/>
          </a:prstGeom>
          <a:noFill/>
          <a:extLst>
            <a:ext uri="{909E8E84-426E-40DD-AFC4-6F175D3DCCD1}">
              <a14:hiddenFill xmlns:a14="http://schemas.microsoft.com/office/drawing/2010/main">
                <a:solidFill>
                  <a:srgbClr val="FFFFFF"/>
                </a:solidFill>
              </a14:hiddenFill>
            </a:ext>
          </a:extLst>
        </p:spPr>
      </p:pic>
      <p:pic>
        <p:nvPicPr>
          <p:cNvPr id="284786" name="Picture 114"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225" y="1206500"/>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87" name="Picture 115"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875" y="1101725"/>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88" name="Picture 116"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1158875"/>
            <a:ext cx="309563"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4789" name="Picture 117" descr="MCj02133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900" y="701675"/>
            <a:ext cx="309563" cy="820738"/>
          </a:xfrm>
          <a:prstGeom prst="rect">
            <a:avLst/>
          </a:prstGeom>
          <a:noFill/>
          <a:extLst>
            <a:ext uri="{909E8E84-426E-40DD-AFC4-6F175D3DCCD1}">
              <a14:hiddenFill xmlns:a14="http://schemas.microsoft.com/office/drawing/2010/main">
                <a:solidFill>
                  <a:srgbClr val="FFFFFF"/>
                </a:solidFill>
              </a14:hiddenFill>
            </a:ext>
          </a:extLst>
        </p:spPr>
      </p:pic>
      <p:sp>
        <p:nvSpPr>
          <p:cNvPr id="284790" name="Text Box 118"/>
          <p:cNvSpPr txBox="1">
            <a:spLocks noChangeArrowheads="1"/>
          </p:cNvSpPr>
          <p:nvPr/>
        </p:nvSpPr>
        <p:spPr bwMode="auto">
          <a:xfrm>
            <a:off x="717550" y="3225800"/>
            <a:ext cx="42560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Issue #1:  Find a provably “stable” point</a:t>
            </a:r>
          </a:p>
        </p:txBody>
      </p:sp>
      <p:sp>
        <p:nvSpPr>
          <p:cNvPr id="284791" name="Line 119"/>
          <p:cNvSpPr>
            <a:spLocks noChangeShapeType="1"/>
          </p:cNvSpPr>
          <p:nvPr/>
        </p:nvSpPr>
        <p:spPr bwMode="auto">
          <a:xfrm flipV="1">
            <a:off x="4724400" y="1085850"/>
            <a:ext cx="3457575" cy="2219325"/>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2" name="Oval 120"/>
          <p:cNvSpPr>
            <a:spLocks noChangeArrowheads="1"/>
          </p:cNvSpPr>
          <p:nvPr/>
        </p:nvSpPr>
        <p:spPr bwMode="auto">
          <a:xfrm>
            <a:off x="8058150" y="847725"/>
            <a:ext cx="361950" cy="36195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793" name="Text Box 121"/>
          <p:cNvSpPr txBox="1">
            <a:spLocks noChangeArrowheads="1"/>
          </p:cNvSpPr>
          <p:nvPr/>
        </p:nvSpPr>
        <p:spPr bwMode="auto">
          <a:xfrm>
            <a:off x="736600" y="3606800"/>
            <a:ext cx="535463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Issue #2:  Presumption that gravity hasn’t changed</a:t>
            </a:r>
          </a:p>
        </p:txBody>
      </p:sp>
      <p:sp>
        <p:nvSpPr>
          <p:cNvPr id="284794" name="Line 122"/>
          <p:cNvSpPr>
            <a:spLocks noChangeShapeType="1"/>
          </p:cNvSpPr>
          <p:nvPr/>
        </p:nvSpPr>
        <p:spPr bwMode="auto">
          <a:xfrm flipH="1" flipV="1">
            <a:off x="1562100" y="1924050"/>
            <a:ext cx="800100" cy="171450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5" name="Line 123"/>
          <p:cNvSpPr>
            <a:spLocks noChangeShapeType="1"/>
          </p:cNvSpPr>
          <p:nvPr/>
        </p:nvSpPr>
        <p:spPr bwMode="auto">
          <a:xfrm flipH="1" flipV="1">
            <a:off x="3267075" y="1857375"/>
            <a:ext cx="390525" cy="177165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6" name="Line 124"/>
          <p:cNvSpPr>
            <a:spLocks noChangeShapeType="1"/>
          </p:cNvSpPr>
          <p:nvPr/>
        </p:nvSpPr>
        <p:spPr bwMode="auto">
          <a:xfrm flipV="1">
            <a:off x="4391025" y="2028825"/>
            <a:ext cx="466725" cy="1743075"/>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7" name="Line 125"/>
          <p:cNvSpPr>
            <a:spLocks noChangeShapeType="1"/>
          </p:cNvSpPr>
          <p:nvPr/>
        </p:nvSpPr>
        <p:spPr bwMode="auto">
          <a:xfrm flipV="1">
            <a:off x="5343525" y="1466850"/>
            <a:ext cx="1133475" cy="219075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8" name="Line 126"/>
          <p:cNvSpPr>
            <a:spLocks noChangeShapeType="1"/>
          </p:cNvSpPr>
          <p:nvPr/>
        </p:nvSpPr>
        <p:spPr bwMode="auto">
          <a:xfrm flipV="1">
            <a:off x="5934075" y="1181100"/>
            <a:ext cx="2181225" cy="2505075"/>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799" name="Text Box 127"/>
          <p:cNvSpPr txBox="1">
            <a:spLocks noChangeArrowheads="1"/>
          </p:cNvSpPr>
          <p:nvPr/>
        </p:nvSpPr>
        <p:spPr bwMode="auto">
          <a:xfrm>
            <a:off x="708025" y="4035425"/>
            <a:ext cx="6478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Issue #3:  Failure to measure gravity while leveling, in general</a:t>
            </a:r>
          </a:p>
        </p:txBody>
      </p:sp>
      <p:sp>
        <p:nvSpPr>
          <p:cNvPr id="284800" name="Text Box 128"/>
          <p:cNvSpPr txBox="1">
            <a:spLocks noChangeArrowheads="1"/>
          </p:cNvSpPr>
          <p:nvPr/>
        </p:nvSpPr>
        <p:spPr bwMode="auto">
          <a:xfrm>
            <a:off x="746125" y="4464050"/>
            <a:ext cx="6859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Issue #4:  Reliance on finite point-cloud of vulnerable benchmarks</a:t>
            </a:r>
          </a:p>
        </p:txBody>
      </p:sp>
      <p:sp>
        <p:nvSpPr>
          <p:cNvPr id="284801" name="Text Box 129"/>
          <p:cNvSpPr txBox="1">
            <a:spLocks noChangeArrowheads="1"/>
          </p:cNvSpPr>
          <p:nvPr/>
        </p:nvSpPr>
        <p:spPr bwMode="auto">
          <a:xfrm>
            <a:off x="1679575" y="5130800"/>
            <a:ext cx="5259388"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Thus, NGS has adopted GRAV-D as its future policy</a:t>
            </a:r>
          </a:p>
          <a:p>
            <a:r>
              <a:rPr lang="en-US" altLang="en-US"/>
              <a:t>toward defining and monitoring the vertical datum</a:t>
            </a:r>
          </a:p>
        </p:txBody>
      </p:sp>
    </p:spTree>
    <p:extLst>
      <p:ext uri="{BB962C8B-B14F-4D97-AF65-F5344CB8AC3E}">
        <p14:creationId xmlns:p14="http://schemas.microsoft.com/office/powerpoint/2010/main" val="391605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284711"/>
                                        </p:tgtEl>
                                        <p:attrNameLst>
                                          <p:attrName>style.opacity</p:attrName>
                                        </p:attrNameLst>
                                      </p:cBhvr>
                                      <p:to>
                                        <p:strVal val="0.1"/>
                                      </p:to>
                                    </p:set>
                                    <p:animEffect filter="image" prLst="opacity: 0.1">
                                      <p:cBhvr rctx="IE">
                                        <p:cTn id="7" dur="indefinite"/>
                                        <p:tgtEl>
                                          <p:spTgt spid="284711"/>
                                        </p:tgtEl>
                                      </p:cBhvr>
                                    </p:animEffect>
                                  </p:childTnLst>
                                </p:cTn>
                              </p:par>
                              <p:par>
                                <p:cTn id="8" presetID="9" presetClass="emph" presetSubtype="0" grpId="0" nodeType="withEffect">
                                  <p:stCondLst>
                                    <p:cond delay="0"/>
                                  </p:stCondLst>
                                  <p:childTnLst>
                                    <p:set>
                                      <p:cBhvr rctx="PPT">
                                        <p:cTn id="9" dur="indefinite"/>
                                        <p:tgtEl>
                                          <p:spTgt spid="284712"/>
                                        </p:tgtEl>
                                        <p:attrNameLst>
                                          <p:attrName>style.opacity</p:attrName>
                                        </p:attrNameLst>
                                      </p:cBhvr>
                                      <p:to>
                                        <p:strVal val="0.1"/>
                                      </p:to>
                                    </p:set>
                                    <p:animEffect filter="image" prLst="opacity: 0.1">
                                      <p:cBhvr rctx="IE">
                                        <p:cTn id="10" dur="indefinite"/>
                                        <p:tgtEl>
                                          <p:spTgt spid="284712"/>
                                        </p:tgtEl>
                                      </p:cBhvr>
                                    </p:animEffect>
                                  </p:childTnLst>
                                </p:cTn>
                              </p:par>
                              <p:par>
                                <p:cTn id="11" presetID="9" presetClass="emph" presetSubtype="0" grpId="0" nodeType="withEffect">
                                  <p:stCondLst>
                                    <p:cond delay="0"/>
                                  </p:stCondLst>
                                  <p:childTnLst>
                                    <p:set>
                                      <p:cBhvr rctx="PPT">
                                        <p:cTn id="12" dur="indefinite"/>
                                        <p:tgtEl>
                                          <p:spTgt spid="284713"/>
                                        </p:tgtEl>
                                        <p:attrNameLst>
                                          <p:attrName>style.opacity</p:attrName>
                                        </p:attrNameLst>
                                      </p:cBhvr>
                                      <p:to>
                                        <p:strVal val="0.1"/>
                                      </p:to>
                                    </p:set>
                                    <p:animEffect filter="image" prLst="opacity: 0.1">
                                      <p:cBhvr rctx="IE">
                                        <p:cTn id="13" dur="indefinite"/>
                                        <p:tgtEl>
                                          <p:spTgt spid="284713"/>
                                        </p:tgtEl>
                                      </p:cBhvr>
                                    </p:animEffect>
                                  </p:childTnLst>
                                </p:cTn>
                              </p:par>
                              <p:par>
                                <p:cTn id="14" presetID="9" presetClass="emph" presetSubtype="0" grpId="0" nodeType="withEffect">
                                  <p:stCondLst>
                                    <p:cond delay="0"/>
                                  </p:stCondLst>
                                  <p:childTnLst>
                                    <p:set>
                                      <p:cBhvr rctx="PPT">
                                        <p:cTn id="15" dur="indefinite"/>
                                        <p:tgtEl>
                                          <p:spTgt spid="284714"/>
                                        </p:tgtEl>
                                        <p:attrNameLst>
                                          <p:attrName>style.opacity</p:attrName>
                                        </p:attrNameLst>
                                      </p:cBhvr>
                                      <p:to>
                                        <p:strVal val="0.1"/>
                                      </p:to>
                                    </p:set>
                                    <p:animEffect filter="image" prLst="opacity: 0.1">
                                      <p:cBhvr rctx="IE">
                                        <p:cTn id="16" dur="indefinite"/>
                                        <p:tgtEl>
                                          <p:spTgt spid="284714"/>
                                        </p:tgtEl>
                                      </p:cBhvr>
                                    </p:animEffect>
                                  </p:childTnLst>
                                </p:cTn>
                              </p:par>
                              <p:par>
                                <p:cTn id="17" presetID="9" presetClass="emph" presetSubtype="0" grpId="0" nodeType="withEffect">
                                  <p:stCondLst>
                                    <p:cond delay="0"/>
                                  </p:stCondLst>
                                  <p:childTnLst>
                                    <p:set>
                                      <p:cBhvr rctx="PPT">
                                        <p:cTn id="18" dur="indefinite"/>
                                        <p:tgtEl>
                                          <p:spTgt spid="284715"/>
                                        </p:tgtEl>
                                        <p:attrNameLst>
                                          <p:attrName>style.opacity</p:attrName>
                                        </p:attrNameLst>
                                      </p:cBhvr>
                                      <p:to>
                                        <p:strVal val="0.1"/>
                                      </p:to>
                                    </p:set>
                                    <p:animEffect filter="image" prLst="opacity: 0.1">
                                      <p:cBhvr rctx="IE">
                                        <p:cTn id="19" dur="indefinite"/>
                                        <p:tgtEl>
                                          <p:spTgt spid="284715"/>
                                        </p:tgtEl>
                                      </p:cBhvr>
                                    </p:animEffect>
                                  </p:childTnLst>
                                </p:cTn>
                              </p:par>
                              <p:par>
                                <p:cTn id="20" presetID="9" presetClass="emph" presetSubtype="0" grpId="0" nodeType="withEffect">
                                  <p:stCondLst>
                                    <p:cond delay="0"/>
                                  </p:stCondLst>
                                  <p:childTnLst>
                                    <p:set>
                                      <p:cBhvr rctx="PPT">
                                        <p:cTn id="21" dur="indefinite"/>
                                        <p:tgtEl>
                                          <p:spTgt spid="284716"/>
                                        </p:tgtEl>
                                        <p:attrNameLst>
                                          <p:attrName>style.opacity</p:attrName>
                                        </p:attrNameLst>
                                      </p:cBhvr>
                                      <p:to>
                                        <p:strVal val="0.1"/>
                                      </p:to>
                                    </p:set>
                                    <p:animEffect filter="image" prLst="opacity: 0.1">
                                      <p:cBhvr rctx="IE">
                                        <p:cTn id="22" dur="indefinite"/>
                                        <p:tgtEl>
                                          <p:spTgt spid="2847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84744"/>
                                        </p:tgtEl>
                                        <p:attrNameLst>
                                          <p:attrName>style.visibility</p:attrName>
                                        </p:attrNameLst>
                                      </p:cBhvr>
                                      <p:to>
                                        <p:strVal val="visible"/>
                                      </p:to>
                                    </p:set>
                                    <p:animEffect transition="in" filter="wipe(left)">
                                      <p:cBhvr>
                                        <p:cTn id="27" dur="500"/>
                                        <p:tgtEl>
                                          <p:spTgt spid="284744"/>
                                        </p:tgtEl>
                                      </p:cBhvr>
                                    </p:animEffect>
                                  </p:childTnLst>
                                </p:cTn>
                              </p:par>
                              <p:par>
                                <p:cTn id="28" presetID="22" presetClass="entr" presetSubtype="8" fill="hold" nodeType="withEffect">
                                  <p:stCondLst>
                                    <p:cond delay="0"/>
                                  </p:stCondLst>
                                  <p:childTnLst>
                                    <p:set>
                                      <p:cBhvr>
                                        <p:cTn id="29" dur="1" fill="hold">
                                          <p:stCondLst>
                                            <p:cond delay="0"/>
                                          </p:stCondLst>
                                        </p:cTn>
                                        <p:tgtEl>
                                          <p:spTgt spid="284748"/>
                                        </p:tgtEl>
                                        <p:attrNameLst>
                                          <p:attrName>style.visibility</p:attrName>
                                        </p:attrNameLst>
                                      </p:cBhvr>
                                      <p:to>
                                        <p:strVal val="visible"/>
                                      </p:to>
                                    </p:set>
                                    <p:animEffect transition="in" filter="wipe(left)">
                                      <p:cBhvr>
                                        <p:cTn id="30" dur="500"/>
                                        <p:tgtEl>
                                          <p:spTgt spid="284748"/>
                                        </p:tgtEl>
                                      </p:cBhvr>
                                    </p:animEffect>
                                  </p:childTnLst>
                                </p:cTn>
                              </p:par>
                              <p:par>
                                <p:cTn id="31" presetID="22" presetClass="entr" presetSubtype="8" fill="hold" nodeType="withEffect">
                                  <p:stCondLst>
                                    <p:cond delay="0"/>
                                  </p:stCondLst>
                                  <p:childTnLst>
                                    <p:set>
                                      <p:cBhvr>
                                        <p:cTn id="32" dur="1" fill="hold">
                                          <p:stCondLst>
                                            <p:cond delay="0"/>
                                          </p:stCondLst>
                                        </p:cTn>
                                        <p:tgtEl>
                                          <p:spTgt spid="284752"/>
                                        </p:tgtEl>
                                        <p:attrNameLst>
                                          <p:attrName>style.visibility</p:attrName>
                                        </p:attrNameLst>
                                      </p:cBhvr>
                                      <p:to>
                                        <p:strVal val="visible"/>
                                      </p:to>
                                    </p:set>
                                    <p:animEffect transition="in" filter="wipe(left)">
                                      <p:cBhvr>
                                        <p:cTn id="33" dur="500"/>
                                        <p:tgtEl>
                                          <p:spTgt spid="284752"/>
                                        </p:tgtEl>
                                      </p:cBhvr>
                                    </p:animEffect>
                                  </p:childTnLst>
                                </p:cTn>
                              </p:par>
                              <p:par>
                                <p:cTn id="34" presetID="22" presetClass="entr" presetSubtype="8" fill="hold" nodeType="withEffect">
                                  <p:stCondLst>
                                    <p:cond delay="0"/>
                                  </p:stCondLst>
                                  <p:childTnLst>
                                    <p:set>
                                      <p:cBhvr>
                                        <p:cTn id="35" dur="1" fill="hold">
                                          <p:stCondLst>
                                            <p:cond delay="0"/>
                                          </p:stCondLst>
                                        </p:cTn>
                                        <p:tgtEl>
                                          <p:spTgt spid="284756"/>
                                        </p:tgtEl>
                                        <p:attrNameLst>
                                          <p:attrName>style.visibility</p:attrName>
                                        </p:attrNameLst>
                                      </p:cBhvr>
                                      <p:to>
                                        <p:strVal val="visible"/>
                                      </p:to>
                                    </p:set>
                                    <p:animEffect transition="in" filter="wipe(left)">
                                      <p:cBhvr>
                                        <p:cTn id="36" dur="500"/>
                                        <p:tgtEl>
                                          <p:spTgt spid="284756"/>
                                        </p:tgtEl>
                                      </p:cBhvr>
                                    </p:animEffect>
                                  </p:childTnLst>
                                </p:cTn>
                              </p:par>
                              <p:par>
                                <p:cTn id="37" presetID="22" presetClass="entr" presetSubtype="8" fill="hold" nodeType="withEffect">
                                  <p:stCondLst>
                                    <p:cond delay="0"/>
                                  </p:stCondLst>
                                  <p:childTnLst>
                                    <p:set>
                                      <p:cBhvr>
                                        <p:cTn id="38" dur="1" fill="hold">
                                          <p:stCondLst>
                                            <p:cond delay="0"/>
                                          </p:stCondLst>
                                        </p:cTn>
                                        <p:tgtEl>
                                          <p:spTgt spid="284751"/>
                                        </p:tgtEl>
                                        <p:attrNameLst>
                                          <p:attrName>style.visibility</p:attrName>
                                        </p:attrNameLst>
                                      </p:cBhvr>
                                      <p:to>
                                        <p:strVal val="visible"/>
                                      </p:to>
                                    </p:set>
                                    <p:animEffect transition="in" filter="wipe(left)">
                                      <p:cBhvr>
                                        <p:cTn id="39" dur="500"/>
                                        <p:tgtEl>
                                          <p:spTgt spid="284751"/>
                                        </p:tgtEl>
                                      </p:cBhvr>
                                    </p:animEffect>
                                  </p:childTnLst>
                                </p:cTn>
                              </p:par>
                              <p:par>
                                <p:cTn id="40" presetID="22" presetClass="entr" presetSubtype="8" fill="hold" nodeType="withEffect">
                                  <p:stCondLst>
                                    <p:cond delay="0"/>
                                  </p:stCondLst>
                                  <p:childTnLst>
                                    <p:set>
                                      <p:cBhvr>
                                        <p:cTn id="41" dur="1" fill="hold">
                                          <p:stCondLst>
                                            <p:cond delay="0"/>
                                          </p:stCondLst>
                                        </p:cTn>
                                        <p:tgtEl>
                                          <p:spTgt spid="284755"/>
                                        </p:tgtEl>
                                        <p:attrNameLst>
                                          <p:attrName>style.visibility</p:attrName>
                                        </p:attrNameLst>
                                      </p:cBhvr>
                                      <p:to>
                                        <p:strVal val="visible"/>
                                      </p:to>
                                    </p:set>
                                    <p:animEffect transition="in" filter="wipe(left)">
                                      <p:cBhvr>
                                        <p:cTn id="42" dur="500"/>
                                        <p:tgtEl>
                                          <p:spTgt spid="284755"/>
                                        </p:tgtEl>
                                      </p:cBhvr>
                                    </p:animEffect>
                                  </p:childTnLst>
                                </p:cTn>
                              </p:par>
                              <p:par>
                                <p:cTn id="43" presetID="22" presetClass="entr" presetSubtype="8" fill="hold" nodeType="withEffect">
                                  <p:stCondLst>
                                    <p:cond delay="0"/>
                                  </p:stCondLst>
                                  <p:childTnLst>
                                    <p:set>
                                      <p:cBhvr>
                                        <p:cTn id="44" dur="1" fill="hold">
                                          <p:stCondLst>
                                            <p:cond delay="0"/>
                                          </p:stCondLst>
                                        </p:cTn>
                                        <p:tgtEl>
                                          <p:spTgt spid="284750"/>
                                        </p:tgtEl>
                                        <p:attrNameLst>
                                          <p:attrName>style.visibility</p:attrName>
                                        </p:attrNameLst>
                                      </p:cBhvr>
                                      <p:to>
                                        <p:strVal val="visible"/>
                                      </p:to>
                                    </p:set>
                                    <p:animEffect transition="in" filter="wipe(left)">
                                      <p:cBhvr>
                                        <p:cTn id="45" dur="500"/>
                                        <p:tgtEl>
                                          <p:spTgt spid="284750"/>
                                        </p:tgtEl>
                                      </p:cBhvr>
                                    </p:animEffect>
                                  </p:childTnLst>
                                </p:cTn>
                              </p:par>
                              <p:par>
                                <p:cTn id="46" presetID="22" presetClass="entr" presetSubtype="8" fill="hold" nodeType="withEffect">
                                  <p:stCondLst>
                                    <p:cond delay="0"/>
                                  </p:stCondLst>
                                  <p:childTnLst>
                                    <p:set>
                                      <p:cBhvr>
                                        <p:cTn id="47" dur="1" fill="hold">
                                          <p:stCondLst>
                                            <p:cond delay="0"/>
                                          </p:stCondLst>
                                        </p:cTn>
                                        <p:tgtEl>
                                          <p:spTgt spid="284754"/>
                                        </p:tgtEl>
                                        <p:attrNameLst>
                                          <p:attrName>style.visibility</p:attrName>
                                        </p:attrNameLst>
                                      </p:cBhvr>
                                      <p:to>
                                        <p:strVal val="visible"/>
                                      </p:to>
                                    </p:set>
                                    <p:animEffect transition="in" filter="wipe(left)">
                                      <p:cBhvr>
                                        <p:cTn id="48" dur="500"/>
                                        <p:tgtEl>
                                          <p:spTgt spid="284754"/>
                                        </p:tgtEl>
                                      </p:cBhvr>
                                    </p:animEffect>
                                  </p:childTnLst>
                                </p:cTn>
                              </p:par>
                              <p:par>
                                <p:cTn id="49" presetID="22" presetClass="entr" presetSubtype="8" fill="hold" nodeType="withEffect">
                                  <p:stCondLst>
                                    <p:cond delay="0"/>
                                  </p:stCondLst>
                                  <p:childTnLst>
                                    <p:set>
                                      <p:cBhvr>
                                        <p:cTn id="50" dur="1" fill="hold">
                                          <p:stCondLst>
                                            <p:cond delay="0"/>
                                          </p:stCondLst>
                                        </p:cTn>
                                        <p:tgtEl>
                                          <p:spTgt spid="284753"/>
                                        </p:tgtEl>
                                        <p:attrNameLst>
                                          <p:attrName>style.visibility</p:attrName>
                                        </p:attrNameLst>
                                      </p:cBhvr>
                                      <p:to>
                                        <p:strVal val="visible"/>
                                      </p:to>
                                    </p:set>
                                    <p:animEffect transition="in" filter="wipe(left)">
                                      <p:cBhvr>
                                        <p:cTn id="51" dur="500"/>
                                        <p:tgtEl>
                                          <p:spTgt spid="28475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4757"/>
                                        </p:tgtEl>
                                        <p:attrNameLst>
                                          <p:attrName>style.visibility</p:attrName>
                                        </p:attrNameLst>
                                      </p:cBhvr>
                                      <p:to>
                                        <p:strVal val="visible"/>
                                      </p:to>
                                    </p:set>
                                    <p:animEffect transition="in" filter="fade">
                                      <p:cBhvr>
                                        <p:cTn id="56" dur="2000"/>
                                        <p:tgtEl>
                                          <p:spTgt spid="28475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4762"/>
                                        </p:tgtEl>
                                        <p:attrNameLst>
                                          <p:attrName>style.visibility</p:attrName>
                                        </p:attrNameLst>
                                      </p:cBhvr>
                                      <p:to>
                                        <p:strVal val="visible"/>
                                      </p:to>
                                    </p:set>
                                    <p:animEffect transition="in" filter="fade">
                                      <p:cBhvr>
                                        <p:cTn id="59" dur="2000"/>
                                        <p:tgtEl>
                                          <p:spTgt spid="28476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4761"/>
                                        </p:tgtEl>
                                        <p:attrNameLst>
                                          <p:attrName>style.visibility</p:attrName>
                                        </p:attrNameLst>
                                      </p:cBhvr>
                                      <p:to>
                                        <p:strVal val="visible"/>
                                      </p:to>
                                    </p:set>
                                    <p:animEffect transition="in" filter="fade">
                                      <p:cBhvr>
                                        <p:cTn id="62" dur="2000"/>
                                        <p:tgtEl>
                                          <p:spTgt spid="2847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4766"/>
                                        </p:tgtEl>
                                        <p:attrNameLst>
                                          <p:attrName>style.visibility</p:attrName>
                                        </p:attrNameLst>
                                      </p:cBhvr>
                                      <p:to>
                                        <p:strVal val="visible"/>
                                      </p:to>
                                    </p:set>
                                    <p:animEffect transition="in" filter="fade">
                                      <p:cBhvr>
                                        <p:cTn id="65" dur="2000"/>
                                        <p:tgtEl>
                                          <p:spTgt spid="28476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4760"/>
                                        </p:tgtEl>
                                        <p:attrNameLst>
                                          <p:attrName>style.visibility</p:attrName>
                                        </p:attrNameLst>
                                      </p:cBhvr>
                                      <p:to>
                                        <p:strVal val="visible"/>
                                      </p:to>
                                    </p:set>
                                    <p:animEffect transition="in" filter="fade">
                                      <p:cBhvr>
                                        <p:cTn id="68" dur="2000"/>
                                        <p:tgtEl>
                                          <p:spTgt spid="28476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4765"/>
                                        </p:tgtEl>
                                        <p:attrNameLst>
                                          <p:attrName>style.visibility</p:attrName>
                                        </p:attrNameLst>
                                      </p:cBhvr>
                                      <p:to>
                                        <p:strVal val="visible"/>
                                      </p:to>
                                    </p:set>
                                    <p:animEffect transition="in" filter="fade">
                                      <p:cBhvr>
                                        <p:cTn id="71" dur="2000"/>
                                        <p:tgtEl>
                                          <p:spTgt spid="28476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4759"/>
                                        </p:tgtEl>
                                        <p:attrNameLst>
                                          <p:attrName>style.visibility</p:attrName>
                                        </p:attrNameLst>
                                      </p:cBhvr>
                                      <p:to>
                                        <p:strVal val="visible"/>
                                      </p:to>
                                    </p:set>
                                    <p:animEffect transition="in" filter="fade">
                                      <p:cBhvr>
                                        <p:cTn id="74" dur="2000"/>
                                        <p:tgtEl>
                                          <p:spTgt spid="2847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4764"/>
                                        </p:tgtEl>
                                        <p:attrNameLst>
                                          <p:attrName>style.visibility</p:attrName>
                                        </p:attrNameLst>
                                      </p:cBhvr>
                                      <p:to>
                                        <p:strVal val="visible"/>
                                      </p:to>
                                    </p:set>
                                    <p:animEffect transition="in" filter="fade">
                                      <p:cBhvr>
                                        <p:cTn id="77" dur="2000"/>
                                        <p:tgtEl>
                                          <p:spTgt spid="2847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84758"/>
                                        </p:tgtEl>
                                        <p:attrNameLst>
                                          <p:attrName>style.visibility</p:attrName>
                                        </p:attrNameLst>
                                      </p:cBhvr>
                                      <p:to>
                                        <p:strVal val="visible"/>
                                      </p:to>
                                    </p:set>
                                    <p:animEffect transition="in" filter="fade">
                                      <p:cBhvr>
                                        <p:cTn id="80" dur="2000"/>
                                        <p:tgtEl>
                                          <p:spTgt spid="28475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4763"/>
                                        </p:tgtEl>
                                        <p:attrNameLst>
                                          <p:attrName>style.visibility</p:attrName>
                                        </p:attrNameLst>
                                      </p:cBhvr>
                                      <p:to>
                                        <p:strVal val="visible"/>
                                      </p:to>
                                    </p:set>
                                    <p:animEffect transition="in" filter="fade">
                                      <p:cBhvr>
                                        <p:cTn id="83" dur="2000"/>
                                        <p:tgtEl>
                                          <p:spTgt spid="28476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xit" presetSubtype="2" fill="hold" nodeType="clickEffect">
                                  <p:stCondLst>
                                    <p:cond delay="0"/>
                                  </p:stCondLst>
                                  <p:childTnLst>
                                    <p:animEffect transition="out" filter="wipe(right)">
                                      <p:cBhvr>
                                        <p:cTn id="87" dur="500"/>
                                        <p:tgtEl>
                                          <p:spTgt spid="284744"/>
                                        </p:tgtEl>
                                      </p:cBhvr>
                                    </p:animEffect>
                                    <p:set>
                                      <p:cBhvr>
                                        <p:cTn id="88" dur="1" fill="hold">
                                          <p:stCondLst>
                                            <p:cond delay="499"/>
                                          </p:stCondLst>
                                        </p:cTn>
                                        <p:tgtEl>
                                          <p:spTgt spid="284744"/>
                                        </p:tgtEl>
                                        <p:attrNameLst>
                                          <p:attrName>style.visibility</p:attrName>
                                        </p:attrNameLst>
                                      </p:cBhvr>
                                      <p:to>
                                        <p:strVal val="hidden"/>
                                      </p:to>
                                    </p:set>
                                  </p:childTnLst>
                                </p:cTn>
                              </p:par>
                              <p:par>
                                <p:cTn id="89" presetID="22" presetClass="exit" presetSubtype="2" fill="hold" nodeType="withEffect">
                                  <p:stCondLst>
                                    <p:cond delay="0"/>
                                  </p:stCondLst>
                                  <p:childTnLst>
                                    <p:animEffect transition="out" filter="wipe(right)">
                                      <p:cBhvr>
                                        <p:cTn id="90" dur="500"/>
                                        <p:tgtEl>
                                          <p:spTgt spid="284748"/>
                                        </p:tgtEl>
                                      </p:cBhvr>
                                    </p:animEffect>
                                    <p:set>
                                      <p:cBhvr>
                                        <p:cTn id="91" dur="1" fill="hold">
                                          <p:stCondLst>
                                            <p:cond delay="499"/>
                                          </p:stCondLst>
                                        </p:cTn>
                                        <p:tgtEl>
                                          <p:spTgt spid="284748"/>
                                        </p:tgtEl>
                                        <p:attrNameLst>
                                          <p:attrName>style.visibility</p:attrName>
                                        </p:attrNameLst>
                                      </p:cBhvr>
                                      <p:to>
                                        <p:strVal val="hidden"/>
                                      </p:to>
                                    </p:set>
                                  </p:childTnLst>
                                </p:cTn>
                              </p:par>
                              <p:par>
                                <p:cTn id="92" presetID="22" presetClass="exit" presetSubtype="2" fill="hold" nodeType="withEffect">
                                  <p:stCondLst>
                                    <p:cond delay="0"/>
                                  </p:stCondLst>
                                  <p:childTnLst>
                                    <p:animEffect transition="out" filter="wipe(right)">
                                      <p:cBhvr>
                                        <p:cTn id="93" dur="500"/>
                                        <p:tgtEl>
                                          <p:spTgt spid="284752"/>
                                        </p:tgtEl>
                                      </p:cBhvr>
                                    </p:animEffect>
                                    <p:set>
                                      <p:cBhvr>
                                        <p:cTn id="94" dur="1" fill="hold">
                                          <p:stCondLst>
                                            <p:cond delay="499"/>
                                          </p:stCondLst>
                                        </p:cTn>
                                        <p:tgtEl>
                                          <p:spTgt spid="284752"/>
                                        </p:tgtEl>
                                        <p:attrNameLst>
                                          <p:attrName>style.visibility</p:attrName>
                                        </p:attrNameLst>
                                      </p:cBhvr>
                                      <p:to>
                                        <p:strVal val="hidden"/>
                                      </p:to>
                                    </p:set>
                                  </p:childTnLst>
                                </p:cTn>
                              </p:par>
                              <p:par>
                                <p:cTn id="95" presetID="22" presetClass="exit" presetSubtype="2" fill="hold" nodeType="withEffect">
                                  <p:stCondLst>
                                    <p:cond delay="0"/>
                                  </p:stCondLst>
                                  <p:childTnLst>
                                    <p:animEffect transition="out" filter="wipe(right)">
                                      <p:cBhvr>
                                        <p:cTn id="96" dur="500"/>
                                        <p:tgtEl>
                                          <p:spTgt spid="284756"/>
                                        </p:tgtEl>
                                      </p:cBhvr>
                                    </p:animEffect>
                                    <p:set>
                                      <p:cBhvr>
                                        <p:cTn id="97" dur="1" fill="hold">
                                          <p:stCondLst>
                                            <p:cond delay="499"/>
                                          </p:stCondLst>
                                        </p:cTn>
                                        <p:tgtEl>
                                          <p:spTgt spid="284756"/>
                                        </p:tgtEl>
                                        <p:attrNameLst>
                                          <p:attrName>style.visibility</p:attrName>
                                        </p:attrNameLst>
                                      </p:cBhvr>
                                      <p:to>
                                        <p:strVal val="hidden"/>
                                      </p:to>
                                    </p:set>
                                  </p:childTnLst>
                                </p:cTn>
                              </p:par>
                              <p:par>
                                <p:cTn id="98" presetID="22" presetClass="exit" presetSubtype="2" fill="hold" nodeType="withEffect">
                                  <p:stCondLst>
                                    <p:cond delay="0"/>
                                  </p:stCondLst>
                                  <p:childTnLst>
                                    <p:animEffect transition="out" filter="wipe(right)">
                                      <p:cBhvr>
                                        <p:cTn id="99" dur="500"/>
                                        <p:tgtEl>
                                          <p:spTgt spid="284751"/>
                                        </p:tgtEl>
                                      </p:cBhvr>
                                    </p:animEffect>
                                    <p:set>
                                      <p:cBhvr>
                                        <p:cTn id="100" dur="1" fill="hold">
                                          <p:stCondLst>
                                            <p:cond delay="499"/>
                                          </p:stCondLst>
                                        </p:cTn>
                                        <p:tgtEl>
                                          <p:spTgt spid="284751"/>
                                        </p:tgtEl>
                                        <p:attrNameLst>
                                          <p:attrName>style.visibility</p:attrName>
                                        </p:attrNameLst>
                                      </p:cBhvr>
                                      <p:to>
                                        <p:strVal val="hidden"/>
                                      </p:to>
                                    </p:set>
                                  </p:childTnLst>
                                </p:cTn>
                              </p:par>
                              <p:par>
                                <p:cTn id="101" presetID="22" presetClass="exit" presetSubtype="2" fill="hold" nodeType="withEffect">
                                  <p:stCondLst>
                                    <p:cond delay="0"/>
                                  </p:stCondLst>
                                  <p:childTnLst>
                                    <p:animEffect transition="out" filter="wipe(right)">
                                      <p:cBhvr>
                                        <p:cTn id="102" dur="500"/>
                                        <p:tgtEl>
                                          <p:spTgt spid="284755"/>
                                        </p:tgtEl>
                                      </p:cBhvr>
                                    </p:animEffect>
                                    <p:set>
                                      <p:cBhvr>
                                        <p:cTn id="103" dur="1" fill="hold">
                                          <p:stCondLst>
                                            <p:cond delay="499"/>
                                          </p:stCondLst>
                                        </p:cTn>
                                        <p:tgtEl>
                                          <p:spTgt spid="284755"/>
                                        </p:tgtEl>
                                        <p:attrNameLst>
                                          <p:attrName>style.visibility</p:attrName>
                                        </p:attrNameLst>
                                      </p:cBhvr>
                                      <p:to>
                                        <p:strVal val="hidden"/>
                                      </p:to>
                                    </p:set>
                                  </p:childTnLst>
                                </p:cTn>
                              </p:par>
                              <p:par>
                                <p:cTn id="104" presetID="22" presetClass="exit" presetSubtype="2" fill="hold" nodeType="withEffect">
                                  <p:stCondLst>
                                    <p:cond delay="0"/>
                                  </p:stCondLst>
                                  <p:childTnLst>
                                    <p:animEffect transition="out" filter="wipe(right)">
                                      <p:cBhvr>
                                        <p:cTn id="105" dur="500"/>
                                        <p:tgtEl>
                                          <p:spTgt spid="284750"/>
                                        </p:tgtEl>
                                      </p:cBhvr>
                                    </p:animEffect>
                                    <p:set>
                                      <p:cBhvr>
                                        <p:cTn id="106" dur="1" fill="hold">
                                          <p:stCondLst>
                                            <p:cond delay="499"/>
                                          </p:stCondLst>
                                        </p:cTn>
                                        <p:tgtEl>
                                          <p:spTgt spid="284750"/>
                                        </p:tgtEl>
                                        <p:attrNameLst>
                                          <p:attrName>style.visibility</p:attrName>
                                        </p:attrNameLst>
                                      </p:cBhvr>
                                      <p:to>
                                        <p:strVal val="hidden"/>
                                      </p:to>
                                    </p:set>
                                  </p:childTnLst>
                                </p:cTn>
                              </p:par>
                              <p:par>
                                <p:cTn id="107" presetID="22" presetClass="exit" presetSubtype="2" fill="hold" nodeType="withEffect">
                                  <p:stCondLst>
                                    <p:cond delay="0"/>
                                  </p:stCondLst>
                                  <p:childTnLst>
                                    <p:animEffect transition="out" filter="wipe(right)">
                                      <p:cBhvr>
                                        <p:cTn id="108" dur="500"/>
                                        <p:tgtEl>
                                          <p:spTgt spid="284754"/>
                                        </p:tgtEl>
                                      </p:cBhvr>
                                    </p:animEffect>
                                    <p:set>
                                      <p:cBhvr>
                                        <p:cTn id="109" dur="1" fill="hold">
                                          <p:stCondLst>
                                            <p:cond delay="499"/>
                                          </p:stCondLst>
                                        </p:cTn>
                                        <p:tgtEl>
                                          <p:spTgt spid="284754"/>
                                        </p:tgtEl>
                                        <p:attrNameLst>
                                          <p:attrName>style.visibility</p:attrName>
                                        </p:attrNameLst>
                                      </p:cBhvr>
                                      <p:to>
                                        <p:strVal val="hidden"/>
                                      </p:to>
                                    </p:set>
                                  </p:childTnLst>
                                </p:cTn>
                              </p:par>
                              <p:par>
                                <p:cTn id="110" presetID="22" presetClass="exit" presetSubtype="2" fill="hold" nodeType="withEffect">
                                  <p:stCondLst>
                                    <p:cond delay="0"/>
                                  </p:stCondLst>
                                  <p:childTnLst>
                                    <p:animEffect transition="out" filter="wipe(right)">
                                      <p:cBhvr>
                                        <p:cTn id="111" dur="500"/>
                                        <p:tgtEl>
                                          <p:spTgt spid="284753"/>
                                        </p:tgtEl>
                                      </p:cBhvr>
                                    </p:animEffect>
                                    <p:set>
                                      <p:cBhvr>
                                        <p:cTn id="112" dur="1" fill="hold">
                                          <p:stCondLst>
                                            <p:cond delay="499"/>
                                          </p:stCondLst>
                                        </p:cTn>
                                        <p:tgtEl>
                                          <p:spTgt spid="284753"/>
                                        </p:tgtEl>
                                        <p:attrNameLst>
                                          <p:attrName>style.visibility</p:attrName>
                                        </p:attrNameLst>
                                      </p:cBhvr>
                                      <p:to>
                                        <p:strVal val="hidden"/>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4675"/>
                                        </p:tgtEl>
                                        <p:attrNameLst>
                                          <p:attrName>style.visibility</p:attrName>
                                        </p:attrNameLst>
                                      </p:cBhvr>
                                      <p:to>
                                        <p:strVal val="visible"/>
                                      </p:to>
                                    </p:set>
                                    <p:animEffect transition="in" filter="fade">
                                      <p:cBhvr>
                                        <p:cTn id="117" dur="500"/>
                                        <p:tgtEl>
                                          <p:spTgt spid="284675"/>
                                        </p:tgtEl>
                                      </p:cBhvr>
                                    </p:animEffect>
                                  </p:childTnLst>
                                </p:cTn>
                              </p:par>
                              <p:par>
                                <p:cTn id="118" presetID="1" presetClass="entr" presetSubtype="0" fill="hold" grpId="0" nodeType="withEffect">
                                  <p:stCondLst>
                                    <p:cond delay="0"/>
                                  </p:stCondLst>
                                  <p:childTnLst>
                                    <p:set>
                                      <p:cBhvr>
                                        <p:cTn id="119" dur="1" fill="hold">
                                          <p:stCondLst>
                                            <p:cond delay="0"/>
                                          </p:stCondLst>
                                        </p:cTn>
                                        <p:tgtEl>
                                          <p:spTgt spid="284677"/>
                                        </p:tgtEl>
                                        <p:attrNameLst>
                                          <p:attrName>style.visibility</p:attrName>
                                        </p:attrNameLst>
                                      </p:cBhvr>
                                      <p:to>
                                        <p:strVal val="visible"/>
                                      </p:to>
                                    </p:set>
                                  </p:childTnLst>
                                </p:cTn>
                              </p:par>
                              <p:par>
                                <p:cTn id="120" presetID="10" presetClass="exit" presetSubtype="0" fill="hold" grpId="0" nodeType="withEffect">
                                  <p:stCondLst>
                                    <p:cond delay="0"/>
                                  </p:stCondLst>
                                  <p:childTnLst>
                                    <p:animEffect transition="out" filter="fade">
                                      <p:cBhvr>
                                        <p:cTn id="121" dur="2000"/>
                                        <p:tgtEl>
                                          <p:spTgt spid="284674"/>
                                        </p:tgtEl>
                                      </p:cBhvr>
                                    </p:animEffect>
                                    <p:set>
                                      <p:cBhvr>
                                        <p:cTn id="122" dur="1" fill="hold">
                                          <p:stCondLst>
                                            <p:cond delay="1999"/>
                                          </p:stCondLst>
                                        </p:cTn>
                                        <p:tgtEl>
                                          <p:spTgt spid="284674"/>
                                        </p:tgtEl>
                                        <p:attrNameLst>
                                          <p:attrName>style.visibility</p:attrName>
                                        </p:attrNameLst>
                                      </p:cBhvr>
                                      <p:to>
                                        <p:strVal val="hidden"/>
                                      </p:to>
                                    </p:set>
                                  </p:childTnLst>
                                </p:cTn>
                              </p:par>
                            </p:childTnLst>
                          </p:cTn>
                        </p:par>
                        <p:par>
                          <p:cTn id="123" fill="hold" nodeType="afterGroup">
                            <p:stCondLst>
                              <p:cond delay="2000"/>
                            </p:stCondLst>
                            <p:childTnLst>
                              <p:par>
                                <p:cTn id="124" presetID="42" presetClass="path" presetSubtype="0" accel="50000" decel="50000" fill="hold" nodeType="afterEffect">
                                  <p:stCondLst>
                                    <p:cond delay="0"/>
                                  </p:stCondLst>
                                  <p:childTnLst>
                                    <p:animMotion origin="layout" path="M 8.33333E-7 2.22222E-6 L 0.00104 0.08194 " pathEditMode="relative" rAng="0" ptsTypes="AA">
                                      <p:cBhvr>
                                        <p:cTn id="125" dur="500" fill="hold"/>
                                        <p:tgtEl>
                                          <p:spTgt spid="284676"/>
                                        </p:tgtEl>
                                        <p:attrNameLst>
                                          <p:attrName>ppt_x</p:attrName>
                                          <p:attrName>ppt_y</p:attrName>
                                        </p:attrNameLst>
                                      </p:cBhvr>
                                      <p:rCtr x="52" y="4097"/>
                                    </p:animMotion>
                                  </p:childTnLst>
                                </p:cTn>
                              </p:par>
                            </p:childTnLst>
                          </p:cTn>
                        </p:par>
                        <p:par>
                          <p:cTn id="126" fill="hold" nodeType="afterGroup">
                            <p:stCondLst>
                              <p:cond delay="2500"/>
                            </p:stCondLst>
                            <p:childTnLst>
                              <p:par>
                                <p:cTn id="127" presetID="42" presetClass="path" presetSubtype="0" accel="50000" decel="50000" fill="hold" grpId="0" nodeType="afterEffect">
                                  <p:stCondLst>
                                    <p:cond delay="0"/>
                                  </p:stCondLst>
                                  <p:childTnLst>
                                    <p:animMotion origin="layout" path="M -8.33333E-7 2.22222E-6 L 0.00313 0.07916 " pathEditMode="relative" rAng="0" ptsTypes="AA">
                                      <p:cBhvr>
                                        <p:cTn id="128" dur="500" fill="hold"/>
                                        <p:tgtEl>
                                          <p:spTgt spid="284683"/>
                                        </p:tgtEl>
                                        <p:attrNameLst>
                                          <p:attrName>ppt_x</p:attrName>
                                          <p:attrName>ppt_y</p:attrName>
                                        </p:attrNameLst>
                                      </p:cBhvr>
                                      <p:rCtr x="156" y="3958"/>
                                    </p:animMotion>
                                  </p:childTnLst>
                                </p:cTn>
                              </p:par>
                            </p:childTnLst>
                          </p:cTn>
                        </p:par>
                        <p:par>
                          <p:cTn id="129" fill="hold" nodeType="afterGroup">
                            <p:stCondLst>
                              <p:cond delay="3000"/>
                            </p:stCondLst>
                            <p:childTnLst>
                              <p:par>
                                <p:cTn id="130" presetID="42" presetClass="path" presetSubtype="0" accel="50000" decel="50000" fill="hold" grpId="0" nodeType="afterEffect">
                                  <p:stCondLst>
                                    <p:cond delay="0"/>
                                  </p:stCondLst>
                                  <p:childTnLst>
                                    <p:animMotion origin="layout" path="M -8.33333E-7 -1.11111E-6 L -8.33333E-7 0.09445 " pathEditMode="relative" rAng="0" ptsTypes="AA">
                                      <p:cBhvr>
                                        <p:cTn id="131" dur="500" fill="hold"/>
                                        <p:tgtEl>
                                          <p:spTgt spid="284684"/>
                                        </p:tgtEl>
                                        <p:attrNameLst>
                                          <p:attrName>ppt_x</p:attrName>
                                          <p:attrName>ppt_y</p:attrName>
                                        </p:attrNameLst>
                                      </p:cBhvr>
                                      <p:rCtr x="0" y="4722"/>
                                    </p:animMotion>
                                  </p:childTnLst>
                                </p:cTn>
                              </p:par>
                            </p:childTnLst>
                          </p:cTn>
                        </p:par>
                        <p:par>
                          <p:cTn id="132" fill="hold" nodeType="afterGroup">
                            <p:stCondLst>
                              <p:cond delay="3500"/>
                            </p:stCondLst>
                            <p:childTnLst>
                              <p:par>
                                <p:cTn id="133" presetID="42" presetClass="path" presetSubtype="0" accel="50000" decel="50000" fill="hold" grpId="0" nodeType="afterEffect">
                                  <p:stCondLst>
                                    <p:cond delay="0"/>
                                  </p:stCondLst>
                                  <p:childTnLst>
                                    <p:animMotion origin="layout" path="M 8.33333E-7 2.22222E-6 L 8.33333E-7 0.075 " pathEditMode="relative" rAng="0" ptsTypes="AA">
                                      <p:cBhvr>
                                        <p:cTn id="134" dur="500" fill="hold"/>
                                        <p:tgtEl>
                                          <p:spTgt spid="284685"/>
                                        </p:tgtEl>
                                        <p:attrNameLst>
                                          <p:attrName>ppt_x</p:attrName>
                                          <p:attrName>ppt_y</p:attrName>
                                        </p:attrNameLst>
                                      </p:cBhvr>
                                      <p:rCtr x="0" y="3750"/>
                                    </p:animMotion>
                                  </p:childTnLst>
                                </p:cTn>
                              </p:par>
                            </p:childTnLst>
                          </p:cTn>
                        </p:par>
                        <p:par>
                          <p:cTn id="135" fill="hold" nodeType="afterGroup">
                            <p:stCondLst>
                              <p:cond delay="4000"/>
                            </p:stCondLst>
                            <p:childTnLst>
                              <p:par>
                                <p:cTn id="136" presetID="42" presetClass="path" presetSubtype="0" accel="50000" decel="50000" fill="hold" grpId="0" nodeType="afterEffect">
                                  <p:stCondLst>
                                    <p:cond delay="0"/>
                                  </p:stCondLst>
                                  <p:childTnLst>
                                    <p:animMotion origin="layout" path="M 1.38889E-6 -3.33333E-6 L 1.38889E-6 0.01875 " pathEditMode="relative" rAng="0" ptsTypes="AA">
                                      <p:cBhvr>
                                        <p:cTn id="137" dur="500" fill="hold"/>
                                        <p:tgtEl>
                                          <p:spTgt spid="284686"/>
                                        </p:tgtEl>
                                        <p:attrNameLst>
                                          <p:attrName>ppt_x</p:attrName>
                                          <p:attrName>ppt_y</p:attrName>
                                        </p:attrNameLst>
                                      </p:cBhvr>
                                      <p:rCtr x="0" y="926"/>
                                    </p:animMotion>
                                  </p:childTnLst>
                                </p:cTn>
                              </p:par>
                            </p:childTnLst>
                          </p:cTn>
                        </p:par>
                        <p:par>
                          <p:cTn id="138" fill="hold" nodeType="afterGroup">
                            <p:stCondLst>
                              <p:cond delay="4500"/>
                            </p:stCondLst>
                            <p:childTnLst>
                              <p:par>
                                <p:cTn id="139" presetID="42" presetClass="path" presetSubtype="0" accel="50000" decel="50000" fill="hold" grpId="0" nodeType="afterEffect">
                                  <p:stCondLst>
                                    <p:cond delay="0"/>
                                  </p:stCondLst>
                                  <p:childTnLst>
                                    <p:animMotion origin="layout" path="M 8.33333E-7 7.40741E-7 L 8.33333E-7 0.00972 " pathEditMode="relative" rAng="0" ptsTypes="AA">
                                      <p:cBhvr>
                                        <p:cTn id="140" dur="500" fill="hold"/>
                                        <p:tgtEl>
                                          <p:spTgt spid="284687"/>
                                        </p:tgtEl>
                                        <p:attrNameLst>
                                          <p:attrName>ppt_x</p:attrName>
                                          <p:attrName>ppt_y</p:attrName>
                                        </p:attrNameLst>
                                      </p:cBhvr>
                                      <p:rCtr x="0" y="486"/>
                                    </p:animMotion>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mph" presetSubtype="0" grpId="0" nodeType="clickEffect">
                                  <p:stCondLst>
                                    <p:cond delay="0"/>
                                  </p:stCondLst>
                                  <p:childTnLst>
                                    <p:set>
                                      <p:cBhvr rctx="PPT">
                                        <p:cTn id="144" dur="indefinite"/>
                                        <p:tgtEl>
                                          <p:spTgt spid="284688"/>
                                        </p:tgtEl>
                                        <p:attrNameLst>
                                          <p:attrName>style.opacity</p:attrName>
                                        </p:attrNameLst>
                                      </p:cBhvr>
                                      <p:to>
                                        <p:strVal val="0.25"/>
                                      </p:to>
                                    </p:set>
                                    <p:animEffect filter="image" prLst="opacity: 0.25">
                                      <p:cBhvr rctx="IE">
                                        <p:cTn id="145" dur="indefinite"/>
                                        <p:tgtEl>
                                          <p:spTgt spid="28468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4700"/>
                                        </p:tgtEl>
                                        <p:attrNameLst>
                                          <p:attrName>style.visibility</p:attrName>
                                        </p:attrNameLst>
                                      </p:cBhvr>
                                      <p:to>
                                        <p:strVal val="visible"/>
                                      </p:to>
                                    </p:set>
                                    <p:animEffect transition="in" filter="fade">
                                      <p:cBhvr>
                                        <p:cTn id="148" dur="2000"/>
                                        <p:tgtEl>
                                          <p:spTgt spid="284700"/>
                                        </p:tgtEl>
                                      </p:cBhvr>
                                    </p:animEffect>
                                  </p:childTnLst>
                                </p:cTn>
                              </p:par>
                            </p:childTnLst>
                          </p:cTn>
                        </p:par>
                        <p:par>
                          <p:cTn id="149" fill="hold" nodeType="afterGroup">
                            <p:stCondLst>
                              <p:cond delay="2000"/>
                            </p:stCondLst>
                            <p:childTnLst>
                              <p:par>
                                <p:cTn id="150" presetID="64" presetClass="path" presetSubtype="0" accel="50000" decel="50000" fill="hold" grpId="0" nodeType="afterEffect">
                                  <p:stCondLst>
                                    <p:cond delay="0"/>
                                  </p:stCondLst>
                                  <p:childTnLst>
                                    <p:animMotion origin="layout" path="M -3.05556E-6 -3.7037E-6 L -3.05556E-6 -0.07083 " pathEditMode="relative" rAng="0" ptsTypes="AA">
                                      <p:cBhvr>
                                        <p:cTn id="151" dur="500" fill="hold"/>
                                        <p:tgtEl>
                                          <p:spTgt spid="284710"/>
                                        </p:tgtEl>
                                        <p:attrNameLst>
                                          <p:attrName>ppt_x</p:attrName>
                                          <p:attrName>ppt_y</p:attrName>
                                        </p:attrNameLst>
                                      </p:cBhvr>
                                      <p:rCtr x="0" y="-3542"/>
                                    </p:animMotion>
                                  </p:childTnLst>
                                </p:cTn>
                              </p:par>
                              <p:par>
                                <p:cTn id="152" presetID="9" presetClass="emph" presetSubtype="0" grpId="0" nodeType="withEffect">
                                  <p:stCondLst>
                                    <p:cond delay="0"/>
                                  </p:stCondLst>
                                  <p:childTnLst>
                                    <p:set>
                                      <p:cBhvr rctx="PPT">
                                        <p:cTn id="153" dur="indefinite"/>
                                        <p:tgtEl>
                                          <p:spTgt spid="284689"/>
                                        </p:tgtEl>
                                        <p:attrNameLst>
                                          <p:attrName>style.opacity</p:attrName>
                                        </p:attrNameLst>
                                      </p:cBhvr>
                                      <p:to>
                                        <p:strVal val="0.25"/>
                                      </p:to>
                                    </p:set>
                                    <p:animEffect filter="image" prLst="opacity: 0.25">
                                      <p:cBhvr rctx="IE">
                                        <p:cTn id="154" dur="indefinite"/>
                                        <p:tgtEl>
                                          <p:spTgt spid="284689"/>
                                        </p:tgtEl>
                                      </p:cBhvr>
                                    </p:animEffect>
                                  </p:childTnLst>
                                </p:cTn>
                              </p:par>
                              <p:par>
                                <p:cTn id="155" presetID="9" presetClass="emph" presetSubtype="0" grpId="0" nodeType="withEffect">
                                  <p:stCondLst>
                                    <p:cond delay="0"/>
                                  </p:stCondLst>
                                  <p:childTnLst>
                                    <p:set>
                                      <p:cBhvr rctx="PPT">
                                        <p:cTn id="156" dur="indefinite"/>
                                        <p:tgtEl>
                                          <p:spTgt spid="284690"/>
                                        </p:tgtEl>
                                        <p:attrNameLst>
                                          <p:attrName>style.opacity</p:attrName>
                                        </p:attrNameLst>
                                      </p:cBhvr>
                                      <p:to>
                                        <p:strVal val="0.25"/>
                                      </p:to>
                                    </p:set>
                                    <p:animEffect filter="image" prLst="opacity: 0.25">
                                      <p:cBhvr rctx="IE">
                                        <p:cTn id="157" dur="indefinite"/>
                                        <p:tgtEl>
                                          <p:spTgt spid="284690"/>
                                        </p:tgtEl>
                                      </p:cBhvr>
                                    </p:animEffect>
                                  </p:childTnLst>
                                </p:cTn>
                              </p:par>
                              <p:par>
                                <p:cTn id="158" presetID="9" presetClass="emph" presetSubtype="0" grpId="0" nodeType="withEffect">
                                  <p:stCondLst>
                                    <p:cond delay="0"/>
                                  </p:stCondLst>
                                  <p:childTnLst>
                                    <p:set>
                                      <p:cBhvr rctx="PPT">
                                        <p:cTn id="159" dur="indefinite"/>
                                        <p:tgtEl>
                                          <p:spTgt spid="284691"/>
                                        </p:tgtEl>
                                        <p:attrNameLst>
                                          <p:attrName>style.opacity</p:attrName>
                                        </p:attrNameLst>
                                      </p:cBhvr>
                                      <p:to>
                                        <p:strVal val="0.25"/>
                                      </p:to>
                                    </p:set>
                                    <p:animEffect filter="image" prLst="opacity: 0.25">
                                      <p:cBhvr rctx="IE">
                                        <p:cTn id="160" dur="indefinite"/>
                                        <p:tgtEl>
                                          <p:spTgt spid="284691"/>
                                        </p:tgtEl>
                                      </p:cBhvr>
                                    </p:animEffect>
                                  </p:childTnLst>
                                </p:cTn>
                              </p:par>
                              <p:par>
                                <p:cTn id="161" presetID="9" presetClass="emph" presetSubtype="0" grpId="0" nodeType="withEffect">
                                  <p:stCondLst>
                                    <p:cond delay="0"/>
                                  </p:stCondLst>
                                  <p:childTnLst>
                                    <p:set>
                                      <p:cBhvr rctx="PPT">
                                        <p:cTn id="162" dur="indefinite"/>
                                        <p:tgtEl>
                                          <p:spTgt spid="284692"/>
                                        </p:tgtEl>
                                        <p:attrNameLst>
                                          <p:attrName>style.opacity</p:attrName>
                                        </p:attrNameLst>
                                      </p:cBhvr>
                                      <p:to>
                                        <p:strVal val="0.25"/>
                                      </p:to>
                                    </p:set>
                                    <p:animEffect filter="image" prLst="opacity: 0.25">
                                      <p:cBhvr rctx="IE">
                                        <p:cTn id="163" dur="indefinite"/>
                                        <p:tgtEl>
                                          <p:spTgt spid="284692"/>
                                        </p:tgtEl>
                                      </p:cBhvr>
                                    </p:animEffect>
                                  </p:childTnLst>
                                </p:cTn>
                              </p:par>
                              <p:par>
                                <p:cTn id="164" presetID="9" presetClass="emph" presetSubtype="0" grpId="0" nodeType="withEffect">
                                  <p:stCondLst>
                                    <p:cond delay="0"/>
                                  </p:stCondLst>
                                  <p:childTnLst>
                                    <p:set>
                                      <p:cBhvr rctx="PPT">
                                        <p:cTn id="165" dur="indefinite"/>
                                        <p:tgtEl>
                                          <p:spTgt spid="284693"/>
                                        </p:tgtEl>
                                        <p:attrNameLst>
                                          <p:attrName>style.opacity</p:attrName>
                                        </p:attrNameLst>
                                      </p:cBhvr>
                                      <p:to>
                                        <p:strVal val="0.25"/>
                                      </p:to>
                                    </p:set>
                                    <p:animEffect filter="image" prLst="opacity: 0.25">
                                      <p:cBhvr rctx="IE">
                                        <p:cTn id="166" dur="indefinite"/>
                                        <p:tgtEl>
                                          <p:spTgt spid="284693"/>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9" presetClass="emph" presetSubtype="0" grpId="1" nodeType="clickEffect">
                                  <p:stCondLst>
                                    <p:cond delay="0"/>
                                  </p:stCondLst>
                                  <p:childTnLst>
                                    <p:set>
                                      <p:cBhvr rctx="PPT">
                                        <p:cTn id="170" dur="indefinite"/>
                                        <p:tgtEl>
                                          <p:spTgt spid="284762"/>
                                        </p:tgtEl>
                                        <p:attrNameLst>
                                          <p:attrName>style.opacity</p:attrName>
                                        </p:attrNameLst>
                                      </p:cBhvr>
                                      <p:to>
                                        <p:strVal val="0.2"/>
                                      </p:to>
                                    </p:set>
                                    <p:animEffect filter="image" prLst="opacity: 0.2">
                                      <p:cBhvr rctx="IE">
                                        <p:cTn id="171" dur="indefinite"/>
                                        <p:tgtEl>
                                          <p:spTgt spid="284762"/>
                                        </p:tgtEl>
                                      </p:cBhvr>
                                    </p:animEffect>
                                  </p:childTnLst>
                                </p:cTn>
                              </p:par>
                              <p:par>
                                <p:cTn id="172" presetID="9" presetClass="emph" presetSubtype="0" grpId="1" nodeType="withEffect">
                                  <p:stCondLst>
                                    <p:cond delay="0"/>
                                  </p:stCondLst>
                                  <p:childTnLst>
                                    <p:set>
                                      <p:cBhvr rctx="PPT">
                                        <p:cTn id="173" dur="indefinite"/>
                                        <p:tgtEl>
                                          <p:spTgt spid="284757"/>
                                        </p:tgtEl>
                                        <p:attrNameLst>
                                          <p:attrName>style.opacity</p:attrName>
                                        </p:attrNameLst>
                                      </p:cBhvr>
                                      <p:to>
                                        <p:strVal val="0.2"/>
                                      </p:to>
                                    </p:set>
                                    <p:animEffect filter="image" prLst="opacity: 0.2">
                                      <p:cBhvr rctx="IE">
                                        <p:cTn id="174" dur="indefinite"/>
                                        <p:tgtEl>
                                          <p:spTgt spid="284757"/>
                                        </p:tgtEl>
                                      </p:cBhvr>
                                    </p:animEffect>
                                  </p:childTnLst>
                                </p:cTn>
                              </p:par>
                              <p:par>
                                <p:cTn id="175" presetID="9" presetClass="emph" presetSubtype="0" grpId="1" nodeType="withEffect">
                                  <p:stCondLst>
                                    <p:cond delay="0"/>
                                  </p:stCondLst>
                                  <p:childTnLst>
                                    <p:set>
                                      <p:cBhvr rctx="PPT">
                                        <p:cTn id="176" dur="indefinite"/>
                                        <p:tgtEl>
                                          <p:spTgt spid="284761"/>
                                        </p:tgtEl>
                                        <p:attrNameLst>
                                          <p:attrName>style.opacity</p:attrName>
                                        </p:attrNameLst>
                                      </p:cBhvr>
                                      <p:to>
                                        <p:strVal val="0.2"/>
                                      </p:to>
                                    </p:set>
                                    <p:animEffect filter="image" prLst="opacity: 0.2">
                                      <p:cBhvr rctx="IE">
                                        <p:cTn id="177" dur="indefinite"/>
                                        <p:tgtEl>
                                          <p:spTgt spid="284761"/>
                                        </p:tgtEl>
                                      </p:cBhvr>
                                    </p:animEffect>
                                  </p:childTnLst>
                                </p:cTn>
                              </p:par>
                              <p:par>
                                <p:cTn id="178" presetID="9" presetClass="emph" presetSubtype="0" grpId="1" nodeType="withEffect">
                                  <p:stCondLst>
                                    <p:cond delay="0"/>
                                  </p:stCondLst>
                                  <p:childTnLst>
                                    <p:set>
                                      <p:cBhvr rctx="PPT">
                                        <p:cTn id="179" dur="indefinite"/>
                                        <p:tgtEl>
                                          <p:spTgt spid="284766"/>
                                        </p:tgtEl>
                                        <p:attrNameLst>
                                          <p:attrName>style.opacity</p:attrName>
                                        </p:attrNameLst>
                                      </p:cBhvr>
                                      <p:to>
                                        <p:strVal val="0.2"/>
                                      </p:to>
                                    </p:set>
                                    <p:animEffect filter="image" prLst="opacity: 0.2">
                                      <p:cBhvr rctx="IE">
                                        <p:cTn id="180" dur="indefinite"/>
                                        <p:tgtEl>
                                          <p:spTgt spid="284766"/>
                                        </p:tgtEl>
                                      </p:cBhvr>
                                    </p:animEffect>
                                  </p:childTnLst>
                                </p:cTn>
                              </p:par>
                              <p:par>
                                <p:cTn id="181" presetID="9" presetClass="emph" presetSubtype="0" grpId="1" nodeType="withEffect">
                                  <p:stCondLst>
                                    <p:cond delay="0"/>
                                  </p:stCondLst>
                                  <p:childTnLst>
                                    <p:set>
                                      <p:cBhvr rctx="PPT">
                                        <p:cTn id="182" dur="indefinite"/>
                                        <p:tgtEl>
                                          <p:spTgt spid="284760"/>
                                        </p:tgtEl>
                                        <p:attrNameLst>
                                          <p:attrName>style.opacity</p:attrName>
                                        </p:attrNameLst>
                                      </p:cBhvr>
                                      <p:to>
                                        <p:strVal val="0.2"/>
                                      </p:to>
                                    </p:set>
                                    <p:animEffect filter="image" prLst="opacity: 0.2">
                                      <p:cBhvr rctx="IE">
                                        <p:cTn id="183" dur="indefinite"/>
                                        <p:tgtEl>
                                          <p:spTgt spid="284760"/>
                                        </p:tgtEl>
                                      </p:cBhvr>
                                    </p:animEffect>
                                  </p:childTnLst>
                                </p:cTn>
                              </p:par>
                              <p:par>
                                <p:cTn id="184" presetID="9" presetClass="emph" presetSubtype="0" grpId="1" nodeType="withEffect">
                                  <p:stCondLst>
                                    <p:cond delay="0"/>
                                  </p:stCondLst>
                                  <p:childTnLst>
                                    <p:set>
                                      <p:cBhvr rctx="PPT">
                                        <p:cTn id="185" dur="indefinite"/>
                                        <p:tgtEl>
                                          <p:spTgt spid="284765"/>
                                        </p:tgtEl>
                                        <p:attrNameLst>
                                          <p:attrName>style.opacity</p:attrName>
                                        </p:attrNameLst>
                                      </p:cBhvr>
                                      <p:to>
                                        <p:strVal val="0.2"/>
                                      </p:to>
                                    </p:set>
                                    <p:animEffect filter="image" prLst="opacity: 0.2">
                                      <p:cBhvr rctx="IE">
                                        <p:cTn id="186" dur="indefinite"/>
                                        <p:tgtEl>
                                          <p:spTgt spid="284765"/>
                                        </p:tgtEl>
                                      </p:cBhvr>
                                    </p:animEffect>
                                  </p:childTnLst>
                                </p:cTn>
                              </p:par>
                              <p:par>
                                <p:cTn id="187" presetID="9" presetClass="emph" presetSubtype="0" grpId="1" nodeType="withEffect">
                                  <p:stCondLst>
                                    <p:cond delay="0"/>
                                  </p:stCondLst>
                                  <p:childTnLst>
                                    <p:set>
                                      <p:cBhvr rctx="PPT">
                                        <p:cTn id="188" dur="indefinite"/>
                                        <p:tgtEl>
                                          <p:spTgt spid="284759"/>
                                        </p:tgtEl>
                                        <p:attrNameLst>
                                          <p:attrName>style.opacity</p:attrName>
                                        </p:attrNameLst>
                                      </p:cBhvr>
                                      <p:to>
                                        <p:strVal val="0.2"/>
                                      </p:to>
                                    </p:set>
                                    <p:animEffect filter="image" prLst="opacity: 0.2">
                                      <p:cBhvr rctx="IE">
                                        <p:cTn id="189" dur="indefinite"/>
                                        <p:tgtEl>
                                          <p:spTgt spid="284759"/>
                                        </p:tgtEl>
                                      </p:cBhvr>
                                    </p:animEffect>
                                  </p:childTnLst>
                                </p:cTn>
                              </p:par>
                              <p:par>
                                <p:cTn id="190" presetID="9" presetClass="emph" presetSubtype="0" grpId="1" nodeType="withEffect">
                                  <p:stCondLst>
                                    <p:cond delay="0"/>
                                  </p:stCondLst>
                                  <p:childTnLst>
                                    <p:set>
                                      <p:cBhvr rctx="PPT">
                                        <p:cTn id="191" dur="indefinite"/>
                                        <p:tgtEl>
                                          <p:spTgt spid="284764"/>
                                        </p:tgtEl>
                                        <p:attrNameLst>
                                          <p:attrName>style.opacity</p:attrName>
                                        </p:attrNameLst>
                                      </p:cBhvr>
                                      <p:to>
                                        <p:strVal val="0.2"/>
                                      </p:to>
                                    </p:set>
                                    <p:animEffect filter="image" prLst="opacity: 0.2">
                                      <p:cBhvr rctx="IE">
                                        <p:cTn id="192" dur="indefinite"/>
                                        <p:tgtEl>
                                          <p:spTgt spid="284764"/>
                                        </p:tgtEl>
                                      </p:cBhvr>
                                    </p:animEffect>
                                  </p:childTnLst>
                                </p:cTn>
                              </p:par>
                              <p:par>
                                <p:cTn id="193" presetID="9" presetClass="emph" presetSubtype="0" grpId="1" nodeType="withEffect">
                                  <p:stCondLst>
                                    <p:cond delay="0"/>
                                  </p:stCondLst>
                                  <p:childTnLst>
                                    <p:set>
                                      <p:cBhvr rctx="PPT">
                                        <p:cTn id="194" dur="indefinite"/>
                                        <p:tgtEl>
                                          <p:spTgt spid="284758"/>
                                        </p:tgtEl>
                                        <p:attrNameLst>
                                          <p:attrName>style.opacity</p:attrName>
                                        </p:attrNameLst>
                                      </p:cBhvr>
                                      <p:to>
                                        <p:strVal val="0.2"/>
                                      </p:to>
                                    </p:set>
                                    <p:animEffect filter="image" prLst="opacity: 0.2">
                                      <p:cBhvr rctx="IE">
                                        <p:cTn id="195" dur="indefinite"/>
                                        <p:tgtEl>
                                          <p:spTgt spid="284758"/>
                                        </p:tgtEl>
                                      </p:cBhvr>
                                    </p:animEffect>
                                  </p:childTnLst>
                                </p:cTn>
                              </p:par>
                              <p:par>
                                <p:cTn id="196" presetID="9" presetClass="emph" presetSubtype="0" grpId="1" nodeType="withEffect">
                                  <p:stCondLst>
                                    <p:cond delay="0"/>
                                  </p:stCondLst>
                                  <p:childTnLst>
                                    <p:set>
                                      <p:cBhvr rctx="PPT">
                                        <p:cTn id="197" dur="indefinite"/>
                                        <p:tgtEl>
                                          <p:spTgt spid="284763"/>
                                        </p:tgtEl>
                                        <p:attrNameLst>
                                          <p:attrName>style.opacity</p:attrName>
                                        </p:attrNameLst>
                                      </p:cBhvr>
                                      <p:to>
                                        <p:strVal val="0.2"/>
                                      </p:to>
                                    </p:set>
                                    <p:animEffect filter="image" prLst="opacity: 0.2">
                                      <p:cBhvr rctx="IE">
                                        <p:cTn id="198" dur="indefinite"/>
                                        <p:tgtEl>
                                          <p:spTgt spid="284763"/>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284767"/>
                                        </p:tgtEl>
                                        <p:attrNameLst>
                                          <p:attrName>style.visibility</p:attrName>
                                        </p:attrNameLst>
                                      </p:cBhvr>
                                      <p:to>
                                        <p:strVal val="visible"/>
                                      </p:to>
                                    </p:set>
                                    <p:animEffect transition="in" filter="fade">
                                      <p:cBhvr>
                                        <p:cTn id="203" dur="2000"/>
                                        <p:tgtEl>
                                          <p:spTgt spid="28476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84771"/>
                                        </p:tgtEl>
                                        <p:attrNameLst>
                                          <p:attrName>style.visibility</p:attrName>
                                        </p:attrNameLst>
                                      </p:cBhvr>
                                      <p:to>
                                        <p:strVal val="visible"/>
                                      </p:to>
                                    </p:set>
                                    <p:animEffect transition="in" filter="fade">
                                      <p:cBhvr>
                                        <p:cTn id="206" dur="2000"/>
                                        <p:tgtEl>
                                          <p:spTgt spid="284771"/>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84770"/>
                                        </p:tgtEl>
                                        <p:attrNameLst>
                                          <p:attrName>style.visibility</p:attrName>
                                        </p:attrNameLst>
                                      </p:cBhvr>
                                      <p:to>
                                        <p:strVal val="visible"/>
                                      </p:to>
                                    </p:set>
                                    <p:animEffect transition="in" filter="fade">
                                      <p:cBhvr>
                                        <p:cTn id="209" dur="2000"/>
                                        <p:tgtEl>
                                          <p:spTgt spid="284770"/>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84769"/>
                                        </p:tgtEl>
                                        <p:attrNameLst>
                                          <p:attrName>style.visibility</p:attrName>
                                        </p:attrNameLst>
                                      </p:cBhvr>
                                      <p:to>
                                        <p:strVal val="visible"/>
                                      </p:to>
                                    </p:set>
                                    <p:animEffect transition="in" filter="fade">
                                      <p:cBhvr>
                                        <p:cTn id="212" dur="2000"/>
                                        <p:tgtEl>
                                          <p:spTgt spid="284769"/>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84768"/>
                                        </p:tgtEl>
                                        <p:attrNameLst>
                                          <p:attrName>style.visibility</p:attrName>
                                        </p:attrNameLst>
                                      </p:cBhvr>
                                      <p:to>
                                        <p:strVal val="visible"/>
                                      </p:to>
                                    </p:set>
                                    <p:animEffect transition="in" filter="fade">
                                      <p:cBhvr>
                                        <p:cTn id="215" dur="2000"/>
                                        <p:tgtEl>
                                          <p:spTgt spid="284768"/>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284772"/>
                                        </p:tgtEl>
                                        <p:attrNameLst>
                                          <p:attrName>style.visibility</p:attrName>
                                        </p:attrNameLst>
                                      </p:cBhvr>
                                      <p:to>
                                        <p:strVal val="visible"/>
                                      </p:to>
                                    </p:set>
                                    <p:animEffect transition="in" filter="fade">
                                      <p:cBhvr>
                                        <p:cTn id="218" dur="2000"/>
                                        <p:tgtEl>
                                          <p:spTgt spid="284772"/>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284776"/>
                                        </p:tgtEl>
                                        <p:attrNameLst>
                                          <p:attrName>style.visibility</p:attrName>
                                        </p:attrNameLst>
                                      </p:cBhvr>
                                      <p:to>
                                        <p:strVal val="visible"/>
                                      </p:to>
                                    </p:set>
                                    <p:animEffect transition="in" filter="fade">
                                      <p:cBhvr>
                                        <p:cTn id="221" dur="2000"/>
                                        <p:tgtEl>
                                          <p:spTgt spid="284776"/>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284775"/>
                                        </p:tgtEl>
                                        <p:attrNameLst>
                                          <p:attrName>style.visibility</p:attrName>
                                        </p:attrNameLst>
                                      </p:cBhvr>
                                      <p:to>
                                        <p:strVal val="visible"/>
                                      </p:to>
                                    </p:set>
                                    <p:animEffect transition="in" filter="fade">
                                      <p:cBhvr>
                                        <p:cTn id="224" dur="2000"/>
                                        <p:tgtEl>
                                          <p:spTgt spid="284775"/>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284774"/>
                                        </p:tgtEl>
                                        <p:attrNameLst>
                                          <p:attrName>style.visibility</p:attrName>
                                        </p:attrNameLst>
                                      </p:cBhvr>
                                      <p:to>
                                        <p:strVal val="visible"/>
                                      </p:to>
                                    </p:set>
                                    <p:animEffect transition="in" filter="fade">
                                      <p:cBhvr>
                                        <p:cTn id="227" dur="2000"/>
                                        <p:tgtEl>
                                          <p:spTgt spid="284774"/>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284773"/>
                                        </p:tgtEl>
                                        <p:attrNameLst>
                                          <p:attrName>style.visibility</p:attrName>
                                        </p:attrNameLst>
                                      </p:cBhvr>
                                      <p:to>
                                        <p:strVal val="visible"/>
                                      </p:to>
                                    </p:set>
                                    <p:animEffect transition="in" filter="fade">
                                      <p:cBhvr>
                                        <p:cTn id="230" dur="2000"/>
                                        <p:tgtEl>
                                          <p:spTgt spid="284773"/>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84705"/>
                                        </p:tgtEl>
                                        <p:attrNameLst>
                                          <p:attrName>style.visibility</p:attrName>
                                        </p:attrNameLst>
                                      </p:cBhvr>
                                      <p:to>
                                        <p:strVal val="visible"/>
                                      </p:to>
                                    </p:set>
                                    <p:animEffect transition="in" filter="wipe(down)">
                                      <p:cBhvr>
                                        <p:cTn id="235" dur="500"/>
                                        <p:tgtEl>
                                          <p:spTgt spid="284705"/>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84704"/>
                                        </p:tgtEl>
                                        <p:attrNameLst>
                                          <p:attrName>style.visibility</p:attrName>
                                        </p:attrNameLst>
                                      </p:cBhvr>
                                      <p:to>
                                        <p:strVal val="visible"/>
                                      </p:to>
                                    </p:set>
                                    <p:animEffect transition="in" filter="wipe(down)">
                                      <p:cBhvr>
                                        <p:cTn id="238" dur="500"/>
                                        <p:tgtEl>
                                          <p:spTgt spid="284704"/>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84703"/>
                                        </p:tgtEl>
                                        <p:attrNameLst>
                                          <p:attrName>style.visibility</p:attrName>
                                        </p:attrNameLst>
                                      </p:cBhvr>
                                      <p:to>
                                        <p:strVal val="visible"/>
                                      </p:to>
                                    </p:set>
                                    <p:animEffect transition="in" filter="wipe(down)">
                                      <p:cBhvr>
                                        <p:cTn id="241" dur="500"/>
                                        <p:tgtEl>
                                          <p:spTgt spid="284703"/>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84702"/>
                                        </p:tgtEl>
                                        <p:attrNameLst>
                                          <p:attrName>style.visibility</p:attrName>
                                        </p:attrNameLst>
                                      </p:cBhvr>
                                      <p:to>
                                        <p:strVal val="visible"/>
                                      </p:to>
                                    </p:set>
                                    <p:animEffect transition="in" filter="wipe(down)">
                                      <p:cBhvr>
                                        <p:cTn id="244" dur="500"/>
                                        <p:tgtEl>
                                          <p:spTgt spid="284702"/>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84701"/>
                                        </p:tgtEl>
                                        <p:attrNameLst>
                                          <p:attrName>style.visibility</p:attrName>
                                        </p:attrNameLst>
                                      </p:cBhvr>
                                      <p:to>
                                        <p:strVal val="visible"/>
                                      </p:to>
                                    </p:set>
                                    <p:animEffect transition="in" filter="wipe(down)">
                                      <p:cBhvr>
                                        <p:cTn id="247" dur="500"/>
                                        <p:tgtEl>
                                          <p:spTgt spid="284701"/>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8" presetClass="entr" presetSubtype="16" fill="hold" nodeType="clickEffect">
                                  <p:stCondLst>
                                    <p:cond delay="0"/>
                                  </p:stCondLst>
                                  <p:childTnLst>
                                    <p:set>
                                      <p:cBhvr>
                                        <p:cTn id="251" dur="1" fill="hold">
                                          <p:stCondLst>
                                            <p:cond delay="0"/>
                                          </p:stCondLst>
                                        </p:cTn>
                                        <p:tgtEl>
                                          <p:spTgt spid="284779"/>
                                        </p:tgtEl>
                                        <p:attrNameLst>
                                          <p:attrName>style.visibility</p:attrName>
                                        </p:attrNameLst>
                                      </p:cBhvr>
                                      <p:to>
                                        <p:strVal val="visible"/>
                                      </p:to>
                                    </p:set>
                                    <p:animEffect transition="in" filter="diamond(in)">
                                      <p:cBhvr>
                                        <p:cTn id="252" dur="2000"/>
                                        <p:tgtEl>
                                          <p:spTgt spid="284779"/>
                                        </p:tgtEl>
                                      </p:cBhvr>
                                    </p:animEffect>
                                  </p:childTnLst>
                                </p:cTn>
                              </p:par>
                              <p:par>
                                <p:cTn id="253" presetID="8" presetClass="entr" presetSubtype="16" fill="hold" nodeType="withEffect">
                                  <p:stCondLst>
                                    <p:cond delay="0"/>
                                  </p:stCondLst>
                                  <p:childTnLst>
                                    <p:set>
                                      <p:cBhvr>
                                        <p:cTn id="254" dur="1" fill="hold">
                                          <p:stCondLst>
                                            <p:cond delay="0"/>
                                          </p:stCondLst>
                                        </p:cTn>
                                        <p:tgtEl>
                                          <p:spTgt spid="284789"/>
                                        </p:tgtEl>
                                        <p:attrNameLst>
                                          <p:attrName>style.visibility</p:attrName>
                                        </p:attrNameLst>
                                      </p:cBhvr>
                                      <p:to>
                                        <p:strVal val="visible"/>
                                      </p:to>
                                    </p:set>
                                    <p:animEffect transition="in" filter="diamond(in)">
                                      <p:cBhvr>
                                        <p:cTn id="255" dur="2000"/>
                                        <p:tgtEl>
                                          <p:spTgt spid="284789"/>
                                        </p:tgtEl>
                                      </p:cBhvr>
                                    </p:animEffect>
                                  </p:childTnLst>
                                </p:cTn>
                              </p:par>
                              <p:par>
                                <p:cTn id="256" presetID="8" presetClass="entr" presetSubtype="16" fill="hold" nodeType="withEffect">
                                  <p:stCondLst>
                                    <p:cond delay="0"/>
                                  </p:stCondLst>
                                  <p:childTnLst>
                                    <p:set>
                                      <p:cBhvr>
                                        <p:cTn id="257" dur="1" fill="hold">
                                          <p:stCondLst>
                                            <p:cond delay="0"/>
                                          </p:stCondLst>
                                        </p:cTn>
                                        <p:tgtEl>
                                          <p:spTgt spid="284788"/>
                                        </p:tgtEl>
                                        <p:attrNameLst>
                                          <p:attrName>style.visibility</p:attrName>
                                        </p:attrNameLst>
                                      </p:cBhvr>
                                      <p:to>
                                        <p:strVal val="visible"/>
                                      </p:to>
                                    </p:set>
                                    <p:animEffect transition="in" filter="diamond(in)">
                                      <p:cBhvr>
                                        <p:cTn id="258" dur="2000"/>
                                        <p:tgtEl>
                                          <p:spTgt spid="284788"/>
                                        </p:tgtEl>
                                      </p:cBhvr>
                                    </p:animEffect>
                                  </p:childTnLst>
                                </p:cTn>
                              </p:par>
                              <p:par>
                                <p:cTn id="259" presetID="8" presetClass="entr" presetSubtype="16" fill="hold" nodeType="withEffect">
                                  <p:stCondLst>
                                    <p:cond delay="0"/>
                                  </p:stCondLst>
                                  <p:childTnLst>
                                    <p:set>
                                      <p:cBhvr>
                                        <p:cTn id="260" dur="1" fill="hold">
                                          <p:stCondLst>
                                            <p:cond delay="0"/>
                                          </p:stCondLst>
                                        </p:cTn>
                                        <p:tgtEl>
                                          <p:spTgt spid="284787"/>
                                        </p:tgtEl>
                                        <p:attrNameLst>
                                          <p:attrName>style.visibility</p:attrName>
                                        </p:attrNameLst>
                                      </p:cBhvr>
                                      <p:to>
                                        <p:strVal val="visible"/>
                                      </p:to>
                                    </p:set>
                                    <p:animEffect transition="in" filter="diamond(in)">
                                      <p:cBhvr>
                                        <p:cTn id="261" dur="2000"/>
                                        <p:tgtEl>
                                          <p:spTgt spid="284787"/>
                                        </p:tgtEl>
                                      </p:cBhvr>
                                    </p:animEffect>
                                  </p:childTnLst>
                                </p:cTn>
                              </p:par>
                              <p:par>
                                <p:cTn id="262" presetID="8" presetClass="entr" presetSubtype="16" fill="hold" nodeType="withEffect">
                                  <p:stCondLst>
                                    <p:cond delay="0"/>
                                  </p:stCondLst>
                                  <p:childTnLst>
                                    <p:set>
                                      <p:cBhvr>
                                        <p:cTn id="263" dur="1" fill="hold">
                                          <p:stCondLst>
                                            <p:cond delay="0"/>
                                          </p:stCondLst>
                                        </p:cTn>
                                        <p:tgtEl>
                                          <p:spTgt spid="284786"/>
                                        </p:tgtEl>
                                        <p:attrNameLst>
                                          <p:attrName>style.visibility</p:attrName>
                                        </p:attrNameLst>
                                      </p:cBhvr>
                                      <p:to>
                                        <p:strVal val="visible"/>
                                      </p:to>
                                    </p:set>
                                    <p:animEffect transition="in" filter="diamond(in)">
                                      <p:cBhvr>
                                        <p:cTn id="264" dur="2000"/>
                                        <p:tgtEl>
                                          <p:spTgt spid="284786"/>
                                        </p:tgtEl>
                                      </p:cBhvr>
                                    </p:animEffect>
                                  </p:childTnLst>
                                </p:cTn>
                              </p:par>
                              <p:par>
                                <p:cTn id="265" presetID="8" presetClass="entr" presetSubtype="16" fill="hold" nodeType="withEffect">
                                  <p:stCondLst>
                                    <p:cond delay="0"/>
                                  </p:stCondLst>
                                  <p:childTnLst>
                                    <p:set>
                                      <p:cBhvr>
                                        <p:cTn id="266" dur="1" fill="hold">
                                          <p:stCondLst>
                                            <p:cond delay="0"/>
                                          </p:stCondLst>
                                        </p:cTn>
                                        <p:tgtEl>
                                          <p:spTgt spid="284783"/>
                                        </p:tgtEl>
                                        <p:attrNameLst>
                                          <p:attrName>style.visibility</p:attrName>
                                        </p:attrNameLst>
                                      </p:cBhvr>
                                      <p:to>
                                        <p:strVal val="visible"/>
                                      </p:to>
                                    </p:set>
                                    <p:animEffect transition="in" filter="diamond(in)">
                                      <p:cBhvr>
                                        <p:cTn id="267" dur="2000"/>
                                        <p:tgtEl>
                                          <p:spTgt spid="284783"/>
                                        </p:tgtEl>
                                      </p:cBhvr>
                                    </p:animEffect>
                                  </p:childTnLst>
                                </p:cTn>
                              </p:par>
                              <p:par>
                                <p:cTn id="268" presetID="8" presetClass="entr" presetSubtype="16" fill="hold" nodeType="withEffect">
                                  <p:stCondLst>
                                    <p:cond delay="0"/>
                                  </p:stCondLst>
                                  <p:childTnLst>
                                    <p:set>
                                      <p:cBhvr>
                                        <p:cTn id="269" dur="1" fill="hold">
                                          <p:stCondLst>
                                            <p:cond delay="0"/>
                                          </p:stCondLst>
                                        </p:cTn>
                                        <p:tgtEl>
                                          <p:spTgt spid="284778"/>
                                        </p:tgtEl>
                                        <p:attrNameLst>
                                          <p:attrName>style.visibility</p:attrName>
                                        </p:attrNameLst>
                                      </p:cBhvr>
                                      <p:to>
                                        <p:strVal val="visible"/>
                                      </p:to>
                                    </p:set>
                                    <p:animEffect transition="in" filter="diamond(in)">
                                      <p:cBhvr>
                                        <p:cTn id="270" dur="2000"/>
                                        <p:tgtEl>
                                          <p:spTgt spid="284778"/>
                                        </p:tgtEl>
                                      </p:cBhvr>
                                    </p:animEffect>
                                  </p:childTnLst>
                                </p:cTn>
                              </p:par>
                              <p:par>
                                <p:cTn id="271" presetID="8" presetClass="entr" presetSubtype="16" fill="hold" nodeType="withEffect">
                                  <p:stCondLst>
                                    <p:cond delay="0"/>
                                  </p:stCondLst>
                                  <p:childTnLst>
                                    <p:set>
                                      <p:cBhvr>
                                        <p:cTn id="272" dur="1" fill="hold">
                                          <p:stCondLst>
                                            <p:cond delay="0"/>
                                          </p:stCondLst>
                                        </p:cTn>
                                        <p:tgtEl>
                                          <p:spTgt spid="284785"/>
                                        </p:tgtEl>
                                        <p:attrNameLst>
                                          <p:attrName>style.visibility</p:attrName>
                                        </p:attrNameLst>
                                      </p:cBhvr>
                                      <p:to>
                                        <p:strVal val="visible"/>
                                      </p:to>
                                    </p:set>
                                    <p:animEffect transition="in" filter="diamond(in)">
                                      <p:cBhvr>
                                        <p:cTn id="273" dur="2000"/>
                                        <p:tgtEl>
                                          <p:spTgt spid="284785"/>
                                        </p:tgtEl>
                                      </p:cBhvr>
                                    </p:animEffect>
                                  </p:childTnLst>
                                </p:cTn>
                              </p:par>
                              <p:par>
                                <p:cTn id="274" presetID="8" presetClass="entr" presetSubtype="16" fill="hold" nodeType="withEffect">
                                  <p:stCondLst>
                                    <p:cond delay="0"/>
                                  </p:stCondLst>
                                  <p:childTnLst>
                                    <p:set>
                                      <p:cBhvr>
                                        <p:cTn id="275" dur="1" fill="hold">
                                          <p:stCondLst>
                                            <p:cond delay="0"/>
                                          </p:stCondLst>
                                        </p:cTn>
                                        <p:tgtEl>
                                          <p:spTgt spid="284784"/>
                                        </p:tgtEl>
                                        <p:attrNameLst>
                                          <p:attrName>style.visibility</p:attrName>
                                        </p:attrNameLst>
                                      </p:cBhvr>
                                      <p:to>
                                        <p:strVal val="visible"/>
                                      </p:to>
                                    </p:set>
                                    <p:animEffect transition="in" filter="diamond(in)">
                                      <p:cBhvr>
                                        <p:cTn id="276" dur="2000"/>
                                        <p:tgtEl>
                                          <p:spTgt spid="284784"/>
                                        </p:tgtEl>
                                      </p:cBhvr>
                                    </p:animEffect>
                                  </p:childTnLst>
                                </p:cTn>
                              </p:par>
                            </p:childTnLst>
                          </p:cTn>
                        </p:par>
                      </p:childTnLst>
                    </p:cTn>
                  </p:par>
                  <p:par>
                    <p:cTn id="277" fill="hold" nodeType="clickPar">
                      <p:stCondLst>
                        <p:cond delay="indefinite"/>
                      </p:stCondLst>
                      <p:childTnLst>
                        <p:par>
                          <p:cTn id="278" fill="hold" nodeType="withGroup">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284790"/>
                                        </p:tgtEl>
                                        <p:attrNameLst>
                                          <p:attrName>style.visibility</p:attrName>
                                        </p:attrNameLst>
                                      </p:cBhvr>
                                      <p:to>
                                        <p:strVal val="visible"/>
                                      </p:to>
                                    </p:set>
                                  </p:childTnLst>
                                </p:cTn>
                              </p:par>
                            </p:childTnLst>
                          </p:cTn>
                        </p:par>
                        <p:par>
                          <p:cTn id="281" fill="hold" nodeType="afterGroup">
                            <p:stCondLst>
                              <p:cond delay="0"/>
                            </p:stCondLst>
                            <p:childTnLst>
                              <p:par>
                                <p:cTn id="282" presetID="22" presetClass="entr" presetSubtype="4" fill="hold" grpId="0" nodeType="afterEffect">
                                  <p:stCondLst>
                                    <p:cond delay="0"/>
                                  </p:stCondLst>
                                  <p:childTnLst>
                                    <p:set>
                                      <p:cBhvr>
                                        <p:cTn id="283" dur="1" fill="hold">
                                          <p:stCondLst>
                                            <p:cond delay="0"/>
                                          </p:stCondLst>
                                        </p:cTn>
                                        <p:tgtEl>
                                          <p:spTgt spid="284791"/>
                                        </p:tgtEl>
                                        <p:attrNameLst>
                                          <p:attrName>style.visibility</p:attrName>
                                        </p:attrNameLst>
                                      </p:cBhvr>
                                      <p:to>
                                        <p:strVal val="visible"/>
                                      </p:to>
                                    </p:set>
                                    <p:animEffect transition="in" filter="wipe(down)">
                                      <p:cBhvr>
                                        <p:cTn id="284" dur="500"/>
                                        <p:tgtEl>
                                          <p:spTgt spid="284791"/>
                                        </p:tgtEl>
                                      </p:cBhvr>
                                    </p:animEffect>
                                  </p:childTnLst>
                                </p:cTn>
                              </p:par>
                            </p:childTnLst>
                          </p:cTn>
                        </p:par>
                        <p:par>
                          <p:cTn id="285" fill="hold" nodeType="afterGroup">
                            <p:stCondLst>
                              <p:cond delay="500"/>
                            </p:stCondLst>
                            <p:childTnLst>
                              <p:par>
                                <p:cTn id="286" presetID="1" presetClass="entr" presetSubtype="0" fill="hold" grpId="0" nodeType="afterEffect">
                                  <p:stCondLst>
                                    <p:cond delay="0"/>
                                  </p:stCondLst>
                                  <p:childTnLst>
                                    <p:set>
                                      <p:cBhvr>
                                        <p:cTn id="287" dur="1" fill="hold">
                                          <p:stCondLst>
                                            <p:cond delay="0"/>
                                          </p:stCondLst>
                                        </p:cTn>
                                        <p:tgtEl>
                                          <p:spTgt spid="284792"/>
                                        </p:tgtEl>
                                        <p:attrNameLst>
                                          <p:attrName>style.visibility</p:attrName>
                                        </p:attrNameLst>
                                      </p:cBhvr>
                                      <p:to>
                                        <p:strVal val="visible"/>
                                      </p:to>
                                    </p:set>
                                  </p:childTnLst>
                                </p:cTn>
                              </p:par>
                            </p:childTnLst>
                          </p:cTn>
                        </p:par>
                      </p:childTnLst>
                    </p:cTn>
                  </p:par>
                  <p:par>
                    <p:cTn id="288" fill="hold" nodeType="clickPar">
                      <p:stCondLst>
                        <p:cond delay="indefinite"/>
                      </p:stCondLst>
                      <p:childTnLst>
                        <p:par>
                          <p:cTn id="289" fill="hold" nodeType="withGroup">
                            <p:stCondLst>
                              <p:cond delay="0"/>
                            </p:stCondLst>
                            <p:childTnLst>
                              <p:par>
                                <p:cTn id="290" presetID="1" presetClass="exit" presetSubtype="0" fill="hold" grpId="1" nodeType="clickEffect">
                                  <p:stCondLst>
                                    <p:cond delay="0"/>
                                  </p:stCondLst>
                                  <p:childTnLst>
                                    <p:set>
                                      <p:cBhvr>
                                        <p:cTn id="291" dur="1" fill="hold">
                                          <p:stCondLst>
                                            <p:cond delay="0"/>
                                          </p:stCondLst>
                                        </p:cTn>
                                        <p:tgtEl>
                                          <p:spTgt spid="284791"/>
                                        </p:tgtEl>
                                        <p:attrNameLst>
                                          <p:attrName>style.visibility</p:attrName>
                                        </p:attrNameLst>
                                      </p:cBhvr>
                                      <p:to>
                                        <p:strVal val="hidden"/>
                                      </p:to>
                                    </p:set>
                                  </p:childTnLst>
                                </p:cTn>
                              </p:par>
                              <p:par>
                                <p:cTn id="292" presetID="1" presetClass="exit" presetSubtype="0" fill="hold" grpId="1" nodeType="withEffect">
                                  <p:stCondLst>
                                    <p:cond delay="0"/>
                                  </p:stCondLst>
                                  <p:childTnLst>
                                    <p:set>
                                      <p:cBhvr>
                                        <p:cTn id="293" dur="1" fill="hold">
                                          <p:stCondLst>
                                            <p:cond delay="0"/>
                                          </p:stCondLst>
                                        </p:cTn>
                                        <p:tgtEl>
                                          <p:spTgt spid="284792"/>
                                        </p:tgtEl>
                                        <p:attrNameLst>
                                          <p:attrName>style.visibility</p:attrName>
                                        </p:attrNameLst>
                                      </p:cBhvr>
                                      <p:to>
                                        <p:strVal val="hidden"/>
                                      </p:to>
                                    </p:set>
                                  </p:childTnLst>
                                </p:cTn>
                              </p:par>
                            </p:childTnLst>
                          </p:cTn>
                        </p:par>
                      </p:childTnLst>
                    </p:cTn>
                  </p:par>
                  <p:par>
                    <p:cTn id="294" fill="hold" nodeType="clickPar">
                      <p:stCondLst>
                        <p:cond delay="indefinite"/>
                      </p:stCondLst>
                      <p:childTnLst>
                        <p:par>
                          <p:cTn id="295" fill="hold" nodeType="withGroup">
                            <p:stCondLst>
                              <p:cond delay="0"/>
                            </p:stCondLst>
                            <p:childTnLst>
                              <p:par>
                                <p:cTn id="296" presetID="1" presetClass="entr" presetSubtype="0" fill="hold" grpId="0" nodeType="clickEffect">
                                  <p:stCondLst>
                                    <p:cond delay="0"/>
                                  </p:stCondLst>
                                  <p:childTnLst>
                                    <p:set>
                                      <p:cBhvr>
                                        <p:cTn id="297" dur="1" fill="hold">
                                          <p:stCondLst>
                                            <p:cond delay="0"/>
                                          </p:stCondLst>
                                        </p:cTn>
                                        <p:tgtEl>
                                          <p:spTgt spid="284793"/>
                                        </p:tgtEl>
                                        <p:attrNameLst>
                                          <p:attrName>style.visibility</p:attrName>
                                        </p:attrNameLst>
                                      </p:cBhvr>
                                      <p:to>
                                        <p:strVal val="visible"/>
                                      </p:to>
                                    </p:set>
                                  </p:childTnLst>
                                </p:cTn>
                              </p:par>
                            </p:childTnLst>
                          </p:cTn>
                        </p:par>
                        <p:par>
                          <p:cTn id="298" fill="hold" nodeType="afterGroup">
                            <p:stCondLst>
                              <p:cond delay="0"/>
                            </p:stCondLst>
                            <p:childTnLst>
                              <p:par>
                                <p:cTn id="299" presetID="22" presetClass="entr" presetSubtype="4" fill="hold" grpId="0" nodeType="afterEffect">
                                  <p:stCondLst>
                                    <p:cond delay="0"/>
                                  </p:stCondLst>
                                  <p:childTnLst>
                                    <p:set>
                                      <p:cBhvr>
                                        <p:cTn id="300" dur="1" fill="hold">
                                          <p:stCondLst>
                                            <p:cond delay="0"/>
                                          </p:stCondLst>
                                        </p:cTn>
                                        <p:tgtEl>
                                          <p:spTgt spid="284794"/>
                                        </p:tgtEl>
                                        <p:attrNameLst>
                                          <p:attrName>style.visibility</p:attrName>
                                        </p:attrNameLst>
                                      </p:cBhvr>
                                      <p:to>
                                        <p:strVal val="visible"/>
                                      </p:to>
                                    </p:set>
                                    <p:animEffect transition="in" filter="wipe(down)">
                                      <p:cBhvr>
                                        <p:cTn id="301" dur="500"/>
                                        <p:tgtEl>
                                          <p:spTgt spid="284794"/>
                                        </p:tgtEl>
                                      </p:cBhvr>
                                    </p:animEffect>
                                  </p:childTnLst>
                                </p:cTn>
                              </p:par>
                              <p:par>
                                <p:cTn id="302" presetID="22" presetClass="entr" presetSubtype="4" fill="hold" grpId="0" nodeType="withEffect">
                                  <p:stCondLst>
                                    <p:cond delay="0"/>
                                  </p:stCondLst>
                                  <p:childTnLst>
                                    <p:set>
                                      <p:cBhvr>
                                        <p:cTn id="303" dur="1" fill="hold">
                                          <p:stCondLst>
                                            <p:cond delay="0"/>
                                          </p:stCondLst>
                                        </p:cTn>
                                        <p:tgtEl>
                                          <p:spTgt spid="284795"/>
                                        </p:tgtEl>
                                        <p:attrNameLst>
                                          <p:attrName>style.visibility</p:attrName>
                                        </p:attrNameLst>
                                      </p:cBhvr>
                                      <p:to>
                                        <p:strVal val="visible"/>
                                      </p:to>
                                    </p:set>
                                    <p:animEffect transition="in" filter="wipe(down)">
                                      <p:cBhvr>
                                        <p:cTn id="304" dur="500"/>
                                        <p:tgtEl>
                                          <p:spTgt spid="284795"/>
                                        </p:tgtEl>
                                      </p:cBhvr>
                                    </p:animEffect>
                                  </p:childTnLst>
                                </p:cTn>
                              </p:par>
                              <p:par>
                                <p:cTn id="305" presetID="22" presetClass="entr" presetSubtype="4" fill="hold" grpId="0" nodeType="withEffect">
                                  <p:stCondLst>
                                    <p:cond delay="0"/>
                                  </p:stCondLst>
                                  <p:childTnLst>
                                    <p:set>
                                      <p:cBhvr>
                                        <p:cTn id="306" dur="1" fill="hold">
                                          <p:stCondLst>
                                            <p:cond delay="0"/>
                                          </p:stCondLst>
                                        </p:cTn>
                                        <p:tgtEl>
                                          <p:spTgt spid="284796"/>
                                        </p:tgtEl>
                                        <p:attrNameLst>
                                          <p:attrName>style.visibility</p:attrName>
                                        </p:attrNameLst>
                                      </p:cBhvr>
                                      <p:to>
                                        <p:strVal val="visible"/>
                                      </p:to>
                                    </p:set>
                                    <p:animEffect transition="in" filter="wipe(down)">
                                      <p:cBhvr>
                                        <p:cTn id="307" dur="500"/>
                                        <p:tgtEl>
                                          <p:spTgt spid="284796"/>
                                        </p:tgtEl>
                                      </p:cBhvr>
                                    </p:animEffect>
                                  </p:childTnLst>
                                </p:cTn>
                              </p:par>
                              <p:par>
                                <p:cTn id="308" presetID="22" presetClass="entr" presetSubtype="4" fill="hold" grpId="0" nodeType="withEffect">
                                  <p:stCondLst>
                                    <p:cond delay="0"/>
                                  </p:stCondLst>
                                  <p:childTnLst>
                                    <p:set>
                                      <p:cBhvr>
                                        <p:cTn id="309" dur="1" fill="hold">
                                          <p:stCondLst>
                                            <p:cond delay="0"/>
                                          </p:stCondLst>
                                        </p:cTn>
                                        <p:tgtEl>
                                          <p:spTgt spid="284797"/>
                                        </p:tgtEl>
                                        <p:attrNameLst>
                                          <p:attrName>style.visibility</p:attrName>
                                        </p:attrNameLst>
                                      </p:cBhvr>
                                      <p:to>
                                        <p:strVal val="visible"/>
                                      </p:to>
                                    </p:set>
                                    <p:animEffect transition="in" filter="wipe(down)">
                                      <p:cBhvr>
                                        <p:cTn id="310" dur="500"/>
                                        <p:tgtEl>
                                          <p:spTgt spid="284797"/>
                                        </p:tgtEl>
                                      </p:cBhvr>
                                    </p:animEffect>
                                  </p:childTnLst>
                                </p:cTn>
                              </p:par>
                              <p:par>
                                <p:cTn id="311" presetID="22" presetClass="entr" presetSubtype="4" fill="hold" grpId="0" nodeType="withEffect">
                                  <p:stCondLst>
                                    <p:cond delay="0"/>
                                  </p:stCondLst>
                                  <p:childTnLst>
                                    <p:set>
                                      <p:cBhvr>
                                        <p:cTn id="312" dur="1" fill="hold">
                                          <p:stCondLst>
                                            <p:cond delay="0"/>
                                          </p:stCondLst>
                                        </p:cTn>
                                        <p:tgtEl>
                                          <p:spTgt spid="284798"/>
                                        </p:tgtEl>
                                        <p:attrNameLst>
                                          <p:attrName>style.visibility</p:attrName>
                                        </p:attrNameLst>
                                      </p:cBhvr>
                                      <p:to>
                                        <p:strVal val="visible"/>
                                      </p:to>
                                    </p:set>
                                    <p:animEffect transition="in" filter="wipe(down)">
                                      <p:cBhvr>
                                        <p:cTn id="313" dur="500"/>
                                        <p:tgtEl>
                                          <p:spTgt spid="284798"/>
                                        </p:tgtEl>
                                      </p:cBhvr>
                                    </p:animEffect>
                                  </p:childTnLst>
                                </p:cTn>
                              </p:par>
                            </p:childTnLst>
                          </p:cTn>
                        </p:par>
                      </p:childTnLst>
                    </p:cTn>
                  </p:par>
                  <p:par>
                    <p:cTn id="314" fill="hold" nodeType="clickPar">
                      <p:stCondLst>
                        <p:cond delay="indefinite"/>
                      </p:stCondLst>
                      <p:childTnLst>
                        <p:par>
                          <p:cTn id="315" fill="hold" nodeType="withGroup">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84799"/>
                                        </p:tgtEl>
                                        <p:attrNameLst>
                                          <p:attrName>style.visibility</p:attrName>
                                        </p:attrNameLst>
                                      </p:cBhvr>
                                      <p:to>
                                        <p:strVal val="visible"/>
                                      </p:to>
                                    </p:set>
                                  </p:childTnLst>
                                </p:cTn>
                              </p:par>
                            </p:childTnLst>
                          </p:cTn>
                        </p:par>
                      </p:childTnLst>
                    </p:cTn>
                  </p:par>
                  <p:par>
                    <p:cTn id="318" fill="hold" nodeType="clickPar">
                      <p:stCondLst>
                        <p:cond delay="indefinite"/>
                      </p:stCondLst>
                      <p:childTnLst>
                        <p:par>
                          <p:cTn id="319" fill="hold" nodeType="withGroup">
                            <p:stCondLst>
                              <p:cond delay="0"/>
                            </p:stCondLst>
                            <p:childTnLst>
                              <p:par>
                                <p:cTn id="320" presetID="1" presetClass="entr" presetSubtype="0" fill="hold" grpId="0" nodeType="clickEffect">
                                  <p:stCondLst>
                                    <p:cond delay="0"/>
                                  </p:stCondLst>
                                  <p:childTnLst>
                                    <p:set>
                                      <p:cBhvr>
                                        <p:cTn id="321" dur="1" fill="hold">
                                          <p:stCondLst>
                                            <p:cond delay="0"/>
                                          </p:stCondLst>
                                        </p:cTn>
                                        <p:tgtEl>
                                          <p:spTgt spid="284800"/>
                                        </p:tgtEl>
                                        <p:attrNameLst>
                                          <p:attrName>style.visibility</p:attrName>
                                        </p:attrNameLst>
                                      </p:cBhvr>
                                      <p:to>
                                        <p:strVal val="visible"/>
                                      </p:to>
                                    </p:set>
                                  </p:childTnLst>
                                </p:cTn>
                              </p:par>
                            </p:childTnLst>
                          </p:cTn>
                        </p:par>
                      </p:childTnLst>
                    </p:cTn>
                  </p:par>
                  <p:par>
                    <p:cTn id="322" fill="hold" nodeType="clickPar">
                      <p:stCondLst>
                        <p:cond delay="indefinite"/>
                      </p:stCondLst>
                      <p:childTnLst>
                        <p:par>
                          <p:cTn id="323" fill="hold" nodeType="withGroup">
                            <p:stCondLst>
                              <p:cond delay="0"/>
                            </p:stCondLst>
                            <p:childTnLst>
                              <p:par>
                                <p:cTn id="324" presetID="1" presetClass="entr" presetSubtype="0" fill="hold" grpId="0" nodeType="clickEffect">
                                  <p:stCondLst>
                                    <p:cond delay="0"/>
                                  </p:stCondLst>
                                  <p:childTnLst>
                                    <p:set>
                                      <p:cBhvr>
                                        <p:cTn id="325" dur="1" fill="hold">
                                          <p:stCondLst>
                                            <p:cond delay="0"/>
                                          </p:stCondLst>
                                        </p:cTn>
                                        <p:tgtEl>
                                          <p:spTgt spid="284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animBg="1"/>
      <p:bldP spid="284675" grpId="0" animBg="1"/>
      <p:bldP spid="284677" grpId="0" animBg="1"/>
      <p:bldP spid="284683" grpId="0" animBg="1"/>
      <p:bldP spid="284684" grpId="0" animBg="1"/>
      <p:bldP spid="284685" grpId="0" animBg="1"/>
      <p:bldP spid="284686" grpId="0" animBg="1"/>
      <p:bldP spid="284687" grpId="0" animBg="1"/>
      <p:bldP spid="284688" grpId="0" animBg="1"/>
      <p:bldP spid="284689" grpId="0" animBg="1"/>
      <p:bldP spid="284690" grpId="0" animBg="1"/>
      <p:bldP spid="284691" grpId="0" animBg="1"/>
      <p:bldP spid="284692" grpId="0" animBg="1"/>
      <p:bldP spid="284693" grpId="0" animBg="1"/>
      <p:bldP spid="284700" grpId="0" animBg="1"/>
      <p:bldP spid="284701" grpId="0" animBg="1"/>
      <p:bldP spid="284702" grpId="0" animBg="1"/>
      <p:bldP spid="284703" grpId="0" animBg="1"/>
      <p:bldP spid="284704" grpId="0" animBg="1"/>
      <p:bldP spid="284705" grpId="0" animBg="1"/>
      <p:bldP spid="284710" grpId="0" animBg="1"/>
      <p:bldP spid="284711" grpId="0" animBg="1"/>
      <p:bldP spid="284712" grpId="0" animBg="1"/>
      <p:bldP spid="284713" grpId="0" animBg="1"/>
      <p:bldP spid="284714" grpId="0" animBg="1"/>
      <p:bldP spid="284715" grpId="0" animBg="1"/>
      <p:bldP spid="284716" grpId="0" animBg="1"/>
      <p:bldP spid="284757" grpId="0" animBg="1"/>
      <p:bldP spid="284757" grpId="1" animBg="1"/>
      <p:bldP spid="284758" grpId="0" animBg="1"/>
      <p:bldP spid="284758" grpId="1" animBg="1"/>
      <p:bldP spid="284759" grpId="0" animBg="1"/>
      <p:bldP spid="284759" grpId="1" animBg="1"/>
      <p:bldP spid="284760" grpId="0" animBg="1"/>
      <p:bldP spid="284760" grpId="1" animBg="1"/>
      <p:bldP spid="284761" grpId="0" animBg="1"/>
      <p:bldP spid="284761" grpId="1" animBg="1"/>
      <p:bldP spid="284762" grpId="0" animBg="1"/>
      <p:bldP spid="284762" grpId="1" animBg="1"/>
      <p:bldP spid="284763" grpId="0" animBg="1"/>
      <p:bldP spid="284763" grpId="1" animBg="1"/>
      <p:bldP spid="284764" grpId="0" animBg="1"/>
      <p:bldP spid="284764" grpId="1" animBg="1"/>
      <p:bldP spid="284765" grpId="0" animBg="1"/>
      <p:bldP spid="284765" grpId="1" animBg="1"/>
      <p:bldP spid="284766" grpId="0" animBg="1"/>
      <p:bldP spid="284766" grpId="1" animBg="1"/>
      <p:bldP spid="284767" grpId="0" animBg="1"/>
      <p:bldP spid="284768" grpId="0" animBg="1"/>
      <p:bldP spid="284769" grpId="0" animBg="1"/>
      <p:bldP spid="284770" grpId="0" animBg="1"/>
      <p:bldP spid="284771" grpId="0" animBg="1"/>
      <p:bldP spid="284772" grpId="0" animBg="1"/>
      <p:bldP spid="284773" grpId="0" animBg="1"/>
      <p:bldP spid="284774" grpId="0" animBg="1"/>
      <p:bldP spid="284775" grpId="0" animBg="1"/>
      <p:bldP spid="284776" grpId="0" animBg="1"/>
      <p:bldP spid="284790" grpId="0" animBg="1"/>
      <p:bldP spid="284791" grpId="0" animBg="1"/>
      <p:bldP spid="284791" grpId="1" animBg="1"/>
      <p:bldP spid="284792" grpId="0" animBg="1"/>
      <p:bldP spid="284792" grpId="1" animBg="1"/>
      <p:bldP spid="284793" grpId="0" animBg="1"/>
      <p:bldP spid="284794" grpId="0" animBg="1"/>
      <p:bldP spid="284795" grpId="0" animBg="1"/>
      <p:bldP spid="284796" grpId="0" animBg="1"/>
      <p:bldP spid="284797" grpId="0" animBg="1"/>
      <p:bldP spid="284798" grpId="0" animBg="1"/>
      <p:bldP spid="284799" grpId="0" animBg="1"/>
      <p:bldP spid="284800" grpId="0" animBg="1"/>
      <p:bldP spid="2848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45324" y="2495365"/>
            <a:ext cx="8229600" cy="1143000"/>
          </a:xfrm>
        </p:spPr>
        <p:txBody>
          <a:bodyPr/>
          <a:lstStyle/>
          <a:p>
            <a:r>
              <a:rPr lang="en-US" altLang="en-US" dirty="0" smtClean="0"/>
              <a:t>Justifying and Planning </a:t>
            </a:r>
            <a:br>
              <a:rPr lang="en-US" altLang="en-US" dirty="0" smtClean="0"/>
            </a:br>
            <a:r>
              <a:rPr lang="en-US" altLang="en-US" dirty="0" smtClean="0"/>
              <a:t>for the new datum(s)</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2" name="TextBox 1"/>
          <p:cNvSpPr txBox="1"/>
          <p:nvPr/>
        </p:nvSpPr>
        <p:spPr>
          <a:xfrm>
            <a:off x="6816436" y="3051958"/>
            <a:ext cx="274434" cy="369332"/>
          </a:xfrm>
          <a:prstGeom prst="rect">
            <a:avLst/>
          </a:prstGeom>
          <a:noFill/>
        </p:spPr>
        <p:txBody>
          <a:bodyPr wrap="none" rtlCol="0">
            <a:spAutoFit/>
          </a:bodyPr>
          <a:lstStyle/>
          <a:p>
            <a:r>
              <a:rPr lang="en-US" dirty="0" smtClean="0"/>
              <a:t>*</a:t>
            </a:r>
            <a:endParaRPr lang="en-US" dirty="0"/>
          </a:p>
        </p:txBody>
      </p:sp>
      <p:sp>
        <p:nvSpPr>
          <p:cNvPr id="3" name="TextBox 2"/>
          <p:cNvSpPr txBox="1"/>
          <p:nvPr/>
        </p:nvSpPr>
        <p:spPr>
          <a:xfrm>
            <a:off x="213756" y="5462649"/>
            <a:ext cx="8642109" cy="646331"/>
          </a:xfrm>
          <a:prstGeom prst="rect">
            <a:avLst/>
          </a:prstGeom>
          <a:noFill/>
        </p:spPr>
        <p:txBody>
          <a:bodyPr wrap="none" rtlCol="0">
            <a:spAutoFit/>
          </a:bodyPr>
          <a:lstStyle/>
          <a:p>
            <a:r>
              <a:rPr lang="en-US" dirty="0" smtClean="0"/>
              <a:t>* If three </a:t>
            </a:r>
            <a:r>
              <a:rPr lang="en-US" dirty="0" err="1" smtClean="0"/>
              <a:t>datums</a:t>
            </a:r>
            <a:r>
              <a:rPr lang="en-US" dirty="0" smtClean="0"/>
              <a:t> are unified in their definitions and all coordinates can be realized</a:t>
            </a:r>
          </a:p>
          <a:p>
            <a:r>
              <a:rPr lang="en-US" dirty="0" smtClean="0"/>
              <a:t>through common GNSS technology, are they really separate entities?</a:t>
            </a:r>
            <a:endParaRPr lang="en-US" dirty="0"/>
          </a:p>
        </p:txBody>
      </p:sp>
    </p:spTree>
    <p:extLst>
      <p:ext uri="{BB962C8B-B14F-4D97-AF65-F5344CB8AC3E}">
        <p14:creationId xmlns:p14="http://schemas.microsoft.com/office/powerpoint/2010/main" val="21307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219200" y="2115200"/>
            <a:ext cx="7162800" cy="3933825"/>
          </a:xfrm>
        </p:spPr>
        <p:txBody>
          <a:bodyPr/>
          <a:lstStyle/>
          <a:p>
            <a:r>
              <a:rPr lang="en-US" sz="2400" b="1" dirty="0" smtClean="0"/>
              <a:t>NAVD 88 suffers from </a:t>
            </a:r>
            <a:r>
              <a:rPr lang="en-US" sz="2400" b="1" u="sng" dirty="0" smtClean="0"/>
              <a:t>use of passive control </a:t>
            </a:r>
            <a:r>
              <a:rPr lang="en-US" sz="2400" b="1" dirty="0" smtClean="0"/>
              <a:t>that:</a:t>
            </a:r>
          </a:p>
          <a:p>
            <a:pPr lvl="1"/>
            <a:r>
              <a:rPr lang="en-US" sz="2400" dirty="0" smtClean="0"/>
              <a:t>Are almost never re-checked for movement</a:t>
            </a:r>
          </a:p>
          <a:p>
            <a:pPr lvl="1"/>
            <a:r>
              <a:rPr lang="en-US" sz="2400" dirty="0" smtClean="0"/>
              <a:t>Disappear by the thousands every year</a:t>
            </a:r>
          </a:p>
          <a:p>
            <a:pPr lvl="1"/>
            <a:r>
              <a:rPr lang="en-US" sz="2400" dirty="0" smtClean="0"/>
              <a:t>Are not funded for replacement</a:t>
            </a:r>
          </a:p>
          <a:p>
            <a:pPr lvl="1"/>
            <a:r>
              <a:rPr lang="en-US" sz="2400" dirty="0" smtClean="0"/>
              <a:t>Are not necessarily in convenient places</a:t>
            </a:r>
          </a:p>
          <a:p>
            <a:pPr lvl="1"/>
            <a:r>
              <a:rPr lang="en-US" sz="2400" dirty="0" smtClean="0"/>
              <a:t>Don’t exist in most of Alaska</a:t>
            </a:r>
          </a:p>
          <a:p>
            <a:pPr lvl="1"/>
            <a:r>
              <a:rPr lang="en-US" sz="2400" dirty="0" smtClean="0"/>
              <a:t>Weren’t adopted in Canada</a:t>
            </a:r>
          </a:p>
          <a:p>
            <a:pPr lvl="1"/>
            <a:r>
              <a:rPr lang="en-US" sz="2400" dirty="0" smtClean="0"/>
              <a:t>Were determined by leveling from a single point, allowing cross-country error build up</a:t>
            </a:r>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Alaska Surveying and Mapping Conference, Anchorage</a:t>
            </a:r>
            <a:endParaRPr lang="en-US" dirty="0"/>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(1 of </a:t>
            </a:r>
            <a:r>
              <a:rPr lang="en-US" sz="4400" b="0" kern="0" dirty="0" smtClean="0">
                <a:latin typeface="Times New Roman" pitchFamily="18" charset="0"/>
                <a:ea typeface="+mj-ea"/>
                <a:cs typeface="Times New Roman" pitchFamily="18" charset="0"/>
              </a:rPr>
              <a:t>4)</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Tree>
    <p:extLst>
      <p:ext uri="{BB962C8B-B14F-4D97-AF65-F5344CB8AC3E}">
        <p14:creationId xmlns:p14="http://schemas.microsoft.com/office/powerpoint/2010/main" val="989690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219200" y="2115200"/>
            <a:ext cx="7162800" cy="3933825"/>
          </a:xfrm>
        </p:spPr>
        <p:txBody>
          <a:bodyPr/>
          <a:lstStyle/>
          <a:p>
            <a:r>
              <a:rPr lang="en-US" sz="2400" b="1" dirty="0" smtClean="0"/>
              <a:t>NAVD 88 suffers from:</a:t>
            </a:r>
          </a:p>
          <a:p>
            <a:endParaRPr lang="en-US" sz="2400" dirty="0" smtClean="0"/>
          </a:p>
          <a:p>
            <a:r>
              <a:rPr lang="en-US" sz="2400" dirty="0" smtClean="0"/>
              <a:t>A zero height surface that:</a:t>
            </a:r>
          </a:p>
          <a:p>
            <a:endParaRPr lang="en-US" sz="2400" dirty="0" smtClean="0"/>
          </a:p>
          <a:p>
            <a:pPr lvl="1"/>
            <a:r>
              <a:rPr lang="en-US" sz="2400" dirty="0" smtClean="0"/>
              <a:t>Has been proven to be ~50 cm biased from the latest, best </a:t>
            </a:r>
            <a:r>
              <a:rPr lang="en-US" sz="2400" dirty="0" err="1" smtClean="0"/>
              <a:t>geoid</a:t>
            </a:r>
            <a:r>
              <a:rPr lang="en-US" sz="2400" dirty="0" smtClean="0"/>
              <a:t> models (GRACE satellite)</a:t>
            </a:r>
          </a:p>
          <a:p>
            <a:pPr lvl="1"/>
            <a:endParaRPr lang="en-US" sz="2400" dirty="0" smtClean="0"/>
          </a:p>
          <a:p>
            <a:pPr lvl="1"/>
            <a:r>
              <a:rPr lang="en-US" sz="2400" dirty="0" smtClean="0"/>
              <a:t>Has been proven to be ~ 1 meter tilted across CONUS (again, based on the independently computed </a:t>
            </a:r>
            <a:r>
              <a:rPr lang="en-US" sz="2400" dirty="0" err="1" smtClean="0"/>
              <a:t>geoid</a:t>
            </a:r>
            <a:r>
              <a:rPr lang="en-US" sz="2400" dirty="0" smtClean="0"/>
              <a:t>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Alaska Surveying and Mapping Conference, Anchorage</a:t>
            </a:r>
            <a:endParaRPr lang="en-US" dirty="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a:t>
            </a:r>
            <a:r>
              <a:rPr lang="en-US" sz="4400" b="0" kern="0" dirty="0" smtClean="0">
                <a:latin typeface="Times New Roman" pitchFamily="18" charset="0"/>
                <a:ea typeface="+mj-ea"/>
                <a:cs typeface="Times New Roman" pitchFamily="18" charset="0"/>
              </a:rPr>
              <a:t>(2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4)</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Tree>
    <p:extLst>
      <p:ext uri="{BB962C8B-B14F-4D97-AF65-F5344CB8AC3E}">
        <p14:creationId xmlns:p14="http://schemas.microsoft.com/office/powerpoint/2010/main" val="197151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February 15, 2016</a:t>
            </a:r>
            <a:endParaRPr lang="en-US" dirty="0"/>
          </a:p>
        </p:txBody>
      </p:sp>
      <p:sp>
        <p:nvSpPr>
          <p:cNvPr id="3" name="Footer Placeholder 2"/>
          <p:cNvSpPr>
            <a:spLocks noGrp="1"/>
          </p:cNvSpPr>
          <p:nvPr>
            <p:ph type="ftr" sz="quarter" idx="11"/>
          </p:nvPr>
        </p:nvSpPr>
        <p:spPr/>
        <p:txBody>
          <a:bodyPr/>
          <a:lstStyle/>
          <a:p>
            <a:pPr>
              <a:defRPr/>
            </a:pPr>
            <a:r>
              <a:rPr lang="en-US" dirty="0" smtClean="0"/>
              <a:t>Alaska Surveying and Mapping Conference, Anchorage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84869395"/>
              </p:ext>
            </p:extLst>
          </p:nvPr>
        </p:nvGraphicFramePr>
        <p:xfrm>
          <a:off x="0" y="1304989"/>
          <a:ext cx="9142714" cy="5013136"/>
        </p:xfrm>
        <a:graphic>
          <a:graphicData uri="http://schemas.openxmlformats.org/drawingml/2006/table">
            <a:tbl>
              <a:tblPr firstRow="1" firstCol="1" bandRow="1">
                <a:tableStyleId>{5C22544A-7EE6-4342-B048-85BDC9FD1C3A}</a:tableStyleId>
              </a:tblPr>
              <a:tblGrid>
                <a:gridCol w="1347472"/>
                <a:gridCol w="1591671"/>
                <a:gridCol w="6203571"/>
              </a:tblGrid>
              <a:tr h="468908">
                <a:tc>
                  <a:txBody>
                    <a:bodyPr/>
                    <a:lstStyle/>
                    <a:p>
                      <a:pPr marL="0" marR="0" algn="ctr">
                        <a:lnSpc>
                          <a:spcPct val="115000"/>
                        </a:lnSpc>
                        <a:spcBef>
                          <a:spcPts val="0"/>
                        </a:spcBef>
                        <a:spcAft>
                          <a:spcPts val="0"/>
                        </a:spcAft>
                      </a:pPr>
                      <a:r>
                        <a:rPr lang="en-US" sz="2000" dirty="0">
                          <a:effectLst/>
                        </a:rPr>
                        <a:t>Time</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Speaker</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Topic</a:t>
                      </a:r>
                      <a:endParaRPr lang="en-US" sz="20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15 minutes</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Dru</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History of geodetic datums and geodetic surveys in the USA</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15 minutes</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Dru</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Justifying and planning to replacing the current datums</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 hour</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smtClean="0">
                          <a:effectLst/>
                        </a:rPr>
                        <a:t>Vicki/Monica</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GRAV-D airborne campaign – overview, progress, future</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15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Dru</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Proving geoid accuracy - GSVS11 and 14</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15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Vicki</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GRAV-D geoid monitoring campaign – plans and progress</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15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BREAK</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BREAK</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30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a:effectLst/>
                        </a:rPr>
                        <a:t>Dru</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The future of the new vertical datum – GNSS, leveling, time dependency</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30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smtClean="0">
                          <a:effectLst/>
                        </a:rPr>
                        <a:t>Vicki</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The future of bluebooking</a:t>
                      </a:r>
                      <a:endParaRPr lang="en-US" sz="1800" dirty="0">
                        <a:effectLst/>
                        <a:latin typeface="Calibri"/>
                        <a:ea typeface="Calibri"/>
                        <a:cs typeface="Times New Roman"/>
                      </a:endParaRPr>
                    </a:p>
                  </a:txBody>
                  <a:tcPr marL="68580" marR="68580" marT="0" marB="0"/>
                </a:tc>
              </a:tr>
              <a:tr h="468908">
                <a:tc>
                  <a:txBody>
                    <a:bodyPr/>
                    <a:lstStyle/>
                    <a:p>
                      <a:pPr marL="0" marR="0" algn="ctr">
                        <a:lnSpc>
                          <a:spcPct val="115000"/>
                        </a:lnSpc>
                        <a:spcBef>
                          <a:spcPts val="0"/>
                        </a:spcBef>
                        <a:spcAft>
                          <a:spcPts val="0"/>
                        </a:spcAft>
                      </a:pPr>
                      <a:r>
                        <a:rPr lang="en-US" sz="1600" dirty="0">
                          <a:effectLst/>
                        </a:rPr>
                        <a:t>30 min</a:t>
                      </a: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dirty="0" err="1">
                          <a:effectLst/>
                        </a:rPr>
                        <a:t>Dru</a:t>
                      </a:r>
                      <a:endParaRPr lang="en-US" sz="20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Transformation tools to get you into the </a:t>
                      </a:r>
                      <a:r>
                        <a:rPr lang="en-US" sz="1800" dirty="0" smtClean="0">
                          <a:effectLst/>
                        </a:rPr>
                        <a:t>future / </a:t>
                      </a:r>
                    </a:p>
                    <a:p>
                      <a:pPr marL="0" marR="0" algn="ctr">
                        <a:lnSpc>
                          <a:spcPct val="115000"/>
                        </a:lnSpc>
                        <a:spcBef>
                          <a:spcPts val="0"/>
                        </a:spcBef>
                        <a:spcAft>
                          <a:spcPts val="0"/>
                        </a:spcAft>
                      </a:pPr>
                      <a:r>
                        <a:rPr lang="en-US" sz="1800" dirty="0" smtClean="0">
                          <a:effectLst/>
                        </a:rPr>
                        <a:t>Adoption and Outreach</a:t>
                      </a:r>
                      <a:endParaRPr lang="en-US" sz="1800" dirty="0">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457200" y="595313"/>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smtClean="0"/>
              <a:t>Outline of Lectures</a:t>
            </a:r>
          </a:p>
        </p:txBody>
      </p:sp>
    </p:spTree>
    <p:extLst>
      <p:ext uri="{BB962C8B-B14F-4D97-AF65-F5344CB8AC3E}">
        <p14:creationId xmlns:p14="http://schemas.microsoft.com/office/powerpoint/2010/main" val="585268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4"/>
          <p:cNvSpPr>
            <a:spLocks/>
          </p:cNvSpPr>
          <p:nvPr/>
        </p:nvSpPr>
        <p:spPr bwMode="auto">
          <a:xfrm>
            <a:off x="1289050" y="4297248"/>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p:spPr>
        <p:txBody>
          <a:bodyPr/>
          <a:lstStyle/>
          <a:p>
            <a:endParaRPr lang="en-US"/>
          </a:p>
        </p:txBody>
      </p:sp>
      <p:sp>
        <p:nvSpPr>
          <p:cNvPr id="19459" name="Freeform 5"/>
          <p:cNvSpPr>
            <a:spLocks/>
          </p:cNvSpPr>
          <p:nvPr/>
        </p:nvSpPr>
        <p:spPr bwMode="auto">
          <a:xfrm>
            <a:off x="1374775" y="1939810"/>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p:spPr>
        <p:txBody>
          <a:bodyPr/>
          <a:lstStyle/>
          <a:p>
            <a:endParaRPr lang="en-US"/>
          </a:p>
        </p:txBody>
      </p:sp>
      <p:sp>
        <p:nvSpPr>
          <p:cNvPr id="19460" name="Freeform 6"/>
          <p:cNvSpPr>
            <a:spLocks/>
          </p:cNvSpPr>
          <p:nvPr/>
        </p:nvSpPr>
        <p:spPr bwMode="auto">
          <a:xfrm>
            <a:off x="4357688" y="2401773"/>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p:spPr>
        <p:txBody>
          <a:bodyPr/>
          <a:lstStyle/>
          <a:p>
            <a:endParaRPr lang="en-US"/>
          </a:p>
        </p:txBody>
      </p:sp>
      <p:sp>
        <p:nvSpPr>
          <p:cNvPr id="19461" name="Text Box 7"/>
          <p:cNvSpPr txBox="1">
            <a:spLocks noChangeArrowheads="1"/>
          </p:cNvSpPr>
          <p:nvPr/>
        </p:nvSpPr>
        <p:spPr bwMode="auto">
          <a:xfrm>
            <a:off x="4760913" y="3366973"/>
            <a:ext cx="333375" cy="304800"/>
          </a:xfrm>
          <a:prstGeom prst="rect">
            <a:avLst/>
          </a:prstGeom>
          <a:noFill/>
          <a:ln w="9525">
            <a:noFill/>
            <a:miter lim="800000"/>
            <a:headEnd/>
            <a:tailEnd/>
          </a:ln>
        </p:spPr>
        <p:txBody>
          <a:bodyPr wrap="none">
            <a:spAutoFit/>
          </a:bodyPr>
          <a:lstStyle/>
          <a:p>
            <a:r>
              <a:rPr lang="en-US"/>
              <a:t>H</a:t>
            </a:r>
          </a:p>
        </p:txBody>
      </p:sp>
      <p:sp>
        <p:nvSpPr>
          <p:cNvPr id="19462" name="Oval 8"/>
          <p:cNvSpPr>
            <a:spLocks noChangeArrowheads="1"/>
          </p:cNvSpPr>
          <p:nvPr/>
        </p:nvSpPr>
        <p:spPr bwMode="auto">
          <a:xfrm>
            <a:off x="4546600" y="2349385"/>
            <a:ext cx="8890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Text Box 9"/>
          <p:cNvSpPr txBox="1">
            <a:spLocks noChangeArrowheads="1"/>
          </p:cNvSpPr>
          <p:nvPr/>
        </p:nvSpPr>
        <p:spPr bwMode="auto">
          <a:xfrm>
            <a:off x="463550" y="2820873"/>
            <a:ext cx="942975" cy="517525"/>
          </a:xfrm>
          <a:prstGeom prst="rect">
            <a:avLst/>
          </a:prstGeom>
          <a:noFill/>
          <a:ln w="9525">
            <a:noFill/>
            <a:miter lim="800000"/>
            <a:headEnd/>
            <a:tailEnd/>
          </a:ln>
        </p:spPr>
        <p:txBody>
          <a:bodyPr wrap="none">
            <a:spAutoFit/>
          </a:bodyPr>
          <a:lstStyle/>
          <a:p>
            <a:r>
              <a:rPr lang="en-US"/>
              <a:t>Earth’s</a:t>
            </a:r>
          </a:p>
          <a:p>
            <a:r>
              <a:rPr lang="en-US"/>
              <a:t>Surface</a:t>
            </a:r>
          </a:p>
        </p:txBody>
      </p:sp>
      <p:sp>
        <p:nvSpPr>
          <p:cNvPr id="19464" name="Text Box 10"/>
          <p:cNvSpPr txBox="1">
            <a:spLocks noChangeArrowheads="1"/>
          </p:cNvSpPr>
          <p:nvPr/>
        </p:nvSpPr>
        <p:spPr bwMode="auto">
          <a:xfrm>
            <a:off x="274638" y="4751273"/>
            <a:ext cx="1177925" cy="304800"/>
          </a:xfrm>
          <a:prstGeom prst="rect">
            <a:avLst/>
          </a:prstGeom>
          <a:noFill/>
          <a:ln w="9525">
            <a:noFill/>
            <a:miter lim="800000"/>
            <a:headEnd/>
            <a:tailEnd/>
          </a:ln>
        </p:spPr>
        <p:txBody>
          <a:bodyPr wrap="none">
            <a:spAutoFit/>
          </a:bodyPr>
          <a:lstStyle/>
          <a:p>
            <a:r>
              <a:rPr lang="en-US"/>
              <a:t>The Geoid</a:t>
            </a:r>
          </a:p>
        </p:txBody>
      </p:sp>
      <p:sp>
        <p:nvSpPr>
          <p:cNvPr id="165899" name="Freeform 11"/>
          <p:cNvSpPr>
            <a:spLocks/>
          </p:cNvSpPr>
          <p:nvPr/>
        </p:nvSpPr>
        <p:spPr bwMode="auto">
          <a:xfrm>
            <a:off x="1039813" y="3833698"/>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p:spPr>
        <p:txBody>
          <a:bodyPr/>
          <a:lstStyle/>
          <a:p>
            <a:endParaRPr lang="en-US"/>
          </a:p>
        </p:txBody>
      </p:sp>
      <p:sp>
        <p:nvSpPr>
          <p:cNvPr id="165900" name="Text Box 12"/>
          <p:cNvSpPr txBox="1">
            <a:spLocks noChangeArrowheads="1"/>
          </p:cNvSpPr>
          <p:nvPr/>
        </p:nvSpPr>
        <p:spPr bwMode="auto">
          <a:xfrm rot="-395121">
            <a:off x="6210300" y="3533660"/>
            <a:ext cx="2617788" cy="304800"/>
          </a:xfrm>
          <a:prstGeom prst="rect">
            <a:avLst/>
          </a:prstGeom>
          <a:noFill/>
          <a:ln w="9525">
            <a:noFill/>
            <a:miter lim="800000"/>
            <a:headEnd/>
            <a:tailEnd/>
          </a:ln>
        </p:spPr>
        <p:txBody>
          <a:bodyPr wrap="none">
            <a:spAutoFit/>
          </a:bodyPr>
          <a:lstStyle/>
          <a:p>
            <a:r>
              <a:rPr lang="en-US">
                <a:solidFill>
                  <a:srgbClr val="3333CC"/>
                </a:solidFill>
              </a:rPr>
              <a:t>NAVD 88 reference level</a:t>
            </a:r>
          </a:p>
        </p:txBody>
      </p:sp>
      <p:sp>
        <p:nvSpPr>
          <p:cNvPr id="165901" name="Freeform 13"/>
          <p:cNvSpPr>
            <a:spLocks/>
          </p:cNvSpPr>
          <p:nvPr/>
        </p:nvSpPr>
        <p:spPr bwMode="auto">
          <a:xfrm>
            <a:off x="4579938" y="2409710"/>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p:spPr>
        <p:txBody>
          <a:bodyPr/>
          <a:lstStyle/>
          <a:p>
            <a:endParaRPr lang="en-US"/>
          </a:p>
        </p:txBody>
      </p:sp>
      <p:sp>
        <p:nvSpPr>
          <p:cNvPr id="165902" name="Text Box 14"/>
          <p:cNvSpPr txBox="1">
            <a:spLocks noChangeArrowheads="1"/>
          </p:cNvSpPr>
          <p:nvPr/>
        </p:nvSpPr>
        <p:spPr bwMode="auto">
          <a:xfrm>
            <a:off x="3135313" y="3074873"/>
            <a:ext cx="1474787" cy="304800"/>
          </a:xfrm>
          <a:prstGeom prst="rect">
            <a:avLst/>
          </a:prstGeom>
          <a:noFill/>
          <a:ln w="9525">
            <a:noFill/>
            <a:miter lim="800000"/>
            <a:headEnd/>
            <a:tailEnd/>
          </a:ln>
        </p:spPr>
        <p:txBody>
          <a:bodyPr wrap="none">
            <a:spAutoFit/>
          </a:bodyPr>
          <a:lstStyle/>
          <a:p>
            <a:r>
              <a:rPr lang="en-US">
                <a:solidFill>
                  <a:srgbClr val="3333CC"/>
                </a:solidFill>
              </a:rPr>
              <a:t>H (NAVD 88)</a:t>
            </a:r>
          </a:p>
        </p:txBody>
      </p:sp>
      <p:sp>
        <p:nvSpPr>
          <p:cNvPr id="165903" name="Line 15"/>
          <p:cNvSpPr>
            <a:spLocks noChangeShapeType="1"/>
          </p:cNvSpPr>
          <p:nvPr/>
        </p:nvSpPr>
        <p:spPr bwMode="auto">
          <a:xfrm>
            <a:off x="1631950" y="3897198"/>
            <a:ext cx="136525" cy="581025"/>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5" name="Line 17"/>
          <p:cNvSpPr>
            <a:spLocks noChangeShapeType="1"/>
          </p:cNvSpPr>
          <p:nvPr/>
        </p:nvSpPr>
        <p:spPr bwMode="auto">
          <a:xfrm flipH="1">
            <a:off x="5165725" y="4055948"/>
            <a:ext cx="128588" cy="633412"/>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6" name="Line 18"/>
          <p:cNvSpPr>
            <a:spLocks noChangeShapeType="1"/>
          </p:cNvSpPr>
          <p:nvPr/>
        </p:nvSpPr>
        <p:spPr bwMode="auto">
          <a:xfrm flipH="1">
            <a:off x="3687763" y="3935298"/>
            <a:ext cx="42862" cy="485775"/>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7" name="Line 19"/>
          <p:cNvSpPr>
            <a:spLocks noChangeShapeType="1"/>
          </p:cNvSpPr>
          <p:nvPr/>
        </p:nvSpPr>
        <p:spPr bwMode="auto">
          <a:xfrm>
            <a:off x="2344738" y="3865448"/>
            <a:ext cx="58737" cy="469900"/>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8" name="Line 20"/>
          <p:cNvSpPr>
            <a:spLocks noChangeShapeType="1"/>
          </p:cNvSpPr>
          <p:nvPr/>
        </p:nvSpPr>
        <p:spPr bwMode="auto">
          <a:xfrm>
            <a:off x="6419850" y="4078173"/>
            <a:ext cx="25400" cy="658812"/>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9" name="Line 21"/>
          <p:cNvSpPr>
            <a:spLocks noChangeShapeType="1"/>
          </p:cNvSpPr>
          <p:nvPr/>
        </p:nvSpPr>
        <p:spPr bwMode="auto">
          <a:xfrm>
            <a:off x="8032750" y="3906723"/>
            <a:ext cx="68263" cy="598487"/>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10" name="Freeform 22"/>
          <p:cNvSpPr>
            <a:spLocks/>
          </p:cNvSpPr>
          <p:nvPr/>
        </p:nvSpPr>
        <p:spPr bwMode="auto">
          <a:xfrm>
            <a:off x="1725613" y="4255973"/>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p:spPr>
        <p:txBody>
          <a:bodyPr/>
          <a:lstStyle/>
          <a:p>
            <a:endParaRPr lang="en-US"/>
          </a:p>
        </p:txBody>
      </p:sp>
      <p:sp>
        <p:nvSpPr>
          <p:cNvPr id="165911" name="Text Box 23"/>
          <p:cNvSpPr txBox="1">
            <a:spLocks noChangeArrowheads="1"/>
          </p:cNvSpPr>
          <p:nvPr/>
        </p:nvSpPr>
        <p:spPr bwMode="auto">
          <a:xfrm>
            <a:off x="1922463" y="5468823"/>
            <a:ext cx="6324600" cy="954107"/>
          </a:xfrm>
          <a:prstGeom prst="rect">
            <a:avLst/>
          </a:prstGeom>
          <a:noFill/>
          <a:ln w="9525">
            <a:noFill/>
            <a:miter lim="800000"/>
            <a:headEnd/>
            <a:tailEnd/>
          </a:ln>
        </p:spPr>
        <p:txBody>
          <a:bodyPr>
            <a:spAutoFit/>
          </a:bodyPr>
          <a:lstStyle/>
          <a:p>
            <a:r>
              <a:rPr lang="en-US" sz="1400" b="1" dirty="0"/>
              <a:t>Errors in NAVD 88 </a:t>
            </a:r>
            <a:r>
              <a:rPr lang="en-US" sz="1100" b="1" dirty="0"/>
              <a:t>:  </a:t>
            </a:r>
            <a:r>
              <a:rPr lang="en-US" sz="1400" b="1" dirty="0"/>
              <a:t>~50 cm </a:t>
            </a:r>
            <a:r>
              <a:rPr lang="en-US" sz="1400" b="1" dirty="0" smtClean="0"/>
              <a:t>average, </a:t>
            </a:r>
            <a:endParaRPr lang="en-US" sz="1400" b="1" dirty="0"/>
          </a:p>
          <a:p>
            <a:r>
              <a:rPr lang="en-US" sz="1400" b="1" dirty="0"/>
              <a:t>                                  100 cm CONUS tilt, </a:t>
            </a:r>
          </a:p>
          <a:p>
            <a:r>
              <a:rPr lang="en-US" sz="1400" b="1" dirty="0"/>
              <a:t>                                  1-2 meters </a:t>
            </a:r>
            <a:r>
              <a:rPr lang="en-US" sz="1400" b="1" dirty="0" smtClean="0"/>
              <a:t>average </a:t>
            </a:r>
            <a:r>
              <a:rPr lang="en-US" sz="1400" b="1" dirty="0"/>
              <a:t>in Alaska</a:t>
            </a:r>
          </a:p>
          <a:p>
            <a:r>
              <a:rPr lang="en-US" sz="1400" b="1" dirty="0"/>
              <a:t>                                   NO tracking</a:t>
            </a:r>
          </a:p>
        </p:txBody>
      </p:sp>
      <p:sp>
        <p:nvSpPr>
          <p:cNvPr id="165912" name="Freeform 24"/>
          <p:cNvSpPr>
            <a:spLocks/>
          </p:cNvSpPr>
          <p:nvPr/>
        </p:nvSpPr>
        <p:spPr bwMode="auto">
          <a:xfrm>
            <a:off x="2314575" y="3998798"/>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p:spPr>
        <p:txBody>
          <a:bodyPr/>
          <a:lstStyle/>
          <a:p>
            <a:endParaRPr lang="en-US"/>
          </a:p>
        </p:txBody>
      </p:sp>
      <p:sp>
        <p:nvSpPr>
          <p:cNvPr id="165913" name="Freeform 25"/>
          <p:cNvSpPr>
            <a:spLocks/>
          </p:cNvSpPr>
          <p:nvPr/>
        </p:nvSpPr>
        <p:spPr bwMode="auto">
          <a:xfrm>
            <a:off x="3668713" y="4190885"/>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p:spPr>
        <p:txBody>
          <a:bodyPr/>
          <a:lstStyle/>
          <a:p>
            <a:endParaRPr lang="en-US"/>
          </a:p>
        </p:txBody>
      </p:sp>
      <p:sp>
        <p:nvSpPr>
          <p:cNvPr id="165915" name="Freeform 27"/>
          <p:cNvSpPr>
            <a:spLocks/>
          </p:cNvSpPr>
          <p:nvPr/>
        </p:nvSpPr>
        <p:spPr bwMode="auto">
          <a:xfrm>
            <a:off x="4579938" y="4351223"/>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p:spPr>
        <p:txBody>
          <a:bodyPr/>
          <a:lstStyle/>
          <a:p>
            <a:endParaRPr lang="en-US"/>
          </a:p>
        </p:txBody>
      </p:sp>
      <p:sp>
        <p:nvSpPr>
          <p:cNvPr id="165917" name="Freeform 29"/>
          <p:cNvSpPr>
            <a:spLocks/>
          </p:cNvSpPr>
          <p:nvPr/>
        </p:nvSpPr>
        <p:spPr bwMode="auto">
          <a:xfrm>
            <a:off x="5468938" y="4368685"/>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p:spPr>
        <p:txBody>
          <a:bodyPr/>
          <a:lstStyle/>
          <a:p>
            <a:endParaRPr lang="en-US"/>
          </a:p>
        </p:txBody>
      </p:sp>
      <p:sp>
        <p:nvSpPr>
          <p:cNvPr id="165918" name="Freeform 30"/>
          <p:cNvSpPr>
            <a:spLocks/>
          </p:cNvSpPr>
          <p:nvPr/>
        </p:nvSpPr>
        <p:spPr bwMode="auto">
          <a:xfrm>
            <a:off x="6211888" y="4213110"/>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p:spPr>
        <p:txBody>
          <a:bodyPr/>
          <a:lstStyle/>
          <a:p>
            <a:endParaRPr lang="en-US"/>
          </a:p>
        </p:txBody>
      </p:sp>
      <p:sp>
        <p:nvSpPr>
          <p:cNvPr id="27" name="Footer Placeholder 26"/>
          <p:cNvSpPr>
            <a:spLocks noGrp="1"/>
          </p:cNvSpPr>
          <p:nvPr>
            <p:ph type="ftr" sz="quarter" idx="11"/>
          </p:nvPr>
        </p:nvSpPr>
        <p:spPr/>
        <p:txBody>
          <a:bodyPr/>
          <a:lstStyle/>
          <a:p>
            <a:r>
              <a:rPr lang="en-US" smtClean="0"/>
              <a:t>Alaska Surveying and Mapping Conference, Anchorage</a:t>
            </a:r>
            <a:endParaRPr lang="en-US" dirty="0"/>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a:t>
            </a:r>
            <a:r>
              <a:rPr lang="en-US" sz="4400" b="0" kern="0" dirty="0" smtClean="0">
                <a:latin typeface="Times New Roman" pitchFamily="18" charset="0"/>
                <a:ea typeface="+mj-ea"/>
                <a:cs typeface="Times New Roman" pitchFamily="18" charset="0"/>
              </a:rPr>
              <a:t>(3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4)</a:t>
            </a:r>
            <a:endParaRPr lang="en-US" sz="4400" b="0" kern="0" dirty="0">
              <a:latin typeface="Times New Roman" pitchFamily="18" charset="0"/>
              <a:ea typeface="+mj-ea"/>
              <a:cs typeface="Times New Roman" pitchFamily="18" charset="0"/>
            </a:endParaRP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Tree>
    <p:extLst>
      <p:ext uri="{BB962C8B-B14F-4D97-AF65-F5344CB8AC3E}">
        <p14:creationId xmlns:p14="http://schemas.microsoft.com/office/powerpoint/2010/main" val="11726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219200" y="2115200"/>
            <a:ext cx="7162800" cy="3933825"/>
          </a:xfrm>
        </p:spPr>
        <p:txBody>
          <a:bodyPr/>
          <a:lstStyle/>
          <a:p>
            <a:r>
              <a:rPr lang="en-US" sz="2400" b="1" dirty="0" smtClean="0"/>
              <a:t>Approximate level of geoid mismatch known to exist in the NAVD 88 zero surface:</a:t>
            </a:r>
          </a:p>
          <a:p>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smtClean="0"/>
              <a:t>Alaska Surveying and Mapping Conference, Anchorage</a:t>
            </a:r>
            <a:endParaRPr lang="en-US" dirty="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4400" b="0" kern="0" dirty="0">
                <a:latin typeface="Times New Roman" pitchFamily="18" charset="0"/>
                <a:ea typeface="+mj-ea"/>
                <a:cs typeface="Times New Roman" pitchFamily="18" charset="0"/>
              </a:rPr>
              <a:t>Why isn’t NAVD 88 good</a:t>
            </a:r>
          </a:p>
          <a:p>
            <a:pPr algn="ctr">
              <a:defRPr/>
            </a:pPr>
            <a:r>
              <a:rPr lang="en-US" sz="4400" b="0" kern="0" dirty="0">
                <a:latin typeface="Times New Roman" pitchFamily="18" charset="0"/>
                <a:ea typeface="+mj-ea"/>
                <a:cs typeface="Times New Roman" pitchFamily="18" charset="0"/>
              </a:rPr>
              <a:t>enough anymore? </a:t>
            </a:r>
            <a:r>
              <a:rPr lang="en-US" sz="4400" b="0" kern="0" dirty="0" smtClean="0">
                <a:latin typeface="Times New Roman" pitchFamily="18" charset="0"/>
                <a:ea typeface="+mj-ea"/>
                <a:cs typeface="Times New Roman" pitchFamily="18" charset="0"/>
              </a:rPr>
              <a:t>(4 </a:t>
            </a:r>
            <a:r>
              <a:rPr lang="en-US" sz="4400" b="0" kern="0" dirty="0">
                <a:latin typeface="Times New Roman" pitchFamily="18" charset="0"/>
                <a:ea typeface="+mj-ea"/>
                <a:cs typeface="Times New Roman" pitchFamily="18" charset="0"/>
              </a:rPr>
              <a:t>of </a:t>
            </a:r>
            <a:r>
              <a:rPr lang="en-US" sz="4400" b="0" kern="0" dirty="0" smtClean="0">
                <a:latin typeface="Times New Roman" pitchFamily="18" charset="0"/>
                <a:ea typeface="+mj-ea"/>
                <a:cs typeface="Times New Roman" pitchFamily="18" charset="0"/>
              </a:rPr>
              <a:t>4)</a:t>
            </a:r>
            <a:endParaRPr lang="en-US" sz="4400" b="0" kern="0" dirty="0">
              <a:latin typeface="Times New Roman" pitchFamily="18" charset="0"/>
              <a:ea typeface="+mj-ea"/>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1088571" y="2938370"/>
            <a:ext cx="7125155" cy="320684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Tree>
    <p:extLst>
      <p:ext uri="{BB962C8B-B14F-4D97-AF65-F5344CB8AC3E}">
        <p14:creationId xmlns:p14="http://schemas.microsoft.com/office/powerpoint/2010/main" val="753858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Old vs New Datums: Origin </a:t>
            </a:r>
          </a:p>
        </p:txBody>
      </p:sp>
      <p:sp>
        <p:nvSpPr>
          <p:cNvPr id="56323" name="Content Placeholder 2"/>
          <p:cNvSpPr>
            <a:spLocks noGrp="1"/>
          </p:cNvSpPr>
          <p:nvPr>
            <p:ph idx="1"/>
          </p:nvPr>
        </p:nvSpPr>
        <p:spPr/>
        <p:txBody>
          <a:bodyPr/>
          <a:lstStyle/>
          <a:p>
            <a:r>
              <a:rPr lang="en-US" altLang="en-US" dirty="0" smtClean="0"/>
              <a:t>NAD 83 was theoretically “geocentric”</a:t>
            </a:r>
          </a:p>
          <a:p>
            <a:pPr lvl="1"/>
            <a:r>
              <a:rPr lang="en-US" altLang="en-US" dirty="0" smtClean="0"/>
              <a:t>Primarily based on pre-GNSS satellite geodesy</a:t>
            </a:r>
          </a:p>
          <a:p>
            <a:pPr lvl="2"/>
            <a:r>
              <a:rPr lang="en-US" altLang="en-US" dirty="0" smtClean="0"/>
              <a:t>Doppler, </a:t>
            </a:r>
            <a:r>
              <a:rPr lang="en-US" altLang="en-US" dirty="0" err="1" smtClean="0"/>
              <a:t>etc</a:t>
            </a:r>
            <a:endParaRPr lang="en-US" altLang="en-US" dirty="0" smtClean="0"/>
          </a:p>
          <a:p>
            <a:pPr lvl="1"/>
            <a:r>
              <a:rPr lang="en-US" altLang="en-US" dirty="0" smtClean="0"/>
              <a:t>Off from ITRF2008 origin by ~ 2 meters</a:t>
            </a:r>
          </a:p>
          <a:p>
            <a:pPr lvl="1"/>
            <a:endParaRPr lang="en-US" altLang="en-US" dirty="0" smtClean="0"/>
          </a:p>
          <a:p>
            <a:r>
              <a:rPr lang="en-US" altLang="en-US" dirty="0" smtClean="0"/>
              <a:t>New geometric reference frame will all be “geocentric” to IGS frame circa 2020.00 or so</a:t>
            </a:r>
          </a:p>
        </p:txBody>
      </p:sp>
      <p:sp>
        <p:nvSpPr>
          <p:cNvPr id="563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115907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grpSp>
        <p:nvGrpSpPr>
          <p:cNvPr id="7" name="Group 19"/>
          <p:cNvGrpSpPr>
            <a:grpSpLocks/>
          </p:cNvGrpSpPr>
          <p:nvPr/>
        </p:nvGrpSpPr>
        <p:grpSpPr bwMode="auto">
          <a:xfrm>
            <a:off x="152400" y="1798638"/>
            <a:ext cx="7467600" cy="4038600"/>
            <a:chOff x="528" y="864"/>
            <a:chExt cx="4704" cy="2544"/>
          </a:xfrm>
        </p:grpSpPr>
        <p:sp>
          <p:nvSpPr>
            <p:cNvPr id="8" name="Arc 13"/>
            <p:cNvSpPr>
              <a:spLocks/>
            </p:cNvSpPr>
            <p:nvPr/>
          </p:nvSpPr>
          <p:spPr bwMode="auto">
            <a:xfrm>
              <a:off x="672" y="1056"/>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en-US"/>
            </a:p>
          </p:txBody>
        </p:sp>
        <p:sp>
          <p:nvSpPr>
            <p:cNvPr id="9" name="Line 14"/>
            <p:cNvSpPr>
              <a:spLocks noChangeShapeType="1"/>
            </p:cNvSpPr>
            <p:nvPr/>
          </p:nvSpPr>
          <p:spPr bwMode="auto">
            <a:xfrm>
              <a:off x="672" y="864"/>
              <a:ext cx="0" cy="2544"/>
            </a:xfrm>
            <a:prstGeom prst="line">
              <a:avLst/>
            </a:prstGeom>
            <a:noFill/>
            <a:ln w="25400">
              <a:solidFill>
                <a:srgbClr val="FF0000"/>
              </a:solidFill>
              <a:round/>
              <a:headEnd type="triangle" w="med" len="med"/>
              <a:tailEnd/>
            </a:ln>
            <a:effectLst/>
          </p:spPr>
          <p:txBody>
            <a:bodyPr wrap="none" anchor="ctr"/>
            <a:lstStyle/>
            <a:p>
              <a:endParaRPr lang="en-US"/>
            </a:p>
          </p:txBody>
        </p:sp>
        <p:sp>
          <p:nvSpPr>
            <p:cNvPr id="10" name="Line 15"/>
            <p:cNvSpPr>
              <a:spLocks noChangeShapeType="1"/>
            </p:cNvSpPr>
            <p:nvPr/>
          </p:nvSpPr>
          <p:spPr bwMode="auto">
            <a:xfrm flipH="1">
              <a:off x="528" y="3264"/>
              <a:ext cx="4704" cy="0"/>
            </a:xfrm>
            <a:prstGeom prst="line">
              <a:avLst/>
            </a:prstGeom>
            <a:noFill/>
            <a:ln w="25400">
              <a:solidFill>
                <a:srgbClr val="FF0000"/>
              </a:solidFill>
              <a:round/>
              <a:headEnd type="triangle" w="med" len="med"/>
              <a:tailEnd/>
            </a:ln>
            <a:effectLst/>
          </p:spPr>
          <p:txBody>
            <a:bodyPr wrap="none" anchor="ctr"/>
            <a:lstStyle/>
            <a:p>
              <a:endParaRPr lang="en-US"/>
            </a:p>
          </p:txBody>
        </p:sp>
      </p:grpSp>
      <p:grpSp>
        <p:nvGrpSpPr>
          <p:cNvPr id="11" name="Group 20"/>
          <p:cNvGrpSpPr>
            <a:grpSpLocks/>
          </p:cNvGrpSpPr>
          <p:nvPr/>
        </p:nvGrpSpPr>
        <p:grpSpPr bwMode="auto">
          <a:xfrm>
            <a:off x="1524000" y="1371600"/>
            <a:ext cx="7467600" cy="4038600"/>
            <a:chOff x="960" y="672"/>
            <a:chExt cx="4704" cy="2544"/>
          </a:xfrm>
        </p:grpSpPr>
        <p:sp>
          <p:nvSpPr>
            <p:cNvPr id="12" name="Arc 16"/>
            <p:cNvSpPr>
              <a:spLocks/>
            </p:cNvSpPr>
            <p:nvPr/>
          </p:nvSpPr>
          <p:spPr bwMode="auto">
            <a:xfrm>
              <a:off x="1104" y="864"/>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US"/>
            </a:p>
          </p:txBody>
        </p:sp>
        <p:sp>
          <p:nvSpPr>
            <p:cNvPr id="13" name="Line 17"/>
            <p:cNvSpPr>
              <a:spLocks noChangeShapeType="1"/>
            </p:cNvSpPr>
            <p:nvPr/>
          </p:nvSpPr>
          <p:spPr bwMode="auto">
            <a:xfrm>
              <a:off x="1104" y="672"/>
              <a:ext cx="0" cy="2544"/>
            </a:xfrm>
            <a:prstGeom prst="line">
              <a:avLst/>
            </a:prstGeom>
            <a:noFill/>
            <a:ln w="25400">
              <a:solidFill>
                <a:schemeClr val="tx1"/>
              </a:solidFill>
              <a:round/>
              <a:headEnd type="triangle" w="med" len="med"/>
              <a:tailEnd/>
            </a:ln>
            <a:effectLst/>
          </p:spPr>
          <p:txBody>
            <a:bodyPr wrap="none" anchor="ctr"/>
            <a:lstStyle/>
            <a:p>
              <a:endParaRPr lang="en-US"/>
            </a:p>
          </p:txBody>
        </p:sp>
        <p:sp>
          <p:nvSpPr>
            <p:cNvPr id="14" name="Line 18"/>
            <p:cNvSpPr>
              <a:spLocks noChangeShapeType="1"/>
            </p:cNvSpPr>
            <p:nvPr/>
          </p:nvSpPr>
          <p:spPr bwMode="auto">
            <a:xfrm flipH="1">
              <a:off x="960" y="3072"/>
              <a:ext cx="4704" cy="0"/>
            </a:xfrm>
            <a:prstGeom prst="line">
              <a:avLst/>
            </a:prstGeom>
            <a:noFill/>
            <a:ln w="25400">
              <a:solidFill>
                <a:schemeClr val="tx1"/>
              </a:solidFill>
              <a:round/>
              <a:headEnd type="triangle" w="med" len="med"/>
              <a:tailEnd/>
            </a:ln>
            <a:effectLst/>
          </p:spPr>
          <p:txBody>
            <a:bodyPr wrap="none" anchor="ctr"/>
            <a:lstStyle/>
            <a:p>
              <a:endParaRPr lang="en-US"/>
            </a:p>
          </p:txBody>
        </p:sp>
      </p:grpSp>
      <p:sp>
        <p:nvSpPr>
          <p:cNvPr id="15" name="Line 21"/>
          <p:cNvSpPr>
            <a:spLocks noChangeShapeType="1"/>
          </p:cNvSpPr>
          <p:nvPr/>
        </p:nvSpPr>
        <p:spPr bwMode="auto">
          <a:xfrm flipV="1">
            <a:off x="390525" y="5181600"/>
            <a:ext cx="1362075" cy="409575"/>
          </a:xfrm>
          <a:prstGeom prst="line">
            <a:avLst/>
          </a:prstGeom>
          <a:noFill/>
          <a:ln w="9525">
            <a:solidFill>
              <a:schemeClr val="tx1"/>
            </a:solidFill>
            <a:prstDash val="dash"/>
            <a:round/>
            <a:headEnd type="triangle" w="med" len="med"/>
            <a:tailEnd type="triangle" w="med" len="med"/>
          </a:ln>
          <a:effectLst/>
        </p:spPr>
        <p:txBody>
          <a:bodyPr wrap="none" anchor="ctr"/>
          <a:lstStyle/>
          <a:p>
            <a:endParaRPr lang="en-US"/>
          </a:p>
        </p:txBody>
      </p:sp>
      <p:sp>
        <p:nvSpPr>
          <p:cNvPr id="16" name="Freeform 22"/>
          <p:cNvSpPr>
            <a:spLocks/>
          </p:cNvSpPr>
          <p:nvPr/>
        </p:nvSpPr>
        <p:spPr bwMode="auto">
          <a:xfrm rot="21195126">
            <a:off x="4491038" y="793750"/>
            <a:ext cx="2406650" cy="835025"/>
          </a:xfrm>
          <a:custGeom>
            <a:avLst/>
            <a:gdLst/>
            <a:ahLst/>
            <a:cxnLst>
              <a:cxn ang="0">
                <a:pos x="0" y="0"/>
              </a:cxn>
              <a:cxn ang="0">
                <a:pos x="91" y="36"/>
              </a:cxn>
              <a:cxn ang="0">
                <a:pos x="203" y="51"/>
              </a:cxn>
              <a:cxn ang="0">
                <a:pos x="602" y="86"/>
              </a:cxn>
              <a:cxn ang="0">
                <a:pos x="657" y="101"/>
              </a:cxn>
              <a:cxn ang="0">
                <a:pos x="814" y="192"/>
              </a:cxn>
              <a:cxn ang="0">
                <a:pos x="971" y="207"/>
              </a:cxn>
              <a:cxn ang="0">
                <a:pos x="1092" y="238"/>
              </a:cxn>
              <a:cxn ang="0">
                <a:pos x="1158" y="258"/>
              </a:cxn>
              <a:cxn ang="0">
                <a:pos x="1238" y="303"/>
              </a:cxn>
              <a:cxn ang="0">
                <a:pos x="1274" y="349"/>
              </a:cxn>
              <a:cxn ang="0">
                <a:pos x="1471" y="500"/>
              </a:cxn>
              <a:cxn ang="0">
                <a:pos x="1516" y="526"/>
              </a:cxn>
            </a:cxnLst>
            <a:rect l="0" t="0" r="r" b="b"/>
            <a:pathLst>
              <a:path w="1516" h="526">
                <a:moveTo>
                  <a:pt x="0" y="0"/>
                </a:moveTo>
                <a:cubicBezTo>
                  <a:pt x="31" y="10"/>
                  <a:pt x="59" y="28"/>
                  <a:pt x="91" y="36"/>
                </a:cubicBezTo>
                <a:cubicBezTo>
                  <a:pt x="147" y="51"/>
                  <a:pt x="131" y="46"/>
                  <a:pt x="203" y="51"/>
                </a:cubicBezTo>
                <a:cubicBezTo>
                  <a:pt x="338" y="28"/>
                  <a:pt x="470" y="70"/>
                  <a:pt x="602" y="86"/>
                </a:cubicBezTo>
                <a:cubicBezTo>
                  <a:pt x="621" y="91"/>
                  <a:pt x="638" y="96"/>
                  <a:pt x="657" y="101"/>
                </a:cubicBezTo>
                <a:cubicBezTo>
                  <a:pt x="704" y="135"/>
                  <a:pt x="758" y="178"/>
                  <a:pt x="814" y="192"/>
                </a:cubicBezTo>
                <a:cubicBezTo>
                  <a:pt x="863" y="204"/>
                  <a:pt x="921" y="203"/>
                  <a:pt x="971" y="207"/>
                </a:cubicBezTo>
                <a:cubicBezTo>
                  <a:pt x="1014" y="214"/>
                  <a:pt x="1050" y="232"/>
                  <a:pt x="1092" y="238"/>
                </a:cubicBezTo>
                <a:cubicBezTo>
                  <a:pt x="1114" y="247"/>
                  <a:pt x="1136" y="251"/>
                  <a:pt x="1158" y="258"/>
                </a:cubicBezTo>
                <a:cubicBezTo>
                  <a:pt x="1184" y="275"/>
                  <a:pt x="1212" y="286"/>
                  <a:pt x="1238" y="303"/>
                </a:cubicBezTo>
                <a:cubicBezTo>
                  <a:pt x="1261" y="318"/>
                  <a:pt x="1253" y="328"/>
                  <a:pt x="1274" y="349"/>
                </a:cubicBezTo>
                <a:cubicBezTo>
                  <a:pt x="1331" y="406"/>
                  <a:pt x="1393" y="474"/>
                  <a:pt x="1471" y="500"/>
                </a:cubicBezTo>
                <a:cubicBezTo>
                  <a:pt x="1480" y="510"/>
                  <a:pt x="1502" y="526"/>
                  <a:pt x="1516" y="526"/>
                </a:cubicBezTo>
              </a:path>
            </a:pathLst>
          </a:custGeom>
          <a:noFill/>
          <a:ln w="50800" cap="flat" cmpd="sng">
            <a:solidFill>
              <a:srgbClr val="339966"/>
            </a:solidFill>
            <a:prstDash val="solid"/>
            <a:round/>
            <a:headEnd/>
            <a:tailEnd/>
          </a:ln>
          <a:effectLst/>
        </p:spPr>
        <p:txBody>
          <a:bodyPr wrap="none" anchor="ctr"/>
          <a:lstStyle/>
          <a:p>
            <a:endParaRPr lang="en-US"/>
          </a:p>
        </p:txBody>
      </p:sp>
      <p:sp>
        <p:nvSpPr>
          <p:cNvPr id="17" name="Oval 23"/>
          <p:cNvSpPr>
            <a:spLocks noChangeArrowheads="1"/>
          </p:cNvSpPr>
          <p:nvPr/>
        </p:nvSpPr>
        <p:spPr bwMode="auto">
          <a:xfrm>
            <a:off x="5791200" y="1066800"/>
            <a:ext cx="76200" cy="76200"/>
          </a:xfrm>
          <a:prstGeom prst="ellipse">
            <a:avLst/>
          </a:prstGeom>
          <a:solidFill>
            <a:schemeClr val="accent1"/>
          </a:solidFill>
          <a:ln w="9525" algn="ctr">
            <a:solidFill>
              <a:schemeClr val="tx1"/>
            </a:solidFill>
            <a:round/>
            <a:headEnd/>
            <a:tailEnd/>
          </a:ln>
          <a:effectLst/>
        </p:spPr>
        <p:txBody>
          <a:bodyPr wrap="none" anchor="ctr"/>
          <a:lstStyle/>
          <a:p>
            <a:endParaRPr lang="en-US"/>
          </a:p>
        </p:txBody>
      </p:sp>
      <p:sp>
        <p:nvSpPr>
          <p:cNvPr id="18" name="Line 25"/>
          <p:cNvSpPr>
            <a:spLocks noChangeShapeType="1"/>
          </p:cNvSpPr>
          <p:nvPr/>
        </p:nvSpPr>
        <p:spPr bwMode="auto">
          <a:xfrm flipH="1">
            <a:off x="4840288" y="1101725"/>
            <a:ext cx="981075" cy="1881188"/>
          </a:xfrm>
          <a:prstGeom prst="line">
            <a:avLst/>
          </a:prstGeom>
          <a:noFill/>
          <a:ln w="25400" cap="rnd">
            <a:solidFill>
              <a:srgbClr val="FF0000"/>
            </a:solidFill>
            <a:prstDash val="sysDot"/>
            <a:round/>
            <a:headEnd type="stealth" w="med" len="med"/>
            <a:tailEnd/>
          </a:ln>
          <a:effectLst/>
        </p:spPr>
        <p:txBody>
          <a:bodyPr wrap="none" anchor="ctr"/>
          <a:lstStyle/>
          <a:p>
            <a:endParaRPr lang="en-US"/>
          </a:p>
        </p:txBody>
      </p:sp>
      <p:sp>
        <p:nvSpPr>
          <p:cNvPr id="19" name="Text Box 26"/>
          <p:cNvSpPr txBox="1">
            <a:spLocks noChangeArrowheads="1"/>
          </p:cNvSpPr>
          <p:nvPr/>
        </p:nvSpPr>
        <p:spPr bwMode="auto">
          <a:xfrm rot="20455494">
            <a:off x="387350" y="5080000"/>
            <a:ext cx="1016000" cy="366713"/>
          </a:xfrm>
          <a:prstGeom prst="rect">
            <a:avLst/>
          </a:prstGeom>
          <a:noFill/>
          <a:ln w="9525" algn="ctr">
            <a:noFill/>
            <a:miter lim="800000"/>
            <a:headEnd/>
            <a:tailEnd/>
          </a:ln>
          <a:effectLst/>
        </p:spPr>
        <p:txBody>
          <a:bodyPr wrap="none">
            <a:spAutoFit/>
          </a:bodyPr>
          <a:lstStyle/>
          <a:p>
            <a:r>
              <a:rPr lang="en-US"/>
              <a:t>~2.24 m</a:t>
            </a:r>
          </a:p>
        </p:txBody>
      </p:sp>
      <p:sp>
        <p:nvSpPr>
          <p:cNvPr id="20" name="Text Box 27"/>
          <p:cNvSpPr txBox="1">
            <a:spLocks noChangeArrowheads="1"/>
          </p:cNvSpPr>
          <p:nvPr/>
        </p:nvSpPr>
        <p:spPr bwMode="auto">
          <a:xfrm>
            <a:off x="1027113" y="5940425"/>
            <a:ext cx="1606550" cy="366713"/>
          </a:xfrm>
          <a:prstGeom prst="rect">
            <a:avLst/>
          </a:prstGeom>
          <a:noFill/>
          <a:ln w="9525" algn="ctr">
            <a:noFill/>
            <a:miter lim="800000"/>
            <a:headEnd/>
            <a:tailEnd/>
          </a:ln>
          <a:effectLst/>
        </p:spPr>
        <p:txBody>
          <a:bodyPr wrap="none">
            <a:spAutoFit/>
          </a:bodyPr>
          <a:lstStyle/>
          <a:p>
            <a:r>
              <a:rPr lang="en-US" dirty="0"/>
              <a:t>NAD 83 origin</a:t>
            </a:r>
          </a:p>
        </p:txBody>
      </p:sp>
      <p:sp>
        <p:nvSpPr>
          <p:cNvPr id="21" name="Line 28"/>
          <p:cNvSpPr>
            <a:spLocks noChangeShapeType="1"/>
          </p:cNvSpPr>
          <p:nvPr/>
        </p:nvSpPr>
        <p:spPr bwMode="auto">
          <a:xfrm flipH="1" flipV="1">
            <a:off x="466725" y="5695949"/>
            <a:ext cx="581025" cy="333375"/>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29"/>
          <p:cNvSpPr txBox="1">
            <a:spLocks noChangeArrowheads="1"/>
          </p:cNvSpPr>
          <p:nvPr/>
        </p:nvSpPr>
        <p:spPr bwMode="auto">
          <a:xfrm>
            <a:off x="1908175" y="4078288"/>
            <a:ext cx="1543050" cy="366712"/>
          </a:xfrm>
          <a:prstGeom prst="rect">
            <a:avLst/>
          </a:prstGeom>
          <a:noFill/>
          <a:ln w="9525" algn="ctr">
            <a:noFill/>
            <a:miter lim="800000"/>
            <a:headEnd/>
            <a:tailEnd/>
          </a:ln>
          <a:effectLst/>
        </p:spPr>
        <p:txBody>
          <a:bodyPr wrap="none">
            <a:spAutoFit/>
          </a:bodyPr>
          <a:lstStyle/>
          <a:p>
            <a:r>
              <a:rPr lang="en-US"/>
              <a:t>ITRFxx origin</a:t>
            </a:r>
          </a:p>
        </p:txBody>
      </p:sp>
      <p:sp>
        <p:nvSpPr>
          <p:cNvPr id="23" name="Line 30"/>
          <p:cNvSpPr>
            <a:spLocks noChangeShapeType="1"/>
          </p:cNvSpPr>
          <p:nvPr/>
        </p:nvSpPr>
        <p:spPr bwMode="auto">
          <a:xfrm flipH="1">
            <a:off x="1820863" y="4416425"/>
            <a:ext cx="311150" cy="708025"/>
          </a:xfrm>
          <a:prstGeom prst="line">
            <a:avLst/>
          </a:prstGeom>
          <a:noFill/>
          <a:ln w="9525">
            <a:solidFill>
              <a:schemeClr val="tx1"/>
            </a:solidFill>
            <a:round/>
            <a:headEnd/>
            <a:tailEnd type="triangle" w="med" len="med"/>
          </a:ln>
          <a:effectLst/>
        </p:spPr>
        <p:txBody>
          <a:bodyPr wrap="none" anchor="ctr"/>
          <a:lstStyle/>
          <a:p>
            <a:endParaRPr lang="en-US"/>
          </a:p>
        </p:txBody>
      </p:sp>
      <p:sp>
        <p:nvSpPr>
          <p:cNvPr id="24" name="Line 31"/>
          <p:cNvSpPr>
            <a:spLocks noChangeShapeType="1"/>
          </p:cNvSpPr>
          <p:nvPr/>
        </p:nvSpPr>
        <p:spPr bwMode="auto">
          <a:xfrm>
            <a:off x="4937125" y="2797175"/>
            <a:ext cx="168275" cy="90488"/>
          </a:xfrm>
          <a:prstGeom prst="line">
            <a:avLst/>
          </a:prstGeom>
          <a:noFill/>
          <a:ln w="9525">
            <a:solidFill>
              <a:schemeClr val="tx1"/>
            </a:solidFill>
            <a:round/>
            <a:headEnd/>
            <a:tailEnd/>
          </a:ln>
          <a:effectLst/>
        </p:spPr>
        <p:txBody>
          <a:bodyPr wrap="none" anchor="ctr"/>
          <a:lstStyle/>
          <a:p>
            <a:endParaRPr lang="en-US"/>
          </a:p>
        </p:txBody>
      </p:sp>
      <p:sp>
        <p:nvSpPr>
          <p:cNvPr id="25" name="Line 32"/>
          <p:cNvSpPr>
            <a:spLocks noChangeShapeType="1"/>
          </p:cNvSpPr>
          <p:nvPr/>
        </p:nvSpPr>
        <p:spPr bwMode="auto">
          <a:xfrm flipV="1">
            <a:off x="5029200" y="2887663"/>
            <a:ext cx="80963" cy="157162"/>
          </a:xfrm>
          <a:prstGeom prst="line">
            <a:avLst/>
          </a:prstGeom>
          <a:noFill/>
          <a:ln w="9525">
            <a:solidFill>
              <a:schemeClr val="tx1"/>
            </a:solidFill>
            <a:round/>
            <a:headEnd/>
            <a:tailEnd/>
          </a:ln>
          <a:effectLst/>
        </p:spPr>
        <p:txBody>
          <a:bodyPr wrap="none" anchor="ctr"/>
          <a:lstStyle/>
          <a:p>
            <a:endParaRPr lang="en-US"/>
          </a:p>
        </p:txBody>
      </p:sp>
      <p:sp>
        <p:nvSpPr>
          <p:cNvPr id="26" name="Line 33"/>
          <p:cNvSpPr>
            <a:spLocks noChangeShapeType="1"/>
          </p:cNvSpPr>
          <p:nvPr/>
        </p:nvSpPr>
        <p:spPr bwMode="auto">
          <a:xfrm>
            <a:off x="5484813" y="2081213"/>
            <a:ext cx="195262" cy="60325"/>
          </a:xfrm>
          <a:prstGeom prst="line">
            <a:avLst/>
          </a:prstGeom>
          <a:noFill/>
          <a:ln w="9525">
            <a:solidFill>
              <a:schemeClr val="tx1"/>
            </a:solidFill>
            <a:round/>
            <a:headEnd/>
            <a:tailEnd/>
          </a:ln>
          <a:effectLst/>
        </p:spPr>
        <p:txBody>
          <a:bodyPr wrap="none" anchor="ctr"/>
          <a:lstStyle/>
          <a:p>
            <a:endParaRPr lang="en-US"/>
          </a:p>
        </p:txBody>
      </p:sp>
      <p:sp>
        <p:nvSpPr>
          <p:cNvPr id="27" name="Line 34"/>
          <p:cNvSpPr>
            <a:spLocks noChangeShapeType="1"/>
          </p:cNvSpPr>
          <p:nvPr/>
        </p:nvSpPr>
        <p:spPr bwMode="auto">
          <a:xfrm flipV="1">
            <a:off x="5634038" y="2141538"/>
            <a:ext cx="50800" cy="157162"/>
          </a:xfrm>
          <a:prstGeom prst="line">
            <a:avLst/>
          </a:prstGeom>
          <a:noFill/>
          <a:ln w="9525">
            <a:solidFill>
              <a:schemeClr val="tx1"/>
            </a:solidFill>
            <a:round/>
            <a:headEnd/>
            <a:tailEnd/>
          </a:ln>
          <a:effectLst/>
        </p:spPr>
        <p:txBody>
          <a:bodyPr wrap="none" anchor="ctr"/>
          <a:lstStyle/>
          <a:p>
            <a:endParaRPr lang="en-US"/>
          </a:p>
        </p:txBody>
      </p:sp>
      <p:sp>
        <p:nvSpPr>
          <p:cNvPr id="28" name="Line 24"/>
          <p:cNvSpPr>
            <a:spLocks noChangeShapeType="1"/>
          </p:cNvSpPr>
          <p:nvPr/>
        </p:nvSpPr>
        <p:spPr bwMode="auto">
          <a:xfrm flipH="1">
            <a:off x="5432425" y="1112838"/>
            <a:ext cx="392113" cy="1130300"/>
          </a:xfrm>
          <a:prstGeom prst="line">
            <a:avLst/>
          </a:prstGeom>
          <a:noFill/>
          <a:ln w="25400" cap="rnd">
            <a:solidFill>
              <a:schemeClr val="tx1"/>
            </a:solidFill>
            <a:prstDash val="sysDot"/>
            <a:round/>
            <a:headEnd type="stealth" w="med" len="med"/>
            <a:tailEnd/>
          </a:ln>
          <a:effectLst/>
        </p:spPr>
        <p:txBody>
          <a:bodyPr wrap="none" anchor="ctr"/>
          <a:lstStyle/>
          <a:p>
            <a:endParaRPr lang="en-US"/>
          </a:p>
        </p:txBody>
      </p:sp>
      <p:sp>
        <p:nvSpPr>
          <p:cNvPr id="29" name="Text Box 35"/>
          <p:cNvSpPr txBox="1">
            <a:spLocks noChangeArrowheads="1"/>
          </p:cNvSpPr>
          <p:nvPr/>
        </p:nvSpPr>
        <p:spPr bwMode="auto">
          <a:xfrm>
            <a:off x="6591300" y="1074738"/>
            <a:ext cx="1746250" cy="366712"/>
          </a:xfrm>
          <a:prstGeom prst="rect">
            <a:avLst/>
          </a:prstGeom>
          <a:noFill/>
          <a:ln w="9525" algn="ctr">
            <a:noFill/>
            <a:miter lim="800000"/>
            <a:headEnd/>
            <a:tailEnd/>
          </a:ln>
          <a:effectLst/>
        </p:spPr>
        <p:txBody>
          <a:bodyPr wrap="none">
            <a:spAutoFit/>
          </a:bodyPr>
          <a:lstStyle/>
          <a:p>
            <a:r>
              <a:rPr lang="en-US"/>
              <a:t>Earth’s Surface</a:t>
            </a:r>
          </a:p>
        </p:txBody>
      </p:sp>
      <p:sp>
        <p:nvSpPr>
          <p:cNvPr id="30" name="Text Box 36"/>
          <p:cNvSpPr txBox="1">
            <a:spLocks noChangeArrowheads="1"/>
          </p:cNvSpPr>
          <p:nvPr/>
        </p:nvSpPr>
        <p:spPr bwMode="auto">
          <a:xfrm>
            <a:off x="4608513" y="1447800"/>
            <a:ext cx="800100" cy="366713"/>
          </a:xfrm>
          <a:prstGeom prst="rect">
            <a:avLst/>
          </a:prstGeom>
          <a:noFill/>
          <a:ln w="9525" algn="ctr">
            <a:noFill/>
            <a:miter lim="800000"/>
            <a:headEnd/>
            <a:tailEnd/>
          </a:ln>
          <a:effectLst/>
        </p:spPr>
        <p:txBody>
          <a:bodyPr wrap="none">
            <a:spAutoFit/>
          </a:bodyPr>
          <a:lstStyle/>
          <a:p>
            <a:r>
              <a:rPr lang="en-US">
                <a:solidFill>
                  <a:srgbClr val="FF3300"/>
                </a:solidFill>
              </a:rPr>
              <a:t>h</a:t>
            </a:r>
            <a:r>
              <a:rPr lang="en-US" baseline="-25000">
                <a:solidFill>
                  <a:srgbClr val="FF3300"/>
                </a:solidFill>
              </a:rPr>
              <a:t>NAD83</a:t>
            </a:r>
          </a:p>
        </p:txBody>
      </p:sp>
      <p:sp>
        <p:nvSpPr>
          <p:cNvPr id="31" name="Text Box 37"/>
          <p:cNvSpPr txBox="1">
            <a:spLocks noChangeArrowheads="1"/>
          </p:cNvSpPr>
          <p:nvPr/>
        </p:nvSpPr>
        <p:spPr bwMode="auto">
          <a:xfrm>
            <a:off x="5597525" y="1600200"/>
            <a:ext cx="650875" cy="366713"/>
          </a:xfrm>
          <a:prstGeom prst="rect">
            <a:avLst/>
          </a:prstGeom>
          <a:noFill/>
          <a:ln w="9525" algn="ctr">
            <a:noFill/>
            <a:miter lim="800000"/>
            <a:headEnd/>
            <a:tailEnd/>
          </a:ln>
          <a:effectLst/>
        </p:spPr>
        <p:txBody>
          <a:bodyPr wrap="none">
            <a:spAutoFit/>
          </a:bodyPr>
          <a:lstStyle/>
          <a:p>
            <a:r>
              <a:rPr lang="en-US"/>
              <a:t>h</a:t>
            </a:r>
            <a:r>
              <a:rPr lang="en-US" baseline="-25000"/>
              <a:t>ITRF</a:t>
            </a:r>
          </a:p>
        </p:txBody>
      </p:sp>
      <p:sp>
        <p:nvSpPr>
          <p:cNvPr id="32" name="Text Box 38"/>
          <p:cNvSpPr txBox="1">
            <a:spLocks noChangeArrowheads="1"/>
          </p:cNvSpPr>
          <p:nvPr/>
        </p:nvSpPr>
        <p:spPr bwMode="auto">
          <a:xfrm>
            <a:off x="2295525" y="555625"/>
            <a:ext cx="4362450" cy="366713"/>
          </a:xfrm>
          <a:prstGeom prst="rect">
            <a:avLst/>
          </a:prstGeom>
          <a:noFill/>
          <a:ln w="9525" algn="ctr">
            <a:noFill/>
            <a:miter lim="800000"/>
            <a:headEnd/>
            <a:tailEnd/>
          </a:ln>
          <a:effectLst/>
        </p:spPr>
        <p:txBody>
          <a:bodyPr wrap="none">
            <a:spAutoFit/>
          </a:bodyPr>
          <a:lstStyle/>
          <a:p>
            <a:r>
              <a:rPr lang="en-US" b="1" u="sng" dirty="0"/>
              <a:t>Simplified Concept of NAD 83 vs. ITRF</a:t>
            </a:r>
          </a:p>
        </p:txBody>
      </p:sp>
      <p:sp>
        <p:nvSpPr>
          <p:cNvPr id="33" name="Text Box 39"/>
          <p:cNvSpPr txBox="1">
            <a:spLocks noChangeArrowheads="1"/>
          </p:cNvSpPr>
          <p:nvPr/>
        </p:nvSpPr>
        <p:spPr bwMode="auto">
          <a:xfrm>
            <a:off x="6415088" y="1754188"/>
            <a:ext cx="2266950" cy="915987"/>
          </a:xfrm>
          <a:prstGeom prst="rect">
            <a:avLst/>
          </a:prstGeom>
          <a:noFill/>
          <a:ln w="9525" algn="ctr">
            <a:noFill/>
            <a:miter lim="800000"/>
            <a:headEnd/>
            <a:tailEnd/>
          </a:ln>
          <a:effectLst/>
        </p:spPr>
        <p:txBody>
          <a:bodyPr wrap="none">
            <a:spAutoFit/>
          </a:bodyPr>
          <a:lstStyle/>
          <a:p>
            <a:r>
              <a:rPr lang="en-US"/>
              <a:t>h</a:t>
            </a:r>
            <a:r>
              <a:rPr lang="en-US" baseline="-25000"/>
              <a:t>NAD83</a:t>
            </a:r>
            <a:r>
              <a:rPr lang="en-US"/>
              <a:t> – h</a:t>
            </a:r>
            <a:r>
              <a:rPr lang="en-US" baseline="-25000"/>
              <a:t>ITRF </a:t>
            </a:r>
            <a:r>
              <a:rPr lang="en-US"/>
              <a:t>varies </a:t>
            </a:r>
          </a:p>
          <a:p>
            <a:r>
              <a:rPr lang="en-US"/>
              <a:t>smoothly by latitude </a:t>
            </a:r>
          </a:p>
          <a:p>
            <a:r>
              <a:rPr lang="en-US"/>
              <a:t>and longitude</a:t>
            </a:r>
          </a:p>
        </p:txBody>
      </p:sp>
    </p:spTree>
    <p:extLst>
      <p:ext uri="{BB962C8B-B14F-4D97-AF65-F5344CB8AC3E}">
        <p14:creationId xmlns:p14="http://schemas.microsoft.com/office/powerpoint/2010/main" val="3169390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Shape 9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878" y="2000250"/>
            <a:ext cx="4860761" cy="3135326"/>
          </a:xfrm>
          <a:prstGeom prst="rect">
            <a:avLst/>
          </a:prstGeom>
          <a:noFill/>
          <a:ln w="9525">
            <a:solidFill>
              <a:srgbClr val="000000"/>
            </a:solidFill>
            <a:miter lim="800000"/>
            <a:headEnd/>
            <a:tailEnd/>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0484" name="Title 1"/>
          <p:cNvSpPr>
            <a:spLocks noGrp="1"/>
          </p:cNvSpPr>
          <p:nvPr>
            <p:ph type="title"/>
          </p:nvPr>
        </p:nvSpPr>
        <p:spPr>
          <a:xfrm>
            <a:off x="0" y="574675"/>
            <a:ext cx="9144000" cy="1143000"/>
          </a:xfrm>
        </p:spPr>
        <p:txBody>
          <a:bodyPr/>
          <a:lstStyle/>
          <a:p>
            <a:r>
              <a:rPr lang="en-US" altLang="en-US" smtClean="0">
                <a:solidFill>
                  <a:srgbClr val="1F497D"/>
                </a:solidFill>
              </a:rPr>
              <a:t>How will the new datums affect you?</a:t>
            </a:r>
            <a:endParaRPr lang="en-US" altLang="en-US" sz="3200" b="1" smtClean="0">
              <a:latin typeface="Arial" charset="0"/>
              <a:cs typeface="Arial" charset="0"/>
            </a:endParaRPr>
          </a:p>
        </p:txBody>
      </p:sp>
      <p:sp>
        <p:nvSpPr>
          <p:cNvPr id="20485" name="Content Placeholder 2"/>
          <p:cNvSpPr>
            <a:spLocks noGrp="1"/>
          </p:cNvSpPr>
          <p:nvPr>
            <p:ph idx="1"/>
          </p:nvPr>
        </p:nvSpPr>
        <p:spPr>
          <a:xfrm>
            <a:off x="0" y="2000250"/>
            <a:ext cx="3957638" cy="4130675"/>
          </a:xfrm>
        </p:spPr>
        <p:txBody>
          <a:bodyPr/>
          <a:lstStyle/>
          <a:p>
            <a:pPr marL="463550"/>
            <a:r>
              <a:rPr lang="en-US" altLang="en-US" sz="2000" dirty="0" smtClean="0">
                <a:cs typeface="Arial" charset="0"/>
              </a:rPr>
              <a:t>The new geometric datum</a:t>
            </a:r>
            <a:br>
              <a:rPr lang="en-US" altLang="en-US" sz="2000" dirty="0" smtClean="0">
                <a:cs typeface="Arial" charset="0"/>
              </a:rPr>
            </a:br>
            <a:r>
              <a:rPr lang="en-US" altLang="en-US" sz="2000" dirty="0" smtClean="0">
                <a:cs typeface="Arial" charset="0"/>
              </a:rPr>
              <a:t>will change latitude, longitude, </a:t>
            </a:r>
            <a:br>
              <a:rPr lang="en-US" altLang="en-US" sz="2000" dirty="0" smtClean="0">
                <a:cs typeface="Arial" charset="0"/>
              </a:rPr>
            </a:br>
            <a:r>
              <a:rPr lang="en-US" altLang="en-US" sz="2000" dirty="0" smtClean="0">
                <a:cs typeface="Arial" charset="0"/>
              </a:rPr>
              <a:t>and ellipsoid height by between 1 and 2 meters.</a:t>
            </a:r>
            <a:br>
              <a:rPr lang="en-US" altLang="en-US" sz="2000" dirty="0" smtClean="0">
                <a:cs typeface="Arial" charset="0"/>
              </a:rPr>
            </a:br>
            <a:endParaRPr lang="en-US" altLang="en-US" sz="2000" dirty="0" smtClean="0">
              <a:cs typeface="Arial" charset="0"/>
            </a:endParaRPr>
          </a:p>
          <a:p>
            <a:pPr marL="463550"/>
            <a:r>
              <a:rPr lang="en-US" altLang="en-US" sz="2000" dirty="0" smtClean="0">
                <a:cs typeface="Arial" charset="0"/>
              </a:rPr>
              <a:t>The new vertical datum will change heights on average 50 cm (20''), with a1 meter (39'') tilt towards the Pacific Northwest.</a:t>
            </a:r>
          </a:p>
        </p:txBody>
      </p:sp>
      <p:sp>
        <p:nvSpPr>
          <p:cNvPr id="2048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20488" name="Slide Number Placeholder 5"/>
          <p:cNvSpPr txBox="1">
            <a:spLocks/>
          </p:cNvSpPr>
          <p:nvPr/>
        </p:nvSpPr>
        <p:spPr bwMode="auto">
          <a:xfrm>
            <a:off x="6705600" y="6508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algn="r" eaLnBrk="1" hangingPunct="1">
              <a:spcBef>
                <a:spcPct val="0"/>
              </a:spcBef>
              <a:buFontTx/>
              <a:buNone/>
            </a:pPr>
            <a:fld id="{C827001A-924C-4705-8B1E-50CBC3459596}" type="slidenum">
              <a:rPr lang="en-US" altLang="en-US" sz="1200">
                <a:solidFill>
                  <a:srgbClr val="898989"/>
                </a:solidFill>
                <a:cs typeface="Arial" charset="0"/>
              </a:rPr>
              <a:pPr algn="r" eaLnBrk="1" hangingPunct="1">
                <a:spcBef>
                  <a:spcPct val="0"/>
                </a:spcBef>
                <a:buFontTx/>
                <a:buNone/>
              </a:pPr>
              <a:t>24</a:t>
            </a:fld>
            <a:endParaRPr lang="en-US" altLang="en-US" sz="1200">
              <a:solidFill>
                <a:srgbClr val="898989"/>
              </a:solidFill>
              <a:cs typeface="Arial" charset="0"/>
            </a:endParaRPr>
          </a:p>
        </p:txBody>
      </p:sp>
    </p:spTree>
    <p:extLst>
      <p:ext uri="{BB962C8B-B14F-4D97-AF65-F5344CB8AC3E}">
        <p14:creationId xmlns:p14="http://schemas.microsoft.com/office/powerpoint/2010/main" val="1396874295"/>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p:txBody>
          <a:bodyPr/>
          <a:lstStyle/>
          <a:p>
            <a:r>
              <a:rPr lang="en-US" dirty="0" smtClean="0"/>
              <a:t>The diversity of new projects necessary required a centralized coordination</a:t>
            </a:r>
          </a:p>
          <a:p>
            <a:pPr lvl="1"/>
            <a:r>
              <a:rPr lang="en-US" dirty="0" smtClean="0"/>
              <a:t>NGS Project Review Board</a:t>
            </a:r>
          </a:p>
          <a:p>
            <a:pPr lvl="2"/>
            <a:r>
              <a:rPr lang="en-US" dirty="0" smtClean="0"/>
              <a:t>Gate check and resource allocation</a:t>
            </a:r>
          </a:p>
          <a:p>
            <a:pPr lvl="1"/>
            <a:r>
              <a:rPr lang="en-US" dirty="0" smtClean="0"/>
              <a:t>NSRS Modernization Manager</a:t>
            </a:r>
          </a:p>
          <a:p>
            <a:pPr lvl="2"/>
            <a:r>
              <a:rPr lang="en-US" dirty="0" smtClean="0"/>
              <a:t>Coordination across divisions</a:t>
            </a:r>
          </a:p>
          <a:p>
            <a:pPr lvl="1"/>
            <a:r>
              <a:rPr lang="en-US" dirty="0" smtClean="0"/>
              <a:t>“New Datums” web page</a:t>
            </a:r>
          </a:p>
          <a:p>
            <a:pPr lvl="2"/>
            <a:r>
              <a:rPr lang="en-US" dirty="0" smtClean="0"/>
              <a:t>Tracking our progress to the public</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8840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p:txBody>
          <a:bodyPr/>
          <a:lstStyle/>
          <a:p>
            <a:r>
              <a:rPr lang="en-US" dirty="0" smtClean="0"/>
              <a:t>Over 15 new multi-year projects begun in 2015</a:t>
            </a:r>
          </a:p>
          <a:p>
            <a:pPr lvl="1"/>
            <a:r>
              <a:rPr lang="en-US" dirty="0" smtClean="0"/>
              <a:t>Takes resources away from “status quo”</a:t>
            </a:r>
          </a:p>
          <a:p>
            <a:pPr lvl="2"/>
            <a:r>
              <a:rPr lang="en-US" dirty="0" smtClean="0"/>
              <a:t>Customers may see delays in accepting/processing submitted projects, but so far isn’t a problem</a:t>
            </a:r>
          </a:p>
          <a:p>
            <a:pPr marL="914400" lvl="2" indent="0">
              <a:buNone/>
            </a:pPr>
            <a:endParaRPr lang="en-US" dirty="0" smtClean="0"/>
          </a:p>
          <a:p>
            <a:r>
              <a:rPr lang="en-US" dirty="0" smtClean="0"/>
              <a:t>Many are foundational to upcoming projects</a:t>
            </a:r>
          </a:p>
          <a:p>
            <a:pPr marL="457200" lvl="1" indent="0">
              <a:buNone/>
            </a:pPr>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8137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3508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dirty="0" smtClean="0">
                <a:solidFill>
                  <a:schemeClr val="dk1"/>
                </a:solidFill>
                <a:latin typeface="Times New Roman"/>
                <a:ea typeface="Times New Roman"/>
                <a:cs typeface="Times New Roman"/>
                <a:sym typeface="Times New Roman"/>
              </a:rPr>
              <a:t>NGS Ten Year Plan 2013-2023</a:t>
            </a:r>
            <a:endParaRPr lang="en-US" sz="4400" b="1" dirty="0">
              <a:solidFill>
                <a:schemeClr val="dk1"/>
              </a:solidFill>
              <a:latin typeface="Times New Roman"/>
              <a:ea typeface="Times New Roman"/>
              <a:cs typeface="Times New Roman"/>
              <a:sym typeface="Times New Roman"/>
            </a:endParaRPr>
          </a:p>
        </p:txBody>
      </p:sp>
      <p:sp>
        <p:nvSpPr>
          <p:cNvPr id="104" name="Shape 104"/>
          <p:cNvSpPr txBox="1">
            <a:spLocks noGrp="1"/>
          </p:cNvSpPr>
          <p:nvPr>
            <p:ph type="body" idx="1"/>
          </p:nvPr>
        </p:nvSpPr>
        <p:spPr>
          <a:xfrm>
            <a:off x="457200" y="1599150"/>
            <a:ext cx="8229600" cy="5103299"/>
          </a:xfrm>
          <a:prstGeom prst="rect">
            <a:avLst/>
          </a:prstGeom>
          <a:noFill/>
          <a:ln>
            <a:noFill/>
          </a:ln>
        </p:spPr>
        <p:txBody>
          <a:bodyPr lIns="91425" tIns="45700" rIns="91425" bIns="45700" anchor="t" anchorCtr="0">
            <a:noAutofit/>
          </a:bodyPr>
          <a:lstStyle/>
          <a:p>
            <a:pPr marL="203200" indent="0">
              <a:buNone/>
            </a:pPr>
            <a:r>
              <a:rPr lang="en-US" sz="2800" b="1" dirty="0">
                <a:solidFill>
                  <a:srgbClr val="0072BC"/>
                </a:solidFill>
              </a:rPr>
              <a:t>Goal 2: Modernize and Improve </a:t>
            </a:r>
            <a:r>
              <a:rPr lang="en-US" sz="2800" b="1" dirty="0" smtClean="0">
                <a:solidFill>
                  <a:srgbClr val="0072BC"/>
                </a:solidFill>
              </a:rPr>
              <a:t>the National </a:t>
            </a:r>
            <a:r>
              <a:rPr lang="en-US" sz="2800" b="1" dirty="0">
                <a:solidFill>
                  <a:srgbClr val="0072BC"/>
                </a:solidFill>
              </a:rPr>
              <a:t>Spatial Reference System</a:t>
            </a:r>
            <a:r>
              <a:rPr lang="en-US" sz="2800" b="1" dirty="0" smtClean="0">
                <a:solidFill>
                  <a:srgbClr val="0072BC"/>
                </a:solidFill>
              </a:rPr>
              <a:t>.</a:t>
            </a:r>
          </a:p>
          <a:p>
            <a:pPr marL="203200" indent="0">
              <a:buNone/>
            </a:pPr>
            <a:endParaRPr lang="en-US" sz="2000" b="1" dirty="0" smtClean="0">
              <a:solidFill>
                <a:srgbClr val="0072BC"/>
              </a:solidFill>
            </a:endParaRPr>
          </a:p>
          <a:p>
            <a:r>
              <a:rPr lang="en-US" sz="2800" b="1" dirty="0" smtClean="0">
                <a:solidFill>
                  <a:schemeClr val="tx1"/>
                </a:solidFill>
                <a:latin typeface="Cambria" panose="02040503050406030204" pitchFamily="18" charset="0"/>
              </a:rPr>
              <a:t>Objective 1:	Replace NAD 83</a:t>
            </a:r>
            <a:endParaRPr lang="en-US" sz="2800" b="1" dirty="0">
              <a:solidFill>
                <a:schemeClr val="tx1"/>
              </a:solidFill>
              <a:latin typeface="Cambria" panose="02040503050406030204" pitchFamily="18" charset="0"/>
            </a:endParaRPr>
          </a:p>
          <a:p>
            <a:r>
              <a:rPr lang="en-US" sz="2800" b="1" dirty="0" smtClean="0">
                <a:solidFill>
                  <a:schemeClr val="tx1"/>
                </a:solidFill>
                <a:latin typeface="Cambria" panose="02040503050406030204" pitchFamily="18" charset="0"/>
              </a:rPr>
              <a:t>Objective 2:	Replace NAVD 88</a:t>
            </a:r>
          </a:p>
          <a:p>
            <a:r>
              <a:rPr lang="en-US" sz="2800" b="1" dirty="0" smtClean="0">
                <a:solidFill>
                  <a:schemeClr val="tx1"/>
                </a:solidFill>
                <a:latin typeface="Cambria" panose="02040503050406030204" pitchFamily="18" charset="0"/>
              </a:rPr>
              <a:t>Objective 3:	Re-invent </a:t>
            </a:r>
            <a:r>
              <a:rPr lang="en-US" sz="2800" b="1" dirty="0" err="1" smtClean="0">
                <a:solidFill>
                  <a:schemeClr val="tx1"/>
                </a:solidFill>
                <a:latin typeface="Cambria" panose="02040503050406030204" pitchFamily="18" charset="0"/>
              </a:rPr>
              <a:t>Bluebooking</a:t>
            </a:r>
            <a:endParaRPr lang="en-US" sz="2800" b="1" dirty="0" smtClean="0">
              <a:solidFill>
                <a:schemeClr val="tx1"/>
              </a:solidFill>
              <a:latin typeface="Cambria" panose="02040503050406030204" pitchFamily="18" charset="0"/>
            </a:endParaRPr>
          </a:p>
          <a:p>
            <a:r>
              <a:rPr lang="en-US" sz="2800" b="1" dirty="0" smtClean="0">
                <a:solidFill>
                  <a:schemeClr val="tx1"/>
                </a:solidFill>
                <a:latin typeface="Cambria" panose="02040503050406030204" pitchFamily="18" charset="0"/>
              </a:rPr>
              <a:t>Objective 4:	Fix the Toolkit</a:t>
            </a:r>
          </a:p>
          <a:p>
            <a:r>
              <a:rPr lang="en-US" sz="2800" b="1" dirty="0" smtClean="0">
                <a:solidFill>
                  <a:schemeClr val="tx1"/>
                </a:solidFill>
                <a:latin typeface="Cambria" panose="02040503050406030204" pitchFamily="18" charset="0"/>
              </a:rPr>
              <a:t>Objective 5:	Better Surveying</a:t>
            </a:r>
            <a:endParaRPr lang="en-US" sz="2800" dirty="0">
              <a:solidFill>
                <a:schemeClr val="tx1"/>
              </a:solidFill>
              <a:latin typeface="Cambria" panose="02040503050406030204" pitchFamily="18" charset="0"/>
            </a:endParaRP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048383642"/>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 NAVD 88</a:t>
            </a:r>
            <a:endParaRPr lang="en-US" dirty="0"/>
          </a:p>
        </p:txBody>
      </p:sp>
      <p:sp>
        <p:nvSpPr>
          <p:cNvPr id="3" name="Content Placeholder 2"/>
          <p:cNvSpPr>
            <a:spLocks noGrp="1"/>
          </p:cNvSpPr>
          <p:nvPr>
            <p:ph idx="1"/>
          </p:nvPr>
        </p:nvSpPr>
        <p:spPr/>
        <p:txBody>
          <a:bodyPr/>
          <a:lstStyle/>
          <a:p>
            <a:r>
              <a:rPr lang="en-US" dirty="0" smtClean="0"/>
              <a:t>Changing from a </a:t>
            </a:r>
            <a:r>
              <a:rPr lang="en-US" u="sng" dirty="0" smtClean="0"/>
              <a:t>leveling-based</a:t>
            </a:r>
            <a:r>
              <a:rPr lang="en-US" dirty="0" smtClean="0"/>
              <a:t> to a </a:t>
            </a:r>
            <a:r>
              <a:rPr lang="en-US" u="sng" dirty="0" smtClean="0"/>
              <a:t>geoid/GNSS-based</a:t>
            </a:r>
            <a:r>
              <a:rPr lang="en-US" dirty="0" smtClean="0"/>
              <a:t> vertical datum</a:t>
            </a:r>
          </a:p>
          <a:p>
            <a:endParaRPr lang="en-US" dirty="0"/>
          </a:p>
          <a:p>
            <a:r>
              <a:rPr lang="en-US" dirty="0" smtClean="0"/>
              <a:t>Biggest requirement:  An updated, accurate, nationwide gravity survey</a:t>
            </a:r>
          </a:p>
          <a:p>
            <a:pPr lvl="1"/>
            <a:r>
              <a:rPr lang="en-US" dirty="0" smtClean="0"/>
              <a:t>Airborne</a:t>
            </a:r>
          </a:p>
          <a:p>
            <a:pPr lvl="1"/>
            <a:r>
              <a:rPr lang="en-US" dirty="0" smtClean="0"/>
              <a:t>GRAV-D!</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3022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064859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45324" y="2495365"/>
            <a:ext cx="8229600" cy="1143000"/>
          </a:xfrm>
        </p:spPr>
        <p:txBody>
          <a:bodyPr/>
          <a:lstStyle/>
          <a:p>
            <a:r>
              <a:rPr lang="en-US" altLang="en-US" dirty="0" smtClean="0"/>
              <a:t>History</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45324" y="2495365"/>
            <a:ext cx="8229600" cy="1143000"/>
          </a:xfrm>
        </p:spPr>
        <p:txBody>
          <a:bodyPr/>
          <a:lstStyle/>
          <a:p>
            <a:r>
              <a:rPr lang="en-US" altLang="en-US" dirty="0" smtClean="0"/>
              <a:t>GRAV-D airborne campaign:</a:t>
            </a:r>
            <a:br>
              <a:rPr lang="en-US" altLang="en-US" dirty="0" smtClean="0"/>
            </a:br>
            <a:r>
              <a:rPr lang="en-US" altLang="en-US" dirty="0" smtClean="0"/>
              <a:t>Overview, Progress, Future</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11386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(insert Vicki and Monica’s slides)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178103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064859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45324" y="2495365"/>
            <a:ext cx="8229600" cy="1143000"/>
          </a:xfrm>
        </p:spPr>
        <p:txBody>
          <a:bodyPr/>
          <a:lstStyle/>
          <a:p>
            <a:r>
              <a:rPr lang="en-US" altLang="en-US" dirty="0" smtClean="0"/>
              <a:t>Proving geoid accuracy: </a:t>
            </a:r>
            <a:br>
              <a:rPr lang="en-US" altLang="en-US" dirty="0" smtClean="0"/>
            </a:br>
            <a:r>
              <a:rPr lang="en-US" altLang="en-US" dirty="0" smtClean="0"/>
              <a:t>Geoid Slope Validation Surveys</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3489347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457200" y="1828800"/>
            <a:ext cx="8229600" cy="3491345"/>
          </a:xfrm>
        </p:spPr>
        <p:txBody>
          <a:bodyPr/>
          <a:lstStyle/>
          <a:p>
            <a:pPr eaLnBrk="1" hangingPunct="1">
              <a:buNone/>
            </a:pPr>
            <a:r>
              <a:rPr lang="en-US" sz="2800" b="1" dirty="0" smtClean="0"/>
              <a:t>“...the gravimetric geoid used in defining</a:t>
            </a:r>
            <a:br>
              <a:rPr lang="en-US" sz="2800" b="1" dirty="0" smtClean="0"/>
            </a:br>
            <a:r>
              <a:rPr lang="en-US" sz="2800" b="1" dirty="0" smtClean="0"/>
              <a:t>the </a:t>
            </a:r>
            <a:r>
              <a:rPr lang="en-US" sz="2800" b="1" i="1" dirty="0" smtClean="0"/>
              <a:t>future vertical datum of the United States</a:t>
            </a:r>
            <a:r>
              <a:rPr lang="en-US" sz="2800" b="1" dirty="0" smtClean="0"/>
              <a:t> should have an absolute accuracy of 1 centimeter at any place and at any time.”</a:t>
            </a:r>
          </a:p>
          <a:p>
            <a:pPr eaLnBrk="1" hangingPunct="1">
              <a:buNone/>
            </a:pPr>
            <a:r>
              <a:rPr lang="en-US" sz="2800" b="1" dirty="0" smtClean="0"/>
              <a:t>				</a:t>
            </a:r>
            <a:r>
              <a:rPr lang="en-US" sz="2000" b="1" dirty="0" smtClean="0"/>
              <a:t>-- The NGS 10 year plan (2008-2018)*</a:t>
            </a:r>
          </a:p>
          <a:p>
            <a:pPr eaLnBrk="1" hangingPunct="1">
              <a:buNone/>
            </a:pPr>
            <a:endParaRPr lang="en-US" sz="2800" b="1" dirty="0" smtClean="0"/>
          </a:p>
          <a:p>
            <a:pPr eaLnBrk="1" hangingPunct="1">
              <a:buNone/>
            </a:pPr>
            <a:r>
              <a:rPr lang="en-US" sz="2800" b="1" dirty="0" smtClean="0"/>
              <a:t>Admirable!...Achievable?</a:t>
            </a:r>
            <a:endParaRPr lang="en-US" sz="2800" dirty="0" smtClean="0"/>
          </a:p>
        </p:txBody>
      </p:sp>
      <p:sp>
        <p:nvSpPr>
          <p:cNvPr id="4" name="Footer Placeholder 3"/>
          <p:cNvSpPr>
            <a:spLocks noGrp="1"/>
          </p:cNvSpPr>
          <p:nvPr>
            <p:ph type="ftr" sz="quarter" idx="11"/>
          </p:nvPr>
        </p:nvSpPr>
        <p:spPr/>
        <p:txBody>
          <a:bodyPr/>
          <a:lstStyle/>
          <a:p>
            <a:pPr>
              <a:defRPr/>
            </a:pPr>
            <a:r>
              <a:rPr lang="en-US" smtClean="0"/>
              <a:t>Alaska Surveying and Mapping Conference, Anchorage</a:t>
            </a:r>
            <a:endParaRPr lang="en-US"/>
          </a:p>
        </p:txBody>
      </p:sp>
      <p:sp>
        <p:nvSpPr>
          <p:cNvPr id="6" name="Date Placeholder 5"/>
          <p:cNvSpPr>
            <a:spLocks noGrp="1"/>
          </p:cNvSpPr>
          <p:nvPr>
            <p:ph type="dt" sz="quarter" idx="10"/>
          </p:nvPr>
        </p:nvSpPr>
        <p:spPr/>
        <p:txBody>
          <a:bodyPr/>
          <a:lstStyle/>
          <a:p>
            <a:pPr>
              <a:defRPr/>
            </a:pPr>
            <a:r>
              <a:rPr lang="en-US" smtClean="0"/>
              <a:t>February 15, 2016</a:t>
            </a:r>
            <a:endParaRPr lang="en-US"/>
          </a:p>
        </p:txBody>
      </p:sp>
      <p:sp>
        <p:nvSpPr>
          <p:cNvPr id="8" name="Title 1"/>
          <p:cNvSpPr txBox="1">
            <a:spLocks/>
          </p:cNvSpPr>
          <p:nvPr/>
        </p:nvSpPr>
        <p:spPr bwMode="auto">
          <a:xfrm>
            <a:off x="6096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mtClean="0"/>
              <a:t>Proving Geoid Accuracy</a:t>
            </a:r>
            <a:endParaRPr lang="en-US" dirty="0"/>
          </a:p>
        </p:txBody>
      </p:sp>
      <p:sp>
        <p:nvSpPr>
          <p:cNvPr id="3" name="TextBox 2"/>
          <p:cNvSpPr txBox="1"/>
          <p:nvPr/>
        </p:nvSpPr>
        <p:spPr>
          <a:xfrm>
            <a:off x="285008" y="5752996"/>
            <a:ext cx="7673896" cy="369332"/>
          </a:xfrm>
          <a:prstGeom prst="rect">
            <a:avLst/>
          </a:prstGeom>
          <a:noFill/>
        </p:spPr>
        <p:txBody>
          <a:bodyPr wrap="none" rtlCol="0">
            <a:spAutoFit/>
          </a:bodyPr>
          <a:lstStyle/>
          <a:p>
            <a:r>
              <a:rPr lang="en-US" dirty="0" smtClean="0"/>
              <a:t>* Latest 10 year plan runs 2013-2023, but does not change this basic goal</a:t>
            </a:r>
            <a:endParaRPr lang="en-US" dirty="0"/>
          </a:p>
        </p:txBody>
      </p:sp>
    </p:spTree>
    <p:extLst>
      <p:ext uri="{BB962C8B-B14F-4D97-AF65-F5344CB8AC3E}">
        <p14:creationId xmlns:p14="http://schemas.microsoft.com/office/powerpoint/2010/main" val="2667058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GSVS’s?</a:t>
            </a:r>
            <a:endParaRPr lang="en-US" dirty="0"/>
          </a:p>
        </p:txBody>
      </p:sp>
      <p:sp>
        <p:nvSpPr>
          <p:cNvPr id="3" name="Content Placeholder 2"/>
          <p:cNvSpPr>
            <a:spLocks noGrp="1"/>
          </p:cNvSpPr>
          <p:nvPr>
            <p:ph idx="1"/>
          </p:nvPr>
        </p:nvSpPr>
        <p:spPr/>
        <p:txBody>
          <a:bodyPr/>
          <a:lstStyle/>
          <a:p>
            <a:r>
              <a:rPr lang="en-US" dirty="0" smtClean="0"/>
              <a:t>Geoid Slope Validation Surveys</a:t>
            </a:r>
          </a:p>
          <a:p>
            <a:endParaRPr lang="en-US" dirty="0" smtClean="0"/>
          </a:p>
          <a:p>
            <a:pPr lvl="1"/>
            <a:r>
              <a:rPr lang="en-US" dirty="0" smtClean="0"/>
              <a:t>Empirical proof of how well a geoid-based datum can accurately replace a traditional vertical datum</a:t>
            </a:r>
          </a:p>
          <a:p>
            <a:pPr lvl="1"/>
            <a:endParaRPr lang="en-US" dirty="0" smtClean="0"/>
          </a:p>
          <a:p>
            <a:pPr lvl="1"/>
            <a:r>
              <a:rPr lang="en-US" dirty="0" smtClean="0"/>
              <a:t>Less focus on </a:t>
            </a:r>
            <a:r>
              <a:rPr lang="en-US" i="1" u="sng" dirty="0" smtClean="0"/>
              <a:t>absolute</a:t>
            </a:r>
            <a:r>
              <a:rPr lang="en-US" dirty="0" smtClean="0"/>
              <a:t> accuracy; more on </a:t>
            </a:r>
            <a:r>
              <a:rPr lang="en-US" i="1" u="sng" dirty="0" smtClean="0"/>
              <a:t>relative</a:t>
            </a:r>
            <a:r>
              <a:rPr lang="en-US" dirty="0" smtClean="0"/>
              <a:t> accuracy “geoid </a:t>
            </a:r>
            <a:r>
              <a:rPr lang="en-US" b="1" i="1" u="sng" dirty="0" smtClean="0"/>
              <a:t>slope</a:t>
            </a:r>
            <a:r>
              <a:rPr lang="en-US" dirty="0" smtClean="0"/>
              <a:t> validation survey”</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6531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47675" y="493713"/>
            <a:ext cx="8229600" cy="1143000"/>
          </a:xfrm>
        </p:spPr>
        <p:txBody>
          <a:bodyPr/>
          <a:lstStyle/>
          <a:p>
            <a:pPr eaLnBrk="1" hangingPunct="1"/>
            <a:r>
              <a:rPr lang="en-US" dirty="0" smtClean="0"/>
              <a:t>Goal of the surveys </a:t>
            </a:r>
          </a:p>
        </p:txBody>
      </p:sp>
      <p:sp>
        <p:nvSpPr>
          <p:cNvPr id="5123" name="Content Placeholder 2"/>
          <p:cNvSpPr>
            <a:spLocks noGrp="1"/>
          </p:cNvSpPr>
          <p:nvPr>
            <p:ph idx="1"/>
          </p:nvPr>
        </p:nvSpPr>
        <p:spPr>
          <a:xfrm>
            <a:off x="447675" y="1819275"/>
            <a:ext cx="8229600" cy="4525963"/>
          </a:xfrm>
        </p:spPr>
        <p:txBody>
          <a:bodyPr/>
          <a:lstStyle/>
          <a:p>
            <a:pPr eaLnBrk="1" hangingPunct="1"/>
            <a:r>
              <a:rPr lang="en-US" dirty="0" smtClean="0"/>
              <a:t>Observe geoid shape (slope) using multiple independent terrestrial survey methods</a:t>
            </a:r>
          </a:p>
          <a:p>
            <a:pPr lvl="1" eaLnBrk="1" hangingPunct="1"/>
            <a:r>
              <a:rPr lang="en-US" dirty="0" smtClean="0"/>
              <a:t>GPS + Leveling</a:t>
            </a:r>
          </a:p>
          <a:p>
            <a:pPr lvl="1" eaLnBrk="1" hangingPunct="1"/>
            <a:r>
              <a:rPr lang="en-US" dirty="0" smtClean="0"/>
              <a:t>Deflections of the Vertical</a:t>
            </a:r>
          </a:p>
          <a:p>
            <a:pPr eaLnBrk="1" hangingPunct="1"/>
            <a:r>
              <a:rPr lang="en-US" dirty="0" smtClean="0"/>
              <a:t>Compare </a:t>
            </a:r>
            <a:r>
              <a:rPr lang="en-US" b="1" i="1" dirty="0" smtClean="0"/>
              <a:t>observed</a:t>
            </a:r>
            <a:r>
              <a:rPr lang="en-US" dirty="0" smtClean="0"/>
              <a:t> slopes (from terrestrial surveys) to </a:t>
            </a:r>
            <a:r>
              <a:rPr lang="en-US" b="1" i="1" dirty="0" smtClean="0"/>
              <a:t>modeled</a:t>
            </a:r>
            <a:r>
              <a:rPr lang="en-US" dirty="0" smtClean="0"/>
              <a:t> slopes (from </a:t>
            </a:r>
            <a:r>
              <a:rPr lang="en-US" dirty="0" err="1" smtClean="0"/>
              <a:t>gravimetry</a:t>
            </a:r>
            <a:r>
              <a:rPr lang="en-US" dirty="0" smtClean="0"/>
              <a:t> or satellites)</a:t>
            </a:r>
          </a:p>
          <a:p>
            <a:pPr lvl="1" eaLnBrk="1" hangingPunct="1"/>
            <a:r>
              <a:rPr lang="en-US" dirty="0" smtClean="0"/>
              <a:t>With / Without new GRAV-D airborne gravity</a:t>
            </a:r>
          </a:p>
        </p:txBody>
      </p:sp>
      <p:sp>
        <p:nvSpPr>
          <p:cNvPr id="4" name="Footer Placeholder 3"/>
          <p:cNvSpPr>
            <a:spLocks noGrp="1"/>
          </p:cNvSpPr>
          <p:nvPr>
            <p:ph type="ftr" sz="quarter" idx="11"/>
          </p:nvPr>
        </p:nvSpPr>
        <p:spPr/>
        <p:txBody>
          <a:bodyPr/>
          <a:lstStyle/>
          <a:p>
            <a:pPr>
              <a:defRPr/>
            </a:pPr>
            <a:r>
              <a:rPr lang="en-US" smtClean="0"/>
              <a:t>Alaska Surveying and Mapping Conference, Anchorage</a:t>
            </a:r>
            <a:endParaRPr lang="en-US"/>
          </a:p>
        </p:txBody>
      </p:sp>
      <p:sp>
        <p:nvSpPr>
          <p:cNvPr id="6" name="Date Placeholder 5"/>
          <p:cNvSpPr>
            <a:spLocks noGrp="1"/>
          </p:cNvSpPr>
          <p:nvPr>
            <p:ph type="dt" sz="quarter" idx="10"/>
          </p:nvPr>
        </p:nvSpPr>
        <p:spPr/>
        <p:txBody>
          <a:bodyPr/>
          <a:lstStyle/>
          <a:p>
            <a:pPr>
              <a:defRPr/>
            </a:pPr>
            <a:r>
              <a:rPr lang="en-US" smtClean="0"/>
              <a:t>February 15, 2016</a:t>
            </a:r>
            <a:endParaRPr lang="en-US"/>
          </a:p>
        </p:txBody>
      </p:sp>
    </p:spTree>
    <p:extLst>
      <p:ext uri="{BB962C8B-B14F-4D97-AF65-F5344CB8AC3E}">
        <p14:creationId xmlns:p14="http://schemas.microsoft.com/office/powerpoint/2010/main" val="4499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749687" y="1410979"/>
            <a:ext cx="6621269" cy="47720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GSVS11</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5309" y="1167789"/>
            <a:ext cx="2719914" cy="5056742"/>
          </a:xfrm>
          <a:prstGeom prst="rect">
            <a:avLst/>
          </a:prstGeom>
          <a:noFill/>
          <a:ln w="50800">
            <a:solidFill>
              <a:srgbClr val="FF3300"/>
            </a:solidFill>
            <a:miter lim="800000"/>
            <a:headEnd/>
            <a:tailEnd/>
          </a:ln>
        </p:spPr>
      </p:pic>
      <p:sp>
        <p:nvSpPr>
          <p:cNvPr id="10" name="Rectangle 9"/>
          <p:cNvSpPr/>
          <p:nvPr/>
        </p:nvSpPr>
        <p:spPr>
          <a:xfrm>
            <a:off x="3514381" y="5078776"/>
            <a:ext cx="429658" cy="716096"/>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512344" y="1135856"/>
            <a:ext cx="2405062" cy="3955258"/>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3775" y="5793581"/>
            <a:ext cx="2374106" cy="454819"/>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3933825"/>
            <a:ext cx="1709122" cy="738664"/>
          </a:xfrm>
          <a:prstGeom prst="rect">
            <a:avLst/>
          </a:prstGeom>
          <a:noFill/>
        </p:spPr>
        <p:txBody>
          <a:bodyPr wrap="none" rtlCol="0">
            <a:spAutoFit/>
          </a:bodyPr>
          <a:lstStyle/>
          <a:p>
            <a:r>
              <a:rPr lang="en-US" dirty="0" smtClean="0">
                <a:solidFill>
                  <a:schemeClr val="bg1"/>
                </a:solidFill>
              </a:rPr>
              <a:t>325 km</a:t>
            </a:r>
          </a:p>
          <a:p>
            <a:r>
              <a:rPr lang="en-US" dirty="0" smtClean="0">
                <a:solidFill>
                  <a:schemeClr val="bg1"/>
                </a:solidFill>
              </a:rPr>
              <a:t>218 points</a:t>
            </a:r>
          </a:p>
          <a:p>
            <a:r>
              <a:rPr lang="en-US" dirty="0" smtClean="0">
                <a:solidFill>
                  <a:schemeClr val="bg1"/>
                </a:solidFill>
              </a:rPr>
              <a:t>1.5 km spacing</a:t>
            </a:r>
            <a:endParaRPr lang="en-US" dirty="0">
              <a:solidFill>
                <a:schemeClr val="bg1"/>
              </a:solidFill>
            </a:endParaRPr>
          </a:p>
        </p:txBody>
      </p:sp>
      <p:sp>
        <p:nvSpPr>
          <p:cNvPr id="22" name="TextBox 21"/>
          <p:cNvSpPr txBox="1"/>
          <p:nvPr/>
        </p:nvSpPr>
        <p:spPr>
          <a:xfrm>
            <a:off x="752475" y="5133975"/>
            <a:ext cx="1892506" cy="861774"/>
          </a:xfrm>
          <a:prstGeom prst="rect">
            <a:avLst/>
          </a:prstGeom>
          <a:solidFill>
            <a:schemeClr val="bg1"/>
          </a:solidFill>
        </p:spPr>
        <p:txBody>
          <a:bodyPr wrap="none" rtlCol="0">
            <a:spAutoFit/>
          </a:bodyPr>
          <a:lstStyle/>
          <a:p>
            <a:r>
              <a:rPr lang="en-US" sz="1600" dirty="0" smtClean="0"/>
              <a:t>South  Texas</a:t>
            </a:r>
          </a:p>
          <a:p>
            <a:r>
              <a:rPr lang="en-US" sz="1600" dirty="0" smtClean="0"/>
              <a:t>July-October, 2011</a:t>
            </a:r>
          </a:p>
          <a:p>
            <a:r>
              <a:rPr lang="en-US" sz="1600" dirty="0" smtClean="0"/>
              <a:t>hot…Hot…HOT!</a:t>
            </a:r>
            <a:endParaRPr lang="en-US" sz="1600" dirty="0"/>
          </a:p>
        </p:txBody>
      </p:sp>
      <p:pic>
        <p:nvPicPr>
          <p:cNvPr id="1028" name="Picture 4"/>
          <p:cNvPicPr>
            <a:picLocks noChangeAspect="1" noChangeArrowheads="1"/>
          </p:cNvPicPr>
          <p:nvPr/>
        </p:nvPicPr>
        <p:blipFill>
          <a:blip r:embed="rId6" cstate="print"/>
          <a:srcRect/>
          <a:stretch>
            <a:fillRect/>
          </a:stretch>
        </p:blipFill>
        <p:spPr bwMode="auto">
          <a:xfrm>
            <a:off x="537696" y="1495426"/>
            <a:ext cx="5284042" cy="29337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1252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Performed</a:t>
            </a:r>
            <a:endParaRPr lang="en-US" dirty="0"/>
          </a:p>
        </p:txBody>
      </p:sp>
      <p:sp>
        <p:nvSpPr>
          <p:cNvPr id="3" name="Content Placeholder 2"/>
          <p:cNvSpPr>
            <a:spLocks noGrp="1"/>
          </p:cNvSpPr>
          <p:nvPr>
            <p:ph idx="1"/>
          </p:nvPr>
        </p:nvSpPr>
        <p:spPr/>
        <p:txBody>
          <a:bodyPr/>
          <a:lstStyle/>
          <a:p>
            <a:r>
              <a:rPr lang="en-US" u="sng" dirty="0" smtClean="0"/>
              <a:t>GPS</a:t>
            </a:r>
            <a:r>
              <a:rPr lang="en-US" dirty="0" smtClean="0"/>
              <a:t>: </a:t>
            </a:r>
            <a:r>
              <a:rPr lang="en-US" sz="2400" dirty="0" smtClean="0"/>
              <a:t>20 identical. units, 10/day leapfrog, 40 hrs ea. </a:t>
            </a:r>
          </a:p>
          <a:p>
            <a:r>
              <a:rPr lang="en-US" u="sng" dirty="0" smtClean="0"/>
              <a:t>Leveling</a:t>
            </a:r>
            <a:r>
              <a:rPr lang="en-US" dirty="0" smtClean="0"/>
              <a:t>:</a:t>
            </a:r>
            <a:r>
              <a:rPr lang="en-US" sz="2400" dirty="0" smtClean="0"/>
              <a:t> 1</a:t>
            </a:r>
            <a:r>
              <a:rPr lang="en-US" sz="2400" baseline="30000" dirty="0" smtClean="0"/>
              <a:t>st</a:t>
            </a:r>
            <a:r>
              <a:rPr lang="en-US" sz="2400" dirty="0" smtClean="0"/>
              <a:t> order, class II, digital barcode leveling</a:t>
            </a:r>
          </a:p>
          <a:p>
            <a:r>
              <a:rPr lang="en-US" u="sng" dirty="0" smtClean="0"/>
              <a:t>Gravity</a:t>
            </a:r>
            <a:r>
              <a:rPr lang="en-US" dirty="0" smtClean="0"/>
              <a:t>: </a:t>
            </a:r>
            <a:r>
              <a:rPr lang="en-US" sz="2400" dirty="0" smtClean="0"/>
              <a:t>FG-5 and A-10 anchors, 4 L/R in 2 teams</a:t>
            </a:r>
          </a:p>
          <a:p>
            <a:r>
              <a:rPr lang="en-US" u="sng" dirty="0" smtClean="0"/>
              <a:t>DoV</a:t>
            </a:r>
            <a:r>
              <a:rPr lang="en-US" dirty="0" smtClean="0"/>
              <a:t>: </a:t>
            </a:r>
            <a:r>
              <a:rPr lang="en-US" sz="2400" dirty="0" smtClean="0"/>
              <a:t>ETH Zurich DIADEM GPS &amp; camera system</a:t>
            </a:r>
          </a:p>
          <a:p>
            <a:r>
              <a:rPr lang="en-US" u="sng" dirty="0" smtClean="0"/>
              <a:t>LIDAR</a:t>
            </a:r>
            <a:r>
              <a:rPr lang="en-US" sz="2400" dirty="0" smtClean="0"/>
              <a:t>: </a:t>
            </a:r>
            <a:r>
              <a:rPr lang="en-US" sz="2400" dirty="0" err="1" smtClean="0"/>
              <a:t>Riegl</a:t>
            </a:r>
            <a:r>
              <a:rPr lang="en-US" sz="2400" dirty="0" smtClean="0"/>
              <a:t> Q680i-D, 2 pt/m</a:t>
            </a:r>
            <a:r>
              <a:rPr lang="en-US" sz="2400" baseline="30000" dirty="0" smtClean="0"/>
              <a:t>2</a:t>
            </a:r>
            <a:r>
              <a:rPr lang="en-US" sz="2400" dirty="0" smtClean="0"/>
              <a:t> spacing, 0.5 km width</a:t>
            </a:r>
          </a:p>
          <a:p>
            <a:r>
              <a:rPr lang="en-US" u="sng" dirty="0" smtClean="0"/>
              <a:t>Imagery</a:t>
            </a:r>
            <a:r>
              <a:rPr lang="en-US" dirty="0" smtClean="0"/>
              <a:t>:  </a:t>
            </a:r>
            <a:r>
              <a:rPr lang="en-US" sz="2400" dirty="0" err="1" smtClean="0"/>
              <a:t>Applanix</a:t>
            </a:r>
            <a:r>
              <a:rPr lang="en-US" sz="2400" dirty="0" smtClean="0"/>
              <a:t> 439 RGB </a:t>
            </a:r>
            <a:r>
              <a:rPr lang="en-US" sz="2400" dirty="0" err="1" smtClean="0"/>
              <a:t>DualCam</a:t>
            </a:r>
            <a:r>
              <a:rPr lang="en-US" sz="2400" dirty="0" smtClean="0"/>
              <a:t>, 5000’ AGL</a:t>
            </a:r>
          </a:p>
          <a:p>
            <a:r>
              <a:rPr lang="en-US" u="sng" dirty="0" smtClean="0"/>
              <a:t>Other</a:t>
            </a:r>
            <a:r>
              <a:rPr lang="en-US" dirty="0" smtClean="0"/>
              <a:t>:</a:t>
            </a:r>
          </a:p>
          <a:p>
            <a:pPr lvl="1"/>
            <a:r>
              <a:rPr lang="en-US" sz="2000" dirty="0" smtClean="0"/>
              <a:t>RTN, short-session GPS, extra gravity marks around Austin, gravity gradients</a:t>
            </a:r>
            <a:endParaRPr lang="en-US" sz="2000"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678290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0076"/>
            <a:ext cx="2948940" cy="2514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448425" y="3505291"/>
            <a:ext cx="2695575" cy="261928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0" y="3867150"/>
            <a:ext cx="6338173" cy="2595563"/>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29225" y="428625"/>
            <a:ext cx="3914775" cy="2931770"/>
          </a:xfrm>
          <a:prstGeom prst="rect">
            <a:avLst/>
          </a:prstGeom>
          <a:noFill/>
          <a:ln w="9525">
            <a:noFill/>
            <a:miter lim="800000"/>
            <a:headEnd/>
            <a:tailEnd/>
          </a:ln>
        </p:spPr>
      </p:pic>
      <p:sp>
        <p:nvSpPr>
          <p:cNvPr id="13" name="TextBox 12"/>
          <p:cNvSpPr txBox="1"/>
          <p:nvPr/>
        </p:nvSpPr>
        <p:spPr>
          <a:xfrm>
            <a:off x="0" y="2752210"/>
            <a:ext cx="1447801" cy="400110"/>
          </a:xfrm>
          <a:prstGeom prst="rect">
            <a:avLst/>
          </a:prstGeom>
          <a:noFill/>
        </p:spPr>
        <p:txBody>
          <a:bodyPr wrap="square" rtlCol="0">
            <a:spAutoFit/>
          </a:bodyPr>
          <a:lstStyle/>
          <a:p>
            <a:r>
              <a:rPr lang="en-US" sz="2000" dirty="0" smtClean="0">
                <a:solidFill>
                  <a:schemeClr val="bg1"/>
                </a:solidFill>
              </a:rPr>
              <a:t>GPS</a:t>
            </a:r>
            <a:endParaRPr lang="en-US" sz="2000" dirty="0">
              <a:solidFill>
                <a:schemeClr val="bg1"/>
              </a:solidFill>
            </a:endParaRPr>
          </a:p>
        </p:txBody>
      </p:sp>
      <p:sp>
        <p:nvSpPr>
          <p:cNvPr id="14" name="TextBox 13"/>
          <p:cNvSpPr txBox="1"/>
          <p:nvPr/>
        </p:nvSpPr>
        <p:spPr>
          <a:xfrm>
            <a:off x="8374237" y="2962275"/>
            <a:ext cx="769763" cy="400110"/>
          </a:xfrm>
          <a:prstGeom prst="rect">
            <a:avLst/>
          </a:prstGeom>
          <a:noFill/>
        </p:spPr>
        <p:txBody>
          <a:bodyPr wrap="none" rtlCol="0">
            <a:spAutoFit/>
          </a:bodyPr>
          <a:lstStyle/>
          <a:p>
            <a:r>
              <a:rPr lang="en-US" sz="2000" dirty="0" smtClean="0">
                <a:solidFill>
                  <a:schemeClr val="bg1"/>
                </a:solidFill>
              </a:rPr>
              <a:t>DoV</a:t>
            </a:r>
            <a:endParaRPr lang="en-US" sz="2000" dirty="0">
              <a:solidFill>
                <a:schemeClr val="bg1"/>
              </a:solidFill>
            </a:endParaRPr>
          </a:p>
        </p:txBody>
      </p:sp>
      <p:sp>
        <p:nvSpPr>
          <p:cNvPr id="15" name="TextBox 14"/>
          <p:cNvSpPr txBox="1"/>
          <p:nvPr/>
        </p:nvSpPr>
        <p:spPr>
          <a:xfrm>
            <a:off x="0" y="4762500"/>
            <a:ext cx="1393330" cy="400110"/>
          </a:xfrm>
          <a:prstGeom prst="rect">
            <a:avLst/>
          </a:prstGeom>
          <a:noFill/>
        </p:spPr>
        <p:txBody>
          <a:bodyPr wrap="none" rtlCol="0">
            <a:spAutoFit/>
          </a:bodyPr>
          <a:lstStyle/>
          <a:p>
            <a:r>
              <a:rPr lang="en-US" sz="2000" dirty="0" smtClean="0">
                <a:solidFill>
                  <a:schemeClr val="bg1"/>
                </a:solidFill>
              </a:rPr>
              <a:t>Leveling</a:t>
            </a:r>
            <a:endParaRPr lang="en-US" sz="2000" dirty="0">
              <a:solidFill>
                <a:schemeClr val="bg1"/>
              </a:solidFill>
            </a:endParaRPr>
          </a:p>
        </p:txBody>
      </p:sp>
      <p:sp>
        <p:nvSpPr>
          <p:cNvPr id="16" name="TextBox 15"/>
          <p:cNvSpPr txBox="1"/>
          <p:nvPr/>
        </p:nvSpPr>
        <p:spPr>
          <a:xfrm>
            <a:off x="7912573" y="3495675"/>
            <a:ext cx="1231427" cy="400110"/>
          </a:xfrm>
          <a:prstGeom prst="rect">
            <a:avLst/>
          </a:prstGeom>
          <a:noFill/>
        </p:spPr>
        <p:txBody>
          <a:bodyPr wrap="none" rtlCol="0">
            <a:spAutoFit/>
          </a:bodyPr>
          <a:lstStyle/>
          <a:p>
            <a:r>
              <a:rPr lang="en-US" sz="2000" dirty="0" smtClean="0">
                <a:solidFill>
                  <a:schemeClr val="bg1"/>
                </a:solidFill>
              </a:rPr>
              <a:t>Gravity</a:t>
            </a:r>
            <a:endParaRPr lang="en-US" sz="2000" dirty="0">
              <a:solidFill>
                <a:schemeClr val="bg1"/>
              </a:solidFill>
            </a:endParaRPr>
          </a:p>
        </p:txBody>
      </p:sp>
      <p:pic>
        <p:nvPicPr>
          <p:cNvPr id="18" name="Pictur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8886" y="881744"/>
            <a:ext cx="2117384" cy="2833913"/>
          </a:xfrm>
          <a:prstGeom prst="rect">
            <a:avLst/>
          </a:prstGeom>
          <a:noFill/>
          <a:ln w="25400">
            <a:solidFill>
              <a:schemeClr val="bg1"/>
            </a:solidFill>
            <a:miter lim="800000"/>
            <a:headEnd/>
            <a:tailEnd/>
          </a:ln>
        </p:spPr>
      </p:pic>
      <p:sp>
        <p:nvSpPr>
          <p:cNvPr id="17" name="TextBox 16"/>
          <p:cNvSpPr txBox="1"/>
          <p:nvPr/>
        </p:nvSpPr>
        <p:spPr>
          <a:xfrm>
            <a:off x="3131930" y="2965904"/>
            <a:ext cx="1410964" cy="707886"/>
          </a:xfrm>
          <a:prstGeom prst="rect">
            <a:avLst/>
          </a:prstGeom>
          <a:noFill/>
        </p:spPr>
        <p:txBody>
          <a:bodyPr wrap="none" rtlCol="0">
            <a:spAutoFit/>
          </a:bodyPr>
          <a:lstStyle/>
          <a:p>
            <a:r>
              <a:rPr lang="en-US" sz="2000" dirty="0" smtClean="0">
                <a:solidFill>
                  <a:schemeClr val="bg1"/>
                </a:solidFill>
              </a:rPr>
              <a:t>LIDAR/</a:t>
            </a:r>
          </a:p>
          <a:p>
            <a:r>
              <a:rPr lang="en-US" sz="2000" dirty="0" smtClean="0">
                <a:solidFill>
                  <a:schemeClr val="bg1"/>
                </a:solidFill>
              </a:rPr>
              <a:t>Imagery</a:t>
            </a:r>
            <a:endParaRPr lang="en-US" sz="2000" dirty="0">
              <a:solidFill>
                <a:schemeClr val="bg1"/>
              </a:solidFill>
            </a:endParaRPr>
          </a:p>
        </p:txBody>
      </p:sp>
    </p:spTree>
    <p:extLst>
      <p:ext uri="{BB962C8B-B14F-4D97-AF65-F5344CB8AC3E}">
        <p14:creationId xmlns:p14="http://schemas.microsoft.com/office/powerpoint/2010/main" val="2830007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95313"/>
            <a:ext cx="8229600" cy="1143000"/>
          </a:xfrm>
        </p:spPr>
        <p:txBody>
          <a:bodyPr/>
          <a:lstStyle/>
          <a:p>
            <a:r>
              <a:rPr lang="en-US" altLang="en-US" dirty="0" smtClean="0"/>
              <a:t>History</a:t>
            </a:r>
          </a:p>
        </p:txBody>
      </p:sp>
      <p:sp>
        <p:nvSpPr>
          <p:cNvPr id="65539" name="Content Placeholder 2"/>
          <p:cNvSpPr>
            <a:spLocks noGrp="1"/>
          </p:cNvSpPr>
          <p:nvPr>
            <p:ph idx="1"/>
          </p:nvPr>
        </p:nvSpPr>
        <p:spPr>
          <a:xfrm>
            <a:off x="465138" y="1781175"/>
            <a:ext cx="8229600" cy="4797425"/>
          </a:xfrm>
        </p:spPr>
        <p:txBody>
          <a:bodyPr/>
          <a:lstStyle/>
          <a:p>
            <a:pPr marL="342900" lvl="1" indent="-342900">
              <a:buFont typeface="Arial" pitchFamily="34" charset="0"/>
              <a:buChar char="•"/>
              <a:defRPr/>
            </a:pPr>
            <a:r>
              <a:rPr lang="en-US" sz="2000" b="1" dirty="0" smtClean="0">
                <a:ea typeface="ＭＳ Ｐゴシック" charset="0"/>
              </a:rPr>
              <a:t>1807:   Survey of the Coast is established</a:t>
            </a:r>
          </a:p>
          <a:p>
            <a:pPr marL="342900" lvl="1" indent="-342900">
              <a:buFont typeface="Arial" pitchFamily="34" charset="0"/>
              <a:buChar char="•"/>
              <a:defRPr/>
            </a:pPr>
            <a:r>
              <a:rPr lang="en-US" sz="2000" b="1" dirty="0" smtClean="0">
                <a:ea typeface="ＭＳ Ｐゴシック" charset="0"/>
              </a:rPr>
              <a:t>1836:   Becomes the Coast Survey</a:t>
            </a:r>
          </a:p>
          <a:p>
            <a:pPr marL="342900" lvl="1" indent="-342900">
              <a:buFont typeface="Arial" pitchFamily="34" charset="0"/>
              <a:buChar char="•"/>
              <a:defRPr/>
            </a:pPr>
            <a:r>
              <a:rPr lang="en-US" sz="2000" b="1" dirty="0" smtClean="0">
                <a:ea typeface="ＭＳ Ｐゴシック" charset="0"/>
              </a:rPr>
              <a:t>1878:   Becomes the Coast and Geodetic Survey</a:t>
            </a:r>
          </a:p>
          <a:p>
            <a:pPr marL="800100" lvl="2" indent="-400050">
              <a:buFont typeface="Arial" pitchFamily="34" charset="0"/>
              <a:buChar char="•"/>
              <a:defRPr/>
            </a:pPr>
            <a:endParaRPr lang="en-US" sz="1600" b="1" dirty="0" smtClean="0">
              <a:ea typeface="ＭＳ Ｐゴシック" charset="0"/>
            </a:endParaRPr>
          </a:p>
          <a:p>
            <a:pPr marL="400050" lvl="1" indent="-400050">
              <a:buFont typeface="Arial" pitchFamily="34" charset="0"/>
              <a:buChar char="•"/>
              <a:defRPr/>
            </a:pPr>
            <a:r>
              <a:rPr lang="en-US" sz="2000" b="1" dirty="0" smtClean="0">
                <a:ea typeface="ＭＳ Ｐゴシック" charset="0"/>
              </a:rPr>
              <a:t>1899:  Transcontinental </a:t>
            </a:r>
            <a:r>
              <a:rPr lang="en-US" sz="2000" b="1" dirty="0">
                <a:ea typeface="ＭＳ Ｐゴシック" charset="0"/>
              </a:rPr>
              <a:t>triangulation arc </a:t>
            </a:r>
            <a:r>
              <a:rPr lang="en-US" sz="2000" b="1" dirty="0" smtClean="0">
                <a:ea typeface="ＭＳ Ｐゴシック" charset="0"/>
              </a:rPr>
              <a:t>on </a:t>
            </a:r>
            <a:r>
              <a:rPr lang="en-US" sz="2000" b="1" dirty="0">
                <a:ea typeface="ＭＳ Ｐゴシック" charset="0"/>
              </a:rPr>
              <a:t>the </a:t>
            </a:r>
            <a:r>
              <a:rPr lang="en-US" sz="2000" b="1" dirty="0" smtClean="0">
                <a:ea typeface="ＭＳ Ｐゴシック" charset="0"/>
              </a:rPr>
              <a:t>N 39th </a:t>
            </a:r>
            <a:r>
              <a:rPr lang="en-US" sz="2000" b="1" dirty="0">
                <a:ea typeface="ＭＳ Ｐゴシック" charset="0"/>
              </a:rPr>
              <a:t>parallel </a:t>
            </a:r>
            <a:endParaRPr lang="en-US" sz="2000" b="1" dirty="0" smtClean="0">
              <a:ea typeface="ＭＳ Ｐゴシック" charset="0"/>
            </a:endParaRPr>
          </a:p>
          <a:p>
            <a:pPr marL="800100" lvl="2" indent="-400050">
              <a:buFont typeface="Arial" pitchFamily="34" charset="0"/>
              <a:buChar char="•"/>
              <a:defRPr/>
            </a:pPr>
            <a:r>
              <a:rPr lang="en-US" sz="1600" b="1" dirty="0" smtClean="0">
                <a:ea typeface="ＭＳ Ｐゴシック" charset="0"/>
              </a:rPr>
              <a:t>Crosses with Triangulation </a:t>
            </a:r>
            <a:r>
              <a:rPr lang="en-US" sz="1600" b="1" dirty="0">
                <a:ea typeface="ＭＳ Ｐゴシック" charset="0"/>
              </a:rPr>
              <a:t>arc along the </a:t>
            </a:r>
            <a:r>
              <a:rPr lang="en-US" sz="1600" b="1" dirty="0" smtClean="0">
                <a:ea typeface="ＭＳ Ｐゴシック" charset="0"/>
              </a:rPr>
              <a:t>W 98th meridian at </a:t>
            </a:r>
            <a:r>
              <a:rPr lang="en-US" sz="1600" b="1" dirty="0" err="1" smtClean="0">
                <a:ea typeface="ＭＳ Ｐゴシック" charset="0"/>
              </a:rPr>
              <a:t>Meades</a:t>
            </a:r>
            <a:r>
              <a:rPr lang="en-US" sz="1600" b="1" dirty="0" smtClean="0">
                <a:ea typeface="ＭＳ Ｐゴシック" charset="0"/>
              </a:rPr>
              <a:t> Ranch</a:t>
            </a:r>
          </a:p>
          <a:p>
            <a:pPr marL="400050" lvl="1" indent="-400050">
              <a:buFont typeface="Arial" pitchFamily="34" charset="0"/>
              <a:buChar char="•"/>
              <a:defRPr/>
            </a:pPr>
            <a:endParaRPr lang="en-US" sz="2000" b="1" dirty="0" smtClean="0">
              <a:ea typeface="ＭＳ Ｐゴシック" charset="0"/>
            </a:endParaRPr>
          </a:p>
          <a:p>
            <a:pPr marL="400050" lvl="1" indent="-400050">
              <a:buFont typeface="Arial" pitchFamily="34" charset="0"/>
              <a:buChar char="•"/>
              <a:defRPr/>
            </a:pPr>
            <a:r>
              <a:rPr lang="en-US" altLang="en-US" sz="2000" b="1" dirty="0" smtClean="0">
                <a:ea typeface="ＭＳ Ｐゴシック" charset="0"/>
              </a:rPr>
              <a:t>1901:  Combined to make the </a:t>
            </a:r>
            <a:r>
              <a:rPr lang="en-US" altLang="en-US" sz="2000" b="1" u="sng" dirty="0" smtClean="0">
                <a:ea typeface="ＭＳ Ｐゴシック" charset="0"/>
              </a:rPr>
              <a:t>U.S. Standard Datum</a:t>
            </a:r>
          </a:p>
          <a:p>
            <a:pPr marL="400050" lvl="1" indent="-400050">
              <a:buFont typeface="Arial" pitchFamily="34" charset="0"/>
              <a:buChar char="•"/>
              <a:defRPr/>
            </a:pPr>
            <a:endParaRPr lang="en-US" altLang="en-US" sz="2000" b="1" dirty="0">
              <a:ea typeface="ＭＳ Ｐゴシック" charset="0"/>
            </a:endParaRPr>
          </a:p>
          <a:p>
            <a:pPr marL="400050" lvl="1" indent="-400050">
              <a:buFont typeface="Arial" pitchFamily="34" charset="0"/>
              <a:buChar char="•"/>
              <a:defRPr/>
            </a:pPr>
            <a:r>
              <a:rPr lang="en-US" altLang="en-US" sz="2000" b="1" dirty="0" smtClean="0">
                <a:ea typeface="ＭＳ Ｐゴシック" charset="0"/>
              </a:rPr>
              <a:t>1927:  USSD expanded and re-adjusted to become </a:t>
            </a:r>
            <a:r>
              <a:rPr lang="en-US" altLang="en-US" sz="2000" b="1" u="sng" dirty="0" smtClean="0">
                <a:ea typeface="ＭＳ Ｐゴシック" charset="0"/>
              </a:rPr>
              <a:t>NAD 27</a:t>
            </a:r>
          </a:p>
          <a:p>
            <a:pPr marL="400050" lvl="1" indent="-400050">
              <a:buFont typeface="Arial" pitchFamily="34" charset="0"/>
              <a:buChar char="•"/>
              <a:defRPr/>
            </a:pPr>
            <a:endParaRPr lang="en-US" altLang="en-US" sz="2000" b="1" dirty="0">
              <a:ea typeface="ＭＳ Ｐゴシック" charset="0"/>
            </a:endParaRPr>
          </a:p>
          <a:p>
            <a:pPr marL="400050" lvl="1" indent="-400050">
              <a:buFont typeface="Arial" pitchFamily="34" charset="0"/>
              <a:buChar char="•"/>
              <a:defRPr/>
            </a:pPr>
            <a:endParaRPr lang="en-US" altLang="en-US" sz="2000" b="1" dirty="0">
              <a:ea typeface="ＭＳ Ｐゴシック" charset="0"/>
            </a:endParaRPr>
          </a:p>
          <a:p>
            <a:pPr marL="0" lvl="1" indent="0">
              <a:buNone/>
              <a:defRPr/>
            </a:pPr>
            <a:endParaRPr lang="en-US" altLang="en-US" dirty="0" smtClean="0">
              <a:ea typeface="ＭＳ Ｐゴシック" pitchFamily="34" charset="-128"/>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41955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Error Estimates</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dirty="0"/>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11" name="Content Placeholder 2"/>
          <p:cNvSpPr>
            <a:spLocks noGrp="1"/>
          </p:cNvSpPr>
          <p:nvPr>
            <p:ph idx="1"/>
          </p:nvPr>
        </p:nvSpPr>
        <p:spPr>
          <a:xfrm>
            <a:off x="457200" y="1600200"/>
            <a:ext cx="8229600" cy="4525963"/>
          </a:xfrm>
        </p:spPr>
        <p:txBody>
          <a:bodyPr/>
          <a:lstStyle/>
          <a:p>
            <a:r>
              <a:rPr lang="en-US" b="1" dirty="0" smtClean="0">
                <a:latin typeface="Symbol" pitchFamily="18" charset="2"/>
              </a:rPr>
              <a:t>s</a:t>
            </a:r>
            <a:r>
              <a:rPr lang="en-US" b="1" baseline="-25000" dirty="0" smtClean="0">
                <a:latin typeface="Symbol" pitchFamily="18" charset="2"/>
              </a:rPr>
              <a:t>D</a:t>
            </a:r>
            <a:r>
              <a:rPr lang="en-US" b="1" baseline="-25000" dirty="0" smtClean="0"/>
              <a:t>h</a:t>
            </a:r>
            <a:r>
              <a:rPr lang="en-US" b="1" dirty="0" smtClean="0"/>
              <a:t> (OPUS-S) : 2 - 6 cm </a:t>
            </a:r>
          </a:p>
          <a:p>
            <a:pPr lvl="1"/>
            <a:r>
              <a:rPr lang="en-US" dirty="0" smtClean="0"/>
              <a:t>GPSCOM combination: ~ 4 mm </a:t>
            </a:r>
          </a:p>
          <a:p>
            <a:pPr lvl="1"/>
            <a:r>
              <a:rPr lang="en-US" dirty="0" smtClean="0"/>
              <a:t>(no significant baseline dependency)</a:t>
            </a:r>
          </a:p>
          <a:p>
            <a:pPr lvl="1">
              <a:buNone/>
            </a:pPr>
            <a:endParaRPr lang="en-US" dirty="0" smtClean="0"/>
          </a:p>
          <a:p>
            <a:r>
              <a:rPr lang="en-US" dirty="0" smtClean="0"/>
              <a:t>                                     </a:t>
            </a:r>
            <a:r>
              <a:rPr lang="en-US" sz="2400" dirty="0" smtClean="0"/>
              <a:t>=&gt; </a:t>
            </a:r>
            <a:r>
              <a:rPr lang="en-US" sz="2400" b="1" dirty="0" smtClean="0"/>
              <a:t>16 mm RMS over GSVS11</a:t>
            </a:r>
          </a:p>
          <a:p>
            <a:pPr>
              <a:buNone/>
            </a:pPr>
            <a:endParaRPr lang="en-US" dirty="0" smtClean="0">
              <a:latin typeface="Symbol" pitchFamily="18" charset="2"/>
            </a:endParaRPr>
          </a:p>
          <a:p>
            <a:r>
              <a:rPr lang="en-US" b="1" dirty="0" err="1" smtClean="0">
                <a:latin typeface="Symbol" pitchFamily="18" charset="2"/>
              </a:rPr>
              <a:t>s</a:t>
            </a:r>
            <a:r>
              <a:rPr lang="en-US" b="1" baseline="-25000" dirty="0" err="1" smtClean="0">
                <a:latin typeface="Symbol" pitchFamily="18" charset="2"/>
              </a:rPr>
              <a:t>x</a:t>
            </a:r>
            <a:r>
              <a:rPr lang="en-US" b="1" dirty="0" smtClean="0"/>
              <a:t> , </a:t>
            </a:r>
            <a:r>
              <a:rPr lang="en-US" b="1" dirty="0" err="1" smtClean="0">
                <a:latin typeface="Symbol" pitchFamily="18" charset="2"/>
              </a:rPr>
              <a:t>s</a:t>
            </a:r>
            <a:r>
              <a:rPr lang="en-US" b="1" baseline="-25000" dirty="0" err="1" smtClean="0">
                <a:latin typeface="Symbol" pitchFamily="18" charset="2"/>
              </a:rPr>
              <a:t>h</a:t>
            </a:r>
            <a:r>
              <a:rPr lang="en-US" b="1" dirty="0" smtClean="0"/>
              <a:t> : 0.06 </a:t>
            </a:r>
            <a:r>
              <a:rPr lang="en-US" b="1" dirty="0" err="1" smtClean="0"/>
              <a:t>arcseconds</a:t>
            </a:r>
            <a:r>
              <a:rPr lang="en-US" b="1" dirty="0" smtClean="0"/>
              <a:t> </a:t>
            </a:r>
          </a:p>
          <a:p>
            <a:pPr lvl="1"/>
            <a:r>
              <a:rPr lang="en-US" dirty="0" smtClean="0"/>
              <a:t>~ 0.43 mm / 1.5 km =&gt; </a:t>
            </a:r>
            <a:r>
              <a:rPr lang="en-US" sz="2400" b="1" dirty="0" smtClean="0"/>
              <a:t>6.6 mm RMS over GSVS11</a:t>
            </a:r>
          </a:p>
        </p:txBody>
      </p:sp>
      <p:pic>
        <p:nvPicPr>
          <p:cNvPr id="12" name="Picture 2"/>
          <p:cNvPicPr>
            <a:picLocks noChangeAspect="1" noChangeArrowheads="1"/>
          </p:cNvPicPr>
          <p:nvPr/>
        </p:nvPicPr>
        <p:blipFill>
          <a:blip r:embed="rId3" cstate="print"/>
          <a:srcRect/>
          <a:stretch>
            <a:fillRect/>
          </a:stretch>
        </p:blipFill>
        <p:spPr bwMode="auto">
          <a:xfrm>
            <a:off x="977463" y="3586797"/>
            <a:ext cx="3428572" cy="780952"/>
          </a:xfrm>
          <a:prstGeom prst="rect">
            <a:avLst/>
          </a:prstGeom>
          <a:noFill/>
          <a:ln w="9525">
            <a:noFill/>
            <a:miter lim="800000"/>
            <a:headEnd/>
            <a:tailEnd/>
          </a:ln>
          <a:effectLst/>
        </p:spPr>
      </p:pic>
    </p:spTree>
    <p:extLst>
      <p:ext uri="{BB962C8B-B14F-4D97-AF65-F5344CB8AC3E}">
        <p14:creationId xmlns:p14="http://schemas.microsoft.com/office/powerpoint/2010/main" val="2709773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z="3600" smtClean="0"/>
              <a:t>GSVS11:  Proving why we need GRAV-D</a:t>
            </a:r>
          </a:p>
        </p:txBody>
      </p:sp>
      <p:sp>
        <p:nvSpPr>
          <p:cNvPr id="5529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55302" name="Picture 2" descr="Z:\Geoid Slope Validation Survey 2011\Papers\Official Paper\Final Figures\Figure 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7850" y="1519238"/>
            <a:ext cx="7540625" cy="4525962"/>
          </a:xfrm>
        </p:spPr>
      </p:pic>
      <p:sp>
        <p:nvSpPr>
          <p:cNvPr id="8" name="Oval 7"/>
          <p:cNvSpPr/>
          <p:nvPr/>
        </p:nvSpPr>
        <p:spPr>
          <a:xfrm rot="21314742">
            <a:off x="503238" y="2092325"/>
            <a:ext cx="6777037" cy="155575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1793875" y="1552575"/>
            <a:ext cx="6770688" cy="646113"/>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Geoids </a:t>
            </a:r>
            <a:r>
              <a:rPr lang="en-US" altLang="en-US" sz="1800" i="1" u="sng">
                <a:solidFill>
                  <a:schemeClr val="bg1"/>
                </a:solidFill>
                <a:latin typeface="Arial" charset="0"/>
                <a:cs typeface="Arial" charset="0"/>
              </a:rPr>
              <a:t>without</a:t>
            </a:r>
            <a:r>
              <a:rPr lang="en-US" altLang="en-US" sz="1800">
                <a:solidFill>
                  <a:schemeClr val="bg1"/>
                </a:solidFill>
                <a:latin typeface="Arial" charset="0"/>
                <a:cs typeface="Arial" charset="0"/>
              </a:rPr>
              <a:t> new GRAV-D data:  1-3 cm differential accuracy</a:t>
            </a:r>
          </a:p>
          <a:p>
            <a:pPr eaLnBrk="1" hangingPunct="1">
              <a:spcBef>
                <a:spcPct val="0"/>
              </a:spcBef>
              <a:buFontTx/>
              <a:buNone/>
            </a:pPr>
            <a:r>
              <a:rPr lang="en-US" altLang="en-US" sz="1800">
                <a:solidFill>
                  <a:schemeClr val="bg1"/>
                </a:solidFill>
                <a:latin typeface="Arial" charset="0"/>
                <a:cs typeface="Arial" charset="0"/>
              </a:rPr>
              <a:t>over distances from 0.4 to 325 km</a:t>
            </a:r>
          </a:p>
        </p:txBody>
      </p:sp>
      <p:sp>
        <p:nvSpPr>
          <p:cNvPr id="11" name="Oval 10"/>
          <p:cNvSpPr/>
          <p:nvPr/>
        </p:nvSpPr>
        <p:spPr>
          <a:xfrm>
            <a:off x="249238" y="3783013"/>
            <a:ext cx="6777037" cy="7778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a:spLocks noChangeArrowheads="1"/>
          </p:cNvSpPr>
          <p:nvPr/>
        </p:nvSpPr>
        <p:spPr bwMode="auto">
          <a:xfrm>
            <a:off x="5462588" y="4733925"/>
            <a:ext cx="3681412" cy="9223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Geoids </a:t>
            </a:r>
            <a:r>
              <a:rPr lang="en-US" altLang="en-US" sz="1800" i="1" u="sng">
                <a:solidFill>
                  <a:schemeClr val="bg1"/>
                </a:solidFill>
                <a:latin typeface="Arial" charset="0"/>
                <a:cs typeface="Arial" charset="0"/>
              </a:rPr>
              <a:t>with</a:t>
            </a:r>
            <a:r>
              <a:rPr lang="en-US" altLang="en-US" sz="1800">
                <a:solidFill>
                  <a:schemeClr val="bg1"/>
                </a:solidFill>
                <a:latin typeface="Arial" charset="0"/>
                <a:cs typeface="Arial" charset="0"/>
              </a:rPr>
              <a:t> new GRAV-D data:  </a:t>
            </a:r>
          </a:p>
          <a:p>
            <a:pPr eaLnBrk="1" hangingPunct="1">
              <a:spcBef>
                <a:spcPct val="0"/>
              </a:spcBef>
              <a:buFontTx/>
              <a:buNone/>
            </a:pPr>
            <a:r>
              <a:rPr lang="en-US" altLang="en-US" sz="1800">
                <a:solidFill>
                  <a:schemeClr val="bg1"/>
                </a:solidFill>
                <a:latin typeface="Arial" charset="0"/>
                <a:cs typeface="Arial" charset="0"/>
              </a:rPr>
              <a:t>1 cm differential accuracy over distances from 0.4 to 325 km</a:t>
            </a:r>
          </a:p>
        </p:txBody>
      </p:sp>
    </p:spTree>
    <p:extLst>
      <p:ext uri="{BB962C8B-B14F-4D97-AF65-F5344CB8AC3E}">
        <p14:creationId xmlns:p14="http://schemas.microsoft.com/office/powerpoint/2010/main" val="40102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GSVS11 Conclusions</a:t>
            </a:r>
            <a:endParaRPr lang="en-US" dirty="0"/>
          </a:p>
        </p:txBody>
      </p:sp>
      <p:sp>
        <p:nvSpPr>
          <p:cNvPr id="3" name="Content Placeholder 2"/>
          <p:cNvSpPr>
            <a:spLocks noGrp="1"/>
          </p:cNvSpPr>
          <p:nvPr>
            <p:ph idx="1"/>
          </p:nvPr>
        </p:nvSpPr>
        <p:spPr>
          <a:xfrm>
            <a:off x="457200" y="1322614"/>
            <a:ext cx="8229600" cy="4525963"/>
          </a:xfrm>
        </p:spPr>
        <p:txBody>
          <a:bodyPr/>
          <a:lstStyle/>
          <a:p>
            <a:r>
              <a:rPr lang="en-US" dirty="0" smtClean="0"/>
              <a:t>For GSVS11, adding airborne gravity data improves geoid slope accuracy at all distances &lt;325 km</a:t>
            </a:r>
          </a:p>
          <a:p>
            <a:pPr marL="742950" lvl="2" indent="-342900"/>
            <a:r>
              <a:rPr lang="en-US" dirty="0" smtClean="0"/>
              <a:t>Low elevation, </a:t>
            </a:r>
            <a:r>
              <a:rPr lang="en-US" dirty="0"/>
              <a:t>flat </a:t>
            </a:r>
            <a:r>
              <a:rPr lang="en-US" dirty="0" smtClean="0"/>
              <a:t>topography</a:t>
            </a:r>
          </a:p>
          <a:p>
            <a:pPr marL="0" indent="0">
              <a:buNone/>
            </a:pPr>
            <a:endParaRPr lang="en-US" sz="1000" dirty="0" smtClean="0"/>
          </a:p>
          <a:p>
            <a:r>
              <a:rPr lang="en-US" dirty="0" smtClean="0"/>
              <a:t>Gravimetric geoid models and GPS are a viable alternative to long-line leveling</a:t>
            </a:r>
          </a:p>
          <a:p>
            <a:endParaRPr lang="en-US" dirty="0" smtClean="0"/>
          </a:p>
          <a:p>
            <a:r>
              <a:rPr lang="en-US" sz="1600" dirty="0" smtClean="0"/>
              <a:t>Paper:  </a:t>
            </a:r>
            <a:r>
              <a:rPr lang="en-US" sz="1600" b="1" dirty="0"/>
              <a:t>Confirming regional 1 cm differential geoid </a:t>
            </a:r>
            <a:r>
              <a:rPr lang="en-US" sz="1600" b="1" dirty="0" smtClean="0"/>
              <a:t>accuracy from </a:t>
            </a:r>
            <a:r>
              <a:rPr lang="en-US" sz="1600" b="1" dirty="0"/>
              <a:t>airborne gravimetry: the Geoid Slope Validation </a:t>
            </a:r>
            <a:r>
              <a:rPr lang="en-US" sz="1600" b="1" dirty="0" smtClean="0"/>
              <a:t>Survey of 2011</a:t>
            </a:r>
          </a:p>
          <a:p>
            <a:pPr lvl="1"/>
            <a:r>
              <a:rPr lang="en-US" sz="1200" dirty="0" smtClean="0"/>
              <a:t>J </a:t>
            </a:r>
            <a:r>
              <a:rPr lang="en-US" sz="1200" dirty="0" err="1"/>
              <a:t>Geod</a:t>
            </a:r>
            <a:r>
              <a:rPr lang="en-US" sz="1200" dirty="0"/>
              <a:t> DOI 10.1007/s00190-013-0653-0</a:t>
            </a:r>
            <a:endParaRPr lang="en-US" sz="1200" dirty="0" smtClean="0"/>
          </a:p>
          <a:p>
            <a:endParaRPr lang="en-US" sz="500" dirty="0" smtClean="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Tree>
    <p:custDataLst>
      <p:tags r:id="rId1"/>
    </p:custDataLst>
    <p:extLst>
      <p:ext uri="{BB962C8B-B14F-4D97-AF65-F5344CB8AC3E}">
        <p14:creationId xmlns:p14="http://schemas.microsoft.com/office/powerpoint/2010/main" val="34053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a:t>
            </a:r>
            <a:endParaRPr lang="en-US" dirty="0"/>
          </a:p>
        </p:txBody>
      </p:sp>
      <p:sp>
        <p:nvSpPr>
          <p:cNvPr id="3" name="Content Placeholder 2"/>
          <p:cNvSpPr>
            <a:spLocks noGrp="1"/>
          </p:cNvSpPr>
          <p:nvPr>
            <p:ph idx="1"/>
          </p:nvPr>
        </p:nvSpPr>
        <p:spPr/>
        <p:txBody>
          <a:bodyPr/>
          <a:lstStyle/>
          <a:p>
            <a:r>
              <a:rPr lang="en-US" dirty="0" smtClean="0"/>
              <a:t>New criteria:</a:t>
            </a:r>
          </a:p>
          <a:p>
            <a:pPr lvl="1"/>
            <a:r>
              <a:rPr lang="en-US" dirty="0" smtClean="0"/>
              <a:t>GSVS11 was “low and flat”</a:t>
            </a:r>
          </a:p>
          <a:p>
            <a:pPr lvl="2"/>
            <a:r>
              <a:rPr lang="en-US" dirty="0" smtClean="0"/>
              <a:t>GSVS14 was “high and flat”</a:t>
            </a:r>
          </a:p>
          <a:p>
            <a:pPr lvl="3"/>
            <a:r>
              <a:rPr lang="en-US" dirty="0" smtClean="0"/>
              <a:t>But “challenging”</a:t>
            </a:r>
          </a:p>
          <a:p>
            <a:pPr lvl="3"/>
            <a:r>
              <a:rPr lang="en-US" dirty="0" smtClean="0"/>
              <a:t>East/West (GSVS11 was N/S)</a:t>
            </a:r>
          </a:p>
          <a:p>
            <a:pPr lvl="1"/>
            <a:r>
              <a:rPr lang="en-US" dirty="0" smtClean="0"/>
              <a:t>Similar other criteria from GSVS11</a:t>
            </a:r>
          </a:p>
          <a:p>
            <a:pPr lvl="2"/>
            <a:r>
              <a:rPr lang="en-US" dirty="0" smtClean="0"/>
              <a:t>roads, costs, cloud-free nights, </a:t>
            </a:r>
            <a:r>
              <a:rPr lang="en-US" dirty="0" err="1" smtClean="0"/>
              <a:t>etc</a:t>
            </a:r>
            <a:endParaRPr lang="en-US" dirty="0"/>
          </a:p>
          <a:p>
            <a:pPr lvl="1"/>
            <a:r>
              <a:rPr lang="en-US" dirty="0" smtClean="0"/>
              <a:t>Choice:  Iowa!  </a:t>
            </a:r>
            <a:endParaRPr lang="en-US" dirty="0"/>
          </a:p>
          <a:p>
            <a:pPr lvl="2"/>
            <a:r>
              <a:rPr lang="en-US" dirty="0" smtClean="0"/>
              <a:t>Bonus reason:  Mid-continent gravity high</a:t>
            </a:r>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4050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GRAV-D circa 2014</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7690" y="1443792"/>
            <a:ext cx="6729615" cy="4539722"/>
          </a:xfrm>
          <a:prstGeom prst="rect">
            <a:avLst/>
          </a:prstGeom>
        </p:spPr>
      </p:pic>
    </p:spTree>
    <p:extLst>
      <p:ext uri="{BB962C8B-B14F-4D97-AF65-F5344CB8AC3E}">
        <p14:creationId xmlns:p14="http://schemas.microsoft.com/office/powerpoint/2010/main" val="4186332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Line in Iowa</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2192" y="1600200"/>
            <a:ext cx="7319616" cy="4525963"/>
          </a:xfrm>
        </p:spPr>
      </p:pic>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601700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line (topography)</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2192" y="1600200"/>
            <a:ext cx="7319616" cy="4525963"/>
          </a:xfrm>
        </p:spPr>
      </p:pic>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164188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line (geoid)</a:t>
            </a:r>
            <a:endParaRPr lang="en-US"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9" name="Content Placeholder 8"/>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2192" y="1600200"/>
            <a:ext cx="7319616" cy="4525963"/>
          </a:xfrm>
        </p:spPr>
      </p:pic>
    </p:spTree>
    <p:extLst>
      <p:ext uri="{BB962C8B-B14F-4D97-AF65-F5344CB8AC3E}">
        <p14:creationId xmlns:p14="http://schemas.microsoft.com/office/powerpoint/2010/main" val="14944377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line (</a:t>
            </a:r>
            <a:r>
              <a:rPr lang="en-US" dirty="0" err="1" smtClean="0"/>
              <a:t>Bouguer</a:t>
            </a:r>
            <a:r>
              <a:rPr lang="en-US" dirty="0" smtClean="0"/>
              <a:t> anomalies)</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2192" y="1600200"/>
            <a:ext cx="7319616" cy="4525963"/>
          </a:xfrm>
        </p:spPr>
      </p:pic>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8683804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line (E/W </a:t>
            </a:r>
            <a:r>
              <a:rPr lang="en-US" dirty="0" err="1" smtClean="0"/>
              <a:t>DoVs</a:t>
            </a:r>
            <a:r>
              <a:rPr lang="en-US" dirty="0" smtClean="0"/>
              <a:t>)</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2192" y="1600200"/>
            <a:ext cx="7319616" cy="4525963"/>
          </a:xfrm>
        </p:spPr>
      </p:pic>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691364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Points common to USSD and NAD 27</a:t>
            </a:r>
            <a:endParaRPr lang="en-US" sz="40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7797" y="1828800"/>
            <a:ext cx="7188405" cy="4297363"/>
          </a:xfrm>
        </p:spPr>
      </p:pic>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7776665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
        <p:nvSpPr>
          <p:cNvPr id="13" name="TextBox 12"/>
          <p:cNvSpPr txBox="1"/>
          <p:nvPr/>
        </p:nvSpPr>
        <p:spPr>
          <a:xfrm>
            <a:off x="0" y="2752210"/>
            <a:ext cx="1447801" cy="400110"/>
          </a:xfrm>
          <a:prstGeom prst="rect">
            <a:avLst/>
          </a:prstGeom>
          <a:noFill/>
        </p:spPr>
        <p:txBody>
          <a:bodyPr wrap="square" rtlCol="0">
            <a:spAutoFit/>
          </a:bodyPr>
          <a:lstStyle/>
          <a:p>
            <a:r>
              <a:rPr lang="en-US" sz="2000" dirty="0" smtClean="0">
                <a:solidFill>
                  <a:schemeClr val="bg1"/>
                </a:solidFill>
              </a:rPr>
              <a:t>GPS</a:t>
            </a:r>
            <a:endParaRPr lang="en-US" sz="2000" dirty="0">
              <a:solidFill>
                <a:schemeClr val="bg1"/>
              </a:solidFill>
            </a:endParaRPr>
          </a:p>
        </p:txBody>
      </p:sp>
      <p:sp>
        <p:nvSpPr>
          <p:cNvPr id="14" name="TextBox 13"/>
          <p:cNvSpPr txBox="1"/>
          <p:nvPr/>
        </p:nvSpPr>
        <p:spPr>
          <a:xfrm>
            <a:off x="8374237" y="2962275"/>
            <a:ext cx="769763" cy="400110"/>
          </a:xfrm>
          <a:prstGeom prst="rect">
            <a:avLst/>
          </a:prstGeom>
          <a:noFill/>
        </p:spPr>
        <p:txBody>
          <a:bodyPr wrap="none" rtlCol="0">
            <a:spAutoFit/>
          </a:bodyPr>
          <a:lstStyle/>
          <a:p>
            <a:r>
              <a:rPr lang="en-US" sz="2000" dirty="0" smtClean="0">
                <a:solidFill>
                  <a:schemeClr val="bg1"/>
                </a:solidFill>
              </a:rPr>
              <a:t>DoV</a:t>
            </a:r>
            <a:endParaRPr lang="en-US" sz="2000" dirty="0">
              <a:solidFill>
                <a:schemeClr val="bg1"/>
              </a:solidFill>
            </a:endParaRPr>
          </a:p>
        </p:txBody>
      </p:sp>
      <p:sp>
        <p:nvSpPr>
          <p:cNvPr id="15" name="TextBox 14"/>
          <p:cNvSpPr txBox="1"/>
          <p:nvPr/>
        </p:nvSpPr>
        <p:spPr>
          <a:xfrm>
            <a:off x="0" y="4762500"/>
            <a:ext cx="1393330" cy="400110"/>
          </a:xfrm>
          <a:prstGeom prst="rect">
            <a:avLst/>
          </a:prstGeom>
          <a:noFill/>
        </p:spPr>
        <p:txBody>
          <a:bodyPr wrap="none" rtlCol="0">
            <a:spAutoFit/>
          </a:bodyPr>
          <a:lstStyle/>
          <a:p>
            <a:r>
              <a:rPr lang="en-US" sz="2000" dirty="0" smtClean="0">
                <a:solidFill>
                  <a:schemeClr val="bg1"/>
                </a:solidFill>
              </a:rPr>
              <a:t>Leveling</a:t>
            </a:r>
            <a:endParaRPr lang="en-US" sz="2000" dirty="0">
              <a:solidFill>
                <a:schemeClr val="bg1"/>
              </a:solidFill>
            </a:endParaRPr>
          </a:p>
        </p:txBody>
      </p:sp>
      <p:sp>
        <p:nvSpPr>
          <p:cNvPr id="16" name="TextBox 15"/>
          <p:cNvSpPr txBox="1"/>
          <p:nvPr/>
        </p:nvSpPr>
        <p:spPr>
          <a:xfrm>
            <a:off x="7912573" y="3495675"/>
            <a:ext cx="1231427" cy="400110"/>
          </a:xfrm>
          <a:prstGeom prst="rect">
            <a:avLst/>
          </a:prstGeom>
          <a:noFill/>
        </p:spPr>
        <p:txBody>
          <a:bodyPr wrap="none" rtlCol="0">
            <a:spAutoFit/>
          </a:bodyPr>
          <a:lstStyle/>
          <a:p>
            <a:r>
              <a:rPr lang="en-US" sz="2000" dirty="0" smtClean="0">
                <a:solidFill>
                  <a:schemeClr val="bg1"/>
                </a:solidFill>
              </a:rPr>
              <a:t>Gravity</a:t>
            </a:r>
            <a:endParaRPr lang="en-US" sz="2000" dirty="0">
              <a:solidFill>
                <a:schemeClr val="bg1"/>
              </a:solidFill>
            </a:endParaRPr>
          </a:p>
        </p:txBody>
      </p:sp>
      <p:sp>
        <p:nvSpPr>
          <p:cNvPr id="17" name="TextBox 16"/>
          <p:cNvSpPr txBox="1"/>
          <p:nvPr/>
        </p:nvSpPr>
        <p:spPr>
          <a:xfrm>
            <a:off x="3131930" y="2965904"/>
            <a:ext cx="1410964" cy="707886"/>
          </a:xfrm>
          <a:prstGeom prst="rect">
            <a:avLst/>
          </a:prstGeom>
          <a:noFill/>
        </p:spPr>
        <p:txBody>
          <a:bodyPr wrap="none" rtlCol="0">
            <a:spAutoFit/>
          </a:bodyPr>
          <a:lstStyle/>
          <a:p>
            <a:r>
              <a:rPr lang="en-US" sz="2000" dirty="0" smtClean="0">
                <a:solidFill>
                  <a:schemeClr val="bg1"/>
                </a:solidFill>
              </a:rPr>
              <a:t>LIDAR/</a:t>
            </a:r>
          </a:p>
          <a:p>
            <a:r>
              <a:rPr lang="en-US" sz="2000" dirty="0" smtClean="0">
                <a:solidFill>
                  <a:schemeClr val="bg1"/>
                </a:solidFill>
              </a:rPr>
              <a:t>Imagery</a:t>
            </a:r>
            <a:endParaRPr lang="en-US" sz="2000" dirty="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45992"/>
            <a:ext cx="6522720" cy="2609088"/>
          </a:xfrm>
          <a:prstGeom prst="rect">
            <a:avLst/>
          </a:prstGeom>
        </p:spPr>
      </p:pic>
      <p:sp>
        <p:nvSpPr>
          <p:cNvPr id="7" name="TextBox 6"/>
          <p:cNvSpPr txBox="1"/>
          <p:nvPr/>
        </p:nvSpPr>
        <p:spPr>
          <a:xfrm>
            <a:off x="365760" y="5974080"/>
            <a:ext cx="1027845" cy="307777"/>
          </a:xfrm>
          <a:prstGeom prst="rect">
            <a:avLst/>
          </a:prstGeom>
          <a:noFill/>
        </p:spPr>
        <p:txBody>
          <a:bodyPr wrap="none" rtlCol="0">
            <a:spAutoFit/>
          </a:bodyPr>
          <a:lstStyle/>
          <a:p>
            <a:r>
              <a:rPr lang="en-US" dirty="0" smtClean="0"/>
              <a:t>Leveling</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7440" y="568960"/>
            <a:ext cx="4226560" cy="3169920"/>
          </a:xfrm>
          <a:prstGeom prst="rect">
            <a:avLst/>
          </a:prstGeom>
        </p:spPr>
      </p:pic>
      <p:sp>
        <p:nvSpPr>
          <p:cNvPr id="9" name="TextBox 8"/>
          <p:cNvSpPr txBox="1"/>
          <p:nvPr/>
        </p:nvSpPr>
        <p:spPr>
          <a:xfrm>
            <a:off x="7975600" y="802640"/>
            <a:ext cx="590226" cy="307777"/>
          </a:xfrm>
          <a:prstGeom prst="rect">
            <a:avLst/>
          </a:prstGeom>
          <a:noFill/>
        </p:spPr>
        <p:txBody>
          <a:bodyPr wrap="none" rtlCol="0">
            <a:spAutoFit/>
          </a:bodyPr>
          <a:lstStyle/>
          <a:p>
            <a:r>
              <a:rPr lang="en-US" dirty="0" smtClean="0"/>
              <a:t>GPS</a:t>
            </a:r>
            <a:endParaRPr lang="en-US" dirty="0"/>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7220"/>
            <a:ext cx="4094480" cy="3070860"/>
          </a:xfrm>
          <a:prstGeom prst="rect">
            <a:avLst/>
          </a:prstGeom>
        </p:spPr>
      </p:pic>
      <p:sp>
        <p:nvSpPr>
          <p:cNvPr id="12" name="TextBox 11"/>
          <p:cNvSpPr txBox="1"/>
          <p:nvPr/>
        </p:nvSpPr>
        <p:spPr>
          <a:xfrm>
            <a:off x="518160" y="1117600"/>
            <a:ext cx="700833" cy="307777"/>
          </a:xfrm>
          <a:prstGeom prst="rect">
            <a:avLst/>
          </a:prstGeom>
          <a:noFill/>
        </p:spPr>
        <p:txBody>
          <a:bodyPr wrap="none" rtlCol="0">
            <a:spAutoFit/>
          </a:bodyPr>
          <a:lstStyle/>
          <a:p>
            <a:r>
              <a:rPr lang="en-US" dirty="0" err="1" smtClean="0">
                <a:solidFill>
                  <a:schemeClr val="bg1"/>
                </a:solidFill>
              </a:rPr>
              <a:t>DoVs</a:t>
            </a:r>
            <a:endParaRPr lang="en-US" dirty="0">
              <a:solidFill>
                <a:schemeClr val="bg1"/>
              </a:solidFill>
            </a:endParaRPr>
          </a:p>
        </p:txBody>
      </p:sp>
    </p:spTree>
    <p:extLst>
      <p:ext uri="{BB962C8B-B14F-4D97-AF65-F5344CB8AC3E}">
        <p14:creationId xmlns:p14="http://schemas.microsoft.com/office/powerpoint/2010/main" val="4561914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GSVS14 Conclusions</a:t>
            </a:r>
            <a:endParaRPr lang="en-US" dirty="0"/>
          </a:p>
        </p:txBody>
      </p:sp>
      <p:sp>
        <p:nvSpPr>
          <p:cNvPr id="3" name="Content Placeholder 2"/>
          <p:cNvSpPr>
            <a:spLocks noGrp="1"/>
          </p:cNvSpPr>
          <p:nvPr>
            <p:ph idx="1"/>
          </p:nvPr>
        </p:nvSpPr>
        <p:spPr>
          <a:xfrm>
            <a:off x="457200" y="1322614"/>
            <a:ext cx="8229600" cy="4525963"/>
          </a:xfrm>
        </p:spPr>
        <p:txBody>
          <a:bodyPr/>
          <a:lstStyle/>
          <a:p>
            <a:r>
              <a:rPr lang="en-US" dirty="0" smtClean="0"/>
              <a:t>For GSVS14, adding airborne gravity data showed only moderate improvement in geoid slope accuracy at nearly all distances &lt;325 km</a:t>
            </a:r>
          </a:p>
          <a:p>
            <a:pPr lvl="1"/>
            <a:r>
              <a:rPr lang="en-US" dirty="0" smtClean="0"/>
              <a:t>Medium elevation, flat topography</a:t>
            </a:r>
          </a:p>
          <a:p>
            <a:pPr lvl="2"/>
            <a:r>
              <a:rPr lang="en-US" dirty="0" err="1" smtClean="0"/>
              <a:t>Lilkely</a:t>
            </a:r>
            <a:r>
              <a:rPr lang="en-US" dirty="0" smtClean="0"/>
              <a:t> due to the existing dense terrestrial gravity in Iowa (no gaps) coupled with little geologic movement in the last few decades</a:t>
            </a:r>
          </a:p>
          <a:p>
            <a:pPr marL="0" indent="0">
              <a:buNone/>
            </a:pPr>
            <a:endParaRPr lang="en-US" sz="1000" dirty="0" smtClean="0"/>
          </a:p>
          <a:p>
            <a:r>
              <a:rPr lang="en-US" dirty="0" smtClean="0"/>
              <a:t>Gravimetric geoid models and GPS are a viable alternative to long-line leveling</a:t>
            </a:r>
            <a:endParaRPr lang="en-US" dirty="0"/>
          </a:p>
          <a:p>
            <a:pPr lvl="1"/>
            <a:r>
              <a:rPr lang="en-US" sz="1800" dirty="0" smtClean="0"/>
              <a:t>Paper:  </a:t>
            </a:r>
            <a:r>
              <a:rPr lang="en-US" sz="1800" b="1" dirty="0" smtClean="0"/>
              <a:t>Still being completed</a:t>
            </a:r>
            <a:endParaRPr lang="en-US" sz="1050" dirty="0" smtClean="0"/>
          </a:p>
          <a:p>
            <a:endParaRPr lang="en-US" sz="500" dirty="0" smtClean="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dirty="0"/>
          </a:p>
        </p:txBody>
      </p:sp>
    </p:spTree>
    <p:custDataLst>
      <p:tags r:id="rId1"/>
    </p:custDataLst>
    <p:extLst>
      <p:ext uri="{BB962C8B-B14F-4D97-AF65-F5344CB8AC3E}">
        <p14:creationId xmlns:p14="http://schemas.microsoft.com/office/powerpoint/2010/main" val="13002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GSVS17</a:t>
            </a:r>
            <a:endParaRPr lang="en-US" dirty="0"/>
          </a:p>
        </p:txBody>
      </p:sp>
      <p:sp>
        <p:nvSpPr>
          <p:cNvPr id="3" name="Content Placeholder 2"/>
          <p:cNvSpPr>
            <a:spLocks noGrp="1"/>
          </p:cNvSpPr>
          <p:nvPr>
            <p:ph idx="1"/>
          </p:nvPr>
        </p:nvSpPr>
        <p:spPr/>
        <p:txBody>
          <a:bodyPr/>
          <a:lstStyle/>
          <a:p>
            <a:r>
              <a:rPr lang="en-US" dirty="0" smtClean="0"/>
              <a:t>Third and likely final GSVS</a:t>
            </a:r>
          </a:p>
          <a:p>
            <a:r>
              <a:rPr lang="en-US" dirty="0" smtClean="0"/>
              <a:t>High and rugged</a:t>
            </a:r>
          </a:p>
          <a:p>
            <a:pPr lvl="1"/>
            <a:r>
              <a:rPr lang="en-US" dirty="0" smtClean="0"/>
              <a:t>Rocky Mountains</a:t>
            </a:r>
          </a:p>
          <a:p>
            <a:r>
              <a:rPr lang="en-US" dirty="0" smtClean="0"/>
              <a:t>Some of the improvements needed:</a:t>
            </a:r>
          </a:p>
          <a:p>
            <a:pPr lvl="1"/>
            <a:r>
              <a:rPr lang="en-US" dirty="0" smtClean="0"/>
              <a:t>2</a:t>
            </a:r>
            <a:r>
              <a:rPr lang="en-US" baseline="30000" dirty="0" smtClean="0"/>
              <a:t>nd</a:t>
            </a:r>
            <a:r>
              <a:rPr lang="en-US" dirty="0" smtClean="0"/>
              <a:t> order effects, due to terrain ruggedness on:</a:t>
            </a:r>
          </a:p>
          <a:p>
            <a:pPr lvl="2"/>
            <a:r>
              <a:rPr lang="en-US" dirty="0" smtClean="0"/>
              <a:t>Orthometric corrections to leveled heights</a:t>
            </a:r>
          </a:p>
          <a:p>
            <a:pPr lvl="2"/>
            <a:r>
              <a:rPr lang="en-US" dirty="0" smtClean="0"/>
              <a:t>Surface-to-geoid conversion of </a:t>
            </a:r>
            <a:r>
              <a:rPr lang="en-US" dirty="0" err="1" smtClean="0"/>
              <a:t>DoVs</a:t>
            </a:r>
            <a:endParaRPr lang="en-US" dirty="0" smtClean="0"/>
          </a:p>
          <a:p>
            <a:pPr lvl="1"/>
            <a:endParaRPr lang="en-US" dirty="0" smtClean="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9937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7" name="Title 1"/>
          <p:cNvSpPr>
            <a:spLocks noGrp="1"/>
          </p:cNvSpPr>
          <p:nvPr>
            <p:ph type="title"/>
          </p:nvPr>
        </p:nvSpPr>
        <p:spPr>
          <a:xfrm>
            <a:off x="457200" y="457200"/>
            <a:ext cx="8229600" cy="1143000"/>
          </a:xfrm>
        </p:spPr>
        <p:txBody>
          <a:bodyPr/>
          <a:lstStyle/>
          <a:p>
            <a:r>
              <a:rPr lang="en-US" dirty="0" smtClean="0"/>
              <a:t>GSVS17</a:t>
            </a:r>
            <a:endParaRPr lang="en-US" dirty="0"/>
          </a:p>
        </p:txBody>
      </p:sp>
      <p:pic>
        <p:nvPicPr>
          <p:cNvPr id="8"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258785" y="1484415"/>
            <a:ext cx="6704227" cy="42973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7194" y="5781788"/>
            <a:ext cx="8425544" cy="646331"/>
          </a:xfrm>
          <a:prstGeom prst="rect">
            <a:avLst/>
          </a:prstGeom>
        </p:spPr>
        <p:txBody>
          <a:bodyPr wrap="square">
            <a:spAutoFit/>
          </a:bodyPr>
          <a:lstStyle/>
          <a:p>
            <a:r>
              <a:rPr lang="en-US" dirty="0"/>
              <a:t>The final Geoid Slope Validation Survey </a:t>
            </a:r>
            <a:r>
              <a:rPr lang="en-US" dirty="0" smtClean="0"/>
              <a:t>(2017) </a:t>
            </a:r>
            <a:r>
              <a:rPr lang="en-US" dirty="0"/>
              <a:t>location was </a:t>
            </a:r>
            <a:r>
              <a:rPr lang="en-US" dirty="0" smtClean="0"/>
              <a:t>chosen:  Durango </a:t>
            </a:r>
            <a:r>
              <a:rPr lang="en-US" dirty="0"/>
              <a:t>to Walsenburg, CO</a:t>
            </a:r>
          </a:p>
        </p:txBody>
      </p:sp>
    </p:spTree>
    <p:extLst>
      <p:ext uri="{BB962C8B-B14F-4D97-AF65-F5344CB8AC3E}">
        <p14:creationId xmlns:p14="http://schemas.microsoft.com/office/powerpoint/2010/main" val="42764784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dirty="0" smtClean="0"/>
              <a:t>Questions?</a:t>
            </a:r>
            <a:endParaRPr lang="en-US" dirty="0"/>
          </a:p>
        </p:txBody>
      </p:sp>
      <p:sp>
        <p:nvSpPr>
          <p:cNvPr id="196611" name="Rectangle 3"/>
          <p:cNvSpPr>
            <a:spLocks noGrp="1" noChangeArrowheads="1"/>
          </p:cNvSpPr>
          <p:nvPr>
            <p:ph type="body" idx="1"/>
          </p:nvPr>
        </p:nvSpPr>
        <p:spPr/>
        <p:txBody>
          <a:bodyPr/>
          <a:lstStyle/>
          <a:p>
            <a:pPr algn="ctr">
              <a:buNone/>
            </a:pPr>
            <a:endParaRPr lang="en-US" dirty="0" smtClean="0"/>
          </a:p>
          <a:p>
            <a:pPr algn="ctr">
              <a:buNone/>
            </a:pPr>
            <a:endParaRPr lang="en-US" dirty="0" smtClean="0"/>
          </a:p>
          <a:p>
            <a:pPr>
              <a:buNone/>
            </a:pPr>
            <a:endParaRPr lang="en-US" dirty="0" smtClean="0"/>
          </a:p>
          <a:p>
            <a:pPr algn="ctr">
              <a:buNone/>
            </a:pPr>
            <a:r>
              <a:rPr lang="en-US" sz="2400" b="1" dirty="0" smtClean="0">
                <a:hlinkClick r:id="rId3"/>
              </a:rPr>
              <a:t>http://www.ngs.noaa.gov/GEOID/GSVS11</a:t>
            </a:r>
            <a:endParaRPr lang="en-US" sz="2400" b="1" dirty="0" smtClean="0"/>
          </a:p>
          <a:p>
            <a:pPr algn="ctr">
              <a:buNone/>
            </a:pPr>
            <a:r>
              <a:rPr lang="en-US" sz="2400" b="1" dirty="0">
                <a:hlinkClick r:id="rId4"/>
              </a:rPr>
              <a:t>http://</a:t>
            </a:r>
            <a:r>
              <a:rPr lang="en-US" sz="2400" b="1" dirty="0" smtClean="0">
                <a:hlinkClick r:id="rId4"/>
              </a:rPr>
              <a:t>www.ngs.noaa.gov/GEOID/GSVS14</a:t>
            </a:r>
            <a:endParaRPr lang="en-US" sz="2400" b="1" dirty="0" smtClean="0"/>
          </a:p>
          <a:p>
            <a:pPr algn="ctr">
              <a:buNone/>
            </a:pPr>
            <a:endParaRPr lang="en-US" sz="2400" b="1" dirty="0"/>
          </a:p>
          <a:p>
            <a:pPr algn="ctr">
              <a:buNone/>
            </a:pPr>
            <a:endParaRPr lang="en-US" sz="2400" b="1" dirty="0"/>
          </a:p>
          <a:p>
            <a:endParaRPr lang="en-US" sz="1600" dirty="0"/>
          </a:p>
          <a:p>
            <a:endParaRPr lang="en-US" sz="1600" dirty="0"/>
          </a:p>
        </p:txBody>
      </p:sp>
      <p:sp>
        <p:nvSpPr>
          <p:cNvPr id="4" name="Date Placeholder 3"/>
          <p:cNvSpPr>
            <a:spLocks noGrp="1"/>
          </p:cNvSpPr>
          <p:nvPr>
            <p:ph type="dt" sz="half"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dirty="0"/>
          </a:p>
        </p:txBody>
      </p:sp>
    </p:spTree>
    <p:extLst>
      <p:ext uri="{BB962C8B-B14F-4D97-AF65-F5344CB8AC3E}">
        <p14:creationId xmlns:p14="http://schemas.microsoft.com/office/powerpoint/2010/main" val="2423477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7506" y="2495365"/>
            <a:ext cx="8657112" cy="1143000"/>
          </a:xfrm>
        </p:spPr>
        <p:txBody>
          <a:bodyPr/>
          <a:lstStyle/>
          <a:p>
            <a:r>
              <a:rPr lang="en-US" altLang="en-US" dirty="0" smtClean="0"/>
              <a:t>GRAV-D geoid monitoring campaign:</a:t>
            </a:r>
            <a:br>
              <a:rPr lang="en-US" altLang="en-US" dirty="0" smtClean="0"/>
            </a:br>
            <a:r>
              <a:rPr lang="en-US" altLang="en-US" dirty="0" smtClean="0"/>
              <a:t>Plans and Progress</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118155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(insert Vicki and Monica’s slides)</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5344859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40648592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4147"/>
            <a:ext cx="8229600" cy="1143000"/>
          </a:xfrm>
        </p:spPr>
        <p:txBody>
          <a:bodyPr/>
          <a:lstStyle/>
          <a:p>
            <a:r>
              <a:rPr lang="en-US" dirty="0" smtClean="0"/>
              <a:t>BREAK</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7162047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1881" y="2495365"/>
            <a:ext cx="8704613" cy="1143000"/>
          </a:xfrm>
        </p:spPr>
        <p:txBody>
          <a:bodyPr/>
          <a:lstStyle/>
          <a:p>
            <a:r>
              <a:rPr lang="en-US" altLang="en-US" dirty="0" smtClean="0"/>
              <a:t>The future of the new vertical datum:  </a:t>
            </a:r>
            <a:br>
              <a:rPr lang="en-US" altLang="en-US" dirty="0" smtClean="0"/>
            </a:br>
            <a:r>
              <a:rPr lang="en-US" altLang="en-US" dirty="0" smtClean="0"/>
              <a:t>GNSS, leveling, time dependency</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827269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95313"/>
            <a:ext cx="8229600" cy="1143000"/>
          </a:xfrm>
        </p:spPr>
        <p:txBody>
          <a:bodyPr/>
          <a:lstStyle/>
          <a:p>
            <a:r>
              <a:rPr lang="en-US" altLang="en-US" dirty="0" smtClean="0"/>
              <a:t>History</a:t>
            </a:r>
          </a:p>
        </p:txBody>
      </p:sp>
      <p:sp>
        <p:nvSpPr>
          <p:cNvPr id="65539" name="Content Placeholder 2"/>
          <p:cNvSpPr>
            <a:spLocks noGrp="1"/>
          </p:cNvSpPr>
          <p:nvPr>
            <p:ph idx="1"/>
          </p:nvPr>
        </p:nvSpPr>
        <p:spPr>
          <a:xfrm>
            <a:off x="465138" y="1781175"/>
            <a:ext cx="8229600" cy="4797425"/>
          </a:xfrm>
        </p:spPr>
        <p:txBody>
          <a:bodyPr/>
          <a:lstStyle/>
          <a:p>
            <a:pPr marL="342900" lvl="1" indent="-342900">
              <a:buFont typeface="Arial" pitchFamily="34" charset="0"/>
              <a:buChar char="•"/>
              <a:defRPr/>
            </a:pPr>
            <a:r>
              <a:rPr lang="en-US" altLang="en-US" sz="2000" b="1" dirty="0">
                <a:ea typeface="ＭＳ Ｐゴシック" charset="0"/>
              </a:rPr>
              <a:t>1929:  NGVD 29 becomes fifth </a:t>
            </a:r>
            <a:r>
              <a:rPr lang="en-US" altLang="en-US" sz="2000" b="1" u="sng" dirty="0">
                <a:ea typeface="ＭＳ Ｐゴシック" charset="0"/>
              </a:rPr>
              <a:t>vertical</a:t>
            </a:r>
            <a:r>
              <a:rPr lang="en-US" altLang="en-US" sz="2000" b="1" dirty="0">
                <a:ea typeface="ＭＳ Ｐゴシック" charset="0"/>
              </a:rPr>
              <a:t> datum </a:t>
            </a:r>
            <a:r>
              <a:rPr lang="en-US" altLang="en-US" sz="2000" b="1" dirty="0" smtClean="0">
                <a:ea typeface="ＭＳ Ｐゴシック" charset="0"/>
              </a:rPr>
              <a:t>in CONUS from C&amp;GS</a:t>
            </a:r>
          </a:p>
          <a:p>
            <a:pPr marL="742950" lvl="2" indent="-342900">
              <a:buFont typeface="Arial" pitchFamily="34" charset="0"/>
              <a:buChar char="•"/>
              <a:defRPr/>
            </a:pPr>
            <a:r>
              <a:rPr lang="en-US" altLang="en-US" sz="1600" b="1" dirty="0" smtClean="0">
                <a:ea typeface="ＭＳ Ｐゴシック" charset="0"/>
              </a:rPr>
              <a:t>First to include Canadian leveling and be more or less “nationwide”</a:t>
            </a:r>
            <a:endParaRPr lang="en-US" altLang="en-US" sz="1600" b="1" dirty="0">
              <a:ea typeface="ＭＳ Ｐゴシック" charset="0"/>
            </a:endParaRPr>
          </a:p>
          <a:p>
            <a:pPr marL="0" lvl="1" indent="0">
              <a:buNone/>
              <a:defRPr/>
            </a:pPr>
            <a:endParaRPr lang="en-US" sz="2000" b="1" dirty="0" smtClean="0">
              <a:ea typeface="ＭＳ Ｐゴシック" charset="0"/>
            </a:endParaRPr>
          </a:p>
          <a:p>
            <a:pPr marL="342900" lvl="1" indent="-342900">
              <a:buFont typeface="Arial" pitchFamily="34" charset="0"/>
              <a:buChar char="•"/>
              <a:defRPr/>
            </a:pPr>
            <a:r>
              <a:rPr lang="en-US" sz="2000" b="1" dirty="0" smtClean="0">
                <a:ea typeface="ＭＳ Ｐゴシック" charset="0"/>
              </a:rPr>
              <a:t>1970:   C&amp;GS splits into the </a:t>
            </a:r>
            <a:r>
              <a:rPr lang="en-US" sz="2000" b="1" u="sng" dirty="0" smtClean="0">
                <a:ea typeface="ＭＳ Ｐゴシック" charset="0"/>
              </a:rPr>
              <a:t>National Geodetic Survey </a:t>
            </a:r>
            <a:r>
              <a:rPr lang="en-US" sz="2000" b="1" dirty="0" smtClean="0">
                <a:ea typeface="ＭＳ Ｐゴシック" charset="0"/>
              </a:rPr>
              <a:t>and the Coast Survey under newly created NOAA</a:t>
            </a:r>
          </a:p>
          <a:p>
            <a:pPr marL="342900" lvl="1" indent="-342900">
              <a:buFont typeface="Arial" pitchFamily="34" charset="0"/>
              <a:buChar char="•"/>
              <a:defRPr/>
            </a:pPr>
            <a:endParaRPr lang="en-US" sz="2000" b="1" dirty="0" smtClean="0">
              <a:ea typeface="ＭＳ Ｐゴシック" charset="0"/>
            </a:endParaRPr>
          </a:p>
          <a:p>
            <a:pPr marL="400050" lvl="1" indent="-400050">
              <a:buFont typeface="Arial" pitchFamily="34" charset="0"/>
              <a:buChar char="•"/>
              <a:defRPr/>
            </a:pPr>
            <a:r>
              <a:rPr lang="en-US" altLang="en-US" sz="2000" b="1" dirty="0" smtClean="0">
                <a:ea typeface="ＭＳ Ｐゴシック" charset="0"/>
              </a:rPr>
              <a:t>1986:  </a:t>
            </a:r>
            <a:r>
              <a:rPr lang="en-US" altLang="en-US" sz="2000" b="1" u="sng" dirty="0" smtClean="0">
                <a:ea typeface="ＭＳ Ｐゴシック" charset="0"/>
              </a:rPr>
              <a:t>NAD 83 </a:t>
            </a:r>
            <a:r>
              <a:rPr lang="en-US" altLang="en-US" sz="2000" b="1" dirty="0" smtClean="0">
                <a:ea typeface="ＭＳ Ｐゴシック" charset="0"/>
              </a:rPr>
              <a:t>replaces NAD 27</a:t>
            </a:r>
          </a:p>
          <a:p>
            <a:pPr marL="400050" lvl="1" indent="-400050">
              <a:buFont typeface="Arial" pitchFamily="34" charset="0"/>
              <a:buChar char="•"/>
              <a:defRPr/>
            </a:pPr>
            <a:r>
              <a:rPr lang="en-US" altLang="en-US" sz="2000" b="1" dirty="0" smtClean="0">
                <a:ea typeface="ＭＳ Ｐゴシック" charset="0"/>
              </a:rPr>
              <a:t>1991:  </a:t>
            </a:r>
            <a:r>
              <a:rPr lang="en-US" altLang="en-US" sz="2000" b="1" u="sng" dirty="0" smtClean="0">
                <a:ea typeface="ＭＳ Ｐゴシック" charset="0"/>
              </a:rPr>
              <a:t>NAVD 88 </a:t>
            </a:r>
            <a:r>
              <a:rPr lang="en-US" altLang="en-US" sz="2000" b="1" dirty="0" smtClean="0">
                <a:ea typeface="ＭＳ Ｐゴシック" charset="0"/>
              </a:rPr>
              <a:t>replaces NGVD 29</a:t>
            </a:r>
          </a:p>
          <a:p>
            <a:pPr marL="400050" lvl="1" indent="-400050">
              <a:buFont typeface="Arial" pitchFamily="34" charset="0"/>
              <a:buChar char="•"/>
              <a:defRPr/>
            </a:pPr>
            <a:endParaRPr lang="en-US" altLang="en-US" sz="2000" b="1" dirty="0">
              <a:ea typeface="ＭＳ Ｐゴシック" charset="0"/>
            </a:endParaRPr>
          </a:p>
          <a:p>
            <a:pPr marL="400050" lvl="1" indent="-400050">
              <a:buFont typeface="Arial" pitchFamily="34" charset="0"/>
              <a:buChar char="•"/>
              <a:defRPr/>
            </a:pPr>
            <a:endParaRPr lang="en-US" altLang="en-US" sz="2000" b="1" dirty="0">
              <a:ea typeface="ＭＳ Ｐゴシック" charset="0"/>
            </a:endParaRPr>
          </a:p>
          <a:p>
            <a:pPr marL="0" lvl="1" indent="0">
              <a:buNone/>
              <a:defRPr/>
            </a:pPr>
            <a:endParaRPr lang="en-US" altLang="en-US" dirty="0" smtClean="0">
              <a:ea typeface="ＭＳ Ｐゴシック" pitchFamily="34" charset="-128"/>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41705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defRPr/>
            </a:pPr>
            <a:r>
              <a:rPr lang="en-US" altLang="en-US" dirty="0" smtClean="0">
                <a:solidFill>
                  <a:schemeClr val="tx2">
                    <a:lumMod val="50000"/>
                  </a:schemeClr>
                </a:solidFill>
                <a:latin typeface="Gill Sans MT" pitchFamily="34" charset="0"/>
              </a:rPr>
              <a:t>Primary Access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011" y="1367972"/>
            <a:ext cx="8562975" cy="4611914"/>
          </a:xfrm>
          <a:ln>
            <a:miter lim="800000"/>
            <a:headEnd/>
            <a:tailEnd/>
          </a:ln>
          <a:extLst/>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Since 2008, NGS has clearly and publicly stated:</a:t>
            </a:r>
          </a:p>
          <a:p>
            <a:pPr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r>
              <a:rPr lang="en-US" b="1" i="1" dirty="0" smtClean="0">
                <a:solidFill>
                  <a:schemeClr val="tx2">
                    <a:lumMod val="50000"/>
                  </a:schemeClr>
                </a:solidFill>
                <a:latin typeface="Gill Sans MT" panose="020B0502020104020203" pitchFamily="34" charset="0"/>
              </a:rPr>
              <a:t>“The </a:t>
            </a:r>
            <a:r>
              <a:rPr lang="en-US" b="1" i="1" dirty="0">
                <a:solidFill>
                  <a:schemeClr val="tx2">
                    <a:lumMod val="50000"/>
                  </a:schemeClr>
                </a:solidFill>
                <a:latin typeface="Gill Sans MT" panose="020B0502020104020203" pitchFamily="34" charset="0"/>
              </a:rPr>
              <a:t>primary means </a:t>
            </a:r>
            <a:r>
              <a:rPr lang="en-US" b="1" i="1" dirty="0" smtClean="0">
                <a:solidFill>
                  <a:schemeClr val="tx2">
                    <a:lumMod val="50000"/>
                  </a:schemeClr>
                </a:solidFill>
                <a:latin typeface="Gill Sans MT" panose="020B0502020104020203" pitchFamily="34" charset="0"/>
              </a:rPr>
              <a:t>of accessing </a:t>
            </a:r>
            <a:r>
              <a:rPr lang="en-US" b="1" i="1" dirty="0">
                <a:solidFill>
                  <a:schemeClr val="tx2">
                    <a:lumMod val="50000"/>
                  </a:schemeClr>
                </a:solidFill>
                <a:latin typeface="Gill Sans MT" panose="020B0502020104020203" pitchFamily="34" charset="0"/>
              </a:rPr>
              <a:t>this new </a:t>
            </a:r>
            <a:r>
              <a:rPr lang="en-US" b="1" i="1" dirty="0" smtClean="0">
                <a:solidFill>
                  <a:schemeClr val="tx2">
                    <a:lumMod val="50000"/>
                  </a:schemeClr>
                </a:solidFill>
                <a:latin typeface="Gill Sans MT" panose="020B0502020104020203" pitchFamily="34" charset="0"/>
              </a:rPr>
              <a:t>datum is </a:t>
            </a:r>
            <a:r>
              <a:rPr lang="en-US" b="1" i="1" dirty="0">
                <a:solidFill>
                  <a:schemeClr val="tx2">
                    <a:lumMod val="50000"/>
                  </a:schemeClr>
                </a:solidFill>
                <a:latin typeface="Gill Sans MT" panose="020B0502020104020203" pitchFamily="34" charset="0"/>
              </a:rPr>
              <a:t>GNSS </a:t>
            </a:r>
            <a:r>
              <a:rPr lang="en-US" b="1" i="1" dirty="0" smtClean="0">
                <a:solidFill>
                  <a:schemeClr val="tx2">
                    <a:lumMod val="50000"/>
                  </a:schemeClr>
                </a:solidFill>
                <a:latin typeface="Gill Sans MT" panose="020B0502020104020203" pitchFamily="34" charset="0"/>
              </a:rPr>
              <a:t>technology”</a:t>
            </a: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6436974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Primary Access: GNSS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238" y="1368425"/>
            <a:ext cx="8562975" cy="4611688"/>
          </a:xfrm>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This means (at a minimum):</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CORS positions, velocities and discontinuities in the latest IGS reference frame</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OPUS-S</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Relationship between the IGS reference frame and new geometric reference frame</a:t>
            </a:r>
          </a:p>
          <a:p>
            <a:pPr lvl="2" eaLnBrk="1" hangingPunct="1">
              <a:buFont typeface="Arial" charset="0"/>
              <a:buChar char="–"/>
              <a:defRPr/>
            </a:pPr>
            <a:r>
              <a:rPr lang="en-US" dirty="0" smtClean="0">
                <a:solidFill>
                  <a:schemeClr val="tx2">
                    <a:lumMod val="50000"/>
                  </a:schemeClr>
                </a:solidFill>
                <a:latin typeface="Gill Sans MT" panose="020B0502020104020203" pitchFamily="34" charset="0"/>
              </a:rPr>
              <a:t>Spatially and temporally</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33160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Primary Access: GNSS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238" y="1368425"/>
            <a:ext cx="8562975" cy="4611688"/>
          </a:xfrm>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It could mean(bonus):</a:t>
            </a:r>
          </a:p>
          <a:p>
            <a:pPr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An RTN validation service, quantifying levels of agreement with the NSRS</a:t>
            </a:r>
          </a:p>
          <a:p>
            <a:pPr lvl="1" eaLnBrk="1" hangingPunct="1">
              <a:buFont typeface="Arial" charset="0"/>
              <a:buChar char="–"/>
              <a:defRPr/>
            </a:pPr>
            <a:endParaRPr lang="en-US" dirty="0">
              <a:solidFill>
                <a:schemeClr val="tx2">
                  <a:lumMod val="50000"/>
                </a:schemeClr>
              </a:solidFill>
              <a:latin typeface="Gill Sans MT" panose="020B0502020104020203" pitchFamily="34" charset="0"/>
            </a:endParaRP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OPUS-RS, OPUS-Projects</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A PPP positioning service run by NGS</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368592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Secondary Access</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238" y="1368425"/>
            <a:ext cx="8562975" cy="4611688"/>
          </a:xfrm>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Since 2008, NGS has clearly and publicly stated:</a:t>
            </a:r>
          </a:p>
          <a:p>
            <a:pPr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r>
              <a:rPr lang="en-US" b="1" i="1" dirty="0">
                <a:solidFill>
                  <a:schemeClr val="tx2">
                    <a:lumMod val="50000"/>
                  </a:schemeClr>
                </a:solidFill>
                <a:latin typeface="Gill Sans MT" panose="020B0502020104020203" pitchFamily="34" charset="0"/>
              </a:rPr>
              <a:t>“While passive control continues to be used as</a:t>
            </a:r>
          </a:p>
          <a:p>
            <a:pPr marL="0" indent="0" eaLnBrk="1" hangingPunct="1">
              <a:buFont typeface="Arial" charset="0"/>
              <a:buNone/>
              <a:defRPr/>
            </a:pPr>
            <a:r>
              <a:rPr lang="en-US" b="1" i="1" dirty="0">
                <a:solidFill>
                  <a:schemeClr val="tx2">
                    <a:lumMod val="50000"/>
                  </a:schemeClr>
                </a:solidFill>
                <a:latin typeface="Gill Sans MT" panose="020B0502020104020203" pitchFamily="34" charset="0"/>
              </a:rPr>
              <a:t>a secondary method to access the NSRS, such</a:t>
            </a:r>
          </a:p>
          <a:p>
            <a:pPr marL="0" indent="0" eaLnBrk="1" hangingPunct="1">
              <a:buFont typeface="Arial" charset="0"/>
              <a:buNone/>
              <a:defRPr/>
            </a:pPr>
            <a:r>
              <a:rPr lang="en-US" b="1" i="1" dirty="0">
                <a:solidFill>
                  <a:schemeClr val="tx2">
                    <a:lumMod val="50000"/>
                  </a:schemeClr>
                </a:solidFill>
                <a:latin typeface="Gill Sans MT" panose="020B0502020104020203" pitchFamily="34" charset="0"/>
              </a:rPr>
              <a:t>control will be </a:t>
            </a:r>
            <a:r>
              <a:rPr lang="en-US" b="1" i="1" dirty="0" smtClean="0">
                <a:solidFill>
                  <a:schemeClr val="tx2">
                    <a:lumMod val="50000"/>
                  </a:schemeClr>
                </a:solidFill>
                <a:latin typeface="Gill Sans MT" panose="020B0502020104020203" pitchFamily="34" charset="0"/>
              </a:rPr>
              <a:t>‘tied to’, </a:t>
            </a:r>
            <a:r>
              <a:rPr lang="en-US" b="1" i="1" dirty="0">
                <a:solidFill>
                  <a:schemeClr val="tx2">
                    <a:lumMod val="50000"/>
                  </a:schemeClr>
                </a:solidFill>
                <a:latin typeface="Gill Sans MT" panose="020B0502020104020203" pitchFamily="34" charset="0"/>
              </a:rPr>
              <a:t>not a </a:t>
            </a:r>
            <a:r>
              <a:rPr lang="en-US" b="1" i="1" dirty="0" smtClean="0">
                <a:solidFill>
                  <a:schemeClr val="tx2">
                    <a:lumMod val="50000"/>
                  </a:schemeClr>
                </a:solidFill>
                <a:latin typeface="Gill Sans MT" panose="020B0502020104020203" pitchFamily="34" charset="0"/>
              </a:rPr>
              <a:t>‘part of’, </a:t>
            </a:r>
            <a:r>
              <a:rPr lang="en-US" b="1" i="1" dirty="0">
                <a:solidFill>
                  <a:schemeClr val="tx2">
                    <a:lumMod val="50000"/>
                  </a:schemeClr>
                </a:solidFill>
                <a:latin typeface="Gill Sans MT" panose="020B0502020104020203" pitchFamily="34" charset="0"/>
              </a:rPr>
              <a:t>the</a:t>
            </a:r>
          </a:p>
          <a:p>
            <a:pPr marL="0" indent="0" eaLnBrk="1" hangingPunct="1">
              <a:buFont typeface="Arial" charset="0"/>
              <a:buNone/>
              <a:defRPr/>
            </a:pPr>
            <a:r>
              <a:rPr lang="en-US" b="1" i="1" dirty="0">
                <a:solidFill>
                  <a:schemeClr val="tx2">
                    <a:lumMod val="50000"/>
                  </a:schemeClr>
                </a:solidFill>
                <a:latin typeface="Gill Sans MT" panose="020B0502020104020203" pitchFamily="34" charset="0"/>
              </a:rPr>
              <a:t>NSRS.”</a:t>
            </a:r>
            <a:endParaRPr lang="en-US" b="1" i="1" dirty="0" smtClean="0">
              <a:solidFill>
                <a:schemeClr val="tx2">
                  <a:lumMod val="50000"/>
                </a:schemeClr>
              </a:solidFill>
              <a:latin typeface="Gill Sans MT" panose="020B0502020104020203" pitchFamily="34" charset="0"/>
            </a:endParaRP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15446906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mtClean="0">
                <a:solidFill>
                  <a:schemeClr val="tx2"/>
                </a:solidFill>
                <a:latin typeface="Gill Sans MT" pitchFamily="34" charset="0"/>
              </a:rPr>
              <a:t>Secondary Access: Passive Control</a:t>
            </a:r>
          </a:p>
        </p:txBody>
      </p:sp>
      <p:sp>
        <p:nvSpPr>
          <p:cNvPr id="4" name="Date Placeholder 3"/>
          <p:cNvSpPr>
            <a:spLocks noGrp="1"/>
          </p:cNvSpPr>
          <p:nvPr>
            <p:ph type="dt" sz="quarter" idx="10"/>
          </p:nvPr>
        </p:nvSpPr>
        <p:spPr/>
        <p:txBody>
          <a:bodyPr/>
          <a:lstStyle/>
          <a:p>
            <a:pPr>
              <a:defRPr/>
            </a:pPr>
            <a:r>
              <a:rPr lang="en-US" smtClean="0"/>
              <a:t>February 15, 2016</a:t>
            </a:r>
            <a:endParaRPr lang="en-US"/>
          </a:p>
        </p:txBody>
      </p:sp>
      <p:sp>
        <p:nvSpPr>
          <p:cNvPr id="6" name="Footer Placeholder 5"/>
          <p:cNvSpPr>
            <a:spLocks noGrp="1"/>
          </p:cNvSpPr>
          <p:nvPr>
            <p:ph type="ftr" sz="quarter" idx="11"/>
          </p:nvPr>
        </p:nvSpPr>
        <p:spPr/>
        <p:txBody>
          <a:bodyPr/>
          <a:lstStyle/>
          <a:p>
            <a:pPr>
              <a:defRPr/>
            </a:pPr>
            <a:r>
              <a:rPr lang="en-US" smtClean="0"/>
              <a:t>Alaska Surveying and Mapping Conference, Anchorage</a:t>
            </a:r>
            <a:endParaRPr lang="en-US"/>
          </a:p>
        </p:txBody>
      </p:sp>
      <p:sp>
        <p:nvSpPr>
          <p:cNvPr id="12" name="Content Placeholder 2"/>
          <p:cNvSpPr>
            <a:spLocks noGrp="1"/>
          </p:cNvSpPr>
          <p:nvPr>
            <p:ph idx="1"/>
          </p:nvPr>
        </p:nvSpPr>
        <p:spPr>
          <a:xfrm>
            <a:off x="376238" y="1368425"/>
            <a:ext cx="8562975" cy="4611688"/>
          </a:xfrm>
        </p:spPr>
        <p:txBody>
          <a:bodyPr/>
          <a:lstStyle/>
          <a:p>
            <a:pPr eaLnBrk="1" hangingPunct="1">
              <a:buFont typeface="Arial" charset="0"/>
              <a:buChar char="•"/>
              <a:defRPr/>
            </a:pPr>
            <a:r>
              <a:rPr lang="en-US" dirty="0" smtClean="0">
                <a:solidFill>
                  <a:schemeClr val="tx2">
                    <a:lumMod val="50000"/>
                  </a:schemeClr>
                </a:solidFill>
                <a:latin typeface="Gill Sans MT" panose="020B0502020104020203" pitchFamily="34" charset="0"/>
              </a:rPr>
              <a:t>This means (at a minimum):</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GPS surveys on marks after 2022 can be </a:t>
            </a:r>
            <a:r>
              <a:rPr lang="en-US" dirty="0" err="1" smtClean="0">
                <a:solidFill>
                  <a:schemeClr val="tx2">
                    <a:lumMod val="50000"/>
                  </a:schemeClr>
                </a:solidFill>
                <a:latin typeface="Gill Sans MT" panose="020B0502020104020203" pitchFamily="34" charset="0"/>
              </a:rPr>
              <a:t>bluebooked</a:t>
            </a:r>
            <a:r>
              <a:rPr lang="en-US" dirty="0" smtClean="0">
                <a:solidFill>
                  <a:schemeClr val="tx2">
                    <a:lumMod val="50000"/>
                  </a:schemeClr>
                </a:solidFill>
                <a:latin typeface="Gill Sans MT" panose="020B0502020104020203" pitchFamily="34" charset="0"/>
              </a:rPr>
              <a:t> and submitted to NGS</a:t>
            </a:r>
          </a:p>
          <a:p>
            <a:pPr lvl="1" eaLnBrk="1" hangingPunct="1">
              <a:buFont typeface="Arial" charset="0"/>
              <a:buChar char="–"/>
              <a:defRPr/>
            </a:pPr>
            <a:endParaRPr lang="en-US" dirty="0">
              <a:solidFill>
                <a:schemeClr val="tx2">
                  <a:lumMod val="50000"/>
                </a:schemeClr>
              </a:solidFill>
              <a:latin typeface="Gill Sans MT" panose="020B0502020104020203" pitchFamily="34" charset="0"/>
            </a:endParaRPr>
          </a:p>
          <a:p>
            <a:pPr eaLnBrk="1" hangingPunct="1">
              <a:buFont typeface="Arial" charset="0"/>
              <a:buChar char="•"/>
              <a:defRPr/>
            </a:pPr>
            <a:r>
              <a:rPr lang="en-US" dirty="0" smtClean="0">
                <a:solidFill>
                  <a:schemeClr val="tx2">
                    <a:lumMod val="50000"/>
                  </a:schemeClr>
                </a:solidFill>
                <a:latin typeface="Gill Sans MT" panose="020B0502020104020203" pitchFamily="34" charset="0"/>
              </a:rPr>
              <a:t>This could mean (bonus):</a:t>
            </a:r>
          </a:p>
          <a:p>
            <a:pPr lvl="1" eaLnBrk="1" hangingPunct="1">
              <a:buFont typeface="Arial" charset="0"/>
              <a:buChar char="–"/>
              <a:defRPr/>
            </a:pPr>
            <a:r>
              <a:rPr lang="en-US" dirty="0" smtClean="0">
                <a:solidFill>
                  <a:schemeClr val="tx2">
                    <a:lumMod val="50000"/>
                  </a:schemeClr>
                </a:solidFill>
                <a:latin typeface="Gill Sans MT" panose="020B0502020104020203" pitchFamily="34" charset="0"/>
              </a:rPr>
              <a:t>A complete overhaul for bluebooking, database storage and time dependencies</a:t>
            </a:r>
          </a:p>
          <a:p>
            <a:pPr lvl="2" eaLnBrk="1" hangingPunct="1">
              <a:buFont typeface="Arial" charset="0"/>
              <a:buChar char="•"/>
              <a:defRPr/>
            </a:pPr>
            <a:r>
              <a:rPr lang="en-US" dirty="0" smtClean="0">
                <a:solidFill>
                  <a:schemeClr val="tx2">
                    <a:lumMod val="50000"/>
                  </a:schemeClr>
                </a:solidFill>
                <a:latin typeface="Gill Sans MT" panose="020B0502020104020203" pitchFamily="34" charset="0"/>
              </a:rPr>
              <a:t>These three are a package deal.  All or nothing.</a:t>
            </a:r>
          </a:p>
          <a:p>
            <a:pPr lvl="1" eaLnBrk="1" hangingPunct="1">
              <a:buFont typeface="Arial" charset="0"/>
              <a:buChar char="–"/>
              <a:defRPr/>
            </a:pPr>
            <a:endParaRPr lang="en-US" dirty="0" smtClean="0">
              <a:solidFill>
                <a:schemeClr val="tx2">
                  <a:lumMod val="50000"/>
                </a:schemeClr>
              </a:solidFill>
              <a:latin typeface="Gill Sans MT" panose="020B0502020104020203" pitchFamily="34" charset="0"/>
            </a:endParaRPr>
          </a:p>
          <a:p>
            <a:pPr marL="0" indent="0" eaLnBrk="1" hangingPunct="1">
              <a:buFont typeface="Arial" charset="0"/>
              <a:buNone/>
              <a:defRPr/>
            </a:pPr>
            <a:endParaRPr lang="en-US" b="1" i="1"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78583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GNSS/geoid vertical datum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98461203"/>
              </p:ext>
            </p:extLst>
          </p:nvPr>
        </p:nvGraphicFramePr>
        <p:xfrm>
          <a:off x="469076" y="1484413"/>
          <a:ext cx="8229600" cy="4454437"/>
        </p:xfrm>
        <a:graphic>
          <a:graphicData uri="http://schemas.openxmlformats.org/drawingml/2006/table">
            <a:tbl>
              <a:tblPr firstRow="1" bandRow="1">
                <a:tableStyleId>{5C22544A-7EE6-4342-B048-85BDC9FD1C3A}</a:tableStyleId>
              </a:tblPr>
              <a:tblGrid>
                <a:gridCol w="1062841"/>
                <a:gridCol w="4381995"/>
                <a:gridCol w="2784764"/>
              </a:tblGrid>
              <a:tr h="489596">
                <a:tc>
                  <a:txBody>
                    <a:bodyPr/>
                    <a:lstStyle/>
                    <a:p>
                      <a:endParaRPr lang="en-US" dirty="0"/>
                    </a:p>
                  </a:txBody>
                  <a:tcPr/>
                </a:tc>
                <a:tc>
                  <a:txBody>
                    <a:bodyPr/>
                    <a:lstStyle/>
                    <a:p>
                      <a:r>
                        <a:rPr lang="en-US" dirty="0" smtClean="0"/>
                        <a:t>Today</a:t>
                      </a:r>
                      <a:endParaRPr lang="en-US" dirty="0"/>
                    </a:p>
                  </a:txBody>
                  <a:tcPr/>
                </a:tc>
                <a:tc>
                  <a:txBody>
                    <a:bodyPr/>
                    <a:lstStyle/>
                    <a:p>
                      <a:r>
                        <a:rPr lang="en-US" dirty="0" smtClean="0"/>
                        <a:t>2022</a:t>
                      </a:r>
                      <a:endParaRPr lang="en-US" dirty="0"/>
                    </a:p>
                  </a:txBody>
                  <a:tcPr/>
                </a:tc>
              </a:tr>
              <a:tr h="1208578">
                <a:tc>
                  <a:txBody>
                    <a:bodyPr/>
                    <a:lstStyle/>
                    <a:p>
                      <a:r>
                        <a:rPr lang="en-US" dirty="0" smtClean="0"/>
                        <a:t>Step 1:</a:t>
                      </a:r>
                      <a:endParaRPr lang="en-US" dirty="0"/>
                    </a:p>
                  </a:txBody>
                  <a:tcPr/>
                </a:tc>
                <a:tc>
                  <a:txBody>
                    <a:bodyPr/>
                    <a:lstStyle/>
                    <a:p>
                      <a:r>
                        <a:rPr lang="en-US" dirty="0" smtClean="0"/>
                        <a:t>Find passive control in NAVD 88 near you, if it exists.   Accept</a:t>
                      </a:r>
                      <a:r>
                        <a:rPr lang="en-US" baseline="0" dirty="0" smtClean="0"/>
                        <a:t> that there has been no validation of the published heights since the points were last occupied.</a:t>
                      </a:r>
                      <a:endParaRPr lang="en-US" dirty="0"/>
                    </a:p>
                  </a:txBody>
                  <a:tcPr/>
                </a:tc>
                <a:tc>
                  <a:txBody>
                    <a:bodyPr/>
                    <a:lstStyle/>
                    <a:p>
                      <a:r>
                        <a:rPr lang="en-US" dirty="0" smtClean="0"/>
                        <a:t>Find</a:t>
                      </a:r>
                      <a:r>
                        <a:rPr lang="en-US" baseline="0" dirty="0" smtClean="0"/>
                        <a:t> or set any new control near your project area.</a:t>
                      </a:r>
                      <a:endParaRPr lang="en-US" dirty="0"/>
                    </a:p>
                  </a:txBody>
                  <a:tcPr/>
                </a:tc>
              </a:tr>
              <a:tr h="653143">
                <a:tc>
                  <a:txBody>
                    <a:bodyPr/>
                    <a:lstStyle/>
                    <a:p>
                      <a:r>
                        <a:rPr lang="en-US" dirty="0" smtClean="0"/>
                        <a:t>Step 2:</a:t>
                      </a:r>
                      <a:endParaRPr lang="en-US" dirty="0"/>
                    </a:p>
                  </a:txBody>
                  <a:tcPr/>
                </a:tc>
                <a:tc>
                  <a:txBody>
                    <a:bodyPr/>
                    <a:lstStyle/>
                    <a:p>
                      <a:r>
                        <a:rPr lang="en-US" dirty="0" smtClean="0"/>
                        <a:t>Level or “</a:t>
                      </a:r>
                      <a:r>
                        <a:rPr lang="en-US" dirty="0" err="1" smtClean="0"/>
                        <a:t>Ht</a:t>
                      </a:r>
                      <a:r>
                        <a:rPr lang="en-US" baseline="0" dirty="0" smtClean="0"/>
                        <a:t> Mod” survey to the new control.  This could be tens of kilometers at least.</a:t>
                      </a:r>
                      <a:endParaRPr lang="en-US" dirty="0"/>
                    </a:p>
                  </a:txBody>
                  <a:tcPr/>
                </a:tc>
                <a:tc>
                  <a:txBody>
                    <a:bodyPr/>
                    <a:lstStyle/>
                    <a:p>
                      <a:r>
                        <a:rPr lang="en-US" dirty="0" smtClean="0"/>
                        <a:t>Perform</a:t>
                      </a:r>
                      <a:r>
                        <a:rPr lang="en-US" baseline="0" dirty="0" smtClean="0"/>
                        <a:t> GNSS on your local </a:t>
                      </a:r>
                      <a:r>
                        <a:rPr lang="en-US" baseline="0" dirty="0" smtClean="0"/>
                        <a:t>control (maybe even RTN)</a:t>
                      </a:r>
                      <a:endParaRPr lang="en-US" dirty="0"/>
                    </a:p>
                  </a:txBody>
                  <a:tcPr/>
                </a:tc>
              </a:tr>
              <a:tr h="489596">
                <a:tc>
                  <a:txBody>
                    <a:bodyPr/>
                    <a:lstStyle/>
                    <a:p>
                      <a:r>
                        <a:rPr lang="en-US" dirty="0" smtClean="0"/>
                        <a:t>Step 3:</a:t>
                      </a:r>
                      <a:endParaRPr lang="en-US" dirty="0"/>
                    </a:p>
                  </a:txBody>
                  <a:tcPr/>
                </a:tc>
                <a:tc>
                  <a:txBody>
                    <a:bodyPr/>
                    <a:lstStyle/>
                    <a:p>
                      <a:r>
                        <a:rPr lang="en-US" dirty="0" smtClean="0"/>
                        <a:t>Use</a:t>
                      </a:r>
                      <a:r>
                        <a:rPr lang="en-US" baseline="0" dirty="0" smtClean="0"/>
                        <a:t> NGS 58/59 (decades old) and NGS DOS based tools to bluebook and adjust your project (to the possibly outdated NAVD 88 control</a:t>
                      </a:r>
                      <a:endParaRPr lang="en-US" dirty="0"/>
                    </a:p>
                  </a:txBody>
                  <a:tcPr/>
                </a:tc>
                <a:tc>
                  <a:txBody>
                    <a:bodyPr/>
                    <a:lstStyle/>
                    <a:p>
                      <a:r>
                        <a:rPr lang="en-US" dirty="0" smtClean="0"/>
                        <a:t>Use</a:t>
                      </a:r>
                      <a:r>
                        <a:rPr lang="en-US" baseline="0" dirty="0" smtClean="0"/>
                        <a:t> </a:t>
                      </a:r>
                      <a:r>
                        <a:rPr lang="en-US" baseline="0" dirty="0" smtClean="0"/>
                        <a:t>OPUS (or RTN software), </a:t>
                      </a:r>
                      <a:r>
                        <a:rPr lang="en-US" baseline="0" dirty="0" smtClean="0"/>
                        <a:t>tied to monitored CORS, to get h and H at the epoch of your survey, </a:t>
                      </a:r>
                      <a:r>
                        <a:rPr lang="en-US" u="sng" baseline="0" dirty="0" smtClean="0"/>
                        <a:t>to cm of accuracy</a:t>
                      </a:r>
                      <a:endParaRPr lang="en-US" u="sng" dirty="0"/>
                    </a:p>
                  </a:txBody>
                  <a:tcPr/>
                </a:tc>
              </a:tr>
              <a:tr h="489596">
                <a:tc>
                  <a:txBody>
                    <a:bodyPr/>
                    <a:lstStyle/>
                    <a:p>
                      <a:r>
                        <a:rPr lang="en-US" dirty="0" smtClean="0"/>
                        <a:t>Step 4:</a:t>
                      </a:r>
                      <a:endParaRPr lang="en-US" dirty="0"/>
                    </a:p>
                  </a:txBody>
                  <a:tcPr/>
                </a:tc>
                <a:tc>
                  <a:txBody>
                    <a:bodyPr/>
                    <a:lstStyle/>
                    <a:p>
                      <a:r>
                        <a:rPr lang="en-US" dirty="0" smtClean="0"/>
                        <a:t>Perform leveling from your control to your local project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Perform leveling from your control to your local project</a:t>
                      </a:r>
                    </a:p>
                  </a:txBody>
                  <a:tcPr/>
                </a:tc>
              </a:tr>
            </a:tbl>
          </a:graphicData>
        </a:graphic>
      </p:graphicFrame>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8969835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of this approach</a:t>
            </a:r>
            <a:endParaRPr lang="en-US" dirty="0"/>
          </a:p>
        </p:txBody>
      </p:sp>
      <p:sp>
        <p:nvSpPr>
          <p:cNvPr id="3" name="Content Placeholder 2"/>
          <p:cNvSpPr>
            <a:spLocks noGrp="1"/>
          </p:cNvSpPr>
          <p:nvPr>
            <p:ph idx="1"/>
          </p:nvPr>
        </p:nvSpPr>
        <p:spPr/>
        <p:txBody>
          <a:bodyPr/>
          <a:lstStyle/>
          <a:p>
            <a:r>
              <a:rPr lang="en-US" sz="2800" dirty="0" smtClean="0"/>
              <a:t>Leveling yields </a:t>
            </a:r>
          </a:p>
          <a:p>
            <a:pPr lvl="1"/>
            <a:r>
              <a:rPr lang="en-US" sz="2400" dirty="0" smtClean="0"/>
              <a:t>very </a:t>
            </a:r>
            <a:r>
              <a:rPr lang="en-US" sz="2400" i="1" dirty="0" smtClean="0"/>
              <a:t>accurate, differential</a:t>
            </a:r>
            <a:r>
              <a:rPr lang="en-US" sz="2400" dirty="0" smtClean="0"/>
              <a:t> heights, over </a:t>
            </a:r>
            <a:r>
              <a:rPr lang="en-US" sz="2400" i="1" dirty="0" smtClean="0"/>
              <a:t>short</a:t>
            </a:r>
            <a:r>
              <a:rPr lang="en-US" sz="2400" dirty="0" smtClean="0"/>
              <a:t> distances</a:t>
            </a:r>
          </a:p>
          <a:p>
            <a:r>
              <a:rPr lang="en-US" sz="2800" dirty="0" smtClean="0"/>
              <a:t>NAVD 88 cross-country errors:</a:t>
            </a:r>
          </a:p>
          <a:p>
            <a:pPr lvl="1"/>
            <a:r>
              <a:rPr lang="en-US" sz="2400" dirty="0" smtClean="0"/>
              <a:t>FGCC expectation:	 0.045 meters</a:t>
            </a:r>
          </a:p>
          <a:p>
            <a:pPr lvl="1"/>
            <a:r>
              <a:rPr lang="en-US" sz="2400" dirty="0"/>
              <a:t>U</a:t>
            </a:r>
            <a:r>
              <a:rPr lang="en-US" sz="2400" dirty="0" smtClean="0"/>
              <a:t>sing GPS/GRACE:  	1.280 meters</a:t>
            </a:r>
          </a:p>
          <a:p>
            <a:r>
              <a:rPr lang="en-US" sz="2800" dirty="0" smtClean="0"/>
              <a:t>Any expectation that NAVD 88 yields an absolute starting height of 2 cm is </a:t>
            </a:r>
            <a:r>
              <a:rPr lang="en-US" sz="2800" u="sng" dirty="0" smtClean="0"/>
              <a:t>unrealistic</a:t>
            </a:r>
          </a:p>
          <a:p>
            <a:pPr lvl="1"/>
            <a:r>
              <a:rPr lang="en-US" sz="2400" dirty="0" smtClean="0"/>
              <a:t>But a CORS/geoid based absolute orthometric height will have that accuracy in many places, at </a:t>
            </a:r>
            <a:r>
              <a:rPr lang="en-US" sz="2400" i="1" u="sng" dirty="0" smtClean="0"/>
              <a:t>all</a:t>
            </a:r>
            <a:r>
              <a:rPr lang="en-US" sz="2400" dirty="0" smtClean="0"/>
              <a:t> times!</a:t>
            </a:r>
            <a:endParaRPr lang="en-US" sz="2400"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Alaska Surveying and Mapping Conference, Anchorage</a:t>
            </a:r>
            <a:endParaRPr lang="en-US" dirty="0"/>
          </a:p>
        </p:txBody>
      </p:sp>
    </p:spTree>
    <p:extLst>
      <p:ext uri="{BB962C8B-B14F-4D97-AF65-F5344CB8AC3E}">
        <p14:creationId xmlns:p14="http://schemas.microsoft.com/office/powerpoint/2010/main" val="39979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z="4000" dirty="0" smtClean="0"/>
              <a:t>Old vs New Datums:  Passive Control</a:t>
            </a:r>
          </a:p>
        </p:txBody>
      </p:sp>
      <p:sp>
        <p:nvSpPr>
          <p:cNvPr id="59395" name="Content Placeholder 2"/>
          <p:cNvSpPr>
            <a:spLocks noGrp="1"/>
          </p:cNvSpPr>
          <p:nvPr>
            <p:ph idx="1"/>
          </p:nvPr>
        </p:nvSpPr>
        <p:spPr/>
        <p:txBody>
          <a:bodyPr/>
          <a:lstStyle/>
          <a:p>
            <a:r>
              <a:rPr lang="en-US" altLang="en-US" dirty="0" smtClean="0"/>
              <a:t>Role of passive control in the future:</a:t>
            </a:r>
          </a:p>
          <a:p>
            <a:pPr lvl="1"/>
            <a:r>
              <a:rPr lang="en-US" altLang="en-US" dirty="0" smtClean="0"/>
              <a:t>Control for projects</a:t>
            </a:r>
          </a:p>
          <a:p>
            <a:pPr lvl="2"/>
            <a:r>
              <a:rPr lang="en-US" altLang="en-US" dirty="0" smtClean="0"/>
              <a:t>Depending on accuracy needs, new coordinates should be </a:t>
            </a:r>
            <a:r>
              <a:rPr lang="en-US" altLang="en-US" u="sng" dirty="0" smtClean="0"/>
              <a:t>freshly determined</a:t>
            </a:r>
            <a:r>
              <a:rPr lang="en-US" altLang="en-US" dirty="0" smtClean="0"/>
              <a:t>, rather than relying on published coordinates based on old surveys</a:t>
            </a:r>
          </a:p>
          <a:p>
            <a:pPr lvl="1"/>
            <a:r>
              <a:rPr lang="en-US" altLang="en-US" dirty="0" smtClean="0"/>
              <a:t>Monitoring sites for motion</a:t>
            </a:r>
          </a:p>
          <a:p>
            <a:pPr lvl="1"/>
            <a:r>
              <a:rPr lang="en-US" altLang="en-US" dirty="0" smtClean="0"/>
              <a:t>Calibrating RTNs</a:t>
            </a:r>
          </a:p>
        </p:txBody>
      </p:sp>
      <p:sp>
        <p:nvSpPr>
          <p:cNvPr id="5939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endParaRPr lang="en-US" altLang="en-US" sz="1200" dirty="0" smtClean="0">
              <a:solidFill>
                <a:srgbClr val="898989"/>
              </a:solidFill>
              <a:cs typeface="Arial" charset="0"/>
            </a:endParaRPr>
          </a:p>
        </p:txBody>
      </p:sp>
      <p:sp>
        <p:nvSpPr>
          <p:cNvPr id="5" name="Footer Placeholder 4"/>
          <p:cNvSpPr>
            <a:spLocks noGrp="1"/>
          </p:cNvSpPr>
          <p:nvPr>
            <p:ph type="ftr" sz="quarter" idx="11"/>
          </p:nvPr>
        </p:nvSpPr>
        <p:spPr/>
        <p:txBody>
          <a:bodyPr/>
          <a:lstStyle/>
          <a:p>
            <a:pPr>
              <a:defRPr/>
            </a:pPr>
            <a:r>
              <a:rPr lang="en-US" dirty="0" smtClean="0"/>
              <a:t>Alaska Surveying and Mapping Conference, Anchorage</a:t>
            </a:r>
            <a:endParaRPr lang="en-US" dirty="0"/>
          </a:p>
        </p:txBody>
      </p:sp>
    </p:spTree>
    <p:extLst>
      <p:ext uri="{BB962C8B-B14F-4D97-AF65-F5344CB8AC3E}">
        <p14:creationId xmlns:p14="http://schemas.microsoft.com/office/powerpoint/2010/main" val="28102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276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6563"/>
            <a:ext cx="59309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7"/>
          <p:cNvSpPr txBox="1">
            <a:spLocks noChangeArrowheads="1"/>
          </p:cNvSpPr>
          <p:nvPr/>
        </p:nvSpPr>
        <p:spPr bwMode="auto">
          <a:xfrm>
            <a:off x="6070600" y="2684463"/>
            <a:ext cx="322517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2000" dirty="0">
                <a:cs typeface="Arial" charset="0"/>
              </a:rPr>
              <a:t>Approximate extent of </a:t>
            </a:r>
          </a:p>
          <a:p>
            <a:pPr eaLnBrk="1" hangingPunct="1">
              <a:spcBef>
                <a:spcPct val="0"/>
              </a:spcBef>
              <a:buFontTx/>
              <a:buNone/>
            </a:pPr>
            <a:r>
              <a:rPr lang="en-US" altLang="en-US" sz="2000" dirty="0">
                <a:cs typeface="Arial" charset="0"/>
              </a:rPr>
              <a:t>2022 geoid model used </a:t>
            </a:r>
          </a:p>
          <a:p>
            <a:pPr eaLnBrk="1" hangingPunct="1">
              <a:spcBef>
                <a:spcPct val="0"/>
              </a:spcBef>
              <a:buFontTx/>
              <a:buNone/>
            </a:pPr>
            <a:r>
              <a:rPr lang="en-US" altLang="en-US" sz="2000" dirty="0">
                <a:cs typeface="Arial" charset="0"/>
              </a:rPr>
              <a:t>for the “North American”</a:t>
            </a:r>
          </a:p>
          <a:p>
            <a:pPr eaLnBrk="1" hangingPunct="1">
              <a:spcBef>
                <a:spcPct val="0"/>
              </a:spcBef>
              <a:buFontTx/>
              <a:buNone/>
            </a:pPr>
            <a:r>
              <a:rPr lang="en-US" altLang="en-US" sz="2000" dirty="0">
                <a:cs typeface="Arial" charset="0"/>
              </a:rPr>
              <a:t>part of the </a:t>
            </a:r>
            <a:r>
              <a:rPr lang="en-US" altLang="en-US" sz="2000" dirty="0" smtClean="0">
                <a:cs typeface="Arial" charset="0"/>
              </a:rPr>
              <a:t>new</a:t>
            </a:r>
            <a:r>
              <a:rPr lang="en-US" altLang="en-US" sz="2000" dirty="0">
                <a:cs typeface="Arial" charset="0"/>
              </a:rPr>
              <a:t> </a:t>
            </a:r>
            <a:r>
              <a:rPr lang="en-US" altLang="en-US" sz="2000" dirty="0" smtClean="0">
                <a:cs typeface="Arial" charset="0"/>
              </a:rPr>
              <a:t>geopotential </a:t>
            </a:r>
          </a:p>
          <a:p>
            <a:pPr eaLnBrk="1" hangingPunct="1">
              <a:spcBef>
                <a:spcPct val="0"/>
              </a:spcBef>
              <a:buFontTx/>
              <a:buNone/>
            </a:pPr>
            <a:r>
              <a:rPr lang="en-US" altLang="en-US" sz="2000" dirty="0" smtClean="0">
                <a:cs typeface="Arial" charset="0"/>
              </a:rPr>
              <a:t>part of the new datum</a:t>
            </a:r>
            <a:endParaRPr lang="en-US" altLang="en-US" sz="2000" dirty="0">
              <a:cs typeface="Arial" charset="0"/>
            </a:endParaRPr>
          </a:p>
        </p:txBody>
      </p:sp>
    </p:spTree>
    <p:extLst>
      <p:ext uri="{BB962C8B-B14F-4D97-AF65-F5344CB8AC3E}">
        <p14:creationId xmlns:p14="http://schemas.microsoft.com/office/powerpoint/2010/main" val="37686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286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6275"/>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2"/>
          <p:cNvSpPr txBox="1">
            <a:spLocks noChangeArrowheads="1"/>
          </p:cNvSpPr>
          <p:nvPr/>
        </p:nvSpPr>
        <p:spPr bwMode="auto">
          <a:xfrm>
            <a:off x="7518400" y="1982788"/>
            <a:ext cx="87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Hawaii</a:t>
            </a:r>
          </a:p>
        </p:txBody>
      </p:sp>
      <p:sp>
        <p:nvSpPr>
          <p:cNvPr id="28679" name="TextBox 6"/>
          <p:cNvSpPr txBox="1">
            <a:spLocks noChangeArrowheads="1"/>
          </p:cNvSpPr>
          <p:nvPr/>
        </p:nvSpPr>
        <p:spPr bwMode="auto">
          <a:xfrm>
            <a:off x="3687763" y="4273550"/>
            <a:ext cx="4195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Many US Pacific Territories</a:t>
            </a:r>
          </a:p>
          <a:p>
            <a:pPr eaLnBrk="1" hangingPunct="1">
              <a:spcBef>
                <a:spcPct val="0"/>
              </a:spcBef>
              <a:buFontTx/>
              <a:buNone/>
            </a:pPr>
            <a:r>
              <a:rPr lang="en-US" altLang="en-US" sz="1800">
                <a:solidFill>
                  <a:schemeClr val="bg1"/>
                </a:solidFill>
                <a:latin typeface="Arial" charset="0"/>
                <a:cs typeface="Arial" charset="0"/>
              </a:rPr>
              <a:t>(not Guam, CNMI nor American Samoa)</a:t>
            </a:r>
          </a:p>
        </p:txBody>
      </p:sp>
    </p:spTree>
    <p:extLst>
      <p:ext uri="{BB962C8B-B14F-4D97-AF65-F5344CB8AC3E}">
        <p14:creationId xmlns:p14="http://schemas.microsoft.com/office/powerpoint/2010/main" val="1127919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Points common to NAD 27 and NAD 83</a:t>
            </a:r>
            <a:endParaRPr lang="en-US" sz="3600"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8750" y="1828800"/>
            <a:ext cx="7126500" cy="4297363"/>
          </a:xfrm>
        </p:spPr>
      </p:pic>
    </p:spTree>
    <p:extLst>
      <p:ext uri="{BB962C8B-B14F-4D97-AF65-F5344CB8AC3E}">
        <p14:creationId xmlns:p14="http://schemas.microsoft.com/office/powerpoint/2010/main" val="30330842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297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91440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6"/>
          <p:cNvSpPr txBox="1">
            <a:spLocks noChangeArrowheads="1"/>
          </p:cNvSpPr>
          <p:nvPr/>
        </p:nvSpPr>
        <p:spPr bwMode="auto">
          <a:xfrm>
            <a:off x="4805363" y="3340100"/>
            <a:ext cx="92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Canada</a:t>
            </a:r>
          </a:p>
        </p:txBody>
      </p:sp>
      <p:sp>
        <p:nvSpPr>
          <p:cNvPr id="29703" name="TextBox 7"/>
          <p:cNvSpPr txBox="1">
            <a:spLocks noChangeArrowheads="1"/>
          </p:cNvSpPr>
          <p:nvPr/>
        </p:nvSpPr>
        <p:spPr bwMode="auto">
          <a:xfrm>
            <a:off x="1717675" y="3275013"/>
            <a:ext cx="189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Alaska, including</a:t>
            </a:r>
          </a:p>
          <a:p>
            <a:pPr eaLnBrk="1" hangingPunct="1">
              <a:spcBef>
                <a:spcPct val="0"/>
              </a:spcBef>
              <a:buFontTx/>
              <a:buNone/>
            </a:pPr>
            <a:r>
              <a:rPr lang="en-US" altLang="en-US" sz="1800">
                <a:solidFill>
                  <a:schemeClr val="bg1"/>
                </a:solidFill>
                <a:latin typeface="Arial" charset="0"/>
                <a:cs typeface="Arial" charset="0"/>
              </a:rPr>
              <a:t>entire Aleutian </a:t>
            </a:r>
          </a:p>
          <a:p>
            <a:pPr eaLnBrk="1" hangingPunct="1">
              <a:spcBef>
                <a:spcPct val="0"/>
              </a:spcBef>
              <a:buFontTx/>
              <a:buNone/>
            </a:pPr>
            <a:r>
              <a:rPr lang="en-US" altLang="en-US" sz="1800">
                <a:solidFill>
                  <a:schemeClr val="bg1"/>
                </a:solidFill>
                <a:latin typeface="Arial" charset="0"/>
                <a:cs typeface="Arial" charset="0"/>
              </a:rPr>
              <a:t>Island Chain</a:t>
            </a:r>
          </a:p>
        </p:txBody>
      </p:sp>
      <p:sp>
        <p:nvSpPr>
          <p:cNvPr id="29704" name="TextBox 8"/>
          <p:cNvSpPr txBox="1">
            <a:spLocks noChangeArrowheads="1"/>
          </p:cNvSpPr>
          <p:nvPr/>
        </p:nvSpPr>
        <p:spPr bwMode="auto">
          <a:xfrm>
            <a:off x="6065838" y="4964113"/>
            <a:ext cx="156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CONUS (USA)</a:t>
            </a:r>
          </a:p>
        </p:txBody>
      </p:sp>
    </p:spTree>
    <p:extLst>
      <p:ext uri="{BB962C8B-B14F-4D97-AF65-F5344CB8AC3E}">
        <p14:creationId xmlns:p14="http://schemas.microsoft.com/office/powerpoint/2010/main" val="6113285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3072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2838"/>
            <a:ext cx="9144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7"/>
          <p:cNvSpPr txBox="1">
            <a:spLocks noChangeArrowheads="1"/>
          </p:cNvSpPr>
          <p:nvPr/>
        </p:nvSpPr>
        <p:spPr bwMode="auto">
          <a:xfrm>
            <a:off x="1971675" y="2354263"/>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Mexico</a:t>
            </a:r>
          </a:p>
        </p:txBody>
      </p:sp>
      <p:sp>
        <p:nvSpPr>
          <p:cNvPr id="30727" name="TextBox 8"/>
          <p:cNvSpPr txBox="1">
            <a:spLocks noChangeArrowheads="1"/>
          </p:cNvSpPr>
          <p:nvPr/>
        </p:nvSpPr>
        <p:spPr bwMode="auto">
          <a:xfrm>
            <a:off x="2138363" y="4021138"/>
            <a:ext cx="2166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All Central </a:t>
            </a:r>
          </a:p>
          <a:p>
            <a:pPr eaLnBrk="1" hangingPunct="1">
              <a:spcBef>
                <a:spcPct val="0"/>
              </a:spcBef>
              <a:buFontTx/>
              <a:buNone/>
            </a:pPr>
            <a:r>
              <a:rPr lang="en-US" altLang="en-US" sz="1800">
                <a:solidFill>
                  <a:schemeClr val="bg1"/>
                </a:solidFill>
                <a:latin typeface="Arial" charset="0"/>
                <a:cs typeface="Arial" charset="0"/>
              </a:rPr>
              <a:t>American Countries</a:t>
            </a:r>
          </a:p>
        </p:txBody>
      </p:sp>
      <p:sp>
        <p:nvSpPr>
          <p:cNvPr id="30728" name="TextBox 9"/>
          <p:cNvSpPr txBox="1">
            <a:spLocks noChangeArrowheads="1"/>
          </p:cNvSpPr>
          <p:nvPr/>
        </p:nvSpPr>
        <p:spPr bwMode="auto">
          <a:xfrm>
            <a:off x="6142038" y="2354263"/>
            <a:ext cx="1585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All Caribbean </a:t>
            </a:r>
          </a:p>
          <a:p>
            <a:pPr eaLnBrk="1" hangingPunct="1">
              <a:spcBef>
                <a:spcPct val="0"/>
              </a:spcBef>
              <a:buFontTx/>
              <a:buNone/>
            </a:pPr>
            <a:r>
              <a:rPr lang="en-US" altLang="en-US" sz="1800">
                <a:solidFill>
                  <a:schemeClr val="bg1"/>
                </a:solidFill>
                <a:latin typeface="Arial" charset="0"/>
                <a:cs typeface="Arial" charset="0"/>
              </a:rPr>
              <a:t>Countries</a:t>
            </a:r>
          </a:p>
        </p:txBody>
      </p:sp>
      <p:sp>
        <p:nvSpPr>
          <p:cNvPr id="30729" name="TextBox 10"/>
          <p:cNvSpPr txBox="1">
            <a:spLocks noChangeArrowheads="1"/>
          </p:cNvSpPr>
          <p:nvPr/>
        </p:nvSpPr>
        <p:spPr bwMode="auto">
          <a:xfrm>
            <a:off x="6030913" y="1481138"/>
            <a:ext cx="1092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Bermuda</a:t>
            </a:r>
          </a:p>
        </p:txBody>
      </p:sp>
    </p:spTree>
    <p:extLst>
      <p:ext uri="{BB962C8B-B14F-4D97-AF65-F5344CB8AC3E}">
        <p14:creationId xmlns:p14="http://schemas.microsoft.com/office/powerpoint/2010/main" val="34403544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3174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2838"/>
            <a:ext cx="9144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1971675" y="2354263"/>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Mexico</a:t>
            </a:r>
          </a:p>
        </p:txBody>
      </p:sp>
      <p:sp>
        <p:nvSpPr>
          <p:cNvPr id="31751" name="TextBox 8"/>
          <p:cNvSpPr txBox="1">
            <a:spLocks noChangeArrowheads="1"/>
          </p:cNvSpPr>
          <p:nvPr/>
        </p:nvSpPr>
        <p:spPr bwMode="auto">
          <a:xfrm>
            <a:off x="2138363" y="4021138"/>
            <a:ext cx="2166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All Central </a:t>
            </a:r>
          </a:p>
          <a:p>
            <a:pPr eaLnBrk="1" hangingPunct="1">
              <a:spcBef>
                <a:spcPct val="0"/>
              </a:spcBef>
              <a:buFontTx/>
              <a:buNone/>
            </a:pPr>
            <a:r>
              <a:rPr lang="en-US" altLang="en-US" sz="1800">
                <a:solidFill>
                  <a:schemeClr val="bg1"/>
                </a:solidFill>
                <a:latin typeface="Arial" charset="0"/>
                <a:cs typeface="Arial" charset="0"/>
              </a:rPr>
              <a:t>American Countries</a:t>
            </a:r>
          </a:p>
        </p:txBody>
      </p:sp>
      <p:sp>
        <p:nvSpPr>
          <p:cNvPr id="31752" name="TextBox 9"/>
          <p:cNvSpPr txBox="1">
            <a:spLocks noChangeArrowheads="1"/>
          </p:cNvSpPr>
          <p:nvPr/>
        </p:nvSpPr>
        <p:spPr bwMode="auto">
          <a:xfrm>
            <a:off x="6142038" y="2354263"/>
            <a:ext cx="1585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All Caribbean </a:t>
            </a:r>
          </a:p>
          <a:p>
            <a:pPr eaLnBrk="1" hangingPunct="1">
              <a:spcBef>
                <a:spcPct val="0"/>
              </a:spcBef>
              <a:buFontTx/>
              <a:buNone/>
            </a:pPr>
            <a:r>
              <a:rPr lang="en-US" altLang="en-US" sz="1800">
                <a:solidFill>
                  <a:schemeClr val="bg1"/>
                </a:solidFill>
                <a:latin typeface="Arial" charset="0"/>
                <a:cs typeface="Arial" charset="0"/>
              </a:rPr>
              <a:t>Countries</a:t>
            </a:r>
          </a:p>
        </p:txBody>
      </p:sp>
      <p:sp>
        <p:nvSpPr>
          <p:cNvPr id="31753" name="TextBox 10"/>
          <p:cNvSpPr txBox="1">
            <a:spLocks noChangeArrowheads="1"/>
          </p:cNvSpPr>
          <p:nvPr/>
        </p:nvSpPr>
        <p:spPr bwMode="auto">
          <a:xfrm>
            <a:off x="6030913" y="1481138"/>
            <a:ext cx="1092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solidFill>
                  <a:schemeClr val="bg1"/>
                </a:solidFill>
                <a:latin typeface="Arial" charset="0"/>
                <a:cs typeface="Arial" charset="0"/>
              </a:rPr>
              <a:t>Bermuda</a:t>
            </a:r>
          </a:p>
        </p:txBody>
      </p:sp>
      <p:pic>
        <p:nvPicPr>
          <p:cNvPr id="317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8488"/>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66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
        <p:nvSpPr>
          <p:cNvPr id="7" name="Title 1"/>
          <p:cNvSpPr>
            <a:spLocks noGrp="1"/>
          </p:cNvSpPr>
          <p:nvPr>
            <p:ph type="title"/>
          </p:nvPr>
        </p:nvSpPr>
        <p:spPr>
          <a:xfrm>
            <a:off x="533400" y="2724150"/>
            <a:ext cx="8229600" cy="1143000"/>
          </a:xfrm>
        </p:spPr>
        <p:txBody>
          <a:bodyPr>
            <a:normAutofit fontScale="90000"/>
          </a:bodyPr>
          <a:lstStyle/>
          <a:p>
            <a:r>
              <a:rPr lang="en-US" dirty="0" smtClean="0"/>
              <a:t>A thought experiment concerning </a:t>
            </a:r>
            <a:r>
              <a:rPr lang="en-US" u="sng" dirty="0" smtClean="0"/>
              <a:t>time dependent heights</a:t>
            </a:r>
            <a:r>
              <a:rPr lang="en-US" dirty="0" smtClean="0"/>
              <a:t> on passive control:</a:t>
            </a:r>
            <a:br>
              <a:rPr lang="en-US" dirty="0" smtClean="0"/>
            </a:br>
            <a:r>
              <a:rPr lang="en-US" dirty="0" smtClean="0"/>
              <a:t>Possible?</a:t>
            </a:r>
            <a:br>
              <a:rPr lang="en-US" dirty="0" smtClean="0"/>
            </a:br>
            <a:endParaRPr lang="en-US" dirty="0"/>
          </a:p>
        </p:txBody>
      </p:sp>
    </p:spTree>
    <p:extLst>
      <p:ext uri="{BB962C8B-B14F-4D97-AF65-F5344CB8AC3E}">
        <p14:creationId xmlns:p14="http://schemas.microsoft.com/office/powerpoint/2010/main" val="27086908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1739153" y="376518"/>
            <a:ext cx="4821897" cy="1477328"/>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Assume “H” was determined four different times:</a:t>
            </a:r>
          </a:p>
          <a:p>
            <a:pPr eaLnBrk="0" hangingPunct="0"/>
            <a:r>
              <a:rPr lang="en-US" sz="1400" b="1" dirty="0" smtClean="0">
                <a:solidFill>
                  <a:prstClr val="black"/>
                </a:solidFill>
                <a:latin typeface="Verdana" pitchFamily="34" charset="0"/>
                <a:ea typeface="+mn-ea"/>
              </a:rPr>
              <a:t>	1990:  2.100</a:t>
            </a:r>
          </a:p>
          <a:p>
            <a:pPr eaLnBrk="0" hangingPunct="0"/>
            <a:r>
              <a:rPr lang="en-US" sz="1400" b="1" dirty="0" smtClean="0">
                <a:solidFill>
                  <a:prstClr val="black"/>
                </a:solidFill>
                <a:latin typeface="Verdana" pitchFamily="34" charset="0"/>
                <a:ea typeface="+mn-ea"/>
              </a:rPr>
              <a:t>	1994:  2.110</a:t>
            </a:r>
          </a:p>
          <a:p>
            <a:pPr eaLnBrk="0" hangingPunct="0"/>
            <a:r>
              <a:rPr lang="en-US" sz="1400" b="1" dirty="0" smtClean="0">
                <a:solidFill>
                  <a:prstClr val="black"/>
                </a:solidFill>
                <a:latin typeface="Verdana" pitchFamily="34" charset="0"/>
                <a:ea typeface="+mn-ea"/>
              </a:rPr>
              <a:t>	2002:  2.190</a:t>
            </a:r>
          </a:p>
          <a:p>
            <a:pPr eaLnBrk="0" hangingPunct="0"/>
            <a:r>
              <a:rPr lang="en-US" sz="1400" b="1" dirty="0" smtClean="0">
                <a:solidFill>
                  <a:prstClr val="black"/>
                </a:solidFill>
                <a:latin typeface="Verdana" pitchFamily="34" charset="0"/>
                <a:ea typeface="+mn-ea"/>
              </a:rPr>
              <a:t>	2009:  2.180</a:t>
            </a:r>
            <a:endParaRPr lang="en-US" sz="1400" b="1" dirty="0">
              <a:solidFill>
                <a:prstClr val="black"/>
              </a:solidFill>
              <a:latin typeface="Verdana" pitchFamily="34" charset="0"/>
              <a:ea typeface="+mn-ea"/>
            </a:endParaRPr>
          </a:p>
        </p:txBody>
      </p:sp>
      <p:sp>
        <p:nvSpPr>
          <p:cNvPr id="3" name="Freeform 2"/>
          <p:cNvSpPr/>
          <p:nvPr/>
        </p:nvSpPr>
        <p:spPr>
          <a:xfrm>
            <a:off x="1665409" y="833718"/>
            <a:ext cx="1534991" cy="2976282"/>
          </a:xfrm>
          <a:custGeom>
            <a:avLst/>
            <a:gdLst>
              <a:gd name="connsiteX0" fmla="*/ 970215 w 1534991"/>
              <a:gd name="connsiteY0" fmla="*/ 0 h 2976282"/>
              <a:gd name="connsiteX1" fmla="*/ 10991 w 1534991"/>
              <a:gd name="connsiteY1" fmla="*/ 1255058 h 2976282"/>
              <a:gd name="connsiteX2" fmla="*/ 1534991 w 1534991"/>
              <a:gd name="connsiteY2" fmla="*/ 2976282 h 2976282"/>
            </a:gdLst>
            <a:ahLst/>
            <a:cxnLst>
              <a:cxn ang="0">
                <a:pos x="connsiteX0" y="connsiteY0"/>
              </a:cxn>
              <a:cxn ang="0">
                <a:pos x="connsiteX1" y="connsiteY1"/>
              </a:cxn>
              <a:cxn ang="0">
                <a:pos x="connsiteX2" y="connsiteY2"/>
              </a:cxn>
            </a:cxnLst>
            <a:rect l="l" t="t" r="r" b="b"/>
            <a:pathLst>
              <a:path w="1534991" h="2976282">
                <a:moveTo>
                  <a:pt x="970215" y="0"/>
                </a:moveTo>
                <a:cubicBezTo>
                  <a:pt x="443538" y="379505"/>
                  <a:pt x="-83138" y="759011"/>
                  <a:pt x="10991" y="1255058"/>
                </a:cubicBezTo>
                <a:cubicBezTo>
                  <a:pt x="105120" y="1751105"/>
                  <a:pt x="820055" y="2363693"/>
                  <a:pt x="1534991" y="2976282"/>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4" name="Freeform 3"/>
          <p:cNvSpPr/>
          <p:nvPr/>
        </p:nvSpPr>
        <p:spPr>
          <a:xfrm>
            <a:off x="2314236" y="1111624"/>
            <a:ext cx="1468870" cy="2501152"/>
          </a:xfrm>
          <a:custGeom>
            <a:avLst/>
            <a:gdLst>
              <a:gd name="connsiteX0" fmla="*/ 384140 w 1468870"/>
              <a:gd name="connsiteY0" fmla="*/ 0 h 2501152"/>
              <a:gd name="connsiteX1" fmla="*/ 61411 w 1468870"/>
              <a:gd name="connsiteY1" fmla="*/ 726141 h 2501152"/>
              <a:gd name="connsiteX2" fmla="*/ 1468870 w 1468870"/>
              <a:gd name="connsiteY2" fmla="*/ 2501152 h 2501152"/>
              <a:gd name="connsiteX3" fmla="*/ 1468870 w 1468870"/>
              <a:gd name="connsiteY3" fmla="*/ 2501152 h 2501152"/>
            </a:gdLst>
            <a:ahLst/>
            <a:cxnLst>
              <a:cxn ang="0">
                <a:pos x="connsiteX0" y="connsiteY0"/>
              </a:cxn>
              <a:cxn ang="0">
                <a:pos x="connsiteX1" y="connsiteY1"/>
              </a:cxn>
              <a:cxn ang="0">
                <a:pos x="connsiteX2" y="connsiteY2"/>
              </a:cxn>
              <a:cxn ang="0">
                <a:pos x="connsiteX3" y="connsiteY3"/>
              </a:cxn>
            </a:cxnLst>
            <a:rect l="l" t="t" r="r" b="b"/>
            <a:pathLst>
              <a:path w="1468870" h="2501152">
                <a:moveTo>
                  <a:pt x="384140" y="0"/>
                </a:moveTo>
                <a:cubicBezTo>
                  <a:pt x="132381" y="154641"/>
                  <a:pt x="-119377" y="309282"/>
                  <a:pt x="61411" y="726141"/>
                </a:cubicBezTo>
                <a:cubicBezTo>
                  <a:pt x="242199" y="1143000"/>
                  <a:pt x="1468870" y="2501152"/>
                  <a:pt x="1468870" y="2501152"/>
                </a:cubicBezTo>
                <a:lnTo>
                  <a:pt x="1468870" y="2501152"/>
                </a:ln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6" name="Freeform 5"/>
          <p:cNvSpPr/>
          <p:nvPr/>
        </p:nvSpPr>
        <p:spPr>
          <a:xfrm>
            <a:off x="3971365" y="1380565"/>
            <a:ext cx="995082" cy="1165411"/>
          </a:xfrm>
          <a:custGeom>
            <a:avLst/>
            <a:gdLst>
              <a:gd name="connsiteX0" fmla="*/ 0 w 953429"/>
              <a:gd name="connsiteY0" fmla="*/ 0 h 1004047"/>
              <a:gd name="connsiteX1" fmla="*/ 806823 w 953429"/>
              <a:gd name="connsiteY1" fmla="*/ 313764 h 1004047"/>
              <a:gd name="connsiteX2" fmla="*/ 950259 w 953429"/>
              <a:gd name="connsiteY2" fmla="*/ 1004047 h 1004047"/>
            </a:gdLst>
            <a:ahLst/>
            <a:cxnLst>
              <a:cxn ang="0">
                <a:pos x="connsiteX0" y="connsiteY0"/>
              </a:cxn>
              <a:cxn ang="0">
                <a:pos x="connsiteX1" y="connsiteY1"/>
              </a:cxn>
              <a:cxn ang="0">
                <a:pos x="connsiteX2" y="connsiteY2"/>
              </a:cxn>
            </a:cxnLst>
            <a:rect l="l" t="t" r="r" b="b"/>
            <a:pathLst>
              <a:path w="953429" h="1004047">
                <a:moveTo>
                  <a:pt x="0" y="0"/>
                </a:moveTo>
                <a:cubicBezTo>
                  <a:pt x="324223" y="73211"/>
                  <a:pt x="648447" y="146423"/>
                  <a:pt x="806823" y="313764"/>
                </a:cubicBezTo>
                <a:cubicBezTo>
                  <a:pt x="965199" y="481105"/>
                  <a:pt x="957729" y="742576"/>
                  <a:pt x="950259" y="1004047"/>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 name="Freeform 6"/>
          <p:cNvSpPr/>
          <p:nvPr/>
        </p:nvSpPr>
        <p:spPr>
          <a:xfrm>
            <a:off x="3944471" y="1649506"/>
            <a:ext cx="1757082" cy="1592046"/>
          </a:xfrm>
          <a:custGeom>
            <a:avLst/>
            <a:gdLst>
              <a:gd name="connsiteX0" fmla="*/ 0 w 1757082"/>
              <a:gd name="connsiteY0" fmla="*/ 0 h 1592046"/>
              <a:gd name="connsiteX1" fmla="*/ 412376 w 1757082"/>
              <a:gd name="connsiteY1" fmla="*/ 439270 h 1592046"/>
              <a:gd name="connsiteX2" fmla="*/ 475129 w 1757082"/>
              <a:gd name="connsiteY2" fmla="*/ 1550894 h 1592046"/>
              <a:gd name="connsiteX3" fmla="*/ 1757082 w 1757082"/>
              <a:gd name="connsiteY3" fmla="*/ 1246094 h 1592046"/>
            </a:gdLst>
            <a:ahLst/>
            <a:cxnLst>
              <a:cxn ang="0">
                <a:pos x="connsiteX0" y="connsiteY0"/>
              </a:cxn>
              <a:cxn ang="0">
                <a:pos x="connsiteX1" y="connsiteY1"/>
              </a:cxn>
              <a:cxn ang="0">
                <a:pos x="connsiteX2" y="connsiteY2"/>
              </a:cxn>
              <a:cxn ang="0">
                <a:pos x="connsiteX3" y="connsiteY3"/>
              </a:cxn>
            </a:cxnLst>
            <a:rect l="l" t="t" r="r" b="b"/>
            <a:pathLst>
              <a:path w="1757082" h="1592046">
                <a:moveTo>
                  <a:pt x="0" y="0"/>
                </a:moveTo>
                <a:cubicBezTo>
                  <a:pt x="166594" y="90394"/>
                  <a:pt x="333188" y="180788"/>
                  <a:pt x="412376" y="439270"/>
                </a:cubicBezTo>
                <a:cubicBezTo>
                  <a:pt x="491564" y="697752"/>
                  <a:pt x="251011" y="1416423"/>
                  <a:pt x="475129" y="1550894"/>
                </a:cubicBezTo>
                <a:cubicBezTo>
                  <a:pt x="699247" y="1685365"/>
                  <a:pt x="1228164" y="1465729"/>
                  <a:pt x="1757082" y="1246094"/>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Tree>
    <p:extLst>
      <p:ext uri="{BB962C8B-B14F-4D97-AF65-F5344CB8AC3E}">
        <p14:creationId xmlns:p14="http://schemas.microsoft.com/office/powerpoint/2010/main" val="14468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92" name="TextBox 191"/>
          <p:cNvSpPr txBox="1"/>
          <p:nvPr/>
        </p:nvSpPr>
        <p:spPr>
          <a:xfrm>
            <a:off x="1739153" y="376518"/>
            <a:ext cx="7576113" cy="1384995"/>
          </a:xfrm>
          <a:prstGeom prst="rect">
            <a:avLst/>
          </a:prstGeom>
          <a:noFill/>
        </p:spPr>
        <p:txBody>
          <a:bodyPr wrap="none" rtlCol="0">
            <a:spAutoFit/>
          </a:bodyPr>
          <a:lstStyle/>
          <a:p>
            <a:pPr eaLnBrk="0" hangingPunct="0"/>
            <a:r>
              <a:rPr lang="en-US" sz="1400" b="1" dirty="0">
                <a:solidFill>
                  <a:prstClr val="black"/>
                </a:solidFill>
                <a:latin typeface="Verdana" pitchFamily="34" charset="0"/>
                <a:ea typeface="+mn-ea"/>
              </a:rPr>
              <a:t>A</a:t>
            </a:r>
            <a:r>
              <a:rPr lang="en-US" sz="1400" b="1" dirty="0" smtClean="0">
                <a:solidFill>
                  <a:prstClr val="black"/>
                </a:solidFill>
                <a:latin typeface="Verdana" pitchFamily="34" charset="0"/>
                <a:ea typeface="+mn-ea"/>
              </a:rPr>
              <a:t>ll measurements have error.  Shown here are the same</a:t>
            </a:r>
          </a:p>
          <a:p>
            <a:pPr eaLnBrk="0" hangingPunct="0"/>
            <a:r>
              <a:rPr lang="en-US" sz="1400" b="1" dirty="0" smtClean="0">
                <a:solidFill>
                  <a:prstClr val="black"/>
                </a:solidFill>
                <a:latin typeface="Verdana" pitchFamily="34" charset="0"/>
                <a:ea typeface="+mn-ea"/>
              </a:rPr>
              <a:t>values of “H”, but with error bars representing their standard deviations.</a:t>
            </a:r>
          </a:p>
          <a:p>
            <a:pPr eaLnBrk="0" hangingPunct="0"/>
            <a:r>
              <a:rPr lang="en-US" sz="1400" b="1" dirty="0" smtClean="0">
                <a:solidFill>
                  <a:prstClr val="black"/>
                </a:solidFill>
                <a:latin typeface="Verdana" pitchFamily="34" charset="0"/>
                <a:ea typeface="+mn-ea"/>
              </a:rPr>
              <a:t>	1990:  2.100 </a:t>
            </a:r>
            <a:r>
              <a:rPr lang="en-US" sz="1400" b="1" dirty="0" smtClean="0">
                <a:solidFill>
                  <a:srgbClr val="FF0000"/>
                </a:solidFill>
                <a:latin typeface="Verdana" pitchFamily="34" charset="0"/>
                <a:ea typeface="+mn-ea"/>
              </a:rPr>
              <a:t>+/- 0.0375 (3.75 cm)</a:t>
            </a:r>
          </a:p>
          <a:p>
            <a:pPr eaLnBrk="0" hangingPunct="0"/>
            <a:r>
              <a:rPr lang="en-US" sz="1400" b="1" dirty="0" smtClean="0">
                <a:solidFill>
                  <a:prstClr val="black"/>
                </a:solidFill>
                <a:latin typeface="Verdana" pitchFamily="34" charset="0"/>
                <a:ea typeface="+mn-ea"/>
              </a:rPr>
              <a:t>	1994:  2.110 </a:t>
            </a:r>
            <a:r>
              <a:rPr lang="en-US" sz="1400" b="1" dirty="0" smtClean="0">
                <a:solidFill>
                  <a:srgbClr val="FF0000"/>
                </a:solidFill>
                <a:latin typeface="Verdana" pitchFamily="34" charset="0"/>
                <a:ea typeface="+mn-ea"/>
              </a:rPr>
              <a:t>+/- 0.0250 (2.50 cm)</a:t>
            </a:r>
          </a:p>
          <a:p>
            <a:pPr eaLnBrk="0" hangingPunct="0"/>
            <a:r>
              <a:rPr lang="en-US" sz="1400" b="1" dirty="0" smtClean="0">
                <a:solidFill>
                  <a:prstClr val="black"/>
                </a:solidFill>
                <a:latin typeface="Verdana" pitchFamily="34" charset="0"/>
                <a:ea typeface="+mn-ea"/>
              </a:rPr>
              <a:t>	2002:  2.190 </a:t>
            </a:r>
            <a:r>
              <a:rPr lang="en-US" sz="1400" b="1" dirty="0" smtClean="0">
                <a:solidFill>
                  <a:srgbClr val="FF0000"/>
                </a:solidFill>
                <a:latin typeface="Verdana" pitchFamily="34" charset="0"/>
                <a:ea typeface="+mn-ea"/>
              </a:rPr>
              <a:t>+/- 0.0200 (2.00 cm)</a:t>
            </a:r>
          </a:p>
          <a:p>
            <a:pPr eaLnBrk="0" hangingPunct="0"/>
            <a:r>
              <a:rPr lang="en-US" sz="1400" b="1" dirty="0" smtClean="0">
                <a:solidFill>
                  <a:prstClr val="black"/>
                </a:solidFill>
                <a:latin typeface="Verdana" pitchFamily="34" charset="0"/>
                <a:ea typeface="+mn-ea"/>
              </a:rPr>
              <a:t>	2009:  2.180 </a:t>
            </a:r>
            <a:r>
              <a:rPr lang="en-US" sz="1400" b="1" dirty="0" smtClean="0">
                <a:solidFill>
                  <a:srgbClr val="FF0000"/>
                </a:solidFill>
                <a:latin typeface="Verdana" pitchFamily="34" charset="0"/>
                <a:ea typeface="+mn-ea"/>
              </a:rPr>
              <a:t>+/- 0.0250 (2.50 cm)</a:t>
            </a:r>
            <a:endParaRPr lang="en-US" sz="1400" b="1" dirty="0">
              <a:solidFill>
                <a:srgbClr val="FF0000"/>
              </a:solidFill>
              <a:latin typeface="Verdana" pitchFamily="34" charset="0"/>
              <a:ea typeface="+mn-ea"/>
            </a:endParaRPr>
          </a:p>
        </p:txBody>
      </p:sp>
      <p:cxnSp>
        <p:nvCxnSpPr>
          <p:cNvPr id="193" name="Straight Connector 192"/>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8874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0" y="206375"/>
            <a:ext cx="17463" cy="56657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0" y="5835650"/>
            <a:ext cx="8121650" cy="1905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038" y="5675313"/>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21" name="TextBox 22"/>
          <p:cNvSpPr txBox="1">
            <a:spLocks noChangeArrowheads="1"/>
          </p:cNvSpPr>
          <p:nvPr/>
        </p:nvSpPr>
        <p:spPr bwMode="auto">
          <a:xfrm>
            <a:off x="1192213" y="6078538"/>
            <a:ext cx="473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1975</a:t>
            </a:r>
          </a:p>
        </p:txBody>
      </p:sp>
      <p:cxnSp>
        <p:nvCxnSpPr>
          <p:cNvPr id="37" name="Straight Connector 36"/>
          <p:cNvCxnSpPr/>
          <p:nvPr/>
        </p:nvCxnSpPr>
        <p:spPr>
          <a:xfrm>
            <a:off x="2089150" y="5683250"/>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23" name="TextBox 37"/>
          <p:cNvSpPr txBox="1">
            <a:spLocks noChangeArrowheads="1"/>
          </p:cNvSpPr>
          <p:nvPr/>
        </p:nvSpPr>
        <p:spPr bwMode="auto">
          <a:xfrm>
            <a:off x="1838325" y="6086475"/>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1980</a:t>
            </a:r>
          </a:p>
        </p:txBody>
      </p:sp>
      <p:cxnSp>
        <p:nvCxnSpPr>
          <p:cNvPr id="39" name="Straight Connector 38"/>
          <p:cNvCxnSpPr/>
          <p:nvPr/>
        </p:nvCxnSpPr>
        <p:spPr>
          <a:xfrm>
            <a:off x="2733675" y="5675313"/>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25" name="TextBox 39"/>
          <p:cNvSpPr txBox="1">
            <a:spLocks noChangeArrowheads="1"/>
          </p:cNvSpPr>
          <p:nvPr/>
        </p:nvSpPr>
        <p:spPr bwMode="auto">
          <a:xfrm>
            <a:off x="2482850" y="6078538"/>
            <a:ext cx="473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1985</a:t>
            </a:r>
          </a:p>
        </p:txBody>
      </p:sp>
      <p:cxnSp>
        <p:nvCxnSpPr>
          <p:cNvPr id="42" name="Straight Connector 41"/>
          <p:cNvCxnSpPr/>
          <p:nvPr/>
        </p:nvCxnSpPr>
        <p:spPr>
          <a:xfrm>
            <a:off x="3379788" y="5683250"/>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27" name="TextBox 42"/>
          <p:cNvSpPr txBox="1">
            <a:spLocks noChangeArrowheads="1"/>
          </p:cNvSpPr>
          <p:nvPr/>
        </p:nvSpPr>
        <p:spPr bwMode="auto">
          <a:xfrm>
            <a:off x="3128963" y="6086475"/>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1990</a:t>
            </a:r>
          </a:p>
        </p:txBody>
      </p:sp>
      <p:cxnSp>
        <p:nvCxnSpPr>
          <p:cNvPr id="44" name="Straight Connector 43"/>
          <p:cNvCxnSpPr/>
          <p:nvPr/>
        </p:nvCxnSpPr>
        <p:spPr>
          <a:xfrm>
            <a:off x="4025900" y="5692775"/>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29" name="TextBox 44"/>
          <p:cNvSpPr txBox="1">
            <a:spLocks noChangeArrowheads="1"/>
          </p:cNvSpPr>
          <p:nvPr/>
        </p:nvSpPr>
        <p:spPr bwMode="auto">
          <a:xfrm>
            <a:off x="3773488" y="6096000"/>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1995</a:t>
            </a:r>
          </a:p>
        </p:txBody>
      </p:sp>
      <p:cxnSp>
        <p:nvCxnSpPr>
          <p:cNvPr id="46" name="Straight Connector 45"/>
          <p:cNvCxnSpPr/>
          <p:nvPr/>
        </p:nvCxnSpPr>
        <p:spPr>
          <a:xfrm>
            <a:off x="4670425" y="5702300"/>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31" name="TextBox 46"/>
          <p:cNvSpPr txBox="1">
            <a:spLocks noChangeArrowheads="1"/>
          </p:cNvSpPr>
          <p:nvPr/>
        </p:nvSpPr>
        <p:spPr bwMode="auto">
          <a:xfrm>
            <a:off x="4419600" y="6105525"/>
            <a:ext cx="473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2000</a:t>
            </a:r>
          </a:p>
        </p:txBody>
      </p:sp>
      <p:cxnSp>
        <p:nvCxnSpPr>
          <p:cNvPr id="48" name="Straight Connector 47"/>
          <p:cNvCxnSpPr/>
          <p:nvPr/>
        </p:nvCxnSpPr>
        <p:spPr>
          <a:xfrm>
            <a:off x="5316538" y="5692775"/>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33" name="TextBox 48"/>
          <p:cNvSpPr txBox="1">
            <a:spLocks noChangeArrowheads="1"/>
          </p:cNvSpPr>
          <p:nvPr/>
        </p:nvSpPr>
        <p:spPr bwMode="auto">
          <a:xfrm>
            <a:off x="5065713" y="6096000"/>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2005</a:t>
            </a:r>
          </a:p>
        </p:txBody>
      </p:sp>
      <p:cxnSp>
        <p:nvCxnSpPr>
          <p:cNvPr id="51" name="Straight Connector 50"/>
          <p:cNvCxnSpPr/>
          <p:nvPr/>
        </p:nvCxnSpPr>
        <p:spPr>
          <a:xfrm>
            <a:off x="5961063" y="5702300"/>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35" name="TextBox 51"/>
          <p:cNvSpPr txBox="1">
            <a:spLocks noChangeArrowheads="1"/>
          </p:cNvSpPr>
          <p:nvPr/>
        </p:nvSpPr>
        <p:spPr bwMode="auto">
          <a:xfrm>
            <a:off x="5710238" y="6105525"/>
            <a:ext cx="473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2010</a:t>
            </a:r>
          </a:p>
        </p:txBody>
      </p:sp>
      <p:cxnSp>
        <p:nvCxnSpPr>
          <p:cNvPr id="53" name="Straight Connector 52"/>
          <p:cNvCxnSpPr/>
          <p:nvPr/>
        </p:nvCxnSpPr>
        <p:spPr>
          <a:xfrm>
            <a:off x="6607175" y="5683250"/>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37" name="TextBox 53"/>
          <p:cNvSpPr txBox="1">
            <a:spLocks noChangeArrowheads="1"/>
          </p:cNvSpPr>
          <p:nvPr/>
        </p:nvSpPr>
        <p:spPr bwMode="auto">
          <a:xfrm>
            <a:off x="6356350" y="6086475"/>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2015</a:t>
            </a:r>
          </a:p>
        </p:txBody>
      </p:sp>
      <p:cxnSp>
        <p:nvCxnSpPr>
          <p:cNvPr id="55" name="Straight Connector 54"/>
          <p:cNvCxnSpPr/>
          <p:nvPr/>
        </p:nvCxnSpPr>
        <p:spPr>
          <a:xfrm>
            <a:off x="7251700" y="5692775"/>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39" name="TextBox 55"/>
          <p:cNvSpPr txBox="1">
            <a:spLocks noChangeArrowheads="1"/>
          </p:cNvSpPr>
          <p:nvPr/>
        </p:nvSpPr>
        <p:spPr bwMode="auto">
          <a:xfrm>
            <a:off x="7000875" y="6096000"/>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2020</a:t>
            </a:r>
          </a:p>
        </p:txBody>
      </p:sp>
      <p:cxnSp>
        <p:nvCxnSpPr>
          <p:cNvPr id="57" name="Straight Connector 56"/>
          <p:cNvCxnSpPr/>
          <p:nvPr/>
        </p:nvCxnSpPr>
        <p:spPr>
          <a:xfrm>
            <a:off x="7897813" y="5683250"/>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41" name="TextBox 57"/>
          <p:cNvSpPr txBox="1">
            <a:spLocks noChangeArrowheads="1"/>
          </p:cNvSpPr>
          <p:nvPr/>
        </p:nvSpPr>
        <p:spPr bwMode="auto">
          <a:xfrm>
            <a:off x="7646988" y="6086475"/>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2025</a:t>
            </a:r>
          </a:p>
        </p:txBody>
      </p:sp>
      <p:cxnSp>
        <p:nvCxnSpPr>
          <p:cNvPr id="60" name="Straight Connector 59"/>
          <p:cNvCxnSpPr/>
          <p:nvPr/>
        </p:nvCxnSpPr>
        <p:spPr>
          <a:xfrm>
            <a:off x="8543925" y="5692775"/>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43" name="TextBox 60"/>
          <p:cNvSpPr txBox="1">
            <a:spLocks noChangeArrowheads="1"/>
          </p:cNvSpPr>
          <p:nvPr/>
        </p:nvSpPr>
        <p:spPr bwMode="auto">
          <a:xfrm>
            <a:off x="8293100" y="6096000"/>
            <a:ext cx="47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2030</a:t>
            </a:r>
          </a:p>
        </p:txBody>
      </p:sp>
      <p:cxnSp>
        <p:nvCxnSpPr>
          <p:cNvPr id="62" name="Straight Connector 61"/>
          <p:cNvCxnSpPr/>
          <p:nvPr/>
        </p:nvCxnSpPr>
        <p:spPr>
          <a:xfrm rot="5400000">
            <a:off x="919163" y="506412"/>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638" y="1152525"/>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9163" y="1798637"/>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638" y="2443162"/>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07" y="3088481"/>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2176" y="3733800"/>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07" y="4379118"/>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176" y="5024437"/>
            <a:ext cx="0" cy="339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452" name="TextBox 74"/>
          <p:cNvSpPr txBox="1">
            <a:spLocks noChangeArrowheads="1"/>
          </p:cNvSpPr>
          <p:nvPr/>
        </p:nvSpPr>
        <p:spPr bwMode="auto">
          <a:xfrm>
            <a:off x="233363" y="5083175"/>
            <a:ext cx="511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2.000</a:t>
            </a:r>
          </a:p>
        </p:txBody>
      </p:sp>
      <p:sp>
        <p:nvSpPr>
          <p:cNvPr id="60453" name="TextBox 75"/>
          <p:cNvSpPr txBox="1">
            <a:spLocks noChangeArrowheads="1"/>
          </p:cNvSpPr>
          <p:nvPr/>
        </p:nvSpPr>
        <p:spPr bwMode="auto">
          <a:xfrm>
            <a:off x="233363" y="4456113"/>
            <a:ext cx="5111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2.050</a:t>
            </a:r>
          </a:p>
        </p:txBody>
      </p:sp>
      <p:sp>
        <p:nvSpPr>
          <p:cNvPr id="60454" name="TextBox 76"/>
          <p:cNvSpPr txBox="1">
            <a:spLocks noChangeArrowheads="1"/>
          </p:cNvSpPr>
          <p:nvPr/>
        </p:nvSpPr>
        <p:spPr bwMode="auto">
          <a:xfrm>
            <a:off x="233363" y="3792538"/>
            <a:ext cx="5111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2.100</a:t>
            </a:r>
          </a:p>
        </p:txBody>
      </p:sp>
      <p:sp>
        <p:nvSpPr>
          <p:cNvPr id="60455" name="TextBox 77"/>
          <p:cNvSpPr txBox="1">
            <a:spLocks noChangeArrowheads="1"/>
          </p:cNvSpPr>
          <p:nvPr/>
        </p:nvSpPr>
        <p:spPr bwMode="auto">
          <a:xfrm>
            <a:off x="233363" y="3136900"/>
            <a:ext cx="511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2.150</a:t>
            </a:r>
          </a:p>
        </p:txBody>
      </p:sp>
      <p:sp>
        <p:nvSpPr>
          <p:cNvPr id="60456" name="TextBox 78"/>
          <p:cNvSpPr txBox="1">
            <a:spLocks noChangeArrowheads="1"/>
          </p:cNvSpPr>
          <p:nvPr/>
        </p:nvSpPr>
        <p:spPr bwMode="auto">
          <a:xfrm>
            <a:off x="233363" y="2509838"/>
            <a:ext cx="5111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2.200</a:t>
            </a:r>
          </a:p>
        </p:txBody>
      </p:sp>
      <p:sp>
        <p:nvSpPr>
          <p:cNvPr id="60457" name="TextBox 79"/>
          <p:cNvSpPr txBox="1">
            <a:spLocks noChangeArrowheads="1"/>
          </p:cNvSpPr>
          <p:nvPr/>
        </p:nvSpPr>
        <p:spPr bwMode="auto">
          <a:xfrm>
            <a:off x="233363" y="1846263"/>
            <a:ext cx="5111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2.250</a:t>
            </a:r>
          </a:p>
        </p:txBody>
      </p:sp>
      <p:sp>
        <p:nvSpPr>
          <p:cNvPr id="60458" name="TextBox 80"/>
          <p:cNvSpPr txBox="1">
            <a:spLocks noChangeArrowheads="1"/>
          </p:cNvSpPr>
          <p:nvPr/>
        </p:nvSpPr>
        <p:spPr bwMode="auto">
          <a:xfrm>
            <a:off x="250825" y="1209675"/>
            <a:ext cx="511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2.300</a:t>
            </a:r>
          </a:p>
        </p:txBody>
      </p:sp>
      <p:sp>
        <p:nvSpPr>
          <p:cNvPr id="60459" name="TextBox 81"/>
          <p:cNvSpPr txBox="1">
            <a:spLocks noChangeArrowheads="1"/>
          </p:cNvSpPr>
          <p:nvPr/>
        </p:nvSpPr>
        <p:spPr bwMode="auto">
          <a:xfrm>
            <a:off x="250825" y="546100"/>
            <a:ext cx="511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1100"/>
              <a:t>2.350</a:t>
            </a:r>
          </a:p>
        </p:txBody>
      </p:sp>
      <p:sp>
        <p:nvSpPr>
          <p:cNvPr id="60460" name="TextBox 82"/>
          <p:cNvSpPr txBox="1">
            <a:spLocks noChangeArrowheads="1"/>
          </p:cNvSpPr>
          <p:nvPr/>
        </p:nvSpPr>
        <p:spPr bwMode="auto">
          <a:xfrm>
            <a:off x="0" y="2679700"/>
            <a:ext cx="441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3200"/>
              <a:t>H</a:t>
            </a:r>
          </a:p>
        </p:txBody>
      </p:sp>
      <p:sp>
        <p:nvSpPr>
          <p:cNvPr id="60461" name="TextBox 83"/>
          <p:cNvSpPr txBox="1">
            <a:spLocks noChangeArrowheads="1"/>
          </p:cNvSpPr>
          <p:nvPr/>
        </p:nvSpPr>
        <p:spPr bwMode="auto">
          <a:xfrm>
            <a:off x="4635500" y="6273800"/>
            <a:ext cx="96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3200"/>
              <a:t>time</a:t>
            </a:r>
          </a:p>
        </p:txBody>
      </p:sp>
      <p:sp>
        <p:nvSpPr>
          <p:cNvPr id="110" name="Oval 109"/>
          <p:cNvSpPr/>
          <p:nvPr/>
        </p:nvSpPr>
        <p:spPr>
          <a:xfrm>
            <a:off x="3271838" y="3827463"/>
            <a:ext cx="152400" cy="13493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Oval 110"/>
          <p:cNvSpPr/>
          <p:nvPr/>
        </p:nvSpPr>
        <p:spPr>
          <a:xfrm>
            <a:off x="3810000" y="3648075"/>
            <a:ext cx="152400" cy="13493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Oval 111"/>
          <p:cNvSpPr/>
          <p:nvPr/>
        </p:nvSpPr>
        <p:spPr>
          <a:xfrm>
            <a:off x="4840288" y="2635250"/>
            <a:ext cx="152400" cy="13493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a:xfrm>
            <a:off x="5719763" y="2743200"/>
            <a:ext cx="152400" cy="13493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66" name="TextBox 1"/>
          <p:cNvSpPr txBox="1">
            <a:spLocks noChangeArrowheads="1"/>
          </p:cNvSpPr>
          <p:nvPr/>
        </p:nvSpPr>
        <p:spPr bwMode="auto">
          <a:xfrm>
            <a:off x="1739900" y="376238"/>
            <a:ext cx="585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a:t>In standard NGS procedure, a height is held fixed until</a:t>
            </a:r>
          </a:p>
          <a:p>
            <a:pPr eaLnBrk="1" hangingPunct="1"/>
            <a:r>
              <a:rPr lang="en-US" altLang="en-US"/>
              <a:t>replaced.  So plotting the height as seen on a datasheet</a:t>
            </a:r>
          </a:p>
          <a:p>
            <a:pPr eaLnBrk="1" hangingPunct="1"/>
            <a:r>
              <a:rPr lang="en-US" altLang="en-US"/>
              <a:t>over time would look like this:</a:t>
            </a:r>
          </a:p>
          <a:p>
            <a:pPr eaLnBrk="1" hangingPunct="1"/>
            <a:r>
              <a:rPr lang="en-US" altLang="en-US"/>
              <a:t>	</a:t>
            </a:r>
          </a:p>
        </p:txBody>
      </p:sp>
      <p:cxnSp>
        <p:nvCxnSpPr>
          <p:cNvPr id="10" name="Straight Connector 9"/>
          <p:cNvCxnSpPr/>
          <p:nvPr/>
        </p:nvCxnSpPr>
        <p:spPr>
          <a:xfrm>
            <a:off x="3355975" y="389890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903663" y="3719513"/>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919663" y="2701925"/>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803900" y="281146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71" name="TextBox 72"/>
          <p:cNvSpPr txBox="1">
            <a:spLocks noChangeArrowheads="1"/>
          </p:cNvSpPr>
          <p:nvPr/>
        </p:nvSpPr>
        <p:spPr bwMode="auto">
          <a:xfrm>
            <a:off x="1108075" y="2913063"/>
            <a:ext cx="210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a:t>Height unknown</a:t>
            </a:r>
          </a:p>
          <a:p>
            <a:pPr eaLnBrk="1" hangingPunct="1"/>
            <a:r>
              <a:rPr lang="en-US" altLang="en-US"/>
              <a:t> before first survey</a:t>
            </a:r>
          </a:p>
        </p:txBody>
      </p:sp>
    </p:spTree>
    <p:extLst>
      <p:ext uri="{BB962C8B-B14F-4D97-AF65-F5344CB8AC3E}">
        <p14:creationId xmlns:p14="http://schemas.microsoft.com/office/powerpoint/2010/main" val="40074842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1739153" y="376518"/>
            <a:ext cx="5868914" cy="738664"/>
          </a:xfrm>
          <a:prstGeom prst="rect">
            <a:avLst/>
          </a:prstGeom>
          <a:noFill/>
        </p:spPr>
        <p:txBody>
          <a:bodyPr wrap="none" rtlCol="0">
            <a:spAutoFit/>
          </a:bodyPr>
          <a:lstStyle/>
          <a:p>
            <a:pPr eaLnBrk="0" hangingPunct="0"/>
            <a:r>
              <a:rPr lang="en-US" sz="1400" b="1" dirty="0">
                <a:solidFill>
                  <a:prstClr val="black"/>
                </a:solidFill>
                <a:latin typeface="Verdana" pitchFamily="34" charset="0"/>
              </a:rPr>
              <a:t>If we assume the point is moving linearly through time, </a:t>
            </a:r>
          </a:p>
          <a:p>
            <a:pPr eaLnBrk="0" hangingPunct="0"/>
            <a:r>
              <a:rPr lang="en-US" sz="1400" b="1" dirty="0">
                <a:solidFill>
                  <a:prstClr val="black"/>
                </a:solidFill>
                <a:latin typeface="Verdana" pitchFamily="34" charset="0"/>
              </a:rPr>
              <a:t>a line can be fit to these measurements to estimate that</a:t>
            </a:r>
          </a:p>
          <a:p>
            <a:pPr eaLnBrk="0" hangingPunct="0"/>
            <a:r>
              <a:rPr lang="en-US" sz="1400" b="1" dirty="0">
                <a:solidFill>
                  <a:prstClr val="black"/>
                </a:solidFill>
                <a:latin typeface="Verdana" pitchFamily="34" charset="0"/>
              </a:rPr>
              <a:t>motion</a:t>
            </a:r>
          </a:p>
        </p:txBody>
      </p:sp>
    </p:spTree>
    <p:extLst>
      <p:ext uri="{BB962C8B-B14F-4D97-AF65-F5344CB8AC3E}">
        <p14:creationId xmlns:p14="http://schemas.microsoft.com/office/powerpoint/2010/main" val="12577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1739153" y="376518"/>
            <a:ext cx="5614037" cy="1169551"/>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We use H = </a:t>
            </a:r>
            <a:r>
              <a:rPr lang="en-US" sz="1400" b="1" dirty="0" err="1" smtClean="0">
                <a:solidFill>
                  <a:prstClr val="black"/>
                </a:solidFill>
                <a:latin typeface="Verdana" pitchFamily="34" charset="0"/>
                <a:ea typeface="+mn-ea"/>
              </a:rPr>
              <a:t>mt+b</a:t>
            </a:r>
            <a:r>
              <a:rPr lang="en-US" sz="1400" b="1" dirty="0" smtClean="0">
                <a:solidFill>
                  <a:prstClr val="black"/>
                </a:solidFill>
                <a:latin typeface="Verdana" pitchFamily="34" charset="0"/>
                <a:ea typeface="+mn-ea"/>
              </a:rPr>
              <a:t>, and:</a:t>
            </a:r>
          </a:p>
          <a:p>
            <a:pPr eaLnBrk="0" hangingPunct="0"/>
            <a:endParaRPr lang="en-US" sz="1400" b="1" dirty="0" smtClean="0">
              <a:solidFill>
                <a:prstClr val="black"/>
              </a:solidFill>
              <a:latin typeface="Verdana" pitchFamily="34" charset="0"/>
              <a:ea typeface="+mn-ea"/>
            </a:endParaRPr>
          </a:p>
          <a:p>
            <a:pPr eaLnBrk="0" hangingPunct="0"/>
            <a:r>
              <a:rPr lang="en-US" sz="1400" b="1" dirty="0" smtClean="0">
                <a:solidFill>
                  <a:prstClr val="black"/>
                </a:solidFill>
                <a:latin typeface="Verdana" pitchFamily="34" charset="0"/>
                <a:ea typeface="+mn-ea"/>
              </a:rPr>
              <a:t>	m = 0.00</a:t>
            </a:r>
            <a:r>
              <a:rPr lang="en-US" sz="1400" b="1" dirty="0" smtClean="0">
                <a:solidFill>
                  <a:srgbClr val="FF0000"/>
                </a:solidFill>
                <a:latin typeface="Verdana" pitchFamily="34" charset="0"/>
                <a:ea typeface="+mn-ea"/>
              </a:rPr>
              <a:t>505</a:t>
            </a:r>
            <a:r>
              <a:rPr lang="en-US" sz="1400" b="1" dirty="0" smtClean="0">
                <a:solidFill>
                  <a:prstClr val="black"/>
                </a:solidFill>
                <a:latin typeface="Verdana" pitchFamily="34" charset="0"/>
                <a:ea typeface="+mn-ea"/>
              </a:rPr>
              <a:t> m/y (+</a:t>
            </a:r>
            <a:r>
              <a:rPr lang="en-US" sz="1400" b="1" dirty="0" smtClean="0">
                <a:solidFill>
                  <a:srgbClr val="FF0000"/>
                </a:solidFill>
                <a:latin typeface="Verdana" pitchFamily="34" charset="0"/>
                <a:ea typeface="+mn-ea"/>
              </a:rPr>
              <a:t>5.05</a:t>
            </a:r>
            <a:r>
              <a:rPr lang="en-US" sz="1400" b="1" dirty="0" smtClean="0">
                <a:solidFill>
                  <a:prstClr val="black"/>
                </a:solidFill>
                <a:latin typeface="Verdana" pitchFamily="34" charset="0"/>
                <a:ea typeface="+mn-ea"/>
              </a:rPr>
              <a:t> cm uplift per year)</a:t>
            </a:r>
          </a:p>
          <a:p>
            <a:pPr eaLnBrk="0" hangingPunct="0"/>
            <a:r>
              <a:rPr lang="en-US" sz="1400" b="1" dirty="0" smtClean="0">
                <a:solidFill>
                  <a:prstClr val="black"/>
                </a:solidFill>
                <a:latin typeface="Verdana" pitchFamily="34" charset="0"/>
                <a:ea typeface="+mn-ea"/>
              </a:rPr>
              <a:t>	b(1970) = </a:t>
            </a:r>
            <a:r>
              <a:rPr lang="en-US" sz="1400" b="1" dirty="0" smtClean="0">
                <a:solidFill>
                  <a:srgbClr val="FF0000"/>
                </a:solidFill>
                <a:latin typeface="Verdana" pitchFamily="34" charset="0"/>
                <a:ea typeface="+mn-ea"/>
              </a:rPr>
              <a:t>2.004</a:t>
            </a:r>
            <a:r>
              <a:rPr lang="en-US" sz="1400" b="1" dirty="0" smtClean="0">
                <a:solidFill>
                  <a:prstClr val="black"/>
                </a:solidFill>
                <a:latin typeface="Verdana" pitchFamily="34" charset="0"/>
                <a:ea typeface="+mn-ea"/>
              </a:rPr>
              <a:t> m</a:t>
            </a:r>
          </a:p>
          <a:p>
            <a:pPr eaLnBrk="0" hangingPunct="0"/>
            <a:endParaRPr lang="en-US" sz="1400" b="1" dirty="0" smtClean="0">
              <a:solidFill>
                <a:prstClr val="black"/>
              </a:solidFill>
              <a:latin typeface="Verdana" pitchFamily="34" charset="0"/>
              <a:ea typeface="+mn-ea"/>
            </a:endParaRPr>
          </a:p>
        </p:txBody>
      </p:sp>
      <p:sp>
        <p:nvSpPr>
          <p:cNvPr id="71" name="TextBox 70"/>
          <p:cNvSpPr txBox="1"/>
          <p:nvPr/>
        </p:nvSpPr>
        <p:spPr>
          <a:xfrm rot="19735571">
            <a:off x="3675223" y="3332602"/>
            <a:ext cx="3995004" cy="369332"/>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	H = (0.00</a:t>
            </a:r>
            <a:r>
              <a:rPr lang="en-US" sz="1400" b="1" dirty="0" smtClean="0">
                <a:solidFill>
                  <a:srgbClr val="FF0000"/>
                </a:solidFill>
                <a:latin typeface="Verdana" pitchFamily="34" charset="0"/>
                <a:ea typeface="+mn-ea"/>
              </a:rPr>
              <a:t>505</a:t>
            </a:r>
            <a:r>
              <a:rPr lang="en-US" sz="1400" b="1" dirty="0" smtClean="0">
                <a:solidFill>
                  <a:prstClr val="black"/>
                </a:solidFill>
                <a:latin typeface="Verdana" pitchFamily="34" charset="0"/>
                <a:ea typeface="+mn-ea"/>
              </a:rPr>
              <a:t>)(t-1970) + </a:t>
            </a:r>
            <a:r>
              <a:rPr lang="en-US" sz="1400" b="1" dirty="0" smtClean="0">
                <a:solidFill>
                  <a:srgbClr val="FF0000"/>
                </a:solidFill>
                <a:latin typeface="Verdana" pitchFamily="34" charset="0"/>
                <a:ea typeface="+mn-ea"/>
              </a:rPr>
              <a:t>2.004</a:t>
            </a:r>
          </a:p>
        </p:txBody>
      </p:sp>
    </p:spTree>
    <p:extLst>
      <p:ext uri="{BB962C8B-B14F-4D97-AF65-F5344CB8AC3E}">
        <p14:creationId xmlns:p14="http://schemas.microsoft.com/office/powerpoint/2010/main" val="1848104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61" name="Oval 160"/>
          <p:cNvSpPr/>
          <p:nvPr/>
        </p:nvSpPr>
        <p:spPr>
          <a:xfrm>
            <a:off x="851645" y="508299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67" name="Oval 166"/>
          <p:cNvSpPr/>
          <p:nvPr/>
        </p:nvSpPr>
        <p:spPr>
          <a:xfrm>
            <a:off x="1371598" y="47871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81" name="Oval 180"/>
          <p:cNvSpPr/>
          <p:nvPr/>
        </p:nvSpPr>
        <p:spPr>
          <a:xfrm>
            <a:off x="2008092" y="444650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86" name="Oval 185"/>
          <p:cNvSpPr/>
          <p:nvPr/>
        </p:nvSpPr>
        <p:spPr>
          <a:xfrm>
            <a:off x="2653551" y="41148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4" name="Oval 113"/>
          <p:cNvSpPr/>
          <p:nvPr/>
        </p:nvSpPr>
        <p:spPr>
          <a:xfrm>
            <a:off x="3272116" y="377414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23" name="Oval 122"/>
          <p:cNvSpPr/>
          <p:nvPr/>
        </p:nvSpPr>
        <p:spPr>
          <a:xfrm>
            <a:off x="8408892" y="104887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32" name="Oval 131"/>
          <p:cNvSpPr/>
          <p:nvPr/>
        </p:nvSpPr>
        <p:spPr>
          <a:xfrm>
            <a:off x="3917574" y="3442455"/>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37" name="Oval 136"/>
          <p:cNvSpPr/>
          <p:nvPr/>
        </p:nvSpPr>
        <p:spPr>
          <a:xfrm>
            <a:off x="4545104" y="31107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42" name="Oval 141"/>
          <p:cNvSpPr/>
          <p:nvPr/>
        </p:nvSpPr>
        <p:spPr>
          <a:xfrm>
            <a:off x="5199528" y="277010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47" name="Oval 146"/>
          <p:cNvSpPr/>
          <p:nvPr/>
        </p:nvSpPr>
        <p:spPr>
          <a:xfrm>
            <a:off x="5844986" y="242047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56" name="Oval 155"/>
          <p:cNvSpPr/>
          <p:nvPr/>
        </p:nvSpPr>
        <p:spPr>
          <a:xfrm>
            <a:off x="6490445" y="206188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72" name="Oval 171"/>
          <p:cNvSpPr/>
          <p:nvPr/>
        </p:nvSpPr>
        <p:spPr>
          <a:xfrm>
            <a:off x="7117974" y="1730194"/>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88" name="Oval 187"/>
          <p:cNvSpPr/>
          <p:nvPr/>
        </p:nvSpPr>
        <p:spPr>
          <a:xfrm>
            <a:off x="7772397" y="13985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73" name="TextBox 172"/>
          <p:cNvSpPr txBox="1"/>
          <p:nvPr/>
        </p:nvSpPr>
        <p:spPr>
          <a:xfrm>
            <a:off x="1739153" y="376518"/>
            <a:ext cx="6410729" cy="523220"/>
          </a:xfrm>
          <a:prstGeom prst="rect">
            <a:avLst/>
          </a:prstGeom>
          <a:noFill/>
        </p:spPr>
        <p:txBody>
          <a:bodyPr wrap="none" rtlCol="0">
            <a:spAutoFit/>
          </a:bodyPr>
          <a:lstStyle/>
          <a:p>
            <a:pPr eaLnBrk="0" hangingPunct="0"/>
            <a:r>
              <a:rPr lang="en-US" sz="1400" b="1" dirty="0">
                <a:solidFill>
                  <a:prstClr val="black"/>
                </a:solidFill>
                <a:latin typeface="Verdana" pitchFamily="34" charset="0"/>
              </a:rPr>
              <a:t>And knowing that motion through time, we can predict “H” at</a:t>
            </a:r>
          </a:p>
          <a:p>
            <a:pPr eaLnBrk="0" hangingPunct="0"/>
            <a:r>
              <a:rPr lang="en-US" sz="1400" b="1" dirty="0">
                <a:solidFill>
                  <a:prstClr val="black"/>
                </a:solidFill>
                <a:latin typeface="Verdana" pitchFamily="34" charset="0"/>
              </a:rPr>
              <a:t>any given year (in this example, at even five year intervals</a:t>
            </a:r>
            <a:endParaRPr lang="en-US" sz="1400" b="1" dirty="0" smtClean="0">
              <a:solidFill>
                <a:prstClr val="black"/>
              </a:solidFill>
              <a:latin typeface="Verdana" pitchFamily="34" charset="0"/>
              <a:ea typeface="+mn-ea"/>
            </a:endParaRPr>
          </a:p>
        </p:txBody>
      </p:sp>
    </p:spTree>
    <p:extLst>
      <p:ext uri="{BB962C8B-B14F-4D97-AF65-F5344CB8AC3E}">
        <p14:creationId xmlns:p14="http://schemas.microsoft.com/office/powerpoint/2010/main" val="12715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167"/>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18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186"/>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11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132"/>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37"/>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142"/>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147"/>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156"/>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172"/>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188"/>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7" grpId="0" animBg="1"/>
      <p:bldP spid="181" grpId="0" animBg="1"/>
      <p:bldP spid="186" grpId="0" animBg="1"/>
      <p:bldP spid="114" grpId="0" animBg="1"/>
      <p:bldP spid="123" grpId="0" animBg="1"/>
      <p:bldP spid="132" grpId="0" animBg="1"/>
      <p:bldP spid="137" grpId="0" animBg="1"/>
      <p:bldP spid="142" grpId="0" animBg="1"/>
      <p:bldP spid="147" grpId="0" animBg="1"/>
      <p:bldP spid="156" grpId="0" animBg="1"/>
      <p:bldP spid="172" grpId="0" animBg="1"/>
      <p:bldP spid="1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95313"/>
            <a:ext cx="8229600" cy="1143000"/>
          </a:xfrm>
        </p:spPr>
        <p:txBody>
          <a:bodyPr/>
          <a:lstStyle/>
          <a:p>
            <a:r>
              <a:rPr lang="en-US" altLang="en-US" dirty="0" smtClean="0"/>
              <a:t>History</a:t>
            </a:r>
          </a:p>
        </p:txBody>
      </p:sp>
      <p:sp>
        <p:nvSpPr>
          <p:cNvPr id="65539" name="Content Placeholder 2"/>
          <p:cNvSpPr>
            <a:spLocks noGrp="1"/>
          </p:cNvSpPr>
          <p:nvPr>
            <p:ph idx="1"/>
          </p:nvPr>
        </p:nvSpPr>
        <p:spPr>
          <a:xfrm>
            <a:off x="465138" y="1781175"/>
            <a:ext cx="8229600" cy="4797425"/>
          </a:xfrm>
        </p:spPr>
        <p:txBody>
          <a:bodyPr/>
          <a:lstStyle/>
          <a:p>
            <a:pPr marL="400050" lvl="1" indent="-400050">
              <a:buFont typeface="Arial" pitchFamily="34" charset="0"/>
              <a:buChar char="•"/>
              <a:defRPr/>
            </a:pPr>
            <a:r>
              <a:rPr lang="en-US" altLang="en-US" b="1" dirty="0" smtClean="0">
                <a:ea typeface="ＭＳ Ｐゴシック" charset="0"/>
              </a:rPr>
              <a:t>October 19, 1990:  White House issues OMB circular A-16</a:t>
            </a:r>
          </a:p>
          <a:p>
            <a:pPr marL="800100" lvl="2" indent="-400050">
              <a:buFont typeface="Arial" pitchFamily="34" charset="0"/>
              <a:buChar char="•"/>
              <a:defRPr/>
            </a:pPr>
            <a:r>
              <a:rPr lang="en-US" altLang="en-US" sz="2000" b="1" dirty="0" smtClean="0">
                <a:ea typeface="ＭＳ Ｐゴシック" charset="0"/>
              </a:rPr>
              <a:t>Defining the NSDI</a:t>
            </a:r>
          </a:p>
          <a:p>
            <a:pPr marL="800100" lvl="2" indent="-400050">
              <a:buFont typeface="Arial" pitchFamily="34" charset="0"/>
              <a:buChar char="•"/>
              <a:defRPr/>
            </a:pPr>
            <a:r>
              <a:rPr lang="en-US" altLang="en-US" sz="2000" b="1" dirty="0" smtClean="0">
                <a:ea typeface="ＭＳ Ｐゴシック" charset="0"/>
              </a:rPr>
              <a:t>Defining roles of government agencies toward the NSDI</a:t>
            </a:r>
          </a:p>
          <a:p>
            <a:pPr marL="800100" lvl="2" indent="-400050">
              <a:buFont typeface="Arial" pitchFamily="34" charset="0"/>
              <a:buChar char="•"/>
              <a:defRPr/>
            </a:pPr>
            <a:r>
              <a:rPr lang="en-US" altLang="en-US" sz="2000" b="1" dirty="0" smtClean="0">
                <a:ea typeface="ＭＳ Ｐゴシック" charset="0"/>
              </a:rPr>
              <a:t>Since updated 2002, 2010</a:t>
            </a:r>
          </a:p>
          <a:p>
            <a:pPr marL="400050" lvl="1" indent="-400050">
              <a:buFont typeface="Arial" pitchFamily="34" charset="0"/>
              <a:buChar char="•"/>
              <a:defRPr/>
            </a:pPr>
            <a:endParaRPr lang="en-US" altLang="en-US" sz="2000" b="1" dirty="0">
              <a:ea typeface="ＭＳ Ｐゴシック" charset="0"/>
            </a:endParaRPr>
          </a:p>
          <a:p>
            <a:pPr marL="400050" lvl="1" indent="-400050">
              <a:buFont typeface="Arial" pitchFamily="34" charset="0"/>
              <a:buChar char="•"/>
              <a:defRPr/>
            </a:pPr>
            <a:endParaRPr lang="en-US" altLang="en-US" sz="2000" b="1" dirty="0">
              <a:ea typeface="ＭＳ Ｐゴシック" charset="0"/>
            </a:endParaRPr>
          </a:p>
          <a:p>
            <a:pPr marL="0" lvl="1" indent="0">
              <a:buNone/>
              <a:defRPr/>
            </a:pPr>
            <a:endParaRPr lang="en-US" altLang="en-US" dirty="0" smtClean="0">
              <a:ea typeface="ＭＳ Ｐゴシック" pitchFamily="34" charset="-128"/>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16894659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815788" y="4733369"/>
            <a:ext cx="251010" cy="896466"/>
            <a:chOff x="2492188" y="1990165"/>
            <a:chExt cx="349623" cy="1004048"/>
          </a:xfrm>
        </p:grpSpPr>
        <p:cxnSp>
          <p:nvCxnSpPr>
            <p:cNvPr id="158" name="Straight Connector 15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1" name="Oval 160"/>
          <p:cNvSpPr/>
          <p:nvPr/>
        </p:nvSpPr>
        <p:spPr>
          <a:xfrm>
            <a:off x="851645" y="508299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3" name="Group 162"/>
          <p:cNvGrpSpPr/>
          <p:nvPr/>
        </p:nvGrpSpPr>
        <p:grpSpPr>
          <a:xfrm>
            <a:off x="1317811" y="4500286"/>
            <a:ext cx="251010" cy="744067"/>
            <a:chOff x="2492188" y="1990165"/>
            <a:chExt cx="349623" cy="1004048"/>
          </a:xfrm>
        </p:grpSpPr>
        <p:cxnSp>
          <p:nvCxnSpPr>
            <p:cNvPr id="164" name="Straight Connector 16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7" name="Oval 166"/>
          <p:cNvSpPr/>
          <p:nvPr/>
        </p:nvSpPr>
        <p:spPr>
          <a:xfrm>
            <a:off x="1371598" y="47871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7" name="Group 176"/>
          <p:cNvGrpSpPr/>
          <p:nvPr/>
        </p:nvGrpSpPr>
        <p:grpSpPr>
          <a:xfrm>
            <a:off x="1963270" y="4204452"/>
            <a:ext cx="251010" cy="636491"/>
            <a:chOff x="2492188" y="1990165"/>
            <a:chExt cx="349623" cy="1004048"/>
          </a:xfrm>
        </p:grpSpPr>
        <p:cxnSp>
          <p:nvCxnSpPr>
            <p:cNvPr id="178" name="Straight Connector 17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1" name="Oval 180"/>
          <p:cNvSpPr/>
          <p:nvPr/>
        </p:nvSpPr>
        <p:spPr>
          <a:xfrm>
            <a:off x="2008092" y="444650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82" name="Group 181"/>
          <p:cNvGrpSpPr/>
          <p:nvPr/>
        </p:nvGrpSpPr>
        <p:grpSpPr>
          <a:xfrm>
            <a:off x="2617694" y="3935513"/>
            <a:ext cx="251010" cy="493055"/>
            <a:chOff x="2492188" y="1990165"/>
            <a:chExt cx="349623" cy="1004048"/>
          </a:xfrm>
        </p:grpSpPr>
        <p:cxnSp>
          <p:nvCxnSpPr>
            <p:cNvPr id="183" name="Straight Connector 182"/>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6" name="Oval 185"/>
          <p:cNvSpPr/>
          <p:nvPr/>
        </p:nvSpPr>
        <p:spPr>
          <a:xfrm>
            <a:off x="2653551" y="41148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7" name="Group 96"/>
          <p:cNvGrpSpPr/>
          <p:nvPr/>
        </p:nvGrpSpPr>
        <p:grpSpPr>
          <a:xfrm>
            <a:off x="3227295" y="3666570"/>
            <a:ext cx="251010" cy="358584"/>
            <a:chOff x="2492188" y="1990165"/>
            <a:chExt cx="349623" cy="1004048"/>
          </a:xfrm>
        </p:grpSpPr>
        <p:cxnSp>
          <p:nvCxnSpPr>
            <p:cNvPr id="98" name="Straight Connector 9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4" name="Oval 113"/>
          <p:cNvSpPr/>
          <p:nvPr/>
        </p:nvSpPr>
        <p:spPr>
          <a:xfrm>
            <a:off x="3272116" y="377414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15" name="Group 114"/>
          <p:cNvGrpSpPr/>
          <p:nvPr/>
        </p:nvGrpSpPr>
        <p:grpSpPr>
          <a:xfrm>
            <a:off x="8364070" y="277908"/>
            <a:ext cx="251010" cy="1685362"/>
            <a:chOff x="2492188" y="1990165"/>
            <a:chExt cx="349623" cy="1004048"/>
          </a:xfrm>
        </p:grpSpPr>
        <p:cxnSp>
          <p:nvCxnSpPr>
            <p:cNvPr id="116" name="Straight Connector 11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3" name="Oval 122"/>
          <p:cNvSpPr/>
          <p:nvPr/>
        </p:nvSpPr>
        <p:spPr>
          <a:xfrm>
            <a:off x="8408892" y="104887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28" name="Group 127"/>
          <p:cNvGrpSpPr/>
          <p:nvPr/>
        </p:nvGrpSpPr>
        <p:grpSpPr>
          <a:xfrm>
            <a:off x="3881716" y="3236259"/>
            <a:ext cx="251010" cy="493060"/>
            <a:chOff x="2492188" y="1990165"/>
            <a:chExt cx="349623" cy="1004048"/>
          </a:xfrm>
        </p:grpSpPr>
        <p:cxnSp>
          <p:nvCxnSpPr>
            <p:cNvPr id="129" name="Straight Connector 12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2" name="Oval 131"/>
          <p:cNvSpPr/>
          <p:nvPr/>
        </p:nvSpPr>
        <p:spPr>
          <a:xfrm>
            <a:off x="3917574" y="3442455"/>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3" name="Group 132"/>
          <p:cNvGrpSpPr/>
          <p:nvPr/>
        </p:nvGrpSpPr>
        <p:grpSpPr>
          <a:xfrm>
            <a:off x="4500282" y="3012149"/>
            <a:ext cx="251010" cy="331687"/>
            <a:chOff x="2492188" y="1990165"/>
            <a:chExt cx="349623" cy="1004048"/>
          </a:xfrm>
        </p:grpSpPr>
        <p:cxnSp>
          <p:nvCxnSpPr>
            <p:cNvPr id="134" name="Straight Connector 13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7" name="Oval 136"/>
          <p:cNvSpPr/>
          <p:nvPr/>
        </p:nvSpPr>
        <p:spPr>
          <a:xfrm>
            <a:off x="4545104" y="31107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8" name="Group 137"/>
          <p:cNvGrpSpPr/>
          <p:nvPr/>
        </p:nvGrpSpPr>
        <p:grpSpPr>
          <a:xfrm>
            <a:off x="5154706" y="2608738"/>
            <a:ext cx="251010" cy="466157"/>
            <a:chOff x="2492188" y="1990165"/>
            <a:chExt cx="349623" cy="1004048"/>
          </a:xfrm>
        </p:grpSpPr>
        <p:cxnSp>
          <p:nvCxnSpPr>
            <p:cNvPr id="139" name="Straight Connector 13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2" name="Oval 141"/>
          <p:cNvSpPr/>
          <p:nvPr/>
        </p:nvSpPr>
        <p:spPr>
          <a:xfrm>
            <a:off x="5199528" y="277010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3" name="Group 142"/>
          <p:cNvGrpSpPr/>
          <p:nvPr/>
        </p:nvGrpSpPr>
        <p:grpSpPr>
          <a:xfrm>
            <a:off x="5800164" y="2178429"/>
            <a:ext cx="251010" cy="636491"/>
            <a:chOff x="2492188" y="1990165"/>
            <a:chExt cx="349623" cy="1004048"/>
          </a:xfrm>
        </p:grpSpPr>
        <p:cxnSp>
          <p:nvCxnSpPr>
            <p:cNvPr id="144" name="Straight Connector 14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7" name="Oval 146"/>
          <p:cNvSpPr/>
          <p:nvPr/>
        </p:nvSpPr>
        <p:spPr>
          <a:xfrm>
            <a:off x="5844986" y="242047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8" name="Group 147"/>
          <p:cNvGrpSpPr/>
          <p:nvPr/>
        </p:nvGrpSpPr>
        <p:grpSpPr>
          <a:xfrm>
            <a:off x="6445622" y="1685367"/>
            <a:ext cx="251010" cy="923361"/>
            <a:chOff x="2492188" y="1990165"/>
            <a:chExt cx="349623" cy="1004048"/>
          </a:xfrm>
        </p:grpSpPr>
        <p:cxnSp>
          <p:nvCxnSpPr>
            <p:cNvPr id="149" name="Straight Connector 14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6" name="Oval 155"/>
          <p:cNvSpPr/>
          <p:nvPr/>
        </p:nvSpPr>
        <p:spPr>
          <a:xfrm>
            <a:off x="6490445" y="206188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2" name="Group 161"/>
          <p:cNvGrpSpPr/>
          <p:nvPr/>
        </p:nvGrpSpPr>
        <p:grpSpPr>
          <a:xfrm>
            <a:off x="7064186" y="1246096"/>
            <a:ext cx="251010" cy="1147481"/>
            <a:chOff x="2492188" y="1990165"/>
            <a:chExt cx="349623" cy="1004048"/>
          </a:xfrm>
        </p:grpSpPr>
        <p:cxnSp>
          <p:nvCxnSpPr>
            <p:cNvPr id="168" name="Straight Connector 16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2" name="Oval 171"/>
          <p:cNvSpPr/>
          <p:nvPr/>
        </p:nvSpPr>
        <p:spPr>
          <a:xfrm>
            <a:off x="7117974" y="1730194"/>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4" name="Group 173"/>
          <p:cNvGrpSpPr/>
          <p:nvPr/>
        </p:nvGrpSpPr>
        <p:grpSpPr>
          <a:xfrm>
            <a:off x="7718609" y="815791"/>
            <a:ext cx="251010" cy="1371598"/>
            <a:chOff x="2492188" y="1990165"/>
            <a:chExt cx="349623" cy="1004048"/>
          </a:xfrm>
        </p:grpSpPr>
        <p:cxnSp>
          <p:nvCxnSpPr>
            <p:cNvPr id="175" name="Straight Connector 174"/>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8" name="Oval 187"/>
          <p:cNvSpPr/>
          <p:nvPr/>
        </p:nvSpPr>
        <p:spPr>
          <a:xfrm>
            <a:off x="7772397" y="13985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4" name="Freeform 13"/>
          <p:cNvSpPr/>
          <p:nvPr/>
        </p:nvSpPr>
        <p:spPr>
          <a:xfrm>
            <a:off x="932329" y="268941"/>
            <a:ext cx="7566212" cy="4473388"/>
          </a:xfrm>
          <a:custGeom>
            <a:avLst/>
            <a:gdLst>
              <a:gd name="connsiteX0" fmla="*/ 0 w 7566212"/>
              <a:gd name="connsiteY0" fmla="*/ 4473388 h 4473388"/>
              <a:gd name="connsiteX1" fmla="*/ 2429436 w 7566212"/>
              <a:gd name="connsiteY1" fmla="*/ 3397624 h 4473388"/>
              <a:gd name="connsiteX2" fmla="*/ 4356847 w 7566212"/>
              <a:gd name="connsiteY2" fmla="*/ 2339788 h 4473388"/>
              <a:gd name="connsiteX3" fmla="*/ 6257365 w 7566212"/>
              <a:gd name="connsiteY3" fmla="*/ 977153 h 4473388"/>
              <a:gd name="connsiteX4" fmla="*/ 7566212 w 7566212"/>
              <a:gd name="connsiteY4" fmla="*/ 0 h 4473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212" h="4473388">
                <a:moveTo>
                  <a:pt x="0" y="4473388"/>
                </a:moveTo>
                <a:cubicBezTo>
                  <a:pt x="851647" y="4113306"/>
                  <a:pt x="1703295" y="3753224"/>
                  <a:pt x="2429436" y="3397624"/>
                </a:cubicBezTo>
                <a:cubicBezTo>
                  <a:pt x="3155577" y="3042024"/>
                  <a:pt x="3718859" y="2743200"/>
                  <a:pt x="4356847" y="2339788"/>
                </a:cubicBezTo>
                <a:cubicBezTo>
                  <a:pt x="4994835" y="1936376"/>
                  <a:pt x="5722471" y="1367118"/>
                  <a:pt x="6257365" y="977153"/>
                </a:cubicBezTo>
                <a:cubicBezTo>
                  <a:pt x="6792259" y="587188"/>
                  <a:pt x="7179235" y="293594"/>
                  <a:pt x="7566212"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5" name="Freeform 14"/>
          <p:cNvSpPr/>
          <p:nvPr/>
        </p:nvSpPr>
        <p:spPr>
          <a:xfrm>
            <a:off x="932329" y="1954306"/>
            <a:ext cx="7566212" cy="3675529"/>
          </a:xfrm>
          <a:custGeom>
            <a:avLst/>
            <a:gdLst>
              <a:gd name="connsiteX0" fmla="*/ 0 w 7566212"/>
              <a:gd name="connsiteY0" fmla="*/ 3675529 h 3675529"/>
              <a:gd name="connsiteX1" fmla="*/ 1810871 w 7566212"/>
              <a:gd name="connsiteY1" fmla="*/ 2483223 h 3675529"/>
              <a:gd name="connsiteX2" fmla="*/ 3702424 w 7566212"/>
              <a:gd name="connsiteY2" fmla="*/ 1380565 h 3675529"/>
              <a:gd name="connsiteX3" fmla="*/ 5020236 w 7566212"/>
              <a:gd name="connsiteY3" fmla="*/ 869576 h 3675529"/>
              <a:gd name="connsiteX4" fmla="*/ 6266330 w 7566212"/>
              <a:gd name="connsiteY4" fmla="*/ 439270 h 3675529"/>
              <a:gd name="connsiteX5" fmla="*/ 7566212 w 7566212"/>
              <a:gd name="connsiteY5" fmla="*/ 0 h 36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6212" h="3675529">
                <a:moveTo>
                  <a:pt x="0" y="3675529"/>
                </a:moveTo>
                <a:cubicBezTo>
                  <a:pt x="596900" y="3270623"/>
                  <a:pt x="1193800" y="2865717"/>
                  <a:pt x="1810871" y="2483223"/>
                </a:cubicBezTo>
                <a:cubicBezTo>
                  <a:pt x="2427942" y="2100729"/>
                  <a:pt x="3167530" y="1649506"/>
                  <a:pt x="3702424" y="1380565"/>
                </a:cubicBezTo>
                <a:cubicBezTo>
                  <a:pt x="4237318" y="1111624"/>
                  <a:pt x="4592918" y="1026458"/>
                  <a:pt x="5020236" y="869576"/>
                </a:cubicBezTo>
                <a:cubicBezTo>
                  <a:pt x="5447554" y="712693"/>
                  <a:pt x="6266330" y="439270"/>
                  <a:pt x="6266330" y="439270"/>
                </a:cubicBezTo>
                <a:lnTo>
                  <a:pt x="7566212" y="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69" name="TextBox 168"/>
          <p:cNvSpPr txBox="1"/>
          <p:nvPr/>
        </p:nvSpPr>
        <p:spPr>
          <a:xfrm>
            <a:off x="1739153" y="376518"/>
            <a:ext cx="5166799" cy="1600438"/>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As such, an NGS datasheet may have a graph like</a:t>
            </a:r>
          </a:p>
          <a:p>
            <a:pPr eaLnBrk="0" hangingPunct="0"/>
            <a:r>
              <a:rPr lang="en-US" sz="1400" b="1" dirty="0" smtClean="0">
                <a:solidFill>
                  <a:prstClr val="black"/>
                </a:solidFill>
                <a:latin typeface="Verdana" pitchFamily="34" charset="0"/>
                <a:ea typeface="+mn-ea"/>
              </a:rPr>
              <a:t>this for:</a:t>
            </a:r>
          </a:p>
          <a:p>
            <a:pPr eaLnBrk="0" hangingPunct="0"/>
            <a:r>
              <a:rPr lang="en-US" sz="1400" b="1" dirty="0" smtClean="0">
                <a:solidFill>
                  <a:prstClr val="black"/>
                </a:solidFill>
                <a:latin typeface="Verdana" pitchFamily="34" charset="0"/>
                <a:ea typeface="+mn-ea"/>
              </a:rPr>
              <a:t>             </a:t>
            </a:r>
          </a:p>
          <a:p>
            <a:pPr eaLnBrk="0" hangingPunct="0"/>
            <a:r>
              <a:rPr lang="en-US" sz="1400" b="1" dirty="0" smtClean="0">
                <a:solidFill>
                  <a:prstClr val="black"/>
                </a:solidFill>
                <a:latin typeface="Verdana" pitchFamily="34" charset="0"/>
                <a:ea typeface="+mn-ea"/>
              </a:rPr>
              <a:t>h             (t)  ?</a:t>
            </a:r>
          </a:p>
          <a:p>
            <a:pPr eaLnBrk="0" hangingPunct="0"/>
            <a:r>
              <a:rPr lang="en-US" sz="1400" b="1" dirty="0" smtClean="0">
                <a:solidFill>
                  <a:prstClr val="black"/>
                </a:solidFill>
                <a:latin typeface="Verdana" pitchFamily="34" charset="0"/>
                <a:ea typeface="+mn-ea"/>
              </a:rPr>
              <a:t>h             (t)  ?</a:t>
            </a:r>
          </a:p>
          <a:p>
            <a:pPr eaLnBrk="0" hangingPunct="0"/>
            <a:r>
              <a:rPr lang="en-US" sz="1400" b="1" dirty="0" smtClean="0">
                <a:solidFill>
                  <a:prstClr val="black"/>
                </a:solidFill>
                <a:latin typeface="Verdana" pitchFamily="34" charset="0"/>
                <a:ea typeface="+mn-ea"/>
              </a:rPr>
              <a:t>H             (t)  ?</a:t>
            </a:r>
          </a:p>
          <a:p>
            <a:pPr eaLnBrk="0" hangingPunct="0"/>
            <a:endParaRPr lang="en-US" sz="1400" b="1" dirty="0" smtClean="0">
              <a:solidFill>
                <a:prstClr val="black"/>
              </a:solidFill>
              <a:latin typeface="Verdana" pitchFamily="34" charset="0"/>
              <a:ea typeface="+mn-ea"/>
            </a:endParaRPr>
          </a:p>
        </p:txBody>
      </p:sp>
      <p:sp>
        <p:nvSpPr>
          <p:cNvPr id="2" name="TextBox 1"/>
          <p:cNvSpPr txBox="1"/>
          <p:nvPr/>
        </p:nvSpPr>
        <p:spPr>
          <a:xfrm>
            <a:off x="1885208" y="1324155"/>
            <a:ext cx="732893" cy="261610"/>
          </a:xfrm>
          <a:prstGeom prst="rect">
            <a:avLst/>
          </a:prstGeom>
          <a:noFill/>
        </p:spPr>
        <p:txBody>
          <a:bodyPr wrap="none" rtlCol="0">
            <a:spAutoFit/>
          </a:bodyPr>
          <a:lstStyle/>
          <a:p>
            <a:pPr eaLnBrk="0" hangingPunct="0"/>
            <a:r>
              <a:rPr lang="en-US" sz="1050" b="1" dirty="0" smtClean="0">
                <a:solidFill>
                  <a:prstClr val="black"/>
                </a:solidFill>
                <a:latin typeface="Verdana" pitchFamily="34" charset="0"/>
                <a:ea typeface="+mn-ea"/>
              </a:rPr>
              <a:t>NAD2022</a:t>
            </a:r>
            <a:endParaRPr lang="en-US" sz="1050" b="1" dirty="0">
              <a:solidFill>
                <a:prstClr val="black"/>
              </a:solidFill>
              <a:latin typeface="Verdana" pitchFamily="34" charset="0"/>
              <a:ea typeface="+mn-ea"/>
            </a:endParaRPr>
          </a:p>
        </p:txBody>
      </p:sp>
      <p:sp>
        <p:nvSpPr>
          <p:cNvPr id="173" name="TextBox 172"/>
          <p:cNvSpPr txBox="1"/>
          <p:nvPr/>
        </p:nvSpPr>
        <p:spPr>
          <a:xfrm>
            <a:off x="1891555" y="1066798"/>
            <a:ext cx="688009" cy="253916"/>
          </a:xfrm>
          <a:prstGeom prst="rect">
            <a:avLst/>
          </a:prstGeom>
          <a:noFill/>
        </p:spPr>
        <p:txBody>
          <a:bodyPr wrap="none" rtlCol="0">
            <a:spAutoFit/>
          </a:bodyPr>
          <a:lstStyle/>
          <a:p>
            <a:pPr eaLnBrk="0" hangingPunct="0"/>
            <a:r>
              <a:rPr lang="en-US" sz="1050" b="1" dirty="0" smtClean="0">
                <a:solidFill>
                  <a:prstClr val="black"/>
                </a:solidFill>
                <a:latin typeface="Verdana" pitchFamily="34" charset="0"/>
                <a:ea typeface="+mn-ea"/>
              </a:rPr>
              <a:t>ITRF20xx</a:t>
            </a:r>
            <a:endParaRPr lang="en-US" sz="1050" b="1" dirty="0">
              <a:solidFill>
                <a:prstClr val="black"/>
              </a:solidFill>
              <a:latin typeface="Verdana" pitchFamily="34" charset="0"/>
              <a:ea typeface="+mn-ea"/>
            </a:endParaRPr>
          </a:p>
        </p:txBody>
      </p:sp>
      <p:sp>
        <p:nvSpPr>
          <p:cNvPr id="189" name="TextBox 188"/>
          <p:cNvSpPr txBox="1"/>
          <p:nvPr/>
        </p:nvSpPr>
        <p:spPr>
          <a:xfrm>
            <a:off x="1883496" y="1569024"/>
            <a:ext cx="1002197" cy="253916"/>
          </a:xfrm>
          <a:prstGeom prst="rect">
            <a:avLst/>
          </a:prstGeom>
          <a:noFill/>
        </p:spPr>
        <p:txBody>
          <a:bodyPr wrap="none" rtlCol="0">
            <a:spAutoFit/>
          </a:bodyPr>
          <a:lstStyle/>
          <a:p>
            <a:pPr eaLnBrk="0" hangingPunct="0"/>
            <a:r>
              <a:rPr lang="en-US" sz="1050" b="1" dirty="0" smtClean="0">
                <a:solidFill>
                  <a:prstClr val="black"/>
                </a:solidFill>
                <a:latin typeface="Verdana" pitchFamily="34" charset="0"/>
                <a:ea typeface="+mn-ea"/>
              </a:rPr>
              <a:t>NAVD2022</a:t>
            </a:r>
            <a:endParaRPr lang="en-US" sz="1050" b="1" dirty="0">
              <a:solidFill>
                <a:prstClr val="black"/>
              </a:solidFill>
              <a:latin typeface="Verdana" pitchFamily="34" charset="0"/>
              <a:ea typeface="+mn-ea"/>
            </a:endParaRPr>
          </a:p>
        </p:txBody>
      </p:sp>
    </p:spTree>
    <p:extLst>
      <p:ext uri="{BB962C8B-B14F-4D97-AF65-F5344CB8AC3E}">
        <p14:creationId xmlns:p14="http://schemas.microsoft.com/office/powerpoint/2010/main" val="41930127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815788" y="4733369"/>
            <a:ext cx="251010" cy="896466"/>
            <a:chOff x="2492188" y="1990165"/>
            <a:chExt cx="349623" cy="1004048"/>
          </a:xfrm>
        </p:grpSpPr>
        <p:cxnSp>
          <p:nvCxnSpPr>
            <p:cNvPr id="158" name="Straight Connector 15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1" name="Oval 160"/>
          <p:cNvSpPr/>
          <p:nvPr/>
        </p:nvSpPr>
        <p:spPr>
          <a:xfrm>
            <a:off x="851645" y="508299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3" name="Group 162"/>
          <p:cNvGrpSpPr/>
          <p:nvPr/>
        </p:nvGrpSpPr>
        <p:grpSpPr>
          <a:xfrm>
            <a:off x="1317811" y="4500286"/>
            <a:ext cx="251010" cy="744067"/>
            <a:chOff x="2492188" y="1990165"/>
            <a:chExt cx="349623" cy="1004048"/>
          </a:xfrm>
        </p:grpSpPr>
        <p:cxnSp>
          <p:nvCxnSpPr>
            <p:cNvPr id="164" name="Straight Connector 16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7" name="Oval 166"/>
          <p:cNvSpPr/>
          <p:nvPr/>
        </p:nvSpPr>
        <p:spPr>
          <a:xfrm>
            <a:off x="1371598" y="47871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7" name="Group 176"/>
          <p:cNvGrpSpPr/>
          <p:nvPr/>
        </p:nvGrpSpPr>
        <p:grpSpPr>
          <a:xfrm>
            <a:off x="1963270" y="4204452"/>
            <a:ext cx="251010" cy="636491"/>
            <a:chOff x="2492188" y="1990165"/>
            <a:chExt cx="349623" cy="1004048"/>
          </a:xfrm>
        </p:grpSpPr>
        <p:cxnSp>
          <p:nvCxnSpPr>
            <p:cNvPr id="178" name="Straight Connector 17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1" name="Oval 180"/>
          <p:cNvSpPr/>
          <p:nvPr/>
        </p:nvSpPr>
        <p:spPr>
          <a:xfrm>
            <a:off x="2008092" y="444650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82" name="Group 181"/>
          <p:cNvGrpSpPr/>
          <p:nvPr/>
        </p:nvGrpSpPr>
        <p:grpSpPr>
          <a:xfrm>
            <a:off x="2617694" y="3935513"/>
            <a:ext cx="251010" cy="493055"/>
            <a:chOff x="2492188" y="1990165"/>
            <a:chExt cx="349623" cy="1004048"/>
          </a:xfrm>
        </p:grpSpPr>
        <p:cxnSp>
          <p:nvCxnSpPr>
            <p:cNvPr id="183" name="Straight Connector 182"/>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6" name="Oval 185"/>
          <p:cNvSpPr/>
          <p:nvPr/>
        </p:nvSpPr>
        <p:spPr>
          <a:xfrm>
            <a:off x="2653551" y="41148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7" name="Group 96"/>
          <p:cNvGrpSpPr/>
          <p:nvPr/>
        </p:nvGrpSpPr>
        <p:grpSpPr>
          <a:xfrm>
            <a:off x="3227295" y="3666570"/>
            <a:ext cx="251010" cy="358584"/>
            <a:chOff x="2492188" y="1990165"/>
            <a:chExt cx="349623" cy="1004048"/>
          </a:xfrm>
        </p:grpSpPr>
        <p:cxnSp>
          <p:nvCxnSpPr>
            <p:cNvPr id="98" name="Straight Connector 9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4" name="Oval 113"/>
          <p:cNvSpPr/>
          <p:nvPr/>
        </p:nvSpPr>
        <p:spPr>
          <a:xfrm>
            <a:off x="3272116" y="377414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15" name="Group 114"/>
          <p:cNvGrpSpPr/>
          <p:nvPr/>
        </p:nvGrpSpPr>
        <p:grpSpPr>
          <a:xfrm>
            <a:off x="8364070" y="277908"/>
            <a:ext cx="251010" cy="1685362"/>
            <a:chOff x="2492188" y="1990165"/>
            <a:chExt cx="349623" cy="1004048"/>
          </a:xfrm>
        </p:grpSpPr>
        <p:cxnSp>
          <p:nvCxnSpPr>
            <p:cNvPr id="116" name="Straight Connector 11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3" name="Oval 122"/>
          <p:cNvSpPr/>
          <p:nvPr/>
        </p:nvSpPr>
        <p:spPr>
          <a:xfrm>
            <a:off x="8408892" y="104887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28" name="Group 127"/>
          <p:cNvGrpSpPr/>
          <p:nvPr/>
        </p:nvGrpSpPr>
        <p:grpSpPr>
          <a:xfrm>
            <a:off x="3881716" y="3236259"/>
            <a:ext cx="251010" cy="493060"/>
            <a:chOff x="2492188" y="1990165"/>
            <a:chExt cx="349623" cy="1004048"/>
          </a:xfrm>
        </p:grpSpPr>
        <p:cxnSp>
          <p:nvCxnSpPr>
            <p:cNvPr id="129" name="Straight Connector 12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2" name="Oval 131"/>
          <p:cNvSpPr/>
          <p:nvPr/>
        </p:nvSpPr>
        <p:spPr>
          <a:xfrm>
            <a:off x="3917574" y="3442455"/>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3" name="Group 132"/>
          <p:cNvGrpSpPr/>
          <p:nvPr/>
        </p:nvGrpSpPr>
        <p:grpSpPr>
          <a:xfrm>
            <a:off x="4500282" y="3012149"/>
            <a:ext cx="251010" cy="331687"/>
            <a:chOff x="2492188" y="1990165"/>
            <a:chExt cx="349623" cy="1004048"/>
          </a:xfrm>
        </p:grpSpPr>
        <p:cxnSp>
          <p:nvCxnSpPr>
            <p:cNvPr id="134" name="Straight Connector 13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7" name="Oval 136"/>
          <p:cNvSpPr/>
          <p:nvPr/>
        </p:nvSpPr>
        <p:spPr>
          <a:xfrm>
            <a:off x="4545104" y="31107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8" name="Group 137"/>
          <p:cNvGrpSpPr/>
          <p:nvPr/>
        </p:nvGrpSpPr>
        <p:grpSpPr>
          <a:xfrm>
            <a:off x="5154706" y="2608738"/>
            <a:ext cx="251010" cy="466157"/>
            <a:chOff x="2492188" y="1990165"/>
            <a:chExt cx="349623" cy="1004048"/>
          </a:xfrm>
        </p:grpSpPr>
        <p:cxnSp>
          <p:nvCxnSpPr>
            <p:cNvPr id="139" name="Straight Connector 13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2" name="Oval 141"/>
          <p:cNvSpPr/>
          <p:nvPr/>
        </p:nvSpPr>
        <p:spPr>
          <a:xfrm>
            <a:off x="5199528" y="277010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3" name="Group 142"/>
          <p:cNvGrpSpPr/>
          <p:nvPr/>
        </p:nvGrpSpPr>
        <p:grpSpPr>
          <a:xfrm>
            <a:off x="5800164" y="2178429"/>
            <a:ext cx="251010" cy="636491"/>
            <a:chOff x="2492188" y="1990165"/>
            <a:chExt cx="349623" cy="1004048"/>
          </a:xfrm>
        </p:grpSpPr>
        <p:cxnSp>
          <p:nvCxnSpPr>
            <p:cNvPr id="144" name="Straight Connector 14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7" name="Oval 146"/>
          <p:cNvSpPr/>
          <p:nvPr/>
        </p:nvSpPr>
        <p:spPr>
          <a:xfrm>
            <a:off x="5844986" y="242047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8" name="Group 147"/>
          <p:cNvGrpSpPr/>
          <p:nvPr/>
        </p:nvGrpSpPr>
        <p:grpSpPr>
          <a:xfrm>
            <a:off x="6445622" y="1685367"/>
            <a:ext cx="251010" cy="923361"/>
            <a:chOff x="2492188" y="1990165"/>
            <a:chExt cx="349623" cy="1004048"/>
          </a:xfrm>
        </p:grpSpPr>
        <p:cxnSp>
          <p:nvCxnSpPr>
            <p:cNvPr id="149" name="Straight Connector 14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6" name="Oval 155"/>
          <p:cNvSpPr/>
          <p:nvPr/>
        </p:nvSpPr>
        <p:spPr>
          <a:xfrm>
            <a:off x="6490445" y="206188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2" name="Group 161"/>
          <p:cNvGrpSpPr/>
          <p:nvPr/>
        </p:nvGrpSpPr>
        <p:grpSpPr>
          <a:xfrm>
            <a:off x="7064186" y="1246096"/>
            <a:ext cx="251010" cy="1147481"/>
            <a:chOff x="2492188" y="1990165"/>
            <a:chExt cx="349623" cy="1004048"/>
          </a:xfrm>
        </p:grpSpPr>
        <p:cxnSp>
          <p:nvCxnSpPr>
            <p:cNvPr id="168" name="Straight Connector 16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2" name="Oval 171"/>
          <p:cNvSpPr/>
          <p:nvPr/>
        </p:nvSpPr>
        <p:spPr>
          <a:xfrm>
            <a:off x="7117974" y="1730194"/>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4" name="Group 173"/>
          <p:cNvGrpSpPr/>
          <p:nvPr/>
        </p:nvGrpSpPr>
        <p:grpSpPr>
          <a:xfrm>
            <a:off x="7718609" y="815791"/>
            <a:ext cx="251010" cy="1371598"/>
            <a:chOff x="2492188" y="1990165"/>
            <a:chExt cx="349623" cy="1004048"/>
          </a:xfrm>
        </p:grpSpPr>
        <p:cxnSp>
          <p:nvCxnSpPr>
            <p:cNvPr id="175" name="Straight Connector 174"/>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8" name="Oval 187"/>
          <p:cNvSpPr/>
          <p:nvPr/>
        </p:nvSpPr>
        <p:spPr>
          <a:xfrm>
            <a:off x="7772397" y="13985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4" name="Freeform 13"/>
          <p:cNvSpPr/>
          <p:nvPr/>
        </p:nvSpPr>
        <p:spPr>
          <a:xfrm>
            <a:off x="932329" y="268941"/>
            <a:ext cx="7566212" cy="4473388"/>
          </a:xfrm>
          <a:custGeom>
            <a:avLst/>
            <a:gdLst>
              <a:gd name="connsiteX0" fmla="*/ 0 w 7566212"/>
              <a:gd name="connsiteY0" fmla="*/ 4473388 h 4473388"/>
              <a:gd name="connsiteX1" fmla="*/ 2429436 w 7566212"/>
              <a:gd name="connsiteY1" fmla="*/ 3397624 h 4473388"/>
              <a:gd name="connsiteX2" fmla="*/ 4356847 w 7566212"/>
              <a:gd name="connsiteY2" fmla="*/ 2339788 h 4473388"/>
              <a:gd name="connsiteX3" fmla="*/ 6257365 w 7566212"/>
              <a:gd name="connsiteY3" fmla="*/ 977153 h 4473388"/>
              <a:gd name="connsiteX4" fmla="*/ 7566212 w 7566212"/>
              <a:gd name="connsiteY4" fmla="*/ 0 h 4473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212" h="4473388">
                <a:moveTo>
                  <a:pt x="0" y="4473388"/>
                </a:moveTo>
                <a:cubicBezTo>
                  <a:pt x="851647" y="4113306"/>
                  <a:pt x="1703295" y="3753224"/>
                  <a:pt x="2429436" y="3397624"/>
                </a:cubicBezTo>
                <a:cubicBezTo>
                  <a:pt x="3155577" y="3042024"/>
                  <a:pt x="3718859" y="2743200"/>
                  <a:pt x="4356847" y="2339788"/>
                </a:cubicBezTo>
                <a:cubicBezTo>
                  <a:pt x="4994835" y="1936376"/>
                  <a:pt x="5722471" y="1367118"/>
                  <a:pt x="6257365" y="977153"/>
                </a:cubicBezTo>
                <a:cubicBezTo>
                  <a:pt x="6792259" y="587188"/>
                  <a:pt x="7179235" y="293594"/>
                  <a:pt x="7566212"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5" name="Freeform 14"/>
          <p:cNvSpPr/>
          <p:nvPr/>
        </p:nvSpPr>
        <p:spPr>
          <a:xfrm>
            <a:off x="932329" y="1954306"/>
            <a:ext cx="7566212" cy="3675529"/>
          </a:xfrm>
          <a:custGeom>
            <a:avLst/>
            <a:gdLst>
              <a:gd name="connsiteX0" fmla="*/ 0 w 7566212"/>
              <a:gd name="connsiteY0" fmla="*/ 3675529 h 3675529"/>
              <a:gd name="connsiteX1" fmla="*/ 1810871 w 7566212"/>
              <a:gd name="connsiteY1" fmla="*/ 2483223 h 3675529"/>
              <a:gd name="connsiteX2" fmla="*/ 3702424 w 7566212"/>
              <a:gd name="connsiteY2" fmla="*/ 1380565 h 3675529"/>
              <a:gd name="connsiteX3" fmla="*/ 5020236 w 7566212"/>
              <a:gd name="connsiteY3" fmla="*/ 869576 h 3675529"/>
              <a:gd name="connsiteX4" fmla="*/ 6266330 w 7566212"/>
              <a:gd name="connsiteY4" fmla="*/ 439270 h 3675529"/>
              <a:gd name="connsiteX5" fmla="*/ 7566212 w 7566212"/>
              <a:gd name="connsiteY5" fmla="*/ 0 h 36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6212" h="3675529">
                <a:moveTo>
                  <a:pt x="0" y="3675529"/>
                </a:moveTo>
                <a:cubicBezTo>
                  <a:pt x="596900" y="3270623"/>
                  <a:pt x="1193800" y="2865717"/>
                  <a:pt x="1810871" y="2483223"/>
                </a:cubicBezTo>
                <a:cubicBezTo>
                  <a:pt x="2427942" y="2100729"/>
                  <a:pt x="3167530" y="1649506"/>
                  <a:pt x="3702424" y="1380565"/>
                </a:cubicBezTo>
                <a:cubicBezTo>
                  <a:pt x="4237318" y="1111624"/>
                  <a:pt x="4592918" y="1026458"/>
                  <a:pt x="5020236" y="869576"/>
                </a:cubicBezTo>
                <a:cubicBezTo>
                  <a:pt x="5447554" y="712693"/>
                  <a:pt x="6266330" y="439270"/>
                  <a:pt x="6266330" y="439270"/>
                </a:cubicBezTo>
                <a:lnTo>
                  <a:pt x="7566212" y="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69" name="TextBox 168"/>
          <p:cNvSpPr txBox="1"/>
          <p:nvPr/>
        </p:nvSpPr>
        <p:spPr>
          <a:xfrm>
            <a:off x="1739153" y="376518"/>
            <a:ext cx="4131259" cy="738664"/>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The (in)ability of current approach to </a:t>
            </a:r>
          </a:p>
          <a:p>
            <a:pPr eaLnBrk="0" hangingPunct="0"/>
            <a:r>
              <a:rPr lang="en-US" sz="1400" b="1" dirty="0">
                <a:solidFill>
                  <a:prstClr val="black"/>
                </a:solidFill>
                <a:latin typeface="Verdana" pitchFamily="34" charset="0"/>
                <a:ea typeface="+mn-ea"/>
              </a:rPr>
              <a:t>p</a:t>
            </a:r>
            <a:r>
              <a:rPr lang="en-US" sz="1400" b="1" dirty="0" smtClean="0">
                <a:solidFill>
                  <a:prstClr val="black"/>
                </a:solidFill>
                <a:latin typeface="Verdana" pitchFamily="34" charset="0"/>
                <a:ea typeface="+mn-ea"/>
              </a:rPr>
              <a:t>roperly inform users of the height of</a:t>
            </a:r>
          </a:p>
          <a:p>
            <a:pPr eaLnBrk="0" hangingPunct="0"/>
            <a:r>
              <a:rPr lang="en-US" sz="1400" b="1" dirty="0">
                <a:solidFill>
                  <a:prstClr val="black"/>
                </a:solidFill>
                <a:latin typeface="Verdana" pitchFamily="34" charset="0"/>
                <a:ea typeface="+mn-ea"/>
              </a:rPr>
              <a:t>t</a:t>
            </a:r>
            <a:r>
              <a:rPr lang="en-US" sz="1400" b="1" dirty="0" smtClean="0">
                <a:solidFill>
                  <a:prstClr val="black"/>
                </a:solidFill>
                <a:latin typeface="Verdana" pitchFamily="34" charset="0"/>
                <a:ea typeface="+mn-ea"/>
              </a:rPr>
              <a:t>his mark can be seen in green below.</a:t>
            </a:r>
          </a:p>
        </p:txBody>
      </p:sp>
      <p:cxnSp>
        <p:nvCxnSpPr>
          <p:cNvPr id="173" name="Straight Connector 172"/>
          <p:cNvCxnSpPr/>
          <p:nvPr/>
        </p:nvCxnSpPr>
        <p:spPr>
          <a:xfrm>
            <a:off x="3355975" y="389890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903663" y="3719513"/>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4919663" y="2701925"/>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803900" y="281146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881563" y="3040856"/>
            <a:ext cx="1" cy="683419"/>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5803107" y="2543175"/>
            <a:ext cx="4762" cy="173831"/>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8260556" y="1231106"/>
            <a:ext cx="19051" cy="1600201"/>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3900490" y="3529013"/>
            <a:ext cx="4763" cy="390525"/>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749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914408" y="206184"/>
            <a:ext cx="17928" cy="56656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14406" y="5836019"/>
            <a:ext cx="8122025" cy="1793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3326" y="567465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92314" y="607806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1975</a:t>
            </a:r>
            <a:endParaRPr lang="en-US" sz="1100" b="1" dirty="0">
              <a:solidFill>
                <a:prstClr val="black"/>
              </a:solidFill>
              <a:latin typeface="Verdana" pitchFamily="34" charset="0"/>
              <a:ea typeface="+mn-ea"/>
            </a:endParaRPr>
          </a:p>
        </p:txBody>
      </p:sp>
      <p:cxnSp>
        <p:nvCxnSpPr>
          <p:cNvPr id="37" name="Straight Connector 36"/>
          <p:cNvCxnSpPr/>
          <p:nvPr/>
        </p:nvCxnSpPr>
        <p:spPr>
          <a:xfrm>
            <a:off x="2088785" y="56836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37773" y="6087028"/>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1980</a:t>
            </a:r>
            <a:endParaRPr lang="en-US" sz="1100" b="1" dirty="0">
              <a:solidFill>
                <a:prstClr val="black"/>
              </a:solidFill>
              <a:latin typeface="Verdana" pitchFamily="34" charset="0"/>
              <a:ea typeface="+mn-ea"/>
            </a:endParaRPr>
          </a:p>
        </p:txBody>
      </p:sp>
      <p:cxnSp>
        <p:nvCxnSpPr>
          <p:cNvPr id="39" name="Straight Connector 38"/>
          <p:cNvCxnSpPr/>
          <p:nvPr/>
        </p:nvCxnSpPr>
        <p:spPr>
          <a:xfrm>
            <a:off x="2734244" y="56746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83232" y="6078061"/>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1985</a:t>
            </a:r>
            <a:endParaRPr lang="en-US" sz="1100" b="1" dirty="0">
              <a:solidFill>
                <a:prstClr val="black"/>
              </a:solidFill>
              <a:latin typeface="Verdana" pitchFamily="34" charset="0"/>
              <a:ea typeface="+mn-ea"/>
            </a:endParaRPr>
          </a:p>
        </p:txBody>
      </p:sp>
      <p:cxnSp>
        <p:nvCxnSpPr>
          <p:cNvPr id="42" name="Straight Connector 41"/>
          <p:cNvCxnSpPr/>
          <p:nvPr/>
        </p:nvCxnSpPr>
        <p:spPr>
          <a:xfrm>
            <a:off x="3379703"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28691"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1990</a:t>
            </a:r>
            <a:endParaRPr lang="en-US" sz="1100" b="1" dirty="0">
              <a:solidFill>
                <a:prstClr val="black"/>
              </a:solidFill>
              <a:latin typeface="Verdana" pitchFamily="34" charset="0"/>
              <a:ea typeface="+mn-ea"/>
            </a:endParaRPr>
          </a:p>
        </p:txBody>
      </p:sp>
      <p:cxnSp>
        <p:nvCxnSpPr>
          <p:cNvPr id="44" name="Straight Connector 43"/>
          <p:cNvCxnSpPr/>
          <p:nvPr/>
        </p:nvCxnSpPr>
        <p:spPr>
          <a:xfrm>
            <a:off x="4025161" y="5692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74149" y="609599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1995</a:t>
            </a:r>
            <a:endParaRPr lang="en-US" sz="1100" b="1" dirty="0">
              <a:solidFill>
                <a:prstClr val="black"/>
              </a:solidFill>
              <a:latin typeface="Verdana" pitchFamily="34" charset="0"/>
              <a:ea typeface="+mn-ea"/>
            </a:endParaRPr>
          </a:p>
        </p:txBody>
      </p:sp>
      <p:cxnSp>
        <p:nvCxnSpPr>
          <p:cNvPr id="46" name="Straight Connector 45"/>
          <p:cNvCxnSpPr/>
          <p:nvPr/>
        </p:nvCxnSpPr>
        <p:spPr>
          <a:xfrm>
            <a:off x="4670620" y="57015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8" y="610495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cxnSp>
        <p:nvCxnSpPr>
          <p:cNvPr id="48" name="Straight Connector 47"/>
          <p:cNvCxnSpPr/>
          <p:nvPr/>
        </p:nvCxnSpPr>
        <p:spPr>
          <a:xfrm>
            <a:off x="5316079" y="5692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65067" y="609598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2005</a:t>
            </a:r>
            <a:endParaRPr lang="en-US" sz="1100" b="1" dirty="0">
              <a:solidFill>
                <a:prstClr val="black"/>
              </a:solidFill>
              <a:latin typeface="Verdana" pitchFamily="34" charset="0"/>
              <a:ea typeface="+mn-ea"/>
            </a:endParaRPr>
          </a:p>
        </p:txBody>
      </p:sp>
      <p:cxnSp>
        <p:nvCxnSpPr>
          <p:cNvPr id="51" name="Straight Connector 50"/>
          <p:cNvCxnSpPr/>
          <p:nvPr/>
        </p:nvCxnSpPr>
        <p:spPr>
          <a:xfrm>
            <a:off x="5961538" y="57015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710526" y="610494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2010</a:t>
            </a:r>
            <a:endParaRPr lang="en-US" sz="1100" b="1" dirty="0">
              <a:solidFill>
                <a:prstClr val="black"/>
              </a:solidFill>
              <a:latin typeface="Verdana" pitchFamily="34" charset="0"/>
              <a:ea typeface="+mn-ea"/>
            </a:endParaRPr>
          </a:p>
        </p:txBody>
      </p:sp>
      <p:cxnSp>
        <p:nvCxnSpPr>
          <p:cNvPr id="53" name="Straight Connector 52"/>
          <p:cNvCxnSpPr/>
          <p:nvPr/>
        </p:nvCxnSpPr>
        <p:spPr>
          <a:xfrm>
            <a:off x="6606997" y="5683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355985" y="6087022"/>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2015</a:t>
            </a:r>
            <a:endParaRPr lang="en-US" sz="1100" b="1" dirty="0">
              <a:solidFill>
                <a:prstClr val="black"/>
              </a:solidFill>
              <a:latin typeface="Verdana" pitchFamily="34" charset="0"/>
              <a:ea typeface="+mn-ea"/>
            </a:endParaRPr>
          </a:p>
        </p:txBody>
      </p:sp>
      <p:cxnSp>
        <p:nvCxnSpPr>
          <p:cNvPr id="55" name="Straight Connector 54"/>
          <p:cNvCxnSpPr/>
          <p:nvPr/>
        </p:nvCxnSpPr>
        <p:spPr>
          <a:xfrm>
            <a:off x="7252456" y="56925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001444" y="6095983"/>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2020</a:t>
            </a:r>
            <a:endParaRPr lang="en-US" sz="1100" b="1" dirty="0">
              <a:solidFill>
                <a:prstClr val="black"/>
              </a:solidFill>
              <a:latin typeface="Verdana" pitchFamily="34" charset="0"/>
              <a:ea typeface="+mn-ea"/>
            </a:endParaRPr>
          </a:p>
        </p:txBody>
      </p:sp>
      <p:cxnSp>
        <p:nvCxnSpPr>
          <p:cNvPr id="57" name="Straight Connector 56"/>
          <p:cNvCxnSpPr/>
          <p:nvPr/>
        </p:nvCxnSpPr>
        <p:spPr>
          <a:xfrm>
            <a:off x="7897915" y="568360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46903" y="6087016"/>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2025</a:t>
            </a:r>
            <a:endParaRPr lang="en-US" sz="1100" b="1" dirty="0">
              <a:solidFill>
                <a:prstClr val="black"/>
              </a:solidFill>
              <a:latin typeface="Verdana" pitchFamily="34" charset="0"/>
              <a:ea typeface="+mn-ea"/>
            </a:endParaRPr>
          </a:p>
        </p:txBody>
      </p:sp>
      <p:cxnSp>
        <p:nvCxnSpPr>
          <p:cNvPr id="60" name="Straight Connector 59"/>
          <p:cNvCxnSpPr/>
          <p:nvPr/>
        </p:nvCxnSpPr>
        <p:spPr>
          <a:xfrm>
            <a:off x="8543374" y="569256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92362" y="6095977"/>
            <a:ext cx="473206"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2030</a:t>
            </a:r>
            <a:endParaRPr lang="en-US" sz="1100" b="1" dirty="0">
              <a:solidFill>
                <a:prstClr val="black"/>
              </a:solidFill>
              <a:latin typeface="Verdana" pitchFamily="34" charset="0"/>
              <a:ea typeface="+mn-ea"/>
            </a:endParaRPr>
          </a:p>
        </p:txBody>
      </p:sp>
      <p:cxnSp>
        <p:nvCxnSpPr>
          <p:cNvPr id="62" name="Straight Connector 61"/>
          <p:cNvCxnSpPr/>
          <p:nvPr/>
        </p:nvCxnSpPr>
        <p:spPr>
          <a:xfrm rot="5400000">
            <a:off x="918885" y="50649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909924" y="1151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8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909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00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891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00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892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3090" y="508298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2.000</a:t>
            </a:r>
            <a:endParaRPr lang="en-US" sz="1100" b="1" dirty="0">
              <a:solidFill>
                <a:prstClr val="black"/>
              </a:solidFill>
              <a:latin typeface="Verdana" pitchFamily="34" charset="0"/>
              <a:ea typeface="+mn-ea"/>
            </a:endParaRPr>
          </a:p>
        </p:txBody>
      </p:sp>
      <p:sp>
        <p:nvSpPr>
          <p:cNvPr id="76" name="TextBox 75"/>
          <p:cNvSpPr txBox="1"/>
          <p:nvPr/>
        </p:nvSpPr>
        <p:spPr>
          <a:xfrm>
            <a:off x="233090" y="445545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2.050</a:t>
            </a:r>
            <a:endParaRPr lang="en-US" sz="1100" b="1" dirty="0">
              <a:solidFill>
                <a:prstClr val="black"/>
              </a:solidFill>
              <a:latin typeface="Verdana" pitchFamily="34" charset="0"/>
              <a:ea typeface="+mn-ea"/>
            </a:endParaRPr>
          </a:p>
        </p:txBody>
      </p:sp>
      <p:sp>
        <p:nvSpPr>
          <p:cNvPr id="77" name="TextBox 76"/>
          <p:cNvSpPr txBox="1"/>
          <p:nvPr/>
        </p:nvSpPr>
        <p:spPr>
          <a:xfrm>
            <a:off x="233090" y="3792067"/>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2.100</a:t>
            </a:r>
            <a:endParaRPr lang="en-US" sz="1100" b="1" dirty="0">
              <a:solidFill>
                <a:prstClr val="black"/>
              </a:solidFill>
              <a:latin typeface="Verdana" pitchFamily="34" charset="0"/>
              <a:ea typeface="+mn-ea"/>
            </a:endParaRPr>
          </a:p>
        </p:txBody>
      </p:sp>
      <p:sp>
        <p:nvSpPr>
          <p:cNvPr id="78" name="TextBox 77"/>
          <p:cNvSpPr txBox="1"/>
          <p:nvPr/>
        </p:nvSpPr>
        <p:spPr>
          <a:xfrm>
            <a:off x="233090" y="31376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2.150</a:t>
            </a:r>
            <a:endParaRPr lang="en-US" sz="1100" b="1" dirty="0">
              <a:solidFill>
                <a:prstClr val="black"/>
              </a:solidFill>
              <a:latin typeface="Verdana" pitchFamily="34" charset="0"/>
              <a:ea typeface="+mn-ea"/>
            </a:endParaRPr>
          </a:p>
        </p:txBody>
      </p:sp>
      <p:sp>
        <p:nvSpPr>
          <p:cNvPr id="79" name="TextBox 78"/>
          <p:cNvSpPr txBox="1"/>
          <p:nvPr/>
        </p:nvSpPr>
        <p:spPr>
          <a:xfrm>
            <a:off x="233090" y="251011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2.200</a:t>
            </a:r>
            <a:endParaRPr lang="en-US" sz="1100" b="1" dirty="0">
              <a:solidFill>
                <a:prstClr val="black"/>
              </a:solidFill>
              <a:latin typeface="Verdana" pitchFamily="34" charset="0"/>
              <a:ea typeface="+mn-ea"/>
            </a:endParaRPr>
          </a:p>
        </p:txBody>
      </p:sp>
      <p:sp>
        <p:nvSpPr>
          <p:cNvPr id="80" name="TextBox 79"/>
          <p:cNvSpPr txBox="1"/>
          <p:nvPr/>
        </p:nvSpPr>
        <p:spPr>
          <a:xfrm>
            <a:off x="233090" y="1846725"/>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2.250</a:t>
            </a:r>
            <a:endParaRPr lang="en-US" sz="1100" b="1" dirty="0">
              <a:solidFill>
                <a:prstClr val="black"/>
              </a:solidFill>
              <a:latin typeface="Verdana" pitchFamily="34" charset="0"/>
              <a:ea typeface="+mn-ea"/>
            </a:endParaRPr>
          </a:p>
        </p:txBody>
      </p:sp>
      <p:sp>
        <p:nvSpPr>
          <p:cNvPr id="81" name="TextBox 80"/>
          <p:cNvSpPr txBox="1"/>
          <p:nvPr/>
        </p:nvSpPr>
        <p:spPr>
          <a:xfrm>
            <a:off x="251019" y="1210231"/>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2.300</a:t>
            </a:r>
            <a:endParaRPr lang="en-US" sz="1100" b="1" dirty="0">
              <a:solidFill>
                <a:prstClr val="black"/>
              </a:solidFill>
              <a:latin typeface="Verdana" pitchFamily="34" charset="0"/>
              <a:ea typeface="+mn-ea"/>
            </a:endParaRPr>
          </a:p>
        </p:txBody>
      </p:sp>
      <p:sp>
        <p:nvSpPr>
          <p:cNvPr id="82" name="TextBox 81"/>
          <p:cNvSpPr txBox="1"/>
          <p:nvPr/>
        </p:nvSpPr>
        <p:spPr>
          <a:xfrm>
            <a:off x="251019" y="546843"/>
            <a:ext cx="511679" cy="261610"/>
          </a:xfrm>
          <a:prstGeom prst="rect">
            <a:avLst/>
          </a:prstGeom>
          <a:noFill/>
        </p:spPr>
        <p:txBody>
          <a:bodyPr wrap="none" rtlCol="0">
            <a:spAutoFit/>
          </a:bodyPr>
          <a:lstStyle/>
          <a:p>
            <a:pPr eaLnBrk="0" hangingPunct="0"/>
            <a:r>
              <a:rPr lang="en-US" sz="1100" b="1" dirty="0" smtClean="0">
                <a:solidFill>
                  <a:prstClr val="black"/>
                </a:solidFill>
                <a:latin typeface="Verdana" pitchFamily="34" charset="0"/>
                <a:ea typeface="+mn-ea"/>
              </a:rPr>
              <a:t>2.350</a:t>
            </a:r>
            <a:endParaRPr lang="en-US" sz="1100" b="1" dirty="0">
              <a:solidFill>
                <a:prstClr val="black"/>
              </a:solidFill>
              <a:latin typeface="Verdana" pitchFamily="34" charset="0"/>
              <a:ea typeface="+mn-ea"/>
            </a:endParaRPr>
          </a:p>
        </p:txBody>
      </p:sp>
      <p:sp>
        <p:nvSpPr>
          <p:cNvPr id="83" name="TextBox 82"/>
          <p:cNvSpPr txBox="1"/>
          <p:nvPr/>
        </p:nvSpPr>
        <p:spPr>
          <a:xfrm>
            <a:off x="0" y="2680447"/>
            <a:ext cx="441146"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H</a:t>
            </a:r>
            <a:endParaRPr lang="en-US" sz="3200" b="1" dirty="0">
              <a:solidFill>
                <a:prstClr val="black"/>
              </a:solidFill>
              <a:latin typeface="Verdana" pitchFamily="34" charset="0"/>
              <a:ea typeface="+mn-ea"/>
            </a:endParaRPr>
          </a:p>
        </p:txBody>
      </p:sp>
      <p:sp>
        <p:nvSpPr>
          <p:cNvPr id="84" name="TextBox 83"/>
          <p:cNvSpPr txBox="1"/>
          <p:nvPr/>
        </p:nvSpPr>
        <p:spPr>
          <a:xfrm>
            <a:off x="4634754" y="6273225"/>
            <a:ext cx="968535" cy="584775"/>
          </a:xfrm>
          <a:prstGeom prst="rect">
            <a:avLst/>
          </a:prstGeom>
          <a:noFill/>
        </p:spPr>
        <p:txBody>
          <a:bodyPr wrap="none" rtlCol="0">
            <a:spAutoFit/>
          </a:bodyPr>
          <a:lstStyle/>
          <a:p>
            <a:pPr eaLnBrk="0" hangingPunct="0"/>
            <a:r>
              <a:rPr lang="en-US" sz="3200" b="1" dirty="0" smtClean="0">
                <a:solidFill>
                  <a:prstClr val="black"/>
                </a:solidFill>
                <a:latin typeface="Verdana" pitchFamily="34" charset="0"/>
                <a:ea typeface="+mn-ea"/>
              </a:rPr>
              <a:t>time</a:t>
            </a:r>
            <a:endParaRPr lang="en-US" sz="3200" b="1" dirty="0">
              <a:solidFill>
                <a:prstClr val="black"/>
              </a:solidFill>
              <a:latin typeface="Verdana" pitchFamily="34" charset="0"/>
              <a:ea typeface="+mn-ea"/>
            </a:endParaRPr>
          </a:p>
        </p:txBody>
      </p:sp>
      <p:grpSp>
        <p:nvGrpSpPr>
          <p:cNvPr id="94" name="Group 93"/>
          <p:cNvGrpSpPr/>
          <p:nvPr/>
        </p:nvGrpSpPr>
        <p:grpSpPr>
          <a:xfrm>
            <a:off x="3774141" y="3370734"/>
            <a:ext cx="251010" cy="645458"/>
            <a:chOff x="2492188" y="1990165"/>
            <a:chExt cx="349623" cy="1004048"/>
          </a:xfrm>
        </p:grpSpPr>
        <p:cxnSp>
          <p:nvCxnSpPr>
            <p:cNvPr id="86" name="Straight Connector 85"/>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V="1">
            <a:off x="251012" y="878541"/>
            <a:ext cx="8668870" cy="4625788"/>
          </a:xfrm>
          <a:prstGeom prst="line">
            <a:avLst/>
          </a:prstGeom>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5683626" y="2483224"/>
            <a:ext cx="251010" cy="609599"/>
            <a:chOff x="2492188" y="1990165"/>
            <a:chExt cx="349623" cy="1004048"/>
          </a:xfrm>
        </p:grpSpPr>
        <p:cxnSp>
          <p:nvCxnSpPr>
            <p:cNvPr id="103" name="Straight Connector 10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227296" y="3388658"/>
            <a:ext cx="251010" cy="959223"/>
            <a:chOff x="2492188" y="1990165"/>
            <a:chExt cx="349623" cy="1004048"/>
          </a:xfrm>
        </p:grpSpPr>
        <p:cxnSp>
          <p:nvCxnSpPr>
            <p:cNvPr id="107" name="Straight Connector 10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Oval 109"/>
          <p:cNvSpPr/>
          <p:nvPr/>
        </p:nvSpPr>
        <p:spPr>
          <a:xfrm>
            <a:off x="3272117" y="382793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809998" y="3648640"/>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840938" y="2635626"/>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5719482" y="2743205"/>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52" name="Group 151"/>
          <p:cNvGrpSpPr/>
          <p:nvPr/>
        </p:nvGrpSpPr>
        <p:grpSpPr>
          <a:xfrm>
            <a:off x="4796117" y="2438395"/>
            <a:ext cx="251010" cy="510992"/>
            <a:chOff x="2492188" y="1990165"/>
            <a:chExt cx="349623" cy="1004048"/>
          </a:xfrm>
        </p:grpSpPr>
        <p:cxnSp>
          <p:nvCxnSpPr>
            <p:cNvPr id="153" name="Straight Connector 15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815788" y="4733369"/>
            <a:ext cx="251010" cy="896466"/>
            <a:chOff x="2492188" y="1990165"/>
            <a:chExt cx="349623" cy="1004048"/>
          </a:xfrm>
        </p:grpSpPr>
        <p:cxnSp>
          <p:nvCxnSpPr>
            <p:cNvPr id="158" name="Straight Connector 15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1" name="Oval 160"/>
          <p:cNvSpPr/>
          <p:nvPr/>
        </p:nvSpPr>
        <p:spPr>
          <a:xfrm>
            <a:off x="851645" y="508299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3" name="Group 162"/>
          <p:cNvGrpSpPr/>
          <p:nvPr/>
        </p:nvGrpSpPr>
        <p:grpSpPr>
          <a:xfrm>
            <a:off x="1317811" y="4500286"/>
            <a:ext cx="251010" cy="744067"/>
            <a:chOff x="2492188" y="1990165"/>
            <a:chExt cx="349623" cy="1004048"/>
          </a:xfrm>
        </p:grpSpPr>
        <p:cxnSp>
          <p:nvCxnSpPr>
            <p:cNvPr id="164" name="Straight Connector 16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7" name="Oval 166"/>
          <p:cNvSpPr/>
          <p:nvPr/>
        </p:nvSpPr>
        <p:spPr>
          <a:xfrm>
            <a:off x="1371598" y="47871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7" name="Group 176"/>
          <p:cNvGrpSpPr/>
          <p:nvPr/>
        </p:nvGrpSpPr>
        <p:grpSpPr>
          <a:xfrm>
            <a:off x="1963270" y="4204452"/>
            <a:ext cx="251010" cy="636491"/>
            <a:chOff x="2492188" y="1990165"/>
            <a:chExt cx="349623" cy="1004048"/>
          </a:xfrm>
        </p:grpSpPr>
        <p:cxnSp>
          <p:nvCxnSpPr>
            <p:cNvPr id="178" name="Straight Connector 17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1" name="Oval 180"/>
          <p:cNvSpPr/>
          <p:nvPr/>
        </p:nvSpPr>
        <p:spPr>
          <a:xfrm>
            <a:off x="2008092" y="444650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82" name="Group 181"/>
          <p:cNvGrpSpPr/>
          <p:nvPr/>
        </p:nvGrpSpPr>
        <p:grpSpPr>
          <a:xfrm>
            <a:off x="2617694" y="3935513"/>
            <a:ext cx="251010" cy="493055"/>
            <a:chOff x="2492188" y="1990165"/>
            <a:chExt cx="349623" cy="1004048"/>
          </a:xfrm>
        </p:grpSpPr>
        <p:cxnSp>
          <p:nvCxnSpPr>
            <p:cNvPr id="183" name="Straight Connector 182"/>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6" name="Oval 185"/>
          <p:cNvSpPr/>
          <p:nvPr/>
        </p:nvSpPr>
        <p:spPr>
          <a:xfrm>
            <a:off x="2653551" y="41148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7" name="Group 96"/>
          <p:cNvGrpSpPr/>
          <p:nvPr/>
        </p:nvGrpSpPr>
        <p:grpSpPr>
          <a:xfrm>
            <a:off x="3227295" y="3666570"/>
            <a:ext cx="251010" cy="358584"/>
            <a:chOff x="2492188" y="1990165"/>
            <a:chExt cx="349623" cy="1004048"/>
          </a:xfrm>
        </p:grpSpPr>
        <p:cxnSp>
          <p:nvCxnSpPr>
            <p:cNvPr id="98" name="Straight Connector 9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4" name="Oval 113"/>
          <p:cNvSpPr/>
          <p:nvPr/>
        </p:nvSpPr>
        <p:spPr>
          <a:xfrm>
            <a:off x="3272116" y="377414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15" name="Group 114"/>
          <p:cNvGrpSpPr/>
          <p:nvPr/>
        </p:nvGrpSpPr>
        <p:grpSpPr>
          <a:xfrm>
            <a:off x="8364070" y="277908"/>
            <a:ext cx="251010" cy="1685362"/>
            <a:chOff x="2492188" y="1990165"/>
            <a:chExt cx="349623" cy="1004048"/>
          </a:xfrm>
        </p:grpSpPr>
        <p:cxnSp>
          <p:nvCxnSpPr>
            <p:cNvPr id="116" name="Straight Connector 11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3" name="Oval 122"/>
          <p:cNvSpPr/>
          <p:nvPr/>
        </p:nvSpPr>
        <p:spPr>
          <a:xfrm>
            <a:off x="8408892" y="104887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28" name="Group 127"/>
          <p:cNvGrpSpPr/>
          <p:nvPr/>
        </p:nvGrpSpPr>
        <p:grpSpPr>
          <a:xfrm>
            <a:off x="3881716" y="3236259"/>
            <a:ext cx="251010" cy="493060"/>
            <a:chOff x="2492188" y="1990165"/>
            <a:chExt cx="349623" cy="1004048"/>
          </a:xfrm>
        </p:grpSpPr>
        <p:cxnSp>
          <p:nvCxnSpPr>
            <p:cNvPr id="129" name="Straight Connector 12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2" name="Oval 131"/>
          <p:cNvSpPr/>
          <p:nvPr/>
        </p:nvSpPr>
        <p:spPr>
          <a:xfrm>
            <a:off x="3917574" y="3442455"/>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3" name="Group 132"/>
          <p:cNvGrpSpPr/>
          <p:nvPr/>
        </p:nvGrpSpPr>
        <p:grpSpPr>
          <a:xfrm>
            <a:off x="4500282" y="3012149"/>
            <a:ext cx="251010" cy="331687"/>
            <a:chOff x="2492188" y="1990165"/>
            <a:chExt cx="349623" cy="1004048"/>
          </a:xfrm>
        </p:grpSpPr>
        <p:cxnSp>
          <p:nvCxnSpPr>
            <p:cNvPr id="134" name="Straight Connector 13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7" name="Oval 136"/>
          <p:cNvSpPr/>
          <p:nvPr/>
        </p:nvSpPr>
        <p:spPr>
          <a:xfrm>
            <a:off x="4545104" y="31107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38" name="Group 137"/>
          <p:cNvGrpSpPr/>
          <p:nvPr/>
        </p:nvGrpSpPr>
        <p:grpSpPr>
          <a:xfrm>
            <a:off x="5154706" y="2608738"/>
            <a:ext cx="251010" cy="466157"/>
            <a:chOff x="2492188" y="1990165"/>
            <a:chExt cx="349623" cy="1004048"/>
          </a:xfrm>
        </p:grpSpPr>
        <p:cxnSp>
          <p:nvCxnSpPr>
            <p:cNvPr id="139" name="Straight Connector 13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2" name="Oval 141"/>
          <p:cNvSpPr/>
          <p:nvPr/>
        </p:nvSpPr>
        <p:spPr>
          <a:xfrm>
            <a:off x="5199528" y="277010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3" name="Group 142"/>
          <p:cNvGrpSpPr/>
          <p:nvPr/>
        </p:nvGrpSpPr>
        <p:grpSpPr>
          <a:xfrm>
            <a:off x="5800164" y="2178429"/>
            <a:ext cx="251010" cy="636491"/>
            <a:chOff x="2492188" y="1990165"/>
            <a:chExt cx="349623" cy="1004048"/>
          </a:xfrm>
        </p:grpSpPr>
        <p:cxnSp>
          <p:nvCxnSpPr>
            <p:cNvPr id="144" name="Straight Connector 14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7" name="Oval 146"/>
          <p:cNvSpPr/>
          <p:nvPr/>
        </p:nvSpPr>
        <p:spPr>
          <a:xfrm>
            <a:off x="5844986" y="242047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48" name="Group 147"/>
          <p:cNvGrpSpPr/>
          <p:nvPr/>
        </p:nvGrpSpPr>
        <p:grpSpPr>
          <a:xfrm>
            <a:off x="6445622" y="1685367"/>
            <a:ext cx="251010" cy="923361"/>
            <a:chOff x="2492188" y="1990165"/>
            <a:chExt cx="349623" cy="1004048"/>
          </a:xfrm>
        </p:grpSpPr>
        <p:cxnSp>
          <p:nvCxnSpPr>
            <p:cNvPr id="149" name="Straight Connector 148"/>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6" name="Oval 155"/>
          <p:cNvSpPr/>
          <p:nvPr/>
        </p:nvSpPr>
        <p:spPr>
          <a:xfrm>
            <a:off x="6490445" y="206188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62" name="Group 161"/>
          <p:cNvGrpSpPr/>
          <p:nvPr/>
        </p:nvGrpSpPr>
        <p:grpSpPr>
          <a:xfrm>
            <a:off x="7064186" y="1246096"/>
            <a:ext cx="251010" cy="1147481"/>
            <a:chOff x="2492188" y="1990165"/>
            <a:chExt cx="349623" cy="1004048"/>
          </a:xfrm>
        </p:grpSpPr>
        <p:cxnSp>
          <p:nvCxnSpPr>
            <p:cNvPr id="168" name="Straight Connector 167"/>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2" name="Oval 171"/>
          <p:cNvSpPr/>
          <p:nvPr/>
        </p:nvSpPr>
        <p:spPr>
          <a:xfrm>
            <a:off x="7117974" y="1730194"/>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174" name="Group 173"/>
          <p:cNvGrpSpPr/>
          <p:nvPr/>
        </p:nvGrpSpPr>
        <p:grpSpPr>
          <a:xfrm>
            <a:off x="7718609" y="815791"/>
            <a:ext cx="251010" cy="1371598"/>
            <a:chOff x="2492188" y="1990165"/>
            <a:chExt cx="349623" cy="1004048"/>
          </a:xfrm>
        </p:grpSpPr>
        <p:cxnSp>
          <p:nvCxnSpPr>
            <p:cNvPr id="175" name="Straight Connector 174"/>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8" name="Oval 187"/>
          <p:cNvSpPr/>
          <p:nvPr/>
        </p:nvSpPr>
        <p:spPr>
          <a:xfrm>
            <a:off x="7772397" y="13985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4" name="Freeform 13"/>
          <p:cNvSpPr/>
          <p:nvPr/>
        </p:nvSpPr>
        <p:spPr>
          <a:xfrm>
            <a:off x="932329" y="268941"/>
            <a:ext cx="7566212" cy="4473388"/>
          </a:xfrm>
          <a:custGeom>
            <a:avLst/>
            <a:gdLst>
              <a:gd name="connsiteX0" fmla="*/ 0 w 7566212"/>
              <a:gd name="connsiteY0" fmla="*/ 4473388 h 4473388"/>
              <a:gd name="connsiteX1" fmla="*/ 2429436 w 7566212"/>
              <a:gd name="connsiteY1" fmla="*/ 3397624 h 4473388"/>
              <a:gd name="connsiteX2" fmla="*/ 4356847 w 7566212"/>
              <a:gd name="connsiteY2" fmla="*/ 2339788 h 4473388"/>
              <a:gd name="connsiteX3" fmla="*/ 6257365 w 7566212"/>
              <a:gd name="connsiteY3" fmla="*/ 977153 h 4473388"/>
              <a:gd name="connsiteX4" fmla="*/ 7566212 w 7566212"/>
              <a:gd name="connsiteY4" fmla="*/ 0 h 4473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212" h="4473388">
                <a:moveTo>
                  <a:pt x="0" y="4473388"/>
                </a:moveTo>
                <a:cubicBezTo>
                  <a:pt x="851647" y="4113306"/>
                  <a:pt x="1703295" y="3753224"/>
                  <a:pt x="2429436" y="3397624"/>
                </a:cubicBezTo>
                <a:cubicBezTo>
                  <a:pt x="3155577" y="3042024"/>
                  <a:pt x="3718859" y="2743200"/>
                  <a:pt x="4356847" y="2339788"/>
                </a:cubicBezTo>
                <a:cubicBezTo>
                  <a:pt x="4994835" y="1936376"/>
                  <a:pt x="5722471" y="1367118"/>
                  <a:pt x="6257365" y="977153"/>
                </a:cubicBezTo>
                <a:cubicBezTo>
                  <a:pt x="6792259" y="587188"/>
                  <a:pt x="7179235" y="293594"/>
                  <a:pt x="7566212"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5" name="Freeform 14"/>
          <p:cNvSpPr/>
          <p:nvPr/>
        </p:nvSpPr>
        <p:spPr>
          <a:xfrm>
            <a:off x="932329" y="1954306"/>
            <a:ext cx="7566212" cy="3675529"/>
          </a:xfrm>
          <a:custGeom>
            <a:avLst/>
            <a:gdLst>
              <a:gd name="connsiteX0" fmla="*/ 0 w 7566212"/>
              <a:gd name="connsiteY0" fmla="*/ 3675529 h 3675529"/>
              <a:gd name="connsiteX1" fmla="*/ 1810871 w 7566212"/>
              <a:gd name="connsiteY1" fmla="*/ 2483223 h 3675529"/>
              <a:gd name="connsiteX2" fmla="*/ 3702424 w 7566212"/>
              <a:gd name="connsiteY2" fmla="*/ 1380565 h 3675529"/>
              <a:gd name="connsiteX3" fmla="*/ 5020236 w 7566212"/>
              <a:gd name="connsiteY3" fmla="*/ 869576 h 3675529"/>
              <a:gd name="connsiteX4" fmla="*/ 6266330 w 7566212"/>
              <a:gd name="connsiteY4" fmla="*/ 439270 h 3675529"/>
              <a:gd name="connsiteX5" fmla="*/ 7566212 w 7566212"/>
              <a:gd name="connsiteY5" fmla="*/ 0 h 36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6212" h="3675529">
                <a:moveTo>
                  <a:pt x="0" y="3675529"/>
                </a:moveTo>
                <a:cubicBezTo>
                  <a:pt x="596900" y="3270623"/>
                  <a:pt x="1193800" y="2865717"/>
                  <a:pt x="1810871" y="2483223"/>
                </a:cubicBezTo>
                <a:cubicBezTo>
                  <a:pt x="2427942" y="2100729"/>
                  <a:pt x="3167530" y="1649506"/>
                  <a:pt x="3702424" y="1380565"/>
                </a:cubicBezTo>
                <a:cubicBezTo>
                  <a:pt x="4237318" y="1111624"/>
                  <a:pt x="4592918" y="1026458"/>
                  <a:pt x="5020236" y="869576"/>
                </a:cubicBezTo>
                <a:cubicBezTo>
                  <a:pt x="5447554" y="712693"/>
                  <a:pt x="6266330" y="439270"/>
                  <a:pt x="6266330" y="439270"/>
                </a:cubicBezTo>
                <a:lnTo>
                  <a:pt x="7566212" y="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69" name="TextBox 168"/>
          <p:cNvSpPr txBox="1"/>
          <p:nvPr/>
        </p:nvSpPr>
        <p:spPr>
          <a:xfrm>
            <a:off x="1739153" y="376518"/>
            <a:ext cx="5865708" cy="738664"/>
          </a:xfrm>
          <a:prstGeom prst="rect">
            <a:avLst/>
          </a:prstGeom>
          <a:noFill/>
        </p:spPr>
        <p:txBody>
          <a:bodyPr wrap="none" rtlCol="0">
            <a:spAutoFit/>
          </a:bodyPr>
          <a:lstStyle/>
          <a:p>
            <a:pPr eaLnBrk="0" hangingPunct="0"/>
            <a:r>
              <a:rPr lang="en-US" sz="1400" b="1" dirty="0" smtClean="0">
                <a:solidFill>
                  <a:prstClr val="black"/>
                </a:solidFill>
                <a:latin typeface="Verdana" pitchFamily="34" charset="0"/>
                <a:ea typeface="+mn-ea"/>
              </a:rPr>
              <a:t>Because latitude and longitude will behave significantly </a:t>
            </a:r>
          </a:p>
          <a:p>
            <a:pPr eaLnBrk="0" hangingPunct="0"/>
            <a:r>
              <a:rPr lang="en-US" sz="1400" b="1" dirty="0" smtClean="0">
                <a:solidFill>
                  <a:prstClr val="black"/>
                </a:solidFill>
                <a:latin typeface="Verdana" pitchFamily="34" charset="0"/>
                <a:ea typeface="+mn-ea"/>
              </a:rPr>
              <a:t>differently in a plate-fixed system than in ITRF, </a:t>
            </a:r>
          </a:p>
          <a:p>
            <a:pPr eaLnBrk="0" hangingPunct="0"/>
            <a:r>
              <a:rPr lang="en-US" sz="1400" b="1" dirty="0" smtClean="0">
                <a:solidFill>
                  <a:prstClr val="black"/>
                </a:solidFill>
                <a:latin typeface="Verdana" pitchFamily="34" charset="0"/>
                <a:ea typeface="+mn-ea"/>
              </a:rPr>
              <a:t>such graphs may look different. </a:t>
            </a:r>
          </a:p>
        </p:txBody>
      </p:sp>
    </p:spTree>
    <p:extLst>
      <p:ext uri="{BB962C8B-B14F-4D97-AF65-F5344CB8AC3E}">
        <p14:creationId xmlns:p14="http://schemas.microsoft.com/office/powerpoint/2010/main" val="21479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Alaska Surveying and Mapping Conference, Anchorage</a:t>
            </a:r>
            <a:endParaRPr lang="en-US" dirty="0"/>
          </a:p>
        </p:txBody>
      </p:sp>
    </p:spTree>
    <p:extLst>
      <p:ext uri="{BB962C8B-B14F-4D97-AF65-F5344CB8AC3E}">
        <p14:creationId xmlns:p14="http://schemas.microsoft.com/office/powerpoint/2010/main" val="40648592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1881" y="2495365"/>
            <a:ext cx="8704613" cy="1143000"/>
          </a:xfrm>
        </p:spPr>
        <p:txBody>
          <a:bodyPr/>
          <a:lstStyle/>
          <a:p>
            <a:r>
              <a:rPr lang="en-US" altLang="en-US" dirty="0" smtClean="0"/>
              <a:t>The future of bluebooking</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12613804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990600"/>
            <a:ext cx="9144000" cy="3200400"/>
          </a:xfrm>
          <a:prstGeom prst="rect">
            <a:avLst/>
          </a:prstGeom>
          <a:noFill/>
          <a:ln>
            <a:noFill/>
          </a:ln>
        </p:spPr>
        <p:txBody>
          <a:bodyPr lIns="91425" tIns="45700" rIns="91425" bIns="45700" anchor="ctr"/>
          <a:lstStyle/>
          <a:p>
            <a:pPr fontAlgn="auto">
              <a:spcBef>
                <a:spcPts val="0"/>
              </a:spcBef>
              <a:spcAft>
                <a:spcPts val="0"/>
              </a:spcAft>
              <a:buClr>
                <a:srgbClr val="1F497D"/>
              </a:buClr>
              <a:buFont typeface="Source Sans Pro"/>
              <a:buNone/>
              <a:defRPr/>
            </a:pPr>
            <a:endParaRPr sz="4400" kern="0">
              <a:solidFill>
                <a:srgbClr val="000000"/>
              </a:solidFill>
              <a:latin typeface="Verdana"/>
              <a:ea typeface="Verdana"/>
              <a:cs typeface="Verdana"/>
              <a:sym typeface="Verdana"/>
              <a:rtl val="0"/>
            </a:endParaRPr>
          </a:p>
        </p:txBody>
      </p:sp>
      <p:sp>
        <p:nvSpPr>
          <p:cNvPr id="103" name="Shape 103"/>
          <p:cNvSpPr txBox="1"/>
          <p:nvPr/>
        </p:nvSpPr>
        <p:spPr>
          <a:xfrm>
            <a:off x="625475" y="465138"/>
            <a:ext cx="9077325" cy="682625"/>
          </a:xfrm>
          <a:prstGeom prst="rect">
            <a:avLst/>
          </a:prstGeom>
          <a:noFill/>
          <a:ln>
            <a:noFill/>
          </a:ln>
        </p:spPr>
        <p:txBody>
          <a:bodyPr lIns="91425" tIns="45700" rIns="91425" bIns="45700"/>
          <a:lstStyle/>
          <a:p>
            <a:pPr fontAlgn="auto">
              <a:spcBef>
                <a:spcPts val="0"/>
              </a:spcBef>
              <a:spcAft>
                <a:spcPts val="0"/>
              </a:spcAft>
              <a:buClr>
                <a:srgbClr val="3905BB"/>
              </a:buClr>
              <a:buSzPct val="25000"/>
              <a:buFont typeface="Times New Roman"/>
              <a:buNone/>
              <a:defRPr/>
            </a:pPr>
            <a:r>
              <a:rPr lang="en-US" sz="3200" b="1" kern="0" dirty="0">
                <a:solidFill>
                  <a:srgbClr val="1F497D"/>
                </a:solidFill>
                <a:latin typeface="Arial Black" panose="020B0A04020102020204" pitchFamily="34" charset="0"/>
                <a:ea typeface="Times New Roman"/>
                <a:cs typeface="Arial" charset="0"/>
                <a:sym typeface="Times New Roman"/>
                <a:rtl val="0"/>
              </a:rPr>
              <a:t>The National Geodetic Survey </a:t>
            </a:r>
            <a:br>
              <a:rPr lang="en-US" sz="3200" b="1" kern="0" dirty="0">
                <a:solidFill>
                  <a:srgbClr val="1F497D"/>
                </a:solidFill>
                <a:latin typeface="Arial Black" panose="020B0A04020102020204" pitchFamily="34" charset="0"/>
                <a:ea typeface="Times New Roman"/>
                <a:cs typeface="Arial" charset="0"/>
                <a:sym typeface="Times New Roman"/>
                <a:rtl val="0"/>
              </a:rPr>
            </a:br>
            <a:r>
              <a:rPr lang="en-US" sz="3200" b="1" kern="0" dirty="0">
                <a:solidFill>
                  <a:srgbClr val="1F497D"/>
                </a:solidFill>
                <a:latin typeface="Arial Black" panose="020B0A04020102020204" pitchFamily="34" charset="0"/>
                <a:ea typeface="Times New Roman"/>
                <a:cs typeface="Arial" charset="0"/>
                <a:sym typeface="Times New Roman"/>
                <a:rtl val="0"/>
              </a:rPr>
              <a:t>Ten-Year Plan</a:t>
            </a:r>
          </a:p>
        </p:txBody>
      </p:sp>
      <p:sp>
        <p:nvSpPr>
          <p:cNvPr id="104" name="Shape 104"/>
          <p:cNvSpPr txBox="1"/>
          <p:nvPr/>
        </p:nvSpPr>
        <p:spPr>
          <a:xfrm>
            <a:off x="1127125" y="2706688"/>
            <a:ext cx="184150" cy="457200"/>
          </a:xfrm>
          <a:prstGeom prst="rect">
            <a:avLst/>
          </a:prstGeom>
          <a:noFill/>
          <a:ln>
            <a:noFill/>
          </a:ln>
        </p:spPr>
        <p:txBody>
          <a:bodyPr lIns="91425" tIns="45700" rIns="91425" bIns="45700"/>
          <a:lstStyle/>
          <a:p>
            <a:pPr fontAlgn="auto">
              <a:spcBef>
                <a:spcPts val="0"/>
              </a:spcBef>
              <a:spcAft>
                <a:spcPts val="0"/>
              </a:spcAft>
              <a:buClr>
                <a:srgbClr val="1F497D"/>
              </a:buClr>
              <a:buFont typeface="Source Sans Pro"/>
              <a:buNone/>
              <a:defRPr/>
            </a:pPr>
            <a:endParaRPr sz="2400" kern="0">
              <a:solidFill>
                <a:srgbClr val="000000"/>
              </a:solidFill>
              <a:latin typeface="Arial"/>
              <a:ea typeface="Arial"/>
              <a:cs typeface="Arial"/>
              <a:sym typeface="Arial"/>
              <a:rtl val="0"/>
            </a:endParaRPr>
          </a:p>
        </p:txBody>
      </p:sp>
      <p:sp>
        <p:nvSpPr>
          <p:cNvPr id="105" name="Shape 105"/>
          <p:cNvSpPr/>
          <p:nvPr/>
        </p:nvSpPr>
        <p:spPr>
          <a:xfrm>
            <a:off x="625475" y="1965325"/>
            <a:ext cx="4572000" cy="3597275"/>
          </a:xfrm>
          <a:prstGeom prst="rect">
            <a:avLst/>
          </a:prstGeom>
          <a:noFill/>
          <a:ln>
            <a:noFill/>
          </a:ln>
        </p:spPr>
        <p:txBody>
          <a:bodyPr lIns="91425" tIns="45700" rIns="91425" bIns="45700"/>
          <a:lstStyle/>
          <a:p>
            <a:pPr fontAlgn="auto">
              <a:lnSpc>
                <a:spcPct val="90000"/>
              </a:lnSpc>
              <a:spcBef>
                <a:spcPts val="0"/>
              </a:spcBef>
              <a:spcAft>
                <a:spcPts val="0"/>
              </a:spcAft>
              <a:buClr>
                <a:srgbClr val="000000"/>
              </a:buClr>
              <a:buSzPct val="100000"/>
              <a:defRPr/>
            </a:pPr>
            <a:r>
              <a:rPr lang="en-US" sz="1600" dirty="0">
                <a:solidFill>
                  <a:prstClr val="black"/>
                </a:solidFill>
                <a:latin typeface="Arial Black" panose="020B0A04020102020204" pitchFamily="34" charset="0"/>
                <a:ea typeface="ＭＳ Ｐゴシック" pitchFamily="34" charset="-128"/>
              </a:rPr>
              <a:t>Support the users </a:t>
            </a:r>
            <a:r>
              <a:rPr lang="en-US" sz="1600" dirty="0">
                <a:solidFill>
                  <a:prstClr val="black"/>
                </a:solidFill>
                <a:ea typeface="ＭＳ Ｐゴシック" pitchFamily="34" charset="-128"/>
              </a:rPr>
              <a:t>of the National </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prstClr val="black"/>
              </a:solidFill>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prstClr val="black"/>
                </a:solidFill>
                <a:latin typeface="Arial Black" panose="020B0A04020102020204" pitchFamily="34" charset="0"/>
                <a:ea typeface="ＭＳ Ｐゴシック" pitchFamily="34" charset="-128"/>
              </a:rPr>
              <a:t>Modernize and improve </a:t>
            </a:r>
            <a:r>
              <a:rPr lang="en-US" sz="1600" dirty="0">
                <a:solidFill>
                  <a:prstClr val="black"/>
                </a:solidFill>
                <a:ea typeface="ＭＳ Ｐゴシック" pitchFamily="34" charset="-128"/>
              </a:rPr>
              <a:t>the National </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prstClr val="black"/>
              </a:solidFill>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prstClr val="black"/>
                </a:solidFill>
                <a:latin typeface="Arial Black" panose="020B0A04020102020204" pitchFamily="34" charset="0"/>
                <a:ea typeface="ＭＳ Ｐゴシック" pitchFamily="34" charset="-128"/>
              </a:rPr>
              <a:t>Expand</a:t>
            </a:r>
            <a:r>
              <a:rPr lang="en-US" sz="1600" dirty="0">
                <a:solidFill>
                  <a:prstClr val="black"/>
                </a:solidFill>
                <a:ea typeface="ＭＳ Ｐゴシック" pitchFamily="34" charset="-128"/>
              </a:rPr>
              <a:t> the National Spatial Reference </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System stakeholder base through </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partnerships, education, and outreach. </a:t>
            </a:r>
          </a:p>
          <a:p>
            <a:pPr fontAlgn="auto">
              <a:lnSpc>
                <a:spcPct val="90000"/>
              </a:lnSpc>
              <a:spcBef>
                <a:spcPts val="0"/>
              </a:spcBef>
              <a:spcAft>
                <a:spcPts val="0"/>
              </a:spcAft>
              <a:buClr>
                <a:srgbClr val="000000"/>
              </a:buClr>
              <a:buSzPct val="100000"/>
              <a:defRPr/>
            </a:pPr>
            <a:endParaRPr lang="en-US" sz="1600" dirty="0">
              <a:solidFill>
                <a:prstClr val="black"/>
              </a:solidFill>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prstClr val="black"/>
                </a:solidFill>
                <a:latin typeface="Arial Black" panose="020B0A04020102020204" pitchFamily="34" charset="0"/>
                <a:ea typeface="ＭＳ Ｐゴシック" pitchFamily="34" charset="-128"/>
              </a:rPr>
              <a:t>Develop and enable </a:t>
            </a:r>
            <a:r>
              <a:rPr lang="en-US" sz="1600" dirty="0">
                <a:solidFill>
                  <a:prstClr val="black"/>
                </a:solidFill>
                <a:ea typeface="ＭＳ Ｐゴシック" pitchFamily="34" charset="-128"/>
              </a:rPr>
              <a:t>a workforce with </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a supportive environment. </a:t>
            </a:r>
          </a:p>
          <a:p>
            <a:pPr fontAlgn="auto">
              <a:lnSpc>
                <a:spcPct val="90000"/>
              </a:lnSpc>
              <a:spcBef>
                <a:spcPts val="0"/>
              </a:spcBef>
              <a:spcAft>
                <a:spcPts val="0"/>
              </a:spcAft>
              <a:buClr>
                <a:srgbClr val="000000"/>
              </a:buClr>
              <a:buSzPct val="100000"/>
              <a:defRPr/>
            </a:pPr>
            <a:endParaRPr lang="en-US" sz="1600" dirty="0">
              <a:solidFill>
                <a:prstClr val="black"/>
              </a:solidFill>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prstClr val="black"/>
                </a:solidFill>
                <a:latin typeface="Arial Black" panose="020B0A04020102020204" pitchFamily="34" charset="0"/>
                <a:ea typeface="ＭＳ Ｐゴシック" pitchFamily="34" charset="-128"/>
              </a:rPr>
              <a:t>Improve</a:t>
            </a:r>
            <a:r>
              <a:rPr lang="en-US" sz="1600" dirty="0">
                <a:solidFill>
                  <a:prstClr val="black"/>
                </a:solidFill>
                <a:ea typeface="ＭＳ Ｐゴシック" pitchFamily="34" charset="-128"/>
              </a:rPr>
              <a:t> organizational and administrative functionality. </a:t>
            </a:r>
            <a:endParaRPr sz="1600" kern="0" dirty="0">
              <a:solidFill>
                <a:prstClr val="black"/>
              </a:solidFill>
              <a:ea typeface="Times New Roman"/>
              <a:sym typeface="Times New Roman"/>
              <a:rtl val="0"/>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126038" y="1398588"/>
            <a:ext cx="3417887" cy="4443412"/>
          </a:xfrm>
          <a:prstGeom prst="rect">
            <a:avLst/>
          </a:prstGeom>
          <a:noFill/>
          <a:ln w="9525">
            <a:solidFill>
              <a:srgbClr val="000000"/>
            </a:solidFill>
            <a:miter lim="800000"/>
            <a:headEnd/>
            <a:tailEnd/>
          </a:ln>
          <a:effectLst>
            <a:outerShdw blurRad="50800" dist="38100" dir="2880003" sx="103000" sy="103000" algn="ctr" rotWithShape="0">
              <a:srgbClr val="808080">
                <a:alpha val="18999"/>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25475" y="5937250"/>
            <a:ext cx="6705600" cy="307975"/>
          </a:xfrm>
          <a:prstGeom prst="rect">
            <a:avLst/>
          </a:prstGeom>
        </p:spPr>
        <p:txBody>
          <a:bodyPr>
            <a:spAutoFit/>
          </a:bodyPr>
          <a:lstStyle/>
          <a:p>
            <a:pPr fontAlgn="auto">
              <a:spcBef>
                <a:spcPts val="0"/>
              </a:spcBef>
              <a:spcAft>
                <a:spcPts val="0"/>
              </a:spcAft>
              <a:buClr>
                <a:srgbClr val="000000"/>
              </a:buClr>
              <a:buSzPct val="25000"/>
              <a:buFont typeface="Times New Roman"/>
              <a:buNone/>
              <a:defRPr/>
            </a:pPr>
            <a:r>
              <a:rPr lang="en-US" sz="1400" u="sng" kern="0" dirty="0">
                <a:solidFill>
                  <a:srgbClr val="0000FF"/>
                </a:solidFill>
                <a:latin typeface="Times New Roman"/>
                <a:ea typeface="Times New Roman"/>
                <a:cs typeface="Times New Roman"/>
                <a:sym typeface="Times New Roman"/>
                <a:hlinkClick r:id="rId4"/>
                <a:rtl val="0"/>
              </a:rPr>
              <a:t>http://www.geodesy.noaa.gov/web/news/Ten_Year_Plan_2013-2023.pdf</a:t>
            </a:r>
            <a:endParaRPr lang="en-US" sz="1400" u="sng" kern="0" dirty="0">
              <a:solidFill>
                <a:srgbClr val="0000FF"/>
              </a:solidFill>
              <a:latin typeface="Times New Roman"/>
              <a:ea typeface="Times New Roman"/>
              <a:cs typeface="Times New Roman"/>
              <a:sym typeface="Times New Roman"/>
              <a:hlinkClick r:id="rId5"/>
              <a:rtl val="0"/>
            </a:endParaRPr>
          </a:p>
        </p:txBody>
      </p:sp>
      <p:sp>
        <p:nvSpPr>
          <p:cNvPr id="3" name="Date Placeholder 2"/>
          <p:cNvSpPr>
            <a:spLocks noGrp="1"/>
          </p:cNvSpPr>
          <p:nvPr>
            <p:ph type="dt" sz="half" idx="10"/>
          </p:nvPr>
        </p:nvSpPr>
        <p:spPr/>
        <p:txBody>
          <a:bodyPr/>
          <a:lstStyle/>
          <a:p>
            <a:pPr>
              <a:defRPr/>
            </a:pPr>
            <a:r>
              <a:rPr lang="en-US" altLang="en-US" smtClean="0"/>
              <a:t>February 15, 2016</a:t>
            </a:r>
            <a:endParaRPr lang="en-US" altLang="en-US"/>
          </a:p>
        </p:txBody>
      </p:sp>
      <p:sp>
        <p:nvSpPr>
          <p:cNvPr id="4" name="Footer Placeholder 3"/>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937191793"/>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3508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dirty="0" smtClean="0">
                <a:solidFill>
                  <a:schemeClr val="dk1"/>
                </a:solidFill>
                <a:latin typeface="Times New Roman"/>
                <a:ea typeface="Times New Roman"/>
                <a:cs typeface="Times New Roman"/>
                <a:sym typeface="Times New Roman"/>
              </a:rPr>
              <a:t>NGS Ten Year Plan 2013-2023</a:t>
            </a:r>
            <a:endParaRPr lang="en-US" sz="4400" b="1" dirty="0">
              <a:solidFill>
                <a:schemeClr val="dk1"/>
              </a:solidFill>
              <a:latin typeface="Times New Roman"/>
              <a:ea typeface="Times New Roman"/>
              <a:cs typeface="Times New Roman"/>
              <a:sym typeface="Times New Roman"/>
            </a:endParaRPr>
          </a:p>
        </p:txBody>
      </p:sp>
      <p:sp>
        <p:nvSpPr>
          <p:cNvPr id="104" name="Shape 104"/>
          <p:cNvSpPr txBox="1">
            <a:spLocks noGrp="1"/>
          </p:cNvSpPr>
          <p:nvPr>
            <p:ph type="body" idx="1"/>
          </p:nvPr>
        </p:nvSpPr>
        <p:spPr>
          <a:xfrm>
            <a:off x="457200" y="1599150"/>
            <a:ext cx="8229600" cy="5103299"/>
          </a:xfrm>
          <a:prstGeom prst="rect">
            <a:avLst/>
          </a:prstGeom>
          <a:noFill/>
          <a:ln>
            <a:noFill/>
          </a:ln>
        </p:spPr>
        <p:txBody>
          <a:bodyPr lIns="91425" tIns="45700" rIns="91425" bIns="45700" anchor="t" anchorCtr="0">
            <a:noAutofit/>
          </a:bodyPr>
          <a:lstStyle/>
          <a:p>
            <a:pPr marL="203200" indent="0">
              <a:buNone/>
            </a:pPr>
            <a:r>
              <a:rPr lang="en-US" sz="2800" b="1" dirty="0">
                <a:solidFill>
                  <a:srgbClr val="0072BC"/>
                </a:solidFill>
              </a:rPr>
              <a:t>Goal 2: Modernize and Improve </a:t>
            </a:r>
            <a:r>
              <a:rPr lang="en-US" sz="2800" b="1" dirty="0" smtClean="0">
                <a:solidFill>
                  <a:srgbClr val="0072BC"/>
                </a:solidFill>
              </a:rPr>
              <a:t>the National </a:t>
            </a:r>
            <a:r>
              <a:rPr lang="en-US" sz="2800" b="1" dirty="0">
                <a:solidFill>
                  <a:srgbClr val="0072BC"/>
                </a:solidFill>
              </a:rPr>
              <a:t>Spatial Reference System</a:t>
            </a:r>
            <a:r>
              <a:rPr lang="en-US" sz="2800" b="1" dirty="0" smtClean="0">
                <a:solidFill>
                  <a:srgbClr val="0072BC"/>
                </a:solidFill>
              </a:rPr>
              <a:t>.</a:t>
            </a:r>
          </a:p>
          <a:p>
            <a:pPr marL="203200" indent="0">
              <a:buNone/>
            </a:pPr>
            <a:endParaRPr lang="en-US" sz="2000" b="1" dirty="0" smtClean="0">
              <a:solidFill>
                <a:srgbClr val="0072BC"/>
              </a:solidFill>
            </a:endParaRPr>
          </a:p>
          <a:p>
            <a:r>
              <a:rPr lang="en-US" sz="2800" b="1" dirty="0" smtClean="0">
                <a:solidFill>
                  <a:schemeClr val="tx1"/>
                </a:solidFill>
                <a:latin typeface="Cambria" panose="02040503050406030204" pitchFamily="18" charset="0"/>
              </a:rPr>
              <a:t>Objective 1:	Replace NAD 83</a:t>
            </a:r>
            <a:endParaRPr lang="en-US" sz="2800" b="1" dirty="0">
              <a:solidFill>
                <a:schemeClr val="tx1"/>
              </a:solidFill>
              <a:latin typeface="Cambria" panose="02040503050406030204" pitchFamily="18" charset="0"/>
            </a:endParaRPr>
          </a:p>
          <a:p>
            <a:r>
              <a:rPr lang="en-US" sz="2800" b="1" dirty="0" smtClean="0">
                <a:solidFill>
                  <a:schemeClr val="tx1"/>
                </a:solidFill>
                <a:latin typeface="Cambria" panose="02040503050406030204" pitchFamily="18" charset="0"/>
              </a:rPr>
              <a:t>Objective 2:	Replace NAVD 88</a:t>
            </a:r>
          </a:p>
          <a:p>
            <a:r>
              <a:rPr lang="en-US" sz="2800" b="1" dirty="0" smtClean="0">
                <a:solidFill>
                  <a:schemeClr val="tx1"/>
                </a:solidFill>
                <a:latin typeface="Cambria" panose="02040503050406030204" pitchFamily="18" charset="0"/>
              </a:rPr>
              <a:t>Objective 3:	Re-invent Bluebooking</a:t>
            </a:r>
          </a:p>
          <a:p>
            <a:r>
              <a:rPr lang="en-US" sz="2800" b="1" dirty="0" smtClean="0">
                <a:solidFill>
                  <a:schemeClr val="tx1"/>
                </a:solidFill>
                <a:latin typeface="Cambria" panose="02040503050406030204" pitchFamily="18" charset="0"/>
              </a:rPr>
              <a:t>Objective 4:	Fix the Toolkit</a:t>
            </a:r>
          </a:p>
          <a:p>
            <a:r>
              <a:rPr lang="en-US" sz="2800" b="1" dirty="0" smtClean="0">
                <a:solidFill>
                  <a:schemeClr val="tx1"/>
                </a:solidFill>
                <a:latin typeface="Cambria" panose="02040503050406030204" pitchFamily="18" charset="0"/>
              </a:rPr>
              <a:t>Objective 5:	Better Surveying</a:t>
            </a:r>
            <a:endParaRPr lang="en-US" sz="2800" dirty="0">
              <a:solidFill>
                <a:schemeClr val="tx1"/>
              </a:solidFill>
              <a:latin typeface="Cambria" panose="02040503050406030204" pitchFamily="18" charset="0"/>
            </a:endParaRPr>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98919063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104">
                                            <p:txEl>
                                              <p:pRg st="4" end="4"/>
                                            </p:txEl>
                                          </p:spTgt>
                                        </p:tgtEl>
                                        <p:attrNameLst>
                                          <p:attrName>style.color</p:attrName>
                                        </p:attrNameLst>
                                      </p:cBhvr>
                                      <p:to>
                                        <p:clrVal>
                                          <a:srgbClr val="FD221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Re-Invent Bluebooking</a:t>
            </a:r>
            <a:endParaRPr lang="en-US" dirty="0"/>
          </a:p>
        </p:txBody>
      </p:sp>
      <p:sp>
        <p:nvSpPr>
          <p:cNvPr id="3" name="Content Placeholder 2"/>
          <p:cNvSpPr>
            <a:spLocks noGrp="1"/>
          </p:cNvSpPr>
          <p:nvPr>
            <p:ph idx="1"/>
          </p:nvPr>
        </p:nvSpPr>
        <p:spPr/>
        <p:txBody>
          <a:bodyPr/>
          <a:lstStyle/>
          <a:p>
            <a:r>
              <a:rPr lang="en-US" dirty="0" smtClean="0"/>
              <a:t>Consists of three major projects:</a:t>
            </a:r>
          </a:p>
          <a:p>
            <a:endParaRPr lang="en-US" dirty="0" smtClean="0"/>
          </a:p>
          <a:p>
            <a:pPr lvl="1"/>
            <a:r>
              <a:rPr lang="en-US" dirty="0" smtClean="0"/>
              <a:t>“OPUS-Projects into the IDB”</a:t>
            </a:r>
          </a:p>
          <a:p>
            <a:pPr lvl="1"/>
            <a:endParaRPr lang="en-US" dirty="0" smtClean="0"/>
          </a:p>
          <a:p>
            <a:pPr lvl="1"/>
            <a:r>
              <a:rPr lang="en-US" dirty="0" smtClean="0"/>
              <a:t>“Build an NSRS database”</a:t>
            </a:r>
          </a:p>
          <a:p>
            <a:pPr lvl="1"/>
            <a:endParaRPr lang="en-US" dirty="0" smtClean="0"/>
          </a:p>
          <a:p>
            <a:pPr lvl="1"/>
            <a:r>
              <a:rPr lang="en-US" dirty="0" smtClean="0"/>
              <a:t>“Mathematical Connection between </a:t>
            </a:r>
            <a:r>
              <a:rPr lang="en-US" dirty="0" err="1" smtClean="0"/>
              <a:t>IGSxx</a:t>
            </a:r>
            <a:r>
              <a:rPr lang="en-US" dirty="0" smtClean="0"/>
              <a:t> and the new datum”</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76338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OPUS-Projects into the IDB (1)</a:t>
            </a:r>
            <a:endParaRPr lang="en-US" dirty="0"/>
          </a:p>
        </p:txBody>
      </p:sp>
      <p:sp>
        <p:nvSpPr>
          <p:cNvPr id="3" name="Content Placeholder 2"/>
          <p:cNvSpPr>
            <a:spLocks noGrp="1"/>
          </p:cNvSpPr>
          <p:nvPr>
            <p:ph idx="1"/>
          </p:nvPr>
        </p:nvSpPr>
        <p:spPr/>
        <p:txBody>
          <a:bodyPr/>
          <a:lstStyle/>
          <a:p>
            <a:r>
              <a:rPr lang="en-US" dirty="0" smtClean="0"/>
              <a:t>IDB (Integrated Database) is the official repository of NSRS data</a:t>
            </a:r>
          </a:p>
          <a:p>
            <a:pPr lvl="1"/>
            <a:r>
              <a:rPr lang="en-US" dirty="0" smtClean="0"/>
              <a:t>Currently may only be populated through the FGCS Bluebook process</a:t>
            </a:r>
            <a:endParaRPr lang="en-US" dirty="0"/>
          </a:p>
          <a:p>
            <a:r>
              <a:rPr lang="en-US" dirty="0" smtClean="0"/>
              <a:t>Ongoing project to replace “PAGES” and “ADJUST” in the current Bluebooking </a:t>
            </a:r>
            <a:r>
              <a:rPr lang="en-US" dirty="0" err="1" smtClean="0"/>
              <a:t>proecess</a:t>
            </a:r>
            <a:r>
              <a:rPr lang="en-US" dirty="0" smtClean="0"/>
              <a:t> with OPUS-Projects</a:t>
            </a:r>
          </a:p>
          <a:p>
            <a:pPr lvl="1"/>
            <a:r>
              <a:rPr lang="en-US" dirty="0" smtClean="0"/>
              <a:t>Expected Beta release:  </a:t>
            </a:r>
            <a:r>
              <a:rPr lang="en-US" dirty="0" smtClean="0">
                <a:solidFill>
                  <a:srgbClr val="FF0000"/>
                </a:solidFill>
              </a:rPr>
              <a:t>Dec 2016</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9713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OPUS-Projects into the IDB (2)</a:t>
            </a:r>
            <a:endParaRPr lang="en-US" dirty="0"/>
          </a:p>
        </p:txBody>
      </p:sp>
      <p:sp>
        <p:nvSpPr>
          <p:cNvPr id="3" name="Content Placeholder 2"/>
          <p:cNvSpPr>
            <a:spLocks noGrp="1"/>
          </p:cNvSpPr>
          <p:nvPr>
            <p:ph idx="1"/>
          </p:nvPr>
        </p:nvSpPr>
        <p:spPr/>
        <p:txBody>
          <a:bodyPr/>
          <a:lstStyle/>
          <a:p>
            <a:r>
              <a:rPr lang="en-US" sz="2800" dirty="0">
                <a:latin typeface="Cambria" panose="02040503050406030204" pitchFamily="18" charset="0"/>
              </a:rPr>
              <a:t>Sub-project:  Use of </a:t>
            </a:r>
            <a:r>
              <a:rPr lang="en-US" sz="2800" u="sng" dirty="0">
                <a:latin typeface="Cambria" panose="02040503050406030204" pitchFamily="18" charset="0"/>
              </a:rPr>
              <a:t>OP for Airport Surveys</a:t>
            </a:r>
          </a:p>
          <a:p>
            <a:pPr lvl="1"/>
            <a:r>
              <a:rPr lang="en-US" dirty="0">
                <a:latin typeface="Cambria" panose="02040503050406030204" pitchFamily="18" charset="0"/>
              </a:rPr>
              <a:t>Showed “</a:t>
            </a:r>
            <a:r>
              <a:rPr lang="en-US" u="sng" dirty="0">
                <a:latin typeface="Cambria" panose="02040503050406030204" pitchFamily="18" charset="0"/>
              </a:rPr>
              <a:t>vector processing</a:t>
            </a:r>
            <a:r>
              <a:rPr lang="en-US" dirty="0">
                <a:latin typeface="Cambria" panose="02040503050406030204" pitchFamily="18" charset="0"/>
              </a:rPr>
              <a:t>” (e.g. “creation of vectors from RINEX files”) was effectively equivalent between OP and PAGES</a:t>
            </a:r>
          </a:p>
          <a:p>
            <a:pPr lvl="1"/>
            <a:r>
              <a:rPr lang="en-US" dirty="0">
                <a:latin typeface="Cambria" panose="02040503050406030204" pitchFamily="18" charset="0"/>
              </a:rPr>
              <a:t>Did </a:t>
            </a:r>
            <a:r>
              <a:rPr lang="en-US" i="1" dirty="0">
                <a:latin typeface="Cambria" panose="02040503050406030204" pitchFamily="18" charset="0"/>
              </a:rPr>
              <a:t>not</a:t>
            </a:r>
            <a:r>
              <a:rPr lang="en-US" dirty="0">
                <a:latin typeface="Cambria" panose="02040503050406030204" pitchFamily="18" charset="0"/>
              </a:rPr>
              <a:t> address </a:t>
            </a:r>
            <a:r>
              <a:rPr lang="en-US" i="1" u="sng" dirty="0">
                <a:latin typeface="Cambria" panose="02040503050406030204" pitchFamily="18" charset="0"/>
              </a:rPr>
              <a:t>adjustment</a:t>
            </a:r>
            <a:r>
              <a:rPr lang="en-US" u="sng" dirty="0">
                <a:latin typeface="Cambria" panose="02040503050406030204" pitchFamily="18" charset="0"/>
              </a:rPr>
              <a:t> of vectors </a:t>
            </a:r>
            <a:r>
              <a:rPr lang="en-US" dirty="0">
                <a:latin typeface="Cambria" panose="02040503050406030204" pitchFamily="18" charset="0"/>
              </a:rPr>
              <a:t>between OP and ADJUST</a:t>
            </a:r>
          </a:p>
          <a:p>
            <a:pPr lvl="1"/>
            <a:r>
              <a:rPr lang="en-US" dirty="0">
                <a:latin typeface="Cambria" panose="02040503050406030204" pitchFamily="18" charset="0"/>
              </a:rPr>
              <a:t>Did not provide a way to take the adjustment from OP and load it into the IDB</a:t>
            </a: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1650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95313"/>
            <a:ext cx="8229600" cy="1143000"/>
          </a:xfrm>
        </p:spPr>
        <p:txBody>
          <a:bodyPr/>
          <a:lstStyle/>
          <a:p>
            <a:r>
              <a:rPr lang="en-US" altLang="en-US" dirty="0" smtClean="0"/>
              <a:t>NGS’s Mission and Role</a:t>
            </a:r>
          </a:p>
        </p:txBody>
      </p:sp>
      <p:sp>
        <p:nvSpPr>
          <p:cNvPr id="65539" name="Content Placeholder 2"/>
          <p:cNvSpPr>
            <a:spLocks noGrp="1"/>
          </p:cNvSpPr>
          <p:nvPr>
            <p:ph idx="1"/>
          </p:nvPr>
        </p:nvSpPr>
        <p:spPr>
          <a:xfrm>
            <a:off x="465138" y="1781175"/>
            <a:ext cx="8229600" cy="4797425"/>
          </a:xfrm>
        </p:spPr>
        <p:txBody>
          <a:bodyPr/>
          <a:lstStyle/>
          <a:p>
            <a:pPr marL="342900" lvl="1" indent="-342900">
              <a:buFont typeface="Arial" pitchFamily="34" charset="0"/>
              <a:buChar char="•"/>
              <a:defRPr/>
            </a:pPr>
            <a:r>
              <a:rPr lang="en-US" sz="2000" b="1" dirty="0">
                <a:ea typeface="ＭＳ Ｐゴシック" charset="0"/>
              </a:rPr>
              <a:t>NGS Mission: </a:t>
            </a:r>
            <a:r>
              <a:rPr lang="en-US" sz="2000" b="1" dirty="0" smtClean="0">
                <a:ea typeface="ＭＳ Ｐゴシック" charset="0"/>
              </a:rPr>
              <a:t>  “</a:t>
            </a:r>
            <a:r>
              <a:rPr lang="en-US" sz="2000" dirty="0">
                <a:ea typeface="ＭＳ Ｐゴシック" charset="0"/>
              </a:rPr>
              <a:t>To define, maintain, and provide access to the </a:t>
            </a:r>
            <a:r>
              <a:rPr lang="en-US" sz="2000" i="1" u="sng" dirty="0">
                <a:ea typeface="ＭＳ Ｐゴシック" charset="0"/>
              </a:rPr>
              <a:t>National Spatial Reference System</a:t>
            </a:r>
            <a:r>
              <a:rPr lang="en-US" sz="2000" dirty="0">
                <a:ea typeface="ＭＳ Ｐゴシック" charset="0"/>
              </a:rPr>
              <a:t> to meet our nation’s economic, social, and environmental needs”</a:t>
            </a:r>
          </a:p>
          <a:p>
            <a:pPr>
              <a:buFont typeface="Arial" pitchFamily="34" charset="0"/>
              <a:buChar char="•"/>
              <a:defRPr/>
            </a:pPr>
            <a:r>
              <a:rPr lang="en-US" sz="2000" b="1" dirty="0" smtClean="0">
                <a:ea typeface="ＭＳ Ｐゴシック" charset="0"/>
              </a:rPr>
              <a:t>OMB </a:t>
            </a:r>
            <a:r>
              <a:rPr lang="en-US" sz="2000" b="1" dirty="0">
                <a:ea typeface="ＭＳ Ｐゴシック" charset="0"/>
              </a:rPr>
              <a:t>Circular </a:t>
            </a:r>
            <a:r>
              <a:rPr lang="en-US" sz="2000" b="1" dirty="0" smtClean="0">
                <a:ea typeface="ＭＳ Ｐゴシック" charset="0"/>
              </a:rPr>
              <a:t>A-16 </a:t>
            </a:r>
            <a:r>
              <a:rPr lang="en-US" sz="2000" dirty="0" smtClean="0">
                <a:ea typeface="ＭＳ Ｐゴシック" charset="0"/>
              </a:rPr>
              <a:t>names </a:t>
            </a:r>
            <a:r>
              <a:rPr lang="en-US" sz="2000" dirty="0">
                <a:ea typeface="ＭＳ Ｐゴシック" charset="0"/>
              </a:rPr>
              <a:t>DOC and NOAA as “lead agency” for Geodetic </a:t>
            </a:r>
            <a:r>
              <a:rPr lang="en-US" sz="2000" dirty="0" smtClean="0">
                <a:ea typeface="ＭＳ Ｐゴシック" charset="0"/>
              </a:rPr>
              <a:t>Control:</a:t>
            </a:r>
            <a:endParaRPr lang="en-US" sz="2000" dirty="0">
              <a:ea typeface="ＭＳ Ｐゴシック" charset="0"/>
            </a:endParaRPr>
          </a:p>
          <a:p>
            <a:pPr marL="742950" lvl="2" indent="-342900">
              <a:buFont typeface="Gill Sans MT" panose="020B0502020104020203" pitchFamily="34" charset="0"/>
              <a:buChar char="–"/>
              <a:defRPr/>
            </a:pPr>
            <a:r>
              <a:rPr lang="en-US" sz="2000" i="1" dirty="0" smtClean="0">
                <a:ea typeface="ＭＳ Ｐゴシック" charset="0"/>
              </a:rPr>
              <a:t>“</a:t>
            </a:r>
            <a:r>
              <a:rPr lang="en-US" sz="2000" i="1" dirty="0">
                <a:ea typeface="ＭＳ Ｐゴシック" charset="0"/>
              </a:rPr>
              <a:t>All NSDI framework data and users' applications data </a:t>
            </a:r>
            <a:r>
              <a:rPr lang="en-US" sz="2000" i="1" u="sng" dirty="0">
                <a:ea typeface="ＭＳ Ｐゴシック" charset="0"/>
              </a:rPr>
              <a:t>require geodetic control</a:t>
            </a:r>
            <a:r>
              <a:rPr lang="en-US" sz="2000" i="1" dirty="0">
                <a:ea typeface="ＭＳ Ｐゴシック" charset="0"/>
              </a:rPr>
              <a:t> to accurately register spatial data</a:t>
            </a:r>
            <a:r>
              <a:rPr lang="en-US" sz="2000" i="1" dirty="0" smtClean="0">
                <a:ea typeface="ＭＳ Ｐゴシック" charset="0"/>
              </a:rPr>
              <a:t>.”</a:t>
            </a:r>
          </a:p>
          <a:p>
            <a:pPr marL="742950" lvl="2" indent="-342900">
              <a:buFont typeface="Gill Sans MT" panose="020B0502020104020203" pitchFamily="34" charset="0"/>
              <a:buChar char="–"/>
              <a:defRPr/>
            </a:pPr>
            <a:r>
              <a:rPr lang="en-US" sz="2000" i="1" dirty="0" smtClean="0">
                <a:ea typeface="ＭＳ Ｐゴシック" charset="0"/>
              </a:rPr>
              <a:t>“</a:t>
            </a:r>
            <a:r>
              <a:rPr lang="en-US" sz="2000" i="1" dirty="0">
                <a:ea typeface="ＭＳ Ｐゴシック" charset="0"/>
              </a:rPr>
              <a:t>The </a:t>
            </a:r>
            <a:r>
              <a:rPr lang="en-US" sz="2000" i="1" u="sng" dirty="0">
                <a:ea typeface="ＭＳ Ｐゴシック" charset="0"/>
              </a:rPr>
              <a:t>National Spatial Reference System</a:t>
            </a:r>
            <a:r>
              <a:rPr lang="en-US" sz="2000" i="1" dirty="0">
                <a:ea typeface="ＭＳ Ｐゴシック" charset="0"/>
              </a:rPr>
              <a:t> is the fundamental geodetic control for the United States.”</a:t>
            </a:r>
          </a:p>
          <a:p>
            <a:pPr>
              <a:defRPr/>
            </a:pPr>
            <a:r>
              <a:rPr lang="en-US" altLang="en-US" sz="2000" b="1" dirty="0" smtClean="0">
                <a:ea typeface="ＭＳ Ｐゴシック" pitchFamily="34" charset="-128"/>
              </a:rPr>
              <a:t>Coast and Geodetic Survey Act </a:t>
            </a:r>
            <a:r>
              <a:rPr lang="en-US" altLang="en-US" sz="2000" dirty="0" smtClean="0">
                <a:ea typeface="ＭＳ Ｐゴシック" pitchFamily="34" charset="-128"/>
              </a:rPr>
              <a:t>(Public Law 80-373) gives DOC the right to (among numerous other things) “… conduct … geodetic control surveys … ”</a:t>
            </a:r>
            <a:endParaRPr lang="en-US" altLang="en-US" sz="1400" b="1" dirty="0" smtClean="0">
              <a:ea typeface="ＭＳ Ｐゴシック" pitchFamily="34" charset="-128"/>
            </a:endParaRPr>
          </a:p>
          <a:p>
            <a:pPr marL="0" indent="0">
              <a:buFont typeface="Arial" charset="0"/>
              <a:buNone/>
              <a:defRPr/>
            </a:pPr>
            <a:endParaRPr lang="en-US" altLang="en-US" sz="1400" b="1" dirty="0" smtClean="0">
              <a:ea typeface="ＭＳ Ｐゴシック" pitchFamily="34" charset="-128"/>
            </a:endParaRPr>
          </a:p>
          <a:p>
            <a:pPr marL="0" indent="0">
              <a:buFont typeface="Arial" charset="0"/>
              <a:buNone/>
              <a:defRPr/>
            </a:pPr>
            <a:r>
              <a:rPr lang="en-US" altLang="en-US" sz="1400" b="1" dirty="0">
                <a:ea typeface="ＭＳ Ｐゴシック" pitchFamily="34" charset="-128"/>
              </a:rPr>
              <a:t>	</a:t>
            </a:r>
            <a:r>
              <a:rPr lang="en-US" altLang="en-US" sz="1400" b="1" dirty="0" smtClean="0">
                <a:ea typeface="ＭＳ Ｐゴシック" pitchFamily="34" charset="-128"/>
              </a:rPr>
              <a:t>	</a:t>
            </a:r>
            <a:r>
              <a:rPr lang="en-US" altLang="en-US" sz="1400" b="1" dirty="0">
                <a:ea typeface="ＭＳ Ｐゴシック" pitchFamily="34" charset="-128"/>
              </a:rPr>
              <a:t> </a:t>
            </a:r>
            <a:r>
              <a:rPr lang="en-US" altLang="en-US" sz="1400" b="1" dirty="0" smtClean="0">
                <a:ea typeface="ＭＳ Ｐゴシック" pitchFamily="34" charset="-128"/>
              </a:rPr>
              <a:t>  http://uscode.house.gov/download/pls/33C17.txt</a:t>
            </a:r>
          </a:p>
          <a:p>
            <a:pPr lvl="1">
              <a:defRPr/>
            </a:pPr>
            <a:endParaRPr lang="en-US" altLang="en-US" dirty="0" smtClean="0">
              <a:ea typeface="ＭＳ Ｐゴシック" pitchFamily="34" charset="-128"/>
            </a:endParaRPr>
          </a:p>
          <a:p>
            <a:pPr>
              <a:defRPr/>
            </a:pPr>
            <a:endParaRPr lang="en-US" altLang="en-US" dirty="0" smtClean="0">
              <a:ea typeface="ＭＳ Ｐゴシック" pitchFamily="34" charset="-128"/>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Alaska Surveying and Mapping Conference, Anchorage</a:t>
            </a:r>
            <a:endParaRPr lang="en-US" dirty="0">
              <a:solidFill>
                <a:prstClr val="black">
                  <a:tint val="75000"/>
                </a:prstClr>
              </a:solidFill>
            </a:endParaRPr>
          </a:p>
        </p:txBody>
      </p:sp>
      <p:sp>
        <p:nvSpPr>
          <p:cNvPr id="17414"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200" smtClean="0">
                <a:solidFill>
                  <a:srgbClr val="898989"/>
                </a:solidFill>
                <a:cs typeface="Arial" charset="0"/>
              </a:rPr>
              <a:t>February 15, 2016</a:t>
            </a:r>
          </a:p>
        </p:txBody>
      </p:sp>
    </p:spTree>
    <p:extLst>
      <p:ext uri="{BB962C8B-B14F-4D97-AF65-F5344CB8AC3E}">
        <p14:creationId xmlns:p14="http://schemas.microsoft.com/office/powerpoint/2010/main" val="31542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OPUS-Projects into the IDB (3)</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Ultimate goal, in order:</a:t>
            </a:r>
          </a:p>
          <a:p>
            <a:pPr lvl="1"/>
            <a:r>
              <a:rPr lang="en-US" sz="3200" dirty="0" smtClean="0">
                <a:latin typeface="Cambria" panose="02040503050406030204" pitchFamily="18" charset="0"/>
              </a:rPr>
              <a:t>OP for leveling</a:t>
            </a:r>
          </a:p>
          <a:p>
            <a:pPr lvl="1"/>
            <a:r>
              <a:rPr lang="en-US" sz="3200" dirty="0" smtClean="0">
                <a:latin typeface="Cambria" panose="02040503050406030204" pitchFamily="18" charset="0"/>
              </a:rPr>
              <a:t>OP for gravity</a:t>
            </a:r>
          </a:p>
          <a:p>
            <a:pPr lvl="1"/>
            <a:r>
              <a:rPr lang="en-US" sz="3200" dirty="0" smtClean="0">
                <a:latin typeface="Cambria" panose="02040503050406030204" pitchFamily="18" charset="0"/>
              </a:rPr>
              <a:t>OP for traverse</a:t>
            </a:r>
            <a:endParaRPr lang="en-US" dirty="0" smtClean="0">
              <a:latin typeface="Cambria" panose="02040503050406030204" pitchFamily="18" charset="0"/>
            </a:endParaRPr>
          </a:p>
          <a:p>
            <a:pPr lvl="1"/>
            <a:endParaRPr lang="en-US" dirty="0">
              <a:latin typeface="Cambria" panose="02040503050406030204" pitchFamily="18" charset="0"/>
            </a:endParaRPr>
          </a:p>
          <a:p>
            <a:r>
              <a:rPr lang="en-US" dirty="0" smtClean="0">
                <a:latin typeface="Cambria" panose="02040503050406030204" pitchFamily="18" charset="0"/>
              </a:rPr>
              <a:t>All of the above will build upon the core interface of OP</a:t>
            </a:r>
            <a:endParaRPr lang="en-US" dirty="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5215999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789" b="1873"/>
          <a:stretch/>
        </p:blipFill>
        <p:spPr bwMode="auto">
          <a:xfrm>
            <a:off x="0" y="2602364"/>
            <a:ext cx="9169230" cy="37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0" y="2584694"/>
            <a:ext cx="908417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5472"/>
            <a:ext cx="45148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6813"/>
            <a:ext cx="9144000" cy="97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457200" y="457200"/>
            <a:ext cx="8229600" cy="1143000"/>
          </a:xfrm>
        </p:spPr>
        <p:txBody>
          <a:bodyPr/>
          <a:lstStyle/>
          <a:p>
            <a:r>
              <a:rPr lang="en-US" dirty="0" smtClean="0"/>
              <a:t>OPUS-Projects of the future?</a:t>
            </a:r>
            <a:endParaRPr lang="en-US" dirty="0"/>
          </a:p>
        </p:txBody>
      </p:sp>
      <p:sp>
        <p:nvSpPr>
          <p:cNvPr id="12" name="TextBox 11"/>
          <p:cNvSpPr txBox="1"/>
          <p:nvPr/>
        </p:nvSpPr>
        <p:spPr>
          <a:xfrm>
            <a:off x="6134100" y="3562350"/>
            <a:ext cx="2826415" cy="2585323"/>
          </a:xfrm>
          <a:prstGeom prst="rect">
            <a:avLst/>
          </a:prstGeom>
          <a:solidFill>
            <a:schemeClr val="bg1"/>
          </a:solidFill>
        </p:spPr>
        <p:txBody>
          <a:bodyPr wrap="none" rtlCol="0">
            <a:spAutoFit/>
          </a:bodyPr>
          <a:lstStyle/>
          <a:p>
            <a:r>
              <a:rPr lang="en-US" dirty="0" smtClean="0"/>
              <a:t>The 2013 Survey of the</a:t>
            </a:r>
          </a:p>
          <a:p>
            <a:r>
              <a:rPr lang="en-US" dirty="0" smtClean="0"/>
              <a:t>Washington Monument</a:t>
            </a:r>
          </a:p>
          <a:p>
            <a:r>
              <a:rPr lang="en-US" dirty="0"/>
              <a:t>h</a:t>
            </a:r>
            <a:r>
              <a:rPr lang="en-US" dirty="0" smtClean="0"/>
              <a:t>ad GPS, leveling and</a:t>
            </a:r>
          </a:p>
          <a:p>
            <a:r>
              <a:rPr lang="en-US" dirty="0"/>
              <a:t>t</a:t>
            </a:r>
            <a:r>
              <a:rPr lang="en-US" dirty="0" smtClean="0"/>
              <a:t>raverse components.</a:t>
            </a:r>
          </a:p>
          <a:p>
            <a:endParaRPr lang="en-US" dirty="0"/>
          </a:p>
          <a:p>
            <a:r>
              <a:rPr lang="en-US" dirty="0" smtClean="0"/>
              <a:t>An integrated OP might</a:t>
            </a:r>
          </a:p>
          <a:p>
            <a:r>
              <a:rPr lang="en-US" dirty="0"/>
              <a:t>a</a:t>
            </a:r>
            <a:r>
              <a:rPr lang="en-US" dirty="0" smtClean="0"/>
              <a:t>llow for easier </a:t>
            </a:r>
          </a:p>
          <a:p>
            <a:r>
              <a:rPr lang="en-US" dirty="0"/>
              <a:t>p</a:t>
            </a:r>
            <a:r>
              <a:rPr lang="en-US" dirty="0" smtClean="0"/>
              <a:t>rocessing and especially</a:t>
            </a:r>
          </a:p>
          <a:p>
            <a:r>
              <a:rPr lang="en-US" dirty="0"/>
              <a:t>c</a:t>
            </a:r>
            <a:r>
              <a:rPr lang="en-US" dirty="0" smtClean="0"/>
              <a:t>ross-processing</a:t>
            </a:r>
          </a:p>
        </p:txBody>
      </p:sp>
      <p:sp>
        <p:nvSpPr>
          <p:cNvPr id="13" name="Rectangle 12"/>
          <p:cNvSpPr/>
          <p:nvPr/>
        </p:nvSpPr>
        <p:spPr>
          <a:xfrm>
            <a:off x="1790700" y="1619250"/>
            <a:ext cx="382905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3"/>
            <a:endCxn id="12" idx="0"/>
          </p:cNvCxnSpPr>
          <p:nvPr/>
        </p:nvCxnSpPr>
        <p:spPr>
          <a:xfrm>
            <a:off x="5619750" y="1800225"/>
            <a:ext cx="1927558" cy="1762125"/>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0" y="2133600"/>
            <a:ext cx="1009650" cy="552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2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 y="2620882"/>
            <a:ext cx="9123402" cy="318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 y="2275826"/>
            <a:ext cx="46386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674059" y="2830520"/>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78822" y="2942439"/>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74059" y="3182946"/>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674060" y="3059121"/>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676441" y="3425832"/>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76441" y="3535371"/>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76441" y="3661576"/>
            <a:ext cx="66675" cy="66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3068" y="4128305"/>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32267" y="5218961"/>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37792" y="3906849"/>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92474" y="4133067"/>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692611" y="4268798"/>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39786" y="2749560"/>
            <a:ext cx="47623" cy="47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82822" y="2742414"/>
            <a:ext cx="66675" cy="666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89970" y="2680502"/>
            <a:ext cx="1082348" cy="200055"/>
          </a:xfrm>
          <a:prstGeom prst="rect">
            <a:avLst/>
          </a:prstGeom>
          <a:noFill/>
        </p:spPr>
        <p:txBody>
          <a:bodyPr wrap="none" rtlCol="0">
            <a:spAutoFit/>
          </a:bodyPr>
          <a:lstStyle/>
          <a:p>
            <a:r>
              <a:rPr lang="en-US" sz="700" b="1" dirty="0" smtClean="0"/>
              <a:t>GPS/geoid control point</a:t>
            </a:r>
            <a:endParaRPr lang="en-US" sz="700" b="1" dirty="0"/>
          </a:p>
        </p:txBody>
      </p:sp>
      <p:sp>
        <p:nvSpPr>
          <p:cNvPr id="26" name="TextBox 25"/>
          <p:cNvSpPr txBox="1"/>
          <p:nvPr/>
        </p:nvSpPr>
        <p:spPr>
          <a:xfrm>
            <a:off x="1768439" y="2678121"/>
            <a:ext cx="628698" cy="200055"/>
          </a:xfrm>
          <a:prstGeom prst="rect">
            <a:avLst/>
          </a:prstGeom>
          <a:noFill/>
        </p:spPr>
        <p:txBody>
          <a:bodyPr wrap="none" rtlCol="0">
            <a:spAutoFit/>
          </a:bodyPr>
          <a:lstStyle/>
          <a:p>
            <a:r>
              <a:rPr lang="en-US" sz="700" b="1" dirty="0" smtClean="0"/>
              <a:t>Not Leveled</a:t>
            </a:r>
            <a:endParaRPr lang="en-US" sz="700" b="1" dirty="0"/>
          </a:p>
        </p:txBody>
      </p:sp>
      <p:sp>
        <p:nvSpPr>
          <p:cNvPr id="27" name="TextBox 26"/>
          <p:cNvSpPr txBox="1"/>
          <p:nvPr/>
        </p:nvSpPr>
        <p:spPr>
          <a:xfrm>
            <a:off x="1125501" y="2678121"/>
            <a:ext cx="688009" cy="200055"/>
          </a:xfrm>
          <a:prstGeom prst="rect">
            <a:avLst/>
          </a:prstGeom>
          <a:noFill/>
        </p:spPr>
        <p:txBody>
          <a:bodyPr wrap="none" rtlCol="0">
            <a:spAutoFit/>
          </a:bodyPr>
          <a:lstStyle/>
          <a:p>
            <a:r>
              <a:rPr lang="en-US" sz="700" b="1" dirty="0" smtClean="0"/>
              <a:t>Leveled point</a:t>
            </a:r>
            <a:endParaRPr lang="en-US" sz="700" b="1" dirty="0"/>
          </a:p>
        </p:txBody>
      </p:sp>
      <p:cxnSp>
        <p:nvCxnSpPr>
          <p:cNvPr id="25" name="Straight Connector 24"/>
          <p:cNvCxnSpPr/>
          <p:nvPr/>
        </p:nvCxnSpPr>
        <p:spPr>
          <a:xfrm flipV="1">
            <a:off x="1115973" y="2937678"/>
            <a:ext cx="295275"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585205" y="2928153"/>
            <a:ext cx="295275" cy="238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354108" y="2832902"/>
            <a:ext cx="829073" cy="200055"/>
          </a:xfrm>
          <a:prstGeom prst="rect">
            <a:avLst/>
          </a:prstGeom>
          <a:noFill/>
        </p:spPr>
        <p:txBody>
          <a:bodyPr wrap="none" rtlCol="0">
            <a:spAutoFit/>
          </a:bodyPr>
          <a:lstStyle/>
          <a:p>
            <a:r>
              <a:rPr lang="en-US" sz="700" b="1" dirty="0" smtClean="0"/>
              <a:t>Forward Running</a:t>
            </a:r>
            <a:endParaRPr lang="en-US" sz="700" b="1" dirty="0"/>
          </a:p>
        </p:txBody>
      </p:sp>
      <p:sp>
        <p:nvSpPr>
          <p:cNvPr id="34" name="TextBox 33"/>
          <p:cNvSpPr txBox="1"/>
          <p:nvPr/>
        </p:nvSpPr>
        <p:spPr>
          <a:xfrm>
            <a:off x="2837630" y="2820995"/>
            <a:ext cx="881973" cy="200055"/>
          </a:xfrm>
          <a:prstGeom prst="rect">
            <a:avLst/>
          </a:prstGeom>
          <a:noFill/>
        </p:spPr>
        <p:txBody>
          <a:bodyPr wrap="none" rtlCol="0">
            <a:spAutoFit/>
          </a:bodyPr>
          <a:lstStyle/>
          <a:p>
            <a:r>
              <a:rPr lang="en-US" sz="700" b="1" dirty="0" smtClean="0"/>
              <a:t>Backward Running</a:t>
            </a:r>
            <a:endParaRPr lang="en-US" sz="700" b="1" dirty="0"/>
          </a:p>
        </p:txBody>
      </p:sp>
      <p:sp>
        <p:nvSpPr>
          <p:cNvPr id="36" name="Oval 35"/>
          <p:cNvSpPr/>
          <p:nvPr/>
        </p:nvSpPr>
        <p:spPr>
          <a:xfrm>
            <a:off x="3587709" y="4137826"/>
            <a:ext cx="66675" cy="666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316497" y="4375952"/>
            <a:ext cx="66675" cy="666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 y="1292405"/>
            <a:ext cx="9144000" cy="97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Oval 39"/>
          <p:cNvSpPr/>
          <p:nvPr/>
        </p:nvSpPr>
        <p:spPr>
          <a:xfrm>
            <a:off x="8674060" y="3537751"/>
            <a:ext cx="66675" cy="666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674058" y="3185326"/>
            <a:ext cx="66675" cy="666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V="1">
            <a:off x="3630573" y="2982922"/>
            <a:ext cx="347663" cy="11382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668673" y="2997209"/>
            <a:ext cx="342900" cy="1143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7" idx="1"/>
          </p:cNvCxnSpPr>
          <p:nvPr/>
        </p:nvCxnSpPr>
        <p:spPr>
          <a:xfrm flipH="1" flipV="1">
            <a:off x="4354473" y="2978161"/>
            <a:ext cx="971788" cy="140755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387811" y="2978161"/>
            <a:ext cx="971788" cy="14075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5" idx="0"/>
            <a:endCxn id="37" idx="2"/>
          </p:cNvCxnSpPr>
          <p:nvPr/>
        </p:nvCxnSpPr>
        <p:spPr>
          <a:xfrm flipV="1">
            <a:off x="4256079" y="4409290"/>
            <a:ext cx="1060418" cy="80967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5" idx="6"/>
            <a:endCxn id="37" idx="4"/>
          </p:cNvCxnSpPr>
          <p:nvPr/>
        </p:nvCxnSpPr>
        <p:spPr>
          <a:xfrm flipV="1">
            <a:off x="4279890" y="4442627"/>
            <a:ext cx="1069945" cy="8001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8" idx="4"/>
            <a:endCxn id="15" idx="0"/>
          </p:cNvCxnSpPr>
          <p:nvPr/>
        </p:nvCxnSpPr>
        <p:spPr>
          <a:xfrm flipH="1">
            <a:off x="4256079" y="4316421"/>
            <a:ext cx="460344" cy="90254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5" idx="7"/>
            <a:endCxn id="18" idx="5"/>
          </p:cNvCxnSpPr>
          <p:nvPr/>
        </p:nvCxnSpPr>
        <p:spPr>
          <a:xfrm flipV="1">
            <a:off x="4272916" y="4309447"/>
            <a:ext cx="460344" cy="9164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8" idx="0"/>
            <a:endCxn id="14" idx="6"/>
          </p:cNvCxnSpPr>
          <p:nvPr/>
        </p:nvCxnSpPr>
        <p:spPr>
          <a:xfrm flipH="1" flipV="1">
            <a:off x="4580691" y="4152117"/>
            <a:ext cx="135732" cy="1166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18" idx="2"/>
            <a:endCxn id="14" idx="4"/>
          </p:cNvCxnSpPr>
          <p:nvPr/>
        </p:nvCxnSpPr>
        <p:spPr>
          <a:xfrm flipH="1" flipV="1">
            <a:off x="4556880" y="4175928"/>
            <a:ext cx="135731" cy="1166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069" name="TextBox 2068"/>
          <p:cNvSpPr txBox="1"/>
          <p:nvPr/>
        </p:nvSpPr>
        <p:spPr>
          <a:xfrm>
            <a:off x="411117" y="2578111"/>
            <a:ext cx="780983" cy="184666"/>
          </a:xfrm>
          <a:prstGeom prst="rect">
            <a:avLst/>
          </a:prstGeom>
          <a:noFill/>
        </p:spPr>
        <p:txBody>
          <a:bodyPr wrap="none" rtlCol="0">
            <a:spAutoFit/>
          </a:bodyPr>
          <a:lstStyle/>
          <a:p>
            <a:r>
              <a:rPr lang="en-US" sz="600" b="1" dirty="0" smtClean="0"/>
              <a:t>Day 4 – 2014 04 21</a:t>
            </a:r>
            <a:endParaRPr lang="en-US" sz="600" b="1" dirty="0"/>
          </a:p>
        </p:txBody>
      </p:sp>
      <p:cxnSp>
        <p:nvCxnSpPr>
          <p:cNvPr id="74" name="Straight Connector 73"/>
          <p:cNvCxnSpPr>
            <a:stCxn id="14" idx="1"/>
            <a:endCxn id="16" idx="6"/>
          </p:cNvCxnSpPr>
          <p:nvPr/>
        </p:nvCxnSpPr>
        <p:spPr>
          <a:xfrm flipH="1" flipV="1">
            <a:off x="4285415" y="3930661"/>
            <a:ext cx="254627" cy="2046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14" idx="3"/>
            <a:endCxn id="16" idx="4"/>
          </p:cNvCxnSpPr>
          <p:nvPr/>
        </p:nvCxnSpPr>
        <p:spPr>
          <a:xfrm flipH="1" flipV="1">
            <a:off x="4261604" y="3954472"/>
            <a:ext cx="278438" cy="2144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6" idx="5"/>
            <a:endCxn id="16" idx="4"/>
          </p:cNvCxnSpPr>
          <p:nvPr/>
        </p:nvCxnSpPr>
        <p:spPr>
          <a:xfrm flipV="1">
            <a:off x="3644620" y="3954472"/>
            <a:ext cx="616984" cy="2402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36" idx="7"/>
            <a:endCxn id="16" idx="1"/>
          </p:cNvCxnSpPr>
          <p:nvPr/>
        </p:nvCxnSpPr>
        <p:spPr>
          <a:xfrm flipV="1">
            <a:off x="3644620" y="3913823"/>
            <a:ext cx="600146" cy="23376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548" y="2584669"/>
            <a:ext cx="908417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7748" y="3006734"/>
            <a:ext cx="571500" cy="1057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p:cNvSpPr>
            <a:spLocks noGrp="1"/>
          </p:cNvSpPr>
          <p:nvPr>
            <p:ph type="title"/>
          </p:nvPr>
        </p:nvSpPr>
        <p:spPr>
          <a:xfrm>
            <a:off x="457200" y="457200"/>
            <a:ext cx="8229600" cy="1143000"/>
          </a:xfrm>
        </p:spPr>
        <p:txBody>
          <a:bodyPr/>
          <a:lstStyle/>
          <a:p>
            <a:r>
              <a:rPr lang="en-US" dirty="0" smtClean="0"/>
              <a:t>OPUS-Projects of the future?</a:t>
            </a:r>
            <a:endParaRPr lang="en-US" dirty="0"/>
          </a:p>
        </p:txBody>
      </p:sp>
      <p:sp>
        <p:nvSpPr>
          <p:cNvPr id="51" name="Oval 50"/>
          <p:cNvSpPr/>
          <p:nvPr/>
        </p:nvSpPr>
        <p:spPr>
          <a:xfrm>
            <a:off x="933450" y="2133600"/>
            <a:ext cx="1009650" cy="552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r>
              <a:rPr lang="en-US" altLang="en-US" smtClean="0"/>
              <a:t>February 15, 2016</a:t>
            </a:r>
            <a:endParaRPr lang="en-US" altLang="en-US"/>
          </a:p>
        </p:txBody>
      </p:sp>
      <p:sp>
        <p:nvSpPr>
          <p:cNvPr id="3" name="Footer Placeholder 2"/>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9786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OPUS-Projects into the IDB (4)</a:t>
            </a:r>
            <a:endParaRPr lang="en-US" dirty="0"/>
          </a:p>
        </p:txBody>
      </p:sp>
      <p:sp>
        <p:nvSpPr>
          <p:cNvPr id="3" name="Content Placeholder 2"/>
          <p:cNvSpPr>
            <a:spLocks noGrp="1"/>
          </p:cNvSpPr>
          <p:nvPr>
            <p:ph idx="1"/>
          </p:nvPr>
        </p:nvSpPr>
        <p:spPr/>
        <p:txBody>
          <a:bodyPr/>
          <a:lstStyle/>
          <a:p>
            <a:r>
              <a:rPr lang="en-US" sz="2800" dirty="0" smtClean="0">
                <a:latin typeface="Cambria" panose="02040503050406030204" pitchFamily="18" charset="0"/>
              </a:rPr>
              <a:t>OP into “OPUS Sharing” (was OPUS-DB)</a:t>
            </a:r>
          </a:p>
          <a:p>
            <a:endParaRPr lang="en-US" sz="2800" dirty="0" smtClean="0">
              <a:latin typeface="Cambria" panose="02040503050406030204" pitchFamily="18" charset="0"/>
            </a:endParaRPr>
          </a:p>
          <a:p>
            <a:pPr lvl="1"/>
            <a:r>
              <a:rPr lang="en-US" sz="2400" dirty="0" smtClean="0">
                <a:latin typeface="Cambria" panose="02040503050406030204" pitchFamily="18" charset="0"/>
              </a:rPr>
              <a:t>OPUS Sharing is currently a dead end place for OPUS-S</a:t>
            </a:r>
          </a:p>
          <a:p>
            <a:pPr lvl="2"/>
            <a:r>
              <a:rPr lang="en-US" sz="2000" dirty="0" smtClean="0">
                <a:latin typeface="Cambria" panose="02040503050406030204" pitchFamily="18" charset="0"/>
              </a:rPr>
              <a:t>OPUS-Projects doesn’t populate it</a:t>
            </a:r>
          </a:p>
          <a:p>
            <a:pPr lvl="2"/>
            <a:r>
              <a:rPr lang="en-US" sz="2000" dirty="0" smtClean="0">
                <a:latin typeface="Cambria" panose="02040503050406030204" pitchFamily="18" charset="0"/>
              </a:rPr>
              <a:t>Even if it did, it’s still a dead end, but this must change </a:t>
            </a:r>
            <a:r>
              <a:rPr lang="en-US" sz="2000" b="1" i="1" dirty="0" smtClean="0">
                <a:solidFill>
                  <a:srgbClr val="FF0000"/>
                </a:solidFill>
                <a:latin typeface="Cambria" panose="02040503050406030204" pitchFamily="18" charset="0"/>
              </a:rPr>
              <a:t>this year</a:t>
            </a:r>
          </a:p>
          <a:p>
            <a:pPr marL="914400" lvl="2" indent="0">
              <a:buNone/>
            </a:pPr>
            <a:endParaRPr lang="en-US" sz="2000" b="1" i="1" dirty="0" smtClean="0">
              <a:solidFill>
                <a:srgbClr val="FF0000"/>
              </a:solidFill>
              <a:latin typeface="Cambria" panose="02040503050406030204" pitchFamily="18" charset="0"/>
            </a:endParaRPr>
          </a:p>
          <a:p>
            <a:pPr lvl="1"/>
            <a:r>
              <a:rPr lang="en-US" sz="2400" dirty="0" smtClean="0">
                <a:latin typeface="Cambria" panose="02040503050406030204" pitchFamily="18" charset="0"/>
              </a:rPr>
              <a:t>NGS plans to make OPUS-Sharing a “holding place” for projects being prepped to load into the IDB</a:t>
            </a:r>
          </a:p>
          <a:p>
            <a:pPr lvl="2"/>
            <a:r>
              <a:rPr lang="en-US" sz="2000" dirty="0" smtClean="0">
                <a:latin typeface="Cambria" panose="02040503050406030204" pitchFamily="18" charset="0"/>
              </a:rPr>
              <a:t>Once the OP-IDB project is done, the </a:t>
            </a:r>
            <a:r>
              <a:rPr lang="en-US" sz="2000" u="sng" dirty="0" smtClean="0">
                <a:latin typeface="Cambria" panose="02040503050406030204" pitchFamily="18" charset="0"/>
              </a:rPr>
              <a:t>first</a:t>
            </a:r>
            <a:r>
              <a:rPr lang="en-US" sz="2000" dirty="0" smtClean="0">
                <a:latin typeface="Cambria" panose="02040503050406030204" pitchFamily="18" charset="0"/>
              </a:rPr>
              <a:t> source of new data into the IDB will be </a:t>
            </a:r>
            <a:r>
              <a:rPr lang="en-US" sz="2000" u="sng" dirty="0" smtClean="0">
                <a:latin typeface="Cambria" panose="02040503050406030204" pitchFamily="18" charset="0"/>
              </a:rPr>
              <a:t>OPUS-Sharing</a:t>
            </a:r>
            <a:endParaRPr lang="en-US" sz="2000" u="sng" dirty="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1034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an NSRS Database(1)</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The IDB was built by combining two previous databases</a:t>
            </a:r>
          </a:p>
          <a:p>
            <a:pPr lvl="1"/>
            <a:r>
              <a:rPr lang="en-US" dirty="0" smtClean="0">
                <a:latin typeface="Cambria" panose="02040503050406030204" pitchFamily="18" charset="0"/>
              </a:rPr>
              <a:t>Horizontal</a:t>
            </a:r>
          </a:p>
          <a:p>
            <a:pPr lvl="1"/>
            <a:r>
              <a:rPr lang="en-US" dirty="0" smtClean="0">
                <a:latin typeface="Cambria" panose="02040503050406030204" pitchFamily="18" charset="0"/>
              </a:rPr>
              <a:t>Vertical</a:t>
            </a:r>
          </a:p>
          <a:p>
            <a:r>
              <a:rPr lang="en-US" dirty="0" smtClean="0">
                <a:latin typeface="Cambria" panose="02040503050406030204" pitchFamily="18" charset="0"/>
              </a:rPr>
              <a:t>Both components, and the IDB itself are not:</a:t>
            </a:r>
          </a:p>
          <a:p>
            <a:pPr lvl="1"/>
            <a:r>
              <a:rPr lang="en-US" dirty="0" smtClean="0">
                <a:latin typeface="Cambria" panose="02040503050406030204" pitchFamily="18" charset="0"/>
              </a:rPr>
              <a:t>Spatial </a:t>
            </a:r>
          </a:p>
          <a:p>
            <a:pPr lvl="1"/>
            <a:r>
              <a:rPr lang="en-US" dirty="0" smtClean="0">
                <a:latin typeface="Cambria" panose="02040503050406030204" pitchFamily="18" charset="0"/>
              </a:rPr>
              <a:t>Capable of handling time dependencies</a:t>
            </a:r>
          </a:p>
          <a:p>
            <a:pPr lvl="1"/>
            <a:r>
              <a:rPr lang="en-US" dirty="0" smtClean="0">
                <a:latin typeface="Cambria" panose="02040503050406030204" pitchFamily="18" charset="0"/>
              </a:rPr>
              <a:t>Built to handle GPS data</a:t>
            </a:r>
            <a:endParaRPr lang="en-US" dirty="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5116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an NSRS Database(2)</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GPS data in </a:t>
            </a:r>
            <a:r>
              <a:rPr lang="en-US" u="sng" dirty="0" smtClean="0">
                <a:latin typeface="Cambria" panose="02040503050406030204" pitchFamily="18" charset="0"/>
              </a:rPr>
              <a:t>today’s</a:t>
            </a:r>
            <a:r>
              <a:rPr lang="en-US" dirty="0" smtClean="0">
                <a:latin typeface="Cambria" panose="02040503050406030204" pitchFamily="18" charset="0"/>
              </a:rPr>
              <a:t> IDB:</a:t>
            </a:r>
          </a:p>
          <a:p>
            <a:pPr lvl="1"/>
            <a:r>
              <a:rPr lang="en-US" dirty="0" smtClean="0">
                <a:latin typeface="Cambria" panose="02040503050406030204" pitchFamily="18" charset="0"/>
              </a:rPr>
              <a:t>Raw receiver files are stored </a:t>
            </a:r>
            <a:r>
              <a:rPr lang="en-US" u="sng" dirty="0" smtClean="0">
                <a:latin typeface="Cambria" panose="02040503050406030204" pitchFamily="18" charset="0"/>
              </a:rPr>
              <a:t>offline</a:t>
            </a:r>
          </a:p>
          <a:p>
            <a:pPr lvl="1"/>
            <a:endParaRPr lang="en-US" dirty="0" smtClean="0">
              <a:latin typeface="Cambria" panose="02040503050406030204" pitchFamily="18" charset="0"/>
            </a:endParaRPr>
          </a:p>
          <a:p>
            <a:pPr lvl="1"/>
            <a:r>
              <a:rPr lang="en-US" dirty="0" smtClean="0">
                <a:latin typeface="Cambria" panose="02040503050406030204" pitchFamily="18" charset="0"/>
              </a:rPr>
              <a:t>Vectors are created </a:t>
            </a:r>
            <a:r>
              <a:rPr lang="en-US" u="sng" dirty="0" smtClean="0">
                <a:latin typeface="Cambria" panose="02040503050406030204" pitchFamily="18" charset="0"/>
              </a:rPr>
              <a:t>once</a:t>
            </a:r>
            <a:r>
              <a:rPr lang="en-US" dirty="0" smtClean="0">
                <a:latin typeface="Cambria" panose="02040503050406030204" pitchFamily="18" charset="0"/>
              </a:rPr>
              <a:t>, using the software of the day</a:t>
            </a:r>
          </a:p>
          <a:p>
            <a:pPr lvl="1"/>
            <a:endParaRPr lang="en-US" dirty="0" smtClean="0">
              <a:latin typeface="Cambria" panose="02040503050406030204" pitchFamily="18" charset="0"/>
            </a:endParaRPr>
          </a:p>
          <a:p>
            <a:pPr lvl="1"/>
            <a:r>
              <a:rPr lang="en-US" dirty="0" smtClean="0">
                <a:latin typeface="Cambria" panose="02040503050406030204" pitchFamily="18" charset="0"/>
              </a:rPr>
              <a:t>Vectors are </a:t>
            </a:r>
            <a:r>
              <a:rPr lang="en-US" u="sng" dirty="0" smtClean="0">
                <a:latin typeface="Cambria" panose="02040503050406030204" pitchFamily="18" charset="0"/>
              </a:rPr>
              <a:t>adjusted</a:t>
            </a:r>
            <a:r>
              <a:rPr lang="en-US" dirty="0" smtClean="0">
                <a:latin typeface="Cambria" panose="02040503050406030204" pitchFamily="18" charset="0"/>
              </a:rPr>
              <a:t> (as geometric entities) but never </a:t>
            </a:r>
            <a:r>
              <a:rPr lang="en-US" u="sng" dirty="0" smtClean="0">
                <a:latin typeface="Cambria" panose="02040503050406030204" pitchFamily="18" charset="0"/>
              </a:rPr>
              <a:t>re-created</a:t>
            </a:r>
            <a:r>
              <a:rPr lang="en-US" dirty="0" smtClean="0">
                <a:latin typeface="Cambria" panose="02040503050406030204" pitchFamily="18" charset="0"/>
              </a:rPr>
              <a:t> from the raw receiver files</a:t>
            </a:r>
            <a:endParaRPr lang="en-US" dirty="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23100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an NSRS Database(3)</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A new NSRS database will be:</a:t>
            </a:r>
          </a:p>
          <a:p>
            <a:pPr lvl="1"/>
            <a:r>
              <a:rPr lang="en-US" dirty="0" smtClean="0">
                <a:latin typeface="Cambria" panose="02040503050406030204" pitchFamily="18" charset="0"/>
              </a:rPr>
              <a:t>A spatial database</a:t>
            </a:r>
          </a:p>
          <a:p>
            <a:pPr lvl="1"/>
            <a:r>
              <a:rPr lang="en-US" dirty="0">
                <a:latin typeface="Cambria" panose="02040503050406030204" pitchFamily="18" charset="0"/>
              </a:rPr>
              <a:t>C</a:t>
            </a:r>
            <a:r>
              <a:rPr lang="en-US" dirty="0" smtClean="0">
                <a:latin typeface="Cambria" panose="02040503050406030204" pitchFamily="18" charset="0"/>
              </a:rPr>
              <a:t>apable of working with 4 dimensional data</a:t>
            </a:r>
          </a:p>
          <a:p>
            <a:pPr lvl="1"/>
            <a:r>
              <a:rPr lang="en-US" dirty="0" smtClean="0">
                <a:latin typeface="Cambria" panose="02040503050406030204" pitchFamily="18" charset="0"/>
              </a:rPr>
              <a:t>Able to hold raw GPS data for fast reprocessing</a:t>
            </a:r>
          </a:p>
          <a:p>
            <a:pPr lvl="1"/>
            <a:endParaRPr lang="en-US" dirty="0">
              <a:latin typeface="Cambria" panose="02040503050406030204" pitchFamily="18" charset="0"/>
            </a:endParaRPr>
          </a:p>
          <a:p>
            <a:r>
              <a:rPr lang="en-US" dirty="0" smtClean="0">
                <a:latin typeface="Cambria" panose="02040503050406030204" pitchFamily="18" charset="0"/>
              </a:rPr>
              <a:t>Target: </a:t>
            </a:r>
            <a:r>
              <a:rPr lang="en-US" dirty="0" smtClean="0">
                <a:solidFill>
                  <a:srgbClr val="FF0000"/>
                </a:solidFill>
                <a:latin typeface="Cambria" panose="02040503050406030204" pitchFamily="18" charset="0"/>
              </a:rPr>
              <a:t>2020</a:t>
            </a:r>
          </a:p>
          <a:p>
            <a:pPr lvl="1"/>
            <a:endParaRPr lang="en-US" dirty="0">
              <a:latin typeface="Cambria" panose="02040503050406030204" pitchFamily="18" charset="0"/>
            </a:endParaRPr>
          </a:p>
          <a:p>
            <a:pPr lvl="1"/>
            <a:endParaRPr lang="en-US" dirty="0">
              <a:latin typeface="Cambria" panose="02040503050406030204" pitchFamily="18" charset="0"/>
            </a:endParaRPr>
          </a:p>
          <a:p>
            <a:endParaRPr lang="en-US" dirty="0" smtClean="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8882554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an NSRS Database(4)</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As OP-into-the-IDB becomes reality:</a:t>
            </a:r>
          </a:p>
          <a:p>
            <a:endParaRPr lang="en-US" dirty="0" smtClean="0">
              <a:latin typeface="Cambria" panose="02040503050406030204" pitchFamily="18" charset="0"/>
            </a:endParaRPr>
          </a:p>
          <a:p>
            <a:pPr lvl="1"/>
            <a:r>
              <a:rPr lang="en-US" dirty="0" smtClean="0">
                <a:latin typeface="Cambria" panose="02040503050406030204" pitchFamily="18" charset="0"/>
              </a:rPr>
              <a:t>It will replace bluebooking</a:t>
            </a:r>
          </a:p>
          <a:p>
            <a:pPr lvl="1"/>
            <a:endParaRPr lang="en-US" dirty="0" smtClean="0">
              <a:latin typeface="Cambria" panose="02040503050406030204" pitchFamily="18" charset="0"/>
            </a:endParaRPr>
          </a:p>
          <a:p>
            <a:pPr lvl="1"/>
            <a:r>
              <a:rPr lang="en-US" dirty="0" smtClean="0">
                <a:latin typeface="Cambria" panose="02040503050406030204" pitchFamily="18" charset="0"/>
              </a:rPr>
              <a:t>Behind the scenes, NGS will also prepare OP to populate the new NSRS database</a:t>
            </a:r>
          </a:p>
          <a:p>
            <a:pPr lvl="2"/>
            <a:r>
              <a:rPr lang="en-US" dirty="0" smtClean="0">
                <a:latin typeface="Cambria" panose="02040503050406030204" pitchFamily="18" charset="0"/>
              </a:rPr>
              <a:t>When the new database comes online, OP will be the primary tool for populating it</a:t>
            </a:r>
          </a:p>
          <a:p>
            <a:pPr lvl="2"/>
            <a:endParaRPr lang="en-US" dirty="0">
              <a:latin typeface="Cambria" panose="02040503050406030204" pitchFamily="18" charset="0"/>
            </a:endParaRPr>
          </a:p>
          <a:p>
            <a:endParaRPr lang="en-US" dirty="0" smtClean="0">
              <a:latin typeface="Cambria" panose="02040503050406030204" pitchFamily="18" charset="0"/>
            </a:endParaRPr>
          </a:p>
          <a:p>
            <a:pPr lvl="1"/>
            <a:endParaRPr lang="en-US" dirty="0">
              <a:latin typeface="Cambria" panose="02040503050406030204" pitchFamily="18" charset="0"/>
            </a:endParaRPr>
          </a:p>
          <a:p>
            <a:pPr lvl="1"/>
            <a:endParaRPr lang="en-US" dirty="0">
              <a:latin typeface="Cambria" panose="02040503050406030204" pitchFamily="18" charset="0"/>
            </a:endParaRPr>
          </a:p>
          <a:p>
            <a:endParaRPr lang="en-US" dirty="0" smtClean="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379697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an NSRS Database(5)</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To prepare to populate the new NSRS with existing GPS data:</a:t>
            </a:r>
          </a:p>
          <a:p>
            <a:r>
              <a:rPr lang="en-US" dirty="0" smtClean="0">
                <a:latin typeface="Cambria" panose="02040503050406030204" pitchFamily="18" charset="0"/>
              </a:rPr>
              <a:t>NGS has some 3000 GPS projects on file</a:t>
            </a:r>
          </a:p>
          <a:p>
            <a:pPr lvl="1"/>
            <a:r>
              <a:rPr lang="en-US" dirty="0" smtClean="0">
                <a:latin typeface="Cambria" panose="02040503050406030204" pitchFamily="18" charset="0"/>
              </a:rPr>
              <a:t>400,000 receiver files out of 1.2 million files</a:t>
            </a:r>
          </a:p>
          <a:p>
            <a:pPr lvl="2"/>
            <a:r>
              <a:rPr lang="en-US" dirty="0" smtClean="0">
                <a:latin typeface="Cambria" panose="02040503050406030204" pitchFamily="18" charset="0"/>
              </a:rPr>
              <a:t>Any name, any directory…no organization</a:t>
            </a:r>
          </a:p>
          <a:p>
            <a:pPr lvl="2"/>
            <a:r>
              <a:rPr lang="en-US" dirty="0" smtClean="0">
                <a:latin typeface="Cambria" panose="02040503050406030204" pitchFamily="18" charset="0"/>
              </a:rPr>
              <a:t>Metadata (receiver, antenna height, PID, times)</a:t>
            </a:r>
          </a:p>
          <a:p>
            <a:pPr lvl="1"/>
            <a:r>
              <a:rPr lang="en-US" dirty="0" smtClean="0">
                <a:latin typeface="Cambria" panose="02040503050406030204" pitchFamily="18" charset="0"/>
              </a:rPr>
              <a:t>Once organized, these files will go through OP and build the NSRS database foundation</a:t>
            </a:r>
          </a:p>
          <a:p>
            <a:pPr lvl="2"/>
            <a:endParaRPr lang="en-US" dirty="0" smtClean="0">
              <a:latin typeface="Cambria" panose="02040503050406030204" pitchFamily="18" charset="0"/>
            </a:endParaRPr>
          </a:p>
          <a:p>
            <a:pPr lvl="2"/>
            <a:endParaRPr lang="en-US" dirty="0">
              <a:latin typeface="Cambria" panose="02040503050406030204" pitchFamily="18" charset="0"/>
            </a:endParaRPr>
          </a:p>
          <a:p>
            <a:endParaRPr lang="en-US" dirty="0" smtClean="0">
              <a:latin typeface="Cambria" panose="02040503050406030204" pitchFamily="18" charset="0"/>
            </a:endParaRPr>
          </a:p>
          <a:p>
            <a:pPr lvl="1"/>
            <a:endParaRPr lang="en-US" dirty="0">
              <a:latin typeface="Cambria" panose="02040503050406030204" pitchFamily="18" charset="0"/>
            </a:endParaRPr>
          </a:p>
          <a:p>
            <a:pPr lvl="1"/>
            <a:endParaRPr lang="en-US" dirty="0">
              <a:latin typeface="Cambria" panose="02040503050406030204" pitchFamily="18" charset="0"/>
            </a:endParaRPr>
          </a:p>
          <a:p>
            <a:endParaRPr lang="en-US" dirty="0" smtClean="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spTree>
    <p:extLst>
      <p:ext uri="{BB962C8B-B14F-4D97-AF65-F5344CB8AC3E}">
        <p14:creationId xmlns:p14="http://schemas.microsoft.com/office/powerpoint/2010/main" val="19076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Model:  </a:t>
            </a:r>
            <a:r>
              <a:rPr lang="en-US" dirty="0" err="1" smtClean="0"/>
              <a:t>IGSxx</a:t>
            </a:r>
            <a:r>
              <a:rPr lang="en-US" dirty="0" smtClean="0"/>
              <a:t> to 2022</a:t>
            </a:r>
            <a:endParaRPr lang="en-US" dirty="0"/>
          </a:p>
        </p:txBody>
      </p:sp>
      <p:sp>
        <p:nvSpPr>
          <p:cNvPr id="3" name="Content Placeholder 2"/>
          <p:cNvSpPr>
            <a:spLocks noGrp="1"/>
          </p:cNvSpPr>
          <p:nvPr>
            <p:ph idx="1"/>
          </p:nvPr>
        </p:nvSpPr>
        <p:spPr/>
        <p:txBody>
          <a:bodyPr/>
          <a:lstStyle/>
          <a:p>
            <a:r>
              <a:rPr lang="en-US" dirty="0" smtClean="0">
                <a:latin typeface="Cambria" panose="02040503050406030204" pitchFamily="18" charset="0"/>
              </a:rPr>
              <a:t>Define this:</a:t>
            </a:r>
          </a:p>
          <a:p>
            <a:endParaRPr lang="en-US" dirty="0">
              <a:latin typeface="Cambria" panose="02040503050406030204" pitchFamily="18" charset="0"/>
            </a:endParaRPr>
          </a:p>
          <a:p>
            <a:endParaRPr lang="en-US" dirty="0">
              <a:latin typeface="Cambria" panose="02040503050406030204" pitchFamily="18" charset="0"/>
            </a:endParaRPr>
          </a:p>
          <a:p>
            <a:endParaRPr lang="en-US" dirty="0" smtClean="0">
              <a:latin typeface="Cambria" panose="02040503050406030204" pitchFamily="18" charset="0"/>
            </a:endParaRPr>
          </a:p>
          <a:p>
            <a:pPr lvl="1"/>
            <a:endParaRPr lang="en-US" dirty="0">
              <a:latin typeface="Cambria" panose="02040503050406030204" pitchFamily="18" charset="0"/>
            </a:endParaRPr>
          </a:p>
          <a:p>
            <a:pPr lvl="1"/>
            <a:endParaRPr lang="en-US" dirty="0">
              <a:latin typeface="Cambria" panose="02040503050406030204" pitchFamily="18" charset="0"/>
            </a:endParaRPr>
          </a:p>
          <a:p>
            <a:endParaRPr lang="en-US" dirty="0" smtClean="0">
              <a:latin typeface="Cambria" panose="02040503050406030204" pitchFamily="18" charset="0"/>
            </a:endParaRPr>
          </a:p>
        </p:txBody>
      </p:sp>
      <p:sp>
        <p:nvSpPr>
          <p:cNvPr id="4" name="Date Placeholder 3"/>
          <p:cNvSpPr>
            <a:spLocks noGrp="1"/>
          </p:cNvSpPr>
          <p:nvPr>
            <p:ph type="dt" sz="half" idx="10"/>
          </p:nvPr>
        </p:nvSpPr>
        <p:spPr/>
        <p:txBody>
          <a:bodyPr/>
          <a:lstStyle/>
          <a:p>
            <a:pPr>
              <a:defRPr/>
            </a:pPr>
            <a:r>
              <a:rPr lang="en-US" altLang="en-US" smtClean="0"/>
              <a:t>February 15, 2016</a:t>
            </a:r>
            <a:endParaRPr lang="en-US" altLang="en-US"/>
          </a:p>
        </p:txBody>
      </p:sp>
      <p:sp>
        <p:nvSpPr>
          <p:cNvPr id="5" name="Footer Placeholder 4"/>
          <p:cNvSpPr>
            <a:spLocks noGrp="1"/>
          </p:cNvSpPr>
          <p:nvPr>
            <p:ph type="ftr" sz="quarter" idx="11"/>
          </p:nvPr>
        </p:nvSpPr>
        <p:spPr/>
        <p:txBody>
          <a:bodyPr/>
          <a:lstStyle/>
          <a:p>
            <a:pPr>
              <a:defRPr/>
            </a:pPr>
            <a:r>
              <a:rPr lang="en-US" smtClean="0"/>
              <a:t>Alaska Surveying and Mapping Conference, Anchorage</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38833379"/>
              </p:ext>
            </p:extLst>
          </p:nvPr>
        </p:nvGraphicFramePr>
        <p:xfrm>
          <a:off x="323850" y="3048000"/>
          <a:ext cx="8401050" cy="2835910"/>
        </p:xfrm>
        <a:graphic>
          <a:graphicData uri="http://schemas.openxmlformats.org/drawingml/2006/table">
            <a:tbl>
              <a:tblPr firstRow="1" bandRow="1">
                <a:tableStyleId>{5C22544A-7EE6-4342-B048-85BDC9FD1C3A}</a:tableStyleId>
              </a:tblPr>
              <a:tblGrid>
                <a:gridCol w="2431883"/>
                <a:gridCol w="2994633"/>
                <a:gridCol w="2974534"/>
              </a:tblGrid>
              <a:tr h="737870">
                <a:tc>
                  <a:txBody>
                    <a:bodyPr/>
                    <a:lstStyle/>
                    <a:p>
                      <a:r>
                        <a:rPr lang="en-US" sz="3200" dirty="0" smtClean="0"/>
                        <a:t>(X,Y,Z)</a:t>
                      </a:r>
                      <a:endParaRPr lang="en-US" sz="3200" dirty="0"/>
                    </a:p>
                  </a:txBody>
                  <a:tcPr/>
                </a:tc>
                <a:tc rowSpan="3">
                  <a:txBody>
                    <a:bodyPr/>
                    <a:lstStyle/>
                    <a:p>
                      <a:pPr algn="ctr"/>
                      <a:endParaRPr lang="en-US" sz="5400" dirty="0"/>
                    </a:p>
                  </a:txBody>
                  <a:tcPr anchor="ctr"/>
                </a:tc>
                <a:tc>
                  <a:txBody>
                    <a:bodyPr/>
                    <a:lstStyle/>
                    <a:p>
                      <a:r>
                        <a:rPr lang="en-US" sz="3200" dirty="0" smtClean="0"/>
                        <a:t>(X,Y,Z)</a:t>
                      </a:r>
                      <a:endParaRPr lang="en-US" sz="3200" dirty="0"/>
                    </a:p>
                  </a:txBody>
                  <a:tcPr/>
                </a:tc>
              </a:tr>
              <a:tr h="370840">
                <a:tc>
                  <a:txBody>
                    <a:bodyPr/>
                    <a:lstStyle/>
                    <a:p>
                      <a:r>
                        <a:rPr lang="en-US" sz="3200" dirty="0" smtClean="0"/>
                        <a:t>In </a:t>
                      </a:r>
                      <a:r>
                        <a:rPr lang="en-US" sz="3200" dirty="0" err="1" smtClean="0"/>
                        <a:t>IGSxx</a:t>
                      </a:r>
                      <a:endParaRPr lang="en-US" sz="3200" dirty="0"/>
                    </a:p>
                  </a:txBody>
                  <a:tcPr/>
                </a:tc>
                <a:tc vMerge="1">
                  <a:txBody>
                    <a:bodyPr/>
                    <a:lstStyle/>
                    <a:p>
                      <a:endParaRPr lang="en-US" dirty="0"/>
                    </a:p>
                  </a:txBody>
                  <a:tcPr/>
                </a:tc>
                <a:tc>
                  <a:txBody>
                    <a:bodyPr/>
                    <a:lstStyle/>
                    <a:p>
                      <a:r>
                        <a:rPr lang="en-US" sz="3200" dirty="0" smtClean="0"/>
                        <a:t>In 2022</a:t>
                      </a:r>
                      <a:r>
                        <a:rPr lang="en-US" sz="3200" baseline="0" dirty="0" smtClean="0"/>
                        <a:t> datum</a:t>
                      </a:r>
                      <a:endParaRPr lang="en-US" sz="3200" dirty="0"/>
                    </a:p>
                  </a:txBody>
                  <a:tcPr/>
                </a:tc>
              </a:tr>
              <a:tr h="1518920">
                <a:tc>
                  <a:txBody>
                    <a:bodyPr/>
                    <a:lstStyle/>
                    <a:p>
                      <a:r>
                        <a:rPr lang="en-US" sz="3200" dirty="0" smtClean="0"/>
                        <a:t>At epoch of survey</a:t>
                      </a:r>
                      <a:endParaRPr lang="en-US" sz="3200" dirty="0"/>
                    </a:p>
                  </a:txBody>
                  <a:tcPr/>
                </a:tc>
                <a:tc vMerge="1">
                  <a:txBody>
                    <a:bodyPr/>
                    <a:lstStyle/>
                    <a:p>
                      <a:endParaRPr lang="en-US" dirty="0"/>
                    </a:p>
                  </a:txBody>
                  <a:tcPr/>
                </a:tc>
                <a:tc>
                  <a:txBody>
                    <a:bodyPr/>
                    <a:lstStyle/>
                    <a:p>
                      <a:r>
                        <a:rPr lang="en-US" sz="3200" dirty="0" smtClean="0"/>
                        <a:t>At </a:t>
                      </a:r>
                      <a:r>
                        <a:rPr lang="en-US" sz="3200" b="1" dirty="0" smtClean="0">
                          <a:solidFill>
                            <a:srgbClr val="FF0000"/>
                          </a:solidFill>
                        </a:rPr>
                        <a:t>what epoch</a:t>
                      </a:r>
                      <a:r>
                        <a:rPr lang="en-US" sz="3200" dirty="0" smtClean="0"/>
                        <a:t>?</a:t>
                      </a:r>
                      <a:endParaRPr lang="en-US" sz="3200" dirty="0"/>
                    </a:p>
                  </a:txBody>
                  <a:tcPr/>
                </a:tc>
              </a:tr>
            </a:tbl>
          </a:graphicData>
        </a:graphic>
      </p:graphicFrame>
      <p:sp>
        <p:nvSpPr>
          <p:cNvPr id="12" name="Left-Right Arrow 11"/>
          <p:cNvSpPr/>
          <p:nvPr/>
        </p:nvSpPr>
        <p:spPr>
          <a:xfrm>
            <a:off x="3238500" y="3886200"/>
            <a:ext cx="2133600" cy="127635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43350" y="3105150"/>
            <a:ext cx="748923"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Tree>
    <p:extLst>
      <p:ext uri="{BB962C8B-B14F-4D97-AF65-F5344CB8AC3E}">
        <p14:creationId xmlns:p14="http://schemas.microsoft.com/office/powerpoint/2010/main" val="1467365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10.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ags/tag3.xml><?xml version="1.0" encoding="utf-8"?>
<p:tagLst xmlns:a="http://schemas.openxmlformats.org/drawingml/2006/main" xmlns:r="http://schemas.openxmlformats.org/officeDocument/2006/relationships" xmlns:p="http://schemas.openxmlformats.org/presentationml/2006/main">
  <p:tag name="TIMING" val="|10.7|2.8|11.2"/>
</p:tagLst>
</file>

<file path=ppt/tags/tag4.xml><?xml version="1.0" encoding="utf-8"?>
<p:tagLst xmlns:a="http://schemas.openxmlformats.org/drawingml/2006/main" xmlns:r="http://schemas.openxmlformats.org/officeDocument/2006/relationships" xmlns:p="http://schemas.openxmlformats.org/presentationml/2006/main">
  <p:tag name="TIMING" val="|19.4"/>
</p:tagLst>
</file>

<file path=ppt/tags/tag5.xml><?xml version="1.0" encoding="utf-8"?>
<p:tagLst xmlns:a="http://schemas.openxmlformats.org/drawingml/2006/main" xmlns:r="http://schemas.openxmlformats.org/officeDocument/2006/relationships" xmlns:p="http://schemas.openxmlformats.org/presentationml/2006/main">
  <p:tag name="TIMING" val="|19.4"/>
</p:tagLst>
</file>

<file path=ppt/tags/tag6.xml><?xml version="1.0" encoding="utf-8"?>
<p:tagLst xmlns:a="http://schemas.openxmlformats.org/drawingml/2006/main" xmlns:r="http://schemas.openxmlformats.org/officeDocument/2006/relationships" xmlns:p="http://schemas.openxmlformats.org/presentationml/2006/main">
  <p:tag name="TIMING" val="|19.4"/>
</p:tagLst>
</file>

<file path=ppt/tags/tag7.xml><?xml version="1.0" encoding="utf-8"?>
<p:tagLst xmlns:a="http://schemas.openxmlformats.org/drawingml/2006/main" xmlns:r="http://schemas.openxmlformats.org/officeDocument/2006/relationships" xmlns:p="http://schemas.openxmlformats.org/presentationml/2006/main">
  <p:tag name="TIMING" val="|19.4"/>
</p:tagLst>
</file>

<file path=ppt/tags/tag8.xml><?xml version="1.0" encoding="utf-8"?>
<p:tagLst xmlns:a="http://schemas.openxmlformats.org/drawingml/2006/main" xmlns:r="http://schemas.openxmlformats.org/officeDocument/2006/relationships" xmlns:p="http://schemas.openxmlformats.org/presentationml/2006/main">
  <p:tag name="TIMING" val="|19.4"/>
</p:tagLst>
</file>

<file path=ppt/tags/tag9.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GSPowerPointTemplate07">
  <a:themeElements>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PowerPointTemplate0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PowerPointTemplate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PowerPointTemplate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PowerPointTemplate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PowerPointTemplate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PowerPointTemplate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PowerPointTemplate0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PowerPointTemplate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PowerPointTemplate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PowerPointTemplate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PowerPointTemplate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PowerPointTemplate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78655</TotalTime>
  <Words>9473</Words>
  <Application>Microsoft Office PowerPoint</Application>
  <PresentationFormat>On-screen Show (4:3)</PresentationFormat>
  <Paragraphs>1986</Paragraphs>
  <Slides>165</Slides>
  <Notes>66</Notes>
  <HiddenSlides>0</HiddenSlides>
  <MMClips>0</MMClips>
  <ScaleCrop>false</ScaleCrop>
  <HeadingPairs>
    <vt:vector size="4" baseType="variant">
      <vt:variant>
        <vt:lpstr>Theme</vt:lpstr>
      </vt:variant>
      <vt:variant>
        <vt:i4>5</vt:i4>
      </vt:variant>
      <vt:variant>
        <vt:lpstr>Slide Titles</vt:lpstr>
      </vt:variant>
      <vt:variant>
        <vt:i4>165</vt:i4>
      </vt:variant>
    </vt:vector>
  </HeadingPairs>
  <TitlesOfParts>
    <vt:vector size="170" baseType="lpstr">
      <vt:lpstr>Theme1</vt:lpstr>
      <vt:lpstr>Office Theme</vt:lpstr>
      <vt:lpstr>1_Office Theme</vt:lpstr>
      <vt:lpstr>2_Office Theme</vt:lpstr>
      <vt:lpstr>NGSPowerPointTemplate07</vt:lpstr>
      <vt:lpstr>PowerPoint Presentation</vt:lpstr>
      <vt:lpstr>PowerPoint Presentation</vt:lpstr>
      <vt:lpstr>History</vt:lpstr>
      <vt:lpstr>History</vt:lpstr>
      <vt:lpstr>Points common to USSD and NAD 27</vt:lpstr>
      <vt:lpstr>History</vt:lpstr>
      <vt:lpstr>Points common to NAD 27 and NAD 83</vt:lpstr>
      <vt:lpstr>History</vt:lpstr>
      <vt:lpstr>NGS’s Mission and Role</vt:lpstr>
      <vt:lpstr>NGS’s Mission and Role </vt:lpstr>
      <vt:lpstr>Adjusting Coordinates within the Datum</vt:lpstr>
      <vt:lpstr>PowerPoint Presentation</vt:lpstr>
      <vt:lpstr>Official horizontal datums have been replaced or adjusted regularly throughout our nation’s history</vt:lpstr>
      <vt:lpstr>Official vertical datums have rarely been defined throughout our nation’s history</vt:lpstr>
      <vt:lpstr>What will be replaced in 2022</vt:lpstr>
      <vt:lpstr>Questions?</vt:lpstr>
      <vt:lpstr>Justifying and Planning  for the new datum(s)</vt:lpstr>
      <vt:lpstr>PowerPoint Presentation</vt:lpstr>
      <vt:lpstr>PowerPoint Presentation</vt:lpstr>
      <vt:lpstr>PowerPoint Presentation</vt:lpstr>
      <vt:lpstr>PowerPoint Presentation</vt:lpstr>
      <vt:lpstr>Old vs New Datums: Origin </vt:lpstr>
      <vt:lpstr>PowerPoint Presentation</vt:lpstr>
      <vt:lpstr>How will the new datums affect you?</vt:lpstr>
      <vt:lpstr>Planning</vt:lpstr>
      <vt:lpstr>Planning</vt:lpstr>
      <vt:lpstr>NGS Ten Year Plan 2013-2023</vt:lpstr>
      <vt:lpstr>Replace NAVD 88</vt:lpstr>
      <vt:lpstr>Questions?</vt:lpstr>
      <vt:lpstr>GRAV-D airborne campaign: Overview, Progress, Future</vt:lpstr>
      <vt:lpstr>(insert Vicki and Monica’s slides)</vt:lpstr>
      <vt:lpstr>Questions?</vt:lpstr>
      <vt:lpstr>Proving geoid accuracy:  Geoid Slope Validation Surveys</vt:lpstr>
      <vt:lpstr>PowerPoint Presentation</vt:lpstr>
      <vt:lpstr>What are GSVS’s?</vt:lpstr>
      <vt:lpstr>Goal of the surveys </vt:lpstr>
      <vt:lpstr>GSVS11</vt:lpstr>
      <vt:lpstr>Surveys Performed</vt:lpstr>
      <vt:lpstr>PowerPoint Presentation</vt:lpstr>
      <vt:lpstr>Empirical Error Estimates</vt:lpstr>
      <vt:lpstr>GSVS11:  Proving why we need GRAV-D</vt:lpstr>
      <vt:lpstr>GSVS11 Conclusions</vt:lpstr>
      <vt:lpstr>GSVS14</vt:lpstr>
      <vt:lpstr>GRAV-D circa 2014</vt:lpstr>
      <vt:lpstr>GSVS14 Line in Iowa</vt:lpstr>
      <vt:lpstr>GSVS14 line (topography)</vt:lpstr>
      <vt:lpstr>GSVS14 line (geoid)</vt:lpstr>
      <vt:lpstr>GSVS14 line (Bouguer anomalies)</vt:lpstr>
      <vt:lpstr>GSVS14 line (E/W DoVs)</vt:lpstr>
      <vt:lpstr>PowerPoint Presentation</vt:lpstr>
      <vt:lpstr>GSVS14 Conclusions</vt:lpstr>
      <vt:lpstr>GSVS17</vt:lpstr>
      <vt:lpstr>GSVS17</vt:lpstr>
      <vt:lpstr>Questions?</vt:lpstr>
      <vt:lpstr>GRAV-D geoid monitoring campaign: Plans and Progress</vt:lpstr>
      <vt:lpstr>(insert Vicki and Monica’s slides)</vt:lpstr>
      <vt:lpstr>Questions?</vt:lpstr>
      <vt:lpstr>BREAK</vt:lpstr>
      <vt:lpstr>The future of the new vertical datum:   GNSS, leveling, time dependency</vt:lpstr>
      <vt:lpstr>Primary Access</vt:lpstr>
      <vt:lpstr>Primary Access: GNSS</vt:lpstr>
      <vt:lpstr>Primary Access: GNSS</vt:lpstr>
      <vt:lpstr>Secondary Access</vt:lpstr>
      <vt:lpstr>Secondary Access: Passive Control</vt:lpstr>
      <vt:lpstr>A GNSS/geoid vertical datum</vt:lpstr>
      <vt:lpstr>Accuracy of this approach</vt:lpstr>
      <vt:lpstr>Old vs New Datums:  Passive Control</vt:lpstr>
      <vt:lpstr>PowerPoint Presentation</vt:lpstr>
      <vt:lpstr>PowerPoint Presentation</vt:lpstr>
      <vt:lpstr>PowerPoint Presentation</vt:lpstr>
      <vt:lpstr>PowerPoint Presentation</vt:lpstr>
      <vt:lpstr>PowerPoint Presentation</vt:lpstr>
      <vt:lpstr>A thought experiment concerning time dependent heights on passive control: Possible?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The future of bluebooking</vt:lpstr>
      <vt:lpstr>PowerPoint Presentation</vt:lpstr>
      <vt:lpstr>NGS Ten Year Plan 2013-2023</vt:lpstr>
      <vt:lpstr>Re-Invent Bluebooking</vt:lpstr>
      <vt:lpstr>OPUS-Projects into the IDB (1)</vt:lpstr>
      <vt:lpstr>OPUS-Projects into the IDB (2)</vt:lpstr>
      <vt:lpstr>OPUS-Projects into the IDB (3)</vt:lpstr>
      <vt:lpstr>OPUS-Projects of the future?</vt:lpstr>
      <vt:lpstr>OPUS-Projects of the future?</vt:lpstr>
      <vt:lpstr>OPUS-Projects into the IDB (4)</vt:lpstr>
      <vt:lpstr>Build an NSRS Database(1)</vt:lpstr>
      <vt:lpstr>Build an NSRS Database(2)</vt:lpstr>
      <vt:lpstr>Build an NSRS Database(3)</vt:lpstr>
      <vt:lpstr>Build an NSRS Database(4)</vt:lpstr>
      <vt:lpstr>Build an NSRS Database(5)</vt:lpstr>
      <vt:lpstr>Math Model:  IGSxx to 2022</vt:lpstr>
      <vt:lpstr>Math Model:  IGSxx to 2022</vt:lpstr>
      <vt:lpstr>Time-Dependency</vt:lpstr>
      <vt:lpstr>PowerPoint Presentation</vt:lpstr>
      <vt:lpstr>“Plate-Fixed”:  Historic Issue</vt:lpstr>
      <vt:lpstr>“Plate-Fixed”:  Historic Issue</vt:lpstr>
      <vt:lpstr>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The big question</vt:lpstr>
      <vt:lpstr>Questions?</vt:lpstr>
      <vt:lpstr>Transformation tools to get  you into the future</vt:lpstr>
      <vt:lpstr>“Transformational Access”</vt:lpstr>
      <vt:lpstr>Median Horizontal Transformations (CONUS)</vt:lpstr>
      <vt:lpstr>Median Horizontal Transformations (Alaska)</vt:lpstr>
      <vt:lpstr>NADCON 5</vt:lpstr>
      <vt:lpstr>NADCON 5 (ex: NAD27/NAD83(86) longitude/meters)</vt:lpstr>
      <vt:lpstr>NADCON 5 (ex: NAD27/NAD83(86) longitude error /meters)</vt:lpstr>
      <vt:lpstr>“Transformational Access”</vt:lpstr>
      <vt:lpstr>State Plane Coordinates</vt:lpstr>
      <vt:lpstr>Fix the Toolkit</vt:lpstr>
      <vt:lpstr>Fix the Tool Kit</vt:lpstr>
      <vt:lpstr>Fix the Toolkit</vt:lpstr>
      <vt:lpstr>Questions?</vt:lpstr>
      <vt:lpstr>Adoption and Outreach</vt:lpstr>
      <vt:lpstr>Adoption: Legal / Feds</vt:lpstr>
      <vt:lpstr>Adoption: Legal / States</vt:lpstr>
      <vt:lpstr>2015 Geospatial Summit</vt:lpstr>
      <vt:lpstr>NGS Monthly Webinar Series</vt:lpstr>
      <vt:lpstr>Sign up for the NGS ListServe</vt:lpstr>
      <vt:lpstr>NGS Geodetic Advisor Program </vt:lpstr>
      <vt:lpstr>Summary:  Priorities</vt:lpstr>
      <vt:lpstr>Questions</vt:lpstr>
      <vt:lpstr>Thank you!</vt:lpstr>
      <vt:lpstr>END</vt:lpstr>
      <vt:lpstr>Extra Slides</vt:lpstr>
      <vt:lpstr>Extra: Details about GSVS11</vt:lpstr>
      <vt:lpstr>Choosing the Place and Time for GSVS11</vt:lpstr>
      <vt:lpstr>Existing Geoids vs GSVS11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GRAV-D Info</vt:lpstr>
      <vt:lpstr>PowerPoint Presentation</vt:lpstr>
      <vt:lpstr>PowerPoint Presentation</vt:lpstr>
      <vt:lpstr>PowerPoint Presentation</vt:lpstr>
      <vt:lpstr>Canada Height Modernization - 2013</vt:lpstr>
      <vt:lpstr>PowerPoint Presentation</vt:lpstr>
      <vt:lpstr>Extra: Subsidence Example</vt:lpstr>
      <vt:lpstr>PowerPoint Presentation</vt:lpstr>
      <vt:lpstr>PowerPoint Presentation</vt:lpstr>
      <vt:lpstr>PowerPoint Presentation</vt:lpstr>
      <vt:lpstr>PowerPoint Presentation</vt:lpstr>
      <vt:lpstr>DH from Leveling?</vt:lpstr>
      <vt:lpstr>Leveling and Gravity</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Dru Smith</cp:lastModifiedBy>
  <cp:revision>2533</cp:revision>
  <cp:lastPrinted>2014-06-26T13:13:06Z</cp:lastPrinted>
  <dcterms:created xsi:type="dcterms:W3CDTF">2009-09-30T12:20:38Z</dcterms:created>
  <dcterms:modified xsi:type="dcterms:W3CDTF">2016-02-15T16:48:21Z</dcterms:modified>
</cp:coreProperties>
</file>