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180" r:id="rId1"/>
    <p:sldMasterId id="2147487568" r:id="rId2"/>
    <p:sldMasterId id="2147487879" r:id="rId3"/>
    <p:sldMasterId id="2147487891" r:id="rId4"/>
  </p:sldMasterIdLst>
  <p:notesMasterIdLst>
    <p:notesMasterId r:id="rId43"/>
  </p:notesMasterIdLst>
  <p:handoutMasterIdLst>
    <p:handoutMasterId r:id="rId44"/>
  </p:handoutMasterIdLst>
  <p:sldIdLst>
    <p:sldId id="362" r:id="rId5"/>
    <p:sldId id="870" r:id="rId6"/>
    <p:sldId id="871" r:id="rId7"/>
    <p:sldId id="872" r:id="rId8"/>
    <p:sldId id="873" r:id="rId9"/>
    <p:sldId id="917" r:id="rId10"/>
    <p:sldId id="874" r:id="rId11"/>
    <p:sldId id="875" r:id="rId12"/>
    <p:sldId id="876" r:id="rId13"/>
    <p:sldId id="877" r:id="rId14"/>
    <p:sldId id="878" r:id="rId15"/>
    <p:sldId id="879" r:id="rId16"/>
    <p:sldId id="913" r:id="rId17"/>
    <p:sldId id="914" r:id="rId18"/>
    <p:sldId id="915" r:id="rId19"/>
    <p:sldId id="916" r:id="rId20"/>
    <p:sldId id="880" r:id="rId21"/>
    <p:sldId id="881" r:id="rId22"/>
    <p:sldId id="882" r:id="rId23"/>
    <p:sldId id="883" r:id="rId24"/>
    <p:sldId id="885" r:id="rId25"/>
    <p:sldId id="886" r:id="rId26"/>
    <p:sldId id="910" r:id="rId27"/>
    <p:sldId id="912" r:id="rId28"/>
    <p:sldId id="911" r:id="rId29"/>
    <p:sldId id="889" r:id="rId30"/>
    <p:sldId id="894" r:id="rId31"/>
    <p:sldId id="900" r:id="rId32"/>
    <p:sldId id="898" r:id="rId33"/>
    <p:sldId id="907" r:id="rId34"/>
    <p:sldId id="901" r:id="rId35"/>
    <p:sldId id="902" r:id="rId36"/>
    <p:sldId id="903" r:id="rId37"/>
    <p:sldId id="904" r:id="rId38"/>
    <p:sldId id="905" r:id="rId39"/>
    <p:sldId id="906" r:id="rId40"/>
    <p:sldId id="908" r:id="rId41"/>
    <p:sldId id="909"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p15:clr>
            <a:srgbClr val="A4A3A4"/>
          </p15:clr>
        </p15:guide>
        <p15:guide id="2" orient="horz" pos="1892">
          <p15:clr>
            <a:srgbClr val="A4A3A4"/>
          </p15:clr>
        </p15:guide>
        <p15:guide id="3" orient="horz" pos="2304">
          <p15:clr>
            <a:srgbClr val="A4A3A4"/>
          </p15:clr>
        </p15:guide>
        <p15:guide id="4" orient="horz" pos="1709">
          <p15:clr>
            <a:srgbClr val="A4A3A4"/>
          </p15:clr>
        </p15:guide>
        <p15:guide id="5" orient="horz" pos="3157">
          <p15:clr>
            <a:srgbClr val="A4A3A4"/>
          </p15:clr>
        </p15:guide>
        <p15:guide id="6" orient="horz" pos="4170">
          <p15:clr>
            <a:srgbClr val="A4A3A4"/>
          </p15:clr>
        </p15:guide>
        <p15:guide id="7" orient="horz" pos="2886">
          <p15:clr>
            <a:srgbClr val="A4A3A4"/>
          </p15:clr>
        </p15:guide>
        <p15:guide id="8" pos="531">
          <p15:clr>
            <a:srgbClr val="A4A3A4"/>
          </p15:clr>
        </p15:guide>
        <p15:guide id="9" pos="3348">
          <p15:clr>
            <a:srgbClr val="A4A3A4"/>
          </p15:clr>
        </p15:guide>
        <p15:guide id="10" pos="1976">
          <p15:clr>
            <a:srgbClr val="A4A3A4"/>
          </p15:clr>
        </p15:guide>
        <p15:guide id="11" pos="417">
          <p15:clr>
            <a:srgbClr val="A4A3A4"/>
          </p15:clr>
        </p15:guide>
        <p15:guide id="12" pos="4970">
          <p15:clr>
            <a:srgbClr val="A4A3A4"/>
          </p15:clr>
        </p15:guide>
        <p15:guide id="13" pos="1289">
          <p15:clr>
            <a:srgbClr val="A4A3A4"/>
          </p15:clr>
        </p15:guide>
        <p15:guide id="14" pos="537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u Smith" initials="DS" lastIdx="1" clrIdx="0">
    <p:extLst>
      <p:ext uri="{19B8F6BF-5375-455C-9EA6-DF929625EA0E}">
        <p15:presenceInfo xmlns:p15="http://schemas.microsoft.com/office/powerpoint/2012/main" userId="Dru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6395" autoAdjust="0"/>
  </p:normalViewPr>
  <p:slideViewPr>
    <p:cSldViewPr snapToGrid="0">
      <p:cViewPr varScale="1">
        <p:scale>
          <a:sx n="91" d="100"/>
          <a:sy n="91" d="100"/>
        </p:scale>
        <p:origin x="408" y="78"/>
      </p:cViewPr>
      <p:guideLst>
        <p:guide orient="horz" pos="2110"/>
        <p:guide orient="horz" pos="1892"/>
        <p:guide orient="horz" pos="2304"/>
        <p:guide orient="horz" pos="1709"/>
        <p:guide orient="horz" pos="3157"/>
        <p:guide orient="horz" pos="4170"/>
        <p:guide orient="horz" pos="2886"/>
        <p:guide pos="531"/>
        <p:guide pos="3348"/>
        <p:guide pos="1976"/>
        <p:guide pos="417"/>
        <p:guide pos="4970"/>
        <p:guide pos="1289"/>
        <p:guide pos="5379"/>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7/28/2017</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7/28/2017</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228725" y="711200"/>
            <a:ext cx="4740275"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There are actually</a:t>
            </a:r>
            <a:r>
              <a:rPr lang="en-US" altLang="en-US" baseline="0" dirty="0" smtClean="0">
                <a:latin typeface="Arial" panose="020B0604020202020204" pitchFamily="34" charset="0"/>
              </a:rPr>
              <a:t> 3 “NAD 83”s, NAD 83(2011), NAD 83(PA11) and NAD 83(MA11)</a:t>
            </a:r>
          </a:p>
          <a:p>
            <a:r>
              <a:rPr lang="en-US" altLang="en-US" baseline="0" dirty="0" smtClean="0">
                <a:latin typeface="Arial" panose="020B0604020202020204" pitchFamily="34" charset="0"/>
              </a:rPr>
              <a:t>There are also many more vertical datums than NAVD 88 in the NSRS, each one for specific states or territories that have no line of sight to CONUS/Alaska</a:t>
            </a:r>
          </a:p>
          <a:p>
            <a:endParaRPr lang="en-US" altLang="en-US" dirty="0" smtClean="0">
              <a:latin typeface="Arial" panose="020B060402020202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E17E66-F503-4D3E-9069-C1154B4D8EF3}" type="slidenum">
              <a:rPr lang="en-US" altLang="en-US" smtClean="0"/>
              <a:pPr/>
              <a:t>2</a:t>
            </a:fld>
            <a:endParaRPr lang="en-US" altLang="en-US" smtClean="0"/>
          </a:p>
        </p:txBody>
      </p:sp>
    </p:spTree>
    <p:extLst>
      <p:ext uri="{BB962C8B-B14F-4D97-AF65-F5344CB8AC3E}">
        <p14:creationId xmlns:p14="http://schemas.microsoft.com/office/powerpoint/2010/main" val="116203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3</a:t>
            </a:fld>
            <a:endParaRPr lang="en-US" altLang="en-US" smtClean="0"/>
          </a:p>
        </p:txBody>
      </p:sp>
    </p:spTree>
    <p:extLst>
      <p:ext uri="{BB962C8B-B14F-4D97-AF65-F5344CB8AC3E}">
        <p14:creationId xmlns:p14="http://schemas.microsoft.com/office/powerpoint/2010/main" val="28969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4</a:t>
            </a:fld>
            <a:endParaRPr lang="en-US" altLang="en-US" smtClean="0"/>
          </a:p>
        </p:txBody>
      </p:sp>
    </p:spTree>
    <p:extLst>
      <p:ext uri="{BB962C8B-B14F-4D97-AF65-F5344CB8AC3E}">
        <p14:creationId xmlns:p14="http://schemas.microsoft.com/office/powerpoint/2010/main" val="162999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5</a:t>
            </a:fld>
            <a:endParaRPr lang="en-US" altLang="en-US"/>
          </a:p>
        </p:txBody>
      </p:sp>
    </p:spTree>
    <p:extLst>
      <p:ext uri="{BB962C8B-B14F-4D97-AF65-F5344CB8AC3E}">
        <p14:creationId xmlns:p14="http://schemas.microsoft.com/office/powerpoint/2010/main" val="270455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701357" y="4416108"/>
            <a:ext cx="5607683" cy="4182426"/>
          </a:xfrm>
          <a:prstGeom prst="rect">
            <a:avLst/>
          </a:prstGeom>
          <a:noFill/>
          <a:ln>
            <a:noFill/>
          </a:ln>
        </p:spPr>
        <p:txBody>
          <a:bodyPr lIns="93165" tIns="46570" rIns="93165" bIns="46570" anchor="t" anchorCtr="0">
            <a:noAutofit/>
          </a:bodyPr>
          <a:lstStyle/>
          <a:p>
            <a:pPr>
              <a:spcBef>
                <a:spcPts val="0"/>
              </a:spcBef>
              <a:spcAft>
                <a:spcPts val="0"/>
              </a:spcAft>
              <a:buSzPct val="25000"/>
            </a:pPr>
            <a:r>
              <a:rPr lang="en-US" dirty="0">
                <a:solidFill>
                  <a:schemeClr val="dk1"/>
                </a:solidFill>
                <a:latin typeface="Calibri"/>
                <a:ea typeface="Calibri"/>
                <a:cs typeface="Calibri"/>
                <a:sym typeface="Calibri"/>
              </a:rPr>
              <a:t>Potential outline and speaker assignments; can be adjusted as needed.</a:t>
            </a:r>
          </a:p>
        </p:txBody>
      </p:sp>
      <p:sp>
        <p:nvSpPr>
          <p:cNvPr id="108" name="Shape 108"/>
          <p:cNvSpPr txBox="1">
            <a:spLocks noGrp="1"/>
          </p:cNvSpPr>
          <p:nvPr>
            <p:ph type="sldNum" idx="12"/>
          </p:nvPr>
        </p:nvSpPr>
        <p:spPr>
          <a:xfrm>
            <a:off x="3971181" y="8830627"/>
            <a:ext cx="3037627" cy="464184"/>
          </a:xfrm>
          <a:prstGeom prst="rect">
            <a:avLst/>
          </a:prstGeom>
          <a:noFill/>
          <a:ln>
            <a:noFill/>
          </a:ln>
        </p:spPr>
        <p:txBody>
          <a:bodyPr lIns="93165" tIns="46570" rIns="93165" bIns="46570" anchor="b" anchorCtr="0">
            <a:noAutofit/>
          </a:bodyPr>
          <a:lstStyle/>
          <a:p>
            <a:pPr>
              <a:spcBef>
                <a:spcPts val="0"/>
              </a:spcBef>
              <a:spcAft>
                <a:spcPts val="0"/>
              </a:spcAft>
              <a:buSzPct val="25000"/>
            </a:pPr>
            <a:fld id="{00000000-1234-1234-1234-123412341234}" type="slidenum">
              <a:rPr lang="en-US">
                <a:solidFill>
                  <a:schemeClr val="dk1"/>
                </a:solidFill>
                <a:latin typeface="Calibri"/>
                <a:ea typeface="Calibri"/>
                <a:cs typeface="Calibri"/>
                <a:sym typeface="Calibri"/>
              </a:rPr>
              <a:pPr>
                <a:spcBef>
                  <a:spcPts val="0"/>
                </a:spcBef>
                <a:spcAft>
                  <a:spcPts val="0"/>
                </a:spcAft>
                <a:buSzPct val="25000"/>
              </a:pPr>
              <a:t>8</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672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24</a:t>
            </a:fld>
            <a:endParaRPr lang="en-US" altLang="en-US"/>
          </a:p>
        </p:txBody>
      </p:sp>
    </p:spTree>
    <p:extLst>
      <p:ext uri="{BB962C8B-B14F-4D97-AF65-F5344CB8AC3E}">
        <p14:creationId xmlns:p14="http://schemas.microsoft.com/office/powerpoint/2010/main" val="406494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By definition, the relationship between IGS and the four TRFs is an Euler Pole rotation, which does not cause changes to “h”.   Thus “h” in the IGS or other four frames will be identical at any given time (whether “t” or “t0”).  Thus, any of the 5 “h” values at “t” or any of the 4 “h” values at “t0” can be used to get “H” at “t” and “H” at “t0”.</a:t>
            </a:r>
          </a:p>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29</a:t>
            </a:fld>
            <a:endParaRPr lang="en-US" altLang="en-US"/>
          </a:p>
        </p:txBody>
      </p:sp>
    </p:spTree>
    <p:extLst>
      <p:ext uri="{BB962C8B-B14F-4D97-AF65-F5344CB8AC3E}">
        <p14:creationId xmlns:p14="http://schemas.microsoft.com/office/powerpoint/2010/main" val="344959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701357" y="4416108"/>
            <a:ext cx="5607683" cy="4182426"/>
          </a:xfrm>
          <a:prstGeom prst="rect">
            <a:avLst/>
          </a:prstGeom>
          <a:noFill/>
          <a:ln>
            <a:noFill/>
          </a:ln>
        </p:spPr>
        <p:txBody>
          <a:bodyPr lIns="93165" tIns="46570" rIns="93165" bIns="46570" anchor="t" anchorCtr="0">
            <a:noAutofit/>
          </a:bodyPr>
          <a:lstStyle/>
          <a:p>
            <a:pPr>
              <a:spcBef>
                <a:spcPts val="0"/>
              </a:spcBef>
              <a:spcAft>
                <a:spcPts val="0"/>
              </a:spcAft>
              <a:buSzPct val="25000"/>
            </a:pPr>
            <a:r>
              <a:rPr lang="en-US">
                <a:solidFill>
                  <a:schemeClr val="dk1"/>
                </a:solidFill>
                <a:latin typeface="Calibri"/>
                <a:ea typeface="Calibri"/>
                <a:cs typeface="Calibri"/>
                <a:sym typeface="Calibri"/>
              </a:rPr>
              <a:t>Potential outline and speaker assignments; can be adjusted as needed.</a:t>
            </a:r>
          </a:p>
        </p:txBody>
      </p:sp>
      <p:sp>
        <p:nvSpPr>
          <p:cNvPr id="108" name="Shape 108"/>
          <p:cNvSpPr txBox="1">
            <a:spLocks noGrp="1"/>
          </p:cNvSpPr>
          <p:nvPr>
            <p:ph type="sldNum" idx="12"/>
          </p:nvPr>
        </p:nvSpPr>
        <p:spPr>
          <a:xfrm>
            <a:off x="3971181" y="8830627"/>
            <a:ext cx="3037627" cy="464184"/>
          </a:xfrm>
          <a:prstGeom prst="rect">
            <a:avLst/>
          </a:prstGeom>
          <a:noFill/>
          <a:ln>
            <a:noFill/>
          </a:ln>
        </p:spPr>
        <p:txBody>
          <a:bodyPr lIns="93165" tIns="46570" rIns="93165" bIns="46570" anchor="b" anchorCtr="0">
            <a:noAutofit/>
          </a:bodyPr>
          <a:lstStyle/>
          <a:p>
            <a:pPr>
              <a:spcBef>
                <a:spcPts val="0"/>
              </a:spcBef>
              <a:spcAft>
                <a:spcPts val="0"/>
              </a:spcAft>
              <a:buSzPct val="25000"/>
            </a:pPr>
            <a:fld id="{00000000-1234-1234-1234-123412341234}" type="slidenum">
              <a:rPr lang="en-US">
                <a:solidFill>
                  <a:schemeClr val="dk1"/>
                </a:solidFill>
                <a:latin typeface="Calibri"/>
                <a:ea typeface="Calibri"/>
                <a:cs typeface="Calibri"/>
                <a:sym typeface="Calibri"/>
              </a:rPr>
              <a:pPr>
                <a:spcBef>
                  <a:spcPts val="0"/>
                </a:spcBef>
                <a:spcAft>
                  <a:spcPts val="0"/>
                </a:spcAft>
                <a:buSzPct val="25000"/>
              </a:pPr>
              <a:t>30</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475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701357" y="4416108"/>
            <a:ext cx="5607683" cy="4182426"/>
          </a:xfrm>
          <a:prstGeom prst="rect">
            <a:avLst/>
          </a:prstGeom>
          <a:noFill/>
          <a:ln>
            <a:noFill/>
          </a:ln>
        </p:spPr>
        <p:txBody>
          <a:bodyPr lIns="93165" tIns="46570" rIns="93165" bIns="46570" anchor="t" anchorCtr="0">
            <a:noAutofit/>
          </a:bodyPr>
          <a:lstStyle/>
          <a:p>
            <a:pPr>
              <a:spcBef>
                <a:spcPts val="0"/>
              </a:spcBef>
              <a:spcAft>
                <a:spcPts val="0"/>
              </a:spcAft>
              <a:buSzPct val="25000"/>
            </a:pPr>
            <a:r>
              <a:rPr lang="en-US">
                <a:solidFill>
                  <a:schemeClr val="dk1"/>
                </a:solidFill>
                <a:latin typeface="Calibri"/>
                <a:ea typeface="Calibri"/>
                <a:cs typeface="Calibri"/>
                <a:sym typeface="Calibri"/>
              </a:rPr>
              <a:t>Potential outline and speaker assignments; can be adjusted as needed.</a:t>
            </a:r>
          </a:p>
        </p:txBody>
      </p:sp>
      <p:sp>
        <p:nvSpPr>
          <p:cNvPr id="108" name="Shape 108"/>
          <p:cNvSpPr txBox="1">
            <a:spLocks noGrp="1"/>
          </p:cNvSpPr>
          <p:nvPr>
            <p:ph type="sldNum" idx="12"/>
          </p:nvPr>
        </p:nvSpPr>
        <p:spPr>
          <a:xfrm>
            <a:off x="3971181" y="8830627"/>
            <a:ext cx="3037627" cy="464184"/>
          </a:xfrm>
          <a:prstGeom prst="rect">
            <a:avLst/>
          </a:prstGeom>
          <a:noFill/>
          <a:ln>
            <a:noFill/>
          </a:ln>
        </p:spPr>
        <p:txBody>
          <a:bodyPr lIns="93165" tIns="46570" rIns="93165" bIns="46570" anchor="b" anchorCtr="0">
            <a:noAutofit/>
          </a:bodyPr>
          <a:lstStyle/>
          <a:p>
            <a:pPr>
              <a:spcBef>
                <a:spcPts val="0"/>
              </a:spcBef>
              <a:spcAft>
                <a:spcPts val="0"/>
              </a:spcAft>
              <a:buSzPct val="25000"/>
            </a:pPr>
            <a:fld id="{00000000-1234-1234-1234-123412341234}" type="slidenum">
              <a:rPr lang="en-US">
                <a:solidFill>
                  <a:schemeClr val="dk1"/>
                </a:solidFill>
                <a:latin typeface="Calibri"/>
                <a:ea typeface="Calibri"/>
                <a:cs typeface="Calibri"/>
                <a:sym typeface="Calibri"/>
              </a:rPr>
              <a:pPr>
                <a:spcBef>
                  <a:spcPts val="0"/>
                </a:spcBef>
                <a:spcAft>
                  <a:spcPts val="0"/>
                </a:spcAft>
                <a:buSzPct val="25000"/>
              </a:pPr>
              <a:t>31</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1832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r>
              <a:rPr lang="en-US" altLang="en-US" smtClean="0"/>
              <a:t>August 1, 2017</a:t>
            </a:r>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smtClean="0"/>
              <a:t>SaGES, Oregon State University</a:t>
            </a:r>
            <a:endParaRPr lang="en-US"/>
          </a:p>
        </p:txBody>
      </p:sp>
      <p:sp>
        <p:nvSpPr>
          <p:cNvPr id="8" name="Slide Number Placeholder 5"/>
          <p:cNvSpPr>
            <a:spLocks noGrp="1"/>
          </p:cNvSpPr>
          <p:nvPr>
            <p:ph type="sldNum" sz="quarter" idx="12"/>
          </p:nvPr>
        </p:nvSpPr>
        <p:spPr/>
        <p:txBody>
          <a:bodyPr/>
          <a:lstStyle>
            <a:lvl1pPr>
              <a:defRPr/>
            </a:lvl1pPr>
          </a:lstStyle>
          <a:p>
            <a:pPr>
              <a:defRPr/>
            </a:pPr>
            <a:fld id="{0B366B1F-012C-4E31-AB14-A18E7992FCFE}" type="slidenum">
              <a:rPr lang="en-US" altLang="en-US"/>
              <a:pPr>
                <a:defRPr/>
              </a:pPr>
              <a:t>‹#›</a:t>
            </a:fld>
            <a:endParaRPr lang="en-US" altLang="en-US"/>
          </a:p>
        </p:txBody>
      </p:sp>
    </p:spTree>
    <p:extLst>
      <p:ext uri="{BB962C8B-B14F-4D97-AF65-F5344CB8AC3E}">
        <p14:creationId xmlns:p14="http://schemas.microsoft.com/office/powerpoint/2010/main" val="264564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August 1,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SaGES, Oregon State University</a:t>
            </a:r>
            <a:endParaRPr lang="en-US"/>
          </a:p>
        </p:txBody>
      </p:sp>
      <p:sp>
        <p:nvSpPr>
          <p:cNvPr id="6" name="Slide Number Placeholder 5"/>
          <p:cNvSpPr>
            <a:spLocks noGrp="1"/>
          </p:cNvSpPr>
          <p:nvPr>
            <p:ph type="sldNum" sz="quarter" idx="12"/>
          </p:nvPr>
        </p:nvSpPr>
        <p:spPr/>
        <p:txBody>
          <a:bodyPr/>
          <a:lstStyle>
            <a:lvl1pPr>
              <a:defRPr/>
            </a:lvl1pPr>
          </a:lstStyle>
          <a:p>
            <a:pPr>
              <a:defRPr/>
            </a:pPr>
            <a:fld id="{85875531-0A71-45B3-9CA1-F580700DA19E}" type="slidenum">
              <a:rPr lang="en-US" altLang="en-US"/>
              <a:pPr>
                <a:defRPr/>
              </a:pPr>
              <a:t>‹#›</a:t>
            </a:fld>
            <a:endParaRPr lang="en-US" altLang="en-US"/>
          </a:p>
        </p:txBody>
      </p:sp>
    </p:spTree>
    <p:extLst>
      <p:ext uri="{BB962C8B-B14F-4D97-AF65-F5344CB8AC3E}">
        <p14:creationId xmlns:p14="http://schemas.microsoft.com/office/powerpoint/2010/main" val="308539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August 1,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SaGES, Oregon State University</a:t>
            </a:r>
            <a:endParaRPr lang="en-US"/>
          </a:p>
        </p:txBody>
      </p:sp>
      <p:sp>
        <p:nvSpPr>
          <p:cNvPr id="6" name="Slide Number Placeholder 5"/>
          <p:cNvSpPr>
            <a:spLocks noGrp="1"/>
          </p:cNvSpPr>
          <p:nvPr>
            <p:ph type="sldNum" sz="quarter" idx="12"/>
          </p:nvPr>
        </p:nvSpPr>
        <p:spPr/>
        <p:txBody>
          <a:bodyPr/>
          <a:lstStyle>
            <a:lvl1pPr>
              <a:defRPr/>
            </a:lvl1pPr>
          </a:lstStyle>
          <a:p>
            <a:pPr>
              <a:defRPr/>
            </a:pPr>
            <a:fld id="{CAF41F2C-908B-4A99-9DEA-158F5E8561D1}" type="slidenum">
              <a:rPr lang="en-US" altLang="en-US"/>
              <a:pPr>
                <a:defRPr/>
              </a:pPr>
              <a:t>‹#›</a:t>
            </a:fld>
            <a:endParaRPr lang="en-US" altLang="en-US"/>
          </a:p>
        </p:txBody>
      </p:sp>
    </p:spTree>
    <p:extLst>
      <p:ext uri="{BB962C8B-B14F-4D97-AF65-F5344CB8AC3E}">
        <p14:creationId xmlns:p14="http://schemas.microsoft.com/office/powerpoint/2010/main" val="506797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1,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SaGES, Oregon State University</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1,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SaGES, Oregon State University</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1,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SaGES, Oregon State University</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August 1, 2017</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SaGES, Oregon State University</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August 1, 2017</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SaGES, Oregon State University</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August 1, 2017</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SaGES, Oregon State University</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August 1, 2017</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SaGES, Oregon State University</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August 1, 2017</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SaGES, Oregon State University</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August 1,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SaGES, Oregon State University</a:t>
            </a:r>
            <a:endParaRPr lang="en-US"/>
          </a:p>
        </p:txBody>
      </p:sp>
      <p:sp>
        <p:nvSpPr>
          <p:cNvPr id="6" name="Slide Number Placeholder 5"/>
          <p:cNvSpPr>
            <a:spLocks noGrp="1"/>
          </p:cNvSpPr>
          <p:nvPr>
            <p:ph type="sldNum" sz="quarter" idx="12"/>
          </p:nvPr>
        </p:nvSpPr>
        <p:spPr/>
        <p:txBody>
          <a:bodyPr/>
          <a:lstStyle>
            <a:lvl1pPr>
              <a:defRPr/>
            </a:lvl1pPr>
          </a:lstStyle>
          <a:p>
            <a:pPr>
              <a:defRPr/>
            </a:pPr>
            <a:fld id="{A269A303-B593-45E6-8920-67DA3337AB25}" type="slidenum">
              <a:rPr lang="en-US" altLang="en-US" smtClean="0"/>
              <a:pPr>
                <a:defRPr/>
              </a:pPr>
              <a:t>‹#›</a:t>
            </a:fld>
            <a:endParaRPr lang="en-US" altLang="en-US" dirty="0"/>
          </a:p>
        </p:txBody>
      </p:sp>
    </p:spTree>
    <p:extLst>
      <p:ext uri="{BB962C8B-B14F-4D97-AF65-F5344CB8AC3E}">
        <p14:creationId xmlns:p14="http://schemas.microsoft.com/office/powerpoint/2010/main" val="1240475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August 1, 2017</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SaGES, Oregon State University</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1,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SaGES, Oregon State University</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1,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SaGES, Oregon State University</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August 1,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SaGES, Oregon State University</a:t>
            </a:r>
            <a:endParaRPr lang="en-US"/>
          </a:p>
        </p:txBody>
      </p:sp>
      <p:sp>
        <p:nvSpPr>
          <p:cNvPr id="6" name="Slide Number Placeholder 5"/>
          <p:cNvSpPr>
            <a:spLocks noGrp="1"/>
          </p:cNvSpPr>
          <p:nvPr>
            <p:ph type="sldNum" sz="quarter" idx="12"/>
          </p:nvPr>
        </p:nvSpPr>
        <p:spPr/>
        <p:txBody>
          <a:bodyPr/>
          <a:lstStyle>
            <a:lvl1pPr>
              <a:defRPr/>
            </a:lvl1pPr>
          </a:lstStyle>
          <a:p>
            <a:pPr>
              <a:defRPr/>
            </a:pPr>
            <a:fld id="{83864427-88BE-4288-AA80-6880B6419519}" type="slidenum">
              <a:rPr lang="en-US" altLang="en-US"/>
              <a:pPr>
                <a:defRPr/>
              </a:pPr>
              <a:t>‹#›</a:t>
            </a:fld>
            <a:endParaRPr lang="en-US" altLang="en-US"/>
          </a:p>
        </p:txBody>
      </p:sp>
    </p:spTree>
    <p:extLst>
      <p:ext uri="{BB962C8B-B14F-4D97-AF65-F5344CB8AC3E}">
        <p14:creationId xmlns:p14="http://schemas.microsoft.com/office/powerpoint/2010/main" val="2148942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en-US" smtClean="0"/>
              <a:t>August 1,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SaGES, Oregon State University</a:t>
            </a:r>
            <a:endParaRPr lang="en-US"/>
          </a:p>
        </p:txBody>
      </p:sp>
      <p:sp>
        <p:nvSpPr>
          <p:cNvPr id="7" name="Slide Number Placeholder 5"/>
          <p:cNvSpPr>
            <a:spLocks noGrp="1"/>
          </p:cNvSpPr>
          <p:nvPr>
            <p:ph type="sldNum" sz="quarter" idx="12"/>
          </p:nvPr>
        </p:nvSpPr>
        <p:spPr/>
        <p:txBody>
          <a:bodyPr/>
          <a:lstStyle>
            <a:lvl1pPr>
              <a:defRPr/>
            </a:lvl1pPr>
          </a:lstStyle>
          <a:p>
            <a:pPr>
              <a:defRPr/>
            </a:pPr>
            <a:fld id="{9A93CB1C-6E9B-46EC-AE82-4CCAD02047A8}" type="slidenum">
              <a:rPr lang="en-US" altLang="en-US"/>
              <a:pPr>
                <a:defRPr/>
              </a:pPr>
              <a:t>‹#›</a:t>
            </a:fld>
            <a:endParaRPr lang="en-US" altLang="en-US"/>
          </a:p>
        </p:txBody>
      </p:sp>
    </p:spTree>
    <p:extLst>
      <p:ext uri="{BB962C8B-B14F-4D97-AF65-F5344CB8AC3E}">
        <p14:creationId xmlns:p14="http://schemas.microsoft.com/office/powerpoint/2010/main" val="1382204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1,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Oregon State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en-US" smtClean="0"/>
              <a:t>August 1, 2017</a:t>
            </a: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smtClean="0"/>
              <a:t>SaGES, Oregon State University</a:t>
            </a:r>
            <a:endParaRPr lang="en-US"/>
          </a:p>
        </p:txBody>
      </p:sp>
      <p:sp>
        <p:nvSpPr>
          <p:cNvPr id="9" name="Slide Number Placeholder 5"/>
          <p:cNvSpPr>
            <a:spLocks noGrp="1"/>
          </p:cNvSpPr>
          <p:nvPr>
            <p:ph type="sldNum" sz="quarter" idx="12"/>
          </p:nvPr>
        </p:nvSpPr>
        <p:spPr/>
        <p:txBody>
          <a:bodyPr/>
          <a:lstStyle>
            <a:lvl1pPr>
              <a:defRPr/>
            </a:lvl1pPr>
          </a:lstStyle>
          <a:p>
            <a:pPr>
              <a:defRPr/>
            </a:pPr>
            <a:fld id="{DCCC463B-DC24-4D15-892B-CB6BEEB329FA}" type="slidenum">
              <a:rPr lang="en-US" altLang="en-US"/>
              <a:pPr>
                <a:defRPr/>
              </a:pPr>
              <a:t>‹#›</a:t>
            </a:fld>
            <a:endParaRPr lang="en-US" altLang="en-US"/>
          </a:p>
        </p:txBody>
      </p:sp>
    </p:spTree>
    <p:extLst>
      <p:ext uri="{BB962C8B-B14F-4D97-AF65-F5344CB8AC3E}">
        <p14:creationId xmlns:p14="http://schemas.microsoft.com/office/powerpoint/2010/main" val="391322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en-US" smtClean="0"/>
              <a:t>August 1, 2017</a:t>
            </a: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smtClean="0"/>
              <a:t>SaGES, Oregon State University</a:t>
            </a:r>
            <a:endParaRPr lang="en-US"/>
          </a:p>
        </p:txBody>
      </p:sp>
      <p:sp>
        <p:nvSpPr>
          <p:cNvPr id="5" name="Slide Number Placeholder 5"/>
          <p:cNvSpPr>
            <a:spLocks noGrp="1"/>
          </p:cNvSpPr>
          <p:nvPr>
            <p:ph type="sldNum" sz="quarter" idx="12"/>
          </p:nvPr>
        </p:nvSpPr>
        <p:spPr/>
        <p:txBody>
          <a:bodyPr/>
          <a:lstStyle>
            <a:lvl1pPr>
              <a:defRPr/>
            </a:lvl1pPr>
          </a:lstStyle>
          <a:p>
            <a:pPr>
              <a:defRPr/>
            </a:pPr>
            <a:fld id="{23566EEE-DC84-4D1F-987F-3E776EDE92C0}" type="slidenum">
              <a:rPr lang="en-US" altLang="en-US"/>
              <a:pPr>
                <a:defRPr/>
              </a:pPr>
              <a:t>‹#›</a:t>
            </a:fld>
            <a:endParaRPr lang="en-US" altLang="en-US"/>
          </a:p>
        </p:txBody>
      </p:sp>
    </p:spTree>
    <p:extLst>
      <p:ext uri="{BB962C8B-B14F-4D97-AF65-F5344CB8AC3E}">
        <p14:creationId xmlns:p14="http://schemas.microsoft.com/office/powerpoint/2010/main" val="114876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August 1, 2017</a:t>
            </a: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smtClean="0"/>
              <a:t>SaGES, Oregon State University</a:t>
            </a:r>
            <a:endParaRPr lang="en-US"/>
          </a:p>
        </p:txBody>
      </p:sp>
      <p:sp>
        <p:nvSpPr>
          <p:cNvPr id="4" name="Slide Number Placeholder 5"/>
          <p:cNvSpPr>
            <a:spLocks noGrp="1"/>
          </p:cNvSpPr>
          <p:nvPr>
            <p:ph type="sldNum" sz="quarter" idx="12"/>
          </p:nvPr>
        </p:nvSpPr>
        <p:spPr/>
        <p:txBody>
          <a:bodyPr/>
          <a:lstStyle>
            <a:lvl1pPr>
              <a:defRPr/>
            </a:lvl1pPr>
          </a:lstStyle>
          <a:p>
            <a:pPr>
              <a:defRPr/>
            </a:pPr>
            <a:fld id="{43BFA99B-C703-4852-B2BB-2E440DC6F13D}" type="slidenum">
              <a:rPr lang="en-US" altLang="en-US"/>
              <a:pPr>
                <a:defRPr/>
              </a:pPr>
              <a:t>‹#›</a:t>
            </a:fld>
            <a:endParaRPr lang="en-US" altLang="en-US"/>
          </a:p>
        </p:txBody>
      </p:sp>
    </p:spTree>
    <p:extLst>
      <p:ext uri="{BB962C8B-B14F-4D97-AF65-F5344CB8AC3E}">
        <p14:creationId xmlns:p14="http://schemas.microsoft.com/office/powerpoint/2010/main" val="313475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August 1,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SaGES, Oregon State University</a:t>
            </a:r>
            <a:endParaRPr lang="en-US"/>
          </a:p>
        </p:txBody>
      </p:sp>
      <p:sp>
        <p:nvSpPr>
          <p:cNvPr id="7" name="Slide Number Placeholder 5"/>
          <p:cNvSpPr>
            <a:spLocks noGrp="1"/>
          </p:cNvSpPr>
          <p:nvPr>
            <p:ph type="sldNum" sz="quarter" idx="12"/>
          </p:nvPr>
        </p:nvSpPr>
        <p:spPr/>
        <p:txBody>
          <a:bodyPr/>
          <a:lstStyle>
            <a:lvl1pPr>
              <a:defRPr/>
            </a:lvl1pPr>
          </a:lstStyle>
          <a:p>
            <a:pPr>
              <a:defRPr/>
            </a:pPr>
            <a:fld id="{C84E481F-FB85-4082-8F56-F5DD5F0DA8CD}" type="slidenum">
              <a:rPr lang="en-US" altLang="en-US"/>
              <a:pPr>
                <a:defRPr/>
              </a:pPr>
              <a:t>‹#›</a:t>
            </a:fld>
            <a:endParaRPr lang="en-US" altLang="en-US"/>
          </a:p>
        </p:txBody>
      </p:sp>
    </p:spTree>
    <p:extLst>
      <p:ext uri="{BB962C8B-B14F-4D97-AF65-F5344CB8AC3E}">
        <p14:creationId xmlns:p14="http://schemas.microsoft.com/office/powerpoint/2010/main" val="427353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August 1,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SaGES, Oregon State University</a:t>
            </a:r>
            <a:endParaRPr lang="en-US"/>
          </a:p>
        </p:txBody>
      </p:sp>
      <p:sp>
        <p:nvSpPr>
          <p:cNvPr id="7" name="Slide Number Placeholder 5"/>
          <p:cNvSpPr>
            <a:spLocks noGrp="1"/>
          </p:cNvSpPr>
          <p:nvPr>
            <p:ph type="sldNum" sz="quarter" idx="12"/>
          </p:nvPr>
        </p:nvSpPr>
        <p:spPr/>
        <p:txBody>
          <a:bodyPr/>
          <a:lstStyle>
            <a:lvl1pPr>
              <a:defRPr/>
            </a:lvl1pPr>
          </a:lstStyle>
          <a:p>
            <a:pPr>
              <a:defRPr/>
            </a:pPr>
            <a:fld id="{1329712A-88EE-42EE-AF9E-C31EDED82A73}" type="slidenum">
              <a:rPr lang="en-US" altLang="en-US"/>
              <a:pPr>
                <a:defRPr/>
              </a:pPr>
              <a:t>‹#›</a:t>
            </a:fld>
            <a:endParaRPr lang="en-US" altLang="en-US"/>
          </a:p>
        </p:txBody>
      </p:sp>
    </p:spTree>
    <p:extLst>
      <p:ext uri="{BB962C8B-B14F-4D97-AF65-F5344CB8AC3E}">
        <p14:creationId xmlns:p14="http://schemas.microsoft.com/office/powerpoint/2010/main" val="234781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ill Sans MT" pitchFamily="34" charset="0"/>
                <a:ea typeface="ＭＳ Ｐゴシック" pitchFamily="34" charset="-128"/>
                <a:cs typeface="Arial" pitchFamily="34" charset="0"/>
              </a:defRPr>
            </a:lvl1pPr>
          </a:lstStyle>
          <a:p>
            <a:pPr>
              <a:defRPr/>
            </a:pPr>
            <a:r>
              <a:rPr lang="en-US" altLang="en-US" smtClean="0"/>
              <a:t>August 1, 2017</a:t>
            </a: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ill Sans MT" pitchFamily="34" charset="0"/>
                <a:ea typeface="+mn-ea"/>
                <a:cs typeface="+mn-cs"/>
              </a:defRPr>
            </a:lvl1pPr>
          </a:lstStyle>
          <a:p>
            <a:pPr>
              <a:defRPr/>
            </a:pPr>
            <a:r>
              <a:rPr lang="en-US" smtClean="0"/>
              <a:t>SaGES, Oregon State University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ill Sans MT" pitchFamily="34" charset="0"/>
                <a:ea typeface="ＭＳ Ｐゴシック" pitchFamily="34" charset="-128"/>
                <a:cs typeface="Arial" pitchFamily="34" charset="0"/>
              </a:defRPr>
            </a:lvl1pPr>
          </a:lstStyle>
          <a:p>
            <a:pPr>
              <a:defRPr/>
            </a:pPr>
            <a:fld id="{364AD10C-D981-4890-9ADD-2AB209C9BC7D}" type="slidenum">
              <a:rPr lang="en-US" altLang="en-US"/>
              <a:pPr>
                <a:defRPr/>
              </a:pPr>
              <a:t>‹#›</a:t>
            </a:fld>
            <a:endParaRPr lang="en-US" altLang="en-US"/>
          </a:p>
        </p:txBody>
      </p:sp>
      <p:pic>
        <p:nvPicPr>
          <p:cNvPr id="1031" name="Picture 8" descr="C:\Users\jeremy.mchugh\Pictures\geodesy.noaa.gov slide background.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66" r:id="rId1"/>
    <p:sldLayoutId id="2147487867" r:id="rId2"/>
    <p:sldLayoutId id="2147487857" r:id="rId3"/>
    <p:sldLayoutId id="2147487858" r:id="rId4"/>
    <p:sldLayoutId id="2147487859" r:id="rId5"/>
    <p:sldLayoutId id="2147487860" r:id="rId6"/>
    <p:sldLayoutId id="2147487861" r:id="rId7"/>
    <p:sldLayoutId id="2147487862" r:id="rId8"/>
    <p:sldLayoutId id="2147487863" r:id="rId9"/>
    <p:sldLayoutId id="2147487864" r:id="rId10"/>
    <p:sldLayoutId id="2147487865"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Gill Sans MT" pitchFamily="34" charset="0"/>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Gill Sans MT" pitchFamily="34"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Gill Sans MT" pitchFamily="34"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August 1, 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SaGES, Oregon State University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sldNum="0"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August 1, 2017</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SaGES, Oregon State University</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sldNum="0"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August 1, 2017</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SaGES, Oregon State University</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sldNum="0"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63550" y="1913660"/>
            <a:ext cx="8204200" cy="3632118"/>
          </a:xfrm>
          <a:prstGeom prst="rect">
            <a:avLst/>
          </a:prstGeom>
          <a:noFill/>
          <a:ln w="9525">
            <a:noFill/>
            <a:miter lim="800000"/>
            <a:headEnd/>
            <a:tailEnd/>
          </a:ln>
          <a:effectLst/>
        </p:spPr>
        <p:txBody>
          <a:bodyPr anchor="ctr"/>
          <a:lstStyle/>
          <a:p>
            <a:pPr algn="ctr">
              <a:defRPr/>
            </a:pPr>
            <a:r>
              <a:rPr lang="en-US" sz="3600" b="1" dirty="0" smtClean="0">
                <a:solidFill>
                  <a:prstClr val="black"/>
                </a:solidFill>
                <a:latin typeface="Verdana" pitchFamily="34" charset="0"/>
                <a:ea typeface="+mn-ea"/>
              </a:rPr>
              <a:t>Teaching the Modernized the National Spatial Reference System of 2022</a:t>
            </a: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smtClean="0">
                <a:solidFill>
                  <a:prstClr val="black"/>
                </a:solidFill>
                <a:latin typeface="Verdana" pitchFamily="34" charset="0"/>
                <a:ea typeface="+mn-ea"/>
              </a:rPr>
              <a:t>Dru Smith</a:t>
            </a:r>
            <a:endParaRPr lang="en-US" b="1" dirty="0">
              <a:solidFill>
                <a:prstClr val="black"/>
              </a:solidFill>
              <a:latin typeface="Verdana" pitchFamily="34" charset="0"/>
              <a:ea typeface="+mn-ea"/>
            </a:endParaRPr>
          </a:p>
          <a:p>
            <a:pPr algn="ctr">
              <a:defRPr/>
            </a:pPr>
            <a:r>
              <a:rPr lang="en-US" dirty="0" smtClean="0">
                <a:solidFill>
                  <a:prstClr val="black"/>
                </a:solidFill>
                <a:latin typeface="Verdana" pitchFamily="34" charset="0"/>
                <a:ea typeface="+mn-ea"/>
              </a:rPr>
              <a:t>NSRS Modernization Manager</a:t>
            </a: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r>
              <a:rPr lang="en-US" b="1" dirty="0">
                <a:solidFill>
                  <a:prstClr val="black"/>
                </a:solidFill>
                <a:effectLst>
                  <a:outerShdw blurRad="38100" dist="38100" dir="2700000" algn="tl">
                    <a:srgbClr val="C0C0C0"/>
                  </a:outerShdw>
                </a:effectLst>
                <a:latin typeface="Verdana" pitchFamily="34" charset="0"/>
                <a:ea typeface="+mn-ea"/>
              </a:rPr>
              <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BSMK (North Dakota)</a:t>
            </a:r>
            <a:endParaRPr lang="en-US" dirty="0"/>
          </a:p>
        </p:txBody>
      </p:sp>
      <p:pic>
        <p:nvPicPr>
          <p:cNvPr id="6" name="Content Placeholder 5"/>
          <p:cNvPicPr>
            <a:picLocks noGrp="1" noChangeAspect="1"/>
          </p:cNvPicPr>
          <p:nvPr>
            <p:ph idx="1"/>
          </p:nvPr>
        </p:nvPicPr>
        <p:blipFill>
          <a:blip r:embed="rId2"/>
          <a:stretch>
            <a:fillRect/>
          </a:stretch>
        </p:blipFill>
        <p:spPr>
          <a:xfrm>
            <a:off x="457200" y="1872027"/>
            <a:ext cx="8229600" cy="4210908"/>
          </a:xfrm>
          <a:prstGeom prst="rect">
            <a:avLst/>
          </a:prstGeom>
        </p:spPr>
      </p:pic>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3485873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BSMK (North Dakota)</a:t>
            </a:r>
          </a:p>
        </p:txBody>
      </p:sp>
      <p:pic>
        <p:nvPicPr>
          <p:cNvPr id="5" name="Content Placeholder 4"/>
          <p:cNvPicPr>
            <a:picLocks noGrp="1" noChangeAspect="1"/>
          </p:cNvPicPr>
          <p:nvPr>
            <p:ph idx="1"/>
          </p:nvPr>
        </p:nvPicPr>
        <p:blipFill>
          <a:blip r:embed="rId2"/>
          <a:stretch>
            <a:fillRect/>
          </a:stretch>
        </p:blipFill>
        <p:spPr>
          <a:xfrm>
            <a:off x="457200" y="1868647"/>
            <a:ext cx="8229600" cy="4217669"/>
          </a:xfrm>
          <a:prstGeom prst="rect">
            <a:avLst/>
          </a:prstGeom>
        </p:spPr>
      </p:pic>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835290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BSMK (North Dakota)</a:t>
            </a:r>
          </a:p>
        </p:txBody>
      </p:sp>
      <p:pic>
        <p:nvPicPr>
          <p:cNvPr id="6" name="Content Placeholder 5"/>
          <p:cNvPicPr>
            <a:picLocks noGrp="1" noChangeAspect="1"/>
          </p:cNvPicPr>
          <p:nvPr>
            <p:ph idx="1"/>
          </p:nvPr>
        </p:nvPicPr>
        <p:blipFill>
          <a:blip r:embed="rId2"/>
          <a:stretch>
            <a:fillRect/>
          </a:stretch>
        </p:blipFill>
        <p:spPr>
          <a:xfrm>
            <a:off x="457200" y="1868647"/>
            <a:ext cx="8229600" cy="4217669"/>
          </a:xfrm>
          <a:prstGeom prst="rect">
            <a:avLst/>
          </a:prstGeom>
        </p:spPr>
      </p:pic>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409102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66837"/>
            <a:ext cx="6096000" cy="4124325"/>
          </a:xfrm>
          <a:prstGeom prst="rect">
            <a:avLst/>
          </a:prstGeom>
        </p:spPr>
      </p:pic>
      <p:sp>
        <p:nvSpPr>
          <p:cNvPr id="2" name="Title 1"/>
          <p:cNvSpPr>
            <a:spLocks noGrp="1"/>
          </p:cNvSpPr>
          <p:nvPr>
            <p:ph type="title"/>
          </p:nvPr>
        </p:nvSpPr>
        <p:spPr/>
        <p:txBody>
          <a:bodyPr/>
          <a:lstStyle/>
          <a:p>
            <a:r>
              <a:rPr lang="en-US" dirty="0" smtClean="0"/>
              <a:t>ICT2 (Kansas)</a:t>
            </a:r>
            <a:endParaRPr lang="en-US" dirty="0"/>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3" name="Oval 2"/>
          <p:cNvSpPr/>
          <p:nvPr/>
        </p:nvSpPr>
        <p:spPr>
          <a:xfrm>
            <a:off x="4250849" y="2803770"/>
            <a:ext cx="124691" cy="12469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3755026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ICT2 (Kansas)</a:t>
            </a:r>
            <a:endParaRPr lang="en-US" dirty="0"/>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pic>
        <p:nvPicPr>
          <p:cNvPr id="8" name="Content Placeholder 7"/>
          <p:cNvPicPr>
            <a:picLocks noGrp="1" noChangeAspect="1"/>
          </p:cNvPicPr>
          <p:nvPr>
            <p:ph idx="1"/>
          </p:nvPr>
        </p:nvPicPr>
        <p:blipFill>
          <a:blip r:embed="rId2"/>
          <a:stretch>
            <a:fillRect/>
          </a:stretch>
        </p:blipFill>
        <p:spPr>
          <a:xfrm>
            <a:off x="457200" y="1800307"/>
            <a:ext cx="8229600" cy="4125749"/>
          </a:xfrm>
          <a:prstGeom prst="rect">
            <a:avLst/>
          </a:prstGeom>
        </p:spPr>
      </p:pic>
      <p:sp>
        <p:nvSpPr>
          <p:cNvPr id="9" name="TextBox 8"/>
          <p:cNvSpPr txBox="1"/>
          <p:nvPr/>
        </p:nvSpPr>
        <p:spPr>
          <a:xfrm>
            <a:off x="6553200" y="892663"/>
            <a:ext cx="2238555" cy="1384995"/>
          </a:xfrm>
          <a:prstGeom prst="rect">
            <a:avLst/>
          </a:prstGeom>
          <a:solidFill>
            <a:schemeClr val="accent6">
              <a:lumMod val="60000"/>
              <a:lumOff val="40000"/>
            </a:schemeClr>
          </a:solidFill>
        </p:spPr>
        <p:txBody>
          <a:bodyPr wrap="square" rtlCol="0">
            <a:spAutoFit/>
          </a:bodyPr>
          <a:lstStyle/>
          <a:p>
            <a:r>
              <a:rPr lang="en-US" sz="1400" dirty="0" smtClean="0"/>
              <a:t>Note the time-dependent movement of this </a:t>
            </a:r>
            <a:r>
              <a:rPr lang="en-US" sz="1400" u="sng" dirty="0" smtClean="0"/>
              <a:t>Kansas</a:t>
            </a:r>
            <a:r>
              <a:rPr lang="en-US" sz="1400" dirty="0" smtClean="0"/>
              <a:t> point in latitude in </a:t>
            </a:r>
            <a:r>
              <a:rPr lang="en-US" sz="1400" u="sng" dirty="0" smtClean="0"/>
              <a:t>NATRF2022</a:t>
            </a:r>
            <a:r>
              <a:rPr lang="en-US" sz="1400" dirty="0" smtClean="0"/>
              <a:t>!  Such movement will be captured in the IFVM.</a:t>
            </a:r>
            <a:endParaRPr lang="en-US" sz="1400" dirty="0"/>
          </a:p>
        </p:txBody>
      </p:sp>
      <p:sp>
        <p:nvSpPr>
          <p:cNvPr id="10" name="Bent Arrow 9"/>
          <p:cNvSpPr/>
          <p:nvPr/>
        </p:nvSpPr>
        <p:spPr>
          <a:xfrm rot="10800000">
            <a:off x="6620607" y="2277658"/>
            <a:ext cx="1051869" cy="773273"/>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3039785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ICT2 (Kansas)</a:t>
            </a:r>
            <a:endParaRPr lang="en-US" dirty="0"/>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pic>
        <p:nvPicPr>
          <p:cNvPr id="7" name="Content Placeholder 6"/>
          <p:cNvPicPr>
            <a:picLocks noGrp="1" noChangeAspect="1"/>
          </p:cNvPicPr>
          <p:nvPr>
            <p:ph idx="1"/>
          </p:nvPr>
        </p:nvPicPr>
        <p:blipFill>
          <a:blip r:embed="rId2"/>
          <a:stretch>
            <a:fillRect/>
          </a:stretch>
        </p:blipFill>
        <p:spPr>
          <a:xfrm>
            <a:off x="457200" y="1798117"/>
            <a:ext cx="8229600" cy="4130128"/>
          </a:xfrm>
          <a:prstGeom prst="rect">
            <a:avLst/>
          </a:prstGeom>
        </p:spPr>
      </p:pic>
      <p:sp>
        <p:nvSpPr>
          <p:cNvPr id="8" name="TextBox 7"/>
          <p:cNvSpPr txBox="1"/>
          <p:nvPr/>
        </p:nvSpPr>
        <p:spPr>
          <a:xfrm>
            <a:off x="6620606" y="725140"/>
            <a:ext cx="2238555" cy="1384995"/>
          </a:xfrm>
          <a:prstGeom prst="rect">
            <a:avLst/>
          </a:prstGeom>
          <a:solidFill>
            <a:schemeClr val="accent6">
              <a:lumMod val="60000"/>
              <a:lumOff val="40000"/>
            </a:schemeClr>
          </a:solidFill>
        </p:spPr>
        <p:txBody>
          <a:bodyPr wrap="square" rtlCol="0">
            <a:spAutoFit/>
          </a:bodyPr>
          <a:lstStyle/>
          <a:p>
            <a:r>
              <a:rPr lang="en-US" sz="1400" dirty="0" smtClean="0"/>
              <a:t>This CORS is very stable in longitude in NATRF2022 though!  Still, any deviation from stability would be in the IFVM.</a:t>
            </a:r>
            <a:endParaRPr lang="en-US" sz="1400" dirty="0"/>
          </a:p>
        </p:txBody>
      </p:sp>
      <p:sp>
        <p:nvSpPr>
          <p:cNvPr id="9" name="Bent Arrow 8"/>
          <p:cNvSpPr/>
          <p:nvPr/>
        </p:nvSpPr>
        <p:spPr>
          <a:xfrm rot="10800000">
            <a:off x="6620605" y="2110135"/>
            <a:ext cx="1051869" cy="2092588"/>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2403311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ICT2 (Kansas)</a:t>
            </a:r>
            <a:endParaRPr lang="en-US" dirty="0"/>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pic>
        <p:nvPicPr>
          <p:cNvPr id="7" name="Content Placeholder 6"/>
          <p:cNvPicPr>
            <a:picLocks noGrp="1" noChangeAspect="1"/>
          </p:cNvPicPr>
          <p:nvPr>
            <p:ph idx="1"/>
          </p:nvPr>
        </p:nvPicPr>
        <p:blipFill>
          <a:blip r:embed="rId2"/>
          <a:stretch>
            <a:fillRect/>
          </a:stretch>
        </p:blipFill>
        <p:spPr>
          <a:xfrm>
            <a:off x="457200" y="1798117"/>
            <a:ext cx="8229600" cy="4130128"/>
          </a:xfrm>
          <a:prstGeom prst="rect">
            <a:avLst/>
          </a:prstGeom>
        </p:spPr>
      </p:pic>
      <p:sp>
        <p:nvSpPr>
          <p:cNvPr id="8" name="TextBox 7"/>
          <p:cNvSpPr txBox="1"/>
          <p:nvPr/>
        </p:nvSpPr>
        <p:spPr>
          <a:xfrm>
            <a:off x="6620606" y="1153245"/>
            <a:ext cx="2238555" cy="523220"/>
          </a:xfrm>
          <a:prstGeom prst="rect">
            <a:avLst/>
          </a:prstGeom>
          <a:solidFill>
            <a:schemeClr val="accent6">
              <a:lumMod val="60000"/>
              <a:lumOff val="40000"/>
            </a:schemeClr>
          </a:solidFill>
        </p:spPr>
        <p:txBody>
          <a:bodyPr wrap="square" rtlCol="0">
            <a:spAutoFit/>
          </a:bodyPr>
          <a:lstStyle/>
          <a:p>
            <a:r>
              <a:rPr lang="en-US" sz="1400" b="1" i="1" u="sng" dirty="0" smtClean="0"/>
              <a:t>All</a:t>
            </a:r>
            <a:r>
              <a:rPr lang="en-US" sz="1400" dirty="0" smtClean="0"/>
              <a:t> vertical motion is captured in the IFVM.</a:t>
            </a:r>
            <a:endParaRPr lang="en-US" sz="1400" dirty="0"/>
          </a:p>
        </p:txBody>
      </p:sp>
      <p:sp>
        <p:nvSpPr>
          <p:cNvPr id="9" name="Bent Arrow 8"/>
          <p:cNvSpPr/>
          <p:nvPr/>
        </p:nvSpPr>
        <p:spPr>
          <a:xfrm rot="10800000">
            <a:off x="6620604" y="1676465"/>
            <a:ext cx="1051869" cy="2954363"/>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1325534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66837"/>
            <a:ext cx="6096000" cy="4124325"/>
          </a:xfrm>
          <a:prstGeom prst="rect">
            <a:avLst/>
          </a:prstGeom>
        </p:spPr>
      </p:pic>
      <p:sp>
        <p:nvSpPr>
          <p:cNvPr id="2" name="Title 1"/>
          <p:cNvSpPr>
            <a:spLocks noGrp="1"/>
          </p:cNvSpPr>
          <p:nvPr>
            <p:ph type="title"/>
          </p:nvPr>
        </p:nvSpPr>
        <p:spPr/>
        <p:txBody>
          <a:bodyPr/>
          <a:lstStyle/>
          <a:p>
            <a:r>
              <a:rPr lang="en-US" dirty="0" smtClean="0"/>
              <a:t>PIN1 (S. California)</a:t>
            </a:r>
            <a:endParaRPr lang="en-US" dirty="0"/>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3" name="Oval 2"/>
          <p:cNvSpPr/>
          <p:nvPr/>
        </p:nvSpPr>
        <p:spPr>
          <a:xfrm>
            <a:off x="4027515" y="2920148"/>
            <a:ext cx="124691" cy="12469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3001510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PIN1 (S. California)</a:t>
            </a:r>
          </a:p>
        </p:txBody>
      </p:sp>
      <p:pic>
        <p:nvPicPr>
          <p:cNvPr id="5" name="Content Placeholder 4"/>
          <p:cNvPicPr>
            <a:picLocks noGrp="1" noChangeAspect="1"/>
          </p:cNvPicPr>
          <p:nvPr>
            <p:ph idx="1"/>
          </p:nvPr>
        </p:nvPicPr>
        <p:blipFill>
          <a:blip r:embed="rId2"/>
          <a:stretch>
            <a:fillRect/>
          </a:stretch>
        </p:blipFill>
        <p:spPr>
          <a:xfrm>
            <a:off x="457200" y="1870883"/>
            <a:ext cx="8229600" cy="4213197"/>
          </a:xfrm>
          <a:prstGeom prst="rect">
            <a:avLst/>
          </a:prstGeom>
        </p:spPr>
      </p:pic>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7" name="TextBox 6"/>
          <p:cNvSpPr txBox="1"/>
          <p:nvPr/>
        </p:nvSpPr>
        <p:spPr>
          <a:xfrm>
            <a:off x="6789597" y="677217"/>
            <a:ext cx="2238555" cy="1600438"/>
          </a:xfrm>
          <a:prstGeom prst="rect">
            <a:avLst/>
          </a:prstGeom>
          <a:solidFill>
            <a:schemeClr val="accent6">
              <a:lumMod val="60000"/>
              <a:lumOff val="40000"/>
            </a:schemeClr>
          </a:solidFill>
        </p:spPr>
        <p:txBody>
          <a:bodyPr wrap="square" rtlCol="0">
            <a:spAutoFit/>
          </a:bodyPr>
          <a:lstStyle/>
          <a:p>
            <a:r>
              <a:rPr lang="en-US" sz="1400" dirty="0" smtClean="0"/>
              <a:t>In latitude, S. California neither behaves like the NA plate nor the Pacific plate.  Both deviations from stability will be captured in each frame’s IFVM.</a:t>
            </a:r>
            <a:endParaRPr lang="en-US" sz="1400" dirty="0"/>
          </a:p>
        </p:txBody>
      </p:sp>
      <p:sp>
        <p:nvSpPr>
          <p:cNvPr id="8" name="Bent Arrow 7"/>
          <p:cNvSpPr/>
          <p:nvPr/>
        </p:nvSpPr>
        <p:spPr>
          <a:xfrm rot="10800000">
            <a:off x="6620604" y="2277655"/>
            <a:ext cx="545125" cy="773275"/>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10800000">
            <a:off x="6553200" y="2277655"/>
            <a:ext cx="990604" cy="3066474"/>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2251536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PIN1 (S. California)</a:t>
            </a:r>
          </a:p>
        </p:txBody>
      </p:sp>
      <p:pic>
        <p:nvPicPr>
          <p:cNvPr id="5" name="Content Placeholder 4"/>
          <p:cNvPicPr>
            <a:picLocks noGrp="1" noChangeAspect="1"/>
          </p:cNvPicPr>
          <p:nvPr>
            <p:ph idx="1"/>
          </p:nvPr>
        </p:nvPicPr>
        <p:blipFill>
          <a:blip r:embed="rId2"/>
          <a:stretch>
            <a:fillRect/>
          </a:stretch>
        </p:blipFill>
        <p:spPr>
          <a:xfrm>
            <a:off x="457200" y="1868647"/>
            <a:ext cx="8229600" cy="4217669"/>
          </a:xfrm>
          <a:prstGeom prst="rect">
            <a:avLst/>
          </a:prstGeom>
        </p:spPr>
      </p:pic>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8" name="TextBox 7"/>
          <p:cNvSpPr txBox="1"/>
          <p:nvPr/>
        </p:nvSpPr>
        <p:spPr>
          <a:xfrm>
            <a:off x="6789597" y="677217"/>
            <a:ext cx="2238555" cy="1600438"/>
          </a:xfrm>
          <a:prstGeom prst="rect">
            <a:avLst/>
          </a:prstGeom>
          <a:solidFill>
            <a:schemeClr val="accent6">
              <a:lumMod val="60000"/>
              <a:lumOff val="40000"/>
            </a:schemeClr>
          </a:solidFill>
        </p:spPr>
        <p:txBody>
          <a:bodyPr wrap="square" rtlCol="0">
            <a:spAutoFit/>
          </a:bodyPr>
          <a:lstStyle/>
          <a:p>
            <a:r>
              <a:rPr lang="en-US" sz="1400" dirty="0" smtClean="0"/>
              <a:t>In longitude, S. California neither behaves like the NA plate nor the Pacific plate.  Both deviations from stability will be captured in each frame’s IFVM.</a:t>
            </a:r>
            <a:endParaRPr lang="en-US" sz="1400" dirty="0"/>
          </a:p>
        </p:txBody>
      </p:sp>
      <p:sp>
        <p:nvSpPr>
          <p:cNvPr id="9" name="Bent Arrow 8"/>
          <p:cNvSpPr/>
          <p:nvPr/>
        </p:nvSpPr>
        <p:spPr>
          <a:xfrm rot="10800000">
            <a:off x="6620603" y="2277655"/>
            <a:ext cx="545125" cy="270034"/>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10800000">
            <a:off x="6553200" y="2277655"/>
            <a:ext cx="990604" cy="2389236"/>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906034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9"/>
          <p:cNvSpPr>
            <a:spLocks noGrp="1"/>
          </p:cNvSpPr>
          <p:nvPr>
            <p:ph type="title"/>
          </p:nvPr>
        </p:nvSpPr>
        <p:spPr>
          <a:xfrm>
            <a:off x="425450" y="425450"/>
            <a:ext cx="8261350" cy="1174750"/>
          </a:xfrm>
        </p:spPr>
        <p:txBody>
          <a:bodyPr/>
          <a:lstStyle/>
          <a:p>
            <a:r>
              <a:rPr lang="en-US" altLang="en-US" smtClean="0"/>
              <a:t>“Modernized NSRS</a:t>
            </a:r>
            <a:r>
              <a:rPr lang="en-US" altLang="en-US" dirty="0" smtClean="0"/>
              <a:t>” means…</a:t>
            </a:r>
          </a:p>
        </p:txBody>
      </p:sp>
      <p:sp>
        <p:nvSpPr>
          <p:cNvPr id="11" name="Content Placeholder 10"/>
          <p:cNvSpPr>
            <a:spLocks noGrp="1"/>
          </p:cNvSpPr>
          <p:nvPr>
            <p:ph idx="1"/>
          </p:nvPr>
        </p:nvSpPr>
        <p:spPr>
          <a:xfrm>
            <a:off x="304800" y="1828800"/>
            <a:ext cx="8686800" cy="4419600"/>
          </a:xfrm>
        </p:spPr>
        <p:txBody>
          <a:bodyPr>
            <a:normAutofit/>
          </a:bodyPr>
          <a:lstStyle/>
          <a:p>
            <a:pPr>
              <a:defRPr/>
            </a:pPr>
            <a:r>
              <a:rPr lang="en-US" dirty="0" smtClean="0"/>
              <a:t>Replacing NAD 83</a:t>
            </a:r>
          </a:p>
          <a:p>
            <a:pPr>
              <a:defRPr/>
            </a:pPr>
            <a:r>
              <a:rPr lang="en-US" dirty="0" smtClean="0"/>
              <a:t>Replacing NAVD 88</a:t>
            </a:r>
          </a:p>
          <a:p>
            <a:pPr>
              <a:defRPr/>
            </a:pPr>
            <a:r>
              <a:rPr lang="en-US" dirty="0" smtClean="0"/>
              <a:t>Re-inventing </a:t>
            </a:r>
            <a:r>
              <a:rPr lang="en-US" dirty="0" err="1" smtClean="0"/>
              <a:t>Bluebooking</a:t>
            </a:r>
            <a:endParaRPr lang="en-US" dirty="0" smtClean="0"/>
          </a:p>
          <a:p>
            <a:pPr>
              <a:defRPr/>
            </a:pPr>
            <a:r>
              <a:rPr lang="en-US" dirty="0" smtClean="0"/>
              <a:t>Improving the Geodetic Toolkit</a:t>
            </a:r>
          </a:p>
          <a:p>
            <a:pPr>
              <a:defRPr/>
            </a:pPr>
            <a:r>
              <a:rPr lang="en-US" dirty="0" smtClean="0"/>
              <a:t>Better Surveying Methodologies</a:t>
            </a:r>
          </a:p>
        </p:txBody>
      </p:sp>
      <p:sp>
        <p:nvSpPr>
          <p:cNvPr id="2" name="Date Placeholder 1"/>
          <p:cNvSpPr>
            <a:spLocks noGrp="1"/>
          </p:cNvSpPr>
          <p:nvPr>
            <p:ph type="dt" sz="half" idx="10"/>
          </p:nvPr>
        </p:nvSpPr>
        <p:spPr/>
        <p:txBody>
          <a:bodyPr/>
          <a:lstStyle/>
          <a:p>
            <a:pPr>
              <a:defRPr/>
            </a:pPr>
            <a:r>
              <a:rPr lang="en-US" smtClean="0"/>
              <a:t>August 1, 2017</a:t>
            </a:r>
            <a:endParaRPr lang="en-US" dirty="0"/>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1801214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PIN1 (S. California)</a:t>
            </a:r>
          </a:p>
        </p:txBody>
      </p:sp>
      <p:pic>
        <p:nvPicPr>
          <p:cNvPr id="5" name="Content Placeholder 4"/>
          <p:cNvPicPr>
            <a:picLocks noGrp="1" noChangeAspect="1"/>
          </p:cNvPicPr>
          <p:nvPr>
            <p:ph idx="1"/>
          </p:nvPr>
        </p:nvPicPr>
        <p:blipFill>
          <a:blip r:embed="rId2"/>
          <a:stretch>
            <a:fillRect/>
          </a:stretch>
        </p:blipFill>
        <p:spPr>
          <a:xfrm>
            <a:off x="457200" y="1868647"/>
            <a:ext cx="8229600" cy="4217669"/>
          </a:xfrm>
          <a:prstGeom prst="rect">
            <a:avLst/>
          </a:prstGeom>
        </p:spPr>
      </p:pic>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7" name="TextBox 6"/>
          <p:cNvSpPr txBox="1"/>
          <p:nvPr/>
        </p:nvSpPr>
        <p:spPr>
          <a:xfrm>
            <a:off x="6789597" y="677217"/>
            <a:ext cx="2238555" cy="954107"/>
          </a:xfrm>
          <a:prstGeom prst="rect">
            <a:avLst/>
          </a:prstGeom>
          <a:solidFill>
            <a:schemeClr val="accent6">
              <a:lumMod val="60000"/>
              <a:lumOff val="40000"/>
            </a:schemeClr>
          </a:solidFill>
        </p:spPr>
        <p:txBody>
          <a:bodyPr wrap="square" rtlCol="0">
            <a:spAutoFit/>
          </a:bodyPr>
          <a:lstStyle/>
          <a:p>
            <a:r>
              <a:rPr lang="en-US" sz="1400" dirty="0" smtClean="0"/>
              <a:t>In ellipsoid height, all frames are equal and the entire signal is captured in the IFVM.</a:t>
            </a:r>
            <a:endParaRPr lang="en-US" sz="1400" dirty="0"/>
          </a:p>
        </p:txBody>
      </p:sp>
      <p:sp>
        <p:nvSpPr>
          <p:cNvPr id="9" name="Bent Arrow 8"/>
          <p:cNvSpPr/>
          <p:nvPr/>
        </p:nvSpPr>
        <p:spPr>
          <a:xfrm rot="10800000">
            <a:off x="6553200" y="1598613"/>
            <a:ext cx="990604" cy="1739810"/>
          </a:xfrm>
          <a:prstGeom prst="bentArrow">
            <a:avLst/>
          </a:prstGeom>
          <a:gradFill>
            <a:gsLst>
              <a:gs pos="0">
                <a:schemeClr val="accent6">
                  <a:lumMod val="40000"/>
                  <a:lumOff val="6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565270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motion</a:t>
            </a:r>
            <a:endParaRPr lang="en-US" dirty="0"/>
          </a:p>
        </p:txBody>
      </p:sp>
      <p:sp>
        <p:nvSpPr>
          <p:cNvPr id="3" name="Content Placeholder 2"/>
          <p:cNvSpPr>
            <a:spLocks noGrp="1"/>
          </p:cNvSpPr>
          <p:nvPr>
            <p:ph idx="1"/>
          </p:nvPr>
        </p:nvSpPr>
        <p:spPr/>
        <p:txBody>
          <a:bodyPr/>
          <a:lstStyle/>
          <a:p>
            <a:r>
              <a:rPr lang="en-US" sz="2800" dirty="0" smtClean="0"/>
              <a:t>Thus the absolute motion of a point (within the IGS frame) in Kansas can be represented </a:t>
            </a:r>
            <a:r>
              <a:rPr lang="en-US" sz="2800" u="sng" dirty="0" smtClean="0"/>
              <a:t>identically</a:t>
            </a:r>
            <a:r>
              <a:rPr lang="en-US" sz="2800" dirty="0" smtClean="0"/>
              <a:t> by:</a:t>
            </a:r>
          </a:p>
          <a:p>
            <a:pPr lvl="1"/>
            <a:r>
              <a:rPr lang="en-US" sz="2400" dirty="0" smtClean="0"/>
              <a:t>The EP rotation of the NA plate + the NA IFVM</a:t>
            </a:r>
          </a:p>
          <a:p>
            <a:pPr lvl="1"/>
            <a:r>
              <a:rPr lang="en-US" sz="2400" dirty="0" smtClean="0"/>
              <a:t>The EP rotation of the PA plate + the PA IFVM</a:t>
            </a:r>
          </a:p>
          <a:p>
            <a:pPr lvl="1"/>
            <a:r>
              <a:rPr lang="en-US" sz="2400" dirty="0" smtClean="0"/>
              <a:t>The EP rotation of the CA plate + the CA IFVM</a:t>
            </a:r>
          </a:p>
          <a:p>
            <a:pPr lvl="1"/>
            <a:r>
              <a:rPr lang="en-US" sz="2400" dirty="0" smtClean="0"/>
              <a:t>The EP rotation of the MA plate + the MA IFVM</a:t>
            </a:r>
          </a:p>
          <a:p>
            <a:r>
              <a:rPr lang="en-US" sz="2800" dirty="0" err="1"/>
              <a:t>Etc</a:t>
            </a:r>
            <a:r>
              <a:rPr lang="en-US" sz="2800" dirty="0"/>
              <a:t> ad </a:t>
            </a:r>
            <a:r>
              <a:rPr lang="en-US" sz="2800" dirty="0" err="1"/>
              <a:t>nauseum</a:t>
            </a:r>
            <a:endParaRPr lang="en-US" sz="2800" dirty="0"/>
          </a:p>
          <a:p>
            <a:pPr lvl="1"/>
            <a:r>
              <a:rPr lang="en-US" sz="2400" dirty="0" smtClean="0"/>
              <a:t>As </a:t>
            </a:r>
            <a:r>
              <a:rPr lang="en-US" sz="2400" dirty="0"/>
              <a:t>the old saying </a:t>
            </a:r>
            <a:r>
              <a:rPr lang="en-US" sz="2400" dirty="0" smtClean="0"/>
              <a:t>goes, there </a:t>
            </a:r>
            <a:r>
              <a:rPr lang="en-US" sz="2400" dirty="0"/>
              <a:t>are two kinds of people in this </a:t>
            </a:r>
            <a:r>
              <a:rPr lang="en-US" sz="2400" dirty="0" smtClean="0"/>
              <a:t>world:</a:t>
            </a:r>
          </a:p>
          <a:p>
            <a:pPr lvl="2"/>
            <a:r>
              <a:rPr lang="en-US" sz="1800" dirty="0" smtClean="0"/>
              <a:t>Those </a:t>
            </a:r>
            <a:r>
              <a:rPr lang="en-US" sz="1800" dirty="0"/>
              <a:t>who can extrapolate from incomplete </a:t>
            </a:r>
            <a:r>
              <a:rPr lang="en-US" sz="1800" dirty="0" smtClean="0"/>
              <a:t>data</a:t>
            </a:r>
            <a:endParaRPr lang="en-US" sz="1800" dirty="0"/>
          </a:p>
          <a:p>
            <a:pPr lvl="1"/>
            <a:endParaRPr lang="en-US" dirty="0" smtClean="0"/>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6" name="Footer Placeholder 5"/>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146714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IFVM – How?</a:t>
            </a:r>
            <a:endParaRPr lang="en-US" dirty="0"/>
          </a:p>
        </p:txBody>
      </p:sp>
      <p:sp>
        <p:nvSpPr>
          <p:cNvPr id="3" name="Content Placeholder 2"/>
          <p:cNvSpPr>
            <a:spLocks noGrp="1"/>
          </p:cNvSpPr>
          <p:nvPr>
            <p:ph idx="1"/>
          </p:nvPr>
        </p:nvSpPr>
        <p:spPr/>
        <p:txBody>
          <a:bodyPr/>
          <a:lstStyle/>
          <a:p>
            <a:r>
              <a:rPr lang="en-US" dirty="0" smtClean="0"/>
              <a:t>Intra-Frame Velocity Models must:</a:t>
            </a:r>
          </a:p>
          <a:p>
            <a:pPr lvl="1"/>
            <a:r>
              <a:rPr lang="en-US" dirty="0" smtClean="0"/>
              <a:t>Estimate non-Eulerian motions at any location </a:t>
            </a:r>
          </a:p>
          <a:p>
            <a:r>
              <a:rPr lang="en-US" sz="2400" dirty="0" smtClean="0"/>
              <a:t>Three primary methods being investigated</a:t>
            </a:r>
          </a:p>
          <a:p>
            <a:pPr lvl="1"/>
            <a:r>
              <a:rPr lang="en-US" sz="1800" dirty="0" smtClean="0"/>
              <a:t>Interpolation from CORS</a:t>
            </a:r>
          </a:p>
          <a:p>
            <a:pPr lvl="2"/>
            <a:r>
              <a:rPr lang="en-US" sz="1600" dirty="0" smtClean="0"/>
              <a:t>Pro: Easy</a:t>
            </a:r>
          </a:p>
          <a:p>
            <a:pPr lvl="2"/>
            <a:r>
              <a:rPr lang="en-US" sz="1600" dirty="0" smtClean="0"/>
              <a:t>Con: Gets worse as CORS gets coarse</a:t>
            </a:r>
          </a:p>
          <a:p>
            <a:pPr lvl="1"/>
            <a:r>
              <a:rPr lang="en-US" sz="1800" dirty="0" smtClean="0"/>
              <a:t>Satellite </a:t>
            </a:r>
            <a:r>
              <a:rPr lang="en-US" sz="1800" dirty="0" err="1" smtClean="0"/>
              <a:t>IfSAR</a:t>
            </a:r>
            <a:endParaRPr lang="en-US" sz="1800" dirty="0" smtClean="0"/>
          </a:p>
          <a:p>
            <a:pPr lvl="2"/>
            <a:r>
              <a:rPr lang="en-US" sz="1600" dirty="0" smtClean="0"/>
              <a:t>Pro: Covers vast areas</a:t>
            </a:r>
          </a:p>
          <a:p>
            <a:pPr lvl="2"/>
            <a:r>
              <a:rPr lang="en-US" sz="1600" dirty="0" smtClean="0"/>
              <a:t>Con: No </a:t>
            </a:r>
            <a:r>
              <a:rPr lang="en-US" sz="1600" dirty="0" err="1" smtClean="0"/>
              <a:t>IfSAR</a:t>
            </a:r>
            <a:r>
              <a:rPr lang="en-US" sz="1600" dirty="0" smtClean="0"/>
              <a:t> experts in NGS; data availability issues</a:t>
            </a:r>
          </a:p>
          <a:p>
            <a:pPr lvl="1"/>
            <a:r>
              <a:rPr lang="en-US" sz="1800" dirty="0" smtClean="0"/>
              <a:t>Geodynamic</a:t>
            </a:r>
          </a:p>
          <a:p>
            <a:pPr lvl="2"/>
            <a:r>
              <a:rPr lang="en-US" sz="1600" dirty="0" smtClean="0"/>
              <a:t>Pro: Like HTDP, so NGS has experience </a:t>
            </a:r>
          </a:p>
          <a:p>
            <a:pPr lvl="2"/>
            <a:r>
              <a:rPr lang="en-US" sz="1600" dirty="0" smtClean="0"/>
              <a:t>Con: Requires knowing </a:t>
            </a:r>
            <a:r>
              <a:rPr lang="en-US" sz="1600" i="1" dirty="0" smtClean="0"/>
              <a:t>why</a:t>
            </a:r>
            <a:r>
              <a:rPr lang="en-US" sz="1600" dirty="0" smtClean="0"/>
              <a:t> things move, rather than just measuring </a:t>
            </a:r>
            <a:r>
              <a:rPr lang="en-US" sz="1600" i="1" dirty="0" smtClean="0"/>
              <a:t>that</a:t>
            </a:r>
            <a:r>
              <a:rPr lang="en-US" sz="1600" dirty="0" smtClean="0"/>
              <a:t> they move (and requires “keeping up” with every event.)</a:t>
            </a:r>
            <a:endParaRPr lang="en-US" sz="1600" dirty="0"/>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6" name="Footer Placeholder 5"/>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252686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Geopotential Datum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August 1, 2017</a:t>
            </a:r>
            <a:endParaRPr lang="en-US"/>
          </a:p>
        </p:txBody>
      </p:sp>
      <p:sp>
        <p:nvSpPr>
          <p:cNvPr id="5" name="Footer Placeholder 4"/>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1612185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542607"/>
            <a:ext cx="5010979" cy="3200081"/>
          </a:xfrm>
        </p:spPr>
      </p:pic>
      <p:sp>
        <p:nvSpPr>
          <p:cNvPr id="4" name="Date Placeholder 3"/>
          <p:cNvSpPr>
            <a:spLocks noGrp="1"/>
          </p:cNvSpPr>
          <p:nvPr>
            <p:ph type="dt" sz="half" idx="10"/>
          </p:nvPr>
        </p:nvSpPr>
        <p:spPr/>
        <p:txBody>
          <a:bodyPr/>
          <a:lstStyle/>
          <a:p>
            <a:pPr>
              <a:defRPr/>
            </a:pPr>
            <a:r>
              <a:rPr lang="en-US" smtClean="0"/>
              <a:t>August 1, 2017</a:t>
            </a:r>
            <a:endParaRPr lang="en-US"/>
          </a:p>
        </p:txBody>
      </p:sp>
      <p:sp>
        <p:nvSpPr>
          <p:cNvPr id="5" name="Footer Placeholder 4"/>
          <p:cNvSpPr>
            <a:spLocks noGrp="1"/>
          </p:cNvSpPr>
          <p:nvPr>
            <p:ph type="ftr" sz="quarter" idx="11"/>
          </p:nvPr>
        </p:nvSpPr>
        <p:spPr/>
        <p:txBody>
          <a:bodyPr/>
          <a:lstStyle/>
          <a:p>
            <a:pPr>
              <a:defRPr/>
            </a:pPr>
            <a:r>
              <a:rPr lang="en-US" smtClean="0"/>
              <a:t>SaGES, Oregon State University</a:t>
            </a:r>
            <a:endParaRPr lang="en-US"/>
          </a:p>
        </p:txBody>
      </p:sp>
      <p:sp>
        <p:nvSpPr>
          <p:cNvPr id="7" name="TextBox 6"/>
          <p:cNvSpPr txBox="1"/>
          <p:nvPr/>
        </p:nvSpPr>
        <p:spPr>
          <a:xfrm>
            <a:off x="0" y="4742688"/>
            <a:ext cx="4901184" cy="1200329"/>
          </a:xfrm>
          <a:prstGeom prst="rect">
            <a:avLst/>
          </a:prstGeom>
          <a:noFill/>
        </p:spPr>
        <p:txBody>
          <a:bodyPr wrap="square" rtlCol="0">
            <a:spAutoFit/>
          </a:bodyPr>
          <a:lstStyle/>
          <a:p>
            <a:r>
              <a:rPr lang="en-US" dirty="0" smtClean="0"/>
              <a:t>GEOID2022 (et al) over the North America/Pacific/Caribbean/Central America/Greenland region will range from </a:t>
            </a:r>
          </a:p>
          <a:p>
            <a:r>
              <a:rPr lang="en-US" dirty="0" smtClean="0"/>
              <a:t>0 to 90 latitude and from 170 to 350 longitude.</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0930" y="786581"/>
            <a:ext cx="2973070" cy="251764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3616" y="3788978"/>
            <a:ext cx="1920384" cy="3027299"/>
          </a:xfrm>
          <a:prstGeom prst="rect">
            <a:avLst/>
          </a:prstGeom>
        </p:spPr>
      </p:pic>
      <p:sp>
        <p:nvSpPr>
          <p:cNvPr id="10" name="TextBox 9"/>
          <p:cNvSpPr txBox="1"/>
          <p:nvPr/>
        </p:nvSpPr>
        <p:spPr>
          <a:xfrm>
            <a:off x="5214091" y="3465812"/>
            <a:ext cx="4019049" cy="646331"/>
          </a:xfrm>
          <a:prstGeom prst="rect">
            <a:avLst/>
          </a:prstGeom>
          <a:noFill/>
        </p:spPr>
        <p:txBody>
          <a:bodyPr wrap="none" rtlCol="0">
            <a:spAutoFit/>
          </a:bodyPr>
          <a:lstStyle/>
          <a:p>
            <a:r>
              <a:rPr lang="en-US" dirty="0" smtClean="0"/>
              <a:t>GEOID2022 (et al) over Guam/CNMI:</a:t>
            </a:r>
          </a:p>
          <a:p>
            <a:r>
              <a:rPr lang="en-US" dirty="0" smtClean="0"/>
              <a:t>11-22, 143-148</a:t>
            </a:r>
            <a:endParaRPr lang="en-US" dirty="0"/>
          </a:p>
        </p:txBody>
      </p:sp>
      <p:sp>
        <p:nvSpPr>
          <p:cNvPr id="11" name="TextBox 10"/>
          <p:cNvSpPr txBox="1"/>
          <p:nvPr/>
        </p:nvSpPr>
        <p:spPr>
          <a:xfrm>
            <a:off x="4010275" y="438512"/>
            <a:ext cx="4493602" cy="646331"/>
          </a:xfrm>
          <a:prstGeom prst="rect">
            <a:avLst/>
          </a:prstGeom>
          <a:noFill/>
        </p:spPr>
        <p:txBody>
          <a:bodyPr wrap="none" rtlCol="0">
            <a:spAutoFit/>
          </a:bodyPr>
          <a:lstStyle/>
          <a:p>
            <a:r>
              <a:rPr lang="en-US" dirty="0" smtClean="0"/>
              <a:t>GEOID2022 (et al) over American Samoa:</a:t>
            </a:r>
          </a:p>
          <a:p>
            <a:r>
              <a:rPr lang="en-US" dirty="0" smtClean="0"/>
              <a:t>-16 to -10, 186-193</a:t>
            </a:r>
            <a:endParaRPr lang="en-US" dirty="0"/>
          </a:p>
        </p:txBody>
      </p:sp>
    </p:spTree>
    <p:extLst>
      <p:ext uri="{BB962C8B-B14F-4D97-AF65-F5344CB8AC3E}">
        <p14:creationId xmlns:p14="http://schemas.microsoft.com/office/powerpoint/2010/main" val="427608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Date Placeholder 3"/>
          <p:cNvSpPr>
            <a:spLocks noGrp="1"/>
          </p:cNvSpPr>
          <p:nvPr>
            <p:ph type="dt" sz="half" idx="10"/>
          </p:nvPr>
        </p:nvSpPr>
        <p:spPr/>
        <p:txBody>
          <a:bodyPr/>
          <a:lstStyle/>
          <a:p>
            <a:pPr>
              <a:defRPr/>
            </a:pPr>
            <a:r>
              <a:rPr lang="en-US" smtClean="0"/>
              <a:t>August 1, 2017</a:t>
            </a:r>
            <a:endParaRPr lang="en-US"/>
          </a:p>
        </p:txBody>
      </p:sp>
      <p:sp>
        <p:nvSpPr>
          <p:cNvPr id="5" name="Footer Placeholder 4"/>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288129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August 1, 2017</a:t>
            </a:r>
            <a:endParaRPr lang="en-US"/>
          </a:p>
        </p:txBody>
      </p:sp>
      <p:sp>
        <p:nvSpPr>
          <p:cNvPr id="5" name="Footer Placeholder 4"/>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1970461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TRFs</a:t>
            </a:r>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5" name="Rectangle 4"/>
          <p:cNvSpPr/>
          <p:nvPr/>
        </p:nvSpPr>
        <p:spPr>
          <a:xfrm>
            <a:off x="172264" y="1444271"/>
            <a:ext cx="1665515" cy="2155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GNSS Receiver </a:t>
            </a:r>
            <a:r>
              <a:rPr lang="en-US" sz="1350" dirty="0" smtClean="0">
                <a:solidFill>
                  <a:prstClr val="white"/>
                </a:solidFill>
                <a:latin typeface="Calibri" panose="020F0502020204030204"/>
              </a:rPr>
              <a:t>File(t</a:t>
            </a:r>
            <a:r>
              <a:rPr lang="en-US" sz="1350" dirty="0">
                <a:solidFill>
                  <a:prstClr val="white"/>
                </a:solidFill>
                <a:latin typeface="Calibri" panose="020F0502020204030204"/>
              </a:rPr>
              <a:t>)</a:t>
            </a:r>
          </a:p>
        </p:txBody>
      </p:sp>
      <p:sp>
        <p:nvSpPr>
          <p:cNvPr id="6" name="Rectangle 5"/>
          <p:cNvSpPr/>
          <p:nvPr/>
        </p:nvSpPr>
        <p:spPr>
          <a:xfrm>
            <a:off x="496387" y="1857331"/>
            <a:ext cx="826226" cy="215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OPUS</a:t>
            </a:r>
          </a:p>
        </p:txBody>
      </p:sp>
      <p:cxnSp>
        <p:nvCxnSpPr>
          <p:cNvPr id="7" name="Elbow Connector 6"/>
          <p:cNvCxnSpPr>
            <a:stCxn id="5" idx="2"/>
            <a:endCxn id="6" idx="0"/>
          </p:cNvCxnSpPr>
          <p:nvPr/>
        </p:nvCxnSpPr>
        <p:spPr>
          <a:xfrm rot="5400000">
            <a:off x="858499" y="1710809"/>
            <a:ext cx="197522" cy="955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2077" y="2314589"/>
            <a:ext cx="1020536" cy="16470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en-US" sz="1350" dirty="0">
                <a:solidFill>
                  <a:prstClr val="white"/>
                </a:solidFill>
                <a:latin typeface="Calibri" panose="020F0502020204030204"/>
              </a:rPr>
              <a:t>XYZ (t, IGS)</a:t>
            </a:r>
          </a:p>
        </p:txBody>
      </p:sp>
      <p:sp>
        <p:nvSpPr>
          <p:cNvPr id="9" name="Rectangle 8"/>
          <p:cNvSpPr/>
          <p:nvPr/>
        </p:nvSpPr>
        <p:spPr>
          <a:xfrm>
            <a:off x="2165288" y="1437461"/>
            <a:ext cx="1665515" cy="215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CORS data (t)</a:t>
            </a:r>
          </a:p>
        </p:txBody>
      </p:sp>
      <p:cxnSp>
        <p:nvCxnSpPr>
          <p:cNvPr id="10" name="Elbow Connector 9"/>
          <p:cNvCxnSpPr>
            <a:stCxn id="9" idx="2"/>
            <a:endCxn id="6" idx="3"/>
          </p:cNvCxnSpPr>
          <p:nvPr/>
        </p:nvCxnSpPr>
        <p:spPr>
          <a:xfrm rot="5400000">
            <a:off x="2004280" y="971333"/>
            <a:ext cx="312101" cy="167543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6938" y="2694834"/>
            <a:ext cx="1976889" cy="539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4 Euler Poles, by </a:t>
            </a:r>
            <a:r>
              <a:rPr lang="en-US" sz="1350" i="1" dirty="0">
                <a:solidFill>
                  <a:prstClr val="white"/>
                </a:solidFill>
                <a:latin typeface="Calibri" panose="020F0502020204030204"/>
              </a:rPr>
              <a:t>plate</a:t>
            </a:r>
            <a:r>
              <a:rPr lang="en-US" sz="1350" dirty="0">
                <a:solidFill>
                  <a:prstClr val="white"/>
                </a:solidFill>
                <a:latin typeface="Calibri" panose="020F0502020204030204"/>
              </a:rPr>
              <a:t>:</a:t>
            </a:r>
          </a:p>
          <a:p>
            <a:pPr algn="ctr" defTabSz="685800" fontAlgn="auto">
              <a:spcBef>
                <a:spcPts val="0"/>
              </a:spcBef>
              <a:spcAft>
                <a:spcPts val="0"/>
              </a:spcAft>
            </a:pPr>
            <a:r>
              <a:rPr lang="en-US" sz="1350" dirty="0">
                <a:solidFill>
                  <a:prstClr val="white"/>
                </a:solidFill>
                <a:latin typeface="Calibri" panose="020F0502020204030204"/>
              </a:rPr>
              <a:t>NA, PA, CA, MA</a:t>
            </a:r>
          </a:p>
        </p:txBody>
      </p:sp>
      <p:cxnSp>
        <p:nvCxnSpPr>
          <p:cNvPr id="12" name="Elbow Connector 11"/>
          <p:cNvCxnSpPr>
            <a:stCxn id="8" idx="2"/>
            <a:endCxn id="11" idx="0"/>
          </p:cNvCxnSpPr>
          <p:nvPr/>
        </p:nvCxnSpPr>
        <p:spPr>
          <a:xfrm rot="16200000" flipH="1">
            <a:off x="861095" y="2430545"/>
            <a:ext cx="215538" cy="3130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 idx="2"/>
            <a:endCxn id="8" idx="0"/>
          </p:cNvCxnSpPr>
          <p:nvPr/>
        </p:nvCxnSpPr>
        <p:spPr>
          <a:xfrm rot="5400000">
            <a:off x="740062" y="2145152"/>
            <a:ext cx="241721" cy="971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76727" y="3425532"/>
            <a:ext cx="1760847" cy="9265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en-US" sz="1350" dirty="0">
                <a:solidFill>
                  <a:prstClr val="white"/>
                </a:solidFill>
                <a:latin typeface="Calibri" panose="020F0502020204030204"/>
              </a:rPr>
              <a:t>XYZ (t, NATRF2022)</a:t>
            </a:r>
          </a:p>
          <a:p>
            <a:pPr defTabSz="685800" fontAlgn="auto">
              <a:spcBef>
                <a:spcPts val="0"/>
              </a:spcBef>
              <a:spcAft>
                <a:spcPts val="0"/>
              </a:spcAft>
            </a:pPr>
            <a:r>
              <a:rPr lang="en-US" sz="1350" dirty="0">
                <a:solidFill>
                  <a:prstClr val="white"/>
                </a:solidFill>
                <a:latin typeface="Calibri" panose="020F0502020204030204"/>
              </a:rPr>
              <a:t>XYZ (t, PATRF2022)</a:t>
            </a:r>
          </a:p>
          <a:p>
            <a:pPr defTabSz="685800" fontAlgn="auto">
              <a:spcBef>
                <a:spcPts val="0"/>
              </a:spcBef>
              <a:spcAft>
                <a:spcPts val="0"/>
              </a:spcAft>
            </a:pPr>
            <a:r>
              <a:rPr lang="en-US" sz="1350" dirty="0">
                <a:solidFill>
                  <a:prstClr val="white"/>
                </a:solidFill>
                <a:latin typeface="Calibri" panose="020F0502020204030204"/>
              </a:rPr>
              <a:t>XYZ (t, CATRF2022)</a:t>
            </a:r>
          </a:p>
          <a:p>
            <a:pPr defTabSz="685800" fontAlgn="auto">
              <a:spcBef>
                <a:spcPts val="0"/>
              </a:spcBef>
              <a:spcAft>
                <a:spcPts val="0"/>
              </a:spcAft>
            </a:pPr>
            <a:r>
              <a:rPr lang="en-US" sz="1350" dirty="0">
                <a:solidFill>
                  <a:prstClr val="white"/>
                </a:solidFill>
                <a:latin typeface="Calibri" panose="020F0502020204030204"/>
              </a:rPr>
              <a:t>XYZ (t, MATRF2022)</a:t>
            </a:r>
          </a:p>
        </p:txBody>
      </p:sp>
      <p:sp>
        <p:nvSpPr>
          <p:cNvPr id="15" name="Rectangle 14"/>
          <p:cNvSpPr/>
          <p:nvPr/>
        </p:nvSpPr>
        <p:spPr>
          <a:xfrm>
            <a:off x="2158636" y="2322056"/>
            <a:ext cx="1214846" cy="2057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GRS-80</a:t>
            </a:r>
          </a:p>
        </p:txBody>
      </p:sp>
      <p:cxnSp>
        <p:nvCxnSpPr>
          <p:cNvPr id="16" name="Elbow Connector 15"/>
          <p:cNvCxnSpPr>
            <a:stCxn id="11" idx="2"/>
            <a:endCxn id="14" idx="0"/>
          </p:cNvCxnSpPr>
          <p:nvPr/>
        </p:nvCxnSpPr>
        <p:spPr>
          <a:xfrm rot="5400000">
            <a:off x="933166" y="3233314"/>
            <a:ext cx="191477" cy="1929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59437" y="2322056"/>
            <a:ext cx="972031" cy="1982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en-US" sz="1350" dirty="0" err="1">
                <a:solidFill>
                  <a:prstClr val="white"/>
                </a:solidFill>
                <a:latin typeface="Symbol" panose="05050102010706020507" pitchFamily="18" charset="2"/>
              </a:rPr>
              <a:t>fl</a:t>
            </a:r>
            <a:r>
              <a:rPr lang="en-US" sz="1350" dirty="0" err="1">
                <a:solidFill>
                  <a:prstClr val="white"/>
                </a:solidFill>
                <a:latin typeface="Calibri" panose="020F0502020204030204"/>
              </a:rPr>
              <a:t>h</a:t>
            </a:r>
            <a:r>
              <a:rPr lang="en-US" sz="1350" dirty="0">
                <a:solidFill>
                  <a:prstClr val="white"/>
                </a:solidFill>
                <a:latin typeface="Calibri" panose="020F0502020204030204"/>
              </a:rPr>
              <a:t> (t, IGS)</a:t>
            </a:r>
          </a:p>
        </p:txBody>
      </p:sp>
      <p:cxnSp>
        <p:nvCxnSpPr>
          <p:cNvPr id="18" name="Elbow Connector 17"/>
          <p:cNvCxnSpPr>
            <a:stCxn id="8" idx="3"/>
            <a:endCxn id="15" idx="1"/>
          </p:cNvCxnSpPr>
          <p:nvPr/>
        </p:nvCxnSpPr>
        <p:spPr>
          <a:xfrm>
            <a:off x="1322612" y="2396943"/>
            <a:ext cx="836024" cy="279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5" idx="3"/>
            <a:endCxn id="17" idx="1"/>
          </p:cNvCxnSpPr>
          <p:nvPr/>
        </p:nvCxnSpPr>
        <p:spPr>
          <a:xfrm flipV="1">
            <a:off x="3373482" y="2421192"/>
            <a:ext cx="485956" cy="37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22729" y="4561361"/>
            <a:ext cx="1214846" cy="2057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GRS-80</a:t>
            </a:r>
          </a:p>
        </p:txBody>
      </p:sp>
      <p:sp>
        <p:nvSpPr>
          <p:cNvPr id="21" name="Rectangle 20"/>
          <p:cNvSpPr/>
          <p:nvPr/>
        </p:nvSpPr>
        <p:spPr>
          <a:xfrm>
            <a:off x="6570985" y="4380036"/>
            <a:ext cx="1859582" cy="113144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en-US" sz="1350" dirty="0">
                <a:solidFill>
                  <a:prstClr val="white"/>
                </a:solidFill>
                <a:latin typeface="Calibri" panose="020F0502020204030204"/>
              </a:rPr>
              <a:t>Latest estimate of:</a:t>
            </a:r>
          </a:p>
          <a:p>
            <a:pPr defTabSz="685800" fontAlgn="auto">
              <a:spcBef>
                <a:spcPts val="0"/>
              </a:spcBef>
              <a:spcAft>
                <a:spcPts val="0"/>
              </a:spcAft>
            </a:pPr>
            <a:r>
              <a:rPr lang="en-US" sz="1350" dirty="0" err="1">
                <a:solidFill>
                  <a:prstClr val="white"/>
                </a:solidFill>
                <a:latin typeface="Symbol" panose="05050102010706020507" pitchFamily="18" charset="2"/>
              </a:rPr>
              <a:t>fl</a:t>
            </a:r>
            <a:r>
              <a:rPr lang="en-US" sz="1350" dirty="0" err="1">
                <a:solidFill>
                  <a:prstClr val="white"/>
                </a:solidFill>
                <a:latin typeface="Calibri" panose="020F0502020204030204"/>
              </a:rPr>
              <a:t>h</a:t>
            </a:r>
            <a:r>
              <a:rPr lang="en-US" sz="1350" dirty="0">
                <a:solidFill>
                  <a:prstClr val="white"/>
                </a:solidFill>
                <a:latin typeface="Calibri" panose="020F0502020204030204"/>
              </a:rPr>
              <a:t> (t0, NATRF2022)</a:t>
            </a:r>
          </a:p>
          <a:p>
            <a:pPr defTabSz="685800" fontAlgn="auto">
              <a:spcBef>
                <a:spcPts val="0"/>
              </a:spcBef>
              <a:spcAft>
                <a:spcPts val="0"/>
              </a:spcAft>
            </a:pPr>
            <a:r>
              <a:rPr lang="en-US" sz="1350" dirty="0" err="1">
                <a:solidFill>
                  <a:prstClr val="white"/>
                </a:solidFill>
                <a:latin typeface="Symbol" panose="05050102010706020507" pitchFamily="18" charset="2"/>
              </a:rPr>
              <a:t>fl</a:t>
            </a:r>
            <a:r>
              <a:rPr lang="en-US" sz="1350" dirty="0" err="1">
                <a:solidFill>
                  <a:prstClr val="white"/>
                </a:solidFill>
                <a:latin typeface="Calibri" panose="020F0502020204030204"/>
              </a:rPr>
              <a:t>h</a:t>
            </a:r>
            <a:r>
              <a:rPr lang="en-US" sz="1350" dirty="0">
                <a:solidFill>
                  <a:prstClr val="white"/>
                </a:solidFill>
                <a:latin typeface="Calibri" panose="020F0502020204030204"/>
              </a:rPr>
              <a:t> (t0, PATRF2022)</a:t>
            </a:r>
          </a:p>
          <a:p>
            <a:pPr defTabSz="685800" fontAlgn="auto">
              <a:spcBef>
                <a:spcPts val="0"/>
              </a:spcBef>
              <a:spcAft>
                <a:spcPts val="0"/>
              </a:spcAft>
            </a:pPr>
            <a:r>
              <a:rPr lang="en-US" sz="1350" dirty="0" err="1">
                <a:solidFill>
                  <a:prstClr val="white"/>
                </a:solidFill>
                <a:latin typeface="Symbol" panose="05050102010706020507" pitchFamily="18" charset="2"/>
              </a:rPr>
              <a:t>fl</a:t>
            </a:r>
            <a:r>
              <a:rPr lang="en-US" sz="1350" dirty="0" err="1">
                <a:solidFill>
                  <a:prstClr val="white"/>
                </a:solidFill>
                <a:latin typeface="Calibri" panose="020F0502020204030204"/>
              </a:rPr>
              <a:t>h</a:t>
            </a:r>
            <a:r>
              <a:rPr lang="en-US" sz="1350" dirty="0">
                <a:solidFill>
                  <a:prstClr val="white"/>
                </a:solidFill>
                <a:latin typeface="Calibri" panose="020F0502020204030204"/>
              </a:rPr>
              <a:t> (t0, CATRF2022)</a:t>
            </a:r>
          </a:p>
          <a:p>
            <a:pPr defTabSz="685800" fontAlgn="auto">
              <a:spcBef>
                <a:spcPts val="0"/>
              </a:spcBef>
              <a:spcAft>
                <a:spcPts val="0"/>
              </a:spcAft>
            </a:pPr>
            <a:r>
              <a:rPr lang="en-US" sz="1350" dirty="0" err="1">
                <a:solidFill>
                  <a:prstClr val="white"/>
                </a:solidFill>
                <a:latin typeface="Symbol" panose="05050102010706020507" pitchFamily="18" charset="2"/>
              </a:rPr>
              <a:t>fl</a:t>
            </a:r>
            <a:r>
              <a:rPr lang="en-US" sz="1350" dirty="0" err="1">
                <a:solidFill>
                  <a:prstClr val="white"/>
                </a:solidFill>
                <a:latin typeface="Calibri" panose="020F0502020204030204"/>
              </a:rPr>
              <a:t>h</a:t>
            </a:r>
            <a:r>
              <a:rPr lang="en-US" sz="1350" dirty="0">
                <a:solidFill>
                  <a:prstClr val="white"/>
                </a:solidFill>
                <a:latin typeface="Calibri" panose="020F0502020204030204"/>
              </a:rPr>
              <a:t> (t0, MATRF2022)</a:t>
            </a:r>
          </a:p>
        </p:txBody>
      </p:sp>
      <p:cxnSp>
        <p:nvCxnSpPr>
          <p:cNvPr id="22" name="Elbow Connector 21"/>
          <p:cNvCxnSpPr>
            <a:stCxn id="14" idx="2"/>
            <a:endCxn id="20" idx="0"/>
          </p:cNvCxnSpPr>
          <p:nvPr/>
        </p:nvCxnSpPr>
        <p:spPr>
          <a:xfrm rot="16200000" flipH="1">
            <a:off x="1026661" y="4257868"/>
            <a:ext cx="209258" cy="3977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890081" y="4244350"/>
            <a:ext cx="3148532" cy="566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4 Intra-Frame Velocity Models, by </a:t>
            </a:r>
            <a:r>
              <a:rPr lang="en-US" sz="1350" i="1" dirty="0">
                <a:solidFill>
                  <a:prstClr val="white"/>
                </a:solidFill>
                <a:latin typeface="Calibri" panose="020F0502020204030204"/>
              </a:rPr>
              <a:t>frame</a:t>
            </a:r>
            <a:r>
              <a:rPr lang="en-US" sz="1350" dirty="0">
                <a:solidFill>
                  <a:prstClr val="white"/>
                </a:solidFill>
                <a:latin typeface="Calibri" panose="020F0502020204030204"/>
              </a:rPr>
              <a:t>:</a:t>
            </a:r>
          </a:p>
          <a:p>
            <a:pPr algn="ctr" defTabSz="685800" fontAlgn="auto">
              <a:spcBef>
                <a:spcPts val="0"/>
              </a:spcBef>
              <a:spcAft>
                <a:spcPts val="0"/>
              </a:spcAft>
            </a:pPr>
            <a:r>
              <a:rPr lang="en-US" sz="1350" dirty="0">
                <a:solidFill>
                  <a:prstClr val="white"/>
                </a:solidFill>
                <a:latin typeface="Calibri" panose="020F0502020204030204"/>
              </a:rPr>
              <a:t>NA, PA, CA, MA</a:t>
            </a:r>
          </a:p>
        </p:txBody>
      </p:sp>
      <p:sp>
        <p:nvSpPr>
          <p:cNvPr id="24" name="Rectangle 23"/>
          <p:cNvSpPr/>
          <p:nvPr/>
        </p:nvSpPr>
        <p:spPr>
          <a:xfrm>
            <a:off x="722729" y="4922472"/>
            <a:ext cx="1642887" cy="9265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en-US" sz="1350" dirty="0" err="1">
                <a:solidFill>
                  <a:prstClr val="white"/>
                </a:solidFill>
                <a:latin typeface="Symbol" panose="05050102010706020507" pitchFamily="18" charset="2"/>
              </a:rPr>
              <a:t>fl</a:t>
            </a:r>
            <a:r>
              <a:rPr lang="en-US" sz="1350" dirty="0" err="1">
                <a:solidFill>
                  <a:prstClr val="white"/>
                </a:solidFill>
                <a:latin typeface="Calibri" panose="020F0502020204030204"/>
              </a:rPr>
              <a:t>h</a:t>
            </a:r>
            <a:r>
              <a:rPr lang="en-US" sz="1350" dirty="0">
                <a:solidFill>
                  <a:prstClr val="white"/>
                </a:solidFill>
                <a:latin typeface="Calibri" panose="020F0502020204030204"/>
              </a:rPr>
              <a:t> (t, NATRF2022)</a:t>
            </a:r>
          </a:p>
          <a:p>
            <a:pPr defTabSz="685800" fontAlgn="auto">
              <a:spcBef>
                <a:spcPts val="0"/>
              </a:spcBef>
              <a:spcAft>
                <a:spcPts val="0"/>
              </a:spcAft>
            </a:pPr>
            <a:r>
              <a:rPr lang="en-US" sz="1350" dirty="0" err="1">
                <a:solidFill>
                  <a:prstClr val="white"/>
                </a:solidFill>
                <a:latin typeface="Symbol" panose="05050102010706020507" pitchFamily="18" charset="2"/>
              </a:rPr>
              <a:t>fl</a:t>
            </a:r>
            <a:r>
              <a:rPr lang="en-US" sz="1350" dirty="0" err="1">
                <a:solidFill>
                  <a:prstClr val="white"/>
                </a:solidFill>
                <a:latin typeface="Calibri" panose="020F0502020204030204"/>
              </a:rPr>
              <a:t>h</a:t>
            </a:r>
            <a:r>
              <a:rPr lang="en-US" sz="1350" dirty="0">
                <a:solidFill>
                  <a:prstClr val="white"/>
                </a:solidFill>
                <a:latin typeface="Calibri" panose="020F0502020204030204"/>
              </a:rPr>
              <a:t> (t, PATRF2022)</a:t>
            </a:r>
          </a:p>
          <a:p>
            <a:pPr defTabSz="685800" fontAlgn="auto">
              <a:spcBef>
                <a:spcPts val="0"/>
              </a:spcBef>
              <a:spcAft>
                <a:spcPts val="0"/>
              </a:spcAft>
            </a:pPr>
            <a:r>
              <a:rPr lang="en-US" sz="1350" dirty="0" err="1">
                <a:solidFill>
                  <a:prstClr val="white"/>
                </a:solidFill>
                <a:latin typeface="Symbol" panose="05050102010706020507" pitchFamily="18" charset="2"/>
              </a:rPr>
              <a:t>fl</a:t>
            </a:r>
            <a:r>
              <a:rPr lang="en-US" sz="1350" dirty="0" err="1">
                <a:solidFill>
                  <a:prstClr val="white"/>
                </a:solidFill>
                <a:latin typeface="Calibri" panose="020F0502020204030204"/>
              </a:rPr>
              <a:t>h</a:t>
            </a:r>
            <a:r>
              <a:rPr lang="en-US" sz="1350" dirty="0">
                <a:solidFill>
                  <a:prstClr val="white"/>
                </a:solidFill>
                <a:latin typeface="Calibri" panose="020F0502020204030204"/>
              </a:rPr>
              <a:t> (t, CATRF2022)</a:t>
            </a:r>
          </a:p>
          <a:p>
            <a:pPr defTabSz="685800" fontAlgn="auto">
              <a:spcBef>
                <a:spcPts val="0"/>
              </a:spcBef>
              <a:spcAft>
                <a:spcPts val="0"/>
              </a:spcAft>
            </a:pPr>
            <a:r>
              <a:rPr lang="en-US" sz="1350" dirty="0" err="1">
                <a:solidFill>
                  <a:prstClr val="white"/>
                </a:solidFill>
                <a:latin typeface="Symbol" panose="05050102010706020507" pitchFamily="18" charset="2"/>
              </a:rPr>
              <a:t>fl</a:t>
            </a:r>
            <a:r>
              <a:rPr lang="en-US" sz="1350" dirty="0" err="1">
                <a:solidFill>
                  <a:prstClr val="white"/>
                </a:solidFill>
                <a:latin typeface="Calibri" panose="020F0502020204030204"/>
              </a:rPr>
              <a:t>h</a:t>
            </a:r>
            <a:r>
              <a:rPr lang="en-US" sz="1350" dirty="0">
                <a:solidFill>
                  <a:prstClr val="white"/>
                </a:solidFill>
                <a:latin typeface="Calibri" panose="020F0502020204030204"/>
              </a:rPr>
              <a:t> (t, MATRF2022)</a:t>
            </a:r>
          </a:p>
        </p:txBody>
      </p:sp>
      <p:cxnSp>
        <p:nvCxnSpPr>
          <p:cNvPr id="25" name="Elbow Connector 24"/>
          <p:cNvCxnSpPr>
            <a:stCxn id="20" idx="2"/>
            <a:endCxn id="24" idx="0"/>
          </p:cNvCxnSpPr>
          <p:nvPr/>
        </p:nvCxnSpPr>
        <p:spPr>
          <a:xfrm rot="16200000" flipH="1">
            <a:off x="1359477" y="4737776"/>
            <a:ext cx="155370" cy="2140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862320" y="5177579"/>
            <a:ext cx="1211963" cy="667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Most recent past reference epoch “t0”</a:t>
            </a:r>
          </a:p>
        </p:txBody>
      </p:sp>
      <p:cxnSp>
        <p:nvCxnSpPr>
          <p:cNvPr id="27" name="Elbow Connector 26"/>
          <p:cNvCxnSpPr>
            <a:stCxn id="24" idx="3"/>
            <a:endCxn id="23" idx="1"/>
          </p:cNvCxnSpPr>
          <p:nvPr/>
        </p:nvCxnSpPr>
        <p:spPr>
          <a:xfrm flipV="1">
            <a:off x="2365616" y="4527428"/>
            <a:ext cx="524465" cy="8583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4" idx="3"/>
            <a:endCxn id="26" idx="1"/>
          </p:cNvCxnSpPr>
          <p:nvPr/>
        </p:nvCxnSpPr>
        <p:spPr>
          <a:xfrm>
            <a:off x="2365616" y="5385758"/>
            <a:ext cx="1496703" cy="125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23" idx="3"/>
            <a:endCxn id="21" idx="1"/>
          </p:cNvCxnSpPr>
          <p:nvPr/>
        </p:nvCxnSpPr>
        <p:spPr>
          <a:xfrm>
            <a:off x="6038613" y="4527428"/>
            <a:ext cx="532373" cy="41833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6" idx="3"/>
            <a:endCxn id="21" idx="1"/>
          </p:cNvCxnSpPr>
          <p:nvPr/>
        </p:nvCxnSpPr>
        <p:spPr>
          <a:xfrm flipV="1">
            <a:off x="5074283" y="4945759"/>
            <a:ext cx="1496703" cy="5657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255663" y="974814"/>
            <a:ext cx="1665515" cy="2155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User Supplied</a:t>
            </a:r>
          </a:p>
        </p:txBody>
      </p:sp>
      <p:sp>
        <p:nvSpPr>
          <p:cNvPr id="32" name="Rectangle 31"/>
          <p:cNvSpPr/>
          <p:nvPr/>
        </p:nvSpPr>
        <p:spPr>
          <a:xfrm>
            <a:off x="7255663" y="1321113"/>
            <a:ext cx="1665515" cy="215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NGS Supplied</a:t>
            </a:r>
          </a:p>
        </p:txBody>
      </p:sp>
      <p:sp>
        <p:nvSpPr>
          <p:cNvPr id="33" name="Rectangle 32"/>
          <p:cNvSpPr/>
          <p:nvPr/>
        </p:nvSpPr>
        <p:spPr>
          <a:xfrm>
            <a:off x="7255663" y="1677211"/>
            <a:ext cx="1665515" cy="2057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IAG Supplied</a:t>
            </a:r>
          </a:p>
        </p:txBody>
      </p:sp>
      <p:sp>
        <p:nvSpPr>
          <p:cNvPr id="34" name="Rectangle 33"/>
          <p:cNvSpPr/>
          <p:nvPr/>
        </p:nvSpPr>
        <p:spPr>
          <a:xfrm>
            <a:off x="7255663" y="2035292"/>
            <a:ext cx="1665515" cy="65954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Geodetic Control</a:t>
            </a:r>
          </a:p>
          <a:p>
            <a:pPr algn="ctr" defTabSz="685800" fontAlgn="auto">
              <a:spcBef>
                <a:spcPts val="0"/>
              </a:spcBef>
              <a:spcAft>
                <a:spcPts val="0"/>
              </a:spcAft>
            </a:pPr>
            <a:r>
              <a:rPr lang="en-US" sz="1350" dirty="0">
                <a:solidFill>
                  <a:prstClr val="white"/>
                </a:solidFill>
                <a:latin typeface="Calibri" panose="020F0502020204030204"/>
              </a:rPr>
              <a:t>High Accuracy</a:t>
            </a:r>
          </a:p>
          <a:p>
            <a:pPr algn="ctr" defTabSz="685800" fontAlgn="auto">
              <a:spcBef>
                <a:spcPts val="0"/>
              </a:spcBef>
              <a:spcAft>
                <a:spcPts val="0"/>
              </a:spcAft>
            </a:pPr>
            <a:r>
              <a:rPr lang="en-US" sz="1350" dirty="0">
                <a:solidFill>
                  <a:prstClr val="white"/>
                </a:solidFill>
                <a:latin typeface="Calibri" panose="020F0502020204030204"/>
              </a:rPr>
              <a:t>Fixed at true epoch</a:t>
            </a:r>
          </a:p>
        </p:txBody>
      </p:sp>
      <p:sp>
        <p:nvSpPr>
          <p:cNvPr id="35" name="Rectangle 34"/>
          <p:cNvSpPr/>
          <p:nvPr/>
        </p:nvSpPr>
        <p:spPr>
          <a:xfrm>
            <a:off x="7255663" y="2829615"/>
            <a:ext cx="1675311" cy="5959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Estimated cords</a:t>
            </a:r>
          </a:p>
          <a:p>
            <a:pPr algn="ctr" defTabSz="685800" fontAlgn="auto">
              <a:spcBef>
                <a:spcPts val="0"/>
              </a:spcBef>
              <a:spcAft>
                <a:spcPts val="0"/>
              </a:spcAft>
            </a:pPr>
            <a:r>
              <a:rPr lang="en-US" sz="1350" dirty="0">
                <a:solidFill>
                  <a:prstClr val="white"/>
                </a:solidFill>
                <a:latin typeface="Calibri" panose="020F0502020204030204"/>
              </a:rPr>
              <a:t>Medium Accuracy</a:t>
            </a:r>
          </a:p>
          <a:p>
            <a:pPr algn="ctr" defTabSz="685800" fontAlgn="auto">
              <a:spcBef>
                <a:spcPts val="0"/>
              </a:spcBef>
              <a:spcAft>
                <a:spcPts val="0"/>
              </a:spcAft>
            </a:pPr>
            <a:r>
              <a:rPr lang="en-US" sz="1350" dirty="0">
                <a:solidFill>
                  <a:prstClr val="white"/>
                </a:solidFill>
                <a:latin typeface="Calibri" panose="020F0502020204030204"/>
              </a:rPr>
              <a:t>Subject to updates</a:t>
            </a:r>
          </a:p>
        </p:txBody>
      </p:sp>
      <p:sp>
        <p:nvSpPr>
          <p:cNvPr id="36" name="Rectangle 35"/>
          <p:cNvSpPr/>
          <p:nvPr/>
        </p:nvSpPr>
        <p:spPr>
          <a:xfrm>
            <a:off x="7079566" y="857250"/>
            <a:ext cx="2064434" cy="28487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7" name="TextBox 36"/>
          <p:cNvSpPr txBox="1"/>
          <p:nvPr/>
        </p:nvSpPr>
        <p:spPr>
          <a:xfrm>
            <a:off x="3961537" y="5929813"/>
            <a:ext cx="4969437" cy="369332"/>
          </a:xfrm>
          <a:prstGeom prst="rect">
            <a:avLst/>
          </a:prstGeom>
          <a:noFill/>
        </p:spPr>
        <p:txBody>
          <a:bodyPr wrap="none" rtlCol="0">
            <a:spAutoFit/>
          </a:bodyPr>
          <a:lstStyle/>
          <a:p>
            <a:pPr defTabSz="685800" fontAlgn="auto">
              <a:spcBef>
                <a:spcPts val="0"/>
              </a:spcBef>
              <a:spcAft>
                <a:spcPts val="0"/>
              </a:spcAft>
            </a:pPr>
            <a:r>
              <a:rPr lang="en-US" b="1" dirty="0">
                <a:solidFill>
                  <a:prstClr val="black"/>
                </a:solidFill>
                <a:latin typeface="Calibri" panose="020F0502020204030204"/>
                <a:ea typeface="+mn-ea"/>
              </a:rPr>
              <a:t>Blueprint for 2022, Part 1:  Geometric Coordinates</a:t>
            </a:r>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827602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Rectangle 35"/>
          <p:cNvSpPr/>
          <p:nvPr/>
        </p:nvSpPr>
        <p:spPr>
          <a:xfrm>
            <a:off x="169237" y="2166534"/>
            <a:ext cx="856695" cy="1889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latin typeface="Symbol" panose="05050102010706020507" pitchFamily="18" charset="2"/>
              </a:rPr>
              <a:t>fl</a:t>
            </a:r>
            <a:r>
              <a:rPr lang="en-US" sz="1200" dirty="0" smtClean="0"/>
              <a:t> (t, IGS)</a:t>
            </a:r>
            <a:endParaRPr lang="en-US" sz="1200" dirty="0"/>
          </a:p>
        </p:txBody>
      </p:sp>
      <p:sp>
        <p:nvSpPr>
          <p:cNvPr id="43" name="Rectangle 42"/>
          <p:cNvSpPr/>
          <p:nvPr/>
        </p:nvSpPr>
        <p:spPr>
          <a:xfrm>
            <a:off x="169237" y="1445981"/>
            <a:ext cx="856695" cy="1831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h (t, IGS)</a:t>
            </a:r>
            <a:endParaRPr lang="en-US" sz="1200" dirty="0"/>
          </a:p>
        </p:txBody>
      </p:sp>
      <p:sp>
        <p:nvSpPr>
          <p:cNvPr id="46" name="Rectangle 45"/>
          <p:cNvSpPr/>
          <p:nvPr/>
        </p:nvSpPr>
        <p:spPr>
          <a:xfrm>
            <a:off x="1744441" y="1428899"/>
            <a:ext cx="826226" cy="215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GM2022</a:t>
            </a:r>
          </a:p>
        </p:txBody>
      </p:sp>
      <p:cxnSp>
        <p:nvCxnSpPr>
          <p:cNvPr id="4" name="Elbow Connector 3"/>
          <p:cNvCxnSpPr>
            <a:stCxn id="36" idx="3"/>
            <a:endCxn id="46" idx="1"/>
          </p:cNvCxnSpPr>
          <p:nvPr/>
        </p:nvCxnSpPr>
        <p:spPr>
          <a:xfrm flipV="1">
            <a:off x="1025932" y="1536668"/>
            <a:ext cx="718509" cy="7243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43" idx="3"/>
            <a:endCxn id="46" idx="1"/>
          </p:cNvCxnSpPr>
          <p:nvPr/>
        </p:nvCxnSpPr>
        <p:spPr>
          <a:xfrm flipV="1">
            <a:off x="1025932" y="1536668"/>
            <a:ext cx="718509" cy="8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076046" y="1364230"/>
            <a:ext cx="3711165" cy="1917059"/>
          </a:xfrm>
          <a:prstGeom prst="rect">
            <a:avLst/>
          </a:prstGeom>
          <a:solidFill>
            <a:srgbClr val="FC8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u="sng" dirty="0" smtClean="0">
                <a:solidFill>
                  <a:schemeClr val="tx1"/>
                </a:solidFill>
              </a:rPr>
              <a:t>Spectrally Limited</a:t>
            </a:r>
            <a:r>
              <a:rPr lang="en-US" sz="1200" u="sng" dirty="0">
                <a:solidFill>
                  <a:schemeClr val="tx1"/>
                </a:solidFill>
              </a:rPr>
              <a:t> </a:t>
            </a:r>
            <a:r>
              <a:rPr lang="en-US" sz="1200" u="sng" dirty="0" smtClean="0">
                <a:solidFill>
                  <a:schemeClr val="tx1"/>
                </a:solidFill>
              </a:rPr>
              <a:t>Estimates </a:t>
            </a:r>
            <a:r>
              <a:rPr lang="en-US" sz="1200" dirty="0" smtClean="0">
                <a:solidFill>
                  <a:schemeClr val="tx1"/>
                </a:solidFill>
              </a:rPr>
              <a:t>of the following, </a:t>
            </a:r>
            <a:r>
              <a:rPr lang="en-US" sz="1200" u="sng" dirty="0" smtClean="0">
                <a:solidFill>
                  <a:schemeClr val="tx1"/>
                </a:solidFill>
              </a:rPr>
              <a:t>anywhere in 3-D space </a:t>
            </a:r>
            <a:r>
              <a:rPr lang="en-US" sz="1200" dirty="0" smtClean="0">
                <a:solidFill>
                  <a:schemeClr val="tx1"/>
                </a:solidFill>
              </a:rPr>
              <a:t>at/above Earth’s surface:</a:t>
            </a:r>
          </a:p>
          <a:p>
            <a:endParaRPr lang="en-US" sz="1200" dirty="0" smtClean="0">
              <a:solidFill>
                <a:schemeClr val="tx1"/>
              </a:solidFill>
            </a:endParaRPr>
          </a:p>
          <a:p>
            <a:r>
              <a:rPr lang="en-US" sz="1200" dirty="0" err="1" smtClean="0">
                <a:solidFill>
                  <a:schemeClr val="tx1"/>
                </a:solidFill>
              </a:rPr>
              <a:t>Geop</a:t>
            </a:r>
            <a:r>
              <a:rPr lang="en-US" sz="1200" dirty="0" smtClean="0">
                <a:solidFill>
                  <a:schemeClr val="tx1"/>
                </a:solidFill>
              </a:rPr>
              <a:t>/</a:t>
            </a:r>
            <a:r>
              <a:rPr lang="en-US" sz="1200" dirty="0" err="1" smtClean="0">
                <a:solidFill>
                  <a:schemeClr val="tx1"/>
                </a:solidFill>
              </a:rPr>
              <a:t>Spherop</a:t>
            </a:r>
            <a:r>
              <a:rPr lang="en-US" sz="1200" dirty="0" smtClean="0">
                <a:solidFill>
                  <a:schemeClr val="tx1"/>
                </a:solidFill>
              </a:rPr>
              <a:t> Separation : 	N(t, NAPGD2022) </a:t>
            </a:r>
          </a:p>
          <a:p>
            <a:r>
              <a:rPr lang="en-US" sz="1200" dirty="0" err="1" smtClean="0">
                <a:solidFill>
                  <a:schemeClr val="tx1"/>
                </a:solidFill>
              </a:rPr>
              <a:t>DoV</a:t>
            </a:r>
            <a:r>
              <a:rPr lang="en-US" sz="1200" dirty="0">
                <a:solidFill>
                  <a:schemeClr val="tx1"/>
                </a:solidFill>
              </a:rPr>
              <a:t> </a:t>
            </a:r>
            <a:r>
              <a:rPr lang="en-US" sz="1200" dirty="0" smtClean="0">
                <a:solidFill>
                  <a:schemeClr val="tx1"/>
                </a:solidFill>
              </a:rPr>
              <a:t>– E/W : 		</a:t>
            </a:r>
            <a:r>
              <a:rPr lang="en-US" sz="1200" dirty="0" smtClean="0">
                <a:solidFill>
                  <a:schemeClr val="tx1"/>
                </a:solidFill>
                <a:latin typeface="Symbol" panose="05050102010706020507" pitchFamily="18" charset="2"/>
              </a:rPr>
              <a:t>x</a:t>
            </a:r>
            <a:r>
              <a:rPr lang="en-US" sz="1200" dirty="0" smtClean="0">
                <a:solidFill>
                  <a:schemeClr val="tx1"/>
                </a:solidFill>
              </a:rPr>
              <a:t>(t, NAPGD2022)</a:t>
            </a:r>
          </a:p>
          <a:p>
            <a:r>
              <a:rPr lang="en-US" sz="1200" dirty="0" err="1" smtClean="0">
                <a:solidFill>
                  <a:schemeClr val="tx1"/>
                </a:solidFill>
              </a:rPr>
              <a:t>DoV</a:t>
            </a:r>
            <a:r>
              <a:rPr lang="en-US" sz="1200" dirty="0" smtClean="0">
                <a:solidFill>
                  <a:schemeClr val="tx1"/>
                </a:solidFill>
              </a:rPr>
              <a:t> – N/S : 		</a:t>
            </a:r>
            <a:r>
              <a:rPr lang="en-US" sz="1200" dirty="0" smtClean="0">
                <a:solidFill>
                  <a:schemeClr val="tx1"/>
                </a:solidFill>
                <a:latin typeface="Symbol" panose="05050102010706020507" pitchFamily="18" charset="2"/>
              </a:rPr>
              <a:t>h</a:t>
            </a:r>
            <a:r>
              <a:rPr lang="en-US" sz="1200" dirty="0" smtClean="0">
                <a:solidFill>
                  <a:schemeClr val="tx1"/>
                </a:solidFill>
              </a:rPr>
              <a:t>(t, NAPGD2022)</a:t>
            </a:r>
          </a:p>
          <a:p>
            <a:r>
              <a:rPr lang="en-US" sz="1200" dirty="0" smtClean="0">
                <a:solidFill>
                  <a:schemeClr val="tx1"/>
                </a:solidFill>
              </a:rPr>
              <a:t>Gravity : 			g(t, NAPGD2022)</a:t>
            </a:r>
          </a:p>
          <a:p>
            <a:endParaRPr lang="en-US" sz="1200" dirty="0" smtClean="0">
              <a:solidFill>
                <a:schemeClr val="tx1"/>
              </a:solidFill>
            </a:endParaRPr>
          </a:p>
          <a:p>
            <a:r>
              <a:rPr lang="en-US" sz="1200" dirty="0" smtClean="0">
                <a:solidFill>
                  <a:schemeClr val="tx1"/>
                </a:solidFill>
              </a:rPr>
              <a:t>&lt;plus any other value dependent on geopotential&gt;</a:t>
            </a:r>
          </a:p>
        </p:txBody>
      </p:sp>
      <p:cxnSp>
        <p:nvCxnSpPr>
          <p:cNvPr id="17" name="Elbow Connector 16"/>
          <p:cNvCxnSpPr>
            <a:stCxn id="46" idx="3"/>
            <a:endCxn id="50" idx="1"/>
          </p:cNvCxnSpPr>
          <p:nvPr/>
        </p:nvCxnSpPr>
        <p:spPr>
          <a:xfrm>
            <a:off x="2570667" y="1536667"/>
            <a:ext cx="505379" cy="7860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013372" y="3657158"/>
            <a:ext cx="1096781" cy="207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GEOID2022</a:t>
            </a:r>
          </a:p>
        </p:txBody>
      </p:sp>
      <p:sp>
        <p:nvSpPr>
          <p:cNvPr id="55" name="Rectangle 54"/>
          <p:cNvSpPr/>
          <p:nvPr/>
        </p:nvSpPr>
        <p:spPr>
          <a:xfrm>
            <a:off x="1013373" y="4682925"/>
            <a:ext cx="1096781" cy="207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DEFLEC2022</a:t>
            </a:r>
          </a:p>
        </p:txBody>
      </p:sp>
      <p:sp>
        <p:nvSpPr>
          <p:cNvPr id="56" name="Rectangle 55"/>
          <p:cNvSpPr/>
          <p:nvPr/>
        </p:nvSpPr>
        <p:spPr>
          <a:xfrm>
            <a:off x="1013373" y="5484456"/>
            <a:ext cx="1096781" cy="207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GRAV2022</a:t>
            </a:r>
          </a:p>
        </p:txBody>
      </p:sp>
      <p:sp>
        <p:nvSpPr>
          <p:cNvPr id="57" name="Rectangle 56"/>
          <p:cNvSpPr/>
          <p:nvPr/>
        </p:nvSpPr>
        <p:spPr>
          <a:xfrm>
            <a:off x="1274716" y="3259217"/>
            <a:ext cx="1449758" cy="19339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N (t, NAPGD2022)</a:t>
            </a:r>
            <a:endParaRPr lang="en-US" sz="1200" dirty="0"/>
          </a:p>
        </p:txBody>
      </p:sp>
      <p:sp>
        <p:nvSpPr>
          <p:cNvPr id="58" name="Rectangle 57"/>
          <p:cNvSpPr/>
          <p:nvPr/>
        </p:nvSpPr>
        <p:spPr>
          <a:xfrm>
            <a:off x="1261875" y="4034855"/>
            <a:ext cx="1438528" cy="4668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latin typeface="Symbol" panose="05050102010706020507" pitchFamily="18" charset="2"/>
              </a:rPr>
              <a:t>x</a:t>
            </a:r>
            <a:r>
              <a:rPr lang="en-US" sz="1200" dirty="0" smtClean="0"/>
              <a:t> (t, NAPGD2022)</a:t>
            </a:r>
          </a:p>
          <a:p>
            <a:r>
              <a:rPr lang="en-US" sz="1200" dirty="0" smtClean="0">
                <a:solidFill>
                  <a:schemeClr val="bg1"/>
                </a:solidFill>
                <a:latin typeface="Symbol" panose="05050102010706020507" pitchFamily="18" charset="2"/>
              </a:rPr>
              <a:t>h</a:t>
            </a:r>
            <a:r>
              <a:rPr lang="en-US" sz="1200" dirty="0" smtClean="0">
                <a:solidFill>
                  <a:schemeClr val="bg1"/>
                </a:solidFill>
              </a:rPr>
              <a:t>(t, NAPGD2022)</a:t>
            </a:r>
            <a:endParaRPr lang="en-US" sz="1200" dirty="0">
              <a:solidFill>
                <a:schemeClr val="bg1"/>
              </a:solidFill>
            </a:endParaRPr>
          </a:p>
        </p:txBody>
      </p:sp>
      <p:sp>
        <p:nvSpPr>
          <p:cNvPr id="59" name="Rectangle 58"/>
          <p:cNvSpPr/>
          <p:nvPr/>
        </p:nvSpPr>
        <p:spPr>
          <a:xfrm>
            <a:off x="1261875" y="5059459"/>
            <a:ext cx="1427396" cy="2388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g (t, NAPGD2022)</a:t>
            </a:r>
            <a:endParaRPr lang="en-US" sz="1200" dirty="0"/>
          </a:p>
        </p:txBody>
      </p:sp>
      <p:cxnSp>
        <p:nvCxnSpPr>
          <p:cNvPr id="22" name="Elbow Connector 21"/>
          <p:cNvCxnSpPr>
            <a:stCxn id="36" idx="2"/>
            <a:endCxn id="54" idx="1"/>
          </p:cNvCxnSpPr>
          <p:nvPr/>
        </p:nvCxnSpPr>
        <p:spPr>
          <a:xfrm rot="16200000" flipH="1">
            <a:off x="102662" y="2850382"/>
            <a:ext cx="1405633" cy="4157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36" idx="2"/>
            <a:endCxn id="55" idx="1"/>
          </p:cNvCxnSpPr>
          <p:nvPr/>
        </p:nvCxnSpPr>
        <p:spPr>
          <a:xfrm rot="16200000" flipH="1">
            <a:off x="-410222" y="3363265"/>
            <a:ext cx="2431400" cy="4157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36" idx="2"/>
            <a:endCxn id="56" idx="1"/>
          </p:cNvCxnSpPr>
          <p:nvPr/>
        </p:nvCxnSpPr>
        <p:spPr>
          <a:xfrm rot="16200000" flipH="1">
            <a:off x="-810987" y="3764030"/>
            <a:ext cx="3232931" cy="4157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54" idx="0"/>
            <a:endCxn id="57" idx="2"/>
          </p:cNvCxnSpPr>
          <p:nvPr/>
        </p:nvCxnSpPr>
        <p:spPr>
          <a:xfrm rot="5400000" flipH="1" flipV="1">
            <a:off x="1678404" y="3335968"/>
            <a:ext cx="204549" cy="4378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55" idx="0"/>
            <a:endCxn id="58" idx="2"/>
          </p:cNvCxnSpPr>
          <p:nvPr/>
        </p:nvCxnSpPr>
        <p:spPr>
          <a:xfrm rot="5400000" flipH="1" flipV="1">
            <a:off x="1680853" y="4382639"/>
            <a:ext cx="181198" cy="4193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56" idx="0"/>
            <a:endCxn id="59" idx="2"/>
          </p:cNvCxnSpPr>
          <p:nvPr/>
        </p:nvCxnSpPr>
        <p:spPr>
          <a:xfrm rot="5400000" flipH="1" flipV="1">
            <a:off x="1675589" y="5184472"/>
            <a:ext cx="186158" cy="41381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7255663" y="974814"/>
            <a:ext cx="1665515" cy="2155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User Supplied</a:t>
            </a:r>
            <a:endParaRPr lang="en-US" sz="1200" dirty="0"/>
          </a:p>
        </p:txBody>
      </p:sp>
      <p:sp>
        <p:nvSpPr>
          <p:cNvPr id="89" name="Rectangle 88"/>
          <p:cNvSpPr/>
          <p:nvPr/>
        </p:nvSpPr>
        <p:spPr>
          <a:xfrm>
            <a:off x="7255663" y="1321113"/>
            <a:ext cx="1665515" cy="215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NGS Supplied</a:t>
            </a:r>
            <a:endParaRPr lang="en-US" sz="1200" dirty="0"/>
          </a:p>
        </p:txBody>
      </p:sp>
      <p:sp>
        <p:nvSpPr>
          <p:cNvPr id="90" name="Rectangle 89"/>
          <p:cNvSpPr/>
          <p:nvPr/>
        </p:nvSpPr>
        <p:spPr>
          <a:xfrm>
            <a:off x="7255663" y="1677211"/>
            <a:ext cx="1665515" cy="2057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IAG Supplied</a:t>
            </a:r>
            <a:endParaRPr lang="en-US" sz="1200" dirty="0">
              <a:solidFill>
                <a:schemeClr val="tx1"/>
              </a:solidFill>
            </a:endParaRPr>
          </a:p>
        </p:txBody>
      </p:sp>
      <p:sp>
        <p:nvSpPr>
          <p:cNvPr id="91" name="Rectangle 90"/>
          <p:cNvSpPr/>
          <p:nvPr/>
        </p:nvSpPr>
        <p:spPr>
          <a:xfrm>
            <a:off x="7255663" y="2035292"/>
            <a:ext cx="1665515" cy="65954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Geodetic Control</a:t>
            </a:r>
          </a:p>
          <a:p>
            <a:pPr algn="ctr"/>
            <a:r>
              <a:rPr lang="en-US" sz="1200" dirty="0" smtClean="0"/>
              <a:t>High Accuracy</a:t>
            </a:r>
          </a:p>
          <a:p>
            <a:pPr algn="ctr"/>
            <a:r>
              <a:rPr lang="en-US" sz="1200" dirty="0" smtClean="0"/>
              <a:t>Fixed at true epoch</a:t>
            </a:r>
          </a:p>
        </p:txBody>
      </p:sp>
      <p:sp>
        <p:nvSpPr>
          <p:cNvPr id="93" name="Rectangle 92"/>
          <p:cNvSpPr/>
          <p:nvPr/>
        </p:nvSpPr>
        <p:spPr>
          <a:xfrm>
            <a:off x="7255663" y="2829615"/>
            <a:ext cx="1675311" cy="5959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Estimated cords</a:t>
            </a:r>
          </a:p>
          <a:p>
            <a:pPr algn="ctr"/>
            <a:r>
              <a:rPr lang="en-US" sz="1200" dirty="0" smtClean="0"/>
              <a:t>Medium Accuracy</a:t>
            </a:r>
          </a:p>
          <a:p>
            <a:pPr algn="ctr"/>
            <a:r>
              <a:rPr lang="en-US" sz="1200" dirty="0" smtClean="0"/>
              <a:t>Subject to updates</a:t>
            </a:r>
          </a:p>
        </p:txBody>
      </p:sp>
      <p:sp>
        <p:nvSpPr>
          <p:cNvPr id="94" name="Rectangle 93"/>
          <p:cNvSpPr/>
          <p:nvPr/>
        </p:nvSpPr>
        <p:spPr>
          <a:xfrm>
            <a:off x="7079566" y="857251"/>
            <a:ext cx="2064434" cy="37361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0" name="Rectangle 99"/>
          <p:cNvSpPr/>
          <p:nvPr/>
        </p:nvSpPr>
        <p:spPr>
          <a:xfrm>
            <a:off x="7255663" y="3617722"/>
            <a:ext cx="1675311" cy="595916"/>
          </a:xfrm>
          <a:prstGeom prst="rect">
            <a:avLst/>
          </a:prstGeom>
          <a:solidFill>
            <a:srgbClr val="FC8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Estimated cords</a:t>
            </a:r>
          </a:p>
          <a:p>
            <a:pPr algn="ctr"/>
            <a:r>
              <a:rPr lang="en-US" sz="1200" dirty="0" smtClean="0">
                <a:solidFill>
                  <a:schemeClr val="tx1"/>
                </a:solidFill>
              </a:rPr>
              <a:t>Medium Accuracy</a:t>
            </a:r>
          </a:p>
          <a:p>
            <a:pPr algn="ctr"/>
            <a:r>
              <a:rPr lang="en-US" sz="1200" dirty="0" smtClean="0">
                <a:solidFill>
                  <a:schemeClr val="tx1"/>
                </a:solidFill>
              </a:rPr>
              <a:t>Fixed at true epoch</a:t>
            </a:r>
          </a:p>
        </p:txBody>
      </p:sp>
      <p:sp>
        <p:nvSpPr>
          <p:cNvPr id="104" name="Rectangle 103"/>
          <p:cNvSpPr/>
          <p:nvPr/>
        </p:nvSpPr>
        <p:spPr>
          <a:xfrm>
            <a:off x="4593983" y="3786626"/>
            <a:ext cx="1525870" cy="19339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N (t0, NAPGD2022)</a:t>
            </a:r>
            <a:endParaRPr lang="en-US" sz="1200" dirty="0"/>
          </a:p>
        </p:txBody>
      </p:sp>
      <p:sp>
        <p:nvSpPr>
          <p:cNvPr id="112" name="Rectangle 111"/>
          <p:cNvSpPr/>
          <p:nvPr/>
        </p:nvSpPr>
        <p:spPr>
          <a:xfrm>
            <a:off x="3306599" y="4005551"/>
            <a:ext cx="814868" cy="1354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Most recent past reference epoch “t0”</a:t>
            </a:r>
            <a:endParaRPr lang="en-US" sz="1200" dirty="0"/>
          </a:p>
        </p:txBody>
      </p:sp>
      <p:sp>
        <p:nvSpPr>
          <p:cNvPr id="113" name="Rectangle 112"/>
          <p:cNvSpPr/>
          <p:nvPr/>
        </p:nvSpPr>
        <p:spPr>
          <a:xfrm>
            <a:off x="5337659" y="4423920"/>
            <a:ext cx="1564387" cy="4668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latin typeface="Symbol" panose="05050102010706020507" pitchFamily="18" charset="2"/>
              </a:rPr>
              <a:t>x</a:t>
            </a:r>
            <a:r>
              <a:rPr lang="en-US" sz="1200" dirty="0" smtClean="0"/>
              <a:t> (t0, NAPGD2022)</a:t>
            </a:r>
          </a:p>
          <a:p>
            <a:r>
              <a:rPr lang="en-US" sz="1200" dirty="0" smtClean="0">
                <a:solidFill>
                  <a:schemeClr val="bg1"/>
                </a:solidFill>
                <a:latin typeface="Symbol" panose="05050102010706020507" pitchFamily="18" charset="2"/>
              </a:rPr>
              <a:t>h</a:t>
            </a:r>
            <a:r>
              <a:rPr lang="en-US" sz="1200" dirty="0" smtClean="0">
                <a:solidFill>
                  <a:schemeClr val="bg1"/>
                </a:solidFill>
              </a:rPr>
              <a:t>(t0, NAPGD2022)</a:t>
            </a:r>
            <a:endParaRPr lang="en-US" sz="1200" dirty="0">
              <a:solidFill>
                <a:schemeClr val="bg1"/>
              </a:solidFill>
            </a:endParaRPr>
          </a:p>
        </p:txBody>
      </p:sp>
      <p:sp>
        <p:nvSpPr>
          <p:cNvPr id="115" name="Rectangle 114"/>
          <p:cNvSpPr/>
          <p:nvPr/>
        </p:nvSpPr>
        <p:spPr>
          <a:xfrm>
            <a:off x="5080271" y="5545875"/>
            <a:ext cx="1553255" cy="2379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g (t0, NAPGD2022)</a:t>
            </a:r>
            <a:endParaRPr lang="en-US" sz="1200" dirty="0"/>
          </a:p>
        </p:txBody>
      </p:sp>
      <p:cxnSp>
        <p:nvCxnSpPr>
          <p:cNvPr id="136" name="Elbow Connector 135"/>
          <p:cNvCxnSpPr>
            <a:stCxn id="54" idx="3"/>
            <a:endCxn id="112" idx="0"/>
          </p:cNvCxnSpPr>
          <p:nvPr/>
        </p:nvCxnSpPr>
        <p:spPr>
          <a:xfrm>
            <a:off x="2110153" y="3761092"/>
            <a:ext cx="1603880" cy="2444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Elbow Connector 138"/>
          <p:cNvCxnSpPr>
            <a:stCxn id="55" idx="3"/>
            <a:endCxn id="112" idx="1"/>
          </p:cNvCxnSpPr>
          <p:nvPr/>
        </p:nvCxnSpPr>
        <p:spPr>
          <a:xfrm flipV="1">
            <a:off x="2110154" y="4682925"/>
            <a:ext cx="1196445" cy="1039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Elbow Connector 141"/>
          <p:cNvCxnSpPr>
            <a:stCxn id="56" idx="3"/>
            <a:endCxn id="112" idx="2"/>
          </p:cNvCxnSpPr>
          <p:nvPr/>
        </p:nvCxnSpPr>
        <p:spPr>
          <a:xfrm flipV="1">
            <a:off x="2110153" y="5360299"/>
            <a:ext cx="1603880" cy="2280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stCxn id="112" idx="3"/>
            <a:endCxn id="104" idx="1"/>
          </p:cNvCxnSpPr>
          <p:nvPr/>
        </p:nvCxnSpPr>
        <p:spPr>
          <a:xfrm flipV="1">
            <a:off x="4121467" y="3883321"/>
            <a:ext cx="472516" cy="7996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Elbow Connector 148"/>
          <p:cNvCxnSpPr>
            <a:stCxn id="112" idx="3"/>
            <a:endCxn id="113" idx="1"/>
          </p:cNvCxnSpPr>
          <p:nvPr/>
        </p:nvCxnSpPr>
        <p:spPr>
          <a:xfrm flipV="1">
            <a:off x="4121467" y="4657356"/>
            <a:ext cx="1216192" cy="255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Elbow Connector 151"/>
          <p:cNvCxnSpPr>
            <a:stCxn id="112" idx="3"/>
            <a:endCxn id="115" idx="1"/>
          </p:cNvCxnSpPr>
          <p:nvPr/>
        </p:nvCxnSpPr>
        <p:spPr>
          <a:xfrm>
            <a:off x="4121467" y="4682925"/>
            <a:ext cx="958805" cy="981902"/>
          </a:xfrm>
          <a:prstGeom prst="bent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4572386" y="5265598"/>
            <a:ext cx="2285177" cy="276999"/>
          </a:xfrm>
          <a:prstGeom prst="rect">
            <a:avLst/>
          </a:prstGeom>
          <a:noFill/>
        </p:spPr>
        <p:txBody>
          <a:bodyPr wrap="none" rtlCol="0">
            <a:spAutoFit/>
          </a:bodyPr>
          <a:lstStyle/>
          <a:p>
            <a:r>
              <a:rPr lang="en-US" sz="1200" dirty="0" smtClean="0"/>
              <a:t>(Tentative.  Not ready by 2022)</a:t>
            </a:r>
            <a:endParaRPr lang="en-US" sz="1200" dirty="0"/>
          </a:p>
        </p:txBody>
      </p:sp>
      <p:sp>
        <p:nvSpPr>
          <p:cNvPr id="44" name="TextBox 43"/>
          <p:cNvSpPr txBox="1"/>
          <p:nvPr/>
        </p:nvSpPr>
        <p:spPr>
          <a:xfrm>
            <a:off x="451887" y="5673714"/>
            <a:ext cx="2433487" cy="276999"/>
          </a:xfrm>
          <a:prstGeom prst="rect">
            <a:avLst/>
          </a:prstGeom>
          <a:noFill/>
        </p:spPr>
        <p:txBody>
          <a:bodyPr wrap="none" rtlCol="0">
            <a:spAutoFit/>
          </a:bodyPr>
          <a:lstStyle/>
          <a:p>
            <a:r>
              <a:rPr lang="en-US" sz="1200" dirty="0" smtClean="0"/>
              <a:t>(DGRAV2022 not ready by 2022)</a:t>
            </a:r>
            <a:endParaRPr lang="en-US" sz="1200" dirty="0"/>
          </a:p>
        </p:txBody>
      </p:sp>
      <p:sp>
        <p:nvSpPr>
          <p:cNvPr id="41"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Using NAPGD2022</a:t>
            </a:r>
            <a:endParaRPr lang="en-US" dirty="0"/>
          </a:p>
        </p:txBody>
      </p:sp>
    </p:spTree>
    <p:extLst>
      <p:ext uri="{BB962C8B-B14F-4D97-AF65-F5344CB8AC3E}">
        <p14:creationId xmlns:p14="http://schemas.microsoft.com/office/powerpoint/2010/main" val="1713357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angle 45"/>
          <p:cNvSpPr/>
          <p:nvPr/>
        </p:nvSpPr>
        <p:spPr>
          <a:xfrm>
            <a:off x="2451489" y="1562766"/>
            <a:ext cx="1937631" cy="33211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N (t, NAPGD2022)</a:t>
            </a:r>
            <a:endParaRPr lang="en-US" sz="1400" dirty="0"/>
          </a:p>
        </p:txBody>
      </p:sp>
      <p:sp>
        <p:nvSpPr>
          <p:cNvPr id="52" name="Rectangle 51"/>
          <p:cNvSpPr/>
          <p:nvPr/>
        </p:nvSpPr>
        <p:spPr>
          <a:xfrm>
            <a:off x="221943" y="1694492"/>
            <a:ext cx="985065" cy="40774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h (t, IGS)</a:t>
            </a:r>
            <a:endParaRPr lang="en-US" sz="1600" dirty="0"/>
          </a:p>
        </p:txBody>
      </p:sp>
      <p:sp>
        <p:nvSpPr>
          <p:cNvPr id="54" name="Rectangle 53"/>
          <p:cNvSpPr/>
          <p:nvPr/>
        </p:nvSpPr>
        <p:spPr>
          <a:xfrm>
            <a:off x="157411" y="4297475"/>
            <a:ext cx="1648064" cy="134867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Latest estimate of (all the same):</a:t>
            </a:r>
          </a:p>
          <a:p>
            <a:r>
              <a:rPr lang="en-US" sz="1400" dirty="0" smtClean="0"/>
              <a:t>h (t0, NATRF2022)</a:t>
            </a:r>
          </a:p>
          <a:p>
            <a:r>
              <a:rPr lang="en-US" sz="1400" dirty="0" smtClean="0"/>
              <a:t>h (t0, PATRF2022)</a:t>
            </a:r>
          </a:p>
          <a:p>
            <a:r>
              <a:rPr lang="en-US" sz="1400" dirty="0" smtClean="0"/>
              <a:t>h (t0, CATRF2022)</a:t>
            </a:r>
          </a:p>
          <a:p>
            <a:r>
              <a:rPr lang="en-US" sz="1400" dirty="0" smtClean="0"/>
              <a:t>h (t0, MATRF2022)</a:t>
            </a:r>
          </a:p>
        </p:txBody>
      </p:sp>
      <p:sp>
        <p:nvSpPr>
          <p:cNvPr id="55" name="Rectangle 54"/>
          <p:cNvSpPr/>
          <p:nvPr/>
        </p:nvSpPr>
        <p:spPr>
          <a:xfrm>
            <a:off x="199835" y="2504319"/>
            <a:ext cx="1909381" cy="9265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h (t, NATRF2022)</a:t>
            </a:r>
          </a:p>
          <a:p>
            <a:r>
              <a:rPr lang="en-US" sz="1400" dirty="0" smtClean="0"/>
              <a:t>h (t, PATRF2022)</a:t>
            </a:r>
          </a:p>
          <a:p>
            <a:r>
              <a:rPr lang="en-US" sz="1400" dirty="0" smtClean="0"/>
              <a:t>h (t, CATRF2022)</a:t>
            </a:r>
          </a:p>
          <a:p>
            <a:r>
              <a:rPr lang="en-US" sz="1400" dirty="0" smtClean="0"/>
              <a:t>h (t, MATRF2022)</a:t>
            </a:r>
            <a:endParaRPr lang="en-US" sz="1400" dirty="0"/>
          </a:p>
        </p:txBody>
      </p:sp>
      <p:sp>
        <p:nvSpPr>
          <p:cNvPr id="56" name="Rectangle 55"/>
          <p:cNvSpPr/>
          <p:nvPr/>
        </p:nvSpPr>
        <p:spPr>
          <a:xfrm>
            <a:off x="4912528" y="2138140"/>
            <a:ext cx="1805263" cy="3144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H</a:t>
            </a:r>
            <a:r>
              <a:rPr lang="en-US" sz="1400" dirty="0" smtClean="0"/>
              <a:t> (t, NAPGD2022)</a:t>
            </a:r>
            <a:endParaRPr lang="en-US" sz="1400" dirty="0"/>
          </a:p>
        </p:txBody>
      </p:sp>
      <p:sp>
        <p:nvSpPr>
          <p:cNvPr id="57" name="Rectangle 56"/>
          <p:cNvSpPr/>
          <p:nvPr/>
        </p:nvSpPr>
        <p:spPr>
          <a:xfrm>
            <a:off x="2576158" y="2237101"/>
            <a:ext cx="1665515" cy="215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H=h-N</a:t>
            </a:r>
            <a:endParaRPr lang="en-US" sz="1400" dirty="0"/>
          </a:p>
        </p:txBody>
      </p:sp>
      <p:cxnSp>
        <p:nvCxnSpPr>
          <p:cNvPr id="3" name="Elbow Connector 2"/>
          <p:cNvCxnSpPr>
            <a:stCxn id="52" idx="3"/>
            <a:endCxn id="57" idx="1"/>
          </p:cNvCxnSpPr>
          <p:nvPr/>
        </p:nvCxnSpPr>
        <p:spPr>
          <a:xfrm>
            <a:off x="1207008" y="1898363"/>
            <a:ext cx="1369150" cy="44650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46" idx="2"/>
            <a:endCxn id="57" idx="0"/>
          </p:cNvCxnSpPr>
          <p:nvPr/>
        </p:nvCxnSpPr>
        <p:spPr>
          <a:xfrm rot="5400000">
            <a:off x="3243503" y="2060298"/>
            <a:ext cx="342217" cy="113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57" idx="3"/>
            <a:endCxn id="56" idx="1"/>
          </p:cNvCxnSpPr>
          <p:nvPr/>
        </p:nvCxnSpPr>
        <p:spPr>
          <a:xfrm flipV="1">
            <a:off x="4241674" y="2241137"/>
            <a:ext cx="670856" cy="1037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2576158" y="5424087"/>
            <a:ext cx="1812961" cy="2220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N (t0, NAPGD2022)</a:t>
            </a:r>
            <a:endParaRPr lang="en-US" sz="1400" dirty="0"/>
          </a:p>
        </p:txBody>
      </p:sp>
      <p:sp>
        <p:nvSpPr>
          <p:cNvPr id="96" name="Rectangle 95"/>
          <p:cNvSpPr/>
          <p:nvPr/>
        </p:nvSpPr>
        <p:spPr>
          <a:xfrm>
            <a:off x="2451490" y="4511406"/>
            <a:ext cx="1665515" cy="215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H=h-N</a:t>
            </a:r>
            <a:endParaRPr lang="en-US" sz="1400" dirty="0"/>
          </a:p>
        </p:txBody>
      </p:sp>
      <p:cxnSp>
        <p:nvCxnSpPr>
          <p:cNvPr id="67" name="Elbow Connector 66"/>
          <p:cNvCxnSpPr>
            <a:stCxn id="54" idx="3"/>
            <a:endCxn id="96" idx="1"/>
          </p:cNvCxnSpPr>
          <p:nvPr/>
        </p:nvCxnSpPr>
        <p:spPr>
          <a:xfrm flipV="1">
            <a:off x="1805474" y="4619176"/>
            <a:ext cx="646016" cy="3526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93" idx="0"/>
            <a:endCxn id="96" idx="2"/>
          </p:cNvCxnSpPr>
          <p:nvPr/>
        </p:nvCxnSpPr>
        <p:spPr>
          <a:xfrm rot="16200000" flipV="1">
            <a:off x="2963099" y="5048092"/>
            <a:ext cx="697143" cy="548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4912530" y="4522478"/>
            <a:ext cx="1683342" cy="35432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H (t0, NAPGD2022)</a:t>
            </a:r>
            <a:endParaRPr lang="en-US" sz="1400" dirty="0"/>
          </a:p>
        </p:txBody>
      </p:sp>
      <p:cxnSp>
        <p:nvCxnSpPr>
          <p:cNvPr id="99" name="Elbow Connector 98"/>
          <p:cNvCxnSpPr>
            <a:stCxn id="96" idx="3"/>
            <a:endCxn id="106" idx="1"/>
          </p:cNvCxnSpPr>
          <p:nvPr/>
        </p:nvCxnSpPr>
        <p:spPr>
          <a:xfrm>
            <a:off x="4117004" y="4619175"/>
            <a:ext cx="795525" cy="95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Up-Down Arrow 114"/>
          <p:cNvSpPr/>
          <p:nvPr/>
        </p:nvSpPr>
        <p:spPr>
          <a:xfrm>
            <a:off x="503751" y="2102233"/>
            <a:ext cx="234803" cy="40208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691027" y="2175640"/>
            <a:ext cx="1197764" cy="369332"/>
          </a:xfrm>
          <a:prstGeom prst="rect">
            <a:avLst/>
          </a:prstGeom>
          <a:noFill/>
        </p:spPr>
        <p:txBody>
          <a:bodyPr wrap="none" rtlCol="0">
            <a:spAutoFit/>
          </a:bodyPr>
          <a:lstStyle/>
          <a:p>
            <a:r>
              <a:rPr lang="en-US" dirty="0" smtClean="0"/>
              <a:t>(all same)</a:t>
            </a:r>
            <a:endParaRPr lang="en-US" dirty="0"/>
          </a:p>
        </p:txBody>
      </p:sp>
      <p:sp>
        <p:nvSpPr>
          <p:cNvPr id="118" name="Rectangle 117"/>
          <p:cNvSpPr/>
          <p:nvPr/>
        </p:nvSpPr>
        <p:spPr>
          <a:xfrm>
            <a:off x="7255663" y="974814"/>
            <a:ext cx="1665515" cy="2155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User Supplied</a:t>
            </a:r>
            <a:endParaRPr lang="en-US" sz="1400" dirty="0"/>
          </a:p>
        </p:txBody>
      </p:sp>
      <p:sp>
        <p:nvSpPr>
          <p:cNvPr id="119" name="Rectangle 118"/>
          <p:cNvSpPr/>
          <p:nvPr/>
        </p:nvSpPr>
        <p:spPr>
          <a:xfrm>
            <a:off x="7255663" y="1321113"/>
            <a:ext cx="1665515" cy="215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NGS Supplied</a:t>
            </a:r>
            <a:endParaRPr lang="en-US" sz="1400" dirty="0"/>
          </a:p>
        </p:txBody>
      </p:sp>
      <p:sp>
        <p:nvSpPr>
          <p:cNvPr id="120" name="Rectangle 119"/>
          <p:cNvSpPr/>
          <p:nvPr/>
        </p:nvSpPr>
        <p:spPr>
          <a:xfrm>
            <a:off x="7255663" y="1677211"/>
            <a:ext cx="1665515" cy="2057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IAG Supplied</a:t>
            </a:r>
            <a:endParaRPr lang="en-US" sz="1400" dirty="0">
              <a:solidFill>
                <a:schemeClr val="tx1"/>
              </a:solidFill>
            </a:endParaRPr>
          </a:p>
        </p:txBody>
      </p:sp>
      <p:sp>
        <p:nvSpPr>
          <p:cNvPr id="121" name="Rectangle 120"/>
          <p:cNvSpPr/>
          <p:nvPr/>
        </p:nvSpPr>
        <p:spPr>
          <a:xfrm>
            <a:off x="7255663" y="2035292"/>
            <a:ext cx="1665515" cy="65954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Geodetic Control</a:t>
            </a:r>
          </a:p>
          <a:p>
            <a:pPr algn="ctr"/>
            <a:r>
              <a:rPr lang="en-US" sz="1400" dirty="0" smtClean="0"/>
              <a:t>High Accuracy</a:t>
            </a:r>
          </a:p>
          <a:p>
            <a:pPr algn="ctr"/>
            <a:r>
              <a:rPr lang="en-US" sz="1400" dirty="0" smtClean="0"/>
              <a:t>Fixed at true epoch</a:t>
            </a:r>
          </a:p>
        </p:txBody>
      </p:sp>
      <p:sp>
        <p:nvSpPr>
          <p:cNvPr id="122" name="Rectangle 121"/>
          <p:cNvSpPr/>
          <p:nvPr/>
        </p:nvSpPr>
        <p:spPr>
          <a:xfrm>
            <a:off x="7255663" y="2829615"/>
            <a:ext cx="1675311" cy="5959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Estimated cords</a:t>
            </a:r>
          </a:p>
          <a:p>
            <a:pPr algn="ctr"/>
            <a:r>
              <a:rPr lang="en-US" sz="1400" dirty="0" smtClean="0"/>
              <a:t>Medium Accuracy</a:t>
            </a:r>
          </a:p>
          <a:p>
            <a:pPr algn="ctr"/>
            <a:r>
              <a:rPr lang="en-US" sz="1400" dirty="0" smtClean="0"/>
              <a:t>Subject to updates</a:t>
            </a:r>
          </a:p>
        </p:txBody>
      </p:sp>
      <p:sp>
        <p:nvSpPr>
          <p:cNvPr id="123" name="Rectangle 122"/>
          <p:cNvSpPr/>
          <p:nvPr/>
        </p:nvSpPr>
        <p:spPr>
          <a:xfrm>
            <a:off x="7079566" y="857251"/>
            <a:ext cx="2064434" cy="37361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4" name="Rectangle 123"/>
          <p:cNvSpPr/>
          <p:nvPr/>
        </p:nvSpPr>
        <p:spPr>
          <a:xfrm>
            <a:off x="7255663" y="3617722"/>
            <a:ext cx="1675311" cy="595916"/>
          </a:xfrm>
          <a:prstGeom prst="rect">
            <a:avLst/>
          </a:prstGeom>
          <a:solidFill>
            <a:srgbClr val="FC8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Estimated cords</a:t>
            </a:r>
          </a:p>
          <a:p>
            <a:pPr algn="ctr"/>
            <a:r>
              <a:rPr lang="en-US" sz="1400" dirty="0" smtClean="0">
                <a:solidFill>
                  <a:schemeClr val="tx1"/>
                </a:solidFill>
              </a:rPr>
              <a:t>Medium Accuracy</a:t>
            </a:r>
          </a:p>
          <a:p>
            <a:pPr algn="ctr"/>
            <a:r>
              <a:rPr lang="en-US" sz="1400" dirty="0" smtClean="0">
                <a:solidFill>
                  <a:schemeClr val="tx1"/>
                </a:solidFill>
              </a:rPr>
              <a:t>Fixed at true epoch</a:t>
            </a:r>
          </a:p>
        </p:txBody>
      </p:sp>
      <p:sp>
        <p:nvSpPr>
          <p:cNvPr id="28" name="Title 1"/>
          <p:cNvSpPr txBox="1">
            <a:spLocks/>
          </p:cNvSpPr>
          <p:nvPr/>
        </p:nvSpPr>
        <p:spPr bwMode="auto">
          <a:xfrm>
            <a:off x="310896"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Putting them together</a:t>
            </a:r>
            <a:endParaRPr lang="en-US" dirty="0"/>
          </a:p>
        </p:txBody>
      </p:sp>
    </p:spTree>
    <p:extLst>
      <p:ext uri="{BB962C8B-B14F-4D97-AF65-F5344CB8AC3E}">
        <p14:creationId xmlns:p14="http://schemas.microsoft.com/office/powerpoint/2010/main" val="2604300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NSRS Modernization</a:t>
            </a:r>
          </a:p>
        </p:txBody>
      </p:sp>
      <p:sp>
        <p:nvSpPr>
          <p:cNvPr id="4" name="Content Placeholder 2"/>
          <p:cNvSpPr txBox="1">
            <a:spLocks/>
          </p:cNvSpPr>
          <p:nvPr/>
        </p:nvSpPr>
        <p:spPr bwMode="gray">
          <a:xfrm>
            <a:off x="0" y="1736623"/>
            <a:ext cx="273423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sz="2400" u="sng" kern="0" dirty="0" smtClean="0">
                <a:latin typeface="Gill Sans MT" panose="020B0502020104020203" pitchFamily="34" charset="0"/>
              </a:rPr>
              <a:t>The Old:</a:t>
            </a:r>
          </a:p>
          <a:p>
            <a:pPr marL="0" indent="0">
              <a:buFont typeface="Wingdings" pitchFamily="2" charset="2"/>
              <a:buNone/>
              <a:defRPr/>
            </a:pPr>
            <a:r>
              <a:rPr lang="en-US" sz="2400" kern="0" dirty="0" smtClean="0">
                <a:latin typeface="Gill Sans MT" panose="020B0502020104020203" pitchFamily="34" charset="0"/>
              </a:rPr>
              <a:t>NAD 83(2011)</a:t>
            </a:r>
          </a:p>
          <a:p>
            <a:pPr marL="0" indent="0">
              <a:buFont typeface="Wingdings" pitchFamily="2" charset="2"/>
              <a:buNone/>
              <a:defRPr/>
            </a:pPr>
            <a:endParaRPr lang="en-US" sz="2400" kern="0" dirty="0" smtClean="0">
              <a:latin typeface="Gill Sans MT" panose="020B0502020104020203" pitchFamily="34" charset="0"/>
            </a:endParaRPr>
          </a:p>
          <a:p>
            <a:pPr marL="0" indent="0">
              <a:buFont typeface="Wingdings" pitchFamily="2" charset="2"/>
              <a:buNone/>
              <a:defRPr/>
            </a:pPr>
            <a:r>
              <a:rPr lang="en-US" sz="2400" kern="0" dirty="0" smtClean="0">
                <a:latin typeface="Gill Sans MT" panose="020B0502020104020203" pitchFamily="34" charset="0"/>
              </a:rPr>
              <a:t>NAD 83(PA11)</a:t>
            </a:r>
          </a:p>
          <a:p>
            <a:pPr marL="0" indent="0">
              <a:buFont typeface="Wingdings" pitchFamily="2" charset="2"/>
              <a:buNone/>
              <a:defRPr/>
            </a:pPr>
            <a:endParaRPr lang="en-US" sz="2400" kern="0" dirty="0" smtClean="0">
              <a:latin typeface="Gill Sans MT" panose="020B0502020104020203" pitchFamily="34" charset="0"/>
            </a:endParaRPr>
          </a:p>
          <a:p>
            <a:pPr marL="0" indent="0">
              <a:buFont typeface="Wingdings" pitchFamily="2" charset="2"/>
              <a:buNone/>
              <a:defRPr/>
            </a:pPr>
            <a:r>
              <a:rPr lang="en-US" sz="2400" kern="0" dirty="0" smtClean="0">
                <a:latin typeface="Gill Sans MT" panose="020B0502020104020203" pitchFamily="34" charset="0"/>
              </a:rPr>
              <a:t>NAD </a:t>
            </a:r>
            <a:r>
              <a:rPr lang="en-US" sz="2400" kern="0" dirty="0">
                <a:latin typeface="Gill Sans MT" panose="020B0502020104020203" pitchFamily="34" charset="0"/>
              </a:rPr>
              <a:t>83(MA11)</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13" name="Content Placeholder 2"/>
          <p:cNvSpPr txBox="1">
            <a:spLocks/>
          </p:cNvSpPr>
          <p:nvPr/>
        </p:nvSpPr>
        <p:spPr bwMode="gray">
          <a:xfrm>
            <a:off x="2590800" y="1611057"/>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sz="2400" u="sng" kern="0" dirty="0" smtClean="0">
                <a:latin typeface="Gill Sans MT" panose="020B0502020104020203" pitchFamily="34" charset="0"/>
              </a:rPr>
              <a:t>The New:</a:t>
            </a:r>
          </a:p>
          <a:p>
            <a:pPr marL="0" indent="0">
              <a:buFont typeface="Wingdings" pitchFamily="2" charset="2"/>
              <a:buNone/>
              <a:defRPr/>
            </a:pPr>
            <a:r>
              <a:rPr lang="en-US" sz="2000" kern="0" dirty="0" smtClean="0">
                <a:latin typeface="Gill Sans MT" panose="020B0502020104020203" pitchFamily="34" charset="0"/>
              </a:rPr>
              <a:t>The North American Terrestrial Reference Frame of 2022 </a:t>
            </a:r>
          </a:p>
          <a:p>
            <a:pPr marL="0" indent="0">
              <a:buFont typeface="Wingdings" pitchFamily="2" charset="2"/>
              <a:buNone/>
              <a:defRPr/>
            </a:pPr>
            <a:r>
              <a:rPr lang="en-US" sz="2000" kern="0" dirty="0" smtClean="0">
                <a:latin typeface="Gill Sans MT" panose="020B0502020104020203" pitchFamily="34" charset="0"/>
              </a:rPr>
              <a:t>	(NATRF2022)</a:t>
            </a:r>
          </a:p>
          <a:p>
            <a:pPr marL="0" indent="0">
              <a:buFont typeface="Wingdings" pitchFamily="2" charset="2"/>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Caribbean Terrestrial Reference Frame of 2022 </a:t>
            </a:r>
          </a:p>
          <a:p>
            <a:pPr marL="0" indent="0">
              <a:buNone/>
              <a:defRPr/>
            </a:pPr>
            <a:r>
              <a:rPr lang="en-US" sz="2000" kern="0" dirty="0">
                <a:latin typeface="Gill Sans MT" panose="020B0502020104020203" pitchFamily="34" charset="0"/>
              </a:rPr>
              <a:t>	(</a:t>
            </a:r>
            <a:r>
              <a:rPr lang="en-US" sz="2000" kern="0" dirty="0" smtClean="0">
                <a:latin typeface="Gill Sans MT" panose="020B0502020104020203" pitchFamily="34" charset="0"/>
              </a:rPr>
              <a:t>CATRF2022)</a:t>
            </a:r>
          </a:p>
          <a:p>
            <a:pPr marL="0" indent="0">
              <a:buFont typeface="Wingdings" pitchFamily="2" charset="2"/>
              <a:buNone/>
              <a:defRPr/>
            </a:pPr>
            <a:endParaRPr lang="en-US" sz="2000" kern="0" dirty="0" smtClean="0">
              <a:latin typeface="Gill Sans MT" panose="020B0502020104020203" pitchFamily="34" charset="0"/>
            </a:endParaRPr>
          </a:p>
          <a:p>
            <a:pPr marL="0" indent="0">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Pacific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None/>
              <a:defRPr/>
            </a:pPr>
            <a:r>
              <a:rPr lang="en-US" sz="2000" kern="0" dirty="0" smtClean="0">
                <a:latin typeface="Gill Sans MT" panose="020B0502020104020203" pitchFamily="34" charset="0"/>
              </a:rPr>
              <a:t>	(PATRF2022)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Mariana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None/>
              <a:defRPr/>
            </a:pPr>
            <a:r>
              <a:rPr lang="en-US" sz="2000" kern="0" dirty="0" smtClean="0">
                <a:latin typeface="Gill Sans MT" panose="020B0502020104020203" pitchFamily="34" charset="0"/>
              </a:rPr>
              <a:t>	(MATRF2022</a:t>
            </a:r>
            <a:r>
              <a:rPr lang="en-US" kern="0" dirty="0">
                <a:latin typeface="Gill Sans MT" panose="020B0502020104020203" pitchFamily="34" charset="0"/>
              </a:rPr>
              <a:t>)</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2" name="Date Placeholder 1"/>
          <p:cNvSpPr>
            <a:spLocks noGrp="1"/>
          </p:cNvSpPr>
          <p:nvPr>
            <p:ph type="dt" sz="half" idx="10"/>
          </p:nvPr>
        </p:nvSpPr>
        <p:spPr/>
        <p:txBody>
          <a:bodyPr/>
          <a:lstStyle/>
          <a:p>
            <a:pPr>
              <a:defRPr/>
            </a:pPr>
            <a:r>
              <a:rPr lang="en-US" altLang="en-US" smtClean="0"/>
              <a:t>August 1, 2017</a:t>
            </a:r>
            <a:endParaRPr lang="en-US" altLang="en-US"/>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cxnSp>
        <p:nvCxnSpPr>
          <p:cNvPr id="6" name="Straight Arrow Connector 5"/>
          <p:cNvCxnSpPr/>
          <p:nvPr/>
        </p:nvCxnSpPr>
        <p:spPr>
          <a:xfrm flipV="1">
            <a:off x="1952625" y="2314575"/>
            <a:ext cx="638175"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52625" y="2314575"/>
            <a:ext cx="781610" cy="9144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52624" y="3028952"/>
            <a:ext cx="781611" cy="126329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52624" y="3786163"/>
            <a:ext cx="781611" cy="1604989"/>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1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33157" y="3011903"/>
            <a:ext cx="4727177" cy="3078162"/>
          </a:xfrm>
          <a:prstGeom prst="rect">
            <a:avLst/>
          </a:prstGeom>
        </p:spPr>
      </p:pic>
      <p:sp>
        <p:nvSpPr>
          <p:cNvPr id="103" name="Shape 103"/>
          <p:cNvSpPr txBox="1">
            <a:spLocks noGrp="1"/>
          </p:cNvSpPr>
          <p:nvPr>
            <p:ph type="title"/>
          </p:nvPr>
        </p:nvSpPr>
        <p:spPr>
          <a:xfrm>
            <a:off x="457200" y="3508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dirty="0" smtClean="0">
                <a:ea typeface="Times New Roman"/>
                <a:cs typeface="Times New Roman"/>
                <a:sym typeface="Times New Roman"/>
              </a:rPr>
              <a:t>NATRF2022 and actual survey epochs</a:t>
            </a:r>
            <a:endParaRPr lang="en-US" sz="4000" dirty="0">
              <a:ea typeface="Times New Roman"/>
              <a:cs typeface="Times New Roman"/>
              <a:sym typeface="Times New Roman"/>
            </a:endParaRPr>
          </a:p>
        </p:txBody>
      </p:sp>
      <p:sp>
        <p:nvSpPr>
          <p:cNvPr id="2" name="Date Placeholder 1"/>
          <p:cNvSpPr>
            <a:spLocks noGrp="1"/>
          </p:cNvSpPr>
          <p:nvPr>
            <p:ph type="dt" sz="half" idx="10"/>
          </p:nvPr>
        </p:nvSpPr>
        <p:spPr/>
        <p:txBody>
          <a:bodyPr/>
          <a:lstStyle/>
          <a:p>
            <a:pPr>
              <a:defRPr/>
            </a:pPr>
            <a:r>
              <a:rPr lang="en-US" altLang="en-US" smtClean="0"/>
              <a:t>August 1, 2017</a:t>
            </a:r>
            <a:endParaRPr lang="en-US" altLang="en-US"/>
          </a:p>
        </p:txBody>
      </p:sp>
      <p:sp>
        <p:nvSpPr>
          <p:cNvPr id="8" name="TextBox 7"/>
          <p:cNvSpPr txBox="1"/>
          <p:nvPr/>
        </p:nvSpPr>
        <p:spPr>
          <a:xfrm>
            <a:off x="723025" y="1257577"/>
            <a:ext cx="7839950" cy="1754326"/>
          </a:xfrm>
          <a:prstGeom prst="rect">
            <a:avLst/>
          </a:prstGeom>
          <a:noFill/>
        </p:spPr>
        <p:txBody>
          <a:bodyPr wrap="square" rtlCol="0">
            <a:spAutoFit/>
          </a:bodyPr>
          <a:lstStyle/>
          <a:p>
            <a:r>
              <a:rPr lang="en-US" dirty="0" smtClean="0"/>
              <a:t>Point DI4044 was surveyed with GPS in 2006, 2006 (again), 2010, 2012 (in 2 parts which will be treated separately) and 2016.  Each of those surveys spanned a few days to weeks, and had multiple occupations.  To get to NATRF2022 coordinates, begin with an occupation-by-occupation run through OPUS-S</a:t>
            </a:r>
          </a:p>
          <a:p>
            <a:endParaRPr lang="en-US" dirty="0"/>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2013272768"/>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33156" y="3011903"/>
            <a:ext cx="4727177" cy="3078162"/>
          </a:xfrm>
          <a:prstGeom prst="rect">
            <a:avLst/>
          </a:prstGeom>
        </p:spPr>
      </p:pic>
      <p:sp>
        <p:nvSpPr>
          <p:cNvPr id="103" name="Shape 103"/>
          <p:cNvSpPr txBox="1">
            <a:spLocks noGrp="1"/>
          </p:cNvSpPr>
          <p:nvPr>
            <p:ph type="title"/>
          </p:nvPr>
        </p:nvSpPr>
        <p:spPr>
          <a:xfrm>
            <a:off x="457200" y="3508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dirty="0" smtClean="0">
                <a:ea typeface="Times New Roman"/>
                <a:cs typeface="Times New Roman"/>
                <a:sym typeface="Times New Roman"/>
              </a:rPr>
              <a:t>NATRF2022 and actual survey epochs</a:t>
            </a:r>
            <a:endParaRPr lang="en-US" sz="4000" dirty="0">
              <a:ea typeface="Times New Roman"/>
              <a:cs typeface="Times New Roman"/>
              <a:sym typeface="Times New Roman"/>
            </a:endParaRPr>
          </a:p>
        </p:txBody>
      </p:sp>
      <p:sp>
        <p:nvSpPr>
          <p:cNvPr id="2" name="Date Placeholder 1"/>
          <p:cNvSpPr>
            <a:spLocks noGrp="1"/>
          </p:cNvSpPr>
          <p:nvPr>
            <p:ph type="dt" sz="half" idx="10"/>
          </p:nvPr>
        </p:nvSpPr>
        <p:spPr/>
        <p:txBody>
          <a:bodyPr/>
          <a:lstStyle/>
          <a:p>
            <a:pPr>
              <a:defRPr/>
            </a:pPr>
            <a:r>
              <a:rPr lang="en-US" altLang="en-US" smtClean="0"/>
              <a:t>August 1, 2017</a:t>
            </a:r>
            <a:endParaRPr lang="en-US" altLang="en-US"/>
          </a:p>
        </p:txBody>
      </p:sp>
      <p:sp>
        <p:nvSpPr>
          <p:cNvPr id="8" name="TextBox 7"/>
          <p:cNvSpPr txBox="1"/>
          <p:nvPr/>
        </p:nvSpPr>
        <p:spPr>
          <a:xfrm>
            <a:off x="723025" y="1257577"/>
            <a:ext cx="7839950" cy="1477328"/>
          </a:xfrm>
          <a:prstGeom prst="rect">
            <a:avLst/>
          </a:prstGeom>
          <a:noFill/>
        </p:spPr>
        <p:txBody>
          <a:bodyPr wrap="square" rtlCol="0">
            <a:spAutoFit/>
          </a:bodyPr>
          <a:lstStyle/>
          <a:p>
            <a:r>
              <a:rPr lang="en-US" dirty="0" smtClean="0"/>
              <a:t>Put error bars on these runs for context, but it also helps see the 6 survey clusters…</a:t>
            </a:r>
          </a:p>
          <a:p>
            <a:endParaRPr lang="en-US" dirty="0"/>
          </a:p>
          <a:p>
            <a:r>
              <a:rPr lang="en-US" dirty="0" smtClean="0"/>
              <a:t>Let’s zoom in on just one…</a:t>
            </a:r>
          </a:p>
          <a:p>
            <a:endParaRPr lang="en-US" dirty="0"/>
          </a:p>
        </p:txBody>
      </p:sp>
      <p:sp>
        <p:nvSpPr>
          <p:cNvPr id="6" name="Oval 5"/>
          <p:cNvSpPr/>
          <p:nvPr/>
        </p:nvSpPr>
        <p:spPr>
          <a:xfrm>
            <a:off x="3162300" y="3619500"/>
            <a:ext cx="190500" cy="17526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09950" y="4348994"/>
            <a:ext cx="133350" cy="1327906"/>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95800" y="4587856"/>
            <a:ext cx="152844" cy="1117619"/>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915844" y="4568806"/>
            <a:ext cx="152844" cy="1117619"/>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25837" y="3880542"/>
            <a:ext cx="122437" cy="2024957"/>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203994" y="4686300"/>
            <a:ext cx="122437" cy="1095375"/>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53497" y="3446363"/>
            <a:ext cx="312906" cy="369332"/>
          </a:xfrm>
          <a:prstGeom prst="rect">
            <a:avLst/>
          </a:prstGeom>
          <a:noFill/>
        </p:spPr>
        <p:txBody>
          <a:bodyPr wrap="none" rtlCol="0">
            <a:spAutoFit/>
          </a:bodyPr>
          <a:lstStyle/>
          <a:p>
            <a:r>
              <a:rPr lang="en-US" dirty="0" smtClean="0"/>
              <a:t>1</a:t>
            </a:r>
            <a:endParaRPr lang="en-US" dirty="0"/>
          </a:p>
        </p:txBody>
      </p:sp>
      <p:sp>
        <p:nvSpPr>
          <p:cNvPr id="16" name="TextBox 15"/>
          <p:cNvSpPr txBox="1"/>
          <p:nvPr/>
        </p:nvSpPr>
        <p:spPr>
          <a:xfrm>
            <a:off x="3424003" y="4160637"/>
            <a:ext cx="312906" cy="369332"/>
          </a:xfrm>
          <a:prstGeom prst="rect">
            <a:avLst/>
          </a:prstGeom>
          <a:noFill/>
        </p:spPr>
        <p:txBody>
          <a:bodyPr wrap="none" rtlCol="0">
            <a:spAutoFit/>
          </a:bodyPr>
          <a:lstStyle/>
          <a:p>
            <a:r>
              <a:rPr lang="en-US" dirty="0" smtClean="0"/>
              <a:t>2</a:t>
            </a:r>
            <a:endParaRPr lang="en-US" dirty="0"/>
          </a:p>
        </p:txBody>
      </p:sp>
      <p:sp>
        <p:nvSpPr>
          <p:cNvPr id="17" name="TextBox 16"/>
          <p:cNvSpPr txBox="1"/>
          <p:nvPr/>
        </p:nvSpPr>
        <p:spPr>
          <a:xfrm>
            <a:off x="4507188" y="4351017"/>
            <a:ext cx="312906" cy="369332"/>
          </a:xfrm>
          <a:prstGeom prst="rect">
            <a:avLst/>
          </a:prstGeom>
          <a:noFill/>
        </p:spPr>
        <p:txBody>
          <a:bodyPr wrap="none" rtlCol="0">
            <a:spAutoFit/>
          </a:bodyPr>
          <a:lstStyle/>
          <a:p>
            <a:r>
              <a:rPr lang="en-US" dirty="0"/>
              <a:t>3</a:t>
            </a:r>
          </a:p>
        </p:txBody>
      </p:sp>
      <p:sp>
        <p:nvSpPr>
          <p:cNvPr id="18" name="TextBox 17"/>
          <p:cNvSpPr txBox="1"/>
          <p:nvPr/>
        </p:nvSpPr>
        <p:spPr>
          <a:xfrm>
            <a:off x="4816513" y="4312886"/>
            <a:ext cx="312906" cy="369332"/>
          </a:xfrm>
          <a:prstGeom prst="rect">
            <a:avLst/>
          </a:prstGeom>
          <a:noFill/>
        </p:spPr>
        <p:txBody>
          <a:bodyPr wrap="none" rtlCol="0">
            <a:spAutoFit/>
          </a:bodyPr>
          <a:lstStyle/>
          <a:p>
            <a:r>
              <a:rPr lang="en-US" dirty="0" smtClean="0"/>
              <a:t>4</a:t>
            </a:r>
            <a:endParaRPr lang="en-US" dirty="0"/>
          </a:p>
        </p:txBody>
      </p:sp>
      <p:sp>
        <p:nvSpPr>
          <p:cNvPr id="19" name="TextBox 18"/>
          <p:cNvSpPr txBox="1"/>
          <p:nvPr/>
        </p:nvSpPr>
        <p:spPr>
          <a:xfrm>
            <a:off x="6205441" y="4426228"/>
            <a:ext cx="312906" cy="369332"/>
          </a:xfrm>
          <a:prstGeom prst="rect">
            <a:avLst/>
          </a:prstGeom>
          <a:noFill/>
        </p:spPr>
        <p:txBody>
          <a:bodyPr wrap="none" rtlCol="0">
            <a:spAutoFit/>
          </a:bodyPr>
          <a:lstStyle/>
          <a:p>
            <a:r>
              <a:rPr lang="en-US" dirty="0" smtClean="0"/>
              <a:t>6</a:t>
            </a:r>
            <a:endParaRPr lang="en-US" dirty="0"/>
          </a:p>
        </p:txBody>
      </p:sp>
      <p:sp>
        <p:nvSpPr>
          <p:cNvPr id="20" name="TextBox 19"/>
          <p:cNvSpPr txBox="1"/>
          <p:nvPr/>
        </p:nvSpPr>
        <p:spPr>
          <a:xfrm>
            <a:off x="5125837" y="3656431"/>
            <a:ext cx="312906" cy="369332"/>
          </a:xfrm>
          <a:prstGeom prst="rect">
            <a:avLst/>
          </a:prstGeom>
          <a:noFill/>
        </p:spPr>
        <p:txBody>
          <a:bodyPr wrap="none" rtlCol="0">
            <a:spAutoFit/>
          </a:bodyPr>
          <a:lstStyle/>
          <a:p>
            <a:r>
              <a:rPr lang="en-US" dirty="0" smtClean="0"/>
              <a:t>5</a:t>
            </a:r>
            <a:endParaRPr lang="en-US" dirty="0"/>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320077483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9" grpId="0"/>
      <p:bldP spid="16" grpId="0"/>
      <p:bldP spid="17" grpId="0"/>
      <p:bldP spid="18" grpId="0"/>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67089" y="1759138"/>
            <a:ext cx="6809822" cy="4438273"/>
          </a:xfrm>
          <a:prstGeom prst="rect">
            <a:avLst/>
          </a:prstGeom>
        </p:spPr>
      </p:pic>
      <p:sp>
        <p:nvSpPr>
          <p:cNvPr id="2" name="Title 1"/>
          <p:cNvSpPr>
            <a:spLocks noGrp="1"/>
          </p:cNvSpPr>
          <p:nvPr>
            <p:ph type="title"/>
          </p:nvPr>
        </p:nvSpPr>
        <p:spPr/>
        <p:txBody>
          <a:bodyPr/>
          <a:lstStyle/>
          <a:p>
            <a:r>
              <a:rPr lang="en-US" dirty="0" smtClean="0"/>
              <a:t>Processing one survey….</a:t>
            </a:r>
            <a:br>
              <a:rPr lang="en-US" dirty="0" smtClean="0"/>
            </a:br>
            <a:r>
              <a:rPr lang="en-US" dirty="0" smtClean="0"/>
              <a:t>Step 1:  </a:t>
            </a:r>
            <a:r>
              <a:rPr lang="en-US" dirty="0" smtClean="0">
                <a:solidFill>
                  <a:srgbClr val="FF0000"/>
                </a:solidFill>
              </a:rPr>
              <a:t>OPUS-S</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5" name="Oval 4"/>
          <p:cNvSpPr/>
          <p:nvPr/>
        </p:nvSpPr>
        <p:spPr>
          <a:xfrm>
            <a:off x="2069433" y="3080083"/>
            <a:ext cx="4535904" cy="2827421"/>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35337" y="2849895"/>
            <a:ext cx="470000" cy="707886"/>
          </a:xfrm>
          <a:prstGeom prst="rect">
            <a:avLst/>
          </a:prstGeom>
          <a:noFill/>
        </p:spPr>
        <p:txBody>
          <a:bodyPr wrap="none" rtlCol="0">
            <a:spAutoFit/>
          </a:bodyPr>
          <a:lstStyle/>
          <a:p>
            <a:r>
              <a:rPr lang="en-US" sz="4000" dirty="0" smtClean="0"/>
              <a:t>1</a:t>
            </a:r>
            <a:endParaRPr lang="en-US" sz="4000" dirty="0"/>
          </a:p>
        </p:txBody>
      </p:sp>
      <p:sp>
        <p:nvSpPr>
          <p:cNvPr id="7" name="Footer Placeholder 6"/>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3621400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67089" y="1759138"/>
            <a:ext cx="6809822" cy="4438273"/>
          </a:xfrm>
          <a:prstGeom prst="rect">
            <a:avLst/>
          </a:prstGeom>
        </p:spPr>
      </p:pic>
      <p:sp>
        <p:nvSpPr>
          <p:cNvPr id="2" name="Title 1"/>
          <p:cNvSpPr>
            <a:spLocks noGrp="1"/>
          </p:cNvSpPr>
          <p:nvPr>
            <p:ph type="title"/>
          </p:nvPr>
        </p:nvSpPr>
        <p:spPr/>
        <p:txBody>
          <a:bodyPr/>
          <a:lstStyle/>
          <a:p>
            <a:r>
              <a:rPr lang="en-US" dirty="0" smtClean="0"/>
              <a:t>Processing one survey…</a:t>
            </a:r>
            <a:br>
              <a:rPr lang="en-US" dirty="0" smtClean="0"/>
            </a:br>
            <a:r>
              <a:rPr lang="en-US" dirty="0"/>
              <a:t>Step </a:t>
            </a:r>
            <a:r>
              <a:rPr lang="en-US" dirty="0" smtClean="0"/>
              <a:t>2:  </a:t>
            </a:r>
            <a:r>
              <a:rPr lang="en-US" dirty="0" smtClean="0">
                <a:solidFill>
                  <a:srgbClr val="FFFF00"/>
                </a:solidFill>
              </a:rPr>
              <a:t>Session Processing</a:t>
            </a:r>
            <a:endParaRPr lang="en-US" dirty="0">
              <a:solidFill>
                <a:srgbClr val="FFFF00"/>
              </a:solidFill>
            </a:endParaRPr>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1871185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67089" y="1759137"/>
            <a:ext cx="6809822" cy="4438273"/>
          </a:xfrm>
          <a:prstGeom prst="rect">
            <a:avLst/>
          </a:prstGeom>
        </p:spPr>
      </p:pic>
      <p:sp>
        <p:nvSpPr>
          <p:cNvPr id="2" name="Title 1"/>
          <p:cNvSpPr>
            <a:spLocks noGrp="1"/>
          </p:cNvSpPr>
          <p:nvPr>
            <p:ph type="title"/>
          </p:nvPr>
        </p:nvSpPr>
        <p:spPr/>
        <p:txBody>
          <a:bodyPr/>
          <a:lstStyle/>
          <a:p>
            <a:r>
              <a:rPr lang="en-US" dirty="0" smtClean="0"/>
              <a:t>Processing one survey…</a:t>
            </a:r>
            <a:br>
              <a:rPr lang="en-US" dirty="0" smtClean="0"/>
            </a:br>
            <a:r>
              <a:rPr lang="en-US" dirty="0"/>
              <a:t>Step </a:t>
            </a:r>
            <a:r>
              <a:rPr lang="en-US" dirty="0" smtClean="0"/>
              <a:t>3:  </a:t>
            </a:r>
            <a:r>
              <a:rPr lang="en-US" dirty="0" smtClean="0">
                <a:solidFill>
                  <a:srgbClr val="00B050"/>
                </a:solidFill>
              </a:rPr>
              <a:t>Final Adjustment</a:t>
            </a:r>
            <a:endParaRPr lang="en-US" dirty="0">
              <a:solidFill>
                <a:srgbClr val="00B050"/>
              </a:solidFill>
            </a:endParaRPr>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5" name="Footer Placeholder 4"/>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2409786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With the final adjusted value in the IGS frame, the same processing can be applied to the other 5 surveys</a:t>
            </a:r>
            <a:endParaRPr lang="en-US" dirty="0"/>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5" name="Shape 10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dirty="0" smtClean="0">
                <a:ea typeface="Times New Roman"/>
                <a:cs typeface="Times New Roman"/>
                <a:sym typeface="Times New Roman"/>
              </a:rPr>
              <a:t>NATRF2022 and actual survey epochs</a:t>
            </a:r>
            <a:endParaRPr lang="en-US" sz="4000" dirty="0">
              <a:ea typeface="Times New Roman"/>
              <a:cs typeface="Times New Roman"/>
              <a:sym typeface="Times New Roman"/>
            </a:endParaRPr>
          </a:p>
        </p:txBody>
      </p:sp>
      <p:sp>
        <p:nvSpPr>
          <p:cNvPr id="2" name="Footer Placeholder 1"/>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3113080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DI4044 – True Ellipsoid Height History</a:t>
            </a:r>
            <a:endParaRPr lang="en-US" sz="4000" dirty="0"/>
          </a:p>
        </p:txBody>
      </p:sp>
      <p:pic>
        <p:nvPicPr>
          <p:cNvPr id="5" name="Content Placeholder 4"/>
          <p:cNvPicPr>
            <a:picLocks noGrp="1" noChangeAspect="1"/>
          </p:cNvPicPr>
          <p:nvPr>
            <p:ph idx="1"/>
          </p:nvPr>
        </p:nvPicPr>
        <p:blipFill>
          <a:blip r:embed="rId2"/>
          <a:stretch>
            <a:fillRect/>
          </a:stretch>
        </p:blipFill>
        <p:spPr>
          <a:xfrm>
            <a:off x="1281094" y="1828800"/>
            <a:ext cx="6581812" cy="4297363"/>
          </a:xfrm>
          <a:prstGeom prst="rect">
            <a:avLst/>
          </a:prstGeom>
        </p:spPr>
      </p:pic>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2938514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stretch>
            <a:fillRect/>
          </a:stretch>
        </p:blipFill>
        <p:spPr>
          <a:xfrm>
            <a:off x="457200" y="1529952"/>
            <a:ext cx="8229600" cy="3303323"/>
          </a:xfrm>
          <a:prstGeom prst="rect">
            <a:avLst/>
          </a:prstGeom>
        </p:spPr>
      </p:pic>
      <p:sp>
        <p:nvSpPr>
          <p:cNvPr id="2" name="Title 1"/>
          <p:cNvSpPr>
            <a:spLocks noGrp="1"/>
          </p:cNvSpPr>
          <p:nvPr>
            <p:ph type="title"/>
          </p:nvPr>
        </p:nvSpPr>
        <p:spPr/>
        <p:txBody>
          <a:bodyPr/>
          <a:lstStyle/>
          <a:p>
            <a:r>
              <a:rPr lang="en-US" dirty="0" smtClean="0"/>
              <a:t>IGS08 vs NATRF2022</a:t>
            </a:r>
            <a:endParaRPr lang="en-US" dirty="0"/>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7" name="Oval 6"/>
          <p:cNvSpPr/>
          <p:nvPr/>
        </p:nvSpPr>
        <p:spPr>
          <a:xfrm rot="20446968">
            <a:off x="2663971" y="2117568"/>
            <a:ext cx="5590903" cy="1802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33166" y="4982977"/>
            <a:ext cx="3322576" cy="1569660"/>
          </a:xfrm>
          <a:prstGeom prst="rect">
            <a:avLst/>
          </a:prstGeom>
          <a:noFill/>
        </p:spPr>
        <p:txBody>
          <a:bodyPr wrap="square" rtlCol="0">
            <a:spAutoFit/>
          </a:bodyPr>
          <a:lstStyle/>
          <a:p>
            <a:r>
              <a:rPr lang="en-US" sz="1600" dirty="0" smtClean="0"/>
              <a:t>IGS08 coordinates are dominated by the primary motion associated with the North American Plate rotation, as manifest at this </a:t>
            </a:r>
            <a:r>
              <a:rPr lang="en-US" sz="1600" dirty="0" err="1" smtClean="0"/>
              <a:t>lat</a:t>
            </a:r>
            <a:r>
              <a:rPr lang="en-US" sz="1600" dirty="0" smtClean="0"/>
              <a:t>/</a:t>
            </a:r>
            <a:r>
              <a:rPr lang="en-US" sz="1600" dirty="0" err="1" smtClean="0"/>
              <a:t>lon</a:t>
            </a:r>
            <a:r>
              <a:rPr lang="en-US" sz="1600" dirty="0" smtClean="0"/>
              <a:t>:</a:t>
            </a:r>
          </a:p>
          <a:p>
            <a:r>
              <a:rPr lang="en-US" sz="1600" dirty="0" smtClean="0"/>
              <a:t>    12.9 mm/y West</a:t>
            </a:r>
          </a:p>
          <a:p>
            <a:r>
              <a:rPr lang="en-US" sz="1600" dirty="0" smtClean="0"/>
              <a:t>      1.1 mm/y South</a:t>
            </a:r>
            <a:endParaRPr lang="en-US" sz="1600" dirty="0"/>
          </a:p>
        </p:txBody>
      </p:sp>
      <p:sp>
        <p:nvSpPr>
          <p:cNvPr id="9" name="Oval 8"/>
          <p:cNvSpPr/>
          <p:nvPr/>
        </p:nvSpPr>
        <p:spPr>
          <a:xfrm>
            <a:off x="1642034" y="2552577"/>
            <a:ext cx="762498" cy="1797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642" y="4985918"/>
            <a:ext cx="5226182" cy="1477328"/>
          </a:xfrm>
          <a:prstGeom prst="rect">
            <a:avLst/>
          </a:prstGeom>
          <a:noFill/>
        </p:spPr>
        <p:txBody>
          <a:bodyPr wrap="square" rtlCol="0">
            <a:spAutoFit/>
          </a:bodyPr>
          <a:lstStyle/>
          <a:p>
            <a:r>
              <a:rPr lang="en-US" dirty="0" smtClean="0"/>
              <a:t>NATRF2022 coordinates will have the plate rotation removed, but still</a:t>
            </a:r>
          </a:p>
          <a:p>
            <a:r>
              <a:rPr lang="en-US" dirty="0" smtClean="0"/>
              <a:t>exhibit their time-dependency, until</a:t>
            </a:r>
          </a:p>
          <a:p>
            <a:r>
              <a:rPr lang="en-US" dirty="0" smtClean="0"/>
              <a:t>the Intra-frame velocity model is used to estimate a coordinate at an epoch of convenience.</a:t>
            </a:r>
            <a:endParaRPr lang="en-US" dirty="0"/>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356401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pic>
        <p:nvPicPr>
          <p:cNvPr id="6" name="Picture 5"/>
          <p:cNvPicPr>
            <a:picLocks noChangeAspect="1"/>
          </p:cNvPicPr>
          <p:nvPr/>
        </p:nvPicPr>
        <p:blipFill>
          <a:blip r:embed="rId2"/>
          <a:stretch>
            <a:fillRect/>
          </a:stretch>
        </p:blipFill>
        <p:spPr>
          <a:xfrm>
            <a:off x="179115" y="426588"/>
            <a:ext cx="8718036" cy="2956816"/>
          </a:xfrm>
          <a:prstGeom prst="rect">
            <a:avLst/>
          </a:prstGeom>
        </p:spPr>
      </p:pic>
      <p:pic>
        <p:nvPicPr>
          <p:cNvPr id="7" name="Picture 6"/>
          <p:cNvPicPr>
            <a:picLocks noChangeAspect="1"/>
          </p:cNvPicPr>
          <p:nvPr/>
        </p:nvPicPr>
        <p:blipFill>
          <a:blip r:embed="rId3"/>
          <a:stretch>
            <a:fillRect/>
          </a:stretch>
        </p:blipFill>
        <p:spPr>
          <a:xfrm>
            <a:off x="179115" y="3417272"/>
            <a:ext cx="8718036" cy="2993395"/>
          </a:xfrm>
          <a:prstGeom prst="rect">
            <a:avLst/>
          </a:prstGeom>
        </p:spPr>
      </p:pic>
      <p:sp>
        <p:nvSpPr>
          <p:cNvPr id="8" name="TextBox 7"/>
          <p:cNvSpPr txBox="1"/>
          <p:nvPr/>
        </p:nvSpPr>
        <p:spPr>
          <a:xfrm>
            <a:off x="6464069" y="518161"/>
            <a:ext cx="2077813" cy="1015663"/>
          </a:xfrm>
          <a:prstGeom prst="rect">
            <a:avLst/>
          </a:prstGeom>
          <a:solidFill>
            <a:schemeClr val="bg1"/>
          </a:solidFill>
        </p:spPr>
        <p:txBody>
          <a:bodyPr wrap="none" rtlCol="0">
            <a:spAutoFit/>
          </a:bodyPr>
          <a:lstStyle/>
          <a:p>
            <a:r>
              <a:rPr lang="en-US" sz="1200" dirty="0" smtClean="0"/>
              <a:t>IFV implied by interpolating </a:t>
            </a:r>
          </a:p>
          <a:p>
            <a:r>
              <a:rPr lang="en-US" sz="1200" dirty="0" smtClean="0"/>
              <a:t>from surrounding CORS:</a:t>
            </a:r>
          </a:p>
          <a:p>
            <a:r>
              <a:rPr lang="en-US" sz="1200" u="sng" dirty="0" smtClean="0"/>
              <a:t>North</a:t>
            </a:r>
            <a:r>
              <a:rPr lang="en-US" sz="1200" dirty="0" smtClean="0"/>
              <a:t>ward 0.4 mm / year:</a:t>
            </a:r>
          </a:p>
          <a:p>
            <a:endParaRPr lang="en-US" sz="1200" dirty="0"/>
          </a:p>
          <a:p>
            <a:r>
              <a:rPr lang="en-US" sz="1200" dirty="0" smtClean="0"/>
              <a:t>Difference:  2.0mm/year </a:t>
            </a:r>
            <a:endParaRPr lang="en-US" dirty="0"/>
          </a:p>
        </p:txBody>
      </p:sp>
      <p:sp>
        <p:nvSpPr>
          <p:cNvPr id="9" name="Rectangle 8"/>
          <p:cNvSpPr/>
          <p:nvPr/>
        </p:nvSpPr>
        <p:spPr>
          <a:xfrm>
            <a:off x="1405467" y="2023533"/>
            <a:ext cx="1845733" cy="20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0" y="2216882"/>
            <a:ext cx="1654171" cy="276999"/>
          </a:xfrm>
          <a:prstGeom prst="rect">
            <a:avLst/>
          </a:prstGeom>
          <a:noFill/>
        </p:spPr>
        <p:txBody>
          <a:bodyPr wrap="none" rtlCol="0">
            <a:spAutoFit/>
          </a:bodyPr>
          <a:lstStyle/>
          <a:p>
            <a:r>
              <a:rPr lang="en-US" sz="1200" dirty="0" smtClean="0">
                <a:solidFill>
                  <a:srgbClr val="FF0000"/>
                </a:solidFill>
              </a:rPr>
              <a:t>“Intra Frame Velocity”</a:t>
            </a:r>
            <a:endParaRPr lang="en-US" sz="1200" dirty="0">
              <a:solidFill>
                <a:srgbClr val="FF0000"/>
              </a:solidFill>
            </a:endParaRPr>
          </a:p>
        </p:txBody>
      </p:sp>
      <p:sp>
        <p:nvSpPr>
          <p:cNvPr id="11" name="Rectangle 10"/>
          <p:cNvSpPr/>
          <p:nvPr/>
        </p:nvSpPr>
        <p:spPr>
          <a:xfrm>
            <a:off x="1626368" y="5190750"/>
            <a:ext cx="1845733" cy="20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22148" y="4888812"/>
            <a:ext cx="1654171" cy="276999"/>
          </a:xfrm>
          <a:prstGeom prst="rect">
            <a:avLst/>
          </a:prstGeom>
          <a:noFill/>
        </p:spPr>
        <p:txBody>
          <a:bodyPr wrap="none" rtlCol="0">
            <a:spAutoFit/>
          </a:bodyPr>
          <a:lstStyle/>
          <a:p>
            <a:r>
              <a:rPr lang="en-US" sz="1200" dirty="0" smtClean="0">
                <a:solidFill>
                  <a:srgbClr val="FF0000"/>
                </a:solidFill>
              </a:rPr>
              <a:t>“Intra Frame Velocity”</a:t>
            </a:r>
            <a:endParaRPr lang="en-US" sz="1200" dirty="0">
              <a:solidFill>
                <a:srgbClr val="FF0000"/>
              </a:solidFill>
            </a:endParaRPr>
          </a:p>
        </p:txBody>
      </p:sp>
      <p:cxnSp>
        <p:nvCxnSpPr>
          <p:cNvPr id="15" name="Straight Arrow Connector 14"/>
          <p:cNvCxnSpPr/>
          <p:nvPr/>
        </p:nvCxnSpPr>
        <p:spPr>
          <a:xfrm flipH="1">
            <a:off x="2421467" y="1511772"/>
            <a:ext cx="67733" cy="36351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64563" y="1558836"/>
            <a:ext cx="1061509" cy="307777"/>
          </a:xfrm>
          <a:prstGeom prst="rect">
            <a:avLst/>
          </a:prstGeom>
          <a:noFill/>
        </p:spPr>
        <p:txBody>
          <a:bodyPr wrap="none" rtlCol="0">
            <a:spAutoFit/>
          </a:bodyPr>
          <a:lstStyle/>
          <a:p>
            <a:r>
              <a:rPr lang="en-US" sz="700" b="1" dirty="0" smtClean="0"/>
              <a:t>NA plate rotation:  </a:t>
            </a:r>
          </a:p>
          <a:p>
            <a:r>
              <a:rPr lang="en-US" sz="700" b="1" dirty="0" smtClean="0"/>
              <a:t>   South 1.1 mm/year</a:t>
            </a:r>
            <a:endParaRPr lang="en-US" sz="700" b="1" dirty="0"/>
          </a:p>
        </p:txBody>
      </p:sp>
      <p:cxnSp>
        <p:nvCxnSpPr>
          <p:cNvPr id="19" name="Straight Arrow Connector 18"/>
          <p:cNvCxnSpPr/>
          <p:nvPr/>
        </p:nvCxnSpPr>
        <p:spPr>
          <a:xfrm flipH="1">
            <a:off x="3697618" y="4729424"/>
            <a:ext cx="24638" cy="7237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97618" y="4937397"/>
            <a:ext cx="1072730" cy="307777"/>
          </a:xfrm>
          <a:prstGeom prst="rect">
            <a:avLst/>
          </a:prstGeom>
          <a:noFill/>
        </p:spPr>
        <p:txBody>
          <a:bodyPr wrap="none" rtlCol="0">
            <a:spAutoFit/>
          </a:bodyPr>
          <a:lstStyle/>
          <a:p>
            <a:r>
              <a:rPr lang="en-US" sz="700" b="1" dirty="0" smtClean="0"/>
              <a:t>NA plate rotation:  </a:t>
            </a:r>
          </a:p>
          <a:p>
            <a:r>
              <a:rPr lang="en-US" sz="700" b="1" dirty="0" smtClean="0"/>
              <a:t>   West 12.9 mm/year</a:t>
            </a:r>
            <a:endParaRPr lang="en-US" sz="700" b="1" dirty="0"/>
          </a:p>
        </p:txBody>
      </p:sp>
      <p:sp>
        <p:nvSpPr>
          <p:cNvPr id="22" name="TextBox 21"/>
          <p:cNvSpPr txBox="1"/>
          <p:nvPr/>
        </p:nvSpPr>
        <p:spPr>
          <a:xfrm>
            <a:off x="6591530" y="3629892"/>
            <a:ext cx="2077813" cy="1015663"/>
          </a:xfrm>
          <a:prstGeom prst="rect">
            <a:avLst/>
          </a:prstGeom>
          <a:solidFill>
            <a:schemeClr val="bg1"/>
          </a:solidFill>
        </p:spPr>
        <p:txBody>
          <a:bodyPr wrap="none" rtlCol="0">
            <a:spAutoFit/>
          </a:bodyPr>
          <a:lstStyle/>
          <a:p>
            <a:r>
              <a:rPr lang="en-US" sz="1200" dirty="0" smtClean="0"/>
              <a:t>IFV implied by interpolating </a:t>
            </a:r>
          </a:p>
          <a:p>
            <a:r>
              <a:rPr lang="en-US" sz="1200" dirty="0" smtClean="0"/>
              <a:t>from surrounding CORS:</a:t>
            </a:r>
          </a:p>
          <a:p>
            <a:r>
              <a:rPr lang="en-US" sz="1200" dirty="0" smtClean="0"/>
              <a:t>Eastward 0.3 mm / year</a:t>
            </a:r>
          </a:p>
          <a:p>
            <a:endParaRPr lang="en-US" sz="1200" dirty="0"/>
          </a:p>
          <a:p>
            <a:r>
              <a:rPr lang="en-US" sz="1200" dirty="0" smtClean="0"/>
              <a:t>Difference:  0.7 mm / year</a:t>
            </a:r>
            <a:endParaRPr lang="en-US" dirty="0"/>
          </a:p>
        </p:txBody>
      </p:sp>
      <p:sp>
        <p:nvSpPr>
          <p:cNvPr id="2" name="Footer Placeholder 1"/>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5232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p:bldP spid="18" grpId="0"/>
      <p:bldP spid="20"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NSRS Modernization</a:t>
            </a:r>
          </a:p>
        </p:txBody>
      </p:sp>
      <p:sp>
        <p:nvSpPr>
          <p:cNvPr id="23556" name="Content Placeholder 2"/>
          <p:cNvSpPr txBox="1">
            <a:spLocks/>
          </p:cNvSpPr>
          <p:nvPr/>
        </p:nvSpPr>
        <p:spPr bwMode="auto">
          <a:xfrm>
            <a:off x="860425" y="1524000"/>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None/>
            </a:pPr>
            <a:r>
              <a:rPr lang="en-US" altLang="en-US" sz="2400" u="sng" dirty="0" smtClean="0">
                <a:cs typeface="Times New Roman" panose="02020603050405020304" pitchFamily="18" charset="0"/>
              </a:rPr>
              <a:t>The Old:</a:t>
            </a:r>
          </a:p>
          <a:p>
            <a:pPr marL="457200" lvl="1" indent="0" eaLnBrk="1" hangingPunct="1">
              <a:buNone/>
            </a:pPr>
            <a:r>
              <a:rPr lang="en-US" altLang="en-US" sz="2400" dirty="0" smtClean="0">
                <a:cs typeface="Times New Roman" panose="02020603050405020304" pitchFamily="18" charset="0"/>
              </a:rPr>
              <a:t>NAVD </a:t>
            </a:r>
            <a:r>
              <a:rPr lang="en-US" altLang="en-US" sz="2400" dirty="0">
                <a:cs typeface="Times New Roman" panose="02020603050405020304" pitchFamily="18" charset="0"/>
              </a:rPr>
              <a:t>88</a:t>
            </a:r>
          </a:p>
          <a:p>
            <a:pPr marL="457200" lvl="1" indent="0" eaLnBrk="1" hangingPunct="1">
              <a:buNone/>
            </a:pPr>
            <a:r>
              <a:rPr lang="en-US" altLang="en-US" sz="2400" dirty="0">
                <a:cs typeface="Times New Roman" panose="02020603050405020304" pitchFamily="18" charset="0"/>
              </a:rPr>
              <a:t>PRVD 02</a:t>
            </a:r>
          </a:p>
          <a:p>
            <a:pPr marL="457200" lvl="1" indent="0" eaLnBrk="1" hangingPunct="1">
              <a:buNone/>
            </a:pPr>
            <a:r>
              <a:rPr lang="en-US" altLang="en-US" sz="2400" dirty="0">
                <a:cs typeface="Times New Roman" panose="02020603050405020304" pitchFamily="18" charset="0"/>
              </a:rPr>
              <a:t>VIVD09</a:t>
            </a:r>
          </a:p>
          <a:p>
            <a:pPr marL="457200" lvl="1" indent="0" eaLnBrk="1" hangingPunct="1">
              <a:buNone/>
            </a:pPr>
            <a:r>
              <a:rPr lang="en-US" altLang="en-US" sz="2400" dirty="0">
                <a:cs typeface="Times New Roman" panose="02020603050405020304" pitchFamily="18" charset="0"/>
              </a:rPr>
              <a:t>ASVD02</a:t>
            </a:r>
          </a:p>
          <a:p>
            <a:pPr marL="457200" lvl="1" indent="0" eaLnBrk="1" hangingPunct="1">
              <a:buNone/>
            </a:pPr>
            <a:r>
              <a:rPr lang="en-US" altLang="en-US" sz="2400" dirty="0">
                <a:cs typeface="Times New Roman" panose="02020603050405020304" pitchFamily="18" charset="0"/>
              </a:rPr>
              <a:t>NMVD03</a:t>
            </a:r>
          </a:p>
          <a:p>
            <a:pPr marL="457200" lvl="1" indent="0" eaLnBrk="1" hangingPunct="1">
              <a:buNone/>
            </a:pPr>
            <a:r>
              <a:rPr lang="en-US" altLang="en-US" sz="2400" dirty="0">
                <a:cs typeface="Times New Roman" panose="02020603050405020304" pitchFamily="18" charset="0"/>
              </a:rPr>
              <a:t>GUVD04</a:t>
            </a:r>
          </a:p>
          <a:p>
            <a:pPr marL="457200" lvl="1" indent="0" eaLnBrk="1" hangingPunct="1">
              <a:buNone/>
            </a:pPr>
            <a:r>
              <a:rPr lang="en-US" altLang="en-US" sz="2400" dirty="0">
                <a:cs typeface="Times New Roman" panose="02020603050405020304" pitchFamily="18" charset="0"/>
              </a:rPr>
              <a:t>IGLD </a:t>
            </a:r>
            <a:r>
              <a:rPr lang="en-US" altLang="en-US" sz="2400" dirty="0" smtClean="0">
                <a:cs typeface="Times New Roman" panose="02020603050405020304" pitchFamily="18" charset="0"/>
              </a:rPr>
              <a:t>85</a:t>
            </a:r>
          </a:p>
          <a:p>
            <a:pPr marL="457200" lvl="1" indent="0" eaLnBrk="1" hangingPunct="1">
              <a:buNone/>
            </a:pPr>
            <a:r>
              <a:rPr lang="en-US" altLang="en-US" sz="2400" dirty="0" smtClean="0">
                <a:cs typeface="Times New Roman" panose="02020603050405020304" pitchFamily="18" charset="0"/>
              </a:rPr>
              <a:t>IGSN71</a:t>
            </a:r>
          </a:p>
          <a:p>
            <a:pPr marL="457200" lvl="1" indent="0" eaLnBrk="1" hangingPunct="1">
              <a:buNone/>
            </a:pPr>
            <a:r>
              <a:rPr lang="en-US" altLang="en-US" sz="2400" dirty="0" smtClean="0">
                <a:cs typeface="Times New Roman" panose="02020603050405020304" pitchFamily="18" charset="0"/>
              </a:rPr>
              <a:t>GEOID12B</a:t>
            </a:r>
          </a:p>
          <a:p>
            <a:pPr marL="457200" lvl="1" indent="0" eaLnBrk="1" hangingPunct="1">
              <a:buNone/>
            </a:pPr>
            <a:r>
              <a:rPr lang="en-US" altLang="en-US" sz="2400" dirty="0" smtClean="0">
                <a:cs typeface="Times New Roman" panose="02020603050405020304" pitchFamily="18" charset="0"/>
              </a:rPr>
              <a:t>DEFLEC12B</a:t>
            </a:r>
          </a:p>
          <a:p>
            <a:pPr marL="457200" lvl="1" indent="0" eaLnBrk="1" hangingPunct="1">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2819400" y="1417638"/>
            <a:ext cx="63246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None/>
            </a:pPr>
            <a:r>
              <a:rPr lang="en-US" altLang="en-US" sz="2000" u="sng" dirty="0" smtClean="0">
                <a:cs typeface="Times New Roman" panose="02020603050405020304" pitchFamily="18" charset="0"/>
              </a:rPr>
              <a:t>The New:</a:t>
            </a:r>
          </a:p>
          <a:p>
            <a:pPr marL="457200" lvl="1" indent="0" eaLnBrk="1" hangingPunct="1">
              <a:buNone/>
            </a:pPr>
            <a:r>
              <a:rPr lang="en-US" altLang="en-US" sz="2000" dirty="0" smtClean="0">
                <a:cs typeface="Times New Roman" panose="02020603050405020304" pitchFamily="18" charset="0"/>
              </a:rPr>
              <a:t>The North American-Pacific Geopotential Datum of 2022 (NAPGD2022)</a:t>
            </a:r>
          </a:p>
          <a:p>
            <a:pPr marL="457200" lvl="1" indent="0" eaLnBrk="1" hangingPunct="1">
              <a:buNone/>
            </a:pPr>
            <a:endParaRPr lang="en-US" altLang="en-US" sz="2000" dirty="0" smtClean="0">
              <a:cs typeface="Times New Roman" panose="02020603050405020304" pitchFamily="18" charset="0"/>
            </a:endParaRPr>
          </a:p>
          <a:p>
            <a:pPr lvl="1"/>
            <a:r>
              <a:rPr lang="en-US" altLang="en-US" sz="2000" dirty="0" smtClean="0">
                <a:cs typeface="Times New Roman" panose="02020603050405020304" pitchFamily="18" charset="0"/>
              </a:rPr>
              <a:t>Primary component is a global harmonic model of geopotential which includes all GRAV-D data:</a:t>
            </a:r>
          </a:p>
          <a:p>
            <a:pPr lvl="2"/>
            <a:r>
              <a:rPr lang="en-US" altLang="en-US" sz="1800" dirty="0" smtClean="0">
                <a:cs typeface="Times New Roman" panose="02020603050405020304" pitchFamily="18" charset="0"/>
              </a:rPr>
              <a:t>GM2022</a:t>
            </a:r>
          </a:p>
          <a:p>
            <a:pPr marL="914400" lvl="2" indent="0">
              <a:buNone/>
            </a:pPr>
            <a:r>
              <a:rPr lang="en-US" altLang="en-US" sz="1800" dirty="0" smtClean="0">
                <a:cs typeface="Times New Roman" panose="02020603050405020304" pitchFamily="18" charset="0"/>
              </a:rPr>
              <a:t>	</a:t>
            </a:r>
          </a:p>
          <a:p>
            <a:pPr lvl="1"/>
            <a:r>
              <a:rPr lang="en-US" altLang="en-US" sz="2000" dirty="0">
                <a:cs typeface="Times New Roman" panose="02020603050405020304" pitchFamily="18" charset="0"/>
              </a:rPr>
              <a:t>	</a:t>
            </a:r>
            <a:r>
              <a:rPr lang="en-US" altLang="en-US" sz="2000" dirty="0" smtClean="0">
                <a:cs typeface="Times New Roman" panose="02020603050405020304" pitchFamily="18" charset="0"/>
              </a:rPr>
              <a:t>Related regional gridded products:</a:t>
            </a:r>
          </a:p>
          <a:p>
            <a:pPr lvl="2"/>
            <a:r>
              <a:rPr lang="en-US" altLang="en-US" sz="1800" dirty="0" smtClean="0">
                <a:cs typeface="Times New Roman" panose="02020603050405020304" pitchFamily="18" charset="0"/>
              </a:rPr>
              <a:t>GEOID2022</a:t>
            </a:r>
          </a:p>
          <a:p>
            <a:pPr lvl="2"/>
            <a:r>
              <a:rPr lang="en-US" altLang="en-US" sz="1800" dirty="0" smtClean="0">
                <a:cs typeface="Times New Roman" panose="02020603050405020304" pitchFamily="18" charset="0"/>
              </a:rPr>
              <a:t>DEFLEC2022</a:t>
            </a:r>
          </a:p>
          <a:p>
            <a:pPr lvl="2"/>
            <a:r>
              <a:rPr lang="en-US" altLang="en-US" sz="1800" dirty="0" smtClean="0">
                <a:cs typeface="Times New Roman" panose="02020603050405020304" pitchFamily="18" charset="0"/>
              </a:rPr>
              <a:t>GRAV2022</a:t>
            </a:r>
          </a:p>
          <a:p>
            <a:pPr marL="457200" lvl="1" indent="0" eaLnBrk="1" hangingPunct="1">
              <a:buNone/>
            </a:pPr>
            <a:r>
              <a:rPr lang="en-US" altLang="en-US" sz="2400" dirty="0">
                <a:cs typeface="Times New Roman" panose="02020603050405020304" pitchFamily="18" charset="0"/>
              </a:rPr>
              <a:t>	</a:t>
            </a:r>
            <a:endParaRPr lang="en-US" altLang="en-US" sz="2400" dirty="0" smtClean="0">
              <a:cs typeface="Times New Roman" panose="02020603050405020304" pitchFamily="18" charset="0"/>
            </a:endParaRPr>
          </a:p>
          <a:p>
            <a:pPr marL="457200" lvl="1" indent="0" eaLnBrk="1" hangingPunct="1">
              <a:buNone/>
            </a:pPr>
            <a:endParaRPr lang="en-US" altLang="en-US" sz="2400" dirty="0" smtClean="0">
              <a:cs typeface="Times New Roman" panose="02020603050405020304" pitchFamily="18" charset="0"/>
            </a:endParaRPr>
          </a:p>
          <a:p>
            <a:pPr marL="457200" lvl="1" indent="0" eaLnBrk="1" hangingPunct="1">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August 1, 2017</a:t>
            </a:r>
            <a:endParaRPr lang="en-US" altLang="en-US"/>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
        <p:nvSpPr>
          <p:cNvPr id="4" name="TextBox 3"/>
          <p:cNvSpPr txBox="1"/>
          <p:nvPr/>
        </p:nvSpPr>
        <p:spPr>
          <a:xfrm>
            <a:off x="0" y="1990725"/>
            <a:ext cx="989373" cy="430887"/>
          </a:xfrm>
          <a:prstGeom prst="rect">
            <a:avLst/>
          </a:prstGeom>
          <a:noFill/>
        </p:spPr>
        <p:txBody>
          <a:bodyPr wrap="none" rtlCol="0">
            <a:spAutoFit/>
          </a:bodyPr>
          <a:lstStyle/>
          <a:p>
            <a:r>
              <a:rPr lang="en-US" sz="1100" b="1" dirty="0" smtClean="0">
                <a:solidFill>
                  <a:srgbClr val="FF0000"/>
                </a:solidFill>
              </a:rPr>
              <a:t>Orthometric</a:t>
            </a:r>
          </a:p>
          <a:p>
            <a:r>
              <a:rPr lang="en-US" sz="1100" b="1" dirty="0" smtClean="0">
                <a:solidFill>
                  <a:srgbClr val="FF0000"/>
                </a:solidFill>
              </a:rPr>
              <a:t>Heights</a:t>
            </a:r>
            <a:endParaRPr lang="en-US" sz="1100" b="1" dirty="0">
              <a:solidFill>
                <a:srgbClr val="FF0000"/>
              </a:solidFill>
            </a:endParaRPr>
          </a:p>
        </p:txBody>
      </p:sp>
      <p:sp>
        <p:nvSpPr>
          <p:cNvPr id="8" name="TextBox 7"/>
          <p:cNvSpPr txBox="1"/>
          <p:nvPr/>
        </p:nvSpPr>
        <p:spPr>
          <a:xfrm>
            <a:off x="0" y="3238454"/>
            <a:ext cx="989373" cy="600164"/>
          </a:xfrm>
          <a:prstGeom prst="rect">
            <a:avLst/>
          </a:prstGeom>
          <a:noFill/>
        </p:spPr>
        <p:txBody>
          <a:bodyPr wrap="none" rtlCol="0">
            <a:spAutoFit/>
          </a:bodyPr>
          <a:lstStyle/>
          <a:p>
            <a:r>
              <a:rPr lang="en-US" sz="1100" b="1" dirty="0" smtClean="0">
                <a:solidFill>
                  <a:srgbClr val="FF0000"/>
                </a:solidFill>
              </a:rPr>
              <a:t>Normal</a:t>
            </a:r>
          </a:p>
          <a:p>
            <a:r>
              <a:rPr lang="en-US" sz="1100" b="1" dirty="0" smtClean="0">
                <a:solidFill>
                  <a:srgbClr val="FF0000"/>
                </a:solidFill>
              </a:rPr>
              <a:t>Orthometric</a:t>
            </a:r>
          </a:p>
          <a:p>
            <a:r>
              <a:rPr lang="en-US" sz="1100" b="1" dirty="0" smtClean="0">
                <a:solidFill>
                  <a:srgbClr val="FF0000"/>
                </a:solidFill>
              </a:rPr>
              <a:t>Heights</a:t>
            </a:r>
            <a:endParaRPr lang="en-US" sz="1100" b="1" dirty="0">
              <a:solidFill>
                <a:srgbClr val="FF0000"/>
              </a:solidFill>
            </a:endParaRPr>
          </a:p>
        </p:txBody>
      </p:sp>
      <p:sp>
        <p:nvSpPr>
          <p:cNvPr id="5" name="Left Brace 4"/>
          <p:cNvSpPr/>
          <p:nvPr/>
        </p:nvSpPr>
        <p:spPr>
          <a:xfrm>
            <a:off x="989373" y="2514599"/>
            <a:ext cx="258403" cy="2047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7487" y="4602095"/>
            <a:ext cx="772969" cy="430887"/>
          </a:xfrm>
          <a:prstGeom prst="rect">
            <a:avLst/>
          </a:prstGeom>
          <a:noFill/>
        </p:spPr>
        <p:txBody>
          <a:bodyPr wrap="none" rtlCol="0">
            <a:spAutoFit/>
          </a:bodyPr>
          <a:lstStyle/>
          <a:p>
            <a:r>
              <a:rPr lang="en-US" sz="1100" b="1" dirty="0" smtClean="0">
                <a:solidFill>
                  <a:srgbClr val="FF0000"/>
                </a:solidFill>
              </a:rPr>
              <a:t>Dynamic</a:t>
            </a:r>
          </a:p>
          <a:p>
            <a:r>
              <a:rPr lang="en-US" sz="1100" b="1" dirty="0" smtClean="0">
                <a:solidFill>
                  <a:srgbClr val="FF0000"/>
                </a:solidFill>
              </a:rPr>
              <a:t>Heights</a:t>
            </a:r>
            <a:endParaRPr lang="en-US" sz="1100" b="1" dirty="0">
              <a:solidFill>
                <a:srgbClr val="FF0000"/>
              </a:solidFill>
            </a:endParaRPr>
          </a:p>
        </p:txBody>
      </p:sp>
      <p:sp>
        <p:nvSpPr>
          <p:cNvPr id="11" name="TextBox 10"/>
          <p:cNvSpPr txBox="1"/>
          <p:nvPr/>
        </p:nvSpPr>
        <p:spPr>
          <a:xfrm>
            <a:off x="-43837" y="5153110"/>
            <a:ext cx="668773" cy="261610"/>
          </a:xfrm>
          <a:prstGeom prst="rect">
            <a:avLst/>
          </a:prstGeom>
          <a:noFill/>
        </p:spPr>
        <p:txBody>
          <a:bodyPr wrap="none" rtlCol="0">
            <a:spAutoFit/>
          </a:bodyPr>
          <a:lstStyle/>
          <a:p>
            <a:r>
              <a:rPr lang="en-US" sz="1100" b="1" dirty="0" smtClean="0">
                <a:solidFill>
                  <a:srgbClr val="FF0000"/>
                </a:solidFill>
              </a:rPr>
              <a:t>Gravity</a:t>
            </a:r>
          </a:p>
        </p:txBody>
      </p:sp>
      <p:sp>
        <p:nvSpPr>
          <p:cNvPr id="13" name="TextBox 12"/>
          <p:cNvSpPr txBox="1"/>
          <p:nvPr/>
        </p:nvSpPr>
        <p:spPr>
          <a:xfrm>
            <a:off x="-43837" y="5534848"/>
            <a:ext cx="1000595" cy="430887"/>
          </a:xfrm>
          <a:prstGeom prst="rect">
            <a:avLst/>
          </a:prstGeom>
          <a:noFill/>
        </p:spPr>
        <p:txBody>
          <a:bodyPr wrap="none" rtlCol="0">
            <a:spAutoFit/>
          </a:bodyPr>
          <a:lstStyle/>
          <a:p>
            <a:r>
              <a:rPr lang="en-US" sz="1100" b="1" dirty="0" smtClean="0">
                <a:solidFill>
                  <a:srgbClr val="FF0000"/>
                </a:solidFill>
              </a:rPr>
              <a:t>Geoid</a:t>
            </a:r>
          </a:p>
          <a:p>
            <a:r>
              <a:rPr lang="en-US" sz="1100" b="1" dirty="0" smtClean="0">
                <a:solidFill>
                  <a:srgbClr val="FF0000"/>
                </a:solidFill>
              </a:rPr>
              <a:t>Undulations</a:t>
            </a:r>
          </a:p>
        </p:txBody>
      </p:sp>
      <p:sp>
        <p:nvSpPr>
          <p:cNvPr id="14" name="TextBox 13"/>
          <p:cNvSpPr txBox="1"/>
          <p:nvPr/>
        </p:nvSpPr>
        <p:spPr>
          <a:xfrm>
            <a:off x="-11222" y="5965735"/>
            <a:ext cx="1148071" cy="430887"/>
          </a:xfrm>
          <a:prstGeom prst="rect">
            <a:avLst/>
          </a:prstGeom>
          <a:noFill/>
        </p:spPr>
        <p:txBody>
          <a:bodyPr wrap="none" rtlCol="0">
            <a:spAutoFit/>
          </a:bodyPr>
          <a:lstStyle/>
          <a:p>
            <a:r>
              <a:rPr lang="en-US" sz="1100" b="1" dirty="0" smtClean="0">
                <a:solidFill>
                  <a:srgbClr val="FF0000"/>
                </a:solidFill>
              </a:rPr>
              <a:t>Deflections of</a:t>
            </a:r>
          </a:p>
          <a:p>
            <a:r>
              <a:rPr lang="en-US" sz="1100" b="1" dirty="0">
                <a:solidFill>
                  <a:srgbClr val="FF0000"/>
                </a:solidFill>
              </a:rPr>
              <a:t>t</a:t>
            </a:r>
            <a:r>
              <a:rPr lang="en-US" sz="1100" b="1" dirty="0" smtClean="0">
                <a:solidFill>
                  <a:srgbClr val="FF0000"/>
                </a:solidFill>
              </a:rPr>
              <a:t>he Vertical</a:t>
            </a:r>
          </a:p>
        </p:txBody>
      </p:sp>
    </p:spTree>
    <p:extLst>
      <p:ext uri="{BB962C8B-B14F-4D97-AF65-F5344CB8AC3E}">
        <p14:creationId xmlns:p14="http://schemas.microsoft.com/office/powerpoint/2010/main" val="138085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Blueprint documents</a:t>
            </a:r>
            <a:endParaRPr lang="en-US" dirty="0"/>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5" name="Footer Placeholder 4"/>
          <p:cNvSpPr>
            <a:spLocks noGrp="1"/>
          </p:cNvSpPr>
          <p:nvPr>
            <p:ph type="ftr" sz="quarter" idx="11"/>
          </p:nvPr>
        </p:nvSpPr>
        <p:spPr/>
        <p:txBody>
          <a:bodyPr/>
          <a:lstStyle/>
          <a:p>
            <a:pPr>
              <a:defRPr/>
            </a:pPr>
            <a:r>
              <a:rPr lang="en-US" smtClean="0"/>
              <a:t>SaGES, Oregon State University</a:t>
            </a:r>
            <a:endParaRPr lang="en-US"/>
          </a:p>
        </p:txBody>
      </p:sp>
      <p:sp>
        <p:nvSpPr>
          <p:cNvPr id="6" name="Content Placeholder 5"/>
          <p:cNvSpPr>
            <a:spLocks noGrp="1"/>
          </p:cNvSpPr>
          <p:nvPr>
            <p:ph idx="1"/>
          </p:nvPr>
        </p:nvSpPr>
        <p:spPr/>
        <p:txBody>
          <a:bodyPr/>
          <a:lstStyle/>
          <a:p>
            <a:r>
              <a:rPr lang="en-US" sz="2800" u="sng" dirty="0" smtClean="0"/>
              <a:t>Blueprint for 2022, Part 1:  Geometric Coordinates</a:t>
            </a:r>
          </a:p>
          <a:p>
            <a:pPr lvl="1"/>
            <a:r>
              <a:rPr lang="en-US" sz="2000" dirty="0" smtClean="0"/>
              <a:t>A.K.A. </a:t>
            </a:r>
            <a:r>
              <a:rPr lang="en-US" sz="2000" b="1" i="1" dirty="0" smtClean="0"/>
              <a:t>NOAA Technical Report NOS NGS </a:t>
            </a:r>
            <a:r>
              <a:rPr lang="en-US" sz="2000" b="1" i="1" dirty="0" smtClean="0">
                <a:solidFill>
                  <a:srgbClr val="FF0000"/>
                </a:solidFill>
              </a:rPr>
              <a:t>62</a:t>
            </a:r>
            <a:r>
              <a:rPr lang="en-US" sz="2000" i="1" dirty="0" smtClean="0"/>
              <a:t> </a:t>
            </a:r>
            <a:r>
              <a:rPr lang="en-US" sz="2000" dirty="0" smtClean="0"/>
              <a:t>(April 2017 release)</a:t>
            </a:r>
          </a:p>
          <a:p>
            <a:pPr lvl="1"/>
            <a:r>
              <a:rPr lang="en-US" sz="2000" dirty="0" smtClean="0"/>
              <a:t>Time-dependency</a:t>
            </a:r>
          </a:p>
          <a:p>
            <a:pPr lvl="1"/>
            <a:r>
              <a:rPr lang="en-US" sz="2000" dirty="0" smtClean="0"/>
              <a:t>Four terrestrial reference frames</a:t>
            </a:r>
          </a:p>
          <a:p>
            <a:pPr lvl="1"/>
            <a:r>
              <a:rPr lang="en-US" sz="2000" dirty="0" smtClean="0"/>
              <a:t>Intra-frame velocity models</a:t>
            </a:r>
          </a:p>
          <a:p>
            <a:r>
              <a:rPr lang="en-US" sz="2800" u="sng" dirty="0"/>
              <a:t>Blueprint for 2022, Part </a:t>
            </a:r>
            <a:r>
              <a:rPr lang="en-US" sz="2800" u="sng" dirty="0" smtClean="0"/>
              <a:t>2:  Geopotential Coordinates</a:t>
            </a:r>
            <a:endParaRPr lang="en-US" sz="2800" u="sng" dirty="0"/>
          </a:p>
          <a:p>
            <a:pPr lvl="1"/>
            <a:r>
              <a:rPr lang="en-US" sz="2000" dirty="0"/>
              <a:t>A.K.A. </a:t>
            </a:r>
            <a:r>
              <a:rPr lang="en-US" sz="2000" b="1" i="1" dirty="0"/>
              <a:t>NOAA Technical Report NOS NGS </a:t>
            </a:r>
            <a:r>
              <a:rPr lang="en-US" sz="2000" b="1" i="1" dirty="0" smtClean="0">
                <a:solidFill>
                  <a:srgbClr val="FF0000"/>
                </a:solidFill>
              </a:rPr>
              <a:t>64</a:t>
            </a:r>
            <a:r>
              <a:rPr lang="en-US" sz="2000" b="1" dirty="0" smtClean="0"/>
              <a:t> </a:t>
            </a:r>
            <a:r>
              <a:rPr lang="en-US" sz="2000" dirty="0" smtClean="0"/>
              <a:t>(September </a:t>
            </a:r>
            <a:r>
              <a:rPr lang="en-US" sz="2000" dirty="0" smtClean="0"/>
              <a:t>2017 release)</a:t>
            </a:r>
            <a:endParaRPr lang="en-US" sz="2000" dirty="0"/>
          </a:p>
          <a:p>
            <a:pPr lvl="1"/>
            <a:r>
              <a:rPr lang="en-US" sz="2000" dirty="0"/>
              <a:t>Time-dependency</a:t>
            </a:r>
          </a:p>
          <a:p>
            <a:pPr lvl="1"/>
            <a:r>
              <a:rPr lang="en-US" sz="2000" dirty="0" smtClean="0"/>
              <a:t>One geopotential datum</a:t>
            </a:r>
            <a:endParaRPr lang="en-US" sz="2000" dirty="0"/>
          </a:p>
          <a:p>
            <a:pPr lvl="2"/>
            <a:r>
              <a:rPr lang="en-US" sz="1600" dirty="0" smtClean="0"/>
              <a:t>Interrelated global geopotential model, regional geoid grids, regional </a:t>
            </a:r>
            <a:r>
              <a:rPr lang="en-US" sz="1600" dirty="0" err="1" smtClean="0"/>
              <a:t>DoV</a:t>
            </a:r>
            <a:r>
              <a:rPr lang="en-US" sz="1600" dirty="0" smtClean="0"/>
              <a:t> grids, regional surface gravity grids</a:t>
            </a:r>
            <a:endParaRPr lang="en-US" sz="1600" dirty="0"/>
          </a:p>
          <a:p>
            <a:endParaRPr lang="en-US" sz="2400" u="sng" dirty="0" smtClean="0"/>
          </a:p>
          <a:p>
            <a:pPr lvl="1"/>
            <a:endParaRPr lang="en-US" sz="2000" u="sng" dirty="0"/>
          </a:p>
          <a:p>
            <a:pPr lvl="1"/>
            <a:endParaRPr lang="en-US" sz="2000" u="sng" dirty="0" smtClean="0"/>
          </a:p>
          <a:p>
            <a:pPr lvl="1"/>
            <a:endParaRPr lang="en-US" sz="2000" dirty="0" smtClean="0"/>
          </a:p>
        </p:txBody>
      </p:sp>
    </p:spTree>
    <p:extLst>
      <p:ext uri="{BB962C8B-B14F-4D97-AF65-F5344CB8AC3E}">
        <p14:creationId xmlns:p14="http://schemas.microsoft.com/office/powerpoint/2010/main" val="421245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Terrestrial Reference Frames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359568"/>
                <a:ext cx="8229600" cy="4766595"/>
              </a:xfrm>
            </p:spPr>
            <p:txBody>
              <a:bodyPr/>
              <a:lstStyle/>
              <a:p>
                <a:r>
                  <a:rPr lang="en-US" sz="2800" dirty="0" smtClean="0"/>
                  <a:t>The primary relationship between coordinates in IGS and one of the four TRFs is a 3-parameter plate rotation model.  </a:t>
                </a:r>
              </a:p>
              <a:p>
                <a:pPr lvl="1"/>
                <a:r>
                  <a:rPr lang="en-US" sz="2400" dirty="0" smtClean="0"/>
                  <a:t>Input and output coordinates will be </a:t>
                </a:r>
                <a:r>
                  <a:rPr lang="en-US" sz="2400" i="1" dirty="0" smtClean="0"/>
                  <a:t>time-dependent</a:t>
                </a:r>
                <a:r>
                  <a:rPr lang="en-US" sz="2400" dirty="0" smtClean="0"/>
                  <a:t>:</a:t>
                </a:r>
              </a:p>
              <a:p>
                <a:pPr marL="0" indent="0">
                  <a:buNone/>
                </a:pPr>
                <a:r>
                  <a:rPr lang="en-US" dirty="0" smtClean="0"/>
                  <a:t>		</a:t>
                </a:r>
                <a:r>
                  <a:rPr lang="en-US" dirty="0"/>
                  <a:t>	</a:t>
                </a:r>
                <a:r>
                  <a:rPr lang="en-US" dirty="0" smtClean="0"/>
                  <a:t>		</a:t>
                </a:r>
                <a:r>
                  <a:rPr lang="en-US" dirty="0" smtClean="0"/>
                  <a:t>	</a:t>
                </a:r>
                <a14:m>
                  <m:oMath xmlns:m="http://schemas.openxmlformats.org/officeDocument/2006/math">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e>
                                      </m:mr>
                                      <m:mr>
                                        <m:e>
                                          <m:r>
                                            <a:rPr lang="en-US" i="1">
                                              <a:latin typeface="Cambria Math" panose="02040503050406030204" pitchFamily="18" charset="0"/>
                                            </a:rPr>
                                            <m:t>𝑦</m:t>
                                          </m:r>
                                        </m:e>
                                      </m:mr>
                                      <m:mr>
                                        <m:e>
                                          <m:r>
                                            <a:rPr lang="en-US" i="1">
                                              <a:latin typeface="Cambria Math" panose="02040503050406030204" pitchFamily="18" charset="0"/>
                                            </a:rPr>
                                            <m:t>𝑧</m:t>
                                          </m:r>
                                        </m:e>
                                      </m:mr>
                                    </m:m>
                                  </m:e>
                                </m:d>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𝑀</m:t>
                            </m:r>
                          </m:e>
                          <m:sup>
                            <m:r>
                              <a:rPr lang="en-US" i="1">
                                <a:latin typeface="Cambria Math" panose="02040503050406030204" pitchFamily="18" charset="0"/>
                              </a:rPr>
                              <m:t>−1</m:t>
                            </m:r>
                          </m:sup>
                        </m:sSup>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b="0" i="1" smtClean="0">
                                      <a:latin typeface="Cambria Math" panose="02040503050406030204" pitchFamily="18" charset="0"/>
                                    </a:rPr>
                                    <m:t>𝑋</m:t>
                                  </m:r>
                                </m:e>
                              </m:mr>
                              <m:mr>
                                <m:e>
                                  <m:r>
                                    <a:rPr lang="en-US" b="0" i="1" smtClean="0">
                                      <a:latin typeface="Cambria Math" panose="02040503050406030204" pitchFamily="18" charset="0"/>
                                    </a:rPr>
                                    <m:t>𝑌</m:t>
                                  </m:r>
                                </m:e>
                              </m:mr>
                              <m:mr>
                                <m:e>
                                  <m:r>
                                    <a:rPr lang="en-US" b="0" i="1" smtClean="0">
                                      <a:latin typeface="Cambria Math" panose="02040503050406030204" pitchFamily="18" charset="0"/>
                                    </a:rPr>
                                    <m:t>𝑍</m:t>
                                  </m:r>
                                </m:e>
                              </m:mr>
                            </m:m>
                          </m:e>
                        </m:d>
                      </m:e>
                      <m:sub>
                        <m:r>
                          <a:rPr lang="en-US" i="1">
                            <a:latin typeface="Cambria Math" panose="02040503050406030204" pitchFamily="18" charset="0"/>
                          </a:rPr>
                          <m:t>𝑡</m:t>
                        </m:r>
                      </m:sub>
                    </m:sSub>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359568"/>
                <a:ext cx="8229600" cy="4766595"/>
              </a:xfrm>
              <a:blipFill>
                <a:blip r:embed="rId2"/>
                <a:stretch>
                  <a:fillRect l="-1333" t="-1151" r="-889"/>
                </a:stretch>
              </a:blipFill>
            </p:spPr>
            <p:txBody>
              <a:bodyPr/>
              <a:lstStyle/>
              <a:p>
                <a:r>
                  <a:rPr lang="en-US">
                    <a:noFill/>
                  </a:rPr>
                  <a:t> </a:t>
                </a:r>
              </a:p>
            </p:txBody>
          </p:sp>
        </mc:Fallback>
      </mc:AlternateContent>
      <p:sp>
        <p:nvSpPr>
          <p:cNvPr id="4" name="Date Placeholder 3"/>
          <p:cNvSpPr>
            <a:spLocks noGrp="1"/>
          </p:cNvSpPr>
          <p:nvPr>
            <p:ph type="dt" sz="half" idx="10"/>
          </p:nvPr>
        </p:nvSpPr>
        <p:spPr>
          <a:xfrm>
            <a:off x="457200" y="6486980"/>
            <a:ext cx="2133600" cy="365125"/>
          </a:xfrm>
        </p:spPr>
        <p:txBody>
          <a:bodyPr/>
          <a:lstStyle/>
          <a:p>
            <a:pPr>
              <a:defRPr/>
            </a:pPr>
            <a:r>
              <a:rPr lang="en-US" altLang="en-US" smtClean="0"/>
              <a:t>August 1, 2017</a:t>
            </a:r>
            <a:endParaRPr lang="en-US" altLang="en-US" dirty="0"/>
          </a:p>
        </p:txBody>
      </p:sp>
      <p:sp>
        <p:nvSpPr>
          <p:cNvPr id="7" name="TextBox 6"/>
          <p:cNvSpPr txBox="1"/>
          <p:nvPr/>
        </p:nvSpPr>
        <p:spPr>
          <a:xfrm>
            <a:off x="6120255" y="5579308"/>
            <a:ext cx="2940228" cy="523220"/>
          </a:xfrm>
          <a:prstGeom prst="rect">
            <a:avLst/>
          </a:prstGeom>
          <a:noFill/>
        </p:spPr>
        <p:txBody>
          <a:bodyPr wrap="none" rtlCol="0">
            <a:spAutoFit/>
          </a:bodyPr>
          <a:lstStyle/>
          <a:p>
            <a:r>
              <a:rPr lang="en-US" sz="2800" b="1" dirty="0" smtClean="0"/>
              <a:t>IGS coordinates</a:t>
            </a:r>
            <a:endParaRPr lang="en-US" sz="2800" b="1" dirty="0"/>
          </a:p>
        </p:txBody>
      </p:sp>
      <p:sp>
        <p:nvSpPr>
          <p:cNvPr id="9" name="Freeform 8"/>
          <p:cNvSpPr/>
          <p:nvPr/>
        </p:nvSpPr>
        <p:spPr>
          <a:xfrm>
            <a:off x="5300876" y="5100303"/>
            <a:ext cx="819379" cy="791571"/>
          </a:xfrm>
          <a:custGeom>
            <a:avLst/>
            <a:gdLst>
              <a:gd name="connsiteX0" fmla="*/ 819379 w 819379"/>
              <a:gd name="connsiteY0" fmla="*/ 791571 h 791571"/>
              <a:gd name="connsiteX1" fmla="*/ 14161 w 819379"/>
              <a:gd name="connsiteY1" fmla="*/ 559559 h 791571"/>
              <a:gd name="connsiteX2" fmla="*/ 382651 w 819379"/>
              <a:gd name="connsiteY2" fmla="*/ 0 h 791571"/>
            </a:gdLst>
            <a:ahLst/>
            <a:cxnLst>
              <a:cxn ang="0">
                <a:pos x="connsiteX0" y="connsiteY0"/>
              </a:cxn>
              <a:cxn ang="0">
                <a:pos x="connsiteX1" y="connsiteY1"/>
              </a:cxn>
              <a:cxn ang="0">
                <a:pos x="connsiteX2" y="connsiteY2"/>
              </a:cxn>
            </a:cxnLst>
            <a:rect l="l" t="t" r="r" b="b"/>
            <a:pathLst>
              <a:path w="819379" h="791571">
                <a:moveTo>
                  <a:pt x="819379" y="791571"/>
                </a:moveTo>
                <a:cubicBezTo>
                  <a:pt x="453164" y="741529"/>
                  <a:pt x="86949" y="691487"/>
                  <a:pt x="14161" y="559559"/>
                </a:cubicBezTo>
                <a:cubicBezTo>
                  <a:pt x="-58627" y="427630"/>
                  <a:pt x="162012" y="213815"/>
                  <a:pt x="382651"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7508" y="3797560"/>
            <a:ext cx="2223686" cy="954107"/>
          </a:xfrm>
          <a:prstGeom prst="rect">
            <a:avLst/>
          </a:prstGeom>
          <a:noFill/>
        </p:spPr>
        <p:txBody>
          <a:bodyPr wrap="none" rtlCol="0">
            <a:spAutoFit/>
          </a:bodyPr>
          <a:lstStyle/>
          <a:p>
            <a:r>
              <a:rPr lang="en-US" sz="2800" b="1" dirty="0" smtClean="0"/>
              <a:t>*TRF2022 </a:t>
            </a:r>
          </a:p>
          <a:p>
            <a:r>
              <a:rPr lang="en-US" sz="2800" b="1" dirty="0" smtClean="0"/>
              <a:t>coordinates</a:t>
            </a:r>
            <a:endParaRPr lang="en-US" sz="2800" b="1" dirty="0"/>
          </a:p>
        </p:txBody>
      </p:sp>
      <p:cxnSp>
        <p:nvCxnSpPr>
          <p:cNvPr id="14" name="Straight Arrow Connector 13"/>
          <p:cNvCxnSpPr>
            <a:stCxn id="11" idx="3"/>
            <a:endCxn id="18" idx="1"/>
          </p:cNvCxnSpPr>
          <p:nvPr/>
        </p:nvCxnSpPr>
        <p:spPr>
          <a:xfrm flipV="1">
            <a:off x="2371194" y="4257472"/>
            <a:ext cx="760678" cy="171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9964" y="5407906"/>
            <a:ext cx="3140603" cy="830997"/>
          </a:xfrm>
          <a:prstGeom prst="rect">
            <a:avLst/>
          </a:prstGeom>
          <a:noFill/>
        </p:spPr>
        <p:txBody>
          <a:bodyPr wrap="none" rtlCol="0">
            <a:spAutoFit/>
          </a:bodyPr>
          <a:lstStyle/>
          <a:p>
            <a:r>
              <a:rPr lang="en-US" sz="2400" b="1" dirty="0" smtClean="0"/>
              <a:t>Plate rotation model</a:t>
            </a:r>
          </a:p>
          <a:p>
            <a:r>
              <a:rPr lang="en-US" sz="2400" b="1" dirty="0"/>
              <a:t>f</a:t>
            </a:r>
            <a:r>
              <a:rPr lang="en-US" sz="2400" b="1" dirty="0" smtClean="0"/>
              <a:t>or plate </a:t>
            </a:r>
            <a:r>
              <a:rPr lang="en-US" sz="2400" b="1" i="1" dirty="0" smtClean="0"/>
              <a:t>*</a:t>
            </a:r>
            <a:endParaRPr lang="en-US" sz="2400" b="1" i="1" dirty="0"/>
          </a:p>
        </p:txBody>
      </p:sp>
      <p:sp>
        <p:nvSpPr>
          <p:cNvPr id="17" name="Freeform 16"/>
          <p:cNvSpPr/>
          <p:nvPr/>
        </p:nvSpPr>
        <p:spPr>
          <a:xfrm>
            <a:off x="3343104" y="4628805"/>
            <a:ext cx="1637732" cy="1009934"/>
          </a:xfrm>
          <a:custGeom>
            <a:avLst/>
            <a:gdLst>
              <a:gd name="connsiteX0" fmla="*/ 0 w 1637732"/>
              <a:gd name="connsiteY0" fmla="*/ 1009934 h 1009934"/>
              <a:gd name="connsiteX1" fmla="*/ 1241947 w 1637732"/>
              <a:gd name="connsiteY1" fmla="*/ 764274 h 1009934"/>
              <a:gd name="connsiteX2" fmla="*/ 1637732 w 1637732"/>
              <a:gd name="connsiteY2" fmla="*/ 0 h 1009934"/>
            </a:gdLst>
            <a:ahLst/>
            <a:cxnLst>
              <a:cxn ang="0">
                <a:pos x="connsiteX0" y="connsiteY0"/>
              </a:cxn>
              <a:cxn ang="0">
                <a:pos x="connsiteX1" y="connsiteY1"/>
              </a:cxn>
              <a:cxn ang="0">
                <a:pos x="connsiteX2" y="connsiteY2"/>
              </a:cxn>
            </a:cxnLst>
            <a:rect l="l" t="t" r="r" b="b"/>
            <a:pathLst>
              <a:path w="1637732" h="1009934">
                <a:moveTo>
                  <a:pt x="0" y="1009934"/>
                </a:moveTo>
                <a:cubicBezTo>
                  <a:pt x="484496" y="971265"/>
                  <a:pt x="968992" y="932596"/>
                  <a:pt x="1241947" y="764274"/>
                </a:cubicBezTo>
                <a:cubicBezTo>
                  <a:pt x="1514902" y="595952"/>
                  <a:pt x="1576317" y="297976"/>
                  <a:pt x="1637732"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00876" y="3355210"/>
            <a:ext cx="932284"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95800" y="3797560"/>
            <a:ext cx="805076" cy="831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31872" y="3381172"/>
            <a:ext cx="932284"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247459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P spid="16" grpId="0"/>
      <p:bldP spid="17" grpId="0" animBg="1"/>
      <p:bldP spid="8"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Terrestrial Reference Frames</a:t>
            </a:r>
            <a:endParaRPr lang="en-US" dirty="0"/>
          </a:p>
        </p:txBody>
      </p:sp>
      <p:sp>
        <p:nvSpPr>
          <p:cNvPr id="3" name="Content Placeholder 2"/>
          <p:cNvSpPr>
            <a:spLocks noGrp="1"/>
          </p:cNvSpPr>
          <p:nvPr>
            <p:ph idx="1"/>
          </p:nvPr>
        </p:nvSpPr>
        <p:spPr>
          <a:xfrm>
            <a:off x="457200" y="1359568"/>
            <a:ext cx="8229600" cy="4766595"/>
          </a:xfrm>
        </p:spPr>
        <p:txBody>
          <a:bodyPr/>
          <a:lstStyle/>
          <a:p>
            <a:r>
              <a:rPr lang="en-US" sz="2800" u="sng" dirty="0" smtClean="0"/>
              <a:t>Why make the TRF coordinates time dependent?</a:t>
            </a:r>
          </a:p>
          <a:p>
            <a:pPr lvl="1"/>
            <a:r>
              <a:rPr lang="en-US" sz="2400" dirty="0" smtClean="0"/>
              <a:t>Because in the vast majority of cases, these time dependent coordinates will be </a:t>
            </a:r>
            <a:r>
              <a:rPr lang="en-US" sz="2400" b="1" i="1" dirty="0" smtClean="0"/>
              <a:t>semi-stationary</a:t>
            </a:r>
            <a:r>
              <a:rPr lang="en-US" sz="2400" dirty="0" smtClean="0"/>
              <a:t> because their only (or only significant) motion is tectonic rotation (“Eulerian Motion”)</a:t>
            </a:r>
          </a:p>
          <a:p>
            <a:pPr lvl="1"/>
            <a:r>
              <a:rPr lang="en-US" sz="2400" u="sng" dirty="0" smtClean="0"/>
              <a:t>But, all points </a:t>
            </a:r>
            <a:r>
              <a:rPr lang="en-US" sz="2400" dirty="0" smtClean="0"/>
              <a:t>will be assumed to have residual (“non-Eulerian”) motions, besides plate rotation</a:t>
            </a:r>
          </a:p>
          <a:p>
            <a:pPr lvl="2"/>
            <a:r>
              <a:rPr lang="en-US" sz="2000" dirty="0" smtClean="0"/>
              <a:t>Even </a:t>
            </a:r>
            <a:r>
              <a:rPr lang="en-US" sz="2000" dirty="0" smtClean="0"/>
              <a:t>so-called </a:t>
            </a:r>
            <a:r>
              <a:rPr lang="en-US" sz="2000" dirty="0"/>
              <a:t>“stable” </a:t>
            </a:r>
            <a:r>
              <a:rPr lang="en-US" sz="2000" dirty="0" smtClean="0"/>
              <a:t>points</a:t>
            </a:r>
          </a:p>
          <a:p>
            <a:pPr lvl="2"/>
            <a:r>
              <a:rPr lang="en-US" sz="2000" dirty="0" smtClean="0"/>
              <a:t>Captured in an intra-frame velocity model (IFVM) for each frame</a:t>
            </a:r>
            <a:endParaRPr lang="en-US" sz="2000" dirty="0"/>
          </a:p>
          <a:p>
            <a:pPr marL="0" indent="0">
              <a:buNone/>
            </a:pPr>
            <a:r>
              <a:rPr lang="en-US" dirty="0" smtClean="0"/>
              <a:t>		</a:t>
            </a:r>
            <a:r>
              <a:rPr lang="en-US" dirty="0"/>
              <a:t>	</a:t>
            </a:r>
            <a:r>
              <a:rPr lang="en-US" dirty="0" smtClean="0"/>
              <a:t>		</a:t>
            </a:r>
            <a:endParaRPr lang="en-US" dirty="0"/>
          </a:p>
        </p:txBody>
      </p:sp>
      <p:sp>
        <p:nvSpPr>
          <p:cNvPr id="4" name="Date Placeholder 3"/>
          <p:cNvSpPr>
            <a:spLocks noGrp="1"/>
          </p:cNvSpPr>
          <p:nvPr>
            <p:ph type="dt" sz="half" idx="10"/>
          </p:nvPr>
        </p:nvSpPr>
        <p:spPr>
          <a:xfrm>
            <a:off x="457200" y="6486980"/>
            <a:ext cx="2133600" cy="365125"/>
          </a:xfrm>
        </p:spPr>
        <p:txBody>
          <a:bodyPr/>
          <a:lstStyle/>
          <a:p>
            <a:pPr>
              <a:defRPr/>
            </a:pPr>
            <a:r>
              <a:rPr lang="en-US" altLang="en-US" smtClean="0"/>
              <a:t>August 1, 2017</a:t>
            </a:r>
            <a:endParaRPr lang="en-US" altLang="en-US" dirty="0"/>
          </a:p>
        </p:txBody>
      </p:sp>
      <p:sp>
        <p:nvSpPr>
          <p:cNvPr id="6" name="Footer Placeholder 5"/>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33846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3508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dirty="0" smtClean="0">
                <a:ea typeface="Times New Roman"/>
                <a:cs typeface="Times New Roman"/>
                <a:sym typeface="Times New Roman"/>
              </a:rPr>
              <a:t>Non-Eulerian motions in the TRFs</a:t>
            </a:r>
            <a:endParaRPr lang="en-US" sz="4400" dirty="0">
              <a:ea typeface="Times New Roman"/>
              <a:cs typeface="Times New Roman"/>
              <a:sym typeface="Times New Roman"/>
            </a:endParaRPr>
          </a:p>
        </p:txBody>
      </p:sp>
      <p:sp>
        <p:nvSpPr>
          <p:cNvPr id="2" name="Date Placeholder 1"/>
          <p:cNvSpPr>
            <a:spLocks noGrp="1"/>
          </p:cNvSpPr>
          <p:nvPr>
            <p:ph type="dt" sz="half" idx="10"/>
          </p:nvPr>
        </p:nvSpPr>
        <p:spPr/>
        <p:txBody>
          <a:bodyPr/>
          <a:lstStyle/>
          <a:p>
            <a:pPr>
              <a:defRPr/>
            </a:pPr>
            <a:r>
              <a:rPr lang="en-US" altLang="en-US" smtClean="0"/>
              <a:t>August 1, 2017</a:t>
            </a:r>
            <a:endParaRPr lang="en-US" alt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1346993"/>
            <a:ext cx="5709920" cy="257810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185954" y="2777501"/>
            <a:ext cx="3958046" cy="3471760"/>
          </a:xfrm>
          <a:prstGeom prst="rect">
            <a:avLst/>
          </a:prstGeom>
          <a:noFill/>
          <a:ln>
            <a:noFill/>
          </a:ln>
        </p:spPr>
      </p:pic>
      <p:sp>
        <p:nvSpPr>
          <p:cNvPr id="7" name="Content Placeholder 2"/>
          <p:cNvSpPr>
            <a:spLocks noGrp="1"/>
          </p:cNvSpPr>
          <p:nvPr>
            <p:ph idx="1"/>
          </p:nvPr>
        </p:nvSpPr>
        <p:spPr>
          <a:xfrm>
            <a:off x="0" y="4420234"/>
            <a:ext cx="5368834" cy="788523"/>
          </a:xfrm>
        </p:spPr>
        <p:txBody>
          <a:bodyPr/>
          <a:lstStyle/>
          <a:p>
            <a:r>
              <a:rPr lang="en-US" sz="2000" dirty="0" smtClean="0"/>
              <a:t>Non-Eulerian motions at CORS</a:t>
            </a:r>
          </a:p>
          <a:p>
            <a:r>
              <a:rPr lang="en-US" sz="2000" dirty="0" smtClean="0"/>
              <a:t>Note the obvious impact of the plate boundary in western CONUS</a:t>
            </a:r>
          </a:p>
          <a:p>
            <a:r>
              <a:rPr lang="en-US" sz="2000" dirty="0" smtClean="0"/>
              <a:t>Note the non-zero nature of all vectors even in “stable North America”</a:t>
            </a:r>
            <a:endParaRPr lang="en-US" sz="1400" dirty="0"/>
          </a:p>
        </p:txBody>
      </p:sp>
      <p:sp>
        <p:nvSpPr>
          <p:cNvPr id="4" name="Footer Placeholder 3"/>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514151039"/>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66837"/>
            <a:ext cx="6096000" cy="4124325"/>
          </a:xfrm>
          <a:prstGeom prst="rect">
            <a:avLst/>
          </a:prstGeom>
        </p:spPr>
      </p:pic>
      <p:sp>
        <p:nvSpPr>
          <p:cNvPr id="2" name="Title 1"/>
          <p:cNvSpPr>
            <a:spLocks noGrp="1"/>
          </p:cNvSpPr>
          <p:nvPr>
            <p:ph type="title"/>
          </p:nvPr>
        </p:nvSpPr>
        <p:spPr/>
        <p:txBody>
          <a:bodyPr/>
          <a:lstStyle/>
          <a:p>
            <a:r>
              <a:rPr lang="en-US" dirty="0" smtClean="0"/>
              <a:t>BSMK (North Dakota)</a:t>
            </a:r>
            <a:endParaRPr lang="en-US" dirty="0"/>
          </a:p>
        </p:txBody>
      </p:sp>
      <p:sp>
        <p:nvSpPr>
          <p:cNvPr id="4" name="Date Placeholder 3"/>
          <p:cNvSpPr>
            <a:spLocks noGrp="1"/>
          </p:cNvSpPr>
          <p:nvPr>
            <p:ph type="dt" sz="half" idx="10"/>
          </p:nvPr>
        </p:nvSpPr>
        <p:spPr/>
        <p:txBody>
          <a:bodyPr/>
          <a:lstStyle/>
          <a:p>
            <a:pPr>
              <a:defRPr/>
            </a:pPr>
            <a:r>
              <a:rPr lang="en-US" altLang="en-US" smtClean="0"/>
              <a:t>August 1, 2017</a:t>
            </a:r>
            <a:endParaRPr lang="en-US" altLang="en-US"/>
          </a:p>
        </p:txBody>
      </p:sp>
      <p:sp>
        <p:nvSpPr>
          <p:cNvPr id="3" name="Oval 2"/>
          <p:cNvSpPr/>
          <p:nvPr/>
        </p:nvSpPr>
        <p:spPr>
          <a:xfrm>
            <a:off x="4218708" y="2645828"/>
            <a:ext cx="124691" cy="12469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SaGES, Oregon State University</a:t>
            </a:r>
            <a:endParaRPr lang="en-US"/>
          </a:p>
        </p:txBody>
      </p:sp>
    </p:spTree>
    <p:extLst>
      <p:ext uri="{BB962C8B-B14F-4D97-AF65-F5344CB8AC3E}">
        <p14:creationId xmlns:p14="http://schemas.microsoft.com/office/powerpoint/2010/main" val="203485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80707</TotalTime>
  <Words>1992</Words>
  <Application>Microsoft Office PowerPoint</Application>
  <PresentationFormat>On-screen Show (4:3)</PresentationFormat>
  <Paragraphs>384</Paragraphs>
  <Slides>38</Slides>
  <Notes>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38</vt:i4>
      </vt:variant>
    </vt:vector>
  </HeadingPairs>
  <TitlesOfParts>
    <vt:vector size="52" baseType="lpstr">
      <vt:lpstr>MS PGothic</vt:lpstr>
      <vt:lpstr>MS PGothic</vt:lpstr>
      <vt:lpstr>Arial</vt:lpstr>
      <vt:lpstr>Calibri</vt:lpstr>
      <vt:lpstr>Cambria Math</vt:lpstr>
      <vt:lpstr>Gill Sans MT</vt:lpstr>
      <vt:lpstr>Symbol</vt:lpstr>
      <vt:lpstr>Times New Roman</vt:lpstr>
      <vt:lpstr>Verdana</vt:lpstr>
      <vt:lpstr>Wingdings</vt:lpstr>
      <vt:lpstr>Theme1</vt:lpstr>
      <vt:lpstr>Office Theme</vt:lpstr>
      <vt:lpstr>1_Office Theme</vt:lpstr>
      <vt:lpstr>2_Office Theme</vt:lpstr>
      <vt:lpstr>PowerPoint Presentation</vt:lpstr>
      <vt:lpstr>“Modernized NSRS” means…</vt:lpstr>
      <vt:lpstr>NSRS Modernization</vt:lpstr>
      <vt:lpstr>NSRS Modernization</vt:lpstr>
      <vt:lpstr>Details:  Blueprint documents</vt:lpstr>
      <vt:lpstr>Terrestrial Reference Frames</vt:lpstr>
      <vt:lpstr>Terrestrial Reference Frames</vt:lpstr>
      <vt:lpstr>Non-Eulerian motions in the TRFs</vt:lpstr>
      <vt:lpstr>BSMK (North Dakota)</vt:lpstr>
      <vt:lpstr>BSMK (North Dakota)</vt:lpstr>
      <vt:lpstr>BSMK (North Dakota)</vt:lpstr>
      <vt:lpstr>BSMK (North Dakota)</vt:lpstr>
      <vt:lpstr>ICT2 (Kansas)</vt:lpstr>
      <vt:lpstr>ICT2 (Kansas)</vt:lpstr>
      <vt:lpstr>ICT2 (Kansas)</vt:lpstr>
      <vt:lpstr>ICT2 (Kansas)</vt:lpstr>
      <vt:lpstr>PIN1 (S. California)</vt:lpstr>
      <vt:lpstr>PIN1 (S. California)</vt:lpstr>
      <vt:lpstr>PIN1 (S. California)</vt:lpstr>
      <vt:lpstr>PIN1 (S. California)</vt:lpstr>
      <vt:lpstr>Absolute motion</vt:lpstr>
      <vt:lpstr>IFVM – How?</vt:lpstr>
      <vt:lpstr>Geopotential Datum</vt:lpstr>
      <vt:lpstr>PowerPoint Presentation</vt:lpstr>
      <vt:lpstr>Thank you!</vt:lpstr>
      <vt:lpstr>Extra Slides</vt:lpstr>
      <vt:lpstr>Using the TRFs</vt:lpstr>
      <vt:lpstr>PowerPoint Presentation</vt:lpstr>
      <vt:lpstr>PowerPoint Presentation</vt:lpstr>
      <vt:lpstr>NATRF2022 and actual survey epochs</vt:lpstr>
      <vt:lpstr>NATRF2022 and actual survey epochs</vt:lpstr>
      <vt:lpstr>Processing one survey…. Step 1:  OPUS-S</vt:lpstr>
      <vt:lpstr>Processing one survey… Step 2:  Session Processing</vt:lpstr>
      <vt:lpstr>Processing one survey… Step 3:  Final Adjustment</vt:lpstr>
      <vt:lpstr>NATRF2022 and actual survey epochs</vt:lpstr>
      <vt:lpstr>DI4044 – True Ellipsoid Height History</vt:lpstr>
      <vt:lpstr>IGS08 vs NATRF2022</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2626</cp:revision>
  <cp:lastPrinted>2017-02-02T17:15:29Z</cp:lastPrinted>
  <dcterms:created xsi:type="dcterms:W3CDTF">2009-09-30T12:20:38Z</dcterms:created>
  <dcterms:modified xsi:type="dcterms:W3CDTF">2017-07-28T14:05:03Z</dcterms:modified>
</cp:coreProperties>
</file>