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7568" r:id="rId1"/>
    <p:sldMasterId id="2147487879" r:id="rId2"/>
    <p:sldMasterId id="2147487891" r:id="rId3"/>
    <p:sldMasterId id="2147487903" r:id="rId4"/>
    <p:sldMasterId id="2147487927" r:id="rId5"/>
    <p:sldMasterId id="2147487943" r:id="rId6"/>
  </p:sldMasterIdLst>
  <p:notesMasterIdLst>
    <p:notesMasterId r:id="rId48"/>
  </p:notesMasterIdLst>
  <p:handoutMasterIdLst>
    <p:handoutMasterId r:id="rId49"/>
  </p:handoutMasterIdLst>
  <p:sldIdLst>
    <p:sldId id="362" r:id="rId7"/>
    <p:sldId id="1267" r:id="rId8"/>
    <p:sldId id="1243" r:id="rId9"/>
    <p:sldId id="1248" r:id="rId10"/>
    <p:sldId id="1222" r:id="rId11"/>
    <p:sldId id="1302" r:id="rId12"/>
    <p:sldId id="1192" r:id="rId13"/>
    <p:sldId id="1193" r:id="rId14"/>
    <p:sldId id="1265" r:id="rId15"/>
    <p:sldId id="1199" r:id="rId16"/>
    <p:sldId id="1247" r:id="rId17"/>
    <p:sldId id="1296" r:id="rId18"/>
    <p:sldId id="1271" r:id="rId19"/>
    <p:sldId id="1297" r:id="rId20"/>
    <p:sldId id="1298" r:id="rId21"/>
    <p:sldId id="1287" r:id="rId22"/>
    <p:sldId id="1275" r:id="rId23"/>
    <p:sldId id="1291" r:id="rId24"/>
    <p:sldId id="1289" r:id="rId25"/>
    <p:sldId id="1292" r:id="rId26"/>
    <p:sldId id="1294" r:id="rId27"/>
    <p:sldId id="1252" r:id="rId28"/>
    <p:sldId id="1253" r:id="rId29"/>
    <p:sldId id="1299" r:id="rId30"/>
    <p:sldId id="1270" r:id="rId31"/>
    <p:sldId id="1232" r:id="rId32"/>
    <p:sldId id="1300" r:id="rId33"/>
    <p:sldId id="1260" r:id="rId34"/>
    <p:sldId id="1194" r:id="rId35"/>
    <p:sldId id="1263" r:id="rId36"/>
    <p:sldId id="1264" r:id="rId37"/>
    <p:sldId id="1261" r:id="rId38"/>
    <p:sldId id="1256" r:id="rId39"/>
    <p:sldId id="1269" r:id="rId40"/>
    <p:sldId id="1282" r:id="rId41"/>
    <p:sldId id="1198" r:id="rId42"/>
    <p:sldId id="1285" r:id="rId43"/>
    <p:sldId id="1236" r:id="rId44"/>
    <p:sldId id="1286" r:id="rId45"/>
    <p:sldId id="1262" r:id="rId46"/>
    <p:sldId id="1186" r:id="rId4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09F8A628-72DE-4096-A056-B4556D9A6753}">
          <p14:sldIdLst>
            <p14:sldId id="362"/>
            <p14:sldId id="1267"/>
            <p14:sldId id="1243"/>
            <p14:sldId id="1248"/>
            <p14:sldId id="1222"/>
            <p14:sldId id="1302"/>
            <p14:sldId id="1192"/>
            <p14:sldId id="1193"/>
            <p14:sldId id="1265"/>
            <p14:sldId id="1199"/>
            <p14:sldId id="1247"/>
            <p14:sldId id="1296"/>
            <p14:sldId id="1271"/>
            <p14:sldId id="1297"/>
            <p14:sldId id="1298"/>
            <p14:sldId id="1287"/>
            <p14:sldId id="1275"/>
            <p14:sldId id="1291"/>
            <p14:sldId id="1289"/>
            <p14:sldId id="1292"/>
            <p14:sldId id="1294"/>
            <p14:sldId id="1252"/>
            <p14:sldId id="1253"/>
            <p14:sldId id="1299"/>
            <p14:sldId id="1270"/>
            <p14:sldId id="1232"/>
            <p14:sldId id="1300"/>
            <p14:sldId id="1260"/>
            <p14:sldId id="1194"/>
            <p14:sldId id="1263"/>
            <p14:sldId id="1264"/>
            <p14:sldId id="1261"/>
            <p14:sldId id="1256"/>
            <p14:sldId id="1269"/>
            <p14:sldId id="1282"/>
            <p14:sldId id="1198"/>
            <p14:sldId id="1285"/>
            <p14:sldId id="1236"/>
            <p14:sldId id="1286"/>
            <p14:sldId id="1262"/>
            <p14:sldId id="1186"/>
          </p14:sldIdLst>
        </p14:section>
      </p14:sectionLst>
    </p:ext>
    <p:ext uri="{EFAFB233-063F-42B5-8137-9DF3F51BA10A}">
      <p15:sldGuideLst xmlns:p15="http://schemas.microsoft.com/office/powerpoint/2012/main">
        <p15:guide id="1" orient="horz" pos="2110">
          <p15:clr>
            <a:srgbClr val="A4A3A4"/>
          </p15:clr>
        </p15:guide>
        <p15:guide id="2" orient="horz" pos="1892">
          <p15:clr>
            <a:srgbClr val="A4A3A4"/>
          </p15:clr>
        </p15:guide>
        <p15:guide id="3" orient="horz" pos="2304">
          <p15:clr>
            <a:srgbClr val="A4A3A4"/>
          </p15:clr>
        </p15:guide>
        <p15:guide id="4" orient="horz" pos="1709">
          <p15:clr>
            <a:srgbClr val="A4A3A4"/>
          </p15:clr>
        </p15:guide>
        <p15:guide id="5" orient="horz" pos="3157">
          <p15:clr>
            <a:srgbClr val="A4A3A4"/>
          </p15:clr>
        </p15:guide>
        <p15:guide id="6" orient="horz" pos="4170">
          <p15:clr>
            <a:srgbClr val="A4A3A4"/>
          </p15:clr>
        </p15:guide>
        <p15:guide id="7" orient="horz" pos="2886">
          <p15:clr>
            <a:srgbClr val="A4A3A4"/>
          </p15:clr>
        </p15:guide>
        <p15:guide id="8" pos="531">
          <p15:clr>
            <a:srgbClr val="A4A3A4"/>
          </p15:clr>
        </p15:guide>
        <p15:guide id="9" pos="3348">
          <p15:clr>
            <a:srgbClr val="A4A3A4"/>
          </p15:clr>
        </p15:guide>
        <p15:guide id="10" pos="1976">
          <p15:clr>
            <a:srgbClr val="A4A3A4"/>
          </p15:clr>
        </p15:guide>
        <p15:guide id="11" pos="417">
          <p15:clr>
            <a:srgbClr val="A4A3A4"/>
          </p15:clr>
        </p15:guide>
        <p15:guide id="12" pos="4970">
          <p15:clr>
            <a:srgbClr val="A4A3A4"/>
          </p15:clr>
        </p15:guide>
        <p15:guide id="13" pos="1289">
          <p15:clr>
            <a:srgbClr val="A4A3A4"/>
          </p15:clr>
        </p15:guide>
        <p15:guide id="14" pos="53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u Smith" initials="DS" lastIdx="1" clrIdx="0">
    <p:extLst>
      <p:ext uri="{19B8F6BF-5375-455C-9EA6-DF929625EA0E}">
        <p15:presenceInfo xmlns:p15="http://schemas.microsoft.com/office/powerpoint/2012/main" userId="Dru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6B"/>
    <a:srgbClr val="E2E2E2"/>
    <a:srgbClr val="43CEFF"/>
    <a:srgbClr val="C00000"/>
    <a:srgbClr val="C3D3E9"/>
    <a:srgbClr val="781D22"/>
    <a:srgbClr val="5E1620"/>
    <a:srgbClr val="10253F"/>
    <a:srgbClr val="98161A"/>
    <a:srgbClr val="3568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4" autoAdjust="0"/>
    <p:restoredTop sz="66241" autoAdjust="0"/>
  </p:normalViewPr>
  <p:slideViewPr>
    <p:cSldViewPr snapToGrid="0">
      <p:cViewPr>
        <p:scale>
          <a:sx n="50" d="100"/>
          <a:sy n="50" d="100"/>
        </p:scale>
        <p:origin x="1224" y="-36"/>
      </p:cViewPr>
      <p:guideLst>
        <p:guide orient="horz" pos="2110"/>
        <p:guide orient="horz" pos="1892"/>
        <p:guide orient="horz" pos="2304"/>
        <p:guide orient="horz" pos="1709"/>
        <p:guide orient="horz" pos="3157"/>
        <p:guide orient="horz" pos="4170"/>
        <p:guide orient="horz" pos="2886"/>
        <p:guide pos="531"/>
        <p:guide pos="3348"/>
        <p:guide pos="1976"/>
        <p:guide pos="417"/>
        <p:guide pos="4970"/>
        <p:guide pos="1289"/>
        <p:guide pos="5379"/>
      </p:guideLst>
    </p:cSldViewPr>
  </p:slideViewPr>
  <p:outlineViewPr>
    <p:cViewPr>
      <p:scale>
        <a:sx n="33" d="100"/>
        <a:sy n="33" d="100"/>
      </p:scale>
      <p:origin x="0" y="5869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2357" y="86"/>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5774"/>
          </a:xfrm>
          <a:prstGeom prst="rect">
            <a:avLst/>
          </a:prstGeom>
        </p:spPr>
        <p:txBody>
          <a:bodyPr vert="horz" lIns="91418" tIns="45709" rIns="91418" bIns="45709"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9592" y="0"/>
            <a:ext cx="3039219" cy="465774"/>
          </a:xfrm>
          <a:prstGeom prst="rect">
            <a:avLst/>
          </a:prstGeom>
        </p:spPr>
        <p:txBody>
          <a:bodyPr vert="horz" wrap="square" lIns="91418" tIns="45709" rIns="91418" bIns="45709"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10/6/2017</a:t>
            </a:fld>
            <a:endParaRPr lang="en-US" altLang="en-US"/>
          </a:p>
        </p:txBody>
      </p:sp>
      <p:sp>
        <p:nvSpPr>
          <p:cNvPr id="4" name="Footer Placeholder 3"/>
          <p:cNvSpPr>
            <a:spLocks noGrp="1"/>
          </p:cNvSpPr>
          <p:nvPr>
            <p:ph type="ftr" sz="quarter" idx="2"/>
          </p:nvPr>
        </p:nvSpPr>
        <p:spPr>
          <a:xfrm>
            <a:off x="0" y="8829037"/>
            <a:ext cx="3039219" cy="465774"/>
          </a:xfrm>
          <a:prstGeom prst="rect">
            <a:avLst/>
          </a:prstGeom>
        </p:spPr>
        <p:txBody>
          <a:bodyPr vert="horz" lIns="91418" tIns="45709" rIns="91418" bIns="45709"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9592" y="8829037"/>
            <a:ext cx="3039219" cy="465774"/>
          </a:xfrm>
          <a:prstGeom prst="rect">
            <a:avLst/>
          </a:prstGeom>
        </p:spPr>
        <p:txBody>
          <a:bodyPr vert="horz" wrap="square" lIns="91418" tIns="45709" rIns="91418" bIns="45709"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5774"/>
          </a:xfrm>
          <a:prstGeom prst="rect">
            <a:avLst/>
          </a:prstGeom>
        </p:spPr>
        <p:txBody>
          <a:bodyPr vert="horz" lIns="93137" tIns="46568" rIns="93137" bIns="4656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71183" y="0"/>
            <a:ext cx="3037628" cy="465774"/>
          </a:xfrm>
          <a:prstGeom prst="rect">
            <a:avLst/>
          </a:prstGeom>
        </p:spPr>
        <p:txBody>
          <a:bodyPr vert="horz" wrap="square" lIns="93137" tIns="46568" rIns="93137" bIns="4656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10/6/2017</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37" tIns="46568" rIns="93137" bIns="46568" rtlCol="0" anchor="ctr"/>
          <a:lstStyle/>
          <a:p>
            <a:pPr lvl="0"/>
            <a:endParaRPr lang="en-US" noProof="0" dirty="0"/>
          </a:p>
        </p:txBody>
      </p:sp>
      <p:sp>
        <p:nvSpPr>
          <p:cNvPr id="5" name="Notes Placeholder 4"/>
          <p:cNvSpPr>
            <a:spLocks noGrp="1"/>
          </p:cNvSpPr>
          <p:nvPr>
            <p:ph type="body" sz="quarter" idx="3"/>
          </p:nvPr>
        </p:nvSpPr>
        <p:spPr>
          <a:xfrm>
            <a:off x="701359" y="4414519"/>
            <a:ext cx="5607684" cy="4187195"/>
          </a:xfrm>
          <a:prstGeom prst="rect">
            <a:avLst/>
          </a:prstGeom>
        </p:spPr>
        <p:txBody>
          <a:bodyPr vert="horz" lIns="93137" tIns="46568" rIns="93137" bIns="46568"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037"/>
            <a:ext cx="3037628" cy="465774"/>
          </a:xfrm>
          <a:prstGeom prst="rect">
            <a:avLst/>
          </a:prstGeom>
        </p:spPr>
        <p:txBody>
          <a:bodyPr vert="horz" lIns="93137" tIns="46568" rIns="93137" bIns="4656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1183" y="8829037"/>
            <a:ext cx="3037628" cy="465774"/>
          </a:xfrm>
          <a:prstGeom prst="rect">
            <a:avLst/>
          </a:prstGeom>
        </p:spPr>
        <p:txBody>
          <a:bodyPr vert="horz" wrap="square" lIns="93137" tIns="46568" rIns="93137" bIns="4656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ubs.er.usgs.gov/pubs/index.jsp?jboEventVo=PubResultView&amp;jboEvent=Search&amp;view=adv&amp;pxfield_series=PP&amp;pxfield_rpt_year=&amp;pxfield_rpt_seq=543&amp;pxorderby=0&amp;performSearch=Search+No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ema.gov/media-library-data/1482961817559-4474b885572f17920a22b2f6fd063bff/FIS_Report_Template_Nov_2016.doc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Audience:</a:t>
            </a:r>
          </a:p>
          <a:p>
            <a:pPr marL="171450" indent="-171450">
              <a:buFont typeface="Arial" panose="020B0604020202020204" pitchFamily="34" charset="0"/>
              <a:buChar char="•"/>
            </a:pPr>
            <a:r>
              <a:rPr lang="en-US" dirty="0" smtClean="0"/>
              <a:t>Anyone</a:t>
            </a:r>
            <a:r>
              <a:rPr lang="en-US" baseline="0" dirty="0" smtClean="0"/>
              <a:t> that has contracted data collection and been asked “what datum do you want that in”?</a:t>
            </a:r>
          </a:p>
          <a:p>
            <a:pPr marL="171450" indent="-171450">
              <a:buFont typeface="Arial" panose="020B0604020202020204" pitchFamily="34" charset="0"/>
              <a:buChar char="•"/>
            </a:pPr>
            <a:r>
              <a:rPr lang="en-US" baseline="0" dirty="0" smtClean="0"/>
              <a:t>Anyone who has tried to combine multiple data sets from difference sources/time periods in a FIS update.</a:t>
            </a:r>
          </a:p>
          <a:p>
            <a:pPr marL="171450" indent="-171450">
              <a:buFont typeface="Arial" panose="020B0604020202020204" pitchFamily="34" charset="0"/>
              <a:buChar char="•"/>
            </a:pPr>
            <a:r>
              <a:rPr lang="en-US" baseline="0" dirty="0" smtClean="0"/>
              <a:t>Anyone who has been asked by an underwriter to update an EC to the new BFE datum.</a:t>
            </a:r>
            <a:endParaRPr lang="en-US" dirty="0" smtClean="0"/>
          </a:p>
          <a:p>
            <a:endParaRPr lang="en-US" dirty="0" smtClean="0"/>
          </a:p>
          <a:p>
            <a:r>
              <a:rPr lang="en-US" dirty="0" smtClean="0"/>
              <a:t>Benchmark</a:t>
            </a:r>
            <a:r>
              <a:rPr lang="en-US" baseline="0" dirty="0" smtClean="0"/>
              <a:t> shown is an artifact of simpler times – from “before the earth was in motion”</a:t>
            </a:r>
          </a:p>
          <a:p>
            <a:pPr marL="171450" indent="-171450">
              <a:buFont typeface="Arial" panose="020B0604020202020204" pitchFamily="34" charset="0"/>
              <a:buChar char="•"/>
            </a:pPr>
            <a:r>
              <a:rPr lang="en-US" baseline="0" dirty="0" smtClean="0"/>
              <a:t>Agency name has changed</a:t>
            </a:r>
          </a:p>
          <a:p>
            <a:pPr marL="171450" indent="-171450">
              <a:buFont typeface="Arial" panose="020B0604020202020204" pitchFamily="34" charset="0"/>
              <a:buChar char="•"/>
            </a:pPr>
            <a:r>
              <a:rPr lang="en-US" baseline="0" dirty="0" smtClean="0"/>
              <a:t>“Above mean sea level” is a misnomer</a:t>
            </a:r>
          </a:p>
          <a:p>
            <a:pPr marL="171450" indent="-171450">
              <a:buFont typeface="Arial" panose="020B0604020202020204" pitchFamily="34" charset="0"/>
              <a:buChar char="•"/>
            </a:pPr>
            <a:r>
              <a:rPr lang="en-US" baseline="0" dirty="0" smtClean="0"/>
              <a:t>The stamped elevation has almost certainly changed</a:t>
            </a:r>
          </a:p>
          <a:p>
            <a:pPr marL="0" indent="0">
              <a:buFont typeface="Arial" panose="020B0604020202020204" pitchFamily="34" charset="0"/>
              <a:buNone/>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smtClean="0">
                <a:latin typeface="Calibri" panose="020F0502020204030204" pitchFamily="34" charset="0"/>
                <a:ea typeface="Calibri" panose="020F0502020204030204" pitchFamily="34" charset="0"/>
                <a:cs typeface="Times New Roman" panose="02020603050405020304" pitchFamily="18" charset="0"/>
              </a:rPr>
              <a:t>Nicole Kinsman is Alaska’s Regional Advisor at NOAA’s National Geodetic Survey (NGS). Based in Anchorage, she serves as </a:t>
            </a:r>
            <a:r>
              <a:rPr lang="en-US" sz="1200" dirty="0" smtClean="0">
                <a:latin typeface="Calibri" panose="020F0502020204030204" pitchFamily="34" charset="0"/>
                <a:ea typeface="Calibri" panose="020F0502020204030204" pitchFamily="34" charset="0"/>
                <a:cs typeface="Times New Roman" panose="02020603050405020304" pitchFamily="18" charset="0"/>
              </a:rPr>
              <a:t>Alaska’s </a:t>
            </a:r>
            <a:r>
              <a:rPr lang="en-US" sz="1200" dirty="0" smtClean="0">
                <a:latin typeface="Calibri" panose="020F0502020204030204" pitchFamily="34" charset="0"/>
                <a:ea typeface="Calibri" panose="020F0502020204030204" pitchFamily="34" charset="0"/>
                <a:cs typeface="Times New Roman" panose="02020603050405020304" pitchFamily="18" charset="0"/>
              </a:rPr>
              <a:t>point of contact for NGS and is available to provide technical guidance on geospatial positioning topics in support of activities such as mapping and charting, navigation, flood risk determination, transportation, land use and ecosystem management. She holds a PhD in Earth Sciences from UCSC,</a:t>
            </a:r>
            <a:r>
              <a:rPr lang="en-US" sz="1200" baseline="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Calibri" panose="020F0502020204030204" pitchFamily="34" charset="0"/>
                <a:ea typeface="Calibri" panose="020F0502020204030204" pitchFamily="34" charset="0"/>
                <a:cs typeface="Times New Roman" panose="02020603050405020304" pitchFamily="18" charset="0"/>
              </a:rPr>
              <a:t>formerly managed the State of Alaska DGGS Coastal Hazards program for 5 years, and is an affiliated faculty member at the University of Alaska Fairbanks.</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a:t>
            </a:fld>
            <a:endParaRPr lang="en-US" altLang="en-US"/>
          </a:p>
        </p:txBody>
      </p:sp>
    </p:spTree>
    <p:extLst>
      <p:ext uri="{BB962C8B-B14F-4D97-AF65-F5344CB8AC3E}">
        <p14:creationId xmlns:p14="http://schemas.microsoft.com/office/powerpoint/2010/main" val="2223679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a:t>
            </a:r>
            <a:r>
              <a:rPr lang="en-US" baseline="0" dirty="0" smtClean="0"/>
              <a:t> component due to isostatic rebound of the crust.</a:t>
            </a:r>
          </a:p>
          <a:p>
            <a:r>
              <a:rPr lang="en-US" baseline="0" dirty="0" smtClean="0"/>
              <a:t>Rapid uplift monitored with continuous GNSS site at Mendenhall Glacier.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a:t>
            </a:fld>
            <a:endParaRPr lang="en-US" altLang="en-US"/>
          </a:p>
        </p:txBody>
      </p:sp>
    </p:spTree>
    <p:extLst>
      <p:ext uri="{BB962C8B-B14F-4D97-AF65-F5344CB8AC3E}">
        <p14:creationId xmlns:p14="http://schemas.microsoft.com/office/powerpoint/2010/main" val="55924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**Juneau rates have been generalized for illustrative purposes in this figure**</a:t>
            </a:r>
          </a:p>
          <a:p>
            <a:r>
              <a:rPr lang="en-US" dirty="0" smtClean="0"/>
              <a:t>Note:</a:t>
            </a:r>
          </a:p>
          <a:p>
            <a:pPr marL="171450" indent="-171450">
              <a:buFont typeface="Arial" panose="020B0604020202020204" pitchFamily="34" charset="0"/>
              <a:buChar char="•"/>
            </a:pPr>
            <a:r>
              <a:rPr lang="en-US" dirty="0" smtClean="0"/>
              <a:t>Local sea level is rising</a:t>
            </a:r>
          </a:p>
          <a:p>
            <a:pPr marL="171450" indent="-171450">
              <a:buFont typeface="Arial" panose="020B0604020202020204" pitchFamily="34" charset="0"/>
              <a:buChar char="•"/>
            </a:pPr>
            <a:r>
              <a:rPr lang="en-US" dirty="0" smtClean="0"/>
              <a:t>Land is rising faster</a:t>
            </a:r>
          </a:p>
          <a:p>
            <a:pPr marL="171450" indent="-171450">
              <a:buFont typeface="Arial" panose="020B0604020202020204" pitchFamily="34" charset="0"/>
              <a:buChar char="•"/>
            </a:pPr>
            <a:r>
              <a:rPr lang="en-US" dirty="0" smtClean="0"/>
              <a:t>Vertical</a:t>
            </a:r>
            <a:r>
              <a:rPr lang="en-US" baseline="0" dirty="0" smtClean="0"/>
              <a:t> r</a:t>
            </a:r>
            <a:r>
              <a:rPr lang="en-US" dirty="0" smtClean="0"/>
              <a:t>elationship between tidal and ‘terrestrial’ </a:t>
            </a:r>
            <a:r>
              <a:rPr lang="en-US" dirty="0" err="1" smtClean="0"/>
              <a:t>datums</a:t>
            </a:r>
            <a:r>
              <a:rPr lang="en-US" dirty="0" smtClean="0"/>
              <a:t> changes</a:t>
            </a:r>
            <a:r>
              <a:rPr lang="en-US" baseline="0" dirty="0" smtClean="0"/>
              <a:t> (increasing here) through time such that if you applied the 2004 relationship 10 years later, the expected position of local MLLW would be significantly off (shown with red x)</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Thought experiment: </a:t>
            </a:r>
            <a:r>
              <a:rPr lang="en-US" baseline="0" dirty="0" smtClean="0"/>
              <a:t>Mark shown has an official NAVD88 height published in IDB in 2004. Just 10 years later, a surveyor uses this published height value to complete a NAVD88 elevation certificate. A </a:t>
            </a:r>
            <a:r>
              <a:rPr lang="en-US" baseline="0" dirty="0" err="1" smtClean="0"/>
              <a:t>lidar</a:t>
            </a:r>
            <a:r>
              <a:rPr lang="en-US" baseline="0" dirty="0" smtClean="0"/>
              <a:t> contractor delivers a new 2014 DEM for Juneau and uses the same mark for control with a NAVD88 height value based on a GPS occupation of the mark (processed with OPUS).  Are the surveyor and the </a:t>
            </a:r>
            <a:r>
              <a:rPr lang="en-US" baseline="0" dirty="0" err="1" smtClean="0"/>
              <a:t>lidar</a:t>
            </a:r>
            <a:r>
              <a:rPr lang="en-US" baseline="0" dirty="0" smtClean="0"/>
              <a:t> contractor working in a consistent vertical datum?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a:p>
        </p:txBody>
      </p:sp>
    </p:spTree>
    <p:extLst>
      <p:ext uri="{BB962C8B-B14F-4D97-AF65-F5344CB8AC3E}">
        <p14:creationId xmlns:p14="http://schemas.microsoft.com/office/powerpoint/2010/main" val="3040182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smtClean="0"/>
              <a:t>new FIS is in process </a:t>
            </a:r>
            <a:r>
              <a:rPr lang="en-US" dirty="0" smtClean="0"/>
              <a:t>for Juneau.</a:t>
            </a:r>
          </a:p>
          <a:p>
            <a:r>
              <a:rPr lang="en-US" dirty="0" smtClean="0"/>
              <a:t>As</a:t>
            </a:r>
            <a:r>
              <a:rPr lang="en-US" baseline="0" dirty="0" smtClean="0"/>
              <a:t> such, </a:t>
            </a:r>
            <a:r>
              <a:rPr lang="en-US" dirty="0" smtClean="0"/>
              <a:t>STARR II (FEMA Region X Service Center)</a:t>
            </a:r>
            <a:r>
              <a:rPr lang="en-US" baseline="0" dirty="0" smtClean="0"/>
              <a:t> </a:t>
            </a:r>
            <a:r>
              <a:rPr lang="en-US" dirty="0" smtClean="0"/>
              <a:t>is </a:t>
            </a:r>
            <a:r>
              <a:rPr lang="en-US" dirty="0" smtClean="0"/>
              <a:t>taking extra measures </a:t>
            </a:r>
            <a:r>
              <a:rPr lang="en-US" dirty="0" smtClean="0"/>
              <a:t>to ensure a</a:t>
            </a:r>
            <a:r>
              <a:rPr lang="en-US" baseline="0" dirty="0" smtClean="0"/>
              <a:t> sound geospatial framework for the project.</a:t>
            </a:r>
          </a:p>
          <a:p>
            <a:r>
              <a:rPr lang="en-US" baseline="0" dirty="0" smtClean="0"/>
              <a:t>Their request for me to present at NORFMA/ASFPM is part of these efforts.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a:t>
            </a:fld>
            <a:endParaRPr lang="en-US" altLang="en-US"/>
          </a:p>
        </p:txBody>
      </p:sp>
    </p:spTree>
    <p:extLst>
      <p:ext uri="{BB962C8B-B14F-4D97-AF65-F5344CB8AC3E}">
        <p14:creationId xmlns:p14="http://schemas.microsoft.com/office/powerpoint/2010/main" val="51769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Cordova: </a:t>
            </a:r>
          </a:p>
          <a:p>
            <a:r>
              <a:rPr lang="en-US" dirty="0" smtClean="0"/>
              <a:t>Complex</a:t>
            </a:r>
            <a:r>
              <a:rPr lang="en-US" baseline="0" dirty="0" smtClean="0"/>
              <a:t> RSL trend, positive to steady… why?</a:t>
            </a:r>
          </a:p>
          <a:p>
            <a:endParaRPr lang="en-US" baseline="0" dirty="0" smtClean="0"/>
          </a:p>
          <a:p>
            <a:r>
              <a:rPr lang="en-US" baseline="0" dirty="0" smtClean="0"/>
              <a:t>Note: record starts in 1964 (see next slide for answer).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a:t>
            </a:fld>
            <a:endParaRPr lang="en-US" altLang="en-US"/>
          </a:p>
        </p:txBody>
      </p:sp>
    </p:spTree>
    <p:extLst>
      <p:ext uri="{BB962C8B-B14F-4D97-AF65-F5344CB8AC3E}">
        <p14:creationId xmlns:p14="http://schemas.microsoft.com/office/powerpoint/2010/main" val="162972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Alaska Earthquake March 27, 1964. Barnacle line clearly marked by upper limit of light-gray barnacles and desiccated rockweed in dark patches and by the lower growth limit of dark-gray encrusting lichens of the splash zone. Uplift of 3.2 feet in Whale Bay in western Prince William </a:t>
            </a:r>
            <a:r>
              <a:rPr lang="en-US" sz="1200" b="0" i="0" kern="1200" dirty="0" smtClean="0">
                <a:solidFill>
                  <a:schemeClr val="tx1"/>
                </a:solidFill>
                <a:effectLst/>
                <a:latin typeface="Gill Sans MT" pitchFamily="34" charset="0"/>
                <a:ea typeface="MS PGothic" pitchFamily="34" charset="-128"/>
                <a:cs typeface="ＭＳ Ｐゴシック" charset="0"/>
              </a:rPr>
              <a:t>Sound (not far from Cordova).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Photo </a:t>
            </a:r>
            <a:r>
              <a:rPr lang="en-US" sz="1200" b="0" i="0" kern="1200" dirty="0" smtClean="0">
                <a:solidFill>
                  <a:schemeClr val="tx1"/>
                </a:solidFill>
                <a:effectLst/>
                <a:latin typeface="Gill Sans MT" pitchFamily="34" charset="0"/>
                <a:ea typeface="MS PGothic" pitchFamily="34" charset="-128"/>
                <a:cs typeface="ＭＳ Ｐゴシック" charset="0"/>
              </a:rPr>
              <a:t>was taken at 3-foot tide stage. June 22, 1964. Figure 6, U.S. Geological Survey </a:t>
            </a:r>
            <a:r>
              <a:rPr lang="en-US" sz="1200" b="0" i="0" kern="1200" dirty="0" smtClean="0">
                <a:solidFill>
                  <a:schemeClr val="tx1"/>
                </a:solidFill>
                <a:effectLst/>
                <a:latin typeface="Gill Sans MT" pitchFamily="34" charset="0"/>
                <a:ea typeface="MS PGothic" pitchFamily="34" charset="-128"/>
                <a:cs typeface="ＭＳ Ｐゴシック" charset="0"/>
                <a:hlinkClick r:id="rId3"/>
              </a:rPr>
              <a:t>Professional paper 543</a:t>
            </a:r>
            <a:r>
              <a:rPr lang="en-US" sz="1200" b="0" i="0" kern="1200" dirty="0" smtClean="0">
                <a:solidFill>
                  <a:schemeClr val="tx1"/>
                </a:solidFill>
                <a:effectLst/>
                <a:latin typeface="Gill Sans MT" pitchFamily="34" charset="0"/>
                <a:ea typeface="MS PGothic" pitchFamily="34" charset="-128"/>
                <a:cs typeface="ＭＳ Ｐゴシック" charset="0"/>
              </a:rPr>
              <a:t>-I.</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smtClean="0"/>
          </a:p>
          <a:p>
            <a:r>
              <a:rPr lang="en-US" dirty="0" smtClean="0"/>
              <a:t>=</a:t>
            </a:r>
            <a:r>
              <a:rPr lang="en-US" baseline="0" dirty="0" smtClean="0"/>
              <a:t> Cordova experienced post-seismic adjustment following the 1964 quake = accelerated RSL rise (unfortunately coinciding with a period of major development in Cordova).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17</a:t>
            </a:fld>
            <a:endParaRPr lang="en-US" altLang="en-US"/>
          </a:p>
        </p:txBody>
      </p:sp>
    </p:spTree>
    <p:extLst>
      <p:ext uri="{BB962C8B-B14F-4D97-AF65-F5344CB8AC3E}">
        <p14:creationId xmlns:p14="http://schemas.microsoft.com/office/powerpoint/2010/main" val="106486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a:t>
            </a:r>
            <a:r>
              <a:rPr lang="en-US" sz="1200" b="0" i="0" kern="1200" dirty="0" smtClean="0">
                <a:solidFill>
                  <a:schemeClr val="tx1"/>
                </a:solidFill>
                <a:effectLst/>
                <a:latin typeface="Gill Sans MT" pitchFamily="34" charset="0"/>
                <a:ea typeface="MS PGothic" pitchFamily="34" charset="-128"/>
                <a:cs typeface="ＭＳ Ｐゴシック" charset="0"/>
              </a:rPr>
              <a:t>Experiment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Gill Sans MT" pitchFamily="34" charset="0"/>
                <a:ea typeface="MS PGothic" pitchFamily="34" charset="-128"/>
                <a:cs typeface="Times New Roman" panose="02020603050405020304" pitchFamily="18" charset="0"/>
              </a:rPr>
              <a:t>*******NOTE: BFE in</a:t>
            </a:r>
            <a:r>
              <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rPr>
              <a:t> Cordova is relative to local MLLW, not NAVD88***********</a:t>
            </a:r>
            <a:endParaRPr lang="en-US" b="1"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18</a:t>
            </a:fld>
            <a:endParaRPr lang="en-US" altLang="en-US"/>
          </a:p>
        </p:txBody>
      </p:sp>
    </p:spTree>
    <p:extLst>
      <p:ext uri="{BB962C8B-B14F-4D97-AF65-F5344CB8AC3E}">
        <p14:creationId xmlns:p14="http://schemas.microsoft.com/office/powerpoint/2010/main" val="345070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a:t>
            </a:r>
            <a:r>
              <a:rPr lang="en-US" sz="1200" b="0" i="0" kern="1200" dirty="0" smtClean="0">
                <a:solidFill>
                  <a:schemeClr val="tx1"/>
                </a:solidFill>
                <a:effectLst/>
                <a:latin typeface="Gill Sans MT" pitchFamily="34" charset="0"/>
                <a:ea typeface="MS PGothic" pitchFamily="34" charset="-128"/>
                <a:cs typeface="ＭＳ Ｐゴシック" charset="0"/>
              </a:rPr>
              <a:t>Experiment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rPr>
              <a:t>Note: Susan’s house is actually up</a:t>
            </a: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 small hill from Fred’s</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22795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Thought Experiment:</a:t>
            </a:r>
            <a:endParaRPr lang="en-US" dirty="0" smtClean="0"/>
          </a:p>
          <a:p>
            <a:r>
              <a:rPr lang="en-US" dirty="0" smtClean="0"/>
              <a:t>Fred</a:t>
            </a:r>
            <a:r>
              <a:rPr lang="en-US" baseline="0" dirty="0" smtClean="0"/>
              <a:t> is “out” </a:t>
            </a:r>
            <a:r>
              <a:rPr lang="en-US" baseline="0" dirty="0" smtClean="0"/>
              <a:t>of flood zone due </a:t>
            </a:r>
            <a:r>
              <a:rPr lang="en-US" baseline="0" dirty="0" smtClean="0"/>
              <a:t>to his grandfathered elevation, but Susan in “in” </a:t>
            </a:r>
            <a:r>
              <a:rPr lang="en-US" baseline="0" dirty="0" smtClean="0"/>
              <a:t>(she </a:t>
            </a:r>
            <a:r>
              <a:rPr lang="en-US" baseline="0" dirty="0" smtClean="0"/>
              <a:t>is not </a:t>
            </a:r>
            <a:r>
              <a:rPr lang="en-US" baseline="0" dirty="0" smtClean="0"/>
              <a:t>really, because these elevations are not relative to the </a:t>
            </a:r>
            <a:r>
              <a:rPr lang="en-US" baseline="0" dirty="0" smtClean="0"/>
              <a:t>same FIS datum</a:t>
            </a:r>
            <a:r>
              <a:rPr lang="en-US" baseline="0" dirty="0" smtClean="0"/>
              <a:t>)</a:t>
            </a:r>
          </a:p>
          <a:p>
            <a:r>
              <a:rPr lang="en-US" baseline="0" dirty="0" smtClean="0">
                <a:sym typeface="Wingdings" panose="05000000000000000000" pitchFamily="2" charset="2"/>
              </a:rPr>
              <a:t> No one in this scenario paid attention to the tidal epoch of the MLLW datum</a:t>
            </a:r>
            <a:endParaRPr lang="en-US" dirty="0" smtClean="0"/>
          </a:p>
          <a:p>
            <a:endParaRPr lang="en-US" dirty="0" smtClean="0"/>
          </a:p>
          <a:p>
            <a:r>
              <a:rPr lang="en-US" dirty="0" smtClean="0"/>
              <a:t>FEMA guidance says that </a:t>
            </a:r>
            <a:r>
              <a:rPr lang="en-US" dirty="0" smtClean="0"/>
              <a:t>“BFE </a:t>
            </a:r>
            <a:r>
              <a:rPr lang="en-US" dirty="0" smtClean="0"/>
              <a:t>stays fixed</a:t>
            </a:r>
            <a:r>
              <a:rPr lang="en-US" baseline="0" dirty="0" smtClean="0"/>
              <a:t> even if there is subsidence</a:t>
            </a:r>
            <a:r>
              <a:rPr lang="en-US" baseline="0" dirty="0" smtClean="0"/>
              <a:t>.” (a bit ambiguous if BEF is relative to a non-fixed datum)</a:t>
            </a:r>
            <a:endParaRPr lang="en-US" dirty="0" smtClean="0"/>
          </a:p>
          <a:p>
            <a:r>
              <a:rPr lang="en-US" dirty="0" smtClean="0"/>
              <a:t>Susan’s EC is NOT to the same datum as the BFE,</a:t>
            </a:r>
            <a:r>
              <a:rPr lang="en-US" baseline="0" dirty="0" smtClean="0"/>
              <a:t> but p</a:t>
            </a:r>
            <a:r>
              <a:rPr lang="en-US" dirty="0" smtClean="0"/>
              <a:t>erhaps </a:t>
            </a:r>
            <a:r>
              <a:rPr lang="en-US" baseline="0" dirty="0" smtClean="0"/>
              <a:t>Susan’s EC reflects her true risk, and Fred just got lucky with </a:t>
            </a:r>
            <a:r>
              <a:rPr lang="en-US" baseline="0" dirty="0" smtClean="0"/>
              <a:t>timing?</a:t>
            </a:r>
            <a:endParaRPr lang="en-US"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355124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ＭＳ Ｐゴシック" charset="0"/>
              </a:rPr>
              <a:t>The Cordova 1979 FIS was updated in 2015.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Gill Sans MT" pitchFamily="34" charset="0"/>
                <a:ea typeface="MS PGothic" pitchFamily="34" charset="-128"/>
                <a:cs typeface="Times New Roman" panose="02020603050405020304" pitchFamily="18" charset="0"/>
              </a:rPr>
              <a:t>The</a:t>
            </a: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 FIS was updated for BFEs relative to NAVD88, and a conversion value was provided that does not specify tidal epoch.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If this equation is used on Susan’s EC, her elevation is now ‘correct’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If this equation is applied to Fred’s EC, does he have a NAVD88 EC compliant with the new FIS?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Gill Sans MT" pitchFamily="34" charset="0"/>
                <a:ea typeface="MS PGothic" pitchFamily="34" charset="-128"/>
                <a:cs typeface="Times New Roman" panose="02020603050405020304" pitchFamily="18" charset="0"/>
              </a:rPr>
              <a:t>How would the local Flood Plain Manager know the difference?    </a:t>
            </a:r>
            <a:r>
              <a:rPr lang="en-US" sz="1200" b="1" i="0" kern="1200" baseline="0" dirty="0" smtClean="0">
                <a:solidFill>
                  <a:schemeClr val="tx1"/>
                </a:solidFill>
                <a:effectLst/>
                <a:latin typeface="Gill Sans MT" pitchFamily="34" charset="0"/>
                <a:ea typeface="MS PGothic" pitchFamily="34" charset="-128"/>
                <a:cs typeface="Times New Roman" panose="02020603050405020304" pitchFamily="18" charset="0"/>
              </a:rPr>
              <a:t>---- REINFORCES THE IMPORTANCE OF METADATA ----</a:t>
            </a:r>
            <a:endParaRPr lang="en-US" b="1"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125857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exact content and format may vary; these general recommendations are specific to projects with a vertical emphasis.</a:t>
            </a:r>
          </a:p>
          <a:p>
            <a:r>
              <a:rPr lang="en-US" i="1" baseline="0" dirty="0" smtClean="0"/>
              <a:t>Also keep a record of source/date of survey </a:t>
            </a:r>
            <a:r>
              <a:rPr lang="en-US" i="1" baseline="0" smtClean="0"/>
              <a:t>whenever possible, even before 2022.</a:t>
            </a:r>
            <a:endParaRPr lang="en-US" i="1"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78289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You may recognize </a:t>
            </a:r>
            <a:r>
              <a:rPr lang="en-US" dirty="0" smtClean="0"/>
              <a:t>NGS </a:t>
            </a:r>
            <a:r>
              <a:rPr lang="en-US" dirty="0" smtClean="0"/>
              <a:t>from</a:t>
            </a:r>
            <a:r>
              <a:rPr lang="en-US" baseline="0" dirty="0" smtClean="0"/>
              <a:t> such illustrious appearances as </a:t>
            </a:r>
            <a:r>
              <a:rPr lang="en-US" b="1" baseline="0" dirty="0" smtClean="0"/>
              <a:t>section 6.1 of </a:t>
            </a:r>
            <a:r>
              <a:rPr lang="en-US" b="1" dirty="0" smtClean="0">
                <a:hlinkClick r:id="rId3" tooltip="Download file: FIS_Report_Template_Nov_2016.docx"/>
              </a:rPr>
              <a:t>Template: Flood Insurance Study (FIS) Report (Nov 2016</a:t>
            </a:r>
            <a:r>
              <a:rPr lang="en-US" dirty="0" smtClean="0">
                <a:hlinkClick r:id="rId3" tooltip="Download file: FIS_Report_Template_Nov_2016.docx"/>
              </a:rPr>
              <a:t>)</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or the </a:t>
            </a:r>
            <a:r>
              <a:rPr lang="en-US" b="1" dirty="0" smtClean="0"/>
              <a:t>“NOTE THE USERS” </a:t>
            </a:r>
            <a:r>
              <a:rPr lang="en-US" b="0" dirty="0" smtClean="0"/>
              <a:t>section of your favorite FIRM </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a:t>
            </a:fld>
            <a:endParaRPr lang="en-US" altLang="en-US"/>
          </a:p>
        </p:txBody>
      </p:sp>
    </p:spTree>
    <p:extLst>
      <p:ext uri="{BB962C8B-B14F-4D97-AF65-F5344CB8AC3E}">
        <p14:creationId xmlns:p14="http://schemas.microsoft.com/office/powerpoint/2010/main" val="156433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p>
          <a:p>
            <a:pPr marL="171450" indent="-171450">
              <a:buFont typeface="Arial" panose="020B0604020202020204" pitchFamily="34" charset="0"/>
              <a:buChar char="•"/>
            </a:pPr>
            <a:r>
              <a:rPr lang="en-US" dirty="0" smtClean="0"/>
              <a:t>Old</a:t>
            </a:r>
            <a:r>
              <a:rPr lang="en-US" baseline="0" dirty="0" smtClean="0"/>
              <a:t> form issue w/o enough metadata</a:t>
            </a:r>
          </a:p>
          <a:p>
            <a:pPr marL="171450" indent="-171450">
              <a:buFont typeface="Arial" panose="020B0604020202020204" pitchFamily="34" charset="0"/>
              <a:buChar char="•"/>
            </a:pPr>
            <a:r>
              <a:rPr lang="en-US" baseline="0" dirty="0" smtClean="0"/>
              <a:t>This is very common issue in Alaska</a:t>
            </a:r>
          </a:p>
          <a:p>
            <a:pPr marL="171450" indent="-171450">
              <a:buFont typeface="Arial" panose="020B0604020202020204" pitchFamily="34" charset="0"/>
              <a:buChar char="•"/>
            </a:pPr>
            <a:r>
              <a:rPr lang="en-US" baseline="0" dirty="0" smtClean="0"/>
              <a:t>Underwriter takes datum label on EC at face value</a:t>
            </a:r>
          </a:p>
          <a:p>
            <a:pPr marL="171450" indent="-171450">
              <a:buFont typeface="Arial" panose="020B0604020202020204" pitchFamily="34" charset="0"/>
              <a:buChar char="•"/>
            </a:pPr>
            <a:r>
              <a:rPr lang="en-US" baseline="0" dirty="0" smtClean="0"/>
              <a:t>Conversion value may not exist OR may demonstrate that datum is </a:t>
            </a:r>
            <a:r>
              <a:rPr lang="en-US" baseline="0" dirty="0" err="1" smtClean="0"/>
              <a:t>mis</a:t>
            </a:r>
            <a:r>
              <a:rPr lang="en-US" baseline="0" dirty="0" smtClean="0"/>
              <a:t>-labeled by resulting in an unreasonable elevation</a:t>
            </a:r>
          </a:p>
          <a:p>
            <a:pPr marL="171450" indent="-171450">
              <a:buFont typeface="Arial" panose="020B0604020202020204" pitchFamily="34" charset="0"/>
              <a:buChar char="•"/>
            </a:pPr>
            <a:r>
              <a:rPr lang="en-US" baseline="0" dirty="0" smtClean="0"/>
              <a:t>Defer to licensed surveyor for interpretation or property requires a re-survey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144765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noGrp="1" noChangeArrowheads="1"/>
          </p:cNvSpPr>
          <p:nvPr>
            <p:ph type="dt" sz="quarter" idx="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t>December 18, 2009</a:t>
            </a:r>
          </a:p>
        </p:txBody>
      </p:sp>
      <p:sp>
        <p:nvSpPr>
          <p:cNvPr id="3758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436DC6-0B13-48FB-AC36-6CE22D9CC57C}"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endParaRPr>
          </a:p>
        </p:txBody>
      </p:sp>
      <p:sp>
        <p:nvSpPr>
          <p:cNvPr id="375811" name="Rectangle 2"/>
          <p:cNvSpPr>
            <a:spLocks noGrp="1" noRot="1" noChangeAspect="1" noChangeArrowheads="1" noTextEdit="1"/>
          </p:cNvSpPr>
          <p:nvPr>
            <p:ph type="sldImg"/>
          </p:nvPr>
        </p:nvSpPr>
        <p:spPr>
          <a:xfrm>
            <a:off x="1266825" y="720725"/>
            <a:ext cx="4778375" cy="3584575"/>
          </a:xfrm>
          <a:ln/>
        </p:spPr>
      </p:sp>
      <p:sp>
        <p:nvSpPr>
          <p:cNvPr id="375812" name="Rectangle 3"/>
          <p:cNvSpPr>
            <a:spLocks noGrp="1" noChangeArrowheads="1"/>
          </p:cNvSpPr>
          <p:nvPr>
            <p:ph type="body" idx="1"/>
          </p:nvPr>
        </p:nvSpPr>
        <p:spPr>
          <a:xfrm>
            <a:off x="976023" y="4546731"/>
            <a:ext cx="5363157" cy="4304325"/>
          </a:xfrm>
          <a:noFill/>
          <a:ln/>
        </p:spPr>
        <p:txBody>
          <a:bodyPr>
            <a:normAutofit/>
          </a:bodyPr>
          <a:lstStyle/>
          <a:p>
            <a:pPr lvl="1" eaLnBrk="1" hangingPunct="1">
              <a:buFont typeface="Wingdings" pitchFamily="2" charset="2"/>
              <a:buNone/>
            </a:pPr>
            <a:r>
              <a:rPr lang="en-US" sz="1100" dirty="0" smtClean="0">
                <a:solidFill>
                  <a:srgbClr val="333333"/>
                </a:solidFill>
                <a:latin typeface="Arial" charset="0"/>
              </a:rPr>
              <a:t>New EC</a:t>
            </a:r>
          </a:p>
          <a:p>
            <a:pPr lvl="1" eaLnBrk="1" hangingPunct="1">
              <a:buFont typeface="Wingdings" pitchFamily="2" charset="2"/>
              <a:buNone/>
            </a:pPr>
            <a:r>
              <a:rPr lang="en-US" sz="1100" dirty="0" smtClean="0">
                <a:solidFill>
                  <a:srgbClr val="333333"/>
                </a:solidFill>
                <a:latin typeface="Arial" charset="0"/>
              </a:rPr>
              <a:t>Note</a:t>
            </a:r>
            <a:r>
              <a:rPr lang="en-US" sz="1100" baseline="0" dirty="0" smtClean="0">
                <a:solidFill>
                  <a:srgbClr val="333333"/>
                </a:solidFill>
                <a:latin typeface="Arial" charset="0"/>
              </a:rPr>
              <a:t> extra space to add information about source; if you look in the instructions, licensed professionals completing this form are not restricted to just this space and they may provide attachments if extra explanation is necessary.</a:t>
            </a:r>
            <a:endParaRPr lang="en-US" sz="1100" dirty="0" smtClean="0">
              <a:solidFill>
                <a:srgbClr val="333333"/>
              </a:solidFill>
              <a:latin typeface="Arial" charset="0"/>
            </a:endParaRPr>
          </a:p>
        </p:txBody>
      </p:sp>
    </p:spTree>
    <p:extLst>
      <p:ext uri="{BB962C8B-B14F-4D97-AF65-F5344CB8AC3E}">
        <p14:creationId xmlns:p14="http://schemas.microsoft.com/office/powerpoint/2010/main" val="4261154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NGS Mission</a:t>
            </a:r>
            <a:r>
              <a:rPr lang="en-US" baseline="0" dirty="0" smtClean="0"/>
              <a:t> is to define, maintain, and provide access to the NSRS. </a:t>
            </a: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t>
            </a:r>
            <a:r>
              <a:rPr lang="en-US" baseline="0" dirty="0" smtClean="0"/>
              <a:t>provide access to users through a range of long-standing (e.g. IDB) and new (e.g. </a:t>
            </a:r>
            <a:r>
              <a:rPr lang="en-US" baseline="0" dirty="0" smtClean="0"/>
              <a:t>NADCON5) </a:t>
            </a:r>
            <a:r>
              <a:rPr lang="en-US" baseline="0" dirty="0" smtClean="0"/>
              <a:t>tools.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29</a:t>
            </a:fld>
            <a:endParaRPr lang="en-US" altLang="en-US"/>
          </a:p>
        </p:txBody>
      </p:sp>
    </p:spTree>
    <p:extLst>
      <p:ext uri="{BB962C8B-B14F-4D97-AF65-F5344CB8AC3E}">
        <p14:creationId xmlns:p14="http://schemas.microsoft.com/office/powerpoint/2010/main" val="2569975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 with</a:t>
            </a:r>
            <a:r>
              <a:rPr lang="en-US" baseline="0" dirty="0" smtClean="0"/>
              <a:t> your local NGS life-line.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416237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is not pulling the rug out from under you, we are re-leveling and bracing</a:t>
            </a:r>
            <a:r>
              <a:rPr lang="en-US" baseline="0" dirty="0" smtClean="0"/>
              <a:t> the subfloor for longevity.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2071658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As </a:t>
            </a:r>
            <a:r>
              <a:rPr lang="en-US" dirty="0" smtClean="0"/>
              <a:t>NGS continues to fulfil our primary mission of defining, maintaining, and providing access to the NSRS, we have recognized the need to modernize the current NSRS in tandem with advances in geodesy, geophysics, and technology (especially GPS/GNSS);</a:t>
            </a:r>
            <a:r>
              <a:rPr lang="en-US" baseline="0" dirty="0" smtClean="0"/>
              <a:t> and to meet evolving requirements and expectations of the NSRS.</a:t>
            </a:r>
            <a:r>
              <a:rPr lang="en-US" dirty="0" smtClean="0"/>
              <a:t>  Decisions</a:t>
            </a:r>
            <a:r>
              <a:rPr lang="en-US" baseline="0" dirty="0" smtClean="0"/>
              <a:t> about how to best modernize the NSRS must achieve improved consistency (especially between passive and active control) and convenience while not fully departing from expected characteristics that are part of the fabric of how our Nation uses precise positions.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Additionally, (for better or worse) as a society we have also adopted an expectation that our spatial reference system is defined in a manner that provides some level of CONSTANCY (that objects considered to be stationary have fixed coordinates and/or heights). We have also come to expect that heights and depths are relative to some definition of sea level, and this COHERENCE with a natural equipotential surface also ensures that water will flow from higher to lower height values.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Rokkitt"/>
                <a:ea typeface="Rokkitt"/>
                <a:cs typeface="Rokkitt"/>
                <a:sym typeface="Rokkitt"/>
              </a:rPr>
              <a:t>Horizontal and vertical </a:t>
            </a:r>
            <a:r>
              <a:rPr lang="en-US" sz="1200" b="0" i="0" u="none" strike="noStrike" cap="none" dirty="0" err="1" smtClean="0">
                <a:solidFill>
                  <a:schemeClr val="dk1"/>
                </a:solidFill>
                <a:latin typeface="Rokkitt"/>
                <a:ea typeface="Rokkitt"/>
                <a:cs typeface="Rokkitt"/>
                <a:sym typeface="Rokkitt"/>
              </a:rPr>
              <a:t>datums</a:t>
            </a:r>
            <a:r>
              <a:rPr lang="en-US" sz="1200" b="0" i="0" u="none" strike="noStrike" cap="none" dirty="0" smtClean="0">
                <a:solidFill>
                  <a:schemeClr val="dk1"/>
                </a:solidFill>
                <a:latin typeface="Rokkitt"/>
                <a:ea typeface="Rokkitt"/>
                <a:cs typeface="Rokkitt"/>
                <a:sym typeface="Rokkitt"/>
              </a:rPr>
              <a:t> will be replaced by </a:t>
            </a:r>
            <a:r>
              <a:rPr lang="en-US" sz="1200" b="0" i="0" u="none" strike="noStrike" cap="none" dirty="0" smtClean="0">
                <a:solidFill>
                  <a:srgbClr val="C00000"/>
                </a:solidFill>
                <a:latin typeface="Rokkitt"/>
                <a:ea typeface="Rokkitt"/>
                <a:cs typeface="Rokkitt"/>
                <a:sym typeface="Rokkitt"/>
              </a:rPr>
              <a:t>geometric</a:t>
            </a:r>
            <a:r>
              <a:rPr lang="en-US" sz="1200" b="0" i="0" u="none" strike="noStrike" cap="none" dirty="0" smtClean="0">
                <a:solidFill>
                  <a:schemeClr val="dk1"/>
                </a:solidFill>
                <a:latin typeface="Rokkitt"/>
                <a:ea typeface="Rokkitt"/>
                <a:cs typeface="Rokkitt"/>
                <a:sym typeface="Rokkitt"/>
              </a:rPr>
              <a:t> and </a:t>
            </a:r>
            <a:r>
              <a:rPr lang="en-US" sz="1200" b="0" i="0" u="none" strike="noStrike" cap="none" dirty="0" smtClean="0">
                <a:solidFill>
                  <a:srgbClr val="C00000"/>
                </a:solidFill>
                <a:latin typeface="Rokkitt"/>
                <a:ea typeface="Rokkitt"/>
                <a:cs typeface="Rokkitt"/>
                <a:sym typeface="Rokkitt"/>
              </a:rPr>
              <a:t>geopotential</a:t>
            </a:r>
            <a:r>
              <a:rPr lang="en-US" sz="1200" b="0" i="0" u="none" strike="noStrike" cap="none" dirty="0" smtClean="0">
                <a:solidFill>
                  <a:schemeClr val="dk1"/>
                </a:solidFill>
                <a:latin typeface="Rokkitt"/>
                <a:ea typeface="Rokkitt"/>
                <a:cs typeface="Rokkitt"/>
                <a:sym typeface="Rokkitt"/>
              </a:rPr>
              <a:t> reference systems that are time dependent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Gill Sans MT" pitchFamily="34" charset="0"/>
                <a:ea typeface="MS PGothic" pitchFamily="34" charset="-128"/>
                <a:cs typeface="ＭＳ Ｐゴシック" charset="0"/>
              </a:rPr>
              <a:t>***</a:t>
            </a:r>
            <a:r>
              <a:rPr lang="en-US" sz="1200" b="1" kern="1200" dirty="0" smtClean="0">
                <a:solidFill>
                  <a:schemeClr val="tx1"/>
                </a:solidFill>
                <a:effectLst/>
                <a:latin typeface="Gill Sans MT" pitchFamily="34" charset="0"/>
                <a:ea typeface="MS PGothic" pitchFamily="34" charset="-128"/>
                <a:cs typeface="ＭＳ Ｐゴシック" charset="0"/>
              </a:rPr>
              <a:t>Blueprints are available </a:t>
            </a:r>
            <a:r>
              <a:rPr lang="en-US" sz="1200" kern="1200" dirty="0" smtClean="0">
                <a:solidFill>
                  <a:schemeClr val="tx1"/>
                </a:solidFill>
                <a:effectLst/>
                <a:latin typeface="Gill Sans MT" pitchFamily="34" charset="0"/>
                <a:ea typeface="MS PGothic" pitchFamily="34" charset="-128"/>
                <a:cs typeface="ＭＳ Ｐゴシック" charset="0"/>
              </a:rPr>
              <a:t>for detailed information</a:t>
            </a:r>
            <a:r>
              <a:rPr lang="en-US" sz="1200" kern="1200" baseline="0" dirty="0" smtClean="0">
                <a:solidFill>
                  <a:schemeClr val="tx1"/>
                </a:solidFill>
                <a:effectLst/>
                <a:latin typeface="Gill Sans MT" pitchFamily="34" charset="0"/>
                <a:ea typeface="MS PGothic" pitchFamily="34" charset="-128"/>
                <a:cs typeface="ＭＳ Ｐゴシック" charset="0"/>
              </a:rPr>
              <a:t> on the proposed form of the new NSRS***</a:t>
            </a:r>
          </a:p>
          <a:p>
            <a:endParaRPr lang="en-US" sz="2000" b="0" i="0" u="none" strike="noStrike" cap="none" dirty="0" smtClean="0">
              <a:solidFill>
                <a:schemeClr val="dk1"/>
              </a:solidFill>
              <a:latin typeface="Rokkitt"/>
              <a:ea typeface="Rokkitt"/>
              <a:cs typeface="Rokkitt"/>
              <a:sym typeface="Rokkitt"/>
            </a:endParaRPr>
          </a:p>
          <a:p>
            <a:r>
              <a:rPr lang="en-US" sz="2000" b="1" i="0" u="none" strike="noStrike" cap="none" dirty="0" smtClean="0">
                <a:solidFill>
                  <a:schemeClr val="dk1"/>
                </a:solidFill>
                <a:latin typeface="Rokkitt"/>
                <a:sym typeface="Rokkitt"/>
              </a:rPr>
              <a:t>Notable</a:t>
            </a:r>
            <a:r>
              <a:rPr lang="en-US" sz="2000" b="1" i="0" u="none" strike="noStrike" cap="none" baseline="0" dirty="0" smtClean="0">
                <a:solidFill>
                  <a:schemeClr val="dk1"/>
                </a:solidFill>
                <a:latin typeface="Rokkitt"/>
                <a:sym typeface="Rokkitt"/>
              </a:rPr>
              <a:t> Improvements (in no order):</a:t>
            </a:r>
          </a:p>
          <a:p>
            <a:pPr marL="171450" indent="-171450">
              <a:buFont typeface="Arial" panose="020B0604020202020204" pitchFamily="34" charset="0"/>
              <a:buChar char="•"/>
            </a:pPr>
            <a:r>
              <a:rPr lang="en-US" sz="2000" b="0" i="0" u="none" strike="noStrike" cap="none" baseline="0" dirty="0" smtClean="0">
                <a:solidFill>
                  <a:schemeClr val="dk1"/>
                </a:solidFill>
                <a:latin typeface="Rokkitt"/>
                <a:sym typeface="Rokkitt"/>
              </a:rPr>
              <a:t>Removes nation-wide tilt and bias in the present vertical datum</a:t>
            </a:r>
          </a:p>
          <a:p>
            <a:pPr marL="171450" indent="-171450">
              <a:buFont typeface="Arial" panose="020B0604020202020204" pitchFamily="34" charset="0"/>
              <a:buChar char="•"/>
            </a:pPr>
            <a:r>
              <a:rPr lang="en-US" b="0" dirty="0" smtClean="0"/>
              <a:t>Time-dependency provides</a:t>
            </a:r>
            <a:r>
              <a:rPr lang="en-US" b="0" baseline="0" dirty="0" smtClean="0"/>
              <a:t> better ways to access to mark stability and use the NSRS to monitor gradual change such as subsidence or uplift</a:t>
            </a:r>
            <a:endParaRPr lang="en-US" b="0" dirty="0" smtClean="0"/>
          </a:p>
          <a:p>
            <a:pPr marL="171450" indent="-171450">
              <a:buFont typeface="Arial" panose="020B0604020202020204" pitchFamily="34" charset="0"/>
              <a:buChar char="•"/>
            </a:pPr>
            <a:r>
              <a:rPr lang="en-US" b="0" dirty="0" smtClean="0"/>
              <a:t>New</a:t>
            </a:r>
            <a:r>
              <a:rPr lang="en-US" b="0" baseline="0" dirty="0" smtClean="0"/>
              <a:t> vertical datum aligns with international neighbors such as Canada, facilitating precise positioning in border areas</a:t>
            </a:r>
          </a:p>
          <a:p>
            <a:pPr marL="171450" indent="-171450">
              <a:buFont typeface="Arial" panose="020B0604020202020204" pitchFamily="34" charset="0"/>
              <a:buChar char="•"/>
            </a:pPr>
            <a:r>
              <a:rPr lang="en-US" b="0" baseline="0" dirty="0" smtClean="0"/>
              <a:t>GPS gateway opens consistent NSRS access to remote and isolated parts of the United States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More systematic ties between NAPGD2022 and tidal </a:t>
            </a:r>
            <a:r>
              <a:rPr lang="en-US" sz="1200" kern="1200" dirty="0" err="1" smtClean="0">
                <a:solidFill>
                  <a:schemeClr val="tx1"/>
                </a:solidFill>
                <a:effectLst/>
                <a:latin typeface="Gill Sans MT" pitchFamily="34" charset="0"/>
                <a:ea typeface="MS PGothic" pitchFamily="34" charset="-128"/>
                <a:cs typeface="ＭＳ Ｐゴシック" charset="0"/>
              </a:rPr>
              <a:t>datums</a:t>
            </a:r>
            <a:r>
              <a:rPr lang="en-US" sz="1200" kern="1200" dirty="0" smtClean="0">
                <a:solidFill>
                  <a:schemeClr val="tx1"/>
                </a:solidFill>
                <a:effectLst/>
                <a:latin typeface="Gill Sans MT" pitchFamily="34" charset="0"/>
                <a:ea typeface="MS PGothic" pitchFamily="34" charset="-128"/>
                <a:cs typeface="ＭＳ Ｐゴシック" charset="0"/>
              </a:rPr>
              <a:t> will significantly improve the quality of geospatial data in coastal environments with sea level trends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Direct</a:t>
            </a:r>
            <a:r>
              <a:rPr lang="en-US" sz="1200" kern="1200" baseline="0" dirty="0" smtClean="0">
                <a:solidFill>
                  <a:schemeClr val="tx1"/>
                </a:solidFill>
                <a:effectLst/>
                <a:latin typeface="Gill Sans MT" pitchFamily="34" charset="0"/>
                <a:ea typeface="MS PGothic" pitchFamily="34" charset="-128"/>
                <a:cs typeface="ＭＳ Ｐゴシック" charset="0"/>
              </a:rPr>
              <a:t> relationships to ITRF/IGS improve the </a:t>
            </a:r>
            <a:r>
              <a:rPr lang="en-US" sz="1200" kern="1200" dirty="0" smtClean="0">
                <a:solidFill>
                  <a:schemeClr val="tx1"/>
                </a:solidFill>
                <a:effectLst/>
                <a:latin typeface="Gill Sans MT" pitchFamily="34" charset="0"/>
                <a:ea typeface="MS PGothic" pitchFamily="34" charset="-128"/>
                <a:cs typeface="ＭＳ Ｐゴシック" charset="0"/>
              </a:rPr>
              <a:t>spatial framework for GNSS-based technology, such as UAS/UAVs</a:t>
            </a:r>
          </a:p>
          <a:p>
            <a:pPr marL="171450" indent="-171450">
              <a:buFont typeface="Arial" panose="020B0604020202020204" pitchFamily="34" charset="0"/>
              <a:buChar char="•"/>
            </a:pPr>
            <a:endParaRPr lang="en-US" sz="1200" kern="1200" dirty="0" smtClean="0">
              <a:solidFill>
                <a:schemeClr val="tx1"/>
              </a:solidFill>
              <a:effectLst/>
              <a:latin typeface="Gill Sans MT" pitchFamily="34" charset="0"/>
              <a:ea typeface="MS PGothic" pitchFamily="34" charset="-128"/>
              <a:cs typeface="ＭＳ Ｐゴシック" charset="0"/>
            </a:endParaRPr>
          </a:p>
          <a:p>
            <a:r>
              <a:rPr lang="en-US" sz="1200" i="1" kern="1200" dirty="0" smtClean="0">
                <a:solidFill>
                  <a:schemeClr val="tx1"/>
                </a:solidFill>
                <a:effectLst/>
                <a:latin typeface="Gill Sans MT" pitchFamily="34" charset="0"/>
                <a:ea typeface="MS PGothic" pitchFamily="34" charset="-128"/>
                <a:cs typeface="ＭＳ Ｐゴシック" charset="0"/>
              </a:rPr>
              <a:t>Image: </a:t>
            </a:r>
            <a:r>
              <a:rPr lang="en-US" i="1" dirty="0" smtClean="0"/>
              <a:t>GPS Block IIF Satellite (12 launched between 2010-2016; these</a:t>
            </a:r>
            <a:r>
              <a:rPr lang="en-US" i="1" baseline="0" dirty="0" smtClean="0"/>
              <a:t> platforms presently form the core of the active GPS constellation</a:t>
            </a:r>
            <a:r>
              <a:rPr lang="en-US" i="1" dirty="0" smtClean="0"/>
              <a:t>)</a:t>
            </a:r>
            <a:r>
              <a:rPr lang="en-US" sz="1200" i="1" kern="1200" dirty="0" smtClean="0">
                <a:solidFill>
                  <a:schemeClr val="tx1"/>
                </a:solidFill>
                <a:effectLst/>
                <a:latin typeface="Gill Sans MT" pitchFamily="34" charset="0"/>
                <a:ea typeface="MS PGothic" pitchFamily="34" charset="-128"/>
                <a:cs typeface="ＭＳ Ｐゴシック"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34</a:t>
            </a:fld>
            <a:endParaRPr lang="en-US" altLang="en-US"/>
          </a:p>
        </p:txBody>
      </p:sp>
    </p:spTree>
    <p:extLst>
      <p:ext uri="{BB962C8B-B14F-4D97-AF65-F5344CB8AC3E}">
        <p14:creationId xmlns:p14="http://schemas.microsoft.com/office/powerpoint/2010/main" val="77836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rtl="0">
              <a:lnSpc>
                <a:spcPct val="100000"/>
              </a:lnSpc>
              <a:spcBef>
                <a:spcPts val="0"/>
              </a:spcBef>
              <a:spcAft>
                <a:spcPts val="0"/>
              </a:spcAft>
              <a:buClr>
                <a:schemeClr val="dk1"/>
              </a:buClr>
              <a:buSzPct val="100000"/>
              <a:buFont typeface="Noto Sans Symbols"/>
              <a:buNone/>
            </a:pPr>
            <a:r>
              <a:rPr lang="en-US" sz="2000" b="0" i="0" u="none" strike="noStrike" cap="none" dirty="0" smtClean="0">
                <a:solidFill>
                  <a:schemeClr val="dk1"/>
                </a:solidFill>
                <a:latin typeface="Rokkitt"/>
                <a:ea typeface="Rokkitt"/>
                <a:cs typeface="Rokkitt"/>
                <a:sym typeface="Rokkitt"/>
              </a:rPr>
              <a:t>In 2022:</a:t>
            </a: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Active </a:t>
            </a:r>
            <a:r>
              <a:rPr lang="en-US" sz="2000" b="0" i="0" u="none" strike="noStrike" cap="none" dirty="0" smtClean="0">
                <a:solidFill>
                  <a:schemeClr val="dk1"/>
                </a:solidFill>
                <a:latin typeface="Rokkitt"/>
                <a:ea typeface="Rokkitt"/>
                <a:cs typeface="Rokkitt"/>
                <a:sym typeface="Rokkitt"/>
              </a:rPr>
              <a:t>geodetic control (CORS) will replace </a:t>
            </a:r>
            <a:r>
              <a:rPr lang="en-US" sz="2000" b="0" i="0" u="none" strike="noStrike" cap="none" dirty="0" smtClean="0">
                <a:solidFill>
                  <a:srgbClr val="C00000"/>
                </a:solidFill>
                <a:latin typeface="Rokkitt"/>
                <a:ea typeface="Rokkitt"/>
                <a:cs typeface="Rokkitt"/>
                <a:sym typeface="Rokkitt"/>
              </a:rPr>
              <a:t>passive </a:t>
            </a:r>
            <a:r>
              <a:rPr lang="en-US" sz="2000" b="0" i="0" u="none" strike="noStrike" cap="none" dirty="0" smtClean="0">
                <a:solidFill>
                  <a:schemeClr val="dk1"/>
                </a:solidFill>
                <a:latin typeface="Rokkitt"/>
                <a:ea typeface="Rokkitt"/>
                <a:cs typeface="Rokkitt"/>
                <a:sym typeface="Rokkitt"/>
              </a:rPr>
              <a:t>geodetic control (bench marks)</a:t>
            </a: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GPS/GNSS</a:t>
            </a:r>
            <a:r>
              <a:rPr lang="en-US" sz="2000" b="0" i="0" u="none" strike="noStrike" cap="none" dirty="0" smtClean="0">
                <a:solidFill>
                  <a:schemeClr val="dk1"/>
                </a:solidFill>
                <a:latin typeface="Rokkitt"/>
                <a:ea typeface="Rokkitt"/>
                <a:cs typeface="Rokkitt"/>
                <a:sym typeface="Rokkitt"/>
              </a:rPr>
              <a:t> will be the official gateway to the NSRS</a:t>
            </a:r>
          </a:p>
          <a:p>
            <a:pPr marL="742950" marR="0" lvl="1" indent="-285750" algn="l" rtl="0">
              <a:lnSpc>
                <a:spcPct val="100000"/>
              </a:lnSpc>
              <a:spcBef>
                <a:spcPts val="400"/>
              </a:spcBef>
              <a:spcAft>
                <a:spcPts val="0"/>
              </a:spcAft>
              <a:buClr>
                <a:schemeClr val="dk1"/>
              </a:buClr>
              <a:buSzPct val="100000"/>
              <a:buFont typeface="Noto Sans Symbols"/>
              <a:buChar char="▪"/>
            </a:pPr>
            <a:r>
              <a:rPr lang="en-US" sz="2000" b="0" i="0" u="none" strike="noStrike" cap="none" dirty="0" smtClean="0">
                <a:solidFill>
                  <a:schemeClr val="dk1"/>
                </a:solidFill>
                <a:latin typeface="Rokkitt"/>
                <a:ea typeface="Rokkitt"/>
                <a:cs typeface="Rokkitt"/>
                <a:sym typeface="Rokkitt"/>
              </a:rPr>
              <a:t>GRAV-D project for a refined </a:t>
            </a:r>
            <a:r>
              <a:rPr lang="en-US" sz="2000" b="0" i="1" u="none" strike="noStrike" cap="none" dirty="0" smtClean="0">
                <a:solidFill>
                  <a:schemeClr val="dk1"/>
                </a:solidFill>
                <a:latin typeface="Rokkitt"/>
                <a:ea typeface="Rokkitt"/>
                <a:cs typeface="Rokkitt"/>
                <a:sym typeface="Rokkitt"/>
              </a:rPr>
              <a:t>gravimetric</a:t>
            </a:r>
            <a:r>
              <a:rPr lang="en-US" sz="2000" b="0" i="0" u="none" strike="noStrike" cap="none" dirty="0" smtClean="0">
                <a:solidFill>
                  <a:schemeClr val="dk1"/>
                </a:solidFill>
                <a:latin typeface="Rokkitt"/>
                <a:ea typeface="Rokkitt"/>
                <a:cs typeface="Rokkitt"/>
                <a:sym typeface="Rokkitt"/>
              </a:rPr>
              <a:t> geoid for the US that will enable access to </a:t>
            </a:r>
            <a:r>
              <a:rPr lang="en-US" sz="2000" b="0" i="0" u="none" strike="noStrike" cap="none" dirty="0" err="1" smtClean="0">
                <a:solidFill>
                  <a:schemeClr val="dk1"/>
                </a:solidFill>
                <a:latin typeface="Rokkitt"/>
                <a:ea typeface="Rokkitt"/>
                <a:cs typeface="Rokkitt"/>
                <a:sym typeface="Rokkitt"/>
              </a:rPr>
              <a:t>orthometric</a:t>
            </a:r>
            <a:r>
              <a:rPr lang="en-US" sz="2000" b="0" i="0" u="none" strike="noStrike" cap="none" dirty="0" smtClean="0">
                <a:solidFill>
                  <a:schemeClr val="dk1"/>
                </a:solidFill>
                <a:latin typeface="Rokkitt"/>
                <a:ea typeface="Rokkitt"/>
                <a:cs typeface="Rokkitt"/>
                <a:sym typeface="Rokkitt"/>
              </a:rPr>
              <a:t> heights w/in 2 cm accuracy using GPS/GNSS (no warp to published heights)</a:t>
            </a:r>
          </a:p>
          <a:p>
            <a:endParaRPr lang="en-US" dirty="0" smtClean="0"/>
          </a:p>
          <a:p>
            <a:r>
              <a:rPr lang="en-US" dirty="0" smtClean="0"/>
              <a:t>Passive control will continue to play important roles in precise positioning as:</a:t>
            </a:r>
          </a:p>
          <a:p>
            <a:pPr lvl="1"/>
            <a:r>
              <a:rPr lang="en-US" b="1" dirty="0" smtClean="0"/>
              <a:t>- Calibration</a:t>
            </a:r>
            <a:r>
              <a:rPr lang="en-US" dirty="0" smtClean="0"/>
              <a:t> sites for GNSS technology, Real Time Network validation, and verification of datum transformation tool results,</a:t>
            </a:r>
          </a:p>
          <a:p>
            <a:pPr lvl="1"/>
            <a:r>
              <a:rPr lang="en-US" dirty="0" smtClean="0"/>
              <a:t>- Sites for </a:t>
            </a:r>
            <a:r>
              <a:rPr lang="en-US" b="1" dirty="0" smtClean="0"/>
              <a:t>monitoring</a:t>
            </a:r>
            <a:r>
              <a:rPr lang="en-US" dirty="0" smtClean="0"/>
              <a:t> motion to enhance Intra-Frame Velocity Model (via repeat/campaign GNSS occupations),</a:t>
            </a:r>
          </a:p>
          <a:p>
            <a:pPr lvl="1"/>
            <a:r>
              <a:rPr lang="en-US" b="1" dirty="0" smtClean="0"/>
              <a:t>- Convenience</a:t>
            </a:r>
            <a:r>
              <a:rPr lang="en-US" dirty="0" smtClean="0"/>
              <a:t>: passive control will continue to provide rapid access to NSRS positions in areas with limited GNSS coverage (e.g. cities, forests) or in the event of GNSS failure (e.g. geomagnetic storms).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53691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36</a:t>
            </a:fld>
            <a:endParaRPr lang="en-US" altLang="en-US"/>
          </a:p>
        </p:txBody>
      </p:sp>
    </p:spTree>
    <p:extLst>
      <p:ext uri="{BB962C8B-B14F-4D97-AF65-F5344CB8AC3E}">
        <p14:creationId xmlns:p14="http://schemas.microsoft.com/office/powerpoint/2010/main" val="782789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a:p>
        </p:txBody>
      </p:sp>
    </p:spTree>
    <p:extLst>
      <p:ext uri="{BB962C8B-B14F-4D97-AF65-F5344CB8AC3E}">
        <p14:creationId xmlns:p14="http://schemas.microsoft.com/office/powerpoint/2010/main" val="42953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a:t>
            </a:fld>
            <a:endParaRPr lang="en-US" altLang="en-US"/>
          </a:p>
        </p:txBody>
      </p:sp>
    </p:spTree>
    <p:extLst>
      <p:ext uri="{BB962C8B-B14F-4D97-AF65-F5344CB8AC3E}">
        <p14:creationId xmlns:p14="http://schemas.microsoft.com/office/powerpoint/2010/main" val="182353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dirty="0" smtClean="0"/>
              <a:t>NSRS is a consistent geospatial framework, common to all Federal</a:t>
            </a:r>
            <a:r>
              <a:rPr lang="en-US" baseline="0" dirty="0" smtClean="0"/>
              <a:t> agencies and other users</a:t>
            </a:r>
            <a:endParaRPr lang="en-US" dirty="0" smtClean="0"/>
          </a:p>
          <a:p>
            <a:pPr marL="171450" indent="-171450" eaLnBrk="1" hangingPunct="1">
              <a:buFont typeface="Arial" panose="020B0604020202020204" pitchFamily="34" charset="0"/>
              <a:buChar char="•"/>
            </a:pPr>
            <a:r>
              <a:rPr lang="en-US" dirty="0" smtClean="0"/>
              <a:t>NSRS fuels </a:t>
            </a:r>
            <a:r>
              <a:rPr lang="en-US" altLang="en-US" sz="1200" dirty="0" smtClean="0">
                <a:cs typeface="Arial" panose="020B0604020202020204" pitchFamily="34" charset="0"/>
              </a:rPr>
              <a:t>informed decision-making for</a:t>
            </a:r>
            <a:r>
              <a:rPr lang="en-US" altLang="en-US" sz="1200" baseline="0" dirty="0" smtClean="0">
                <a:cs typeface="Arial" panose="020B0604020202020204" pitchFamily="34" charset="0"/>
              </a:rPr>
              <a:t> </a:t>
            </a:r>
            <a:r>
              <a:rPr lang="en-US" altLang="en-US" sz="1200" dirty="0" smtClean="0">
                <a:cs typeface="Arial" panose="020B0604020202020204" pitchFamily="34" charset="0"/>
              </a:rPr>
              <a:t>mapping and charting, navigation,</a:t>
            </a:r>
            <a:r>
              <a:rPr lang="en-US" altLang="en-US" sz="1200" baseline="0" dirty="0" smtClean="0">
                <a:cs typeface="Arial" panose="020B0604020202020204" pitchFamily="34" charset="0"/>
              </a:rPr>
              <a:t> </a:t>
            </a:r>
            <a:r>
              <a:rPr lang="en-US" altLang="en-US" sz="1200" dirty="0" smtClean="0">
                <a:cs typeface="Arial" panose="020B0604020202020204" pitchFamily="34" charset="0"/>
              </a:rPr>
              <a:t>flood risk determination, transportation, land use, and ecosystem management</a:t>
            </a:r>
          </a:p>
          <a:p>
            <a:pPr marL="171450" indent="-171450" eaLnBrk="1" hangingPunct="1">
              <a:buFont typeface="Arial" panose="020B0604020202020204" pitchFamily="34" charset="0"/>
              <a:buChar char="•"/>
            </a:pPr>
            <a:r>
              <a:rPr lang="en-US" altLang="en-US" sz="1200" dirty="0" smtClean="0">
                <a:cs typeface="Arial" panose="020B0604020202020204" pitchFamily="34" charset="0"/>
              </a:rPr>
              <a:t>Elements of NSRS include (but are not limited to):</a:t>
            </a:r>
            <a:r>
              <a:rPr lang="en-US" altLang="en-US" sz="1200" baseline="0" dirty="0" smtClean="0">
                <a:cs typeface="Arial" panose="020B0604020202020204" pitchFamily="34" charset="0"/>
              </a:rPr>
              <a:t>  latitude, longitude, elevation, gravity, shoreline position + changes over time</a:t>
            </a:r>
          </a:p>
          <a:p>
            <a:pPr eaLnBrk="1" hangingPunct="1">
              <a:buFont typeface="Arial" panose="020B0604020202020204" pitchFamily="34" charset="0"/>
              <a:buNone/>
            </a:pPr>
            <a:endParaRPr lang="en-US" altLang="en-US" sz="1200" baseline="0" dirty="0" smtClean="0">
              <a:cs typeface="Arial" panose="020B0604020202020204" pitchFamily="34" charset="0"/>
            </a:endParaRPr>
          </a:p>
          <a:p>
            <a:pPr eaLnBrk="1" hangingPunct="1">
              <a:buFont typeface="Arial" panose="020B0604020202020204" pitchFamily="34" charset="0"/>
              <a:buNone/>
            </a:pPr>
            <a:r>
              <a:rPr lang="en-US" altLang="en-US" sz="1200" u="sng" baseline="0" dirty="0" smtClean="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sz="1200" baseline="0" dirty="0" smtClean="0">
                <a:cs typeface="Arial" panose="020B0604020202020204" pitchFamily="34" charset="0"/>
              </a:rPr>
              <a:t>Just in the making of a single FIRM, data collected at different points in time using different methods must be reliably aligned and combined with historical data (in both horizontal and vertical) to produce a final product in which all of this information is available in one place to assist the planner in appropriate flood mitigation.</a:t>
            </a:r>
            <a:endParaRPr lang="en-US" altLang="en-US" sz="1200" dirty="0" smtClean="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7</a:t>
            </a:fld>
            <a:endParaRPr lang="en-US" altLang="en-US"/>
          </a:p>
        </p:txBody>
      </p:sp>
    </p:spTree>
    <p:extLst>
      <p:ext uri="{BB962C8B-B14F-4D97-AF65-F5344CB8AC3E}">
        <p14:creationId xmlns:p14="http://schemas.microsoft.com/office/powerpoint/2010/main" val="26972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smtClean="0"/>
              <a:t>Mark pictured:</a:t>
            </a:r>
            <a:r>
              <a:rPr lang="en-US" i="1" baseline="0" dirty="0" smtClean="0"/>
              <a:t> https://www.ngs.noaa.gov/cgi-bin/ds_mark.prl?PidBox=DG2533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The NAVD88 leveling network is held to “zero” at the level of local MSL in 1985 in Father Point in Rimouski, Quebec. The historical postcards are from Ste. </a:t>
            </a:r>
            <a:r>
              <a:rPr lang="en-US" i="1" baseline="0" dirty="0" err="1" smtClean="0"/>
              <a:t>Luce</a:t>
            </a:r>
            <a:r>
              <a:rPr lang="en-US" i="1" baseline="0" dirty="0" smtClean="0"/>
              <a:t>-Sur-</a:t>
            </a:r>
            <a:r>
              <a:rPr lang="en-US" i="1" baseline="0" dirty="0" err="1" smtClean="0"/>
              <a:t>Mer</a:t>
            </a:r>
            <a:r>
              <a:rPr lang="en-US" i="1" baseline="0" dirty="0" smtClean="0"/>
              <a:t> Beach, approximately 7km NE of Father Point.</a:t>
            </a:r>
          </a:p>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8</a:t>
            </a:fld>
            <a:endParaRPr lang="en-US" altLang="en-US"/>
          </a:p>
        </p:txBody>
      </p:sp>
    </p:spTree>
    <p:extLst>
      <p:ext uri="{BB962C8B-B14F-4D97-AF65-F5344CB8AC3E}">
        <p14:creationId xmlns:p14="http://schemas.microsoft.com/office/powerpoint/2010/main" val="128516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latin typeface="Times New Roman" pitchFamily="18" charset="0"/>
                <a:sym typeface="Wingdings" panose="05000000000000000000" pitchFamily="2" charset="2"/>
              </a:rPr>
              <a:t>NGS </a:t>
            </a:r>
            <a:r>
              <a:rPr lang="en-US" altLang="en-US" u="sng" dirty="0" smtClean="0">
                <a:latin typeface="Times New Roman" pitchFamily="18" charset="0"/>
                <a:sym typeface="Wingdings" panose="05000000000000000000" pitchFamily="2" charset="2"/>
              </a:rPr>
              <a:t>defines</a:t>
            </a:r>
            <a:r>
              <a:rPr lang="en-US" altLang="en-US" dirty="0" smtClean="0">
                <a:latin typeface="Times New Roman" pitchFamily="18" charset="0"/>
                <a:sym typeface="Wingdings" panose="05000000000000000000" pitchFamily="2" charset="2"/>
              </a:rPr>
              <a:t>,</a:t>
            </a:r>
            <a:r>
              <a:rPr lang="en-US" altLang="en-US" baseline="0" dirty="0" smtClean="0">
                <a:latin typeface="Times New Roman" pitchFamily="18" charset="0"/>
                <a:sym typeface="Wingdings" panose="05000000000000000000" pitchFamily="2" charset="2"/>
              </a:rPr>
              <a:t> </a:t>
            </a:r>
            <a:r>
              <a:rPr lang="en-US" altLang="en-US" u="sng" baseline="0" dirty="0" smtClean="0">
                <a:latin typeface="Times New Roman" pitchFamily="18" charset="0"/>
                <a:sym typeface="Wingdings" panose="05000000000000000000" pitchFamily="2" charset="2"/>
              </a:rPr>
              <a:t>maintains</a:t>
            </a:r>
            <a:r>
              <a:rPr lang="en-US" altLang="en-US" baseline="0" dirty="0" smtClean="0">
                <a:latin typeface="Times New Roman" pitchFamily="18" charset="0"/>
                <a:sym typeface="Wingdings" panose="05000000000000000000" pitchFamily="2" charset="2"/>
              </a:rPr>
              <a:t>, and </a:t>
            </a:r>
            <a:r>
              <a:rPr lang="en-US" altLang="en-US" u="sng" baseline="0" dirty="0" smtClean="0">
                <a:latin typeface="Times New Roman" pitchFamily="18" charset="0"/>
                <a:sym typeface="Wingdings" panose="05000000000000000000" pitchFamily="2" charset="2"/>
              </a:rPr>
              <a:t>provides access</a:t>
            </a:r>
            <a:r>
              <a:rPr lang="en-US" altLang="en-US" u="none" baseline="0" dirty="0" smtClean="0">
                <a:latin typeface="Times New Roman" pitchFamily="18" charset="0"/>
                <a:sym typeface="Wingdings" panose="05000000000000000000" pitchFamily="2" charset="2"/>
              </a:rPr>
              <a:t> </a:t>
            </a:r>
            <a:r>
              <a:rPr lang="en-US" altLang="en-US" baseline="0" dirty="0" smtClean="0">
                <a:latin typeface="Times New Roman" pitchFamily="18" charset="0"/>
                <a:sym typeface="Wingdings" panose="05000000000000000000" pitchFamily="2" charset="2"/>
              </a:rPr>
              <a:t>to the NSRS. </a:t>
            </a:r>
            <a:r>
              <a:rPr lang="en-US" dirty="0" smtClean="0"/>
              <a:t>For</a:t>
            </a:r>
            <a:r>
              <a:rPr lang="en-US" baseline="0" dirty="0" smtClean="0"/>
              <a:t> a reference system to be useful to the public it </a:t>
            </a:r>
            <a:r>
              <a:rPr lang="en-US" b="1" i="1" u="sng" baseline="0" dirty="0" smtClean="0"/>
              <a:t>must be </a:t>
            </a:r>
            <a:r>
              <a:rPr lang="en-US" baseline="0" dirty="0" smtClean="0"/>
              <a:t>CONSISTENT (possess </a:t>
            </a:r>
            <a:r>
              <a:rPr lang="en-US" baseline="0" dirty="0" err="1" smtClean="0"/>
              <a:t>spaciotemporal</a:t>
            </a:r>
            <a:r>
              <a:rPr lang="en-US" baseline="0" dirty="0" smtClean="0"/>
              <a:t> reliability) and CONVENIENT (readily accessible by users). Consistency encompasses repeatability (different users with different equipment can obtain consistent coordinates).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Path (1) </a:t>
            </a:r>
            <a:r>
              <a:rPr lang="en-US" baseline="0" dirty="0" smtClean="0"/>
              <a:t>Since the NSRS is presently defined by a network of passive control, NGS provides primary access to the NSRS at published passive control (in IDB), at preset this remains the ‘official’ gateway to NSRS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Path (2) </a:t>
            </a:r>
            <a:r>
              <a:rPr lang="en-US" baseline="0" dirty="0" smtClean="0"/>
              <a:t>In recognition of increasing use of GPS/GNSS technology for precise positioning activities, NGS also supports GPS/GNSS-enabled access to the NSRS (via OPUS).   </a:t>
            </a:r>
            <a:r>
              <a:rPr lang="en-US" altLang="en-US" i="1" baseline="0" dirty="0" smtClean="0">
                <a:latin typeface="Times New Roman" pitchFamily="18" charset="0"/>
                <a:sym typeface="Wingdings" panose="05000000000000000000" pitchFamily="2" charset="2"/>
              </a:rPr>
              <a:t> In an ideal (static) world, these two pathways lead you to the same coordinates.</a:t>
            </a:r>
            <a:endParaRPr lang="en-US" altLang="en-US" i="1" dirty="0" smtClean="0">
              <a:latin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latin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latin typeface="Times New Roman" pitchFamily="18" charset="0"/>
                <a:sym typeface="Wingdings" panose="05000000000000000000" pitchFamily="2" charset="2"/>
              </a:rPr>
              <a:t>For GPS/GNSS-enabled access to NSRS heights, NGS maintains</a:t>
            </a:r>
            <a:r>
              <a:rPr lang="en-US" altLang="en-US" baseline="0" dirty="0" smtClean="0">
                <a:latin typeface="Times New Roman" pitchFamily="18" charset="0"/>
                <a:sym typeface="Wingdings" panose="05000000000000000000" pitchFamily="2" charset="2"/>
              </a:rPr>
              <a:t> g</a:t>
            </a:r>
            <a:r>
              <a:rPr lang="en-US" altLang="en-US" dirty="0" smtClean="0">
                <a:latin typeface="Times New Roman" pitchFamily="18" charset="0"/>
                <a:sym typeface="Wingdings" panose="05000000000000000000" pitchFamily="2" charset="2"/>
              </a:rPr>
              <a:t>eoid models</a:t>
            </a:r>
            <a:r>
              <a:rPr lang="en-US" altLang="en-US" baseline="0" dirty="0" smtClean="0">
                <a:latin typeface="Times New Roman" pitchFamily="18" charset="0"/>
                <a:sym typeface="Wingdings" panose="05000000000000000000" pitchFamily="2" charset="2"/>
              </a:rPr>
              <a:t>.</a:t>
            </a:r>
            <a:endParaRPr lang="en-US" altLang="en-US" baseline="0" dirty="0" smtClean="0">
              <a:latin typeface="Times New Roman" pitchFamily="18" charset="0"/>
              <a:sym typeface="Wingdings" panose="05000000000000000000" pitchFamily="2" charset="2"/>
            </a:endParaRPr>
          </a:p>
          <a:p>
            <a:pPr eaLnBrk="1" hangingPunct="1">
              <a:spcBef>
                <a:spcPct val="0"/>
              </a:spcBef>
            </a:pPr>
            <a:r>
              <a:rPr lang="en-US" altLang="en-US" dirty="0" smtClean="0">
                <a:latin typeface="Times New Roman" pitchFamily="18" charset="0"/>
              </a:rPr>
              <a:t>***Geoid models are necessary to convert GPS measurements </a:t>
            </a:r>
            <a:r>
              <a:rPr lang="en-US" altLang="en-US" dirty="0" smtClean="0">
                <a:latin typeface="Times New Roman" pitchFamily="18" charset="0"/>
              </a:rPr>
              <a:t>(ellipsoid-based) into </a:t>
            </a:r>
            <a:r>
              <a:rPr lang="en-US" altLang="en-US" dirty="0" smtClean="0">
                <a:latin typeface="Times New Roman" pitchFamily="18" charset="0"/>
              </a:rPr>
              <a:t>real-world elevations</a:t>
            </a:r>
            <a:r>
              <a:rPr lang="en-US" altLang="en-US" dirty="0" smtClean="0">
                <a:latin typeface="Times New Roman" pitchFamily="18" charset="0"/>
              </a:rPr>
              <a:t>***</a:t>
            </a:r>
            <a:endParaRPr lang="en-US" altLang="en-US" baseline="0" dirty="0" smtClean="0">
              <a:latin typeface="Times New Roman" pitchFamily="18" charset="0"/>
              <a:sym typeface="Wingdings" panose="05000000000000000000" pitchFamily="2" charset="2"/>
            </a:endParaRPr>
          </a:p>
          <a:p>
            <a:pPr eaLnBrk="1" hangingPunct="1">
              <a:spcBef>
                <a:spcPct val="0"/>
              </a:spcBef>
            </a:pPr>
            <a:r>
              <a:rPr lang="en-US" altLang="en-US" baseline="0" dirty="0" smtClean="0">
                <a:latin typeface="Times New Roman" pitchFamily="18" charset="0"/>
                <a:sym typeface="Wingdings" panose="05000000000000000000" pitchFamily="2" charset="2"/>
              </a:rPr>
              <a:t>The current geoid model </a:t>
            </a:r>
            <a:r>
              <a:rPr lang="en-US" altLang="en-US" baseline="0" dirty="0" smtClean="0">
                <a:latin typeface="Times New Roman" pitchFamily="18" charset="0"/>
                <a:sym typeface="Wingdings" panose="05000000000000000000" pitchFamily="2" charset="2"/>
              </a:rPr>
              <a:t>(GEOID12B) that </a:t>
            </a:r>
            <a:r>
              <a:rPr lang="en-US" altLang="en-US" baseline="0" dirty="0" smtClean="0">
                <a:latin typeface="Times New Roman" pitchFamily="18" charset="0"/>
                <a:sym typeface="Wingdings" panose="05000000000000000000" pitchFamily="2" charset="2"/>
              </a:rPr>
              <a:t>is used to access </a:t>
            </a:r>
            <a:r>
              <a:rPr lang="en-US" altLang="en-US" baseline="0" dirty="0" smtClean="0">
                <a:latin typeface="Times New Roman" pitchFamily="18" charset="0"/>
                <a:sym typeface="Wingdings" panose="05000000000000000000" pitchFamily="2" charset="2"/>
              </a:rPr>
              <a:t>NSRS </a:t>
            </a:r>
            <a:r>
              <a:rPr lang="en-US" altLang="en-US" baseline="0" dirty="0" err="1" smtClean="0">
                <a:latin typeface="Times New Roman" pitchFamily="18" charset="0"/>
                <a:sym typeface="Wingdings" panose="05000000000000000000" pitchFamily="2" charset="2"/>
              </a:rPr>
              <a:t>orthometric</a:t>
            </a:r>
            <a:r>
              <a:rPr lang="en-US" altLang="en-US" baseline="0" dirty="0" smtClean="0">
                <a:latin typeface="Times New Roman" pitchFamily="18" charset="0"/>
                <a:sym typeface="Wingdings" panose="05000000000000000000" pitchFamily="2" charset="2"/>
              </a:rPr>
              <a:t> heights </a:t>
            </a:r>
            <a:r>
              <a:rPr lang="en-US" altLang="en-US" baseline="0" dirty="0" smtClean="0">
                <a:latin typeface="Times New Roman" pitchFamily="18" charset="0"/>
                <a:sym typeface="Wingdings" panose="05000000000000000000" pitchFamily="2" charset="2"/>
              </a:rPr>
              <a:t>(NAVD88) is </a:t>
            </a:r>
            <a:r>
              <a:rPr lang="en-US" altLang="en-US" baseline="0" dirty="0" smtClean="0">
                <a:latin typeface="Times New Roman" pitchFamily="18" charset="0"/>
                <a:sym typeface="Wingdings" panose="05000000000000000000" pitchFamily="2" charset="2"/>
              </a:rPr>
              <a:t>a hybrid geoid, a gravimetric geoid (USGG2012) that has been warped to align with published values on passive control.</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a:t>
            </a:fld>
            <a:endParaRPr lang="en-US" altLang="en-US"/>
          </a:p>
        </p:txBody>
      </p:sp>
    </p:spTree>
    <p:extLst>
      <p:ext uri="{BB962C8B-B14F-4D97-AF65-F5344CB8AC3E}">
        <p14:creationId xmlns:p14="http://schemas.microsoft.com/office/powerpoint/2010/main" val="281669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10</a:t>
            </a:fld>
            <a:endParaRPr lang="en-US" altLang="en-US"/>
          </a:p>
        </p:txBody>
      </p:sp>
    </p:spTree>
    <p:extLst>
      <p:ext uri="{BB962C8B-B14F-4D97-AF65-F5344CB8AC3E}">
        <p14:creationId xmlns:p14="http://schemas.microsoft.com/office/powerpoint/2010/main" val="182657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Alaska is</a:t>
            </a:r>
            <a:r>
              <a:rPr lang="en-US" baseline="0" dirty="0" smtClean="0"/>
              <a:t> an illustrative end-member.  </a:t>
            </a:r>
          </a:p>
          <a:p>
            <a:r>
              <a:rPr lang="en-US" baseline="0" dirty="0" smtClean="0"/>
              <a:t>The issues posed by static </a:t>
            </a:r>
            <a:r>
              <a:rPr lang="en-US" baseline="0" dirty="0" err="1" smtClean="0"/>
              <a:t>datums</a:t>
            </a:r>
            <a:r>
              <a:rPr lang="en-US" baseline="0" dirty="0" smtClean="0"/>
              <a:t> shown in the following examples are measurable and apparent, but they are relevant to areas nationwide because these changes are happening everywhere (at slower and less-apparent rates) and they reinforce why NSRS modernization is critical for improved flood mapping, particularly in areas experiencing changes in local relative sea level.</a:t>
            </a:r>
            <a:endParaRPr lang="en-US" dirty="0" smtClean="0"/>
          </a:p>
          <a:p>
            <a:endParaRPr lang="en-US" dirty="0" smtClean="0"/>
          </a:p>
          <a:p>
            <a:r>
              <a:rPr lang="en-US" dirty="0" smtClean="0"/>
              <a:t>As of July 2017:</a:t>
            </a:r>
          </a:p>
          <a:p>
            <a:r>
              <a:rPr lang="en-US" dirty="0" smtClean="0"/>
              <a:t>Only 26 </a:t>
            </a:r>
            <a:r>
              <a:rPr lang="en-US" dirty="0" smtClean="0"/>
              <a:t>communities </a:t>
            </a:r>
            <a:r>
              <a:rPr lang="en-US" dirty="0" smtClean="0"/>
              <a:t>in Alaska</a:t>
            </a:r>
            <a:r>
              <a:rPr lang="en-US" baseline="0" dirty="0" smtClean="0"/>
              <a:t> </a:t>
            </a:r>
            <a:r>
              <a:rPr lang="en-US" dirty="0" smtClean="0"/>
              <a:t>participate </a:t>
            </a:r>
            <a:r>
              <a:rPr lang="en-US" dirty="0" smtClean="0"/>
              <a:t>in NFIP</a:t>
            </a:r>
          </a:p>
          <a:p>
            <a:r>
              <a:rPr lang="en-US" dirty="0" smtClean="0"/>
              <a:t>Fairbanks, Anchorage, Juneau, Kenai Peninsula, Mat-Su Borough = largest participants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11</a:t>
            </a:fld>
            <a:endParaRPr lang="en-US" altLang="en-US"/>
          </a:p>
        </p:txBody>
      </p:sp>
    </p:spTree>
    <p:extLst>
      <p:ext uri="{BB962C8B-B14F-4D97-AF65-F5344CB8AC3E}">
        <p14:creationId xmlns:p14="http://schemas.microsoft.com/office/powerpoint/2010/main" val="239102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Juneau:</a:t>
            </a:r>
          </a:p>
          <a:p>
            <a:r>
              <a:rPr lang="en-US" dirty="0" smtClean="0"/>
              <a:t>Negative</a:t>
            </a:r>
            <a:r>
              <a:rPr lang="en-US" baseline="0" dirty="0" smtClean="0"/>
              <a:t> RSL trend</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a:t>
            </a:fld>
            <a:endParaRPr lang="en-US" altLang="en-US"/>
          </a:p>
        </p:txBody>
      </p:sp>
    </p:spTree>
    <p:extLst>
      <p:ext uri="{BB962C8B-B14F-4D97-AF65-F5344CB8AC3E}">
        <p14:creationId xmlns:p14="http://schemas.microsoft.com/office/powerpoint/2010/main" val="122437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3E25B396-140F-4CB9-8A3B-5E1AA3F23722}" type="slidenum">
              <a:rPr lang="en-US" altLang="en-US"/>
              <a:pPr/>
              <a:t>‹#›</a:t>
            </a:fld>
            <a:endParaRPr lang="en-US" altLang="en-US"/>
          </a:p>
        </p:txBody>
      </p:sp>
    </p:spTree>
    <p:extLst>
      <p:ext uri="{BB962C8B-B14F-4D97-AF65-F5344CB8AC3E}">
        <p14:creationId xmlns:p14="http://schemas.microsoft.com/office/powerpoint/2010/main" val="2971193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EB5F5968-2192-4CB3-ABDB-EF83C119BB8E}" type="slidenum">
              <a:rPr lang="en-US" altLang="en-US"/>
              <a:pPr/>
              <a:t>‹#›</a:t>
            </a:fld>
            <a:endParaRPr lang="en-US" altLang="en-US"/>
          </a:p>
        </p:txBody>
      </p:sp>
    </p:spTree>
    <p:extLst>
      <p:ext uri="{BB962C8B-B14F-4D97-AF65-F5344CB8AC3E}">
        <p14:creationId xmlns:p14="http://schemas.microsoft.com/office/powerpoint/2010/main" val="414209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22DE48A0-8EA5-40AB-B229-3736D82F7E56}" type="slidenum">
              <a:rPr lang="en-US" altLang="en-US"/>
              <a:pPr/>
              <a:t>‹#›</a:t>
            </a:fld>
            <a:endParaRPr lang="en-US" altLang="en-US"/>
          </a:p>
        </p:txBody>
      </p:sp>
    </p:spTree>
    <p:extLst>
      <p:ext uri="{BB962C8B-B14F-4D97-AF65-F5344CB8AC3E}">
        <p14:creationId xmlns:p14="http://schemas.microsoft.com/office/powerpoint/2010/main" val="3541622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5A58ECAC-42FE-46A5-A63C-1FC164514073}" type="slidenum">
              <a:rPr lang="en-US" altLang="en-US"/>
              <a:pPr/>
              <a:t>‹#›</a:t>
            </a:fld>
            <a:endParaRPr lang="en-US" altLang="en-US"/>
          </a:p>
        </p:txBody>
      </p:sp>
    </p:spTree>
    <p:extLst>
      <p:ext uri="{BB962C8B-B14F-4D97-AF65-F5344CB8AC3E}">
        <p14:creationId xmlns:p14="http://schemas.microsoft.com/office/powerpoint/2010/main" val="3908625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9" name="Slide Number Placeholder 5"/>
          <p:cNvSpPr>
            <a:spLocks noGrp="1"/>
          </p:cNvSpPr>
          <p:nvPr>
            <p:ph type="sldNum" sz="quarter" idx="12"/>
          </p:nvPr>
        </p:nvSpPr>
        <p:spPr/>
        <p:txBody>
          <a:bodyPr/>
          <a:lstStyle>
            <a:lvl1pPr>
              <a:defRPr/>
            </a:lvl1pPr>
          </a:lstStyle>
          <a:p>
            <a:fld id="{A7E1A877-000F-44F2-A34E-ED477B5F3707}" type="slidenum">
              <a:rPr lang="en-US" altLang="en-US"/>
              <a:pPr/>
              <a:t>‹#›</a:t>
            </a:fld>
            <a:endParaRPr lang="en-US" altLang="en-US"/>
          </a:p>
        </p:txBody>
      </p:sp>
    </p:spTree>
    <p:extLst>
      <p:ext uri="{BB962C8B-B14F-4D97-AF65-F5344CB8AC3E}">
        <p14:creationId xmlns:p14="http://schemas.microsoft.com/office/powerpoint/2010/main" val="203119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5" name="Slide Number Placeholder 5"/>
          <p:cNvSpPr>
            <a:spLocks noGrp="1"/>
          </p:cNvSpPr>
          <p:nvPr>
            <p:ph type="sldNum" sz="quarter" idx="12"/>
          </p:nvPr>
        </p:nvSpPr>
        <p:spPr/>
        <p:txBody>
          <a:bodyPr/>
          <a:lstStyle>
            <a:lvl1pPr>
              <a:defRPr/>
            </a:lvl1pPr>
          </a:lstStyle>
          <a:p>
            <a:fld id="{7F72213E-9E0B-4FCF-BD40-534EFCCD8943}" type="slidenum">
              <a:rPr lang="en-US" altLang="en-US"/>
              <a:pPr/>
              <a:t>‹#›</a:t>
            </a:fld>
            <a:endParaRPr lang="en-US" altLang="en-US"/>
          </a:p>
        </p:txBody>
      </p:sp>
    </p:spTree>
    <p:extLst>
      <p:ext uri="{BB962C8B-B14F-4D97-AF65-F5344CB8AC3E}">
        <p14:creationId xmlns:p14="http://schemas.microsoft.com/office/powerpoint/2010/main" val="99902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4" name="Slide Number Placeholder 5"/>
          <p:cNvSpPr>
            <a:spLocks noGrp="1"/>
          </p:cNvSpPr>
          <p:nvPr>
            <p:ph type="sldNum" sz="quarter" idx="12"/>
          </p:nvPr>
        </p:nvSpPr>
        <p:spPr/>
        <p:txBody>
          <a:bodyPr/>
          <a:lstStyle>
            <a:lvl1pPr>
              <a:defRPr/>
            </a:lvl1pPr>
          </a:lstStyle>
          <a:p>
            <a:fld id="{7EAA9B20-142B-4CDE-B3D6-B0872C9C151A}" type="slidenum">
              <a:rPr lang="en-US" altLang="en-US"/>
              <a:pPr/>
              <a:t>‹#›</a:t>
            </a:fld>
            <a:endParaRPr lang="en-US" altLang="en-US"/>
          </a:p>
        </p:txBody>
      </p:sp>
    </p:spTree>
    <p:extLst>
      <p:ext uri="{BB962C8B-B14F-4D97-AF65-F5344CB8AC3E}">
        <p14:creationId xmlns:p14="http://schemas.microsoft.com/office/powerpoint/2010/main" val="1158917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24C8B04A-8E39-4EE0-8A43-A2CCAB8E76E1}" type="slidenum">
              <a:rPr lang="en-US" altLang="en-US"/>
              <a:pPr/>
              <a:t>‹#›</a:t>
            </a:fld>
            <a:endParaRPr lang="en-US" altLang="en-US"/>
          </a:p>
        </p:txBody>
      </p:sp>
    </p:spTree>
    <p:extLst>
      <p:ext uri="{BB962C8B-B14F-4D97-AF65-F5344CB8AC3E}">
        <p14:creationId xmlns:p14="http://schemas.microsoft.com/office/powerpoint/2010/main" val="323644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CC7DA881-67BA-4986-9876-D8BA85D0619D}" type="slidenum">
              <a:rPr lang="en-US" altLang="en-US"/>
              <a:pPr/>
              <a:t>‹#›</a:t>
            </a:fld>
            <a:endParaRPr lang="en-US" altLang="en-US"/>
          </a:p>
        </p:txBody>
      </p:sp>
    </p:spTree>
    <p:extLst>
      <p:ext uri="{BB962C8B-B14F-4D97-AF65-F5344CB8AC3E}">
        <p14:creationId xmlns:p14="http://schemas.microsoft.com/office/powerpoint/2010/main" val="1467241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6A29030F-1581-46CC-B179-8D91D4DEBB89}" type="slidenum">
              <a:rPr lang="en-US" altLang="en-US"/>
              <a:pPr/>
              <a:t>‹#›</a:t>
            </a:fld>
            <a:endParaRPr lang="en-US" altLang="en-US"/>
          </a:p>
        </p:txBody>
      </p:sp>
    </p:spTree>
    <p:extLst>
      <p:ext uri="{BB962C8B-B14F-4D97-AF65-F5344CB8AC3E}">
        <p14:creationId xmlns:p14="http://schemas.microsoft.com/office/powerpoint/2010/main" val="135109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D0985D37-6751-43EB-B858-E6B98926AEEB}" type="slidenum">
              <a:rPr lang="en-US" altLang="en-US"/>
              <a:pPr/>
              <a:t>‹#›</a:t>
            </a:fld>
            <a:endParaRPr lang="en-US" altLang="en-US"/>
          </a:p>
        </p:txBody>
      </p:sp>
    </p:spTree>
    <p:extLst>
      <p:ext uri="{BB962C8B-B14F-4D97-AF65-F5344CB8AC3E}">
        <p14:creationId xmlns:p14="http://schemas.microsoft.com/office/powerpoint/2010/main" val="2185654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5638800"/>
            <a:ext cx="6427788" cy="1219200"/>
          </a:xfrm>
          <a:prstGeom prst="rect">
            <a:avLst/>
          </a:prstGeom>
          <a:noFill/>
          <a:ln>
            <a:noFill/>
          </a:ln>
          <a:effectLst/>
          <a:extLst/>
        </p:spPr>
        <p:txBody>
          <a:bodyPr wrap="none" anchor="ctr"/>
          <a:lstStyle/>
          <a:p>
            <a:pPr>
              <a:defRPr/>
            </a:pPr>
            <a:endParaRPr lang="en-US">
              <a:latin typeface="Arial" charset="0"/>
              <a:ea typeface="ＭＳ Ｐゴシック" charset="0"/>
            </a:endParaRPr>
          </a:p>
        </p:txBody>
      </p:sp>
      <p:sp>
        <p:nvSpPr>
          <p:cNvPr id="5" name="Rectangle 2"/>
          <p:cNvSpPr>
            <a:spLocks noChangeArrowheads="1"/>
          </p:cNvSpPr>
          <p:nvPr userDrawn="1"/>
        </p:nvSpPr>
        <p:spPr bwMode="auto">
          <a:xfrm>
            <a:off x="0" y="0"/>
            <a:ext cx="9144000" cy="3657600"/>
          </a:xfrm>
          <a:prstGeom prst="rect">
            <a:avLst/>
          </a:prstGeom>
          <a:solidFill>
            <a:srgbClr val="0052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pic>
        <p:nvPicPr>
          <p:cNvPr id="6" name="Picture 3" descr="Fema logo RGB for Risk MAP reversed"/>
          <p:cNvPicPr>
            <a:picLocks noChangeAspect="1" noChangeArrowheads="1"/>
          </p:cNvPicPr>
          <p:nvPr userDrawn="1"/>
        </p:nvPicPr>
        <p:blipFill>
          <a:blip r:embed="rId2" cstate="print"/>
          <a:srcRect/>
          <a:stretch>
            <a:fillRect/>
          </a:stretch>
        </p:blipFill>
        <p:spPr bwMode="auto">
          <a:xfrm>
            <a:off x="527050" y="352425"/>
            <a:ext cx="1773238" cy="630238"/>
          </a:xfrm>
          <a:prstGeom prst="rect">
            <a:avLst/>
          </a:prstGeom>
          <a:noFill/>
          <a:ln w="9525">
            <a:noFill/>
            <a:miter lim="800000"/>
            <a:headEnd/>
            <a:tailEnd/>
          </a:ln>
        </p:spPr>
      </p:pic>
      <p:sp>
        <p:nvSpPr>
          <p:cNvPr id="8196" name="Rectangle 4"/>
          <p:cNvSpPr>
            <a:spLocks noGrp="1" noChangeArrowheads="1"/>
          </p:cNvSpPr>
          <p:nvPr>
            <p:ph type="ctrTitle"/>
          </p:nvPr>
        </p:nvSpPr>
        <p:spPr>
          <a:xfrm>
            <a:off x="457200" y="990600"/>
            <a:ext cx="8229600" cy="2667000"/>
          </a:xfrm>
        </p:spPr>
        <p:txBody>
          <a:bodyPr bIns="228600"/>
          <a:lstStyle>
            <a:lvl1pPr>
              <a:defRPr sz="5800"/>
            </a:lvl1pPr>
          </a:lstStyle>
          <a:p>
            <a:pPr lvl="0"/>
            <a:r>
              <a:rPr lang="en-US" noProof="0" smtClean="0"/>
              <a:t>Click to edit Master title style</a:t>
            </a:r>
          </a:p>
        </p:txBody>
      </p:sp>
      <p:sp>
        <p:nvSpPr>
          <p:cNvPr id="8197" name="Rectangle 5"/>
          <p:cNvSpPr>
            <a:spLocks noGrp="1" noChangeArrowheads="1"/>
          </p:cNvSpPr>
          <p:nvPr>
            <p:ph type="subTitle" idx="1"/>
          </p:nvPr>
        </p:nvSpPr>
        <p:spPr>
          <a:xfrm>
            <a:off x="457200" y="3657600"/>
            <a:ext cx="8229600" cy="1524000"/>
          </a:xfrm>
        </p:spPr>
        <p:txBody>
          <a:bodyPr lIns="100584" tIns="182880"/>
          <a:lstStyle>
            <a:lvl1pPr marL="0" indent="0">
              <a:lnSpc>
                <a:spcPct val="95000"/>
              </a:lnSpc>
              <a:spcBef>
                <a:spcPct val="0"/>
              </a:spcBef>
              <a:buFont typeface="Wingdings" pitchFamily="2" charset="2"/>
              <a:buNone/>
              <a:defRPr sz="3000">
                <a:solidFill>
                  <a:srgbClr val="5B5C5E"/>
                </a:solidFill>
              </a:defRPr>
            </a:lvl1pPr>
          </a:lstStyle>
          <a:p>
            <a:pPr lvl="0"/>
            <a:r>
              <a:rPr lang="en-US" noProof="0" smtClean="0"/>
              <a:t>Click to edit Master subtitle style</a:t>
            </a:r>
          </a:p>
        </p:txBody>
      </p:sp>
    </p:spTree>
    <p:extLst>
      <p:ext uri="{BB962C8B-B14F-4D97-AF65-F5344CB8AC3E}">
        <p14:creationId xmlns:p14="http://schemas.microsoft.com/office/powerpoint/2010/main" val="381798956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902109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2854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0446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77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9268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43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6206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9550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344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6038"/>
            <a:ext cx="2057400" cy="623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6038"/>
            <a:ext cx="6019800" cy="623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2793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9433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3025"/>
            <a:ext cx="4038600"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596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43025"/>
            <a:ext cx="8229600" cy="4938713"/>
          </a:xfrm>
        </p:spPr>
        <p:txBody>
          <a:bodyPr/>
          <a:lstStyle/>
          <a:p>
            <a:pPr lvl="0"/>
            <a:endParaRPr lang="en-US" noProof="0" dirty="0" smtClean="0"/>
          </a:p>
        </p:txBody>
      </p:sp>
    </p:spTree>
    <p:extLst>
      <p:ext uri="{BB962C8B-B14F-4D97-AF65-F5344CB8AC3E}">
        <p14:creationId xmlns:p14="http://schemas.microsoft.com/office/powerpoint/2010/main" val="3569174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164229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218095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1102954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1897161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10/6/2017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3301906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10/6/2017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960376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10/6/2017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2503941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2780668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3054439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1646104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105149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a:defRPr smtClean="0">
                <a:ea typeface="ＭＳ Ｐゴシック" charset="0"/>
              </a:defRPr>
            </a:lvl1pPr>
          </a:lstStyle>
          <a:p>
            <a:pPr>
              <a:defRPr/>
            </a:pPr>
            <a:r>
              <a:rPr lang="en-US"/>
              <a:t>Understanding  the Online Positioning User Service - OPUS</a:t>
            </a:r>
          </a:p>
        </p:txBody>
      </p:sp>
      <p:sp>
        <p:nvSpPr>
          <p:cNvPr id="6" name="Rectangle 6"/>
          <p:cNvSpPr>
            <a:spLocks noGrp="1" noChangeArrowheads="1"/>
          </p:cNvSpPr>
          <p:nvPr>
            <p:ph type="sldNum" sz="quarter" idx="12"/>
          </p:nvPr>
        </p:nvSpPr>
        <p:spPr/>
        <p:txBody>
          <a:bodyPr/>
          <a:lstStyle>
            <a:lvl1pPr defTabSz="457200">
              <a:defRPr>
                <a:ea typeface="ＭＳ Ｐゴシック" charset="0"/>
              </a:defRPr>
            </a:lvl1pPr>
          </a:lstStyle>
          <a:p>
            <a:pPr>
              <a:defRPr/>
            </a:pPr>
            <a:fld id="{1F3E1BB9-6DAE-4335-ACA8-9BD9381BADED}" type="slidenum">
              <a:rPr lang="en-US" altLang="en-US"/>
              <a:pPr>
                <a:defRPr/>
              </a:pPr>
              <a:t>‹#›</a:t>
            </a:fld>
            <a:endParaRPr lang="en-US" altLang="en-US"/>
          </a:p>
        </p:txBody>
      </p:sp>
    </p:spTree>
    <p:extLst>
      <p:ext uri="{BB962C8B-B14F-4D97-AF65-F5344CB8AC3E}">
        <p14:creationId xmlns:p14="http://schemas.microsoft.com/office/powerpoint/2010/main" val="179598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July 13,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July 13,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hdr="0" ft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July 13,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hdr="0" ft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smtClean="0"/>
              <a:t>April 24, 2017</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smtClean="0"/>
              <a:t>2017 Geospatial Summit </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F1A3CFE-56D5-4C6D-89F5-7B40DDCF9B89}" type="slidenum">
              <a:rPr lang="en-US" altLang="en-US"/>
              <a:pPr/>
              <a:t>‹#›</a:t>
            </a:fld>
            <a:endParaRPr lang="en-US" altLang="en-US"/>
          </a:p>
        </p:txBody>
      </p:sp>
    </p:spTree>
    <p:extLst>
      <p:ext uri="{BB962C8B-B14F-4D97-AF65-F5344CB8AC3E}">
        <p14:creationId xmlns:p14="http://schemas.microsoft.com/office/powerpoint/2010/main" val="2889503929"/>
      </p:ext>
    </p:extLst>
  </p:cSld>
  <p:clrMap bg1="lt1" tx1="dk1" bg2="lt2" tx2="dk2" accent1="accent1" accent2="accent2" accent3="accent3" accent4="accent4" accent5="accent5" accent6="accent6" hlink="hlink" folHlink="folHlink"/>
  <p:sldLayoutIdLst>
    <p:sldLayoutId id="2147487904" r:id="rId1"/>
    <p:sldLayoutId id="2147487905" r:id="rId2"/>
    <p:sldLayoutId id="2147487906" r:id="rId3"/>
    <p:sldLayoutId id="2147487907" r:id="rId4"/>
    <p:sldLayoutId id="2147487908" r:id="rId5"/>
    <p:sldLayoutId id="2147487909" r:id="rId6"/>
    <p:sldLayoutId id="2147487910" r:id="rId7"/>
    <p:sldLayoutId id="2147487911" r:id="rId8"/>
    <p:sldLayoutId id="2147487912" r:id="rId9"/>
    <p:sldLayoutId id="2147487913" r:id="rId10"/>
    <p:sldLayoutId id="2147487914" r:id="rId11"/>
  </p:sldLayoutIdLst>
  <p:hf hdr="0"/>
  <p:txStyles>
    <p:titleStyle>
      <a:lvl1pPr algn="ctr" defTabSz="342900" rtl="0" fontAlgn="base">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userDrawn="1"/>
        </p:nvSpPr>
        <p:spPr bwMode="auto">
          <a:xfrm>
            <a:off x="0" y="6386513"/>
            <a:ext cx="9144000" cy="471487"/>
          </a:xfrm>
          <a:prstGeom prst="rect">
            <a:avLst/>
          </a:prstGeom>
          <a:solidFill>
            <a:srgbClr val="DDDED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pic>
        <p:nvPicPr>
          <p:cNvPr id="1027" name="Picture 13" descr="Fema logo RGB for Risk MAP"/>
          <p:cNvPicPr>
            <a:picLocks noChangeAspect="1" noChangeArrowheads="1"/>
          </p:cNvPicPr>
          <p:nvPr userDrawn="1"/>
        </p:nvPicPr>
        <p:blipFill>
          <a:blip r:embed="rId16" cstate="print"/>
          <a:srcRect/>
          <a:stretch>
            <a:fillRect/>
          </a:stretch>
        </p:blipFill>
        <p:spPr bwMode="auto">
          <a:xfrm>
            <a:off x="433388" y="6442075"/>
            <a:ext cx="1004887" cy="357188"/>
          </a:xfrm>
          <a:prstGeom prst="rect">
            <a:avLst/>
          </a:prstGeom>
          <a:noFill/>
          <a:ln w="9525">
            <a:noFill/>
            <a:miter lim="800000"/>
            <a:headEnd/>
            <a:tailEnd/>
          </a:ln>
        </p:spPr>
      </p:pic>
      <p:sp>
        <p:nvSpPr>
          <p:cNvPr id="1029" name="Text Box 14"/>
          <p:cNvSpPr txBox="1">
            <a:spLocks noChangeArrowheads="1"/>
          </p:cNvSpPr>
          <p:nvPr userDrawn="1"/>
        </p:nvSpPr>
        <p:spPr bwMode="auto">
          <a:xfrm>
            <a:off x="3810000" y="6608763"/>
            <a:ext cx="1524000" cy="136525"/>
          </a:xfrm>
          <a:prstGeom prst="rect">
            <a:avLst/>
          </a:prstGeom>
          <a:noFill/>
          <a:ln w="9525">
            <a:noFill/>
            <a:miter lim="800000"/>
            <a:headEnd/>
            <a:tailEnd/>
          </a:ln>
          <a:effectLst/>
        </p:spPr>
        <p:txBody>
          <a:bodyPr lIns="0" tIns="0" rIns="0" bIns="0">
            <a:spAutoFit/>
          </a:bodyPr>
          <a:lstStyle/>
          <a:p>
            <a:pPr algn="ctr">
              <a:spcBef>
                <a:spcPct val="50000"/>
              </a:spcBef>
            </a:pPr>
            <a:fld id="{A189DB46-5D62-4FBD-A525-1AA440D16918}" type="slidenum">
              <a:rPr lang="en-US" sz="900">
                <a:solidFill>
                  <a:srgbClr val="5B5C5E"/>
                </a:solidFill>
                <a:latin typeface="Franklin Gothic Demi" pitchFamily="34" charset="0"/>
              </a:rPr>
              <a:pPr algn="ctr">
                <a:spcBef>
                  <a:spcPct val="50000"/>
                </a:spcBef>
              </a:pPr>
              <a:t>‹#›</a:t>
            </a:fld>
            <a:endParaRPr lang="en-US" sz="900">
              <a:solidFill>
                <a:srgbClr val="5B5C5E"/>
              </a:solidFill>
              <a:latin typeface="Franklin Gothic Demi" pitchFamily="34" charset="0"/>
            </a:endParaRPr>
          </a:p>
        </p:txBody>
      </p:sp>
      <p:sp>
        <p:nvSpPr>
          <p:cNvPr id="1030" name="Rectangle 7"/>
          <p:cNvSpPr>
            <a:spLocks noChangeArrowheads="1"/>
          </p:cNvSpPr>
          <p:nvPr userDrawn="1"/>
        </p:nvSpPr>
        <p:spPr bwMode="auto">
          <a:xfrm>
            <a:off x="0" y="0"/>
            <a:ext cx="9144000" cy="1219200"/>
          </a:xfrm>
          <a:prstGeom prst="rect">
            <a:avLst/>
          </a:prstGeom>
          <a:solidFill>
            <a:srgbClr val="0052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31" name="Rectangle 2"/>
          <p:cNvSpPr>
            <a:spLocks noGrp="1" noChangeArrowheads="1"/>
          </p:cNvSpPr>
          <p:nvPr>
            <p:ph type="title"/>
          </p:nvPr>
        </p:nvSpPr>
        <p:spPr bwMode="auto">
          <a:xfrm>
            <a:off x="457200" y="46038"/>
            <a:ext cx="822960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a:t>
            </a:r>
            <a:br>
              <a:rPr lang="en-US"/>
            </a:br>
            <a:r>
              <a:rPr lang="en-US"/>
              <a:t>Master title style</a:t>
            </a:r>
          </a:p>
        </p:txBody>
      </p:sp>
      <p:sp>
        <p:nvSpPr>
          <p:cNvPr id="1032" name="Rectangle 3"/>
          <p:cNvSpPr>
            <a:spLocks noGrp="1" noChangeArrowheads="1"/>
          </p:cNvSpPr>
          <p:nvPr>
            <p:ph type="body" idx="1"/>
          </p:nvPr>
        </p:nvSpPr>
        <p:spPr bwMode="auto">
          <a:xfrm>
            <a:off x="457200" y="1343025"/>
            <a:ext cx="8229600"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855757"/>
      </p:ext>
    </p:extLst>
  </p:cSld>
  <p:clrMap bg1="lt1" tx1="dk1" bg2="lt2" tx2="dk2" accent1="accent1" accent2="accent2" accent3="accent3" accent4="accent4" accent5="accent5" accent6="accent6" hlink="hlink" folHlink="folHlink"/>
  <p:sldLayoutIdLst>
    <p:sldLayoutId id="2147487928" r:id="rId1"/>
    <p:sldLayoutId id="2147487929" r:id="rId2"/>
    <p:sldLayoutId id="2147487930" r:id="rId3"/>
    <p:sldLayoutId id="2147487931" r:id="rId4"/>
    <p:sldLayoutId id="2147487932" r:id="rId5"/>
    <p:sldLayoutId id="2147487933" r:id="rId6"/>
    <p:sldLayoutId id="2147487934" r:id="rId7"/>
    <p:sldLayoutId id="2147487935" r:id="rId8"/>
    <p:sldLayoutId id="2147487936" r:id="rId9"/>
    <p:sldLayoutId id="2147487937" r:id="rId10"/>
    <p:sldLayoutId id="2147487938" r:id="rId11"/>
    <p:sldLayoutId id="2147487939" r:id="rId12"/>
    <p:sldLayoutId id="2147487940" r:id="rId13"/>
    <p:sldLayoutId id="2147487941" r:id="rId14"/>
  </p:sldLayoutIdLst>
  <p:txStyles>
    <p:titleStyle>
      <a:lvl1pPr algn="l" rtl="0" eaLnBrk="0" fontAlgn="base" hangingPunct="0">
        <a:lnSpc>
          <a:spcPct val="80000"/>
        </a:lnSpc>
        <a:spcBef>
          <a:spcPct val="0"/>
        </a:spcBef>
        <a:spcAft>
          <a:spcPct val="0"/>
        </a:spcAft>
        <a:defRPr sz="4000">
          <a:solidFill>
            <a:schemeClr val="bg1"/>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000">
          <a:solidFill>
            <a:schemeClr val="bg1"/>
          </a:solidFill>
          <a:latin typeface="Joanna MT Std SemiBold" pitchFamily="18" charset="0"/>
          <a:ea typeface="ＭＳ Ｐゴシック" charset="0"/>
          <a:cs typeface="ＭＳ Ｐゴシック" charset="0"/>
        </a:defRPr>
      </a:lvl2pPr>
      <a:lvl3pPr algn="l" rtl="0" eaLnBrk="0" fontAlgn="base" hangingPunct="0">
        <a:lnSpc>
          <a:spcPct val="80000"/>
        </a:lnSpc>
        <a:spcBef>
          <a:spcPct val="0"/>
        </a:spcBef>
        <a:spcAft>
          <a:spcPct val="0"/>
        </a:spcAft>
        <a:defRPr sz="4000">
          <a:solidFill>
            <a:schemeClr val="bg1"/>
          </a:solidFill>
          <a:latin typeface="Joanna MT Std SemiBold" pitchFamily="18" charset="0"/>
          <a:ea typeface="ＭＳ Ｐゴシック" charset="0"/>
          <a:cs typeface="ＭＳ Ｐゴシック" charset="0"/>
        </a:defRPr>
      </a:lvl3pPr>
      <a:lvl4pPr algn="l" rtl="0" eaLnBrk="0" fontAlgn="base" hangingPunct="0">
        <a:lnSpc>
          <a:spcPct val="80000"/>
        </a:lnSpc>
        <a:spcBef>
          <a:spcPct val="0"/>
        </a:spcBef>
        <a:spcAft>
          <a:spcPct val="0"/>
        </a:spcAft>
        <a:defRPr sz="4000">
          <a:solidFill>
            <a:schemeClr val="bg1"/>
          </a:solidFill>
          <a:latin typeface="Joanna MT Std SemiBold" pitchFamily="18" charset="0"/>
          <a:ea typeface="ＭＳ Ｐゴシック" charset="0"/>
          <a:cs typeface="ＭＳ Ｐゴシック" charset="0"/>
        </a:defRPr>
      </a:lvl4pPr>
      <a:lvl5pPr algn="l" rtl="0" eaLnBrk="0" fontAlgn="base" hangingPunct="0">
        <a:lnSpc>
          <a:spcPct val="80000"/>
        </a:lnSpc>
        <a:spcBef>
          <a:spcPct val="0"/>
        </a:spcBef>
        <a:spcAft>
          <a:spcPct val="0"/>
        </a:spcAft>
        <a:defRPr sz="4000">
          <a:solidFill>
            <a:schemeClr val="bg1"/>
          </a:solidFill>
          <a:latin typeface="Joanna MT Std SemiBold" pitchFamily="18"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rgbClr val="C41230"/>
        </a:buClr>
        <a:buSzPct val="90000"/>
        <a:buFont typeface="Wingdings" pitchFamily="2" charset="2"/>
        <a:buChar char="§"/>
        <a:defRPr sz="2000" b="1">
          <a:solidFill>
            <a:schemeClr val="tx1"/>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chemeClr val="tx1"/>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itchFamily="2" charset="2"/>
        <a:buChar char="§"/>
        <a:defRPr sz="1600">
          <a:solidFill>
            <a:schemeClr val="tx1"/>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10/6/2017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extLst>
      <p:ext uri="{BB962C8B-B14F-4D97-AF65-F5344CB8AC3E}">
        <p14:creationId xmlns:p14="http://schemas.microsoft.com/office/powerpoint/2010/main" val="4110914355"/>
      </p:ext>
    </p:extLst>
  </p:cSld>
  <p:clrMap bg1="lt1" tx1="dk1" bg2="lt2" tx2="dk2" accent1="accent1" accent2="accent2" accent3="accent3" accent4="accent4" accent5="accent5" accent6="accent6" hlink="hlink" folHlink="folHlink"/>
  <p:sldLayoutIdLst>
    <p:sldLayoutId id="2147487944" r:id="rId1"/>
    <p:sldLayoutId id="2147487945" r:id="rId2"/>
    <p:sldLayoutId id="2147487946" r:id="rId3"/>
    <p:sldLayoutId id="2147487947" r:id="rId4"/>
    <p:sldLayoutId id="2147487948" r:id="rId5"/>
    <p:sldLayoutId id="2147487949" r:id="rId6"/>
    <p:sldLayoutId id="2147487950" r:id="rId7"/>
    <p:sldLayoutId id="2147487951" r:id="rId8"/>
    <p:sldLayoutId id="2147487952" r:id="rId9"/>
    <p:sldLayoutId id="2147487953" r:id="rId10"/>
    <p:sldLayoutId id="2147487954" r:id="rId11"/>
    <p:sldLayoutId id="2147487955"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9.jp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5.png"/><Relationship Id="rId10" Type="http://schemas.openxmlformats.org/officeDocument/2006/relationships/image" Target="../media/image76.png"/><Relationship Id="rId4" Type="http://schemas.microsoft.com/office/2007/relationships/hdphoto" Target="../media/hdphoto1.wdp"/><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geodesy.noaa.gov/datums/newdatums/index.shtml"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hyperlink" Target="https://www.ngs.noaa.gov/geospatial-summit/presentations/fema.s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8.jpeg"/><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2159000" y="1881229"/>
            <a:ext cx="6411686" cy="1892758"/>
          </a:xfrm>
          <a:prstGeom prst="rect">
            <a:avLst/>
          </a:prstGeom>
          <a:noFill/>
          <a:ln w="9525">
            <a:noFill/>
            <a:miter lim="800000"/>
            <a:headEnd/>
            <a:tailEnd/>
          </a:ln>
          <a:effectLst/>
        </p:spPr>
        <p:txBody>
          <a:bodyPr anchor="ctr"/>
          <a:lstStyle/>
          <a:p>
            <a:pPr algn="ctr">
              <a:defRPr/>
            </a:pPr>
            <a:r>
              <a:rPr lang="en-US" sz="4400" dirty="0">
                <a:solidFill>
                  <a:prstClr val="black"/>
                </a:solidFill>
                <a:latin typeface="Verdana" pitchFamily="34" charset="0"/>
                <a:ea typeface="+mn-ea"/>
              </a:rPr>
              <a:t>The Paradox of Static Vertical Flood </a:t>
            </a:r>
            <a:r>
              <a:rPr lang="en-US" sz="4400" dirty="0" err="1">
                <a:solidFill>
                  <a:prstClr val="black"/>
                </a:solidFill>
                <a:latin typeface="Verdana" pitchFamily="34" charset="0"/>
                <a:ea typeface="+mn-ea"/>
              </a:rPr>
              <a:t>Datums</a:t>
            </a:r>
            <a:r>
              <a:rPr lang="en-US" sz="4400" dirty="0">
                <a:solidFill>
                  <a:prstClr val="black"/>
                </a:solidFill>
                <a:latin typeface="Verdana" pitchFamily="34" charset="0"/>
                <a:ea typeface="+mn-ea"/>
              </a:rPr>
              <a:t> </a:t>
            </a:r>
            <a:r>
              <a:rPr lang="en-US" sz="4400" dirty="0" smtClean="0">
                <a:solidFill>
                  <a:prstClr val="black"/>
                </a:solidFill>
                <a:latin typeface="Verdana" pitchFamily="34" charset="0"/>
                <a:ea typeface="+mn-ea"/>
              </a:rPr>
              <a:t>amid Changing </a:t>
            </a:r>
            <a:r>
              <a:rPr lang="en-US" sz="4400" dirty="0">
                <a:solidFill>
                  <a:prstClr val="black"/>
                </a:solidFill>
                <a:latin typeface="Verdana" pitchFamily="34" charset="0"/>
                <a:ea typeface="+mn-ea"/>
              </a:rPr>
              <a:t>Sea Levels </a:t>
            </a:r>
            <a:endParaRPr lang="en-US" sz="4400" i="1" dirty="0" smtClean="0">
              <a:solidFill>
                <a:prstClr val="black"/>
              </a:solidFill>
              <a:latin typeface="Verdana" pitchFamily="34" charset="0"/>
              <a:ea typeface="+mn-ea"/>
            </a:endParaRPr>
          </a:p>
          <a:p>
            <a:pPr algn="ctr">
              <a:defRPr/>
            </a:pPr>
            <a:endParaRPr lang="en-US" sz="2000" i="1" dirty="0">
              <a:solidFill>
                <a:prstClr val="black"/>
              </a:solidFill>
              <a:latin typeface="Verdana" pitchFamily="34" charset="0"/>
              <a:ea typeface="+mn-ea"/>
            </a:endParaRPr>
          </a:p>
        </p:txBody>
      </p:sp>
      <p:pic>
        <p:nvPicPr>
          <p:cNvPr id="3"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a:xfrm>
            <a:off x="899885" y="3546850"/>
            <a:ext cx="3098801" cy="3131535"/>
          </a:xfrm>
          <a:prstGeom prst="rect">
            <a:avLst/>
          </a:prstGeom>
        </p:spPr>
      </p:pic>
      <p:sp>
        <p:nvSpPr>
          <p:cNvPr id="2" name="Rectangle 1"/>
          <p:cNvSpPr/>
          <p:nvPr/>
        </p:nvSpPr>
        <p:spPr>
          <a:xfrm>
            <a:off x="4288971" y="4633774"/>
            <a:ext cx="4572000" cy="1754326"/>
          </a:xfrm>
          <a:prstGeom prst="rect">
            <a:avLst/>
          </a:prstGeom>
        </p:spPr>
        <p:txBody>
          <a:bodyPr>
            <a:spAutoFit/>
          </a:bodyPr>
          <a:lstStyle/>
          <a:p>
            <a:pPr algn="ctr">
              <a:defRPr/>
            </a:pPr>
            <a:r>
              <a:rPr lang="en-US" i="1" dirty="0" smtClean="0">
                <a:solidFill>
                  <a:prstClr val="black"/>
                </a:solidFill>
                <a:latin typeface="Verdana" pitchFamily="34" charset="0"/>
              </a:rPr>
              <a:t>NORFMA </a:t>
            </a:r>
            <a:r>
              <a:rPr lang="en-US" i="1" dirty="0">
                <a:solidFill>
                  <a:prstClr val="black"/>
                </a:solidFill>
                <a:latin typeface="Verdana" pitchFamily="34" charset="0"/>
              </a:rPr>
              <a:t>2017, Seaside, OR</a:t>
            </a:r>
          </a:p>
          <a:p>
            <a:pPr algn="ctr">
              <a:defRPr/>
            </a:pPr>
            <a:r>
              <a:rPr lang="en-US" i="1" dirty="0">
                <a:solidFill>
                  <a:prstClr val="black"/>
                </a:solidFill>
                <a:latin typeface="Verdana" pitchFamily="34" charset="0"/>
              </a:rPr>
              <a:t>September 28, 2017</a:t>
            </a:r>
          </a:p>
          <a:p>
            <a:pPr algn="ctr">
              <a:defRPr/>
            </a:pPr>
            <a:endParaRPr lang="en-US" b="1" dirty="0">
              <a:solidFill>
                <a:prstClr val="black"/>
              </a:solidFill>
              <a:latin typeface="Verdana" pitchFamily="34" charset="0"/>
            </a:endParaRPr>
          </a:p>
          <a:p>
            <a:pPr algn="ctr">
              <a:defRPr/>
            </a:pPr>
            <a:r>
              <a:rPr lang="en-US" b="1" dirty="0">
                <a:solidFill>
                  <a:prstClr val="black"/>
                </a:solidFill>
                <a:latin typeface="Verdana" pitchFamily="34" charset="0"/>
              </a:rPr>
              <a:t>Nic Kinsman</a:t>
            </a:r>
          </a:p>
          <a:p>
            <a:pPr algn="ctr">
              <a:defRPr/>
            </a:pPr>
            <a:r>
              <a:rPr lang="en-US" dirty="0">
                <a:solidFill>
                  <a:prstClr val="black"/>
                </a:solidFill>
                <a:latin typeface="Verdana" pitchFamily="34" charset="0"/>
              </a:rPr>
              <a:t>Alaska Regional Advisor, NGS</a:t>
            </a:r>
          </a:p>
          <a:p>
            <a:pPr algn="ctr">
              <a:defRPr/>
            </a:pPr>
            <a:endParaRPr lang="en-US" dirty="0">
              <a:solidFill>
                <a:prstClr val="black"/>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4"/>
          <p:cNvSpPr txBox="1">
            <a:spLocks/>
          </p:cNvSpPr>
          <p:nvPr/>
        </p:nvSpPr>
        <p:spPr>
          <a:xfrm>
            <a:off x="4584380" y="556318"/>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err="1" smtClean="0">
                <a:solidFill>
                  <a:prstClr val="black"/>
                </a:solidFill>
                <a:latin typeface="Calibri" panose="020F0502020204030204"/>
              </a:rPr>
              <a:t>Orthometric</a:t>
            </a:r>
            <a:endParaRPr lang="en-US" sz="2400" b="1" u="sng" dirty="0">
              <a:solidFill>
                <a:prstClr val="black"/>
              </a:solidFill>
              <a:latin typeface="Calibri" panose="020F0502020204030204"/>
            </a:endParaRPr>
          </a:p>
        </p:txBody>
      </p:sp>
      <p:sp>
        <p:nvSpPr>
          <p:cNvPr id="53" name="Title 1"/>
          <p:cNvSpPr txBox="1">
            <a:spLocks/>
          </p:cNvSpPr>
          <p:nvPr/>
        </p:nvSpPr>
        <p:spPr>
          <a:xfrm>
            <a:off x="101598" y="50791"/>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3 Categories of Vertical </a:t>
            </a:r>
            <a:r>
              <a:rPr kumimoji="0" lang="en-US" sz="4400" b="1"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Datums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4" name="Text Placeholder 4"/>
          <p:cNvSpPr txBox="1">
            <a:spLocks/>
          </p:cNvSpPr>
          <p:nvPr/>
        </p:nvSpPr>
        <p:spPr>
          <a:xfrm>
            <a:off x="308444" y="718451"/>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Ellipsoidal</a:t>
            </a:r>
            <a:endParaRPr lang="en-US" sz="2400" b="1" u="sng" dirty="0">
              <a:solidFill>
                <a:prstClr val="black"/>
              </a:solidFill>
              <a:latin typeface="Calibri" panose="020F0502020204030204"/>
            </a:endParaRPr>
          </a:p>
        </p:txBody>
      </p:sp>
      <p:sp>
        <p:nvSpPr>
          <p:cNvPr id="55" name="Text Placeholder 4"/>
          <p:cNvSpPr txBox="1">
            <a:spLocks/>
          </p:cNvSpPr>
          <p:nvPr/>
        </p:nvSpPr>
        <p:spPr>
          <a:xfrm>
            <a:off x="4370951" y="4351796"/>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Tidal</a:t>
            </a:r>
            <a:endParaRPr lang="en-US" sz="2400" b="1" u="sng" dirty="0">
              <a:solidFill>
                <a:prstClr val="black"/>
              </a:solidFill>
              <a:latin typeface="Calibri" panose="020F0502020204030204"/>
            </a:endParaRPr>
          </a:p>
        </p:txBody>
      </p:sp>
      <p:pic>
        <p:nvPicPr>
          <p:cNvPr id="56" name="Shape 104" descr="C:\Vicki\Work\Presentations\GRAV-D images\MN12\BaseStation.JPG"/>
          <p:cNvPicPr preferRelativeResize="0"/>
          <p:nvPr/>
        </p:nvPicPr>
        <p:blipFill rotWithShape="1">
          <a:blip r:embed="rId3">
            <a:alphaModFix/>
          </a:blip>
          <a:srcRect l="13724" r="11664"/>
          <a:stretch/>
        </p:blipFill>
        <p:spPr>
          <a:xfrm>
            <a:off x="297539" y="29939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57" name="Shape 105"/>
          <p:cNvSpPr txBox="1"/>
          <p:nvPr/>
        </p:nvSpPr>
        <p:spPr>
          <a:xfrm>
            <a:off x="217710" y="4481263"/>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Native GPS measurements</a:t>
            </a:r>
          </a:p>
        </p:txBody>
      </p:sp>
      <p:pic>
        <p:nvPicPr>
          <p:cNvPr id="58" name="Shape 106" descr="GPShydro"/>
          <p:cNvPicPr preferRelativeResize="0"/>
          <p:nvPr/>
        </p:nvPicPr>
        <p:blipFill rotWithShape="1">
          <a:blip r:embed="rId4">
            <a:alphaModFix/>
          </a:blip>
          <a:srcRect/>
          <a:stretch/>
        </p:blipFill>
        <p:spPr>
          <a:xfrm>
            <a:off x="297539" y="16442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59" name="Shape 107"/>
          <p:cNvSpPr txBox="1"/>
          <p:nvPr/>
        </p:nvSpPr>
        <p:spPr>
          <a:xfrm>
            <a:off x="1895454" y="1558111"/>
            <a:ext cx="1828800"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Hydrographic Surveys vertically referenced with RTK-GPS</a:t>
            </a:r>
          </a:p>
        </p:txBody>
      </p:sp>
      <p:pic>
        <p:nvPicPr>
          <p:cNvPr id="60" name="Shape 109" descr="bathgrid"/>
          <p:cNvPicPr preferRelativeResize="0"/>
          <p:nvPr/>
        </p:nvPicPr>
        <p:blipFill rotWithShape="1">
          <a:blip r:embed="rId5">
            <a:alphaModFix/>
          </a:blip>
          <a:srcRect l="2213" t="613" b="3962"/>
          <a:stretch/>
        </p:blipFill>
        <p:spPr>
          <a:xfrm>
            <a:off x="3625554" y="5253498"/>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61" name="Shape 110"/>
          <p:cNvSpPr/>
          <p:nvPr/>
        </p:nvSpPr>
        <p:spPr>
          <a:xfrm>
            <a:off x="4709625" y="5290914"/>
            <a:ext cx="1463675" cy="228600"/>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NOAA Bathymetry (MLLW)</a:t>
            </a:r>
          </a:p>
        </p:txBody>
      </p:sp>
      <p:sp>
        <p:nvSpPr>
          <p:cNvPr id="62" name="Shape 111"/>
          <p:cNvSpPr/>
          <p:nvPr/>
        </p:nvSpPr>
        <p:spPr>
          <a:xfrm>
            <a:off x="6467523" y="1428790"/>
            <a:ext cx="929639"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6">
            <a:alphaModFix/>
          </a:blip>
          <a:srcRect l="28124" t="16406" r="28125" b="10155"/>
          <a:stretch/>
        </p:blipFill>
        <p:spPr>
          <a:xfrm>
            <a:off x="7833535" y="1425744"/>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64" name="Shape 118" descr="plane fig reduced1"/>
          <p:cNvPicPr preferRelativeResize="0"/>
          <p:nvPr/>
        </p:nvPicPr>
        <p:blipFill rotWithShape="1">
          <a:blip r:embed="rId7">
            <a:alphaModFix/>
          </a:blip>
          <a:srcRect/>
          <a:stretch/>
        </p:blipFill>
        <p:spPr>
          <a:xfrm>
            <a:off x="2044888" y="2506656"/>
            <a:ext cx="1563621" cy="1932864"/>
          </a:xfrm>
          <a:prstGeom prst="rect">
            <a:avLst/>
          </a:prstGeom>
          <a:noFill/>
          <a:ln w="25400" cap="flat" cmpd="sng">
            <a:solidFill>
              <a:sysClr val="window" lastClr="FFFFFF"/>
            </a:solidFill>
            <a:prstDash val="solid"/>
            <a:round/>
            <a:headEnd type="none" w="med" len="med"/>
            <a:tailEnd type="none" w="med" len="med"/>
          </a:ln>
        </p:spPr>
      </p:pic>
      <p:pic>
        <p:nvPicPr>
          <p:cNvPr id="65" name="Shape 119" descr="8723970b"/>
          <p:cNvPicPr preferRelativeResize="0"/>
          <p:nvPr/>
        </p:nvPicPr>
        <p:blipFill rotWithShape="1">
          <a:blip r:embed="rId8">
            <a:alphaModFix/>
          </a:blip>
          <a:srcRect/>
          <a:stretch/>
        </p:blipFill>
        <p:spPr>
          <a:xfrm>
            <a:off x="1701234" y="5258227"/>
            <a:ext cx="1798398" cy="1524797"/>
          </a:xfrm>
          <a:prstGeom prst="rect">
            <a:avLst/>
          </a:prstGeom>
          <a:noFill/>
          <a:ln w="25400" cap="flat" cmpd="sng">
            <a:solidFill>
              <a:sysClr val="window" lastClr="FFFFFF"/>
            </a:solidFill>
            <a:prstDash val="solid"/>
            <a:miter lim="800000"/>
            <a:headEnd type="none" w="med" len="med"/>
            <a:tailEnd type="none" w="med" len="med"/>
          </a:ln>
        </p:spPr>
      </p:pic>
      <p:sp>
        <p:nvSpPr>
          <p:cNvPr id="66" name="Shape 121"/>
          <p:cNvSpPr/>
          <p:nvPr/>
        </p:nvSpPr>
        <p:spPr>
          <a:xfrm>
            <a:off x="1795492" y="4465265"/>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Lidar</a:t>
            </a:r>
          </a:p>
        </p:txBody>
      </p:sp>
      <p:pic>
        <p:nvPicPr>
          <p:cNvPr id="67" name="Shape 123" descr="using digital level"/>
          <p:cNvPicPr preferRelativeResize="0"/>
          <p:nvPr/>
        </p:nvPicPr>
        <p:blipFill rotWithShape="1">
          <a:blip r:embed="rId9">
            <a:alphaModFix/>
          </a:blip>
          <a:srcRect/>
          <a:stretch/>
        </p:blipFill>
        <p:spPr>
          <a:xfrm>
            <a:off x="6630470" y="2426405"/>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334" y="1473407"/>
            <a:ext cx="2124189" cy="2124189"/>
          </a:xfrm>
          <a:prstGeom prst="rect">
            <a:avLst/>
          </a:prstGeom>
        </p:spPr>
      </p:pic>
      <p:sp>
        <p:nvSpPr>
          <p:cNvPr id="70" name="Shape 111"/>
          <p:cNvSpPr/>
          <p:nvPr/>
        </p:nvSpPr>
        <p:spPr>
          <a:xfrm>
            <a:off x="7730333" y="3431629"/>
            <a:ext cx="1084214"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FEMA Flood Insurance Rate Maps</a:t>
            </a:r>
          </a:p>
        </p:txBody>
      </p:sp>
      <p:sp>
        <p:nvSpPr>
          <p:cNvPr id="71" name="Shape 111"/>
          <p:cNvSpPr/>
          <p:nvPr/>
        </p:nvSpPr>
        <p:spPr>
          <a:xfrm>
            <a:off x="4801643" y="3689311"/>
            <a:ext cx="1828827" cy="39645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Engineering and Development Site Surveys</a:t>
            </a:r>
          </a:p>
        </p:txBody>
      </p:sp>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038" y="4698990"/>
            <a:ext cx="2304046" cy="1943080"/>
          </a:xfrm>
          <a:prstGeom prst="rect">
            <a:avLst/>
          </a:prstGeom>
        </p:spPr>
      </p:pic>
      <p:sp>
        <p:nvSpPr>
          <p:cNvPr id="74" name="Shape 110"/>
          <p:cNvSpPr/>
          <p:nvPr/>
        </p:nvSpPr>
        <p:spPr>
          <a:xfrm>
            <a:off x="227917" y="6475880"/>
            <a:ext cx="1463675"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Daily and Extreme Water Levels</a:t>
            </a:r>
          </a:p>
        </p:txBody>
      </p:sp>
      <p:sp>
        <p:nvSpPr>
          <p:cNvPr id="75" name="Shape 110"/>
          <p:cNvSpPr/>
          <p:nvPr/>
        </p:nvSpPr>
        <p:spPr>
          <a:xfrm>
            <a:off x="4580733" y="6162422"/>
            <a:ext cx="1994766" cy="386752"/>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Shoreline Mapping (MHW) and Regulatory Boundaries at the Coast</a:t>
            </a:r>
          </a:p>
        </p:txBody>
      </p:sp>
    </p:spTree>
    <p:extLst>
      <p:ext uri="{BB962C8B-B14F-4D97-AF65-F5344CB8AC3E}">
        <p14:creationId xmlns:p14="http://schemas.microsoft.com/office/powerpoint/2010/main" val="1844438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smtClean="0">
                <a:solidFill>
                  <a:schemeClr val="bg1"/>
                </a:solidFill>
              </a:rPr>
              <a:t>Alaska Case Studies</a:t>
            </a:r>
            <a:endParaRPr lang="en-US" dirty="0">
              <a:solidFill>
                <a:schemeClr val="bg1"/>
              </a:solidFill>
            </a:endParaRPr>
          </a:p>
        </p:txBody>
      </p:sp>
      <p:sp>
        <p:nvSpPr>
          <p:cNvPr id="6" name="Text Placeholder 5"/>
          <p:cNvSpPr>
            <a:spLocks noGrp="1"/>
          </p:cNvSpPr>
          <p:nvPr>
            <p:ph type="body" idx="1"/>
          </p:nvPr>
        </p:nvSpPr>
        <p:spPr/>
        <p:txBody>
          <a:bodyPr/>
          <a:lstStyle/>
          <a:p>
            <a:r>
              <a:rPr lang="en-US" dirty="0">
                <a:solidFill>
                  <a:schemeClr val="bg1"/>
                </a:solidFill>
              </a:rPr>
              <a:t>I</a:t>
            </a:r>
            <a:r>
              <a:rPr lang="en-US" dirty="0" smtClean="0">
                <a:solidFill>
                  <a:schemeClr val="bg1"/>
                </a:solidFill>
              </a:rPr>
              <a:t>llustrative	</a:t>
            </a:r>
            <a:endParaRPr lang="en-US" dirty="0">
              <a:solidFill>
                <a:schemeClr val="bg1"/>
              </a:solidFill>
            </a:endParaRPr>
          </a:p>
        </p:txBody>
      </p:sp>
    </p:spTree>
    <p:extLst>
      <p:ext uri="{BB962C8B-B14F-4D97-AF65-F5344CB8AC3E}">
        <p14:creationId xmlns:p14="http://schemas.microsoft.com/office/powerpoint/2010/main" val="1538960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9" name="5-Point Star 8"/>
          <p:cNvSpPr/>
          <p:nvPr/>
        </p:nvSpPr>
        <p:spPr>
          <a:xfrm>
            <a:off x="8080287" y="222005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13"/>
          <p:cNvPicPr>
            <a:picLocks noChangeAspect="1"/>
          </p:cNvPicPr>
          <p:nvPr/>
        </p:nvPicPr>
        <p:blipFill>
          <a:blip r:embed="rId5"/>
          <a:stretch>
            <a:fillRect/>
          </a:stretch>
        </p:blipFill>
        <p:spPr>
          <a:xfrm>
            <a:off x="363336" y="3220128"/>
            <a:ext cx="8452331" cy="34119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439" y="1475859"/>
            <a:ext cx="2463078" cy="163384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1584" y="1605701"/>
            <a:ext cx="3156155" cy="1569660"/>
          </a:xfrm>
          <a:prstGeom prst="rect">
            <a:avLst/>
          </a:prstGeom>
          <a:noFill/>
        </p:spPr>
        <p:txBody>
          <a:bodyPr wrap="square" rtlCol="0">
            <a:spAutoFit/>
          </a:bodyPr>
          <a:lstStyle/>
          <a:p>
            <a:r>
              <a:rPr lang="en-US" dirty="0" smtClean="0"/>
              <a:t>2015 Population: </a:t>
            </a:r>
          </a:p>
          <a:p>
            <a:r>
              <a:rPr lang="en-US" dirty="0" smtClean="0"/>
              <a:t>32,756</a:t>
            </a:r>
          </a:p>
          <a:p>
            <a:endParaRPr lang="en-US" sz="800" dirty="0" smtClean="0"/>
          </a:p>
          <a:p>
            <a:r>
              <a:rPr lang="en-US" dirty="0" smtClean="0"/>
              <a:t>Effective FIS: 2013</a:t>
            </a:r>
          </a:p>
          <a:p>
            <a:endParaRPr lang="en-US" sz="800" dirty="0" smtClean="0"/>
          </a:p>
          <a:p>
            <a:r>
              <a:rPr lang="en-US" dirty="0" smtClean="0"/>
              <a:t>New FIS in Progress</a:t>
            </a:r>
          </a:p>
          <a:p>
            <a:endParaRPr lang="en-US" sz="800" dirty="0"/>
          </a:p>
        </p:txBody>
      </p:sp>
    </p:spTree>
    <p:extLst>
      <p:ext uri="{BB962C8B-B14F-4D97-AF65-F5344CB8AC3E}">
        <p14:creationId xmlns:p14="http://schemas.microsoft.com/office/powerpoint/2010/main" val="685188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78" r="857"/>
          <a:stretch/>
        </p:blipFill>
        <p:spPr>
          <a:xfrm>
            <a:off x="722485" y="918874"/>
            <a:ext cx="7590239" cy="5703523"/>
          </a:xfrm>
          <a:prstGeom prst="rect">
            <a:avLst/>
          </a:prstGeom>
        </p:spPr>
      </p:pic>
    </p:spTree>
    <p:extLst>
      <p:ext uri="{BB962C8B-B14F-4D97-AF65-F5344CB8AC3E}">
        <p14:creationId xmlns:p14="http://schemas.microsoft.com/office/powerpoint/2010/main" val="2066942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12" name="Picture 11"/>
          <p:cNvPicPr>
            <a:picLocks/>
          </p:cNvPicPr>
          <p:nvPr/>
        </p:nvPicPr>
        <p:blipFill rotWithShape="1">
          <a:blip r:embed="rId4"/>
          <a:srcRect l="2322" r="2619"/>
          <a:stretch/>
        </p:blipFill>
        <p:spPr>
          <a:xfrm>
            <a:off x="382386" y="1988626"/>
            <a:ext cx="8406014" cy="44751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404" y="5013192"/>
            <a:ext cx="1346868" cy="101284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99400" y="1585428"/>
            <a:ext cx="7361824" cy="369332"/>
          </a:xfrm>
          <a:prstGeom prst="rect">
            <a:avLst/>
          </a:prstGeom>
          <a:noFill/>
        </p:spPr>
        <p:txBody>
          <a:bodyPr wrap="none" rtlCol="0">
            <a:spAutoFit/>
          </a:bodyPr>
          <a:lstStyle/>
          <a:p>
            <a:r>
              <a:rPr lang="en-US" b="1" dirty="0" smtClean="0"/>
              <a:t>*** When and how you access or transform to NAVD88 matters ***</a:t>
            </a:r>
            <a:endParaRPr lang="en-US" b="1" dirty="0"/>
          </a:p>
        </p:txBody>
      </p:sp>
    </p:spTree>
    <p:extLst>
      <p:ext uri="{BB962C8B-B14F-4D97-AF65-F5344CB8AC3E}">
        <p14:creationId xmlns:p14="http://schemas.microsoft.com/office/powerpoint/2010/main" val="3827099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Juneau, AK</a:t>
            </a:r>
            <a:endParaRPr lang="en-US" dirty="0">
              <a:solidFill>
                <a:srgbClr val="C00000"/>
              </a:solidFill>
              <a:latin typeface="Stencil" panose="040409050D0802020404" pitchFamily="82"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777" y="1541153"/>
            <a:ext cx="3793704" cy="1482705"/>
          </a:xfrm>
          <a:prstGeom prst="rect">
            <a:avLst/>
          </a:prstGeom>
        </p:spPr>
      </p:pic>
      <p:sp>
        <p:nvSpPr>
          <p:cNvPr id="2" name="TextBox 1"/>
          <p:cNvSpPr txBox="1"/>
          <p:nvPr/>
        </p:nvSpPr>
        <p:spPr>
          <a:xfrm>
            <a:off x="1870364" y="3403078"/>
            <a:ext cx="688340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163F6B"/>
                </a:solidFill>
              </a:rPr>
              <a:t>Extra care in combining data (</a:t>
            </a:r>
            <a:r>
              <a:rPr lang="en-US" sz="2000" dirty="0" err="1" smtClean="0">
                <a:solidFill>
                  <a:srgbClr val="163F6B"/>
                </a:solidFill>
              </a:rPr>
              <a:t>lidar</a:t>
            </a:r>
            <a:r>
              <a:rPr lang="en-US" sz="2000" dirty="0" smtClean="0">
                <a:solidFill>
                  <a:srgbClr val="163F6B"/>
                </a:solidFill>
              </a:rPr>
              <a:t> and ground survey) to a </a:t>
            </a:r>
            <a:r>
              <a:rPr lang="en-US" sz="2000" b="1" dirty="0" smtClean="0">
                <a:solidFill>
                  <a:srgbClr val="C00000"/>
                </a:solidFill>
              </a:rPr>
              <a:t>common datum in the FIS</a:t>
            </a:r>
          </a:p>
          <a:p>
            <a:pPr marL="285750" indent="-285750">
              <a:buFont typeface="Arial" panose="020B0604020202020204" pitchFamily="34" charset="0"/>
              <a:buChar char="•"/>
            </a:pPr>
            <a:endParaRPr lang="en-US" sz="400" dirty="0" smtClean="0">
              <a:solidFill>
                <a:srgbClr val="163F6B"/>
              </a:solidFill>
            </a:endParaRPr>
          </a:p>
          <a:p>
            <a:pPr marL="285750" indent="-285750">
              <a:buFont typeface="Arial" panose="020B0604020202020204" pitchFamily="34" charset="0"/>
              <a:buChar char="•"/>
            </a:pPr>
            <a:r>
              <a:rPr lang="en-US" sz="2000" dirty="0">
                <a:solidFill>
                  <a:srgbClr val="163F6B"/>
                </a:solidFill>
              </a:rPr>
              <a:t>Extra language in FIS to clearly indicate the NTDE/Datum </a:t>
            </a:r>
            <a:r>
              <a:rPr lang="en-US" sz="2000" dirty="0" smtClean="0">
                <a:solidFill>
                  <a:srgbClr val="163F6B"/>
                </a:solidFill>
              </a:rPr>
              <a:t>used (</a:t>
            </a:r>
            <a:r>
              <a:rPr lang="en-US" sz="2000" b="1" dirty="0" smtClean="0">
                <a:solidFill>
                  <a:srgbClr val="C00000"/>
                </a:solidFill>
              </a:rPr>
              <a:t>good metadata</a:t>
            </a:r>
            <a:r>
              <a:rPr lang="en-US" sz="2000" dirty="0" smtClean="0">
                <a:solidFill>
                  <a:srgbClr val="163F6B"/>
                </a:solidFill>
              </a:rPr>
              <a:t>)</a:t>
            </a:r>
          </a:p>
          <a:p>
            <a:pPr marL="285750" indent="-285750">
              <a:buFont typeface="Arial" panose="020B0604020202020204" pitchFamily="34" charset="0"/>
              <a:buChar char="•"/>
            </a:pPr>
            <a:endParaRPr lang="en-US" sz="400" dirty="0" smtClean="0">
              <a:solidFill>
                <a:srgbClr val="163F6B"/>
              </a:solidFill>
            </a:endParaRPr>
          </a:p>
          <a:p>
            <a:pPr marL="285750" indent="-285750">
              <a:buFont typeface="Arial" panose="020B0604020202020204" pitchFamily="34" charset="0"/>
              <a:buChar char="•"/>
            </a:pPr>
            <a:endParaRPr lang="en-US" sz="400" dirty="0" smtClean="0">
              <a:solidFill>
                <a:srgbClr val="163F6B"/>
              </a:solidFill>
            </a:endParaRPr>
          </a:p>
          <a:p>
            <a:pPr marL="285750" indent="-285750">
              <a:buFont typeface="Arial" panose="020B0604020202020204" pitchFamily="34" charset="0"/>
              <a:buChar char="•"/>
            </a:pPr>
            <a:r>
              <a:rPr lang="en-US" sz="2000" dirty="0" smtClean="0">
                <a:solidFill>
                  <a:srgbClr val="163F6B"/>
                </a:solidFill>
              </a:rPr>
              <a:t>Extra support for ECs and LOMAs/SOMAs</a:t>
            </a:r>
          </a:p>
          <a:p>
            <a:pPr marL="285750" indent="-285750">
              <a:buFont typeface="Arial" panose="020B0604020202020204" pitchFamily="34" charset="0"/>
              <a:buChar char="•"/>
            </a:pPr>
            <a:endParaRPr lang="en-US" sz="400" dirty="0" smtClean="0">
              <a:solidFill>
                <a:srgbClr val="163F6B"/>
              </a:solidFill>
            </a:endParaRPr>
          </a:p>
          <a:p>
            <a:pPr marL="285750" indent="-285750">
              <a:buFont typeface="Arial" panose="020B0604020202020204" pitchFamily="34" charset="0"/>
              <a:buChar char="•"/>
            </a:pPr>
            <a:r>
              <a:rPr lang="en-US" sz="2000" b="1" dirty="0" smtClean="0">
                <a:solidFill>
                  <a:srgbClr val="C00000"/>
                </a:solidFill>
              </a:rPr>
              <a:t>Conversion </a:t>
            </a:r>
            <a:r>
              <a:rPr lang="en-US" sz="2000" b="1" dirty="0">
                <a:solidFill>
                  <a:srgbClr val="C00000"/>
                </a:solidFill>
              </a:rPr>
              <a:t>table </a:t>
            </a:r>
            <a:r>
              <a:rPr lang="en-US" sz="2000" dirty="0">
                <a:solidFill>
                  <a:srgbClr val="163F6B"/>
                </a:solidFill>
              </a:rPr>
              <a:t>for distribution to FPAs and </a:t>
            </a:r>
            <a:r>
              <a:rPr lang="en-US" sz="2000" dirty="0" smtClean="0">
                <a:solidFill>
                  <a:srgbClr val="163F6B"/>
                </a:solidFill>
              </a:rPr>
              <a:t>surveyors</a:t>
            </a:r>
            <a:endParaRPr lang="en-US" sz="400" dirty="0" smtClean="0">
              <a:solidFill>
                <a:srgbClr val="163F6B"/>
              </a:solidFill>
            </a:endParaRPr>
          </a:p>
          <a:p>
            <a:pPr marL="285750" indent="-285750">
              <a:buFont typeface="Arial" panose="020B0604020202020204" pitchFamily="34" charset="0"/>
              <a:buChar char="•"/>
            </a:pPr>
            <a:endParaRPr lang="en-US" sz="400" dirty="0" smtClean="0">
              <a:solidFill>
                <a:srgbClr val="163F6B"/>
              </a:solidFill>
            </a:endParaRPr>
          </a:p>
          <a:p>
            <a:pPr marL="285750" indent="-285750">
              <a:buFont typeface="Arial" panose="020B0604020202020204" pitchFamily="34" charset="0"/>
              <a:buChar char="•"/>
            </a:pPr>
            <a:r>
              <a:rPr lang="en-US" sz="2000" dirty="0" smtClean="0">
                <a:solidFill>
                  <a:srgbClr val="163F6B"/>
                </a:solidFill>
              </a:rPr>
              <a:t>Development of </a:t>
            </a:r>
            <a:r>
              <a:rPr lang="en-US" sz="2000" dirty="0">
                <a:solidFill>
                  <a:srgbClr val="163F6B"/>
                </a:solidFill>
              </a:rPr>
              <a:t>job-aids and training materials for use in </a:t>
            </a:r>
            <a:r>
              <a:rPr lang="en-US" sz="2000" b="1" dirty="0">
                <a:solidFill>
                  <a:srgbClr val="C00000"/>
                </a:solidFill>
              </a:rPr>
              <a:t>training</a:t>
            </a:r>
            <a:r>
              <a:rPr lang="en-US" sz="2000" dirty="0">
                <a:solidFill>
                  <a:srgbClr val="163F6B"/>
                </a:solidFill>
              </a:rPr>
              <a:t> classes targeted to </a:t>
            </a:r>
            <a:r>
              <a:rPr lang="en-US" sz="2000" dirty="0" smtClean="0">
                <a:solidFill>
                  <a:srgbClr val="163F6B"/>
                </a:solidFill>
              </a:rPr>
              <a:t>FPMs </a:t>
            </a:r>
            <a:r>
              <a:rPr lang="en-US" sz="2000" dirty="0">
                <a:solidFill>
                  <a:srgbClr val="163F6B"/>
                </a:solidFill>
              </a:rPr>
              <a:t>and surveyors in areas where </a:t>
            </a:r>
            <a:r>
              <a:rPr lang="en-US" sz="2000" dirty="0" smtClean="0">
                <a:solidFill>
                  <a:srgbClr val="163F6B"/>
                </a:solidFill>
              </a:rPr>
              <a:t>tidal </a:t>
            </a:r>
            <a:r>
              <a:rPr lang="en-US" sz="2000" dirty="0" err="1" smtClean="0">
                <a:solidFill>
                  <a:srgbClr val="163F6B"/>
                </a:solidFill>
              </a:rPr>
              <a:t>datums</a:t>
            </a:r>
            <a:r>
              <a:rPr lang="en-US" sz="2000" dirty="0" smtClean="0">
                <a:solidFill>
                  <a:srgbClr val="163F6B"/>
                </a:solidFill>
              </a:rPr>
              <a:t> are </a:t>
            </a:r>
            <a:r>
              <a:rPr lang="en-US" sz="2000" dirty="0">
                <a:solidFill>
                  <a:srgbClr val="163F6B"/>
                </a:solidFill>
              </a:rPr>
              <a:t>used </a:t>
            </a:r>
            <a:r>
              <a:rPr lang="en-US" sz="2000" dirty="0" smtClean="0">
                <a:solidFill>
                  <a:srgbClr val="163F6B"/>
                </a:solidFill>
              </a:rPr>
              <a:t>as BFE datum</a:t>
            </a:r>
            <a:endParaRPr lang="en-US" sz="2000" dirty="0">
              <a:solidFill>
                <a:srgbClr val="163F6B"/>
              </a:solidFill>
            </a:endParaRPr>
          </a:p>
          <a:p>
            <a:r>
              <a:rPr lang="en-US" sz="2000" dirty="0">
                <a:solidFill>
                  <a:srgbClr val="163F6B"/>
                </a:solidFill>
              </a:rPr>
              <a:t> </a:t>
            </a:r>
          </a:p>
          <a:p>
            <a:endParaRPr lang="en-US" sz="2000" dirty="0">
              <a:solidFill>
                <a:srgbClr val="163F6B"/>
              </a:solidFill>
            </a:endParaRPr>
          </a:p>
          <a:p>
            <a:pPr marL="285750" indent="-285750">
              <a:buFont typeface="Arial" panose="020B0604020202020204" pitchFamily="34" charset="0"/>
              <a:buChar char="•"/>
            </a:pPr>
            <a:endParaRPr lang="en-US" sz="2000" dirty="0" smtClean="0">
              <a:solidFill>
                <a:srgbClr val="163F6B"/>
              </a:solidFill>
            </a:endParaRPr>
          </a:p>
          <a:p>
            <a:pPr marL="285750" indent="-285750">
              <a:buFont typeface="Arial" panose="020B0604020202020204" pitchFamily="34" charset="0"/>
              <a:buChar char="•"/>
            </a:pPr>
            <a:endParaRPr lang="en-US" sz="2000" dirty="0">
              <a:solidFill>
                <a:srgbClr val="163F6B"/>
              </a:solidFill>
            </a:endParaRPr>
          </a:p>
        </p:txBody>
      </p:sp>
      <p:pic>
        <p:nvPicPr>
          <p:cNvPr id="3" name="Picture 2"/>
          <p:cNvPicPr>
            <a:picLocks noChangeAspect="1"/>
          </p:cNvPicPr>
          <p:nvPr/>
        </p:nvPicPr>
        <p:blipFill>
          <a:blip r:embed="rId5"/>
          <a:stretch>
            <a:fillRect/>
          </a:stretch>
        </p:blipFill>
        <p:spPr>
          <a:xfrm>
            <a:off x="645969" y="1541153"/>
            <a:ext cx="2133600" cy="1571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4212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12" name="5-Point Star 11"/>
          <p:cNvSpPr/>
          <p:nvPr/>
        </p:nvSpPr>
        <p:spPr>
          <a:xfrm>
            <a:off x="7546887" y="209813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5761" y="3233932"/>
            <a:ext cx="8449626" cy="3402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804" y="1198220"/>
            <a:ext cx="2032382" cy="191856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81584" y="1605701"/>
            <a:ext cx="3156155" cy="1569660"/>
          </a:xfrm>
          <a:prstGeom prst="rect">
            <a:avLst/>
          </a:prstGeom>
          <a:noFill/>
        </p:spPr>
        <p:txBody>
          <a:bodyPr wrap="square" rtlCol="0">
            <a:spAutoFit/>
          </a:bodyPr>
          <a:lstStyle/>
          <a:p>
            <a:r>
              <a:rPr lang="en-US" dirty="0" smtClean="0"/>
              <a:t>2010 Population: 2,239</a:t>
            </a:r>
          </a:p>
          <a:p>
            <a:endParaRPr lang="en-US" sz="800" dirty="0" smtClean="0"/>
          </a:p>
          <a:p>
            <a:r>
              <a:rPr lang="en-US" dirty="0" smtClean="0"/>
              <a:t>Prior FIS: 1979-2015</a:t>
            </a:r>
          </a:p>
          <a:p>
            <a:endParaRPr lang="en-US" sz="800" dirty="0"/>
          </a:p>
          <a:p>
            <a:r>
              <a:rPr lang="en-US" dirty="0" smtClean="0"/>
              <a:t>New FIS </a:t>
            </a:r>
            <a:r>
              <a:rPr lang="en-US" dirty="0"/>
              <a:t>Effective: </a:t>
            </a:r>
            <a:r>
              <a:rPr lang="en-US" dirty="0" smtClean="0"/>
              <a:t>12/16/2015</a:t>
            </a:r>
          </a:p>
          <a:p>
            <a:endParaRPr lang="en-US" sz="800" dirty="0"/>
          </a:p>
        </p:txBody>
      </p:sp>
    </p:spTree>
    <p:extLst>
      <p:ext uri="{BB962C8B-B14F-4D97-AF65-F5344CB8AC3E}">
        <p14:creationId xmlns:p14="http://schemas.microsoft.com/office/powerpoint/2010/main" val="2463582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5" name="Picture 4"/>
          <p:cNvPicPr>
            <a:picLocks noChangeAspect="1"/>
          </p:cNvPicPr>
          <p:nvPr/>
        </p:nvPicPr>
        <p:blipFill>
          <a:blip r:embed="rId4"/>
          <a:stretch>
            <a:fillRect/>
          </a:stretch>
        </p:blipFill>
        <p:spPr>
          <a:xfrm>
            <a:off x="532013" y="985375"/>
            <a:ext cx="8079972" cy="5575798"/>
          </a:xfrm>
          <a:prstGeom prst="rect">
            <a:avLst/>
          </a:prstGeom>
        </p:spPr>
      </p:pic>
      <p:sp>
        <p:nvSpPr>
          <p:cNvPr id="6" name="TextBox 5"/>
          <p:cNvSpPr txBox="1"/>
          <p:nvPr/>
        </p:nvSpPr>
        <p:spPr>
          <a:xfrm>
            <a:off x="5928038" y="6298916"/>
            <a:ext cx="3016456" cy="307777"/>
          </a:xfrm>
          <a:prstGeom prst="rect">
            <a:avLst/>
          </a:prstGeom>
          <a:noFill/>
        </p:spPr>
        <p:txBody>
          <a:bodyPr wrap="square" rtlCol="0">
            <a:spAutoFit/>
          </a:bodyPr>
          <a:lstStyle/>
          <a:p>
            <a:r>
              <a:rPr lang="en-US" sz="1400" i="1" dirty="0" smtClean="0">
                <a:solidFill>
                  <a:srgbClr val="000000"/>
                </a:solidFill>
              </a:rPr>
              <a:t>USGS Professional Paper 531-I</a:t>
            </a:r>
            <a:endParaRPr lang="en-US" sz="1400" i="1" dirty="0">
              <a:solidFill>
                <a:srgbClr val="000000"/>
              </a:solidFill>
            </a:endParaRPr>
          </a:p>
        </p:txBody>
      </p:sp>
    </p:spTree>
    <p:extLst>
      <p:ext uri="{BB962C8B-B14F-4D97-AF65-F5344CB8AC3E}">
        <p14:creationId xmlns:p14="http://schemas.microsoft.com/office/powerpoint/2010/main" val="78993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a:stCxn id="12" idx="0"/>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923330"/>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p:txBody>
      </p:sp>
      <p:sp>
        <p:nvSpPr>
          <p:cNvPr id="23" name="TextBox 22"/>
          <p:cNvSpPr txBox="1"/>
          <p:nvPr/>
        </p:nvSpPr>
        <p:spPr>
          <a:xfrm>
            <a:off x="193385" y="3692213"/>
            <a:ext cx="2978701"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1994 (1960-78 NTDE)</a:t>
            </a:r>
            <a:endParaRPr lang="en-US" b="1" dirty="0">
              <a:solidFill>
                <a:srgbClr val="00B0F0"/>
              </a:solidFill>
              <a:latin typeface="Agency FB" panose="020B0503020202020204" pitchFamily="34" charset="0"/>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pic>
        <p:nvPicPr>
          <p:cNvPr id="24"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365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p:cNvCxnSpPr>
          <p:nvPr/>
        </p:nvCxnSpPr>
        <p:spPr bwMode="auto">
          <a:xfrm flipV="1">
            <a:off x="4281128" y="3571807"/>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a:p>
            <a:r>
              <a:rPr lang="en-US" dirty="0" smtClean="0">
                <a:latin typeface="+mj-lt"/>
              </a:rPr>
              <a:t>A </a:t>
            </a:r>
            <a:r>
              <a:rPr lang="en-US" dirty="0">
                <a:latin typeface="+mj-lt"/>
              </a:rPr>
              <a:t>decade later (2004), his next door neighbor Susan </a:t>
            </a:r>
            <a:r>
              <a:rPr lang="en-US" dirty="0" smtClean="0">
                <a:latin typeface="+mj-lt"/>
              </a:rPr>
              <a:t>hires a surveyor to get an </a:t>
            </a:r>
            <a:r>
              <a:rPr lang="en-US" dirty="0">
                <a:latin typeface="+mj-lt"/>
              </a:rPr>
              <a:t>Elevation </a:t>
            </a:r>
            <a:r>
              <a:rPr lang="en-US" dirty="0" smtClean="0">
                <a:latin typeface="+mj-lt"/>
              </a:rPr>
              <a:t>Certificate:</a:t>
            </a:r>
          </a:p>
          <a:p>
            <a:r>
              <a:rPr lang="en-US" dirty="0">
                <a:latin typeface="+mj-lt"/>
              </a:rPr>
              <a:t>	</a:t>
            </a:r>
            <a:r>
              <a:rPr lang="en-US" b="1" dirty="0" smtClean="0">
                <a:latin typeface="+mj-lt"/>
              </a:rPr>
              <a:t>17.9’</a:t>
            </a:r>
            <a:r>
              <a:rPr lang="en-US" b="1" dirty="0">
                <a:latin typeface="+mj-lt"/>
              </a:rPr>
              <a:t> </a:t>
            </a:r>
            <a:r>
              <a:rPr lang="en-US" b="1" dirty="0" smtClean="0">
                <a:latin typeface="+mj-lt"/>
              </a:rPr>
              <a:t>MLLW (1983-2001 tidal epoch)		</a:t>
            </a:r>
            <a:r>
              <a:rPr lang="en-US" b="1" dirty="0" smtClean="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smtClean="0"/>
              <a:t>Susan</a:t>
            </a:r>
            <a:endParaRPr lang="en-US" dirty="0"/>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2004 (1983-2001 NTDE)</a:t>
            </a:r>
            <a:endParaRPr lang="en-US" b="1" dirty="0">
              <a:solidFill>
                <a:srgbClr val="00B0F0"/>
              </a:solidFill>
              <a:latin typeface="Agency FB" panose="020B0503020202020204" pitchFamily="34" charset="0"/>
            </a:endParaRPr>
          </a:p>
        </p:txBody>
      </p:sp>
      <p:cxnSp>
        <p:nvCxnSpPr>
          <p:cNvPr id="39" name="Straight Arrow Connector 38"/>
          <p:cNvCxnSpPr>
            <a:cxnSpLocks noChangeShapeType="1"/>
          </p:cNvCxnSpPr>
          <p:nvPr/>
        </p:nvCxnSpPr>
        <p:spPr bwMode="auto">
          <a:xfrm flipH="1">
            <a:off x="8229599" y="2659737"/>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3491346" y="3479118"/>
            <a:ext cx="0" cy="26517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Rectangle 44"/>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321259" y="6225766"/>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856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3886200" cy="4762500"/>
          </a:xfrm>
          <a:prstGeom prst="rect">
            <a:avLst/>
          </a:prstGeom>
        </p:spPr>
      </p:pic>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654" y="4762500"/>
            <a:ext cx="3676650" cy="21172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6304" y="192315"/>
            <a:ext cx="2606914" cy="173173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6200" y="3089275"/>
            <a:ext cx="5243444" cy="3768725"/>
          </a:xfrm>
          <a:prstGeom prst="rect">
            <a:avLst/>
          </a:prstGeom>
        </p:spPr>
      </p:pic>
      <p:sp>
        <p:nvSpPr>
          <p:cNvPr id="18" name="Rectangle 17"/>
          <p:cNvSpPr/>
          <p:nvPr/>
        </p:nvSpPr>
        <p:spPr>
          <a:xfrm>
            <a:off x="3886200" y="3962400"/>
            <a:ext cx="903514" cy="6676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stCxn id="18" idx="0"/>
            <a:endCxn id="17" idx="0"/>
          </p:cNvCxnSpPr>
          <p:nvPr/>
        </p:nvCxnSpPr>
        <p:spPr>
          <a:xfrm flipV="1">
            <a:off x="4337957" y="2205718"/>
            <a:ext cx="2169965" cy="175668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7"/>
          <a:stretch>
            <a:fillRect/>
          </a:stretch>
        </p:blipFill>
        <p:spPr>
          <a:xfrm>
            <a:off x="4898803" y="2205718"/>
            <a:ext cx="3218238" cy="2556782"/>
          </a:xfrm>
          <a:prstGeom prst="rect">
            <a:avLst/>
          </a:prstGeom>
          <a:ln w="12700">
            <a:solidFill>
              <a:schemeClr val="tx1"/>
            </a:solidFill>
          </a:ln>
          <a:effectLst>
            <a:outerShdw blurRad="292100" dist="139700" dir="2700000" algn="tl" rotWithShape="0">
              <a:srgbClr val="333333">
                <a:alpha val="65000"/>
              </a:srgbClr>
            </a:outerShdw>
          </a:effectLst>
        </p:spPr>
      </p:pic>
      <p:sp>
        <p:nvSpPr>
          <p:cNvPr id="30" name="TextBox 29"/>
          <p:cNvSpPr txBox="1"/>
          <p:nvPr/>
        </p:nvSpPr>
        <p:spPr>
          <a:xfrm>
            <a:off x="6902447" y="563610"/>
            <a:ext cx="1640114" cy="1200329"/>
          </a:xfrm>
          <a:prstGeom prst="rect">
            <a:avLst/>
          </a:prstGeom>
          <a:noFill/>
        </p:spPr>
        <p:txBody>
          <a:bodyPr wrap="square" rtlCol="0">
            <a:spAutoFit/>
          </a:bodyPr>
          <a:lstStyle/>
          <a:p>
            <a:pPr algn="ctr"/>
            <a:r>
              <a:rPr lang="en-US" sz="2400" b="1" dirty="0" smtClean="0">
                <a:solidFill>
                  <a:srgbClr val="C00000"/>
                </a:solidFill>
              </a:rPr>
              <a:t>National Geodetic Survey</a:t>
            </a:r>
            <a:endParaRPr lang="en-US" sz="2400" b="1" dirty="0">
              <a:solidFill>
                <a:srgbClr val="C00000"/>
              </a:solidFill>
            </a:endParaRPr>
          </a:p>
        </p:txBody>
      </p:sp>
    </p:spTree>
    <p:extLst>
      <p:ext uri="{BB962C8B-B14F-4D97-AF65-F5344CB8AC3E}">
        <p14:creationId xmlns:p14="http://schemas.microsoft.com/office/powerpoint/2010/main" val="117994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smtClean="0">
                <a:latin typeface="+mj-lt"/>
              </a:rPr>
              <a:t>Fred obtains an </a:t>
            </a:r>
            <a:r>
              <a:rPr lang="en-US" dirty="0">
                <a:latin typeface="+mj-lt"/>
              </a:rPr>
              <a:t>Elevation Certificate in Cordova in </a:t>
            </a:r>
            <a:r>
              <a:rPr lang="en-US" dirty="0" smtClean="0">
                <a:latin typeface="+mj-lt"/>
              </a:rPr>
              <a:t>1994:</a:t>
            </a:r>
          </a:p>
          <a:p>
            <a:r>
              <a:rPr lang="en-US" dirty="0">
                <a:latin typeface="+mj-lt"/>
              </a:rPr>
              <a:t>	</a:t>
            </a:r>
            <a:r>
              <a:rPr lang="en-US" b="1" dirty="0" smtClean="0">
                <a:latin typeface="+mj-lt"/>
              </a:rPr>
              <a:t>18.1’ MLLW (1960-78 tidal epoch) 		</a:t>
            </a:r>
            <a:r>
              <a:rPr lang="en-US" b="1" dirty="0" smtClean="0">
                <a:latin typeface="+mj-lt"/>
                <a:sym typeface="Wingdings" panose="05000000000000000000" pitchFamily="2" charset="2"/>
              </a:rPr>
              <a:t> Above BFE</a:t>
            </a:r>
            <a:endParaRPr lang="en-US" b="1" dirty="0"/>
          </a:p>
          <a:p>
            <a:endParaRPr lang="en-US" b="1" dirty="0" smtClean="0">
              <a:latin typeface="+mj-lt"/>
            </a:endParaRPr>
          </a:p>
          <a:p>
            <a:r>
              <a:rPr lang="en-US" dirty="0" smtClean="0">
                <a:latin typeface="+mj-lt"/>
              </a:rPr>
              <a:t>A </a:t>
            </a:r>
            <a:r>
              <a:rPr lang="en-US" dirty="0">
                <a:latin typeface="+mj-lt"/>
              </a:rPr>
              <a:t>decade later (2004), his next door neighbor Susan </a:t>
            </a:r>
            <a:r>
              <a:rPr lang="en-US" dirty="0" smtClean="0">
                <a:latin typeface="+mj-lt"/>
              </a:rPr>
              <a:t>hires a surveyor to get an </a:t>
            </a:r>
            <a:r>
              <a:rPr lang="en-US" dirty="0">
                <a:latin typeface="+mj-lt"/>
              </a:rPr>
              <a:t>Elevation </a:t>
            </a:r>
            <a:r>
              <a:rPr lang="en-US" dirty="0" smtClean="0">
                <a:latin typeface="+mj-lt"/>
              </a:rPr>
              <a:t>Certificate:</a:t>
            </a:r>
          </a:p>
          <a:p>
            <a:r>
              <a:rPr lang="en-US" dirty="0">
                <a:latin typeface="+mj-lt"/>
              </a:rPr>
              <a:t>	</a:t>
            </a:r>
            <a:r>
              <a:rPr lang="en-US" b="1" dirty="0" smtClean="0">
                <a:latin typeface="+mj-lt"/>
              </a:rPr>
              <a:t>17.9’</a:t>
            </a:r>
            <a:r>
              <a:rPr lang="en-US" b="1" dirty="0">
                <a:latin typeface="+mj-lt"/>
              </a:rPr>
              <a:t> </a:t>
            </a:r>
            <a:r>
              <a:rPr lang="en-US" b="1" dirty="0" smtClean="0">
                <a:latin typeface="+mj-lt"/>
              </a:rPr>
              <a:t>MLLW (1983-2001 tidal epoch)		</a:t>
            </a:r>
            <a:r>
              <a:rPr lang="en-US" b="1" dirty="0" smtClean="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smtClean="0">
                <a:latin typeface="+mj-lt"/>
              </a:rPr>
              <a:t>BFE in 1979 FIS/FIRM: “18 feet relative to MLLW”</a:t>
            </a:r>
          </a:p>
          <a:p>
            <a:r>
              <a:rPr lang="en-US" i="1" dirty="0" smtClean="0">
                <a:latin typeface="+mj-lt"/>
              </a:rPr>
              <a:t>(illustration not to scale)</a:t>
            </a:r>
            <a:endParaRPr lang="en-US" i="1" dirty="0">
              <a:latin typeface="+mj-lt"/>
            </a:endParaRP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smtClean="0"/>
              <a:t>Fred</a:t>
            </a:r>
            <a:endParaRPr lang="en-US" dirty="0"/>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smtClean="0"/>
              <a:t>Susan</a:t>
            </a:r>
            <a:endParaRPr lang="en-US" dirty="0"/>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smtClean="0">
                <a:solidFill>
                  <a:srgbClr val="00B0F0"/>
                </a:solidFill>
                <a:latin typeface="Agency FB" panose="020B0503020202020204" pitchFamily="34" charset="0"/>
              </a:rPr>
              <a:t>Local MLLW in 2004 (1983-2001 NTDE)</a:t>
            </a:r>
            <a:endParaRPr lang="en-US" b="1" dirty="0">
              <a:solidFill>
                <a:srgbClr val="00B0F0"/>
              </a:solidFill>
              <a:latin typeface="Agency FB" panose="020B0503020202020204" pitchFamily="34" charset="0"/>
            </a:endParaRPr>
          </a:p>
        </p:txBody>
      </p:sp>
      <p:cxnSp>
        <p:nvCxnSpPr>
          <p:cNvPr id="24" name="Straight Connector 23"/>
          <p:cNvCxnSpPr>
            <a:cxnSpLocks noChangeShapeType="1"/>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a:xfrm>
            <a:off x="7339345" y="3571807"/>
            <a:ext cx="0" cy="137339"/>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50693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Cordova, AK</a:t>
            </a:r>
            <a:endParaRPr lang="en-US" dirty="0">
              <a:solidFill>
                <a:srgbClr val="C00000"/>
              </a:solidFill>
              <a:latin typeface="Stencil" panose="040409050D0802020404" pitchFamily="8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9"/>
          <a:stretch/>
        </p:blipFill>
        <p:spPr>
          <a:xfrm>
            <a:off x="558800" y="1628774"/>
            <a:ext cx="6139215" cy="4501093"/>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928223" y="1444108"/>
            <a:ext cx="840295" cy="369332"/>
          </a:xfrm>
          <a:prstGeom prst="rect">
            <a:avLst/>
          </a:prstGeom>
          <a:noFill/>
        </p:spPr>
        <p:txBody>
          <a:bodyPr wrap="none" rtlCol="0">
            <a:spAutoFit/>
          </a:bodyPr>
          <a:lstStyle/>
          <a:p>
            <a:r>
              <a:rPr lang="en-US" b="1" dirty="0" smtClean="0">
                <a:latin typeface="Agency FB" panose="020B0503020202020204" pitchFamily="34" charset="0"/>
              </a:rPr>
              <a:t>2015 FIS</a:t>
            </a:r>
            <a:endParaRPr lang="en-US" b="1" dirty="0">
              <a:latin typeface="Agency FB" panose="020B0503020202020204" pitchFamily="34" charset="0"/>
            </a:endParaRPr>
          </a:p>
        </p:txBody>
      </p:sp>
      <p:sp>
        <p:nvSpPr>
          <p:cNvPr id="5" name="Rectangle 4"/>
          <p:cNvSpPr/>
          <p:nvPr/>
        </p:nvSpPr>
        <p:spPr>
          <a:xfrm>
            <a:off x="2912533" y="3640667"/>
            <a:ext cx="1811867" cy="3894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04791" y="2286670"/>
            <a:ext cx="2252946" cy="1754326"/>
          </a:xfrm>
          <a:prstGeom prst="rect">
            <a:avLst/>
          </a:prstGeom>
          <a:noFill/>
        </p:spPr>
        <p:txBody>
          <a:bodyPr wrap="square" rtlCol="0">
            <a:spAutoFit/>
          </a:bodyPr>
          <a:lstStyle/>
          <a:p>
            <a:pPr algn="ctr"/>
            <a:r>
              <a:rPr lang="en-US" dirty="0" smtClean="0"/>
              <a:t>Based on NOAA tidal BM records; this conversion value is for NAVD88 to Local MLLW (1983-2001)</a:t>
            </a:r>
            <a:endParaRPr lang="en-US" dirty="0"/>
          </a:p>
        </p:txBody>
      </p:sp>
      <p:cxnSp>
        <p:nvCxnSpPr>
          <p:cNvPr id="15" name="Straight Arrow Connector 14"/>
          <p:cNvCxnSpPr/>
          <p:nvPr/>
        </p:nvCxnSpPr>
        <p:spPr>
          <a:xfrm flipH="1">
            <a:off x="5012267" y="3835400"/>
            <a:ext cx="20267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04791" y="4980198"/>
            <a:ext cx="2259722" cy="1754326"/>
          </a:xfrm>
          <a:prstGeom prst="rect">
            <a:avLst/>
          </a:prstGeom>
          <a:noFill/>
        </p:spPr>
        <p:txBody>
          <a:bodyPr wrap="square" rtlCol="0">
            <a:spAutoFit/>
          </a:bodyPr>
          <a:lstStyle/>
          <a:p>
            <a:pPr algn="ctr"/>
            <a:r>
              <a:rPr lang="en-US" i="1" dirty="0" smtClean="0"/>
              <a:t>Can this equation be used to update all Cordova MLLW Elevation Certificates to NAVD88?</a:t>
            </a:r>
            <a:endParaRPr lang="en-US" i="1" dirty="0"/>
          </a:p>
        </p:txBody>
      </p:sp>
    </p:spTree>
    <p:extLst>
      <p:ext uri="{BB962C8B-B14F-4D97-AF65-F5344CB8AC3E}">
        <p14:creationId xmlns:p14="http://schemas.microsoft.com/office/powerpoint/2010/main" val="1296332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ggs.alaska.gov/file_transfer/for_CO-OPS/2014_aerial_test/UNK_FishDock_ortho_screengrab.JPG"/>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6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10253F">
              <a:alpha val="69804"/>
            </a:srgbClr>
          </a:solidFill>
        </p:spPr>
        <p:txBody>
          <a:bodyPr/>
          <a:lstStyle/>
          <a:p>
            <a:r>
              <a:rPr lang="en-US" dirty="0" smtClean="0">
                <a:solidFill>
                  <a:schemeClr val="bg1"/>
                </a:solidFill>
              </a:rPr>
              <a:t>DOCUMENTATION OF DATUMS (metadata)</a:t>
            </a:r>
            <a:endParaRPr lang="en-US" dirty="0">
              <a:solidFill>
                <a:schemeClr val="bg1"/>
              </a:solidFill>
            </a:endParaRPr>
          </a:p>
        </p:txBody>
      </p:sp>
      <p:sp>
        <p:nvSpPr>
          <p:cNvPr id="6" name="Text Placeholder 5"/>
          <p:cNvSpPr>
            <a:spLocks noGrp="1"/>
          </p:cNvSpPr>
          <p:nvPr>
            <p:ph type="body" idx="1"/>
          </p:nvPr>
        </p:nvSpPr>
        <p:spPr>
          <a:xfrm>
            <a:off x="722313" y="3846286"/>
            <a:ext cx="7772400" cy="560614"/>
          </a:xfrm>
          <a:solidFill>
            <a:srgbClr val="10253F">
              <a:alpha val="69804"/>
            </a:srgbClr>
          </a:solidFill>
        </p:spPr>
        <p:txBody>
          <a:bodyPr/>
          <a:lstStyle/>
          <a:p>
            <a:r>
              <a:rPr lang="en-US" dirty="0" smtClean="0">
                <a:solidFill>
                  <a:schemeClr val="bg1"/>
                </a:solidFill>
              </a:rPr>
              <a:t>Practical Guidance on</a:t>
            </a:r>
            <a:endParaRPr lang="en-US" dirty="0">
              <a:solidFill>
                <a:schemeClr val="bg1"/>
              </a:solidFill>
            </a:endParaRPr>
          </a:p>
        </p:txBody>
      </p:sp>
    </p:spTree>
    <p:extLst>
      <p:ext uri="{BB962C8B-B14F-4D97-AF65-F5344CB8AC3E}">
        <p14:creationId xmlns:p14="http://schemas.microsoft.com/office/powerpoint/2010/main" val="2832291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1240093"/>
            <a:ext cx="9143999" cy="923330"/>
          </a:xfrm>
          <a:prstGeom prst="rect">
            <a:avLst/>
          </a:prstGeom>
          <a:noFill/>
        </p:spPr>
        <p:txBody>
          <a:bodyPr wrap="square" rtlCol="0">
            <a:spAutoFit/>
          </a:bodyPr>
          <a:lstStyle/>
          <a:p>
            <a:r>
              <a:rPr lang="en-US" sz="5400" dirty="0" smtClean="0"/>
              <a:t>NAD83</a:t>
            </a:r>
            <a:endParaRPr lang="en-US" sz="5400" dirty="0"/>
          </a:p>
        </p:txBody>
      </p:sp>
      <p:sp>
        <p:nvSpPr>
          <p:cNvPr id="14" name="TextBox 13"/>
          <p:cNvSpPr txBox="1"/>
          <p:nvPr/>
        </p:nvSpPr>
        <p:spPr>
          <a:xfrm>
            <a:off x="7784" y="4866975"/>
            <a:ext cx="9143999" cy="830997"/>
          </a:xfrm>
          <a:prstGeom prst="rect">
            <a:avLst/>
          </a:prstGeom>
          <a:noFill/>
        </p:spPr>
        <p:txBody>
          <a:bodyPr wrap="square" rtlCol="0">
            <a:spAutoFit/>
          </a:bodyPr>
          <a:lstStyle/>
          <a:p>
            <a:r>
              <a:rPr lang="en-US" sz="4800" dirty="0" smtClean="0"/>
              <a:t>MLLW </a:t>
            </a:r>
            <a:endParaRPr lang="en-US" sz="4800" dirty="0"/>
          </a:p>
        </p:txBody>
      </p:sp>
      <p:sp>
        <p:nvSpPr>
          <p:cNvPr id="21" name="TextBox 20"/>
          <p:cNvSpPr txBox="1"/>
          <p:nvPr/>
        </p:nvSpPr>
        <p:spPr>
          <a:xfrm>
            <a:off x="16796" y="3075260"/>
            <a:ext cx="9143999" cy="923330"/>
          </a:xfrm>
          <a:prstGeom prst="rect">
            <a:avLst/>
          </a:prstGeom>
          <a:noFill/>
        </p:spPr>
        <p:txBody>
          <a:bodyPr wrap="square" rtlCol="0">
            <a:spAutoFit/>
          </a:bodyPr>
          <a:lstStyle/>
          <a:p>
            <a:r>
              <a:rPr lang="en-US" sz="5400" dirty="0" smtClean="0"/>
              <a:t>NAVD88</a:t>
            </a:r>
            <a:endParaRPr lang="en-US" sz="5400" i="1" dirty="0"/>
          </a:p>
        </p:txBody>
      </p:sp>
    </p:spTree>
    <p:extLst>
      <p:ext uri="{BB962C8B-B14F-4D97-AF65-F5344CB8AC3E}">
        <p14:creationId xmlns:p14="http://schemas.microsoft.com/office/powerpoint/2010/main" val="1983805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1240093"/>
            <a:ext cx="9143999" cy="923330"/>
          </a:xfrm>
          <a:prstGeom prst="rect">
            <a:avLst/>
          </a:prstGeom>
          <a:noFill/>
        </p:spPr>
        <p:txBody>
          <a:bodyPr wrap="square" rtlCol="0">
            <a:spAutoFit/>
          </a:bodyPr>
          <a:lstStyle/>
          <a:p>
            <a:r>
              <a:rPr lang="en-US" sz="5400" dirty="0" smtClean="0"/>
              <a:t>NAD83(2011) epoch 2010.00</a:t>
            </a:r>
            <a:endParaRPr lang="en-US" sz="5400" dirty="0"/>
          </a:p>
        </p:txBody>
      </p:sp>
      <p:sp>
        <p:nvSpPr>
          <p:cNvPr id="5" name="Right Brace 4"/>
          <p:cNvSpPr/>
          <p:nvPr/>
        </p:nvSpPr>
        <p:spPr>
          <a:xfrm rot="5400000">
            <a:off x="1046537" y="1248875"/>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3022934" y="1355277"/>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510629" y="-15943"/>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253999" y="2484930"/>
            <a:ext cx="2070100" cy="369332"/>
          </a:xfrm>
          <a:prstGeom prst="rect">
            <a:avLst/>
          </a:prstGeom>
          <a:noFill/>
        </p:spPr>
        <p:txBody>
          <a:bodyPr wrap="square" rtlCol="0">
            <a:spAutoFit/>
          </a:bodyPr>
          <a:lstStyle/>
          <a:p>
            <a:pPr algn="ctr"/>
            <a:r>
              <a:rPr lang="en-US" dirty="0" smtClean="0"/>
              <a:t>H. Datum</a:t>
            </a:r>
            <a:endParaRPr lang="en-US" dirty="0"/>
          </a:p>
        </p:txBody>
      </p:sp>
      <p:sp>
        <p:nvSpPr>
          <p:cNvPr id="11" name="TextBox 10"/>
          <p:cNvSpPr txBox="1"/>
          <p:nvPr/>
        </p:nvSpPr>
        <p:spPr>
          <a:xfrm>
            <a:off x="1845801" y="2488454"/>
            <a:ext cx="2749550" cy="369332"/>
          </a:xfrm>
          <a:prstGeom prst="rect">
            <a:avLst/>
          </a:prstGeom>
          <a:noFill/>
        </p:spPr>
        <p:txBody>
          <a:bodyPr wrap="square" rtlCol="0">
            <a:spAutoFit/>
          </a:bodyPr>
          <a:lstStyle/>
          <a:p>
            <a:pPr algn="ctr"/>
            <a:r>
              <a:rPr lang="en-US" dirty="0" smtClean="0"/>
              <a:t>Realization</a:t>
            </a:r>
            <a:r>
              <a:rPr lang="en-US" dirty="0"/>
              <a:t>/</a:t>
            </a:r>
            <a:r>
              <a:rPr lang="en-US" dirty="0" smtClean="0"/>
              <a:t>Adjustment</a:t>
            </a:r>
            <a:endParaRPr lang="en-US" dirty="0"/>
          </a:p>
        </p:txBody>
      </p:sp>
      <p:sp>
        <p:nvSpPr>
          <p:cNvPr id="12" name="TextBox 11"/>
          <p:cNvSpPr txBox="1"/>
          <p:nvPr/>
        </p:nvSpPr>
        <p:spPr>
          <a:xfrm>
            <a:off x="5670549" y="2506912"/>
            <a:ext cx="2070100" cy="369332"/>
          </a:xfrm>
          <a:prstGeom prst="rect">
            <a:avLst/>
          </a:prstGeom>
          <a:noFill/>
        </p:spPr>
        <p:txBody>
          <a:bodyPr wrap="square" rtlCol="0">
            <a:spAutoFit/>
          </a:bodyPr>
          <a:lstStyle/>
          <a:p>
            <a:pPr algn="ctr"/>
            <a:r>
              <a:rPr lang="en-US" dirty="0" smtClean="0"/>
              <a:t>Reference Epoch</a:t>
            </a:r>
            <a:endParaRPr lang="en-US" dirty="0"/>
          </a:p>
        </p:txBody>
      </p:sp>
      <p:sp>
        <p:nvSpPr>
          <p:cNvPr id="14" name="TextBox 13"/>
          <p:cNvSpPr txBox="1"/>
          <p:nvPr/>
        </p:nvSpPr>
        <p:spPr>
          <a:xfrm>
            <a:off x="7784" y="4866975"/>
            <a:ext cx="9143999" cy="830997"/>
          </a:xfrm>
          <a:prstGeom prst="rect">
            <a:avLst/>
          </a:prstGeom>
          <a:noFill/>
        </p:spPr>
        <p:txBody>
          <a:bodyPr wrap="square" rtlCol="0">
            <a:spAutoFit/>
          </a:bodyPr>
          <a:lstStyle/>
          <a:p>
            <a:r>
              <a:rPr lang="en-US" sz="4800" dirty="0" smtClean="0"/>
              <a:t>MLLW(9452210; 1960-78 #2128)  </a:t>
            </a:r>
            <a:endParaRPr lang="en-US" sz="4800" dirty="0"/>
          </a:p>
        </p:txBody>
      </p:sp>
      <p:sp>
        <p:nvSpPr>
          <p:cNvPr id="15" name="Right Brace 14"/>
          <p:cNvSpPr/>
          <p:nvPr/>
        </p:nvSpPr>
        <p:spPr>
          <a:xfrm rot="5400000">
            <a:off x="787893" y="5112690"/>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p:cNvSpPr/>
          <p:nvPr/>
        </p:nvSpPr>
        <p:spPr>
          <a:xfrm rot="5400000">
            <a:off x="3077986" y="4725096"/>
            <a:ext cx="349295" cy="2235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p:cNvSpPr/>
          <p:nvPr/>
        </p:nvSpPr>
        <p:spPr>
          <a:xfrm rot="5400000">
            <a:off x="6684786" y="3821469"/>
            <a:ext cx="349295"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p:cNvSpPr txBox="1"/>
          <p:nvPr/>
        </p:nvSpPr>
        <p:spPr>
          <a:xfrm>
            <a:off x="-81117" y="6192281"/>
            <a:ext cx="2070100" cy="369332"/>
          </a:xfrm>
          <a:prstGeom prst="rect">
            <a:avLst/>
          </a:prstGeom>
          <a:noFill/>
        </p:spPr>
        <p:txBody>
          <a:bodyPr wrap="square" rtlCol="0">
            <a:spAutoFit/>
          </a:bodyPr>
          <a:lstStyle/>
          <a:p>
            <a:pPr algn="ctr"/>
            <a:r>
              <a:rPr lang="en-US" dirty="0" smtClean="0"/>
              <a:t>Tidal Datum</a:t>
            </a:r>
            <a:endParaRPr lang="en-US" dirty="0"/>
          </a:p>
        </p:txBody>
      </p:sp>
      <p:sp>
        <p:nvSpPr>
          <p:cNvPr id="19" name="TextBox 18"/>
          <p:cNvSpPr txBox="1"/>
          <p:nvPr/>
        </p:nvSpPr>
        <p:spPr>
          <a:xfrm>
            <a:off x="2300134" y="6170538"/>
            <a:ext cx="2070100" cy="369332"/>
          </a:xfrm>
          <a:prstGeom prst="rect">
            <a:avLst/>
          </a:prstGeom>
          <a:noFill/>
        </p:spPr>
        <p:txBody>
          <a:bodyPr wrap="square" rtlCol="0">
            <a:spAutoFit/>
          </a:bodyPr>
          <a:lstStyle/>
          <a:p>
            <a:pPr algn="ctr"/>
            <a:r>
              <a:rPr lang="en-US" dirty="0" smtClean="0"/>
              <a:t>NOAA Tide Station</a:t>
            </a:r>
            <a:endParaRPr lang="en-US" dirty="0"/>
          </a:p>
        </p:txBody>
      </p:sp>
      <p:sp>
        <p:nvSpPr>
          <p:cNvPr id="20" name="TextBox 19"/>
          <p:cNvSpPr txBox="1"/>
          <p:nvPr/>
        </p:nvSpPr>
        <p:spPr>
          <a:xfrm>
            <a:off x="4988641" y="6139001"/>
            <a:ext cx="3741583" cy="646331"/>
          </a:xfrm>
          <a:prstGeom prst="rect">
            <a:avLst/>
          </a:prstGeom>
          <a:noFill/>
        </p:spPr>
        <p:txBody>
          <a:bodyPr wrap="square" rtlCol="0">
            <a:spAutoFit/>
          </a:bodyPr>
          <a:lstStyle/>
          <a:p>
            <a:pPr algn="ctr"/>
            <a:r>
              <a:rPr lang="en-US" dirty="0" smtClean="0"/>
              <a:t>National Tidal Datum Epoch &amp;  Published Sheet Number</a:t>
            </a:r>
          </a:p>
        </p:txBody>
      </p:sp>
      <p:sp>
        <p:nvSpPr>
          <p:cNvPr id="21" name="TextBox 20"/>
          <p:cNvSpPr txBox="1"/>
          <p:nvPr/>
        </p:nvSpPr>
        <p:spPr>
          <a:xfrm>
            <a:off x="16796" y="3075260"/>
            <a:ext cx="9143999" cy="923330"/>
          </a:xfrm>
          <a:prstGeom prst="rect">
            <a:avLst/>
          </a:prstGeom>
          <a:noFill/>
        </p:spPr>
        <p:txBody>
          <a:bodyPr wrap="square" rtlCol="0">
            <a:spAutoFit/>
          </a:bodyPr>
          <a:lstStyle/>
          <a:p>
            <a:r>
              <a:rPr lang="en-US" sz="5400" dirty="0" smtClean="0"/>
              <a:t>NAVD88 </a:t>
            </a:r>
            <a:r>
              <a:rPr lang="en-US" sz="5400" i="1" dirty="0" smtClean="0">
                <a:solidFill>
                  <a:schemeClr val="bg1">
                    <a:lumMod val="65000"/>
                  </a:schemeClr>
                </a:solidFill>
              </a:rPr>
              <a:t>(GRS80, Geoid12B)</a:t>
            </a:r>
            <a:endParaRPr lang="en-US" sz="5400" i="1" dirty="0">
              <a:solidFill>
                <a:schemeClr val="bg1">
                  <a:lumMod val="65000"/>
                </a:schemeClr>
              </a:solidFill>
            </a:endParaRPr>
          </a:p>
        </p:txBody>
      </p:sp>
      <p:sp>
        <p:nvSpPr>
          <p:cNvPr id="22" name="Right Brace 21"/>
          <p:cNvSpPr/>
          <p:nvPr/>
        </p:nvSpPr>
        <p:spPr>
          <a:xfrm rot="5400000">
            <a:off x="1328077" y="2819298"/>
            <a:ext cx="235347" cy="247691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p:cNvSpPr/>
          <p:nvPr/>
        </p:nvSpPr>
        <p:spPr>
          <a:xfrm rot="5400000">
            <a:off x="4102652" y="2781637"/>
            <a:ext cx="214793" cy="2670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p:cNvSpPr/>
          <p:nvPr/>
        </p:nvSpPr>
        <p:spPr>
          <a:xfrm rot="5400000">
            <a:off x="7214649" y="2493724"/>
            <a:ext cx="359851" cy="3219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p:cNvSpPr txBox="1"/>
          <p:nvPr/>
        </p:nvSpPr>
        <p:spPr>
          <a:xfrm>
            <a:off x="388783" y="4320097"/>
            <a:ext cx="2070100" cy="369332"/>
          </a:xfrm>
          <a:prstGeom prst="rect">
            <a:avLst/>
          </a:prstGeom>
          <a:noFill/>
        </p:spPr>
        <p:txBody>
          <a:bodyPr wrap="square" rtlCol="0">
            <a:spAutoFit/>
          </a:bodyPr>
          <a:lstStyle/>
          <a:p>
            <a:pPr algn="ctr"/>
            <a:r>
              <a:rPr lang="en-US" dirty="0" smtClean="0"/>
              <a:t>V. Datum</a:t>
            </a:r>
            <a:endParaRPr lang="en-US" dirty="0"/>
          </a:p>
        </p:txBody>
      </p:sp>
      <p:sp>
        <p:nvSpPr>
          <p:cNvPr id="26" name="TextBox 25"/>
          <p:cNvSpPr txBox="1"/>
          <p:nvPr/>
        </p:nvSpPr>
        <p:spPr>
          <a:xfrm>
            <a:off x="2953978" y="4323621"/>
            <a:ext cx="2749550" cy="369332"/>
          </a:xfrm>
          <a:prstGeom prst="rect">
            <a:avLst/>
          </a:prstGeom>
          <a:noFill/>
        </p:spPr>
        <p:txBody>
          <a:bodyPr wrap="square" rtlCol="0">
            <a:spAutoFit/>
          </a:bodyPr>
          <a:lstStyle/>
          <a:p>
            <a:pPr algn="ctr"/>
            <a:r>
              <a:rPr lang="en-US" dirty="0" smtClean="0"/>
              <a:t>Reference Ellipsoid</a:t>
            </a:r>
            <a:endParaRPr lang="en-US" dirty="0"/>
          </a:p>
        </p:txBody>
      </p:sp>
      <p:sp>
        <p:nvSpPr>
          <p:cNvPr id="27" name="TextBox 26"/>
          <p:cNvSpPr txBox="1"/>
          <p:nvPr/>
        </p:nvSpPr>
        <p:spPr>
          <a:xfrm>
            <a:off x="6336278" y="4342079"/>
            <a:ext cx="2070100" cy="369332"/>
          </a:xfrm>
          <a:prstGeom prst="rect">
            <a:avLst/>
          </a:prstGeom>
          <a:noFill/>
        </p:spPr>
        <p:txBody>
          <a:bodyPr wrap="square" rtlCol="0">
            <a:spAutoFit/>
          </a:bodyPr>
          <a:lstStyle/>
          <a:p>
            <a:pPr algn="ctr"/>
            <a:r>
              <a:rPr lang="en-US" dirty="0" smtClean="0"/>
              <a:t>Geoid Model</a:t>
            </a:r>
            <a:endParaRPr lang="en-US" dirty="0"/>
          </a:p>
        </p:txBody>
      </p:sp>
    </p:spTree>
    <p:extLst>
      <p:ext uri="{BB962C8B-B14F-4D97-AF65-F5344CB8AC3E}">
        <p14:creationId xmlns:p14="http://schemas.microsoft.com/office/powerpoint/2010/main" val="739003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281712" y="448886"/>
            <a:ext cx="2975956" cy="369332"/>
          </a:xfrm>
          <a:prstGeom prst="rect">
            <a:avLst/>
          </a:prstGeom>
          <a:noFill/>
        </p:spPr>
        <p:txBody>
          <a:bodyPr wrap="square" rtlCol="0">
            <a:spAutoFit/>
          </a:bodyPr>
          <a:lstStyle/>
          <a:p>
            <a:pPr algn="ctr"/>
            <a:r>
              <a:rPr lang="en-US" dirty="0" err="1" smtClean="0">
                <a:solidFill>
                  <a:srgbClr val="C00000"/>
                </a:solidFill>
                <a:latin typeface="Stencil" panose="040409050D0802020404" pitchFamily="82" charset="0"/>
              </a:rPr>
              <a:t>CaSe</a:t>
            </a:r>
            <a:r>
              <a:rPr lang="en-US" dirty="0" smtClean="0">
                <a:solidFill>
                  <a:srgbClr val="C00000"/>
                </a:solidFill>
                <a:latin typeface="Stencil" panose="040409050D0802020404" pitchFamily="82" charset="0"/>
              </a:rPr>
              <a:t> File: METADATA</a:t>
            </a:r>
            <a:endParaRPr lang="en-US" dirty="0">
              <a:solidFill>
                <a:srgbClr val="C00000"/>
              </a:solidFill>
              <a:latin typeface="Stencil" panose="040409050D0802020404" pitchFamily="82" charset="0"/>
            </a:endParaRPr>
          </a:p>
        </p:txBody>
      </p:sp>
      <p:pic>
        <p:nvPicPr>
          <p:cNvPr id="18" name="Pictur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22402" y="3454101"/>
            <a:ext cx="3372679" cy="3101635"/>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9921" y="3448733"/>
            <a:ext cx="3175682" cy="3123936"/>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248" y="2386957"/>
            <a:ext cx="8340531" cy="910893"/>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248" y="1811476"/>
            <a:ext cx="8340531" cy="508000"/>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7248" y="1540933"/>
            <a:ext cx="8340531" cy="203200"/>
          </a:xfrm>
          <a:prstGeom prst="rect">
            <a:avLst/>
          </a:prstGeom>
        </p:spPr>
      </p:pic>
      <p:sp>
        <p:nvSpPr>
          <p:cNvPr id="23" name="TextBox 22"/>
          <p:cNvSpPr txBox="1"/>
          <p:nvPr/>
        </p:nvSpPr>
        <p:spPr>
          <a:xfrm>
            <a:off x="7536317" y="1376390"/>
            <a:ext cx="1260281" cy="369332"/>
          </a:xfrm>
          <a:prstGeom prst="rect">
            <a:avLst/>
          </a:prstGeom>
          <a:noFill/>
        </p:spPr>
        <p:txBody>
          <a:bodyPr wrap="none" rtlCol="0">
            <a:spAutoFit/>
          </a:bodyPr>
          <a:lstStyle/>
          <a:p>
            <a:r>
              <a:rPr lang="en-US" b="1" dirty="0" smtClean="0">
                <a:latin typeface="Agency FB" panose="020B0503020202020204" pitchFamily="34" charset="0"/>
              </a:rPr>
              <a:t>1995 EC Form</a:t>
            </a:r>
            <a:endParaRPr lang="en-US" b="1" dirty="0">
              <a:latin typeface="Agency FB" panose="020B0503020202020204" pitchFamily="34" charset="0"/>
            </a:endParaRPr>
          </a:p>
        </p:txBody>
      </p:sp>
      <p:sp>
        <p:nvSpPr>
          <p:cNvPr id="24" name="TextBox 23"/>
          <p:cNvSpPr txBox="1"/>
          <p:nvPr/>
        </p:nvSpPr>
        <p:spPr>
          <a:xfrm rot="16200000">
            <a:off x="521594" y="4069060"/>
            <a:ext cx="1717137" cy="369332"/>
          </a:xfrm>
          <a:prstGeom prst="rect">
            <a:avLst/>
          </a:prstGeom>
          <a:noFill/>
        </p:spPr>
        <p:txBody>
          <a:bodyPr wrap="none" rtlCol="0">
            <a:spAutoFit/>
          </a:bodyPr>
          <a:lstStyle/>
          <a:p>
            <a:r>
              <a:rPr lang="en-US" b="1" dirty="0" smtClean="0">
                <a:latin typeface="Agency FB" panose="020B0503020202020204" pitchFamily="34" charset="0"/>
              </a:rPr>
              <a:t>1981 FIRM - JUNEAU</a:t>
            </a:r>
            <a:endParaRPr lang="en-US" b="1" dirty="0">
              <a:latin typeface="Agency FB" panose="020B0503020202020204" pitchFamily="34" charset="0"/>
            </a:endParaRPr>
          </a:p>
        </p:txBody>
      </p:sp>
    </p:spTree>
    <p:extLst>
      <p:ext uri="{BB962C8B-B14F-4D97-AF65-F5344CB8AC3E}">
        <p14:creationId xmlns:p14="http://schemas.microsoft.com/office/powerpoint/2010/main" val="957814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6" y="1238402"/>
            <a:ext cx="9032615" cy="2943484"/>
          </a:xfrm>
          <a:prstGeom prst="rect">
            <a:avLst/>
          </a:prstGeom>
        </p:spPr>
      </p:pic>
      <p:sp>
        <p:nvSpPr>
          <p:cNvPr id="374787" name="Rectangle 2"/>
          <p:cNvSpPr>
            <a:spLocks noGrp="1" noChangeArrowheads="1"/>
          </p:cNvSpPr>
          <p:nvPr>
            <p:ph type="title"/>
          </p:nvPr>
        </p:nvSpPr>
        <p:spPr>
          <a:xfrm>
            <a:off x="304800" y="381000"/>
            <a:ext cx="8839200" cy="838200"/>
          </a:xfrm>
        </p:spPr>
        <p:txBody>
          <a:bodyPr/>
          <a:lstStyle/>
          <a:p>
            <a:pPr eaLnBrk="1" hangingPunct="1"/>
            <a:r>
              <a:rPr lang="en-US" dirty="0" smtClean="0"/>
              <a:t>Section B &amp; C – FIRM Information</a:t>
            </a:r>
          </a:p>
        </p:txBody>
      </p:sp>
      <p:cxnSp>
        <p:nvCxnSpPr>
          <p:cNvPr id="16" name="Straight Arrow Connector 15"/>
          <p:cNvCxnSpPr/>
          <p:nvPr/>
        </p:nvCxnSpPr>
        <p:spPr bwMode="auto">
          <a:xfrm flipH="1" flipV="1">
            <a:off x="7874758" y="3985146"/>
            <a:ext cx="204717" cy="24566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3" name="Rounded Rectangle 12"/>
          <p:cNvSpPr/>
          <p:nvPr/>
        </p:nvSpPr>
        <p:spPr bwMode="auto">
          <a:xfrm>
            <a:off x="477672" y="3275463"/>
            <a:ext cx="7083188" cy="259307"/>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pic>
        <p:nvPicPr>
          <p:cNvPr id="3" name="Picture 2"/>
          <p:cNvPicPr>
            <a:picLocks noChangeAspect="1"/>
          </p:cNvPicPr>
          <p:nvPr/>
        </p:nvPicPr>
        <p:blipFill>
          <a:blip r:embed="rId4"/>
          <a:stretch>
            <a:fillRect/>
          </a:stretch>
        </p:blipFill>
        <p:spPr>
          <a:xfrm>
            <a:off x="221973" y="3985146"/>
            <a:ext cx="8825158" cy="1945604"/>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477672" y="2721307"/>
            <a:ext cx="6113628" cy="269543"/>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Tree>
    <p:extLst>
      <p:ext uri="{BB962C8B-B14F-4D97-AF65-F5344CB8AC3E}">
        <p14:creationId xmlns:p14="http://schemas.microsoft.com/office/powerpoint/2010/main" val="51783669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pro tips:</a:t>
            </a:r>
            <a:endParaRPr lang="en-US" dirty="0"/>
          </a:p>
        </p:txBody>
      </p:sp>
      <p:sp>
        <p:nvSpPr>
          <p:cNvPr id="3" name="TextBox 2"/>
          <p:cNvSpPr txBox="1"/>
          <p:nvPr/>
        </p:nvSpPr>
        <p:spPr>
          <a:xfrm>
            <a:off x="457200" y="2065338"/>
            <a:ext cx="803275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If </a:t>
            </a:r>
            <a:r>
              <a:rPr lang="en-US" b="1" dirty="0" smtClean="0">
                <a:solidFill>
                  <a:srgbClr val="C00000"/>
                </a:solidFill>
              </a:rPr>
              <a:t>local passive control </a:t>
            </a:r>
            <a:r>
              <a:rPr lang="en-US" dirty="0" smtClean="0"/>
              <a:t>are used in the FIS, retain a record of:</a:t>
            </a:r>
          </a:p>
          <a:p>
            <a:pPr marL="742950" lvl="1" indent="-285750">
              <a:buFont typeface="Arial" panose="020B0604020202020204" pitchFamily="34" charset="0"/>
              <a:buChar char="•"/>
            </a:pPr>
            <a:r>
              <a:rPr lang="en-US" dirty="0" smtClean="0"/>
              <a:t>Monument stampings/locations</a:t>
            </a:r>
          </a:p>
          <a:p>
            <a:pPr marL="742950" lvl="1" indent="-285750">
              <a:buFont typeface="Arial" panose="020B0604020202020204" pitchFamily="34" charset="0"/>
              <a:buChar char="•"/>
            </a:pPr>
            <a:r>
              <a:rPr lang="en-US" dirty="0" smtClean="0"/>
              <a:t>PIDs or other unique IDs</a:t>
            </a:r>
          </a:p>
          <a:p>
            <a:pPr marL="742950" lvl="1" indent="-285750">
              <a:buFont typeface="Arial" panose="020B0604020202020204" pitchFamily="34" charset="0"/>
              <a:buChar char="•"/>
            </a:pPr>
            <a:r>
              <a:rPr lang="en-US" dirty="0" smtClean="0"/>
              <a:t>Positions at time of FIS survey (with complete metadata)</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If you do any transformations, keep a record of the </a:t>
            </a:r>
            <a:r>
              <a:rPr lang="en-US" b="1" dirty="0" smtClean="0">
                <a:solidFill>
                  <a:srgbClr val="C00000"/>
                </a:solidFill>
              </a:rPr>
              <a:t>parameters </a:t>
            </a:r>
            <a:r>
              <a:rPr lang="en-US" dirty="0" smtClean="0"/>
              <a:t>and the </a:t>
            </a:r>
            <a:r>
              <a:rPr lang="en-US" b="1" dirty="0" smtClean="0">
                <a:solidFill>
                  <a:srgbClr val="C00000"/>
                </a:solidFill>
              </a:rPr>
              <a:t>name and version number</a:t>
            </a:r>
            <a:r>
              <a:rPr lang="en-US" dirty="0" smtClean="0"/>
              <a:t> if a tool was used (like </a:t>
            </a:r>
            <a:r>
              <a:rPr lang="en-US" dirty="0" err="1" smtClean="0"/>
              <a:t>VDatum</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areas of uplift/subsidence, </a:t>
            </a:r>
            <a:r>
              <a:rPr lang="en-US" dirty="0" smtClean="0"/>
              <a:t>inquire</a:t>
            </a:r>
            <a:r>
              <a:rPr lang="en-US" dirty="0" smtClean="0"/>
              <a:t> </a:t>
            </a:r>
            <a:r>
              <a:rPr lang="en-US" dirty="0" smtClean="0"/>
              <a:t>about </a:t>
            </a:r>
            <a:r>
              <a:rPr lang="en-US" b="1" dirty="0" smtClean="0">
                <a:solidFill>
                  <a:srgbClr val="C00000"/>
                </a:solidFill>
              </a:rPr>
              <a:t>source/”</a:t>
            </a:r>
            <a:r>
              <a:rPr lang="en-US" b="1" i="1" dirty="0" smtClean="0">
                <a:solidFill>
                  <a:srgbClr val="C00000"/>
                </a:solidFill>
              </a:rPr>
              <a:t>vintage”</a:t>
            </a:r>
            <a:r>
              <a:rPr lang="en-US" b="1" dirty="0" smtClean="0">
                <a:solidFill>
                  <a:srgbClr val="C00000"/>
                </a:solidFill>
              </a:rPr>
              <a:t> </a:t>
            </a:r>
            <a:r>
              <a:rPr lang="en-US" b="1" dirty="0" smtClean="0">
                <a:solidFill>
                  <a:srgbClr val="C00000"/>
                </a:solidFill>
              </a:rPr>
              <a:t>of NAVD88 </a:t>
            </a:r>
            <a:r>
              <a:rPr lang="en-US" b="1" dirty="0" smtClean="0">
                <a:solidFill>
                  <a:srgbClr val="C00000"/>
                </a:solidFill>
              </a:rPr>
              <a:t>values</a:t>
            </a:r>
            <a:endParaRPr lang="en-US" b="1" dirty="0" smtClean="0">
              <a:solidFill>
                <a:srgbClr val="C00000"/>
              </a:solidFill>
            </a:endParaRP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smtClean="0"/>
              <a:t>New EC guidance provides for the use of OPUS reports; OPUS Solutions of 4+ hours in duration on marks of significance can be archived w/ NGS as an ‘</a:t>
            </a:r>
            <a:r>
              <a:rPr lang="en-US" b="1" dirty="0" smtClean="0">
                <a:solidFill>
                  <a:srgbClr val="C00000"/>
                </a:solidFill>
              </a:rPr>
              <a:t>OPUS Shared Solution</a:t>
            </a:r>
            <a:r>
              <a:rPr lang="en-US" dirty="0" smtClean="0"/>
              <a:t>’ with minimal extra </a:t>
            </a:r>
            <a:r>
              <a:rPr lang="en-US" dirty="0" smtClean="0"/>
              <a:t>effort.</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59314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4573" t="385" r="9811" b="1643"/>
          <a:stretch/>
        </p:blipFill>
        <p:spPr>
          <a:xfrm>
            <a:off x="-43543" y="0"/>
            <a:ext cx="9187543" cy="6858000"/>
          </a:xfrm>
          <a:prstGeom prst="rect">
            <a:avLst/>
          </a:prstGeom>
        </p:spPr>
      </p:pic>
      <p:sp>
        <p:nvSpPr>
          <p:cNvPr id="5" name="Title 4"/>
          <p:cNvSpPr>
            <a:spLocks noGrp="1"/>
          </p:cNvSpPr>
          <p:nvPr>
            <p:ph type="title"/>
          </p:nvPr>
        </p:nvSpPr>
        <p:spPr/>
        <p:txBody>
          <a:bodyPr/>
          <a:lstStyle/>
          <a:p>
            <a:r>
              <a:rPr lang="en-US" dirty="0" smtClean="0"/>
              <a:t>Training and Resources</a:t>
            </a:r>
            <a:endParaRPr lang="en-US" dirty="0"/>
          </a:p>
        </p:txBody>
      </p:sp>
      <p:sp>
        <p:nvSpPr>
          <p:cNvPr id="6" name="Text Placeholder 5"/>
          <p:cNvSpPr>
            <a:spLocks noGrp="1"/>
          </p:cNvSpPr>
          <p:nvPr>
            <p:ph type="body" idx="1"/>
          </p:nvPr>
        </p:nvSpPr>
        <p:spPr/>
        <p:txBody>
          <a:bodyPr/>
          <a:lstStyle/>
          <a:p>
            <a:r>
              <a:rPr lang="en-US" dirty="0" smtClean="0">
                <a:solidFill>
                  <a:schemeClr val="tx1"/>
                </a:solidFill>
              </a:rPr>
              <a:t>Additional</a:t>
            </a:r>
            <a:endParaRPr lang="en-US" dirty="0">
              <a:solidFill>
                <a:schemeClr val="tx1"/>
              </a:solidFill>
            </a:endParaRPr>
          </a:p>
        </p:txBody>
      </p:sp>
    </p:spTree>
    <p:extLst>
      <p:ext uri="{BB962C8B-B14F-4D97-AF65-F5344CB8AC3E}">
        <p14:creationId xmlns:p14="http://schemas.microsoft.com/office/powerpoint/2010/main" val="1815686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4665" y="423331"/>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NGS Provides Tools to Access the NSRS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grpSp>
        <p:nvGrpSpPr>
          <p:cNvPr id="20" name="Group 19"/>
          <p:cNvGrpSpPr/>
          <p:nvPr/>
        </p:nvGrpSpPr>
        <p:grpSpPr>
          <a:xfrm>
            <a:off x="630862" y="1906523"/>
            <a:ext cx="3442110" cy="1818437"/>
            <a:chOff x="527462" y="1600300"/>
            <a:chExt cx="5012728" cy="2545717"/>
          </a:xfrm>
        </p:grpSpPr>
        <p:pic>
          <p:nvPicPr>
            <p:cNvPr id="21" name="Picture 20"/>
            <p:cNvPicPr>
              <a:picLocks noChangeAspect="1"/>
            </p:cNvPicPr>
            <p:nvPr/>
          </p:nvPicPr>
          <p:blipFill rotWithShape="1">
            <a:blip r:embed="rId3"/>
            <a:srcRect l="43405"/>
            <a:stretch/>
          </p:blipFill>
          <p:spPr>
            <a:xfrm>
              <a:off x="1628689" y="1604625"/>
              <a:ext cx="3911501" cy="2541392"/>
            </a:xfrm>
            <a:prstGeom prst="rect">
              <a:avLst/>
            </a:prstGeom>
            <a:ln w="19050">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3"/>
            <a:srcRect r="84378"/>
            <a:stretch/>
          </p:blipFill>
          <p:spPr>
            <a:xfrm>
              <a:off x="527462" y="1600300"/>
              <a:ext cx="1079711" cy="2541392"/>
            </a:xfrm>
            <a:prstGeom prst="rect">
              <a:avLst/>
            </a:prstGeom>
            <a:ln w="19050">
              <a:noFill/>
            </a:ln>
            <a:effectLst>
              <a:outerShdw blurRad="292100" dist="139700" dir="2700000" algn="tl" rotWithShape="0">
                <a:srgbClr val="333333">
                  <a:alpha val="65000"/>
                </a:srgbClr>
              </a:outerShdw>
            </a:effectLst>
          </p:spPr>
        </p:pic>
      </p:grpSp>
      <p:sp>
        <p:nvSpPr>
          <p:cNvPr id="23" name="TextBox 22"/>
          <p:cNvSpPr txBox="1"/>
          <p:nvPr/>
        </p:nvSpPr>
        <p:spPr>
          <a:xfrm>
            <a:off x="630862" y="1442661"/>
            <a:ext cx="3442110" cy="646331"/>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b="1" dirty="0">
                <a:solidFill>
                  <a:srgbClr val="C00000"/>
                </a:solidFill>
                <a:latin typeface="Calibri" panose="020F0502020204030204"/>
                <a:cs typeface="+mn-cs"/>
              </a:rPr>
              <a:t>Integrated Database (IDB) </a:t>
            </a:r>
            <a:r>
              <a:rPr lang="en-US" dirty="0">
                <a:solidFill>
                  <a:schemeClr val="bg1"/>
                </a:solidFill>
                <a:latin typeface="Calibri" panose="020F0502020204030204"/>
                <a:cs typeface="+mn-cs"/>
              </a:rPr>
              <a:t>of </a:t>
            </a:r>
            <a:r>
              <a:rPr lang="en-US" dirty="0" smtClean="0">
                <a:solidFill>
                  <a:schemeClr val="bg1"/>
                </a:solidFill>
                <a:latin typeface="Calibri" panose="020F0502020204030204"/>
                <a:cs typeface="+mn-cs"/>
              </a:rPr>
              <a:t>Published &amp; </a:t>
            </a:r>
            <a:r>
              <a:rPr lang="en-US" b="1" dirty="0">
                <a:solidFill>
                  <a:srgbClr val="C00000"/>
                </a:solidFill>
                <a:latin typeface="Calibri" panose="020F0502020204030204"/>
              </a:rPr>
              <a:t>O</a:t>
            </a:r>
            <a:r>
              <a:rPr lang="en-US" b="1" dirty="0" smtClean="0">
                <a:solidFill>
                  <a:srgbClr val="C00000"/>
                </a:solidFill>
                <a:latin typeface="Calibri" panose="020F0502020204030204"/>
              </a:rPr>
              <a:t>PUS Shared </a:t>
            </a:r>
            <a:r>
              <a:rPr lang="en-US" dirty="0">
                <a:solidFill>
                  <a:schemeClr val="bg1"/>
                </a:solidFill>
                <a:latin typeface="Calibri" panose="020F0502020204030204"/>
                <a:cs typeface="+mn-cs"/>
              </a:rPr>
              <a:t>Control </a:t>
            </a:r>
          </a:p>
        </p:txBody>
      </p:sp>
      <p:grpSp>
        <p:nvGrpSpPr>
          <p:cNvPr id="24" name="Group 23"/>
          <p:cNvGrpSpPr/>
          <p:nvPr/>
        </p:nvGrpSpPr>
        <p:grpSpPr>
          <a:xfrm>
            <a:off x="279415" y="4533626"/>
            <a:ext cx="4099112" cy="2002638"/>
            <a:chOff x="0" y="1103313"/>
            <a:chExt cx="9144000" cy="3387725"/>
          </a:xfrm>
        </p:grpSpPr>
        <p:pic>
          <p:nvPicPr>
            <p:cNvPr id="25" name="Picture 11" descr="DanglingRope DR2 disk small"/>
            <p:cNvPicPr>
              <a:picLocks noChangeArrowheads="1"/>
            </p:cNvPicPr>
            <p:nvPr/>
          </p:nvPicPr>
          <p:blipFill>
            <a:blip r:embed="rId4" cstate="print">
              <a:extLst>
                <a:ext uri="{28A0092B-C50C-407E-A947-70E740481C1C}">
                  <a14:useLocalDpi xmlns:a14="http://schemas.microsoft.com/office/drawing/2010/main" val="0"/>
                </a:ext>
              </a:extLst>
            </a:blip>
            <a:srcRect l="8496" t="5078" r="11719" b="9766"/>
            <a:stretch>
              <a:fillRect/>
            </a:stretch>
          </p:blipFill>
          <p:spPr bwMode="auto">
            <a:xfrm>
              <a:off x="0" y="1103313"/>
              <a:ext cx="2193925" cy="165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104_0463"/>
            <p:cNvPicPr>
              <a:picLocks noChangeArrowheads="1"/>
            </p:cNvPicPr>
            <p:nvPr/>
          </p:nvPicPr>
          <p:blipFill>
            <a:blip r:embed="rId5" cstate="print">
              <a:lum bright="-12000" contrast="18000"/>
              <a:extLst>
                <a:ext uri="{28A0092B-C50C-407E-A947-70E740481C1C}">
                  <a14:useLocalDpi xmlns:a14="http://schemas.microsoft.com/office/drawing/2010/main" val="0"/>
                </a:ext>
              </a:extLst>
            </a:blip>
            <a:srcRect l="15070" t="23425" r="14583"/>
            <a:stretch>
              <a:fillRect/>
            </a:stretch>
          </p:blipFill>
          <p:spPr bwMode="auto">
            <a:xfrm>
              <a:off x="6950075" y="1116013"/>
              <a:ext cx="2193925" cy="1593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13"/>
            <p:cNvSpPr>
              <a:spLocks noChangeShapeType="1"/>
            </p:cNvSpPr>
            <p:nvPr/>
          </p:nvSpPr>
          <p:spPr bwMode="auto">
            <a:xfrm flipV="1">
              <a:off x="1181100" y="1611313"/>
              <a:ext cx="6907213" cy="227012"/>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pic>
          <p:nvPicPr>
            <p:cNvPr id="28" name="Picture 13" descr="OPUS schematic.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9775" y="1265238"/>
              <a:ext cx="5133975" cy="322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p:cNvSpPr txBox="1"/>
          <p:nvPr/>
        </p:nvSpPr>
        <p:spPr>
          <a:xfrm>
            <a:off x="279416" y="3908733"/>
            <a:ext cx="4099112" cy="646331"/>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dirty="0">
                <a:solidFill>
                  <a:schemeClr val="bg1"/>
                </a:solidFill>
                <a:latin typeface="Calibri" panose="020F0502020204030204"/>
                <a:cs typeface="+mn-cs"/>
              </a:rPr>
              <a:t>Online Positioning User Service (</a:t>
            </a:r>
            <a:r>
              <a:rPr lang="en-US" b="1" dirty="0">
                <a:solidFill>
                  <a:srgbClr val="C00000"/>
                </a:solidFill>
                <a:latin typeface="Calibri" panose="020F0502020204030204"/>
                <a:cs typeface="+mn-cs"/>
              </a:rPr>
              <a:t>OPUS</a:t>
            </a:r>
            <a:r>
              <a:rPr lang="en-US" dirty="0">
                <a:solidFill>
                  <a:schemeClr val="bg1"/>
                </a:solidFill>
                <a:latin typeface="Calibri" panose="020F0502020204030204"/>
                <a:cs typeface="+mn-cs"/>
              </a:rPr>
              <a:t>) Tool Suite</a:t>
            </a: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32559" t="36061" b="17795"/>
          <a:stretch/>
        </p:blipFill>
        <p:spPr>
          <a:xfrm>
            <a:off x="5109474" y="1877802"/>
            <a:ext cx="3667988" cy="1882234"/>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5109474" y="1442660"/>
            <a:ext cx="3663019" cy="646331"/>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dirty="0">
                <a:solidFill>
                  <a:schemeClr val="bg1"/>
                </a:solidFill>
                <a:latin typeface="Calibri" panose="020F0502020204030204"/>
                <a:cs typeface="+mn-cs"/>
              </a:rPr>
              <a:t>Continuously Operating Reference Stations (</a:t>
            </a:r>
            <a:r>
              <a:rPr lang="en-US" b="1" dirty="0">
                <a:solidFill>
                  <a:srgbClr val="C00000"/>
                </a:solidFill>
                <a:latin typeface="Calibri" panose="020F0502020204030204"/>
                <a:cs typeface="+mn-cs"/>
              </a:rPr>
              <a:t>CORS</a:t>
            </a:r>
            <a:r>
              <a:rPr lang="en-US" dirty="0">
                <a:solidFill>
                  <a:schemeClr val="bg1"/>
                </a:solidFill>
                <a:latin typeface="Calibri" panose="020F0502020204030204"/>
                <a:cs typeface="+mn-cs"/>
              </a:rPr>
              <a:t>)</a:t>
            </a:r>
          </a:p>
        </p:txBody>
      </p:sp>
      <p:sp>
        <p:nvSpPr>
          <p:cNvPr id="33" name="Rectangle 32"/>
          <p:cNvSpPr/>
          <p:nvPr/>
        </p:nvSpPr>
        <p:spPr>
          <a:xfrm>
            <a:off x="5109474" y="3869264"/>
            <a:ext cx="3663018" cy="646331"/>
          </a:xfrm>
          <a:prstGeom prst="rect">
            <a:avLst/>
          </a:prstGeom>
          <a:solidFill>
            <a:srgbClr val="678BA3"/>
          </a:solidFill>
        </p:spPr>
        <p:txBody>
          <a:bodyPr wrap="square">
            <a:spAutoFit/>
          </a:bodyPr>
          <a:lstStyle/>
          <a:p>
            <a:pPr algn="ctr" eaLnBrk="1" fontAlgn="auto" hangingPunct="1">
              <a:spcBef>
                <a:spcPts val="0"/>
              </a:spcBef>
              <a:spcAft>
                <a:spcPts val="0"/>
              </a:spcAft>
            </a:pPr>
            <a:r>
              <a:rPr lang="en-US" dirty="0">
                <a:solidFill>
                  <a:schemeClr val="bg1"/>
                </a:solidFill>
                <a:latin typeface="Calibri" panose="020F0502020204030204"/>
                <a:cs typeface="+mn-cs"/>
              </a:rPr>
              <a:t>Coordinate Conversion </a:t>
            </a:r>
            <a:r>
              <a:rPr lang="en-US" dirty="0" smtClean="0">
                <a:solidFill>
                  <a:schemeClr val="bg1"/>
                </a:solidFill>
                <a:latin typeface="Calibri" panose="020F0502020204030204"/>
                <a:cs typeface="+mn-cs"/>
              </a:rPr>
              <a:t>and Transformation Tools (</a:t>
            </a:r>
            <a:r>
              <a:rPr lang="en-US" b="1" dirty="0" err="1" smtClean="0">
                <a:solidFill>
                  <a:srgbClr val="C00000"/>
                </a:solidFill>
                <a:latin typeface="Calibri" panose="020F0502020204030204"/>
                <a:cs typeface="+mn-cs"/>
              </a:rPr>
              <a:t>VDatum</a:t>
            </a:r>
            <a:r>
              <a:rPr lang="en-US" dirty="0" smtClean="0">
                <a:solidFill>
                  <a:schemeClr val="bg1"/>
                </a:solidFill>
                <a:latin typeface="Calibri" panose="020F0502020204030204"/>
                <a:cs typeface="+mn-cs"/>
              </a:rPr>
              <a:t>)</a:t>
            </a:r>
            <a:endParaRPr lang="en-US" dirty="0">
              <a:solidFill>
                <a:schemeClr val="bg1"/>
              </a:solidFill>
              <a:latin typeface="Calibri" panose="020F0502020204030204"/>
              <a:cs typeface="+mn-cs"/>
            </a:endParaRPr>
          </a:p>
        </p:txBody>
      </p:sp>
      <p:pic>
        <p:nvPicPr>
          <p:cNvPr id="18" name="Shape 253"/>
          <p:cNvPicPr preferRelativeResize="0"/>
          <p:nvPr/>
        </p:nvPicPr>
        <p:blipFill rotWithShape="1">
          <a:blip r:embed="rId8">
            <a:alphaModFix/>
          </a:blip>
          <a:srcRect l="16250" t="5769" r="17708" b="20417"/>
          <a:stretch/>
        </p:blipFill>
        <p:spPr>
          <a:xfrm>
            <a:off x="5109473" y="4515596"/>
            <a:ext cx="3663019" cy="2105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3952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1143000"/>
          </a:xfrm>
        </p:spPr>
        <p:txBody>
          <a:bodyPr/>
          <a:lstStyle/>
          <a:p>
            <a:r>
              <a:rPr lang="en-US" sz="2400" dirty="0" smtClean="0"/>
              <a:t>Today’s Topic: </a:t>
            </a:r>
            <a:r>
              <a:rPr lang="en-US" dirty="0" smtClean="0"/>
              <a:t/>
            </a:r>
            <a:br>
              <a:rPr lang="en-US" dirty="0" smtClean="0"/>
            </a:br>
            <a:r>
              <a:rPr lang="en-US" dirty="0" smtClean="0"/>
              <a:t>When Vertical </a:t>
            </a:r>
            <a:r>
              <a:rPr lang="en-US" dirty="0" err="1" smtClean="0"/>
              <a:t>Datums</a:t>
            </a:r>
            <a:r>
              <a:rPr lang="en-US" dirty="0" smtClean="0"/>
              <a:t> let </a:t>
            </a:r>
            <a:r>
              <a:rPr lang="en-US" dirty="0" smtClean="0"/>
              <a:t>us</a:t>
            </a:r>
            <a:r>
              <a:rPr lang="en-US" dirty="0" smtClean="0"/>
              <a:t> </a:t>
            </a:r>
            <a:r>
              <a:rPr lang="en-US" dirty="0" smtClean="0"/>
              <a:t>Down</a:t>
            </a:r>
            <a:endParaRPr lang="en-US" dirty="0"/>
          </a:p>
        </p:txBody>
      </p:sp>
      <p:sp>
        <p:nvSpPr>
          <p:cNvPr id="5" name="Content Placeholder 4"/>
          <p:cNvSpPr>
            <a:spLocks noGrp="1"/>
          </p:cNvSpPr>
          <p:nvPr>
            <p:ph sz="half" idx="1"/>
          </p:nvPr>
        </p:nvSpPr>
        <p:spPr>
          <a:xfrm>
            <a:off x="3305654" y="4105974"/>
            <a:ext cx="4038600" cy="2555648"/>
          </a:xfrm>
          <a:solidFill>
            <a:srgbClr val="C3D3E9"/>
          </a:solidFill>
        </p:spPr>
        <p:txBody>
          <a:bodyPr/>
          <a:lstStyle/>
          <a:p>
            <a:pPr marL="0" indent="0" algn="ctr">
              <a:buNone/>
            </a:pPr>
            <a:r>
              <a:rPr lang="en-US" dirty="0" smtClean="0"/>
              <a:t>Vertical </a:t>
            </a:r>
            <a:r>
              <a:rPr lang="en-US" dirty="0" err="1" smtClean="0"/>
              <a:t>Datums</a:t>
            </a:r>
            <a:endParaRPr lang="en-US" dirty="0" smtClean="0"/>
          </a:p>
          <a:p>
            <a:pPr marL="0" indent="0" algn="ctr">
              <a:buNone/>
            </a:pPr>
            <a:r>
              <a:rPr lang="en-US" dirty="0" smtClean="0"/>
              <a:t>Alaska Case Studies</a:t>
            </a:r>
          </a:p>
          <a:p>
            <a:pPr marL="0" indent="0" algn="ctr">
              <a:buNone/>
            </a:pPr>
            <a:r>
              <a:rPr lang="en-US" dirty="0" smtClean="0"/>
              <a:t>Practical Guidance</a:t>
            </a:r>
          </a:p>
          <a:p>
            <a:pPr marL="0" indent="0" algn="ctr">
              <a:buNone/>
            </a:pPr>
            <a:r>
              <a:rPr lang="en-US" dirty="0" smtClean="0"/>
              <a:t>Extra Resources</a:t>
            </a:r>
          </a:p>
          <a:p>
            <a:pPr marL="0" indent="0" algn="ctr">
              <a:buNone/>
            </a:pPr>
            <a:r>
              <a:rPr lang="en-US" strike="sngStrike" dirty="0" smtClean="0"/>
              <a:t>NAVD88</a:t>
            </a:r>
            <a:r>
              <a:rPr lang="en-US" dirty="0" smtClean="0"/>
              <a:t> NAPGD2022</a:t>
            </a:r>
          </a:p>
          <a:p>
            <a:pPr marL="0" indent="0" algn="ctr">
              <a:buNone/>
            </a:pPr>
            <a:endParaRPr lang="en-US" dirty="0" smtClean="0"/>
          </a:p>
          <a:p>
            <a:pPr marL="0" indent="0" algn="ctr">
              <a:buNone/>
            </a:pPr>
            <a:endParaRPr lang="en-US" dirty="0"/>
          </a:p>
        </p:txBody>
      </p:sp>
      <p:sp>
        <p:nvSpPr>
          <p:cNvPr id="9" name="Rectangle 8"/>
          <p:cNvSpPr/>
          <p:nvPr/>
        </p:nvSpPr>
        <p:spPr>
          <a:xfrm>
            <a:off x="0" y="3095977"/>
            <a:ext cx="9144000" cy="769441"/>
          </a:xfrm>
          <a:prstGeom prst="rect">
            <a:avLst/>
          </a:prstGeom>
        </p:spPr>
        <p:txBody>
          <a:bodyPr wrap="square">
            <a:spAutoFit/>
          </a:bodyPr>
          <a:lstStyle/>
          <a:p>
            <a:pPr lvl="0" algn="r" defTabSz="457200" eaLnBrk="0" hangingPunct="0">
              <a:spcBef>
                <a:spcPct val="20000"/>
              </a:spcBef>
            </a:pPr>
            <a:r>
              <a:rPr lang="en-US" sz="4400" dirty="0">
                <a:solidFill>
                  <a:prstClr val="black"/>
                </a:solidFill>
                <a:latin typeface="Calibri"/>
              </a:rPr>
              <a:t>… and what NGS is doing </a:t>
            </a:r>
            <a:r>
              <a:rPr lang="en-US" sz="4400" dirty="0" smtClean="0">
                <a:solidFill>
                  <a:prstClr val="black"/>
                </a:solidFill>
                <a:latin typeface="Calibri"/>
              </a:rPr>
              <a:t>about </a:t>
            </a:r>
            <a:r>
              <a:rPr lang="en-US" sz="4400" dirty="0">
                <a:solidFill>
                  <a:prstClr val="black"/>
                </a:solidFill>
                <a:latin typeface="Calibri"/>
              </a:rPr>
              <a:t>it.</a:t>
            </a:r>
            <a:endParaRPr lang="en-US" sz="2800" dirty="0">
              <a:solidFill>
                <a:prstClr val="black"/>
              </a:solidFill>
              <a:latin typeface="Calibri"/>
            </a:endParaRPr>
          </a:p>
        </p:txBody>
      </p:sp>
      <p:sp>
        <p:nvSpPr>
          <p:cNvPr id="10" name="Cloud 9"/>
          <p:cNvSpPr/>
          <p:nvPr/>
        </p:nvSpPr>
        <p:spPr>
          <a:xfrm>
            <a:off x="432263" y="1812178"/>
            <a:ext cx="231093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Insufficient Metadata</a:t>
            </a:r>
            <a:endParaRPr lang="en-US" b="1" dirty="0"/>
          </a:p>
        </p:txBody>
      </p:sp>
      <p:sp>
        <p:nvSpPr>
          <p:cNvPr id="11" name="Cloud 10"/>
          <p:cNvSpPr/>
          <p:nvPr/>
        </p:nvSpPr>
        <p:spPr>
          <a:xfrm>
            <a:off x="3279371" y="1898948"/>
            <a:ext cx="258525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Inconsistent Access/Heights</a:t>
            </a:r>
            <a:endParaRPr lang="en-US" b="1" dirty="0"/>
          </a:p>
        </p:txBody>
      </p:sp>
      <p:sp>
        <p:nvSpPr>
          <p:cNvPr id="12" name="Cloud 11"/>
          <p:cNvSpPr/>
          <p:nvPr/>
        </p:nvSpPr>
        <p:spPr>
          <a:xfrm flipH="1">
            <a:off x="6245627" y="1789715"/>
            <a:ext cx="2416234"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‘Stale’ Elevations</a:t>
            </a:r>
            <a:endParaRPr lang="en-US" b="1" dirty="0"/>
          </a:p>
        </p:txBody>
      </p:sp>
      <p:sp>
        <p:nvSpPr>
          <p:cNvPr id="13" name="TextBox 12"/>
          <p:cNvSpPr txBox="1"/>
          <p:nvPr/>
        </p:nvSpPr>
        <p:spPr>
          <a:xfrm rot="16200000">
            <a:off x="1966613" y="4026351"/>
            <a:ext cx="2261062" cy="707886"/>
          </a:xfrm>
          <a:prstGeom prst="rect">
            <a:avLst/>
          </a:prstGeom>
          <a:noFill/>
        </p:spPr>
        <p:txBody>
          <a:bodyPr wrap="square" rtlCol="0">
            <a:spAutoFit/>
          </a:bodyPr>
          <a:lstStyle/>
          <a:p>
            <a:r>
              <a:rPr lang="en-US" sz="4000" dirty="0" smtClean="0">
                <a:latin typeface="Tw Cen MT Condensed" panose="020B0606020104020203" pitchFamily="34" charset="0"/>
              </a:rPr>
              <a:t>OUTLINE</a:t>
            </a:r>
            <a:endParaRPr lang="en-US" sz="4000" dirty="0">
              <a:latin typeface="Tw Cen MT Condensed" panose="020B0606020104020203" pitchFamily="34" charset="0"/>
            </a:endParaRPr>
          </a:p>
        </p:txBody>
      </p:sp>
    </p:spTree>
    <p:extLst>
      <p:ext uri="{BB962C8B-B14F-4D97-AF65-F5344CB8AC3E}">
        <p14:creationId xmlns:p14="http://schemas.microsoft.com/office/powerpoint/2010/main" val="3039150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13, 2017</a:t>
            </a:r>
            <a:endParaRPr lang="en-US"/>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30</a:t>
            </a:fld>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514" y="1037770"/>
            <a:ext cx="9187544" cy="5849258"/>
          </a:xfrm>
          <a:prstGeom prst="rect">
            <a:avLst/>
          </a:prstGeom>
        </p:spPr>
      </p:pic>
      <p:sp>
        <p:nvSpPr>
          <p:cNvPr id="5" name="Rectangle 4"/>
          <p:cNvSpPr/>
          <p:nvPr/>
        </p:nvSpPr>
        <p:spPr>
          <a:xfrm>
            <a:off x="4521201" y="1631495"/>
            <a:ext cx="1458685" cy="29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Online Resources from ngs.noaa.gov </a:t>
            </a:r>
          </a:p>
        </p:txBody>
      </p:sp>
    </p:spTree>
    <p:extLst>
      <p:ext uri="{BB962C8B-B14F-4D97-AF65-F5344CB8AC3E}">
        <p14:creationId xmlns:p14="http://schemas.microsoft.com/office/powerpoint/2010/main" val="3330311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13, 2017</a:t>
            </a:r>
            <a:endParaRPr lang="en-US"/>
          </a:p>
        </p:txBody>
      </p:sp>
      <p:pic>
        <p:nvPicPr>
          <p:cNvPr id="4" name="Picture 3"/>
          <p:cNvPicPr>
            <a:picLocks noChangeAspect="1"/>
          </p:cNvPicPr>
          <p:nvPr/>
        </p:nvPicPr>
        <p:blipFill>
          <a:blip r:embed="rId2"/>
          <a:stretch>
            <a:fillRect/>
          </a:stretch>
        </p:blipFill>
        <p:spPr>
          <a:xfrm>
            <a:off x="4482791" y="0"/>
            <a:ext cx="4661210" cy="3909193"/>
          </a:xfrm>
          <a:prstGeom prst="rect">
            <a:avLst/>
          </a:prstGeom>
        </p:spPr>
      </p:pic>
      <p:pic>
        <p:nvPicPr>
          <p:cNvPr id="5" name="Picture 4"/>
          <p:cNvPicPr>
            <a:picLocks noChangeAspect="1"/>
          </p:cNvPicPr>
          <p:nvPr/>
        </p:nvPicPr>
        <p:blipFill>
          <a:blip r:embed="rId3"/>
          <a:stretch>
            <a:fillRect/>
          </a:stretch>
        </p:blipFill>
        <p:spPr>
          <a:xfrm>
            <a:off x="0" y="0"/>
            <a:ext cx="4482790" cy="6858000"/>
          </a:xfrm>
          <a:prstGeom prst="rect">
            <a:avLst/>
          </a:prstGeom>
        </p:spPr>
      </p:pic>
      <p:sp>
        <p:nvSpPr>
          <p:cNvPr id="7" name="TextBox 6"/>
          <p:cNvSpPr txBox="1"/>
          <p:nvPr/>
        </p:nvSpPr>
        <p:spPr>
          <a:xfrm>
            <a:off x="4764404" y="5811617"/>
            <a:ext cx="1647191" cy="646331"/>
          </a:xfrm>
          <a:prstGeom prst="rect">
            <a:avLst/>
          </a:prstGeom>
          <a:noFill/>
        </p:spPr>
        <p:txBody>
          <a:bodyPr wrap="square" rtlCol="0">
            <a:spAutoFit/>
          </a:bodyPr>
          <a:lstStyle/>
          <a:p>
            <a:pPr algn="ctr"/>
            <a:r>
              <a:rPr lang="en-US" b="1" dirty="0" smtClean="0">
                <a:solidFill>
                  <a:srgbClr val="781D22"/>
                </a:solidFill>
              </a:rPr>
              <a:t>Videos are ~3-5 minutes</a:t>
            </a:r>
            <a:endParaRPr lang="en-US" b="1" dirty="0">
              <a:solidFill>
                <a:srgbClr val="781D22"/>
              </a:solidFill>
            </a:endParaRPr>
          </a:p>
        </p:txBody>
      </p:sp>
      <p:sp>
        <p:nvSpPr>
          <p:cNvPr id="8" name="Title 1"/>
          <p:cNvSpPr txBox="1">
            <a:spLocks/>
          </p:cNvSpPr>
          <p:nvPr/>
        </p:nvSpPr>
        <p:spPr>
          <a:xfrm>
            <a:off x="3943196" y="4456494"/>
            <a:ext cx="57404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Educational Videos</a:t>
            </a:r>
          </a:p>
          <a:p>
            <a:pPr eaLnBrk="1" hangingPunct="1"/>
            <a:r>
              <a:rPr lang="en-US" altLang="en-US" sz="3200" b="1" dirty="0" smtClean="0">
                <a:latin typeface="Arial Black" pitchFamily="34" charset="0"/>
                <a:cs typeface="Arial" pitchFamily="34" charset="0"/>
              </a:rPr>
              <a:t>&amp; Online Tutorials</a:t>
            </a:r>
          </a:p>
        </p:txBody>
      </p:sp>
      <p:sp>
        <p:nvSpPr>
          <p:cNvPr id="9" name="TextBox 8"/>
          <p:cNvSpPr txBox="1"/>
          <p:nvPr/>
        </p:nvSpPr>
        <p:spPr>
          <a:xfrm>
            <a:off x="6693209" y="5846550"/>
            <a:ext cx="2291134" cy="646331"/>
          </a:xfrm>
          <a:prstGeom prst="rect">
            <a:avLst/>
          </a:prstGeom>
          <a:noFill/>
        </p:spPr>
        <p:txBody>
          <a:bodyPr wrap="square" rtlCol="0">
            <a:spAutoFit/>
          </a:bodyPr>
          <a:lstStyle/>
          <a:p>
            <a:pPr algn="ctr"/>
            <a:r>
              <a:rPr lang="en-US" b="1" dirty="0" smtClean="0">
                <a:solidFill>
                  <a:srgbClr val="781D22"/>
                </a:solidFill>
              </a:rPr>
              <a:t>Vertical </a:t>
            </a:r>
            <a:r>
              <a:rPr lang="en-US" b="1" dirty="0" err="1" smtClean="0">
                <a:solidFill>
                  <a:srgbClr val="781D22"/>
                </a:solidFill>
              </a:rPr>
              <a:t>Datums</a:t>
            </a:r>
            <a:r>
              <a:rPr lang="en-US" b="1" dirty="0" smtClean="0">
                <a:solidFill>
                  <a:srgbClr val="781D22"/>
                </a:solidFill>
              </a:rPr>
              <a:t> Tutorial is ~1 hour</a:t>
            </a:r>
            <a:endParaRPr lang="en-US" b="1" dirty="0">
              <a:solidFill>
                <a:srgbClr val="781D22"/>
              </a:solidFill>
            </a:endParaRPr>
          </a:p>
        </p:txBody>
      </p:sp>
      <p:sp>
        <p:nvSpPr>
          <p:cNvPr id="10" name="Rectangle 9"/>
          <p:cNvSpPr/>
          <p:nvPr/>
        </p:nvSpPr>
        <p:spPr>
          <a:xfrm>
            <a:off x="1386115" y="688067"/>
            <a:ext cx="1037771" cy="255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531462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July 13, 2017</a:t>
            </a:r>
            <a:endParaRPr lang="en-US" dirty="0"/>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32</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 t="694" r="1579" b="2407"/>
          <a:stretch/>
        </p:blipFill>
        <p:spPr>
          <a:xfrm>
            <a:off x="341086" y="447201"/>
            <a:ext cx="8345714" cy="62742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28687" y="519771"/>
            <a:ext cx="5579861" cy="523220"/>
          </a:xfrm>
          <a:prstGeom prst="rect">
            <a:avLst/>
          </a:prstGeom>
          <a:noFill/>
        </p:spPr>
        <p:txBody>
          <a:bodyPr wrap="none" rtlCol="0">
            <a:spAutoFit/>
          </a:bodyPr>
          <a:lstStyle/>
          <a:p>
            <a:r>
              <a:rPr lang="en-US" sz="2800" b="1" dirty="0" smtClean="0"/>
              <a:t>NGS Regional Advisor Program</a:t>
            </a:r>
            <a:endParaRPr lang="en-US" sz="2800" b="1" dirty="0"/>
          </a:p>
        </p:txBody>
      </p:sp>
    </p:spTree>
    <p:extLst>
      <p:ext uri="{BB962C8B-B14F-4D97-AF65-F5344CB8AC3E}">
        <p14:creationId xmlns:p14="http://schemas.microsoft.com/office/powerpoint/2010/main" val="4105623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smtClean="0">
                <a:solidFill>
                  <a:schemeClr val="bg1"/>
                </a:solidFill>
              </a:rPr>
              <a:t>NAPGD 2022</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Modernization of the National Spatial Reference System</a:t>
            </a:r>
            <a:endParaRPr lang="en-US" dirty="0">
              <a:solidFill>
                <a:schemeClr val="bg1"/>
              </a:solidFill>
            </a:endParaRPr>
          </a:p>
        </p:txBody>
      </p:sp>
    </p:spTree>
    <p:extLst>
      <p:ext uri="{BB962C8B-B14F-4D97-AF65-F5344CB8AC3E}">
        <p14:creationId xmlns:p14="http://schemas.microsoft.com/office/powerpoint/2010/main" val="1473314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Grp="1" noChangeAspect="1"/>
          </p:cNvPicPr>
          <p:nvPr>
            <p:ph sz="half" idx="1"/>
          </p:nvPr>
        </p:nvPicPr>
        <p:blipFill rotWithShape="1">
          <a:blip r:embed="rId3">
            <a:lum bright="70000" contrast="-70000"/>
            <a:extLst>
              <a:ext uri="{28A0092B-C50C-407E-A947-70E740481C1C}">
                <a14:useLocalDpi xmlns:a14="http://schemas.microsoft.com/office/drawing/2010/main" val="0"/>
              </a:ext>
            </a:extLst>
          </a:blip>
          <a:srcRect l="13796" t="9991" b="3831"/>
          <a:stretch/>
        </p:blipFill>
        <p:spPr>
          <a:xfrm>
            <a:off x="0" y="1654119"/>
            <a:ext cx="9139252" cy="5040386"/>
          </a:xfrm>
        </p:spPr>
      </p:pic>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defRPr/>
            </a:pPr>
            <a:r>
              <a:rPr lang="en-US" b="1" dirty="0">
                <a:latin typeface="Calibri Light" panose="020F0302020204030204"/>
              </a:rPr>
              <a:t>The NSRS of Tomorrow (2022)</a:t>
            </a:r>
            <a:endParaRPr lang="en-US" b="1" i="1" dirty="0">
              <a:latin typeface="Calibri Light" panose="020F0302020204030204"/>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640545"/>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txBox="1">
            <a:spLocks/>
          </p:cNvSpPr>
          <p:nvPr/>
        </p:nvSpPr>
        <p:spPr>
          <a:xfrm>
            <a:off x="152400" y="1785881"/>
            <a:ext cx="8160657" cy="53457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000" kern="0" dirty="0" smtClean="0">
                <a:solidFill>
                  <a:srgbClr val="000000"/>
                </a:solidFill>
                <a:latin typeface="Calibri" panose="020F0502020204030204"/>
                <a:ea typeface="Cabin"/>
                <a:cs typeface="Cabin"/>
                <a:sym typeface="Cabin"/>
              </a:rPr>
              <a:t>Primary elements:</a:t>
            </a:r>
          </a:p>
          <a:p>
            <a:pPr fontAlgn="auto">
              <a:spcAft>
                <a:spcPts val="0"/>
              </a:spcAft>
            </a:pPr>
            <a:r>
              <a:rPr lang="en-US" sz="3000" kern="0" dirty="0">
                <a:solidFill>
                  <a:srgbClr val="000000"/>
                </a:solidFill>
                <a:latin typeface="Calibri" panose="020F0502020204030204"/>
                <a:ea typeface="Cabin"/>
                <a:cs typeface="Cabin"/>
                <a:sym typeface="Cabin"/>
              </a:rPr>
              <a:t>The </a:t>
            </a:r>
            <a:r>
              <a:rPr lang="en-US" sz="3000" kern="0" dirty="0" smtClean="0">
                <a:solidFill>
                  <a:srgbClr val="000000"/>
                </a:solidFill>
                <a:latin typeface="Calibri" panose="020F0502020204030204"/>
                <a:ea typeface="Cabin"/>
                <a:cs typeface="Cabin"/>
                <a:sym typeface="Cabin"/>
              </a:rPr>
              <a:t>geometric North </a:t>
            </a:r>
            <a:r>
              <a:rPr lang="en-US" sz="3000" kern="0" dirty="0">
                <a:solidFill>
                  <a:srgbClr val="000000"/>
                </a:solidFill>
                <a:latin typeface="Calibri" panose="020F0502020204030204"/>
                <a:ea typeface="Cabin"/>
                <a:cs typeface="Cabin"/>
                <a:sym typeface="Cabin"/>
              </a:rPr>
              <a:t>American Terrestrial Reference Frame of 2022 (</a:t>
            </a:r>
            <a:r>
              <a:rPr lang="en-US" sz="3000" b="1" kern="0" dirty="0">
                <a:solidFill>
                  <a:srgbClr val="C00000"/>
                </a:solidFill>
                <a:latin typeface="Calibri" panose="020F0502020204030204"/>
                <a:ea typeface="Cabin"/>
                <a:cs typeface="Cabin"/>
                <a:sym typeface="Cabin"/>
              </a:rPr>
              <a:t>NATRF2022</a:t>
            </a:r>
            <a:r>
              <a:rPr lang="en-US" sz="3000" kern="0" dirty="0" smtClean="0">
                <a:solidFill>
                  <a:srgbClr val="000000"/>
                </a:solidFill>
                <a:latin typeface="Calibri" panose="020F0502020204030204"/>
                <a:ea typeface="Cabin"/>
                <a:cs typeface="Cabin"/>
                <a:sym typeface="Cabin"/>
              </a:rPr>
              <a:t>)  </a:t>
            </a:r>
            <a:r>
              <a:rPr lang="en-US" sz="3000" kern="0" dirty="0">
                <a:solidFill>
                  <a:srgbClr val="000000"/>
                </a:solidFill>
                <a:latin typeface="Calibri" panose="020F0502020204030204"/>
                <a:ea typeface="Cabin"/>
                <a:cs typeface="Cabin"/>
                <a:sym typeface="Cabin"/>
              </a:rPr>
              <a:t> </a:t>
            </a:r>
            <a:r>
              <a:rPr lang="en-US" sz="3000" kern="0" dirty="0" smtClean="0">
                <a:solidFill>
                  <a:srgbClr val="000000"/>
                </a:solidFill>
                <a:latin typeface="Calibri" panose="020F0502020204030204"/>
                <a:ea typeface="Cabin"/>
                <a:cs typeface="Cabin"/>
                <a:sym typeface="Cabin"/>
              </a:rPr>
              <a:t>    	          	                                                      </a:t>
            </a:r>
            <a:r>
              <a:rPr lang="en-US" sz="2600" i="1" kern="0" dirty="0" smtClean="0">
                <a:solidFill>
                  <a:srgbClr val="000000"/>
                </a:solidFill>
                <a:latin typeface="Calibri" panose="020F0502020204030204"/>
                <a:ea typeface="Cabin"/>
                <a:cs typeface="Cabin"/>
                <a:sym typeface="Cabin"/>
              </a:rPr>
              <a:t>plus the Caribbean, Pacific, and Mariana plates</a:t>
            </a:r>
          </a:p>
          <a:p>
            <a:pPr fontAlgn="auto">
              <a:spcAft>
                <a:spcPts val="0"/>
              </a:spcAft>
            </a:pPr>
            <a:r>
              <a:rPr lang="en-US" sz="3000" kern="0" dirty="0" smtClean="0">
                <a:solidFill>
                  <a:srgbClr val="000000"/>
                </a:solidFill>
                <a:latin typeface="Calibri" panose="020F0502020204030204"/>
                <a:ea typeface="Cabin"/>
                <a:cs typeface="Cabin"/>
                <a:sym typeface="Cabin"/>
              </a:rPr>
              <a:t>The </a:t>
            </a:r>
            <a:r>
              <a:rPr lang="en-US" sz="3000" kern="0" dirty="0">
                <a:solidFill>
                  <a:srgbClr val="000000"/>
                </a:solidFill>
                <a:latin typeface="Calibri" panose="020F0502020204030204"/>
                <a:ea typeface="Cabin"/>
                <a:cs typeface="Cabin"/>
                <a:sym typeface="Cabin"/>
              </a:rPr>
              <a:t>North American-Pacific Geopotential Datum of 2022 (</a:t>
            </a:r>
            <a:r>
              <a:rPr lang="en-US" sz="3000" b="1" kern="0" dirty="0">
                <a:solidFill>
                  <a:srgbClr val="C00000"/>
                </a:solidFill>
                <a:latin typeface="Calibri" panose="020F0502020204030204"/>
                <a:ea typeface="Cabin"/>
                <a:cs typeface="Cabin"/>
                <a:sym typeface="Cabin"/>
              </a:rPr>
              <a:t>NAPGD2022</a:t>
            </a:r>
            <a:r>
              <a:rPr lang="en-US" sz="3000" kern="0" dirty="0">
                <a:solidFill>
                  <a:srgbClr val="000000"/>
                </a:solidFill>
                <a:latin typeface="Calibri" panose="020F0502020204030204"/>
                <a:ea typeface="Cabin"/>
                <a:cs typeface="Cabin"/>
                <a:sym typeface="Cabin"/>
              </a:rPr>
              <a:t>)</a:t>
            </a:r>
          </a:p>
          <a:p>
            <a:pPr marL="0" indent="0" fontAlgn="auto">
              <a:spcAft>
                <a:spcPts val="0"/>
              </a:spcAft>
              <a:buFont typeface="Arial" panose="020B0604020202020204" pitchFamily="34" charset="0"/>
              <a:buNone/>
            </a:pPr>
            <a:endParaRPr lang="en-US" sz="3000" kern="0" dirty="0" smtClean="0">
              <a:solidFill>
                <a:srgbClr val="000000"/>
              </a:solidFill>
              <a:latin typeface="Calibri" panose="020F0502020204030204"/>
              <a:ea typeface="Cabin"/>
              <a:cs typeface="Cabin"/>
              <a:sym typeface="Cabin"/>
            </a:endParaRPr>
          </a:p>
          <a:p>
            <a:pPr marL="0" indent="0" fontAlgn="auto">
              <a:spcAft>
                <a:spcPts val="0"/>
              </a:spcAft>
              <a:buFont typeface="Arial" panose="020B0604020202020204" pitchFamily="34" charset="0"/>
              <a:buNone/>
            </a:pPr>
            <a:r>
              <a:rPr lang="en-US" sz="3000" kern="0" dirty="0">
                <a:solidFill>
                  <a:srgbClr val="000000"/>
                </a:solidFill>
                <a:latin typeface="Calibri" panose="020F0502020204030204"/>
                <a:ea typeface="Cabin"/>
                <a:cs typeface="Cabin"/>
                <a:sym typeface="Cabin"/>
              </a:rPr>
              <a:t>N</a:t>
            </a:r>
            <a:r>
              <a:rPr lang="en-US" sz="3000" kern="0" dirty="0" smtClean="0">
                <a:solidFill>
                  <a:srgbClr val="000000"/>
                </a:solidFill>
                <a:latin typeface="Calibri" panose="020F0502020204030204"/>
                <a:ea typeface="Cabin"/>
                <a:cs typeface="Cabin"/>
                <a:sym typeface="Cabin"/>
              </a:rPr>
              <a:t>ew reference system is:</a:t>
            </a:r>
          </a:p>
          <a:p>
            <a:pPr fontAlgn="auto">
              <a:spcAft>
                <a:spcPts val="0"/>
              </a:spcAft>
            </a:pPr>
            <a:r>
              <a:rPr lang="en-US" sz="3000" kern="0" dirty="0" smtClean="0">
                <a:solidFill>
                  <a:srgbClr val="000000"/>
                </a:solidFill>
                <a:latin typeface="Calibri" panose="020F0502020204030204"/>
                <a:ea typeface="Cabin"/>
                <a:cs typeface="Cabin"/>
                <a:sym typeface="Cabin"/>
              </a:rPr>
              <a:t>Time-dependent and geocentric</a:t>
            </a:r>
            <a:endParaRPr lang="en-US" sz="3000" kern="0" dirty="0">
              <a:solidFill>
                <a:srgbClr val="000000"/>
              </a:solidFill>
              <a:latin typeface="Calibri" panose="020F0502020204030204"/>
              <a:ea typeface="Cabin"/>
              <a:cs typeface="Cabin"/>
              <a:sym typeface="Cabin"/>
            </a:endParaRPr>
          </a:p>
          <a:p>
            <a:pPr fontAlgn="auto">
              <a:spcAft>
                <a:spcPts val="0"/>
              </a:spcAft>
            </a:pPr>
            <a:r>
              <a:rPr lang="en-US" sz="3000" kern="0" dirty="0">
                <a:solidFill>
                  <a:srgbClr val="000000"/>
                </a:solidFill>
                <a:latin typeface="Calibri" panose="020F0502020204030204"/>
                <a:ea typeface="Cabin"/>
                <a:cs typeface="Cabin"/>
                <a:sym typeface="Cabin"/>
              </a:rPr>
              <a:t>D</a:t>
            </a:r>
            <a:r>
              <a:rPr lang="en-US" sz="3000" kern="0" dirty="0" smtClean="0">
                <a:solidFill>
                  <a:srgbClr val="000000"/>
                </a:solidFill>
                <a:latin typeface="Calibri" panose="020F0502020204030204"/>
                <a:ea typeface="Cabin"/>
                <a:cs typeface="Cabin"/>
                <a:sym typeface="Cabin"/>
              </a:rPr>
              <a:t>efined by relationships to a global/international ideal frame</a:t>
            </a:r>
          </a:p>
          <a:p>
            <a:pPr fontAlgn="auto">
              <a:spcAft>
                <a:spcPts val="0"/>
              </a:spcAft>
            </a:pPr>
            <a:r>
              <a:rPr lang="en-US" sz="3000" kern="0" dirty="0">
                <a:solidFill>
                  <a:srgbClr val="000000"/>
                </a:solidFill>
                <a:latin typeface="Calibri" panose="020F0502020204030204"/>
                <a:ea typeface="Cabin"/>
                <a:cs typeface="Cabin"/>
                <a:sym typeface="Cabin"/>
              </a:rPr>
              <a:t>P</a:t>
            </a:r>
            <a:r>
              <a:rPr lang="en-US" sz="3000" kern="0" dirty="0" smtClean="0">
                <a:solidFill>
                  <a:srgbClr val="000000"/>
                </a:solidFill>
                <a:latin typeface="Calibri" panose="020F0502020204030204"/>
                <a:ea typeface="Cabin"/>
                <a:cs typeface="Cabin"/>
                <a:sym typeface="Cabin"/>
              </a:rPr>
              <a:t>rimarily accessed via GPS technology and a newly refined semi-dynamic geoid model </a:t>
            </a:r>
          </a:p>
          <a:p>
            <a:pPr fontAlgn="auto">
              <a:spcAft>
                <a:spcPts val="0"/>
              </a:spcAft>
            </a:pP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3902526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pic>
        <p:nvPicPr>
          <p:cNvPr id="3" name="Picture 2"/>
          <p:cNvPicPr>
            <a:picLocks noChangeAspect="1"/>
          </p:cNvPicPr>
          <p:nvPr/>
        </p:nvPicPr>
        <p:blipFill>
          <a:blip r:embed="rId5"/>
          <a:stretch>
            <a:fillRect/>
          </a:stretch>
        </p:blipFill>
        <p:spPr>
          <a:xfrm rot="21204713">
            <a:off x="1475835" y="3657731"/>
            <a:ext cx="2357165" cy="2823836"/>
          </a:xfrm>
          <a:prstGeom prst="rect">
            <a:avLst/>
          </a:prstGeom>
          <a:ln>
            <a:noFill/>
          </a:ln>
          <a:effectLst>
            <a:outerShdw blurRad="292100" dist="139700" dir="2700000" algn="tl" rotWithShape="0">
              <a:srgbClr val="333333">
                <a:alpha val="65000"/>
              </a:srgbClr>
            </a:outerShdw>
          </a:effectLst>
        </p:spPr>
      </p:pic>
      <p:sp>
        <p:nvSpPr>
          <p:cNvPr id="55" name="Freeform 54"/>
          <p:cNvSpPr/>
          <p:nvPr/>
        </p:nvSpPr>
        <p:spPr>
          <a:xfrm>
            <a:off x="4576618" y="1992696"/>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NGS Will Support Access to </a:t>
            </a:r>
            <a:br>
              <a:rPr lang="en-US" dirty="0" smtClean="0"/>
            </a:br>
            <a:r>
              <a:rPr lang="en-US" dirty="0" smtClean="0"/>
              <a:t>NAPGD 2022 Heights</a:t>
            </a:r>
            <a:endParaRPr lang="en-US" dirty="0"/>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06436" y="1215460"/>
            <a:ext cx="1757378" cy="1129743"/>
          </a:xfrm>
          <a:prstGeom prst="rect">
            <a:avLst/>
          </a:prstGeom>
        </p:spPr>
      </p:pic>
      <p:sp>
        <p:nvSpPr>
          <p:cNvPr id="10" name="TextBox 9"/>
          <p:cNvSpPr txBox="1"/>
          <p:nvPr/>
        </p:nvSpPr>
        <p:spPr>
          <a:xfrm>
            <a:off x="6128651" y="2846241"/>
            <a:ext cx="1896673"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 2022</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grpSp>
        <p:nvGrpSpPr>
          <p:cNvPr id="51" name="Group 50"/>
          <p:cNvGrpSpPr/>
          <p:nvPr/>
        </p:nvGrpSpPr>
        <p:grpSpPr>
          <a:xfrm>
            <a:off x="6385436" y="5010208"/>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2019703">
            <a:off x="7807342" y="5389388"/>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273" t="5155" r="2363" b="24641"/>
          <a:stretch/>
        </p:blipFill>
        <p:spPr>
          <a:xfrm>
            <a:off x="5487488" y="3284285"/>
            <a:ext cx="3199312" cy="1565752"/>
          </a:xfrm>
          <a:prstGeom prst="rect">
            <a:avLst/>
          </a:prstGeom>
        </p:spPr>
      </p:pic>
    </p:spTree>
    <p:extLst>
      <p:ext uri="{BB962C8B-B14F-4D97-AF65-F5344CB8AC3E}">
        <p14:creationId xmlns:p14="http://schemas.microsoft.com/office/powerpoint/2010/main" val="3128975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NSRS Modernization: Vertical Change</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26" name="Picture 25"/>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86199" y="1509234"/>
            <a:ext cx="5260343" cy="3410336"/>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0" y="2569523"/>
            <a:ext cx="4419600" cy="4076491"/>
            <a:chOff x="0" y="1333709"/>
            <a:chExt cx="5055114" cy="4914691"/>
          </a:xfrm>
        </p:grpSpPr>
        <p:pic>
          <p:nvPicPr>
            <p:cNvPr id="4" name="Picture 3"/>
            <p:cNvPicPr>
              <a:picLocks noChangeAspect="1"/>
            </p:cNvPicPr>
            <p:nvPr/>
          </p:nvPicPr>
          <p:blipFill rotWithShape="1">
            <a:blip r:embed="rId4">
              <a:clrChange>
                <a:clrFrom>
                  <a:srgbClr val="408080"/>
                </a:clrFrom>
                <a:clrTo>
                  <a:srgbClr val="408080">
                    <a:alpha val="0"/>
                  </a:srgbClr>
                </a:clrTo>
              </a:clrChange>
            </a:blip>
            <a:srcRect l="15998" t="10245" r="24723" b="3346"/>
            <a:stretch/>
          </p:blipFill>
          <p:spPr>
            <a:xfrm>
              <a:off x="0" y="1333709"/>
              <a:ext cx="4879194" cy="3852461"/>
            </a:xfrm>
            <a:prstGeom prst="rect">
              <a:avLst/>
            </a:prstGeom>
            <a:ln>
              <a:noFill/>
            </a:ln>
            <a:effectLst>
              <a:outerShdw blurRad="292100" dist="139700" dir="2700000" algn="tl" rotWithShape="0">
                <a:srgbClr val="333333">
                  <a:alpha val="65000"/>
                </a:srgbClr>
              </a:outerShdw>
            </a:effectLst>
          </p:spPr>
        </p:pic>
        <p:sp>
          <p:nvSpPr>
            <p:cNvPr id="5" name="Freeform 4"/>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5"/>
            <a:srcRect l="33217" t="9231" r="2881" b="3077"/>
            <a:stretch/>
          </p:blipFill>
          <p:spPr>
            <a:xfrm>
              <a:off x="164832" y="4192254"/>
              <a:ext cx="2732709" cy="2031261"/>
            </a:xfrm>
            <a:prstGeom prst="rect">
              <a:avLst/>
            </a:prstGeom>
            <a:ln w="19050">
              <a:solidFill>
                <a:sysClr val="windowText" lastClr="000000"/>
              </a:solidFill>
            </a:ln>
          </p:spPr>
        </p:pic>
        <p:sp>
          <p:nvSpPr>
            <p:cNvPr id="9" name="Up-Down Arrow 8"/>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sp>
          <p:nvSpPr>
            <p:cNvPr id="10" name="TextBox 9"/>
            <p:cNvSpPr txBox="1"/>
            <p:nvPr/>
          </p:nvSpPr>
          <p:spPr>
            <a:xfrm>
              <a:off x="2877398" y="5355900"/>
              <a:ext cx="1985995" cy="556592"/>
            </a:xfrm>
            <a:prstGeom prst="rect">
              <a:avLst/>
            </a:prstGeom>
            <a:noFill/>
          </p:spPr>
          <p:txBody>
            <a:bodyPr wrap="square" rtlCol="0">
              <a:spAutoFit/>
            </a:bodyPr>
            <a:lstStyle/>
            <a:p>
              <a:pPr eaLnBrk="1" fontAlgn="auto" hangingPunct="1">
                <a:spcBef>
                  <a:spcPts val="0"/>
                </a:spcBef>
                <a:spcAft>
                  <a:spcPts val="0"/>
                </a:spcAft>
              </a:pPr>
              <a:r>
                <a:rPr lang="en-US" sz="1200" b="1" i="1" dirty="0">
                  <a:solidFill>
                    <a:srgbClr val="E00000"/>
                  </a:solidFill>
                  <a:latin typeface="Calibri" panose="020F0502020204030204"/>
                  <a:cs typeface="+mn-cs"/>
                </a:rPr>
                <a:t>Vertical offset of more than 1 meter</a:t>
              </a:r>
              <a:endParaRPr lang="en-US" sz="1200" i="1" dirty="0">
                <a:solidFill>
                  <a:srgbClr val="E00000"/>
                </a:solidFill>
                <a:latin typeface="Calibri" panose="020F0502020204030204"/>
                <a:cs typeface="+mn-cs"/>
              </a:endParaRPr>
            </a:p>
          </p:txBody>
        </p:sp>
        <p:sp>
          <p:nvSpPr>
            <p:cNvPr id="11" name="TextBox 10"/>
            <p:cNvSpPr txBox="1"/>
            <p:nvPr/>
          </p:nvSpPr>
          <p:spPr>
            <a:xfrm>
              <a:off x="3011555" y="3812371"/>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GEOID12B (NAVD88)</a:t>
              </a:r>
              <a:endParaRPr lang="en-US" sz="1200" i="1" dirty="0">
                <a:solidFill>
                  <a:prstClr val="black"/>
                </a:solidFill>
                <a:latin typeface="Calibri" panose="020F0502020204030204"/>
                <a:cs typeface="+mn-cs"/>
              </a:endParaRPr>
            </a:p>
          </p:txBody>
        </p:sp>
        <p:sp>
          <p:nvSpPr>
            <p:cNvPr id="12" name="TextBox 11"/>
            <p:cNvSpPr txBox="1"/>
            <p:nvPr/>
          </p:nvSpPr>
          <p:spPr>
            <a:xfrm>
              <a:off x="3069119" y="4751063"/>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xGEOID17</a:t>
              </a:r>
              <a:endParaRPr lang="en-US" sz="1200" i="1" dirty="0">
                <a:solidFill>
                  <a:prstClr val="black"/>
                </a:solidFill>
                <a:latin typeface="Calibri" panose="020F0502020204030204"/>
                <a:cs typeface="+mn-cs"/>
              </a:endParaRPr>
            </a:p>
          </p:txBody>
        </p:sp>
        <p:sp>
          <p:nvSpPr>
            <p:cNvPr id="13" name="Up-Down Arrow 12"/>
            <p:cNvSpPr/>
            <p:nvPr/>
          </p:nvSpPr>
          <p:spPr bwMode="auto">
            <a:xfrm rot="1858838" flipH="1">
              <a:off x="3481732" y="4084712"/>
              <a:ext cx="205147" cy="635763"/>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grpSp>
      <p:cxnSp>
        <p:nvCxnSpPr>
          <p:cNvPr id="29" name="Curved Connector 28"/>
          <p:cNvCxnSpPr/>
          <p:nvPr/>
        </p:nvCxnSpPr>
        <p:spPr bwMode="auto">
          <a:xfrm rot="10800000" flipV="1">
            <a:off x="3048001" y="1837264"/>
            <a:ext cx="1213269" cy="1143000"/>
          </a:xfrm>
          <a:prstGeom prst="curvedConnector3">
            <a:avLst>
              <a:gd name="adj1" fmla="val 99198"/>
            </a:avLst>
          </a:prstGeom>
          <a:solidFill>
            <a:schemeClr val="accent1"/>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801169" y="5266264"/>
            <a:ext cx="3810000" cy="923330"/>
          </a:xfrm>
          <a:prstGeom prst="rect">
            <a:avLst/>
          </a:prstGeom>
          <a:noFill/>
        </p:spPr>
        <p:txBody>
          <a:bodyPr wrap="square" rtlCol="0">
            <a:spAutoFit/>
          </a:bodyPr>
          <a:lstStyle/>
          <a:p>
            <a:pPr algn="ctr"/>
            <a:r>
              <a:rPr lang="en-US" dirty="0" smtClean="0"/>
              <a:t>Updates available online from the </a:t>
            </a:r>
            <a:r>
              <a:rPr lang="en-US" b="1" dirty="0" smtClean="0">
                <a:solidFill>
                  <a:srgbClr val="C00000"/>
                </a:solidFill>
              </a:rPr>
              <a:t>New </a:t>
            </a:r>
            <a:r>
              <a:rPr lang="en-US" b="1" dirty="0" err="1" smtClean="0">
                <a:solidFill>
                  <a:srgbClr val="C00000"/>
                </a:solidFill>
              </a:rPr>
              <a:t>Datums</a:t>
            </a:r>
            <a:r>
              <a:rPr lang="en-US" b="1" dirty="0" smtClean="0">
                <a:solidFill>
                  <a:srgbClr val="C00000"/>
                </a:solidFill>
              </a:rPr>
              <a:t> </a:t>
            </a:r>
            <a:r>
              <a:rPr lang="en-US" dirty="0" smtClean="0"/>
              <a:t>website and </a:t>
            </a:r>
            <a:r>
              <a:rPr lang="en-US" b="1" dirty="0" smtClean="0">
                <a:solidFill>
                  <a:srgbClr val="C00000"/>
                </a:solidFill>
              </a:rPr>
              <a:t>Modernization News</a:t>
            </a:r>
            <a:endParaRPr lang="en-US" b="1" dirty="0">
              <a:solidFill>
                <a:srgbClr val="C00000"/>
              </a:solidFill>
            </a:endParaRPr>
          </a:p>
        </p:txBody>
      </p:sp>
      <p:sp>
        <p:nvSpPr>
          <p:cNvPr id="32" name="Rectangle 31"/>
          <p:cNvSpPr/>
          <p:nvPr/>
        </p:nvSpPr>
        <p:spPr>
          <a:xfrm>
            <a:off x="3009900" y="6333064"/>
            <a:ext cx="7162800" cy="646331"/>
          </a:xfrm>
          <a:prstGeom prst="rect">
            <a:avLst/>
          </a:prstGeom>
        </p:spPr>
        <p:txBody>
          <a:bodyPr wrap="square">
            <a:spAutoFit/>
          </a:bodyPr>
          <a:lstStyle/>
          <a:p>
            <a:r>
              <a:rPr lang="en-US" dirty="0" smtClean="0">
                <a:hlinkClick r:id="rId6"/>
              </a:rPr>
              <a:t>https://geodesy.noaa.gov/datums/newdatums/index.shtml</a:t>
            </a:r>
            <a:endParaRPr lang="en-US" dirty="0" smtClean="0"/>
          </a:p>
          <a:p>
            <a:endParaRPr lang="en-US" dirty="0"/>
          </a:p>
        </p:txBody>
      </p:sp>
    </p:spTree>
    <p:extLst>
      <p:ext uri="{BB962C8B-B14F-4D97-AF65-F5344CB8AC3E}">
        <p14:creationId xmlns:p14="http://schemas.microsoft.com/office/powerpoint/2010/main" val="235034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02958">
            <a:off x="541867" y="539023"/>
            <a:ext cx="4543954" cy="6016822"/>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62303" y="619352"/>
            <a:ext cx="402302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 name="TextBox 5"/>
          <p:cNvSpPr txBox="1"/>
          <p:nvPr/>
        </p:nvSpPr>
        <p:spPr>
          <a:xfrm>
            <a:off x="5389894" y="1660396"/>
            <a:ext cx="3567839" cy="5355312"/>
          </a:xfrm>
          <a:prstGeom prst="rect">
            <a:avLst/>
          </a:prstGeom>
          <a:noFill/>
        </p:spPr>
        <p:txBody>
          <a:bodyPr wrap="square" rtlCol="0">
            <a:spAutoFit/>
          </a:bodyPr>
          <a:lstStyle/>
          <a:p>
            <a:r>
              <a:rPr lang="en-US" dirty="0" smtClean="0"/>
              <a:t>Cooperative </a:t>
            </a:r>
            <a:r>
              <a:rPr lang="en-US" dirty="0"/>
              <a:t>Pilot </a:t>
            </a:r>
            <a:r>
              <a:rPr lang="en-US" dirty="0" smtClean="0"/>
              <a:t>Study (2011):</a:t>
            </a:r>
          </a:p>
          <a:p>
            <a:pPr marL="742950" lvl="1" indent="-285750">
              <a:buFont typeface="Arial" panose="020B0604020202020204" pitchFamily="34" charset="0"/>
              <a:buChar char="•"/>
            </a:pPr>
            <a:r>
              <a:rPr lang="en-US" dirty="0" smtClean="0"/>
              <a:t>National Geodetic Survey,</a:t>
            </a:r>
          </a:p>
          <a:p>
            <a:pPr marL="742950" lvl="1" indent="-285750">
              <a:buFont typeface="Arial" panose="020B0604020202020204" pitchFamily="34" charset="0"/>
              <a:buChar char="•"/>
            </a:pPr>
            <a:r>
              <a:rPr lang="en-US" dirty="0" smtClean="0"/>
              <a:t>North </a:t>
            </a:r>
            <a:r>
              <a:rPr lang="en-US" dirty="0"/>
              <a:t>Carolina Floodplain Mapping </a:t>
            </a:r>
            <a:r>
              <a:rPr lang="en-US" dirty="0" smtClean="0"/>
              <a:t>Program,</a:t>
            </a:r>
          </a:p>
          <a:p>
            <a:pPr marL="742950" lvl="1" indent="-285750">
              <a:buFont typeface="Arial" panose="020B0604020202020204" pitchFamily="34" charset="0"/>
              <a:buChar char="•"/>
            </a:pPr>
            <a:r>
              <a:rPr lang="en-US" dirty="0" smtClean="0"/>
              <a:t>North </a:t>
            </a:r>
            <a:r>
              <a:rPr lang="en-US" dirty="0"/>
              <a:t>Carolina Geodetic Survey, and </a:t>
            </a:r>
          </a:p>
          <a:p>
            <a:pPr marL="742950" lvl="1" indent="-285750">
              <a:buFont typeface="Arial" panose="020B0604020202020204" pitchFamily="34" charset="0"/>
              <a:buChar char="•"/>
            </a:pPr>
            <a:r>
              <a:rPr lang="en-US" dirty="0" smtClean="0"/>
              <a:t>Federal Emergency Management Agency</a:t>
            </a:r>
          </a:p>
          <a:p>
            <a:pPr marL="742950" lvl="1" indent="-285750">
              <a:buFont typeface="Arial" panose="020B0604020202020204" pitchFamily="34" charset="0"/>
              <a:buChar char="•"/>
            </a:pPr>
            <a:endParaRPr lang="en-US" sz="800" dirty="0" smtClean="0"/>
          </a:p>
          <a:p>
            <a:r>
              <a:rPr lang="en-US" dirty="0" smtClean="0"/>
              <a:t>Key Outcomes:</a:t>
            </a:r>
          </a:p>
          <a:p>
            <a:pPr marL="285750" indent="-285750">
              <a:buFont typeface="Arial" panose="020B0604020202020204" pitchFamily="34" charset="0"/>
              <a:buChar char="•"/>
            </a:pPr>
            <a:r>
              <a:rPr lang="en-US" dirty="0" smtClean="0"/>
              <a:t>Recommendation of FEMA </a:t>
            </a:r>
            <a:r>
              <a:rPr lang="en-US" b="1" dirty="0" smtClean="0">
                <a:solidFill>
                  <a:srgbClr val="C00000"/>
                </a:solidFill>
              </a:rPr>
              <a:t>implementation plan </a:t>
            </a:r>
            <a:r>
              <a:rPr lang="en-US" dirty="0" smtClean="0"/>
              <a:t>to account for coordinate and height shifts.</a:t>
            </a:r>
          </a:p>
          <a:p>
            <a:pPr marL="285750" indent="-285750">
              <a:buFont typeface="Arial" panose="020B0604020202020204" pitchFamily="34" charset="0"/>
              <a:buChar char="•"/>
            </a:pPr>
            <a:r>
              <a:rPr lang="en-US" dirty="0" smtClean="0"/>
              <a:t>Improved relative positional accuracies and greater understanding of height uncertainties </a:t>
            </a:r>
            <a:r>
              <a:rPr lang="en-US" b="1" dirty="0" smtClean="0">
                <a:solidFill>
                  <a:srgbClr val="C00000"/>
                </a:solidFill>
              </a:rPr>
              <a:t>will enhance quality of flood mapping</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2134424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2876020" y="1697273"/>
            <a:ext cx="74469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600" b="1" dirty="0" smtClean="0">
                <a:solidFill>
                  <a:schemeClr val="accent2">
                    <a:lumMod val="75000"/>
                  </a:schemeClr>
                </a:solidFill>
                <a:latin typeface="Times New Roman" charset="0"/>
                <a:cs typeface="Times New Roman" charset="0"/>
              </a:rPr>
              <a:t>Feedback on the New </a:t>
            </a:r>
            <a:r>
              <a:rPr lang="en-US" sz="3600" b="1" dirty="0" err="1" smtClean="0">
                <a:solidFill>
                  <a:schemeClr val="accent2">
                    <a:lumMod val="75000"/>
                  </a:schemeClr>
                </a:solidFill>
                <a:latin typeface="Times New Roman" charset="0"/>
                <a:cs typeface="Times New Roman" charset="0"/>
              </a:rPr>
              <a:t>Datums</a:t>
            </a:r>
            <a:endParaRPr lang="en-US" sz="3600" i="1" dirty="0">
              <a:solidFill>
                <a:schemeClr val="accent2">
                  <a:lumMod val="75000"/>
                </a:schemeClr>
              </a:solidFill>
              <a:latin typeface="Times New Roman" charset="0"/>
              <a:cs typeface="Times New Roman" charset="0"/>
            </a:endParaRPr>
          </a:p>
        </p:txBody>
      </p:sp>
      <p:sp>
        <p:nvSpPr>
          <p:cNvPr id="3075" name="Content Placeholder 2"/>
          <p:cNvSpPr txBox="1">
            <a:spLocks/>
          </p:cNvSpPr>
          <p:nvPr/>
        </p:nvSpPr>
        <p:spPr bwMode="auto">
          <a:xfrm>
            <a:off x="5698066" y="3154752"/>
            <a:ext cx="38322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2017 Geospatial Summit</a:t>
            </a: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April 24 to 25, 2017</a:t>
            </a:r>
          </a:p>
        </p:txBody>
      </p:sp>
      <p:sp>
        <p:nvSpPr>
          <p:cNvPr id="3076" name="Title 1"/>
          <p:cNvSpPr txBox="1">
            <a:spLocks/>
          </p:cNvSpPr>
          <p:nvPr/>
        </p:nvSpPr>
        <p:spPr bwMode="auto">
          <a:xfrm>
            <a:off x="2638954" y="2173084"/>
            <a:ext cx="68913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smtClean="0">
                <a:latin typeface="Times New Roman" panose="02020603050405020304" pitchFamily="18" charset="0"/>
                <a:cs typeface="Times New Roman" panose="02020603050405020304" pitchFamily="18" charset="0"/>
              </a:rPr>
              <a:t>Kimberly Pettit, FEMA GIS Coordinator</a:t>
            </a:r>
          </a:p>
          <a:p>
            <a:pPr algn="ctr" eaLnBrk="1" hangingPunct="1">
              <a:spcBef>
                <a:spcPct val="0"/>
              </a:spcBef>
              <a:buFontTx/>
              <a:buNone/>
            </a:pPr>
            <a:r>
              <a:rPr lang="en-US" altLang="en-US" sz="2800" b="1" dirty="0" smtClean="0">
                <a:latin typeface="Times New Roman" panose="02020603050405020304" pitchFamily="18" charset="0"/>
                <a:cs typeface="Times New Roman" panose="02020603050405020304" pitchFamily="18" charset="0"/>
              </a:rPr>
              <a:t>Prepared </a:t>
            </a:r>
            <a:r>
              <a:rPr lang="en-US" altLang="en-US" sz="2800" b="1" dirty="0">
                <a:latin typeface="Times New Roman" panose="02020603050405020304" pitchFamily="18" charset="0"/>
                <a:cs typeface="Times New Roman" panose="02020603050405020304" pitchFamily="18" charset="0"/>
              </a:rPr>
              <a:t>with Paul Rooney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66" b="-7634"/>
          <a:stretch/>
        </p:blipFill>
        <p:spPr>
          <a:xfrm>
            <a:off x="202160" y="1582024"/>
            <a:ext cx="2128157" cy="23537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088" y="3021977"/>
            <a:ext cx="3089804" cy="1095336"/>
          </a:xfrm>
          <a:prstGeom prst="rect">
            <a:avLst/>
          </a:prstGeom>
        </p:spPr>
      </p:pic>
      <p:sp>
        <p:nvSpPr>
          <p:cNvPr id="8"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Ongoing</a:t>
            </a:r>
            <a:r>
              <a:rPr kumimoji="0" lang="en-US" b="1"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Rectangle 2"/>
          <p:cNvSpPr/>
          <p:nvPr/>
        </p:nvSpPr>
        <p:spPr>
          <a:xfrm>
            <a:off x="880533" y="4198101"/>
            <a:ext cx="7382933" cy="646331"/>
          </a:xfrm>
          <a:prstGeom prst="rect">
            <a:avLst/>
          </a:prstGeom>
        </p:spPr>
        <p:txBody>
          <a:bodyPr wrap="square">
            <a:spAutoFit/>
          </a:bodyPr>
          <a:lstStyle/>
          <a:p>
            <a:r>
              <a:rPr lang="en-US" dirty="0">
                <a:hlinkClick r:id="rId4"/>
              </a:rPr>
              <a:t>https://</a:t>
            </a:r>
            <a:r>
              <a:rPr lang="en-US" dirty="0" smtClean="0">
                <a:hlinkClick r:id="rId4"/>
              </a:rPr>
              <a:t>www.ngs.noaa.gov/geospatial-summit/presentations/fema.shtml</a:t>
            </a:r>
            <a:endParaRPr lang="en-US" dirty="0" smtClean="0"/>
          </a:p>
          <a:p>
            <a:endParaRPr lang="en-US" dirty="0"/>
          </a:p>
        </p:txBody>
      </p:sp>
      <p:pic>
        <p:nvPicPr>
          <p:cNvPr id="5" name="Picture 4"/>
          <p:cNvPicPr>
            <a:picLocks noChangeAspect="1"/>
          </p:cNvPicPr>
          <p:nvPr/>
        </p:nvPicPr>
        <p:blipFill>
          <a:blip r:embed="rId5"/>
          <a:stretch>
            <a:fillRect/>
          </a:stretch>
        </p:blipFill>
        <p:spPr>
          <a:xfrm>
            <a:off x="371494" y="4737806"/>
            <a:ext cx="2998240" cy="1733358"/>
          </a:xfrm>
          <a:prstGeom prst="rect">
            <a:avLst/>
          </a:prstGeom>
        </p:spPr>
      </p:pic>
      <p:sp>
        <p:nvSpPr>
          <p:cNvPr id="7" name="TextBox 6"/>
          <p:cNvSpPr txBox="1"/>
          <p:nvPr/>
        </p:nvSpPr>
        <p:spPr>
          <a:xfrm>
            <a:off x="1095316" y="6427762"/>
            <a:ext cx="1509772" cy="369332"/>
          </a:xfrm>
          <a:prstGeom prst="rect">
            <a:avLst/>
          </a:prstGeom>
          <a:noFill/>
        </p:spPr>
        <p:txBody>
          <a:bodyPr wrap="none" rtlCol="0">
            <a:spAutoFit/>
          </a:bodyPr>
          <a:lstStyle/>
          <a:p>
            <a:r>
              <a:rPr lang="en-US" i="1" dirty="0" smtClean="0"/>
              <a:t>watch online</a:t>
            </a:r>
            <a:endParaRPr lang="en-US" i="1" dirty="0"/>
          </a:p>
        </p:txBody>
      </p:sp>
      <p:sp>
        <p:nvSpPr>
          <p:cNvPr id="9" name="TextBox 8"/>
          <p:cNvSpPr txBox="1"/>
          <p:nvPr/>
        </p:nvSpPr>
        <p:spPr>
          <a:xfrm>
            <a:off x="3369734" y="4737806"/>
            <a:ext cx="560493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Assessment</a:t>
            </a:r>
          </a:p>
          <a:p>
            <a:pPr marL="285750" indent="-285750">
              <a:buFont typeface="Arial" panose="020B0604020202020204" pitchFamily="34" charset="0"/>
              <a:buChar char="•"/>
            </a:pPr>
            <a:r>
              <a:rPr lang="en-US" dirty="0" smtClean="0"/>
              <a:t>Preparations to-date</a:t>
            </a:r>
            <a:endParaRPr lang="en-US" dirty="0"/>
          </a:p>
          <a:p>
            <a:pPr marL="285750" indent="-285750">
              <a:buFont typeface="Arial" panose="020B0604020202020204" pitchFamily="34" charset="0"/>
              <a:buChar char="•"/>
            </a:pPr>
            <a:r>
              <a:rPr lang="en-US" dirty="0" smtClean="0"/>
              <a:t>Advantages and challenges</a:t>
            </a:r>
          </a:p>
          <a:p>
            <a:pPr marL="285750" indent="-285750">
              <a:buFont typeface="Arial" panose="020B0604020202020204" pitchFamily="34" charset="0"/>
              <a:buChar char="•"/>
            </a:pPr>
            <a:r>
              <a:rPr lang="en-US" dirty="0" smtClean="0"/>
              <a:t>Concerns</a:t>
            </a:r>
          </a:p>
          <a:p>
            <a:pPr marL="285750" indent="-285750">
              <a:buFont typeface="Arial" panose="020B0604020202020204" pitchFamily="34" charset="0"/>
              <a:buChar char="•"/>
            </a:pPr>
            <a:r>
              <a:rPr lang="en-US" dirty="0" smtClean="0"/>
              <a:t>Necessary transition tools, products, and services</a:t>
            </a:r>
          </a:p>
          <a:p>
            <a:pPr marL="285750" indent="-285750">
              <a:buFont typeface="Arial" panose="020B0604020202020204" pitchFamily="34" charset="0"/>
              <a:buChar char="•"/>
            </a:pPr>
            <a:r>
              <a:rPr lang="en-US" dirty="0" smtClean="0"/>
              <a:t>Outreach priorities</a:t>
            </a:r>
            <a:endParaRPr lang="en-US" dirty="0"/>
          </a:p>
        </p:txBody>
      </p:sp>
    </p:spTree>
    <p:extLst>
      <p:ext uri="{BB962C8B-B14F-4D97-AF65-F5344CB8AC3E}">
        <p14:creationId xmlns:p14="http://schemas.microsoft.com/office/powerpoint/2010/main" val="77436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you do?</a:t>
            </a:r>
            <a:endParaRPr lang="en-US" dirty="0"/>
          </a:p>
        </p:txBody>
      </p:sp>
      <p:sp>
        <p:nvSpPr>
          <p:cNvPr id="5" name="Content Placeholder 4"/>
          <p:cNvSpPr>
            <a:spLocks noGrp="1"/>
          </p:cNvSpPr>
          <p:nvPr>
            <p:ph idx="1"/>
          </p:nvPr>
        </p:nvSpPr>
        <p:spPr/>
        <p:txBody>
          <a:bodyPr/>
          <a:lstStyle/>
          <a:p>
            <a:r>
              <a:rPr lang="en-US" dirty="0" smtClean="0"/>
              <a:t>Be aware and help spread the word about upcoming </a:t>
            </a:r>
            <a:r>
              <a:rPr lang="en-US" b="1" dirty="0" smtClean="0">
                <a:solidFill>
                  <a:srgbClr val="C00000"/>
                </a:solidFill>
              </a:rPr>
              <a:t>NSRS modernization</a:t>
            </a:r>
            <a:r>
              <a:rPr lang="en-US" dirty="0" smtClean="0"/>
              <a:t>:</a:t>
            </a:r>
          </a:p>
          <a:p>
            <a:pPr lvl="1"/>
            <a:r>
              <a:rPr lang="en-US" dirty="0" smtClean="0"/>
              <a:t>Proactively ask agencies</a:t>
            </a:r>
            <a:r>
              <a:rPr lang="en-US" dirty="0" smtClean="0"/>
              <a:t>, surveyors, and engineers about what preparations they are taking to learn about </a:t>
            </a:r>
            <a:r>
              <a:rPr lang="en-US" dirty="0" smtClean="0"/>
              <a:t>and prepare for the upcoming changes</a:t>
            </a:r>
            <a:endParaRPr lang="en-US" dirty="0" smtClean="0"/>
          </a:p>
          <a:p>
            <a:r>
              <a:rPr lang="en-US" b="1" dirty="0" smtClean="0">
                <a:solidFill>
                  <a:srgbClr val="C00000"/>
                </a:solidFill>
              </a:rPr>
              <a:t>Reach out </a:t>
            </a:r>
            <a:r>
              <a:rPr lang="en-US" dirty="0" smtClean="0"/>
              <a:t>to NGS for support as needed</a:t>
            </a:r>
          </a:p>
          <a:p>
            <a:r>
              <a:rPr lang="en-US" dirty="0" smtClean="0"/>
              <a:t>Lead by example and exercise </a:t>
            </a:r>
            <a:r>
              <a:rPr lang="en-US" b="1" dirty="0" smtClean="0">
                <a:solidFill>
                  <a:srgbClr val="C00000"/>
                </a:solidFill>
              </a:rPr>
              <a:t>best metadata practices</a:t>
            </a:r>
            <a:endParaRPr lang="en-US" b="1" dirty="0">
              <a:solidFill>
                <a:srgbClr val="C00000"/>
              </a:solidFill>
            </a:endParaRPr>
          </a:p>
        </p:txBody>
      </p:sp>
    </p:spTree>
    <p:extLst>
      <p:ext uri="{BB962C8B-B14F-4D97-AF65-F5344CB8AC3E}">
        <p14:creationId xmlns:p14="http://schemas.microsoft.com/office/powerpoint/2010/main" val="339331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www.noaa.gov/wallpaper/images/noaa_wallpaper_1600x1200.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Vertical </a:t>
            </a:r>
            <a:r>
              <a:rPr lang="en-US" dirty="0" err="1" smtClean="0"/>
              <a:t>Datums</a:t>
            </a:r>
            <a:endParaRPr lang="en-US" dirty="0"/>
          </a:p>
        </p:txBody>
      </p:sp>
      <p:sp>
        <p:nvSpPr>
          <p:cNvPr id="6" name="Text Placeholder 5"/>
          <p:cNvSpPr>
            <a:spLocks noGrp="1"/>
          </p:cNvSpPr>
          <p:nvPr>
            <p:ph type="body" idx="1"/>
          </p:nvPr>
        </p:nvSpPr>
        <p:spPr/>
        <p:txBody>
          <a:bodyPr/>
          <a:lstStyle/>
          <a:p>
            <a:r>
              <a:rPr lang="en-US" dirty="0" smtClean="0">
                <a:solidFill>
                  <a:schemeClr val="tx1"/>
                </a:solidFill>
              </a:rPr>
              <a:t>An overview of </a:t>
            </a:r>
            <a:endParaRPr lang="en-US" dirty="0">
              <a:solidFill>
                <a:schemeClr val="tx1"/>
              </a:solidFill>
            </a:endParaRPr>
          </a:p>
        </p:txBody>
      </p:sp>
    </p:spTree>
    <p:extLst>
      <p:ext uri="{BB962C8B-B14F-4D97-AF65-F5344CB8AC3E}">
        <p14:creationId xmlns:p14="http://schemas.microsoft.com/office/powerpoint/2010/main" val="1342077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Upcoming Presentations</a:t>
            </a:r>
            <a:endParaRPr lang="en-US" dirty="0"/>
          </a:p>
        </p:txBody>
      </p:sp>
      <p:pic>
        <p:nvPicPr>
          <p:cNvPr id="7" name="Picture 6"/>
          <p:cNvPicPr>
            <a:picLocks noChangeAspect="1"/>
          </p:cNvPicPr>
          <p:nvPr/>
        </p:nvPicPr>
        <p:blipFill>
          <a:blip r:embed="rId2"/>
          <a:stretch>
            <a:fillRect/>
          </a:stretch>
        </p:blipFill>
        <p:spPr>
          <a:xfrm>
            <a:off x="361950" y="1296769"/>
            <a:ext cx="5322193" cy="1649639"/>
          </a:xfrm>
          <a:prstGeom prst="rect">
            <a:avLst/>
          </a:prstGeom>
          <a:ln>
            <a:solidFill>
              <a:schemeClr val="bg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1287244"/>
            <a:ext cx="886279" cy="886279"/>
          </a:xfrm>
          <a:prstGeom prst="rect">
            <a:avLst/>
          </a:prstGeom>
        </p:spPr>
      </p:pic>
      <p:sp>
        <p:nvSpPr>
          <p:cNvPr id="8" name="Rectangle 7"/>
          <p:cNvSpPr/>
          <p:nvPr/>
        </p:nvSpPr>
        <p:spPr>
          <a:xfrm>
            <a:off x="6030686" y="1382924"/>
            <a:ext cx="2786743" cy="1323439"/>
          </a:xfrm>
          <a:prstGeom prst="rect">
            <a:avLst/>
          </a:prstGeom>
        </p:spPr>
        <p:txBody>
          <a:bodyPr wrap="square">
            <a:spAutoFit/>
          </a:bodyPr>
          <a:lstStyle/>
          <a:p>
            <a:pPr algn="ctr"/>
            <a:r>
              <a:rPr lang="en-US" sz="1600" dirty="0" smtClean="0"/>
              <a:t>November 12-14</a:t>
            </a:r>
            <a:r>
              <a:rPr lang="en-US" sz="1600" dirty="0"/>
              <a:t>, </a:t>
            </a:r>
            <a:r>
              <a:rPr lang="en-US" sz="1600" dirty="0" smtClean="0"/>
              <a:t>2017</a:t>
            </a:r>
          </a:p>
          <a:p>
            <a:pPr algn="ctr"/>
            <a:r>
              <a:rPr lang="en-US" sz="1600" dirty="0" smtClean="0"/>
              <a:t>Anchorage, AK</a:t>
            </a:r>
          </a:p>
          <a:p>
            <a:pPr algn="ctr"/>
            <a:endParaRPr lang="en-US" sz="1600" dirty="0" smtClean="0"/>
          </a:p>
          <a:p>
            <a:pPr algn="ctr"/>
            <a:r>
              <a:rPr lang="en-US" sz="1600" dirty="0" smtClean="0"/>
              <a:t>1 hour session on </a:t>
            </a:r>
            <a:r>
              <a:rPr lang="en-US" sz="1600" i="1" dirty="0" smtClean="0"/>
              <a:t>2022 Datum Modernization</a:t>
            </a:r>
            <a:endParaRPr lang="en-US" sz="1600" i="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46" y="3048006"/>
            <a:ext cx="4388402" cy="2869671"/>
          </a:xfrm>
          <a:prstGeom prst="rect">
            <a:avLst/>
          </a:prstGeom>
        </p:spPr>
      </p:pic>
      <p:sp>
        <p:nvSpPr>
          <p:cNvPr id="10" name="Rectangle 9"/>
          <p:cNvSpPr/>
          <p:nvPr/>
        </p:nvSpPr>
        <p:spPr>
          <a:xfrm>
            <a:off x="6030686" y="3328679"/>
            <a:ext cx="2786743" cy="2062103"/>
          </a:xfrm>
          <a:prstGeom prst="rect">
            <a:avLst/>
          </a:prstGeom>
        </p:spPr>
        <p:txBody>
          <a:bodyPr wrap="square">
            <a:spAutoFit/>
          </a:bodyPr>
          <a:lstStyle/>
          <a:p>
            <a:pPr algn="ctr"/>
            <a:r>
              <a:rPr lang="en-US" sz="1600" dirty="0" smtClean="0"/>
              <a:t>June 17-21, 2018</a:t>
            </a:r>
          </a:p>
          <a:p>
            <a:pPr algn="ctr"/>
            <a:r>
              <a:rPr lang="en-US" sz="1600" dirty="0" smtClean="0"/>
              <a:t>Phoenix, AZ</a:t>
            </a:r>
          </a:p>
          <a:p>
            <a:pPr algn="ctr"/>
            <a:endParaRPr lang="en-US" sz="1600" dirty="0" smtClean="0"/>
          </a:p>
          <a:p>
            <a:pPr algn="ctr"/>
            <a:r>
              <a:rPr lang="en-US" sz="1600" dirty="0" smtClean="0"/>
              <a:t>2 hour </a:t>
            </a:r>
            <a:r>
              <a:rPr lang="en-US" sz="1600" i="1" dirty="0" smtClean="0"/>
              <a:t>NSRS 101 </a:t>
            </a:r>
            <a:r>
              <a:rPr lang="en-US" sz="1600" dirty="0" smtClean="0"/>
              <a:t>class</a:t>
            </a:r>
          </a:p>
          <a:p>
            <a:pPr algn="ctr"/>
            <a:endParaRPr lang="en-US" sz="1600" dirty="0" smtClean="0"/>
          </a:p>
          <a:p>
            <a:pPr algn="ctr"/>
            <a:r>
              <a:rPr lang="en-US" sz="1600" dirty="0" smtClean="0"/>
              <a:t>30 minute session on </a:t>
            </a:r>
            <a:r>
              <a:rPr lang="en-US" sz="1600" i="1" dirty="0" smtClean="0"/>
              <a:t>Vertical Datum Modernization </a:t>
            </a:r>
            <a:endParaRPr lang="en-US" sz="1600" i="1" dirty="0"/>
          </a:p>
        </p:txBody>
      </p:sp>
      <p:sp>
        <p:nvSpPr>
          <p:cNvPr id="12" name="Rectangle 11"/>
          <p:cNvSpPr/>
          <p:nvPr/>
        </p:nvSpPr>
        <p:spPr>
          <a:xfrm>
            <a:off x="6030686" y="5613344"/>
            <a:ext cx="2786743" cy="1077218"/>
          </a:xfrm>
          <a:prstGeom prst="rect">
            <a:avLst/>
          </a:prstGeom>
        </p:spPr>
        <p:txBody>
          <a:bodyPr wrap="square">
            <a:spAutoFit/>
          </a:bodyPr>
          <a:lstStyle/>
          <a:p>
            <a:pPr algn="ctr"/>
            <a:r>
              <a:rPr lang="en-US" sz="1600" dirty="0" smtClean="0"/>
              <a:t>Spring, 2019</a:t>
            </a:r>
          </a:p>
          <a:p>
            <a:pPr algn="ctr"/>
            <a:r>
              <a:rPr lang="en-US" sz="1600" dirty="0" smtClean="0"/>
              <a:t>Silver Spring, MD</a:t>
            </a:r>
          </a:p>
          <a:p>
            <a:pPr algn="ctr"/>
            <a:endParaRPr lang="en-US" sz="1600" dirty="0" smtClean="0"/>
          </a:p>
          <a:p>
            <a:pPr algn="ctr"/>
            <a:r>
              <a:rPr lang="en-US" sz="1600" dirty="0" smtClean="0"/>
              <a:t>Multiple Days</a:t>
            </a:r>
            <a:endParaRPr lang="en-US" sz="1600" i="1" dirty="0"/>
          </a:p>
        </p:txBody>
      </p:sp>
      <p:sp>
        <p:nvSpPr>
          <p:cNvPr id="13" name="TextBox 12"/>
          <p:cNvSpPr txBox="1"/>
          <p:nvPr/>
        </p:nvSpPr>
        <p:spPr>
          <a:xfrm>
            <a:off x="3071620" y="5663777"/>
            <a:ext cx="1487076" cy="923330"/>
          </a:xfrm>
          <a:prstGeom prst="rect">
            <a:avLst/>
          </a:prstGeom>
          <a:noFill/>
        </p:spPr>
        <p:txBody>
          <a:bodyPr wrap="square" rtlCol="0">
            <a:spAutoFit/>
          </a:bodyPr>
          <a:lstStyle/>
          <a:p>
            <a:r>
              <a:rPr lang="en-US" b="1" dirty="0" smtClean="0">
                <a:solidFill>
                  <a:srgbClr val="781D22"/>
                </a:solidFill>
              </a:rPr>
              <a:t>2019 NGS</a:t>
            </a:r>
          </a:p>
          <a:p>
            <a:r>
              <a:rPr lang="en-US" b="1" dirty="0" smtClean="0">
                <a:solidFill>
                  <a:srgbClr val="781D22"/>
                </a:solidFill>
              </a:rPr>
              <a:t>Geospatial Summit</a:t>
            </a:r>
            <a:endParaRPr lang="en-US" b="1" dirty="0">
              <a:solidFill>
                <a:srgbClr val="781D22"/>
              </a:solidFill>
            </a:endParaRPr>
          </a:p>
        </p:txBody>
      </p:sp>
      <p:cxnSp>
        <p:nvCxnSpPr>
          <p:cNvPr id="15" name="Straight Connector 14"/>
          <p:cNvCxnSpPr/>
          <p:nvPr/>
        </p:nvCxnSpPr>
        <p:spPr>
          <a:xfrm>
            <a:off x="1248229" y="3120577"/>
            <a:ext cx="66475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8229" y="5500921"/>
            <a:ext cx="66475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descr="https://lh6.googleusercontent.com/Mg82RFaDxx6gVnCpV3vgls0vr8v0jxf7EkEIWx584povaYOOwKWxiA2e3WiDZHcp-cmLzZl7JK8adZcrcJDx1huF0V6K4Dl3PvWlG7zutwmKYfDYRFYQgIwA4G65Uw0Uho8LSH3rO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625" y="5569768"/>
            <a:ext cx="1246351" cy="125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387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pics for talk\IMG_4063.JPG"/>
          <p:cNvPicPr>
            <a:picLocks noChangeAspect="1" noChangeArrowheads="1"/>
          </p:cNvPicPr>
          <p:nvPr/>
        </p:nvPicPr>
        <p:blipFill rotWithShape="1">
          <a:blip r:embed="rId2" cstate="print"/>
          <a:srcRect b="26186"/>
          <a:stretch/>
        </p:blipFill>
        <p:spPr bwMode="auto">
          <a:xfrm>
            <a:off x="0" y="458159"/>
            <a:ext cx="9144000" cy="5062109"/>
          </a:xfrm>
          <a:prstGeom prst="rect">
            <a:avLst/>
          </a:prstGeom>
          <a:noFill/>
        </p:spPr>
      </p:pic>
      <p:sp>
        <p:nvSpPr>
          <p:cNvPr id="5" name="Rectangle 4"/>
          <p:cNvSpPr/>
          <p:nvPr/>
        </p:nvSpPr>
        <p:spPr>
          <a:xfrm>
            <a:off x="2844154" y="1001473"/>
            <a:ext cx="3455691" cy="923330"/>
          </a:xfrm>
          <a:prstGeom prst="rect">
            <a:avLst/>
          </a:prstGeom>
          <a:noFill/>
        </p:spPr>
        <p:txBody>
          <a:bodyPr wrap="none" lIns="91440" tIns="45720" rIns="91440" bIns="45720">
            <a:spAutoFit/>
          </a:bodyPr>
          <a:lstStyle/>
          <a:p>
            <a:pPr algn="ctr"/>
            <a:r>
              <a:rPr lang="en-US" sz="5400" b="0" cap="none" spc="0" dirty="0" smtClean="0">
                <a:ln w="0"/>
                <a:solidFill>
                  <a:srgbClr val="356893"/>
                </a:solidFill>
                <a:effectLst>
                  <a:reflection blurRad="6350" stA="53000" endA="300" endPos="35500" dir="5400000" sy="-90000" algn="bl" rotWithShape="0"/>
                </a:effectLst>
              </a:rPr>
              <a:t>Thank You</a:t>
            </a:r>
            <a:endParaRPr lang="en-US" sz="5400" b="0" cap="none" spc="0" dirty="0">
              <a:ln w="0"/>
              <a:solidFill>
                <a:srgbClr val="356893"/>
              </a:solidFill>
              <a:effectLst>
                <a:reflection blurRad="6350" stA="53000" endA="300" endPos="35500" dir="5400000" sy="-90000" algn="bl" rotWithShape="0"/>
              </a:effectLst>
            </a:endParaRPr>
          </a:p>
        </p:txBody>
      </p:sp>
      <p:sp>
        <p:nvSpPr>
          <p:cNvPr id="2" name="Rectangle 1"/>
          <p:cNvSpPr/>
          <p:nvPr/>
        </p:nvSpPr>
        <p:spPr>
          <a:xfrm>
            <a:off x="-1" y="417766"/>
            <a:ext cx="9144001" cy="213607"/>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utoShape 2" descr="Image result for starr 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 y="5858933"/>
            <a:ext cx="2556250" cy="999067"/>
          </a:xfrm>
          <a:prstGeom prst="rect">
            <a:avLst/>
          </a:prstGeom>
        </p:spPr>
      </p:pic>
      <p:sp>
        <p:nvSpPr>
          <p:cNvPr id="9" name="Rectangle 8"/>
          <p:cNvSpPr/>
          <p:nvPr/>
        </p:nvSpPr>
        <p:spPr>
          <a:xfrm>
            <a:off x="1219204" y="6239469"/>
            <a:ext cx="9652000" cy="646331"/>
          </a:xfrm>
          <a:prstGeom prst="rect">
            <a:avLst/>
          </a:prstGeom>
        </p:spPr>
        <p:txBody>
          <a:bodyPr wrap="square">
            <a:spAutoFit/>
          </a:bodyPr>
          <a:lstStyle/>
          <a:p>
            <a:r>
              <a:rPr lang="en-US" dirty="0"/>
              <a:t>Becca Fricke-Croft, CFM </a:t>
            </a:r>
            <a:endParaRPr lang="en-US" dirty="0" smtClean="0"/>
          </a:p>
          <a:p>
            <a:r>
              <a:rPr lang="en-US" dirty="0" err="1" smtClean="0"/>
              <a:t>Josha</a:t>
            </a:r>
            <a:r>
              <a:rPr lang="en-US" dirty="0" smtClean="0"/>
              <a:t> </a:t>
            </a:r>
            <a:r>
              <a:rPr lang="en-US" dirty="0"/>
              <a:t>Crowley, PE, CFM, </a:t>
            </a:r>
            <a:r>
              <a:rPr lang="en-US" dirty="0" smtClean="0"/>
              <a:t>D.WRE</a:t>
            </a:r>
            <a:endParaRPr lang="en-US" dirty="0"/>
          </a:p>
        </p:txBody>
      </p:sp>
      <p:sp>
        <p:nvSpPr>
          <p:cNvPr id="10" name="Rectangle 9"/>
          <p:cNvSpPr/>
          <p:nvPr/>
        </p:nvSpPr>
        <p:spPr>
          <a:xfrm>
            <a:off x="5033575" y="6505724"/>
            <a:ext cx="4160113" cy="369332"/>
          </a:xfrm>
          <a:prstGeom prst="rect">
            <a:avLst/>
          </a:prstGeom>
        </p:spPr>
        <p:txBody>
          <a:bodyPr wrap="none">
            <a:spAutoFit/>
          </a:bodyPr>
          <a:lstStyle/>
          <a:p>
            <a:r>
              <a:rPr lang="en-US" dirty="0" smtClean="0"/>
              <a:t>Mike Michalski, CO-OPS </a:t>
            </a:r>
            <a:r>
              <a:rPr lang="en-US" dirty="0" err="1" smtClean="0"/>
              <a:t>Datums</a:t>
            </a:r>
            <a:r>
              <a:rPr lang="en-US" dirty="0" smtClean="0"/>
              <a:t> Lead</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314" y="5672317"/>
            <a:ext cx="3954999" cy="842216"/>
          </a:xfrm>
          <a:prstGeom prst="rect">
            <a:avLst/>
          </a:prstGeom>
        </p:spPr>
      </p:pic>
      <p:sp>
        <p:nvSpPr>
          <p:cNvPr id="12" name="Rectangle 11"/>
          <p:cNvSpPr/>
          <p:nvPr/>
        </p:nvSpPr>
        <p:spPr>
          <a:xfrm>
            <a:off x="-1" y="5516036"/>
            <a:ext cx="9652000" cy="369332"/>
          </a:xfrm>
          <a:prstGeom prst="rect">
            <a:avLst/>
          </a:prstGeom>
        </p:spPr>
        <p:txBody>
          <a:bodyPr wrap="square">
            <a:spAutoFit/>
          </a:bodyPr>
          <a:lstStyle/>
          <a:p>
            <a:r>
              <a:rPr lang="en-US" dirty="0" smtClean="0"/>
              <a:t>Special thanks to:</a:t>
            </a:r>
            <a:endParaRPr lang="en-US" dirty="0"/>
          </a:p>
        </p:txBody>
      </p:sp>
      <p:sp>
        <p:nvSpPr>
          <p:cNvPr id="13" name="Rectangle 12"/>
          <p:cNvSpPr/>
          <p:nvPr/>
        </p:nvSpPr>
        <p:spPr>
          <a:xfrm>
            <a:off x="-1" y="5308618"/>
            <a:ext cx="9144001" cy="213607"/>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43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2"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2"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219200" y="4038600"/>
            <a:ext cx="3276600" cy="1905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smtClean="0">
                <a:solidFill>
                  <a:schemeClr val="accent5">
                    <a:lumMod val="75000"/>
                  </a:schemeClr>
                </a:solidFill>
              </a:rPr>
              <a:t>Sally</a:t>
            </a:r>
            <a:endParaRPr lang="en-US" dirty="0">
              <a:solidFill>
                <a:schemeClr val="accent5">
                  <a:lumMod val="75000"/>
                </a:schemeClr>
              </a:solidFill>
            </a:endParaRP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smtClean="0">
                <a:solidFill>
                  <a:schemeClr val="accent6"/>
                </a:solidFill>
              </a:rPr>
              <a:t>Jane</a:t>
            </a:r>
            <a:endParaRPr lang="en-US" dirty="0">
              <a:solidFill>
                <a:schemeClr val="accent6"/>
              </a:solidFill>
            </a:endParaRPr>
          </a:p>
        </p:txBody>
      </p:sp>
      <p:sp>
        <p:nvSpPr>
          <p:cNvPr id="32" name="TextBox 31"/>
          <p:cNvSpPr txBox="1"/>
          <p:nvPr/>
        </p:nvSpPr>
        <p:spPr>
          <a:xfrm>
            <a:off x="5257800" y="2971800"/>
            <a:ext cx="2582758" cy="369332"/>
          </a:xfrm>
          <a:prstGeom prst="rect">
            <a:avLst/>
          </a:prstGeom>
          <a:noFill/>
        </p:spPr>
        <p:txBody>
          <a:bodyPr wrap="none" rtlCol="0">
            <a:spAutoFit/>
          </a:bodyPr>
          <a:lstStyle/>
          <a:p>
            <a:r>
              <a:rPr lang="en-US" dirty="0" smtClean="0">
                <a:latin typeface="Times New Roman" pitchFamily="18" charset="0"/>
                <a:cs typeface="Times New Roman" pitchFamily="18" charset="0"/>
              </a:rPr>
              <a:t>How much taller is Sally?</a:t>
            </a:r>
            <a:endParaRPr lang="en-US" dirty="0">
              <a:latin typeface="Times New Roman" pitchFamily="18" charset="0"/>
              <a:cs typeface="Times New Roman" pitchFamily="18" charset="0"/>
            </a:endParaRP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524000" y="2948499"/>
            <a:ext cx="2286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60810740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smtClean="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2"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2"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smtClean="0">
                <a:solidFill>
                  <a:schemeClr val="accent5">
                    <a:lumMod val="75000"/>
                  </a:schemeClr>
                </a:solidFill>
              </a:rPr>
              <a:t>Sally</a:t>
            </a:r>
            <a:endParaRPr lang="en-US" dirty="0">
              <a:solidFill>
                <a:schemeClr val="accent5">
                  <a:lumMod val="75000"/>
                </a:schemeClr>
              </a:solidFill>
            </a:endParaRP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smtClean="0">
                <a:solidFill>
                  <a:schemeClr val="accent6"/>
                </a:solidFill>
              </a:rPr>
              <a:t>Jane</a:t>
            </a:r>
            <a:endParaRPr lang="en-US" dirty="0">
              <a:solidFill>
                <a:schemeClr val="accent6"/>
              </a:solidFill>
            </a:endParaRPr>
          </a:p>
        </p:txBody>
      </p:sp>
      <p:sp>
        <p:nvSpPr>
          <p:cNvPr id="32" name="TextBox 31"/>
          <p:cNvSpPr txBox="1"/>
          <p:nvPr/>
        </p:nvSpPr>
        <p:spPr>
          <a:xfrm>
            <a:off x="5257800" y="2971800"/>
            <a:ext cx="2582758" cy="369332"/>
          </a:xfrm>
          <a:prstGeom prst="rect">
            <a:avLst/>
          </a:prstGeom>
          <a:noFill/>
        </p:spPr>
        <p:txBody>
          <a:bodyPr wrap="none" rtlCol="0">
            <a:spAutoFit/>
          </a:bodyPr>
          <a:lstStyle/>
          <a:p>
            <a:r>
              <a:rPr lang="en-US" dirty="0" smtClean="0">
                <a:latin typeface="Times New Roman" pitchFamily="18" charset="0"/>
                <a:cs typeface="Times New Roman" pitchFamily="18" charset="0"/>
              </a:rPr>
              <a:t>How much taller is Sally?</a:t>
            </a:r>
            <a:endParaRPr lang="en-US" dirty="0">
              <a:latin typeface="Times New Roman" pitchFamily="18" charset="0"/>
              <a:cs typeface="Times New Roman" pitchFamily="18" charset="0"/>
            </a:endParaRP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524000" y="2948499"/>
            <a:ext cx="228600" cy="369332"/>
          </a:xfrm>
          <a:prstGeom prst="rect">
            <a:avLst/>
          </a:prstGeom>
          <a:noFill/>
        </p:spPr>
        <p:txBody>
          <a:bodyPr wrap="square" rtlCol="0">
            <a:spAutoFit/>
          </a:bodyPr>
          <a:lstStyle/>
          <a:p>
            <a:r>
              <a:rPr lang="en-US" dirty="0" smtClean="0"/>
              <a:t>?</a:t>
            </a:r>
            <a:endParaRPr lang="en-US" dirty="0"/>
          </a:p>
        </p:txBody>
      </p:sp>
      <p:sp>
        <p:nvSpPr>
          <p:cNvPr id="36" name="TextBox 35"/>
          <p:cNvSpPr txBox="1"/>
          <p:nvPr/>
        </p:nvSpPr>
        <p:spPr>
          <a:xfrm>
            <a:off x="5257800" y="4038600"/>
            <a:ext cx="3352800"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Need to know how tall the hill is!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you cannot compare heights that are measured from different planes of reference.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786142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8398" y="4880855"/>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42907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The National Spatial Reference System (NSRS)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7" name="Content Placeholder 2"/>
          <p:cNvSpPr txBox="1">
            <a:spLocks/>
          </p:cNvSpPr>
          <p:nvPr/>
        </p:nvSpPr>
        <p:spPr>
          <a:xfrm>
            <a:off x="0" y="1765121"/>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common</a:t>
            </a:r>
            <a:r>
              <a:rPr kumimoji="0" lang="en-US" altLang="en-US" sz="2800" b="0" i="0" u="none" strike="noStrike" kern="1200" cap="none" spc="0" normalizeH="0" noProof="0" dirty="0" smtClean="0">
                <a:ln>
                  <a:noFill/>
                </a:ln>
                <a:solidFill>
                  <a:sysClr val="windowText" lastClr="000000"/>
                </a:solidFill>
                <a:effectLst/>
                <a:uLnTx/>
                <a:uFillTx/>
                <a:latin typeface="Calibri" panose="020F0502020204030204"/>
                <a:ea typeface="+mn-ea"/>
                <a:cs typeface="Arial" panose="020B0604020202020204" pitchFamily="34" charset="0"/>
              </a:rPr>
              <a:t> and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consistent</a:t>
            </a:r>
            <a:r>
              <a:rPr kumimoji="0" lang="en-US" altLang="en-US" sz="2800" b="0"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 </a:t>
            </a: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 name="Rectangle 17"/>
          <p:cNvSpPr/>
          <p:nvPr/>
        </p:nvSpPr>
        <p:spPr>
          <a:xfrm>
            <a:off x="5316998" y="2649929"/>
            <a:ext cx="3346304" cy="1200329"/>
          </a:xfrm>
          <a:prstGeom prst="rect">
            <a:avLst/>
          </a:prstGeom>
          <a:ln w="19050">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Latitude • Longitude • Elevation • Gravity • Shoreline </a:t>
            </a: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Position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      + </a:t>
            </a: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changes over time </a:t>
            </a:r>
          </a:p>
        </p:txBody>
      </p:sp>
      <p:sp>
        <p:nvSpPr>
          <p:cNvPr id="23" name="TextBox 22"/>
          <p:cNvSpPr txBox="1"/>
          <p:nvPr/>
        </p:nvSpPr>
        <p:spPr>
          <a:xfrm>
            <a:off x="1785068" y="5017145"/>
            <a:ext cx="873197"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4" name="TextBox 23"/>
          <p:cNvSpPr txBox="1"/>
          <p:nvPr/>
        </p:nvSpPr>
        <p:spPr>
          <a:xfrm>
            <a:off x="4114800" y="5014680"/>
            <a:ext cx="25391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5" name="TextBox 24"/>
          <p:cNvSpPr txBox="1"/>
          <p:nvPr/>
        </p:nvSpPr>
        <p:spPr>
          <a:xfrm>
            <a:off x="6444588" y="5014680"/>
            <a:ext cx="106512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6" name="TextBox 25"/>
          <p:cNvSpPr txBox="1"/>
          <p:nvPr/>
        </p:nvSpPr>
        <p:spPr>
          <a:xfrm>
            <a:off x="0" y="6393639"/>
            <a:ext cx="9144000" cy="369332"/>
          </a:xfrm>
          <a:prstGeom prst="rect">
            <a:avLst/>
          </a:prstGeom>
          <a:noFill/>
        </p:spPr>
        <p:txBody>
          <a:bodyPr wrap="square" rtlCol="0">
            <a:spAutoFit/>
          </a:bodyPr>
          <a:lstStyle/>
          <a:p>
            <a:pPr algn="ctr" eaLnBrk="1" fontAlgn="auto" hangingPunct="1">
              <a:spcBef>
                <a:spcPts val="0"/>
              </a:spcBef>
              <a:spcAft>
                <a:spcPts val="0"/>
              </a:spcAft>
            </a:pPr>
            <a:r>
              <a:rPr lang="en-US" dirty="0">
                <a:solidFill>
                  <a:prstClr val="black"/>
                </a:solidFill>
                <a:latin typeface="Calibri" panose="020F0502020204030204"/>
                <a:cs typeface="+mn-cs"/>
              </a:rPr>
              <a:t>Reliable </a:t>
            </a:r>
            <a:r>
              <a:rPr lang="en-US" dirty="0" smtClean="0">
                <a:solidFill>
                  <a:prstClr val="black"/>
                </a:solidFill>
                <a:latin typeface="Calibri" panose="020F0502020204030204"/>
                <a:cs typeface="+mn-cs"/>
              </a:rPr>
              <a:t>FIRMs require </a:t>
            </a:r>
            <a:r>
              <a:rPr lang="en-US" dirty="0">
                <a:solidFill>
                  <a:prstClr val="black"/>
                </a:solidFill>
                <a:latin typeface="Calibri" panose="020F0502020204030204"/>
                <a:cs typeface="+mn-cs"/>
              </a:rPr>
              <a:t>data from disparate sources and dates </a:t>
            </a:r>
            <a:r>
              <a:rPr lang="en-US" dirty="0" smtClean="0">
                <a:solidFill>
                  <a:prstClr val="black"/>
                </a:solidFill>
                <a:latin typeface="Calibri" panose="020F0502020204030204"/>
                <a:cs typeface="+mn-cs"/>
              </a:rPr>
              <a:t>be </a:t>
            </a:r>
            <a:r>
              <a:rPr lang="en-US" dirty="0" smtClean="0">
                <a:solidFill>
                  <a:prstClr val="black"/>
                </a:solidFill>
                <a:latin typeface="Calibri" panose="020F0502020204030204"/>
              </a:rPr>
              <a:t>consistently </a:t>
            </a:r>
            <a:r>
              <a:rPr lang="en-US" dirty="0" smtClean="0">
                <a:solidFill>
                  <a:prstClr val="black"/>
                </a:solidFill>
                <a:latin typeface="Calibri" panose="020F0502020204030204"/>
                <a:cs typeface="+mn-cs"/>
              </a:rPr>
              <a:t>aligned</a:t>
            </a:r>
            <a:endParaRPr lang="en-US" dirty="0">
              <a:solidFill>
                <a:prstClr val="black"/>
              </a:solidFill>
              <a:latin typeface="Calibri" panose="020F0502020204030204"/>
              <a:cs typeface="+mn-cs"/>
            </a:endParaRPr>
          </a:p>
        </p:txBody>
      </p:sp>
      <p:pic>
        <p:nvPicPr>
          <p:cNvPr id="2" name="Picture 1"/>
          <p:cNvPicPr>
            <a:picLocks noChangeAspect="1"/>
          </p:cNvPicPr>
          <p:nvPr/>
        </p:nvPicPr>
        <p:blipFill rotWithShape="1">
          <a:blip r:embed="rId4"/>
          <a:srcRect l="19012" r="418"/>
          <a:stretch/>
        </p:blipFill>
        <p:spPr>
          <a:xfrm>
            <a:off x="205523" y="4606149"/>
            <a:ext cx="1470877" cy="145600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0800000">
            <a:off x="4140116" y="4321689"/>
            <a:ext cx="2388736" cy="568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6200" y="4174173"/>
            <a:ext cx="1346211" cy="11176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32081"/>
          <a:stretch/>
        </p:blipFill>
        <p:spPr>
          <a:xfrm>
            <a:off x="6934503" y="4416822"/>
            <a:ext cx="1980897" cy="17499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2221667" y="4321689"/>
            <a:ext cx="1616327" cy="1723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2360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Calibri Light" panose="020F0302020204030204"/>
                <a:ea typeface="+mj-ea"/>
                <a:cs typeface="+mj-cs"/>
              </a:rPr>
              <a:t>The NSRS of Today </a:t>
            </a:r>
            <a:r>
              <a:rPr kumimoji="0" lang="en-US" sz="4400" b="1" i="1" u="none" strike="noStrike" kern="1200" cap="none" spc="0" normalizeH="0" baseline="0" noProof="0" dirty="0" smtClean="0">
                <a:ln>
                  <a:noFill/>
                </a:ln>
                <a:effectLst/>
                <a:uLnTx/>
                <a:uFillTx/>
                <a:latin typeface="Calibri Light" panose="020F0302020204030204"/>
                <a:ea typeface="+mj-ea"/>
                <a:cs typeface="+mj-cs"/>
              </a:rPr>
              <a:t>(simplified)</a:t>
            </a:r>
            <a:endParaRPr kumimoji="0" lang="en-US" sz="4400" b="1" i="1" u="none" strike="noStrike" kern="1200" cap="none" spc="0" normalizeH="0" baseline="0" noProof="0" dirty="0">
              <a:ln>
                <a:noFill/>
              </a:ln>
              <a:effectLst/>
              <a:uLnTx/>
              <a:uFillTx/>
              <a:latin typeface="Calibri Light" panose="020F0302020204030204"/>
              <a:ea typeface="+mj-ea"/>
              <a:cs typeface="+mj-cs"/>
            </a:endParaRPr>
          </a:p>
        </p:txBody>
      </p:sp>
      <p:grpSp>
        <p:nvGrpSpPr>
          <p:cNvPr id="26" name="Group 25"/>
          <p:cNvGrpSpPr>
            <a:grpSpLocks noChangeAspect="1"/>
          </p:cNvGrpSpPr>
          <p:nvPr/>
        </p:nvGrpSpPr>
        <p:grpSpPr>
          <a:xfrm>
            <a:off x="0" y="1649360"/>
            <a:ext cx="9143999" cy="4874810"/>
            <a:chOff x="1286400" y="1068790"/>
            <a:chExt cx="7857599" cy="4189010"/>
          </a:xfrm>
        </p:grpSpPr>
        <p:pic>
          <p:nvPicPr>
            <p:cNvPr id="16" name="Picture 15"/>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76110"/>
            <a:stretch/>
          </p:blipFill>
          <p:spPr>
            <a:xfrm flipH="1">
              <a:off x="2191862" y="1068790"/>
              <a:ext cx="1500388" cy="4189010"/>
            </a:xfrm>
            <a:prstGeom prst="rect">
              <a:avLst/>
            </a:prstGeom>
          </p:spPr>
        </p:pic>
        <p:pic>
          <p:nvPicPr>
            <p:cNvPr id="17" name="Picture 16"/>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l="8830" r="76110"/>
            <a:stretch/>
          </p:blipFill>
          <p:spPr>
            <a:xfrm>
              <a:off x="1286400" y="1068790"/>
              <a:ext cx="945844" cy="4189010"/>
            </a:xfrm>
            <a:prstGeom prst="rect">
              <a:avLst/>
            </a:prstGeom>
          </p:spPr>
        </p:pic>
        <p:pic>
          <p:nvPicPr>
            <p:cNvPr id="18" name="Picture 17"/>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13170"/>
            <a:stretch/>
          </p:blipFill>
          <p:spPr>
            <a:xfrm>
              <a:off x="3690684" y="1068790"/>
              <a:ext cx="5453315" cy="4189010"/>
            </a:xfrm>
            <a:prstGeom prst="rect">
              <a:avLst/>
            </a:prstGeom>
          </p:spPr>
        </p:pic>
      </p:grpSp>
      <p:sp>
        <p:nvSpPr>
          <p:cNvPr id="22" name="Content Placeholder 2"/>
          <p:cNvSpPr txBox="1">
            <a:spLocks/>
          </p:cNvSpPr>
          <p:nvPr/>
        </p:nvSpPr>
        <p:spPr>
          <a:xfrm>
            <a:off x="416908" y="1905346"/>
            <a:ext cx="4547570" cy="38304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Primary elements: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Horizontal North American Datum of 1983 - </a:t>
            </a:r>
            <a:r>
              <a:rPr kumimoji="0" lang="en-US" sz="28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NAD 83(2011) </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coordinates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Vertical North American Vertical Datum of 1988  - </a:t>
            </a:r>
            <a:r>
              <a:rPr kumimoji="0" lang="en-US" sz="28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NAVD88</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a:t>
            </a:r>
            <a:r>
              <a:rPr kumimoji="0" lang="en-US" sz="2800" b="0" i="0" u="none" strike="noStrike" kern="0" cap="none" spc="0" normalizeH="0" baseline="0" noProof="0" dirty="0" err="1" smtClean="0">
                <a:ln>
                  <a:noFill/>
                </a:ln>
                <a:solidFill>
                  <a:srgbClr val="000000"/>
                </a:solidFill>
                <a:effectLst/>
                <a:uLnTx/>
                <a:uFillTx/>
                <a:latin typeface="Calibri" panose="020F0502020204030204"/>
                <a:ea typeface="Cabin"/>
                <a:cs typeface="Cabin"/>
                <a:sym typeface="Cabin"/>
              </a:rPr>
              <a:t>orthometric</a:t>
            </a:r>
            <a:r>
              <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heights</a:t>
            </a:r>
          </a:p>
          <a:p>
            <a:pPr marL="0" marR="0" lvl="0" indent="0" algn="l" defTabSz="914400" rtl="0" eaLnBrk="1" fontAlgn="auto" latinLnBrk="0" hangingPunct="1">
              <a:lnSpc>
                <a:spcPct val="90000"/>
              </a:lnSpc>
              <a:spcBef>
                <a:spcPts val="1000"/>
              </a:spcBef>
              <a:spcAft>
                <a:spcPts val="0"/>
              </a:spcAft>
              <a:buClrTx/>
              <a:buSzTx/>
              <a:buNone/>
              <a:tabLst/>
              <a:defRPr/>
            </a:pPr>
            <a:endParaRPr lang="en-US" kern="0" noProof="0" dirty="0" smtClean="0">
              <a:solidFill>
                <a:srgbClr val="000000"/>
              </a:solidFill>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0" cap="none" spc="0" normalizeH="0" baseline="0" dirty="0" smtClean="0">
                <a:ln>
                  <a:noFill/>
                </a:ln>
                <a:solidFill>
                  <a:srgbClr val="000000"/>
                </a:solidFill>
                <a:effectLst/>
                <a:uLnTx/>
                <a:uFillTx/>
                <a:latin typeface="Calibri" panose="020F0502020204030204"/>
                <a:ea typeface="Cabin"/>
                <a:cs typeface="Cabin"/>
                <a:sym typeface="Cabin"/>
              </a:rPr>
              <a:t>These</a:t>
            </a:r>
            <a:r>
              <a:rPr kumimoji="0" lang="en-US" sz="2800" b="0" i="0" u="none" strike="noStrike" kern="0" cap="none" spc="0" normalizeH="0" dirty="0" smtClean="0">
                <a:ln>
                  <a:noFill/>
                </a:ln>
                <a:solidFill>
                  <a:srgbClr val="000000"/>
                </a:solidFill>
                <a:effectLst/>
                <a:uLnTx/>
                <a:uFillTx/>
                <a:latin typeface="Calibri" panose="020F0502020204030204"/>
                <a:ea typeface="Cabin"/>
                <a:cs typeface="Cabin"/>
                <a:sym typeface="Cabin"/>
              </a:rPr>
              <a:t> elements are </a:t>
            </a:r>
            <a:r>
              <a:rPr kumimoji="0" lang="en-US" sz="2800" b="1" i="0" u="none" strike="noStrike" kern="0" cap="none" spc="0" normalizeH="0" dirty="0" smtClean="0">
                <a:ln>
                  <a:noFill/>
                </a:ln>
                <a:solidFill>
                  <a:srgbClr val="C00000"/>
                </a:solidFill>
                <a:effectLst/>
                <a:uLnTx/>
                <a:uFillTx/>
                <a:latin typeface="Calibri" panose="020F0502020204030204"/>
                <a:ea typeface="Cabin"/>
                <a:cs typeface="Cabin"/>
                <a:sym typeface="Cabin"/>
              </a:rPr>
              <a:t>geodetic </a:t>
            </a:r>
            <a:r>
              <a:rPr kumimoji="0" lang="en-US" sz="2800" b="1" i="0" u="none" strike="noStrike" kern="0" cap="none" spc="0" normalizeH="0" dirty="0" err="1" smtClean="0">
                <a:ln>
                  <a:noFill/>
                </a:ln>
                <a:solidFill>
                  <a:srgbClr val="C00000"/>
                </a:solidFill>
                <a:effectLst/>
                <a:uLnTx/>
                <a:uFillTx/>
                <a:latin typeface="Calibri" panose="020F0502020204030204"/>
                <a:ea typeface="Cabin"/>
                <a:cs typeface="Cabin"/>
                <a:sym typeface="Cabin"/>
              </a:rPr>
              <a:t>datums</a:t>
            </a:r>
            <a:r>
              <a:rPr kumimoji="0" lang="en-US" sz="2800" b="0" i="0" u="none" strike="noStrike" kern="0" cap="none" spc="0" normalizeH="0" dirty="0" smtClean="0">
                <a:ln>
                  <a:noFill/>
                </a:ln>
                <a:solidFill>
                  <a:srgbClr val="C00000"/>
                </a:solidFill>
                <a:effectLst/>
                <a:uLnTx/>
                <a:uFillTx/>
                <a:latin typeface="Calibri" panose="020F0502020204030204"/>
                <a:ea typeface="Cabin"/>
                <a:cs typeface="Cabin"/>
                <a:sym typeface="Cabin"/>
              </a:rPr>
              <a:t> </a:t>
            </a:r>
            <a:r>
              <a:rPr kumimoji="0" lang="en-US" sz="2800" b="0" i="0" u="none" strike="noStrike" kern="0" cap="none" spc="0" normalizeH="0" dirty="0" smtClean="0">
                <a:ln>
                  <a:noFill/>
                </a:ln>
                <a:solidFill>
                  <a:srgbClr val="000000"/>
                </a:solidFill>
                <a:effectLst/>
                <a:uLnTx/>
                <a:uFillTx/>
                <a:latin typeface="Calibri" panose="020F0502020204030204"/>
                <a:ea typeface="Cabin"/>
                <a:cs typeface="Cabin"/>
                <a:sym typeface="Cabin"/>
              </a:rPr>
              <a:t>that define the shape and size of the earth to enable precise positioning  </a:t>
            </a:r>
            <a:endPar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System based on connections to published passive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 name="Freeform 22"/>
          <p:cNvSpPr/>
          <p:nvPr/>
        </p:nvSpPr>
        <p:spPr>
          <a:xfrm>
            <a:off x="2286001" y="5076370"/>
            <a:ext cx="3200400" cy="381000"/>
          </a:xfrm>
          <a:custGeom>
            <a:avLst/>
            <a:gdLst>
              <a:gd name="connsiteX0" fmla="*/ 0 w 4475181"/>
              <a:gd name="connsiteY0" fmla="*/ 473336 h 473336"/>
              <a:gd name="connsiteX1" fmla="*/ 3829723 w 4475181"/>
              <a:gd name="connsiteY1" fmla="*/ 473336 h 473336"/>
              <a:gd name="connsiteX2" fmla="*/ 4475181 w 4475181"/>
              <a:gd name="connsiteY2" fmla="*/ 0 h 473336"/>
            </a:gdLst>
            <a:ahLst/>
            <a:cxnLst>
              <a:cxn ang="0">
                <a:pos x="connsiteX0" y="connsiteY0"/>
              </a:cxn>
              <a:cxn ang="0">
                <a:pos x="connsiteX1" y="connsiteY1"/>
              </a:cxn>
              <a:cxn ang="0">
                <a:pos x="connsiteX2" y="connsiteY2"/>
              </a:cxn>
            </a:cxnLst>
            <a:rect l="l" t="t" r="r" b="b"/>
            <a:pathLst>
              <a:path w="4475181" h="473336">
                <a:moveTo>
                  <a:pt x="0" y="473336"/>
                </a:moveTo>
                <a:lnTo>
                  <a:pt x="3829723" y="473336"/>
                </a:lnTo>
                <a:lnTo>
                  <a:pt x="4475181" y="0"/>
                </a:lnTo>
              </a:path>
            </a:pathLst>
          </a:custGeom>
          <a:noFill/>
          <a:ln w="5715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524170"/>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http://images-01.delcampe-static.net/img_large/auction/000/285/759/177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1" t="3071" r="2032" b="5131"/>
          <a:stretch/>
        </p:blipFill>
        <p:spPr bwMode="auto">
          <a:xfrm rot="790851">
            <a:off x="5844404" y="3224416"/>
            <a:ext cx="2941590" cy="18503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rot="20894753">
            <a:off x="6627868" y="4562591"/>
            <a:ext cx="1935076" cy="122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89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sp>
        <p:nvSpPr>
          <p:cNvPr id="55" name="Freeform 54"/>
          <p:cNvSpPr/>
          <p:nvPr/>
        </p:nvSpPr>
        <p:spPr>
          <a:xfrm>
            <a:off x="0" y="1992696"/>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NGS Supports Access to NAVD88 Heights</a:t>
            </a:r>
            <a:endParaRPr lang="en-US" dirty="0"/>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06436" y="1215460"/>
            <a:ext cx="1757378" cy="1129743"/>
          </a:xfrm>
          <a:prstGeom prst="rect">
            <a:avLst/>
          </a:prstGeom>
        </p:spPr>
      </p:pic>
      <p:pic>
        <p:nvPicPr>
          <p:cNvPr id="11" name="Picture 10"/>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6541505" y="5118993"/>
            <a:ext cx="1122059" cy="1054672"/>
          </a:xfrm>
          <a:prstGeom prst="rect">
            <a:avLst/>
          </a:prstGeom>
        </p:spPr>
      </p:pic>
      <p:sp>
        <p:nvSpPr>
          <p:cNvPr id="12" name="Freeform 11"/>
          <p:cNvSpPr/>
          <p:nvPr/>
        </p:nvSpPr>
        <p:spPr>
          <a:xfrm>
            <a:off x="5559831" y="5155924"/>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02805" y="5069759"/>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flipV="1">
            <a:off x="6209765" y="4990508"/>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7226578" y="5649137"/>
            <a:ext cx="82533" cy="77577"/>
          </a:xfrm>
          <a:prstGeom prst="rect">
            <a:avLst/>
          </a:prstGeom>
        </p:spPr>
      </p:pic>
      <p:pic>
        <p:nvPicPr>
          <p:cNvPr id="16" name="Picture 15"/>
          <p:cNvPicPr>
            <a:picLocks noChangeAspect="1"/>
          </p:cNvPicPr>
          <p:nvPr/>
        </p:nvPicPr>
        <p:blipFill>
          <a:blip r:embed="rId9"/>
          <a:stretch>
            <a:fillRect/>
          </a:stretch>
        </p:blipFill>
        <p:spPr>
          <a:xfrm>
            <a:off x="7309111" y="5642459"/>
            <a:ext cx="82533" cy="77577"/>
          </a:xfrm>
          <a:prstGeom prst="rect">
            <a:avLst/>
          </a:prstGeom>
        </p:spPr>
      </p:pic>
      <p:pic>
        <p:nvPicPr>
          <p:cNvPr id="17" name="Picture 16"/>
          <p:cNvPicPr>
            <a:picLocks noChangeAspect="1"/>
          </p:cNvPicPr>
          <p:nvPr/>
        </p:nvPicPr>
        <p:blipFill>
          <a:blip r:embed="rId9"/>
          <a:stretch>
            <a:fillRect/>
          </a:stretch>
        </p:blipFill>
        <p:spPr>
          <a:xfrm>
            <a:off x="7110471" y="5712630"/>
            <a:ext cx="82533" cy="77577"/>
          </a:xfrm>
          <a:prstGeom prst="rect">
            <a:avLst/>
          </a:prstGeom>
        </p:spPr>
      </p:pic>
      <p:pic>
        <p:nvPicPr>
          <p:cNvPr id="18" name="Picture 17"/>
          <p:cNvPicPr>
            <a:picLocks noChangeAspect="1"/>
          </p:cNvPicPr>
          <p:nvPr/>
        </p:nvPicPr>
        <p:blipFill>
          <a:blip r:embed="rId9"/>
          <a:stretch>
            <a:fillRect/>
          </a:stretch>
        </p:blipFill>
        <p:spPr>
          <a:xfrm>
            <a:off x="7039459" y="5718818"/>
            <a:ext cx="82533" cy="77577"/>
          </a:xfrm>
          <a:prstGeom prst="rect">
            <a:avLst/>
          </a:prstGeom>
        </p:spPr>
      </p:pic>
      <p:pic>
        <p:nvPicPr>
          <p:cNvPr id="19" name="Picture 18"/>
          <p:cNvPicPr>
            <a:picLocks noChangeAspect="1"/>
          </p:cNvPicPr>
          <p:nvPr/>
        </p:nvPicPr>
        <p:blipFill>
          <a:blip r:embed="rId9"/>
          <a:stretch>
            <a:fillRect/>
          </a:stretch>
        </p:blipFill>
        <p:spPr>
          <a:xfrm>
            <a:off x="7049992" y="5666878"/>
            <a:ext cx="82533" cy="77577"/>
          </a:xfrm>
          <a:prstGeom prst="rect">
            <a:avLst/>
          </a:prstGeom>
        </p:spPr>
      </p:pic>
      <p:pic>
        <p:nvPicPr>
          <p:cNvPr id="20" name="Picture 19"/>
          <p:cNvPicPr>
            <a:picLocks noChangeAspect="1"/>
          </p:cNvPicPr>
          <p:nvPr/>
        </p:nvPicPr>
        <p:blipFill>
          <a:blip r:embed="rId9"/>
          <a:stretch>
            <a:fillRect/>
          </a:stretch>
        </p:blipFill>
        <p:spPr>
          <a:xfrm>
            <a:off x="6976195" y="5705665"/>
            <a:ext cx="82533" cy="77577"/>
          </a:xfrm>
          <a:prstGeom prst="rect">
            <a:avLst/>
          </a:prstGeom>
        </p:spPr>
      </p:pic>
      <p:pic>
        <p:nvPicPr>
          <p:cNvPr id="21" name="Picture 20"/>
          <p:cNvPicPr>
            <a:picLocks noChangeAspect="1"/>
          </p:cNvPicPr>
          <p:nvPr/>
        </p:nvPicPr>
        <p:blipFill>
          <a:blip r:embed="rId9"/>
          <a:stretch>
            <a:fillRect/>
          </a:stretch>
        </p:blipFill>
        <p:spPr>
          <a:xfrm>
            <a:off x="6920272" y="5686216"/>
            <a:ext cx="82533" cy="77577"/>
          </a:xfrm>
          <a:prstGeom prst="rect">
            <a:avLst/>
          </a:prstGeom>
        </p:spPr>
      </p:pic>
      <p:pic>
        <p:nvPicPr>
          <p:cNvPr id="22" name="Picture 21"/>
          <p:cNvPicPr>
            <a:picLocks noChangeAspect="1"/>
          </p:cNvPicPr>
          <p:nvPr/>
        </p:nvPicPr>
        <p:blipFill>
          <a:blip r:embed="rId9"/>
          <a:stretch>
            <a:fillRect/>
          </a:stretch>
        </p:blipFill>
        <p:spPr>
          <a:xfrm>
            <a:off x="6851352" y="5666248"/>
            <a:ext cx="82533" cy="77577"/>
          </a:xfrm>
          <a:prstGeom prst="rect">
            <a:avLst/>
          </a:prstGeom>
        </p:spPr>
      </p:pic>
      <p:pic>
        <p:nvPicPr>
          <p:cNvPr id="23" name="Picture 22"/>
          <p:cNvPicPr>
            <a:picLocks noChangeAspect="1"/>
          </p:cNvPicPr>
          <p:nvPr/>
        </p:nvPicPr>
        <p:blipFill>
          <a:blip r:embed="rId9"/>
          <a:stretch>
            <a:fillRect/>
          </a:stretch>
        </p:blipFill>
        <p:spPr>
          <a:xfrm>
            <a:off x="6763060" y="5647427"/>
            <a:ext cx="82533" cy="77577"/>
          </a:xfrm>
          <a:prstGeom prst="rect">
            <a:avLst/>
          </a:prstGeom>
        </p:spPr>
      </p:pic>
      <p:pic>
        <p:nvPicPr>
          <p:cNvPr id="24" name="Picture 23"/>
          <p:cNvPicPr>
            <a:picLocks noChangeAspect="1"/>
          </p:cNvPicPr>
          <p:nvPr/>
        </p:nvPicPr>
        <p:blipFill>
          <a:blip r:embed="rId9"/>
          <a:stretch>
            <a:fillRect/>
          </a:stretch>
        </p:blipFill>
        <p:spPr>
          <a:xfrm>
            <a:off x="6823992" y="5642459"/>
            <a:ext cx="82533" cy="77577"/>
          </a:xfrm>
          <a:prstGeom prst="rect">
            <a:avLst/>
          </a:prstGeom>
        </p:spPr>
      </p:pic>
      <p:pic>
        <p:nvPicPr>
          <p:cNvPr id="25" name="Picture 24"/>
          <p:cNvPicPr>
            <a:picLocks noChangeAspect="1"/>
          </p:cNvPicPr>
          <p:nvPr/>
        </p:nvPicPr>
        <p:blipFill>
          <a:blip r:embed="rId9"/>
          <a:stretch>
            <a:fillRect/>
          </a:stretch>
        </p:blipFill>
        <p:spPr>
          <a:xfrm>
            <a:off x="6699114" y="5589816"/>
            <a:ext cx="82533" cy="77577"/>
          </a:xfrm>
          <a:prstGeom prst="rect">
            <a:avLst/>
          </a:prstGeom>
        </p:spPr>
      </p:pic>
      <p:pic>
        <p:nvPicPr>
          <p:cNvPr id="26" name="Picture 25"/>
          <p:cNvPicPr>
            <a:picLocks noChangeAspect="1"/>
          </p:cNvPicPr>
          <p:nvPr/>
        </p:nvPicPr>
        <p:blipFill>
          <a:blip r:embed="rId9"/>
          <a:stretch>
            <a:fillRect/>
          </a:stretch>
        </p:blipFill>
        <p:spPr>
          <a:xfrm>
            <a:off x="6741458" y="5608639"/>
            <a:ext cx="82533" cy="77577"/>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7773" y="3042264"/>
            <a:ext cx="2858430" cy="1741005"/>
          </a:xfrm>
          <a:prstGeom prst="rect">
            <a:avLst/>
          </a:prstGeom>
        </p:spPr>
      </p:pic>
      <p:sp>
        <p:nvSpPr>
          <p:cNvPr id="10" name="TextBox 9"/>
          <p:cNvSpPr txBox="1"/>
          <p:nvPr/>
        </p:nvSpPr>
        <p:spPr>
          <a:xfrm>
            <a:off x="6207096" y="2626112"/>
            <a:ext cx="1657057"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GEOID12B</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pic>
        <p:nvPicPr>
          <p:cNvPr id="30" name="Picture 29"/>
          <p:cNvPicPr>
            <a:picLocks noChangeAspect="1"/>
          </p:cNvPicPr>
          <p:nvPr/>
        </p:nvPicPr>
        <p:blipFill>
          <a:blip r:embed="rId11"/>
          <a:stretch>
            <a:fillRect/>
          </a:stretch>
        </p:blipFill>
        <p:spPr>
          <a:xfrm rot="21168474">
            <a:off x="1490540" y="3690751"/>
            <a:ext cx="2339002" cy="2555679"/>
          </a:xfrm>
          <a:prstGeom prst="rect">
            <a:avLst/>
          </a:prstGeom>
          <a:ln>
            <a:noFill/>
          </a:ln>
          <a:effectLst>
            <a:outerShdw blurRad="292100" dist="139700" dir="2700000" algn="tl" rotWithShape="0">
              <a:srgbClr val="333333">
                <a:alpha val="65000"/>
              </a:srgbClr>
            </a:outerShdw>
          </a:effectLst>
        </p:spPr>
      </p:pic>
      <p:grpSp>
        <p:nvGrpSpPr>
          <p:cNvPr id="51" name="Group 50"/>
          <p:cNvGrpSpPr/>
          <p:nvPr/>
        </p:nvGrpSpPr>
        <p:grpSpPr>
          <a:xfrm>
            <a:off x="4914069" y="4993010"/>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19623933">
            <a:off x="3551544" y="3087804"/>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spTree>
    <p:extLst>
      <p:ext uri="{BB962C8B-B14F-4D97-AF65-F5344CB8AC3E}">
        <p14:creationId xmlns:p14="http://schemas.microsoft.com/office/powerpoint/2010/main" val="1829823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Joanna MT Std SemiBol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88004</TotalTime>
  <Words>3264</Words>
  <Application>Microsoft Office PowerPoint</Application>
  <PresentationFormat>On-screen Show (4:3)</PresentationFormat>
  <Paragraphs>433</Paragraphs>
  <Slides>41</Slides>
  <Notes>28</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41</vt:i4>
      </vt:variant>
    </vt:vector>
  </HeadingPairs>
  <TitlesOfParts>
    <vt:vector size="68" baseType="lpstr">
      <vt:lpstr>ＭＳ Ｐゴシック</vt:lpstr>
      <vt:lpstr>ＭＳ Ｐゴシック</vt:lpstr>
      <vt:lpstr>Agency FB</vt:lpstr>
      <vt:lpstr>Arial</vt:lpstr>
      <vt:lpstr>Arial Black</vt:lpstr>
      <vt:lpstr>Cabin</vt:lpstr>
      <vt:lpstr>Calibri</vt:lpstr>
      <vt:lpstr>Calibri Light</vt:lpstr>
      <vt:lpstr>Franklin Gothic Book</vt:lpstr>
      <vt:lpstr>Franklin Gothic Demi</vt:lpstr>
      <vt:lpstr>Franklin Gothic Heavy</vt:lpstr>
      <vt:lpstr>Gill Sans MT</vt:lpstr>
      <vt:lpstr>Joanna MT Std SemiBold</vt:lpstr>
      <vt:lpstr>Noto Sans Symbols</vt:lpstr>
      <vt:lpstr>Rokkitt</vt:lpstr>
      <vt:lpstr>Stencil</vt:lpstr>
      <vt:lpstr>Times</vt:lpstr>
      <vt:lpstr>Times New Roman</vt:lpstr>
      <vt:lpstr>Tw Cen MT Condensed</vt:lpstr>
      <vt:lpstr>Verdana</vt:lpstr>
      <vt:lpstr>Wingdings</vt:lpstr>
      <vt:lpstr>Office Theme</vt:lpstr>
      <vt:lpstr>1_Office Theme</vt:lpstr>
      <vt:lpstr>2_Office Theme</vt:lpstr>
      <vt:lpstr>NGS theme</vt:lpstr>
      <vt:lpstr>1_Default Design</vt:lpstr>
      <vt:lpstr>3_Office Theme</vt:lpstr>
      <vt:lpstr>PowerPoint Presentation</vt:lpstr>
      <vt:lpstr>PowerPoint Presentation</vt:lpstr>
      <vt:lpstr>Today’s Topic:  When Vertical Datums let us Down</vt:lpstr>
      <vt:lpstr>Vertical Datums</vt:lpstr>
      <vt:lpstr>PowerPoint Presentation</vt:lpstr>
      <vt:lpstr>PowerPoint Presentation</vt:lpstr>
      <vt:lpstr>PowerPoint Presentation</vt:lpstr>
      <vt:lpstr>PowerPoint Presentation</vt:lpstr>
      <vt:lpstr>NGS Supports Access to NAVD88 Heights</vt:lpstr>
      <vt:lpstr>PowerPoint Presentation</vt:lpstr>
      <vt:lpstr>Alaska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OF DATUMS (metadata)</vt:lpstr>
      <vt:lpstr>Use Complete Nomenclature</vt:lpstr>
      <vt:lpstr>Use Complete Nomenclature</vt:lpstr>
      <vt:lpstr>PowerPoint Presentation</vt:lpstr>
      <vt:lpstr>Section B &amp; C – FIRM Information</vt:lpstr>
      <vt:lpstr>Some pro tips:</vt:lpstr>
      <vt:lpstr>Training and Resources</vt:lpstr>
      <vt:lpstr>PowerPoint Presentation</vt:lpstr>
      <vt:lpstr>PowerPoint Presentation</vt:lpstr>
      <vt:lpstr>PowerPoint Presentation</vt:lpstr>
      <vt:lpstr>PowerPoint Presentation</vt:lpstr>
      <vt:lpstr>NAPGD 2022</vt:lpstr>
      <vt:lpstr>PowerPoint Presentation</vt:lpstr>
      <vt:lpstr>NGS Will Support Access to  NAPGD 2022 Heights</vt:lpstr>
      <vt:lpstr>PowerPoint Presentation</vt:lpstr>
      <vt:lpstr>PowerPoint Presentation</vt:lpstr>
      <vt:lpstr>PowerPoint Presentation</vt:lpstr>
      <vt:lpstr>What can you do?</vt:lpstr>
      <vt:lpstr>Upcoming Presentations</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Nic Kinsman</cp:lastModifiedBy>
  <cp:revision>2923</cp:revision>
  <cp:lastPrinted>2017-02-02T17:15:29Z</cp:lastPrinted>
  <dcterms:created xsi:type="dcterms:W3CDTF">2009-09-30T12:20:38Z</dcterms:created>
  <dcterms:modified xsi:type="dcterms:W3CDTF">2017-10-06T15:06:03Z</dcterms:modified>
</cp:coreProperties>
</file>