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7568" r:id="rId1"/>
    <p:sldMasterId id="2147487879" r:id="rId2"/>
    <p:sldMasterId id="2147487891" r:id="rId3"/>
  </p:sldMasterIdLst>
  <p:notesMasterIdLst>
    <p:notesMasterId r:id="rId47"/>
  </p:notesMasterIdLst>
  <p:handoutMasterIdLst>
    <p:handoutMasterId r:id="rId48"/>
  </p:handoutMasterIdLst>
  <p:sldIdLst>
    <p:sldId id="362" r:id="rId4"/>
    <p:sldId id="364" r:id="rId5"/>
    <p:sldId id="365" r:id="rId6"/>
    <p:sldId id="370" r:id="rId7"/>
    <p:sldId id="410" r:id="rId8"/>
    <p:sldId id="371" r:id="rId9"/>
    <p:sldId id="374" r:id="rId10"/>
    <p:sldId id="368" r:id="rId11"/>
    <p:sldId id="369" r:id="rId12"/>
    <p:sldId id="411" r:id="rId13"/>
    <p:sldId id="413" r:id="rId14"/>
    <p:sldId id="415" r:id="rId15"/>
    <p:sldId id="376" r:id="rId16"/>
    <p:sldId id="414" r:id="rId17"/>
    <p:sldId id="416" r:id="rId18"/>
    <p:sldId id="420" r:id="rId19"/>
    <p:sldId id="421" r:id="rId20"/>
    <p:sldId id="377" r:id="rId21"/>
    <p:sldId id="423" r:id="rId22"/>
    <p:sldId id="378" r:id="rId23"/>
    <p:sldId id="422" r:id="rId24"/>
    <p:sldId id="379" r:id="rId25"/>
    <p:sldId id="380" r:id="rId26"/>
    <p:sldId id="381" r:id="rId27"/>
    <p:sldId id="382" r:id="rId28"/>
    <p:sldId id="386" r:id="rId29"/>
    <p:sldId id="387" r:id="rId30"/>
    <p:sldId id="388" r:id="rId31"/>
    <p:sldId id="389" r:id="rId32"/>
    <p:sldId id="390" r:id="rId33"/>
    <p:sldId id="391" r:id="rId34"/>
    <p:sldId id="392" r:id="rId35"/>
    <p:sldId id="393" r:id="rId36"/>
    <p:sldId id="394" r:id="rId37"/>
    <p:sldId id="395" r:id="rId38"/>
    <p:sldId id="396" r:id="rId39"/>
    <p:sldId id="397" r:id="rId40"/>
    <p:sldId id="398" r:id="rId41"/>
    <p:sldId id="399" r:id="rId42"/>
    <p:sldId id="400" r:id="rId43"/>
    <p:sldId id="401" r:id="rId44"/>
    <p:sldId id="402" r:id="rId45"/>
    <p:sldId id="403" r:id="rId4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10">
          <p15:clr>
            <a:srgbClr val="A4A3A4"/>
          </p15:clr>
        </p15:guide>
        <p15:guide id="2" orient="horz" pos="1892">
          <p15:clr>
            <a:srgbClr val="A4A3A4"/>
          </p15:clr>
        </p15:guide>
        <p15:guide id="3" orient="horz" pos="2304">
          <p15:clr>
            <a:srgbClr val="A4A3A4"/>
          </p15:clr>
        </p15:guide>
        <p15:guide id="4" orient="horz" pos="1709">
          <p15:clr>
            <a:srgbClr val="A4A3A4"/>
          </p15:clr>
        </p15:guide>
        <p15:guide id="5" orient="horz" pos="3157">
          <p15:clr>
            <a:srgbClr val="A4A3A4"/>
          </p15:clr>
        </p15:guide>
        <p15:guide id="6" orient="horz" pos="4170">
          <p15:clr>
            <a:srgbClr val="A4A3A4"/>
          </p15:clr>
        </p15:guide>
        <p15:guide id="7" orient="horz" pos="2886">
          <p15:clr>
            <a:srgbClr val="A4A3A4"/>
          </p15:clr>
        </p15:guide>
        <p15:guide id="8" pos="531">
          <p15:clr>
            <a:srgbClr val="A4A3A4"/>
          </p15:clr>
        </p15:guide>
        <p15:guide id="9" pos="3348">
          <p15:clr>
            <a:srgbClr val="A4A3A4"/>
          </p15:clr>
        </p15:guide>
        <p15:guide id="10" pos="1976">
          <p15:clr>
            <a:srgbClr val="A4A3A4"/>
          </p15:clr>
        </p15:guide>
        <p15:guide id="11" pos="417">
          <p15:clr>
            <a:srgbClr val="A4A3A4"/>
          </p15:clr>
        </p15:guide>
        <p15:guide id="12" pos="4970">
          <p15:clr>
            <a:srgbClr val="A4A3A4"/>
          </p15:clr>
        </p15:guide>
        <p15:guide id="13" pos="1289">
          <p15:clr>
            <a:srgbClr val="A4A3A4"/>
          </p15:clr>
        </p15:guide>
        <p15:guide id="14" pos="5379">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FF00"/>
    <a:srgbClr val="C00000"/>
    <a:srgbClr val="009900"/>
    <a:srgbClr val="008080"/>
    <a:srgbClr val="336600"/>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59419" autoAdjust="0"/>
  </p:normalViewPr>
  <p:slideViewPr>
    <p:cSldViewPr snapToGrid="0">
      <p:cViewPr varScale="1">
        <p:scale>
          <a:sx n="68" d="100"/>
          <a:sy n="68" d="100"/>
        </p:scale>
        <p:origin x="2292" y="72"/>
      </p:cViewPr>
      <p:guideLst>
        <p:guide orient="horz" pos="2110"/>
        <p:guide orient="horz" pos="1892"/>
        <p:guide orient="horz" pos="2304"/>
        <p:guide orient="horz" pos="1709"/>
        <p:guide orient="horz" pos="3157"/>
        <p:guide orient="horz" pos="4170"/>
        <p:guide orient="horz" pos="2886"/>
        <p:guide pos="531"/>
        <p:guide pos="3348"/>
        <p:guide pos="1976"/>
        <p:guide pos="417"/>
        <p:guide pos="4970"/>
        <p:guide pos="1289"/>
        <p:guide pos="5379"/>
      </p:guideLst>
    </p:cSldViewPr>
  </p:slideViewPr>
  <p:outlineViewPr>
    <p:cViewPr>
      <p:scale>
        <a:sx n="33" d="100"/>
        <a:sy n="33" d="100"/>
      </p:scale>
      <p:origin x="0" y="58692"/>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p:scale>
          <a:sx n="100" d="100"/>
          <a:sy n="100" d="100"/>
        </p:scale>
        <p:origin x="-2357" y="86"/>
      </p:cViewPr>
      <p:guideLst>
        <p:guide orient="horz" pos="2928"/>
        <p:guide pos="2208"/>
      </p:guideLst>
    </p:cSldViewPr>
  </p:notesViewPr>
  <p:gridSpacing cx="228600" cy="2286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9219" cy="465774"/>
          </a:xfrm>
          <a:prstGeom prst="rect">
            <a:avLst/>
          </a:prstGeom>
        </p:spPr>
        <p:txBody>
          <a:bodyPr vert="horz" lIns="91418" tIns="45709" rIns="91418" bIns="45709" rtlCol="0"/>
          <a:lstStyle>
            <a:lvl1pPr algn="l">
              <a:defRPr sz="1200">
                <a:latin typeface="Gill Sans MT" pitchFamily="34" charset="0"/>
                <a:ea typeface="+mn-ea"/>
                <a:cs typeface="+mn-cs"/>
              </a:defRPr>
            </a:lvl1pPr>
          </a:lstStyle>
          <a:p>
            <a:pPr>
              <a:defRPr/>
            </a:pPr>
            <a:endParaRPr lang="en-US"/>
          </a:p>
        </p:txBody>
      </p:sp>
      <p:sp>
        <p:nvSpPr>
          <p:cNvPr id="3" name="Date Placeholder 2"/>
          <p:cNvSpPr>
            <a:spLocks noGrp="1"/>
          </p:cNvSpPr>
          <p:nvPr>
            <p:ph type="dt" sz="quarter" idx="1"/>
          </p:nvPr>
        </p:nvSpPr>
        <p:spPr>
          <a:xfrm>
            <a:off x="3969592" y="0"/>
            <a:ext cx="3039219" cy="465774"/>
          </a:xfrm>
          <a:prstGeom prst="rect">
            <a:avLst/>
          </a:prstGeom>
        </p:spPr>
        <p:txBody>
          <a:bodyPr vert="horz" wrap="square" lIns="91418" tIns="45709" rIns="91418" bIns="45709" numCol="1" anchor="t"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665BF6DA-DA8C-44E3-A6C0-332C06A682C5}" type="datetimeFigureOut">
              <a:rPr lang="en-US" altLang="en-US"/>
              <a:pPr>
                <a:defRPr/>
              </a:pPr>
              <a:t>12/7/2017</a:t>
            </a:fld>
            <a:endParaRPr lang="en-US" altLang="en-US"/>
          </a:p>
        </p:txBody>
      </p:sp>
      <p:sp>
        <p:nvSpPr>
          <p:cNvPr id="4" name="Footer Placeholder 3"/>
          <p:cNvSpPr>
            <a:spLocks noGrp="1"/>
          </p:cNvSpPr>
          <p:nvPr>
            <p:ph type="ftr" sz="quarter" idx="2"/>
          </p:nvPr>
        </p:nvSpPr>
        <p:spPr>
          <a:xfrm>
            <a:off x="0" y="8829037"/>
            <a:ext cx="3039219" cy="465774"/>
          </a:xfrm>
          <a:prstGeom prst="rect">
            <a:avLst/>
          </a:prstGeom>
        </p:spPr>
        <p:txBody>
          <a:bodyPr vert="horz" lIns="91418" tIns="45709" rIns="91418" bIns="45709" rtlCol="0" anchor="b"/>
          <a:lstStyle>
            <a:lvl1pPr algn="l">
              <a:defRPr sz="1200">
                <a:latin typeface="Gill Sans MT" pitchFamily="34"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69592" y="8829037"/>
            <a:ext cx="3039219" cy="465774"/>
          </a:xfrm>
          <a:prstGeom prst="rect">
            <a:avLst/>
          </a:prstGeom>
        </p:spPr>
        <p:txBody>
          <a:bodyPr vert="horz" wrap="square" lIns="91418" tIns="45709" rIns="91418" bIns="45709" numCol="1" anchor="b"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8F1AEA04-358C-45E1-A861-0E11DAA9CBF5}" type="slidenum">
              <a:rPr lang="en-US" altLang="en-US"/>
              <a:pPr>
                <a:defRPr/>
              </a:pPr>
              <a:t>‹#›</a:t>
            </a:fld>
            <a:endParaRPr lang="en-US" altLang="en-US"/>
          </a:p>
        </p:txBody>
      </p:sp>
    </p:spTree>
    <p:extLst>
      <p:ext uri="{BB962C8B-B14F-4D97-AF65-F5344CB8AC3E}">
        <p14:creationId xmlns:p14="http://schemas.microsoft.com/office/powerpoint/2010/main" val="1548083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8" cy="465774"/>
          </a:xfrm>
          <a:prstGeom prst="rect">
            <a:avLst/>
          </a:prstGeom>
        </p:spPr>
        <p:txBody>
          <a:bodyPr vert="horz" lIns="93137" tIns="46568" rIns="93137" bIns="46568" rtlCol="0"/>
          <a:lstStyle>
            <a:lvl1pPr algn="l" fontAlgn="auto">
              <a:spcBef>
                <a:spcPts val="0"/>
              </a:spcBef>
              <a:spcAft>
                <a:spcPts val="0"/>
              </a:spcAft>
              <a:defRPr sz="1200">
                <a:latin typeface="Gill Sans MT" pitchFamily="34" charset="0"/>
                <a:ea typeface="+mn-ea"/>
                <a:cs typeface="+mn-cs"/>
              </a:defRPr>
            </a:lvl1pPr>
          </a:lstStyle>
          <a:p>
            <a:pPr>
              <a:defRPr/>
            </a:pPr>
            <a:endParaRPr lang="en-US"/>
          </a:p>
        </p:txBody>
      </p:sp>
      <p:sp>
        <p:nvSpPr>
          <p:cNvPr id="3" name="Date Placeholder 2"/>
          <p:cNvSpPr>
            <a:spLocks noGrp="1"/>
          </p:cNvSpPr>
          <p:nvPr>
            <p:ph type="dt" idx="1"/>
          </p:nvPr>
        </p:nvSpPr>
        <p:spPr>
          <a:xfrm>
            <a:off x="3971183" y="0"/>
            <a:ext cx="3037628" cy="465774"/>
          </a:xfrm>
          <a:prstGeom prst="rect">
            <a:avLst/>
          </a:prstGeom>
        </p:spPr>
        <p:txBody>
          <a:bodyPr vert="horz" wrap="square" lIns="93137" tIns="46568" rIns="93137" bIns="46568" numCol="1" anchor="t"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50601C75-92DE-49D3-8A56-637421670EE3}" type="datetimeFigureOut">
              <a:rPr lang="en-US" altLang="en-US"/>
              <a:pPr>
                <a:defRPr/>
              </a:pPr>
              <a:t>12/7/2017</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37" tIns="46568" rIns="93137" bIns="46568" rtlCol="0" anchor="ctr"/>
          <a:lstStyle/>
          <a:p>
            <a:pPr lvl="0"/>
            <a:endParaRPr lang="en-US" noProof="0" dirty="0"/>
          </a:p>
        </p:txBody>
      </p:sp>
      <p:sp>
        <p:nvSpPr>
          <p:cNvPr id="5" name="Notes Placeholder 4"/>
          <p:cNvSpPr>
            <a:spLocks noGrp="1"/>
          </p:cNvSpPr>
          <p:nvPr>
            <p:ph type="body" sz="quarter" idx="3"/>
          </p:nvPr>
        </p:nvSpPr>
        <p:spPr>
          <a:xfrm>
            <a:off x="701359" y="4414519"/>
            <a:ext cx="5607684" cy="4187195"/>
          </a:xfrm>
          <a:prstGeom prst="rect">
            <a:avLst/>
          </a:prstGeom>
        </p:spPr>
        <p:txBody>
          <a:bodyPr vert="horz" lIns="93137" tIns="46568" rIns="93137" bIns="46568"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29037"/>
            <a:ext cx="3037628" cy="465774"/>
          </a:xfrm>
          <a:prstGeom prst="rect">
            <a:avLst/>
          </a:prstGeom>
        </p:spPr>
        <p:txBody>
          <a:bodyPr vert="horz" lIns="93137" tIns="46568" rIns="93137" bIns="46568" rtlCol="0" anchor="b"/>
          <a:lstStyle>
            <a:lvl1pPr algn="l" fontAlgn="auto">
              <a:spcBef>
                <a:spcPts val="0"/>
              </a:spcBef>
              <a:spcAft>
                <a:spcPts val="0"/>
              </a:spcAft>
              <a:defRPr sz="1200">
                <a:latin typeface="Gill Sans MT" pitchFamily="34"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71183" y="8829037"/>
            <a:ext cx="3037628" cy="465774"/>
          </a:xfrm>
          <a:prstGeom prst="rect">
            <a:avLst/>
          </a:prstGeom>
        </p:spPr>
        <p:txBody>
          <a:bodyPr vert="horz" wrap="square" lIns="93137" tIns="46568" rIns="93137" bIns="46568" numCol="1" anchor="b"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0BB61E35-BFDD-405B-89B5-EDCF0FB433D1}" type="slidenum">
              <a:rPr lang="en-US" altLang="en-US"/>
              <a:pPr>
                <a:defRPr/>
              </a:pPr>
              <a:t>‹#›</a:t>
            </a:fld>
            <a:endParaRPr lang="en-US" altLang="en-US"/>
          </a:p>
        </p:txBody>
      </p:sp>
    </p:spTree>
    <p:extLst>
      <p:ext uri="{BB962C8B-B14F-4D97-AF65-F5344CB8AC3E}">
        <p14:creationId xmlns:p14="http://schemas.microsoft.com/office/powerpoint/2010/main" val="33410614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2014" indent="-289358">
              <a:defRPr>
                <a:solidFill>
                  <a:schemeClr val="tx1"/>
                </a:solidFill>
                <a:latin typeface="Calibri" panose="020F0502020204030204" pitchFamily="34" charset="0"/>
                <a:cs typeface="Arial" panose="020B0604020202020204" pitchFamily="34" charset="0"/>
              </a:defRPr>
            </a:lvl2pPr>
            <a:lvl3pPr marL="1157434" indent="-230533">
              <a:defRPr>
                <a:solidFill>
                  <a:schemeClr val="tx1"/>
                </a:solidFill>
                <a:latin typeface="Calibri" panose="020F0502020204030204" pitchFamily="34" charset="0"/>
                <a:cs typeface="Arial" panose="020B0604020202020204" pitchFamily="34" charset="0"/>
              </a:defRPr>
            </a:lvl3pPr>
            <a:lvl4pPr marL="1620089" indent="-230533">
              <a:defRPr>
                <a:solidFill>
                  <a:schemeClr val="tx1"/>
                </a:solidFill>
                <a:latin typeface="Calibri" panose="020F0502020204030204" pitchFamily="34" charset="0"/>
                <a:cs typeface="Arial" panose="020B0604020202020204" pitchFamily="34" charset="0"/>
              </a:defRPr>
            </a:lvl4pPr>
            <a:lvl5pPr marL="2082744" indent="-230533">
              <a:defRPr>
                <a:solidFill>
                  <a:schemeClr val="tx1"/>
                </a:solidFill>
                <a:latin typeface="Calibri" panose="020F0502020204030204" pitchFamily="34" charset="0"/>
                <a:cs typeface="Arial" panose="020B0604020202020204" pitchFamily="34" charset="0"/>
              </a:defRPr>
            </a:lvl5pPr>
            <a:lvl6pPr marL="2540630"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8516"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6402"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4288"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98D6984-8E5E-478D-8F77-5884F69C3D28}" type="slidenum">
              <a:rPr lang="en-US" altLang="en-US" smtClean="0"/>
              <a:pPr/>
              <a:t>3</a:t>
            </a:fld>
            <a:endParaRPr lang="en-US" altLang="en-US" smtClean="0"/>
          </a:p>
        </p:txBody>
      </p:sp>
    </p:spTree>
    <p:extLst>
      <p:ext uri="{BB962C8B-B14F-4D97-AF65-F5344CB8AC3E}">
        <p14:creationId xmlns:p14="http://schemas.microsoft.com/office/powerpoint/2010/main" val="3035586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5</a:t>
            </a:fld>
            <a:endParaRPr lang="en-US" altLang="en-US"/>
          </a:p>
        </p:txBody>
      </p:sp>
    </p:spTree>
    <p:extLst>
      <p:ext uri="{BB962C8B-B14F-4D97-AF65-F5344CB8AC3E}">
        <p14:creationId xmlns:p14="http://schemas.microsoft.com/office/powerpoint/2010/main" val="4158687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Obviously, the plate takes millennia to rotate 180 degrees,</a:t>
            </a:r>
            <a:r>
              <a:rPr lang="en-US" baseline="0" dirty="0" smtClean="0"/>
              <a:t> but the lack of a common radius of curvature at different latitudes on the ellipsoid means that any plate which sits on the ellipsoid can not rotate even an infinitesimally small angle without deforming off of the ellipsoid.  (The sole exception would be a plate whose Euler Pole just happened to be at the North or  South poles, so that the rotation did not change the latitude of any point on the plate).</a:t>
            </a:r>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9</a:t>
            </a:fld>
            <a:endParaRPr lang="en-US" altLang="en-US"/>
          </a:p>
        </p:txBody>
      </p:sp>
    </p:spTree>
    <p:extLst>
      <p:ext uri="{BB962C8B-B14F-4D97-AF65-F5344CB8AC3E}">
        <p14:creationId xmlns:p14="http://schemas.microsoft.com/office/powerpoint/2010/main" val="1467798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11</a:t>
            </a:fld>
            <a:endParaRPr lang="en-US" altLang="en-US"/>
          </a:p>
        </p:txBody>
      </p:sp>
    </p:spTree>
    <p:extLst>
      <p:ext uri="{BB962C8B-B14F-4D97-AF65-F5344CB8AC3E}">
        <p14:creationId xmlns:p14="http://schemas.microsoft.com/office/powerpoint/2010/main" val="2020970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7" name="Shape 107"/>
          <p:cNvSpPr txBox="1">
            <a:spLocks noGrp="1"/>
          </p:cNvSpPr>
          <p:nvPr>
            <p:ph type="body" idx="1"/>
          </p:nvPr>
        </p:nvSpPr>
        <p:spPr>
          <a:xfrm>
            <a:off x="701357" y="4416108"/>
            <a:ext cx="5607683" cy="4182426"/>
          </a:xfrm>
          <a:prstGeom prst="rect">
            <a:avLst/>
          </a:prstGeom>
          <a:noFill/>
          <a:ln>
            <a:noFill/>
          </a:ln>
        </p:spPr>
        <p:txBody>
          <a:bodyPr lIns="93165" tIns="46570" rIns="93165" bIns="46570" anchor="t" anchorCtr="0">
            <a:noAutofit/>
          </a:bodyPr>
          <a:lstStyle/>
          <a:p>
            <a:pPr>
              <a:spcBef>
                <a:spcPts val="0"/>
              </a:spcBef>
              <a:spcAft>
                <a:spcPts val="0"/>
              </a:spcAft>
              <a:buSzPct val="25000"/>
            </a:pPr>
            <a:r>
              <a:rPr lang="en-US" dirty="0">
                <a:solidFill>
                  <a:schemeClr val="dk1"/>
                </a:solidFill>
                <a:latin typeface="Calibri"/>
                <a:ea typeface="Calibri"/>
                <a:cs typeface="Calibri"/>
                <a:sym typeface="Calibri"/>
              </a:rPr>
              <a:t>Potential outline and speaker assignments; can be adjusted as needed.</a:t>
            </a:r>
          </a:p>
        </p:txBody>
      </p:sp>
      <p:sp>
        <p:nvSpPr>
          <p:cNvPr id="108" name="Shape 108"/>
          <p:cNvSpPr txBox="1">
            <a:spLocks noGrp="1"/>
          </p:cNvSpPr>
          <p:nvPr>
            <p:ph type="sldNum" idx="12"/>
          </p:nvPr>
        </p:nvSpPr>
        <p:spPr>
          <a:xfrm>
            <a:off x="3971181" y="8830627"/>
            <a:ext cx="3037627" cy="464184"/>
          </a:xfrm>
          <a:prstGeom prst="rect">
            <a:avLst/>
          </a:prstGeom>
          <a:noFill/>
          <a:ln>
            <a:noFill/>
          </a:ln>
        </p:spPr>
        <p:txBody>
          <a:bodyPr lIns="93165" tIns="46570" rIns="93165" bIns="46570" anchor="b" anchorCtr="0">
            <a:noAutofit/>
          </a:bodyPr>
          <a:lstStyle/>
          <a:p>
            <a:pPr>
              <a:spcBef>
                <a:spcPts val="0"/>
              </a:spcBef>
              <a:spcAft>
                <a:spcPts val="0"/>
              </a:spcAft>
              <a:buSzPct val="25000"/>
            </a:pPr>
            <a:fld id="{00000000-1234-1234-1234-123412341234}" type="slidenum">
              <a:rPr lang="en-US">
                <a:solidFill>
                  <a:schemeClr val="dk1"/>
                </a:solidFill>
                <a:latin typeface="Calibri"/>
                <a:ea typeface="Calibri"/>
                <a:cs typeface="Calibri"/>
                <a:sym typeface="Calibri"/>
              </a:rPr>
              <a:pPr>
                <a:spcBef>
                  <a:spcPts val="0"/>
                </a:spcBef>
                <a:spcAft>
                  <a:spcPts val="0"/>
                </a:spcAft>
                <a:buSzPct val="25000"/>
              </a:pPr>
              <a:t>22</a:t>
            </a:fld>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6565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7" name="Shape 107"/>
          <p:cNvSpPr txBox="1">
            <a:spLocks noGrp="1"/>
          </p:cNvSpPr>
          <p:nvPr>
            <p:ph type="body" idx="1"/>
          </p:nvPr>
        </p:nvSpPr>
        <p:spPr>
          <a:xfrm>
            <a:off x="701357" y="4416108"/>
            <a:ext cx="5607683" cy="4182426"/>
          </a:xfrm>
          <a:prstGeom prst="rect">
            <a:avLst/>
          </a:prstGeom>
          <a:noFill/>
          <a:ln>
            <a:noFill/>
          </a:ln>
        </p:spPr>
        <p:txBody>
          <a:bodyPr lIns="93165" tIns="46570" rIns="93165" bIns="46570" anchor="t" anchorCtr="0">
            <a:noAutofit/>
          </a:bodyPr>
          <a:lstStyle/>
          <a:p>
            <a:pPr>
              <a:spcBef>
                <a:spcPts val="0"/>
              </a:spcBef>
              <a:spcAft>
                <a:spcPts val="0"/>
              </a:spcAft>
              <a:buSzPct val="25000"/>
            </a:pPr>
            <a:r>
              <a:rPr lang="en-US" dirty="0">
                <a:solidFill>
                  <a:schemeClr val="dk1"/>
                </a:solidFill>
                <a:latin typeface="Calibri"/>
                <a:ea typeface="Calibri"/>
                <a:cs typeface="Calibri"/>
                <a:sym typeface="Calibri"/>
              </a:rPr>
              <a:t>Potential outline and speaker assignments; can be adjusted as needed.</a:t>
            </a:r>
          </a:p>
        </p:txBody>
      </p:sp>
      <p:sp>
        <p:nvSpPr>
          <p:cNvPr id="108" name="Shape 108"/>
          <p:cNvSpPr txBox="1">
            <a:spLocks noGrp="1"/>
          </p:cNvSpPr>
          <p:nvPr>
            <p:ph type="sldNum" idx="12"/>
          </p:nvPr>
        </p:nvSpPr>
        <p:spPr>
          <a:xfrm>
            <a:off x="3971181" y="8830627"/>
            <a:ext cx="3037627" cy="464184"/>
          </a:xfrm>
          <a:prstGeom prst="rect">
            <a:avLst/>
          </a:prstGeom>
          <a:noFill/>
          <a:ln>
            <a:noFill/>
          </a:ln>
        </p:spPr>
        <p:txBody>
          <a:bodyPr lIns="93165" tIns="46570" rIns="93165" bIns="46570" anchor="b" anchorCtr="0">
            <a:noAutofit/>
          </a:bodyPr>
          <a:lstStyle/>
          <a:p>
            <a:pPr>
              <a:spcBef>
                <a:spcPts val="0"/>
              </a:spcBef>
              <a:spcAft>
                <a:spcPts val="0"/>
              </a:spcAft>
              <a:buSzPct val="25000"/>
            </a:pPr>
            <a:fld id="{00000000-1234-1234-1234-123412341234}" type="slidenum">
              <a:rPr lang="en-US">
                <a:solidFill>
                  <a:schemeClr val="dk1"/>
                </a:solidFill>
                <a:latin typeface="Calibri"/>
                <a:ea typeface="Calibri"/>
                <a:cs typeface="Calibri"/>
                <a:sym typeface="Calibri"/>
              </a:rPr>
              <a:pPr>
                <a:spcBef>
                  <a:spcPts val="0"/>
                </a:spcBef>
                <a:spcAft>
                  <a:spcPts val="0"/>
                </a:spcAft>
                <a:buSzPct val="25000"/>
              </a:pPr>
              <a:t>23</a:t>
            </a:fld>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35868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December 11, 2017</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AGU Fall Meeting, New Orleans</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CE0248DD-E039-490F-A33E-18FD7AE8E335}" type="slidenum">
              <a:rPr lang="en-US"/>
              <a:pPr>
                <a:defRPr/>
              </a:pPr>
              <a:t>‹#›</a:t>
            </a:fld>
            <a:endParaRPr lang="en-US"/>
          </a:p>
        </p:txBody>
      </p:sp>
    </p:spTree>
    <p:extLst>
      <p:ext uri="{BB962C8B-B14F-4D97-AF65-F5344CB8AC3E}">
        <p14:creationId xmlns:p14="http://schemas.microsoft.com/office/powerpoint/2010/main" val="2936527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December 11, 2017</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AGU Fall Meeting, New Orleans</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C3A82986-1F3D-4261-A550-CAE2B5439191}" type="slidenum">
              <a:rPr lang="en-US"/>
              <a:pPr>
                <a:defRPr/>
              </a:pPr>
              <a:t>‹#›</a:t>
            </a:fld>
            <a:endParaRPr lang="en-US"/>
          </a:p>
        </p:txBody>
      </p:sp>
    </p:spTree>
    <p:extLst>
      <p:ext uri="{BB962C8B-B14F-4D97-AF65-F5344CB8AC3E}">
        <p14:creationId xmlns:p14="http://schemas.microsoft.com/office/powerpoint/2010/main" val="3314118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December 11, 2017</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AGU Fall Meeting, New Orleans</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9388FFD5-0402-43D6-9F11-6821BFC63D0A}" type="slidenum">
              <a:rPr lang="en-US"/>
              <a:pPr>
                <a:defRPr/>
              </a:pPr>
              <a:t>‹#›</a:t>
            </a:fld>
            <a:endParaRPr lang="en-US"/>
          </a:p>
        </p:txBody>
      </p:sp>
    </p:spTree>
    <p:extLst>
      <p:ext uri="{BB962C8B-B14F-4D97-AF65-F5344CB8AC3E}">
        <p14:creationId xmlns:p14="http://schemas.microsoft.com/office/powerpoint/2010/main" val="3355734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December 11, 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AGU Fall Meeting, New Orleans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09657-9162-4B0D-AA6B-54BA105B8B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05721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December 11, 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AGU Fall Meeting, New Orleans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083702-E6E1-411B-A9C5-9B25E2FC04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72043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December 11, 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AGU Fall Meeting, New Orleans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8109228-8DC1-4108-8F5F-76E7DB08A2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09299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December 11, 2017</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AGU Fall Meeting, New Orleans</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2BC48EA-E0C4-496C-BBFE-57A4C7C9F3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20623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December 11, 2017</a:t>
            </a: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AGU Fall Meeting, New Orleans</a:t>
            </a: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0948E24-2272-499F-A113-87AFB6171D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6618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December 11, 2017</a:t>
            </a: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AGU Fall Meeting, New Orleans</a:t>
            </a: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B7C3780-70E6-40D6-BD95-92E481368A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68721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December 11, 2017</a:t>
            </a: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AGU Fall Meeting, New Orleans</a:t>
            </a: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F1DC1B9-CCCA-454A-837E-B9A2D23653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70325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December 11, 2017</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AGU Fall Meeting, New Orleans</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F196642-AB2C-4250-9960-DC6CC04797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04036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December 11, 2017</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AGU Fall Meeting, New Orleans</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EB6791C4-DF4E-4C17-A41C-B2BEB15390BD}" type="slidenum">
              <a:rPr lang="en-US"/>
              <a:pPr>
                <a:defRPr/>
              </a:pPr>
              <a:t>‹#›</a:t>
            </a:fld>
            <a:endParaRPr lang="en-US"/>
          </a:p>
        </p:txBody>
      </p:sp>
    </p:spTree>
    <p:extLst>
      <p:ext uri="{BB962C8B-B14F-4D97-AF65-F5344CB8AC3E}">
        <p14:creationId xmlns:p14="http://schemas.microsoft.com/office/powerpoint/2010/main" val="2548421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December 11, 2017</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AGU Fall Meeting, New Orleans</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1E5EEF-0BE9-4A2F-966A-FDBA469051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3778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December 11, 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AGU Fall Meeting, New Orleans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E40B99-DE6C-4D2D-B943-19722DABE0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56608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December 11, 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AGU Fall Meeting, New Orleans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9B5CB4-F098-4822-9951-C21BC47364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58286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December 11, 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AGU Fall Meeting, New Orleans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09657-9162-4B0D-AA6B-54BA105B8B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459415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December 11, 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AGU Fall Meeting, New Orleans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083702-E6E1-411B-A9C5-9B25E2FC04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65813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December 11, 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AGU Fall Meeting, New Orleans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8109228-8DC1-4108-8F5F-76E7DB08A2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559294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December 11, 2017</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AGU Fall Meeting, New Orleans</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2BC48EA-E0C4-496C-BBFE-57A4C7C9F3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500149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December 11, 2017</a:t>
            </a: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AGU Fall Meeting, New Orleans</a:t>
            </a: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0948E24-2272-499F-A113-87AFB6171D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68798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December 11, 2017</a:t>
            </a: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AGU Fall Meeting, New Orleans</a:t>
            </a: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B7C3780-70E6-40D6-BD95-92E481368A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4329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December 11, 2017</a:t>
            </a: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AGU Fall Meeting, New Orleans</a:t>
            </a: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F1DC1B9-CCCA-454A-837E-B9A2D23653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0857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r>
              <a:rPr lang="en-US" smtClean="0"/>
              <a:t>December 11, 2017</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AGU Fall Meeting, New Orleans</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70739471-F808-4705-A7AA-D92294A1C557}" type="slidenum">
              <a:rPr lang="en-US"/>
              <a:pPr>
                <a:defRPr/>
              </a:pPr>
              <a:t>‹#›</a:t>
            </a:fld>
            <a:endParaRPr lang="en-US"/>
          </a:p>
        </p:txBody>
      </p:sp>
    </p:spTree>
    <p:extLst>
      <p:ext uri="{BB962C8B-B14F-4D97-AF65-F5344CB8AC3E}">
        <p14:creationId xmlns:p14="http://schemas.microsoft.com/office/powerpoint/2010/main" val="33755521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December 11, 2017</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AGU Fall Meeting, New Orleans</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F196642-AB2C-4250-9960-DC6CC04797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0332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December 11, 2017</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AGU Fall Meeting, New Orleans</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1E5EEF-0BE9-4A2F-966A-FDBA469051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286103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December 11, 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AGU Fall Meeting, New Orleans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E40B99-DE6C-4D2D-B943-19722DABE0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45494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December 11, 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AGU Fall Meeting, New Orleans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9B5CB4-F098-4822-9951-C21BC47364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54653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defTabSz="914400">
              <a:defRPr/>
            </a:lvl1pPr>
          </a:lstStyle>
          <a:p>
            <a:pPr>
              <a:defRPr/>
            </a:pPr>
            <a:r>
              <a:rPr lang="en-US" smtClean="0"/>
              <a:t>December 11, 2017</a:t>
            </a:r>
            <a:endParaRPr lang="en-US"/>
          </a:p>
        </p:txBody>
      </p:sp>
      <p:sp>
        <p:nvSpPr>
          <p:cNvPr id="6" name="Footer Placeholder 4"/>
          <p:cNvSpPr>
            <a:spLocks noGrp="1"/>
          </p:cNvSpPr>
          <p:nvPr>
            <p:ph type="ftr" sz="quarter" idx="11"/>
          </p:nvPr>
        </p:nvSpPr>
        <p:spPr/>
        <p:txBody>
          <a:bodyPr/>
          <a:lstStyle>
            <a:lvl1pPr defTabSz="914400">
              <a:defRPr/>
            </a:lvl1pPr>
          </a:lstStyle>
          <a:p>
            <a:pPr>
              <a:defRPr/>
            </a:pPr>
            <a:r>
              <a:rPr lang="en-US" smtClean="0"/>
              <a:t>AGU Fall Meeting, New Orleans</a:t>
            </a: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F02D534D-F749-4E34-9E16-A977421D79C9}" type="slidenum">
              <a:rPr lang="en-US"/>
              <a:pPr>
                <a:defRPr/>
              </a:pPr>
              <a:t>‹#›</a:t>
            </a:fld>
            <a:endParaRPr lang="en-US"/>
          </a:p>
        </p:txBody>
      </p:sp>
    </p:spTree>
    <p:extLst>
      <p:ext uri="{BB962C8B-B14F-4D97-AF65-F5344CB8AC3E}">
        <p14:creationId xmlns:p14="http://schemas.microsoft.com/office/powerpoint/2010/main" val="755620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defTabSz="914400">
              <a:defRPr/>
            </a:lvl1pPr>
          </a:lstStyle>
          <a:p>
            <a:pPr>
              <a:defRPr/>
            </a:pPr>
            <a:r>
              <a:rPr lang="en-US" smtClean="0"/>
              <a:t>December 11, 2017</a:t>
            </a:r>
            <a:endParaRPr lang="en-US"/>
          </a:p>
        </p:txBody>
      </p:sp>
      <p:sp>
        <p:nvSpPr>
          <p:cNvPr id="8" name="Footer Placeholder 4"/>
          <p:cNvSpPr>
            <a:spLocks noGrp="1"/>
          </p:cNvSpPr>
          <p:nvPr>
            <p:ph type="ftr" sz="quarter" idx="11"/>
          </p:nvPr>
        </p:nvSpPr>
        <p:spPr/>
        <p:txBody>
          <a:bodyPr/>
          <a:lstStyle>
            <a:lvl1pPr defTabSz="914400">
              <a:defRPr/>
            </a:lvl1pPr>
          </a:lstStyle>
          <a:p>
            <a:pPr>
              <a:defRPr/>
            </a:pPr>
            <a:r>
              <a:rPr lang="en-US" smtClean="0"/>
              <a:t>AGU Fall Meeting, New Orleans</a:t>
            </a:r>
            <a:endParaRPr lang="en-US"/>
          </a:p>
        </p:txBody>
      </p:sp>
      <p:sp>
        <p:nvSpPr>
          <p:cNvPr id="9" name="Slide Number Placeholder 5"/>
          <p:cNvSpPr>
            <a:spLocks noGrp="1"/>
          </p:cNvSpPr>
          <p:nvPr>
            <p:ph type="sldNum" sz="quarter" idx="12"/>
          </p:nvPr>
        </p:nvSpPr>
        <p:spPr/>
        <p:txBody>
          <a:bodyPr/>
          <a:lstStyle>
            <a:lvl1pPr defTabSz="914400">
              <a:defRPr/>
            </a:lvl1pPr>
          </a:lstStyle>
          <a:p>
            <a:pPr>
              <a:defRPr/>
            </a:pPr>
            <a:fld id="{9352E7D5-2CCB-47EF-A1DD-484874EE5CC0}" type="slidenum">
              <a:rPr lang="en-US"/>
              <a:pPr>
                <a:defRPr/>
              </a:pPr>
              <a:t>‹#›</a:t>
            </a:fld>
            <a:endParaRPr lang="en-US"/>
          </a:p>
        </p:txBody>
      </p:sp>
    </p:spTree>
    <p:extLst>
      <p:ext uri="{BB962C8B-B14F-4D97-AF65-F5344CB8AC3E}">
        <p14:creationId xmlns:p14="http://schemas.microsoft.com/office/powerpoint/2010/main" val="4132218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defTabSz="914400">
              <a:defRPr/>
            </a:lvl1pPr>
          </a:lstStyle>
          <a:p>
            <a:pPr>
              <a:defRPr/>
            </a:pPr>
            <a:r>
              <a:rPr lang="en-US" smtClean="0"/>
              <a:t>December 11, 2017</a:t>
            </a:r>
            <a:endParaRPr lang="en-US"/>
          </a:p>
        </p:txBody>
      </p:sp>
      <p:sp>
        <p:nvSpPr>
          <p:cNvPr id="4" name="Footer Placeholder 4"/>
          <p:cNvSpPr>
            <a:spLocks noGrp="1"/>
          </p:cNvSpPr>
          <p:nvPr>
            <p:ph type="ftr" sz="quarter" idx="11"/>
          </p:nvPr>
        </p:nvSpPr>
        <p:spPr/>
        <p:txBody>
          <a:bodyPr/>
          <a:lstStyle>
            <a:lvl1pPr defTabSz="914400">
              <a:defRPr/>
            </a:lvl1pPr>
          </a:lstStyle>
          <a:p>
            <a:pPr>
              <a:defRPr/>
            </a:pPr>
            <a:r>
              <a:rPr lang="en-US" smtClean="0"/>
              <a:t>AGU Fall Meeting, New Orleans</a:t>
            </a:r>
            <a:endParaRPr lang="en-US"/>
          </a:p>
        </p:txBody>
      </p:sp>
      <p:sp>
        <p:nvSpPr>
          <p:cNvPr id="5" name="Slide Number Placeholder 5"/>
          <p:cNvSpPr>
            <a:spLocks noGrp="1"/>
          </p:cNvSpPr>
          <p:nvPr>
            <p:ph type="sldNum" sz="quarter" idx="12"/>
          </p:nvPr>
        </p:nvSpPr>
        <p:spPr/>
        <p:txBody>
          <a:bodyPr/>
          <a:lstStyle>
            <a:lvl1pPr defTabSz="914400">
              <a:defRPr/>
            </a:lvl1pPr>
          </a:lstStyle>
          <a:p>
            <a:pPr>
              <a:defRPr/>
            </a:pPr>
            <a:fld id="{5A837433-97E9-4D94-B898-19FA6F4A2CA7}" type="slidenum">
              <a:rPr lang="en-US"/>
              <a:pPr>
                <a:defRPr/>
              </a:pPr>
              <a:t>‹#›</a:t>
            </a:fld>
            <a:endParaRPr lang="en-US"/>
          </a:p>
        </p:txBody>
      </p:sp>
    </p:spTree>
    <p:extLst>
      <p:ext uri="{BB962C8B-B14F-4D97-AF65-F5344CB8AC3E}">
        <p14:creationId xmlns:p14="http://schemas.microsoft.com/office/powerpoint/2010/main" val="3264490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defRPr/>
            </a:lvl1pPr>
          </a:lstStyle>
          <a:p>
            <a:pPr>
              <a:defRPr/>
            </a:pPr>
            <a:r>
              <a:rPr lang="en-US" smtClean="0"/>
              <a:t>December 11, 2017</a:t>
            </a:r>
            <a:endParaRPr lang="en-US"/>
          </a:p>
        </p:txBody>
      </p:sp>
      <p:sp>
        <p:nvSpPr>
          <p:cNvPr id="3" name="Footer Placeholder 4"/>
          <p:cNvSpPr>
            <a:spLocks noGrp="1"/>
          </p:cNvSpPr>
          <p:nvPr>
            <p:ph type="ftr" sz="quarter" idx="11"/>
          </p:nvPr>
        </p:nvSpPr>
        <p:spPr/>
        <p:txBody>
          <a:bodyPr/>
          <a:lstStyle>
            <a:lvl1pPr defTabSz="914400">
              <a:defRPr/>
            </a:lvl1pPr>
          </a:lstStyle>
          <a:p>
            <a:pPr>
              <a:defRPr/>
            </a:pPr>
            <a:r>
              <a:rPr lang="en-US" smtClean="0"/>
              <a:t>AGU Fall Meeting, New Orleans</a:t>
            </a:r>
            <a:endParaRPr lang="en-US"/>
          </a:p>
        </p:txBody>
      </p:sp>
      <p:sp>
        <p:nvSpPr>
          <p:cNvPr id="4" name="Slide Number Placeholder 5"/>
          <p:cNvSpPr>
            <a:spLocks noGrp="1"/>
          </p:cNvSpPr>
          <p:nvPr>
            <p:ph type="sldNum" sz="quarter" idx="12"/>
          </p:nvPr>
        </p:nvSpPr>
        <p:spPr/>
        <p:txBody>
          <a:bodyPr/>
          <a:lstStyle>
            <a:lvl1pPr defTabSz="914400">
              <a:defRPr/>
            </a:lvl1pPr>
          </a:lstStyle>
          <a:p>
            <a:pPr>
              <a:defRPr/>
            </a:pPr>
            <a:fld id="{58280CB3-0FF6-4D07-A0F6-C78040BEDDEE}" type="slidenum">
              <a:rPr lang="en-US"/>
              <a:pPr>
                <a:defRPr/>
              </a:pPr>
              <a:t>‹#›</a:t>
            </a:fld>
            <a:endParaRPr lang="en-US"/>
          </a:p>
        </p:txBody>
      </p:sp>
    </p:spTree>
    <p:extLst>
      <p:ext uri="{BB962C8B-B14F-4D97-AF65-F5344CB8AC3E}">
        <p14:creationId xmlns:p14="http://schemas.microsoft.com/office/powerpoint/2010/main" val="1007191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smtClean="0"/>
              <a:t>December 11, 2017</a:t>
            </a:r>
            <a:endParaRPr lang="en-US"/>
          </a:p>
        </p:txBody>
      </p:sp>
      <p:sp>
        <p:nvSpPr>
          <p:cNvPr id="6" name="Footer Placeholder 4"/>
          <p:cNvSpPr>
            <a:spLocks noGrp="1"/>
          </p:cNvSpPr>
          <p:nvPr>
            <p:ph type="ftr" sz="quarter" idx="11"/>
          </p:nvPr>
        </p:nvSpPr>
        <p:spPr/>
        <p:txBody>
          <a:bodyPr/>
          <a:lstStyle>
            <a:lvl1pPr defTabSz="914400">
              <a:defRPr/>
            </a:lvl1pPr>
          </a:lstStyle>
          <a:p>
            <a:pPr>
              <a:defRPr/>
            </a:pPr>
            <a:r>
              <a:rPr lang="en-US" smtClean="0"/>
              <a:t>AGU Fall Meeting, New Orleans</a:t>
            </a: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CD9C6512-9771-45B7-9F31-64042ED0DC36}" type="slidenum">
              <a:rPr lang="en-US"/>
              <a:pPr>
                <a:defRPr/>
              </a:pPr>
              <a:t>‹#›</a:t>
            </a:fld>
            <a:endParaRPr lang="en-US"/>
          </a:p>
        </p:txBody>
      </p:sp>
    </p:spTree>
    <p:extLst>
      <p:ext uri="{BB962C8B-B14F-4D97-AF65-F5344CB8AC3E}">
        <p14:creationId xmlns:p14="http://schemas.microsoft.com/office/powerpoint/2010/main" val="2937830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smtClean="0"/>
              <a:t>December 11, 2017</a:t>
            </a:r>
            <a:endParaRPr lang="en-US"/>
          </a:p>
        </p:txBody>
      </p:sp>
      <p:sp>
        <p:nvSpPr>
          <p:cNvPr id="6" name="Footer Placeholder 4"/>
          <p:cNvSpPr>
            <a:spLocks noGrp="1"/>
          </p:cNvSpPr>
          <p:nvPr>
            <p:ph type="ftr" sz="quarter" idx="11"/>
          </p:nvPr>
        </p:nvSpPr>
        <p:spPr/>
        <p:txBody>
          <a:bodyPr/>
          <a:lstStyle>
            <a:lvl1pPr defTabSz="914400">
              <a:defRPr/>
            </a:lvl1pPr>
          </a:lstStyle>
          <a:p>
            <a:pPr>
              <a:defRPr/>
            </a:pPr>
            <a:r>
              <a:rPr lang="en-US" smtClean="0"/>
              <a:t>AGU Fall Meeting, New Orleans</a:t>
            </a: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639559B1-278D-4C34-B003-AF779974BA76}" type="slidenum">
              <a:rPr lang="en-US"/>
              <a:pPr>
                <a:defRPr/>
              </a:pPr>
              <a:t>‹#›</a:t>
            </a:fld>
            <a:endParaRPr lang="en-US"/>
          </a:p>
        </p:txBody>
      </p:sp>
    </p:spTree>
    <p:extLst>
      <p:ext uri="{BB962C8B-B14F-4D97-AF65-F5344CB8AC3E}">
        <p14:creationId xmlns:p14="http://schemas.microsoft.com/office/powerpoint/2010/main" val="2859381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smtClean="0"/>
              <a:t>December 11, 2017</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smtClean="0"/>
              <a:t>AGU Fall Meeting, New Orleans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mn-lt"/>
                <a:ea typeface="+mn-ea"/>
                <a:cs typeface="+mn-cs"/>
              </a:defRPr>
            </a:lvl1pPr>
          </a:lstStyle>
          <a:p>
            <a:pPr>
              <a:defRPr/>
            </a:pPr>
            <a:fld id="{9FD14B67-5B11-4339-9EE3-C1E8D2A759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868" r:id="rId1"/>
    <p:sldLayoutId id="2147487869" r:id="rId2"/>
    <p:sldLayoutId id="2147487870" r:id="rId3"/>
    <p:sldLayoutId id="2147487871" r:id="rId4"/>
    <p:sldLayoutId id="2147487872" r:id="rId5"/>
    <p:sldLayoutId id="2147487873" r:id="rId6"/>
    <p:sldLayoutId id="2147487874" r:id="rId7"/>
    <p:sldLayoutId id="2147487875" r:id="rId8"/>
    <p:sldLayoutId id="2147487876" r:id="rId9"/>
    <p:sldLayoutId id="2147487877" r:id="rId10"/>
    <p:sldLayoutId id="2147487878" r:id="rId11"/>
  </p:sldLayoutIdLst>
  <p:hf sldNum="0" hdr="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05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0" hangingPunct="0">
              <a:defRPr/>
            </a:pPr>
            <a:r>
              <a:rPr lang="en-US" b="1" smtClean="0">
                <a:solidFill>
                  <a:prstClr val="black">
                    <a:tint val="75000"/>
                  </a:prstClr>
                </a:solidFill>
                <a:ea typeface="+mn-ea"/>
              </a:rPr>
              <a:t>December 11, 2017</a:t>
            </a:r>
            <a:endParaRPr lang="en-US" b="1">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0" hangingPunct="0">
              <a:defRPr/>
            </a:pPr>
            <a:r>
              <a:rPr lang="en-US" b="1" smtClean="0">
                <a:solidFill>
                  <a:prstClr val="black">
                    <a:tint val="75000"/>
                  </a:prstClr>
                </a:solidFill>
                <a:ea typeface="+mn-ea"/>
              </a:rPr>
              <a:t>AGU Fall Meeting, New Orleans</a:t>
            </a:r>
            <a:endParaRPr lang="en-US" b="1">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0" hangingPunct="0">
              <a:defRPr/>
            </a:pPr>
            <a:fld id="{9BFF1EB7-48D0-4244-B994-DAA8D417C2D9}" type="slidenum">
              <a:rPr lang="en-US" b="1">
                <a:solidFill>
                  <a:prstClr val="black">
                    <a:tint val="75000"/>
                  </a:prstClr>
                </a:solidFill>
                <a:ea typeface="+mn-ea"/>
              </a:rPr>
              <a:pPr eaLnBrk="0" hangingPunct="0">
                <a:defRPr/>
              </a:pPr>
              <a:t>‹#›</a:t>
            </a:fld>
            <a:endParaRPr lang="en-US" b="1">
              <a:solidFill>
                <a:prstClr val="black">
                  <a:tint val="75000"/>
                </a:prstClr>
              </a:solidFill>
              <a:ea typeface="+mn-ea"/>
            </a:endParaRPr>
          </a:p>
        </p:txBody>
      </p:sp>
    </p:spTree>
    <p:extLst>
      <p:ext uri="{BB962C8B-B14F-4D97-AF65-F5344CB8AC3E}">
        <p14:creationId xmlns:p14="http://schemas.microsoft.com/office/powerpoint/2010/main" val="3485090762"/>
      </p:ext>
    </p:extLst>
  </p:cSld>
  <p:clrMap bg1="lt1" tx1="dk1" bg2="lt2" tx2="dk2" accent1="accent1" accent2="accent2" accent3="accent3" accent4="accent4" accent5="accent5" accent6="accent6" hlink="hlink" folHlink="folHlink"/>
  <p:sldLayoutIdLst>
    <p:sldLayoutId id="2147487880" r:id="rId1"/>
    <p:sldLayoutId id="2147487881" r:id="rId2"/>
    <p:sldLayoutId id="2147487882" r:id="rId3"/>
    <p:sldLayoutId id="2147487883" r:id="rId4"/>
    <p:sldLayoutId id="2147487884" r:id="rId5"/>
    <p:sldLayoutId id="2147487885" r:id="rId6"/>
    <p:sldLayoutId id="2147487886" r:id="rId7"/>
    <p:sldLayoutId id="2147487887" r:id="rId8"/>
    <p:sldLayoutId id="2147487888" r:id="rId9"/>
    <p:sldLayoutId id="2147487889" r:id="rId10"/>
    <p:sldLayoutId id="2147487890" r:id="rId11"/>
  </p:sldLayoutIdLst>
  <p:hf sldNum="0" hdr="0"/>
  <p:txStyles>
    <p:titleStyle>
      <a:lvl1pPr algn="ctr" rtl="0" eaLnBrk="1" fontAlgn="base" hangingPunct="1">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05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0" hangingPunct="0">
              <a:defRPr/>
            </a:pPr>
            <a:r>
              <a:rPr lang="en-US" b="1" smtClean="0">
                <a:solidFill>
                  <a:prstClr val="black">
                    <a:tint val="75000"/>
                  </a:prstClr>
                </a:solidFill>
                <a:ea typeface="+mn-ea"/>
              </a:rPr>
              <a:t>December 11, 2017</a:t>
            </a:r>
            <a:endParaRPr lang="en-US" b="1">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0" hangingPunct="0">
              <a:defRPr/>
            </a:pPr>
            <a:r>
              <a:rPr lang="en-US" b="1" smtClean="0">
                <a:solidFill>
                  <a:prstClr val="black">
                    <a:tint val="75000"/>
                  </a:prstClr>
                </a:solidFill>
                <a:ea typeface="+mn-ea"/>
              </a:rPr>
              <a:t>AGU Fall Meeting, New Orleans</a:t>
            </a:r>
            <a:endParaRPr lang="en-US" b="1">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0" hangingPunct="0">
              <a:defRPr/>
            </a:pPr>
            <a:fld id="{9BFF1EB7-48D0-4244-B994-DAA8D417C2D9}" type="slidenum">
              <a:rPr lang="en-US" b="1">
                <a:solidFill>
                  <a:prstClr val="black">
                    <a:tint val="75000"/>
                  </a:prstClr>
                </a:solidFill>
                <a:ea typeface="+mn-ea"/>
              </a:rPr>
              <a:pPr eaLnBrk="0" hangingPunct="0">
                <a:defRPr/>
              </a:pPr>
              <a:t>‹#›</a:t>
            </a:fld>
            <a:endParaRPr lang="en-US" b="1">
              <a:solidFill>
                <a:prstClr val="black">
                  <a:tint val="75000"/>
                </a:prstClr>
              </a:solidFill>
              <a:ea typeface="+mn-ea"/>
            </a:endParaRPr>
          </a:p>
        </p:txBody>
      </p:sp>
    </p:spTree>
    <p:extLst>
      <p:ext uri="{BB962C8B-B14F-4D97-AF65-F5344CB8AC3E}">
        <p14:creationId xmlns:p14="http://schemas.microsoft.com/office/powerpoint/2010/main" val="3351406659"/>
      </p:ext>
    </p:extLst>
  </p:cSld>
  <p:clrMap bg1="lt1" tx1="dk1" bg2="lt2" tx2="dk2" accent1="accent1" accent2="accent2" accent3="accent3" accent4="accent4" accent5="accent5" accent6="accent6" hlink="hlink" folHlink="folHlink"/>
  <p:sldLayoutIdLst>
    <p:sldLayoutId id="2147487892" r:id="rId1"/>
    <p:sldLayoutId id="2147487893" r:id="rId2"/>
    <p:sldLayoutId id="2147487894" r:id="rId3"/>
    <p:sldLayoutId id="2147487895" r:id="rId4"/>
    <p:sldLayoutId id="2147487896" r:id="rId5"/>
    <p:sldLayoutId id="2147487897" r:id="rId6"/>
    <p:sldLayoutId id="2147487898" r:id="rId7"/>
    <p:sldLayoutId id="2147487899" r:id="rId8"/>
    <p:sldLayoutId id="2147487900" r:id="rId9"/>
    <p:sldLayoutId id="2147487901" r:id="rId10"/>
    <p:sldLayoutId id="2147487902" r:id="rId11"/>
  </p:sldLayoutIdLst>
  <p:hf sldNum="0" hdr="0"/>
  <p:txStyles>
    <p:titleStyle>
      <a:lvl1pPr algn="ctr" rtl="0" eaLnBrk="1" fontAlgn="base" hangingPunct="1">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2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0.png"/><Relationship Id="rId7" Type="http://schemas.openxmlformats.org/officeDocument/2006/relationships/image" Target="../media/image300.png"/><Relationship Id="rId2" Type="http://schemas.openxmlformats.org/officeDocument/2006/relationships/image" Target="../media/image250.png"/><Relationship Id="rId1" Type="http://schemas.openxmlformats.org/officeDocument/2006/relationships/slideLayout" Target="../slideLayouts/slideLayout2.xml"/><Relationship Id="rId6" Type="http://schemas.openxmlformats.org/officeDocument/2006/relationships/image" Target="../media/image290.png"/><Relationship Id="rId5" Type="http://schemas.openxmlformats.org/officeDocument/2006/relationships/image" Target="../media/image280.png"/><Relationship Id="rId4" Type="http://schemas.openxmlformats.org/officeDocument/2006/relationships/image" Target="../media/image270.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4"/>
          <p:cNvSpPr>
            <a:spLocks noChangeArrowheads="1"/>
          </p:cNvSpPr>
          <p:nvPr/>
        </p:nvSpPr>
        <p:spPr bwMode="auto">
          <a:xfrm>
            <a:off x="463550" y="1913660"/>
            <a:ext cx="8204200" cy="3632118"/>
          </a:xfrm>
          <a:prstGeom prst="rect">
            <a:avLst/>
          </a:prstGeom>
          <a:noFill/>
          <a:ln w="9525">
            <a:noFill/>
            <a:miter lim="800000"/>
            <a:headEnd/>
            <a:tailEnd/>
          </a:ln>
          <a:effectLst/>
        </p:spPr>
        <p:txBody>
          <a:bodyPr anchor="ctr"/>
          <a:lstStyle/>
          <a:p>
            <a:pPr algn="ctr">
              <a:defRPr/>
            </a:pPr>
            <a:r>
              <a:rPr lang="en-US" sz="3600" b="1" dirty="0" smtClean="0">
                <a:solidFill>
                  <a:prstClr val="black"/>
                </a:solidFill>
                <a:latin typeface="Verdana" pitchFamily="34" charset="0"/>
                <a:ea typeface="+mn-ea"/>
              </a:rPr>
              <a:t>The impact of errors in Euler Pole parameters on TRF2022 coordinates</a:t>
            </a:r>
          </a:p>
          <a:p>
            <a:pPr algn="ctr">
              <a:defRPr/>
            </a:pPr>
            <a:endParaRPr lang="en-US" b="1" dirty="0">
              <a:solidFill>
                <a:prstClr val="black"/>
              </a:solidFill>
              <a:latin typeface="Verdana" pitchFamily="34" charset="0"/>
              <a:ea typeface="+mn-ea"/>
            </a:endParaRPr>
          </a:p>
          <a:p>
            <a:pPr algn="ctr">
              <a:defRPr/>
            </a:pPr>
            <a:endParaRPr lang="en-US" b="1" dirty="0">
              <a:solidFill>
                <a:prstClr val="black"/>
              </a:solidFill>
              <a:latin typeface="Verdana" pitchFamily="34" charset="0"/>
              <a:ea typeface="+mn-ea"/>
            </a:endParaRPr>
          </a:p>
          <a:p>
            <a:pPr algn="ctr">
              <a:defRPr/>
            </a:pPr>
            <a:r>
              <a:rPr lang="en-US" b="1" dirty="0" smtClean="0">
                <a:solidFill>
                  <a:prstClr val="black"/>
                </a:solidFill>
                <a:latin typeface="Verdana" pitchFamily="34" charset="0"/>
                <a:ea typeface="+mn-ea"/>
              </a:rPr>
              <a:t>Dru Smith</a:t>
            </a:r>
            <a:endParaRPr lang="en-US" b="1" dirty="0">
              <a:solidFill>
                <a:prstClr val="black"/>
              </a:solidFill>
              <a:latin typeface="Verdana" pitchFamily="34" charset="0"/>
              <a:ea typeface="+mn-ea"/>
            </a:endParaRPr>
          </a:p>
          <a:p>
            <a:pPr algn="ctr">
              <a:defRPr/>
            </a:pPr>
            <a:r>
              <a:rPr lang="en-US" dirty="0" smtClean="0">
                <a:solidFill>
                  <a:prstClr val="black"/>
                </a:solidFill>
                <a:latin typeface="Verdana" pitchFamily="34" charset="0"/>
                <a:ea typeface="+mn-ea"/>
              </a:rPr>
              <a:t>NSRS Modernization Manager</a:t>
            </a:r>
            <a:endParaRPr lang="en-US" dirty="0">
              <a:solidFill>
                <a:prstClr val="black"/>
              </a:solidFill>
              <a:latin typeface="Verdana" pitchFamily="34" charset="0"/>
              <a:ea typeface="+mn-ea"/>
            </a:endParaRPr>
          </a:p>
          <a:p>
            <a:pPr algn="ctr">
              <a:defRPr/>
            </a:pPr>
            <a:endParaRPr lang="en-US" dirty="0">
              <a:solidFill>
                <a:prstClr val="black"/>
              </a:solidFill>
              <a:latin typeface="Verdana" pitchFamily="34" charset="0"/>
              <a:ea typeface="+mn-ea"/>
            </a:endParaRPr>
          </a:p>
          <a:p>
            <a:pPr algn="ctr">
              <a:defRPr/>
            </a:pPr>
            <a:endParaRPr lang="en-US" dirty="0">
              <a:solidFill>
                <a:prstClr val="black"/>
              </a:solidFill>
              <a:latin typeface="Verdana" pitchFamily="34" charset="0"/>
              <a:ea typeface="+mn-ea"/>
            </a:endParaRPr>
          </a:p>
          <a:p>
            <a:pPr algn="ctr">
              <a:defRPr/>
            </a:pPr>
            <a:r>
              <a:rPr lang="en-US" b="1" dirty="0">
                <a:solidFill>
                  <a:prstClr val="black"/>
                </a:solidFill>
                <a:latin typeface="Verdana" pitchFamily="34" charset="0"/>
                <a:ea typeface="+mn-ea"/>
              </a:rPr>
              <a:t>NOAA’s National Geodetic Survey</a:t>
            </a:r>
            <a:r>
              <a:rPr lang="en-US" b="1" dirty="0">
                <a:solidFill>
                  <a:prstClr val="black"/>
                </a:solidFill>
                <a:effectLst>
                  <a:outerShdw blurRad="38100" dist="38100" dir="2700000" algn="tl">
                    <a:srgbClr val="C0C0C0"/>
                  </a:outerShdw>
                </a:effectLst>
                <a:latin typeface="Verdana" pitchFamily="34" charset="0"/>
                <a:ea typeface="+mn-ea"/>
              </a:rPr>
              <a:t/>
            </a:r>
            <a:br>
              <a:rPr lang="en-US" b="1" dirty="0">
                <a:solidFill>
                  <a:prstClr val="black"/>
                </a:solidFill>
                <a:effectLst>
                  <a:outerShdw blurRad="38100" dist="38100" dir="2700000" algn="tl">
                    <a:srgbClr val="C0C0C0"/>
                  </a:outerShdw>
                </a:effectLst>
                <a:latin typeface="Verdana" pitchFamily="34" charset="0"/>
                <a:ea typeface="+mn-ea"/>
              </a:rPr>
            </a:br>
            <a:endParaRPr lang="en-US" b="1" dirty="0">
              <a:solidFill>
                <a:prstClr val="black"/>
              </a:solidFill>
              <a:effectLst>
                <a:outerShdw blurRad="38100" dist="38100" dir="2700000" algn="tl">
                  <a:srgbClr val="C0C0C0"/>
                </a:outerShdw>
              </a:effectLst>
              <a:latin typeface="Verdana" pitchFamily="34" charset="0"/>
              <a:ea typeface="+mn-ea"/>
            </a:endParaRPr>
          </a:p>
        </p:txBody>
      </p:sp>
      <p:sp>
        <p:nvSpPr>
          <p:cNvPr id="2" name="Date Placeholder 1"/>
          <p:cNvSpPr>
            <a:spLocks noGrp="1"/>
          </p:cNvSpPr>
          <p:nvPr>
            <p:ph type="dt" sz="half" idx="10"/>
          </p:nvPr>
        </p:nvSpPr>
        <p:spPr/>
        <p:txBody>
          <a:bodyPr/>
          <a:lstStyle/>
          <a:p>
            <a:pPr>
              <a:defRPr/>
            </a:pPr>
            <a:r>
              <a:rPr lang="en-US" smtClean="0"/>
              <a:t>December 11, 2017</a:t>
            </a:r>
            <a:endParaRPr lang="en-US" dirty="0"/>
          </a:p>
        </p:txBody>
      </p:sp>
      <p:sp>
        <p:nvSpPr>
          <p:cNvPr id="3" name="Footer Placeholder 2"/>
          <p:cNvSpPr>
            <a:spLocks noGrp="1"/>
          </p:cNvSpPr>
          <p:nvPr>
            <p:ph type="ftr" sz="quarter" idx="11"/>
          </p:nvPr>
        </p:nvSpPr>
        <p:spPr/>
        <p:txBody>
          <a:bodyPr/>
          <a:lstStyle/>
          <a:p>
            <a:pPr>
              <a:defRPr/>
            </a:pPr>
            <a:r>
              <a:rPr lang="en-US" smtClean="0"/>
              <a:t>AGU Fall Meeting, New Orleans</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Spherical Approximations</a:t>
            </a:r>
            <a:endParaRPr lang="en-US" dirty="0"/>
          </a:p>
        </p:txBody>
      </p:sp>
      <p:sp>
        <p:nvSpPr>
          <p:cNvPr id="3" name="Content Placeholder 2"/>
          <p:cNvSpPr>
            <a:spLocks noGrp="1"/>
          </p:cNvSpPr>
          <p:nvPr>
            <p:ph idx="1"/>
          </p:nvPr>
        </p:nvSpPr>
        <p:spPr/>
        <p:txBody>
          <a:bodyPr/>
          <a:lstStyle/>
          <a:p>
            <a:r>
              <a:rPr lang="en-US" dirty="0" smtClean="0"/>
              <a:t>Solutions being investigated:</a:t>
            </a:r>
          </a:p>
          <a:p>
            <a:pPr lvl="1"/>
            <a:r>
              <a:rPr lang="en-US" sz="2400" dirty="0" smtClean="0"/>
              <a:t>Work in spherical and apply a correction to geodetic at the end</a:t>
            </a:r>
          </a:p>
          <a:p>
            <a:pPr lvl="2"/>
            <a:r>
              <a:rPr lang="en-US" sz="2000" dirty="0" smtClean="0"/>
              <a:t>Commonly used, but does not address the rigidity question</a:t>
            </a:r>
          </a:p>
          <a:p>
            <a:pPr lvl="1"/>
            <a:r>
              <a:rPr lang="en-US" sz="2400" dirty="0" smtClean="0"/>
              <a:t>Conservation of distance</a:t>
            </a:r>
          </a:p>
          <a:p>
            <a:pPr lvl="2"/>
            <a:r>
              <a:rPr lang="en-US" sz="2000" dirty="0" smtClean="0"/>
              <a:t>Each point maintains a constant (geodesic) distance from the Euler Pole while remaining on the ellipsoid.  </a:t>
            </a:r>
          </a:p>
          <a:p>
            <a:pPr lvl="2"/>
            <a:r>
              <a:rPr lang="en-US" sz="2000" dirty="0" smtClean="0"/>
              <a:t>More complex, but more physically realistic.</a:t>
            </a:r>
          </a:p>
          <a:p>
            <a:r>
              <a:rPr lang="en-US" sz="2800" dirty="0" smtClean="0"/>
              <a:t>In either case, the solution will not be a random error but will be a systematic formula applied to the problem</a:t>
            </a:r>
          </a:p>
          <a:p>
            <a:endParaRPr lang="en-US" dirty="0" smtClean="0"/>
          </a:p>
          <a:p>
            <a:endParaRPr lang="en-US" dirty="0" smtClean="0"/>
          </a:p>
        </p:txBody>
      </p:sp>
      <p:sp>
        <p:nvSpPr>
          <p:cNvPr id="4" name="Date Placeholder 3"/>
          <p:cNvSpPr>
            <a:spLocks noGrp="1"/>
          </p:cNvSpPr>
          <p:nvPr>
            <p:ph type="dt" sz="half" idx="10"/>
          </p:nvPr>
        </p:nvSpPr>
        <p:spPr/>
        <p:txBody>
          <a:bodyPr/>
          <a:lstStyle/>
          <a:p>
            <a:pPr>
              <a:defRPr/>
            </a:pPr>
            <a:r>
              <a:rPr lang="en-US" altLang="en-US" smtClean="0"/>
              <a:t>December 11, 2017</a:t>
            </a:r>
            <a:endParaRPr lang="en-US" altLang="en-US"/>
          </a:p>
        </p:txBody>
      </p:sp>
      <p:sp>
        <p:nvSpPr>
          <p:cNvPr id="5" name="Footer Placeholder 4"/>
          <p:cNvSpPr>
            <a:spLocks noGrp="1"/>
          </p:cNvSpPr>
          <p:nvPr>
            <p:ph type="ftr" sz="quarter" idx="11"/>
          </p:nvPr>
        </p:nvSpPr>
        <p:spPr/>
        <p:txBody>
          <a:bodyPr/>
          <a:lstStyle/>
          <a:p>
            <a:pPr>
              <a:defRPr/>
            </a:pPr>
            <a:r>
              <a:rPr lang="en-US" smtClean="0"/>
              <a:t>AGU Fall Meeting, New Orleans</a:t>
            </a:r>
            <a:endParaRPr lang="en-US"/>
          </a:p>
        </p:txBody>
      </p:sp>
    </p:spTree>
    <p:extLst>
      <p:ext uri="{BB962C8B-B14F-4D97-AF65-F5344CB8AC3E}">
        <p14:creationId xmlns:p14="http://schemas.microsoft.com/office/powerpoint/2010/main" val="207076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Errors in TRF coordinates will come from four sources</a:t>
            </a:r>
          </a:p>
          <a:p>
            <a:pPr marL="914400" lvl="1" indent="-457200">
              <a:buFont typeface="+mj-lt"/>
              <a:buAutoNum type="arabicPeriod"/>
            </a:pPr>
            <a:r>
              <a:rPr lang="en-US" sz="2000" dirty="0" smtClean="0"/>
              <a:t>Errors in the IGS coordinates themselves</a:t>
            </a:r>
          </a:p>
          <a:p>
            <a:pPr marL="914400" lvl="1" indent="-457200">
              <a:buFont typeface="+mj-lt"/>
              <a:buAutoNum type="arabicPeriod"/>
            </a:pPr>
            <a:r>
              <a:rPr lang="en-US" sz="2000" dirty="0" smtClean="0"/>
              <a:t>Errors in the Euler Pole Parameters</a:t>
            </a:r>
          </a:p>
          <a:p>
            <a:pPr marL="914400" lvl="1" indent="-457200">
              <a:buFont typeface="+mj-lt"/>
              <a:buAutoNum type="arabicPeriod"/>
            </a:pPr>
            <a:r>
              <a:rPr lang="en-US" sz="2000" dirty="0" smtClean="0"/>
              <a:t>Mathematical approximations in the Euler Pole matrix</a:t>
            </a:r>
          </a:p>
          <a:p>
            <a:pPr marL="914400" lvl="1" indent="-457200">
              <a:buFont typeface="+mj-lt"/>
              <a:buAutoNum type="arabicPeriod"/>
            </a:pPr>
            <a:r>
              <a:rPr lang="en-US" sz="2000" dirty="0" smtClean="0"/>
              <a:t>Spherical approximations in the Euler Pole matrix</a:t>
            </a:r>
          </a:p>
          <a:p>
            <a:pPr marL="914400" lvl="1" indent="-457200">
              <a:buFont typeface="+mj-lt"/>
              <a:buAutoNum type="arabicPeriod"/>
            </a:pPr>
            <a:endParaRPr lang="en-US" sz="2000" dirty="0"/>
          </a:p>
        </p:txBody>
      </p:sp>
      <p:sp>
        <p:nvSpPr>
          <p:cNvPr id="2" name="Title 1"/>
          <p:cNvSpPr>
            <a:spLocks noGrp="1"/>
          </p:cNvSpPr>
          <p:nvPr>
            <p:ph type="title"/>
          </p:nvPr>
        </p:nvSpPr>
        <p:spPr/>
        <p:txBody>
          <a:bodyPr/>
          <a:lstStyle/>
          <a:p>
            <a:r>
              <a:rPr lang="en-US" dirty="0" smtClean="0"/>
              <a:t>Errors in TRF coordinates</a:t>
            </a:r>
            <a:endParaRPr lang="en-US" dirty="0"/>
          </a:p>
        </p:txBody>
      </p:sp>
      <p:sp>
        <p:nvSpPr>
          <p:cNvPr id="4" name="Date Placeholder 3"/>
          <p:cNvSpPr>
            <a:spLocks noGrp="1"/>
          </p:cNvSpPr>
          <p:nvPr>
            <p:ph type="dt" sz="half" idx="10"/>
          </p:nvPr>
        </p:nvSpPr>
        <p:spPr/>
        <p:txBody>
          <a:bodyPr/>
          <a:lstStyle/>
          <a:p>
            <a:pPr>
              <a:defRPr/>
            </a:pPr>
            <a:r>
              <a:rPr lang="en-US" smtClean="0"/>
              <a:t>December 11, 2017</a:t>
            </a:r>
            <a:endParaRPr lang="en-US"/>
          </a:p>
        </p:txBody>
      </p:sp>
      <p:sp>
        <p:nvSpPr>
          <p:cNvPr id="5" name="Footer Placeholder 4"/>
          <p:cNvSpPr>
            <a:spLocks noGrp="1"/>
          </p:cNvSpPr>
          <p:nvPr>
            <p:ph type="ftr" sz="quarter" idx="11"/>
          </p:nvPr>
        </p:nvSpPr>
        <p:spPr/>
        <p:txBody>
          <a:bodyPr/>
          <a:lstStyle/>
          <a:p>
            <a:pPr>
              <a:defRPr/>
            </a:pPr>
            <a:r>
              <a:rPr lang="en-US" smtClean="0"/>
              <a:t>AGU Fall Meeting, New Orleans</a:t>
            </a:r>
            <a:endParaRPr lang="en-US"/>
          </a:p>
        </p:txBody>
      </p:sp>
      <p:cxnSp>
        <p:nvCxnSpPr>
          <p:cNvPr id="12" name="Straight Connector 11"/>
          <p:cNvCxnSpPr/>
          <p:nvPr/>
        </p:nvCxnSpPr>
        <p:spPr>
          <a:xfrm flipV="1">
            <a:off x="218209" y="2971800"/>
            <a:ext cx="7138555" cy="10391"/>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489036" y="2797525"/>
            <a:ext cx="1197764" cy="369332"/>
          </a:xfrm>
          <a:prstGeom prst="rect">
            <a:avLst/>
          </a:prstGeom>
          <a:noFill/>
        </p:spPr>
        <p:txBody>
          <a:bodyPr wrap="none" rtlCol="0">
            <a:spAutoFit/>
          </a:bodyPr>
          <a:lstStyle/>
          <a:p>
            <a:r>
              <a:rPr lang="en-US" dirty="0" smtClean="0"/>
              <a:t>Negligible</a:t>
            </a:r>
            <a:endParaRPr lang="en-US" dirty="0"/>
          </a:p>
        </p:txBody>
      </p:sp>
      <p:cxnSp>
        <p:nvCxnSpPr>
          <p:cNvPr id="14" name="Straight Connector 13"/>
          <p:cNvCxnSpPr/>
          <p:nvPr/>
        </p:nvCxnSpPr>
        <p:spPr>
          <a:xfrm flipV="1">
            <a:off x="218208" y="3352800"/>
            <a:ext cx="7138555" cy="10391"/>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489036" y="3152786"/>
            <a:ext cx="1467068" cy="646331"/>
          </a:xfrm>
          <a:prstGeom prst="rect">
            <a:avLst/>
          </a:prstGeom>
          <a:noFill/>
        </p:spPr>
        <p:txBody>
          <a:bodyPr wrap="none" rtlCol="0">
            <a:spAutoFit/>
          </a:bodyPr>
          <a:lstStyle/>
          <a:p>
            <a:r>
              <a:rPr lang="en-US" dirty="0" smtClean="0"/>
              <a:t>Solvable, </a:t>
            </a:r>
          </a:p>
          <a:p>
            <a:r>
              <a:rPr lang="en-US" dirty="0" smtClean="0"/>
              <a:t>non-random</a:t>
            </a:r>
            <a:endParaRPr lang="en-US" dirty="0"/>
          </a:p>
        </p:txBody>
      </p:sp>
    </p:spTree>
    <p:extLst>
      <p:ext uri="{BB962C8B-B14F-4D97-AF65-F5344CB8AC3E}">
        <p14:creationId xmlns:p14="http://schemas.microsoft.com/office/powerpoint/2010/main" val="3711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versus Future</a:t>
            </a:r>
            <a:endParaRPr lang="en-US" dirty="0"/>
          </a:p>
        </p:txBody>
      </p:sp>
      <p:sp>
        <p:nvSpPr>
          <p:cNvPr id="4" name="Date Placeholder 3"/>
          <p:cNvSpPr>
            <a:spLocks noGrp="1"/>
          </p:cNvSpPr>
          <p:nvPr>
            <p:ph type="dt" sz="half" idx="10"/>
          </p:nvPr>
        </p:nvSpPr>
        <p:spPr/>
        <p:txBody>
          <a:bodyPr/>
          <a:lstStyle/>
          <a:p>
            <a:pPr>
              <a:defRPr/>
            </a:pPr>
            <a:r>
              <a:rPr lang="en-US" smtClean="0"/>
              <a:t>December 11, 2017</a:t>
            </a:r>
            <a:endParaRPr lang="en-US"/>
          </a:p>
        </p:txBody>
      </p:sp>
      <p:sp>
        <p:nvSpPr>
          <p:cNvPr id="5" name="Footer Placeholder 4"/>
          <p:cNvSpPr>
            <a:spLocks noGrp="1"/>
          </p:cNvSpPr>
          <p:nvPr>
            <p:ph type="ftr" sz="quarter" idx="11"/>
          </p:nvPr>
        </p:nvSpPr>
        <p:spPr/>
        <p:txBody>
          <a:bodyPr/>
          <a:lstStyle/>
          <a:p>
            <a:pPr>
              <a:defRPr/>
            </a:pPr>
            <a:r>
              <a:rPr lang="en-US" smtClean="0"/>
              <a:t>AGU Fall Meeting, New Orleans</a:t>
            </a:r>
            <a:endParaRPr lang="en-US"/>
          </a:p>
        </p:txBody>
      </p:sp>
      <p:sp>
        <p:nvSpPr>
          <p:cNvPr id="10" name="TextBox 9"/>
          <p:cNvSpPr txBox="1"/>
          <p:nvPr/>
        </p:nvSpPr>
        <p:spPr>
          <a:xfrm>
            <a:off x="555627" y="3061383"/>
            <a:ext cx="4070345" cy="646331"/>
          </a:xfrm>
          <a:prstGeom prst="rect">
            <a:avLst/>
          </a:prstGeom>
          <a:noFill/>
        </p:spPr>
        <p:txBody>
          <a:bodyPr wrap="none" rtlCol="0">
            <a:spAutoFit/>
          </a:bodyPr>
          <a:lstStyle/>
          <a:p>
            <a:r>
              <a:rPr lang="en-US" u="sng" dirty="0" smtClean="0"/>
              <a:t>Multiple</a:t>
            </a:r>
            <a:r>
              <a:rPr lang="en-US" dirty="0" smtClean="0"/>
              <a:t> 14 parameter transformations</a:t>
            </a:r>
          </a:p>
          <a:p>
            <a:r>
              <a:rPr lang="en-US" dirty="0" smtClean="0"/>
              <a:t>connecting NAD 83 to ITRF2008</a:t>
            </a:r>
            <a:endParaRPr lang="en-US" dirty="0"/>
          </a:p>
        </p:txBody>
      </p:sp>
      <p:cxnSp>
        <p:nvCxnSpPr>
          <p:cNvPr id="11" name="Straight Arrow Connector 10"/>
          <p:cNvCxnSpPr/>
          <p:nvPr/>
        </p:nvCxnSpPr>
        <p:spPr>
          <a:xfrm flipH="1" flipV="1">
            <a:off x="2211306" y="2252592"/>
            <a:ext cx="133636" cy="6650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392383" y="3752564"/>
            <a:ext cx="6904454" cy="923330"/>
          </a:xfrm>
          <a:prstGeom prst="rect">
            <a:avLst/>
          </a:prstGeom>
          <a:noFill/>
        </p:spPr>
        <p:txBody>
          <a:bodyPr wrap="none" rtlCol="0">
            <a:spAutoFit/>
          </a:bodyPr>
          <a:lstStyle/>
          <a:p>
            <a:r>
              <a:rPr lang="en-US" dirty="0" smtClean="0"/>
              <a:t>Although NGS uses 14 parameter transformations to </a:t>
            </a:r>
          </a:p>
          <a:p>
            <a:r>
              <a:rPr lang="en-US" dirty="0" smtClean="0"/>
              <a:t>convert ITRF/IGS coordinates into NAD 83, </a:t>
            </a:r>
            <a:r>
              <a:rPr lang="en-US" b="1" i="1" dirty="0" smtClean="0">
                <a:solidFill>
                  <a:srgbClr val="FF0000"/>
                </a:solidFill>
              </a:rPr>
              <a:t>the errors in those </a:t>
            </a:r>
          </a:p>
          <a:p>
            <a:r>
              <a:rPr lang="en-US" b="1" i="1" dirty="0" smtClean="0">
                <a:solidFill>
                  <a:srgbClr val="FF0000"/>
                </a:solidFill>
              </a:rPr>
              <a:t>transformations are not propagated into NAD 83 coordinates.</a:t>
            </a:r>
            <a:endParaRPr lang="en-US" b="1" i="1" dirty="0">
              <a:solidFill>
                <a:srgbClr val="FF0000"/>
              </a:solidFill>
            </a:endParaRPr>
          </a:p>
        </p:txBody>
      </p:sp>
      <mc:AlternateContent xmlns:mc="http://schemas.openxmlformats.org/markup-compatibility/2006" xmlns:a14="http://schemas.microsoft.com/office/drawing/2010/main">
        <mc:Choice Requires="a14">
          <p:sp>
            <p:nvSpPr>
              <p:cNvPr id="13" name="Rectangle 12"/>
              <p:cNvSpPr/>
              <p:nvPr/>
            </p:nvSpPr>
            <p:spPr>
              <a:xfrm>
                <a:off x="346851" y="1417638"/>
                <a:ext cx="4099969" cy="1004890"/>
              </a:xfrm>
              <a:prstGeom prst="rect">
                <a:avLst/>
              </a:prstGeom>
            </p:spPr>
            <p:txBody>
              <a:bodyPr wrap="none">
                <a:spAutoFit/>
              </a:bodyPr>
              <a:lstStyle/>
              <a:p>
                <a:pPr marL="0" indent="0">
                  <a:buNone/>
                </a:pPr>
                <a:r>
                  <a:rPr lang="en-US" dirty="0" smtClean="0"/>
                  <a:t>  </a:t>
                </a: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𝑁𝐴𝐷</m:t>
                                      </m:r>
                                      <m:r>
                                        <a:rPr lang="en-US" i="1">
                                          <a:latin typeface="Cambria Math" panose="02040503050406030204" pitchFamily="18" charset="0"/>
                                        </a:rPr>
                                        <m:t> 83</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𝑁𝐴𝐷</m:t>
                                      </m:r>
                                      <m:r>
                                        <a:rPr lang="en-US" i="1">
                                          <a:latin typeface="Cambria Math" panose="02040503050406030204" pitchFamily="18" charset="0"/>
                                        </a:rPr>
                                        <m:t> 83</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𝑁𝐴𝐷</m:t>
                                      </m:r>
                                      <m:r>
                                        <a:rPr lang="en-US" i="1">
                                          <a:latin typeface="Cambria Math" panose="02040503050406030204" pitchFamily="18" charset="0"/>
                                        </a:rPr>
                                        <m:t> 83</m:t>
                                      </m:r>
                                    </m:sub>
                                  </m:sSub>
                                </m:e>
                              </m:mr>
                            </m:m>
                          </m:e>
                        </m:d>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83/2008</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𝐼𝑇𝑅𝐹</m:t>
                                          </m:r>
                                          <m:r>
                                            <a:rPr lang="en-US" i="1">
                                              <a:latin typeface="Cambria Math" panose="02040503050406030204" pitchFamily="18" charset="0"/>
                                            </a:rPr>
                                            <m:t>2008</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𝐼𝑇𝑅𝐹</m:t>
                                          </m:r>
                                          <m:r>
                                            <a:rPr lang="en-US" i="1">
                                              <a:latin typeface="Cambria Math" panose="02040503050406030204" pitchFamily="18" charset="0"/>
                                            </a:rPr>
                                            <m:t>2008</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𝐼𝑇𝑅𝐹</m:t>
                                          </m:r>
                                          <m:r>
                                            <a:rPr lang="en-US" i="1">
                                              <a:latin typeface="Cambria Math" panose="02040503050406030204" pitchFamily="18" charset="0"/>
                                            </a:rPr>
                                            <m:t>2008</m:t>
                                          </m:r>
                                        </m:sub>
                                      </m:sSub>
                                    </m:e>
                                  </m:mr>
                                </m:m>
                              </m:e>
                            </m:d>
                          </m:e>
                          <m:sub>
                            <m:r>
                              <a:rPr lang="en-US" i="1">
                                <a:latin typeface="Cambria Math" panose="02040503050406030204" pitchFamily="18" charset="0"/>
                              </a:rPr>
                              <m:t>𝑡</m:t>
                            </m:r>
                          </m:sub>
                        </m:sSub>
                      </m:e>
                    </m:d>
                  </m:oMath>
                </a14:m>
                <a:endParaRPr lang="en-US" sz="2000" dirty="0"/>
              </a:p>
            </p:txBody>
          </p:sp>
        </mc:Choice>
        <mc:Fallback xmlns="">
          <p:sp>
            <p:nvSpPr>
              <p:cNvPr id="13" name="Rectangle 12"/>
              <p:cNvSpPr>
                <a:spLocks noRot="1" noChangeAspect="1" noMove="1" noResize="1" noEditPoints="1" noAdjustHandles="1" noChangeArrowheads="1" noChangeShapeType="1" noTextEdit="1"/>
              </p:cNvSpPr>
              <p:nvPr/>
            </p:nvSpPr>
            <p:spPr>
              <a:xfrm>
                <a:off x="346851" y="1417638"/>
                <a:ext cx="4099969" cy="100489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344942" y="4885725"/>
                <a:ext cx="3913764" cy="1004890"/>
              </a:xfrm>
              <a:prstGeom prst="rect">
                <a:avLst/>
              </a:prstGeom>
            </p:spPr>
            <p:txBody>
              <a:bodyPr wrap="none">
                <a:spAutoFit/>
              </a:bodyPr>
              <a:lstStyle/>
              <a:p>
                <a:pPr marL="0" indent="0">
                  <a:buNone/>
                </a:pPr>
                <a:r>
                  <a:rPr lang="en-US" dirty="0" smtClean="0"/>
                  <a:t> D </a:t>
                </a:r>
                <a14:m>
                  <m:oMath xmlns:m="http://schemas.openxmlformats.org/officeDocument/2006/math">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𝑁𝐴𝐷</m:t>
                                          </m:r>
                                          <m:r>
                                            <a:rPr lang="en-US" i="1">
                                              <a:latin typeface="Cambria Math" panose="02040503050406030204" pitchFamily="18" charset="0"/>
                                            </a:rPr>
                                            <m:t> 83</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𝑁𝐴𝐷</m:t>
                                          </m:r>
                                          <m:r>
                                            <a:rPr lang="en-US" i="1">
                                              <a:latin typeface="Cambria Math" panose="02040503050406030204" pitchFamily="18" charset="0"/>
                                            </a:rPr>
                                            <m:t> 83</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𝑁𝐴𝐷</m:t>
                                          </m:r>
                                          <m:r>
                                            <a:rPr lang="en-US" i="1">
                                              <a:latin typeface="Cambria Math" panose="02040503050406030204" pitchFamily="18" charset="0"/>
                                            </a:rPr>
                                            <m:t> 83</m:t>
                                          </m:r>
                                        </m:sub>
                                      </m:sSub>
                                    </m:e>
                                  </m:mr>
                                </m:m>
                              </m:e>
                            </m:d>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sub>
                        </m:sSub>
                      </m:e>
                    </m:d>
                    <m:r>
                      <a:rPr lang="en-US" i="1" smtClean="0">
                        <a:latin typeface="Cambria Math" panose="02040503050406030204" pitchFamily="18" charset="0"/>
                        <a:ea typeface="Cambria Math" panose="02040503050406030204" pitchFamily="18" charset="0"/>
                      </a:rPr>
                      <m:t>≈</m:t>
                    </m:r>
                    <m:r>
                      <m:rPr>
                        <m:nor/>
                      </m:rPr>
                      <a:rPr lang="en-US" dirty="0"/>
                      <m:t>D</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𝐼𝑇𝑅𝐹</m:t>
                                          </m:r>
                                          <m:r>
                                            <a:rPr lang="en-US" i="1">
                                              <a:latin typeface="Cambria Math" panose="02040503050406030204" pitchFamily="18" charset="0"/>
                                            </a:rPr>
                                            <m:t>2008</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𝐼𝑇𝑅𝐹</m:t>
                                          </m:r>
                                          <m:r>
                                            <a:rPr lang="en-US" i="1">
                                              <a:latin typeface="Cambria Math" panose="02040503050406030204" pitchFamily="18" charset="0"/>
                                            </a:rPr>
                                            <m:t>2008</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𝐼𝑇𝑅𝐹</m:t>
                                          </m:r>
                                          <m:r>
                                            <a:rPr lang="en-US" i="1">
                                              <a:latin typeface="Cambria Math" panose="02040503050406030204" pitchFamily="18" charset="0"/>
                                            </a:rPr>
                                            <m:t>2008</m:t>
                                          </m:r>
                                        </m:sub>
                                      </m:sSub>
                                    </m:e>
                                  </m:mr>
                                </m:m>
                              </m:e>
                            </m:d>
                          </m:e>
                          <m:sub>
                            <m:r>
                              <a:rPr lang="en-US" i="1">
                                <a:latin typeface="Cambria Math" panose="02040503050406030204" pitchFamily="18" charset="0"/>
                              </a:rPr>
                              <m:t>𝑡</m:t>
                            </m:r>
                          </m:sub>
                        </m:sSub>
                      </m:e>
                    </m:d>
                  </m:oMath>
                </a14:m>
                <a:endParaRPr lang="en-US" sz="2000" dirty="0"/>
              </a:p>
            </p:txBody>
          </p:sp>
        </mc:Choice>
        <mc:Fallback xmlns="">
          <p:sp>
            <p:nvSpPr>
              <p:cNvPr id="15" name="Rectangle 14"/>
              <p:cNvSpPr>
                <a:spLocks noRot="1" noChangeAspect="1" noMove="1" noResize="1" noEditPoints="1" noAdjustHandles="1" noChangeArrowheads="1" noChangeShapeType="1" noTextEdit="1"/>
              </p:cNvSpPr>
              <p:nvPr/>
            </p:nvSpPr>
            <p:spPr>
              <a:xfrm>
                <a:off x="2344942" y="4885725"/>
                <a:ext cx="3913764" cy="1004890"/>
              </a:xfrm>
              <a:prstGeom prst="rect">
                <a:avLst/>
              </a:prstGeom>
              <a:blipFill>
                <a:blip r:embed="rId3"/>
                <a:stretch>
                  <a:fillRect/>
                </a:stretch>
              </a:blipFill>
            </p:spPr>
            <p:txBody>
              <a:bodyPr/>
              <a:lstStyle/>
              <a:p>
                <a:r>
                  <a:rPr lang="en-US">
                    <a:noFill/>
                  </a:rPr>
                  <a:t> </a:t>
                </a:r>
              </a:p>
            </p:txBody>
          </p:sp>
        </mc:Fallback>
      </mc:AlternateContent>
      <p:sp>
        <p:nvSpPr>
          <p:cNvPr id="16" name="TextBox 15"/>
          <p:cNvSpPr txBox="1"/>
          <p:nvPr/>
        </p:nvSpPr>
        <p:spPr>
          <a:xfrm>
            <a:off x="1650947" y="5913165"/>
            <a:ext cx="6387326" cy="369332"/>
          </a:xfrm>
          <a:prstGeom prst="rect">
            <a:avLst/>
          </a:prstGeom>
          <a:noFill/>
        </p:spPr>
        <p:txBody>
          <a:bodyPr wrap="none" rtlCol="0">
            <a:spAutoFit/>
          </a:bodyPr>
          <a:lstStyle/>
          <a:p>
            <a:r>
              <a:rPr lang="en-US" dirty="0" smtClean="0"/>
              <a:t>(Approximate because of different orientations of the frames)</a:t>
            </a:r>
            <a:endParaRPr lang="en-US" dirty="0"/>
          </a:p>
        </p:txBody>
      </p:sp>
    </p:spTree>
    <p:extLst>
      <p:ext uri="{BB962C8B-B14F-4D97-AF65-F5344CB8AC3E}">
        <p14:creationId xmlns:p14="http://schemas.microsoft.com/office/powerpoint/2010/main" val="248216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Error Propagation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457200" y="1600200"/>
                <a:ext cx="8229600" cy="4525963"/>
              </a:xfrm>
            </p:spPr>
            <p:txBody>
              <a:bodyPr/>
              <a:lstStyle/>
              <a:p>
                <a:r>
                  <a:rPr lang="en-US" dirty="0" smtClean="0"/>
                  <a:t>In all NGS products and services, the TRF coordinates </a:t>
                </a:r>
                <a:r>
                  <a:rPr lang="en-US" b="1" i="1" u="sng" dirty="0" smtClean="0"/>
                  <a:t>could</a:t>
                </a:r>
                <a:r>
                  <a:rPr lang="en-US" dirty="0" smtClean="0"/>
                  <a:t> have formal errors based on both</a:t>
                </a:r>
              </a:p>
              <a:p>
                <a:pPr lvl="1"/>
                <a:r>
                  <a:rPr lang="en-US" dirty="0" smtClean="0"/>
                  <a:t>The formal errors of the IGS coordinates</a:t>
                </a:r>
              </a:p>
              <a:p>
                <a:pPr lvl="1"/>
                <a:r>
                  <a:rPr lang="en-US" dirty="0" smtClean="0"/>
                  <a:t>The formal errors of the Euler Pole Parameters</a:t>
                </a:r>
              </a:p>
              <a:p>
                <a:pPr marL="457200" lvl="1"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𝐷</m:t>
                      </m:r>
                      <m:d>
                        <m:dPr>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𝑡</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𝑡</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𝑡</m:t>
                                        </m:r>
                                      </m:sub>
                                    </m:sSub>
                                  </m:e>
                                </m:mr>
                              </m:m>
                            </m:e>
                          </m:d>
                        </m:e>
                      </m:d>
                      <m:r>
                        <a:rPr lang="en-US" i="1">
                          <a:latin typeface="Cambria Math" panose="02040503050406030204" pitchFamily="18" charset="0"/>
                        </a:rPr>
                        <m:t>=</m:t>
                      </m:r>
                      <m:r>
                        <a:rPr lang="en-US" i="1">
                          <a:latin typeface="Cambria Math" panose="02040503050406030204" pitchFamily="18" charset="0"/>
                        </a:rPr>
                        <m:t>𝐽𝐷</m:t>
                      </m:r>
                      <m:d>
                        <m:dPr>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e>
                                      </m:mr>
                                    </m:m>
                                  </m:e>
                                </m:mr>
                                <m:m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𝜔</m:t>
                                                  </m:r>
                                                </m:e>
                                              </m:acc>
                                            </m:e>
                                            <m:sub>
                                              <m:r>
                                                <a:rPr lang="en-US" i="1">
                                                  <a:latin typeface="Cambria Math" panose="02040503050406030204" pitchFamily="18" charset="0"/>
                                                </a:rPr>
                                                <m:t>𝑋</m:t>
                                              </m:r>
                                            </m:sub>
                                          </m:sSub>
                                        </m:e>
                                      </m:mr>
                                      <m:m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𝜔</m:t>
                                                  </m:r>
                                                </m:e>
                                              </m:acc>
                                            </m:e>
                                            <m:sub>
                                              <m:r>
                                                <a:rPr lang="en-US" i="1">
                                                  <a:latin typeface="Cambria Math" panose="02040503050406030204" pitchFamily="18" charset="0"/>
                                                </a:rPr>
                                                <m:t>𝑌</m:t>
                                              </m:r>
                                            </m:sub>
                                          </m:sSub>
                                        </m:e>
                                      </m:mr>
                                      <m:m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𝜔</m:t>
                                                  </m:r>
                                                </m:e>
                                              </m:acc>
                                            </m:e>
                                            <m:sub>
                                              <m:r>
                                                <a:rPr lang="en-US" i="1">
                                                  <a:latin typeface="Cambria Math" panose="02040503050406030204" pitchFamily="18" charset="0"/>
                                                </a:rPr>
                                                <m:t>𝑍</m:t>
                                              </m:r>
                                            </m:sub>
                                          </m:sSub>
                                        </m:e>
                                      </m:mr>
                                    </m:m>
                                  </m:e>
                                </m:mr>
                              </m:m>
                            </m:e>
                          </m:d>
                        </m:e>
                      </m:d>
                      <m:sSup>
                        <m:sSupPr>
                          <m:ctrlPr>
                            <a:rPr lang="en-US" i="1">
                              <a:latin typeface="Cambria Math" panose="02040503050406030204" pitchFamily="18" charset="0"/>
                            </a:rPr>
                          </m:ctrlPr>
                        </m:sSupPr>
                        <m:e>
                          <m:r>
                            <a:rPr lang="en-US" i="1">
                              <a:latin typeface="Cambria Math" panose="02040503050406030204" pitchFamily="18" charset="0"/>
                            </a:rPr>
                            <m:t>𝐽</m:t>
                          </m:r>
                        </m:e>
                        <m:sup>
                          <m:r>
                            <a:rPr lang="en-US" i="1">
                              <a:latin typeface="Cambria Math" panose="02040503050406030204" pitchFamily="18" charset="0"/>
                            </a:rPr>
                            <m:t>𝑇</m:t>
                          </m:r>
                        </m:sup>
                      </m:sSup>
                    </m:oMath>
                  </m:oMathPara>
                </a14:m>
                <a:endParaRPr lang="en-US" dirty="0"/>
              </a:p>
              <a:p>
                <a:pPr lvl="1"/>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457200" y="1600200"/>
                <a:ext cx="8229600" cy="4525963"/>
              </a:xfrm>
              <a:blipFill>
                <a:blip r:embed="rId2"/>
                <a:stretch>
                  <a:fillRect l="-1333" t="-1348" r="-1704"/>
                </a:stretch>
              </a:blipFill>
            </p:spPr>
            <p:txBody>
              <a:bodyPr/>
              <a:lstStyle/>
              <a:p>
                <a:r>
                  <a:rPr lang="en-US">
                    <a:noFill/>
                  </a:rPr>
                  <a:t> </a:t>
                </a:r>
              </a:p>
            </p:txBody>
          </p:sp>
        </mc:Fallback>
      </mc:AlternateContent>
      <p:sp>
        <p:nvSpPr>
          <p:cNvPr id="5" name="Date Placeholder 4"/>
          <p:cNvSpPr>
            <a:spLocks noGrp="1"/>
          </p:cNvSpPr>
          <p:nvPr>
            <p:ph type="dt" sz="half" idx="10"/>
          </p:nvPr>
        </p:nvSpPr>
        <p:spPr/>
        <p:txBody>
          <a:bodyPr/>
          <a:lstStyle/>
          <a:p>
            <a:pPr>
              <a:defRPr/>
            </a:pPr>
            <a:r>
              <a:rPr lang="en-US" altLang="en-US" smtClean="0"/>
              <a:t>December 11, 2017</a:t>
            </a:r>
            <a:endParaRPr lang="en-US" altLang="en-US"/>
          </a:p>
        </p:txBody>
      </p:sp>
      <p:sp>
        <p:nvSpPr>
          <p:cNvPr id="6" name="Footer Placeholder 5"/>
          <p:cNvSpPr>
            <a:spLocks noGrp="1"/>
          </p:cNvSpPr>
          <p:nvPr>
            <p:ph type="ftr" sz="quarter" idx="11"/>
          </p:nvPr>
        </p:nvSpPr>
        <p:spPr/>
        <p:txBody>
          <a:bodyPr/>
          <a:lstStyle/>
          <a:p>
            <a:pPr>
              <a:defRPr/>
            </a:pPr>
            <a:r>
              <a:rPr lang="en-US" smtClean="0"/>
              <a:t>AGU Fall Meeting, New Orleans</a:t>
            </a:r>
            <a:endParaRPr lang="en-US"/>
          </a:p>
        </p:txBody>
      </p:sp>
    </p:spTree>
    <p:extLst>
      <p:ext uri="{BB962C8B-B14F-4D97-AF65-F5344CB8AC3E}">
        <p14:creationId xmlns:p14="http://schemas.microsoft.com/office/powerpoint/2010/main" val="4109960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EPP knowledge</a:t>
            </a:r>
            <a:endParaRPr lang="en-US" dirty="0"/>
          </a:p>
        </p:txBody>
      </p:sp>
      <p:sp>
        <p:nvSpPr>
          <p:cNvPr id="3" name="Content Placeholder 2"/>
          <p:cNvSpPr>
            <a:spLocks noGrp="1"/>
          </p:cNvSpPr>
          <p:nvPr>
            <p:ph sz="half" idx="1"/>
          </p:nvPr>
        </p:nvSpPr>
        <p:spPr>
          <a:xfrm>
            <a:off x="457200" y="1600200"/>
            <a:ext cx="8229600" cy="4525963"/>
          </a:xfrm>
        </p:spPr>
        <p:txBody>
          <a:bodyPr/>
          <a:lstStyle/>
          <a:p>
            <a:r>
              <a:rPr lang="en-US" dirty="0" smtClean="0"/>
              <a:t>The most recent estimates of Euler Pole parameters:</a:t>
            </a:r>
          </a:p>
          <a:p>
            <a:pPr lvl="1"/>
            <a:r>
              <a:rPr lang="en-US" dirty="0" smtClean="0"/>
              <a:t>North America, Pacific, Caribbean</a:t>
            </a:r>
          </a:p>
          <a:p>
            <a:pPr lvl="2"/>
            <a:r>
              <a:rPr lang="en-US" dirty="0" smtClean="0"/>
              <a:t>From ITRF2008</a:t>
            </a:r>
          </a:p>
          <a:p>
            <a:pPr lvl="1"/>
            <a:r>
              <a:rPr lang="en-US" dirty="0" smtClean="0"/>
              <a:t>Mariana</a:t>
            </a:r>
          </a:p>
          <a:p>
            <a:pPr lvl="2"/>
            <a:r>
              <a:rPr lang="en-US" dirty="0" smtClean="0"/>
              <a:t>From 2017 NGS study</a:t>
            </a:r>
          </a:p>
          <a:p>
            <a:pPr lvl="2"/>
            <a:endParaRPr lang="en-US" dirty="0"/>
          </a:p>
          <a:p>
            <a:r>
              <a:rPr lang="en-US" dirty="0" smtClean="0"/>
              <a:t>What follows are some examples of formally propagating current levels of error in the Euler Pole Parameters to select points…</a:t>
            </a:r>
          </a:p>
        </p:txBody>
      </p:sp>
      <p:sp>
        <p:nvSpPr>
          <p:cNvPr id="5" name="Date Placeholder 4"/>
          <p:cNvSpPr>
            <a:spLocks noGrp="1"/>
          </p:cNvSpPr>
          <p:nvPr>
            <p:ph type="dt" sz="half" idx="10"/>
          </p:nvPr>
        </p:nvSpPr>
        <p:spPr/>
        <p:txBody>
          <a:bodyPr/>
          <a:lstStyle/>
          <a:p>
            <a:pPr>
              <a:defRPr/>
            </a:pPr>
            <a:r>
              <a:rPr lang="en-US" smtClean="0"/>
              <a:t>December 11, 2017</a:t>
            </a:r>
            <a:endParaRPr lang="en-US"/>
          </a:p>
        </p:txBody>
      </p:sp>
      <p:sp>
        <p:nvSpPr>
          <p:cNvPr id="6" name="Footer Placeholder 5"/>
          <p:cNvSpPr>
            <a:spLocks noGrp="1"/>
          </p:cNvSpPr>
          <p:nvPr>
            <p:ph type="ftr" sz="quarter" idx="11"/>
          </p:nvPr>
        </p:nvSpPr>
        <p:spPr/>
        <p:txBody>
          <a:bodyPr/>
          <a:lstStyle/>
          <a:p>
            <a:pPr>
              <a:defRPr/>
            </a:pPr>
            <a:r>
              <a:rPr lang="en-US" smtClean="0"/>
              <a:t>AGU Fall Meeting, New Orleans</a:t>
            </a:r>
            <a:endParaRPr lang="en-US"/>
          </a:p>
        </p:txBody>
      </p:sp>
    </p:spTree>
    <p:extLst>
      <p:ext uri="{BB962C8B-B14F-4D97-AF65-F5344CB8AC3E}">
        <p14:creationId xmlns:p14="http://schemas.microsoft.com/office/powerpoint/2010/main" val="399511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440" y="1524660"/>
            <a:ext cx="7112000" cy="4851400"/>
          </a:xfrm>
          <a:prstGeom prst="rect">
            <a:avLst/>
          </a:prstGeom>
        </p:spPr>
      </p:pic>
      <p:pic>
        <p:nvPicPr>
          <p:cNvPr id="31" name="Picture 30"/>
          <p:cNvPicPr>
            <a:picLocks noChangeAspect="1"/>
          </p:cNvPicPr>
          <p:nvPr/>
        </p:nvPicPr>
        <p:blipFill>
          <a:blip r:embed="rId3"/>
          <a:stretch>
            <a:fillRect/>
          </a:stretch>
        </p:blipFill>
        <p:spPr>
          <a:xfrm>
            <a:off x="1307301" y="3624782"/>
            <a:ext cx="6712278" cy="2755631"/>
          </a:xfrm>
          <a:prstGeom prst="rect">
            <a:avLst/>
          </a:prstGeom>
        </p:spPr>
      </p:pic>
      <p:sp>
        <p:nvSpPr>
          <p:cNvPr id="4" name="Date Placeholder 3"/>
          <p:cNvSpPr>
            <a:spLocks noGrp="1"/>
          </p:cNvSpPr>
          <p:nvPr>
            <p:ph type="dt" sz="half" idx="10"/>
          </p:nvPr>
        </p:nvSpPr>
        <p:spPr/>
        <p:txBody>
          <a:bodyPr/>
          <a:lstStyle/>
          <a:p>
            <a:pPr>
              <a:defRPr/>
            </a:pPr>
            <a:r>
              <a:rPr lang="en-US" altLang="en-US" smtClean="0"/>
              <a:t>December 11, 2017</a:t>
            </a:r>
            <a:endParaRPr lang="en-US" altLang="en-US"/>
          </a:p>
        </p:txBody>
      </p:sp>
      <p:sp>
        <p:nvSpPr>
          <p:cNvPr id="6" name="Oval 5"/>
          <p:cNvSpPr/>
          <p:nvPr/>
        </p:nvSpPr>
        <p:spPr>
          <a:xfrm>
            <a:off x="3161210" y="2049712"/>
            <a:ext cx="195943" cy="19594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457200" y="457200"/>
            <a:ext cx="8229600" cy="1143000"/>
          </a:xfrm>
        </p:spPr>
        <p:txBody>
          <a:bodyPr/>
          <a:lstStyle/>
          <a:p>
            <a:r>
              <a:rPr lang="en-US" dirty="0" smtClean="0"/>
              <a:t>Example: North American Plate</a:t>
            </a:r>
            <a:endParaRPr lang="en-US" dirty="0"/>
          </a:p>
        </p:txBody>
      </p:sp>
      <p:cxnSp>
        <p:nvCxnSpPr>
          <p:cNvPr id="17" name="Straight Connector 16"/>
          <p:cNvCxnSpPr>
            <a:stCxn id="6" idx="2"/>
          </p:cNvCxnSpPr>
          <p:nvPr/>
        </p:nvCxnSpPr>
        <p:spPr>
          <a:xfrm flipH="1">
            <a:off x="1317563" y="2147684"/>
            <a:ext cx="1843647" cy="1489928"/>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6" idx="6"/>
          </p:cNvCxnSpPr>
          <p:nvPr/>
        </p:nvCxnSpPr>
        <p:spPr>
          <a:xfrm>
            <a:off x="3357153" y="2147684"/>
            <a:ext cx="4725328" cy="1489928"/>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036618" y="5430982"/>
            <a:ext cx="4308764" cy="138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3621986" y="5430982"/>
            <a:ext cx="1955" cy="3751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4756103" y="5430982"/>
            <a:ext cx="1955" cy="3751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363792" y="5246316"/>
            <a:ext cx="774571" cy="369332"/>
          </a:xfrm>
          <a:prstGeom prst="rect">
            <a:avLst/>
          </a:prstGeom>
          <a:solidFill>
            <a:schemeClr val="bg1"/>
          </a:solidFill>
        </p:spPr>
        <p:txBody>
          <a:bodyPr wrap="none" rtlCol="0">
            <a:spAutoFit/>
          </a:bodyPr>
          <a:lstStyle/>
          <a:p>
            <a:r>
              <a:rPr lang="en-US" b="1" dirty="0" smtClean="0">
                <a:solidFill>
                  <a:srgbClr val="FF0000"/>
                </a:solidFill>
              </a:rPr>
              <a:t>1 cm </a:t>
            </a:r>
            <a:endParaRPr lang="en-US" b="1" dirty="0">
              <a:solidFill>
                <a:srgbClr val="FF0000"/>
              </a:solidFill>
            </a:endParaRPr>
          </a:p>
        </p:txBody>
      </p:sp>
      <p:sp>
        <p:nvSpPr>
          <p:cNvPr id="21" name="TextBox 20"/>
          <p:cNvSpPr txBox="1"/>
          <p:nvPr/>
        </p:nvSpPr>
        <p:spPr>
          <a:xfrm>
            <a:off x="3486320" y="4900901"/>
            <a:ext cx="1447832" cy="369332"/>
          </a:xfrm>
          <a:prstGeom prst="rect">
            <a:avLst/>
          </a:prstGeom>
          <a:solidFill>
            <a:schemeClr val="bg1"/>
          </a:solidFill>
        </p:spPr>
        <p:txBody>
          <a:bodyPr wrap="none" rtlCol="0">
            <a:spAutoFit/>
          </a:bodyPr>
          <a:lstStyle/>
          <a:p>
            <a:r>
              <a:rPr lang="en-US" b="1" dirty="0" smtClean="0">
                <a:solidFill>
                  <a:srgbClr val="FF0000"/>
                </a:solidFill>
              </a:rPr>
              <a:t>+/- 27 years</a:t>
            </a:r>
            <a:endParaRPr lang="en-US" b="1" dirty="0">
              <a:solidFill>
                <a:srgbClr val="FF0000"/>
              </a:solidFill>
            </a:endParaRPr>
          </a:p>
        </p:txBody>
      </p:sp>
      <p:cxnSp>
        <p:nvCxnSpPr>
          <p:cNvPr id="25" name="Straight Connector 24"/>
          <p:cNvCxnSpPr/>
          <p:nvPr/>
        </p:nvCxnSpPr>
        <p:spPr>
          <a:xfrm flipV="1">
            <a:off x="4191000" y="4429125"/>
            <a:ext cx="2154382" cy="13770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2036618" y="4429125"/>
            <a:ext cx="2154382" cy="1377035"/>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2767263" y="2223554"/>
            <a:ext cx="430830" cy="35945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620982" y="2055437"/>
            <a:ext cx="1450070" cy="261610"/>
          </a:xfrm>
          <a:prstGeom prst="rect">
            <a:avLst/>
          </a:prstGeom>
          <a:solidFill>
            <a:schemeClr val="bg1"/>
          </a:solidFill>
        </p:spPr>
        <p:txBody>
          <a:bodyPr wrap="square" rtlCol="0">
            <a:spAutoFit/>
          </a:bodyPr>
          <a:lstStyle/>
          <a:p>
            <a:r>
              <a:rPr lang="en-US" sz="1100" b="1" dirty="0" smtClean="0">
                <a:solidFill>
                  <a:srgbClr val="FF0000"/>
                </a:solidFill>
              </a:rPr>
              <a:t>2.10 ± 0.03 cm/y</a:t>
            </a:r>
            <a:endParaRPr lang="en-US" sz="1100" b="1" dirty="0">
              <a:solidFill>
                <a:srgbClr val="FF0000"/>
              </a:solidFill>
            </a:endParaRPr>
          </a:p>
        </p:txBody>
      </p:sp>
      <p:sp>
        <p:nvSpPr>
          <p:cNvPr id="2" name="Footer Placeholder 1"/>
          <p:cNvSpPr>
            <a:spLocks noGrp="1"/>
          </p:cNvSpPr>
          <p:nvPr>
            <p:ph type="ftr" sz="quarter" idx="11"/>
          </p:nvPr>
        </p:nvSpPr>
        <p:spPr/>
        <p:txBody>
          <a:bodyPr/>
          <a:lstStyle/>
          <a:p>
            <a:pPr>
              <a:defRPr/>
            </a:pPr>
            <a:r>
              <a:rPr lang="en-US" smtClean="0"/>
              <a:t>AGU Fall Meeting, New Orleans</a:t>
            </a:r>
            <a:endParaRPr lang="en-US"/>
          </a:p>
        </p:txBody>
      </p:sp>
    </p:spTree>
    <p:extLst>
      <p:ext uri="{BB962C8B-B14F-4D97-AF65-F5344CB8AC3E}">
        <p14:creationId xmlns:p14="http://schemas.microsoft.com/office/powerpoint/2010/main" val="379949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ltLang="en-US" smtClean="0"/>
              <a:t>December 11, 2017</a:t>
            </a:r>
            <a:endParaRPr lang="en-US"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440" y="1524660"/>
            <a:ext cx="7112000" cy="4851400"/>
          </a:xfrm>
          <a:prstGeom prst="rect">
            <a:avLst/>
          </a:prstGeom>
        </p:spPr>
      </p:pic>
      <p:sp>
        <p:nvSpPr>
          <p:cNvPr id="6" name="Oval 5"/>
          <p:cNvSpPr/>
          <p:nvPr/>
        </p:nvSpPr>
        <p:spPr>
          <a:xfrm>
            <a:off x="3135451" y="3614904"/>
            <a:ext cx="195943" cy="19594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457200" y="457200"/>
            <a:ext cx="8229600" cy="1143000"/>
          </a:xfrm>
        </p:spPr>
        <p:txBody>
          <a:bodyPr/>
          <a:lstStyle/>
          <a:p>
            <a:r>
              <a:rPr lang="en-US" dirty="0" smtClean="0"/>
              <a:t>Example: Pacific Plate</a:t>
            </a:r>
            <a:endParaRPr lang="en-US" dirty="0"/>
          </a:p>
        </p:txBody>
      </p:sp>
      <p:cxnSp>
        <p:nvCxnSpPr>
          <p:cNvPr id="3" name="Straight Arrow Connector 2"/>
          <p:cNvCxnSpPr/>
          <p:nvPr/>
        </p:nvCxnSpPr>
        <p:spPr>
          <a:xfrm flipH="1" flipV="1">
            <a:off x="1524000" y="2965391"/>
            <a:ext cx="1633292" cy="72352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233422" y="3251461"/>
            <a:ext cx="1795778" cy="261610"/>
          </a:xfrm>
          <a:prstGeom prst="rect">
            <a:avLst/>
          </a:prstGeom>
          <a:solidFill>
            <a:schemeClr val="bg1"/>
          </a:solidFill>
        </p:spPr>
        <p:txBody>
          <a:bodyPr wrap="square" rtlCol="0">
            <a:spAutoFit/>
          </a:bodyPr>
          <a:lstStyle/>
          <a:p>
            <a:r>
              <a:rPr lang="en-US" sz="1100" b="1" dirty="0">
                <a:solidFill>
                  <a:srgbClr val="FF0000"/>
                </a:solidFill>
              </a:rPr>
              <a:t>7.10 cm/y ± 0.03 cm/y</a:t>
            </a:r>
          </a:p>
        </p:txBody>
      </p:sp>
      <p:sp>
        <p:nvSpPr>
          <p:cNvPr id="2" name="Footer Placeholder 1"/>
          <p:cNvSpPr>
            <a:spLocks noGrp="1"/>
          </p:cNvSpPr>
          <p:nvPr>
            <p:ph type="ftr" sz="quarter" idx="11"/>
          </p:nvPr>
        </p:nvSpPr>
        <p:spPr/>
        <p:txBody>
          <a:bodyPr/>
          <a:lstStyle/>
          <a:p>
            <a:pPr>
              <a:defRPr/>
            </a:pPr>
            <a:r>
              <a:rPr lang="en-US" smtClean="0"/>
              <a:t>AGU Fall Meeting, New Orleans</a:t>
            </a:r>
            <a:endParaRPr lang="en-US"/>
          </a:p>
        </p:txBody>
      </p:sp>
      <p:pic>
        <p:nvPicPr>
          <p:cNvPr id="12" name="Picture 11"/>
          <p:cNvPicPr>
            <a:picLocks noChangeAspect="1"/>
          </p:cNvPicPr>
          <p:nvPr/>
        </p:nvPicPr>
        <p:blipFill>
          <a:blip r:embed="rId3"/>
          <a:stretch>
            <a:fillRect/>
          </a:stretch>
        </p:blipFill>
        <p:spPr>
          <a:xfrm>
            <a:off x="2425626" y="4102369"/>
            <a:ext cx="6718374" cy="2755631"/>
          </a:xfrm>
          <a:prstGeom prst="rect">
            <a:avLst/>
          </a:prstGeom>
        </p:spPr>
      </p:pic>
      <p:cxnSp>
        <p:nvCxnSpPr>
          <p:cNvPr id="14" name="Straight Connector 13"/>
          <p:cNvCxnSpPr/>
          <p:nvPr/>
        </p:nvCxnSpPr>
        <p:spPr>
          <a:xfrm flipV="1">
            <a:off x="3199232" y="5900791"/>
            <a:ext cx="4308764" cy="138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4685486" y="5917243"/>
            <a:ext cx="1955" cy="3751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5999122" y="5917243"/>
            <a:ext cx="1955" cy="3751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541765" y="5418851"/>
            <a:ext cx="1447832" cy="369332"/>
          </a:xfrm>
          <a:prstGeom prst="rect">
            <a:avLst/>
          </a:prstGeom>
          <a:solidFill>
            <a:schemeClr val="bg1"/>
          </a:solidFill>
        </p:spPr>
        <p:txBody>
          <a:bodyPr wrap="none" rtlCol="0">
            <a:spAutoFit/>
          </a:bodyPr>
          <a:lstStyle/>
          <a:p>
            <a:r>
              <a:rPr lang="en-US" b="1" dirty="0" smtClean="0">
                <a:solidFill>
                  <a:srgbClr val="FF0000"/>
                </a:solidFill>
              </a:rPr>
              <a:t>+/- 30 years</a:t>
            </a:r>
            <a:endParaRPr lang="en-US" b="1" dirty="0">
              <a:solidFill>
                <a:srgbClr val="FF0000"/>
              </a:solidFill>
            </a:endParaRPr>
          </a:p>
        </p:txBody>
      </p:sp>
      <p:cxnSp>
        <p:nvCxnSpPr>
          <p:cNvPr id="18" name="Straight Connector 17"/>
          <p:cNvCxnSpPr/>
          <p:nvPr/>
        </p:nvCxnSpPr>
        <p:spPr>
          <a:xfrm flipV="1">
            <a:off x="5332124" y="5006260"/>
            <a:ext cx="2163840" cy="13006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187200" y="4996735"/>
            <a:ext cx="2144924" cy="131021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6" idx="6"/>
          </p:cNvCxnSpPr>
          <p:nvPr/>
        </p:nvCxnSpPr>
        <p:spPr>
          <a:xfrm flipH="1">
            <a:off x="2425626" y="3712876"/>
            <a:ext cx="905768" cy="389493"/>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6" idx="6"/>
          </p:cNvCxnSpPr>
          <p:nvPr/>
        </p:nvCxnSpPr>
        <p:spPr>
          <a:xfrm>
            <a:off x="3331394" y="3712876"/>
            <a:ext cx="5812606" cy="389493"/>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307447" y="5758235"/>
            <a:ext cx="774571" cy="369332"/>
          </a:xfrm>
          <a:prstGeom prst="rect">
            <a:avLst/>
          </a:prstGeom>
          <a:solidFill>
            <a:schemeClr val="bg1"/>
          </a:solidFill>
        </p:spPr>
        <p:txBody>
          <a:bodyPr wrap="none" rtlCol="0">
            <a:spAutoFit/>
          </a:bodyPr>
          <a:lstStyle/>
          <a:p>
            <a:r>
              <a:rPr lang="en-US" b="1" dirty="0" smtClean="0">
                <a:solidFill>
                  <a:srgbClr val="FF0000"/>
                </a:solidFill>
              </a:rPr>
              <a:t>1 cm </a:t>
            </a:r>
            <a:endParaRPr lang="en-US" b="1" dirty="0">
              <a:solidFill>
                <a:srgbClr val="FF0000"/>
              </a:solidFill>
            </a:endParaRPr>
          </a:p>
        </p:txBody>
      </p:sp>
    </p:spTree>
    <p:extLst>
      <p:ext uri="{BB962C8B-B14F-4D97-AF65-F5344CB8AC3E}">
        <p14:creationId xmlns:p14="http://schemas.microsoft.com/office/powerpoint/2010/main" val="360562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7"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ltLang="en-US" smtClean="0"/>
              <a:t>December 11, 2017</a:t>
            </a:r>
            <a:endParaRPr lang="en-US"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440" y="1524660"/>
            <a:ext cx="7112000" cy="4851400"/>
          </a:xfrm>
          <a:prstGeom prst="rect">
            <a:avLst/>
          </a:prstGeom>
        </p:spPr>
      </p:pic>
      <p:sp>
        <p:nvSpPr>
          <p:cNvPr id="6" name="Oval 5"/>
          <p:cNvSpPr/>
          <p:nvPr/>
        </p:nvSpPr>
        <p:spPr>
          <a:xfrm>
            <a:off x="4802964" y="3590948"/>
            <a:ext cx="195943" cy="19594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457200" y="457200"/>
            <a:ext cx="8229600" cy="1143000"/>
          </a:xfrm>
        </p:spPr>
        <p:txBody>
          <a:bodyPr/>
          <a:lstStyle/>
          <a:p>
            <a:r>
              <a:rPr lang="en-US" dirty="0" smtClean="0"/>
              <a:t>Example: Caribbean Plate</a:t>
            </a:r>
            <a:endParaRPr lang="en-US" dirty="0"/>
          </a:p>
        </p:txBody>
      </p:sp>
      <p:cxnSp>
        <p:nvCxnSpPr>
          <p:cNvPr id="3" name="Straight Arrow Connector 2"/>
          <p:cNvCxnSpPr/>
          <p:nvPr/>
        </p:nvCxnSpPr>
        <p:spPr>
          <a:xfrm flipV="1">
            <a:off x="4970764" y="3190621"/>
            <a:ext cx="396833" cy="40876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166706" y="3510485"/>
            <a:ext cx="1719467" cy="261610"/>
          </a:xfrm>
          <a:prstGeom prst="rect">
            <a:avLst/>
          </a:prstGeom>
          <a:solidFill>
            <a:schemeClr val="bg1"/>
          </a:solidFill>
        </p:spPr>
        <p:txBody>
          <a:bodyPr wrap="square" rtlCol="0">
            <a:spAutoFit/>
          </a:bodyPr>
          <a:lstStyle/>
          <a:p>
            <a:r>
              <a:rPr lang="en-US" sz="1100" b="1" dirty="0">
                <a:solidFill>
                  <a:srgbClr val="FF0000"/>
                </a:solidFill>
              </a:rPr>
              <a:t>1.5cm/y ± </a:t>
            </a:r>
            <a:r>
              <a:rPr lang="en-US" sz="1100" b="1" dirty="0" smtClean="0">
                <a:solidFill>
                  <a:srgbClr val="FF0000"/>
                </a:solidFill>
              </a:rPr>
              <a:t>0.97 </a:t>
            </a:r>
            <a:r>
              <a:rPr lang="en-US" sz="1100" b="1" dirty="0">
                <a:solidFill>
                  <a:srgbClr val="FF0000"/>
                </a:solidFill>
              </a:rPr>
              <a:t>cm/y</a:t>
            </a:r>
          </a:p>
        </p:txBody>
      </p:sp>
      <p:sp>
        <p:nvSpPr>
          <p:cNvPr id="2" name="Footer Placeholder 1"/>
          <p:cNvSpPr>
            <a:spLocks noGrp="1"/>
          </p:cNvSpPr>
          <p:nvPr>
            <p:ph type="ftr" sz="quarter" idx="11"/>
          </p:nvPr>
        </p:nvSpPr>
        <p:spPr/>
        <p:txBody>
          <a:bodyPr/>
          <a:lstStyle/>
          <a:p>
            <a:pPr>
              <a:defRPr/>
            </a:pPr>
            <a:r>
              <a:rPr lang="en-US" smtClean="0"/>
              <a:t>AGU Fall Meeting, New Orleans</a:t>
            </a:r>
            <a:endParaRPr lang="en-US"/>
          </a:p>
        </p:txBody>
      </p:sp>
      <p:pic>
        <p:nvPicPr>
          <p:cNvPr id="9" name="Picture 8"/>
          <p:cNvPicPr>
            <a:picLocks noChangeAspect="1"/>
          </p:cNvPicPr>
          <p:nvPr/>
        </p:nvPicPr>
        <p:blipFill>
          <a:blip r:embed="rId3"/>
          <a:stretch>
            <a:fillRect/>
          </a:stretch>
        </p:blipFill>
        <p:spPr>
          <a:xfrm>
            <a:off x="0" y="4102564"/>
            <a:ext cx="6718374" cy="2755631"/>
          </a:xfrm>
          <a:prstGeom prst="rect">
            <a:avLst/>
          </a:prstGeom>
        </p:spPr>
      </p:pic>
      <p:cxnSp>
        <p:nvCxnSpPr>
          <p:cNvPr id="10" name="Straight Connector 9"/>
          <p:cNvCxnSpPr/>
          <p:nvPr/>
        </p:nvCxnSpPr>
        <p:spPr>
          <a:xfrm flipV="1">
            <a:off x="598914" y="6235279"/>
            <a:ext cx="4308764" cy="138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896519" y="6242206"/>
            <a:ext cx="1" cy="1869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114235" y="5544469"/>
            <a:ext cx="1319592" cy="369332"/>
          </a:xfrm>
          <a:prstGeom prst="rect">
            <a:avLst/>
          </a:prstGeom>
          <a:solidFill>
            <a:schemeClr val="bg1"/>
          </a:solidFill>
        </p:spPr>
        <p:txBody>
          <a:bodyPr wrap="none" rtlCol="0">
            <a:spAutoFit/>
          </a:bodyPr>
          <a:lstStyle/>
          <a:p>
            <a:r>
              <a:rPr lang="en-US" b="1" dirty="0" smtClean="0">
                <a:solidFill>
                  <a:srgbClr val="FF0000"/>
                </a:solidFill>
              </a:rPr>
              <a:t>+/- 1 years</a:t>
            </a:r>
            <a:endParaRPr lang="en-US" b="1" dirty="0">
              <a:solidFill>
                <a:srgbClr val="FF0000"/>
              </a:solidFill>
            </a:endParaRPr>
          </a:p>
        </p:txBody>
      </p:sp>
      <p:cxnSp>
        <p:nvCxnSpPr>
          <p:cNvPr id="14" name="Straight Connector 13"/>
          <p:cNvCxnSpPr/>
          <p:nvPr/>
        </p:nvCxnSpPr>
        <p:spPr>
          <a:xfrm flipV="1">
            <a:off x="2838256" y="4866071"/>
            <a:ext cx="2187904" cy="14331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22753" y="4866071"/>
            <a:ext cx="2215503" cy="14331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774031" y="6248501"/>
            <a:ext cx="1" cy="1869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6" idx="2"/>
          </p:cNvCxnSpPr>
          <p:nvPr/>
        </p:nvCxnSpPr>
        <p:spPr>
          <a:xfrm flipH="1">
            <a:off x="0" y="3688920"/>
            <a:ext cx="4802964" cy="413644"/>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6" idx="2"/>
          </p:cNvCxnSpPr>
          <p:nvPr/>
        </p:nvCxnSpPr>
        <p:spPr>
          <a:xfrm>
            <a:off x="4802964" y="3688920"/>
            <a:ext cx="1915410" cy="413644"/>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3412" y="6037151"/>
            <a:ext cx="774571" cy="369332"/>
          </a:xfrm>
          <a:prstGeom prst="rect">
            <a:avLst/>
          </a:prstGeom>
          <a:solidFill>
            <a:schemeClr val="bg1"/>
          </a:solidFill>
        </p:spPr>
        <p:txBody>
          <a:bodyPr wrap="none" rtlCol="0">
            <a:spAutoFit/>
          </a:bodyPr>
          <a:lstStyle/>
          <a:p>
            <a:r>
              <a:rPr lang="en-US" b="1" dirty="0" smtClean="0">
                <a:solidFill>
                  <a:srgbClr val="FF0000"/>
                </a:solidFill>
              </a:rPr>
              <a:t>1 cm </a:t>
            </a:r>
            <a:endParaRPr lang="en-US" b="1" dirty="0">
              <a:solidFill>
                <a:srgbClr val="FF0000"/>
              </a:solidFill>
            </a:endParaRPr>
          </a:p>
        </p:txBody>
      </p:sp>
    </p:spTree>
    <p:extLst>
      <p:ext uri="{BB962C8B-B14F-4D97-AF65-F5344CB8AC3E}">
        <p14:creationId xmlns:p14="http://schemas.microsoft.com/office/powerpoint/2010/main" val="49193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2"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sz="half" idx="1"/>
          </p:nvPr>
        </p:nvSpPr>
        <p:spPr>
          <a:xfrm>
            <a:off x="457200" y="1600200"/>
            <a:ext cx="8229600" cy="4525963"/>
          </a:xfrm>
        </p:spPr>
        <p:txBody>
          <a:bodyPr/>
          <a:lstStyle/>
          <a:p>
            <a:r>
              <a:rPr lang="en-US" dirty="0" smtClean="0"/>
              <a:t>The “small angle” approximation holds for centuries and will be ignored</a:t>
            </a:r>
          </a:p>
          <a:p>
            <a:r>
              <a:rPr lang="en-US" dirty="0" smtClean="0"/>
              <a:t>Spherical approximations can be controlled</a:t>
            </a:r>
          </a:p>
          <a:p>
            <a:r>
              <a:rPr lang="en-US" u="sng" dirty="0" smtClean="0"/>
              <a:t>TRF coordinates</a:t>
            </a:r>
            <a:r>
              <a:rPr lang="en-US" dirty="0" smtClean="0"/>
              <a:t>, defined as a function of both </a:t>
            </a:r>
            <a:r>
              <a:rPr lang="en-US" u="sng" dirty="0" smtClean="0"/>
              <a:t>IGS coordinates</a:t>
            </a:r>
            <a:r>
              <a:rPr lang="en-US" dirty="0" smtClean="0"/>
              <a:t> and an adopted </a:t>
            </a:r>
            <a:r>
              <a:rPr lang="en-US" u="sng" dirty="0" smtClean="0"/>
              <a:t>plate motion model</a:t>
            </a:r>
            <a:r>
              <a:rPr lang="en-US" dirty="0" smtClean="0"/>
              <a:t>, could have errors which </a:t>
            </a:r>
            <a:r>
              <a:rPr lang="en-US" u="sng" dirty="0" smtClean="0"/>
              <a:t>reflect the errors of both</a:t>
            </a:r>
            <a:r>
              <a:rPr lang="en-US" dirty="0" smtClean="0"/>
              <a:t>, but…</a:t>
            </a:r>
            <a:endParaRPr lang="en-US" dirty="0"/>
          </a:p>
          <a:p>
            <a:pPr lvl="1"/>
            <a:r>
              <a:rPr lang="en-US" dirty="0" smtClean="0"/>
              <a:t>Current best plate motion models will cause over one cm of error </a:t>
            </a:r>
          </a:p>
          <a:p>
            <a:pPr lvl="2"/>
            <a:r>
              <a:rPr lang="en-US" dirty="0" smtClean="0"/>
              <a:t>in </a:t>
            </a:r>
            <a:r>
              <a:rPr lang="en-US" dirty="0" smtClean="0">
                <a:solidFill>
                  <a:srgbClr val="FF0000"/>
                </a:solidFill>
              </a:rPr>
              <a:t>30 years </a:t>
            </a:r>
            <a:r>
              <a:rPr lang="en-US" dirty="0" smtClean="0"/>
              <a:t>for NATRF2022 and PATRF2022</a:t>
            </a:r>
          </a:p>
          <a:p>
            <a:pPr lvl="2"/>
            <a:r>
              <a:rPr lang="en-US" dirty="0"/>
              <a:t>i</a:t>
            </a:r>
            <a:r>
              <a:rPr lang="en-US" dirty="0" smtClean="0"/>
              <a:t>n </a:t>
            </a:r>
            <a:r>
              <a:rPr lang="en-US" dirty="0" smtClean="0">
                <a:solidFill>
                  <a:srgbClr val="FF0000"/>
                </a:solidFill>
              </a:rPr>
              <a:t>1 year </a:t>
            </a:r>
            <a:r>
              <a:rPr lang="en-US" dirty="0" smtClean="0"/>
              <a:t>for CATRF2022 and MATRF2022</a:t>
            </a:r>
          </a:p>
          <a:p>
            <a:endParaRPr lang="en-US" dirty="0"/>
          </a:p>
        </p:txBody>
      </p:sp>
      <p:sp>
        <p:nvSpPr>
          <p:cNvPr id="5" name="Date Placeholder 4"/>
          <p:cNvSpPr>
            <a:spLocks noGrp="1"/>
          </p:cNvSpPr>
          <p:nvPr>
            <p:ph type="dt" sz="half" idx="10"/>
          </p:nvPr>
        </p:nvSpPr>
        <p:spPr/>
        <p:txBody>
          <a:bodyPr/>
          <a:lstStyle/>
          <a:p>
            <a:pPr>
              <a:defRPr/>
            </a:pPr>
            <a:r>
              <a:rPr lang="en-US" altLang="en-US" smtClean="0"/>
              <a:t>December 11, 2017</a:t>
            </a:r>
            <a:endParaRPr lang="en-US" altLang="en-US"/>
          </a:p>
        </p:txBody>
      </p:sp>
      <p:sp>
        <p:nvSpPr>
          <p:cNvPr id="6" name="Footer Placeholder 5"/>
          <p:cNvSpPr>
            <a:spLocks noGrp="1"/>
          </p:cNvSpPr>
          <p:nvPr>
            <p:ph type="ftr" sz="quarter" idx="11"/>
          </p:nvPr>
        </p:nvSpPr>
        <p:spPr/>
        <p:txBody>
          <a:bodyPr/>
          <a:lstStyle/>
          <a:p>
            <a:pPr>
              <a:defRPr/>
            </a:pPr>
            <a:r>
              <a:rPr lang="en-US" smtClean="0"/>
              <a:t>AGU Fall Meeting, New Orleans</a:t>
            </a:r>
            <a:endParaRPr lang="en-US"/>
          </a:p>
        </p:txBody>
      </p:sp>
    </p:spTree>
    <p:extLst>
      <p:ext uri="{BB962C8B-B14F-4D97-AF65-F5344CB8AC3E}">
        <p14:creationId xmlns:p14="http://schemas.microsoft.com/office/powerpoint/2010/main" val="315140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closing question…</a:t>
            </a:r>
            <a:endParaRPr lang="en-US" dirty="0"/>
          </a:p>
        </p:txBody>
      </p:sp>
      <p:sp>
        <p:nvSpPr>
          <p:cNvPr id="3" name="Content Placeholder 2"/>
          <p:cNvSpPr>
            <a:spLocks noGrp="1"/>
          </p:cNvSpPr>
          <p:nvPr>
            <p:ph sz="half" idx="1"/>
          </p:nvPr>
        </p:nvSpPr>
        <p:spPr>
          <a:xfrm>
            <a:off x="457199" y="1600200"/>
            <a:ext cx="8468591" cy="4114799"/>
          </a:xfrm>
        </p:spPr>
        <p:txBody>
          <a:bodyPr/>
          <a:lstStyle/>
          <a:p>
            <a:r>
              <a:rPr lang="en-US" dirty="0" smtClean="0"/>
              <a:t>If this is true:</a:t>
            </a:r>
          </a:p>
          <a:p>
            <a:pPr marL="0" indent="0">
              <a:buNone/>
            </a:pPr>
            <a:endParaRPr lang="en-US" dirty="0" smtClean="0"/>
          </a:p>
          <a:p>
            <a:pPr marL="0" indent="0">
              <a:buNone/>
            </a:pPr>
            <a:endParaRPr lang="en-US" dirty="0" smtClean="0"/>
          </a:p>
          <a:p>
            <a:r>
              <a:rPr lang="en-US" dirty="0" smtClean="0"/>
              <a:t>And these are true:</a:t>
            </a:r>
          </a:p>
          <a:p>
            <a:endParaRPr lang="en-US" dirty="0"/>
          </a:p>
          <a:p>
            <a:endParaRPr lang="en-US" dirty="0" smtClean="0"/>
          </a:p>
          <a:p>
            <a:r>
              <a:rPr lang="en-US" dirty="0" smtClean="0"/>
              <a:t>Then why shouldn’t </a:t>
            </a:r>
          </a:p>
          <a:p>
            <a:pPr marL="0" indent="0">
              <a:buNone/>
            </a:pPr>
            <a:r>
              <a:rPr lang="en-US" dirty="0"/>
              <a:t> </a:t>
            </a:r>
            <a:r>
              <a:rPr lang="en-US" dirty="0" smtClean="0"/>
              <a:t>    this be true also?</a:t>
            </a:r>
            <a:endParaRPr lang="en-US" dirty="0"/>
          </a:p>
        </p:txBody>
      </p:sp>
      <p:sp>
        <p:nvSpPr>
          <p:cNvPr id="5" name="Date Placeholder 4"/>
          <p:cNvSpPr>
            <a:spLocks noGrp="1"/>
          </p:cNvSpPr>
          <p:nvPr>
            <p:ph type="dt" sz="half" idx="10"/>
          </p:nvPr>
        </p:nvSpPr>
        <p:spPr/>
        <p:txBody>
          <a:bodyPr/>
          <a:lstStyle/>
          <a:p>
            <a:pPr>
              <a:defRPr/>
            </a:pPr>
            <a:r>
              <a:rPr lang="en-US" smtClean="0"/>
              <a:t>December 11, 2017</a:t>
            </a:r>
            <a:endParaRPr lang="en-US"/>
          </a:p>
        </p:txBody>
      </p:sp>
      <p:sp>
        <p:nvSpPr>
          <p:cNvPr id="6" name="Footer Placeholder 5"/>
          <p:cNvSpPr>
            <a:spLocks noGrp="1"/>
          </p:cNvSpPr>
          <p:nvPr>
            <p:ph type="ftr" sz="quarter" idx="11"/>
          </p:nvPr>
        </p:nvSpPr>
        <p:spPr/>
        <p:txBody>
          <a:bodyPr/>
          <a:lstStyle/>
          <a:p>
            <a:pPr>
              <a:defRPr/>
            </a:pPr>
            <a:r>
              <a:rPr lang="en-US" smtClean="0"/>
              <a:t>AGU Fall Meeting, New Orleans</a:t>
            </a:r>
            <a:endParaRPr lang="en-US"/>
          </a:p>
        </p:txBody>
      </p:sp>
      <mc:AlternateContent xmlns:mc="http://schemas.openxmlformats.org/markup-compatibility/2006" xmlns:a14="http://schemas.microsoft.com/office/drawing/2010/main">
        <mc:Choice Requires="a14">
          <p:sp>
            <p:nvSpPr>
              <p:cNvPr id="7" name="Rectangle 6"/>
              <p:cNvSpPr/>
              <p:nvPr/>
            </p:nvSpPr>
            <p:spPr>
              <a:xfrm>
                <a:off x="3124200" y="1417638"/>
                <a:ext cx="3364009" cy="1196353"/>
              </a:xfrm>
              <a:prstGeom prst="rect">
                <a:avLst/>
              </a:prstGeom>
            </p:spPr>
            <p:txBody>
              <a:bodyPr wrap="square">
                <a:spAutoFit/>
              </a:bodyPr>
              <a:lstStyle/>
              <a:p>
                <a14:m>
                  <m:oMath xmlns:m="http://schemas.openxmlformats.org/officeDocument/2006/math">
                    <m:sSub>
                      <m:sSubPr>
                        <m:ctrlPr>
                          <a:rPr lang="en-US" i="1" smtClean="0">
                            <a:solidFill>
                              <a:schemeClr val="tx1"/>
                            </a:solidFill>
                            <a:latin typeface="Cambria Math" panose="02040503050406030204" pitchFamily="18" charset="0"/>
                          </a:rPr>
                        </m:ctrlPr>
                      </m:sSubPr>
                      <m:e>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𝑥</m:t>
                                      </m:r>
                                    </m:e>
                                  </m:mr>
                                  <m:mr>
                                    <m:e>
                                      <m:r>
                                        <a:rPr lang="en-US" i="1">
                                          <a:latin typeface="Cambria Math" panose="02040503050406030204" pitchFamily="18" charset="0"/>
                                        </a:rPr>
                                        <m:t>𝑦</m:t>
                                      </m:r>
                                    </m:e>
                                  </m:mr>
                                  <m:mr>
                                    <m:e>
                                      <m:r>
                                        <a:rPr lang="en-US" i="1">
                                          <a:latin typeface="Cambria Math" panose="02040503050406030204" pitchFamily="18" charset="0"/>
                                        </a:rPr>
                                        <m:t>𝑧</m:t>
                                      </m:r>
                                    </m:e>
                                  </m:mr>
                                </m:m>
                              </m:e>
                            </m:d>
                          </m:e>
                          <m:sub>
                            <m:r>
                              <a:rPr lang="en-US" i="1">
                                <a:latin typeface="Cambria Math" panose="02040503050406030204" pitchFamily="18" charset="0"/>
                              </a:rPr>
                              <m:t>𝑡</m:t>
                            </m:r>
                          </m:sub>
                        </m:sSub>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sSub>
                                    <m:sSubPr>
                                      <m:ctrlPr>
                                        <a:rPr lang="en-US" i="1">
                                          <a:latin typeface="Cambria Math" panose="02040503050406030204" pitchFamily="18" charset="0"/>
                                        </a:rPr>
                                      </m:ctrlPr>
                                    </m:sSubPr>
                                    <m:e>
                                      <m:r>
                                        <a:rPr lang="en-US" i="1">
                                          <a:latin typeface="Cambria Math" panose="02040503050406030204" pitchFamily="18" charset="0"/>
                                        </a:rPr>
                                        <m:t>𝜔</m:t>
                                      </m:r>
                                    </m:e>
                                    <m:sub>
                                      <m:r>
                                        <a:rPr lang="en-US" i="1">
                                          <a:latin typeface="Cambria Math" panose="02040503050406030204" pitchFamily="18" charset="0"/>
                                        </a:rPr>
                                        <m:t>𝑍</m:t>
                                      </m:r>
                                    </m:sub>
                                  </m:sSub>
                                </m:e>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𝜔</m:t>
                                      </m:r>
                                    </m:e>
                                    <m:sub>
                                      <m:r>
                                        <a:rPr lang="en-US" i="1">
                                          <a:latin typeface="Cambria Math" panose="02040503050406030204" pitchFamily="18" charset="0"/>
                                        </a:rPr>
                                        <m:t>𝑌</m:t>
                                      </m:r>
                                    </m:sub>
                                  </m:sSub>
                                </m:e>
                              </m:mr>
                              <m:m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𝜔</m:t>
                                      </m:r>
                                    </m:e>
                                    <m:sub>
                                      <m:r>
                                        <a:rPr lang="en-US" i="1">
                                          <a:latin typeface="Cambria Math" panose="02040503050406030204" pitchFamily="18" charset="0"/>
                                        </a:rPr>
                                        <m:t>𝑍</m:t>
                                      </m:r>
                                    </m:sub>
                                  </m:sSub>
                                </m:e>
                                <m:e>
                                  <m:r>
                                    <a:rPr lang="en-US" i="1">
                                      <a:latin typeface="Cambria Math" panose="02040503050406030204" pitchFamily="18" charset="0"/>
                                    </a:rPr>
                                    <m:t>1</m:t>
                                  </m:r>
                                </m:e>
                                <m:e>
                                  <m:sSub>
                                    <m:sSubPr>
                                      <m:ctrlPr>
                                        <a:rPr lang="en-US" i="1">
                                          <a:latin typeface="Cambria Math" panose="02040503050406030204" pitchFamily="18" charset="0"/>
                                        </a:rPr>
                                      </m:ctrlPr>
                                    </m:sSubPr>
                                    <m:e>
                                      <m:r>
                                        <a:rPr lang="en-US" i="1">
                                          <a:latin typeface="Cambria Math" panose="02040503050406030204" pitchFamily="18" charset="0"/>
                                        </a:rPr>
                                        <m:t>𝜔</m:t>
                                      </m:r>
                                    </m:e>
                                    <m:sub>
                                      <m:r>
                                        <a:rPr lang="en-US" i="1">
                                          <a:latin typeface="Cambria Math" panose="02040503050406030204" pitchFamily="18" charset="0"/>
                                        </a:rPr>
                                        <m:t>𝑋</m:t>
                                      </m:r>
                                    </m:sub>
                                  </m:sSub>
                                </m:e>
                              </m:mr>
                              <m:mr>
                                <m:e>
                                  <m:sSub>
                                    <m:sSubPr>
                                      <m:ctrlPr>
                                        <a:rPr lang="en-US" i="1">
                                          <a:latin typeface="Cambria Math" panose="02040503050406030204" pitchFamily="18" charset="0"/>
                                        </a:rPr>
                                      </m:ctrlPr>
                                    </m:sSubPr>
                                    <m:e>
                                      <m:r>
                                        <a:rPr lang="en-US" i="1">
                                          <a:latin typeface="Cambria Math" panose="02040503050406030204" pitchFamily="18" charset="0"/>
                                        </a:rPr>
                                        <m:t>𝜔</m:t>
                                      </m:r>
                                    </m:e>
                                    <m:sub>
                                      <m:r>
                                        <a:rPr lang="en-US" i="1">
                                          <a:latin typeface="Cambria Math" panose="02040503050406030204" pitchFamily="18" charset="0"/>
                                        </a:rPr>
                                        <m:t>𝑌</m:t>
                                      </m:r>
                                    </m:sub>
                                  </m:sSub>
                                </m:e>
                                <m:e>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𝜔</m:t>
                                      </m:r>
                                    </m:e>
                                    <m:sub>
                                      <m:r>
                                        <a:rPr lang="en-US" i="1">
                                          <a:latin typeface="Cambria Math" panose="02040503050406030204" pitchFamily="18" charset="0"/>
                                        </a:rPr>
                                        <m:t>𝑋</m:t>
                                      </m:r>
                                    </m:sub>
                                  </m:sSub>
                                </m:e>
                                <m:e>
                                  <m:r>
                                    <a:rPr lang="en-US" i="1">
                                      <a:latin typeface="Cambria Math" panose="02040503050406030204" pitchFamily="18" charset="0"/>
                                    </a:rPr>
                                    <m:t>1</m:t>
                                  </m:r>
                                </m:e>
                              </m:mr>
                            </m:m>
                          </m:e>
                        </m:d>
                        <m:d>
                          <m:dPr>
                            <m:begChr m:val="["/>
                            <m:endChr m:val="]"/>
                            <m:ctrlPr>
                              <a:rPr lang="en-US" i="1">
                                <a:solidFill>
                                  <a:schemeClr val="tx1"/>
                                </a:solidFill>
                                <a:effectLst/>
                                <a:latin typeface="Cambria Math" panose="02040503050406030204" pitchFamily="18" charset="0"/>
                              </a:rPr>
                            </m:ctrlPr>
                          </m:dPr>
                          <m:e>
                            <m:m>
                              <m:mPr>
                                <m:mcs>
                                  <m:mc>
                                    <m:mcPr>
                                      <m:count m:val="1"/>
                                      <m:mcJc m:val="center"/>
                                    </m:mcPr>
                                  </m:mc>
                                </m:mcs>
                                <m:ctrlPr>
                                  <a:rPr lang="en-US" i="1">
                                    <a:solidFill>
                                      <a:schemeClr val="tx1"/>
                                    </a:solidFill>
                                    <a:effectLst/>
                                    <a:latin typeface="Cambria Math" panose="02040503050406030204" pitchFamily="18" charset="0"/>
                                  </a:rPr>
                                </m:ctrlPr>
                              </m:mPr>
                              <m:mr>
                                <m:e>
                                  <m:r>
                                    <a:rPr lang="en-US" b="0" i="1" smtClean="0">
                                      <a:solidFill>
                                        <a:schemeClr val="tx1"/>
                                      </a:solidFill>
                                      <a:effectLst/>
                                      <a:latin typeface="Cambria Math" panose="02040503050406030204" pitchFamily="18" charset="0"/>
                                    </a:rPr>
                                    <m:t>𝑋</m:t>
                                  </m:r>
                                </m:e>
                              </m:mr>
                              <m:mr>
                                <m:e>
                                  <m:r>
                                    <a:rPr lang="en-US" b="0" i="1" smtClean="0">
                                      <a:solidFill>
                                        <a:schemeClr val="tx1"/>
                                      </a:solidFill>
                                      <a:effectLst/>
                                      <a:latin typeface="Cambria Math" panose="02040503050406030204" pitchFamily="18" charset="0"/>
                                    </a:rPr>
                                    <m:t>𝑌</m:t>
                                  </m:r>
                                </m:e>
                              </m:mr>
                              <m:mr>
                                <m:e>
                                  <m:r>
                                    <a:rPr lang="en-US" b="0" i="1" smtClean="0">
                                      <a:solidFill>
                                        <a:schemeClr val="tx1"/>
                                      </a:solidFill>
                                      <a:effectLst/>
                                      <a:latin typeface="Cambria Math" panose="02040503050406030204" pitchFamily="18" charset="0"/>
                                    </a:rPr>
                                    <m:t>𝑍</m:t>
                                  </m:r>
                                </m:e>
                              </m:mr>
                            </m:m>
                          </m:e>
                        </m:d>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sub>
                    </m:sSub>
                  </m:oMath>
                </a14:m>
                <a:r>
                  <a:rPr lang="en-US" sz="1800" dirty="0">
                    <a:solidFill>
                      <a:schemeClr val="tx1"/>
                    </a:solidFill>
                    <a:effectLst/>
                    <a:latin typeface="Calibri" panose="020F0502020204030204" pitchFamily="34" charset="0"/>
                    <a:ea typeface="Yu Mincho"/>
                    <a:cs typeface="Times New Roman" panose="02020603050405020304" pitchFamily="18" charset="0"/>
                  </a:rPr>
                  <a:t>	</a:t>
                </a:r>
                <a:endParaRPr lang="en-US" dirty="0">
                  <a:solidFill>
                    <a:schemeClr val="tx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3124200" y="1417638"/>
                <a:ext cx="3364009" cy="119635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097482" y="2894220"/>
                <a:ext cx="2161309" cy="984052"/>
              </a:xfrm>
              <a:prstGeom prst="rect">
                <a:avLst/>
              </a:prstGeom>
            </p:spPr>
            <p:txBody>
              <a:bodyPr wrap="square">
                <a:spAutoFit/>
              </a:bodyPr>
              <a:lstStyle/>
              <a:p>
                <a14:m>
                  <m:oMath xmlns:m="http://schemas.openxmlformats.org/officeDocument/2006/math">
                    <m:r>
                      <a:rPr lang="en-US" i="1">
                        <a:latin typeface="Cambria Math" panose="02040503050406030204" pitchFamily="18" charset="0"/>
                      </a:rPr>
                      <m:t>𝐷</m:t>
                    </m:r>
                    <m:d>
                      <m:dPr>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𝜔</m:t>
                                          </m:r>
                                        </m:e>
                                      </m:acc>
                                    </m:e>
                                    <m:sub>
                                      <m:r>
                                        <a:rPr lang="en-US" i="1">
                                          <a:latin typeface="Cambria Math" panose="02040503050406030204" pitchFamily="18" charset="0"/>
                                        </a:rPr>
                                        <m:t>𝑋</m:t>
                                      </m:r>
                                    </m:sub>
                                  </m:sSub>
                                </m:e>
                              </m:mr>
                              <m:m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𝜔</m:t>
                                          </m:r>
                                        </m:e>
                                      </m:acc>
                                    </m:e>
                                    <m:sub>
                                      <m:r>
                                        <a:rPr lang="en-US" i="1">
                                          <a:latin typeface="Cambria Math" panose="02040503050406030204" pitchFamily="18" charset="0"/>
                                        </a:rPr>
                                        <m:t>𝑌</m:t>
                                      </m:r>
                                    </m:sub>
                                  </m:sSub>
                                </m:e>
                              </m:mr>
                              <m:m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𝜔</m:t>
                                          </m:r>
                                        </m:e>
                                      </m:acc>
                                    </m:e>
                                    <m:sub>
                                      <m:r>
                                        <a:rPr lang="en-US" i="1">
                                          <a:latin typeface="Cambria Math" panose="02040503050406030204" pitchFamily="18" charset="0"/>
                                        </a:rPr>
                                        <m:t>𝑍</m:t>
                                      </m:r>
                                    </m:sub>
                                  </m:sSub>
                                </m:e>
                              </m:mr>
                            </m:m>
                          </m:e>
                        </m:d>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0</m:t>
                    </m:r>
                  </m:oMath>
                </a14:m>
                <a:r>
                  <a:rPr lang="en-US" sz="1800" dirty="0">
                    <a:solidFill>
                      <a:schemeClr val="tx1"/>
                    </a:solidFill>
                    <a:effectLst/>
                    <a:latin typeface="Calibri" panose="020F0502020204030204" pitchFamily="34" charset="0"/>
                    <a:ea typeface="Yu Mincho"/>
                    <a:cs typeface="Times New Roman" panose="02020603050405020304" pitchFamily="18" charset="0"/>
                  </a:rPr>
                  <a:t>	</a:t>
                </a:r>
                <a:endParaRPr lang="en-US" dirty="0">
                  <a:solidFill>
                    <a:schemeClr val="tx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4097482" y="2894220"/>
                <a:ext cx="2161309" cy="98405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6019800" y="2864722"/>
                <a:ext cx="2161309" cy="98405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𝐷</m:t>
                      </m:r>
                      <m:d>
                        <m:dPr>
                          <m:ctrlPr>
                            <a:rPr lang="en-US" i="1">
                              <a:latin typeface="Cambria Math" panose="02040503050406030204" pitchFamily="18" charset="0"/>
                            </a:rPr>
                          </m:ctrlPr>
                        </m:dPr>
                        <m:e>
                          <m:sSub>
                            <m:sSubPr>
                              <m:ctrlPr>
                                <a:rPr lang="en-US" i="1" smtClean="0">
                                  <a:latin typeface="Cambria Math" panose="02040503050406030204" pitchFamily="18" charset="0"/>
                                </a:rPr>
                              </m:ctrlPr>
                            </m:sSubPr>
                            <m:e>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𝑋</m:t>
                                        </m:r>
                                      </m:e>
                                    </m:mr>
                                    <m:mr>
                                      <m:e>
                                        <m:r>
                                          <a:rPr lang="en-US" i="1">
                                            <a:latin typeface="Cambria Math" panose="02040503050406030204" pitchFamily="18" charset="0"/>
                                          </a:rPr>
                                          <m:t>𝑌</m:t>
                                        </m:r>
                                      </m:e>
                                    </m:mr>
                                    <m:mr>
                                      <m:e>
                                        <m:r>
                                          <a:rPr lang="en-US" i="1">
                                            <a:latin typeface="Cambria Math" panose="02040503050406030204" pitchFamily="18" charset="0"/>
                                          </a:rPr>
                                          <m:t>𝑍</m:t>
                                        </m:r>
                                      </m:e>
                                    </m:mr>
                                  </m:m>
                                </m:e>
                              </m:d>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0</m:t>
                      </m:r>
                    </m:oMath>
                  </m:oMathPara>
                </a14:m>
                <a:endParaRPr lang="en-US" dirty="0">
                  <a:solidFill>
                    <a:schemeClr val="tx1"/>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6019800" y="2864722"/>
                <a:ext cx="2161309" cy="98405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412120" y="4322513"/>
                <a:ext cx="2778389" cy="17131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𝐷</m:t>
                      </m:r>
                      <m:d>
                        <m:dPr>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𝑡</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𝑡</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𝑡</m:t>
                                        </m:r>
                                      </m:sub>
                                    </m:sSub>
                                  </m:e>
                                </m:mr>
                              </m:m>
                            </m:e>
                          </m:d>
                        </m:e>
                      </m:d>
                      <m:r>
                        <a:rPr lang="en-US" i="1">
                          <a:latin typeface="Cambria Math" panose="02040503050406030204" pitchFamily="18" charset="0"/>
                        </a:rPr>
                        <m:t>=</m:t>
                      </m:r>
                      <m:r>
                        <a:rPr lang="en-US" i="1">
                          <a:latin typeface="Cambria Math" panose="02040503050406030204" pitchFamily="18" charset="0"/>
                        </a:rPr>
                        <m:t>𝐽𝐷</m:t>
                      </m:r>
                      <m:d>
                        <m:dPr>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e>
                                      </m:mr>
                                    </m:m>
                                  </m:e>
                                </m:mr>
                                <m:m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𝜔</m:t>
                                                  </m:r>
                                                </m:e>
                                              </m:acc>
                                            </m:e>
                                            <m:sub>
                                              <m:r>
                                                <a:rPr lang="en-US" i="1">
                                                  <a:latin typeface="Cambria Math" panose="02040503050406030204" pitchFamily="18" charset="0"/>
                                                </a:rPr>
                                                <m:t>𝑋</m:t>
                                              </m:r>
                                            </m:sub>
                                          </m:sSub>
                                        </m:e>
                                      </m:mr>
                                      <m:m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𝜔</m:t>
                                                  </m:r>
                                                </m:e>
                                              </m:acc>
                                            </m:e>
                                            <m:sub>
                                              <m:r>
                                                <a:rPr lang="en-US" i="1">
                                                  <a:latin typeface="Cambria Math" panose="02040503050406030204" pitchFamily="18" charset="0"/>
                                                </a:rPr>
                                                <m:t>𝑌</m:t>
                                              </m:r>
                                            </m:sub>
                                          </m:sSub>
                                        </m:e>
                                      </m:mr>
                                      <m:m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𝜔</m:t>
                                                  </m:r>
                                                </m:e>
                                              </m:acc>
                                            </m:e>
                                            <m:sub>
                                              <m:r>
                                                <a:rPr lang="en-US" i="1">
                                                  <a:latin typeface="Cambria Math" panose="02040503050406030204" pitchFamily="18" charset="0"/>
                                                </a:rPr>
                                                <m:t>𝑍</m:t>
                                              </m:r>
                                            </m:sub>
                                          </m:sSub>
                                        </m:e>
                                      </m:mr>
                                    </m:m>
                                  </m:e>
                                </m:mr>
                              </m:m>
                            </m:e>
                          </m:d>
                        </m:e>
                      </m:d>
                      <m:sSup>
                        <m:sSupPr>
                          <m:ctrlPr>
                            <a:rPr lang="en-US" i="1">
                              <a:latin typeface="Cambria Math" panose="02040503050406030204" pitchFamily="18" charset="0"/>
                            </a:rPr>
                          </m:ctrlPr>
                        </m:sSupPr>
                        <m:e>
                          <m:r>
                            <a:rPr lang="en-US" i="1">
                              <a:latin typeface="Cambria Math" panose="02040503050406030204" pitchFamily="18" charset="0"/>
                            </a:rPr>
                            <m:t>𝐽</m:t>
                          </m:r>
                        </m:e>
                        <m:sup>
                          <m:r>
                            <a:rPr lang="en-US" i="1">
                              <a:latin typeface="Cambria Math" panose="02040503050406030204" pitchFamily="18" charset="0"/>
                            </a:rPr>
                            <m:t>𝑇</m:t>
                          </m:r>
                        </m:sup>
                      </m:sSup>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4412120" y="4322513"/>
                <a:ext cx="2778389" cy="171316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7439891" y="1207686"/>
                <a:ext cx="1870364" cy="1289199"/>
              </a:xfrm>
              <a:prstGeom prst="rect">
                <a:avLst/>
              </a:prstGeom>
            </p:spPr>
            <p:txBody>
              <a:bodyPr wrap="square">
                <a:spAutoFit/>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𝜔</m:t>
                          </m:r>
                        </m:e>
                        <m:sub>
                          <m:r>
                            <a:rPr lang="en-US" i="1">
                              <a:latin typeface="Cambria Math" panose="02040503050406030204" pitchFamily="18" charset="0"/>
                              <a:ea typeface="Calibri" panose="020F0502020204030204" pitchFamily="34" charset="0"/>
                              <a:cs typeface="Times New Roman" panose="02020603050405020304" pitchFamily="18" charset="0"/>
                            </a:rPr>
                            <m:t>𝑋</m:t>
                          </m:r>
                        </m:sub>
                      </m:sSub>
                      <m:r>
                        <a:rPr lang="en-US" i="1">
                          <a:latin typeface="Cambria Math" panose="02040503050406030204" pitchFamily="18" charset="0"/>
                          <a:ea typeface="Calibri" panose="020F0502020204030204" pitchFamily="34" charset="0"/>
                          <a:cs typeface="Times New Roman" panose="02020603050405020304" pitchFamily="18" charset="0"/>
                        </a:rPr>
                        <m:t>=</m:t>
                      </m:r>
                      <m:sSub>
                        <m:sSubPr>
                          <m:ctrlPr>
                            <a:rPr lang="en-US"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accPr>
                            <m:e>
                              <m:r>
                                <a:rPr lang="en-US" i="1">
                                  <a:solidFill>
                                    <a:schemeClr val="tx1"/>
                                  </a:solidFill>
                                  <a:latin typeface="Cambria Math" panose="02040503050406030204" pitchFamily="18" charset="0"/>
                                  <a:ea typeface="Calibri" panose="020F0502020204030204" pitchFamily="34" charset="0"/>
                                  <a:cs typeface="Times New Roman" panose="02020603050405020304" pitchFamily="18" charset="0"/>
                                </a:rPr>
                                <m:t>𝜔</m:t>
                              </m:r>
                            </m:e>
                          </m:acc>
                        </m:e>
                        <m:sub>
                          <m:r>
                            <a:rPr lang="en-US"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sub>
                      </m:sSub>
                      <m:r>
                        <m:rPr>
                          <m:sty m:val="p"/>
                        </m:rPr>
                        <a:rPr lang="en-US">
                          <a:solidFill>
                            <a:schemeClr val="tx1"/>
                          </a:solidFill>
                          <a:latin typeface="Cambria Math" panose="02040503050406030204" pitchFamily="18" charset="0"/>
                          <a:ea typeface="Calibri" panose="020F0502020204030204" pitchFamily="34" charset="0"/>
                          <a:cs typeface="Times New Roman" panose="02020603050405020304" pitchFamily="18" charset="0"/>
                        </a:rPr>
                        <m:t>Δ</m:t>
                      </m:r>
                      <m:r>
                        <m:rPr>
                          <m:sty m:val="p"/>
                        </m:rPr>
                        <a:rPr lang="en-US" b="0" i="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t</m:t>
                      </m:r>
                    </m:oMath>
                  </m:oMathPara>
                </a14:m>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i="1">
                              <a:solidFill>
                                <a:schemeClr val="tx1"/>
                              </a:solidFill>
                              <a:latin typeface="Cambria Math" panose="02040503050406030204" pitchFamily="18" charset="0"/>
                              <a:ea typeface="Calibri" panose="020F0502020204030204" pitchFamily="34" charset="0"/>
                              <a:cs typeface="Times New Roman" panose="02020603050405020304" pitchFamily="18" charset="0"/>
                            </a:rPr>
                            <m:t>𝜔</m:t>
                          </m:r>
                        </m:e>
                        <m:sub>
                          <m:r>
                            <a:rPr lang="en-US"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𝑌</m:t>
                          </m:r>
                        </m:sub>
                      </m:sSub>
                      <m:r>
                        <a:rPr lang="en-US"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accPr>
                            <m:e>
                              <m:r>
                                <a:rPr lang="en-US" i="1">
                                  <a:solidFill>
                                    <a:schemeClr val="tx1"/>
                                  </a:solidFill>
                                  <a:latin typeface="Cambria Math" panose="02040503050406030204" pitchFamily="18" charset="0"/>
                                  <a:ea typeface="Calibri" panose="020F0502020204030204" pitchFamily="34" charset="0"/>
                                  <a:cs typeface="Times New Roman" panose="02020603050405020304" pitchFamily="18" charset="0"/>
                                </a:rPr>
                                <m:t>𝜔</m:t>
                              </m:r>
                            </m:e>
                          </m:acc>
                        </m:e>
                        <m:sub>
                          <m:r>
                            <a:rPr lang="en-US"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𝑌</m:t>
                          </m:r>
                        </m:sub>
                      </m:sSub>
                      <m:r>
                        <m:rPr>
                          <m:sty m:val="p"/>
                        </m:rPr>
                        <a:rPr lang="en-US">
                          <a:solidFill>
                            <a:schemeClr val="tx1"/>
                          </a:solidFill>
                          <a:latin typeface="Cambria Math" panose="02040503050406030204" pitchFamily="18" charset="0"/>
                          <a:ea typeface="Calibri" panose="020F0502020204030204" pitchFamily="34" charset="0"/>
                          <a:cs typeface="Times New Roman" panose="02020603050405020304" pitchFamily="18" charset="0"/>
                        </a:rPr>
                        <m:t>Δ</m:t>
                      </m:r>
                      <m:r>
                        <a:rPr lang="en-US"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𝑡</m:t>
                      </m:r>
                    </m:oMath>
                  </m:oMathPara>
                </a14:m>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i="1">
                              <a:solidFill>
                                <a:schemeClr val="tx1"/>
                              </a:solidFill>
                              <a:latin typeface="Cambria Math" panose="02040503050406030204" pitchFamily="18" charset="0"/>
                              <a:ea typeface="Calibri" panose="020F0502020204030204" pitchFamily="34" charset="0"/>
                              <a:cs typeface="Times New Roman" panose="02020603050405020304" pitchFamily="18" charset="0"/>
                            </a:rPr>
                            <m:t>𝜔</m:t>
                          </m:r>
                        </m:e>
                        <m:sub>
                          <m:r>
                            <a:rPr lang="en-US"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𝑍</m:t>
                          </m:r>
                        </m:sub>
                      </m:sSub>
                      <m:r>
                        <a:rPr lang="en-US"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accPr>
                            <m:e>
                              <m:r>
                                <a:rPr lang="en-US" i="1">
                                  <a:solidFill>
                                    <a:schemeClr val="tx1"/>
                                  </a:solidFill>
                                  <a:latin typeface="Cambria Math" panose="02040503050406030204" pitchFamily="18" charset="0"/>
                                  <a:ea typeface="Calibri" panose="020F0502020204030204" pitchFamily="34" charset="0"/>
                                  <a:cs typeface="Times New Roman" panose="02020603050405020304" pitchFamily="18" charset="0"/>
                                </a:rPr>
                                <m:t>𝜔</m:t>
                              </m:r>
                            </m:e>
                          </m:acc>
                        </m:e>
                        <m:sub>
                          <m:r>
                            <a:rPr lang="en-US"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𝑍</m:t>
                          </m:r>
                        </m:sub>
                      </m:sSub>
                      <m:r>
                        <m:rPr>
                          <m:sty m:val="p"/>
                        </m:rPr>
                        <a:rPr lang="en-US">
                          <a:solidFill>
                            <a:schemeClr val="tx1"/>
                          </a:solidFill>
                          <a:latin typeface="Cambria Math" panose="02040503050406030204" pitchFamily="18" charset="0"/>
                          <a:ea typeface="Calibri" panose="020F0502020204030204" pitchFamily="34" charset="0"/>
                          <a:cs typeface="Times New Roman" panose="02020603050405020304" pitchFamily="18" charset="0"/>
                        </a:rPr>
                        <m:t>Δ</m:t>
                      </m:r>
                      <m:r>
                        <a:rPr lang="en-US" b="0" i="1" smtClean="0">
                          <a:latin typeface="Cambria Math" panose="02040503050406030204" pitchFamily="18" charset="0"/>
                          <a:ea typeface="Calibri" panose="020F0502020204030204" pitchFamily="34" charset="0"/>
                          <a:cs typeface="Times New Roman" panose="02020603050405020304" pitchFamily="18" charset="0"/>
                        </a:rPr>
                        <m:t>𝑡</m:t>
                      </m:r>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7439891" y="1207686"/>
                <a:ext cx="1870364" cy="1289199"/>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4552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Spatial Reference System</a:t>
            </a:r>
            <a:endParaRPr lang="en-US" dirty="0"/>
          </a:p>
        </p:txBody>
      </p:sp>
      <p:sp>
        <p:nvSpPr>
          <p:cNvPr id="3" name="Content Placeholder 2"/>
          <p:cNvSpPr>
            <a:spLocks noGrp="1"/>
          </p:cNvSpPr>
          <p:nvPr>
            <p:ph idx="1"/>
          </p:nvPr>
        </p:nvSpPr>
        <p:spPr/>
        <p:txBody>
          <a:bodyPr/>
          <a:lstStyle/>
          <a:p>
            <a:r>
              <a:rPr lang="en-US" dirty="0" smtClean="0"/>
              <a:t>The coordinate system for all federal civilian mapping in the USA</a:t>
            </a:r>
          </a:p>
          <a:p>
            <a:r>
              <a:rPr lang="en-US" dirty="0" smtClean="0"/>
              <a:t>Includes:</a:t>
            </a:r>
          </a:p>
          <a:p>
            <a:pPr lvl="1"/>
            <a:r>
              <a:rPr lang="en-US" dirty="0" smtClean="0"/>
              <a:t>North American Datum of 1983</a:t>
            </a:r>
          </a:p>
          <a:p>
            <a:pPr lvl="2"/>
            <a:r>
              <a:rPr lang="en-US" dirty="0" smtClean="0"/>
              <a:t>Three frames, historically called “horizontal datums”</a:t>
            </a:r>
          </a:p>
        </p:txBody>
      </p:sp>
      <p:sp>
        <p:nvSpPr>
          <p:cNvPr id="4" name="Date Placeholder 3"/>
          <p:cNvSpPr>
            <a:spLocks noGrp="1"/>
          </p:cNvSpPr>
          <p:nvPr>
            <p:ph type="dt" sz="half" idx="10"/>
          </p:nvPr>
        </p:nvSpPr>
        <p:spPr/>
        <p:txBody>
          <a:bodyPr/>
          <a:lstStyle/>
          <a:p>
            <a:pPr>
              <a:defRPr/>
            </a:pPr>
            <a:r>
              <a:rPr lang="en-US" altLang="en-US" smtClean="0"/>
              <a:t>December 11, 2017</a:t>
            </a:r>
            <a:endParaRPr lang="en-US" altLang="en-US"/>
          </a:p>
        </p:txBody>
      </p:sp>
      <p:sp>
        <p:nvSpPr>
          <p:cNvPr id="5" name="Footer Placeholder 4"/>
          <p:cNvSpPr>
            <a:spLocks noGrp="1"/>
          </p:cNvSpPr>
          <p:nvPr>
            <p:ph type="ftr" sz="quarter" idx="11"/>
          </p:nvPr>
        </p:nvSpPr>
        <p:spPr/>
        <p:txBody>
          <a:bodyPr/>
          <a:lstStyle/>
          <a:p>
            <a:pPr>
              <a:defRPr/>
            </a:pPr>
            <a:r>
              <a:rPr lang="en-US" smtClean="0"/>
              <a:t>AGU Fall Meeting, New Orleans</a:t>
            </a:r>
            <a:endParaRPr lang="en-US"/>
          </a:p>
        </p:txBody>
      </p:sp>
    </p:spTree>
    <p:extLst>
      <p:ext uri="{BB962C8B-B14F-4D97-AF65-F5344CB8AC3E}">
        <p14:creationId xmlns:p14="http://schemas.microsoft.com/office/powerpoint/2010/main" val="26573725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Date Placeholder 4"/>
          <p:cNvSpPr>
            <a:spLocks noGrp="1"/>
          </p:cNvSpPr>
          <p:nvPr>
            <p:ph type="dt" sz="half" idx="10"/>
          </p:nvPr>
        </p:nvSpPr>
        <p:spPr/>
        <p:txBody>
          <a:bodyPr/>
          <a:lstStyle/>
          <a:p>
            <a:pPr>
              <a:defRPr/>
            </a:pPr>
            <a:r>
              <a:rPr lang="en-US" altLang="en-US" smtClean="0"/>
              <a:t>December 11, 2017</a:t>
            </a:r>
            <a:endParaRPr lang="en-US" altLang="en-US"/>
          </a:p>
        </p:txBody>
      </p:sp>
      <p:sp>
        <p:nvSpPr>
          <p:cNvPr id="6" name="Footer Placeholder 5"/>
          <p:cNvSpPr>
            <a:spLocks noGrp="1"/>
          </p:cNvSpPr>
          <p:nvPr>
            <p:ph type="ftr" sz="quarter" idx="11"/>
          </p:nvPr>
        </p:nvSpPr>
        <p:spPr/>
        <p:txBody>
          <a:bodyPr/>
          <a:lstStyle/>
          <a:p>
            <a:pPr>
              <a:defRPr/>
            </a:pPr>
            <a:r>
              <a:rPr lang="en-US" smtClean="0"/>
              <a:t>AGU Fall Meeting, New Orleans</a:t>
            </a:r>
            <a:endParaRPr lang="en-US"/>
          </a:p>
        </p:txBody>
      </p:sp>
    </p:spTree>
    <p:extLst>
      <p:ext uri="{BB962C8B-B14F-4D97-AF65-F5344CB8AC3E}">
        <p14:creationId xmlns:p14="http://schemas.microsoft.com/office/powerpoint/2010/main" val="13087818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Velocities</a:t>
            </a:r>
            <a:endParaRPr lang="en-US" dirty="0"/>
          </a:p>
        </p:txBody>
      </p:sp>
      <p:pic>
        <p:nvPicPr>
          <p:cNvPr id="5" name="Content Placeholder 4"/>
          <p:cNvPicPr>
            <a:picLocks noGrp="1" noChangeAspect="1"/>
          </p:cNvPicPr>
          <p:nvPr>
            <p:ph idx="1"/>
          </p:nvPr>
        </p:nvPicPr>
        <p:blipFill>
          <a:blip r:embed="rId2"/>
          <a:stretch>
            <a:fillRect/>
          </a:stretch>
        </p:blipFill>
        <p:spPr>
          <a:xfrm>
            <a:off x="660071" y="1828800"/>
            <a:ext cx="7823858" cy="4297363"/>
          </a:xfrm>
          <a:prstGeom prst="rect">
            <a:avLst/>
          </a:prstGeom>
        </p:spPr>
      </p:pic>
      <p:sp>
        <p:nvSpPr>
          <p:cNvPr id="4" name="Date Placeholder 3"/>
          <p:cNvSpPr>
            <a:spLocks noGrp="1"/>
          </p:cNvSpPr>
          <p:nvPr>
            <p:ph type="dt" sz="half" idx="10"/>
          </p:nvPr>
        </p:nvSpPr>
        <p:spPr/>
        <p:txBody>
          <a:bodyPr/>
          <a:lstStyle/>
          <a:p>
            <a:pPr>
              <a:defRPr/>
            </a:pPr>
            <a:r>
              <a:rPr lang="en-US" altLang="en-US" smtClean="0"/>
              <a:t>December 11, 2017</a:t>
            </a:r>
            <a:endParaRPr lang="en-US" altLang="en-US"/>
          </a:p>
        </p:txBody>
      </p:sp>
      <p:sp>
        <p:nvSpPr>
          <p:cNvPr id="3" name="Footer Placeholder 2"/>
          <p:cNvSpPr>
            <a:spLocks noGrp="1"/>
          </p:cNvSpPr>
          <p:nvPr>
            <p:ph type="ftr" sz="quarter" idx="11"/>
          </p:nvPr>
        </p:nvSpPr>
        <p:spPr/>
        <p:txBody>
          <a:bodyPr/>
          <a:lstStyle/>
          <a:p>
            <a:pPr>
              <a:defRPr/>
            </a:pPr>
            <a:r>
              <a:rPr lang="en-US" smtClean="0"/>
              <a:t>AGU Fall Meeting, New Orleans</a:t>
            </a:r>
            <a:endParaRPr lang="en-US"/>
          </a:p>
        </p:txBody>
      </p:sp>
    </p:spTree>
    <p:extLst>
      <p:ext uri="{BB962C8B-B14F-4D97-AF65-F5344CB8AC3E}">
        <p14:creationId xmlns:p14="http://schemas.microsoft.com/office/powerpoint/2010/main" val="20864763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057775" y="2452171"/>
            <a:ext cx="4086225" cy="4181475"/>
          </a:xfrm>
          <a:prstGeom prst="rect">
            <a:avLst/>
          </a:prstGeom>
        </p:spPr>
      </p:pic>
      <p:sp>
        <p:nvSpPr>
          <p:cNvPr id="103" name="Shape 103"/>
          <p:cNvSpPr txBox="1">
            <a:spLocks noGrp="1"/>
          </p:cNvSpPr>
          <p:nvPr>
            <p:ph type="title"/>
          </p:nvPr>
        </p:nvSpPr>
        <p:spPr>
          <a:xfrm>
            <a:off x="457200" y="3508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dirty="0" smtClean="0">
                <a:ea typeface="Times New Roman"/>
                <a:cs typeface="Times New Roman"/>
                <a:sym typeface="Times New Roman"/>
              </a:rPr>
              <a:t>Defining a rotating plate</a:t>
            </a:r>
            <a:endParaRPr lang="en-US" sz="4400" dirty="0">
              <a:ea typeface="Times New Roman"/>
              <a:cs typeface="Times New Roman"/>
              <a:sym typeface="Times New Roman"/>
            </a:endParaRPr>
          </a:p>
        </p:txBody>
      </p:sp>
      <p:sp>
        <p:nvSpPr>
          <p:cNvPr id="2" name="Date Placeholder 1"/>
          <p:cNvSpPr>
            <a:spLocks noGrp="1"/>
          </p:cNvSpPr>
          <p:nvPr>
            <p:ph type="dt" sz="half" idx="10"/>
          </p:nvPr>
        </p:nvSpPr>
        <p:spPr/>
        <p:txBody>
          <a:bodyPr/>
          <a:lstStyle/>
          <a:p>
            <a:pPr>
              <a:defRPr/>
            </a:pPr>
            <a:r>
              <a:rPr lang="en-US" altLang="en-US" smtClean="0"/>
              <a:t>December 11, 2017</a:t>
            </a:r>
            <a:endParaRPr lang="en-US" altLang="en-US" dirty="0"/>
          </a:p>
        </p:txBody>
      </p:sp>
      <mc:AlternateContent xmlns:mc="http://schemas.openxmlformats.org/markup-compatibility/2006" xmlns:a14="http://schemas.microsoft.com/office/drawing/2010/main">
        <mc:Choice Requires="a14">
          <p:sp>
            <p:nvSpPr>
              <p:cNvPr id="12" name="TextBox 11"/>
              <p:cNvSpPr txBox="1"/>
              <p:nvPr/>
            </p:nvSpPr>
            <p:spPr>
              <a:xfrm>
                <a:off x="533405" y="1309171"/>
                <a:ext cx="8077195" cy="5632311"/>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Most common method:  Three </a:t>
                </a:r>
                <a:r>
                  <a:rPr lang="en-US" sz="2400" b="1" i="1" dirty="0" smtClean="0"/>
                  <a:t>small</a:t>
                </a:r>
                <a:r>
                  <a:rPr lang="en-US" sz="2400" dirty="0" smtClean="0"/>
                  <a:t> rotation rates about the three ITRF axes</a:t>
                </a:r>
              </a:p>
              <a:p>
                <a:endParaRPr lang="en-US" sz="2400" dirty="0" smtClean="0"/>
              </a:p>
              <a:p>
                <a:pPr marL="742950" lvl="1" indent="-285750">
                  <a:buFont typeface="Arial" panose="020B0604020202020204" pitchFamily="34" charset="0"/>
                  <a:buChar char="•"/>
                </a:pPr>
                <a14:m>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acc>
                          <m:accPr>
                            <m:chr m:val="̇"/>
                            <m:ctrlPr>
                              <a:rPr lang="en-US" sz="2400" i="1" smtClean="0">
                                <a:latin typeface="Cambria Math" panose="02040503050406030204" pitchFamily="18" charset="0"/>
                                <a:ea typeface="Cambria Math" panose="02040503050406030204" pitchFamily="18" charset="0"/>
                              </a:rPr>
                            </m:ctrlPr>
                          </m:accPr>
                          <m:e>
                            <m:r>
                              <a:rPr lang="en-US" sz="2400" i="1">
                                <a:latin typeface="Cambria Math" panose="02040503050406030204" pitchFamily="18" charset="0"/>
                                <a:ea typeface="Cambria Math" panose="02040503050406030204" pitchFamily="18" charset="0"/>
                              </a:rPr>
                              <m:t>𝜔</m:t>
                            </m:r>
                          </m:e>
                        </m:acc>
                      </m:e>
                      <m:sub>
                        <m:r>
                          <a:rPr lang="en-US" sz="2400" b="0" i="1" smtClean="0">
                            <a:latin typeface="Cambria Math" panose="02040503050406030204" pitchFamily="18" charset="0"/>
                            <a:ea typeface="Cambria Math" panose="02040503050406030204" pitchFamily="18" charset="0"/>
                          </a:rPr>
                          <m:t>𝑋</m:t>
                        </m:r>
                      </m:sub>
                    </m:sSub>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acc>
                          <m:accPr>
                            <m:chr m:val="̇"/>
                            <m:ctrlPr>
                              <a:rPr lang="en-US" sz="2400" i="1">
                                <a:latin typeface="Cambria Math" panose="02040503050406030204" pitchFamily="18" charset="0"/>
                                <a:ea typeface="Cambria Math" panose="02040503050406030204" pitchFamily="18" charset="0"/>
                              </a:rPr>
                            </m:ctrlPr>
                          </m:accPr>
                          <m:e>
                            <m:r>
                              <a:rPr lang="en-US" sz="2400" i="1">
                                <a:latin typeface="Cambria Math" panose="02040503050406030204" pitchFamily="18" charset="0"/>
                                <a:ea typeface="Cambria Math" panose="02040503050406030204" pitchFamily="18" charset="0"/>
                              </a:rPr>
                              <m:t>𝜔</m:t>
                            </m:r>
                          </m:e>
                        </m:acc>
                      </m:e>
                      <m:sub>
                        <m:r>
                          <a:rPr lang="en-US" sz="2400" b="0" i="1" smtClean="0">
                            <a:latin typeface="Cambria Math" panose="02040503050406030204" pitchFamily="18" charset="0"/>
                            <a:ea typeface="Cambria Math" panose="02040503050406030204" pitchFamily="18" charset="0"/>
                          </a:rPr>
                          <m:t>𝑌</m:t>
                        </m:r>
                      </m:sub>
                    </m:sSub>
                    <m:r>
                      <a:rPr lang="en-US" sz="2400" i="1">
                        <a:latin typeface="Cambria Math" panose="02040503050406030204" pitchFamily="18" charset="0"/>
                        <a:ea typeface="Cambria Math" panose="02040503050406030204" pitchFamily="18" charset="0"/>
                      </a:rPr>
                      <m:t>,</m:t>
                    </m:r>
                  </m:oMath>
                </a14:m>
                <a:r>
                  <a:rPr lang="en-US" sz="2400" dirty="0">
                    <a:ea typeface="Cambria Math" panose="02040503050406030204" pitchFamily="18" charset="0"/>
                  </a:rPr>
                  <a:t> </a:t>
                </a:r>
                <a14:m>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acc>
                          <m:accPr>
                            <m:chr m:val="̇"/>
                            <m:ctrlPr>
                              <a:rPr lang="en-US" sz="2400" i="1">
                                <a:latin typeface="Cambria Math" panose="02040503050406030204" pitchFamily="18" charset="0"/>
                                <a:ea typeface="Cambria Math" panose="02040503050406030204" pitchFamily="18" charset="0"/>
                              </a:rPr>
                            </m:ctrlPr>
                          </m:accPr>
                          <m:e>
                            <m:r>
                              <a:rPr lang="en-US" sz="2400" i="1">
                                <a:latin typeface="Cambria Math" panose="02040503050406030204" pitchFamily="18" charset="0"/>
                                <a:ea typeface="Cambria Math" panose="02040503050406030204" pitchFamily="18" charset="0"/>
                              </a:rPr>
                              <m:t>𝜔</m:t>
                            </m:r>
                          </m:e>
                        </m:acc>
                      </m:e>
                      <m:sub>
                        <m:r>
                          <a:rPr lang="en-US" sz="2400" b="0" i="1" smtClean="0">
                            <a:latin typeface="Cambria Math" panose="02040503050406030204" pitchFamily="18" charset="0"/>
                            <a:ea typeface="Cambria Math" panose="02040503050406030204" pitchFamily="18" charset="0"/>
                          </a:rPr>
                          <m:t>𝑍</m:t>
                        </m:r>
                      </m:sub>
                    </m:sSub>
                  </m:oMath>
                </a14:m>
                <a:endParaRPr lang="en-US" sz="2400" dirty="0" smtClean="0">
                  <a:ea typeface="Cambria Math" panose="02040503050406030204" pitchFamily="18" charset="0"/>
                </a:endParaRPr>
              </a:p>
              <a:p>
                <a:pPr marL="742950" lvl="1" indent="-285750">
                  <a:buFont typeface="Arial" panose="020B0604020202020204" pitchFamily="34" charset="0"/>
                  <a:buChar char="•"/>
                </a:pPr>
                <a:endParaRPr lang="en-US" sz="2400" dirty="0">
                  <a:ea typeface="Cambria Math" panose="02040503050406030204" pitchFamily="18" charset="0"/>
                </a:endParaRPr>
              </a:p>
              <a:p>
                <a:pPr marL="742950" lvl="1" indent="-285750">
                  <a:buFont typeface="Arial" panose="020B0604020202020204" pitchFamily="34" charset="0"/>
                  <a:buChar char="•"/>
                </a:pPr>
                <a:r>
                  <a:rPr lang="en-US" sz="2400" dirty="0" smtClean="0">
                    <a:ea typeface="Cambria Math" panose="02040503050406030204" pitchFamily="18" charset="0"/>
                  </a:rPr>
                  <a:t>Order of rotations doesn’t matter</a:t>
                </a:r>
              </a:p>
              <a:p>
                <a:pPr marL="742950" lvl="1" indent="-285750">
                  <a:buFont typeface="Arial" panose="020B0604020202020204" pitchFamily="34" charset="0"/>
                  <a:buChar char="•"/>
                </a:pPr>
                <a:endParaRPr lang="en-US" sz="2400" dirty="0" smtClean="0">
                  <a:ea typeface="Cambria Math" panose="02040503050406030204" pitchFamily="18" charset="0"/>
                </a:endParaRPr>
              </a:p>
              <a:p>
                <a:pPr marL="742950" lvl="1" indent="-285750">
                  <a:buFont typeface="Arial" panose="020B0604020202020204" pitchFamily="34" charset="0"/>
                  <a:buChar char="•"/>
                </a:pPr>
                <a:r>
                  <a:rPr lang="en-US" sz="2400" dirty="0" smtClean="0">
                    <a:ea typeface="Cambria Math" panose="02040503050406030204" pitchFamily="18" charset="0"/>
                  </a:rPr>
                  <a:t>This method only works</a:t>
                </a:r>
              </a:p>
              <a:p>
                <a:pPr lvl="1"/>
                <a:r>
                  <a:rPr lang="en-US" sz="2400" dirty="0">
                    <a:ea typeface="Cambria Math" panose="02040503050406030204" pitchFamily="18" charset="0"/>
                  </a:rPr>
                  <a:t> </a:t>
                </a:r>
                <a:r>
                  <a:rPr lang="en-US" sz="2400" dirty="0" smtClean="0">
                    <a:ea typeface="Cambria Math" panose="02040503050406030204" pitchFamily="18" charset="0"/>
                  </a:rPr>
                  <a:t>   if all three rotation rates are</a:t>
                </a:r>
              </a:p>
              <a:p>
                <a:pPr lvl="1"/>
                <a:r>
                  <a:rPr lang="en-US" sz="2400" dirty="0" smtClean="0">
                    <a:ea typeface="Cambria Math" panose="02040503050406030204" pitchFamily="18" charset="0"/>
                  </a:rPr>
                  <a:t>    small enough to invoke these</a:t>
                </a:r>
              </a:p>
              <a:p>
                <a:pPr lvl="1"/>
                <a:r>
                  <a:rPr lang="en-US" sz="2400" dirty="0">
                    <a:ea typeface="Cambria Math" panose="02040503050406030204" pitchFamily="18" charset="0"/>
                  </a:rPr>
                  <a:t> </a:t>
                </a:r>
                <a:r>
                  <a:rPr lang="en-US" sz="2400" dirty="0" smtClean="0">
                    <a:ea typeface="Cambria Math" panose="02040503050406030204" pitchFamily="18" charset="0"/>
                  </a:rPr>
                  <a:t>   trig identities:</a:t>
                </a:r>
              </a:p>
              <a:p>
                <a:pPr lvl="1"/>
                <a:r>
                  <a:rPr lang="en-US" sz="2400" dirty="0">
                    <a:ea typeface="Cambria Math" panose="02040503050406030204" pitchFamily="18" charset="0"/>
                  </a:rPr>
                  <a:t> </a:t>
                </a:r>
                <a:r>
                  <a:rPr lang="en-US" sz="2400" dirty="0" smtClean="0">
                    <a:ea typeface="Cambria Math" panose="02040503050406030204" pitchFamily="18" charset="0"/>
                  </a:rPr>
                  <a:t>   	</a:t>
                </a:r>
                <a:r>
                  <a:rPr lang="en-US" sz="2400" dirty="0" smtClean="0">
                    <a:latin typeface="Arial" panose="020B0604020202020204" pitchFamily="34" charset="0"/>
                    <a:ea typeface="Cambria Math" panose="02040503050406030204" pitchFamily="18" charset="0"/>
                    <a:cs typeface="Arial" panose="020B0604020202020204" pitchFamily="34" charset="0"/>
                  </a:rPr>
                  <a:t>cos (</a:t>
                </a:r>
                <a14:m>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acc>
                          <m:accPr>
                            <m:chr m:val="̇"/>
                            <m:ctrlPr>
                              <a:rPr lang="en-US" sz="2400" i="1">
                                <a:latin typeface="Cambria Math" panose="02040503050406030204" pitchFamily="18" charset="0"/>
                                <a:ea typeface="Cambria Math" panose="02040503050406030204" pitchFamily="18" charset="0"/>
                              </a:rPr>
                            </m:ctrlPr>
                          </m:accPr>
                          <m:e>
                            <m:r>
                              <a:rPr lang="en-US" sz="2400" i="1">
                                <a:latin typeface="Cambria Math" panose="02040503050406030204" pitchFamily="18" charset="0"/>
                                <a:ea typeface="Cambria Math" panose="02040503050406030204" pitchFamily="18" charset="0"/>
                              </a:rPr>
                              <m:t>𝜔</m:t>
                            </m:r>
                          </m:e>
                        </m:acc>
                      </m:e>
                      <m:sub>
                        <m:r>
                          <a:rPr lang="en-US" sz="2400" i="1">
                            <a:latin typeface="Cambria Math" panose="02040503050406030204" pitchFamily="18" charset="0"/>
                            <a:ea typeface="Cambria Math" panose="02040503050406030204" pitchFamily="18" charset="0"/>
                          </a:rPr>
                          <m:t>∗</m:t>
                        </m:r>
                      </m:sub>
                    </m:sSub>
                    <m:r>
                      <a:rPr lang="en-US" sz="2400" i="1">
                        <a:latin typeface="Cambria Math" panose="02040503050406030204" pitchFamily="18" charset="0"/>
                        <a:ea typeface="Cambria Math" panose="02040503050406030204" pitchFamily="18" charset="0"/>
                      </a:rPr>
                      <m:t>×</m:t>
                    </m:r>
                  </m:oMath>
                </a14:m>
                <a:r>
                  <a:rPr lang="en-US" sz="2400" dirty="0" smtClean="0">
                    <a:latin typeface="Arial" panose="020B0604020202020204" pitchFamily="34" charset="0"/>
                    <a:ea typeface="Cambria Math" panose="02040503050406030204" pitchFamily="18" charset="0"/>
                    <a:cs typeface="Arial" panose="020B0604020202020204" pitchFamily="34" charset="0"/>
                  </a:rPr>
                  <a:t> </a:t>
                </a:r>
                <a:r>
                  <a:rPr lang="en-US" sz="2400" dirty="0" smtClean="0">
                    <a:latin typeface="Symbol" panose="05050102010706020507" pitchFamily="18" charset="2"/>
                    <a:ea typeface="Cambria Math" panose="02040503050406030204" pitchFamily="18" charset="0"/>
                    <a:cs typeface="Arial" panose="020B0604020202020204" pitchFamily="34" charset="0"/>
                  </a:rPr>
                  <a:t>D</a:t>
                </a:r>
                <a:r>
                  <a:rPr lang="en-US" sz="2400" dirty="0" smtClean="0">
                    <a:latin typeface="Arial" panose="020B0604020202020204" pitchFamily="34" charset="0"/>
                    <a:ea typeface="Cambria Math" panose="02040503050406030204" pitchFamily="18" charset="0"/>
                    <a:cs typeface="Arial" panose="020B0604020202020204" pitchFamily="34" charset="0"/>
                  </a:rPr>
                  <a:t>t) = 1</a:t>
                </a:r>
              </a:p>
              <a:p>
                <a:pPr lvl="1"/>
                <a:r>
                  <a:rPr lang="en-US" sz="2400" dirty="0" smtClean="0">
                    <a:latin typeface="Arial" panose="020B0604020202020204" pitchFamily="34" charset="0"/>
                    <a:ea typeface="Cambria Math" panose="02040503050406030204" pitchFamily="18" charset="0"/>
                    <a:cs typeface="Arial" panose="020B0604020202020204" pitchFamily="34" charset="0"/>
                  </a:rPr>
                  <a:t>	sin </a:t>
                </a:r>
                <a:r>
                  <a:rPr lang="en-US" sz="2400" dirty="0">
                    <a:latin typeface="Arial" panose="020B0604020202020204" pitchFamily="34" charset="0"/>
                    <a:ea typeface="Cambria Math" panose="02040503050406030204" pitchFamily="18" charset="0"/>
                    <a:cs typeface="Arial" panose="020B0604020202020204" pitchFamily="34" charset="0"/>
                  </a:rPr>
                  <a:t>(</a:t>
                </a:r>
                <a14:m>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acc>
                          <m:accPr>
                            <m:chr m:val="̇"/>
                            <m:ctrlPr>
                              <a:rPr lang="en-US" sz="2400" i="1">
                                <a:latin typeface="Cambria Math" panose="02040503050406030204" pitchFamily="18" charset="0"/>
                                <a:ea typeface="Cambria Math" panose="02040503050406030204" pitchFamily="18" charset="0"/>
                              </a:rPr>
                            </m:ctrlPr>
                          </m:accPr>
                          <m:e>
                            <m:r>
                              <a:rPr lang="en-US" sz="2400" i="1">
                                <a:latin typeface="Cambria Math" panose="02040503050406030204" pitchFamily="18" charset="0"/>
                                <a:ea typeface="Cambria Math" panose="02040503050406030204" pitchFamily="18" charset="0"/>
                              </a:rPr>
                              <m:t>𝜔</m:t>
                            </m:r>
                          </m:e>
                        </m:acc>
                      </m:e>
                      <m:sub>
                        <m:r>
                          <a:rPr lang="en-US" sz="2400" i="1">
                            <a:latin typeface="Cambria Math" panose="02040503050406030204" pitchFamily="18" charset="0"/>
                            <a:ea typeface="Cambria Math" panose="02040503050406030204" pitchFamily="18" charset="0"/>
                          </a:rPr>
                          <m:t>∗</m:t>
                        </m:r>
                      </m:sub>
                    </m:sSub>
                    <m:r>
                      <a:rPr lang="en-US" sz="2400" i="1">
                        <a:latin typeface="Cambria Math" panose="02040503050406030204" pitchFamily="18" charset="0"/>
                        <a:ea typeface="Cambria Math" panose="02040503050406030204" pitchFamily="18" charset="0"/>
                      </a:rPr>
                      <m:t>×</m:t>
                    </m:r>
                  </m:oMath>
                </a14:m>
                <a:r>
                  <a:rPr lang="en-US" sz="2400" dirty="0">
                    <a:latin typeface="Arial" panose="020B0604020202020204" pitchFamily="34" charset="0"/>
                    <a:ea typeface="Cambria Math" panose="02040503050406030204" pitchFamily="18" charset="0"/>
                    <a:cs typeface="Arial" panose="020B0604020202020204" pitchFamily="34" charset="0"/>
                  </a:rPr>
                  <a:t> </a:t>
                </a:r>
                <a:r>
                  <a:rPr lang="en-US" sz="2400" dirty="0">
                    <a:latin typeface="Symbol" panose="05050102010706020507" pitchFamily="18" charset="2"/>
                    <a:ea typeface="Cambria Math" panose="02040503050406030204" pitchFamily="18" charset="0"/>
                    <a:cs typeface="Arial" panose="020B0604020202020204" pitchFamily="34" charset="0"/>
                  </a:rPr>
                  <a:t>D</a:t>
                </a:r>
                <a:r>
                  <a:rPr lang="en-US" sz="2400" dirty="0">
                    <a:latin typeface="Arial" panose="020B0604020202020204" pitchFamily="34" charset="0"/>
                    <a:ea typeface="Cambria Math" panose="02040503050406030204" pitchFamily="18" charset="0"/>
                    <a:cs typeface="Arial" panose="020B0604020202020204" pitchFamily="34" charset="0"/>
                  </a:rPr>
                  <a:t>t) = </a:t>
                </a:r>
                <a14:m>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acc>
                          <m:accPr>
                            <m:chr m:val="̇"/>
                            <m:ctrlPr>
                              <a:rPr lang="en-US" sz="2400" i="1">
                                <a:latin typeface="Cambria Math" panose="02040503050406030204" pitchFamily="18" charset="0"/>
                                <a:ea typeface="Cambria Math" panose="02040503050406030204" pitchFamily="18" charset="0"/>
                              </a:rPr>
                            </m:ctrlPr>
                          </m:accPr>
                          <m:e>
                            <m:r>
                              <a:rPr lang="en-US" sz="2400" i="1">
                                <a:latin typeface="Cambria Math" panose="02040503050406030204" pitchFamily="18" charset="0"/>
                                <a:ea typeface="Cambria Math" panose="02040503050406030204" pitchFamily="18" charset="0"/>
                              </a:rPr>
                              <m:t>𝜔</m:t>
                            </m:r>
                          </m:e>
                        </m:acc>
                      </m:e>
                      <m:sub>
                        <m:r>
                          <a:rPr lang="en-US" sz="2400" i="1">
                            <a:latin typeface="Cambria Math" panose="02040503050406030204" pitchFamily="18" charset="0"/>
                            <a:ea typeface="Cambria Math" panose="02040503050406030204" pitchFamily="18" charset="0"/>
                          </a:rPr>
                          <m:t>∗</m:t>
                        </m:r>
                      </m:sub>
                    </m:sSub>
                    <m:r>
                      <a:rPr lang="en-US" sz="2400" i="1">
                        <a:latin typeface="Cambria Math" panose="02040503050406030204" pitchFamily="18" charset="0"/>
                        <a:ea typeface="Cambria Math" panose="02040503050406030204" pitchFamily="18" charset="0"/>
                      </a:rPr>
                      <m:t>×</m:t>
                    </m:r>
                  </m:oMath>
                </a14:m>
                <a:r>
                  <a:rPr lang="en-US" sz="2400" dirty="0">
                    <a:latin typeface="Arial" panose="020B0604020202020204" pitchFamily="34" charset="0"/>
                    <a:ea typeface="Cambria Math" panose="02040503050406030204" pitchFamily="18" charset="0"/>
                    <a:cs typeface="Arial" panose="020B0604020202020204" pitchFamily="34" charset="0"/>
                  </a:rPr>
                  <a:t> </a:t>
                </a:r>
                <a:r>
                  <a:rPr lang="en-US" sz="2400" dirty="0">
                    <a:latin typeface="Symbol" panose="05050102010706020507" pitchFamily="18" charset="2"/>
                    <a:ea typeface="Cambria Math" panose="02040503050406030204" pitchFamily="18" charset="0"/>
                    <a:cs typeface="Arial" panose="020B0604020202020204" pitchFamily="34" charset="0"/>
                  </a:rPr>
                  <a:t>D</a:t>
                </a:r>
                <a:r>
                  <a:rPr lang="en-US" sz="2400" dirty="0">
                    <a:latin typeface="Arial" panose="020B0604020202020204" pitchFamily="34" charset="0"/>
                    <a:ea typeface="Cambria Math" panose="02040503050406030204" pitchFamily="18" charset="0"/>
                    <a:cs typeface="Arial" panose="020B0604020202020204" pitchFamily="34" charset="0"/>
                  </a:rPr>
                  <a:t>t</a:t>
                </a:r>
              </a:p>
              <a:p>
                <a:pPr lvl="1"/>
                <a:endParaRPr lang="en-US" sz="2400" dirty="0" smtClean="0">
                  <a:latin typeface="Arial" panose="020B0604020202020204" pitchFamily="34" charset="0"/>
                  <a:ea typeface="Cambria Math" panose="02040503050406030204" pitchFamily="18" charset="0"/>
                  <a:cs typeface="Arial" panose="020B0604020202020204" pitchFamily="34" charset="0"/>
                </a:endParaRPr>
              </a:p>
              <a:p>
                <a:pPr lvl="1"/>
                <a:r>
                  <a:rPr lang="en-US" sz="2400" dirty="0" smtClean="0">
                    <a:latin typeface="Arial" panose="020B0604020202020204" pitchFamily="34" charset="0"/>
                    <a:ea typeface="Cambria Math" panose="02040503050406030204" pitchFamily="18" charset="0"/>
                    <a:cs typeface="Arial" panose="020B0604020202020204" pitchFamily="34" charset="0"/>
                  </a:rPr>
                  <a:t>        </a:t>
                </a:r>
                <a:endParaRPr lang="en-US" dirty="0" smtClean="0"/>
              </a:p>
            </p:txBody>
          </p:sp>
        </mc:Choice>
        <mc:Fallback xmlns="">
          <p:sp>
            <p:nvSpPr>
              <p:cNvPr id="12" name="TextBox 11"/>
              <p:cNvSpPr txBox="1">
                <a:spLocks noRot="1" noChangeAspect="1" noMove="1" noResize="1" noEditPoints="1" noAdjustHandles="1" noChangeArrowheads="1" noChangeShapeType="1" noTextEdit="1"/>
              </p:cNvSpPr>
              <p:nvPr/>
            </p:nvSpPr>
            <p:spPr>
              <a:xfrm>
                <a:off x="533405" y="1309171"/>
                <a:ext cx="8077195" cy="5632311"/>
              </a:xfrm>
              <a:prstGeom prst="rect">
                <a:avLst/>
              </a:prstGeom>
              <a:blipFill>
                <a:blip r:embed="rId4"/>
                <a:stretch>
                  <a:fillRect l="-1057" t="-758"/>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pPr>
              <a:defRPr/>
            </a:pPr>
            <a:r>
              <a:rPr lang="en-US" smtClean="0"/>
              <a:t>AGU Fall Meeting, New Orleans</a:t>
            </a:r>
            <a:endParaRPr lang="en-US"/>
          </a:p>
        </p:txBody>
      </p:sp>
    </p:spTree>
    <p:extLst>
      <p:ext uri="{BB962C8B-B14F-4D97-AF65-F5344CB8AC3E}">
        <p14:creationId xmlns:p14="http://schemas.microsoft.com/office/powerpoint/2010/main" val="303109523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57200" y="3508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dirty="0" smtClean="0">
                <a:ea typeface="Times New Roman"/>
                <a:cs typeface="Times New Roman"/>
                <a:sym typeface="Times New Roman"/>
              </a:rPr>
              <a:t>Defining a rotating plate</a:t>
            </a:r>
            <a:endParaRPr lang="en-US" sz="4400" dirty="0">
              <a:ea typeface="Times New Roman"/>
              <a:cs typeface="Times New Roman"/>
              <a:sym typeface="Times New Roman"/>
            </a:endParaRPr>
          </a:p>
        </p:txBody>
      </p:sp>
      <p:sp>
        <p:nvSpPr>
          <p:cNvPr id="2" name="Date Placeholder 1"/>
          <p:cNvSpPr>
            <a:spLocks noGrp="1"/>
          </p:cNvSpPr>
          <p:nvPr>
            <p:ph type="dt" sz="half" idx="10"/>
          </p:nvPr>
        </p:nvSpPr>
        <p:spPr/>
        <p:txBody>
          <a:bodyPr/>
          <a:lstStyle/>
          <a:p>
            <a:pPr>
              <a:defRPr/>
            </a:pPr>
            <a:r>
              <a:rPr lang="en-US" altLang="en-US" smtClean="0"/>
              <a:t>December 11, 2017</a:t>
            </a:r>
            <a:endParaRPr lang="en-US" altLang="en-US" dirty="0"/>
          </a:p>
        </p:txBody>
      </p:sp>
      <mc:AlternateContent xmlns:mc="http://schemas.openxmlformats.org/markup-compatibility/2006" xmlns:a14="http://schemas.microsoft.com/office/drawing/2010/main">
        <mc:Choice Requires="a14">
          <p:sp>
            <p:nvSpPr>
              <p:cNvPr id="12" name="TextBox 11"/>
              <p:cNvSpPr txBox="1"/>
              <p:nvPr/>
            </p:nvSpPr>
            <p:spPr>
              <a:xfrm>
                <a:off x="533405" y="1309171"/>
                <a:ext cx="8077195" cy="48506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(Small) rotation rates can be easily related to three other parameters:</a:t>
                </a:r>
              </a:p>
              <a:p>
                <a:pPr marL="285750"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smtClean="0"/>
                  <a:t>Latitude and longitude of the point about which the plate is rotating</a:t>
                </a:r>
              </a:p>
              <a:p>
                <a:pPr marL="1200150" lvl="2" indent="-285750">
                  <a:buFont typeface="Arial" panose="020B0604020202020204" pitchFamily="34" charset="0"/>
                  <a:buChar char="•"/>
                </a:pPr>
                <a:r>
                  <a:rPr lang="en-US" dirty="0" smtClean="0"/>
                  <a:t>The “Euler Pole”</a:t>
                </a:r>
              </a:p>
              <a:p>
                <a:pPr marL="1200150" lvl="2" indent="-285750">
                  <a:buFont typeface="Arial" panose="020B0604020202020204" pitchFamily="34" charset="0"/>
                  <a:buChar char="•"/>
                </a:pP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a:rPr lang="en-US" b="0" i="1" smtClean="0">
                            <a:latin typeface="Cambria Math" panose="02040503050406030204" pitchFamily="18" charset="0"/>
                          </a:rPr>
                          <m:t>0</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rPr>
                          <m:t>0</m:t>
                        </m:r>
                      </m:sub>
                    </m:sSub>
                  </m:oMath>
                </a14:m>
                <a:endParaRPr lang="en-US" dirty="0" smtClean="0"/>
              </a:p>
              <a:p>
                <a:pPr marL="1200150" lvl="2"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smtClean="0"/>
                  <a:t>Rotation rate about that pole</a:t>
                </a:r>
              </a:p>
              <a:p>
                <a:pPr marL="1200150" lvl="2" indent="-285750">
                  <a:buFont typeface="Arial" panose="020B0604020202020204" pitchFamily="34" charset="0"/>
                  <a:buChar char="•"/>
                </a:pP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𝜔</m:t>
                            </m:r>
                          </m:e>
                        </m:acc>
                      </m:e>
                      <m:sub>
                        <m:r>
                          <a:rPr lang="en-US" b="0" i="1" smtClean="0">
                            <a:latin typeface="Cambria Math" panose="02040503050406030204" pitchFamily="18" charset="0"/>
                            <a:ea typeface="Cambria Math" panose="02040503050406030204" pitchFamily="18" charset="0"/>
                          </a:rPr>
                          <m:t>0</m:t>
                        </m:r>
                      </m:sub>
                    </m:sSub>
                  </m:oMath>
                </a14:m>
                <a:endParaRPr lang="en-US" dirty="0" smtClean="0"/>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smtClean="0"/>
                  <a:t>Relationship</a:t>
                </a:r>
              </a:p>
              <a:p>
                <a:pPr marL="1200150" lvl="2" indent="-285750">
                  <a:buFont typeface="Arial" panose="020B0604020202020204" pitchFamily="34" charset="0"/>
                  <a:buChar char="•"/>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𝐴𝑟𝑐𝑇𝑎𝑛</m:t>
                    </m:r>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𝜔</m:t>
                                    </m:r>
                                  </m:e>
                                </m:acc>
                              </m:e>
                              <m:sub>
                                <m:r>
                                  <a:rPr lang="en-US" b="0" i="1" smtClean="0">
                                    <a:latin typeface="Cambria Math" panose="02040503050406030204" pitchFamily="18" charset="0"/>
                                  </a:rPr>
                                  <m:t>𝑌</m:t>
                                </m:r>
                              </m:sub>
                            </m:sSub>
                          </m:num>
                          <m:den>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𝜔</m:t>
                                    </m:r>
                                  </m:e>
                                </m:acc>
                              </m:e>
                              <m:sub>
                                <m:r>
                                  <a:rPr lang="en-US" b="0" i="1" smtClean="0">
                                    <a:latin typeface="Cambria Math" panose="02040503050406030204" pitchFamily="18" charset="0"/>
                                  </a:rPr>
                                  <m:t>𝑋</m:t>
                                </m:r>
                              </m:sub>
                            </m:sSub>
                          </m:den>
                        </m:f>
                      </m:e>
                    </m:d>
                  </m:oMath>
                </a14:m>
                <a:endParaRPr lang="en-US" dirty="0" smtClean="0"/>
              </a:p>
              <a:p>
                <a:pPr marL="1200150" lvl="2" indent="-285750">
                  <a:buFont typeface="Arial" panose="020B0604020202020204" pitchFamily="34" charset="0"/>
                  <a:buChar char="•"/>
                </a:pP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𝜙</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𝐴𝑟𝑐𝑇𝑎𝑛</m:t>
                    </m:r>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ad>
                              <m:radPr>
                                <m:degHide m:val="on"/>
                                <m:ctrlPr>
                                  <a:rPr lang="en-US" i="1">
                                    <a:latin typeface="Cambria Math" panose="02040503050406030204" pitchFamily="18" charset="0"/>
                                  </a:rPr>
                                </m:ctrlPr>
                              </m:radPr>
                              <m:deg/>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𝜔</m:t>
                                            </m:r>
                                          </m:e>
                                        </m:acc>
                                      </m:e>
                                      <m:sub>
                                        <m:r>
                                          <a:rPr lang="en-US" b="0" i="1" smtClean="0">
                                            <a:latin typeface="Cambria Math" panose="02040503050406030204" pitchFamily="18" charset="0"/>
                                          </a:rPr>
                                          <m:t>𝑋</m:t>
                                        </m:r>
                                      </m:sub>
                                      <m:sup>
                                        <m:r>
                                          <a:rPr lang="en-US" i="1">
                                            <a:latin typeface="Cambria Math" panose="02040503050406030204" pitchFamily="18" charset="0"/>
                                          </a:rPr>
                                          <m:t>2</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𝜔</m:t>
                                            </m:r>
                                          </m:e>
                                        </m:acc>
                                      </m:e>
                                      <m:sub>
                                        <m:r>
                                          <a:rPr lang="en-US" b="0" i="1" smtClean="0">
                                            <a:latin typeface="Cambria Math" panose="02040503050406030204" pitchFamily="18" charset="0"/>
                                          </a:rPr>
                                          <m:t>𝑌</m:t>
                                        </m:r>
                                      </m:sub>
                                      <m:sup>
                                        <m:r>
                                          <a:rPr lang="en-US" i="1">
                                            <a:latin typeface="Cambria Math" panose="02040503050406030204" pitchFamily="18" charset="0"/>
                                          </a:rPr>
                                          <m:t>2</m:t>
                                        </m:r>
                                      </m:sup>
                                    </m:sSubSup>
                                  </m:e>
                                </m:d>
                              </m:e>
                            </m:rad>
                          </m:num>
                          <m:den>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𝜔</m:t>
                                    </m:r>
                                  </m:e>
                                </m:acc>
                              </m:e>
                              <m:sub>
                                <m:r>
                                  <a:rPr lang="en-US" b="0" i="1" smtClean="0">
                                    <a:latin typeface="Cambria Math" panose="02040503050406030204" pitchFamily="18" charset="0"/>
                                  </a:rPr>
                                  <m:t>𝑍</m:t>
                                </m:r>
                              </m:sub>
                            </m:sSub>
                          </m:den>
                        </m:f>
                      </m:e>
                    </m:d>
                  </m:oMath>
                </a14:m>
                <a:r>
                  <a:rPr lang="en-US" dirty="0"/>
                  <a:t>	</a:t>
                </a:r>
                <a:endParaRPr lang="en-US" dirty="0" smtClean="0"/>
              </a:p>
              <a:p>
                <a:pPr marL="1200150" lvl="2" indent="-285750">
                  <a:buFont typeface="Arial" panose="020B0604020202020204" pitchFamily="34" charset="0"/>
                  <a:buChar char="•"/>
                </a:pP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𝜔</m:t>
                            </m:r>
                          </m:e>
                        </m:acc>
                      </m:e>
                      <m:sub>
                        <m:r>
                          <a:rPr lang="en-US" b="0" i="1" smtClean="0">
                            <a:latin typeface="Cambria Math" panose="02040503050406030204" pitchFamily="18" charset="0"/>
                          </a:rPr>
                          <m:t>0</m:t>
                        </m:r>
                      </m:sub>
                    </m:sSub>
                    <m:r>
                      <a:rPr lang="en-US" i="1">
                        <a:latin typeface="Cambria Math" panose="02040503050406030204" pitchFamily="18" charset="0"/>
                      </a:rPr>
                      <m:t>=</m:t>
                    </m:r>
                    <m:rad>
                      <m:radPr>
                        <m:degHide m:val="on"/>
                        <m:ctrlPr>
                          <a:rPr lang="en-US" i="1">
                            <a:latin typeface="Cambria Math" panose="02040503050406030204" pitchFamily="18" charset="0"/>
                          </a:rPr>
                        </m:ctrlPr>
                      </m:radPr>
                      <m:deg/>
                      <m:e>
                        <m:sSubSup>
                          <m:sSubSupPr>
                            <m:ctrlPr>
                              <a:rPr lang="en-US" i="1">
                                <a:latin typeface="Cambria Math" panose="02040503050406030204" pitchFamily="18" charset="0"/>
                              </a:rPr>
                            </m:ctrlPr>
                          </m:sSubSupPr>
                          <m:e>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𝜔</m:t>
                                    </m:r>
                                  </m:e>
                                </m:acc>
                              </m:e>
                              <m:sub>
                                <m:r>
                                  <a:rPr lang="en-US" b="0" i="1" smtClean="0">
                                    <a:latin typeface="Cambria Math" panose="02040503050406030204" pitchFamily="18" charset="0"/>
                                  </a:rPr>
                                  <m:t>𝑋</m:t>
                                </m:r>
                              </m:sub>
                              <m:sup>
                                <m:r>
                                  <a:rPr lang="en-US" i="1">
                                    <a:latin typeface="Cambria Math" panose="02040503050406030204" pitchFamily="18" charset="0"/>
                                  </a:rPr>
                                  <m:t>2</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𝜔</m:t>
                                    </m:r>
                                  </m:e>
                                </m:acc>
                              </m:e>
                              <m:sub>
                                <m:r>
                                  <a:rPr lang="en-US" b="0" i="1" smtClean="0">
                                    <a:latin typeface="Cambria Math" panose="02040503050406030204" pitchFamily="18" charset="0"/>
                                  </a:rPr>
                                  <m:t>𝑌</m:t>
                                </m:r>
                              </m:sub>
                              <m:sup>
                                <m:r>
                                  <a:rPr lang="en-US" i="1">
                                    <a:latin typeface="Cambria Math" panose="02040503050406030204" pitchFamily="18" charset="0"/>
                                  </a:rPr>
                                  <m:t>2</m:t>
                                </m:r>
                              </m:sup>
                            </m:sSubSup>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𝜔</m:t>
                                </m:r>
                              </m:e>
                            </m:acc>
                          </m:e>
                          <m:sub>
                            <m:r>
                              <a:rPr lang="en-US" b="0" i="1" smtClean="0">
                                <a:latin typeface="Cambria Math" panose="02040503050406030204" pitchFamily="18" charset="0"/>
                              </a:rPr>
                              <m:t>𝑍</m:t>
                            </m:r>
                          </m:sub>
                          <m:sup>
                            <m:r>
                              <a:rPr lang="en-US" i="1">
                                <a:latin typeface="Cambria Math" panose="02040503050406030204" pitchFamily="18" charset="0"/>
                              </a:rPr>
                              <m:t>2</m:t>
                            </m:r>
                          </m:sup>
                        </m:sSubSup>
                      </m:e>
                    </m:rad>
                  </m:oMath>
                </a14:m>
                <a:endParaRPr lang="en-US" dirty="0" smtClean="0"/>
              </a:p>
              <a:p>
                <a:pPr marL="1200150" lvl="2" indent="-285750">
                  <a:buFont typeface="Arial" panose="020B0604020202020204" pitchFamily="34" charset="0"/>
                  <a:buChar char="•"/>
                </a:pPr>
                <a:endParaRPr lang="en-US" dirty="0" smtClean="0"/>
              </a:p>
            </p:txBody>
          </p:sp>
        </mc:Choice>
        <mc:Fallback xmlns="">
          <p:sp>
            <p:nvSpPr>
              <p:cNvPr id="12" name="TextBox 11"/>
              <p:cNvSpPr txBox="1">
                <a:spLocks noRot="1" noChangeAspect="1" noMove="1" noResize="1" noEditPoints="1" noAdjustHandles="1" noChangeArrowheads="1" noChangeShapeType="1" noTextEdit="1"/>
              </p:cNvSpPr>
              <p:nvPr/>
            </p:nvSpPr>
            <p:spPr>
              <a:xfrm>
                <a:off x="533405" y="1309171"/>
                <a:ext cx="8077195" cy="4850623"/>
              </a:xfrm>
              <a:prstGeom prst="rect">
                <a:avLst/>
              </a:prstGeom>
              <a:blipFill>
                <a:blip r:embed="rId3"/>
                <a:stretch>
                  <a:fillRect l="-528" t="-755"/>
                </a:stretch>
              </a:blipFill>
            </p:spPr>
            <p:txBody>
              <a:bodyPr/>
              <a:lstStyle/>
              <a:p>
                <a:r>
                  <a:rPr lang="en-US">
                    <a:noFill/>
                  </a:rPr>
                  <a:t> </a:t>
                </a:r>
              </a:p>
            </p:txBody>
          </p:sp>
        </mc:Fallback>
      </mc:AlternateContent>
      <p:pic>
        <p:nvPicPr>
          <p:cNvPr id="3" name="Picture 2"/>
          <p:cNvPicPr>
            <a:picLocks noChangeAspect="1"/>
          </p:cNvPicPr>
          <p:nvPr/>
        </p:nvPicPr>
        <p:blipFill>
          <a:blip r:embed="rId4"/>
          <a:stretch>
            <a:fillRect/>
          </a:stretch>
        </p:blipFill>
        <p:spPr>
          <a:xfrm>
            <a:off x="4467225" y="2452171"/>
            <a:ext cx="4676775" cy="3648075"/>
          </a:xfrm>
          <a:prstGeom prst="rect">
            <a:avLst/>
          </a:prstGeom>
        </p:spPr>
      </p:pic>
      <p:sp>
        <p:nvSpPr>
          <p:cNvPr id="4" name="Footer Placeholder 3"/>
          <p:cNvSpPr>
            <a:spLocks noGrp="1"/>
          </p:cNvSpPr>
          <p:nvPr>
            <p:ph type="ftr" sz="quarter" idx="11"/>
          </p:nvPr>
        </p:nvSpPr>
        <p:spPr/>
        <p:txBody>
          <a:bodyPr/>
          <a:lstStyle/>
          <a:p>
            <a:pPr>
              <a:defRPr/>
            </a:pPr>
            <a:r>
              <a:rPr lang="en-US" smtClean="0"/>
              <a:t>AGU Fall Meeting, New Orleans</a:t>
            </a:r>
            <a:endParaRPr lang="en-US"/>
          </a:p>
        </p:txBody>
      </p:sp>
    </p:spTree>
    <p:extLst>
      <p:ext uri="{BB962C8B-B14F-4D97-AF65-F5344CB8AC3E}">
        <p14:creationId xmlns:p14="http://schemas.microsoft.com/office/powerpoint/2010/main" val="178262597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Errors in Plate Rotation Models</a:t>
            </a:r>
            <a:endParaRPr lang="en-US" dirty="0"/>
          </a:p>
        </p:txBody>
      </p:sp>
      <p:sp>
        <p:nvSpPr>
          <p:cNvPr id="3" name="Content Placeholder 2"/>
          <p:cNvSpPr>
            <a:spLocks noGrp="1"/>
          </p:cNvSpPr>
          <p:nvPr>
            <p:ph idx="1"/>
          </p:nvPr>
        </p:nvSpPr>
        <p:spPr/>
        <p:txBody>
          <a:bodyPr/>
          <a:lstStyle/>
          <a:p>
            <a:r>
              <a:rPr lang="en-US" sz="2400" dirty="0" smtClean="0"/>
              <a:t>ITRF2008 values and uncertainties for the </a:t>
            </a:r>
            <a:r>
              <a:rPr lang="en-US" sz="2400" dirty="0" smtClean="0">
                <a:solidFill>
                  <a:srgbClr val="FF0000"/>
                </a:solidFill>
              </a:rPr>
              <a:t>N.A. Plate</a:t>
            </a:r>
            <a:r>
              <a:rPr lang="en-US" sz="2400" dirty="0" smtClean="0"/>
              <a:t>:</a:t>
            </a:r>
            <a:endParaRPr lang="en-US" dirty="0" smtClean="0"/>
          </a:p>
          <a:p>
            <a:endParaRPr lang="en-US" dirty="0" smtClean="0"/>
          </a:p>
          <a:p>
            <a:endParaRPr lang="en-US" dirty="0"/>
          </a:p>
          <a:p>
            <a:endParaRPr lang="en-US" dirty="0" smtClean="0"/>
          </a:p>
          <a:p>
            <a:r>
              <a:rPr lang="en-US" sz="2400" dirty="0" smtClean="0"/>
              <a:t>In terms of the Euler Pole, these become:</a:t>
            </a:r>
            <a:endParaRPr lang="en-US" sz="2400" dirty="0"/>
          </a:p>
          <a:p>
            <a:endParaRPr lang="en-US" dirty="0" smtClean="0"/>
          </a:p>
        </p:txBody>
      </p:sp>
      <p:sp>
        <p:nvSpPr>
          <p:cNvPr id="4" name="Date Placeholder 3"/>
          <p:cNvSpPr>
            <a:spLocks noGrp="1"/>
          </p:cNvSpPr>
          <p:nvPr>
            <p:ph type="dt" sz="half" idx="10"/>
          </p:nvPr>
        </p:nvSpPr>
        <p:spPr/>
        <p:txBody>
          <a:bodyPr/>
          <a:lstStyle/>
          <a:p>
            <a:pPr>
              <a:defRPr/>
            </a:pPr>
            <a:r>
              <a:rPr lang="en-US" altLang="en-US" smtClean="0"/>
              <a:t>December 11, 2017</a:t>
            </a:r>
            <a:endParaRPr lang="en-US" altLang="en-US"/>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nvPr>
            </p:nvGraphicFramePr>
            <p:xfrm>
              <a:off x="887105" y="2243161"/>
              <a:ext cx="6769287" cy="1483360"/>
            </p:xfrm>
            <a:graphic>
              <a:graphicData uri="http://schemas.openxmlformats.org/drawingml/2006/table">
                <a:tbl>
                  <a:tblPr firstRow="1" bandRow="1">
                    <a:tableStyleId>{5C22544A-7EE6-4342-B048-85BDC9FD1C3A}</a:tableStyleId>
                  </a:tblPr>
                  <a:tblGrid>
                    <a:gridCol w="2064079">
                      <a:extLst>
                        <a:ext uri="{9D8B030D-6E8A-4147-A177-3AD203B41FA5}">
                          <a16:colId xmlns:a16="http://schemas.microsoft.com/office/drawing/2014/main" val="2074233878"/>
                        </a:ext>
                      </a:extLst>
                    </a:gridCol>
                    <a:gridCol w="2352604">
                      <a:extLst>
                        <a:ext uri="{9D8B030D-6E8A-4147-A177-3AD203B41FA5}">
                          <a16:colId xmlns:a16="http://schemas.microsoft.com/office/drawing/2014/main" val="4078624818"/>
                        </a:ext>
                      </a:extLst>
                    </a:gridCol>
                    <a:gridCol w="2352604">
                      <a:extLst>
                        <a:ext uri="{9D8B030D-6E8A-4147-A177-3AD203B41FA5}">
                          <a16:colId xmlns:a16="http://schemas.microsoft.com/office/drawing/2014/main" val="3428310837"/>
                        </a:ext>
                      </a:extLst>
                    </a:gridCol>
                  </a:tblGrid>
                  <a:tr h="370840">
                    <a:tc>
                      <a:txBody>
                        <a:bodyPr/>
                        <a:lstStyle/>
                        <a:p>
                          <a:pPr algn="ctr"/>
                          <a:r>
                            <a:rPr lang="en-US" dirty="0" smtClean="0"/>
                            <a:t>Rotation</a:t>
                          </a:r>
                          <a:endParaRPr lang="en-US" dirty="0"/>
                        </a:p>
                      </a:txBody>
                      <a:tcPr/>
                    </a:tc>
                    <a:tc>
                      <a:txBody>
                        <a:bodyPr/>
                        <a:lstStyle/>
                        <a:p>
                          <a:pPr algn="ctr"/>
                          <a:r>
                            <a:rPr lang="en-US" dirty="0" smtClean="0"/>
                            <a:t>Value (mas/y)</a:t>
                          </a:r>
                          <a:endParaRPr lang="en-US" dirty="0"/>
                        </a:p>
                      </a:txBody>
                      <a:tcPr/>
                    </a:tc>
                    <a:tc>
                      <a:txBody>
                        <a:bodyPr/>
                        <a:lstStyle/>
                        <a:p>
                          <a:pPr algn="ctr"/>
                          <a:r>
                            <a:rPr lang="en-US" dirty="0" smtClean="0"/>
                            <a:t>Uncertainty (mas/y)</a:t>
                          </a:r>
                          <a:endParaRPr lang="en-US" dirty="0"/>
                        </a:p>
                      </a:txBody>
                      <a:tcPr/>
                    </a:tc>
                    <a:extLst>
                      <a:ext uri="{0D108BD9-81ED-4DB2-BD59-A6C34878D82A}">
                        <a16:rowId xmlns:a16="http://schemas.microsoft.com/office/drawing/2014/main" val="376383096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acc>
                                      <m:accPr>
                                        <m:chr m:val="̇"/>
                                        <m:ctrlPr>
                                          <a:rPr lang="en-US" i="1" smtClean="0">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𝜔</m:t>
                                        </m:r>
                                      </m:e>
                                    </m:acc>
                                  </m:e>
                                  <m:sub>
                                    <m:r>
                                      <a:rPr lang="en-US" b="0" i="1" smtClean="0">
                                        <a:latin typeface="Cambria Math" panose="02040503050406030204" pitchFamily="18" charset="0"/>
                                        <a:ea typeface="Cambria Math" panose="02040503050406030204" pitchFamily="18" charset="0"/>
                                      </a:rPr>
                                      <m:t>𝑋</m:t>
                                    </m:r>
                                  </m:sub>
                                </m:sSub>
                                <m:r>
                                  <a:rPr lang="en-US" b="0" i="1" smtClean="0">
                                    <a:latin typeface="Cambria Math" panose="02040503050406030204" pitchFamily="18" charset="0"/>
                                    <a:ea typeface="Cambria Math" panose="02040503050406030204" pitchFamily="18" charset="0"/>
                                  </a:rPr>
                                  <m:t> </m:t>
                                </m:r>
                              </m:oMath>
                            </m:oMathPara>
                          </a14:m>
                          <a:endParaRPr lang="en-US" dirty="0"/>
                        </a:p>
                      </a:txBody>
                      <a:tcPr/>
                    </a:tc>
                    <a:tc>
                      <a:txBody>
                        <a:bodyPr/>
                        <a:lstStyle/>
                        <a:p>
                          <a:pPr algn="ctr"/>
                          <a:r>
                            <a:rPr lang="en-US" dirty="0" smtClean="0"/>
                            <a:t> 0.035</a:t>
                          </a:r>
                          <a:endParaRPr lang="en-US" dirty="0"/>
                        </a:p>
                      </a:txBody>
                      <a:tcPr/>
                    </a:tc>
                    <a:tc>
                      <a:txBody>
                        <a:bodyPr/>
                        <a:lstStyle/>
                        <a:p>
                          <a:pPr algn="ctr"/>
                          <a:r>
                            <a:rPr lang="en-US" dirty="0" smtClean="0"/>
                            <a:t>±0.008</a:t>
                          </a:r>
                          <a:endParaRPr lang="en-US" dirty="0"/>
                        </a:p>
                      </a:txBody>
                      <a:tcPr/>
                    </a:tc>
                    <a:extLst>
                      <a:ext uri="{0D108BD9-81ED-4DB2-BD59-A6C34878D82A}">
                        <a16:rowId xmlns:a16="http://schemas.microsoft.com/office/drawing/2014/main" val="94118956"/>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𝜔</m:t>
                                        </m:r>
                                      </m:e>
                                    </m:acc>
                                  </m:e>
                                  <m:sub>
                                    <m:r>
                                      <a:rPr lang="en-US" b="0" i="1" smtClean="0">
                                        <a:latin typeface="Cambria Math" panose="02040503050406030204" pitchFamily="18" charset="0"/>
                                        <a:ea typeface="Cambria Math" panose="02040503050406030204" pitchFamily="18" charset="0"/>
                                      </a:rPr>
                                      <m:t>𝑌</m:t>
                                    </m:r>
                                  </m:sub>
                                </m:sSub>
                              </m:oMath>
                            </m:oMathPara>
                          </a14:m>
                          <a:endParaRPr lang="en-US" dirty="0"/>
                        </a:p>
                      </a:txBody>
                      <a:tcPr/>
                    </a:tc>
                    <a:tc>
                      <a:txBody>
                        <a:bodyPr/>
                        <a:lstStyle/>
                        <a:p>
                          <a:pPr algn="ctr"/>
                          <a:r>
                            <a:rPr lang="en-US" dirty="0" smtClean="0"/>
                            <a:t>-0.662</a:t>
                          </a:r>
                          <a:endParaRPr lang="en-US" dirty="0"/>
                        </a:p>
                      </a:txBody>
                      <a:tcPr/>
                    </a:tc>
                    <a:tc>
                      <a:txBody>
                        <a:bodyPr/>
                        <a:lstStyle/>
                        <a:p>
                          <a:pPr algn="ctr"/>
                          <a:r>
                            <a:rPr lang="en-US" dirty="0" smtClean="0"/>
                            <a:t>±0.009</a:t>
                          </a:r>
                          <a:endParaRPr lang="en-US" dirty="0"/>
                        </a:p>
                      </a:txBody>
                      <a:tcPr/>
                    </a:tc>
                    <a:extLst>
                      <a:ext uri="{0D108BD9-81ED-4DB2-BD59-A6C34878D82A}">
                        <a16:rowId xmlns:a16="http://schemas.microsoft.com/office/drawing/2014/main" val="3466991243"/>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𝜔</m:t>
                                        </m:r>
                                      </m:e>
                                    </m:acc>
                                  </m:e>
                                  <m:sub>
                                    <m:r>
                                      <a:rPr lang="en-US" b="0" i="1" smtClean="0">
                                        <a:latin typeface="Cambria Math" panose="02040503050406030204" pitchFamily="18" charset="0"/>
                                        <a:ea typeface="Cambria Math" panose="02040503050406030204" pitchFamily="18" charset="0"/>
                                      </a:rPr>
                                      <m:t>𝑍</m:t>
                                    </m:r>
                                  </m:sub>
                                </m:sSub>
                              </m:oMath>
                            </m:oMathPara>
                          </a14:m>
                          <a:endParaRPr lang="en-US" dirty="0"/>
                        </a:p>
                      </a:txBody>
                      <a:tcPr/>
                    </a:tc>
                    <a:tc>
                      <a:txBody>
                        <a:bodyPr/>
                        <a:lstStyle/>
                        <a:p>
                          <a:pPr algn="ctr"/>
                          <a:r>
                            <a:rPr lang="en-US" dirty="0" smtClean="0"/>
                            <a:t>-0.100</a:t>
                          </a:r>
                          <a:endParaRPr lang="en-US" dirty="0"/>
                        </a:p>
                      </a:txBody>
                      <a:tcPr/>
                    </a:tc>
                    <a:tc>
                      <a:txBody>
                        <a:bodyPr/>
                        <a:lstStyle/>
                        <a:p>
                          <a:pPr algn="ctr"/>
                          <a:r>
                            <a:rPr lang="en-US" dirty="0" smtClean="0"/>
                            <a:t>±0.008</a:t>
                          </a:r>
                          <a:endParaRPr lang="en-US" dirty="0"/>
                        </a:p>
                      </a:txBody>
                      <a:tcPr/>
                    </a:tc>
                    <a:extLst>
                      <a:ext uri="{0D108BD9-81ED-4DB2-BD59-A6C34878D82A}">
                        <a16:rowId xmlns:a16="http://schemas.microsoft.com/office/drawing/2014/main" val="1644053446"/>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00327880"/>
                  </p:ext>
                </p:extLst>
              </p:nvPr>
            </p:nvGraphicFramePr>
            <p:xfrm>
              <a:off x="887105" y="2243161"/>
              <a:ext cx="6769287" cy="1483360"/>
            </p:xfrm>
            <a:graphic>
              <a:graphicData uri="http://schemas.openxmlformats.org/drawingml/2006/table">
                <a:tbl>
                  <a:tblPr firstRow="1" bandRow="1">
                    <a:tableStyleId>{5C22544A-7EE6-4342-B048-85BDC9FD1C3A}</a:tableStyleId>
                  </a:tblPr>
                  <a:tblGrid>
                    <a:gridCol w="2064079">
                      <a:extLst>
                        <a:ext uri="{9D8B030D-6E8A-4147-A177-3AD203B41FA5}">
                          <a16:colId xmlns:a16="http://schemas.microsoft.com/office/drawing/2014/main" val="2074233878"/>
                        </a:ext>
                      </a:extLst>
                    </a:gridCol>
                    <a:gridCol w="2352604">
                      <a:extLst>
                        <a:ext uri="{9D8B030D-6E8A-4147-A177-3AD203B41FA5}">
                          <a16:colId xmlns:a16="http://schemas.microsoft.com/office/drawing/2014/main" val="4078624818"/>
                        </a:ext>
                      </a:extLst>
                    </a:gridCol>
                    <a:gridCol w="2352604">
                      <a:extLst>
                        <a:ext uri="{9D8B030D-6E8A-4147-A177-3AD203B41FA5}">
                          <a16:colId xmlns:a16="http://schemas.microsoft.com/office/drawing/2014/main" val="3428310837"/>
                        </a:ext>
                      </a:extLst>
                    </a:gridCol>
                  </a:tblGrid>
                  <a:tr h="370840">
                    <a:tc>
                      <a:txBody>
                        <a:bodyPr/>
                        <a:lstStyle/>
                        <a:p>
                          <a:pPr algn="ctr"/>
                          <a:r>
                            <a:rPr lang="en-US" dirty="0" smtClean="0"/>
                            <a:t>Rotation</a:t>
                          </a:r>
                          <a:endParaRPr lang="en-US" dirty="0"/>
                        </a:p>
                      </a:txBody>
                      <a:tcPr/>
                    </a:tc>
                    <a:tc>
                      <a:txBody>
                        <a:bodyPr/>
                        <a:lstStyle/>
                        <a:p>
                          <a:pPr algn="ctr"/>
                          <a:r>
                            <a:rPr lang="en-US" dirty="0" smtClean="0"/>
                            <a:t>Value (mas/y)</a:t>
                          </a:r>
                          <a:endParaRPr lang="en-US" dirty="0"/>
                        </a:p>
                      </a:txBody>
                      <a:tcPr/>
                    </a:tc>
                    <a:tc>
                      <a:txBody>
                        <a:bodyPr/>
                        <a:lstStyle/>
                        <a:p>
                          <a:pPr algn="ctr"/>
                          <a:r>
                            <a:rPr lang="en-US" dirty="0" smtClean="0"/>
                            <a:t>Uncertainty (mas/y)</a:t>
                          </a:r>
                          <a:endParaRPr lang="en-US" dirty="0"/>
                        </a:p>
                      </a:txBody>
                      <a:tcPr/>
                    </a:tc>
                    <a:extLst>
                      <a:ext uri="{0D108BD9-81ED-4DB2-BD59-A6C34878D82A}">
                        <a16:rowId xmlns:a16="http://schemas.microsoft.com/office/drawing/2014/main" val="3763830960"/>
                      </a:ext>
                    </a:extLst>
                  </a:tr>
                  <a:tr h="370840">
                    <a:tc>
                      <a:txBody>
                        <a:bodyPr/>
                        <a:lstStyle/>
                        <a:p>
                          <a:endParaRPr lang="en-US"/>
                        </a:p>
                      </a:txBody>
                      <a:tcPr>
                        <a:blipFill>
                          <a:blip r:embed="rId2"/>
                          <a:stretch>
                            <a:fillRect l="-295" t="-106452" r="-229204" b="-219355"/>
                          </a:stretch>
                        </a:blipFill>
                      </a:tcPr>
                    </a:tc>
                    <a:tc>
                      <a:txBody>
                        <a:bodyPr/>
                        <a:lstStyle/>
                        <a:p>
                          <a:pPr algn="ctr"/>
                          <a:r>
                            <a:rPr lang="en-US" dirty="0" smtClean="0"/>
                            <a:t> 0.035</a:t>
                          </a:r>
                          <a:endParaRPr lang="en-US" dirty="0"/>
                        </a:p>
                      </a:txBody>
                      <a:tcPr/>
                    </a:tc>
                    <a:tc>
                      <a:txBody>
                        <a:bodyPr/>
                        <a:lstStyle/>
                        <a:p>
                          <a:pPr algn="ctr"/>
                          <a:r>
                            <a:rPr lang="en-US" dirty="0" smtClean="0"/>
                            <a:t>±0.008</a:t>
                          </a:r>
                          <a:endParaRPr lang="en-US" dirty="0"/>
                        </a:p>
                      </a:txBody>
                      <a:tcPr/>
                    </a:tc>
                    <a:extLst>
                      <a:ext uri="{0D108BD9-81ED-4DB2-BD59-A6C34878D82A}">
                        <a16:rowId xmlns:a16="http://schemas.microsoft.com/office/drawing/2014/main" val="94118956"/>
                      </a:ext>
                    </a:extLst>
                  </a:tr>
                  <a:tr h="370840">
                    <a:tc>
                      <a:txBody>
                        <a:bodyPr/>
                        <a:lstStyle/>
                        <a:p>
                          <a:endParaRPr lang="en-US"/>
                        </a:p>
                      </a:txBody>
                      <a:tcPr>
                        <a:blipFill>
                          <a:blip r:embed="rId2"/>
                          <a:stretch>
                            <a:fillRect l="-295" t="-209836" r="-229204" b="-122951"/>
                          </a:stretch>
                        </a:blipFill>
                      </a:tcPr>
                    </a:tc>
                    <a:tc>
                      <a:txBody>
                        <a:bodyPr/>
                        <a:lstStyle/>
                        <a:p>
                          <a:pPr algn="ctr"/>
                          <a:r>
                            <a:rPr lang="en-US" dirty="0" smtClean="0"/>
                            <a:t>-0.662</a:t>
                          </a:r>
                          <a:endParaRPr lang="en-US" dirty="0"/>
                        </a:p>
                      </a:txBody>
                      <a:tcPr/>
                    </a:tc>
                    <a:tc>
                      <a:txBody>
                        <a:bodyPr/>
                        <a:lstStyle/>
                        <a:p>
                          <a:pPr algn="ctr"/>
                          <a:r>
                            <a:rPr lang="en-US" dirty="0" smtClean="0"/>
                            <a:t>±</a:t>
                          </a:r>
                          <a:r>
                            <a:rPr lang="en-US" dirty="0" smtClean="0"/>
                            <a:t>0.009</a:t>
                          </a:r>
                          <a:endParaRPr lang="en-US" dirty="0"/>
                        </a:p>
                      </a:txBody>
                      <a:tcPr/>
                    </a:tc>
                    <a:extLst>
                      <a:ext uri="{0D108BD9-81ED-4DB2-BD59-A6C34878D82A}">
                        <a16:rowId xmlns:a16="http://schemas.microsoft.com/office/drawing/2014/main" val="3466991243"/>
                      </a:ext>
                    </a:extLst>
                  </a:tr>
                  <a:tr h="370840">
                    <a:tc>
                      <a:txBody>
                        <a:bodyPr/>
                        <a:lstStyle/>
                        <a:p>
                          <a:endParaRPr lang="en-US"/>
                        </a:p>
                      </a:txBody>
                      <a:tcPr>
                        <a:blipFill>
                          <a:blip r:embed="rId2"/>
                          <a:stretch>
                            <a:fillRect l="-295" t="-309836" r="-229204" b="-22951"/>
                          </a:stretch>
                        </a:blipFill>
                      </a:tcPr>
                    </a:tc>
                    <a:tc>
                      <a:txBody>
                        <a:bodyPr/>
                        <a:lstStyle/>
                        <a:p>
                          <a:pPr algn="ctr"/>
                          <a:r>
                            <a:rPr lang="en-US" dirty="0" smtClean="0"/>
                            <a:t>-0.100</a:t>
                          </a:r>
                          <a:endParaRPr lang="en-US" dirty="0"/>
                        </a:p>
                      </a:txBody>
                      <a:tcPr/>
                    </a:tc>
                    <a:tc>
                      <a:txBody>
                        <a:bodyPr/>
                        <a:lstStyle/>
                        <a:p>
                          <a:pPr algn="ctr"/>
                          <a:r>
                            <a:rPr lang="en-US" dirty="0" smtClean="0"/>
                            <a:t>±0.008</a:t>
                          </a:r>
                          <a:endParaRPr lang="en-US" dirty="0"/>
                        </a:p>
                      </a:txBody>
                      <a:tcPr/>
                    </a:tc>
                    <a:extLst>
                      <a:ext uri="{0D108BD9-81ED-4DB2-BD59-A6C34878D82A}">
                        <a16:rowId xmlns:a16="http://schemas.microsoft.com/office/drawing/2014/main" val="164405344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nvPr>
            </p:nvGraphicFramePr>
            <p:xfrm>
              <a:off x="887104" y="4460193"/>
              <a:ext cx="6769287" cy="1483360"/>
            </p:xfrm>
            <a:graphic>
              <a:graphicData uri="http://schemas.openxmlformats.org/drawingml/2006/table">
                <a:tbl>
                  <a:tblPr firstRow="1" bandRow="1">
                    <a:tableStyleId>{5C22544A-7EE6-4342-B048-85BDC9FD1C3A}</a:tableStyleId>
                  </a:tblPr>
                  <a:tblGrid>
                    <a:gridCol w="2064079">
                      <a:extLst>
                        <a:ext uri="{9D8B030D-6E8A-4147-A177-3AD203B41FA5}">
                          <a16:colId xmlns:a16="http://schemas.microsoft.com/office/drawing/2014/main" val="2074233878"/>
                        </a:ext>
                      </a:extLst>
                    </a:gridCol>
                    <a:gridCol w="2352604">
                      <a:extLst>
                        <a:ext uri="{9D8B030D-6E8A-4147-A177-3AD203B41FA5}">
                          <a16:colId xmlns:a16="http://schemas.microsoft.com/office/drawing/2014/main" val="4078624818"/>
                        </a:ext>
                      </a:extLst>
                    </a:gridCol>
                    <a:gridCol w="2352604">
                      <a:extLst>
                        <a:ext uri="{9D8B030D-6E8A-4147-A177-3AD203B41FA5}">
                          <a16:colId xmlns:a16="http://schemas.microsoft.com/office/drawing/2014/main" val="3428310837"/>
                        </a:ext>
                      </a:extLst>
                    </a:gridCol>
                  </a:tblGrid>
                  <a:tr h="370840">
                    <a:tc>
                      <a:txBody>
                        <a:bodyPr/>
                        <a:lstStyle/>
                        <a:p>
                          <a:pPr algn="ctr"/>
                          <a:r>
                            <a:rPr lang="en-US" dirty="0" smtClean="0"/>
                            <a:t>Parameter</a:t>
                          </a:r>
                          <a:endParaRPr lang="en-US" dirty="0"/>
                        </a:p>
                      </a:txBody>
                      <a:tcPr/>
                    </a:tc>
                    <a:tc>
                      <a:txBody>
                        <a:bodyPr/>
                        <a:lstStyle/>
                        <a:p>
                          <a:pPr algn="ctr"/>
                          <a:r>
                            <a:rPr lang="en-US" dirty="0" smtClean="0"/>
                            <a:t>Value</a:t>
                          </a:r>
                          <a:endParaRPr lang="en-US" dirty="0"/>
                        </a:p>
                      </a:txBody>
                      <a:tcPr/>
                    </a:tc>
                    <a:tc>
                      <a:txBody>
                        <a:bodyPr/>
                        <a:lstStyle/>
                        <a:p>
                          <a:pPr algn="ctr"/>
                          <a:r>
                            <a:rPr lang="en-US" dirty="0" smtClean="0"/>
                            <a:t>Uncertainty</a:t>
                          </a:r>
                          <a:endParaRPr lang="en-US" dirty="0"/>
                        </a:p>
                      </a:txBody>
                      <a:tcPr/>
                    </a:tc>
                    <a:extLst>
                      <a:ext uri="{0D108BD9-81ED-4DB2-BD59-A6C34878D82A}">
                        <a16:rowId xmlns:a16="http://schemas.microsoft.com/office/drawing/2014/main" val="376383096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a:rPr lang="en-US" b="0" i="1" smtClean="0">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 </m:t>
                                </m:r>
                              </m:oMath>
                            </m:oMathPara>
                          </a14:m>
                          <a:endParaRPr lang="en-US" dirty="0"/>
                        </a:p>
                      </a:txBody>
                      <a:tcPr/>
                    </a:tc>
                    <a:tc>
                      <a:txBody>
                        <a:bodyPr/>
                        <a:lstStyle/>
                        <a:p>
                          <a:pPr algn="ctr"/>
                          <a:r>
                            <a:rPr lang="en-US" dirty="0" smtClean="0"/>
                            <a:t>-8.578°</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±0.686°</a:t>
                          </a:r>
                        </a:p>
                      </a:txBody>
                      <a:tcPr/>
                    </a:tc>
                    <a:extLst>
                      <a:ext uri="{0D108BD9-81ED-4DB2-BD59-A6C34878D82A}">
                        <a16:rowId xmlns:a16="http://schemas.microsoft.com/office/drawing/2014/main" val="94118956"/>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ea typeface="Cambria Math" panose="02040503050406030204" pitchFamily="18" charset="0"/>
                                      </a:rPr>
                                      <m:t>0</m:t>
                                    </m:r>
                                  </m:sub>
                                </m:sSub>
                              </m:oMath>
                            </m:oMathPara>
                          </a14:m>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273.026°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±0.692°</a:t>
                          </a:r>
                        </a:p>
                      </a:txBody>
                      <a:tcPr/>
                    </a:tc>
                    <a:extLst>
                      <a:ext uri="{0D108BD9-81ED-4DB2-BD59-A6C34878D82A}">
                        <a16:rowId xmlns:a16="http://schemas.microsoft.com/office/drawing/2014/main" val="3466991243"/>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𝜔</m:t>
                                        </m:r>
                                      </m:e>
                                    </m:acc>
                                  </m:e>
                                  <m:sub>
                                    <m:r>
                                      <a:rPr lang="en-US" b="0" i="1" smtClean="0">
                                        <a:latin typeface="Cambria Math" panose="02040503050406030204" pitchFamily="18" charset="0"/>
                                        <a:ea typeface="Cambria Math" panose="02040503050406030204" pitchFamily="18" charset="0"/>
                                      </a:rPr>
                                      <m:t>0</m:t>
                                    </m:r>
                                  </m:sub>
                                </m:sSub>
                              </m:oMath>
                            </m:oMathPara>
                          </a14:m>
                          <a:endParaRPr lang="en-US" dirty="0"/>
                        </a:p>
                      </a:txBody>
                      <a:tcPr/>
                    </a:tc>
                    <a:tc>
                      <a:txBody>
                        <a:bodyPr/>
                        <a:lstStyle/>
                        <a:p>
                          <a:pPr algn="ctr"/>
                          <a:r>
                            <a:rPr lang="en-US" sz="1800" b="0" i="0" u="none" strike="noStrike" kern="1200" dirty="0" smtClean="0">
                              <a:solidFill>
                                <a:schemeClr val="dk1"/>
                              </a:solidFill>
                              <a:latin typeface="+mn-lt"/>
                              <a:ea typeface="+mn-ea"/>
                              <a:cs typeface="+mn-cs"/>
                            </a:rPr>
                            <a:t> 0.670</a:t>
                          </a:r>
                          <a:r>
                            <a:rPr lang="en-US" sz="1800" b="0" i="0" u="none" strike="noStrike" kern="1200" baseline="0" dirty="0" smtClean="0">
                              <a:solidFill>
                                <a:schemeClr val="dk1"/>
                              </a:solidFill>
                              <a:latin typeface="+mn-lt"/>
                              <a:ea typeface="+mn-ea"/>
                              <a:cs typeface="+mn-cs"/>
                            </a:rPr>
                            <a:t> mas/y</a:t>
                          </a:r>
                          <a:endParaRPr lang="en-US" dirty="0"/>
                        </a:p>
                      </a:txBody>
                      <a:tcPr/>
                    </a:tc>
                    <a:tc>
                      <a:txBody>
                        <a:bodyPr/>
                        <a:lstStyle/>
                        <a:p>
                          <a:pPr algn="ctr"/>
                          <a:r>
                            <a:rPr lang="en-US" dirty="0" smtClean="0"/>
                            <a:t>±0.009 mas/y</a:t>
                          </a:r>
                          <a:endParaRPr lang="en-US" dirty="0"/>
                        </a:p>
                      </a:txBody>
                      <a:tcPr/>
                    </a:tc>
                    <a:extLst>
                      <a:ext uri="{0D108BD9-81ED-4DB2-BD59-A6C34878D82A}">
                        <a16:rowId xmlns:a16="http://schemas.microsoft.com/office/drawing/2014/main" val="1644053446"/>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269114715"/>
                  </p:ext>
                </p:extLst>
              </p:nvPr>
            </p:nvGraphicFramePr>
            <p:xfrm>
              <a:off x="887104" y="4460193"/>
              <a:ext cx="6769287" cy="1483360"/>
            </p:xfrm>
            <a:graphic>
              <a:graphicData uri="http://schemas.openxmlformats.org/drawingml/2006/table">
                <a:tbl>
                  <a:tblPr firstRow="1" bandRow="1">
                    <a:tableStyleId>{5C22544A-7EE6-4342-B048-85BDC9FD1C3A}</a:tableStyleId>
                  </a:tblPr>
                  <a:tblGrid>
                    <a:gridCol w="2064079">
                      <a:extLst>
                        <a:ext uri="{9D8B030D-6E8A-4147-A177-3AD203B41FA5}">
                          <a16:colId xmlns:a16="http://schemas.microsoft.com/office/drawing/2014/main" val="2074233878"/>
                        </a:ext>
                      </a:extLst>
                    </a:gridCol>
                    <a:gridCol w="2352604">
                      <a:extLst>
                        <a:ext uri="{9D8B030D-6E8A-4147-A177-3AD203B41FA5}">
                          <a16:colId xmlns:a16="http://schemas.microsoft.com/office/drawing/2014/main" val="4078624818"/>
                        </a:ext>
                      </a:extLst>
                    </a:gridCol>
                    <a:gridCol w="2352604">
                      <a:extLst>
                        <a:ext uri="{9D8B030D-6E8A-4147-A177-3AD203B41FA5}">
                          <a16:colId xmlns:a16="http://schemas.microsoft.com/office/drawing/2014/main" val="3428310837"/>
                        </a:ext>
                      </a:extLst>
                    </a:gridCol>
                  </a:tblGrid>
                  <a:tr h="370840">
                    <a:tc>
                      <a:txBody>
                        <a:bodyPr/>
                        <a:lstStyle/>
                        <a:p>
                          <a:pPr algn="ctr"/>
                          <a:r>
                            <a:rPr lang="en-US" dirty="0" smtClean="0"/>
                            <a:t>Parameter</a:t>
                          </a:r>
                          <a:endParaRPr lang="en-US" dirty="0"/>
                        </a:p>
                      </a:txBody>
                      <a:tcPr/>
                    </a:tc>
                    <a:tc>
                      <a:txBody>
                        <a:bodyPr/>
                        <a:lstStyle/>
                        <a:p>
                          <a:pPr algn="ctr"/>
                          <a:r>
                            <a:rPr lang="en-US" dirty="0" smtClean="0"/>
                            <a:t>Value</a:t>
                          </a:r>
                          <a:endParaRPr lang="en-US" dirty="0"/>
                        </a:p>
                      </a:txBody>
                      <a:tcPr/>
                    </a:tc>
                    <a:tc>
                      <a:txBody>
                        <a:bodyPr/>
                        <a:lstStyle/>
                        <a:p>
                          <a:pPr algn="ctr"/>
                          <a:r>
                            <a:rPr lang="en-US" dirty="0" smtClean="0"/>
                            <a:t>Uncertainty</a:t>
                          </a:r>
                          <a:endParaRPr lang="en-US" dirty="0"/>
                        </a:p>
                      </a:txBody>
                      <a:tcPr/>
                    </a:tc>
                    <a:extLst>
                      <a:ext uri="{0D108BD9-81ED-4DB2-BD59-A6C34878D82A}">
                        <a16:rowId xmlns:a16="http://schemas.microsoft.com/office/drawing/2014/main" val="3763830960"/>
                      </a:ext>
                    </a:extLst>
                  </a:tr>
                  <a:tr h="370840">
                    <a:tc>
                      <a:txBody>
                        <a:bodyPr/>
                        <a:lstStyle/>
                        <a:p>
                          <a:endParaRPr lang="en-US"/>
                        </a:p>
                      </a:txBody>
                      <a:tcPr>
                        <a:blipFill>
                          <a:blip r:embed="rId3"/>
                          <a:stretch>
                            <a:fillRect l="-295" t="-108197" r="-229204" b="-224590"/>
                          </a:stretch>
                        </a:blipFill>
                      </a:tcPr>
                    </a:tc>
                    <a:tc>
                      <a:txBody>
                        <a:bodyPr/>
                        <a:lstStyle/>
                        <a:p>
                          <a:pPr algn="ctr"/>
                          <a:r>
                            <a:rPr lang="en-US" dirty="0" smtClean="0"/>
                            <a:t>-8.578°</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±0.686°</a:t>
                          </a:r>
                        </a:p>
                      </a:txBody>
                      <a:tcPr/>
                    </a:tc>
                    <a:extLst>
                      <a:ext uri="{0D108BD9-81ED-4DB2-BD59-A6C34878D82A}">
                        <a16:rowId xmlns:a16="http://schemas.microsoft.com/office/drawing/2014/main" val="94118956"/>
                      </a:ext>
                    </a:extLst>
                  </a:tr>
                  <a:tr h="370840">
                    <a:tc>
                      <a:txBody>
                        <a:bodyPr/>
                        <a:lstStyle/>
                        <a:p>
                          <a:endParaRPr lang="en-US"/>
                        </a:p>
                      </a:txBody>
                      <a:tcPr>
                        <a:blipFill>
                          <a:blip r:embed="rId3"/>
                          <a:stretch>
                            <a:fillRect l="-295" t="-208197" r="-229204" b="-124590"/>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273.026°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±0.692°</a:t>
                          </a:r>
                        </a:p>
                      </a:txBody>
                      <a:tcPr/>
                    </a:tc>
                    <a:extLst>
                      <a:ext uri="{0D108BD9-81ED-4DB2-BD59-A6C34878D82A}">
                        <a16:rowId xmlns:a16="http://schemas.microsoft.com/office/drawing/2014/main" val="3466991243"/>
                      </a:ext>
                    </a:extLst>
                  </a:tr>
                  <a:tr h="370840">
                    <a:tc>
                      <a:txBody>
                        <a:bodyPr/>
                        <a:lstStyle/>
                        <a:p>
                          <a:endParaRPr lang="en-US"/>
                        </a:p>
                      </a:txBody>
                      <a:tcPr>
                        <a:blipFill>
                          <a:blip r:embed="rId3"/>
                          <a:stretch>
                            <a:fillRect l="-295" t="-308197" r="-229204" b="-24590"/>
                          </a:stretch>
                        </a:blipFill>
                      </a:tcPr>
                    </a:tc>
                    <a:tc>
                      <a:txBody>
                        <a:bodyPr/>
                        <a:lstStyle/>
                        <a:p>
                          <a:pPr algn="ctr"/>
                          <a:r>
                            <a:rPr lang="en-US" sz="1800" b="0" i="0" u="none" strike="noStrike" kern="1200" dirty="0" smtClean="0">
                              <a:solidFill>
                                <a:schemeClr val="dk1"/>
                              </a:solidFill>
                              <a:latin typeface="+mn-lt"/>
                              <a:ea typeface="+mn-ea"/>
                              <a:cs typeface="+mn-cs"/>
                            </a:rPr>
                            <a:t> 0.670</a:t>
                          </a:r>
                          <a:r>
                            <a:rPr lang="en-US" sz="1800" b="0" i="0" u="none" strike="noStrike" kern="1200" baseline="0" dirty="0" smtClean="0">
                              <a:solidFill>
                                <a:schemeClr val="dk1"/>
                              </a:solidFill>
                              <a:latin typeface="+mn-lt"/>
                              <a:ea typeface="+mn-ea"/>
                              <a:cs typeface="+mn-cs"/>
                            </a:rPr>
                            <a:t> mas/y</a:t>
                          </a:r>
                          <a:endParaRPr lang="en-US" dirty="0"/>
                        </a:p>
                      </a:txBody>
                      <a:tcPr/>
                    </a:tc>
                    <a:tc>
                      <a:txBody>
                        <a:bodyPr/>
                        <a:lstStyle/>
                        <a:p>
                          <a:pPr algn="ctr"/>
                          <a:r>
                            <a:rPr lang="en-US" dirty="0" smtClean="0"/>
                            <a:t>±0.009 mas/y</a:t>
                          </a:r>
                          <a:endParaRPr lang="en-US" dirty="0"/>
                        </a:p>
                      </a:txBody>
                      <a:tcPr/>
                    </a:tc>
                    <a:extLst>
                      <a:ext uri="{0D108BD9-81ED-4DB2-BD59-A6C34878D82A}">
                        <a16:rowId xmlns:a16="http://schemas.microsoft.com/office/drawing/2014/main" val="1644053446"/>
                      </a:ext>
                    </a:extLst>
                  </a:tr>
                </a:tbl>
              </a:graphicData>
            </a:graphic>
          </p:graphicFrame>
        </mc:Fallback>
      </mc:AlternateContent>
      <p:sp>
        <p:nvSpPr>
          <p:cNvPr id="7" name="Footer Placeholder 6"/>
          <p:cNvSpPr>
            <a:spLocks noGrp="1"/>
          </p:cNvSpPr>
          <p:nvPr>
            <p:ph type="ftr" sz="quarter" idx="11"/>
          </p:nvPr>
        </p:nvSpPr>
        <p:spPr/>
        <p:txBody>
          <a:bodyPr/>
          <a:lstStyle/>
          <a:p>
            <a:pPr>
              <a:defRPr/>
            </a:pPr>
            <a:r>
              <a:rPr lang="en-US" smtClean="0"/>
              <a:t>AGU Fall Meeting, New Orleans</a:t>
            </a:r>
            <a:endParaRPr lang="en-US"/>
          </a:p>
        </p:txBody>
      </p:sp>
    </p:spTree>
    <p:extLst>
      <p:ext uri="{BB962C8B-B14F-4D97-AF65-F5344CB8AC3E}">
        <p14:creationId xmlns:p14="http://schemas.microsoft.com/office/powerpoint/2010/main" val="239047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dirty="0" smtClean="0"/>
              <a:t>TRF2022</a:t>
            </a:r>
            <a:endParaRPr lang="en-US" dirty="0"/>
          </a:p>
        </p:txBody>
      </p:sp>
      <p:sp>
        <p:nvSpPr>
          <p:cNvPr id="3" name="Content Placeholder 2"/>
          <p:cNvSpPr>
            <a:spLocks noGrp="1"/>
          </p:cNvSpPr>
          <p:nvPr>
            <p:ph idx="1"/>
          </p:nvPr>
        </p:nvSpPr>
        <p:spPr/>
        <p:txBody>
          <a:bodyPr/>
          <a:lstStyle/>
          <a:p>
            <a:r>
              <a:rPr lang="en-US" dirty="0" smtClean="0"/>
              <a:t>NGS will define four terrestrial reference frames in 2022, one for each plate</a:t>
            </a:r>
          </a:p>
          <a:p>
            <a:pPr lvl="1"/>
            <a:r>
              <a:rPr lang="en-US" dirty="0" smtClean="0"/>
              <a:t>NATRF2022 (North America)</a:t>
            </a:r>
          </a:p>
          <a:p>
            <a:pPr lvl="1"/>
            <a:r>
              <a:rPr lang="en-US" dirty="0" smtClean="0"/>
              <a:t>CATRF2022 (Caribbean)</a:t>
            </a:r>
          </a:p>
          <a:p>
            <a:pPr lvl="1"/>
            <a:r>
              <a:rPr lang="en-US" dirty="0" smtClean="0"/>
              <a:t>PATRF2022 (Pacific)</a:t>
            </a:r>
          </a:p>
          <a:p>
            <a:pPr lvl="1"/>
            <a:r>
              <a:rPr lang="en-US" dirty="0" smtClean="0"/>
              <a:t>MATRF2022 (Mariana)</a:t>
            </a:r>
          </a:p>
        </p:txBody>
      </p:sp>
      <p:sp>
        <p:nvSpPr>
          <p:cNvPr id="4" name="Date Placeholder 3"/>
          <p:cNvSpPr>
            <a:spLocks noGrp="1"/>
          </p:cNvSpPr>
          <p:nvPr>
            <p:ph type="dt" sz="half" idx="10"/>
          </p:nvPr>
        </p:nvSpPr>
        <p:spPr/>
        <p:txBody>
          <a:bodyPr/>
          <a:lstStyle/>
          <a:p>
            <a:pPr>
              <a:defRPr/>
            </a:pPr>
            <a:r>
              <a:rPr lang="en-US" altLang="en-US" smtClean="0"/>
              <a:t>December 11, 2017</a:t>
            </a:r>
            <a:endParaRPr lang="en-US" altLang="en-US"/>
          </a:p>
        </p:txBody>
      </p:sp>
      <p:sp>
        <p:nvSpPr>
          <p:cNvPr id="5" name="Footer Placeholder 4"/>
          <p:cNvSpPr>
            <a:spLocks noGrp="1"/>
          </p:cNvSpPr>
          <p:nvPr>
            <p:ph type="ftr" sz="quarter" idx="11"/>
          </p:nvPr>
        </p:nvSpPr>
        <p:spPr/>
        <p:txBody>
          <a:bodyPr/>
          <a:lstStyle/>
          <a:p>
            <a:pPr>
              <a:defRPr/>
            </a:pPr>
            <a:r>
              <a:rPr lang="en-US" smtClean="0"/>
              <a:t>AGU Fall Meeting, New Orleans</a:t>
            </a:r>
            <a:endParaRPr lang="en-US"/>
          </a:p>
        </p:txBody>
      </p:sp>
    </p:spTree>
    <p:extLst>
      <p:ext uri="{BB962C8B-B14F-4D97-AF65-F5344CB8AC3E}">
        <p14:creationId xmlns:p14="http://schemas.microsoft.com/office/powerpoint/2010/main" val="26202348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ltLang="en-US" smtClean="0"/>
              <a:t>December 11, 2017</a:t>
            </a:r>
            <a:endParaRPr lang="en-US"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440" y="1524660"/>
            <a:ext cx="7112000" cy="4851400"/>
          </a:xfrm>
          <a:prstGeom prst="rect">
            <a:avLst/>
          </a:prstGeom>
        </p:spPr>
      </p:pic>
      <p:sp>
        <p:nvSpPr>
          <p:cNvPr id="6" name="Oval 5"/>
          <p:cNvSpPr/>
          <p:nvPr/>
        </p:nvSpPr>
        <p:spPr>
          <a:xfrm>
            <a:off x="3161210" y="2049712"/>
            <a:ext cx="195943" cy="19594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267199" y="2147683"/>
            <a:ext cx="195943" cy="19594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429793" y="1531189"/>
            <a:ext cx="195943" cy="19594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849187" y="2855255"/>
            <a:ext cx="195943" cy="19594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868090" y="2953226"/>
            <a:ext cx="195943" cy="19594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389119" y="3299392"/>
            <a:ext cx="195943" cy="19594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228009" y="3588045"/>
            <a:ext cx="195943" cy="19594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Arrow Connector 2"/>
          <p:cNvCxnSpPr/>
          <p:nvPr/>
        </p:nvCxnSpPr>
        <p:spPr>
          <a:xfrm flipH="1">
            <a:off x="2767263" y="2223554"/>
            <a:ext cx="430830" cy="35945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742509" y="2256705"/>
            <a:ext cx="524691" cy="6034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5153681" y="1294337"/>
            <a:ext cx="303823" cy="25481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341323" y="2055437"/>
            <a:ext cx="729729" cy="261610"/>
          </a:xfrm>
          <a:prstGeom prst="rect">
            <a:avLst/>
          </a:prstGeom>
          <a:solidFill>
            <a:schemeClr val="bg1"/>
          </a:solidFill>
        </p:spPr>
        <p:txBody>
          <a:bodyPr wrap="square" rtlCol="0">
            <a:spAutoFit/>
          </a:bodyPr>
          <a:lstStyle/>
          <a:p>
            <a:r>
              <a:rPr lang="en-US" sz="1100" b="1" dirty="0" smtClean="0">
                <a:solidFill>
                  <a:srgbClr val="FF0000"/>
                </a:solidFill>
              </a:rPr>
              <a:t>2.1cm/y</a:t>
            </a:r>
            <a:endParaRPr lang="en-US" sz="1100" b="1" dirty="0">
              <a:solidFill>
                <a:srgbClr val="FF0000"/>
              </a:solidFill>
            </a:endParaRPr>
          </a:p>
        </p:txBody>
      </p:sp>
      <p:sp>
        <p:nvSpPr>
          <p:cNvPr id="26" name="TextBox 25"/>
          <p:cNvSpPr txBox="1"/>
          <p:nvPr/>
        </p:nvSpPr>
        <p:spPr>
          <a:xfrm>
            <a:off x="4490274" y="2112677"/>
            <a:ext cx="729729" cy="261610"/>
          </a:xfrm>
          <a:prstGeom prst="rect">
            <a:avLst/>
          </a:prstGeom>
          <a:solidFill>
            <a:schemeClr val="bg1"/>
          </a:solidFill>
        </p:spPr>
        <p:txBody>
          <a:bodyPr wrap="square" rtlCol="0">
            <a:spAutoFit/>
          </a:bodyPr>
          <a:lstStyle/>
          <a:p>
            <a:r>
              <a:rPr lang="en-US" sz="1100" b="1" dirty="0" smtClean="0">
                <a:solidFill>
                  <a:srgbClr val="FF0000"/>
                </a:solidFill>
              </a:rPr>
              <a:t>2.1cm/y</a:t>
            </a:r>
            <a:endParaRPr lang="en-US" sz="1100" b="1" dirty="0">
              <a:solidFill>
                <a:srgbClr val="FF0000"/>
              </a:solidFill>
            </a:endParaRPr>
          </a:p>
        </p:txBody>
      </p:sp>
      <p:sp>
        <p:nvSpPr>
          <p:cNvPr id="27" name="TextBox 26"/>
          <p:cNvSpPr txBox="1"/>
          <p:nvPr/>
        </p:nvSpPr>
        <p:spPr>
          <a:xfrm>
            <a:off x="5541657" y="1294337"/>
            <a:ext cx="729729" cy="261610"/>
          </a:xfrm>
          <a:prstGeom prst="rect">
            <a:avLst/>
          </a:prstGeom>
          <a:solidFill>
            <a:schemeClr val="bg1"/>
          </a:solidFill>
        </p:spPr>
        <p:txBody>
          <a:bodyPr wrap="square" rtlCol="0">
            <a:spAutoFit/>
          </a:bodyPr>
          <a:lstStyle/>
          <a:p>
            <a:r>
              <a:rPr lang="en-US" sz="1100" b="1" dirty="0" smtClean="0">
                <a:solidFill>
                  <a:srgbClr val="FF0000"/>
                </a:solidFill>
              </a:rPr>
              <a:t>2.1cm/y</a:t>
            </a:r>
            <a:endParaRPr lang="en-US" sz="1100" b="1" dirty="0">
              <a:solidFill>
                <a:srgbClr val="FF0000"/>
              </a:solidFill>
            </a:endParaRPr>
          </a:p>
        </p:txBody>
      </p:sp>
      <p:cxnSp>
        <p:nvCxnSpPr>
          <p:cNvPr id="28" name="Straight Arrow Connector 27"/>
          <p:cNvCxnSpPr/>
          <p:nvPr/>
        </p:nvCxnSpPr>
        <p:spPr>
          <a:xfrm flipH="1">
            <a:off x="3381827" y="2985391"/>
            <a:ext cx="469736" cy="16377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799883" y="2583009"/>
            <a:ext cx="729729" cy="261610"/>
          </a:xfrm>
          <a:prstGeom prst="rect">
            <a:avLst/>
          </a:prstGeom>
          <a:solidFill>
            <a:schemeClr val="bg1"/>
          </a:solidFill>
        </p:spPr>
        <p:txBody>
          <a:bodyPr wrap="square" rtlCol="0">
            <a:spAutoFit/>
          </a:bodyPr>
          <a:lstStyle/>
          <a:p>
            <a:r>
              <a:rPr lang="en-US" sz="1100" b="1" dirty="0" smtClean="0">
                <a:solidFill>
                  <a:srgbClr val="FF0000"/>
                </a:solidFill>
              </a:rPr>
              <a:t>1.8cm/y</a:t>
            </a:r>
            <a:endParaRPr lang="en-US" sz="1100" b="1" dirty="0">
              <a:solidFill>
                <a:srgbClr val="FF0000"/>
              </a:solidFill>
            </a:endParaRPr>
          </a:p>
        </p:txBody>
      </p:sp>
      <p:cxnSp>
        <p:nvCxnSpPr>
          <p:cNvPr id="32" name="Straight Arrow Connector 31"/>
          <p:cNvCxnSpPr/>
          <p:nvPr/>
        </p:nvCxnSpPr>
        <p:spPr>
          <a:xfrm flipH="1" flipV="1">
            <a:off x="4476420" y="2896199"/>
            <a:ext cx="396205" cy="11405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105180" y="2822421"/>
            <a:ext cx="729729" cy="261610"/>
          </a:xfrm>
          <a:prstGeom prst="rect">
            <a:avLst/>
          </a:prstGeom>
          <a:solidFill>
            <a:schemeClr val="bg1"/>
          </a:solidFill>
        </p:spPr>
        <p:txBody>
          <a:bodyPr wrap="square" rtlCol="0">
            <a:spAutoFit/>
          </a:bodyPr>
          <a:lstStyle/>
          <a:p>
            <a:r>
              <a:rPr lang="en-US" sz="1100" b="1" dirty="0" smtClean="0">
                <a:solidFill>
                  <a:srgbClr val="FF0000"/>
                </a:solidFill>
              </a:rPr>
              <a:t>1.7cm/y</a:t>
            </a:r>
            <a:endParaRPr lang="en-US" sz="1100" b="1" dirty="0">
              <a:solidFill>
                <a:srgbClr val="FF0000"/>
              </a:solidFill>
            </a:endParaRPr>
          </a:p>
        </p:txBody>
      </p:sp>
      <p:cxnSp>
        <p:nvCxnSpPr>
          <p:cNvPr id="35" name="Straight Arrow Connector 34"/>
          <p:cNvCxnSpPr/>
          <p:nvPr/>
        </p:nvCxnSpPr>
        <p:spPr>
          <a:xfrm flipH="1">
            <a:off x="4031275" y="3398249"/>
            <a:ext cx="355930" cy="9592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605080" y="3248687"/>
            <a:ext cx="729729" cy="261610"/>
          </a:xfrm>
          <a:prstGeom prst="rect">
            <a:avLst/>
          </a:prstGeom>
          <a:solidFill>
            <a:schemeClr val="bg1"/>
          </a:solidFill>
        </p:spPr>
        <p:txBody>
          <a:bodyPr wrap="square" rtlCol="0">
            <a:spAutoFit/>
          </a:bodyPr>
          <a:lstStyle/>
          <a:p>
            <a:r>
              <a:rPr lang="en-US" sz="1100" b="1" dirty="0" smtClean="0">
                <a:solidFill>
                  <a:srgbClr val="FF0000"/>
                </a:solidFill>
              </a:rPr>
              <a:t>1.3cm/y</a:t>
            </a:r>
            <a:endParaRPr lang="en-US" sz="1100" b="1" dirty="0">
              <a:solidFill>
                <a:srgbClr val="FF0000"/>
              </a:solidFill>
            </a:endParaRPr>
          </a:p>
        </p:txBody>
      </p:sp>
      <p:cxnSp>
        <p:nvCxnSpPr>
          <p:cNvPr id="38" name="Straight Arrow Connector 37"/>
          <p:cNvCxnSpPr/>
          <p:nvPr/>
        </p:nvCxnSpPr>
        <p:spPr>
          <a:xfrm flipH="1">
            <a:off x="3849187" y="3712876"/>
            <a:ext cx="383642" cy="8174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423952" y="3637612"/>
            <a:ext cx="729729" cy="261610"/>
          </a:xfrm>
          <a:prstGeom prst="rect">
            <a:avLst/>
          </a:prstGeom>
          <a:solidFill>
            <a:schemeClr val="bg1"/>
          </a:solidFill>
        </p:spPr>
        <p:txBody>
          <a:bodyPr wrap="square" rtlCol="0">
            <a:spAutoFit/>
          </a:bodyPr>
          <a:lstStyle/>
          <a:p>
            <a:r>
              <a:rPr lang="en-US" sz="1100" b="1" dirty="0" smtClean="0">
                <a:solidFill>
                  <a:srgbClr val="FF0000"/>
                </a:solidFill>
              </a:rPr>
              <a:t>1.0cm/y</a:t>
            </a:r>
            <a:endParaRPr lang="en-US" sz="1100" b="1" dirty="0">
              <a:solidFill>
                <a:srgbClr val="FF0000"/>
              </a:solidFill>
            </a:endParaRPr>
          </a:p>
        </p:txBody>
      </p:sp>
      <p:sp>
        <p:nvSpPr>
          <p:cNvPr id="2" name="Footer Placeholder 1"/>
          <p:cNvSpPr>
            <a:spLocks noGrp="1"/>
          </p:cNvSpPr>
          <p:nvPr>
            <p:ph type="ftr" sz="quarter" idx="11"/>
          </p:nvPr>
        </p:nvSpPr>
        <p:spPr/>
        <p:txBody>
          <a:bodyPr/>
          <a:lstStyle/>
          <a:p>
            <a:pPr>
              <a:defRPr/>
            </a:pPr>
            <a:r>
              <a:rPr lang="en-US" smtClean="0"/>
              <a:t>AGU Fall Meeting, New Orleans</a:t>
            </a:r>
            <a:endParaRPr lang="en-US"/>
          </a:p>
        </p:txBody>
      </p:sp>
    </p:spTree>
    <p:extLst>
      <p:ext uri="{BB962C8B-B14F-4D97-AF65-F5344CB8AC3E}">
        <p14:creationId xmlns:p14="http://schemas.microsoft.com/office/powerpoint/2010/main" val="38778028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440" y="1524660"/>
            <a:ext cx="7112000" cy="4851400"/>
          </a:xfrm>
          <a:prstGeom prst="rect">
            <a:avLst/>
          </a:prstGeom>
        </p:spPr>
      </p:pic>
      <p:pic>
        <p:nvPicPr>
          <p:cNvPr id="22" name="Picture 21"/>
          <p:cNvPicPr>
            <a:picLocks noChangeAspect="1"/>
          </p:cNvPicPr>
          <p:nvPr/>
        </p:nvPicPr>
        <p:blipFill>
          <a:blip r:embed="rId3"/>
          <a:stretch>
            <a:fillRect/>
          </a:stretch>
        </p:blipFill>
        <p:spPr>
          <a:xfrm>
            <a:off x="1317563" y="3611838"/>
            <a:ext cx="6815919" cy="2755631"/>
          </a:xfrm>
          <a:prstGeom prst="rect">
            <a:avLst/>
          </a:prstGeom>
        </p:spPr>
      </p:pic>
      <p:sp>
        <p:nvSpPr>
          <p:cNvPr id="4" name="Date Placeholder 3"/>
          <p:cNvSpPr>
            <a:spLocks noGrp="1"/>
          </p:cNvSpPr>
          <p:nvPr>
            <p:ph type="dt" sz="half" idx="10"/>
          </p:nvPr>
        </p:nvSpPr>
        <p:spPr/>
        <p:txBody>
          <a:bodyPr/>
          <a:lstStyle/>
          <a:p>
            <a:pPr>
              <a:defRPr/>
            </a:pPr>
            <a:r>
              <a:rPr lang="en-US" altLang="en-US" smtClean="0"/>
              <a:t>December 11, 2017</a:t>
            </a:r>
            <a:endParaRPr lang="en-US" altLang="en-US"/>
          </a:p>
        </p:txBody>
      </p:sp>
      <p:sp>
        <p:nvSpPr>
          <p:cNvPr id="6" name="Oval 5"/>
          <p:cNvSpPr/>
          <p:nvPr/>
        </p:nvSpPr>
        <p:spPr>
          <a:xfrm>
            <a:off x="3161210" y="2049712"/>
            <a:ext cx="195943" cy="19594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457200" y="457200"/>
            <a:ext cx="8229600" cy="1143000"/>
          </a:xfrm>
        </p:spPr>
        <p:txBody>
          <a:bodyPr/>
          <a:lstStyle/>
          <a:p>
            <a:r>
              <a:rPr lang="en-US" dirty="0" smtClean="0"/>
              <a:t>Example: North American Plate</a:t>
            </a:r>
            <a:endParaRPr lang="en-US" dirty="0"/>
          </a:p>
        </p:txBody>
      </p:sp>
      <p:sp>
        <p:nvSpPr>
          <p:cNvPr id="15" name="TextBox 14"/>
          <p:cNvSpPr txBox="1"/>
          <p:nvPr/>
        </p:nvSpPr>
        <p:spPr>
          <a:xfrm rot="1164521">
            <a:off x="1330071" y="4226397"/>
            <a:ext cx="2834430" cy="276999"/>
          </a:xfrm>
          <a:prstGeom prst="rect">
            <a:avLst/>
          </a:prstGeom>
          <a:noFill/>
        </p:spPr>
        <p:txBody>
          <a:bodyPr wrap="none" rtlCol="0">
            <a:spAutoFit/>
          </a:bodyPr>
          <a:lstStyle/>
          <a:p>
            <a:r>
              <a:rPr lang="en-US" sz="1200" b="1" dirty="0" smtClean="0"/>
              <a:t>Getting a </a:t>
            </a:r>
            <a:r>
              <a:rPr lang="en-US" sz="1200" b="1" i="1" dirty="0" smtClean="0">
                <a:solidFill>
                  <a:srgbClr val="FF0000"/>
                </a:solidFill>
              </a:rPr>
              <a:t>lot</a:t>
            </a:r>
            <a:r>
              <a:rPr lang="en-US" sz="1200" b="1" dirty="0" smtClean="0"/>
              <a:t> less North every year…</a:t>
            </a:r>
            <a:endParaRPr lang="en-US" sz="1200" b="1" dirty="0"/>
          </a:p>
        </p:txBody>
      </p:sp>
      <p:sp>
        <p:nvSpPr>
          <p:cNvPr id="30" name="TextBox 29"/>
          <p:cNvSpPr txBox="1"/>
          <p:nvPr/>
        </p:nvSpPr>
        <p:spPr>
          <a:xfrm rot="367000">
            <a:off x="3984489" y="4793904"/>
            <a:ext cx="2970685" cy="276999"/>
          </a:xfrm>
          <a:prstGeom prst="rect">
            <a:avLst/>
          </a:prstGeom>
          <a:noFill/>
        </p:spPr>
        <p:txBody>
          <a:bodyPr wrap="none" rtlCol="0">
            <a:spAutoFit/>
          </a:bodyPr>
          <a:lstStyle/>
          <a:p>
            <a:r>
              <a:rPr lang="en-US" sz="1200" b="1" dirty="0" smtClean="0"/>
              <a:t>Getting </a:t>
            </a:r>
            <a:r>
              <a:rPr lang="en-US" sz="1200" b="1" i="1" dirty="0" smtClean="0">
                <a:solidFill>
                  <a:srgbClr val="FF0000"/>
                </a:solidFill>
              </a:rPr>
              <a:t>slightly</a:t>
            </a:r>
            <a:r>
              <a:rPr lang="en-US" sz="1200" b="1" dirty="0" smtClean="0"/>
              <a:t> less East every year…</a:t>
            </a:r>
            <a:endParaRPr lang="en-US" sz="1200" b="1" dirty="0"/>
          </a:p>
        </p:txBody>
      </p:sp>
      <p:cxnSp>
        <p:nvCxnSpPr>
          <p:cNvPr id="17" name="Straight Connector 16"/>
          <p:cNvCxnSpPr>
            <a:stCxn id="6" idx="2"/>
          </p:cNvCxnSpPr>
          <p:nvPr/>
        </p:nvCxnSpPr>
        <p:spPr>
          <a:xfrm flipH="1">
            <a:off x="1317563" y="2147684"/>
            <a:ext cx="1843647" cy="1489928"/>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6" idx="6"/>
          </p:cNvCxnSpPr>
          <p:nvPr/>
        </p:nvCxnSpPr>
        <p:spPr>
          <a:xfrm>
            <a:off x="3357153" y="2147684"/>
            <a:ext cx="4725328" cy="1489928"/>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2767263" y="2223554"/>
            <a:ext cx="430830" cy="35945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341323" y="2055437"/>
            <a:ext cx="729729" cy="261610"/>
          </a:xfrm>
          <a:prstGeom prst="rect">
            <a:avLst/>
          </a:prstGeom>
          <a:solidFill>
            <a:schemeClr val="bg1"/>
          </a:solidFill>
        </p:spPr>
        <p:txBody>
          <a:bodyPr wrap="square" rtlCol="0">
            <a:spAutoFit/>
          </a:bodyPr>
          <a:lstStyle/>
          <a:p>
            <a:r>
              <a:rPr lang="en-US" sz="1100" b="1" dirty="0" smtClean="0">
                <a:solidFill>
                  <a:srgbClr val="FF0000"/>
                </a:solidFill>
              </a:rPr>
              <a:t>2.1cm/y</a:t>
            </a:r>
            <a:endParaRPr lang="en-US" sz="1100" b="1" dirty="0">
              <a:solidFill>
                <a:srgbClr val="FF0000"/>
              </a:solidFill>
            </a:endParaRPr>
          </a:p>
        </p:txBody>
      </p:sp>
      <p:sp>
        <p:nvSpPr>
          <p:cNvPr id="2" name="Footer Placeholder 1"/>
          <p:cNvSpPr>
            <a:spLocks noGrp="1"/>
          </p:cNvSpPr>
          <p:nvPr>
            <p:ph type="ftr" sz="quarter" idx="11"/>
          </p:nvPr>
        </p:nvSpPr>
        <p:spPr/>
        <p:txBody>
          <a:bodyPr/>
          <a:lstStyle/>
          <a:p>
            <a:pPr>
              <a:defRPr/>
            </a:pPr>
            <a:r>
              <a:rPr lang="en-US" smtClean="0"/>
              <a:t>AGU Fall Meeting, New Orleans</a:t>
            </a:r>
            <a:endParaRPr lang="en-US"/>
          </a:p>
        </p:txBody>
      </p:sp>
    </p:spTree>
    <p:extLst>
      <p:ext uri="{BB962C8B-B14F-4D97-AF65-F5344CB8AC3E}">
        <p14:creationId xmlns:p14="http://schemas.microsoft.com/office/powerpoint/2010/main" val="422409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440" y="1524660"/>
            <a:ext cx="7112000" cy="4851400"/>
          </a:xfrm>
          <a:prstGeom prst="rect">
            <a:avLst/>
          </a:prstGeom>
        </p:spPr>
      </p:pic>
      <p:pic>
        <p:nvPicPr>
          <p:cNvPr id="21" name="Picture 20"/>
          <p:cNvPicPr>
            <a:picLocks noChangeAspect="1"/>
          </p:cNvPicPr>
          <p:nvPr/>
        </p:nvPicPr>
        <p:blipFill>
          <a:blip r:embed="rId3"/>
          <a:stretch>
            <a:fillRect/>
          </a:stretch>
        </p:blipFill>
        <p:spPr>
          <a:xfrm>
            <a:off x="1317564" y="3620429"/>
            <a:ext cx="6828112" cy="2755631"/>
          </a:xfrm>
          <a:prstGeom prst="rect">
            <a:avLst/>
          </a:prstGeom>
        </p:spPr>
      </p:pic>
      <p:sp>
        <p:nvSpPr>
          <p:cNvPr id="4" name="Date Placeholder 3"/>
          <p:cNvSpPr>
            <a:spLocks noGrp="1"/>
          </p:cNvSpPr>
          <p:nvPr>
            <p:ph type="dt" sz="half" idx="10"/>
          </p:nvPr>
        </p:nvSpPr>
        <p:spPr/>
        <p:txBody>
          <a:bodyPr/>
          <a:lstStyle/>
          <a:p>
            <a:pPr>
              <a:defRPr/>
            </a:pPr>
            <a:r>
              <a:rPr lang="en-US" altLang="en-US" smtClean="0"/>
              <a:t>December 11, 2017</a:t>
            </a:r>
            <a:endParaRPr lang="en-US" altLang="en-US"/>
          </a:p>
        </p:txBody>
      </p:sp>
      <p:sp>
        <p:nvSpPr>
          <p:cNvPr id="7" name="Oval 6"/>
          <p:cNvSpPr/>
          <p:nvPr/>
        </p:nvSpPr>
        <p:spPr>
          <a:xfrm>
            <a:off x="4267199" y="2147683"/>
            <a:ext cx="195943" cy="19594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457200" y="457200"/>
            <a:ext cx="8229600" cy="1143000"/>
          </a:xfrm>
        </p:spPr>
        <p:txBody>
          <a:bodyPr/>
          <a:lstStyle/>
          <a:p>
            <a:r>
              <a:rPr lang="en-US" dirty="0" smtClean="0"/>
              <a:t>Example: North American Plate</a:t>
            </a:r>
            <a:endParaRPr lang="en-US" dirty="0"/>
          </a:p>
        </p:txBody>
      </p:sp>
      <p:sp>
        <p:nvSpPr>
          <p:cNvPr id="15" name="TextBox 14"/>
          <p:cNvSpPr txBox="1"/>
          <p:nvPr/>
        </p:nvSpPr>
        <p:spPr>
          <a:xfrm rot="1164521">
            <a:off x="1580081" y="4253552"/>
            <a:ext cx="2747868" cy="276999"/>
          </a:xfrm>
          <a:prstGeom prst="rect">
            <a:avLst/>
          </a:prstGeom>
          <a:noFill/>
        </p:spPr>
        <p:txBody>
          <a:bodyPr wrap="none" rtlCol="0">
            <a:spAutoFit/>
          </a:bodyPr>
          <a:lstStyle/>
          <a:p>
            <a:r>
              <a:rPr lang="en-US" sz="1200" b="1" dirty="0" smtClean="0"/>
              <a:t>Getting a </a:t>
            </a:r>
            <a:r>
              <a:rPr lang="en-US" sz="1200" b="1" i="1" dirty="0" smtClean="0">
                <a:solidFill>
                  <a:srgbClr val="FF0000"/>
                </a:solidFill>
              </a:rPr>
              <a:t>lot</a:t>
            </a:r>
            <a:r>
              <a:rPr lang="en-US" sz="1200" b="1" dirty="0" smtClean="0"/>
              <a:t> less East every year…</a:t>
            </a:r>
            <a:endParaRPr lang="en-US" sz="1200" b="1" dirty="0"/>
          </a:p>
        </p:txBody>
      </p:sp>
      <p:sp>
        <p:nvSpPr>
          <p:cNvPr id="30" name="TextBox 29"/>
          <p:cNvSpPr txBox="1"/>
          <p:nvPr/>
        </p:nvSpPr>
        <p:spPr>
          <a:xfrm>
            <a:off x="4365170" y="4685754"/>
            <a:ext cx="3132589" cy="276999"/>
          </a:xfrm>
          <a:prstGeom prst="rect">
            <a:avLst/>
          </a:prstGeom>
          <a:noFill/>
        </p:spPr>
        <p:txBody>
          <a:bodyPr wrap="none" rtlCol="0">
            <a:spAutoFit/>
          </a:bodyPr>
          <a:lstStyle/>
          <a:p>
            <a:r>
              <a:rPr lang="en-US" sz="1200" b="1" dirty="0" smtClean="0">
                <a:solidFill>
                  <a:srgbClr val="FF0000"/>
                </a:solidFill>
              </a:rPr>
              <a:t>Almost no change </a:t>
            </a:r>
            <a:r>
              <a:rPr lang="en-US" sz="1200" b="1" dirty="0" smtClean="0"/>
              <a:t>to North every year…</a:t>
            </a:r>
            <a:endParaRPr lang="en-US" sz="1200" b="1" dirty="0"/>
          </a:p>
        </p:txBody>
      </p:sp>
      <p:cxnSp>
        <p:nvCxnSpPr>
          <p:cNvPr id="17" name="Straight Connector 16"/>
          <p:cNvCxnSpPr>
            <a:stCxn id="7" idx="3"/>
          </p:cNvCxnSpPr>
          <p:nvPr/>
        </p:nvCxnSpPr>
        <p:spPr>
          <a:xfrm flipH="1">
            <a:off x="1317564" y="2314931"/>
            <a:ext cx="2978330" cy="1322681"/>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463142" y="2303456"/>
            <a:ext cx="3619339" cy="133415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3742509" y="2256705"/>
            <a:ext cx="524691" cy="6034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490274" y="2112677"/>
            <a:ext cx="729729" cy="261610"/>
          </a:xfrm>
          <a:prstGeom prst="rect">
            <a:avLst/>
          </a:prstGeom>
          <a:solidFill>
            <a:schemeClr val="bg1"/>
          </a:solidFill>
        </p:spPr>
        <p:txBody>
          <a:bodyPr wrap="square" rtlCol="0">
            <a:spAutoFit/>
          </a:bodyPr>
          <a:lstStyle/>
          <a:p>
            <a:r>
              <a:rPr lang="en-US" sz="1100" b="1" dirty="0" smtClean="0">
                <a:solidFill>
                  <a:srgbClr val="FF0000"/>
                </a:solidFill>
              </a:rPr>
              <a:t>2.1cm/y</a:t>
            </a:r>
            <a:endParaRPr lang="en-US" sz="1100" b="1" dirty="0">
              <a:solidFill>
                <a:srgbClr val="FF0000"/>
              </a:solidFill>
            </a:endParaRPr>
          </a:p>
        </p:txBody>
      </p:sp>
      <p:sp>
        <p:nvSpPr>
          <p:cNvPr id="2" name="Footer Placeholder 1"/>
          <p:cNvSpPr>
            <a:spLocks noGrp="1"/>
          </p:cNvSpPr>
          <p:nvPr>
            <p:ph type="ftr" sz="quarter" idx="11"/>
          </p:nvPr>
        </p:nvSpPr>
        <p:spPr/>
        <p:txBody>
          <a:bodyPr/>
          <a:lstStyle/>
          <a:p>
            <a:pPr>
              <a:defRPr/>
            </a:pPr>
            <a:r>
              <a:rPr lang="en-US" smtClean="0"/>
              <a:t>AGU Fall Meeting, New Orleans</a:t>
            </a:r>
            <a:endParaRPr lang="en-US"/>
          </a:p>
        </p:txBody>
      </p:sp>
    </p:spTree>
    <p:extLst>
      <p:ext uri="{BB962C8B-B14F-4D97-AF65-F5344CB8AC3E}">
        <p14:creationId xmlns:p14="http://schemas.microsoft.com/office/powerpoint/2010/main" val="334368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440" y="1524660"/>
            <a:ext cx="7112000" cy="4851400"/>
          </a:xfrm>
          <a:prstGeom prst="rect">
            <a:avLst/>
          </a:prstGeom>
        </p:spPr>
      </p:pic>
      <p:pic>
        <p:nvPicPr>
          <p:cNvPr id="10" name="Picture 9"/>
          <p:cNvPicPr>
            <a:picLocks noChangeAspect="1"/>
          </p:cNvPicPr>
          <p:nvPr/>
        </p:nvPicPr>
        <p:blipFill>
          <a:blip r:embed="rId3"/>
          <a:stretch>
            <a:fillRect/>
          </a:stretch>
        </p:blipFill>
        <p:spPr>
          <a:xfrm>
            <a:off x="1317564" y="3620983"/>
            <a:ext cx="6828112" cy="2749534"/>
          </a:xfrm>
          <a:prstGeom prst="rect">
            <a:avLst/>
          </a:prstGeom>
        </p:spPr>
      </p:pic>
      <p:sp>
        <p:nvSpPr>
          <p:cNvPr id="4" name="Date Placeholder 3"/>
          <p:cNvSpPr>
            <a:spLocks noGrp="1"/>
          </p:cNvSpPr>
          <p:nvPr>
            <p:ph type="dt" sz="half" idx="10"/>
          </p:nvPr>
        </p:nvSpPr>
        <p:spPr/>
        <p:txBody>
          <a:bodyPr/>
          <a:lstStyle/>
          <a:p>
            <a:pPr>
              <a:defRPr/>
            </a:pPr>
            <a:r>
              <a:rPr lang="en-US" altLang="en-US" smtClean="0"/>
              <a:t>December 11, 2017</a:t>
            </a:r>
            <a:endParaRPr lang="en-US" altLang="en-US"/>
          </a:p>
        </p:txBody>
      </p:sp>
      <p:sp>
        <p:nvSpPr>
          <p:cNvPr id="13" name="Title 1"/>
          <p:cNvSpPr>
            <a:spLocks noGrp="1"/>
          </p:cNvSpPr>
          <p:nvPr>
            <p:ph type="title"/>
          </p:nvPr>
        </p:nvSpPr>
        <p:spPr>
          <a:xfrm>
            <a:off x="457200" y="457200"/>
            <a:ext cx="8229600" cy="1143000"/>
          </a:xfrm>
        </p:spPr>
        <p:txBody>
          <a:bodyPr/>
          <a:lstStyle/>
          <a:p>
            <a:r>
              <a:rPr lang="en-US" dirty="0" smtClean="0"/>
              <a:t>Example: North American Plate</a:t>
            </a:r>
            <a:endParaRPr lang="en-US" dirty="0"/>
          </a:p>
        </p:txBody>
      </p:sp>
      <p:sp>
        <p:nvSpPr>
          <p:cNvPr id="15" name="TextBox 14"/>
          <p:cNvSpPr txBox="1"/>
          <p:nvPr/>
        </p:nvSpPr>
        <p:spPr>
          <a:xfrm rot="910369">
            <a:off x="1554129" y="4316462"/>
            <a:ext cx="2747868" cy="276999"/>
          </a:xfrm>
          <a:prstGeom prst="rect">
            <a:avLst/>
          </a:prstGeom>
          <a:noFill/>
        </p:spPr>
        <p:txBody>
          <a:bodyPr wrap="none" rtlCol="0">
            <a:spAutoFit/>
          </a:bodyPr>
          <a:lstStyle/>
          <a:p>
            <a:r>
              <a:rPr lang="en-US" sz="1200" b="1" dirty="0" smtClean="0"/>
              <a:t>Getting </a:t>
            </a:r>
            <a:r>
              <a:rPr lang="en-US" sz="1200" b="1" i="1" dirty="0" smtClean="0">
                <a:solidFill>
                  <a:srgbClr val="FF0000"/>
                </a:solidFill>
              </a:rPr>
              <a:t>a lot less </a:t>
            </a:r>
            <a:r>
              <a:rPr lang="en-US" sz="1200" b="1" dirty="0" smtClean="0"/>
              <a:t>East every year…</a:t>
            </a:r>
            <a:endParaRPr lang="en-US" sz="1200" b="1" dirty="0"/>
          </a:p>
        </p:txBody>
      </p:sp>
      <p:sp>
        <p:nvSpPr>
          <p:cNvPr id="30" name="TextBox 29"/>
          <p:cNvSpPr txBox="1"/>
          <p:nvPr/>
        </p:nvSpPr>
        <p:spPr>
          <a:xfrm rot="20674798">
            <a:off x="4274778" y="4250007"/>
            <a:ext cx="2911374" cy="276999"/>
          </a:xfrm>
          <a:prstGeom prst="rect">
            <a:avLst/>
          </a:prstGeom>
          <a:noFill/>
        </p:spPr>
        <p:txBody>
          <a:bodyPr wrap="none" rtlCol="0">
            <a:spAutoFit/>
          </a:bodyPr>
          <a:lstStyle/>
          <a:p>
            <a:r>
              <a:rPr lang="en-US" sz="1200" b="1" dirty="0" smtClean="0"/>
              <a:t>Getting </a:t>
            </a:r>
            <a:r>
              <a:rPr lang="en-US" sz="1200" b="1" i="1" dirty="0" smtClean="0">
                <a:solidFill>
                  <a:srgbClr val="FF0000"/>
                </a:solidFill>
              </a:rPr>
              <a:t>a lot more</a:t>
            </a:r>
            <a:r>
              <a:rPr lang="en-US" sz="1200" b="1" dirty="0" smtClean="0"/>
              <a:t> North every year…</a:t>
            </a:r>
            <a:endParaRPr lang="en-US" sz="1200" b="1" dirty="0"/>
          </a:p>
        </p:txBody>
      </p:sp>
      <p:cxnSp>
        <p:nvCxnSpPr>
          <p:cNvPr id="17" name="Straight Connector 16"/>
          <p:cNvCxnSpPr>
            <a:stCxn id="14" idx="3"/>
          </p:cNvCxnSpPr>
          <p:nvPr/>
        </p:nvCxnSpPr>
        <p:spPr>
          <a:xfrm flipH="1">
            <a:off x="1317564" y="1698437"/>
            <a:ext cx="4140924" cy="1939175"/>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4" idx="5"/>
          </p:cNvCxnSpPr>
          <p:nvPr/>
        </p:nvCxnSpPr>
        <p:spPr>
          <a:xfrm>
            <a:off x="5597041" y="1698437"/>
            <a:ext cx="2485440" cy="1939175"/>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5429793" y="1531189"/>
            <a:ext cx="195943" cy="19594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flipH="1" flipV="1">
            <a:off x="5153681" y="1294337"/>
            <a:ext cx="303823" cy="25481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541657" y="1294337"/>
            <a:ext cx="729729" cy="261610"/>
          </a:xfrm>
          <a:prstGeom prst="rect">
            <a:avLst/>
          </a:prstGeom>
          <a:solidFill>
            <a:schemeClr val="bg1"/>
          </a:solidFill>
        </p:spPr>
        <p:txBody>
          <a:bodyPr wrap="square" rtlCol="0">
            <a:spAutoFit/>
          </a:bodyPr>
          <a:lstStyle/>
          <a:p>
            <a:r>
              <a:rPr lang="en-US" sz="1100" b="1" dirty="0" smtClean="0">
                <a:solidFill>
                  <a:srgbClr val="FF0000"/>
                </a:solidFill>
              </a:rPr>
              <a:t>2.1cm/y</a:t>
            </a:r>
            <a:endParaRPr lang="en-US" sz="1100" b="1" dirty="0">
              <a:solidFill>
                <a:srgbClr val="FF0000"/>
              </a:solidFill>
            </a:endParaRPr>
          </a:p>
        </p:txBody>
      </p:sp>
      <p:sp>
        <p:nvSpPr>
          <p:cNvPr id="2" name="Footer Placeholder 1"/>
          <p:cNvSpPr>
            <a:spLocks noGrp="1"/>
          </p:cNvSpPr>
          <p:nvPr>
            <p:ph type="ftr" sz="quarter" idx="11"/>
          </p:nvPr>
        </p:nvSpPr>
        <p:spPr/>
        <p:txBody>
          <a:bodyPr/>
          <a:lstStyle/>
          <a:p>
            <a:pPr>
              <a:defRPr/>
            </a:pPr>
            <a:r>
              <a:rPr lang="en-US" smtClean="0"/>
              <a:t>AGU Fall Meeting, New Orleans</a:t>
            </a:r>
            <a:endParaRPr lang="en-US"/>
          </a:p>
        </p:txBody>
      </p:sp>
    </p:spTree>
    <p:extLst>
      <p:ext uri="{BB962C8B-B14F-4D97-AF65-F5344CB8AC3E}">
        <p14:creationId xmlns:p14="http://schemas.microsoft.com/office/powerpoint/2010/main" val="2604642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Replacing the NAD 83’s</a:t>
            </a:r>
          </a:p>
        </p:txBody>
      </p:sp>
      <p:sp>
        <p:nvSpPr>
          <p:cNvPr id="4" name="Content Placeholder 2"/>
          <p:cNvSpPr txBox="1">
            <a:spLocks/>
          </p:cNvSpPr>
          <p:nvPr/>
        </p:nvSpPr>
        <p:spPr bwMode="gray">
          <a:xfrm>
            <a:off x="0" y="1736623"/>
            <a:ext cx="273423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marL="342900" indent="-342900" algn="l" rtl="0" eaLnBrk="1" fontAlgn="base" hangingPunct="1">
              <a:spcBef>
                <a:spcPct val="20000"/>
              </a:spcBef>
              <a:spcAft>
                <a:spcPct val="0"/>
              </a:spcAft>
              <a:buClr>
                <a:schemeClr val="accent1"/>
              </a:buClr>
              <a:buFont typeface="Wingdings" pitchFamily="2" charset="2"/>
              <a:buChar char="§"/>
              <a:defRPr sz="2400" b="0">
                <a:solidFill>
                  <a:schemeClr val="tx1"/>
                </a:solidFill>
                <a:latin typeface="Calibri"/>
                <a:ea typeface="+mn-ea"/>
                <a:cs typeface="Calibri"/>
              </a:defRPr>
            </a:lvl1pPr>
            <a:lvl2pPr marL="742950" indent="-285750" algn="l" rtl="0" eaLnBrk="1" fontAlgn="base" hangingPunct="1">
              <a:spcBef>
                <a:spcPct val="20000"/>
              </a:spcBef>
              <a:spcAft>
                <a:spcPct val="0"/>
              </a:spcAft>
              <a:buClr>
                <a:schemeClr val="accent1"/>
              </a:buClr>
              <a:buChar char="–"/>
              <a:defRPr sz="2000" b="0">
                <a:solidFill>
                  <a:schemeClr val="tx1"/>
                </a:solidFill>
                <a:latin typeface="Calibri"/>
                <a:cs typeface="Calibri"/>
              </a:defRPr>
            </a:lvl2pPr>
            <a:lvl3pPr marL="11430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3pPr>
            <a:lvl4pPr marL="16002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4pPr>
            <a:lvl5pPr marL="20574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5pPr>
            <a:lvl6pPr marL="25146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9pPr>
          </a:lstStyle>
          <a:p>
            <a:pPr marL="0" indent="0">
              <a:buFont typeface="Wingdings" pitchFamily="2" charset="2"/>
              <a:buNone/>
              <a:defRPr/>
            </a:pPr>
            <a:r>
              <a:rPr lang="en-US" sz="2400" u="sng" kern="0" dirty="0" smtClean="0">
                <a:latin typeface="Gill Sans MT" panose="020B0502020104020203" pitchFamily="34" charset="0"/>
              </a:rPr>
              <a:t>The Old:</a:t>
            </a:r>
          </a:p>
          <a:p>
            <a:pPr marL="0" indent="0">
              <a:buFont typeface="Wingdings" pitchFamily="2" charset="2"/>
              <a:buNone/>
              <a:defRPr/>
            </a:pPr>
            <a:r>
              <a:rPr lang="en-US" sz="2400" kern="0" dirty="0" smtClean="0">
                <a:latin typeface="Gill Sans MT" panose="020B0502020104020203" pitchFamily="34" charset="0"/>
              </a:rPr>
              <a:t>NAD 83(2011)</a:t>
            </a:r>
          </a:p>
          <a:p>
            <a:pPr marL="0" indent="0">
              <a:buFont typeface="Wingdings" pitchFamily="2" charset="2"/>
              <a:buNone/>
              <a:defRPr/>
            </a:pPr>
            <a:endParaRPr lang="en-US" sz="2400" kern="0" dirty="0" smtClean="0">
              <a:latin typeface="Gill Sans MT" panose="020B0502020104020203" pitchFamily="34" charset="0"/>
            </a:endParaRPr>
          </a:p>
          <a:p>
            <a:pPr marL="0" indent="0">
              <a:buFont typeface="Wingdings" pitchFamily="2" charset="2"/>
              <a:buNone/>
              <a:defRPr/>
            </a:pPr>
            <a:r>
              <a:rPr lang="en-US" sz="2400" kern="0" dirty="0" smtClean="0">
                <a:latin typeface="Gill Sans MT" panose="020B0502020104020203" pitchFamily="34" charset="0"/>
              </a:rPr>
              <a:t>NAD 83(PA11)</a:t>
            </a:r>
          </a:p>
          <a:p>
            <a:pPr marL="0" indent="0">
              <a:buFont typeface="Wingdings" pitchFamily="2" charset="2"/>
              <a:buNone/>
              <a:defRPr/>
            </a:pPr>
            <a:endParaRPr lang="en-US" sz="2400" kern="0" dirty="0" smtClean="0">
              <a:latin typeface="Gill Sans MT" panose="020B0502020104020203" pitchFamily="34" charset="0"/>
            </a:endParaRPr>
          </a:p>
          <a:p>
            <a:pPr marL="0" indent="0">
              <a:buFont typeface="Wingdings" pitchFamily="2" charset="2"/>
              <a:buNone/>
              <a:defRPr/>
            </a:pPr>
            <a:r>
              <a:rPr lang="en-US" sz="2400" kern="0" dirty="0" smtClean="0">
                <a:latin typeface="Gill Sans MT" panose="020B0502020104020203" pitchFamily="34" charset="0"/>
              </a:rPr>
              <a:t>NAD </a:t>
            </a:r>
            <a:r>
              <a:rPr lang="en-US" sz="2400" kern="0" dirty="0">
                <a:latin typeface="Gill Sans MT" panose="020B0502020104020203" pitchFamily="34" charset="0"/>
              </a:rPr>
              <a:t>83(MA11)</a:t>
            </a:r>
          </a:p>
          <a:p>
            <a:pPr lvl="1">
              <a:defRPr/>
            </a:pPr>
            <a:endParaRPr lang="en-US" sz="2400" kern="0" dirty="0"/>
          </a:p>
          <a:p>
            <a:pPr marL="0" indent="0">
              <a:buFont typeface="Wingdings" pitchFamily="2" charset="2"/>
              <a:buNone/>
              <a:defRPr/>
            </a:pPr>
            <a:endParaRPr lang="en-US" b="1" kern="0" dirty="0">
              <a:solidFill>
                <a:srgbClr val="FF0000"/>
              </a:solidFill>
            </a:endParaRPr>
          </a:p>
        </p:txBody>
      </p:sp>
      <p:sp>
        <p:nvSpPr>
          <p:cNvPr id="13" name="Content Placeholder 2"/>
          <p:cNvSpPr txBox="1">
            <a:spLocks/>
          </p:cNvSpPr>
          <p:nvPr/>
        </p:nvSpPr>
        <p:spPr bwMode="gray">
          <a:xfrm>
            <a:off x="2590800" y="1611057"/>
            <a:ext cx="6324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1" fontAlgn="base" hangingPunct="1">
              <a:spcBef>
                <a:spcPct val="20000"/>
              </a:spcBef>
              <a:spcAft>
                <a:spcPct val="0"/>
              </a:spcAft>
              <a:buClr>
                <a:schemeClr val="accent1"/>
              </a:buClr>
              <a:buFont typeface="Wingdings" pitchFamily="2" charset="2"/>
              <a:buChar char="§"/>
              <a:defRPr sz="2400" b="0">
                <a:solidFill>
                  <a:schemeClr val="tx1"/>
                </a:solidFill>
                <a:latin typeface="Calibri"/>
                <a:ea typeface="+mn-ea"/>
                <a:cs typeface="Calibri"/>
              </a:defRPr>
            </a:lvl1pPr>
            <a:lvl2pPr marL="742950" indent="-285750" algn="l" rtl="0" eaLnBrk="1" fontAlgn="base" hangingPunct="1">
              <a:spcBef>
                <a:spcPct val="20000"/>
              </a:spcBef>
              <a:spcAft>
                <a:spcPct val="0"/>
              </a:spcAft>
              <a:buClr>
                <a:schemeClr val="accent1"/>
              </a:buClr>
              <a:buChar char="–"/>
              <a:defRPr sz="2000" b="0">
                <a:solidFill>
                  <a:schemeClr val="tx1"/>
                </a:solidFill>
                <a:latin typeface="Calibri"/>
                <a:cs typeface="Calibri"/>
              </a:defRPr>
            </a:lvl2pPr>
            <a:lvl3pPr marL="11430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3pPr>
            <a:lvl4pPr marL="16002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4pPr>
            <a:lvl5pPr marL="20574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5pPr>
            <a:lvl6pPr marL="25146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9pPr>
          </a:lstStyle>
          <a:p>
            <a:pPr marL="0" indent="0">
              <a:buFont typeface="Wingdings" pitchFamily="2" charset="2"/>
              <a:buNone/>
              <a:defRPr/>
            </a:pPr>
            <a:r>
              <a:rPr lang="en-US" sz="2400" u="sng" kern="0" dirty="0" smtClean="0">
                <a:latin typeface="Gill Sans MT" panose="020B0502020104020203" pitchFamily="34" charset="0"/>
              </a:rPr>
              <a:t>The New:</a:t>
            </a:r>
          </a:p>
          <a:p>
            <a:pPr marL="0" indent="0">
              <a:buFont typeface="Wingdings" pitchFamily="2" charset="2"/>
              <a:buNone/>
              <a:defRPr/>
            </a:pPr>
            <a:r>
              <a:rPr lang="en-US" sz="2000" kern="0" dirty="0" smtClean="0">
                <a:latin typeface="Gill Sans MT" panose="020B0502020104020203" pitchFamily="34" charset="0"/>
              </a:rPr>
              <a:t>The North American Terrestrial Reference Frame of 2022 </a:t>
            </a:r>
          </a:p>
          <a:p>
            <a:pPr marL="0" indent="0">
              <a:buFont typeface="Wingdings" pitchFamily="2" charset="2"/>
              <a:buNone/>
              <a:defRPr/>
            </a:pPr>
            <a:r>
              <a:rPr lang="en-US" sz="2000" kern="0" dirty="0" smtClean="0">
                <a:latin typeface="Gill Sans MT" panose="020B0502020104020203" pitchFamily="34" charset="0"/>
              </a:rPr>
              <a:t>	(</a:t>
            </a:r>
            <a:r>
              <a:rPr lang="en-US" sz="2000" b="1" kern="0" dirty="0" smtClean="0">
                <a:solidFill>
                  <a:srgbClr val="FF0000"/>
                </a:solidFill>
                <a:latin typeface="Gill Sans MT" panose="020B0502020104020203" pitchFamily="34" charset="0"/>
              </a:rPr>
              <a:t>NA</a:t>
            </a:r>
            <a:r>
              <a:rPr lang="en-US" sz="2000" b="1" kern="0" dirty="0" smtClean="0">
                <a:latin typeface="Gill Sans MT" panose="020B0502020104020203" pitchFamily="34" charset="0"/>
              </a:rPr>
              <a:t>TRF2022</a:t>
            </a:r>
            <a:r>
              <a:rPr lang="en-US" sz="2000" kern="0" dirty="0" smtClean="0">
                <a:latin typeface="Gill Sans MT" panose="020B0502020104020203" pitchFamily="34" charset="0"/>
              </a:rPr>
              <a:t>)</a:t>
            </a:r>
          </a:p>
          <a:p>
            <a:pPr marL="0" indent="0">
              <a:buFont typeface="Wingdings" pitchFamily="2" charset="2"/>
              <a:buNone/>
              <a:defRPr/>
            </a:pPr>
            <a:endParaRPr lang="en-US" sz="2000" kern="0" dirty="0">
              <a:latin typeface="Gill Sans MT" panose="020B0502020104020203" pitchFamily="34" charset="0"/>
            </a:endParaRPr>
          </a:p>
          <a:p>
            <a:pPr marL="0" indent="0">
              <a:buNone/>
              <a:defRPr/>
            </a:pPr>
            <a:r>
              <a:rPr lang="en-US" sz="2000" kern="0" dirty="0">
                <a:latin typeface="Gill Sans MT" panose="020B0502020104020203" pitchFamily="34" charset="0"/>
              </a:rPr>
              <a:t>The Caribbean Terrestrial Reference Frame of 2022 </a:t>
            </a:r>
          </a:p>
          <a:p>
            <a:pPr marL="0" indent="0">
              <a:buNone/>
              <a:defRPr/>
            </a:pPr>
            <a:r>
              <a:rPr lang="en-US" sz="2000" kern="0" dirty="0">
                <a:latin typeface="Gill Sans MT" panose="020B0502020104020203" pitchFamily="34" charset="0"/>
              </a:rPr>
              <a:t>	(</a:t>
            </a:r>
            <a:r>
              <a:rPr lang="en-US" sz="2000" b="1" kern="0" dirty="0" smtClean="0">
                <a:solidFill>
                  <a:srgbClr val="FF0000"/>
                </a:solidFill>
                <a:latin typeface="Gill Sans MT" panose="020B0502020104020203" pitchFamily="34" charset="0"/>
              </a:rPr>
              <a:t>CA</a:t>
            </a:r>
            <a:r>
              <a:rPr lang="en-US" sz="2000" b="1" kern="0" dirty="0" smtClean="0">
                <a:latin typeface="Gill Sans MT" panose="020B0502020104020203" pitchFamily="34" charset="0"/>
              </a:rPr>
              <a:t>TRF2022</a:t>
            </a:r>
            <a:r>
              <a:rPr lang="en-US" sz="2000" kern="0" dirty="0" smtClean="0">
                <a:latin typeface="Gill Sans MT" panose="020B0502020104020203" pitchFamily="34" charset="0"/>
              </a:rPr>
              <a:t>)</a:t>
            </a:r>
          </a:p>
          <a:p>
            <a:pPr marL="0" indent="0">
              <a:buFont typeface="Wingdings" pitchFamily="2" charset="2"/>
              <a:buNone/>
              <a:defRPr/>
            </a:pPr>
            <a:endParaRPr lang="en-US" sz="2000" kern="0" dirty="0" smtClean="0">
              <a:latin typeface="Gill Sans MT" panose="020B0502020104020203" pitchFamily="34" charset="0"/>
            </a:endParaRPr>
          </a:p>
          <a:p>
            <a:pPr marL="0" indent="0">
              <a:buNone/>
              <a:defRPr/>
            </a:pPr>
            <a:r>
              <a:rPr lang="en-US" sz="2000" kern="0" dirty="0">
                <a:latin typeface="Gill Sans MT" panose="020B0502020104020203" pitchFamily="34" charset="0"/>
              </a:rPr>
              <a:t>The </a:t>
            </a:r>
            <a:r>
              <a:rPr lang="en-US" sz="2000" kern="0" dirty="0" smtClean="0">
                <a:latin typeface="Gill Sans MT" panose="020B0502020104020203" pitchFamily="34" charset="0"/>
              </a:rPr>
              <a:t>Pacific Terrestrial </a:t>
            </a:r>
            <a:r>
              <a:rPr lang="en-US" sz="2000" kern="0" dirty="0">
                <a:latin typeface="Gill Sans MT" panose="020B0502020104020203" pitchFamily="34" charset="0"/>
              </a:rPr>
              <a:t>Reference Frame of 2022 </a:t>
            </a:r>
            <a:endParaRPr lang="en-US" sz="2000" kern="0" dirty="0" smtClean="0">
              <a:latin typeface="Gill Sans MT" panose="020B0502020104020203" pitchFamily="34" charset="0"/>
            </a:endParaRPr>
          </a:p>
          <a:p>
            <a:pPr marL="0" indent="0">
              <a:buNone/>
              <a:defRPr/>
            </a:pPr>
            <a:r>
              <a:rPr lang="en-US" sz="2000" kern="0" dirty="0" smtClean="0">
                <a:latin typeface="Gill Sans MT" panose="020B0502020104020203" pitchFamily="34" charset="0"/>
              </a:rPr>
              <a:t>	(</a:t>
            </a:r>
            <a:r>
              <a:rPr lang="en-US" sz="2000" b="1" kern="0" dirty="0" smtClean="0">
                <a:solidFill>
                  <a:srgbClr val="FF0000"/>
                </a:solidFill>
                <a:latin typeface="Gill Sans MT" panose="020B0502020104020203" pitchFamily="34" charset="0"/>
              </a:rPr>
              <a:t>PA</a:t>
            </a:r>
            <a:r>
              <a:rPr lang="en-US" sz="2000" b="1" kern="0" dirty="0" smtClean="0">
                <a:latin typeface="Gill Sans MT" panose="020B0502020104020203" pitchFamily="34" charset="0"/>
              </a:rPr>
              <a:t>TRF2022</a:t>
            </a:r>
            <a:r>
              <a:rPr lang="en-US" sz="2000" kern="0" dirty="0" smtClean="0">
                <a:latin typeface="Gill Sans MT" panose="020B0502020104020203" pitchFamily="34" charset="0"/>
              </a:rPr>
              <a:t>)</a:t>
            </a:r>
          </a:p>
          <a:p>
            <a:pPr marL="0" indent="0">
              <a:buNone/>
              <a:defRPr/>
            </a:pPr>
            <a:endParaRPr lang="en-US" sz="2000" kern="0" dirty="0">
              <a:latin typeface="Gill Sans MT" panose="020B0502020104020203" pitchFamily="34" charset="0"/>
            </a:endParaRPr>
          </a:p>
          <a:p>
            <a:pPr marL="0" indent="0">
              <a:buNone/>
              <a:defRPr/>
            </a:pPr>
            <a:r>
              <a:rPr lang="en-US" sz="2000" kern="0" dirty="0">
                <a:latin typeface="Gill Sans MT" panose="020B0502020104020203" pitchFamily="34" charset="0"/>
              </a:rPr>
              <a:t>The </a:t>
            </a:r>
            <a:r>
              <a:rPr lang="en-US" sz="2000" kern="0" dirty="0" smtClean="0">
                <a:latin typeface="Gill Sans MT" panose="020B0502020104020203" pitchFamily="34" charset="0"/>
              </a:rPr>
              <a:t>Mariana Terrestrial </a:t>
            </a:r>
            <a:r>
              <a:rPr lang="en-US" sz="2000" kern="0" dirty="0">
                <a:latin typeface="Gill Sans MT" panose="020B0502020104020203" pitchFamily="34" charset="0"/>
              </a:rPr>
              <a:t>Reference Frame of 2022 </a:t>
            </a:r>
            <a:endParaRPr lang="en-US" sz="2000" kern="0" dirty="0" smtClean="0">
              <a:latin typeface="Gill Sans MT" panose="020B0502020104020203" pitchFamily="34" charset="0"/>
            </a:endParaRPr>
          </a:p>
          <a:p>
            <a:pPr marL="0" indent="0">
              <a:buNone/>
              <a:defRPr/>
            </a:pPr>
            <a:r>
              <a:rPr lang="en-US" sz="2000" kern="0" dirty="0" smtClean="0">
                <a:latin typeface="Gill Sans MT" panose="020B0502020104020203" pitchFamily="34" charset="0"/>
              </a:rPr>
              <a:t>	(</a:t>
            </a:r>
            <a:r>
              <a:rPr lang="en-US" sz="2000" b="1" kern="0" dirty="0" smtClean="0">
                <a:solidFill>
                  <a:srgbClr val="FF0000"/>
                </a:solidFill>
                <a:latin typeface="Gill Sans MT" panose="020B0502020104020203" pitchFamily="34" charset="0"/>
              </a:rPr>
              <a:t>MA</a:t>
            </a:r>
            <a:r>
              <a:rPr lang="en-US" sz="2000" b="1" kern="0" dirty="0" smtClean="0">
                <a:latin typeface="Gill Sans MT" panose="020B0502020104020203" pitchFamily="34" charset="0"/>
              </a:rPr>
              <a:t>TRF2022</a:t>
            </a:r>
            <a:r>
              <a:rPr lang="en-US" kern="0" dirty="0">
                <a:latin typeface="Gill Sans MT" panose="020B0502020104020203" pitchFamily="34" charset="0"/>
              </a:rPr>
              <a:t>)</a:t>
            </a:r>
          </a:p>
          <a:p>
            <a:pPr lvl="1">
              <a:defRPr/>
            </a:pPr>
            <a:endParaRPr lang="en-US" sz="2400" kern="0" dirty="0"/>
          </a:p>
          <a:p>
            <a:pPr marL="0" indent="0">
              <a:buFont typeface="Wingdings" pitchFamily="2" charset="2"/>
              <a:buNone/>
              <a:defRPr/>
            </a:pPr>
            <a:endParaRPr lang="en-US" b="1" kern="0" dirty="0">
              <a:solidFill>
                <a:srgbClr val="FF0000"/>
              </a:solidFill>
            </a:endParaRPr>
          </a:p>
        </p:txBody>
      </p:sp>
      <p:sp>
        <p:nvSpPr>
          <p:cNvPr id="2" name="Date Placeholder 1"/>
          <p:cNvSpPr>
            <a:spLocks noGrp="1"/>
          </p:cNvSpPr>
          <p:nvPr>
            <p:ph type="dt" sz="half" idx="10"/>
          </p:nvPr>
        </p:nvSpPr>
        <p:spPr/>
        <p:txBody>
          <a:bodyPr/>
          <a:lstStyle/>
          <a:p>
            <a:pPr>
              <a:defRPr/>
            </a:pPr>
            <a:r>
              <a:rPr lang="en-US" altLang="en-US" smtClean="0"/>
              <a:t>September 26, 2017</a:t>
            </a:r>
            <a:endParaRPr lang="en-US" altLang="en-US"/>
          </a:p>
        </p:txBody>
      </p:sp>
      <p:sp>
        <p:nvSpPr>
          <p:cNvPr id="3" name="Footer Placeholder 2"/>
          <p:cNvSpPr>
            <a:spLocks noGrp="1"/>
          </p:cNvSpPr>
          <p:nvPr>
            <p:ph type="ftr" sz="quarter" idx="11"/>
          </p:nvPr>
        </p:nvSpPr>
        <p:spPr/>
        <p:txBody>
          <a:bodyPr/>
          <a:lstStyle/>
          <a:p>
            <a:pPr>
              <a:defRPr/>
            </a:pPr>
            <a:r>
              <a:rPr lang="en-US" smtClean="0"/>
              <a:t>NGS/USGS meeting, Rolla MO</a:t>
            </a:r>
            <a:endParaRPr lang="en-US"/>
          </a:p>
        </p:txBody>
      </p:sp>
      <p:cxnSp>
        <p:nvCxnSpPr>
          <p:cNvPr id="6" name="Straight Arrow Connector 5"/>
          <p:cNvCxnSpPr/>
          <p:nvPr/>
        </p:nvCxnSpPr>
        <p:spPr>
          <a:xfrm flipV="1">
            <a:off x="1952625" y="2314575"/>
            <a:ext cx="638175" cy="1"/>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952625" y="2314575"/>
            <a:ext cx="781610" cy="914400"/>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952624" y="3028952"/>
            <a:ext cx="781611" cy="1263290"/>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952624" y="3786163"/>
            <a:ext cx="781611" cy="1604989"/>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defRPr/>
            </a:pPr>
            <a:fld id="{5A837433-97E9-4D94-B898-19FA6F4A2CA7}" type="slidenum">
              <a:rPr lang="en-US" smtClean="0"/>
              <a:pPr>
                <a:defRPr/>
              </a:pPr>
              <a:t>3</a:t>
            </a:fld>
            <a:endParaRPr lang="en-US"/>
          </a:p>
        </p:txBody>
      </p:sp>
    </p:spTree>
    <p:extLst>
      <p:ext uri="{BB962C8B-B14F-4D97-AF65-F5344CB8AC3E}">
        <p14:creationId xmlns:p14="http://schemas.microsoft.com/office/powerpoint/2010/main" val="224936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440" y="1524660"/>
            <a:ext cx="7112000" cy="4851400"/>
          </a:xfrm>
          <a:prstGeom prst="rect">
            <a:avLst/>
          </a:prstGeom>
        </p:spPr>
      </p:pic>
      <p:pic>
        <p:nvPicPr>
          <p:cNvPr id="7" name="Picture 6"/>
          <p:cNvPicPr>
            <a:picLocks noChangeAspect="1"/>
          </p:cNvPicPr>
          <p:nvPr/>
        </p:nvPicPr>
        <p:blipFill>
          <a:blip r:embed="rId3"/>
          <a:stretch>
            <a:fillRect/>
          </a:stretch>
        </p:blipFill>
        <p:spPr>
          <a:xfrm>
            <a:off x="1317564" y="3625747"/>
            <a:ext cx="6828112" cy="2755631"/>
          </a:xfrm>
          <a:prstGeom prst="rect">
            <a:avLst/>
          </a:prstGeom>
        </p:spPr>
      </p:pic>
      <p:sp>
        <p:nvSpPr>
          <p:cNvPr id="4" name="Date Placeholder 3"/>
          <p:cNvSpPr>
            <a:spLocks noGrp="1"/>
          </p:cNvSpPr>
          <p:nvPr>
            <p:ph type="dt" sz="half" idx="10"/>
          </p:nvPr>
        </p:nvSpPr>
        <p:spPr/>
        <p:txBody>
          <a:bodyPr/>
          <a:lstStyle/>
          <a:p>
            <a:pPr>
              <a:defRPr/>
            </a:pPr>
            <a:r>
              <a:rPr lang="en-US" altLang="en-US" smtClean="0"/>
              <a:t>December 11, 2017</a:t>
            </a:r>
            <a:endParaRPr lang="en-US" altLang="en-US"/>
          </a:p>
        </p:txBody>
      </p:sp>
      <p:sp>
        <p:nvSpPr>
          <p:cNvPr id="13" name="Title 1"/>
          <p:cNvSpPr>
            <a:spLocks noGrp="1"/>
          </p:cNvSpPr>
          <p:nvPr>
            <p:ph type="title"/>
          </p:nvPr>
        </p:nvSpPr>
        <p:spPr>
          <a:xfrm>
            <a:off x="457200" y="457200"/>
            <a:ext cx="8229600" cy="1143000"/>
          </a:xfrm>
        </p:spPr>
        <p:txBody>
          <a:bodyPr/>
          <a:lstStyle/>
          <a:p>
            <a:r>
              <a:rPr lang="en-US" dirty="0" smtClean="0"/>
              <a:t>Example: North American Plate</a:t>
            </a:r>
            <a:endParaRPr lang="en-US" dirty="0"/>
          </a:p>
        </p:txBody>
      </p:sp>
      <p:sp>
        <p:nvSpPr>
          <p:cNvPr id="15" name="TextBox 14"/>
          <p:cNvSpPr txBox="1"/>
          <p:nvPr/>
        </p:nvSpPr>
        <p:spPr>
          <a:xfrm rot="569678">
            <a:off x="2089732" y="4539963"/>
            <a:ext cx="3518912" cy="276999"/>
          </a:xfrm>
          <a:prstGeom prst="rect">
            <a:avLst/>
          </a:prstGeom>
          <a:noFill/>
        </p:spPr>
        <p:txBody>
          <a:bodyPr wrap="none" rtlCol="0">
            <a:spAutoFit/>
          </a:bodyPr>
          <a:lstStyle/>
          <a:p>
            <a:r>
              <a:rPr lang="en-US" sz="1200" b="1" dirty="0" smtClean="0"/>
              <a:t>Getting a </a:t>
            </a:r>
            <a:r>
              <a:rPr lang="en-US" sz="1200" b="1" i="1" dirty="0" smtClean="0">
                <a:solidFill>
                  <a:srgbClr val="FF0000"/>
                </a:solidFill>
              </a:rPr>
              <a:t>bit</a:t>
            </a:r>
            <a:r>
              <a:rPr lang="en-US" sz="1200" b="1" dirty="0" smtClean="0"/>
              <a:t> less North and East every year…</a:t>
            </a:r>
            <a:endParaRPr lang="en-US" sz="1200" b="1" dirty="0"/>
          </a:p>
        </p:txBody>
      </p:sp>
      <p:cxnSp>
        <p:nvCxnSpPr>
          <p:cNvPr id="17" name="Straight Connector 16"/>
          <p:cNvCxnSpPr>
            <a:stCxn id="19" idx="3"/>
          </p:cNvCxnSpPr>
          <p:nvPr/>
        </p:nvCxnSpPr>
        <p:spPr>
          <a:xfrm flipH="1">
            <a:off x="1317564" y="3022503"/>
            <a:ext cx="2560318" cy="615109"/>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9" idx="6"/>
          </p:cNvCxnSpPr>
          <p:nvPr/>
        </p:nvCxnSpPr>
        <p:spPr>
          <a:xfrm>
            <a:off x="4045130" y="2953227"/>
            <a:ext cx="4037351" cy="684385"/>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849187" y="2855255"/>
            <a:ext cx="195943" cy="19594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flipH="1">
            <a:off x="3381827" y="2985391"/>
            <a:ext cx="469736" cy="16377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799883" y="2583009"/>
            <a:ext cx="729729" cy="261610"/>
          </a:xfrm>
          <a:prstGeom prst="rect">
            <a:avLst/>
          </a:prstGeom>
          <a:solidFill>
            <a:schemeClr val="bg1"/>
          </a:solidFill>
        </p:spPr>
        <p:txBody>
          <a:bodyPr wrap="square" rtlCol="0">
            <a:spAutoFit/>
          </a:bodyPr>
          <a:lstStyle/>
          <a:p>
            <a:r>
              <a:rPr lang="en-US" sz="1100" b="1" dirty="0" smtClean="0">
                <a:solidFill>
                  <a:srgbClr val="FF0000"/>
                </a:solidFill>
              </a:rPr>
              <a:t>1.8cm/y</a:t>
            </a:r>
            <a:endParaRPr lang="en-US" sz="1100" b="1" dirty="0">
              <a:solidFill>
                <a:srgbClr val="FF0000"/>
              </a:solidFill>
            </a:endParaRPr>
          </a:p>
        </p:txBody>
      </p:sp>
      <p:sp>
        <p:nvSpPr>
          <p:cNvPr id="2" name="Footer Placeholder 1"/>
          <p:cNvSpPr>
            <a:spLocks noGrp="1"/>
          </p:cNvSpPr>
          <p:nvPr>
            <p:ph type="ftr" sz="quarter" idx="11"/>
          </p:nvPr>
        </p:nvSpPr>
        <p:spPr/>
        <p:txBody>
          <a:bodyPr/>
          <a:lstStyle/>
          <a:p>
            <a:pPr>
              <a:defRPr/>
            </a:pPr>
            <a:r>
              <a:rPr lang="en-US" smtClean="0"/>
              <a:t>AGU Fall Meeting, New Orleans</a:t>
            </a:r>
            <a:endParaRPr lang="en-US"/>
          </a:p>
        </p:txBody>
      </p:sp>
    </p:spTree>
    <p:extLst>
      <p:ext uri="{BB962C8B-B14F-4D97-AF65-F5344CB8AC3E}">
        <p14:creationId xmlns:p14="http://schemas.microsoft.com/office/powerpoint/2010/main" val="38179028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440" y="1524660"/>
            <a:ext cx="7112000" cy="4851400"/>
          </a:xfrm>
          <a:prstGeom prst="rect">
            <a:avLst/>
          </a:prstGeom>
        </p:spPr>
      </p:pic>
      <p:pic>
        <p:nvPicPr>
          <p:cNvPr id="8" name="Picture 7"/>
          <p:cNvPicPr>
            <a:picLocks noChangeAspect="1"/>
          </p:cNvPicPr>
          <p:nvPr/>
        </p:nvPicPr>
        <p:blipFill>
          <a:blip r:embed="rId3"/>
          <a:stretch>
            <a:fillRect/>
          </a:stretch>
        </p:blipFill>
        <p:spPr>
          <a:xfrm>
            <a:off x="1260466" y="3620429"/>
            <a:ext cx="6828112" cy="2755631"/>
          </a:xfrm>
          <a:prstGeom prst="rect">
            <a:avLst/>
          </a:prstGeom>
        </p:spPr>
      </p:pic>
      <p:sp>
        <p:nvSpPr>
          <p:cNvPr id="4" name="Date Placeholder 3"/>
          <p:cNvSpPr>
            <a:spLocks noGrp="1"/>
          </p:cNvSpPr>
          <p:nvPr>
            <p:ph type="dt" sz="half" idx="10"/>
          </p:nvPr>
        </p:nvSpPr>
        <p:spPr/>
        <p:txBody>
          <a:bodyPr/>
          <a:lstStyle/>
          <a:p>
            <a:pPr>
              <a:defRPr/>
            </a:pPr>
            <a:r>
              <a:rPr lang="en-US" altLang="en-US" smtClean="0"/>
              <a:t>December 11, 2017</a:t>
            </a:r>
            <a:endParaRPr lang="en-US" altLang="en-US"/>
          </a:p>
        </p:txBody>
      </p:sp>
      <p:sp>
        <p:nvSpPr>
          <p:cNvPr id="13" name="Title 1"/>
          <p:cNvSpPr>
            <a:spLocks noGrp="1"/>
          </p:cNvSpPr>
          <p:nvPr>
            <p:ph type="title"/>
          </p:nvPr>
        </p:nvSpPr>
        <p:spPr>
          <a:xfrm>
            <a:off x="457200" y="457200"/>
            <a:ext cx="8229600" cy="1143000"/>
          </a:xfrm>
        </p:spPr>
        <p:txBody>
          <a:bodyPr/>
          <a:lstStyle/>
          <a:p>
            <a:r>
              <a:rPr lang="en-US" dirty="0" smtClean="0"/>
              <a:t>Example: North American Plate</a:t>
            </a:r>
            <a:endParaRPr lang="en-US" dirty="0"/>
          </a:p>
        </p:txBody>
      </p:sp>
      <p:cxnSp>
        <p:nvCxnSpPr>
          <p:cNvPr id="17" name="Straight Connector 16"/>
          <p:cNvCxnSpPr>
            <a:stCxn id="12" idx="3"/>
          </p:cNvCxnSpPr>
          <p:nvPr/>
        </p:nvCxnSpPr>
        <p:spPr>
          <a:xfrm flipH="1">
            <a:off x="1317564" y="3120474"/>
            <a:ext cx="3579221" cy="517138"/>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2" idx="5"/>
          </p:cNvCxnSpPr>
          <p:nvPr/>
        </p:nvCxnSpPr>
        <p:spPr>
          <a:xfrm>
            <a:off x="5035338" y="3120474"/>
            <a:ext cx="3047143" cy="517138"/>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868090" y="2953226"/>
            <a:ext cx="195943" cy="19594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rot="832965">
            <a:off x="1538816" y="4298697"/>
            <a:ext cx="2747868" cy="276999"/>
          </a:xfrm>
          <a:prstGeom prst="rect">
            <a:avLst/>
          </a:prstGeom>
          <a:noFill/>
        </p:spPr>
        <p:txBody>
          <a:bodyPr wrap="none" rtlCol="0">
            <a:spAutoFit/>
          </a:bodyPr>
          <a:lstStyle/>
          <a:p>
            <a:r>
              <a:rPr lang="en-US" sz="1200" b="1" dirty="0" smtClean="0"/>
              <a:t>Getting a </a:t>
            </a:r>
            <a:r>
              <a:rPr lang="en-US" sz="1200" b="1" i="1" dirty="0" smtClean="0">
                <a:solidFill>
                  <a:srgbClr val="FF0000"/>
                </a:solidFill>
              </a:rPr>
              <a:t>lot</a:t>
            </a:r>
            <a:r>
              <a:rPr lang="en-US" sz="1200" b="1" dirty="0" smtClean="0"/>
              <a:t> </a:t>
            </a:r>
            <a:r>
              <a:rPr lang="en-US" sz="1200" b="1" i="1" dirty="0" smtClean="0">
                <a:solidFill>
                  <a:srgbClr val="FF0000"/>
                </a:solidFill>
              </a:rPr>
              <a:t>less</a:t>
            </a:r>
            <a:r>
              <a:rPr lang="en-US" sz="1200" b="1" dirty="0" smtClean="0"/>
              <a:t> East every year…</a:t>
            </a:r>
            <a:endParaRPr lang="en-US" sz="1200" b="1" dirty="0"/>
          </a:p>
        </p:txBody>
      </p:sp>
      <p:sp>
        <p:nvSpPr>
          <p:cNvPr id="22" name="TextBox 21"/>
          <p:cNvSpPr txBox="1"/>
          <p:nvPr/>
        </p:nvSpPr>
        <p:spPr>
          <a:xfrm rot="21246457">
            <a:off x="4491351" y="4465806"/>
            <a:ext cx="2911374" cy="276999"/>
          </a:xfrm>
          <a:prstGeom prst="rect">
            <a:avLst/>
          </a:prstGeom>
          <a:noFill/>
        </p:spPr>
        <p:txBody>
          <a:bodyPr wrap="none" rtlCol="0">
            <a:spAutoFit/>
          </a:bodyPr>
          <a:lstStyle/>
          <a:p>
            <a:r>
              <a:rPr lang="en-US" sz="1200" b="1" dirty="0" smtClean="0"/>
              <a:t>Getting </a:t>
            </a:r>
            <a:r>
              <a:rPr lang="en-US" sz="1200" b="1" i="1" dirty="0" smtClean="0">
                <a:solidFill>
                  <a:srgbClr val="FF0000"/>
                </a:solidFill>
              </a:rPr>
              <a:t>a bit more </a:t>
            </a:r>
            <a:r>
              <a:rPr lang="en-US" sz="1200" b="1" dirty="0" smtClean="0"/>
              <a:t>North every year…</a:t>
            </a:r>
            <a:endParaRPr lang="en-US" sz="1200" b="1" dirty="0"/>
          </a:p>
        </p:txBody>
      </p:sp>
      <p:cxnSp>
        <p:nvCxnSpPr>
          <p:cNvPr id="23" name="Straight Arrow Connector 22"/>
          <p:cNvCxnSpPr/>
          <p:nvPr/>
        </p:nvCxnSpPr>
        <p:spPr>
          <a:xfrm flipH="1" flipV="1">
            <a:off x="4476420" y="2896199"/>
            <a:ext cx="396205" cy="11405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105180" y="2822421"/>
            <a:ext cx="729729" cy="261610"/>
          </a:xfrm>
          <a:prstGeom prst="rect">
            <a:avLst/>
          </a:prstGeom>
          <a:solidFill>
            <a:schemeClr val="bg1"/>
          </a:solidFill>
        </p:spPr>
        <p:txBody>
          <a:bodyPr wrap="square" rtlCol="0">
            <a:spAutoFit/>
          </a:bodyPr>
          <a:lstStyle/>
          <a:p>
            <a:r>
              <a:rPr lang="en-US" sz="1100" b="1" dirty="0" smtClean="0">
                <a:solidFill>
                  <a:srgbClr val="FF0000"/>
                </a:solidFill>
              </a:rPr>
              <a:t>1.7cm/y</a:t>
            </a:r>
            <a:endParaRPr lang="en-US" sz="1100" b="1" dirty="0">
              <a:solidFill>
                <a:srgbClr val="FF0000"/>
              </a:solidFill>
            </a:endParaRPr>
          </a:p>
        </p:txBody>
      </p:sp>
      <p:sp>
        <p:nvSpPr>
          <p:cNvPr id="2" name="Footer Placeholder 1"/>
          <p:cNvSpPr>
            <a:spLocks noGrp="1"/>
          </p:cNvSpPr>
          <p:nvPr>
            <p:ph type="ftr" sz="quarter" idx="11"/>
          </p:nvPr>
        </p:nvSpPr>
        <p:spPr/>
        <p:txBody>
          <a:bodyPr/>
          <a:lstStyle/>
          <a:p>
            <a:pPr>
              <a:defRPr/>
            </a:pPr>
            <a:r>
              <a:rPr lang="en-US" smtClean="0"/>
              <a:t>AGU Fall Meeting, New Orleans</a:t>
            </a:r>
            <a:endParaRPr lang="en-US"/>
          </a:p>
        </p:txBody>
      </p:sp>
    </p:spTree>
    <p:extLst>
      <p:ext uri="{BB962C8B-B14F-4D97-AF65-F5344CB8AC3E}">
        <p14:creationId xmlns:p14="http://schemas.microsoft.com/office/powerpoint/2010/main" val="22265305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440" y="1524660"/>
            <a:ext cx="7112000" cy="4851400"/>
          </a:xfrm>
          <a:prstGeom prst="rect">
            <a:avLst/>
          </a:prstGeom>
        </p:spPr>
      </p:pic>
      <p:pic>
        <p:nvPicPr>
          <p:cNvPr id="10" name="Picture 9"/>
          <p:cNvPicPr>
            <a:picLocks noChangeAspect="1"/>
          </p:cNvPicPr>
          <p:nvPr/>
        </p:nvPicPr>
        <p:blipFill>
          <a:blip r:embed="rId3"/>
          <a:stretch>
            <a:fillRect/>
          </a:stretch>
        </p:blipFill>
        <p:spPr>
          <a:xfrm>
            <a:off x="1317565" y="3629021"/>
            <a:ext cx="6828112" cy="2755631"/>
          </a:xfrm>
          <a:prstGeom prst="rect">
            <a:avLst/>
          </a:prstGeom>
        </p:spPr>
      </p:pic>
      <p:sp>
        <p:nvSpPr>
          <p:cNvPr id="4" name="Date Placeholder 3"/>
          <p:cNvSpPr>
            <a:spLocks noGrp="1"/>
          </p:cNvSpPr>
          <p:nvPr>
            <p:ph type="dt" sz="half" idx="10"/>
          </p:nvPr>
        </p:nvSpPr>
        <p:spPr/>
        <p:txBody>
          <a:bodyPr/>
          <a:lstStyle/>
          <a:p>
            <a:pPr>
              <a:defRPr/>
            </a:pPr>
            <a:r>
              <a:rPr lang="en-US" altLang="en-US" smtClean="0"/>
              <a:t>December 11, 2017</a:t>
            </a:r>
            <a:endParaRPr lang="en-US" altLang="en-US"/>
          </a:p>
        </p:txBody>
      </p:sp>
      <p:sp>
        <p:nvSpPr>
          <p:cNvPr id="13" name="Title 1"/>
          <p:cNvSpPr>
            <a:spLocks noGrp="1"/>
          </p:cNvSpPr>
          <p:nvPr>
            <p:ph type="title"/>
          </p:nvPr>
        </p:nvSpPr>
        <p:spPr>
          <a:xfrm>
            <a:off x="457200" y="457200"/>
            <a:ext cx="8229600" cy="1143000"/>
          </a:xfrm>
        </p:spPr>
        <p:txBody>
          <a:bodyPr/>
          <a:lstStyle/>
          <a:p>
            <a:r>
              <a:rPr lang="en-US" dirty="0" smtClean="0"/>
              <a:t>Example: North American Plate</a:t>
            </a:r>
            <a:endParaRPr lang="en-US" dirty="0"/>
          </a:p>
        </p:txBody>
      </p:sp>
      <p:cxnSp>
        <p:nvCxnSpPr>
          <p:cNvPr id="17" name="Straight Connector 16"/>
          <p:cNvCxnSpPr/>
          <p:nvPr/>
        </p:nvCxnSpPr>
        <p:spPr>
          <a:xfrm flipH="1">
            <a:off x="1317565" y="3398249"/>
            <a:ext cx="2931940" cy="239363"/>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5" idx="6"/>
          </p:cNvCxnSpPr>
          <p:nvPr/>
        </p:nvCxnSpPr>
        <p:spPr>
          <a:xfrm>
            <a:off x="4585062" y="3397364"/>
            <a:ext cx="3497419" cy="240248"/>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109653">
            <a:off x="1528661" y="4277629"/>
            <a:ext cx="2747868" cy="276999"/>
          </a:xfrm>
          <a:prstGeom prst="rect">
            <a:avLst/>
          </a:prstGeom>
          <a:noFill/>
        </p:spPr>
        <p:txBody>
          <a:bodyPr wrap="none" rtlCol="0">
            <a:spAutoFit/>
          </a:bodyPr>
          <a:lstStyle/>
          <a:p>
            <a:r>
              <a:rPr lang="en-US" sz="1200" b="1" dirty="0" smtClean="0"/>
              <a:t>Getting a </a:t>
            </a:r>
            <a:r>
              <a:rPr lang="en-US" sz="1200" b="1" i="1" dirty="0" smtClean="0">
                <a:solidFill>
                  <a:srgbClr val="FF0000"/>
                </a:solidFill>
              </a:rPr>
              <a:t>lot</a:t>
            </a:r>
            <a:r>
              <a:rPr lang="en-US" sz="1200" b="1" dirty="0" smtClean="0"/>
              <a:t> </a:t>
            </a:r>
            <a:r>
              <a:rPr lang="en-US" sz="1200" b="1" i="1" dirty="0" smtClean="0">
                <a:solidFill>
                  <a:srgbClr val="FF0000"/>
                </a:solidFill>
              </a:rPr>
              <a:t>less</a:t>
            </a:r>
            <a:r>
              <a:rPr lang="en-US" sz="1200" b="1" dirty="0" smtClean="0"/>
              <a:t> East every year…</a:t>
            </a:r>
            <a:endParaRPr lang="en-US" sz="1200" b="1" dirty="0"/>
          </a:p>
        </p:txBody>
      </p:sp>
      <p:sp>
        <p:nvSpPr>
          <p:cNvPr id="15" name="Oval 14"/>
          <p:cNvSpPr/>
          <p:nvPr/>
        </p:nvSpPr>
        <p:spPr>
          <a:xfrm>
            <a:off x="4389119" y="3299392"/>
            <a:ext cx="195943" cy="19594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365170" y="4685754"/>
            <a:ext cx="3132589" cy="276999"/>
          </a:xfrm>
          <a:prstGeom prst="rect">
            <a:avLst/>
          </a:prstGeom>
          <a:noFill/>
        </p:spPr>
        <p:txBody>
          <a:bodyPr wrap="none" rtlCol="0">
            <a:spAutoFit/>
          </a:bodyPr>
          <a:lstStyle/>
          <a:p>
            <a:r>
              <a:rPr lang="en-US" sz="1200" b="1" dirty="0" smtClean="0">
                <a:solidFill>
                  <a:srgbClr val="FF0000"/>
                </a:solidFill>
              </a:rPr>
              <a:t>Almost no change </a:t>
            </a:r>
            <a:r>
              <a:rPr lang="en-US" sz="1200" b="1" dirty="0" smtClean="0"/>
              <a:t>to North every year…</a:t>
            </a:r>
            <a:endParaRPr lang="en-US" sz="1200" b="1" dirty="0"/>
          </a:p>
        </p:txBody>
      </p:sp>
      <p:cxnSp>
        <p:nvCxnSpPr>
          <p:cNvPr id="23" name="Straight Arrow Connector 22"/>
          <p:cNvCxnSpPr/>
          <p:nvPr/>
        </p:nvCxnSpPr>
        <p:spPr>
          <a:xfrm flipH="1">
            <a:off x="4031275" y="3398249"/>
            <a:ext cx="355930" cy="9592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605080" y="3248687"/>
            <a:ext cx="729729" cy="261610"/>
          </a:xfrm>
          <a:prstGeom prst="rect">
            <a:avLst/>
          </a:prstGeom>
          <a:solidFill>
            <a:schemeClr val="bg1"/>
          </a:solidFill>
        </p:spPr>
        <p:txBody>
          <a:bodyPr wrap="square" rtlCol="0">
            <a:spAutoFit/>
          </a:bodyPr>
          <a:lstStyle/>
          <a:p>
            <a:r>
              <a:rPr lang="en-US" sz="1100" b="1" dirty="0" smtClean="0">
                <a:solidFill>
                  <a:srgbClr val="FF0000"/>
                </a:solidFill>
              </a:rPr>
              <a:t>1.3cm/y</a:t>
            </a:r>
            <a:endParaRPr lang="en-US" sz="1100" b="1" dirty="0">
              <a:solidFill>
                <a:srgbClr val="FF0000"/>
              </a:solidFill>
            </a:endParaRPr>
          </a:p>
        </p:txBody>
      </p:sp>
      <p:sp>
        <p:nvSpPr>
          <p:cNvPr id="2" name="Footer Placeholder 1"/>
          <p:cNvSpPr>
            <a:spLocks noGrp="1"/>
          </p:cNvSpPr>
          <p:nvPr>
            <p:ph type="ftr" sz="quarter" idx="11"/>
          </p:nvPr>
        </p:nvSpPr>
        <p:spPr/>
        <p:txBody>
          <a:bodyPr/>
          <a:lstStyle/>
          <a:p>
            <a:pPr>
              <a:defRPr/>
            </a:pPr>
            <a:r>
              <a:rPr lang="en-US" smtClean="0"/>
              <a:t>AGU Fall Meeting, New Orleans</a:t>
            </a:r>
            <a:endParaRPr lang="en-US"/>
          </a:p>
        </p:txBody>
      </p:sp>
    </p:spTree>
    <p:extLst>
      <p:ext uri="{BB962C8B-B14F-4D97-AF65-F5344CB8AC3E}">
        <p14:creationId xmlns:p14="http://schemas.microsoft.com/office/powerpoint/2010/main" val="33030405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440" y="1524660"/>
            <a:ext cx="7112000" cy="4851400"/>
          </a:xfrm>
          <a:prstGeom prst="rect">
            <a:avLst/>
          </a:prstGeom>
        </p:spPr>
      </p:pic>
      <p:pic>
        <p:nvPicPr>
          <p:cNvPr id="10" name="Picture 9"/>
          <p:cNvPicPr>
            <a:picLocks noChangeAspect="1"/>
          </p:cNvPicPr>
          <p:nvPr/>
        </p:nvPicPr>
        <p:blipFill>
          <a:blip r:embed="rId3"/>
          <a:stretch>
            <a:fillRect/>
          </a:stretch>
        </p:blipFill>
        <p:spPr>
          <a:xfrm>
            <a:off x="1249384" y="4108466"/>
            <a:ext cx="6828112" cy="2749534"/>
          </a:xfrm>
          <a:prstGeom prst="rect">
            <a:avLst/>
          </a:prstGeom>
        </p:spPr>
      </p:pic>
      <p:sp>
        <p:nvSpPr>
          <p:cNvPr id="4" name="Date Placeholder 3"/>
          <p:cNvSpPr>
            <a:spLocks noGrp="1"/>
          </p:cNvSpPr>
          <p:nvPr>
            <p:ph type="dt" sz="half" idx="10"/>
          </p:nvPr>
        </p:nvSpPr>
        <p:spPr/>
        <p:txBody>
          <a:bodyPr/>
          <a:lstStyle/>
          <a:p>
            <a:pPr>
              <a:defRPr/>
            </a:pPr>
            <a:r>
              <a:rPr lang="en-US" altLang="en-US" smtClean="0"/>
              <a:t>December 11, 2017</a:t>
            </a:r>
            <a:endParaRPr lang="en-US" altLang="en-US"/>
          </a:p>
        </p:txBody>
      </p:sp>
      <p:sp>
        <p:nvSpPr>
          <p:cNvPr id="13" name="Title 1"/>
          <p:cNvSpPr>
            <a:spLocks noGrp="1"/>
          </p:cNvSpPr>
          <p:nvPr>
            <p:ph type="title"/>
          </p:nvPr>
        </p:nvSpPr>
        <p:spPr>
          <a:xfrm>
            <a:off x="457200" y="457200"/>
            <a:ext cx="8229600" cy="1143000"/>
          </a:xfrm>
        </p:spPr>
        <p:txBody>
          <a:bodyPr/>
          <a:lstStyle/>
          <a:p>
            <a:r>
              <a:rPr lang="en-US" dirty="0" smtClean="0"/>
              <a:t>Example: North American Plate</a:t>
            </a:r>
            <a:endParaRPr lang="en-US" dirty="0"/>
          </a:p>
        </p:txBody>
      </p:sp>
      <p:cxnSp>
        <p:nvCxnSpPr>
          <p:cNvPr id="17" name="Straight Connector 16"/>
          <p:cNvCxnSpPr>
            <a:stCxn id="14" idx="2"/>
          </p:cNvCxnSpPr>
          <p:nvPr/>
        </p:nvCxnSpPr>
        <p:spPr>
          <a:xfrm flipH="1">
            <a:off x="1290143" y="3686017"/>
            <a:ext cx="2937866" cy="442518"/>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4" idx="6"/>
          </p:cNvCxnSpPr>
          <p:nvPr/>
        </p:nvCxnSpPr>
        <p:spPr>
          <a:xfrm>
            <a:off x="4423952" y="3686017"/>
            <a:ext cx="3579658" cy="422449"/>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228009" y="3588045"/>
            <a:ext cx="195943" cy="19594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rot="222161">
            <a:off x="4158412" y="5156486"/>
            <a:ext cx="3223959" cy="276999"/>
          </a:xfrm>
          <a:prstGeom prst="rect">
            <a:avLst/>
          </a:prstGeom>
          <a:noFill/>
        </p:spPr>
        <p:txBody>
          <a:bodyPr wrap="none" rtlCol="0">
            <a:spAutoFit/>
          </a:bodyPr>
          <a:lstStyle/>
          <a:p>
            <a:r>
              <a:rPr lang="en-US" sz="1200" b="1" dirty="0" smtClean="0">
                <a:solidFill>
                  <a:srgbClr val="FF0000"/>
                </a:solidFill>
              </a:rPr>
              <a:t>Even smaller change </a:t>
            </a:r>
            <a:r>
              <a:rPr lang="en-US" sz="1200" b="1" dirty="0" smtClean="0"/>
              <a:t>to East every year…</a:t>
            </a:r>
            <a:endParaRPr lang="en-US" sz="1200" b="1" dirty="0"/>
          </a:p>
        </p:txBody>
      </p:sp>
      <p:sp>
        <p:nvSpPr>
          <p:cNvPr id="21" name="TextBox 20"/>
          <p:cNvSpPr txBox="1"/>
          <p:nvPr/>
        </p:nvSpPr>
        <p:spPr>
          <a:xfrm rot="626966">
            <a:off x="1385652" y="4908691"/>
            <a:ext cx="2773516" cy="276999"/>
          </a:xfrm>
          <a:prstGeom prst="rect">
            <a:avLst/>
          </a:prstGeom>
          <a:noFill/>
        </p:spPr>
        <p:txBody>
          <a:bodyPr wrap="none" rtlCol="0">
            <a:spAutoFit/>
          </a:bodyPr>
          <a:lstStyle/>
          <a:p>
            <a:r>
              <a:rPr lang="en-US" sz="1200" b="1" dirty="0" smtClean="0">
                <a:solidFill>
                  <a:srgbClr val="FF0000"/>
                </a:solidFill>
              </a:rPr>
              <a:t>Small change </a:t>
            </a:r>
            <a:r>
              <a:rPr lang="en-US" sz="1200" b="1" dirty="0" smtClean="0"/>
              <a:t>to North every year…</a:t>
            </a:r>
            <a:endParaRPr lang="en-US" sz="1200" b="1" dirty="0"/>
          </a:p>
        </p:txBody>
      </p:sp>
      <p:cxnSp>
        <p:nvCxnSpPr>
          <p:cNvPr id="23" name="Straight Arrow Connector 22"/>
          <p:cNvCxnSpPr/>
          <p:nvPr/>
        </p:nvCxnSpPr>
        <p:spPr>
          <a:xfrm flipH="1">
            <a:off x="3849187" y="3712876"/>
            <a:ext cx="383642" cy="8174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423952" y="3637612"/>
            <a:ext cx="729729" cy="261610"/>
          </a:xfrm>
          <a:prstGeom prst="rect">
            <a:avLst/>
          </a:prstGeom>
          <a:solidFill>
            <a:schemeClr val="bg1"/>
          </a:solidFill>
        </p:spPr>
        <p:txBody>
          <a:bodyPr wrap="square" rtlCol="0">
            <a:spAutoFit/>
          </a:bodyPr>
          <a:lstStyle/>
          <a:p>
            <a:r>
              <a:rPr lang="en-US" sz="1100" b="1" dirty="0" smtClean="0">
                <a:solidFill>
                  <a:srgbClr val="FF0000"/>
                </a:solidFill>
              </a:rPr>
              <a:t>1.0cm/y</a:t>
            </a:r>
            <a:endParaRPr lang="en-US" sz="1100" b="1" dirty="0">
              <a:solidFill>
                <a:srgbClr val="FF0000"/>
              </a:solidFill>
            </a:endParaRPr>
          </a:p>
        </p:txBody>
      </p:sp>
      <p:sp>
        <p:nvSpPr>
          <p:cNvPr id="2" name="Footer Placeholder 1"/>
          <p:cNvSpPr>
            <a:spLocks noGrp="1"/>
          </p:cNvSpPr>
          <p:nvPr>
            <p:ph type="ftr" sz="quarter" idx="11"/>
          </p:nvPr>
        </p:nvSpPr>
        <p:spPr/>
        <p:txBody>
          <a:bodyPr/>
          <a:lstStyle/>
          <a:p>
            <a:pPr>
              <a:defRPr/>
            </a:pPr>
            <a:r>
              <a:rPr lang="en-US" smtClean="0"/>
              <a:t>AGU Fall Meeting, New Orleans</a:t>
            </a:r>
            <a:endParaRPr lang="en-US"/>
          </a:p>
        </p:txBody>
      </p:sp>
    </p:spTree>
    <p:extLst>
      <p:ext uri="{BB962C8B-B14F-4D97-AF65-F5344CB8AC3E}">
        <p14:creationId xmlns:p14="http://schemas.microsoft.com/office/powerpoint/2010/main" val="28382137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North American Plate</a:t>
            </a:r>
          </a:p>
        </p:txBody>
      </p:sp>
      <p:sp>
        <p:nvSpPr>
          <p:cNvPr id="3" name="Content Placeholder 2"/>
          <p:cNvSpPr>
            <a:spLocks noGrp="1"/>
          </p:cNvSpPr>
          <p:nvPr>
            <p:ph idx="1"/>
          </p:nvPr>
        </p:nvSpPr>
        <p:spPr/>
        <p:txBody>
          <a:bodyPr/>
          <a:lstStyle/>
          <a:p>
            <a:r>
              <a:rPr lang="en-US" dirty="0" smtClean="0"/>
              <a:t>The preceding slides showed the motions of the N.A. plate at various locations over a span of +/- 100 years.</a:t>
            </a:r>
          </a:p>
          <a:p>
            <a:pPr lvl="1"/>
            <a:r>
              <a:rPr lang="en-US" dirty="0" smtClean="0"/>
              <a:t>Those movements will be seen in IGS coordinates, but removed from *TRF2022 coordinates</a:t>
            </a:r>
          </a:p>
          <a:p>
            <a:r>
              <a:rPr lang="en-US" dirty="0" smtClean="0"/>
              <a:t>Largest movements:  ~ 200 cm / 100 years</a:t>
            </a:r>
          </a:p>
          <a:p>
            <a:r>
              <a:rPr lang="en-US" dirty="0" smtClean="0"/>
              <a:t>What is the impact of the </a:t>
            </a:r>
            <a:r>
              <a:rPr lang="en-US" i="1" dirty="0" smtClean="0">
                <a:solidFill>
                  <a:srgbClr val="FF0000"/>
                </a:solidFill>
              </a:rPr>
              <a:t>errors</a:t>
            </a:r>
            <a:r>
              <a:rPr lang="en-US" dirty="0" smtClean="0"/>
              <a:t> in the plate motion model on *TRF2022 coordinates?</a:t>
            </a:r>
          </a:p>
          <a:p>
            <a:endParaRPr lang="en-US" dirty="0"/>
          </a:p>
        </p:txBody>
      </p:sp>
      <p:sp>
        <p:nvSpPr>
          <p:cNvPr id="4" name="Date Placeholder 3"/>
          <p:cNvSpPr>
            <a:spLocks noGrp="1"/>
          </p:cNvSpPr>
          <p:nvPr>
            <p:ph type="dt" sz="half" idx="10"/>
          </p:nvPr>
        </p:nvSpPr>
        <p:spPr/>
        <p:txBody>
          <a:bodyPr/>
          <a:lstStyle/>
          <a:p>
            <a:pPr>
              <a:defRPr/>
            </a:pPr>
            <a:r>
              <a:rPr lang="en-US" altLang="en-US" smtClean="0"/>
              <a:t>December 11, 2017</a:t>
            </a:r>
            <a:endParaRPr lang="en-US" altLang="en-US"/>
          </a:p>
        </p:txBody>
      </p:sp>
      <p:sp>
        <p:nvSpPr>
          <p:cNvPr id="5" name="Footer Placeholder 4"/>
          <p:cNvSpPr>
            <a:spLocks noGrp="1"/>
          </p:cNvSpPr>
          <p:nvPr>
            <p:ph type="ftr" sz="quarter" idx="11"/>
          </p:nvPr>
        </p:nvSpPr>
        <p:spPr/>
        <p:txBody>
          <a:bodyPr/>
          <a:lstStyle/>
          <a:p>
            <a:pPr>
              <a:defRPr/>
            </a:pPr>
            <a:r>
              <a:rPr lang="en-US" smtClean="0"/>
              <a:t>AGU Fall Meeting, New Orleans</a:t>
            </a:r>
            <a:endParaRPr lang="en-US"/>
          </a:p>
        </p:txBody>
      </p:sp>
    </p:spTree>
    <p:extLst>
      <p:ext uri="{BB962C8B-B14F-4D97-AF65-F5344CB8AC3E}">
        <p14:creationId xmlns:p14="http://schemas.microsoft.com/office/powerpoint/2010/main" val="309262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440" y="1524660"/>
            <a:ext cx="7112000" cy="4851400"/>
          </a:xfrm>
          <a:prstGeom prst="rect">
            <a:avLst/>
          </a:prstGeom>
        </p:spPr>
      </p:pic>
      <p:pic>
        <p:nvPicPr>
          <p:cNvPr id="31" name="Picture 30"/>
          <p:cNvPicPr>
            <a:picLocks noChangeAspect="1"/>
          </p:cNvPicPr>
          <p:nvPr/>
        </p:nvPicPr>
        <p:blipFill>
          <a:blip r:embed="rId3"/>
          <a:stretch>
            <a:fillRect/>
          </a:stretch>
        </p:blipFill>
        <p:spPr>
          <a:xfrm>
            <a:off x="1307301" y="3624782"/>
            <a:ext cx="6712278" cy="2755631"/>
          </a:xfrm>
          <a:prstGeom prst="rect">
            <a:avLst/>
          </a:prstGeom>
        </p:spPr>
      </p:pic>
      <p:sp>
        <p:nvSpPr>
          <p:cNvPr id="4" name="Date Placeholder 3"/>
          <p:cNvSpPr>
            <a:spLocks noGrp="1"/>
          </p:cNvSpPr>
          <p:nvPr>
            <p:ph type="dt" sz="half" idx="10"/>
          </p:nvPr>
        </p:nvSpPr>
        <p:spPr/>
        <p:txBody>
          <a:bodyPr/>
          <a:lstStyle/>
          <a:p>
            <a:pPr>
              <a:defRPr/>
            </a:pPr>
            <a:r>
              <a:rPr lang="en-US" altLang="en-US" smtClean="0"/>
              <a:t>December 11, 2017</a:t>
            </a:r>
            <a:endParaRPr lang="en-US" altLang="en-US"/>
          </a:p>
        </p:txBody>
      </p:sp>
      <p:sp>
        <p:nvSpPr>
          <p:cNvPr id="6" name="Oval 5"/>
          <p:cNvSpPr/>
          <p:nvPr/>
        </p:nvSpPr>
        <p:spPr>
          <a:xfrm>
            <a:off x="3161210" y="2049712"/>
            <a:ext cx="195943" cy="19594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457200" y="457200"/>
            <a:ext cx="8229600" cy="1143000"/>
          </a:xfrm>
        </p:spPr>
        <p:txBody>
          <a:bodyPr/>
          <a:lstStyle/>
          <a:p>
            <a:r>
              <a:rPr lang="en-US" dirty="0" smtClean="0"/>
              <a:t>Example: North American Plate</a:t>
            </a:r>
            <a:endParaRPr lang="en-US" dirty="0"/>
          </a:p>
        </p:txBody>
      </p:sp>
      <p:cxnSp>
        <p:nvCxnSpPr>
          <p:cNvPr id="17" name="Straight Connector 16"/>
          <p:cNvCxnSpPr>
            <a:stCxn id="6" idx="2"/>
          </p:cNvCxnSpPr>
          <p:nvPr/>
        </p:nvCxnSpPr>
        <p:spPr>
          <a:xfrm flipH="1">
            <a:off x="1317563" y="2147684"/>
            <a:ext cx="1843647" cy="1489928"/>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6" idx="6"/>
          </p:cNvCxnSpPr>
          <p:nvPr/>
        </p:nvCxnSpPr>
        <p:spPr>
          <a:xfrm>
            <a:off x="3357153" y="2147684"/>
            <a:ext cx="4725328" cy="1489928"/>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036618" y="5430982"/>
            <a:ext cx="4308764" cy="138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3621986" y="5430982"/>
            <a:ext cx="1955" cy="3751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4756103" y="5430982"/>
            <a:ext cx="1955" cy="3751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363792" y="5246316"/>
            <a:ext cx="774571" cy="369332"/>
          </a:xfrm>
          <a:prstGeom prst="rect">
            <a:avLst/>
          </a:prstGeom>
          <a:solidFill>
            <a:schemeClr val="bg1"/>
          </a:solidFill>
        </p:spPr>
        <p:txBody>
          <a:bodyPr wrap="none" rtlCol="0">
            <a:spAutoFit/>
          </a:bodyPr>
          <a:lstStyle/>
          <a:p>
            <a:r>
              <a:rPr lang="en-US" b="1" dirty="0" smtClean="0">
                <a:solidFill>
                  <a:srgbClr val="FF0000"/>
                </a:solidFill>
              </a:rPr>
              <a:t>1 cm </a:t>
            </a:r>
            <a:endParaRPr lang="en-US" b="1" dirty="0">
              <a:solidFill>
                <a:srgbClr val="FF0000"/>
              </a:solidFill>
            </a:endParaRPr>
          </a:p>
        </p:txBody>
      </p:sp>
      <p:sp>
        <p:nvSpPr>
          <p:cNvPr id="21" name="TextBox 20"/>
          <p:cNvSpPr txBox="1"/>
          <p:nvPr/>
        </p:nvSpPr>
        <p:spPr>
          <a:xfrm>
            <a:off x="3486320" y="4900901"/>
            <a:ext cx="1447832" cy="369332"/>
          </a:xfrm>
          <a:prstGeom prst="rect">
            <a:avLst/>
          </a:prstGeom>
          <a:solidFill>
            <a:schemeClr val="bg1"/>
          </a:solidFill>
        </p:spPr>
        <p:txBody>
          <a:bodyPr wrap="none" rtlCol="0">
            <a:spAutoFit/>
          </a:bodyPr>
          <a:lstStyle/>
          <a:p>
            <a:r>
              <a:rPr lang="en-US" b="1" dirty="0" smtClean="0">
                <a:solidFill>
                  <a:srgbClr val="FF0000"/>
                </a:solidFill>
              </a:rPr>
              <a:t>+/- 27 years</a:t>
            </a:r>
            <a:endParaRPr lang="en-US" b="1" dirty="0">
              <a:solidFill>
                <a:srgbClr val="FF0000"/>
              </a:solidFill>
            </a:endParaRPr>
          </a:p>
        </p:txBody>
      </p:sp>
      <p:cxnSp>
        <p:nvCxnSpPr>
          <p:cNvPr id="25" name="Straight Connector 24"/>
          <p:cNvCxnSpPr/>
          <p:nvPr/>
        </p:nvCxnSpPr>
        <p:spPr>
          <a:xfrm flipV="1">
            <a:off x="4191000" y="4429125"/>
            <a:ext cx="2154382" cy="13770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2036618" y="4429125"/>
            <a:ext cx="2154382" cy="1377035"/>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2767263" y="2223554"/>
            <a:ext cx="430830" cy="35945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341323" y="2055437"/>
            <a:ext cx="729729" cy="261610"/>
          </a:xfrm>
          <a:prstGeom prst="rect">
            <a:avLst/>
          </a:prstGeom>
          <a:solidFill>
            <a:schemeClr val="bg1"/>
          </a:solidFill>
        </p:spPr>
        <p:txBody>
          <a:bodyPr wrap="square" rtlCol="0">
            <a:spAutoFit/>
          </a:bodyPr>
          <a:lstStyle/>
          <a:p>
            <a:r>
              <a:rPr lang="en-US" sz="1100" b="1" dirty="0" smtClean="0">
                <a:solidFill>
                  <a:srgbClr val="FF0000"/>
                </a:solidFill>
              </a:rPr>
              <a:t>2.1cm/y</a:t>
            </a:r>
            <a:endParaRPr lang="en-US" sz="1100" b="1" dirty="0">
              <a:solidFill>
                <a:srgbClr val="FF0000"/>
              </a:solidFill>
            </a:endParaRPr>
          </a:p>
        </p:txBody>
      </p:sp>
      <p:sp>
        <p:nvSpPr>
          <p:cNvPr id="2" name="Footer Placeholder 1"/>
          <p:cNvSpPr>
            <a:spLocks noGrp="1"/>
          </p:cNvSpPr>
          <p:nvPr>
            <p:ph type="ftr" sz="quarter" idx="11"/>
          </p:nvPr>
        </p:nvSpPr>
        <p:spPr/>
        <p:txBody>
          <a:bodyPr/>
          <a:lstStyle/>
          <a:p>
            <a:pPr>
              <a:defRPr/>
            </a:pPr>
            <a:r>
              <a:rPr lang="en-US" smtClean="0"/>
              <a:t>AGU Fall Meeting, New Orleans</a:t>
            </a:r>
            <a:endParaRPr lang="en-US"/>
          </a:p>
        </p:txBody>
      </p:sp>
    </p:spTree>
    <p:extLst>
      <p:ext uri="{BB962C8B-B14F-4D97-AF65-F5344CB8AC3E}">
        <p14:creationId xmlns:p14="http://schemas.microsoft.com/office/powerpoint/2010/main" val="225630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North American Plate</a:t>
            </a:r>
          </a:p>
        </p:txBody>
      </p:sp>
      <p:sp>
        <p:nvSpPr>
          <p:cNvPr id="3" name="Content Placeholder 2"/>
          <p:cNvSpPr>
            <a:spLocks noGrp="1"/>
          </p:cNvSpPr>
          <p:nvPr>
            <p:ph idx="1"/>
          </p:nvPr>
        </p:nvSpPr>
        <p:spPr/>
        <p:txBody>
          <a:bodyPr/>
          <a:lstStyle/>
          <a:p>
            <a:r>
              <a:rPr lang="en-US" dirty="0" smtClean="0"/>
              <a:t>Similar graphs can be made for each spot. </a:t>
            </a:r>
          </a:p>
          <a:p>
            <a:r>
              <a:rPr lang="en-US" dirty="0" smtClean="0"/>
              <a:t>Turns out, there isn’t much difference from the fastest moving spots to the slowest…</a:t>
            </a:r>
            <a:endParaRPr lang="en-US" dirty="0"/>
          </a:p>
        </p:txBody>
      </p:sp>
      <p:sp>
        <p:nvSpPr>
          <p:cNvPr id="4" name="Date Placeholder 3"/>
          <p:cNvSpPr>
            <a:spLocks noGrp="1"/>
          </p:cNvSpPr>
          <p:nvPr>
            <p:ph type="dt" sz="half" idx="10"/>
          </p:nvPr>
        </p:nvSpPr>
        <p:spPr/>
        <p:txBody>
          <a:bodyPr/>
          <a:lstStyle/>
          <a:p>
            <a:pPr>
              <a:defRPr/>
            </a:pPr>
            <a:r>
              <a:rPr lang="en-US" altLang="en-US" smtClean="0"/>
              <a:t>December 11, 2017</a:t>
            </a:r>
            <a:endParaRPr lang="en-US" altLang="en-US"/>
          </a:p>
        </p:txBody>
      </p:sp>
      <p:sp>
        <p:nvSpPr>
          <p:cNvPr id="5" name="Footer Placeholder 4"/>
          <p:cNvSpPr>
            <a:spLocks noGrp="1"/>
          </p:cNvSpPr>
          <p:nvPr>
            <p:ph type="ftr" sz="quarter" idx="11"/>
          </p:nvPr>
        </p:nvSpPr>
        <p:spPr/>
        <p:txBody>
          <a:bodyPr/>
          <a:lstStyle/>
          <a:p>
            <a:pPr>
              <a:defRPr/>
            </a:pPr>
            <a:r>
              <a:rPr lang="en-US" smtClean="0"/>
              <a:t>AGU Fall Meeting, New Orleans</a:t>
            </a:r>
            <a:endParaRPr lang="en-US"/>
          </a:p>
        </p:txBody>
      </p:sp>
    </p:spTree>
    <p:extLst>
      <p:ext uri="{BB962C8B-B14F-4D97-AF65-F5344CB8AC3E}">
        <p14:creationId xmlns:p14="http://schemas.microsoft.com/office/powerpoint/2010/main" val="421258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440" y="1524660"/>
            <a:ext cx="7112000" cy="4851400"/>
          </a:xfrm>
          <a:prstGeom prst="rect">
            <a:avLst/>
          </a:prstGeom>
        </p:spPr>
      </p:pic>
      <p:pic>
        <p:nvPicPr>
          <p:cNvPr id="26" name="Picture 25"/>
          <p:cNvPicPr>
            <a:picLocks noChangeAspect="1"/>
          </p:cNvPicPr>
          <p:nvPr/>
        </p:nvPicPr>
        <p:blipFill>
          <a:blip r:embed="rId3"/>
          <a:stretch>
            <a:fillRect/>
          </a:stretch>
        </p:blipFill>
        <p:spPr>
          <a:xfrm>
            <a:off x="1285236" y="4108466"/>
            <a:ext cx="6718374" cy="2749534"/>
          </a:xfrm>
          <a:prstGeom prst="rect">
            <a:avLst/>
          </a:prstGeom>
        </p:spPr>
      </p:pic>
      <p:sp>
        <p:nvSpPr>
          <p:cNvPr id="4" name="Date Placeholder 3"/>
          <p:cNvSpPr>
            <a:spLocks noGrp="1"/>
          </p:cNvSpPr>
          <p:nvPr>
            <p:ph type="dt" sz="half" idx="10"/>
          </p:nvPr>
        </p:nvSpPr>
        <p:spPr/>
        <p:txBody>
          <a:bodyPr/>
          <a:lstStyle/>
          <a:p>
            <a:pPr>
              <a:defRPr/>
            </a:pPr>
            <a:r>
              <a:rPr lang="en-US" altLang="en-US" smtClean="0"/>
              <a:t>December 11, 2017</a:t>
            </a:r>
            <a:endParaRPr lang="en-US" altLang="en-US"/>
          </a:p>
        </p:txBody>
      </p:sp>
      <p:sp>
        <p:nvSpPr>
          <p:cNvPr id="13" name="Title 1"/>
          <p:cNvSpPr>
            <a:spLocks noGrp="1"/>
          </p:cNvSpPr>
          <p:nvPr>
            <p:ph type="title"/>
          </p:nvPr>
        </p:nvSpPr>
        <p:spPr>
          <a:xfrm>
            <a:off x="457200" y="457200"/>
            <a:ext cx="8229600" cy="1143000"/>
          </a:xfrm>
        </p:spPr>
        <p:txBody>
          <a:bodyPr/>
          <a:lstStyle/>
          <a:p>
            <a:r>
              <a:rPr lang="en-US" dirty="0" smtClean="0"/>
              <a:t>Example: North American Plate</a:t>
            </a:r>
            <a:endParaRPr lang="en-US" dirty="0"/>
          </a:p>
        </p:txBody>
      </p:sp>
      <p:cxnSp>
        <p:nvCxnSpPr>
          <p:cNvPr id="17" name="Straight Connector 16"/>
          <p:cNvCxnSpPr>
            <a:stCxn id="14" idx="2"/>
          </p:cNvCxnSpPr>
          <p:nvPr/>
        </p:nvCxnSpPr>
        <p:spPr>
          <a:xfrm flipH="1">
            <a:off x="1290143" y="3686017"/>
            <a:ext cx="2937866" cy="442518"/>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4" idx="6"/>
          </p:cNvCxnSpPr>
          <p:nvPr/>
        </p:nvCxnSpPr>
        <p:spPr>
          <a:xfrm>
            <a:off x="4423952" y="3686017"/>
            <a:ext cx="3579658" cy="422449"/>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228009" y="3588045"/>
            <a:ext cx="195943" cy="19594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flipV="1">
            <a:off x="1998451" y="5909689"/>
            <a:ext cx="4308764" cy="138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3513280" y="5916616"/>
            <a:ext cx="1955" cy="3751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4788816" y="5916616"/>
            <a:ext cx="1955" cy="3751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340984" y="5427749"/>
            <a:ext cx="1447832" cy="369332"/>
          </a:xfrm>
          <a:prstGeom prst="rect">
            <a:avLst/>
          </a:prstGeom>
          <a:solidFill>
            <a:schemeClr val="bg1"/>
          </a:solidFill>
        </p:spPr>
        <p:txBody>
          <a:bodyPr wrap="none" rtlCol="0">
            <a:spAutoFit/>
          </a:bodyPr>
          <a:lstStyle/>
          <a:p>
            <a:r>
              <a:rPr lang="en-US" b="1" dirty="0" smtClean="0">
                <a:solidFill>
                  <a:srgbClr val="FF0000"/>
                </a:solidFill>
              </a:rPr>
              <a:t>+/- 30 years</a:t>
            </a:r>
            <a:endParaRPr lang="en-US" b="1" dirty="0">
              <a:solidFill>
                <a:srgbClr val="FF0000"/>
              </a:solidFill>
            </a:endParaRPr>
          </a:p>
        </p:txBody>
      </p:sp>
      <p:cxnSp>
        <p:nvCxnSpPr>
          <p:cNvPr id="10" name="Straight Connector 9"/>
          <p:cNvCxnSpPr/>
          <p:nvPr/>
        </p:nvCxnSpPr>
        <p:spPr>
          <a:xfrm flipV="1">
            <a:off x="4143375" y="4991100"/>
            <a:ext cx="2163840" cy="13006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998451" y="4981575"/>
            <a:ext cx="2144924" cy="131021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3849187" y="3712876"/>
            <a:ext cx="383642" cy="8174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423952" y="3637612"/>
            <a:ext cx="729729" cy="261610"/>
          </a:xfrm>
          <a:prstGeom prst="rect">
            <a:avLst/>
          </a:prstGeom>
          <a:solidFill>
            <a:schemeClr val="bg1"/>
          </a:solidFill>
        </p:spPr>
        <p:txBody>
          <a:bodyPr wrap="square" rtlCol="0">
            <a:spAutoFit/>
          </a:bodyPr>
          <a:lstStyle/>
          <a:p>
            <a:r>
              <a:rPr lang="en-US" sz="1100" b="1" dirty="0" smtClean="0">
                <a:solidFill>
                  <a:srgbClr val="FF0000"/>
                </a:solidFill>
              </a:rPr>
              <a:t>1.0cm/y</a:t>
            </a:r>
            <a:endParaRPr lang="en-US" sz="1100" b="1" dirty="0">
              <a:solidFill>
                <a:srgbClr val="FF0000"/>
              </a:solidFill>
            </a:endParaRPr>
          </a:p>
        </p:txBody>
      </p:sp>
      <p:sp>
        <p:nvSpPr>
          <p:cNvPr id="2" name="Footer Placeholder 1"/>
          <p:cNvSpPr>
            <a:spLocks noGrp="1"/>
          </p:cNvSpPr>
          <p:nvPr>
            <p:ph type="ftr" sz="quarter" idx="11"/>
          </p:nvPr>
        </p:nvSpPr>
        <p:spPr/>
        <p:txBody>
          <a:bodyPr/>
          <a:lstStyle/>
          <a:p>
            <a:pPr>
              <a:defRPr/>
            </a:pPr>
            <a:r>
              <a:rPr lang="en-US" smtClean="0"/>
              <a:t>AGU Fall Meeting, New Orleans</a:t>
            </a:r>
            <a:endParaRPr lang="en-US"/>
          </a:p>
        </p:txBody>
      </p:sp>
    </p:spTree>
    <p:extLst>
      <p:ext uri="{BB962C8B-B14F-4D97-AF65-F5344CB8AC3E}">
        <p14:creationId xmlns:p14="http://schemas.microsoft.com/office/powerpoint/2010/main" val="143847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North America</a:t>
            </a:r>
            <a:endParaRPr lang="en-US" dirty="0"/>
          </a:p>
        </p:txBody>
      </p:sp>
      <p:sp>
        <p:nvSpPr>
          <p:cNvPr id="3" name="Content Placeholder 2"/>
          <p:cNvSpPr>
            <a:spLocks noGrp="1"/>
          </p:cNvSpPr>
          <p:nvPr>
            <p:ph idx="1"/>
          </p:nvPr>
        </p:nvSpPr>
        <p:spPr/>
        <p:txBody>
          <a:bodyPr/>
          <a:lstStyle/>
          <a:p>
            <a:r>
              <a:rPr lang="en-US" sz="2800" dirty="0" smtClean="0"/>
              <a:t>The mathematical relationship between IGS and the four TRF2022’s will be a 3-parameter plate rotation model</a:t>
            </a:r>
          </a:p>
          <a:p>
            <a:pPr marL="0" indent="0">
              <a:buNone/>
            </a:pPr>
            <a:endParaRPr lang="en-US" sz="2800" dirty="0" smtClean="0"/>
          </a:p>
          <a:p>
            <a:r>
              <a:rPr lang="en-US" sz="2800" dirty="0" smtClean="0"/>
              <a:t>Current state-of-the-art estimates of the uncertainty in those 3 parameters for North America will yield </a:t>
            </a:r>
            <a:r>
              <a:rPr lang="en-US" sz="2800" u="sng" dirty="0" smtClean="0"/>
              <a:t>1 cm coordinate error within 3 decades</a:t>
            </a:r>
          </a:p>
          <a:p>
            <a:pPr lvl="1"/>
            <a:r>
              <a:rPr lang="en-US" sz="2400" dirty="0" smtClean="0"/>
              <a:t>Over and above IGS coordinate error itself</a:t>
            </a:r>
          </a:p>
          <a:p>
            <a:endParaRPr lang="en-US" dirty="0"/>
          </a:p>
        </p:txBody>
      </p:sp>
      <p:sp>
        <p:nvSpPr>
          <p:cNvPr id="4" name="Date Placeholder 3"/>
          <p:cNvSpPr>
            <a:spLocks noGrp="1"/>
          </p:cNvSpPr>
          <p:nvPr>
            <p:ph type="dt" sz="half" idx="10"/>
          </p:nvPr>
        </p:nvSpPr>
        <p:spPr/>
        <p:txBody>
          <a:bodyPr/>
          <a:lstStyle/>
          <a:p>
            <a:pPr>
              <a:defRPr/>
            </a:pPr>
            <a:r>
              <a:rPr lang="en-US" altLang="en-US" smtClean="0"/>
              <a:t>December 11, 2017</a:t>
            </a:r>
            <a:endParaRPr lang="en-US" altLang="en-US"/>
          </a:p>
        </p:txBody>
      </p:sp>
      <p:sp>
        <p:nvSpPr>
          <p:cNvPr id="5" name="Footer Placeholder 4"/>
          <p:cNvSpPr>
            <a:spLocks noGrp="1"/>
          </p:cNvSpPr>
          <p:nvPr>
            <p:ph type="ftr" sz="quarter" idx="11"/>
          </p:nvPr>
        </p:nvSpPr>
        <p:spPr/>
        <p:txBody>
          <a:bodyPr/>
          <a:lstStyle/>
          <a:p>
            <a:pPr>
              <a:defRPr/>
            </a:pPr>
            <a:r>
              <a:rPr lang="en-US" smtClean="0"/>
              <a:t>AGU Fall Meeting, New Orleans</a:t>
            </a:r>
            <a:endParaRPr lang="en-US"/>
          </a:p>
        </p:txBody>
      </p:sp>
    </p:spTree>
    <p:extLst>
      <p:ext uri="{BB962C8B-B14F-4D97-AF65-F5344CB8AC3E}">
        <p14:creationId xmlns:p14="http://schemas.microsoft.com/office/powerpoint/2010/main" val="39466898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other 3 plates</a:t>
            </a:r>
            <a:endParaRPr lang="en-US" dirty="0"/>
          </a:p>
        </p:txBody>
      </p:sp>
      <p:sp>
        <p:nvSpPr>
          <p:cNvPr id="3" name="Content Placeholder 2"/>
          <p:cNvSpPr>
            <a:spLocks noGrp="1"/>
          </p:cNvSpPr>
          <p:nvPr>
            <p:ph idx="1"/>
          </p:nvPr>
        </p:nvSpPr>
        <p:spPr>
          <a:xfrm>
            <a:off x="372979" y="1587374"/>
            <a:ext cx="8229600" cy="4297363"/>
          </a:xfrm>
        </p:spPr>
        <p:txBody>
          <a:bodyPr/>
          <a:lstStyle/>
          <a:p>
            <a:r>
              <a:rPr lang="en-US" dirty="0" smtClean="0"/>
              <a:t>Pacific</a:t>
            </a:r>
          </a:p>
          <a:p>
            <a:pPr marL="0" indent="0">
              <a:buNone/>
            </a:pPr>
            <a:r>
              <a:rPr lang="en-US" sz="2000" dirty="0" smtClean="0"/>
              <a:t>    (ITRF2008) </a:t>
            </a:r>
          </a:p>
          <a:p>
            <a:pPr marL="0" indent="0">
              <a:buNone/>
            </a:pPr>
            <a:endParaRPr lang="en-US" sz="2000" dirty="0" smtClean="0"/>
          </a:p>
          <a:p>
            <a:pPr marL="0" indent="0">
              <a:buNone/>
            </a:pPr>
            <a:endParaRPr lang="en-US" dirty="0" smtClean="0"/>
          </a:p>
          <a:p>
            <a:r>
              <a:rPr lang="en-US" dirty="0" smtClean="0"/>
              <a:t>Caribbean</a:t>
            </a:r>
          </a:p>
          <a:p>
            <a:pPr marL="0" indent="0">
              <a:buNone/>
            </a:pPr>
            <a:r>
              <a:rPr lang="en-US" sz="2000" dirty="0"/>
              <a:t> </a:t>
            </a:r>
            <a:r>
              <a:rPr lang="en-US" sz="2000" dirty="0" smtClean="0"/>
              <a:t>     (ITRF2008</a:t>
            </a:r>
            <a:r>
              <a:rPr lang="en-US" sz="2000" dirty="0"/>
              <a:t>) </a:t>
            </a:r>
            <a:endParaRPr lang="en-US" sz="3600" dirty="0" smtClean="0"/>
          </a:p>
          <a:p>
            <a:pPr marL="0" indent="0">
              <a:buNone/>
            </a:pPr>
            <a:endParaRPr lang="en-US" dirty="0" smtClean="0"/>
          </a:p>
          <a:p>
            <a:r>
              <a:rPr lang="en-US" dirty="0" smtClean="0"/>
              <a:t>Mariana</a:t>
            </a:r>
            <a:endParaRPr lang="en-US" dirty="0"/>
          </a:p>
          <a:p>
            <a:pPr marL="0" indent="0">
              <a:buNone/>
            </a:pPr>
            <a:r>
              <a:rPr lang="en-US" sz="1600" dirty="0" smtClean="0"/>
              <a:t>(</a:t>
            </a:r>
            <a:r>
              <a:rPr lang="en-US" sz="1600" dirty="0" err="1" smtClean="0"/>
              <a:t>Snay</a:t>
            </a:r>
            <a:r>
              <a:rPr lang="en-US" sz="1600" dirty="0" smtClean="0"/>
              <a:t> 2003, ITRF2000)</a:t>
            </a:r>
          </a:p>
        </p:txBody>
      </p:sp>
      <p:sp>
        <p:nvSpPr>
          <p:cNvPr id="4" name="Date Placeholder 3"/>
          <p:cNvSpPr>
            <a:spLocks noGrp="1"/>
          </p:cNvSpPr>
          <p:nvPr>
            <p:ph type="dt" sz="half" idx="10"/>
          </p:nvPr>
        </p:nvSpPr>
        <p:spPr/>
        <p:txBody>
          <a:bodyPr/>
          <a:lstStyle/>
          <a:p>
            <a:pPr>
              <a:defRPr/>
            </a:pPr>
            <a:r>
              <a:rPr lang="en-US" altLang="en-US" smtClean="0"/>
              <a:t>December 11, 2017</a:t>
            </a:r>
            <a:endParaRPr lang="en-US" altLang="en-US"/>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nvPr>
            </p:nvGraphicFramePr>
            <p:xfrm>
              <a:off x="2631391" y="1598613"/>
              <a:ext cx="2662508" cy="1630680"/>
            </p:xfrm>
            <a:graphic>
              <a:graphicData uri="http://schemas.openxmlformats.org/drawingml/2006/table">
                <a:tbl>
                  <a:tblPr firstRow="1" bandRow="1">
                    <a:tableStyleId>{5C22544A-7EE6-4342-B048-85BDC9FD1C3A}</a:tableStyleId>
                  </a:tblPr>
                  <a:tblGrid>
                    <a:gridCol w="498278">
                      <a:extLst>
                        <a:ext uri="{9D8B030D-6E8A-4147-A177-3AD203B41FA5}">
                          <a16:colId xmlns:a16="http://schemas.microsoft.com/office/drawing/2014/main" val="2074233878"/>
                        </a:ext>
                      </a:extLst>
                    </a:gridCol>
                    <a:gridCol w="792629">
                      <a:extLst>
                        <a:ext uri="{9D8B030D-6E8A-4147-A177-3AD203B41FA5}">
                          <a16:colId xmlns:a16="http://schemas.microsoft.com/office/drawing/2014/main" val="4078624818"/>
                        </a:ext>
                      </a:extLst>
                    </a:gridCol>
                    <a:gridCol w="1371601">
                      <a:extLst>
                        <a:ext uri="{9D8B030D-6E8A-4147-A177-3AD203B41FA5}">
                          <a16:colId xmlns:a16="http://schemas.microsoft.com/office/drawing/2014/main" val="3428310837"/>
                        </a:ext>
                      </a:extLst>
                    </a:gridCol>
                  </a:tblGrid>
                  <a:tr h="370840">
                    <a:tc>
                      <a:txBody>
                        <a:bodyPr/>
                        <a:lstStyle/>
                        <a:p>
                          <a:pPr algn="ctr"/>
                          <a:r>
                            <a:rPr lang="en-US" sz="1400" dirty="0" smtClean="0"/>
                            <a:t>Rot.</a:t>
                          </a:r>
                          <a:endParaRPr lang="en-US" sz="1400" dirty="0"/>
                        </a:p>
                      </a:txBody>
                      <a:tcPr/>
                    </a:tc>
                    <a:tc>
                      <a:txBody>
                        <a:bodyPr/>
                        <a:lstStyle/>
                        <a:p>
                          <a:pPr algn="ctr"/>
                          <a:r>
                            <a:rPr lang="en-US" sz="1400" dirty="0" smtClean="0"/>
                            <a:t>Value (mas/y)</a:t>
                          </a:r>
                          <a:endParaRPr lang="en-US" sz="1400" dirty="0"/>
                        </a:p>
                      </a:txBody>
                      <a:tcPr/>
                    </a:tc>
                    <a:tc>
                      <a:txBody>
                        <a:bodyPr/>
                        <a:lstStyle/>
                        <a:p>
                          <a:pPr algn="ctr"/>
                          <a:r>
                            <a:rPr lang="en-US" sz="1400" dirty="0" smtClean="0"/>
                            <a:t>Uncertainty </a:t>
                          </a:r>
                        </a:p>
                        <a:p>
                          <a:pPr algn="ctr"/>
                          <a:r>
                            <a:rPr lang="en-US" sz="1400" dirty="0" smtClean="0"/>
                            <a:t>(mas/y)</a:t>
                          </a:r>
                          <a:endParaRPr lang="en-US" sz="1400" dirty="0"/>
                        </a:p>
                      </a:txBody>
                      <a:tcPr/>
                    </a:tc>
                    <a:extLst>
                      <a:ext uri="{0D108BD9-81ED-4DB2-BD59-A6C34878D82A}">
                        <a16:rowId xmlns:a16="http://schemas.microsoft.com/office/drawing/2014/main" val="376383096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acc>
                                      <m:accPr>
                                        <m:chr m:val="̇"/>
                                        <m:ctrlPr>
                                          <a:rPr lang="en-US" sz="1400" i="1" smtClean="0">
                                            <a:latin typeface="Cambria Math" panose="02040503050406030204" pitchFamily="18" charset="0"/>
                                            <a:ea typeface="Cambria Math" panose="02040503050406030204" pitchFamily="18" charset="0"/>
                                          </a:rPr>
                                        </m:ctrlPr>
                                      </m:accPr>
                                      <m:e>
                                        <m:r>
                                          <a:rPr lang="en-US" sz="1400" i="1">
                                            <a:latin typeface="Cambria Math" panose="02040503050406030204" pitchFamily="18" charset="0"/>
                                            <a:ea typeface="Cambria Math" panose="02040503050406030204" pitchFamily="18" charset="0"/>
                                          </a:rPr>
                                          <m:t>𝜔</m:t>
                                        </m:r>
                                      </m:e>
                                    </m:acc>
                                  </m:e>
                                  <m:sub>
                                    <m:r>
                                      <a:rPr lang="en-US" sz="1400" b="0" i="1" smtClean="0">
                                        <a:latin typeface="Cambria Math" panose="02040503050406030204" pitchFamily="18" charset="0"/>
                                        <a:ea typeface="Cambria Math" panose="02040503050406030204" pitchFamily="18" charset="0"/>
                                      </a:rPr>
                                      <m:t>𝑋</m:t>
                                    </m:r>
                                  </m:sub>
                                </m:sSub>
                                <m:r>
                                  <a:rPr lang="en-US" sz="1400" b="0" i="1" smtClean="0">
                                    <a:latin typeface="Cambria Math" panose="02040503050406030204" pitchFamily="18" charset="0"/>
                                    <a:ea typeface="Cambria Math" panose="02040503050406030204" pitchFamily="18" charset="0"/>
                                  </a:rPr>
                                  <m:t> </m:t>
                                </m:r>
                              </m:oMath>
                            </m:oMathPara>
                          </a14:m>
                          <a:endParaRPr lang="en-US" sz="1400" dirty="0"/>
                        </a:p>
                      </a:txBody>
                      <a:tcPr/>
                    </a:tc>
                    <a:tc>
                      <a:txBody>
                        <a:bodyPr/>
                        <a:lstStyle/>
                        <a:p>
                          <a:pPr algn="ctr"/>
                          <a:r>
                            <a:rPr lang="en-US" sz="1400" dirty="0" smtClean="0"/>
                            <a:t>-0.411</a:t>
                          </a: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±0.007</a:t>
                          </a:r>
                        </a:p>
                      </a:txBody>
                      <a:tcPr/>
                    </a:tc>
                    <a:extLst>
                      <a:ext uri="{0D108BD9-81ED-4DB2-BD59-A6C34878D82A}">
                        <a16:rowId xmlns:a16="http://schemas.microsoft.com/office/drawing/2014/main" val="94118956"/>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ea typeface="Cambria Math" panose="02040503050406030204" pitchFamily="18" charset="0"/>
                                      </a:rPr>
                                    </m:ctrlPr>
                                  </m:sSubPr>
                                  <m:e>
                                    <m:acc>
                                      <m:accPr>
                                        <m:chr m:val="̇"/>
                                        <m:ctrlPr>
                                          <a:rPr lang="en-US" sz="1400" i="1">
                                            <a:latin typeface="Cambria Math" panose="02040503050406030204" pitchFamily="18" charset="0"/>
                                            <a:ea typeface="Cambria Math" panose="02040503050406030204" pitchFamily="18" charset="0"/>
                                          </a:rPr>
                                        </m:ctrlPr>
                                      </m:accPr>
                                      <m:e>
                                        <m:r>
                                          <a:rPr lang="en-US" sz="1400" i="1">
                                            <a:latin typeface="Cambria Math" panose="02040503050406030204" pitchFamily="18" charset="0"/>
                                            <a:ea typeface="Cambria Math" panose="02040503050406030204" pitchFamily="18" charset="0"/>
                                          </a:rPr>
                                          <m:t>𝜔</m:t>
                                        </m:r>
                                      </m:e>
                                    </m:acc>
                                  </m:e>
                                  <m:sub>
                                    <m:r>
                                      <a:rPr lang="en-US" sz="1400" b="0" i="1" smtClean="0">
                                        <a:latin typeface="Cambria Math" panose="02040503050406030204" pitchFamily="18" charset="0"/>
                                        <a:ea typeface="Cambria Math" panose="02040503050406030204" pitchFamily="18" charset="0"/>
                                      </a:rPr>
                                      <m:t>𝑌</m:t>
                                    </m:r>
                                  </m:sub>
                                </m:sSub>
                              </m:oMath>
                            </m:oMathPara>
                          </a14:m>
                          <a:endParaRPr lang="en-US" sz="1400" dirty="0"/>
                        </a:p>
                      </a:txBody>
                      <a:tcPr/>
                    </a:tc>
                    <a:tc>
                      <a:txBody>
                        <a:bodyPr/>
                        <a:lstStyle/>
                        <a:p>
                          <a:pPr algn="ctr"/>
                          <a:r>
                            <a:rPr lang="en-US" sz="1400" dirty="0" smtClean="0"/>
                            <a:t>1.036</a:t>
                          </a: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±0.007</a:t>
                          </a:r>
                        </a:p>
                      </a:txBody>
                      <a:tcPr/>
                    </a:tc>
                    <a:extLst>
                      <a:ext uri="{0D108BD9-81ED-4DB2-BD59-A6C34878D82A}">
                        <a16:rowId xmlns:a16="http://schemas.microsoft.com/office/drawing/2014/main" val="3466991243"/>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acc>
                                      <m:accPr>
                                        <m:chr m:val="̇"/>
                                        <m:ctrlPr>
                                          <a:rPr lang="en-US" sz="1400" i="1">
                                            <a:latin typeface="Cambria Math" panose="02040503050406030204" pitchFamily="18" charset="0"/>
                                            <a:ea typeface="Cambria Math" panose="02040503050406030204" pitchFamily="18" charset="0"/>
                                          </a:rPr>
                                        </m:ctrlPr>
                                      </m:accPr>
                                      <m:e>
                                        <m:r>
                                          <a:rPr lang="en-US" sz="1400" i="1">
                                            <a:latin typeface="Cambria Math" panose="02040503050406030204" pitchFamily="18" charset="0"/>
                                            <a:ea typeface="Cambria Math" panose="02040503050406030204" pitchFamily="18" charset="0"/>
                                          </a:rPr>
                                          <m:t>𝜔</m:t>
                                        </m:r>
                                      </m:e>
                                    </m:acc>
                                  </m:e>
                                  <m:sub>
                                    <m:r>
                                      <a:rPr lang="en-US" sz="1400" b="0" i="1" smtClean="0">
                                        <a:latin typeface="Cambria Math" panose="02040503050406030204" pitchFamily="18" charset="0"/>
                                        <a:ea typeface="Cambria Math" panose="02040503050406030204" pitchFamily="18" charset="0"/>
                                      </a:rPr>
                                      <m:t>𝑍</m:t>
                                    </m:r>
                                  </m:sub>
                                </m:sSub>
                              </m:oMath>
                            </m:oMathPara>
                          </a14:m>
                          <a:endParaRPr lang="en-US" sz="1400" dirty="0"/>
                        </a:p>
                      </a:txBody>
                      <a:tcPr/>
                    </a:tc>
                    <a:tc>
                      <a:txBody>
                        <a:bodyPr/>
                        <a:lstStyle/>
                        <a:p>
                          <a:pPr algn="ctr"/>
                          <a:r>
                            <a:rPr lang="en-US" sz="1400" dirty="0" smtClean="0"/>
                            <a:t>-2.166</a:t>
                          </a: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±0.009</a:t>
                          </a:r>
                        </a:p>
                      </a:txBody>
                      <a:tcPr/>
                    </a:tc>
                    <a:extLst>
                      <a:ext uri="{0D108BD9-81ED-4DB2-BD59-A6C34878D82A}">
                        <a16:rowId xmlns:a16="http://schemas.microsoft.com/office/drawing/2014/main" val="1644053446"/>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224723541"/>
                  </p:ext>
                </p:extLst>
              </p:nvPr>
            </p:nvGraphicFramePr>
            <p:xfrm>
              <a:off x="2631391" y="1598613"/>
              <a:ext cx="2662508" cy="1630680"/>
            </p:xfrm>
            <a:graphic>
              <a:graphicData uri="http://schemas.openxmlformats.org/drawingml/2006/table">
                <a:tbl>
                  <a:tblPr firstRow="1" bandRow="1">
                    <a:tableStyleId>{5C22544A-7EE6-4342-B048-85BDC9FD1C3A}</a:tableStyleId>
                  </a:tblPr>
                  <a:tblGrid>
                    <a:gridCol w="498278">
                      <a:extLst>
                        <a:ext uri="{9D8B030D-6E8A-4147-A177-3AD203B41FA5}">
                          <a16:colId xmlns:a16="http://schemas.microsoft.com/office/drawing/2014/main" val="2074233878"/>
                        </a:ext>
                      </a:extLst>
                    </a:gridCol>
                    <a:gridCol w="792629">
                      <a:extLst>
                        <a:ext uri="{9D8B030D-6E8A-4147-A177-3AD203B41FA5}">
                          <a16:colId xmlns:a16="http://schemas.microsoft.com/office/drawing/2014/main" val="4078624818"/>
                        </a:ext>
                      </a:extLst>
                    </a:gridCol>
                    <a:gridCol w="1371601">
                      <a:extLst>
                        <a:ext uri="{9D8B030D-6E8A-4147-A177-3AD203B41FA5}">
                          <a16:colId xmlns:a16="http://schemas.microsoft.com/office/drawing/2014/main" val="3428310837"/>
                        </a:ext>
                      </a:extLst>
                    </a:gridCol>
                  </a:tblGrid>
                  <a:tr h="518160">
                    <a:tc>
                      <a:txBody>
                        <a:bodyPr/>
                        <a:lstStyle/>
                        <a:p>
                          <a:pPr algn="ctr"/>
                          <a:r>
                            <a:rPr lang="en-US" sz="1400" dirty="0" smtClean="0"/>
                            <a:t>Rot.</a:t>
                          </a:r>
                          <a:endParaRPr lang="en-US" sz="1400" dirty="0"/>
                        </a:p>
                      </a:txBody>
                      <a:tcPr/>
                    </a:tc>
                    <a:tc>
                      <a:txBody>
                        <a:bodyPr/>
                        <a:lstStyle/>
                        <a:p>
                          <a:pPr algn="ctr"/>
                          <a:r>
                            <a:rPr lang="en-US" sz="1400" dirty="0" smtClean="0"/>
                            <a:t>Value (mas/y)</a:t>
                          </a:r>
                          <a:endParaRPr lang="en-US" sz="1400" dirty="0"/>
                        </a:p>
                      </a:txBody>
                      <a:tcPr/>
                    </a:tc>
                    <a:tc>
                      <a:txBody>
                        <a:bodyPr/>
                        <a:lstStyle/>
                        <a:p>
                          <a:pPr algn="ctr"/>
                          <a:r>
                            <a:rPr lang="en-US" sz="1400" dirty="0" smtClean="0"/>
                            <a:t>Uncertainty </a:t>
                          </a:r>
                          <a:endParaRPr lang="en-US" sz="1400" dirty="0" smtClean="0"/>
                        </a:p>
                        <a:p>
                          <a:pPr algn="ctr"/>
                          <a:r>
                            <a:rPr lang="en-US" sz="1400" dirty="0" smtClean="0"/>
                            <a:t>(</a:t>
                          </a:r>
                          <a:r>
                            <a:rPr lang="en-US" sz="1400" dirty="0" smtClean="0"/>
                            <a:t>mas/y)</a:t>
                          </a:r>
                          <a:endParaRPr lang="en-US" sz="1400" dirty="0"/>
                        </a:p>
                      </a:txBody>
                      <a:tcPr/>
                    </a:tc>
                    <a:extLst>
                      <a:ext uri="{0D108BD9-81ED-4DB2-BD59-A6C34878D82A}">
                        <a16:rowId xmlns:a16="http://schemas.microsoft.com/office/drawing/2014/main" val="3763830960"/>
                      </a:ext>
                    </a:extLst>
                  </a:tr>
                  <a:tr h="370840">
                    <a:tc>
                      <a:txBody>
                        <a:bodyPr/>
                        <a:lstStyle/>
                        <a:p>
                          <a:endParaRPr lang="en-US"/>
                        </a:p>
                      </a:txBody>
                      <a:tcPr>
                        <a:blipFill>
                          <a:blip r:embed="rId2"/>
                          <a:stretch>
                            <a:fillRect l="-1220" t="-142623" r="-439024" b="-203279"/>
                          </a:stretch>
                        </a:blipFill>
                      </a:tcPr>
                    </a:tc>
                    <a:tc>
                      <a:txBody>
                        <a:bodyPr/>
                        <a:lstStyle/>
                        <a:p>
                          <a:pPr algn="ctr"/>
                          <a:r>
                            <a:rPr lang="en-US" sz="1400" dirty="0" smtClean="0"/>
                            <a:t>-0.411</a:t>
                          </a: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±0.007</a:t>
                          </a:r>
                        </a:p>
                      </a:txBody>
                      <a:tcPr/>
                    </a:tc>
                    <a:extLst>
                      <a:ext uri="{0D108BD9-81ED-4DB2-BD59-A6C34878D82A}">
                        <a16:rowId xmlns:a16="http://schemas.microsoft.com/office/drawing/2014/main" val="94118956"/>
                      </a:ext>
                    </a:extLst>
                  </a:tr>
                  <a:tr h="370840">
                    <a:tc>
                      <a:txBody>
                        <a:bodyPr/>
                        <a:lstStyle/>
                        <a:p>
                          <a:endParaRPr lang="en-US"/>
                        </a:p>
                      </a:txBody>
                      <a:tcPr>
                        <a:blipFill>
                          <a:blip r:embed="rId2"/>
                          <a:stretch>
                            <a:fillRect l="-1220" t="-242623" r="-439024" b="-103279"/>
                          </a:stretch>
                        </a:blipFill>
                      </a:tcPr>
                    </a:tc>
                    <a:tc>
                      <a:txBody>
                        <a:bodyPr/>
                        <a:lstStyle/>
                        <a:p>
                          <a:pPr algn="ctr"/>
                          <a:r>
                            <a:rPr lang="en-US" sz="1400" dirty="0" smtClean="0"/>
                            <a:t>1.036</a:t>
                          </a: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±0.007</a:t>
                          </a:r>
                        </a:p>
                      </a:txBody>
                      <a:tcPr/>
                    </a:tc>
                    <a:extLst>
                      <a:ext uri="{0D108BD9-81ED-4DB2-BD59-A6C34878D82A}">
                        <a16:rowId xmlns:a16="http://schemas.microsoft.com/office/drawing/2014/main" val="3466991243"/>
                      </a:ext>
                    </a:extLst>
                  </a:tr>
                  <a:tr h="370840">
                    <a:tc>
                      <a:txBody>
                        <a:bodyPr/>
                        <a:lstStyle/>
                        <a:p>
                          <a:endParaRPr lang="en-US"/>
                        </a:p>
                      </a:txBody>
                      <a:tcPr>
                        <a:blipFill>
                          <a:blip r:embed="rId2"/>
                          <a:stretch>
                            <a:fillRect l="-1220" t="-342623" r="-439024" b="-3279"/>
                          </a:stretch>
                        </a:blipFill>
                      </a:tcPr>
                    </a:tc>
                    <a:tc>
                      <a:txBody>
                        <a:bodyPr/>
                        <a:lstStyle/>
                        <a:p>
                          <a:pPr algn="ctr"/>
                          <a:r>
                            <a:rPr lang="en-US" sz="1400" dirty="0" smtClean="0"/>
                            <a:t>-2.166</a:t>
                          </a: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±0.009</a:t>
                          </a:r>
                        </a:p>
                      </a:txBody>
                      <a:tcPr/>
                    </a:tc>
                    <a:extLst>
                      <a:ext uri="{0D108BD9-81ED-4DB2-BD59-A6C34878D82A}">
                        <a16:rowId xmlns:a16="http://schemas.microsoft.com/office/drawing/2014/main" val="164405344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nvPr>
            </p:nvGraphicFramePr>
            <p:xfrm>
              <a:off x="5769868" y="1611440"/>
              <a:ext cx="3073342" cy="1617853"/>
            </p:xfrm>
            <a:graphic>
              <a:graphicData uri="http://schemas.openxmlformats.org/drawingml/2006/table">
                <a:tbl>
                  <a:tblPr firstRow="1" bandRow="1">
                    <a:tableStyleId>{5C22544A-7EE6-4342-B048-85BDC9FD1C3A}</a:tableStyleId>
                  </a:tblPr>
                  <a:tblGrid>
                    <a:gridCol w="575164">
                      <a:extLst>
                        <a:ext uri="{9D8B030D-6E8A-4147-A177-3AD203B41FA5}">
                          <a16:colId xmlns:a16="http://schemas.microsoft.com/office/drawing/2014/main" val="2074233878"/>
                        </a:ext>
                      </a:extLst>
                    </a:gridCol>
                    <a:gridCol w="914934">
                      <a:extLst>
                        <a:ext uri="{9D8B030D-6E8A-4147-A177-3AD203B41FA5}">
                          <a16:colId xmlns:a16="http://schemas.microsoft.com/office/drawing/2014/main" val="4078624818"/>
                        </a:ext>
                      </a:extLst>
                    </a:gridCol>
                    <a:gridCol w="1583244">
                      <a:extLst>
                        <a:ext uri="{9D8B030D-6E8A-4147-A177-3AD203B41FA5}">
                          <a16:colId xmlns:a16="http://schemas.microsoft.com/office/drawing/2014/main" val="3428310837"/>
                        </a:ext>
                      </a:extLst>
                    </a:gridCol>
                  </a:tblGrid>
                  <a:tr h="476197">
                    <a:tc>
                      <a:txBody>
                        <a:bodyPr/>
                        <a:lstStyle/>
                        <a:p>
                          <a:pPr algn="ctr"/>
                          <a:r>
                            <a:rPr lang="en-US" sz="1400" dirty="0" smtClean="0"/>
                            <a:t>Par.</a:t>
                          </a:r>
                          <a:endParaRPr lang="en-US" sz="1400" dirty="0"/>
                        </a:p>
                      </a:txBody>
                      <a:tcPr/>
                    </a:tc>
                    <a:tc>
                      <a:txBody>
                        <a:bodyPr/>
                        <a:lstStyle/>
                        <a:p>
                          <a:pPr algn="ctr"/>
                          <a:r>
                            <a:rPr lang="en-US" sz="1400" dirty="0" smtClean="0"/>
                            <a:t>Value</a:t>
                          </a:r>
                          <a:endParaRPr lang="en-US" sz="1400" dirty="0"/>
                        </a:p>
                      </a:txBody>
                      <a:tcPr/>
                    </a:tc>
                    <a:tc>
                      <a:txBody>
                        <a:bodyPr/>
                        <a:lstStyle/>
                        <a:p>
                          <a:pPr algn="ctr"/>
                          <a:r>
                            <a:rPr lang="en-US" sz="1400" dirty="0" smtClean="0"/>
                            <a:t>Uncertainty </a:t>
                          </a:r>
                        </a:p>
                      </a:txBody>
                      <a:tcPr/>
                    </a:tc>
                    <a:extLst>
                      <a:ext uri="{0D108BD9-81ED-4DB2-BD59-A6C34878D82A}">
                        <a16:rowId xmlns:a16="http://schemas.microsoft.com/office/drawing/2014/main" val="3763830960"/>
                      </a:ext>
                    </a:extLst>
                  </a:tr>
                  <a:tr h="380552">
                    <a:tc>
                      <a:txBody>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a:rPr lang="en-US" sz="1400" b="0" i="1" smtClean="0">
                                        <a:latin typeface="Cambria Math" panose="02040503050406030204" pitchFamily="18" charset="0"/>
                                        <a:ea typeface="Cambria Math" panose="02040503050406030204" pitchFamily="18" charset="0"/>
                                      </a:rPr>
                                      <m:t>0</m:t>
                                    </m:r>
                                  </m:sub>
                                </m:sSub>
                                <m:r>
                                  <a:rPr lang="en-US" sz="1400" b="0" i="1" smtClean="0">
                                    <a:latin typeface="Cambria Math" panose="02040503050406030204" pitchFamily="18" charset="0"/>
                                    <a:ea typeface="Cambria Math" panose="02040503050406030204" pitchFamily="18" charset="0"/>
                                  </a:rPr>
                                  <m:t> </m:t>
                                </m:r>
                              </m:oMath>
                            </m:oMathPara>
                          </a14:m>
                          <a:endParaRPr lang="en-US" sz="1400" dirty="0"/>
                        </a:p>
                      </a:txBody>
                      <a:tcPr/>
                    </a:tc>
                    <a:tc>
                      <a:txBody>
                        <a:bodyPr/>
                        <a:lstStyle/>
                        <a:p>
                          <a:pPr algn="ctr"/>
                          <a:r>
                            <a:rPr lang="en-US" sz="1400" dirty="0" smtClean="0"/>
                            <a:t>-62.771°</a:t>
                          </a: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±0.176°</a:t>
                          </a:r>
                        </a:p>
                      </a:txBody>
                      <a:tcPr/>
                    </a:tc>
                    <a:extLst>
                      <a:ext uri="{0D108BD9-81ED-4DB2-BD59-A6C34878D82A}">
                        <a16:rowId xmlns:a16="http://schemas.microsoft.com/office/drawing/2014/main" val="94118956"/>
                      </a:ext>
                    </a:extLst>
                  </a:tr>
                  <a:tr h="380552">
                    <a:tc>
                      <a:txBody>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𝜆</m:t>
                                    </m:r>
                                  </m:e>
                                  <m:sub>
                                    <m:r>
                                      <a:rPr lang="en-US" sz="1400" b="0" i="1" smtClean="0">
                                        <a:latin typeface="Cambria Math" panose="02040503050406030204" pitchFamily="18" charset="0"/>
                                        <a:ea typeface="Cambria Math" panose="02040503050406030204" pitchFamily="18" charset="0"/>
                                      </a:rPr>
                                      <m:t>0</m:t>
                                    </m:r>
                                  </m:sub>
                                </m:sSub>
                              </m:oMath>
                            </m:oMathPara>
                          </a14:m>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111.639°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±0.360°</a:t>
                          </a:r>
                        </a:p>
                      </a:txBody>
                      <a:tcPr/>
                    </a:tc>
                    <a:extLst>
                      <a:ext uri="{0D108BD9-81ED-4DB2-BD59-A6C34878D82A}">
                        <a16:rowId xmlns:a16="http://schemas.microsoft.com/office/drawing/2014/main" val="3466991243"/>
                      </a:ext>
                    </a:extLst>
                  </a:tr>
                  <a:tr h="380552">
                    <a:tc>
                      <a:txBody>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acc>
                                      <m:accPr>
                                        <m:chr m:val="̇"/>
                                        <m:ctrlPr>
                                          <a:rPr lang="en-US" sz="1400" i="1">
                                            <a:latin typeface="Cambria Math" panose="02040503050406030204" pitchFamily="18" charset="0"/>
                                            <a:ea typeface="Cambria Math" panose="02040503050406030204" pitchFamily="18" charset="0"/>
                                          </a:rPr>
                                        </m:ctrlPr>
                                      </m:accPr>
                                      <m:e>
                                        <m:r>
                                          <a:rPr lang="en-US" sz="1400" i="1">
                                            <a:latin typeface="Cambria Math" panose="02040503050406030204" pitchFamily="18" charset="0"/>
                                            <a:ea typeface="Cambria Math" panose="02040503050406030204" pitchFamily="18" charset="0"/>
                                          </a:rPr>
                                          <m:t>𝜔</m:t>
                                        </m:r>
                                      </m:e>
                                    </m:acc>
                                  </m:e>
                                  <m:sub>
                                    <m:r>
                                      <a:rPr lang="en-US" sz="1400" b="0" i="1" smtClean="0">
                                        <a:latin typeface="Cambria Math" panose="02040503050406030204" pitchFamily="18" charset="0"/>
                                        <a:ea typeface="Cambria Math" panose="02040503050406030204" pitchFamily="18" charset="0"/>
                                      </a:rPr>
                                      <m:t>0</m:t>
                                    </m:r>
                                  </m:sub>
                                </m:sSub>
                              </m:oMath>
                            </m:oMathPara>
                          </a14:m>
                          <a:endParaRPr lang="en-US" sz="1400" dirty="0"/>
                        </a:p>
                      </a:txBody>
                      <a:tcPr/>
                    </a:tc>
                    <a:tc>
                      <a:txBody>
                        <a:bodyPr/>
                        <a:lstStyle/>
                        <a:p>
                          <a:pPr algn="ctr"/>
                          <a:r>
                            <a:rPr lang="en-US" sz="1400" dirty="0" smtClean="0"/>
                            <a:t>2.436</a:t>
                          </a:r>
                          <a:endParaRPr lang="en-US" sz="1400" dirty="0"/>
                        </a:p>
                      </a:txBody>
                      <a:tcPr/>
                    </a:tc>
                    <a:tc>
                      <a:txBody>
                        <a:bodyPr/>
                        <a:lstStyle/>
                        <a:p>
                          <a:pPr algn="ctr"/>
                          <a:r>
                            <a:rPr lang="en-US" sz="1400" dirty="0" smtClean="0"/>
                            <a:t>±0.009</a:t>
                          </a:r>
                          <a:r>
                            <a:rPr lang="en-US" sz="1400" baseline="0" dirty="0" smtClean="0"/>
                            <a:t> mas/y</a:t>
                          </a:r>
                          <a:endParaRPr lang="en-US" sz="1400" dirty="0"/>
                        </a:p>
                      </a:txBody>
                      <a:tcPr/>
                    </a:tc>
                    <a:extLst>
                      <a:ext uri="{0D108BD9-81ED-4DB2-BD59-A6C34878D82A}">
                        <a16:rowId xmlns:a16="http://schemas.microsoft.com/office/drawing/2014/main" val="1644053446"/>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537066875"/>
                  </p:ext>
                </p:extLst>
              </p:nvPr>
            </p:nvGraphicFramePr>
            <p:xfrm>
              <a:off x="5769868" y="1611440"/>
              <a:ext cx="3073342" cy="1617853"/>
            </p:xfrm>
            <a:graphic>
              <a:graphicData uri="http://schemas.openxmlformats.org/drawingml/2006/table">
                <a:tbl>
                  <a:tblPr firstRow="1" bandRow="1">
                    <a:tableStyleId>{5C22544A-7EE6-4342-B048-85BDC9FD1C3A}</a:tableStyleId>
                  </a:tblPr>
                  <a:tblGrid>
                    <a:gridCol w="575164">
                      <a:extLst>
                        <a:ext uri="{9D8B030D-6E8A-4147-A177-3AD203B41FA5}">
                          <a16:colId xmlns:a16="http://schemas.microsoft.com/office/drawing/2014/main" val="2074233878"/>
                        </a:ext>
                      </a:extLst>
                    </a:gridCol>
                    <a:gridCol w="914934">
                      <a:extLst>
                        <a:ext uri="{9D8B030D-6E8A-4147-A177-3AD203B41FA5}">
                          <a16:colId xmlns:a16="http://schemas.microsoft.com/office/drawing/2014/main" val="4078624818"/>
                        </a:ext>
                      </a:extLst>
                    </a:gridCol>
                    <a:gridCol w="1583244">
                      <a:extLst>
                        <a:ext uri="{9D8B030D-6E8A-4147-A177-3AD203B41FA5}">
                          <a16:colId xmlns:a16="http://schemas.microsoft.com/office/drawing/2014/main" val="3428310837"/>
                        </a:ext>
                      </a:extLst>
                    </a:gridCol>
                  </a:tblGrid>
                  <a:tr h="476197">
                    <a:tc>
                      <a:txBody>
                        <a:bodyPr/>
                        <a:lstStyle/>
                        <a:p>
                          <a:pPr algn="ctr"/>
                          <a:r>
                            <a:rPr lang="en-US" sz="1400" dirty="0" smtClean="0"/>
                            <a:t>Par.</a:t>
                          </a:r>
                          <a:endParaRPr lang="en-US" sz="1400" dirty="0"/>
                        </a:p>
                      </a:txBody>
                      <a:tcPr/>
                    </a:tc>
                    <a:tc>
                      <a:txBody>
                        <a:bodyPr/>
                        <a:lstStyle/>
                        <a:p>
                          <a:pPr algn="ctr"/>
                          <a:r>
                            <a:rPr lang="en-US" sz="1400" dirty="0" smtClean="0"/>
                            <a:t>Value</a:t>
                          </a:r>
                          <a:endParaRPr lang="en-US" sz="1400" dirty="0"/>
                        </a:p>
                      </a:txBody>
                      <a:tcPr/>
                    </a:tc>
                    <a:tc>
                      <a:txBody>
                        <a:bodyPr/>
                        <a:lstStyle/>
                        <a:p>
                          <a:pPr algn="ctr"/>
                          <a:r>
                            <a:rPr lang="en-US" sz="1400" dirty="0" smtClean="0"/>
                            <a:t>Uncertainty </a:t>
                          </a:r>
                          <a:endParaRPr lang="en-US" sz="1400" dirty="0" smtClean="0"/>
                        </a:p>
                      </a:txBody>
                      <a:tcPr/>
                    </a:tc>
                    <a:extLst>
                      <a:ext uri="{0D108BD9-81ED-4DB2-BD59-A6C34878D82A}">
                        <a16:rowId xmlns:a16="http://schemas.microsoft.com/office/drawing/2014/main" val="3763830960"/>
                      </a:ext>
                    </a:extLst>
                  </a:tr>
                  <a:tr h="380552">
                    <a:tc>
                      <a:txBody>
                        <a:bodyPr/>
                        <a:lstStyle/>
                        <a:p>
                          <a:endParaRPr lang="en-US"/>
                        </a:p>
                      </a:txBody>
                      <a:tcPr>
                        <a:blipFill>
                          <a:blip r:embed="rId3"/>
                          <a:stretch>
                            <a:fillRect l="-1053" t="-125397" r="-435789" b="-201587"/>
                          </a:stretch>
                        </a:blipFill>
                      </a:tcPr>
                    </a:tc>
                    <a:tc>
                      <a:txBody>
                        <a:bodyPr/>
                        <a:lstStyle/>
                        <a:p>
                          <a:pPr algn="ctr"/>
                          <a:r>
                            <a:rPr lang="en-US" sz="1400" dirty="0" smtClean="0"/>
                            <a:t>-62.771°</a:t>
                          </a: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±0.176°</a:t>
                          </a:r>
                        </a:p>
                      </a:txBody>
                      <a:tcPr/>
                    </a:tc>
                    <a:extLst>
                      <a:ext uri="{0D108BD9-81ED-4DB2-BD59-A6C34878D82A}">
                        <a16:rowId xmlns:a16="http://schemas.microsoft.com/office/drawing/2014/main" val="94118956"/>
                      </a:ext>
                    </a:extLst>
                  </a:tr>
                  <a:tr h="380552">
                    <a:tc>
                      <a:txBody>
                        <a:bodyPr/>
                        <a:lstStyle/>
                        <a:p>
                          <a:endParaRPr lang="en-US"/>
                        </a:p>
                      </a:txBody>
                      <a:tcPr>
                        <a:blipFill>
                          <a:blip r:embed="rId3"/>
                          <a:stretch>
                            <a:fillRect l="-1053" t="-229032" r="-435789" b="-104839"/>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111.639°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±0.360°</a:t>
                          </a:r>
                        </a:p>
                      </a:txBody>
                      <a:tcPr/>
                    </a:tc>
                    <a:extLst>
                      <a:ext uri="{0D108BD9-81ED-4DB2-BD59-A6C34878D82A}">
                        <a16:rowId xmlns:a16="http://schemas.microsoft.com/office/drawing/2014/main" val="3466991243"/>
                      </a:ext>
                    </a:extLst>
                  </a:tr>
                  <a:tr h="380552">
                    <a:tc>
                      <a:txBody>
                        <a:bodyPr/>
                        <a:lstStyle/>
                        <a:p>
                          <a:endParaRPr lang="en-US"/>
                        </a:p>
                      </a:txBody>
                      <a:tcPr>
                        <a:blipFill>
                          <a:blip r:embed="rId3"/>
                          <a:stretch>
                            <a:fillRect l="-1053" t="-323810" r="-435789" b="-3175"/>
                          </a:stretch>
                        </a:blipFill>
                      </a:tcPr>
                    </a:tc>
                    <a:tc>
                      <a:txBody>
                        <a:bodyPr/>
                        <a:lstStyle/>
                        <a:p>
                          <a:pPr algn="ctr"/>
                          <a:r>
                            <a:rPr lang="en-US" sz="1400" dirty="0" smtClean="0"/>
                            <a:t>2.436</a:t>
                          </a:r>
                          <a:endParaRPr lang="en-US" sz="1400" dirty="0"/>
                        </a:p>
                      </a:txBody>
                      <a:tcPr/>
                    </a:tc>
                    <a:tc>
                      <a:txBody>
                        <a:bodyPr/>
                        <a:lstStyle/>
                        <a:p>
                          <a:pPr algn="ctr"/>
                          <a:r>
                            <a:rPr lang="en-US" sz="1400" dirty="0" smtClean="0"/>
                            <a:t>±0.009</a:t>
                          </a:r>
                          <a:r>
                            <a:rPr lang="en-US" sz="1400" baseline="0" dirty="0" smtClean="0"/>
                            <a:t> mas/y</a:t>
                          </a:r>
                          <a:endParaRPr lang="en-US" sz="1400" dirty="0"/>
                        </a:p>
                      </a:txBody>
                      <a:tcPr/>
                    </a:tc>
                    <a:extLst>
                      <a:ext uri="{0D108BD9-81ED-4DB2-BD59-A6C34878D82A}">
                        <a16:rowId xmlns:a16="http://schemas.microsoft.com/office/drawing/2014/main" val="164405344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nvPr>
            </p:nvGraphicFramePr>
            <p:xfrm>
              <a:off x="2631391" y="3339181"/>
              <a:ext cx="2662508" cy="1630680"/>
            </p:xfrm>
            <a:graphic>
              <a:graphicData uri="http://schemas.openxmlformats.org/drawingml/2006/table">
                <a:tbl>
                  <a:tblPr firstRow="1" bandRow="1">
                    <a:tableStyleId>{5C22544A-7EE6-4342-B048-85BDC9FD1C3A}</a:tableStyleId>
                  </a:tblPr>
                  <a:tblGrid>
                    <a:gridCol w="498278">
                      <a:extLst>
                        <a:ext uri="{9D8B030D-6E8A-4147-A177-3AD203B41FA5}">
                          <a16:colId xmlns:a16="http://schemas.microsoft.com/office/drawing/2014/main" val="2074233878"/>
                        </a:ext>
                      </a:extLst>
                    </a:gridCol>
                    <a:gridCol w="792629">
                      <a:extLst>
                        <a:ext uri="{9D8B030D-6E8A-4147-A177-3AD203B41FA5}">
                          <a16:colId xmlns:a16="http://schemas.microsoft.com/office/drawing/2014/main" val="4078624818"/>
                        </a:ext>
                      </a:extLst>
                    </a:gridCol>
                    <a:gridCol w="1371601">
                      <a:extLst>
                        <a:ext uri="{9D8B030D-6E8A-4147-A177-3AD203B41FA5}">
                          <a16:colId xmlns:a16="http://schemas.microsoft.com/office/drawing/2014/main" val="3428310837"/>
                        </a:ext>
                      </a:extLst>
                    </a:gridCol>
                  </a:tblGrid>
                  <a:tr h="370840">
                    <a:tc>
                      <a:txBody>
                        <a:bodyPr/>
                        <a:lstStyle/>
                        <a:p>
                          <a:pPr algn="ctr"/>
                          <a:r>
                            <a:rPr lang="en-US" sz="1400" dirty="0" smtClean="0"/>
                            <a:t>Rot.</a:t>
                          </a:r>
                          <a:endParaRPr lang="en-US" sz="1400" dirty="0"/>
                        </a:p>
                      </a:txBody>
                      <a:tcPr/>
                    </a:tc>
                    <a:tc>
                      <a:txBody>
                        <a:bodyPr/>
                        <a:lstStyle/>
                        <a:p>
                          <a:pPr algn="ctr"/>
                          <a:r>
                            <a:rPr lang="en-US" sz="1400" dirty="0" smtClean="0"/>
                            <a:t>Value (mas/y)</a:t>
                          </a:r>
                          <a:endParaRPr lang="en-US" sz="1400" dirty="0"/>
                        </a:p>
                      </a:txBody>
                      <a:tcPr/>
                    </a:tc>
                    <a:tc>
                      <a:txBody>
                        <a:bodyPr/>
                        <a:lstStyle/>
                        <a:p>
                          <a:pPr algn="ctr"/>
                          <a:r>
                            <a:rPr lang="en-US" sz="1400" dirty="0" smtClean="0"/>
                            <a:t>Uncertainty </a:t>
                          </a:r>
                        </a:p>
                        <a:p>
                          <a:pPr algn="ctr"/>
                          <a:r>
                            <a:rPr lang="en-US" sz="1400" dirty="0" smtClean="0"/>
                            <a:t>(mas/y)</a:t>
                          </a:r>
                          <a:endParaRPr lang="en-US" sz="1400" dirty="0"/>
                        </a:p>
                      </a:txBody>
                      <a:tcPr/>
                    </a:tc>
                    <a:extLst>
                      <a:ext uri="{0D108BD9-81ED-4DB2-BD59-A6C34878D82A}">
                        <a16:rowId xmlns:a16="http://schemas.microsoft.com/office/drawing/2014/main" val="376383096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acc>
                                      <m:accPr>
                                        <m:chr m:val="̇"/>
                                        <m:ctrlPr>
                                          <a:rPr lang="en-US" sz="1400" i="1" smtClean="0">
                                            <a:latin typeface="Cambria Math" panose="02040503050406030204" pitchFamily="18" charset="0"/>
                                            <a:ea typeface="Cambria Math" panose="02040503050406030204" pitchFamily="18" charset="0"/>
                                          </a:rPr>
                                        </m:ctrlPr>
                                      </m:accPr>
                                      <m:e>
                                        <m:r>
                                          <a:rPr lang="en-US" sz="1400" i="1">
                                            <a:latin typeface="Cambria Math" panose="02040503050406030204" pitchFamily="18" charset="0"/>
                                            <a:ea typeface="Cambria Math" panose="02040503050406030204" pitchFamily="18" charset="0"/>
                                          </a:rPr>
                                          <m:t>𝜔</m:t>
                                        </m:r>
                                      </m:e>
                                    </m:acc>
                                  </m:e>
                                  <m:sub>
                                    <m:r>
                                      <a:rPr lang="en-US" sz="1400" b="0" i="1" smtClean="0">
                                        <a:latin typeface="Cambria Math" panose="02040503050406030204" pitchFamily="18" charset="0"/>
                                        <a:ea typeface="Cambria Math" panose="02040503050406030204" pitchFamily="18" charset="0"/>
                                      </a:rPr>
                                      <m:t>𝑋</m:t>
                                    </m:r>
                                  </m:sub>
                                </m:sSub>
                                <m:r>
                                  <a:rPr lang="en-US" sz="1400" b="0" i="1" smtClean="0">
                                    <a:latin typeface="Cambria Math" panose="02040503050406030204" pitchFamily="18" charset="0"/>
                                    <a:ea typeface="Cambria Math" panose="02040503050406030204" pitchFamily="18" charset="0"/>
                                  </a:rPr>
                                  <m:t> </m:t>
                                </m:r>
                              </m:oMath>
                            </m:oMathPara>
                          </a14:m>
                          <a:endParaRPr lang="en-US" sz="1400" dirty="0"/>
                        </a:p>
                      </a:txBody>
                      <a:tcPr/>
                    </a:tc>
                    <a:tc>
                      <a:txBody>
                        <a:bodyPr/>
                        <a:lstStyle/>
                        <a:p>
                          <a:pPr algn="ctr"/>
                          <a:r>
                            <a:rPr lang="en-US" sz="1400" dirty="0" smtClean="0"/>
                            <a:t> 0.049</a:t>
                          </a: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±0.201</a:t>
                          </a:r>
                        </a:p>
                      </a:txBody>
                      <a:tcPr/>
                    </a:tc>
                    <a:extLst>
                      <a:ext uri="{0D108BD9-81ED-4DB2-BD59-A6C34878D82A}">
                        <a16:rowId xmlns:a16="http://schemas.microsoft.com/office/drawing/2014/main" val="94118956"/>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ea typeface="Cambria Math" panose="02040503050406030204" pitchFamily="18" charset="0"/>
                                      </a:rPr>
                                    </m:ctrlPr>
                                  </m:sSubPr>
                                  <m:e>
                                    <m:acc>
                                      <m:accPr>
                                        <m:chr m:val="̇"/>
                                        <m:ctrlPr>
                                          <a:rPr lang="en-US" sz="1400" i="1">
                                            <a:latin typeface="Cambria Math" panose="02040503050406030204" pitchFamily="18" charset="0"/>
                                            <a:ea typeface="Cambria Math" panose="02040503050406030204" pitchFamily="18" charset="0"/>
                                          </a:rPr>
                                        </m:ctrlPr>
                                      </m:accPr>
                                      <m:e>
                                        <m:r>
                                          <a:rPr lang="en-US" sz="1400" i="1">
                                            <a:latin typeface="Cambria Math" panose="02040503050406030204" pitchFamily="18" charset="0"/>
                                            <a:ea typeface="Cambria Math" panose="02040503050406030204" pitchFamily="18" charset="0"/>
                                          </a:rPr>
                                          <m:t>𝜔</m:t>
                                        </m:r>
                                      </m:e>
                                    </m:acc>
                                  </m:e>
                                  <m:sub>
                                    <m:r>
                                      <a:rPr lang="en-US" sz="1400" b="0" i="1" smtClean="0">
                                        <a:latin typeface="Cambria Math" panose="02040503050406030204" pitchFamily="18" charset="0"/>
                                        <a:ea typeface="Cambria Math" panose="02040503050406030204" pitchFamily="18" charset="0"/>
                                      </a:rPr>
                                      <m:t>𝑌</m:t>
                                    </m:r>
                                  </m:sub>
                                </m:sSub>
                              </m:oMath>
                            </m:oMathPara>
                          </a14:m>
                          <a:endParaRPr lang="en-US" sz="1400" dirty="0"/>
                        </a:p>
                      </a:txBody>
                      <a:tcPr/>
                    </a:tc>
                    <a:tc>
                      <a:txBody>
                        <a:bodyPr/>
                        <a:lstStyle/>
                        <a:p>
                          <a:pPr algn="ctr"/>
                          <a:r>
                            <a:rPr lang="en-US" sz="1400" dirty="0" smtClean="0"/>
                            <a:t>-1.088</a:t>
                          </a: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±0.417</a:t>
                          </a:r>
                          <a:endParaRPr lang="en-US" sz="1400" dirty="0"/>
                        </a:p>
                      </a:txBody>
                      <a:tcPr/>
                    </a:tc>
                    <a:extLst>
                      <a:ext uri="{0D108BD9-81ED-4DB2-BD59-A6C34878D82A}">
                        <a16:rowId xmlns:a16="http://schemas.microsoft.com/office/drawing/2014/main" val="3466991243"/>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acc>
                                      <m:accPr>
                                        <m:chr m:val="̇"/>
                                        <m:ctrlPr>
                                          <a:rPr lang="en-US" sz="1400" i="1">
                                            <a:latin typeface="Cambria Math" panose="02040503050406030204" pitchFamily="18" charset="0"/>
                                            <a:ea typeface="Cambria Math" panose="02040503050406030204" pitchFamily="18" charset="0"/>
                                          </a:rPr>
                                        </m:ctrlPr>
                                      </m:accPr>
                                      <m:e>
                                        <m:r>
                                          <a:rPr lang="en-US" sz="1400" i="1">
                                            <a:latin typeface="Cambria Math" panose="02040503050406030204" pitchFamily="18" charset="0"/>
                                            <a:ea typeface="Cambria Math" panose="02040503050406030204" pitchFamily="18" charset="0"/>
                                          </a:rPr>
                                          <m:t>𝜔</m:t>
                                        </m:r>
                                      </m:e>
                                    </m:acc>
                                  </m:e>
                                  <m:sub>
                                    <m:r>
                                      <a:rPr lang="en-US" sz="1400" b="0" i="1" smtClean="0">
                                        <a:latin typeface="Cambria Math" panose="02040503050406030204" pitchFamily="18" charset="0"/>
                                        <a:ea typeface="Cambria Math" panose="02040503050406030204" pitchFamily="18" charset="0"/>
                                      </a:rPr>
                                      <m:t>𝑍</m:t>
                                    </m:r>
                                  </m:sub>
                                </m:sSub>
                              </m:oMath>
                            </m:oMathPara>
                          </a14:m>
                          <a:endParaRPr lang="en-US" sz="1400" dirty="0"/>
                        </a:p>
                      </a:txBody>
                      <a:tcPr/>
                    </a:tc>
                    <a:tc>
                      <a:txBody>
                        <a:bodyPr/>
                        <a:lstStyle/>
                        <a:p>
                          <a:pPr algn="ctr"/>
                          <a:r>
                            <a:rPr lang="en-US" sz="1400" dirty="0" smtClean="0"/>
                            <a:t> 0.664</a:t>
                          </a: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±0.146</a:t>
                          </a:r>
                        </a:p>
                      </a:txBody>
                      <a:tcPr/>
                    </a:tc>
                    <a:extLst>
                      <a:ext uri="{0D108BD9-81ED-4DB2-BD59-A6C34878D82A}">
                        <a16:rowId xmlns:a16="http://schemas.microsoft.com/office/drawing/2014/main" val="1644053446"/>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1330213057"/>
                  </p:ext>
                </p:extLst>
              </p:nvPr>
            </p:nvGraphicFramePr>
            <p:xfrm>
              <a:off x="2631391" y="3339181"/>
              <a:ext cx="2662508" cy="1630680"/>
            </p:xfrm>
            <a:graphic>
              <a:graphicData uri="http://schemas.openxmlformats.org/drawingml/2006/table">
                <a:tbl>
                  <a:tblPr firstRow="1" bandRow="1">
                    <a:tableStyleId>{5C22544A-7EE6-4342-B048-85BDC9FD1C3A}</a:tableStyleId>
                  </a:tblPr>
                  <a:tblGrid>
                    <a:gridCol w="498278">
                      <a:extLst>
                        <a:ext uri="{9D8B030D-6E8A-4147-A177-3AD203B41FA5}">
                          <a16:colId xmlns:a16="http://schemas.microsoft.com/office/drawing/2014/main" val="2074233878"/>
                        </a:ext>
                      </a:extLst>
                    </a:gridCol>
                    <a:gridCol w="792629">
                      <a:extLst>
                        <a:ext uri="{9D8B030D-6E8A-4147-A177-3AD203B41FA5}">
                          <a16:colId xmlns:a16="http://schemas.microsoft.com/office/drawing/2014/main" val="4078624818"/>
                        </a:ext>
                      </a:extLst>
                    </a:gridCol>
                    <a:gridCol w="1371601">
                      <a:extLst>
                        <a:ext uri="{9D8B030D-6E8A-4147-A177-3AD203B41FA5}">
                          <a16:colId xmlns:a16="http://schemas.microsoft.com/office/drawing/2014/main" val="3428310837"/>
                        </a:ext>
                      </a:extLst>
                    </a:gridCol>
                  </a:tblGrid>
                  <a:tr h="518160">
                    <a:tc>
                      <a:txBody>
                        <a:bodyPr/>
                        <a:lstStyle/>
                        <a:p>
                          <a:pPr algn="ctr"/>
                          <a:r>
                            <a:rPr lang="en-US" sz="1400" dirty="0" smtClean="0"/>
                            <a:t>Rot.</a:t>
                          </a:r>
                          <a:endParaRPr lang="en-US" sz="1400" dirty="0"/>
                        </a:p>
                      </a:txBody>
                      <a:tcPr/>
                    </a:tc>
                    <a:tc>
                      <a:txBody>
                        <a:bodyPr/>
                        <a:lstStyle/>
                        <a:p>
                          <a:pPr algn="ctr"/>
                          <a:r>
                            <a:rPr lang="en-US" sz="1400" dirty="0" smtClean="0"/>
                            <a:t>Value (mas/y)</a:t>
                          </a:r>
                          <a:endParaRPr lang="en-US" sz="1400" dirty="0"/>
                        </a:p>
                      </a:txBody>
                      <a:tcPr/>
                    </a:tc>
                    <a:tc>
                      <a:txBody>
                        <a:bodyPr/>
                        <a:lstStyle/>
                        <a:p>
                          <a:pPr algn="ctr"/>
                          <a:r>
                            <a:rPr lang="en-US" sz="1400" dirty="0" smtClean="0"/>
                            <a:t>Uncertainty </a:t>
                          </a:r>
                          <a:endParaRPr lang="en-US" sz="1400" dirty="0" smtClean="0"/>
                        </a:p>
                        <a:p>
                          <a:pPr algn="ctr"/>
                          <a:r>
                            <a:rPr lang="en-US" sz="1400" dirty="0" smtClean="0"/>
                            <a:t>(</a:t>
                          </a:r>
                          <a:r>
                            <a:rPr lang="en-US" sz="1400" dirty="0" smtClean="0"/>
                            <a:t>mas/y)</a:t>
                          </a:r>
                          <a:endParaRPr lang="en-US" sz="1400" dirty="0"/>
                        </a:p>
                      </a:txBody>
                      <a:tcPr/>
                    </a:tc>
                    <a:extLst>
                      <a:ext uri="{0D108BD9-81ED-4DB2-BD59-A6C34878D82A}">
                        <a16:rowId xmlns:a16="http://schemas.microsoft.com/office/drawing/2014/main" val="3763830960"/>
                      </a:ext>
                    </a:extLst>
                  </a:tr>
                  <a:tr h="370840">
                    <a:tc>
                      <a:txBody>
                        <a:bodyPr/>
                        <a:lstStyle/>
                        <a:p>
                          <a:endParaRPr lang="en-US"/>
                        </a:p>
                      </a:txBody>
                      <a:tcPr>
                        <a:blipFill>
                          <a:blip r:embed="rId4"/>
                          <a:stretch>
                            <a:fillRect l="-1220" t="-138710" r="-439024" b="-200000"/>
                          </a:stretch>
                        </a:blipFill>
                      </a:tcPr>
                    </a:tc>
                    <a:tc>
                      <a:txBody>
                        <a:bodyPr/>
                        <a:lstStyle/>
                        <a:p>
                          <a:pPr algn="ctr"/>
                          <a:r>
                            <a:rPr lang="en-US" sz="1400" dirty="0" smtClean="0"/>
                            <a:t> 0.049</a:t>
                          </a: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±0.201</a:t>
                          </a:r>
                        </a:p>
                      </a:txBody>
                      <a:tcPr/>
                    </a:tc>
                    <a:extLst>
                      <a:ext uri="{0D108BD9-81ED-4DB2-BD59-A6C34878D82A}">
                        <a16:rowId xmlns:a16="http://schemas.microsoft.com/office/drawing/2014/main" val="94118956"/>
                      </a:ext>
                    </a:extLst>
                  </a:tr>
                  <a:tr h="370840">
                    <a:tc>
                      <a:txBody>
                        <a:bodyPr/>
                        <a:lstStyle/>
                        <a:p>
                          <a:endParaRPr lang="en-US"/>
                        </a:p>
                      </a:txBody>
                      <a:tcPr>
                        <a:blipFill>
                          <a:blip r:embed="rId4"/>
                          <a:stretch>
                            <a:fillRect l="-1220" t="-242623" r="-439024" b="-103279"/>
                          </a:stretch>
                        </a:blipFill>
                      </a:tcPr>
                    </a:tc>
                    <a:tc>
                      <a:txBody>
                        <a:bodyPr/>
                        <a:lstStyle/>
                        <a:p>
                          <a:pPr algn="ctr"/>
                          <a:r>
                            <a:rPr lang="en-US" sz="1400" dirty="0" smtClean="0"/>
                            <a:t>-1.088</a:t>
                          </a: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±0.417</a:t>
                          </a:r>
                          <a:endParaRPr lang="en-US" sz="1400" dirty="0"/>
                        </a:p>
                      </a:txBody>
                      <a:tcPr/>
                    </a:tc>
                    <a:extLst>
                      <a:ext uri="{0D108BD9-81ED-4DB2-BD59-A6C34878D82A}">
                        <a16:rowId xmlns:a16="http://schemas.microsoft.com/office/drawing/2014/main" val="3466991243"/>
                      </a:ext>
                    </a:extLst>
                  </a:tr>
                  <a:tr h="370840">
                    <a:tc>
                      <a:txBody>
                        <a:bodyPr/>
                        <a:lstStyle/>
                        <a:p>
                          <a:endParaRPr lang="en-US"/>
                        </a:p>
                      </a:txBody>
                      <a:tcPr>
                        <a:blipFill>
                          <a:blip r:embed="rId4"/>
                          <a:stretch>
                            <a:fillRect l="-1220" t="-342623" r="-439024" b="-3279"/>
                          </a:stretch>
                        </a:blipFill>
                      </a:tcPr>
                    </a:tc>
                    <a:tc>
                      <a:txBody>
                        <a:bodyPr/>
                        <a:lstStyle/>
                        <a:p>
                          <a:pPr algn="ctr"/>
                          <a:r>
                            <a:rPr lang="en-US" sz="1400" dirty="0" smtClean="0"/>
                            <a:t> 0.664</a:t>
                          </a: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±0.146</a:t>
                          </a:r>
                        </a:p>
                      </a:txBody>
                      <a:tcPr/>
                    </a:tc>
                    <a:extLst>
                      <a:ext uri="{0D108BD9-81ED-4DB2-BD59-A6C34878D82A}">
                        <a16:rowId xmlns:a16="http://schemas.microsoft.com/office/drawing/2014/main" val="164405344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nvPr>
            </p:nvGraphicFramePr>
            <p:xfrm>
              <a:off x="2631391" y="5057290"/>
              <a:ext cx="2662508" cy="1630680"/>
            </p:xfrm>
            <a:graphic>
              <a:graphicData uri="http://schemas.openxmlformats.org/drawingml/2006/table">
                <a:tbl>
                  <a:tblPr firstRow="1" bandRow="1">
                    <a:tableStyleId>{5C22544A-7EE6-4342-B048-85BDC9FD1C3A}</a:tableStyleId>
                  </a:tblPr>
                  <a:tblGrid>
                    <a:gridCol w="498278">
                      <a:extLst>
                        <a:ext uri="{9D8B030D-6E8A-4147-A177-3AD203B41FA5}">
                          <a16:colId xmlns:a16="http://schemas.microsoft.com/office/drawing/2014/main" val="2074233878"/>
                        </a:ext>
                      </a:extLst>
                    </a:gridCol>
                    <a:gridCol w="792629">
                      <a:extLst>
                        <a:ext uri="{9D8B030D-6E8A-4147-A177-3AD203B41FA5}">
                          <a16:colId xmlns:a16="http://schemas.microsoft.com/office/drawing/2014/main" val="4078624818"/>
                        </a:ext>
                      </a:extLst>
                    </a:gridCol>
                    <a:gridCol w="1371601">
                      <a:extLst>
                        <a:ext uri="{9D8B030D-6E8A-4147-A177-3AD203B41FA5}">
                          <a16:colId xmlns:a16="http://schemas.microsoft.com/office/drawing/2014/main" val="3428310837"/>
                        </a:ext>
                      </a:extLst>
                    </a:gridCol>
                  </a:tblGrid>
                  <a:tr h="370840">
                    <a:tc>
                      <a:txBody>
                        <a:bodyPr/>
                        <a:lstStyle/>
                        <a:p>
                          <a:pPr algn="ctr"/>
                          <a:r>
                            <a:rPr lang="en-US" sz="1400" dirty="0" smtClean="0"/>
                            <a:t>Rot.</a:t>
                          </a:r>
                          <a:endParaRPr lang="en-US" sz="1400" dirty="0"/>
                        </a:p>
                      </a:txBody>
                      <a:tcPr/>
                    </a:tc>
                    <a:tc>
                      <a:txBody>
                        <a:bodyPr/>
                        <a:lstStyle/>
                        <a:p>
                          <a:pPr algn="ctr"/>
                          <a:r>
                            <a:rPr lang="en-US" sz="1400" dirty="0" smtClean="0"/>
                            <a:t>Value (mas/y)</a:t>
                          </a:r>
                          <a:endParaRPr lang="en-US" sz="1400" dirty="0"/>
                        </a:p>
                      </a:txBody>
                      <a:tcPr/>
                    </a:tc>
                    <a:tc>
                      <a:txBody>
                        <a:bodyPr/>
                        <a:lstStyle/>
                        <a:p>
                          <a:pPr algn="ctr"/>
                          <a:r>
                            <a:rPr lang="en-US" sz="1400" dirty="0" smtClean="0"/>
                            <a:t>Uncertainty </a:t>
                          </a:r>
                        </a:p>
                        <a:p>
                          <a:pPr algn="ctr"/>
                          <a:r>
                            <a:rPr lang="en-US" sz="1400" dirty="0" smtClean="0"/>
                            <a:t>(mas/y)</a:t>
                          </a:r>
                          <a:endParaRPr lang="en-US" sz="1400" dirty="0"/>
                        </a:p>
                      </a:txBody>
                      <a:tcPr/>
                    </a:tc>
                    <a:extLst>
                      <a:ext uri="{0D108BD9-81ED-4DB2-BD59-A6C34878D82A}">
                        <a16:rowId xmlns:a16="http://schemas.microsoft.com/office/drawing/2014/main" val="376383096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acc>
                                      <m:accPr>
                                        <m:chr m:val="̇"/>
                                        <m:ctrlPr>
                                          <a:rPr lang="en-US" sz="1400" i="1" smtClean="0">
                                            <a:latin typeface="Cambria Math" panose="02040503050406030204" pitchFamily="18" charset="0"/>
                                            <a:ea typeface="Cambria Math" panose="02040503050406030204" pitchFamily="18" charset="0"/>
                                          </a:rPr>
                                        </m:ctrlPr>
                                      </m:accPr>
                                      <m:e>
                                        <m:r>
                                          <a:rPr lang="en-US" sz="1400" i="1">
                                            <a:latin typeface="Cambria Math" panose="02040503050406030204" pitchFamily="18" charset="0"/>
                                            <a:ea typeface="Cambria Math" panose="02040503050406030204" pitchFamily="18" charset="0"/>
                                          </a:rPr>
                                          <m:t>𝜔</m:t>
                                        </m:r>
                                      </m:e>
                                    </m:acc>
                                  </m:e>
                                  <m:sub>
                                    <m:r>
                                      <a:rPr lang="en-US" sz="1400" b="0" i="1" smtClean="0">
                                        <a:latin typeface="Cambria Math" panose="02040503050406030204" pitchFamily="18" charset="0"/>
                                        <a:ea typeface="Cambria Math" panose="02040503050406030204" pitchFamily="18" charset="0"/>
                                      </a:rPr>
                                      <m:t>𝑋</m:t>
                                    </m:r>
                                  </m:sub>
                                </m:sSub>
                                <m:r>
                                  <a:rPr lang="en-US" sz="1400" b="0" i="1" smtClean="0">
                                    <a:latin typeface="Cambria Math" panose="02040503050406030204" pitchFamily="18" charset="0"/>
                                    <a:ea typeface="Cambria Math" panose="02040503050406030204" pitchFamily="18" charset="0"/>
                                  </a:rPr>
                                  <m:t> </m:t>
                                </m:r>
                              </m:oMath>
                            </m:oMathPara>
                          </a14:m>
                          <a:endParaRPr lang="en-US" sz="1400" dirty="0"/>
                        </a:p>
                      </a:txBody>
                      <a:tcPr/>
                    </a:tc>
                    <a:tc>
                      <a:txBody>
                        <a:bodyPr/>
                        <a:lstStyle/>
                        <a:p>
                          <a:pPr algn="ctr"/>
                          <a:r>
                            <a:rPr lang="en-US" sz="1400" dirty="0" smtClean="0"/>
                            <a:t>-0.020</a:t>
                          </a:r>
                          <a:endParaRPr lang="en-US" sz="1400" dirty="0"/>
                        </a:p>
                      </a:txBody>
                      <a:tcPr/>
                    </a:tc>
                    <a:tc>
                      <a:txBody>
                        <a:bodyPr/>
                        <a:lstStyle/>
                        <a:p>
                          <a:pPr algn="ctr"/>
                          <a:r>
                            <a:rPr lang="en-US" sz="1400" dirty="0" smtClean="0"/>
                            <a:t>Not given</a:t>
                          </a:r>
                          <a:endParaRPr lang="en-US" sz="1400" dirty="0"/>
                        </a:p>
                      </a:txBody>
                      <a:tcPr/>
                    </a:tc>
                    <a:extLst>
                      <a:ext uri="{0D108BD9-81ED-4DB2-BD59-A6C34878D82A}">
                        <a16:rowId xmlns:a16="http://schemas.microsoft.com/office/drawing/2014/main" val="94118956"/>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ea typeface="Cambria Math" panose="02040503050406030204" pitchFamily="18" charset="0"/>
                                      </a:rPr>
                                    </m:ctrlPr>
                                  </m:sSubPr>
                                  <m:e>
                                    <m:acc>
                                      <m:accPr>
                                        <m:chr m:val="̇"/>
                                        <m:ctrlPr>
                                          <a:rPr lang="en-US" sz="1400" i="1">
                                            <a:latin typeface="Cambria Math" panose="02040503050406030204" pitchFamily="18" charset="0"/>
                                            <a:ea typeface="Cambria Math" panose="02040503050406030204" pitchFamily="18" charset="0"/>
                                          </a:rPr>
                                        </m:ctrlPr>
                                      </m:accPr>
                                      <m:e>
                                        <m:r>
                                          <a:rPr lang="en-US" sz="1400" i="1">
                                            <a:latin typeface="Cambria Math" panose="02040503050406030204" pitchFamily="18" charset="0"/>
                                            <a:ea typeface="Cambria Math" panose="02040503050406030204" pitchFamily="18" charset="0"/>
                                          </a:rPr>
                                          <m:t>𝜔</m:t>
                                        </m:r>
                                      </m:e>
                                    </m:acc>
                                  </m:e>
                                  <m:sub>
                                    <m:r>
                                      <a:rPr lang="en-US" sz="1400" b="0" i="1" smtClean="0">
                                        <a:latin typeface="Cambria Math" panose="02040503050406030204" pitchFamily="18" charset="0"/>
                                        <a:ea typeface="Cambria Math" panose="02040503050406030204" pitchFamily="18" charset="0"/>
                                      </a:rPr>
                                      <m:t>𝑌</m:t>
                                    </m:r>
                                  </m:sub>
                                </m:sSub>
                              </m:oMath>
                            </m:oMathPara>
                          </a14:m>
                          <a:endParaRPr lang="en-US" sz="1400" dirty="0"/>
                        </a:p>
                      </a:txBody>
                      <a:tcPr/>
                    </a:tc>
                    <a:tc>
                      <a:txBody>
                        <a:bodyPr/>
                        <a:lstStyle/>
                        <a:p>
                          <a:pPr algn="ctr"/>
                          <a:r>
                            <a:rPr lang="en-US" sz="1400" dirty="0" smtClean="0"/>
                            <a:t>0.105</a:t>
                          </a: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Not given</a:t>
                          </a:r>
                        </a:p>
                      </a:txBody>
                      <a:tcPr/>
                    </a:tc>
                    <a:extLst>
                      <a:ext uri="{0D108BD9-81ED-4DB2-BD59-A6C34878D82A}">
                        <a16:rowId xmlns:a16="http://schemas.microsoft.com/office/drawing/2014/main" val="3466991243"/>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acc>
                                      <m:accPr>
                                        <m:chr m:val="̇"/>
                                        <m:ctrlPr>
                                          <a:rPr lang="en-US" sz="1400" i="1">
                                            <a:latin typeface="Cambria Math" panose="02040503050406030204" pitchFamily="18" charset="0"/>
                                            <a:ea typeface="Cambria Math" panose="02040503050406030204" pitchFamily="18" charset="0"/>
                                          </a:rPr>
                                        </m:ctrlPr>
                                      </m:accPr>
                                      <m:e>
                                        <m:r>
                                          <a:rPr lang="en-US" sz="1400" i="1">
                                            <a:latin typeface="Cambria Math" panose="02040503050406030204" pitchFamily="18" charset="0"/>
                                            <a:ea typeface="Cambria Math" panose="02040503050406030204" pitchFamily="18" charset="0"/>
                                          </a:rPr>
                                          <m:t>𝜔</m:t>
                                        </m:r>
                                      </m:e>
                                    </m:acc>
                                  </m:e>
                                  <m:sub>
                                    <m:r>
                                      <a:rPr lang="en-US" sz="1400" b="0" i="1" smtClean="0">
                                        <a:latin typeface="Cambria Math" panose="02040503050406030204" pitchFamily="18" charset="0"/>
                                        <a:ea typeface="Cambria Math" panose="02040503050406030204" pitchFamily="18" charset="0"/>
                                      </a:rPr>
                                      <m:t>𝑍</m:t>
                                    </m:r>
                                  </m:sub>
                                </m:sSub>
                              </m:oMath>
                            </m:oMathPara>
                          </a14:m>
                          <a:endParaRPr lang="en-US" sz="1400" dirty="0"/>
                        </a:p>
                      </a:txBody>
                      <a:tcPr/>
                    </a:tc>
                    <a:tc>
                      <a:txBody>
                        <a:bodyPr/>
                        <a:lstStyle/>
                        <a:p>
                          <a:pPr algn="ctr"/>
                          <a:r>
                            <a:rPr lang="en-US" sz="1400" dirty="0" smtClean="0"/>
                            <a:t>-0.347</a:t>
                          </a: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Not given</a:t>
                          </a:r>
                        </a:p>
                      </a:txBody>
                      <a:tcPr/>
                    </a:tc>
                    <a:extLst>
                      <a:ext uri="{0D108BD9-81ED-4DB2-BD59-A6C34878D82A}">
                        <a16:rowId xmlns:a16="http://schemas.microsoft.com/office/drawing/2014/main" val="1644053446"/>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713726153"/>
                  </p:ext>
                </p:extLst>
              </p:nvPr>
            </p:nvGraphicFramePr>
            <p:xfrm>
              <a:off x="2631391" y="5057290"/>
              <a:ext cx="2662508" cy="1630680"/>
            </p:xfrm>
            <a:graphic>
              <a:graphicData uri="http://schemas.openxmlformats.org/drawingml/2006/table">
                <a:tbl>
                  <a:tblPr firstRow="1" bandRow="1">
                    <a:tableStyleId>{5C22544A-7EE6-4342-B048-85BDC9FD1C3A}</a:tableStyleId>
                  </a:tblPr>
                  <a:tblGrid>
                    <a:gridCol w="498278">
                      <a:extLst>
                        <a:ext uri="{9D8B030D-6E8A-4147-A177-3AD203B41FA5}">
                          <a16:colId xmlns:a16="http://schemas.microsoft.com/office/drawing/2014/main" val="2074233878"/>
                        </a:ext>
                      </a:extLst>
                    </a:gridCol>
                    <a:gridCol w="792629">
                      <a:extLst>
                        <a:ext uri="{9D8B030D-6E8A-4147-A177-3AD203B41FA5}">
                          <a16:colId xmlns:a16="http://schemas.microsoft.com/office/drawing/2014/main" val="4078624818"/>
                        </a:ext>
                      </a:extLst>
                    </a:gridCol>
                    <a:gridCol w="1371601">
                      <a:extLst>
                        <a:ext uri="{9D8B030D-6E8A-4147-A177-3AD203B41FA5}">
                          <a16:colId xmlns:a16="http://schemas.microsoft.com/office/drawing/2014/main" val="3428310837"/>
                        </a:ext>
                      </a:extLst>
                    </a:gridCol>
                  </a:tblGrid>
                  <a:tr h="518160">
                    <a:tc>
                      <a:txBody>
                        <a:bodyPr/>
                        <a:lstStyle/>
                        <a:p>
                          <a:pPr algn="ctr"/>
                          <a:r>
                            <a:rPr lang="en-US" sz="1400" dirty="0" smtClean="0"/>
                            <a:t>Rot.</a:t>
                          </a:r>
                          <a:endParaRPr lang="en-US" sz="1400" dirty="0"/>
                        </a:p>
                      </a:txBody>
                      <a:tcPr/>
                    </a:tc>
                    <a:tc>
                      <a:txBody>
                        <a:bodyPr/>
                        <a:lstStyle/>
                        <a:p>
                          <a:pPr algn="ctr"/>
                          <a:r>
                            <a:rPr lang="en-US" sz="1400" dirty="0" smtClean="0"/>
                            <a:t>Value (mas/y)</a:t>
                          </a:r>
                          <a:endParaRPr lang="en-US" sz="1400" dirty="0"/>
                        </a:p>
                      </a:txBody>
                      <a:tcPr/>
                    </a:tc>
                    <a:tc>
                      <a:txBody>
                        <a:bodyPr/>
                        <a:lstStyle/>
                        <a:p>
                          <a:pPr algn="ctr"/>
                          <a:r>
                            <a:rPr lang="en-US" sz="1400" dirty="0" smtClean="0"/>
                            <a:t>Uncertainty </a:t>
                          </a:r>
                          <a:endParaRPr lang="en-US" sz="1400" dirty="0" smtClean="0"/>
                        </a:p>
                        <a:p>
                          <a:pPr algn="ctr"/>
                          <a:r>
                            <a:rPr lang="en-US" sz="1400" dirty="0" smtClean="0"/>
                            <a:t>(</a:t>
                          </a:r>
                          <a:r>
                            <a:rPr lang="en-US" sz="1400" dirty="0" smtClean="0"/>
                            <a:t>mas/y)</a:t>
                          </a:r>
                          <a:endParaRPr lang="en-US" sz="1400" dirty="0"/>
                        </a:p>
                      </a:txBody>
                      <a:tcPr/>
                    </a:tc>
                    <a:extLst>
                      <a:ext uri="{0D108BD9-81ED-4DB2-BD59-A6C34878D82A}">
                        <a16:rowId xmlns:a16="http://schemas.microsoft.com/office/drawing/2014/main" val="3763830960"/>
                      </a:ext>
                    </a:extLst>
                  </a:tr>
                  <a:tr h="370840">
                    <a:tc>
                      <a:txBody>
                        <a:bodyPr/>
                        <a:lstStyle/>
                        <a:p>
                          <a:endParaRPr lang="en-US"/>
                        </a:p>
                      </a:txBody>
                      <a:tcPr>
                        <a:blipFill>
                          <a:blip r:embed="rId5"/>
                          <a:stretch>
                            <a:fillRect l="-1220" t="-138710" r="-439024" b="-200000"/>
                          </a:stretch>
                        </a:blipFill>
                      </a:tcPr>
                    </a:tc>
                    <a:tc>
                      <a:txBody>
                        <a:bodyPr/>
                        <a:lstStyle/>
                        <a:p>
                          <a:pPr algn="ctr"/>
                          <a:r>
                            <a:rPr lang="en-US" sz="1400" dirty="0" smtClean="0"/>
                            <a:t>-0.020</a:t>
                          </a:r>
                          <a:endParaRPr lang="en-US" sz="1400" dirty="0"/>
                        </a:p>
                      </a:txBody>
                      <a:tcPr/>
                    </a:tc>
                    <a:tc>
                      <a:txBody>
                        <a:bodyPr/>
                        <a:lstStyle/>
                        <a:p>
                          <a:pPr algn="ctr"/>
                          <a:r>
                            <a:rPr lang="en-US" sz="1400" dirty="0" smtClean="0"/>
                            <a:t>Not given</a:t>
                          </a:r>
                          <a:endParaRPr lang="en-US" sz="1400" dirty="0"/>
                        </a:p>
                      </a:txBody>
                      <a:tcPr/>
                    </a:tc>
                    <a:extLst>
                      <a:ext uri="{0D108BD9-81ED-4DB2-BD59-A6C34878D82A}">
                        <a16:rowId xmlns:a16="http://schemas.microsoft.com/office/drawing/2014/main" val="94118956"/>
                      </a:ext>
                    </a:extLst>
                  </a:tr>
                  <a:tr h="370840">
                    <a:tc>
                      <a:txBody>
                        <a:bodyPr/>
                        <a:lstStyle/>
                        <a:p>
                          <a:endParaRPr lang="en-US"/>
                        </a:p>
                      </a:txBody>
                      <a:tcPr>
                        <a:blipFill>
                          <a:blip r:embed="rId5"/>
                          <a:stretch>
                            <a:fillRect l="-1220" t="-242623" r="-439024" b="-103279"/>
                          </a:stretch>
                        </a:blipFill>
                      </a:tcPr>
                    </a:tc>
                    <a:tc>
                      <a:txBody>
                        <a:bodyPr/>
                        <a:lstStyle/>
                        <a:p>
                          <a:pPr algn="ctr"/>
                          <a:r>
                            <a:rPr lang="en-US" sz="1400" dirty="0" smtClean="0"/>
                            <a:t>0.105</a:t>
                          </a: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Not given</a:t>
                          </a:r>
                        </a:p>
                      </a:txBody>
                      <a:tcPr/>
                    </a:tc>
                    <a:extLst>
                      <a:ext uri="{0D108BD9-81ED-4DB2-BD59-A6C34878D82A}">
                        <a16:rowId xmlns:a16="http://schemas.microsoft.com/office/drawing/2014/main" val="3466991243"/>
                      </a:ext>
                    </a:extLst>
                  </a:tr>
                  <a:tr h="370840">
                    <a:tc>
                      <a:txBody>
                        <a:bodyPr/>
                        <a:lstStyle/>
                        <a:p>
                          <a:endParaRPr lang="en-US"/>
                        </a:p>
                      </a:txBody>
                      <a:tcPr>
                        <a:blipFill>
                          <a:blip r:embed="rId5"/>
                          <a:stretch>
                            <a:fillRect l="-1220" t="-342623" r="-439024" b="-3279"/>
                          </a:stretch>
                        </a:blipFill>
                      </a:tcPr>
                    </a:tc>
                    <a:tc>
                      <a:txBody>
                        <a:bodyPr/>
                        <a:lstStyle/>
                        <a:p>
                          <a:pPr algn="ctr"/>
                          <a:r>
                            <a:rPr lang="en-US" sz="1400" dirty="0" smtClean="0"/>
                            <a:t>-0.347</a:t>
                          </a: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Not given</a:t>
                          </a:r>
                        </a:p>
                      </a:txBody>
                      <a:tcPr/>
                    </a:tc>
                    <a:extLst>
                      <a:ext uri="{0D108BD9-81ED-4DB2-BD59-A6C34878D82A}">
                        <a16:rowId xmlns:a16="http://schemas.microsoft.com/office/drawing/2014/main" val="164405344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nvPr>
            </p:nvGraphicFramePr>
            <p:xfrm>
              <a:off x="5769868" y="3352008"/>
              <a:ext cx="3073342" cy="1617853"/>
            </p:xfrm>
            <a:graphic>
              <a:graphicData uri="http://schemas.openxmlformats.org/drawingml/2006/table">
                <a:tbl>
                  <a:tblPr firstRow="1" bandRow="1">
                    <a:tableStyleId>{5C22544A-7EE6-4342-B048-85BDC9FD1C3A}</a:tableStyleId>
                  </a:tblPr>
                  <a:tblGrid>
                    <a:gridCol w="575164">
                      <a:extLst>
                        <a:ext uri="{9D8B030D-6E8A-4147-A177-3AD203B41FA5}">
                          <a16:colId xmlns:a16="http://schemas.microsoft.com/office/drawing/2014/main" val="2074233878"/>
                        </a:ext>
                      </a:extLst>
                    </a:gridCol>
                    <a:gridCol w="914934">
                      <a:extLst>
                        <a:ext uri="{9D8B030D-6E8A-4147-A177-3AD203B41FA5}">
                          <a16:colId xmlns:a16="http://schemas.microsoft.com/office/drawing/2014/main" val="4078624818"/>
                        </a:ext>
                      </a:extLst>
                    </a:gridCol>
                    <a:gridCol w="1583244">
                      <a:extLst>
                        <a:ext uri="{9D8B030D-6E8A-4147-A177-3AD203B41FA5}">
                          <a16:colId xmlns:a16="http://schemas.microsoft.com/office/drawing/2014/main" val="3428310837"/>
                        </a:ext>
                      </a:extLst>
                    </a:gridCol>
                  </a:tblGrid>
                  <a:tr h="476197">
                    <a:tc>
                      <a:txBody>
                        <a:bodyPr/>
                        <a:lstStyle/>
                        <a:p>
                          <a:pPr algn="ctr"/>
                          <a:r>
                            <a:rPr lang="en-US" sz="1400" dirty="0" smtClean="0"/>
                            <a:t>Par.</a:t>
                          </a:r>
                          <a:endParaRPr lang="en-US" sz="1400" dirty="0"/>
                        </a:p>
                      </a:txBody>
                      <a:tcPr/>
                    </a:tc>
                    <a:tc>
                      <a:txBody>
                        <a:bodyPr/>
                        <a:lstStyle/>
                        <a:p>
                          <a:pPr algn="ctr"/>
                          <a:r>
                            <a:rPr lang="en-US" sz="1400" dirty="0" smtClean="0"/>
                            <a:t>Value</a:t>
                          </a:r>
                          <a:endParaRPr lang="en-US" sz="1400" dirty="0"/>
                        </a:p>
                      </a:txBody>
                      <a:tcPr/>
                    </a:tc>
                    <a:tc>
                      <a:txBody>
                        <a:bodyPr/>
                        <a:lstStyle/>
                        <a:p>
                          <a:pPr algn="ctr"/>
                          <a:r>
                            <a:rPr lang="en-US" sz="1400" dirty="0" smtClean="0"/>
                            <a:t>Uncertainty </a:t>
                          </a:r>
                        </a:p>
                      </a:txBody>
                      <a:tcPr/>
                    </a:tc>
                    <a:extLst>
                      <a:ext uri="{0D108BD9-81ED-4DB2-BD59-A6C34878D82A}">
                        <a16:rowId xmlns:a16="http://schemas.microsoft.com/office/drawing/2014/main" val="3763830960"/>
                      </a:ext>
                    </a:extLst>
                  </a:tr>
                  <a:tr h="380552">
                    <a:tc>
                      <a:txBody>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a:rPr lang="en-US" sz="1400" b="0" i="1" smtClean="0">
                                        <a:latin typeface="Cambria Math" panose="02040503050406030204" pitchFamily="18" charset="0"/>
                                        <a:ea typeface="Cambria Math" panose="02040503050406030204" pitchFamily="18" charset="0"/>
                                      </a:rPr>
                                      <m:t>0</m:t>
                                    </m:r>
                                  </m:sub>
                                </m:sSub>
                                <m:r>
                                  <a:rPr lang="en-US" sz="1400" b="0" i="1" smtClean="0">
                                    <a:latin typeface="Cambria Math" panose="02040503050406030204" pitchFamily="18" charset="0"/>
                                    <a:ea typeface="Cambria Math" panose="02040503050406030204" pitchFamily="18" charset="0"/>
                                  </a:rPr>
                                  <m:t> </m:t>
                                </m:r>
                              </m:oMath>
                            </m:oMathPara>
                          </a14:m>
                          <a:endParaRPr lang="en-US" sz="1400" dirty="0"/>
                        </a:p>
                      </a:txBody>
                      <a:tcPr/>
                    </a:tc>
                    <a:tc>
                      <a:txBody>
                        <a:bodyPr/>
                        <a:lstStyle/>
                        <a:p>
                          <a:pPr algn="ctr"/>
                          <a:r>
                            <a:rPr lang="en-US" sz="1400" dirty="0" smtClean="0"/>
                            <a:t>31.370°</a:t>
                          </a: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±11.237°</a:t>
                          </a:r>
                        </a:p>
                      </a:txBody>
                      <a:tcPr/>
                    </a:tc>
                    <a:extLst>
                      <a:ext uri="{0D108BD9-81ED-4DB2-BD59-A6C34878D82A}">
                        <a16:rowId xmlns:a16="http://schemas.microsoft.com/office/drawing/2014/main" val="94118956"/>
                      </a:ext>
                    </a:extLst>
                  </a:tr>
                  <a:tr h="380552">
                    <a:tc>
                      <a:txBody>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𝜆</m:t>
                                    </m:r>
                                  </m:e>
                                  <m:sub>
                                    <m:r>
                                      <a:rPr lang="en-US" sz="1400" b="0" i="1" smtClean="0">
                                        <a:latin typeface="Cambria Math" panose="02040503050406030204" pitchFamily="18" charset="0"/>
                                        <a:ea typeface="Cambria Math" panose="02040503050406030204" pitchFamily="18" charset="0"/>
                                      </a:rPr>
                                      <m:t>0</m:t>
                                    </m:r>
                                  </m:sub>
                                </m:sSub>
                              </m:oMath>
                            </m:oMathPara>
                          </a14:m>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272.579°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±10.610°</a:t>
                          </a:r>
                        </a:p>
                      </a:txBody>
                      <a:tcPr/>
                    </a:tc>
                    <a:extLst>
                      <a:ext uri="{0D108BD9-81ED-4DB2-BD59-A6C34878D82A}">
                        <a16:rowId xmlns:a16="http://schemas.microsoft.com/office/drawing/2014/main" val="3466991243"/>
                      </a:ext>
                    </a:extLst>
                  </a:tr>
                  <a:tr h="380552">
                    <a:tc>
                      <a:txBody>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acc>
                                      <m:accPr>
                                        <m:chr m:val="̇"/>
                                        <m:ctrlPr>
                                          <a:rPr lang="en-US" sz="1400" i="1">
                                            <a:latin typeface="Cambria Math" panose="02040503050406030204" pitchFamily="18" charset="0"/>
                                            <a:ea typeface="Cambria Math" panose="02040503050406030204" pitchFamily="18" charset="0"/>
                                          </a:rPr>
                                        </m:ctrlPr>
                                      </m:accPr>
                                      <m:e>
                                        <m:r>
                                          <a:rPr lang="en-US" sz="1400" i="1">
                                            <a:latin typeface="Cambria Math" panose="02040503050406030204" pitchFamily="18" charset="0"/>
                                            <a:ea typeface="Cambria Math" panose="02040503050406030204" pitchFamily="18" charset="0"/>
                                          </a:rPr>
                                          <m:t>𝜔</m:t>
                                        </m:r>
                                      </m:e>
                                    </m:acc>
                                  </m:e>
                                  <m:sub>
                                    <m:r>
                                      <a:rPr lang="en-US" sz="1400" b="0" i="1" smtClean="0">
                                        <a:latin typeface="Cambria Math" panose="02040503050406030204" pitchFamily="18" charset="0"/>
                                        <a:ea typeface="Cambria Math" panose="02040503050406030204" pitchFamily="18" charset="0"/>
                                      </a:rPr>
                                      <m:t>0</m:t>
                                    </m:r>
                                  </m:sub>
                                </m:sSub>
                              </m:oMath>
                            </m:oMathPara>
                          </a14:m>
                          <a:endParaRPr lang="en-US" sz="1400" dirty="0"/>
                        </a:p>
                      </a:txBody>
                      <a:tcPr/>
                    </a:tc>
                    <a:tc>
                      <a:txBody>
                        <a:bodyPr/>
                        <a:lstStyle/>
                        <a:p>
                          <a:pPr algn="ctr"/>
                          <a:r>
                            <a:rPr lang="en-US" sz="1400" dirty="0" smtClean="0"/>
                            <a:t>1.276</a:t>
                          </a:r>
                          <a:endParaRPr lang="en-US" sz="1400" dirty="0"/>
                        </a:p>
                      </a:txBody>
                      <a:tcPr/>
                    </a:tc>
                    <a:tc>
                      <a:txBody>
                        <a:bodyPr/>
                        <a:lstStyle/>
                        <a:p>
                          <a:pPr algn="ctr"/>
                          <a:r>
                            <a:rPr lang="en-US" sz="1400" dirty="0" smtClean="0"/>
                            <a:t>±0.364</a:t>
                          </a:r>
                          <a:r>
                            <a:rPr lang="en-US" sz="1400" baseline="0" dirty="0" smtClean="0"/>
                            <a:t> mas/y</a:t>
                          </a:r>
                          <a:endParaRPr lang="en-US" sz="1400" dirty="0"/>
                        </a:p>
                      </a:txBody>
                      <a:tcPr/>
                    </a:tc>
                    <a:extLst>
                      <a:ext uri="{0D108BD9-81ED-4DB2-BD59-A6C34878D82A}">
                        <a16:rowId xmlns:a16="http://schemas.microsoft.com/office/drawing/2014/main" val="1644053446"/>
                      </a:ext>
                    </a:extLst>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451822901"/>
                  </p:ext>
                </p:extLst>
              </p:nvPr>
            </p:nvGraphicFramePr>
            <p:xfrm>
              <a:off x="5769868" y="3352008"/>
              <a:ext cx="3073342" cy="1617853"/>
            </p:xfrm>
            <a:graphic>
              <a:graphicData uri="http://schemas.openxmlformats.org/drawingml/2006/table">
                <a:tbl>
                  <a:tblPr firstRow="1" bandRow="1">
                    <a:tableStyleId>{5C22544A-7EE6-4342-B048-85BDC9FD1C3A}</a:tableStyleId>
                  </a:tblPr>
                  <a:tblGrid>
                    <a:gridCol w="575164">
                      <a:extLst>
                        <a:ext uri="{9D8B030D-6E8A-4147-A177-3AD203B41FA5}">
                          <a16:colId xmlns:a16="http://schemas.microsoft.com/office/drawing/2014/main" val="2074233878"/>
                        </a:ext>
                      </a:extLst>
                    </a:gridCol>
                    <a:gridCol w="914934">
                      <a:extLst>
                        <a:ext uri="{9D8B030D-6E8A-4147-A177-3AD203B41FA5}">
                          <a16:colId xmlns:a16="http://schemas.microsoft.com/office/drawing/2014/main" val="4078624818"/>
                        </a:ext>
                      </a:extLst>
                    </a:gridCol>
                    <a:gridCol w="1583244">
                      <a:extLst>
                        <a:ext uri="{9D8B030D-6E8A-4147-A177-3AD203B41FA5}">
                          <a16:colId xmlns:a16="http://schemas.microsoft.com/office/drawing/2014/main" val="3428310837"/>
                        </a:ext>
                      </a:extLst>
                    </a:gridCol>
                  </a:tblGrid>
                  <a:tr h="476197">
                    <a:tc>
                      <a:txBody>
                        <a:bodyPr/>
                        <a:lstStyle/>
                        <a:p>
                          <a:pPr algn="ctr"/>
                          <a:r>
                            <a:rPr lang="en-US" sz="1400" dirty="0" smtClean="0"/>
                            <a:t>Par.</a:t>
                          </a:r>
                          <a:endParaRPr lang="en-US" sz="1400" dirty="0"/>
                        </a:p>
                      </a:txBody>
                      <a:tcPr/>
                    </a:tc>
                    <a:tc>
                      <a:txBody>
                        <a:bodyPr/>
                        <a:lstStyle/>
                        <a:p>
                          <a:pPr algn="ctr"/>
                          <a:r>
                            <a:rPr lang="en-US" sz="1400" dirty="0" smtClean="0"/>
                            <a:t>Value</a:t>
                          </a:r>
                          <a:endParaRPr lang="en-US" sz="1400" dirty="0"/>
                        </a:p>
                      </a:txBody>
                      <a:tcPr/>
                    </a:tc>
                    <a:tc>
                      <a:txBody>
                        <a:bodyPr/>
                        <a:lstStyle/>
                        <a:p>
                          <a:pPr algn="ctr"/>
                          <a:r>
                            <a:rPr lang="en-US" sz="1400" dirty="0" smtClean="0"/>
                            <a:t>Uncertainty </a:t>
                          </a:r>
                          <a:endParaRPr lang="en-US" sz="1400" dirty="0" smtClean="0"/>
                        </a:p>
                      </a:txBody>
                      <a:tcPr/>
                    </a:tc>
                    <a:extLst>
                      <a:ext uri="{0D108BD9-81ED-4DB2-BD59-A6C34878D82A}">
                        <a16:rowId xmlns:a16="http://schemas.microsoft.com/office/drawing/2014/main" val="3763830960"/>
                      </a:ext>
                    </a:extLst>
                  </a:tr>
                  <a:tr h="380552">
                    <a:tc>
                      <a:txBody>
                        <a:bodyPr/>
                        <a:lstStyle/>
                        <a:p>
                          <a:endParaRPr lang="en-US"/>
                        </a:p>
                      </a:txBody>
                      <a:tcPr>
                        <a:blipFill>
                          <a:blip r:embed="rId6"/>
                          <a:stretch>
                            <a:fillRect l="-1053" t="-129032" r="-435789" b="-206452"/>
                          </a:stretch>
                        </a:blipFill>
                      </a:tcPr>
                    </a:tc>
                    <a:tc>
                      <a:txBody>
                        <a:bodyPr/>
                        <a:lstStyle/>
                        <a:p>
                          <a:pPr algn="ctr"/>
                          <a:r>
                            <a:rPr lang="en-US" sz="1400" dirty="0" smtClean="0"/>
                            <a:t>31.370°</a:t>
                          </a: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±11.237°</a:t>
                          </a:r>
                          <a:endParaRPr lang="en-US" sz="1400" dirty="0" smtClean="0"/>
                        </a:p>
                      </a:txBody>
                      <a:tcPr/>
                    </a:tc>
                    <a:extLst>
                      <a:ext uri="{0D108BD9-81ED-4DB2-BD59-A6C34878D82A}">
                        <a16:rowId xmlns:a16="http://schemas.microsoft.com/office/drawing/2014/main" val="94118956"/>
                      </a:ext>
                    </a:extLst>
                  </a:tr>
                  <a:tr h="380552">
                    <a:tc>
                      <a:txBody>
                        <a:bodyPr/>
                        <a:lstStyle/>
                        <a:p>
                          <a:endParaRPr lang="en-US"/>
                        </a:p>
                      </a:txBody>
                      <a:tcPr>
                        <a:blipFill>
                          <a:blip r:embed="rId6"/>
                          <a:stretch>
                            <a:fillRect l="-1053" t="-225397" r="-435789" b="-103175"/>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272.579°</a:t>
                          </a:r>
                          <a:endParaRPr lang="en-US" sz="1400"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±10.610°</a:t>
                          </a:r>
                          <a:endParaRPr lang="en-US" sz="1400" dirty="0" smtClean="0"/>
                        </a:p>
                      </a:txBody>
                      <a:tcPr/>
                    </a:tc>
                    <a:extLst>
                      <a:ext uri="{0D108BD9-81ED-4DB2-BD59-A6C34878D82A}">
                        <a16:rowId xmlns:a16="http://schemas.microsoft.com/office/drawing/2014/main" val="3466991243"/>
                      </a:ext>
                    </a:extLst>
                  </a:tr>
                  <a:tr h="380552">
                    <a:tc>
                      <a:txBody>
                        <a:bodyPr/>
                        <a:lstStyle/>
                        <a:p>
                          <a:endParaRPr lang="en-US"/>
                        </a:p>
                      </a:txBody>
                      <a:tcPr>
                        <a:blipFill>
                          <a:blip r:embed="rId6"/>
                          <a:stretch>
                            <a:fillRect l="-1053" t="-325397" r="-435789" b="-3175"/>
                          </a:stretch>
                        </a:blipFill>
                      </a:tcPr>
                    </a:tc>
                    <a:tc>
                      <a:txBody>
                        <a:bodyPr/>
                        <a:lstStyle/>
                        <a:p>
                          <a:pPr algn="ctr"/>
                          <a:r>
                            <a:rPr lang="en-US" sz="1400" dirty="0" smtClean="0"/>
                            <a:t>1.276</a:t>
                          </a:r>
                          <a:endParaRPr lang="en-US" sz="1400" dirty="0"/>
                        </a:p>
                      </a:txBody>
                      <a:tcPr/>
                    </a:tc>
                    <a:tc>
                      <a:txBody>
                        <a:bodyPr/>
                        <a:lstStyle/>
                        <a:p>
                          <a:pPr algn="ctr"/>
                          <a:r>
                            <a:rPr lang="en-US" sz="1400" dirty="0" smtClean="0"/>
                            <a:t>±</a:t>
                          </a:r>
                          <a:r>
                            <a:rPr lang="en-US" sz="1400" dirty="0" smtClean="0"/>
                            <a:t>0.364</a:t>
                          </a:r>
                          <a:r>
                            <a:rPr lang="en-US" sz="1400" baseline="0" dirty="0" smtClean="0"/>
                            <a:t> </a:t>
                          </a:r>
                          <a:r>
                            <a:rPr lang="en-US" sz="1400" baseline="0" dirty="0" smtClean="0"/>
                            <a:t>mas/y</a:t>
                          </a:r>
                          <a:endParaRPr lang="en-US" sz="1400" dirty="0"/>
                        </a:p>
                      </a:txBody>
                      <a:tcPr/>
                    </a:tc>
                    <a:extLst>
                      <a:ext uri="{0D108BD9-81ED-4DB2-BD59-A6C34878D82A}">
                        <a16:rowId xmlns:a16="http://schemas.microsoft.com/office/drawing/2014/main" val="164405344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nvPr>
            </p:nvGraphicFramePr>
            <p:xfrm>
              <a:off x="5769866" y="5058880"/>
              <a:ext cx="3073344" cy="1617853"/>
            </p:xfrm>
            <a:graphic>
              <a:graphicData uri="http://schemas.openxmlformats.org/drawingml/2006/table">
                <a:tbl>
                  <a:tblPr firstRow="1" bandRow="1">
                    <a:tableStyleId>{5C22544A-7EE6-4342-B048-85BDC9FD1C3A}</a:tableStyleId>
                  </a:tblPr>
                  <a:tblGrid>
                    <a:gridCol w="575165">
                      <a:extLst>
                        <a:ext uri="{9D8B030D-6E8A-4147-A177-3AD203B41FA5}">
                          <a16:colId xmlns:a16="http://schemas.microsoft.com/office/drawing/2014/main" val="2074233878"/>
                        </a:ext>
                      </a:extLst>
                    </a:gridCol>
                    <a:gridCol w="914934">
                      <a:extLst>
                        <a:ext uri="{9D8B030D-6E8A-4147-A177-3AD203B41FA5}">
                          <a16:colId xmlns:a16="http://schemas.microsoft.com/office/drawing/2014/main" val="4078624818"/>
                        </a:ext>
                      </a:extLst>
                    </a:gridCol>
                    <a:gridCol w="1583245">
                      <a:extLst>
                        <a:ext uri="{9D8B030D-6E8A-4147-A177-3AD203B41FA5}">
                          <a16:colId xmlns:a16="http://schemas.microsoft.com/office/drawing/2014/main" val="3428310837"/>
                        </a:ext>
                      </a:extLst>
                    </a:gridCol>
                  </a:tblGrid>
                  <a:tr h="476197">
                    <a:tc>
                      <a:txBody>
                        <a:bodyPr/>
                        <a:lstStyle/>
                        <a:p>
                          <a:pPr algn="ctr"/>
                          <a:r>
                            <a:rPr lang="en-US" sz="1400" dirty="0" smtClean="0"/>
                            <a:t>Par.</a:t>
                          </a:r>
                          <a:endParaRPr lang="en-US" sz="1400" dirty="0"/>
                        </a:p>
                      </a:txBody>
                      <a:tcPr/>
                    </a:tc>
                    <a:tc>
                      <a:txBody>
                        <a:bodyPr/>
                        <a:lstStyle/>
                        <a:p>
                          <a:pPr algn="ctr"/>
                          <a:r>
                            <a:rPr lang="en-US" sz="1400" dirty="0" smtClean="0"/>
                            <a:t>Value</a:t>
                          </a:r>
                          <a:endParaRPr lang="en-US" sz="1400" dirty="0"/>
                        </a:p>
                      </a:txBody>
                      <a:tcPr/>
                    </a:tc>
                    <a:tc>
                      <a:txBody>
                        <a:bodyPr/>
                        <a:lstStyle/>
                        <a:p>
                          <a:pPr algn="ctr"/>
                          <a:r>
                            <a:rPr lang="en-US" sz="1400" dirty="0" smtClean="0"/>
                            <a:t>Uncertainty </a:t>
                          </a:r>
                        </a:p>
                      </a:txBody>
                      <a:tcPr/>
                    </a:tc>
                    <a:extLst>
                      <a:ext uri="{0D108BD9-81ED-4DB2-BD59-A6C34878D82A}">
                        <a16:rowId xmlns:a16="http://schemas.microsoft.com/office/drawing/2014/main" val="3763830960"/>
                      </a:ext>
                    </a:extLst>
                  </a:tr>
                  <a:tr h="380552">
                    <a:tc>
                      <a:txBody>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a:rPr lang="en-US" sz="1400" b="0" i="1" smtClean="0">
                                        <a:latin typeface="Cambria Math" panose="02040503050406030204" pitchFamily="18" charset="0"/>
                                        <a:ea typeface="Cambria Math" panose="02040503050406030204" pitchFamily="18" charset="0"/>
                                      </a:rPr>
                                      <m:t>0</m:t>
                                    </m:r>
                                  </m:sub>
                                </m:sSub>
                                <m:r>
                                  <a:rPr lang="en-US" sz="1400" b="0" i="1" smtClean="0">
                                    <a:latin typeface="Cambria Math" panose="02040503050406030204" pitchFamily="18" charset="0"/>
                                    <a:ea typeface="Cambria Math" panose="02040503050406030204" pitchFamily="18" charset="0"/>
                                  </a:rPr>
                                  <m:t> </m:t>
                                </m:r>
                              </m:oMath>
                            </m:oMathPara>
                          </a14:m>
                          <a:endParaRPr lang="en-US" sz="1400" dirty="0"/>
                        </a:p>
                      </a:txBody>
                      <a:tcPr/>
                    </a:tc>
                    <a:tc>
                      <a:txBody>
                        <a:bodyPr/>
                        <a:lstStyle/>
                        <a:p>
                          <a:pPr algn="ctr"/>
                          <a:r>
                            <a:rPr lang="en-US" sz="1400" dirty="0" smtClean="0"/>
                            <a:t>-72.879°</a:t>
                          </a: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smtClean="0"/>
                            <a:t>Can’t be computed</a:t>
                          </a:r>
                        </a:p>
                      </a:txBody>
                      <a:tcPr/>
                    </a:tc>
                    <a:extLst>
                      <a:ext uri="{0D108BD9-81ED-4DB2-BD59-A6C34878D82A}">
                        <a16:rowId xmlns:a16="http://schemas.microsoft.com/office/drawing/2014/main" val="94118956"/>
                      </a:ext>
                    </a:extLst>
                  </a:tr>
                  <a:tr h="380552">
                    <a:tc>
                      <a:txBody>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𝜆</m:t>
                                    </m:r>
                                  </m:e>
                                  <m:sub>
                                    <m:r>
                                      <a:rPr lang="en-US" sz="1400" b="0" i="1" smtClean="0">
                                        <a:latin typeface="Cambria Math" panose="02040503050406030204" pitchFamily="18" charset="0"/>
                                        <a:ea typeface="Cambria Math" panose="02040503050406030204" pitchFamily="18" charset="0"/>
                                      </a:rPr>
                                      <m:t>0</m:t>
                                    </m:r>
                                  </m:sub>
                                </m:sSub>
                              </m:oMath>
                            </m:oMathPara>
                          </a14:m>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100.784°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smtClean="0"/>
                            <a:t>Can’t be computed</a:t>
                          </a:r>
                        </a:p>
                      </a:txBody>
                      <a:tcPr/>
                    </a:tc>
                    <a:extLst>
                      <a:ext uri="{0D108BD9-81ED-4DB2-BD59-A6C34878D82A}">
                        <a16:rowId xmlns:a16="http://schemas.microsoft.com/office/drawing/2014/main" val="3466991243"/>
                      </a:ext>
                    </a:extLst>
                  </a:tr>
                  <a:tr h="380552">
                    <a:tc>
                      <a:txBody>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acc>
                                      <m:accPr>
                                        <m:chr m:val="̇"/>
                                        <m:ctrlPr>
                                          <a:rPr lang="en-US" sz="1400" i="1">
                                            <a:latin typeface="Cambria Math" panose="02040503050406030204" pitchFamily="18" charset="0"/>
                                            <a:ea typeface="Cambria Math" panose="02040503050406030204" pitchFamily="18" charset="0"/>
                                          </a:rPr>
                                        </m:ctrlPr>
                                      </m:accPr>
                                      <m:e>
                                        <m:r>
                                          <a:rPr lang="en-US" sz="1400" i="1">
                                            <a:latin typeface="Cambria Math" panose="02040503050406030204" pitchFamily="18" charset="0"/>
                                            <a:ea typeface="Cambria Math" panose="02040503050406030204" pitchFamily="18" charset="0"/>
                                          </a:rPr>
                                          <m:t>𝜔</m:t>
                                        </m:r>
                                      </m:e>
                                    </m:acc>
                                  </m:e>
                                  <m:sub>
                                    <m:r>
                                      <a:rPr lang="en-US" sz="1400" b="0" i="1" smtClean="0">
                                        <a:latin typeface="Cambria Math" panose="02040503050406030204" pitchFamily="18" charset="0"/>
                                        <a:ea typeface="Cambria Math" panose="02040503050406030204" pitchFamily="18" charset="0"/>
                                      </a:rPr>
                                      <m:t>0</m:t>
                                    </m:r>
                                  </m:sub>
                                </m:sSub>
                              </m:oMath>
                            </m:oMathPara>
                          </a14:m>
                          <a:endParaRPr lang="en-US" sz="1400" dirty="0"/>
                        </a:p>
                      </a:txBody>
                      <a:tcPr/>
                    </a:tc>
                    <a:tc>
                      <a:txBody>
                        <a:bodyPr/>
                        <a:lstStyle/>
                        <a:p>
                          <a:pPr algn="ctr"/>
                          <a:r>
                            <a:rPr lang="en-US" sz="1400" dirty="0" smtClean="0"/>
                            <a:t>0.363</a:t>
                          </a: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smtClean="0"/>
                            <a:t>Can’t be computed</a:t>
                          </a:r>
                        </a:p>
                      </a:txBody>
                      <a:tcPr/>
                    </a:tc>
                    <a:extLst>
                      <a:ext uri="{0D108BD9-81ED-4DB2-BD59-A6C34878D82A}">
                        <a16:rowId xmlns:a16="http://schemas.microsoft.com/office/drawing/2014/main" val="1644053446"/>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3661749694"/>
                  </p:ext>
                </p:extLst>
              </p:nvPr>
            </p:nvGraphicFramePr>
            <p:xfrm>
              <a:off x="5769866" y="5058880"/>
              <a:ext cx="3073344" cy="1617853"/>
            </p:xfrm>
            <a:graphic>
              <a:graphicData uri="http://schemas.openxmlformats.org/drawingml/2006/table">
                <a:tbl>
                  <a:tblPr firstRow="1" bandRow="1">
                    <a:tableStyleId>{5C22544A-7EE6-4342-B048-85BDC9FD1C3A}</a:tableStyleId>
                  </a:tblPr>
                  <a:tblGrid>
                    <a:gridCol w="575165">
                      <a:extLst>
                        <a:ext uri="{9D8B030D-6E8A-4147-A177-3AD203B41FA5}">
                          <a16:colId xmlns:a16="http://schemas.microsoft.com/office/drawing/2014/main" val="2074233878"/>
                        </a:ext>
                      </a:extLst>
                    </a:gridCol>
                    <a:gridCol w="914934">
                      <a:extLst>
                        <a:ext uri="{9D8B030D-6E8A-4147-A177-3AD203B41FA5}">
                          <a16:colId xmlns:a16="http://schemas.microsoft.com/office/drawing/2014/main" val="4078624818"/>
                        </a:ext>
                      </a:extLst>
                    </a:gridCol>
                    <a:gridCol w="1583245">
                      <a:extLst>
                        <a:ext uri="{9D8B030D-6E8A-4147-A177-3AD203B41FA5}">
                          <a16:colId xmlns:a16="http://schemas.microsoft.com/office/drawing/2014/main" val="3428310837"/>
                        </a:ext>
                      </a:extLst>
                    </a:gridCol>
                  </a:tblGrid>
                  <a:tr h="476197">
                    <a:tc>
                      <a:txBody>
                        <a:bodyPr/>
                        <a:lstStyle/>
                        <a:p>
                          <a:pPr algn="ctr"/>
                          <a:r>
                            <a:rPr lang="en-US" sz="1400" dirty="0" smtClean="0"/>
                            <a:t>Par.</a:t>
                          </a:r>
                          <a:endParaRPr lang="en-US" sz="1400" dirty="0"/>
                        </a:p>
                      </a:txBody>
                      <a:tcPr/>
                    </a:tc>
                    <a:tc>
                      <a:txBody>
                        <a:bodyPr/>
                        <a:lstStyle/>
                        <a:p>
                          <a:pPr algn="ctr"/>
                          <a:r>
                            <a:rPr lang="en-US" sz="1400" dirty="0" smtClean="0"/>
                            <a:t>Value</a:t>
                          </a:r>
                          <a:endParaRPr lang="en-US" sz="1400" dirty="0"/>
                        </a:p>
                      </a:txBody>
                      <a:tcPr/>
                    </a:tc>
                    <a:tc>
                      <a:txBody>
                        <a:bodyPr/>
                        <a:lstStyle/>
                        <a:p>
                          <a:pPr algn="ctr"/>
                          <a:r>
                            <a:rPr lang="en-US" sz="1400" dirty="0" smtClean="0"/>
                            <a:t>Uncertainty </a:t>
                          </a:r>
                          <a:endParaRPr lang="en-US" sz="1400" dirty="0" smtClean="0"/>
                        </a:p>
                      </a:txBody>
                      <a:tcPr/>
                    </a:tc>
                    <a:extLst>
                      <a:ext uri="{0D108BD9-81ED-4DB2-BD59-A6C34878D82A}">
                        <a16:rowId xmlns:a16="http://schemas.microsoft.com/office/drawing/2014/main" val="3763830960"/>
                      </a:ext>
                    </a:extLst>
                  </a:tr>
                  <a:tr h="380552">
                    <a:tc>
                      <a:txBody>
                        <a:bodyPr/>
                        <a:lstStyle/>
                        <a:p>
                          <a:endParaRPr lang="en-US"/>
                        </a:p>
                      </a:txBody>
                      <a:tcPr>
                        <a:blipFill>
                          <a:blip r:embed="rId7"/>
                          <a:stretch>
                            <a:fillRect l="-1053" t="-129032" r="-435789" b="-206452"/>
                          </a:stretch>
                        </a:blipFill>
                      </a:tcPr>
                    </a:tc>
                    <a:tc>
                      <a:txBody>
                        <a:bodyPr/>
                        <a:lstStyle/>
                        <a:p>
                          <a:pPr algn="ctr"/>
                          <a:r>
                            <a:rPr lang="en-US" sz="1400" dirty="0" smtClean="0"/>
                            <a:t>-72.879°</a:t>
                          </a: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smtClean="0"/>
                            <a:t>Can’t be computed</a:t>
                          </a:r>
                          <a:endParaRPr lang="en-US" sz="1400" b="0" dirty="0" smtClean="0"/>
                        </a:p>
                      </a:txBody>
                      <a:tcPr/>
                    </a:tc>
                    <a:extLst>
                      <a:ext uri="{0D108BD9-81ED-4DB2-BD59-A6C34878D82A}">
                        <a16:rowId xmlns:a16="http://schemas.microsoft.com/office/drawing/2014/main" val="94118956"/>
                      </a:ext>
                    </a:extLst>
                  </a:tr>
                  <a:tr h="380552">
                    <a:tc>
                      <a:txBody>
                        <a:bodyPr/>
                        <a:lstStyle/>
                        <a:p>
                          <a:endParaRPr lang="en-US"/>
                        </a:p>
                      </a:txBody>
                      <a:tcPr>
                        <a:blipFill>
                          <a:blip r:embed="rId7"/>
                          <a:stretch>
                            <a:fillRect l="-1053" t="-225397" r="-435789" b="-103175"/>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100.784°</a:t>
                          </a:r>
                          <a:endParaRPr lang="en-US" sz="1400"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smtClean="0"/>
                            <a:t>Can’t be computed</a:t>
                          </a:r>
                        </a:p>
                      </a:txBody>
                      <a:tcPr/>
                    </a:tc>
                    <a:extLst>
                      <a:ext uri="{0D108BD9-81ED-4DB2-BD59-A6C34878D82A}">
                        <a16:rowId xmlns:a16="http://schemas.microsoft.com/office/drawing/2014/main" val="3466991243"/>
                      </a:ext>
                    </a:extLst>
                  </a:tr>
                  <a:tr h="380552">
                    <a:tc>
                      <a:txBody>
                        <a:bodyPr/>
                        <a:lstStyle/>
                        <a:p>
                          <a:endParaRPr lang="en-US"/>
                        </a:p>
                      </a:txBody>
                      <a:tcPr>
                        <a:blipFill>
                          <a:blip r:embed="rId7"/>
                          <a:stretch>
                            <a:fillRect l="-1053" t="-325397" r="-435789" b="-3175"/>
                          </a:stretch>
                        </a:blipFill>
                      </a:tcPr>
                    </a:tc>
                    <a:tc>
                      <a:txBody>
                        <a:bodyPr/>
                        <a:lstStyle/>
                        <a:p>
                          <a:pPr algn="ctr"/>
                          <a:r>
                            <a:rPr lang="en-US" sz="1400" dirty="0" smtClean="0"/>
                            <a:t>0.363</a:t>
                          </a: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smtClean="0"/>
                            <a:t>Can’t be computed</a:t>
                          </a:r>
                        </a:p>
                      </a:txBody>
                      <a:tcPr/>
                    </a:tc>
                    <a:extLst>
                      <a:ext uri="{0D108BD9-81ED-4DB2-BD59-A6C34878D82A}">
                        <a16:rowId xmlns:a16="http://schemas.microsoft.com/office/drawing/2014/main" val="1644053446"/>
                      </a:ext>
                    </a:extLst>
                  </a:tr>
                </a:tbl>
              </a:graphicData>
            </a:graphic>
          </p:graphicFrame>
        </mc:Fallback>
      </mc:AlternateContent>
      <p:sp>
        <p:nvSpPr>
          <p:cNvPr id="11" name="Footer Placeholder 10"/>
          <p:cNvSpPr>
            <a:spLocks noGrp="1"/>
          </p:cNvSpPr>
          <p:nvPr>
            <p:ph type="ftr" sz="quarter" idx="11"/>
          </p:nvPr>
        </p:nvSpPr>
        <p:spPr/>
        <p:txBody>
          <a:bodyPr/>
          <a:lstStyle/>
          <a:p>
            <a:pPr>
              <a:defRPr/>
            </a:pPr>
            <a:r>
              <a:rPr lang="en-US" smtClean="0"/>
              <a:t>AGU Fall Meeting, New Orleans</a:t>
            </a:r>
            <a:endParaRPr lang="en-US"/>
          </a:p>
        </p:txBody>
      </p:sp>
    </p:spTree>
    <p:extLst>
      <p:ext uri="{BB962C8B-B14F-4D97-AF65-F5344CB8AC3E}">
        <p14:creationId xmlns:p14="http://schemas.microsoft.com/office/powerpoint/2010/main" val="2909045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Rectangle 13"/>
              <p:cNvSpPr/>
              <p:nvPr/>
            </p:nvSpPr>
            <p:spPr>
              <a:xfrm>
                <a:off x="135472" y="1819844"/>
                <a:ext cx="4667432" cy="13784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d>
                            <m:dPr>
                              <m:begChr m:val="["/>
                              <m:endChr m:val="]"/>
                              <m:ctrlPr>
                                <a:rPr lang="en-US" sz="2800" i="1">
                                  <a:latin typeface="Cambria Math" panose="02040503050406030204" pitchFamily="18" charset="0"/>
                                </a:rPr>
                              </m:ctrlPr>
                            </m:dPr>
                            <m:e>
                              <m:m>
                                <m:mPr>
                                  <m:mcs>
                                    <m:mc>
                                      <m:mcPr>
                                        <m:count m:val="1"/>
                                        <m:mcJc m:val="center"/>
                                      </m:mcPr>
                                    </m:mc>
                                  </m:mcs>
                                  <m:ctrlPr>
                                    <a:rPr lang="en-US" sz="2800" i="1">
                                      <a:latin typeface="Cambria Math" panose="02040503050406030204" pitchFamily="18" charset="0"/>
                                    </a:rPr>
                                  </m:ctrlPr>
                                </m:mPr>
                                <m:mr>
                                  <m:e>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smtClean="0">
                                            <a:solidFill>
                                              <a:srgbClr val="FF0000"/>
                                            </a:solidFill>
                                            <a:latin typeface="Cambria Math" panose="02040503050406030204" pitchFamily="18" charset="0"/>
                                          </a:rPr>
                                          <m:t>𝑁𝐴</m:t>
                                        </m:r>
                                        <m:r>
                                          <a:rPr lang="en-US" sz="2800" i="1">
                                            <a:latin typeface="Cambria Math" panose="02040503050406030204" pitchFamily="18" charset="0"/>
                                          </a:rPr>
                                          <m:t>𝑇𝑅𝐹</m:t>
                                        </m:r>
                                        <m:r>
                                          <a:rPr lang="en-US" sz="2800" i="0">
                                            <a:latin typeface="Cambria Math" panose="02040503050406030204" pitchFamily="18" charset="0"/>
                                          </a:rPr>
                                          <m:t>2022</m:t>
                                        </m:r>
                                      </m:sub>
                                    </m:sSub>
                                  </m:e>
                                </m:mr>
                                <m:mr>
                                  <m:e>
                                    <m:sSub>
                                      <m:sSubPr>
                                        <m:ctrlPr>
                                          <a:rPr lang="en-US" sz="2800" i="1">
                                            <a:latin typeface="Cambria Math" panose="02040503050406030204" pitchFamily="18" charset="0"/>
                                          </a:rPr>
                                        </m:ctrlPr>
                                      </m:sSubPr>
                                      <m:e>
                                        <m:r>
                                          <a:rPr lang="en-US" sz="2800" i="1">
                                            <a:latin typeface="Cambria Math" panose="02040503050406030204" pitchFamily="18" charset="0"/>
                                          </a:rPr>
                                          <m:t>𝑦</m:t>
                                        </m:r>
                                      </m:e>
                                      <m:sub>
                                        <m:r>
                                          <a:rPr lang="en-US" sz="2800" i="1" smtClean="0">
                                            <a:solidFill>
                                              <a:srgbClr val="FF0000"/>
                                            </a:solidFill>
                                            <a:latin typeface="Cambria Math" panose="02040503050406030204" pitchFamily="18" charset="0"/>
                                          </a:rPr>
                                          <m:t>𝑁𝐴</m:t>
                                        </m:r>
                                        <m:r>
                                          <a:rPr lang="en-US" sz="2800" i="1">
                                            <a:latin typeface="Cambria Math" panose="02040503050406030204" pitchFamily="18" charset="0"/>
                                          </a:rPr>
                                          <m:t>𝑇𝑅𝐹</m:t>
                                        </m:r>
                                        <m:r>
                                          <a:rPr lang="en-US" sz="2800" i="0">
                                            <a:latin typeface="Cambria Math" panose="02040503050406030204" pitchFamily="18" charset="0"/>
                                          </a:rPr>
                                          <m:t>2022</m:t>
                                        </m:r>
                                      </m:sub>
                                    </m:sSub>
                                  </m:e>
                                </m:mr>
                                <m:mr>
                                  <m:e>
                                    <m:sSub>
                                      <m:sSubPr>
                                        <m:ctrlPr>
                                          <a:rPr lang="en-US" sz="2800" i="1">
                                            <a:latin typeface="Cambria Math" panose="02040503050406030204" pitchFamily="18" charset="0"/>
                                          </a:rPr>
                                        </m:ctrlPr>
                                      </m:sSubPr>
                                      <m:e>
                                        <m:r>
                                          <a:rPr lang="en-US" sz="2800" i="1">
                                            <a:latin typeface="Cambria Math" panose="02040503050406030204" pitchFamily="18" charset="0"/>
                                          </a:rPr>
                                          <m:t>𝑧</m:t>
                                        </m:r>
                                      </m:e>
                                      <m:sub>
                                        <m:r>
                                          <a:rPr lang="en-US" sz="2800" i="1" smtClean="0">
                                            <a:solidFill>
                                              <a:srgbClr val="FF0000"/>
                                            </a:solidFill>
                                            <a:latin typeface="Cambria Math" panose="02040503050406030204" pitchFamily="18" charset="0"/>
                                          </a:rPr>
                                          <m:t>𝑁𝐴</m:t>
                                        </m:r>
                                        <m:r>
                                          <a:rPr lang="en-US" sz="2800" i="1">
                                            <a:latin typeface="Cambria Math" panose="02040503050406030204" pitchFamily="18" charset="0"/>
                                          </a:rPr>
                                          <m:t>𝑇𝑅𝐹</m:t>
                                        </m:r>
                                        <m:r>
                                          <a:rPr lang="en-US" sz="2800" i="0">
                                            <a:latin typeface="Cambria Math" panose="02040503050406030204" pitchFamily="18" charset="0"/>
                                          </a:rPr>
                                          <m:t>2022</m:t>
                                        </m:r>
                                      </m:sub>
                                    </m:sSub>
                                  </m:e>
                                </m:mr>
                              </m:m>
                            </m:e>
                          </m:d>
                        </m:e>
                        <m:sub>
                          <m:r>
                            <a:rPr lang="en-US" sz="2800" i="1">
                              <a:latin typeface="Cambria Math" panose="02040503050406030204" pitchFamily="18" charset="0"/>
                            </a:rPr>
                            <m:t>𝑡</m:t>
                          </m:r>
                        </m:sub>
                      </m:sSub>
                      <m:sSub>
                        <m:sSubPr>
                          <m:ctrlPr>
                            <a:rPr lang="en-US" sz="2800" i="1">
                              <a:latin typeface="Cambria Math" panose="02040503050406030204" pitchFamily="18" charset="0"/>
                            </a:rPr>
                          </m:ctrlPr>
                        </m:sSubPr>
                        <m:e>
                          <m:r>
                            <a:rPr lang="en-US" sz="2800" i="0">
                              <a:latin typeface="Cambria Math" panose="02040503050406030204" pitchFamily="18" charset="0"/>
                            </a:rPr>
                            <m:t>=</m:t>
                          </m:r>
                          <m:sSubSup>
                            <m:sSubSupPr>
                              <m:ctrlPr>
                                <a:rPr lang="en-US" sz="2800" i="1">
                                  <a:latin typeface="Cambria Math" panose="02040503050406030204" pitchFamily="18" charset="0"/>
                                </a:rPr>
                              </m:ctrlPr>
                            </m:sSubSupPr>
                            <m:e>
                              <m:r>
                                <a:rPr lang="en-US" sz="2800" i="1">
                                  <a:latin typeface="Cambria Math" panose="02040503050406030204" pitchFamily="18" charset="0"/>
                                </a:rPr>
                                <m:t>𝑀</m:t>
                              </m:r>
                            </m:e>
                            <m:sub>
                              <m:r>
                                <a:rPr lang="en-US" sz="2800" i="1" smtClean="0">
                                  <a:solidFill>
                                    <a:srgbClr val="FF0000"/>
                                  </a:solidFill>
                                  <a:latin typeface="Cambria Math" panose="02040503050406030204" pitchFamily="18" charset="0"/>
                                </a:rPr>
                                <m:t>𝑁𝐴</m:t>
                              </m:r>
                            </m:sub>
                            <m:sup>
                              <m:r>
                                <a:rPr lang="en-US" sz="2800" i="0">
                                  <a:latin typeface="Cambria Math" panose="02040503050406030204" pitchFamily="18" charset="0"/>
                                </a:rPr>
                                <m:t>−1</m:t>
                              </m:r>
                            </m:sup>
                          </m:sSubSup>
                          <m:d>
                            <m:dPr>
                              <m:begChr m:val="["/>
                              <m:endChr m:val="]"/>
                              <m:ctrlPr>
                                <a:rPr lang="en-US" sz="2800" i="1">
                                  <a:latin typeface="Cambria Math" panose="02040503050406030204" pitchFamily="18" charset="0"/>
                                </a:rPr>
                              </m:ctrlPr>
                            </m:dPr>
                            <m:e>
                              <m:m>
                                <m:mPr>
                                  <m:mcs>
                                    <m:mc>
                                      <m:mcPr>
                                        <m:count m:val="1"/>
                                        <m:mcJc m:val="center"/>
                                      </m:mcPr>
                                    </m:mc>
                                  </m:mcs>
                                  <m:ctrlPr>
                                    <a:rPr lang="en-US" sz="2800" i="1">
                                      <a:latin typeface="Cambria Math" panose="02040503050406030204" pitchFamily="18" charset="0"/>
                                    </a:rPr>
                                  </m:ctrlPr>
                                </m:mPr>
                                <m:mr>
                                  <m:e>
                                    <m:sSub>
                                      <m:sSubPr>
                                        <m:ctrlPr>
                                          <a:rPr lang="en-US" sz="2800" i="1">
                                            <a:latin typeface="Cambria Math" panose="02040503050406030204" pitchFamily="18" charset="0"/>
                                          </a:rPr>
                                        </m:ctrlPr>
                                      </m:sSubPr>
                                      <m:e>
                                        <m:r>
                                          <a:rPr lang="en-US" sz="2800" i="1">
                                            <a:latin typeface="Cambria Math" panose="02040503050406030204" pitchFamily="18" charset="0"/>
                                          </a:rPr>
                                          <m:t>𝑋</m:t>
                                        </m:r>
                                      </m:e>
                                      <m:sub>
                                        <m:r>
                                          <a:rPr lang="en-US" sz="2800" i="1">
                                            <a:latin typeface="Cambria Math" panose="02040503050406030204" pitchFamily="18" charset="0"/>
                                          </a:rPr>
                                          <m:t>𝐼𝐺𝑆</m:t>
                                        </m:r>
                                      </m:sub>
                                    </m:sSub>
                                  </m:e>
                                </m:mr>
                                <m:mr>
                                  <m:e>
                                    <m:sSub>
                                      <m:sSubPr>
                                        <m:ctrlPr>
                                          <a:rPr lang="en-US" sz="2800" i="1">
                                            <a:latin typeface="Cambria Math" panose="02040503050406030204" pitchFamily="18" charset="0"/>
                                          </a:rPr>
                                        </m:ctrlPr>
                                      </m:sSubPr>
                                      <m:e>
                                        <m:r>
                                          <a:rPr lang="en-US" sz="2800" i="1">
                                            <a:latin typeface="Cambria Math" panose="02040503050406030204" pitchFamily="18" charset="0"/>
                                          </a:rPr>
                                          <m:t>𝑌</m:t>
                                        </m:r>
                                      </m:e>
                                      <m:sub>
                                        <m:r>
                                          <a:rPr lang="en-US" sz="2800" i="1">
                                            <a:latin typeface="Cambria Math" panose="02040503050406030204" pitchFamily="18" charset="0"/>
                                          </a:rPr>
                                          <m:t>𝐼𝐺𝑆</m:t>
                                        </m:r>
                                      </m:sub>
                                    </m:sSub>
                                  </m:e>
                                </m:mr>
                                <m:mr>
                                  <m:e>
                                    <m:sSub>
                                      <m:sSubPr>
                                        <m:ctrlPr>
                                          <a:rPr lang="en-US" sz="2800" i="1">
                                            <a:latin typeface="Cambria Math" panose="02040503050406030204" pitchFamily="18" charset="0"/>
                                          </a:rPr>
                                        </m:ctrlPr>
                                      </m:sSubPr>
                                      <m:e>
                                        <m:r>
                                          <a:rPr lang="en-US" sz="2800" i="1">
                                            <a:latin typeface="Cambria Math" panose="02040503050406030204" pitchFamily="18" charset="0"/>
                                          </a:rPr>
                                          <m:t>𝑍</m:t>
                                        </m:r>
                                      </m:e>
                                      <m:sub>
                                        <m:r>
                                          <a:rPr lang="en-US" sz="2800" i="1">
                                            <a:latin typeface="Cambria Math" panose="02040503050406030204" pitchFamily="18" charset="0"/>
                                          </a:rPr>
                                          <m:t>𝐼𝐺𝑆</m:t>
                                        </m:r>
                                      </m:sub>
                                    </m:sSub>
                                  </m:e>
                                </m:mr>
                              </m:m>
                            </m:e>
                          </m:d>
                        </m:e>
                        <m:sub>
                          <m:r>
                            <a:rPr lang="en-US" sz="2800" i="1">
                              <a:latin typeface="Cambria Math" panose="02040503050406030204" pitchFamily="18" charset="0"/>
                            </a:rPr>
                            <m:t>𝑡</m:t>
                          </m:r>
                        </m:sub>
                      </m:sSub>
                    </m:oMath>
                  </m:oMathPara>
                </a14:m>
                <a:endParaRPr lang="en-US" sz="2800" dirty="0"/>
              </a:p>
            </p:txBody>
          </p:sp>
        </mc:Choice>
        <mc:Fallback xmlns="">
          <p:sp>
            <p:nvSpPr>
              <p:cNvPr id="14" name="Rectangle 13"/>
              <p:cNvSpPr>
                <a:spLocks noRot="1" noChangeAspect="1" noMove="1" noResize="1" noEditPoints="1" noAdjustHandles="1" noChangeArrowheads="1" noChangeShapeType="1" noTextEdit="1"/>
              </p:cNvSpPr>
              <p:nvPr/>
            </p:nvSpPr>
            <p:spPr>
              <a:xfrm>
                <a:off x="135472" y="1819844"/>
                <a:ext cx="4667432" cy="1378454"/>
              </a:xfrm>
              <a:prstGeom prst="rect">
                <a:avLst/>
              </a:prstGeom>
              <a:blipFill>
                <a:blip r:embed="rId2"/>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TRF definitions</a:t>
            </a:r>
            <a:endParaRPr lang="en-US" dirty="0"/>
          </a:p>
        </p:txBody>
      </p:sp>
      <p:sp>
        <p:nvSpPr>
          <p:cNvPr id="4" name="Date Placeholder 3"/>
          <p:cNvSpPr>
            <a:spLocks noGrp="1"/>
          </p:cNvSpPr>
          <p:nvPr>
            <p:ph type="dt" sz="half" idx="10"/>
          </p:nvPr>
        </p:nvSpPr>
        <p:spPr/>
        <p:txBody>
          <a:bodyPr/>
          <a:lstStyle/>
          <a:p>
            <a:pPr>
              <a:defRPr/>
            </a:pPr>
            <a:r>
              <a:rPr lang="en-US" altLang="en-US" smtClean="0"/>
              <a:t>December 11, 2017</a:t>
            </a:r>
            <a:endParaRPr lang="en-US" altLang="en-US"/>
          </a:p>
        </p:txBody>
      </p:sp>
      <p:sp>
        <p:nvSpPr>
          <p:cNvPr id="7" name="TextBox 6"/>
          <p:cNvSpPr txBox="1"/>
          <p:nvPr/>
        </p:nvSpPr>
        <p:spPr>
          <a:xfrm>
            <a:off x="4802904" y="1458180"/>
            <a:ext cx="4395831"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In the NSRS of 2022, four new terrestrial reference frames will be defined</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Each named for a tectonic plate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Each related to the IGS frame through an </a:t>
            </a:r>
            <a:r>
              <a:rPr lang="en-US" b="1" u="sng" dirty="0" smtClean="0"/>
              <a:t>Euler Pole matrix </a:t>
            </a:r>
            <a:r>
              <a:rPr lang="en-US" dirty="0" smtClean="0"/>
              <a:t>for that tectonic plate </a:t>
            </a:r>
            <a:endParaRPr lang="en-US" dirty="0"/>
          </a:p>
        </p:txBody>
      </p:sp>
      <p:sp>
        <p:nvSpPr>
          <p:cNvPr id="8" name="Rectangle 7"/>
          <p:cNvSpPr/>
          <p:nvPr/>
        </p:nvSpPr>
        <p:spPr>
          <a:xfrm>
            <a:off x="3538343" y="1603144"/>
            <a:ext cx="1213762" cy="17124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708403" y="3341136"/>
            <a:ext cx="1377300" cy="646331"/>
          </a:xfrm>
          <a:prstGeom prst="rect">
            <a:avLst/>
          </a:prstGeom>
          <a:noFill/>
        </p:spPr>
        <p:txBody>
          <a:bodyPr wrap="none" rtlCol="0">
            <a:spAutoFit/>
          </a:bodyPr>
          <a:lstStyle/>
          <a:p>
            <a:r>
              <a:rPr lang="en-US" dirty="0" smtClean="0"/>
              <a:t>IGS </a:t>
            </a:r>
          </a:p>
          <a:p>
            <a:r>
              <a:rPr lang="en-US" dirty="0" smtClean="0"/>
              <a:t>coordinates</a:t>
            </a:r>
            <a:endParaRPr lang="en-US" dirty="0"/>
          </a:p>
        </p:txBody>
      </p:sp>
      <p:sp>
        <p:nvSpPr>
          <p:cNvPr id="10" name="Rectangle 9"/>
          <p:cNvSpPr/>
          <p:nvPr/>
        </p:nvSpPr>
        <p:spPr>
          <a:xfrm>
            <a:off x="282289" y="1600200"/>
            <a:ext cx="2103640" cy="17124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20706" y="3340614"/>
            <a:ext cx="1514069" cy="923330"/>
          </a:xfrm>
          <a:prstGeom prst="rect">
            <a:avLst/>
          </a:prstGeom>
          <a:noFill/>
        </p:spPr>
        <p:txBody>
          <a:bodyPr wrap="none" rtlCol="0">
            <a:spAutoFit/>
          </a:bodyPr>
          <a:lstStyle/>
          <a:p>
            <a:r>
              <a:rPr lang="en-US" dirty="0" smtClean="0"/>
              <a:t>NATRF2022 </a:t>
            </a:r>
          </a:p>
          <a:p>
            <a:r>
              <a:rPr lang="en-US" dirty="0" smtClean="0"/>
              <a:t>coordinates</a:t>
            </a:r>
          </a:p>
          <a:p>
            <a:endParaRPr lang="en-US" dirty="0"/>
          </a:p>
        </p:txBody>
      </p:sp>
      <p:sp>
        <p:nvSpPr>
          <p:cNvPr id="12" name="Rectangle 11"/>
          <p:cNvSpPr/>
          <p:nvPr/>
        </p:nvSpPr>
        <p:spPr>
          <a:xfrm>
            <a:off x="2801849" y="2144796"/>
            <a:ext cx="736494" cy="7129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706503" y="2911218"/>
            <a:ext cx="1197764" cy="1477328"/>
          </a:xfrm>
          <a:prstGeom prst="rect">
            <a:avLst/>
          </a:prstGeom>
          <a:noFill/>
        </p:spPr>
        <p:txBody>
          <a:bodyPr wrap="none" rtlCol="0">
            <a:spAutoFit/>
          </a:bodyPr>
          <a:lstStyle/>
          <a:p>
            <a:r>
              <a:rPr lang="en-US" dirty="0" smtClean="0"/>
              <a:t>Euler</a:t>
            </a:r>
          </a:p>
          <a:p>
            <a:r>
              <a:rPr lang="en-US" dirty="0" smtClean="0"/>
              <a:t>Pole</a:t>
            </a:r>
          </a:p>
          <a:p>
            <a:r>
              <a:rPr lang="en-US" dirty="0" smtClean="0"/>
              <a:t>Matrix</a:t>
            </a:r>
          </a:p>
          <a:p>
            <a:r>
              <a:rPr lang="en-US" dirty="0" smtClean="0"/>
              <a:t>for</a:t>
            </a:r>
          </a:p>
          <a:p>
            <a:r>
              <a:rPr lang="en-US" dirty="0" smtClean="0"/>
              <a:t>N.A. plate</a:t>
            </a:r>
            <a:endParaRPr lang="en-US" dirty="0"/>
          </a:p>
        </p:txBody>
      </p:sp>
      <p:sp>
        <p:nvSpPr>
          <p:cNvPr id="15" name="Footer Placeholder 14"/>
          <p:cNvSpPr>
            <a:spLocks noGrp="1"/>
          </p:cNvSpPr>
          <p:nvPr>
            <p:ph type="ftr" sz="quarter" idx="11"/>
          </p:nvPr>
        </p:nvSpPr>
        <p:spPr/>
        <p:txBody>
          <a:bodyPr/>
          <a:lstStyle/>
          <a:p>
            <a:pPr>
              <a:defRPr/>
            </a:pPr>
            <a:r>
              <a:rPr lang="en-US" smtClean="0"/>
              <a:t>AGU Fall Meeting, New Orleans</a:t>
            </a:r>
            <a:endParaRPr lang="en-US"/>
          </a:p>
        </p:txBody>
      </p:sp>
      <p:sp>
        <p:nvSpPr>
          <p:cNvPr id="16" name="TextBox 15"/>
          <p:cNvSpPr txBox="1"/>
          <p:nvPr/>
        </p:nvSpPr>
        <p:spPr>
          <a:xfrm>
            <a:off x="152405" y="4485430"/>
            <a:ext cx="5884333" cy="369332"/>
          </a:xfrm>
          <a:prstGeom prst="rect">
            <a:avLst/>
          </a:prstGeom>
          <a:noFill/>
        </p:spPr>
        <p:txBody>
          <a:bodyPr wrap="square" rtlCol="0">
            <a:spAutoFit/>
          </a:bodyPr>
          <a:lstStyle/>
          <a:p>
            <a:r>
              <a:rPr lang="en-US" dirty="0" smtClean="0"/>
              <a:t>(Similarly for Pacific, Caribbean and Mariana plates)</a:t>
            </a:r>
            <a:endParaRPr lang="en-US" dirty="0"/>
          </a:p>
        </p:txBody>
      </p:sp>
    </p:spTree>
    <p:extLst>
      <p:ext uri="{BB962C8B-B14F-4D97-AF65-F5344CB8AC3E}">
        <p14:creationId xmlns:p14="http://schemas.microsoft.com/office/powerpoint/2010/main" val="3223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animBg="1"/>
      <p:bldP spid="13" grpId="0"/>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ltLang="en-US" smtClean="0"/>
              <a:t>December 11, 2017</a:t>
            </a:r>
            <a:endParaRPr lang="en-US"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440" y="1524660"/>
            <a:ext cx="7112000" cy="4851400"/>
          </a:xfrm>
          <a:prstGeom prst="rect">
            <a:avLst/>
          </a:prstGeom>
        </p:spPr>
      </p:pic>
      <p:sp>
        <p:nvSpPr>
          <p:cNvPr id="6" name="Oval 5"/>
          <p:cNvSpPr/>
          <p:nvPr/>
        </p:nvSpPr>
        <p:spPr>
          <a:xfrm>
            <a:off x="3135451" y="3614904"/>
            <a:ext cx="195943" cy="19594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740600" y="4174937"/>
            <a:ext cx="195943" cy="19594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457200" y="457200"/>
            <a:ext cx="8229600" cy="1143000"/>
          </a:xfrm>
        </p:spPr>
        <p:txBody>
          <a:bodyPr/>
          <a:lstStyle/>
          <a:p>
            <a:r>
              <a:rPr lang="en-US" dirty="0" smtClean="0"/>
              <a:t>Example: Pacific Plate</a:t>
            </a:r>
            <a:endParaRPr lang="en-US" dirty="0"/>
          </a:p>
        </p:txBody>
      </p:sp>
      <p:cxnSp>
        <p:nvCxnSpPr>
          <p:cNvPr id="3" name="Straight Arrow Connector 2"/>
          <p:cNvCxnSpPr/>
          <p:nvPr/>
        </p:nvCxnSpPr>
        <p:spPr>
          <a:xfrm flipH="1" flipV="1">
            <a:off x="1524000" y="2965391"/>
            <a:ext cx="1633292" cy="72352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376968" y="3558168"/>
            <a:ext cx="729729" cy="261610"/>
          </a:xfrm>
          <a:prstGeom prst="rect">
            <a:avLst/>
          </a:prstGeom>
          <a:solidFill>
            <a:schemeClr val="bg1"/>
          </a:solidFill>
        </p:spPr>
        <p:txBody>
          <a:bodyPr wrap="square" rtlCol="0">
            <a:spAutoFit/>
          </a:bodyPr>
          <a:lstStyle/>
          <a:p>
            <a:r>
              <a:rPr lang="en-US" sz="1100" b="1" dirty="0" smtClean="0">
                <a:solidFill>
                  <a:srgbClr val="FF0000"/>
                </a:solidFill>
              </a:rPr>
              <a:t>7.1cm/y</a:t>
            </a:r>
            <a:endParaRPr lang="en-US" sz="1100" b="1" dirty="0">
              <a:solidFill>
                <a:srgbClr val="FF0000"/>
              </a:solidFill>
            </a:endParaRPr>
          </a:p>
        </p:txBody>
      </p:sp>
      <p:cxnSp>
        <p:nvCxnSpPr>
          <p:cNvPr id="38" name="Straight Arrow Connector 37"/>
          <p:cNvCxnSpPr/>
          <p:nvPr/>
        </p:nvCxnSpPr>
        <p:spPr>
          <a:xfrm flipH="1" flipV="1">
            <a:off x="1107440" y="3457392"/>
            <a:ext cx="1656488" cy="77565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966529" y="4142103"/>
            <a:ext cx="729729" cy="261610"/>
          </a:xfrm>
          <a:prstGeom prst="rect">
            <a:avLst/>
          </a:prstGeom>
          <a:solidFill>
            <a:schemeClr val="bg1"/>
          </a:solidFill>
        </p:spPr>
        <p:txBody>
          <a:bodyPr wrap="square" rtlCol="0">
            <a:spAutoFit/>
          </a:bodyPr>
          <a:lstStyle/>
          <a:p>
            <a:r>
              <a:rPr lang="en-US" sz="1100" b="1" dirty="0" smtClean="0">
                <a:solidFill>
                  <a:srgbClr val="FF0000"/>
                </a:solidFill>
              </a:rPr>
              <a:t>7.1cm/y</a:t>
            </a:r>
            <a:endParaRPr lang="en-US" sz="1100" b="1" dirty="0">
              <a:solidFill>
                <a:srgbClr val="FF0000"/>
              </a:solidFill>
            </a:endParaRPr>
          </a:p>
        </p:txBody>
      </p:sp>
      <p:sp>
        <p:nvSpPr>
          <p:cNvPr id="2" name="Footer Placeholder 1"/>
          <p:cNvSpPr>
            <a:spLocks noGrp="1"/>
          </p:cNvSpPr>
          <p:nvPr>
            <p:ph type="ftr" sz="quarter" idx="11"/>
          </p:nvPr>
        </p:nvSpPr>
        <p:spPr/>
        <p:txBody>
          <a:bodyPr/>
          <a:lstStyle/>
          <a:p>
            <a:pPr>
              <a:defRPr/>
            </a:pPr>
            <a:r>
              <a:rPr lang="en-US" smtClean="0"/>
              <a:t>AGU Fall Meeting, New Orleans</a:t>
            </a:r>
            <a:endParaRPr lang="en-US"/>
          </a:p>
        </p:txBody>
      </p:sp>
    </p:spTree>
    <p:extLst>
      <p:ext uri="{BB962C8B-B14F-4D97-AF65-F5344CB8AC3E}">
        <p14:creationId xmlns:p14="http://schemas.microsoft.com/office/powerpoint/2010/main" val="280929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500"/>
                                  </p:stCondLst>
                                  <p:childTnLst>
                                    <p:set>
                                      <p:cBhvr>
                                        <p:cTn id="11" dur="1" fill="hold">
                                          <p:stCondLst>
                                            <p:cond delay="0"/>
                                          </p:stCondLst>
                                        </p:cTn>
                                        <p:tgtEl>
                                          <p:spTgt spid="3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Pacific Plate</a:t>
            </a:r>
            <a:endParaRPr lang="en-US" dirty="0"/>
          </a:p>
        </p:txBody>
      </p:sp>
      <p:sp>
        <p:nvSpPr>
          <p:cNvPr id="3" name="Content Placeholder 2"/>
          <p:cNvSpPr>
            <a:spLocks noGrp="1"/>
          </p:cNvSpPr>
          <p:nvPr>
            <p:ph idx="1"/>
          </p:nvPr>
        </p:nvSpPr>
        <p:spPr/>
        <p:txBody>
          <a:bodyPr/>
          <a:lstStyle/>
          <a:p>
            <a:r>
              <a:rPr lang="en-US" dirty="0" smtClean="0"/>
              <a:t>Despite moving 3.5 times as fast as the North American Plate, its parameters are almost exactly as well determined.</a:t>
            </a:r>
            <a:endParaRPr lang="en-US" dirty="0"/>
          </a:p>
        </p:txBody>
      </p:sp>
      <p:sp>
        <p:nvSpPr>
          <p:cNvPr id="4" name="Date Placeholder 3"/>
          <p:cNvSpPr>
            <a:spLocks noGrp="1"/>
          </p:cNvSpPr>
          <p:nvPr>
            <p:ph type="dt" sz="half" idx="10"/>
          </p:nvPr>
        </p:nvSpPr>
        <p:spPr/>
        <p:txBody>
          <a:bodyPr/>
          <a:lstStyle/>
          <a:p>
            <a:pPr>
              <a:defRPr/>
            </a:pPr>
            <a:r>
              <a:rPr lang="en-US" altLang="en-US" smtClean="0"/>
              <a:t>December 11, 2017</a:t>
            </a:r>
            <a:endParaRPr lang="en-US" altLang="en-US"/>
          </a:p>
        </p:txBody>
      </p:sp>
      <p:pic>
        <p:nvPicPr>
          <p:cNvPr id="5" name="Picture 4"/>
          <p:cNvPicPr>
            <a:picLocks noChangeAspect="1"/>
          </p:cNvPicPr>
          <p:nvPr/>
        </p:nvPicPr>
        <p:blipFill>
          <a:blip r:embed="rId2"/>
          <a:stretch>
            <a:fillRect/>
          </a:stretch>
        </p:blipFill>
        <p:spPr>
          <a:xfrm>
            <a:off x="1212813" y="3485625"/>
            <a:ext cx="6718374" cy="2755631"/>
          </a:xfrm>
          <a:prstGeom prst="rect">
            <a:avLst/>
          </a:prstGeom>
        </p:spPr>
      </p:pic>
      <p:cxnSp>
        <p:nvCxnSpPr>
          <p:cNvPr id="6" name="Straight Connector 5"/>
          <p:cNvCxnSpPr/>
          <p:nvPr/>
        </p:nvCxnSpPr>
        <p:spPr>
          <a:xfrm flipV="1">
            <a:off x="1986419" y="5284047"/>
            <a:ext cx="4308764" cy="138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3472673" y="5300499"/>
            <a:ext cx="1955" cy="3751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4786309" y="5300499"/>
            <a:ext cx="1955" cy="3751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328952" y="4802107"/>
            <a:ext cx="1447832" cy="369332"/>
          </a:xfrm>
          <a:prstGeom prst="rect">
            <a:avLst/>
          </a:prstGeom>
          <a:solidFill>
            <a:schemeClr val="bg1"/>
          </a:solidFill>
        </p:spPr>
        <p:txBody>
          <a:bodyPr wrap="none" rtlCol="0">
            <a:spAutoFit/>
          </a:bodyPr>
          <a:lstStyle/>
          <a:p>
            <a:r>
              <a:rPr lang="en-US" b="1" dirty="0" smtClean="0">
                <a:solidFill>
                  <a:srgbClr val="FF0000"/>
                </a:solidFill>
              </a:rPr>
              <a:t>+/- 30 years</a:t>
            </a:r>
            <a:endParaRPr lang="en-US" b="1" dirty="0">
              <a:solidFill>
                <a:srgbClr val="FF0000"/>
              </a:solidFill>
            </a:endParaRPr>
          </a:p>
        </p:txBody>
      </p:sp>
      <p:cxnSp>
        <p:nvCxnSpPr>
          <p:cNvPr id="10" name="Straight Connector 9"/>
          <p:cNvCxnSpPr/>
          <p:nvPr/>
        </p:nvCxnSpPr>
        <p:spPr>
          <a:xfrm flipV="1">
            <a:off x="4119311" y="4389516"/>
            <a:ext cx="2163840" cy="13006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974387" y="4379991"/>
            <a:ext cx="2144924" cy="1310219"/>
          </a:xfrm>
          <a:prstGeom prst="line">
            <a:avLst/>
          </a:prstGeom>
        </p:spPr>
        <p:style>
          <a:lnRef idx="1">
            <a:schemeClr val="accent1"/>
          </a:lnRef>
          <a:fillRef idx="0">
            <a:schemeClr val="accent1"/>
          </a:fillRef>
          <a:effectRef idx="0">
            <a:schemeClr val="accent1"/>
          </a:effectRef>
          <a:fontRef idx="minor">
            <a:schemeClr val="tx1"/>
          </a:fontRef>
        </p:style>
      </p:cxnSp>
      <p:sp>
        <p:nvSpPr>
          <p:cNvPr id="12" name="Footer Placeholder 11"/>
          <p:cNvSpPr>
            <a:spLocks noGrp="1"/>
          </p:cNvSpPr>
          <p:nvPr>
            <p:ph type="ftr" sz="quarter" idx="11"/>
          </p:nvPr>
        </p:nvSpPr>
        <p:spPr/>
        <p:txBody>
          <a:bodyPr/>
          <a:lstStyle/>
          <a:p>
            <a:pPr>
              <a:defRPr/>
            </a:pPr>
            <a:r>
              <a:rPr lang="en-US" smtClean="0"/>
              <a:t>AGU Fall Meeting, New Orleans</a:t>
            </a:r>
            <a:endParaRPr lang="en-US"/>
          </a:p>
        </p:txBody>
      </p:sp>
    </p:spTree>
    <p:extLst>
      <p:ext uri="{BB962C8B-B14F-4D97-AF65-F5344CB8AC3E}">
        <p14:creationId xmlns:p14="http://schemas.microsoft.com/office/powerpoint/2010/main" val="279459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ltLang="en-US" smtClean="0"/>
              <a:t>December 11, 2017</a:t>
            </a:r>
            <a:endParaRPr lang="en-US"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440" y="1524660"/>
            <a:ext cx="7112000" cy="4851400"/>
          </a:xfrm>
          <a:prstGeom prst="rect">
            <a:avLst/>
          </a:prstGeom>
        </p:spPr>
      </p:pic>
      <p:sp>
        <p:nvSpPr>
          <p:cNvPr id="6" name="Oval 5"/>
          <p:cNvSpPr/>
          <p:nvPr/>
        </p:nvSpPr>
        <p:spPr>
          <a:xfrm>
            <a:off x="4802964" y="3590948"/>
            <a:ext cx="195943" cy="19594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457200" y="457200"/>
            <a:ext cx="8229600" cy="1143000"/>
          </a:xfrm>
        </p:spPr>
        <p:txBody>
          <a:bodyPr/>
          <a:lstStyle/>
          <a:p>
            <a:r>
              <a:rPr lang="en-US" dirty="0" smtClean="0"/>
              <a:t>Example: Caribbean Plate</a:t>
            </a:r>
            <a:endParaRPr lang="en-US" dirty="0"/>
          </a:p>
        </p:txBody>
      </p:sp>
      <p:cxnSp>
        <p:nvCxnSpPr>
          <p:cNvPr id="3" name="Straight Arrow Connector 2"/>
          <p:cNvCxnSpPr/>
          <p:nvPr/>
        </p:nvCxnSpPr>
        <p:spPr>
          <a:xfrm flipV="1">
            <a:off x="4970764" y="3190621"/>
            <a:ext cx="396833" cy="40876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166707" y="3510485"/>
            <a:ext cx="729729" cy="261610"/>
          </a:xfrm>
          <a:prstGeom prst="rect">
            <a:avLst/>
          </a:prstGeom>
          <a:solidFill>
            <a:schemeClr val="bg1"/>
          </a:solidFill>
        </p:spPr>
        <p:txBody>
          <a:bodyPr wrap="square" rtlCol="0">
            <a:spAutoFit/>
          </a:bodyPr>
          <a:lstStyle/>
          <a:p>
            <a:r>
              <a:rPr lang="en-US" sz="1100" b="1" dirty="0" smtClean="0">
                <a:solidFill>
                  <a:srgbClr val="FF0000"/>
                </a:solidFill>
              </a:rPr>
              <a:t>1.5cm/y</a:t>
            </a:r>
            <a:endParaRPr lang="en-US" sz="1100" b="1" dirty="0">
              <a:solidFill>
                <a:srgbClr val="FF0000"/>
              </a:solidFill>
            </a:endParaRPr>
          </a:p>
        </p:txBody>
      </p:sp>
      <p:sp>
        <p:nvSpPr>
          <p:cNvPr id="2" name="Footer Placeholder 1"/>
          <p:cNvSpPr>
            <a:spLocks noGrp="1"/>
          </p:cNvSpPr>
          <p:nvPr>
            <p:ph type="ftr" sz="quarter" idx="11"/>
          </p:nvPr>
        </p:nvSpPr>
        <p:spPr/>
        <p:txBody>
          <a:bodyPr/>
          <a:lstStyle/>
          <a:p>
            <a:pPr>
              <a:defRPr/>
            </a:pPr>
            <a:r>
              <a:rPr lang="en-US" smtClean="0"/>
              <a:t>AGU Fall Meeting, New Orleans</a:t>
            </a:r>
            <a:endParaRPr lang="en-US"/>
          </a:p>
        </p:txBody>
      </p:sp>
    </p:spTree>
    <p:extLst>
      <p:ext uri="{BB962C8B-B14F-4D97-AF65-F5344CB8AC3E}">
        <p14:creationId xmlns:p14="http://schemas.microsoft.com/office/powerpoint/2010/main" val="103714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281055" y="3493508"/>
            <a:ext cx="6718374" cy="2755631"/>
          </a:xfrm>
          <a:prstGeom prst="rect">
            <a:avLst/>
          </a:prstGeom>
        </p:spPr>
      </p:pic>
      <p:sp>
        <p:nvSpPr>
          <p:cNvPr id="2" name="Title 1"/>
          <p:cNvSpPr>
            <a:spLocks noGrp="1"/>
          </p:cNvSpPr>
          <p:nvPr>
            <p:ph type="title"/>
          </p:nvPr>
        </p:nvSpPr>
        <p:spPr/>
        <p:txBody>
          <a:bodyPr/>
          <a:lstStyle/>
          <a:p>
            <a:r>
              <a:rPr lang="en-US" dirty="0" smtClean="0"/>
              <a:t>Caribbean Plate</a:t>
            </a:r>
            <a:endParaRPr lang="en-US" dirty="0"/>
          </a:p>
        </p:txBody>
      </p:sp>
      <p:sp>
        <p:nvSpPr>
          <p:cNvPr id="3" name="Content Placeholder 2"/>
          <p:cNvSpPr>
            <a:spLocks noGrp="1"/>
          </p:cNvSpPr>
          <p:nvPr>
            <p:ph idx="1"/>
          </p:nvPr>
        </p:nvSpPr>
        <p:spPr/>
        <p:txBody>
          <a:bodyPr/>
          <a:lstStyle/>
          <a:p>
            <a:r>
              <a:rPr lang="en-US" dirty="0" smtClean="0"/>
              <a:t>Despite moving as slowly as parts of the N.A. plate, its rotation is poorly known.  Over 1 cm of error builds up in </a:t>
            </a:r>
            <a:r>
              <a:rPr lang="en-US" b="1" dirty="0" smtClean="0">
                <a:solidFill>
                  <a:srgbClr val="FF0000"/>
                </a:solidFill>
              </a:rPr>
              <a:t>only 1 year</a:t>
            </a:r>
            <a:r>
              <a:rPr lang="en-US" dirty="0" smtClean="0"/>
              <a:t>.</a:t>
            </a:r>
            <a:endParaRPr lang="en-US" dirty="0"/>
          </a:p>
        </p:txBody>
      </p:sp>
      <p:sp>
        <p:nvSpPr>
          <p:cNvPr id="4" name="Date Placeholder 3"/>
          <p:cNvSpPr>
            <a:spLocks noGrp="1"/>
          </p:cNvSpPr>
          <p:nvPr>
            <p:ph type="dt" sz="half" idx="10"/>
          </p:nvPr>
        </p:nvSpPr>
        <p:spPr/>
        <p:txBody>
          <a:bodyPr/>
          <a:lstStyle/>
          <a:p>
            <a:pPr>
              <a:defRPr/>
            </a:pPr>
            <a:r>
              <a:rPr lang="en-US" altLang="en-US" smtClean="0"/>
              <a:t>December 11, 2017</a:t>
            </a:r>
            <a:endParaRPr lang="en-US" altLang="en-US"/>
          </a:p>
        </p:txBody>
      </p:sp>
      <p:cxnSp>
        <p:nvCxnSpPr>
          <p:cNvPr id="6" name="Straight Connector 5"/>
          <p:cNvCxnSpPr/>
          <p:nvPr/>
        </p:nvCxnSpPr>
        <p:spPr>
          <a:xfrm flipV="1">
            <a:off x="1879969" y="5626223"/>
            <a:ext cx="4308764" cy="138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177574" y="5633150"/>
            <a:ext cx="1" cy="1869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395290" y="4935413"/>
            <a:ext cx="1319592" cy="369332"/>
          </a:xfrm>
          <a:prstGeom prst="rect">
            <a:avLst/>
          </a:prstGeom>
          <a:solidFill>
            <a:schemeClr val="bg1"/>
          </a:solidFill>
        </p:spPr>
        <p:txBody>
          <a:bodyPr wrap="none" rtlCol="0">
            <a:spAutoFit/>
          </a:bodyPr>
          <a:lstStyle/>
          <a:p>
            <a:r>
              <a:rPr lang="en-US" b="1" dirty="0" smtClean="0">
                <a:solidFill>
                  <a:srgbClr val="FF0000"/>
                </a:solidFill>
              </a:rPr>
              <a:t>+/- 1 years</a:t>
            </a:r>
            <a:endParaRPr lang="en-US" b="1" dirty="0">
              <a:solidFill>
                <a:srgbClr val="FF0000"/>
              </a:solidFill>
            </a:endParaRPr>
          </a:p>
        </p:txBody>
      </p:sp>
      <p:cxnSp>
        <p:nvCxnSpPr>
          <p:cNvPr id="10" name="Straight Connector 9"/>
          <p:cNvCxnSpPr/>
          <p:nvPr/>
        </p:nvCxnSpPr>
        <p:spPr>
          <a:xfrm flipV="1">
            <a:off x="4119311" y="4257015"/>
            <a:ext cx="2187904" cy="14331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903808" y="4257015"/>
            <a:ext cx="2215503" cy="14331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055086" y="5639445"/>
            <a:ext cx="1" cy="1869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p:txBody>
          <a:bodyPr/>
          <a:lstStyle/>
          <a:p>
            <a:pPr>
              <a:defRPr/>
            </a:pPr>
            <a:r>
              <a:rPr lang="en-US" smtClean="0"/>
              <a:t>AGU Fall Meeting, New Orleans</a:t>
            </a:r>
            <a:endParaRPr lang="en-US"/>
          </a:p>
        </p:txBody>
      </p:sp>
    </p:spTree>
    <p:extLst>
      <p:ext uri="{BB962C8B-B14F-4D97-AF65-F5344CB8AC3E}">
        <p14:creationId xmlns:p14="http://schemas.microsoft.com/office/powerpoint/2010/main" val="274946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Previous slide defined TRF coordinates</a:t>
            </a:r>
          </a:p>
          <a:p>
            <a:r>
              <a:rPr lang="en-US" sz="2400" dirty="0" smtClean="0"/>
              <a:t>Errors in TRF coordinates will come from four sources</a:t>
            </a:r>
          </a:p>
          <a:p>
            <a:pPr marL="914400" lvl="1" indent="-457200">
              <a:buFont typeface="+mj-lt"/>
              <a:buAutoNum type="arabicPeriod"/>
            </a:pPr>
            <a:r>
              <a:rPr lang="en-US" sz="2000" dirty="0" smtClean="0"/>
              <a:t>Errors in the IGS coordinates themselves</a:t>
            </a:r>
          </a:p>
          <a:p>
            <a:pPr marL="914400" lvl="1" indent="-457200">
              <a:buFont typeface="+mj-lt"/>
              <a:buAutoNum type="arabicPeriod"/>
            </a:pPr>
            <a:r>
              <a:rPr lang="en-US" sz="2000" dirty="0" smtClean="0"/>
              <a:t>Errors in the Euler Pole Parameters</a:t>
            </a:r>
          </a:p>
          <a:p>
            <a:pPr marL="914400" lvl="1" indent="-457200">
              <a:buFont typeface="+mj-lt"/>
              <a:buAutoNum type="arabicPeriod"/>
            </a:pPr>
            <a:r>
              <a:rPr lang="en-US" sz="2000" dirty="0" smtClean="0"/>
              <a:t>Mathematical approximations in the Euler Pole matrix</a:t>
            </a:r>
          </a:p>
          <a:p>
            <a:pPr marL="914400" lvl="1" indent="-457200">
              <a:buFont typeface="+mj-lt"/>
              <a:buAutoNum type="arabicPeriod"/>
            </a:pPr>
            <a:r>
              <a:rPr lang="en-US" sz="2000" dirty="0" smtClean="0"/>
              <a:t>Spherical approximations in the Euler Pole matrix</a:t>
            </a:r>
          </a:p>
          <a:p>
            <a:pPr marL="914400" lvl="1" indent="-457200">
              <a:buFont typeface="+mj-lt"/>
              <a:buAutoNum type="arabicPeriod"/>
            </a:pPr>
            <a:endParaRPr lang="en-US" sz="2000" dirty="0"/>
          </a:p>
        </p:txBody>
      </p:sp>
      <p:sp>
        <p:nvSpPr>
          <p:cNvPr id="10" name="Freeform 9"/>
          <p:cNvSpPr/>
          <p:nvPr/>
        </p:nvSpPr>
        <p:spPr>
          <a:xfrm>
            <a:off x="7035800" y="3269589"/>
            <a:ext cx="521398" cy="1569111"/>
          </a:xfrm>
          <a:custGeom>
            <a:avLst/>
            <a:gdLst>
              <a:gd name="connsiteX0" fmla="*/ 88900 w 521398"/>
              <a:gd name="connsiteY0" fmla="*/ 146711 h 1569111"/>
              <a:gd name="connsiteX1" fmla="*/ 520700 w 521398"/>
              <a:gd name="connsiteY1" fmla="*/ 134011 h 1569111"/>
              <a:gd name="connsiteX2" fmla="*/ 0 w 521398"/>
              <a:gd name="connsiteY2" fmla="*/ 1569111 h 1569111"/>
            </a:gdLst>
            <a:ahLst/>
            <a:cxnLst>
              <a:cxn ang="0">
                <a:pos x="connsiteX0" y="connsiteY0"/>
              </a:cxn>
              <a:cxn ang="0">
                <a:pos x="connsiteX1" y="connsiteY1"/>
              </a:cxn>
              <a:cxn ang="0">
                <a:pos x="connsiteX2" y="connsiteY2"/>
              </a:cxn>
            </a:cxnLst>
            <a:rect l="l" t="t" r="r" b="b"/>
            <a:pathLst>
              <a:path w="521398" h="1569111">
                <a:moveTo>
                  <a:pt x="88900" y="146711"/>
                </a:moveTo>
                <a:cubicBezTo>
                  <a:pt x="312208" y="21827"/>
                  <a:pt x="535517" y="-103056"/>
                  <a:pt x="520700" y="134011"/>
                </a:cubicBezTo>
                <a:cubicBezTo>
                  <a:pt x="505883" y="371078"/>
                  <a:pt x="252941" y="970094"/>
                  <a:pt x="0" y="1569111"/>
                </a:cubicBezTo>
              </a:path>
            </a:pathLst>
          </a:custGeom>
          <a:noFill/>
          <a:ln w="25400">
            <a:solidFill>
              <a:srgbClr val="FF0000"/>
            </a:solidFill>
            <a:tailEnd type="arrow" w="lg"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10"/>
          <p:cNvSpPr/>
          <p:nvPr/>
        </p:nvSpPr>
        <p:spPr>
          <a:xfrm>
            <a:off x="6616700" y="3745482"/>
            <a:ext cx="401756" cy="1029718"/>
          </a:xfrm>
          <a:custGeom>
            <a:avLst/>
            <a:gdLst>
              <a:gd name="connsiteX0" fmla="*/ 0 w 401756"/>
              <a:gd name="connsiteY0" fmla="*/ 64518 h 1029718"/>
              <a:gd name="connsiteX1" fmla="*/ 381000 w 401756"/>
              <a:gd name="connsiteY1" fmla="*/ 102618 h 1029718"/>
              <a:gd name="connsiteX2" fmla="*/ 317500 w 401756"/>
              <a:gd name="connsiteY2" fmla="*/ 1029718 h 1029718"/>
            </a:gdLst>
            <a:ahLst/>
            <a:cxnLst>
              <a:cxn ang="0">
                <a:pos x="connsiteX0" y="connsiteY0"/>
              </a:cxn>
              <a:cxn ang="0">
                <a:pos x="connsiteX1" y="connsiteY1"/>
              </a:cxn>
              <a:cxn ang="0">
                <a:pos x="connsiteX2" y="connsiteY2"/>
              </a:cxn>
            </a:cxnLst>
            <a:rect l="l" t="t" r="r" b="b"/>
            <a:pathLst>
              <a:path w="401756" h="1029718">
                <a:moveTo>
                  <a:pt x="0" y="64518"/>
                </a:moveTo>
                <a:cubicBezTo>
                  <a:pt x="164041" y="3134"/>
                  <a:pt x="328083" y="-58249"/>
                  <a:pt x="381000" y="102618"/>
                </a:cubicBezTo>
                <a:cubicBezTo>
                  <a:pt x="433917" y="263485"/>
                  <a:pt x="375708" y="646601"/>
                  <a:pt x="317500" y="1029718"/>
                </a:cubicBezTo>
              </a:path>
            </a:pathLst>
          </a:custGeom>
          <a:noFill/>
          <a:ln w="25400">
            <a:solidFill>
              <a:srgbClr val="FF0000"/>
            </a:solidFill>
            <a:tailEnd type="arrow" w="lg"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Errors in TRF coordinates</a:t>
            </a:r>
            <a:endParaRPr lang="en-US" dirty="0"/>
          </a:p>
        </p:txBody>
      </p:sp>
      <p:sp>
        <p:nvSpPr>
          <p:cNvPr id="4" name="Date Placeholder 3"/>
          <p:cNvSpPr>
            <a:spLocks noGrp="1"/>
          </p:cNvSpPr>
          <p:nvPr>
            <p:ph type="dt" sz="half" idx="10"/>
          </p:nvPr>
        </p:nvSpPr>
        <p:spPr/>
        <p:txBody>
          <a:bodyPr/>
          <a:lstStyle/>
          <a:p>
            <a:pPr>
              <a:defRPr/>
            </a:pPr>
            <a:r>
              <a:rPr lang="en-US" smtClean="0"/>
              <a:t>December 11, 2017</a:t>
            </a:r>
            <a:endParaRPr lang="en-US"/>
          </a:p>
        </p:txBody>
      </p:sp>
      <p:sp>
        <p:nvSpPr>
          <p:cNvPr id="5" name="Footer Placeholder 4"/>
          <p:cNvSpPr>
            <a:spLocks noGrp="1"/>
          </p:cNvSpPr>
          <p:nvPr>
            <p:ph type="ftr" sz="quarter" idx="11"/>
          </p:nvPr>
        </p:nvSpPr>
        <p:spPr/>
        <p:txBody>
          <a:bodyPr/>
          <a:lstStyle/>
          <a:p>
            <a:pPr>
              <a:defRPr/>
            </a:pPr>
            <a:r>
              <a:rPr lang="en-US" smtClean="0"/>
              <a:t>AGU Fall Meeting, New Orleans</a:t>
            </a:r>
            <a:endParaRPr lang="en-US"/>
          </a:p>
        </p:txBody>
      </p:sp>
      <mc:AlternateContent xmlns:mc="http://schemas.openxmlformats.org/markup-compatibility/2006" xmlns:a14="http://schemas.microsoft.com/office/drawing/2010/main">
        <mc:Choice Requires="a14">
          <p:sp>
            <p:nvSpPr>
              <p:cNvPr id="6" name="Rectangle 5"/>
              <p:cNvSpPr/>
              <p:nvPr/>
            </p:nvSpPr>
            <p:spPr>
              <a:xfrm>
                <a:off x="4019368" y="4569909"/>
                <a:ext cx="4667432" cy="13784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d>
                            <m:dPr>
                              <m:begChr m:val="["/>
                              <m:endChr m:val="]"/>
                              <m:ctrlPr>
                                <a:rPr lang="en-US" sz="2800" i="1">
                                  <a:latin typeface="Cambria Math" panose="02040503050406030204" pitchFamily="18" charset="0"/>
                                </a:rPr>
                              </m:ctrlPr>
                            </m:dPr>
                            <m:e>
                              <m:m>
                                <m:mPr>
                                  <m:mcs>
                                    <m:mc>
                                      <m:mcPr>
                                        <m:count m:val="1"/>
                                        <m:mcJc m:val="center"/>
                                      </m:mcPr>
                                    </m:mc>
                                  </m:mcs>
                                  <m:ctrlPr>
                                    <a:rPr lang="en-US" sz="2800" i="1">
                                      <a:latin typeface="Cambria Math" panose="02040503050406030204" pitchFamily="18" charset="0"/>
                                    </a:rPr>
                                  </m:ctrlPr>
                                </m:mPr>
                                <m:mr>
                                  <m:e>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smtClean="0">
                                            <a:solidFill>
                                              <a:srgbClr val="FF0000"/>
                                            </a:solidFill>
                                            <a:latin typeface="Cambria Math" panose="02040503050406030204" pitchFamily="18" charset="0"/>
                                          </a:rPr>
                                          <m:t>𝑁𝐴</m:t>
                                        </m:r>
                                        <m:r>
                                          <a:rPr lang="en-US" sz="2800" i="1">
                                            <a:latin typeface="Cambria Math" panose="02040503050406030204" pitchFamily="18" charset="0"/>
                                          </a:rPr>
                                          <m:t>𝑇𝑅𝐹</m:t>
                                        </m:r>
                                        <m:r>
                                          <a:rPr lang="en-US" sz="2800" i="0">
                                            <a:latin typeface="Cambria Math" panose="02040503050406030204" pitchFamily="18" charset="0"/>
                                          </a:rPr>
                                          <m:t>2022</m:t>
                                        </m:r>
                                      </m:sub>
                                    </m:sSub>
                                  </m:e>
                                </m:mr>
                                <m:mr>
                                  <m:e>
                                    <m:sSub>
                                      <m:sSubPr>
                                        <m:ctrlPr>
                                          <a:rPr lang="en-US" sz="2800" i="1">
                                            <a:latin typeface="Cambria Math" panose="02040503050406030204" pitchFamily="18" charset="0"/>
                                          </a:rPr>
                                        </m:ctrlPr>
                                      </m:sSubPr>
                                      <m:e>
                                        <m:r>
                                          <a:rPr lang="en-US" sz="2800" i="1">
                                            <a:latin typeface="Cambria Math" panose="02040503050406030204" pitchFamily="18" charset="0"/>
                                          </a:rPr>
                                          <m:t>𝑦</m:t>
                                        </m:r>
                                      </m:e>
                                      <m:sub>
                                        <m:r>
                                          <a:rPr lang="en-US" sz="2800" i="1" smtClean="0">
                                            <a:solidFill>
                                              <a:srgbClr val="FF0000"/>
                                            </a:solidFill>
                                            <a:latin typeface="Cambria Math" panose="02040503050406030204" pitchFamily="18" charset="0"/>
                                          </a:rPr>
                                          <m:t>𝑁𝐴</m:t>
                                        </m:r>
                                        <m:r>
                                          <a:rPr lang="en-US" sz="2800" i="1">
                                            <a:latin typeface="Cambria Math" panose="02040503050406030204" pitchFamily="18" charset="0"/>
                                          </a:rPr>
                                          <m:t>𝑇𝑅𝐹</m:t>
                                        </m:r>
                                        <m:r>
                                          <a:rPr lang="en-US" sz="2800" i="0">
                                            <a:latin typeface="Cambria Math" panose="02040503050406030204" pitchFamily="18" charset="0"/>
                                          </a:rPr>
                                          <m:t>2022</m:t>
                                        </m:r>
                                      </m:sub>
                                    </m:sSub>
                                  </m:e>
                                </m:mr>
                                <m:mr>
                                  <m:e>
                                    <m:sSub>
                                      <m:sSubPr>
                                        <m:ctrlPr>
                                          <a:rPr lang="en-US" sz="2800" i="1">
                                            <a:latin typeface="Cambria Math" panose="02040503050406030204" pitchFamily="18" charset="0"/>
                                          </a:rPr>
                                        </m:ctrlPr>
                                      </m:sSubPr>
                                      <m:e>
                                        <m:r>
                                          <a:rPr lang="en-US" sz="2800" i="1">
                                            <a:latin typeface="Cambria Math" panose="02040503050406030204" pitchFamily="18" charset="0"/>
                                          </a:rPr>
                                          <m:t>𝑧</m:t>
                                        </m:r>
                                      </m:e>
                                      <m:sub>
                                        <m:r>
                                          <a:rPr lang="en-US" sz="2800" i="1" smtClean="0">
                                            <a:solidFill>
                                              <a:srgbClr val="FF0000"/>
                                            </a:solidFill>
                                            <a:latin typeface="Cambria Math" panose="02040503050406030204" pitchFamily="18" charset="0"/>
                                          </a:rPr>
                                          <m:t>𝑁𝐴</m:t>
                                        </m:r>
                                        <m:r>
                                          <a:rPr lang="en-US" sz="2800" i="1">
                                            <a:latin typeface="Cambria Math" panose="02040503050406030204" pitchFamily="18" charset="0"/>
                                          </a:rPr>
                                          <m:t>𝑇𝑅𝐹</m:t>
                                        </m:r>
                                        <m:r>
                                          <a:rPr lang="en-US" sz="2800" i="0">
                                            <a:latin typeface="Cambria Math" panose="02040503050406030204" pitchFamily="18" charset="0"/>
                                          </a:rPr>
                                          <m:t>2022</m:t>
                                        </m:r>
                                      </m:sub>
                                    </m:sSub>
                                  </m:e>
                                </m:mr>
                              </m:m>
                            </m:e>
                          </m:d>
                        </m:e>
                        <m:sub>
                          <m:r>
                            <a:rPr lang="en-US" sz="2800" i="1">
                              <a:latin typeface="Cambria Math" panose="02040503050406030204" pitchFamily="18" charset="0"/>
                            </a:rPr>
                            <m:t>𝑡</m:t>
                          </m:r>
                        </m:sub>
                      </m:sSub>
                      <m:sSub>
                        <m:sSubPr>
                          <m:ctrlPr>
                            <a:rPr lang="en-US" sz="2800" i="1">
                              <a:latin typeface="Cambria Math" panose="02040503050406030204" pitchFamily="18" charset="0"/>
                            </a:rPr>
                          </m:ctrlPr>
                        </m:sSubPr>
                        <m:e>
                          <m:r>
                            <a:rPr lang="en-US" sz="2800" i="0">
                              <a:latin typeface="Cambria Math" panose="02040503050406030204" pitchFamily="18" charset="0"/>
                            </a:rPr>
                            <m:t>=</m:t>
                          </m:r>
                          <m:sSubSup>
                            <m:sSubSupPr>
                              <m:ctrlPr>
                                <a:rPr lang="en-US" sz="2800" i="1">
                                  <a:latin typeface="Cambria Math" panose="02040503050406030204" pitchFamily="18" charset="0"/>
                                </a:rPr>
                              </m:ctrlPr>
                            </m:sSubSupPr>
                            <m:e>
                              <m:r>
                                <a:rPr lang="en-US" sz="2800" i="1">
                                  <a:latin typeface="Cambria Math" panose="02040503050406030204" pitchFamily="18" charset="0"/>
                                </a:rPr>
                                <m:t>𝑀</m:t>
                              </m:r>
                            </m:e>
                            <m:sub>
                              <m:r>
                                <a:rPr lang="en-US" sz="2800" i="1" smtClean="0">
                                  <a:solidFill>
                                    <a:srgbClr val="FF0000"/>
                                  </a:solidFill>
                                  <a:latin typeface="Cambria Math" panose="02040503050406030204" pitchFamily="18" charset="0"/>
                                </a:rPr>
                                <m:t>𝑁𝐴</m:t>
                              </m:r>
                            </m:sub>
                            <m:sup>
                              <m:r>
                                <a:rPr lang="en-US" sz="2800" i="0">
                                  <a:latin typeface="Cambria Math" panose="02040503050406030204" pitchFamily="18" charset="0"/>
                                </a:rPr>
                                <m:t>−1</m:t>
                              </m:r>
                            </m:sup>
                          </m:sSubSup>
                          <m:d>
                            <m:dPr>
                              <m:begChr m:val="["/>
                              <m:endChr m:val="]"/>
                              <m:ctrlPr>
                                <a:rPr lang="en-US" sz="2800" i="1">
                                  <a:latin typeface="Cambria Math" panose="02040503050406030204" pitchFamily="18" charset="0"/>
                                </a:rPr>
                              </m:ctrlPr>
                            </m:dPr>
                            <m:e>
                              <m:m>
                                <m:mPr>
                                  <m:mcs>
                                    <m:mc>
                                      <m:mcPr>
                                        <m:count m:val="1"/>
                                        <m:mcJc m:val="center"/>
                                      </m:mcPr>
                                    </m:mc>
                                  </m:mcs>
                                  <m:ctrlPr>
                                    <a:rPr lang="en-US" sz="2800" i="1">
                                      <a:latin typeface="Cambria Math" panose="02040503050406030204" pitchFamily="18" charset="0"/>
                                    </a:rPr>
                                  </m:ctrlPr>
                                </m:mPr>
                                <m:mr>
                                  <m:e>
                                    <m:sSub>
                                      <m:sSubPr>
                                        <m:ctrlPr>
                                          <a:rPr lang="en-US" sz="2800" i="1">
                                            <a:latin typeface="Cambria Math" panose="02040503050406030204" pitchFamily="18" charset="0"/>
                                          </a:rPr>
                                        </m:ctrlPr>
                                      </m:sSubPr>
                                      <m:e>
                                        <m:r>
                                          <a:rPr lang="en-US" sz="2800" i="1">
                                            <a:latin typeface="Cambria Math" panose="02040503050406030204" pitchFamily="18" charset="0"/>
                                          </a:rPr>
                                          <m:t>𝑋</m:t>
                                        </m:r>
                                      </m:e>
                                      <m:sub>
                                        <m:r>
                                          <a:rPr lang="en-US" sz="2800" i="1">
                                            <a:latin typeface="Cambria Math" panose="02040503050406030204" pitchFamily="18" charset="0"/>
                                          </a:rPr>
                                          <m:t>𝐼𝐺𝑆</m:t>
                                        </m:r>
                                      </m:sub>
                                    </m:sSub>
                                  </m:e>
                                </m:mr>
                                <m:mr>
                                  <m:e>
                                    <m:sSub>
                                      <m:sSubPr>
                                        <m:ctrlPr>
                                          <a:rPr lang="en-US" sz="2800" i="1">
                                            <a:latin typeface="Cambria Math" panose="02040503050406030204" pitchFamily="18" charset="0"/>
                                          </a:rPr>
                                        </m:ctrlPr>
                                      </m:sSubPr>
                                      <m:e>
                                        <m:r>
                                          <a:rPr lang="en-US" sz="2800" i="1">
                                            <a:latin typeface="Cambria Math" panose="02040503050406030204" pitchFamily="18" charset="0"/>
                                          </a:rPr>
                                          <m:t>𝑌</m:t>
                                        </m:r>
                                      </m:e>
                                      <m:sub>
                                        <m:r>
                                          <a:rPr lang="en-US" sz="2800" i="1">
                                            <a:latin typeface="Cambria Math" panose="02040503050406030204" pitchFamily="18" charset="0"/>
                                          </a:rPr>
                                          <m:t>𝐼𝐺𝑆</m:t>
                                        </m:r>
                                      </m:sub>
                                    </m:sSub>
                                  </m:e>
                                </m:mr>
                                <m:mr>
                                  <m:e>
                                    <m:sSub>
                                      <m:sSubPr>
                                        <m:ctrlPr>
                                          <a:rPr lang="en-US" sz="2800" i="1">
                                            <a:latin typeface="Cambria Math" panose="02040503050406030204" pitchFamily="18" charset="0"/>
                                          </a:rPr>
                                        </m:ctrlPr>
                                      </m:sSubPr>
                                      <m:e>
                                        <m:r>
                                          <a:rPr lang="en-US" sz="2800" i="1">
                                            <a:latin typeface="Cambria Math" panose="02040503050406030204" pitchFamily="18" charset="0"/>
                                          </a:rPr>
                                          <m:t>𝑍</m:t>
                                        </m:r>
                                      </m:e>
                                      <m:sub>
                                        <m:r>
                                          <a:rPr lang="en-US" sz="2800" i="1">
                                            <a:latin typeface="Cambria Math" panose="02040503050406030204" pitchFamily="18" charset="0"/>
                                          </a:rPr>
                                          <m:t>𝐼𝐺𝑆</m:t>
                                        </m:r>
                                      </m:sub>
                                    </m:sSub>
                                  </m:e>
                                </m:mr>
                              </m:m>
                            </m:e>
                          </m:d>
                        </m:e>
                        <m:sub>
                          <m:r>
                            <a:rPr lang="en-US" sz="2800" i="1">
                              <a:latin typeface="Cambria Math" panose="02040503050406030204" pitchFamily="18" charset="0"/>
                            </a:rPr>
                            <m:t>𝑡</m:t>
                          </m:r>
                        </m:sub>
                      </m:sSub>
                    </m:oMath>
                  </m:oMathPara>
                </a14:m>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4019368" y="4569909"/>
                <a:ext cx="4667432" cy="1378454"/>
              </a:xfrm>
              <a:prstGeom prst="rect">
                <a:avLst/>
              </a:prstGeom>
              <a:blipFill>
                <a:blip r:embed="rId3"/>
                <a:stretch>
                  <a:fillRect/>
                </a:stretch>
              </a:blipFill>
            </p:spPr>
            <p:txBody>
              <a:bodyPr/>
              <a:lstStyle/>
              <a:p>
                <a:r>
                  <a:rPr lang="en-US">
                    <a:noFill/>
                  </a:rPr>
                  <a:t> </a:t>
                </a:r>
              </a:p>
            </p:txBody>
          </p:sp>
        </mc:Fallback>
      </mc:AlternateContent>
      <p:sp>
        <p:nvSpPr>
          <p:cNvPr id="7" name="Freeform 6"/>
          <p:cNvSpPr/>
          <p:nvPr/>
        </p:nvSpPr>
        <p:spPr>
          <a:xfrm>
            <a:off x="5740400" y="2506598"/>
            <a:ext cx="2748422" cy="2014602"/>
          </a:xfrm>
          <a:custGeom>
            <a:avLst/>
            <a:gdLst>
              <a:gd name="connsiteX0" fmla="*/ 0 w 2748422"/>
              <a:gd name="connsiteY0" fmla="*/ 185802 h 2014602"/>
              <a:gd name="connsiteX1" fmla="*/ 2514600 w 2748422"/>
              <a:gd name="connsiteY1" fmla="*/ 173102 h 2014602"/>
              <a:gd name="connsiteX2" fmla="*/ 2489200 w 2748422"/>
              <a:gd name="connsiteY2" fmla="*/ 2014602 h 2014602"/>
            </a:gdLst>
            <a:ahLst/>
            <a:cxnLst>
              <a:cxn ang="0">
                <a:pos x="connsiteX0" y="connsiteY0"/>
              </a:cxn>
              <a:cxn ang="0">
                <a:pos x="connsiteX1" y="connsiteY1"/>
              </a:cxn>
              <a:cxn ang="0">
                <a:pos x="connsiteX2" y="connsiteY2"/>
              </a:cxn>
            </a:cxnLst>
            <a:rect l="l" t="t" r="r" b="b"/>
            <a:pathLst>
              <a:path w="2748422" h="2014602">
                <a:moveTo>
                  <a:pt x="0" y="185802"/>
                </a:moveTo>
                <a:cubicBezTo>
                  <a:pt x="1049866" y="27052"/>
                  <a:pt x="2099733" y="-131698"/>
                  <a:pt x="2514600" y="173102"/>
                </a:cubicBezTo>
                <a:cubicBezTo>
                  <a:pt x="2929467" y="477902"/>
                  <a:pt x="2709333" y="1246252"/>
                  <a:pt x="2489200" y="2014602"/>
                </a:cubicBezTo>
              </a:path>
            </a:pathLst>
          </a:custGeom>
          <a:noFill/>
          <a:ln w="25400">
            <a:solidFill>
              <a:srgbClr val="FF0000"/>
            </a:solidFill>
            <a:tailEnd type="arrow" w="lg"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p:cNvSpPr/>
          <p:nvPr/>
        </p:nvSpPr>
        <p:spPr>
          <a:xfrm>
            <a:off x="5181600" y="2880376"/>
            <a:ext cx="2806826" cy="1971024"/>
          </a:xfrm>
          <a:custGeom>
            <a:avLst/>
            <a:gdLst>
              <a:gd name="connsiteX0" fmla="*/ 0 w 2806826"/>
              <a:gd name="connsiteY0" fmla="*/ 167624 h 1971024"/>
              <a:gd name="connsiteX1" fmla="*/ 1930400 w 2806826"/>
              <a:gd name="connsiteY1" fmla="*/ 2524 h 1971024"/>
              <a:gd name="connsiteX2" fmla="*/ 2806700 w 2806826"/>
              <a:gd name="connsiteY2" fmla="*/ 281924 h 1971024"/>
              <a:gd name="connsiteX3" fmla="*/ 1981200 w 2806826"/>
              <a:gd name="connsiteY3" fmla="*/ 1971024 h 1971024"/>
            </a:gdLst>
            <a:ahLst/>
            <a:cxnLst>
              <a:cxn ang="0">
                <a:pos x="connsiteX0" y="connsiteY0"/>
              </a:cxn>
              <a:cxn ang="0">
                <a:pos x="connsiteX1" y="connsiteY1"/>
              </a:cxn>
              <a:cxn ang="0">
                <a:pos x="connsiteX2" y="connsiteY2"/>
              </a:cxn>
              <a:cxn ang="0">
                <a:pos x="connsiteX3" y="connsiteY3"/>
              </a:cxn>
            </a:cxnLst>
            <a:rect l="l" t="t" r="r" b="b"/>
            <a:pathLst>
              <a:path w="2806826" h="1971024">
                <a:moveTo>
                  <a:pt x="0" y="167624"/>
                </a:moveTo>
                <a:cubicBezTo>
                  <a:pt x="731308" y="75549"/>
                  <a:pt x="1462617" y="-16526"/>
                  <a:pt x="1930400" y="2524"/>
                </a:cubicBezTo>
                <a:cubicBezTo>
                  <a:pt x="2398183" y="21574"/>
                  <a:pt x="2798233" y="-46159"/>
                  <a:pt x="2806700" y="281924"/>
                </a:cubicBezTo>
                <a:cubicBezTo>
                  <a:pt x="2815167" y="610007"/>
                  <a:pt x="2398183" y="1290515"/>
                  <a:pt x="1981200" y="1971024"/>
                </a:cubicBezTo>
              </a:path>
            </a:pathLst>
          </a:custGeom>
          <a:noFill/>
          <a:ln w="25400">
            <a:solidFill>
              <a:srgbClr val="FF0000"/>
            </a:solidFill>
            <a:tailEnd type="arrow" w="lg"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288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Mathematical Approximations</a:t>
            </a:r>
            <a:endParaRPr lang="en-US" dirty="0"/>
          </a:p>
        </p:txBody>
      </p:sp>
      <p:sp>
        <p:nvSpPr>
          <p:cNvPr id="4" name="Date Placeholder 3"/>
          <p:cNvSpPr>
            <a:spLocks noGrp="1"/>
          </p:cNvSpPr>
          <p:nvPr>
            <p:ph type="dt" sz="half" idx="10"/>
          </p:nvPr>
        </p:nvSpPr>
        <p:spPr/>
        <p:txBody>
          <a:bodyPr/>
          <a:lstStyle/>
          <a:p>
            <a:pPr>
              <a:defRPr/>
            </a:pPr>
            <a:r>
              <a:rPr lang="en-US" altLang="en-US" smtClean="0"/>
              <a:t>December 11, 2017</a:t>
            </a:r>
            <a:endParaRPr lang="en-US" altLang="en-US"/>
          </a:p>
        </p:txBody>
      </p:sp>
      <p:sp>
        <p:nvSpPr>
          <p:cNvPr id="3" name="Footer Placeholder 2"/>
          <p:cNvSpPr>
            <a:spLocks noGrp="1"/>
          </p:cNvSpPr>
          <p:nvPr>
            <p:ph type="ftr" sz="quarter" idx="11"/>
          </p:nvPr>
        </p:nvSpPr>
        <p:spPr/>
        <p:txBody>
          <a:bodyPr/>
          <a:lstStyle/>
          <a:p>
            <a:pPr>
              <a:defRPr/>
            </a:pPr>
            <a:r>
              <a:rPr lang="en-US" smtClean="0"/>
              <a:t>AGU Fall Meeting, New Orleans</a:t>
            </a:r>
            <a:endParaRPr lang="en-US"/>
          </a:p>
        </p:txBody>
      </p:sp>
      <p:sp>
        <p:nvSpPr>
          <p:cNvPr id="15" name="Right Brace 14"/>
          <p:cNvSpPr/>
          <p:nvPr/>
        </p:nvSpPr>
        <p:spPr>
          <a:xfrm rot="5400000">
            <a:off x="7353301" y="1814396"/>
            <a:ext cx="584196" cy="252306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6619126" y="3478399"/>
            <a:ext cx="2416046" cy="646331"/>
          </a:xfrm>
          <a:prstGeom prst="rect">
            <a:avLst/>
          </a:prstGeom>
          <a:noFill/>
        </p:spPr>
        <p:txBody>
          <a:bodyPr wrap="none" rtlCol="0">
            <a:spAutoFit/>
          </a:bodyPr>
          <a:lstStyle/>
          <a:p>
            <a:r>
              <a:rPr lang="en-US" dirty="0" smtClean="0"/>
              <a:t>Rotate IGS </a:t>
            </a:r>
            <a:r>
              <a:rPr lang="en-US" dirty="0" smtClean="0"/>
              <a:t>frame into</a:t>
            </a:r>
          </a:p>
          <a:p>
            <a:r>
              <a:rPr lang="en-US" dirty="0" smtClean="0"/>
              <a:t>Euler frame</a:t>
            </a:r>
            <a:endParaRPr lang="en-US" dirty="0" smtClean="0"/>
          </a:p>
        </p:txBody>
      </p:sp>
      <p:sp>
        <p:nvSpPr>
          <p:cNvPr id="17" name="Right Brace 16"/>
          <p:cNvSpPr/>
          <p:nvPr/>
        </p:nvSpPr>
        <p:spPr>
          <a:xfrm rot="5400000">
            <a:off x="2679702" y="1323329"/>
            <a:ext cx="584196" cy="350519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2053023" y="3368027"/>
            <a:ext cx="2023819" cy="923330"/>
          </a:xfrm>
          <a:prstGeom prst="rect">
            <a:avLst/>
          </a:prstGeom>
          <a:noFill/>
        </p:spPr>
        <p:txBody>
          <a:bodyPr wrap="square" rtlCol="0">
            <a:spAutoFit/>
          </a:bodyPr>
          <a:lstStyle/>
          <a:p>
            <a:r>
              <a:rPr lang="en-US" dirty="0" smtClean="0"/>
              <a:t>Rotate Euler frame back to IGS frame</a:t>
            </a:r>
            <a:endParaRPr lang="en-US" dirty="0" smtClean="0"/>
          </a:p>
        </p:txBody>
      </p:sp>
      <p:sp>
        <p:nvSpPr>
          <p:cNvPr id="19" name="Right Brace 18"/>
          <p:cNvSpPr/>
          <p:nvPr/>
        </p:nvSpPr>
        <p:spPr>
          <a:xfrm rot="5400000">
            <a:off x="5214704" y="2287588"/>
            <a:ext cx="687037" cy="1659466"/>
          </a:xfrm>
          <a:prstGeom prst="rightBrace">
            <a:avLst>
              <a:gd name="adj1" fmla="val 8333"/>
              <a:gd name="adj2" fmla="val 5062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4280402" y="3478399"/>
            <a:ext cx="2338724" cy="646331"/>
          </a:xfrm>
          <a:prstGeom prst="rect">
            <a:avLst/>
          </a:prstGeom>
          <a:noFill/>
        </p:spPr>
        <p:txBody>
          <a:bodyPr wrap="square" rtlCol="0">
            <a:spAutoFit/>
          </a:bodyPr>
          <a:lstStyle/>
          <a:p>
            <a:r>
              <a:rPr lang="en-US" dirty="0" smtClean="0"/>
              <a:t>Rotate the point </a:t>
            </a:r>
            <a:endParaRPr lang="en-US" dirty="0" smtClean="0"/>
          </a:p>
          <a:p>
            <a:r>
              <a:rPr lang="en-US" dirty="0" smtClean="0"/>
              <a:t>about </a:t>
            </a:r>
            <a:r>
              <a:rPr lang="en-US" dirty="0" smtClean="0"/>
              <a:t>the </a:t>
            </a:r>
            <a:r>
              <a:rPr lang="en-US" dirty="0" smtClean="0"/>
              <a:t>Euler pole</a:t>
            </a:r>
            <a:endParaRPr lang="en-US" dirty="0"/>
          </a:p>
        </p:txBody>
      </p:sp>
      <mc:AlternateContent xmlns:mc="http://schemas.openxmlformats.org/markup-compatibility/2006" xmlns:a14="http://schemas.microsoft.com/office/drawing/2010/main">
        <mc:Choice Requires="a14">
          <p:sp>
            <p:nvSpPr>
              <p:cNvPr id="21" name="Rectangle 20"/>
              <p:cNvSpPr/>
              <p:nvPr/>
            </p:nvSpPr>
            <p:spPr>
              <a:xfrm>
                <a:off x="0" y="2081437"/>
                <a:ext cx="9144000" cy="59202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𝑀</m:t>
                          </m:r>
                        </m:e>
                        <m:sub>
                          <m:r>
                            <a:rPr lang="en-US" sz="2400" i="1">
                              <a:latin typeface="Cambria Math" panose="02040503050406030204" pitchFamily="18" charset="0"/>
                            </a:rPr>
                            <m:t>𝑁𝐴</m:t>
                          </m:r>
                        </m:sub>
                        <m:sup>
                          <m:r>
                            <a:rPr lang="en-US" sz="2400" i="0">
                              <a:latin typeface="Cambria Math" panose="02040503050406030204" pitchFamily="18" charset="0"/>
                            </a:rPr>
                            <m:t>−1</m:t>
                          </m:r>
                        </m:sup>
                      </m:sSubSup>
                      <m:r>
                        <a:rPr lang="en-US" sz="2400" i="0">
                          <a:latin typeface="Cambria Math" panose="02040503050406030204" pitchFamily="18" charset="0"/>
                        </a:rPr>
                        <m:t>=</m:t>
                      </m:r>
                      <m:sSup>
                        <m:sSupPr>
                          <m:ctrlPr>
                            <a:rPr lang="en-US" sz="2400" i="1">
                              <a:latin typeface="Cambria Math" panose="02040503050406030204" pitchFamily="18" charset="0"/>
                            </a:rPr>
                          </m:ctrlPr>
                        </m:sSupPr>
                        <m:e>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i="0">
                                      <a:latin typeface="Cambria Math" panose="02040503050406030204" pitchFamily="18" charset="0"/>
                                    </a:rPr>
                                    <m:t>1</m:t>
                                  </m:r>
                                </m:sub>
                              </m:sSub>
                              <m:d>
                                <m:dPr>
                                  <m:ctrlPr>
                                    <a:rPr lang="en-US" sz="2400" i="1">
                                      <a:latin typeface="Cambria Math" panose="02040503050406030204" pitchFamily="18" charset="0"/>
                                    </a:rPr>
                                  </m:ctrlPr>
                                </m:dPr>
                                <m:e>
                                  <m:sSub>
                                    <m:sSubPr>
                                      <m:ctrlPr>
                                        <a:rPr lang="en-US" sz="2400" i="1" smtClean="0">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𝜆</m:t>
                                      </m:r>
                                    </m:e>
                                    <m:sub>
                                      <m:sSub>
                                        <m:sSubPr>
                                          <m:ctrlPr>
                                            <a:rPr lang="en-US" sz="2400" i="1">
                                              <a:solidFill>
                                                <a:srgbClr val="FF0000"/>
                                              </a:solidFill>
                                              <a:latin typeface="Cambria Math" panose="02040503050406030204" pitchFamily="18" charset="0"/>
                                            </a:rPr>
                                          </m:ctrlPr>
                                        </m:sSubPr>
                                        <m:e>
                                          <m:r>
                                            <a:rPr lang="en-US" sz="2400" i="0">
                                              <a:solidFill>
                                                <a:srgbClr val="FF0000"/>
                                              </a:solidFill>
                                              <a:latin typeface="Cambria Math" panose="02040503050406030204" pitchFamily="18" charset="0"/>
                                            </a:rPr>
                                            <m:t>0</m:t>
                                          </m:r>
                                        </m:e>
                                        <m:sub>
                                          <m:r>
                                            <a:rPr lang="en-US" sz="2400" i="1">
                                              <a:solidFill>
                                                <a:srgbClr val="FF0000"/>
                                              </a:solidFill>
                                              <a:latin typeface="Cambria Math" panose="02040503050406030204" pitchFamily="18" charset="0"/>
                                            </a:rPr>
                                            <m:t>𝑁𝐴</m:t>
                                          </m:r>
                                        </m:sub>
                                      </m:sSub>
                                    </m:sub>
                                  </m:sSub>
                                </m:e>
                              </m:d>
                            </m:e>
                          </m:d>
                        </m:e>
                        <m:sup>
                          <m:r>
                            <a:rPr lang="en-US" sz="2400" i="0">
                              <a:latin typeface="Cambria Math" panose="02040503050406030204" pitchFamily="18" charset="0"/>
                            </a:rPr>
                            <m:t>−1</m:t>
                          </m:r>
                        </m:sup>
                      </m:sSup>
                      <m:sSup>
                        <m:sSupPr>
                          <m:ctrlPr>
                            <a:rPr lang="en-US" sz="2400" i="1">
                              <a:latin typeface="Cambria Math" panose="02040503050406030204" pitchFamily="18" charset="0"/>
                            </a:rPr>
                          </m:ctrlPr>
                        </m:sSupPr>
                        <m:e>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i="0">
                                      <a:latin typeface="Cambria Math" panose="02040503050406030204" pitchFamily="18" charset="0"/>
                                    </a:rPr>
                                    <m:t>2</m:t>
                                  </m:r>
                                </m:sub>
                              </m:sSub>
                              <m:d>
                                <m:dPr>
                                  <m:ctrlPr>
                                    <a:rPr lang="en-US" sz="2400" i="1">
                                      <a:latin typeface="Cambria Math" panose="02040503050406030204" pitchFamily="18" charset="0"/>
                                    </a:rPr>
                                  </m:ctrlPr>
                                </m:dPr>
                                <m:e>
                                  <m:sSub>
                                    <m:sSubPr>
                                      <m:ctrlPr>
                                        <a:rPr lang="en-US" sz="2400" i="1" smtClean="0">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𝜃</m:t>
                                      </m:r>
                                    </m:e>
                                    <m:sub>
                                      <m:sSub>
                                        <m:sSubPr>
                                          <m:ctrlPr>
                                            <a:rPr lang="en-US" sz="2400" i="1">
                                              <a:solidFill>
                                                <a:srgbClr val="FF0000"/>
                                              </a:solidFill>
                                              <a:latin typeface="Cambria Math" panose="02040503050406030204" pitchFamily="18" charset="0"/>
                                            </a:rPr>
                                          </m:ctrlPr>
                                        </m:sSubPr>
                                        <m:e>
                                          <m:r>
                                            <a:rPr lang="en-US" sz="2400" i="0">
                                              <a:solidFill>
                                                <a:srgbClr val="FF0000"/>
                                              </a:solidFill>
                                              <a:latin typeface="Cambria Math" panose="02040503050406030204" pitchFamily="18" charset="0"/>
                                            </a:rPr>
                                            <m:t>0</m:t>
                                          </m:r>
                                        </m:e>
                                        <m:sub>
                                          <m:r>
                                            <a:rPr lang="en-US" sz="2400" i="1">
                                              <a:solidFill>
                                                <a:srgbClr val="FF0000"/>
                                              </a:solidFill>
                                              <a:latin typeface="Cambria Math" panose="02040503050406030204" pitchFamily="18" charset="0"/>
                                            </a:rPr>
                                            <m:t>𝑁𝐴</m:t>
                                          </m:r>
                                        </m:sub>
                                      </m:sSub>
                                    </m:sub>
                                  </m:sSub>
                                </m:e>
                              </m:d>
                            </m:e>
                          </m:d>
                        </m:e>
                        <m:sup>
                          <m:r>
                            <a:rPr lang="en-US" sz="2400" i="0">
                              <a:latin typeface="Cambria Math" panose="02040503050406030204" pitchFamily="18" charset="0"/>
                            </a:rPr>
                            <m:t>−1</m:t>
                          </m:r>
                        </m:sup>
                      </m:sSup>
                      <m:sSup>
                        <m:sSupPr>
                          <m:ctrlPr>
                            <a:rPr lang="en-US" sz="2400" i="1">
                              <a:latin typeface="Cambria Math" panose="02040503050406030204" pitchFamily="18" charset="0"/>
                            </a:rPr>
                          </m:ctrlPr>
                        </m:sSupPr>
                        <m:e>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i="0">
                                      <a:latin typeface="Cambria Math" panose="02040503050406030204" pitchFamily="18" charset="0"/>
                                    </a:rPr>
                                    <m:t>3</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𝑁𝐴</m:t>
                                      </m:r>
                                    </m:sub>
                                  </m:sSub>
                                </m:e>
                              </m:d>
                            </m:e>
                          </m:d>
                        </m:e>
                        <m:sup>
                          <m:r>
                            <a:rPr lang="en-US" sz="2400" i="0">
                              <a:latin typeface="Cambria Math" panose="02040503050406030204" pitchFamily="18" charset="0"/>
                            </a:rPr>
                            <m:t>−1</m:t>
                          </m:r>
                        </m:sup>
                      </m:sSup>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i="0">
                              <a:latin typeface="Cambria Math" panose="02040503050406030204" pitchFamily="18" charset="0"/>
                            </a:rPr>
                            <m:t>2</m:t>
                          </m:r>
                        </m:sub>
                      </m:sSub>
                      <m:d>
                        <m:dPr>
                          <m:ctrlPr>
                            <a:rPr lang="en-US" sz="2400" i="1">
                              <a:latin typeface="Cambria Math" panose="02040503050406030204" pitchFamily="18" charset="0"/>
                            </a:rPr>
                          </m:ctrlPr>
                        </m:dPr>
                        <m:e>
                          <m:sSub>
                            <m:sSubPr>
                              <m:ctrlPr>
                                <a:rPr lang="en-US" sz="2400" i="1" smtClean="0">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𝜃</m:t>
                              </m:r>
                            </m:e>
                            <m:sub>
                              <m:sSub>
                                <m:sSubPr>
                                  <m:ctrlPr>
                                    <a:rPr lang="en-US" sz="2400" i="1">
                                      <a:solidFill>
                                        <a:srgbClr val="FF0000"/>
                                      </a:solidFill>
                                      <a:latin typeface="Cambria Math" panose="02040503050406030204" pitchFamily="18" charset="0"/>
                                    </a:rPr>
                                  </m:ctrlPr>
                                </m:sSubPr>
                                <m:e>
                                  <m:r>
                                    <a:rPr lang="en-US" sz="2400" i="0">
                                      <a:solidFill>
                                        <a:srgbClr val="FF0000"/>
                                      </a:solidFill>
                                      <a:latin typeface="Cambria Math" panose="02040503050406030204" pitchFamily="18" charset="0"/>
                                    </a:rPr>
                                    <m:t>0</m:t>
                                  </m:r>
                                </m:e>
                                <m:sub>
                                  <m:r>
                                    <a:rPr lang="en-US" sz="2400" i="1">
                                      <a:solidFill>
                                        <a:srgbClr val="FF0000"/>
                                      </a:solidFill>
                                      <a:latin typeface="Cambria Math" panose="02040503050406030204" pitchFamily="18" charset="0"/>
                                    </a:rPr>
                                    <m:t>𝑁𝐴</m:t>
                                  </m:r>
                                </m:sub>
                              </m:sSub>
                            </m:sub>
                          </m:sSub>
                        </m:e>
                      </m:d>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i="0">
                              <a:latin typeface="Cambria Math" panose="02040503050406030204" pitchFamily="18" charset="0"/>
                            </a:rPr>
                            <m:t>1</m:t>
                          </m:r>
                        </m:sub>
                      </m:sSub>
                      <m:d>
                        <m:dPr>
                          <m:ctrlPr>
                            <a:rPr lang="en-US" sz="2400" i="1">
                              <a:latin typeface="Cambria Math" panose="02040503050406030204" pitchFamily="18" charset="0"/>
                            </a:rPr>
                          </m:ctrlPr>
                        </m:dPr>
                        <m:e>
                          <m:sSub>
                            <m:sSubPr>
                              <m:ctrlPr>
                                <a:rPr lang="en-US" sz="2400" i="1" smtClean="0">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𝜆</m:t>
                              </m:r>
                            </m:e>
                            <m:sub>
                              <m:sSub>
                                <m:sSubPr>
                                  <m:ctrlPr>
                                    <a:rPr lang="en-US" sz="2400" i="1">
                                      <a:solidFill>
                                        <a:srgbClr val="FF0000"/>
                                      </a:solidFill>
                                      <a:latin typeface="Cambria Math" panose="02040503050406030204" pitchFamily="18" charset="0"/>
                                    </a:rPr>
                                  </m:ctrlPr>
                                </m:sSubPr>
                                <m:e>
                                  <m:r>
                                    <a:rPr lang="en-US" sz="2400" i="0">
                                      <a:solidFill>
                                        <a:srgbClr val="FF0000"/>
                                      </a:solidFill>
                                      <a:latin typeface="Cambria Math" panose="02040503050406030204" pitchFamily="18" charset="0"/>
                                    </a:rPr>
                                    <m:t>0</m:t>
                                  </m:r>
                                </m:e>
                                <m:sub>
                                  <m:r>
                                    <a:rPr lang="en-US" sz="2400" i="1">
                                      <a:solidFill>
                                        <a:srgbClr val="FF0000"/>
                                      </a:solidFill>
                                      <a:latin typeface="Cambria Math" panose="02040503050406030204" pitchFamily="18" charset="0"/>
                                    </a:rPr>
                                    <m:t>𝑁𝐴</m:t>
                                  </m:r>
                                </m:sub>
                              </m:sSub>
                            </m:sub>
                          </m:sSub>
                        </m:e>
                      </m:d>
                    </m:oMath>
                  </m:oMathPara>
                </a14:m>
                <a:endParaRPr lang="en-US" sz="2400" dirty="0"/>
              </a:p>
            </p:txBody>
          </p:sp>
        </mc:Choice>
        <mc:Fallback xmlns="">
          <p:sp>
            <p:nvSpPr>
              <p:cNvPr id="21" name="Rectangle 20"/>
              <p:cNvSpPr>
                <a:spLocks noRot="1" noChangeAspect="1" noMove="1" noResize="1" noEditPoints="1" noAdjustHandles="1" noChangeArrowheads="1" noChangeShapeType="1" noTextEdit="1"/>
              </p:cNvSpPr>
              <p:nvPr/>
            </p:nvSpPr>
            <p:spPr>
              <a:xfrm>
                <a:off x="0" y="2081437"/>
                <a:ext cx="9144000" cy="592022"/>
              </a:xfrm>
              <a:prstGeom prst="rect">
                <a:avLst/>
              </a:prstGeom>
              <a:blipFill>
                <a:blip r:embed="rId3"/>
                <a:stretch>
                  <a:fillRect/>
                </a:stretch>
              </a:blipFill>
            </p:spPr>
            <p:txBody>
              <a:bodyPr/>
              <a:lstStyle/>
              <a:p>
                <a:r>
                  <a:rPr lang="en-US">
                    <a:noFill/>
                  </a:rPr>
                  <a:t> </a:t>
                </a:r>
              </a:p>
            </p:txBody>
          </p:sp>
        </mc:Fallback>
      </mc:AlternateContent>
      <p:sp>
        <p:nvSpPr>
          <p:cNvPr id="22" name="TextBox 21"/>
          <p:cNvSpPr txBox="1"/>
          <p:nvPr/>
        </p:nvSpPr>
        <p:spPr>
          <a:xfrm>
            <a:off x="5689208" y="1286054"/>
            <a:ext cx="3454792" cy="369332"/>
          </a:xfrm>
          <a:prstGeom prst="rect">
            <a:avLst/>
          </a:prstGeom>
          <a:noFill/>
        </p:spPr>
        <p:txBody>
          <a:bodyPr wrap="none" rtlCol="0">
            <a:spAutoFit/>
          </a:bodyPr>
          <a:lstStyle/>
          <a:p>
            <a:r>
              <a:rPr lang="en-US" dirty="0" smtClean="0"/>
              <a:t>(Euler Pole Parameters in </a:t>
            </a:r>
            <a:r>
              <a:rPr lang="en-US" dirty="0" smtClean="0">
                <a:solidFill>
                  <a:srgbClr val="FF0000"/>
                </a:solidFill>
              </a:rPr>
              <a:t>RED</a:t>
            </a:r>
            <a:r>
              <a:rPr lang="en-US" dirty="0" smtClean="0"/>
              <a:t>)</a:t>
            </a:r>
            <a:endParaRPr lang="en-US" dirty="0"/>
          </a:p>
        </p:txBody>
      </p:sp>
      <mc:AlternateContent xmlns:mc="http://schemas.openxmlformats.org/markup-compatibility/2006">
        <mc:Choice xmlns:a14="http://schemas.microsoft.com/office/drawing/2010/main" Requires="a14">
          <p:sp>
            <p:nvSpPr>
              <p:cNvPr id="14" name="Rectangle 13"/>
              <p:cNvSpPr/>
              <p:nvPr/>
            </p:nvSpPr>
            <p:spPr>
              <a:xfrm>
                <a:off x="6019800" y="4668139"/>
                <a:ext cx="2480733" cy="1289199"/>
              </a:xfrm>
              <a:prstGeom prst="rect">
                <a:avLst/>
              </a:prstGeom>
            </p:spPr>
            <p:txBody>
              <a:bodyPr wrap="square">
                <a:spAutoFit/>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𝜔</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𝑋</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sz="1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𝜔</m:t>
                              </m:r>
                            </m:e>
                          </m:acc>
                        </m:e>
                        <m:sub>
                          <m:r>
                            <a:rPr lang="en-US" sz="1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0</m:t>
                          </m:r>
                        </m:sub>
                      </m:s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Δ</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𝑡𝑐𝑜𝑠</m:t>
                      </m:r>
                      <m:sSub>
                        <m:sSubPr>
                          <m:ctrlPr>
                            <a:rPr lang="en-US" sz="18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𝜆</m:t>
                          </m:r>
                        </m:e>
                        <m:sub>
                          <m:r>
                            <a:rPr lang="en-US" sz="1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0</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𝑠𝑖𝑛</m:t>
                      </m:r>
                      <m:sSub>
                        <m:sSubPr>
                          <m:ctrlPr>
                            <a:rPr lang="en-US" sz="18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sz="1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0</m:t>
                          </m:r>
                        </m:sub>
                      </m:sSub>
                    </m:oMath>
                  </m:oMathPara>
                </a14:m>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𝜔</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𝑌</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sz="1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𝜔</m:t>
                              </m:r>
                            </m:e>
                          </m:acc>
                        </m:e>
                        <m:sub>
                          <m:r>
                            <a:rPr lang="en-US" sz="1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0</m:t>
                          </m:r>
                        </m:sub>
                      </m:s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Δ</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𝑡𝑠𝑖𝑛</m:t>
                      </m:r>
                      <m:sSub>
                        <m:sSubPr>
                          <m:ctrlPr>
                            <a:rPr lang="en-US" sz="18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𝜆</m:t>
                          </m:r>
                        </m:e>
                        <m:sub>
                          <m:r>
                            <a:rPr lang="en-US" sz="1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0</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𝑠𝑖𝑛</m:t>
                      </m:r>
                      <m:sSub>
                        <m:sSubPr>
                          <m:ctrlPr>
                            <a:rPr lang="en-US" sz="18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sz="1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0</m:t>
                          </m:r>
                        </m:sub>
                      </m:sSub>
                    </m:oMath>
                  </m:oMathPara>
                </a14:m>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𝜔</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𝑍</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sz="1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𝜔</m:t>
                              </m:r>
                            </m:e>
                          </m:acc>
                        </m:e>
                        <m:sub>
                          <m:r>
                            <a:rPr lang="en-US" sz="1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0</m:t>
                          </m:r>
                        </m:sub>
                      </m:s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Δ</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𝑡𝑐𝑜𝑠</m:t>
                      </m:r>
                      <m:sSub>
                        <m:sSubPr>
                          <m:ctrlPr>
                            <a:rPr lang="en-US" sz="18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sz="1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0</m:t>
                          </m:r>
                        </m:sub>
                      </m:sSub>
                    </m:oMath>
                  </m:oMathPara>
                </a14:m>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6019800" y="4668139"/>
                <a:ext cx="2480733" cy="128919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Rectangle 22"/>
              <p:cNvSpPr/>
              <p:nvPr/>
            </p:nvSpPr>
            <p:spPr>
              <a:xfrm>
                <a:off x="391391" y="4547659"/>
                <a:ext cx="4545603" cy="11448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i="1">
                              <a:latin typeface="Cambria Math" panose="02040503050406030204" pitchFamily="18" charset="0"/>
                              <a:ea typeface="Times New Roman" panose="02020603050405020304" pitchFamily="18" charset="0"/>
                              <a:cs typeface="Times New Roman" panose="02020603050405020304" pitchFamily="18" charset="0"/>
                            </a:rPr>
                            <m:t>𝑀</m:t>
                          </m:r>
                        </m:e>
                        <m:sup>
                          <m:r>
                            <a:rPr lang="en-US" sz="2400" i="1">
                              <a:latin typeface="Cambria Math" panose="02040503050406030204" pitchFamily="18" charset="0"/>
                              <a:ea typeface="Times New Roman" panose="02020603050405020304" pitchFamily="18" charset="0"/>
                              <a:cs typeface="Times New Roman" panose="02020603050405020304" pitchFamily="18" charset="0"/>
                            </a:rPr>
                            <m:t>−1</m:t>
                          </m:r>
                        </m:sup>
                      </m:sSup>
                      <m:r>
                        <a:rPr lang="en-US" sz="24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𝑅</m:t>
                          </m:r>
                        </m:e>
                      </m:acc>
                      <m:r>
                        <a:rPr lang="en-US" sz="2400" i="0">
                          <a:latin typeface="Cambria Math" panose="02040503050406030204" pitchFamily="18" charset="0"/>
                        </a:rPr>
                        <m:t>=</m:t>
                      </m:r>
                      <m:d>
                        <m:dPr>
                          <m:begChr m:val="["/>
                          <m:endChr m:val="]"/>
                          <m:ctrlPr>
                            <a:rPr lang="en-US" sz="2400" i="1">
                              <a:latin typeface="Cambria Math" panose="02040503050406030204" pitchFamily="18" charset="0"/>
                            </a:rPr>
                          </m:ctrlPr>
                        </m:dPr>
                        <m:e>
                          <m:m>
                            <m:mPr>
                              <m:mcs>
                                <m:mc>
                                  <m:mcPr>
                                    <m:count m:val="3"/>
                                    <m:mcJc m:val="center"/>
                                  </m:mcPr>
                                </m:mc>
                              </m:mcs>
                              <m:ctrlPr>
                                <a:rPr lang="en-US" sz="2400" i="1">
                                  <a:latin typeface="Cambria Math" panose="02040503050406030204" pitchFamily="18" charset="0"/>
                                </a:rPr>
                              </m:ctrlPr>
                            </m:mPr>
                            <m:mr>
                              <m:e>
                                <m:r>
                                  <a:rPr lang="en-US" sz="2400" i="0">
                                    <a:latin typeface="Cambria Math" panose="02040503050406030204" pitchFamily="18" charset="0"/>
                                  </a:rPr>
                                  <m:t>1</m:t>
                                </m:r>
                              </m:e>
                              <m:e>
                                <m:sSub>
                                  <m:sSubPr>
                                    <m:ctrlPr>
                                      <a:rPr lang="en-US" sz="2400" i="1">
                                        <a:latin typeface="Cambria Math" panose="02040503050406030204" pitchFamily="18" charset="0"/>
                                      </a:rPr>
                                    </m:ctrlPr>
                                  </m:sSubPr>
                                  <m:e>
                                    <m:r>
                                      <a:rPr lang="en-US" sz="2400" i="1">
                                        <a:latin typeface="Cambria Math" panose="02040503050406030204" pitchFamily="18" charset="0"/>
                                      </a:rPr>
                                      <m:t>𝜔</m:t>
                                    </m:r>
                                  </m:e>
                                  <m:sub>
                                    <m:r>
                                      <a:rPr lang="en-US" sz="2400" i="1">
                                        <a:latin typeface="Cambria Math" panose="02040503050406030204" pitchFamily="18" charset="0"/>
                                      </a:rPr>
                                      <m:t>𝑍</m:t>
                                    </m:r>
                                  </m:sub>
                                </m:sSub>
                              </m:e>
                              <m:e>
                                <m:r>
                                  <a:rPr lang="en-US" sz="2400" i="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𝜔</m:t>
                                    </m:r>
                                  </m:e>
                                  <m:sub>
                                    <m:r>
                                      <a:rPr lang="en-US" sz="2400" i="1">
                                        <a:latin typeface="Cambria Math" panose="02040503050406030204" pitchFamily="18" charset="0"/>
                                      </a:rPr>
                                      <m:t>𝑌</m:t>
                                    </m:r>
                                  </m:sub>
                                </m:sSub>
                              </m:e>
                            </m:mr>
                            <m:mr>
                              <m:e>
                                <m:r>
                                  <a:rPr lang="en-US" sz="2400" i="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𝜔</m:t>
                                    </m:r>
                                  </m:e>
                                  <m:sub>
                                    <m:r>
                                      <a:rPr lang="en-US" sz="2400" i="1">
                                        <a:latin typeface="Cambria Math" panose="02040503050406030204" pitchFamily="18" charset="0"/>
                                      </a:rPr>
                                      <m:t>𝑍</m:t>
                                    </m:r>
                                  </m:sub>
                                </m:sSub>
                              </m:e>
                              <m:e>
                                <m:r>
                                  <a:rPr lang="en-US" sz="2400" i="0">
                                    <a:latin typeface="Cambria Math" panose="02040503050406030204" pitchFamily="18" charset="0"/>
                                  </a:rPr>
                                  <m:t>1</m:t>
                                </m:r>
                              </m:e>
                              <m:e>
                                <m:sSub>
                                  <m:sSubPr>
                                    <m:ctrlPr>
                                      <a:rPr lang="en-US" sz="2400" i="1">
                                        <a:latin typeface="Cambria Math" panose="02040503050406030204" pitchFamily="18" charset="0"/>
                                      </a:rPr>
                                    </m:ctrlPr>
                                  </m:sSubPr>
                                  <m:e>
                                    <m:r>
                                      <a:rPr lang="en-US" sz="2400" i="1">
                                        <a:latin typeface="Cambria Math" panose="02040503050406030204" pitchFamily="18" charset="0"/>
                                      </a:rPr>
                                      <m:t>𝜔</m:t>
                                    </m:r>
                                  </m:e>
                                  <m:sub>
                                    <m:r>
                                      <a:rPr lang="en-US" sz="2400" i="1">
                                        <a:latin typeface="Cambria Math" panose="02040503050406030204" pitchFamily="18" charset="0"/>
                                      </a:rPr>
                                      <m:t>𝑋</m:t>
                                    </m:r>
                                  </m:sub>
                                </m:sSub>
                              </m:e>
                            </m:mr>
                            <m:mr>
                              <m:e>
                                <m:sSub>
                                  <m:sSubPr>
                                    <m:ctrlPr>
                                      <a:rPr lang="en-US" sz="2400" i="1">
                                        <a:latin typeface="Cambria Math" panose="02040503050406030204" pitchFamily="18" charset="0"/>
                                      </a:rPr>
                                    </m:ctrlPr>
                                  </m:sSubPr>
                                  <m:e>
                                    <m:r>
                                      <a:rPr lang="en-US" sz="2400" i="1">
                                        <a:latin typeface="Cambria Math" panose="02040503050406030204" pitchFamily="18" charset="0"/>
                                      </a:rPr>
                                      <m:t>𝜔</m:t>
                                    </m:r>
                                  </m:e>
                                  <m:sub>
                                    <m:r>
                                      <a:rPr lang="en-US" sz="2400" i="1">
                                        <a:latin typeface="Cambria Math" panose="02040503050406030204" pitchFamily="18" charset="0"/>
                                      </a:rPr>
                                      <m:t>𝑌</m:t>
                                    </m:r>
                                  </m:sub>
                                </m:sSub>
                              </m:e>
                              <m:e>
                                <m:sSub>
                                  <m:sSubPr>
                                    <m:ctrlPr>
                                      <a:rPr lang="en-US" sz="2400" i="1">
                                        <a:latin typeface="Cambria Math" panose="02040503050406030204" pitchFamily="18" charset="0"/>
                                      </a:rPr>
                                    </m:ctrlPr>
                                  </m:sSubPr>
                                  <m:e>
                                    <m:r>
                                      <a:rPr lang="en-US" sz="2400" i="0">
                                        <a:latin typeface="Cambria Math" panose="02040503050406030204" pitchFamily="18" charset="0"/>
                                      </a:rPr>
                                      <m:t>−</m:t>
                                    </m:r>
                                    <m:r>
                                      <a:rPr lang="en-US" sz="2400" i="1">
                                        <a:latin typeface="Cambria Math" panose="02040503050406030204" pitchFamily="18" charset="0"/>
                                      </a:rPr>
                                      <m:t>𝜔</m:t>
                                    </m:r>
                                  </m:e>
                                  <m:sub>
                                    <m:r>
                                      <a:rPr lang="en-US" sz="2400" i="1">
                                        <a:latin typeface="Cambria Math" panose="02040503050406030204" pitchFamily="18" charset="0"/>
                                      </a:rPr>
                                      <m:t>𝑋</m:t>
                                    </m:r>
                                  </m:sub>
                                </m:sSub>
                              </m:e>
                              <m:e>
                                <m:r>
                                  <a:rPr lang="en-US" sz="2400" i="0">
                                    <a:latin typeface="Cambria Math" panose="02040503050406030204" pitchFamily="18" charset="0"/>
                                  </a:rPr>
                                  <m:t>1</m:t>
                                </m:r>
                              </m:e>
                            </m:mr>
                          </m:m>
                        </m:e>
                      </m:d>
                    </m:oMath>
                  </m:oMathPara>
                </a14:m>
                <a:endParaRPr lang="en-US" sz="2400" dirty="0"/>
              </a:p>
            </p:txBody>
          </p:sp>
        </mc:Choice>
        <mc:Fallback>
          <p:sp>
            <p:nvSpPr>
              <p:cNvPr id="23" name="Rectangle 22"/>
              <p:cNvSpPr>
                <a:spLocks noRot="1" noChangeAspect="1" noMove="1" noResize="1" noEditPoints="1" noAdjustHandles="1" noChangeArrowheads="1" noChangeShapeType="1" noTextEdit="1"/>
              </p:cNvSpPr>
              <p:nvPr/>
            </p:nvSpPr>
            <p:spPr>
              <a:xfrm>
                <a:off x="391391" y="4547659"/>
                <a:ext cx="4545603" cy="1144801"/>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6968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animBg="1"/>
      <p:bldP spid="18" grpId="0"/>
      <p:bldP spid="19" grpId="0" animBg="1"/>
      <p:bldP spid="20" grpId="0"/>
      <p:bldP spid="14"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t>Mathematical Approximation</a:t>
            </a:r>
            <a:endParaRPr lang="en-US" dirty="0"/>
          </a:p>
        </p:txBody>
      </p:sp>
      <p:sp>
        <p:nvSpPr>
          <p:cNvPr id="5" name="Date Placeholder 4"/>
          <p:cNvSpPr>
            <a:spLocks noGrp="1"/>
          </p:cNvSpPr>
          <p:nvPr>
            <p:ph type="dt" sz="half" idx="10"/>
          </p:nvPr>
        </p:nvSpPr>
        <p:spPr/>
        <p:txBody>
          <a:bodyPr/>
          <a:lstStyle/>
          <a:p>
            <a:pPr>
              <a:defRPr/>
            </a:pPr>
            <a:r>
              <a:rPr lang="en-US" altLang="en-US" smtClean="0"/>
              <a:t>December 11, 2017</a:t>
            </a:r>
            <a:endParaRPr lang="en-US" altLang="en-US"/>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nvPr>
            </p:nvGraphicFramePr>
            <p:xfrm>
              <a:off x="325652" y="3279472"/>
              <a:ext cx="8564348" cy="3024061"/>
            </p:xfrm>
            <a:graphic>
              <a:graphicData uri="http://schemas.openxmlformats.org/drawingml/2006/table">
                <a:tbl>
                  <a:tblPr firstRow="1" bandRow="1">
                    <a:tableStyleId>{5C22544A-7EE6-4342-B048-85BDC9FD1C3A}</a:tableStyleId>
                  </a:tblPr>
                  <a:tblGrid>
                    <a:gridCol w="3780835">
                      <a:extLst>
                        <a:ext uri="{9D8B030D-6E8A-4147-A177-3AD203B41FA5}">
                          <a16:colId xmlns:a16="http://schemas.microsoft.com/office/drawing/2014/main" val="2550955385"/>
                        </a:ext>
                      </a:extLst>
                    </a:gridCol>
                    <a:gridCol w="4783513">
                      <a:extLst>
                        <a:ext uri="{9D8B030D-6E8A-4147-A177-3AD203B41FA5}">
                          <a16:colId xmlns:a16="http://schemas.microsoft.com/office/drawing/2014/main" val="3082736386"/>
                        </a:ext>
                      </a:extLst>
                    </a:gridCol>
                  </a:tblGrid>
                  <a:tr h="1052595">
                    <a:tc>
                      <a:txBody>
                        <a:bodyPr/>
                        <a:lstStyle/>
                        <a:p>
                          <a:pPr algn="ctr"/>
                          <a:r>
                            <a:rPr lang="en-US" sz="2400" dirty="0" smtClean="0"/>
                            <a:t>Plate</a:t>
                          </a:r>
                          <a:endParaRPr lang="en-US" sz="2400" dirty="0"/>
                        </a:p>
                      </a:txBody>
                      <a:tcPr/>
                    </a:tc>
                    <a:tc>
                      <a:txBody>
                        <a:bodyPr/>
                        <a:lstStyle/>
                        <a:p>
                          <a:pPr algn="ctr"/>
                          <a:r>
                            <a:rPr lang="en-US" sz="2400" dirty="0" smtClean="0"/>
                            <a:t>Years until </a:t>
                          </a:r>
                          <a14:m>
                            <m:oMath xmlns:m="http://schemas.openxmlformats.org/officeDocument/2006/math">
                              <m:sSup>
                                <m:sSupPr>
                                  <m:ctrlPr>
                                    <a:rPr lang="en-US" sz="2400" b="1" i="1" kern="1200" smtClean="0">
                                      <a:solidFill>
                                        <a:schemeClr val="lt1"/>
                                      </a:solidFill>
                                      <a:effectLst/>
                                      <a:latin typeface="Cambria Math" panose="02040503050406030204" pitchFamily="18" charset="0"/>
                                      <a:ea typeface="+mn-ea"/>
                                      <a:cs typeface="+mn-cs"/>
                                    </a:rPr>
                                  </m:ctrlPr>
                                </m:sSupPr>
                                <m:e>
                                  <m:r>
                                    <a:rPr lang="en-US" sz="2400" b="1" i="1" kern="1200">
                                      <a:solidFill>
                                        <a:schemeClr val="lt1"/>
                                      </a:solidFill>
                                      <a:effectLst/>
                                      <a:latin typeface="Cambria Math" panose="02040503050406030204" pitchFamily="18" charset="0"/>
                                      <a:ea typeface="+mn-ea"/>
                                      <a:cs typeface="+mn-cs"/>
                                    </a:rPr>
                                    <m:t>𝑀</m:t>
                                  </m:r>
                                </m:e>
                                <m:sup>
                                  <m:r>
                                    <a:rPr lang="en-US" sz="2400" b="1" i="1" kern="1200">
                                      <a:solidFill>
                                        <a:schemeClr val="lt1"/>
                                      </a:solidFill>
                                      <a:effectLst/>
                                      <a:latin typeface="Cambria Math" panose="02040503050406030204" pitchFamily="18" charset="0"/>
                                      <a:ea typeface="+mn-ea"/>
                                      <a:cs typeface="+mn-cs"/>
                                    </a:rPr>
                                    <m:t>−1</m:t>
                                  </m:r>
                                </m:sup>
                              </m:sSup>
                            </m:oMath>
                          </a14:m>
                          <a:r>
                            <a:rPr lang="en-US" sz="2400" dirty="0" smtClean="0"/>
                            <a:t> vs </a:t>
                          </a:r>
                          <a14:m>
                            <m:oMath xmlns:m="http://schemas.openxmlformats.org/officeDocument/2006/math">
                              <m:acc>
                                <m:accPr>
                                  <m:chr m:val="̃"/>
                                  <m:ctrlPr>
                                    <a:rPr lang="en-US" sz="2400" b="1" i="1" kern="1200" smtClean="0">
                                      <a:solidFill>
                                        <a:schemeClr val="lt1"/>
                                      </a:solidFill>
                                      <a:effectLst/>
                                      <a:latin typeface="Cambria Math" panose="02040503050406030204" pitchFamily="18" charset="0"/>
                                      <a:ea typeface="+mn-ea"/>
                                      <a:cs typeface="+mn-cs"/>
                                    </a:rPr>
                                  </m:ctrlPr>
                                </m:accPr>
                                <m:e>
                                  <m:r>
                                    <a:rPr lang="en-US" sz="2400" b="1" i="1" kern="1200">
                                      <a:solidFill>
                                        <a:schemeClr val="lt1"/>
                                      </a:solidFill>
                                      <a:effectLst/>
                                      <a:latin typeface="Cambria Math" panose="02040503050406030204" pitchFamily="18" charset="0"/>
                                      <a:ea typeface="+mn-ea"/>
                                      <a:cs typeface="+mn-cs"/>
                                    </a:rPr>
                                    <m:t>𝑅</m:t>
                                  </m:r>
                                </m:e>
                              </m:acc>
                            </m:oMath>
                          </a14:m>
                          <a:r>
                            <a:rPr lang="en-US" sz="2400" dirty="0" smtClean="0"/>
                            <a:t> </a:t>
                          </a:r>
                        </a:p>
                        <a:p>
                          <a:pPr algn="ctr"/>
                          <a:r>
                            <a:rPr lang="en-US" sz="2400" dirty="0" smtClean="0"/>
                            <a:t>approximation</a:t>
                          </a:r>
                          <a:r>
                            <a:rPr lang="en-US" sz="2400" baseline="0" dirty="0" smtClean="0"/>
                            <a:t> exceeds 0.5 mm </a:t>
                          </a:r>
                        </a:p>
                        <a:p>
                          <a:pPr algn="ctr"/>
                          <a:r>
                            <a:rPr lang="en-US" sz="2400" baseline="0" dirty="0" smtClean="0"/>
                            <a:t>anywhere on that plate</a:t>
                          </a:r>
                          <a:endParaRPr lang="en-US" sz="2400" dirty="0"/>
                        </a:p>
                      </a:txBody>
                      <a:tcPr/>
                    </a:tc>
                    <a:extLst>
                      <a:ext uri="{0D108BD9-81ED-4DB2-BD59-A6C34878D82A}">
                        <a16:rowId xmlns:a16="http://schemas.microsoft.com/office/drawing/2014/main" val="1690589921"/>
                      </a:ext>
                    </a:extLst>
                  </a:tr>
                  <a:tr h="424029">
                    <a:tc>
                      <a:txBody>
                        <a:bodyPr/>
                        <a:lstStyle/>
                        <a:p>
                          <a:pPr algn="ctr"/>
                          <a:r>
                            <a:rPr lang="en-US" sz="2400" b="1" dirty="0" smtClean="0"/>
                            <a:t>N. American</a:t>
                          </a:r>
                          <a:endParaRPr lang="en-US" sz="2400" b="1" dirty="0"/>
                        </a:p>
                      </a:txBody>
                      <a:tcPr/>
                    </a:tc>
                    <a:tc>
                      <a:txBody>
                        <a:bodyPr/>
                        <a:lstStyle/>
                        <a:p>
                          <a:pPr algn="ctr"/>
                          <a:r>
                            <a:rPr lang="en-US" sz="2400" b="1" dirty="0" smtClean="0"/>
                            <a:t>~ 3,860</a:t>
                          </a:r>
                          <a:endParaRPr lang="en-US" sz="2400" b="1" dirty="0"/>
                        </a:p>
                      </a:txBody>
                      <a:tcPr/>
                    </a:tc>
                    <a:extLst>
                      <a:ext uri="{0D108BD9-81ED-4DB2-BD59-A6C34878D82A}">
                        <a16:rowId xmlns:a16="http://schemas.microsoft.com/office/drawing/2014/main" val="3877413641"/>
                      </a:ext>
                    </a:extLst>
                  </a:tr>
                  <a:tr h="424029">
                    <a:tc>
                      <a:txBody>
                        <a:bodyPr/>
                        <a:lstStyle/>
                        <a:p>
                          <a:pPr algn="ctr"/>
                          <a:r>
                            <a:rPr lang="en-US" sz="2400" b="1" dirty="0" smtClean="0"/>
                            <a:t>Pacific</a:t>
                          </a:r>
                          <a:endParaRPr lang="en-US" sz="2400" b="1" dirty="0"/>
                        </a:p>
                      </a:txBody>
                      <a:tcPr/>
                    </a:tc>
                    <a:tc>
                      <a:txBody>
                        <a:bodyPr/>
                        <a:lstStyle/>
                        <a:p>
                          <a:pPr algn="ctr"/>
                          <a:r>
                            <a:rPr lang="en-US" sz="2400" b="1" dirty="0" smtClean="0"/>
                            <a:t>~ 1,070</a:t>
                          </a:r>
                          <a:endParaRPr lang="en-US" sz="2400" b="1" dirty="0"/>
                        </a:p>
                      </a:txBody>
                      <a:tcPr/>
                    </a:tc>
                    <a:extLst>
                      <a:ext uri="{0D108BD9-81ED-4DB2-BD59-A6C34878D82A}">
                        <a16:rowId xmlns:a16="http://schemas.microsoft.com/office/drawing/2014/main" val="1160912054"/>
                      </a:ext>
                    </a:extLst>
                  </a:tr>
                  <a:tr h="424029">
                    <a:tc>
                      <a:txBody>
                        <a:bodyPr/>
                        <a:lstStyle/>
                        <a:p>
                          <a:pPr algn="ctr"/>
                          <a:r>
                            <a:rPr lang="en-US" sz="2400" b="1" dirty="0" smtClean="0"/>
                            <a:t>Caribbean</a:t>
                          </a:r>
                          <a:endParaRPr lang="en-US" sz="2400" b="1" dirty="0"/>
                        </a:p>
                      </a:txBody>
                      <a:tcPr/>
                    </a:tc>
                    <a:tc>
                      <a:txBody>
                        <a:bodyPr/>
                        <a:lstStyle/>
                        <a:p>
                          <a:pPr algn="ctr"/>
                          <a:r>
                            <a:rPr lang="en-US" sz="2400" b="1" dirty="0" smtClean="0"/>
                            <a:t>~</a:t>
                          </a:r>
                          <a:r>
                            <a:rPr lang="en-US" sz="2400" b="1" baseline="0" dirty="0" smtClean="0"/>
                            <a:t> 2,370</a:t>
                          </a:r>
                          <a:endParaRPr lang="en-US" sz="2400" b="1" dirty="0"/>
                        </a:p>
                      </a:txBody>
                      <a:tcPr/>
                    </a:tc>
                    <a:extLst>
                      <a:ext uri="{0D108BD9-81ED-4DB2-BD59-A6C34878D82A}">
                        <a16:rowId xmlns:a16="http://schemas.microsoft.com/office/drawing/2014/main" val="3560031195"/>
                      </a:ext>
                    </a:extLst>
                  </a:tr>
                  <a:tr h="424029">
                    <a:tc>
                      <a:txBody>
                        <a:bodyPr/>
                        <a:lstStyle/>
                        <a:p>
                          <a:pPr algn="ctr"/>
                          <a:r>
                            <a:rPr lang="en-US" sz="2400" b="1" dirty="0" smtClean="0"/>
                            <a:t>Mariana</a:t>
                          </a:r>
                          <a:endParaRPr lang="en-US" sz="2400" b="1" dirty="0"/>
                        </a:p>
                      </a:txBody>
                      <a:tcPr/>
                    </a:tc>
                    <a:tc>
                      <a:txBody>
                        <a:bodyPr/>
                        <a:lstStyle/>
                        <a:p>
                          <a:pPr algn="ctr"/>
                          <a:r>
                            <a:rPr lang="en-US" sz="2400" b="1" dirty="0" smtClean="0"/>
                            <a:t>~    520</a:t>
                          </a:r>
                          <a:endParaRPr lang="en-US" sz="2400" b="1" dirty="0"/>
                        </a:p>
                      </a:txBody>
                      <a:tcPr/>
                    </a:tc>
                    <a:extLst>
                      <a:ext uri="{0D108BD9-81ED-4DB2-BD59-A6C34878D82A}">
                        <a16:rowId xmlns:a16="http://schemas.microsoft.com/office/drawing/2014/main" val="248521474"/>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3981391232"/>
                  </p:ext>
                </p:extLst>
              </p:nvPr>
            </p:nvGraphicFramePr>
            <p:xfrm>
              <a:off x="325652" y="3279472"/>
              <a:ext cx="8564348" cy="3024061"/>
            </p:xfrm>
            <a:graphic>
              <a:graphicData uri="http://schemas.openxmlformats.org/drawingml/2006/table">
                <a:tbl>
                  <a:tblPr firstRow="1" bandRow="1">
                    <a:tableStyleId>{5C22544A-7EE6-4342-B048-85BDC9FD1C3A}</a:tableStyleId>
                  </a:tblPr>
                  <a:tblGrid>
                    <a:gridCol w="3780835">
                      <a:extLst>
                        <a:ext uri="{9D8B030D-6E8A-4147-A177-3AD203B41FA5}">
                          <a16:colId xmlns:a16="http://schemas.microsoft.com/office/drawing/2014/main" val="2550955385"/>
                        </a:ext>
                      </a:extLst>
                    </a:gridCol>
                    <a:gridCol w="4783513">
                      <a:extLst>
                        <a:ext uri="{9D8B030D-6E8A-4147-A177-3AD203B41FA5}">
                          <a16:colId xmlns:a16="http://schemas.microsoft.com/office/drawing/2014/main" val="3082736386"/>
                        </a:ext>
                      </a:extLst>
                    </a:gridCol>
                  </a:tblGrid>
                  <a:tr h="1195261">
                    <a:tc>
                      <a:txBody>
                        <a:bodyPr/>
                        <a:lstStyle/>
                        <a:p>
                          <a:pPr algn="ctr"/>
                          <a:r>
                            <a:rPr lang="en-US" sz="2400" dirty="0" smtClean="0"/>
                            <a:t>Plate</a:t>
                          </a:r>
                          <a:endParaRPr lang="en-US" sz="2400" dirty="0"/>
                        </a:p>
                      </a:txBody>
                      <a:tcPr/>
                    </a:tc>
                    <a:tc>
                      <a:txBody>
                        <a:bodyPr/>
                        <a:lstStyle/>
                        <a:p>
                          <a:endParaRPr lang="en-US"/>
                        </a:p>
                      </a:txBody>
                      <a:tcPr>
                        <a:blipFill>
                          <a:blip r:embed="rId2"/>
                          <a:stretch>
                            <a:fillRect l="-79236" t="-3553" r="-510" b="-163959"/>
                          </a:stretch>
                        </a:blipFill>
                      </a:tcPr>
                    </a:tc>
                    <a:extLst>
                      <a:ext uri="{0D108BD9-81ED-4DB2-BD59-A6C34878D82A}">
                        <a16:rowId xmlns:a16="http://schemas.microsoft.com/office/drawing/2014/main" val="1690589921"/>
                      </a:ext>
                    </a:extLst>
                  </a:tr>
                  <a:tr h="457200">
                    <a:tc>
                      <a:txBody>
                        <a:bodyPr/>
                        <a:lstStyle/>
                        <a:p>
                          <a:pPr algn="ctr"/>
                          <a:r>
                            <a:rPr lang="en-US" sz="2400" b="1" dirty="0" smtClean="0"/>
                            <a:t>N. American</a:t>
                          </a:r>
                          <a:endParaRPr lang="en-US" sz="2400" b="1" dirty="0"/>
                        </a:p>
                      </a:txBody>
                      <a:tcPr/>
                    </a:tc>
                    <a:tc>
                      <a:txBody>
                        <a:bodyPr/>
                        <a:lstStyle/>
                        <a:p>
                          <a:pPr algn="ctr"/>
                          <a:r>
                            <a:rPr lang="en-US" sz="2400" b="1" dirty="0" smtClean="0"/>
                            <a:t>~ 3,860</a:t>
                          </a:r>
                          <a:endParaRPr lang="en-US" sz="2400" b="1" dirty="0"/>
                        </a:p>
                      </a:txBody>
                      <a:tcPr/>
                    </a:tc>
                    <a:extLst>
                      <a:ext uri="{0D108BD9-81ED-4DB2-BD59-A6C34878D82A}">
                        <a16:rowId xmlns:a16="http://schemas.microsoft.com/office/drawing/2014/main" val="3877413641"/>
                      </a:ext>
                    </a:extLst>
                  </a:tr>
                  <a:tr h="457200">
                    <a:tc>
                      <a:txBody>
                        <a:bodyPr/>
                        <a:lstStyle/>
                        <a:p>
                          <a:pPr algn="ctr"/>
                          <a:r>
                            <a:rPr lang="en-US" sz="2400" b="1" dirty="0" smtClean="0"/>
                            <a:t>Pacific</a:t>
                          </a:r>
                          <a:endParaRPr lang="en-US" sz="2400" b="1" dirty="0"/>
                        </a:p>
                      </a:txBody>
                      <a:tcPr/>
                    </a:tc>
                    <a:tc>
                      <a:txBody>
                        <a:bodyPr/>
                        <a:lstStyle/>
                        <a:p>
                          <a:pPr algn="ctr"/>
                          <a:r>
                            <a:rPr lang="en-US" sz="2400" b="1" dirty="0" smtClean="0"/>
                            <a:t>~ 1,070</a:t>
                          </a:r>
                          <a:endParaRPr lang="en-US" sz="2400" b="1" dirty="0"/>
                        </a:p>
                      </a:txBody>
                      <a:tcPr/>
                    </a:tc>
                    <a:extLst>
                      <a:ext uri="{0D108BD9-81ED-4DB2-BD59-A6C34878D82A}">
                        <a16:rowId xmlns:a16="http://schemas.microsoft.com/office/drawing/2014/main" val="1160912054"/>
                      </a:ext>
                    </a:extLst>
                  </a:tr>
                  <a:tr h="457200">
                    <a:tc>
                      <a:txBody>
                        <a:bodyPr/>
                        <a:lstStyle/>
                        <a:p>
                          <a:pPr algn="ctr"/>
                          <a:r>
                            <a:rPr lang="en-US" sz="2400" b="1" dirty="0" smtClean="0"/>
                            <a:t>Caribbean</a:t>
                          </a:r>
                          <a:endParaRPr lang="en-US" sz="2400" b="1" dirty="0"/>
                        </a:p>
                      </a:txBody>
                      <a:tcPr/>
                    </a:tc>
                    <a:tc>
                      <a:txBody>
                        <a:bodyPr/>
                        <a:lstStyle/>
                        <a:p>
                          <a:pPr algn="ctr"/>
                          <a:r>
                            <a:rPr lang="en-US" sz="2400" b="1" dirty="0" smtClean="0"/>
                            <a:t>~</a:t>
                          </a:r>
                          <a:r>
                            <a:rPr lang="en-US" sz="2400" b="1" baseline="0" dirty="0" smtClean="0"/>
                            <a:t> 2,370</a:t>
                          </a:r>
                          <a:endParaRPr lang="en-US" sz="2400" b="1" dirty="0"/>
                        </a:p>
                      </a:txBody>
                      <a:tcPr/>
                    </a:tc>
                    <a:extLst>
                      <a:ext uri="{0D108BD9-81ED-4DB2-BD59-A6C34878D82A}">
                        <a16:rowId xmlns:a16="http://schemas.microsoft.com/office/drawing/2014/main" val="3560031195"/>
                      </a:ext>
                    </a:extLst>
                  </a:tr>
                  <a:tr h="457200">
                    <a:tc>
                      <a:txBody>
                        <a:bodyPr/>
                        <a:lstStyle/>
                        <a:p>
                          <a:pPr algn="ctr"/>
                          <a:r>
                            <a:rPr lang="en-US" sz="2400" b="1" dirty="0" smtClean="0"/>
                            <a:t>Mariana</a:t>
                          </a:r>
                          <a:endParaRPr lang="en-US" sz="2400" b="1" dirty="0"/>
                        </a:p>
                      </a:txBody>
                      <a:tcPr/>
                    </a:tc>
                    <a:tc>
                      <a:txBody>
                        <a:bodyPr/>
                        <a:lstStyle/>
                        <a:p>
                          <a:pPr algn="ctr"/>
                          <a:r>
                            <a:rPr lang="en-US" sz="2400" b="1" dirty="0" smtClean="0"/>
                            <a:t>~    520</a:t>
                          </a:r>
                          <a:endParaRPr lang="en-US" sz="2400" b="1" dirty="0"/>
                        </a:p>
                      </a:txBody>
                      <a:tcPr/>
                    </a:tc>
                    <a:extLst>
                      <a:ext uri="{0D108BD9-81ED-4DB2-BD59-A6C34878D82A}">
                        <a16:rowId xmlns:a16="http://schemas.microsoft.com/office/drawing/2014/main" val="248521474"/>
                      </a:ext>
                    </a:extLst>
                  </a:tr>
                </a:tbl>
              </a:graphicData>
            </a:graphic>
          </p:graphicFrame>
        </mc:Fallback>
      </mc:AlternateContent>
      <p:sp>
        <p:nvSpPr>
          <p:cNvPr id="6" name="Footer Placeholder 5"/>
          <p:cNvSpPr>
            <a:spLocks noGrp="1"/>
          </p:cNvSpPr>
          <p:nvPr>
            <p:ph type="ftr" sz="quarter" idx="11"/>
          </p:nvPr>
        </p:nvSpPr>
        <p:spPr/>
        <p:txBody>
          <a:bodyPr/>
          <a:lstStyle/>
          <a:p>
            <a:pPr>
              <a:defRPr/>
            </a:pPr>
            <a:r>
              <a:rPr lang="en-US" smtClean="0"/>
              <a:t>AGU Fall Meeting, New Orleans</a:t>
            </a:r>
            <a:endParaRPr lang="en-US"/>
          </a:p>
        </p:txBody>
      </p:sp>
      <mc:AlternateContent xmlns:mc="http://schemas.openxmlformats.org/markup-compatibility/2006" xmlns:a14="http://schemas.microsoft.com/office/drawing/2010/main">
        <mc:Choice Requires="a14">
          <p:sp>
            <p:nvSpPr>
              <p:cNvPr id="8" name="Rectangle 7"/>
              <p:cNvSpPr/>
              <p:nvPr/>
            </p:nvSpPr>
            <p:spPr>
              <a:xfrm>
                <a:off x="888825" y="1653812"/>
                <a:ext cx="2766911" cy="12845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d>
                            <m:dPr>
                              <m:begChr m:val="["/>
                              <m:endChr m:val="]"/>
                              <m:ctrlPr>
                                <a:rPr lang="en-US" sz="2800" i="1">
                                  <a:latin typeface="Cambria Math" panose="02040503050406030204" pitchFamily="18" charset="0"/>
                                </a:rPr>
                              </m:ctrlPr>
                            </m:dPr>
                            <m:e>
                              <m:m>
                                <m:mPr>
                                  <m:mcs>
                                    <m:mc>
                                      <m:mcPr>
                                        <m:count m:val="1"/>
                                        <m:mcJc m:val="center"/>
                                      </m:mcPr>
                                    </m:mc>
                                  </m:mcs>
                                  <m:ctrlPr>
                                    <a:rPr lang="en-US" sz="2800" i="1">
                                      <a:latin typeface="Cambria Math" panose="02040503050406030204" pitchFamily="18" charset="0"/>
                                    </a:rPr>
                                  </m:ctrlPr>
                                </m:mPr>
                                <m:mr>
                                  <m:e>
                                    <m:r>
                                      <a:rPr lang="en-US" sz="2800" i="1">
                                        <a:latin typeface="Cambria Math" panose="02040503050406030204" pitchFamily="18" charset="0"/>
                                      </a:rPr>
                                      <m:t>𝑥</m:t>
                                    </m:r>
                                  </m:e>
                                </m:mr>
                                <m:mr>
                                  <m:e>
                                    <m:r>
                                      <a:rPr lang="en-US" sz="2800" i="1">
                                        <a:latin typeface="Cambria Math" panose="02040503050406030204" pitchFamily="18" charset="0"/>
                                      </a:rPr>
                                      <m:t>𝑦</m:t>
                                    </m:r>
                                  </m:e>
                                </m:mr>
                                <m:mr>
                                  <m:e>
                                    <m:r>
                                      <a:rPr lang="en-US" sz="2800" i="1">
                                        <a:latin typeface="Cambria Math" panose="02040503050406030204" pitchFamily="18" charset="0"/>
                                      </a:rPr>
                                      <m:t>𝑧</m:t>
                                    </m:r>
                                  </m:e>
                                </m:mr>
                              </m:m>
                            </m:e>
                          </m:d>
                        </m:e>
                        <m:sub>
                          <m:r>
                            <a:rPr lang="en-US" sz="2800" i="1">
                              <a:latin typeface="Cambria Math" panose="02040503050406030204" pitchFamily="18" charset="0"/>
                            </a:rPr>
                            <m:t>𝑡</m:t>
                          </m:r>
                        </m:sub>
                      </m:sSub>
                      <m:r>
                        <a:rPr lang="en-US" sz="2800" i="0">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𝑀</m:t>
                          </m:r>
                        </m:e>
                        <m:sup>
                          <m:r>
                            <a:rPr lang="en-US" sz="2800" i="0">
                              <a:latin typeface="Cambria Math" panose="02040503050406030204" pitchFamily="18" charset="0"/>
                            </a:rPr>
                            <m:t>−1</m:t>
                          </m:r>
                        </m:sup>
                      </m:sSup>
                      <m:sSub>
                        <m:sSubPr>
                          <m:ctrlPr>
                            <a:rPr lang="en-US" sz="2800" i="1">
                              <a:latin typeface="Cambria Math" panose="02040503050406030204" pitchFamily="18" charset="0"/>
                            </a:rPr>
                          </m:ctrlPr>
                        </m:sSubPr>
                        <m:e>
                          <m:d>
                            <m:dPr>
                              <m:begChr m:val="["/>
                              <m:endChr m:val="]"/>
                              <m:ctrlPr>
                                <a:rPr lang="en-US" sz="2800" i="1">
                                  <a:latin typeface="Cambria Math" panose="02040503050406030204" pitchFamily="18" charset="0"/>
                                </a:rPr>
                              </m:ctrlPr>
                            </m:dPr>
                            <m:e>
                              <m:m>
                                <m:mPr>
                                  <m:mcs>
                                    <m:mc>
                                      <m:mcPr>
                                        <m:count m:val="1"/>
                                        <m:mcJc m:val="center"/>
                                      </m:mcPr>
                                    </m:mc>
                                  </m:mcs>
                                  <m:ctrlPr>
                                    <a:rPr lang="en-US" sz="2800" i="1">
                                      <a:latin typeface="Cambria Math" panose="02040503050406030204" pitchFamily="18" charset="0"/>
                                    </a:rPr>
                                  </m:ctrlPr>
                                </m:mPr>
                                <m:mr>
                                  <m:e>
                                    <m:r>
                                      <a:rPr lang="en-US" sz="2800" i="1">
                                        <a:latin typeface="Cambria Math" panose="02040503050406030204" pitchFamily="18" charset="0"/>
                                      </a:rPr>
                                      <m:t>𝑋</m:t>
                                    </m:r>
                                  </m:e>
                                </m:mr>
                                <m:mr>
                                  <m:e>
                                    <m:r>
                                      <a:rPr lang="en-US" sz="2800" i="1">
                                        <a:latin typeface="Cambria Math" panose="02040503050406030204" pitchFamily="18" charset="0"/>
                                      </a:rPr>
                                      <m:t>𝑌</m:t>
                                    </m:r>
                                  </m:e>
                                </m:mr>
                                <m:mr>
                                  <m:e>
                                    <m:r>
                                      <a:rPr lang="en-US" sz="2800" i="1">
                                        <a:latin typeface="Cambria Math" panose="02040503050406030204" pitchFamily="18" charset="0"/>
                                      </a:rPr>
                                      <m:t>𝑍</m:t>
                                    </m:r>
                                  </m:e>
                                </m:mr>
                              </m:m>
                            </m:e>
                          </m:d>
                        </m:e>
                        <m:sub>
                          <m:r>
                            <a:rPr lang="en-US" sz="2800" i="1">
                              <a:latin typeface="Cambria Math" panose="02040503050406030204" pitchFamily="18" charset="0"/>
                            </a:rPr>
                            <m:t>𝑡</m:t>
                          </m:r>
                        </m:sub>
                      </m:sSub>
                    </m:oMath>
                  </m:oMathPara>
                </a14:m>
                <a:endParaRPr lang="en-US" sz="2800" dirty="0"/>
              </a:p>
            </p:txBody>
          </p:sp>
        </mc:Choice>
        <mc:Fallback xmlns="">
          <p:sp>
            <p:nvSpPr>
              <p:cNvPr id="8" name="Rectangle 7"/>
              <p:cNvSpPr>
                <a:spLocks noRot="1" noChangeAspect="1" noMove="1" noResize="1" noEditPoints="1" noAdjustHandles="1" noChangeArrowheads="1" noChangeShapeType="1" noTextEdit="1"/>
              </p:cNvSpPr>
              <p:nvPr/>
            </p:nvSpPr>
            <p:spPr>
              <a:xfrm>
                <a:off x="888825" y="1653812"/>
                <a:ext cx="2766911" cy="128451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6019800" y="1653812"/>
                <a:ext cx="2330574" cy="12845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d>
                            <m:dPr>
                              <m:begChr m:val="["/>
                              <m:endChr m:val="]"/>
                              <m:ctrlPr>
                                <a:rPr lang="en-US" sz="2800" i="1">
                                  <a:latin typeface="Cambria Math" panose="02040503050406030204" pitchFamily="18" charset="0"/>
                                </a:rPr>
                              </m:ctrlPr>
                            </m:dPr>
                            <m:e>
                              <m:m>
                                <m:mPr>
                                  <m:mcs>
                                    <m:mc>
                                      <m:mcPr>
                                        <m:count m:val="1"/>
                                        <m:mcJc m:val="center"/>
                                      </m:mcPr>
                                    </m:mc>
                                  </m:mcs>
                                  <m:ctrlPr>
                                    <a:rPr lang="en-US" sz="2800" i="1">
                                      <a:latin typeface="Cambria Math" panose="02040503050406030204" pitchFamily="18" charset="0"/>
                                    </a:rPr>
                                  </m:ctrlPr>
                                </m:mPr>
                                <m:mr>
                                  <m:e>
                                    <m:r>
                                      <a:rPr lang="en-US" sz="2800" i="1">
                                        <a:latin typeface="Cambria Math" panose="02040503050406030204" pitchFamily="18" charset="0"/>
                                      </a:rPr>
                                      <m:t>𝑥</m:t>
                                    </m:r>
                                  </m:e>
                                </m:mr>
                                <m:mr>
                                  <m:e>
                                    <m:r>
                                      <a:rPr lang="en-US" sz="2800" i="1">
                                        <a:latin typeface="Cambria Math" panose="02040503050406030204" pitchFamily="18" charset="0"/>
                                      </a:rPr>
                                      <m:t>𝑦</m:t>
                                    </m:r>
                                  </m:e>
                                </m:mr>
                                <m:mr>
                                  <m:e>
                                    <m:r>
                                      <a:rPr lang="en-US" sz="2800" i="1">
                                        <a:latin typeface="Cambria Math" panose="02040503050406030204" pitchFamily="18" charset="0"/>
                                      </a:rPr>
                                      <m:t>𝑧</m:t>
                                    </m:r>
                                  </m:e>
                                </m:mr>
                              </m:m>
                            </m:e>
                          </m:d>
                        </m:e>
                        <m:sub>
                          <m:r>
                            <a:rPr lang="en-US" sz="2800" i="1">
                              <a:latin typeface="Cambria Math" panose="02040503050406030204" pitchFamily="18" charset="0"/>
                            </a:rPr>
                            <m:t>𝑡</m:t>
                          </m:r>
                        </m:sub>
                      </m:sSub>
                      <m:r>
                        <a:rPr lang="en-US" sz="2800" i="0">
                          <a:latin typeface="Cambria Math" panose="02040503050406030204" pitchFamily="18" charset="0"/>
                        </a:rPr>
                        <m:t>≈</m:t>
                      </m:r>
                      <m:acc>
                        <m:accPr>
                          <m:chr m:val="̃"/>
                          <m:ctrlPr>
                            <a:rPr lang="en-US" sz="2800" i="1">
                              <a:latin typeface="Cambria Math" panose="02040503050406030204" pitchFamily="18" charset="0"/>
                            </a:rPr>
                          </m:ctrlPr>
                        </m:accPr>
                        <m:e>
                          <m:r>
                            <a:rPr lang="en-US" sz="2800" i="1">
                              <a:latin typeface="Cambria Math" panose="02040503050406030204" pitchFamily="18" charset="0"/>
                            </a:rPr>
                            <m:t>𝑅</m:t>
                          </m:r>
                        </m:e>
                      </m:acc>
                      <m:sSub>
                        <m:sSubPr>
                          <m:ctrlPr>
                            <a:rPr lang="en-US" sz="2800" i="1">
                              <a:latin typeface="Cambria Math" panose="02040503050406030204" pitchFamily="18" charset="0"/>
                            </a:rPr>
                          </m:ctrlPr>
                        </m:sSubPr>
                        <m:e>
                          <m:d>
                            <m:dPr>
                              <m:begChr m:val="["/>
                              <m:endChr m:val="]"/>
                              <m:ctrlPr>
                                <a:rPr lang="en-US" sz="2800" i="1">
                                  <a:latin typeface="Cambria Math" panose="02040503050406030204" pitchFamily="18" charset="0"/>
                                </a:rPr>
                              </m:ctrlPr>
                            </m:dPr>
                            <m:e>
                              <m:m>
                                <m:mPr>
                                  <m:mcs>
                                    <m:mc>
                                      <m:mcPr>
                                        <m:count m:val="1"/>
                                        <m:mcJc m:val="center"/>
                                      </m:mcPr>
                                    </m:mc>
                                  </m:mcs>
                                  <m:ctrlPr>
                                    <a:rPr lang="en-US" sz="2800" i="1">
                                      <a:latin typeface="Cambria Math" panose="02040503050406030204" pitchFamily="18" charset="0"/>
                                    </a:rPr>
                                  </m:ctrlPr>
                                </m:mPr>
                                <m:mr>
                                  <m:e>
                                    <m:r>
                                      <a:rPr lang="en-US" sz="2800" i="1">
                                        <a:latin typeface="Cambria Math" panose="02040503050406030204" pitchFamily="18" charset="0"/>
                                      </a:rPr>
                                      <m:t>𝑋</m:t>
                                    </m:r>
                                  </m:e>
                                </m:mr>
                                <m:mr>
                                  <m:e>
                                    <m:r>
                                      <a:rPr lang="en-US" sz="2800" i="1">
                                        <a:latin typeface="Cambria Math" panose="02040503050406030204" pitchFamily="18" charset="0"/>
                                      </a:rPr>
                                      <m:t>𝑌</m:t>
                                    </m:r>
                                  </m:e>
                                </m:mr>
                                <m:mr>
                                  <m:e>
                                    <m:r>
                                      <a:rPr lang="en-US" sz="2800" i="1">
                                        <a:latin typeface="Cambria Math" panose="02040503050406030204" pitchFamily="18" charset="0"/>
                                      </a:rPr>
                                      <m:t>𝑍</m:t>
                                    </m:r>
                                  </m:e>
                                </m:mr>
                              </m:m>
                            </m:e>
                          </m:d>
                        </m:e>
                        <m:sub>
                          <m:r>
                            <a:rPr lang="en-US" sz="2800" i="1">
                              <a:latin typeface="Cambria Math" panose="02040503050406030204" pitchFamily="18" charset="0"/>
                            </a:rPr>
                            <m:t>𝑡</m:t>
                          </m:r>
                        </m:sub>
                      </m:sSub>
                    </m:oMath>
                  </m:oMathPara>
                </a14:m>
                <a:endParaRPr lang="en-US" sz="2800" dirty="0"/>
              </a:p>
            </p:txBody>
          </p:sp>
        </mc:Choice>
        <mc:Fallback xmlns="">
          <p:sp>
            <p:nvSpPr>
              <p:cNvPr id="9" name="Rectangle 8"/>
              <p:cNvSpPr>
                <a:spLocks noRot="1" noChangeAspect="1" noMove="1" noResize="1" noEditPoints="1" noAdjustHandles="1" noChangeArrowheads="1" noChangeShapeType="1" noTextEdit="1"/>
              </p:cNvSpPr>
              <p:nvPr/>
            </p:nvSpPr>
            <p:spPr>
              <a:xfrm>
                <a:off x="6019800" y="1653812"/>
                <a:ext cx="2330574" cy="1284519"/>
              </a:xfrm>
              <a:prstGeom prst="rect">
                <a:avLst/>
              </a:prstGeom>
              <a:blipFill>
                <a:blip r:embed="rId4"/>
                <a:stretch>
                  <a:fillRect/>
                </a:stretch>
              </a:blipFill>
            </p:spPr>
            <p:txBody>
              <a:bodyPr/>
              <a:lstStyle/>
              <a:p>
                <a:r>
                  <a:rPr lang="en-US">
                    <a:noFill/>
                  </a:rPr>
                  <a:t> </a:t>
                </a:r>
              </a:p>
            </p:txBody>
          </p:sp>
        </mc:Fallback>
      </mc:AlternateContent>
      <p:sp>
        <p:nvSpPr>
          <p:cNvPr id="10" name="TextBox 9"/>
          <p:cNvSpPr txBox="1"/>
          <p:nvPr/>
        </p:nvSpPr>
        <p:spPr>
          <a:xfrm>
            <a:off x="4572000" y="2086945"/>
            <a:ext cx="585417" cy="523220"/>
          </a:xfrm>
          <a:prstGeom prst="rect">
            <a:avLst/>
          </a:prstGeom>
          <a:noFill/>
        </p:spPr>
        <p:txBody>
          <a:bodyPr wrap="none" rtlCol="0">
            <a:spAutoFit/>
          </a:bodyPr>
          <a:lstStyle/>
          <a:p>
            <a:r>
              <a:rPr lang="en-US" sz="2800" b="1" dirty="0" smtClean="0"/>
              <a:t>vs</a:t>
            </a:r>
            <a:endParaRPr lang="en-US" sz="2800" b="1" dirty="0"/>
          </a:p>
        </p:txBody>
      </p:sp>
    </p:spTree>
    <p:extLst>
      <p:ext uri="{BB962C8B-B14F-4D97-AF65-F5344CB8AC3E}">
        <p14:creationId xmlns:p14="http://schemas.microsoft.com/office/powerpoint/2010/main" val="179591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Spherical Approximations</a:t>
            </a:r>
            <a:endParaRPr lang="en-US" dirty="0"/>
          </a:p>
        </p:txBody>
      </p:sp>
      <p:sp>
        <p:nvSpPr>
          <p:cNvPr id="3" name="Content Placeholder 2"/>
          <p:cNvSpPr>
            <a:spLocks noGrp="1"/>
          </p:cNvSpPr>
          <p:nvPr>
            <p:ph idx="1"/>
          </p:nvPr>
        </p:nvSpPr>
        <p:spPr/>
        <p:txBody>
          <a:bodyPr/>
          <a:lstStyle/>
          <a:p>
            <a:r>
              <a:rPr lang="en-US" dirty="0" smtClean="0"/>
              <a:t>Euler’s theorem assumes lithospheric plates are “rigid”</a:t>
            </a:r>
          </a:p>
          <a:p>
            <a:pPr lvl="1"/>
            <a:r>
              <a:rPr lang="en-US" dirty="0" smtClean="0"/>
              <a:t>But a rigid cap on an ellipsoidal surface can not rotate without deforming</a:t>
            </a:r>
            <a:endParaRPr lang="en-US" dirty="0"/>
          </a:p>
        </p:txBody>
      </p:sp>
      <p:sp>
        <p:nvSpPr>
          <p:cNvPr id="4" name="Date Placeholder 3"/>
          <p:cNvSpPr>
            <a:spLocks noGrp="1"/>
          </p:cNvSpPr>
          <p:nvPr>
            <p:ph type="dt" sz="half" idx="10"/>
          </p:nvPr>
        </p:nvSpPr>
        <p:spPr/>
        <p:txBody>
          <a:bodyPr/>
          <a:lstStyle/>
          <a:p>
            <a:pPr>
              <a:defRPr/>
            </a:pPr>
            <a:r>
              <a:rPr lang="en-US" altLang="en-US" smtClean="0"/>
              <a:t>December 11, 2017</a:t>
            </a:r>
            <a:endParaRPr lang="en-US" altLang="en-US"/>
          </a:p>
        </p:txBody>
      </p:sp>
      <p:sp>
        <p:nvSpPr>
          <p:cNvPr id="5" name="Footer Placeholder 4"/>
          <p:cNvSpPr>
            <a:spLocks noGrp="1"/>
          </p:cNvSpPr>
          <p:nvPr>
            <p:ph type="ftr" sz="quarter" idx="11"/>
          </p:nvPr>
        </p:nvSpPr>
        <p:spPr/>
        <p:txBody>
          <a:bodyPr/>
          <a:lstStyle/>
          <a:p>
            <a:pPr>
              <a:defRPr/>
            </a:pPr>
            <a:r>
              <a:rPr lang="en-US" smtClean="0"/>
              <a:t>AGU Fall Meeting, New Orleans</a:t>
            </a:r>
            <a:endParaRPr lang="en-US"/>
          </a:p>
        </p:txBody>
      </p:sp>
    </p:spTree>
    <p:extLst>
      <p:ext uri="{BB962C8B-B14F-4D97-AF65-F5344CB8AC3E}">
        <p14:creationId xmlns:p14="http://schemas.microsoft.com/office/powerpoint/2010/main" val="1340315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ltLang="en-US" smtClean="0"/>
              <a:t>December 11, 2017</a:t>
            </a:r>
            <a:endParaRPr lang="en-US" altLang="en-US"/>
          </a:p>
        </p:txBody>
      </p:sp>
      <p:sp>
        <p:nvSpPr>
          <p:cNvPr id="5" name="Footer Placeholder 4"/>
          <p:cNvSpPr>
            <a:spLocks noGrp="1"/>
          </p:cNvSpPr>
          <p:nvPr>
            <p:ph type="ftr" sz="quarter" idx="11"/>
          </p:nvPr>
        </p:nvSpPr>
        <p:spPr/>
        <p:txBody>
          <a:bodyPr/>
          <a:lstStyle/>
          <a:p>
            <a:pPr>
              <a:defRPr/>
            </a:pPr>
            <a:r>
              <a:rPr lang="en-US" smtClean="0"/>
              <a:t>AGU Fall Meeting, New Orleans</a:t>
            </a:r>
            <a:endParaRPr lang="en-US"/>
          </a:p>
        </p:txBody>
      </p:sp>
      <p:sp>
        <p:nvSpPr>
          <p:cNvPr id="6" name="Arc 5"/>
          <p:cNvSpPr/>
          <p:nvPr/>
        </p:nvSpPr>
        <p:spPr>
          <a:xfrm>
            <a:off x="-4307032" y="2974450"/>
            <a:ext cx="10713028" cy="5238646"/>
          </a:xfrm>
          <a:prstGeom prst="arc">
            <a:avLst/>
          </a:prstGeom>
          <a:ln>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8" name="Straight Connector 7"/>
          <p:cNvCxnSpPr/>
          <p:nvPr/>
        </p:nvCxnSpPr>
        <p:spPr>
          <a:xfrm flipH="1">
            <a:off x="1049482" y="789709"/>
            <a:ext cx="20782" cy="4810991"/>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70264" y="5593773"/>
            <a:ext cx="7090063" cy="6927"/>
          </a:xfrm>
          <a:prstGeom prst="line">
            <a:avLst/>
          </a:prstGeom>
        </p:spPr>
        <p:style>
          <a:lnRef idx="2">
            <a:schemeClr val="accent1"/>
          </a:lnRef>
          <a:fillRef idx="0">
            <a:schemeClr val="accent1"/>
          </a:fillRef>
          <a:effectRef idx="1">
            <a:schemeClr val="accent1"/>
          </a:effectRef>
          <a:fontRef idx="minor">
            <a:schemeClr val="tx1"/>
          </a:fontRef>
        </p:style>
      </p:cxnSp>
      <p:sp>
        <p:nvSpPr>
          <p:cNvPr id="12" name="Arc 11"/>
          <p:cNvSpPr/>
          <p:nvPr/>
        </p:nvSpPr>
        <p:spPr>
          <a:xfrm>
            <a:off x="-4286250" y="2974450"/>
            <a:ext cx="10713028" cy="5238646"/>
          </a:xfrm>
          <a:prstGeom prst="arc">
            <a:avLst>
              <a:gd name="adj1" fmla="val 19929024"/>
              <a:gd name="adj2" fmla="val 21499973"/>
            </a:avLst>
          </a:prstGeom>
          <a:ln w="508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Oval 12"/>
          <p:cNvSpPr/>
          <p:nvPr/>
        </p:nvSpPr>
        <p:spPr>
          <a:xfrm>
            <a:off x="4092207" y="3347081"/>
            <a:ext cx="233795" cy="233795"/>
          </a:xfrm>
          <a:prstGeom prst="ellipse">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705365" y="3343046"/>
            <a:ext cx="338554" cy="369332"/>
          </a:xfrm>
          <a:prstGeom prst="rect">
            <a:avLst/>
          </a:prstGeom>
          <a:noFill/>
        </p:spPr>
        <p:txBody>
          <a:bodyPr wrap="none" rtlCol="0">
            <a:spAutoFit/>
          </a:bodyPr>
          <a:lstStyle/>
          <a:p>
            <a:r>
              <a:rPr lang="en-US" dirty="0" smtClean="0"/>
              <a:t>A</a:t>
            </a:r>
            <a:endParaRPr lang="en-US" dirty="0"/>
          </a:p>
        </p:txBody>
      </p:sp>
      <p:sp>
        <p:nvSpPr>
          <p:cNvPr id="15" name="TextBox 14"/>
          <p:cNvSpPr txBox="1"/>
          <p:nvPr/>
        </p:nvSpPr>
        <p:spPr>
          <a:xfrm>
            <a:off x="1091046" y="2612045"/>
            <a:ext cx="338554" cy="369332"/>
          </a:xfrm>
          <a:prstGeom prst="rect">
            <a:avLst/>
          </a:prstGeom>
          <a:noFill/>
        </p:spPr>
        <p:txBody>
          <a:bodyPr wrap="none" rtlCol="0">
            <a:spAutoFit/>
          </a:bodyPr>
          <a:lstStyle/>
          <a:p>
            <a:r>
              <a:rPr lang="en-US" dirty="0" smtClean="0"/>
              <a:t>B</a:t>
            </a:r>
            <a:endParaRPr lang="en-US" dirty="0"/>
          </a:p>
        </p:txBody>
      </p:sp>
      <p:sp>
        <p:nvSpPr>
          <p:cNvPr id="17" name="Arc 16"/>
          <p:cNvSpPr/>
          <p:nvPr/>
        </p:nvSpPr>
        <p:spPr>
          <a:xfrm rot="3300455" flipH="1">
            <a:off x="-1179369" y="4847762"/>
            <a:ext cx="10713028" cy="5238646"/>
          </a:xfrm>
          <a:prstGeom prst="arc">
            <a:avLst>
              <a:gd name="adj1" fmla="val 19929024"/>
              <a:gd name="adj2" fmla="val 21499973"/>
            </a:avLst>
          </a:prstGeom>
          <a:ln w="508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3502458" y="2974450"/>
            <a:ext cx="338554" cy="369332"/>
          </a:xfrm>
          <a:prstGeom prst="rect">
            <a:avLst/>
          </a:prstGeom>
          <a:noFill/>
        </p:spPr>
        <p:txBody>
          <a:bodyPr wrap="none" rtlCol="0">
            <a:spAutoFit/>
          </a:bodyPr>
          <a:lstStyle/>
          <a:p>
            <a:r>
              <a:rPr lang="en-US" dirty="0" smtClean="0"/>
              <a:t>A</a:t>
            </a:r>
            <a:endParaRPr lang="en-US" dirty="0"/>
          </a:p>
        </p:txBody>
      </p:sp>
      <p:sp>
        <p:nvSpPr>
          <p:cNvPr id="19" name="TextBox 18"/>
          <p:cNvSpPr txBox="1"/>
          <p:nvPr/>
        </p:nvSpPr>
        <p:spPr>
          <a:xfrm>
            <a:off x="6447560" y="5231368"/>
            <a:ext cx="338554" cy="369332"/>
          </a:xfrm>
          <a:prstGeom prst="rect">
            <a:avLst/>
          </a:prstGeom>
          <a:noFill/>
        </p:spPr>
        <p:txBody>
          <a:bodyPr wrap="none" rtlCol="0">
            <a:spAutoFit/>
          </a:bodyPr>
          <a:lstStyle/>
          <a:p>
            <a:r>
              <a:rPr lang="en-US" dirty="0" smtClean="0"/>
              <a:t>B</a:t>
            </a:r>
            <a:endParaRPr lang="en-US" dirty="0"/>
          </a:p>
        </p:txBody>
      </p:sp>
      <p:sp>
        <p:nvSpPr>
          <p:cNvPr id="20" name="TextBox 19"/>
          <p:cNvSpPr txBox="1"/>
          <p:nvPr/>
        </p:nvSpPr>
        <p:spPr>
          <a:xfrm>
            <a:off x="5855295" y="4106386"/>
            <a:ext cx="2159566" cy="369332"/>
          </a:xfrm>
          <a:prstGeom prst="rect">
            <a:avLst/>
          </a:prstGeom>
          <a:noFill/>
        </p:spPr>
        <p:txBody>
          <a:bodyPr wrap="none" rtlCol="0">
            <a:spAutoFit/>
          </a:bodyPr>
          <a:lstStyle/>
          <a:p>
            <a:r>
              <a:rPr lang="en-US" dirty="0" smtClean="0"/>
              <a:t>Original Rigid Plate</a:t>
            </a:r>
            <a:endParaRPr lang="en-US" dirty="0"/>
          </a:p>
        </p:txBody>
      </p:sp>
      <p:sp>
        <p:nvSpPr>
          <p:cNvPr id="21" name="TextBox 20"/>
          <p:cNvSpPr txBox="1"/>
          <p:nvPr/>
        </p:nvSpPr>
        <p:spPr>
          <a:xfrm>
            <a:off x="4070220" y="2928049"/>
            <a:ext cx="1249060" cy="369332"/>
          </a:xfrm>
          <a:prstGeom prst="rect">
            <a:avLst/>
          </a:prstGeom>
          <a:noFill/>
        </p:spPr>
        <p:txBody>
          <a:bodyPr wrap="none" rtlCol="0">
            <a:spAutoFit/>
          </a:bodyPr>
          <a:lstStyle/>
          <a:p>
            <a:r>
              <a:rPr lang="en-US" dirty="0" smtClean="0"/>
              <a:t>Euler Pole</a:t>
            </a:r>
            <a:endParaRPr lang="en-US" dirty="0"/>
          </a:p>
        </p:txBody>
      </p:sp>
      <p:sp>
        <p:nvSpPr>
          <p:cNvPr id="22" name="TextBox 21"/>
          <p:cNvSpPr txBox="1"/>
          <p:nvPr/>
        </p:nvSpPr>
        <p:spPr>
          <a:xfrm>
            <a:off x="1791955" y="1592918"/>
            <a:ext cx="1915909" cy="1200329"/>
          </a:xfrm>
          <a:prstGeom prst="rect">
            <a:avLst/>
          </a:prstGeom>
          <a:noFill/>
        </p:spPr>
        <p:txBody>
          <a:bodyPr wrap="none" rtlCol="0">
            <a:spAutoFit/>
          </a:bodyPr>
          <a:lstStyle/>
          <a:p>
            <a:r>
              <a:rPr lang="en-US" dirty="0" smtClean="0"/>
              <a:t>Rigid Plate after </a:t>
            </a:r>
          </a:p>
          <a:p>
            <a:r>
              <a:rPr lang="en-US" dirty="0" smtClean="0"/>
              <a:t>180 degrees </a:t>
            </a:r>
          </a:p>
          <a:p>
            <a:r>
              <a:rPr lang="en-US" dirty="0" smtClean="0"/>
              <a:t>of rotation about </a:t>
            </a:r>
          </a:p>
          <a:p>
            <a:r>
              <a:rPr lang="en-US" dirty="0" smtClean="0"/>
              <a:t>Euler Pole</a:t>
            </a:r>
            <a:endParaRPr lang="en-US" dirty="0"/>
          </a:p>
        </p:txBody>
      </p:sp>
    </p:spTree>
    <p:extLst>
      <p:ext uri="{BB962C8B-B14F-4D97-AF65-F5344CB8AC3E}">
        <p14:creationId xmlns:p14="http://schemas.microsoft.com/office/powerpoint/2010/main" val="194378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7" grpId="0" animBg="1"/>
      <p:bldP spid="18" grpId="0"/>
      <p:bldP spid="19" grpId="0"/>
      <p:bldP spid="20" grpId="0"/>
      <p:bldP spid="21" grpId="0"/>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90212</TotalTime>
  <Words>1906</Words>
  <Application>Microsoft Office PowerPoint</Application>
  <PresentationFormat>On-screen Show (4:3)</PresentationFormat>
  <Paragraphs>486</Paragraphs>
  <Slides>43</Slides>
  <Notes>6</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43</vt:i4>
      </vt:variant>
    </vt:vector>
  </HeadingPairs>
  <TitlesOfParts>
    <vt:vector size="57" baseType="lpstr">
      <vt:lpstr>ＭＳ Ｐゴシック</vt:lpstr>
      <vt:lpstr>ＭＳ Ｐゴシック</vt:lpstr>
      <vt:lpstr>Arial</vt:lpstr>
      <vt:lpstr>Calibri</vt:lpstr>
      <vt:lpstr>Cambria Math</vt:lpstr>
      <vt:lpstr>Gill Sans MT</vt:lpstr>
      <vt:lpstr>Symbol</vt:lpstr>
      <vt:lpstr>Times New Roman</vt:lpstr>
      <vt:lpstr>Verdana</vt:lpstr>
      <vt:lpstr>Wingdings</vt:lpstr>
      <vt:lpstr>Yu Mincho</vt:lpstr>
      <vt:lpstr>Office Theme</vt:lpstr>
      <vt:lpstr>1_Office Theme</vt:lpstr>
      <vt:lpstr>2_Office Theme</vt:lpstr>
      <vt:lpstr>PowerPoint Presentation</vt:lpstr>
      <vt:lpstr>National Spatial Reference System</vt:lpstr>
      <vt:lpstr>Replacing the NAD 83’s</vt:lpstr>
      <vt:lpstr>TRF definitions</vt:lpstr>
      <vt:lpstr>Errors in TRF coordinates</vt:lpstr>
      <vt:lpstr>Mathematical Approximations</vt:lpstr>
      <vt:lpstr>Mathematical Approximation</vt:lpstr>
      <vt:lpstr>Spherical Approximations</vt:lpstr>
      <vt:lpstr>PowerPoint Presentation</vt:lpstr>
      <vt:lpstr>Spherical Approximations</vt:lpstr>
      <vt:lpstr>Errors in TRF coordinates</vt:lpstr>
      <vt:lpstr>History versus Future</vt:lpstr>
      <vt:lpstr>Formal Error Propagation</vt:lpstr>
      <vt:lpstr>Current EPP knowledge</vt:lpstr>
      <vt:lpstr>Example: North American Plate</vt:lpstr>
      <vt:lpstr>Example: Pacific Plate</vt:lpstr>
      <vt:lpstr>Example: Caribbean Plate</vt:lpstr>
      <vt:lpstr>Conclusions</vt:lpstr>
      <vt:lpstr>The closing question…</vt:lpstr>
      <vt:lpstr>Extra Slides</vt:lpstr>
      <vt:lpstr>Velocities</vt:lpstr>
      <vt:lpstr>Defining a rotating plate</vt:lpstr>
      <vt:lpstr>Defining a rotating plate</vt:lpstr>
      <vt:lpstr>Errors in Plate Rotation Models</vt:lpstr>
      <vt:lpstr>*TRF2022</vt:lpstr>
      <vt:lpstr>PowerPoint Presentation</vt:lpstr>
      <vt:lpstr>Example: North American Plate</vt:lpstr>
      <vt:lpstr>Example: North American Plate</vt:lpstr>
      <vt:lpstr>Example: North American Plate</vt:lpstr>
      <vt:lpstr>Example: North American Plate</vt:lpstr>
      <vt:lpstr>Example: North American Plate</vt:lpstr>
      <vt:lpstr>Example: North American Plate</vt:lpstr>
      <vt:lpstr>Example: North American Plate</vt:lpstr>
      <vt:lpstr>Example: North American Plate</vt:lpstr>
      <vt:lpstr>Example: North American Plate</vt:lpstr>
      <vt:lpstr>Example: North American Plate</vt:lpstr>
      <vt:lpstr>Example: North American Plate</vt:lpstr>
      <vt:lpstr>Summary: North America</vt:lpstr>
      <vt:lpstr>The other 3 plates</vt:lpstr>
      <vt:lpstr>Example: Pacific Plate</vt:lpstr>
      <vt:lpstr>Pacific Plate</vt:lpstr>
      <vt:lpstr>Example: Caribbean Plate</vt:lpstr>
      <vt:lpstr>Caribbean Plate</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NGS All Hands 2.5.2010</dc:title>
  <dc:creator>Chris.Harm</dc:creator>
  <cp:lastModifiedBy>Dru Smith</cp:lastModifiedBy>
  <cp:revision>2758</cp:revision>
  <cp:lastPrinted>2017-02-02T17:15:29Z</cp:lastPrinted>
  <dcterms:created xsi:type="dcterms:W3CDTF">2009-09-30T12:20:38Z</dcterms:created>
  <dcterms:modified xsi:type="dcterms:W3CDTF">2017-12-08T12:46:37Z</dcterms:modified>
</cp:coreProperties>
</file>