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55"/>
  </p:notesMasterIdLst>
  <p:handoutMasterIdLst>
    <p:handoutMasterId r:id="rId56"/>
  </p:handoutMasterIdLst>
  <p:sldIdLst>
    <p:sldId id="362" r:id="rId4"/>
    <p:sldId id="1566" r:id="rId5"/>
    <p:sldId id="1115" r:id="rId6"/>
    <p:sldId id="1567" r:id="rId7"/>
    <p:sldId id="1568" r:id="rId8"/>
    <p:sldId id="1165" r:id="rId9"/>
    <p:sldId id="1166" r:id="rId10"/>
    <p:sldId id="1168" r:id="rId11"/>
    <p:sldId id="1169" r:id="rId12"/>
    <p:sldId id="1170" r:id="rId13"/>
    <p:sldId id="1174" r:id="rId14"/>
    <p:sldId id="1190" r:id="rId15"/>
    <p:sldId id="1194" r:id="rId16"/>
    <p:sldId id="1394" r:id="rId17"/>
    <p:sldId id="1195" r:id="rId18"/>
    <p:sldId id="1395" r:id="rId19"/>
    <p:sldId id="1396" r:id="rId20"/>
    <p:sldId id="1397" r:id="rId21"/>
    <p:sldId id="1198" r:id="rId22"/>
    <p:sldId id="1199" r:id="rId23"/>
    <p:sldId id="1202" r:id="rId24"/>
    <p:sldId id="1312" r:id="rId25"/>
    <p:sldId id="1313" r:id="rId26"/>
    <p:sldId id="1314" r:id="rId27"/>
    <p:sldId id="1315" r:id="rId28"/>
    <p:sldId id="1216" r:id="rId29"/>
    <p:sldId id="1217" r:id="rId30"/>
    <p:sldId id="1231" r:id="rId31"/>
    <p:sldId id="1334" r:id="rId32"/>
    <p:sldId id="1328" r:id="rId33"/>
    <p:sldId id="1335" r:id="rId34"/>
    <p:sldId id="1336" r:id="rId35"/>
    <p:sldId id="1330" r:id="rId36"/>
    <p:sldId id="1555" r:id="rId37"/>
    <p:sldId id="1558" r:id="rId38"/>
    <p:sldId id="1556" r:id="rId39"/>
    <p:sldId id="1557" r:id="rId40"/>
    <p:sldId id="1559" r:id="rId41"/>
    <p:sldId id="1523" r:id="rId42"/>
    <p:sldId id="1403" r:id="rId43"/>
    <p:sldId id="1520" r:id="rId44"/>
    <p:sldId id="1561" r:id="rId45"/>
    <p:sldId id="1562" r:id="rId46"/>
    <p:sldId id="1563" r:id="rId47"/>
    <p:sldId id="1434" r:id="rId48"/>
    <p:sldId id="1435" r:id="rId49"/>
    <p:sldId id="1551" r:id="rId50"/>
    <p:sldId id="1242" r:id="rId51"/>
    <p:sldId id="1438" r:id="rId52"/>
    <p:sldId id="1565" r:id="rId53"/>
    <p:sldId id="1564" r:id="rId5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531" userDrawn="1">
          <p15:clr>
            <a:srgbClr val="A4A3A4"/>
          </p15:clr>
        </p15:guide>
        <p15:guide id="9" pos="3348" userDrawn="1">
          <p15:clr>
            <a:srgbClr val="A4A3A4"/>
          </p15:clr>
        </p15:guide>
        <p15:guide id="10" pos="1976" userDrawn="1">
          <p15:clr>
            <a:srgbClr val="A4A3A4"/>
          </p15:clr>
        </p15:guide>
        <p15:guide id="11" pos="417" userDrawn="1">
          <p15:clr>
            <a:srgbClr val="A4A3A4"/>
          </p15:clr>
        </p15:guide>
        <p15:guide id="12" pos="4970" userDrawn="1">
          <p15:clr>
            <a:srgbClr val="A4A3A4"/>
          </p15:clr>
        </p15:guide>
        <p15:guide id="13" pos="1289" userDrawn="1">
          <p15:clr>
            <a:srgbClr val="A4A3A4"/>
          </p15:clr>
        </p15:guide>
        <p15:guide id="14" pos="5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 Smith" initials="DS" lastIdx="0" clrIdx="0">
    <p:extLst>
      <p:ext uri="{19B8F6BF-5375-455C-9EA6-DF929625EA0E}">
        <p15:presenceInfo xmlns:p15="http://schemas.microsoft.com/office/powerpoint/2012/main" userId="Dru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9900"/>
    <a:srgbClr val="E9EDF4"/>
    <a:srgbClr val="C000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9" autoAdjust="0"/>
    <p:restoredTop sz="71007" autoAdjust="0"/>
  </p:normalViewPr>
  <p:slideViewPr>
    <p:cSldViewPr snapToGrid="0">
      <p:cViewPr varScale="1">
        <p:scale>
          <a:sx n="32" d="100"/>
          <a:sy n="32" d="100"/>
        </p:scale>
        <p:origin x="581" y="43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4/29/2020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1742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even in “stable North America”, these velocities are not absolutely zero!</a:t>
            </a:r>
            <a:r>
              <a:rPr lang="en-US" baseline="0" dirty="0" smtClean="0"/>
              <a:t>  The IFVM2022 model will contain these tiny deviations from simple plate rotation!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32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28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43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13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 hope everyone</a:t>
            </a:r>
            <a:r>
              <a:rPr lang="en-US" baseline="0" dirty="0" smtClean="0"/>
              <a:t> finds something relevant and useful herein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8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possible that you view the future with slightly less enthusiasm than we do at NGS….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0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our hope that this talk can help alleviate</a:t>
            </a:r>
            <a:r>
              <a:rPr lang="en-US" baseline="0" dirty="0" smtClean="0"/>
              <a:t> some of that anxiety…so let’s look at the topics we’ll be covering.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66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78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184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-there’s four reference</a:t>
            </a:r>
            <a:r>
              <a:rPr lang="en-US" baseline="0" dirty="0" smtClean="0"/>
              <a:t> frames because there are four major tectonic plates within the NGS Area of Responsibility.</a:t>
            </a:r>
          </a:p>
          <a:p>
            <a:r>
              <a:rPr lang="en-US" baseline="0" dirty="0" smtClean="0"/>
              <a:t>-</a:t>
            </a:r>
            <a:r>
              <a:rPr lang="en-US" dirty="0" smtClean="0"/>
              <a:t>As the </a:t>
            </a:r>
            <a:r>
              <a:rPr lang="en-US" b="1" dirty="0" smtClean="0"/>
              <a:t>National</a:t>
            </a:r>
            <a:r>
              <a:rPr lang="en-US" baseline="0" dirty="0" smtClean="0"/>
              <a:t> Geodetic Survey, we’re part of the </a:t>
            </a:r>
            <a:r>
              <a:rPr lang="en-US" baseline="0" dirty="0" err="1" smtClean="0"/>
              <a:t>DoC</a:t>
            </a:r>
            <a:r>
              <a:rPr lang="en-US" baseline="0" dirty="0" smtClean="0"/>
              <a:t> so we must cater to all US States and Territories</a:t>
            </a:r>
          </a:p>
          <a:p>
            <a:r>
              <a:rPr lang="en-US" dirty="0" smtClean="0"/>
              <a:t>-thus </a:t>
            </a:r>
            <a:r>
              <a:rPr lang="en-US" baseline="0" dirty="0" smtClean="0"/>
              <a:t>w</a:t>
            </a:r>
            <a:r>
              <a:rPr lang="en-US" dirty="0" smtClean="0"/>
              <a:t>e’ve got four tectonic</a:t>
            </a:r>
            <a:r>
              <a:rPr lang="en-US" baseline="0" dirty="0" smtClean="0"/>
              <a:t> plates in our Area of Operations, so four Ref Frames</a:t>
            </a:r>
          </a:p>
          <a:p>
            <a:r>
              <a:rPr lang="en-US" baseline="0" dirty="0" smtClean="0"/>
              <a:t>-But…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39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Intra-Frame Velocity Model:  More on this later, but it is basically “all of the movement that is left over at</a:t>
            </a:r>
            <a:r>
              <a:rPr lang="en-US" baseline="0" dirty="0" smtClean="0"/>
              <a:t> a point after I take away the simple tectonic rotation of a plate”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0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Trimble Power Hour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29, 2020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Trimble Power Hour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29, 2020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Trimble Power Hour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s.noaa.gov/cgi-bin/mark_recovery_form.pr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9900" y="1196483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The modernized National Spatial Reference System</a:t>
            </a:r>
            <a:endParaRPr lang="en-US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600202"/>
            <a:ext cx="4208585" cy="4525963"/>
          </a:xfrm>
        </p:spPr>
        <p:txBody>
          <a:bodyPr/>
          <a:lstStyle/>
          <a:p>
            <a:r>
              <a:rPr lang="en-US" sz="2400" dirty="0" smtClean="0"/>
              <a:t>Geodetic control is usually affixed to a </a:t>
            </a:r>
            <a:r>
              <a:rPr lang="en-US" sz="2400" b="1" i="1" dirty="0" smtClean="0">
                <a:solidFill>
                  <a:srgbClr val="FF0000"/>
                </a:solidFill>
              </a:rPr>
              <a:t>crust that is moving</a:t>
            </a:r>
          </a:p>
          <a:p>
            <a:pPr lvl="1"/>
            <a:r>
              <a:rPr lang="en-US" sz="2000" dirty="0" smtClean="0"/>
              <a:t>Even so-called “plate fixed” frames are only as stable as:</a:t>
            </a:r>
          </a:p>
          <a:p>
            <a:pPr lvl="2"/>
            <a:r>
              <a:rPr lang="en-US" sz="1800" dirty="0" smtClean="0"/>
              <a:t>The rigidity of a plate</a:t>
            </a:r>
          </a:p>
          <a:p>
            <a:pPr lvl="2"/>
            <a:r>
              <a:rPr lang="en-US" sz="1800" dirty="0" smtClean="0"/>
              <a:t>The complete lack of subsidence or uplift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4" descr="velo-all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5846" y="1811217"/>
            <a:ext cx="4921899" cy="360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4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details would come, but in 2007 the general direction was:</a:t>
            </a:r>
          </a:p>
          <a:p>
            <a:pPr lvl="1"/>
            <a:r>
              <a:rPr lang="en-US" dirty="0" smtClean="0"/>
              <a:t>Replace both NAD 83 and NAVD 88, at the same time</a:t>
            </a:r>
          </a:p>
          <a:p>
            <a:pPr lvl="1"/>
            <a:r>
              <a:rPr lang="en-US" dirty="0" smtClean="0"/>
              <a:t>Transition to a geoid-based vertical datum</a:t>
            </a:r>
          </a:p>
          <a:p>
            <a:pPr lvl="1"/>
            <a:r>
              <a:rPr lang="en-US" dirty="0" smtClean="0"/>
              <a:t>Leverage the rise of GNSS and </a:t>
            </a:r>
            <a:r>
              <a:rPr lang="en-US" dirty="0" smtClean="0"/>
              <a:t>RTNs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0912"/>
            <a:ext cx="2743200" cy="3642611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425450" y="42545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/>
              <a:t>Modernizing the NSRS</a:t>
            </a:r>
          </a:p>
          <a:p>
            <a:r>
              <a:rPr lang="en-US" altLang="en-US" sz="2400" dirty="0"/>
              <a:t>The “blueprint” documents:  Your best source for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41" y="5300899"/>
            <a:ext cx="2676759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Geometric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Sep 2017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>
                <a:solidFill>
                  <a:srgbClr val="FF0000"/>
                </a:solidFill>
              </a:rPr>
              <a:t>62</a:t>
            </a:r>
          </a:p>
          <a:p>
            <a:pPr algn="ctr"/>
            <a:r>
              <a:rPr lang="en-US" sz="1050" dirty="0"/>
              <a:t>32 pages</a:t>
            </a:r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30491" y="5300899"/>
            <a:ext cx="2676758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Geopotential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Nov 2017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>
                <a:solidFill>
                  <a:srgbClr val="FF0000"/>
                </a:solidFill>
              </a:rPr>
              <a:t>64</a:t>
            </a:r>
          </a:p>
          <a:p>
            <a:pPr algn="ctr"/>
            <a:r>
              <a:rPr lang="en-US" sz="1050" dirty="0"/>
              <a:t>41 pages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4540" y="5300899"/>
            <a:ext cx="2676758" cy="163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Working in the </a:t>
            </a:r>
          </a:p>
          <a:p>
            <a:pPr algn="ctr"/>
            <a:r>
              <a:rPr lang="en-US" b="1" dirty="0" smtClean="0"/>
              <a:t>modernized NSRS:</a:t>
            </a:r>
          </a:p>
          <a:p>
            <a:pPr algn="ctr"/>
            <a:r>
              <a:rPr lang="en-US" dirty="0" smtClean="0"/>
              <a:t>April 2019</a:t>
            </a:r>
          </a:p>
          <a:p>
            <a:pPr algn="ctr"/>
            <a:r>
              <a:rPr lang="en-US" b="1" i="1" dirty="0"/>
              <a:t>NOAA TR NOS NGS </a:t>
            </a:r>
            <a:r>
              <a:rPr lang="en-US" b="1" i="1" dirty="0">
                <a:solidFill>
                  <a:srgbClr val="FF0000"/>
                </a:solidFill>
              </a:rPr>
              <a:t>67</a:t>
            </a:r>
          </a:p>
          <a:p>
            <a:pPr algn="ctr"/>
            <a:r>
              <a:rPr lang="en-US" sz="1050" dirty="0"/>
              <a:t>77 pages</a:t>
            </a:r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75" y="1660912"/>
            <a:ext cx="2754590" cy="3642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540" y="1660912"/>
            <a:ext cx="2703597" cy="36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Replacing the NAD 83’s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2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29, 2020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7" y="2314577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6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6" y="3786165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409092" y="2209800"/>
            <a:ext cx="860182" cy="40444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84600" y="2286000"/>
            <a:ext cx="356577" cy="10541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50862" y="2286000"/>
            <a:ext cx="1961662" cy="65649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368311" y="1955800"/>
            <a:ext cx="1170843" cy="177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1389" r="63681" b="93077"/>
          <a:stretch/>
        </p:blipFill>
        <p:spPr>
          <a:xfrm>
            <a:off x="1193799" y="95250"/>
            <a:ext cx="2127251" cy="37953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4.81481E-6 L 0.16667 0.2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790"/>
            <a:ext cx="8229600" cy="4297363"/>
          </a:xfrm>
        </p:spPr>
        <p:txBody>
          <a:bodyPr/>
          <a:lstStyle/>
          <a:p>
            <a:r>
              <a:rPr lang="en-US" dirty="0" smtClean="0"/>
              <a:t>All are </a:t>
            </a:r>
            <a:r>
              <a:rPr lang="en-US" u="sng" dirty="0" smtClean="0"/>
              <a:t>global</a:t>
            </a:r>
            <a:r>
              <a:rPr lang="en-US" dirty="0" smtClean="0"/>
              <a:t> frames (no “boundary”)</a:t>
            </a:r>
          </a:p>
          <a:p>
            <a:pPr lvl="1"/>
            <a:r>
              <a:rPr lang="en-US" dirty="0" smtClean="0"/>
              <a:t>This was true for the NAD 83’s also, BTW</a:t>
            </a:r>
          </a:p>
          <a:p>
            <a:pPr lvl="1"/>
            <a:r>
              <a:rPr lang="en-US" dirty="0" smtClean="0"/>
              <a:t>But </a:t>
            </a:r>
            <a:r>
              <a:rPr lang="en-US" u="sng" dirty="0" smtClean="0"/>
              <a:t>each frame will rotate with one tectonic plate</a:t>
            </a:r>
          </a:p>
          <a:p>
            <a:pPr lvl="2"/>
            <a:r>
              <a:rPr lang="en-US" dirty="0" smtClean="0"/>
              <a:t>Put another way:  “</a:t>
            </a:r>
            <a:r>
              <a:rPr lang="en-US" b="1" i="1" dirty="0" smtClean="0"/>
              <a:t>The frame rotates so your coordinates don’t have to</a:t>
            </a:r>
            <a:r>
              <a:rPr lang="en-US" dirty="0" smtClean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15691" y="1152105"/>
            <a:ext cx="10286766" cy="22542314"/>
            <a:chOff x="-415691" y="1152105"/>
            <a:chExt cx="10286766" cy="22542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5" y="1152105"/>
              <a:ext cx="10058400" cy="56009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415691" y="18093503"/>
              <a:ext cx="10058400" cy="560091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849368" y="602007"/>
            <a:ext cx="10785848" cy="6513506"/>
            <a:chOff x="-849368" y="602007"/>
            <a:chExt cx="10785848" cy="651350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1"/>
            <a:ext cx="9144000" cy="6373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ITRF2020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constant frame, rotating 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49368" y="602007"/>
            <a:ext cx="10785848" cy="23092412"/>
            <a:chOff x="-849368" y="602007"/>
            <a:chExt cx="10785848" cy="23092412"/>
          </a:xfrm>
        </p:grpSpPr>
        <p:grpSp>
          <p:nvGrpSpPr>
            <p:cNvPr id="4" name="Group 3"/>
            <p:cNvGrpSpPr/>
            <p:nvPr/>
          </p:nvGrpSpPr>
          <p:grpSpPr>
            <a:xfrm>
              <a:off x="-415691" y="1152105"/>
              <a:ext cx="10286766" cy="22542314"/>
              <a:chOff x="-415691" y="1152105"/>
              <a:chExt cx="10286766" cy="2254231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325" y="1152105"/>
                <a:ext cx="10058400" cy="560091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-415691" y="18093503"/>
                <a:ext cx="10058400" cy="5600916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1"/>
            <a:ext cx="9144000" cy="6373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NATRF2022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rotating frame,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constant with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plate</a:t>
            </a:r>
          </a:p>
        </p:txBody>
      </p:sp>
      <p:sp>
        <p:nvSpPr>
          <p:cNvPr id="26" name="object 2"/>
          <p:cNvSpPr txBox="1">
            <a:spLocks noGrp="1"/>
          </p:cNvSpPr>
          <p:nvPr>
            <p:ph type="title"/>
          </p:nvPr>
        </p:nvSpPr>
        <p:spPr>
          <a:xfrm>
            <a:off x="2773078" y="562954"/>
            <a:ext cx="3547130" cy="7549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4800" spc="-13" dirty="0" smtClean="0">
                <a:latin typeface="Cambria" panose="02040503050406030204" pitchFamily="18" charset="0"/>
                <a:cs typeface="Calibri"/>
              </a:rPr>
              <a:t>“Plate-Fixed</a:t>
            </a:r>
            <a:r>
              <a:rPr lang="en-US" sz="4800" spc="-13" dirty="0">
                <a:latin typeface="Cambria" panose="02040503050406030204" pitchFamily="18" charset="0"/>
                <a:cs typeface="Calibri"/>
              </a:rPr>
              <a:t>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-849368" y="602007"/>
            <a:ext cx="10785848" cy="23092412"/>
            <a:chOff x="-849368" y="602007"/>
            <a:chExt cx="10785848" cy="23092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0FAA5C-B762-4CB0-9D29-8BEBDA835F9C}"/>
                </a:ext>
              </a:extLst>
            </p:cNvPr>
            <p:cNvGrpSpPr/>
            <p:nvPr/>
          </p:nvGrpSpPr>
          <p:grpSpPr>
            <a:xfrm>
              <a:off x="-849368" y="602007"/>
              <a:ext cx="10785848" cy="23092412"/>
              <a:chOff x="-849368" y="602007"/>
              <a:chExt cx="10785848" cy="230924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EEC80D5-AED2-4F5E-A850-19C708E72E79}"/>
                  </a:ext>
                </a:extLst>
              </p:cNvPr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99DB4685-4BE3-44B2-9A42-5E7B4C729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4AF1668-2116-47EE-B50C-4DB1D54AB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27AD56-817E-42B6-9482-FDA647469FF8}"/>
                  </a:ext>
                </a:extLst>
              </p:cNvPr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1218598-0C98-46AB-8882-51E4FE3626FB}"/>
                  </a:ext>
                </a:extLst>
              </p:cNvPr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5203577-E8F2-4BB3-A72A-94F0E9705534}"/>
                  </a:ext>
                </a:extLst>
              </p:cNvPr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1CC143-7244-4543-9187-388F40FCE4BE}"/>
                  </a:ext>
                </a:extLst>
              </p:cNvPr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4833F8C-1225-4F46-9EE9-377CB43F119F}"/>
                  </a:ext>
                </a:extLst>
              </p:cNvPr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F4A4F93-1BC4-45E2-8A95-6F1F27132F1E}"/>
                  </a:ext>
                </a:extLst>
              </p:cNvPr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D9C65C-7276-4178-8E95-5A3F0ADD86A7}"/>
                  </a:ext>
                </a:extLst>
              </p:cNvPr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955CC27-2B73-425D-908D-17314D49DB57}"/>
                  </a:ext>
                </a:extLst>
              </p:cNvPr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19E9665-4FCA-419D-9B30-46FE080F27D6}"/>
                  </a:ext>
                </a:extLst>
              </p:cNvPr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5DCBA5C-A91E-410E-B9CB-2E13E385AC8F}"/>
                  </a:ext>
                </a:extLst>
              </p:cNvPr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27E39F5-DAF7-426E-888B-FA53CF39F079}"/>
                  </a:ext>
                </a:extLst>
              </p:cNvPr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46F113-93A2-4BBD-A364-6C7D2515C3B6}"/>
                  </a:ext>
                </a:extLst>
              </p:cNvPr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52DED6B-503F-457D-AE3D-FAFB415E565F}"/>
                  </a:ext>
                </a:extLst>
              </p:cNvPr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88">
                <a:extLst>
                  <a:ext uri="{FF2B5EF4-FFF2-40B4-BE49-F238E27FC236}">
                    <a16:creationId xmlns:a16="http://schemas.microsoft.com/office/drawing/2014/main" id="{DCDFFED4-2671-4AEB-809E-D4908FF23AB7}"/>
                  </a:ext>
                </a:extLst>
              </p:cNvPr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94">
                <a:extLst>
                  <a:ext uri="{FF2B5EF4-FFF2-40B4-BE49-F238E27FC236}">
                    <a16:creationId xmlns:a16="http://schemas.microsoft.com/office/drawing/2014/main" id="{DCC407A2-287E-4875-90D4-1F066B5D89BA}"/>
                  </a:ext>
                </a:extLst>
              </p:cNvPr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95">
                <a:extLst>
                  <a:ext uri="{FF2B5EF4-FFF2-40B4-BE49-F238E27FC236}">
                    <a16:creationId xmlns:a16="http://schemas.microsoft.com/office/drawing/2014/main" id="{6E66ADA6-5BED-4B34-A047-01E0A35B1646}"/>
                  </a:ext>
                </a:extLst>
              </p:cNvPr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96">
                <a:extLst>
                  <a:ext uri="{FF2B5EF4-FFF2-40B4-BE49-F238E27FC236}">
                    <a16:creationId xmlns:a16="http://schemas.microsoft.com/office/drawing/2014/main" id="{3826B369-3382-4C9B-8FE9-AD8CCC9AE3FA}"/>
                  </a:ext>
                </a:extLst>
              </p:cNvPr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97">
                <a:extLst>
                  <a:ext uri="{FF2B5EF4-FFF2-40B4-BE49-F238E27FC236}">
                    <a16:creationId xmlns:a16="http://schemas.microsoft.com/office/drawing/2014/main" id="{5A04930E-04B7-41F3-8A00-E304EF5BFE62}"/>
                  </a:ext>
                </a:extLst>
              </p:cNvPr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98">
                <a:extLst>
                  <a:ext uri="{FF2B5EF4-FFF2-40B4-BE49-F238E27FC236}">
                    <a16:creationId xmlns:a16="http://schemas.microsoft.com/office/drawing/2014/main" id="{83D2D810-A5FE-49D3-B810-69B5C729C4D0}"/>
                  </a:ext>
                </a:extLst>
              </p:cNvPr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8A28D-4E5E-464D-9907-E32EB25F6ACD}"/>
                </a:ext>
              </a:extLst>
            </p:cNvPr>
            <p:cNvSpPr/>
            <p:nvPr/>
          </p:nvSpPr>
          <p:spPr>
            <a:xfrm>
              <a:off x="6358007" y="3419754"/>
              <a:ext cx="141064" cy="16294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EF895EC-4A5B-4E3C-BC23-A527B301D396}"/>
              </a:ext>
            </a:extLst>
          </p:cNvPr>
          <p:cNvSpPr txBox="1"/>
          <p:nvPr/>
        </p:nvSpPr>
        <p:spPr>
          <a:xfrm>
            <a:off x="0" y="1"/>
            <a:ext cx="9144000" cy="63737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ITRF2020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NATRF2022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your choice, just use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EPP2022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A1389F58-F6F7-4C6F-AC48-93F986056D1E}"/>
              </a:ext>
            </a:extLst>
          </p:cNvPr>
          <p:cNvSpPr/>
          <p:nvPr/>
        </p:nvSpPr>
        <p:spPr>
          <a:xfrm rot="923700" flipH="1">
            <a:off x="575344" y="3320384"/>
            <a:ext cx="9265290" cy="9260858"/>
          </a:xfrm>
          <a:prstGeom prst="arc">
            <a:avLst>
              <a:gd name="adj1" fmla="val 16200000"/>
              <a:gd name="adj2" fmla="val 17374577"/>
            </a:avLst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-849368" y="602007"/>
            <a:ext cx="10785848" cy="6513506"/>
            <a:chOff x="-849368" y="602007"/>
            <a:chExt cx="10785848" cy="651350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809394-EFF8-45B1-8F24-9F5513A67B44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23872A-A23C-4687-9B23-2621B7E0826F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338E07-8D2E-41EF-8053-D2D6170D3642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7A6CFE-5860-459A-BE18-30BF3F312E1B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92CE49-919B-437F-BD7C-848B848D3408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06F02-78AD-4B6C-A4C7-F2CF3D5F72E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FB512-50E1-4330-874A-FC138DD49537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94D2E9-EC32-4B18-A305-6B48EDB50DF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5342C3-F414-46AF-BC19-B859A3036ECA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448838-0A0F-47D6-BC2E-CF342F9EE763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1BDA3A-BD0C-48CB-A09D-680656A7505E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84897B-5BE5-49D9-BF5C-C1353170B68C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533E05-5D04-4E48-948F-D6C665A56917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A1D3FBBA-354D-4EDC-800F-D8BEF167BF40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01A2CFFB-EB28-45CE-8CB0-1672826CC319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2CFA0F56-6738-4824-AE63-84DCF421C71F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96">
              <a:extLst>
                <a:ext uri="{FF2B5EF4-FFF2-40B4-BE49-F238E27FC236}">
                  <a16:creationId xmlns:a16="http://schemas.microsoft.com/office/drawing/2014/main" id="{1D0D456E-72BD-48B1-B9AF-C56112B892D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97">
              <a:extLst>
                <a:ext uri="{FF2B5EF4-FFF2-40B4-BE49-F238E27FC236}">
                  <a16:creationId xmlns:a16="http://schemas.microsoft.com/office/drawing/2014/main" id="{5D727E83-65EA-44F1-9CE0-F084D6ECEF50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8">
              <a:extLst>
                <a:ext uri="{FF2B5EF4-FFF2-40B4-BE49-F238E27FC236}">
                  <a16:creationId xmlns:a16="http://schemas.microsoft.com/office/drawing/2014/main" id="{64179DF1-715E-40EA-90A4-FB20325E104F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8000" decel="8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and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transitioning off of NAD 83, your coordinates will experience shift and drift</a:t>
            </a:r>
          </a:p>
          <a:p>
            <a:pPr lvl="1"/>
            <a:r>
              <a:rPr lang="en-US" dirty="0" smtClean="0"/>
              <a:t>Shift: A one-time jump somewhere in the 0 to 4 meter range (latitude, longitude, ellipsoid height)</a:t>
            </a:r>
          </a:p>
          <a:p>
            <a:pPr lvl="2"/>
            <a:r>
              <a:rPr lang="en-US" dirty="0" smtClean="0"/>
              <a:t>From fixing NAD 83’s non-</a:t>
            </a:r>
            <a:r>
              <a:rPr lang="en-US" dirty="0" err="1" smtClean="0"/>
              <a:t>geocentricity</a:t>
            </a:r>
            <a:endParaRPr lang="en-US" dirty="0" smtClean="0"/>
          </a:p>
          <a:p>
            <a:pPr lvl="1"/>
            <a:r>
              <a:rPr lang="en-US" dirty="0" smtClean="0"/>
              <a:t>Drift:  Coordinates are now time-dependent.  The shift will take you to 2020.00.  Working at any other epoch means you must account for the drift (velocity) of your coordinates</a:t>
            </a:r>
          </a:p>
          <a:p>
            <a:pPr lvl="2"/>
            <a:r>
              <a:rPr lang="en-US" dirty="0" smtClean="0"/>
              <a:t>As well as any other motions over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to international attendees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this talk is relevant to surveying in the United States, but…</a:t>
            </a:r>
          </a:p>
          <a:p>
            <a:pPr lvl="1"/>
            <a:r>
              <a:rPr lang="en-US" dirty="0" smtClean="0"/>
              <a:t>There are certainly many aspects to our modernization efforts relevant to any national reference system</a:t>
            </a:r>
          </a:p>
          <a:p>
            <a:pPr lvl="1"/>
            <a:r>
              <a:rPr lang="en-US" dirty="0" smtClean="0"/>
              <a:t>Many of the tools NGS is building can be used by anyone, anywhere.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sz="4000" dirty="0" smtClean="0"/>
              <a:t>NAD 83(2011) epoch 2010.0 to</a:t>
            </a:r>
            <a:br>
              <a:rPr lang="en-US" sz="4000" dirty="0" smtClean="0"/>
            </a:br>
            <a:r>
              <a:rPr lang="en-US" sz="4000" dirty="0" smtClean="0"/>
              <a:t>NATRF2022 epoch 2020.00 (estimate)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/>
          <a:stretch/>
        </p:blipFill>
        <p:spPr>
          <a:xfrm>
            <a:off x="1" y="1801091"/>
            <a:ext cx="3619500" cy="24236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29, 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/>
          <a:stretch/>
        </p:blipFill>
        <p:spPr>
          <a:xfrm>
            <a:off x="5425546" y="1801091"/>
            <a:ext cx="3718454" cy="2484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/>
          <a:stretch/>
        </p:blipFill>
        <p:spPr>
          <a:xfrm>
            <a:off x="2447926" y="4613564"/>
            <a:ext cx="2089785" cy="1436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>
          <a:xfrm>
            <a:off x="6230357" y="4627418"/>
            <a:ext cx="2108835" cy="1422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/>
          <a:stretch/>
        </p:blipFill>
        <p:spPr>
          <a:xfrm>
            <a:off x="2" y="4627417"/>
            <a:ext cx="2089607" cy="14228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32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provide time-dependent coordinates in 5 frames?</a:t>
            </a:r>
          </a:p>
          <a:p>
            <a:pPr lvl="1"/>
            <a:r>
              <a:rPr lang="en-US" dirty="0" smtClean="0"/>
              <a:t>Let’s look at the known velocities of an active control station in ITRF2020, NATRF2022, PATRF2022, CATRF2022 and MATRF2022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837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29, 2020</a:t>
            </a:r>
            <a:endParaRPr lang="en-US" altLang="en-US" dirty="0"/>
          </a:p>
        </p:txBody>
      </p:sp>
      <p:sp>
        <p:nvSpPr>
          <p:cNvPr id="3" name="Oval 2"/>
          <p:cNvSpPr/>
          <p:nvPr/>
        </p:nvSpPr>
        <p:spPr>
          <a:xfrm>
            <a:off x="4218708" y="264582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99" y="2129631"/>
            <a:ext cx="8240233" cy="346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29, 2020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6520" y="1453216"/>
            <a:ext cx="269748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the time-dependent coordinate in latitude in </a:t>
            </a:r>
            <a:r>
              <a:rPr lang="en-US" sz="1200" u="sng" dirty="0" smtClean="0"/>
              <a:t>NATRF2022</a:t>
            </a:r>
            <a:r>
              <a:rPr lang="en-US" sz="1200" dirty="0" smtClean="0"/>
              <a:t> is stable!  That means the NATRF2022 IFVM for latitude will be ZERO for this point.</a:t>
            </a:r>
            <a:endParaRPr lang="en-US" sz="1200" dirty="0"/>
          </a:p>
        </p:txBody>
      </p:sp>
      <p:sp>
        <p:nvSpPr>
          <p:cNvPr id="8" name="Bent Arrow 7"/>
          <p:cNvSpPr/>
          <p:nvPr/>
        </p:nvSpPr>
        <p:spPr>
          <a:xfrm rot="10800000">
            <a:off x="7742095" y="2468878"/>
            <a:ext cx="446568" cy="723615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014" y="1413946"/>
            <a:ext cx="491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r>
              <a:rPr lang="en-US" b="1" dirty="0" smtClean="0"/>
              <a:t>=2020.0, when all five frames are identical</a:t>
            </a:r>
            <a:endParaRPr lang="en-US" b="1" dirty="0"/>
          </a:p>
        </p:txBody>
      </p:sp>
      <p:sp>
        <p:nvSpPr>
          <p:cNvPr id="16" name="Freeform 15"/>
          <p:cNvSpPr/>
          <p:nvPr/>
        </p:nvSpPr>
        <p:spPr>
          <a:xfrm>
            <a:off x="1244009" y="1754372"/>
            <a:ext cx="1297172" cy="1212112"/>
          </a:xfrm>
          <a:custGeom>
            <a:avLst/>
            <a:gdLst>
              <a:gd name="connsiteX0" fmla="*/ 0 w 1297172"/>
              <a:gd name="connsiteY0" fmla="*/ 0 h 1212112"/>
              <a:gd name="connsiteX1" fmla="*/ 1010093 w 1297172"/>
              <a:gd name="connsiteY1" fmla="*/ 287079 h 1212112"/>
              <a:gd name="connsiteX2" fmla="*/ 1297172 w 1297172"/>
              <a:gd name="connsiteY2" fmla="*/ 1212112 h 12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172" h="1212112">
                <a:moveTo>
                  <a:pt x="0" y="0"/>
                </a:moveTo>
                <a:cubicBezTo>
                  <a:pt x="396949" y="42530"/>
                  <a:pt x="793898" y="85060"/>
                  <a:pt x="1010093" y="287079"/>
                </a:cubicBezTo>
                <a:cubicBezTo>
                  <a:pt x="1226288" y="489098"/>
                  <a:pt x="1261730" y="850605"/>
                  <a:pt x="1297172" y="1212112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7509"/>
            <a:ext cx="8229600" cy="3491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29, 2020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4159" y="1140702"/>
            <a:ext cx="252984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Similarly, the time-dependent coordinate in longitude in </a:t>
            </a:r>
            <a:r>
              <a:rPr lang="en-US" sz="1400" u="sng" dirty="0" smtClean="0"/>
              <a:t>NATRF2022</a:t>
            </a:r>
            <a:r>
              <a:rPr lang="en-US" sz="1400" dirty="0" smtClean="0"/>
              <a:t> is stable!  That means the NATRF2022 IFVM for longitude will be ZERO for this point.</a:t>
            </a:r>
            <a:endParaRPr lang="en-US" sz="1400" dirty="0"/>
          </a:p>
        </p:txBody>
      </p:sp>
      <p:sp>
        <p:nvSpPr>
          <p:cNvPr id="7" name="Bent Arrow 6"/>
          <p:cNvSpPr/>
          <p:nvPr/>
        </p:nvSpPr>
        <p:spPr>
          <a:xfrm rot="10800000">
            <a:off x="7740502" y="2525696"/>
            <a:ext cx="1319676" cy="1036210"/>
          </a:xfrm>
          <a:prstGeom prst="bentArrow">
            <a:avLst>
              <a:gd name="adj1" fmla="val 8225"/>
              <a:gd name="adj2" fmla="val 14815"/>
              <a:gd name="adj3" fmla="val 33388"/>
              <a:gd name="adj4" fmla="val 2218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5591"/>
            <a:ext cx="8229600" cy="3495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29, 2020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1599" y="1387336"/>
            <a:ext cx="2432401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However, in every frame, this point is subsiding!  That will be captured in the ellipsoid height component of the IFVM for each frame.</a:t>
            </a:r>
            <a:endParaRPr lang="en-US" sz="1400" dirty="0"/>
          </a:p>
        </p:txBody>
      </p:sp>
      <p:sp>
        <p:nvSpPr>
          <p:cNvPr id="8" name="Bent Arrow 7"/>
          <p:cNvSpPr/>
          <p:nvPr/>
        </p:nvSpPr>
        <p:spPr>
          <a:xfrm rot="10800000">
            <a:off x="7705596" y="2556887"/>
            <a:ext cx="215346" cy="1991964"/>
          </a:xfrm>
          <a:prstGeom prst="bentArrow">
            <a:avLst>
              <a:gd name="adj1" fmla="val 29971"/>
              <a:gd name="adj2" fmla="val 37352"/>
              <a:gd name="adj3" fmla="val 43932"/>
              <a:gd name="adj4" fmla="val 27339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9" y="1417638"/>
            <a:ext cx="7997601" cy="4763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IFVM2022 Velocities – ITRF2020/CONUS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172691" y="1417638"/>
            <a:ext cx="665018" cy="244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8" y="1417636"/>
            <a:ext cx="7997602" cy="47637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 smtClean="0"/>
              <a:t>IFVM2022 Velocities – NATRF2022/CONUS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Replacing NAVD 88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860427" y="1524002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NAVD 88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85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IGSN71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GEOID12B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DEFLEC12B</a:t>
            </a: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19400" y="2438334"/>
            <a:ext cx="6324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New: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North American-Pacific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Geopotential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Datum</a:t>
            </a:r>
            <a:r>
              <a:rPr lang="en-US" altLang="en-US" sz="2400" dirty="0">
                <a:cs typeface="Times New Roman" panose="02020603050405020304" pitchFamily="18" charset="0"/>
              </a:rPr>
              <a:t> of 2022 (NAPGD2022)</a:t>
            </a: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- Will include GEOID2022</a:t>
            </a: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29, 2020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" y="1990727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" y="3238454"/>
            <a:ext cx="989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5" name="Left Brace 4"/>
          <p:cNvSpPr/>
          <p:nvPr/>
        </p:nvSpPr>
        <p:spPr>
          <a:xfrm>
            <a:off x="989375" y="2514601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7486" y="4602097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3836" y="515311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836" y="5534850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21" y="5965737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9" y="1376412"/>
            <a:ext cx="3767596" cy="29113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gridded regions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29,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68067"/>
            <a:ext cx="2617949" cy="3387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0" y="3326580"/>
            <a:ext cx="3232767" cy="2498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1855" y="1376412"/>
            <a:ext cx="2634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“North American region”</a:t>
            </a:r>
          </a:p>
          <a:p>
            <a:r>
              <a:rPr lang="en-US" dirty="0" smtClean="0"/>
              <a:t>¼ of the Earth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5635" y="571665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“Guam/CNMI region”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517" y="5749141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“American Samoa region”</a:t>
            </a:r>
          </a:p>
        </p:txBody>
      </p:sp>
    </p:spTree>
    <p:extLst>
      <p:ext uri="{BB962C8B-B14F-4D97-AF65-F5344CB8AC3E}">
        <p14:creationId xmlns:p14="http://schemas.microsoft.com/office/powerpoint/2010/main" val="7818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518"/>
            <a:ext cx="8229600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583" y="1449882"/>
            <a:ext cx="7305259" cy="4525963"/>
          </a:xfrm>
        </p:spPr>
        <p:txBody>
          <a:bodyPr/>
          <a:lstStyle/>
          <a:p>
            <a:r>
              <a:rPr lang="en-US" sz="2200" dirty="0" smtClean="0"/>
              <a:t>Why is NGS modernizing the NSRS?</a:t>
            </a:r>
          </a:p>
          <a:p>
            <a:r>
              <a:rPr lang="en-US" sz="2200" dirty="0" smtClean="0"/>
              <a:t>What changes are coming?</a:t>
            </a:r>
          </a:p>
          <a:p>
            <a:r>
              <a:rPr lang="en-US" sz="2200" dirty="0" smtClean="0"/>
              <a:t>How this will impact you</a:t>
            </a:r>
          </a:p>
          <a:p>
            <a:r>
              <a:rPr lang="en-US" sz="2200" dirty="0" smtClean="0"/>
              <a:t>How to prepare</a:t>
            </a:r>
          </a:p>
          <a:p>
            <a:r>
              <a:rPr lang="en-US" sz="2200" dirty="0" smtClean="0"/>
              <a:t>Tools and transformations</a:t>
            </a:r>
          </a:p>
          <a:p>
            <a:r>
              <a:rPr lang="en-US" sz="2200" dirty="0" smtClean="0"/>
              <a:t>Current status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and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transitioning off of NAVD 88 or other vertical datum, your coordinates will experience shift and drift</a:t>
            </a:r>
          </a:p>
          <a:p>
            <a:pPr lvl="1"/>
            <a:r>
              <a:rPr lang="en-US" sz="2400" dirty="0" smtClean="0"/>
              <a:t>Shift: A one-time jump somewhere in the 0 to 2 meter range (orthometric height)</a:t>
            </a:r>
          </a:p>
          <a:p>
            <a:pPr lvl="2"/>
            <a:r>
              <a:rPr lang="en-US" sz="2000" dirty="0" smtClean="0"/>
              <a:t>From fixing biases and/or tilts in NAVD 88 and others</a:t>
            </a:r>
          </a:p>
          <a:p>
            <a:pPr lvl="1"/>
            <a:r>
              <a:rPr lang="en-US" sz="2400" dirty="0" smtClean="0"/>
              <a:t>Drift:  Coordinates are now time-dependent.  The shift will take you to 2020.00.  Working at any other epoch means you must account for the drift (velocity) of your coordinates</a:t>
            </a:r>
          </a:p>
          <a:p>
            <a:pPr lvl="2"/>
            <a:r>
              <a:rPr lang="en-US" sz="2000" dirty="0" smtClean="0"/>
              <a:t>As well as any other motions over time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NAVD 88 (epoch ?) to </a:t>
            </a:r>
            <a:br>
              <a:rPr lang="en-US" sz="3600" dirty="0" smtClean="0"/>
            </a:br>
            <a:r>
              <a:rPr lang="en-US" sz="3600" dirty="0" smtClean="0"/>
              <a:t>NAPGD2022 epoch 2020.00 (estimate)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29, 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698" r="10897" b="6523"/>
          <a:stretch/>
        </p:blipFill>
        <p:spPr bwMode="auto">
          <a:xfrm>
            <a:off x="1634490" y="1804987"/>
            <a:ext cx="5875020" cy="3248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02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NAVD 88 (epoch ?) to </a:t>
            </a:r>
            <a:br>
              <a:rPr lang="en-US" sz="3600" dirty="0"/>
            </a:br>
            <a:r>
              <a:rPr lang="en-US" sz="3600" dirty="0"/>
              <a:t>NAPGD2022 epoch 2020.00 (estimate)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29, 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3026" r="17949" b="6859"/>
          <a:stretch/>
        </p:blipFill>
        <p:spPr bwMode="auto">
          <a:xfrm>
            <a:off x="1614170" y="1703520"/>
            <a:ext cx="5915660" cy="4086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1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141"/>
            <a:ext cx="8229600" cy="1143000"/>
          </a:xfrm>
        </p:spPr>
        <p:txBody>
          <a:bodyPr/>
          <a:lstStyle/>
          <a:p>
            <a:r>
              <a:rPr lang="en-US" dirty="0" smtClean="0"/>
              <a:t>Definitional Relationship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29, 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0" y="1525113"/>
                <a:ext cx="9144000" cy="4766595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ＭＳ Ｐゴシック" charset="0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𝑁𝐴𝑃𝐺𝐷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2022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𝐼𝑇𝑅𝐹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𝐺𝐸𝑂𝐼𝐷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2022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5113"/>
                <a:ext cx="9144000" cy="4766595"/>
              </a:xfrm>
              <a:prstGeom prst="rect">
                <a:avLst/>
              </a:prstGeom>
              <a:blipFill>
                <a:blip r:embed="rId2"/>
                <a:stretch>
                  <a:fillRect t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84082" y="2204264"/>
            <a:ext cx="1975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work is done in ITRF2020 XYZ coordinates first.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082" y="2200249"/>
            <a:ext cx="3017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end with orthometric height in NAPGD2022 at the same epoch as the ellipsoid height.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32371" y="2200250"/>
            <a:ext cx="3285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Conversion to orthometric heights is </a:t>
            </a:r>
            <a:r>
              <a:rPr lang="en-US" u="sng" dirty="0" smtClean="0"/>
              <a:t>definitional</a:t>
            </a:r>
            <a:r>
              <a:rPr lang="en-US" dirty="0" smtClean="0"/>
              <a:t> through GEOID2022.</a:t>
            </a:r>
          </a:p>
        </p:txBody>
      </p:sp>
    </p:spTree>
    <p:extLst>
      <p:ext uri="{BB962C8B-B14F-4D97-AF65-F5344CB8AC3E}">
        <p14:creationId xmlns:p14="http://schemas.microsoft.com/office/powerpoint/2010/main" val="28802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existing data will need to be </a:t>
            </a:r>
            <a:r>
              <a:rPr lang="en-US" sz="2800" i="1" dirty="0" smtClean="0"/>
              <a:t>transformed</a:t>
            </a:r>
          </a:p>
          <a:p>
            <a:r>
              <a:rPr lang="en-US" sz="2800" dirty="0" smtClean="0"/>
              <a:t>NGS’s default </a:t>
            </a:r>
            <a:r>
              <a:rPr lang="en-US" sz="2800" dirty="0" smtClean="0">
                <a:solidFill>
                  <a:srgbClr val="FF0000"/>
                </a:solidFill>
              </a:rPr>
              <a:t>NADCON</a:t>
            </a:r>
            <a:r>
              <a:rPr lang="en-US" sz="2800" dirty="0" smtClean="0"/>
              <a:t> transformations will be: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Expect 0.5-4.0 meters of shift in </a:t>
            </a:r>
            <a:r>
              <a:rPr lang="en-US" sz="2800" dirty="0" smtClean="0">
                <a:latin typeface="Symbol" panose="05050102010706020507" pitchFamily="18" charset="2"/>
              </a:rPr>
              <a:t>f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Symbol" panose="05050102010706020507" pitchFamily="18" charset="2"/>
              </a:rPr>
              <a:t>l</a:t>
            </a:r>
            <a:r>
              <a:rPr lang="en-US" sz="2800" dirty="0" smtClean="0"/>
              <a:t>, 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21433"/>
              </p:ext>
            </p:extLst>
          </p:nvPr>
        </p:nvGraphicFramePr>
        <p:xfrm>
          <a:off x="457200" y="2734208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130">
                  <a:extLst>
                    <a:ext uri="{9D8B030D-6E8A-4147-A177-3AD203B41FA5}">
                      <a16:colId xmlns:a16="http://schemas.microsoft.com/office/drawing/2014/main" val="2149827633"/>
                    </a:ext>
                  </a:extLst>
                </a:gridCol>
                <a:gridCol w="3150705">
                  <a:extLst>
                    <a:ext uri="{9D8B030D-6E8A-4147-A177-3AD203B41FA5}">
                      <a16:colId xmlns:a16="http://schemas.microsoft.com/office/drawing/2014/main" val="3394559162"/>
                    </a:ext>
                  </a:extLst>
                </a:gridCol>
                <a:gridCol w="3140765">
                  <a:extLst>
                    <a:ext uri="{9D8B030D-6E8A-4147-A177-3AD203B41FA5}">
                      <a16:colId xmlns:a16="http://schemas.microsoft.com/office/drawing/2014/main" val="2798535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0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83(2011)</a:t>
                      </a:r>
                      <a:r>
                        <a:rPr lang="en-US" baseline="0" dirty="0" smtClean="0"/>
                        <a:t>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83(2011)</a:t>
                      </a:r>
                      <a:r>
                        <a:rPr lang="en-US" baseline="0" dirty="0" smtClean="0"/>
                        <a:t>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8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Hawaii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83(PA11)</a:t>
                      </a:r>
                      <a:r>
                        <a:rPr lang="en-US" baseline="0" dirty="0" smtClean="0"/>
                        <a:t>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3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 / 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83(2011)</a:t>
                      </a:r>
                      <a:r>
                        <a:rPr lang="en-US" baseline="0" dirty="0" smtClean="0"/>
                        <a:t>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6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Samoa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83(PA11)</a:t>
                      </a:r>
                      <a:r>
                        <a:rPr lang="en-US" baseline="0" dirty="0" smtClean="0"/>
                        <a:t>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1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Guam / CNMI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83(MA11)</a:t>
                      </a:r>
                      <a:r>
                        <a:rPr lang="en-US" baseline="0" dirty="0" smtClean="0"/>
                        <a:t>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22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existing data will need to be </a:t>
            </a:r>
            <a:r>
              <a:rPr lang="en-US" sz="2800" i="1" dirty="0" smtClean="0"/>
              <a:t>transformed</a:t>
            </a:r>
          </a:p>
          <a:p>
            <a:r>
              <a:rPr lang="en-US" sz="2800" dirty="0" smtClean="0"/>
              <a:t>NGS’s default </a:t>
            </a:r>
            <a:r>
              <a:rPr lang="en-US" sz="2800" dirty="0" smtClean="0">
                <a:solidFill>
                  <a:srgbClr val="FF0000"/>
                </a:solidFill>
              </a:rPr>
              <a:t>VERTCON</a:t>
            </a:r>
            <a:r>
              <a:rPr lang="en-US" sz="2800" dirty="0" smtClean="0"/>
              <a:t> transformations will be: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Expect 0.5-2.0 meters of shift in 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09776"/>
              </p:ext>
            </p:extLst>
          </p:nvPr>
        </p:nvGraphicFramePr>
        <p:xfrm>
          <a:off x="457200" y="2734208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130">
                  <a:extLst>
                    <a:ext uri="{9D8B030D-6E8A-4147-A177-3AD203B41FA5}">
                      <a16:colId xmlns:a16="http://schemas.microsoft.com/office/drawing/2014/main" val="2149827633"/>
                    </a:ext>
                  </a:extLst>
                </a:gridCol>
                <a:gridCol w="3150705">
                  <a:extLst>
                    <a:ext uri="{9D8B030D-6E8A-4147-A177-3AD203B41FA5}">
                      <a16:colId xmlns:a16="http://schemas.microsoft.com/office/drawing/2014/main" val="3394559162"/>
                    </a:ext>
                  </a:extLst>
                </a:gridCol>
                <a:gridCol w="3140765">
                  <a:extLst>
                    <a:ext uri="{9D8B030D-6E8A-4147-A177-3AD203B41FA5}">
                      <a16:colId xmlns:a16="http://schemas.microsoft.com/office/drawing/2014/main" val="2798535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0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 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NAPGD2022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 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8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PRVD</a:t>
                      </a:r>
                      <a:r>
                        <a:rPr lang="en-US" baseline="0" dirty="0" smtClean="0"/>
                        <a:t> 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3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VIVD 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6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GUVD</a:t>
                      </a:r>
                      <a:r>
                        <a:rPr lang="en-US" baseline="0" dirty="0" smtClean="0"/>
                        <a:t> 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NAPGD2022 epoch 2020.00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1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NMVD</a:t>
                      </a:r>
                      <a:r>
                        <a:rPr lang="en-US" baseline="0" dirty="0" smtClean="0"/>
                        <a:t> 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22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7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NGS tools (OPUS) will yield:</a:t>
            </a:r>
          </a:p>
          <a:p>
            <a:pPr lvl="1"/>
            <a:r>
              <a:rPr lang="en-US" dirty="0" smtClean="0"/>
              <a:t>All 5 frames (ITRF2020, NATRF2022, PATRF2022, CATRF2022, MATRF2022)</a:t>
            </a:r>
          </a:p>
          <a:p>
            <a:pPr lvl="1"/>
            <a:r>
              <a:rPr lang="en-US" dirty="0" smtClean="0"/>
              <a:t>At various epochs:</a:t>
            </a:r>
          </a:p>
          <a:p>
            <a:pPr lvl="2"/>
            <a:r>
              <a:rPr lang="en-US" dirty="0" smtClean="0"/>
              <a:t>Your mean survey epoch</a:t>
            </a:r>
          </a:p>
          <a:p>
            <a:pPr lvl="2"/>
            <a:r>
              <a:rPr lang="en-US" dirty="0" smtClean="0"/>
              <a:t>The most recent “Reference Epoch” (5 year intervals, starting with 2020.00)</a:t>
            </a:r>
          </a:p>
          <a:p>
            <a:pPr lvl="1"/>
            <a:r>
              <a:rPr lang="en-US" dirty="0" smtClean="0"/>
              <a:t>You can choose to adjust your data to any epoch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Impacts – Many things will be similar to today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105713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71704471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397299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 today you…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Then in the future</a:t>
                      </a:r>
                      <a:r>
                        <a:rPr lang="en-US" baseline="0" dirty="0" smtClean="0"/>
                        <a:t> you will…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5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OPUS-S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OPUS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51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OPUS-Projects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OPUS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9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 projects to NAD 83(2011) epoch 2010.0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 projects to *ATRF2022</a:t>
                      </a:r>
                      <a:r>
                        <a:rPr lang="en-US" sz="1600" baseline="0" dirty="0" smtClean="0"/>
                        <a:t> epoch 2020.00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08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r>
                        <a:rPr lang="en-US" baseline="0" dirty="0" smtClean="0"/>
                        <a:t> in the ITRF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in the ITRF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1639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Impacts – And many new services will be added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876474"/>
              </p:ext>
            </p:extLst>
          </p:nvPr>
        </p:nvGraphicFramePr>
        <p:xfrm>
          <a:off x="457200" y="1600200"/>
          <a:ext cx="82296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71704471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397299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 today you…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Then in the future</a:t>
                      </a:r>
                      <a:r>
                        <a:rPr lang="en-US" baseline="0" dirty="0" smtClean="0"/>
                        <a:t> you will…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5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GNSS but</a:t>
                      </a:r>
                      <a:r>
                        <a:rPr lang="en-US" baseline="0" dirty="0" smtClean="0"/>
                        <a:t> can’t use OPUS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OPUS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51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Leveling but can’t use OPUS-Projects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OPUS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9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Pull</a:t>
                      </a:r>
                      <a:r>
                        <a:rPr lang="en-US" sz="1600" baseline="0" dirty="0" smtClean="0"/>
                        <a:t> datasheets from the NGS IDB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the data delivery</a:t>
                      </a:r>
                      <a:r>
                        <a:rPr lang="en-US" sz="1600" baseline="0" dirty="0" smtClean="0"/>
                        <a:t> system to see full coordinate history of a mark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08239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prepared…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362450" cy="2295523"/>
          </a:xfrm>
        </p:spPr>
        <p:txBody>
          <a:bodyPr/>
          <a:lstStyle/>
          <a:p>
            <a:r>
              <a:rPr lang="en-US" dirty="0" smtClean="0"/>
              <a:t>NGS has a new mobile-friendly mark recovery webpage.  Please try it out!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417639"/>
            <a:ext cx="3105149" cy="41379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555735"/>
            <a:ext cx="822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https://www.ngs.noaa.gov/cgi-bin/mark_recovery_form.prl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B9E44-B049-4AE9-9FC3-2E2CFAC1ABE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6" name="Picture 2" descr="Image result for terminator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0" y="1215680"/>
            <a:ext cx="3040069" cy="22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trix p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r="29056"/>
          <a:stretch/>
        </p:blipFill>
        <p:spPr bwMode="auto">
          <a:xfrm>
            <a:off x="617483" y="3910882"/>
            <a:ext cx="1726068" cy="19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est movies about dystopian fu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5680"/>
            <a:ext cx="5257800" cy="22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est movies about dystopian fu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01" y="3910882"/>
            <a:ext cx="2990193" cy="199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 April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45" y="3910882"/>
            <a:ext cx="3047551" cy="198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Get prepared…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" y="2484952"/>
            <a:ext cx="9129807" cy="3681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500" y="3070777"/>
            <a:ext cx="6953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90675" y="3475552"/>
            <a:ext cx="1962150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991" y="1435654"/>
            <a:ext cx="577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out NCAT (now with </a:t>
            </a:r>
            <a:r>
              <a:rPr lang="en-US" dirty="0"/>
              <a:t>NADCON and VERTCON!)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0848" y="1994283"/>
            <a:ext cx="355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</a:t>
            </a:r>
            <a:r>
              <a:rPr lang="en-US" dirty="0" smtClean="0"/>
              <a:t>://www.ngs.noaa.gov/NCAT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918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use NCAT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Browser: Interactive, 1 </a:t>
            </a:r>
            <a:r>
              <a:rPr lang="en-US" sz="2400" dirty="0" smtClean="0"/>
              <a:t>point </a:t>
            </a:r>
            <a:r>
              <a:rPr lang="en-US" sz="2400" dirty="0" smtClean="0"/>
              <a:t>at a time</a:t>
            </a:r>
          </a:p>
          <a:p>
            <a:r>
              <a:rPr lang="en-US" sz="2400" dirty="0" smtClean="0"/>
              <a:t>Browser: Upload a file / get a file back (text, </a:t>
            </a:r>
            <a:r>
              <a:rPr lang="en-US" sz="2400" dirty="0" err="1" smtClean="0"/>
              <a:t>xlsx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As a Web Service</a:t>
            </a:r>
          </a:p>
          <a:p>
            <a:r>
              <a:rPr lang="en-US" sz="2400" dirty="0" smtClean="0"/>
              <a:t>Download and run locally</a:t>
            </a:r>
          </a:p>
          <a:p>
            <a:pPr lvl="1"/>
            <a:r>
              <a:rPr lang="en-US" sz="2000" dirty="0" smtClean="0"/>
              <a:t>Beware:  this works, but NCAT is updated frequently, so the copy you have may be outdated, so always download the latest version</a:t>
            </a:r>
          </a:p>
          <a:p>
            <a:endParaRPr lang="en-US" sz="26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43" y="1123123"/>
            <a:ext cx="5157343" cy="5280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Get prepared…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774" y="2353457"/>
            <a:ext cx="279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out NGS’s website</a:t>
            </a:r>
          </a:p>
          <a:p>
            <a:r>
              <a:rPr lang="en-US" dirty="0" smtClean="0"/>
              <a:t>www.ngs.noaa.gov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812400" y="3041374"/>
            <a:ext cx="2697041" cy="2445026"/>
          </a:xfrm>
          <a:custGeom>
            <a:avLst/>
            <a:gdLst>
              <a:gd name="connsiteX0" fmla="*/ 56156 w 2471364"/>
              <a:gd name="connsiteY0" fmla="*/ 0 h 2445026"/>
              <a:gd name="connsiteX1" fmla="*/ 314573 w 2471364"/>
              <a:gd name="connsiteY1" fmla="*/ 2037522 h 2445026"/>
              <a:gd name="connsiteX2" fmla="*/ 2471364 w 2471364"/>
              <a:gd name="connsiteY2" fmla="*/ 2445026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364" h="2445026">
                <a:moveTo>
                  <a:pt x="56156" y="0"/>
                </a:moveTo>
                <a:cubicBezTo>
                  <a:pt x="-15903" y="815009"/>
                  <a:pt x="-87962" y="1630018"/>
                  <a:pt x="314573" y="2037522"/>
                </a:cubicBezTo>
                <a:cubicBezTo>
                  <a:pt x="717108" y="2445026"/>
                  <a:pt x="1594236" y="2445026"/>
                  <a:pt x="2471364" y="244502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09442" y="4581939"/>
            <a:ext cx="967019" cy="1456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Numerous issues have strained NGS resources recently</a:t>
            </a:r>
          </a:p>
          <a:p>
            <a:pPr lvl="1"/>
            <a:r>
              <a:rPr lang="en-US" dirty="0" smtClean="0"/>
              <a:t>Staffing issues</a:t>
            </a:r>
          </a:p>
          <a:p>
            <a:pPr lvl="1"/>
            <a:r>
              <a:rPr lang="en-US" dirty="0" smtClean="0"/>
              <a:t>Current events</a:t>
            </a:r>
          </a:p>
          <a:p>
            <a:r>
              <a:rPr lang="en-US" dirty="0" smtClean="0"/>
              <a:t>The likelihood of completing the modernization by the end of 2022 is growing vanishingly small</a:t>
            </a:r>
          </a:p>
          <a:p>
            <a:pPr lvl="1"/>
            <a:r>
              <a:rPr lang="en-US" dirty="0" smtClean="0"/>
              <a:t>An official delay message will be released in a few months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still good works are happening:</a:t>
            </a:r>
          </a:p>
          <a:p>
            <a:pPr lvl="1"/>
            <a:r>
              <a:rPr lang="en-US" dirty="0" smtClean="0"/>
              <a:t>The SPCS is on track to be designed by 2022</a:t>
            </a:r>
          </a:p>
          <a:p>
            <a:pPr lvl="1"/>
            <a:r>
              <a:rPr lang="en-US" dirty="0" smtClean="0"/>
              <a:t>RTK/N support in OPUS-Projects by end of 2020</a:t>
            </a:r>
          </a:p>
          <a:p>
            <a:pPr lvl="1"/>
            <a:r>
              <a:rPr lang="en-US" dirty="0" smtClean="0"/>
              <a:t>GRAV-D is over 80% done</a:t>
            </a:r>
          </a:p>
          <a:p>
            <a:pPr lvl="1"/>
            <a:r>
              <a:rPr lang="en-US" dirty="0" smtClean="0"/>
              <a:t>A complete overhaul of the NOAA CORS Network is underway</a:t>
            </a:r>
          </a:p>
          <a:p>
            <a:pPr lvl="2"/>
            <a:r>
              <a:rPr lang="en-US" dirty="0" smtClean="0"/>
              <a:t>Evaluating all SOPs</a:t>
            </a:r>
          </a:p>
          <a:p>
            <a:pPr lvl="2"/>
            <a:r>
              <a:rPr lang="en-US" dirty="0" smtClean="0"/>
              <a:t>Grading of stations for data quality/availability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NSRS of today is based on </a:t>
            </a:r>
          </a:p>
          <a:p>
            <a:pPr lvl="1"/>
            <a:r>
              <a:rPr lang="en-US" dirty="0" smtClean="0"/>
              <a:t>pre-space-age geodetic technology</a:t>
            </a:r>
          </a:p>
          <a:p>
            <a:pPr lvl="1"/>
            <a:r>
              <a:rPr lang="en-US" dirty="0" smtClean="0"/>
              <a:t>The concept of one unique coordinate assigned to a point, in perpetuity</a:t>
            </a:r>
          </a:p>
          <a:p>
            <a:r>
              <a:rPr lang="en-US" dirty="0" smtClean="0"/>
              <a:t>The modernized NSRS will</a:t>
            </a:r>
          </a:p>
          <a:p>
            <a:pPr lvl="1"/>
            <a:r>
              <a:rPr lang="en-US" dirty="0" smtClean="0"/>
              <a:t>Leverage GNSS</a:t>
            </a:r>
          </a:p>
          <a:p>
            <a:pPr lvl="1"/>
            <a:r>
              <a:rPr lang="en-US" dirty="0" smtClean="0"/>
              <a:t>Embrace the movements of points on Earth’s crust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your </a:t>
            </a:r>
            <a:r>
              <a:rPr lang="en-US" dirty="0" smtClean="0"/>
              <a:t>geometric coordinates will </a:t>
            </a:r>
            <a:r>
              <a:rPr lang="en-US" dirty="0" smtClean="0"/>
              <a:t>change by 2-4 meters</a:t>
            </a:r>
          </a:p>
          <a:p>
            <a:r>
              <a:rPr lang="en-US" dirty="0" smtClean="0"/>
              <a:t>All of your orthometric heights will change by 2 meters (or more)</a:t>
            </a:r>
          </a:p>
          <a:p>
            <a:r>
              <a:rPr lang="en-US" dirty="0" smtClean="0"/>
              <a:t>And that just gets you to a “reference epoch”</a:t>
            </a:r>
          </a:p>
          <a:p>
            <a:pPr lvl="1"/>
            <a:r>
              <a:rPr lang="en-US" dirty="0" smtClean="0"/>
              <a:t>Which </a:t>
            </a:r>
            <a:r>
              <a:rPr lang="en-US" dirty="0" smtClean="0"/>
              <a:t>looks like it</a:t>
            </a:r>
            <a:r>
              <a:rPr lang="en-US" dirty="0" smtClean="0"/>
              <a:t> supports </a:t>
            </a:r>
            <a:r>
              <a:rPr lang="en-US" dirty="0" smtClean="0"/>
              <a:t>the “one coordinate </a:t>
            </a:r>
            <a:r>
              <a:rPr lang="en-US" dirty="0" smtClean="0"/>
              <a:t>forever</a:t>
            </a:r>
            <a:r>
              <a:rPr lang="en-US" dirty="0" smtClean="0"/>
              <a:t>” </a:t>
            </a:r>
            <a:r>
              <a:rPr lang="en-US" dirty="0" smtClean="0"/>
              <a:t>myth</a:t>
            </a:r>
          </a:p>
          <a:p>
            <a:pPr lvl="1"/>
            <a:r>
              <a:rPr lang="en-US" dirty="0" smtClean="0"/>
              <a:t>After that, real motions kick in and become part of the world of geodetic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it’s not all “change”…</a:t>
            </a:r>
          </a:p>
          <a:p>
            <a:pPr lvl="1"/>
            <a:r>
              <a:rPr lang="en-US" dirty="0" smtClean="0"/>
              <a:t>You will still be able to:</a:t>
            </a:r>
          </a:p>
          <a:p>
            <a:pPr lvl="2"/>
            <a:r>
              <a:rPr lang="en-US" dirty="0" smtClean="0"/>
              <a:t>Get a position using OPUS</a:t>
            </a:r>
          </a:p>
          <a:p>
            <a:pPr lvl="2"/>
            <a:r>
              <a:rPr lang="en-US" dirty="0" smtClean="0"/>
              <a:t>Adjust your projects to some reference epoch</a:t>
            </a:r>
          </a:p>
          <a:p>
            <a:pPr lvl="2"/>
            <a:r>
              <a:rPr lang="en-US" dirty="0" smtClean="0"/>
              <a:t>Look at a mark’s “datasheet”</a:t>
            </a:r>
          </a:p>
          <a:p>
            <a:pPr lvl="1"/>
            <a:r>
              <a:rPr lang="en-US" dirty="0" smtClean="0"/>
              <a:t>Only now, there will be a lot more information and a lot more service provided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1321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29, 2020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41321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B9E44-B049-4AE9-9FC3-2E2CFAC1ABE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052" name="Picture 4" descr="http://www.vetfutures.org.uk/wp-content/uploads/2015/07/bright-fu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604125" cy="4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 April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preeminence of ITRF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4337706" y="1972698"/>
            <a:ext cx="4743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5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15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15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5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15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15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5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15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15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5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1500" kern="0" dirty="0">
                <a:latin typeface="Gill Sans MT" panose="020B0502020104020203" pitchFamily="34" charset="0"/>
              </a:rPr>
              <a:t>	(MATRF2022</a:t>
            </a:r>
            <a:r>
              <a:rPr lang="en-US" sz="1800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1800" kern="0" dirty="0"/>
          </a:p>
          <a:p>
            <a:pPr marL="0" indent="0">
              <a:buNone/>
              <a:defRPr/>
            </a:pPr>
            <a:endParaRPr lang="en-US" sz="1800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29, 2020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836" y="1942402"/>
            <a:ext cx="170672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Rotation of the </a:t>
            </a:r>
          </a:p>
          <a:p>
            <a:r>
              <a:rPr lang="en-US" sz="1400" dirty="0" smtClean="0"/>
              <a:t>North American Plate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6835" y="2868823"/>
            <a:ext cx="17067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Rotation of the </a:t>
            </a:r>
          </a:p>
          <a:p>
            <a:r>
              <a:rPr lang="en-US" sz="1400" dirty="0" smtClean="0"/>
              <a:t>Caribbean Plate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6835" y="3750537"/>
            <a:ext cx="17067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Rotation of the </a:t>
            </a:r>
          </a:p>
          <a:p>
            <a:r>
              <a:rPr lang="en-US" sz="1400" dirty="0" smtClean="0"/>
              <a:t>Pacific Plate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6835" y="4499947"/>
            <a:ext cx="17067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Rotation of the </a:t>
            </a:r>
          </a:p>
          <a:p>
            <a:r>
              <a:rPr lang="en-US" sz="1400" dirty="0" smtClean="0"/>
              <a:t>Mariana Plate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gray">
          <a:xfrm>
            <a:off x="250229" y="3276452"/>
            <a:ext cx="1092495" cy="33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550" kern="0" dirty="0" smtClean="0">
                <a:latin typeface="Gill Sans MT" panose="020B0502020104020203" pitchFamily="34" charset="0"/>
              </a:rPr>
              <a:t>ITRF2020</a:t>
            </a:r>
            <a:endParaRPr lang="en-US" sz="2550" kern="0" dirty="0">
              <a:latin typeface="Gill Sans MT" panose="020B05020201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86319" y="1629413"/>
            <a:ext cx="2176253" cy="3770072"/>
          </a:xfrm>
          <a:prstGeom prst="roundRect">
            <a:avLst/>
          </a:prstGeom>
          <a:noFill/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2407197" y="544100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EPP2022</a:t>
            </a:r>
          </a:p>
        </p:txBody>
      </p:sp>
      <p:cxnSp>
        <p:nvCxnSpPr>
          <p:cNvPr id="11" name="Elbow Connector 10"/>
          <p:cNvCxnSpPr>
            <a:stCxn id="18" idx="0"/>
            <a:endCxn id="8" idx="1"/>
          </p:cNvCxnSpPr>
          <p:nvPr/>
        </p:nvCxnSpPr>
        <p:spPr>
          <a:xfrm rot="5400000" flipH="1" flipV="1">
            <a:off x="974297" y="2133914"/>
            <a:ext cx="964718" cy="132035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4" idx="1"/>
          </p:cNvCxnSpPr>
          <p:nvPr/>
        </p:nvCxnSpPr>
        <p:spPr>
          <a:xfrm flipV="1">
            <a:off x="1413230" y="3130433"/>
            <a:ext cx="703605" cy="23658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8" idx="2"/>
            <a:endCxn id="16" idx="1"/>
          </p:cNvCxnSpPr>
          <p:nvPr/>
        </p:nvCxnSpPr>
        <p:spPr>
          <a:xfrm rot="16200000" flipH="1">
            <a:off x="880572" y="3525293"/>
            <a:ext cx="1152169" cy="132035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5" idx="1"/>
          </p:cNvCxnSpPr>
          <p:nvPr/>
        </p:nvCxnSpPr>
        <p:spPr>
          <a:xfrm>
            <a:off x="1413230" y="3481313"/>
            <a:ext cx="703605" cy="5308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59" name="Straight Arrow Connector 23558"/>
          <p:cNvCxnSpPr>
            <a:stCxn id="8" idx="3"/>
          </p:cNvCxnSpPr>
          <p:nvPr/>
        </p:nvCxnSpPr>
        <p:spPr>
          <a:xfrm>
            <a:off x="3823561" y="2311734"/>
            <a:ext cx="7814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</p:cNvCxnSpPr>
          <p:nvPr/>
        </p:nvCxnSpPr>
        <p:spPr>
          <a:xfrm>
            <a:off x="3823561" y="3130433"/>
            <a:ext cx="7814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5" idx="3"/>
          </p:cNvCxnSpPr>
          <p:nvPr/>
        </p:nvCxnSpPr>
        <p:spPr>
          <a:xfrm>
            <a:off x="3823561" y="4012147"/>
            <a:ext cx="7814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3"/>
          </p:cNvCxnSpPr>
          <p:nvPr/>
        </p:nvCxnSpPr>
        <p:spPr>
          <a:xfrm>
            <a:off x="3823561" y="4761557"/>
            <a:ext cx="7814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94616" y="5480815"/>
            <a:ext cx="2987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EPP for “Euler Pole Parameters”</a:t>
            </a:r>
          </a:p>
          <a:p>
            <a:r>
              <a:rPr lang="en-US" sz="1200" b="1" dirty="0">
                <a:solidFill>
                  <a:srgbClr val="7030A0"/>
                </a:solidFill>
              </a:rPr>
              <a:t>(a way of describing a plate’s rotation)</a:t>
            </a:r>
          </a:p>
        </p:txBody>
      </p:sp>
      <p:sp>
        <p:nvSpPr>
          <p:cNvPr id="23561" name="Footer Placeholder 235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7" grpId="0" animBg="1"/>
      <p:bldP spid="9" grpId="0"/>
      <p:bldP spid="5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141"/>
            <a:ext cx="8229600" cy="1143000"/>
          </a:xfrm>
        </p:spPr>
        <p:txBody>
          <a:bodyPr/>
          <a:lstStyle/>
          <a:p>
            <a:r>
              <a:rPr lang="en-US" dirty="0" smtClean="0"/>
              <a:t>Definitional Relationship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29, 2020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Trimble Power Hour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0" y="1525113"/>
                <a:ext cx="9144000" cy="4766595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ＭＳ Ｐゴシック" charset="0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𝑁𝐴𝑇𝑅𝐹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2022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𝐼𝑇𝑅𝐹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5113"/>
                <a:ext cx="9144000" cy="47665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07639" y="3126085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OPUS does everything</a:t>
            </a:r>
          </a:p>
          <a:p>
            <a:r>
              <a:rPr lang="en-US" dirty="0"/>
              <a:t>i</a:t>
            </a:r>
            <a:r>
              <a:rPr lang="en-US" dirty="0" smtClean="0"/>
              <a:t>n ITRF2020 XYZ…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20632" y="402118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simple 3x3 matrix from </a:t>
            </a:r>
          </a:p>
          <a:p>
            <a:r>
              <a:rPr lang="en-US" dirty="0" smtClean="0"/>
              <a:t>EPP2022 (built into OPUS)…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913376" y="2273089"/>
            <a:ext cx="146304" cy="14546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181344" y="2668114"/>
            <a:ext cx="609600" cy="393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4933267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OPUS gives you coordinates in NATRF2022.   Same epoch as ITRF2020.</a:t>
            </a:r>
          </a:p>
          <a:p>
            <a:endParaRPr lang="en-US" dirty="0"/>
          </a:p>
          <a:p>
            <a:r>
              <a:rPr lang="en-US" dirty="0" smtClean="0"/>
              <a:t>Same goes for the other 3 frames.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96248" y="2715209"/>
            <a:ext cx="700405" cy="1924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9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1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to modernize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2007, NGS </a:t>
            </a:r>
            <a:r>
              <a:rPr lang="en-US" dirty="0" smtClean="0"/>
              <a:t>publicly </a:t>
            </a:r>
            <a:r>
              <a:rPr lang="en-US" dirty="0" smtClean="0"/>
              <a:t>announced their decision to completely change how it approached its mission.</a:t>
            </a:r>
          </a:p>
          <a:p>
            <a:r>
              <a:rPr lang="en-US" dirty="0" smtClean="0"/>
              <a:t>In a word, they chose to </a:t>
            </a:r>
            <a:r>
              <a:rPr lang="en-US" b="1" i="1" dirty="0" smtClean="0">
                <a:solidFill>
                  <a:srgbClr val="FF0000"/>
                </a:solidFill>
              </a:rPr>
              <a:t>modernize</a:t>
            </a:r>
            <a:r>
              <a:rPr lang="en-US" dirty="0" smtClean="0"/>
              <a:t> the NSRS</a:t>
            </a:r>
          </a:p>
          <a:p>
            <a:r>
              <a:rPr lang="en-US" dirty="0" smtClean="0"/>
              <a:t>Let’s look at the issues that drove that decision, and the direction they decided to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467" y="1288715"/>
            <a:ext cx="593664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NAVD 88 suffers from </a:t>
            </a:r>
            <a:r>
              <a:rPr lang="en-US" sz="2400" b="1" i="1" dirty="0">
                <a:solidFill>
                  <a:srgbClr val="FF0000"/>
                </a:solidFill>
              </a:rPr>
              <a:t>use of </a:t>
            </a:r>
            <a:r>
              <a:rPr lang="en-US" sz="2400" b="1" i="1" dirty="0" smtClean="0">
                <a:solidFill>
                  <a:srgbClr val="FF0000"/>
                </a:solidFill>
              </a:rPr>
              <a:t>infrequently surveyed geodetic control marks </a:t>
            </a:r>
            <a:r>
              <a:rPr lang="en-US" sz="2400" b="1" dirty="0"/>
              <a:t>that:</a:t>
            </a:r>
          </a:p>
          <a:p>
            <a:r>
              <a:rPr lang="en-US" sz="2400" dirty="0" smtClean="0"/>
              <a:t>Are </a:t>
            </a:r>
            <a:r>
              <a:rPr lang="en-US" sz="2400" dirty="0"/>
              <a:t>almost never re-checked for movement</a:t>
            </a:r>
          </a:p>
          <a:p>
            <a:r>
              <a:rPr lang="en-US" sz="2400" dirty="0" smtClean="0"/>
              <a:t>Disappear </a:t>
            </a:r>
            <a:r>
              <a:rPr lang="en-US" sz="2400" dirty="0"/>
              <a:t>by the thousands every year</a:t>
            </a:r>
          </a:p>
          <a:p>
            <a:r>
              <a:rPr lang="en-US" sz="2400" dirty="0" smtClean="0"/>
              <a:t>Are </a:t>
            </a:r>
            <a:r>
              <a:rPr lang="en-US" sz="2400" dirty="0"/>
              <a:t>not funded for replacement</a:t>
            </a:r>
          </a:p>
          <a:p>
            <a:r>
              <a:rPr lang="en-US" sz="2400" dirty="0" smtClean="0"/>
              <a:t>Are </a:t>
            </a:r>
            <a:r>
              <a:rPr lang="en-US" sz="2400" dirty="0"/>
              <a:t>not necessarily in convenient places</a:t>
            </a:r>
          </a:p>
          <a:p>
            <a:r>
              <a:rPr lang="en-US" sz="2400" dirty="0" smtClean="0"/>
              <a:t>Don’t </a:t>
            </a:r>
            <a:r>
              <a:rPr lang="en-US" sz="2400" dirty="0"/>
              <a:t>exist in most of Alaska</a:t>
            </a:r>
          </a:p>
          <a:p>
            <a:r>
              <a:rPr lang="en-US" sz="2400" dirty="0" smtClean="0"/>
              <a:t>Weren’t </a:t>
            </a:r>
            <a:r>
              <a:rPr lang="en-US" sz="2400" dirty="0"/>
              <a:t>adopted in Canada</a:t>
            </a:r>
          </a:p>
          <a:p>
            <a:r>
              <a:rPr lang="en-US" sz="2400" dirty="0" smtClean="0"/>
              <a:t>Were part of a level network constrained to a single </a:t>
            </a:r>
            <a:r>
              <a:rPr lang="en-US" sz="2400" dirty="0"/>
              <a:t>point, allowing cross-country error build 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" y="4209399"/>
            <a:ext cx="1570253" cy="1178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78" y="3229513"/>
            <a:ext cx="2092322" cy="1569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9915" y="4368062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PID: EZ0840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48" y="1896436"/>
            <a:ext cx="1244652" cy="1118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" y="1417648"/>
            <a:ext cx="1365926" cy="20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4" y="1288716"/>
            <a:ext cx="8133346" cy="11416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NAVD 88 suffers from </a:t>
            </a:r>
            <a:r>
              <a:rPr lang="en-US" sz="2400" b="1" i="1" dirty="0" smtClean="0">
                <a:solidFill>
                  <a:srgbClr val="FF0000"/>
                </a:solidFill>
              </a:rPr>
              <a:t>a known bias </a:t>
            </a:r>
            <a:r>
              <a:rPr lang="en-US" sz="2400" b="1" dirty="0" smtClean="0"/>
              <a:t>(50 cm) and </a:t>
            </a:r>
            <a:r>
              <a:rPr lang="en-US" sz="2400" b="1" i="1" dirty="0" smtClean="0">
                <a:solidFill>
                  <a:srgbClr val="FF0000"/>
                </a:solidFill>
              </a:rPr>
              <a:t>tilt</a:t>
            </a:r>
            <a:r>
              <a:rPr lang="en-US" sz="2400" b="1" dirty="0" smtClean="0"/>
              <a:t> (about 1 meter across CONUS)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69915" y="4368062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PID: EZ0840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19200" y="2115200"/>
            <a:ext cx="7162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Approximate level of geoid mismatch known to exist in the NAVD 88 zero surface: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71" y="2938370"/>
            <a:ext cx="7125155" cy="320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274638"/>
            <a:ext cx="6583680" cy="914400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Trimble Power Hour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" name="Group 19"/>
          <p:cNvGrpSpPr>
            <a:grpSpLocks noChangeAspect="1"/>
          </p:cNvGrpSpPr>
          <p:nvPr/>
        </p:nvGrpSpPr>
        <p:grpSpPr bwMode="auto">
          <a:xfrm>
            <a:off x="610552" y="2422843"/>
            <a:ext cx="5974080" cy="3230880"/>
            <a:chOff x="528" y="864"/>
            <a:chExt cx="4704" cy="2544"/>
          </a:xfrm>
        </p:grpSpPr>
        <p:sp>
          <p:nvSpPr>
            <p:cNvPr id="8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20"/>
          <p:cNvGrpSpPr>
            <a:grpSpLocks noChangeAspect="1"/>
          </p:cNvGrpSpPr>
          <p:nvPr/>
        </p:nvGrpSpPr>
        <p:grpSpPr bwMode="auto">
          <a:xfrm>
            <a:off x="1982152" y="1995805"/>
            <a:ext cx="5974080" cy="3230880"/>
            <a:chOff x="960" y="672"/>
            <a:chExt cx="4704" cy="2544"/>
          </a:xfrm>
        </p:grpSpPr>
        <p:sp>
          <p:nvSpPr>
            <p:cNvPr id="12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" name="Line 21"/>
          <p:cNvSpPr>
            <a:spLocks noChangeAspect="1" noChangeShapeType="1"/>
          </p:cNvSpPr>
          <p:nvPr/>
        </p:nvSpPr>
        <p:spPr bwMode="auto">
          <a:xfrm flipV="1">
            <a:off x="793430" y="5043804"/>
            <a:ext cx="1371373" cy="41237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Freeform 22"/>
          <p:cNvSpPr>
            <a:spLocks noChangeAspect="1"/>
          </p:cNvSpPr>
          <p:nvPr/>
        </p:nvSpPr>
        <p:spPr bwMode="auto">
          <a:xfrm rot="21195126">
            <a:off x="4766911" y="1857575"/>
            <a:ext cx="1925320" cy="6680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36"/>
              </a:cxn>
              <a:cxn ang="0">
                <a:pos x="203" y="51"/>
              </a:cxn>
              <a:cxn ang="0">
                <a:pos x="602" y="86"/>
              </a:cxn>
              <a:cxn ang="0">
                <a:pos x="657" y="101"/>
              </a:cxn>
              <a:cxn ang="0">
                <a:pos x="814" y="192"/>
              </a:cxn>
              <a:cxn ang="0">
                <a:pos x="971" y="207"/>
              </a:cxn>
              <a:cxn ang="0">
                <a:pos x="1092" y="238"/>
              </a:cxn>
              <a:cxn ang="0">
                <a:pos x="1158" y="258"/>
              </a:cxn>
              <a:cxn ang="0">
                <a:pos x="1238" y="303"/>
              </a:cxn>
              <a:cxn ang="0">
                <a:pos x="1274" y="349"/>
              </a:cxn>
              <a:cxn ang="0">
                <a:pos x="1471" y="500"/>
              </a:cxn>
              <a:cxn ang="0">
                <a:pos x="1516" y="526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Line 25"/>
          <p:cNvSpPr>
            <a:spLocks noChangeAspect="1" noChangeShapeType="1"/>
          </p:cNvSpPr>
          <p:nvPr/>
        </p:nvSpPr>
        <p:spPr bwMode="auto">
          <a:xfrm flipH="1">
            <a:off x="4900615" y="2085088"/>
            <a:ext cx="784860" cy="15049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Text Box 26"/>
          <p:cNvSpPr txBox="1">
            <a:spLocks noChangeAspect="1" noChangeArrowheads="1"/>
          </p:cNvSpPr>
          <p:nvPr/>
        </p:nvSpPr>
        <p:spPr bwMode="auto">
          <a:xfrm rot="20455494">
            <a:off x="901453" y="4941174"/>
            <a:ext cx="812800" cy="293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~2.24 m</a:t>
            </a:r>
          </a:p>
        </p:txBody>
      </p:sp>
      <p:sp>
        <p:nvSpPr>
          <p:cNvPr id="20" name="Text Box 27"/>
          <p:cNvSpPr txBox="1">
            <a:spLocks noChangeAspect="1" noChangeArrowheads="1"/>
          </p:cNvSpPr>
          <p:nvPr/>
        </p:nvSpPr>
        <p:spPr bwMode="auto">
          <a:xfrm>
            <a:off x="1235278" y="5694683"/>
            <a:ext cx="1285240" cy="293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NAD 83 origin</a:t>
            </a:r>
          </a:p>
        </p:txBody>
      </p:sp>
      <p:sp>
        <p:nvSpPr>
          <p:cNvPr id="21" name="Line 28"/>
          <p:cNvSpPr>
            <a:spLocks noChangeAspect="1" noChangeShapeType="1"/>
          </p:cNvSpPr>
          <p:nvPr/>
        </p:nvSpPr>
        <p:spPr bwMode="auto">
          <a:xfrm flipH="1" flipV="1">
            <a:off x="834603" y="5501131"/>
            <a:ext cx="46482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29"/>
          <p:cNvSpPr txBox="1">
            <a:spLocks noChangeAspect="1" noChangeArrowheads="1"/>
          </p:cNvSpPr>
          <p:nvPr/>
        </p:nvSpPr>
        <p:spPr bwMode="auto">
          <a:xfrm>
            <a:off x="2416493" y="4132264"/>
            <a:ext cx="13260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ITRF </a:t>
            </a:r>
            <a:r>
              <a:rPr lang="en-US" dirty="0"/>
              <a:t>origin</a:t>
            </a:r>
          </a:p>
        </p:txBody>
      </p:sp>
      <p:sp>
        <p:nvSpPr>
          <p:cNvPr id="23" name="Line 30"/>
          <p:cNvSpPr>
            <a:spLocks noChangeAspect="1" noChangeShapeType="1"/>
          </p:cNvSpPr>
          <p:nvPr/>
        </p:nvSpPr>
        <p:spPr bwMode="auto">
          <a:xfrm flipH="1">
            <a:off x="2228282" y="4425634"/>
            <a:ext cx="248920" cy="566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Line 31"/>
          <p:cNvSpPr>
            <a:spLocks noChangeAspect="1" noChangeShapeType="1"/>
          </p:cNvSpPr>
          <p:nvPr/>
        </p:nvSpPr>
        <p:spPr bwMode="auto">
          <a:xfrm>
            <a:off x="4950053" y="3493770"/>
            <a:ext cx="134620" cy="72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32"/>
          <p:cNvSpPr>
            <a:spLocks noChangeAspect="1" noChangeShapeType="1"/>
          </p:cNvSpPr>
          <p:nvPr/>
        </p:nvSpPr>
        <p:spPr bwMode="auto">
          <a:xfrm flipV="1">
            <a:off x="5017363" y="3569538"/>
            <a:ext cx="64770" cy="1257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33"/>
          <p:cNvSpPr>
            <a:spLocks noChangeAspect="1" noChangeShapeType="1"/>
          </p:cNvSpPr>
          <p:nvPr/>
        </p:nvSpPr>
        <p:spPr bwMode="auto">
          <a:xfrm>
            <a:off x="5474339" y="2690858"/>
            <a:ext cx="156210" cy="48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Line 34"/>
          <p:cNvSpPr>
            <a:spLocks noChangeAspect="1" noChangeShapeType="1"/>
          </p:cNvSpPr>
          <p:nvPr/>
        </p:nvSpPr>
        <p:spPr bwMode="auto">
          <a:xfrm flipV="1">
            <a:off x="5587051" y="2737865"/>
            <a:ext cx="40640" cy="1257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Line 24"/>
          <p:cNvSpPr>
            <a:spLocks noChangeAspect="1" noChangeShapeType="1"/>
          </p:cNvSpPr>
          <p:nvPr/>
        </p:nvSpPr>
        <p:spPr bwMode="auto">
          <a:xfrm flipH="1">
            <a:off x="5429819" y="2086177"/>
            <a:ext cx="255656" cy="73695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Text Box 35"/>
          <p:cNvSpPr txBox="1">
            <a:spLocks noChangeAspect="1" noChangeArrowheads="1"/>
          </p:cNvSpPr>
          <p:nvPr/>
        </p:nvSpPr>
        <p:spPr bwMode="auto">
          <a:xfrm>
            <a:off x="6541768" y="2037363"/>
            <a:ext cx="1397000" cy="293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Earth’s Surface</a:t>
            </a:r>
          </a:p>
        </p:txBody>
      </p:sp>
      <p:sp>
        <p:nvSpPr>
          <p:cNvPr id="30" name="Text Box 36"/>
          <p:cNvSpPr txBox="1">
            <a:spLocks noChangeAspect="1" noChangeArrowheads="1"/>
          </p:cNvSpPr>
          <p:nvPr/>
        </p:nvSpPr>
        <p:spPr bwMode="auto">
          <a:xfrm>
            <a:off x="4400550" y="2783432"/>
            <a:ext cx="640080" cy="293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h</a:t>
            </a:r>
            <a:r>
              <a:rPr lang="en-US" baseline="-25000" dirty="0">
                <a:solidFill>
                  <a:srgbClr val="FF3300"/>
                </a:solidFill>
              </a:rPr>
              <a:t>NAD83</a:t>
            </a:r>
          </a:p>
        </p:txBody>
      </p:sp>
      <p:sp>
        <p:nvSpPr>
          <p:cNvPr id="31" name="Text Box 37"/>
          <p:cNvSpPr txBox="1">
            <a:spLocks noChangeAspect="1" noChangeArrowheads="1"/>
          </p:cNvSpPr>
          <p:nvPr/>
        </p:nvSpPr>
        <p:spPr bwMode="auto">
          <a:xfrm>
            <a:off x="5540128" y="2299795"/>
            <a:ext cx="520700" cy="293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ITRF</a:t>
            </a:r>
            <a:endParaRPr lang="en-US" baseline="-25000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81022" y="950944"/>
            <a:ext cx="8133346" cy="11416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NAD 83 suffers </a:t>
            </a:r>
            <a:r>
              <a:rPr lang="en-US" sz="2400" b="1" dirty="0"/>
              <a:t>from </a:t>
            </a:r>
            <a:r>
              <a:rPr lang="en-US" sz="2400" b="1" i="1" dirty="0" smtClean="0">
                <a:solidFill>
                  <a:srgbClr val="FF0000"/>
                </a:solidFill>
              </a:rPr>
              <a:t>a 2+ meter non-</a:t>
            </a:r>
            <a:r>
              <a:rPr lang="en-US" sz="2400" b="1" i="1" dirty="0" err="1" smtClean="0">
                <a:solidFill>
                  <a:srgbClr val="FF0000"/>
                </a:solidFill>
              </a:rPr>
              <a:t>geocentricity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(which misaligns it with ITRF and all GNSS orbits)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97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104044</TotalTime>
  <Words>2505</Words>
  <Application>Microsoft Office PowerPoint</Application>
  <PresentationFormat>On-screen Show (4:3)</PresentationFormat>
  <Paragraphs>511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MS PGothic</vt:lpstr>
      <vt:lpstr>MS PGothic</vt:lpstr>
      <vt:lpstr>Arial</vt:lpstr>
      <vt:lpstr>Calibri</vt:lpstr>
      <vt:lpstr>Cambria</vt:lpstr>
      <vt:lpstr>Cambria Math</vt:lpstr>
      <vt:lpstr>Gill Sans MT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Note to international attendees</vt:lpstr>
      <vt:lpstr>Outline</vt:lpstr>
      <vt:lpstr>PowerPoint Presentation</vt:lpstr>
      <vt:lpstr>PowerPoint Presentation</vt:lpstr>
      <vt:lpstr>Decision to modernize</vt:lpstr>
      <vt:lpstr>Issues</vt:lpstr>
      <vt:lpstr>Issues</vt:lpstr>
      <vt:lpstr>Issues</vt:lpstr>
      <vt:lpstr>Issues</vt:lpstr>
      <vt:lpstr>General Direction</vt:lpstr>
      <vt:lpstr>PowerPoint Presentation</vt:lpstr>
      <vt:lpstr>Replacing the NAD 83’s</vt:lpstr>
      <vt:lpstr>PowerPoint Presentation</vt:lpstr>
      <vt:lpstr>The TRFs</vt:lpstr>
      <vt:lpstr>PowerPoint Presentation</vt:lpstr>
      <vt:lpstr>“Plate-Fixed”</vt:lpstr>
      <vt:lpstr>PowerPoint Presentation</vt:lpstr>
      <vt:lpstr>Shift and Drift</vt:lpstr>
      <vt:lpstr>NAD 83(2011) epoch 2010.0 to NATRF2022 epoch 2020.00 (estimate)</vt:lpstr>
      <vt:lpstr>Drift</vt:lpstr>
      <vt:lpstr>BSMK (North Dakota)</vt:lpstr>
      <vt:lpstr>BSMK (North Dakota)</vt:lpstr>
      <vt:lpstr>BSMK (North Dakota)</vt:lpstr>
      <vt:lpstr>BSMK (North Dakota)</vt:lpstr>
      <vt:lpstr>IFVM2022 Velocities – ITRF2020/CONUS</vt:lpstr>
      <vt:lpstr>IFVM2022 Velocities – NATRF2022/CONUS</vt:lpstr>
      <vt:lpstr>Replacing NAVD 88</vt:lpstr>
      <vt:lpstr>The three gridded regions</vt:lpstr>
      <vt:lpstr>Shift and Drift</vt:lpstr>
      <vt:lpstr>NAVD 88 (epoch ?) to  NAPGD2022 epoch 2020.00 (estimate)</vt:lpstr>
      <vt:lpstr>NAVD 88 (epoch ?) to  NAPGD2022 epoch 2020.00 (estimate)</vt:lpstr>
      <vt:lpstr>Definitional Relationship</vt:lpstr>
      <vt:lpstr>Impacts</vt:lpstr>
      <vt:lpstr>Impacts</vt:lpstr>
      <vt:lpstr>Impacts</vt:lpstr>
      <vt:lpstr>Impacts – Many things will be similar to today</vt:lpstr>
      <vt:lpstr>Impacts – And many new services will be added</vt:lpstr>
      <vt:lpstr>Get prepared…</vt:lpstr>
      <vt:lpstr>Get prepared…</vt:lpstr>
      <vt:lpstr>Ways to use NCAT</vt:lpstr>
      <vt:lpstr>Get prepared…</vt:lpstr>
      <vt:lpstr>Status</vt:lpstr>
      <vt:lpstr>Status</vt:lpstr>
      <vt:lpstr>Summary</vt:lpstr>
      <vt:lpstr>Summary</vt:lpstr>
      <vt:lpstr>Summary</vt:lpstr>
      <vt:lpstr>Thank you</vt:lpstr>
      <vt:lpstr>Questions?</vt:lpstr>
      <vt:lpstr>The preeminence of ITRF</vt:lpstr>
      <vt:lpstr>Definitional Relationship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3206</cp:revision>
  <cp:lastPrinted>2017-02-02T17:15:29Z</cp:lastPrinted>
  <dcterms:created xsi:type="dcterms:W3CDTF">2009-09-30T12:20:38Z</dcterms:created>
  <dcterms:modified xsi:type="dcterms:W3CDTF">2020-04-29T15:11:54Z</dcterms:modified>
</cp:coreProperties>
</file>