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40"/>
  </p:notesMasterIdLst>
  <p:handoutMasterIdLst>
    <p:handoutMasterId r:id="rId41"/>
  </p:handoutMasterIdLst>
  <p:sldIdLst>
    <p:sldId id="362" r:id="rId4"/>
    <p:sldId id="1253" r:id="rId5"/>
    <p:sldId id="1254" r:id="rId6"/>
    <p:sldId id="1255" r:id="rId7"/>
    <p:sldId id="1256" r:id="rId8"/>
    <p:sldId id="1257" r:id="rId9"/>
    <p:sldId id="1258" r:id="rId10"/>
    <p:sldId id="1259" r:id="rId11"/>
    <p:sldId id="1260" r:id="rId12"/>
    <p:sldId id="1261" r:id="rId13"/>
    <p:sldId id="1262" r:id="rId14"/>
    <p:sldId id="1263" r:id="rId15"/>
    <p:sldId id="1264" r:id="rId16"/>
    <p:sldId id="1265" r:id="rId17"/>
    <p:sldId id="1266" r:id="rId18"/>
    <p:sldId id="1267" r:id="rId19"/>
    <p:sldId id="1268" r:id="rId20"/>
    <p:sldId id="1269" r:id="rId21"/>
    <p:sldId id="1270" r:id="rId22"/>
    <p:sldId id="1271" r:id="rId23"/>
    <p:sldId id="1272" r:id="rId24"/>
    <p:sldId id="1273" r:id="rId25"/>
    <p:sldId id="1274" r:id="rId26"/>
    <p:sldId id="1275" r:id="rId27"/>
    <p:sldId id="1276" r:id="rId28"/>
    <p:sldId id="1277" r:id="rId29"/>
    <p:sldId id="1278" r:id="rId30"/>
    <p:sldId id="1280" r:id="rId31"/>
    <p:sldId id="1281" r:id="rId32"/>
    <p:sldId id="1282" r:id="rId33"/>
    <p:sldId id="1283" r:id="rId34"/>
    <p:sldId id="1284" r:id="rId35"/>
    <p:sldId id="1285" r:id="rId36"/>
    <p:sldId id="1286" r:id="rId37"/>
    <p:sldId id="1342" r:id="rId38"/>
    <p:sldId id="1287" r:id="rId3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6" autoAdjust="0"/>
    <p:restoredTop sz="76568" autoAdjust="0"/>
  </p:normalViewPr>
  <p:slideViewPr>
    <p:cSldViewPr snapToGrid="0">
      <p:cViewPr varScale="1">
        <p:scale>
          <a:sx n="63" d="100"/>
          <a:sy n="63" d="100"/>
        </p:scale>
        <p:origin x="1104" y="53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6/15/2022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6/15/2022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0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has been talking about the modernized NSRS for years.  This overview is brief, assuming attendees are familiar with most aspects of it already.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89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57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77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49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21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93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3B62E-C0BC-4A3E-9093-13C4BD783411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Many of these users also sit on the Federal Geodetic</a:t>
            </a:r>
            <a:r>
              <a:rPr lang="en-US" altLang="en-US" baseline="0" dirty="0"/>
              <a:t> Control Subcommittee, so there is a feedback loop between the providers of geodetic control (NGS) and the users of that control.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307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3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542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OPUS 6 will allow you to upload multiple types of data, and multiple files for each type, to a single survey project.  You can then process/reduce the data, and adjust it.</a:t>
            </a:r>
          </a:p>
          <a:p>
            <a:r>
              <a:rPr lang="en-US" dirty="0"/>
              <a:t>The colors imply how finished each format is.  RINEX is well established, GVX was released in 2021 but requires an update, likely in 2022 in a joint roll-out with CVX and LVX.  RGX has not been substantially fleshed out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04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41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01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esy.noaa.gov/librar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It’s 2022…are you done yet?</a:t>
            </a:r>
            <a:endParaRPr lang="en-US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7100"/>
            <a:ext cx="10972800" cy="1143000"/>
          </a:xfrm>
        </p:spPr>
        <p:txBody>
          <a:bodyPr/>
          <a:lstStyle/>
          <a:p>
            <a:r>
              <a:rPr lang="en-US" dirty="0"/>
              <a:t>Brief overview:</a:t>
            </a:r>
            <a:br>
              <a:rPr lang="en-US" dirty="0"/>
            </a:br>
            <a:r>
              <a:rPr lang="en-US" dirty="0"/>
              <a:t>New Reference Frames / Datum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3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Replacing NAD 83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301594" y="1612261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892391" y="1486695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June 9, 2022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54219" y="2190216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54216" y="2190213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54218" y="2904590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54218" y="3661804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26643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Replacing NAVD 88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2384428" y="1524003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NAVD 88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85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IGSN71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GEOID12B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DEFLEC12B</a:t>
            </a: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40214" y="1524003"/>
            <a:ext cx="6324600" cy="34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New: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North American-Pacific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Geopotential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Datum</a:t>
            </a:r>
            <a:r>
              <a:rPr lang="en-US" altLang="en-US" sz="2400" dirty="0">
                <a:cs typeface="Times New Roman" panose="02020603050405020304" pitchFamily="18" charset="0"/>
              </a:rPr>
              <a:t> of 2022 (NAPGD2022)</a:t>
            </a: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Will include: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GEOID2022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DEFLEC2022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GRAV2022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DEM2022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More</a:t>
            </a:r>
          </a:p>
          <a:p>
            <a:pPr lvl="2">
              <a:spcBef>
                <a:spcPts val="0"/>
              </a:spcBef>
            </a:pPr>
            <a:endParaRPr lang="en-US" altLang="en-US" sz="1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June 9,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3" y="1990728"/>
            <a:ext cx="91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3" y="3238454"/>
            <a:ext cx="9108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13376" y="2514602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6515" y="4602098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0164" y="5153110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165" y="5534851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2780" y="5965738"/>
            <a:ext cx="997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6428" y="4110499"/>
            <a:ext cx="53575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HUGE component of this </a:t>
            </a:r>
          </a:p>
          <a:p>
            <a:r>
              <a:rPr lang="en-US" sz="2800" b="1" dirty="0"/>
              <a:t>effort is  </a:t>
            </a:r>
            <a:r>
              <a:rPr lang="en-US" sz="2800" b="1" u="sng" dirty="0"/>
              <a:t>GRAV-D</a:t>
            </a:r>
            <a:r>
              <a:rPr lang="en-US" sz="2800" b="1" dirty="0"/>
              <a:t>:  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b="1" dirty="0"/>
              <a:t>ravity for the </a:t>
            </a:r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/>
              <a:t>edefinition of </a:t>
            </a:r>
          </a:p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merican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b="1" dirty="0"/>
              <a:t>ertical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/>
              <a:t>atum</a:t>
            </a:r>
          </a:p>
        </p:txBody>
      </p:sp>
    </p:spTree>
    <p:extLst>
      <p:ext uri="{BB962C8B-B14F-4D97-AF65-F5344CB8AC3E}">
        <p14:creationId xmlns:p14="http://schemas.microsoft.com/office/powerpoint/2010/main" val="27180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7100"/>
            <a:ext cx="10972800" cy="1143000"/>
          </a:xfrm>
        </p:spPr>
        <p:txBody>
          <a:bodyPr/>
          <a:lstStyle/>
          <a:p>
            <a:r>
              <a:rPr lang="en-US" dirty="0"/>
              <a:t>Brief overview:</a:t>
            </a:r>
            <a:br>
              <a:rPr lang="en-US" dirty="0"/>
            </a:br>
            <a:r>
              <a:rPr lang="en-US" dirty="0"/>
              <a:t>New Types of Coordinates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6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two-track approach to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31136"/>
            <a:ext cx="5498592" cy="3895030"/>
          </a:xfrm>
        </p:spPr>
        <p:txBody>
          <a:bodyPr/>
          <a:lstStyle/>
          <a:p>
            <a:r>
              <a:rPr lang="en-US" dirty="0"/>
              <a:t>An estimated “snapshot” of entire network</a:t>
            </a:r>
          </a:p>
          <a:p>
            <a:r>
              <a:rPr lang="en-US" dirty="0"/>
              <a:t>Every 5 or 10 years</a:t>
            </a:r>
          </a:p>
          <a:p>
            <a:r>
              <a:rPr lang="en-US" dirty="0"/>
              <a:t>Similar to NAD 83(2011) epoch 2010.00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June 9,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552" y="1592823"/>
            <a:ext cx="532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Reference Epoch Coordinates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6181" y="1592823"/>
            <a:ext cx="477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Survey Epoch Coordinates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36321" y="2177186"/>
            <a:ext cx="5498592" cy="389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Time-dependent!</a:t>
            </a:r>
          </a:p>
          <a:p>
            <a:r>
              <a:rPr lang="en-US" dirty="0"/>
              <a:t>Reflects coordinates at time of observation</a:t>
            </a:r>
          </a:p>
          <a:p>
            <a:r>
              <a:rPr lang="en-US" dirty="0"/>
              <a:t>Multiple SECs can show changes over time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19739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Brief overview:</a:t>
            </a:r>
            <a:br>
              <a:rPr lang="en-US" dirty="0"/>
            </a:br>
            <a:r>
              <a:rPr lang="en-US" dirty="0"/>
              <a:t>Re-inventing “</a:t>
            </a:r>
            <a:r>
              <a:rPr lang="en-US" dirty="0" err="1"/>
              <a:t>Bluebooking</a:t>
            </a:r>
            <a:r>
              <a:rPr lang="en-US" dirty="0"/>
              <a:t>” or</a:t>
            </a:r>
            <a:br>
              <a:rPr lang="en-US" dirty="0"/>
            </a:br>
            <a:br>
              <a:rPr lang="en-US" dirty="0"/>
            </a:br>
            <a:r>
              <a:rPr lang="en-US" b="1" i="1" u="sng" dirty="0"/>
              <a:t>The Modernized OPUS</a:t>
            </a:r>
            <a:br>
              <a:rPr lang="en-US" b="1" i="1" u="sng" dirty="0"/>
            </a:br>
            <a:r>
              <a:rPr lang="en-US" b="1" i="1" u="sng" dirty="0"/>
              <a:t>AKA </a:t>
            </a:r>
            <a:br>
              <a:rPr lang="en-US" b="1" i="1" u="sng" dirty="0"/>
            </a:br>
            <a:r>
              <a:rPr lang="en-US" b="1" i="1" u="sng" dirty="0"/>
              <a:t>“OPUS 6”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15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91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F108336B-AFF3-40EE-840A-95C00E4FD994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 rot="16200000" flipH="1">
            <a:off x="3285445" y="989384"/>
            <a:ext cx="736762" cy="491945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8F85E64-946F-441E-99F8-832EE1A6AF14}"/>
              </a:ext>
            </a:extLst>
          </p:cNvPr>
          <p:cNvSpPr txBox="1"/>
          <p:nvPr/>
        </p:nvSpPr>
        <p:spPr>
          <a:xfrm>
            <a:off x="11138684" y="2684506"/>
            <a:ext cx="684803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RGX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CD089F-67E1-4827-A34F-004DC1A70066}"/>
              </a:ext>
            </a:extLst>
          </p:cNvPr>
          <p:cNvSpPr txBox="1"/>
          <p:nvPr/>
        </p:nvSpPr>
        <p:spPr>
          <a:xfrm>
            <a:off x="10986284" y="2532106"/>
            <a:ext cx="684803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RGX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E80D24-F64C-486E-AFE7-5B50E016EB55}"/>
              </a:ext>
            </a:extLst>
          </p:cNvPr>
          <p:cNvSpPr txBox="1"/>
          <p:nvPr/>
        </p:nvSpPr>
        <p:spPr>
          <a:xfrm>
            <a:off x="10833884" y="2379706"/>
            <a:ext cx="684803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RGX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9013E4-4235-4822-A788-BE120057A11E}"/>
              </a:ext>
            </a:extLst>
          </p:cNvPr>
          <p:cNvSpPr txBox="1"/>
          <p:nvPr/>
        </p:nvSpPr>
        <p:spPr>
          <a:xfrm>
            <a:off x="6034421" y="2716171"/>
            <a:ext cx="659155" cy="369332"/>
          </a:xfrm>
          <a:prstGeom prst="rect">
            <a:avLst/>
          </a:prstGeom>
          <a:solidFill>
            <a:srgbClr val="FFB00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CVX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B1875D-0828-4679-93EB-7840CF067DA3}"/>
              </a:ext>
            </a:extLst>
          </p:cNvPr>
          <p:cNvSpPr txBox="1"/>
          <p:nvPr/>
        </p:nvSpPr>
        <p:spPr>
          <a:xfrm>
            <a:off x="5882021" y="2563771"/>
            <a:ext cx="659155" cy="369332"/>
          </a:xfrm>
          <a:prstGeom prst="rect">
            <a:avLst/>
          </a:prstGeom>
          <a:solidFill>
            <a:srgbClr val="FFB00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CVX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87016C-212E-4177-BC06-D6809AD06DF8}"/>
              </a:ext>
            </a:extLst>
          </p:cNvPr>
          <p:cNvSpPr txBox="1"/>
          <p:nvPr/>
        </p:nvSpPr>
        <p:spPr>
          <a:xfrm>
            <a:off x="5729621" y="2411371"/>
            <a:ext cx="659155" cy="369332"/>
          </a:xfrm>
          <a:prstGeom prst="rect">
            <a:avLst/>
          </a:prstGeom>
          <a:solidFill>
            <a:srgbClr val="FFB00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CVX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C1C66E-7F52-423D-9541-88B29224A68C}"/>
              </a:ext>
            </a:extLst>
          </p:cNvPr>
          <p:cNvSpPr txBox="1"/>
          <p:nvPr/>
        </p:nvSpPr>
        <p:spPr>
          <a:xfrm>
            <a:off x="8615001" y="2702718"/>
            <a:ext cx="603563" cy="369332"/>
          </a:xfrm>
          <a:prstGeom prst="rect">
            <a:avLst/>
          </a:prstGeom>
          <a:solidFill>
            <a:srgbClr val="FFB00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LVX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33CB50-7E05-4500-ACA8-F1F585F2B126}"/>
              </a:ext>
            </a:extLst>
          </p:cNvPr>
          <p:cNvSpPr txBox="1"/>
          <p:nvPr/>
        </p:nvSpPr>
        <p:spPr>
          <a:xfrm>
            <a:off x="8462601" y="2550318"/>
            <a:ext cx="603563" cy="369332"/>
          </a:xfrm>
          <a:prstGeom prst="rect">
            <a:avLst/>
          </a:prstGeom>
          <a:solidFill>
            <a:srgbClr val="FFB00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LVX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845E4D-54A5-4F98-A284-C2A3E347778D}"/>
              </a:ext>
            </a:extLst>
          </p:cNvPr>
          <p:cNvSpPr txBox="1"/>
          <p:nvPr/>
        </p:nvSpPr>
        <p:spPr>
          <a:xfrm>
            <a:off x="8310201" y="2397918"/>
            <a:ext cx="603563" cy="369332"/>
          </a:xfrm>
          <a:prstGeom prst="rect">
            <a:avLst/>
          </a:prstGeom>
          <a:solidFill>
            <a:srgbClr val="FFB00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LVX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121BD1-F968-4571-BB3D-155B20C5C9A1}"/>
              </a:ext>
            </a:extLst>
          </p:cNvPr>
          <p:cNvSpPr txBox="1"/>
          <p:nvPr/>
        </p:nvSpPr>
        <p:spPr>
          <a:xfrm>
            <a:off x="3681018" y="2709011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GVX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49B706-1D8D-463B-803C-0FA61297C19B}"/>
              </a:ext>
            </a:extLst>
          </p:cNvPr>
          <p:cNvSpPr txBox="1"/>
          <p:nvPr/>
        </p:nvSpPr>
        <p:spPr>
          <a:xfrm>
            <a:off x="3528618" y="2556611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GVX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9ED619-2E47-417B-AC6B-3518A7E4210E}"/>
              </a:ext>
            </a:extLst>
          </p:cNvPr>
          <p:cNvSpPr txBox="1"/>
          <p:nvPr/>
        </p:nvSpPr>
        <p:spPr>
          <a:xfrm>
            <a:off x="3376218" y="2404211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GVX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CA431-8AC7-402B-B1E2-E8E5DC7A5D08}"/>
              </a:ext>
            </a:extLst>
          </p:cNvPr>
          <p:cNvSpPr txBox="1"/>
          <p:nvPr/>
        </p:nvSpPr>
        <p:spPr>
          <a:xfrm>
            <a:off x="749105" y="2711398"/>
            <a:ext cx="889987" cy="36933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RINEX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04240B-15C0-48AC-850C-BA78F3DA52CC}"/>
              </a:ext>
            </a:extLst>
          </p:cNvPr>
          <p:cNvSpPr txBox="1"/>
          <p:nvPr/>
        </p:nvSpPr>
        <p:spPr>
          <a:xfrm>
            <a:off x="596705" y="2558998"/>
            <a:ext cx="889987" cy="36933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RINEX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E7C316-AE5A-400A-A0BC-F042BB4D0DFB}"/>
              </a:ext>
            </a:extLst>
          </p:cNvPr>
          <p:cNvSpPr txBox="1"/>
          <p:nvPr/>
        </p:nvSpPr>
        <p:spPr>
          <a:xfrm>
            <a:off x="444305" y="2406598"/>
            <a:ext cx="889987" cy="36933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RINEX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C775-98FE-427E-BC19-B28C013C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E5B54-AB17-4765-A43F-8D951C60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71821-9233-4DD7-8C1C-0E7803BD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6DEBE-6BB0-452C-9903-2E096665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90" y="788402"/>
            <a:ext cx="1054209" cy="1285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7A2E0-21B6-483F-9973-4CD408FE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620" y="788402"/>
            <a:ext cx="962567" cy="1265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55FC03-DE95-4918-9902-7C4755A1B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949" y="788402"/>
            <a:ext cx="1105615" cy="1256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A86B67-7636-47AC-88AE-84C82D04F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508" y="770190"/>
            <a:ext cx="962567" cy="13496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559BF-12D2-4D00-A649-4C1DCF455B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41" y="788402"/>
            <a:ext cx="1130333" cy="1349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B22711-2D78-4A26-83F3-DB589E502FC1}"/>
              </a:ext>
            </a:extLst>
          </p:cNvPr>
          <p:cNvSpPr txBox="1"/>
          <p:nvPr/>
        </p:nvSpPr>
        <p:spPr>
          <a:xfrm>
            <a:off x="202766" y="419070"/>
            <a:ext cx="15041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Static GNSS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7305E-0DE6-425D-9D80-5DB54C4DB6E8}"/>
              </a:ext>
            </a:extLst>
          </p:cNvPr>
          <p:cNvSpPr txBox="1"/>
          <p:nvPr/>
        </p:nvSpPr>
        <p:spPr>
          <a:xfrm>
            <a:off x="2879840" y="419070"/>
            <a:ext cx="15041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RTK/RTN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A99F19-561F-412B-AA58-1396A59DF034}"/>
              </a:ext>
            </a:extLst>
          </p:cNvPr>
          <p:cNvSpPr txBox="1"/>
          <p:nvPr/>
        </p:nvSpPr>
        <p:spPr>
          <a:xfrm>
            <a:off x="7913699" y="419070"/>
            <a:ext cx="15041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529D70-9DF4-456B-8E44-EE5B8B11E030}"/>
              </a:ext>
            </a:extLst>
          </p:cNvPr>
          <p:cNvSpPr txBox="1"/>
          <p:nvPr/>
        </p:nvSpPr>
        <p:spPr>
          <a:xfrm>
            <a:off x="5277956" y="410937"/>
            <a:ext cx="1448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C14F3F-74C9-473D-9716-5FA42A6055E2}"/>
              </a:ext>
            </a:extLst>
          </p:cNvPr>
          <p:cNvSpPr txBox="1"/>
          <p:nvPr/>
        </p:nvSpPr>
        <p:spPr>
          <a:xfrm>
            <a:off x="10501678" y="400858"/>
            <a:ext cx="1448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Rel. Gravity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02E7A8-4E80-4455-A3F3-8BCF7B3113A4}"/>
              </a:ext>
            </a:extLst>
          </p:cNvPr>
          <p:cNvSpPr txBox="1"/>
          <p:nvPr/>
        </p:nvSpPr>
        <p:spPr>
          <a:xfrm>
            <a:off x="291905" y="2254198"/>
            <a:ext cx="889987" cy="36933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RINEX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6A2A25-A765-4317-8D18-875EAC9ED8B9}"/>
              </a:ext>
            </a:extLst>
          </p:cNvPr>
          <p:cNvSpPr txBox="1"/>
          <p:nvPr/>
        </p:nvSpPr>
        <p:spPr>
          <a:xfrm>
            <a:off x="3223818" y="2251811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GVX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BDCB7E-810D-4E32-A5FD-EDA7464B8C81}"/>
              </a:ext>
            </a:extLst>
          </p:cNvPr>
          <p:cNvSpPr txBox="1"/>
          <p:nvPr/>
        </p:nvSpPr>
        <p:spPr>
          <a:xfrm>
            <a:off x="8157801" y="2245518"/>
            <a:ext cx="603563" cy="369332"/>
          </a:xfrm>
          <a:prstGeom prst="rect">
            <a:avLst/>
          </a:prstGeom>
          <a:solidFill>
            <a:srgbClr val="FFB00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LVX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0F5322-57CB-4B3B-95D8-6A3444F05ADE}"/>
              </a:ext>
            </a:extLst>
          </p:cNvPr>
          <p:cNvSpPr txBox="1"/>
          <p:nvPr/>
        </p:nvSpPr>
        <p:spPr>
          <a:xfrm>
            <a:off x="5577221" y="2258971"/>
            <a:ext cx="659155" cy="369332"/>
          </a:xfrm>
          <a:prstGeom prst="rect">
            <a:avLst/>
          </a:prstGeom>
          <a:solidFill>
            <a:srgbClr val="FFB00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CVX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63B210-8292-4233-BE4F-184D82FD53B5}"/>
              </a:ext>
            </a:extLst>
          </p:cNvPr>
          <p:cNvSpPr txBox="1"/>
          <p:nvPr/>
        </p:nvSpPr>
        <p:spPr>
          <a:xfrm>
            <a:off x="10681484" y="2227306"/>
            <a:ext cx="684803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RGX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05AC91-C063-4FCB-8B61-004EF4DAE972}"/>
              </a:ext>
            </a:extLst>
          </p:cNvPr>
          <p:cNvSpPr/>
          <p:nvPr/>
        </p:nvSpPr>
        <p:spPr>
          <a:xfrm>
            <a:off x="202766" y="3817492"/>
            <a:ext cx="11821574" cy="246430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Upload multiple types of data and multiple files into a single survey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 RINEX into a position (like today’s OPUS-S)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 RINEX into mark-to-mark vectors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 Classical into mark-to-mark angles/distances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 Leveling into mark-to-mark ortho.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 Rel. Gravity into mark gravity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Combine GNSS, RTK/N, Classical in a Geometric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Combine Classical and Leveling in an Orthometric Adj.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Adjust Relative Gravity for either gravity or vertical gradients in a Gravimetric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Special settings for “Calibration Base Lines”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Choose your epoch and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coordinates returned are “OPUS Coordinates”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Submit your data to NGS for QA/QC, database loading, and improvement of future passive mark coordinates (RECs and SECs)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C14BE4D4-B42C-41C0-8F0E-2211283EE907}"/>
              </a:ext>
            </a:extLst>
          </p:cNvPr>
          <p:cNvCxnSpPr>
            <a:cxnSpLocks/>
            <a:stCxn id="34" idx="2"/>
            <a:endCxn id="28" idx="0"/>
          </p:cNvCxnSpPr>
          <p:nvPr/>
        </p:nvCxnSpPr>
        <p:spPr>
          <a:xfrm rot="16200000" flipH="1">
            <a:off x="4695706" y="2399644"/>
            <a:ext cx="739149" cy="209654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456AF5E4-6E64-48B9-913F-AF1378375703}"/>
              </a:ext>
            </a:extLst>
          </p:cNvPr>
          <p:cNvCxnSpPr>
            <a:cxnSpLocks/>
            <a:stCxn id="44" idx="2"/>
            <a:endCxn id="28" idx="0"/>
          </p:cNvCxnSpPr>
          <p:nvPr/>
        </p:nvCxnSpPr>
        <p:spPr>
          <a:xfrm rot="5400000">
            <a:off x="5872782" y="3326274"/>
            <a:ext cx="731989" cy="25044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E53408A0-380B-4C65-A640-985684A059C6}"/>
              </a:ext>
            </a:extLst>
          </p:cNvPr>
          <p:cNvCxnSpPr>
            <a:cxnSpLocks/>
            <a:stCxn id="41" idx="2"/>
            <a:endCxn id="28" idx="0"/>
          </p:cNvCxnSpPr>
          <p:nvPr/>
        </p:nvCxnSpPr>
        <p:spPr>
          <a:xfrm rot="5400000">
            <a:off x="7142447" y="2043156"/>
            <a:ext cx="745442" cy="280323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4EAAEC2B-28AA-471A-A6D3-F4876CEBDB73}"/>
              </a:ext>
            </a:extLst>
          </p:cNvPr>
          <p:cNvCxnSpPr>
            <a:cxnSpLocks/>
            <a:stCxn id="47" idx="2"/>
            <a:endCxn id="28" idx="0"/>
          </p:cNvCxnSpPr>
          <p:nvPr/>
        </p:nvCxnSpPr>
        <p:spPr>
          <a:xfrm rot="5400000">
            <a:off x="8415493" y="751899"/>
            <a:ext cx="763654" cy="536753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93FFF187-A1AB-484E-B9B2-5710493B1425}"/>
              </a:ext>
            </a:extLst>
          </p:cNvPr>
          <p:cNvSpPr txBox="1"/>
          <p:nvPr/>
        </p:nvSpPr>
        <p:spPr>
          <a:xfrm>
            <a:off x="10506612" y="5758576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OPUS 6</a:t>
            </a:r>
          </a:p>
        </p:txBody>
      </p:sp>
    </p:spTree>
    <p:extLst>
      <p:ext uri="{BB962C8B-B14F-4D97-AF65-F5344CB8AC3E}">
        <p14:creationId xmlns:p14="http://schemas.microsoft.com/office/powerpoint/2010/main" val="137380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Recent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17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71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the last year: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9119229" cy="4525963"/>
          </a:xfrm>
        </p:spPr>
        <p:txBody>
          <a:bodyPr/>
          <a:lstStyle/>
          <a:p>
            <a:r>
              <a:rPr lang="en-US" dirty="0"/>
              <a:t>A rotation model for the Mariana plate released</a:t>
            </a:r>
          </a:p>
          <a:p>
            <a:pPr lvl="1"/>
            <a:r>
              <a:rPr lang="en-US" dirty="0"/>
              <a:t>Uses all available active &amp; passive control data</a:t>
            </a:r>
          </a:p>
          <a:p>
            <a:pPr lvl="1"/>
            <a:r>
              <a:rPr lang="en-US" dirty="0"/>
              <a:t>Relative to ITRF2014</a:t>
            </a:r>
          </a:p>
          <a:p>
            <a:pPr lvl="2"/>
            <a:r>
              <a:rPr lang="en-US" dirty="0"/>
              <a:t>Will need to be updated to ITRF2020 to define MATRF2022</a:t>
            </a:r>
          </a:p>
          <a:p>
            <a:r>
              <a:rPr lang="en-US" dirty="0"/>
              <a:t>M-PAGES can now process data from all existing constellations</a:t>
            </a:r>
          </a:p>
          <a:p>
            <a:pPr lvl="1"/>
            <a:r>
              <a:rPr lang="en-US" dirty="0"/>
              <a:t>Still under development</a:t>
            </a:r>
          </a:p>
          <a:p>
            <a:endParaRPr lang="en-US" dirty="0"/>
          </a:p>
          <a:p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771EC-6A10-4BD7-9C07-8412D996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29" y="1141802"/>
            <a:ext cx="2463171" cy="5440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43164-CEA8-4E20-8D57-E220E8BD9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14" y="4392404"/>
            <a:ext cx="4188515" cy="18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GRAV-D flying is 94.6% done (May 1, 2022)</a:t>
            </a:r>
          </a:p>
          <a:p>
            <a:r>
              <a:rPr lang="en-US" dirty="0"/>
              <a:t>NGS and Canada released the first ever joint geoid model</a:t>
            </a:r>
          </a:p>
          <a:p>
            <a:pPr lvl="1"/>
            <a:r>
              <a:rPr lang="en-US" dirty="0"/>
              <a:t>The final GEOID2022 model will also be a joint model</a:t>
            </a:r>
          </a:p>
          <a:p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92CF4E-1D6C-4110-BB90-E30B9F238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81" y="3243656"/>
            <a:ext cx="4576020" cy="3203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the last year: Geopotential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D06B7E-E7D5-40B0-B896-F7209DAB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147" y="3243655"/>
            <a:ext cx="4264454" cy="32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79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the last year: OPUS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GVX (GNSS Vector Exchange) 1.0 format released</a:t>
            </a:r>
          </a:p>
          <a:p>
            <a:pPr lvl="1"/>
            <a:r>
              <a:rPr lang="en-US" dirty="0"/>
              <a:t>Being adopted by industry</a:t>
            </a:r>
          </a:p>
          <a:p>
            <a:pPr lvl="2"/>
            <a:r>
              <a:rPr lang="en-US" dirty="0"/>
              <a:t>Scheduled for a small update in 2022</a:t>
            </a:r>
          </a:p>
          <a:p>
            <a:r>
              <a:rPr lang="en-US" dirty="0"/>
              <a:t>OPUS-Projects 5.0 released</a:t>
            </a:r>
          </a:p>
          <a:p>
            <a:pPr lvl="1"/>
            <a:r>
              <a:rPr lang="en-US" dirty="0"/>
              <a:t>Works with the current NSRS</a:t>
            </a:r>
          </a:p>
          <a:p>
            <a:pPr lvl="1"/>
            <a:r>
              <a:rPr lang="en-US" dirty="0"/>
              <a:t>Supports upload of GNSS vectors in GVX format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603DA5-9F14-4658-832B-944C7E0D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892" y="2143897"/>
            <a:ext cx="3418108" cy="25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the last year: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Nine science papers in the last 2 years</a:t>
            </a:r>
          </a:p>
          <a:p>
            <a:pPr lvl="1"/>
            <a:r>
              <a:rPr lang="en-US" dirty="0"/>
              <a:t>More coming this year</a:t>
            </a:r>
          </a:p>
          <a:p>
            <a:pPr lvl="1"/>
            <a:r>
              <a:rPr lang="en-US" dirty="0">
                <a:hlinkClick r:id="rId3"/>
              </a:rPr>
              <a:t>https://geodesy.noaa.gov/library/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3009C-870F-4E78-8595-58E6EE5E6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0" y="1417638"/>
            <a:ext cx="2425131" cy="3212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6EBB5-4665-4B00-AF0B-7681A8060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0" y="1570038"/>
            <a:ext cx="2425131" cy="3212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60363-D5EF-4DF4-9460-A2A2814C4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1722438"/>
            <a:ext cx="2425131" cy="3212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ADE1F2-D795-42A1-A851-E09D2A5DA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600" y="1874838"/>
            <a:ext cx="2425131" cy="3212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53A2C7-BA7E-4A64-8318-11DAF80A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0" y="2027238"/>
            <a:ext cx="2425131" cy="3212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4130D4-2868-4D28-B723-96BC77F93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0" y="2179638"/>
            <a:ext cx="2425131" cy="3212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659EB0-293C-44D0-92CA-8B7293723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2332038"/>
            <a:ext cx="2425131" cy="3212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C0EC7F-AC36-4263-B587-8662A1456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0" y="2484438"/>
            <a:ext cx="2425131" cy="32127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4586AC-6420-467E-BA82-FD0719A41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2636838"/>
            <a:ext cx="2425131" cy="32127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8D4DF7-0369-4CA7-98CB-D2703EFFA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0" y="2789238"/>
            <a:ext cx="2425131" cy="32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the last year: LASER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 (replaces ADJUST, et al.) modules for GNSS and Leveling</a:t>
            </a:r>
          </a:p>
          <a:p>
            <a:pPr lvl="1"/>
            <a:r>
              <a:rPr lang="en-US" sz="3200" b="1" dirty="0"/>
              <a:t>L</a:t>
            </a:r>
            <a:r>
              <a:rPr lang="en-US" dirty="0"/>
              <a:t>east squares </a:t>
            </a:r>
            <a:r>
              <a:rPr lang="en-US" sz="3200" b="1" dirty="0"/>
              <a:t>A</a:t>
            </a:r>
            <a:r>
              <a:rPr lang="en-US" dirty="0"/>
              <a:t>djustments:  </a:t>
            </a:r>
            <a:r>
              <a:rPr lang="en-US" sz="3200" b="1" dirty="0"/>
              <a:t>S</a:t>
            </a:r>
            <a:r>
              <a:rPr lang="en-US" dirty="0"/>
              <a:t>tatistics, </a:t>
            </a:r>
            <a:r>
              <a:rPr lang="en-US" sz="3200" b="1" dirty="0"/>
              <a:t>E</a:t>
            </a:r>
            <a:r>
              <a:rPr lang="en-US" dirty="0"/>
              <a:t>stimates and </a:t>
            </a:r>
            <a:r>
              <a:rPr lang="en-US" sz="3200" b="1" dirty="0"/>
              <a:t>R</a:t>
            </a:r>
            <a:r>
              <a:rPr lang="en-US" dirty="0"/>
              <a:t>esiduals</a:t>
            </a:r>
          </a:p>
          <a:p>
            <a:pPr lvl="2"/>
            <a:r>
              <a:rPr lang="en-US" dirty="0"/>
              <a:t>Replicated the 2011 national adjustment in 2 hours on a modern laptop</a:t>
            </a:r>
          </a:p>
          <a:p>
            <a:pPr lvl="3"/>
            <a:r>
              <a:rPr lang="en-US" dirty="0"/>
              <a:t>Without “</a:t>
            </a:r>
            <a:r>
              <a:rPr lang="en-US" dirty="0" err="1"/>
              <a:t>Helmert</a:t>
            </a:r>
            <a:r>
              <a:rPr lang="en-US" dirty="0"/>
              <a:t> Blocking”</a:t>
            </a:r>
          </a:p>
          <a:p>
            <a:pPr lvl="1"/>
            <a:r>
              <a:rPr lang="en-US" dirty="0"/>
              <a:t>Currently can adjust</a:t>
            </a:r>
          </a:p>
          <a:p>
            <a:pPr lvl="2"/>
            <a:r>
              <a:rPr lang="en-US" dirty="0"/>
              <a:t>GNSS vectors with/without EDM slant distances</a:t>
            </a:r>
          </a:p>
          <a:p>
            <a:pPr lvl="2"/>
            <a:r>
              <a:rPr lang="en-US" dirty="0"/>
              <a:t>Leveling networks</a:t>
            </a:r>
          </a:p>
          <a:p>
            <a:pPr lvl="1"/>
            <a:r>
              <a:rPr lang="en-US" dirty="0"/>
              <a:t>Coming soon:</a:t>
            </a:r>
          </a:p>
          <a:p>
            <a:pPr lvl="2"/>
            <a:r>
              <a:rPr lang="en-US" dirty="0"/>
              <a:t>Vertical and horizontal angles, relative gravity, CBLs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B923-0CFC-48B1-B747-F6BFDB79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the last year: Data Delivery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245DC-F3AE-44D6-BCCB-3D877397B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Data Delivery System </a:t>
            </a:r>
            <a:r>
              <a:rPr lang="en-US" dirty="0"/>
              <a:t>(DDS) is a system for querying the new </a:t>
            </a:r>
            <a:r>
              <a:rPr lang="en-US" b="1" dirty="0"/>
              <a:t>NSRS database</a:t>
            </a:r>
          </a:p>
          <a:p>
            <a:pPr lvl="1"/>
            <a:r>
              <a:rPr lang="en-US" dirty="0"/>
              <a:t>The most common query will be for a new version of </a:t>
            </a:r>
            <a:r>
              <a:rPr lang="en-US" b="1" dirty="0"/>
              <a:t>datasheets</a:t>
            </a:r>
          </a:p>
          <a:p>
            <a:pPr lvl="1"/>
            <a:r>
              <a:rPr lang="en-US" dirty="0"/>
              <a:t>But other queries will be part of the DDS</a:t>
            </a:r>
          </a:p>
          <a:p>
            <a:pPr lvl="2"/>
            <a:r>
              <a:rPr lang="en-US" dirty="0"/>
              <a:t>Mark recovery and mark reporting</a:t>
            </a:r>
          </a:p>
          <a:p>
            <a:pPr lvl="2"/>
            <a:r>
              <a:rPr lang="en-US" dirty="0"/>
              <a:t>Active control (CORSs)</a:t>
            </a:r>
          </a:p>
          <a:p>
            <a:pPr lvl="2"/>
            <a:r>
              <a:rPr lang="en-US" dirty="0"/>
              <a:t>Projects, observations, data, etc.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BFB16-3AA5-4EE1-A138-77FE1A11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B553D-87CE-43CC-91E1-0A8985A0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0F08C-8940-48FF-B061-C9BB342E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7D34-9648-4B94-8FEF-23001378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1390"/>
            <a:ext cx="10972800" cy="1143000"/>
          </a:xfrm>
        </p:spPr>
        <p:txBody>
          <a:bodyPr/>
          <a:lstStyle/>
          <a:p>
            <a:r>
              <a:rPr lang="en-US" dirty="0"/>
              <a:t>DDS datasheet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85274-0C53-4DCF-A481-C836864C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E015-8B36-4FB8-AE17-270EA6DD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B031-FDDF-432B-B0B5-E7F88F16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09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1CC3-F2AE-494C-A787-14F2A485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 by the end of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7C47-FCF5-41F4-BB3F-FE0553A4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OPUS-S to be updated to M-PAGES</a:t>
            </a:r>
          </a:p>
          <a:p>
            <a:r>
              <a:rPr lang="en-US" dirty="0"/>
              <a:t>Science papers focusing on least squares adjustments</a:t>
            </a:r>
          </a:p>
          <a:p>
            <a:r>
              <a:rPr lang="en-US" dirty="0"/>
              <a:t>An “alpha” set of 2020.00 RECs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780B5-9D7A-4C38-A9B1-5F96B8C3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6A286-379E-4DEE-834E-024CB372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E6788-9A62-43AF-B119-B2699A8B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4205"/>
            <a:ext cx="10655808" cy="1143000"/>
          </a:xfrm>
        </p:spPr>
        <p:txBody>
          <a:bodyPr/>
          <a:lstStyle/>
          <a:p>
            <a:r>
              <a:rPr lang="en-US" dirty="0"/>
              <a:t>Re-prioritization: a “data first” approach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26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823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9A34-47CC-4938-8F87-6CF2ECFA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BA59-CB20-468B-88EE-880AE2EA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33 active projects within NGS explicitly dedicated to NSRS modernization</a:t>
            </a:r>
          </a:p>
          <a:p>
            <a:pPr lvl="1"/>
            <a:r>
              <a:rPr lang="en-US" dirty="0"/>
              <a:t>In an agency of ~200 people….resources are spread </a:t>
            </a:r>
            <a:r>
              <a:rPr lang="en-US" i="1" dirty="0"/>
              <a:t>thin</a:t>
            </a:r>
          </a:p>
          <a:p>
            <a:r>
              <a:rPr lang="en-US" dirty="0"/>
              <a:t>Meanwhile the current NSRS slowly deteriorates</a:t>
            </a:r>
          </a:p>
          <a:p>
            <a:pPr lvl="1"/>
            <a:r>
              <a:rPr lang="en-US" dirty="0"/>
              <a:t>Marks subside without checking</a:t>
            </a:r>
          </a:p>
          <a:p>
            <a:pPr lvl="1"/>
            <a:r>
              <a:rPr lang="en-US" dirty="0"/>
              <a:t>CORSs drift away from their published coordinate functions</a:t>
            </a:r>
          </a:p>
          <a:p>
            <a:pPr lvl="1"/>
            <a:r>
              <a:rPr lang="en-US" dirty="0"/>
              <a:t>The passive control network deviates from active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9849-12C4-43D0-BF55-2A0DEB93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393B2-DE9C-4900-96A5-C2584414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9B59-5BFE-40C5-A6B9-C9F9DF4C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FF16-5366-426A-8B74-5D71E235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DC4C-B472-4C34-A13B-B5C8C6C23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NGS has recently decided to release all of the modernized NSRS </a:t>
            </a:r>
            <a:r>
              <a:rPr lang="en-US" b="1" i="1" dirty="0"/>
              <a:t>data</a:t>
            </a:r>
            <a:r>
              <a:rPr lang="en-US" dirty="0"/>
              <a:t> before we have fully completed all support </a:t>
            </a:r>
            <a:r>
              <a:rPr lang="en-US" b="1" i="1" dirty="0"/>
              <a:t>tools</a:t>
            </a:r>
          </a:p>
          <a:p>
            <a:endParaRPr lang="en-US" b="1" i="1" dirty="0"/>
          </a:p>
          <a:p>
            <a:r>
              <a:rPr lang="en-US" b="1" i="1" dirty="0"/>
              <a:t>If we do not take this approach, we are not likely to see the modernized NSRS defined and released until 2030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B978-BC43-4B7D-9D78-E2588696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709E-558D-4985-8F85-FEA83130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A0A4-5B32-4A96-A15E-A94DFC7D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C44F-2F86-4145-9F09-ED289066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3F65-8F08-4C23-BD8E-06EC4509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release, the modernized NSRS will consist of this </a:t>
            </a:r>
            <a:r>
              <a:rPr lang="en-US" i="1" dirty="0"/>
              <a:t>data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The NOAA CORS Network (NCN) operating on </a:t>
            </a:r>
            <a:r>
              <a:rPr lang="en-US" sz="1800" b="1" dirty="0"/>
              <a:t>ITRF2020</a:t>
            </a:r>
          </a:p>
          <a:p>
            <a:pPr lvl="1"/>
            <a:r>
              <a:rPr lang="en-US" sz="1800" b="1" dirty="0"/>
              <a:t>NATRF2022, PATRF2022, MATRF2022, CATRF2022</a:t>
            </a:r>
            <a:r>
              <a:rPr lang="en-US" sz="1800" dirty="0"/>
              <a:t> defined relative to ITRF2020</a:t>
            </a:r>
          </a:p>
          <a:p>
            <a:pPr lvl="1"/>
            <a:r>
              <a:rPr lang="en-US" sz="1800" b="1" dirty="0"/>
              <a:t>NAPGD2022</a:t>
            </a:r>
            <a:r>
              <a:rPr lang="en-US" sz="1800" dirty="0"/>
              <a:t>, including:</a:t>
            </a:r>
          </a:p>
          <a:p>
            <a:pPr lvl="2"/>
            <a:r>
              <a:rPr lang="en-US" sz="1600" dirty="0"/>
              <a:t>GM2022, GEOID2022, DEFLEC2022, GRAV2022</a:t>
            </a:r>
          </a:p>
          <a:p>
            <a:pPr lvl="1"/>
            <a:r>
              <a:rPr lang="en-US" sz="1800" dirty="0"/>
              <a:t>Geometric (XYZ / </a:t>
            </a:r>
            <a:r>
              <a:rPr lang="en-US" sz="1800" dirty="0" err="1">
                <a:latin typeface="Symbol" panose="05050102010706020507" pitchFamily="18" charset="2"/>
              </a:rPr>
              <a:t>fl</a:t>
            </a:r>
            <a:r>
              <a:rPr lang="en-US" sz="1800" dirty="0" err="1"/>
              <a:t>h</a:t>
            </a:r>
            <a:r>
              <a:rPr lang="en-US" sz="1800" dirty="0"/>
              <a:t>) and orthometric (H) </a:t>
            </a:r>
            <a:r>
              <a:rPr lang="en-US" sz="1800" b="1" dirty="0"/>
              <a:t>reference epoch coordinates </a:t>
            </a:r>
            <a:r>
              <a:rPr lang="en-US" sz="1800" dirty="0"/>
              <a:t>(RECs) at 2020.00 at those passive control with the observations to support such coordinates</a:t>
            </a:r>
          </a:p>
          <a:p>
            <a:pPr lvl="1"/>
            <a:r>
              <a:rPr lang="en-US" sz="1800" dirty="0"/>
              <a:t>Geometric (XYZ / </a:t>
            </a:r>
            <a:r>
              <a:rPr lang="en-US" sz="1800" dirty="0" err="1">
                <a:latin typeface="Symbol" panose="05050102010706020507" pitchFamily="18" charset="2"/>
              </a:rPr>
              <a:t>fl</a:t>
            </a:r>
            <a:r>
              <a:rPr lang="en-US" sz="1800" dirty="0" err="1"/>
              <a:t>h</a:t>
            </a:r>
            <a:r>
              <a:rPr lang="en-US" sz="1800" dirty="0"/>
              <a:t>) and orthometric (H) </a:t>
            </a:r>
            <a:r>
              <a:rPr lang="en-US" sz="1800" b="1" dirty="0"/>
              <a:t>survey epoch coordinates </a:t>
            </a:r>
            <a:r>
              <a:rPr lang="en-US" sz="1800" dirty="0"/>
              <a:t>(SECs) at survey epochs between about 1994 and 2020 at those passive control with the observations to support such coordinates</a:t>
            </a:r>
          </a:p>
          <a:p>
            <a:pPr lvl="1"/>
            <a:r>
              <a:rPr lang="en-US" sz="1800" b="1" dirty="0"/>
              <a:t>State Plane Coordinates </a:t>
            </a:r>
            <a:r>
              <a:rPr lang="en-US" sz="1800" dirty="0"/>
              <a:t>of 2022 (SPCS2022), plus UTM and USNG</a:t>
            </a:r>
          </a:p>
          <a:p>
            <a:pPr lvl="1"/>
            <a:r>
              <a:rPr lang="en-US" sz="1800" b="1" dirty="0"/>
              <a:t>NADCON </a:t>
            </a:r>
          </a:p>
          <a:p>
            <a:pPr lvl="2"/>
            <a:r>
              <a:rPr lang="en-US" sz="1400" dirty="0"/>
              <a:t>Connecting NAD 83(2011/MA11/PA11) epoch 2010.00 to N/P/M/CATRF2022 epoch 2020.00</a:t>
            </a:r>
          </a:p>
          <a:p>
            <a:pPr lvl="1"/>
            <a:r>
              <a:rPr lang="en-US" sz="1800" b="1" dirty="0"/>
              <a:t>VERTCON</a:t>
            </a:r>
          </a:p>
          <a:p>
            <a:pPr lvl="2"/>
            <a:r>
              <a:rPr lang="en-US" sz="1400" dirty="0"/>
              <a:t>Connecting NAVD 88, PRVD02, ASVD02, NMVD03, GUVD04 and VIVD09 to NAPGD2022 epoch 2020.00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B12F-930F-4A36-90AE-56D31B3C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5151-5090-4495-8F34-2BB15627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A281D-80A1-4954-B069-49DB3856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193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A088-F26E-4CC7-A27C-DD3EF5C2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8E86-A491-49F7-A85B-B2C32D00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minimum, NGS is targeting these tools upon release: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DDS</a:t>
            </a:r>
            <a:r>
              <a:rPr lang="en-US" dirty="0"/>
              <a:t> capable of yielding:</a:t>
            </a:r>
          </a:p>
          <a:p>
            <a:pPr lvl="2"/>
            <a:r>
              <a:rPr lang="en-US" dirty="0"/>
              <a:t>RECs on some kind of datasheet</a:t>
            </a:r>
          </a:p>
          <a:p>
            <a:pPr lvl="2"/>
            <a:r>
              <a:rPr lang="en-US" dirty="0"/>
              <a:t>Information on CORSs</a:t>
            </a:r>
          </a:p>
          <a:p>
            <a:pPr lvl="1"/>
            <a:r>
              <a:rPr lang="en-US" dirty="0"/>
              <a:t>A downloadable version of </a:t>
            </a:r>
            <a:r>
              <a:rPr lang="en-US" b="1" dirty="0"/>
              <a:t>LASER</a:t>
            </a:r>
          </a:p>
          <a:p>
            <a:pPr lvl="1"/>
            <a:r>
              <a:rPr lang="en-US" b="1" dirty="0"/>
              <a:t>A browser-based online multi-GNSS service:</a:t>
            </a:r>
          </a:p>
          <a:p>
            <a:pPr lvl="2"/>
            <a:r>
              <a:rPr lang="en-US" dirty="0"/>
              <a:t>Like OPUS-S</a:t>
            </a:r>
          </a:p>
          <a:p>
            <a:pPr lvl="2"/>
            <a:r>
              <a:rPr lang="en-US" dirty="0"/>
              <a:t>Like OPUS-Projects 5.x</a:t>
            </a:r>
          </a:p>
          <a:p>
            <a:pPr lvl="1"/>
            <a:r>
              <a:rPr lang="en-US" b="1" dirty="0"/>
              <a:t>NCAT</a:t>
            </a:r>
            <a:r>
              <a:rPr lang="en-US" dirty="0"/>
              <a:t> and </a:t>
            </a:r>
            <a:r>
              <a:rPr lang="en-US" b="1" dirty="0" err="1"/>
              <a:t>Vdatum</a:t>
            </a:r>
            <a:r>
              <a:rPr lang="en-US" dirty="0"/>
              <a:t> capable of invoking </a:t>
            </a:r>
            <a:r>
              <a:rPr lang="en-US" b="1" dirty="0"/>
              <a:t>NADCON, VERTCON </a:t>
            </a:r>
            <a:r>
              <a:rPr lang="en-US" dirty="0"/>
              <a:t>and</a:t>
            </a:r>
            <a:r>
              <a:rPr lang="en-US" b="1" dirty="0"/>
              <a:t> SPCS2022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A5412-9F1B-455C-832E-5217EF32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6BFD-1D10-4452-8A1B-C1DFCA44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DFB9-9621-487F-A699-C1830828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B577-4415-4CF7-BF3D-A9A6E81D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have to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B26E-B22A-45EF-8C55-3124CFED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Promises we intend to keep, but not until after the initial release of the modernized NSRS include:</a:t>
            </a:r>
          </a:p>
          <a:p>
            <a:pPr lvl="1"/>
            <a:r>
              <a:rPr lang="en-US" dirty="0"/>
              <a:t>Integrating leveling, classical data and gravity into OPUS</a:t>
            </a:r>
          </a:p>
          <a:p>
            <a:pPr lvl="1"/>
            <a:r>
              <a:rPr lang="en-US" dirty="0"/>
              <a:t>Full integration of all old tools into NCAT and </a:t>
            </a:r>
            <a:r>
              <a:rPr lang="en-US" dirty="0" err="1"/>
              <a:t>Vdatum</a:t>
            </a:r>
            <a:endParaRPr lang="en-US" dirty="0"/>
          </a:p>
          <a:p>
            <a:pPr lvl="1"/>
            <a:r>
              <a:rPr lang="en-US" dirty="0"/>
              <a:t>SECs for pre-1994 (AKA “pre-NCN”) years, plus SECs for post-2020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748A-3ADA-4D9D-906C-DF46DFF4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E44C2-1A79-4433-9A0B-3765A201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61AF4-AD01-425D-B54E-03946201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32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70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6258-2878-47F7-9EC2-90452B8D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80F4-B6DE-491C-BEF3-35848516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are being diverted from tool building to the assurance of quality </a:t>
            </a:r>
            <a:r>
              <a:rPr lang="en-US" b="1" i="1" dirty="0"/>
              <a:t>data</a:t>
            </a:r>
            <a:r>
              <a:rPr lang="en-US" dirty="0"/>
              <a:t> first and foremost</a:t>
            </a:r>
          </a:p>
          <a:p>
            <a:r>
              <a:rPr lang="en-US" dirty="0"/>
              <a:t>As such, based on this new approach, NGS anticipates the release of all data, and limited tools, by the </a:t>
            </a:r>
            <a:r>
              <a:rPr lang="en-US" b="1" dirty="0">
                <a:solidFill>
                  <a:srgbClr val="FF0000"/>
                </a:solidFill>
              </a:rPr>
              <a:t>middle of 2025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Some of this requires the “stars to align”, such as NGS receiving congressionally-approved IIJA money to accelerate GRAV-D</a:t>
            </a:r>
          </a:p>
          <a:p>
            <a:r>
              <a:rPr lang="en-US" dirty="0"/>
              <a:t>Work on additional tools will continue in the out-years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417E-9395-4506-8626-0E7B838F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0FB79-74BD-4A2D-923D-8DCD140C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9B99A-E896-4619-AD8A-3BF4D281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140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Two quick poll questions…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94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47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Just kidding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4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56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518"/>
            <a:ext cx="8229600" cy="1143000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461428"/>
            <a:ext cx="11240654" cy="4525963"/>
          </a:xfrm>
        </p:spPr>
        <p:txBody>
          <a:bodyPr/>
          <a:lstStyle/>
          <a:p>
            <a:r>
              <a:rPr lang="en-US" sz="2400" dirty="0"/>
              <a:t>Why this title?</a:t>
            </a:r>
          </a:p>
          <a:p>
            <a:r>
              <a:rPr lang="en-US" sz="2400" dirty="0"/>
              <a:t>Brief overview</a:t>
            </a:r>
          </a:p>
          <a:p>
            <a:pPr lvl="1"/>
            <a:r>
              <a:rPr lang="en-US" sz="2000" dirty="0"/>
              <a:t>New Reference Frames / Datum</a:t>
            </a:r>
          </a:p>
          <a:p>
            <a:pPr lvl="1"/>
            <a:r>
              <a:rPr lang="en-US" sz="2000" dirty="0"/>
              <a:t>New Types of Coordinates</a:t>
            </a:r>
          </a:p>
          <a:p>
            <a:pPr lvl="1"/>
            <a:r>
              <a:rPr lang="en-US" sz="2000" dirty="0"/>
              <a:t>OPUS 6</a:t>
            </a:r>
          </a:p>
          <a:p>
            <a:r>
              <a:rPr lang="en-US" sz="2400" dirty="0"/>
              <a:t>Recent progress</a:t>
            </a:r>
          </a:p>
          <a:p>
            <a:r>
              <a:rPr lang="en-US" sz="2400" dirty="0"/>
              <a:t>Re-prioritization: a “data first” approach</a:t>
            </a:r>
          </a:p>
          <a:p>
            <a:r>
              <a:rPr lang="en-US" sz="2400" dirty="0"/>
              <a:t>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>
                <a:latin typeface="Calibri"/>
              </a:rPr>
              <a:pPr>
                <a:defRPr/>
              </a:pPr>
              <a:t>5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04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Why this title?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6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53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12B9-ECFC-4D34-8777-23A05E4A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Modernized NSRS and “2022”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FC8DC-6E08-44FF-B660-12CF764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Intent:  release the modernized NSRS in 2022</a:t>
            </a:r>
          </a:p>
          <a:p>
            <a:r>
              <a:rPr lang="en-US" sz="2800" dirty="0"/>
              <a:t>Years ago, many yet-to-be-built components were given “2022” in their names:</a:t>
            </a:r>
          </a:p>
          <a:p>
            <a:pPr lvl="1"/>
            <a:r>
              <a:rPr lang="en-US" sz="2400" dirty="0"/>
              <a:t>GEOID2022, NATRF2022, NAPGD2022, etc.</a:t>
            </a:r>
          </a:p>
          <a:p>
            <a:r>
              <a:rPr lang="en-US" sz="2800" dirty="0"/>
              <a:t>“We are delayed” – announcement in June 2020</a:t>
            </a:r>
          </a:p>
          <a:p>
            <a:r>
              <a:rPr lang="en-US" sz="2800" dirty="0"/>
              <a:t>To avoid confusion with long-standing communications, NGS chose to leave “2022” in the names</a:t>
            </a:r>
          </a:p>
          <a:p>
            <a:r>
              <a:rPr lang="en-US" sz="2800" dirty="0"/>
              <a:t>When will we be done?  Answer: at the end of the webinar.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8E21E-58EF-45DB-94CA-C41A4757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E10-61B3-475C-BEA0-28B2AB20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DA778-781B-4826-81BF-4FE0CB1B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Brief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June 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NGS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8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72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788" y="611188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1F497D"/>
                </a:solidFill>
              </a:rPr>
              <a:t>Federal Users of the NSRS</a:t>
            </a:r>
            <a:endParaRPr lang="en-US" altLang="en-US"/>
          </a:p>
        </p:txBody>
      </p:sp>
      <p:pic>
        <p:nvPicPr>
          <p:cNvPr id="17411" name="Picture 10" descr="Y:\shared\HQ\FGCS\Member agency logos\F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3778251"/>
            <a:ext cx="114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Y:\shared\HQ\FGCS\Member agency logos\T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840163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2" descr="data:image/jpeg;base64,/9j/4AAQSkZJRgABAQAAAQABAAD/2wCEAAkGBxQTEhQUExQWFhUVFRoYFxcXGBsaIBscGBccGBgZGhoYHSohHBooHhoXJDIhJikrLi4uGh8/ODMsNygtLisBCgoKDg0OGxAQGywkHyYwLCwsNywsNDQsMCwxLDQ3LDQ0LCwsNDUtLCwsLCwsLCw0LCwsLCwsLCwvLCwsNCwsLP/AABEIAOEA4QMBIgACEQEDEQH/xAAcAAEAAgIDAQAAAAAAAAAAAAAABgcEBQIDCAH/xABCEAACAQMCAwYCCAQEBQQDAAABAgMABBEFIQYSMQcTIkFRYXGBFCMyQlJykaFigpKxM0OywRU0U6LwJGNz0TXC0v/EABoBAQADAQEBAAAAAAAAAAAAAAADBAUGAgH/xAAwEQEAAgEDAgQFAwQDAQAAAAAAAQIDBBEhEjEFE0FRImGBobEycZEzQtHhI2LwFP/aAAwDAQACEQMRAD8AvGlKUClKUClKUClKUClarVeIra3eOOaZVkkYKke7OxY4GEXLY364wK2tArovryOGNpJXVI0GWZjgAe5NQTh3Sm1SNr25uLgLLJIIIYZWhWKNJGRc92fHIeXmLEnqNhiuq57422qaZcSGZ4rVpIJWA55IpEfk58dXV0Klts7UEgtuP7CWRI4ZmlZ2Cju4pXXJON3VOVRvuSelSG8uO7jd+Vn5FLcqDmZsDOFHmx8hUQ4S1++nitmFgqQPHGTM9ymSpUZdY0Un3wxB9cVNaCFr2kW/P3Ztr4ScnOU+iyFgpPKGKjJ5cgjPStrrnGVnaSrFcSmN2TvB4HYBclcsyqQoyPPFYFrvrs528OnQr+s8rf8AnyrS3up3CazdyW9m10sVtBDJyyohTm55vCr/AG85GwOdh60E30bXbe7UtbTRygbHkYHHxHUfOtjUB4L5ry8OppALeB7YwgcyF5m7wEu4jJC8nKVw3iznpWJr2v3E1wk9vI8dna3kEBK7C5eSdI5t/OJFJX0LE7+GgsmlanirXo7G1luZN1jXPKDgsScKo9ySBWTo+orcW8NwoIWaJJAGxkB1DAHG2RmgzaUpQKUpQKUpQKUpQKUpQKUpQKUpQKUqNa5xV3c6WltH9JumILRq3KsSEjMkz4IQY6DBJ223FBJM1Gr7U2luptPkL25khD288TeJ1G0vKSuFkU4232OajvatoB54NRjkmiNvhJ2gYhxATkuowQ3IfEVxhlznGAa1nFr6lHbo8iC8MBWe1vrVcMGAGO/gB3jdSwYoSAuDjag2r6LFpOoWs8QPcXWbW4d2Z2ErHmhlLvlsscodwN19qsaopFLDrWlEjKrcRkb5zHKp6/FJFz7496kenRusUayuHkVFDuByhmAwzAZ2yd8UEK0+5m0ppYHtZ5rQyPJbSWyd6VErF3hkjXxLysWwwyCCOhrO4cs5ri6uL6eJoFlhS3hhfHP3aszs8gBIVizbL5AVL6UGm4O0l7Sygt5HV2hTkLKCAQCeXAPtgVuaUoNbb6Oq3Ut0GYvLFHGVOMARliCNs5POc/KuGkaKIJrqXnLNcyrIdscvLGsYUb77LnPvW1pQQS64cvYvpkVoyLDeTq4fmIaASDF0yjGCTgFcHqx9N9RxlwVFZWLSWclyiwvC/wBH75njbluEYnkfOGz4vCRuKtKhFBCdfjF9qUVp1htE+kzjqDI4KW6H4eN8ey1FtIuGutM0zTOjzs6XGCfDb2kzLJk+XPyoo/Mata2sI43kdEVWlYNIwG7EAKCfXYAVXI4WuNMi1a9iYSXD941tgc3dxFzMVww+1zOxKjIPID5mgkF9xJdG4ngsbSOYWgQSmSbuss6c4jjHKdwpG7YG9bvhvXEvIRKgZSGZHjcYaORDh42HkwP+1Qrie5SEQ6zZTBi/cxzxrut1G7BAAo6TrzHB6jBB2yKzddfuH/4dpvgubyR7iaTJbuEdvrZzk/aJ2VfX0xQTylRPh/WbiK4WxvuVpSjPDcIMLOqEBuZP8uUZBIG3XFSygUpSgUpSgUpSgUpSgUpUa4+4jlsLbv4rY3GHHeDm5QifedjgnHlnGBnJ2FA4k41t7K4t4LjmQThiJSPAuCAAzeW569BtnGaiDtPo8r29uiOmoT5trmZtklf7SXD/AGpMdUyctuMnfGXq+u22pwKgXu7xMTQwXAAEwKkNGrAlJopELrlCeoOxAro0bTy8Mdr3b3WlXi4iJ3lsmGcxSE78iMpAbqjLg9BkJBHPDpsKQ3M8t3cXUhypHO8rPgPyRDZIlHkNgB6nfa8JaG1nC0Hec8SyN3AOcpETlY2Yk83KSQD6Y9KxuFuEUtWMskj3N0yhWuJd25R0RR9xOmw6nc58pJQfAK+0qM8Wokg5JNQ+iR48QRkjc/GRySF9gAeu56V6pXqnZ8mdndxBxnZ2eRNMvP8A9NPG/wA1Xp88VA9U7aRuLe2J/ilbH/amf9VfbXgDRZNkv2c+1xASf0Ss2TsYtCPBcXA9CTGw/ZBWhjrpKfr3mfnGyvacs/p2Qu87WNRfPK0Uf5Iwf3ctWrk7QNSbrdyfIIv+lRUq1PsYnUEwXEcn8LqYz+oLAn9KgWt8P3No3LcQvHnoTup+DDKn9a0sP/yX4pFf45+6vfzY77s0cb6hnP0yb+r/AGrYWXabqUZ/xxIPSSND+6gH96h9KsTp8U96x/CLzLx6rW0ztolGBcWyMPNomKn+ls/3FTjQ+0awucATd05+5MOT5Bj4Sfga840qrk8Nw27cfslrqbx35euwa+15q4U45u7EgI5khHWGQkrj+E9UPw29QauvhHj21v8AwoTHNjeJ8An3Q9HHw39QKydRocmHnvHut481b/u7zwVZJKbmG0hFwMshIIXn6g4GQpzjxBc1prLs8DRd9PKy6i79813EcMjkYEaZ2MKqAvIdiB5eU8pVNMgE6fQJkur+4e9u3VoLWGKEKSDhnCRqT4jgczkgAY9qzk4xnieMX1i9tFKyoswkSZVZzhVl5N0ydubdckb11rIi66/fnDtZILQt0IEjm4Vc7d5nuztvy+1fe0q7WaA6dFh7m75UWMblE5gXmcfdRQCcnqQMUE0pWon4itYriK0eZRcSjwR53OBnfGy5xtnGfLNbegUpSgUpSgUpSg1PFGvJZW7TOCxyFjjX7UkjbJGo8yT+gyfKo12catzLLb3buL9pHkngmHLgNsBApJVoQoAypPqetc9R41tTKWe1lkgtZ+U3ndq0cUv2CQSebALFS4G371vuJeGYL1FEoIdN4pozyyRH8UbjceW3Q4GRQRXUuDvo7hI7cXWnzSeO1OOa2d23mt2JHKmTlkBHLuR54lnC/DkVjE0UJkKtK0n1jlyC+MgE+W365JySa58OW11HEUupkmZWISRV5CyYHKZBnHeZznG3StrQKjfGHGdvp6/WHmkYeCJccx9z+Ffc/LNaztF49SwXuosPcsMhTuIwejv/ALL5/CqAvLp5XaSRi7ueZmbck+//ANdAMYrR0egnL8d+K/lXzZ4pxHdKeJe0a9uyQJDDEf8ALiJG38T/AGm/Ye1RFjkkncnqa+Urdx46Y42rGyha827yEVudC4ou7QjuJnVR9wnmQ+3Idv0wa01K9WrW0bWjd8i0x2egeBO0iK9IhlAhuPJc+GT8hP3v4Tv6E71Nbu0SVCkiK6MMMrAEH4g15LRiCCCQQcgg4II3BBHQ+9ehey3i031sVlOZ4cLJ/ED9iT4nBB9wfUVh67ReV/yY+34XsGbr+G3dDePOysxhp7EFlG7QdSo8zGerD+E7+hPSqqr15VP9sXBYAN9AuN//AFCqPU7SgDzz9r4g+pqXQ6+ZmMeT6S858H91VR0pStlSK5IxBBBIIOQQcEEdCCOhrjSguHs87T+Yrb3zbnASc+fkFl9D/H09fU23XkOrb7JuPTlLK6bIPhgkY9PSJj6fhPy9KxddoIiJyY/rC7gz7/DZaGt6Hb3cfd3MSyqDkBhuD6qRup9waiDaNJDM1ppdqLUMoM9/IOY4PRYuYlpZOv2jhfmKsCuEzEKSBzEAkDOMnGwyelY64qHS109IL3T76aOG7ilLPdM/K8rD6yG4SRzzGRQVygJwc7YarF4I1GW4sLaadeWWSIFhjGfINjy5hhse9a3hDhdRao17DHJcSzPdSd4ivySynOF5s4KqEXI/DWq464tSC4ge3lklktmY3UEIZ1EDL9Y0vL4UZMBlzvsR50Fh0rrt5ldVdCGVlDKw6EEZBHsRXZQKUpQKwNfine2mW2ZUnaNhGzZwrEYDHAPTr0O9Z9RXWOMTDd/REtJppSgdcNFGHHnyGV15yPPlzigg9/d8tnbaK0L2LyssMkkpUxlB45Hil2WR5G25djlzsKnFrwc6yJI+o378rBihkRUbBzylUjHh9gRWqvOJ5LlprR9HlmKKhljeS3IAfJTOXxnYnY5HtUn4U0tbe3VEWVFPiEUsneGLIH1QbJ8K46AkdaDcVH+OOJlsLVpjgufDEh+856fyjcn2FSCvOHadxEby+flOYocxRemx8b/zMOvoFq3otP52Tae0d0WbJ0V3Rm9u3lkeSRizuxZmPUk/+dK6KUrpojbhmFKUr6+FKUoFS3st1Y2+pQb4WY9yw9e82T58/J+9RKs/QDi6tiOouIj+ki1FmrFsdqz7PdJ2tEvVtddxArqyOAyspVlPQgjBB9sV2Urkms8qcRaWbW6ntz/lSFQT5r1Qn3KlT8611WF232nLqCuOkkCH5qzKf2C1XtdZp8nmYq2n1hk5K9NpgpSlTPBX0GvlKD0J2VcWm9tzHK2Z4MB/41P2ZPjsQfce4qcV5c4R15rK6juFyQpxIo+9G321+PmPdRXp+2nV0V0IZXUMpHmCMgj5Vzev0/lZN47S0sGTrrz3aLiTRZrl1U3bQWvL9ZHEOR5Gz0MxOVjxgYUAnff07dOt7G0h7mLuIosYK8yjO2DzEnLH1Jya2Wp6dFcRtFPGskbY5kYZBwQw2+IBqsuLtAtLO+tWt7C3uGmjkiNoEj3I8cc2GBCqGBVn9G88VRTrE0a+tCBDaywMIlGI4nQ8i9B4VOwrZ1EeF+GorEPdXHcJO6hZGRViiiQsCIYhsAgbHiO7Hc+QEuoFKUoOLuACScADJJ8gOpqB6hxBp2opHHPHcIkkoFtcPFJGDJn6t4JgPAxPQkjOOhBwZHxtbzSWF1HbLzTSQsiDmC7uOU7sQAcE+dQHifX1W1tLSS0ubWOO4thK8sWUSGBgxZZIuZScooxt9qg3/CttcWN1LDcq84u5edL0AHJSMKsc6gDuyFTZhs2/Q7VOqwNI1q3ulLW80cwHUxuGxnoGA6H41n0Eb7Q9ZNpYTyKcOV7tPzP4QR7gEt8q8z1cHb3qBxa246EtK3ywi/3eqfrofDMfTh6vdn6m299vYpSlaKsUpSgUpSgVJezjTTPqVsuMhJBK3sIvGCf5go+dRqr37HeFDbQG5lXEs4HKD1WPqAfQsdyPQLVTW5oxYp954hNgp1XhYtKUrmGmpTt7/wCZtv8A4W/11V1WX27zA3kCea2+f6pG/wD5qtK6fQ/0K/8AvVmZ/wCpJSlKtoSlKUCvQHYzrBmsBGxy1u5j/l+0nywSv8tef6s3sHveW6ni8pIQ/wA43A/s5qj4jj6sEz7cp9Pba676jOpXenadLJcTyJFNcdWYs7uFwAqLu3KNvCoxk1Jq1eu30Nuqzyxs5U8iGOJpXy2+FCAsAeUe2wrm2kh/EetT6lbTW1pp07xzIyGa4xboMjIkRXy74OMDlG4qT8Daqbqwtpm+20YD+zp4JAf5lateOKLuX/ltMnwfvXLpbj+kln/7a3WgfSe7P0pIEfmPKsBZlC4GMlwMtnPQY6UGzpSlBHuL9RkiNkkTFWnvY42ICnwcrvIPED1VCMjcZrnFrEjanJagJ3UdokpbB5u8eVlAznHLyqfLOfOuXE+gC67l+/kge3cyI8fJsShQlhIpBHKW/Wofp9q63UklvrdpNcSIiOkqROxEfNyjEMqkfabOBQSjhC8WWS+KwxRiO7aENGvKZBGi7ufvMGZhUkrQ8GaJJaQOsro8ss8s0jICFLSuWOAdx5D5VvqDz920XPPqTL5RxRp+uXP+qoJUm7S5ObVLs/8AuAf0xqv+1Rmur01dsNY+UMrLO95KUpU6MpSsrTdOlncRwxtI5+6gz8z6D3O1fJmIjeX2I3YtdttbvI4SNWd2OFVQST8AN6s/hvsdkbD3kvdjr3UWGb4M58I+QPxq0tA4btrNeW3iVM9W6s35mO5rOz+JY6cU5n7LFNNae/CvOz7suKMtxfAcy4ZIOoB6gyHoSPwjI9SelWzSlYubPfNbquu0pFI2gpSlQvbzz2xXPPqko/6aRp/2c/8A+9Qmpn2vWxTVJyf8xY3Hw7tU/uhqGV1Wl28mm3tDKy/rkpSlWEZSlKBU67GHxqa+8MgP6A/7CoLVjdhloWvpJPKOAj5uygfsrVW1kxGC2/slw/rhe1a7iHVBa2s9wRzCGJn5fXlGQPmdq2NY2pWKTxSQyDKSoyMPUMMH+9cs1ES0/hKa4RZr69ujM683JbymCKLm3CoseC3LnHMxJOK7eG5Zra+fT5p3uIzbi4t5JcGRVVxHJHIwxz7lSGIzuevlwsrXV7ZBAn0S5RByxyyvJG/KNl71VRgxAwMgjNbHhvh+WOWS6u5VmupVCZReVI41JIjjBJOMnJJOScUEjpSlBEONrb6Rc2FpJk28zyvMgJHedzHzIjY6pzHJHngVn3XB2nOndtZ2vLgjaJFIz+EqAVPuDmsvXeHLa85BcxCTuySmSwwWGDjlI9K1J7N9LO5s4ifU8xP6k0HZ2b3TyWEfeOztHJLDzscllimeNSx825VGT51J6w9K0uK2jEUEaxxrkhV6DJyf3JrMoPM3aJ/+Tu//AJT/AGFRyph2tWXd6pP6SBJB80Cn/uVqh9dZp53xVn5R+GTkja8lKVm6Npr3M8UEf2pXCj29WPsBk/KpZmIjeXmI34SDgPgeXUH5iTHbocPJ5k9eRAere/QZ8+lX7oWhwWkYjt4wi+fqx9WY7sfjXZomlR2sEcEQwka4Hv6sfUk5JPvWdXM6rV2zW/6+kNPFiikfMpSlVEpSlKBSlKCq+3LQS8cV2g3i+rk/Ixyp+AbI/nql69b3VssiMjqGR1Ksp3BBGCDXnntB4GksJC6AvasfA/Xkz9yT0PofP41t+G6qOnyrd/RS1OKd+qEOpSla6mUpSgVeHZzAum6Z9KnGGuHQgeZDkJCvzyW+De1RDsy4Ba7dbi4Ui2U5UEY74jyH/t+p8+g88bHj3iT6ZqVrZwnMMNzGpI6NJzhWO3kgyPjze1ZuqvGa3k17Rzb6ei1ir0R1z9F1VwmjDKVbcMCD5bEYPSuddV3biRHRs8rqVOCQcMMHBG4O/WufX1Yavp2mxym2s4bq5uvOKC7uAqeQM0plKxj45PtW74F4KmtZWuLi5kZnBC26yyPFGDjzlJZ2GPtbdTt6c7HsxtIAVgku4VJyRFdSICfUgHc1utF4cFvIXFzdy5UryTTGRdyDkAj7QxgHPmaDeUpSgVq9Y4itbUZuLiKL2dwCfgvU/IVnXfN3b8n2+U8ufxY2/fFQDsztrEWcd3J3RuWybmacjvBKDiQM0m6AEdNhgA+9BKNA4qhvHZYEnKBebvmhdI23AwrOBzHfPTpW9qMR8e2LzLBDMZ5GZVxAjyqvMcczOgKBR5nOwqT0FO9vWm4e2uANiGiY+48af3f9KqWvSvaPopu7CaNRl1HeR/mTfA9yOZfnXmquh8NydWHp9mfqa7X39yrM7C9MD3U05H+DGFX80hIz/Srf1VWdXj2EQYspn82uCP6Y0x/c1J4hfpwT8+HnTxveFl1jajfxwRtLM4RFGSzf+bn2rumlCqWYgKoJJPQADJJ9sV5v4/4vfUJyQSLdCRCnTb8bD8Z/YbeucTSaWc9tu0R3XcuWKQlXFPa/K5KWSCNOneyDLH3VD4V+efgKgV9xNeTHMl1O3t3jKP6VIUfpWppXQYtNixxtWv8Aln2y3t3lnw63cocrczqfUSuP7NUv4e7V7yAgTkXEfnzYVwPZ1G/8wPxqA0r1kwY8kbWrD5XJavaXqHhbim3v4+eBtx9uNtmTP4h6e4yDW7ryfpOpy20qzQuUkXoR+4I81PmDV4cF9p8F1yx3GIJ+m5xG5/hY/ZJ/C3rsTWJqvD7Y/ipzH3hexaiLcT3WBXCWMMCrAEEYIIyCPQg9a50rOWFe8R9k1pOS0BNs58lHMh/kJ2/lIHtUJvOx6+U+B4JB+ZlP6FcfvV8Uq5j1+ekbb7/uhtgpb0UPadjt8xHO8CD8zMf0C4/epxwz2U2luQ8xNy4/GAEB/Jvn+YmrAquOPu06O3DQ2hEk/QuN0j9d+jP7DYefTBkjU6nUT0Vn+P8ALz5ePHzLl2qcbC0iNrbt/wCodcEr/lIfPbo5HQeXX0zXfZDpve6lEceGFWkPyHKv/cw/SohcTs7M7sWdiSzMckk9STV1dhmi93by3LDeduVPyR5BPzYt/SKvZMddLppiO88fWf8ASCtpy5I9oWdXwmvtQrjvgs3ciXMfJJJEnJ9HnyYZFyWx4SCkm+z7+WRWCvpVcanCn25o0/M6j+5rssr2OVeeKRJFyRzIwYZHUZU4zVTcM6VY3GqmOSwhte5tADazRxkvK8h5nXORKiqgww/GelWxY2McKBIY0jQZwqKFAzucBRigyKUpQKgvF9po0Eoku7eF7iXdY1i7ySU9MiJR4iTnxEfOp1WDqtxDAj3MoAEMbMz8uWCAczAefl0oKx4i4m1ILDBZWsdj9Jfu7eN+UzMMZaTulBSFFGclskbVatjE6xRrI3O6ood8Y5mAAZseWTk4qoOE9dvLyea9gsmmuJsxxSTfVwW0AJ5VDfalcnBbkHnsRuKmeh6i1vc9ze363F3cY5beKPCQhQTsFBYDf7bkZ29KCZ15v7TOHPoV64UYimzJF6AE+JP5W8vQrXpCox2hcLi/tGQY75PHCT+IDdSfwsNv0PlVzRajycm89p4lDmx9dXmqr07Cps2Mq/huW/eND/8AdUdLGVYqwIZSQwPUEHBB981afYLqAEtzAT9tVkUfkJVv9SfpWx4hXqwTt6bSp6edsiT9tOrmGw7pTg3DiM/kA5n/AFwFPsxqgqtnt+k+ss18uWU/qYx/tVTV88OpFcET77vupne+xSlKvq5SlKBSlKCTcN8d3tlhY5OeMf5UviUey78y/AHHtVh6X20QkAXFvIh8zGQ4/RuUj96palVcujw5OZjn5JaZr17S9CJ2r6aRvLIPYxP/ALAitZqfbJaoPqYpZT5ZxGv6kk/tVHUqCPDMET6z9Uk6q6YcT9o15eApzCGI7FIsjI9GfqfgMA+lQ8UpV3HjpjjasbILWm07yzdG0uS5njgiHjlYKPbzZj7AAk+wr1LpdgkEMcMYwkaBF+CjG/vVddjHCZhjN5KuJJlxED92M783xYgfID1NWfWF4jqPMv0R2j8r+nx9Nd59Wr4o1X6LaXFwF5jDEzhfUgbA+2cVr+EtIuIwJ7m7lnlljHNH4REhPi+rRRtjpkk5rjxhrawAx3FrLJZyxss00Y51TmyCJI18YXl6sBtkfLRaBJfQxL9Bkt9TswMRF5e7lQDYRtIFKNgbbgH1rOWGbq0cV5fPY3tuFKoJ7OeNiG5VKh8OMNHIHxsDggj03m1RTh/Sbp7tr2+EaOIu5ggiYuI0LB3Z3IHNIxAGwwAvvUroFKUoFcJYwwKsAysCCCMgg7EEHqK50oIlqunahcyvEJVs7RTyh4TzTSjH3WI5YR5dC21dGs6Xp+nWMyF/oiyqVMyse+dyMghs88j53xv5+VSbW2uBA/0VY2nx4BKSEySAS3KM4AycDrjyrRaDwWscv0q8kN3eeUrjwx/wwR/ZjHv169MmgdnXErXdvyzqyXUHKsyOpRtxmOXlO4Drv8cjyqV1XOq69JLeyNpNrHcTQJyXNw7FUKoef6LGw2aUnPi6Lt8pnw7rkV5As0WQMlXRhh43XZ45F+64OxH+xoK67XeBi+b22TLAfXovVgB/iKPMgdR5gA+RzWvBms/RL2CfOFV8P+RvC36A5+Qr1FVS9o3ZjzFrmxXxHeSAbZ9Wj9/VfPy9DraPWVmvk5e3aJVc2Gd+up29WmY7SYfZDPGT+dQy/wChqp2rm4ck/wCK6PLZOcXNuAgDbHKbwk53GeXkOd9mqnJYyrFWBVlJVgeoIOCD7g1d0M9NJxT3rP2QZ43mLR6uFKUq+rlKUoFKUoFKUoFKUoFT7sx4FN64nnUi2Q9Dt3rD7o/gB6n5euOPZ72dyXpWacNHa9fRpfZfRPVv09RfdpbJGixxqFRFCqqjAAAwABWVrtdFI8vHPPr8v9reDBv8VnYqgAAbAdBWj4x1/wCh2/Mid5PIwit4h1klfZR+UdSfQGtlquoxW8TzTOEjjXmZj5D/AHPkANySKiUen/8AFbfvr6H6N9YWs3Vik8KMFCuz5wsjEZ5RtuoOSKwl5rNQubnS5LKW51AzC5nEVxHNyLGoZSzSRHAKKhA2yc8w9a7HtNNuLjn0y/jtrx8/8u6kS4BY95BnlkHUk7H3rAntZrG8Fxqym9t1iEUN0EDC3GSWaaEA4ZtgZVzsvvgWTZWkHhlijj8Sgq6ooJVgCMEDOCMUGYg2GTk+vrX2lKBSlKBSlKBUI7U57hIYuVnSzL4vZIQTMkR+8nonXmIywHQEZqb18ZQQQRkHYg0EFtuHTZvBcaQEa3kEaz24cckkZwFuI3Jx3ig5J++Pfr917WI7O9K2Vq1ze3Cq9xHE3LiKPOZHBPL3hBwud22HoDy12QaLYym1V3DzfVK5zFbmXbJIGUgU5bG+5xkZ22nBnD8dpC0hkE08/wBbcXJI+sYjOQegjAPhA2A+JoNpoesw3cQlhbmUkggjDIw+0jqd1ceYNbCoRwA4mutSvIhi2nljSIjpI0KFZZlHTDMcZ8+SpsWAwCRk9KDWPoMP0lbpQUmAKsybd4p+7IOjDIBB6jA3qF9pXZ19LJubXAuMeNNgJcdDnoJMbZOx2zjrVkUqbHnvjtFqz2/DxakWjaXkm7tXido5EZHU4ZWGCPiDXTXqXiHhq2vV5biJXx9lujL+VhuPh0qrdf7G5VJa0mWRfwS+FvkwHKfmFraweJY78X4n7KV9NaO3KrKVudS4VvYP8W1lX3Cll/qTI/etKzAHB2PpWhW1bc1ndBNZjvD7SuPOPUfrWdZ6VPLjuoZZM/gjZv3Ar7MxHd82lh0qa6V2XahNjmjWFT5ysM/0rk/rip1ofY7bx4a5leY/hX6tf2JY/qKqZNdgp/dv+3KWuC9vRTmlaXNcv3cETSv6KOnuxOyj3JAq3+DOyZIist6VlcbiFd0Hpzn759th8asbTdNit0EcMaRoPuoAPmcdT7msusrUeI3ycU4j7rePT1rzPL4qgDA2Ar7XEOMkZGR1HpnpVcNxtfW+oT291bK8P24u4z3nc9O8VT/jYx4lGGBzgEVnLDH1XUl1iSW0TmtbuxuDJbpN4o5+5OCXTGGXmzsMlQQRnJFdmlXUmqXvc36i3FkFc2XNkzS/9Zj0eBTjlAzuQSemejVrKG8ukmtJ1X6Uve2twnWK8gXDKwx0khADIw37k7Zrbx6ZHrEI+lxSW95ayGKRoyUZTjxhJPvRSIffZvmQ3WicRG8uJlhjDWcQKG4J/wASXPiWJcYaNRkFvM9MgZqRAV0WFlHDGkUSBI0UKqr0AFZFApSlApSlApSlApSlBwljDKVYBlYYIIyCD1BB6ioa/ZpbHKCe7FsWybQTkQ+68uOYJnflDYqa0oMGaaC0gBYxwQRhVBOERBkIo9AMkCq8n0m2m1W6g1JGMs3K1jIXZV7pUGUhKnwyK2SR1PX4zTjbQje2csCPyOeVo2IyA8bh0yPNcqAdjsaievLe6gtvbyae0EsdxFI9yZEMcYjbmZ4WB5mLAYC4H2t+lBtdF1K8tbEGe3uLlop5I/DymUwozd3KVJHeMQFGBuc59a3XD/FdpeZ+jzKzrnmjbKyKQcENG2GGDkdMV18ca01pZySRjmmbEUC7ZaaU8kYAPXc5I9FNY2h8HWtvBbCSONpbVebv2A5uc5aR+c74LFjuf7UEnpVeaTxZc3Go25Xw2FyJ0gUqMydwobv89QrFmCj0TON63fFPFE1lzyPZvJaooZpo5Y8jyOY3IPUjoTQSiuqS3RvtKp+IBqPW/G9uYpZZY7i3WFQz9/A6YDHlBBwQ25+6TXXB2jaY7BReRhiQMMGU5PQYZRQSRLVB0RR8FArtArT69xTa2ZVZ5eV3+xGqs7sB1IRAWx13xjau/Qtdt7yMyW8gkUNyt1BVh1VlYAqfYig2VKj/ABZr723cxQRCa5uXKQxluVRyjmeR28kUbnG5yB51p7zXtQsOSW/FtJasypJLbh0MJc8odlkY80fMVBIIIz8qCSa5xDbWa81zMkYPQE5ZvyoMsx9gDWbY3SyxpIoYK6hgGUqcEZ3VtwfY1WNjJFp+p3iNaSXNxOy3Fq8ad5IY5ByuneNsiI64yT0I9qsbRLmeSINcQiCQk/VhxJgZ8OWAxzY64yPegrnV9O7nU7+aO5W0m7qC5SWQ/VOuDFJFMp2ZCyLgjxKWyPSsi21iDW4ETLWmoRATQMQVIPlLCWAMkDYwRjp1GwNbfi7Qll1PTZngEyDvo5MpzBPB3kTnywGUjJ/F64qUX2kQzPFJJGrPC3PExG6HpsR5e3Tp6UEL0rhRbwxXc8MlnewTqZu6PKk7wnZ+U5DI2ThsZwWGSKsKlKBSlKBSlKBSlKBSlKBSlKBSlKBSlKDUatoK3FxazO7ctq7usWBys7Lyq7eeVySPc1puNbK4vZEsEDxW0iF7q4XAyg2EEeQfGxwTkYC+uSKmFKCsp9JubbUtIWW5WeFZLhIswrG6A2rAKxjPKwwBvyit12p+O2gtsZ+l3kEJH8Ped4+fblQ5qVz2UbvHIygvESY2PVSylGI+Kkj51h6poiTz20zswNq7uijHKxdCmWyM7AkjBG9BoO14n/hkqqOZnlt1Vc45ibiPw5OwzjFZVnr127ok2lTRhmAL97BIqgnHMcPkgddhmsrjXRJLuBY4XRHSaKUF1LLmJ+cAgEHBIFYtt/xcOgf6A6cw5yvfI3LnxcoPMC2M4yaDE1vT7yC/e9tIYrrvIEieF5BE68jFgY3IK8p5jkHzArnwfqsEl3dBrWS0vnSN545DnnVMokiEMVZR9ksAN8ZzWRrfD9x9K+mWMsccrRiKWOZS0ciqSUPhIZXGSMjyP68+H+H5luZLy8ljkuHiEKiJSqRxhucqOYksS2CSfQUGFx0/0e60++b/AAYHkimP4EuFCiQ/wh1XJ9DWR2i6nCul3XM6t30DxxAEMXeRCsYQD7R5iDt8fKpRLEGUqwDKRggjIIPUEHqK0Wm8E6fby99DaRJIDkMF+yfVQdl+WKDUahoVwF0q4iUtc2vdxzLzAc0UkYScEkgEggMM+hqb0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7414" name="Picture 4" descr="Y:\shared\HQ\FGCS\Member agency logos\B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616450"/>
            <a:ext cx="11604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Y:\shared\HQ\FGCS\Member agency logos\Cens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730376"/>
            <a:ext cx="152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Y:\shared\HQ\FGCS\Member agency logos\FE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9" y="1652588"/>
            <a:ext cx="24844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Y:\shared\HQ\FGCS\Member agency logos\FS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739901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3" descr="Y:\shared\HQ\FGCS\Member agency logos\FW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776414"/>
            <a:ext cx="8461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 descr="Y:\shared\HQ\FGCS\Member agency logos\IB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2662238"/>
            <a:ext cx="1085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Y:\shared\HQ\FGCS\Member agency logos\NAS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425700"/>
            <a:ext cx="1096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8" descr="Y:\shared\HQ\FGCS\Member agency logos\NP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617913"/>
            <a:ext cx="7858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9" descr="Y:\shared\HQ\FGCS\Member agency logos\OSMR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9" y="3622676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1" descr="Y:\shared\HQ\FGCS\Member agency logos\USAC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617788"/>
            <a:ext cx="11303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2" descr="Y:\shared\HQ\FGCS\Member agency logos\USB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921001"/>
            <a:ext cx="1498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3" descr="Y:\shared\HQ\FGCS\Member agency logos\USC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9" y="1630363"/>
            <a:ext cx="1101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4" descr="Y:\shared\HQ\FGCS\Member agency logos\USF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2540001"/>
            <a:ext cx="860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5" descr="Y:\shared\HQ\FGCS\Member agency logos\USG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4883150"/>
            <a:ext cx="14557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6" descr="Y:\shared\HQ\FGCS\Member agency logos\USN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1" y="2609851"/>
            <a:ext cx="11223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7" descr="Y:\shared\HQ\FGCS\Member agency logos\NOAA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6576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5" descr="Y:\shared\HQ\FGCS\Member agency logos\BLM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1677989"/>
            <a:ext cx="10064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8" descr="Y:\shared\HQ\FGCS\Member agency logos\DOT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595689"/>
            <a:ext cx="10287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62601" y="4759326"/>
            <a:ext cx="1914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33" name="Picture 2" descr="\\NGS-S-BRUNSWICK\Home\shared\HQ\FGCS\Member agency logos\IWBC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737101"/>
            <a:ext cx="8937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5" descr="C:\Users\jeremy.mchugh\Downloads\2000px-US-FederalAviationAdmin-Seal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6" y="3648076"/>
            <a:ext cx="9382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9" descr="Y:\shared\HQ\FGCS\Member agency logos\EPA.bmp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2522539"/>
            <a:ext cx="10207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6" descr="Y:\shared\HQ\FGCS\Member agency logos\BOEMRE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6" y="4973639"/>
            <a:ext cx="2352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NGS Webinar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96594</TotalTime>
  <Words>1760</Words>
  <Application>Microsoft Office PowerPoint</Application>
  <PresentationFormat>Widescreen</PresentationFormat>
  <Paragraphs>365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Gill Sans MT</vt:lpstr>
      <vt:lpstr>Symbol</vt:lpstr>
      <vt:lpstr>Tahoma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No</vt:lpstr>
      <vt:lpstr>Questions?</vt:lpstr>
      <vt:lpstr>Just kidding</vt:lpstr>
      <vt:lpstr>Outline</vt:lpstr>
      <vt:lpstr>Why this title?</vt:lpstr>
      <vt:lpstr>Modernized NSRS and “2022”</vt:lpstr>
      <vt:lpstr>Brief overview</vt:lpstr>
      <vt:lpstr>Federal Users of the NSRS</vt:lpstr>
      <vt:lpstr>Brief overview: New Reference Frames / Datum</vt:lpstr>
      <vt:lpstr>Replacing NAD 83</vt:lpstr>
      <vt:lpstr>Replacing NAVD 88</vt:lpstr>
      <vt:lpstr>Brief overview: New Types of Coordinates</vt:lpstr>
      <vt:lpstr>A two-track approach to coordinates</vt:lpstr>
      <vt:lpstr>Brief overview: Re-inventing “Bluebooking” or  The Modernized OPUS AKA  “OPUS 6”</vt:lpstr>
      <vt:lpstr>PowerPoint Presentation</vt:lpstr>
      <vt:lpstr>Recent Progress</vt:lpstr>
      <vt:lpstr>Progress in the last year: Frames</vt:lpstr>
      <vt:lpstr>Progress in the last year: Geopotential</vt:lpstr>
      <vt:lpstr>Progress in the last year: OPUS </vt:lpstr>
      <vt:lpstr>Progress in the last year: Science</vt:lpstr>
      <vt:lpstr>Progress in the last year: LASER </vt:lpstr>
      <vt:lpstr>Progress in the last year: Data Delivery System </vt:lpstr>
      <vt:lpstr>DDS datasheet example</vt:lpstr>
      <vt:lpstr>What to look for by the end of 2022</vt:lpstr>
      <vt:lpstr>Re-prioritization: a “data first” approach </vt:lpstr>
      <vt:lpstr>Re-prioritization</vt:lpstr>
      <vt:lpstr>Re-prioritization</vt:lpstr>
      <vt:lpstr>Data</vt:lpstr>
      <vt:lpstr>Tools</vt:lpstr>
      <vt:lpstr>What will have to wait…</vt:lpstr>
      <vt:lpstr>Timeline</vt:lpstr>
      <vt:lpstr>Timeline</vt:lpstr>
      <vt:lpstr>Thank you!</vt:lpstr>
      <vt:lpstr>Two quick poll questions…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2989</cp:revision>
  <cp:lastPrinted>2017-02-02T17:15:29Z</cp:lastPrinted>
  <dcterms:created xsi:type="dcterms:W3CDTF">2009-09-30T12:20:38Z</dcterms:created>
  <dcterms:modified xsi:type="dcterms:W3CDTF">2022-06-15T14:55:02Z</dcterms:modified>
</cp:coreProperties>
</file>