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17" roundtripDataSignature="AMtx7mh/eKUk2rYQDyOchpFZe2rdYkV8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customschemas.google.com/relationships/presentationmetadata" Target="metadata"/><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 name="Google Shape;9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i="1" lang="en-US"/>
              <a:t>In this presentation I’ll briefly explain who we are, what we’re doing, and where I hope to see us go.  I’ll try to leave time at the end for questions, and hopefully we’ll have a good discussion.  Your feedback is truly welcome.</a:t>
            </a:r>
            <a:endParaRPr i="1"/>
          </a:p>
          <a:p>
            <a:pPr indent="0" lvl="0" marL="0" rtl="0" algn="l">
              <a:spcBef>
                <a:spcPts val="0"/>
              </a:spcBef>
              <a:spcAft>
                <a:spcPts val="0"/>
              </a:spcAft>
              <a:buSzPts val="1800"/>
              <a:buNone/>
            </a:pPr>
            <a:r>
              <a:t/>
            </a:r>
            <a:endParaRPr i="1"/>
          </a:p>
          <a:p>
            <a:pPr indent="0" lvl="0" marL="0" rtl="0" algn="l">
              <a:spcBef>
                <a:spcPts val="0"/>
              </a:spcBef>
              <a:spcAft>
                <a:spcPts val="0"/>
              </a:spcAft>
              <a:buSzPts val="1800"/>
              <a:buNone/>
            </a:pPr>
            <a:r>
              <a:rPr i="1" lang="en-US"/>
              <a:t>NEXT SLIDE</a:t>
            </a:r>
            <a:endParaRPr i="1"/>
          </a:p>
        </p:txBody>
      </p:sp>
      <p:sp>
        <p:nvSpPr>
          <p:cNvPr id="97" name="Google Shape;97;p1: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
        <p:nvSpPr>
          <p:cNvPr id="173" name="Google Shape;173;p13: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i="1" lang="en-US"/>
              <a:t>I hear from the old timers at NGS that CORS Branch has been decimated over the years.  The current handful of members are all doing multiple duties, but here are there main ones:</a:t>
            </a:r>
            <a:endParaRPr i="1"/>
          </a:p>
          <a:p>
            <a:pPr indent="0" lvl="0" marL="0" rtl="0" algn="l">
              <a:spcBef>
                <a:spcPts val="0"/>
              </a:spcBef>
              <a:spcAft>
                <a:spcPts val="0"/>
              </a:spcAft>
              <a:buSzPts val="1800"/>
              <a:buNone/>
            </a:pPr>
            <a:r>
              <a:t/>
            </a:r>
            <a:endParaRPr b="1" i="1"/>
          </a:p>
          <a:p>
            <a:pPr indent="0" lvl="0" marL="0" rtl="0" algn="l">
              <a:spcBef>
                <a:spcPts val="0"/>
              </a:spcBef>
              <a:spcAft>
                <a:spcPts val="0"/>
              </a:spcAft>
              <a:buSzPts val="1800"/>
              <a:buNone/>
            </a:pPr>
            <a:r>
              <a:rPr i="1" lang="en-US"/>
              <a:t>--Don Haw screens new stations wanting to get into the NOAA CORS Network, does weekly processing, handles ascii metadata, and leads the conversion to RINEX 3.</a:t>
            </a:r>
            <a:endParaRPr i="1"/>
          </a:p>
          <a:p>
            <a:pPr indent="0" lvl="0" marL="0" rtl="0" algn="l">
              <a:spcBef>
                <a:spcPts val="0"/>
              </a:spcBef>
              <a:spcAft>
                <a:spcPts val="0"/>
              </a:spcAft>
              <a:buSzPts val="1800"/>
              <a:buNone/>
            </a:pPr>
            <a:r>
              <a:t/>
            </a:r>
            <a:endParaRPr b="1" i="1"/>
          </a:p>
          <a:p>
            <a:pPr indent="0" lvl="0" marL="0" rtl="0" algn="l">
              <a:spcBef>
                <a:spcPts val="0"/>
              </a:spcBef>
              <a:spcAft>
                <a:spcPts val="0"/>
              </a:spcAft>
              <a:buSzPts val="1100"/>
              <a:buNone/>
            </a:pPr>
            <a:r>
              <a:rPr i="1" lang="en-US"/>
              <a:t>--Fran Coloma works on the data ingest, hourly and daily processing, and data distribution and archive.</a:t>
            </a:r>
            <a:endParaRPr i="1"/>
          </a:p>
          <a:p>
            <a:pPr indent="0" lvl="0" marL="0" rtl="0" algn="l">
              <a:spcBef>
                <a:spcPts val="0"/>
              </a:spcBef>
              <a:spcAft>
                <a:spcPts val="0"/>
              </a:spcAft>
              <a:buSzPts val="1100"/>
              <a:buNone/>
            </a:pPr>
            <a:r>
              <a:t/>
            </a:r>
            <a:endParaRPr i="1"/>
          </a:p>
          <a:p>
            <a:pPr indent="0" lvl="0" marL="0" rtl="0" algn="l">
              <a:spcBef>
                <a:spcPts val="0"/>
              </a:spcBef>
              <a:spcAft>
                <a:spcPts val="0"/>
              </a:spcAft>
              <a:buSzPts val="1100"/>
              <a:buNone/>
            </a:pPr>
            <a:r>
              <a:rPr i="1" lang="en-US"/>
              <a:t>--Ira Sellars works on a lot of software development, and </a:t>
            </a:r>
            <a:r>
              <a:rPr i="1" lang="en-US">
                <a:solidFill>
                  <a:schemeClr val="dk1"/>
                </a:solidFill>
              </a:rPr>
              <a:t>on the CORS website look and feel</a:t>
            </a:r>
            <a:r>
              <a:rPr i="1" lang="en-US"/>
              <a:t>.</a:t>
            </a:r>
            <a:endParaRPr i="1"/>
          </a:p>
          <a:p>
            <a:pPr indent="0" lvl="0" marL="0" rtl="0" algn="l">
              <a:spcBef>
                <a:spcPts val="0"/>
              </a:spcBef>
              <a:spcAft>
                <a:spcPts val="0"/>
              </a:spcAft>
              <a:buSzPts val="1100"/>
              <a:buNone/>
            </a:pPr>
            <a:r>
              <a:t/>
            </a:r>
            <a:endParaRPr i="1"/>
          </a:p>
          <a:p>
            <a:pPr indent="0" lvl="0" marL="0" rtl="0" algn="l">
              <a:spcBef>
                <a:spcPts val="0"/>
              </a:spcBef>
              <a:spcAft>
                <a:spcPts val="0"/>
              </a:spcAft>
              <a:buSzPts val="1100"/>
              <a:buNone/>
            </a:pPr>
            <a:r>
              <a:rPr i="1" lang="en-US"/>
              <a:t>--Lijuan Sun works on coordinates and plots, and maintains binary metadata.</a:t>
            </a:r>
            <a:endParaRPr i="1"/>
          </a:p>
          <a:p>
            <a:pPr indent="0" lvl="0" marL="0" rtl="0" algn="l">
              <a:spcBef>
                <a:spcPts val="0"/>
              </a:spcBef>
              <a:spcAft>
                <a:spcPts val="0"/>
              </a:spcAft>
              <a:buSzPts val="1100"/>
              <a:buNone/>
            </a:pPr>
            <a:r>
              <a:t/>
            </a:r>
            <a:endParaRPr i="1"/>
          </a:p>
          <a:p>
            <a:pPr indent="0" lvl="0" marL="0" rtl="0" algn="l">
              <a:spcBef>
                <a:spcPts val="0"/>
              </a:spcBef>
              <a:spcAft>
                <a:spcPts val="0"/>
              </a:spcAft>
              <a:buSzPts val="1100"/>
              <a:buNone/>
            </a:pPr>
            <a:r>
              <a:rPr i="1" lang="en-US"/>
              <a:t>--Jarir Saleh works on long-term CORS health and periodic reanalysis of entire data holdings.</a:t>
            </a:r>
            <a:endParaRPr i="1"/>
          </a:p>
          <a:p>
            <a:pPr indent="0" lvl="0" marL="0" rtl="0" algn="l">
              <a:spcBef>
                <a:spcPts val="0"/>
              </a:spcBef>
              <a:spcAft>
                <a:spcPts val="0"/>
              </a:spcAft>
              <a:buSzPts val="1100"/>
              <a:buNone/>
            </a:pPr>
            <a:r>
              <a:t/>
            </a:r>
            <a:endParaRPr i="1"/>
          </a:p>
          <a:p>
            <a:pPr indent="0" lvl="0" marL="0" rtl="0" algn="l">
              <a:spcBef>
                <a:spcPts val="0"/>
              </a:spcBef>
              <a:spcAft>
                <a:spcPts val="0"/>
              </a:spcAft>
              <a:buSzPts val="1100"/>
              <a:buNone/>
            </a:pPr>
            <a:r>
              <a:rPr i="1" lang="en-US"/>
              <a:t>--And finally Phillip McFarland and Mike Lucci are working on GNSS orbits and analysis.</a:t>
            </a:r>
            <a:endParaRPr i="1"/>
          </a:p>
          <a:p>
            <a:pPr indent="0" lvl="0" marL="0" rtl="0" algn="l">
              <a:spcBef>
                <a:spcPts val="0"/>
              </a:spcBef>
              <a:spcAft>
                <a:spcPts val="0"/>
              </a:spcAft>
              <a:buSzPts val="1100"/>
              <a:buNone/>
            </a:pPr>
            <a:r>
              <a:t/>
            </a:r>
            <a:endParaRPr i="1"/>
          </a:p>
          <a:p>
            <a:pPr indent="0" lvl="0" marL="0" rtl="0" algn="l">
              <a:spcBef>
                <a:spcPts val="0"/>
              </a:spcBef>
              <a:spcAft>
                <a:spcPts val="0"/>
              </a:spcAft>
              <a:buSzPts val="1100"/>
              <a:buNone/>
            </a:pPr>
            <a:r>
              <a:rPr i="1" lang="en-US"/>
              <a:t>That’s the CORS Branch in a nutshell.</a:t>
            </a:r>
            <a:endParaRPr i="1"/>
          </a:p>
          <a:p>
            <a:pPr indent="0" lvl="0" marL="0" rtl="0" algn="l">
              <a:spcBef>
                <a:spcPts val="0"/>
              </a:spcBef>
              <a:spcAft>
                <a:spcPts val="0"/>
              </a:spcAft>
              <a:buSzPts val="1800"/>
              <a:buNone/>
            </a:pPr>
            <a:r>
              <a:t/>
            </a:r>
            <a:endParaRPr i="1"/>
          </a:p>
          <a:p>
            <a:pPr indent="0" lvl="0" marL="0" rtl="0" algn="l">
              <a:spcBef>
                <a:spcPts val="0"/>
              </a:spcBef>
              <a:spcAft>
                <a:spcPts val="0"/>
              </a:spcAft>
              <a:buSzPts val="1800"/>
              <a:buNone/>
            </a:pPr>
            <a:r>
              <a:rPr i="1" lang="en-US"/>
              <a:t>NEXT SLIDE</a:t>
            </a:r>
            <a:endParaRPr i="1"/>
          </a:p>
        </p:txBody>
      </p:sp>
      <p:sp>
        <p:nvSpPr>
          <p:cNvPr id="104" name="Google Shape;104;p2: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dde27bf340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6" name="Google Shape;116;gdde27bf340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i="1" lang="en-US">
                <a:solidFill>
                  <a:schemeClr val="dk1"/>
                </a:solidFill>
              </a:rPr>
              <a:t>I want to give thanks to the community of 237 volunteer agencies and individuals, </a:t>
            </a:r>
            <a:r>
              <a:rPr b="1" i="1" lang="en-US">
                <a:solidFill>
                  <a:schemeClr val="dk1"/>
                </a:solidFill>
              </a:rPr>
              <a:t>such as you all in the CSRC</a:t>
            </a:r>
            <a:r>
              <a:rPr i="1" lang="en-US">
                <a:solidFill>
                  <a:schemeClr val="dk1"/>
                </a:solidFill>
              </a:rPr>
              <a:t>, for providing stations and resources towards making the NOAA CORS Network and the National Spatial Reference System.</a:t>
            </a:r>
            <a:endParaRPr i="1">
              <a:solidFill>
                <a:schemeClr val="dk1"/>
              </a:solidFill>
            </a:endParaRPr>
          </a:p>
          <a:p>
            <a:pPr indent="0" lvl="0" marL="0" rtl="0" algn="l">
              <a:spcBef>
                <a:spcPts val="0"/>
              </a:spcBef>
              <a:spcAft>
                <a:spcPts val="0"/>
              </a:spcAft>
              <a:buSzPts val="1800"/>
              <a:buNone/>
            </a:pPr>
            <a:r>
              <a:t/>
            </a:r>
            <a:endParaRPr i="1"/>
          </a:p>
          <a:p>
            <a:pPr indent="0" lvl="0" marL="0" rtl="0" algn="l">
              <a:spcBef>
                <a:spcPts val="0"/>
              </a:spcBef>
              <a:spcAft>
                <a:spcPts val="0"/>
              </a:spcAft>
              <a:buSzPts val="1800"/>
              <a:buNone/>
            </a:pPr>
            <a:r>
              <a:rPr i="1" lang="en-US"/>
              <a:t>I remember from my 6 years with the Southern California Integrated GPS Network just how important the contributions of the survey community were to the SCIGN scientists.  Here are a couple of photos from that time showing some of those surveyors (Mike Duffy, Bob Packard, Cecilia Whitaker, ?, Jon McKellar, ?, Bob Packard), but there many others such as </a:t>
            </a:r>
            <a:r>
              <a:rPr i="1" lang="en-US">
                <a:solidFill>
                  <a:schemeClr val="dk1"/>
                </a:solidFill>
              </a:rPr>
              <a:t>Bill Young, John Canas </a:t>
            </a:r>
            <a:r>
              <a:rPr i="1" lang="en-US"/>
              <a:t>and Art Andrew.  Back then were all stronger and better when we worked together, and the same applies now and in the future.</a:t>
            </a:r>
            <a:endParaRPr i="1"/>
          </a:p>
          <a:p>
            <a:pPr indent="0" lvl="0" marL="0" rtl="0" algn="l">
              <a:spcBef>
                <a:spcPts val="0"/>
              </a:spcBef>
              <a:spcAft>
                <a:spcPts val="0"/>
              </a:spcAft>
              <a:buSzPts val="1800"/>
              <a:buNone/>
            </a:pPr>
            <a:r>
              <a:t/>
            </a:r>
            <a:endParaRPr i="1"/>
          </a:p>
          <a:p>
            <a:pPr indent="0" lvl="0" marL="0" rtl="0" algn="l">
              <a:spcBef>
                <a:spcPts val="0"/>
              </a:spcBef>
              <a:spcAft>
                <a:spcPts val="0"/>
              </a:spcAft>
              <a:buSzPts val="1800"/>
              <a:buNone/>
            </a:pPr>
            <a:r>
              <a:rPr i="1" lang="en-US"/>
              <a:t>NEXT SLIDE</a:t>
            </a:r>
            <a:endParaRPr i="1"/>
          </a:p>
        </p:txBody>
      </p:sp>
      <p:sp>
        <p:nvSpPr>
          <p:cNvPr id="117" name="Google Shape;117;gdde27bf340_0_13: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25" name="Google Shape;12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i="1" lang="en-US"/>
              <a:t>At this moment, the NOAA CORS Network has over 1,900 continuous GNSS stations. Of these stations, NGS owns and operates only about 35 of them.</a:t>
            </a:r>
            <a:endParaRPr i="1"/>
          </a:p>
          <a:p>
            <a:pPr indent="0" lvl="0" marL="0" rtl="0" algn="l">
              <a:spcBef>
                <a:spcPts val="0"/>
              </a:spcBef>
              <a:spcAft>
                <a:spcPts val="0"/>
              </a:spcAft>
              <a:buClr>
                <a:schemeClr val="dk1"/>
              </a:buClr>
              <a:buSzPts val="1100"/>
              <a:buFont typeface="Arial"/>
              <a:buNone/>
            </a:pPr>
            <a:r>
              <a:t/>
            </a:r>
            <a:endParaRPr i="1"/>
          </a:p>
          <a:p>
            <a:pPr indent="0" lvl="0" marL="0" rtl="0" algn="l">
              <a:spcBef>
                <a:spcPts val="0"/>
              </a:spcBef>
              <a:spcAft>
                <a:spcPts val="0"/>
              </a:spcAft>
              <a:buClr>
                <a:schemeClr val="dk1"/>
              </a:buClr>
              <a:buSzPts val="1100"/>
              <a:buFont typeface="Arial"/>
              <a:buNone/>
            </a:pPr>
            <a:r>
              <a:rPr i="1" lang="en-US"/>
              <a:t>There’s a wide mix of monument types, receivers, and antennas out there in the NOAA CORS Network, and standards of maintenance and operation also vary between the contributors.  Some operators don’t report receiver or antenna changes promptly, and this makes extra work for the CORS team </a:t>
            </a:r>
            <a:r>
              <a:rPr i="1" lang="en-US"/>
              <a:t>trying</a:t>
            </a:r>
            <a:r>
              <a:rPr i="1" lang="en-US"/>
              <a:t> to track down jumps in station position, or investigate flags raised by data ingest software.</a:t>
            </a:r>
            <a:endParaRPr i="1"/>
          </a:p>
          <a:p>
            <a:pPr indent="0" lvl="0" marL="0" rtl="0" algn="l">
              <a:spcBef>
                <a:spcPts val="0"/>
              </a:spcBef>
              <a:spcAft>
                <a:spcPts val="0"/>
              </a:spcAft>
              <a:buClr>
                <a:schemeClr val="dk1"/>
              </a:buClr>
              <a:buSzPts val="1100"/>
              <a:buFont typeface="Arial"/>
              <a:buNone/>
            </a:pPr>
            <a:r>
              <a:t/>
            </a:r>
            <a:endParaRPr i="1"/>
          </a:p>
          <a:p>
            <a:pPr indent="0" lvl="0" marL="0" rtl="0" algn="l">
              <a:spcBef>
                <a:spcPts val="0"/>
              </a:spcBef>
              <a:spcAft>
                <a:spcPts val="0"/>
              </a:spcAft>
              <a:buClr>
                <a:schemeClr val="dk1"/>
              </a:buClr>
              <a:buSzPts val="1100"/>
              <a:buFont typeface="Arial"/>
              <a:buNone/>
            </a:pPr>
            <a:r>
              <a:rPr i="1" lang="en-US"/>
              <a:t>Trying to distinguish real earth movement from noise at many GNSS stations also consumes a lot of my team’s time.  Noise sources include unstable monuments, encroaching vegetation, faulty GNSS antennas and coaxial cables.  </a:t>
            </a:r>
            <a:endParaRPr i="1"/>
          </a:p>
          <a:p>
            <a:pPr indent="0" lvl="0" marL="0" rtl="0" algn="l">
              <a:spcBef>
                <a:spcPts val="0"/>
              </a:spcBef>
              <a:spcAft>
                <a:spcPts val="0"/>
              </a:spcAft>
              <a:buClr>
                <a:schemeClr val="dk1"/>
              </a:buClr>
              <a:buSzPts val="1100"/>
              <a:buFont typeface="Arial"/>
              <a:buNone/>
            </a:pPr>
            <a:r>
              <a:t/>
            </a:r>
            <a:endParaRPr i="1"/>
          </a:p>
          <a:p>
            <a:pPr indent="0" lvl="0" marL="0" rtl="0" algn="l">
              <a:spcBef>
                <a:spcPts val="0"/>
              </a:spcBef>
              <a:spcAft>
                <a:spcPts val="0"/>
              </a:spcAft>
              <a:buClr>
                <a:schemeClr val="dk1"/>
              </a:buClr>
              <a:buSzPts val="1100"/>
              <a:buFont typeface="Arial"/>
              <a:buNone/>
            </a:pPr>
            <a:r>
              <a:rPr i="1" lang="en-US"/>
              <a:t>I have to say that NGS has been just as guilty of these violations as other contributors to the NOAA CORS Network.</a:t>
            </a:r>
            <a:endParaRPr i="1"/>
          </a:p>
          <a:p>
            <a:pPr indent="0" lvl="0" marL="0" rtl="0" algn="l">
              <a:spcBef>
                <a:spcPts val="0"/>
              </a:spcBef>
              <a:spcAft>
                <a:spcPts val="0"/>
              </a:spcAft>
              <a:buClr>
                <a:schemeClr val="dk1"/>
              </a:buClr>
              <a:buSzPts val="1100"/>
              <a:buFont typeface="Arial"/>
              <a:buNone/>
            </a:pPr>
            <a:r>
              <a:t/>
            </a:r>
            <a:endParaRPr i="1"/>
          </a:p>
          <a:p>
            <a:pPr indent="0" lvl="0" marL="0" rtl="0" algn="l">
              <a:spcBef>
                <a:spcPts val="0"/>
              </a:spcBef>
              <a:spcAft>
                <a:spcPts val="0"/>
              </a:spcAft>
              <a:buClr>
                <a:schemeClr val="dk1"/>
              </a:buClr>
              <a:buSzPts val="1100"/>
              <a:buFont typeface="Arial"/>
              <a:buNone/>
            </a:pPr>
            <a:r>
              <a:rPr i="1" lang="en-US"/>
              <a:t>NEXT SLIDE</a:t>
            </a:r>
            <a:endParaRPr i="1"/>
          </a:p>
          <a:p>
            <a:pPr indent="0" lvl="0" marL="0" rtl="0" algn="l">
              <a:spcBef>
                <a:spcPts val="0"/>
              </a:spcBef>
              <a:spcAft>
                <a:spcPts val="0"/>
              </a:spcAft>
              <a:buClr>
                <a:schemeClr val="dk1"/>
              </a:buClr>
              <a:buSzPts val="1100"/>
              <a:buFont typeface="Arial"/>
              <a:buNone/>
            </a:pPr>
            <a:r>
              <a:t/>
            </a:r>
            <a:endParaRPr i="1"/>
          </a:p>
          <a:p>
            <a:pPr indent="0" lvl="0" marL="0" rtl="0" algn="l">
              <a:spcBef>
                <a:spcPts val="0"/>
              </a:spcBef>
              <a:spcAft>
                <a:spcPts val="0"/>
              </a:spcAft>
              <a:buNone/>
            </a:pPr>
            <a:r>
              <a:t/>
            </a:r>
            <a:endParaRPr i="1"/>
          </a:p>
        </p:txBody>
      </p:sp>
      <p:sp>
        <p:nvSpPr>
          <p:cNvPr id="126" name="Google Shape;126;p7: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i="1" lang="en-US"/>
              <a:t>We at CORS Branch are guided by these following principles:</a:t>
            </a:r>
            <a:endParaRPr i="1"/>
          </a:p>
          <a:p>
            <a:pPr indent="0" lvl="0" marL="0" rtl="0" algn="l">
              <a:spcBef>
                <a:spcPts val="0"/>
              </a:spcBef>
              <a:spcAft>
                <a:spcPts val="0"/>
              </a:spcAft>
              <a:buSzPts val="1800"/>
              <a:buNone/>
            </a:pPr>
            <a:r>
              <a:t/>
            </a:r>
            <a:endParaRPr i="1"/>
          </a:p>
          <a:p>
            <a:pPr indent="0" lvl="0" marL="0" rtl="0" algn="l">
              <a:spcBef>
                <a:spcPts val="0"/>
              </a:spcBef>
              <a:spcAft>
                <a:spcPts val="0"/>
              </a:spcAft>
              <a:buSzPts val="1800"/>
              <a:buNone/>
            </a:pPr>
            <a:r>
              <a:rPr i="1" lang="en-US"/>
              <a:t>1) CORS are an essential part of the NSRS.</a:t>
            </a:r>
            <a:endParaRPr i="1"/>
          </a:p>
          <a:p>
            <a:pPr indent="0" lvl="0" marL="0" rtl="0" algn="l">
              <a:spcBef>
                <a:spcPts val="0"/>
              </a:spcBef>
              <a:spcAft>
                <a:spcPts val="0"/>
              </a:spcAft>
              <a:buSzPts val="1800"/>
              <a:buNone/>
            </a:pPr>
            <a:r>
              <a:t/>
            </a:r>
            <a:endParaRPr i="1"/>
          </a:p>
          <a:p>
            <a:pPr indent="0" lvl="0" marL="0" rtl="0" algn="l">
              <a:spcBef>
                <a:spcPts val="0"/>
              </a:spcBef>
              <a:spcAft>
                <a:spcPts val="0"/>
              </a:spcAft>
              <a:buSzPts val="1800"/>
              <a:buNone/>
            </a:pPr>
            <a:r>
              <a:rPr i="1" lang="en-US"/>
              <a:t>2</a:t>
            </a:r>
            <a:r>
              <a:rPr i="1" lang="en-US"/>
              <a:t>) </a:t>
            </a:r>
            <a:r>
              <a:rPr i="1" lang="en-US"/>
              <a:t>The International Terrestrial Reference Frame maintained by International Earth Rotation and Reference Service </a:t>
            </a:r>
            <a:r>
              <a:rPr i="1" lang="en-US">
                <a:solidFill>
                  <a:schemeClr val="dk1"/>
                </a:solidFill>
              </a:rPr>
              <a:t>is the worldwide standard reference system</a:t>
            </a:r>
            <a:endParaRPr i="1"/>
          </a:p>
          <a:p>
            <a:pPr indent="0" lvl="0" marL="0" rtl="0" algn="l">
              <a:spcBef>
                <a:spcPts val="0"/>
              </a:spcBef>
              <a:spcAft>
                <a:spcPts val="0"/>
              </a:spcAft>
              <a:buSzPts val="1800"/>
              <a:buNone/>
            </a:pPr>
            <a:r>
              <a:t/>
            </a:r>
            <a:endParaRPr i="1"/>
          </a:p>
          <a:p>
            <a:pPr indent="0" lvl="0" marL="0" rtl="0" algn="l">
              <a:spcBef>
                <a:spcPts val="0"/>
              </a:spcBef>
              <a:spcAft>
                <a:spcPts val="0"/>
              </a:spcAft>
              <a:buSzPts val="1800"/>
              <a:buFont typeface="Times New Roman"/>
              <a:buNone/>
            </a:pPr>
            <a:r>
              <a:rPr i="1" lang="en-US"/>
              <a:t>3) The GNSS component of the ITRF is provided by the International GNSS Service and its reference stations.  NGS will continue to strongly support the IGS through the stations of our Foundation CORS Network which I’ll talk about in the next slide.</a:t>
            </a:r>
            <a:endParaRPr i="1"/>
          </a:p>
          <a:p>
            <a:pPr indent="0" lvl="0" marL="0" rtl="0" algn="l">
              <a:spcBef>
                <a:spcPts val="0"/>
              </a:spcBef>
              <a:spcAft>
                <a:spcPts val="0"/>
              </a:spcAft>
              <a:buSzPts val="1800"/>
              <a:buNone/>
            </a:pPr>
            <a:r>
              <a:t/>
            </a:r>
            <a:endParaRPr i="1"/>
          </a:p>
          <a:p>
            <a:pPr indent="0" lvl="0" marL="0" rtl="0" algn="l">
              <a:spcBef>
                <a:spcPts val="0"/>
              </a:spcBef>
              <a:spcAft>
                <a:spcPts val="0"/>
              </a:spcAft>
              <a:buSzPts val="1800"/>
              <a:buFont typeface="Times New Roman"/>
              <a:buNone/>
            </a:pPr>
            <a:r>
              <a:rPr i="1" lang="en-US"/>
              <a:t>4) The NSRS, and it’s future North American, Pacific and Caribbean plate reference frames for example, will all continue to be based on the International Terrestrial Reference Frame. </a:t>
            </a:r>
            <a:endParaRPr i="1"/>
          </a:p>
          <a:p>
            <a:pPr indent="0" lvl="0" marL="0" rtl="0" algn="l">
              <a:spcBef>
                <a:spcPts val="0"/>
              </a:spcBef>
              <a:spcAft>
                <a:spcPts val="0"/>
              </a:spcAft>
              <a:buSzPts val="1800"/>
              <a:buNone/>
            </a:pPr>
            <a:r>
              <a:t/>
            </a:r>
            <a:endParaRPr i="1"/>
          </a:p>
          <a:p>
            <a:pPr indent="0" lvl="0" marL="0" rtl="0" algn="l">
              <a:spcBef>
                <a:spcPts val="0"/>
              </a:spcBef>
              <a:spcAft>
                <a:spcPts val="0"/>
              </a:spcAft>
              <a:buSzPts val="1800"/>
              <a:buNone/>
            </a:pPr>
            <a:r>
              <a:rPr i="1" lang="en-US"/>
              <a:t>NEXT SLIDE</a:t>
            </a:r>
            <a:endParaRPr i="1"/>
          </a:p>
        </p:txBody>
      </p:sp>
      <p:sp>
        <p:nvSpPr>
          <p:cNvPr id="133" name="Google Shape;133;p5: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0a1e97803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0" name="Google Shape;140;ge0a1e97803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Font typeface="Times New Roman"/>
              <a:buNone/>
            </a:pPr>
            <a:r>
              <a:rPr i="1" lang="en-US"/>
              <a:t>The backbone of the NOAA CORS Network is the</a:t>
            </a:r>
            <a:r>
              <a:rPr i="1" lang="en-US"/>
              <a:t> </a:t>
            </a:r>
            <a:r>
              <a:rPr b="1" i="1" lang="en-US"/>
              <a:t>Foundation CORS Network</a:t>
            </a:r>
            <a:r>
              <a:rPr i="1" lang="en-US"/>
              <a:t> -- a set of at least 36 </a:t>
            </a:r>
            <a:r>
              <a:rPr b="1" i="1" lang="en-US"/>
              <a:t>federally-operated</a:t>
            </a:r>
            <a:r>
              <a:rPr i="1" lang="en-US"/>
              <a:t>, high quality, highly-reliable stations with the longevity to guarantee citizens’ access to official NSRS positions and to support international positioning consistency efforts.  Besides NGS, federal partners in the Foundation Network include NASA and National Science Foundation.</a:t>
            </a:r>
            <a:endParaRPr i="1"/>
          </a:p>
          <a:p>
            <a:pPr indent="0" lvl="0" marL="0" rtl="0" algn="l">
              <a:spcBef>
                <a:spcPts val="0"/>
              </a:spcBef>
              <a:spcAft>
                <a:spcPts val="0"/>
              </a:spcAft>
              <a:buSzPts val="1800"/>
              <a:buFont typeface="Times New Roman"/>
              <a:buNone/>
            </a:pPr>
            <a:r>
              <a:t/>
            </a:r>
            <a:endParaRPr i="1">
              <a:solidFill>
                <a:srgbClr val="000000"/>
              </a:solidFill>
            </a:endParaRPr>
          </a:p>
          <a:p>
            <a:pPr indent="0" lvl="0" marL="0" rtl="0" algn="l">
              <a:spcBef>
                <a:spcPts val="0"/>
              </a:spcBef>
              <a:spcAft>
                <a:spcPts val="0"/>
              </a:spcAft>
              <a:buClr>
                <a:srgbClr val="000000"/>
              </a:buClr>
              <a:buSzPts val="1000"/>
              <a:buFont typeface="Times New Roman"/>
              <a:buNone/>
            </a:pPr>
            <a:r>
              <a:rPr i="1" lang="en-US">
                <a:solidFill>
                  <a:srgbClr val="000000"/>
                </a:solidFill>
              </a:rPr>
              <a:t>NEXT SLIDE</a:t>
            </a:r>
            <a:endParaRPr i="1"/>
          </a:p>
        </p:txBody>
      </p:sp>
      <p:sp>
        <p:nvSpPr>
          <p:cNvPr id="141" name="Google Shape;141;ge0a1e97803_0_2: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dde27bf340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7" name="Google Shape;147;gdde27bf340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Font typeface="Times New Roman"/>
              <a:buNone/>
            </a:pPr>
            <a:r>
              <a:rPr i="1" lang="en-US">
                <a:solidFill>
                  <a:schemeClr val="dk1"/>
                </a:solidFill>
              </a:rPr>
              <a:t>22 out of 36 stations will be co-located with other space geodetic stations--such as the VLBA facility near Ft Davis, Texas—to better support the International GNSS Service, and International Terrestrial Reference Frame on which the NSRS depends on.  </a:t>
            </a:r>
            <a:endParaRPr i="1"/>
          </a:p>
          <a:p>
            <a:pPr indent="0" lvl="0" marL="0" rtl="0" algn="l">
              <a:spcBef>
                <a:spcPts val="0"/>
              </a:spcBef>
              <a:spcAft>
                <a:spcPts val="0"/>
              </a:spcAft>
              <a:buSzPts val="1000"/>
              <a:buNone/>
            </a:pPr>
            <a:r>
              <a:t/>
            </a:r>
            <a:endParaRPr i="1">
              <a:solidFill>
                <a:srgbClr val="000000"/>
              </a:solidFill>
            </a:endParaRPr>
          </a:p>
          <a:p>
            <a:pPr indent="0" lvl="0" marL="0" rtl="0" algn="l">
              <a:spcBef>
                <a:spcPts val="0"/>
              </a:spcBef>
              <a:spcAft>
                <a:spcPts val="0"/>
              </a:spcAft>
              <a:buClr>
                <a:srgbClr val="000000"/>
              </a:buClr>
              <a:buSzPts val="1000"/>
              <a:buFont typeface="Times New Roman"/>
              <a:buNone/>
            </a:pPr>
            <a:r>
              <a:rPr i="1" lang="en-US">
                <a:solidFill>
                  <a:srgbClr val="000000"/>
                </a:solidFill>
              </a:rPr>
              <a:t>NEXT SLIDE</a:t>
            </a:r>
            <a:endParaRPr i="1"/>
          </a:p>
        </p:txBody>
      </p:sp>
      <p:sp>
        <p:nvSpPr>
          <p:cNvPr id="148" name="Google Shape;148;gdde27bf340_0_43: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dde27bf340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5" name="Google Shape;155;gdde27bf340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Font typeface="Times New Roman"/>
              <a:buNone/>
            </a:pPr>
            <a:r>
              <a:rPr i="1" lang="en-US"/>
              <a:t>Now that COVID is getting out of the way, we’re slowly resuming our efforts to construct at 9 remaining stations, and upgrade many existing stations with better monuments, new GNSS hardware, more robust power and communication systems, and even install satellite radar corner reflectors, permanent ground control targets, and meteorological packages.  </a:t>
            </a:r>
            <a:endParaRPr i="1"/>
          </a:p>
          <a:p>
            <a:pPr indent="0" lvl="0" marL="0" rtl="0" algn="l">
              <a:spcBef>
                <a:spcPts val="0"/>
              </a:spcBef>
              <a:spcAft>
                <a:spcPts val="0"/>
              </a:spcAft>
              <a:buSzPts val="1800"/>
              <a:buFont typeface="Times New Roman"/>
              <a:buNone/>
            </a:pPr>
            <a:r>
              <a:t/>
            </a:r>
            <a:endParaRPr i="1"/>
          </a:p>
          <a:p>
            <a:pPr indent="0" lvl="0" marL="0" rtl="0" algn="l">
              <a:spcBef>
                <a:spcPts val="0"/>
              </a:spcBef>
              <a:spcAft>
                <a:spcPts val="0"/>
              </a:spcAft>
              <a:buSzPts val="1800"/>
              <a:buFont typeface="Times New Roman"/>
              <a:buNone/>
            </a:pPr>
            <a:r>
              <a:rPr i="1" lang="en-US"/>
              <a:t>If possible, I’d like to add more stations to the Foundation Network.</a:t>
            </a:r>
            <a:endParaRPr i="1">
              <a:solidFill>
                <a:srgbClr val="000000"/>
              </a:solidFill>
            </a:endParaRPr>
          </a:p>
          <a:p>
            <a:pPr indent="0" lvl="0" marL="0" rtl="0" algn="l">
              <a:spcBef>
                <a:spcPts val="0"/>
              </a:spcBef>
              <a:spcAft>
                <a:spcPts val="0"/>
              </a:spcAft>
              <a:buSzPts val="1000"/>
              <a:buNone/>
            </a:pPr>
            <a:r>
              <a:t/>
            </a:r>
            <a:endParaRPr i="1">
              <a:solidFill>
                <a:srgbClr val="000000"/>
              </a:solidFill>
            </a:endParaRPr>
          </a:p>
          <a:p>
            <a:pPr indent="0" lvl="0" marL="0" rtl="0" algn="l">
              <a:spcBef>
                <a:spcPts val="0"/>
              </a:spcBef>
              <a:spcAft>
                <a:spcPts val="0"/>
              </a:spcAft>
              <a:buClr>
                <a:srgbClr val="000000"/>
              </a:buClr>
              <a:buSzPts val="1000"/>
              <a:buFont typeface="Times New Roman"/>
              <a:buNone/>
            </a:pPr>
            <a:r>
              <a:rPr i="1" lang="en-US">
                <a:solidFill>
                  <a:srgbClr val="000000"/>
                </a:solidFill>
              </a:rPr>
              <a:t>NEXT SLIDE</a:t>
            </a:r>
            <a:endParaRPr i="1"/>
          </a:p>
        </p:txBody>
      </p:sp>
      <p:sp>
        <p:nvSpPr>
          <p:cNvPr id="156" name="Google Shape;156;gdde27bf340_0_37: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3" name="Google Shape;16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i="1" lang="en-US"/>
              <a:t>For my final slide, I’ll talk about where NGS CORS Branch would like to go with the NOAA CORS Network.  </a:t>
            </a:r>
            <a:endParaRPr i="1"/>
          </a:p>
          <a:p>
            <a:pPr indent="0" lvl="0" marL="0" rtl="0" algn="l">
              <a:spcBef>
                <a:spcPts val="0"/>
              </a:spcBef>
              <a:spcAft>
                <a:spcPts val="0"/>
              </a:spcAft>
              <a:buSzPts val="1800"/>
              <a:buNone/>
            </a:pPr>
            <a:r>
              <a:t/>
            </a:r>
            <a:endParaRPr i="1"/>
          </a:p>
          <a:p>
            <a:pPr indent="0" lvl="0" marL="0" rtl="0" algn="l">
              <a:spcBef>
                <a:spcPts val="0"/>
              </a:spcBef>
              <a:spcAft>
                <a:spcPts val="0"/>
              </a:spcAft>
              <a:buSzPts val="1800"/>
              <a:buNone/>
            </a:pPr>
            <a:r>
              <a:rPr i="1" lang="en-US"/>
              <a:t>We are just starting to implement goals of NGS Blueprint 3 and to write a 5 to 10-year comprehensive plan to improve our own operations, and give better guidance to the community for how to install, operate and maintain their GNSS stations.  I’m also working to hard to hire more CORS analysts and orbiteers, but that’s turning out to be a really big challenge.  </a:t>
            </a:r>
            <a:endParaRPr i="1"/>
          </a:p>
          <a:p>
            <a:pPr indent="0" lvl="0" marL="0" rtl="0" algn="l">
              <a:spcBef>
                <a:spcPts val="0"/>
              </a:spcBef>
              <a:spcAft>
                <a:spcPts val="0"/>
              </a:spcAft>
              <a:buSzPts val="1800"/>
              <a:buNone/>
            </a:pPr>
            <a:r>
              <a:t/>
            </a:r>
            <a:endParaRPr i="1"/>
          </a:p>
          <a:p>
            <a:pPr indent="0" lvl="0" marL="0" rtl="0" algn="l">
              <a:spcBef>
                <a:spcPts val="0"/>
              </a:spcBef>
              <a:spcAft>
                <a:spcPts val="0"/>
              </a:spcAft>
              <a:buSzPts val="1800"/>
              <a:buNone/>
            </a:pPr>
            <a:r>
              <a:rPr i="1" lang="en-US"/>
              <a:t>If we can get these things going, we can bring in more stations into the NOAA CORS Network and provide higher quality station coordinates and velocities to users working in the NSRS.</a:t>
            </a:r>
            <a:endParaRPr i="1"/>
          </a:p>
          <a:p>
            <a:pPr indent="0" lvl="0" marL="0" rtl="0" algn="l">
              <a:spcBef>
                <a:spcPts val="0"/>
              </a:spcBef>
              <a:spcAft>
                <a:spcPts val="0"/>
              </a:spcAft>
              <a:buSzPts val="1800"/>
              <a:buNone/>
            </a:pPr>
            <a:r>
              <a:t/>
            </a:r>
            <a:endParaRPr i="1"/>
          </a:p>
          <a:p>
            <a:pPr indent="0" lvl="0" marL="0" rtl="0" algn="l">
              <a:spcBef>
                <a:spcPts val="0"/>
              </a:spcBef>
              <a:spcAft>
                <a:spcPts val="0"/>
              </a:spcAft>
              <a:buSzPts val="1800"/>
              <a:buNone/>
            </a:pPr>
            <a:r>
              <a:rPr i="1" lang="en-US"/>
              <a:t>I also hope to make the NOAA CORS Network more versatile by advocating for better station placement and the addition of items such as meteorological packages and SAR corner reflectors.  In this image of the NOTA </a:t>
            </a:r>
            <a:r>
              <a:rPr i="1" lang="en-US"/>
              <a:t>station</a:t>
            </a:r>
            <a:r>
              <a:rPr i="1" lang="en-US"/>
              <a:t> near Puerto Penasco, Mexico, you can see that it has a met sensor and overlooks the Gulf of California.  The attributes enable the station to monitor atmospheric water vapor via delayed GNSS signals, and track sea level via GNSS reflections off the water surface.  Done right, CORStations can also measure soil moisture, snow accumulation, better calibrate SAR interferograms, and more.</a:t>
            </a:r>
            <a:endParaRPr i="1"/>
          </a:p>
          <a:p>
            <a:pPr indent="0" lvl="0" marL="0" rtl="0" algn="l">
              <a:spcBef>
                <a:spcPts val="0"/>
              </a:spcBef>
              <a:spcAft>
                <a:spcPts val="0"/>
              </a:spcAft>
              <a:buSzPts val="1800"/>
              <a:buNone/>
            </a:pPr>
            <a:r>
              <a:t/>
            </a:r>
            <a:endParaRPr i="1"/>
          </a:p>
          <a:p>
            <a:pPr indent="0" lvl="0" marL="0" rtl="0" algn="l">
              <a:spcBef>
                <a:spcPts val="0"/>
              </a:spcBef>
              <a:spcAft>
                <a:spcPts val="0"/>
              </a:spcAft>
              <a:buSzPts val="1800"/>
              <a:buNone/>
            </a:pPr>
            <a:r>
              <a:rPr i="1" lang="en-US"/>
              <a:t>THANKS FOR LISTENING</a:t>
            </a:r>
            <a:endParaRPr i="1"/>
          </a:p>
        </p:txBody>
      </p:sp>
      <p:sp>
        <p:nvSpPr>
          <p:cNvPr id="164" name="Google Shape;164;p12: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5"/>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5"/>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26"/>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26"/>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4" name="Google Shape;74;p26"/>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5" name="Google Shape;75;p26"/>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6"/>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27"/>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27"/>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81" name="Google Shape;81;p27"/>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7"/>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7"/>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87" name="Shape 8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8" name="Shape 88"/>
        <p:cNvGrpSpPr/>
        <p:nvPr/>
      </p:nvGrpSpPr>
      <p:grpSpPr>
        <a:xfrm>
          <a:off x="0" y="0"/>
          <a:ext cx="0" cy="0"/>
          <a:chOff x="0" y="0"/>
          <a:chExt cx="0" cy="0"/>
        </a:xfrm>
      </p:grpSpPr>
      <p:sp>
        <p:nvSpPr>
          <p:cNvPr id="89" name="Google Shape;89;ge0a1e97803_0_10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90" name="Google Shape;90;ge0a1e97803_0_107"/>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1" name="Google Shape;91;ge0a1e97803_0_107"/>
          <p:cNvSpPr txBox="1"/>
          <p:nvPr>
            <p:ph idx="10" type="dt"/>
          </p:nvPr>
        </p:nvSpPr>
        <p:spPr>
          <a:xfrm>
            <a:off x="609600" y="6356350"/>
            <a:ext cx="2844900" cy="3651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ge0a1e97803_0_107"/>
          <p:cNvSpPr txBox="1"/>
          <p:nvPr>
            <p:ph idx="11" type="ftr"/>
          </p:nvPr>
        </p:nvSpPr>
        <p:spPr>
          <a:xfrm>
            <a:off x="4165600" y="6356350"/>
            <a:ext cx="3860700" cy="3651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ge0a1e97803_0_107"/>
          <p:cNvSpPr txBox="1"/>
          <p:nvPr>
            <p:ph idx="12" type="sldNum"/>
          </p:nvPr>
        </p:nvSpPr>
        <p:spPr>
          <a:xfrm>
            <a:off x="8737600" y="6356350"/>
            <a:ext cx="2844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6"/>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16"/>
          <p:cNvSpPr txBox="1"/>
          <p:nvPr>
            <p:ph idx="1" type="body"/>
          </p:nvPr>
        </p:nvSpPr>
        <p:spPr>
          <a:xfrm>
            <a:off x="609600" y="1600200"/>
            <a:ext cx="109728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16"/>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9"/>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1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8" name="Google Shape;28;p19"/>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9"/>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1" name="Shape 31"/>
        <p:cNvGrpSpPr/>
        <p:nvPr/>
      </p:nvGrpSpPr>
      <p:grpSpPr>
        <a:xfrm>
          <a:off x="0" y="0"/>
          <a:ext cx="0" cy="0"/>
          <a:chOff x="0" y="0"/>
          <a:chExt cx="0" cy="0"/>
        </a:xfrm>
      </p:grpSpPr>
      <p:sp>
        <p:nvSpPr>
          <p:cNvPr id="32" name="Google Shape;32;p20"/>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20"/>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20"/>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0"/>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 name="Shape 37"/>
        <p:cNvGrpSpPr/>
        <p:nvPr/>
      </p:nvGrpSpPr>
      <p:grpSpPr>
        <a:xfrm>
          <a:off x="0" y="0"/>
          <a:ext cx="0" cy="0"/>
          <a:chOff x="0" y="0"/>
          <a:chExt cx="0" cy="0"/>
        </a:xfrm>
      </p:grpSpPr>
      <p:sp>
        <p:nvSpPr>
          <p:cNvPr id="38" name="Google Shape;38;p21"/>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21"/>
          <p:cNvSpPr txBox="1"/>
          <p:nvPr>
            <p:ph idx="1" type="body"/>
          </p:nvPr>
        </p:nvSpPr>
        <p:spPr>
          <a:xfrm rot="5400000">
            <a:off x="3833019" y="-1623219"/>
            <a:ext cx="4525962"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21"/>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1"/>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 name="Shape 43"/>
        <p:cNvGrpSpPr/>
        <p:nvPr/>
      </p:nvGrpSpPr>
      <p:grpSpPr>
        <a:xfrm>
          <a:off x="0" y="0"/>
          <a:ext cx="0" cy="0"/>
          <a:chOff x="0" y="0"/>
          <a:chExt cx="0" cy="0"/>
        </a:xfrm>
      </p:grpSpPr>
      <p:sp>
        <p:nvSpPr>
          <p:cNvPr id="44" name="Google Shape;44;p22"/>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 name="Google Shape;45;p22"/>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6" name="Google Shape;46;p22"/>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7" name="Google Shape;47;p22"/>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2"/>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2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2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3" name="Google Shape;53;p2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4" name="Google Shape;54;p23"/>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3"/>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24"/>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24"/>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4"/>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25"/>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25"/>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5" name="Google Shape;65;p25"/>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6" name="Google Shape;66;p25"/>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7" name="Google Shape;67;p25"/>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8" name="Google Shape;68;p25"/>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5"/>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4"/>
          <p:cNvSpPr txBox="1"/>
          <p:nvPr>
            <p:ph idx="1" type="body"/>
          </p:nvPr>
        </p:nvSpPr>
        <p:spPr>
          <a:xfrm>
            <a:off x="609600" y="1600200"/>
            <a:ext cx="109728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p17"/>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6" name="Google Shape;86;p17"/>
          <p:cNvSpPr txBox="1"/>
          <p:nvPr>
            <p:ph idx="1" type="body"/>
          </p:nvPr>
        </p:nvSpPr>
        <p:spPr>
          <a:xfrm>
            <a:off x="609600" y="1600200"/>
            <a:ext cx="109728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4.jpg"/><Relationship Id="rId9"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17.jpg"/><Relationship Id="rId8"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nvSpPr>
        <p:spPr>
          <a:xfrm>
            <a:off x="367350" y="1348575"/>
            <a:ext cx="11457300" cy="2247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800"/>
              <a:buFont typeface="Times New Roman"/>
              <a:buNone/>
            </a:pPr>
            <a:r>
              <a:rPr lang="en-US" sz="4800">
                <a:solidFill>
                  <a:schemeClr val="dk2"/>
                </a:solidFill>
                <a:latin typeface="Verdana"/>
                <a:ea typeface="Verdana"/>
                <a:cs typeface="Verdana"/>
                <a:sym typeface="Verdana"/>
              </a:rPr>
              <a:t>The NOAA CORS Network: </a:t>
            </a:r>
            <a:endParaRPr sz="4800">
              <a:solidFill>
                <a:schemeClr val="dk2"/>
              </a:solidFill>
              <a:latin typeface="Verdana"/>
              <a:ea typeface="Verdana"/>
              <a:cs typeface="Verdana"/>
              <a:sym typeface="Verdana"/>
            </a:endParaRPr>
          </a:p>
          <a:p>
            <a:pPr indent="0" lvl="0" marL="0" marR="0" rtl="0" algn="ctr">
              <a:lnSpc>
                <a:spcPct val="100000"/>
              </a:lnSpc>
              <a:spcBef>
                <a:spcPts val="0"/>
              </a:spcBef>
              <a:spcAft>
                <a:spcPts val="0"/>
              </a:spcAft>
              <a:buClr>
                <a:schemeClr val="dk2"/>
              </a:buClr>
              <a:buSzPts val="4800"/>
              <a:buFont typeface="Times New Roman"/>
              <a:buNone/>
            </a:pPr>
            <a:r>
              <a:rPr lang="en-US" sz="4800">
                <a:solidFill>
                  <a:schemeClr val="dk2"/>
                </a:solidFill>
                <a:latin typeface="Verdana"/>
                <a:ea typeface="Verdana"/>
                <a:cs typeface="Verdana"/>
                <a:sym typeface="Verdana"/>
              </a:rPr>
              <a:t>~1900 Crowd-Sourced Continuous GNSS Reference Stations</a:t>
            </a:r>
            <a:endParaRPr>
              <a:latin typeface="Verdana"/>
              <a:ea typeface="Verdana"/>
              <a:cs typeface="Verdana"/>
              <a:sym typeface="Verdana"/>
            </a:endParaRPr>
          </a:p>
        </p:txBody>
      </p:sp>
      <p:sp>
        <p:nvSpPr>
          <p:cNvPr id="100" name="Google Shape;100;p1"/>
          <p:cNvSpPr txBox="1"/>
          <p:nvPr/>
        </p:nvSpPr>
        <p:spPr>
          <a:xfrm>
            <a:off x="1981200" y="4414700"/>
            <a:ext cx="8229600" cy="15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Verdana"/>
                <a:ea typeface="Verdana"/>
                <a:cs typeface="Verdana"/>
                <a:sym typeface="Verdana"/>
              </a:rPr>
              <a:t>John Galetzka</a:t>
            </a:r>
            <a:endParaRPr>
              <a:latin typeface="Verdana"/>
              <a:ea typeface="Verdana"/>
              <a:cs typeface="Verdana"/>
              <a:sym typeface="Verdana"/>
            </a:endParaRPr>
          </a:p>
          <a:p>
            <a:pPr indent="0" lvl="0" marL="0" marR="0" rtl="0" algn="ctr">
              <a:lnSpc>
                <a:spcPct val="100000"/>
              </a:lnSpc>
              <a:spcBef>
                <a:spcPts val="480"/>
              </a:spcBef>
              <a:spcAft>
                <a:spcPts val="0"/>
              </a:spcAft>
              <a:buClr>
                <a:schemeClr val="dk1"/>
              </a:buClr>
              <a:buSzPts val="2400"/>
              <a:buFont typeface="Times New Roman"/>
              <a:buNone/>
            </a:pPr>
            <a:r>
              <a:rPr i="0" lang="en-US" sz="2400" u="none" cap="none" strike="noStrike">
                <a:solidFill>
                  <a:schemeClr val="dk1"/>
                </a:solidFill>
                <a:latin typeface="Verdana"/>
                <a:ea typeface="Verdana"/>
                <a:cs typeface="Verdana"/>
                <a:sym typeface="Verdana"/>
              </a:rPr>
              <a:t>Chief, C</a:t>
            </a:r>
            <a:r>
              <a:rPr lang="en-US" sz="2400">
                <a:solidFill>
                  <a:schemeClr val="dk1"/>
                </a:solidFill>
                <a:latin typeface="Verdana"/>
                <a:ea typeface="Verdana"/>
                <a:cs typeface="Verdana"/>
                <a:sym typeface="Verdana"/>
              </a:rPr>
              <a:t>ORS</a:t>
            </a:r>
            <a:r>
              <a:rPr i="0" lang="en-US" sz="2400" u="none" cap="none" strike="noStrike">
                <a:solidFill>
                  <a:schemeClr val="dk1"/>
                </a:solidFill>
                <a:latin typeface="Verdana"/>
                <a:ea typeface="Verdana"/>
                <a:cs typeface="Verdana"/>
                <a:sym typeface="Verdana"/>
              </a:rPr>
              <a:t> Branch</a:t>
            </a:r>
            <a:endParaRPr>
              <a:latin typeface="Verdana"/>
              <a:ea typeface="Verdana"/>
              <a:cs typeface="Verdana"/>
              <a:sym typeface="Verdana"/>
            </a:endParaRPr>
          </a:p>
          <a:p>
            <a:pPr indent="0" lvl="0" marL="0" marR="0" rtl="0" algn="ctr">
              <a:lnSpc>
                <a:spcPct val="100000"/>
              </a:lnSpc>
              <a:spcBef>
                <a:spcPts val="480"/>
              </a:spcBef>
              <a:spcAft>
                <a:spcPts val="0"/>
              </a:spcAft>
              <a:buClr>
                <a:schemeClr val="dk1"/>
              </a:buClr>
              <a:buSzPts val="2400"/>
              <a:buFont typeface="Times New Roman"/>
              <a:buNone/>
            </a:pPr>
            <a:r>
              <a:rPr i="0" lang="en-US" sz="2400" u="none" cap="none" strike="noStrike">
                <a:solidFill>
                  <a:schemeClr val="dk1"/>
                </a:solidFill>
                <a:latin typeface="Verdana"/>
                <a:ea typeface="Verdana"/>
                <a:cs typeface="Verdana"/>
                <a:sym typeface="Verdana"/>
              </a:rPr>
              <a:t>NOAA National Geodetic Survey</a:t>
            </a:r>
            <a:endParaRPr i="0" sz="2400" u="none">
              <a:solidFill>
                <a:schemeClr val="dk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nvSpPr>
        <p:spPr>
          <a:xfrm>
            <a:off x="2206950" y="3244850"/>
            <a:ext cx="77781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3600"/>
              <a:buFont typeface="Times New Roman"/>
              <a:buNone/>
            </a:pPr>
            <a:r>
              <a:rPr i="0" lang="en-US" sz="3600" u="none">
                <a:solidFill>
                  <a:schemeClr val="dk2"/>
                </a:solidFill>
                <a:latin typeface="Verdana"/>
                <a:ea typeface="Verdana"/>
                <a:cs typeface="Verdana"/>
                <a:sym typeface="Verdana"/>
              </a:rPr>
              <a:t>Thank </a:t>
            </a:r>
            <a:r>
              <a:rPr lang="en-US" sz="3600">
                <a:solidFill>
                  <a:schemeClr val="dk2"/>
                </a:solidFill>
                <a:latin typeface="Verdana"/>
                <a:ea typeface="Verdana"/>
                <a:cs typeface="Verdana"/>
                <a:sym typeface="Verdana"/>
              </a:rPr>
              <a:t>You</a:t>
            </a:r>
            <a:endParaRPr sz="3600">
              <a:solidFill>
                <a:schemeClr val="dk2"/>
              </a:solidFill>
              <a:latin typeface="Verdana"/>
              <a:ea typeface="Verdana"/>
              <a:cs typeface="Verdana"/>
              <a:sym typeface="Verdana"/>
            </a:endParaRPr>
          </a:p>
          <a:p>
            <a:pPr indent="0" lvl="0" marL="0" marR="0" rtl="0" algn="ctr">
              <a:lnSpc>
                <a:spcPct val="100000"/>
              </a:lnSpc>
              <a:spcBef>
                <a:spcPts val="0"/>
              </a:spcBef>
              <a:spcAft>
                <a:spcPts val="0"/>
              </a:spcAft>
              <a:buClr>
                <a:schemeClr val="dk2"/>
              </a:buClr>
              <a:buSzPts val="3600"/>
              <a:buFont typeface="Times New Roman"/>
              <a:buNone/>
            </a:pPr>
            <a:r>
              <a:t/>
            </a:r>
            <a:endParaRPr sz="3600">
              <a:solidFill>
                <a:schemeClr val="dk2"/>
              </a:solidFill>
              <a:latin typeface="Verdana"/>
              <a:ea typeface="Verdana"/>
              <a:cs typeface="Verdana"/>
              <a:sym typeface="Verdana"/>
            </a:endParaRPr>
          </a:p>
          <a:p>
            <a:pPr indent="0" lvl="0" marL="0" marR="0" rtl="0" algn="ctr">
              <a:lnSpc>
                <a:spcPct val="100000"/>
              </a:lnSpc>
              <a:spcBef>
                <a:spcPts val="0"/>
              </a:spcBef>
              <a:spcAft>
                <a:spcPts val="0"/>
              </a:spcAft>
              <a:buClr>
                <a:schemeClr val="dk2"/>
              </a:buClr>
              <a:buSzPts val="3600"/>
              <a:buFont typeface="Times New Roman"/>
              <a:buNone/>
            </a:pPr>
            <a:r>
              <a:rPr lang="en-US" sz="3600">
                <a:solidFill>
                  <a:schemeClr val="dk2"/>
                </a:solidFill>
                <a:latin typeface="Verdana"/>
                <a:ea typeface="Verdana"/>
                <a:cs typeface="Verdana"/>
                <a:sym typeface="Verdana"/>
              </a:rPr>
              <a:t>john.galetzka@noaa.gov</a:t>
            </a:r>
            <a:endParaRPr sz="3600">
              <a:solidFill>
                <a:schemeClr val="dk2"/>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nvSpPr>
        <p:spPr>
          <a:xfrm>
            <a:off x="1320800" y="792162"/>
            <a:ext cx="10242600" cy="264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3600"/>
              <a:buFont typeface="Times New Roman"/>
              <a:buNone/>
            </a:pPr>
            <a:r>
              <a:rPr lang="en-US" sz="3600">
                <a:solidFill>
                  <a:schemeClr val="dk2"/>
                </a:solidFill>
                <a:latin typeface="Verdana"/>
                <a:ea typeface="Verdana"/>
                <a:cs typeface="Verdana"/>
                <a:sym typeface="Verdana"/>
              </a:rPr>
              <a:t>Who We Are</a:t>
            </a:r>
            <a:endParaRPr>
              <a:latin typeface="Verdana"/>
              <a:ea typeface="Verdana"/>
              <a:cs typeface="Verdana"/>
              <a:sym typeface="Verdana"/>
            </a:endParaRPr>
          </a:p>
          <a:p>
            <a:pPr indent="0" lvl="0" marL="0" marR="0" rtl="0" algn="l">
              <a:lnSpc>
                <a:spcPct val="100000"/>
              </a:lnSpc>
              <a:spcBef>
                <a:spcPts val="0"/>
              </a:spcBef>
              <a:spcAft>
                <a:spcPts val="0"/>
              </a:spcAft>
              <a:buClr>
                <a:schemeClr val="dk1"/>
              </a:buClr>
              <a:buSzPts val="1800"/>
              <a:buFont typeface="Calibri"/>
              <a:buNone/>
            </a:pPr>
            <a:r>
              <a:t/>
            </a:r>
            <a:endParaRPr i="0" sz="1800" u="none">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2800"/>
              <a:buFont typeface="Times New Roman"/>
              <a:buNone/>
            </a:pPr>
            <a:r>
              <a:rPr i="0" lang="en-US" sz="2800" u="none">
                <a:solidFill>
                  <a:schemeClr val="dk1"/>
                </a:solidFill>
                <a:latin typeface="Verdana"/>
                <a:ea typeface="Verdana"/>
                <a:cs typeface="Verdana"/>
                <a:sym typeface="Verdana"/>
              </a:rPr>
              <a:t>CORS </a:t>
            </a:r>
            <a:r>
              <a:rPr lang="en-US" sz="2800">
                <a:solidFill>
                  <a:schemeClr val="dk1"/>
                </a:solidFill>
                <a:latin typeface="Verdana"/>
                <a:ea typeface="Verdana"/>
                <a:cs typeface="Verdana"/>
                <a:sym typeface="Verdana"/>
              </a:rPr>
              <a:t>Branch</a:t>
            </a:r>
            <a:r>
              <a:rPr i="0" lang="en-US" sz="2800" u="none">
                <a:solidFill>
                  <a:schemeClr val="dk1"/>
                </a:solidFill>
                <a:latin typeface="Verdana"/>
                <a:ea typeface="Verdana"/>
                <a:cs typeface="Verdana"/>
                <a:sym typeface="Verdana"/>
              </a:rPr>
              <a:t>:  Don Haw, </a:t>
            </a:r>
            <a:r>
              <a:rPr lang="en-US" sz="2800">
                <a:solidFill>
                  <a:schemeClr val="dk1"/>
                </a:solidFill>
                <a:latin typeface="Verdana"/>
                <a:ea typeface="Verdana"/>
                <a:cs typeface="Verdana"/>
                <a:sym typeface="Verdana"/>
              </a:rPr>
              <a:t>Fran Coloma, Ira Sellars, </a:t>
            </a:r>
            <a:r>
              <a:rPr i="0" lang="en-US" sz="2800" u="none">
                <a:solidFill>
                  <a:schemeClr val="dk1"/>
                </a:solidFill>
                <a:latin typeface="Verdana"/>
                <a:ea typeface="Verdana"/>
                <a:cs typeface="Verdana"/>
                <a:sym typeface="Verdana"/>
              </a:rPr>
              <a:t>Lijuan Sun,</a:t>
            </a:r>
            <a:r>
              <a:rPr lang="en-US" sz="2800">
                <a:solidFill>
                  <a:schemeClr val="dk1"/>
                </a:solidFill>
                <a:latin typeface="Verdana"/>
                <a:ea typeface="Verdana"/>
                <a:cs typeface="Verdana"/>
                <a:sym typeface="Verdana"/>
              </a:rPr>
              <a:t> Jarir Saleh, Phillip McFarland, </a:t>
            </a:r>
            <a:r>
              <a:rPr i="0" lang="en-US" sz="2800" u="none">
                <a:solidFill>
                  <a:schemeClr val="dk1"/>
                </a:solidFill>
                <a:latin typeface="Verdana"/>
                <a:ea typeface="Verdana"/>
                <a:cs typeface="Verdana"/>
                <a:sym typeface="Verdana"/>
              </a:rPr>
              <a:t>Mi</a:t>
            </a:r>
            <a:r>
              <a:rPr lang="en-US" sz="2800">
                <a:solidFill>
                  <a:schemeClr val="dk1"/>
                </a:solidFill>
                <a:latin typeface="Verdana"/>
                <a:ea typeface="Verdana"/>
                <a:cs typeface="Verdana"/>
                <a:sym typeface="Verdana"/>
              </a:rPr>
              <a:t>chael</a:t>
            </a:r>
            <a:r>
              <a:rPr i="0" lang="en-US" sz="2800" u="none">
                <a:solidFill>
                  <a:schemeClr val="dk1"/>
                </a:solidFill>
                <a:latin typeface="Verdana"/>
                <a:ea typeface="Verdana"/>
                <a:cs typeface="Verdana"/>
                <a:sym typeface="Verdana"/>
              </a:rPr>
              <a:t> Lucci,</a:t>
            </a:r>
            <a:r>
              <a:rPr lang="en-US" sz="2800">
                <a:solidFill>
                  <a:schemeClr val="dk1"/>
                </a:solidFill>
                <a:latin typeface="Verdana"/>
                <a:ea typeface="Verdana"/>
                <a:cs typeface="Verdana"/>
                <a:sym typeface="Verdana"/>
              </a:rPr>
              <a:t> and John Galetzka</a:t>
            </a:r>
            <a:endParaRPr>
              <a:latin typeface="Verdana"/>
              <a:ea typeface="Verdana"/>
              <a:cs typeface="Verdana"/>
              <a:sym typeface="Verdana"/>
            </a:endParaRPr>
          </a:p>
          <a:p>
            <a:pPr indent="0" lvl="0" marL="0" marR="0" rtl="0" algn="l">
              <a:lnSpc>
                <a:spcPct val="100000"/>
              </a:lnSpc>
              <a:spcBef>
                <a:spcPts val="0"/>
              </a:spcBef>
              <a:spcAft>
                <a:spcPts val="0"/>
              </a:spcAft>
              <a:buNone/>
            </a:pPr>
            <a:r>
              <a:t/>
            </a:r>
            <a:endParaRPr i="0" sz="2800" u="none">
              <a:solidFill>
                <a:schemeClr val="dk1"/>
              </a:solidFill>
              <a:latin typeface="Verdana"/>
              <a:ea typeface="Verdana"/>
              <a:cs typeface="Verdana"/>
              <a:sym typeface="Verdana"/>
            </a:endParaRPr>
          </a:p>
        </p:txBody>
      </p:sp>
      <p:sp>
        <p:nvSpPr>
          <p:cNvPr id="107" name="Google Shape;107;p2"/>
          <p:cNvSpPr/>
          <p:nvPr/>
        </p:nvSpPr>
        <p:spPr>
          <a:xfrm>
            <a:off x="3128783" y="4745539"/>
            <a:ext cx="1049700" cy="1185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08" name="Google Shape;108;p2"/>
          <p:cNvPicPr preferRelativeResize="0"/>
          <p:nvPr/>
        </p:nvPicPr>
        <p:blipFill rotWithShape="1">
          <a:blip r:embed="rId4">
            <a:alphaModFix/>
          </a:blip>
          <a:srcRect b="0" l="0" r="0" t="0"/>
          <a:stretch/>
        </p:blipFill>
        <p:spPr>
          <a:xfrm>
            <a:off x="4348259" y="4754827"/>
            <a:ext cx="1038462" cy="1166752"/>
          </a:xfrm>
          <a:prstGeom prst="rect">
            <a:avLst/>
          </a:prstGeom>
          <a:noFill/>
          <a:ln>
            <a:noFill/>
          </a:ln>
        </p:spPr>
      </p:pic>
      <p:pic>
        <p:nvPicPr>
          <p:cNvPr id="109" name="Google Shape;109;p2"/>
          <p:cNvPicPr preferRelativeResize="0"/>
          <p:nvPr/>
        </p:nvPicPr>
        <p:blipFill rotWithShape="1">
          <a:blip r:embed="rId5">
            <a:alphaModFix/>
          </a:blip>
          <a:srcRect b="2869" l="0" r="0" t="4262"/>
          <a:stretch/>
        </p:blipFill>
        <p:spPr>
          <a:xfrm>
            <a:off x="2032241" y="4762407"/>
            <a:ext cx="926771" cy="1151582"/>
          </a:xfrm>
          <a:prstGeom prst="rect">
            <a:avLst/>
          </a:prstGeom>
          <a:noFill/>
          <a:ln>
            <a:noFill/>
          </a:ln>
        </p:spPr>
      </p:pic>
      <p:sp>
        <p:nvSpPr>
          <p:cNvPr id="110" name="Google Shape;110;p2"/>
          <p:cNvSpPr/>
          <p:nvPr/>
        </p:nvSpPr>
        <p:spPr>
          <a:xfrm>
            <a:off x="6722858" y="4750942"/>
            <a:ext cx="937500" cy="1174500"/>
          </a:xfrm>
          <a:prstGeom prst="rect">
            <a:avLst/>
          </a:prstGeom>
          <a:blipFill rotWithShape="1">
            <a:blip r:embed="rId6">
              <a:alphaModFix/>
            </a:blip>
            <a:stretch>
              <a:fillRect b="0" l="-10049" r="-5879"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1" name="Google Shape;111;p2"/>
          <p:cNvSpPr/>
          <p:nvPr/>
        </p:nvSpPr>
        <p:spPr>
          <a:xfrm>
            <a:off x="5556498" y="4751555"/>
            <a:ext cx="996600" cy="11733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12" name="Google Shape;112;p2"/>
          <p:cNvPicPr preferRelativeResize="0"/>
          <p:nvPr/>
        </p:nvPicPr>
        <p:blipFill rotWithShape="1">
          <a:blip r:embed="rId8">
            <a:alphaModFix/>
          </a:blip>
          <a:srcRect b="15668" l="0" r="0" t="0"/>
          <a:stretch/>
        </p:blipFill>
        <p:spPr>
          <a:xfrm>
            <a:off x="7830125" y="4732647"/>
            <a:ext cx="1079932" cy="1211092"/>
          </a:xfrm>
          <a:prstGeom prst="rect">
            <a:avLst/>
          </a:prstGeom>
          <a:noFill/>
          <a:ln>
            <a:noFill/>
          </a:ln>
        </p:spPr>
      </p:pic>
      <p:pic>
        <p:nvPicPr>
          <p:cNvPr id="113" name="Google Shape;113;p2"/>
          <p:cNvPicPr preferRelativeResize="0"/>
          <p:nvPr/>
        </p:nvPicPr>
        <p:blipFill rotWithShape="1">
          <a:blip r:embed="rId9">
            <a:alphaModFix/>
          </a:blip>
          <a:srcRect b="32556" l="5211" r="67216" t="11980"/>
          <a:stretch/>
        </p:blipFill>
        <p:spPr>
          <a:xfrm>
            <a:off x="9079838" y="4732650"/>
            <a:ext cx="1079925" cy="1211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gdde27bf340_0_13"/>
          <p:cNvPicPr preferRelativeResize="0"/>
          <p:nvPr/>
        </p:nvPicPr>
        <p:blipFill>
          <a:blip r:embed="rId3">
            <a:alphaModFix/>
          </a:blip>
          <a:stretch>
            <a:fillRect/>
          </a:stretch>
        </p:blipFill>
        <p:spPr>
          <a:xfrm>
            <a:off x="6096000" y="2286000"/>
            <a:ext cx="6096000" cy="4572000"/>
          </a:xfrm>
          <a:prstGeom prst="rect">
            <a:avLst/>
          </a:prstGeom>
          <a:noFill/>
          <a:ln>
            <a:noFill/>
          </a:ln>
        </p:spPr>
      </p:pic>
      <p:pic>
        <p:nvPicPr>
          <p:cNvPr id="120" name="Google Shape;120;gdde27bf340_0_13"/>
          <p:cNvPicPr preferRelativeResize="0"/>
          <p:nvPr/>
        </p:nvPicPr>
        <p:blipFill>
          <a:blip r:embed="rId4">
            <a:alphaModFix/>
          </a:blip>
          <a:stretch>
            <a:fillRect/>
          </a:stretch>
        </p:blipFill>
        <p:spPr>
          <a:xfrm>
            <a:off x="0" y="2286000"/>
            <a:ext cx="6096000" cy="4572000"/>
          </a:xfrm>
          <a:prstGeom prst="rect">
            <a:avLst/>
          </a:prstGeom>
          <a:noFill/>
          <a:ln>
            <a:noFill/>
          </a:ln>
        </p:spPr>
      </p:pic>
      <p:sp>
        <p:nvSpPr>
          <p:cNvPr id="121" name="Google Shape;121;gdde27bf340_0_13"/>
          <p:cNvSpPr txBox="1"/>
          <p:nvPr/>
        </p:nvSpPr>
        <p:spPr>
          <a:xfrm>
            <a:off x="974700" y="430387"/>
            <a:ext cx="10242600" cy="2154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3600"/>
              <a:buFont typeface="Times New Roman"/>
              <a:buNone/>
            </a:pPr>
            <a:r>
              <a:rPr lang="en-US" sz="3600">
                <a:solidFill>
                  <a:schemeClr val="dk2"/>
                </a:solidFill>
                <a:latin typeface="Verdana"/>
                <a:ea typeface="Verdana"/>
                <a:cs typeface="Verdana"/>
                <a:sym typeface="Verdana"/>
              </a:rPr>
              <a:t>Who We Are</a:t>
            </a:r>
            <a:endParaRPr>
              <a:latin typeface="Verdana"/>
              <a:ea typeface="Verdana"/>
              <a:cs typeface="Verdana"/>
              <a:sym typeface="Verdana"/>
            </a:endParaRPr>
          </a:p>
          <a:p>
            <a:pPr indent="0" lvl="0" marL="0" marR="0" rtl="0" algn="ctr">
              <a:lnSpc>
                <a:spcPct val="100000"/>
              </a:lnSpc>
              <a:spcBef>
                <a:spcPts val="0"/>
              </a:spcBef>
              <a:spcAft>
                <a:spcPts val="0"/>
              </a:spcAft>
              <a:buClr>
                <a:schemeClr val="dk2"/>
              </a:buClr>
              <a:buSzPts val="3600"/>
              <a:buFont typeface="Times New Roman"/>
              <a:buNone/>
            </a:pPr>
            <a:r>
              <a:t/>
            </a:r>
            <a:endParaRPr>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2800"/>
              <a:buFont typeface="Times New Roman"/>
              <a:buNone/>
            </a:pPr>
            <a:r>
              <a:rPr i="0" lang="en-US" sz="2800" u="none">
                <a:solidFill>
                  <a:schemeClr val="dk1"/>
                </a:solidFill>
                <a:latin typeface="Verdana"/>
                <a:ea typeface="Verdana"/>
                <a:cs typeface="Verdana"/>
                <a:sym typeface="Verdana"/>
              </a:rPr>
              <a:t>2</a:t>
            </a:r>
            <a:r>
              <a:rPr lang="en-US" sz="2800">
                <a:solidFill>
                  <a:schemeClr val="dk1"/>
                </a:solidFill>
                <a:latin typeface="Verdana"/>
                <a:ea typeface="Verdana"/>
                <a:cs typeface="Verdana"/>
                <a:sym typeface="Verdana"/>
              </a:rPr>
              <a:t>37</a:t>
            </a:r>
            <a:r>
              <a:rPr i="0" lang="en-US" sz="2800" u="none">
                <a:solidFill>
                  <a:schemeClr val="dk1"/>
                </a:solidFill>
                <a:latin typeface="Verdana"/>
                <a:ea typeface="Verdana"/>
                <a:cs typeface="Verdana"/>
                <a:sym typeface="Verdana"/>
              </a:rPr>
              <a:t> contributors including UNAVCO, SOPAC and members of the CRS</a:t>
            </a:r>
            <a:r>
              <a:rPr lang="en-US" sz="2800">
                <a:solidFill>
                  <a:schemeClr val="dk1"/>
                </a:solidFill>
                <a:latin typeface="Verdana"/>
                <a:ea typeface="Verdana"/>
                <a:cs typeface="Verdana"/>
                <a:sym typeface="Verdana"/>
              </a:rPr>
              <a:t>C</a:t>
            </a:r>
            <a:endParaRPr>
              <a:latin typeface="Verdana"/>
              <a:ea typeface="Verdana"/>
              <a:cs typeface="Verdana"/>
              <a:sym typeface="Verdana"/>
            </a:endParaRPr>
          </a:p>
          <a:p>
            <a:pPr indent="0" lvl="0" marL="0" marR="0" rtl="0" algn="l">
              <a:lnSpc>
                <a:spcPct val="100000"/>
              </a:lnSpc>
              <a:spcBef>
                <a:spcPts val="0"/>
              </a:spcBef>
              <a:spcAft>
                <a:spcPts val="0"/>
              </a:spcAft>
              <a:buNone/>
            </a:pPr>
            <a:r>
              <a:t/>
            </a:r>
            <a:endParaRPr i="0" sz="2800" u="none">
              <a:solidFill>
                <a:schemeClr val="dk1"/>
              </a:solidFill>
              <a:latin typeface="Verdana"/>
              <a:ea typeface="Verdana"/>
              <a:cs typeface="Verdana"/>
              <a:sym typeface="Verdana"/>
            </a:endParaRPr>
          </a:p>
        </p:txBody>
      </p:sp>
      <p:sp>
        <p:nvSpPr>
          <p:cNvPr id="122" name="Google Shape;122;gdde27bf340_0_13"/>
          <p:cNvSpPr txBox="1"/>
          <p:nvPr/>
        </p:nvSpPr>
        <p:spPr>
          <a:xfrm>
            <a:off x="2320125" y="6465625"/>
            <a:ext cx="979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FFFF"/>
                </a:solidFill>
                <a:latin typeface="Calibri"/>
                <a:ea typeface="Calibri"/>
                <a:cs typeface="Calibri"/>
                <a:sym typeface="Calibri"/>
              </a:rPr>
              <a:t>Mike Duffy, Bob Packard, Cecilia Whiaker at LORS          ?, Jon McKellar, ?, Bob Packard at COPR</a:t>
            </a:r>
            <a:endParaRPr>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nvSpPr>
        <p:spPr>
          <a:xfrm>
            <a:off x="1235075" y="0"/>
            <a:ext cx="9780600" cy="1339800"/>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chemeClr val="dk2"/>
              </a:buClr>
              <a:buSzPts val="3600"/>
              <a:buFont typeface="Times New Roman"/>
              <a:buNone/>
            </a:pPr>
            <a:r>
              <a:rPr i="0" lang="en-US" sz="3600" u="none">
                <a:solidFill>
                  <a:schemeClr val="dk2"/>
                </a:solidFill>
                <a:latin typeface="Verdana"/>
                <a:ea typeface="Verdana"/>
                <a:cs typeface="Verdana"/>
                <a:sym typeface="Verdana"/>
              </a:rPr>
              <a:t>The NOAA CORS Network (</a:t>
            </a:r>
            <a:r>
              <a:rPr lang="en-US" sz="3600">
                <a:solidFill>
                  <a:schemeClr val="dk2"/>
                </a:solidFill>
                <a:latin typeface="Verdana"/>
                <a:ea typeface="Verdana"/>
                <a:cs typeface="Verdana"/>
                <a:sym typeface="Verdana"/>
              </a:rPr>
              <a:t>N</a:t>
            </a:r>
            <a:r>
              <a:rPr i="0" lang="en-US" sz="3600" u="none">
                <a:solidFill>
                  <a:schemeClr val="dk2"/>
                </a:solidFill>
                <a:latin typeface="Verdana"/>
                <a:ea typeface="Verdana"/>
                <a:cs typeface="Verdana"/>
                <a:sym typeface="Verdana"/>
              </a:rPr>
              <a:t>CN)</a:t>
            </a:r>
            <a:endParaRPr>
              <a:latin typeface="Verdana"/>
              <a:ea typeface="Verdana"/>
              <a:cs typeface="Verdana"/>
              <a:sym typeface="Verdana"/>
            </a:endParaRPr>
          </a:p>
        </p:txBody>
      </p:sp>
      <p:pic>
        <p:nvPicPr>
          <p:cNvPr id="129" name="Google Shape;129;p7"/>
          <p:cNvPicPr preferRelativeResize="0"/>
          <p:nvPr/>
        </p:nvPicPr>
        <p:blipFill>
          <a:blip r:embed="rId3">
            <a:alphaModFix/>
          </a:blip>
          <a:stretch>
            <a:fillRect/>
          </a:stretch>
        </p:blipFill>
        <p:spPr>
          <a:xfrm>
            <a:off x="-29618" y="0"/>
            <a:ext cx="12251230" cy="707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txBox="1"/>
          <p:nvPr>
            <p:ph idx="4294967295" type="title"/>
          </p:nvPr>
        </p:nvSpPr>
        <p:spPr>
          <a:xfrm>
            <a:off x="275388" y="147225"/>
            <a:ext cx="11641200" cy="1092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600"/>
              <a:buFont typeface="Times New Roman"/>
              <a:buNone/>
            </a:pPr>
            <a:r>
              <a:rPr i="0" lang="en-US" sz="3600" u="none" cap="none" strike="noStrike">
                <a:solidFill>
                  <a:schemeClr val="dk2"/>
                </a:solidFill>
                <a:latin typeface="Verdana"/>
                <a:ea typeface="Verdana"/>
                <a:cs typeface="Verdana"/>
                <a:sym typeface="Verdana"/>
              </a:rPr>
              <a:t>Guiding Principles for CORS Branch  </a:t>
            </a:r>
            <a:endParaRPr>
              <a:latin typeface="Verdana"/>
              <a:ea typeface="Verdana"/>
              <a:cs typeface="Verdana"/>
              <a:sym typeface="Verdana"/>
            </a:endParaRPr>
          </a:p>
        </p:txBody>
      </p:sp>
      <p:pic>
        <p:nvPicPr>
          <p:cNvPr id="136" name="Google Shape;136;p5"/>
          <p:cNvPicPr preferRelativeResize="0"/>
          <p:nvPr/>
        </p:nvPicPr>
        <p:blipFill>
          <a:blip r:embed="rId3">
            <a:alphaModFix/>
          </a:blip>
          <a:stretch>
            <a:fillRect/>
          </a:stretch>
        </p:blipFill>
        <p:spPr>
          <a:xfrm>
            <a:off x="2193463" y="1004200"/>
            <a:ext cx="7805076" cy="5853800"/>
          </a:xfrm>
          <a:prstGeom prst="rect">
            <a:avLst/>
          </a:prstGeom>
          <a:noFill/>
          <a:ln>
            <a:noFill/>
          </a:ln>
        </p:spPr>
      </p:pic>
      <p:sp>
        <p:nvSpPr>
          <p:cNvPr id="137" name="Google Shape;137;p5"/>
          <p:cNvSpPr txBox="1"/>
          <p:nvPr/>
        </p:nvSpPr>
        <p:spPr>
          <a:xfrm>
            <a:off x="125825" y="5898500"/>
            <a:ext cx="2067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VGOS and GNSS at McDonald Observatory, Texas</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e0a1e97803_0_2"/>
          <p:cNvSpPr txBox="1"/>
          <p:nvPr/>
        </p:nvSpPr>
        <p:spPr>
          <a:xfrm>
            <a:off x="687900" y="0"/>
            <a:ext cx="10816200" cy="1339800"/>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chemeClr val="dk2"/>
              </a:buClr>
              <a:buSzPts val="3600"/>
              <a:buFont typeface="Times New Roman"/>
              <a:buNone/>
            </a:pPr>
            <a:r>
              <a:rPr i="0" lang="en-US" sz="3600" u="none">
                <a:solidFill>
                  <a:schemeClr val="dk2"/>
                </a:solidFill>
                <a:latin typeface="Verdana"/>
                <a:ea typeface="Verdana"/>
                <a:cs typeface="Verdana"/>
                <a:sym typeface="Verdana"/>
              </a:rPr>
              <a:t>The NOAA Foundation CORS Network (FCN)</a:t>
            </a:r>
            <a:endParaRPr>
              <a:latin typeface="Verdana"/>
              <a:ea typeface="Verdana"/>
              <a:cs typeface="Verdana"/>
              <a:sym typeface="Verdana"/>
            </a:endParaRPr>
          </a:p>
        </p:txBody>
      </p:sp>
      <p:pic>
        <p:nvPicPr>
          <p:cNvPr id="144" name="Google Shape;144;ge0a1e97803_0_2"/>
          <p:cNvPicPr preferRelativeResize="0"/>
          <p:nvPr/>
        </p:nvPicPr>
        <p:blipFill rotWithShape="1">
          <a:blip r:embed="rId3">
            <a:alphaModFix/>
          </a:blip>
          <a:srcRect b="0" l="0" r="0" t="0"/>
          <a:stretch/>
        </p:blipFill>
        <p:spPr>
          <a:xfrm>
            <a:off x="2043350" y="946300"/>
            <a:ext cx="8105275" cy="6010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dde27bf340_0_43"/>
          <p:cNvSpPr txBox="1"/>
          <p:nvPr/>
        </p:nvSpPr>
        <p:spPr>
          <a:xfrm>
            <a:off x="687900" y="0"/>
            <a:ext cx="10816200" cy="1339800"/>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chemeClr val="dk2"/>
              </a:buClr>
              <a:buSzPts val="3600"/>
              <a:buFont typeface="Times New Roman"/>
              <a:buNone/>
            </a:pPr>
            <a:r>
              <a:rPr i="0" lang="en-US" sz="3600" u="none">
                <a:solidFill>
                  <a:schemeClr val="dk2"/>
                </a:solidFill>
                <a:latin typeface="Verdana"/>
                <a:ea typeface="Verdana"/>
                <a:cs typeface="Verdana"/>
                <a:sym typeface="Verdana"/>
              </a:rPr>
              <a:t>The NOAA Foundation CORS Network (FCN)</a:t>
            </a:r>
            <a:endParaRPr>
              <a:latin typeface="Verdana"/>
              <a:ea typeface="Verdana"/>
              <a:cs typeface="Verdana"/>
              <a:sym typeface="Verdana"/>
            </a:endParaRPr>
          </a:p>
        </p:txBody>
      </p:sp>
      <p:pic>
        <p:nvPicPr>
          <p:cNvPr id="151" name="Google Shape;151;gdde27bf340_0_43"/>
          <p:cNvPicPr preferRelativeResize="0"/>
          <p:nvPr/>
        </p:nvPicPr>
        <p:blipFill>
          <a:blip r:embed="rId3">
            <a:alphaModFix/>
          </a:blip>
          <a:stretch>
            <a:fillRect/>
          </a:stretch>
        </p:blipFill>
        <p:spPr>
          <a:xfrm>
            <a:off x="1674004" y="957400"/>
            <a:ext cx="8843997" cy="5900600"/>
          </a:xfrm>
          <a:prstGeom prst="rect">
            <a:avLst/>
          </a:prstGeom>
          <a:noFill/>
          <a:ln>
            <a:noFill/>
          </a:ln>
        </p:spPr>
      </p:pic>
      <p:sp>
        <p:nvSpPr>
          <p:cNvPr id="152" name="Google Shape;152;gdde27bf340_0_43"/>
          <p:cNvSpPr txBox="1"/>
          <p:nvPr/>
        </p:nvSpPr>
        <p:spPr>
          <a:xfrm>
            <a:off x="1803625" y="6396600"/>
            <a:ext cx="463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FFFF"/>
                </a:solidFill>
                <a:latin typeface="Calibri"/>
                <a:ea typeface="Calibri"/>
                <a:cs typeface="Calibri"/>
                <a:sym typeface="Calibri"/>
              </a:rPr>
              <a:t>VLBA facility near Ft Davis, Texas</a:t>
            </a:r>
            <a:endParaRPr>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dde27bf340_0_37"/>
          <p:cNvSpPr txBox="1"/>
          <p:nvPr/>
        </p:nvSpPr>
        <p:spPr>
          <a:xfrm>
            <a:off x="687900" y="0"/>
            <a:ext cx="10816200" cy="1339800"/>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chemeClr val="dk2"/>
              </a:buClr>
              <a:buSzPts val="3600"/>
              <a:buFont typeface="Times New Roman"/>
              <a:buNone/>
            </a:pPr>
            <a:r>
              <a:rPr i="0" lang="en-US" sz="3600" u="none">
                <a:solidFill>
                  <a:schemeClr val="dk2"/>
                </a:solidFill>
                <a:latin typeface="Verdana"/>
                <a:ea typeface="Verdana"/>
                <a:cs typeface="Verdana"/>
                <a:sym typeface="Verdana"/>
              </a:rPr>
              <a:t>The NOAA Foundation CORS Network (FCN)</a:t>
            </a:r>
            <a:endParaRPr>
              <a:latin typeface="Verdana"/>
              <a:ea typeface="Verdana"/>
              <a:cs typeface="Verdana"/>
              <a:sym typeface="Verdana"/>
            </a:endParaRPr>
          </a:p>
        </p:txBody>
      </p:sp>
      <p:pic>
        <p:nvPicPr>
          <p:cNvPr id="159" name="Google Shape;159;gdde27bf340_0_37"/>
          <p:cNvPicPr preferRelativeResize="0"/>
          <p:nvPr/>
        </p:nvPicPr>
        <p:blipFill>
          <a:blip r:embed="rId3">
            <a:alphaModFix/>
          </a:blip>
          <a:stretch>
            <a:fillRect/>
          </a:stretch>
        </p:blipFill>
        <p:spPr>
          <a:xfrm>
            <a:off x="0" y="1339800"/>
            <a:ext cx="6162176" cy="4621624"/>
          </a:xfrm>
          <a:prstGeom prst="rect">
            <a:avLst/>
          </a:prstGeom>
          <a:noFill/>
          <a:ln>
            <a:noFill/>
          </a:ln>
        </p:spPr>
      </p:pic>
      <p:pic>
        <p:nvPicPr>
          <p:cNvPr id="160" name="Google Shape;160;gdde27bf340_0_37"/>
          <p:cNvPicPr preferRelativeResize="0"/>
          <p:nvPr/>
        </p:nvPicPr>
        <p:blipFill>
          <a:blip r:embed="rId4">
            <a:alphaModFix/>
          </a:blip>
          <a:stretch>
            <a:fillRect/>
          </a:stretch>
        </p:blipFill>
        <p:spPr>
          <a:xfrm>
            <a:off x="6029850" y="1339800"/>
            <a:ext cx="6162150" cy="46216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2"/>
          <p:cNvSpPr txBox="1"/>
          <p:nvPr/>
        </p:nvSpPr>
        <p:spPr>
          <a:xfrm>
            <a:off x="479425" y="62925"/>
            <a:ext cx="10972800" cy="1143000"/>
          </a:xfrm>
          <a:prstGeom prst="rect">
            <a:avLst/>
          </a:prstGeom>
          <a:noFill/>
          <a:ln>
            <a:noFill/>
          </a:ln>
        </p:spPr>
        <p:txBody>
          <a:bodyPr anchorCtr="0" anchor="ctr" bIns="60950" lIns="121900" spcFirstLastPara="1" rIns="121900" wrap="square" tIns="60950">
            <a:noAutofit/>
          </a:bodyPr>
          <a:lstStyle/>
          <a:p>
            <a:pPr indent="0" lvl="0" marL="0" marR="0" rtl="0" algn="l">
              <a:lnSpc>
                <a:spcPct val="100000"/>
              </a:lnSpc>
              <a:spcBef>
                <a:spcPts val="0"/>
              </a:spcBef>
              <a:spcAft>
                <a:spcPts val="0"/>
              </a:spcAft>
              <a:buClr>
                <a:schemeClr val="dk2"/>
              </a:buClr>
              <a:buSzPts val="3600"/>
              <a:buFont typeface="Times New Roman"/>
              <a:buNone/>
            </a:pPr>
            <a:r>
              <a:t/>
            </a:r>
            <a:endParaRPr>
              <a:latin typeface="Verdana"/>
              <a:ea typeface="Verdana"/>
              <a:cs typeface="Verdana"/>
              <a:sym typeface="Verdana"/>
            </a:endParaRPr>
          </a:p>
        </p:txBody>
      </p:sp>
      <p:pic>
        <p:nvPicPr>
          <p:cNvPr id="167" name="Google Shape;167;p12"/>
          <p:cNvPicPr preferRelativeResize="0"/>
          <p:nvPr/>
        </p:nvPicPr>
        <p:blipFill>
          <a:blip r:embed="rId3">
            <a:alphaModFix/>
          </a:blip>
          <a:stretch>
            <a:fillRect/>
          </a:stretch>
        </p:blipFill>
        <p:spPr>
          <a:xfrm>
            <a:off x="2124750" y="1205925"/>
            <a:ext cx="7536099" cy="5652074"/>
          </a:xfrm>
          <a:prstGeom prst="rect">
            <a:avLst/>
          </a:prstGeom>
          <a:noFill/>
          <a:ln>
            <a:noFill/>
          </a:ln>
        </p:spPr>
      </p:pic>
      <p:sp>
        <p:nvSpPr>
          <p:cNvPr id="168" name="Google Shape;168;p12"/>
          <p:cNvSpPr txBox="1"/>
          <p:nvPr/>
        </p:nvSpPr>
        <p:spPr>
          <a:xfrm>
            <a:off x="369900" y="467025"/>
            <a:ext cx="11452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600">
                <a:solidFill>
                  <a:schemeClr val="dk2"/>
                </a:solidFill>
                <a:latin typeface="Verdana"/>
                <a:ea typeface="Verdana"/>
                <a:cs typeface="Verdana"/>
                <a:sym typeface="Verdana"/>
              </a:rPr>
              <a:t>Where We Hope To Go</a:t>
            </a:r>
            <a:endParaRPr>
              <a:solidFill>
                <a:schemeClr val="dk1"/>
              </a:solidFill>
              <a:latin typeface="Verdana"/>
              <a:ea typeface="Verdana"/>
              <a:cs typeface="Verdana"/>
              <a:sym typeface="Verdana"/>
            </a:endParaRPr>
          </a:p>
        </p:txBody>
      </p:sp>
      <p:sp>
        <p:nvSpPr>
          <p:cNvPr id="169" name="Google Shape;169;p12"/>
          <p:cNvSpPr txBox="1"/>
          <p:nvPr/>
        </p:nvSpPr>
        <p:spPr>
          <a:xfrm>
            <a:off x="167775" y="6312725"/>
            <a:ext cx="188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NOTA station TNPP</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2011-05-03T00:05:47Z</dcterms:created>
  <dc:creator>Barbara Simmons</dc:creator>
</cp:coreProperties>
</file>

<file path=docProps/custom.xml><?xml version="1.0" encoding="utf-8"?>
<Properties xmlns="http://schemas.openxmlformats.org/officeDocument/2006/custom-properties" xmlns:vt="http://schemas.openxmlformats.org/officeDocument/2006/docPropsVTypes"/>
</file>