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702" r:id="rId3"/>
  </p:sldMasterIdLst>
  <p:notesMasterIdLst>
    <p:notesMasterId r:id="rId93"/>
  </p:notesMasterIdLst>
  <p:sldIdLst>
    <p:sldId id="261" r:id="rId4"/>
    <p:sldId id="677" r:id="rId5"/>
    <p:sldId id="678" r:id="rId6"/>
    <p:sldId id="679" r:id="rId7"/>
    <p:sldId id="680" r:id="rId8"/>
    <p:sldId id="681" r:id="rId9"/>
    <p:sldId id="682" r:id="rId10"/>
    <p:sldId id="684" r:id="rId11"/>
    <p:sldId id="685" r:id="rId12"/>
    <p:sldId id="767" r:id="rId13"/>
    <p:sldId id="765" r:id="rId14"/>
    <p:sldId id="713" r:id="rId15"/>
    <p:sldId id="714" r:id="rId16"/>
    <p:sldId id="715" r:id="rId17"/>
    <p:sldId id="716" r:id="rId18"/>
    <p:sldId id="717" r:id="rId19"/>
    <p:sldId id="718" r:id="rId20"/>
    <p:sldId id="719" r:id="rId21"/>
    <p:sldId id="720" r:id="rId22"/>
    <p:sldId id="721" r:id="rId23"/>
    <p:sldId id="722" r:id="rId24"/>
    <p:sldId id="723" r:id="rId25"/>
    <p:sldId id="724" r:id="rId26"/>
    <p:sldId id="725" r:id="rId27"/>
    <p:sldId id="727" r:id="rId28"/>
    <p:sldId id="728" r:id="rId29"/>
    <p:sldId id="729" r:id="rId30"/>
    <p:sldId id="730" r:id="rId31"/>
    <p:sldId id="733" r:id="rId32"/>
    <p:sldId id="734" r:id="rId33"/>
    <p:sldId id="735" r:id="rId34"/>
    <p:sldId id="731" r:id="rId35"/>
    <p:sldId id="732" r:id="rId36"/>
    <p:sldId id="766" r:id="rId37"/>
    <p:sldId id="736" r:id="rId38"/>
    <p:sldId id="737" r:id="rId39"/>
    <p:sldId id="738" r:id="rId40"/>
    <p:sldId id="739" r:id="rId41"/>
    <p:sldId id="740" r:id="rId42"/>
    <p:sldId id="741" r:id="rId43"/>
    <p:sldId id="742" r:id="rId44"/>
    <p:sldId id="743" r:id="rId45"/>
    <p:sldId id="687" r:id="rId46"/>
    <p:sldId id="745" r:id="rId47"/>
    <p:sldId id="707" r:id="rId48"/>
    <p:sldId id="747" r:id="rId49"/>
    <p:sldId id="748" r:id="rId50"/>
    <p:sldId id="749" r:id="rId51"/>
    <p:sldId id="750" r:id="rId52"/>
    <p:sldId id="751" r:id="rId53"/>
    <p:sldId id="752" r:id="rId54"/>
    <p:sldId id="753" r:id="rId55"/>
    <p:sldId id="754" r:id="rId56"/>
    <p:sldId id="755" r:id="rId57"/>
    <p:sldId id="756" r:id="rId58"/>
    <p:sldId id="757" r:id="rId59"/>
    <p:sldId id="758" r:id="rId60"/>
    <p:sldId id="759" r:id="rId61"/>
    <p:sldId id="760" r:id="rId62"/>
    <p:sldId id="761" r:id="rId63"/>
    <p:sldId id="762" r:id="rId64"/>
    <p:sldId id="708" r:id="rId65"/>
    <p:sldId id="712" r:id="rId66"/>
    <p:sldId id="686" r:id="rId67"/>
    <p:sldId id="659" r:id="rId68"/>
    <p:sldId id="705" r:id="rId69"/>
    <p:sldId id="664" r:id="rId70"/>
    <p:sldId id="663" r:id="rId71"/>
    <p:sldId id="608" r:id="rId72"/>
    <p:sldId id="688" r:id="rId73"/>
    <p:sldId id="689" r:id="rId74"/>
    <p:sldId id="691" r:id="rId75"/>
    <p:sldId id="692" r:id="rId76"/>
    <p:sldId id="693" r:id="rId77"/>
    <p:sldId id="694" r:id="rId78"/>
    <p:sldId id="695" r:id="rId79"/>
    <p:sldId id="696" r:id="rId80"/>
    <p:sldId id="697" r:id="rId81"/>
    <p:sldId id="698" r:id="rId82"/>
    <p:sldId id="763" r:id="rId83"/>
    <p:sldId id="744" r:id="rId84"/>
    <p:sldId id="660" r:id="rId85"/>
    <p:sldId id="709" r:id="rId86"/>
    <p:sldId id="764" r:id="rId87"/>
    <p:sldId id="669" r:id="rId88"/>
    <p:sldId id="673" r:id="rId89"/>
    <p:sldId id="711" r:id="rId90"/>
    <p:sldId id="670" r:id="rId91"/>
    <p:sldId id="704" r:id="rId92"/>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hael Dennis" initials="MD" lastIdx="2" clrIdx="0">
    <p:extLst>
      <p:ext uri="{19B8F6BF-5375-455C-9EA6-DF929625EA0E}">
        <p15:presenceInfo xmlns:p15="http://schemas.microsoft.com/office/powerpoint/2012/main" userId="043abf545f85821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4F81BD"/>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227" autoAdjust="0"/>
    <p:restoredTop sz="94660"/>
  </p:normalViewPr>
  <p:slideViewPr>
    <p:cSldViewPr snapToGrid="0" snapToObjects="1">
      <p:cViewPr varScale="1">
        <p:scale>
          <a:sx n="69" d="100"/>
          <a:sy n="69" d="100"/>
        </p:scale>
        <p:origin x="1386" y="48"/>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2895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slide" Target="slides/slide81.xml"/><Relationship Id="rId89" Type="http://schemas.openxmlformats.org/officeDocument/2006/relationships/slide" Target="slides/slide86.xml"/><Relationship Id="rId97"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presProps" Target="pres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notesMaster" Target="notesMasters/notesMaster1.xml"/><Relationship Id="rId98"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commentAuthors" Target="commentAuthor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B0DAC-DFC6-4C3A-A9AA-3D0F3AD6A07A}" type="datetimeFigureOut">
              <a:rPr lang="en-US" smtClean="0"/>
              <a:t>10/12/2018</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C3F9A3-1875-461D-BED2-1C4D2A8FC31B}" type="slidenum">
              <a:rPr lang="en-US" smtClean="0"/>
              <a:t>‹#›</a:t>
            </a:fld>
            <a:endParaRPr lang="en-US" dirty="0"/>
          </a:p>
        </p:txBody>
      </p:sp>
    </p:spTree>
    <p:extLst>
      <p:ext uri="{BB962C8B-B14F-4D97-AF65-F5344CB8AC3E}">
        <p14:creationId xmlns:p14="http://schemas.microsoft.com/office/powerpoint/2010/main" val="20450509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ngs.noaa.gov/datums/vertical/index.shtml#NAVD88"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ngs.noaa.gov/datums/vertical/index.shtml#NAVD88"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The NGS 10 year plan had a goal for all the regional advisor to be in place Oct 1, 2016. Prior it was a patchwork of advisors in some states based on partnering agreements with various state agencies. At most there were 28 state advisors. NGS moved away from this model to ensure every state had an advisor. The Rocky Mountain Regional Advisor covers CO, WY and MT.</a:t>
            </a:r>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07C81FE7-E164-48F1-9C09-6D8A8DC3F0F0}" type="slidenum">
              <a:rPr lang="en-US" altLang="en-US" smtClean="0"/>
              <a:pPr/>
              <a:t>4</a:t>
            </a:fld>
            <a:endParaRPr lang="en-US" altLang="en-US" smtClean="0"/>
          </a:p>
        </p:txBody>
      </p:sp>
    </p:spTree>
    <p:extLst>
      <p:ext uri="{BB962C8B-B14F-4D97-AF65-F5344CB8AC3E}">
        <p14:creationId xmlns:p14="http://schemas.microsoft.com/office/powerpoint/2010/main" val="10780337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0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9775" indent="-282575">
              <a:spcBef>
                <a:spcPct val="30000"/>
              </a:spcBef>
              <a:defRPr sz="1200">
                <a:solidFill>
                  <a:schemeClr val="tx1"/>
                </a:solidFill>
                <a:latin typeface="Calibri" panose="020F0502020204030204" pitchFamily="34" charset="0"/>
              </a:defRPr>
            </a:lvl2pPr>
            <a:lvl3pPr marL="1139825" indent="-225425">
              <a:spcBef>
                <a:spcPct val="30000"/>
              </a:spcBef>
              <a:defRPr sz="1200">
                <a:solidFill>
                  <a:schemeClr val="tx1"/>
                </a:solidFill>
                <a:latin typeface="Calibri" panose="020F0502020204030204" pitchFamily="34" charset="0"/>
              </a:defRPr>
            </a:lvl3pPr>
            <a:lvl4pPr marL="1597025" indent="-225425">
              <a:spcBef>
                <a:spcPct val="30000"/>
              </a:spcBef>
              <a:defRPr sz="1200">
                <a:solidFill>
                  <a:schemeClr val="tx1"/>
                </a:solidFill>
                <a:latin typeface="Calibri" panose="020F0502020204030204" pitchFamily="34" charset="0"/>
              </a:defRPr>
            </a:lvl4pPr>
            <a:lvl5pPr marL="2054225" indent="-225425">
              <a:spcBef>
                <a:spcPct val="30000"/>
              </a:spcBef>
              <a:defRPr sz="1200">
                <a:solidFill>
                  <a:schemeClr val="tx1"/>
                </a:solidFill>
                <a:latin typeface="Calibri" panose="020F0502020204030204" pitchFamily="34" charset="0"/>
              </a:defRPr>
            </a:lvl5pPr>
            <a:lvl6pPr marL="2511425" indent="-225425" eaLnBrk="0" fontAlgn="base" hangingPunct="0">
              <a:spcBef>
                <a:spcPct val="30000"/>
              </a:spcBef>
              <a:spcAft>
                <a:spcPct val="0"/>
              </a:spcAft>
              <a:defRPr sz="1200">
                <a:solidFill>
                  <a:schemeClr val="tx1"/>
                </a:solidFill>
                <a:latin typeface="Calibri" panose="020F0502020204030204" pitchFamily="34" charset="0"/>
              </a:defRPr>
            </a:lvl6pPr>
            <a:lvl7pPr marL="2968625" indent="-225425" eaLnBrk="0" fontAlgn="base" hangingPunct="0">
              <a:spcBef>
                <a:spcPct val="30000"/>
              </a:spcBef>
              <a:spcAft>
                <a:spcPct val="0"/>
              </a:spcAft>
              <a:defRPr sz="1200">
                <a:solidFill>
                  <a:schemeClr val="tx1"/>
                </a:solidFill>
                <a:latin typeface="Calibri" panose="020F0502020204030204" pitchFamily="34" charset="0"/>
              </a:defRPr>
            </a:lvl7pPr>
            <a:lvl8pPr marL="3425825" indent="-225425" eaLnBrk="0" fontAlgn="base" hangingPunct="0">
              <a:spcBef>
                <a:spcPct val="30000"/>
              </a:spcBef>
              <a:spcAft>
                <a:spcPct val="0"/>
              </a:spcAft>
              <a:defRPr sz="1200">
                <a:solidFill>
                  <a:schemeClr val="tx1"/>
                </a:solidFill>
                <a:latin typeface="Calibri" panose="020F0502020204030204" pitchFamily="34" charset="0"/>
              </a:defRPr>
            </a:lvl8pPr>
            <a:lvl9pPr marL="3883025" indent="-2254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7581609-5A84-4DB6-B7C8-E7628BE2D786}" type="slidenum">
              <a:rPr lang="en-US" altLang="en-US" smtClean="0">
                <a:solidFill>
                  <a:srgbClr val="000000"/>
                </a:solidFill>
                <a:ea typeface="ＭＳ Ｐゴシック" panose="020B0600070205080204" pitchFamily="34" charset="-128"/>
              </a:rPr>
              <a:pPr>
                <a:spcBef>
                  <a:spcPct val="0"/>
                </a:spcBef>
              </a:pPr>
              <a:t>29</a:t>
            </a:fld>
            <a:endParaRPr lang="en-US" altLang="en-US" smtClean="0">
              <a:solidFill>
                <a:srgbClr val="000000"/>
              </a:solidFill>
              <a:ea typeface="ＭＳ Ｐゴシック" panose="020B0600070205080204" pitchFamily="34" charset="-128"/>
            </a:endParaRPr>
          </a:p>
        </p:txBody>
      </p:sp>
    </p:spTree>
    <p:extLst>
      <p:ext uri="{BB962C8B-B14F-4D97-AF65-F5344CB8AC3E}">
        <p14:creationId xmlns:p14="http://schemas.microsoft.com/office/powerpoint/2010/main" val="37813965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9775" indent="-282575">
              <a:spcBef>
                <a:spcPct val="30000"/>
              </a:spcBef>
              <a:defRPr sz="1200">
                <a:solidFill>
                  <a:schemeClr val="tx1"/>
                </a:solidFill>
                <a:latin typeface="Calibri" panose="020F0502020204030204" pitchFamily="34" charset="0"/>
              </a:defRPr>
            </a:lvl2pPr>
            <a:lvl3pPr marL="1139825" indent="-225425">
              <a:spcBef>
                <a:spcPct val="30000"/>
              </a:spcBef>
              <a:defRPr sz="1200">
                <a:solidFill>
                  <a:schemeClr val="tx1"/>
                </a:solidFill>
                <a:latin typeface="Calibri" panose="020F0502020204030204" pitchFamily="34" charset="0"/>
              </a:defRPr>
            </a:lvl3pPr>
            <a:lvl4pPr marL="1597025" indent="-225425">
              <a:spcBef>
                <a:spcPct val="30000"/>
              </a:spcBef>
              <a:defRPr sz="1200">
                <a:solidFill>
                  <a:schemeClr val="tx1"/>
                </a:solidFill>
                <a:latin typeface="Calibri" panose="020F0502020204030204" pitchFamily="34" charset="0"/>
              </a:defRPr>
            </a:lvl4pPr>
            <a:lvl5pPr marL="2054225" indent="-225425">
              <a:spcBef>
                <a:spcPct val="30000"/>
              </a:spcBef>
              <a:defRPr sz="1200">
                <a:solidFill>
                  <a:schemeClr val="tx1"/>
                </a:solidFill>
                <a:latin typeface="Calibri" panose="020F0502020204030204" pitchFamily="34" charset="0"/>
              </a:defRPr>
            </a:lvl5pPr>
            <a:lvl6pPr marL="2511425" indent="-225425" eaLnBrk="0" fontAlgn="base" hangingPunct="0">
              <a:spcBef>
                <a:spcPct val="30000"/>
              </a:spcBef>
              <a:spcAft>
                <a:spcPct val="0"/>
              </a:spcAft>
              <a:defRPr sz="1200">
                <a:solidFill>
                  <a:schemeClr val="tx1"/>
                </a:solidFill>
                <a:latin typeface="Calibri" panose="020F0502020204030204" pitchFamily="34" charset="0"/>
              </a:defRPr>
            </a:lvl6pPr>
            <a:lvl7pPr marL="2968625" indent="-225425" eaLnBrk="0" fontAlgn="base" hangingPunct="0">
              <a:spcBef>
                <a:spcPct val="30000"/>
              </a:spcBef>
              <a:spcAft>
                <a:spcPct val="0"/>
              </a:spcAft>
              <a:defRPr sz="1200">
                <a:solidFill>
                  <a:schemeClr val="tx1"/>
                </a:solidFill>
                <a:latin typeface="Calibri" panose="020F0502020204030204" pitchFamily="34" charset="0"/>
              </a:defRPr>
            </a:lvl7pPr>
            <a:lvl8pPr marL="3425825" indent="-225425" eaLnBrk="0" fontAlgn="base" hangingPunct="0">
              <a:spcBef>
                <a:spcPct val="30000"/>
              </a:spcBef>
              <a:spcAft>
                <a:spcPct val="0"/>
              </a:spcAft>
              <a:defRPr sz="1200">
                <a:solidFill>
                  <a:schemeClr val="tx1"/>
                </a:solidFill>
                <a:latin typeface="Calibri" panose="020F0502020204030204" pitchFamily="34" charset="0"/>
              </a:defRPr>
            </a:lvl8pPr>
            <a:lvl9pPr marL="3883025" indent="-2254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FCA6761-9620-4E7A-B1BC-075D7E283ABA}" type="slidenum">
              <a:rPr lang="en-US" altLang="en-US" smtClean="0">
                <a:solidFill>
                  <a:srgbClr val="000000"/>
                </a:solidFill>
                <a:ea typeface="ＭＳ Ｐゴシック" panose="020B0600070205080204" pitchFamily="34" charset="-128"/>
              </a:rPr>
              <a:pPr>
                <a:spcBef>
                  <a:spcPct val="0"/>
                </a:spcBef>
              </a:pPr>
              <a:t>30</a:t>
            </a:fld>
            <a:endParaRPr lang="en-US" altLang="en-US" smtClean="0">
              <a:solidFill>
                <a:srgbClr val="000000"/>
              </a:solidFill>
              <a:ea typeface="ＭＳ Ｐゴシック" panose="020B0600070205080204" pitchFamily="34" charset="-128"/>
            </a:endParaRPr>
          </a:p>
        </p:txBody>
      </p:sp>
    </p:spTree>
    <p:extLst>
      <p:ext uri="{BB962C8B-B14F-4D97-AF65-F5344CB8AC3E}">
        <p14:creationId xmlns:p14="http://schemas.microsoft.com/office/powerpoint/2010/main" val="37145305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latin typeface="Arial" panose="020B0604020202020204" pitchFamily="34" charset="0"/>
            </a:endParaRPr>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spcBef>
                <a:spcPct val="30000"/>
              </a:spcBef>
              <a:defRPr sz="1200">
                <a:solidFill>
                  <a:schemeClr val="tx1"/>
                </a:solidFill>
                <a:latin typeface="Calibri" panose="020F0502020204030204" pitchFamily="34" charset="0"/>
              </a:defRPr>
            </a:lvl1pPr>
            <a:lvl2pPr marL="739775" indent="-282575" defTabSz="955675">
              <a:spcBef>
                <a:spcPct val="30000"/>
              </a:spcBef>
              <a:defRPr sz="1200">
                <a:solidFill>
                  <a:schemeClr val="tx1"/>
                </a:solidFill>
                <a:latin typeface="Calibri" panose="020F0502020204030204" pitchFamily="34" charset="0"/>
              </a:defRPr>
            </a:lvl2pPr>
            <a:lvl3pPr marL="1139825" indent="-225425" defTabSz="955675">
              <a:spcBef>
                <a:spcPct val="30000"/>
              </a:spcBef>
              <a:defRPr sz="1200">
                <a:solidFill>
                  <a:schemeClr val="tx1"/>
                </a:solidFill>
                <a:latin typeface="Calibri" panose="020F0502020204030204" pitchFamily="34" charset="0"/>
              </a:defRPr>
            </a:lvl3pPr>
            <a:lvl4pPr marL="1597025" indent="-225425" defTabSz="955675">
              <a:spcBef>
                <a:spcPct val="30000"/>
              </a:spcBef>
              <a:defRPr sz="1200">
                <a:solidFill>
                  <a:schemeClr val="tx1"/>
                </a:solidFill>
                <a:latin typeface="Calibri" panose="020F0502020204030204" pitchFamily="34" charset="0"/>
              </a:defRPr>
            </a:lvl4pPr>
            <a:lvl5pPr marL="2054225" indent="-225425" defTabSz="955675">
              <a:spcBef>
                <a:spcPct val="30000"/>
              </a:spcBef>
              <a:defRPr sz="1200">
                <a:solidFill>
                  <a:schemeClr val="tx1"/>
                </a:solidFill>
                <a:latin typeface="Calibri" panose="020F0502020204030204" pitchFamily="34" charset="0"/>
              </a:defRPr>
            </a:lvl5pPr>
            <a:lvl6pPr marL="2511425" indent="-225425" defTabSz="955675" eaLnBrk="0" fontAlgn="base" hangingPunct="0">
              <a:spcBef>
                <a:spcPct val="30000"/>
              </a:spcBef>
              <a:spcAft>
                <a:spcPct val="0"/>
              </a:spcAft>
              <a:defRPr sz="1200">
                <a:solidFill>
                  <a:schemeClr val="tx1"/>
                </a:solidFill>
                <a:latin typeface="Calibri" panose="020F0502020204030204" pitchFamily="34" charset="0"/>
              </a:defRPr>
            </a:lvl6pPr>
            <a:lvl7pPr marL="2968625" indent="-225425" defTabSz="955675" eaLnBrk="0" fontAlgn="base" hangingPunct="0">
              <a:spcBef>
                <a:spcPct val="30000"/>
              </a:spcBef>
              <a:spcAft>
                <a:spcPct val="0"/>
              </a:spcAft>
              <a:defRPr sz="1200">
                <a:solidFill>
                  <a:schemeClr val="tx1"/>
                </a:solidFill>
                <a:latin typeface="Calibri" panose="020F0502020204030204" pitchFamily="34" charset="0"/>
              </a:defRPr>
            </a:lvl7pPr>
            <a:lvl8pPr marL="3425825" indent="-225425" defTabSz="955675" eaLnBrk="0" fontAlgn="base" hangingPunct="0">
              <a:spcBef>
                <a:spcPct val="30000"/>
              </a:spcBef>
              <a:spcAft>
                <a:spcPct val="0"/>
              </a:spcAft>
              <a:defRPr sz="1200">
                <a:solidFill>
                  <a:schemeClr val="tx1"/>
                </a:solidFill>
                <a:latin typeface="Calibri" panose="020F0502020204030204" pitchFamily="34" charset="0"/>
              </a:defRPr>
            </a:lvl8pPr>
            <a:lvl9pPr marL="3883025" indent="-225425" defTabSz="9556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BDA5AEA-FE5B-408F-9955-D07DB0F6DF94}" type="slidenum">
              <a:rPr lang="en-US" altLang="en-US" smtClean="0">
                <a:latin typeface="Arial" panose="020B0604020202020204" pitchFamily="34" charset="0"/>
                <a:ea typeface="ＭＳ Ｐゴシック" panose="020B0600070205080204" pitchFamily="34" charset="-128"/>
              </a:rPr>
              <a:pPr>
                <a:spcBef>
                  <a:spcPct val="0"/>
                </a:spcBef>
              </a:pPr>
              <a:t>31</a:t>
            </a:fld>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5705599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8"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fontAlgn="auto" hangingPunct="1">
              <a:lnSpc>
                <a:spcPct val="120000"/>
              </a:lnSpc>
              <a:spcBef>
                <a:spcPts val="0"/>
              </a:spcBef>
              <a:spcAft>
                <a:spcPts val="0"/>
              </a:spcAft>
              <a:defRPr/>
            </a:pPr>
            <a:r>
              <a:rPr lang="en-US" altLang="en-US" dirty="0" smtClean="0"/>
              <a:t>Pictured: Airborne gravity survey grid and the current status of GRAV-D, with more than 45 percent of the U.S. and its territories covered and GRAV-D airborne data collected.</a:t>
            </a:r>
          </a:p>
          <a:p>
            <a:pPr eaLnBrk="1" fontAlgn="auto" hangingPunct="1">
              <a:lnSpc>
                <a:spcPct val="120000"/>
              </a:lnSpc>
              <a:spcBef>
                <a:spcPts val="0"/>
              </a:spcBef>
              <a:spcAft>
                <a:spcPts val="0"/>
              </a:spcAft>
              <a:defRPr/>
            </a:pPr>
            <a:endParaRPr lang="en-US" altLang="en-US" dirty="0" smtClean="0"/>
          </a:p>
          <a:p>
            <a:pPr eaLnBrk="1" fontAlgn="auto" hangingPunct="1">
              <a:lnSpc>
                <a:spcPct val="120000"/>
              </a:lnSpc>
              <a:spcBef>
                <a:spcPts val="0"/>
              </a:spcBef>
              <a:spcAft>
                <a:spcPts val="0"/>
              </a:spcAft>
              <a:defRPr/>
            </a:pPr>
            <a:r>
              <a:rPr lang="en-US" altLang="en-US" dirty="0" smtClean="0"/>
              <a:t>In 2010, began operational collection of airborne gravity data to calculate a geoid model and ultimately a new vertical reference system for accurate height measurements up to 2 cm in the U.S. and territories.</a:t>
            </a:r>
            <a:br>
              <a:rPr lang="en-US" altLang="en-US" dirty="0" smtClean="0"/>
            </a:br>
            <a:endParaRPr lang="en-US" altLang="en-US" dirty="0" smtClean="0"/>
          </a:p>
          <a:p>
            <a:pPr marL="640788" lvl="1" indent="-174760" eaLnBrk="1" fontAlgn="auto" hangingPunct="1">
              <a:lnSpc>
                <a:spcPct val="110000"/>
              </a:lnSpc>
              <a:spcBef>
                <a:spcPts val="0"/>
              </a:spcBef>
              <a:spcAft>
                <a:spcPts val="0"/>
              </a:spcAft>
              <a:buFont typeface="Wingdings" panose="05000000000000000000" pitchFamily="2" charset="2"/>
              <a:buChar char="§"/>
              <a:defRPr/>
            </a:pPr>
            <a:r>
              <a:rPr lang="en-US" altLang="en-US" dirty="0" smtClean="0"/>
              <a:t>Provides highly accurate height measurements to determine where water flows</a:t>
            </a:r>
          </a:p>
          <a:p>
            <a:pPr marL="640788" lvl="1" indent="-174760" eaLnBrk="1" fontAlgn="auto" hangingPunct="1">
              <a:lnSpc>
                <a:spcPct val="110000"/>
              </a:lnSpc>
              <a:spcBef>
                <a:spcPts val="0"/>
              </a:spcBef>
              <a:spcAft>
                <a:spcPts val="0"/>
              </a:spcAft>
              <a:buFont typeface="Wingdings" panose="05000000000000000000" pitchFamily="2" charset="2"/>
              <a:buChar char="§"/>
              <a:defRPr/>
            </a:pPr>
            <a:r>
              <a:rPr lang="en-US" altLang="en-US" dirty="0" smtClean="0"/>
              <a:t>Connects satellite and terrestrial gravity measurements for efficient and accurate gravity monitoring</a:t>
            </a:r>
          </a:p>
          <a:p>
            <a:pPr marL="640788" lvl="1" indent="-174760" eaLnBrk="1" fontAlgn="auto" hangingPunct="1">
              <a:lnSpc>
                <a:spcPct val="110000"/>
              </a:lnSpc>
              <a:spcBef>
                <a:spcPts val="0"/>
              </a:spcBef>
              <a:spcAft>
                <a:spcPts val="0"/>
              </a:spcAft>
              <a:buFont typeface="Wingdings" panose="05000000000000000000" pitchFamily="2" charset="2"/>
              <a:buChar char="§"/>
              <a:defRPr/>
            </a:pPr>
            <a:r>
              <a:rPr lang="en-US" altLang="en-US" dirty="0" smtClean="0">
                <a:latin typeface="Arial" pitchFamily="34" charset="0"/>
              </a:rPr>
              <a:t>Benefits include $240 Million from improved floodplain mapping alone</a:t>
            </a:r>
          </a:p>
          <a:p>
            <a:pPr lvl="1" eaLnBrk="1" fontAlgn="auto" hangingPunct="1">
              <a:lnSpc>
                <a:spcPct val="110000"/>
              </a:lnSpc>
              <a:spcBef>
                <a:spcPts val="0"/>
              </a:spcBef>
              <a:spcAft>
                <a:spcPts val="0"/>
              </a:spcAft>
              <a:buFont typeface="Arial" pitchFamily="34" charset="0"/>
              <a:buChar char="–"/>
              <a:defRPr/>
            </a:pPr>
            <a:endParaRPr lang="en-US" altLang="en-US" dirty="0" smtClean="0"/>
          </a:p>
          <a:p>
            <a:pPr eaLnBrk="1" fontAlgn="auto" hangingPunct="1">
              <a:spcBef>
                <a:spcPts val="0"/>
              </a:spcBef>
              <a:spcAft>
                <a:spcPts val="0"/>
              </a:spcAft>
              <a:defRPr/>
            </a:pPr>
            <a:endParaRPr lang="en-US" altLang="en-US" dirty="0" smtClean="0">
              <a:latin typeface="Arial" pitchFamily="34" charset="0"/>
            </a:endParaRPr>
          </a:p>
        </p:txBody>
      </p:sp>
      <p:sp>
        <p:nvSpPr>
          <p:cNvPr id="686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4563">
              <a:spcBef>
                <a:spcPct val="30000"/>
              </a:spcBef>
              <a:defRPr sz="1200">
                <a:solidFill>
                  <a:schemeClr val="tx1"/>
                </a:solidFill>
                <a:latin typeface="Calibri" panose="020F0502020204030204" pitchFamily="34" charset="0"/>
              </a:defRPr>
            </a:lvl1pPr>
            <a:lvl2pPr marL="754063" indent="-287338" defTabSz="944563">
              <a:spcBef>
                <a:spcPct val="30000"/>
              </a:spcBef>
              <a:defRPr sz="1200">
                <a:solidFill>
                  <a:schemeClr val="tx1"/>
                </a:solidFill>
                <a:latin typeface="Calibri" panose="020F0502020204030204" pitchFamily="34" charset="0"/>
              </a:defRPr>
            </a:lvl2pPr>
            <a:lvl3pPr marL="1162050" indent="-230188" defTabSz="944563">
              <a:spcBef>
                <a:spcPct val="30000"/>
              </a:spcBef>
              <a:defRPr sz="1200">
                <a:solidFill>
                  <a:schemeClr val="tx1"/>
                </a:solidFill>
                <a:latin typeface="Calibri" panose="020F0502020204030204" pitchFamily="34" charset="0"/>
              </a:defRPr>
            </a:lvl3pPr>
            <a:lvl4pPr marL="1627188" indent="-230188" defTabSz="944563">
              <a:spcBef>
                <a:spcPct val="30000"/>
              </a:spcBef>
              <a:defRPr sz="1200">
                <a:solidFill>
                  <a:schemeClr val="tx1"/>
                </a:solidFill>
                <a:latin typeface="Calibri" panose="020F0502020204030204" pitchFamily="34" charset="0"/>
              </a:defRPr>
            </a:lvl4pPr>
            <a:lvl5pPr marL="2093913" indent="-230188" defTabSz="944563">
              <a:spcBef>
                <a:spcPct val="30000"/>
              </a:spcBef>
              <a:defRPr sz="1200">
                <a:solidFill>
                  <a:schemeClr val="tx1"/>
                </a:solidFill>
                <a:latin typeface="Calibri" panose="020F0502020204030204" pitchFamily="34" charset="0"/>
              </a:defRPr>
            </a:lvl5pPr>
            <a:lvl6pPr marL="2551113" indent="-230188" defTabSz="944563" eaLnBrk="0" fontAlgn="base" hangingPunct="0">
              <a:spcBef>
                <a:spcPct val="30000"/>
              </a:spcBef>
              <a:spcAft>
                <a:spcPct val="0"/>
              </a:spcAft>
              <a:defRPr sz="1200">
                <a:solidFill>
                  <a:schemeClr val="tx1"/>
                </a:solidFill>
                <a:latin typeface="Calibri" panose="020F0502020204030204" pitchFamily="34" charset="0"/>
              </a:defRPr>
            </a:lvl6pPr>
            <a:lvl7pPr marL="3008313" indent="-230188" defTabSz="944563" eaLnBrk="0" fontAlgn="base" hangingPunct="0">
              <a:spcBef>
                <a:spcPct val="30000"/>
              </a:spcBef>
              <a:spcAft>
                <a:spcPct val="0"/>
              </a:spcAft>
              <a:defRPr sz="1200">
                <a:solidFill>
                  <a:schemeClr val="tx1"/>
                </a:solidFill>
                <a:latin typeface="Calibri" panose="020F0502020204030204" pitchFamily="34" charset="0"/>
              </a:defRPr>
            </a:lvl7pPr>
            <a:lvl8pPr marL="3465513" indent="-230188" defTabSz="944563" eaLnBrk="0" fontAlgn="base" hangingPunct="0">
              <a:spcBef>
                <a:spcPct val="30000"/>
              </a:spcBef>
              <a:spcAft>
                <a:spcPct val="0"/>
              </a:spcAft>
              <a:defRPr sz="1200">
                <a:solidFill>
                  <a:schemeClr val="tx1"/>
                </a:solidFill>
                <a:latin typeface="Calibri" panose="020F0502020204030204" pitchFamily="34" charset="0"/>
              </a:defRPr>
            </a:lvl8pPr>
            <a:lvl9pPr marL="3922713" indent="-230188" defTabSz="94456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5D0C83B-95B6-43A5-A743-D2A836E441F6}" type="slidenum">
              <a:rPr lang="en-US" altLang="en-US" smtClean="0">
                <a:solidFill>
                  <a:srgbClr val="000000"/>
                </a:solidFill>
                <a:latin typeface="Arial" panose="020B0604020202020204" pitchFamily="34" charset="0"/>
                <a:ea typeface="ＭＳ Ｐゴシック" panose="020B0600070205080204" pitchFamily="34" charset="-128"/>
              </a:rPr>
              <a:pPr>
                <a:spcBef>
                  <a:spcPct val="0"/>
                </a:spcBef>
              </a:pPr>
              <a:t>33</a:t>
            </a:fld>
            <a:endParaRPr lang="en-US" altLang="en-US" smtClean="0">
              <a:solidFill>
                <a:srgbClr val="000000"/>
              </a:solidFill>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7165040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spcBef>
                <a:spcPct val="30000"/>
              </a:spcBef>
              <a:defRPr sz="1200">
                <a:solidFill>
                  <a:schemeClr val="tx1"/>
                </a:solidFill>
                <a:latin typeface="Calibri" panose="020F0502020204030204" pitchFamily="34" charset="0"/>
              </a:defRPr>
            </a:lvl1pPr>
            <a:lvl2pPr marL="755650" indent="-290513" defTabSz="919163">
              <a:spcBef>
                <a:spcPct val="30000"/>
              </a:spcBef>
              <a:defRPr sz="1200">
                <a:solidFill>
                  <a:schemeClr val="tx1"/>
                </a:solidFill>
                <a:latin typeface="Calibri" panose="020F0502020204030204" pitchFamily="34" charset="0"/>
              </a:defRPr>
            </a:lvl2pPr>
            <a:lvl3pPr marL="1163638" indent="-231775" defTabSz="919163">
              <a:spcBef>
                <a:spcPct val="30000"/>
              </a:spcBef>
              <a:defRPr sz="1200">
                <a:solidFill>
                  <a:schemeClr val="tx1"/>
                </a:solidFill>
                <a:latin typeface="Calibri" panose="020F0502020204030204" pitchFamily="34" charset="0"/>
              </a:defRPr>
            </a:lvl3pPr>
            <a:lvl4pPr marL="1630363" indent="-231775" defTabSz="919163">
              <a:spcBef>
                <a:spcPct val="30000"/>
              </a:spcBef>
              <a:defRPr sz="1200">
                <a:solidFill>
                  <a:schemeClr val="tx1"/>
                </a:solidFill>
                <a:latin typeface="Calibri" panose="020F0502020204030204" pitchFamily="34" charset="0"/>
              </a:defRPr>
            </a:lvl4pPr>
            <a:lvl5pPr marL="2095500" indent="-231775" defTabSz="919163">
              <a:spcBef>
                <a:spcPct val="30000"/>
              </a:spcBef>
              <a:defRPr sz="1200">
                <a:solidFill>
                  <a:schemeClr val="tx1"/>
                </a:solidFill>
                <a:latin typeface="Calibri" panose="020F0502020204030204" pitchFamily="34" charset="0"/>
              </a:defRPr>
            </a:lvl5pPr>
            <a:lvl6pPr marL="2552700" indent="-231775" defTabSz="919163" eaLnBrk="0" fontAlgn="base" hangingPunct="0">
              <a:spcBef>
                <a:spcPct val="30000"/>
              </a:spcBef>
              <a:spcAft>
                <a:spcPct val="0"/>
              </a:spcAft>
              <a:defRPr sz="1200">
                <a:solidFill>
                  <a:schemeClr val="tx1"/>
                </a:solidFill>
                <a:latin typeface="Calibri" panose="020F0502020204030204" pitchFamily="34" charset="0"/>
              </a:defRPr>
            </a:lvl6pPr>
            <a:lvl7pPr marL="3009900" indent="-231775" defTabSz="919163" eaLnBrk="0" fontAlgn="base" hangingPunct="0">
              <a:spcBef>
                <a:spcPct val="30000"/>
              </a:spcBef>
              <a:spcAft>
                <a:spcPct val="0"/>
              </a:spcAft>
              <a:defRPr sz="1200">
                <a:solidFill>
                  <a:schemeClr val="tx1"/>
                </a:solidFill>
                <a:latin typeface="Calibri" panose="020F0502020204030204" pitchFamily="34" charset="0"/>
              </a:defRPr>
            </a:lvl7pPr>
            <a:lvl8pPr marL="3467100" indent="-231775" defTabSz="919163" eaLnBrk="0" fontAlgn="base" hangingPunct="0">
              <a:spcBef>
                <a:spcPct val="30000"/>
              </a:spcBef>
              <a:spcAft>
                <a:spcPct val="0"/>
              </a:spcAft>
              <a:defRPr sz="1200">
                <a:solidFill>
                  <a:schemeClr val="tx1"/>
                </a:solidFill>
                <a:latin typeface="Calibri" panose="020F0502020204030204" pitchFamily="34" charset="0"/>
              </a:defRPr>
            </a:lvl8pPr>
            <a:lvl9pPr marL="3924300" indent="-231775" defTabSz="919163" eaLnBrk="0" fontAlgn="base" hangingPunct="0">
              <a:spcBef>
                <a:spcPct val="30000"/>
              </a:spcBef>
              <a:spcAft>
                <a:spcPct val="0"/>
              </a:spcAft>
              <a:defRPr sz="1200">
                <a:solidFill>
                  <a:schemeClr val="tx1"/>
                </a:solidFill>
                <a:latin typeface="Calibri" panose="020F0502020204030204" pitchFamily="34" charset="0"/>
              </a:defRPr>
            </a:lvl9pPr>
          </a:lstStyle>
          <a:p>
            <a:pPr eaLnBrk="0" hangingPunct="0">
              <a:spcBef>
                <a:spcPct val="0"/>
              </a:spcBef>
            </a:pPr>
            <a:fld id="{07CDE598-68BF-41E7-B111-473ED55915F4}" type="slidenum">
              <a:rPr lang="en-US" altLang="en-US" smtClean="0">
                <a:latin typeface="Times New Roman" panose="02020603050405020304" pitchFamily="18" charset="0"/>
                <a:ea typeface="ＭＳ Ｐゴシック" panose="020B0600070205080204" pitchFamily="34" charset="-128"/>
              </a:rPr>
              <a:pPr eaLnBrk="0" hangingPunct="0">
                <a:spcBef>
                  <a:spcPct val="0"/>
                </a:spcBef>
              </a:pPr>
              <a:t>34</a:t>
            </a:fld>
            <a:endParaRPr lang="en-US" altLang="en-US" smtClean="0">
              <a:latin typeface="Times New Roman" panose="02020603050405020304" pitchFamily="18" charset="0"/>
              <a:ea typeface="ＭＳ Ｐゴシック" panose="020B0600070205080204" pitchFamily="34" charset="-128"/>
            </a:endParaRPr>
          </a:p>
        </p:txBody>
      </p:sp>
      <p:sp>
        <p:nvSpPr>
          <p:cNvPr id="45059" name="Rectangle 2"/>
          <p:cNvSpPr>
            <a:spLocks noGrp="1" noRot="1" noChangeAspect="1" noChangeArrowheads="1" noTextEdit="1"/>
          </p:cNvSpPr>
          <p:nvPr>
            <p:ph type="sldImg"/>
          </p:nvPr>
        </p:nvSpPr>
        <p:spPr bwMode="auto">
          <a:xfrm>
            <a:off x="1179513" y="698500"/>
            <a:ext cx="4649787"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60" name="Rectangle 3"/>
          <p:cNvSpPr>
            <a:spLocks noGrp="1" noChangeArrowheads="1"/>
          </p:cNvSpPr>
          <p:nvPr>
            <p:ph type="body" idx="1"/>
          </p:nvPr>
        </p:nvSpPr>
        <p:spPr bwMode="auto">
          <a:xfrm>
            <a:off x="701675" y="4416425"/>
            <a:ext cx="5607050" cy="4181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b="1" smtClean="0"/>
          </a:p>
        </p:txBody>
      </p:sp>
    </p:spTree>
    <p:extLst>
      <p:ext uri="{BB962C8B-B14F-4D97-AF65-F5344CB8AC3E}">
        <p14:creationId xmlns:p14="http://schemas.microsoft.com/office/powerpoint/2010/main" val="21936244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spcBef>
                <a:spcPct val="30000"/>
              </a:spcBef>
              <a:defRPr sz="1200">
                <a:solidFill>
                  <a:schemeClr val="tx1"/>
                </a:solidFill>
                <a:latin typeface="Calibri" panose="020F0502020204030204" pitchFamily="34" charset="0"/>
              </a:defRPr>
            </a:lvl1pPr>
            <a:lvl2pPr marL="755650" indent="-290513" defTabSz="919163">
              <a:spcBef>
                <a:spcPct val="30000"/>
              </a:spcBef>
              <a:defRPr sz="1200">
                <a:solidFill>
                  <a:schemeClr val="tx1"/>
                </a:solidFill>
                <a:latin typeface="Calibri" panose="020F0502020204030204" pitchFamily="34" charset="0"/>
              </a:defRPr>
            </a:lvl2pPr>
            <a:lvl3pPr marL="1163638" indent="-231775" defTabSz="919163">
              <a:spcBef>
                <a:spcPct val="30000"/>
              </a:spcBef>
              <a:defRPr sz="1200">
                <a:solidFill>
                  <a:schemeClr val="tx1"/>
                </a:solidFill>
                <a:latin typeface="Calibri" panose="020F0502020204030204" pitchFamily="34" charset="0"/>
              </a:defRPr>
            </a:lvl3pPr>
            <a:lvl4pPr marL="1630363" indent="-231775" defTabSz="919163">
              <a:spcBef>
                <a:spcPct val="30000"/>
              </a:spcBef>
              <a:defRPr sz="1200">
                <a:solidFill>
                  <a:schemeClr val="tx1"/>
                </a:solidFill>
                <a:latin typeface="Calibri" panose="020F0502020204030204" pitchFamily="34" charset="0"/>
              </a:defRPr>
            </a:lvl4pPr>
            <a:lvl5pPr marL="2095500" indent="-231775" defTabSz="919163">
              <a:spcBef>
                <a:spcPct val="30000"/>
              </a:spcBef>
              <a:defRPr sz="1200">
                <a:solidFill>
                  <a:schemeClr val="tx1"/>
                </a:solidFill>
                <a:latin typeface="Calibri" panose="020F0502020204030204" pitchFamily="34" charset="0"/>
              </a:defRPr>
            </a:lvl5pPr>
            <a:lvl6pPr marL="2552700" indent="-231775" defTabSz="919163" eaLnBrk="0" fontAlgn="base" hangingPunct="0">
              <a:spcBef>
                <a:spcPct val="30000"/>
              </a:spcBef>
              <a:spcAft>
                <a:spcPct val="0"/>
              </a:spcAft>
              <a:defRPr sz="1200">
                <a:solidFill>
                  <a:schemeClr val="tx1"/>
                </a:solidFill>
                <a:latin typeface="Calibri" panose="020F0502020204030204" pitchFamily="34" charset="0"/>
              </a:defRPr>
            </a:lvl6pPr>
            <a:lvl7pPr marL="3009900" indent="-231775" defTabSz="919163" eaLnBrk="0" fontAlgn="base" hangingPunct="0">
              <a:spcBef>
                <a:spcPct val="30000"/>
              </a:spcBef>
              <a:spcAft>
                <a:spcPct val="0"/>
              </a:spcAft>
              <a:defRPr sz="1200">
                <a:solidFill>
                  <a:schemeClr val="tx1"/>
                </a:solidFill>
                <a:latin typeface="Calibri" panose="020F0502020204030204" pitchFamily="34" charset="0"/>
              </a:defRPr>
            </a:lvl7pPr>
            <a:lvl8pPr marL="3467100" indent="-231775" defTabSz="919163" eaLnBrk="0" fontAlgn="base" hangingPunct="0">
              <a:spcBef>
                <a:spcPct val="30000"/>
              </a:spcBef>
              <a:spcAft>
                <a:spcPct val="0"/>
              </a:spcAft>
              <a:defRPr sz="1200">
                <a:solidFill>
                  <a:schemeClr val="tx1"/>
                </a:solidFill>
                <a:latin typeface="Calibri" panose="020F0502020204030204" pitchFamily="34" charset="0"/>
              </a:defRPr>
            </a:lvl8pPr>
            <a:lvl9pPr marL="3924300" indent="-231775" defTabSz="919163" eaLnBrk="0" fontAlgn="base" hangingPunct="0">
              <a:spcBef>
                <a:spcPct val="30000"/>
              </a:spcBef>
              <a:spcAft>
                <a:spcPct val="0"/>
              </a:spcAft>
              <a:defRPr sz="1200">
                <a:solidFill>
                  <a:schemeClr val="tx1"/>
                </a:solidFill>
                <a:latin typeface="Calibri" panose="020F0502020204030204" pitchFamily="34" charset="0"/>
              </a:defRPr>
            </a:lvl9pPr>
          </a:lstStyle>
          <a:p>
            <a:pPr eaLnBrk="0" hangingPunct="0">
              <a:spcBef>
                <a:spcPct val="0"/>
              </a:spcBef>
            </a:pPr>
            <a:fld id="{999B1551-C439-4354-B5D4-E028C6705B2D}" type="slidenum">
              <a:rPr lang="en-US" altLang="en-US" smtClean="0">
                <a:latin typeface="Times New Roman" panose="02020603050405020304" pitchFamily="18" charset="0"/>
                <a:ea typeface="ＭＳ Ｐゴシック" panose="020B0600070205080204" pitchFamily="34" charset="-128"/>
              </a:rPr>
              <a:pPr eaLnBrk="0" hangingPunct="0">
                <a:spcBef>
                  <a:spcPct val="0"/>
                </a:spcBef>
              </a:pPr>
              <a:t>35</a:t>
            </a:fld>
            <a:endParaRPr lang="en-US" altLang="en-US" smtClean="0">
              <a:latin typeface="Times New Roman" panose="02020603050405020304" pitchFamily="18" charset="0"/>
              <a:ea typeface="ＭＳ Ｐゴシック" panose="020B0600070205080204" pitchFamily="34" charset="-128"/>
            </a:endParaRPr>
          </a:p>
        </p:txBody>
      </p:sp>
      <p:sp>
        <p:nvSpPr>
          <p:cNvPr id="76803" name="Rectangle 2"/>
          <p:cNvSpPr>
            <a:spLocks noGrp="1" noRot="1" noChangeAspect="1" noChangeArrowheads="1" noTextEdit="1"/>
          </p:cNvSpPr>
          <p:nvPr>
            <p:ph type="sldImg"/>
          </p:nvPr>
        </p:nvSpPr>
        <p:spPr bwMode="auto">
          <a:xfrm>
            <a:off x="1179513" y="698500"/>
            <a:ext cx="4649787"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4" name="Rectangle 3"/>
          <p:cNvSpPr>
            <a:spLocks noGrp="1" noChangeArrowheads="1"/>
          </p:cNvSpPr>
          <p:nvPr>
            <p:ph type="body" idx="1"/>
          </p:nvPr>
        </p:nvSpPr>
        <p:spPr bwMode="auto">
          <a:xfrm>
            <a:off x="701675" y="4416425"/>
            <a:ext cx="5607050" cy="4181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NAD 83(2011) POSITION- 42 55 33.76190(N) 106 19 58.11320(W) ADJUSTED</a:t>
            </a:r>
          </a:p>
          <a:p>
            <a:r>
              <a:rPr lang="en-US" altLang="en-US" smtClean="0"/>
              <a:t>NAD 83(2011) ELLIP HT- 1615.234 (meters) (06/27/12) ADJUSTED </a:t>
            </a:r>
          </a:p>
          <a:p>
            <a:r>
              <a:rPr lang="en-US" altLang="en-US" smtClean="0"/>
              <a:t>NAD 83(2011) EPOCH - 2010.00 </a:t>
            </a:r>
          </a:p>
          <a:p>
            <a:r>
              <a:rPr lang="en-US" altLang="en-US" smtClean="0">
                <a:hlinkClick r:id="rId3"/>
              </a:rPr>
              <a:t>NAVD 88</a:t>
            </a:r>
            <a:r>
              <a:rPr lang="en-US" altLang="en-US" smtClean="0"/>
              <a:t> ORTHO HEIGHT - 1628.602 (meters) 5343.17 (feet) ADJUSTED </a:t>
            </a:r>
          </a:p>
          <a:p>
            <a:r>
              <a:rPr lang="en-US" altLang="en-US" smtClean="0"/>
              <a:t>NR0035</a:t>
            </a:r>
            <a:endParaRPr lang="en-US" altLang="en-US" b="1" smtClean="0"/>
          </a:p>
        </p:txBody>
      </p:sp>
    </p:spTree>
    <p:extLst>
      <p:ext uri="{BB962C8B-B14F-4D97-AF65-F5344CB8AC3E}">
        <p14:creationId xmlns:p14="http://schemas.microsoft.com/office/powerpoint/2010/main" val="6084923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spcBef>
                <a:spcPct val="30000"/>
              </a:spcBef>
              <a:defRPr sz="1200">
                <a:solidFill>
                  <a:schemeClr val="tx1"/>
                </a:solidFill>
                <a:latin typeface="Calibri" panose="020F0502020204030204" pitchFamily="34" charset="0"/>
              </a:defRPr>
            </a:lvl1pPr>
            <a:lvl2pPr marL="755650" indent="-290513" defTabSz="919163">
              <a:spcBef>
                <a:spcPct val="30000"/>
              </a:spcBef>
              <a:defRPr sz="1200">
                <a:solidFill>
                  <a:schemeClr val="tx1"/>
                </a:solidFill>
                <a:latin typeface="Calibri" panose="020F0502020204030204" pitchFamily="34" charset="0"/>
              </a:defRPr>
            </a:lvl2pPr>
            <a:lvl3pPr marL="1163638" indent="-231775" defTabSz="919163">
              <a:spcBef>
                <a:spcPct val="30000"/>
              </a:spcBef>
              <a:defRPr sz="1200">
                <a:solidFill>
                  <a:schemeClr val="tx1"/>
                </a:solidFill>
                <a:latin typeface="Calibri" panose="020F0502020204030204" pitchFamily="34" charset="0"/>
              </a:defRPr>
            </a:lvl3pPr>
            <a:lvl4pPr marL="1630363" indent="-231775" defTabSz="919163">
              <a:spcBef>
                <a:spcPct val="30000"/>
              </a:spcBef>
              <a:defRPr sz="1200">
                <a:solidFill>
                  <a:schemeClr val="tx1"/>
                </a:solidFill>
                <a:latin typeface="Calibri" panose="020F0502020204030204" pitchFamily="34" charset="0"/>
              </a:defRPr>
            </a:lvl4pPr>
            <a:lvl5pPr marL="2095500" indent="-231775" defTabSz="919163">
              <a:spcBef>
                <a:spcPct val="30000"/>
              </a:spcBef>
              <a:defRPr sz="1200">
                <a:solidFill>
                  <a:schemeClr val="tx1"/>
                </a:solidFill>
                <a:latin typeface="Calibri" panose="020F0502020204030204" pitchFamily="34" charset="0"/>
              </a:defRPr>
            </a:lvl5pPr>
            <a:lvl6pPr marL="2552700" indent="-231775" defTabSz="919163" eaLnBrk="0" fontAlgn="base" hangingPunct="0">
              <a:spcBef>
                <a:spcPct val="30000"/>
              </a:spcBef>
              <a:spcAft>
                <a:spcPct val="0"/>
              </a:spcAft>
              <a:defRPr sz="1200">
                <a:solidFill>
                  <a:schemeClr val="tx1"/>
                </a:solidFill>
                <a:latin typeface="Calibri" panose="020F0502020204030204" pitchFamily="34" charset="0"/>
              </a:defRPr>
            </a:lvl6pPr>
            <a:lvl7pPr marL="3009900" indent="-231775" defTabSz="919163" eaLnBrk="0" fontAlgn="base" hangingPunct="0">
              <a:spcBef>
                <a:spcPct val="30000"/>
              </a:spcBef>
              <a:spcAft>
                <a:spcPct val="0"/>
              </a:spcAft>
              <a:defRPr sz="1200">
                <a:solidFill>
                  <a:schemeClr val="tx1"/>
                </a:solidFill>
                <a:latin typeface="Calibri" panose="020F0502020204030204" pitchFamily="34" charset="0"/>
              </a:defRPr>
            </a:lvl7pPr>
            <a:lvl8pPr marL="3467100" indent="-231775" defTabSz="919163" eaLnBrk="0" fontAlgn="base" hangingPunct="0">
              <a:spcBef>
                <a:spcPct val="30000"/>
              </a:spcBef>
              <a:spcAft>
                <a:spcPct val="0"/>
              </a:spcAft>
              <a:defRPr sz="1200">
                <a:solidFill>
                  <a:schemeClr val="tx1"/>
                </a:solidFill>
                <a:latin typeface="Calibri" panose="020F0502020204030204" pitchFamily="34" charset="0"/>
              </a:defRPr>
            </a:lvl8pPr>
            <a:lvl9pPr marL="3924300" indent="-231775" defTabSz="919163" eaLnBrk="0" fontAlgn="base" hangingPunct="0">
              <a:spcBef>
                <a:spcPct val="30000"/>
              </a:spcBef>
              <a:spcAft>
                <a:spcPct val="0"/>
              </a:spcAft>
              <a:defRPr sz="1200">
                <a:solidFill>
                  <a:schemeClr val="tx1"/>
                </a:solidFill>
                <a:latin typeface="Calibri" panose="020F0502020204030204" pitchFamily="34" charset="0"/>
              </a:defRPr>
            </a:lvl9pPr>
          </a:lstStyle>
          <a:p>
            <a:pPr eaLnBrk="0" hangingPunct="0">
              <a:spcBef>
                <a:spcPct val="0"/>
              </a:spcBef>
            </a:pPr>
            <a:fld id="{3357EBDA-6E97-403D-B4E4-8842AF033891}" type="slidenum">
              <a:rPr lang="en-US" altLang="en-US" smtClean="0">
                <a:latin typeface="Times New Roman" panose="02020603050405020304" pitchFamily="18" charset="0"/>
                <a:ea typeface="ＭＳ Ｐゴシック" panose="020B0600070205080204" pitchFamily="34" charset="-128"/>
              </a:rPr>
              <a:pPr eaLnBrk="0" hangingPunct="0">
                <a:spcBef>
                  <a:spcPct val="0"/>
                </a:spcBef>
              </a:pPr>
              <a:t>36</a:t>
            </a:fld>
            <a:endParaRPr lang="en-US" altLang="en-US" smtClean="0">
              <a:latin typeface="Times New Roman" panose="02020603050405020304" pitchFamily="18" charset="0"/>
              <a:ea typeface="ＭＳ Ｐゴシック" panose="020B0600070205080204" pitchFamily="34" charset="-128"/>
            </a:endParaRPr>
          </a:p>
        </p:txBody>
      </p:sp>
      <p:sp>
        <p:nvSpPr>
          <p:cNvPr id="78851" name="Rectangle 2"/>
          <p:cNvSpPr>
            <a:spLocks noGrp="1" noRot="1" noChangeAspect="1" noChangeArrowheads="1" noTextEdit="1"/>
          </p:cNvSpPr>
          <p:nvPr>
            <p:ph type="sldImg"/>
          </p:nvPr>
        </p:nvSpPr>
        <p:spPr bwMode="auto">
          <a:xfrm>
            <a:off x="1179513" y="698500"/>
            <a:ext cx="4649787"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2" name="Rectangle 3"/>
          <p:cNvSpPr>
            <a:spLocks noGrp="1" noChangeArrowheads="1"/>
          </p:cNvSpPr>
          <p:nvPr>
            <p:ph type="body" idx="1"/>
          </p:nvPr>
        </p:nvSpPr>
        <p:spPr bwMode="auto">
          <a:xfrm>
            <a:off x="701675" y="4416425"/>
            <a:ext cx="5607050" cy="4181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NAD 83(2011) POSITION- 42 55 33.76190(N) 106 19 58.11320(W) ADJUSTED</a:t>
            </a:r>
          </a:p>
          <a:p>
            <a:r>
              <a:rPr lang="en-US" altLang="en-US" smtClean="0"/>
              <a:t>NAD 83(2011) ELLIP HT- 1615.234 (meters) (06/27/12) ADJUSTED </a:t>
            </a:r>
          </a:p>
          <a:p>
            <a:r>
              <a:rPr lang="en-US" altLang="en-US" smtClean="0"/>
              <a:t>NAD 83(2011) EPOCH - 2010.00 </a:t>
            </a:r>
          </a:p>
          <a:p>
            <a:r>
              <a:rPr lang="en-US" altLang="en-US" smtClean="0">
                <a:hlinkClick r:id="rId3"/>
              </a:rPr>
              <a:t>NAVD 88</a:t>
            </a:r>
            <a:r>
              <a:rPr lang="en-US" altLang="en-US" smtClean="0"/>
              <a:t> ORTHO HEIGHT - 1628.602 (meters) 5343.17 (feet) ADJUSTED </a:t>
            </a:r>
          </a:p>
          <a:p>
            <a:r>
              <a:rPr lang="en-US" altLang="en-US" smtClean="0"/>
              <a:t>NR0035</a:t>
            </a:r>
            <a:endParaRPr lang="en-US" altLang="en-US" b="1" smtClean="0"/>
          </a:p>
        </p:txBody>
      </p:sp>
    </p:spTree>
    <p:extLst>
      <p:ext uri="{BB962C8B-B14F-4D97-AF65-F5344CB8AC3E}">
        <p14:creationId xmlns:p14="http://schemas.microsoft.com/office/powerpoint/2010/main" val="7675672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809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A344040A-5064-4FBF-850B-4346F5A47519}" type="slidenum">
              <a:rPr lang="en-US" altLang="en-US" smtClean="0"/>
              <a:pPr/>
              <a:t>37</a:t>
            </a:fld>
            <a:endParaRPr lang="en-US" altLang="en-US" smtClean="0"/>
          </a:p>
        </p:txBody>
      </p:sp>
    </p:spTree>
    <p:extLst>
      <p:ext uri="{BB962C8B-B14F-4D97-AF65-F5344CB8AC3E}">
        <p14:creationId xmlns:p14="http://schemas.microsoft.com/office/powerpoint/2010/main" val="24709376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spcBef>
                <a:spcPct val="30000"/>
              </a:spcBef>
              <a:defRPr sz="1200">
                <a:solidFill>
                  <a:schemeClr val="tx1"/>
                </a:solidFill>
                <a:latin typeface="Calibri" panose="020F0502020204030204" pitchFamily="34" charset="0"/>
              </a:defRPr>
            </a:lvl1pPr>
            <a:lvl2pPr marL="714375" indent="-273050" defTabSz="928688">
              <a:spcBef>
                <a:spcPct val="30000"/>
              </a:spcBef>
              <a:defRPr sz="1200">
                <a:solidFill>
                  <a:schemeClr val="tx1"/>
                </a:solidFill>
                <a:latin typeface="Calibri" panose="020F0502020204030204" pitchFamily="34" charset="0"/>
              </a:defRPr>
            </a:lvl2pPr>
            <a:lvl3pPr marL="1098550" indent="-217488" defTabSz="928688">
              <a:spcBef>
                <a:spcPct val="30000"/>
              </a:spcBef>
              <a:defRPr sz="1200">
                <a:solidFill>
                  <a:schemeClr val="tx1"/>
                </a:solidFill>
                <a:latin typeface="Calibri" panose="020F0502020204030204" pitchFamily="34" charset="0"/>
              </a:defRPr>
            </a:lvl3pPr>
            <a:lvl4pPr marL="1538288" indent="-217488" defTabSz="928688">
              <a:spcBef>
                <a:spcPct val="30000"/>
              </a:spcBef>
              <a:defRPr sz="1200">
                <a:solidFill>
                  <a:schemeClr val="tx1"/>
                </a:solidFill>
                <a:latin typeface="Calibri" panose="020F0502020204030204" pitchFamily="34" charset="0"/>
              </a:defRPr>
            </a:lvl4pPr>
            <a:lvl5pPr marL="1979613" indent="-217488" defTabSz="928688">
              <a:spcBef>
                <a:spcPct val="30000"/>
              </a:spcBef>
              <a:defRPr sz="1200">
                <a:solidFill>
                  <a:schemeClr val="tx1"/>
                </a:solidFill>
                <a:latin typeface="Calibri" panose="020F0502020204030204" pitchFamily="34" charset="0"/>
              </a:defRPr>
            </a:lvl5pPr>
            <a:lvl6pPr marL="2436813" indent="-217488" defTabSz="928688" eaLnBrk="0" fontAlgn="base" hangingPunct="0">
              <a:spcBef>
                <a:spcPct val="30000"/>
              </a:spcBef>
              <a:spcAft>
                <a:spcPct val="0"/>
              </a:spcAft>
              <a:defRPr sz="1200">
                <a:solidFill>
                  <a:schemeClr val="tx1"/>
                </a:solidFill>
                <a:latin typeface="Calibri" panose="020F0502020204030204" pitchFamily="34" charset="0"/>
              </a:defRPr>
            </a:lvl6pPr>
            <a:lvl7pPr marL="2894013" indent="-217488" defTabSz="928688" eaLnBrk="0" fontAlgn="base" hangingPunct="0">
              <a:spcBef>
                <a:spcPct val="30000"/>
              </a:spcBef>
              <a:spcAft>
                <a:spcPct val="0"/>
              </a:spcAft>
              <a:defRPr sz="1200">
                <a:solidFill>
                  <a:schemeClr val="tx1"/>
                </a:solidFill>
                <a:latin typeface="Calibri" panose="020F0502020204030204" pitchFamily="34" charset="0"/>
              </a:defRPr>
            </a:lvl7pPr>
            <a:lvl8pPr marL="3351213" indent="-217488" defTabSz="928688" eaLnBrk="0" fontAlgn="base" hangingPunct="0">
              <a:spcBef>
                <a:spcPct val="30000"/>
              </a:spcBef>
              <a:spcAft>
                <a:spcPct val="0"/>
              </a:spcAft>
              <a:defRPr sz="1200">
                <a:solidFill>
                  <a:schemeClr val="tx1"/>
                </a:solidFill>
                <a:latin typeface="Calibri" panose="020F0502020204030204" pitchFamily="34" charset="0"/>
              </a:defRPr>
            </a:lvl8pPr>
            <a:lvl9pPr marL="3808413" indent="-217488" defTabSz="92868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2040618-7C8C-4030-817D-418CC0BD0AE9}" type="slidenum">
              <a:rPr lang="en-US" altLang="en-US" smtClean="0">
                <a:latin typeface="Arial" panose="020B0604020202020204" pitchFamily="34" charset="0"/>
                <a:ea typeface="ＭＳ Ｐゴシック" panose="020B0600070205080204" pitchFamily="34" charset="-128"/>
              </a:rPr>
              <a:pPr>
                <a:spcBef>
                  <a:spcPct val="0"/>
                </a:spcBef>
              </a:pPr>
              <a:t>38</a:t>
            </a:fld>
            <a:endParaRPr lang="en-US" altLang="en-US" smtClean="0">
              <a:latin typeface="Arial" panose="020B0604020202020204" pitchFamily="34" charset="0"/>
              <a:ea typeface="ＭＳ Ｐゴシック" panose="020B0600070205080204" pitchFamily="34" charset="-128"/>
            </a:endParaRPr>
          </a:p>
        </p:txBody>
      </p:sp>
      <p:sp>
        <p:nvSpPr>
          <p:cNvPr id="82947" name="Rectangle 2"/>
          <p:cNvSpPr>
            <a:spLocks noGrp="1" noRot="1" noChangeAspect="1" noChangeArrowheads="1" noTextEdit="1"/>
          </p:cNvSpPr>
          <p:nvPr>
            <p:ph type="sldImg"/>
          </p:nvPr>
        </p:nvSpPr>
        <p:spPr bwMode="auto">
          <a:xfrm>
            <a:off x="1179513" y="693738"/>
            <a:ext cx="4641850" cy="34813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8" name="Rectangle 3"/>
          <p:cNvSpPr>
            <a:spLocks noGrp="1" noChangeArrowheads="1"/>
          </p:cNvSpPr>
          <p:nvPr>
            <p:ph type="body" idx="1"/>
          </p:nvPr>
        </p:nvSpPr>
        <p:spPr bwMode="auto">
          <a:xfrm>
            <a:off x="935038" y="4411663"/>
            <a:ext cx="5127625" cy="4178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latin typeface="Arial" panose="020B0604020202020204" pitchFamily="34" charset="0"/>
            </a:endParaRPr>
          </a:p>
        </p:txBody>
      </p:sp>
    </p:spTree>
    <p:extLst>
      <p:ext uri="{BB962C8B-B14F-4D97-AF65-F5344CB8AC3E}">
        <p14:creationId xmlns:p14="http://schemas.microsoft.com/office/powerpoint/2010/main" val="42556421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2025">
              <a:spcBef>
                <a:spcPct val="30000"/>
              </a:spcBef>
              <a:defRPr sz="1200">
                <a:solidFill>
                  <a:schemeClr val="tx1"/>
                </a:solidFill>
                <a:latin typeface="Calibri" panose="020F0502020204030204" pitchFamily="34" charset="0"/>
              </a:defRPr>
            </a:lvl1pPr>
            <a:lvl2pPr marL="739775" indent="-282575" defTabSz="962025">
              <a:spcBef>
                <a:spcPct val="30000"/>
              </a:spcBef>
              <a:defRPr sz="1200">
                <a:solidFill>
                  <a:schemeClr val="tx1"/>
                </a:solidFill>
                <a:latin typeface="Calibri" panose="020F0502020204030204" pitchFamily="34" charset="0"/>
              </a:defRPr>
            </a:lvl2pPr>
            <a:lvl3pPr marL="1139825" indent="-225425" defTabSz="962025">
              <a:spcBef>
                <a:spcPct val="30000"/>
              </a:spcBef>
              <a:defRPr sz="1200">
                <a:solidFill>
                  <a:schemeClr val="tx1"/>
                </a:solidFill>
                <a:latin typeface="Calibri" panose="020F0502020204030204" pitchFamily="34" charset="0"/>
              </a:defRPr>
            </a:lvl3pPr>
            <a:lvl4pPr marL="1597025" indent="-225425" defTabSz="962025">
              <a:spcBef>
                <a:spcPct val="30000"/>
              </a:spcBef>
              <a:defRPr sz="1200">
                <a:solidFill>
                  <a:schemeClr val="tx1"/>
                </a:solidFill>
                <a:latin typeface="Calibri" panose="020F0502020204030204" pitchFamily="34" charset="0"/>
              </a:defRPr>
            </a:lvl4pPr>
            <a:lvl5pPr marL="2054225" indent="-225425" defTabSz="962025">
              <a:spcBef>
                <a:spcPct val="30000"/>
              </a:spcBef>
              <a:defRPr sz="1200">
                <a:solidFill>
                  <a:schemeClr val="tx1"/>
                </a:solidFill>
                <a:latin typeface="Calibri" panose="020F0502020204030204" pitchFamily="34" charset="0"/>
              </a:defRPr>
            </a:lvl5pPr>
            <a:lvl6pPr marL="2511425" indent="-225425" defTabSz="962025" eaLnBrk="0" fontAlgn="base" hangingPunct="0">
              <a:spcBef>
                <a:spcPct val="30000"/>
              </a:spcBef>
              <a:spcAft>
                <a:spcPct val="0"/>
              </a:spcAft>
              <a:defRPr sz="1200">
                <a:solidFill>
                  <a:schemeClr val="tx1"/>
                </a:solidFill>
                <a:latin typeface="Calibri" panose="020F0502020204030204" pitchFamily="34" charset="0"/>
              </a:defRPr>
            </a:lvl6pPr>
            <a:lvl7pPr marL="2968625" indent="-225425" defTabSz="962025" eaLnBrk="0" fontAlgn="base" hangingPunct="0">
              <a:spcBef>
                <a:spcPct val="30000"/>
              </a:spcBef>
              <a:spcAft>
                <a:spcPct val="0"/>
              </a:spcAft>
              <a:defRPr sz="1200">
                <a:solidFill>
                  <a:schemeClr val="tx1"/>
                </a:solidFill>
                <a:latin typeface="Calibri" panose="020F0502020204030204" pitchFamily="34" charset="0"/>
              </a:defRPr>
            </a:lvl7pPr>
            <a:lvl8pPr marL="3425825" indent="-225425" defTabSz="962025" eaLnBrk="0" fontAlgn="base" hangingPunct="0">
              <a:spcBef>
                <a:spcPct val="30000"/>
              </a:spcBef>
              <a:spcAft>
                <a:spcPct val="0"/>
              </a:spcAft>
              <a:defRPr sz="1200">
                <a:solidFill>
                  <a:schemeClr val="tx1"/>
                </a:solidFill>
                <a:latin typeface="Calibri" panose="020F0502020204030204" pitchFamily="34" charset="0"/>
              </a:defRPr>
            </a:lvl8pPr>
            <a:lvl9pPr marL="3883025" indent="-225425" defTabSz="9620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0DB959E-3C3A-4C16-AD56-6B9FF8006B69}" type="slidenum">
              <a:rPr lang="en-US" altLang="en-US" smtClean="0">
                <a:latin typeface="Arial" panose="020B0604020202020204" pitchFamily="34" charset="0"/>
                <a:ea typeface="ＭＳ Ｐゴシック" panose="020B0600070205080204" pitchFamily="34" charset="-128"/>
              </a:rPr>
              <a:pPr>
                <a:spcBef>
                  <a:spcPct val="0"/>
                </a:spcBef>
              </a:pPr>
              <a:t>39</a:t>
            </a:fld>
            <a:endParaRPr lang="en-US" altLang="en-US" smtClean="0">
              <a:latin typeface="Arial" panose="020B0604020202020204" pitchFamily="34" charset="0"/>
              <a:ea typeface="ＭＳ Ｐゴシック" panose="020B0600070205080204" pitchFamily="34" charset="-128"/>
            </a:endParaRPr>
          </a:p>
        </p:txBody>
      </p:sp>
      <p:sp>
        <p:nvSpPr>
          <p:cNvPr id="84995" name="Rectangle 2"/>
          <p:cNvSpPr>
            <a:spLocks noGrp="1" noRot="1" noChangeAspect="1" noChangeArrowheads="1" noTextEdit="1"/>
          </p:cNvSpPr>
          <p:nvPr>
            <p:ph type="sldImg"/>
          </p:nvPr>
        </p:nvSpPr>
        <p:spPr bwMode="auto">
          <a:xfrm>
            <a:off x="1258888" y="717550"/>
            <a:ext cx="48006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6" name="Rectangle 3"/>
          <p:cNvSpPr>
            <a:spLocks noGrp="1" noChangeArrowheads="1"/>
          </p:cNvSpPr>
          <p:nvPr>
            <p:ph type="body" idx="1"/>
          </p:nvPr>
        </p:nvSpPr>
        <p:spPr bwMode="auto">
          <a:xfrm>
            <a:off x="977900" y="4562475"/>
            <a:ext cx="5359400" cy="4321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latin typeface="Arial" panose="020B0604020202020204" pitchFamily="34" charset="0"/>
            </a:endParaRPr>
          </a:p>
        </p:txBody>
      </p:sp>
    </p:spTree>
    <p:extLst>
      <p:ext uri="{BB962C8B-B14F-4D97-AF65-F5344CB8AC3E}">
        <p14:creationId xmlns:p14="http://schemas.microsoft.com/office/powerpoint/2010/main" val="3402619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Needing geospatial community support – once happens states will have them on the NGS website</a:t>
            </a:r>
          </a:p>
          <a:p>
            <a:r>
              <a:rPr lang="en-US" altLang="en-US" smtClean="0"/>
              <a:t>Discussion Friday – meet and greet – lots of fun things</a:t>
            </a:r>
          </a:p>
          <a:p>
            <a:endParaRPr lang="en-US" altLang="en-US" smtClean="0"/>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98513" indent="-304800">
              <a:defRPr>
                <a:solidFill>
                  <a:schemeClr val="tx1"/>
                </a:solidFill>
                <a:latin typeface="Calibri" panose="020F0502020204030204" pitchFamily="34" charset="0"/>
                <a:cs typeface="Arial" panose="020B0604020202020204" pitchFamily="34" charset="0"/>
              </a:defRPr>
            </a:lvl2pPr>
            <a:lvl3pPr marL="1227138" indent="-244475">
              <a:defRPr>
                <a:solidFill>
                  <a:schemeClr val="tx1"/>
                </a:solidFill>
                <a:latin typeface="Calibri" panose="020F0502020204030204" pitchFamily="34" charset="0"/>
                <a:cs typeface="Arial" panose="020B0604020202020204" pitchFamily="34" charset="0"/>
              </a:defRPr>
            </a:lvl3pPr>
            <a:lvl4pPr marL="1719263" indent="-244475">
              <a:defRPr>
                <a:solidFill>
                  <a:schemeClr val="tx1"/>
                </a:solidFill>
                <a:latin typeface="Calibri" panose="020F0502020204030204" pitchFamily="34" charset="0"/>
                <a:cs typeface="Arial" panose="020B0604020202020204" pitchFamily="34" charset="0"/>
              </a:defRPr>
            </a:lvl4pPr>
            <a:lvl5pPr marL="2212975" indent="-244475">
              <a:defRPr>
                <a:solidFill>
                  <a:schemeClr val="tx1"/>
                </a:solidFill>
                <a:latin typeface="Calibri" panose="020F0502020204030204" pitchFamily="34" charset="0"/>
                <a:cs typeface="Arial" panose="020B0604020202020204" pitchFamily="34" charset="0"/>
              </a:defRPr>
            </a:lvl5pPr>
            <a:lvl6pPr marL="2670175" indent="-2444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127375" indent="-2444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84575" indent="-2444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041775" indent="-2444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28A4602B-C8C1-46C9-8537-7B4E1A0D479D}" type="slidenum">
              <a:rPr lang="en-US" altLang="en-US" smtClean="0"/>
              <a:pPr/>
              <a:t>5</a:t>
            </a:fld>
            <a:endParaRPr lang="en-US" altLang="en-US" smtClean="0"/>
          </a:p>
        </p:txBody>
      </p:sp>
    </p:spTree>
    <p:extLst>
      <p:ext uri="{BB962C8B-B14F-4D97-AF65-F5344CB8AC3E}">
        <p14:creationId xmlns:p14="http://schemas.microsoft.com/office/powerpoint/2010/main" val="16454136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8066" name="Shape 182"/>
          <p:cNvSpPr>
            <a:spLocks noGrp="1"/>
          </p:cNvSpPr>
          <p:nvPr>
            <p:ph type="body" idx="1"/>
          </p:nvPr>
        </p:nvSpPr>
        <p:spPr bwMode="auto">
          <a:xfrm>
            <a:off x="730250" y="4554538"/>
            <a:ext cx="5840413" cy="43132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835" tIns="94835" rIns="94835" bIns="94835" numCol="1" anchor="t" anchorCtr="0" compatLnSpc="1">
            <a:prstTxWarp prst="textNoShape">
              <a:avLst/>
            </a:prstTxWarp>
          </a:bodyPr>
          <a:lstStyle/>
          <a:p>
            <a:pPr>
              <a:spcBef>
                <a:spcPct val="0"/>
              </a:spcBef>
            </a:pPr>
            <a:endParaRPr lang="en-US" altLang="en-US" smtClean="0"/>
          </a:p>
        </p:txBody>
      </p:sp>
      <p:sp>
        <p:nvSpPr>
          <p:cNvPr id="88067" name="Shape 183"/>
          <p:cNvSpPr>
            <a:spLocks noGrp="1" noRot="1" noChangeAspect="1" noTextEdit="1"/>
          </p:cNvSpPr>
          <p:nvPr>
            <p:ph type="sldImg" idx="2"/>
          </p:nvPr>
        </p:nvSpPr>
        <p:spPr bwMode="auto">
          <a:xfrm>
            <a:off x="1252538" y="719138"/>
            <a:ext cx="4795837" cy="3595687"/>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35917053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0114" name="Shape 261"/>
          <p:cNvSpPr>
            <a:spLocks noGrp="1" noRot="1" noChangeAspect="1" noTextEdit="1"/>
          </p:cNvSpPr>
          <p:nvPr>
            <p:ph type="sldImg" idx="2"/>
          </p:nvPr>
        </p:nvSpPr>
        <p:spPr bwMode="auto">
          <a:xfrm>
            <a:off x="1252538" y="719138"/>
            <a:ext cx="4795837" cy="3595687"/>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90115" name="Shape 262"/>
          <p:cNvSpPr>
            <a:spLocks noGrp="1"/>
          </p:cNvSpPr>
          <p:nvPr>
            <p:ph type="body" idx="1"/>
          </p:nvPr>
        </p:nvSpPr>
        <p:spPr bwMode="auto">
          <a:xfrm>
            <a:off x="730250" y="4554538"/>
            <a:ext cx="5840413" cy="43132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495" tIns="48234" rIns="96495" bIns="48234" numCol="1" anchor="t" anchorCtr="0" compatLnSpc="1">
            <a:prstTxWarp prst="textNoShape">
              <a:avLst/>
            </a:prstTxWarp>
          </a:bodyPr>
          <a:lstStyle/>
          <a:p>
            <a:pPr>
              <a:spcBef>
                <a:spcPct val="0"/>
              </a:spcBef>
            </a:pPr>
            <a:r>
              <a:rPr lang="en-US" altLang="en-US" smtClean="0">
                <a:solidFill>
                  <a:srgbClr val="000000"/>
                </a:solidFill>
                <a:cs typeface="Calibri" panose="020F0502020204030204" pitchFamily="34" charset="0"/>
                <a:sym typeface="Calibri" panose="020F0502020204030204" pitchFamily="34" charset="0"/>
              </a:rPr>
              <a:t>NAD83 and the new GEOID on one side and NAD83 and the old GEOID on the other side</a:t>
            </a:r>
          </a:p>
        </p:txBody>
      </p:sp>
      <p:sp>
        <p:nvSpPr>
          <p:cNvPr id="263" name="Shape 263"/>
          <p:cNvSpPr>
            <a:spLocks noGrp="1"/>
          </p:cNvSpPr>
          <p:nvPr>
            <p:ph type="sldNum" sz="quarter" idx="5"/>
          </p:nvPr>
        </p:nvSpPr>
        <p:spPr>
          <a:xfrm>
            <a:off x="4137025" y="9107488"/>
            <a:ext cx="3163888" cy="479425"/>
          </a:xfrm>
        </p:spPr>
        <p:txBody>
          <a:bodyPr spcFirstLastPara="1" lIns="96495" tIns="48234" rIns="96495" bIns="48234">
            <a:noAutofit/>
          </a:bodyPr>
          <a:lstStyle/>
          <a:p>
            <a:pPr fontAlgn="auto">
              <a:spcBef>
                <a:spcPts val="0"/>
              </a:spcBef>
              <a:spcAft>
                <a:spcPts val="0"/>
              </a:spcAft>
              <a:defRPr/>
            </a:pPr>
            <a:fld id="{72D64A86-2F2B-49CD-9E38-F4C90B1E1A48}" type="slidenum">
              <a:rPr lang="en-US" kern="0">
                <a:solidFill>
                  <a:srgbClr val="000000"/>
                </a:solidFill>
                <a:latin typeface="Calibri"/>
                <a:ea typeface="Calibri"/>
                <a:cs typeface="Calibri"/>
                <a:sym typeface="Calibri"/>
              </a:rPr>
              <a:pPr fontAlgn="auto">
                <a:spcBef>
                  <a:spcPts val="0"/>
                </a:spcBef>
                <a:spcAft>
                  <a:spcPts val="0"/>
                </a:spcAft>
                <a:defRPr/>
              </a:pPr>
              <a:t>42</a:t>
            </a:fld>
            <a:endParaRPr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2897486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972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1EEEFD72-23D7-4948-A9D6-98C7F3EFB569}" type="slidenum">
              <a:rPr lang="en-US" altLang="en-US" smtClean="0"/>
              <a:pPr/>
              <a:t>49</a:t>
            </a:fld>
            <a:endParaRPr lang="en-US" altLang="en-US" smtClean="0"/>
          </a:p>
        </p:txBody>
      </p:sp>
    </p:spTree>
    <p:extLst>
      <p:ext uri="{BB962C8B-B14F-4D97-AF65-F5344CB8AC3E}">
        <p14:creationId xmlns:p14="http://schemas.microsoft.com/office/powerpoint/2010/main" val="14897894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003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284D20F7-FDC0-471C-95B8-4991FBC52237}" type="slidenum">
              <a:rPr lang="en-US" altLang="en-US" smtClean="0"/>
              <a:pPr/>
              <a:t>51</a:t>
            </a:fld>
            <a:endParaRPr lang="en-US" altLang="en-US" smtClean="0"/>
          </a:p>
        </p:txBody>
      </p:sp>
    </p:spTree>
    <p:extLst>
      <p:ext uri="{BB962C8B-B14F-4D97-AF65-F5344CB8AC3E}">
        <p14:creationId xmlns:p14="http://schemas.microsoft.com/office/powerpoint/2010/main" val="11794546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Better solutions with lower RMS are important for creating the hybrid geoid model. The Transformation Tools will need a higher density of data, so we are willing to trade a decrease in accuracy for the ability to get data on many more marks.</a:t>
            </a:r>
          </a:p>
        </p:txBody>
      </p:sp>
      <p:sp>
        <p:nvSpPr>
          <p:cNvPr id="1065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69938" indent="-295275">
              <a:defRPr>
                <a:solidFill>
                  <a:schemeClr val="tx1"/>
                </a:solidFill>
                <a:latin typeface="Calibri" panose="020F0502020204030204" pitchFamily="34" charset="0"/>
                <a:cs typeface="Arial" panose="020B0604020202020204" pitchFamily="34" charset="0"/>
              </a:defRPr>
            </a:lvl2pPr>
            <a:lvl3pPr marL="1184275" indent="-236538">
              <a:defRPr>
                <a:solidFill>
                  <a:schemeClr val="tx1"/>
                </a:solidFill>
                <a:latin typeface="Calibri" panose="020F0502020204030204" pitchFamily="34" charset="0"/>
                <a:cs typeface="Arial" panose="020B0604020202020204" pitchFamily="34" charset="0"/>
              </a:defRPr>
            </a:lvl3pPr>
            <a:lvl4pPr marL="1658938" indent="-236538">
              <a:defRPr>
                <a:solidFill>
                  <a:schemeClr val="tx1"/>
                </a:solidFill>
                <a:latin typeface="Calibri" panose="020F0502020204030204" pitchFamily="34" charset="0"/>
                <a:cs typeface="Arial" panose="020B0604020202020204" pitchFamily="34" charset="0"/>
              </a:defRPr>
            </a:lvl4pPr>
            <a:lvl5pPr marL="2133600" indent="-236538">
              <a:defRPr>
                <a:solidFill>
                  <a:schemeClr val="tx1"/>
                </a:solidFill>
                <a:latin typeface="Calibri" panose="020F0502020204030204" pitchFamily="34" charset="0"/>
                <a:cs typeface="Arial" panose="020B0604020202020204" pitchFamily="34" charset="0"/>
              </a:defRPr>
            </a:lvl5pPr>
            <a:lvl6pPr marL="2590800" indent="-23653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48000" indent="-23653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05200" indent="-23653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62400" indent="-23653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9E022764-F7DF-44C5-9FDD-AA3002DB1F10}" type="slidenum">
              <a:rPr lang="en-US" altLang="en-US" smtClean="0"/>
              <a:pPr/>
              <a:t>56</a:t>
            </a:fld>
            <a:endParaRPr lang="en-US" altLang="en-US" smtClean="0"/>
          </a:p>
        </p:txBody>
      </p:sp>
    </p:spTree>
    <p:extLst>
      <p:ext uri="{BB962C8B-B14F-4D97-AF65-F5344CB8AC3E}">
        <p14:creationId xmlns:p14="http://schemas.microsoft.com/office/powerpoint/2010/main" val="24663610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We also have a new tool available to convert between various coordinate systems using various projects.</a:t>
            </a:r>
          </a:p>
        </p:txBody>
      </p:sp>
      <p:sp>
        <p:nvSpPr>
          <p:cNvPr id="1126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6F0E34CA-6203-4AD1-94A8-CFBE00350AB1}" type="slidenum">
              <a:rPr lang="en-US" altLang="en-US" smtClean="0">
                <a:latin typeface="Gill Sans MT" panose="020B0502020104020203" pitchFamily="34" charset="0"/>
                <a:ea typeface="ＭＳ Ｐゴシック" panose="020B0600070205080204" pitchFamily="34" charset="-128"/>
              </a:rPr>
              <a:pPr/>
              <a:t>61</a:t>
            </a:fld>
            <a:endParaRPr lang="en-US" altLang="en-US" smtClean="0">
              <a:latin typeface="Gill Sans MT" panose="020B0502020104020203" pitchFamily="34" charset="0"/>
              <a:ea typeface="ＭＳ Ｐゴシック" panose="020B0600070205080204" pitchFamily="34" charset="-128"/>
            </a:endParaRPr>
          </a:p>
        </p:txBody>
      </p:sp>
    </p:spTree>
    <p:extLst>
      <p:ext uri="{BB962C8B-B14F-4D97-AF65-F5344CB8AC3E}">
        <p14:creationId xmlns:p14="http://schemas.microsoft.com/office/powerpoint/2010/main" val="18131721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92ABBA-B286-4BC3-BDA0-C4DE85D8FB2D}" type="slidenum">
              <a:rPr lang="en-US" smtClean="0"/>
              <a:t>66</a:t>
            </a:fld>
            <a:endParaRPr lang="en-US"/>
          </a:p>
        </p:txBody>
      </p:sp>
    </p:spTree>
    <p:extLst>
      <p:ext uri="{BB962C8B-B14F-4D97-AF65-F5344CB8AC3E}">
        <p14:creationId xmlns:p14="http://schemas.microsoft.com/office/powerpoint/2010/main" val="36336076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69938" indent="-295275">
              <a:defRPr>
                <a:solidFill>
                  <a:schemeClr val="tx1"/>
                </a:solidFill>
                <a:latin typeface="Calibri" panose="020F0502020204030204" pitchFamily="34" charset="0"/>
                <a:cs typeface="Arial" panose="020B0604020202020204" pitchFamily="34" charset="0"/>
              </a:defRPr>
            </a:lvl2pPr>
            <a:lvl3pPr marL="1184275" indent="-236538">
              <a:defRPr>
                <a:solidFill>
                  <a:schemeClr val="tx1"/>
                </a:solidFill>
                <a:latin typeface="Calibri" panose="020F0502020204030204" pitchFamily="34" charset="0"/>
                <a:cs typeface="Arial" panose="020B0604020202020204" pitchFamily="34" charset="0"/>
              </a:defRPr>
            </a:lvl3pPr>
            <a:lvl4pPr marL="1658938" indent="-236538">
              <a:defRPr>
                <a:solidFill>
                  <a:schemeClr val="tx1"/>
                </a:solidFill>
                <a:latin typeface="Calibri" panose="020F0502020204030204" pitchFamily="34" charset="0"/>
                <a:cs typeface="Arial" panose="020B0604020202020204" pitchFamily="34" charset="0"/>
              </a:defRPr>
            </a:lvl4pPr>
            <a:lvl5pPr marL="2133600" indent="-236538">
              <a:defRPr>
                <a:solidFill>
                  <a:schemeClr val="tx1"/>
                </a:solidFill>
                <a:latin typeface="Calibri" panose="020F0502020204030204" pitchFamily="34" charset="0"/>
                <a:cs typeface="Arial" panose="020B0604020202020204" pitchFamily="34" charset="0"/>
              </a:defRPr>
            </a:lvl5pPr>
            <a:lvl6pPr marL="2590800" indent="-23653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48000" indent="-23653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05200" indent="-23653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62400" indent="-23653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F9C2C95-B9CF-472D-AF3E-83D77579C455}" type="slidenum">
              <a:rPr lang="en-US" altLang="en-US" smtClean="0"/>
              <a:pPr/>
              <a:t>67</a:t>
            </a:fld>
            <a:endParaRPr lang="en-US" altLang="en-US" smtClean="0"/>
          </a:p>
        </p:txBody>
      </p:sp>
    </p:spTree>
    <p:extLst>
      <p:ext uri="{BB962C8B-B14F-4D97-AF65-F5344CB8AC3E}">
        <p14:creationId xmlns:p14="http://schemas.microsoft.com/office/powerpoint/2010/main" val="31186226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17C3F9A3-1875-461D-BED2-1C4D2A8FC31B}"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73</a:t>
            </a:fld>
            <a:endParaRPr kumimoji="0" lang="en-US" sz="1200" b="0" i="0" u="none" strike="noStrike" kern="1200" cap="none" spc="0" normalizeH="0" baseline="0" noProof="0" dirty="0">
              <a:ln>
                <a:noFill/>
              </a:ln>
              <a:solidFill>
                <a:prstClr val="black"/>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40275157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C3F9A3-1875-461D-BED2-1C4D2A8FC31B}" type="slidenum">
              <a:rPr lang="en-US" smtClean="0"/>
              <a:t>74</a:t>
            </a:fld>
            <a:endParaRPr lang="en-US" dirty="0"/>
          </a:p>
        </p:txBody>
      </p:sp>
    </p:spTree>
    <p:extLst>
      <p:ext uri="{BB962C8B-B14F-4D97-AF65-F5344CB8AC3E}">
        <p14:creationId xmlns:p14="http://schemas.microsoft.com/office/powerpoint/2010/main" val="32462931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2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71B17F7F-D8A8-464C-8D6A-9E0E6B522D40}" type="slidenum">
              <a:rPr lang="en-US" altLang="en-US" smtClean="0">
                <a:latin typeface="Gill Sans MT" panose="020B0502020104020203" pitchFamily="34" charset="0"/>
                <a:ea typeface="ＭＳ Ｐゴシック" panose="020B0600070205080204" pitchFamily="34" charset="-128"/>
              </a:rPr>
              <a:pPr/>
              <a:t>11</a:t>
            </a:fld>
            <a:endParaRPr lang="en-US" altLang="en-US" smtClean="0">
              <a:latin typeface="Gill Sans MT" panose="020B0502020104020203" pitchFamily="34" charset="0"/>
              <a:ea typeface="ＭＳ Ｐゴシック" panose="020B0600070205080204" pitchFamily="34" charset="-128"/>
            </a:endParaRPr>
          </a:p>
        </p:txBody>
      </p:sp>
    </p:spTree>
    <p:extLst>
      <p:ext uri="{BB962C8B-B14F-4D97-AF65-F5344CB8AC3E}">
        <p14:creationId xmlns:p14="http://schemas.microsoft.com/office/powerpoint/2010/main" val="3849430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69938" indent="-295275">
              <a:defRPr>
                <a:solidFill>
                  <a:schemeClr val="tx1"/>
                </a:solidFill>
                <a:latin typeface="Calibri" panose="020F0502020204030204" pitchFamily="34" charset="0"/>
                <a:cs typeface="Arial" panose="020B0604020202020204" pitchFamily="34" charset="0"/>
              </a:defRPr>
            </a:lvl2pPr>
            <a:lvl3pPr marL="1184275" indent="-236538">
              <a:defRPr>
                <a:solidFill>
                  <a:schemeClr val="tx1"/>
                </a:solidFill>
                <a:latin typeface="Calibri" panose="020F0502020204030204" pitchFamily="34" charset="0"/>
                <a:cs typeface="Arial" panose="020B0604020202020204" pitchFamily="34" charset="0"/>
              </a:defRPr>
            </a:lvl3pPr>
            <a:lvl4pPr marL="1658938" indent="-236538">
              <a:defRPr>
                <a:solidFill>
                  <a:schemeClr val="tx1"/>
                </a:solidFill>
                <a:latin typeface="Calibri" panose="020F0502020204030204" pitchFamily="34" charset="0"/>
                <a:cs typeface="Arial" panose="020B0604020202020204" pitchFamily="34" charset="0"/>
              </a:defRPr>
            </a:lvl4pPr>
            <a:lvl5pPr marL="2133600" indent="-236538">
              <a:defRPr>
                <a:solidFill>
                  <a:schemeClr val="tx1"/>
                </a:solidFill>
                <a:latin typeface="Calibri" panose="020F0502020204030204" pitchFamily="34" charset="0"/>
                <a:cs typeface="Arial" panose="020B0604020202020204" pitchFamily="34" charset="0"/>
              </a:defRPr>
            </a:lvl5pPr>
            <a:lvl6pPr marL="2590800" indent="-23653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48000" indent="-23653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05200" indent="-23653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62400" indent="-23653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EE33F75-4A4A-4F1C-8207-2821DD95D6F2}" type="slidenum">
              <a:rPr lang="en-US" altLang="en-US" smtClean="0">
                <a:latin typeface="Gill Sans MT" panose="020B0502020104020203" pitchFamily="34" charset="0"/>
              </a:rPr>
              <a:pPr/>
              <a:t>80</a:t>
            </a:fld>
            <a:endParaRPr lang="en-US" altLang="en-US" smtClean="0">
              <a:latin typeface="Gill Sans MT" panose="020B0502020104020203" pitchFamily="34" charset="0"/>
            </a:endParaRPr>
          </a:p>
        </p:txBody>
      </p:sp>
      <p:sp>
        <p:nvSpPr>
          <p:cNvPr id="1177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4" name="Rectangle 3"/>
          <p:cNvSpPr>
            <a:spLocks noGrp="1" noChangeArrowheads="1"/>
          </p:cNvSpPr>
          <p:nvPr>
            <p:ph type="body" idx="1"/>
          </p:nvPr>
        </p:nvSpPr>
        <p:spPr bwMode="auto">
          <a:xfrm>
            <a:off x="1277938" y="3352800"/>
            <a:ext cx="7024687" cy="31797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700" tIns="47850" rIns="95700" bIns="47850"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21687469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198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69938" indent="-295275">
              <a:defRPr>
                <a:solidFill>
                  <a:schemeClr val="tx1"/>
                </a:solidFill>
                <a:latin typeface="Calibri" panose="020F0502020204030204" pitchFamily="34" charset="0"/>
                <a:cs typeface="Arial" panose="020B0604020202020204" pitchFamily="34" charset="0"/>
              </a:defRPr>
            </a:lvl2pPr>
            <a:lvl3pPr marL="1184275" indent="-236538">
              <a:defRPr>
                <a:solidFill>
                  <a:schemeClr val="tx1"/>
                </a:solidFill>
                <a:latin typeface="Calibri" panose="020F0502020204030204" pitchFamily="34" charset="0"/>
                <a:cs typeface="Arial" panose="020B0604020202020204" pitchFamily="34" charset="0"/>
              </a:defRPr>
            </a:lvl3pPr>
            <a:lvl4pPr marL="1658938" indent="-236538">
              <a:defRPr>
                <a:solidFill>
                  <a:schemeClr val="tx1"/>
                </a:solidFill>
                <a:latin typeface="Calibri" panose="020F0502020204030204" pitchFamily="34" charset="0"/>
                <a:cs typeface="Arial" panose="020B0604020202020204" pitchFamily="34" charset="0"/>
              </a:defRPr>
            </a:lvl4pPr>
            <a:lvl5pPr marL="2133600" indent="-236538">
              <a:defRPr>
                <a:solidFill>
                  <a:schemeClr val="tx1"/>
                </a:solidFill>
                <a:latin typeface="Calibri" panose="020F0502020204030204" pitchFamily="34" charset="0"/>
                <a:cs typeface="Arial" panose="020B0604020202020204" pitchFamily="34" charset="0"/>
              </a:defRPr>
            </a:lvl5pPr>
            <a:lvl6pPr marL="2590800" indent="-23653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48000" indent="-23653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05200" indent="-23653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62400" indent="-23653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AF34BEDD-D97F-473C-ADBD-AA69B91C8C79}" type="slidenum">
              <a:rPr lang="en-US" altLang="en-US" smtClean="0"/>
              <a:pPr/>
              <a:t>81</a:t>
            </a:fld>
            <a:endParaRPr lang="en-US" altLang="en-US" smtClean="0"/>
          </a:p>
        </p:txBody>
      </p:sp>
    </p:spTree>
    <p:extLst>
      <p:ext uri="{BB962C8B-B14F-4D97-AF65-F5344CB8AC3E}">
        <p14:creationId xmlns:p14="http://schemas.microsoft.com/office/powerpoint/2010/main" val="62231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69938" indent="-295275">
              <a:defRPr>
                <a:solidFill>
                  <a:schemeClr val="tx1"/>
                </a:solidFill>
                <a:latin typeface="Calibri" panose="020F0502020204030204" pitchFamily="34" charset="0"/>
                <a:cs typeface="Arial" panose="020B0604020202020204" pitchFamily="34" charset="0"/>
              </a:defRPr>
            </a:lvl2pPr>
            <a:lvl3pPr marL="1184275" indent="-236538">
              <a:defRPr>
                <a:solidFill>
                  <a:schemeClr val="tx1"/>
                </a:solidFill>
                <a:latin typeface="Calibri" panose="020F0502020204030204" pitchFamily="34" charset="0"/>
                <a:cs typeface="Arial" panose="020B0604020202020204" pitchFamily="34" charset="0"/>
              </a:defRPr>
            </a:lvl3pPr>
            <a:lvl4pPr marL="1658938" indent="-236538">
              <a:defRPr>
                <a:solidFill>
                  <a:schemeClr val="tx1"/>
                </a:solidFill>
                <a:latin typeface="Calibri" panose="020F0502020204030204" pitchFamily="34" charset="0"/>
                <a:cs typeface="Arial" panose="020B0604020202020204" pitchFamily="34" charset="0"/>
              </a:defRPr>
            </a:lvl4pPr>
            <a:lvl5pPr marL="2133600" indent="-236538">
              <a:defRPr>
                <a:solidFill>
                  <a:schemeClr val="tx1"/>
                </a:solidFill>
                <a:latin typeface="Calibri" panose="020F0502020204030204" pitchFamily="34" charset="0"/>
                <a:cs typeface="Arial" panose="020B0604020202020204" pitchFamily="34" charset="0"/>
              </a:defRPr>
            </a:lvl5pPr>
            <a:lvl6pPr marL="2590800" indent="-23653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48000" indent="-23653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05200" indent="-23653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62400" indent="-23653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940DF256-F511-44CC-A884-A11E9E4C2C01}" type="slidenum">
              <a:rPr lang="en-US" altLang="en-US" smtClean="0"/>
              <a:pPr/>
              <a:t>86</a:t>
            </a:fld>
            <a:endParaRPr lang="en-US" altLang="en-US" smtClean="0"/>
          </a:p>
        </p:txBody>
      </p:sp>
    </p:spTree>
    <p:extLst>
      <p:ext uri="{BB962C8B-B14F-4D97-AF65-F5344CB8AC3E}">
        <p14:creationId xmlns:p14="http://schemas.microsoft.com/office/powerpoint/2010/main" val="5306855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xfrm>
            <a:off x="1228725" y="711200"/>
            <a:ext cx="4740275" cy="35544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xfrm>
            <a:off x="719138" y="4503738"/>
            <a:ext cx="5757862" cy="42656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latin typeface="Arial" panose="020B0604020202020204" pitchFamily="34" charset="0"/>
              </a:rPr>
              <a:t>There are actually 3 “NAD 83”s, NAD 83(2011), NAD 83(PA11) and NAD 83(MA11)</a:t>
            </a:r>
          </a:p>
          <a:p>
            <a:r>
              <a:rPr lang="en-US" altLang="en-US" smtClean="0">
                <a:latin typeface="Arial" panose="020B0604020202020204" pitchFamily="34" charset="0"/>
              </a:rPr>
              <a:t>There are also many more vertical datums than NAVD 88 in the NSRS, each one for specific states or territories that have no line of sight to CONUS/Alaska</a:t>
            </a:r>
          </a:p>
          <a:p>
            <a:endParaRPr lang="en-US" altLang="en-US" smtClean="0">
              <a:latin typeface="Arial" panose="020B0604020202020204" pitchFamily="34" charset="0"/>
            </a:endParaRPr>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50888" indent="-288925">
              <a:defRPr>
                <a:solidFill>
                  <a:schemeClr val="tx1"/>
                </a:solidFill>
                <a:latin typeface="Calibri" panose="020F0502020204030204" pitchFamily="34" charset="0"/>
                <a:cs typeface="Arial" panose="020B0604020202020204" pitchFamily="34" charset="0"/>
              </a:defRPr>
            </a:lvl2pPr>
            <a:lvl3pPr marL="1155700" indent="-230188">
              <a:defRPr>
                <a:solidFill>
                  <a:schemeClr val="tx1"/>
                </a:solidFill>
                <a:latin typeface="Calibri" panose="020F0502020204030204" pitchFamily="34" charset="0"/>
                <a:cs typeface="Arial" panose="020B0604020202020204" pitchFamily="34" charset="0"/>
              </a:defRPr>
            </a:lvl3pPr>
            <a:lvl4pPr marL="1617663" indent="-230188">
              <a:defRPr>
                <a:solidFill>
                  <a:schemeClr val="tx1"/>
                </a:solidFill>
                <a:latin typeface="Calibri" panose="020F0502020204030204" pitchFamily="34" charset="0"/>
                <a:cs typeface="Arial" panose="020B0604020202020204" pitchFamily="34" charset="0"/>
              </a:defRPr>
            </a:lvl4pPr>
            <a:lvl5pPr marL="2079625" indent="-230188">
              <a:defRPr>
                <a:solidFill>
                  <a:schemeClr val="tx1"/>
                </a:solidFill>
                <a:latin typeface="Calibri" panose="020F0502020204030204" pitchFamily="34" charset="0"/>
                <a:cs typeface="Arial" panose="020B0604020202020204" pitchFamily="34" charset="0"/>
              </a:defRPr>
            </a:lvl5pPr>
            <a:lvl6pPr marL="2536825" indent="-2301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94025" indent="-2301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51225" indent="-2301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08425" indent="-2301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1C3A2D78-1071-4089-9A7D-35FE78E68A7A}" type="slidenum">
              <a:rPr lang="en-US" altLang="en-US" smtClean="0"/>
              <a:pPr/>
              <a:t>12</a:t>
            </a:fld>
            <a:endParaRPr lang="en-US" altLang="en-US" smtClean="0"/>
          </a:p>
        </p:txBody>
      </p:sp>
    </p:spTree>
    <p:extLst>
      <p:ext uri="{BB962C8B-B14F-4D97-AF65-F5344CB8AC3E}">
        <p14:creationId xmlns:p14="http://schemas.microsoft.com/office/powerpoint/2010/main" val="21768102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NAD27 based on old observations and old system</a:t>
            </a:r>
          </a:p>
          <a:p>
            <a:r>
              <a:rPr lang="en-US" altLang="en-US" smtClean="0"/>
              <a:t>NAD83(86) based on old observations and new system</a:t>
            </a:r>
          </a:p>
          <a:p>
            <a:r>
              <a:rPr lang="en-US" altLang="en-US" smtClean="0"/>
              <a:t>NAD83(xx) based on new and old observations and same system (HARN)</a:t>
            </a:r>
          </a:p>
          <a:p>
            <a:r>
              <a:rPr lang="en-US" altLang="en-US" smtClean="0"/>
              <a:t>NAD83(NSRS2007) based on new observations and same system.  Removed regional distortions and made consistent with CORS</a:t>
            </a:r>
          </a:p>
          <a:p>
            <a:r>
              <a:rPr lang="en-US" altLang="en-US" smtClean="0"/>
              <a:t>NAD83(2011) based on new observations and same system.  Kept consistent with CORS</a:t>
            </a:r>
          </a:p>
          <a:p>
            <a:pPr eaLnBrk="1" hangingPunct="1">
              <a:spcBef>
                <a:spcPct val="0"/>
              </a:spcBef>
            </a:pPr>
            <a:endParaRPr lang="en-US" altLang="en-US" smtClean="0"/>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38" indent="-295275">
              <a:spcBef>
                <a:spcPct val="30000"/>
              </a:spcBef>
              <a:defRPr sz="1200">
                <a:solidFill>
                  <a:schemeClr val="tx1"/>
                </a:solidFill>
                <a:latin typeface="Calibri" panose="020F0502020204030204" pitchFamily="34" charset="0"/>
              </a:defRPr>
            </a:lvl2pPr>
            <a:lvl3pPr marL="1184275" indent="-236538">
              <a:spcBef>
                <a:spcPct val="30000"/>
              </a:spcBef>
              <a:defRPr sz="1200">
                <a:solidFill>
                  <a:schemeClr val="tx1"/>
                </a:solidFill>
                <a:latin typeface="Calibri" panose="020F0502020204030204" pitchFamily="34" charset="0"/>
              </a:defRPr>
            </a:lvl3pPr>
            <a:lvl4pPr marL="1658938" indent="-236538">
              <a:spcBef>
                <a:spcPct val="30000"/>
              </a:spcBef>
              <a:defRPr sz="1200">
                <a:solidFill>
                  <a:schemeClr val="tx1"/>
                </a:solidFill>
                <a:latin typeface="Calibri" panose="020F0502020204030204" pitchFamily="34" charset="0"/>
              </a:defRPr>
            </a:lvl4pPr>
            <a:lvl5pPr marL="2133600" indent="-236538">
              <a:spcBef>
                <a:spcPct val="30000"/>
              </a:spcBef>
              <a:defRPr sz="1200">
                <a:solidFill>
                  <a:schemeClr val="tx1"/>
                </a:solidFill>
                <a:latin typeface="Calibri" panose="020F0502020204030204" pitchFamily="34" charset="0"/>
              </a:defRPr>
            </a:lvl5pPr>
            <a:lvl6pPr marL="2590800" indent="-236538" eaLnBrk="0" fontAlgn="base" hangingPunct="0">
              <a:spcBef>
                <a:spcPct val="30000"/>
              </a:spcBef>
              <a:spcAft>
                <a:spcPct val="0"/>
              </a:spcAft>
              <a:defRPr sz="1200">
                <a:solidFill>
                  <a:schemeClr val="tx1"/>
                </a:solidFill>
                <a:latin typeface="Calibri" panose="020F0502020204030204" pitchFamily="34" charset="0"/>
              </a:defRPr>
            </a:lvl6pPr>
            <a:lvl7pPr marL="3048000" indent="-236538" eaLnBrk="0" fontAlgn="base" hangingPunct="0">
              <a:spcBef>
                <a:spcPct val="30000"/>
              </a:spcBef>
              <a:spcAft>
                <a:spcPct val="0"/>
              </a:spcAft>
              <a:defRPr sz="1200">
                <a:solidFill>
                  <a:schemeClr val="tx1"/>
                </a:solidFill>
                <a:latin typeface="Calibri" panose="020F0502020204030204" pitchFamily="34" charset="0"/>
              </a:defRPr>
            </a:lvl7pPr>
            <a:lvl8pPr marL="3505200" indent="-236538" eaLnBrk="0" fontAlgn="base" hangingPunct="0">
              <a:spcBef>
                <a:spcPct val="30000"/>
              </a:spcBef>
              <a:spcAft>
                <a:spcPct val="0"/>
              </a:spcAft>
              <a:defRPr sz="1200">
                <a:solidFill>
                  <a:schemeClr val="tx1"/>
                </a:solidFill>
                <a:latin typeface="Calibri" panose="020F0502020204030204" pitchFamily="34" charset="0"/>
              </a:defRPr>
            </a:lvl8pPr>
            <a:lvl9pPr marL="3962400" indent="-2365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22619E1-CB06-4233-9E2C-A4A5338A7D5E}" type="slidenum">
              <a:rPr lang="en-US" altLang="en-US" smtClean="0">
                <a:solidFill>
                  <a:srgbClr val="000000"/>
                </a:solidFill>
                <a:latin typeface="Arial" panose="020B0604020202020204" pitchFamily="34" charset="0"/>
                <a:ea typeface="ＭＳ Ｐゴシック" panose="020B0600070205080204" pitchFamily="34" charset="-128"/>
              </a:rPr>
              <a:pPr>
                <a:spcBef>
                  <a:spcPct val="0"/>
                </a:spcBef>
              </a:pPr>
              <a:t>17</a:t>
            </a:fld>
            <a:endParaRPr lang="en-US" altLang="en-US" smtClean="0">
              <a:solidFill>
                <a:srgbClr val="000000"/>
              </a:solidFill>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0332774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5D10AA32-C2BA-4C03-898C-1F3AB9E48685}" type="slidenum">
              <a:rPr lang="en-US" altLang="en-US" smtClean="0">
                <a:latin typeface="Gill Sans MT" panose="020B0502020104020203" pitchFamily="34" charset="0"/>
              </a:rPr>
              <a:pPr/>
              <a:t>18</a:t>
            </a:fld>
            <a:endParaRPr lang="en-US" altLang="en-US" smtClean="0">
              <a:latin typeface="Gill Sans MT" panose="020B0502020104020203" pitchFamily="34" charset="0"/>
            </a:endParaRPr>
          </a:p>
        </p:txBody>
      </p:sp>
    </p:spTree>
    <p:extLst>
      <p:ext uri="{BB962C8B-B14F-4D97-AF65-F5344CB8AC3E}">
        <p14:creationId xmlns:p14="http://schemas.microsoft.com/office/powerpoint/2010/main" val="3938330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NAVD 88 consists of about 800,000 benchmarks and ~2.2M km of leveling. Data was collecting over many decades by roving bands of surveyors who walked across the country multiple time over the years, east to west, north to south and back again. It is currently the official vertical datum of the US and is required for all federal mapping projects.</a:t>
            </a:r>
          </a:p>
          <a:p>
            <a:r>
              <a:rPr lang="en-US" altLang="en-US" smtClean="0"/>
              <a:t>GPS data on those leveled marks will be used to create GEOID18 – the model used to derive NAVD88 heights from GPS ellipsoid heights, and the transformation tools to that will be released with NAPGD2022</a:t>
            </a:r>
          </a:p>
          <a:p>
            <a:endParaRPr lang="en-US" altLang="en-US" smtClean="0"/>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69938" indent="-295275">
              <a:defRPr>
                <a:solidFill>
                  <a:schemeClr val="tx1"/>
                </a:solidFill>
                <a:latin typeface="Calibri" panose="020F0502020204030204" pitchFamily="34" charset="0"/>
                <a:cs typeface="Arial" panose="020B0604020202020204" pitchFamily="34" charset="0"/>
              </a:defRPr>
            </a:lvl2pPr>
            <a:lvl3pPr marL="1184275" indent="-236538">
              <a:defRPr>
                <a:solidFill>
                  <a:schemeClr val="tx1"/>
                </a:solidFill>
                <a:latin typeface="Calibri" panose="020F0502020204030204" pitchFamily="34" charset="0"/>
                <a:cs typeface="Arial" panose="020B0604020202020204" pitchFamily="34" charset="0"/>
              </a:defRPr>
            </a:lvl3pPr>
            <a:lvl4pPr marL="1658938" indent="-236538">
              <a:defRPr>
                <a:solidFill>
                  <a:schemeClr val="tx1"/>
                </a:solidFill>
                <a:latin typeface="Calibri" panose="020F0502020204030204" pitchFamily="34" charset="0"/>
                <a:cs typeface="Arial" panose="020B0604020202020204" pitchFamily="34" charset="0"/>
              </a:defRPr>
            </a:lvl4pPr>
            <a:lvl5pPr marL="2133600" indent="-236538">
              <a:defRPr>
                <a:solidFill>
                  <a:schemeClr val="tx1"/>
                </a:solidFill>
                <a:latin typeface="Calibri" panose="020F0502020204030204" pitchFamily="34" charset="0"/>
                <a:cs typeface="Arial" panose="020B0604020202020204" pitchFamily="34" charset="0"/>
              </a:defRPr>
            </a:lvl5pPr>
            <a:lvl6pPr marL="2590800" indent="-23653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48000" indent="-23653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05200" indent="-23653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62400" indent="-23653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393AF2DF-95FE-47CB-8301-7E77D4C41996}" type="slidenum">
              <a:rPr lang="en-US" altLang="en-US" smtClean="0"/>
              <a:pPr/>
              <a:t>23</a:t>
            </a:fld>
            <a:endParaRPr lang="en-US" altLang="en-US" smtClean="0"/>
          </a:p>
        </p:txBody>
      </p:sp>
    </p:spTree>
    <p:extLst>
      <p:ext uri="{BB962C8B-B14F-4D97-AF65-F5344CB8AC3E}">
        <p14:creationId xmlns:p14="http://schemas.microsoft.com/office/powerpoint/2010/main" val="15572378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38" indent="-295275">
              <a:spcBef>
                <a:spcPct val="30000"/>
              </a:spcBef>
              <a:defRPr sz="1200">
                <a:solidFill>
                  <a:schemeClr val="tx1"/>
                </a:solidFill>
                <a:latin typeface="Calibri" panose="020F0502020204030204" pitchFamily="34" charset="0"/>
              </a:defRPr>
            </a:lvl2pPr>
            <a:lvl3pPr marL="1184275" indent="-236538">
              <a:spcBef>
                <a:spcPct val="30000"/>
              </a:spcBef>
              <a:defRPr sz="1200">
                <a:solidFill>
                  <a:schemeClr val="tx1"/>
                </a:solidFill>
                <a:latin typeface="Calibri" panose="020F0502020204030204" pitchFamily="34" charset="0"/>
              </a:defRPr>
            </a:lvl3pPr>
            <a:lvl4pPr marL="1658938" indent="-236538">
              <a:spcBef>
                <a:spcPct val="30000"/>
              </a:spcBef>
              <a:defRPr sz="1200">
                <a:solidFill>
                  <a:schemeClr val="tx1"/>
                </a:solidFill>
                <a:latin typeface="Calibri" panose="020F0502020204030204" pitchFamily="34" charset="0"/>
              </a:defRPr>
            </a:lvl4pPr>
            <a:lvl5pPr marL="2133600" indent="-236538">
              <a:spcBef>
                <a:spcPct val="30000"/>
              </a:spcBef>
              <a:defRPr sz="1200">
                <a:solidFill>
                  <a:schemeClr val="tx1"/>
                </a:solidFill>
                <a:latin typeface="Calibri" panose="020F0502020204030204" pitchFamily="34" charset="0"/>
              </a:defRPr>
            </a:lvl5pPr>
            <a:lvl6pPr marL="2590800" indent="-236538" eaLnBrk="0" fontAlgn="base" hangingPunct="0">
              <a:spcBef>
                <a:spcPct val="30000"/>
              </a:spcBef>
              <a:spcAft>
                <a:spcPct val="0"/>
              </a:spcAft>
              <a:defRPr sz="1200">
                <a:solidFill>
                  <a:schemeClr val="tx1"/>
                </a:solidFill>
                <a:latin typeface="Calibri" panose="020F0502020204030204" pitchFamily="34" charset="0"/>
              </a:defRPr>
            </a:lvl6pPr>
            <a:lvl7pPr marL="3048000" indent="-236538" eaLnBrk="0" fontAlgn="base" hangingPunct="0">
              <a:spcBef>
                <a:spcPct val="30000"/>
              </a:spcBef>
              <a:spcAft>
                <a:spcPct val="0"/>
              </a:spcAft>
              <a:defRPr sz="1200">
                <a:solidFill>
                  <a:schemeClr val="tx1"/>
                </a:solidFill>
                <a:latin typeface="Calibri" panose="020F0502020204030204" pitchFamily="34" charset="0"/>
              </a:defRPr>
            </a:lvl7pPr>
            <a:lvl8pPr marL="3505200" indent="-236538" eaLnBrk="0" fontAlgn="base" hangingPunct="0">
              <a:spcBef>
                <a:spcPct val="30000"/>
              </a:spcBef>
              <a:spcAft>
                <a:spcPct val="0"/>
              </a:spcAft>
              <a:defRPr sz="1200">
                <a:solidFill>
                  <a:schemeClr val="tx1"/>
                </a:solidFill>
                <a:latin typeface="Calibri" panose="020F0502020204030204" pitchFamily="34" charset="0"/>
              </a:defRPr>
            </a:lvl8pPr>
            <a:lvl9pPr marL="3962400" indent="-2365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13095D8-8244-4AB9-A983-22EC9317DCEE}" type="slidenum">
              <a:rPr lang="en-US" altLang="en-US" smtClean="0">
                <a:solidFill>
                  <a:srgbClr val="000000"/>
                </a:solidFill>
              </a:rPr>
              <a:pPr>
                <a:spcBef>
                  <a:spcPct val="0"/>
                </a:spcBef>
              </a:pPr>
              <a:t>26</a:t>
            </a:fld>
            <a:endParaRPr lang="en-US" altLang="en-US" smtClean="0">
              <a:solidFill>
                <a:srgbClr val="000000"/>
              </a:solidFill>
            </a:endParaRPr>
          </a:p>
        </p:txBody>
      </p:sp>
      <p:sp>
        <p:nvSpPr>
          <p:cNvPr id="62467" name="Rectangle 2"/>
          <p:cNvSpPr>
            <a:spLocks noGrp="1" noRot="1" noChangeAspect="1" noChangeArrowheads="1" noTextEdit="1"/>
          </p:cNvSpPr>
          <p:nvPr>
            <p:ph type="sldImg"/>
          </p:nvPr>
        </p:nvSpPr>
        <p:spPr bwMode="auto">
          <a:xfrm>
            <a:off x="1281113" y="730250"/>
            <a:ext cx="4845050" cy="36337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8" name="Rectangle 3"/>
          <p:cNvSpPr>
            <a:spLocks noGrp="1" noChangeArrowheads="1"/>
          </p:cNvSpPr>
          <p:nvPr>
            <p:ph type="body" idx="1"/>
          </p:nvPr>
        </p:nvSpPr>
        <p:spPr bwMode="auto">
          <a:xfrm>
            <a:off x="739775" y="4606925"/>
            <a:ext cx="5932488" cy="43608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9173943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smtClean="0"/>
              <a:t>Four Terrestrial Reference Frames</a:t>
            </a:r>
            <a:endParaRPr lang="en-US" altLang="en-US" smtClean="0"/>
          </a:p>
          <a:p>
            <a:r>
              <a:rPr lang="en-US" altLang="en-US" smtClean="0"/>
              <a:t>Replacing the three existing NAD 83 reference frames will be four plate-fixed </a:t>
            </a:r>
            <a:r>
              <a:rPr lang="en-US" altLang="en-US" u="sng" smtClean="0"/>
              <a:t>terrestrial reference frames</a:t>
            </a:r>
            <a:r>
              <a:rPr lang="en-US" altLang="en-US" smtClean="0"/>
              <a:t>.  The tectonic plate for each frame may be inferred from their names.</a:t>
            </a:r>
          </a:p>
          <a:p>
            <a:endParaRPr lang="en-US" altLang="en-US" smtClean="0"/>
          </a:p>
          <a:p>
            <a:r>
              <a:rPr lang="en-US" altLang="en-US" b="1" smtClean="0"/>
              <a:t>Geopotential datum</a:t>
            </a:r>
            <a:endParaRPr lang="en-US" altLang="en-US" smtClean="0"/>
          </a:p>
          <a:p>
            <a:r>
              <a:rPr lang="en-US" altLang="en-US" smtClean="0"/>
              <a:t>A </a:t>
            </a:r>
            <a:r>
              <a:rPr lang="en-US" altLang="en-US" u="sng" smtClean="0"/>
              <a:t>geopotential datum</a:t>
            </a:r>
            <a:r>
              <a:rPr lang="en-US" altLang="en-US" smtClean="0"/>
              <a:t> will be created which will contain all of the information necessary to provide mutually consistent orthometric heights, geoid undulations, gravity anomalies, deflections of the vertical and all other geodetic coordinates related to the gravity field. </a:t>
            </a:r>
          </a:p>
          <a:p>
            <a:endParaRPr lang="en-US" altLang="en-US" smtClean="0"/>
          </a:p>
          <a:p>
            <a:r>
              <a:rPr lang="en-US" altLang="en-US" b="1" smtClean="0"/>
              <a:t>Geoid model</a:t>
            </a:r>
            <a:endParaRPr lang="en-US" altLang="en-US" smtClean="0"/>
          </a:p>
          <a:p>
            <a:r>
              <a:rPr lang="en-US" altLang="en-US" smtClean="0"/>
              <a:t>Within NAPGD2022, a variety of products will exist.  The most prominent will be a </a:t>
            </a:r>
            <a:r>
              <a:rPr lang="en-US" altLang="en-US" u="sng" smtClean="0"/>
              <a:t>time dependent model of the geoid</a:t>
            </a:r>
            <a:r>
              <a:rPr lang="en-US" altLang="en-US" smtClean="0"/>
              <a:t>, provided in three regions (the first covering the entirety of North and Central America, Hawaii, Alaska, Greenland and the Caribbean, the second covering American Samoa and the third covering Guam and the Commonwealth of the Mariana Islands). </a:t>
            </a:r>
          </a:p>
        </p:txBody>
      </p:sp>
      <p:sp>
        <p:nvSpPr>
          <p:cNvPr id="65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6763" indent="-288925">
              <a:spcBef>
                <a:spcPct val="30000"/>
              </a:spcBef>
              <a:defRPr sz="1200">
                <a:solidFill>
                  <a:schemeClr val="tx1"/>
                </a:solidFill>
                <a:latin typeface="Calibri" panose="020F0502020204030204" pitchFamily="34" charset="0"/>
              </a:defRPr>
            </a:lvl2pPr>
            <a:lvl3pPr marL="1179513" indent="-231775">
              <a:spcBef>
                <a:spcPct val="30000"/>
              </a:spcBef>
              <a:defRPr sz="1200">
                <a:solidFill>
                  <a:schemeClr val="tx1"/>
                </a:solidFill>
                <a:latin typeface="Calibri" panose="020F0502020204030204" pitchFamily="34" charset="0"/>
              </a:defRPr>
            </a:lvl3pPr>
            <a:lvl4pPr marL="1658938" indent="-231775">
              <a:spcBef>
                <a:spcPct val="30000"/>
              </a:spcBef>
              <a:defRPr sz="1200">
                <a:solidFill>
                  <a:schemeClr val="tx1"/>
                </a:solidFill>
                <a:latin typeface="Calibri" panose="020F0502020204030204" pitchFamily="34" charset="0"/>
              </a:defRPr>
            </a:lvl4pPr>
            <a:lvl5pPr marL="2133600" indent="-231775">
              <a:spcBef>
                <a:spcPct val="30000"/>
              </a:spcBef>
              <a:defRPr sz="1200">
                <a:solidFill>
                  <a:schemeClr val="tx1"/>
                </a:solidFill>
                <a:latin typeface="Calibri" panose="020F0502020204030204" pitchFamily="34" charset="0"/>
              </a:defRPr>
            </a:lvl5pPr>
            <a:lvl6pPr marL="2590800" indent="-231775" eaLnBrk="0" fontAlgn="base" hangingPunct="0">
              <a:spcBef>
                <a:spcPct val="30000"/>
              </a:spcBef>
              <a:spcAft>
                <a:spcPct val="0"/>
              </a:spcAft>
              <a:defRPr sz="1200">
                <a:solidFill>
                  <a:schemeClr val="tx1"/>
                </a:solidFill>
                <a:latin typeface="Calibri" panose="020F0502020204030204" pitchFamily="34" charset="0"/>
              </a:defRPr>
            </a:lvl6pPr>
            <a:lvl7pPr marL="3048000" indent="-231775" eaLnBrk="0" fontAlgn="base" hangingPunct="0">
              <a:spcBef>
                <a:spcPct val="30000"/>
              </a:spcBef>
              <a:spcAft>
                <a:spcPct val="0"/>
              </a:spcAft>
              <a:defRPr sz="1200">
                <a:solidFill>
                  <a:schemeClr val="tx1"/>
                </a:solidFill>
                <a:latin typeface="Calibri" panose="020F0502020204030204" pitchFamily="34" charset="0"/>
              </a:defRPr>
            </a:lvl7pPr>
            <a:lvl8pPr marL="3505200" indent="-231775" eaLnBrk="0" fontAlgn="base" hangingPunct="0">
              <a:spcBef>
                <a:spcPct val="30000"/>
              </a:spcBef>
              <a:spcAft>
                <a:spcPct val="0"/>
              </a:spcAft>
              <a:defRPr sz="1200">
                <a:solidFill>
                  <a:schemeClr val="tx1"/>
                </a:solidFill>
                <a:latin typeface="Calibri" panose="020F0502020204030204" pitchFamily="34" charset="0"/>
              </a:defRPr>
            </a:lvl8pPr>
            <a:lvl9pPr marL="3962400" indent="-2317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7B9325E-5E64-4A79-9016-F440B8519CBA}" type="slidenum">
              <a:rPr lang="en-US" altLang="en-US" smtClean="0"/>
              <a:pPr>
                <a:spcBef>
                  <a:spcPct val="0"/>
                </a:spcBef>
              </a:pPr>
              <a:t>28</a:t>
            </a:fld>
            <a:endParaRPr lang="en-US" altLang="en-US" smtClean="0"/>
          </a:p>
        </p:txBody>
      </p:sp>
    </p:spTree>
    <p:extLst>
      <p:ext uri="{BB962C8B-B14F-4D97-AF65-F5344CB8AC3E}">
        <p14:creationId xmlns:p14="http://schemas.microsoft.com/office/powerpoint/2010/main" val="6712720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F2F74702-A9D2-D142-A2AF-02EB7BC1A7B0}" type="datetimeFigureOut">
              <a:rPr lang="en-US"/>
              <a:pPr>
                <a:defRPr/>
              </a:pPr>
              <a:t>10/12/2018</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DD4E4B20-A796-8D4A-9790-389DA483B997}" type="slidenum">
              <a:rPr lang="en-US"/>
              <a:pPr>
                <a:defRPr/>
              </a:pPr>
              <a:t>‹#›</a:t>
            </a:fld>
            <a:endParaRPr lang="en-US" dirty="0"/>
          </a:p>
        </p:txBody>
      </p:sp>
    </p:spTree>
    <p:extLst>
      <p:ext uri="{BB962C8B-B14F-4D97-AF65-F5344CB8AC3E}">
        <p14:creationId xmlns:p14="http://schemas.microsoft.com/office/powerpoint/2010/main" val="2704671532"/>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41B2D9D6-2EED-314A-B5A7-B8AA87D0E9E4}" type="datetimeFigureOut">
              <a:rPr lang="en-US"/>
              <a:pPr>
                <a:defRPr/>
              </a:pPr>
              <a:t>10/12/2018</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7FBAD95F-C4AC-F74C-8843-F1114F98EDBF}" type="slidenum">
              <a:rPr lang="en-US"/>
              <a:pPr>
                <a:defRPr/>
              </a:pPr>
              <a:t>‹#›</a:t>
            </a:fld>
            <a:endParaRPr lang="en-US" dirty="0"/>
          </a:p>
        </p:txBody>
      </p:sp>
    </p:spTree>
    <p:extLst>
      <p:ext uri="{BB962C8B-B14F-4D97-AF65-F5344CB8AC3E}">
        <p14:creationId xmlns:p14="http://schemas.microsoft.com/office/powerpoint/2010/main" val="2435776901"/>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930ABBAB-D36F-9146-BB7A-2DB9ADAC5A9C}" type="datetimeFigureOut">
              <a:rPr lang="en-US"/>
              <a:pPr>
                <a:defRPr/>
              </a:pPr>
              <a:t>10/12/2018</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BA4E9C37-50CC-2640-A8BB-4A084D551221}" type="slidenum">
              <a:rPr lang="en-US"/>
              <a:pPr>
                <a:defRPr/>
              </a:pPr>
              <a:t>‹#›</a:t>
            </a:fld>
            <a:endParaRPr lang="en-US" dirty="0"/>
          </a:p>
        </p:txBody>
      </p:sp>
    </p:spTree>
    <p:extLst>
      <p:ext uri="{BB962C8B-B14F-4D97-AF65-F5344CB8AC3E}">
        <p14:creationId xmlns:p14="http://schemas.microsoft.com/office/powerpoint/2010/main" val="2692083197"/>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lide">
    <p:bg bwMode="black">
      <p:bgPr>
        <a:gradFill flip="none" rotWithShape="1">
          <a:gsLst>
            <a:gs pos="0">
              <a:srgbClr val="00B9F2"/>
            </a:gs>
            <a:gs pos="90000">
              <a:srgbClr val="053264"/>
            </a:gs>
            <a:gs pos="30000">
              <a:srgbClr val="007AC2"/>
            </a:gs>
          </a:gsLst>
          <a:lin ang="54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white">
          <a:xfrm>
            <a:off x="1374835" y="2428193"/>
            <a:ext cx="6394330" cy="914400"/>
          </a:xfrm>
        </p:spPr>
        <p:txBody>
          <a:bodyPr rIns="0" anchor="b">
            <a:noAutofit/>
          </a:bodyPr>
          <a:lstStyle>
            <a:lvl1pPr algn="ctr">
              <a:defRPr sz="3400" baseline="0">
                <a:solidFill>
                  <a:schemeClr val="tx1"/>
                </a:solidFill>
              </a:defRPr>
            </a:lvl1pPr>
          </a:lstStyle>
          <a:p>
            <a:r>
              <a:rPr lang="en-US" dirty="0"/>
              <a:t>Presentation Title</a:t>
            </a:r>
          </a:p>
        </p:txBody>
      </p:sp>
      <p:sp>
        <p:nvSpPr>
          <p:cNvPr id="3" name="Subtitle 2"/>
          <p:cNvSpPr>
            <a:spLocks noGrp="1"/>
          </p:cNvSpPr>
          <p:nvPr>
            <p:ph type="subTitle" idx="1" hasCustomPrompt="1"/>
          </p:nvPr>
        </p:nvSpPr>
        <p:spPr bwMode="white">
          <a:xfrm>
            <a:off x="1371600" y="3465218"/>
            <a:ext cx="6400800" cy="914400"/>
          </a:xfrm>
          <a:noFill/>
        </p:spPr>
        <p:txBody>
          <a:bodyPr>
            <a:noAutofit/>
          </a:bodyPr>
          <a:lstStyle>
            <a:lvl1pPr marL="0" indent="0" algn="ctr">
              <a:buNone/>
              <a:defRPr b="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 of Presenter(s)</a:t>
            </a:r>
          </a:p>
        </p:txBody>
      </p:sp>
      <p:pic>
        <p:nvPicPr>
          <p:cNvPr id="7" name="Picture 6" descr="esri-10GlobeLogo_No-r_sRGBRev.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34284" y="365138"/>
            <a:ext cx="2168737" cy="967642"/>
          </a:xfrm>
          <a:prstGeom prst="rect">
            <a:avLst/>
          </a:prstGeom>
        </p:spPr>
      </p:pic>
      <p:sp>
        <p:nvSpPr>
          <p:cNvPr id="8" name="Rectangle 7"/>
          <p:cNvSpPr/>
          <p:nvPr/>
        </p:nvSpPr>
        <p:spPr bwMode="ltGray">
          <a:xfrm>
            <a:off x="-899557" y="5567249"/>
            <a:ext cx="10043557" cy="1290751"/>
          </a:xfrm>
          <a:custGeom>
            <a:avLst/>
            <a:gdLst/>
            <a:ahLst/>
            <a:cxnLst/>
            <a:rect l="l" t="t" r="r" b="b"/>
            <a:pathLst>
              <a:path w="10043557" h="1290751">
                <a:moveTo>
                  <a:pt x="8132411" y="0"/>
                </a:moveTo>
                <a:cubicBezTo>
                  <a:pt x="8583764" y="0"/>
                  <a:pt x="9032446" y="11434"/>
                  <a:pt x="9478183" y="34029"/>
                </a:cubicBezTo>
                <a:lnTo>
                  <a:pt x="10043557" y="69857"/>
                </a:lnTo>
                <a:lnTo>
                  <a:pt x="10043557" y="1290751"/>
                </a:lnTo>
                <a:lnTo>
                  <a:pt x="0" y="1290751"/>
                </a:lnTo>
                <a:lnTo>
                  <a:pt x="125788" y="1248403"/>
                </a:lnTo>
                <a:cubicBezTo>
                  <a:pt x="2649168" y="437759"/>
                  <a:pt x="5339667" y="0"/>
                  <a:pt x="8132411" y="0"/>
                </a:cubicBezTo>
                <a:close/>
              </a:path>
            </a:pathLst>
          </a:custGeom>
          <a:solidFill>
            <a:schemeClr val="bg2">
              <a:lumMod val="60000"/>
              <a:lumOff val="40000"/>
              <a:alpha val="25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hangingPunct="0"/>
            <a:endParaRPr lang="en-US" sz="1400" b="1" dirty="0">
              <a:solidFill>
                <a:srgbClr val="000000"/>
              </a:solidFill>
            </a:endParaRPr>
          </a:p>
        </p:txBody>
      </p:sp>
      <p:sp>
        <p:nvSpPr>
          <p:cNvPr id="9" name="Rectangle 3"/>
          <p:cNvSpPr/>
          <p:nvPr/>
        </p:nvSpPr>
        <p:spPr bwMode="invGray">
          <a:xfrm flipH="1">
            <a:off x="3488221" y="4204197"/>
            <a:ext cx="5655779" cy="2653803"/>
          </a:xfrm>
          <a:custGeom>
            <a:avLst/>
            <a:gdLst/>
            <a:ahLst/>
            <a:cxnLst/>
            <a:rect l="l" t="t" r="r" b="b"/>
            <a:pathLst>
              <a:path w="5655779" h="2653803">
                <a:moveTo>
                  <a:pt x="0" y="0"/>
                </a:moveTo>
                <a:lnTo>
                  <a:pt x="0" y="2653803"/>
                </a:lnTo>
                <a:lnTo>
                  <a:pt x="5655779" y="2653803"/>
                </a:lnTo>
                <a:lnTo>
                  <a:pt x="5368634" y="2452474"/>
                </a:lnTo>
                <a:cubicBezTo>
                  <a:pt x="3880066" y="1444637"/>
                  <a:pt x="2250051" y="660920"/>
                  <a:pt x="518426" y="144676"/>
                </a:cubicBezTo>
                <a:close/>
              </a:path>
            </a:pathLst>
          </a:custGeom>
          <a:solidFill>
            <a:srgbClr val="053264">
              <a:alpha val="10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hangingPunct="0"/>
            <a:endParaRPr lang="en-US" sz="1400" b="1" dirty="0">
              <a:solidFill>
                <a:srgbClr val="000000"/>
              </a:solidFill>
            </a:endParaRPr>
          </a:p>
        </p:txBody>
      </p:sp>
    </p:spTree>
    <p:extLst>
      <p:ext uri="{BB962C8B-B14F-4D97-AF65-F5344CB8AC3E}">
        <p14:creationId xmlns:p14="http://schemas.microsoft.com/office/powerpoint/2010/main" val="1826920355"/>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lstStyle/>
          <a:p>
            <a:r>
              <a:rPr lang="en-US" dirty="0"/>
              <a:t>Click to Edit Master Title Style</a:t>
            </a:r>
          </a:p>
        </p:txBody>
      </p:sp>
      <p:sp>
        <p:nvSpPr>
          <p:cNvPr id="5" name="Content Placeholder 4"/>
          <p:cNvSpPr>
            <a:spLocks noGrp="1"/>
          </p:cNvSpPr>
          <p:nvPr>
            <p:ph sz="quarter" idx="10"/>
          </p:nvPr>
        </p:nvSpPr>
        <p:spPr>
          <a:xfrm>
            <a:off x="914402" y="1828800"/>
            <a:ext cx="7315200" cy="3429000"/>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461925515"/>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Sub,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Master Title Style</a:t>
            </a:r>
          </a:p>
        </p:txBody>
      </p:sp>
      <p:sp>
        <p:nvSpPr>
          <p:cNvPr id="8" name="Text Placeholder 7"/>
          <p:cNvSpPr>
            <a:spLocks noGrp="1"/>
          </p:cNvSpPr>
          <p:nvPr>
            <p:ph type="body" sz="quarter" idx="11" hasCustomPrompt="1"/>
          </p:nvPr>
        </p:nvSpPr>
        <p:spPr>
          <a:xfrm>
            <a:off x="685800" y="1097280"/>
            <a:ext cx="7772400" cy="246221"/>
          </a:xfrm>
        </p:spPr>
        <p:txBody>
          <a:bodyPr anchor="t" anchorCtr="0">
            <a:spAutoFit/>
          </a:bodyPr>
          <a:lstStyle>
            <a:lvl1pPr marL="0" indent="0">
              <a:spcBef>
                <a:spcPts val="0"/>
              </a:spcBef>
              <a:spcAft>
                <a:spcPts val="0"/>
              </a:spcAft>
              <a:buNone/>
              <a:defRPr sz="1600">
                <a:solidFill>
                  <a:schemeClr val="accent4">
                    <a:lumMod val="40000"/>
                    <a:lumOff val="60000"/>
                  </a:schemeClr>
                </a:solidFill>
              </a:defRPr>
            </a:lvl1pPr>
            <a:lvl2pPr marL="0" indent="0">
              <a:buNone/>
              <a:defRPr sz="1400"/>
            </a:lvl2pPr>
            <a:lvl3pPr marL="0" indent="0">
              <a:buNone/>
              <a:defRPr sz="1400"/>
            </a:lvl3pPr>
            <a:lvl4pPr marL="0" indent="0">
              <a:buNone/>
              <a:defRPr sz="1400"/>
            </a:lvl4pPr>
            <a:lvl5pPr marL="0" indent="0">
              <a:buNone/>
              <a:defRPr sz="1400"/>
            </a:lvl5pPr>
          </a:lstStyle>
          <a:p>
            <a:pPr lvl="0"/>
            <a:r>
              <a:rPr lang="en-US" dirty="0"/>
              <a:t>Click to Edit Subtitle (optional)</a:t>
            </a:r>
          </a:p>
        </p:txBody>
      </p:sp>
      <p:sp>
        <p:nvSpPr>
          <p:cNvPr id="11" name="Content Placeholder 10"/>
          <p:cNvSpPr>
            <a:spLocks noGrp="1"/>
          </p:cNvSpPr>
          <p:nvPr>
            <p:ph sz="quarter" idx="12"/>
          </p:nvPr>
        </p:nvSpPr>
        <p:spPr>
          <a:xfrm>
            <a:off x="914400" y="1828800"/>
            <a:ext cx="7315200" cy="3427413"/>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812143761"/>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Content and Tagl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682625"/>
            <a:ext cx="7772400" cy="369332"/>
          </a:xfrm>
          <a:noFill/>
        </p:spPr>
        <p:txBody>
          <a:bodyPr vert="horz" lIns="0" tIns="0" rIns="0" bIns="0" rtlCol="0" anchor="t">
            <a:spAutoFit/>
          </a:bodyPr>
          <a:lstStyle>
            <a:lvl1pPr>
              <a:defRPr lang="en-US" dirty="0"/>
            </a:lvl1pPr>
          </a:lstStyle>
          <a:p>
            <a:pPr marL="0" lvl="0"/>
            <a:r>
              <a:rPr lang="en-US" dirty="0"/>
              <a:t>Click to Edit Master Title Style</a:t>
            </a:r>
          </a:p>
        </p:txBody>
      </p:sp>
      <p:sp>
        <p:nvSpPr>
          <p:cNvPr id="4" name="Content Placeholder 3"/>
          <p:cNvSpPr>
            <a:spLocks noGrp="1"/>
          </p:cNvSpPr>
          <p:nvPr>
            <p:ph sz="half" idx="2"/>
          </p:nvPr>
        </p:nvSpPr>
        <p:spPr>
          <a:xfrm>
            <a:off x="914400" y="1828800"/>
            <a:ext cx="7315200" cy="3429000"/>
          </a:xfrm>
        </p:spPr>
        <p:txBody>
          <a:bodyPr/>
          <a:lstStyle>
            <a:lvl1pPr>
              <a:lnSpc>
                <a:spcPct val="100000"/>
              </a:lnSpc>
              <a:defRPr sz="2000"/>
            </a:lvl1pPr>
            <a:lvl2pPr>
              <a:lnSpc>
                <a:spcPct val="100000"/>
              </a:lnSpc>
              <a:defRPr sz="1800"/>
            </a:lvl2pPr>
            <a:lvl3pPr>
              <a:lnSpc>
                <a:spcPct val="100000"/>
              </a:lnSpc>
              <a:defRPr sz="1600"/>
            </a:lvl3pPr>
            <a:lvl4pPr>
              <a:defRPr sz="1400"/>
            </a:lvl4pPr>
            <a:lvl5pPr>
              <a:lnSpc>
                <a:spcPts val="1800"/>
              </a:lnSpc>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7" name="Text Placeholder 6"/>
          <p:cNvSpPr>
            <a:spLocks noGrp="1"/>
          </p:cNvSpPr>
          <p:nvPr>
            <p:ph type="body" sz="quarter" idx="14" hasCustomPrompt="1"/>
          </p:nvPr>
        </p:nvSpPr>
        <p:spPr>
          <a:xfrm>
            <a:off x="685800" y="6177085"/>
            <a:ext cx="7772400" cy="215444"/>
          </a:xfrm>
        </p:spPr>
        <p:txBody>
          <a:bodyPr anchor="b">
            <a:spAutoFit/>
          </a:bodyPr>
          <a:lstStyle>
            <a:lvl1pPr marL="0" marR="0" indent="0" algn="r" defTabSz="457200" rtl="0" eaLnBrk="1" fontAlgn="auto" latinLnBrk="0" hangingPunct="1">
              <a:lnSpc>
                <a:spcPct val="100000"/>
              </a:lnSpc>
              <a:spcBef>
                <a:spcPts val="0"/>
              </a:spcBef>
              <a:spcAft>
                <a:spcPts val="0"/>
              </a:spcAft>
              <a:buClr>
                <a:schemeClr val="tx1">
                  <a:lumMod val="65000"/>
                </a:schemeClr>
              </a:buClr>
              <a:buSzPts val="1100"/>
              <a:buFont typeface="Arial"/>
              <a:buNone/>
              <a:tabLst/>
              <a:defRPr lang="en-US" sz="1400" b="0" i="1" kern="1200" baseline="0" dirty="0" smtClean="0">
                <a:solidFill>
                  <a:schemeClr val="tx2"/>
                </a:solidFill>
                <a:latin typeface="+mn-lt"/>
                <a:ea typeface="+mn-ea"/>
                <a:cs typeface="Arial"/>
              </a:defRPr>
            </a:lvl1pPr>
          </a:lstStyle>
          <a:p>
            <a:pPr lvl="0"/>
            <a:r>
              <a:rPr lang="en-US" dirty="0"/>
              <a:t>Click to Edit Tagline (optional)</a:t>
            </a:r>
          </a:p>
        </p:txBody>
      </p:sp>
    </p:spTree>
    <p:extLst>
      <p:ext uri="{BB962C8B-B14F-4D97-AF65-F5344CB8AC3E}">
        <p14:creationId xmlns:p14="http://schemas.microsoft.com/office/powerpoint/2010/main" val="3245293568"/>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ub, Content and Taglline">
    <p:spTree>
      <p:nvGrpSpPr>
        <p:cNvPr id="1" name=""/>
        <p:cNvGrpSpPr/>
        <p:nvPr/>
      </p:nvGrpSpPr>
      <p:grpSpPr>
        <a:xfrm>
          <a:off x="0" y="0"/>
          <a:ext cx="0" cy="0"/>
          <a:chOff x="0" y="0"/>
          <a:chExt cx="0" cy="0"/>
        </a:xfrm>
      </p:grpSpPr>
      <p:sp>
        <p:nvSpPr>
          <p:cNvPr id="7" name="Title 1"/>
          <p:cNvSpPr>
            <a:spLocks noGrp="1"/>
          </p:cNvSpPr>
          <p:nvPr>
            <p:ph type="title"/>
          </p:nvPr>
        </p:nvSpPr>
        <p:spPr>
          <a:xfrm>
            <a:off x="685800" y="682625"/>
            <a:ext cx="7772400" cy="369332"/>
          </a:xfrm>
        </p:spPr>
        <p:txBody>
          <a:bodyPr/>
          <a:lstStyle>
            <a:lvl1pPr>
              <a:defRPr/>
            </a:lvl1pPr>
          </a:lstStyle>
          <a:p>
            <a:r>
              <a:rPr lang="en-US"/>
              <a:t>Click to edit Master title style</a:t>
            </a:r>
            <a:endParaRPr lang="en-US" dirty="0"/>
          </a:p>
        </p:txBody>
      </p:sp>
      <p:sp>
        <p:nvSpPr>
          <p:cNvPr id="9" name="Content Placeholder 21"/>
          <p:cNvSpPr>
            <a:spLocks noGrp="1"/>
          </p:cNvSpPr>
          <p:nvPr>
            <p:ph sz="quarter" idx="18"/>
          </p:nvPr>
        </p:nvSpPr>
        <p:spPr>
          <a:xfrm>
            <a:off x="914400" y="1828800"/>
            <a:ext cx="7315200" cy="3429000"/>
          </a:xfrm>
        </p:spPr>
        <p:txBody>
          <a:bodyPr/>
          <a:lstStyle/>
          <a:p>
            <a:pPr lvl="0"/>
            <a:r>
              <a:rPr lang="en-US"/>
              <a:t>Click to edit Master text styles</a:t>
            </a:r>
          </a:p>
          <a:p>
            <a:pPr lvl="1"/>
            <a:r>
              <a:rPr lang="en-US"/>
              <a:t>Second level</a:t>
            </a:r>
          </a:p>
          <a:p>
            <a:pPr lvl="2"/>
            <a:r>
              <a:rPr lang="en-US"/>
              <a:t>Third level</a:t>
            </a:r>
          </a:p>
        </p:txBody>
      </p:sp>
      <p:sp>
        <p:nvSpPr>
          <p:cNvPr id="4" name="TextBox 3"/>
          <p:cNvSpPr txBox="1"/>
          <p:nvPr userDrawn="1"/>
        </p:nvSpPr>
        <p:spPr>
          <a:xfrm>
            <a:off x="8832306" y="1514615"/>
            <a:ext cx="914400" cy="914400"/>
          </a:xfrm>
          <a:prstGeom prst="rect">
            <a:avLst/>
          </a:prstGeom>
          <a:noFill/>
          <a:effectLst/>
        </p:spPr>
        <p:txBody>
          <a:bodyPr wrap="none" lIns="0" tIns="0" rIns="0" bIns="0" rtlCol="0">
            <a:noAutofit/>
          </a:bodyPr>
          <a:lstStyle/>
          <a:p>
            <a:pPr defTabSz="457200" eaLnBrk="0" fontAlgn="auto" hangingPunct="0">
              <a:lnSpc>
                <a:spcPts val="1800"/>
              </a:lnSpc>
              <a:spcBef>
                <a:spcPts val="0"/>
              </a:spcBef>
              <a:spcAft>
                <a:spcPts val="0"/>
              </a:spcAft>
            </a:pPr>
            <a:endParaRPr lang="en-US" sz="1400" b="1" dirty="0">
              <a:solidFill>
                <a:prstClr val="white"/>
              </a:solidFill>
              <a:latin typeface="Arial"/>
              <a:cs typeface="+mn-cs"/>
            </a:endParaRPr>
          </a:p>
        </p:txBody>
      </p:sp>
      <p:sp>
        <p:nvSpPr>
          <p:cNvPr id="10" name="Text Placeholder 9"/>
          <p:cNvSpPr>
            <a:spLocks noGrp="1"/>
          </p:cNvSpPr>
          <p:nvPr>
            <p:ph type="body" sz="quarter" idx="16" hasCustomPrompt="1"/>
          </p:nvPr>
        </p:nvSpPr>
        <p:spPr>
          <a:xfrm>
            <a:off x="685800" y="1097280"/>
            <a:ext cx="7772400" cy="246221"/>
          </a:xfrm>
        </p:spPr>
        <p:txBody>
          <a:bodyPr vert="horz" lIns="0" tIns="0" rIns="0" bIns="0" rtlCol="0" anchor="t">
            <a:spAutoFit/>
          </a:bodyPr>
          <a:lstStyle>
            <a:lvl1pPr marL="0" indent="0" algn="l" defTabSz="457200" rtl="0" eaLnBrk="1" latinLnBrk="0" hangingPunct="1">
              <a:lnSpc>
                <a:spcPct val="100000"/>
              </a:lnSpc>
              <a:spcBef>
                <a:spcPct val="0"/>
              </a:spcBef>
              <a:spcAft>
                <a:spcPts val="0"/>
              </a:spcAft>
              <a:buNone/>
              <a:defRPr lang="en-US" sz="1600" b="1" kern="1200" dirty="0" smtClean="0">
                <a:solidFill>
                  <a:srgbClr val="94E6FF"/>
                </a:solidFill>
                <a:latin typeface="+mj-lt"/>
                <a:ea typeface="+mj-ea"/>
                <a:cs typeface="Arial"/>
              </a:defRPr>
            </a:lvl1pPr>
            <a:lvl2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2pPr>
            <a:lvl3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3pPr>
            <a:lvl4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4pPr>
            <a:lvl5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5pPr>
          </a:lstStyle>
          <a:p>
            <a:pPr lvl="0"/>
            <a:r>
              <a:rPr lang="en-US" dirty="0"/>
              <a:t>Click to Edit Subtitle (optional)</a:t>
            </a:r>
          </a:p>
        </p:txBody>
      </p:sp>
      <p:sp>
        <p:nvSpPr>
          <p:cNvPr id="6" name="TextBox 5"/>
          <p:cNvSpPr txBox="1"/>
          <p:nvPr userDrawn="1"/>
        </p:nvSpPr>
        <p:spPr>
          <a:xfrm>
            <a:off x="955474" y="6349730"/>
            <a:ext cx="914400" cy="914400"/>
          </a:xfrm>
          <a:prstGeom prst="rect">
            <a:avLst/>
          </a:prstGeom>
          <a:noFill/>
          <a:effectLst/>
        </p:spPr>
        <p:txBody>
          <a:bodyPr wrap="none" lIns="0" tIns="0" rIns="0" bIns="0" rtlCol="0">
            <a:noAutofit/>
          </a:bodyPr>
          <a:lstStyle/>
          <a:p>
            <a:pPr defTabSz="457200" eaLnBrk="0" fontAlgn="auto" hangingPunct="0">
              <a:lnSpc>
                <a:spcPts val="1800"/>
              </a:lnSpc>
              <a:spcBef>
                <a:spcPts val="0"/>
              </a:spcBef>
              <a:spcAft>
                <a:spcPts val="0"/>
              </a:spcAft>
            </a:pPr>
            <a:endParaRPr lang="en-US" sz="1400" b="1" dirty="0">
              <a:solidFill>
                <a:prstClr val="white"/>
              </a:solidFill>
              <a:latin typeface="Arial"/>
              <a:cs typeface="+mn-cs"/>
            </a:endParaRPr>
          </a:p>
        </p:txBody>
      </p:sp>
      <p:sp>
        <p:nvSpPr>
          <p:cNvPr id="12" name="Text Placeholder 25"/>
          <p:cNvSpPr>
            <a:spLocks noGrp="1"/>
          </p:cNvSpPr>
          <p:nvPr>
            <p:ph type="body" sz="quarter" idx="20" hasCustomPrompt="1"/>
          </p:nvPr>
        </p:nvSpPr>
        <p:spPr>
          <a:xfrm>
            <a:off x="685800" y="6185356"/>
            <a:ext cx="7772400" cy="215444"/>
          </a:xfrm>
        </p:spPr>
        <p:txBody>
          <a:bodyPr anchor="b">
            <a:spAutoFit/>
          </a:bodyPr>
          <a:lstStyle>
            <a:lvl1pPr marL="0" indent="0" algn="r">
              <a:spcBef>
                <a:spcPts val="0"/>
              </a:spcBef>
              <a:spcAft>
                <a:spcPts val="0"/>
              </a:spcAft>
              <a:buNone/>
              <a:defRPr sz="1400" b="0" i="1" baseline="0">
                <a:solidFill>
                  <a:schemeClr val="tx2"/>
                </a:solidFill>
              </a:defRPr>
            </a:lvl1pPr>
            <a:lvl2pPr marL="0" indent="0" algn="r">
              <a:buNone/>
              <a:defRPr sz="1600"/>
            </a:lvl2pPr>
            <a:lvl3pPr marL="0" indent="0" algn="r">
              <a:buNone/>
              <a:defRPr sz="1600"/>
            </a:lvl3pPr>
            <a:lvl4pPr marL="0" indent="0" algn="r">
              <a:buNone/>
              <a:defRPr sz="1600"/>
            </a:lvl4pPr>
            <a:lvl5pPr marL="0" indent="0" algn="r">
              <a:buNone/>
              <a:defRPr sz="1600"/>
            </a:lvl5pPr>
          </a:lstStyle>
          <a:p>
            <a:pPr lvl="0"/>
            <a:r>
              <a:rPr lang="en-US" dirty="0"/>
              <a:t>Click to Edit Tagline (optional)</a:t>
            </a:r>
          </a:p>
        </p:txBody>
      </p:sp>
    </p:spTree>
    <p:extLst>
      <p:ext uri="{BB962C8B-B14F-4D97-AF65-F5344CB8AC3E}">
        <p14:creationId xmlns:p14="http://schemas.microsoft.com/office/powerpoint/2010/main" val="1292302009"/>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2927920215"/>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without Graphic (center justifie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ctr">
              <a:defRPr/>
            </a:lvl1pPr>
          </a:lstStyle>
          <a:p>
            <a:r>
              <a:rPr lang="en-US" dirty="0"/>
              <a:t>Click to Edit Master Title Style</a:t>
            </a:r>
          </a:p>
        </p:txBody>
      </p:sp>
    </p:spTree>
    <p:extLst>
      <p:ext uri="{BB962C8B-B14F-4D97-AF65-F5344CB8AC3E}">
        <p14:creationId xmlns:p14="http://schemas.microsoft.com/office/powerpoint/2010/main" val="3878032881"/>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2391148"/>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D2D2E1C5-9BFE-6A49-B726-6C7F6AC4D0D3}" type="datetimeFigureOut">
              <a:rPr lang="en-US"/>
              <a:pPr>
                <a:defRPr/>
              </a:pPr>
              <a:t>10/12/2018</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C92D6AEA-48A7-924D-9406-EC6E0EBC20ED}" type="slidenum">
              <a:rPr lang="en-US"/>
              <a:pPr>
                <a:defRPr/>
              </a:pPr>
              <a:t>‹#›</a:t>
            </a:fld>
            <a:endParaRPr lang="en-US" dirty="0"/>
          </a:p>
        </p:txBody>
      </p:sp>
    </p:spTree>
    <p:extLst>
      <p:ext uri="{BB962C8B-B14F-4D97-AF65-F5344CB8AC3E}">
        <p14:creationId xmlns:p14="http://schemas.microsoft.com/office/powerpoint/2010/main" val="1263655063"/>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ection Title">
    <p:spTree>
      <p:nvGrpSpPr>
        <p:cNvPr id="1" name=""/>
        <p:cNvGrpSpPr/>
        <p:nvPr/>
      </p:nvGrpSpPr>
      <p:grpSpPr>
        <a:xfrm>
          <a:off x="0" y="0"/>
          <a:ext cx="0" cy="0"/>
          <a:chOff x="0" y="0"/>
          <a:chExt cx="0" cy="0"/>
        </a:xfrm>
      </p:grpSpPr>
      <p:sp>
        <p:nvSpPr>
          <p:cNvPr id="8" name="Rectangle 7"/>
          <p:cNvSpPr/>
          <p:nvPr/>
        </p:nvSpPr>
        <p:spPr bwMode="hidden">
          <a:xfrm>
            <a:off x="0" y="0"/>
            <a:ext cx="5486399" cy="6858000"/>
          </a:xfrm>
          <a:prstGeom prst="rect">
            <a:avLst/>
          </a:prstGeom>
          <a:gradFill flip="none" rotWithShape="1">
            <a:gsLst>
              <a:gs pos="0">
                <a:srgbClr val="053264"/>
              </a:gs>
              <a:gs pos="50000">
                <a:srgbClr val="053264">
                  <a:alpha val="0"/>
                </a:srgbClr>
              </a:gs>
            </a:gsLst>
            <a:lin ang="162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hangingPunct="0"/>
            <a:endParaRPr lang="en-US" sz="1400" b="1" dirty="0">
              <a:solidFill>
                <a:srgbClr val="000000"/>
              </a:solidFill>
            </a:endParaRPr>
          </a:p>
        </p:txBody>
      </p:sp>
      <p:sp>
        <p:nvSpPr>
          <p:cNvPr id="3" name="Text Placeholder 2"/>
          <p:cNvSpPr>
            <a:spLocks noGrp="1"/>
          </p:cNvSpPr>
          <p:nvPr>
            <p:ph type="body" idx="1" hasCustomPrompt="1"/>
          </p:nvPr>
        </p:nvSpPr>
        <p:spPr>
          <a:xfrm>
            <a:off x="685801" y="3060742"/>
            <a:ext cx="4114800" cy="338554"/>
          </a:xfrm>
          <a:noFill/>
        </p:spPr>
        <p:txBody>
          <a:bodyPr anchor="t">
            <a:spAutoFit/>
          </a:bodyPr>
          <a:lstStyle>
            <a:lvl1pPr marL="0" indent="0" algn="l">
              <a:lnSpc>
                <a:spcPct val="100000"/>
              </a:lnSpc>
              <a:spcBef>
                <a:spcPts val="0"/>
              </a:spcBef>
              <a:spcAft>
                <a:spcPts val="0"/>
              </a:spcAft>
              <a:buNone/>
              <a:defRPr sz="2200" b="0">
                <a:solidFill>
                  <a:schemeClr val="accent4">
                    <a:lumMod val="20000"/>
                    <a:lumOff val="8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Presenter(s)</a:t>
            </a:r>
          </a:p>
        </p:txBody>
      </p:sp>
      <p:sp>
        <p:nvSpPr>
          <p:cNvPr id="2" name="Title 1"/>
          <p:cNvSpPr>
            <a:spLocks noGrp="1"/>
          </p:cNvSpPr>
          <p:nvPr>
            <p:ph type="title" hasCustomPrompt="1"/>
          </p:nvPr>
        </p:nvSpPr>
        <p:spPr>
          <a:xfrm>
            <a:off x="685800" y="1750883"/>
            <a:ext cx="4114800" cy="1169551"/>
          </a:xfrm>
        </p:spPr>
        <p:txBody>
          <a:bodyPr anchor="b">
            <a:spAutoFit/>
          </a:bodyPr>
          <a:lstStyle>
            <a:lvl1pPr algn="l" defTabSz="457200" rtl="0" eaLnBrk="1" latinLnBrk="0" hangingPunct="1">
              <a:lnSpc>
                <a:spcPct val="100000"/>
              </a:lnSpc>
              <a:spcBef>
                <a:spcPct val="0"/>
              </a:spcBef>
              <a:buNone/>
              <a:defRPr kumimoji="0" lang="en-US" sz="3800" b="1" i="0" kern="1200" cap="none" baseline="0">
                <a:solidFill>
                  <a:schemeClr val="tx1"/>
                </a:solidFill>
                <a:effectLst/>
                <a:latin typeface="+mj-lt"/>
                <a:ea typeface="+mj-ea"/>
                <a:cs typeface="Arial"/>
              </a:defRPr>
            </a:lvl1pPr>
          </a:lstStyle>
          <a:p>
            <a:r>
              <a:rPr kumimoji="0" lang="en-US" dirty="0"/>
              <a:t>Click to Edit </a:t>
            </a:r>
            <a:br>
              <a:rPr kumimoji="0" lang="en-US" dirty="0"/>
            </a:br>
            <a:r>
              <a:rPr kumimoji="0" lang="en-US" dirty="0"/>
              <a:t>Section Title</a:t>
            </a:r>
            <a:endParaRPr lang="en-US" dirty="0"/>
          </a:p>
        </p:txBody>
      </p:sp>
      <p:sp>
        <p:nvSpPr>
          <p:cNvPr id="10" name="Picture Placeholder 8"/>
          <p:cNvSpPr>
            <a:spLocks noGrp="1"/>
          </p:cNvSpPr>
          <p:nvPr>
            <p:ph type="pic" sz="quarter" idx="12" hasCustomPrompt="1"/>
          </p:nvPr>
        </p:nvSpPr>
        <p:spPr>
          <a:xfrm>
            <a:off x="5486400" y="0"/>
            <a:ext cx="3657600" cy="6858000"/>
          </a:xfrm>
          <a:prstGeom prst="rect">
            <a:avLst/>
          </a:prstGeom>
          <a:solidFill>
            <a:srgbClr val="FFFFFF"/>
          </a:solidFill>
          <a:ln>
            <a:noFill/>
          </a:ln>
        </p:spPr>
        <p:txBody>
          <a:bodyPr anchor="ctr"/>
          <a:lstStyle>
            <a:lvl1pPr marL="0" indent="0" algn="ctr">
              <a:buNone/>
              <a:defRPr sz="1800" baseline="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rPr>
              <a:t>Click icon to insert Picture</a:t>
            </a:r>
          </a:p>
        </p:txBody>
      </p:sp>
      <p:sp>
        <p:nvSpPr>
          <p:cNvPr id="9" name="Rectangle 7"/>
          <p:cNvSpPr/>
          <p:nvPr/>
        </p:nvSpPr>
        <p:spPr bwMode="ltGray">
          <a:xfrm>
            <a:off x="0" y="5567249"/>
            <a:ext cx="5486399" cy="1290751"/>
          </a:xfrm>
          <a:custGeom>
            <a:avLst/>
            <a:gdLst/>
            <a:ahLst/>
            <a:cxnLst/>
            <a:rect l="l" t="t" r="r" b="b"/>
            <a:pathLst>
              <a:path w="5486399" h="1290751">
                <a:moveTo>
                  <a:pt x="3575254" y="0"/>
                </a:moveTo>
                <a:cubicBezTo>
                  <a:pt x="4026607" y="0"/>
                  <a:pt x="4475289" y="11434"/>
                  <a:pt x="4921026" y="34029"/>
                </a:cubicBezTo>
                <a:lnTo>
                  <a:pt x="5486399" y="69857"/>
                </a:lnTo>
                <a:lnTo>
                  <a:pt x="5486399" y="1290751"/>
                </a:lnTo>
                <a:lnTo>
                  <a:pt x="0" y="1290751"/>
                </a:lnTo>
                <a:lnTo>
                  <a:pt x="0" y="242604"/>
                </a:lnTo>
                <a:lnTo>
                  <a:pt x="479973" y="181259"/>
                </a:lnTo>
                <a:cubicBezTo>
                  <a:pt x="1495074" y="61560"/>
                  <a:pt x="2527975" y="0"/>
                  <a:pt x="3575254" y="0"/>
                </a:cubicBezTo>
                <a:close/>
              </a:path>
            </a:pathLst>
          </a:custGeom>
          <a:solidFill>
            <a:schemeClr val="bg2">
              <a:lumMod val="60000"/>
              <a:lumOff val="40000"/>
              <a:alpha val="3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hangingPunct="0"/>
            <a:endParaRPr lang="en-US" sz="1400" b="1" dirty="0">
              <a:solidFill>
                <a:srgbClr val="000000"/>
              </a:solidFill>
            </a:endParaRPr>
          </a:p>
        </p:txBody>
      </p:sp>
      <p:sp>
        <p:nvSpPr>
          <p:cNvPr id="11" name="Rectangle 12"/>
          <p:cNvSpPr/>
          <p:nvPr/>
        </p:nvSpPr>
        <p:spPr bwMode="ltGray">
          <a:xfrm>
            <a:off x="0" y="4204198"/>
            <a:ext cx="5486399" cy="2653802"/>
          </a:xfrm>
          <a:custGeom>
            <a:avLst/>
            <a:gdLst/>
            <a:ahLst/>
            <a:cxnLst/>
            <a:rect l="l" t="t" r="r" b="b"/>
            <a:pathLst>
              <a:path w="5486399" h="2653802">
                <a:moveTo>
                  <a:pt x="5486399" y="0"/>
                </a:moveTo>
                <a:lnTo>
                  <a:pt x="5486399" y="2653802"/>
                </a:lnTo>
                <a:lnTo>
                  <a:pt x="0" y="2653802"/>
                </a:lnTo>
                <a:lnTo>
                  <a:pt x="0" y="2535044"/>
                </a:lnTo>
                <a:lnTo>
                  <a:pt x="117766" y="2452473"/>
                </a:lnTo>
                <a:cubicBezTo>
                  <a:pt x="1606334" y="1444636"/>
                  <a:pt x="3236349" y="660919"/>
                  <a:pt x="4967974" y="144675"/>
                </a:cubicBezTo>
                <a:close/>
              </a:path>
            </a:pathLst>
          </a:custGeom>
          <a:solidFill>
            <a:srgbClr val="053264">
              <a:alpha val="30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hangingPunct="0"/>
            <a:endParaRPr lang="en-US" sz="1400" b="1" dirty="0">
              <a:solidFill>
                <a:srgbClr val="000000"/>
              </a:solidFill>
            </a:endParaRPr>
          </a:p>
        </p:txBody>
      </p:sp>
    </p:spTree>
    <p:extLst>
      <p:ext uri="{BB962C8B-B14F-4D97-AF65-F5344CB8AC3E}">
        <p14:creationId xmlns:p14="http://schemas.microsoft.com/office/powerpoint/2010/main" val="1390315400"/>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Demo Title">
    <p:spTree>
      <p:nvGrpSpPr>
        <p:cNvPr id="1" name=""/>
        <p:cNvGrpSpPr/>
        <p:nvPr/>
      </p:nvGrpSpPr>
      <p:grpSpPr>
        <a:xfrm>
          <a:off x="0" y="0"/>
          <a:ext cx="0" cy="0"/>
          <a:chOff x="0" y="0"/>
          <a:chExt cx="0" cy="0"/>
        </a:xfrm>
      </p:grpSpPr>
      <p:sp>
        <p:nvSpPr>
          <p:cNvPr id="11" name="Rectangle 10"/>
          <p:cNvSpPr/>
          <p:nvPr/>
        </p:nvSpPr>
        <p:spPr bwMode="hidden">
          <a:xfrm>
            <a:off x="0" y="0"/>
            <a:ext cx="5486399" cy="6858000"/>
          </a:xfrm>
          <a:prstGeom prst="rect">
            <a:avLst/>
          </a:prstGeom>
          <a:gradFill flip="none" rotWithShape="1">
            <a:gsLst>
              <a:gs pos="0">
                <a:srgbClr val="053264"/>
              </a:gs>
              <a:gs pos="50000">
                <a:srgbClr val="053264">
                  <a:alpha val="0"/>
                </a:srgbClr>
              </a:gs>
            </a:gsLst>
            <a:lin ang="162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hangingPunct="0"/>
            <a:endParaRPr lang="en-US" sz="1400" b="1" dirty="0">
              <a:solidFill>
                <a:srgbClr val="000000"/>
              </a:solidFill>
            </a:endParaRPr>
          </a:p>
        </p:txBody>
      </p:sp>
      <p:sp>
        <p:nvSpPr>
          <p:cNvPr id="3" name="Text Placeholder 2"/>
          <p:cNvSpPr>
            <a:spLocks noGrp="1"/>
          </p:cNvSpPr>
          <p:nvPr>
            <p:ph type="body" idx="1" hasCustomPrompt="1"/>
          </p:nvPr>
        </p:nvSpPr>
        <p:spPr>
          <a:xfrm>
            <a:off x="685801" y="3060742"/>
            <a:ext cx="4114800" cy="338554"/>
          </a:xfrm>
          <a:noFill/>
        </p:spPr>
        <p:txBody>
          <a:bodyPr anchor="t">
            <a:spAutoFit/>
          </a:bodyPr>
          <a:lstStyle>
            <a:lvl1pPr marL="0" indent="0" algn="l">
              <a:lnSpc>
                <a:spcPct val="100000"/>
              </a:lnSpc>
              <a:spcBef>
                <a:spcPts val="0"/>
              </a:spcBef>
              <a:spcAft>
                <a:spcPts val="0"/>
              </a:spcAft>
              <a:buNone/>
              <a:defRPr sz="2200" b="0">
                <a:solidFill>
                  <a:schemeClr val="accent4">
                    <a:lumMod val="20000"/>
                    <a:lumOff val="8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Presenter(s)</a:t>
            </a:r>
          </a:p>
        </p:txBody>
      </p:sp>
      <p:sp>
        <p:nvSpPr>
          <p:cNvPr id="2" name="Title 1"/>
          <p:cNvSpPr>
            <a:spLocks noGrp="1"/>
          </p:cNvSpPr>
          <p:nvPr>
            <p:ph type="title" hasCustomPrompt="1"/>
          </p:nvPr>
        </p:nvSpPr>
        <p:spPr>
          <a:xfrm>
            <a:off x="685800" y="1750883"/>
            <a:ext cx="4114800" cy="1169551"/>
          </a:xfrm>
        </p:spPr>
        <p:txBody>
          <a:bodyPr anchor="b">
            <a:spAutoFit/>
          </a:bodyPr>
          <a:lstStyle>
            <a:lvl1pPr algn="l" defTabSz="457200" rtl="0" eaLnBrk="1" latinLnBrk="0" hangingPunct="1">
              <a:lnSpc>
                <a:spcPct val="100000"/>
              </a:lnSpc>
              <a:spcBef>
                <a:spcPct val="0"/>
              </a:spcBef>
              <a:buNone/>
              <a:defRPr kumimoji="0" lang="en-US" sz="3800" b="1" i="0" kern="1200" cap="none" baseline="0">
                <a:solidFill>
                  <a:schemeClr val="tx1"/>
                </a:solidFill>
                <a:effectLst/>
                <a:latin typeface="+mj-lt"/>
                <a:ea typeface="+mj-ea"/>
                <a:cs typeface="Arial"/>
              </a:defRPr>
            </a:lvl1pPr>
          </a:lstStyle>
          <a:p>
            <a:r>
              <a:rPr kumimoji="0" lang="en-US" dirty="0"/>
              <a:t>Click to Edit </a:t>
            </a:r>
            <a:br>
              <a:rPr kumimoji="0" lang="en-US" dirty="0"/>
            </a:br>
            <a:r>
              <a:rPr kumimoji="0" lang="en-US" dirty="0"/>
              <a:t>Demo Title</a:t>
            </a:r>
            <a:endParaRPr lang="en-US" dirty="0"/>
          </a:p>
        </p:txBody>
      </p:sp>
      <p:sp>
        <p:nvSpPr>
          <p:cNvPr id="10" name="Picture Placeholder 8"/>
          <p:cNvSpPr>
            <a:spLocks noGrp="1"/>
          </p:cNvSpPr>
          <p:nvPr>
            <p:ph type="pic" sz="quarter" idx="12" hasCustomPrompt="1"/>
          </p:nvPr>
        </p:nvSpPr>
        <p:spPr>
          <a:xfrm>
            <a:off x="5486400" y="0"/>
            <a:ext cx="3657600" cy="6858000"/>
          </a:xfrm>
          <a:prstGeom prst="rect">
            <a:avLst/>
          </a:prstGeom>
          <a:solidFill>
            <a:srgbClr val="FFFFFF"/>
          </a:solidFill>
          <a:ln>
            <a:noFill/>
          </a:ln>
        </p:spPr>
        <p:txBody>
          <a:bodyPr anchor="ctr"/>
          <a:lstStyle>
            <a:lvl1pPr marL="0" indent="0" algn="ctr">
              <a:buNone/>
              <a:defRPr sz="1800" baseline="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rPr>
              <a:t>Click icon to insert Picture</a:t>
            </a:r>
          </a:p>
        </p:txBody>
      </p:sp>
      <p:sp>
        <p:nvSpPr>
          <p:cNvPr id="7" name="Text Placeholder 6"/>
          <p:cNvSpPr>
            <a:spLocks noGrp="1"/>
          </p:cNvSpPr>
          <p:nvPr>
            <p:ph type="body" sz="quarter" idx="13" hasCustomPrompt="1"/>
          </p:nvPr>
        </p:nvSpPr>
        <p:spPr bwMode="ltGray">
          <a:xfrm>
            <a:off x="-36052" y="457200"/>
            <a:ext cx="1618488" cy="455883"/>
          </a:xfrm>
          <a:solidFill>
            <a:schemeClr val="bg2"/>
          </a:solidFill>
          <a:ln w="12700">
            <a:solidFill>
              <a:srgbClr val="B9E0F7">
                <a:alpha val="50000"/>
              </a:srgbClr>
            </a:solidFill>
            <a:round/>
            <a:headEnd/>
            <a:tailEnd/>
          </a:ln>
        </p:spPr>
        <p:txBody>
          <a:bodyPr wrap="square" lIns="0" tIns="45720" rIns="182880" bIns="45720" anchor="ctr">
            <a:noAutofit/>
          </a:bodyPr>
          <a:lstStyle>
            <a:lvl1pPr marL="0" indent="0" algn="r">
              <a:lnSpc>
                <a:spcPct val="100000"/>
              </a:lnSpc>
              <a:spcBef>
                <a:spcPts val="0"/>
              </a:spcBef>
              <a:spcAft>
                <a:spcPts val="0"/>
              </a:spcAft>
              <a:buFontTx/>
              <a:buNone/>
              <a:tabLst/>
              <a:defRPr lang="en-US" sz="2000" b="0" smtClean="0">
                <a:solidFill>
                  <a:schemeClr val="accent4">
                    <a:lumMod val="20000"/>
                    <a:lumOff val="80000"/>
                  </a:schemeClr>
                </a:solidFill>
                <a:cs typeface="+mn-cs"/>
              </a:defRPr>
            </a:lvl1pPr>
            <a:lvl2pPr marL="0" indent="3657600" algn="l">
              <a:lnSpc>
                <a:spcPct val="100000"/>
              </a:lnSpc>
              <a:spcBef>
                <a:spcPts val="0"/>
              </a:spcBef>
              <a:spcAft>
                <a:spcPts val="0"/>
              </a:spcAft>
              <a:buFontTx/>
              <a:buNone/>
              <a:defRPr lang="en-US" sz="2000" b="0" smtClean="0">
                <a:solidFill>
                  <a:schemeClr val="tx2">
                    <a:lumMod val="20000"/>
                    <a:lumOff val="80000"/>
                  </a:schemeClr>
                </a:solidFill>
                <a:cs typeface="+mn-cs"/>
              </a:defRPr>
            </a:lvl2pPr>
            <a:lvl3pPr marL="3175" indent="0">
              <a:lnSpc>
                <a:spcPct val="100000"/>
              </a:lnSpc>
              <a:spcBef>
                <a:spcPts val="0"/>
              </a:spcBef>
              <a:spcAft>
                <a:spcPts val="0"/>
              </a:spcAft>
              <a:buFontTx/>
              <a:buNone/>
              <a:defRPr lang="en-US" sz="2000" b="0" smtClean="0">
                <a:solidFill>
                  <a:schemeClr val="tx2">
                    <a:lumMod val="20000"/>
                    <a:lumOff val="80000"/>
                  </a:schemeClr>
                </a:solidFill>
                <a:cs typeface="+mn-cs"/>
              </a:defRPr>
            </a:lvl3pPr>
            <a:lvl4pPr marL="0" indent="3657600" algn="l">
              <a:lnSpc>
                <a:spcPct val="100000"/>
              </a:lnSpc>
              <a:spcBef>
                <a:spcPts val="0"/>
              </a:spcBef>
              <a:spcAft>
                <a:spcPts val="0"/>
              </a:spcAft>
              <a:buFontTx/>
              <a:buNone/>
              <a:defRPr lang="en-US" sz="2000" b="0" smtClean="0">
                <a:solidFill>
                  <a:schemeClr val="tx2">
                    <a:lumMod val="20000"/>
                    <a:lumOff val="80000"/>
                  </a:schemeClr>
                </a:solidFill>
                <a:cs typeface="+mn-cs"/>
              </a:defRPr>
            </a:lvl4pPr>
            <a:lvl5pPr marL="0" indent="3657600" algn="l">
              <a:lnSpc>
                <a:spcPct val="100000"/>
              </a:lnSpc>
              <a:spcBef>
                <a:spcPts val="0"/>
              </a:spcBef>
              <a:spcAft>
                <a:spcPts val="0"/>
              </a:spcAft>
              <a:buFontTx/>
              <a:buNone/>
              <a:defRPr lang="en-US" sz="2000" b="0">
                <a:solidFill>
                  <a:schemeClr val="tx2">
                    <a:lumMod val="20000"/>
                    <a:lumOff val="80000"/>
                  </a:schemeClr>
                </a:solidFill>
                <a:cs typeface="+mn-cs"/>
              </a:defRPr>
            </a:lvl5pPr>
          </a:lstStyle>
          <a:p>
            <a:pPr marL="0" lvl="0" indent="0" eaLnBrk="0" hangingPunct="0"/>
            <a:r>
              <a:rPr lang="en-US" dirty="0"/>
              <a:t>Text</a:t>
            </a:r>
          </a:p>
        </p:txBody>
      </p:sp>
      <p:sp>
        <p:nvSpPr>
          <p:cNvPr id="8" name="Rectangle 7"/>
          <p:cNvSpPr/>
          <p:nvPr/>
        </p:nvSpPr>
        <p:spPr bwMode="gray">
          <a:xfrm>
            <a:off x="0" y="5567249"/>
            <a:ext cx="5486399" cy="1290751"/>
          </a:xfrm>
          <a:custGeom>
            <a:avLst/>
            <a:gdLst/>
            <a:ahLst/>
            <a:cxnLst/>
            <a:rect l="l" t="t" r="r" b="b"/>
            <a:pathLst>
              <a:path w="5486399" h="1290751">
                <a:moveTo>
                  <a:pt x="3575254" y="0"/>
                </a:moveTo>
                <a:cubicBezTo>
                  <a:pt x="4026607" y="0"/>
                  <a:pt x="4475289" y="11434"/>
                  <a:pt x="4921026" y="34029"/>
                </a:cubicBezTo>
                <a:lnTo>
                  <a:pt x="5486399" y="69857"/>
                </a:lnTo>
                <a:lnTo>
                  <a:pt x="5486399" y="1290751"/>
                </a:lnTo>
                <a:lnTo>
                  <a:pt x="0" y="1290751"/>
                </a:lnTo>
                <a:lnTo>
                  <a:pt x="0" y="242604"/>
                </a:lnTo>
                <a:lnTo>
                  <a:pt x="479973" y="181259"/>
                </a:lnTo>
                <a:cubicBezTo>
                  <a:pt x="1495074" y="61560"/>
                  <a:pt x="2527975" y="0"/>
                  <a:pt x="3575254" y="0"/>
                </a:cubicBezTo>
                <a:close/>
              </a:path>
            </a:pathLst>
          </a:custGeom>
          <a:solidFill>
            <a:schemeClr val="bg2">
              <a:lumMod val="60000"/>
              <a:lumOff val="40000"/>
              <a:alpha val="3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hangingPunct="0"/>
            <a:endParaRPr lang="en-US" sz="1400" b="1" dirty="0">
              <a:solidFill>
                <a:srgbClr val="000000"/>
              </a:solidFill>
            </a:endParaRPr>
          </a:p>
        </p:txBody>
      </p:sp>
      <p:sp>
        <p:nvSpPr>
          <p:cNvPr id="13" name="Rectangle 12"/>
          <p:cNvSpPr/>
          <p:nvPr/>
        </p:nvSpPr>
        <p:spPr bwMode="gray">
          <a:xfrm>
            <a:off x="0" y="4204198"/>
            <a:ext cx="5486399" cy="2653802"/>
          </a:xfrm>
          <a:custGeom>
            <a:avLst/>
            <a:gdLst/>
            <a:ahLst/>
            <a:cxnLst/>
            <a:rect l="l" t="t" r="r" b="b"/>
            <a:pathLst>
              <a:path w="5486399" h="2653802">
                <a:moveTo>
                  <a:pt x="5486399" y="0"/>
                </a:moveTo>
                <a:lnTo>
                  <a:pt x="5486399" y="2653802"/>
                </a:lnTo>
                <a:lnTo>
                  <a:pt x="0" y="2653802"/>
                </a:lnTo>
                <a:lnTo>
                  <a:pt x="0" y="2535044"/>
                </a:lnTo>
                <a:lnTo>
                  <a:pt x="117766" y="2452473"/>
                </a:lnTo>
                <a:cubicBezTo>
                  <a:pt x="1606334" y="1444636"/>
                  <a:pt x="3236349" y="660919"/>
                  <a:pt x="4967974" y="144675"/>
                </a:cubicBezTo>
                <a:close/>
              </a:path>
            </a:pathLst>
          </a:custGeom>
          <a:solidFill>
            <a:srgbClr val="053264">
              <a:alpha val="30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hangingPunct="0"/>
            <a:endParaRPr lang="en-US" sz="1400" b="1" dirty="0">
              <a:solidFill>
                <a:srgbClr val="000000"/>
              </a:solidFill>
            </a:endParaRPr>
          </a:p>
        </p:txBody>
      </p:sp>
    </p:spTree>
    <p:extLst>
      <p:ext uri="{BB962C8B-B14F-4D97-AF65-F5344CB8AC3E}">
        <p14:creationId xmlns:p14="http://schemas.microsoft.com/office/powerpoint/2010/main" val="3316944874"/>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Only" preserve="1">
  <p:cSld name="Title Only_User Screens">
    <p:bg>
      <p:bgPr>
        <a:gradFill flip="none" rotWithShape="1">
          <a:gsLst>
            <a:gs pos="0">
              <a:srgbClr val="19461E"/>
            </a:gs>
            <a:gs pos="100000">
              <a:srgbClr val="19461E"/>
            </a:gs>
            <a:gs pos="40000">
              <a:srgbClr val="288135"/>
            </a:gs>
            <a:gs pos="60000">
              <a:srgbClr val="288135"/>
            </a:gs>
          </a:gsLst>
          <a:lin ang="162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solidFill>
                  <a:schemeClr val="tx1"/>
                </a:solidFill>
              </a:defRPr>
            </a:lvl1pPr>
          </a:lstStyle>
          <a:p>
            <a:r>
              <a:rPr lang="en-US" dirty="0"/>
              <a:t>Click to Edit User Screens Title</a:t>
            </a:r>
          </a:p>
        </p:txBody>
      </p:sp>
    </p:spTree>
    <p:extLst>
      <p:ext uri="{BB962C8B-B14F-4D97-AF65-F5344CB8AC3E}">
        <p14:creationId xmlns:p14="http://schemas.microsoft.com/office/powerpoint/2010/main" val="2317923973"/>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BIG wor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4213" y="1990427"/>
            <a:ext cx="7775575" cy="1477328"/>
          </a:xfrm>
        </p:spPr>
        <p:txBody>
          <a:bodyPr anchor="b"/>
          <a:lstStyle>
            <a:lvl1pPr>
              <a:spcAft>
                <a:spcPts val="0"/>
              </a:spcAft>
              <a:defRPr sz="9600" baseline="0">
                <a:solidFill>
                  <a:schemeClr val="tx1"/>
                </a:solidFill>
              </a:defRPr>
            </a:lvl1pPr>
          </a:lstStyle>
          <a:p>
            <a:r>
              <a:rPr lang="en-US" dirty="0"/>
              <a:t>BIG Word</a:t>
            </a:r>
          </a:p>
        </p:txBody>
      </p:sp>
      <p:sp>
        <p:nvSpPr>
          <p:cNvPr id="4" name="Text Placeholder 3"/>
          <p:cNvSpPr>
            <a:spLocks noGrp="1"/>
          </p:cNvSpPr>
          <p:nvPr>
            <p:ph type="body" sz="quarter" idx="10" hasCustomPrompt="1"/>
          </p:nvPr>
        </p:nvSpPr>
        <p:spPr>
          <a:xfrm>
            <a:off x="684213" y="3467754"/>
            <a:ext cx="7775575" cy="615553"/>
          </a:xfrm>
          <a:noFill/>
        </p:spPr>
        <p:txBody>
          <a:bodyPr vert="horz" wrap="square" lIns="0" tIns="0" rIns="0" bIns="0" rtlCol="0" anchor="t">
            <a:spAutoFit/>
          </a:bodyPr>
          <a:lstStyle>
            <a:lvl1pPr marL="0" indent="0">
              <a:spcAft>
                <a:spcPts val="0"/>
              </a:spcAft>
              <a:buFontTx/>
              <a:buNone/>
              <a:defRPr lang="en-US" sz="4000" b="1" baseline="0" smtClean="0">
                <a:solidFill>
                  <a:schemeClr val="tx1">
                    <a:lumMod val="50000"/>
                    <a:lumOff val="50000"/>
                  </a:schemeClr>
                </a:solidFill>
                <a:latin typeface="+mj-lt"/>
                <a:ea typeface="+mj-ea"/>
              </a:defRPr>
            </a:lvl1pPr>
            <a:lvl2pPr>
              <a:defRPr lang="en-US" smtClean="0"/>
            </a:lvl2pPr>
            <a:lvl3pPr>
              <a:defRPr lang="en-US" smtClean="0"/>
            </a:lvl3pPr>
            <a:lvl4pPr>
              <a:defRPr lang="en-US" smtClean="0"/>
            </a:lvl4pPr>
            <a:lvl5pPr>
              <a:defRPr lang="en-US"/>
            </a:lvl5pPr>
          </a:lstStyle>
          <a:p>
            <a:pPr lvl="0">
              <a:spcBef>
                <a:spcPct val="0"/>
              </a:spcBef>
              <a:buNone/>
            </a:pPr>
            <a:r>
              <a:rPr lang="en-US" dirty="0"/>
              <a:t>Smaller word</a:t>
            </a:r>
          </a:p>
        </p:txBody>
      </p:sp>
    </p:spTree>
    <p:extLst>
      <p:ext uri="{BB962C8B-B14F-4D97-AF65-F5344CB8AC3E}">
        <p14:creationId xmlns:p14="http://schemas.microsoft.com/office/powerpoint/2010/main" val="71144241"/>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4213" y="1719386"/>
            <a:ext cx="5486400" cy="1367692"/>
          </a:xfrm>
        </p:spPr>
        <p:txBody>
          <a:bodyPr anchor="b"/>
          <a:lstStyle>
            <a:lvl1pPr>
              <a:spcAft>
                <a:spcPts val="0"/>
              </a:spcAft>
              <a:defRPr sz="3000" b="0" baseline="0">
                <a:solidFill>
                  <a:schemeClr val="tx1"/>
                </a:solidFill>
              </a:defRPr>
            </a:lvl1pPr>
          </a:lstStyle>
          <a:p>
            <a:r>
              <a:rPr lang="en-US" dirty="0"/>
              <a:t>“Quote”</a:t>
            </a:r>
          </a:p>
        </p:txBody>
      </p:sp>
      <p:sp>
        <p:nvSpPr>
          <p:cNvPr id="4" name="Text Placeholder 3"/>
          <p:cNvSpPr>
            <a:spLocks noGrp="1"/>
          </p:cNvSpPr>
          <p:nvPr>
            <p:ph type="body" sz="quarter" idx="10" hasCustomPrompt="1"/>
          </p:nvPr>
        </p:nvSpPr>
        <p:spPr>
          <a:xfrm>
            <a:off x="684213" y="3683197"/>
            <a:ext cx="5486400" cy="400110"/>
          </a:xfrm>
          <a:noFill/>
        </p:spPr>
        <p:txBody>
          <a:bodyPr vert="horz" wrap="square" lIns="0" tIns="0" rIns="0" bIns="0" rtlCol="0" anchor="t">
            <a:spAutoFit/>
          </a:bodyPr>
          <a:lstStyle>
            <a:lvl1pPr marL="0" indent="0" algn="r">
              <a:spcAft>
                <a:spcPts val="0"/>
              </a:spcAft>
              <a:buFontTx/>
              <a:buNone/>
              <a:defRPr lang="en-US" sz="2600" b="0" baseline="0" smtClean="0">
                <a:solidFill>
                  <a:schemeClr val="accent4">
                    <a:lumMod val="40000"/>
                    <a:lumOff val="60000"/>
                  </a:schemeClr>
                </a:solidFill>
                <a:latin typeface="+mj-lt"/>
                <a:ea typeface="+mj-ea"/>
              </a:defRPr>
            </a:lvl1pPr>
            <a:lvl2pPr>
              <a:defRPr lang="en-US" smtClean="0"/>
            </a:lvl2pPr>
            <a:lvl3pPr>
              <a:defRPr lang="en-US" smtClean="0"/>
            </a:lvl3pPr>
            <a:lvl4pPr>
              <a:defRPr lang="en-US" smtClean="0"/>
            </a:lvl4pPr>
            <a:lvl5pPr>
              <a:defRPr lang="en-US"/>
            </a:lvl5pPr>
          </a:lstStyle>
          <a:p>
            <a:pPr lvl="0">
              <a:spcBef>
                <a:spcPct val="0"/>
              </a:spcBef>
            </a:pPr>
            <a:r>
              <a:rPr lang="en-US" dirty="0"/>
              <a:t>Name</a:t>
            </a:r>
          </a:p>
        </p:txBody>
      </p:sp>
    </p:spTree>
    <p:extLst>
      <p:ext uri="{BB962C8B-B14F-4D97-AF65-F5344CB8AC3E}">
        <p14:creationId xmlns:p14="http://schemas.microsoft.com/office/powerpoint/2010/main" val="1594252145"/>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ection header—wh bar">
    <p:spTree>
      <p:nvGrpSpPr>
        <p:cNvPr id="1" name=""/>
        <p:cNvGrpSpPr/>
        <p:nvPr/>
      </p:nvGrpSpPr>
      <p:grpSpPr>
        <a:xfrm>
          <a:off x="0" y="0"/>
          <a:ext cx="0" cy="0"/>
          <a:chOff x="0" y="0"/>
          <a:chExt cx="0" cy="0"/>
        </a:xfrm>
      </p:grpSpPr>
      <p:sp>
        <p:nvSpPr>
          <p:cNvPr id="5" name="Rectangle 4"/>
          <p:cNvSpPr/>
          <p:nvPr/>
        </p:nvSpPr>
        <p:spPr bwMode="white">
          <a:xfrm>
            <a:off x="0" y="5716588"/>
            <a:ext cx="9144000" cy="1141412"/>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hangingPunct="0"/>
            <a:endParaRPr lang="en-US" sz="1400" b="1" dirty="0">
              <a:solidFill>
                <a:srgbClr val="000000"/>
              </a:solidFill>
            </a:endParaRPr>
          </a:p>
        </p:txBody>
      </p:sp>
      <p:sp>
        <p:nvSpPr>
          <p:cNvPr id="6" name="Title Placeholder 1"/>
          <p:cNvSpPr>
            <a:spLocks noGrp="1"/>
          </p:cNvSpPr>
          <p:nvPr>
            <p:ph type="title" hasCustomPrompt="1"/>
          </p:nvPr>
        </p:nvSpPr>
        <p:spPr>
          <a:xfrm>
            <a:off x="685800" y="6041067"/>
            <a:ext cx="4568371" cy="457200"/>
          </a:xfrm>
          <a:prstGeom prst="rect">
            <a:avLst/>
          </a:prstGeom>
          <a:noFill/>
          <a:ln>
            <a:noFill/>
          </a:ln>
        </p:spPr>
        <p:txBody>
          <a:bodyPr vert="horz" lIns="0" tIns="0" rIns="0" bIns="0" rtlCol="0" anchor="ctr" anchorCtr="0">
            <a:noAutofit/>
          </a:bodyPr>
          <a:lstStyle>
            <a:lvl1pPr algn="r">
              <a:defRPr sz="2600" b="1" baseline="0">
                <a:solidFill>
                  <a:srgbClr val="404040"/>
                </a:solidFill>
              </a:defRPr>
            </a:lvl1pPr>
          </a:lstStyle>
          <a:p>
            <a:r>
              <a:rPr lang="en-US" dirty="0"/>
              <a:t>Section Heading</a:t>
            </a:r>
          </a:p>
        </p:txBody>
      </p:sp>
      <p:sp>
        <p:nvSpPr>
          <p:cNvPr id="7" name="Text Placeholder 6"/>
          <p:cNvSpPr>
            <a:spLocks noGrp="1"/>
          </p:cNvSpPr>
          <p:nvPr>
            <p:ph type="body" sz="quarter" idx="11" hasCustomPrompt="1"/>
          </p:nvPr>
        </p:nvSpPr>
        <p:spPr>
          <a:xfrm>
            <a:off x="5710193" y="5934015"/>
            <a:ext cx="2971800" cy="671304"/>
          </a:xfrm>
        </p:spPr>
        <p:txBody>
          <a:bodyPr anchor="ctr"/>
          <a:lstStyle>
            <a:lvl1pPr marL="0" indent="0">
              <a:lnSpc>
                <a:spcPct val="100000"/>
              </a:lnSpc>
              <a:spcBef>
                <a:spcPts val="0"/>
              </a:spcBef>
              <a:spcAft>
                <a:spcPts val="0"/>
              </a:spcAft>
              <a:buNone/>
              <a:defRPr sz="1800" b="0" baseline="0">
                <a:solidFill>
                  <a:srgbClr val="7F7F7F"/>
                </a:solidFill>
              </a:defRPr>
            </a:lvl1pPr>
          </a:lstStyle>
          <a:p>
            <a:pPr lvl="0"/>
            <a:r>
              <a:rPr lang="en-US" dirty="0"/>
              <a:t>Sub Heading/Description Goes Here (2 lines max)</a:t>
            </a:r>
          </a:p>
        </p:txBody>
      </p:sp>
      <p:cxnSp>
        <p:nvCxnSpPr>
          <p:cNvPr id="10" name="Straight Connector 9"/>
          <p:cNvCxnSpPr/>
          <p:nvPr/>
        </p:nvCxnSpPr>
        <p:spPr bwMode="auto">
          <a:xfrm>
            <a:off x="5486399" y="6058694"/>
            <a:ext cx="0" cy="457200"/>
          </a:xfrm>
          <a:prstGeom prst="line">
            <a:avLst/>
          </a:prstGeom>
          <a:noFill/>
          <a:ln w="3175" cap="flat" cmpd="sng" algn="ctr">
            <a:solidFill>
              <a:srgbClr val="7F7F7F"/>
            </a:solidFill>
            <a:prstDash val="solid"/>
            <a:round/>
            <a:headEnd type="none" w="med" len="med"/>
            <a:tailEnd type="none" w="med" len="med"/>
          </a:ln>
          <a:effectLst/>
        </p:spPr>
      </p:cxnSp>
    </p:spTree>
    <p:extLst>
      <p:ext uri="{BB962C8B-B14F-4D97-AF65-F5344CB8AC3E}">
        <p14:creationId xmlns:p14="http://schemas.microsoft.com/office/powerpoint/2010/main" val="79469192"/>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mall subject—wh bar">
    <p:spTree>
      <p:nvGrpSpPr>
        <p:cNvPr id="1" name=""/>
        <p:cNvGrpSpPr/>
        <p:nvPr/>
      </p:nvGrpSpPr>
      <p:grpSpPr>
        <a:xfrm>
          <a:off x="0" y="0"/>
          <a:ext cx="0" cy="0"/>
          <a:chOff x="0" y="0"/>
          <a:chExt cx="0" cy="0"/>
        </a:xfrm>
      </p:grpSpPr>
      <p:sp>
        <p:nvSpPr>
          <p:cNvPr id="5" name="Rectangle 4"/>
          <p:cNvSpPr/>
          <p:nvPr/>
        </p:nvSpPr>
        <p:spPr bwMode="white">
          <a:xfrm>
            <a:off x="0" y="5943600"/>
            <a:ext cx="9144000" cy="914400"/>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hangingPunct="0"/>
            <a:endParaRPr lang="en-US" sz="1400" b="1" dirty="0">
              <a:solidFill>
                <a:srgbClr val="000000"/>
              </a:solidFill>
            </a:endParaRPr>
          </a:p>
        </p:txBody>
      </p:sp>
      <p:sp>
        <p:nvSpPr>
          <p:cNvPr id="6" name="Title Placeholder 1"/>
          <p:cNvSpPr>
            <a:spLocks noGrp="1"/>
          </p:cNvSpPr>
          <p:nvPr>
            <p:ph type="title" hasCustomPrompt="1"/>
          </p:nvPr>
        </p:nvSpPr>
        <p:spPr>
          <a:xfrm>
            <a:off x="685800" y="6186944"/>
            <a:ext cx="7772400" cy="215444"/>
          </a:xfrm>
          <a:prstGeom prst="rect">
            <a:avLst/>
          </a:prstGeom>
          <a:noFill/>
          <a:ln>
            <a:noFill/>
          </a:ln>
        </p:spPr>
        <p:txBody>
          <a:bodyPr vert="horz" lIns="0" tIns="0" rIns="0" bIns="0" rtlCol="0" anchor="b" anchorCtr="0">
            <a:spAutoFit/>
          </a:bodyPr>
          <a:lstStyle>
            <a:lvl1pPr>
              <a:defRPr sz="1400" b="0" baseline="0">
                <a:solidFill>
                  <a:srgbClr val="404040"/>
                </a:solidFill>
              </a:defRPr>
            </a:lvl1pPr>
          </a:lstStyle>
          <a:p>
            <a:r>
              <a:rPr lang="en-US" dirty="0"/>
              <a:t>Subject | Description (this line of text is the least important item on this slide)</a:t>
            </a:r>
          </a:p>
        </p:txBody>
      </p:sp>
    </p:spTree>
    <p:extLst>
      <p:ext uri="{BB962C8B-B14F-4D97-AF65-F5344CB8AC3E}">
        <p14:creationId xmlns:p14="http://schemas.microsoft.com/office/powerpoint/2010/main" val="879363182"/>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mall subject">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685800" y="6186944"/>
            <a:ext cx="7772400" cy="215444"/>
          </a:xfrm>
          <a:prstGeom prst="rect">
            <a:avLst/>
          </a:prstGeom>
          <a:noFill/>
          <a:ln>
            <a:noFill/>
          </a:ln>
        </p:spPr>
        <p:txBody>
          <a:bodyPr vert="horz" lIns="0" tIns="0" rIns="0" bIns="0" rtlCol="0" anchor="b" anchorCtr="0">
            <a:spAutoFit/>
          </a:bodyPr>
          <a:lstStyle>
            <a:lvl1pPr>
              <a:defRPr sz="1400" b="0" baseline="0">
                <a:solidFill>
                  <a:schemeClr val="tx1"/>
                </a:solidFill>
              </a:defRPr>
            </a:lvl1pPr>
          </a:lstStyle>
          <a:p>
            <a:r>
              <a:rPr lang="en-US" dirty="0"/>
              <a:t>Subject | Description (this line of text is the least important item on this slide)</a:t>
            </a:r>
          </a:p>
        </p:txBody>
      </p:sp>
    </p:spTree>
    <p:extLst>
      <p:ext uri="{BB962C8B-B14F-4D97-AF65-F5344CB8AC3E}">
        <p14:creationId xmlns:p14="http://schemas.microsoft.com/office/powerpoint/2010/main" val="1751535119"/>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Esri">
    <p:bg bwMode="black">
      <p:bgPr>
        <a:gradFill flip="none" rotWithShape="1">
          <a:gsLst>
            <a:gs pos="0">
              <a:srgbClr val="00B9F2"/>
            </a:gs>
            <a:gs pos="90000">
              <a:srgbClr val="053264"/>
            </a:gs>
            <a:gs pos="30000">
              <a:srgbClr val="007AC2"/>
            </a:gs>
          </a:gsLst>
          <a:lin ang="16200000" scaled="0"/>
          <a:tileRect/>
        </a:gradFill>
        <a:effectLst/>
      </p:bgPr>
    </p:bg>
    <p:spTree>
      <p:nvGrpSpPr>
        <p:cNvPr id="1" name=""/>
        <p:cNvGrpSpPr/>
        <p:nvPr/>
      </p:nvGrpSpPr>
      <p:grpSpPr>
        <a:xfrm>
          <a:off x="0" y="0"/>
          <a:ext cx="0" cy="0"/>
          <a:chOff x="0" y="0"/>
          <a:chExt cx="0" cy="0"/>
        </a:xfrm>
      </p:grpSpPr>
      <p:pic>
        <p:nvPicPr>
          <p:cNvPr id="4" name="Picture 3" descr="esri-10GlobeLogo_TagLockup4Lg_sRGBRev.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gray">
          <a:xfrm>
            <a:off x="2468810" y="2205645"/>
            <a:ext cx="4206380" cy="2446711"/>
          </a:xfrm>
          <a:prstGeom prst="rect">
            <a:avLst/>
          </a:prstGeom>
        </p:spPr>
      </p:pic>
    </p:spTree>
    <p:extLst>
      <p:ext uri="{BB962C8B-B14F-4D97-AF65-F5344CB8AC3E}">
        <p14:creationId xmlns:p14="http://schemas.microsoft.com/office/powerpoint/2010/main" val="2135357209"/>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F2F74702-A9D2-D142-A2AF-02EB7BC1A7B0}" type="datetimeFigureOut">
              <a:rPr lang="en-US"/>
              <a:pPr>
                <a:defRPr/>
              </a:pPr>
              <a:t>10/12/2018</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DD4E4B20-A796-8D4A-9790-389DA483B997}" type="slidenum">
              <a:rPr lang="en-US"/>
              <a:pPr>
                <a:defRPr/>
              </a:pPr>
              <a:t>‹#›</a:t>
            </a:fld>
            <a:endParaRPr lang="en-US" dirty="0"/>
          </a:p>
        </p:txBody>
      </p:sp>
    </p:spTree>
    <p:extLst>
      <p:ext uri="{BB962C8B-B14F-4D97-AF65-F5344CB8AC3E}">
        <p14:creationId xmlns:p14="http://schemas.microsoft.com/office/powerpoint/2010/main" val="42249873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A6588FAE-7584-1D43-B106-69084F6C3D60}" type="datetimeFigureOut">
              <a:rPr lang="en-US"/>
              <a:pPr>
                <a:defRPr/>
              </a:pPr>
              <a:t>10/12/2018</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C7719BE7-E39C-5E46-9893-C897A9205CC3}" type="slidenum">
              <a:rPr lang="en-US"/>
              <a:pPr>
                <a:defRPr/>
              </a:pPr>
              <a:t>‹#›</a:t>
            </a:fld>
            <a:endParaRPr lang="en-US" dirty="0"/>
          </a:p>
        </p:txBody>
      </p:sp>
    </p:spTree>
    <p:extLst>
      <p:ext uri="{BB962C8B-B14F-4D97-AF65-F5344CB8AC3E}">
        <p14:creationId xmlns:p14="http://schemas.microsoft.com/office/powerpoint/2010/main" val="1346858140"/>
      </p:ext>
    </p:extLst>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2D2E1C5-9BFE-6A49-B726-6C7F6AC4D0D3}" type="datetimeFigureOut">
              <a:rPr lang="en-US"/>
              <a:pPr>
                <a:defRPr/>
              </a:pPr>
              <a:t>10/12/2018</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C92D6AEA-48A7-924D-9406-EC6E0EBC20ED}" type="slidenum">
              <a:rPr lang="en-US"/>
              <a:pPr>
                <a:defRPr/>
              </a:pPr>
              <a:t>‹#›</a:t>
            </a:fld>
            <a:endParaRPr lang="en-US" dirty="0"/>
          </a:p>
        </p:txBody>
      </p:sp>
    </p:spTree>
    <p:extLst>
      <p:ext uri="{BB962C8B-B14F-4D97-AF65-F5344CB8AC3E}">
        <p14:creationId xmlns:p14="http://schemas.microsoft.com/office/powerpoint/2010/main" val="34711687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A6588FAE-7584-1D43-B106-69084F6C3D60}" type="datetimeFigureOut">
              <a:rPr lang="en-US"/>
              <a:pPr>
                <a:defRPr/>
              </a:pPr>
              <a:t>10/12/2018</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C7719BE7-E39C-5E46-9893-C897A9205CC3}" type="slidenum">
              <a:rPr lang="en-US"/>
              <a:pPr>
                <a:defRPr/>
              </a:pPr>
              <a:t>‹#›</a:t>
            </a:fld>
            <a:endParaRPr lang="en-US" dirty="0"/>
          </a:p>
        </p:txBody>
      </p:sp>
    </p:spTree>
    <p:extLst>
      <p:ext uri="{BB962C8B-B14F-4D97-AF65-F5344CB8AC3E}">
        <p14:creationId xmlns:p14="http://schemas.microsoft.com/office/powerpoint/2010/main" val="13324910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DD7422AA-180E-B24C-A2DD-5B797D7B4338}" type="datetimeFigureOut">
              <a:rPr lang="en-US"/>
              <a:pPr>
                <a:defRPr/>
              </a:pPr>
              <a:t>10/12/2018</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5BCE2FD8-6EFB-924A-BBC7-3D9FD8781D78}" type="slidenum">
              <a:rPr lang="en-US"/>
              <a:pPr>
                <a:defRPr/>
              </a:pPr>
              <a:t>‹#›</a:t>
            </a:fld>
            <a:endParaRPr lang="en-US" dirty="0"/>
          </a:p>
        </p:txBody>
      </p:sp>
    </p:spTree>
    <p:extLst>
      <p:ext uri="{BB962C8B-B14F-4D97-AF65-F5344CB8AC3E}">
        <p14:creationId xmlns:p14="http://schemas.microsoft.com/office/powerpoint/2010/main" val="31651872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01537CD-3F2F-1C42-8CC8-D98653E46D5E}" type="datetimeFigureOut">
              <a:rPr lang="en-US"/>
              <a:pPr>
                <a:defRPr/>
              </a:pPr>
              <a:t>10/12/2018</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E71A7F4B-D849-9949-B056-9EF081A52F4A}" type="slidenum">
              <a:rPr lang="en-US"/>
              <a:pPr>
                <a:defRPr/>
              </a:pPr>
              <a:t>‹#›</a:t>
            </a:fld>
            <a:endParaRPr lang="en-US" dirty="0"/>
          </a:p>
        </p:txBody>
      </p:sp>
    </p:spTree>
    <p:extLst>
      <p:ext uri="{BB962C8B-B14F-4D97-AF65-F5344CB8AC3E}">
        <p14:creationId xmlns:p14="http://schemas.microsoft.com/office/powerpoint/2010/main" val="25247123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BAD4A722-2514-2E44-A2D1-75902F2251E6}" type="datetimeFigureOut">
              <a:rPr lang="en-US"/>
              <a:pPr>
                <a:defRPr/>
              </a:pPr>
              <a:t>10/12/2018</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DBBAD978-2583-3440-BBC6-16DB090D697E}" type="slidenum">
              <a:rPr lang="en-US"/>
              <a:pPr>
                <a:defRPr/>
              </a:pPr>
              <a:t>‹#›</a:t>
            </a:fld>
            <a:endParaRPr lang="en-US" dirty="0"/>
          </a:p>
        </p:txBody>
      </p:sp>
    </p:spTree>
    <p:extLst>
      <p:ext uri="{BB962C8B-B14F-4D97-AF65-F5344CB8AC3E}">
        <p14:creationId xmlns:p14="http://schemas.microsoft.com/office/powerpoint/2010/main" val="20616453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EBC6B44-5FDE-D646-B187-047D5567924B}" type="datetimeFigureOut">
              <a:rPr lang="en-US"/>
              <a:pPr>
                <a:defRPr/>
              </a:pPr>
              <a:t>10/12/2018</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3BA20699-3253-714E-A86F-ABA98CEE1FD0}" type="slidenum">
              <a:rPr lang="en-US"/>
              <a:pPr>
                <a:defRPr/>
              </a:pPr>
              <a:t>‹#›</a:t>
            </a:fld>
            <a:endParaRPr lang="en-US" dirty="0"/>
          </a:p>
        </p:txBody>
      </p:sp>
    </p:spTree>
    <p:extLst>
      <p:ext uri="{BB962C8B-B14F-4D97-AF65-F5344CB8AC3E}">
        <p14:creationId xmlns:p14="http://schemas.microsoft.com/office/powerpoint/2010/main" val="34880370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73AE24F3-D793-8044-A42C-6F67C6B893B3}" type="datetimeFigureOut">
              <a:rPr lang="en-US"/>
              <a:pPr>
                <a:defRPr/>
              </a:pPr>
              <a:t>10/12/2018</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765BD730-DC58-6343-A41C-6B3B622DCAE2}" type="slidenum">
              <a:rPr lang="en-US"/>
              <a:pPr>
                <a:defRPr/>
              </a:pPr>
              <a:t>‹#›</a:t>
            </a:fld>
            <a:endParaRPr lang="en-US" dirty="0"/>
          </a:p>
        </p:txBody>
      </p:sp>
    </p:spTree>
    <p:extLst>
      <p:ext uri="{BB962C8B-B14F-4D97-AF65-F5344CB8AC3E}">
        <p14:creationId xmlns:p14="http://schemas.microsoft.com/office/powerpoint/2010/main" val="12330605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65B937D2-7827-8748-9D63-2F251C75A548}" type="datetimeFigureOut">
              <a:rPr lang="en-US"/>
              <a:pPr>
                <a:defRPr/>
              </a:pPr>
              <a:t>10/12/2018</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DD926D73-134C-C842-8671-F7254A6F5140}" type="slidenum">
              <a:rPr lang="en-US"/>
              <a:pPr>
                <a:defRPr/>
              </a:pPr>
              <a:t>‹#›</a:t>
            </a:fld>
            <a:endParaRPr lang="en-US" dirty="0"/>
          </a:p>
        </p:txBody>
      </p:sp>
    </p:spTree>
    <p:extLst>
      <p:ext uri="{BB962C8B-B14F-4D97-AF65-F5344CB8AC3E}">
        <p14:creationId xmlns:p14="http://schemas.microsoft.com/office/powerpoint/2010/main" val="33403256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1B2D9D6-2EED-314A-B5A7-B8AA87D0E9E4}" type="datetimeFigureOut">
              <a:rPr lang="en-US"/>
              <a:pPr>
                <a:defRPr/>
              </a:pPr>
              <a:t>10/12/2018</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7FBAD95F-C4AC-F74C-8843-F1114F98EDBF}" type="slidenum">
              <a:rPr lang="en-US"/>
              <a:pPr>
                <a:defRPr/>
              </a:pPr>
              <a:t>‹#›</a:t>
            </a:fld>
            <a:endParaRPr lang="en-US" dirty="0"/>
          </a:p>
        </p:txBody>
      </p:sp>
    </p:spTree>
    <p:extLst>
      <p:ext uri="{BB962C8B-B14F-4D97-AF65-F5344CB8AC3E}">
        <p14:creationId xmlns:p14="http://schemas.microsoft.com/office/powerpoint/2010/main" val="37531629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30ABBAB-D36F-9146-BB7A-2DB9ADAC5A9C}" type="datetimeFigureOut">
              <a:rPr lang="en-US"/>
              <a:pPr>
                <a:defRPr/>
              </a:pPr>
              <a:t>10/12/2018</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BA4E9C37-50CC-2640-A8BB-4A084D551221}" type="slidenum">
              <a:rPr lang="en-US"/>
              <a:pPr>
                <a:defRPr/>
              </a:pPr>
              <a:t>‹#›</a:t>
            </a:fld>
            <a:endParaRPr lang="en-US" dirty="0"/>
          </a:p>
        </p:txBody>
      </p:sp>
    </p:spTree>
    <p:extLst>
      <p:ext uri="{BB962C8B-B14F-4D97-AF65-F5344CB8AC3E}">
        <p14:creationId xmlns:p14="http://schemas.microsoft.com/office/powerpoint/2010/main" val="2209392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DD7422AA-180E-B24C-A2DD-5B797D7B4338}" type="datetimeFigureOut">
              <a:rPr lang="en-US"/>
              <a:pPr>
                <a:defRPr/>
              </a:pPr>
              <a:t>10/12/2018</a:t>
            </a:fld>
            <a:endParaRPr lang="en-US" dirty="0"/>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dirty="0"/>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5BCE2FD8-6EFB-924A-BBC7-3D9FD8781D78}" type="slidenum">
              <a:rPr lang="en-US"/>
              <a:pPr>
                <a:defRPr/>
              </a:pPr>
              <a:t>‹#›</a:t>
            </a:fld>
            <a:endParaRPr lang="en-US" dirty="0"/>
          </a:p>
        </p:txBody>
      </p:sp>
    </p:spTree>
    <p:extLst>
      <p:ext uri="{BB962C8B-B14F-4D97-AF65-F5344CB8AC3E}">
        <p14:creationId xmlns:p14="http://schemas.microsoft.com/office/powerpoint/2010/main" val="3294783417"/>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D01537CD-3F2F-1C42-8CC8-D98653E46D5E}" type="datetimeFigureOut">
              <a:rPr lang="en-US"/>
              <a:pPr>
                <a:defRPr/>
              </a:pPr>
              <a:t>10/12/2018</a:t>
            </a:fld>
            <a:endParaRPr lang="en-US" dirty="0"/>
          </a:p>
        </p:txBody>
      </p:sp>
      <p:sp>
        <p:nvSpPr>
          <p:cNvPr id="8"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dirty="0"/>
          </a:p>
        </p:txBody>
      </p:sp>
      <p:sp>
        <p:nvSpPr>
          <p:cNvPr id="9"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E71A7F4B-D849-9949-B056-9EF081A52F4A}" type="slidenum">
              <a:rPr lang="en-US"/>
              <a:pPr>
                <a:defRPr/>
              </a:pPr>
              <a:t>‹#›</a:t>
            </a:fld>
            <a:endParaRPr lang="en-US" dirty="0"/>
          </a:p>
        </p:txBody>
      </p:sp>
    </p:spTree>
    <p:extLst>
      <p:ext uri="{BB962C8B-B14F-4D97-AF65-F5344CB8AC3E}">
        <p14:creationId xmlns:p14="http://schemas.microsoft.com/office/powerpoint/2010/main" val="26219777"/>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BAD4A722-2514-2E44-A2D1-75902F2251E6}" type="datetimeFigureOut">
              <a:rPr lang="en-US"/>
              <a:pPr>
                <a:defRPr/>
              </a:pPr>
              <a:t>10/12/2018</a:t>
            </a:fld>
            <a:endParaRPr lang="en-US" dirty="0"/>
          </a:p>
        </p:txBody>
      </p:sp>
      <p:sp>
        <p:nvSpPr>
          <p:cNvPr id="4"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dirty="0"/>
          </a:p>
        </p:txBody>
      </p:sp>
      <p:sp>
        <p:nvSpPr>
          <p:cNvPr id="5"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DBBAD978-2583-3440-BBC6-16DB090D697E}" type="slidenum">
              <a:rPr lang="en-US"/>
              <a:pPr>
                <a:defRPr/>
              </a:pPr>
              <a:t>‹#›</a:t>
            </a:fld>
            <a:endParaRPr lang="en-US" dirty="0"/>
          </a:p>
        </p:txBody>
      </p:sp>
    </p:spTree>
    <p:extLst>
      <p:ext uri="{BB962C8B-B14F-4D97-AF65-F5344CB8AC3E}">
        <p14:creationId xmlns:p14="http://schemas.microsoft.com/office/powerpoint/2010/main" val="134775036"/>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BEBC6B44-5FDE-D646-B187-047D5567924B}" type="datetimeFigureOut">
              <a:rPr lang="en-US"/>
              <a:pPr>
                <a:defRPr/>
              </a:pPr>
              <a:t>10/12/2018</a:t>
            </a:fld>
            <a:endParaRPr lang="en-US" dirty="0"/>
          </a:p>
        </p:txBody>
      </p:sp>
      <p:sp>
        <p:nvSpPr>
          <p:cNvPr id="3"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dirty="0"/>
          </a:p>
        </p:txBody>
      </p:sp>
      <p:sp>
        <p:nvSpPr>
          <p:cNvPr id="4"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3BA20699-3253-714E-A86F-ABA98CEE1FD0}" type="slidenum">
              <a:rPr lang="en-US"/>
              <a:pPr>
                <a:defRPr/>
              </a:pPr>
              <a:t>‹#›</a:t>
            </a:fld>
            <a:endParaRPr lang="en-US" dirty="0"/>
          </a:p>
        </p:txBody>
      </p:sp>
    </p:spTree>
    <p:extLst>
      <p:ext uri="{BB962C8B-B14F-4D97-AF65-F5344CB8AC3E}">
        <p14:creationId xmlns:p14="http://schemas.microsoft.com/office/powerpoint/2010/main" val="2252226697"/>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73AE24F3-D793-8044-A42C-6F67C6B893B3}" type="datetimeFigureOut">
              <a:rPr lang="en-US"/>
              <a:pPr>
                <a:defRPr/>
              </a:pPr>
              <a:t>10/12/2018</a:t>
            </a:fld>
            <a:endParaRPr lang="en-US" dirty="0"/>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dirty="0"/>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765BD730-DC58-6343-A41C-6B3B622DCAE2}" type="slidenum">
              <a:rPr lang="en-US"/>
              <a:pPr>
                <a:defRPr/>
              </a:pPr>
              <a:t>‹#›</a:t>
            </a:fld>
            <a:endParaRPr lang="en-US" dirty="0"/>
          </a:p>
        </p:txBody>
      </p:sp>
    </p:spTree>
    <p:extLst>
      <p:ext uri="{BB962C8B-B14F-4D97-AF65-F5344CB8AC3E}">
        <p14:creationId xmlns:p14="http://schemas.microsoft.com/office/powerpoint/2010/main" val="899856870"/>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65B937D2-7827-8748-9D63-2F251C75A548}" type="datetimeFigureOut">
              <a:rPr lang="en-US"/>
              <a:pPr>
                <a:defRPr/>
              </a:pPr>
              <a:t>10/12/2018</a:t>
            </a:fld>
            <a:endParaRPr lang="en-US" dirty="0"/>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dirty="0"/>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DD926D73-134C-C842-8671-F7254A6F5140}" type="slidenum">
              <a:rPr lang="en-US"/>
              <a:pPr>
                <a:defRPr/>
              </a:pPr>
              <a:t>‹#›</a:t>
            </a:fld>
            <a:endParaRPr lang="en-US" dirty="0"/>
          </a:p>
        </p:txBody>
      </p:sp>
    </p:spTree>
    <p:extLst>
      <p:ext uri="{BB962C8B-B14F-4D97-AF65-F5344CB8AC3E}">
        <p14:creationId xmlns:p14="http://schemas.microsoft.com/office/powerpoint/2010/main" val="2654043394"/>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1.jpe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fade/>
  </p:transition>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00B9F2"/>
            </a:gs>
            <a:gs pos="90000">
              <a:srgbClr val="053264"/>
            </a:gs>
            <a:gs pos="30000">
              <a:srgbClr val="007AC2"/>
            </a:gs>
          </a:gsLst>
          <a:lin ang="162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682625"/>
            <a:ext cx="7772400" cy="369332"/>
          </a:xfrm>
          <a:prstGeom prst="rect">
            <a:avLst/>
          </a:prstGeom>
          <a:noFill/>
        </p:spPr>
        <p:txBody>
          <a:bodyPr vert="horz" lIns="0" tIns="0" rIns="0" bIns="0" rtlCol="0" anchor="t">
            <a:spAutoFit/>
          </a:bodyPr>
          <a:lstStyle/>
          <a:p>
            <a:r>
              <a:rPr lang="en-US"/>
              <a:t>Click to edit Master title style</a:t>
            </a:r>
            <a:endParaRPr lang="en-US" dirty="0"/>
          </a:p>
        </p:txBody>
      </p:sp>
      <p:sp>
        <p:nvSpPr>
          <p:cNvPr id="3" name="Text Placeholder 2"/>
          <p:cNvSpPr>
            <a:spLocks noGrp="1"/>
          </p:cNvSpPr>
          <p:nvPr>
            <p:ph type="body" idx="1"/>
          </p:nvPr>
        </p:nvSpPr>
        <p:spPr>
          <a:xfrm>
            <a:off x="914400" y="1828800"/>
            <a:ext cx="7315200" cy="3429000"/>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71534401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ransition spd="med">
    <p:fade/>
  </p:transition>
  <p:txStyles>
    <p:titleStyle>
      <a:lvl1pPr algn="l" defTabSz="457200" rtl="0" eaLnBrk="1" latinLnBrk="0" hangingPunct="1">
        <a:lnSpc>
          <a:spcPct val="100000"/>
        </a:lnSpc>
        <a:spcBef>
          <a:spcPct val="0"/>
        </a:spcBef>
        <a:buNone/>
        <a:defRPr sz="2400" b="1" kern="1200">
          <a:solidFill>
            <a:schemeClr val="tx1"/>
          </a:solidFill>
          <a:latin typeface="+mj-lt"/>
          <a:ea typeface="+mj-ea"/>
          <a:cs typeface="Arial"/>
        </a:defRPr>
      </a:lvl1pPr>
    </p:titleStyle>
    <p:bodyStyle>
      <a:lvl1pPr marL="176213" indent="-176213" algn="l" defTabSz="457200" rtl="0" eaLnBrk="1" latinLnBrk="0" hangingPunct="1">
        <a:lnSpc>
          <a:spcPct val="100000"/>
        </a:lnSpc>
        <a:spcBef>
          <a:spcPts val="300"/>
        </a:spcBef>
        <a:spcAft>
          <a:spcPts val="600"/>
        </a:spcAft>
        <a:buClr>
          <a:schemeClr val="accent4">
            <a:lumMod val="60000"/>
            <a:lumOff val="40000"/>
          </a:schemeClr>
        </a:buClr>
        <a:buSzPct val="80000"/>
        <a:buFont typeface="Arial"/>
        <a:buChar char="•"/>
        <a:defRPr sz="2000" b="1" kern="1200">
          <a:solidFill>
            <a:schemeClr val="tx1"/>
          </a:solidFill>
          <a:latin typeface="+mn-lt"/>
          <a:ea typeface="+mn-ea"/>
          <a:cs typeface="Arial"/>
        </a:defRPr>
      </a:lvl1pPr>
      <a:lvl2pPr marL="457200"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800" b="1" kern="1200">
          <a:solidFill>
            <a:schemeClr val="tx1"/>
          </a:solidFill>
          <a:latin typeface="+mn-lt"/>
          <a:ea typeface="+mn-ea"/>
          <a:cs typeface="Arial"/>
        </a:defRPr>
      </a:lvl2pPr>
      <a:lvl3pPr marL="795528"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600" b="1" kern="1200">
          <a:solidFill>
            <a:schemeClr val="tx1"/>
          </a:solidFill>
          <a:latin typeface="+mn-lt"/>
          <a:ea typeface="+mn-ea"/>
          <a:cs typeface="Arial"/>
        </a:defRPr>
      </a:lvl3pPr>
      <a:lvl4pPr marL="1216152" indent="-173736" algn="l" defTabSz="457200" rtl="0" eaLnBrk="1" latinLnBrk="0" hangingPunct="1">
        <a:lnSpc>
          <a:spcPts val="1800"/>
        </a:lnSpc>
        <a:spcBef>
          <a:spcPts val="0"/>
        </a:spcBef>
        <a:spcAft>
          <a:spcPts val="600"/>
        </a:spcAft>
        <a:buClr>
          <a:schemeClr val="accent4">
            <a:lumMod val="60000"/>
            <a:lumOff val="40000"/>
          </a:schemeClr>
        </a:buClr>
        <a:buSzPct val="80000"/>
        <a:buFont typeface="Lucida Grande"/>
        <a:buChar char="-"/>
        <a:defRPr sz="1400" b="1" kern="1200">
          <a:solidFill>
            <a:schemeClr val="tx1"/>
          </a:solidFill>
          <a:latin typeface="+mn-lt"/>
          <a:ea typeface="+mn-ea"/>
          <a:cs typeface="Arial"/>
        </a:defRPr>
      </a:lvl4pPr>
      <a:lvl5pPr marL="1546225" indent="-176213" algn="l" defTabSz="457200" rtl="0" eaLnBrk="1" latinLnBrk="0" hangingPunct="1">
        <a:lnSpc>
          <a:spcPts val="1900"/>
        </a:lnSpc>
        <a:spcBef>
          <a:spcPts val="0"/>
        </a:spcBef>
        <a:spcAft>
          <a:spcPts val="600"/>
        </a:spcAft>
        <a:buClr>
          <a:schemeClr val="accent4">
            <a:lumMod val="60000"/>
            <a:lumOff val="40000"/>
          </a:schemeClr>
        </a:buClr>
        <a:buSzPct val="80000"/>
        <a:buFont typeface="Lucida Grande"/>
        <a:buChar char="-"/>
        <a:defRPr lang="en-US" sz="1400" b="1" kern="1200" dirty="0">
          <a:solidFill>
            <a:schemeClr val="tx1"/>
          </a:solidFill>
          <a:latin typeface="+mn-lt"/>
          <a:ea typeface="+mn-ea"/>
          <a:cs typeface="Arial"/>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fld id="{6E047118-9D73-D940-849A-E2266DCC4429}" type="datetimeFigureOut">
              <a:rPr lang="en-US"/>
              <a:pPr>
                <a:defRPr/>
              </a:pPr>
              <a:t>10/12/2018</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9A489CAA-BEB4-0749-9B3B-E5A1D0F9B1D8}" type="slidenum">
              <a:rPr lang="en-US"/>
              <a:pPr>
                <a:defRPr/>
              </a:pPr>
              <a:t>‹#›</a:t>
            </a:fld>
            <a:endParaRPr lang="en-US" dirty="0"/>
          </a:p>
        </p:txBody>
      </p:sp>
    </p:spTree>
    <p:extLst>
      <p:ext uri="{BB962C8B-B14F-4D97-AF65-F5344CB8AC3E}">
        <p14:creationId xmlns:p14="http://schemas.microsoft.com/office/powerpoint/2010/main" val="4254308817"/>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5.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30.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35.xml"/><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9.xml"/><Relationship Id="rId5" Type="http://schemas.openxmlformats.org/officeDocument/2006/relationships/image" Target="../media/image32.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image" Target="../media/image34.png"/><Relationship Id="rId1" Type="http://schemas.openxmlformats.org/officeDocument/2006/relationships/slideLayout" Target="../slideLayouts/slideLayout30.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8.xml"/><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jpeg"/><Relationship Id="rId1" Type="http://schemas.openxmlformats.org/officeDocument/2006/relationships/slideLayout" Target="../slideLayouts/slideLayout35.xml"/><Relationship Id="rId6" Type="http://schemas.openxmlformats.org/officeDocument/2006/relationships/image" Target="../media/image49.jpe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jpeg"/><Relationship Id="rId9"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30.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hyperlink" Target="http://www.geodesy.noaa.gov/GRAV-D/"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29.xml"/><Relationship Id="rId5" Type="http://schemas.openxmlformats.org/officeDocument/2006/relationships/image" Target="../media/image61.png"/><Relationship Id="rId4" Type="http://schemas.openxmlformats.org/officeDocument/2006/relationships/image" Target="../media/image60.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35.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1.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notesSlide" Target="../notesSlides/notesSlide20.xml"/><Relationship Id="rId1" Type="http://schemas.openxmlformats.org/officeDocument/2006/relationships/slideLayout" Target="../slideLayouts/slideLayout34.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4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1.xml"/><Relationship Id="rId1" Type="http://schemas.openxmlformats.org/officeDocument/2006/relationships/slideLayout" Target="../slideLayouts/slideLayout3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5.xml.rels><?xml version="1.0" encoding="UTF-8" standalone="yes"?>
<Relationships xmlns="http://schemas.openxmlformats.org/package/2006/relationships"><Relationship Id="rId3" Type="http://schemas.openxmlformats.org/officeDocument/2006/relationships/hyperlink" Target="https://www.arcgis.com/apps/webappviewer/index.html?id=0829616b6ec740b7a0bfbf057188e865" TargetMode="External"/><Relationship Id="rId2" Type="http://schemas.openxmlformats.org/officeDocument/2006/relationships/hyperlink" Target="https://survey123.arcgis.com/share/130be382350e4a38a71de3b2e4d92a98" TargetMode="External"/><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0.xml"/></Relationships>
</file>

<file path=ppt/slides/_rels/slide4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0.xml"/></Relationships>
</file>

<file path=ppt/slides/_rels/slide4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0.xml"/></Relationships>
</file>

<file path=ppt/slides/_rels/slide4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2.xml"/><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4.xml"/></Relationships>
</file>

<file path=ppt/slides/_rels/slide5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0.xml"/></Relationships>
</file>

<file path=ppt/slides/_rels/slide5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3.xml"/><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0.xml"/></Relationships>
</file>

<file path=ppt/slides/_rels/slide5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3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5.xml.rels><?xml version="1.0" encoding="UTF-8" standalone="yes"?>
<Relationships xmlns="http://schemas.openxmlformats.org/package/2006/relationships"><Relationship Id="rId2" Type="http://schemas.openxmlformats.org/officeDocument/2006/relationships/hyperlink" Target="mailto:CoCoordinator@plsc.net" TargetMode="External"/><Relationship Id="rId1" Type="http://schemas.openxmlformats.org/officeDocument/2006/relationships/slideLayout" Target="../slideLayouts/slideLayout30.xml"/></Relationships>
</file>

<file path=ppt/slides/_rels/slide5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4.xml"/><Relationship Id="rId1" Type="http://schemas.openxmlformats.org/officeDocument/2006/relationships/slideLayout" Target="../slideLayouts/slideLayout29.xml"/><Relationship Id="rId4" Type="http://schemas.openxmlformats.org/officeDocument/2006/relationships/image" Target="../media/image78.png"/></Relationships>
</file>

<file path=ppt/slides/_rels/slide5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9.xml"/><Relationship Id="rId5" Type="http://schemas.openxmlformats.org/officeDocument/2006/relationships/image" Target="../media/image82.png"/><Relationship Id="rId4" Type="http://schemas.openxmlformats.org/officeDocument/2006/relationships/image" Target="../media/image81.png"/></Relationships>
</file>

<file path=ppt/slides/_rels/slide5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30.xml"/></Relationships>
</file>

<file path=ppt/slides/_rels/slide5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5.xml"/></Relationships>
</file>

<file path=ppt/slides/_rels/slide6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30.xml"/></Relationships>
</file>

<file path=ppt/slides/_rels/slide6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5.xml"/><Relationship Id="rId1" Type="http://schemas.openxmlformats.org/officeDocument/2006/relationships/slideLayout" Target="../slideLayouts/slideLayout34.xml"/></Relationships>
</file>

<file path=ppt/slides/_rels/slide62.xml.rels><?xml version="1.0" encoding="UTF-8" standalone="yes"?>
<Relationships xmlns="http://schemas.openxmlformats.org/package/2006/relationships"><Relationship Id="rId3" Type="http://schemas.openxmlformats.org/officeDocument/2006/relationships/hyperlink" Target="https://attendee.gotowebinar.com/recording/4100208993309956616" TargetMode="External"/><Relationship Id="rId2" Type="http://schemas.openxmlformats.org/officeDocument/2006/relationships/hyperlink" Target="https://attendee.gotowebinar.com/recording/3222375402987297281" TargetMode="External"/><Relationship Id="rId1" Type="http://schemas.openxmlformats.org/officeDocument/2006/relationships/slideLayout" Target="../slideLayouts/slideLayout30.xml"/><Relationship Id="rId4" Type="http://schemas.openxmlformats.org/officeDocument/2006/relationships/hyperlink" Target="https://attendee.gotowebinar.com/recording/8767732610551898883"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6.xml"/><Relationship Id="rId1" Type="http://schemas.openxmlformats.org/officeDocument/2006/relationships/slideLayout" Target="../slideLayouts/slideLayout30.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0.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hyperlink" Target="mailto:CoCoordinator@plsc.net" TargetMode="External"/><Relationship Id="rId2" Type="http://schemas.openxmlformats.org/officeDocument/2006/relationships/image" Target="../media/image10.jpeg"/><Relationship Id="rId1" Type="http://schemas.openxmlformats.org/officeDocument/2006/relationships/slideLayout" Target="../slideLayouts/slideLayout30.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35.xml"/></Relationships>
</file>

<file path=ppt/slides/_rels/slide7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8.xml"/><Relationship Id="rId1" Type="http://schemas.openxmlformats.org/officeDocument/2006/relationships/slideLayout" Target="../slideLayouts/slideLayout30.xml"/></Relationships>
</file>

<file path=ppt/slides/_rels/slide7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9.xml"/><Relationship Id="rId1" Type="http://schemas.openxmlformats.org/officeDocument/2006/relationships/slideLayout" Target="../slideLayouts/slideLayout3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35.xml"/></Relationships>
</file>

<file path=ppt/slides/_rels/slide7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35.xml"/></Relationships>
</file>

<file path=ppt/slides/_rels/slide7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35.xml"/></Relationships>
</file>

<file path=ppt/slides/_rels/slide7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3" Type="http://schemas.openxmlformats.org/officeDocument/2006/relationships/hyperlink" Target="marls.com" TargetMode="External"/><Relationship Id="rId2" Type="http://schemas.openxmlformats.org/officeDocument/2006/relationships/hyperlink" Target="mailto:MTCoordinator@marls.com" TargetMode="External"/><Relationship Id="rId1" Type="http://schemas.openxmlformats.org/officeDocument/2006/relationships/slideLayout" Target="../slideLayouts/slideLayout30.xml"/></Relationships>
</file>

<file path=ppt/slides/_rels/slide8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30.xml"/><Relationship Id="rId1" Type="http://schemas.openxmlformats.org/officeDocument/2006/relationships/slideLayout" Target="../slideLayouts/slideLayout30.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0.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30.xml"/></Relationships>
</file>

<file path=ppt/slides/_rels/slide8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hyperlink" Target="mailto:Pamela.fromhertz@noaa.gov" TargetMode="Externa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hyperlink" Target="wygeo.org" TargetMode="External"/><Relationship Id="rId2" Type="http://schemas.openxmlformats.org/officeDocument/2006/relationships/hyperlink" Target="mailto:WYngsCoordinator@gmail.com" TargetMode="External"/><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3314" name="Title 1"/>
          <p:cNvSpPr txBox="1">
            <a:spLocks/>
          </p:cNvSpPr>
          <p:nvPr/>
        </p:nvSpPr>
        <p:spPr bwMode="auto">
          <a:xfrm>
            <a:off x="0" y="2004291"/>
            <a:ext cx="9144000" cy="2485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defRPr/>
            </a:pPr>
            <a:r>
              <a:rPr lang="en-US" sz="4400" dirty="0"/>
              <a:t>Turning Towards the Future</a:t>
            </a:r>
          </a:p>
        </p:txBody>
      </p:sp>
      <p:sp>
        <p:nvSpPr>
          <p:cNvPr id="13315" name="Content Placeholder 2"/>
          <p:cNvSpPr txBox="1">
            <a:spLocks/>
          </p:cNvSpPr>
          <p:nvPr/>
        </p:nvSpPr>
        <p:spPr bwMode="auto">
          <a:xfrm>
            <a:off x="2145143" y="5474639"/>
            <a:ext cx="4853709" cy="5347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fontScale="62500" lnSpcReduction="20000"/>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ctr" defTabSz="457200" rtl="0" eaLnBrk="1" fontAlgn="base" latinLnBrk="0" hangingPunct="1">
              <a:lnSpc>
                <a:spcPct val="100000"/>
              </a:lnSpc>
              <a:spcBef>
                <a:spcPct val="20000"/>
              </a:spcBef>
              <a:spcAft>
                <a:spcPct val="0"/>
              </a:spcAft>
              <a:buClrTx/>
              <a:buSzTx/>
              <a:buFont typeface="Arial" charset="0"/>
              <a:buNone/>
              <a:tabLst/>
              <a:defRPr/>
            </a:pPr>
            <a:r>
              <a:rPr lang="en-US" dirty="0" smtClean="0">
                <a:solidFill>
                  <a:prstClr val="black"/>
                </a:solidFill>
                <a:latin typeface="Calibri"/>
                <a:cs typeface="Times New Roman" charset="0"/>
              </a:rPr>
              <a:t>GIS in the Rockies</a:t>
            </a:r>
          </a:p>
          <a:p>
            <a:pPr marL="0" marR="0" lvl="0" indent="0" algn="ctr" defTabSz="457200" rtl="0" eaLnBrk="1" fontAlgn="base" latinLnBrk="0" hangingPunct="1">
              <a:lnSpc>
                <a:spcPct val="100000"/>
              </a:lnSpc>
              <a:spcBef>
                <a:spcPct val="20000"/>
              </a:spcBef>
              <a:spcAft>
                <a:spcPct val="0"/>
              </a:spcAft>
              <a:buClrTx/>
              <a:buSzTx/>
              <a:buFont typeface="Arial" charset="0"/>
              <a:buNone/>
              <a:tabLst/>
              <a:defRPr/>
            </a:pPr>
            <a:r>
              <a:rPr kumimoji="0" lang="en-US" sz="2400" b="0" i="0" u="none" strike="noStrike" kern="1200" cap="none" spc="0" normalizeH="0" baseline="0" noProof="0" dirty="0" smtClean="0">
                <a:ln>
                  <a:noFill/>
                </a:ln>
                <a:solidFill>
                  <a:prstClr val="black"/>
                </a:solidFill>
                <a:effectLst/>
                <a:uLnTx/>
                <a:uFillTx/>
                <a:latin typeface="Calibri"/>
                <a:ea typeface="ＭＳ Ｐゴシック" charset="0"/>
                <a:cs typeface="Times New Roman" charset="0"/>
              </a:rPr>
              <a:t>September </a:t>
            </a: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Times New Roman" charset="0"/>
              </a:rPr>
              <a:t>2018</a:t>
            </a:r>
            <a:endParaRPr kumimoji="0" lang="en-US" sz="2400" b="0" i="0" u="none" strike="noStrike" kern="1200" cap="none" spc="0" normalizeH="0" baseline="0" noProof="0" dirty="0">
              <a:ln>
                <a:noFill/>
              </a:ln>
              <a:solidFill>
                <a:prstClr val="black"/>
              </a:solidFill>
              <a:effectLst/>
              <a:uLnTx/>
              <a:uFillTx/>
              <a:latin typeface="Calibri"/>
              <a:ea typeface="ＭＳ Ｐゴシック" charset="0"/>
            </a:endParaRPr>
          </a:p>
        </p:txBody>
      </p:sp>
      <p:sp>
        <p:nvSpPr>
          <p:cNvPr id="6" name="TextBox 1"/>
          <p:cNvSpPr txBox="1">
            <a:spLocks noChangeArrowheads="1"/>
          </p:cNvSpPr>
          <p:nvPr/>
        </p:nvSpPr>
        <p:spPr bwMode="auto">
          <a:xfrm>
            <a:off x="3657600" y="6518275"/>
            <a:ext cx="1600200" cy="33972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en-US" altLang="en-US" sz="1600">
                <a:solidFill>
                  <a:schemeClr val="bg1"/>
                </a:solidFill>
                <a:latin typeface="Gill Sans MT" panose="020B0502020104020203" pitchFamily="34" charset="0"/>
                <a:ea typeface="ＭＳ Ｐゴシック" panose="020B0600070205080204" pitchFamily="34" charset="-128"/>
                <a:cs typeface="Arial" panose="020B0604020202020204" pitchFamily="34" charset="0"/>
              </a:rPr>
              <a:t>geodesy.noaa.gov</a:t>
            </a:r>
          </a:p>
        </p:txBody>
      </p:sp>
      <p:sp>
        <p:nvSpPr>
          <p:cNvPr id="7" name="TextBox 6"/>
          <p:cNvSpPr txBox="1"/>
          <p:nvPr/>
        </p:nvSpPr>
        <p:spPr>
          <a:xfrm>
            <a:off x="381000" y="3675637"/>
            <a:ext cx="3668713" cy="1322387"/>
          </a:xfrm>
          <a:prstGeom prst="rect">
            <a:avLst/>
          </a:prstGeom>
          <a:noFill/>
        </p:spPr>
        <p:txBody>
          <a:bodyPr wrap="none" anchor="ctr">
            <a:spAutoFit/>
          </a:bodyPr>
          <a:lstStyle/>
          <a:p>
            <a:pPr eaLnBrk="1" fontAlgn="auto" hangingPunct="1">
              <a:spcBef>
                <a:spcPts val="0"/>
              </a:spcBef>
              <a:spcAft>
                <a:spcPts val="0"/>
              </a:spcAft>
              <a:defRPr/>
            </a:pPr>
            <a:r>
              <a:rPr lang="en-US" sz="2000" dirty="0">
                <a:latin typeface="+mn-lt"/>
              </a:rPr>
              <a:t>Pam Fromhertz</a:t>
            </a:r>
          </a:p>
          <a:p>
            <a:pPr eaLnBrk="1" fontAlgn="auto" hangingPunct="1">
              <a:spcBef>
                <a:spcPts val="0"/>
              </a:spcBef>
              <a:spcAft>
                <a:spcPts val="0"/>
              </a:spcAft>
              <a:defRPr/>
            </a:pPr>
            <a:r>
              <a:rPr lang="en-US" sz="2000" dirty="0">
                <a:latin typeface="+mn-lt"/>
              </a:rPr>
              <a:t>Rocky Mountain Regional Advisor</a:t>
            </a:r>
          </a:p>
          <a:p>
            <a:pPr eaLnBrk="1" fontAlgn="auto" hangingPunct="1">
              <a:spcBef>
                <a:spcPts val="0"/>
              </a:spcBef>
              <a:spcAft>
                <a:spcPts val="0"/>
              </a:spcAft>
              <a:defRPr/>
            </a:pPr>
            <a:r>
              <a:rPr lang="en-US" sz="2000" dirty="0">
                <a:latin typeface="+mn-lt"/>
              </a:rPr>
              <a:t>240-988-6363</a:t>
            </a:r>
          </a:p>
          <a:p>
            <a:pPr eaLnBrk="1" fontAlgn="auto" hangingPunct="1">
              <a:spcBef>
                <a:spcPts val="0"/>
              </a:spcBef>
              <a:spcAft>
                <a:spcPts val="0"/>
              </a:spcAft>
              <a:defRPr/>
            </a:pPr>
            <a:r>
              <a:rPr lang="en-US" sz="2000" dirty="0">
                <a:latin typeface="+mn-lt"/>
              </a:rPr>
              <a:t>Pamela.Fromhertz@noaa.gov</a:t>
            </a:r>
          </a:p>
        </p:txBody>
      </p:sp>
      <p:sp>
        <p:nvSpPr>
          <p:cNvPr id="8" name="TextBox 7"/>
          <p:cNvSpPr txBox="1"/>
          <p:nvPr/>
        </p:nvSpPr>
        <p:spPr>
          <a:xfrm>
            <a:off x="5562600" y="3675637"/>
            <a:ext cx="3452813" cy="1016000"/>
          </a:xfrm>
          <a:prstGeom prst="rect">
            <a:avLst/>
          </a:prstGeom>
          <a:noFill/>
        </p:spPr>
        <p:txBody>
          <a:bodyPr wrap="none" anchor="ctr">
            <a:spAutoFit/>
          </a:bodyPr>
          <a:lstStyle/>
          <a:p>
            <a:pPr eaLnBrk="1" fontAlgn="auto" hangingPunct="1">
              <a:spcBef>
                <a:spcPts val="0"/>
              </a:spcBef>
              <a:spcAft>
                <a:spcPts val="0"/>
              </a:spcAft>
              <a:defRPr/>
            </a:pPr>
            <a:r>
              <a:rPr lang="en-US" sz="2000" dirty="0">
                <a:solidFill>
                  <a:schemeClr val="tx2">
                    <a:lumMod val="50000"/>
                  </a:schemeClr>
                </a:solidFill>
                <a:latin typeface="+mn-lt"/>
              </a:rPr>
              <a:t>John Hunter</a:t>
            </a:r>
          </a:p>
          <a:p>
            <a:pPr eaLnBrk="1" fontAlgn="auto" hangingPunct="1">
              <a:spcBef>
                <a:spcPts val="0"/>
              </a:spcBef>
              <a:spcAft>
                <a:spcPts val="0"/>
              </a:spcAft>
              <a:defRPr/>
            </a:pPr>
            <a:r>
              <a:rPr lang="en-US" sz="2000" dirty="0">
                <a:solidFill>
                  <a:schemeClr val="tx2">
                    <a:lumMod val="50000"/>
                  </a:schemeClr>
                </a:solidFill>
                <a:latin typeface="+mn-lt"/>
              </a:rPr>
              <a:t>CO State </a:t>
            </a:r>
            <a:r>
              <a:rPr lang="en-US" sz="2000" dirty="0" err="1">
                <a:solidFill>
                  <a:schemeClr val="tx2">
                    <a:lumMod val="50000"/>
                  </a:schemeClr>
                </a:solidFill>
                <a:latin typeface="+mn-lt"/>
              </a:rPr>
              <a:t>Geomatic</a:t>
            </a:r>
            <a:r>
              <a:rPr lang="en-US" sz="2000" dirty="0">
                <a:solidFill>
                  <a:schemeClr val="tx2">
                    <a:lumMod val="50000"/>
                  </a:schemeClr>
                </a:solidFill>
                <a:latin typeface="+mn-lt"/>
              </a:rPr>
              <a:t> Coordinator</a:t>
            </a:r>
          </a:p>
          <a:p>
            <a:pPr eaLnBrk="1" fontAlgn="auto" hangingPunct="1">
              <a:spcBef>
                <a:spcPts val="0"/>
              </a:spcBef>
              <a:spcAft>
                <a:spcPts val="0"/>
              </a:spcAft>
              <a:defRPr/>
            </a:pPr>
            <a:r>
              <a:rPr lang="en-US" sz="2000" dirty="0">
                <a:solidFill>
                  <a:schemeClr val="tx2">
                    <a:lumMod val="50000"/>
                  </a:schemeClr>
                </a:solidFill>
                <a:latin typeface="+mn-lt"/>
              </a:rPr>
              <a:t>COCoordinator@plsc.net</a:t>
            </a:r>
          </a:p>
        </p:txBody>
      </p:sp>
    </p:spTree>
    <p:extLst>
      <p:ext uri="{BB962C8B-B14F-4D97-AF65-F5344CB8AC3E}">
        <p14:creationId xmlns:p14="http://schemas.microsoft.com/office/powerpoint/2010/main" val="2805119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endParaRPr lang="en-US" altLang="en-US" smtClean="0"/>
          </a:p>
        </p:txBody>
      </p:sp>
      <p:sp>
        <p:nvSpPr>
          <p:cNvPr id="69635" name="Content Placeholder 2"/>
          <p:cNvSpPr>
            <a:spLocks noGrp="1"/>
          </p:cNvSpPr>
          <p:nvPr>
            <p:ph idx="1"/>
          </p:nvPr>
        </p:nvSpPr>
        <p:spPr/>
        <p:txBody>
          <a:bodyPr/>
          <a:lstStyle/>
          <a:p>
            <a:endParaRPr lang="en-US" altLang="en-US" smtClean="0"/>
          </a:p>
        </p:txBody>
      </p:sp>
      <p:pic>
        <p:nvPicPr>
          <p:cNvPr id="69636" name="Picture 3"/>
          <p:cNvPicPr>
            <a:picLocks noChangeAspect="1"/>
          </p:cNvPicPr>
          <p:nvPr/>
        </p:nvPicPr>
        <p:blipFill rotWithShape="1">
          <a:blip r:embed="rId2">
            <a:extLst>
              <a:ext uri="{28A0092B-C50C-407E-A947-70E740481C1C}">
                <a14:useLocalDpi xmlns:a14="http://schemas.microsoft.com/office/drawing/2010/main" val="0"/>
              </a:ext>
            </a:extLst>
          </a:blip>
          <a:srcRect t="-2272"/>
          <a:stretch/>
        </p:blipFill>
        <p:spPr bwMode="auto">
          <a:xfrm>
            <a:off x="-1733550" y="-166255"/>
            <a:ext cx="13011150" cy="7481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18232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457200" y="457200"/>
            <a:ext cx="8229600" cy="838200"/>
          </a:xfrm>
        </p:spPr>
        <p:txBody>
          <a:bodyPr rtlCol="0">
            <a:normAutofit fontScale="90000"/>
          </a:bodyPr>
          <a:lstStyle/>
          <a:p>
            <a:pPr eaLnBrk="1" fontAlgn="auto" hangingPunct="1">
              <a:spcAft>
                <a:spcPts val="0"/>
              </a:spcAft>
              <a:defRPr/>
            </a:pPr>
            <a:r>
              <a:rPr lang="en-US" altLang="en-US" sz="3600" b="1" dirty="0">
                <a:solidFill>
                  <a:srgbClr val="17375E"/>
                </a:solidFill>
                <a:latin typeface="Arial" panose="020B0604020202020204" pitchFamily="34" charset="0"/>
                <a:cs typeface="Arial" panose="020B0604020202020204" pitchFamily="34" charset="0"/>
              </a:rPr>
              <a:t>Role of </a:t>
            </a:r>
            <a:r>
              <a:rPr lang="en-US" altLang="en-US" sz="3600" b="1" dirty="0" err="1">
                <a:solidFill>
                  <a:srgbClr val="17375E"/>
                </a:solidFill>
                <a:latin typeface="Arial" panose="020B0604020202020204" pitchFamily="34" charset="0"/>
                <a:cs typeface="Arial" panose="020B0604020202020204" pitchFamily="34" charset="0"/>
              </a:rPr>
              <a:t>Datums</a:t>
            </a:r>
            <a:r>
              <a:rPr lang="en-US" altLang="en-US" sz="3600" b="1" dirty="0">
                <a:solidFill>
                  <a:srgbClr val="17375E"/>
                </a:solidFill>
                <a:latin typeface="Arial" panose="020B0604020202020204" pitchFamily="34" charset="0"/>
                <a:cs typeface="Arial" panose="020B0604020202020204" pitchFamily="34" charset="0"/>
              </a:rPr>
              <a:t> and </a:t>
            </a:r>
            <a:br>
              <a:rPr lang="en-US" altLang="en-US" sz="3600" b="1" dirty="0">
                <a:solidFill>
                  <a:srgbClr val="17375E"/>
                </a:solidFill>
                <a:latin typeface="Arial" panose="020B0604020202020204" pitchFamily="34" charset="0"/>
                <a:cs typeface="Arial" panose="020B0604020202020204" pitchFamily="34" charset="0"/>
              </a:rPr>
            </a:br>
            <a:r>
              <a:rPr lang="en-US" altLang="en-US" sz="3600" b="1" dirty="0">
                <a:solidFill>
                  <a:srgbClr val="17375E"/>
                </a:solidFill>
                <a:latin typeface="Arial" panose="020B0604020202020204" pitchFamily="34" charset="0"/>
                <a:cs typeface="Arial" panose="020B0604020202020204" pitchFamily="34" charset="0"/>
              </a:rPr>
              <a:t>Geodetic Control</a:t>
            </a:r>
            <a:endParaRPr lang="en-US" altLang="en-US" dirty="0" smtClean="0"/>
          </a:p>
        </p:txBody>
      </p:sp>
      <p:sp>
        <p:nvSpPr>
          <p:cNvPr id="11267" name="Content Placeholder 2"/>
          <p:cNvSpPr>
            <a:spLocks noGrp="1"/>
          </p:cNvSpPr>
          <p:nvPr>
            <p:ph idx="1"/>
          </p:nvPr>
        </p:nvSpPr>
        <p:spPr>
          <a:xfrm>
            <a:off x="228600" y="1595438"/>
            <a:ext cx="5580063" cy="4892675"/>
          </a:xfrm>
        </p:spPr>
        <p:txBody>
          <a:bodyPr/>
          <a:lstStyle/>
          <a:p>
            <a:pPr eaLnBrk="1" hangingPunct="1">
              <a:spcBef>
                <a:spcPts val="1200"/>
              </a:spcBef>
            </a:pPr>
            <a:r>
              <a:rPr lang="en-US" altLang="en-US" sz="2000" smtClean="0">
                <a:solidFill>
                  <a:srgbClr val="C00000"/>
                </a:solidFill>
                <a:latin typeface="Arial Black" panose="020B0A04020102020204" pitchFamily="34" charset="0"/>
                <a:cs typeface="Arial" panose="020B0604020202020204" pitchFamily="34" charset="0"/>
              </a:rPr>
              <a:t>Geodetic control</a:t>
            </a:r>
            <a:r>
              <a:rPr lang="en-US" altLang="en-US" sz="2000" smtClean="0">
                <a:latin typeface="Arial" panose="020B0604020202020204" pitchFamily="34" charset="0"/>
                <a:cs typeface="Arial" panose="020B0604020202020204" pitchFamily="34" charset="0"/>
              </a:rPr>
              <a:t> provides a common reference system for establishing coordinates for all geographic data. </a:t>
            </a:r>
          </a:p>
          <a:p>
            <a:pPr eaLnBrk="1" hangingPunct="1">
              <a:spcBef>
                <a:spcPts val="1200"/>
              </a:spcBef>
            </a:pPr>
            <a:r>
              <a:rPr lang="en-US" altLang="en-US" sz="2000" b="1" smtClean="0">
                <a:latin typeface="Arial" panose="020B0604020202020204" pitchFamily="34" charset="0"/>
                <a:cs typeface="Arial" panose="020B0604020202020204" pitchFamily="34" charset="0"/>
              </a:rPr>
              <a:t>All </a:t>
            </a:r>
            <a:r>
              <a:rPr lang="en-US" altLang="en-US" sz="2000" b="1" smtClean="0">
                <a:solidFill>
                  <a:srgbClr val="C00000"/>
                </a:solidFill>
                <a:latin typeface="Arial Black" panose="020B0A04020102020204" pitchFamily="34" charset="0"/>
                <a:cs typeface="Arial" panose="020B0604020202020204" pitchFamily="34" charset="0"/>
              </a:rPr>
              <a:t>NSDI framework data </a:t>
            </a:r>
            <a:r>
              <a:rPr lang="en-US" altLang="en-US" sz="2000" b="1" smtClean="0">
                <a:latin typeface="Arial" panose="020B0604020202020204" pitchFamily="34" charset="0"/>
                <a:cs typeface="Arial" panose="020B0604020202020204" pitchFamily="34" charset="0"/>
              </a:rPr>
              <a:t>and users' applications data require geodetic control to accurately register spatial data. </a:t>
            </a:r>
          </a:p>
          <a:p>
            <a:pPr eaLnBrk="1" hangingPunct="1">
              <a:spcBef>
                <a:spcPts val="1200"/>
              </a:spcBef>
            </a:pPr>
            <a:r>
              <a:rPr lang="en-US" altLang="en-US" sz="2000" smtClean="0">
                <a:latin typeface="Arial" panose="020B0604020202020204" pitchFamily="34" charset="0"/>
                <a:cs typeface="Arial" panose="020B0604020202020204" pitchFamily="34" charset="0"/>
              </a:rPr>
              <a:t>The </a:t>
            </a:r>
            <a:r>
              <a:rPr lang="en-US" altLang="en-US" sz="2000" smtClean="0">
                <a:solidFill>
                  <a:srgbClr val="C00000"/>
                </a:solidFill>
                <a:latin typeface="Arial Black" panose="020B0A04020102020204" pitchFamily="34" charset="0"/>
                <a:cs typeface="Arial" panose="020B0604020202020204" pitchFamily="34" charset="0"/>
              </a:rPr>
              <a:t>National Spatial Reference System</a:t>
            </a:r>
            <a:r>
              <a:rPr lang="en-US" altLang="en-US" sz="2000" smtClean="0">
                <a:latin typeface="Arial" panose="020B0604020202020204" pitchFamily="34" charset="0"/>
                <a:cs typeface="Arial" panose="020B0604020202020204" pitchFamily="34" charset="0"/>
              </a:rPr>
              <a:t> is the fundamental geodetic control for the United States.</a:t>
            </a:r>
            <a:endParaRPr lang="en-US" altLang="en-US" sz="600" smtClean="0">
              <a:latin typeface="Arial" panose="020B0604020202020204" pitchFamily="34" charset="0"/>
              <a:cs typeface="Arial" panose="020B0604020202020204" pitchFamily="34" charset="0"/>
            </a:endParaRPr>
          </a:p>
          <a:p>
            <a:pPr eaLnBrk="1" hangingPunct="1">
              <a:spcBef>
                <a:spcPts val="1200"/>
              </a:spcBef>
            </a:pPr>
            <a:r>
              <a:rPr lang="en-US" altLang="en-US" sz="2000" smtClean="0">
                <a:latin typeface="Arial" panose="020B0604020202020204" pitchFamily="34" charset="0"/>
                <a:cs typeface="Arial" panose="020B0604020202020204" pitchFamily="34" charset="0"/>
              </a:rPr>
              <a:t>A geodetic </a:t>
            </a:r>
            <a:r>
              <a:rPr lang="en-US" altLang="en-US" sz="2000" smtClean="0">
                <a:solidFill>
                  <a:srgbClr val="C00000"/>
                </a:solidFill>
                <a:latin typeface="Arial Black" panose="020B0A04020102020204" pitchFamily="34" charset="0"/>
                <a:cs typeface="Arial" panose="020B0604020202020204" pitchFamily="34" charset="0"/>
              </a:rPr>
              <a:t>datum</a:t>
            </a:r>
            <a:r>
              <a:rPr lang="en-US" altLang="en-US" sz="2000" smtClean="0">
                <a:latin typeface="Arial" panose="020B0604020202020204" pitchFamily="34" charset="0"/>
                <a:cs typeface="Arial" panose="020B0604020202020204" pitchFamily="34" charset="0"/>
              </a:rPr>
              <a:t> is an abstract coordinate system with a reference surface (such as sea level) that serves to provide known locations to begin surveys and create maps</a:t>
            </a:r>
            <a:r>
              <a:rPr lang="en-US" altLang="en-US" sz="2400" smtClean="0">
                <a:latin typeface="Arial" panose="020B0604020202020204" pitchFamily="34" charset="0"/>
                <a:cs typeface="Arial" panose="020B0604020202020204" pitchFamily="34" charset="0"/>
              </a:rPr>
              <a:t>.</a:t>
            </a:r>
          </a:p>
        </p:txBody>
      </p:sp>
      <p:grpSp>
        <p:nvGrpSpPr>
          <p:cNvPr id="11268" name="Group 7"/>
          <p:cNvGrpSpPr>
            <a:grpSpLocks/>
          </p:cNvGrpSpPr>
          <p:nvPr/>
        </p:nvGrpSpPr>
        <p:grpSpPr bwMode="auto">
          <a:xfrm>
            <a:off x="6013450" y="1595438"/>
            <a:ext cx="3055938" cy="4492625"/>
            <a:chOff x="6013449" y="1594907"/>
            <a:chExt cx="3056467" cy="4492627"/>
          </a:xfrm>
        </p:grpSpPr>
        <p:pic>
          <p:nvPicPr>
            <p:cNvPr id="11269" name="Picture 2" descr="12-lay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2933" y="1594907"/>
              <a:ext cx="2857500" cy="423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Freeform 3"/>
            <p:cNvSpPr>
              <a:spLocks/>
            </p:cNvSpPr>
            <p:nvPr/>
          </p:nvSpPr>
          <p:spPr bwMode="auto">
            <a:xfrm>
              <a:off x="6174315" y="5411400"/>
              <a:ext cx="2667000" cy="276999"/>
            </a:xfrm>
            <a:custGeom>
              <a:avLst/>
              <a:gdLst>
                <a:gd name="T0" fmla="*/ 2147483646 w 1680"/>
                <a:gd name="T1" fmla="*/ 0 h 240"/>
                <a:gd name="T2" fmla="*/ 0 w 1680"/>
                <a:gd name="T3" fmla="*/ 2147483646 h 240"/>
                <a:gd name="T4" fmla="*/ 2147483646 w 1680"/>
                <a:gd name="T5" fmla="*/ 2147483646 h 240"/>
                <a:gd name="T6" fmla="*/ 2147483646 w 1680"/>
                <a:gd name="T7" fmla="*/ 2147483646 h 240"/>
                <a:gd name="T8" fmla="*/ 2147483646 w 1680"/>
                <a:gd name="T9" fmla="*/ 0 h 240"/>
                <a:gd name="T10" fmla="*/ 0 60000 65536"/>
                <a:gd name="T11" fmla="*/ 0 60000 65536"/>
                <a:gd name="T12" fmla="*/ 0 60000 65536"/>
                <a:gd name="T13" fmla="*/ 0 60000 65536"/>
                <a:gd name="T14" fmla="*/ 0 60000 65536"/>
                <a:gd name="T15" fmla="*/ 0 w 1680"/>
                <a:gd name="T16" fmla="*/ 0 h 240"/>
                <a:gd name="T17" fmla="*/ 1680 w 1680"/>
                <a:gd name="T18" fmla="*/ 240 h 240"/>
              </a:gdLst>
              <a:ahLst/>
              <a:cxnLst>
                <a:cxn ang="T10">
                  <a:pos x="T0" y="T1"/>
                </a:cxn>
                <a:cxn ang="T11">
                  <a:pos x="T2" y="T3"/>
                </a:cxn>
                <a:cxn ang="T12">
                  <a:pos x="T4" y="T5"/>
                </a:cxn>
                <a:cxn ang="T13">
                  <a:pos x="T6" y="T7"/>
                </a:cxn>
                <a:cxn ang="T14">
                  <a:pos x="T8" y="T9"/>
                </a:cxn>
              </a:cxnLst>
              <a:rect l="T15" t="T16" r="T17" b="T18"/>
              <a:pathLst>
                <a:path w="1680" h="240">
                  <a:moveTo>
                    <a:pt x="288" y="0"/>
                  </a:moveTo>
                  <a:lnTo>
                    <a:pt x="0" y="48"/>
                  </a:lnTo>
                  <a:lnTo>
                    <a:pt x="816" y="240"/>
                  </a:lnTo>
                  <a:lnTo>
                    <a:pt x="1680" y="48"/>
                  </a:lnTo>
                  <a:lnTo>
                    <a:pt x="1392" y="0"/>
                  </a:lnTo>
                </a:path>
              </a:pathLst>
            </a:custGeom>
            <a:noFill/>
            <a:ln w="44450" cap="flat" cmpd="sng">
              <a:solidFill>
                <a:srgbClr val="C00000"/>
              </a:solidFill>
              <a:prstDash val="solid"/>
              <a:round/>
              <a:headEnd/>
              <a:tailEnd/>
            </a:ln>
            <a:extLst>
              <a:ext uri="{909E8E84-426E-40DD-AFC4-6F175D3DCCD1}">
                <a14:hiddenFill xmlns:a14="http://schemas.microsoft.com/office/drawing/2010/main">
                  <a:solidFill>
                    <a:srgbClr val="FFFFFF"/>
                  </a:solidFill>
                </a14:hiddenFill>
              </a:ext>
            </a:extLst>
          </p:spPr>
          <p:txBody>
            <a:bodyPr lIns="228528" tIns="0" rIns="0" bIns="0" anchor="ctr">
              <a:spAutoFit/>
            </a:bodyPr>
            <a:lstStyle/>
            <a:p>
              <a:endParaRPr lang="en-US"/>
            </a:p>
          </p:txBody>
        </p:sp>
        <p:sp>
          <p:nvSpPr>
            <p:cNvPr id="7" name="Oval 6"/>
            <p:cNvSpPr/>
            <p:nvPr/>
          </p:nvSpPr>
          <p:spPr>
            <a:xfrm>
              <a:off x="6013449" y="4936067"/>
              <a:ext cx="3056467" cy="1151467"/>
            </a:xfrm>
            <a:prstGeom prst="ellipse">
              <a:avLst/>
            </a:prstGeom>
            <a:noFill/>
            <a:ln w="50800" cap="flat">
              <a:solidFill>
                <a:srgbClr val="FF0000"/>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spTree>
    <p:extLst>
      <p:ext uri="{BB962C8B-B14F-4D97-AF65-F5344CB8AC3E}">
        <p14:creationId xmlns:p14="http://schemas.microsoft.com/office/powerpoint/2010/main" val="4292861088"/>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9"/>
          <p:cNvSpPr>
            <a:spLocks noGrp="1"/>
          </p:cNvSpPr>
          <p:nvPr>
            <p:ph type="title"/>
          </p:nvPr>
        </p:nvSpPr>
        <p:spPr>
          <a:xfrm>
            <a:off x="425450" y="425450"/>
            <a:ext cx="8261350" cy="1174750"/>
          </a:xfrm>
        </p:spPr>
        <p:txBody>
          <a:bodyPr/>
          <a:lstStyle/>
          <a:p>
            <a:pPr>
              <a:defRPr/>
            </a:pPr>
            <a:r>
              <a:rPr lang="en-US" altLang="en-US" dirty="0" smtClean="0">
                <a:latin typeface="+mj-lt"/>
              </a:rPr>
              <a:t>NSRS</a:t>
            </a:r>
          </a:p>
        </p:txBody>
      </p:sp>
      <p:sp>
        <p:nvSpPr>
          <p:cNvPr id="11" name="Content Placeholder 10"/>
          <p:cNvSpPr>
            <a:spLocks noGrp="1"/>
          </p:cNvSpPr>
          <p:nvPr>
            <p:ph idx="1"/>
          </p:nvPr>
        </p:nvSpPr>
        <p:spPr>
          <a:xfrm>
            <a:off x="228600" y="1371600"/>
            <a:ext cx="8686800" cy="4419600"/>
          </a:xfrm>
        </p:spPr>
        <p:txBody>
          <a:bodyPr/>
          <a:lstStyle/>
          <a:p>
            <a:pPr>
              <a:spcAft>
                <a:spcPts val="600"/>
              </a:spcAft>
              <a:defRPr/>
            </a:pPr>
            <a:r>
              <a:rPr lang="en-US" altLang="en-US" sz="2800" dirty="0" smtClean="0">
                <a:latin typeface="+mj-lt"/>
              </a:rPr>
              <a:t>The National Spatial Reference System (</a:t>
            </a:r>
            <a:r>
              <a:rPr lang="en-US" altLang="en-US" sz="2800" b="1" dirty="0" smtClean="0">
                <a:solidFill>
                  <a:srgbClr val="C00000"/>
                </a:solidFill>
                <a:latin typeface="+mj-lt"/>
                <a:ea typeface="ＭＳ Ｐゴシック" panose="020B0600070205080204" pitchFamily="34" charset="-128"/>
              </a:rPr>
              <a:t>NSRS</a:t>
            </a:r>
            <a:r>
              <a:rPr lang="en-US" altLang="en-US" sz="2800" dirty="0" smtClean="0">
                <a:latin typeface="+mj-lt"/>
              </a:rPr>
              <a:t>) is the official coordinate system for all geospatial work done by the civilian federal government.</a:t>
            </a:r>
          </a:p>
          <a:p>
            <a:pPr>
              <a:spcAft>
                <a:spcPts val="600"/>
              </a:spcAft>
              <a:defRPr/>
            </a:pPr>
            <a:r>
              <a:rPr lang="en-US" altLang="en-US" sz="2800" dirty="0" smtClean="0">
                <a:latin typeface="+mj-lt"/>
              </a:rPr>
              <a:t>Current </a:t>
            </a:r>
            <a:r>
              <a:rPr lang="en-US" altLang="en-US" sz="2800" dirty="0" err="1" smtClean="0">
                <a:latin typeface="+mj-lt"/>
              </a:rPr>
              <a:t>datums</a:t>
            </a:r>
            <a:r>
              <a:rPr lang="en-US" altLang="en-US" sz="2800" dirty="0" smtClean="0">
                <a:latin typeface="+mj-lt"/>
              </a:rPr>
              <a:t>:</a:t>
            </a:r>
          </a:p>
          <a:p>
            <a:pPr lvl="1">
              <a:spcAft>
                <a:spcPts val="600"/>
              </a:spcAft>
              <a:defRPr/>
            </a:pPr>
            <a:r>
              <a:rPr lang="en-US" altLang="en-US" sz="2400" dirty="0" smtClean="0">
                <a:latin typeface="+mj-lt"/>
              </a:rPr>
              <a:t>NAD 83 (latitude, longitude, ellipsoid height)</a:t>
            </a:r>
          </a:p>
          <a:p>
            <a:pPr lvl="1">
              <a:spcAft>
                <a:spcPts val="600"/>
              </a:spcAft>
              <a:defRPr/>
            </a:pPr>
            <a:r>
              <a:rPr lang="en-US" altLang="en-US" sz="2400" dirty="0" smtClean="0">
                <a:latin typeface="+mj-lt"/>
              </a:rPr>
              <a:t>NAVD 88 (</a:t>
            </a:r>
            <a:r>
              <a:rPr lang="en-US" altLang="en-US" sz="2400" dirty="0" err="1" smtClean="0">
                <a:latin typeface="+mj-lt"/>
              </a:rPr>
              <a:t>orthometric</a:t>
            </a:r>
            <a:r>
              <a:rPr lang="en-US" altLang="en-US" sz="2400" dirty="0" smtClean="0">
                <a:latin typeface="+mj-lt"/>
              </a:rPr>
              <a:t> height)</a:t>
            </a:r>
          </a:p>
          <a:p>
            <a:pPr lvl="1">
              <a:spcAft>
                <a:spcPts val="600"/>
              </a:spcAft>
              <a:defRPr/>
            </a:pPr>
            <a:r>
              <a:rPr lang="en-US" altLang="en-US" sz="2400" dirty="0" smtClean="0">
                <a:latin typeface="+mj-lt"/>
              </a:rPr>
              <a:t>IGLD 85 (dynamic heights:  predominantly on the Great Lakes)</a:t>
            </a:r>
          </a:p>
          <a:p>
            <a:pPr>
              <a:spcAft>
                <a:spcPts val="600"/>
              </a:spcAft>
              <a:defRPr/>
            </a:pPr>
            <a:r>
              <a:rPr lang="en-US" altLang="en-US" sz="2800" dirty="0" smtClean="0">
                <a:latin typeface="+mj-lt"/>
              </a:rPr>
              <a:t>These </a:t>
            </a:r>
            <a:r>
              <a:rPr lang="en-US" altLang="en-US" sz="2800" dirty="0" err="1" smtClean="0">
                <a:latin typeface="+mj-lt"/>
              </a:rPr>
              <a:t>datums</a:t>
            </a:r>
            <a:r>
              <a:rPr lang="en-US" altLang="en-US" sz="2800" dirty="0" smtClean="0">
                <a:latin typeface="+mj-lt"/>
              </a:rPr>
              <a:t> are often adopted, even legislated, by states, counties and municipalities.</a:t>
            </a:r>
          </a:p>
        </p:txBody>
      </p:sp>
    </p:spTree>
    <p:extLst>
      <p:ext uri="{BB962C8B-B14F-4D97-AF65-F5344CB8AC3E}">
        <p14:creationId xmlns:p14="http://schemas.microsoft.com/office/powerpoint/2010/main" val="370544583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pPr eaLnBrk="1" hangingPunct="1">
              <a:defRPr/>
            </a:pPr>
            <a:r>
              <a:rPr lang="en-US" altLang="en-US" dirty="0" smtClean="0">
                <a:latin typeface="+mj-lt"/>
              </a:rPr>
              <a:t>LiDAR, UAV, GPS Data</a:t>
            </a:r>
          </a:p>
        </p:txBody>
      </p:sp>
      <p:pic>
        <p:nvPicPr>
          <p:cNvPr id="45059"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008188" y="3725863"/>
            <a:ext cx="5199062" cy="2481262"/>
          </a:xfrm>
          <a:extLst>
            <a:ext uri="{91240B29-F687-4F45-9708-019B960494DF}">
              <a14:hiddenLine xmlns:a14="http://schemas.microsoft.com/office/drawing/2010/main" w="12700">
                <a:solidFill>
                  <a:srgbClr val="000000"/>
                </a:solidFill>
                <a:miter lim="800000"/>
                <a:headEnd/>
                <a:tailEnd/>
              </a14:hiddenLine>
            </a:ext>
          </a:extLst>
        </p:spPr>
      </p:pic>
      <p:pic>
        <p:nvPicPr>
          <p:cNvPr id="4506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88213" y="4344988"/>
            <a:ext cx="1798637" cy="11064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5061"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563" y="4276725"/>
            <a:ext cx="1870075" cy="12414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5062"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33450" y="1573213"/>
            <a:ext cx="3314700" cy="1690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5063"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87875" y="1428750"/>
            <a:ext cx="3195638" cy="21478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0002894"/>
      </p:ext>
    </p:extLst>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22325" y="122238"/>
            <a:ext cx="1979613" cy="242887"/>
          </a:xfrm>
          <a:prstGeom prst="rect">
            <a:avLst/>
          </a:prstGeom>
          <a:solidFill>
            <a:srgbClr val="C8C9E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747" name="Title 1"/>
          <p:cNvSpPr>
            <a:spLocks noGrp="1"/>
          </p:cNvSpPr>
          <p:nvPr>
            <p:ph type="title"/>
          </p:nvPr>
        </p:nvSpPr>
        <p:spPr>
          <a:xfrm>
            <a:off x="344488" y="122238"/>
            <a:ext cx="2341562" cy="3175000"/>
          </a:xfrm>
          <a:ln w="28575">
            <a:solidFill>
              <a:schemeClr val="tx1"/>
            </a:solidFill>
            <a:miter lim="800000"/>
            <a:headEnd/>
            <a:tailEnd/>
          </a:ln>
        </p:spPr>
        <p:txBody>
          <a:bodyPr/>
          <a:lstStyle/>
          <a:p>
            <a:pPr eaLnBrk="1" hangingPunct="1">
              <a:defRPr/>
            </a:pPr>
            <a:r>
              <a:rPr lang="en-US" altLang="en-US" sz="3600" dirty="0">
                <a:latin typeface="+mj-lt"/>
              </a:rPr>
              <a:t>Horizontal Datum</a:t>
            </a:r>
          </a:p>
        </p:txBody>
      </p:sp>
      <p:sp>
        <p:nvSpPr>
          <p:cNvPr id="46084" name="Title 1"/>
          <p:cNvSpPr txBox="1">
            <a:spLocks/>
          </p:cNvSpPr>
          <p:nvPr/>
        </p:nvSpPr>
        <p:spPr bwMode="auto">
          <a:xfrm>
            <a:off x="344488" y="3444875"/>
            <a:ext cx="2341562" cy="3330575"/>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514350" indent="-1714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857250" indent="-17145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200150" indent="-17145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1543050" indent="-17145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000250" indent="-17145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457450" indent="-17145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2914650" indent="-17145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371850" indent="-17145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algn="ctr">
              <a:spcBef>
                <a:spcPct val="0"/>
              </a:spcBef>
              <a:buFontTx/>
              <a:buNone/>
            </a:pPr>
            <a:r>
              <a:rPr lang="en-US" altLang="en-US" sz="3600">
                <a:solidFill>
                  <a:schemeClr val="tx2"/>
                </a:solidFill>
                <a:latin typeface="Gill Sans MT" panose="020B0502020104020203" pitchFamily="34" charset="0"/>
                <a:ea typeface="ＭＳ Ｐゴシック" panose="020B0600070205080204" pitchFamily="34" charset="-128"/>
                <a:cs typeface="Arial" panose="020B0604020202020204" pitchFamily="34" charset="0"/>
              </a:rPr>
              <a:t>Vertical Datum</a:t>
            </a:r>
          </a:p>
        </p:txBody>
      </p:sp>
      <p:sp>
        <p:nvSpPr>
          <p:cNvPr id="5" name="Rectangle 4"/>
          <p:cNvSpPr/>
          <p:nvPr/>
        </p:nvSpPr>
        <p:spPr>
          <a:xfrm>
            <a:off x="809625" y="144463"/>
            <a:ext cx="1071563" cy="220662"/>
          </a:xfrm>
          <a:prstGeom prst="rect">
            <a:avLst/>
          </a:prstGeom>
          <a:solidFill>
            <a:srgbClr val="B0C5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a:off x="5257800" y="914400"/>
            <a:ext cx="867546" cy="1862048"/>
          </a:xfrm>
          <a:prstGeom prst="rect">
            <a:avLst/>
          </a:prstGeom>
          <a:noFill/>
        </p:spPr>
        <p:txBody>
          <a:bodyPr wrap="none">
            <a:spAutoFit/>
          </a:bodyPr>
          <a:lstStyle/>
          <a:p>
            <a:pPr algn="ctr">
              <a:defRPr/>
            </a:pPr>
            <a:r>
              <a:rPr lang="en-US" sz="115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t>
            </a:r>
          </a:p>
        </p:txBody>
      </p:sp>
      <p:sp>
        <p:nvSpPr>
          <p:cNvPr id="11" name="Rectangle 10"/>
          <p:cNvSpPr/>
          <p:nvPr/>
        </p:nvSpPr>
        <p:spPr>
          <a:xfrm>
            <a:off x="5228454" y="3635382"/>
            <a:ext cx="867546" cy="1862048"/>
          </a:xfrm>
          <a:prstGeom prst="rect">
            <a:avLst/>
          </a:prstGeom>
          <a:noFill/>
        </p:spPr>
        <p:txBody>
          <a:bodyPr wrap="none">
            <a:spAutoFit/>
          </a:bodyPr>
          <a:lstStyle/>
          <a:p>
            <a:pPr algn="ctr">
              <a:defRPr/>
            </a:pPr>
            <a:r>
              <a:rPr lang="en-US" sz="115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t>
            </a:r>
          </a:p>
        </p:txBody>
      </p:sp>
    </p:spTree>
    <p:extLst>
      <p:ext uri="{BB962C8B-B14F-4D97-AF65-F5344CB8AC3E}">
        <p14:creationId xmlns:p14="http://schemas.microsoft.com/office/powerpoint/2010/main" val="1776823658"/>
      </p:ext>
    </p:extLst>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22325" y="122238"/>
            <a:ext cx="1979613" cy="242887"/>
          </a:xfrm>
          <a:prstGeom prst="rect">
            <a:avLst/>
          </a:prstGeom>
          <a:solidFill>
            <a:srgbClr val="C8C9E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747" name="Title 1"/>
          <p:cNvSpPr>
            <a:spLocks noGrp="1"/>
          </p:cNvSpPr>
          <p:nvPr>
            <p:ph type="title"/>
          </p:nvPr>
        </p:nvSpPr>
        <p:spPr>
          <a:xfrm>
            <a:off x="344488" y="122238"/>
            <a:ext cx="2341562" cy="3175000"/>
          </a:xfrm>
          <a:ln w="28575">
            <a:solidFill>
              <a:schemeClr val="tx1"/>
            </a:solidFill>
            <a:miter lim="800000"/>
            <a:headEnd/>
            <a:tailEnd/>
          </a:ln>
        </p:spPr>
        <p:txBody>
          <a:bodyPr/>
          <a:lstStyle/>
          <a:p>
            <a:pPr eaLnBrk="1" hangingPunct="1">
              <a:defRPr/>
            </a:pPr>
            <a:r>
              <a:rPr lang="en-US" altLang="en-US" sz="3600" dirty="0">
                <a:latin typeface="+mj-lt"/>
              </a:rPr>
              <a:t>Horizontal Datum</a:t>
            </a:r>
          </a:p>
        </p:txBody>
      </p:sp>
      <p:pic>
        <p:nvPicPr>
          <p:cNvPr id="47108" name="Picture 3"/>
          <p:cNvPicPr>
            <a:picLocks noChangeAspect="1"/>
          </p:cNvPicPr>
          <p:nvPr/>
        </p:nvPicPr>
        <p:blipFill>
          <a:blip r:embed="rId2">
            <a:extLst>
              <a:ext uri="{28A0092B-C50C-407E-A947-70E740481C1C}">
                <a14:useLocalDpi xmlns:a14="http://schemas.microsoft.com/office/drawing/2010/main" val="0"/>
              </a:ext>
            </a:extLst>
          </a:blip>
          <a:srcRect l="21144" t="29449" r="21463" b="17329"/>
          <a:stretch>
            <a:fillRect/>
          </a:stretch>
        </p:blipFill>
        <p:spPr bwMode="auto">
          <a:xfrm>
            <a:off x="2801938" y="122238"/>
            <a:ext cx="6091237" cy="31750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7109" name="Picture 4"/>
          <p:cNvPicPr>
            <a:picLocks noChangeAspect="1"/>
          </p:cNvPicPr>
          <p:nvPr/>
        </p:nvPicPr>
        <p:blipFill>
          <a:blip r:embed="rId3">
            <a:extLst>
              <a:ext uri="{28A0092B-C50C-407E-A947-70E740481C1C}">
                <a14:useLocalDpi xmlns:a14="http://schemas.microsoft.com/office/drawing/2010/main" val="0"/>
              </a:ext>
            </a:extLst>
          </a:blip>
          <a:srcRect l="20715" t="28693" r="23457" b="16808"/>
          <a:stretch>
            <a:fillRect/>
          </a:stretch>
        </p:blipFill>
        <p:spPr bwMode="auto">
          <a:xfrm>
            <a:off x="2825750" y="3444875"/>
            <a:ext cx="6067425" cy="33305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7110" name="Title 1"/>
          <p:cNvSpPr txBox="1">
            <a:spLocks/>
          </p:cNvSpPr>
          <p:nvPr/>
        </p:nvSpPr>
        <p:spPr bwMode="auto">
          <a:xfrm>
            <a:off x="344488" y="3444875"/>
            <a:ext cx="2341562" cy="3330575"/>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514350" indent="-1714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857250" indent="-17145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200150" indent="-17145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1543050" indent="-17145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000250" indent="-17145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457450" indent="-17145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2914650" indent="-17145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371850" indent="-17145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algn="ctr">
              <a:spcBef>
                <a:spcPct val="0"/>
              </a:spcBef>
              <a:buFontTx/>
              <a:buNone/>
            </a:pPr>
            <a:r>
              <a:rPr lang="en-US" altLang="en-US" sz="3600">
                <a:solidFill>
                  <a:schemeClr val="tx2"/>
                </a:solidFill>
                <a:latin typeface="Gill Sans MT" panose="020B0502020104020203" pitchFamily="34" charset="0"/>
                <a:ea typeface="ＭＳ Ｐゴシック" panose="020B0600070205080204" pitchFamily="34" charset="-128"/>
                <a:cs typeface="Arial" panose="020B0604020202020204" pitchFamily="34" charset="0"/>
              </a:rPr>
              <a:t>Vertical Datum</a:t>
            </a:r>
          </a:p>
        </p:txBody>
      </p:sp>
      <p:sp>
        <p:nvSpPr>
          <p:cNvPr id="5" name="Rectangle 4"/>
          <p:cNvSpPr/>
          <p:nvPr/>
        </p:nvSpPr>
        <p:spPr>
          <a:xfrm>
            <a:off x="809625" y="144463"/>
            <a:ext cx="1071563" cy="220662"/>
          </a:xfrm>
          <a:prstGeom prst="rect">
            <a:avLst/>
          </a:prstGeom>
          <a:solidFill>
            <a:srgbClr val="B0C5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300353105"/>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7800" y="827088"/>
            <a:ext cx="8491538" cy="568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23038" y="14288"/>
            <a:ext cx="1833562"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2" name="Title 1"/>
          <p:cNvSpPr txBox="1">
            <a:spLocks/>
          </p:cNvSpPr>
          <p:nvPr/>
        </p:nvSpPr>
        <p:spPr bwMode="auto">
          <a:xfrm>
            <a:off x="109538" y="377825"/>
            <a:ext cx="5957887"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en-US" sz="2400">
                <a:latin typeface="Calibri" panose="020F0502020204030204" pitchFamily="34" charset="0"/>
                <a:ea typeface="ＭＳ Ｐゴシック" panose="020B0600070205080204" pitchFamily="34" charset="-128"/>
                <a:cs typeface="Arial" panose="020B0604020202020204" pitchFamily="34" charset="0"/>
              </a:rPr>
              <a:t>Passive NAD83 Horizontal Control Network</a:t>
            </a:r>
          </a:p>
        </p:txBody>
      </p:sp>
      <p:pic>
        <p:nvPicPr>
          <p:cNvPr id="48133"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19925" y="3971925"/>
            <a:ext cx="2124075" cy="2884488"/>
          </a:xfrm>
          <a:prstGeom prst="rect">
            <a:avLst/>
          </a:prstGeom>
          <a:noFill/>
          <a:ln w="12700">
            <a:solidFill>
              <a:srgbClr val="C00000"/>
            </a:solidFill>
            <a:miter lim="800000"/>
            <a:headEnd/>
            <a:tailEnd/>
          </a:ln>
          <a:extLst>
            <a:ext uri="{909E8E84-426E-40DD-AFC4-6F175D3DCCD1}">
              <a14:hiddenFill xmlns:a14="http://schemas.microsoft.com/office/drawing/2010/main">
                <a:solidFill>
                  <a:srgbClr val="FFFFFF"/>
                </a:solidFill>
              </a14:hiddenFill>
            </a:ext>
          </a:extLst>
        </p:spPr>
      </p:pic>
      <p:sp>
        <p:nvSpPr>
          <p:cNvPr id="2" name="Date Placeholder 1"/>
          <p:cNvSpPr>
            <a:spLocks noGrp="1"/>
          </p:cNvSpPr>
          <p:nvPr>
            <p:ph type="dt" sz="quarter"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889419689"/>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200" y="3581400"/>
            <a:ext cx="8015288" cy="2286000"/>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Rectangle 3"/>
          <p:cNvSpPr/>
          <p:nvPr/>
        </p:nvSpPr>
        <p:spPr>
          <a:xfrm>
            <a:off x="457200" y="2438400"/>
            <a:ext cx="8015288" cy="11430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9156" name="Rectangle 3"/>
          <p:cNvSpPr>
            <a:spLocks noGrp="1" noChangeArrowheads="1"/>
          </p:cNvSpPr>
          <p:nvPr/>
        </p:nvSpPr>
        <p:spPr bwMode="auto">
          <a:xfrm>
            <a:off x="457200" y="1771650"/>
            <a:ext cx="8015288" cy="4584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marL="342900" indent="-342900">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buFontTx/>
              <a:buNone/>
            </a:pPr>
            <a:r>
              <a:rPr lang="en-US" altLang="en-US" sz="1800">
                <a:solidFill>
                  <a:srgbClr val="000000"/>
                </a:solidFill>
                <a:latin typeface="Arial" panose="020B0604020202020204" pitchFamily="34" charset="0"/>
                <a:ea typeface="ＭＳ Ｐゴシック" panose="020B0600070205080204" pitchFamily="34" charset="-128"/>
                <a:cs typeface="Arial" panose="020B0604020202020204" pitchFamily="34" charset="0"/>
              </a:rPr>
              <a:t>NETWORK	     TIME		NETWORK	   LOCAL	</a:t>
            </a:r>
          </a:p>
          <a:p>
            <a:pPr eaLnBrk="1" hangingPunct="1">
              <a:buFontTx/>
              <a:buNone/>
            </a:pPr>
            <a:r>
              <a:rPr lang="en-US" altLang="en-US" sz="1800" u="sng">
                <a:solidFill>
                  <a:srgbClr val="000000"/>
                </a:solidFill>
                <a:latin typeface="Arial" panose="020B0604020202020204" pitchFamily="34" charset="0"/>
                <a:ea typeface="ＭＳ Ｐゴシック" panose="020B0600070205080204" pitchFamily="34" charset="-128"/>
                <a:cs typeface="Arial" panose="020B0604020202020204" pitchFamily="34" charset="0"/>
              </a:rPr>
              <a:t>		     	     SPAN	ACCURACY	ACCURACY	</a:t>
            </a:r>
          </a:p>
          <a:p>
            <a:pPr eaLnBrk="1" hangingPunct="1">
              <a:buFontTx/>
              <a:buNone/>
            </a:pPr>
            <a:r>
              <a:rPr lang="en-US" altLang="en-US" sz="1800">
                <a:solidFill>
                  <a:srgbClr val="000000"/>
                </a:solidFill>
                <a:latin typeface="Arial" panose="020B0604020202020204" pitchFamily="34" charset="0"/>
                <a:ea typeface="ＭＳ Ｐゴシック" panose="020B0600070205080204" pitchFamily="34" charset="-128"/>
                <a:cs typeface="Arial" panose="020B0604020202020204" pitchFamily="34" charset="0"/>
              </a:rPr>
              <a:t>NAD 27		    1927-1986	10 meter	s	(1:100,000)	</a:t>
            </a:r>
          </a:p>
          <a:p>
            <a:pPr eaLnBrk="1" hangingPunct="1">
              <a:buFontTx/>
              <a:buNone/>
            </a:pPr>
            <a:endParaRPr lang="en-US" altLang="en-US" sz="180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pPr eaLnBrk="1" hangingPunct="1">
              <a:buFontTx/>
              <a:buNone/>
            </a:pPr>
            <a:r>
              <a:rPr lang="en-US" altLang="en-US" sz="1800">
                <a:solidFill>
                  <a:srgbClr val="000000"/>
                </a:solidFill>
                <a:latin typeface="Arial" panose="020B0604020202020204" pitchFamily="34" charset="0"/>
                <a:ea typeface="ＭＳ Ｐゴシック" panose="020B0600070205080204" pitchFamily="34" charset="-128"/>
                <a:cs typeface="Arial" panose="020B0604020202020204" pitchFamily="34" charset="0"/>
              </a:rPr>
              <a:t>NAD83(86)	    1986-1990	1 meter		(1:100,000)	</a:t>
            </a:r>
          </a:p>
          <a:p>
            <a:pPr eaLnBrk="1" hangingPunct="1">
              <a:buFontTx/>
              <a:buNone/>
            </a:pPr>
            <a:endParaRPr lang="en-US" altLang="en-US" sz="180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pPr eaLnBrk="1" hangingPunct="1">
              <a:buFontTx/>
              <a:buNone/>
            </a:pPr>
            <a:r>
              <a:rPr lang="en-US" altLang="en-US" sz="1800">
                <a:solidFill>
                  <a:srgbClr val="000000"/>
                </a:solidFill>
                <a:latin typeface="Arial" panose="020B0604020202020204" pitchFamily="34" charset="0"/>
                <a:ea typeface="ＭＳ Ｐゴシック" panose="020B0600070205080204" pitchFamily="34" charset="-128"/>
                <a:cs typeface="Arial" panose="020B0604020202020204" pitchFamily="34" charset="0"/>
              </a:rPr>
              <a:t>NAD83(199x)* 	     1990-2007	0.1 meter 	(1:1 million)	</a:t>
            </a:r>
          </a:p>
          <a:p>
            <a:pPr eaLnBrk="1" hangingPunct="1">
              <a:buFontTx/>
              <a:buNone/>
            </a:pPr>
            <a:r>
              <a:rPr lang="en-US" altLang="en-US" sz="1800">
                <a:solidFill>
                  <a:srgbClr val="000000"/>
                </a:solidFill>
                <a:latin typeface="Arial" panose="020B0604020202020204" pitchFamily="34" charset="0"/>
                <a:ea typeface="ＭＳ Ｐゴシック" panose="020B0600070205080204" pitchFamily="34" charset="-128"/>
                <a:cs typeface="Arial" panose="020B0604020202020204" pitchFamily="34" charset="0"/>
              </a:rPr>
              <a:t>  “HARN”, “FBN”			                             (1:10 million)</a:t>
            </a:r>
          </a:p>
          <a:p>
            <a:pPr eaLnBrk="1" hangingPunct="1">
              <a:buFontTx/>
              <a:buNone/>
            </a:pPr>
            <a:endParaRPr lang="en-US" altLang="en-US" sz="180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pPr eaLnBrk="1" hangingPunct="1">
              <a:buFontTx/>
              <a:buNone/>
            </a:pPr>
            <a:r>
              <a:rPr lang="en-US" altLang="en-US" sz="1800">
                <a:solidFill>
                  <a:srgbClr val="000000"/>
                </a:solidFill>
                <a:latin typeface="Arial" panose="020B0604020202020204" pitchFamily="34" charset="0"/>
                <a:ea typeface="ＭＳ Ｐゴシック" panose="020B0600070205080204" pitchFamily="34" charset="-128"/>
                <a:cs typeface="Arial" panose="020B0604020202020204" pitchFamily="34" charset="0"/>
              </a:rPr>
              <a:t>NAD83(NSRS2007)  2007-2011	0.01 meter	0.01 meter	</a:t>
            </a:r>
          </a:p>
          <a:p>
            <a:pPr eaLnBrk="1" hangingPunct="1">
              <a:buFontTx/>
              <a:buNone/>
            </a:pPr>
            <a:endParaRPr lang="en-US" altLang="en-US" sz="180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pPr eaLnBrk="1" hangingPunct="1">
              <a:buFontTx/>
              <a:buNone/>
            </a:pPr>
            <a:r>
              <a:rPr lang="en-US" altLang="en-US" sz="1800">
                <a:solidFill>
                  <a:srgbClr val="000000"/>
                </a:solidFill>
                <a:latin typeface="Arial" panose="020B0604020202020204" pitchFamily="34" charset="0"/>
                <a:ea typeface="ＭＳ Ｐゴシック" panose="020B0600070205080204" pitchFamily="34" charset="-128"/>
                <a:cs typeface="Arial" panose="020B0604020202020204" pitchFamily="34" charset="0"/>
              </a:rPr>
              <a:t>NAD83(2011)  	     2011-	 2022	0.01 meter	0.01 meter	</a:t>
            </a:r>
          </a:p>
          <a:p>
            <a:pPr eaLnBrk="1" hangingPunct="1">
              <a:buFontTx/>
              <a:buNone/>
            </a:pPr>
            <a:endParaRPr lang="en-US" altLang="en-US" sz="180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9157" name="Title 4"/>
          <p:cNvSpPr>
            <a:spLocks noGrp="1"/>
          </p:cNvSpPr>
          <p:nvPr>
            <p:ph type="title"/>
          </p:nvPr>
        </p:nvSpPr>
        <p:spPr>
          <a:xfrm>
            <a:off x="457200" y="457200"/>
            <a:ext cx="8229600" cy="1143000"/>
          </a:xfrm>
        </p:spPr>
        <p:txBody>
          <a:bodyPr/>
          <a:lstStyle/>
          <a:p>
            <a:pPr eaLnBrk="1" hangingPunct="1"/>
            <a:r>
              <a:rPr lang="en-US" altLang="en-US" sz="2800" smtClean="0">
                <a:latin typeface="Verdana" panose="020B0604030504040204" pitchFamily="34" charset="0"/>
                <a:ea typeface="ＭＳ Ｐゴシック" panose="020B0600070205080204" pitchFamily="34" charset="-128"/>
              </a:rPr>
              <a:t>National Spatial Reference System (NSRS) Improvements over time</a:t>
            </a:r>
            <a:endParaRPr lang="en-US" altLang="en-US" sz="3200" smtClean="0">
              <a:latin typeface="Verdana" panose="020B0604030504040204" pitchFamily="34" charset="0"/>
              <a:ea typeface="ＭＳ Ｐゴシック" panose="020B0600070205080204" pitchFamily="34" charset="-128"/>
            </a:endParaRPr>
          </a:p>
        </p:txBody>
      </p:sp>
      <p:sp>
        <p:nvSpPr>
          <p:cNvPr id="6" name="Rectangle 5"/>
          <p:cNvSpPr/>
          <p:nvPr/>
        </p:nvSpPr>
        <p:spPr>
          <a:xfrm>
            <a:off x="3965575" y="1782763"/>
            <a:ext cx="1597025" cy="4084637"/>
          </a:xfrm>
          <a:prstGeom prst="rect">
            <a:avLst/>
          </a:prstGeom>
          <a:solidFill>
            <a:srgbClr val="94B6D2">
              <a:alpha val="34902"/>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2" name="Date Placeholder 1"/>
          <p:cNvSpPr>
            <a:spLocks noGrp="1"/>
          </p:cNvSpPr>
          <p:nvPr>
            <p:ph type="dt" sz="quarter" idx="10"/>
          </p:nvPr>
        </p:nvSpPr>
        <p:spPr/>
        <p:txBody>
          <a:bodyPr/>
          <a:lstStyle/>
          <a:p>
            <a:pPr>
              <a:defRPr/>
            </a:pPr>
            <a:endParaRPr lang="en-US" altLang="en-US"/>
          </a:p>
        </p:txBody>
      </p:sp>
      <p:sp>
        <p:nvSpPr>
          <p:cNvPr id="3" name="Footer Placeholder 2"/>
          <p:cNvSpPr>
            <a:spLocks noGrp="1"/>
          </p:cNvSpPr>
          <p:nvPr>
            <p:ph type="ftr" sz="quarter" idx="11"/>
          </p:nvPr>
        </p:nvSpPr>
        <p:spPr/>
        <p:txBody>
          <a:bodyPr/>
          <a:lstStyle/>
          <a:p>
            <a:pPr>
              <a:defRPr/>
            </a:pPr>
            <a:endParaRPr lang="en-US"/>
          </a:p>
        </p:txBody>
      </p:sp>
      <p:sp>
        <p:nvSpPr>
          <p:cNvPr id="49161" name="TextBox 6"/>
          <p:cNvSpPr txBox="1">
            <a:spLocks noChangeArrowheads="1"/>
          </p:cNvSpPr>
          <p:nvPr/>
        </p:nvSpPr>
        <p:spPr bwMode="auto">
          <a:xfrm>
            <a:off x="7642225" y="4154488"/>
            <a:ext cx="555625" cy="369887"/>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a:t>GPS</a:t>
            </a:r>
          </a:p>
        </p:txBody>
      </p:sp>
      <p:sp>
        <p:nvSpPr>
          <p:cNvPr id="49162" name="TextBox 10"/>
          <p:cNvSpPr txBox="1">
            <a:spLocks noChangeArrowheads="1"/>
          </p:cNvSpPr>
          <p:nvPr/>
        </p:nvSpPr>
        <p:spPr bwMode="auto">
          <a:xfrm>
            <a:off x="7569200" y="2547938"/>
            <a:ext cx="655638" cy="923925"/>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en-US" altLang="en-US"/>
              <a:t>Prior to GPS</a:t>
            </a:r>
          </a:p>
        </p:txBody>
      </p:sp>
    </p:spTree>
    <p:extLst>
      <p:ext uri="{BB962C8B-B14F-4D97-AF65-F5344CB8AC3E}">
        <p14:creationId xmlns:p14="http://schemas.microsoft.com/office/powerpoint/2010/main" val="2088195858"/>
      </p:ext>
    </p:extLst>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Rectangle 5"/>
          <p:cNvSpPr>
            <a:spLocks noGrp="1" noChangeArrowheads="1"/>
          </p:cNvSpPr>
          <p:nvPr>
            <p:ph type="title"/>
          </p:nvPr>
        </p:nvSpPr>
        <p:spPr>
          <a:xfrm>
            <a:off x="152400" y="338138"/>
            <a:ext cx="8534400" cy="1143000"/>
          </a:xfrm>
        </p:spPr>
        <p:txBody>
          <a:bodyPr/>
          <a:lstStyle/>
          <a:p>
            <a:pPr>
              <a:defRPr/>
            </a:pPr>
            <a:r>
              <a:rPr lang="en-US" altLang="en-US" sz="4000" dirty="0">
                <a:latin typeface="+mj-lt"/>
              </a:rPr>
              <a:t>Horizontal </a:t>
            </a:r>
            <a:r>
              <a:rPr lang="en-US" altLang="en-US" sz="4000" dirty="0" err="1">
                <a:latin typeface="+mj-lt"/>
              </a:rPr>
              <a:t>Datums</a:t>
            </a:r>
            <a:r>
              <a:rPr lang="en-US" altLang="en-US" sz="4000" dirty="0">
                <a:latin typeface="+mj-lt"/>
              </a:rPr>
              <a:t>/Coordinates…</a:t>
            </a:r>
            <a:br>
              <a:rPr lang="en-US" altLang="en-US" sz="4000" dirty="0">
                <a:latin typeface="+mj-lt"/>
              </a:rPr>
            </a:br>
            <a:r>
              <a:rPr lang="en-US" altLang="en-US" sz="4000" dirty="0">
                <a:latin typeface="+mj-lt"/>
              </a:rPr>
              <a:t>What do we (you) use in your state?</a:t>
            </a:r>
          </a:p>
        </p:txBody>
      </p:sp>
      <p:sp>
        <p:nvSpPr>
          <p:cNvPr id="11272" name="Rectangle 8"/>
          <p:cNvSpPr>
            <a:spLocks noGrp="1" noChangeArrowheads="1"/>
          </p:cNvSpPr>
          <p:nvPr>
            <p:ph type="body" sz="half" idx="1"/>
          </p:nvPr>
        </p:nvSpPr>
        <p:spPr>
          <a:xfrm>
            <a:off x="457200" y="1905000"/>
            <a:ext cx="4646613" cy="3962400"/>
          </a:xfrm>
        </p:spPr>
        <p:txBody>
          <a:bodyPr/>
          <a:lstStyle/>
          <a:p>
            <a:pPr marL="342891" indent="-342891">
              <a:defRPr/>
            </a:pPr>
            <a:r>
              <a:rPr lang="en-US" altLang="en-US" sz="2400" dirty="0">
                <a:latin typeface="+mj-lt"/>
              </a:rPr>
              <a:t>NAD 83 (</a:t>
            </a:r>
            <a:r>
              <a:rPr lang="en-US" altLang="en-US" sz="2400" dirty="0" err="1">
                <a:latin typeface="+mj-lt"/>
              </a:rPr>
              <a:t>Lat</a:t>
            </a:r>
            <a:r>
              <a:rPr lang="en-US" altLang="en-US" sz="2400" dirty="0">
                <a:latin typeface="+mj-lt"/>
              </a:rPr>
              <a:t>-Lon) State Plane Coordinates</a:t>
            </a:r>
          </a:p>
          <a:p>
            <a:pPr marL="742932" lvl="1" indent="-285744">
              <a:defRPr/>
            </a:pPr>
            <a:r>
              <a:rPr lang="en-US" altLang="en-US" dirty="0" smtClean="0">
                <a:latin typeface="+mj-lt"/>
              </a:rPr>
              <a:t>Which one???</a:t>
            </a:r>
          </a:p>
          <a:p>
            <a:pPr marL="1142971" lvl="2" indent="-228594">
              <a:defRPr/>
            </a:pPr>
            <a:r>
              <a:rPr lang="en-US" altLang="en-US" sz="2400" dirty="0">
                <a:latin typeface="+mj-lt"/>
              </a:rPr>
              <a:t>NAD 83 (1986)</a:t>
            </a:r>
          </a:p>
          <a:p>
            <a:pPr marL="1142971" lvl="2" indent="-228594">
              <a:defRPr/>
            </a:pPr>
            <a:r>
              <a:rPr lang="en-US" altLang="en-US" sz="2400" dirty="0">
                <a:latin typeface="+mj-lt"/>
              </a:rPr>
              <a:t>NAD 83 (1992)</a:t>
            </a:r>
          </a:p>
          <a:p>
            <a:pPr marL="1142971" lvl="2" indent="-228594">
              <a:defRPr/>
            </a:pPr>
            <a:r>
              <a:rPr lang="en-US" altLang="en-US" sz="2400" dirty="0">
                <a:latin typeface="+mj-lt"/>
              </a:rPr>
              <a:t>NAD 83 (1996)</a:t>
            </a:r>
          </a:p>
          <a:p>
            <a:pPr marL="1142971" lvl="2" indent="-228594">
              <a:defRPr/>
            </a:pPr>
            <a:r>
              <a:rPr lang="en-US" altLang="en-US" sz="2400" dirty="0">
                <a:latin typeface="+mj-lt"/>
              </a:rPr>
              <a:t>NAD 83 CORS96(2002)</a:t>
            </a:r>
          </a:p>
          <a:p>
            <a:pPr marL="1142971" lvl="2" indent="-228594">
              <a:defRPr/>
            </a:pPr>
            <a:r>
              <a:rPr lang="en-US" altLang="en-US" sz="2400" dirty="0">
                <a:latin typeface="+mj-lt"/>
              </a:rPr>
              <a:t>NAD 83 (NSRS2007)</a:t>
            </a:r>
          </a:p>
          <a:p>
            <a:pPr marL="1142971" lvl="2" indent="-228594">
              <a:defRPr/>
            </a:pPr>
            <a:r>
              <a:rPr lang="en-US" altLang="en-US" sz="2400" dirty="0">
                <a:latin typeface="+mj-lt"/>
              </a:rPr>
              <a:t>NAD 83 (2011)</a:t>
            </a:r>
          </a:p>
          <a:p>
            <a:pPr marL="342891" indent="-342891">
              <a:defRPr/>
            </a:pPr>
            <a:r>
              <a:rPr lang="en-US" altLang="en-US" sz="2400" dirty="0">
                <a:latin typeface="+mj-lt"/>
              </a:rPr>
              <a:t>NAD 27</a:t>
            </a:r>
          </a:p>
        </p:txBody>
      </p:sp>
      <p:sp>
        <p:nvSpPr>
          <p:cNvPr id="11273" name="Rectangle 9"/>
          <p:cNvSpPr>
            <a:spLocks noGrp="1" noChangeArrowheads="1"/>
          </p:cNvSpPr>
          <p:nvPr>
            <p:ph type="body" sz="half" idx="2"/>
          </p:nvPr>
        </p:nvSpPr>
        <p:spPr>
          <a:xfrm>
            <a:off x="4876800" y="1905000"/>
            <a:ext cx="3810000" cy="4386263"/>
          </a:xfrm>
        </p:spPr>
        <p:txBody>
          <a:bodyPr/>
          <a:lstStyle/>
          <a:p>
            <a:pPr marL="342891" indent="-342891">
              <a:defRPr/>
            </a:pPr>
            <a:r>
              <a:rPr lang="en-US" altLang="en-US" sz="2400" dirty="0">
                <a:latin typeface="+mj-lt"/>
              </a:rPr>
              <a:t>WGS 84</a:t>
            </a:r>
          </a:p>
          <a:p>
            <a:pPr marL="742932" lvl="1" indent="-285744">
              <a:defRPr/>
            </a:pPr>
            <a:r>
              <a:rPr lang="en-US" altLang="en-US" dirty="0" smtClean="0">
                <a:latin typeface="+mj-lt"/>
              </a:rPr>
              <a:t>Which one???</a:t>
            </a:r>
          </a:p>
          <a:p>
            <a:pPr marL="1142971" lvl="2" indent="-228594">
              <a:defRPr/>
            </a:pPr>
            <a:r>
              <a:rPr lang="en-US" altLang="en-US" sz="2400" dirty="0">
                <a:latin typeface="+mj-lt"/>
              </a:rPr>
              <a:t>WGS 84 (1987)</a:t>
            </a:r>
          </a:p>
          <a:p>
            <a:pPr marL="1142971" lvl="2" indent="-228594">
              <a:defRPr/>
            </a:pPr>
            <a:r>
              <a:rPr lang="en-US" altLang="en-US" sz="2400" dirty="0">
                <a:latin typeface="+mj-lt"/>
              </a:rPr>
              <a:t>WGS 84 (G730)</a:t>
            </a:r>
          </a:p>
          <a:p>
            <a:pPr marL="1142971" lvl="2" indent="-228594">
              <a:defRPr/>
            </a:pPr>
            <a:r>
              <a:rPr lang="en-US" altLang="en-US" sz="2400" dirty="0">
                <a:latin typeface="+mj-lt"/>
              </a:rPr>
              <a:t>WGS 84 (G873)</a:t>
            </a:r>
          </a:p>
          <a:p>
            <a:pPr marL="1142971" lvl="2" indent="-228594">
              <a:defRPr/>
            </a:pPr>
            <a:r>
              <a:rPr lang="en-US" altLang="en-US" sz="2400" dirty="0">
                <a:latin typeface="+mj-lt"/>
              </a:rPr>
              <a:t>WGS 84 (G1150)</a:t>
            </a:r>
          </a:p>
          <a:p>
            <a:pPr marL="1142971" lvl="2" indent="-228594">
              <a:defRPr/>
            </a:pPr>
            <a:r>
              <a:rPr lang="en-US" altLang="en-US" sz="2400" dirty="0">
                <a:latin typeface="+mj-lt"/>
              </a:rPr>
              <a:t>WGS 84 (G1674)</a:t>
            </a:r>
          </a:p>
          <a:p>
            <a:pPr marL="1142971" lvl="2" indent="-228594">
              <a:defRPr/>
            </a:pPr>
            <a:r>
              <a:rPr lang="en-US" altLang="en-US" sz="2400" dirty="0">
                <a:latin typeface="+mj-lt"/>
              </a:rPr>
              <a:t>WGS 84 (G1762)</a:t>
            </a:r>
          </a:p>
          <a:p>
            <a:pPr marL="342891" indent="-342891">
              <a:defRPr/>
            </a:pPr>
            <a:r>
              <a:rPr lang="en-US" altLang="en-US" sz="2400" dirty="0">
                <a:latin typeface="+mj-lt"/>
              </a:rPr>
              <a:t>ITRF00 (epoch 97)</a:t>
            </a:r>
          </a:p>
          <a:p>
            <a:pPr marL="342891" indent="-342891">
              <a:defRPr/>
            </a:pPr>
            <a:r>
              <a:rPr lang="en-US" altLang="en-US" sz="2400" dirty="0">
                <a:latin typeface="+mj-lt"/>
              </a:rPr>
              <a:t>IGS08 (epoch 2005)</a:t>
            </a:r>
          </a:p>
          <a:p>
            <a:pPr marL="342891" indent="-342891">
              <a:defRPr/>
            </a:pPr>
            <a:endParaRPr lang="en-US" altLang="en-US" sz="2400" dirty="0"/>
          </a:p>
          <a:p>
            <a:pPr marL="342891" indent="-342891">
              <a:defRPr/>
            </a:pPr>
            <a:endParaRPr lang="en-US" altLang="en-US" sz="1800" dirty="0"/>
          </a:p>
          <a:p>
            <a:pPr marL="342891" indent="-342891">
              <a:defRPr/>
            </a:pPr>
            <a:endParaRPr lang="en-US" altLang="en-US" sz="1800" dirty="0"/>
          </a:p>
        </p:txBody>
      </p:sp>
    </p:spTree>
    <p:extLst>
      <p:ext uri="{BB962C8B-B14F-4D97-AF65-F5344CB8AC3E}">
        <p14:creationId xmlns:p14="http://schemas.microsoft.com/office/powerpoint/2010/main" val="26554385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272">
                                            <p:txEl>
                                              <p:pRg st="0" end="0"/>
                                            </p:txEl>
                                          </p:spTgt>
                                        </p:tgtEl>
                                        <p:attrNameLst>
                                          <p:attrName>style.visibility</p:attrName>
                                        </p:attrNameLst>
                                      </p:cBhvr>
                                      <p:to>
                                        <p:strVal val="visible"/>
                                      </p:to>
                                    </p:set>
                                    <p:anim calcmode="lin" valueType="num">
                                      <p:cBhvr additive="base">
                                        <p:cTn id="7" dur="500" fill="hold"/>
                                        <p:tgtEl>
                                          <p:spTgt spid="1127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127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272">
                                            <p:txEl>
                                              <p:pRg st="1" end="1"/>
                                            </p:txEl>
                                          </p:spTgt>
                                        </p:tgtEl>
                                        <p:attrNameLst>
                                          <p:attrName>style.visibility</p:attrName>
                                        </p:attrNameLst>
                                      </p:cBhvr>
                                      <p:to>
                                        <p:strVal val="visible"/>
                                      </p:to>
                                    </p:set>
                                    <p:anim calcmode="lin" valueType="num">
                                      <p:cBhvr additive="base">
                                        <p:cTn id="13" dur="500" fill="hold"/>
                                        <p:tgtEl>
                                          <p:spTgt spid="1127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1272">
                                            <p:txEl>
                                              <p:pRg st="1" end="1"/>
                                            </p:txEl>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11272">
                                            <p:txEl>
                                              <p:pRg st="2" end="2"/>
                                            </p:txEl>
                                          </p:spTgt>
                                        </p:tgtEl>
                                        <p:attrNameLst>
                                          <p:attrName>style.visibility</p:attrName>
                                        </p:attrNameLst>
                                      </p:cBhvr>
                                      <p:to>
                                        <p:strVal val="visible"/>
                                      </p:to>
                                    </p:set>
                                    <p:anim calcmode="lin" valueType="num">
                                      <p:cBhvr additive="base">
                                        <p:cTn id="17" dur="500" fill="hold"/>
                                        <p:tgtEl>
                                          <p:spTgt spid="11272">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1272">
                                            <p:txEl>
                                              <p:pRg st="2" end="2"/>
                                            </p:txEl>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1272">
                                            <p:txEl>
                                              <p:pRg st="3" end="3"/>
                                            </p:txEl>
                                          </p:spTgt>
                                        </p:tgtEl>
                                        <p:attrNameLst>
                                          <p:attrName>style.visibility</p:attrName>
                                        </p:attrNameLst>
                                      </p:cBhvr>
                                      <p:to>
                                        <p:strVal val="visible"/>
                                      </p:to>
                                    </p:set>
                                    <p:anim calcmode="lin" valueType="num">
                                      <p:cBhvr additive="base">
                                        <p:cTn id="21" dur="500" fill="hold"/>
                                        <p:tgtEl>
                                          <p:spTgt spid="11272">
                                            <p:txEl>
                                              <p:pRg st="3" end="3"/>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11272">
                                            <p:txEl>
                                              <p:pRg st="3" end="3"/>
                                            </p:txEl>
                                          </p:spTgt>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11272">
                                            <p:txEl>
                                              <p:pRg st="4" end="4"/>
                                            </p:txEl>
                                          </p:spTgt>
                                        </p:tgtEl>
                                        <p:attrNameLst>
                                          <p:attrName>style.visibility</p:attrName>
                                        </p:attrNameLst>
                                      </p:cBhvr>
                                      <p:to>
                                        <p:strVal val="visible"/>
                                      </p:to>
                                    </p:set>
                                    <p:anim calcmode="lin" valueType="num">
                                      <p:cBhvr additive="base">
                                        <p:cTn id="25" dur="500" fill="hold"/>
                                        <p:tgtEl>
                                          <p:spTgt spid="11272">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1272">
                                            <p:txEl>
                                              <p:pRg st="4" end="4"/>
                                            </p:txEl>
                                          </p:spTgt>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11272">
                                            <p:txEl>
                                              <p:pRg st="5" end="5"/>
                                            </p:txEl>
                                          </p:spTgt>
                                        </p:tgtEl>
                                        <p:attrNameLst>
                                          <p:attrName>style.visibility</p:attrName>
                                        </p:attrNameLst>
                                      </p:cBhvr>
                                      <p:to>
                                        <p:strVal val="visible"/>
                                      </p:to>
                                    </p:set>
                                    <p:anim calcmode="lin" valueType="num">
                                      <p:cBhvr additive="base">
                                        <p:cTn id="29" dur="500" fill="hold"/>
                                        <p:tgtEl>
                                          <p:spTgt spid="11272">
                                            <p:txEl>
                                              <p:pRg st="5" end="5"/>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11272">
                                            <p:txEl>
                                              <p:pRg st="5" end="5"/>
                                            </p:txEl>
                                          </p:spTgt>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11272">
                                            <p:txEl>
                                              <p:pRg st="6" end="6"/>
                                            </p:txEl>
                                          </p:spTgt>
                                        </p:tgtEl>
                                        <p:attrNameLst>
                                          <p:attrName>style.visibility</p:attrName>
                                        </p:attrNameLst>
                                      </p:cBhvr>
                                      <p:to>
                                        <p:strVal val="visible"/>
                                      </p:to>
                                    </p:set>
                                    <p:anim calcmode="lin" valueType="num">
                                      <p:cBhvr additive="base">
                                        <p:cTn id="33" dur="500" fill="hold"/>
                                        <p:tgtEl>
                                          <p:spTgt spid="11272">
                                            <p:txEl>
                                              <p:pRg st="6" end="6"/>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11272">
                                            <p:txEl>
                                              <p:pRg st="6" end="6"/>
                                            </p:txEl>
                                          </p:spTgt>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11272">
                                            <p:txEl>
                                              <p:pRg st="7" end="7"/>
                                            </p:txEl>
                                          </p:spTgt>
                                        </p:tgtEl>
                                        <p:attrNameLst>
                                          <p:attrName>style.visibility</p:attrName>
                                        </p:attrNameLst>
                                      </p:cBhvr>
                                      <p:to>
                                        <p:strVal val="visible"/>
                                      </p:to>
                                    </p:set>
                                    <p:anim calcmode="lin" valueType="num">
                                      <p:cBhvr additive="base">
                                        <p:cTn id="37" dur="500" fill="hold"/>
                                        <p:tgtEl>
                                          <p:spTgt spid="11272">
                                            <p:txEl>
                                              <p:pRg st="7" end="7"/>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1272">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1272">
                                            <p:txEl>
                                              <p:pRg st="8" end="8"/>
                                            </p:txEl>
                                          </p:spTgt>
                                        </p:tgtEl>
                                        <p:attrNameLst>
                                          <p:attrName>style.visibility</p:attrName>
                                        </p:attrNameLst>
                                      </p:cBhvr>
                                      <p:to>
                                        <p:strVal val="visible"/>
                                      </p:to>
                                    </p:set>
                                    <p:anim calcmode="lin" valueType="num">
                                      <p:cBhvr additive="base">
                                        <p:cTn id="43" dur="500" fill="hold"/>
                                        <p:tgtEl>
                                          <p:spTgt spid="11272">
                                            <p:txEl>
                                              <p:pRg st="8" end="8"/>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1272">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11273">
                                            <p:txEl>
                                              <p:pRg st="0" end="0"/>
                                            </p:txEl>
                                          </p:spTgt>
                                        </p:tgtEl>
                                        <p:attrNameLst>
                                          <p:attrName>style.visibility</p:attrName>
                                        </p:attrNameLst>
                                      </p:cBhvr>
                                      <p:to>
                                        <p:strVal val="visible"/>
                                      </p:to>
                                    </p:set>
                                    <p:anim calcmode="lin" valueType="num">
                                      <p:cBhvr additive="base">
                                        <p:cTn id="49" dur="500" fill="hold"/>
                                        <p:tgtEl>
                                          <p:spTgt spid="11273">
                                            <p:txEl>
                                              <p:pRg st="0" end="0"/>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1127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11273">
                                            <p:txEl>
                                              <p:pRg st="1" end="1"/>
                                            </p:txEl>
                                          </p:spTgt>
                                        </p:tgtEl>
                                        <p:attrNameLst>
                                          <p:attrName>style.visibility</p:attrName>
                                        </p:attrNameLst>
                                      </p:cBhvr>
                                      <p:to>
                                        <p:strVal val="visible"/>
                                      </p:to>
                                    </p:set>
                                    <p:anim calcmode="lin" valueType="num">
                                      <p:cBhvr additive="base">
                                        <p:cTn id="55" dur="500" fill="hold"/>
                                        <p:tgtEl>
                                          <p:spTgt spid="11273">
                                            <p:txEl>
                                              <p:pRg st="1" end="1"/>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11273">
                                            <p:txEl>
                                              <p:pRg st="1" end="1"/>
                                            </p:txEl>
                                          </p:spTgt>
                                        </p:tgtEl>
                                        <p:attrNameLst>
                                          <p:attrName>ppt_y</p:attrName>
                                        </p:attrNameLst>
                                      </p:cBhvr>
                                      <p:tavLst>
                                        <p:tav tm="0">
                                          <p:val>
                                            <p:strVal val="#ppt_y"/>
                                          </p:val>
                                        </p:tav>
                                        <p:tav tm="100000">
                                          <p:val>
                                            <p:strVal val="#ppt_y"/>
                                          </p:val>
                                        </p:tav>
                                      </p:tavLst>
                                    </p:anim>
                                  </p:childTnLst>
                                </p:cTn>
                              </p:par>
                              <p:par>
                                <p:cTn id="57" presetID="2" presetClass="entr" presetSubtype="2" fill="hold" grpId="0" nodeType="withEffect">
                                  <p:stCondLst>
                                    <p:cond delay="0"/>
                                  </p:stCondLst>
                                  <p:childTnLst>
                                    <p:set>
                                      <p:cBhvr>
                                        <p:cTn id="58" dur="1" fill="hold">
                                          <p:stCondLst>
                                            <p:cond delay="0"/>
                                          </p:stCondLst>
                                        </p:cTn>
                                        <p:tgtEl>
                                          <p:spTgt spid="11273">
                                            <p:txEl>
                                              <p:pRg st="2" end="2"/>
                                            </p:txEl>
                                          </p:spTgt>
                                        </p:tgtEl>
                                        <p:attrNameLst>
                                          <p:attrName>style.visibility</p:attrName>
                                        </p:attrNameLst>
                                      </p:cBhvr>
                                      <p:to>
                                        <p:strVal val="visible"/>
                                      </p:to>
                                    </p:set>
                                    <p:anim calcmode="lin" valueType="num">
                                      <p:cBhvr additive="base">
                                        <p:cTn id="59" dur="500" fill="hold"/>
                                        <p:tgtEl>
                                          <p:spTgt spid="11273">
                                            <p:txEl>
                                              <p:pRg st="2" end="2"/>
                                            </p:txEl>
                                          </p:spTgt>
                                        </p:tgtEl>
                                        <p:attrNameLst>
                                          <p:attrName>ppt_x</p:attrName>
                                        </p:attrNameLst>
                                      </p:cBhvr>
                                      <p:tavLst>
                                        <p:tav tm="0">
                                          <p:val>
                                            <p:strVal val="1+#ppt_w/2"/>
                                          </p:val>
                                        </p:tav>
                                        <p:tav tm="100000">
                                          <p:val>
                                            <p:strVal val="#ppt_x"/>
                                          </p:val>
                                        </p:tav>
                                      </p:tavLst>
                                    </p:anim>
                                    <p:anim calcmode="lin" valueType="num">
                                      <p:cBhvr additive="base">
                                        <p:cTn id="60" dur="500" fill="hold"/>
                                        <p:tgtEl>
                                          <p:spTgt spid="11273">
                                            <p:txEl>
                                              <p:pRg st="2" end="2"/>
                                            </p:txEl>
                                          </p:spTgt>
                                        </p:tgtEl>
                                        <p:attrNameLst>
                                          <p:attrName>ppt_y</p:attrName>
                                        </p:attrNameLst>
                                      </p:cBhvr>
                                      <p:tavLst>
                                        <p:tav tm="0">
                                          <p:val>
                                            <p:strVal val="#ppt_y"/>
                                          </p:val>
                                        </p:tav>
                                        <p:tav tm="100000">
                                          <p:val>
                                            <p:strVal val="#ppt_y"/>
                                          </p:val>
                                        </p:tav>
                                      </p:tavLst>
                                    </p:anim>
                                  </p:childTnLst>
                                </p:cTn>
                              </p:par>
                              <p:par>
                                <p:cTn id="61" presetID="2" presetClass="entr" presetSubtype="2" fill="hold" grpId="0" nodeType="withEffect">
                                  <p:stCondLst>
                                    <p:cond delay="0"/>
                                  </p:stCondLst>
                                  <p:childTnLst>
                                    <p:set>
                                      <p:cBhvr>
                                        <p:cTn id="62" dur="1" fill="hold">
                                          <p:stCondLst>
                                            <p:cond delay="0"/>
                                          </p:stCondLst>
                                        </p:cTn>
                                        <p:tgtEl>
                                          <p:spTgt spid="11273">
                                            <p:txEl>
                                              <p:pRg st="3" end="3"/>
                                            </p:txEl>
                                          </p:spTgt>
                                        </p:tgtEl>
                                        <p:attrNameLst>
                                          <p:attrName>style.visibility</p:attrName>
                                        </p:attrNameLst>
                                      </p:cBhvr>
                                      <p:to>
                                        <p:strVal val="visible"/>
                                      </p:to>
                                    </p:set>
                                    <p:anim calcmode="lin" valueType="num">
                                      <p:cBhvr additive="base">
                                        <p:cTn id="63" dur="500" fill="hold"/>
                                        <p:tgtEl>
                                          <p:spTgt spid="11273">
                                            <p:txEl>
                                              <p:pRg st="3" end="3"/>
                                            </p:txEl>
                                          </p:spTgt>
                                        </p:tgtEl>
                                        <p:attrNameLst>
                                          <p:attrName>ppt_x</p:attrName>
                                        </p:attrNameLst>
                                      </p:cBhvr>
                                      <p:tavLst>
                                        <p:tav tm="0">
                                          <p:val>
                                            <p:strVal val="1+#ppt_w/2"/>
                                          </p:val>
                                        </p:tav>
                                        <p:tav tm="100000">
                                          <p:val>
                                            <p:strVal val="#ppt_x"/>
                                          </p:val>
                                        </p:tav>
                                      </p:tavLst>
                                    </p:anim>
                                    <p:anim calcmode="lin" valueType="num">
                                      <p:cBhvr additive="base">
                                        <p:cTn id="64" dur="500" fill="hold"/>
                                        <p:tgtEl>
                                          <p:spTgt spid="11273">
                                            <p:txEl>
                                              <p:pRg st="3" end="3"/>
                                            </p:txEl>
                                          </p:spTgt>
                                        </p:tgtEl>
                                        <p:attrNameLst>
                                          <p:attrName>ppt_y</p:attrName>
                                        </p:attrNameLst>
                                      </p:cBhvr>
                                      <p:tavLst>
                                        <p:tav tm="0">
                                          <p:val>
                                            <p:strVal val="#ppt_y"/>
                                          </p:val>
                                        </p:tav>
                                        <p:tav tm="100000">
                                          <p:val>
                                            <p:strVal val="#ppt_y"/>
                                          </p:val>
                                        </p:tav>
                                      </p:tavLst>
                                    </p:anim>
                                  </p:childTnLst>
                                </p:cTn>
                              </p:par>
                              <p:par>
                                <p:cTn id="65" presetID="2" presetClass="entr" presetSubtype="2" fill="hold" grpId="0" nodeType="withEffect">
                                  <p:stCondLst>
                                    <p:cond delay="0"/>
                                  </p:stCondLst>
                                  <p:childTnLst>
                                    <p:set>
                                      <p:cBhvr>
                                        <p:cTn id="66" dur="1" fill="hold">
                                          <p:stCondLst>
                                            <p:cond delay="0"/>
                                          </p:stCondLst>
                                        </p:cTn>
                                        <p:tgtEl>
                                          <p:spTgt spid="11273">
                                            <p:txEl>
                                              <p:pRg st="4" end="4"/>
                                            </p:txEl>
                                          </p:spTgt>
                                        </p:tgtEl>
                                        <p:attrNameLst>
                                          <p:attrName>style.visibility</p:attrName>
                                        </p:attrNameLst>
                                      </p:cBhvr>
                                      <p:to>
                                        <p:strVal val="visible"/>
                                      </p:to>
                                    </p:set>
                                    <p:anim calcmode="lin" valueType="num">
                                      <p:cBhvr additive="base">
                                        <p:cTn id="67" dur="500" fill="hold"/>
                                        <p:tgtEl>
                                          <p:spTgt spid="11273">
                                            <p:txEl>
                                              <p:pRg st="4" end="4"/>
                                            </p:txEl>
                                          </p:spTgt>
                                        </p:tgtEl>
                                        <p:attrNameLst>
                                          <p:attrName>ppt_x</p:attrName>
                                        </p:attrNameLst>
                                      </p:cBhvr>
                                      <p:tavLst>
                                        <p:tav tm="0">
                                          <p:val>
                                            <p:strVal val="1+#ppt_w/2"/>
                                          </p:val>
                                        </p:tav>
                                        <p:tav tm="100000">
                                          <p:val>
                                            <p:strVal val="#ppt_x"/>
                                          </p:val>
                                        </p:tav>
                                      </p:tavLst>
                                    </p:anim>
                                    <p:anim calcmode="lin" valueType="num">
                                      <p:cBhvr additive="base">
                                        <p:cTn id="68" dur="500" fill="hold"/>
                                        <p:tgtEl>
                                          <p:spTgt spid="11273">
                                            <p:txEl>
                                              <p:pRg st="4" end="4"/>
                                            </p:txEl>
                                          </p:spTgt>
                                        </p:tgtEl>
                                        <p:attrNameLst>
                                          <p:attrName>ppt_y</p:attrName>
                                        </p:attrNameLst>
                                      </p:cBhvr>
                                      <p:tavLst>
                                        <p:tav tm="0">
                                          <p:val>
                                            <p:strVal val="#ppt_y"/>
                                          </p:val>
                                        </p:tav>
                                        <p:tav tm="100000">
                                          <p:val>
                                            <p:strVal val="#ppt_y"/>
                                          </p:val>
                                        </p:tav>
                                      </p:tavLst>
                                    </p:anim>
                                  </p:childTnLst>
                                </p:cTn>
                              </p:par>
                              <p:par>
                                <p:cTn id="69" presetID="2" presetClass="entr" presetSubtype="2" fill="hold" grpId="0" nodeType="withEffect">
                                  <p:stCondLst>
                                    <p:cond delay="0"/>
                                  </p:stCondLst>
                                  <p:childTnLst>
                                    <p:set>
                                      <p:cBhvr>
                                        <p:cTn id="70" dur="1" fill="hold">
                                          <p:stCondLst>
                                            <p:cond delay="0"/>
                                          </p:stCondLst>
                                        </p:cTn>
                                        <p:tgtEl>
                                          <p:spTgt spid="11273">
                                            <p:txEl>
                                              <p:pRg st="5" end="5"/>
                                            </p:txEl>
                                          </p:spTgt>
                                        </p:tgtEl>
                                        <p:attrNameLst>
                                          <p:attrName>style.visibility</p:attrName>
                                        </p:attrNameLst>
                                      </p:cBhvr>
                                      <p:to>
                                        <p:strVal val="visible"/>
                                      </p:to>
                                    </p:set>
                                    <p:anim calcmode="lin" valueType="num">
                                      <p:cBhvr additive="base">
                                        <p:cTn id="71" dur="500" fill="hold"/>
                                        <p:tgtEl>
                                          <p:spTgt spid="11273">
                                            <p:txEl>
                                              <p:pRg st="5" end="5"/>
                                            </p:txEl>
                                          </p:spTgt>
                                        </p:tgtEl>
                                        <p:attrNameLst>
                                          <p:attrName>ppt_x</p:attrName>
                                        </p:attrNameLst>
                                      </p:cBhvr>
                                      <p:tavLst>
                                        <p:tav tm="0">
                                          <p:val>
                                            <p:strVal val="1+#ppt_w/2"/>
                                          </p:val>
                                        </p:tav>
                                        <p:tav tm="100000">
                                          <p:val>
                                            <p:strVal val="#ppt_x"/>
                                          </p:val>
                                        </p:tav>
                                      </p:tavLst>
                                    </p:anim>
                                    <p:anim calcmode="lin" valueType="num">
                                      <p:cBhvr additive="base">
                                        <p:cTn id="72" dur="500" fill="hold"/>
                                        <p:tgtEl>
                                          <p:spTgt spid="11273">
                                            <p:txEl>
                                              <p:pRg st="5" end="5"/>
                                            </p:txEl>
                                          </p:spTgt>
                                        </p:tgtEl>
                                        <p:attrNameLst>
                                          <p:attrName>ppt_y</p:attrName>
                                        </p:attrNameLst>
                                      </p:cBhvr>
                                      <p:tavLst>
                                        <p:tav tm="0">
                                          <p:val>
                                            <p:strVal val="#ppt_y"/>
                                          </p:val>
                                        </p:tav>
                                        <p:tav tm="100000">
                                          <p:val>
                                            <p:strVal val="#ppt_y"/>
                                          </p:val>
                                        </p:tav>
                                      </p:tavLst>
                                    </p:anim>
                                  </p:childTnLst>
                                </p:cTn>
                              </p:par>
                              <p:par>
                                <p:cTn id="73" presetID="2" presetClass="entr" presetSubtype="2" fill="hold" grpId="0" nodeType="withEffect">
                                  <p:stCondLst>
                                    <p:cond delay="0"/>
                                  </p:stCondLst>
                                  <p:childTnLst>
                                    <p:set>
                                      <p:cBhvr>
                                        <p:cTn id="74" dur="1" fill="hold">
                                          <p:stCondLst>
                                            <p:cond delay="0"/>
                                          </p:stCondLst>
                                        </p:cTn>
                                        <p:tgtEl>
                                          <p:spTgt spid="11273">
                                            <p:txEl>
                                              <p:pRg st="6" end="6"/>
                                            </p:txEl>
                                          </p:spTgt>
                                        </p:tgtEl>
                                        <p:attrNameLst>
                                          <p:attrName>style.visibility</p:attrName>
                                        </p:attrNameLst>
                                      </p:cBhvr>
                                      <p:to>
                                        <p:strVal val="visible"/>
                                      </p:to>
                                    </p:set>
                                    <p:anim calcmode="lin" valueType="num">
                                      <p:cBhvr additive="base">
                                        <p:cTn id="75" dur="500" fill="hold"/>
                                        <p:tgtEl>
                                          <p:spTgt spid="11273">
                                            <p:txEl>
                                              <p:pRg st="6" end="6"/>
                                            </p:txEl>
                                          </p:spTgt>
                                        </p:tgtEl>
                                        <p:attrNameLst>
                                          <p:attrName>ppt_x</p:attrName>
                                        </p:attrNameLst>
                                      </p:cBhvr>
                                      <p:tavLst>
                                        <p:tav tm="0">
                                          <p:val>
                                            <p:strVal val="1+#ppt_w/2"/>
                                          </p:val>
                                        </p:tav>
                                        <p:tav tm="100000">
                                          <p:val>
                                            <p:strVal val="#ppt_x"/>
                                          </p:val>
                                        </p:tav>
                                      </p:tavLst>
                                    </p:anim>
                                    <p:anim calcmode="lin" valueType="num">
                                      <p:cBhvr additive="base">
                                        <p:cTn id="76" dur="500" fill="hold"/>
                                        <p:tgtEl>
                                          <p:spTgt spid="11273">
                                            <p:txEl>
                                              <p:pRg st="6" end="6"/>
                                            </p:txEl>
                                          </p:spTgt>
                                        </p:tgtEl>
                                        <p:attrNameLst>
                                          <p:attrName>ppt_y</p:attrName>
                                        </p:attrNameLst>
                                      </p:cBhvr>
                                      <p:tavLst>
                                        <p:tav tm="0">
                                          <p:val>
                                            <p:strVal val="#ppt_y"/>
                                          </p:val>
                                        </p:tav>
                                        <p:tav tm="100000">
                                          <p:val>
                                            <p:strVal val="#ppt_y"/>
                                          </p:val>
                                        </p:tav>
                                      </p:tavLst>
                                    </p:anim>
                                  </p:childTnLst>
                                </p:cTn>
                              </p:par>
                              <p:par>
                                <p:cTn id="77" presetID="2" presetClass="entr" presetSubtype="2" fill="hold" grpId="0" nodeType="withEffect">
                                  <p:stCondLst>
                                    <p:cond delay="0"/>
                                  </p:stCondLst>
                                  <p:childTnLst>
                                    <p:set>
                                      <p:cBhvr>
                                        <p:cTn id="78" dur="1" fill="hold">
                                          <p:stCondLst>
                                            <p:cond delay="0"/>
                                          </p:stCondLst>
                                        </p:cTn>
                                        <p:tgtEl>
                                          <p:spTgt spid="11273">
                                            <p:txEl>
                                              <p:pRg st="7" end="7"/>
                                            </p:txEl>
                                          </p:spTgt>
                                        </p:tgtEl>
                                        <p:attrNameLst>
                                          <p:attrName>style.visibility</p:attrName>
                                        </p:attrNameLst>
                                      </p:cBhvr>
                                      <p:to>
                                        <p:strVal val="visible"/>
                                      </p:to>
                                    </p:set>
                                    <p:anim calcmode="lin" valueType="num">
                                      <p:cBhvr additive="base">
                                        <p:cTn id="79" dur="500" fill="hold"/>
                                        <p:tgtEl>
                                          <p:spTgt spid="11273">
                                            <p:txEl>
                                              <p:pRg st="7" end="7"/>
                                            </p:txEl>
                                          </p:spTgt>
                                        </p:tgtEl>
                                        <p:attrNameLst>
                                          <p:attrName>ppt_x</p:attrName>
                                        </p:attrNameLst>
                                      </p:cBhvr>
                                      <p:tavLst>
                                        <p:tav tm="0">
                                          <p:val>
                                            <p:strVal val="1+#ppt_w/2"/>
                                          </p:val>
                                        </p:tav>
                                        <p:tav tm="100000">
                                          <p:val>
                                            <p:strVal val="#ppt_x"/>
                                          </p:val>
                                        </p:tav>
                                      </p:tavLst>
                                    </p:anim>
                                    <p:anim calcmode="lin" valueType="num">
                                      <p:cBhvr additive="base">
                                        <p:cTn id="80" dur="500" fill="hold"/>
                                        <p:tgtEl>
                                          <p:spTgt spid="1127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2" fill="hold" grpId="0" nodeType="clickEffect">
                                  <p:stCondLst>
                                    <p:cond delay="0"/>
                                  </p:stCondLst>
                                  <p:childTnLst>
                                    <p:set>
                                      <p:cBhvr>
                                        <p:cTn id="84" dur="1" fill="hold">
                                          <p:stCondLst>
                                            <p:cond delay="0"/>
                                          </p:stCondLst>
                                        </p:cTn>
                                        <p:tgtEl>
                                          <p:spTgt spid="11273">
                                            <p:txEl>
                                              <p:pRg st="8" end="8"/>
                                            </p:txEl>
                                          </p:spTgt>
                                        </p:tgtEl>
                                        <p:attrNameLst>
                                          <p:attrName>style.visibility</p:attrName>
                                        </p:attrNameLst>
                                      </p:cBhvr>
                                      <p:to>
                                        <p:strVal val="visible"/>
                                      </p:to>
                                    </p:set>
                                    <p:anim calcmode="lin" valueType="num">
                                      <p:cBhvr additive="base">
                                        <p:cTn id="85" dur="500" fill="hold"/>
                                        <p:tgtEl>
                                          <p:spTgt spid="11273">
                                            <p:txEl>
                                              <p:pRg st="8" end="8"/>
                                            </p:txEl>
                                          </p:spTgt>
                                        </p:tgtEl>
                                        <p:attrNameLst>
                                          <p:attrName>ppt_x</p:attrName>
                                        </p:attrNameLst>
                                      </p:cBhvr>
                                      <p:tavLst>
                                        <p:tav tm="0">
                                          <p:val>
                                            <p:strVal val="1+#ppt_w/2"/>
                                          </p:val>
                                        </p:tav>
                                        <p:tav tm="100000">
                                          <p:val>
                                            <p:strVal val="#ppt_x"/>
                                          </p:val>
                                        </p:tav>
                                      </p:tavLst>
                                    </p:anim>
                                    <p:anim calcmode="lin" valueType="num">
                                      <p:cBhvr additive="base">
                                        <p:cTn id="86" dur="500" fill="hold"/>
                                        <p:tgtEl>
                                          <p:spTgt spid="11273">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2" fill="hold" grpId="0" nodeType="clickEffect">
                                  <p:stCondLst>
                                    <p:cond delay="0"/>
                                  </p:stCondLst>
                                  <p:childTnLst>
                                    <p:set>
                                      <p:cBhvr>
                                        <p:cTn id="90" dur="1" fill="hold">
                                          <p:stCondLst>
                                            <p:cond delay="0"/>
                                          </p:stCondLst>
                                        </p:cTn>
                                        <p:tgtEl>
                                          <p:spTgt spid="11273">
                                            <p:txEl>
                                              <p:pRg st="9" end="9"/>
                                            </p:txEl>
                                          </p:spTgt>
                                        </p:tgtEl>
                                        <p:attrNameLst>
                                          <p:attrName>style.visibility</p:attrName>
                                        </p:attrNameLst>
                                      </p:cBhvr>
                                      <p:to>
                                        <p:strVal val="visible"/>
                                      </p:to>
                                    </p:set>
                                    <p:anim calcmode="lin" valueType="num">
                                      <p:cBhvr additive="base">
                                        <p:cTn id="91" dur="500" fill="hold"/>
                                        <p:tgtEl>
                                          <p:spTgt spid="11273">
                                            <p:txEl>
                                              <p:pRg st="9" end="9"/>
                                            </p:txEl>
                                          </p:spTgt>
                                        </p:tgtEl>
                                        <p:attrNameLst>
                                          <p:attrName>ppt_x</p:attrName>
                                        </p:attrNameLst>
                                      </p:cBhvr>
                                      <p:tavLst>
                                        <p:tav tm="0">
                                          <p:val>
                                            <p:strVal val="1+#ppt_w/2"/>
                                          </p:val>
                                        </p:tav>
                                        <p:tav tm="100000">
                                          <p:val>
                                            <p:strVal val="#ppt_x"/>
                                          </p:val>
                                        </p:tav>
                                      </p:tavLst>
                                    </p:anim>
                                    <p:anim calcmode="lin" valueType="num">
                                      <p:cBhvr additive="base">
                                        <p:cTn id="92" dur="500" fill="hold"/>
                                        <p:tgtEl>
                                          <p:spTgt spid="11273">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2" grpId="0" build="p"/>
      <p:bldP spid="1127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457200" y="457200"/>
            <a:ext cx="8229600" cy="1143000"/>
          </a:xfrm>
        </p:spPr>
        <p:txBody>
          <a:bodyPr/>
          <a:lstStyle/>
          <a:p>
            <a:pPr eaLnBrk="1" hangingPunct="1">
              <a:defRPr/>
            </a:pPr>
            <a:r>
              <a:rPr lang="en-US" altLang="en-US" sz="4000" dirty="0" smtClean="0">
                <a:latin typeface="+mj-lt"/>
              </a:rPr>
              <a:t>Difference between </a:t>
            </a:r>
            <a:br>
              <a:rPr lang="en-US" altLang="en-US" sz="4000" dirty="0" smtClean="0">
                <a:latin typeface="+mj-lt"/>
              </a:rPr>
            </a:br>
            <a:r>
              <a:rPr lang="en-US" altLang="en-US" sz="4000" dirty="0" smtClean="0">
                <a:latin typeface="+mj-lt"/>
              </a:rPr>
              <a:t>NAD 83 and NAD 27</a:t>
            </a:r>
          </a:p>
        </p:txBody>
      </p:sp>
      <p:pic>
        <p:nvPicPr>
          <p:cNvPr id="53251" name="Picture 2" descr="nad8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6400"/>
            <a:ext cx="91440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2180007"/>
      </p:ext>
    </p:extLst>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altLang="en-US" smtClean="0"/>
              <a:t>3 marks and 4 corners</a:t>
            </a:r>
          </a:p>
        </p:txBody>
      </p:sp>
      <p:pic>
        <p:nvPicPr>
          <p:cNvPr id="12291"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l="14232" t="10101" b="2350"/>
          <a:stretch>
            <a:fillRect/>
          </a:stretch>
        </p:blipFill>
        <p:spPr>
          <a:xfrm>
            <a:off x="457200" y="15875"/>
            <a:ext cx="8031163" cy="6964363"/>
          </a:xfrm>
        </p:spPr>
      </p:pic>
      <p:sp>
        <p:nvSpPr>
          <p:cNvPr id="12292" name="TextBox 4"/>
          <p:cNvSpPr txBox="1">
            <a:spLocks noChangeArrowheads="1"/>
          </p:cNvSpPr>
          <p:nvPr/>
        </p:nvSpPr>
        <p:spPr bwMode="auto">
          <a:xfrm>
            <a:off x="5791200" y="5410200"/>
            <a:ext cx="14001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2800"/>
              <a:t>NAVD88</a:t>
            </a:r>
          </a:p>
        </p:txBody>
      </p:sp>
      <p:sp>
        <p:nvSpPr>
          <p:cNvPr id="12293" name="TextBox 5"/>
          <p:cNvSpPr txBox="1">
            <a:spLocks noChangeArrowheads="1"/>
          </p:cNvSpPr>
          <p:nvPr/>
        </p:nvSpPr>
        <p:spPr bwMode="auto">
          <a:xfrm>
            <a:off x="2895600" y="1446213"/>
            <a:ext cx="12509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2400"/>
              <a:t>NGVD29</a:t>
            </a:r>
          </a:p>
        </p:txBody>
      </p:sp>
    </p:spTree>
    <p:extLst>
      <p:ext uri="{BB962C8B-B14F-4D97-AF65-F5344CB8AC3E}">
        <p14:creationId xmlns:p14="http://schemas.microsoft.com/office/powerpoint/2010/main" val="38966375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7002" name="Rectangle 1034"/>
          <p:cNvSpPr>
            <a:spLocks noGrp="1" noChangeArrowheads="1"/>
          </p:cNvSpPr>
          <p:nvPr>
            <p:ph type="title"/>
          </p:nvPr>
        </p:nvSpPr>
        <p:spPr>
          <a:xfrm>
            <a:off x="0" y="304800"/>
            <a:ext cx="9144000" cy="1066800"/>
          </a:xfrm>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FF"/>
                </a:solidFill>
                <a:miter lim="800000"/>
                <a:headEnd/>
                <a:tailEnd/>
              </a14:hiddenLine>
            </a:ext>
          </a:extLst>
        </p:spPr>
        <p:txBody>
          <a:bodyPr rtlCol="0">
            <a:normAutofit fontScale="90000"/>
          </a:bodyPr>
          <a:lstStyle/>
          <a:p>
            <a:pPr eaLnBrk="1" fontAlgn="auto" hangingPunct="1">
              <a:spcAft>
                <a:spcPts val="0"/>
              </a:spcAft>
              <a:defRPr/>
            </a:pPr>
            <a:r>
              <a:rPr lang="en-US" altLang="en-US" sz="4000" dirty="0" smtClean="0"/>
              <a:t>Difference Between</a:t>
            </a:r>
            <a:r>
              <a:rPr lang="en-US" altLang="en-US" sz="4000" dirty="0"/>
              <a:t/>
            </a:r>
            <a:br>
              <a:rPr lang="en-US" altLang="en-US" sz="4000" dirty="0"/>
            </a:br>
            <a:r>
              <a:rPr lang="en-US" altLang="en-US" sz="4000" dirty="0"/>
              <a:t>WGS 84 &amp; NAD 83</a:t>
            </a:r>
          </a:p>
        </p:txBody>
      </p:sp>
      <p:sp>
        <p:nvSpPr>
          <p:cNvPr id="2" name="Date Placeholder 1"/>
          <p:cNvSpPr>
            <a:spLocks noGrp="1"/>
          </p:cNvSpPr>
          <p:nvPr>
            <p:ph type="dt" sz="quarter" idx="10"/>
          </p:nvPr>
        </p:nvSpPr>
        <p:spPr/>
        <p:txBody>
          <a:bodyPr/>
          <a:lstStyle/>
          <a:p>
            <a:pPr>
              <a:defRPr/>
            </a:pPr>
            <a:endParaRPr lang="en-US" altLang="en-US"/>
          </a:p>
        </p:txBody>
      </p:sp>
      <p:sp>
        <p:nvSpPr>
          <p:cNvPr id="3" name="Footer Placeholder 2"/>
          <p:cNvSpPr>
            <a:spLocks noGrp="1"/>
          </p:cNvSpPr>
          <p:nvPr>
            <p:ph type="ftr" sz="quarter" idx="11"/>
          </p:nvPr>
        </p:nvSpPr>
        <p:spPr/>
        <p:txBody>
          <a:bodyPr/>
          <a:lstStyle/>
          <a:p>
            <a:pPr>
              <a:defRPr/>
            </a:pPr>
            <a:endParaRPr lang="en-US"/>
          </a:p>
        </p:txBody>
      </p:sp>
      <p:pic>
        <p:nvPicPr>
          <p:cNvPr id="54277" name="Picture 3"/>
          <p:cNvPicPr>
            <a:picLocks noChangeAspect="1"/>
          </p:cNvPicPr>
          <p:nvPr/>
        </p:nvPicPr>
        <p:blipFill>
          <a:blip r:embed="rId2">
            <a:extLst>
              <a:ext uri="{28A0092B-C50C-407E-A947-70E740481C1C}">
                <a14:useLocalDpi xmlns:a14="http://schemas.microsoft.com/office/drawing/2010/main" val="0"/>
              </a:ext>
            </a:extLst>
          </a:blip>
          <a:srcRect l="18301" t="27354" r="34949" b="14520"/>
          <a:stretch>
            <a:fillRect/>
          </a:stretch>
        </p:blipFill>
        <p:spPr bwMode="auto">
          <a:xfrm>
            <a:off x="304800" y="1295400"/>
            <a:ext cx="78486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8" name="Text Box 1035"/>
          <p:cNvSpPr txBox="1">
            <a:spLocks noChangeArrowheads="1"/>
          </p:cNvSpPr>
          <p:nvPr/>
        </p:nvSpPr>
        <p:spPr bwMode="auto">
          <a:xfrm>
            <a:off x="6677025" y="4343400"/>
            <a:ext cx="2466975" cy="1200150"/>
          </a:xfrm>
          <a:prstGeom prst="rect">
            <a:avLst/>
          </a:prstGeom>
          <a:solidFill>
            <a:srgbClr val="BBE0E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2400" b="1">
                <a:latin typeface="Times New Roman" panose="02020603050405020304" pitchFamily="18" charset="0"/>
              </a:rPr>
              <a:t>dX =  0.9956 m</a:t>
            </a:r>
          </a:p>
          <a:p>
            <a:pPr algn="ctr" eaLnBrk="1" hangingPunct="1"/>
            <a:r>
              <a:rPr lang="en-US" altLang="en-US" sz="2400" b="1">
                <a:latin typeface="Times New Roman" panose="02020603050405020304" pitchFamily="18" charset="0"/>
              </a:rPr>
              <a:t>dY = -1.9013 m</a:t>
            </a:r>
          </a:p>
          <a:p>
            <a:pPr algn="ctr" eaLnBrk="1" hangingPunct="1"/>
            <a:r>
              <a:rPr lang="en-US" altLang="en-US" sz="2400" b="1">
                <a:latin typeface="Times New Roman" panose="02020603050405020304" pitchFamily="18" charset="0"/>
              </a:rPr>
              <a:t>dZ = -0.5215 m</a:t>
            </a:r>
          </a:p>
        </p:txBody>
      </p:sp>
    </p:spTree>
    <p:extLst>
      <p:ext uri="{BB962C8B-B14F-4D97-AF65-F5344CB8AC3E}">
        <p14:creationId xmlns:p14="http://schemas.microsoft.com/office/powerpoint/2010/main" val="500515268"/>
      </p:ext>
    </p:extLst>
  </p:cSld>
  <p:clrMapOvr>
    <a:masterClrMapping/>
  </p:clrMapOvr>
  <p:transition spd="med">
    <p:strips dir="ld"/>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1026"/>
          <p:cNvSpPr>
            <a:spLocks noGrp="1" noChangeArrowheads="1"/>
          </p:cNvSpPr>
          <p:nvPr>
            <p:ph type="title"/>
          </p:nvPr>
        </p:nvSpPr>
        <p:spPr>
          <a:xfrm>
            <a:off x="0" y="122238"/>
            <a:ext cx="9144000" cy="1143000"/>
          </a:xfrm>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FF"/>
                </a:solidFill>
                <a:miter lim="800000"/>
                <a:headEnd/>
                <a:tailEnd/>
              </a14:hiddenLine>
            </a:ext>
          </a:extLst>
        </p:spPr>
        <p:txBody>
          <a:bodyPr/>
          <a:lstStyle/>
          <a:p>
            <a:pPr eaLnBrk="1" hangingPunct="1">
              <a:defRPr/>
            </a:pPr>
            <a:r>
              <a:rPr lang="en-US" altLang="en-US" sz="3600" dirty="0">
                <a:latin typeface="+mj-lt"/>
              </a:rPr>
              <a:t>Comparison Of  Vertical Datum Elements</a:t>
            </a:r>
          </a:p>
        </p:txBody>
      </p:sp>
      <p:sp>
        <p:nvSpPr>
          <p:cNvPr id="515075" name="Rectangle 1027"/>
          <p:cNvSpPr>
            <a:spLocks noGrp="1" noChangeArrowheads="1"/>
          </p:cNvSpPr>
          <p:nvPr>
            <p:ph idx="1"/>
          </p:nvPr>
        </p:nvSpPr>
        <p:spPr>
          <a:xfrm>
            <a:off x="0" y="1265238"/>
            <a:ext cx="9144000" cy="4114800"/>
          </a:xfrm>
        </p:spPr>
        <p:txBody>
          <a:bodyPr rtlCol="0">
            <a:noAutofit/>
          </a:bodyPr>
          <a:lstStyle/>
          <a:p>
            <a:pPr marL="342891" indent="-342891" algn="ctr" eaLnBrk="1" fontAlgn="auto" hangingPunct="1">
              <a:lnSpc>
                <a:spcPct val="80000"/>
              </a:lnSpc>
              <a:spcAft>
                <a:spcPts val="0"/>
              </a:spcAft>
              <a:defRPr/>
            </a:pPr>
            <a:endParaRPr lang="en-US" altLang="en-US" sz="1700" b="1" dirty="0">
              <a:solidFill>
                <a:srgbClr val="FFFF00"/>
              </a:solidFill>
            </a:endParaRPr>
          </a:p>
          <a:p>
            <a:pPr marL="342891" indent="-342891" eaLnBrk="1" fontAlgn="auto" hangingPunct="1">
              <a:spcBef>
                <a:spcPts val="0"/>
              </a:spcBef>
              <a:spcAft>
                <a:spcPts val="0"/>
              </a:spcAft>
              <a:buClr>
                <a:srgbClr val="003300"/>
              </a:buClr>
              <a:buFont typeface="Arial" panose="020B0604020202020204" pitchFamily="34" charset="0"/>
              <a:buNone/>
              <a:defRPr/>
            </a:pPr>
            <a:r>
              <a:rPr lang="en-US" altLang="en-US" sz="1700" b="1" dirty="0">
                <a:solidFill>
                  <a:srgbClr val="FFFF00"/>
                </a:solidFill>
              </a:rPr>
              <a:t>	</a:t>
            </a:r>
            <a:r>
              <a:rPr lang="en-US" altLang="en-US" sz="1400" b="1" dirty="0">
                <a:solidFill>
                  <a:srgbClr val="FFFF00"/>
                </a:solidFill>
                <a:latin typeface="+mj-lt"/>
              </a:rPr>
              <a:t>			</a:t>
            </a:r>
            <a:r>
              <a:rPr lang="en-US" altLang="en-US" sz="2400" dirty="0">
                <a:latin typeface="+mj-lt"/>
              </a:rPr>
              <a:t>          </a:t>
            </a:r>
            <a:r>
              <a:rPr lang="en-US" altLang="en-US" sz="2400" dirty="0" smtClean="0">
                <a:latin typeface="+mj-lt"/>
              </a:rPr>
              <a:t> </a:t>
            </a:r>
            <a:r>
              <a:rPr lang="en-US" altLang="en-US" sz="2400" u="sng" dirty="0">
                <a:latin typeface="+mj-lt"/>
              </a:rPr>
              <a:t>NGVD 29</a:t>
            </a:r>
            <a:r>
              <a:rPr lang="en-US" altLang="en-US" sz="2400" dirty="0">
                <a:latin typeface="+mj-lt"/>
              </a:rPr>
              <a:t>                              </a:t>
            </a:r>
            <a:r>
              <a:rPr lang="en-US" altLang="en-US" sz="2400" dirty="0" smtClean="0">
                <a:latin typeface="+mj-lt"/>
              </a:rPr>
              <a:t>    </a:t>
            </a:r>
            <a:r>
              <a:rPr lang="en-US" altLang="en-US" sz="2400" u="sng" dirty="0" smtClean="0">
                <a:latin typeface="+mj-lt"/>
              </a:rPr>
              <a:t>NAVD </a:t>
            </a:r>
            <a:r>
              <a:rPr lang="en-US" altLang="en-US" sz="2400" u="sng" dirty="0">
                <a:latin typeface="+mj-lt"/>
              </a:rPr>
              <a:t>88</a:t>
            </a:r>
            <a:endParaRPr lang="en-US" altLang="en-US" sz="2400" dirty="0">
              <a:latin typeface="+mj-lt"/>
            </a:endParaRPr>
          </a:p>
          <a:p>
            <a:pPr marL="1371566" lvl="4" indent="0" eaLnBrk="1" fontAlgn="auto" hangingPunct="1">
              <a:spcBef>
                <a:spcPts val="0"/>
              </a:spcBef>
              <a:spcAft>
                <a:spcPts val="0"/>
              </a:spcAft>
              <a:buClr>
                <a:srgbClr val="003300"/>
              </a:buClr>
              <a:buFont typeface="Arial" panose="020B0604020202020204" pitchFamily="34" charset="0"/>
              <a:buNone/>
              <a:defRPr/>
            </a:pPr>
            <a:endParaRPr lang="en-US" altLang="en-US" sz="1800" dirty="0">
              <a:latin typeface="+mj-lt"/>
            </a:endParaRPr>
          </a:p>
          <a:p>
            <a:pPr marL="342891" indent="-342891" eaLnBrk="1" fontAlgn="auto" hangingPunct="1">
              <a:spcBef>
                <a:spcPts val="0"/>
              </a:spcBef>
              <a:spcAft>
                <a:spcPts val="0"/>
              </a:spcAft>
              <a:buClr>
                <a:srgbClr val="003300"/>
              </a:buClr>
              <a:buFontTx/>
              <a:buChar char=" "/>
              <a:defRPr/>
            </a:pPr>
            <a:r>
              <a:rPr lang="en-US" altLang="en-US" sz="2400" dirty="0" smtClean="0">
                <a:latin typeface="+mj-lt"/>
              </a:rPr>
              <a:t>Datum Definition       26  Tide Gauges              	Father’s Point </a:t>
            </a:r>
          </a:p>
          <a:p>
            <a:pPr marL="342891" indent="-342891" eaLnBrk="1" fontAlgn="auto" hangingPunct="1">
              <a:spcBef>
                <a:spcPts val="0"/>
              </a:spcBef>
              <a:spcAft>
                <a:spcPts val="0"/>
              </a:spcAft>
              <a:buClr>
                <a:srgbClr val="003300"/>
              </a:buClr>
              <a:buFontTx/>
              <a:buChar char=" "/>
              <a:defRPr/>
            </a:pPr>
            <a:endParaRPr lang="en-US" altLang="en-US" sz="2400" dirty="0" smtClean="0">
              <a:latin typeface="+mj-lt"/>
            </a:endParaRPr>
          </a:p>
          <a:p>
            <a:pPr marL="342891" indent="-342891" eaLnBrk="1" fontAlgn="auto" hangingPunct="1">
              <a:spcBef>
                <a:spcPts val="0"/>
              </a:spcBef>
              <a:spcAft>
                <a:spcPts val="0"/>
              </a:spcAft>
              <a:buClr>
                <a:srgbClr val="003300"/>
              </a:buClr>
              <a:buFontTx/>
              <a:buChar char=" "/>
              <a:defRPr/>
            </a:pPr>
            <a:r>
              <a:rPr lang="en-US" altLang="en-US" sz="2400" dirty="0" smtClean="0">
                <a:latin typeface="+mj-lt"/>
              </a:rPr>
              <a:t>National Tidal         In The U.S. &amp; Canada        	Quebec,  Canada</a:t>
            </a:r>
          </a:p>
          <a:p>
            <a:pPr marL="342891" indent="-342891" eaLnBrk="1" fontAlgn="auto" hangingPunct="1">
              <a:spcBef>
                <a:spcPts val="0"/>
              </a:spcBef>
              <a:spcAft>
                <a:spcPts val="0"/>
              </a:spcAft>
              <a:buClr>
                <a:srgbClr val="003300"/>
              </a:buClr>
              <a:buFontTx/>
              <a:buChar char=" "/>
              <a:defRPr/>
            </a:pPr>
            <a:endParaRPr lang="en-US" altLang="en-US" sz="2400" dirty="0" smtClean="0">
              <a:latin typeface="+mj-lt"/>
            </a:endParaRPr>
          </a:p>
          <a:p>
            <a:pPr marL="342891" indent="-342891" eaLnBrk="1" fontAlgn="auto" hangingPunct="1">
              <a:spcBef>
                <a:spcPts val="0"/>
              </a:spcBef>
              <a:spcAft>
                <a:spcPts val="0"/>
              </a:spcAft>
              <a:buClr>
                <a:srgbClr val="003300"/>
              </a:buClr>
              <a:buFontTx/>
              <a:buChar char=" "/>
              <a:defRPr/>
            </a:pPr>
            <a:r>
              <a:rPr lang="en-US" altLang="en-US" sz="2400" dirty="0" smtClean="0">
                <a:latin typeface="+mj-lt"/>
              </a:rPr>
              <a:t>Datum Epoch	            None                                      1960-1978</a:t>
            </a:r>
          </a:p>
          <a:p>
            <a:pPr marL="342891" indent="-342891" eaLnBrk="1" fontAlgn="auto" hangingPunct="1">
              <a:spcBef>
                <a:spcPts val="0"/>
              </a:spcBef>
              <a:spcAft>
                <a:spcPts val="0"/>
              </a:spcAft>
              <a:buClr>
                <a:srgbClr val="003300"/>
              </a:buClr>
              <a:buFontTx/>
              <a:buChar char=" "/>
              <a:defRPr/>
            </a:pPr>
            <a:endParaRPr lang="en-US" altLang="en-US" sz="2400" dirty="0" smtClean="0">
              <a:latin typeface="+mj-lt"/>
            </a:endParaRPr>
          </a:p>
          <a:p>
            <a:pPr marL="342891" indent="-342891" eaLnBrk="1" fontAlgn="auto" hangingPunct="1">
              <a:spcBef>
                <a:spcPts val="0"/>
              </a:spcBef>
              <a:spcAft>
                <a:spcPts val="0"/>
              </a:spcAft>
              <a:buClr>
                <a:srgbClr val="003300"/>
              </a:buClr>
              <a:buFontTx/>
              <a:buChar char=" "/>
              <a:defRPr/>
            </a:pPr>
            <a:r>
              <a:rPr lang="en-US" altLang="en-US" sz="2400" dirty="0" smtClean="0">
                <a:latin typeface="+mj-lt"/>
              </a:rPr>
              <a:t>Bench Marks                    100,000                                      450,000 </a:t>
            </a:r>
          </a:p>
          <a:p>
            <a:pPr marL="342891" indent="-342891" eaLnBrk="1" fontAlgn="auto" hangingPunct="1">
              <a:spcBef>
                <a:spcPts val="0"/>
              </a:spcBef>
              <a:spcAft>
                <a:spcPts val="0"/>
              </a:spcAft>
              <a:buClr>
                <a:srgbClr val="003300"/>
              </a:buClr>
              <a:buFontTx/>
              <a:buChar char=" "/>
              <a:defRPr/>
            </a:pPr>
            <a:endParaRPr lang="en-US" altLang="en-US" sz="2400" dirty="0" smtClean="0">
              <a:latin typeface="+mj-lt"/>
            </a:endParaRPr>
          </a:p>
          <a:p>
            <a:pPr marL="342891" indent="-342891" eaLnBrk="1" fontAlgn="auto" hangingPunct="1">
              <a:spcBef>
                <a:spcPts val="0"/>
              </a:spcBef>
              <a:spcAft>
                <a:spcPts val="0"/>
              </a:spcAft>
              <a:buClr>
                <a:srgbClr val="003300"/>
              </a:buClr>
              <a:buFontTx/>
              <a:buChar char=" "/>
              <a:defRPr/>
            </a:pPr>
            <a:r>
              <a:rPr lang="en-US" altLang="en-US" sz="2400" dirty="0" smtClean="0">
                <a:latin typeface="+mj-lt"/>
              </a:rPr>
              <a:t>Leveling (Km)                   102,724                                   1,001,500 </a:t>
            </a:r>
          </a:p>
          <a:p>
            <a:pPr marL="342891" indent="-342891" eaLnBrk="1" fontAlgn="auto" hangingPunct="1">
              <a:spcBef>
                <a:spcPts val="0"/>
              </a:spcBef>
              <a:spcAft>
                <a:spcPts val="0"/>
              </a:spcAft>
              <a:buClr>
                <a:srgbClr val="003300"/>
              </a:buClr>
              <a:buFontTx/>
              <a:buChar char=" "/>
              <a:defRPr/>
            </a:pPr>
            <a:endParaRPr lang="en-US" altLang="en-US" sz="2400" dirty="0" smtClean="0">
              <a:latin typeface="+mj-lt"/>
            </a:endParaRPr>
          </a:p>
          <a:p>
            <a:pPr marL="342891" indent="-342891" eaLnBrk="1" fontAlgn="auto" hangingPunct="1">
              <a:spcBef>
                <a:spcPts val="0"/>
              </a:spcBef>
              <a:spcAft>
                <a:spcPts val="0"/>
              </a:spcAft>
              <a:buClr>
                <a:srgbClr val="003300"/>
              </a:buClr>
              <a:buFontTx/>
              <a:buChar char=" "/>
              <a:defRPr/>
            </a:pPr>
            <a:r>
              <a:rPr lang="en-US" altLang="en-US" sz="2400" dirty="0" smtClean="0">
                <a:latin typeface="+mj-lt"/>
              </a:rPr>
              <a:t>Geoid Fitting               Distorted  </a:t>
            </a:r>
            <a:r>
              <a:rPr lang="en-US" altLang="en-US" sz="2400" dirty="0">
                <a:latin typeface="+mj-lt"/>
              </a:rPr>
              <a:t>to Fit             </a:t>
            </a:r>
            <a:r>
              <a:rPr lang="en-US" altLang="en-US" sz="2400" dirty="0" smtClean="0">
                <a:latin typeface="+mj-lt"/>
              </a:rPr>
              <a:t>Best </a:t>
            </a:r>
            <a:r>
              <a:rPr lang="en-US" altLang="en-US" sz="2400" dirty="0">
                <a:latin typeface="+mj-lt"/>
              </a:rPr>
              <a:t>Continental Model  </a:t>
            </a:r>
          </a:p>
          <a:p>
            <a:pPr marL="2057349" lvl="4" indent="-228594" eaLnBrk="1" fontAlgn="auto" hangingPunct="1">
              <a:spcBef>
                <a:spcPts val="0"/>
              </a:spcBef>
              <a:spcAft>
                <a:spcPts val="0"/>
              </a:spcAft>
              <a:buClr>
                <a:srgbClr val="003300"/>
              </a:buClr>
              <a:buFontTx/>
              <a:buChar char=" "/>
              <a:defRPr/>
            </a:pPr>
            <a:r>
              <a:rPr lang="en-US" altLang="en-US" sz="1800" dirty="0">
                <a:latin typeface="+mj-lt"/>
              </a:rPr>
              <a:t>                       </a:t>
            </a:r>
          </a:p>
        </p:txBody>
      </p:sp>
    </p:spTree>
    <p:extLst>
      <p:ext uri="{BB962C8B-B14F-4D97-AF65-F5344CB8AC3E}">
        <p14:creationId xmlns:p14="http://schemas.microsoft.com/office/powerpoint/2010/main" val="2142564148"/>
      </p:ext>
    </p:extLst>
  </p:cSld>
  <p:clrMapOvr>
    <a:masterClrMapping/>
  </p:clrMapOvr>
  <p:transition spd="med">
    <p:wipe dir="d"/>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050" descr="navd8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6800"/>
            <a:ext cx="9144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Rectangle 2051"/>
          <p:cNvSpPr>
            <a:spLocks noGrp="1" noChangeArrowheads="1"/>
          </p:cNvSpPr>
          <p:nvPr>
            <p:ph type="title"/>
          </p:nvPr>
        </p:nvSpPr>
        <p:spPr>
          <a:xfrm>
            <a:off x="762000" y="30163"/>
            <a:ext cx="8001000" cy="1143000"/>
          </a:xfrm>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FF"/>
                </a:solidFill>
                <a:miter lim="800000"/>
                <a:headEnd/>
                <a:tailEnd/>
              </a14:hiddenLine>
            </a:ext>
          </a:extLst>
        </p:spPr>
        <p:txBody>
          <a:bodyPr/>
          <a:lstStyle/>
          <a:p>
            <a:pPr eaLnBrk="1" hangingPunct="1">
              <a:defRPr/>
            </a:pPr>
            <a:r>
              <a:rPr lang="en-US" altLang="en-US" dirty="0" smtClean="0">
                <a:latin typeface="+mj-lt"/>
              </a:rPr>
              <a:t>NGVD 29  and NAVD 88</a:t>
            </a:r>
          </a:p>
        </p:txBody>
      </p:sp>
    </p:spTree>
    <p:extLst>
      <p:ext uri="{BB962C8B-B14F-4D97-AF65-F5344CB8AC3E}">
        <p14:creationId xmlns:p14="http://schemas.microsoft.com/office/powerpoint/2010/main" val="3088067493"/>
      </p:ext>
    </p:extLst>
  </p:cSld>
  <p:clrMapOvr>
    <a:masterClrMapping/>
  </p:clrMapOvr>
  <p:transition spd="med">
    <p:wipe dir="d"/>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65238" y="965200"/>
            <a:ext cx="6613525" cy="421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le 3"/>
          <p:cNvSpPr/>
          <p:nvPr/>
        </p:nvSpPr>
        <p:spPr>
          <a:xfrm>
            <a:off x="5638800" y="5181600"/>
            <a:ext cx="3535363" cy="1698625"/>
          </a:xfrm>
          <a:prstGeom prst="roundRect">
            <a:avLst/>
          </a:prstGeom>
          <a:blipFill rotWithShape="1">
            <a:blip r:embed="rId4" cstate="print">
              <a:extLst>
                <a:ext uri="{28A0092B-C50C-407E-A947-70E740481C1C}">
                  <a14:useLocalDpi xmlns:a14="http://schemas.microsoft.com/office/drawing/2010/main" val="0"/>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57348" name="Picture 1"/>
          <p:cNvPicPr>
            <a:picLocks noChangeAspect="1"/>
          </p:cNvPicPr>
          <p:nvPr/>
        </p:nvPicPr>
        <p:blipFill>
          <a:blip r:embed="rId5">
            <a:extLst>
              <a:ext uri="{28A0092B-C50C-407E-A947-70E740481C1C}">
                <a14:useLocalDpi xmlns:a14="http://schemas.microsoft.com/office/drawing/2010/main" val="0"/>
              </a:ext>
            </a:extLst>
          </a:blip>
          <a:srcRect t="17258"/>
          <a:stretch>
            <a:fillRect/>
          </a:stretch>
        </p:blipFill>
        <p:spPr bwMode="auto">
          <a:xfrm>
            <a:off x="3175" y="5181600"/>
            <a:ext cx="3051175"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9" name="TextBox 2"/>
          <p:cNvSpPr txBox="1">
            <a:spLocks noChangeArrowheads="1"/>
          </p:cNvSpPr>
          <p:nvPr/>
        </p:nvSpPr>
        <p:spPr bwMode="auto">
          <a:xfrm>
            <a:off x="2528888" y="287338"/>
            <a:ext cx="3894137"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3200"/>
              <a:t>NAVD 88 Leveled lines</a:t>
            </a:r>
          </a:p>
        </p:txBody>
      </p:sp>
      <p:sp>
        <p:nvSpPr>
          <p:cNvPr id="2" name="Date Placeholder 1"/>
          <p:cNvSpPr>
            <a:spLocks noGrp="1"/>
          </p:cNvSpPr>
          <p:nvPr>
            <p:ph type="dt" sz="quarter"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27700909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513" y="855663"/>
            <a:ext cx="8562975" cy="529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395" name="TextBox 3"/>
          <p:cNvSpPr txBox="1">
            <a:spLocks noChangeArrowheads="1"/>
          </p:cNvSpPr>
          <p:nvPr/>
        </p:nvSpPr>
        <p:spPr bwMode="auto">
          <a:xfrm>
            <a:off x="0" y="271463"/>
            <a:ext cx="91519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3200"/>
              <a:t>Things Are moving – we can not measure it accurately</a:t>
            </a:r>
          </a:p>
        </p:txBody>
      </p:sp>
    </p:spTree>
    <p:extLst>
      <p:ext uri="{BB962C8B-B14F-4D97-AF65-F5344CB8AC3E}">
        <p14:creationId xmlns:p14="http://schemas.microsoft.com/office/powerpoint/2010/main" val="2959867515"/>
      </p:ext>
    </p:extLst>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5"/>
          <p:cNvSpPr txBox="1">
            <a:spLocks/>
          </p:cNvSpPr>
          <p:nvPr/>
        </p:nvSpPr>
        <p:spPr bwMode="auto">
          <a:xfrm>
            <a:off x="685800" y="533400"/>
            <a:ext cx="80010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defTabSz="45720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defTabSz="4572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defTabSz="4572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defTabSz="4572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fontAlgn="auto" hangingPunct="1">
              <a:spcAft>
                <a:spcPts val="0"/>
              </a:spcAft>
              <a:buFont typeface="Arial" pitchFamily="34" charset="0"/>
              <a:buNone/>
              <a:defRPr/>
            </a:pPr>
            <a:r>
              <a:rPr lang="en-US" altLang="en-US" dirty="0">
                <a:latin typeface="Arial" pitchFamily="34" charset="0"/>
                <a:cs typeface="Arial" charset="0"/>
              </a:rPr>
              <a:t>New</a:t>
            </a:r>
          </a:p>
          <a:p>
            <a:pPr algn="ctr" eaLnBrk="1" fontAlgn="auto" hangingPunct="1">
              <a:spcAft>
                <a:spcPts val="0"/>
              </a:spcAft>
              <a:buFont typeface="Arial" pitchFamily="34" charset="0"/>
              <a:buNone/>
              <a:defRPr/>
            </a:pPr>
            <a:r>
              <a:rPr lang="en-US" altLang="en-US" dirty="0">
                <a:latin typeface="Arial" pitchFamily="34" charset="0"/>
                <a:cs typeface="Arial" charset="0"/>
              </a:rPr>
              <a:t>Reference Frames</a:t>
            </a:r>
          </a:p>
          <a:p>
            <a:pPr algn="ctr" eaLnBrk="1" fontAlgn="auto" hangingPunct="1">
              <a:spcAft>
                <a:spcPts val="0"/>
              </a:spcAft>
              <a:buFont typeface="Arial" pitchFamily="34" charset="0"/>
              <a:buNone/>
              <a:defRPr/>
            </a:pPr>
            <a:r>
              <a:rPr lang="en-US" altLang="en-US" dirty="0">
                <a:latin typeface="Arial" pitchFamily="34" charset="0"/>
                <a:cs typeface="Arial" charset="0"/>
              </a:rPr>
              <a:t>Planned for 2022</a:t>
            </a:r>
          </a:p>
          <a:p>
            <a:pPr eaLnBrk="1" fontAlgn="auto" hangingPunct="1">
              <a:spcBef>
                <a:spcPts val="0"/>
              </a:spcBef>
              <a:spcAft>
                <a:spcPts val="600"/>
              </a:spcAft>
              <a:tabLst>
                <a:tab pos="182875" algn="l"/>
              </a:tabLst>
              <a:defRPr/>
            </a:pPr>
            <a:r>
              <a:rPr lang="en-US" altLang="en-US" sz="2800" dirty="0">
                <a:latin typeface="Arial" pitchFamily="34" charset="0"/>
                <a:cs typeface="Arial" charset="0"/>
              </a:rPr>
              <a:t> </a:t>
            </a:r>
            <a:r>
              <a:rPr lang="en-US" altLang="en-US" sz="2800" dirty="0">
                <a:latin typeface="+mn-lt"/>
                <a:cs typeface="Arial" charset="0"/>
              </a:rPr>
              <a:t>Replace NAD83 with a </a:t>
            </a:r>
          </a:p>
          <a:p>
            <a:pPr eaLnBrk="1" fontAlgn="auto" hangingPunct="1">
              <a:spcBef>
                <a:spcPts val="0"/>
              </a:spcBef>
              <a:spcAft>
                <a:spcPts val="600"/>
              </a:spcAft>
              <a:buFont typeface="Arial" pitchFamily="34" charset="0"/>
              <a:buNone/>
              <a:tabLst>
                <a:tab pos="182875" algn="l"/>
              </a:tabLst>
              <a:defRPr/>
            </a:pPr>
            <a:r>
              <a:rPr lang="en-US" altLang="en-US" sz="2800" dirty="0">
                <a:latin typeface="+mn-lt"/>
                <a:cs typeface="Arial" charset="0"/>
              </a:rPr>
              <a:t>		geocentric reference frame</a:t>
            </a:r>
            <a:endParaRPr lang="en-US" altLang="en-US" sz="1800" dirty="0">
              <a:latin typeface="+mn-lt"/>
              <a:cs typeface="Arial" charset="0"/>
            </a:endParaRPr>
          </a:p>
          <a:p>
            <a:pPr eaLnBrk="1" fontAlgn="auto" hangingPunct="1">
              <a:spcBef>
                <a:spcPts val="0"/>
              </a:spcBef>
              <a:spcAft>
                <a:spcPts val="600"/>
              </a:spcAft>
              <a:defRPr/>
            </a:pPr>
            <a:r>
              <a:rPr lang="en-US" altLang="en-US" sz="2800" dirty="0">
                <a:latin typeface="+mn-lt"/>
                <a:cs typeface="Arial" charset="0"/>
              </a:rPr>
              <a:t> GNSS based</a:t>
            </a:r>
            <a:endParaRPr lang="en-US" altLang="en-US" sz="1800" dirty="0">
              <a:latin typeface="+mn-lt"/>
              <a:cs typeface="Arial" charset="0"/>
            </a:endParaRPr>
          </a:p>
          <a:p>
            <a:pPr eaLnBrk="1" fontAlgn="auto" hangingPunct="1">
              <a:spcBef>
                <a:spcPts val="0"/>
              </a:spcBef>
              <a:spcAft>
                <a:spcPts val="600"/>
              </a:spcAft>
              <a:defRPr/>
            </a:pPr>
            <a:r>
              <a:rPr lang="en-US" altLang="en-US" sz="2800" dirty="0">
                <a:latin typeface="+mn-lt"/>
                <a:cs typeface="Arial" charset="0"/>
              </a:rPr>
              <a:t> Replace NAVD88 with a </a:t>
            </a:r>
          </a:p>
          <a:p>
            <a:pPr eaLnBrk="1" fontAlgn="auto" hangingPunct="1">
              <a:spcBef>
                <a:spcPts val="0"/>
              </a:spcBef>
              <a:spcAft>
                <a:spcPts val="600"/>
              </a:spcAft>
              <a:buFont typeface="Arial" pitchFamily="34" charset="0"/>
              <a:buNone/>
              <a:tabLst>
                <a:tab pos="182875" algn="l"/>
              </a:tabLst>
              <a:defRPr/>
            </a:pPr>
            <a:r>
              <a:rPr lang="en-US" altLang="en-US" sz="2800" dirty="0">
                <a:latin typeface="+mn-lt"/>
                <a:cs typeface="Arial" charset="0"/>
              </a:rPr>
              <a:t>		gravity based geoid  </a:t>
            </a:r>
          </a:p>
        </p:txBody>
      </p:sp>
      <p:pic>
        <p:nvPicPr>
          <p:cNvPr id="5" name="Shape 106"/>
          <p:cNvPicPr preferRelativeResize="0">
            <a:picLocks noChangeAspect="1" noChangeArrowheads="1"/>
          </p:cNvPicPr>
          <p:nvPr/>
        </p:nvPicPr>
        <p:blipFill>
          <a:blip r:embed="rId2"/>
          <a:srcRect/>
          <a:stretch>
            <a:fillRect/>
          </a:stretch>
        </p:blipFill>
        <p:spPr bwMode="auto">
          <a:xfrm rot="566394">
            <a:off x="6437313" y="2474913"/>
            <a:ext cx="1566862" cy="2038350"/>
          </a:xfrm>
          <a:prstGeom prst="rect">
            <a:avLst/>
          </a:prstGeom>
          <a:noFill/>
          <a:ln w="9525">
            <a:solidFill>
              <a:srgbClr val="000000"/>
            </a:solidFill>
            <a:miter lim="800000"/>
            <a:headEnd/>
            <a:tailEnd/>
          </a:ln>
          <a:effectLst>
            <a:outerShdw blurRad="50800" dist="38100" dir="2880003" sx="103000" sy="103000" algn="ctr" rotWithShape="0">
              <a:srgbClr val="808080">
                <a:alpha val="18999"/>
              </a:srgbClr>
            </a:outerShdw>
          </a:effectLst>
          <a:extLst>
            <a:ext uri="{909E8E84-426E-40DD-AFC4-6F175D3DCCD1}">
              <a14:hiddenFill xmlns:a14="http://schemas.microsoft.com/office/drawing/2010/main">
                <a:solidFill>
                  <a:srgbClr val="FFFFFF"/>
                </a:solidFill>
              </a14:hiddenFill>
            </a:ext>
          </a:extLst>
        </p:spPr>
      </p:pic>
      <p:pic>
        <p:nvPicPr>
          <p:cNvPr id="6" name="Picture 2" descr="C:\Survey\Control\Photographs\Monuments\FLAGSTAFF NCMN.JPG"/>
          <p:cNvPicPr>
            <a:picLocks noChangeAspect="1" noChangeArrowheads="1"/>
          </p:cNvPicPr>
          <p:nvPr/>
        </p:nvPicPr>
        <p:blipFill>
          <a:blip r:embed="rId3"/>
          <a:srcRect/>
          <a:stretch>
            <a:fillRect/>
          </a:stretch>
        </p:blipFill>
        <p:spPr bwMode="auto">
          <a:xfrm>
            <a:off x="463550" y="5410200"/>
            <a:ext cx="1022350" cy="1016000"/>
          </a:xfrm>
          <a:prstGeom prst="rect">
            <a:avLst/>
          </a:prstGeom>
          <a:noFill/>
          <a:ln w="9525">
            <a:solidFill>
              <a:schemeClr val="tx1"/>
            </a:solidFill>
            <a:miter lim="800000"/>
            <a:headEnd/>
            <a:tailEnd/>
          </a:ln>
          <a:effectLst>
            <a:outerShdw blurRad="50800"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Lst>
        </p:spPr>
      </p:pic>
      <p:pic>
        <p:nvPicPr>
          <p:cNvPr id="60421" name="Picture 11" descr="GPS-Constell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6913" y="5216525"/>
            <a:ext cx="1031875"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ight Arrow 8"/>
          <p:cNvSpPr>
            <a:spLocks noChangeArrowheads="1"/>
          </p:cNvSpPr>
          <p:nvPr/>
        </p:nvSpPr>
        <p:spPr bwMode="auto">
          <a:xfrm>
            <a:off x="1898650" y="5600700"/>
            <a:ext cx="492125" cy="317500"/>
          </a:xfrm>
          <a:prstGeom prst="rightArrow">
            <a:avLst>
              <a:gd name="adj1" fmla="val 50000"/>
              <a:gd name="adj2" fmla="val 50002"/>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chemeClr val="lt1"/>
              </a:solidFill>
              <a:latin typeface="+mn-lt"/>
              <a:cs typeface="Arial" charset="0"/>
            </a:endParaRPr>
          </a:p>
        </p:txBody>
      </p:sp>
      <p:pic>
        <p:nvPicPr>
          <p:cNvPr id="10" name="Picture 10" descr="C:\BShaw\Presentations\Juliana_NSGIC_2012\images\corb_ant_000_edit.jpg"/>
          <p:cNvPicPr>
            <a:picLocks noChangeAspect="1" noChangeArrowheads="1"/>
          </p:cNvPicPr>
          <p:nvPr/>
        </p:nvPicPr>
        <p:blipFill>
          <a:blip r:embed="rId5"/>
          <a:srcRect/>
          <a:stretch>
            <a:fillRect/>
          </a:stretch>
        </p:blipFill>
        <p:spPr bwMode="auto">
          <a:xfrm>
            <a:off x="2949575" y="5294313"/>
            <a:ext cx="1189038" cy="1057275"/>
          </a:xfrm>
          <a:prstGeom prst="rect">
            <a:avLst/>
          </a:prstGeom>
          <a:noFill/>
          <a:ln w="9525">
            <a:solidFill>
              <a:schemeClr val="tx1"/>
            </a:solidFill>
            <a:miter lim="800000"/>
            <a:headEnd/>
            <a:tailEnd/>
          </a:ln>
          <a:effectLst>
            <a:outerShdw blurRad="50800" dist="38100" dir="2700000" algn="ctr" rotWithShape="0">
              <a:srgbClr val="808080">
                <a:alpha val="39998"/>
              </a:srgbClr>
            </a:outerShdw>
          </a:effectLst>
          <a:extLst>
            <a:ext uri="{909E8E84-426E-40DD-AFC4-6F175D3DCCD1}">
              <a14:hiddenFill xmlns:a14="http://schemas.microsoft.com/office/drawing/2010/main">
                <a:solidFill>
                  <a:srgbClr val="FFFFFF"/>
                </a:solidFill>
              </a14:hiddenFill>
            </a:ext>
          </a:extLst>
        </p:spPr>
      </p:pic>
      <p:pic>
        <p:nvPicPr>
          <p:cNvPr id="60424" name="Picture 12" descr="GNSS_revise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72325" y="5326063"/>
            <a:ext cx="1676400" cy="125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ight Arrow 11"/>
          <p:cNvSpPr>
            <a:spLocks noChangeArrowheads="1"/>
          </p:cNvSpPr>
          <p:nvPr/>
        </p:nvSpPr>
        <p:spPr bwMode="auto">
          <a:xfrm>
            <a:off x="6011863" y="5573713"/>
            <a:ext cx="492125" cy="317500"/>
          </a:xfrm>
          <a:prstGeom prst="rightArrow">
            <a:avLst>
              <a:gd name="adj1" fmla="val 50000"/>
              <a:gd name="adj2" fmla="val 50002"/>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chemeClr val="lt1"/>
              </a:solidFill>
              <a:latin typeface="+mn-lt"/>
              <a:cs typeface="Arial" charset="0"/>
            </a:endParaRPr>
          </a:p>
        </p:txBody>
      </p:sp>
      <p:pic>
        <p:nvPicPr>
          <p:cNvPr id="60426" name="Picture 1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63550" y="512763"/>
            <a:ext cx="1136650" cy="149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7" name="Picture 8" descr="OPUS side menu logo imag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96200" y="454025"/>
            <a:ext cx="1152525" cy="153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ight Arrow 14"/>
          <p:cNvSpPr>
            <a:spLocks noChangeArrowheads="1"/>
          </p:cNvSpPr>
          <p:nvPr/>
        </p:nvSpPr>
        <p:spPr bwMode="auto">
          <a:xfrm>
            <a:off x="2058988" y="1065213"/>
            <a:ext cx="492125" cy="317500"/>
          </a:xfrm>
          <a:prstGeom prst="rightArrow">
            <a:avLst>
              <a:gd name="adj1" fmla="val 50000"/>
              <a:gd name="adj2" fmla="val 50002"/>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chemeClr val="lt1"/>
              </a:solidFill>
              <a:latin typeface="+mn-lt"/>
              <a:cs typeface="Arial" charset="0"/>
            </a:endParaRPr>
          </a:p>
        </p:txBody>
      </p:sp>
      <p:sp>
        <p:nvSpPr>
          <p:cNvPr id="16" name="Right Arrow 15"/>
          <p:cNvSpPr>
            <a:spLocks noChangeArrowheads="1"/>
          </p:cNvSpPr>
          <p:nvPr/>
        </p:nvSpPr>
        <p:spPr bwMode="auto">
          <a:xfrm>
            <a:off x="6694488" y="992188"/>
            <a:ext cx="492125" cy="317500"/>
          </a:xfrm>
          <a:prstGeom prst="rightArrow">
            <a:avLst>
              <a:gd name="adj1" fmla="val 50000"/>
              <a:gd name="adj2" fmla="val 50002"/>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chemeClr val="lt1"/>
              </a:solidFill>
              <a:latin typeface="+mn-lt"/>
              <a:cs typeface="Arial" charset="0"/>
            </a:endParaRPr>
          </a:p>
        </p:txBody>
      </p:sp>
    </p:spTree>
    <p:extLst>
      <p:ext uri="{BB962C8B-B14F-4D97-AF65-F5344CB8AC3E}">
        <p14:creationId xmlns:p14="http://schemas.microsoft.com/office/powerpoint/2010/main" val="2021343745"/>
      </p:ext>
    </p:extLst>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457200" y="84138"/>
            <a:ext cx="8229600" cy="1143000"/>
          </a:xfrm>
        </p:spPr>
        <p:txBody>
          <a:bodyPr/>
          <a:lstStyle/>
          <a:p>
            <a:pPr eaLnBrk="1" hangingPunct="1">
              <a:defRPr/>
            </a:pPr>
            <a:r>
              <a:rPr lang="en-US" altLang="en-US" sz="3000" dirty="0" smtClean="0">
                <a:latin typeface="+mj-lt"/>
              </a:rPr>
              <a:t>National Geodetic Survey </a:t>
            </a:r>
            <a:r>
              <a:rPr lang="en-US" altLang="en-US" sz="3000" b="1" i="1" u="sng" dirty="0" smtClean="0">
                <a:latin typeface="+mj-lt"/>
              </a:rPr>
              <a:t>Ten-Year Strategic Plan</a:t>
            </a:r>
          </a:p>
        </p:txBody>
      </p:sp>
      <p:sp>
        <p:nvSpPr>
          <p:cNvPr id="11267" name="Rectangle 3"/>
          <p:cNvSpPr>
            <a:spLocks noGrp="1" noChangeArrowheads="1"/>
          </p:cNvSpPr>
          <p:nvPr>
            <p:ph type="body" sz="half" idx="4294967295"/>
          </p:nvPr>
        </p:nvSpPr>
        <p:spPr>
          <a:xfrm>
            <a:off x="-304800" y="1014413"/>
            <a:ext cx="6418263" cy="5256212"/>
          </a:xfrm>
        </p:spPr>
        <p:txBody>
          <a:bodyPr/>
          <a:lstStyle/>
          <a:p>
            <a:pPr lvl="1" indent="-342900" eaLnBrk="1" hangingPunct="1">
              <a:buFont typeface="Wingdings" pitchFamily="2" charset="2"/>
              <a:buChar char="v"/>
              <a:defRPr/>
            </a:pPr>
            <a:r>
              <a:rPr lang="en-US" sz="2400" dirty="0" smtClean="0">
                <a:latin typeface="+mj-lt"/>
                <a:ea typeface="MS PGothic" pitchFamily="34" charset="-128"/>
              </a:rPr>
              <a:t>	By 2022, reduce all definitional &amp; access-related errors in </a:t>
            </a:r>
            <a:r>
              <a:rPr lang="en-US" sz="2400" b="1" dirty="0" smtClean="0">
                <a:latin typeface="+mj-lt"/>
                <a:ea typeface="MS PGothic" pitchFamily="34" charset="-128"/>
              </a:rPr>
              <a:t>geometric reference frame </a:t>
            </a:r>
            <a:r>
              <a:rPr lang="en-US" sz="2400" dirty="0" smtClean="0">
                <a:latin typeface="+mj-lt"/>
                <a:ea typeface="MS PGothic" pitchFamily="34" charset="-128"/>
              </a:rPr>
              <a:t>to 1 cm when using 15 min of GNSS data</a:t>
            </a:r>
          </a:p>
          <a:p>
            <a:pPr marL="400050" lvl="1" indent="0" eaLnBrk="1" hangingPunct="1">
              <a:buFont typeface="Arial" charset="0"/>
              <a:buNone/>
              <a:defRPr/>
            </a:pPr>
            <a:r>
              <a:rPr lang="en-US" sz="2400" dirty="0" smtClean="0">
                <a:latin typeface="+mj-lt"/>
                <a:ea typeface="MS PGothic" pitchFamily="34" charset="-128"/>
              </a:rPr>
              <a:t>		“</a:t>
            </a:r>
            <a:r>
              <a:rPr lang="en-US" sz="2400" b="1" dirty="0" smtClean="0">
                <a:latin typeface="+mj-lt"/>
                <a:ea typeface="MS PGothic" pitchFamily="34" charset="-128"/>
              </a:rPr>
              <a:t>Replace NAD83</a:t>
            </a:r>
            <a:r>
              <a:rPr lang="en-US" sz="2400" dirty="0" smtClean="0">
                <a:latin typeface="+mj-lt"/>
                <a:ea typeface="MS PGothic" pitchFamily="34" charset="-128"/>
              </a:rPr>
              <a:t>”</a:t>
            </a:r>
          </a:p>
          <a:p>
            <a:pPr marL="400050" lvl="1" indent="0" eaLnBrk="1" hangingPunct="1">
              <a:buFont typeface="Arial" charset="0"/>
              <a:buNone/>
              <a:defRPr/>
            </a:pPr>
            <a:r>
              <a:rPr lang="en-US" sz="2000" i="1" dirty="0" smtClean="0">
                <a:latin typeface="+mj-lt"/>
                <a:ea typeface="MS PGothic" pitchFamily="34" charset="-128"/>
              </a:rPr>
              <a:t>	(NAD83 = North American Datum 1983)</a:t>
            </a:r>
          </a:p>
          <a:p>
            <a:pPr marL="400050" lvl="1" indent="0" eaLnBrk="1" hangingPunct="1">
              <a:buFont typeface="Arial" charset="0"/>
              <a:buNone/>
              <a:defRPr/>
            </a:pPr>
            <a:endParaRPr lang="en-US" sz="800" dirty="0" smtClean="0">
              <a:latin typeface="+mj-lt"/>
              <a:ea typeface="MS PGothic" pitchFamily="34" charset="-128"/>
            </a:endParaRPr>
          </a:p>
          <a:p>
            <a:pPr marL="400050" lvl="1" indent="0" eaLnBrk="1" hangingPunct="1">
              <a:buFont typeface="Arial" charset="0"/>
              <a:buNone/>
              <a:defRPr/>
            </a:pPr>
            <a:endParaRPr lang="en-US" sz="1200" dirty="0" smtClean="0">
              <a:latin typeface="+mj-lt"/>
              <a:ea typeface="MS PGothic" pitchFamily="34" charset="-128"/>
            </a:endParaRPr>
          </a:p>
          <a:p>
            <a:pPr lvl="1" indent="-342900" eaLnBrk="1" hangingPunct="1">
              <a:buFont typeface="Wingdings" pitchFamily="2" charset="2"/>
              <a:buChar char="v"/>
              <a:defRPr/>
            </a:pPr>
            <a:r>
              <a:rPr lang="en-US" sz="2400" dirty="0" smtClean="0">
                <a:latin typeface="+mj-lt"/>
                <a:ea typeface="MS PGothic" pitchFamily="34" charset="-128"/>
              </a:rPr>
              <a:t>	By 2022, reduce all definitional &amp; access-related errors in orthometric heights in </a:t>
            </a:r>
            <a:r>
              <a:rPr lang="en-US" sz="2400" b="1" dirty="0" smtClean="0">
                <a:latin typeface="+mj-lt"/>
                <a:ea typeface="MS PGothic" pitchFamily="34" charset="-128"/>
              </a:rPr>
              <a:t>geopotential datum </a:t>
            </a:r>
            <a:r>
              <a:rPr lang="en-US" sz="2400" dirty="0" smtClean="0">
                <a:latin typeface="+mj-lt"/>
                <a:ea typeface="MS PGothic" pitchFamily="34" charset="-128"/>
              </a:rPr>
              <a:t>to 2 cm when using 15 min of GNSS data</a:t>
            </a:r>
          </a:p>
          <a:p>
            <a:pPr marL="400050" lvl="1" indent="0" eaLnBrk="1" hangingPunct="1">
              <a:buFont typeface="Arial" charset="0"/>
              <a:buNone/>
              <a:defRPr/>
            </a:pPr>
            <a:r>
              <a:rPr lang="en-US" sz="2400" dirty="0" smtClean="0">
                <a:latin typeface="+mj-lt"/>
                <a:ea typeface="MS PGothic" pitchFamily="34" charset="-128"/>
              </a:rPr>
              <a:t>		“</a:t>
            </a:r>
            <a:r>
              <a:rPr lang="en-US" sz="2400" b="1" dirty="0" smtClean="0">
                <a:latin typeface="+mj-lt"/>
                <a:ea typeface="MS PGothic" pitchFamily="34" charset="-128"/>
              </a:rPr>
              <a:t>Replace NAVD88</a:t>
            </a:r>
            <a:r>
              <a:rPr lang="en-US" sz="2400" dirty="0" smtClean="0">
                <a:latin typeface="+mj-lt"/>
                <a:ea typeface="MS PGothic" pitchFamily="34" charset="-128"/>
              </a:rPr>
              <a:t>”</a:t>
            </a:r>
          </a:p>
          <a:p>
            <a:pPr marL="400050" lvl="1" indent="0" eaLnBrk="1" hangingPunct="1">
              <a:buFont typeface="Arial" panose="020B0604020202020204" pitchFamily="34" charset="0"/>
              <a:buNone/>
              <a:defRPr/>
            </a:pPr>
            <a:r>
              <a:rPr lang="en-US" sz="2000" i="1" dirty="0" smtClean="0">
                <a:solidFill>
                  <a:prstClr val="black"/>
                </a:solidFill>
                <a:latin typeface="+mj-lt"/>
                <a:ea typeface="MS PGothic" pitchFamily="34" charset="-128"/>
              </a:rPr>
              <a:t>	(NAVD88 </a:t>
            </a:r>
            <a:r>
              <a:rPr lang="en-US" sz="2000" i="1" dirty="0">
                <a:solidFill>
                  <a:prstClr val="black"/>
                </a:solidFill>
                <a:latin typeface="+mj-lt"/>
                <a:ea typeface="MS PGothic" pitchFamily="34" charset="-128"/>
              </a:rPr>
              <a:t>= North American </a:t>
            </a:r>
            <a:r>
              <a:rPr lang="en-US" sz="2000" i="1" dirty="0" smtClean="0">
                <a:solidFill>
                  <a:prstClr val="black"/>
                </a:solidFill>
                <a:latin typeface="+mj-lt"/>
                <a:ea typeface="MS PGothic" pitchFamily="34" charset="-128"/>
              </a:rPr>
              <a:t>Vertical Datum 1988)</a:t>
            </a:r>
            <a:endParaRPr lang="en-US" sz="2000" i="1" dirty="0">
              <a:solidFill>
                <a:prstClr val="black"/>
              </a:solidFill>
              <a:latin typeface="+mj-lt"/>
              <a:ea typeface="MS PGothic" pitchFamily="34" charset="-128"/>
            </a:endParaRPr>
          </a:p>
          <a:p>
            <a:pPr marL="400050" lvl="1" indent="0" eaLnBrk="1" hangingPunct="1">
              <a:buFont typeface="Arial" charset="0"/>
              <a:buNone/>
              <a:defRPr/>
            </a:pPr>
            <a:endParaRPr lang="en-US" dirty="0" smtClean="0">
              <a:ea typeface="MS PGothic" pitchFamily="34" charset="-128"/>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5057" t="4005" r="5057" b="4005"/>
          <a:stretch/>
        </p:blipFill>
        <p:spPr>
          <a:xfrm>
            <a:off x="5867400" y="1524000"/>
            <a:ext cx="2953991" cy="3912324"/>
          </a:xfrm>
          <a:prstGeom prst="rect">
            <a:avLst/>
          </a:prstGeom>
          <a:scene3d>
            <a:camera prst="isometricOffAxis2Left"/>
            <a:lightRig rig="threePt" dir="t"/>
          </a:scene3d>
        </p:spPr>
      </p:pic>
      <p:sp>
        <p:nvSpPr>
          <p:cNvPr id="61445" name="TextBox 2"/>
          <p:cNvSpPr txBox="1">
            <a:spLocks noChangeArrowheads="1"/>
          </p:cNvSpPr>
          <p:nvPr/>
        </p:nvSpPr>
        <p:spPr bwMode="auto">
          <a:xfrm>
            <a:off x="682625" y="6383338"/>
            <a:ext cx="63849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1800">
                <a:latin typeface="Calibri" panose="020F0502020204030204" pitchFamily="34" charset="0"/>
                <a:ea typeface="ＭＳ Ｐゴシック" panose="020B0600070205080204" pitchFamily="34" charset="-128"/>
                <a:cs typeface="Arial" panose="020B0604020202020204" pitchFamily="34" charset="0"/>
              </a:rPr>
              <a:t>https://geodesy.noaa.gov/web/about_ngs/info/tenyearfinal.shtml</a:t>
            </a:r>
          </a:p>
        </p:txBody>
      </p:sp>
    </p:spTree>
    <p:extLst>
      <p:ext uri="{BB962C8B-B14F-4D97-AF65-F5344CB8AC3E}">
        <p14:creationId xmlns:p14="http://schemas.microsoft.com/office/powerpoint/2010/main" val="4037217371"/>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0"/>
            <a:ext cx="2571750" cy="1271588"/>
          </a:xfrm>
          <a:ln w="12700">
            <a:solidFill>
              <a:schemeClr val="tx1"/>
            </a:solidFill>
          </a:ln>
        </p:spPr>
        <p:txBody>
          <a:bodyPr/>
          <a:lstStyle/>
          <a:p>
            <a:pPr marL="342891" indent="-342891">
              <a:defRPr/>
            </a:pPr>
            <a:r>
              <a:rPr lang="en-US" dirty="0" smtClean="0">
                <a:latin typeface="+mj-lt"/>
              </a:rPr>
              <a:t>Horizontal</a:t>
            </a:r>
          </a:p>
          <a:p>
            <a:pPr marL="342891" indent="-342891">
              <a:defRPr/>
            </a:pPr>
            <a:r>
              <a:rPr lang="en-US" dirty="0" smtClean="0">
                <a:latin typeface="+mj-lt"/>
              </a:rPr>
              <a:t>Vertical</a:t>
            </a:r>
            <a:endParaRPr lang="en-US" dirty="0">
              <a:latin typeface="+mj-lt"/>
            </a:endParaRPr>
          </a:p>
        </p:txBody>
      </p:sp>
      <p:sp>
        <p:nvSpPr>
          <p:cNvPr id="3" name="Title 2"/>
          <p:cNvSpPr>
            <a:spLocks noGrp="1"/>
          </p:cNvSpPr>
          <p:nvPr>
            <p:ph type="title"/>
          </p:nvPr>
        </p:nvSpPr>
        <p:spPr/>
        <p:txBody>
          <a:bodyPr/>
          <a:lstStyle/>
          <a:p>
            <a:pPr>
              <a:defRPr/>
            </a:pPr>
            <a:r>
              <a:rPr lang="en-US" dirty="0" smtClean="0">
                <a:latin typeface="+mj-lt"/>
              </a:rPr>
              <a:t>New Reference (</a:t>
            </a:r>
            <a:r>
              <a:rPr lang="en-US" dirty="0" err="1" smtClean="0">
                <a:latin typeface="+mj-lt"/>
              </a:rPr>
              <a:t>Datums</a:t>
            </a:r>
            <a:r>
              <a:rPr lang="en-US" dirty="0" smtClean="0">
                <a:latin typeface="+mj-lt"/>
              </a:rPr>
              <a:t>) Frames</a:t>
            </a:r>
            <a:endParaRPr lang="en-US" dirty="0">
              <a:latin typeface="+mj-lt"/>
            </a:endParaRPr>
          </a:p>
        </p:txBody>
      </p:sp>
      <p:sp>
        <p:nvSpPr>
          <p:cNvPr id="4" name="Content Placeholder 1"/>
          <p:cNvSpPr txBox="1">
            <a:spLocks/>
          </p:cNvSpPr>
          <p:nvPr/>
        </p:nvSpPr>
        <p:spPr bwMode="auto">
          <a:xfrm>
            <a:off x="3438540" y="1600210"/>
            <a:ext cx="4948239" cy="475615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Times New Roman" pitchFamily="18" charset="0"/>
                <a:ea typeface="ＭＳ Ｐゴシック" panose="020B0600070205080204" pitchFamily="34" charset="-128"/>
                <a:cs typeface="Times New Roman" pitchFamily="18"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Times New Roman" pitchFamily="18" charset="0"/>
                <a:ea typeface="ＭＳ Ｐゴシック" panose="020B0600070205080204" pitchFamily="34" charset="-128"/>
                <a:cs typeface="Times New Roman" pitchFamily="18"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Times New Roman" pitchFamily="18" charset="0"/>
                <a:ea typeface="ＭＳ Ｐゴシック" panose="020B0600070205080204" pitchFamily="34" charset="-128"/>
                <a:cs typeface="Times New Roman" pitchFamily="18"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imes New Roman" pitchFamily="18" charset="0"/>
                <a:ea typeface="ＭＳ Ｐゴシック" panose="020B0600070205080204" pitchFamily="34" charset="-128"/>
                <a:cs typeface="Times New Roman" pitchFamily="18"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imes New Roman" pitchFamily="18" charset="0"/>
                <a:ea typeface="ＭＳ Ｐゴシック" panose="020B0600070205080204" pitchFamily="34" charset="-128"/>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en-US" dirty="0">
                <a:ln w="12700">
                  <a:solidFill>
                    <a:schemeClr val="tx1"/>
                  </a:solidFill>
                </a:ln>
                <a:latin typeface="+mn-lt"/>
              </a:rPr>
              <a:t>Geometric</a:t>
            </a:r>
          </a:p>
          <a:p>
            <a:pPr lvl="1">
              <a:defRPr/>
            </a:pPr>
            <a:r>
              <a:rPr lang="en-US" dirty="0">
                <a:ln w="12700">
                  <a:solidFill>
                    <a:schemeClr val="tx1"/>
                  </a:solidFill>
                </a:ln>
                <a:latin typeface="+mn-lt"/>
              </a:rPr>
              <a:t>Latitude</a:t>
            </a:r>
          </a:p>
          <a:p>
            <a:pPr lvl="1">
              <a:defRPr/>
            </a:pPr>
            <a:r>
              <a:rPr lang="en-US" dirty="0">
                <a:ln w="12700">
                  <a:solidFill>
                    <a:schemeClr val="tx1"/>
                  </a:solidFill>
                </a:ln>
                <a:latin typeface="+mn-lt"/>
              </a:rPr>
              <a:t>Longitude</a:t>
            </a:r>
          </a:p>
          <a:p>
            <a:pPr lvl="1">
              <a:defRPr/>
            </a:pPr>
            <a:r>
              <a:rPr lang="en-US" dirty="0">
                <a:ln w="12700">
                  <a:solidFill>
                    <a:schemeClr val="tx1"/>
                  </a:solidFill>
                </a:ln>
                <a:latin typeface="+mn-lt"/>
              </a:rPr>
              <a:t>Ellipsoidal Height</a:t>
            </a:r>
          </a:p>
          <a:p>
            <a:pPr lvl="1">
              <a:defRPr/>
            </a:pPr>
            <a:r>
              <a:rPr lang="en-US" dirty="0">
                <a:ln w="12700">
                  <a:solidFill>
                    <a:schemeClr val="tx1"/>
                  </a:solidFill>
                </a:ln>
                <a:latin typeface="+mn-lt"/>
              </a:rPr>
              <a:t>Euler Rotation and angle</a:t>
            </a:r>
          </a:p>
          <a:p>
            <a:pPr lvl="1">
              <a:defRPr/>
            </a:pPr>
            <a:r>
              <a:rPr lang="en-US" dirty="0">
                <a:ln w="12700">
                  <a:solidFill>
                    <a:schemeClr val="tx1"/>
                  </a:solidFill>
                </a:ln>
                <a:latin typeface="+mn-lt"/>
              </a:rPr>
              <a:t>Intra-frame Velocity Models</a:t>
            </a:r>
          </a:p>
          <a:p>
            <a:pPr>
              <a:defRPr/>
            </a:pPr>
            <a:endParaRPr lang="en-US" sz="1800" dirty="0">
              <a:ln w="12700">
                <a:solidFill>
                  <a:schemeClr val="tx1"/>
                </a:solidFill>
              </a:ln>
              <a:latin typeface="+mn-lt"/>
            </a:endParaRPr>
          </a:p>
          <a:p>
            <a:pPr>
              <a:defRPr/>
            </a:pPr>
            <a:r>
              <a:rPr lang="en-US" dirty="0">
                <a:ln w="12700">
                  <a:solidFill>
                    <a:schemeClr val="tx1"/>
                  </a:solidFill>
                </a:ln>
                <a:latin typeface="+mn-lt"/>
              </a:rPr>
              <a:t>Geopotential</a:t>
            </a:r>
          </a:p>
          <a:p>
            <a:pPr lvl="1">
              <a:defRPr/>
            </a:pPr>
            <a:r>
              <a:rPr lang="en-US" dirty="0">
                <a:ln w="12700">
                  <a:solidFill>
                    <a:schemeClr val="tx1"/>
                  </a:solidFill>
                </a:ln>
                <a:latin typeface="+mn-lt"/>
              </a:rPr>
              <a:t>Geoid Model</a:t>
            </a:r>
          </a:p>
        </p:txBody>
      </p:sp>
      <p:cxnSp>
        <p:nvCxnSpPr>
          <p:cNvPr id="6" name="Straight Connector 5"/>
          <p:cNvCxnSpPr/>
          <p:nvPr/>
        </p:nvCxnSpPr>
        <p:spPr>
          <a:xfrm>
            <a:off x="857250" y="1914525"/>
            <a:ext cx="174307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857250" y="2495550"/>
            <a:ext cx="1743075" cy="0"/>
          </a:xfrm>
          <a:prstGeom prst="line">
            <a:avLst/>
          </a:prstGeom>
        </p:spPr>
        <p:style>
          <a:lnRef idx="2">
            <a:schemeClr val="accent1"/>
          </a:lnRef>
          <a:fillRef idx="0">
            <a:schemeClr val="accent1"/>
          </a:fillRef>
          <a:effectRef idx="1">
            <a:schemeClr val="accent1"/>
          </a:effectRef>
          <a:fontRef idx="minor">
            <a:schemeClr val="tx1"/>
          </a:fontRef>
        </p:style>
      </p:cxnSp>
      <p:sp>
        <p:nvSpPr>
          <p:cNvPr id="11" name="Content Placeholder 1"/>
          <p:cNvSpPr txBox="1">
            <a:spLocks/>
          </p:cNvSpPr>
          <p:nvPr/>
        </p:nvSpPr>
        <p:spPr bwMode="auto">
          <a:xfrm>
            <a:off x="442913" y="3609975"/>
            <a:ext cx="2571750" cy="25161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Times New Roman" pitchFamily="18" charset="0"/>
                <a:ea typeface="ＭＳ Ｐゴシック" panose="020B0600070205080204" pitchFamily="34" charset="-128"/>
                <a:cs typeface="Times New Roman" pitchFamily="18"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Times New Roman" pitchFamily="18" charset="0"/>
                <a:ea typeface="ＭＳ Ｐゴシック" panose="020B0600070205080204" pitchFamily="34" charset="-128"/>
                <a:cs typeface="Times New Roman" pitchFamily="18"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Times New Roman" pitchFamily="18" charset="0"/>
                <a:ea typeface="ＭＳ Ｐゴシック" panose="020B0600070205080204" pitchFamily="34" charset="-128"/>
                <a:cs typeface="Times New Roman" pitchFamily="18"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imes New Roman" pitchFamily="18" charset="0"/>
                <a:ea typeface="ＭＳ Ｐゴシック" panose="020B0600070205080204" pitchFamily="34" charset="-128"/>
                <a:cs typeface="Times New Roman" pitchFamily="18"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imes New Roman" pitchFamily="18" charset="0"/>
                <a:ea typeface="ＭＳ Ｐゴシック" panose="020B0600070205080204" pitchFamily="34" charset="-128"/>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panose="020B0604020202020204" pitchFamily="34" charset="0"/>
              <a:buNone/>
              <a:defRPr/>
            </a:pPr>
            <a:r>
              <a:rPr lang="en-US" dirty="0">
                <a:latin typeface="+mj-lt"/>
              </a:rPr>
              <a:t>Time Dependent Coordinates on a fixed Plate</a:t>
            </a:r>
          </a:p>
        </p:txBody>
      </p:sp>
      <p:cxnSp>
        <p:nvCxnSpPr>
          <p:cNvPr id="13" name="Straight Arrow Connector 12"/>
          <p:cNvCxnSpPr/>
          <p:nvPr/>
        </p:nvCxnSpPr>
        <p:spPr>
          <a:xfrm flipH="1">
            <a:off x="2728913" y="2771775"/>
            <a:ext cx="709612" cy="838200"/>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4572000" y="914400"/>
            <a:ext cx="1743075"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4279796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a:xfrm>
            <a:off x="457200" y="228600"/>
            <a:ext cx="8229600" cy="1143000"/>
          </a:xfrm>
        </p:spPr>
        <p:txBody>
          <a:bodyPr/>
          <a:lstStyle/>
          <a:p>
            <a:pPr eaLnBrk="1" hangingPunct="1">
              <a:defRPr/>
            </a:pPr>
            <a:r>
              <a:rPr lang="en-US" altLang="en-US" sz="4000" dirty="0">
                <a:latin typeface="+mj-lt"/>
              </a:rPr>
              <a:t>NSRS Modernization News</a:t>
            </a:r>
          </a:p>
        </p:txBody>
      </p:sp>
      <p:sp>
        <p:nvSpPr>
          <p:cNvPr id="4099" name="Content Placeholder 2"/>
          <p:cNvSpPr>
            <a:spLocks noGrp="1"/>
          </p:cNvSpPr>
          <p:nvPr>
            <p:ph idx="1"/>
          </p:nvPr>
        </p:nvSpPr>
        <p:spPr>
          <a:xfrm>
            <a:off x="457200" y="1069975"/>
            <a:ext cx="8264525" cy="4648200"/>
          </a:xfrm>
        </p:spPr>
        <p:txBody>
          <a:bodyPr/>
          <a:lstStyle/>
          <a:p>
            <a:pPr marL="0" indent="0">
              <a:buFont typeface="Arial" panose="020B0604020202020204" pitchFamily="34" charset="0"/>
              <a:buNone/>
              <a:defRPr/>
            </a:pPr>
            <a:r>
              <a:rPr lang="en-US" sz="2400" b="1" dirty="0">
                <a:latin typeface="+mn-lt"/>
              </a:rPr>
              <a:t>Four Terrestrial Reference Frames</a:t>
            </a:r>
          </a:p>
          <a:p>
            <a:pPr marL="342891" indent="-342891">
              <a:defRPr/>
            </a:pPr>
            <a:r>
              <a:rPr lang="en-US" altLang="en-US" sz="2400" b="1" dirty="0">
                <a:latin typeface="+mn-lt"/>
              </a:rPr>
              <a:t>North American Terrestrial Reference Frame of 2022 (NATRF2022)</a:t>
            </a:r>
          </a:p>
          <a:p>
            <a:pPr marL="342891" indent="-342891">
              <a:defRPr/>
            </a:pPr>
            <a:r>
              <a:rPr lang="en-US" altLang="en-US" sz="2400" dirty="0">
                <a:latin typeface="+mn-lt"/>
              </a:rPr>
              <a:t>Pacific Terrestrial Reference Frame of 2022 (PATRF2022)</a:t>
            </a:r>
          </a:p>
          <a:p>
            <a:pPr marL="342891" indent="-342891">
              <a:defRPr/>
            </a:pPr>
            <a:r>
              <a:rPr lang="en-US" altLang="en-US" sz="2400" dirty="0">
                <a:latin typeface="+mn-lt"/>
              </a:rPr>
              <a:t>Mariana Terrestrial Reference Frame of 2022 (MATRF2022)</a:t>
            </a:r>
          </a:p>
          <a:p>
            <a:pPr marL="342891" indent="-342891">
              <a:defRPr/>
            </a:pPr>
            <a:r>
              <a:rPr lang="en-US" altLang="en-US" sz="2400" dirty="0">
                <a:latin typeface="+mn-lt"/>
              </a:rPr>
              <a:t>Caribbean Terrestrial Reference Frame of 2022 (CATRF2022)</a:t>
            </a:r>
          </a:p>
          <a:p>
            <a:pPr marL="342891" indent="-342891">
              <a:defRPr/>
            </a:pPr>
            <a:endParaRPr lang="en-US" altLang="en-US" sz="1400" dirty="0">
              <a:latin typeface="+mn-lt"/>
            </a:endParaRPr>
          </a:p>
          <a:p>
            <a:pPr marL="0" indent="0">
              <a:buFont typeface="Arial" panose="020B0604020202020204" pitchFamily="34" charset="0"/>
              <a:buNone/>
              <a:defRPr/>
            </a:pPr>
            <a:r>
              <a:rPr lang="en-US" altLang="en-US" sz="2400" b="1" dirty="0">
                <a:latin typeface="+mn-lt"/>
              </a:rPr>
              <a:t>Geopotential Datum for Heights and other Physical Coordinates</a:t>
            </a:r>
          </a:p>
          <a:p>
            <a:pPr marL="342891" indent="-342891">
              <a:defRPr/>
            </a:pPr>
            <a:r>
              <a:rPr lang="en-US" altLang="en-US" sz="2400" b="1" dirty="0">
                <a:latin typeface="+mn-lt"/>
              </a:rPr>
              <a:t>North American-Pacific Geopotential Datum of 2022 (NAPGD2022)</a:t>
            </a:r>
          </a:p>
          <a:p>
            <a:pPr marL="342891" indent="-342891">
              <a:defRPr/>
            </a:pPr>
            <a:endParaRPr lang="en-US" altLang="en-US" sz="1400" dirty="0">
              <a:latin typeface="+mn-lt"/>
            </a:endParaRPr>
          </a:p>
          <a:p>
            <a:pPr marL="0" indent="0">
              <a:buFont typeface="Arial" panose="020B0604020202020204" pitchFamily="34" charset="0"/>
              <a:buNone/>
              <a:defRPr/>
            </a:pPr>
            <a:r>
              <a:rPr lang="en-US" altLang="en-US" sz="2400" b="1" dirty="0">
                <a:latin typeface="+mn-lt"/>
              </a:rPr>
              <a:t>Geoid Model (time-dependent, provided in three regions)</a:t>
            </a:r>
          </a:p>
          <a:p>
            <a:pPr marL="342891" indent="-342891">
              <a:defRPr/>
            </a:pPr>
            <a:r>
              <a:rPr lang="en-US" altLang="en-US" sz="2400" b="1" dirty="0">
                <a:latin typeface="+mn-lt"/>
              </a:rPr>
              <a:t>GEOID2022</a:t>
            </a:r>
          </a:p>
          <a:p>
            <a:pPr marL="342891" indent="-342891">
              <a:defRPr/>
            </a:pPr>
            <a:endParaRPr lang="en-US" altLang="en-US" sz="2000" dirty="0"/>
          </a:p>
        </p:txBody>
      </p:sp>
    </p:spTree>
    <p:extLst>
      <p:ext uri="{BB962C8B-B14F-4D97-AF65-F5344CB8AC3E}">
        <p14:creationId xmlns:p14="http://schemas.microsoft.com/office/powerpoint/2010/main" val="113352045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Box 2"/>
          <p:cNvSpPr txBox="1">
            <a:spLocks noChangeArrowheads="1"/>
          </p:cNvSpPr>
          <p:nvPr/>
        </p:nvSpPr>
        <p:spPr bwMode="auto">
          <a:xfrm>
            <a:off x="0" y="457200"/>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defTabSz="45720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defTabSz="4572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defTabSz="4572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defTabSz="4572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en-US" sz="3600">
                <a:solidFill>
                  <a:srgbClr val="000000"/>
                </a:solidFill>
                <a:latin typeface="Calibri" panose="020F0502020204030204" pitchFamily="34" charset="0"/>
                <a:ea typeface="ＭＳ Ｐゴシック" panose="020B0600070205080204" pitchFamily="34" charset="-128"/>
                <a:cs typeface="Arial" panose="020B0604020202020204" pitchFamily="34" charset="0"/>
              </a:rPr>
              <a:t>New geometric datum minus NAD 83 (horizontal)</a:t>
            </a:r>
          </a:p>
        </p:txBody>
      </p:sp>
      <p:pic>
        <p:nvPicPr>
          <p:cNvPr id="69635" name="Picture 2" descr="D:\GIS\General\US\Export\Horiz_IGS05_minus_NAD83_2020_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856199"/>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pPr>
              <a:defRPr/>
            </a:pPr>
            <a:r>
              <a:rPr lang="en-US" dirty="0" smtClean="0">
                <a:latin typeface="+mj-lt"/>
              </a:rPr>
              <a:t>Agenda</a:t>
            </a:r>
            <a:endParaRPr lang="en-US" dirty="0">
              <a:latin typeface="+mj-lt"/>
            </a:endParaRPr>
          </a:p>
        </p:txBody>
      </p:sp>
      <p:sp>
        <p:nvSpPr>
          <p:cNvPr id="3" name="Content Placeholder 2"/>
          <p:cNvSpPr>
            <a:spLocks noGrp="1"/>
          </p:cNvSpPr>
          <p:nvPr>
            <p:ph idx="1"/>
          </p:nvPr>
        </p:nvSpPr>
        <p:spPr>
          <a:xfrm>
            <a:off x="457200" y="990600"/>
            <a:ext cx="8229600" cy="4525963"/>
          </a:xfrm>
        </p:spPr>
        <p:txBody>
          <a:bodyPr/>
          <a:lstStyle/>
          <a:p>
            <a:pPr>
              <a:defRPr/>
            </a:pPr>
            <a:r>
              <a:rPr lang="en-US" sz="2800" dirty="0">
                <a:latin typeface="+mj-lt"/>
              </a:rPr>
              <a:t>CO State </a:t>
            </a:r>
            <a:r>
              <a:rPr lang="en-US" sz="2800" dirty="0" smtClean="0">
                <a:latin typeface="+mj-lt"/>
              </a:rPr>
              <a:t>Geomatics Coordinator </a:t>
            </a:r>
            <a:r>
              <a:rPr lang="en-US" sz="2800" dirty="0">
                <a:latin typeface="+mj-lt"/>
              </a:rPr>
              <a:t>and Working Group</a:t>
            </a:r>
          </a:p>
          <a:p>
            <a:pPr>
              <a:defRPr/>
            </a:pPr>
            <a:r>
              <a:rPr lang="en-US" sz="2800" dirty="0" smtClean="0">
                <a:latin typeface="+mj-lt"/>
              </a:rPr>
              <a:t>The National Spatial Reference System</a:t>
            </a:r>
          </a:p>
          <a:p>
            <a:pPr lvl="1">
              <a:defRPr/>
            </a:pPr>
            <a:r>
              <a:rPr lang="en-US" sz="2400" dirty="0" smtClean="0">
                <a:latin typeface="+mj-lt"/>
              </a:rPr>
              <a:t>Very brief history to now</a:t>
            </a:r>
          </a:p>
          <a:p>
            <a:pPr lvl="1">
              <a:defRPr/>
            </a:pPr>
            <a:r>
              <a:rPr lang="en-US" sz="2400" dirty="0" smtClean="0">
                <a:latin typeface="+mj-lt"/>
              </a:rPr>
              <a:t>The Future: 2022</a:t>
            </a:r>
          </a:p>
          <a:p>
            <a:pPr>
              <a:defRPr/>
            </a:pPr>
            <a:r>
              <a:rPr lang="en-US" sz="2800" dirty="0" smtClean="0">
                <a:latin typeface="+mj-lt"/>
              </a:rPr>
              <a:t>GPS on BM</a:t>
            </a:r>
          </a:p>
          <a:p>
            <a:pPr lvl="1">
              <a:defRPr/>
            </a:pPr>
            <a:r>
              <a:rPr lang="en-US" sz="2400" dirty="0" smtClean="0">
                <a:latin typeface="+mj-lt"/>
              </a:rPr>
              <a:t>Crowd Sourcing – How you can help</a:t>
            </a:r>
          </a:p>
          <a:p>
            <a:pPr>
              <a:defRPr/>
            </a:pPr>
            <a:r>
              <a:rPr lang="en-US" sz="2800" dirty="0" smtClean="0">
                <a:latin typeface="+mj-lt"/>
              </a:rPr>
              <a:t>SPCS2022</a:t>
            </a:r>
          </a:p>
          <a:p>
            <a:pPr lvl="1">
              <a:defRPr/>
            </a:pPr>
            <a:r>
              <a:rPr lang="en-US" sz="2400" dirty="0" smtClean="0">
                <a:latin typeface="+mj-lt"/>
              </a:rPr>
              <a:t>Changes are coming – what do you want for CO</a:t>
            </a:r>
          </a:p>
          <a:p>
            <a:pPr>
              <a:defRPr/>
            </a:pPr>
            <a:r>
              <a:rPr lang="en-US" sz="2800" i="1" dirty="0" smtClean="0">
                <a:latin typeface="+mj-lt"/>
              </a:rPr>
              <a:t>Guest Speakers</a:t>
            </a:r>
          </a:p>
          <a:p>
            <a:pPr lvl="1">
              <a:defRPr/>
            </a:pPr>
            <a:r>
              <a:rPr lang="en-US" sz="2400" i="1" dirty="0" smtClean="0">
                <a:latin typeface="+mj-lt"/>
              </a:rPr>
              <a:t>Denver Water</a:t>
            </a:r>
          </a:p>
          <a:p>
            <a:pPr lvl="1">
              <a:defRPr/>
            </a:pPr>
            <a:r>
              <a:rPr lang="en-US" sz="2400" i="1" dirty="0" smtClean="0">
                <a:latin typeface="+mj-lt"/>
              </a:rPr>
              <a:t>Denver International Airport</a:t>
            </a:r>
          </a:p>
          <a:p>
            <a:pPr lvl="1">
              <a:defRPr/>
            </a:pPr>
            <a:r>
              <a:rPr lang="en-US" sz="2400" i="1" dirty="0" smtClean="0">
                <a:latin typeface="+mj-lt"/>
              </a:rPr>
              <a:t>USGS</a:t>
            </a:r>
          </a:p>
        </p:txBody>
      </p:sp>
    </p:spTree>
    <p:extLst>
      <p:ext uri="{BB962C8B-B14F-4D97-AF65-F5344CB8AC3E}">
        <p14:creationId xmlns:p14="http://schemas.microsoft.com/office/powerpoint/2010/main" val="6615713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Box 2"/>
          <p:cNvSpPr txBox="1">
            <a:spLocks noChangeArrowheads="1"/>
          </p:cNvSpPr>
          <p:nvPr/>
        </p:nvSpPr>
        <p:spPr bwMode="auto">
          <a:xfrm>
            <a:off x="0" y="457200"/>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defTabSz="45720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defTabSz="4572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defTabSz="4572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defTabSz="4572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en-US" sz="3600">
                <a:solidFill>
                  <a:srgbClr val="000000"/>
                </a:solidFill>
                <a:latin typeface="Calibri" panose="020F0502020204030204" pitchFamily="34" charset="0"/>
                <a:ea typeface="ＭＳ Ｐゴシック" panose="020B0600070205080204" pitchFamily="34" charset="-128"/>
                <a:cs typeface="Arial" panose="020B0604020202020204" pitchFamily="34" charset="0"/>
              </a:rPr>
              <a:t>New geometric datum minus NAD 83 </a:t>
            </a:r>
            <a:br>
              <a:rPr lang="en-US" altLang="en-US" sz="3600">
                <a:solidFill>
                  <a:srgbClr val="000000"/>
                </a:solidFill>
                <a:latin typeface="Calibri" panose="020F0502020204030204" pitchFamily="34" charset="0"/>
                <a:ea typeface="ＭＳ Ｐゴシック" panose="020B0600070205080204" pitchFamily="34" charset="-128"/>
                <a:cs typeface="Arial" panose="020B0604020202020204" pitchFamily="34" charset="0"/>
              </a:rPr>
            </a:br>
            <a:r>
              <a:rPr lang="en-US" altLang="en-US" sz="3600">
                <a:solidFill>
                  <a:srgbClr val="000000"/>
                </a:solidFill>
                <a:latin typeface="Calibri" panose="020F0502020204030204" pitchFamily="34" charset="0"/>
                <a:ea typeface="ＭＳ Ｐゴシック" panose="020B0600070205080204" pitchFamily="34" charset="-128"/>
                <a:cs typeface="Arial" panose="020B0604020202020204" pitchFamily="34" charset="0"/>
              </a:rPr>
              <a:t>(ellipsoid height)</a:t>
            </a:r>
          </a:p>
        </p:txBody>
      </p:sp>
      <p:pic>
        <p:nvPicPr>
          <p:cNvPr id="71683" name="Picture 2" descr="D:\GIS\General\US\Export\Elpsd ht_IGS05_minus_NAD83_2020_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6817349"/>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a:xfrm>
            <a:off x="0" y="304800"/>
            <a:ext cx="9144000" cy="1143000"/>
          </a:xfrm>
        </p:spPr>
        <p:txBody>
          <a:bodyPr/>
          <a:lstStyle/>
          <a:p>
            <a:r>
              <a:rPr lang="en-US" altLang="en-US" sz="3200" smtClean="0">
                <a:latin typeface="Verdana" panose="020B0604030504040204" pitchFamily="34" charset="0"/>
              </a:rPr>
              <a:t>New Vertical Datum</a:t>
            </a:r>
            <a:r>
              <a:rPr lang="en-US" altLang="en-US" sz="3200" smtClean="0">
                <a:solidFill>
                  <a:srgbClr val="0070C0"/>
                </a:solidFill>
                <a:latin typeface="Verdana" panose="020B0604030504040204" pitchFamily="34" charset="0"/>
              </a:rPr>
              <a:t/>
            </a:r>
            <a:br>
              <a:rPr lang="en-US" altLang="en-US" sz="3200" smtClean="0">
                <a:solidFill>
                  <a:srgbClr val="0070C0"/>
                </a:solidFill>
                <a:latin typeface="Verdana" panose="020B0604030504040204" pitchFamily="34" charset="0"/>
              </a:rPr>
            </a:br>
            <a:r>
              <a:rPr lang="en-US" altLang="en-US" sz="3200" smtClean="0">
                <a:solidFill>
                  <a:srgbClr val="0070C0"/>
                </a:solidFill>
                <a:latin typeface="Verdana" panose="020B0604030504040204" pitchFamily="34" charset="0"/>
              </a:rPr>
              <a:t>(Outcome)</a:t>
            </a:r>
            <a:endParaRPr lang="en-US" altLang="en-US" sz="3200" smtClean="0">
              <a:latin typeface="Verdana" panose="020B0604030504040204" pitchFamily="34" charset="0"/>
            </a:endParaRPr>
          </a:p>
        </p:txBody>
      </p:sp>
      <p:pic>
        <p:nvPicPr>
          <p:cNvPr id="73731" name="Picture 3" descr="D:\GIS\General\US\Export\New vert datum_minus_NAVD88_m_NE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60438"/>
            <a:ext cx="9144000" cy="589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2704304"/>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txBox="1">
            <a:spLocks/>
          </p:cNvSpPr>
          <p:nvPr/>
        </p:nvSpPr>
        <p:spPr bwMode="auto">
          <a:xfrm>
            <a:off x="438150" y="304800"/>
            <a:ext cx="8267700"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32" tIns="32114" rIns="64232" bIns="32114"/>
          <a:lstStyle>
            <a:lvl1pPr defTabSz="641350">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defTabSz="6413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defTabSz="64135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defTabSz="64135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defTabSz="64135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defTabSz="64135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defTabSz="64135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defTabSz="64135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defTabSz="64135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algn="ctr">
              <a:spcBef>
                <a:spcPct val="0"/>
              </a:spcBef>
              <a:buFontTx/>
              <a:buNone/>
            </a:pPr>
            <a:r>
              <a:rPr lang="en-US" altLang="en-US" sz="4600">
                <a:solidFill>
                  <a:srgbClr val="000000"/>
                </a:solidFill>
                <a:latin typeface="Calibri" panose="020F0502020204030204" pitchFamily="34" charset="0"/>
                <a:ea typeface="ＭＳ Ｐゴシック" panose="020B0600070205080204" pitchFamily="34" charset="-128"/>
              </a:rPr>
              <a:t>Building a Gravity Field</a:t>
            </a:r>
          </a:p>
        </p:txBody>
      </p:sp>
      <p:grpSp>
        <p:nvGrpSpPr>
          <p:cNvPr id="66563" name="Group 22"/>
          <p:cNvGrpSpPr>
            <a:grpSpLocks/>
          </p:cNvGrpSpPr>
          <p:nvPr/>
        </p:nvGrpSpPr>
        <p:grpSpPr bwMode="auto">
          <a:xfrm>
            <a:off x="666750" y="1189038"/>
            <a:ext cx="8039100" cy="1770062"/>
            <a:chOff x="343324" y="1189299"/>
            <a:chExt cx="8038676" cy="1770174"/>
          </a:xfrm>
        </p:grpSpPr>
        <p:pic>
          <p:nvPicPr>
            <p:cNvPr id="66584" name="Picture 2" descr="C:\Work\Presentations\Graphics\grace_satellite-600x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8398" y="1206027"/>
              <a:ext cx="1787202" cy="1435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85" name="Picture 2"/>
            <p:cNvPicPr>
              <a:picLocks noChangeAspect="1" noChangeArrowheads="1"/>
            </p:cNvPicPr>
            <p:nvPr/>
          </p:nvPicPr>
          <p:blipFill>
            <a:blip r:embed="rId3">
              <a:extLst>
                <a:ext uri="{28A0092B-C50C-407E-A947-70E740481C1C}">
                  <a14:useLocalDpi xmlns:a14="http://schemas.microsoft.com/office/drawing/2010/main" val="0"/>
                </a:ext>
              </a:extLst>
            </a:blip>
            <a:srcRect l="14763" t="26244" r="42294" b="9790"/>
            <a:stretch>
              <a:fillRect/>
            </a:stretch>
          </p:blipFill>
          <p:spPr bwMode="auto">
            <a:xfrm>
              <a:off x="6814998" y="1189299"/>
              <a:ext cx="1567002" cy="1553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86" name="TextBox 10"/>
            <p:cNvSpPr txBox="1">
              <a:spLocks noChangeArrowheads="1"/>
            </p:cNvSpPr>
            <p:nvPr/>
          </p:nvSpPr>
          <p:spPr bwMode="auto">
            <a:xfrm>
              <a:off x="3722934" y="1524282"/>
              <a:ext cx="2266830" cy="7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en-US" altLang="en-US" sz="2200">
                  <a:solidFill>
                    <a:srgbClr val="000000"/>
                  </a:solidFill>
                  <a:latin typeface="Calibri" panose="020F0502020204030204" pitchFamily="34" charset="0"/>
                  <a:ea typeface="ＭＳ Ｐゴシック" panose="020B0600070205080204" pitchFamily="34" charset="-128"/>
                </a:rPr>
                <a:t>Long Wavelengths</a:t>
              </a:r>
            </a:p>
            <a:p>
              <a:pPr eaLnBrk="1" hangingPunct="1">
                <a:spcBef>
                  <a:spcPct val="0"/>
                </a:spcBef>
                <a:buFontTx/>
                <a:buNone/>
              </a:pPr>
              <a:r>
                <a:rPr lang="en-US" altLang="en-US" sz="2200">
                  <a:solidFill>
                    <a:srgbClr val="000000"/>
                  </a:solidFill>
                  <a:latin typeface="Calibri" panose="020F0502020204030204" pitchFamily="34" charset="0"/>
                  <a:ea typeface="ＭＳ Ｐゴシック" panose="020B0600070205080204" pitchFamily="34" charset="-128"/>
                </a:rPr>
                <a:t>(≥ 250 km)</a:t>
              </a:r>
            </a:p>
          </p:txBody>
        </p:sp>
        <p:sp>
          <p:nvSpPr>
            <p:cNvPr id="66587" name="TextBox 11"/>
            <p:cNvSpPr txBox="1">
              <a:spLocks noChangeArrowheads="1"/>
            </p:cNvSpPr>
            <p:nvPr/>
          </p:nvSpPr>
          <p:spPr bwMode="auto">
            <a:xfrm>
              <a:off x="343324" y="2589563"/>
              <a:ext cx="3217693" cy="369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en-US" altLang="en-US" sz="1800">
                  <a:solidFill>
                    <a:srgbClr val="000000"/>
                  </a:solidFill>
                  <a:latin typeface="Calibri" panose="020F0502020204030204" pitchFamily="34" charset="0"/>
                  <a:ea typeface="ＭＳ Ｐゴシック" panose="020B0600070205080204" pitchFamily="34" charset="-128"/>
                </a:rPr>
                <a:t>GRACE/GOCE/Satellite Altimetry</a:t>
              </a:r>
            </a:p>
          </p:txBody>
        </p:sp>
      </p:grpSp>
      <p:grpSp>
        <p:nvGrpSpPr>
          <p:cNvPr id="66564" name="Group 23"/>
          <p:cNvGrpSpPr>
            <a:grpSpLocks/>
          </p:cNvGrpSpPr>
          <p:nvPr/>
        </p:nvGrpSpPr>
        <p:grpSpPr bwMode="auto">
          <a:xfrm>
            <a:off x="1041400" y="2947988"/>
            <a:ext cx="7831138" cy="1744662"/>
            <a:chOff x="717032" y="3031201"/>
            <a:chExt cx="7831408" cy="1742898"/>
          </a:xfrm>
        </p:grpSpPr>
        <p:pic>
          <p:nvPicPr>
            <p:cNvPr id="66580" name="Picture 3" descr="C:\Work\Presentations\Graphics\Citation\NOAA Jet CU.jpg"/>
            <p:cNvPicPr>
              <a:picLocks noChangeAspect="1" noChangeArrowheads="1"/>
            </p:cNvPicPr>
            <p:nvPr/>
          </p:nvPicPr>
          <p:blipFill>
            <a:blip r:embed="rId4">
              <a:extLst>
                <a:ext uri="{28A0092B-C50C-407E-A947-70E740481C1C}">
                  <a14:useLocalDpi xmlns:a14="http://schemas.microsoft.com/office/drawing/2010/main" val="0"/>
                </a:ext>
              </a:extLst>
            </a:blip>
            <a:srcRect l="20924" t="10252" b="31152"/>
            <a:stretch>
              <a:fillRect/>
            </a:stretch>
          </p:blipFill>
          <p:spPr bwMode="auto">
            <a:xfrm>
              <a:off x="1030785" y="3284942"/>
              <a:ext cx="1850678" cy="914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81" name="TextBox 13"/>
            <p:cNvSpPr txBox="1">
              <a:spLocks noChangeArrowheads="1"/>
            </p:cNvSpPr>
            <p:nvPr/>
          </p:nvSpPr>
          <p:spPr bwMode="auto">
            <a:xfrm>
              <a:off x="3547643" y="3624326"/>
              <a:ext cx="2940151" cy="707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en-US" altLang="en-US" sz="2000">
                  <a:solidFill>
                    <a:srgbClr val="000000"/>
                  </a:solidFill>
                  <a:latin typeface="Calibri" panose="020F0502020204030204" pitchFamily="34" charset="0"/>
                  <a:ea typeface="ＭＳ Ｐゴシック" panose="020B0600070205080204" pitchFamily="34" charset="-128"/>
                </a:rPr>
                <a:t>Intermediate Wavelengths</a:t>
              </a:r>
            </a:p>
            <a:p>
              <a:pPr eaLnBrk="1" hangingPunct="1">
                <a:spcBef>
                  <a:spcPct val="0"/>
                </a:spcBef>
                <a:buFontTx/>
                <a:buNone/>
              </a:pPr>
              <a:r>
                <a:rPr lang="en-US" altLang="en-US" sz="2000">
                  <a:solidFill>
                    <a:srgbClr val="000000"/>
                  </a:solidFill>
                  <a:latin typeface="Calibri" panose="020F0502020204030204" pitchFamily="34" charset="0"/>
                  <a:ea typeface="ＭＳ Ｐゴシック" panose="020B0600070205080204" pitchFamily="34" charset="-128"/>
                </a:rPr>
                <a:t>(300 km to 20 km)</a:t>
              </a:r>
            </a:p>
          </p:txBody>
        </p:sp>
        <p:pic>
          <p:nvPicPr>
            <p:cNvPr id="66582" name="Picture 4" descr="ak08_grav_prelim.PNG"/>
            <p:cNvPicPr>
              <a:picLocks noChangeAspect="1"/>
            </p:cNvPicPr>
            <p:nvPr/>
          </p:nvPicPr>
          <p:blipFill>
            <a:blip r:embed="rId5">
              <a:extLst>
                <a:ext uri="{28A0092B-C50C-407E-A947-70E740481C1C}">
                  <a14:useLocalDpi xmlns:a14="http://schemas.microsoft.com/office/drawing/2010/main" val="0"/>
                </a:ext>
              </a:extLst>
            </a:blip>
            <a:srcRect t="15825" b="14104"/>
            <a:stretch>
              <a:fillRect/>
            </a:stretch>
          </p:blipFill>
          <p:spPr bwMode="auto">
            <a:xfrm>
              <a:off x="6625125" y="3031201"/>
              <a:ext cx="1923315" cy="1742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83" name="TextBox 20"/>
            <p:cNvSpPr txBox="1">
              <a:spLocks noChangeArrowheads="1"/>
            </p:cNvSpPr>
            <p:nvPr/>
          </p:nvSpPr>
          <p:spPr bwMode="auto">
            <a:xfrm>
              <a:off x="717032" y="4222208"/>
              <a:ext cx="2400383" cy="429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en-US" altLang="en-US" sz="1800">
                  <a:solidFill>
                    <a:srgbClr val="000000"/>
                  </a:solidFill>
                  <a:latin typeface="Calibri" panose="020F0502020204030204" pitchFamily="34" charset="0"/>
                  <a:ea typeface="ＭＳ Ｐゴシック" panose="020B0600070205080204" pitchFamily="34" charset="-128"/>
                </a:rPr>
                <a:t>Airborne</a:t>
              </a:r>
              <a:r>
                <a:rPr lang="en-US" altLang="en-US" sz="2200">
                  <a:solidFill>
                    <a:srgbClr val="000000"/>
                  </a:solidFill>
                  <a:latin typeface="Calibri" panose="020F0502020204030204" pitchFamily="34" charset="0"/>
                  <a:ea typeface="ＭＳ Ｐゴシック" panose="020B0600070205080204" pitchFamily="34" charset="-128"/>
                </a:rPr>
                <a:t> </a:t>
              </a:r>
              <a:r>
                <a:rPr lang="en-US" altLang="en-US" sz="1800">
                  <a:solidFill>
                    <a:srgbClr val="000000"/>
                  </a:solidFill>
                  <a:latin typeface="Calibri" panose="020F0502020204030204" pitchFamily="34" charset="0"/>
                  <a:ea typeface="ＭＳ Ｐゴシック" panose="020B0600070205080204" pitchFamily="34" charset="-128"/>
                </a:rPr>
                <a:t>Measurement</a:t>
              </a:r>
            </a:p>
          </p:txBody>
        </p:sp>
      </p:grpSp>
      <p:grpSp>
        <p:nvGrpSpPr>
          <p:cNvPr id="66565" name="Group 24"/>
          <p:cNvGrpSpPr>
            <a:grpSpLocks/>
          </p:cNvGrpSpPr>
          <p:nvPr/>
        </p:nvGrpSpPr>
        <p:grpSpPr bwMode="auto">
          <a:xfrm>
            <a:off x="615950" y="4783138"/>
            <a:ext cx="8089900" cy="1676400"/>
            <a:chOff x="292081" y="5029200"/>
            <a:chExt cx="8089919" cy="1676400"/>
          </a:xfrm>
        </p:grpSpPr>
        <p:pic>
          <p:nvPicPr>
            <p:cNvPr id="66576" name="Picture 4" descr="C:\Work\GRAV-D\Images-graphics\NEW ORLEANS AP.JPG"/>
            <p:cNvPicPr>
              <a:picLocks noChangeAspect="1" noChangeArrowheads="1"/>
            </p:cNvPicPr>
            <p:nvPr/>
          </p:nvPicPr>
          <p:blipFill>
            <a:blip r:embed="rId6">
              <a:extLst>
                <a:ext uri="{28A0092B-C50C-407E-A947-70E740481C1C}">
                  <a14:useLocalDpi xmlns:a14="http://schemas.microsoft.com/office/drawing/2010/main" val="0"/>
                </a:ext>
              </a:extLst>
            </a:blip>
            <a:srcRect l="19295" t="24883" r="20724" b="32260"/>
            <a:stretch>
              <a:fillRect/>
            </a:stretch>
          </p:blipFill>
          <p:spPr bwMode="auto">
            <a:xfrm>
              <a:off x="980554" y="5029200"/>
              <a:ext cx="1951137" cy="1045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77" name="TextBox 21"/>
            <p:cNvSpPr txBox="1">
              <a:spLocks noChangeArrowheads="1"/>
            </p:cNvSpPr>
            <p:nvPr/>
          </p:nvSpPr>
          <p:spPr bwMode="auto">
            <a:xfrm>
              <a:off x="292081" y="6053137"/>
              <a:ext cx="3454408"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en-US" sz="1800">
                  <a:solidFill>
                    <a:srgbClr val="000000"/>
                  </a:solidFill>
                  <a:latin typeface="Calibri" panose="020F0502020204030204" pitchFamily="34" charset="0"/>
                  <a:ea typeface="ＭＳ Ｐゴシック" panose="020B0600070205080204" pitchFamily="34" charset="-128"/>
                </a:rPr>
                <a:t>Surface Measurement and </a:t>
              </a:r>
            </a:p>
            <a:p>
              <a:pPr algn="ctr" eaLnBrk="1" hangingPunct="1">
                <a:spcBef>
                  <a:spcPct val="0"/>
                </a:spcBef>
                <a:buFontTx/>
                <a:buNone/>
              </a:pPr>
              <a:r>
                <a:rPr lang="en-US" altLang="en-US" sz="1800">
                  <a:solidFill>
                    <a:srgbClr val="000000"/>
                  </a:solidFill>
                  <a:latin typeface="Calibri" panose="020F0502020204030204" pitchFamily="34" charset="0"/>
                  <a:ea typeface="ＭＳ Ｐゴシック" panose="020B0600070205080204" pitchFamily="34" charset="-128"/>
                </a:rPr>
                <a:t>Predicted Gravity from Topography</a:t>
              </a:r>
            </a:p>
          </p:txBody>
        </p:sp>
        <p:sp>
          <p:nvSpPr>
            <p:cNvPr id="66578" name="TextBox 22"/>
            <p:cNvSpPr txBox="1">
              <a:spLocks noChangeArrowheads="1"/>
            </p:cNvSpPr>
            <p:nvPr/>
          </p:nvSpPr>
          <p:spPr bwMode="auto">
            <a:xfrm>
              <a:off x="3886189" y="5311775"/>
              <a:ext cx="214630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en-US" altLang="en-US" sz="2000">
                  <a:solidFill>
                    <a:srgbClr val="000000"/>
                  </a:solidFill>
                  <a:latin typeface="Calibri" panose="020F0502020204030204" pitchFamily="34" charset="0"/>
                  <a:ea typeface="ＭＳ Ｐゴシック" panose="020B0600070205080204" pitchFamily="34" charset="-128"/>
                </a:rPr>
                <a:t>Short Wavelengths</a:t>
              </a:r>
            </a:p>
            <a:p>
              <a:pPr eaLnBrk="1" hangingPunct="1">
                <a:spcBef>
                  <a:spcPct val="0"/>
                </a:spcBef>
                <a:buFontTx/>
                <a:buNone/>
              </a:pPr>
              <a:r>
                <a:rPr lang="en-US" altLang="en-US" sz="2000">
                  <a:solidFill>
                    <a:srgbClr val="000000"/>
                  </a:solidFill>
                  <a:latin typeface="Calibri" panose="020F0502020204030204" pitchFamily="34" charset="0"/>
                  <a:ea typeface="ＭＳ Ｐゴシック" panose="020B0600070205080204" pitchFamily="34" charset="-128"/>
                </a:rPr>
                <a:t>(&lt; 100 km)</a:t>
              </a:r>
            </a:p>
          </p:txBody>
        </p:sp>
        <p:pic>
          <p:nvPicPr>
            <p:cNvPr id="66579" name="Picture 5"/>
            <p:cNvPicPr>
              <a:picLocks noChangeAspect="1" noChangeArrowheads="1"/>
            </p:cNvPicPr>
            <p:nvPr/>
          </p:nvPicPr>
          <p:blipFill>
            <a:blip r:embed="rId7">
              <a:extLst>
                <a:ext uri="{28A0092B-C50C-407E-A947-70E740481C1C}">
                  <a14:useLocalDpi xmlns:a14="http://schemas.microsoft.com/office/drawing/2010/main" val="0"/>
                </a:ext>
              </a:extLst>
            </a:blip>
            <a:srcRect t="30673" r="73679" b="38123"/>
            <a:stretch>
              <a:fillRect/>
            </a:stretch>
          </p:blipFill>
          <p:spPr bwMode="auto">
            <a:xfrm>
              <a:off x="6756836" y="5081663"/>
              <a:ext cx="1625164" cy="16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6566" name="TextBox 25"/>
          <p:cNvSpPr txBox="1">
            <a:spLocks noChangeArrowheads="1"/>
          </p:cNvSpPr>
          <p:nvPr/>
        </p:nvSpPr>
        <p:spPr bwMode="auto">
          <a:xfrm>
            <a:off x="4819650" y="2595563"/>
            <a:ext cx="3635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en-US" altLang="en-US" sz="2400">
                <a:solidFill>
                  <a:srgbClr val="000000"/>
                </a:solidFill>
                <a:latin typeface="Arial" panose="020B0604020202020204" pitchFamily="34" charset="0"/>
                <a:ea typeface="ＭＳ Ｐゴシック" panose="020B0600070205080204" pitchFamily="34" charset="-128"/>
                <a:cs typeface="Arial" panose="020B0604020202020204" pitchFamily="34" charset="0"/>
              </a:rPr>
              <a:t>+</a:t>
            </a:r>
          </a:p>
        </p:txBody>
      </p:sp>
      <p:cxnSp>
        <p:nvCxnSpPr>
          <p:cNvPr id="20" name="Straight Connector 19">
            <a:extLst/>
          </p:cNvPr>
          <p:cNvCxnSpPr/>
          <p:nvPr/>
        </p:nvCxnSpPr>
        <p:spPr>
          <a:xfrm>
            <a:off x="1162050" y="2976563"/>
            <a:ext cx="777240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p:cNvPr>
          <p:cNvCxnSpPr/>
          <p:nvPr/>
        </p:nvCxnSpPr>
        <p:spPr>
          <a:xfrm>
            <a:off x="1162050" y="4686300"/>
            <a:ext cx="777240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6569" name="TextBox 25"/>
          <p:cNvSpPr txBox="1">
            <a:spLocks noChangeArrowheads="1"/>
          </p:cNvSpPr>
          <p:nvPr/>
        </p:nvSpPr>
        <p:spPr bwMode="auto">
          <a:xfrm>
            <a:off x="4837113" y="4610100"/>
            <a:ext cx="3635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en-US" altLang="en-US" sz="2400">
                <a:solidFill>
                  <a:srgbClr val="000000"/>
                </a:solidFill>
                <a:latin typeface="Arial" panose="020B0604020202020204" pitchFamily="34" charset="0"/>
                <a:ea typeface="ＭＳ Ｐゴシック" panose="020B0600070205080204" pitchFamily="34" charset="-128"/>
                <a:cs typeface="Arial" panose="020B0604020202020204" pitchFamily="34" charset="0"/>
              </a:rPr>
              <a:t>+</a:t>
            </a:r>
          </a:p>
        </p:txBody>
      </p:sp>
      <p:pic>
        <p:nvPicPr>
          <p:cNvPr id="66570" name="Picture 21"/>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2900" y="1458913"/>
            <a:ext cx="785813"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1" name="Picture 25"/>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5250" y="2987675"/>
            <a:ext cx="1198563" cy="119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2" name="Picture 26"/>
          <p:cNvPicPr>
            <a:picLocks noChangeAspect="1"/>
          </p:cNvPicPr>
          <p:nvPr/>
        </p:nvPicPr>
        <p:blipFill>
          <a:blip r:embed="rId10">
            <a:clrChange>
              <a:clrFrom>
                <a:srgbClr val="FFFFFF"/>
              </a:clrFrom>
              <a:clrTo>
                <a:srgbClr val="FFFFF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366713" y="4710113"/>
            <a:ext cx="773112" cy="77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3" name="Picture 27"/>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200" y="5348288"/>
            <a:ext cx="658813"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quarter"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3937220631"/>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a:xfrm>
            <a:off x="1447800" y="339725"/>
            <a:ext cx="6575425" cy="955675"/>
          </a:xfrm>
        </p:spPr>
        <p:txBody>
          <a:bodyPr/>
          <a:lstStyle/>
          <a:p>
            <a:pPr eaLnBrk="1" hangingPunct="1">
              <a:defRPr/>
            </a:pPr>
            <a:r>
              <a:rPr lang="en-US" altLang="en-US" sz="2800" dirty="0">
                <a:latin typeface="+mj-lt"/>
                <a:cs typeface="Arial" panose="020B0604020202020204" pitchFamily="34" charset="0"/>
              </a:rPr>
              <a:t>Gravity</a:t>
            </a:r>
            <a:r>
              <a:rPr lang="en-US" altLang="en-US" sz="2800" dirty="0">
                <a:latin typeface="+mj-lt"/>
              </a:rPr>
              <a:t> for the Redefinition of the </a:t>
            </a:r>
            <a:br>
              <a:rPr lang="en-US" altLang="en-US" sz="2800" dirty="0">
                <a:latin typeface="+mj-lt"/>
              </a:rPr>
            </a:br>
            <a:r>
              <a:rPr lang="en-US" altLang="en-US" sz="2800" dirty="0">
                <a:latin typeface="+mj-lt"/>
              </a:rPr>
              <a:t>American Vertical Datum (GRAV-D)</a:t>
            </a:r>
          </a:p>
        </p:txBody>
      </p:sp>
      <p:sp>
        <p:nvSpPr>
          <p:cNvPr id="67587" name="Rounded Rectangle 5"/>
          <p:cNvSpPr>
            <a:spLocks noChangeArrowheads="1"/>
          </p:cNvSpPr>
          <p:nvPr/>
        </p:nvSpPr>
        <p:spPr bwMode="auto">
          <a:xfrm>
            <a:off x="44450" y="423863"/>
            <a:ext cx="1628775" cy="1122362"/>
          </a:xfrm>
          <a:prstGeom prst="roundRect">
            <a:avLst>
              <a:gd name="adj" fmla="val 16667"/>
            </a:avLst>
          </a:prstGeom>
          <a:blipFill dpi="0" rotWithShape="0">
            <a:blip r:embed="rId3"/>
            <a:srcRect/>
            <a:stretch>
              <a:fillRect/>
            </a:stretch>
          </a:blipFill>
          <a:ln w="25400">
            <a:solidFill>
              <a:schemeClr val="tx1"/>
            </a:solidFill>
            <a:round/>
            <a:headEnd/>
            <a:tailEnd/>
          </a:ln>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180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67588" name="Rectangle 3"/>
          <p:cNvSpPr>
            <a:spLocks noChangeArrowheads="1"/>
          </p:cNvSpPr>
          <p:nvPr/>
        </p:nvSpPr>
        <p:spPr bwMode="auto">
          <a:xfrm>
            <a:off x="2362200" y="6400800"/>
            <a:ext cx="47482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en-US" altLang="en-US" sz="2000">
                <a:solidFill>
                  <a:srgbClr val="000000"/>
                </a:solidFill>
                <a:latin typeface="Arial" panose="020B0604020202020204" pitchFamily="34" charset="0"/>
                <a:ea typeface="ＭＳ Ｐゴシック" panose="020B0600070205080204" pitchFamily="34" charset="-128"/>
                <a:cs typeface="Arial" panose="020B0604020202020204" pitchFamily="34" charset="0"/>
                <a:hlinkClick r:id="rId4"/>
              </a:rPr>
              <a:t>https://www.geodesy.noaa.gov/GRAV-D/</a:t>
            </a:r>
            <a:endParaRPr lang="en-US" altLang="en-US" sz="200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p:txBody>
      </p:sp>
      <p:pic>
        <p:nvPicPr>
          <p:cNvPr id="67589" name="Picture 4"/>
          <p:cNvPicPr>
            <a:picLocks noChangeAspect="1"/>
          </p:cNvPicPr>
          <p:nvPr/>
        </p:nvPicPr>
        <p:blipFill>
          <a:blip r:embed="rId5">
            <a:extLst>
              <a:ext uri="{28A0092B-C50C-407E-A947-70E740481C1C}">
                <a14:useLocalDpi xmlns:a14="http://schemas.microsoft.com/office/drawing/2010/main" val="0"/>
              </a:ext>
            </a:extLst>
          </a:blip>
          <a:srcRect l="44730" t="33333" r="28917" b="34375"/>
          <a:stretch>
            <a:fillRect/>
          </a:stretch>
        </p:blipFill>
        <p:spPr bwMode="auto">
          <a:xfrm>
            <a:off x="2057400" y="1546225"/>
            <a:ext cx="6553200" cy="451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0" name="Picture 1"/>
          <p:cNvPicPr>
            <a:picLocks noChangeAspect="1"/>
          </p:cNvPicPr>
          <p:nvPr/>
        </p:nvPicPr>
        <p:blipFill>
          <a:blip r:embed="rId6">
            <a:extLst>
              <a:ext uri="{28A0092B-C50C-407E-A947-70E740481C1C}">
                <a14:useLocalDpi xmlns:a14="http://schemas.microsoft.com/office/drawing/2010/main" val="0"/>
              </a:ext>
            </a:extLst>
          </a:blip>
          <a:srcRect l="80705" t="53468" r="1117" b="26169"/>
          <a:stretch>
            <a:fillRect/>
          </a:stretch>
        </p:blipFill>
        <p:spPr bwMode="auto">
          <a:xfrm>
            <a:off x="7342188" y="3962400"/>
            <a:ext cx="1652587"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1" name="Picture 5"/>
          <p:cNvPicPr>
            <a:picLocks noChangeAspect="1"/>
          </p:cNvPicPr>
          <p:nvPr/>
        </p:nvPicPr>
        <p:blipFill>
          <a:blip r:embed="rId7">
            <a:extLst>
              <a:ext uri="{28A0092B-C50C-407E-A947-70E740481C1C}">
                <a14:useLocalDpi xmlns:a14="http://schemas.microsoft.com/office/drawing/2010/main" val="0"/>
              </a:ext>
            </a:extLst>
          </a:blip>
          <a:srcRect l="40630" t="29166" r="40630" b="36458"/>
          <a:stretch>
            <a:fillRect/>
          </a:stretch>
        </p:blipFill>
        <p:spPr bwMode="auto">
          <a:xfrm>
            <a:off x="44450" y="3546475"/>
            <a:ext cx="24384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9934130"/>
      </p:ext>
    </p:extLst>
  </p:cSld>
  <p:clrMapOvr>
    <a:masterClrMapping/>
  </p:clrMapOvr>
  <p:transition spd="slow"/>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3"/>
          <p:cNvSpPr txBox="1">
            <a:spLocks noChangeArrowheads="1"/>
          </p:cNvSpPr>
          <p:nvPr/>
        </p:nvSpPr>
        <p:spPr bwMode="auto">
          <a:xfrm>
            <a:off x="-42863" y="1752600"/>
            <a:ext cx="9144001" cy="458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Font typeface="Arial" charset="0"/>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Font typeface="Arial" charset="0"/>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Font typeface="Arial" charset="0"/>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Font typeface="Arial" charset="0"/>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Times New Roman" pitchFamily="18" charset="0"/>
                <a:cs typeface="Times New Roman" pitchFamily="18" charset="0"/>
              </a:defRPr>
            </a:lvl9pPr>
          </a:lstStyle>
          <a:p>
            <a:pPr algn="ctr">
              <a:spcBef>
                <a:spcPct val="0"/>
              </a:spcBef>
              <a:buFontTx/>
              <a:buNone/>
              <a:defRPr/>
            </a:pPr>
            <a:r>
              <a:rPr lang="en-US" altLang="en-US" sz="2600" dirty="0" smtClean="0">
                <a:latin typeface="+mj-lt"/>
                <a:cs typeface="Arial" charset="0"/>
              </a:rPr>
              <a:t>          HORIZONTAL =  1.3671 m (4.5 </a:t>
            </a:r>
            <a:r>
              <a:rPr lang="en-US" altLang="en-US" sz="2600" dirty="0" err="1" smtClean="0">
                <a:latin typeface="+mj-lt"/>
                <a:cs typeface="Arial" charset="0"/>
              </a:rPr>
              <a:t>ft</a:t>
            </a:r>
            <a:r>
              <a:rPr lang="en-US" altLang="en-US" sz="2600" dirty="0" smtClean="0">
                <a:latin typeface="+mj-lt"/>
                <a:cs typeface="Arial" charset="0"/>
              </a:rPr>
              <a:t>)</a:t>
            </a:r>
          </a:p>
          <a:p>
            <a:pPr algn="ctr">
              <a:spcBef>
                <a:spcPct val="0"/>
              </a:spcBef>
              <a:buFontTx/>
              <a:buNone/>
              <a:defRPr/>
            </a:pPr>
            <a:r>
              <a:rPr lang="en-US" altLang="en-US" sz="2600" dirty="0" smtClean="0">
                <a:latin typeface="+mj-lt"/>
                <a:cs typeface="Arial" charset="0"/>
              </a:rPr>
              <a:t>ELLIPSOID HEIGHT = - 0.87 m (-2.85 </a:t>
            </a:r>
            <a:r>
              <a:rPr lang="en-US" altLang="en-US" sz="2600" dirty="0" err="1" smtClean="0">
                <a:latin typeface="+mj-lt"/>
                <a:cs typeface="Arial" charset="0"/>
              </a:rPr>
              <a:t>ft</a:t>
            </a:r>
            <a:r>
              <a:rPr lang="en-US" altLang="en-US" sz="2600" dirty="0" smtClean="0">
                <a:latin typeface="+mj-lt"/>
                <a:cs typeface="Arial" charset="0"/>
              </a:rPr>
              <a:t>)</a:t>
            </a:r>
          </a:p>
          <a:p>
            <a:pPr algn="ctr">
              <a:spcBef>
                <a:spcPct val="0"/>
              </a:spcBef>
              <a:buFontTx/>
              <a:buNone/>
              <a:defRPr/>
            </a:pPr>
            <a:r>
              <a:rPr lang="en-US" altLang="en-US" sz="2600" dirty="0" smtClean="0">
                <a:latin typeface="+mj-lt"/>
                <a:cs typeface="Arial" charset="0"/>
              </a:rPr>
              <a:t>Computed with </a:t>
            </a:r>
            <a:r>
              <a:rPr lang="en-US" altLang="en-US" sz="2600" dirty="0" smtClean="0">
                <a:solidFill>
                  <a:srgbClr val="FF0000"/>
                </a:solidFill>
                <a:latin typeface="+mj-lt"/>
                <a:cs typeface="Arial" charset="0"/>
              </a:rPr>
              <a:t>HTDP and Inverse</a:t>
            </a:r>
          </a:p>
          <a:p>
            <a:pPr algn="ctr">
              <a:spcBef>
                <a:spcPct val="0"/>
              </a:spcBef>
              <a:buFontTx/>
              <a:buNone/>
              <a:defRPr/>
            </a:pPr>
            <a:endParaRPr lang="en-US" altLang="en-US" sz="2600" dirty="0" smtClean="0">
              <a:latin typeface="+mj-lt"/>
              <a:cs typeface="Arial" charset="0"/>
            </a:endParaRPr>
          </a:p>
          <a:p>
            <a:pPr algn="ctr">
              <a:spcBef>
                <a:spcPct val="0"/>
              </a:spcBef>
              <a:buFontTx/>
              <a:buNone/>
              <a:defRPr/>
            </a:pPr>
            <a:r>
              <a:rPr lang="en-US" altLang="en-US" sz="2600" dirty="0" smtClean="0">
                <a:latin typeface="+mj-lt"/>
                <a:cs typeface="Arial" charset="0"/>
              </a:rPr>
              <a:t>ORTHOMETRIC HEIGHT = - 0.35 m (-1.14 </a:t>
            </a:r>
            <a:r>
              <a:rPr lang="en-US" altLang="en-US" sz="2600" dirty="0" err="1" smtClean="0">
                <a:latin typeface="+mj-lt"/>
                <a:cs typeface="Arial" charset="0"/>
              </a:rPr>
              <a:t>ft</a:t>
            </a:r>
            <a:r>
              <a:rPr lang="en-US" altLang="en-US" sz="2600" dirty="0" smtClean="0">
                <a:latin typeface="+mj-lt"/>
                <a:cs typeface="Arial" charset="0"/>
              </a:rPr>
              <a:t>)</a:t>
            </a:r>
          </a:p>
          <a:p>
            <a:pPr algn="ctr">
              <a:spcBef>
                <a:spcPct val="0"/>
              </a:spcBef>
              <a:buFontTx/>
              <a:buNone/>
              <a:defRPr/>
            </a:pPr>
            <a:r>
              <a:rPr lang="en-US" altLang="en-US" sz="2600" dirty="0" smtClean="0">
                <a:latin typeface="+mj-lt"/>
                <a:cs typeface="Arial" charset="0"/>
              </a:rPr>
              <a:t>Computed with </a:t>
            </a:r>
            <a:r>
              <a:rPr lang="en-US" altLang="en-US" sz="2600" dirty="0" smtClean="0">
                <a:solidFill>
                  <a:srgbClr val="FF0000"/>
                </a:solidFill>
                <a:latin typeface="+mj-lt"/>
                <a:cs typeface="Arial" charset="0"/>
              </a:rPr>
              <a:t>xGEOID16B</a:t>
            </a:r>
          </a:p>
          <a:p>
            <a:pPr algn="ctr">
              <a:spcBef>
                <a:spcPct val="0"/>
              </a:spcBef>
              <a:buFontTx/>
              <a:buNone/>
              <a:defRPr/>
            </a:pPr>
            <a:endParaRPr lang="en-US" altLang="en-US" sz="2600" dirty="0">
              <a:solidFill>
                <a:srgbClr val="FF0000"/>
              </a:solidFill>
              <a:latin typeface="+mj-lt"/>
              <a:cs typeface="Arial" charset="0"/>
            </a:endParaRPr>
          </a:p>
          <a:p>
            <a:pPr algn="ctr">
              <a:spcBef>
                <a:spcPct val="0"/>
              </a:spcBef>
              <a:buFontTx/>
              <a:buNone/>
              <a:defRPr/>
            </a:pPr>
            <a:r>
              <a:rPr lang="en-US" altLang="en-US" sz="2600" dirty="0" smtClean="0">
                <a:latin typeface="+mj-lt"/>
                <a:cs typeface="Arial" charset="0"/>
              </a:rPr>
              <a:t>Ortho HT from Leveling </a:t>
            </a:r>
            <a:r>
              <a:rPr lang="en-US" sz="2800" dirty="0">
                <a:solidFill>
                  <a:srgbClr val="FF0000"/>
                </a:solidFill>
                <a:latin typeface="+mn-lt"/>
              </a:rPr>
              <a:t>1611.012</a:t>
            </a:r>
            <a:r>
              <a:rPr lang="en-US" altLang="en-US" sz="2600" dirty="0" smtClean="0">
                <a:solidFill>
                  <a:srgbClr val="FF0000"/>
                </a:solidFill>
                <a:latin typeface="+mj-lt"/>
                <a:cs typeface="Arial" charset="0"/>
              </a:rPr>
              <a:t> m </a:t>
            </a:r>
            <a:r>
              <a:rPr lang="en-US" altLang="en-US" sz="2600" dirty="0">
                <a:solidFill>
                  <a:srgbClr val="FF0000"/>
                </a:solidFill>
                <a:latin typeface="+mj-lt"/>
                <a:cs typeface="Arial" charset="0"/>
              </a:rPr>
              <a:t>(</a:t>
            </a:r>
            <a:r>
              <a:rPr lang="en-US" altLang="en-US" sz="2600" dirty="0" smtClean="0">
                <a:solidFill>
                  <a:srgbClr val="FF0000"/>
                </a:solidFill>
                <a:latin typeface="+mj-lt"/>
                <a:cs typeface="Arial" charset="0"/>
              </a:rPr>
              <a:t>5285.472 </a:t>
            </a:r>
            <a:r>
              <a:rPr lang="en-US" altLang="en-US" sz="2600" dirty="0" err="1" smtClean="0">
                <a:solidFill>
                  <a:srgbClr val="FF0000"/>
                </a:solidFill>
                <a:latin typeface="+mj-lt"/>
                <a:cs typeface="Arial" charset="0"/>
              </a:rPr>
              <a:t>ft</a:t>
            </a:r>
            <a:r>
              <a:rPr lang="en-US" altLang="en-US" sz="2600" dirty="0" smtClean="0">
                <a:latin typeface="+mj-lt"/>
                <a:cs typeface="Arial" charset="0"/>
              </a:rPr>
              <a:t>)</a:t>
            </a:r>
          </a:p>
          <a:p>
            <a:pPr algn="ctr">
              <a:spcBef>
                <a:spcPct val="0"/>
              </a:spcBef>
              <a:buFontTx/>
              <a:buNone/>
              <a:defRPr/>
            </a:pPr>
            <a:r>
              <a:rPr lang="en-US" altLang="en-US" sz="2600" dirty="0" smtClean="0">
                <a:latin typeface="+mj-lt"/>
                <a:cs typeface="Arial" charset="0"/>
              </a:rPr>
              <a:t>Computed Ortho HT using Geoid 12B  1611.046 </a:t>
            </a:r>
            <a:r>
              <a:rPr lang="en-US" altLang="en-US" sz="2600" dirty="0">
                <a:latin typeface="+mj-lt"/>
                <a:cs typeface="Arial" charset="0"/>
              </a:rPr>
              <a:t>m (</a:t>
            </a:r>
            <a:r>
              <a:rPr lang="en-US" altLang="en-US" sz="2600" dirty="0" smtClean="0">
                <a:latin typeface="+mj-lt"/>
                <a:cs typeface="Arial" charset="0"/>
              </a:rPr>
              <a:t>5285.58 </a:t>
            </a:r>
            <a:r>
              <a:rPr lang="en-US" altLang="en-US" sz="2600" dirty="0" err="1" smtClean="0">
                <a:latin typeface="+mj-lt"/>
                <a:cs typeface="Arial" charset="0"/>
              </a:rPr>
              <a:t>ft</a:t>
            </a:r>
            <a:r>
              <a:rPr lang="en-US" altLang="en-US" sz="2600" dirty="0" smtClean="0">
                <a:latin typeface="+mj-lt"/>
                <a:cs typeface="Arial" charset="0"/>
              </a:rPr>
              <a:t>)</a:t>
            </a:r>
          </a:p>
          <a:p>
            <a:pPr algn="ctr">
              <a:spcBef>
                <a:spcPct val="0"/>
              </a:spcBef>
              <a:buFontTx/>
              <a:buNone/>
              <a:defRPr/>
            </a:pPr>
            <a:r>
              <a:rPr lang="en-US" altLang="en-US" sz="2600" dirty="0" smtClean="0">
                <a:latin typeface="+mj-lt"/>
                <a:cs typeface="Arial" charset="0"/>
              </a:rPr>
              <a:t>Ortho HT </a:t>
            </a:r>
            <a:r>
              <a:rPr lang="en-US" altLang="en-US" sz="2600" dirty="0">
                <a:latin typeface="+mj-lt"/>
                <a:cs typeface="Arial" charset="0"/>
              </a:rPr>
              <a:t>NGVD29 </a:t>
            </a:r>
            <a:r>
              <a:rPr lang="en-US" sz="2800" dirty="0">
                <a:latin typeface="+mn-lt"/>
              </a:rPr>
              <a:t>1610.112</a:t>
            </a:r>
            <a:r>
              <a:rPr lang="en-US" altLang="en-US" sz="2600" dirty="0" smtClean="0">
                <a:latin typeface="+mn-lt"/>
                <a:cs typeface="Arial" charset="0"/>
              </a:rPr>
              <a:t> </a:t>
            </a:r>
            <a:r>
              <a:rPr lang="en-US" altLang="en-US" sz="2600" dirty="0">
                <a:latin typeface="+mn-lt"/>
                <a:cs typeface="Arial" charset="0"/>
              </a:rPr>
              <a:t>m </a:t>
            </a:r>
            <a:r>
              <a:rPr lang="en-US" altLang="en-US" sz="2600" dirty="0" smtClean="0">
                <a:latin typeface="+mn-lt"/>
                <a:cs typeface="Arial" charset="0"/>
              </a:rPr>
              <a:t>(</a:t>
            </a:r>
            <a:r>
              <a:rPr lang="en-US" sz="2800" dirty="0">
                <a:latin typeface="+mn-lt"/>
              </a:rPr>
              <a:t>5282.51</a:t>
            </a:r>
            <a:r>
              <a:rPr lang="en-US" altLang="en-US" sz="2600" dirty="0" smtClean="0">
                <a:latin typeface="+mn-lt"/>
                <a:cs typeface="Arial" charset="0"/>
              </a:rPr>
              <a:t> </a:t>
            </a:r>
            <a:r>
              <a:rPr lang="en-US" altLang="en-US" sz="2600" dirty="0" err="1" smtClean="0">
                <a:latin typeface="+mj-lt"/>
                <a:cs typeface="Arial" charset="0"/>
              </a:rPr>
              <a:t>ft</a:t>
            </a:r>
            <a:r>
              <a:rPr lang="en-US" altLang="en-US" sz="2600" dirty="0" smtClean="0">
                <a:latin typeface="+mj-lt"/>
                <a:cs typeface="Arial" charset="0"/>
              </a:rPr>
              <a:t>) </a:t>
            </a:r>
          </a:p>
          <a:p>
            <a:pPr algn="ctr">
              <a:spcBef>
                <a:spcPct val="0"/>
              </a:spcBef>
              <a:buFontTx/>
              <a:buNone/>
              <a:defRPr/>
            </a:pPr>
            <a:r>
              <a:rPr lang="en-US" altLang="en-US" sz="2600" dirty="0" smtClean="0">
                <a:latin typeface="+mj-lt"/>
                <a:cs typeface="Arial" charset="0"/>
              </a:rPr>
              <a:t>New computed Height using xGEOID16B  </a:t>
            </a:r>
            <a:r>
              <a:rPr lang="en-US" sz="2800" dirty="0">
                <a:solidFill>
                  <a:srgbClr val="FF0000"/>
                </a:solidFill>
                <a:latin typeface="+mj-lt"/>
              </a:rPr>
              <a:t>1610.399</a:t>
            </a:r>
            <a:r>
              <a:rPr lang="en-US" altLang="en-US" sz="2600" dirty="0">
                <a:solidFill>
                  <a:srgbClr val="FF0000"/>
                </a:solidFill>
                <a:latin typeface="+mj-lt"/>
                <a:cs typeface="Arial" charset="0"/>
              </a:rPr>
              <a:t> (</a:t>
            </a:r>
            <a:r>
              <a:rPr lang="en-US" altLang="en-US" sz="2600" dirty="0" smtClean="0">
                <a:solidFill>
                  <a:srgbClr val="FF0000"/>
                </a:solidFill>
                <a:latin typeface="+mj-lt"/>
                <a:cs typeface="Arial" charset="0"/>
              </a:rPr>
              <a:t>5283.461 </a:t>
            </a:r>
            <a:r>
              <a:rPr lang="en-US" altLang="en-US" sz="2600" dirty="0" err="1" smtClean="0">
                <a:solidFill>
                  <a:srgbClr val="FF0000"/>
                </a:solidFill>
                <a:latin typeface="+mj-lt"/>
                <a:cs typeface="Arial" charset="0"/>
              </a:rPr>
              <a:t>ft</a:t>
            </a:r>
            <a:r>
              <a:rPr lang="en-US" altLang="en-US" sz="2600" dirty="0" smtClean="0">
                <a:solidFill>
                  <a:srgbClr val="FF0000"/>
                </a:solidFill>
                <a:latin typeface="+mj-lt"/>
                <a:cs typeface="Arial" charset="0"/>
              </a:rPr>
              <a:t>)</a:t>
            </a:r>
          </a:p>
        </p:txBody>
      </p:sp>
      <p:sp>
        <p:nvSpPr>
          <p:cNvPr id="34819" name="TextBox 1"/>
          <p:cNvSpPr txBox="1">
            <a:spLocks noChangeArrowheads="1"/>
          </p:cNvSpPr>
          <p:nvPr/>
        </p:nvSpPr>
        <p:spPr bwMode="auto">
          <a:xfrm>
            <a:off x="-12700" y="433388"/>
            <a:ext cx="9364663"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Font typeface="Arial" charset="0"/>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Font typeface="Arial" charset="0"/>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Font typeface="Arial" charset="0"/>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Font typeface="Arial" charset="0"/>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Times New Roman" pitchFamily="18" charset="0"/>
                <a:cs typeface="Times New Roman" pitchFamily="18" charset="0"/>
              </a:defRPr>
            </a:lvl9pPr>
          </a:lstStyle>
          <a:p>
            <a:pPr algn="ctr" eaLnBrk="1" hangingPunct="1">
              <a:spcBef>
                <a:spcPct val="0"/>
              </a:spcBef>
              <a:buFontTx/>
              <a:buNone/>
              <a:defRPr/>
            </a:pPr>
            <a:r>
              <a:rPr lang="en-US" altLang="en-US" dirty="0" smtClean="0">
                <a:solidFill>
                  <a:srgbClr val="0000FF"/>
                </a:solidFill>
                <a:latin typeface="+mj-lt"/>
              </a:rPr>
              <a:t>Predicated Positional Changes in 2022 </a:t>
            </a:r>
          </a:p>
          <a:p>
            <a:pPr algn="ctr" eaLnBrk="1" hangingPunct="1">
              <a:spcBef>
                <a:spcPct val="0"/>
              </a:spcBef>
              <a:buFontTx/>
              <a:buNone/>
              <a:defRPr/>
            </a:pPr>
            <a:r>
              <a:rPr lang="en-US" altLang="en-US" dirty="0" smtClean="0">
                <a:solidFill>
                  <a:srgbClr val="0000FF"/>
                </a:solidFill>
                <a:latin typeface="+mj-lt"/>
              </a:rPr>
              <a:t>Computed for S 411(KK1411)</a:t>
            </a:r>
            <a:r>
              <a:rPr lang="en-US" altLang="en-US" sz="2000" dirty="0" smtClean="0">
                <a:solidFill>
                  <a:srgbClr val="0000FF"/>
                </a:solidFill>
                <a:latin typeface="+mj-lt"/>
              </a:rPr>
              <a:t> </a:t>
            </a:r>
            <a:r>
              <a:rPr lang="en-US" altLang="en-US" dirty="0" smtClean="0">
                <a:solidFill>
                  <a:srgbClr val="0000FF"/>
                </a:solidFill>
                <a:latin typeface="+mj-lt"/>
              </a:rPr>
              <a:t>near Arvada, CO</a:t>
            </a:r>
          </a:p>
        </p:txBody>
      </p:sp>
    </p:spTree>
    <p:extLst>
      <p:ext uri="{BB962C8B-B14F-4D97-AF65-F5344CB8AC3E}">
        <p14:creationId xmlns:p14="http://schemas.microsoft.com/office/powerpoint/2010/main" val="883822653"/>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3"/>
          <p:cNvSpPr txBox="1">
            <a:spLocks noChangeArrowheads="1"/>
          </p:cNvSpPr>
          <p:nvPr/>
        </p:nvSpPr>
        <p:spPr bwMode="auto">
          <a:xfrm>
            <a:off x="-42863" y="1752600"/>
            <a:ext cx="9144001" cy="289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Font typeface="Arial" charset="0"/>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Font typeface="Arial" charset="0"/>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Font typeface="Arial" charset="0"/>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Font typeface="Arial" charset="0"/>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Times New Roman" pitchFamily="18" charset="0"/>
                <a:cs typeface="Times New Roman" pitchFamily="18" charset="0"/>
              </a:defRPr>
            </a:lvl9pPr>
          </a:lstStyle>
          <a:p>
            <a:pPr algn="ctr">
              <a:spcBef>
                <a:spcPct val="0"/>
              </a:spcBef>
              <a:buFontTx/>
              <a:buNone/>
              <a:defRPr/>
            </a:pPr>
            <a:r>
              <a:rPr lang="en-US" altLang="en-US" sz="2600" b="1" dirty="0">
                <a:latin typeface="+mj-lt"/>
                <a:cs typeface="Arial" charset="0"/>
              </a:rPr>
              <a:t>          HORIZONTAL = 1.2401 m (4.07 </a:t>
            </a:r>
            <a:r>
              <a:rPr lang="en-US" altLang="en-US" sz="2600" b="1" dirty="0" err="1">
                <a:latin typeface="+mj-lt"/>
                <a:cs typeface="Arial" charset="0"/>
              </a:rPr>
              <a:t>ft</a:t>
            </a:r>
            <a:r>
              <a:rPr lang="en-US" altLang="en-US" sz="2600" b="1" dirty="0">
                <a:latin typeface="+mj-lt"/>
                <a:cs typeface="Arial" charset="0"/>
              </a:rPr>
              <a:t>)</a:t>
            </a:r>
          </a:p>
          <a:p>
            <a:pPr algn="ctr">
              <a:spcBef>
                <a:spcPct val="0"/>
              </a:spcBef>
              <a:buFontTx/>
              <a:buNone/>
              <a:defRPr/>
            </a:pPr>
            <a:r>
              <a:rPr lang="en-US" altLang="en-US" sz="2600" b="1" dirty="0">
                <a:latin typeface="+mj-lt"/>
                <a:cs typeface="Arial" charset="0"/>
              </a:rPr>
              <a:t>ELLIPSOID HEIGHT = - 0.77 m (-2.53 </a:t>
            </a:r>
            <a:r>
              <a:rPr lang="en-US" altLang="en-US" sz="2600" b="1" dirty="0" err="1">
                <a:latin typeface="+mj-lt"/>
                <a:cs typeface="Arial" charset="0"/>
              </a:rPr>
              <a:t>ft</a:t>
            </a:r>
            <a:r>
              <a:rPr lang="en-US" altLang="en-US" sz="2600" b="1" dirty="0">
                <a:latin typeface="+mj-lt"/>
                <a:cs typeface="Arial" charset="0"/>
              </a:rPr>
              <a:t>)</a:t>
            </a:r>
          </a:p>
          <a:p>
            <a:pPr algn="ctr">
              <a:spcBef>
                <a:spcPct val="0"/>
              </a:spcBef>
              <a:buFontTx/>
              <a:buNone/>
              <a:defRPr/>
            </a:pPr>
            <a:r>
              <a:rPr lang="en-US" altLang="en-US" sz="2600" b="1" dirty="0">
                <a:latin typeface="+mj-lt"/>
                <a:cs typeface="Arial" charset="0"/>
              </a:rPr>
              <a:t>Computed with </a:t>
            </a:r>
            <a:r>
              <a:rPr lang="en-US" altLang="en-US" sz="2600" b="1" dirty="0">
                <a:solidFill>
                  <a:srgbClr val="FF0000"/>
                </a:solidFill>
                <a:latin typeface="+mj-lt"/>
                <a:cs typeface="Arial" charset="0"/>
              </a:rPr>
              <a:t>HTDP and Inverse</a:t>
            </a:r>
          </a:p>
          <a:p>
            <a:pPr algn="ctr">
              <a:spcBef>
                <a:spcPct val="0"/>
              </a:spcBef>
              <a:buFontTx/>
              <a:buNone/>
              <a:defRPr/>
            </a:pPr>
            <a:endParaRPr lang="en-US" altLang="en-US" sz="2600" b="1" dirty="0">
              <a:latin typeface="+mj-lt"/>
              <a:cs typeface="Arial" charset="0"/>
            </a:endParaRPr>
          </a:p>
          <a:p>
            <a:pPr algn="ctr">
              <a:spcBef>
                <a:spcPct val="0"/>
              </a:spcBef>
              <a:buFontTx/>
              <a:buNone/>
              <a:defRPr/>
            </a:pPr>
            <a:r>
              <a:rPr lang="en-US" altLang="en-US" sz="2600" b="1" dirty="0">
                <a:latin typeface="+mj-lt"/>
                <a:cs typeface="Arial" charset="0"/>
              </a:rPr>
              <a:t>ORTHOMETRIC HEIGHT = - 0.706 m (-2.32 </a:t>
            </a:r>
            <a:r>
              <a:rPr lang="en-US" altLang="en-US" sz="2600" b="1" dirty="0" err="1">
                <a:latin typeface="+mj-lt"/>
                <a:cs typeface="Arial" charset="0"/>
              </a:rPr>
              <a:t>ft</a:t>
            </a:r>
            <a:r>
              <a:rPr lang="en-US" altLang="en-US" sz="2600" b="1" dirty="0">
                <a:latin typeface="+mj-lt"/>
                <a:cs typeface="Arial" charset="0"/>
              </a:rPr>
              <a:t>)</a:t>
            </a:r>
          </a:p>
          <a:p>
            <a:pPr algn="ctr">
              <a:spcBef>
                <a:spcPct val="0"/>
              </a:spcBef>
              <a:buFontTx/>
              <a:buNone/>
              <a:defRPr/>
            </a:pPr>
            <a:r>
              <a:rPr lang="en-US" altLang="en-US" sz="2600" b="1" dirty="0">
                <a:latin typeface="+mj-lt"/>
                <a:cs typeface="Arial" charset="0"/>
              </a:rPr>
              <a:t>Computed with </a:t>
            </a:r>
            <a:r>
              <a:rPr lang="en-US" altLang="en-US" sz="2600" b="1" dirty="0">
                <a:solidFill>
                  <a:srgbClr val="FF0000"/>
                </a:solidFill>
                <a:latin typeface="+mj-lt"/>
                <a:cs typeface="Arial" charset="0"/>
              </a:rPr>
              <a:t>xGEOID16B</a:t>
            </a:r>
          </a:p>
          <a:p>
            <a:pPr algn="ctr">
              <a:spcBef>
                <a:spcPct val="0"/>
              </a:spcBef>
              <a:buFontTx/>
              <a:buNone/>
              <a:defRPr/>
            </a:pPr>
            <a:endParaRPr lang="en-US" altLang="en-US" sz="2600" b="1" dirty="0">
              <a:solidFill>
                <a:srgbClr val="FF0000"/>
              </a:solidFill>
              <a:latin typeface="+mj-lt"/>
              <a:cs typeface="Arial" charset="0"/>
            </a:endParaRPr>
          </a:p>
        </p:txBody>
      </p:sp>
      <p:sp>
        <p:nvSpPr>
          <p:cNvPr id="34819" name="TextBox 1"/>
          <p:cNvSpPr txBox="1">
            <a:spLocks noChangeArrowheads="1"/>
          </p:cNvSpPr>
          <p:nvPr/>
        </p:nvSpPr>
        <p:spPr bwMode="auto">
          <a:xfrm>
            <a:off x="-12700" y="433388"/>
            <a:ext cx="9364663"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Font typeface="Arial" charset="0"/>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Font typeface="Arial" charset="0"/>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Font typeface="Arial" charset="0"/>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Font typeface="Arial" charset="0"/>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Times New Roman" pitchFamily="18" charset="0"/>
                <a:cs typeface="Times New Roman" pitchFamily="18" charset="0"/>
              </a:defRPr>
            </a:lvl9pPr>
          </a:lstStyle>
          <a:p>
            <a:pPr algn="ctr" eaLnBrk="1" hangingPunct="1">
              <a:spcBef>
                <a:spcPct val="0"/>
              </a:spcBef>
              <a:buFontTx/>
              <a:buNone/>
              <a:defRPr/>
            </a:pPr>
            <a:r>
              <a:rPr lang="en-US" altLang="en-US" dirty="0">
                <a:solidFill>
                  <a:srgbClr val="0000FF"/>
                </a:solidFill>
                <a:latin typeface="+mj-lt"/>
              </a:rPr>
              <a:t>Predicted Positional Changes in 2022 </a:t>
            </a:r>
          </a:p>
          <a:p>
            <a:pPr algn="ctr" eaLnBrk="1" hangingPunct="1">
              <a:spcBef>
                <a:spcPct val="0"/>
              </a:spcBef>
              <a:buFontTx/>
              <a:buNone/>
              <a:defRPr/>
            </a:pPr>
            <a:r>
              <a:rPr lang="en-US" altLang="en-US" dirty="0">
                <a:solidFill>
                  <a:srgbClr val="0000FF"/>
                </a:solidFill>
                <a:latin typeface="+mj-lt"/>
              </a:rPr>
              <a:t>Computed for Q 32(NR0035)</a:t>
            </a:r>
            <a:r>
              <a:rPr lang="en-US" altLang="en-US" sz="2000" dirty="0">
                <a:solidFill>
                  <a:srgbClr val="0000FF"/>
                </a:solidFill>
                <a:latin typeface="+mj-lt"/>
              </a:rPr>
              <a:t> </a:t>
            </a:r>
            <a:r>
              <a:rPr lang="en-US" altLang="en-US" dirty="0">
                <a:solidFill>
                  <a:srgbClr val="0000FF"/>
                </a:solidFill>
                <a:latin typeface="+mj-lt"/>
              </a:rPr>
              <a:t>near Casper, WY</a:t>
            </a:r>
          </a:p>
        </p:txBody>
      </p:sp>
    </p:spTree>
    <p:extLst>
      <p:ext uri="{BB962C8B-B14F-4D97-AF65-F5344CB8AC3E}">
        <p14:creationId xmlns:p14="http://schemas.microsoft.com/office/powerpoint/2010/main" val="2498787238"/>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3"/>
          <p:cNvSpPr txBox="1">
            <a:spLocks noChangeArrowheads="1"/>
          </p:cNvSpPr>
          <p:nvPr/>
        </p:nvSpPr>
        <p:spPr bwMode="auto">
          <a:xfrm>
            <a:off x="-42863" y="1752600"/>
            <a:ext cx="9144001" cy="529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Font typeface="Arial" charset="0"/>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Font typeface="Arial" charset="0"/>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Font typeface="Arial" charset="0"/>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Font typeface="Arial" charset="0"/>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Times New Roman" pitchFamily="18" charset="0"/>
                <a:cs typeface="Times New Roman" pitchFamily="18" charset="0"/>
              </a:defRPr>
            </a:lvl9pPr>
          </a:lstStyle>
          <a:p>
            <a:pPr algn="ctr">
              <a:spcBef>
                <a:spcPct val="0"/>
              </a:spcBef>
              <a:buFontTx/>
              <a:buNone/>
              <a:defRPr/>
            </a:pPr>
            <a:r>
              <a:rPr lang="en-US" altLang="en-US" sz="2600" b="1" dirty="0">
                <a:latin typeface="+mj-lt"/>
                <a:cs typeface="Arial" charset="0"/>
              </a:rPr>
              <a:t>          HORIZONTAL = 1.2401 m (4.07 </a:t>
            </a:r>
            <a:r>
              <a:rPr lang="en-US" altLang="en-US" sz="2600" b="1" dirty="0" err="1">
                <a:latin typeface="+mj-lt"/>
                <a:cs typeface="Arial" charset="0"/>
              </a:rPr>
              <a:t>ft</a:t>
            </a:r>
            <a:r>
              <a:rPr lang="en-US" altLang="en-US" sz="2600" b="1" dirty="0">
                <a:latin typeface="+mj-lt"/>
                <a:cs typeface="Arial" charset="0"/>
              </a:rPr>
              <a:t>)</a:t>
            </a:r>
          </a:p>
          <a:p>
            <a:pPr algn="ctr">
              <a:spcBef>
                <a:spcPct val="0"/>
              </a:spcBef>
              <a:buFontTx/>
              <a:buNone/>
              <a:defRPr/>
            </a:pPr>
            <a:r>
              <a:rPr lang="en-US" altLang="en-US" sz="2600" b="1" dirty="0">
                <a:latin typeface="+mj-lt"/>
                <a:cs typeface="Arial" charset="0"/>
              </a:rPr>
              <a:t>ELLIPSOID HEIGHT = - 0.77 m (-2.53 </a:t>
            </a:r>
            <a:r>
              <a:rPr lang="en-US" altLang="en-US" sz="2600" b="1" dirty="0" err="1">
                <a:latin typeface="+mj-lt"/>
                <a:cs typeface="Arial" charset="0"/>
              </a:rPr>
              <a:t>ft</a:t>
            </a:r>
            <a:r>
              <a:rPr lang="en-US" altLang="en-US" sz="2600" b="1" dirty="0">
                <a:latin typeface="+mj-lt"/>
                <a:cs typeface="Arial" charset="0"/>
              </a:rPr>
              <a:t>)</a:t>
            </a:r>
          </a:p>
          <a:p>
            <a:pPr algn="ctr">
              <a:spcBef>
                <a:spcPct val="0"/>
              </a:spcBef>
              <a:buFontTx/>
              <a:buNone/>
              <a:defRPr/>
            </a:pPr>
            <a:r>
              <a:rPr lang="en-US" altLang="en-US" sz="2600" b="1" dirty="0">
                <a:latin typeface="+mj-lt"/>
                <a:cs typeface="Arial" charset="0"/>
              </a:rPr>
              <a:t>Computed with </a:t>
            </a:r>
            <a:r>
              <a:rPr lang="en-US" altLang="en-US" sz="2600" b="1" dirty="0">
                <a:solidFill>
                  <a:srgbClr val="FF0000"/>
                </a:solidFill>
                <a:latin typeface="+mj-lt"/>
                <a:cs typeface="Arial" charset="0"/>
              </a:rPr>
              <a:t>HTDP and Inverse</a:t>
            </a:r>
          </a:p>
          <a:p>
            <a:pPr algn="ctr">
              <a:spcBef>
                <a:spcPct val="0"/>
              </a:spcBef>
              <a:buFontTx/>
              <a:buNone/>
              <a:defRPr/>
            </a:pPr>
            <a:endParaRPr lang="en-US" altLang="en-US" sz="2600" b="1" dirty="0">
              <a:latin typeface="+mj-lt"/>
              <a:cs typeface="Arial" charset="0"/>
            </a:endParaRPr>
          </a:p>
          <a:p>
            <a:pPr algn="ctr">
              <a:spcBef>
                <a:spcPct val="0"/>
              </a:spcBef>
              <a:buFontTx/>
              <a:buNone/>
              <a:defRPr/>
            </a:pPr>
            <a:r>
              <a:rPr lang="en-US" altLang="en-US" sz="2600" b="1" dirty="0">
                <a:latin typeface="+mj-lt"/>
                <a:cs typeface="Arial" charset="0"/>
              </a:rPr>
              <a:t>ORTHOMETRIC HEIGHT = - 0.706 m (-2.32 </a:t>
            </a:r>
            <a:r>
              <a:rPr lang="en-US" altLang="en-US" sz="2600" b="1" dirty="0" err="1">
                <a:latin typeface="+mj-lt"/>
                <a:cs typeface="Arial" charset="0"/>
              </a:rPr>
              <a:t>ft</a:t>
            </a:r>
            <a:r>
              <a:rPr lang="en-US" altLang="en-US" sz="2600" b="1" dirty="0">
                <a:latin typeface="+mj-lt"/>
                <a:cs typeface="Arial" charset="0"/>
              </a:rPr>
              <a:t>)</a:t>
            </a:r>
          </a:p>
          <a:p>
            <a:pPr algn="ctr">
              <a:spcBef>
                <a:spcPct val="0"/>
              </a:spcBef>
              <a:buFontTx/>
              <a:buNone/>
              <a:defRPr/>
            </a:pPr>
            <a:r>
              <a:rPr lang="en-US" altLang="en-US" sz="2600" b="1" dirty="0">
                <a:latin typeface="+mj-lt"/>
                <a:cs typeface="Arial" charset="0"/>
              </a:rPr>
              <a:t>Computed with </a:t>
            </a:r>
            <a:r>
              <a:rPr lang="en-US" altLang="en-US" sz="2600" b="1" dirty="0">
                <a:solidFill>
                  <a:srgbClr val="FF0000"/>
                </a:solidFill>
                <a:latin typeface="+mj-lt"/>
                <a:cs typeface="Arial" charset="0"/>
              </a:rPr>
              <a:t>xGEOID16B</a:t>
            </a:r>
          </a:p>
          <a:p>
            <a:pPr algn="ctr">
              <a:spcBef>
                <a:spcPct val="0"/>
              </a:spcBef>
              <a:buFontTx/>
              <a:buNone/>
              <a:defRPr/>
            </a:pPr>
            <a:endParaRPr lang="en-US" altLang="en-US" sz="2600" b="1" dirty="0">
              <a:solidFill>
                <a:srgbClr val="FF0000"/>
              </a:solidFill>
              <a:latin typeface="+mj-lt"/>
              <a:cs typeface="Arial" charset="0"/>
            </a:endParaRPr>
          </a:p>
          <a:p>
            <a:pPr algn="ctr">
              <a:spcBef>
                <a:spcPct val="0"/>
              </a:spcBef>
              <a:buFontTx/>
              <a:buNone/>
              <a:defRPr/>
            </a:pPr>
            <a:r>
              <a:rPr lang="en-US" altLang="en-US" sz="2600" b="1" dirty="0">
                <a:latin typeface="+mj-lt"/>
                <a:cs typeface="Arial" charset="0"/>
              </a:rPr>
              <a:t>Ortho HT from Leveling </a:t>
            </a:r>
            <a:r>
              <a:rPr lang="en-US" altLang="en-US" sz="2600" b="1" dirty="0">
                <a:solidFill>
                  <a:srgbClr val="FF0000"/>
                </a:solidFill>
                <a:latin typeface="+mj-lt"/>
                <a:cs typeface="Arial" charset="0"/>
              </a:rPr>
              <a:t>1628.602 m (5343.17 </a:t>
            </a:r>
            <a:r>
              <a:rPr lang="en-US" altLang="en-US" sz="2600" b="1" dirty="0" err="1">
                <a:solidFill>
                  <a:srgbClr val="FF0000"/>
                </a:solidFill>
                <a:latin typeface="+mj-lt"/>
                <a:cs typeface="Arial" charset="0"/>
              </a:rPr>
              <a:t>ft</a:t>
            </a:r>
            <a:r>
              <a:rPr lang="en-US" altLang="en-US" sz="2600" b="1" dirty="0">
                <a:latin typeface="+mj-lt"/>
                <a:cs typeface="Arial" charset="0"/>
              </a:rPr>
              <a:t>)</a:t>
            </a:r>
          </a:p>
          <a:p>
            <a:pPr algn="ctr">
              <a:spcBef>
                <a:spcPct val="0"/>
              </a:spcBef>
              <a:buFontTx/>
              <a:buNone/>
              <a:defRPr/>
            </a:pPr>
            <a:r>
              <a:rPr lang="en-US" altLang="en-US" sz="2600" b="1" dirty="0">
                <a:latin typeface="+mj-lt"/>
                <a:cs typeface="Arial" charset="0"/>
              </a:rPr>
              <a:t>Ellipsoidal Height from </a:t>
            </a:r>
            <a:r>
              <a:rPr lang="en-US" altLang="en-US" sz="2600" b="1" dirty="0" err="1">
                <a:latin typeface="+mj-lt"/>
                <a:cs typeface="Arial" charset="0"/>
              </a:rPr>
              <a:t>DataSheet</a:t>
            </a:r>
            <a:r>
              <a:rPr lang="en-US" altLang="en-US" sz="2600" b="1" dirty="0">
                <a:latin typeface="+mj-lt"/>
                <a:cs typeface="Arial" charset="0"/>
              </a:rPr>
              <a:t> 1615.234 (5299.32 </a:t>
            </a:r>
            <a:r>
              <a:rPr lang="en-US" altLang="en-US" sz="2600" b="1" dirty="0" err="1">
                <a:latin typeface="+mj-lt"/>
                <a:cs typeface="Arial" charset="0"/>
              </a:rPr>
              <a:t>ft</a:t>
            </a:r>
            <a:r>
              <a:rPr lang="en-US" altLang="en-US" sz="2600" b="1" dirty="0">
                <a:latin typeface="+mj-lt"/>
                <a:cs typeface="Arial" charset="0"/>
              </a:rPr>
              <a:t>)</a:t>
            </a:r>
          </a:p>
          <a:p>
            <a:pPr algn="ctr">
              <a:spcBef>
                <a:spcPct val="0"/>
              </a:spcBef>
              <a:buFontTx/>
              <a:buNone/>
              <a:defRPr/>
            </a:pPr>
            <a:r>
              <a:rPr lang="en-US" altLang="en-US" sz="2600" b="1" dirty="0">
                <a:latin typeface="+mj-lt"/>
                <a:cs typeface="Arial" charset="0"/>
              </a:rPr>
              <a:t>Computed Ortho </a:t>
            </a:r>
            <a:r>
              <a:rPr lang="en-US" altLang="en-US" sz="2600" b="1" dirty="0" err="1">
                <a:latin typeface="+mj-lt"/>
                <a:cs typeface="Arial" charset="0"/>
              </a:rPr>
              <a:t>Ht</a:t>
            </a:r>
            <a:r>
              <a:rPr lang="en-US" altLang="en-US" sz="2600" b="1" dirty="0">
                <a:latin typeface="+mj-lt"/>
                <a:cs typeface="Arial" charset="0"/>
              </a:rPr>
              <a:t> using Geoid 12B  1628.595 m (5343.16 </a:t>
            </a:r>
            <a:r>
              <a:rPr lang="en-US" altLang="en-US" sz="2600" b="1" dirty="0" err="1">
                <a:latin typeface="+mj-lt"/>
                <a:cs typeface="Arial" charset="0"/>
              </a:rPr>
              <a:t>ft</a:t>
            </a:r>
            <a:r>
              <a:rPr lang="en-US" altLang="en-US" sz="2600" b="1" dirty="0">
                <a:latin typeface="+mj-lt"/>
                <a:cs typeface="Arial" charset="0"/>
              </a:rPr>
              <a:t>)</a:t>
            </a:r>
          </a:p>
          <a:p>
            <a:pPr algn="ctr">
              <a:spcBef>
                <a:spcPct val="0"/>
              </a:spcBef>
              <a:buFontTx/>
              <a:buNone/>
              <a:defRPr/>
            </a:pPr>
            <a:r>
              <a:rPr lang="en-US" altLang="en-US" sz="2600" b="1" dirty="0">
                <a:latin typeface="+mj-lt"/>
                <a:cs typeface="Arial" charset="0"/>
              </a:rPr>
              <a:t>Ortho </a:t>
            </a:r>
            <a:r>
              <a:rPr lang="en-US" altLang="en-US" sz="2600" b="1" dirty="0" err="1">
                <a:latin typeface="+mj-lt"/>
                <a:cs typeface="Arial" charset="0"/>
              </a:rPr>
              <a:t>Ht</a:t>
            </a:r>
            <a:r>
              <a:rPr lang="en-US" altLang="en-US" sz="2600" b="1" dirty="0">
                <a:latin typeface="+mj-lt"/>
                <a:cs typeface="Arial" charset="0"/>
              </a:rPr>
              <a:t> NGVD29 1627.72 m (5340.28 </a:t>
            </a:r>
            <a:r>
              <a:rPr lang="en-US" altLang="en-US" sz="2600" b="1" dirty="0" err="1">
                <a:latin typeface="+mj-lt"/>
                <a:cs typeface="Arial" charset="0"/>
              </a:rPr>
              <a:t>ft</a:t>
            </a:r>
            <a:r>
              <a:rPr lang="en-US" altLang="en-US" sz="2600" b="1" dirty="0">
                <a:latin typeface="+mj-lt"/>
                <a:cs typeface="Arial" charset="0"/>
              </a:rPr>
              <a:t>) </a:t>
            </a:r>
          </a:p>
          <a:p>
            <a:pPr algn="ctr">
              <a:spcBef>
                <a:spcPct val="0"/>
              </a:spcBef>
              <a:buFontTx/>
              <a:buNone/>
              <a:defRPr/>
            </a:pPr>
            <a:r>
              <a:rPr lang="en-US" altLang="en-US" sz="2600" b="1" dirty="0">
                <a:latin typeface="+mj-lt"/>
                <a:cs typeface="Arial" charset="0"/>
              </a:rPr>
              <a:t>New computed Ortho Height  </a:t>
            </a:r>
            <a:r>
              <a:rPr lang="en-US" altLang="en-US" sz="2600" b="1" dirty="0">
                <a:solidFill>
                  <a:srgbClr val="FF0000"/>
                </a:solidFill>
                <a:latin typeface="+mj-lt"/>
                <a:cs typeface="Arial" charset="0"/>
              </a:rPr>
              <a:t>1627.896 1627.870 (5340.87/5340.78 </a:t>
            </a:r>
            <a:r>
              <a:rPr lang="en-US" altLang="en-US" sz="2600" b="1" dirty="0" err="1">
                <a:solidFill>
                  <a:srgbClr val="FF0000"/>
                </a:solidFill>
                <a:latin typeface="+mj-lt"/>
                <a:cs typeface="Arial" charset="0"/>
              </a:rPr>
              <a:t>ft</a:t>
            </a:r>
            <a:r>
              <a:rPr lang="en-US" altLang="en-US" sz="2600" b="1" dirty="0">
                <a:solidFill>
                  <a:srgbClr val="FF0000"/>
                </a:solidFill>
                <a:latin typeface="+mj-lt"/>
                <a:cs typeface="Arial" charset="0"/>
              </a:rPr>
              <a:t>)</a:t>
            </a:r>
          </a:p>
        </p:txBody>
      </p:sp>
      <p:sp>
        <p:nvSpPr>
          <p:cNvPr id="34819" name="TextBox 1"/>
          <p:cNvSpPr txBox="1">
            <a:spLocks noChangeArrowheads="1"/>
          </p:cNvSpPr>
          <p:nvPr/>
        </p:nvSpPr>
        <p:spPr bwMode="auto">
          <a:xfrm>
            <a:off x="-12700" y="433388"/>
            <a:ext cx="9364663"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Font typeface="Arial" charset="0"/>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Font typeface="Arial" charset="0"/>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Font typeface="Arial" charset="0"/>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Font typeface="Arial" charset="0"/>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Times New Roman" pitchFamily="18" charset="0"/>
                <a:cs typeface="Times New Roman" pitchFamily="18" charset="0"/>
              </a:defRPr>
            </a:lvl9pPr>
          </a:lstStyle>
          <a:p>
            <a:pPr algn="ctr" eaLnBrk="1" hangingPunct="1">
              <a:spcBef>
                <a:spcPct val="0"/>
              </a:spcBef>
              <a:buFontTx/>
              <a:buNone/>
              <a:defRPr/>
            </a:pPr>
            <a:r>
              <a:rPr lang="en-US" altLang="en-US" dirty="0">
                <a:solidFill>
                  <a:srgbClr val="0000FF"/>
                </a:solidFill>
                <a:latin typeface="+mj-lt"/>
              </a:rPr>
              <a:t>Predicted Positional Changes in 2022 </a:t>
            </a:r>
          </a:p>
          <a:p>
            <a:pPr algn="ctr" eaLnBrk="1" hangingPunct="1">
              <a:spcBef>
                <a:spcPct val="0"/>
              </a:spcBef>
              <a:buFontTx/>
              <a:buNone/>
              <a:defRPr/>
            </a:pPr>
            <a:r>
              <a:rPr lang="en-US" altLang="en-US" dirty="0">
                <a:solidFill>
                  <a:srgbClr val="0000FF"/>
                </a:solidFill>
                <a:latin typeface="+mj-lt"/>
              </a:rPr>
              <a:t>Computed for Q 32(NR0035)</a:t>
            </a:r>
            <a:r>
              <a:rPr lang="en-US" altLang="en-US" sz="2000" dirty="0">
                <a:solidFill>
                  <a:srgbClr val="0000FF"/>
                </a:solidFill>
                <a:latin typeface="+mj-lt"/>
              </a:rPr>
              <a:t> </a:t>
            </a:r>
            <a:r>
              <a:rPr lang="en-US" altLang="en-US" dirty="0">
                <a:solidFill>
                  <a:srgbClr val="0000FF"/>
                </a:solidFill>
                <a:latin typeface="+mj-lt"/>
              </a:rPr>
              <a:t>near Casper, WY</a:t>
            </a:r>
          </a:p>
        </p:txBody>
      </p:sp>
    </p:spTree>
    <p:extLst>
      <p:ext uri="{BB962C8B-B14F-4D97-AF65-F5344CB8AC3E}">
        <p14:creationId xmlns:p14="http://schemas.microsoft.com/office/powerpoint/2010/main" val="2949366699"/>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874" name="Group 5"/>
          <p:cNvGrpSpPr>
            <a:grpSpLocks/>
          </p:cNvGrpSpPr>
          <p:nvPr/>
        </p:nvGrpSpPr>
        <p:grpSpPr bwMode="auto">
          <a:xfrm>
            <a:off x="561975" y="2046288"/>
            <a:ext cx="2089150" cy="2878137"/>
            <a:chOff x="561892" y="1308580"/>
            <a:chExt cx="2088944" cy="2878871"/>
          </a:xfrm>
        </p:grpSpPr>
        <p:sp>
          <p:nvSpPr>
            <p:cNvPr id="4" name="Text Box 23"/>
            <p:cNvSpPr txBox="1">
              <a:spLocks noChangeArrowheads="1"/>
            </p:cNvSpPr>
            <p:nvPr/>
          </p:nvSpPr>
          <p:spPr bwMode="auto">
            <a:xfrm>
              <a:off x="561892" y="3171192"/>
              <a:ext cx="2088944" cy="1016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fontAlgn="auto" hangingPunct="1">
                <a:spcBef>
                  <a:spcPts val="0"/>
                </a:spcBef>
                <a:spcAft>
                  <a:spcPts val="0"/>
                </a:spcAft>
                <a:defRPr/>
              </a:pPr>
              <a:r>
                <a:rPr lang="en-US" altLang="en-US" sz="2000" b="1" dirty="0">
                  <a:solidFill>
                    <a:srgbClr val="FF0000"/>
                  </a:solidFill>
                  <a:latin typeface="Calibri"/>
                  <a:cs typeface="+mn-cs"/>
                </a:rPr>
                <a:t>h is </a:t>
              </a:r>
              <a:r>
                <a:rPr lang="en-US" altLang="en-US" sz="2000" b="1" dirty="0">
                  <a:solidFill>
                    <a:srgbClr val="FF0000"/>
                  </a:solidFill>
                  <a:latin typeface="Calibri"/>
                </a:rPr>
                <a:t>ellipsoid height </a:t>
              </a:r>
              <a:r>
                <a:rPr lang="en-US" altLang="en-US" sz="2000" b="1" dirty="0">
                  <a:solidFill>
                    <a:srgbClr val="FF0000"/>
                  </a:solidFill>
                  <a:latin typeface="Calibri"/>
                  <a:cs typeface="+mn-cs"/>
                </a:rPr>
                <a:t>measured  </a:t>
              </a:r>
              <a:r>
                <a:rPr lang="en-US" altLang="en-US" sz="2000" b="1" dirty="0">
                  <a:solidFill>
                    <a:srgbClr val="FF0000"/>
                  </a:solidFill>
                  <a:latin typeface="Calibri"/>
                </a:rPr>
                <a:t>using </a:t>
              </a:r>
              <a:r>
                <a:rPr lang="en-US" altLang="en-US" sz="2000" b="1" dirty="0">
                  <a:solidFill>
                    <a:srgbClr val="FF0000"/>
                  </a:solidFill>
                  <a:latin typeface="Calibri"/>
                  <a:cs typeface="+mn-cs"/>
                </a:rPr>
                <a:t>GPS</a:t>
              </a:r>
            </a:p>
          </p:txBody>
        </p:sp>
        <p:pic>
          <p:nvPicPr>
            <p:cNvPr id="79888" name="Picture 24" descr="geo03a_700"/>
            <p:cNvPicPr>
              <a:picLocks noChangeAspect="1" noChangeArrowheads="1"/>
            </p:cNvPicPr>
            <p:nvPr/>
          </p:nvPicPr>
          <p:blipFill>
            <a:blip r:embed="rId3">
              <a:extLst>
                <a:ext uri="{28A0092B-C50C-407E-A947-70E740481C1C}">
                  <a14:useLocalDpi xmlns:a14="http://schemas.microsoft.com/office/drawing/2010/main" val="0"/>
                </a:ext>
              </a:extLst>
            </a:blip>
            <a:srcRect l="1398" t="26434" r="54709" b="47668"/>
            <a:stretch>
              <a:fillRect/>
            </a:stretch>
          </p:blipFill>
          <p:spPr bwMode="auto">
            <a:xfrm>
              <a:off x="561893" y="1308580"/>
              <a:ext cx="1541944" cy="1535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9875" name="Group 2"/>
          <p:cNvGrpSpPr>
            <a:grpSpLocks/>
          </p:cNvGrpSpPr>
          <p:nvPr/>
        </p:nvGrpSpPr>
        <p:grpSpPr bwMode="auto">
          <a:xfrm>
            <a:off x="3441700" y="1979613"/>
            <a:ext cx="2127250" cy="2574925"/>
            <a:chOff x="3543318" y="1306088"/>
            <a:chExt cx="2127812" cy="2573586"/>
          </a:xfrm>
        </p:grpSpPr>
        <p:sp>
          <p:nvSpPr>
            <p:cNvPr id="7" name="Text Box 26"/>
            <p:cNvSpPr txBox="1">
              <a:spLocks noChangeArrowheads="1"/>
            </p:cNvSpPr>
            <p:nvPr/>
          </p:nvSpPr>
          <p:spPr bwMode="auto">
            <a:xfrm>
              <a:off x="3543318" y="3172017"/>
              <a:ext cx="2127812" cy="707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fontAlgn="auto" hangingPunct="1">
                <a:spcBef>
                  <a:spcPts val="0"/>
                </a:spcBef>
                <a:spcAft>
                  <a:spcPts val="0"/>
                </a:spcAft>
                <a:defRPr/>
              </a:pPr>
              <a:r>
                <a:rPr lang="en-US" altLang="en-US" sz="2000" b="1" dirty="0">
                  <a:solidFill>
                    <a:srgbClr val="008000"/>
                  </a:solidFill>
                  <a:latin typeface="Calibri"/>
                  <a:cs typeface="+mn-cs"/>
                </a:rPr>
                <a:t>N is from a</a:t>
              </a:r>
              <a:r>
                <a:rPr lang="en-US" altLang="en-US" sz="2000" b="1" dirty="0">
                  <a:solidFill>
                    <a:srgbClr val="008000"/>
                  </a:solidFill>
                  <a:latin typeface="Calibri"/>
                </a:rPr>
                <a:t> g</a:t>
              </a:r>
              <a:r>
                <a:rPr lang="en-US" altLang="en-US" sz="2000" b="1" dirty="0" err="1">
                  <a:solidFill>
                    <a:srgbClr val="008000"/>
                  </a:solidFill>
                  <a:latin typeface="Calibri"/>
                  <a:cs typeface="+mn-cs"/>
                </a:rPr>
                <a:t>eoid</a:t>
              </a:r>
              <a:r>
                <a:rPr lang="en-US" altLang="en-US" sz="2000" b="1" dirty="0">
                  <a:solidFill>
                    <a:srgbClr val="008000"/>
                  </a:solidFill>
                  <a:latin typeface="Calibri"/>
                  <a:cs typeface="+mn-cs"/>
                </a:rPr>
                <a:t> </a:t>
              </a:r>
              <a:r>
                <a:rPr lang="en-US" altLang="en-US" sz="2000" b="1" dirty="0">
                  <a:solidFill>
                    <a:srgbClr val="008000"/>
                  </a:solidFill>
                  <a:latin typeface="Calibri"/>
                </a:rPr>
                <a:t>m</a:t>
              </a:r>
              <a:r>
                <a:rPr lang="en-US" altLang="en-US" sz="2000" b="1" dirty="0" err="1">
                  <a:solidFill>
                    <a:srgbClr val="008000"/>
                  </a:solidFill>
                  <a:latin typeface="Calibri"/>
                  <a:cs typeface="+mn-cs"/>
                </a:rPr>
                <a:t>odel</a:t>
              </a:r>
              <a:endParaRPr lang="en-US" altLang="en-US" sz="2000" b="1" dirty="0">
                <a:solidFill>
                  <a:srgbClr val="008000"/>
                </a:solidFill>
                <a:latin typeface="Calibri"/>
                <a:cs typeface="+mn-cs"/>
              </a:endParaRPr>
            </a:p>
          </p:txBody>
        </p:sp>
        <p:pic>
          <p:nvPicPr>
            <p:cNvPr id="79886" name="Picture 27" descr="geo03a_700"/>
            <p:cNvPicPr>
              <a:picLocks noChangeAspect="1" noChangeArrowheads="1"/>
            </p:cNvPicPr>
            <p:nvPr/>
          </p:nvPicPr>
          <p:blipFill>
            <a:blip r:embed="rId3">
              <a:extLst>
                <a:ext uri="{28A0092B-C50C-407E-A947-70E740481C1C}">
                  <a14:useLocalDpi xmlns:a14="http://schemas.microsoft.com/office/drawing/2010/main" val="0"/>
                </a:ext>
              </a:extLst>
            </a:blip>
            <a:srcRect l="1659" t="52025" r="61626" b="25487"/>
            <a:stretch>
              <a:fillRect/>
            </a:stretch>
          </p:blipFill>
          <p:spPr bwMode="auto">
            <a:xfrm>
              <a:off x="3543318" y="1306088"/>
              <a:ext cx="1485221" cy="1535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9876" name="TextBox 9"/>
          <p:cNvSpPr txBox="1">
            <a:spLocks noChangeArrowheads="1"/>
          </p:cNvSpPr>
          <p:nvPr/>
        </p:nvSpPr>
        <p:spPr bwMode="auto">
          <a:xfrm>
            <a:off x="74613" y="5118100"/>
            <a:ext cx="907891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1600"/>
              <a:t>Theoretically,  the difference between these three values should be zero.  In practice, using actual observations gives a residual, or measure of the misfit between the three.  We use the residual to evaluate the observations.</a:t>
            </a:r>
          </a:p>
        </p:txBody>
      </p:sp>
      <p:sp>
        <p:nvSpPr>
          <p:cNvPr id="79877" name="Rectangle 11"/>
          <p:cNvSpPr>
            <a:spLocks noChangeArrowheads="1"/>
          </p:cNvSpPr>
          <p:nvPr/>
        </p:nvSpPr>
        <p:spPr bwMode="auto">
          <a:xfrm>
            <a:off x="3195638" y="762000"/>
            <a:ext cx="25352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4000" b="1">
                <a:latin typeface="Helvetica" panose="020B0604020202020204" pitchFamily="34" charset="0"/>
                <a:cs typeface="Helvetica" panose="020B0604020202020204" pitchFamily="34" charset="0"/>
              </a:rPr>
              <a:t> h – N = H</a:t>
            </a:r>
          </a:p>
        </p:txBody>
      </p:sp>
      <p:grpSp>
        <p:nvGrpSpPr>
          <p:cNvPr id="79878" name="Group 12"/>
          <p:cNvGrpSpPr>
            <a:grpSpLocks/>
          </p:cNvGrpSpPr>
          <p:nvPr/>
        </p:nvGrpSpPr>
        <p:grpSpPr bwMode="auto">
          <a:xfrm>
            <a:off x="6350000" y="1541463"/>
            <a:ext cx="2413000" cy="3186112"/>
            <a:chOff x="3387814" y="1188962"/>
            <a:chExt cx="2412692" cy="3186647"/>
          </a:xfrm>
        </p:grpSpPr>
        <p:grpSp>
          <p:nvGrpSpPr>
            <p:cNvPr id="79881" name="Group 1"/>
            <p:cNvGrpSpPr>
              <a:grpSpLocks/>
            </p:cNvGrpSpPr>
            <p:nvPr/>
          </p:nvGrpSpPr>
          <p:grpSpPr bwMode="auto">
            <a:xfrm>
              <a:off x="3387814" y="1188962"/>
              <a:ext cx="2412692" cy="3186647"/>
              <a:chOff x="6462212" y="1308580"/>
              <a:chExt cx="2412692" cy="3186647"/>
            </a:xfrm>
          </p:grpSpPr>
          <p:pic>
            <p:nvPicPr>
              <p:cNvPr id="79883" name="Picture 2" descr="https://lh3.googleusercontent.com/S1XOYQBbS0C3cGyn9yZ5WWrfL0hoUVTwXPkwplNFKT9ZFaMQY7UUoOl1mZxVoEkHPYJL91at1cDJlGXDQJQ3KAGNsSb64nb-tkEhFG1m9NaQZOR9GAB198qw0HrG3DKk1iZDK2l_YMrXbDtrdb_ykGqKK-tmObAJWnFYUQjLQVPvPJNfdXt7icqPahRcbkDWkNa9-fRRvCP2rB5bLWbkoeet1Btzop0cwtckaDePJMqvoMbEKuliY60d4Zs9dEAx4MLfJHwiJjkV_ai2JXQk85cT5oKoyHmgWy3UY0v_lDCRZMhj-E0EEJ5O2S74nadCiKivx1P_psT-iSA7-hp3vtQTsNUhlPOZI5zZdm6bhFEuN2QAkGLJhUytCNlXkSea-sfq5YmCRI5Zb0HnmxChklDkOaZv7brDCx5ngEYv61hmyh1k9eYXvWgMvXE_XjjAv3FBFyO-N3xYLLgZNJBSqhsjfBxY4oPXXxY20BV3WaGM664__VDYaHiC7E82eVcLMs0LDcigR4NlFzHY0gkUz_gA2jkFn0GNmioj6uQtYjqoRZrYK5kfo530ai7xP6nWQtlK9fNUNtLXuSUSa9V9eMLjJKA8J8hgEBX5GUY=w1408-h941-no"/>
              <p:cNvPicPr>
                <a:picLocks noChangeAspect="1" noChangeArrowheads="1"/>
              </p:cNvPicPr>
              <p:nvPr/>
            </p:nvPicPr>
            <p:blipFill>
              <a:blip r:embed="rId4">
                <a:extLst>
                  <a:ext uri="{28A0092B-C50C-407E-A947-70E740481C1C}">
                    <a14:useLocalDpi xmlns:a14="http://schemas.microsoft.com/office/drawing/2010/main" val="0"/>
                  </a:ext>
                </a:extLst>
              </a:blip>
              <a:srcRect l="37022" t="5190" r="17825" b="20119"/>
              <a:stretch>
                <a:fillRect/>
              </a:stretch>
            </p:blipFill>
            <p:spPr bwMode="auto">
              <a:xfrm>
                <a:off x="6462212" y="1308580"/>
                <a:ext cx="1390795" cy="153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84" name="Text Box 23"/>
              <p:cNvSpPr txBox="1">
                <a:spLocks noChangeArrowheads="1"/>
              </p:cNvSpPr>
              <p:nvPr/>
            </p:nvSpPr>
            <p:spPr bwMode="auto">
              <a:xfrm>
                <a:off x="6462212" y="3171788"/>
                <a:ext cx="2412692"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2000" b="1">
                    <a:solidFill>
                      <a:srgbClr val="FF0000"/>
                    </a:solidFill>
                  </a:rPr>
                  <a:t>H is an NAVD 88 Orthometric Height traditionally from Leveling</a:t>
                </a:r>
              </a:p>
            </p:txBody>
          </p:sp>
        </p:grpSp>
        <p:pic>
          <p:nvPicPr>
            <p:cNvPr id="79882" name="Picture 2" descr="https://lh6.googleusercontent.com/wi3AYco9vXR_62LwCykcbpJO0IPb2yV_ulTfZMvvjnUgveLsikZKAV6XZWiwTJCBH9Y7QZ03H0YiGoR7dVgp2rGiBxPA5tig9ih7kePfVolBU3qyplbKgwelzs7Z7V2XWOAcLRsCQ3g"/>
            <p:cNvPicPr>
              <a:picLocks noChangeAspect="1" noChangeArrowheads="1"/>
            </p:cNvPicPr>
            <p:nvPr/>
          </p:nvPicPr>
          <p:blipFill>
            <a:blip r:embed="rId5">
              <a:extLst>
                <a:ext uri="{28A0092B-C50C-407E-A947-70E740481C1C}">
                  <a14:useLocalDpi xmlns:a14="http://schemas.microsoft.com/office/drawing/2010/main" val="0"/>
                </a:ext>
              </a:extLst>
            </a:blip>
            <a:srcRect l="19191" t="11363" r="19174" b="10814"/>
            <a:stretch>
              <a:fillRect/>
            </a:stretch>
          </p:blipFill>
          <p:spPr bwMode="auto">
            <a:xfrm>
              <a:off x="4478897" y="2172130"/>
              <a:ext cx="814278" cy="771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9879" name="TextBox 14"/>
          <p:cNvSpPr txBox="1">
            <a:spLocks noChangeArrowheads="1"/>
          </p:cNvSpPr>
          <p:nvPr/>
        </p:nvSpPr>
        <p:spPr bwMode="auto">
          <a:xfrm>
            <a:off x="2346325" y="2243138"/>
            <a:ext cx="8493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en-US" altLang="en-US" sz="7200"/>
              <a:t>-</a:t>
            </a:r>
            <a:endParaRPr lang="en-US" altLang="en-US"/>
          </a:p>
        </p:txBody>
      </p:sp>
      <p:sp>
        <p:nvSpPr>
          <p:cNvPr id="79880" name="TextBox 17"/>
          <p:cNvSpPr txBox="1">
            <a:spLocks noChangeArrowheads="1"/>
          </p:cNvSpPr>
          <p:nvPr/>
        </p:nvSpPr>
        <p:spPr bwMode="auto">
          <a:xfrm>
            <a:off x="5257800" y="2243138"/>
            <a:ext cx="8493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en-US" altLang="en-US" sz="7200"/>
              <a:t>=</a:t>
            </a:r>
            <a:endParaRPr lang="en-US" altLang="en-US"/>
          </a:p>
        </p:txBody>
      </p:sp>
    </p:spTree>
    <p:extLst>
      <p:ext uri="{BB962C8B-B14F-4D97-AF65-F5344CB8AC3E}">
        <p14:creationId xmlns:p14="http://schemas.microsoft.com/office/powerpoint/2010/main" val="291495099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7"/>
          <p:cNvSpPr>
            <a:spLocks noGrp="1" noChangeArrowheads="1"/>
          </p:cNvSpPr>
          <p:nvPr>
            <p:ph type="title"/>
          </p:nvPr>
        </p:nvSpPr>
        <p:spPr>
          <a:xfrm>
            <a:off x="228600" y="5561013"/>
            <a:ext cx="8723313" cy="838200"/>
          </a:xfrm>
        </p:spPr>
        <p:txBody>
          <a:bodyPr/>
          <a:lstStyle/>
          <a:p>
            <a:pPr eaLnBrk="1" hangingPunct="1"/>
            <a:r>
              <a:rPr lang="en-US" altLang="en-US" sz="2800" smtClean="0">
                <a:latin typeface="Verdana" panose="020B0604030504040204" pitchFamily="34" charset="0"/>
              </a:rPr>
              <a:t>Ellipsoid, Geoid, and Orthometric Heights</a:t>
            </a:r>
          </a:p>
        </p:txBody>
      </p:sp>
      <p:sp>
        <p:nvSpPr>
          <p:cNvPr id="81923" name="Rectangle 2"/>
          <p:cNvSpPr>
            <a:spLocks noGrp="1" noChangeArrowheads="1"/>
          </p:cNvSpPr>
          <p:nvPr>
            <p:ph idx="1"/>
          </p:nvPr>
        </p:nvSpPr>
        <p:spPr>
          <a:xfrm>
            <a:off x="0" y="1339850"/>
            <a:ext cx="9144000" cy="4495800"/>
          </a:xfrm>
        </p:spPr>
        <p:txBody>
          <a:bodyPr/>
          <a:lstStyle/>
          <a:p>
            <a:pPr algn="ctr" eaLnBrk="1" hangingPunct="1"/>
            <a:endParaRPr lang="en-US" altLang="en-US" sz="1200" smtClean="0">
              <a:solidFill>
                <a:srgbClr val="009900"/>
              </a:solidFill>
              <a:latin typeface="Verdana" panose="020B0604030504040204" pitchFamily="34" charset="0"/>
            </a:endParaRPr>
          </a:p>
          <a:p>
            <a:pPr algn="ctr" eaLnBrk="1" hangingPunct="1">
              <a:buFontTx/>
              <a:buChar char=" "/>
            </a:pPr>
            <a:endParaRPr lang="en-US" altLang="en-US" sz="1500" smtClean="0">
              <a:solidFill>
                <a:srgbClr val="009900"/>
              </a:solidFill>
              <a:latin typeface="Verdana" panose="020B0604030504040204" pitchFamily="34" charset="0"/>
            </a:endParaRPr>
          </a:p>
        </p:txBody>
      </p:sp>
      <p:sp>
        <p:nvSpPr>
          <p:cNvPr id="81924" name="Freeform 3"/>
          <p:cNvSpPr>
            <a:spLocks/>
          </p:cNvSpPr>
          <p:nvPr/>
        </p:nvSpPr>
        <p:spPr bwMode="auto">
          <a:xfrm>
            <a:off x="228600" y="4191000"/>
            <a:ext cx="2152650" cy="265113"/>
          </a:xfrm>
          <a:custGeom>
            <a:avLst/>
            <a:gdLst>
              <a:gd name="T0" fmla="*/ 2147483646 w 1356"/>
              <a:gd name="T1" fmla="*/ 2147483646 h 167"/>
              <a:gd name="T2" fmla="*/ 2147483646 w 1356"/>
              <a:gd name="T3" fmla="*/ 0 h 167"/>
              <a:gd name="T4" fmla="*/ 2147483646 w 1356"/>
              <a:gd name="T5" fmla="*/ 2147483646 h 167"/>
              <a:gd name="T6" fmla="*/ 2147483646 w 1356"/>
              <a:gd name="T7" fmla="*/ 2147483646 h 167"/>
              <a:gd name="T8" fmla="*/ 2147483646 w 1356"/>
              <a:gd name="T9" fmla="*/ 2147483646 h 167"/>
              <a:gd name="T10" fmla="*/ 2147483646 w 1356"/>
              <a:gd name="T11" fmla="*/ 2147483646 h 167"/>
              <a:gd name="T12" fmla="*/ 2147483646 w 1356"/>
              <a:gd name="T13" fmla="*/ 2147483646 h 167"/>
              <a:gd name="T14" fmla="*/ 2147483646 w 1356"/>
              <a:gd name="T15" fmla="*/ 2147483646 h 167"/>
              <a:gd name="T16" fmla="*/ 2147483646 w 1356"/>
              <a:gd name="T17" fmla="*/ 2147483646 h 167"/>
              <a:gd name="T18" fmla="*/ 2147483646 w 1356"/>
              <a:gd name="T19" fmla="*/ 2147483646 h 167"/>
              <a:gd name="T20" fmla="*/ 2147483646 w 1356"/>
              <a:gd name="T21" fmla="*/ 2147483646 h 167"/>
              <a:gd name="T22" fmla="*/ 2147483646 w 1356"/>
              <a:gd name="T23" fmla="*/ 2147483646 h 167"/>
              <a:gd name="T24" fmla="*/ 2147483646 w 1356"/>
              <a:gd name="T25" fmla="*/ 2147483646 h 167"/>
              <a:gd name="T26" fmla="*/ 2147483646 w 1356"/>
              <a:gd name="T27" fmla="*/ 2147483646 h 167"/>
              <a:gd name="T28" fmla="*/ 2147483646 w 1356"/>
              <a:gd name="T29" fmla="*/ 2147483646 h 167"/>
              <a:gd name="T30" fmla="*/ 0 w 1356"/>
              <a:gd name="T31" fmla="*/ 2147483646 h 1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56"/>
              <a:gd name="T49" fmla="*/ 0 h 167"/>
              <a:gd name="T50" fmla="*/ 1356 w 1356"/>
              <a:gd name="T51" fmla="*/ 167 h 16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56" h="167">
                <a:moveTo>
                  <a:pt x="1356" y="100"/>
                </a:moveTo>
                <a:cubicBezTo>
                  <a:pt x="1298" y="81"/>
                  <a:pt x="1244" y="43"/>
                  <a:pt x="1200" y="0"/>
                </a:cubicBezTo>
                <a:cubicBezTo>
                  <a:pt x="1155" y="9"/>
                  <a:pt x="1144" y="4"/>
                  <a:pt x="1111" y="33"/>
                </a:cubicBezTo>
                <a:cubicBezTo>
                  <a:pt x="1091" y="50"/>
                  <a:pt x="1080" y="78"/>
                  <a:pt x="1056" y="89"/>
                </a:cubicBezTo>
                <a:cubicBezTo>
                  <a:pt x="1041" y="96"/>
                  <a:pt x="1027" y="105"/>
                  <a:pt x="1011" y="111"/>
                </a:cubicBezTo>
                <a:cubicBezTo>
                  <a:pt x="989" y="120"/>
                  <a:pt x="945" y="133"/>
                  <a:pt x="945" y="133"/>
                </a:cubicBezTo>
                <a:cubicBezTo>
                  <a:pt x="852" y="118"/>
                  <a:pt x="896" y="134"/>
                  <a:pt x="811" y="78"/>
                </a:cubicBezTo>
                <a:cubicBezTo>
                  <a:pt x="800" y="71"/>
                  <a:pt x="778" y="56"/>
                  <a:pt x="778" y="56"/>
                </a:cubicBezTo>
                <a:cubicBezTo>
                  <a:pt x="716" y="77"/>
                  <a:pt x="773" y="52"/>
                  <a:pt x="711" y="100"/>
                </a:cubicBezTo>
                <a:cubicBezTo>
                  <a:pt x="690" y="116"/>
                  <a:pt x="645" y="144"/>
                  <a:pt x="645" y="144"/>
                </a:cubicBezTo>
                <a:cubicBezTo>
                  <a:pt x="564" y="136"/>
                  <a:pt x="520" y="152"/>
                  <a:pt x="478" y="89"/>
                </a:cubicBezTo>
                <a:cubicBezTo>
                  <a:pt x="423" y="107"/>
                  <a:pt x="445" y="126"/>
                  <a:pt x="389" y="144"/>
                </a:cubicBezTo>
                <a:cubicBezTo>
                  <a:pt x="337" y="140"/>
                  <a:pt x="285" y="142"/>
                  <a:pt x="234" y="133"/>
                </a:cubicBezTo>
                <a:cubicBezTo>
                  <a:pt x="224" y="131"/>
                  <a:pt x="221" y="113"/>
                  <a:pt x="211" y="111"/>
                </a:cubicBezTo>
                <a:cubicBezTo>
                  <a:pt x="185" y="106"/>
                  <a:pt x="121" y="156"/>
                  <a:pt x="100" y="167"/>
                </a:cubicBezTo>
                <a:cubicBezTo>
                  <a:pt x="67" y="163"/>
                  <a:pt x="0" y="155"/>
                  <a:pt x="0" y="155"/>
                </a:cubicBezTo>
              </a:path>
            </a:pathLst>
          </a:custGeom>
          <a:solidFill>
            <a:schemeClr val="accent2"/>
          </a:solidFill>
          <a:ln w="9525">
            <a:solidFill>
              <a:srgbClr val="003300"/>
            </a:solidFill>
            <a:round/>
            <a:headEnd/>
            <a:tailEnd/>
          </a:ln>
        </p:spPr>
        <p:txBody>
          <a:bodyPr wrap="none" anchor="ctr"/>
          <a:lstStyle/>
          <a:p>
            <a:endParaRPr lang="en-US"/>
          </a:p>
        </p:txBody>
      </p:sp>
      <p:sp>
        <p:nvSpPr>
          <p:cNvPr id="81925" name="Freeform 4"/>
          <p:cNvSpPr>
            <a:spLocks/>
          </p:cNvSpPr>
          <p:nvPr/>
        </p:nvSpPr>
        <p:spPr bwMode="auto">
          <a:xfrm>
            <a:off x="2438400" y="2895600"/>
            <a:ext cx="6172200" cy="1981200"/>
          </a:xfrm>
          <a:custGeom>
            <a:avLst/>
            <a:gdLst>
              <a:gd name="T0" fmla="*/ 0 w 4011"/>
              <a:gd name="T1" fmla="*/ 2147483646 h 1277"/>
              <a:gd name="T2" fmla="*/ 2147483646 w 4011"/>
              <a:gd name="T3" fmla="*/ 2147483646 h 1277"/>
              <a:gd name="T4" fmla="*/ 2147483646 w 4011"/>
              <a:gd name="T5" fmla="*/ 2147483646 h 1277"/>
              <a:gd name="T6" fmla="*/ 2147483646 w 4011"/>
              <a:gd name="T7" fmla="*/ 2147483646 h 1277"/>
              <a:gd name="T8" fmla="*/ 2147483646 w 4011"/>
              <a:gd name="T9" fmla="*/ 2147483646 h 1277"/>
              <a:gd name="T10" fmla="*/ 2147483646 w 4011"/>
              <a:gd name="T11" fmla="*/ 2147483646 h 1277"/>
              <a:gd name="T12" fmla="*/ 2147483646 w 4011"/>
              <a:gd name="T13" fmla="*/ 2147483646 h 1277"/>
              <a:gd name="T14" fmla="*/ 2147483646 w 4011"/>
              <a:gd name="T15" fmla="*/ 2147483646 h 1277"/>
              <a:gd name="T16" fmla="*/ 2147483646 w 4011"/>
              <a:gd name="T17" fmla="*/ 2147483646 h 1277"/>
              <a:gd name="T18" fmla="*/ 2147483646 w 4011"/>
              <a:gd name="T19" fmla="*/ 2147483646 h 1277"/>
              <a:gd name="T20" fmla="*/ 2147483646 w 4011"/>
              <a:gd name="T21" fmla="*/ 2147483646 h 1277"/>
              <a:gd name="T22" fmla="*/ 2147483646 w 4011"/>
              <a:gd name="T23" fmla="*/ 2147483646 h 1277"/>
              <a:gd name="T24" fmla="*/ 2147483646 w 4011"/>
              <a:gd name="T25" fmla="*/ 2147483646 h 1277"/>
              <a:gd name="T26" fmla="*/ 2147483646 w 4011"/>
              <a:gd name="T27" fmla="*/ 0 h 1277"/>
              <a:gd name="T28" fmla="*/ 2147483646 w 4011"/>
              <a:gd name="T29" fmla="*/ 2147483646 h 1277"/>
              <a:gd name="T30" fmla="*/ 2147483646 w 4011"/>
              <a:gd name="T31" fmla="*/ 2147483646 h 1277"/>
              <a:gd name="T32" fmla="*/ 2147483646 w 4011"/>
              <a:gd name="T33" fmla="*/ 2147483646 h 1277"/>
              <a:gd name="T34" fmla="*/ 2147483646 w 4011"/>
              <a:gd name="T35" fmla="*/ 2147483646 h 1277"/>
              <a:gd name="T36" fmla="*/ 2147483646 w 4011"/>
              <a:gd name="T37" fmla="*/ 2147483646 h 1277"/>
              <a:gd name="T38" fmla="*/ 2147483646 w 4011"/>
              <a:gd name="T39" fmla="*/ 2147483646 h 1277"/>
              <a:gd name="T40" fmla="*/ 2147483646 w 4011"/>
              <a:gd name="T41" fmla="*/ 2147483646 h 1277"/>
              <a:gd name="T42" fmla="*/ 2147483646 w 4011"/>
              <a:gd name="T43" fmla="*/ 2147483646 h 1277"/>
              <a:gd name="T44" fmla="*/ 2147483646 w 4011"/>
              <a:gd name="T45" fmla="*/ 2147483646 h 1277"/>
              <a:gd name="T46" fmla="*/ 2147483646 w 4011"/>
              <a:gd name="T47" fmla="*/ 2147483646 h 1277"/>
              <a:gd name="T48" fmla="*/ 2147483646 w 4011"/>
              <a:gd name="T49" fmla="*/ 2147483646 h 1277"/>
              <a:gd name="T50" fmla="*/ 2147483646 w 4011"/>
              <a:gd name="T51" fmla="*/ 2147483646 h 1277"/>
              <a:gd name="T52" fmla="*/ 2147483646 w 4011"/>
              <a:gd name="T53" fmla="*/ 2147483646 h 1277"/>
              <a:gd name="T54" fmla="*/ 2147483646 w 4011"/>
              <a:gd name="T55" fmla="*/ 2147483646 h 1277"/>
              <a:gd name="T56" fmla="*/ 2147483646 w 4011"/>
              <a:gd name="T57" fmla="*/ 2147483646 h 1277"/>
              <a:gd name="T58" fmla="*/ 2147483646 w 4011"/>
              <a:gd name="T59" fmla="*/ 2147483646 h 1277"/>
              <a:gd name="T60" fmla="*/ 2147483646 w 4011"/>
              <a:gd name="T61" fmla="*/ 2147483646 h 1277"/>
              <a:gd name="T62" fmla="*/ 2147483646 w 4011"/>
              <a:gd name="T63" fmla="*/ 2147483646 h 1277"/>
              <a:gd name="T64" fmla="*/ 2147483646 w 4011"/>
              <a:gd name="T65" fmla="*/ 2147483646 h 1277"/>
              <a:gd name="T66" fmla="*/ 2147483646 w 4011"/>
              <a:gd name="T67" fmla="*/ 2147483646 h 1277"/>
              <a:gd name="T68" fmla="*/ 2147483646 w 4011"/>
              <a:gd name="T69" fmla="*/ 2147483646 h 127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011"/>
              <a:gd name="T106" fmla="*/ 0 h 1277"/>
              <a:gd name="T107" fmla="*/ 4011 w 4011"/>
              <a:gd name="T108" fmla="*/ 1277 h 127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011" h="1277">
                <a:moveTo>
                  <a:pt x="0" y="911"/>
                </a:moveTo>
                <a:cubicBezTo>
                  <a:pt x="51" y="928"/>
                  <a:pt x="63" y="915"/>
                  <a:pt x="100" y="878"/>
                </a:cubicBezTo>
                <a:cubicBezTo>
                  <a:pt x="126" y="798"/>
                  <a:pt x="90" y="893"/>
                  <a:pt x="144" y="811"/>
                </a:cubicBezTo>
                <a:cubicBezTo>
                  <a:pt x="202" y="724"/>
                  <a:pt x="106" y="827"/>
                  <a:pt x="178" y="755"/>
                </a:cubicBezTo>
                <a:cubicBezTo>
                  <a:pt x="182" y="742"/>
                  <a:pt x="218" y="638"/>
                  <a:pt x="244" y="633"/>
                </a:cubicBezTo>
                <a:cubicBezTo>
                  <a:pt x="317" y="620"/>
                  <a:pt x="393" y="626"/>
                  <a:pt x="467" y="622"/>
                </a:cubicBezTo>
                <a:cubicBezTo>
                  <a:pt x="558" y="592"/>
                  <a:pt x="612" y="507"/>
                  <a:pt x="700" y="478"/>
                </a:cubicBezTo>
                <a:cubicBezTo>
                  <a:pt x="757" y="419"/>
                  <a:pt x="847" y="428"/>
                  <a:pt x="922" y="422"/>
                </a:cubicBezTo>
                <a:cubicBezTo>
                  <a:pt x="962" y="409"/>
                  <a:pt x="980" y="392"/>
                  <a:pt x="1011" y="366"/>
                </a:cubicBezTo>
                <a:cubicBezTo>
                  <a:pt x="1067" y="320"/>
                  <a:pt x="1128" y="273"/>
                  <a:pt x="1189" y="233"/>
                </a:cubicBezTo>
                <a:cubicBezTo>
                  <a:pt x="1212" y="198"/>
                  <a:pt x="1242" y="186"/>
                  <a:pt x="1267" y="155"/>
                </a:cubicBezTo>
                <a:cubicBezTo>
                  <a:pt x="1298" y="116"/>
                  <a:pt x="1330" y="79"/>
                  <a:pt x="1367" y="44"/>
                </a:cubicBezTo>
                <a:cubicBezTo>
                  <a:pt x="1377" y="35"/>
                  <a:pt x="1379" y="19"/>
                  <a:pt x="1389" y="11"/>
                </a:cubicBezTo>
                <a:cubicBezTo>
                  <a:pt x="1398" y="4"/>
                  <a:pt x="1411" y="4"/>
                  <a:pt x="1422" y="0"/>
                </a:cubicBezTo>
                <a:cubicBezTo>
                  <a:pt x="1463" y="4"/>
                  <a:pt x="1504" y="2"/>
                  <a:pt x="1544" y="11"/>
                </a:cubicBezTo>
                <a:cubicBezTo>
                  <a:pt x="1570" y="17"/>
                  <a:pt x="1599" y="64"/>
                  <a:pt x="1622" y="78"/>
                </a:cubicBezTo>
                <a:cubicBezTo>
                  <a:pt x="1676" y="111"/>
                  <a:pt x="1748" y="96"/>
                  <a:pt x="1811" y="100"/>
                </a:cubicBezTo>
                <a:cubicBezTo>
                  <a:pt x="1833" y="104"/>
                  <a:pt x="1857" y="102"/>
                  <a:pt x="1878" y="111"/>
                </a:cubicBezTo>
                <a:cubicBezTo>
                  <a:pt x="1917" y="128"/>
                  <a:pt x="1919" y="182"/>
                  <a:pt x="1956" y="200"/>
                </a:cubicBezTo>
                <a:cubicBezTo>
                  <a:pt x="2040" y="242"/>
                  <a:pt x="2146" y="228"/>
                  <a:pt x="2233" y="233"/>
                </a:cubicBezTo>
                <a:cubicBezTo>
                  <a:pt x="2292" y="252"/>
                  <a:pt x="2260" y="234"/>
                  <a:pt x="2311" y="311"/>
                </a:cubicBezTo>
                <a:cubicBezTo>
                  <a:pt x="2334" y="347"/>
                  <a:pt x="2303" y="368"/>
                  <a:pt x="2367" y="389"/>
                </a:cubicBezTo>
                <a:cubicBezTo>
                  <a:pt x="2423" y="408"/>
                  <a:pt x="2478" y="415"/>
                  <a:pt x="2534" y="433"/>
                </a:cubicBezTo>
                <a:cubicBezTo>
                  <a:pt x="2563" y="476"/>
                  <a:pt x="2564" y="504"/>
                  <a:pt x="2578" y="555"/>
                </a:cubicBezTo>
                <a:cubicBezTo>
                  <a:pt x="2584" y="578"/>
                  <a:pt x="2600" y="622"/>
                  <a:pt x="2600" y="622"/>
                </a:cubicBezTo>
                <a:cubicBezTo>
                  <a:pt x="2718" y="614"/>
                  <a:pt x="2850" y="599"/>
                  <a:pt x="2967" y="622"/>
                </a:cubicBezTo>
                <a:cubicBezTo>
                  <a:pt x="2990" y="627"/>
                  <a:pt x="2995" y="661"/>
                  <a:pt x="3011" y="678"/>
                </a:cubicBezTo>
                <a:cubicBezTo>
                  <a:pt x="3034" y="771"/>
                  <a:pt x="3034" y="843"/>
                  <a:pt x="3045" y="944"/>
                </a:cubicBezTo>
                <a:cubicBezTo>
                  <a:pt x="3048" y="970"/>
                  <a:pt x="3063" y="1039"/>
                  <a:pt x="3089" y="1055"/>
                </a:cubicBezTo>
                <a:cubicBezTo>
                  <a:pt x="3119" y="1074"/>
                  <a:pt x="3156" y="1077"/>
                  <a:pt x="3189" y="1089"/>
                </a:cubicBezTo>
                <a:cubicBezTo>
                  <a:pt x="3353" y="1078"/>
                  <a:pt x="3397" y="1066"/>
                  <a:pt x="3556" y="1077"/>
                </a:cubicBezTo>
                <a:cubicBezTo>
                  <a:pt x="3601" y="1093"/>
                  <a:pt x="3643" y="1162"/>
                  <a:pt x="3689" y="1166"/>
                </a:cubicBezTo>
                <a:cubicBezTo>
                  <a:pt x="3730" y="1170"/>
                  <a:pt x="3770" y="1173"/>
                  <a:pt x="3811" y="1177"/>
                </a:cubicBezTo>
                <a:cubicBezTo>
                  <a:pt x="3896" y="1206"/>
                  <a:pt x="3855" y="1195"/>
                  <a:pt x="3934" y="1211"/>
                </a:cubicBezTo>
                <a:cubicBezTo>
                  <a:pt x="3957" y="1245"/>
                  <a:pt x="3975" y="1259"/>
                  <a:pt x="4011" y="1277"/>
                </a:cubicBezTo>
              </a:path>
            </a:pathLst>
          </a:custGeom>
          <a:noFill/>
          <a:ln w="9525">
            <a:solidFill>
              <a:srgbClr val="99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1926" name="Text Box 5"/>
          <p:cNvSpPr txBox="1">
            <a:spLocks noChangeArrowheads="1"/>
          </p:cNvSpPr>
          <p:nvPr/>
        </p:nvSpPr>
        <p:spPr bwMode="auto">
          <a:xfrm>
            <a:off x="2743200" y="3440113"/>
            <a:ext cx="1905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en-US" altLang="en-US" sz="1800" b="1">
                <a:solidFill>
                  <a:srgbClr val="003300"/>
                </a:solidFill>
                <a:latin typeface="Verdana" panose="020B0604030504040204" pitchFamily="34" charset="0"/>
                <a:ea typeface="ＭＳ Ｐゴシック" panose="020B0600070205080204" pitchFamily="34" charset="-128"/>
                <a:cs typeface="Arial" panose="020B0604020202020204" pitchFamily="34" charset="0"/>
              </a:rPr>
              <a:t>(NAVD88) H</a:t>
            </a:r>
            <a:endParaRPr lang="en-US" altLang="en-US" sz="1800">
              <a:latin typeface="Verdana" panose="020B0604030504040204" pitchFamily="34" charset="0"/>
              <a:ea typeface="ＭＳ Ｐゴシック" panose="020B0600070205080204" pitchFamily="34" charset="-128"/>
              <a:cs typeface="Arial" panose="020B0604020202020204" pitchFamily="34" charset="0"/>
            </a:endParaRPr>
          </a:p>
        </p:txBody>
      </p:sp>
      <p:sp>
        <p:nvSpPr>
          <p:cNvPr id="81927" name="Text Box 6"/>
          <p:cNvSpPr txBox="1">
            <a:spLocks noChangeArrowheads="1"/>
          </p:cNvSpPr>
          <p:nvPr/>
        </p:nvSpPr>
        <p:spPr bwMode="auto">
          <a:xfrm>
            <a:off x="4327525" y="4994275"/>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1800">
              <a:solidFill>
                <a:srgbClr val="003300"/>
              </a:solidFill>
              <a:ea typeface="ＭＳ Ｐゴシック" panose="020B0600070205080204" pitchFamily="34" charset="-128"/>
              <a:cs typeface="Arial" panose="020B0604020202020204" pitchFamily="34" charset="0"/>
            </a:endParaRPr>
          </a:p>
        </p:txBody>
      </p:sp>
      <p:sp>
        <p:nvSpPr>
          <p:cNvPr id="81928" name="Text Box 7"/>
          <p:cNvSpPr txBox="1">
            <a:spLocks noChangeArrowheads="1"/>
          </p:cNvSpPr>
          <p:nvPr/>
        </p:nvSpPr>
        <p:spPr bwMode="auto">
          <a:xfrm>
            <a:off x="609600" y="1611313"/>
            <a:ext cx="48593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en-US" altLang="en-US" sz="1800">
                <a:solidFill>
                  <a:srgbClr val="003300"/>
                </a:solidFill>
                <a:latin typeface="Verdana" panose="020B0604030504040204" pitchFamily="34" charset="0"/>
                <a:ea typeface="ＭＳ Ｐゴシック" panose="020B0600070205080204" pitchFamily="34" charset="-128"/>
                <a:cs typeface="Arial" panose="020B0604020202020204" pitchFamily="34" charset="0"/>
              </a:rPr>
              <a:t>H = Orthometric Height  (leveling)        </a:t>
            </a:r>
          </a:p>
        </p:txBody>
      </p:sp>
      <p:sp>
        <p:nvSpPr>
          <p:cNvPr id="81929" name="Freeform 8"/>
          <p:cNvSpPr>
            <a:spLocks/>
          </p:cNvSpPr>
          <p:nvPr/>
        </p:nvSpPr>
        <p:spPr bwMode="auto">
          <a:xfrm>
            <a:off x="4800600" y="3886200"/>
            <a:ext cx="4763" cy="381000"/>
          </a:xfrm>
          <a:custGeom>
            <a:avLst/>
            <a:gdLst>
              <a:gd name="T0" fmla="*/ 0 w 3"/>
              <a:gd name="T1" fmla="*/ 0 h 240"/>
              <a:gd name="T2" fmla="*/ 2147483646 w 3"/>
              <a:gd name="T3" fmla="*/ 2147483646 h 240"/>
              <a:gd name="T4" fmla="*/ 2147483646 w 3"/>
              <a:gd name="T5" fmla="*/ 2147483646 h 240"/>
              <a:gd name="T6" fmla="*/ 0 60000 65536"/>
              <a:gd name="T7" fmla="*/ 0 60000 65536"/>
              <a:gd name="T8" fmla="*/ 0 60000 65536"/>
              <a:gd name="T9" fmla="*/ 0 w 3"/>
              <a:gd name="T10" fmla="*/ 0 h 240"/>
              <a:gd name="T11" fmla="*/ 3 w 3"/>
              <a:gd name="T12" fmla="*/ 240 h 240"/>
            </a:gdLst>
            <a:ahLst/>
            <a:cxnLst>
              <a:cxn ang="T6">
                <a:pos x="T0" y="T1"/>
              </a:cxn>
              <a:cxn ang="T7">
                <a:pos x="T2" y="T3"/>
              </a:cxn>
              <a:cxn ang="T8">
                <a:pos x="T4" y="T5"/>
              </a:cxn>
            </a:cxnLst>
            <a:rect l="T9" t="T10" r="T11" b="T12"/>
            <a:pathLst>
              <a:path w="3" h="240">
                <a:moveTo>
                  <a:pt x="0" y="0"/>
                </a:moveTo>
                <a:lnTo>
                  <a:pt x="3" y="106"/>
                </a:lnTo>
                <a:lnTo>
                  <a:pt x="1" y="240"/>
                </a:lnTo>
              </a:path>
            </a:pathLst>
          </a:custGeom>
          <a:noFill/>
          <a:ln w="9525">
            <a:solidFill>
              <a:srgbClr val="009900"/>
            </a:solidFill>
            <a:round/>
            <a:headEnd type="oval" w="med" len="me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1930" name="Text Box 9"/>
          <p:cNvSpPr txBox="1">
            <a:spLocks noChangeArrowheads="1"/>
          </p:cNvSpPr>
          <p:nvPr/>
        </p:nvSpPr>
        <p:spPr bwMode="auto">
          <a:xfrm flipH="1" flipV="1">
            <a:off x="5562600" y="2987675"/>
            <a:ext cx="1905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en-US" altLang="en-US" sz="2800">
                <a:solidFill>
                  <a:srgbClr val="003300"/>
                </a:solidFill>
                <a:ea typeface="ＭＳ Ｐゴシック" panose="020B0600070205080204" pitchFamily="34" charset="-128"/>
                <a:cs typeface="Arial" panose="020B0604020202020204" pitchFamily="34" charset="0"/>
              </a:rPr>
              <a:t> </a:t>
            </a:r>
            <a:endParaRPr lang="en-US" altLang="en-US" sz="1800">
              <a:solidFill>
                <a:srgbClr val="003300"/>
              </a:solidFill>
              <a:ea typeface="ＭＳ Ｐゴシック" panose="020B0600070205080204" pitchFamily="34" charset="-128"/>
              <a:cs typeface="Arial" panose="020B0604020202020204" pitchFamily="34" charset="0"/>
            </a:endParaRPr>
          </a:p>
        </p:txBody>
      </p:sp>
      <p:sp>
        <p:nvSpPr>
          <p:cNvPr id="81931" name="Text Box 10"/>
          <p:cNvSpPr txBox="1">
            <a:spLocks noChangeArrowheads="1"/>
          </p:cNvSpPr>
          <p:nvPr/>
        </p:nvSpPr>
        <p:spPr bwMode="auto">
          <a:xfrm>
            <a:off x="6172200" y="1752600"/>
            <a:ext cx="2514600" cy="58420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en-US" altLang="en-US" b="1">
                <a:latin typeface="Verdana" panose="020B0604030504040204" pitchFamily="34" charset="0"/>
                <a:ea typeface="ＭＳ Ｐゴシック" panose="020B0600070205080204" pitchFamily="34" charset="-128"/>
                <a:cs typeface="Arial" panose="020B0604020202020204" pitchFamily="34" charset="0"/>
              </a:rPr>
              <a:t>H</a:t>
            </a:r>
            <a:r>
              <a:rPr lang="en-US" altLang="en-US">
                <a:latin typeface="Verdana" panose="020B0604030504040204" pitchFamily="34" charset="0"/>
                <a:ea typeface="ＭＳ Ｐゴシック" panose="020B0600070205080204" pitchFamily="34" charset="-128"/>
                <a:cs typeface="Arial" panose="020B0604020202020204" pitchFamily="34" charset="0"/>
              </a:rPr>
              <a:t> </a:t>
            </a:r>
            <a:r>
              <a:rPr lang="en-US" altLang="en-US" b="1">
                <a:solidFill>
                  <a:srgbClr val="003300"/>
                </a:solidFill>
                <a:latin typeface="Verdana" panose="020B0604030504040204" pitchFamily="34" charset="0"/>
                <a:ea typeface="ＭＳ Ｐゴシック" panose="020B0600070205080204" pitchFamily="34" charset="-128"/>
                <a:cs typeface="Arial" panose="020B0604020202020204" pitchFamily="34" charset="0"/>
              </a:rPr>
              <a:t> = </a:t>
            </a:r>
            <a:r>
              <a:rPr lang="en-US" altLang="en-US" b="1">
                <a:solidFill>
                  <a:srgbClr val="0066FF"/>
                </a:solidFill>
                <a:latin typeface="Verdana" panose="020B0604030504040204" pitchFamily="34" charset="0"/>
                <a:ea typeface="ＭＳ Ｐゴシック" panose="020B0600070205080204" pitchFamily="34" charset="-128"/>
                <a:cs typeface="Arial" panose="020B0604020202020204" pitchFamily="34" charset="0"/>
              </a:rPr>
              <a:t>h</a:t>
            </a:r>
            <a:r>
              <a:rPr lang="en-US" altLang="en-US" b="1">
                <a:solidFill>
                  <a:srgbClr val="003300"/>
                </a:solidFill>
                <a:latin typeface="Verdana" panose="020B0604030504040204" pitchFamily="34" charset="0"/>
                <a:ea typeface="ＭＳ Ｐゴシック" panose="020B0600070205080204" pitchFamily="34" charset="-128"/>
                <a:cs typeface="Arial" panose="020B0604020202020204" pitchFamily="34" charset="0"/>
              </a:rPr>
              <a:t> - </a:t>
            </a:r>
            <a:r>
              <a:rPr lang="en-US" altLang="en-US" b="1">
                <a:solidFill>
                  <a:srgbClr val="009900"/>
                </a:solidFill>
                <a:latin typeface="Verdana" panose="020B0604030504040204" pitchFamily="34" charset="0"/>
                <a:ea typeface="ＭＳ Ｐゴシック" panose="020B0600070205080204" pitchFamily="34" charset="-128"/>
                <a:cs typeface="Arial" panose="020B0604020202020204" pitchFamily="34" charset="0"/>
              </a:rPr>
              <a:t>N</a:t>
            </a:r>
          </a:p>
        </p:txBody>
      </p:sp>
      <p:sp>
        <p:nvSpPr>
          <p:cNvPr id="81932" name="Text Box 11"/>
          <p:cNvSpPr txBox="1">
            <a:spLocks noChangeArrowheads="1"/>
          </p:cNvSpPr>
          <p:nvPr/>
        </p:nvSpPr>
        <p:spPr bwMode="auto">
          <a:xfrm>
            <a:off x="6870700" y="3276600"/>
            <a:ext cx="15763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en-US" altLang="en-US" sz="1400">
                <a:solidFill>
                  <a:srgbClr val="003300"/>
                </a:solidFill>
                <a:latin typeface="Verdana" panose="020B0604030504040204" pitchFamily="34" charset="0"/>
                <a:ea typeface="ＭＳ Ｐゴシック" panose="020B0600070205080204" pitchFamily="34" charset="-128"/>
                <a:cs typeface="Arial" panose="020B0604020202020204" pitchFamily="34" charset="0"/>
              </a:rPr>
              <a:t>TOPOGRAPHIC </a:t>
            </a:r>
          </a:p>
          <a:p>
            <a:pPr eaLnBrk="1" hangingPunct="1">
              <a:spcBef>
                <a:spcPct val="0"/>
              </a:spcBef>
              <a:buFontTx/>
              <a:buNone/>
            </a:pPr>
            <a:r>
              <a:rPr lang="en-US" altLang="en-US" sz="1400">
                <a:solidFill>
                  <a:srgbClr val="003300"/>
                </a:solidFill>
                <a:latin typeface="Verdana" panose="020B0604030504040204" pitchFamily="34" charset="0"/>
                <a:ea typeface="ＭＳ Ｐゴシック" panose="020B0600070205080204" pitchFamily="34" charset="-128"/>
                <a:cs typeface="Arial" panose="020B0604020202020204" pitchFamily="34" charset="0"/>
              </a:rPr>
              <a:t>SURFACE</a:t>
            </a:r>
          </a:p>
        </p:txBody>
      </p:sp>
      <p:sp>
        <p:nvSpPr>
          <p:cNvPr id="81933" name="Line 12"/>
          <p:cNvSpPr>
            <a:spLocks noChangeShapeType="1"/>
          </p:cNvSpPr>
          <p:nvPr/>
        </p:nvSpPr>
        <p:spPr bwMode="auto">
          <a:xfrm flipH="1">
            <a:off x="6400800" y="3505200"/>
            <a:ext cx="533400" cy="1524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1934" name="Line 13"/>
          <p:cNvSpPr>
            <a:spLocks noChangeShapeType="1"/>
          </p:cNvSpPr>
          <p:nvPr/>
        </p:nvSpPr>
        <p:spPr bwMode="auto">
          <a:xfrm>
            <a:off x="4495800" y="335280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35" name="Text Box 14"/>
          <p:cNvSpPr txBox="1">
            <a:spLocks noChangeArrowheads="1"/>
          </p:cNvSpPr>
          <p:nvPr/>
        </p:nvSpPr>
        <p:spPr bwMode="auto">
          <a:xfrm>
            <a:off x="609600" y="2068513"/>
            <a:ext cx="5334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en-US" altLang="en-US" sz="1800">
                <a:solidFill>
                  <a:srgbClr val="3366FF"/>
                </a:solidFill>
                <a:latin typeface="Verdana" panose="020B0604030504040204" pitchFamily="34" charset="0"/>
                <a:ea typeface="ＭＳ Ｐゴシック" panose="020B0600070205080204" pitchFamily="34" charset="-128"/>
                <a:cs typeface="Arial" panose="020B0604020202020204" pitchFamily="34" charset="0"/>
              </a:rPr>
              <a:t>h = Ellipsoidal Height (GPS)</a:t>
            </a:r>
            <a:endParaRPr lang="en-US" altLang="en-US" sz="1800">
              <a:solidFill>
                <a:srgbClr val="003300"/>
              </a:solidFill>
              <a:latin typeface="Verdana" panose="020B0604030504040204" pitchFamily="34" charset="0"/>
              <a:ea typeface="ＭＳ Ｐゴシック" panose="020B0600070205080204" pitchFamily="34" charset="-128"/>
              <a:cs typeface="Arial" panose="020B0604020202020204" pitchFamily="34" charset="0"/>
            </a:endParaRPr>
          </a:p>
        </p:txBody>
      </p:sp>
      <p:sp>
        <p:nvSpPr>
          <p:cNvPr id="81936" name="Text Box 15"/>
          <p:cNvSpPr txBox="1">
            <a:spLocks noChangeArrowheads="1"/>
          </p:cNvSpPr>
          <p:nvPr/>
        </p:nvSpPr>
        <p:spPr bwMode="auto">
          <a:xfrm>
            <a:off x="609600" y="2525713"/>
            <a:ext cx="5029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en-US" altLang="en-US" sz="1800">
                <a:solidFill>
                  <a:srgbClr val="009900"/>
                </a:solidFill>
                <a:latin typeface="Verdana" panose="020B0604030504040204" pitchFamily="34" charset="0"/>
                <a:ea typeface="ＭＳ Ｐゴシック" panose="020B0600070205080204" pitchFamily="34" charset="-128"/>
                <a:cs typeface="Arial" panose="020B0604020202020204" pitchFamily="34" charset="0"/>
              </a:rPr>
              <a:t>N = Geoid Height (model)</a:t>
            </a:r>
          </a:p>
        </p:txBody>
      </p:sp>
      <p:sp>
        <p:nvSpPr>
          <p:cNvPr id="81937" name="Arc 16"/>
          <p:cNvSpPr>
            <a:spLocks/>
          </p:cNvSpPr>
          <p:nvPr/>
        </p:nvSpPr>
        <p:spPr bwMode="auto">
          <a:xfrm rot="-2646215">
            <a:off x="1371600" y="2971800"/>
            <a:ext cx="5818188" cy="5180013"/>
          </a:xfrm>
          <a:custGeom>
            <a:avLst/>
            <a:gdLst>
              <a:gd name="T0" fmla="*/ 2147483646 w 21579"/>
              <a:gd name="T1" fmla="*/ 0 h 21102"/>
              <a:gd name="T2" fmla="*/ 2147483646 w 21579"/>
              <a:gd name="T3" fmla="*/ 2147483646 h 21102"/>
              <a:gd name="T4" fmla="*/ 0 w 21579"/>
              <a:gd name="T5" fmla="*/ 2147483646 h 21102"/>
              <a:gd name="T6" fmla="*/ 0 60000 65536"/>
              <a:gd name="T7" fmla="*/ 0 60000 65536"/>
              <a:gd name="T8" fmla="*/ 0 60000 65536"/>
              <a:gd name="T9" fmla="*/ 0 w 21579"/>
              <a:gd name="T10" fmla="*/ 0 h 21102"/>
              <a:gd name="T11" fmla="*/ 21579 w 21579"/>
              <a:gd name="T12" fmla="*/ 21102 h 21102"/>
            </a:gdLst>
            <a:ahLst/>
            <a:cxnLst>
              <a:cxn ang="T6">
                <a:pos x="T0" y="T1"/>
              </a:cxn>
              <a:cxn ang="T7">
                <a:pos x="T2" y="T3"/>
              </a:cxn>
              <a:cxn ang="T8">
                <a:pos x="T4" y="T5"/>
              </a:cxn>
            </a:cxnLst>
            <a:rect l="T9" t="T10" r="T11" b="T12"/>
            <a:pathLst>
              <a:path w="21579" h="21102" fill="none" extrusionOk="0">
                <a:moveTo>
                  <a:pt x="4611" y="-1"/>
                </a:moveTo>
                <a:cubicBezTo>
                  <a:pt x="14182" y="2091"/>
                  <a:pt x="21148" y="10363"/>
                  <a:pt x="21579" y="20151"/>
                </a:cubicBezTo>
              </a:path>
              <a:path w="21579" h="21102" stroke="0" extrusionOk="0">
                <a:moveTo>
                  <a:pt x="4611" y="-1"/>
                </a:moveTo>
                <a:cubicBezTo>
                  <a:pt x="14182" y="2091"/>
                  <a:pt x="21148" y="10363"/>
                  <a:pt x="21579" y="20151"/>
                </a:cubicBezTo>
                <a:lnTo>
                  <a:pt x="0" y="21102"/>
                </a:lnTo>
                <a:lnTo>
                  <a:pt x="4611" y="-1"/>
                </a:lnTo>
                <a:close/>
              </a:path>
            </a:pathLst>
          </a:custGeom>
          <a:noFill/>
          <a:ln w="9525">
            <a:solidFill>
              <a:srgbClr val="00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1938" name="Line 17"/>
          <p:cNvSpPr>
            <a:spLocks noChangeShapeType="1"/>
          </p:cNvSpPr>
          <p:nvPr/>
        </p:nvSpPr>
        <p:spPr bwMode="auto">
          <a:xfrm flipH="1">
            <a:off x="4572000" y="2895600"/>
            <a:ext cx="0" cy="1371600"/>
          </a:xfrm>
          <a:prstGeom prst="line">
            <a:avLst/>
          </a:prstGeom>
          <a:noFill/>
          <a:ln w="19050">
            <a:solidFill>
              <a:srgbClr val="003300"/>
            </a:solidFill>
            <a:round/>
            <a:headEnd type="triangle" w="med" len="med"/>
            <a:tailEnd type="oval"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1939" name="Line 18"/>
          <p:cNvSpPr>
            <a:spLocks noChangeShapeType="1"/>
          </p:cNvSpPr>
          <p:nvPr/>
        </p:nvSpPr>
        <p:spPr bwMode="auto">
          <a:xfrm flipV="1">
            <a:off x="4648200" y="2895600"/>
            <a:ext cx="0" cy="990600"/>
          </a:xfrm>
          <a:prstGeom prst="line">
            <a:avLst/>
          </a:prstGeom>
          <a:noFill/>
          <a:ln w="9525">
            <a:solidFill>
              <a:srgbClr val="3333FF"/>
            </a:solidFill>
            <a:round/>
            <a:headEnd type="oval"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1940" name="Text Box 19"/>
          <p:cNvSpPr txBox="1">
            <a:spLocks noChangeArrowheads="1"/>
          </p:cNvSpPr>
          <p:nvPr/>
        </p:nvSpPr>
        <p:spPr bwMode="auto">
          <a:xfrm>
            <a:off x="4632325" y="3165475"/>
            <a:ext cx="1844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en-US" altLang="en-US" sz="1800" b="1">
                <a:solidFill>
                  <a:srgbClr val="3366FF"/>
                </a:solidFill>
                <a:latin typeface="Verdana" panose="020B0604030504040204" pitchFamily="34" charset="0"/>
                <a:ea typeface="ＭＳ Ｐゴシック" panose="020B0600070205080204" pitchFamily="34" charset="-128"/>
                <a:cs typeface="Arial" panose="020B0604020202020204" pitchFamily="34" charset="0"/>
              </a:rPr>
              <a:t>h (NAD83)</a:t>
            </a:r>
          </a:p>
        </p:txBody>
      </p:sp>
      <p:sp>
        <p:nvSpPr>
          <p:cNvPr id="81941" name="Text Box 20"/>
          <p:cNvSpPr txBox="1">
            <a:spLocks noChangeArrowheads="1"/>
          </p:cNvSpPr>
          <p:nvPr/>
        </p:nvSpPr>
        <p:spPr bwMode="auto">
          <a:xfrm>
            <a:off x="1447800" y="4876800"/>
            <a:ext cx="152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en-US" altLang="en-US" sz="1800">
                <a:solidFill>
                  <a:srgbClr val="003300"/>
                </a:solidFill>
                <a:latin typeface="Verdana" panose="020B0604030504040204" pitchFamily="34" charset="0"/>
                <a:ea typeface="ＭＳ Ｐゴシック" panose="020B0600070205080204" pitchFamily="34" charset="-128"/>
                <a:cs typeface="Arial" panose="020B0604020202020204" pitchFamily="34" charset="0"/>
              </a:rPr>
              <a:t>Ellipsoid</a:t>
            </a:r>
          </a:p>
        </p:txBody>
      </p:sp>
      <p:sp>
        <p:nvSpPr>
          <p:cNvPr id="81942" name="Freeform 21"/>
          <p:cNvSpPr>
            <a:spLocks/>
          </p:cNvSpPr>
          <p:nvPr/>
        </p:nvSpPr>
        <p:spPr bwMode="auto">
          <a:xfrm>
            <a:off x="2209800" y="3983038"/>
            <a:ext cx="6562725" cy="1798637"/>
          </a:xfrm>
          <a:custGeom>
            <a:avLst/>
            <a:gdLst>
              <a:gd name="T0" fmla="*/ 0 w 4134"/>
              <a:gd name="T1" fmla="*/ 2147483646 h 1133"/>
              <a:gd name="T2" fmla="*/ 2147483646 w 4134"/>
              <a:gd name="T3" fmla="*/ 2147483646 h 1133"/>
              <a:gd name="T4" fmla="*/ 2147483646 w 4134"/>
              <a:gd name="T5" fmla="*/ 2147483646 h 1133"/>
              <a:gd name="T6" fmla="*/ 2147483646 w 4134"/>
              <a:gd name="T7" fmla="*/ 2147483646 h 1133"/>
              <a:gd name="T8" fmla="*/ 2147483646 w 4134"/>
              <a:gd name="T9" fmla="*/ 2147483646 h 1133"/>
              <a:gd name="T10" fmla="*/ 2147483646 w 4134"/>
              <a:gd name="T11" fmla="*/ 2147483646 h 1133"/>
              <a:gd name="T12" fmla="*/ 2147483646 w 4134"/>
              <a:gd name="T13" fmla="*/ 2147483646 h 1133"/>
              <a:gd name="T14" fmla="*/ 2147483646 w 4134"/>
              <a:gd name="T15" fmla="*/ 2147483646 h 1133"/>
              <a:gd name="T16" fmla="*/ 2147483646 w 4134"/>
              <a:gd name="T17" fmla="*/ 2147483646 h 1133"/>
              <a:gd name="T18" fmla="*/ 2147483646 w 4134"/>
              <a:gd name="T19" fmla="*/ 2147483646 h 1133"/>
              <a:gd name="T20" fmla="*/ 2147483646 w 4134"/>
              <a:gd name="T21" fmla="*/ 2147483646 h 1133"/>
              <a:gd name="T22" fmla="*/ 2147483646 w 4134"/>
              <a:gd name="T23" fmla="*/ 2147483646 h 1133"/>
              <a:gd name="T24" fmla="*/ 2147483646 w 4134"/>
              <a:gd name="T25" fmla="*/ 2147483646 h 1133"/>
              <a:gd name="T26" fmla="*/ 2147483646 w 4134"/>
              <a:gd name="T27" fmla="*/ 2147483646 h 1133"/>
              <a:gd name="T28" fmla="*/ 2147483646 w 4134"/>
              <a:gd name="T29" fmla="*/ 2147483646 h 1133"/>
              <a:gd name="T30" fmla="*/ 2147483646 w 4134"/>
              <a:gd name="T31" fmla="*/ 2147483646 h 1133"/>
              <a:gd name="T32" fmla="*/ 2147483646 w 4134"/>
              <a:gd name="T33" fmla="*/ 2147483646 h 1133"/>
              <a:gd name="T34" fmla="*/ 2147483646 w 4134"/>
              <a:gd name="T35" fmla="*/ 2147483646 h 1133"/>
              <a:gd name="T36" fmla="*/ 2147483646 w 4134"/>
              <a:gd name="T37" fmla="*/ 2147483646 h 1133"/>
              <a:gd name="T38" fmla="*/ 2147483646 w 4134"/>
              <a:gd name="T39" fmla="*/ 2147483646 h 1133"/>
              <a:gd name="T40" fmla="*/ 2147483646 w 4134"/>
              <a:gd name="T41" fmla="*/ 2147483646 h 1133"/>
              <a:gd name="T42" fmla="*/ 2147483646 w 4134"/>
              <a:gd name="T43" fmla="*/ 2147483646 h 1133"/>
              <a:gd name="T44" fmla="*/ 2147483646 w 4134"/>
              <a:gd name="T45" fmla="*/ 2147483646 h 1133"/>
              <a:gd name="T46" fmla="*/ 2147483646 w 4134"/>
              <a:gd name="T47" fmla="*/ 2147483646 h 1133"/>
              <a:gd name="T48" fmla="*/ 2147483646 w 4134"/>
              <a:gd name="T49" fmla="*/ 2147483646 h 1133"/>
              <a:gd name="T50" fmla="*/ 2147483646 w 4134"/>
              <a:gd name="T51" fmla="*/ 2147483646 h 1133"/>
              <a:gd name="T52" fmla="*/ 2147483646 w 4134"/>
              <a:gd name="T53" fmla="*/ 2147483646 h 1133"/>
              <a:gd name="T54" fmla="*/ 2147483646 w 4134"/>
              <a:gd name="T55" fmla="*/ 2147483646 h 1133"/>
              <a:gd name="T56" fmla="*/ 2147483646 w 4134"/>
              <a:gd name="T57" fmla="*/ 2147483646 h 1133"/>
              <a:gd name="T58" fmla="*/ 2147483646 w 4134"/>
              <a:gd name="T59" fmla="*/ 2147483646 h 1133"/>
              <a:gd name="T60" fmla="*/ 2147483646 w 4134"/>
              <a:gd name="T61" fmla="*/ 2147483646 h 1133"/>
              <a:gd name="T62" fmla="*/ 2147483646 w 4134"/>
              <a:gd name="T63" fmla="*/ 2147483646 h 113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134"/>
              <a:gd name="T97" fmla="*/ 0 h 1133"/>
              <a:gd name="T98" fmla="*/ 4134 w 4134"/>
              <a:gd name="T99" fmla="*/ 1133 h 113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134" h="1133">
                <a:moveTo>
                  <a:pt x="0" y="222"/>
                </a:moveTo>
                <a:cubicBezTo>
                  <a:pt x="113" y="259"/>
                  <a:pt x="44" y="246"/>
                  <a:pt x="211" y="233"/>
                </a:cubicBezTo>
                <a:cubicBezTo>
                  <a:pt x="233" y="226"/>
                  <a:pt x="256" y="218"/>
                  <a:pt x="278" y="211"/>
                </a:cubicBezTo>
                <a:cubicBezTo>
                  <a:pt x="289" y="207"/>
                  <a:pt x="311" y="200"/>
                  <a:pt x="311" y="200"/>
                </a:cubicBezTo>
                <a:cubicBezTo>
                  <a:pt x="343" y="168"/>
                  <a:pt x="391" y="147"/>
                  <a:pt x="434" y="133"/>
                </a:cubicBezTo>
                <a:cubicBezTo>
                  <a:pt x="475" y="137"/>
                  <a:pt x="516" y="137"/>
                  <a:pt x="556" y="144"/>
                </a:cubicBezTo>
                <a:cubicBezTo>
                  <a:pt x="579" y="148"/>
                  <a:pt x="600" y="159"/>
                  <a:pt x="622" y="166"/>
                </a:cubicBezTo>
                <a:cubicBezTo>
                  <a:pt x="633" y="170"/>
                  <a:pt x="656" y="177"/>
                  <a:pt x="656" y="177"/>
                </a:cubicBezTo>
                <a:cubicBezTo>
                  <a:pt x="697" y="173"/>
                  <a:pt x="738" y="172"/>
                  <a:pt x="778" y="166"/>
                </a:cubicBezTo>
                <a:cubicBezTo>
                  <a:pt x="817" y="160"/>
                  <a:pt x="829" y="130"/>
                  <a:pt x="867" y="122"/>
                </a:cubicBezTo>
                <a:cubicBezTo>
                  <a:pt x="889" y="117"/>
                  <a:pt x="912" y="116"/>
                  <a:pt x="934" y="111"/>
                </a:cubicBezTo>
                <a:cubicBezTo>
                  <a:pt x="964" y="105"/>
                  <a:pt x="1023" y="89"/>
                  <a:pt x="1023" y="89"/>
                </a:cubicBezTo>
                <a:cubicBezTo>
                  <a:pt x="1067" y="93"/>
                  <a:pt x="1112" y="93"/>
                  <a:pt x="1156" y="100"/>
                </a:cubicBezTo>
                <a:cubicBezTo>
                  <a:pt x="1228" y="112"/>
                  <a:pt x="1289" y="155"/>
                  <a:pt x="1356" y="177"/>
                </a:cubicBezTo>
                <a:cubicBezTo>
                  <a:pt x="1392" y="189"/>
                  <a:pt x="1511" y="198"/>
                  <a:pt x="1534" y="200"/>
                </a:cubicBezTo>
                <a:cubicBezTo>
                  <a:pt x="1578" y="196"/>
                  <a:pt x="1623" y="195"/>
                  <a:pt x="1667" y="189"/>
                </a:cubicBezTo>
                <a:cubicBezTo>
                  <a:pt x="1720" y="182"/>
                  <a:pt x="1762" y="138"/>
                  <a:pt x="1812" y="122"/>
                </a:cubicBezTo>
                <a:cubicBezTo>
                  <a:pt x="1929" y="44"/>
                  <a:pt x="2087" y="33"/>
                  <a:pt x="2223" y="22"/>
                </a:cubicBezTo>
                <a:cubicBezTo>
                  <a:pt x="2335" y="0"/>
                  <a:pt x="2623" y="19"/>
                  <a:pt x="2734" y="111"/>
                </a:cubicBezTo>
                <a:cubicBezTo>
                  <a:pt x="2762" y="134"/>
                  <a:pt x="2800" y="160"/>
                  <a:pt x="2823" y="189"/>
                </a:cubicBezTo>
                <a:cubicBezTo>
                  <a:pt x="2850" y="223"/>
                  <a:pt x="2870" y="258"/>
                  <a:pt x="2912" y="277"/>
                </a:cubicBezTo>
                <a:cubicBezTo>
                  <a:pt x="3091" y="357"/>
                  <a:pt x="3307" y="318"/>
                  <a:pt x="3490" y="322"/>
                </a:cubicBezTo>
                <a:cubicBezTo>
                  <a:pt x="3542" y="339"/>
                  <a:pt x="3582" y="346"/>
                  <a:pt x="3623" y="388"/>
                </a:cubicBezTo>
                <a:cubicBezTo>
                  <a:pt x="3649" y="414"/>
                  <a:pt x="3670" y="446"/>
                  <a:pt x="3701" y="466"/>
                </a:cubicBezTo>
                <a:cubicBezTo>
                  <a:pt x="3726" y="483"/>
                  <a:pt x="3738" y="487"/>
                  <a:pt x="3756" y="511"/>
                </a:cubicBezTo>
                <a:cubicBezTo>
                  <a:pt x="3815" y="589"/>
                  <a:pt x="3861" y="666"/>
                  <a:pt x="3945" y="722"/>
                </a:cubicBezTo>
                <a:cubicBezTo>
                  <a:pt x="3979" y="774"/>
                  <a:pt x="4021" y="813"/>
                  <a:pt x="4056" y="866"/>
                </a:cubicBezTo>
                <a:cubicBezTo>
                  <a:pt x="4063" y="877"/>
                  <a:pt x="4070" y="889"/>
                  <a:pt x="4078" y="900"/>
                </a:cubicBezTo>
                <a:cubicBezTo>
                  <a:pt x="4085" y="911"/>
                  <a:pt x="4101" y="933"/>
                  <a:pt x="4101" y="933"/>
                </a:cubicBezTo>
                <a:cubicBezTo>
                  <a:pt x="4108" y="955"/>
                  <a:pt x="4116" y="978"/>
                  <a:pt x="4123" y="1000"/>
                </a:cubicBezTo>
                <a:cubicBezTo>
                  <a:pt x="4127" y="1011"/>
                  <a:pt x="4134" y="1033"/>
                  <a:pt x="4134" y="1033"/>
                </a:cubicBezTo>
                <a:cubicBezTo>
                  <a:pt x="4132" y="1043"/>
                  <a:pt x="4130" y="1133"/>
                  <a:pt x="4101" y="1133"/>
                </a:cubicBezTo>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1943" name="Text Box 22"/>
          <p:cNvSpPr txBox="1">
            <a:spLocks noChangeArrowheads="1"/>
          </p:cNvSpPr>
          <p:nvPr/>
        </p:nvSpPr>
        <p:spPr bwMode="auto">
          <a:xfrm>
            <a:off x="4800600" y="3886200"/>
            <a:ext cx="404813"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en-US" altLang="en-US" sz="2200" b="1">
                <a:solidFill>
                  <a:srgbClr val="009900"/>
                </a:solidFill>
                <a:latin typeface="Verdana" panose="020B0604030504040204" pitchFamily="34" charset="0"/>
                <a:ea typeface="ＭＳ Ｐゴシック" panose="020B0600070205080204" pitchFamily="34" charset="-128"/>
                <a:cs typeface="Arial" panose="020B0604020202020204" pitchFamily="34" charset="0"/>
              </a:rPr>
              <a:t>N</a:t>
            </a:r>
          </a:p>
        </p:txBody>
      </p:sp>
      <p:sp>
        <p:nvSpPr>
          <p:cNvPr id="81944" name="Rectangle 23"/>
          <p:cNvSpPr>
            <a:spLocks noChangeArrowheads="1"/>
          </p:cNvSpPr>
          <p:nvPr/>
        </p:nvSpPr>
        <p:spPr bwMode="auto">
          <a:xfrm>
            <a:off x="2743200" y="4419600"/>
            <a:ext cx="1285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en-US" altLang="en-US" sz="1800">
                <a:solidFill>
                  <a:srgbClr val="003300"/>
                </a:solidFill>
                <a:latin typeface="Verdana" panose="020B0604030504040204" pitchFamily="34" charset="0"/>
                <a:ea typeface="ＭＳ Ｐゴシック" panose="020B0600070205080204" pitchFamily="34" charset="-128"/>
                <a:cs typeface="Arial" panose="020B0604020202020204" pitchFamily="34" charset="0"/>
              </a:rPr>
              <a:t>  Geoid</a:t>
            </a:r>
          </a:p>
        </p:txBody>
      </p:sp>
      <p:sp>
        <p:nvSpPr>
          <p:cNvPr id="81945" name="Line 24"/>
          <p:cNvSpPr>
            <a:spLocks noChangeShapeType="1"/>
          </p:cNvSpPr>
          <p:nvPr/>
        </p:nvSpPr>
        <p:spPr bwMode="auto">
          <a:xfrm flipH="1" flipV="1">
            <a:off x="2819400" y="4191000"/>
            <a:ext cx="304800" cy="3048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1946" name="Text Box 25"/>
          <p:cNvSpPr txBox="1">
            <a:spLocks noChangeArrowheads="1"/>
          </p:cNvSpPr>
          <p:nvPr/>
        </p:nvSpPr>
        <p:spPr bwMode="auto">
          <a:xfrm>
            <a:off x="5334000" y="4267200"/>
            <a:ext cx="19605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en-US" altLang="en-US" sz="1800">
                <a:latin typeface="Verdana" panose="020B0604030504040204" pitchFamily="34" charset="0"/>
                <a:ea typeface="ＭＳ Ｐゴシック" panose="020B0600070205080204" pitchFamily="34" charset="-128"/>
                <a:cs typeface="Arial" panose="020B0604020202020204" pitchFamily="34" charset="0"/>
              </a:rPr>
              <a:t>Geoid </a:t>
            </a:r>
            <a:r>
              <a:rPr lang="en-US" altLang="en-US" sz="1800" i="1">
                <a:latin typeface="Verdana" panose="020B0604030504040204" pitchFamily="34" charset="0"/>
                <a:ea typeface="ＭＳ Ｐゴシック" panose="020B0600070205080204" pitchFamily="34" charset="-128"/>
                <a:cs typeface="Arial" panose="020B0604020202020204" pitchFamily="34" charset="0"/>
              </a:rPr>
              <a:t>Height</a:t>
            </a:r>
            <a:r>
              <a:rPr lang="en-US" altLang="en-US" sz="1800">
                <a:solidFill>
                  <a:srgbClr val="009900"/>
                </a:solidFill>
                <a:latin typeface="Verdana" panose="020B0604030504040204" pitchFamily="34" charset="0"/>
                <a:ea typeface="ＭＳ Ｐゴシック" panose="020B0600070205080204" pitchFamily="34" charset="-128"/>
                <a:cs typeface="Arial" panose="020B0604020202020204" pitchFamily="34" charset="0"/>
              </a:rPr>
              <a:t> </a:t>
            </a:r>
          </a:p>
          <a:p>
            <a:pPr eaLnBrk="1" hangingPunct="1">
              <a:spcBef>
                <a:spcPct val="0"/>
              </a:spcBef>
              <a:buFontTx/>
              <a:buNone/>
            </a:pPr>
            <a:r>
              <a:rPr lang="en-US" altLang="en-US" sz="1800">
                <a:solidFill>
                  <a:srgbClr val="009900"/>
                </a:solidFill>
                <a:latin typeface="Verdana" panose="020B0604030504040204" pitchFamily="34" charset="0"/>
                <a:ea typeface="ＭＳ Ｐゴシック" panose="020B0600070205080204" pitchFamily="34" charset="-128"/>
                <a:cs typeface="Arial" panose="020B0604020202020204" pitchFamily="34" charset="0"/>
              </a:rPr>
              <a:t>  </a:t>
            </a:r>
            <a:r>
              <a:rPr lang="en-US" altLang="en-US" sz="1800" b="1">
                <a:solidFill>
                  <a:srgbClr val="009900"/>
                </a:solidFill>
                <a:latin typeface="Verdana" panose="020B0604030504040204" pitchFamily="34" charset="0"/>
                <a:ea typeface="ＭＳ Ｐゴシック" panose="020B0600070205080204" pitchFamily="34" charset="-128"/>
                <a:cs typeface="Arial" panose="020B0604020202020204" pitchFamily="34" charset="0"/>
              </a:rPr>
              <a:t>(GEOID12B)</a:t>
            </a:r>
          </a:p>
        </p:txBody>
      </p:sp>
      <p:cxnSp>
        <p:nvCxnSpPr>
          <p:cNvPr id="81947" name="AutoShape 26"/>
          <p:cNvCxnSpPr>
            <a:cxnSpLocks noChangeShapeType="1"/>
          </p:cNvCxnSpPr>
          <p:nvPr/>
        </p:nvCxnSpPr>
        <p:spPr bwMode="auto">
          <a:xfrm>
            <a:off x="5105400" y="4114800"/>
            <a:ext cx="341313" cy="360363"/>
          </a:xfrm>
          <a:prstGeom prst="bentConnector3">
            <a:avLst>
              <a:gd name="adj1" fmla="val 49769"/>
            </a:avLst>
          </a:prstGeom>
          <a:noFill/>
          <a:ln w="9525">
            <a:solidFill>
              <a:srgbClr val="000000"/>
            </a:solidFill>
            <a:miter lim="800000"/>
            <a:headEnd type="triangle" w="med" len="med"/>
            <a:tailEnd type="triangle" w="med" len="med"/>
          </a:ln>
          <a:extLst>
            <a:ext uri="{909E8E84-426E-40DD-AFC4-6F175D3DCCD1}">
              <a14:hiddenFill xmlns:a14="http://schemas.microsoft.com/office/drawing/2010/main">
                <a:noFill/>
              </a14:hiddenFill>
            </a:ext>
          </a:extLst>
        </p:spPr>
      </p:cxnSp>
      <p:sp>
        <p:nvSpPr>
          <p:cNvPr id="81948" name="Freeform 28"/>
          <p:cNvSpPr>
            <a:spLocks/>
          </p:cNvSpPr>
          <p:nvPr/>
        </p:nvSpPr>
        <p:spPr bwMode="auto">
          <a:xfrm flipH="1">
            <a:off x="7162800" y="4343400"/>
            <a:ext cx="2152650" cy="265113"/>
          </a:xfrm>
          <a:custGeom>
            <a:avLst/>
            <a:gdLst>
              <a:gd name="T0" fmla="*/ 2147483646 w 1356"/>
              <a:gd name="T1" fmla="*/ 2147483646 h 167"/>
              <a:gd name="T2" fmla="*/ 2147483646 w 1356"/>
              <a:gd name="T3" fmla="*/ 0 h 167"/>
              <a:gd name="T4" fmla="*/ 2147483646 w 1356"/>
              <a:gd name="T5" fmla="*/ 2147483646 h 167"/>
              <a:gd name="T6" fmla="*/ 2147483646 w 1356"/>
              <a:gd name="T7" fmla="*/ 2147483646 h 167"/>
              <a:gd name="T8" fmla="*/ 2147483646 w 1356"/>
              <a:gd name="T9" fmla="*/ 2147483646 h 167"/>
              <a:gd name="T10" fmla="*/ 2147483646 w 1356"/>
              <a:gd name="T11" fmla="*/ 2147483646 h 167"/>
              <a:gd name="T12" fmla="*/ 2147483646 w 1356"/>
              <a:gd name="T13" fmla="*/ 2147483646 h 167"/>
              <a:gd name="T14" fmla="*/ 2147483646 w 1356"/>
              <a:gd name="T15" fmla="*/ 2147483646 h 167"/>
              <a:gd name="T16" fmla="*/ 2147483646 w 1356"/>
              <a:gd name="T17" fmla="*/ 2147483646 h 167"/>
              <a:gd name="T18" fmla="*/ 2147483646 w 1356"/>
              <a:gd name="T19" fmla="*/ 2147483646 h 167"/>
              <a:gd name="T20" fmla="*/ 2147483646 w 1356"/>
              <a:gd name="T21" fmla="*/ 2147483646 h 167"/>
              <a:gd name="T22" fmla="*/ 2147483646 w 1356"/>
              <a:gd name="T23" fmla="*/ 2147483646 h 167"/>
              <a:gd name="T24" fmla="*/ 2147483646 w 1356"/>
              <a:gd name="T25" fmla="*/ 2147483646 h 167"/>
              <a:gd name="T26" fmla="*/ 2147483646 w 1356"/>
              <a:gd name="T27" fmla="*/ 2147483646 h 167"/>
              <a:gd name="T28" fmla="*/ 2147483646 w 1356"/>
              <a:gd name="T29" fmla="*/ 2147483646 h 167"/>
              <a:gd name="T30" fmla="*/ 0 w 1356"/>
              <a:gd name="T31" fmla="*/ 2147483646 h 1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56"/>
              <a:gd name="T49" fmla="*/ 0 h 167"/>
              <a:gd name="T50" fmla="*/ 1356 w 1356"/>
              <a:gd name="T51" fmla="*/ 167 h 16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56" h="167">
                <a:moveTo>
                  <a:pt x="1356" y="100"/>
                </a:moveTo>
                <a:cubicBezTo>
                  <a:pt x="1298" y="81"/>
                  <a:pt x="1244" y="43"/>
                  <a:pt x="1200" y="0"/>
                </a:cubicBezTo>
                <a:cubicBezTo>
                  <a:pt x="1155" y="9"/>
                  <a:pt x="1144" y="4"/>
                  <a:pt x="1111" y="33"/>
                </a:cubicBezTo>
                <a:cubicBezTo>
                  <a:pt x="1091" y="50"/>
                  <a:pt x="1080" y="78"/>
                  <a:pt x="1056" y="89"/>
                </a:cubicBezTo>
                <a:cubicBezTo>
                  <a:pt x="1041" y="96"/>
                  <a:pt x="1027" y="105"/>
                  <a:pt x="1011" y="111"/>
                </a:cubicBezTo>
                <a:cubicBezTo>
                  <a:pt x="989" y="120"/>
                  <a:pt x="945" y="133"/>
                  <a:pt x="945" y="133"/>
                </a:cubicBezTo>
                <a:cubicBezTo>
                  <a:pt x="852" y="118"/>
                  <a:pt x="896" y="134"/>
                  <a:pt x="811" y="78"/>
                </a:cubicBezTo>
                <a:cubicBezTo>
                  <a:pt x="800" y="71"/>
                  <a:pt x="778" y="56"/>
                  <a:pt x="778" y="56"/>
                </a:cubicBezTo>
                <a:cubicBezTo>
                  <a:pt x="716" y="77"/>
                  <a:pt x="773" y="52"/>
                  <a:pt x="711" y="100"/>
                </a:cubicBezTo>
                <a:cubicBezTo>
                  <a:pt x="690" y="116"/>
                  <a:pt x="645" y="144"/>
                  <a:pt x="645" y="144"/>
                </a:cubicBezTo>
                <a:cubicBezTo>
                  <a:pt x="564" y="136"/>
                  <a:pt x="520" y="152"/>
                  <a:pt x="478" y="89"/>
                </a:cubicBezTo>
                <a:cubicBezTo>
                  <a:pt x="423" y="107"/>
                  <a:pt x="445" y="126"/>
                  <a:pt x="389" y="144"/>
                </a:cubicBezTo>
                <a:cubicBezTo>
                  <a:pt x="337" y="140"/>
                  <a:pt x="285" y="142"/>
                  <a:pt x="234" y="133"/>
                </a:cubicBezTo>
                <a:cubicBezTo>
                  <a:pt x="224" y="131"/>
                  <a:pt x="221" y="113"/>
                  <a:pt x="211" y="111"/>
                </a:cubicBezTo>
                <a:cubicBezTo>
                  <a:pt x="185" y="106"/>
                  <a:pt x="121" y="156"/>
                  <a:pt x="100" y="167"/>
                </a:cubicBezTo>
                <a:cubicBezTo>
                  <a:pt x="67" y="163"/>
                  <a:pt x="0" y="155"/>
                  <a:pt x="0" y="155"/>
                </a:cubicBezTo>
              </a:path>
            </a:pathLst>
          </a:custGeom>
          <a:solidFill>
            <a:schemeClr val="accent2"/>
          </a:solidFill>
          <a:ln w="9525">
            <a:solidFill>
              <a:srgbClr val="003300"/>
            </a:solidFill>
            <a:round/>
            <a:headEnd/>
            <a:tailEnd/>
          </a:ln>
        </p:spPr>
        <p:txBody>
          <a:bodyPr wrap="none" anchor="ctr"/>
          <a:lstStyle/>
          <a:p>
            <a:endParaRPr lang="en-US"/>
          </a:p>
        </p:txBody>
      </p:sp>
      <p:grpSp>
        <p:nvGrpSpPr>
          <p:cNvPr id="81949" name="Group 29"/>
          <p:cNvGrpSpPr>
            <a:grpSpLocks/>
          </p:cNvGrpSpPr>
          <p:nvPr/>
        </p:nvGrpSpPr>
        <p:grpSpPr bwMode="auto">
          <a:xfrm>
            <a:off x="4495800" y="2514600"/>
            <a:ext cx="304800" cy="381000"/>
            <a:chOff x="672" y="1824"/>
            <a:chExt cx="672" cy="720"/>
          </a:xfrm>
        </p:grpSpPr>
        <p:sp>
          <p:nvSpPr>
            <p:cNvPr id="81952" name="Line 30"/>
            <p:cNvSpPr>
              <a:spLocks noChangeShapeType="1"/>
            </p:cNvSpPr>
            <p:nvPr/>
          </p:nvSpPr>
          <p:spPr bwMode="auto">
            <a:xfrm flipH="1">
              <a:off x="720" y="2016"/>
              <a:ext cx="240" cy="528"/>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tIns="0" bIns="0" anchor="ctr"/>
            <a:lstStyle/>
            <a:p>
              <a:endParaRPr lang="en-US"/>
            </a:p>
          </p:txBody>
        </p:sp>
        <p:sp>
          <p:nvSpPr>
            <p:cNvPr id="81953" name="Line 31"/>
            <p:cNvSpPr>
              <a:spLocks noChangeShapeType="1"/>
            </p:cNvSpPr>
            <p:nvPr/>
          </p:nvSpPr>
          <p:spPr bwMode="auto">
            <a:xfrm>
              <a:off x="1056" y="2016"/>
              <a:ext cx="240" cy="528"/>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tIns="0" bIns="0" anchor="ctr"/>
            <a:lstStyle/>
            <a:p>
              <a:endParaRPr lang="en-US"/>
            </a:p>
          </p:txBody>
        </p:sp>
        <p:sp>
          <p:nvSpPr>
            <p:cNvPr id="81954" name="Line 32"/>
            <p:cNvSpPr>
              <a:spLocks noChangeShapeType="1"/>
            </p:cNvSpPr>
            <p:nvPr/>
          </p:nvSpPr>
          <p:spPr bwMode="auto">
            <a:xfrm>
              <a:off x="1056" y="2016"/>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tIns="0" bIns="0" anchor="ctr"/>
            <a:lstStyle/>
            <a:p>
              <a:endParaRPr lang="en-US"/>
            </a:p>
          </p:txBody>
        </p:sp>
        <p:sp>
          <p:nvSpPr>
            <p:cNvPr id="81955" name="Line 33"/>
            <p:cNvSpPr>
              <a:spLocks noChangeShapeType="1"/>
            </p:cNvSpPr>
            <p:nvPr/>
          </p:nvSpPr>
          <p:spPr bwMode="auto">
            <a:xfrm>
              <a:off x="1008" y="2016"/>
              <a:ext cx="0" cy="52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tIns="0" bIns="0" anchor="ctr"/>
            <a:lstStyle/>
            <a:p>
              <a:endParaRPr lang="en-US"/>
            </a:p>
          </p:txBody>
        </p:sp>
        <p:sp>
          <p:nvSpPr>
            <p:cNvPr id="81956" name="Line 34"/>
            <p:cNvSpPr>
              <a:spLocks noChangeShapeType="1"/>
            </p:cNvSpPr>
            <p:nvPr/>
          </p:nvSpPr>
          <p:spPr bwMode="auto">
            <a:xfrm>
              <a:off x="672" y="1920"/>
              <a:ext cx="67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tIns="0" bIns="0" anchor="ctr"/>
            <a:lstStyle/>
            <a:p>
              <a:endParaRPr lang="en-US"/>
            </a:p>
          </p:txBody>
        </p:sp>
        <p:sp>
          <p:nvSpPr>
            <p:cNvPr id="81957" name="Oval 35"/>
            <p:cNvSpPr>
              <a:spLocks noChangeArrowheads="1"/>
            </p:cNvSpPr>
            <p:nvPr/>
          </p:nvSpPr>
          <p:spPr bwMode="auto">
            <a:xfrm>
              <a:off x="816" y="1824"/>
              <a:ext cx="384" cy="192"/>
            </a:xfrm>
            <a:prstGeom prst="ellipse">
              <a:avLst/>
            </a:prstGeom>
            <a:solidFill>
              <a:schemeClr val="accent1"/>
            </a:solidFill>
            <a:ln w="9525" algn="ctr">
              <a:solidFill>
                <a:schemeClr val="tx1"/>
              </a:solidFill>
              <a:round/>
              <a:headEnd/>
              <a:tailEnd/>
            </a:ln>
          </p:spPr>
          <p:txBody>
            <a:bodyPr wrap="none" tIns="0" bIns="0" anchor="ct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a typeface="ＭＳ Ｐゴシック" panose="020B0600070205080204" pitchFamily="34" charset="-128"/>
                <a:cs typeface="Arial" panose="020B0604020202020204" pitchFamily="34" charset="0"/>
              </a:endParaRPr>
            </a:p>
          </p:txBody>
        </p:sp>
      </p:grpSp>
      <p:sp>
        <p:nvSpPr>
          <p:cNvPr id="81950" name="Line 24"/>
          <p:cNvSpPr>
            <a:spLocks noChangeShapeType="1"/>
          </p:cNvSpPr>
          <p:nvPr/>
        </p:nvSpPr>
        <p:spPr bwMode="auto">
          <a:xfrm flipH="1" flipV="1">
            <a:off x="1752600" y="4648200"/>
            <a:ext cx="304800" cy="3048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1951" name="Title 1"/>
          <p:cNvSpPr txBox="1">
            <a:spLocks/>
          </p:cNvSpPr>
          <p:nvPr/>
        </p:nvSpPr>
        <p:spPr bwMode="auto">
          <a:xfrm>
            <a:off x="403225" y="47307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en-US" sz="4400">
                <a:solidFill>
                  <a:schemeClr val="tx2"/>
                </a:solidFill>
                <a:latin typeface="Gill Sans MT" panose="020B0502020104020203" pitchFamily="34" charset="0"/>
                <a:ea typeface="ＭＳ Ｐゴシック" panose="020B0600070205080204" pitchFamily="34" charset="-128"/>
                <a:cs typeface="Arial" panose="020B0604020202020204" pitchFamily="34" charset="0"/>
              </a:rPr>
              <a:t>Heights – why so important?</a:t>
            </a:r>
          </a:p>
        </p:txBody>
      </p:sp>
    </p:spTree>
    <p:extLst>
      <p:ext uri="{BB962C8B-B14F-4D97-AF65-F5344CB8AC3E}">
        <p14:creationId xmlns:p14="http://schemas.microsoft.com/office/powerpoint/2010/main" val="2568040156"/>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7"/>
          <p:cNvSpPr>
            <a:spLocks noGrp="1" noChangeArrowheads="1"/>
          </p:cNvSpPr>
          <p:nvPr>
            <p:ph type="title"/>
          </p:nvPr>
        </p:nvSpPr>
        <p:spPr>
          <a:xfrm>
            <a:off x="762000" y="457200"/>
            <a:ext cx="7620000" cy="838200"/>
          </a:xfrm>
        </p:spPr>
        <p:txBody>
          <a:bodyPr/>
          <a:lstStyle/>
          <a:p>
            <a:pPr eaLnBrk="1" hangingPunct="1"/>
            <a:r>
              <a:rPr lang="en-US" altLang="en-US" sz="3600" smtClean="0">
                <a:latin typeface="Verdana" panose="020B0604030504040204" pitchFamily="34" charset="0"/>
              </a:rPr>
              <a:t>Ellipsoid, Geoid, and Orthometric Heights</a:t>
            </a:r>
          </a:p>
        </p:txBody>
      </p:sp>
      <p:sp>
        <p:nvSpPr>
          <p:cNvPr id="83971" name="Rectangle 2"/>
          <p:cNvSpPr>
            <a:spLocks noGrp="1" noChangeArrowheads="1"/>
          </p:cNvSpPr>
          <p:nvPr>
            <p:ph idx="1"/>
          </p:nvPr>
        </p:nvSpPr>
        <p:spPr>
          <a:xfrm>
            <a:off x="0" y="1339850"/>
            <a:ext cx="9144000" cy="4495800"/>
          </a:xfrm>
        </p:spPr>
        <p:txBody>
          <a:bodyPr/>
          <a:lstStyle/>
          <a:p>
            <a:pPr algn="ctr" eaLnBrk="1" hangingPunct="1"/>
            <a:endParaRPr lang="en-US" altLang="en-US" sz="1200" smtClean="0">
              <a:solidFill>
                <a:srgbClr val="009900"/>
              </a:solidFill>
              <a:latin typeface="Verdana" panose="020B0604030504040204" pitchFamily="34" charset="0"/>
            </a:endParaRPr>
          </a:p>
          <a:p>
            <a:pPr algn="ctr" eaLnBrk="1" hangingPunct="1">
              <a:buFontTx/>
              <a:buChar char=" "/>
            </a:pPr>
            <a:endParaRPr lang="en-US" altLang="en-US" sz="1500" smtClean="0">
              <a:solidFill>
                <a:srgbClr val="009900"/>
              </a:solidFill>
              <a:latin typeface="Verdana" panose="020B0604030504040204" pitchFamily="34" charset="0"/>
            </a:endParaRPr>
          </a:p>
        </p:txBody>
      </p:sp>
      <p:sp>
        <p:nvSpPr>
          <p:cNvPr id="83972" name="Freeform 3"/>
          <p:cNvSpPr>
            <a:spLocks/>
          </p:cNvSpPr>
          <p:nvPr/>
        </p:nvSpPr>
        <p:spPr bwMode="auto">
          <a:xfrm>
            <a:off x="228600" y="4191000"/>
            <a:ext cx="2152650" cy="265113"/>
          </a:xfrm>
          <a:custGeom>
            <a:avLst/>
            <a:gdLst>
              <a:gd name="T0" fmla="*/ 2147483646 w 1356"/>
              <a:gd name="T1" fmla="*/ 2147483646 h 167"/>
              <a:gd name="T2" fmla="*/ 2147483646 w 1356"/>
              <a:gd name="T3" fmla="*/ 0 h 167"/>
              <a:gd name="T4" fmla="*/ 2147483646 w 1356"/>
              <a:gd name="T5" fmla="*/ 2147483646 h 167"/>
              <a:gd name="T6" fmla="*/ 2147483646 w 1356"/>
              <a:gd name="T7" fmla="*/ 2147483646 h 167"/>
              <a:gd name="T8" fmla="*/ 2147483646 w 1356"/>
              <a:gd name="T9" fmla="*/ 2147483646 h 167"/>
              <a:gd name="T10" fmla="*/ 2147483646 w 1356"/>
              <a:gd name="T11" fmla="*/ 2147483646 h 167"/>
              <a:gd name="T12" fmla="*/ 2147483646 w 1356"/>
              <a:gd name="T13" fmla="*/ 2147483646 h 167"/>
              <a:gd name="T14" fmla="*/ 2147483646 w 1356"/>
              <a:gd name="T15" fmla="*/ 2147483646 h 167"/>
              <a:gd name="T16" fmla="*/ 2147483646 w 1356"/>
              <a:gd name="T17" fmla="*/ 2147483646 h 167"/>
              <a:gd name="T18" fmla="*/ 2147483646 w 1356"/>
              <a:gd name="T19" fmla="*/ 2147483646 h 167"/>
              <a:gd name="T20" fmla="*/ 2147483646 w 1356"/>
              <a:gd name="T21" fmla="*/ 2147483646 h 167"/>
              <a:gd name="T22" fmla="*/ 2147483646 w 1356"/>
              <a:gd name="T23" fmla="*/ 2147483646 h 167"/>
              <a:gd name="T24" fmla="*/ 2147483646 w 1356"/>
              <a:gd name="T25" fmla="*/ 2147483646 h 167"/>
              <a:gd name="T26" fmla="*/ 2147483646 w 1356"/>
              <a:gd name="T27" fmla="*/ 2147483646 h 167"/>
              <a:gd name="T28" fmla="*/ 2147483646 w 1356"/>
              <a:gd name="T29" fmla="*/ 2147483646 h 167"/>
              <a:gd name="T30" fmla="*/ 0 w 1356"/>
              <a:gd name="T31" fmla="*/ 2147483646 h 1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56"/>
              <a:gd name="T49" fmla="*/ 0 h 167"/>
              <a:gd name="T50" fmla="*/ 1356 w 1356"/>
              <a:gd name="T51" fmla="*/ 167 h 16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56" h="167">
                <a:moveTo>
                  <a:pt x="1356" y="100"/>
                </a:moveTo>
                <a:cubicBezTo>
                  <a:pt x="1298" y="81"/>
                  <a:pt x="1244" y="43"/>
                  <a:pt x="1200" y="0"/>
                </a:cubicBezTo>
                <a:cubicBezTo>
                  <a:pt x="1155" y="9"/>
                  <a:pt x="1144" y="4"/>
                  <a:pt x="1111" y="33"/>
                </a:cubicBezTo>
                <a:cubicBezTo>
                  <a:pt x="1091" y="50"/>
                  <a:pt x="1080" y="78"/>
                  <a:pt x="1056" y="89"/>
                </a:cubicBezTo>
                <a:cubicBezTo>
                  <a:pt x="1041" y="96"/>
                  <a:pt x="1027" y="105"/>
                  <a:pt x="1011" y="111"/>
                </a:cubicBezTo>
                <a:cubicBezTo>
                  <a:pt x="989" y="120"/>
                  <a:pt x="945" y="133"/>
                  <a:pt x="945" y="133"/>
                </a:cubicBezTo>
                <a:cubicBezTo>
                  <a:pt x="852" y="118"/>
                  <a:pt x="896" y="134"/>
                  <a:pt x="811" y="78"/>
                </a:cubicBezTo>
                <a:cubicBezTo>
                  <a:pt x="800" y="71"/>
                  <a:pt x="778" y="56"/>
                  <a:pt x="778" y="56"/>
                </a:cubicBezTo>
                <a:cubicBezTo>
                  <a:pt x="716" y="77"/>
                  <a:pt x="773" y="52"/>
                  <a:pt x="711" y="100"/>
                </a:cubicBezTo>
                <a:cubicBezTo>
                  <a:pt x="690" y="116"/>
                  <a:pt x="645" y="144"/>
                  <a:pt x="645" y="144"/>
                </a:cubicBezTo>
                <a:cubicBezTo>
                  <a:pt x="564" y="136"/>
                  <a:pt x="520" y="152"/>
                  <a:pt x="478" y="89"/>
                </a:cubicBezTo>
                <a:cubicBezTo>
                  <a:pt x="423" y="107"/>
                  <a:pt x="445" y="126"/>
                  <a:pt x="389" y="144"/>
                </a:cubicBezTo>
                <a:cubicBezTo>
                  <a:pt x="337" y="140"/>
                  <a:pt x="285" y="142"/>
                  <a:pt x="234" y="133"/>
                </a:cubicBezTo>
                <a:cubicBezTo>
                  <a:pt x="224" y="131"/>
                  <a:pt x="221" y="113"/>
                  <a:pt x="211" y="111"/>
                </a:cubicBezTo>
                <a:cubicBezTo>
                  <a:pt x="185" y="106"/>
                  <a:pt x="121" y="156"/>
                  <a:pt x="100" y="167"/>
                </a:cubicBezTo>
                <a:cubicBezTo>
                  <a:pt x="67" y="163"/>
                  <a:pt x="0" y="155"/>
                  <a:pt x="0" y="155"/>
                </a:cubicBezTo>
              </a:path>
            </a:pathLst>
          </a:custGeom>
          <a:solidFill>
            <a:schemeClr val="accent2"/>
          </a:solidFill>
          <a:ln w="9525">
            <a:solidFill>
              <a:srgbClr val="003300"/>
            </a:solidFill>
            <a:round/>
            <a:headEnd/>
            <a:tailEnd/>
          </a:ln>
        </p:spPr>
        <p:txBody>
          <a:bodyPr wrap="none" anchor="ctr"/>
          <a:lstStyle/>
          <a:p>
            <a:endParaRPr lang="en-US"/>
          </a:p>
        </p:txBody>
      </p:sp>
      <p:sp>
        <p:nvSpPr>
          <p:cNvPr id="83973" name="Freeform 4"/>
          <p:cNvSpPr>
            <a:spLocks/>
          </p:cNvSpPr>
          <p:nvPr/>
        </p:nvSpPr>
        <p:spPr bwMode="auto">
          <a:xfrm>
            <a:off x="2438400" y="2895600"/>
            <a:ext cx="6172200" cy="1981200"/>
          </a:xfrm>
          <a:custGeom>
            <a:avLst/>
            <a:gdLst>
              <a:gd name="T0" fmla="*/ 0 w 4011"/>
              <a:gd name="T1" fmla="*/ 2147483646 h 1277"/>
              <a:gd name="T2" fmla="*/ 2147483646 w 4011"/>
              <a:gd name="T3" fmla="*/ 2147483646 h 1277"/>
              <a:gd name="T4" fmla="*/ 2147483646 w 4011"/>
              <a:gd name="T5" fmla="*/ 2147483646 h 1277"/>
              <a:gd name="T6" fmla="*/ 2147483646 w 4011"/>
              <a:gd name="T7" fmla="*/ 2147483646 h 1277"/>
              <a:gd name="T8" fmla="*/ 2147483646 w 4011"/>
              <a:gd name="T9" fmla="*/ 2147483646 h 1277"/>
              <a:gd name="T10" fmla="*/ 2147483646 w 4011"/>
              <a:gd name="T11" fmla="*/ 2147483646 h 1277"/>
              <a:gd name="T12" fmla="*/ 2147483646 w 4011"/>
              <a:gd name="T13" fmla="*/ 2147483646 h 1277"/>
              <a:gd name="T14" fmla="*/ 2147483646 w 4011"/>
              <a:gd name="T15" fmla="*/ 2147483646 h 1277"/>
              <a:gd name="T16" fmla="*/ 2147483646 w 4011"/>
              <a:gd name="T17" fmla="*/ 2147483646 h 1277"/>
              <a:gd name="T18" fmla="*/ 2147483646 w 4011"/>
              <a:gd name="T19" fmla="*/ 2147483646 h 1277"/>
              <a:gd name="T20" fmla="*/ 2147483646 w 4011"/>
              <a:gd name="T21" fmla="*/ 2147483646 h 1277"/>
              <a:gd name="T22" fmla="*/ 2147483646 w 4011"/>
              <a:gd name="T23" fmla="*/ 2147483646 h 1277"/>
              <a:gd name="T24" fmla="*/ 2147483646 w 4011"/>
              <a:gd name="T25" fmla="*/ 2147483646 h 1277"/>
              <a:gd name="T26" fmla="*/ 2147483646 w 4011"/>
              <a:gd name="T27" fmla="*/ 0 h 1277"/>
              <a:gd name="T28" fmla="*/ 2147483646 w 4011"/>
              <a:gd name="T29" fmla="*/ 2147483646 h 1277"/>
              <a:gd name="T30" fmla="*/ 2147483646 w 4011"/>
              <a:gd name="T31" fmla="*/ 2147483646 h 1277"/>
              <a:gd name="T32" fmla="*/ 2147483646 w 4011"/>
              <a:gd name="T33" fmla="*/ 2147483646 h 1277"/>
              <a:gd name="T34" fmla="*/ 2147483646 w 4011"/>
              <a:gd name="T35" fmla="*/ 2147483646 h 1277"/>
              <a:gd name="T36" fmla="*/ 2147483646 w 4011"/>
              <a:gd name="T37" fmla="*/ 2147483646 h 1277"/>
              <a:gd name="T38" fmla="*/ 2147483646 w 4011"/>
              <a:gd name="T39" fmla="*/ 2147483646 h 1277"/>
              <a:gd name="T40" fmla="*/ 2147483646 w 4011"/>
              <a:gd name="T41" fmla="*/ 2147483646 h 1277"/>
              <a:gd name="T42" fmla="*/ 2147483646 w 4011"/>
              <a:gd name="T43" fmla="*/ 2147483646 h 1277"/>
              <a:gd name="T44" fmla="*/ 2147483646 w 4011"/>
              <a:gd name="T45" fmla="*/ 2147483646 h 1277"/>
              <a:gd name="T46" fmla="*/ 2147483646 w 4011"/>
              <a:gd name="T47" fmla="*/ 2147483646 h 1277"/>
              <a:gd name="T48" fmla="*/ 2147483646 w 4011"/>
              <a:gd name="T49" fmla="*/ 2147483646 h 1277"/>
              <a:gd name="T50" fmla="*/ 2147483646 w 4011"/>
              <a:gd name="T51" fmla="*/ 2147483646 h 1277"/>
              <a:gd name="T52" fmla="*/ 2147483646 w 4011"/>
              <a:gd name="T53" fmla="*/ 2147483646 h 1277"/>
              <a:gd name="T54" fmla="*/ 2147483646 w 4011"/>
              <a:gd name="T55" fmla="*/ 2147483646 h 1277"/>
              <a:gd name="T56" fmla="*/ 2147483646 w 4011"/>
              <a:gd name="T57" fmla="*/ 2147483646 h 1277"/>
              <a:gd name="T58" fmla="*/ 2147483646 w 4011"/>
              <a:gd name="T59" fmla="*/ 2147483646 h 1277"/>
              <a:gd name="T60" fmla="*/ 2147483646 w 4011"/>
              <a:gd name="T61" fmla="*/ 2147483646 h 1277"/>
              <a:gd name="T62" fmla="*/ 2147483646 w 4011"/>
              <a:gd name="T63" fmla="*/ 2147483646 h 1277"/>
              <a:gd name="T64" fmla="*/ 2147483646 w 4011"/>
              <a:gd name="T65" fmla="*/ 2147483646 h 1277"/>
              <a:gd name="T66" fmla="*/ 2147483646 w 4011"/>
              <a:gd name="T67" fmla="*/ 2147483646 h 1277"/>
              <a:gd name="T68" fmla="*/ 2147483646 w 4011"/>
              <a:gd name="T69" fmla="*/ 2147483646 h 127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011"/>
              <a:gd name="T106" fmla="*/ 0 h 1277"/>
              <a:gd name="T107" fmla="*/ 4011 w 4011"/>
              <a:gd name="T108" fmla="*/ 1277 h 127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011" h="1277">
                <a:moveTo>
                  <a:pt x="0" y="911"/>
                </a:moveTo>
                <a:cubicBezTo>
                  <a:pt x="51" y="928"/>
                  <a:pt x="63" y="915"/>
                  <a:pt x="100" y="878"/>
                </a:cubicBezTo>
                <a:cubicBezTo>
                  <a:pt x="126" y="798"/>
                  <a:pt x="90" y="893"/>
                  <a:pt x="144" y="811"/>
                </a:cubicBezTo>
                <a:cubicBezTo>
                  <a:pt x="202" y="724"/>
                  <a:pt x="106" y="827"/>
                  <a:pt x="178" y="755"/>
                </a:cubicBezTo>
                <a:cubicBezTo>
                  <a:pt x="182" y="742"/>
                  <a:pt x="218" y="638"/>
                  <a:pt x="244" y="633"/>
                </a:cubicBezTo>
                <a:cubicBezTo>
                  <a:pt x="317" y="620"/>
                  <a:pt x="393" y="626"/>
                  <a:pt x="467" y="622"/>
                </a:cubicBezTo>
                <a:cubicBezTo>
                  <a:pt x="558" y="592"/>
                  <a:pt x="612" y="507"/>
                  <a:pt x="700" y="478"/>
                </a:cubicBezTo>
                <a:cubicBezTo>
                  <a:pt x="757" y="419"/>
                  <a:pt x="847" y="428"/>
                  <a:pt x="922" y="422"/>
                </a:cubicBezTo>
                <a:cubicBezTo>
                  <a:pt x="962" y="409"/>
                  <a:pt x="980" y="392"/>
                  <a:pt x="1011" y="366"/>
                </a:cubicBezTo>
                <a:cubicBezTo>
                  <a:pt x="1067" y="320"/>
                  <a:pt x="1128" y="273"/>
                  <a:pt x="1189" y="233"/>
                </a:cubicBezTo>
                <a:cubicBezTo>
                  <a:pt x="1212" y="198"/>
                  <a:pt x="1242" y="186"/>
                  <a:pt x="1267" y="155"/>
                </a:cubicBezTo>
                <a:cubicBezTo>
                  <a:pt x="1298" y="116"/>
                  <a:pt x="1330" y="79"/>
                  <a:pt x="1367" y="44"/>
                </a:cubicBezTo>
                <a:cubicBezTo>
                  <a:pt x="1377" y="35"/>
                  <a:pt x="1379" y="19"/>
                  <a:pt x="1389" y="11"/>
                </a:cubicBezTo>
                <a:cubicBezTo>
                  <a:pt x="1398" y="4"/>
                  <a:pt x="1411" y="4"/>
                  <a:pt x="1422" y="0"/>
                </a:cubicBezTo>
                <a:cubicBezTo>
                  <a:pt x="1463" y="4"/>
                  <a:pt x="1504" y="2"/>
                  <a:pt x="1544" y="11"/>
                </a:cubicBezTo>
                <a:cubicBezTo>
                  <a:pt x="1570" y="17"/>
                  <a:pt x="1599" y="64"/>
                  <a:pt x="1622" y="78"/>
                </a:cubicBezTo>
                <a:cubicBezTo>
                  <a:pt x="1676" y="111"/>
                  <a:pt x="1748" y="96"/>
                  <a:pt x="1811" y="100"/>
                </a:cubicBezTo>
                <a:cubicBezTo>
                  <a:pt x="1833" y="104"/>
                  <a:pt x="1857" y="102"/>
                  <a:pt x="1878" y="111"/>
                </a:cubicBezTo>
                <a:cubicBezTo>
                  <a:pt x="1917" y="128"/>
                  <a:pt x="1919" y="182"/>
                  <a:pt x="1956" y="200"/>
                </a:cubicBezTo>
                <a:cubicBezTo>
                  <a:pt x="2040" y="242"/>
                  <a:pt x="2146" y="228"/>
                  <a:pt x="2233" y="233"/>
                </a:cubicBezTo>
                <a:cubicBezTo>
                  <a:pt x="2292" y="252"/>
                  <a:pt x="2260" y="234"/>
                  <a:pt x="2311" y="311"/>
                </a:cubicBezTo>
                <a:cubicBezTo>
                  <a:pt x="2334" y="347"/>
                  <a:pt x="2303" y="368"/>
                  <a:pt x="2367" y="389"/>
                </a:cubicBezTo>
                <a:cubicBezTo>
                  <a:pt x="2423" y="408"/>
                  <a:pt x="2478" y="415"/>
                  <a:pt x="2534" y="433"/>
                </a:cubicBezTo>
                <a:cubicBezTo>
                  <a:pt x="2563" y="476"/>
                  <a:pt x="2564" y="504"/>
                  <a:pt x="2578" y="555"/>
                </a:cubicBezTo>
                <a:cubicBezTo>
                  <a:pt x="2584" y="578"/>
                  <a:pt x="2600" y="622"/>
                  <a:pt x="2600" y="622"/>
                </a:cubicBezTo>
                <a:cubicBezTo>
                  <a:pt x="2718" y="614"/>
                  <a:pt x="2850" y="599"/>
                  <a:pt x="2967" y="622"/>
                </a:cubicBezTo>
                <a:cubicBezTo>
                  <a:pt x="2990" y="627"/>
                  <a:pt x="2995" y="661"/>
                  <a:pt x="3011" y="678"/>
                </a:cubicBezTo>
                <a:cubicBezTo>
                  <a:pt x="3034" y="771"/>
                  <a:pt x="3034" y="843"/>
                  <a:pt x="3045" y="944"/>
                </a:cubicBezTo>
                <a:cubicBezTo>
                  <a:pt x="3048" y="970"/>
                  <a:pt x="3063" y="1039"/>
                  <a:pt x="3089" y="1055"/>
                </a:cubicBezTo>
                <a:cubicBezTo>
                  <a:pt x="3119" y="1074"/>
                  <a:pt x="3156" y="1077"/>
                  <a:pt x="3189" y="1089"/>
                </a:cubicBezTo>
                <a:cubicBezTo>
                  <a:pt x="3353" y="1078"/>
                  <a:pt x="3397" y="1066"/>
                  <a:pt x="3556" y="1077"/>
                </a:cubicBezTo>
                <a:cubicBezTo>
                  <a:pt x="3601" y="1093"/>
                  <a:pt x="3643" y="1162"/>
                  <a:pt x="3689" y="1166"/>
                </a:cubicBezTo>
                <a:cubicBezTo>
                  <a:pt x="3730" y="1170"/>
                  <a:pt x="3770" y="1173"/>
                  <a:pt x="3811" y="1177"/>
                </a:cubicBezTo>
                <a:cubicBezTo>
                  <a:pt x="3896" y="1206"/>
                  <a:pt x="3855" y="1195"/>
                  <a:pt x="3934" y="1211"/>
                </a:cubicBezTo>
                <a:cubicBezTo>
                  <a:pt x="3957" y="1245"/>
                  <a:pt x="3975" y="1259"/>
                  <a:pt x="4011" y="1277"/>
                </a:cubicBezTo>
              </a:path>
            </a:pathLst>
          </a:custGeom>
          <a:noFill/>
          <a:ln w="9525">
            <a:solidFill>
              <a:srgbClr val="99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3974" name="Text Box 5"/>
          <p:cNvSpPr txBox="1">
            <a:spLocks noChangeArrowheads="1"/>
          </p:cNvSpPr>
          <p:nvPr/>
        </p:nvSpPr>
        <p:spPr bwMode="auto">
          <a:xfrm>
            <a:off x="2743200" y="3440113"/>
            <a:ext cx="1905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en-US" altLang="en-US" sz="1800" b="1">
                <a:solidFill>
                  <a:srgbClr val="003300"/>
                </a:solidFill>
                <a:latin typeface="Verdana" panose="020B0604030504040204" pitchFamily="34" charset="0"/>
                <a:cs typeface="Arial" panose="020B0604020202020204" pitchFamily="34" charset="0"/>
              </a:rPr>
              <a:t>(NAVD88) H</a:t>
            </a:r>
            <a:endParaRPr lang="en-US" altLang="en-US" sz="1800">
              <a:latin typeface="Verdana" panose="020B0604030504040204" pitchFamily="34" charset="0"/>
              <a:cs typeface="Arial" panose="020B0604020202020204" pitchFamily="34" charset="0"/>
            </a:endParaRPr>
          </a:p>
        </p:txBody>
      </p:sp>
      <p:sp>
        <p:nvSpPr>
          <p:cNvPr id="83975" name="Text Box 6"/>
          <p:cNvSpPr txBox="1">
            <a:spLocks noChangeArrowheads="1"/>
          </p:cNvSpPr>
          <p:nvPr/>
        </p:nvSpPr>
        <p:spPr bwMode="auto">
          <a:xfrm>
            <a:off x="4327525" y="4994275"/>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1800">
              <a:solidFill>
                <a:srgbClr val="003300"/>
              </a:solidFill>
              <a:cs typeface="Arial" panose="020B0604020202020204" pitchFamily="34" charset="0"/>
            </a:endParaRPr>
          </a:p>
        </p:txBody>
      </p:sp>
      <p:sp>
        <p:nvSpPr>
          <p:cNvPr id="83976" name="Text Box 7"/>
          <p:cNvSpPr txBox="1">
            <a:spLocks noChangeArrowheads="1"/>
          </p:cNvSpPr>
          <p:nvPr/>
        </p:nvSpPr>
        <p:spPr bwMode="auto">
          <a:xfrm>
            <a:off x="609600" y="1611313"/>
            <a:ext cx="48593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en-US" altLang="en-US" sz="1800">
                <a:solidFill>
                  <a:srgbClr val="003300"/>
                </a:solidFill>
                <a:latin typeface="Verdana" panose="020B0604030504040204" pitchFamily="34" charset="0"/>
                <a:cs typeface="Arial" panose="020B0604020202020204" pitchFamily="34" charset="0"/>
              </a:rPr>
              <a:t>H = Orthometric Height  (leveling)        </a:t>
            </a:r>
          </a:p>
        </p:txBody>
      </p:sp>
      <p:sp>
        <p:nvSpPr>
          <p:cNvPr id="83977" name="Freeform 8"/>
          <p:cNvSpPr>
            <a:spLocks/>
          </p:cNvSpPr>
          <p:nvPr/>
        </p:nvSpPr>
        <p:spPr bwMode="auto">
          <a:xfrm>
            <a:off x="4800600" y="3886200"/>
            <a:ext cx="4763" cy="381000"/>
          </a:xfrm>
          <a:custGeom>
            <a:avLst/>
            <a:gdLst>
              <a:gd name="T0" fmla="*/ 0 w 3"/>
              <a:gd name="T1" fmla="*/ 0 h 240"/>
              <a:gd name="T2" fmla="*/ 2147483646 w 3"/>
              <a:gd name="T3" fmla="*/ 2147483646 h 240"/>
              <a:gd name="T4" fmla="*/ 2147483646 w 3"/>
              <a:gd name="T5" fmla="*/ 2147483646 h 240"/>
              <a:gd name="T6" fmla="*/ 0 60000 65536"/>
              <a:gd name="T7" fmla="*/ 0 60000 65536"/>
              <a:gd name="T8" fmla="*/ 0 60000 65536"/>
              <a:gd name="T9" fmla="*/ 0 w 3"/>
              <a:gd name="T10" fmla="*/ 0 h 240"/>
              <a:gd name="T11" fmla="*/ 3 w 3"/>
              <a:gd name="T12" fmla="*/ 240 h 240"/>
            </a:gdLst>
            <a:ahLst/>
            <a:cxnLst>
              <a:cxn ang="T6">
                <a:pos x="T0" y="T1"/>
              </a:cxn>
              <a:cxn ang="T7">
                <a:pos x="T2" y="T3"/>
              </a:cxn>
              <a:cxn ang="T8">
                <a:pos x="T4" y="T5"/>
              </a:cxn>
            </a:cxnLst>
            <a:rect l="T9" t="T10" r="T11" b="T12"/>
            <a:pathLst>
              <a:path w="3" h="240">
                <a:moveTo>
                  <a:pt x="0" y="0"/>
                </a:moveTo>
                <a:lnTo>
                  <a:pt x="3" y="106"/>
                </a:lnTo>
                <a:lnTo>
                  <a:pt x="1" y="240"/>
                </a:lnTo>
              </a:path>
            </a:pathLst>
          </a:custGeom>
          <a:noFill/>
          <a:ln w="9525">
            <a:solidFill>
              <a:srgbClr val="009900"/>
            </a:solidFill>
            <a:round/>
            <a:headEnd type="oval" w="med" len="me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3978" name="Text Box 9"/>
          <p:cNvSpPr txBox="1">
            <a:spLocks noChangeArrowheads="1"/>
          </p:cNvSpPr>
          <p:nvPr/>
        </p:nvSpPr>
        <p:spPr bwMode="auto">
          <a:xfrm flipH="1" flipV="1">
            <a:off x="5562600" y="2987675"/>
            <a:ext cx="1905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en-US" altLang="en-US" sz="2800">
                <a:solidFill>
                  <a:srgbClr val="003300"/>
                </a:solidFill>
                <a:cs typeface="Arial" panose="020B0604020202020204" pitchFamily="34" charset="0"/>
              </a:rPr>
              <a:t> </a:t>
            </a:r>
            <a:endParaRPr lang="en-US" altLang="en-US" sz="1800">
              <a:solidFill>
                <a:srgbClr val="003300"/>
              </a:solidFill>
              <a:cs typeface="Arial" panose="020B0604020202020204" pitchFamily="34" charset="0"/>
            </a:endParaRPr>
          </a:p>
        </p:txBody>
      </p:sp>
      <p:sp>
        <p:nvSpPr>
          <p:cNvPr id="83979" name="Text Box 10"/>
          <p:cNvSpPr txBox="1">
            <a:spLocks noChangeArrowheads="1"/>
          </p:cNvSpPr>
          <p:nvPr/>
        </p:nvSpPr>
        <p:spPr bwMode="auto">
          <a:xfrm>
            <a:off x="6172200" y="1752600"/>
            <a:ext cx="2514600" cy="58420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en-US" altLang="en-US" b="1">
                <a:latin typeface="Verdana" panose="020B0604030504040204" pitchFamily="34" charset="0"/>
                <a:cs typeface="Arial" panose="020B0604020202020204" pitchFamily="34" charset="0"/>
              </a:rPr>
              <a:t>H</a:t>
            </a:r>
            <a:r>
              <a:rPr lang="en-US" altLang="en-US">
                <a:latin typeface="Verdana" panose="020B0604030504040204" pitchFamily="34" charset="0"/>
                <a:cs typeface="Arial" panose="020B0604020202020204" pitchFamily="34" charset="0"/>
              </a:rPr>
              <a:t> </a:t>
            </a:r>
            <a:r>
              <a:rPr lang="en-US" altLang="en-US" b="1">
                <a:solidFill>
                  <a:srgbClr val="003300"/>
                </a:solidFill>
                <a:latin typeface="Verdana" panose="020B0604030504040204" pitchFamily="34" charset="0"/>
                <a:cs typeface="Arial" panose="020B0604020202020204" pitchFamily="34" charset="0"/>
              </a:rPr>
              <a:t> = </a:t>
            </a:r>
            <a:r>
              <a:rPr lang="en-US" altLang="en-US" b="1">
                <a:solidFill>
                  <a:srgbClr val="0066FF"/>
                </a:solidFill>
                <a:latin typeface="Verdana" panose="020B0604030504040204" pitchFamily="34" charset="0"/>
                <a:cs typeface="Arial" panose="020B0604020202020204" pitchFamily="34" charset="0"/>
              </a:rPr>
              <a:t>h</a:t>
            </a:r>
            <a:r>
              <a:rPr lang="en-US" altLang="en-US" b="1">
                <a:solidFill>
                  <a:srgbClr val="003300"/>
                </a:solidFill>
                <a:latin typeface="Verdana" panose="020B0604030504040204" pitchFamily="34" charset="0"/>
                <a:cs typeface="Arial" panose="020B0604020202020204" pitchFamily="34" charset="0"/>
              </a:rPr>
              <a:t> - </a:t>
            </a:r>
            <a:r>
              <a:rPr lang="en-US" altLang="en-US" b="1">
                <a:solidFill>
                  <a:srgbClr val="009900"/>
                </a:solidFill>
                <a:latin typeface="Verdana" panose="020B0604030504040204" pitchFamily="34" charset="0"/>
                <a:cs typeface="Arial" panose="020B0604020202020204" pitchFamily="34" charset="0"/>
              </a:rPr>
              <a:t>N</a:t>
            </a:r>
          </a:p>
        </p:txBody>
      </p:sp>
      <p:sp>
        <p:nvSpPr>
          <p:cNvPr id="83980" name="Text Box 11"/>
          <p:cNvSpPr txBox="1">
            <a:spLocks noChangeArrowheads="1"/>
          </p:cNvSpPr>
          <p:nvPr/>
        </p:nvSpPr>
        <p:spPr bwMode="auto">
          <a:xfrm>
            <a:off x="6870700" y="3276600"/>
            <a:ext cx="15763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en-US" altLang="en-US" sz="1400">
                <a:solidFill>
                  <a:srgbClr val="003300"/>
                </a:solidFill>
                <a:latin typeface="Verdana" panose="020B0604030504040204" pitchFamily="34" charset="0"/>
                <a:cs typeface="Arial" panose="020B0604020202020204" pitchFamily="34" charset="0"/>
              </a:rPr>
              <a:t>TOPOGRAPHIC </a:t>
            </a:r>
          </a:p>
          <a:p>
            <a:pPr eaLnBrk="1" hangingPunct="1">
              <a:spcBef>
                <a:spcPct val="0"/>
              </a:spcBef>
              <a:buFontTx/>
              <a:buNone/>
            </a:pPr>
            <a:r>
              <a:rPr lang="en-US" altLang="en-US" sz="1400">
                <a:solidFill>
                  <a:srgbClr val="003300"/>
                </a:solidFill>
                <a:latin typeface="Verdana" panose="020B0604030504040204" pitchFamily="34" charset="0"/>
                <a:cs typeface="Arial" panose="020B0604020202020204" pitchFamily="34" charset="0"/>
              </a:rPr>
              <a:t>SURFACE</a:t>
            </a:r>
          </a:p>
        </p:txBody>
      </p:sp>
      <p:sp>
        <p:nvSpPr>
          <p:cNvPr id="83981" name="Line 12"/>
          <p:cNvSpPr>
            <a:spLocks noChangeShapeType="1"/>
          </p:cNvSpPr>
          <p:nvPr/>
        </p:nvSpPr>
        <p:spPr bwMode="auto">
          <a:xfrm flipH="1">
            <a:off x="6400800" y="3505200"/>
            <a:ext cx="533400" cy="1524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3982" name="Line 13"/>
          <p:cNvSpPr>
            <a:spLocks noChangeShapeType="1"/>
          </p:cNvSpPr>
          <p:nvPr/>
        </p:nvSpPr>
        <p:spPr bwMode="auto">
          <a:xfrm>
            <a:off x="4495800" y="335280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83" name="Text Box 14"/>
          <p:cNvSpPr txBox="1">
            <a:spLocks noChangeArrowheads="1"/>
          </p:cNvSpPr>
          <p:nvPr/>
        </p:nvSpPr>
        <p:spPr bwMode="auto">
          <a:xfrm>
            <a:off x="609600" y="2068513"/>
            <a:ext cx="5334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en-US" altLang="en-US" sz="1800">
                <a:solidFill>
                  <a:srgbClr val="3366FF"/>
                </a:solidFill>
                <a:latin typeface="Verdana" panose="020B0604030504040204" pitchFamily="34" charset="0"/>
                <a:cs typeface="Arial" panose="020B0604020202020204" pitchFamily="34" charset="0"/>
              </a:rPr>
              <a:t>h = Ellipsoidal Height (GPS)</a:t>
            </a:r>
            <a:endParaRPr lang="en-US" altLang="en-US" sz="1800">
              <a:solidFill>
                <a:srgbClr val="003300"/>
              </a:solidFill>
              <a:latin typeface="Verdana" panose="020B0604030504040204" pitchFamily="34" charset="0"/>
              <a:cs typeface="Arial" panose="020B0604020202020204" pitchFamily="34" charset="0"/>
            </a:endParaRPr>
          </a:p>
        </p:txBody>
      </p:sp>
      <p:sp>
        <p:nvSpPr>
          <p:cNvPr id="83984" name="Text Box 15"/>
          <p:cNvSpPr txBox="1">
            <a:spLocks noChangeArrowheads="1"/>
          </p:cNvSpPr>
          <p:nvPr/>
        </p:nvSpPr>
        <p:spPr bwMode="auto">
          <a:xfrm>
            <a:off x="609600" y="2525713"/>
            <a:ext cx="5029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en-US" altLang="en-US" sz="1800">
                <a:solidFill>
                  <a:srgbClr val="009900"/>
                </a:solidFill>
                <a:latin typeface="Verdana" panose="020B0604030504040204" pitchFamily="34" charset="0"/>
                <a:cs typeface="Arial" panose="020B0604020202020204" pitchFamily="34" charset="0"/>
              </a:rPr>
              <a:t>N = Geoid Height (model)</a:t>
            </a:r>
          </a:p>
        </p:txBody>
      </p:sp>
      <p:sp>
        <p:nvSpPr>
          <p:cNvPr id="83985" name="Arc 16"/>
          <p:cNvSpPr>
            <a:spLocks/>
          </p:cNvSpPr>
          <p:nvPr/>
        </p:nvSpPr>
        <p:spPr bwMode="auto">
          <a:xfrm rot="-2646215">
            <a:off x="1371600" y="2971800"/>
            <a:ext cx="5818188" cy="5180013"/>
          </a:xfrm>
          <a:custGeom>
            <a:avLst/>
            <a:gdLst>
              <a:gd name="T0" fmla="*/ 2147483646 w 21579"/>
              <a:gd name="T1" fmla="*/ 0 h 21102"/>
              <a:gd name="T2" fmla="*/ 2147483646 w 21579"/>
              <a:gd name="T3" fmla="*/ 2147483646 h 21102"/>
              <a:gd name="T4" fmla="*/ 0 w 21579"/>
              <a:gd name="T5" fmla="*/ 2147483646 h 21102"/>
              <a:gd name="T6" fmla="*/ 0 60000 65536"/>
              <a:gd name="T7" fmla="*/ 0 60000 65536"/>
              <a:gd name="T8" fmla="*/ 0 60000 65536"/>
              <a:gd name="T9" fmla="*/ 0 w 21579"/>
              <a:gd name="T10" fmla="*/ 0 h 21102"/>
              <a:gd name="T11" fmla="*/ 21579 w 21579"/>
              <a:gd name="T12" fmla="*/ 21102 h 21102"/>
            </a:gdLst>
            <a:ahLst/>
            <a:cxnLst>
              <a:cxn ang="T6">
                <a:pos x="T0" y="T1"/>
              </a:cxn>
              <a:cxn ang="T7">
                <a:pos x="T2" y="T3"/>
              </a:cxn>
              <a:cxn ang="T8">
                <a:pos x="T4" y="T5"/>
              </a:cxn>
            </a:cxnLst>
            <a:rect l="T9" t="T10" r="T11" b="T12"/>
            <a:pathLst>
              <a:path w="21579" h="21102" fill="none" extrusionOk="0">
                <a:moveTo>
                  <a:pt x="4611" y="-1"/>
                </a:moveTo>
                <a:cubicBezTo>
                  <a:pt x="14182" y="2091"/>
                  <a:pt x="21148" y="10363"/>
                  <a:pt x="21579" y="20151"/>
                </a:cubicBezTo>
              </a:path>
              <a:path w="21579" h="21102" stroke="0" extrusionOk="0">
                <a:moveTo>
                  <a:pt x="4611" y="-1"/>
                </a:moveTo>
                <a:cubicBezTo>
                  <a:pt x="14182" y="2091"/>
                  <a:pt x="21148" y="10363"/>
                  <a:pt x="21579" y="20151"/>
                </a:cubicBezTo>
                <a:lnTo>
                  <a:pt x="0" y="21102"/>
                </a:lnTo>
                <a:lnTo>
                  <a:pt x="4611" y="-1"/>
                </a:lnTo>
                <a:close/>
              </a:path>
            </a:pathLst>
          </a:custGeom>
          <a:noFill/>
          <a:ln w="9525">
            <a:solidFill>
              <a:srgbClr val="00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3986" name="Line 17"/>
          <p:cNvSpPr>
            <a:spLocks noChangeShapeType="1"/>
          </p:cNvSpPr>
          <p:nvPr/>
        </p:nvSpPr>
        <p:spPr bwMode="auto">
          <a:xfrm flipH="1">
            <a:off x="4572000" y="2895600"/>
            <a:ext cx="0" cy="1371600"/>
          </a:xfrm>
          <a:prstGeom prst="line">
            <a:avLst/>
          </a:prstGeom>
          <a:noFill/>
          <a:ln w="19050">
            <a:solidFill>
              <a:srgbClr val="003300"/>
            </a:solidFill>
            <a:round/>
            <a:headEnd type="triangle" w="med" len="med"/>
            <a:tailEnd type="oval"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3987" name="Line 18"/>
          <p:cNvSpPr>
            <a:spLocks noChangeShapeType="1"/>
          </p:cNvSpPr>
          <p:nvPr/>
        </p:nvSpPr>
        <p:spPr bwMode="auto">
          <a:xfrm flipV="1">
            <a:off x="4648200" y="2895600"/>
            <a:ext cx="0" cy="990600"/>
          </a:xfrm>
          <a:prstGeom prst="line">
            <a:avLst/>
          </a:prstGeom>
          <a:noFill/>
          <a:ln w="9525">
            <a:solidFill>
              <a:srgbClr val="3333FF"/>
            </a:solidFill>
            <a:round/>
            <a:headEnd type="oval"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3988" name="Text Box 19"/>
          <p:cNvSpPr txBox="1">
            <a:spLocks noChangeArrowheads="1"/>
          </p:cNvSpPr>
          <p:nvPr/>
        </p:nvSpPr>
        <p:spPr bwMode="auto">
          <a:xfrm>
            <a:off x="4632325" y="3165475"/>
            <a:ext cx="1844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en-US" altLang="en-US" sz="1800" b="1">
                <a:solidFill>
                  <a:srgbClr val="3366FF"/>
                </a:solidFill>
                <a:latin typeface="Verdana" panose="020B0604030504040204" pitchFamily="34" charset="0"/>
                <a:cs typeface="Arial" panose="020B0604020202020204" pitchFamily="34" charset="0"/>
              </a:rPr>
              <a:t>h (NAD83)</a:t>
            </a:r>
          </a:p>
        </p:txBody>
      </p:sp>
      <p:sp>
        <p:nvSpPr>
          <p:cNvPr id="83989" name="Text Box 20"/>
          <p:cNvSpPr txBox="1">
            <a:spLocks noChangeArrowheads="1"/>
          </p:cNvSpPr>
          <p:nvPr/>
        </p:nvSpPr>
        <p:spPr bwMode="auto">
          <a:xfrm>
            <a:off x="1600200" y="4724400"/>
            <a:ext cx="152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en-US" altLang="en-US" sz="1800">
                <a:solidFill>
                  <a:srgbClr val="003300"/>
                </a:solidFill>
                <a:latin typeface="Verdana" panose="020B0604030504040204" pitchFamily="34" charset="0"/>
                <a:cs typeface="Arial" panose="020B0604020202020204" pitchFamily="34" charset="0"/>
              </a:rPr>
              <a:t>Ellipsoid</a:t>
            </a:r>
          </a:p>
        </p:txBody>
      </p:sp>
      <p:sp>
        <p:nvSpPr>
          <p:cNvPr id="83990" name="Freeform 21"/>
          <p:cNvSpPr>
            <a:spLocks/>
          </p:cNvSpPr>
          <p:nvPr/>
        </p:nvSpPr>
        <p:spPr bwMode="auto">
          <a:xfrm>
            <a:off x="2209800" y="3983038"/>
            <a:ext cx="6562725" cy="1798637"/>
          </a:xfrm>
          <a:custGeom>
            <a:avLst/>
            <a:gdLst>
              <a:gd name="T0" fmla="*/ 0 w 4134"/>
              <a:gd name="T1" fmla="*/ 2147483646 h 1133"/>
              <a:gd name="T2" fmla="*/ 2147483646 w 4134"/>
              <a:gd name="T3" fmla="*/ 2147483646 h 1133"/>
              <a:gd name="T4" fmla="*/ 2147483646 w 4134"/>
              <a:gd name="T5" fmla="*/ 2147483646 h 1133"/>
              <a:gd name="T6" fmla="*/ 2147483646 w 4134"/>
              <a:gd name="T7" fmla="*/ 2147483646 h 1133"/>
              <a:gd name="T8" fmla="*/ 2147483646 w 4134"/>
              <a:gd name="T9" fmla="*/ 2147483646 h 1133"/>
              <a:gd name="T10" fmla="*/ 2147483646 w 4134"/>
              <a:gd name="T11" fmla="*/ 2147483646 h 1133"/>
              <a:gd name="T12" fmla="*/ 2147483646 w 4134"/>
              <a:gd name="T13" fmla="*/ 2147483646 h 1133"/>
              <a:gd name="T14" fmla="*/ 2147483646 w 4134"/>
              <a:gd name="T15" fmla="*/ 2147483646 h 1133"/>
              <a:gd name="T16" fmla="*/ 2147483646 w 4134"/>
              <a:gd name="T17" fmla="*/ 2147483646 h 1133"/>
              <a:gd name="T18" fmla="*/ 2147483646 w 4134"/>
              <a:gd name="T19" fmla="*/ 2147483646 h 1133"/>
              <a:gd name="T20" fmla="*/ 2147483646 w 4134"/>
              <a:gd name="T21" fmla="*/ 2147483646 h 1133"/>
              <a:gd name="T22" fmla="*/ 2147483646 w 4134"/>
              <a:gd name="T23" fmla="*/ 2147483646 h 1133"/>
              <a:gd name="T24" fmla="*/ 2147483646 w 4134"/>
              <a:gd name="T25" fmla="*/ 2147483646 h 1133"/>
              <a:gd name="T26" fmla="*/ 2147483646 w 4134"/>
              <a:gd name="T27" fmla="*/ 2147483646 h 1133"/>
              <a:gd name="T28" fmla="*/ 2147483646 w 4134"/>
              <a:gd name="T29" fmla="*/ 2147483646 h 1133"/>
              <a:gd name="T30" fmla="*/ 2147483646 w 4134"/>
              <a:gd name="T31" fmla="*/ 2147483646 h 1133"/>
              <a:gd name="T32" fmla="*/ 2147483646 w 4134"/>
              <a:gd name="T33" fmla="*/ 2147483646 h 1133"/>
              <a:gd name="T34" fmla="*/ 2147483646 w 4134"/>
              <a:gd name="T35" fmla="*/ 2147483646 h 1133"/>
              <a:gd name="T36" fmla="*/ 2147483646 w 4134"/>
              <a:gd name="T37" fmla="*/ 2147483646 h 1133"/>
              <a:gd name="T38" fmla="*/ 2147483646 w 4134"/>
              <a:gd name="T39" fmla="*/ 2147483646 h 1133"/>
              <a:gd name="T40" fmla="*/ 2147483646 w 4134"/>
              <a:gd name="T41" fmla="*/ 2147483646 h 1133"/>
              <a:gd name="T42" fmla="*/ 2147483646 w 4134"/>
              <a:gd name="T43" fmla="*/ 2147483646 h 1133"/>
              <a:gd name="T44" fmla="*/ 2147483646 w 4134"/>
              <a:gd name="T45" fmla="*/ 2147483646 h 1133"/>
              <a:gd name="T46" fmla="*/ 2147483646 w 4134"/>
              <a:gd name="T47" fmla="*/ 2147483646 h 1133"/>
              <a:gd name="T48" fmla="*/ 2147483646 w 4134"/>
              <a:gd name="T49" fmla="*/ 2147483646 h 1133"/>
              <a:gd name="T50" fmla="*/ 2147483646 w 4134"/>
              <a:gd name="T51" fmla="*/ 2147483646 h 1133"/>
              <a:gd name="T52" fmla="*/ 2147483646 w 4134"/>
              <a:gd name="T53" fmla="*/ 2147483646 h 1133"/>
              <a:gd name="T54" fmla="*/ 2147483646 w 4134"/>
              <a:gd name="T55" fmla="*/ 2147483646 h 1133"/>
              <a:gd name="T56" fmla="*/ 2147483646 w 4134"/>
              <a:gd name="T57" fmla="*/ 2147483646 h 1133"/>
              <a:gd name="T58" fmla="*/ 2147483646 w 4134"/>
              <a:gd name="T59" fmla="*/ 2147483646 h 1133"/>
              <a:gd name="T60" fmla="*/ 2147483646 w 4134"/>
              <a:gd name="T61" fmla="*/ 2147483646 h 1133"/>
              <a:gd name="T62" fmla="*/ 2147483646 w 4134"/>
              <a:gd name="T63" fmla="*/ 2147483646 h 113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134"/>
              <a:gd name="T97" fmla="*/ 0 h 1133"/>
              <a:gd name="T98" fmla="*/ 4134 w 4134"/>
              <a:gd name="T99" fmla="*/ 1133 h 113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134" h="1133">
                <a:moveTo>
                  <a:pt x="0" y="222"/>
                </a:moveTo>
                <a:cubicBezTo>
                  <a:pt x="113" y="259"/>
                  <a:pt x="44" y="246"/>
                  <a:pt x="211" y="233"/>
                </a:cubicBezTo>
                <a:cubicBezTo>
                  <a:pt x="233" y="226"/>
                  <a:pt x="256" y="218"/>
                  <a:pt x="278" y="211"/>
                </a:cubicBezTo>
                <a:cubicBezTo>
                  <a:pt x="289" y="207"/>
                  <a:pt x="311" y="200"/>
                  <a:pt x="311" y="200"/>
                </a:cubicBezTo>
                <a:cubicBezTo>
                  <a:pt x="343" y="168"/>
                  <a:pt x="391" y="147"/>
                  <a:pt x="434" y="133"/>
                </a:cubicBezTo>
                <a:cubicBezTo>
                  <a:pt x="475" y="137"/>
                  <a:pt x="516" y="137"/>
                  <a:pt x="556" y="144"/>
                </a:cubicBezTo>
                <a:cubicBezTo>
                  <a:pt x="579" y="148"/>
                  <a:pt x="600" y="159"/>
                  <a:pt x="622" y="166"/>
                </a:cubicBezTo>
                <a:cubicBezTo>
                  <a:pt x="633" y="170"/>
                  <a:pt x="656" y="177"/>
                  <a:pt x="656" y="177"/>
                </a:cubicBezTo>
                <a:cubicBezTo>
                  <a:pt x="697" y="173"/>
                  <a:pt x="738" y="172"/>
                  <a:pt x="778" y="166"/>
                </a:cubicBezTo>
                <a:cubicBezTo>
                  <a:pt x="817" y="160"/>
                  <a:pt x="829" y="130"/>
                  <a:pt x="867" y="122"/>
                </a:cubicBezTo>
                <a:cubicBezTo>
                  <a:pt x="889" y="117"/>
                  <a:pt x="912" y="116"/>
                  <a:pt x="934" y="111"/>
                </a:cubicBezTo>
                <a:cubicBezTo>
                  <a:pt x="964" y="105"/>
                  <a:pt x="1023" y="89"/>
                  <a:pt x="1023" y="89"/>
                </a:cubicBezTo>
                <a:cubicBezTo>
                  <a:pt x="1067" y="93"/>
                  <a:pt x="1112" y="93"/>
                  <a:pt x="1156" y="100"/>
                </a:cubicBezTo>
                <a:cubicBezTo>
                  <a:pt x="1228" y="112"/>
                  <a:pt x="1289" y="155"/>
                  <a:pt x="1356" y="177"/>
                </a:cubicBezTo>
                <a:cubicBezTo>
                  <a:pt x="1392" y="189"/>
                  <a:pt x="1511" y="198"/>
                  <a:pt x="1534" y="200"/>
                </a:cubicBezTo>
                <a:cubicBezTo>
                  <a:pt x="1578" y="196"/>
                  <a:pt x="1623" y="195"/>
                  <a:pt x="1667" y="189"/>
                </a:cubicBezTo>
                <a:cubicBezTo>
                  <a:pt x="1720" y="182"/>
                  <a:pt x="1762" y="138"/>
                  <a:pt x="1812" y="122"/>
                </a:cubicBezTo>
                <a:cubicBezTo>
                  <a:pt x="1929" y="44"/>
                  <a:pt x="2087" y="33"/>
                  <a:pt x="2223" y="22"/>
                </a:cubicBezTo>
                <a:cubicBezTo>
                  <a:pt x="2335" y="0"/>
                  <a:pt x="2623" y="19"/>
                  <a:pt x="2734" y="111"/>
                </a:cubicBezTo>
                <a:cubicBezTo>
                  <a:pt x="2762" y="134"/>
                  <a:pt x="2800" y="160"/>
                  <a:pt x="2823" y="189"/>
                </a:cubicBezTo>
                <a:cubicBezTo>
                  <a:pt x="2850" y="223"/>
                  <a:pt x="2870" y="258"/>
                  <a:pt x="2912" y="277"/>
                </a:cubicBezTo>
                <a:cubicBezTo>
                  <a:pt x="3091" y="357"/>
                  <a:pt x="3307" y="318"/>
                  <a:pt x="3490" y="322"/>
                </a:cubicBezTo>
                <a:cubicBezTo>
                  <a:pt x="3542" y="339"/>
                  <a:pt x="3582" y="346"/>
                  <a:pt x="3623" y="388"/>
                </a:cubicBezTo>
                <a:cubicBezTo>
                  <a:pt x="3649" y="414"/>
                  <a:pt x="3670" y="446"/>
                  <a:pt x="3701" y="466"/>
                </a:cubicBezTo>
                <a:cubicBezTo>
                  <a:pt x="3726" y="483"/>
                  <a:pt x="3738" y="487"/>
                  <a:pt x="3756" y="511"/>
                </a:cubicBezTo>
                <a:cubicBezTo>
                  <a:pt x="3815" y="589"/>
                  <a:pt x="3861" y="666"/>
                  <a:pt x="3945" y="722"/>
                </a:cubicBezTo>
                <a:cubicBezTo>
                  <a:pt x="3979" y="774"/>
                  <a:pt x="4021" y="813"/>
                  <a:pt x="4056" y="866"/>
                </a:cubicBezTo>
                <a:cubicBezTo>
                  <a:pt x="4063" y="877"/>
                  <a:pt x="4070" y="889"/>
                  <a:pt x="4078" y="900"/>
                </a:cubicBezTo>
                <a:cubicBezTo>
                  <a:pt x="4085" y="911"/>
                  <a:pt x="4101" y="933"/>
                  <a:pt x="4101" y="933"/>
                </a:cubicBezTo>
                <a:cubicBezTo>
                  <a:pt x="4108" y="955"/>
                  <a:pt x="4116" y="978"/>
                  <a:pt x="4123" y="1000"/>
                </a:cubicBezTo>
                <a:cubicBezTo>
                  <a:pt x="4127" y="1011"/>
                  <a:pt x="4134" y="1033"/>
                  <a:pt x="4134" y="1033"/>
                </a:cubicBezTo>
                <a:cubicBezTo>
                  <a:pt x="4132" y="1043"/>
                  <a:pt x="4130" y="1133"/>
                  <a:pt x="4101" y="1133"/>
                </a:cubicBezTo>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3991" name="Text Box 22"/>
          <p:cNvSpPr txBox="1">
            <a:spLocks noChangeArrowheads="1"/>
          </p:cNvSpPr>
          <p:nvPr/>
        </p:nvSpPr>
        <p:spPr bwMode="auto">
          <a:xfrm>
            <a:off x="4800600" y="3886200"/>
            <a:ext cx="404813"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en-US" altLang="en-US" sz="2200" b="1">
                <a:solidFill>
                  <a:srgbClr val="009900"/>
                </a:solidFill>
                <a:latin typeface="Verdana" panose="020B0604030504040204" pitchFamily="34" charset="0"/>
                <a:cs typeface="Arial" panose="020B0604020202020204" pitchFamily="34" charset="0"/>
              </a:rPr>
              <a:t>N</a:t>
            </a:r>
          </a:p>
        </p:txBody>
      </p:sp>
      <p:sp>
        <p:nvSpPr>
          <p:cNvPr id="83992" name="Rectangle 23"/>
          <p:cNvSpPr>
            <a:spLocks noChangeArrowheads="1"/>
          </p:cNvSpPr>
          <p:nvPr/>
        </p:nvSpPr>
        <p:spPr bwMode="auto">
          <a:xfrm>
            <a:off x="2743200" y="4419600"/>
            <a:ext cx="1285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en-US" altLang="en-US" sz="1800">
                <a:solidFill>
                  <a:srgbClr val="003300"/>
                </a:solidFill>
                <a:latin typeface="Verdana" panose="020B0604030504040204" pitchFamily="34" charset="0"/>
                <a:cs typeface="Arial" panose="020B0604020202020204" pitchFamily="34" charset="0"/>
              </a:rPr>
              <a:t>  Geoid</a:t>
            </a:r>
          </a:p>
        </p:txBody>
      </p:sp>
      <p:sp>
        <p:nvSpPr>
          <p:cNvPr id="83993" name="Line 24"/>
          <p:cNvSpPr>
            <a:spLocks noChangeShapeType="1"/>
          </p:cNvSpPr>
          <p:nvPr/>
        </p:nvSpPr>
        <p:spPr bwMode="auto">
          <a:xfrm flipH="1" flipV="1">
            <a:off x="2819400" y="4191000"/>
            <a:ext cx="304800" cy="3048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3994" name="Text Box 25"/>
          <p:cNvSpPr txBox="1">
            <a:spLocks noChangeArrowheads="1"/>
          </p:cNvSpPr>
          <p:nvPr/>
        </p:nvSpPr>
        <p:spPr bwMode="auto">
          <a:xfrm>
            <a:off x="5334000" y="4267200"/>
            <a:ext cx="19605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en-US" altLang="en-US" sz="1800">
                <a:latin typeface="Verdana" panose="020B0604030504040204" pitchFamily="34" charset="0"/>
                <a:cs typeface="Arial" panose="020B0604020202020204" pitchFamily="34" charset="0"/>
              </a:rPr>
              <a:t>Geoid </a:t>
            </a:r>
            <a:r>
              <a:rPr lang="en-US" altLang="en-US" sz="1800" i="1">
                <a:latin typeface="Verdana" panose="020B0604030504040204" pitchFamily="34" charset="0"/>
                <a:cs typeface="Arial" panose="020B0604020202020204" pitchFamily="34" charset="0"/>
              </a:rPr>
              <a:t>Height</a:t>
            </a:r>
            <a:r>
              <a:rPr lang="en-US" altLang="en-US" sz="1800">
                <a:solidFill>
                  <a:srgbClr val="009900"/>
                </a:solidFill>
                <a:latin typeface="Verdana" panose="020B0604030504040204" pitchFamily="34" charset="0"/>
                <a:cs typeface="Arial" panose="020B0604020202020204" pitchFamily="34" charset="0"/>
              </a:rPr>
              <a:t> </a:t>
            </a:r>
          </a:p>
          <a:p>
            <a:pPr eaLnBrk="1" hangingPunct="1">
              <a:spcBef>
                <a:spcPct val="0"/>
              </a:spcBef>
              <a:buFontTx/>
              <a:buNone/>
            </a:pPr>
            <a:r>
              <a:rPr lang="en-US" altLang="en-US" sz="1800">
                <a:solidFill>
                  <a:srgbClr val="009900"/>
                </a:solidFill>
                <a:latin typeface="Verdana" panose="020B0604030504040204" pitchFamily="34" charset="0"/>
                <a:cs typeface="Arial" panose="020B0604020202020204" pitchFamily="34" charset="0"/>
              </a:rPr>
              <a:t>  </a:t>
            </a:r>
            <a:r>
              <a:rPr lang="en-US" altLang="en-US" sz="1800" b="1">
                <a:solidFill>
                  <a:srgbClr val="009900"/>
                </a:solidFill>
                <a:latin typeface="Verdana" panose="020B0604030504040204" pitchFamily="34" charset="0"/>
                <a:cs typeface="Arial" panose="020B0604020202020204" pitchFamily="34" charset="0"/>
              </a:rPr>
              <a:t>(GEOID12B)</a:t>
            </a:r>
          </a:p>
        </p:txBody>
      </p:sp>
      <p:cxnSp>
        <p:nvCxnSpPr>
          <p:cNvPr id="83995" name="AutoShape 26"/>
          <p:cNvCxnSpPr>
            <a:cxnSpLocks noChangeShapeType="1"/>
          </p:cNvCxnSpPr>
          <p:nvPr/>
        </p:nvCxnSpPr>
        <p:spPr bwMode="auto">
          <a:xfrm>
            <a:off x="5105400" y="4114800"/>
            <a:ext cx="341313" cy="360363"/>
          </a:xfrm>
          <a:prstGeom prst="bentConnector3">
            <a:avLst>
              <a:gd name="adj1" fmla="val 49769"/>
            </a:avLst>
          </a:prstGeom>
          <a:noFill/>
          <a:ln w="9525">
            <a:solidFill>
              <a:srgbClr val="000000"/>
            </a:solidFill>
            <a:miter lim="800000"/>
            <a:headEnd type="triangle" w="med" len="med"/>
            <a:tailEnd type="triangle" w="med" len="med"/>
          </a:ln>
          <a:extLst>
            <a:ext uri="{909E8E84-426E-40DD-AFC4-6F175D3DCCD1}">
              <a14:hiddenFill xmlns:a14="http://schemas.microsoft.com/office/drawing/2010/main">
                <a:noFill/>
              </a14:hiddenFill>
            </a:ext>
          </a:extLst>
        </p:spPr>
      </p:cxnSp>
      <p:sp>
        <p:nvSpPr>
          <p:cNvPr id="83996" name="Freeform 28"/>
          <p:cNvSpPr>
            <a:spLocks/>
          </p:cNvSpPr>
          <p:nvPr/>
        </p:nvSpPr>
        <p:spPr bwMode="auto">
          <a:xfrm flipH="1">
            <a:off x="7162800" y="4343400"/>
            <a:ext cx="2152650" cy="265113"/>
          </a:xfrm>
          <a:custGeom>
            <a:avLst/>
            <a:gdLst>
              <a:gd name="T0" fmla="*/ 2147483646 w 1356"/>
              <a:gd name="T1" fmla="*/ 2147483646 h 167"/>
              <a:gd name="T2" fmla="*/ 2147483646 w 1356"/>
              <a:gd name="T3" fmla="*/ 0 h 167"/>
              <a:gd name="T4" fmla="*/ 2147483646 w 1356"/>
              <a:gd name="T5" fmla="*/ 2147483646 h 167"/>
              <a:gd name="T6" fmla="*/ 2147483646 w 1356"/>
              <a:gd name="T7" fmla="*/ 2147483646 h 167"/>
              <a:gd name="T8" fmla="*/ 2147483646 w 1356"/>
              <a:gd name="T9" fmla="*/ 2147483646 h 167"/>
              <a:gd name="T10" fmla="*/ 2147483646 w 1356"/>
              <a:gd name="T11" fmla="*/ 2147483646 h 167"/>
              <a:gd name="T12" fmla="*/ 2147483646 w 1356"/>
              <a:gd name="T13" fmla="*/ 2147483646 h 167"/>
              <a:gd name="T14" fmla="*/ 2147483646 w 1356"/>
              <a:gd name="T15" fmla="*/ 2147483646 h 167"/>
              <a:gd name="T16" fmla="*/ 2147483646 w 1356"/>
              <a:gd name="T17" fmla="*/ 2147483646 h 167"/>
              <a:gd name="T18" fmla="*/ 2147483646 w 1356"/>
              <a:gd name="T19" fmla="*/ 2147483646 h 167"/>
              <a:gd name="T20" fmla="*/ 2147483646 w 1356"/>
              <a:gd name="T21" fmla="*/ 2147483646 h 167"/>
              <a:gd name="T22" fmla="*/ 2147483646 w 1356"/>
              <a:gd name="T23" fmla="*/ 2147483646 h 167"/>
              <a:gd name="T24" fmla="*/ 2147483646 w 1356"/>
              <a:gd name="T25" fmla="*/ 2147483646 h 167"/>
              <a:gd name="T26" fmla="*/ 2147483646 w 1356"/>
              <a:gd name="T27" fmla="*/ 2147483646 h 167"/>
              <a:gd name="T28" fmla="*/ 2147483646 w 1356"/>
              <a:gd name="T29" fmla="*/ 2147483646 h 167"/>
              <a:gd name="T30" fmla="*/ 0 w 1356"/>
              <a:gd name="T31" fmla="*/ 2147483646 h 1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56"/>
              <a:gd name="T49" fmla="*/ 0 h 167"/>
              <a:gd name="T50" fmla="*/ 1356 w 1356"/>
              <a:gd name="T51" fmla="*/ 167 h 16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56" h="167">
                <a:moveTo>
                  <a:pt x="1356" y="100"/>
                </a:moveTo>
                <a:cubicBezTo>
                  <a:pt x="1298" y="81"/>
                  <a:pt x="1244" y="43"/>
                  <a:pt x="1200" y="0"/>
                </a:cubicBezTo>
                <a:cubicBezTo>
                  <a:pt x="1155" y="9"/>
                  <a:pt x="1144" y="4"/>
                  <a:pt x="1111" y="33"/>
                </a:cubicBezTo>
                <a:cubicBezTo>
                  <a:pt x="1091" y="50"/>
                  <a:pt x="1080" y="78"/>
                  <a:pt x="1056" y="89"/>
                </a:cubicBezTo>
                <a:cubicBezTo>
                  <a:pt x="1041" y="96"/>
                  <a:pt x="1027" y="105"/>
                  <a:pt x="1011" y="111"/>
                </a:cubicBezTo>
                <a:cubicBezTo>
                  <a:pt x="989" y="120"/>
                  <a:pt x="945" y="133"/>
                  <a:pt x="945" y="133"/>
                </a:cubicBezTo>
                <a:cubicBezTo>
                  <a:pt x="852" y="118"/>
                  <a:pt x="896" y="134"/>
                  <a:pt x="811" y="78"/>
                </a:cubicBezTo>
                <a:cubicBezTo>
                  <a:pt x="800" y="71"/>
                  <a:pt x="778" y="56"/>
                  <a:pt x="778" y="56"/>
                </a:cubicBezTo>
                <a:cubicBezTo>
                  <a:pt x="716" y="77"/>
                  <a:pt x="773" y="52"/>
                  <a:pt x="711" y="100"/>
                </a:cubicBezTo>
                <a:cubicBezTo>
                  <a:pt x="690" y="116"/>
                  <a:pt x="645" y="144"/>
                  <a:pt x="645" y="144"/>
                </a:cubicBezTo>
                <a:cubicBezTo>
                  <a:pt x="564" y="136"/>
                  <a:pt x="520" y="152"/>
                  <a:pt x="478" y="89"/>
                </a:cubicBezTo>
                <a:cubicBezTo>
                  <a:pt x="423" y="107"/>
                  <a:pt x="445" y="126"/>
                  <a:pt x="389" y="144"/>
                </a:cubicBezTo>
                <a:cubicBezTo>
                  <a:pt x="337" y="140"/>
                  <a:pt x="285" y="142"/>
                  <a:pt x="234" y="133"/>
                </a:cubicBezTo>
                <a:cubicBezTo>
                  <a:pt x="224" y="131"/>
                  <a:pt x="221" y="113"/>
                  <a:pt x="211" y="111"/>
                </a:cubicBezTo>
                <a:cubicBezTo>
                  <a:pt x="185" y="106"/>
                  <a:pt x="121" y="156"/>
                  <a:pt x="100" y="167"/>
                </a:cubicBezTo>
                <a:cubicBezTo>
                  <a:pt x="67" y="163"/>
                  <a:pt x="0" y="155"/>
                  <a:pt x="0" y="155"/>
                </a:cubicBezTo>
              </a:path>
            </a:pathLst>
          </a:custGeom>
          <a:solidFill>
            <a:schemeClr val="accent2"/>
          </a:solidFill>
          <a:ln w="9525">
            <a:solidFill>
              <a:srgbClr val="003300"/>
            </a:solidFill>
            <a:round/>
            <a:headEnd/>
            <a:tailEnd/>
          </a:ln>
        </p:spPr>
        <p:txBody>
          <a:bodyPr wrap="none" anchor="ctr"/>
          <a:lstStyle/>
          <a:p>
            <a:endParaRPr lang="en-US"/>
          </a:p>
        </p:txBody>
      </p:sp>
      <p:grpSp>
        <p:nvGrpSpPr>
          <p:cNvPr id="83997" name="Group 29"/>
          <p:cNvGrpSpPr>
            <a:grpSpLocks/>
          </p:cNvGrpSpPr>
          <p:nvPr/>
        </p:nvGrpSpPr>
        <p:grpSpPr bwMode="auto">
          <a:xfrm>
            <a:off x="4495800" y="2514600"/>
            <a:ext cx="304800" cy="381000"/>
            <a:chOff x="672" y="1824"/>
            <a:chExt cx="672" cy="720"/>
          </a:xfrm>
        </p:grpSpPr>
        <p:sp>
          <p:nvSpPr>
            <p:cNvPr id="84001" name="Line 30"/>
            <p:cNvSpPr>
              <a:spLocks noChangeShapeType="1"/>
            </p:cNvSpPr>
            <p:nvPr/>
          </p:nvSpPr>
          <p:spPr bwMode="auto">
            <a:xfrm flipH="1">
              <a:off x="720" y="2016"/>
              <a:ext cx="240" cy="528"/>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tIns="0" bIns="0" anchor="ctr"/>
            <a:lstStyle/>
            <a:p>
              <a:endParaRPr lang="en-US"/>
            </a:p>
          </p:txBody>
        </p:sp>
        <p:sp>
          <p:nvSpPr>
            <p:cNvPr id="84002" name="Line 31"/>
            <p:cNvSpPr>
              <a:spLocks noChangeShapeType="1"/>
            </p:cNvSpPr>
            <p:nvPr/>
          </p:nvSpPr>
          <p:spPr bwMode="auto">
            <a:xfrm>
              <a:off x="1056" y="2016"/>
              <a:ext cx="240" cy="528"/>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tIns="0" bIns="0" anchor="ctr"/>
            <a:lstStyle/>
            <a:p>
              <a:endParaRPr lang="en-US"/>
            </a:p>
          </p:txBody>
        </p:sp>
        <p:sp>
          <p:nvSpPr>
            <p:cNvPr id="84003" name="Line 32"/>
            <p:cNvSpPr>
              <a:spLocks noChangeShapeType="1"/>
            </p:cNvSpPr>
            <p:nvPr/>
          </p:nvSpPr>
          <p:spPr bwMode="auto">
            <a:xfrm>
              <a:off x="1056" y="2016"/>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tIns="0" bIns="0" anchor="ctr"/>
            <a:lstStyle/>
            <a:p>
              <a:endParaRPr lang="en-US"/>
            </a:p>
          </p:txBody>
        </p:sp>
        <p:sp>
          <p:nvSpPr>
            <p:cNvPr id="84004" name="Line 33"/>
            <p:cNvSpPr>
              <a:spLocks noChangeShapeType="1"/>
            </p:cNvSpPr>
            <p:nvPr/>
          </p:nvSpPr>
          <p:spPr bwMode="auto">
            <a:xfrm>
              <a:off x="1008" y="2016"/>
              <a:ext cx="0" cy="52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tIns="0" bIns="0" anchor="ctr"/>
            <a:lstStyle/>
            <a:p>
              <a:endParaRPr lang="en-US"/>
            </a:p>
          </p:txBody>
        </p:sp>
        <p:sp>
          <p:nvSpPr>
            <p:cNvPr id="84005" name="Line 34"/>
            <p:cNvSpPr>
              <a:spLocks noChangeShapeType="1"/>
            </p:cNvSpPr>
            <p:nvPr/>
          </p:nvSpPr>
          <p:spPr bwMode="auto">
            <a:xfrm>
              <a:off x="672" y="1920"/>
              <a:ext cx="67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tIns="0" bIns="0" anchor="ctr"/>
            <a:lstStyle/>
            <a:p>
              <a:endParaRPr lang="en-US"/>
            </a:p>
          </p:txBody>
        </p:sp>
        <p:sp>
          <p:nvSpPr>
            <p:cNvPr id="84006" name="Oval 35"/>
            <p:cNvSpPr>
              <a:spLocks noChangeArrowheads="1"/>
            </p:cNvSpPr>
            <p:nvPr/>
          </p:nvSpPr>
          <p:spPr bwMode="auto">
            <a:xfrm>
              <a:off x="816" y="1824"/>
              <a:ext cx="384" cy="192"/>
            </a:xfrm>
            <a:prstGeom prst="ellipse">
              <a:avLst/>
            </a:prstGeom>
            <a:solidFill>
              <a:schemeClr val="accent1"/>
            </a:solidFill>
            <a:ln w="9525" algn="ctr">
              <a:solidFill>
                <a:schemeClr val="tx1"/>
              </a:solidFill>
              <a:round/>
              <a:headEnd/>
              <a:tailEnd/>
            </a:ln>
          </p:spPr>
          <p:txBody>
            <a:bodyPr wrap="none" tIns="0" bIns="0" anchor="ct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cs typeface="Arial" panose="020B0604020202020204" pitchFamily="34" charset="0"/>
              </a:endParaRPr>
            </a:p>
          </p:txBody>
        </p:sp>
      </p:grpSp>
      <p:sp>
        <p:nvSpPr>
          <p:cNvPr id="83998" name="Line 24"/>
          <p:cNvSpPr>
            <a:spLocks noChangeShapeType="1"/>
          </p:cNvSpPr>
          <p:nvPr/>
        </p:nvSpPr>
        <p:spPr bwMode="auto">
          <a:xfrm flipH="1" flipV="1">
            <a:off x="1905000" y="4572000"/>
            <a:ext cx="304800" cy="3048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3999" name="TextBox 36"/>
          <p:cNvSpPr txBox="1">
            <a:spLocks noChangeArrowheads="1"/>
          </p:cNvSpPr>
          <p:nvPr/>
        </p:nvSpPr>
        <p:spPr bwMode="auto">
          <a:xfrm>
            <a:off x="217488" y="5094288"/>
            <a:ext cx="4267200" cy="1477962"/>
          </a:xfrm>
          <a:prstGeom prst="rect">
            <a:avLst/>
          </a:prstGeom>
          <a:noFill/>
          <a:ln w="2857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en-US" altLang="en-US" sz="1800">
                <a:latin typeface="Verdana" panose="020B0604030504040204" pitchFamily="34" charset="0"/>
              </a:rPr>
              <a:t>O 33 (DataSheet)</a:t>
            </a:r>
          </a:p>
          <a:p>
            <a:pPr eaLnBrk="1" hangingPunct="1">
              <a:spcBef>
                <a:spcPct val="0"/>
              </a:spcBef>
              <a:buFontTx/>
              <a:buNone/>
            </a:pPr>
            <a:r>
              <a:rPr lang="en-US" altLang="en-US" sz="1800">
                <a:latin typeface="Verdana" panose="020B0604030504040204" pitchFamily="34" charset="0"/>
              </a:rPr>
              <a:t>2024.853=2015.918 – (-8.893)M</a:t>
            </a:r>
          </a:p>
          <a:p>
            <a:pPr eaLnBrk="1" hangingPunct="1">
              <a:spcBef>
                <a:spcPct val="0"/>
              </a:spcBef>
              <a:buFontTx/>
              <a:buNone/>
            </a:pPr>
            <a:r>
              <a:rPr lang="en-US" altLang="en-US" sz="1800">
                <a:latin typeface="Verdana" panose="020B0604030504040204" pitchFamily="34" charset="0"/>
              </a:rPr>
              <a:t>2024.853= 2024.811</a:t>
            </a:r>
          </a:p>
          <a:p>
            <a:pPr eaLnBrk="1" hangingPunct="1">
              <a:spcBef>
                <a:spcPct val="0"/>
              </a:spcBef>
              <a:buFontTx/>
              <a:buNone/>
            </a:pPr>
            <a:r>
              <a:rPr lang="en-US" altLang="en-US" sz="1800">
                <a:latin typeface="Verdana" panose="020B0604030504040204" pitchFamily="34" charset="0"/>
              </a:rPr>
              <a:t>Difference 0.042 m</a:t>
            </a:r>
          </a:p>
          <a:p>
            <a:pPr eaLnBrk="1" hangingPunct="1">
              <a:spcBef>
                <a:spcPct val="0"/>
              </a:spcBef>
              <a:buFontTx/>
              <a:buNone/>
            </a:pPr>
            <a:r>
              <a:rPr lang="en-US" altLang="en-US" sz="1800">
                <a:latin typeface="Verdana" panose="020B0604030504040204" pitchFamily="34" charset="0"/>
              </a:rPr>
              <a:t>Disk in concrete 1923</a:t>
            </a:r>
          </a:p>
        </p:txBody>
      </p:sp>
      <p:sp>
        <p:nvSpPr>
          <p:cNvPr id="84000" name="TextBox 36"/>
          <p:cNvSpPr txBox="1">
            <a:spLocks noChangeArrowheads="1"/>
          </p:cNvSpPr>
          <p:nvPr/>
        </p:nvSpPr>
        <p:spPr bwMode="auto">
          <a:xfrm>
            <a:off x="4645025" y="5105400"/>
            <a:ext cx="4127500" cy="1477963"/>
          </a:xfrm>
          <a:prstGeom prst="rect">
            <a:avLst/>
          </a:prstGeom>
          <a:noFill/>
          <a:ln w="2857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en-US" altLang="en-US" sz="1800">
                <a:latin typeface="Verdana" panose="020B0604030504040204" pitchFamily="34" charset="0"/>
              </a:rPr>
              <a:t>D 565 (DataSheet &amp; OPUS Share)</a:t>
            </a:r>
          </a:p>
          <a:p>
            <a:pPr eaLnBrk="1" hangingPunct="1">
              <a:spcBef>
                <a:spcPct val="0"/>
              </a:spcBef>
              <a:buFontTx/>
              <a:buNone/>
            </a:pPr>
            <a:r>
              <a:rPr lang="en-US" altLang="en-US" sz="1800">
                <a:latin typeface="Verdana" panose="020B0604030504040204" pitchFamily="34" charset="0"/>
              </a:rPr>
              <a:t>1621.067=1612.388 – (-8.730)M</a:t>
            </a:r>
          </a:p>
          <a:p>
            <a:pPr eaLnBrk="1" hangingPunct="1">
              <a:spcBef>
                <a:spcPct val="0"/>
              </a:spcBef>
              <a:buFontTx/>
              <a:buNone/>
            </a:pPr>
            <a:r>
              <a:rPr lang="en-US" altLang="en-US" sz="1800">
                <a:latin typeface="Verdana" panose="020B0604030504040204" pitchFamily="34" charset="0"/>
              </a:rPr>
              <a:t>1621.067= 1621.118</a:t>
            </a:r>
          </a:p>
          <a:p>
            <a:pPr eaLnBrk="1" hangingPunct="1">
              <a:spcBef>
                <a:spcPct val="0"/>
              </a:spcBef>
              <a:buFontTx/>
              <a:buNone/>
            </a:pPr>
            <a:r>
              <a:rPr lang="en-US" altLang="en-US" sz="1800">
                <a:latin typeface="Verdana" panose="020B0604030504040204" pitchFamily="34" charset="0"/>
              </a:rPr>
              <a:t>Difference 0.051 m</a:t>
            </a:r>
          </a:p>
          <a:p>
            <a:pPr eaLnBrk="1" hangingPunct="1">
              <a:spcBef>
                <a:spcPct val="0"/>
              </a:spcBef>
              <a:buFontTx/>
              <a:buNone/>
            </a:pPr>
            <a:r>
              <a:rPr lang="en-US" altLang="en-US" sz="1800">
                <a:latin typeface="Verdana" panose="020B0604030504040204" pitchFamily="34" charset="0"/>
              </a:rPr>
              <a:t>Disk in bedrock 1983</a:t>
            </a:r>
          </a:p>
        </p:txBody>
      </p:sp>
    </p:spTree>
    <p:extLst>
      <p:ext uri="{BB962C8B-B14F-4D97-AF65-F5344CB8AC3E}">
        <p14:creationId xmlns:p14="http://schemas.microsoft.com/office/powerpoint/2010/main" val="2129620011"/>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Regional Geodetic Advisor 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4775"/>
            <a:ext cx="9144000" cy="696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4"/>
          <p:cNvSpPr>
            <a:spLocks noChangeArrowheads="1"/>
          </p:cNvSpPr>
          <p:nvPr/>
        </p:nvSpPr>
        <p:spPr bwMode="auto">
          <a:xfrm>
            <a:off x="1905000" y="15875"/>
            <a:ext cx="58420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2800" b="1">
                <a:solidFill>
                  <a:srgbClr val="3A5298"/>
                </a:solidFill>
                <a:latin typeface="Minion"/>
              </a:rPr>
              <a:t>NGS Regional Geodetic Advisors</a:t>
            </a:r>
          </a:p>
        </p:txBody>
      </p:sp>
      <p:pic>
        <p:nvPicPr>
          <p:cNvPr id="13316" name="Picture 4" descr="https://sos.noaa.gov/static_assets/_img/noaa_logo_100px.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8100"/>
            <a:ext cx="8763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98166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8"/>
          <p:cNvSpPr>
            <a:spLocks noGrp="1"/>
          </p:cNvSpPr>
          <p:nvPr>
            <p:ph type="title"/>
          </p:nvPr>
        </p:nvSpPr>
        <p:spPr>
          <a:xfrm>
            <a:off x="457200" y="228600"/>
            <a:ext cx="8229600" cy="1143000"/>
          </a:xfrm>
        </p:spPr>
        <p:txBody>
          <a:bodyPr/>
          <a:lstStyle/>
          <a:p>
            <a:pPr eaLnBrk="1" hangingPunct="1"/>
            <a:r>
              <a:rPr lang="en-US" altLang="en-US" sz="3600" smtClean="0">
                <a:latin typeface="Verdana" panose="020B0604030504040204" pitchFamily="34" charset="0"/>
              </a:rPr>
              <a:t>Which Geoid for Which NAD 83?</a:t>
            </a:r>
          </a:p>
        </p:txBody>
      </p:sp>
      <p:sp>
        <p:nvSpPr>
          <p:cNvPr id="10" name="Content Placeholder 9"/>
          <p:cNvSpPr>
            <a:spLocks noGrp="1"/>
          </p:cNvSpPr>
          <p:nvPr>
            <p:ph sz="half" idx="1"/>
          </p:nvPr>
        </p:nvSpPr>
        <p:spPr>
          <a:xfrm>
            <a:off x="190500" y="1371600"/>
            <a:ext cx="8686800" cy="5334000"/>
          </a:xfrm>
        </p:spPr>
        <p:txBody>
          <a:bodyPr rtlCol="0">
            <a:normAutofit/>
          </a:bodyPr>
          <a:lstStyle/>
          <a:p>
            <a:pPr marL="0" indent="0" eaLnBrk="1" hangingPunct="1">
              <a:buFont typeface="Arial" panose="020B0604020202020204" pitchFamily="34" charset="0"/>
              <a:buNone/>
              <a:defRPr/>
            </a:pPr>
            <a:r>
              <a:rPr lang="en-US" sz="3200" dirty="0">
                <a:solidFill>
                  <a:srgbClr val="FF0000"/>
                </a:solidFill>
                <a:latin typeface="Verdana" pitchFamily="34" charset="0"/>
                <a:ea typeface="Verdana" pitchFamily="34" charset="0"/>
                <a:cs typeface="Verdana" pitchFamily="34" charset="0"/>
              </a:rPr>
              <a:t>NAD 83(2011)			</a:t>
            </a:r>
            <a:r>
              <a:rPr lang="en-US" sz="3200" dirty="0" smtClean="0">
                <a:solidFill>
                  <a:srgbClr val="FF0000"/>
                </a:solidFill>
                <a:latin typeface="Verdana" pitchFamily="34" charset="0"/>
                <a:ea typeface="Verdana" pitchFamily="34" charset="0"/>
                <a:cs typeface="Verdana" pitchFamily="34" charset="0"/>
              </a:rPr>
              <a:t>	--- Geoid12B</a:t>
            </a:r>
            <a:endParaRPr lang="en-US" sz="3200" dirty="0">
              <a:solidFill>
                <a:srgbClr val="FF0000"/>
              </a:solidFill>
              <a:latin typeface="Verdana" pitchFamily="34" charset="0"/>
              <a:ea typeface="Verdana" pitchFamily="34" charset="0"/>
              <a:cs typeface="Verdana" pitchFamily="34" charset="0"/>
            </a:endParaRPr>
          </a:p>
          <a:p>
            <a:pPr marL="342891" indent="-342891" eaLnBrk="1" hangingPunct="1">
              <a:buFont typeface="Arial" charset="0"/>
              <a:buChar char="•"/>
              <a:defRPr/>
            </a:pPr>
            <a:endParaRPr lang="en-US" sz="1000" dirty="0">
              <a:latin typeface="Verdana" pitchFamily="34" charset="0"/>
              <a:ea typeface="Verdana" pitchFamily="34" charset="0"/>
              <a:cs typeface="Verdana" pitchFamily="34" charset="0"/>
            </a:endParaRPr>
          </a:p>
          <a:p>
            <a:pPr marL="0" indent="0" eaLnBrk="1" hangingPunct="1">
              <a:buFont typeface="Arial" panose="020B0604020202020204" pitchFamily="34" charset="0"/>
              <a:buNone/>
              <a:defRPr/>
            </a:pPr>
            <a:endParaRPr lang="en-US" sz="3200" dirty="0">
              <a:solidFill>
                <a:srgbClr val="92D050"/>
              </a:solidFill>
              <a:latin typeface="Verdana" pitchFamily="34" charset="0"/>
              <a:ea typeface="Verdana" pitchFamily="34" charset="0"/>
              <a:cs typeface="Verdana" pitchFamily="34" charset="0"/>
            </a:endParaRPr>
          </a:p>
          <a:p>
            <a:pPr marL="0" indent="0" eaLnBrk="1" hangingPunct="1">
              <a:buFont typeface="Arial" panose="020B0604020202020204" pitchFamily="34" charset="0"/>
              <a:buNone/>
              <a:defRPr/>
            </a:pPr>
            <a:r>
              <a:rPr lang="en-US" sz="3200" dirty="0">
                <a:solidFill>
                  <a:srgbClr val="92D050"/>
                </a:solidFill>
                <a:latin typeface="Verdana" pitchFamily="34" charset="0"/>
                <a:ea typeface="Verdana" pitchFamily="34" charset="0"/>
                <a:cs typeface="Verdana" pitchFamily="34" charset="0"/>
              </a:rPr>
              <a:t>NAD 83(2007) 			</a:t>
            </a:r>
            <a:r>
              <a:rPr lang="en-US" sz="3200" dirty="0" smtClean="0">
                <a:solidFill>
                  <a:srgbClr val="92D050"/>
                </a:solidFill>
                <a:latin typeface="Verdana" pitchFamily="34" charset="0"/>
                <a:ea typeface="Verdana" pitchFamily="34" charset="0"/>
                <a:cs typeface="Verdana" pitchFamily="34" charset="0"/>
              </a:rPr>
              <a:t>	--- </a:t>
            </a:r>
            <a:r>
              <a:rPr lang="en-US" sz="3200" dirty="0">
                <a:solidFill>
                  <a:srgbClr val="92D050"/>
                </a:solidFill>
                <a:latin typeface="Verdana" pitchFamily="34" charset="0"/>
                <a:ea typeface="Verdana" pitchFamily="34" charset="0"/>
                <a:cs typeface="Verdana" pitchFamily="34" charset="0"/>
              </a:rPr>
              <a:t>Geoid09</a:t>
            </a:r>
          </a:p>
          <a:p>
            <a:pPr marL="0" indent="0" eaLnBrk="1" hangingPunct="1">
              <a:buFont typeface="Arial" panose="020B0604020202020204" pitchFamily="34" charset="0"/>
              <a:buNone/>
              <a:defRPr/>
            </a:pPr>
            <a:endParaRPr lang="en-US" sz="3200" dirty="0">
              <a:solidFill>
                <a:srgbClr val="92D050"/>
              </a:solidFill>
              <a:latin typeface="Verdana" pitchFamily="34" charset="0"/>
              <a:ea typeface="Verdana" pitchFamily="34" charset="0"/>
              <a:cs typeface="Verdana" pitchFamily="34" charset="0"/>
            </a:endParaRPr>
          </a:p>
          <a:p>
            <a:pPr marL="0" indent="0" eaLnBrk="1" hangingPunct="1">
              <a:buFont typeface="Arial" panose="020B0604020202020204" pitchFamily="34" charset="0"/>
              <a:buNone/>
              <a:defRPr/>
            </a:pPr>
            <a:endParaRPr lang="en-US" sz="3200" dirty="0">
              <a:solidFill>
                <a:srgbClr val="4F81BD"/>
              </a:solidFill>
              <a:latin typeface="Verdana" pitchFamily="34" charset="0"/>
              <a:ea typeface="Verdana" pitchFamily="34" charset="0"/>
              <a:cs typeface="Verdana" pitchFamily="34" charset="0"/>
            </a:endParaRPr>
          </a:p>
          <a:p>
            <a:pPr marL="0" indent="0" eaLnBrk="1" hangingPunct="1">
              <a:buFont typeface="Arial" panose="020B0604020202020204" pitchFamily="34" charset="0"/>
              <a:buNone/>
              <a:defRPr/>
            </a:pPr>
            <a:r>
              <a:rPr lang="en-US" sz="3200" dirty="0">
                <a:solidFill>
                  <a:srgbClr val="4F81BD"/>
                </a:solidFill>
                <a:latin typeface="Verdana" pitchFamily="34" charset="0"/>
                <a:ea typeface="Verdana" pitchFamily="34" charset="0"/>
                <a:cs typeface="Verdana" pitchFamily="34" charset="0"/>
              </a:rPr>
              <a:t>NAD 83(19xx) 		      --- Geoid03</a:t>
            </a:r>
          </a:p>
          <a:p>
            <a:pPr marL="0" indent="0" eaLnBrk="1" hangingPunct="1">
              <a:buFont typeface="Arial" panose="020B0604020202020204" pitchFamily="34" charset="0"/>
              <a:buNone/>
              <a:defRPr/>
            </a:pPr>
            <a:r>
              <a:rPr lang="en-US" sz="3200" dirty="0">
                <a:solidFill>
                  <a:srgbClr val="4F81BD"/>
                </a:solidFill>
                <a:latin typeface="Verdana" pitchFamily="34" charset="0"/>
                <a:ea typeface="Verdana" pitchFamily="34" charset="0"/>
                <a:cs typeface="Verdana" pitchFamily="34" charset="0"/>
              </a:rPr>
              <a:t>                               </a:t>
            </a:r>
            <a:r>
              <a:rPr lang="en-US" sz="3200" dirty="0" smtClean="0">
                <a:solidFill>
                  <a:srgbClr val="4F81BD"/>
                </a:solidFill>
                <a:latin typeface="Verdana" pitchFamily="34" charset="0"/>
                <a:ea typeface="Verdana" pitchFamily="34" charset="0"/>
                <a:cs typeface="Verdana" pitchFamily="34" charset="0"/>
              </a:rPr>
              <a:t>	--- </a:t>
            </a:r>
            <a:r>
              <a:rPr lang="en-US" sz="3200" dirty="0">
                <a:solidFill>
                  <a:srgbClr val="4F81BD"/>
                </a:solidFill>
                <a:latin typeface="Verdana" pitchFamily="34" charset="0"/>
                <a:ea typeface="Verdana" pitchFamily="34" charset="0"/>
                <a:cs typeface="Verdana" pitchFamily="34" charset="0"/>
              </a:rPr>
              <a:t>Geoid99</a:t>
            </a:r>
          </a:p>
          <a:p>
            <a:pPr marL="0" indent="0" eaLnBrk="1" hangingPunct="1">
              <a:buFont typeface="Arial" panose="020B0604020202020204" pitchFamily="34" charset="0"/>
              <a:buNone/>
              <a:defRPr/>
            </a:pPr>
            <a:r>
              <a:rPr lang="en-US" sz="3200" dirty="0">
                <a:solidFill>
                  <a:srgbClr val="4F81BD"/>
                </a:solidFill>
                <a:latin typeface="Verdana" pitchFamily="34" charset="0"/>
                <a:ea typeface="Verdana" pitchFamily="34" charset="0"/>
                <a:cs typeface="Verdana" pitchFamily="34" charset="0"/>
              </a:rPr>
              <a:t>			 		      </a:t>
            </a:r>
            <a:r>
              <a:rPr lang="en-US" sz="3200" dirty="0" smtClean="0">
                <a:solidFill>
                  <a:srgbClr val="4F81BD"/>
                </a:solidFill>
                <a:latin typeface="Verdana" pitchFamily="34" charset="0"/>
                <a:ea typeface="Verdana" pitchFamily="34" charset="0"/>
                <a:cs typeface="Verdana" pitchFamily="34" charset="0"/>
              </a:rPr>
              <a:t>				--- </a:t>
            </a:r>
            <a:r>
              <a:rPr lang="en-US" sz="3200" dirty="0">
                <a:solidFill>
                  <a:srgbClr val="4F81BD"/>
                </a:solidFill>
                <a:latin typeface="Verdana" pitchFamily="34" charset="0"/>
                <a:ea typeface="Verdana" pitchFamily="34" charset="0"/>
                <a:cs typeface="Verdana" pitchFamily="34" charset="0"/>
              </a:rPr>
              <a:t>Geoid96</a:t>
            </a:r>
          </a:p>
          <a:p>
            <a:pPr marL="0" indent="0" eaLnBrk="1" hangingPunct="1">
              <a:buFont typeface="Arial" panose="020B0604020202020204" pitchFamily="34" charset="0"/>
              <a:buNone/>
              <a:defRPr/>
            </a:pPr>
            <a:endParaRPr lang="en-US" sz="1000" dirty="0">
              <a:solidFill>
                <a:srgbClr val="4F81BD"/>
              </a:solidFill>
              <a:latin typeface="Verdana" pitchFamily="34" charset="0"/>
              <a:ea typeface="Verdana" pitchFamily="34" charset="0"/>
              <a:cs typeface="Verdana" pitchFamily="34" charset="0"/>
            </a:endParaRPr>
          </a:p>
          <a:p>
            <a:pPr marL="0" indent="0" eaLnBrk="1" hangingPunct="1">
              <a:buFont typeface="Arial" panose="020B0604020202020204" pitchFamily="34" charset="0"/>
              <a:buNone/>
              <a:defRPr/>
            </a:pPr>
            <a:endParaRPr lang="en-US" sz="3200" dirty="0">
              <a:solidFill>
                <a:schemeClr val="bg2">
                  <a:lumMod val="25000"/>
                </a:schemeClr>
              </a:solidFill>
              <a:latin typeface="Verdana" pitchFamily="34" charset="0"/>
              <a:ea typeface="Verdana" pitchFamily="34" charset="0"/>
              <a:cs typeface="Verdana" pitchFamily="34" charset="0"/>
            </a:endParaRPr>
          </a:p>
        </p:txBody>
      </p:sp>
      <p:sp>
        <p:nvSpPr>
          <p:cNvPr id="2" name="Rectangle 1"/>
          <p:cNvSpPr/>
          <p:nvPr/>
        </p:nvSpPr>
        <p:spPr>
          <a:xfrm>
            <a:off x="76200" y="1343025"/>
            <a:ext cx="8915400" cy="685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4"/>
          <p:cNvSpPr/>
          <p:nvPr/>
        </p:nvSpPr>
        <p:spPr>
          <a:xfrm>
            <a:off x="76200" y="2667000"/>
            <a:ext cx="8915400" cy="838200"/>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a:off x="76200" y="4325938"/>
            <a:ext cx="8915400" cy="1752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32112254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10">
                                            <p:txEl>
                                              <p:pRg st="3" end="3"/>
                                            </p:txEl>
                                          </p:spTgt>
                                        </p:tgtEl>
                                        <p:attrNameLst>
                                          <p:attrName>style.visibility</p:attrName>
                                        </p:attrNameLst>
                                      </p:cBhvr>
                                      <p:to>
                                        <p:strVal val="visible"/>
                                      </p:to>
                                    </p:set>
                                    <p:anim calcmode="lin" valueType="num">
                                      <p:cBhvr additive="base">
                                        <p:cTn id="13" dur="500" fill="hold"/>
                                        <p:tgtEl>
                                          <p:spTgt spid="10">
                                            <p:txEl>
                                              <p:pRg st="3" end="3"/>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10">
                                            <p:txEl>
                                              <p:pRg st="6" end="6"/>
                                            </p:txEl>
                                          </p:spTgt>
                                        </p:tgtEl>
                                        <p:attrNameLst>
                                          <p:attrName>style.visibility</p:attrName>
                                        </p:attrNameLst>
                                      </p:cBhvr>
                                      <p:to>
                                        <p:strVal val="visible"/>
                                      </p:to>
                                    </p:set>
                                    <p:anim calcmode="lin" valueType="num">
                                      <p:cBhvr additive="base">
                                        <p:cTn id="19" dur="500" fill="hold"/>
                                        <p:tgtEl>
                                          <p:spTgt spid="10">
                                            <p:txEl>
                                              <p:pRg st="6" end="6"/>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0">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10">
                                            <p:txEl>
                                              <p:pRg st="7" end="7"/>
                                            </p:txEl>
                                          </p:spTgt>
                                        </p:tgtEl>
                                        <p:attrNameLst>
                                          <p:attrName>style.visibility</p:attrName>
                                        </p:attrNameLst>
                                      </p:cBhvr>
                                      <p:to>
                                        <p:strVal val="visible"/>
                                      </p:to>
                                    </p:set>
                                    <p:anim calcmode="lin" valueType="num">
                                      <p:cBhvr additive="base">
                                        <p:cTn id="25" dur="500" fill="hold"/>
                                        <p:tgtEl>
                                          <p:spTgt spid="10">
                                            <p:txEl>
                                              <p:pRg st="7" end="7"/>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0">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0">
                                            <p:txEl>
                                              <p:pRg st="8" end="8"/>
                                            </p:txEl>
                                          </p:spTgt>
                                        </p:tgtEl>
                                        <p:attrNameLst>
                                          <p:attrName>style.visibility</p:attrName>
                                        </p:attrNameLst>
                                      </p:cBhvr>
                                      <p:to>
                                        <p:strVal val="visible"/>
                                      </p:to>
                                    </p:set>
                                    <p:anim calcmode="lin" valueType="num">
                                      <p:cBhvr additive="base">
                                        <p:cTn id="31" dur="500" fill="hold"/>
                                        <p:tgtEl>
                                          <p:spTgt spid="10">
                                            <p:txEl>
                                              <p:pRg st="8" end="8"/>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0">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Shape 185"/>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822325"/>
            <a:ext cx="7380288" cy="570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 name="Shape 186"/>
          <p:cNvSpPr txBox="1"/>
          <p:nvPr/>
        </p:nvSpPr>
        <p:spPr>
          <a:xfrm>
            <a:off x="2330450" y="2460625"/>
            <a:ext cx="3754438" cy="400050"/>
          </a:xfrm>
          <a:prstGeom prst="rect">
            <a:avLst/>
          </a:prstGeom>
          <a:noFill/>
          <a:ln>
            <a:noFill/>
          </a:ln>
        </p:spPr>
        <p:txBody>
          <a:bodyPr spcFirstLastPara="1" lIns="91425" tIns="45700" rIns="91425" bIns="45700"/>
          <a:lstStyle/>
          <a:p>
            <a:pPr eaLnBrk="1" fontAlgn="auto" hangingPunct="1">
              <a:spcBef>
                <a:spcPts val="0"/>
              </a:spcBef>
              <a:spcAft>
                <a:spcPts val="0"/>
              </a:spcAft>
              <a:defRPr/>
            </a:pPr>
            <a:r>
              <a:rPr lang="en-US" sz="2000" b="1" kern="0">
                <a:solidFill>
                  <a:srgbClr val="FF0000"/>
                </a:solidFill>
                <a:latin typeface="Verdana"/>
                <a:ea typeface="Verdana"/>
                <a:cs typeface="Verdana"/>
                <a:sym typeface="Verdana"/>
              </a:rPr>
              <a:t>Approximately 6-10 meter offsets</a:t>
            </a:r>
            <a:endParaRPr sz="2000" b="1" kern="0">
              <a:solidFill>
                <a:srgbClr val="FF0000"/>
              </a:solidFill>
              <a:latin typeface="Verdana"/>
              <a:ea typeface="Verdana"/>
              <a:cs typeface="Verdana"/>
              <a:sym typeface="Verdana"/>
            </a:endParaRPr>
          </a:p>
        </p:txBody>
      </p:sp>
      <p:sp>
        <p:nvSpPr>
          <p:cNvPr id="187" name="Shape 187"/>
          <p:cNvSpPr/>
          <p:nvPr/>
        </p:nvSpPr>
        <p:spPr>
          <a:xfrm>
            <a:off x="1990725" y="2049463"/>
            <a:ext cx="546100" cy="449262"/>
          </a:xfrm>
          <a:prstGeom prst="ellipse">
            <a:avLst/>
          </a:prstGeom>
          <a:noFill/>
          <a:ln w="28575" cap="flat" cmpd="sng">
            <a:solidFill>
              <a:srgbClr val="FF0000"/>
            </a:solidFill>
            <a:prstDash val="solid"/>
            <a:round/>
            <a:headEnd type="none" w="med" len="med"/>
            <a:tailEnd type="none" w="med" len="med"/>
          </a:ln>
          <a:effectLst>
            <a:outerShdw blurRad="40000" dist="23000" dir="5400000" rotWithShape="0">
              <a:srgbClr val="000000">
                <a:alpha val="34901"/>
              </a:srgbClr>
            </a:outerShdw>
          </a:effectLst>
        </p:spPr>
        <p:txBody>
          <a:bodyPr spcFirstLastPara="1" lIns="91425" tIns="45700" rIns="91425" bIns="45700" anchor="ctr"/>
          <a:lstStyle/>
          <a:p>
            <a:pPr algn="ctr" eaLnBrk="1" fontAlgn="auto" hangingPunct="1">
              <a:spcBef>
                <a:spcPts val="0"/>
              </a:spcBef>
              <a:spcAft>
                <a:spcPts val="0"/>
              </a:spcAft>
              <a:defRPr/>
            </a:pPr>
            <a:endParaRPr kern="0">
              <a:solidFill>
                <a:srgbClr val="FFFFFF"/>
              </a:solidFill>
              <a:latin typeface="Verdana"/>
              <a:ea typeface="Verdana"/>
              <a:cs typeface="Verdana"/>
              <a:sym typeface="Verdana"/>
            </a:endParaRPr>
          </a:p>
        </p:txBody>
      </p:sp>
      <p:sp>
        <p:nvSpPr>
          <p:cNvPr id="188" name="Shape 188"/>
          <p:cNvSpPr/>
          <p:nvPr/>
        </p:nvSpPr>
        <p:spPr>
          <a:xfrm>
            <a:off x="5673725" y="2020888"/>
            <a:ext cx="546100" cy="319087"/>
          </a:xfrm>
          <a:prstGeom prst="ellipse">
            <a:avLst/>
          </a:prstGeom>
          <a:noFill/>
          <a:ln w="28575" cap="flat" cmpd="sng">
            <a:solidFill>
              <a:srgbClr val="FF0000"/>
            </a:solidFill>
            <a:prstDash val="solid"/>
            <a:round/>
            <a:headEnd type="none" w="med" len="med"/>
            <a:tailEnd type="none" w="med" len="med"/>
          </a:ln>
          <a:effectLst>
            <a:outerShdw blurRad="40000" dist="23000" dir="5400000" rotWithShape="0">
              <a:srgbClr val="000000">
                <a:alpha val="34901"/>
              </a:srgbClr>
            </a:outerShdw>
          </a:effectLst>
        </p:spPr>
        <p:txBody>
          <a:bodyPr spcFirstLastPara="1" lIns="91425" tIns="45700" rIns="91425" bIns="45700" anchor="ctr"/>
          <a:lstStyle/>
          <a:p>
            <a:pPr algn="ctr" eaLnBrk="1" fontAlgn="auto" hangingPunct="1">
              <a:spcBef>
                <a:spcPts val="0"/>
              </a:spcBef>
              <a:spcAft>
                <a:spcPts val="0"/>
              </a:spcAft>
              <a:defRPr/>
            </a:pPr>
            <a:endParaRPr kern="0">
              <a:solidFill>
                <a:srgbClr val="FFFFFF"/>
              </a:solidFill>
              <a:latin typeface="Verdana"/>
              <a:ea typeface="Verdana"/>
              <a:cs typeface="Verdana"/>
              <a:sym typeface="Verdana"/>
            </a:endParaRPr>
          </a:p>
        </p:txBody>
      </p:sp>
      <p:sp>
        <p:nvSpPr>
          <p:cNvPr id="87046" name="Shape 189"/>
          <p:cNvSpPr>
            <a:spLocks noGrp="1"/>
          </p:cNvSpPr>
          <p:nvPr>
            <p:ph type="title"/>
          </p:nvPr>
        </p:nvSpPr>
        <p:spPr>
          <a:xfrm>
            <a:off x="2571750" y="885825"/>
            <a:ext cx="6705600" cy="1143000"/>
          </a:xfrm>
        </p:spPr>
        <p:txBody>
          <a:bodyPr lIns="91425" tIns="45700" rIns="91425" bIns="45700"/>
          <a:lstStyle/>
          <a:p>
            <a:pPr algn="l"/>
            <a:r>
              <a:rPr lang="en-US" altLang="en-US" sz="2400" b="1" smtClean="0">
                <a:solidFill>
                  <a:srgbClr val="FFFFFF"/>
                </a:solidFill>
                <a:sym typeface="Times New Roman" panose="02020603050405020304" pitchFamily="18" charset="0"/>
              </a:rPr>
              <a:t>Palm Beach, FL</a:t>
            </a:r>
            <a:endParaRPr lang="en-US" altLang="en-US" smtClean="0"/>
          </a:p>
        </p:txBody>
      </p:sp>
      <p:pic>
        <p:nvPicPr>
          <p:cNvPr id="190" name="Shape 190"/>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850900"/>
            <a:ext cx="7380288" cy="570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 name="Shape 191"/>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850900"/>
            <a:ext cx="7380288" cy="570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 name="Shape 192"/>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800" y="850900"/>
            <a:ext cx="7380288" cy="570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 name="Shape 193"/>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6800" y="850900"/>
            <a:ext cx="7380288" cy="570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 name="Shape 194"/>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6800" y="822325"/>
            <a:ext cx="7380288" cy="570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quarter"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426263049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1"/>
                                          </p:stCondLst>
                                        </p:cTn>
                                        <p:tgtEl>
                                          <p:spTgt spid="194"/>
                                        </p:tgtEl>
                                        <p:attrNameLst>
                                          <p:attrName>style.visibility</p:attrName>
                                        </p:attrNameLst>
                                      </p:cBhvr>
                                      <p:to>
                                        <p:strVal val="hidden"/>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xit" presetSubtype="0" fill="hold" nodeType="clickEffect">
                                  <p:stCondLst>
                                    <p:cond delay="0"/>
                                  </p:stCondLst>
                                  <p:childTnLst>
                                    <p:animEffect transition="out" filter="fade">
                                      <p:cBhvr>
                                        <p:cTn id="10" dur="500"/>
                                        <p:tgtEl>
                                          <p:spTgt spid="193"/>
                                        </p:tgtEl>
                                      </p:cBhvr>
                                    </p:animEffect>
                                    <p:set>
                                      <p:cBhvr>
                                        <p:cTn id="11" dur="1" fill="hold">
                                          <p:stCondLst>
                                            <p:cond delay="500"/>
                                          </p:stCondLst>
                                        </p:cTn>
                                        <p:tgtEl>
                                          <p:spTgt spid="193"/>
                                        </p:tgtEl>
                                        <p:attrNameLst>
                                          <p:attrName>style.visibility</p:attrName>
                                        </p:attrNameLst>
                                      </p:cBhvr>
                                      <p:to>
                                        <p:strVal val="hidden"/>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xit" presetSubtype="0" fill="hold" nodeType="clickEffect">
                                  <p:stCondLst>
                                    <p:cond delay="0"/>
                                  </p:stCondLst>
                                  <p:childTnLst>
                                    <p:animEffect transition="out" filter="fade">
                                      <p:cBhvr>
                                        <p:cTn id="15" dur="500"/>
                                        <p:tgtEl>
                                          <p:spTgt spid="192"/>
                                        </p:tgtEl>
                                      </p:cBhvr>
                                    </p:animEffect>
                                    <p:set>
                                      <p:cBhvr>
                                        <p:cTn id="16" dur="1" fill="hold">
                                          <p:stCondLst>
                                            <p:cond delay="500"/>
                                          </p:stCondLst>
                                        </p:cTn>
                                        <p:tgtEl>
                                          <p:spTgt spid="192"/>
                                        </p:tgtEl>
                                        <p:attrNameLst>
                                          <p:attrName>style.visibility</p:attrName>
                                        </p:attrNameLst>
                                      </p:cBhvr>
                                      <p:to>
                                        <p:strVal val="hidden"/>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xit" presetSubtype="4" fill="hold" nodeType="clickEffect">
                                  <p:stCondLst>
                                    <p:cond delay="0"/>
                                  </p:stCondLst>
                                  <p:childTnLst>
                                    <p:anim calcmode="lin" valueType="num">
                                      <p:cBhvr additive="base">
                                        <p:cTn id="20" dur="500"/>
                                        <p:tgtEl>
                                          <p:spTgt spid="191"/>
                                        </p:tgtEl>
                                        <p:attrNameLst>
                                          <p:attrName>ppt_y</p:attrName>
                                        </p:attrNameLst>
                                      </p:cBhvr>
                                      <p:tavLst>
                                        <p:tav tm="0">
                                          <p:val>
                                            <p:strVal val="#ppt_y"/>
                                          </p:val>
                                        </p:tav>
                                        <p:tav tm="100000">
                                          <p:val>
                                            <p:strVal val="#ppt_y+1"/>
                                          </p:val>
                                        </p:tav>
                                      </p:tavLst>
                                    </p:anim>
                                    <p:set>
                                      <p:cBhvr>
                                        <p:cTn id="21" dur="1" fill="hold">
                                          <p:stCondLst>
                                            <p:cond delay="500"/>
                                          </p:stCondLst>
                                        </p:cTn>
                                        <p:tgtEl>
                                          <p:spTgt spid="191"/>
                                        </p:tgtEl>
                                        <p:attrNameLst>
                                          <p:attrName>style.visibility</p:attrName>
                                        </p:attrNameLst>
                                      </p:cBhvr>
                                      <p:to>
                                        <p:strVal val="hidden"/>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xit" presetSubtype="0" fill="hold" nodeType="clickEffect">
                                  <p:stCondLst>
                                    <p:cond delay="0"/>
                                  </p:stCondLst>
                                  <p:childTnLst>
                                    <p:animEffect transition="out" filter="fade">
                                      <p:cBhvr>
                                        <p:cTn id="25" dur="500"/>
                                        <p:tgtEl>
                                          <p:spTgt spid="190"/>
                                        </p:tgtEl>
                                      </p:cBhvr>
                                    </p:animEffect>
                                    <p:set>
                                      <p:cBhvr>
                                        <p:cTn id="26" dur="1" fill="hold">
                                          <p:stCondLst>
                                            <p:cond delay="500"/>
                                          </p:stCondLst>
                                        </p:cTn>
                                        <p:tgtEl>
                                          <p:spTgt spid="19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Shape 265"/>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152400"/>
            <a:ext cx="4478338" cy="579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 name="Shape 266"/>
          <p:cNvSpPr/>
          <p:nvPr/>
        </p:nvSpPr>
        <p:spPr>
          <a:xfrm>
            <a:off x="6248400" y="4419600"/>
            <a:ext cx="762000" cy="198438"/>
          </a:xfrm>
          <a:prstGeom prst="leftRightArrow">
            <a:avLst>
              <a:gd name="adj1" fmla="val 50000"/>
              <a:gd name="adj2" fmla="val 50000"/>
            </a:avLst>
          </a:prstGeom>
          <a:solidFill>
            <a:srgbClr val="FFC000"/>
          </a:solidFill>
          <a:ln w="9525" cap="flat" cmpd="sng">
            <a:solidFill>
              <a:schemeClr val="dk1"/>
            </a:solidFill>
            <a:prstDash val="solid"/>
            <a:round/>
            <a:headEnd type="none" w="med" len="med"/>
            <a:tailEnd type="none" w="med" len="med"/>
          </a:ln>
        </p:spPr>
        <p:txBody>
          <a:bodyPr spcFirstLastPara="1" lIns="91425" tIns="45700" rIns="91425" bIns="45700"/>
          <a:lstStyle/>
          <a:p>
            <a:pPr eaLnBrk="1" fontAlgn="auto" hangingPunct="1">
              <a:spcBef>
                <a:spcPts val="0"/>
              </a:spcBef>
              <a:spcAft>
                <a:spcPts val="0"/>
              </a:spcAft>
              <a:buClr>
                <a:srgbClr val="000000"/>
              </a:buClr>
              <a:buFont typeface="Verdana"/>
              <a:buNone/>
              <a:defRPr/>
            </a:pPr>
            <a:endParaRPr sz="2800" kern="0">
              <a:solidFill>
                <a:srgbClr val="000000"/>
              </a:solidFill>
              <a:latin typeface="Verdana"/>
              <a:ea typeface="Verdana"/>
              <a:cs typeface="Verdana"/>
              <a:sym typeface="Verdana"/>
            </a:endParaRPr>
          </a:p>
        </p:txBody>
      </p:sp>
      <p:sp>
        <p:nvSpPr>
          <p:cNvPr id="267" name="Shape 267"/>
          <p:cNvSpPr txBox="1"/>
          <p:nvPr/>
        </p:nvSpPr>
        <p:spPr>
          <a:xfrm>
            <a:off x="6096000" y="4618038"/>
            <a:ext cx="1009650" cy="307975"/>
          </a:xfrm>
          <a:prstGeom prst="rect">
            <a:avLst/>
          </a:prstGeom>
          <a:noFill/>
          <a:ln>
            <a:noFill/>
          </a:ln>
        </p:spPr>
        <p:txBody>
          <a:bodyPr spcFirstLastPara="1" lIns="91425" tIns="45700" rIns="91425" bIns="45700"/>
          <a:lstStyle/>
          <a:p>
            <a:pPr eaLnBrk="1" fontAlgn="auto" hangingPunct="1">
              <a:spcBef>
                <a:spcPts val="0"/>
              </a:spcBef>
              <a:spcAft>
                <a:spcPts val="0"/>
              </a:spcAft>
              <a:defRPr/>
            </a:pPr>
            <a:r>
              <a:rPr lang="en-US" sz="1400" b="1" kern="0">
                <a:solidFill>
                  <a:srgbClr val="000000"/>
                </a:solidFill>
                <a:latin typeface="Verdana"/>
                <a:ea typeface="Verdana"/>
                <a:cs typeface="Verdana"/>
                <a:sym typeface="Verdana"/>
              </a:rPr>
              <a:t>18m Offset</a:t>
            </a:r>
            <a:endParaRPr sz="1400" kern="0">
              <a:solidFill>
                <a:srgbClr val="000000"/>
              </a:solidFill>
              <a:latin typeface="Arial"/>
              <a:cs typeface="Arial"/>
              <a:sym typeface="Arial"/>
            </a:endParaRPr>
          </a:p>
        </p:txBody>
      </p:sp>
      <p:sp>
        <p:nvSpPr>
          <p:cNvPr id="268" name="Shape 268"/>
          <p:cNvSpPr txBox="1"/>
          <p:nvPr/>
        </p:nvSpPr>
        <p:spPr>
          <a:xfrm>
            <a:off x="457200" y="2971800"/>
            <a:ext cx="3171825" cy="369888"/>
          </a:xfrm>
          <a:prstGeom prst="rect">
            <a:avLst/>
          </a:prstGeom>
          <a:noFill/>
          <a:ln>
            <a:noFill/>
          </a:ln>
        </p:spPr>
        <p:txBody>
          <a:bodyPr spcFirstLastPara="1" lIns="91425" tIns="45700" rIns="91425" bIns="45700"/>
          <a:lstStyle/>
          <a:p>
            <a:pPr eaLnBrk="1" fontAlgn="auto" hangingPunct="1">
              <a:spcBef>
                <a:spcPts val="0"/>
              </a:spcBef>
              <a:spcAft>
                <a:spcPts val="0"/>
              </a:spcAft>
              <a:defRPr/>
            </a:pPr>
            <a:r>
              <a:rPr lang="en-US" kern="0">
                <a:solidFill>
                  <a:srgbClr val="0070C0"/>
                </a:solidFill>
                <a:latin typeface="Verdana"/>
                <a:ea typeface="Verdana"/>
                <a:cs typeface="Verdana"/>
                <a:sym typeface="Verdana"/>
              </a:rPr>
              <a:t>4-6 Degree sloping beach</a:t>
            </a:r>
            <a:endParaRPr kern="0">
              <a:solidFill>
                <a:srgbClr val="0070C0"/>
              </a:solidFill>
              <a:latin typeface="Verdana"/>
              <a:ea typeface="Verdana"/>
              <a:cs typeface="Verdana"/>
              <a:sym typeface="Verdana"/>
            </a:endParaRPr>
          </a:p>
        </p:txBody>
      </p:sp>
      <p:sp>
        <p:nvSpPr>
          <p:cNvPr id="269" name="Shape 269"/>
          <p:cNvSpPr txBox="1"/>
          <p:nvPr/>
        </p:nvSpPr>
        <p:spPr>
          <a:xfrm>
            <a:off x="-23813" y="1206500"/>
            <a:ext cx="4138613" cy="954088"/>
          </a:xfrm>
          <a:prstGeom prst="rect">
            <a:avLst/>
          </a:prstGeom>
          <a:noFill/>
          <a:ln>
            <a:noFill/>
          </a:ln>
        </p:spPr>
        <p:txBody>
          <a:bodyPr spcFirstLastPara="1" lIns="91425" tIns="45700" rIns="91425" bIns="45700"/>
          <a:lstStyle/>
          <a:p>
            <a:pPr algn="ctr" eaLnBrk="1" fontAlgn="auto" hangingPunct="1">
              <a:spcBef>
                <a:spcPts val="0"/>
              </a:spcBef>
              <a:spcAft>
                <a:spcPts val="0"/>
              </a:spcAft>
              <a:defRPr/>
            </a:pPr>
            <a:r>
              <a:rPr lang="en-US" sz="2800" b="1" kern="0">
                <a:solidFill>
                  <a:srgbClr val="0070C0"/>
                </a:solidFill>
                <a:latin typeface="Verdana"/>
                <a:ea typeface="Verdana"/>
                <a:cs typeface="Verdana"/>
                <a:sym typeface="Verdana"/>
              </a:rPr>
              <a:t>Applying the new GEOID incorrectly</a:t>
            </a:r>
            <a:endParaRPr sz="2800" b="1" kern="0">
              <a:solidFill>
                <a:srgbClr val="0070C0"/>
              </a:solidFill>
              <a:latin typeface="Verdana"/>
              <a:ea typeface="Verdana"/>
              <a:cs typeface="Verdana"/>
              <a:sym typeface="Verdana"/>
            </a:endParaRPr>
          </a:p>
        </p:txBody>
      </p:sp>
      <p:sp>
        <p:nvSpPr>
          <p:cNvPr id="2" name="Date Placeholder 1"/>
          <p:cNvSpPr>
            <a:spLocks noGrp="1"/>
          </p:cNvSpPr>
          <p:nvPr>
            <p:ph type="dt" sz="quarter"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1994655788"/>
      </p:ext>
    </p:extLst>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15511"/>
            <a:ext cx="8229600" cy="1143000"/>
          </a:xfrm>
        </p:spPr>
        <p:txBody>
          <a:bodyPr/>
          <a:lstStyle/>
          <a:p>
            <a:r>
              <a:rPr lang="en-US" dirty="0" smtClean="0"/>
              <a:t>GPS on Bench Marks</a:t>
            </a:r>
            <a:endParaRPr lang="en-US" dirty="0"/>
          </a:p>
        </p:txBody>
      </p:sp>
    </p:spTree>
    <p:extLst>
      <p:ext uri="{BB962C8B-B14F-4D97-AF65-F5344CB8AC3E}">
        <p14:creationId xmlns:p14="http://schemas.microsoft.com/office/powerpoint/2010/main" val="35432110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itle 1"/>
          <p:cNvSpPr>
            <a:spLocks noGrp="1"/>
          </p:cNvSpPr>
          <p:nvPr>
            <p:ph type="title"/>
          </p:nvPr>
        </p:nvSpPr>
        <p:spPr>
          <a:xfrm>
            <a:off x="457200" y="381000"/>
            <a:ext cx="8229600" cy="1143000"/>
          </a:xfrm>
        </p:spPr>
        <p:txBody>
          <a:bodyPr/>
          <a:lstStyle/>
          <a:p>
            <a:pPr>
              <a:defRPr/>
            </a:pPr>
            <a:r>
              <a:rPr lang="en-US" altLang="en-US" sz="4800" dirty="0" smtClean="0">
                <a:latin typeface="+mj-lt"/>
              </a:rPr>
              <a:t>Crowdsourcing</a:t>
            </a:r>
            <a:br>
              <a:rPr lang="en-US" altLang="en-US" sz="4800" dirty="0" smtClean="0">
                <a:latin typeface="+mj-lt"/>
              </a:rPr>
            </a:br>
            <a:r>
              <a:rPr lang="en-US" altLang="en-US" sz="4800" dirty="0" smtClean="0">
                <a:latin typeface="+mj-lt"/>
              </a:rPr>
              <a:t>GPS on Bench Marks</a:t>
            </a:r>
          </a:p>
        </p:txBody>
      </p:sp>
      <p:sp>
        <p:nvSpPr>
          <p:cNvPr id="3" name="Content Placeholder 2"/>
          <p:cNvSpPr>
            <a:spLocks noGrp="1"/>
          </p:cNvSpPr>
          <p:nvPr>
            <p:ph idx="1"/>
          </p:nvPr>
        </p:nvSpPr>
        <p:spPr>
          <a:xfrm>
            <a:off x="457200" y="1524000"/>
            <a:ext cx="8229600" cy="4389438"/>
          </a:xfrm>
        </p:spPr>
        <p:txBody>
          <a:bodyPr/>
          <a:lstStyle/>
          <a:p>
            <a:pPr marL="342891" indent="-342891">
              <a:buFont typeface="Arial" charset="0"/>
              <a:buChar char="•"/>
              <a:defRPr/>
            </a:pPr>
            <a:r>
              <a:rPr lang="en-US" sz="2800" dirty="0" smtClean="0">
                <a:latin typeface="+mj-lt"/>
              </a:rPr>
              <a:t>Help with final hybrid Geoid Model</a:t>
            </a:r>
          </a:p>
          <a:p>
            <a:pPr marL="342891" indent="-342891">
              <a:buFont typeface="Arial" charset="0"/>
              <a:buChar char="•"/>
              <a:defRPr/>
            </a:pPr>
            <a:r>
              <a:rPr lang="en-US" sz="2800" dirty="0" smtClean="0">
                <a:latin typeface="+mj-lt"/>
              </a:rPr>
              <a:t>Help with the transformation tools to the new systems</a:t>
            </a:r>
          </a:p>
          <a:p>
            <a:pPr marL="342891" indent="-342891">
              <a:buFont typeface="Arial" charset="0"/>
              <a:buChar char="•"/>
              <a:defRPr/>
            </a:pPr>
            <a:r>
              <a:rPr lang="en-US" sz="2800" dirty="0" smtClean="0">
                <a:latin typeface="+mj-lt"/>
              </a:rPr>
              <a:t>Find Bench Marks</a:t>
            </a:r>
          </a:p>
          <a:p>
            <a:pPr marL="742941" lvl="1" indent="-342891">
              <a:buFont typeface="Arial" charset="0"/>
              <a:buChar char="•"/>
              <a:defRPr/>
            </a:pPr>
            <a:r>
              <a:rPr lang="en-US" sz="2400" dirty="0" smtClean="0">
                <a:latin typeface="+mj-lt"/>
              </a:rPr>
              <a:t>Use our priority BM/tracking map</a:t>
            </a:r>
          </a:p>
          <a:p>
            <a:pPr marL="742941" lvl="1" indent="-342891">
              <a:buFont typeface="Arial" charset="0"/>
              <a:buChar char="•"/>
              <a:defRPr/>
            </a:pPr>
            <a:r>
              <a:rPr lang="en-US" sz="2400" dirty="0" smtClean="0">
                <a:latin typeface="+mj-lt"/>
              </a:rPr>
              <a:t>Use NGS Data Explorer</a:t>
            </a:r>
          </a:p>
          <a:p>
            <a:pPr marL="742941" lvl="1" indent="-342891">
              <a:buFont typeface="Arial" charset="0"/>
              <a:buChar char="•"/>
              <a:defRPr/>
            </a:pPr>
            <a:r>
              <a:rPr lang="en-US" sz="2400" dirty="0" smtClean="0">
                <a:latin typeface="+mj-lt"/>
              </a:rPr>
              <a:t>Use DS-World</a:t>
            </a:r>
          </a:p>
          <a:p>
            <a:pPr marL="342891" indent="-342891">
              <a:buFont typeface="Arial" charset="0"/>
              <a:buChar char="•"/>
              <a:defRPr/>
            </a:pPr>
            <a:r>
              <a:rPr lang="en-US" sz="2800" dirty="0" smtClean="0">
                <a:latin typeface="+mj-lt"/>
              </a:rPr>
              <a:t>Provide a recovery note</a:t>
            </a:r>
          </a:p>
          <a:p>
            <a:pPr marL="742941" lvl="1" indent="-342891">
              <a:buFont typeface="Arial" charset="0"/>
              <a:buChar char="•"/>
              <a:defRPr/>
            </a:pPr>
            <a:r>
              <a:rPr lang="en-US" sz="2400" dirty="0" smtClean="0">
                <a:latin typeface="+mj-lt"/>
              </a:rPr>
              <a:t>Use DS-World</a:t>
            </a:r>
          </a:p>
          <a:p>
            <a:pPr marL="342891" indent="-342891">
              <a:buFont typeface="Arial" charset="0"/>
              <a:buChar char="•"/>
              <a:defRPr/>
            </a:pPr>
            <a:r>
              <a:rPr lang="en-US" sz="2800" dirty="0" smtClean="0">
                <a:latin typeface="+mj-lt"/>
              </a:rPr>
              <a:t>Collect GPS data</a:t>
            </a:r>
          </a:p>
          <a:p>
            <a:pPr marL="742941" lvl="1" indent="-342891">
              <a:buFont typeface="Arial" charset="0"/>
              <a:buChar char="•"/>
              <a:defRPr/>
            </a:pPr>
            <a:r>
              <a:rPr lang="en-US" sz="2400" dirty="0" smtClean="0">
                <a:latin typeface="+mj-lt"/>
              </a:rPr>
              <a:t>Share through OPUS</a:t>
            </a:r>
            <a:endParaRPr lang="en-US" sz="2400" dirty="0">
              <a:latin typeface="+mj-lt"/>
            </a:endParaRPr>
          </a:p>
          <a:p>
            <a:pPr marL="342891" indent="-342891">
              <a:buFont typeface="Arial" charset="0"/>
              <a:buChar char="•"/>
              <a:defRPr/>
            </a:pPr>
            <a:endParaRPr lang="en-US" dirty="0">
              <a:latin typeface="+mj-lt"/>
            </a:endParaRPr>
          </a:p>
        </p:txBody>
      </p:sp>
    </p:spTree>
    <p:extLst>
      <p:ext uri="{BB962C8B-B14F-4D97-AF65-F5344CB8AC3E}">
        <p14:creationId xmlns:p14="http://schemas.microsoft.com/office/powerpoint/2010/main" val="146309441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524000"/>
          </a:xfrm>
        </p:spPr>
        <p:txBody>
          <a:bodyPr/>
          <a:lstStyle/>
          <a:p>
            <a:pPr>
              <a:defRPr/>
            </a:pPr>
            <a:r>
              <a:rPr lang="en-US" sz="4000" dirty="0">
                <a:latin typeface="+mj-lt"/>
              </a:rPr>
              <a:t>Rocky Mountain Region Map and Volunteer Sign up</a:t>
            </a:r>
          </a:p>
        </p:txBody>
      </p:sp>
      <p:sp>
        <p:nvSpPr>
          <p:cNvPr id="3" name="Content Placeholder 2"/>
          <p:cNvSpPr>
            <a:spLocks noGrp="1"/>
          </p:cNvSpPr>
          <p:nvPr>
            <p:ph idx="1"/>
          </p:nvPr>
        </p:nvSpPr>
        <p:spPr/>
        <p:txBody>
          <a:bodyPr/>
          <a:lstStyle/>
          <a:p>
            <a:pPr>
              <a:defRPr/>
            </a:pPr>
            <a:r>
              <a:rPr lang="en-US" sz="2800" dirty="0" smtClean="0">
                <a:latin typeface="+mj-lt"/>
              </a:rPr>
              <a:t>Signup sheet: </a:t>
            </a:r>
          </a:p>
          <a:p>
            <a:pPr marL="0" indent="0">
              <a:buFont typeface="Arial" panose="020B0604020202020204" pitchFamily="34" charset="0"/>
              <a:buNone/>
              <a:defRPr/>
            </a:pPr>
            <a:r>
              <a:rPr lang="en-US" sz="2800" u="sng" dirty="0" smtClean="0">
                <a:latin typeface="+mj-lt"/>
                <a:hlinkClick r:id="rId2"/>
              </a:rPr>
              <a:t>https</a:t>
            </a:r>
            <a:r>
              <a:rPr lang="en-US" sz="2800" u="sng" dirty="0">
                <a:latin typeface="+mj-lt"/>
                <a:hlinkClick r:id="rId2"/>
              </a:rPr>
              <a:t>://survey123.arcgis.com/share/130be382350e4a38a71de3b2e4d92a98</a:t>
            </a:r>
            <a:r>
              <a:rPr lang="en-US" sz="2800" dirty="0">
                <a:latin typeface="+mj-lt"/>
              </a:rPr>
              <a:t> (Must cut and paste)</a:t>
            </a:r>
          </a:p>
          <a:p>
            <a:pPr>
              <a:defRPr/>
            </a:pPr>
            <a:endParaRPr lang="en-US" sz="2800" dirty="0">
              <a:latin typeface="+mj-lt"/>
            </a:endParaRPr>
          </a:p>
          <a:p>
            <a:pPr>
              <a:defRPr/>
            </a:pPr>
            <a:r>
              <a:rPr lang="en-US" sz="2800" dirty="0">
                <a:latin typeface="+mj-lt"/>
              </a:rPr>
              <a:t>Status Map: </a:t>
            </a:r>
          </a:p>
          <a:p>
            <a:pPr marL="0" indent="0">
              <a:buFont typeface="Arial" panose="020B0604020202020204" pitchFamily="34" charset="0"/>
              <a:buNone/>
              <a:defRPr/>
            </a:pPr>
            <a:r>
              <a:rPr lang="en-US" sz="2800" u="sng" dirty="0">
                <a:latin typeface="+mj-lt"/>
                <a:hlinkClick r:id="rId3"/>
              </a:rPr>
              <a:t>https://www.arcgis.com/apps/webappviewer/index.html?id=0829616b6ec740b7a0bfbf057188e865</a:t>
            </a:r>
            <a:endParaRPr lang="en-US" sz="2800" dirty="0">
              <a:latin typeface="+mj-lt"/>
            </a:endParaRPr>
          </a:p>
          <a:p>
            <a:pPr marL="0" indent="0">
              <a:buFont typeface="Arial" panose="020B0604020202020204" pitchFamily="34" charset="0"/>
              <a:buNone/>
              <a:defRPr/>
            </a:pPr>
            <a:endParaRPr lang="en-US" dirty="0"/>
          </a:p>
        </p:txBody>
      </p:sp>
    </p:spTree>
    <p:extLst>
      <p:ext uri="{BB962C8B-B14F-4D97-AF65-F5344CB8AC3E}">
        <p14:creationId xmlns:p14="http://schemas.microsoft.com/office/powerpoint/2010/main" val="26648641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latin typeface="+mj-lt"/>
              </a:rPr>
              <a:t>Priority BMs Identified</a:t>
            </a:r>
            <a:endParaRPr lang="en-US" dirty="0">
              <a:latin typeface="+mj-lt"/>
            </a:endParaRPr>
          </a:p>
        </p:txBody>
      </p:sp>
      <p:sp>
        <p:nvSpPr>
          <p:cNvPr id="4" name="Date Placeholder 3"/>
          <p:cNvSpPr>
            <a:spLocks noGrp="1"/>
          </p:cNvSpPr>
          <p:nvPr>
            <p:ph type="dt"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93189" name="Content Placeholder 6"/>
          <p:cNvSpPr>
            <a:spLocks noGrp="1"/>
          </p:cNvSpPr>
          <p:nvPr>
            <p:ph idx="1"/>
          </p:nvPr>
        </p:nvSpPr>
        <p:spPr/>
        <p:txBody>
          <a:bodyPr/>
          <a:lstStyle/>
          <a:p>
            <a:endParaRPr lang="en-US" altLang="en-US" smtClean="0"/>
          </a:p>
        </p:txBody>
      </p:sp>
      <p:pic>
        <p:nvPicPr>
          <p:cNvPr id="93190" name="Picture 7"/>
          <p:cNvPicPr>
            <a:picLocks noChangeAspect="1"/>
          </p:cNvPicPr>
          <p:nvPr/>
        </p:nvPicPr>
        <p:blipFill>
          <a:blip r:embed="rId2">
            <a:extLst>
              <a:ext uri="{28A0092B-C50C-407E-A947-70E740481C1C}">
                <a14:useLocalDpi xmlns:a14="http://schemas.microsoft.com/office/drawing/2010/main" val="0"/>
              </a:ext>
            </a:extLst>
          </a:blip>
          <a:srcRect l="1392" t="11459" r="2563" b="12500"/>
          <a:stretch>
            <a:fillRect/>
          </a:stretch>
        </p:blipFill>
        <p:spPr bwMode="auto">
          <a:xfrm>
            <a:off x="152400" y="1320800"/>
            <a:ext cx="11277600" cy="501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7056662"/>
      </p:ext>
    </p:extLst>
  </p:cSld>
  <p:clrMapOvr>
    <a:masterClrMapping/>
  </p:clrMapOvr>
  <p:transition spd="slow"/>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Title 1"/>
          <p:cNvSpPr>
            <a:spLocks noGrp="1"/>
          </p:cNvSpPr>
          <p:nvPr>
            <p:ph type="title"/>
          </p:nvPr>
        </p:nvSpPr>
        <p:spPr/>
        <p:txBody>
          <a:bodyPr/>
          <a:lstStyle/>
          <a:p>
            <a:pPr>
              <a:defRPr/>
            </a:pPr>
            <a:r>
              <a:rPr lang="en-US" dirty="0" smtClean="0">
                <a:latin typeface="+mj-lt"/>
              </a:rPr>
              <a:t>Priority BMs Identified</a:t>
            </a:r>
            <a:endParaRPr lang="en-US" dirty="0">
              <a:latin typeface="+mj-lt"/>
            </a:endParaRPr>
          </a:p>
        </p:txBody>
      </p:sp>
      <p:pic>
        <p:nvPicPr>
          <p:cNvPr id="94213"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rcRect l="778" t="11784" r="14182" b="12453"/>
          <a:stretch>
            <a:fillRect/>
          </a:stretch>
        </p:blipFill>
        <p:spPr>
          <a:xfrm>
            <a:off x="304800" y="1249363"/>
            <a:ext cx="8518525" cy="4267200"/>
          </a:xfrm>
        </p:spPr>
      </p:pic>
    </p:spTree>
    <p:extLst>
      <p:ext uri="{BB962C8B-B14F-4D97-AF65-F5344CB8AC3E}">
        <p14:creationId xmlns:p14="http://schemas.microsoft.com/office/powerpoint/2010/main" val="684937731"/>
      </p:ext>
    </p:extLst>
  </p:cSld>
  <p:clrMapOvr>
    <a:masterClrMapping/>
  </p:clrMapOvr>
  <p:transition spd="slow"/>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p:nvPr>
        </p:nvSpPr>
        <p:spPr/>
        <p:txBody>
          <a:bodyPr/>
          <a:lstStyle/>
          <a:p>
            <a:endParaRPr lang="en-US" altLang="en-US" smtClean="0"/>
          </a:p>
        </p:txBody>
      </p:sp>
      <p:pic>
        <p:nvPicPr>
          <p:cNvPr id="95235"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l="18764" t="8418" r="19710" b="4034"/>
          <a:stretch>
            <a:fillRect/>
          </a:stretch>
        </p:blipFill>
        <p:spPr>
          <a:xfrm>
            <a:off x="0" y="-182563"/>
            <a:ext cx="8991600" cy="7192963"/>
          </a:xfrm>
        </p:spPr>
      </p:pic>
      <p:sp>
        <p:nvSpPr>
          <p:cNvPr id="95236" name="Title 1"/>
          <p:cNvSpPr txBox="1">
            <a:spLocks/>
          </p:cNvSpPr>
          <p:nvPr/>
        </p:nvSpPr>
        <p:spPr bwMode="auto">
          <a:xfrm>
            <a:off x="0" y="1600200"/>
            <a:ext cx="3276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1363" indent="-284163">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1413" indent="-227013">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598613" indent="-227013">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5813" indent="-227013">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3013" indent="-227013"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0213" indent="-227013"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7413" indent="-227013"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4613" indent="-227013"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algn="ctr">
              <a:spcBef>
                <a:spcPct val="0"/>
              </a:spcBef>
              <a:buFontTx/>
              <a:buNone/>
            </a:pPr>
            <a:r>
              <a:rPr lang="en-US" altLang="en-US" sz="4400"/>
              <a:t>Geodetic Control in Carbon County</a:t>
            </a:r>
          </a:p>
        </p:txBody>
      </p:sp>
    </p:spTree>
    <p:extLst>
      <p:ext uri="{BB962C8B-B14F-4D97-AF65-F5344CB8AC3E}">
        <p14:creationId xmlns:p14="http://schemas.microsoft.com/office/powerpoint/2010/main" val="56806474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p:nvPr>
        </p:nvSpPr>
        <p:spPr/>
        <p:txBody>
          <a:bodyPr/>
          <a:lstStyle/>
          <a:p>
            <a:r>
              <a:rPr lang="en-US" altLang="en-US" smtClean="0"/>
              <a:t>Geodetic Control in the area</a:t>
            </a:r>
          </a:p>
        </p:txBody>
      </p:sp>
      <p:pic>
        <p:nvPicPr>
          <p:cNvPr id="96259"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l="18599" t="9154" r="352" b="5038"/>
          <a:stretch>
            <a:fillRect/>
          </a:stretch>
        </p:blipFill>
        <p:spPr>
          <a:xfrm>
            <a:off x="-457200" y="1143000"/>
            <a:ext cx="9601200" cy="5715000"/>
          </a:xfrm>
        </p:spPr>
      </p:pic>
    </p:spTree>
    <p:extLst>
      <p:ext uri="{BB962C8B-B14F-4D97-AF65-F5344CB8AC3E}">
        <p14:creationId xmlns:p14="http://schemas.microsoft.com/office/powerpoint/2010/main" val="427078186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itle 4"/>
          <p:cNvSpPr>
            <a:spLocks noGrp="1"/>
          </p:cNvSpPr>
          <p:nvPr>
            <p:ph type="title"/>
          </p:nvPr>
        </p:nvSpPr>
        <p:spPr>
          <a:xfrm>
            <a:off x="628650" y="46038"/>
            <a:ext cx="7886700" cy="1325562"/>
          </a:xfrm>
        </p:spPr>
        <p:txBody>
          <a:bodyPr/>
          <a:lstStyle/>
          <a:p>
            <a:pPr>
              <a:defRPr/>
            </a:pPr>
            <a:r>
              <a:rPr lang="en-US" altLang="en-US" dirty="0" smtClean="0">
                <a:latin typeface="+mj-lt"/>
              </a:rPr>
              <a:t>Current Geodetic Coordinators</a:t>
            </a:r>
          </a:p>
        </p:txBody>
      </p:sp>
      <p:pic>
        <p:nvPicPr>
          <p:cNvPr id="14339" name="Picture 7" descr="State Geodetic Coordinat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075" y="1092200"/>
            <a:ext cx="7600950" cy="576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5-Point Star 3"/>
          <p:cNvSpPr/>
          <p:nvPr/>
        </p:nvSpPr>
        <p:spPr>
          <a:xfrm>
            <a:off x="3048000" y="2417763"/>
            <a:ext cx="381000" cy="477837"/>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5-Point Star 7"/>
          <p:cNvSpPr/>
          <p:nvPr/>
        </p:nvSpPr>
        <p:spPr>
          <a:xfrm>
            <a:off x="2933700" y="1757363"/>
            <a:ext cx="381000" cy="477837"/>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5-Point Star 8"/>
          <p:cNvSpPr/>
          <p:nvPr/>
        </p:nvSpPr>
        <p:spPr>
          <a:xfrm>
            <a:off x="3208338" y="3098800"/>
            <a:ext cx="381000" cy="477838"/>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415613485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rcRect l="19444" t="10565" r="926" b="2567"/>
          <a:stretch>
            <a:fillRect/>
          </a:stretch>
        </p:blipFill>
        <p:spPr>
          <a:xfrm>
            <a:off x="114300" y="1674813"/>
            <a:ext cx="8915400" cy="5183187"/>
          </a:xfrm>
        </p:spPr>
      </p:pic>
      <p:sp>
        <p:nvSpPr>
          <p:cNvPr id="98307" name="Title 1"/>
          <p:cNvSpPr>
            <a:spLocks noGrp="1"/>
          </p:cNvSpPr>
          <p:nvPr>
            <p:ph type="title"/>
          </p:nvPr>
        </p:nvSpPr>
        <p:spPr>
          <a:xfrm>
            <a:off x="457200" y="420688"/>
            <a:ext cx="8229600" cy="1143000"/>
          </a:xfrm>
        </p:spPr>
        <p:txBody>
          <a:bodyPr/>
          <a:lstStyle/>
          <a:p>
            <a:r>
              <a:rPr lang="en-US" altLang="en-US" smtClean="0"/>
              <a:t>Geodetic Control in the area</a:t>
            </a:r>
          </a:p>
        </p:txBody>
      </p:sp>
    </p:spTree>
    <p:extLst>
      <p:ext uri="{BB962C8B-B14F-4D97-AF65-F5344CB8AC3E}">
        <p14:creationId xmlns:p14="http://schemas.microsoft.com/office/powerpoint/2010/main" val="410740596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p:txBody>
          <a:bodyPr/>
          <a:lstStyle/>
          <a:p>
            <a:endParaRPr lang="en-US" altLang="en-US" smtClean="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t="14040" r="44444"/>
          <a:stretch>
            <a:fillRect/>
          </a:stretch>
        </p:blipFill>
        <p:spPr>
          <a:xfrm>
            <a:off x="30163" y="0"/>
            <a:ext cx="8637587" cy="7123113"/>
          </a:xfrm>
        </p:spPr>
      </p:pic>
      <p:sp>
        <p:nvSpPr>
          <p:cNvPr id="5" name="TextBox 4"/>
          <p:cNvSpPr txBox="1">
            <a:spLocks noChangeArrowheads="1"/>
          </p:cNvSpPr>
          <p:nvPr/>
        </p:nvSpPr>
        <p:spPr bwMode="auto">
          <a:xfrm>
            <a:off x="6019800" y="3024188"/>
            <a:ext cx="2762250" cy="8302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2400"/>
              <a:t>NGS Data Sheet for</a:t>
            </a:r>
          </a:p>
          <a:p>
            <a:r>
              <a:rPr lang="en-US" altLang="en-US" sz="2400"/>
              <a:t>V 75 in Saratoga, WY</a:t>
            </a:r>
          </a:p>
        </p:txBody>
      </p:sp>
      <p:pic>
        <p:nvPicPr>
          <p:cNvPr id="6" name="Content Placeholder 3"/>
          <p:cNvPicPr>
            <a:picLocks noChangeAspect="1"/>
          </p:cNvPicPr>
          <p:nvPr/>
        </p:nvPicPr>
        <p:blipFill>
          <a:blip r:embed="rId3">
            <a:extLst>
              <a:ext uri="{28A0092B-C50C-407E-A947-70E740481C1C}">
                <a14:useLocalDpi xmlns:a14="http://schemas.microsoft.com/office/drawing/2010/main" val="0"/>
              </a:ext>
            </a:extLst>
          </a:blip>
          <a:srcRect l="4485" t="61858" r="54247" b="7066"/>
          <a:stretch>
            <a:fillRect/>
          </a:stretch>
        </p:blipFill>
        <p:spPr bwMode="auto">
          <a:xfrm>
            <a:off x="60325" y="612775"/>
            <a:ext cx="9115425" cy="36576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99407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latin typeface="+mj-lt"/>
              </a:rPr>
              <a:t>Priority BMs Identified</a:t>
            </a:r>
            <a:endParaRPr lang="en-US" dirty="0">
              <a:latin typeface="+mj-lt"/>
            </a:endParaRPr>
          </a:p>
        </p:txBody>
      </p:sp>
      <p:pic>
        <p:nvPicPr>
          <p:cNvPr id="101379"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rcRect l="32014" t="23570" r="9299" b="4034"/>
          <a:stretch>
            <a:fillRect/>
          </a:stretch>
        </p:blipFill>
        <p:spPr>
          <a:xfrm>
            <a:off x="419100" y="1157288"/>
            <a:ext cx="8305800" cy="5761037"/>
          </a:xfrm>
        </p:spPr>
      </p:pic>
      <p:sp>
        <p:nvSpPr>
          <p:cNvPr id="4" name="Date Placeholder 3"/>
          <p:cNvSpPr>
            <a:spLocks noGrp="1"/>
          </p:cNvSpPr>
          <p:nvPr>
            <p:ph type="dt"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101382" name="TextBox 6"/>
          <p:cNvSpPr txBox="1">
            <a:spLocks noChangeArrowheads="1"/>
          </p:cNvSpPr>
          <p:nvPr/>
        </p:nvSpPr>
        <p:spPr bwMode="auto">
          <a:xfrm>
            <a:off x="6858000" y="4038600"/>
            <a:ext cx="1295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a:solidFill>
                  <a:schemeClr val="bg1"/>
                </a:solidFill>
              </a:rPr>
              <a:t>   A Priority</a:t>
            </a:r>
          </a:p>
          <a:p>
            <a:r>
              <a:rPr lang="en-US" altLang="en-US">
                <a:solidFill>
                  <a:schemeClr val="bg1"/>
                </a:solidFill>
              </a:rPr>
              <a:t>   B Priority   </a:t>
            </a:r>
          </a:p>
        </p:txBody>
      </p:sp>
      <p:sp>
        <p:nvSpPr>
          <p:cNvPr id="8" name="Oval 7"/>
          <p:cNvSpPr/>
          <p:nvPr/>
        </p:nvSpPr>
        <p:spPr>
          <a:xfrm>
            <a:off x="6934200" y="4191000"/>
            <a:ext cx="1524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Oval 8"/>
          <p:cNvSpPr/>
          <p:nvPr/>
        </p:nvSpPr>
        <p:spPr>
          <a:xfrm>
            <a:off x="6934200" y="4389438"/>
            <a:ext cx="152400" cy="152400"/>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3037861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p:nvPr>
        </p:nvSpPr>
        <p:spPr/>
        <p:txBody>
          <a:bodyPr/>
          <a:lstStyle/>
          <a:p>
            <a:r>
              <a:rPr lang="en-US" altLang="en-US" smtClean="0"/>
              <a:t>Priority Stations near Saratoga, WY</a:t>
            </a:r>
          </a:p>
        </p:txBody>
      </p:sp>
      <p:pic>
        <p:nvPicPr>
          <p:cNvPr id="10240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t="7642" b="11476"/>
          <a:stretch>
            <a:fillRect/>
          </a:stretch>
        </p:blipFill>
        <p:spPr>
          <a:xfrm>
            <a:off x="-71438" y="1828800"/>
            <a:ext cx="9215438" cy="4191000"/>
          </a:xfrm>
        </p:spPr>
      </p:pic>
    </p:spTree>
    <p:extLst>
      <p:ext uri="{BB962C8B-B14F-4D97-AF65-F5344CB8AC3E}">
        <p14:creationId xmlns:p14="http://schemas.microsoft.com/office/powerpoint/2010/main" val="15894266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p:cNvSpPr>
            <a:spLocks noGrp="1"/>
          </p:cNvSpPr>
          <p:nvPr>
            <p:ph type="title"/>
          </p:nvPr>
        </p:nvSpPr>
        <p:spPr/>
        <p:txBody>
          <a:bodyPr/>
          <a:lstStyle/>
          <a:p>
            <a:r>
              <a:rPr lang="en-US" altLang="en-US" smtClean="0"/>
              <a:t>Crowdsourcing</a:t>
            </a:r>
          </a:p>
        </p:txBody>
      </p:sp>
      <p:sp>
        <p:nvSpPr>
          <p:cNvPr id="103427" name="Content Placeholder 2"/>
          <p:cNvSpPr>
            <a:spLocks noGrp="1"/>
          </p:cNvSpPr>
          <p:nvPr>
            <p:ph idx="1"/>
          </p:nvPr>
        </p:nvSpPr>
        <p:spPr/>
        <p:txBody>
          <a:bodyPr/>
          <a:lstStyle/>
          <a:p>
            <a:r>
              <a:rPr lang="en-US" altLang="en-US" smtClean="0"/>
              <a:t>Find Bench Marks (priority and others)</a:t>
            </a:r>
          </a:p>
          <a:p>
            <a:r>
              <a:rPr lang="en-US" altLang="en-US" smtClean="0"/>
              <a:t>Provide updated descriptions, Coordinates, photos (use DS-World)</a:t>
            </a:r>
          </a:p>
          <a:p>
            <a:r>
              <a:rPr lang="en-US" altLang="en-US" smtClean="0"/>
              <a:t>Collect 4 Hours of GPS grade data and create an OPUS Data sheet (share through OPUS)</a:t>
            </a:r>
          </a:p>
        </p:txBody>
      </p:sp>
    </p:spTree>
    <p:extLst>
      <p:ext uri="{BB962C8B-B14F-4D97-AF65-F5344CB8AC3E}">
        <p14:creationId xmlns:p14="http://schemas.microsoft.com/office/powerpoint/2010/main" val="2616238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lstStyle/>
          <a:p>
            <a:pPr>
              <a:defRPr/>
            </a:pPr>
            <a:r>
              <a:rPr lang="en-US" dirty="0" smtClean="0">
                <a:latin typeface="+mj-lt"/>
              </a:rPr>
              <a:t>Upcoming Rocky Mountain Region Webinars</a:t>
            </a:r>
            <a:endParaRPr lang="en-US" dirty="0">
              <a:latin typeface="+mj-lt"/>
            </a:endParaRPr>
          </a:p>
        </p:txBody>
      </p:sp>
      <p:sp>
        <p:nvSpPr>
          <p:cNvPr id="3" name="Content Placeholder 2"/>
          <p:cNvSpPr>
            <a:spLocks noGrp="1"/>
          </p:cNvSpPr>
          <p:nvPr>
            <p:ph idx="1"/>
          </p:nvPr>
        </p:nvSpPr>
        <p:spPr>
          <a:xfrm>
            <a:off x="457200" y="1997075"/>
            <a:ext cx="8229600" cy="4525963"/>
          </a:xfrm>
        </p:spPr>
        <p:txBody>
          <a:bodyPr/>
          <a:lstStyle/>
          <a:p>
            <a:pPr>
              <a:defRPr/>
            </a:pPr>
            <a:r>
              <a:rPr lang="en-US" dirty="0" smtClean="0">
                <a:latin typeface="+mj-lt"/>
              </a:rPr>
              <a:t>May 21 2:00 Basics, why, how, when</a:t>
            </a:r>
          </a:p>
          <a:p>
            <a:pPr>
              <a:defRPr/>
            </a:pPr>
            <a:r>
              <a:rPr lang="en-US" dirty="0" smtClean="0">
                <a:latin typeface="+mj-lt"/>
              </a:rPr>
              <a:t>June 7 2:00 </a:t>
            </a:r>
            <a:r>
              <a:rPr lang="en-US" dirty="0" err="1" smtClean="0">
                <a:latin typeface="+mj-lt"/>
              </a:rPr>
              <a:t>WinDesc</a:t>
            </a:r>
            <a:endParaRPr lang="en-US" dirty="0" smtClean="0">
              <a:latin typeface="+mj-lt"/>
            </a:endParaRPr>
          </a:p>
          <a:p>
            <a:pPr>
              <a:defRPr/>
            </a:pPr>
            <a:r>
              <a:rPr lang="en-US" dirty="0" smtClean="0">
                <a:latin typeface="+mj-lt"/>
              </a:rPr>
              <a:t>June 14 2:00 Sharing through OPUS</a:t>
            </a:r>
          </a:p>
          <a:p>
            <a:pPr>
              <a:defRPr/>
            </a:pPr>
            <a:endParaRPr lang="en-US" dirty="0">
              <a:latin typeface="+mj-lt"/>
            </a:endParaRPr>
          </a:p>
          <a:p>
            <a:pPr>
              <a:defRPr/>
            </a:pPr>
            <a:r>
              <a:rPr lang="en-US" dirty="0" smtClean="0">
                <a:latin typeface="+mj-lt"/>
                <a:hlinkClick r:id="rId2"/>
              </a:rPr>
              <a:t>CoCoordinator@plsc.net</a:t>
            </a:r>
            <a:endParaRPr lang="en-US" dirty="0" smtClean="0">
              <a:latin typeface="+mj-lt"/>
            </a:endParaRPr>
          </a:p>
          <a:p>
            <a:pPr>
              <a:defRPr/>
            </a:pPr>
            <a:endParaRPr lang="en-US" dirty="0">
              <a:latin typeface="+mj-lt"/>
            </a:endParaRPr>
          </a:p>
        </p:txBody>
      </p:sp>
    </p:spTree>
    <p:extLst>
      <p:ext uri="{BB962C8B-B14F-4D97-AF65-F5344CB8AC3E}">
        <p14:creationId xmlns:p14="http://schemas.microsoft.com/office/powerpoint/2010/main" val="31974473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1"/>
          <p:cNvPicPr>
            <a:picLocks noChangeAspect="1"/>
          </p:cNvPicPr>
          <p:nvPr/>
        </p:nvPicPr>
        <p:blipFill>
          <a:blip r:embed="rId3">
            <a:extLst>
              <a:ext uri="{28A0092B-C50C-407E-A947-70E740481C1C}">
                <a14:useLocalDpi xmlns:a14="http://schemas.microsoft.com/office/drawing/2010/main" val="0"/>
              </a:ext>
            </a:extLst>
          </a:blip>
          <a:srcRect t="52222"/>
          <a:stretch>
            <a:fillRect/>
          </a:stretch>
        </p:blipFill>
        <p:spPr bwMode="auto">
          <a:xfrm>
            <a:off x="55563" y="1647825"/>
            <a:ext cx="7054850" cy="421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5"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14738" y="2151063"/>
            <a:ext cx="2790825"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6" name="TextBox 4"/>
          <p:cNvSpPr txBox="1">
            <a:spLocks noChangeArrowheads="1"/>
          </p:cNvSpPr>
          <p:nvPr/>
        </p:nvSpPr>
        <p:spPr bwMode="auto">
          <a:xfrm>
            <a:off x="2971800" y="5599113"/>
            <a:ext cx="36893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a:t>Graph Courtesy of Dr. Daniel Gillins</a:t>
            </a:r>
          </a:p>
        </p:txBody>
      </p:sp>
      <p:sp>
        <p:nvSpPr>
          <p:cNvPr id="105477" name="TextBox 5"/>
          <p:cNvSpPr txBox="1">
            <a:spLocks noChangeArrowheads="1"/>
          </p:cNvSpPr>
          <p:nvPr/>
        </p:nvSpPr>
        <p:spPr bwMode="auto">
          <a:xfrm>
            <a:off x="1905000" y="557213"/>
            <a:ext cx="57800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3200"/>
              <a:t>Why do we need 4 hours of data?</a:t>
            </a:r>
          </a:p>
        </p:txBody>
      </p:sp>
      <p:sp>
        <p:nvSpPr>
          <p:cNvPr id="7" name="Right Arrow 6"/>
          <p:cNvSpPr/>
          <p:nvPr/>
        </p:nvSpPr>
        <p:spPr>
          <a:xfrm rot="9692338">
            <a:off x="3271838" y="3765550"/>
            <a:ext cx="1270000" cy="260350"/>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5479" name="TextBox 8"/>
          <p:cNvSpPr txBox="1">
            <a:spLocks noChangeArrowheads="1"/>
          </p:cNvSpPr>
          <p:nvPr/>
        </p:nvSpPr>
        <p:spPr bwMode="auto">
          <a:xfrm rot="-5400000">
            <a:off x="-229393" y="3386931"/>
            <a:ext cx="939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a:t>1 sigma</a:t>
            </a:r>
          </a:p>
        </p:txBody>
      </p:sp>
      <p:sp>
        <p:nvSpPr>
          <p:cNvPr id="4" name="TextBox 3"/>
          <p:cNvSpPr txBox="1"/>
          <p:nvPr/>
        </p:nvSpPr>
        <p:spPr>
          <a:xfrm>
            <a:off x="6757988" y="2409825"/>
            <a:ext cx="2349500" cy="20304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defRPr/>
            </a:pPr>
            <a:r>
              <a:rPr lang="en-US" dirty="0"/>
              <a:t>NGS is working on OPUS for RTK that will accept 3 minute observations, however the accuracy will NOT be as good as 4 hour observations.  </a:t>
            </a:r>
          </a:p>
        </p:txBody>
      </p:sp>
      <p:sp>
        <p:nvSpPr>
          <p:cNvPr id="2" name="Date Placeholder 1"/>
          <p:cNvSpPr>
            <a:spLocks noGrp="1"/>
          </p:cNvSpPr>
          <p:nvPr>
            <p:ph type="dt" sz="quarter"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240165457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02450" y="2058988"/>
            <a:ext cx="1971675" cy="16383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7523" name="TextBox 2"/>
          <p:cNvSpPr txBox="1">
            <a:spLocks noChangeArrowheads="1"/>
          </p:cNvSpPr>
          <p:nvPr/>
        </p:nvSpPr>
        <p:spPr bwMode="auto">
          <a:xfrm>
            <a:off x="2743200" y="379413"/>
            <a:ext cx="43624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3600"/>
              <a:t>NGS Training Material</a:t>
            </a:r>
          </a:p>
        </p:txBody>
      </p:sp>
      <p:sp>
        <p:nvSpPr>
          <p:cNvPr id="107524" name="TextBox 3"/>
          <p:cNvSpPr txBox="1">
            <a:spLocks noChangeArrowheads="1"/>
          </p:cNvSpPr>
          <p:nvPr/>
        </p:nvSpPr>
        <p:spPr bwMode="auto">
          <a:xfrm>
            <a:off x="6821488" y="1292225"/>
            <a:ext cx="203993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2400"/>
              <a:t>NGS Video Library</a:t>
            </a:r>
          </a:p>
        </p:txBody>
      </p:sp>
      <p:grpSp>
        <p:nvGrpSpPr>
          <p:cNvPr id="107525" name="Group 15"/>
          <p:cNvGrpSpPr>
            <a:grpSpLocks/>
          </p:cNvGrpSpPr>
          <p:nvPr/>
        </p:nvGrpSpPr>
        <p:grpSpPr bwMode="auto">
          <a:xfrm>
            <a:off x="277813" y="1460500"/>
            <a:ext cx="3852862" cy="4635500"/>
            <a:chOff x="0" y="1732269"/>
            <a:chExt cx="3219450" cy="3411232"/>
          </a:xfrm>
        </p:grpSpPr>
        <p:pic>
          <p:nvPicPr>
            <p:cNvPr id="107530" name="Picture 4"/>
            <p:cNvPicPr>
              <a:picLocks noChangeAspect="1"/>
            </p:cNvPicPr>
            <p:nvPr/>
          </p:nvPicPr>
          <p:blipFill>
            <a:blip r:embed="rId3">
              <a:extLst>
                <a:ext uri="{28A0092B-C50C-407E-A947-70E740481C1C}">
                  <a14:useLocalDpi xmlns:a14="http://schemas.microsoft.com/office/drawing/2010/main" val="0"/>
                </a:ext>
              </a:extLst>
            </a:blip>
            <a:srcRect l="63316" t="8749" r="13617" b="4349"/>
            <a:stretch>
              <a:fillRect/>
            </a:stretch>
          </p:blipFill>
          <p:spPr bwMode="auto">
            <a:xfrm>
              <a:off x="0" y="1732269"/>
              <a:ext cx="3219450" cy="341123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 name="Oval 8"/>
            <p:cNvSpPr/>
            <p:nvPr/>
          </p:nvSpPr>
          <p:spPr>
            <a:xfrm>
              <a:off x="1557328" y="2638816"/>
              <a:ext cx="604891" cy="75935"/>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 name="Oval 9"/>
            <p:cNvSpPr/>
            <p:nvPr/>
          </p:nvSpPr>
          <p:spPr>
            <a:xfrm>
              <a:off x="1518859" y="3095594"/>
              <a:ext cx="661931" cy="204440"/>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pic>
        <p:nvPicPr>
          <p:cNvPr id="107526"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45300" y="4495800"/>
            <a:ext cx="2133600" cy="1600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7527" name="TextBox 12"/>
          <p:cNvSpPr txBox="1">
            <a:spLocks noChangeArrowheads="1"/>
          </p:cNvSpPr>
          <p:nvPr/>
        </p:nvSpPr>
        <p:spPr bwMode="auto">
          <a:xfrm>
            <a:off x="6869113" y="3657600"/>
            <a:ext cx="203993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2400"/>
              <a:t>NGS Online Lessons</a:t>
            </a:r>
          </a:p>
        </p:txBody>
      </p:sp>
      <p:pic>
        <p:nvPicPr>
          <p:cNvPr id="107528" name="Picture 1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22788" y="2514600"/>
            <a:ext cx="1647825" cy="3200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7529" name="TextBox 14"/>
          <p:cNvSpPr txBox="1">
            <a:spLocks noChangeArrowheads="1"/>
          </p:cNvSpPr>
          <p:nvPr/>
        </p:nvSpPr>
        <p:spPr bwMode="auto">
          <a:xfrm>
            <a:off x="4491038" y="1304925"/>
            <a:ext cx="20399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2400"/>
              <a:t>GPS on Bench Marks Webpages</a:t>
            </a:r>
          </a:p>
        </p:txBody>
      </p:sp>
    </p:spTree>
    <p:extLst>
      <p:ext uri="{BB962C8B-B14F-4D97-AF65-F5344CB8AC3E}">
        <p14:creationId xmlns:p14="http://schemas.microsoft.com/office/powerpoint/2010/main" val="73136873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108548" name="Title 1"/>
          <p:cNvSpPr>
            <a:spLocks noGrp="1"/>
          </p:cNvSpPr>
          <p:nvPr>
            <p:ph type="title"/>
          </p:nvPr>
        </p:nvSpPr>
        <p:spPr>
          <a:xfrm>
            <a:off x="7010400" y="609600"/>
            <a:ext cx="2133600" cy="3154363"/>
          </a:xfrm>
        </p:spPr>
        <p:txBody>
          <a:bodyPr/>
          <a:lstStyle/>
          <a:p>
            <a:r>
              <a:rPr lang="en-US" altLang="en-US" smtClean="0"/>
              <a:t>OPUS Share Data Sheet</a:t>
            </a:r>
          </a:p>
        </p:txBody>
      </p:sp>
      <p:pic>
        <p:nvPicPr>
          <p:cNvPr id="108549" name="Picture 1"/>
          <p:cNvPicPr>
            <a:picLocks noChangeAspect="1"/>
          </p:cNvPicPr>
          <p:nvPr/>
        </p:nvPicPr>
        <p:blipFill>
          <a:blip r:embed="rId2">
            <a:extLst>
              <a:ext uri="{28A0092B-C50C-407E-A947-70E740481C1C}">
                <a14:useLocalDpi xmlns:a14="http://schemas.microsoft.com/office/drawing/2010/main" val="0"/>
              </a:ext>
            </a:extLst>
          </a:blip>
          <a:srcRect t="10416" r="49048" b="1042"/>
          <a:stretch>
            <a:fillRect/>
          </a:stretch>
        </p:blipFill>
        <p:spPr bwMode="auto">
          <a:xfrm>
            <a:off x="0" y="0"/>
            <a:ext cx="7097713"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1940888"/>
      </p:ext>
    </p:extLst>
  </p:cSld>
  <p:clrMapOvr>
    <a:masterClrMapping/>
  </p:clrMapOvr>
  <p:transition spd="slow"/>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p:cNvSpPr>
            <a:spLocks noGrp="1"/>
          </p:cNvSpPr>
          <p:nvPr>
            <p:ph type="title"/>
          </p:nvPr>
        </p:nvSpPr>
        <p:spPr/>
        <p:txBody>
          <a:bodyPr/>
          <a:lstStyle/>
          <a:p>
            <a:r>
              <a:rPr lang="en-US" altLang="en-US" smtClean="0"/>
              <a:t>DS-World</a:t>
            </a:r>
          </a:p>
        </p:txBody>
      </p:sp>
      <p:pic>
        <p:nvPicPr>
          <p:cNvPr id="109571"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547688" y="1600200"/>
            <a:ext cx="8048625" cy="4525963"/>
          </a:xfrm>
        </p:spPr>
      </p:pic>
    </p:spTree>
    <p:extLst>
      <p:ext uri="{BB962C8B-B14F-4D97-AF65-F5344CB8AC3E}">
        <p14:creationId xmlns:p14="http://schemas.microsoft.com/office/powerpoint/2010/main" val="35964086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State Geodetic Coordinat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3" y="-217488"/>
            <a:ext cx="9326563" cy="707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Box 2"/>
          <p:cNvSpPr txBox="1">
            <a:spLocks noChangeArrowheads="1"/>
          </p:cNvSpPr>
          <p:nvPr/>
        </p:nvSpPr>
        <p:spPr bwMode="auto">
          <a:xfrm>
            <a:off x="2438400" y="-60325"/>
            <a:ext cx="4883150" cy="584200"/>
          </a:xfrm>
          <a:prstGeom prst="rect">
            <a:avLst/>
          </a:prstGeom>
          <a:solidFill>
            <a:srgbClr val="9D9D9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3200"/>
              <a:t>State Geodetic Coordinators</a:t>
            </a:r>
          </a:p>
        </p:txBody>
      </p:sp>
    </p:spTree>
    <p:extLst>
      <p:ext uri="{BB962C8B-B14F-4D97-AF65-F5344CB8AC3E}">
        <p14:creationId xmlns:p14="http://schemas.microsoft.com/office/powerpoint/2010/main" val="13275586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p:cNvSpPr>
            <a:spLocks noGrp="1"/>
          </p:cNvSpPr>
          <p:nvPr>
            <p:ph type="title"/>
          </p:nvPr>
        </p:nvSpPr>
        <p:spPr/>
        <p:txBody>
          <a:bodyPr/>
          <a:lstStyle/>
          <a:p>
            <a:r>
              <a:rPr lang="en-US" altLang="en-US" smtClean="0"/>
              <a:t>DS-World</a:t>
            </a:r>
          </a:p>
        </p:txBody>
      </p:sp>
      <p:pic>
        <p:nvPicPr>
          <p:cNvPr id="110595"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909638" y="2209800"/>
            <a:ext cx="6510337" cy="2938463"/>
          </a:xfrm>
        </p:spPr>
      </p:pic>
    </p:spTree>
    <p:extLst>
      <p:ext uri="{BB962C8B-B14F-4D97-AF65-F5344CB8AC3E}">
        <p14:creationId xmlns:p14="http://schemas.microsoft.com/office/powerpoint/2010/main" val="36053319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4"/>
          <p:cNvPicPr>
            <a:picLocks noChangeAspect="1"/>
          </p:cNvPicPr>
          <p:nvPr/>
        </p:nvPicPr>
        <p:blipFill>
          <a:blip r:embed="rId3">
            <a:extLst>
              <a:ext uri="{28A0092B-C50C-407E-A947-70E740481C1C}">
                <a14:useLocalDpi xmlns:a14="http://schemas.microsoft.com/office/drawing/2010/main" val="0"/>
              </a:ext>
            </a:extLst>
          </a:blip>
          <a:srcRect l="218" r="33017" b="5208"/>
          <a:stretch>
            <a:fillRect/>
          </a:stretch>
        </p:blipFill>
        <p:spPr bwMode="auto">
          <a:xfrm>
            <a:off x="152400" y="15875"/>
            <a:ext cx="86868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ooter Placeholder 3"/>
          <p:cNvSpPr>
            <a:spLocks noGrp="1"/>
          </p:cNvSpPr>
          <p:nvPr>
            <p:ph type="ftr" sz="quarter" idx="11"/>
          </p:nvPr>
        </p:nvSpPr>
        <p:spPr/>
        <p:txBody>
          <a:bodyPr/>
          <a:lstStyle/>
          <a:p>
            <a:pPr>
              <a:defRPr/>
            </a:pPr>
            <a:r>
              <a:rPr lang="en-US"/>
              <a:t>geodesy.noaa.gov</a:t>
            </a:r>
          </a:p>
        </p:txBody>
      </p:sp>
      <p:sp>
        <p:nvSpPr>
          <p:cNvPr id="8" name="Rectangle 7"/>
          <p:cNvSpPr/>
          <p:nvPr/>
        </p:nvSpPr>
        <p:spPr>
          <a:xfrm>
            <a:off x="579438" y="4467225"/>
            <a:ext cx="3887787" cy="3968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Rectangle 11"/>
          <p:cNvSpPr/>
          <p:nvPr/>
        </p:nvSpPr>
        <p:spPr>
          <a:xfrm>
            <a:off x="4572000" y="4479925"/>
            <a:ext cx="4068763" cy="3968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6604000" y="4516438"/>
            <a:ext cx="1962150" cy="183991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Rectangle 15"/>
          <p:cNvSpPr/>
          <p:nvPr/>
        </p:nvSpPr>
        <p:spPr>
          <a:xfrm>
            <a:off x="304800" y="838200"/>
            <a:ext cx="6096000" cy="3968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Rectangle 17"/>
          <p:cNvSpPr/>
          <p:nvPr/>
        </p:nvSpPr>
        <p:spPr>
          <a:xfrm>
            <a:off x="2544763" y="1306513"/>
            <a:ext cx="6096000" cy="3968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a:off x="152400" y="6484938"/>
            <a:ext cx="8991600" cy="3730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bg1"/>
              </a:solidFill>
            </a:endParaRPr>
          </a:p>
        </p:txBody>
      </p:sp>
      <p:sp>
        <p:nvSpPr>
          <p:cNvPr id="76802" name="Title 1"/>
          <p:cNvSpPr>
            <a:spLocks noGrp="1"/>
          </p:cNvSpPr>
          <p:nvPr>
            <p:ph type="title"/>
          </p:nvPr>
        </p:nvSpPr>
        <p:spPr>
          <a:xfrm>
            <a:off x="-228600" y="5867400"/>
            <a:ext cx="9677400" cy="1143000"/>
          </a:xfrm>
        </p:spPr>
        <p:txBody>
          <a:bodyPr/>
          <a:lstStyle/>
          <a:p>
            <a:pPr>
              <a:defRPr/>
            </a:pPr>
            <a:r>
              <a:rPr lang="en-US" altLang="en-US" sz="3200" dirty="0" smtClean="0">
                <a:latin typeface="+mj-lt"/>
              </a:rPr>
              <a:t>NCAT</a:t>
            </a:r>
            <a:br>
              <a:rPr lang="en-US" altLang="en-US" sz="3200" dirty="0" smtClean="0">
                <a:latin typeface="+mj-lt"/>
              </a:rPr>
            </a:br>
            <a:r>
              <a:rPr lang="en-US" altLang="en-US" sz="3200" dirty="0" smtClean="0">
                <a:latin typeface="+mj-lt"/>
              </a:rPr>
              <a:t>NGS Coordinate Conversion and Transformation Tool</a:t>
            </a:r>
          </a:p>
        </p:txBody>
      </p:sp>
    </p:spTree>
    <p:extLst>
      <p:ext uri="{BB962C8B-B14F-4D97-AF65-F5344CB8AC3E}">
        <p14:creationId xmlns:p14="http://schemas.microsoft.com/office/powerpoint/2010/main" val="306937353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lstStyle/>
          <a:p>
            <a:pPr>
              <a:defRPr/>
            </a:pPr>
            <a:r>
              <a:rPr lang="en-US" dirty="0" smtClean="0">
                <a:latin typeface="+mj-lt"/>
              </a:rPr>
              <a:t>Rocky Mountain Region Webinars</a:t>
            </a:r>
            <a:br>
              <a:rPr lang="en-US" dirty="0" smtClean="0">
                <a:latin typeface="+mj-lt"/>
              </a:rPr>
            </a:br>
            <a:r>
              <a:rPr lang="en-US" dirty="0" smtClean="0">
                <a:latin typeface="+mj-lt"/>
              </a:rPr>
              <a:t>GPS on BM</a:t>
            </a:r>
            <a:endParaRPr lang="en-US" dirty="0">
              <a:latin typeface="+mj-lt"/>
            </a:endParaRPr>
          </a:p>
        </p:txBody>
      </p:sp>
      <p:sp>
        <p:nvSpPr>
          <p:cNvPr id="3" name="Content Placeholder 2"/>
          <p:cNvSpPr>
            <a:spLocks noGrp="1"/>
          </p:cNvSpPr>
          <p:nvPr>
            <p:ph idx="1"/>
          </p:nvPr>
        </p:nvSpPr>
        <p:spPr>
          <a:xfrm>
            <a:off x="457200" y="1997075"/>
            <a:ext cx="8229600" cy="4525963"/>
          </a:xfrm>
        </p:spPr>
        <p:txBody>
          <a:bodyPr/>
          <a:lstStyle/>
          <a:p>
            <a:pPr>
              <a:defRPr/>
            </a:pPr>
            <a:r>
              <a:rPr lang="en-US" dirty="0" smtClean="0">
                <a:latin typeface="+mj-lt"/>
              </a:rPr>
              <a:t>May 21 2:00 Basics, why, how, when</a:t>
            </a:r>
          </a:p>
          <a:p>
            <a:pPr lvl="1">
              <a:defRPr/>
            </a:pPr>
            <a:r>
              <a:rPr lang="en-US" dirty="0" smtClean="0">
                <a:latin typeface="+mj-lt"/>
              </a:rPr>
              <a:t>Recorded </a:t>
            </a:r>
          </a:p>
          <a:p>
            <a:pPr>
              <a:defRPr/>
            </a:pPr>
            <a:r>
              <a:rPr lang="en-US" dirty="0" smtClean="0">
                <a:latin typeface="+mj-lt"/>
              </a:rPr>
              <a:t>June 7 2:00 Mark Recovery (DS-World)</a:t>
            </a:r>
          </a:p>
          <a:p>
            <a:pPr lvl="1">
              <a:defRPr/>
            </a:pPr>
            <a:r>
              <a:rPr lang="en-US" dirty="0" smtClean="0">
                <a:latin typeface="+mj-lt"/>
              </a:rPr>
              <a:t>Recorded </a:t>
            </a:r>
          </a:p>
          <a:p>
            <a:pPr>
              <a:defRPr/>
            </a:pPr>
            <a:r>
              <a:rPr lang="en-US" dirty="0" smtClean="0">
                <a:latin typeface="+mj-lt"/>
              </a:rPr>
              <a:t>June 14 2:00 Collecting GPS data and Sharing through OPUS (Survey Grade, min. of 4 </a:t>
            </a:r>
            <a:r>
              <a:rPr lang="en-US" dirty="0" err="1" smtClean="0">
                <a:latin typeface="+mj-lt"/>
              </a:rPr>
              <a:t>hrs</a:t>
            </a:r>
            <a:r>
              <a:rPr lang="en-US" dirty="0" smtClean="0">
                <a:latin typeface="+mj-lt"/>
              </a:rPr>
              <a:t>) </a:t>
            </a:r>
            <a:r>
              <a:rPr lang="en-US" sz="2000" u="sng" dirty="0" smtClean="0">
                <a:hlinkClick r:id="rId2"/>
              </a:rPr>
              <a:t>https</a:t>
            </a:r>
            <a:r>
              <a:rPr lang="en-US" sz="2000" u="sng" dirty="0">
                <a:hlinkClick r:id="rId2"/>
              </a:rPr>
              <a:t>://attendee.gotowebinar.com/recording/3222375402987297281</a:t>
            </a:r>
            <a:endParaRPr lang="en-US" sz="2000" dirty="0"/>
          </a:p>
          <a:p>
            <a:pPr>
              <a:defRPr/>
            </a:pPr>
            <a:endParaRPr lang="en-US" dirty="0" smtClean="0">
              <a:latin typeface="+mj-lt"/>
            </a:endParaRPr>
          </a:p>
          <a:p>
            <a:pPr>
              <a:defRPr/>
            </a:pPr>
            <a:endParaRPr lang="en-US" dirty="0">
              <a:latin typeface="+mj-lt"/>
            </a:endParaRPr>
          </a:p>
          <a:p>
            <a:pPr marL="0" indent="0">
              <a:buFont typeface="Arial" panose="020B0604020202020204" pitchFamily="34" charset="0"/>
              <a:buNone/>
              <a:defRPr/>
            </a:pPr>
            <a:endParaRPr lang="en-US" dirty="0">
              <a:latin typeface="+mj-lt"/>
            </a:endParaRPr>
          </a:p>
        </p:txBody>
      </p:sp>
      <p:sp>
        <p:nvSpPr>
          <p:cNvPr id="31748" name="Rectangle 4"/>
          <p:cNvSpPr>
            <a:spLocks noChangeArrowheads="1"/>
          </p:cNvSpPr>
          <p:nvPr/>
        </p:nvSpPr>
        <p:spPr bwMode="auto">
          <a:xfrm>
            <a:off x="2819400" y="2687638"/>
            <a:ext cx="6324600" cy="33972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1600">
                <a:solidFill>
                  <a:srgbClr val="1155CC"/>
                </a:solidFill>
                <a:latin typeface="Arial" panose="020B0604020202020204" pitchFamily="34" charset="0"/>
                <a:hlinkClick r:id="rId3"/>
              </a:rPr>
              <a:t>https://attendee.gotowebinar.com/recording/4100208993309956616</a:t>
            </a:r>
            <a:r>
              <a:rPr lang="en-US" altLang="en-US" sz="1400"/>
              <a:t> </a:t>
            </a:r>
            <a:endParaRPr lang="en-US" altLang="en-US" sz="4000"/>
          </a:p>
        </p:txBody>
      </p:sp>
      <p:sp>
        <p:nvSpPr>
          <p:cNvPr id="31749" name="Rectangle 5"/>
          <p:cNvSpPr>
            <a:spLocks noChangeArrowheads="1"/>
          </p:cNvSpPr>
          <p:nvPr/>
        </p:nvSpPr>
        <p:spPr bwMode="auto">
          <a:xfrm>
            <a:off x="2895600" y="3808413"/>
            <a:ext cx="6096000" cy="30797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1400">
                <a:solidFill>
                  <a:srgbClr val="1155CC"/>
                </a:solidFill>
                <a:latin typeface="Arial" panose="020B0604020202020204" pitchFamily="34" charset="0"/>
                <a:hlinkClick r:id="rId4"/>
              </a:rPr>
              <a:t>https://attendee.gotowebinar.com/recording/8767732610551898883</a:t>
            </a:r>
            <a:r>
              <a:rPr lang="en-US" altLang="en-US" sz="1200"/>
              <a:t> </a:t>
            </a:r>
            <a:endParaRPr lang="en-US" altLang="en-US" sz="3600"/>
          </a:p>
        </p:txBody>
      </p:sp>
    </p:spTree>
    <p:extLst>
      <p:ext uri="{BB962C8B-B14F-4D97-AF65-F5344CB8AC3E}">
        <p14:creationId xmlns:p14="http://schemas.microsoft.com/office/powerpoint/2010/main" val="28973544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r>
              <a:rPr lang="en-US" dirty="0" smtClean="0">
                <a:latin typeface="+mj-lt"/>
              </a:rPr>
              <a:t>Next Steps</a:t>
            </a:r>
            <a:endParaRPr lang="en-US" dirty="0">
              <a:latin typeface="+mj-lt"/>
            </a:endParaRPr>
          </a:p>
        </p:txBody>
      </p:sp>
      <p:sp>
        <p:nvSpPr>
          <p:cNvPr id="4" name="Content Placeholder 3"/>
          <p:cNvSpPr>
            <a:spLocks noGrp="1"/>
          </p:cNvSpPr>
          <p:nvPr>
            <p:ph idx="1"/>
          </p:nvPr>
        </p:nvSpPr>
        <p:spPr/>
        <p:txBody>
          <a:bodyPr/>
          <a:lstStyle/>
          <a:p>
            <a:pPr>
              <a:defRPr/>
            </a:pPr>
            <a:r>
              <a:rPr lang="en-US" dirty="0" smtClean="0">
                <a:latin typeface="+mj-lt"/>
              </a:rPr>
              <a:t>Sept 21 – provide what you can</a:t>
            </a:r>
          </a:p>
          <a:p>
            <a:pPr>
              <a:defRPr/>
            </a:pPr>
            <a:r>
              <a:rPr lang="en-US" dirty="0" smtClean="0">
                <a:latin typeface="+mj-lt"/>
              </a:rPr>
              <a:t>New priority stations for Transformation tool</a:t>
            </a:r>
          </a:p>
          <a:p>
            <a:pPr lvl="1">
              <a:defRPr/>
            </a:pPr>
            <a:r>
              <a:rPr lang="en-US" dirty="0" smtClean="0">
                <a:latin typeface="+mj-lt"/>
              </a:rPr>
              <a:t>Many more stations</a:t>
            </a:r>
          </a:p>
          <a:p>
            <a:pPr lvl="1">
              <a:defRPr/>
            </a:pPr>
            <a:r>
              <a:rPr lang="en-US" dirty="0" smtClean="0">
                <a:latin typeface="+mj-lt"/>
              </a:rPr>
              <a:t>Design a more localized approach</a:t>
            </a:r>
          </a:p>
          <a:p>
            <a:pPr lvl="1">
              <a:defRPr/>
            </a:pPr>
            <a:r>
              <a:rPr lang="en-US" dirty="0" smtClean="0">
                <a:latin typeface="+mj-lt"/>
              </a:rPr>
              <a:t>Provide incentive</a:t>
            </a:r>
          </a:p>
          <a:p>
            <a:pPr lvl="1">
              <a:defRPr/>
            </a:pPr>
            <a:r>
              <a:rPr lang="en-US" dirty="0" smtClean="0">
                <a:latin typeface="+mj-lt"/>
              </a:rPr>
              <a:t>NGS is exploring use of RTK</a:t>
            </a:r>
            <a:endParaRPr lang="en-US" dirty="0">
              <a:latin typeface="+mj-lt"/>
            </a:endParaRPr>
          </a:p>
        </p:txBody>
      </p:sp>
    </p:spTree>
    <p:extLst>
      <p:ext uri="{BB962C8B-B14F-4D97-AF65-F5344CB8AC3E}">
        <p14:creationId xmlns:p14="http://schemas.microsoft.com/office/powerpoint/2010/main" val="34336865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17638"/>
            <a:ext cx="8229600" cy="1143000"/>
          </a:xfrm>
        </p:spPr>
        <p:txBody>
          <a:bodyPr/>
          <a:lstStyle/>
          <a:p>
            <a:r>
              <a:rPr lang="en-US" dirty="0" smtClean="0"/>
              <a:t>State Plane Coordinate Systems</a:t>
            </a:r>
            <a:br>
              <a:rPr lang="en-US" dirty="0" smtClean="0"/>
            </a:br>
            <a:r>
              <a:rPr lang="en-US" dirty="0" smtClean="0"/>
              <a:t>2022</a:t>
            </a:r>
            <a:endParaRPr lang="en-US" dirty="0"/>
          </a:p>
        </p:txBody>
      </p:sp>
    </p:spTree>
    <p:extLst>
      <p:ext uri="{BB962C8B-B14F-4D97-AF65-F5344CB8AC3E}">
        <p14:creationId xmlns:p14="http://schemas.microsoft.com/office/powerpoint/2010/main" val="40754326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5400" dirty="0">
                <a:latin typeface="+mj-lt"/>
              </a:rPr>
              <a:t>Federal Register Notice</a:t>
            </a:r>
            <a:endParaRPr lang="en-US" sz="4000" dirty="0">
              <a:latin typeface="+mj-lt"/>
            </a:endParaRPr>
          </a:p>
        </p:txBody>
      </p:sp>
      <p:sp>
        <p:nvSpPr>
          <p:cNvPr id="3" name="Content Placeholder 2"/>
          <p:cNvSpPr>
            <a:spLocks noGrp="1"/>
          </p:cNvSpPr>
          <p:nvPr>
            <p:ph idx="1"/>
          </p:nvPr>
        </p:nvSpPr>
        <p:spPr>
          <a:xfrm>
            <a:off x="457200" y="1397651"/>
            <a:ext cx="8229600" cy="4525963"/>
          </a:xfrm>
        </p:spPr>
        <p:txBody>
          <a:bodyPr/>
          <a:lstStyle/>
          <a:p>
            <a:pPr>
              <a:defRPr/>
            </a:pPr>
            <a:r>
              <a:rPr lang="en-US" dirty="0" smtClean="0">
                <a:latin typeface="+mj-lt"/>
              </a:rPr>
              <a:t>Assist </a:t>
            </a:r>
            <a:r>
              <a:rPr lang="en-US" dirty="0">
                <a:latin typeface="+mj-lt"/>
              </a:rPr>
              <a:t>NGS in developing a new State Plane Coordinate System for the future. </a:t>
            </a:r>
            <a:endParaRPr lang="en-US" dirty="0" smtClean="0">
              <a:latin typeface="+mj-lt"/>
            </a:endParaRPr>
          </a:p>
          <a:p>
            <a:pPr>
              <a:defRPr/>
            </a:pPr>
            <a:r>
              <a:rPr lang="en-US" dirty="0" smtClean="0">
                <a:latin typeface="+mj-lt"/>
              </a:rPr>
              <a:t>Comments </a:t>
            </a:r>
            <a:r>
              <a:rPr lang="en-US" dirty="0">
                <a:latin typeface="+mj-lt"/>
              </a:rPr>
              <a:t>may address any aspect of the draft SPCS2022 policy and </a:t>
            </a:r>
            <a:r>
              <a:rPr lang="en-US" dirty="0" smtClean="0">
                <a:latin typeface="+mj-lt"/>
              </a:rPr>
              <a:t>procedure</a:t>
            </a:r>
          </a:p>
          <a:p>
            <a:pPr>
              <a:defRPr/>
            </a:pPr>
            <a:r>
              <a:rPr lang="en-US" dirty="0" smtClean="0">
                <a:latin typeface="+mj-lt"/>
              </a:rPr>
              <a:t>Documents</a:t>
            </a:r>
          </a:p>
          <a:p>
            <a:pPr lvl="1">
              <a:defRPr/>
            </a:pPr>
            <a:r>
              <a:rPr lang="en-US" dirty="0" smtClean="0">
                <a:latin typeface="+mj-lt"/>
              </a:rPr>
              <a:t>Draft </a:t>
            </a:r>
            <a:r>
              <a:rPr lang="en-US" dirty="0">
                <a:latin typeface="+mj-lt"/>
              </a:rPr>
              <a:t>SPCS2022 Policy</a:t>
            </a:r>
          </a:p>
          <a:p>
            <a:pPr lvl="1">
              <a:defRPr/>
            </a:pPr>
            <a:r>
              <a:rPr lang="en-US" dirty="0">
                <a:latin typeface="+mj-lt"/>
              </a:rPr>
              <a:t>DRAFT SPCS2022 Procedures</a:t>
            </a:r>
          </a:p>
          <a:p>
            <a:pPr lvl="1">
              <a:defRPr/>
            </a:pPr>
            <a:r>
              <a:rPr lang="en-US" dirty="0">
                <a:latin typeface="+mj-lt"/>
              </a:rPr>
              <a:t>NOAA Special Publication NOS </a:t>
            </a:r>
            <a:r>
              <a:rPr lang="en-US" dirty="0" smtClean="0">
                <a:latin typeface="+mj-lt"/>
              </a:rPr>
              <a:t>NGS13</a:t>
            </a:r>
            <a:endParaRPr lang="en-US" dirty="0">
              <a:latin typeface="+mj-lt"/>
            </a:endParaRPr>
          </a:p>
          <a:p>
            <a:pPr>
              <a:defRPr/>
            </a:pPr>
            <a:r>
              <a:rPr lang="en-US" dirty="0">
                <a:latin typeface="+mj-lt"/>
              </a:rPr>
              <a:t>Webinar – March 8, 2018 and April 12, 2018</a:t>
            </a:r>
          </a:p>
          <a:p>
            <a:pPr>
              <a:defRPr/>
            </a:pPr>
            <a:r>
              <a:rPr lang="en-US" dirty="0">
                <a:latin typeface="+mj-lt"/>
              </a:rPr>
              <a:t>Survey coming</a:t>
            </a:r>
          </a:p>
          <a:p>
            <a:pPr>
              <a:defRPr/>
            </a:pPr>
            <a:endParaRPr lang="en-US" dirty="0">
              <a:latin typeface="+mj-lt"/>
            </a:endParaRPr>
          </a:p>
        </p:txBody>
      </p:sp>
    </p:spTree>
    <p:extLst>
      <p:ext uri="{BB962C8B-B14F-4D97-AF65-F5344CB8AC3E}">
        <p14:creationId xmlns:p14="http://schemas.microsoft.com/office/powerpoint/2010/main" val="109690059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CAE39-6EAE-4E8C-AC87-3113BA0B64CB}"/>
              </a:ext>
            </a:extLst>
          </p:cNvPr>
          <p:cNvSpPr>
            <a:spLocks noGrp="1"/>
          </p:cNvSpPr>
          <p:nvPr>
            <p:ph type="title"/>
          </p:nvPr>
        </p:nvSpPr>
        <p:spPr>
          <a:xfrm>
            <a:off x="0" y="274638"/>
            <a:ext cx="9144000" cy="1143000"/>
          </a:xfrm>
        </p:spPr>
        <p:txBody>
          <a:bodyPr/>
          <a:lstStyle/>
          <a:p>
            <a:r>
              <a:rPr lang="en-US" dirty="0"/>
              <a:t>A New State Plane Coordinate System</a:t>
            </a:r>
          </a:p>
        </p:txBody>
      </p:sp>
      <p:sp>
        <p:nvSpPr>
          <p:cNvPr id="3" name="Content Placeholder 2">
            <a:extLst>
              <a:ext uri="{FF2B5EF4-FFF2-40B4-BE49-F238E27FC236}">
                <a16:creationId xmlns:a16="http://schemas.microsoft.com/office/drawing/2014/main" id="{A64E8727-4AAE-4792-932A-276E95CE4F75}"/>
              </a:ext>
            </a:extLst>
          </p:cNvPr>
          <p:cNvSpPr>
            <a:spLocks noGrp="1"/>
          </p:cNvSpPr>
          <p:nvPr>
            <p:ph idx="1"/>
          </p:nvPr>
        </p:nvSpPr>
        <p:spPr>
          <a:xfrm>
            <a:off x="457199" y="1600201"/>
            <a:ext cx="8444093" cy="2073616"/>
          </a:xfrm>
        </p:spPr>
        <p:txBody>
          <a:bodyPr>
            <a:normAutofit fontScale="85000" lnSpcReduction="10000"/>
          </a:bodyPr>
          <a:lstStyle/>
          <a:p>
            <a:pPr>
              <a:spcBef>
                <a:spcPts val="1200"/>
              </a:spcBef>
            </a:pPr>
            <a:r>
              <a:rPr lang="en-US" b="1" dirty="0"/>
              <a:t>State Plane Coordinate System of 2022 (SPCS202)</a:t>
            </a:r>
          </a:p>
          <a:p>
            <a:pPr lvl="1">
              <a:spcBef>
                <a:spcPts val="1200"/>
              </a:spcBef>
            </a:pPr>
            <a:r>
              <a:rPr lang="en-US" dirty="0"/>
              <a:t>Referenced to new 2022 Terrestrial Reference Frames (TRFs)</a:t>
            </a:r>
          </a:p>
          <a:p>
            <a:pPr lvl="1">
              <a:spcBef>
                <a:spcPts val="1200"/>
              </a:spcBef>
            </a:pPr>
            <a:r>
              <a:rPr lang="en-US" dirty="0"/>
              <a:t>Based on same reference ellipsoid (GRS 80)</a:t>
            </a:r>
          </a:p>
          <a:p>
            <a:pPr lvl="1">
              <a:spcBef>
                <a:spcPts val="1200"/>
              </a:spcBef>
            </a:pPr>
            <a:r>
              <a:rPr lang="en-US" dirty="0"/>
              <a:t>Same 3 </a:t>
            </a:r>
            <a:r>
              <a:rPr lang="en-US" b="1" i="1" dirty="0"/>
              <a:t>conformal</a:t>
            </a:r>
            <a:r>
              <a:rPr lang="en-US" dirty="0"/>
              <a:t> projection types:</a:t>
            </a:r>
          </a:p>
        </p:txBody>
      </p:sp>
      <p:grpSp>
        <p:nvGrpSpPr>
          <p:cNvPr id="18" name="Group 17">
            <a:extLst>
              <a:ext uri="{FF2B5EF4-FFF2-40B4-BE49-F238E27FC236}">
                <a16:creationId xmlns:a16="http://schemas.microsoft.com/office/drawing/2014/main" id="{D67F0BB5-B7D1-4341-90A5-895E77CA660B}"/>
              </a:ext>
            </a:extLst>
          </p:cNvPr>
          <p:cNvGrpSpPr>
            <a:grpSpLocks noChangeAspect="1"/>
          </p:cNvGrpSpPr>
          <p:nvPr/>
        </p:nvGrpSpPr>
        <p:grpSpPr>
          <a:xfrm>
            <a:off x="570493" y="4134948"/>
            <a:ext cx="1516466" cy="1714500"/>
            <a:chOff x="7325342" y="2752292"/>
            <a:chExt cx="2970729" cy="3358676"/>
          </a:xfrm>
        </p:grpSpPr>
        <p:sp>
          <p:nvSpPr>
            <p:cNvPr id="11" name="Oval 10">
              <a:extLst>
                <a:ext uri="{FF2B5EF4-FFF2-40B4-BE49-F238E27FC236}">
                  <a16:creationId xmlns:a16="http://schemas.microsoft.com/office/drawing/2014/main" id="{9E0EFFBC-08AC-4697-9F9C-270FFB93A5B6}"/>
                </a:ext>
              </a:extLst>
            </p:cNvPr>
            <p:cNvSpPr>
              <a:spLocks noChangeAspect="1"/>
            </p:cNvSpPr>
            <p:nvPr/>
          </p:nvSpPr>
          <p:spPr bwMode="auto">
            <a:xfrm>
              <a:off x="7646407" y="3824968"/>
              <a:ext cx="2286000" cy="2286000"/>
            </a:xfrm>
            <a:prstGeom prst="ellipse">
              <a:avLst/>
            </a:prstGeom>
            <a:gradFill rotWithShape="1">
              <a:gsLst>
                <a:gs pos="0">
                  <a:srgbClr val="007AC2">
                    <a:alpha val="80000"/>
                  </a:srgbClr>
                </a:gs>
                <a:gs pos="100000">
                  <a:srgbClr val="007AC2">
                    <a:lumMod val="20000"/>
                    <a:lumOff val="80000"/>
                  </a:srgbClr>
                </a:gs>
              </a:gsLst>
              <a:lin ang="19800000" scaled="0"/>
            </a:gradFill>
            <a:ln w="6350" cap="flat" cmpd="sng" algn="ctr">
              <a:solidFill>
                <a:srgbClr val="007AC2"/>
              </a:solidFill>
              <a:prstDash val="soli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342900" eaLnBrk="0" hangingPunct="0">
                <a:defRPr/>
              </a:pPr>
              <a:endParaRPr lang="en-US" sz="1050" b="1" kern="0" dirty="0">
                <a:solidFill>
                  <a:srgbClr val="000000"/>
                </a:solidFill>
                <a:latin typeface="Arial"/>
                <a:ea typeface="ＭＳ Ｐゴシック"/>
              </a:endParaRPr>
            </a:p>
          </p:txBody>
        </p:sp>
        <p:pic>
          <p:nvPicPr>
            <p:cNvPr id="12" name="Picture 2" descr="D:\GIS\General\Generic grids\Export\Globe_orthographic_oblique.png">
              <a:extLst>
                <a:ext uri="{FF2B5EF4-FFF2-40B4-BE49-F238E27FC236}">
                  <a16:creationId xmlns:a16="http://schemas.microsoft.com/office/drawing/2014/main" id="{B7B80479-9BE2-4E01-8690-04BF024A6F63}"/>
                </a:ext>
              </a:extLst>
            </p:cNvPr>
            <p:cNvPicPr>
              <a:picLocks noChangeAspect="1" noChangeArrowheads="1"/>
            </p:cNvPicPr>
            <p:nvPr/>
          </p:nvPicPr>
          <p:blipFill>
            <a:blip r:embed="rId3" cstate="print"/>
            <a:srcRect l="4400" t="4400" r="4400" b="4400"/>
            <a:stretch>
              <a:fillRect/>
            </a:stretch>
          </p:blipFill>
          <p:spPr bwMode="auto">
            <a:xfrm>
              <a:off x="7646447" y="3824968"/>
              <a:ext cx="2285998" cy="2286000"/>
            </a:xfrm>
            <a:prstGeom prst="rect">
              <a:avLst/>
            </a:prstGeom>
            <a:noFill/>
          </p:spPr>
        </p:pic>
        <p:sp>
          <p:nvSpPr>
            <p:cNvPr id="13" name="Freeform 28">
              <a:extLst>
                <a:ext uri="{FF2B5EF4-FFF2-40B4-BE49-F238E27FC236}">
                  <a16:creationId xmlns:a16="http://schemas.microsoft.com/office/drawing/2014/main" id="{99B47919-4517-453F-AC5D-DC95D17444FA}"/>
                </a:ext>
              </a:extLst>
            </p:cNvPr>
            <p:cNvSpPr>
              <a:spLocks noChangeAspect="1"/>
            </p:cNvSpPr>
            <p:nvPr/>
          </p:nvSpPr>
          <p:spPr bwMode="auto">
            <a:xfrm>
              <a:off x="7325342" y="2752292"/>
              <a:ext cx="2970729" cy="3096344"/>
            </a:xfrm>
            <a:custGeom>
              <a:avLst/>
              <a:gdLst>
                <a:gd name="connsiteX0" fmla="*/ 0 w 3204356"/>
                <a:gd name="connsiteY0" fmla="*/ 2557460 h 2557460"/>
                <a:gd name="connsiteX1" fmla="*/ 1602178 w 3204356"/>
                <a:gd name="connsiteY1" fmla="*/ 0 h 2557460"/>
                <a:gd name="connsiteX2" fmla="*/ 3204356 w 3204356"/>
                <a:gd name="connsiteY2" fmla="*/ 2557460 h 2557460"/>
                <a:gd name="connsiteX3" fmla="*/ 0 w 3204356"/>
                <a:gd name="connsiteY3" fmla="*/ 2557460 h 2557460"/>
                <a:gd name="connsiteX0" fmla="*/ 0 w 3204356"/>
                <a:gd name="connsiteY0" fmla="*/ 2557460 h 2557460"/>
                <a:gd name="connsiteX1" fmla="*/ 1602178 w 3204356"/>
                <a:gd name="connsiteY1" fmla="*/ 0 h 2557460"/>
                <a:gd name="connsiteX2" fmla="*/ 3204356 w 3204356"/>
                <a:gd name="connsiteY2" fmla="*/ 2557460 h 2557460"/>
                <a:gd name="connsiteX3" fmla="*/ 0 w 3204356"/>
                <a:gd name="connsiteY3" fmla="*/ 2557460 h 2557460"/>
                <a:gd name="connsiteX0" fmla="*/ 0 w 3204356"/>
                <a:gd name="connsiteY0" fmla="*/ 2557460 h 2842618"/>
                <a:gd name="connsiteX1" fmla="*/ 1602178 w 3204356"/>
                <a:gd name="connsiteY1" fmla="*/ 0 h 2842618"/>
                <a:gd name="connsiteX2" fmla="*/ 3204356 w 3204356"/>
                <a:gd name="connsiteY2" fmla="*/ 2557460 h 2842618"/>
                <a:gd name="connsiteX3" fmla="*/ 0 w 3204356"/>
                <a:gd name="connsiteY3" fmla="*/ 2557460 h 2842618"/>
                <a:gd name="connsiteX0" fmla="*/ 0 w 3303164"/>
                <a:gd name="connsiteY0" fmla="*/ 2557460 h 3133524"/>
                <a:gd name="connsiteX1" fmla="*/ 1602178 w 3303164"/>
                <a:gd name="connsiteY1" fmla="*/ 0 h 3133524"/>
                <a:gd name="connsiteX2" fmla="*/ 3204356 w 3303164"/>
                <a:gd name="connsiteY2" fmla="*/ 2557460 h 3133524"/>
                <a:gd name="connsiteX3" fmla="*/ 1692188 w 3303164"/>
                <a:gd name="connsiteY3" fmla="*/ 3133524 h 3133524"/>
                <a:gd name="connsiteX4" fmla="*/ 0 w 3303164"/>
                <a:gd name="connsiteY4" fmla="*/ 2557460 h 3133524"/>
                <a:gd name="connsiteX0" fmla="*/ 0 w 3303164"/>
                <a:gd name="connsiteY0" fmla="*/ 2557460 h 3133524"/>
                <a:gd name="connsiteX1" fmla="*/ 1602178 w 3303164"/>
                <a:gd name="connsiteY1" fmla="*/ 0 h 3133524"/>
                <a:gd name="connsiteX2" fmla="*/ 3204356 w 3303164"/>
                <a:gd name="connsiteY2" fmla="*/ 2557460 h 3133524"/>
                <a:gd name="connsiteX3" fmla="*/ 1836204 w 3303164"/>
                <a:gd name="connsiteY3" fmla="*/ 3133524 h 3133524"/>
                <a:gd name="connsiteX4" fmla="*/ 0 w 3303164"/>
                <a:gd name="connsiteY4" fmla="*/ 2557460 h 3133524"/>
                <a:gd name="connsiteX0" fmla="*/ 0 w 3303164"/>
                <a:gd name="connsiteY0" fmla="*/ 2557460 h 2993130"/>
                <a:gd name="connsiteX1" fmla="*/ 1602178 w 3303164"/>
                <a:gd name="connsiteY1" fmla="*/ 0 h 2993130"/>
                <a:gd name="connsiteX2" fmla="*/ 3204356 w 3303164"/>
                <a:gd name="connsiteY2" fmla="*/ 2557460 h 2993130"/>
                <a:gd name="connsiteX3" fmla="*/ 1764196 w 3303164"/>
                <a:gd name="connsiteY3" fmla="*/ 2773484 h 2993130"/>
                <a:gd name="connsiteX4" fmla="*/ 0 w 3303164"/>
                <a:gd name="connsiteY4" fmla="*/ 2557460 h 2993130"/>
                <a:gd name="connsiteX0" fmla="*/ 0 w 3303164"/>
                <a:gd name="connsiteY0" fmla="*/ 2557460 h 3169528"/>
                <a:gd name="connsiteX1" fmla="*/ 1602178 w 3303164"/>
                <a:gd name="connsiteY1" fmla="*/ 0 h 3169528"/>
                <a:gd name="connsiteX2" fmla="*/ 3204356 w 3303164"/>
                <a:gd name="connsiteY2" fmla="*/ 2557460 h 3169528"/>
                <a:gd name="connsiteX3" fmla="*/ 1584176 w 3303164"/>
                <a:gd name="connsiteY3" fmla="*/ 3169528 h 3169528"/>
                <a:gd name="connsiteX4" fmla="*/ 0 w 3303164"/>
                <a:gd name="connsiteY4" fmla="*/ 2557460 h 3169528"/>
                <a:gd name="connsiteX0" fmla="*/ 0 w 3159148"/>
                <a:gd name="connsiteY0" fmla="*/ 2557460 h 3199531"/>
                <a:gd name="connsiteX1" fmla="*/ 1602178 w 3159148"/>
                <a:gd name="connsiteY1" fmla="*/ 0 h 3199531"/>
                <a:gd name="connsiteX2" fmla="*/ 3060340 w 3159148"/>
                <a:gd name="connsiteY2" fmla="*/ 2377440 h 3199531"/>
                <a:gd name="connsiteX3" fmla="*/ 1584176 w 3159148"/>
                <a:gd name="connsiteY3" fmla="*/ 3169528 h 3199531"/>
                <a:gd name="connsiteX4" fmla="*/ 0 w 3159148"/>
                <a:gd name="connsiteY4" fmla="*/ 2557460 h 3199531"/>
                <a:gd name="connsiteX0" fmla="*/ 0 w 3015132"/>
                <a:gd name="connsiteY0" fmla="*/ 2449448 h 3181529"/>
                <a:gd name="connsiteX1" fmla="*/ 1458162 w 3015132"/>
                <a:gd name="connsiteY1" fmla="*/ 0 h 3181529"/>
                <a:gd name="connsiteX2" fmla="*/ 2916324 w 3015132"/>
                <a:gd name="connsiteY2" fmla="*/ 2377440 h 3181529"/>
                <a:gd name="connsiteX3" fmla="*/ 1440160 w 3015132"/>
                <a:gd name="connsiteY3" fmla="*/ 3169528 h 3181529"/>
                <a:gd name="connsiteX4" fmla="*/ 0 w 3015132"/>
                <a:gd name="connsiteY4" fmla="*/ 2449448 h 3181529"/>
                <a:gd name="connsiteX0" fmla="*/ 0 w 3015132"/>
                <a:gd name="connsiteY0" fmla="*/ 2449448 h 3037513"/>
                <a:gd name="connsiteX1" fmla="*/ 1458162 w 3015132"/>
                <a:gd name="connsiteY1" fmla="*/ 0 h 3037513"/>
                <a:gd name="connsiteX2" fmla="*/ 2916324 w 3015132"/>
                <a:gd name="connsiteY2" fmla="*/ 2377440 h 3037513"/>
                <a:gd name="connsiteX3" fmla="*/ 1548172 w 3015132"/>
                <a:gd name="connsiteY3" fmla="*/ 3025512 h 3037513"/>
                <a:gd name="connsiteX4" fmla="*/ 0 w 3015132"/>
                <a:gd name="connsiteY4" fmla="*/ 2449448 h 3037513"/>
                <a:gd name="connsiteX0" fmla="*/ 0 w 3015132"/>
                <a:gd name="connsiteY0" fmla="*/ 2449448 h 3163374"/>
                <a:gd name="connsiteX1" fmla="*/ 1458162 w 3015132"/>
                <a:gd name="connsiteY1" fmla="*/ 0 h 3163374"/>
                <a:gd name="connsiteX2" fmla="*/ 2916324 w 3015132"/>
                <a:gd name="connsiteY2" fmla="*/ 2377440 h 3163374"/>
                <a:gd name="connsiteX3" fmla="*/ 1489403 w 3015132"/>
                <a:gd name="connsiteY3" fmla="*/ 3151373 h 3163374"/>
                <a:gd name="connsiteX4" fmla="*/ 0 w 3015132"/>
                <a:gd name="connsiteY4" fmla="*/ 2449448 h 3163374"/>
                <a:gd name="connsiteX0" fmla="*/ 0 w 3015132"/>
                <a:gd name="connsiteY0" fmla="*/ 2449448 h 3163374"/>
                <a:gd name="connsiteX1" fmla="*/ 1458162 w 3015132"/>
                <a:gd name="connsiteY1" fmla="*/ 0 h 3163374"/>
                <a:gd name="connsiteX2" fmla="*/ 2916324 w 3015132"/>
                <a:gd name="connsiteY2" fmla="*/ 2377440 h 3163374"/>
                <a:gd name="connsiteX3" fmla="*/ 1489403 w 3015132"/>
                <a:gd name="connsiteY3" fmla="*/ 3151373 h 3163374"/>
                <a:gd name="connsiteX4" fmla="*/ 0 w 3015132"/>
                <a:gd name="connsiteY4" fmla="*/ 2449448 h 3163374"/>
                <a:gd name="connsiteX0" fmla="*/ 0 w 3015132"/>
                <a:gd name="connsiteY0" fmla="*/ 2449448 h 3168657"/>
                <a:gd name="connsiteX1" fmla="*/ 1458162 w 3015132"/>
                <a:gd name="connsiteY1" fmla="*/ 0 h 3168657"/>
                <a:gd name="connsiteX2" fmla="*/ 2916324 w 3015132"/>
                <a:gd name="connsiteY2" fmla="*/ 2377440 h 3168657"/>
                <a:gd name="connsiteX3" fmla="*/ 1489403 w 3015132"/>
                <a:gd name="connsiteY3" fmla="*/ 3151373 h 3168657"/>
                <a:gd name="connsiteX4" fmla="*/ 0 w 3015132"/>
                <a:gd name="connsiteY4" fmla="*/ 2449448 h 3168657"/>
                <a:gd name="connsiteX0" fmla="*/ 0 w 2942478"/>
                <a:gd name="connsiteY0" fmla="*/ 2430258 h 3168657"/>
                <a:gd name="connsiteX1" fmla="*/ 1385508 w 2942478"/>
                <a:gd name="connsiteY1" fmla="*/ 0 h 3168657"/>
                <a:gd name="connsiteX2" fmla="*/ 2843670 w 2942478"/>
                <a:gd name="connsiteY2" fmla="*/ 2377440 h 3168657"/>
                <a:gd name="connsiteX3" fmla="*/ 1416749 w 2942478"/>
                <a:gd name="connsiteY3" fmla="*/ 3151373 h 3168657"/>
                <a:gd name="connsiteX4" fmla="*/ 0 w 2942478"/>
                <a:gd name="connsiteY4" fmla="*/ 2430258 h 3168657"/>
                <a:gd name="connsiteX0" fmla="*/ 0 w 2859652"/>
                <a:gd name="connsiteY0" fmla="*/ 2430258 h 3168657"/>
                <a:gd name="connsiteX1" fmla="*/ 1385508 w 2859652"/>
                <a:gd name="connsiteY1" fmla="*/ 0 h 3168657"/>
                <a:gd name="connsiteX2" fmla="*/ 2760844 w 2859652"/>
                <a:gd name="connsiteY2" fmla="*/ 2354352 h 3168657"/>
                <a:gd name="connsiteX3" fmla="*/ 1416749 w 2859652"/>
                <a:gd name="connsiteY3" fmla="*/ 3151373 h 3168657"/>
                <a:gd name="connsiteX4" fmla="*/ 0 w 2859652"/>
                <a:gd name="connsiteY4" fmla="*/ 2430258 h 3168657"/>
                <a:gd name="connsiteX0" fmla="*/ 0 w 2859652"/>
                <a:gd name="connsiteY0" fmla="*/ 2430258 h 3130705"/>
                <a:gd name="connsiteX1" fmla="*/ 1385508 w 2859652"/>
                <a:gd name="connsiteY1" fmla="*/ 0 h 3130705"/>
                <a:gd name="connsiteX2" fmla="*/ 2760844 w 2859652"/>
                <a:gd name="connsiteY2" fmla="*/ 2354352 h 3130705"/>
                <a:gd name="connsiteX3" fmla="*/ 1453076 w 2859652"/>
                <a:gd name="connsiteY3" fmla="*/ 3113421 h 3130705"/>
                <a:gd name="connsiteX4" fmla="*/ 0 w 2859652"/>
                <a:gd name="connsiteY4" fmla="*/ 2430258 h 3130705"/>
                <a:gd name="connsiteX0" fmla="*/ 0 w 2859652"/>
                <a:gd name="connsiteY0" fmla="*/ 2430258 h 3130705"/>
                <a:gd name="connsiteX1" fmla="*/ 1385508 w 2859652"/>
                <a:gd name="connsiteY1" fmla="*/ 0 h 3130705"/>
                <a:gd name="connsiteX2" fmla="*/ 2760844 w 2859652"/>
                <a:gd name="connsiteY2" fmla="*/ 2354352 h 3130705"/>
                <a:gd name="connsiteX3" fmla="*/ 1453076 w 2859652"/>
                <a:gd name="connsiteY3" fmla="*/ 3113421 h 3130705"/>
                <a:gd name="connsiteX4" fmla="*/ 0 w 2859652"/>
                <a:gd name="connsiteY4" fmla="*/ 2430258 h 3130705"/>
                <a:gd name="connsiteX0" fmla="*/ 0 w 2813425"/>
                <a:gd name="connsiteY0" fmla="*/ 2430258 h 3130705"/>
                <a:gd name="connsiteX1" fmla="*/ 1385508 w 2813425"/>
                <a:gd name="connsiteY1" fmla="*/ 0 h 3130705"/>
                <a:gd name="connsiteX2" fmla="*/ 2714617 w 2813425"/>
                <a:gd name="connsiteY2" fmla="*/ 2354353 h 3130705"/>
                <a:gd name="connsiteX3" fmla="*/ 1453076 w 2813425"/>
                <a:gd name="connsiteY3" fmla="*/ 3113421 h 3130705"/>
                <a:gd name="connsiteX4" fmla="*/ 0 w 2813425"/>
                <a:gd name="connsiteY4" fmla="*/ 2430258 h 3130705"/>
                <a:gd name="connsiteX0" fmla="*/ 0 w 2740771"/>
                <a:gd name="connsiteY0" fmla="*/ 2468213 h 3130705"/>
                <a:gd name="connsiteX1" fmla="*/ 1312854 w 2740771"/>
                <a:gd name="connsiteY1" fmla="*/ 0 h 3130705"/>
                <a:gd name="connsiteX2" fmla="*/ 2641963 w 2740771"/>
                <a:gd name="connsiteY2" fmla="*/ 2354353 h 3130705"/>
                <a:gd name="connsiteX3" fmla="*/ 1380422 w 2740771"/>
                <a:gd name="connsiteY3" fmla="*/ 3113421 h 3130705"/>
                <a:gd name="connsiteX4" fmla="*/ 0 w 2740771"/>
                <a:gd name="connsiteY4" fmla="*/ 2468213 h 3130705"/>
                <a:gd name="connsiteX0" fmla="*/ 0 w 2740771"/>
                <a:gd name="connsiteY0" fmla="*/ 2430260 h 3130705"/>
                <a:gd name="connsiteX1" fmla="*/ 1312854 w 2740771"/>
                <a:gd name="connsiteY1" fmla="*/ 0 h 3130705"/>
                <a:gd name="connsiteX2" fmla="*/ 2641963 w 2740771"/>
                <a:gd name="connsiteY2" fmla="*/ 2354353 h 3130705"/>
                <a:gd name="connsiteX3" fmla="*/ 1380422 w 2740771"/>
                <a:gd name="connsiteY3" fmla="*/ 3113421 h 3130705"/>
                <a:gd name="connsiteX4" fmla="*/ 0 w 2740771"/>
                <a:gd name="connsiteY4" fmla="*/ 2430260 h 3130705"/>
                <a:gd name="connsiteX0" fmla="*/ 0 w 2740771"/>
                <a:gd name="connsiteY0" fmla="*/ 2430260 h 3130705"/>
                <a:gd name="connsiteX1" fmla="*/ 1312854 w 2740771"/>
                <a:gd name="connsiteY1" fmla="*/ 0 h 3130705"/>
                <a:gd name="connsiteX2" fmla="*/ 2641963 w 2740771"/>
                <a:gd name="connsiteY2" fmla="*/ 2354353 h 3130705"/>
                <a:gd name="connsiteX3" fmla="*/ 1380422 w 2740771"/>
                <a:gd name="connsiteY3" fmla="*/ 3113421 h 3130705"/>
                <a:gd name="connsiteX4" fmla="*/ 0 w 2740771"/>
                <a:gd name="connsiteY4" fmla="*/ 2430260 h 3130705"/>
                <a:gd name="connsiteX0" fmla="*/ 0 w 2714345"/>
                <a:gd name="connsiteY0" fmla="*/ 2430260 h 3130705"/>
                <a:gd name="connsiteX1" fmla="*/ 1286428 w 2714345"/>
                <a:gd name="connsiteY1" fmla="*/ 0 h 3130705"/>
                <a:gd name="connsiteX2" fmla="*/ 2615537 w 2714345"/>
                <a:gd name="connsiteY2" fmla="*/ 2354353 h 3130705"/>
                <a:gd name="connsiteX3" fmla="*/ 1353996 w 2714345"/>
                <a:gd name="connsiteY3" fmla="*/ 3113421 h 3130705"/>
                <a:gd name="connsiteX4" fmla="*/ 0 w 2714345"/>
                <a:gd name="connsiteY4" fmla="*/ 2430260 h 3130705"/>
                <a:gd name="connsiteX0" fmla="*/ 0 w 2714345"/>
                <a:gd name="connsiteY0" fmla="*/ 2430260 h 3130705"/>
                <a:gd name="connsiteX1" fmla="*/ 1286428 w 2714345"/>
                <a:gd name="connsiteY1" fmla="*/ 0 h 3130705"/>
                <a:gd name="connsiteX2" fmla="*/ 2615537 w 2714345"/>
                <a:gd name="connsiteY2" fmla="*/ 2430260 h 3130705"/>
                <a:gd name="connsiteX3" fmla="*/ 1353996 w 2714345"/>
                <a:gd name="connsiteY3" fmla="*/ 3113421 h 3130705"/>
                <a:gd name="connsiteX4" fmla="*/ 0 w 2714345"/>
                <a:gd name="connsiteY4" fmla="*/ 2430260 h 3130705"/>
                <a:gd name="connsiteX0" fmla="*/ 0 w 2656208"/>
                <a:gd name="connsiteY0" fmla="*/ 2430260 h 3130705"/>
                <a:gd name="connsiteX1" fmla="*/ 1286428 w 2656208"/>
                <a:gd name="connsiteY1" fmla="*/ 0 h 3130705"/>
                <a:gd name="connsiteX2" fmla="*/ 2615537 w 2656208"/>
                <a:gd name="connsiteY2" fmla="*/ 2430260 h 3130705"/>
                <a:gd name="connsiteX3" fmla="*/ 1353996 w 2656208"/>
                <a:gd name="connsiteY3" fmla="*/ 3113421 h 3130705"/>
                <a:gd name="connsiteX4" fmla="*/ 0 w 2656208"/>
                <a:gd name="connsiteY4" fmla="*/ 2430260 h 3130705"/>
                <a:gd name="connsiteX0" fmla="*/ 0 w 2656208"/>
                <a:gd name="connsiteY0" fmla="*/ 2430260 h 3130705"/>
                <a:gd name="connsiteX1" fmla="*/ 1286428 w 2656208"/>
                <a:gd name="connsiteY1" fmla="*/ 0 h 3130705"/>
                <a:gd name="connsiteX2" fmla="*/ 2615537 w 2656208"/>
                <a:gd name="connsiteY2" fmla="*/ 2430260 h 3130705"/>
                <a:gd name="connsiteX3" fmla="*/ 1353996 w 2656208"/>
                <a:gd name="connsiteY3" fmla="*/ 3113421 h 3130705"/>
                <a:gd name="connsiteX4" fmla="*/ 0 w 2656208"/>
                <a:gd name="connsiteY4" fmla="*/ 2430260 h 3130705"/>
                <a:gd name="connsiteX0" fmla="*/ 0 w 2656208"/>
                <a:gd name="connsiteY0" fmla="*/ 2430260 h 3130705"/>
                <a:gd name="connsiteX1" fmla="*/ 1286428 w 2656208"/>
                <a:gd name="connsiteY1" fmla="*/ 0 h 3130705"/>
                <a:gd name="connsiteX2" fmla="*/ 2615537 w 2656208"/>
                <a:gd name="connsiteY2" fmla="*/ 2430260 h 3130705"/>
                <a:gd name="connsiteX3" fmla="*/ 1353996 w 2656208"/>
                <a:gd name="connsiteY3" fmla="*/ 3113421 h 3130705"/>
                <a:gd name="connsiteX4" fmla="*/ 0 w 2656208"/>
                <a:gd name="connsiteY4" fmla="*/ 2430260 h 3130705"/>
                <a:gd name="connsiteX0" fmla="*/ 0 w 2656208"/>
                <a:gd name="connsiteY0" fmla="*/ 2430260 h 3130705"/>
                <a:gd name="connsiteX1" fmla="*/ 1328104 w 2656208"/>
                <a:gd name="connsiteY1" fmla="*/ 0 h 3130705"/>
                <a:gd name="connsiteX2" fmla="*/ 2615537 w 2656208"/>
                <a:gd name="connsiteY2" fmla="*/ 2430260 h 3130705"/>
                <a:gd name="connsiteX3" fmla="*/ 1353996 w 2656208"/>
                <a:gd name="connsiteY3" fmla="*/ 3113421 h 3130705"/>
                <a:gd name="connsiteX4" fmla="*/ 0 w 2656208"/>
                <a:gd name="connsiteY4" fmla="*/ 2430260 h 3130705"/>
                <a:gd name="connsiteX0" fmla="*/ 0 w 2656207"/>
                <a:gd name="connsiteY0" fmla="*/ 2430260 h 3130705"/>
                <a:gd name="connsiteX1" fmla="*/ 1328104 w 2656207"/>
                <a:gd name="connsiteY1" fmla="*/ 0 h 3130705"/>
                <a:gd name="connsiteX2" fmla="*/ 2615536 w 2656207"/>
                <a:gd name="connsiteY2" fmla="*/ 2430261 h 3130705"/>
                <a:gd name="connsiteX3" fmla="*/ 1353996 w 2656207"/>
                <a:gd name="connsiteY3" fmla="*/ 3113421 h 3130705"/>
                <a:gd name="connsiteX4" fmla="*/ 0 w 2656207"/>
                <a:gd name="connsiteY4" fmla="*/ 2430260 h 3130705"/>
                <a:gd name="connsiteX0" fmla="*/ 0 w 2656208"/>
                <a:gd name="connsiteY0" fmla="*/ 2430260 h 3130705"/>
                <a:gd name="connsiteX1" fmla="*/ 1328104 w 2656208"/>
                <a:gd name="connsiteY1" fmla="*/ 0 h 3130705"/>
                <a:gd name="connsiteX2" fmla="*/ 2615537 w 2656208"/>
                <a:gd name="connsiteY2" fmla="*/ 2430261 h 3130705"/>
                <a:gd name="connsiteX3" fmla="*/ 1353996 w 2656208"/>
                <a:gd name="connsiteY3" fmla="*/ 3113421 h 3130705"/>
                <a:gd name="connsiteX4" fmla="*/ 0 w 2656208"/>
                <a:gd name="connsiteY4" fmla="*/ 2430260 h 3130705"/>
                <a:gd name="connsiteX0" fmla="*/ 0 w 2632093"/>
                <a:gd name="connsiteY0" fmla="*/ 2430260 h 3130705"/>
                <a:gd name="connsiteX1" fmla="*/ 1328104 w 2632093"/>
                <a:gd name="connsiteY1" fmla="*/ 0 h 3130705"/>
                <a:gd name="connsiteX2" fmla="*/ 2591422 w 2632093"/>
                <a:gd name="connsiteY2" fmla="*/ 2430261 h 3130705"/>
                <a:gd name="connsiteX3" fmla="*/ 1353996 w 2632093"/>
                <a:gd name="connsiteY3" fmla="*/ 3113421 h 3130705"/>
                <a:gd name="connsiteX4" fmla="*/ 0 w 2632093"/>
                <a:gd name="connsiteY4" fmla="*/ 2430260 h 3130705"/>
                <a:gd name="connsiteX0" fmla="*/ 0 w 2632093"/>
                <a:gd name="connsiteY0" fmla="*/ 2430260 h 3130705"/>
                <a:gd name="connsiteX1" fmla="*/ 1328104 w 2632093"/>
                <a:gd name="connsiteY1" fmla="*/ 0 h 3130705"/>
                <a:gd name="connsiteX2" fmla="*/ 2591422 w 2632093"/>
                <a:gd name="connsiteY2" fmla="*/ 2430261 h 3130705"/>
                <a:gd name="connsiteX3" fmla="*/ 1328104 w 2632093"/>
                <a:gd name="connsiteY3" fmla="*/ 3113421 h 3130705"/>
                <a:gd name="connsiteX4" fmla="*/ 0 w 2632093"/>
                <a:gd name="connsiteY4" fmla="*/ 2430260 h 3130705"/>
                <a:gd name="connsiteX0" fmla="*/ 0 w 2672764"/>
                <a:gd name="connsiteY0" fmla="*/ 2430260 h 3130705"/>
                <a:gd name="connsiteX1" fmla="*/ 1328104 w 2672764"/>
                <a:gd name="connsiteY1" fmla="*/ 0 h 3130705"/>
                <a:gd name="connsiteX2" fmla="*/ 2632093 w 2672764"/>
                <a:gd name="connsiteY2" fmla="*/ 2430261 h 3130705"/>
                <a:gd name="connsiteX3" fmla="*/ 1328104 w 2672764"/>
                <a:gd name="connsiteY3" fmla="*/ 3113421 h 3130705"/>
                <a:gd name="connsiteX4" fmla="*/ 0 w 2672764"/>
                <a:gd name="connsiteY4" fmla="*/ 2430260 h 3130705"/>
                <a:gd name="connsiteX0" fmla="*/ 0 w 2672764"/>
                <a:gd name="connsiteY0" fmla="*/ 2430260 h 3130705"/>
                <a:gd name="connsiteX1" fmla="*/ 1328104 w 2672764"/>
                <a:gd name="connsiteY1" fmla="*/ 0 h 3130705"/>
                <a:gd name="connsiteX2" fmla="*/ 2632093 w 2672764"/>
                <a:gd name="connsiteY2" fmla="*/ 2430261 h 3130705"/>
                <a:gd name="connsiteX3" fmla="*/ 1328104 w 2672764"/>
                <a:gd name="connsiteY3" fmla="*/ 3113421 h 3130705"/>
                <a:gd name="connsiteX4" fmla="*/ 0 w 2672764"/>
                <a:gd name="connsiteY4" fmla="*/ 2430260 h 3130705"/>
                <a:gd name="connsiteX0" fmla="*/ 0 w 2672764"/>
                <a:gd name="connsiteY0" fmla="*/ 2430260 h 3130705"/>
                <a:gd name="connsiteX1" fmla="*/ 1328104 w 2672764"/>
                <a:gd name="connsiteY1" fmla="*/ 0 h 3130705"/>
                <a:gd name="connsiteX2" fmla="*/ 2632093 w 2672764"/>
                <a:gd name="connsiteY2" fmla="*/ 2430261 h 3130705"/>
                <a:gd name="connsiteX3" fmla="*/ 1328104 w 2672764"/>
                <a:gd name="connsiteY3" fmla="*/ 3113421 h 3130705"/>
                <a:gd name="connsiteX4" fmla="*/ 0 w 2672764"/>
                <a:gd name="connsiteY4" fmla="*/ 2430260 h 3130705"/>
                <a:gd name="connsiteX0" fmla="*/ 0 w 2672764"/>
                <a:gd name="connsiteY0" fmla="*/ 2430260 h 3130705"/>
                <a:gd name="connsiteX1" fmla="*/ 1328104 w 2672764"/>
                <a:gd name="connsiteY1" fmla="*/ 0 h 3130705"/>
                <a:gd name="connsiteX2" fmla="*/ 2632093 w 2672764"/>
                <a:gd name="connsiteY2" fmla="*/ 2430261 h 3130705"/>
                <a:gd name="connsiteX3" fmla="*/ 1390746 w 2672764"/>
                <a:gd name="connsiteY3" fmla="*/ 3113421 h 3130705"/>
                <a:gd name="connsiteX4" fmla="*/ 0 w 2672764"/>
                <a:gd name="connsiteY4" fmla="*/ 2430260 h 3130705"/>
                <a:gd name="connsiteX0" fmla="*/ 0 w 2672764"/>
                <a:gd name="connsiteY0" fmla="*/ 2430260 h 3130705"/>
                <a:gd name="connsiteX1" fmla="*/ 1328104 w 2672764"/>
                <a:gd name="connsiteY1" fmla="*/ 0 h 3130705"/>
                <a:gd name="connsiteX2" fmla="*/ 2632093 w 2672764"/>
                <a:gd name="connsiteY2" fmla="*/ 2430261 h 3130705"/>
                <a:gd name="connsiteX3" fmla="*/ 1328104 w 2672764"/>
                <a:gd name="connsiteY3" fmla="*/ 3113421 h 3130705"/>
                <a:gd name="connsiteX4" fmla="*/ 0 w 2672764"/>
                <a:gd name="connsiteY4" fmla="*/ 2430260 h 3130705"/>
                <a:gd name="connsiteX0" fmla="*/ 0 w 2672764"/>
                <a:gd name="connsiteY0" fmla="*/ 2430260 h 3130705"/>
                <a:gd name="connsiteX1" fmla="*/ 1328104 w 2672764"/>
                <a:gd name="connsiteY1" fmla="*/ 0 h 3130705"/>
                <a:gd name="connsiteX2" fmla="*/ 2632093 w 2672764"/>
                <a:gd name="connsiteY2" fmla="*/ 2430261 h 3130705"/>
                <a:gd name="connsiteX3" fmla="*/ 1293568 w 2672764"/>
                <a:gd name="connsiteY3" fmla="*/ 3113421 h 3130705"/>
                <a:gd name="connsiteX4" fmla="*/ 0 w 2672764"/>
                <a:gd name="connsiteY4" fmla="*/ 2430260 h 3130705"/>
                <a:gd name="connsiteX0" fmla="*/ 0 w 2672764"/>
                <a:gd name="connsiteY0" fmla="*/ 2430260 h 3130705"/>
                <a:gd name="connsiteX1" fmla="*/ 1328104 w 2672764"/>
                <a:gd name="connsiteY1" fmla="*/ 0 h 3130705"/>
                <a:gd name="connsiteX2" fmla="*/ 2632093 w 2672764"/>
                <a:gd name="connsiteY2" fmla="*/ 2430261 h 3130705"/>
                <a:gd name="connsiteX3" fmla="*/ 1328104 w 2672764"/>
                <a:gd name="connsiteY3" fmla="*/ 3113421 h 3130705"/>
                <a:gd name="connsiteX4" fmla="*/ 0 w 2672764"/>
                <a:gd name="connsiteY4" fmla="*/ 2430260 h 3130705"/>
                <a:gd name="connsiteX0" fmla="*/ 0 w 2672764"/>
                <a:gd name="connsiteY0" fmla="*/ 2430260 h 3130705"/>
                <a:gd name="connsiteX1" fmla="*/ 1328104 w 2672764"/>
                <a:gd name="connsiteY1" fmla="*/ 0 h 3130705"/>
                <a:gd name="connsiteX2" fmla="*/ 2632093 w 2672764"/>
                <a:gd name="connsiteY2" fmla="*/ 2430261 h 3130705"/>
                <a:gd name="connsiteX3" fmla="*/ 1317132 w 2672764"/>
                <a:gd name="connsiteY3" fmla="*/ 3113421 h 3130705"/>
                <a:gd name="connsiteX4" fmla="*/ 0 w 2672764"/>
                <a:gd name="connsiteY4" fmla="*/ 2430260 h 3130705"/>
                <a:gd name="connsiteX0" fmla="*/ 0 w 2672764"/>
                <a:gd name="connsiteY0" fmla="*/ 2430260 h 3130705"/>
                <a:gd name="connsiteX1" fmla="*/ 1317132 w 2672764"/>
                <a:gd name="connsiteY1" fmla="*/ 0 h 3130705"/>
                <a:gd name="connsiteX2" fmla="*/ 2632093 w 2672764"/>
                <a:gd name="connsiteY2" fmla="*/ 2430261 h 3130705"/>
                <a:gd name="connsiteX3" fmla="*/ 1317132 w 2672764"/>
                <a:gd name="connsiteY3" fmla="*/ 3113421 h 3130705"/>
                <a:gd name="connsiteX4" fmla="*/ 0 w 2672764"/>
                <a:gd name="connsiteY4" fmla="*/ 2430260 h 3130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2764" h="3130705">
                  <a:moveTo>
                    <a:pt x="0" y="2430260"/>
                  </a:moveTo>
                  <a:lnTo>
                    <a:pt x="1317132" y="0"/>
                  </a:lnTo>
                  <a:lnTo>
                    <a:pt x="2632093" y="2430261"/>
                  </a:lnTo>
                  <a:cubicBezTo>
                    <a:pt x="2672764" y="2797764"/>
                    <a:pt x="1915546" y="3116757"/>
                    <a:pt x="1317132" y="3113421"/>
                  </a:cubicBezTo>
                  <a:cubicBezTo>
                    <a:pt x="731796" y="3130705"/>
                    <a:pt x="69252" y="2906827"/>
                    <a:pt x="0" y="2430260"/>
                  </a:cubicBezTo>
                  <a:close/>
                </a:path>
              </a:pathLst>
            </a:custGeom>
            <a:gradFill rotWithShape="1">
              <a:gsLst>
                <a:gs pos="0">
                  <a:srgbClr val="35AC46">
                    <a:tint val="100000"/>
                    <a:shade val="100000"/>
                    <a:satMod val="130000"/>
                    <a:alpha val="60000"/>
                  </a:srgbClr>
                </a:gs>
                <a:gs pos="100000">
                  <a:srgbClr val="35AC46">
                    <a:tint val="50000"/>
                    <a:shade val="100000"/>
                    <a:satMod val="350000"/>
                    <a:alpha val="20000"/>
                  </a:srgbClr>
                </a:gs>
              </a:gsLst>
              <a:lin ang="0" scaled="0"/>
            </a:gradFill>
            <a:ln w="9525" cap="flat" cmpd="sng" algn="ctr">
              <a:solidFill>
                <a:srgbClr val="35AC46">
                  <a:lumMod val="50000"/>
                </a:srgbClr>
              </a:solidFill>
              <a:prstDash val="solid"/>
              <a:headEnd type="none" w="med" len="med"/>
              <a:tailEnd type="none" w="med" len="med"/>
            </a:ln>
            <a:effectLst>
              <a:outerShdw blurRad="50800" dist="38100" dir="5400000" algn="t" rotWithShape="0">
                <a:prstClr val="black">
                  <a:alpha val="40000"/>
                </a:prstClr>
              </a:outerShdw>
            </a:effectLst>
          </p:spPr>
          <p:txBody>
            <a:bodyPr vert="horz" wrap="none" lIns="68580" tIns="34290" rIns="68580" bIns="34290" numCol="1" rtlCol="0" anchor="ctr" anchorCtr="0" compatLnSpc="1">
              <a:prstTxWarp prst="textNoShape">
                <a:avLst/>
              </a:prstTxWarp>
            </a:bodyPr>
            <a:lstStyle/>
            <a:p>
              <a:pPr algn="ctr" defTabSz="342900" eaLnBrk="0" hangingPunct="0">
                <a:defRPr/>
              </a:pPr>
              <a:endParaRPr lang="en-US" sz="1050" b="1" kern="0" dirty="0">
                <a:solidFill>
                  <a:srgbClr val="000000"/>
                </a:solidFill>
                <a:latin typeface="Arial"/>
                <a:ea typeface="ＭＳ Ｐゴシック"/>
              </a:endParaRPr>
            </a:p>
          </p:txBody>
        </p:sp>
        <p:sp>
          <p:nvSpPr>
            <p:cNvPr id="14" name="Arc 13">
              <a:extLst>
                <a:ext uri="{FF2B5EF4-FFF2-40B4-BE49-F238E27FC236}">
                  <a16:creationId xmlns:a16="http://schemas.microsoft.com/office/drawing/2014/main" id="{928B48B9-7880-4E86-8776-7F16F75B75A6}"/>
                </a:ext>
              </a:extLst>
            </p:cNvPr>
            <p:cNvSpPr>
              <a:spLocks noChangeAspect="1"/>
            </p:cNvSpPr>
            <p:nvPr/>
          </p:nvSpPr>
          <p:spPr bwMode="auto">
            <a:xfrm rot="10800000">
              <a:off x="7792074" y="4042433"/>
              <a:ext cx="1993392" cy="731520"/>
            </a:xfrm>
            <a:prstGeom prst="arc">
              <a:avLst>
                <a:gd name="adj1" fmla="val 10795725"/>
                <a:gd name="adj2" fmla="val 8838"/>
              </a:avLst>
            </a:prstGeom>
            <a:noFill/>
            <a:ln w="19050" cap="flat" cmpd="sng" algn="ctr">
              <a:solidFill>
                <a:srgbClr val="FF0000"/>
              </a:solidFill>
              <a:prstDash val="solid"/>
              <a:round/>
              <a:headEnd type="none" w="med" len="med"/>
              <a:tailEnd type="none" w="med" len="med"/>
            </a:ln>
            <a:effectLst/>
          </p:spPr>
          <p:txBody>
            <a:bodyPr rtlCol="0" anchor="ctr"/>
            <a:lstStyle/>
            <a:p>
              <a:pPr algn="ctr">
                <a:defRPr/>
              </a:pPr>
              <a:endParaRPr lang="en-US" dirty="0">
                <a:solidFill>
                  <a:prstClr val="white"/>
                </a:solidFill>
                <a:latin typeface="Arial"/>
                <a:ea typeface="ＭＳ Ｐゴシック"/>
                <a:cs typeface="Arial" charset="0"/>
              </a:endParaRPr>
            </a:p>
          </p:txBody>
        </p:sp>
      </p:grpSp>
      <p:grpSp>
        <p:nvGrpSpPr>
          <p:cNvPr id="73" name="Group 72">
            <a:extLst>
              <a:ext uri="{FF2B5EF4-FFF2-40B4-BE49-F238E27FC236}">
                <a16:creationId xmlns:a16="http://schemas.microsoft.com/office/drawing/2014/main" id="{4B4C0544-FB89-4E21-B9BA-4E8A85C8C45F}"/>
              </a:ext>
            </a:extLst>
          </p:cNvPr>
          <p:cNvGrpSpPr>
            <a:grpSpLocks noChangeAspect="1"/>
          </p:cNvGrpSpPr>
          <p:nvPr/>
        </p:nvGrpSpPr>
        <p:grpSpPr>
          <a:xfrm>
            <a:off x="3289455" y="4297675"/>
            <a:ext cx="1592471" cy="1851660"/>
            <a:chOff x="3146775" y="2376862"/>
            <a:chExt cx="2566588" cy="2984325"/>
          </a:xfrm>
        </p:grpSpPr>
        <p:sp>
          <p:nvSpPr>
            <p:cNvPr id="55" name="Oval 54">
              <a:extLst>
                <a:ext uri="{FF2B5EF4-FFF2-40B4-BE49-F238E27FC236}">
                  <a16:creationId xmlns:a16="http://schemas.microsoft.com/office/drawing/2014/main" id="{F2300EB6-03B2-4EE1-8010-F2711FB8AF38}"/>
                </a:ext>
              </a:extLst>
            </p:cNvPr>
            <p:cNvSpPr>
              <a:spLocks noChangeAspect="1"/>
            </p:cNvSpPr>
            <p:nvPr/>
          </p:nvSpPr>
          <p:spPr bwMode="auto">
            <a:xfrm>
              <a:off x="3287030" y="2377440"/>
              <a:ext cx="2286000" cy="2286000"/>
            </a:xfrm>
            <a:prstGeom prst="ellipse">
              <a:avLst/>
            </a:prstGeom>
            <a:gradFill rotWithShape="1">
              <a:gsLst>
                <a:gs pos="0">
                  <a:srgbClr val="007AC2">
                    <a:alpha val="80000"/>
                  </a:srgbClr>
                </a:gs>
                <a:gs pos="100000">
                  <a:srgbClr val="007AC2">
                    <a:lumMod val="20000"/>
                    <a:lumOff val="80000"/>
                  </a:srgbClr>
                </a:gs>
              </a:gsLst>
              <a:lin ang="19800000" scaled="0"/>
            </a:gradFill>
            <a:ln w="6350" cap="flat" cmpd="sng" algn="ctr">
              <a:solidFill>
                <a:srgbClr val="007AC2"/>
              </a:solidFill>
              <a:prstDash val="soli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342900" eaLnBrk="0" hangingPunct="0">
                <a:defRPr/>
              </a:pPr>
              <a:endParaRPr lang="en-US" sz="1050" b="1" kern="0" dirty="0">
                <a:solidFill>
                  <a:srgbClr val="000000"/>
                </a:solidFill>
                <a:latin typeface="Arial"/>
                <a:ea typeface="ＭＳ Ｐゴシック"/>
              </a:endParaRPr>
            </a:p>
          </p:txBody>
        </p:sp>
        <p:pic>
          <p:nvPicPr>
            <p:cNvPr id="57" name="Picture 2" descr="D:\GIS\General\Generic grids\Export\Globe_orthographic_oblique.png">
              <a:extLst>
                <a:ext uri="{FF2B5EF4-FFF2-40B4-BE49-F238E27FC236}">
                  <a16:creationId xmlns:a16="http://schemas.microsoft.com/office/drawing/2014/main" id="{4F87017C-F027-4AF2-9E85-42FB0D59CFE5}"/>
                </a:ext>
              </a:extLst>
            </p:cNvPr>
            <p:cNvPicPr>
              <a:picLocks noChangeAspect="1" noChangeArrowheads="1"/>
            </p:cNvPicPr>
            <p:nvPr/>
          </p:nvPicPr>
          <p:blipFill>
            <a:blip r:embed="rId3" cstate="print"/>
            <a:srcRect l="4400" t="4400" r="4400" b="4400"/>
            <a:stretch>
              <a:fillRect/>
            </a:stretch>
          </p:blipFill>
          <p:spPr bwMode="auto">
            <a:xfrm>
              <a:off x="3287070" y="2377440"/>
              <a:ext cx="2285998" cy="2286000"/>
            </a:xfrm>
            <a:prstGeom prst="rect">
              <a:avLst/>
            </a:prstGeom>
            <a:noFill/>
          </p:spPr>
        </p:pic>
        <p:sp>
          <p:nvSpPr>
            <p:cNvPr id="62" name="Can 193">
              <a:extLst>
                <a:ext uri="{FF2B5EF4-FFF2-40B4-BE49-F238E27FC236}">
                  <a16:creationId xmlns:a16="http://schemas.microsoft.com/office/drawing/2014/main" id="{B6AD9960-E8FC-4303-AF4C-6E6465312C53}"/>
                </a:ext>
              </a:extLst>
            </p:cNvPr>
            <p:cNvSpPr/>
            <p:nvPr/>
          </p:nvSpPr>
          <p:spPr bwMode="auto">
            <a:xfrm rot="5400000">
              <a:off x="3287070" y="2236567"/>
              <a:ext cx="2285998" cy="2566588"/>
            </a:xfrm>
            <a:prstGeom prst="can">
              <a:avLst>
                <a:gd name="adj" fmla="val 32842"/>
              </a:avLst>
            </a:prstGeom>
            <a:gradFill flip="none" rotWithShape="1">
              <a:gsLst>
                <a:gs pos="0">
                  <a:srgbClr val="35AC46">
                    <a:tint val="100000"/>
                    <a:shade val="100000"/>
                    <a:satMod val="130000"/>
                    <a:alpha val="60000"/>
                  </a:srgbClr>
                </a:gs>
                <a:gs pos="100000">
                  <a:srgbClr val="35AC46">
                    <a:tint val="50000"/>
                    <a:shade val="100000"/>
                    <a:satMod val="350000"/>
                    <a:alpha val="10000"/>
                  </a:srgbClr>
                </a:gs>
              </a:gsLst>
              <a:lin ang="11400000" scaled="0"/>
              <a:tileRect/>
            </a:gradFill>
            <a:ln w="9525" cap="flat" cmpd="sng" algn="ctr">
              <a:solidFill>
                <a:srgbClr val="35AC46">
                  <a:lumMod val="50000"/>
                </a:srgbClr>
              </a:solidFill>
              <a:prstDash val="solid"/>
              <a:headEnd type="none" w="med" len="med"/>
              <a:tailEnd type="none" w="med" len="med"/>
            </a:ln>
            <a:effectLst>
              <a:outerShdw blurRad="40000" dist="23000" dir="5400000" rotWithShape="0">
                <a:srgbClr val="000000">
                  <a:alpha val="35000"/>
                </a:srgbClr>
              </a:outerShdw>
            </a:effectLst>
          </p:spPr>
          <p:txBody>
            <a:bodyPr vert="horz" wrap="none" lIns="68580" tIns="34290" rIns="68580" bIns="34290" numCol="1" rtlCol="0" anchor="ctr" anchorCtr="0" compatLnSpc="1">
              <a:prstTxWarp prst="textNoShape">
                <a:avLst/>
              </a:prstTxWarp>
            </a:bodyPr>
            <a:lstStyle/>
            <a:p>
              <a:pPr algn="ctr" defTabSz="685800" eaLnBrk="0" hangingPunct="0">
                <a:defRPr/>
              </a:pPr>
              <a:endParaRPr lang="en-US" sz="1050" b="1" kern="0" dirty="0">
                <a:solidFill>
                  <a:srgbClr val="000000"/>
                </a:solidFill>
                <a:latin typeface="Arial"/>
                <a:ea typeface="ＭＳ Ｐゴシック"/>
              </a:endParaRPr>
            </a:p>
          </p:txBody>
        </p:sp>
        <p:grpSp>
          <p:nvGrpSpPr>
            <p:cNvPr id="63" name="Group 197">
              <a:extLst>
                <a:ext uri="{FF2B5EF4-FFF2-40B4-BE49-F238E27FC236}">
                  <a16:creationId xmlns:a16="http://schemas.microsoft.com/office/drawing/2014/main" id="{0BB1503F-AECA-4B1B-96B1-2E068EF8617C}"/>
                </a:ext>
              </a:extLst>
            </p:cNvPr>
            <p:cNvGrpSpPr/>
            <p:nvPr/>
          </p:nvGrpSpPr>
          <p:grpSpPr>
            <a:xfrm>
              <a:off x="4043701" y="2376866"/>
              <a:ext cx="1117848" cy="2984321"/>
              <a:chOff x="4139951" y="2376866"/>
              <a:chExt cx="1117848" cy="2984321"/>
            </a:xfrm>
          </p:grpSpPr>
          <p:sp>
            <p:nvSpPr>
              <p:cNvPr id="64" name="Arc 63">
                <a:extLst>
                  <a:ext uri="{FF2B5EF4-FFF2-40B4-BE49-F238E27FC236}">
                    <a16:creationId xmlns:a16="http://schemas.microsoft.com/office/drawing/2014/main" id="{A825FAAD-DF3D-4A8B-97FE-BCB48883C729}"/>
                  </a:ext>
                </a:extLst>
              </p:cNvPr>
              <p:cNvSpPr/>
              <p:nvPr/>
            </p:nvSpPr>
            <p:spPr bwMode="auto">
              <a:xfrm rot="16200000">
                <a:off x="3613032" y="3631884"/>
                <a:ext cx="1557896" cy="504056"/>
              </a:xfrm>
              <a:prstGeom prst="arc">
                <a:avLst>
                  <a:gd name="adj1" fmla="val 10795725"/>
                  <a:gd name="adj2" fmla="val 16355539"/>
                </a:avLst>
              </a:prstGeom>
              <a:noFill/>
              <a:ln w="19050" cap="flat" cmpd="sng" algn="ctr">
                <a:solidFill>
                  <a:srgbClr val="FF0000"/>
                </a:solidFill>
                <a:prstDash val="solid"/>
                <a:round/>
                <a:headEnd type="none" w="med" len="med"/>
                <a:tailEnd type="none" w="med" len="med"/>
              </a:ln>
              <a:effectLst/>
            </p:spPr>
            <p:txBody>
              <a:bodyPr rtlCol="0" anchor="ctr"/>
              <a:lstStyle/>
              <a:p>
                <a:pPr algn="ctr">
                  <a:defRPr/>
                </a:pPr>
                <a:endParaRPr lang="en-US" dirty="0">
                  <a:solidFill>
                    <a:prstClr val="white"/>
                  </a:solidFill>
                  <a:latin typeface="Arial"/>
                  <a:ea typeface="ＭＳ Ｐゴシック"/>
                  <a:cs typeface="Arial" charset="0"/>
                </a:endParaRPr>
              </a:p>
            </p:txBody>
          </p:sp>
          <p:sp>
            <p:nvSpPr>
              <p:cNvPr id="65" name="Arc 64">
                <a:extLst>
                  <a:ext uri="{FF2B5EF4-FFF2-40B4-BE49-F238E27FC236}">
                    <a16:creationId xmlns:a16="http://schemas.microsoft.com/office/drawing/2014/main" id="{DD541338-A2BA-464C-907B-7771E472B756}"/>
                  </a:ext>
                </a:extLst>
              </p:cNvPr>
              <p:cNvSpPr/>
              <p:nvPr/>
            </p:nvSpPr>
            <p:spPr bwMode="auto">
              <a:xfrm rot="5400000">
                <a:off x="3206714" y="3310103"/>
                <a:ext cx="2984321" cy="1117848"/>
              </a:xfrm>
              <a:prstGeom prst="arc">
                <a:avLst>
                  <a:gd name="adj1" fmla="val 5386055"/>
                  <a:gd name="adj2" fmla="val 10701229"/>
                </a:avLst>
              </a:prstGeom>
              <a:noFill/>
              <a:ln w="19050" cap="flat" cmpd="sng" algn="ctr">
                <a:solidFill>
                  <a:srgbClr val="FF0000"/>
                </a:solidFill>
                <a:prstDash val="solid"/>
                <a:round/>
                <a:headEnd type="none" w="med" len="med"/>
                <a:tailEnd type="none" w="med" len="med"/>
              </a:ln>
              <a:effectLst/>
            </p:spPr>
            <p:txBody>
              <a:bodyPr rtlCol="0" anchor="ctr"/>
              <a:lstStyle/>
              <a:p>
                <a:pPr algn="ctr">
                  <a:defRPr/>
                </a:pPr>
                <a:endParaRPr lang="en-US" dirty="0">
                  <a:solidFill>
                    <a:prstClr val="white"/>
                  </a:solidFill>
                  <a:latin typeface="Arial"/>
                  <a:ea typeface="ＭＳ Ｐゴシック"/>
                  <a:cs typeface="Arial" charset="0"/>
                </a:endParaRPr>
              </a:p>
            </p:txBody>
          </p:sp>
        </p:grpSp>
      </p:grpSp>
      <p:grpSp>
        <p:nvGrpSpPr>
          <p:cNvPr id="74" name="Group 73">
            <a:extLst>
              <a:ext uri="{FF2B5EF4-FFF2-40B4-BE49-F238E27FC236}">
                <a16:creationId xmlns:a16="http://schemas.microsoft.com/office/drawing/2014/main" id="{6A1CF75B-E240-4921-A41E-0C043DADCF8D}"/>
              </a:ext>
            </a:extLst>
          </p:cNvPr>
          <p:cNvGrpSpPr>
            <a:grpSpLocks noChangeAspect="1"/>
          </p:cNvGrpSpPr>
          <p:nvPr/>
        </p:nvGrpSpPr>
        <p:grpSpPr>
          <a:xfrm>
            <a:off x="6471998" y="4227423"/>
            <a:ext cx="1356294" cy="1508760"/>
            <a:chOff x="6278958" y="2234374"/>
            <a:chExt cx="2307227" cy="2566588"/>
          </a:xfrm>
        </p:grpSpPr>
        <p:sp>
          <p:nvSpPr>
            <p:cNvPr id="56" name="Oval 55">
              <a:extLst>
                <a:ext uri="{FF2B5EF4-FFF2-40B4-BE49-F238E27FC236}">
                  <a16:creationId xmlns:a16="http://schemas.microsoft.com/office/drawing/2014/main" id="{DC41003F-539E-46E2-86DC-BC436D87CA93}"/>
                </a:ext>
              </a:extLst>
            </p:cNvPr>
            <p:cNvSpPr>
              <a:spLocks noChangeAspect="1"/>
            </p:cNvSpPr>
            <p:nvPr/>
          </p:nvSpPr>
          <p:spPr bwMode="auto">
            <a:xfrm>
              <a:off x="6300147" y="2377440"/>
              <a:ext cx="2286000" cy="2286000"/>
            </a:xfrm>
            <a:prstGeom prst="ellipse">
              <a:avLst/>
            </a:prstGeom>
            <a:gradFill rotWithShape="1">
              <a:gsLst>
                <a:gs pos="0">
                  <a:srgbClr val="007AC2">
                    <a:alpha val="80000"/>
                  </a:srgbClr>
                </a:gs>
                <a:gs pos="100000">
                  <a:srgbClr val="007AC2">
                    <a:lumMod val="20000"/>
                    <a:lumOff val="80000"/>
                  </a:srgbClr>
                </a:gs>
              </a:gsLst>
              <a:lin ang="19800000" scaled="0"/>
            </a:gradFill>
            <a:ln w="6350" cap="flat" cmpd="sng" algn="ctr">
              <a:solidFill>
                <a:srgbClr val="007AC2"/>
              </a:solidFill>
              <a:prstDash val="soli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342900" eaLnBrk="0" hangingPunct="0">
                <a:defRPr/>
              </a:pPr>
              <a:endParaRPr lang="en-US" sz="1050" b="1" kern="0" dirty="0">
                <a:solidFill>
                  <a:srgbClr val="000000"/>
                </a:solidFill>
                <a:latin typeface="Arial"/>
                <a:ea typeface="ＭＳ Ｐゴシック"/>
              </a:endParaRPr>
            </a:p>
          </p:txBody>
        </p:sp>
        <p:pic>
          <p:nvPicPr>
            <p:cNvPr id="58" name="Picture 2" descr="D:\GIS\General\Generic grids\Export\Globe_orthographic_oblique.png">
              <a:extLst>
                <a:ext uri="{FF2B5EF4-FFF2-40B4-BE49-F238E27FC236}">
                  <a16:creationId xmlns:a16="http://schemas.microsoft.com/office/drawing/2014/main" id="{BFF4D75E-6171-4DB8-952A-2B5BCF1C30BD}"/>
                </a:ext>
              </a:extLst>
            </p:cNvPr>
            <p:cNvPicPr>
              <a:picLocks noChangeAspect="1" noChangeArrowheads="1"/>
            </p:cNvPicPr>
            <p:nvPr/>
          </p:nvPicPr>
          <p:blipFill>
            <a:blip r:embed="rId3" cstate="print"/>
            <a:srcRect l="4400" t="4400" r="4400" b="4400"/>
            <a:stretch>
              <a:fillRect/>
            </a:stretch>
          </p:blipFill>
          <p:spPr bwMode="auto">
            <a:xfrm>
              <a:off x="6300187" y="2377440"/>
              <a:ext cx="2285998" cy="2286000"/>
            </a:xfrm>
            <a:prstGeom prst="rect">
              <a:avLst/>
            </a:prstGeom>
            <a:noFill/>
          </p:spPr>
        </p:pic>
        <p:sp>
          <p:nvSpPr>
            <p:cNvPr id="66" name="Can 195">
              <a:extLst>
                <a:ext uri="{FF2B5EF4-FFF2-40B4-BE49-F238E27FC236}">
                  <a16:creationId xmlns:a16="http://schemas.microsoft.com/office/drawing/2014/main" id="{3EC19A82-9566-43BB-8253-CFBFEDD1294F}"/>
                </a:ext>
              </a:extLst>
            </p:cNvPr>
            <p:cNvSpPr/>
            <p:nvPr/>
          </p:nvSpPr>
          <p:spPr bwMode="auto">
            <a:xfrm rot="2400000">
              <a:off x="6295308" y="2234374"/>
              <a:ext cx="2285998" cy="2566588"/>
            </a:xfrm>
            <a:prstGeom prst="can">
              <a:avLst>
                <a:gd name="adj" fmla="val 32842"/>
              </a:avLst>
            </a:prstGeom>
            <a:gradFill flip="none" rotWithShape="1">
              <a:gsLst>
                <a:gs pos="0">
                  <a:srgbClr val="35AC46">
                    <a:tint val="100000"/>
                    <a:shade val="100000"/>
                    <a:satMod val="130000"/>
                    <a:alpha val="60000"/>
                  </a:srgbClr>
                </a:gs>
                <a:gs pos="100000">
                  <a:srgbClr val="35AC46">
                    <a:tint val="50000"/>
                    <a:shade val="100000"/>
                    <a:satMod val="350000"/>
                    <a:alpha val="10000"/>
                  </a:srgbClr>
                </a:gs>
              </a:gsLst>
              <a:lin ang="19800000" scaled="0"/>
              <a:tileRect/>
            </a:gradFill>
            <a:ln w="9525" cap="flat" cmpd="sng" algn="ctr">
              <a:solidFill>
                <a:srgbClr val="35AC46">
                  <a:lumMod val="50000"/>
                </a:srgbClr>
              </a:solidFill>
              <a:prstDash val="solid"/>
              <a:headEnd type="none" w="med" len="med"/>
              <a:tailEnd type="none" w="med" len="med"/>
            </a:ln>
            <a:effectLst>
              <a:outerShdw blurRad="40000" dist="23000" dir="5400000" rotWithShape="0">
                <a:srgbClr val="000000">
                  <a:alpha val="35000"/>
                </a:srgbClr>
              </a:outerShdw>
            </a:effectLst>
          </p:spPr>
          <p:txBody>
            <a:bodyPr vert="horz" wrap="none" lIns="68580" tIns="34290" rIns="68580" bIns="34290" numCol="1" rtlCol="0" anchor="ctr" anchorCtr="0" compatLnSpc="1">
              <a:prstTxWarp prst="textNoShape">
                <a:avLst/>
              </a:prstTxWarp>
            </a:bodyPr>
            <a:lstStyle/>
            <a:p>
              <a:pPr algn="ctr" defTabSz="685800" eaLnBrk="0" hangingPunct="0">
                <a:defRPr/>
              </a:pPr>
              <a:endParaRPr lang="en-US" sz="1050" b="1" kern="0" dirty="0">
                <a:solidFill>
                  <a:srgbClr val="000000"/>
                </a:solidFill>
                <a:latin typeface="Arial"/>
                <a:ea typeface="ＭＳ Ｐゴシック"/>
              </a:endParaRPr>
            </a:p>
          </p:txBody>
        </p:sp>
        <p:sp>
          <p:nvSpPr>
            <p:cNvPr id="67" name="Arc 66">
              <a:extLst>
                <a:ext uri="{FF2B5EF4-FFF2-40B4-BE49-F238E27FC236}">
                  <a16:creationId xmlns:a16="http://schemas.microsoft.com/office/drawing/2014/main" id="{9DF1AC0C-A241-49DD-815D-1BE0FC53F7E0}"/>
                </a:ext>
              </a:extLst>
            </p:cNvPr>
            <p:cNvSpPr/>
            <p:nvPr/>
          </p:nvSpPr>
          <p:spPr bwMode="auto">
            <a:xfrm rot="13200000">
              <a:off x="6278958" y="3178467"/>
              <a:ext cx="2277886" cy="739825"/>
            </a:xfrm>
            <a:prstGeom prst="arc">
              <a:avLst>
                <a:gd name="adj1" fmla="val 10795725"/>
                <a:gd name="adj2" fmla="val 21534505"/>
              </a:avLst>
            </a:prstGeom>
            <a:noFill/>
            <a:ln w="19050" cap="flat" cmpd="sng" algn="ctr">
              <a:solidFill>
                <a:srgbClr val="FF0000"/>
              </a:solidFill>
              <a:prstDash val="solid"/>
              <a:round/>
              <a:headEnd type="none" w="med" len="med"/>
              <a:tailEnd type="none" w="med" len="med"/>
            </a:ln>
            <a:effectLst/>
          </p:spPr>
          <p:txBody>
            <a:bodyPr rtlCol="0" anchor="ctr"/>
            <a:lstStyle/>
            <a:p>
              <a:pPr algn="ctr">
                <a:defRPr/>
              </a:pPr>
              <a:endParaRPr lang="en-US" dirty="0">
                <a:solidFill>
                  <a:prstClr val="white"/>
                </a:solidFill>
                <a:latin typeface="Arial"/>
                <a:ea typeface="ＭＳ Ｐゴシック"/>
                <a:cs typeface="Arial" charset="0"/>
              </a:endParaRPr>
            </a:p>
          </p:txBody>
        </p:sp>
      </p:grpSp>
      <p:sp>
        <p:nvSpPr>
          <p:cNvPr id="71" name="TextBox 70">
            <a:extLst>
              <a:ext uri="{FF2B5EF4-FFF2-40B4-BE49-F238E27FC236}">
                <a16:creationId xmlns:a16="http://schemas.microsoft.com/office/drawing/2014/main" id="{E07AC1D6-2966-45F5-8424-15169C15DC0C}"/>
              </a:ext>
            </a:extLst>
          </p:cNvPr>
          <p:cNvSpPr txBox="1"/>
          <p:nvPr/>
        </p:nvSpPr>
        <p:spPr>
          <a:xfrm>
            <a:off x="4913086" y="4198203"/>
            <a:ext cx="1194239" cy="482441"/>
          </a:xfrm>
          <a:prstGeom prst="rect">
            <a:avLst/>
          </a:prstGeom>
          <a:noFill/>
          <a:effectLst/>
        </p:spPr>
        <p:txBody>
          <a:bodyPr wrap="square" lIns="0" tIns="0" rIns="0" bIns="0" rtlCol="0">
            <a:noAutofit/>
          </a:bodyPr>
          <a:lstStyle/>
          <a:p>
            <a:pPr defTabSz="342900" eaLnBrk="0" hangingPunct="0">
              <a:defRPr/>
            </a:pPr>
            <a:r>
              <a:rPr lang="en-US" sz="1500" b="1" dirty="0">
                <a:solidFill>
                  <a:prstClr val="black"/>
                </a:solidFill>
                <a:latin typeface="Arial"/>
                <a:ea typeface="ＭＳ Ｐゴシック"/>
                <a:cs typeface="Arial" charset="0"/>
              </a:rPr>
              <a:t>Transverse Mercator</a:t>
            </a:r>
          </a:p>
        </p:txBody>
      </p:sp>
      <p:sp>
        <p:nvSpPr>
          <p:cNvPr id="72" name="TextBox 71">
            <a:extLst>
              <a:ext uri="{FF2B5EF4-FFF2-40B4-BE49-F238E27FC236}">
                <a16:creationId xmlns:a16="http://schemas.microsoft.com/office/drawing/2014/main" id="{B22077A9-1B53-40B1-A16E-BAF57D251AE6}"/>
              </a:ext>
            </a:extLst>
          </p:cNvPr>
          <p:cNvSpPr txBox="1"/>
          <p:nvPr/>
        </p:nvSpPr>
        <p:spPr>
          <a:xfrm>
            <a:off x="7938924" y="4198202"/>
            <a:ext cx="962369" cy="482441"/>
          </a:xfrm>
          <a:prstGeom prst="rect">
            <a:avLst/>
          </a:prstGeom>
          <a:noFill/>
          <a:effectLst/>
        </p:spPr>
        <p:txBody>
          <a:bodyPr wrap="square" lIns="0" tIns="0" rIns="0" bIns="0" rtlCol="0">
            <a:noAutofit/>
          </a:bodyPr>
          <a:lstStyle/>
          <a:p>
            <a:pPr defTabSz="342900" eaLnBrk="0" hangingPunct="0">
              <a:defRPr/>
            </a:pPr>
            <a:r>
              <a:rPr lang="en-US" sz="1500" b="1" dirty="0">
                <a:solidFill>
                  <a:prstClr val="black"/>
                </a:solidFill>
                <a:latin typeface="Arial"/>
                <a:ea typeface="ＭＳ Ｐゴシック"/>
                <a:cs typeface="Arial" charset="0"/>
              </a:rPr>
              <a:t>Oblique Mercator</a:t>
            </a:r>
          </a:p>
        </p:txBody>
      </p:sp>
      <p:sp>
        <p:nvSpPr>
          <p:cNvPr id="75" name="TextBox 74">
            <a:extLst>
              <a:ext uri="{FF2B5EF4-FFF2-40B4-BE49-F238E27FC236}">
                <a16:creationId xmlns:a16="http://schemas.microsoft.com/office/drawing/2014/main" id="{E096D85D-0587-45C8-BDF2-4969C434C507}"/>
              </a:ext>
            </a:extLst>
          </p:cNvPr>
          <p:cNvSpPr txBox="1"/>
          <p:nvPr/>
        </p:nvSpPr>
        <p:spPr>
          <a:xfrm>
            <a:off x="1827192" y="4198949"/>
            <a:ext cx="1076828" cy="730721"/>
          </a:xfrm>
          <a:prstGeom prst="rect">
            <a:avLst/>
          </a:prstGeom>
          <a:noFill/>
          <a:effectLst/>
        </p:spPr>
        <p:txBody>
          <a:bodyPr wrap="square" lIns="0" tIns="0" rIns="0" bIns="0" rtlCol="0">
            <a:noAutofit/>
          </a:bodyPr>
          <a:lstStyle/>
          <a:p>
            <a:pPr defTabSz="342900" eaLnBrk="0" fontAlgn="auto" hangingPunct="0">
              <a:spcBef>
                <a:spcPts val="0"/>
              </a:spcBef>
              <a:spcAft>
                <a:spcPts val="0"/>
              </a:spcAft>
              <a:defRPr/>
            </a:pPr>
            <a:r>
              <a:rPr lang="en-US" sz="1500" b="1" dirty="0">
                <a:solidFill>
                  <a:prstClr val="black"/>
                </a:solidFill>
                <a:latin typeface="Arial"/>
                <a:ea typeface="ＭＳ Ｐゴシック"/>
                <a:cs typeface="Arial" charset="0"/>
              </a:rPr>
              <a:t>Lambert conformal conic</a:t>
            </a:r>
          </a:p>
        </p:txBody>
      </p:sp>
    </p:spTree>
    <p:extLst>
      <p:ext uri="{BB962C8B-B14F-4D97-AF65-F5344CB8AC3E}">
        <p14:creationId xmlns:p14="http://schemas.microsoft.com/office/powerpoint/2010/main" val="406586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p:txBody>
          <a:bodyPr/>
          <a:lstStyle/>
          <a:p>
            <a:pPr>
              <a:defRPr/>
            </a:pPr>
            <a:r>
              <a:rPr lang="en-US" altLang="en-US" sz="4000" dirty="0" smtClean="0">
                <a:latin typeface="+mj-lt"/>
              </a:rPr>
              <a:t>SPCS2022 project moving forward!</a:t>
            </a:r>
          </a:p>
        </p:txBody>
      </p:sp>
      <p:sp>
        <p:nvSpPr>
          <p:cNvPr id="93187" name="Content Placeholder 2"/>
          <p:cNvSpPr>
            <a:spLocks noGrp="1"/>
          </p:cNvSpPr>
          <p:nvPr>
            <p:ph idx="1"/>
          </p:nvPr>
        </p:nvSpPr>
        <p:spPr>
          <a:xfrm>
            <a:off x="473075" y="1066800"/>
            <a:ext cx="8339138" cy="4894263"/>
          </a:xfrm>
        </p:spPr>
        <p:txBody>
          <a:bodyPr/>
          <a:lstStyle/>
          <a:p>
            <a:pPr>
              <a:defRPr/>
            </a:pPr>
            <a:r>
              <a:rPr lang="en-US" altLang="en-US" sz="2800" dirty="0" smtClean="0">
                <a:latin typeface="+mj-lt"/>
              </a:rPr>
              <a:t>Main differences with existing State Plane:</a:t>
            </a:r>
          </a:p>
          <a:p>
            <a:pPr lvl="1">
              <a:defRPr/>
            </a:pPr>
            <a:r>
              <a:rPr lang="en-US" altLang="en-US" sz="2400" dirty="0" smtClean="0">
                <a:latin typeface="+mj-lt"/>
              </a:rPr>
              <a:t>Design to minimize distortion at topographic surface</a:t>
            </a:r>
          </a:p>
          <a:p>
            <a:pPr lvl="1">
              <a:defRPr/>
            </a:pPr>
            <a:r>
              <a:rPr lang="en-US" altLang="en-US" sz="2400" dirty="0" smtClean="0">
                <a:latin typeface="+mj-lt"/>
              </a:rPr>
              <a:t>Switch to one-parallel Lambert</a:t>
            </a:r>
          </a:p>
          <a:p>
            <a:pPr lvl="1">
              <a:defRPr/>
            </a:pPr>
            <a:r>
              <a:rPr lang="en-US" altLang="en-US" sz="2400" dirty="0" smtClean="0">
                <a:latin typeface="+mj-lt"/>
              </a:rPr>
              <a:t>Use of default SPCS2022 definitions</a:t>
            </a:r>
          </a:p>
          <a:p>
            <a:pPr lvl="1">
              <a:defRPr/>
            </a:pPr>
            <a:r>
              <a:rPr lang="en-US" altLang="en-US" sz="2400" dirty="0" smtClean="0">
                <a:latin typeface="+mj-lt"/>
              </a:rPr>
              <a:t>“Layered” and “special purpose” zones</a:t>
            </a:r>
          </a:p>
          <a:p>
            <a:pPr lvl="1">
              <a:defRPr/>
            </a:pPr>
            <a:r>
              <a:rPr lang="en-US" altLang="en-US" sz="2400" dirty="0" smtClean="0">
                <a:latin typeface="+mj-lt"/>
              </a:rPr>
              <a:t>Allowance for low distortion projections</a:t>
            </a:r>
          </a:p>
          <a:p>
            <a:pPr>
              <a:defRPr/>
            </a:pPr>
            <a:r>
              <a:rPr lang="en-US" altLang="en-US" sz="2800" dirty="0" smtClean="0">
                <a:latin typeface="+mj-lt"/>
              </a:rPr>
              <a:t>Need for effective communication, outreach, and response</a:t>
            </a:r>
          </a:p>
          <a:p>
            <a:pPr>
              <a:defRPr/>
            </a:pPr>
            <a:r>
              <a:rPr lang="en-US" altLang="en-US" sz="2800" dirty="0" smtClean="0">
                <a:latin typeface="+mj-lt"/>
              </a:rPr>
              <a:t>Goal:  </a:t>
            </a:r>
            <a:r>
              <a:rPr lang="en-US" altLang="en-US" sz="2800" b="1" i="1" dirty="0" smtClean="0">
                <a:latin typeface="+mj-lt"/>
              </a:rPr>
              <a:t>Work with customers to define practical SPCS2022 that best meets their needs for the NSRS of the future</a:t>
            </a:r>
          </a:p>
        </p:txBody>
      </p:sp>
      <p:sp>
        <p:nvSpPr>
          <p:cNvPr id="4" name="Date Placeholder 3"/>
          <p:cNvSpPr>
            <a:spLocks noGrp="1"/>
          </p:cNvSpPr>
          <p:nvPr>
            <p:ph type="dt"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1454864492"/>
      </p:ext>
    </p:extLst>
  </p:cSld>
  <p:clrMapOvr>
    <a:masterClrMapping/>
  </p:clrMapOvr>
  <p:transition spd="med">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3075" y="457200"/>
            <a:ext cx="8229600" cy="1143000"/>
          </a:xfrm>
        </p:spPr>
        <p:txBody>
          <a:bodyPr/>
          <a:lstStyle/>
          <a:p>
            <a:pPr>
              <a:defRPr/>
            </a:pPr>
            <a:r>
              <a:rPr lang="en-US" sz="5400" dirty="0">
                <a:latin typeface="+mj-lt"/>
              </a:rPr>
              <a:t>Federal Register </a:t>
            </a:r>
            <a:r>
              <a:rPr lang="en-US" sz="5400" dirty="0" smtClean="0">
                <a:latin typeface="+mj-lt"/>
              </a:rPr>
              <a:t>Notice</a:t>
            </a:r>
            <a:br>
              <a:rPr lang="en-US" sz="5400" dirty="0" smtClean="0">
                <a:latin typeface="+mj-lt"/>
              </a:rPr>
            </a:br>
            <a:r>
              <a:rPr lang="en-US" sz="5400" dirty="0" smtClean="0">
                <a:latin typeface="+mj-lt"/>
              </a:rPr>
              <a:t>SPCS2022</a:t>
            </a:r>
            <a:endParaRPr lang="en-US" sz="4000" dirty="0">
              <a:latin typeface="+mj-lt"/>
            </a:endParaRPr>
          </a:p>
        </p:txBody>
      </p:sp>
      <p:sp>
        <p:nvSpPr>
          <p:cNvPr id="3" name="Content Placeholder 2"/>
          <p:cNvSpPr>
            <a:spLocks noGrp="1"/>
          </p:cNvSpPr>
          <p:nvPr>
            <p:ph idx="1"/>
          </p:nvPr>
        </p:nvSpPr>
        <p:spPr/>
        <p:txBody>
          <a:bodyPr>
            <a:noAutofit/>
          </a:bodyPr>
          <a:lstStyle/>
          <a:p>
            <a:pPr marL="0" indent="0">
              <a:lnSpc>
                <a:spcPct val="130000"/>
              </a:lnSpc>
              <a:buFont typeface="Arial" panose="020B0604020202020204" pitchFamily="34" charset="0"/>
              <a:buNone/>
              <a:defRPr/>
            </a:pPr>
            <a:r>
              <a:rPr lang="en-US" sz="2800" dirty="0" smtClean="0">
                <a:latin typeface="+mj-lt"/>
              </a:rPr>
              <a:t>Special Zones</a:t>
            </a:r>
          </a:p>
          <a:p>
            <a:pPr>
              <a:lnSpc>
                <a:spcPct val="130000"/>
              </a:lnSpc>
              <a:defRPr/>
            </a:pPr>
            <a:r>
              <a:rPr lang="en-US" sz="2800" dirty="0" smtClean="0">
                <a:latin typeface="+mj-lt"/>
              </a:rPr>
              <a:t>Major </a:t>
            </a:r>
            <a:r>
              <a:rPr lang="en-US" sz="2800" dirty="0">
                <a:latin typeface="+mj-lt"/>
              </a:rPr>
              <a:t>urbanized </a:t>
            </a:r>
            <a:r>
              <a:rPr lang="en-US" sz="2800" dirty="0" smtClean="0">
                <a:latin typeface="+mj-lt"/>
              </a:rPr>
              <a:t>areas</a:t>
            </a:r>
          </a:p>
          <a:p>
            <a:pPr>
              <a:lnSpc>
                <a:spcPct val="130000"/>
              </a:lnSpc>
              <a:defRPr/>
            </a:pPr>
            <a:r>
              <a:rPr lang="en-US" sz="2800" dirty="0">
                <a:latin typeface="+mj-lt"/>
              </a:rPr>
              <a:t>L</a:t>
            </a:r>
            <a:r>
              <a:rPr lang="en-US" sz="2800" dirty="0" smtClean="0">
                <a:latin typeface="+mj-lt"/>
              </a:rPr>
              <a:t>arge </a:t>
            </a:r>
            <a:r>
              <a:rPr lang="en-US" sz="2800" dirty="0">
                <a:latin typeface="+mj-lt"/>
              </a:rPr>
              <a:t>American Indian </a:t>
            </a:r>
            <a:r>
              <a:rPr lang="en-US" sz="2800" dirty="0" smtClean="0">
                <a:latin typeface="+mj-lt"/>
              </a:rPr>
              <a:t>reservations</a:t>
            </a:r>
          </a:p>
          <a:p>
            <a:pPr>
              <a:lnSpc>
                <a:spcPct val="130000"/>
              </a:lnSpc>
              <a:defRPr/>
            </a:pPr>
            <a:r>
              <a:rPr lang="en-US" sz="2800" dirty="0">
                <a:latin typeface="+mj-lt"/>
              </a:rPr>
              <a:t>F</a:t>
            </a:r>
            <a:r>
              <a:rPr lang="en-US" sz="2800" dirty="0" smtClean="0">
                <a:latin typeface="+mj-lt"/>
              </a:rPr>
              <a:t>ederal </a:t>
            </a:r>
            <a:r>
              <a:rPr lang="en-US" sz="2800" dirty="0">
                <a:latin typeface="+mj-lt"/>
              </a:rPr>
              <a:t>applications covering large geographic </a:t>
            </a:r>
            <a:r>
              <a:rPr lang="en-US" sz="2800" dirty="0" smtClean="0">
                <a:latin typeface="+mj-lt"/>
              </a:rPr>
              <a:t>areas</a:t>
            </a:r>
          </a:p>
          <a:p>
            <a:pPr marL="0" indent="0">
              <a:lnSpc>
                <a:spcPct val="130000"/>
              </a:lnSpc>
              <a:buFont typeface="Arial" panose="020B0604020202020204" pitchFamily="34" charset="0"/>
              <a:buNone/>
              <a:defRPr/>
            </a:pPr>
            <a:r>
              <a:rPr lang="en-US" sz="2800" dirty="0" smtClean="0">
                <a:latin typeface="+mj-lt"/>
              </a:rPr>
              <a:t> </a:t>
            </a:r>
          </a:p>
          <a:p>
            <a:pPr marL="0" indent="0">
              <a:lnSpc>
                <a:spcPct val="130000"/>
              </a:lnSpc>
              <a:buFont typeface="Arial" panose="020B0604020202020204" pitchFamily="34" charset="0"/>
              <a:buNone/>
              <a:defRPr/>
            </a:pPr>
            <a:r>
              <a:rPr lang="en-US" sz="2400" dirty="0" smtClean="0">
                <a:latin typeface="+mj-lt"/>
              </a:rPr>
              <a:t>*NGS </a:t>
            </a:r>
            <a:r>
              <a:rPr lang="en-US" sz="2400" dirty="0">
                <a:latin typeface="+mj-lt"/>
              </a:rPr>
              <a:t>seeks to determine whether it is appropriate to include special purpose zones as part of SPCS2022, or support special purpose zones in some other manner, if at </a:t>
            </a:r>
            <a:r>
              <a:rPr lang="en-US" sz="2400" dirty="0" smtClean="0">
                <a:latin typeface="+mj-lt"/>
              </a:rPr>
              <a:t>all</a:t>
            </a:r>
            <a:endParaRPr lang="en-US" sz="2400" dirty="0">
              <a:latin typeface="+mj-lt"/>
            </a:endParaRPr>
          </a:p>
        </p:txBody>
      </p:sp>
    </p:spTree>
    <p:extLst>
      <p:ext uri="{BB962C8B-B14F-4D97-AF65-F5344CB8AC3E}">
        <p14:creationId xmlns:p14="http://schemas.microsoft.com/office/powerpoint/2010/main" val="22770359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DD884-B1EC-4CBF-BE6E-8DE015B04D05}"/>
              </a:ext>
            </a:extLst>
          </p:cNvPr>
          <p:cNvSpPr>
            <a:spLocks noGrp="1"/>
          </p:cNvSpPr>
          <p:nvPr>
            <p:ph type="title"/>
          </p:nvPr>
        </p:nvSpPr>
        <p:spPr>
          <a:xfrm>
            <a:off x="0" y="274638"/>
            <a:ext cx="9144000" cy="1143000"/>
          </a:xfrm>
        </p:spPr>
        <p:txBody>
          <a:bodyPr/>
          <a:lstStyle/>
          <a:p>
            <a:r>
              <a:rPr lang="en-US" dirty="0"/>
              <a:t>Linear distortion at topo surface</a:t>
            </a:r>
          </a:p>
        </p:txBody>
      </p:sp>
      <p:sp>
        <p:nvSpPr>
          <p:cNvPr id="3" name="Content Placeholder 2">
            <a:extLst>
              <a:ext uri="{FF2B5EF4-FFF2-40B4-BE49-F238E27FC236}">
                <a16:creationId xmlns:a16="http://schemas.microsoft.com/office/drawing/2014/main" id="{4ED6D7B7-B935-4521-9DE3-2CDBF8B7E83A}"/>
              </a:ext>
            </a:extLst>
          </p:cNvPr>
          <p:cNvSpPr>
            <a:spLocks noGrp="1"/>
          </p:cNvSpPr>
          <p:nvPr>
            <p:ph idx="1"/>
          </p:nvPr>
        </p:nvSpPr>
        <p:spPr>
          <a:xfrm>
            <a:off x="457198" y="1600200"/>
            <a:ext cx="8686801" cy="4791364"/>
          </a:xfrm>
        </p:spPr>
        <p:txBody>
          <a:bodyPr>
            <a:normAutofit fontScale="85000" lnSpcReduction="20000"/>
          </a:bodyPr>
          <a:lstStyle/>
          <a:p>
            <a:pPr marL="0" indent="0">
              <a:spcBef>
                <a:spcPts val="1200"/>
              </a:spcBef>
              <a:buNone/>
            </a:pPr>
            <a:r>
              <a:rPr lang="en-US" b="1" i="1" dirty="0">
                <a:solidFill>
                  <a:srgbClr val="C00000"/>
                </a:solidFill>
              </a:rPr>
              <a:t>Policy§II.C and Procedures§5.c. </a:t>
            </a:r>
          </a:p>
          <a:p>
            <a:pPr>
              <a:spcBef>
                <a:spcPts val="1200"/>
              </a:spcBef>
            </a:pPr>
            <a:r>
              <a:rPr lang="en-US" dirty="0"/>
              <a:t>Distortion for design evaluated at </a:t>
            </a:r>
            <a:r>
              <a:rPr lang="en-US" b="1" dirty="0"/>
              <a:t>topo surface</a:t>
            </a:r>
          </a:p>
          <a:p>
            <a:pPr lvl="1">
              <a:spcBef>
                <a:spcPts val="1200"/>
              </a:spcBef>
            </a:pPr>
            <a:r>
              <a:rPr lang="en-US" dirty="0"/>
              <a:t>Minimize range and mean distortion in zone</a:t>
            </a:r>
          </a:p>
          <a:p>
            <a:pPr lvl="1">
              <a:spcBef>
                <a:spcPts val="1200"/>
              </a:spcBef>
            </a:pPr>
            <a:r>
              <a:rPr lang="en-US" dirty="0"/>
              <a:t>Account for cities with distortion weighted by population</a:t>
            </a:r>
          </a:p>
          <a:p>
            <a:pPr>
              <a:spcBef>
                <a:spcPts val="1200"/>
              </a:spcBef>
            </a:pPr>
            <a:r>
              <a:rPr lang="en-US" dirty="0"/>
              <a:t>Design </a:t>
            </a:r>
            <a:r>
              <a:rPr lang="en-US" b="1" i="1" dirty="0"/>
              <a:t>not</a:t>
            </a:r>
            <a:r>
              <a:rPr lang="en-US" dirty="0"/>
              <a:t> evaluated at the ellipsoid surface</a:t>
            </a:r>
          </a:p>
          <a:p>
            <a:pPr lvl="1">
              <a:spcBef>
                <a:spcPts val="1200"/>
              </a:spcBef>
            </a:pPr>
            <a:r>
              <a:rPr lang="en-US" dirty="0"/>
              <a:t>Nobody lives or works on the ellipsoid</a:t>
            </a:r>
          </a:p>
          <a:p>
            <a:pPr lvl="1">
              <a:spcBef>
                <a:spcPts val="1200"/>
              </a:spcBef>
            </a:pPr>
            <a:r>
              <a:rPr lang="en-US" dirty="0"/>
              <a:t>Likely used in past because it is easier</a:t>
            </a:r>
          </a:p>
          <a:p>
            <a:pPr>
              <a:spcBef>
                <a:spcPts val="1200"/>
              </a:spcBef>
            </a:pPr>
            <a:r>
              <a:rPr lang="en-US" dirty="0"/>
              <a:t>Projection </a:t>
            </a:r>
            <a:r>
              <a:rPr lang="en-US" b="1" i="1" dirty="0"/>
              <a:t>scaled</a:t>
            </a:r>
            <a:r>
              <a:rPr lang="en-US" dirty="0"/>
              <a:t> to topo surface (“ground”)</a:t>
            </a:r>
          </a:p>
          <a:p>
            <a:pPr lvl="1">
              <a:spcBef>
                <a:spcPts val="1200"/>
              </a:spcBef>
            </a:pPr>
            <a:r>
              <a:rPr lang="en-US" dirty="0"/>
              <a:t>Reduces difference between “grid” and “ground”</a:t>
            </a:r>
          </a:p>
          <a:p>
            <a:pPr lvl="1">
              <a:spcBef>
                <a:spcPts val="1200"/>
              </a:spcBef>
            </a:pPr>
            <a:r>
              <a:rPr lang="en-US" dirty="0"/>
              <a:t>Topographic ellipsoid height not part of definition</a:t>
            </a:r>
          </a:p>
        </p:txBody>
      </p:sp>
    </p:spTree>
    <p:extLst>
      <p:ext uri="{BB962C8B-B14F-4D97-AF65-F5344CB8AC3E}">
        <p14:creationId xmlns:p14="http://schemas.microsoft.com/office/powerpoint/2010/main" val="285735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0213" y="74613"/>
            <a:ext cx="8229600" cy="1143000"/>
          </a:xfrm>
        </p:spPr>
        <p:txBody>
          <a:bodyPr/>
          <a:lstStyle/>
          <a:p>
            <a:pPr>
              <a:defRPr/>
            </a:pPr>
            <a:r>
              <a:rPr lang="en-US" dirty="0" smtClean="0">
                <a:latin typeface="+mj-lt"/>
              </a:rPr>
              <a:t>Who</a:t>
            </a:r>
            <a:endParaRPr lang="en-US" dirty="0">
              <a:latin typeface="+mj-lt"/>
            </a:endParaRPr>
          </a:p>
        </p:txBody>
      </p:sp>
      <p:sp>
        <p:nvSpPr>
          <p:cNvPr id="3" name="Content Placeholder 2"/>
          <p:cNvSpPr>
            <a:spLocks noGrp="1"/>
          </p:cNvSpPr>
          <p:nvPr>
            <p:ph idx="1"/>
          </p:nvPr>
        </p:nvSpPr>
        <p:spPr>
          <a:xfrm>
            <a:off x="3124200" y="2290763"/>
            <a:ext cx="8229600" cy="5257800"/>
          </a:xfrm>
        </p:spPr>
        <p:txBody>
          <a:bodyPr/>
          <a:lstStyle/>
          <a:p>
            <a:pPr marL="0" indent="0">
              <a:buFont typeface="Arial" panose="020B0604020202020204" pitchFamily="34" charset="0"/>
              <a:buNone/>
              <a:defRPr/>
            </a:pPr>
            <a:r>
              <a:rPr lang="en-US" sz="1800" dirty="0" smtClean="0">
                <a:latin typeface="+mj-lt"/>
              </a:rPr>
              <a:t>Members</a:t>
            </a:r>
            <a:r>
              <a:rPr lang="en-US" sz="1800" dirty="0">
                <a:latin typeface="+mj-lt"/>
              </a:rPr>
              <a:t>: </a:t>
            </a:r>
          </a:p>
          <a:p>
            <a:pPr lvl="1">
              <a:defRPr/>
            </a:pPr>
            <a:r>
              <a:rPr lang="en-US" sz="1600" dirty="0" smtClean="0">
                <a:latin typeface="+mj-lt"/>
              </a:rPr>
              <a:t>Thomas </a:t>
            </a:r>
            <a:r>
              <a:rPr lang="en-US" sz="1600" dirty="0" err="1" smtClean="0">
                <a:latin typeface="+mj-lt"/>
              </a:rPr>
              <a:t>Breitnauer</a:t>
            </a:r>
            <a:r>
              <a:rPr lang="en-US" sz="1600" dirty="0" smtClean="0">
                <a:latin typeface="+mj-lt"/>
              </a:rPr>
              <a:t>, Denver International Airport, </a:t>
            </a:r>
          </a:p>
          <a:p>
            <a:pPr lvl="1">
              <a:defRPr/>
            </a:pPr>
            <a:r>
              <a:rPr lang="en-US" sz="1600" dirty="0" smtClean="0">
                <a:latin typeface="+mj-lt"/>
              </a:rPr>
              <a:t>Rick </a:t>
            </a:r>
            <a:r>
              <a:rPr lang="en-US" sz="1600" dirty="0" err="1">
                <a:latin typeface="+mj-lt"/>
              </a:rPr>
              <a:t>Corsi</a:t>
            </a:r>
            <a:r>
              <a:rPr lang="en-US" sz="1600" dirty="0">
                <a:latin typeface="+mj-lt"/>
              </a:rPr>
              <a:t>, Office of Information and Technology </a:t>
            </a:r>
          </a:p>
          <a:p>
            <a:pPr lvl="1">
              <a:defRPr/>
            </a:pPr>
            <a:r>
              <a:rPr lang="en-US" sz="1600" dirty="0" smtClean="0">
                <a:latin typeface="+mj-lt"/>
              </a:rPr>
              <a:t>Annabelle Montoya, GIS Colorado, City of </a:t>
            </a:r>
            <a:r>
              <a:rPr lang="en-US" sz="1600" dirty="0" err="1" smtClean="0">
                <a:latin typeface="+mj-lt"/>
              </a:rPr>
              <a:t>Wheatridge</a:t>
            </a:r>
            <a:endParaRPr lang="en-US" sz="1600" dirty="0" smtClean="0">
              <a:latin typeface="+mj-lt"/>
            </a:endParaRPr>
          </a:p>
          <a:p>
            <a:pPr lvl="1">
              <a:defRPr/>
            </a:pPr>
            <a:r>
              <a:rPr lang="en-US" sz="1600" dirty="0" smtClean="0">
                <a:latin typeface="+mj-lt"/>
              </a:rPr>
              <a:t>Joey </a:t>
            </a:r>
            <a:r>
              <a:rPr lang="en-US" sz="1600" dirty="0">
                <a:latin typeface="+mj-lt"/>
              </a:rPr>
              <a:t>Stone, Denver </a:t>
            </a:r>
            <a:r>
              <a:rPr lang="en-US" sz="1600" dirty="0" smtClean="0">
                <a:latin typeface="+mj-lt"/>
              </a:rPr>
              <a:t>Water</a:t>
            </a:r>
          </a:p>
          <a:p>
            <a:pPr lvl="1">
              <a:defRPr/>
            </a:pPr>
            <a:r>
              <a:rPr lang="en-US" sz="1600" dirty="0" smtClean="0">
                <a:latin typeface="+mj-lt"/>
              </a:rPr>
              <a:t>CDOT</a:t>
            </a:r>
          </a:p>
          <a:p>
            <a:pPr lvl="1">
              <a:defRPr/>
            </a:pPr>
            <a:endParaRPr lang="en-US" sz="1600" dirty="0">
              <a:latin typeface="+mj-lt"/>
            </a:endParaRPr>
          </a:p>
          <a:p>
            <a:pPr lvl="1">
              <a:defRPr/>
            </a:pPr>
            <a:endParaRPr lang="en-US" sz="1600" dirty="0" smtClean="0">
              <a:latin typeface="+mj-lt"/>
            </a:endParaRPr>
          </a:p>
          <a:p>
            <a:pPr lvl="1">
              <a:defRPr/>
            </a:pPr>
            <a:endParaRPr lang="en-US" sz="1600" dirty="0">
              <a:latin typeface="+mj-lt"/>
            </a:endParaRPr>
          </a:p>
          <a:p>
            <a:pPr marL="0" indent="0">
              <a:buFont typeface="Arial" panose="020B0604020202020204" pitchFamily="34" charset="0"/>
              <a:buNone/>
              <a:defRPr/>
            </a:pPr>
            <a:r>
              <a:rPr lang="en-US" sz="1800" dirty="0" smtClean="0">
                <a:latin typeface="+mj-lt"/>
              </a:rPr>
              <a:t>Advisors</a:t>
            </a:r>
            <a:r>
              <a:rPr lang="en-US" sz="1800" dirty="0">
                <a:latin typeface="+mj-lt"/>
              </a:rPr>
              <a:t>: </a:t>
            </a:r>
          </a:p>
          <a:p>
            <a:pPr lvl="1">
              <a:defRPr/>
            </a:pPr>
            <a:r>
              <a:rPr lang="en-US" sz="1600" dirty="0">
                <a:latin typeface="+mj-lt"/>
              </a:rPr>
              <a:t>Todd Beers, President PLSC </a:t>
            </a:r>
          </a:p>
          <a:p>
            <a:pPr lvl="1">
              <a:defRPr/>
            </a:pPr>
            <a:r>
              <a:rPr lang="en-US" sz="1600" dirty="0" smtClean="0">
                <a:latin typeface="+mj-lt"/>
              </a:rPr>
              <a:t>Pam Fromhertz, NGS Rocky Mountain Regional Advisor </a:t>
            </a:r>
          </a:p>
          <a:p>
            <a:pPr lvl="1">
              <a:defRPr/>
            </a:pPr>
            <a:r>
              <a:rPr lang="en-US" sz="1600" dirty="0" smtClean="0">
                <a:latin typeface="+mj-lt"/>
              </a:rPr>
              <a:t>Becky </a:t>
            </a:r>
            <a:r>
              <a:rPr lang="en-US" sz="1600" dirty="0">
                <a:latin typeface="+mj-lt"/>
              </a:rPr>
              <a:t>Roland, PLSC Executive Secretariat </a:t>
            </a:r>
          </a:p>
        </p:txBody>
      </p:sp>
      <p:pic>
        <p:nvPicPr>
          <p:cNvPr id="1229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8300" y="638175"/>
            <a:ext cx="1436688"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TextBox 4"/>
          <p:cNvSpPr txBox="1">
            <a:spLocks noChangeArrowheads="1"/>
          </p:cNvSpPr>
          <p:nvPr/>
        </p:nvSpPr>
        <p:spPr bwMode="auto">
          <a:xfrm>
            <a:off x="1998663" y="1171575"/>
            <a:ext cx="6494462"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a:t>State Coordinator: </a:t>
            </a:r>
          </a:p>
          <a:p>
            <a:r>
              <a:rPr lang="en-US" altLang="en-US" sz="1600"/>
              <a:t>John Hunter, Professional Land Surveyors of Colorado (PLSC), Denver Water </a:t>
            </a:r>
          </a:p>
          <a:p>
            <a:endParaRPr lang="en-US" altLang="en-US"/>
          </a:p>
        </p:txBody>
      </p:sp>
      <p:pic>
        <p:nvPicPr>
          <p:cNvPr id="12294" name="5D13EFD3-AB1E-44FC-946A-239A5298EE41" descr="image1.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850" y="3802063"/>
            <a:ext cx="941388"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9713" y="2286000"/>
            <a:ext cx="1309687"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97038" y="2286000"/>
            <a:ext cx="1304925"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73050" y="3794125"/>
            <a:ext cx="1185863" cy="157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4560253" y="4321502"/>
            <a:ext cx="3774495" cy="523220"/>
          </a:xfrm>
          <a:prstGeom prst="rect">
            <a:avLst/>
          </a:prstGeom>
          <a:ln w="9525">
            <a:solidFill>
              <a:schemeClr val="tx1"/>
            </a:solidFill>
          </a:ln>
        </p:spPr>
        <p:txBody>
          <a:bodyPr wrap="none">
            <a:spAutoFit/>
          </a:bodyPr>
          <a:lstStyle/>
          <a:p>
            <a:pPr marL="0" indent="0">
              <a:spcAft>
                <a:spcPts val="0"/>
              </a:spcAft>
              <a:buFont typeface="Arial" panose="020B0604020202020204" pitchFamily="34" charset="0"/>
              <a:buNone/>
              <a:defRPr/>
            </a:pPr>
            <a:r>
              <a:rPr lang="en-US" sz="2800" u="sng" dirty="0">
                <a:hlinkClick r:id="rId7"/>
              </a:rPr>
              <a:t>CoCoordinator@plsc.net</a:t>
            </a:r>
            <a:endParaRPr lang="en-US" sz="2800" u="sng" dirty="0"/>
          </a:p>
        </p:txBody>
      </p:sp>
    </p:spTree>
    <p:extLst>
      <p:ext uri="{BB962C8B-B14F-4D97-AF65-F5344CB8AC3E}">
        <p14:creationId xmlns:p14="http://schemas.microsoft.com/office/powerpoint/2010/main" val="64365421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29143-C990-4523-B1D6-DCA28082B9D6}"/>
              </a:ext>
            </a:extLst>
          </p:cNvPr>
          <p:cNvSpPr>
            <a:spLocks noGrp="1"/>
          </p:cNvSpPr>
          <p:nvPr>
            <p:ph type="title"/>
          </p:nvPr>
        </p:nvSpPr>
        <p:spPr>
          <a:xfrm>
            <a:off x="0" y="274638"/>
            <a:ext cx="9144000" cy="1143000"/>
          </a:xfrm>
        </p:spPr>
        <p:txBody>
          <a:bodyPr/>
          <a:lstStyle/>
          <a:p>
            <a:r>
              <a:rPr lang="en-US" dirty="0"/>
              <a:t>Why only a 1-parallel LCC?</a:t>
            </a:r>
            <a:endParaRPr lang="en-US" b="1" i="1" dirty="0"/>
          </a:p>
        </p:txBody>
      </p:sp>
      <p:sp>
        <p:nvSpPr>
          <p:cNvPr id="3" name="Content Placeholder 2">
            <a:extLst>
              <a:ext uri="{FF2B5EF4-FFF2-40B4-BE49-F238E27FC236}">
                <a16:creationId xmlns:a16="http://schemas.microsoft.com/office/drawing/2014/main" id="{7CA7FF94-EB8A-4847-95E8-1B09AA81B68D}"/>
              </a:ext>
            </a:extLst>
          </p:cNvPr>
          <p:cNvSpPr>
            <a:spLocks noGrp="1"/>
          </p:cNvSpPr>
          <p:nvPr>
            <p:ph idx="1"/>
          </p:nvPr>
        </p:nvSpPr>
        <p:spPr>
          <a:xfrm>
            <a:off x="457200" y="1600199"/>
            <a:ext cx="8458200" cy="4726709"/>
          </a:xfrm>
        </p:spPr>
        <p:txBody>
          <a:bodyPr>
            <a:normAutofit fontScale="85000" lnSpcReduction="20000"/>
          </a:bodyPr>
          <a:lstStyle/>
          <a:p>
            <a:pPr marL="0" indent="0">
              <a:buNone/>
            </a:pPr>
            <a:r>
              <a:rPr lang="en-US" b="1" i="1" dirty="0">
                <a:solidFill>
                  <a:srgbClr val="C00000"/>
                </a:solidFill>
              </a:rPr>
              <a:t>Policy§II.A.1-2 and Procedures§5.a.i. </a:t>
            </a:r>
          </a:p>
          <a:p>
            <a:r>
              <a:rPr lang="en-US" dirty="0"/>
              <a:t>Consistency</a:t>
            </a:r>
          </a:p>
          <a:p>
            <a:pPr lvl="1"/>
            <a:r>
              <a:rPr lang="en-US" dirty="0"/>
              <a:t>Explicitly define projection scale (same as TM and OM)</a:t>
            </a:r>
          </a:p>
          <a:p>
            <a:pPr lvl="1"/>
            <a:r>
              <a:rPr lang="en-US" dirty="0"/>
              <a:t>Can use same number of parameters as TM</a:t>
            </a:r>
          </a:p>
          <a:p>
            <a:pPr lvl="1"/>
            <a:r>
              <a:rPr lang="en-US" dirty="0"/>
              <a:t>Applicable to both “secant” and “non-intersecting” cases</a:t>
            </a:r>
          </a:p>
          <a:p>
            <a:r>
              <a:rPr lang="en-US" dirty="0"/>
              <a:t>Simplicity</a:t>
            </a:r>
          </a:p>
          <a:p>
            <a:pPr lvl="1"/>
            <a:r>
              <a:rPr lang="en-US" dirty="0"/>
              <a:t>Easier to design with respect to topography</a:t>
            </a:r>
          </a:p>
          <a:p>
            <a:pPr lvl="1"/>
            <a:r>
              <a:rPr lang="en-US" dirty="0"/>
              <a:t>Scale due to separation of 2 standard parallels not obvious</a:t>
            </a:r>
          </a:p>
          <a:p>
            <a:pPr lvl="1"/>
            <a:r>
              <a:rPr lang="en-US" dirty="0"/>
              <a:t>Can more readily use “clean” values for parallels</a:t>
            </a:r>
          </a:p>
          <a:p>
            <a:r>
              <a:rPr lang="en-US" dirty="0"/>
              <a:t>Mathematically identical to 2-parallel</a:t>
            </a:r>
          </a:p>
          <a:p>
            <a:pPr lvl="1"/>
            <a:r>
              <a:rPr lang="en-US" b="1" i="1" dirty="0"/>
              <a:t>Any 2-parallel LCC can be recast as 1-parallel that behaves exactly the same</a:t>
            </a:r>
          </a:p>
          <a:p>
            <a:pPr lvl="1"/>
            <a:endParaRPr lang="en-US" dirty="0"/>
          </a:p>
        </p:txBody>
      </p:sp>
    </p:spTree>
    <p:extLst>
      <p:ext uri="{BB962C8B-B14F-4D97-AF65-F5344CB8AC3E}">
        <p14:creationId xmlns:p14="http://schemas.microsoft.com/office/powerpoint/2010/main" val="3411504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DD884-B1EC-4CBF-BE6E-8DE015B04D05}"/>
              </a:ext>
            </a:extLst>
          </p:cNvPr>
          <p:cNvSpPr>
            <a:spLocks noGrp="1"/>
          </p:cNvSpPr>
          <p:nvPr>
            <p:ph type="title"/>
          </p:nvPr>
        </p:nvSpPr>
        <p:spPr>
          <a:xfrm>
            <a:off x="0" y="274638"/>
            <a:ext cx="9144000" cy="1143000"/>
          </a:xfrm>
        </p:spPr>
        <p:txBody>
          <a:bodyPr/>
          <a:lstStyle/>
          <a:p>
            <a:r>
              <a:rPr lang="en-US" dirty="0"/>
              <a:t>Default SPCS2022 designs</a:t>
            </a:r>
          </a:p>
        </p:txBody>
      </p:sp>
      <p:sp>
        <p:nvSpPr>
          <p:cNvPr id="3" name="Content Placeholder 2">
            <a:extLst>
              <a:ext uri="{FF2B5EF4-FFF2-40B4-BE49-F238E27FC236}">
                <a16:creationId xmlns:a16="http://schemas.microsoft.com/office/drawing/2014/main" id="{4ED6D7B7-B935-4521-9DE3-2CDBF8B7E83A}"/>
              </a:ext>
            </a:extLst>
          </p:cNvPr>
          <p:cNvSpPr>
            <a:spLocks noGrp="1"/>
          </p:cNvSpPr>
          <p:nvPr>
            <p:ph idx="1"/>
          </p:nvPr>
        </p:nvSpPr>
        <p:spPr>
          <a:xfrm>
            <a:off x="457199" y="1600200"/>
            <a:ext cx="8492068" cy="4791364"/>
          </a:xfrm>
        </p:spPr>
        <p:txBody>
          <a:bodyPr>
            <a:normAutofit fontScale="85000" lnSpcReduction="10000"/>
          </a:bodyPr>
          <a:lstStyle/>
          <a:p>
            <a:pPr marL="0" indent="0">
              <a:buNone/>
            </a:pPr>
            <a:r>
              <a:rPr lang="en-US" b="1" i="1" dirty="0" err="1">
                <a:solidFill>
                  <a:srgbClr val="C00000"/>
                </a:solidFill>
              </a:rPr>
              <a:t>Policy§IV</a:t>
            </a:r>
            <a:r>
              <a:rPr lang="en-US" b="1" i="1" dirty="0">
                <a:solidFill>
                  <a:srgbClr val="C00000"/>
                </a:solidFill>
              </a:rPr>
              <a:t> and Procedures§5.g. </a:t>
            </a:r>
          </a:p>
          <a:p>
            <a:r>
              <a:rPr lang="en-US" dirty="0"/>
              <a:t>For complete system even with no stakeholder input</a:t>
            </a:r>
          </a:p>
          <a:p>
            <a:pPr lvl="1"/>
            <a:r>
              <a:rPr lang="en-US" dirty="0"/>
              <a:t>To ensure coverage of </a:t>
            </a:r>
            <a:r>
              <a:rPr lang="en-US" b="1" i="1" dirty="0"/>
              <a:t>all</a:t>
            </a:r>
            <a:r>
              <a:rPr lang="en-US" dirty="0"/>
              <a:t> states and U.S. territories</a:t>
            </a:r>
          </a:p>
          <a:p>
            <a:r>
              <a:rPr lang="en-US" dirty="0"/>
              <a:t>Nearly same as SPCS 83 but with some modifications</a:t>
            </a:r>
          </a:p>
          <a:p>
            <a:pPr lvl="1"/>
            <a:r>
              <a:rPr lang="en-US" dirty="0"/>
              <a:t>Almost all zone projection types and extents the same</a:t>
            </a:r>
          </a:p>
          <a:p>
            <a:pPr lvl="1"/>
            <a:r>
              <a:rPr lang="en-US" dirty="0"/>
              <a:t>Modified to align with SPCS2022 policy and procedures</a:t>
            </a:r>
          </a:p>
          <a:p>
            <a:pPr lvl="1"/>
            <a:r>
              <a:rPr lang="en-US" dirty="0"/>
              <a:t>Small number of zones may change projection type, extents</a:t>
            </a:r>
          </a:p>
          <a:p>
            <a:r>
              <a:rPr lang="en-US" dirty="0"/>
              <a:t>Modifications to align with SPCS2022 policy:</a:t>
            </a:r>
          </a:p>
          <a:p>
            <a:pPr lvl="1"/>
            <a:r>
              <a:rPr lang="en-US" dirty="0"/>
              <a:t>Scale redefined with respect to </a:t>
            </a:r>
            <a:r>
              <a:rPr lang="en-US" b="1" dirty="0"/>
              <a:t>topographic surface</a:t>
            </a:r>
          </a:p>
          <a:p>
            <a:pPr lvl="1"/>
            <a:r>
              <a:rPr lang="en-US" dirty="0"/>
              <a:t>One-parallel Lambert and local Oblique Mercator</a:t>
            </a:r>
          </a:p>
          <a:p>
            <a:endParaRPr lang="en-US" dirty="0"/>
          </a:p>
        </p:txBody>
      </p:sp>
    </p:spTree>
    <p:extLst>
      <p:ext uri="{BB962C8B-B14F-4D97-AF65-F5344CB8AC3E}">
        <p14:creationId xmlns:p14="http://schemas.microsoft.com/office/powerpoint/2010/main" val="523176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D67A0B-3700-4F24-9612-DCD6922A12DB}"/>
              </a:ext>
            </a:extLst>
          </p:cNvPr>
          <p:cNvPicPr>
            <a:picLocks noChangeAspect="1"/>
          </p:cNvPicPr>
          <p:nvPr/>
        </p:nvPicPr>
        <p:blipFill>
          <a:blip r:embed="rId2"/>
          <a:stretch>
            <a:fillRect/>
          </a:stretch>
        </p:blipFill>
        <p:spPr>
          <a:xfrm>
            <a:off x="0" y="0"/>
            <a:ext cx="9143999" cy="6858000"/>
          </a:xfrm>
          <a:prstGeom prst="rect">
            <a:avLst/>
          </a:prstGeom>
        </p:spPr>
      </p:pic>
    </p:spTree>
    <p:extLst>
      <p:ext uri="{BB962C8B-B14F-4D97-AF65-F5344CB8AC3E}">
        <p14:creationId xmlns:p14="http://schemas.microsoft.com/office/powerpoint/2010/main" val="13189238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7E1CE99-3C2C-4F76-B78C-F89203C36196}"/>
              </a:ext>
            </a:extLst>
          </p:cNvPr>
          <p:cNvPicPr>
            <a:picLocks noChangeAspect="1"/>
          </p:cNvPicPr>
          <p:nvPr/>
        </p:nvPicPr>
        <p:blipFill>
          <a:blip r:embed="rId3"/>
          <a:stretch>
            <a:fillRect/>
          </a:stretch>
        </p:blipFill>
        <p:spPr>
          <a:xfrm>
            <a:off x="0" y="0"/>
            <a:ext cx="9143999" cy="6858000"/>
          </a:xfrm>
          <a:prstGeom prst="rect">
            <a:avLst/>
          </a:prstGeom>
        </p:spPr>
      </p:pic>
      <p:sp>
        <p:nvSpPr>
          <p:cNvPr id="4" name="TextBox 3">
            <a:extLst>
              <a:ext uri="{FF2B5EF4-FFF2-40B4-BE49-F238E27FC236}">
                <a16:creationId xmlns:a16="http://schemas.microsoft.com/office/drawing/2014/main" id="{1013F2A9-00D5-4937-9DF6-9ACB72755FAD}"/>
              </a:ext>
            </a:extLst>
          </p:cNvPr>
          <p:cNvSpPr txBox="1"/>
          <p:nvPr/>
        </p:nvSpPr>
        <p:spPr>
          <a:xfrm>
            <a:off x="202522" y="3816792"/>
            <a:ext cx="3528230" cy="923330"/>
          </a:xfrm>
          <a:prstGeom prst="rect">
            <a:avLst/>
          </a:prstGeom>
          <a:solidFill>
            <a:schemeClr val="bg1"/>
          </a:solidFill>
          <a:ln w="12700">
            <a:solidFill>
              <a:schemeClr val="tx1"/>
            </a:solidFill>
          </a:ln>
          <a:effectLst>
            <a:outerShdw blurRad="50800" dist="38100" dir="2700000" algn="tl" rotWithShape="0">
              <a:prstClr val="black">
                <a:alpha val="40000"/>
              </a:prstClr>
            </a:outerShdw>
          </a:effectLst>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libri" charset="0"/>
                <a:ea typeface="ＭＳ Ｐゴシック" charset="0"/>
                <a:cs typeface="+mn-cs"/>
              </a:rPr>
              <a:t>Shifted central</a:t>
            </a:r>
            <a:r>
              <a:rPr kumimoji="0" lang="en-US" sz="1800" b="1" i="1" u="none" strike="noStrike" kern="1200" cap="none" spc="0" normalizeH="0" noProof="0" dirty="0">
                <a:ln>
                  <a:noFill/>
                </a:ln>
                <a:solidFill>
                  <a:srgbClr val="C00000"/>
                </a:solidFill>
                <a:effectLst/>
                <a:uLnTx/>
                <a:uFillTx/>
                <a:latin typeface="Calibri" charset="0"/>
                <a:ea typeface="ＭＳ Ｐゴシック" charset="0"/>
                <a:cs typeface="+mn-cs"/>
              </a:rPr>
              <a:t> parallel south to reduce distortion range, decreased scale to reduce distortion in cities.</a:t>
            </a:r>
            <a:endParaRPr kumimoji="0" lang="en-US" sz="1800" b="1" i="1" u="none" strike="noStrike" kern="1200" cap="none" spc="0" normalizeH="0" baseline="0" noProof="0" dirty="0">
              <a:ln>
                <a:noFill/>
              </a:ln>
              <a:solidFill>
                <a:srgbClr val="C00000"/>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4275051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4DC789-111F-4559-9420-28C090957BFC}"/>
              </a:ext>
            </a:extLst>
          </p:cNvPr>
          <p:cNvPicPr>
            <a:picLocks noChangeAspect="1"/>
          </p:cNvPicPr>
          <p:nvPr/>
        </p:nvPicPr>
        <p:blipFill>
          <a:blip r:embed="rId3"/>
          <a:stretch>
            <a:fillRect/>
          </a:stretch>
        </p:blipFill>
        <p:spPr>
          <a:xfrm>
            <a:off x="0" y="633847"/>
            <a:ext cx="9144000" cy="6224153"/>
          </a:xfrm>
          <a:prstGeom prst="rect">
            <a:avLst/>
          </a:prstGeom>
        </p:spPr>
      </p:pic>
      <p:sp>
        <p:nvSpPr>
          <p:cNvPr id="2" name="Title 1">
            <a:extLst>
              <a:ext uri="{FF2B5EF4-FFF2-40B4-BE49-F238E27FC236}">
                <a16:creationId xmlns:a16="http://schemas.microsoft.com/office/drawing/2014/main" id="{3B463486-DF58-4B62-92B4-0D4990120A1A}"/>
              </a:ext>
            </a:extLst>
          </p:cNvPr>
          <p:cNvSpPr>
            <a:spLocks noGrp="1"/>
          </p:cNvSpPr>
          <p:nvPr>
            <p:ph type="title"/>
          </p:nvPr>
        </p:nvSpPr>
        <p:spPr>
          <a:xfrm>
            <a:off x="0" y="0"/>
            <a:ext cx="9144000" cy="633847"/>
          </a:xfrm>
          <a:solidFill>
            <a:schemeClr val="bg1"/>
          </a:solidFill>
        </p:spPr>
        <p:txBody>
          <a:bodyPr/>
          <a:lstStyle/>
          <a:p>
            <a:r>
              <a:rPr lang="en-US" sz="3200" b="1" i="1" dirty="0"/>
              <a:t>Default SPCS2022 would look a lot like SPCS 83…</a:t>
            </a:r>
          </a:p>
        </p:txBody>
      </p:sp>
    </p:spTree>
    <p:extLst>
      <p:ext uri="{BB962C8B-B14F-4D97-AF65-F5344CB8AC3E}">
        <p14:creationId xmlns:p14="http://schemas.microsoft.com/office/powerpoint/2010/main" val="1073278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DD884-B1EC-4CBF-BE6E-8DE015B04D05}"/>
              </a:ext>
            </a:extLst>
          </p:cNvPr>
          <p:cNvSpPr>
            <a:spLocks noGrp="1"/>
          </p:cNvSpPr>
          <p:nvPr>
            <p:ph type="title"/>
          </p:nvPr>
        </p:nvSpPr>
        <p:spPr>
          <a:xfrm>
            <a:off x="0" y="274638"/>
            <a:ext cx="9144000" cy="1143000"/>
          </a:xfrm>
        </p:spPr>
        <p:txBody>
          <a:bodyPr/>
          <a:lstStyle/>
          <a:p>
            <a:r>
              <a:rPr lang="en-US" dirty="0"/>
              <a:t>Statewide and “layered” zones</a:t>
            </a:r>
            <a:endParaRPr lang="en-US" b="1" i="1" dirty="0"/>
          </a:p>
        </p:txBody>
      </p:sp>
      <p:sp>
        <p:nvSpPr>
          <p:cNvPr id="3" name="Content Placeholder 2">
            <a:extLst>
              <a:ext uri="{FF2B5EF4-FFF2-40B4-BE49-F238E27FC236}">
                <a16:creationId xmlns:a16="http://schemas.microsoft.com/office/drawing/2014/main" id="{4ED6D7B7-B935-4521-9DE3-2CDBF8B7E83A}"/>
              </a:ext>
            </a:extLst>
          </p:cNvPr>
          <p:cNvSpPr>
            <a:spLocks noGrp="1"/>
          </p:cNvSpPr>
          <p:nvPr>
            <p:ph idx="1"/>
          </p:nvPr>
        </p:nvSpPr>
        <p:spPr>
          <a:xfrm>
            <a:off x="457200" y="1600200"/>
            <a:ext cx="8391236" cy="4526280"/>
          </a:xfrm>
        </p:spPr>
        <p:txBody>
          <a:bodyPr>
            <a:normAutofit fontScale="85000" lnSpcReduction="20000"/>
          </a:bodyPr>
          <a:lstStyle/>
          <a:p>
            <a:pPr marL="0" indent="0">
              <a:lnSpc>
                <a:spcPct val="110000"/>
              </a:lnSpc>
              <a:spcBef>
                <a:spcPts val="1200"/>
              </a:spcBef>
              <a:buNone/>
            </a:pPr>
            <a:r>
              <a:rPr lang="en-US" b="1" i="1" dirty="0">
                <a:solidFill>
                  <a:srgbClr val="C00000"/>
                </a:solidFill>
              </a:rPr>
              <a:t>Policy§III.A.2.</a:t>
            </a:r>
            <a:endParaRPr lang="en-US" dirty="0">
              <a:solidFill>
                <a:srgbClr val="C00000"/>
              </a:solidFill>
            </a:endParaRPr>
          </a:p>
          <a:p>
            <a:pPr>
              <a:lnSpc>
                <a:spcPct val="110000"/>
              </a:lnSpc>
              <a:spcBef>
                <a:spcPts val="600"/>
              </a:spcBef>
            </a:pPr>
            <a:r>
              <a:rPr lang="en-US" dirty="0"/>
              <a:t>Limitations</a:t>
            </a:r>
          </a:p>
          <a:p>
            <a:pPr lvl="1">
              <a:lnSpc>
                <a:spcPct val="110000"/>
              </a:lnSpc>
              <a:spcBef>
                <a:spcPts val="600"/>
              </a:spcBef>
            </a:pPr>
            <a:r>
              <a:rPr lang="en-US" dirty="0"/>
              <a:t>Max of </a:t>
            </a:r>
            <a:r>
              <a:rPr lang="en-US" b="1" i="1" dirty="0"/>
              <a:t>TWO</a:t>
            </a:r>
            <a:r>
              <a:rPr lang="en-US" dirty="0"/>
              <a:t> layers:  Statewide and sub-zones</a:t>
            </a:r>
          </a:p>
          <a:p>
            <a:pPr lvl="1">
              <a:lnSpc>
                <a:spcPct val="110000"/>
              </a:lnSpc>
              <a:spcBef>
                <a:spcPts val="600"/>
              </a:spcBef>
            </a:pPr>
            <a:r>
              <a:rPr lang="en-US" dirty="0"/>
              <a:t>If two layers, one </a:t>
            </a:r>
            <a:r>
              <a:rPr lang="en-US" b="1" i="1" dirty="0"/>
              <a:t>MUST</a:t>
            </a:r>
            <a:r>
              <a:rPr lang="en-US" dirty="0"/>
              <a:t> be statewide</a:t>
            </a:r>
          </a:p>
          <a:p>
            <a:pPr lvl="1">
              <a:lnSpc>
                <a:spcPct val="110000"/>
              </a:lnSpc>
              <a:spcBef>
                <a:spcPts val="600"/>
              </a:spcBef>
            </a:pPr>
            <a:r>
              <a:rPr lang="en-US" dirty="0"/>
              <a:t>Minimum subzone dimension &gt; 50 km</a:t>
            </a:r>
          </a:p>
          <a:p>
            <a:pPr>
              <a:lnSpc>
                <a:spcPct val="110000"/>
              </a:lnSpc>
              <a:spcBef>
                <a:spcPts val="600"/>
              </a:spcBef>
            </a:pPr>
            <a:r>
              <a:rPr lang="en-US" dirty="0"/>
              <a:t>States often want statewide </a:t>
            </a:r>
            <a:r>
              <a:rPr lang="en-US" b="1" i="1" dirty="0"/>
              <a:t>and</a:t>
            </a:r>
            <a:r>
              <a:rPr lang="en-US" dirty="0"/>
              <a:t> small zones</a:t>
            </a:r>
          </a:p>
          <a:p>
            <a:pPr lvl="1">
              <a:lnSpc>
                <a:spcPct val="110000"/>
              </a:lnSpc>
              <a:spcBef>
                <a:spcPts val="600"/>
              </a:spcBef>
            </a:pPr>
            <a:r>
              <a:rPr lang="en-US" i="1" dirty="0"/>
              <a:t>Statewide:  </a:t>
            </a:r>
            <a:r>
              <a:rPr lang="en-US" dirty="0"/>
              <a:t>Single geometry required for state GIS</a:t>
            </a:r>
          </a:p>
          <a:p>
            <a:pPr lvl="1">
              <a:lnSpc>
                <a:spcPct val="110000"/>
              </a:lnSpc>
              <a:spcBef>
                <a:spcPts val="600"/>
              </a:spcBef>
            </a:pPr>
            <a:r>
              <a:rPr lang="en-US" i="1" dirty="0"/>
              <a:t>Sub-zones:</a:t>
            </a:r>
            <a:r>
              <a:rPr lang="en-US" dirty="0"/>
              <a:t>  Lower distortion for surveying/engineering</a:t>
            </a:r>
          </a:p>
          <a:p>
            <a:pPr>
              <a:lnSpc>
                <a:spcPct val="110000"/>
              </a:lnSpc>
              <a:spcBef>
                <a:spcPts val="600"/>
              </a:spcBef>
            </a:pPr>
            <a:r>
              <a:rPr lang="en-US" dirty="0"/>
              <a:t>Accommodates state needs, but with restrictions</a:t>
            </a:r>
          </a:p>
          <a:p>
            <a:pPr lvl="1">
              <a:lnSpc>
                <a:spcPct val="110000"/>
              </a:lnSpc>
              <a:spcBef>
                <a:spcPts val="600"/>
              </a:spcBef>
            </a:pPr>
            <a:r>
              <a:rPr lang="en-US" dirty="0"/>
              <a:t>Prevent poor design choices for statewide zones</a:t>
            </a:r>
          </a:p>
        </p:txBody>
      </p:sp>
    </p:spTree>
    <p:extLst>
      <p:ext uri="{BB962C8B-B14F-4D97-AF65-F5344CB8AC3E}">
        <p14:creationId xmlns:p14="http://schemas.microsoft.com/office/powerpoint/2010/main" val="2042666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34558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D01BB0-6096-4602-84F7-9313742697A3}"/>
              </a:ext>
            </a:extLst>
          </p:cNvPr>
          <p:cNvPicPr>
            <a:picLocks noChangeAspect="1"/>
          </p:cNvPicPr>
          <p:nvPr/>
        </p:nvPicPr>
        <p:blipFill>
          <a:blip r:embed="rId2"/>
          <a:stretch>
            <a:fillRect/>
          </a:stretch>
        </p:blipFill>
        <p:spPr>
          <a:xfrm>
            <a:off x="0" y="0"/>
            <a:ext cx="9143999" cy="6858000"/>
          </a:xfrm>
          <a:prstGeom prst="rect">
            <a:avLst/>
          </a:prstGeom>
        </p:spPr>
      </p:pic>
    </p:spTree>
    <p:extLst>
      <p:ext uri="{BB962C8B-B14F-4D97-AF65-F5344CB8AC3E}">
        <p14:creationId xmlns:p14="http://schemas.microsoft.com/office/powerpoint/2010/main" val="815989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BFE5A7-9C08-41AA-92DD-33054C768993}"/>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440045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FD348B-0817-4A4D-894F-9769FF1B8834}"/>
              </a:ext>
            </a:extLst>
          </p:cNvPr>
          <p:cNvPicPr>
            <a:picLocks noChangeAspect="1"/>
          </p:cNvPicPr>
          <p:nvPr/>
        </p:nvPicPr>
        <p:blipFill>
          <a:blip r:embed="rId2"/>
          <a:stretch>
            <a:fillRect/>
          </a:stretch>
        </p:blipFill>
        <p:spPr>
          <a:xfrm>
            <a:off x="378" y="283"/>
            <a:ext cx="9143244" cy="6857433"/>
          </a:xfrm>
          <a:prstGeom prst="rect">
            <a:avLst/>
          </a:prstGeom>
        </p:spPr>
      </p:pic>
    </p:spTree>
    <p:extLst>
      <p:ext uri="{BB962C8B-B14F-4D97-AF65-F5344CB8AC3E}">
        <p14:creationId xmlns:p14="http://schemas.microsoft.com/office/powerpoint/2010/main" val="2124160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1143000"/>
          </a:xfrm>
        </p:spPr>
        <p:txBody>
          <a:bodyPr>
            <a:normAutofit fontScale="90000"/>
          </a:bodyPr>
          <a:lstStyle/>
          <a:p>
            <a:pPr>
              <a:defRPr/>
            </a:pPr>
            <a:r>
              <a:rPr lang="en-US" dirty="0" smtClean="0">
                <a:latin typeface="+mj-lt"/>
              </a:rPr>
              <a:t>Montana Coordinator</a:t>
            </a:r>
            <a:r>
              <a:rPr lang="en-US" sz="4900" dirty="0" smtClean="0">
                <a:latin typeface="+mj-lt"/>
              </a:rPr>
              <a:t> </a:t>
            </a:r>
            <a:r>
              <a:rPr lang="en-US" sz="4000" dirty="0" smtClean="0">
                <a:latin typeface="+mj-lt"/>
              </a:rPr>
              <a:t>Working Group</a:t>
            </a:r>
            <a:endParaRPr lang="en-US" sz="4000" dirty="0">
              <a:latin typeface="+mj-lt"/>
            </a:endParaRPr>
          </a:p>
        </p:txBody>
      </p:sp>
      <p:sp>
        <p:nvSpPr>
          <p:cNvPr id="4" name="Content Placeholder 2"/>
          <p:cNvSpPr txBox="1">
            <a:spLocks/>
          </p:cNvSpPr>
          <p:nvPr/>
        </p:nvSpPr>
        <p:spPr bwMode="auto">
          <a:xfrm>
            <a:off x="76200" y="1447800"/>
            <a:ext cx="8915400" cy="4556125"/>
          </a:xfrm>
          <a:prstGeom prst="rect">
            <a:avLst/>
          </a:prstGeom>
          <a:noFill/>
          <a:ln w="9525">
            <a:noFill/>
            <a:miter lim="800000"/>
            <a:headEnd/>
            <a:tailEnd/>
          </a:ln>
          <a:extLst>
            <a:ext uri="{909E8E84-426E-40dd-AFC4-6F175D3DCCD1}"/>
          </a:extLst>
        </p:spPr>
        <p:txBody>
          <a:bodyPr/>
          <a:lstStyle>
            <a:lvl1pPr marL="341313" indent="-341313" algn="l" rtl="0" eaLnBrk="0" fontAlgn="base" hangingPunct="0">
              <a:spcBef>
                <a:spcPct val="20000"/>
              </a:spcBef>
              <a:spcAft>
                <a:spcPct val="0"/>
              </a:spcAft>
              <a:buFont typeface="Arial" panose="020B0604020202020204" pitchFamily="34" charset="0"/>
              <a:buChar char="•"/>
              <a:defRPr sz="3200" kern="1200">
                <a:solidFill>
                  <a:schemeClr val="tx1"/>
                </a:solidFill>
                <a:latin typeface="Times New Roman" pitchFamily="18" charset="0"/>
                <a:ea typeface="+mn-ea"/>
                <a:cs typeface="Times New Roman" pitchFamily="18" charset="0"/>
              </a:defRPr>
            </a:lvl1pPr>
            <a:lvl2pPr marL="741363" indent="-284163" algn="l" rtl="0" eaLnBrk="0" fontAlgn="base" hangingPunct="0">
              <a:spcBef>
                <a:spcPct val="20000"/>
              </a:spcBef>
              <a:spcAft>
                <a:spcPct val="0"/>
              </a:spcAft>
              <a:buFont typeface="Arial" panose="020B0604020202020204" pitchFamily="34" charset="0"/>
              <a:buChar char="–"/>
              <a:defRPr sz="2800" kern="1200">
                <a:solidFill>
                  <a:schemeClr val="tx1"/>
                </a:solidFill>
                <a:latin typeface="Times New Roman" pitchFamily="18" charset="0"/>
                <a:ea typeface="+mn-ea"/>
                <a:cs typeface="Times New Roman" pitchFamily="18" charset="0"/>
              </a:defRPr>
            </a:lvl2pPr>
            <a:lvl3pPr marL="1141413" indent="-227013" algn="l" rtl="0" eaLnBrk="0" fontAlgn="base" hangingPunct="0">
              <a:spcBef>
                <a:spcPct val="20000"/>
              </a:spcBef>
              <a:spcAft>
                <a:spcPct val="0"/>
              </a:spcAft>
              <a:buFont typeface="Arial" panose="020B0604020202020204" pitchFamily="34" charset="0"/>
              <a:buChar char="•"/>
              <a:defRPr sz="2400" kern="1200">
                <a:solidFill>
                  <a:schemeClr val="tx1"/>
                </a:solidFill>
                <a:latin typeface="Times New Roman" pitchFamily="18" charset="0"/>
                <a:ea typeface="+mn-ea"/>
                <a:cs typeface="Times New Roman" pitchFamily="18" charset="0"/>
              </a:defRPr>
            </a:lvl3pPr>
            <a:lvl4pPr marL="1598613" indent="-227013" algn="l" rtl="0" eaLnBrk="0" fontAlgn="base" hangingPunct="0">
              <a:spcBef>
                <a:spcPct val="20000"/>
              </a:spcBef>
              <a:spcAft>
                <a:spcPct val="0"/>
              </a:spcAft>
              <a:buFont typeface="Arial" panose="020B0604020202020204" pitchFamily="34" charset="0"/>
              <a:buChar char="–"/>
              <a:defRPr sz="2000" kern="1200">
                <a:solidFill>
                  <a:schemeClr val="tx1"/>
                </a:solidFill>
                <a:latin typeface="Times New Roman" pitchFamily="18" charset="0"/>
                <a:ea typeface="+mn-ea"/>
                <a:cs typeface="Times New Roman" pitchFamily="18" charset="0"/>
              </a:defRPr>
            </a:lvl4pPr>
            <a:lvl5pPr marL="2055813" indent="-227013" algn="l" rtl="0" eaLnBrk="0" fontAlgn="base" hangingPunct="0">
              <a:spcBef>
                <a:spcPct val="20000"/>
              </a:spcBef>
              <a:spcAft>
                <a:spcPct val="0"/>
              </a:spcAft>
              <a:buFont typeface="Arial" panose="020B0604020202020204" pitchFamily="34" charset="0"/>
              <a:buChar char="»"/>
              <a:defRPr sz="2000" kern="1200">
                <a:solidFill>
                  <a:schemeClr val="tx1"/>
                </a:solidFill>
                <a:latin typeface="Times New Roman" pitchFamily="18" charset="0"/>
                <a:ea typeface="+mn-ea"/>
                <a:cs typeface="Times New Roman" pitchFamily="18" charset="0"/>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Font typeface="Arial" panose="020B0604020202020204" pitchFamily="34" charset="0"/>
              <a:buNone/>
              <a:defRPr/>
            </a:pPr>
            <a:r>
              <a:rPr lang="en-US" sz="2400" dirty="0" smtClean="0">
                <a:latin typeface="+mj-lt"/>
              </a:rPr>
              <a:t>*Joshua Phillips, MT Association of Registered Land Surveyors (MARLS)</a:t>
            </a:r>
          </a:p>
          <a:p>
            <a:pPr marL="0" indent="0">
              <a:spcBef>
                <a:spcPts val="0"/>
              </a:spcBef>
              <a:spcAft>
                <a:spcPts val="600"/>
              </a:spcAft>
              <a:buFont typeface="Arial" panose="020B0604020202020204" pitchFamily="34" charset="0"/>
              <a:buNone/>
              <a:defRPr/>
            </a:pPr>
            <a:r>
              <a:rPr lang="en-US" sz="2400" dirty="0" smtClean="0">
                <a:latin typeface="+mj-lt"/>
              </a:rPr>
              <a:t>*Tyson </a:t>
            </a:r>
            <a:r>
              <a:rPr lang="en-US" sz="2400" dirty="0" err="1" smtClean="0">
                <a:latin typeface="+mj-lt"/>
              </a:rPr>
              <a:t>Olinger</a:t>
            </a:r>
            <a:r>
              <a:rPr lang="en-US" sz="2400" dirty="0" smtClean="0">
                <a:latin typeface="+mj-lt"/>
              </a:rPr>
              <a:t>, MT Department of Transportation (MDT)</a:t>
            </a:r>
          </a:p>
          <a:p>
            <a:pPr marL="0" indent="0">
              <a:spcBef>
                <a:spcPts val="0"/>
              </a:spcBef>
              <a:spcAft>
                <a:spcPts val="600"/>
              </a:spcAft>
              <a:buFont typeface="Arial" panose="020B0604020202020204" pitchFamily="34" charset="0"/>
              <a:buNone/>
              <a:defRPr/>
            </a:pPr>
            <a:r>
              <a:rPr lang="en-US" sz="2400" dirty="0" smtClean="0">
                <a:latin typeface="+mj-lt"/>
              </a:rPr>
              <a:t>Erin </a:t>
            </a:r>
            <a:r>
              <a:rPr lang="en-US" sz="2400" dirty="0" err="1" smtClean="0">
                <a:latin typeface="+mj-lt"/>
              </a:rPr>
              <a:t>Fashoway</a:t>
            </a:r>
            <a:r>
              <a:rPr lang="en-US" sz="2400" dirty="0" smtClean="0">
                <a:latin typeface="+mj-lt"/>
              </a:rPr>
              <a:t>, MT State Library</a:t>
            </a:r>
          </a:p>
          <a:p>
            <a:pPr marL="0" indent="0">
              <a:spcBef>
                <a:spcPts val="0"/>
              </a:spcBef>
              <a:spcAft>
                <a:spcPts val="600"/>
              </a:spcAft>
              <a:buFont typeface="Arial" panose="020B0604020202020204" pitchFamily="34" charset="0"/>
              <a:buNone/>
              <a:defRPr/>
            </a:pPr>
            <a:r>
              <a:rPr lang="en-US" sz="2400" dirty="0" smtClean="0">
                <a:latin typeface="+mj-lt"/>
              </a:rPr>
              <a:t>Wally Gladstone, Tribal</a:t>
            </a:r>
          </a:p>
          <a:p>
            <a:pPr marL="0" indent="0">
              <a:spcBef>
                <a:spcPts val="0"/>
              </a:spcBef>
              <a:spcAft>
                <a:spcPts val="600"/>
              </a:spcAft>
              <a:buFont typeface="Arial" panose="020B0604020202020204" pitchFamily="34" charset="0"/>
              <a:buNone/>
              <a:defRPr/>
            </a:pPr>
            <a:r>
              <a:rPr lang="en-US" sz="2400" dirty="0" smtClean="0">
                <a:latin typeface="+mj-lt"/>
              </a:rPr>
              <a:t>MT Association of Geographic Information Professionals (MAGIP)</a:t>
            </a:r>
          </a:p>
          <a:p>
            <a:pPr marL="0" indent="0">
              <a:spcBef>
                <a:spcPts val="0"/>
              </a:spcBef>
              <a:spcAft>
                <a:spcPts val="600"/>
              </a:spcAft>
              <a:buFont typeface="Arial" panose="020B0604020202020204" pitchFamily="34" charset="0"/>
              <a:buNone/>
              <a:defRPr/>
            </a:pPr>
            <a:r>
              <a:rPr lang="en-US" sz="2400" dirty="0" smtClean="0">
                <a:latin typeface="+mj-lt"/>
              </a:rPr>
              <a:t>Pam Fromhertz, NGS</a:t>
            </a:r>
          </a:p>
          <a:p>
            <a:pPr marL="0" indent="0">
              <a:spcBef>
                <a:spcPts val="0"/>
              </a:spcBef>
              <a:spcAft>
                <a:spcPts val="600"/>
              </a:spcAft>
              <a:buFont typeface="Arial" panose="020B0604020202020204" pitchFamily="34" charset="0"/>
              <a:buNone/>
              <a:defRPr/>
            </a:pPr>
            <a:r>
              <a:rPr lang="en-US" sz="2800" u="sng" dirty="0" smtClean="0">
                <a:latin typeface="+mj-lt"/>
                <a:hlinkClick r:id="rId2"/>
              </a:rPr>
              <a:t>MTCoordinator@marls.com</a:t>
            </a:r>
            <a:endParaRPr lang="en-US" sz="2800" u="sng" dirty="0" smtClean="0">
              <a:latin typeface="+mj-lt"/>
            </a:endParaRPr>
          </a:p>
          <a:p>
            <a:pPr marL="0" indent="0">
              <a:spcBef>
                <a:spcPts val="0"/>
              </a:spcBef>
              <a:spcAft>
                <a:spcPts val="600"/>
              </a:spcAft>
              <a:buFont typeface="Arial" panose="020B0604020202020204" pitchFamily="34" charset="0"/>
              <a:buNone/>
              <a:defRPr/>
            </a:pPr>
            <a:r>
              <a:rPr lang="en-US" sz="2800" u="sng" dirty="0" smtClean="0">
                <a:latin typeface="+mj-lt"/>
                <a:hlinkClick r:id="rId3" action="ppaction://hlinkfile"/>
              </a:rPr>
              <a:t>Marls.com</a:t>
            </a:r>
            <a:endParaRPr lang="en-US" sz="2800" dirty="0">
              <a:latin typeface="+mj-lt"/>
            </a:endParaRPr>
          </a:p>
          <a:p>
            <a:pPr marL="0" indent="0">
              <a:lnSpc>
                <a:spcPct val="140000"/>
              </a:lnSpc>
              <a:buFont typeface="Arial" panose="020B0604020202020204" pitchFamily="34" charset="0"/>
              <a:buNone/>
              <a:defRPr/>
            </a:pPr>
            <a:endParaRPr lang="en-US" sz="2400" dirty="0" smtClean="0">
              <a:latin typeface="+mj-lt"/>
            </a:endParaRPr>
          </a:p>
          <a:p>
            <a:pPr marL="0" indent="0">
              <a:buFont typeface="Arial" panose="020B0604020202020204" pitchFamily="34" charset="0"/>
              <a:buNone/>
              <a:defRPr/>
            </a:pPr>
            <a:endParaRPr lang="en-US" dirty="0" smtClean="0">
              <a:latin typeface="+mj-lt"/>
            </a:endParaRPr>
          </a:p>
          <a:p>
            <a:pPr marL="0" indent="0">
              <a:buFont typeface="Arial" panose="020B0604020202020204" pitchFamily="34" charset="0"/>
              <a:buNone/>
              <a:defRPr/>
            </a:pPr>
            <a:endParaRPr lang="en-US" dirty="0" smtClean="0">
              <a:latin typeface="+mj-lt"/>
            </a:endParaRPr>
          </a:p>
          <a:p>
            <a:pPr marL="0" indent="0">
              <a:buFont typeface="Arial" panose="020B0604020202020204" pitchFamily="34" charset="0"/>
              <a:buNone/>
              <a:defRPr/>
            </a:pPr>
            <a:endParaRPr lang="en-US" dirty="0">
              <a:latin typeface="+mj-lt"/>
            </a:endParaRPr>
          </a:p>
        </p:txBody>
      </p:sp>
      <p:sp>
        <p:nvSpPr>
          <p:cNvPr id="18437" name="TextBox 5"/>
          <p:cNvSpPr txBox="1">
            <a:spLocks noChangeArrowheads="1"/>
          </p:cNvSpPr>
          <p:nvPr/>
        </p:nvSpPr>
        <p:spPr bwMode="auto">
          <a:xfrm>
            <a:off x="5029200" y="6324600"/>
            <a:ext cx="42624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a:t>* Coordinator listed on the NGS website</a:t>
            </a:r>
          </a:p>
        </p:txBody>
      </p:sp>
    </p:spTree>
    <p:extLst>
      <p:ext uri="{BB962C8B-B14F-4D97-AF65-F5344CB8AC3E}">
        <p14:creationId xmlns:p14="http://schemas.microsoft.com/office/powerpoint/2010/main" val="3298274874"/>
      </p:ext>
    </p:extLst>
  </p:cSld>
  <p:clrMapOvr>
    <a:masterClrMapping/>
  </p:clrMapOvr>
  <p:transition spd="slow"/>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sp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1438"/>
            <a:ext cx="9144000" cy="677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quarter" idx="10"/>
          </p:nvPr>
        </p:nvSpPr>
        <p:spPr/>
        <p:txBody>
          <a:bodyPr/>
          <a:lstStyle/>
          <a:p>
            <a:pPr>
              <a:defRPr/>
            </a:pPr>
            <a:endParaRPr lang="en-US" altLang="en-US"/>
          </a:p>
        </p:txBody>
      </p:sp>
      <p:sp>
        <p:nvSpPr>
          <p:cNvPr id="3" name="Footer Placeholder 2"/>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1967006011"/>
      </p:ext>
    </p:extLst>
  </p:cSld>
  <p:clrMapOvr>
    <a:masterClrMapping/>
  </p:clrMapOvr>
  <p:transition spd="med">
    <p:wipe dir="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p:cNvSpPr>
            <a:spLocks noGrp="1"/>
          </p:cNvSpPr>
          <p:nvPr>
            <p:ph type="title"/>
          </p:nvPr>
        </p:nvSpPr>
        <p:spPr>
          <a:xfrm>
            <a:off x="0" y="274638"/>
            <a:ext cx="9144000" cy="1143000"/>
          </a:xfrm>
        </p:spPr>
        <p:txBody>
          <a:bodyPr/>
          <a:lstStyle/>
          <a:p>
            <a:r>
              <a:rPr lang="en-US" altLang="en-US" smtClean="0"/>
              <a:t>Deadlines (could change)</a:t>
            </a:r>
          </a:p>
        </p:txBody>
      </p:sp>
      <p:sp>
        <p:nvSpPr>
          <p:cNvPr id="3" name="Content Placeholder 2">
            <a:extLst>
              <a:ext uri="{FF2B5EF4-FFF2-40B4-BE49-F238E27FC236}">
                <a16:creationId xmlns:a16="http://schemas.microsoft.com/office/drawing/2014/main" id="{4ED6D7B7-B935-4521-9DE3-2CDBF8B7E83A}"/>
              </a:ext>
            </a:extLst>
          </p:cNvPr>
          <p:cNvSpPr>
            <a:spLocks noGrp="1"/>
          </p:cNvSpPr>
          <p:nvPr>
            <p:ph idx="1"/>
          </p:nvPr>
        </p:nvSpPr>
        <p:spPr>
          <a:xfrm>
            <a:off x="457200" y="1600200"/>
            <a:ext cx="8391525" cy="4725988"/>
          </a:xfrm>
        </p:spPr>
        <p:txBody>
          <a:bodyPr>
            <a:normAutofit fontScale="70000" lnSpcReduction="20000"/>
          </a:bodyPr>
          <a:lstStyle/>
          <a:p>
            <a:pPr marL="0" indent="0">
              <a:lnSpc>
                <a:spcPct val="110000"/>
              </a:lnSpc>
              <a:buFont typeface="Arial" panose="020B0604020202020204" pitchFamily="34" charset="0"/>
              <a:buNone/>
              <a:defRPr/>
            </a:pPr>
            <a:r>
              <a:rPr lang="en-US" b="1" dirty="0" smtClean="0"/>
              <a:t>August 31</a:t>
            </a:r>
            <a:r>
              <a:rPr lang="en-US" b="1" dirty="0"/>
              <a:t>, 2018</a:t>
            </a:r>
            <a:r>
              <a:rPr lang="en-US" dirty="0"/>
              <a:t> for Federal Register Notice comments</a:t>
            </a:r>
          </a:p>
          <a:p>
            <a:pPr marL="457200" indent="-457200">
              <a:lnSpc>
                <a:spcPct val="110000"/>
              </a:lnSpc>
              <a:defRPr/>
            </a:pPr>
            <a:r>
              <a:rPr lang="en-US" dirty="0"/>
              <a:t>On policy and procedures</a:t>
            </a:r>
          </a:p>
          <a:p>
            <a:pPr marL="457200" indent="-457200">
              <a:lnSpc>
                <a:spcPct val="110000"/>
              </a:lnSpc>
              <a:defRPr/>
            </a:pPr>
            <a:r>
              <a:rPr lang="en-US" dirty="0"/>
              <a:t>Includes “special purpose” zones</a:t>
            </a:r>
          </a:p>
          <a:p>
            <a:pPr marL="0" indent="0">
              <a:lnSpc>
                <a:spcPct val="110000"/>
              </a:lnSpc>
              <a:buFont typeface="Arial" panose="020B0604020202020204" pitchFamily="34" charset="0"/>
              <a:buNone/>
              <a:defRPr/>
            </a:pPr>
            <a:r>
              <a:rPr lang="en-US" dirty="0"/>
              <a:t>Deadlines for </a:t>
            </a:r>
            <a:r>
              <a:rPr lang="en-US" b="1" i="1" dirty="0"/>
              <a:t>consensus</a:t>
            </a:r>
            <a:r>
              <a:rPr lang="en-US" dirty="0"/>
              <a:t> input (</a:t>
            </a:r>
            <a:r>
              <a:rPr lang="en-US" b="1" i="1" dirty="0"/>
              <a:t>Procedures 1.d.i.</a:t>
            </a:r>
            <a:r>
              <a:rPr lang="en-US" dirty="0"/>
              <a:t>)</a:t>
            </a:r>
          </a:p>
          <a:p>
            <a:pPr>
              <a:lnSpc>
                <a:spcPct val="110000"/>
              </a:lnSpc>
              <a:defRPr/>
            </a:pPr>
            <a:r>
              <a:rPr lang="en-US" b="1" dirty="0"/>
              <a:t>Dec 31, 2019 </a:t>
            </a:r>
            <a:r>
              <a:rPr lang="en-US" dirty="0"/>
              <a:t>for requests and proposals</a:t>
            </a:r>
          </a:p>
          <a:p>
            <a:pPr lvl="1">
              <a:lnSpc>
                <a:spcPct val="110000"/>
              </a:lnSpc>
              <a:defRPr/>
            </a:pPr>
            <a:r>
              <a:rPr lang="en-US" b="1" i="1" dirty="0"/>
              <a:t>Requests</a:t>
            </a:r>
            <a:r>
              <a:rPr lang="en-US" dirty="0"/>
              <a:t> are for designs by NGS</a:t>
            </a:r>
          </a:p>
          <a:p>
            <a:pPr lvl="1">
              <a:lnSpc>
                <a:spcPct val="110000"/>
              </a:lnSpc>
              <a:defRPr/>
            </a:pPr>
            <a:r>
              <a:rPr lang="en-US" b="1" i="1" dirty="0"/>
              <a:t>Proposals</a:t>
            </a:r>
            <a:r>
              <a:rPr lang="en-US" dirty="0"/>
              <a:t> are for designs by contributing partners</a:t>
            </a:r>
          </a:p>
          <a:p>
            <a:pPr>
              <a:lnSpc>
                <a:spcPct val="110000"/>
              </a:lnSpc>
              <a:defRPr/>
            </a:pPr>
            <a:r>
              <a:rPr lang="en-US" b="1" dirty="0"/>
              <a:t>Dec 31, 2020 </a:t>
            </a:r>
            <a:r>
              <a:rPr lang="en-US" dirty="0"/>
              <a:t>for submittal of approved designs</a:t>
            </a:r>
          </a:p>
          <a:p>
            <a:pPr lvl="1">
              <a:lnSpc>
                <a:spcPct val="110000"/>
              </a:lnSpc>
              <a:defRPr/>
            </a:pPr>
            <a:r>
              <a:rPr lang="en-US" dirty="0"/>
              <a:t>Proposal must first be approved by NGS</a:t>
            </a:r>
          </a:p>
          <a:p>
            <a:pPr lvl="1">
              <a:lnSpc>
                <a:spcPct val="110000"/>
              </a:lnSpc>
              <a:defRPr/>
            </a:pPr>
            <a:r>
              <a:rPr lang="en-US" dirty="0"/>
              <a:t>Designs submitted by contributing partners</a:t>
            </a:r>
          </a:p>
          <a:p>
            <a:pPr lvl="1">
              <a:lnSpc>
                <a:spcPct val="110000"/>
              </a:lnSpc>
              <a:defRPr/>
            </a:pPr>
            <a:r>
              <a:rPr lang="en-US" dirty="0"/>
              <a:t>Designs must be complete before NGS review</a:t>
            </a:r>
          </a:p>
          <a:p>
            <a:pPr>
              <a:lnSpc>
                <a:spcPct val="110000"/>
              </a:lnSpc>
              <a:defRPr/>
            </a:pPr>
            <a:r>
              <a:rPr lang="en-US" b="1" dirty="0"/>
              <a:t>Dec 31, 2021 </a:t>
            </a:r>
            <a:r>
              <a:rPr lang="en-US" dirty="0"/>
              <a:t>for NGS to confirm zone computations</a:t>
            </a:r>
          </a:p>
          <a:p>
            <a:pPr>
              <a:lnSpc>
                <a:spcPct val="110000"/>
              </a:lnSpc>
              <a:defRPr/>
            </a:pPr>
            <a:r>
              <a:rPr lang="en-US" dirty="0"/>
              <a:t>After deadlines, will be a </a:t>
            </a:r>
            <a:r>
              <a:rPr lang="en-US" i="1" dirty="0"/>
              <a:t>change request </a:t>
            </a:r>
            <a:r>
              <a:rPr lang="en-US" dirty="0"/>
              <a:t>for SPCS2022</a:t>
            </a:r>
          </a:p>
        </p:txBody>
      </p:sp>
      <p:sp>
        <p:nvSpPr>
          <p:cNvPr id="4" name="Rectangle 3">
            <a:extLst>
              <a:ext uri="{FF2B5EF4-FFF2-40B4-BE49-F238E27FC236}">
                <a16:creationId xmlns:a16="http://schemas.microsoft.com/office/drawing/2014/main" id="{14A43582-4641-4A49-A153-A001B86A634D}"/>
              </a:ext>
            </a:extLst>
          </p:cNvPr>
          <p:cNvSpPr/>
          <p:nvPr/>
        </p:nvSpPr>
        <p:spPr>
          <a:xfrm>
            <a:off x="457200" y="1590675"/>
            <a:ext cx="1641475" cy="406400"/>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dirty="0">
              <a:solidFill>
                <a:prstClr val="white"/>
              </a:solidFill>
            </a:endParaRPr>
          </a:p>
        </p:txBody>
      </p:sp>
      <p:sp>
        <p:nvSpPr>
          <p:cNvPr id="8" name="Rectangle 7">
            <a:extLst>
              <a:ext uri="{FF2B5EF4-FFF2-40B4-BE49-F238E27FC236}">
                <a16:creationId xmlns:a16="http://schemas.microsoft.com/office/drawing/2014/main" id="{65D2BA5C-A98E-4CDF-B78D-A5986AD5C13C}"/>
              </a:ext>
            </a:extLst>
          </p:cNvPr>
          <p:cNvSpPr/>
          <p:nvPr/>
        </p:nvSpPr>
        <p:spPr>
          <a:xfrm>
            <a:off x="857250" y="3054350"/>
            <a:ext cx="1547813" cy="406400"/>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dirty="0">
              <a:solidFill>
                <a:prstClr val="white"/>
              </a:solidFill>
            </a:endParaRPr>
          </a:p>
        </p:txBody>
      </p:sp>
      <p:sp>
        <p:nvSpPr>
          <p:cNvPr id="9" name="Rectangle 8">
            <a:extLst>
              <a:ext uri="{FF2B5EF4-FFF2-40B4-BE49-F238E27FC236}">
                <a16:creationId xmlns:a16="http://schemas.microsoft.com/office/drawing/2014/main" id="{8EE4BF9E-94DD-4EF0-A390-ADD34B4A2116}"/>
              </a:ext>
            </a:extLst>
          </p:cNvPr>
          <p:cNvSpPr/>
          <p:nvPr/>
        </p:nvSpPr>
        <p:spPr>
          <a:xfrm>
            <a:off x="857250" y="4103688"/>
            <a:ext cx="1547813" cy="406400"/>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dirty="0">
              <a:solidFill>
                <a:prstClr val="white"/>
              </a:solidFill>
            </a:endParaRPr>
          </a:p>
        </p:txBody>
      </p:sp>
      <p:sp>
        <p:nvSpPr>
          <p:cNvPr id="10" name="Rectangle 9">
            <a:extLst>
              <a:ext uri="{FF2B5EF4-FFF2-40B4-BE49-F238E27FC236}">
                <a16:creationId xmlns:a16="http://schemas.microsoft.com/office/drawing/2014/main" id="{3BB8481F-967A-4A77-B1C4-F7BF89B1033F}"/>
              </a:ext>
            </a:extLst>
          </p:cNvPr>
          <p:cNvSpPr/>
          <p:nvPr/>
        </p:nvSpPr>
        <p:spPr>
          <a:xfrm>
            <a:off x="857250" y="5487988"/>
            <a:ext cx="1547813" cy="406400"/>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dirty="0">
              <a:solidFill>
                <a:prstClr val="white"/>
              </a:solidFill>
            </a:endParaRPr>
          </a:p>
        </p:txBody>
      </p:sp>
      <p:sp>
        <p:nvSpPr>
          <p:cNvPr id="11" name="TextBox 10">
            <a:extLst>
              <a:ext uri="{FF2B5EF4-FFF2-40B4-BE49-F238E27FC236}">
                <a16:creationId xmlns:a16="http://schemas.microsoft.com/office/drawing/2014/main" id="{44B8279F-AD38-4F78-BC92-D3C4D79FBC46}"/>
              </a:ext>
            </a:extLst>
          </p:cNvPr>
          <p:cNvSpPr txBox="1"/>
          <p:nvPr/>
        </p:nvSpPr>
        <p:spPr>
          <a:xfrm>
            <a:off x="6037263" y="4503738"/>
            <a:ext cx="2947987" cy="461962"/>
          </a:xfrm>
          <a:prstGeom prst="rect">
            <a:avLst/>
          </a:prstGeom>
          <a:solidFill>
            <a:schemeClr val="bg1"/>
          </a:solidFill>
          <a:ln w="19050">
            <a:solidFill>
              <a:srgbClr val="C00000"/>
            </a:solidFill>
          </a:ln>
          <a:effectLst>
            <a:outerShdw blurRad="63500" sx="102000" sy="102000" algn="ctr" rotWithShape="0">
              <a:prstClr val="black">
                <a:alpha val="40000"/>
              </a:prstClr>
            </a:outerShdw>
          </a:effectLst>
        </p:spPr>
        <p:txBody>
          <a:bodyPr>
            <a:spAutoFit/>
          </a:bodyPr>
          <a:lstStyle/>
          <a:p>
            <a:pPr algn="ctr">
              <a:defRPr/>
            </a:pPr>
            <a:r>
              <a:rPr lang="en-US" sz="2400" b="1" dirty="0">
                <a:solidFill>
                  <a:srgbClr val="C00000"/>
                </a:solidFill>
              </a:rPr>
              <a:t>NGS.SPCS@noaa.gov </a:t>
            </a:r>
          </a:p>
        </p:txBody>
      </p:sp>
      <p:sp>
        <p:nvSpPr>
          <p:cNvPr id="12" name="TextBox 11">
            <a:extLst>
              <a:ext uri="{FF2B5EF4-FFF2-40B4-BE49-F238E27FC236}">
                <a16:creationId xmlns:a16="http://schemas.microsoft.com/office/drawing/2014/main" id="{957EF6EB-2CF6-43EC-AF28-9BA611DCFE64}"/>
              </a:ext>
            </a:extLst>
          </p:cNvPr>
          <p:cNvSpPr txBox="1"/>
          <p:nvPr/>
        </p:nvSpPr>
        <p:spPr>
          <a:xfrm>
            <a:off x="5478463" y="2038350"/>
            <a:ext cx="3506787" cy="460375"/>
          </a:xfrm>
          <a:prstGeom prst="rect">
            <a:avLst/>
          </a:prstGeom>
          <a:solidFill>
            <a:schemeClr val="bg1"/>
          </a:solidFill>
          <a:ln w="19050">
            <a:solidFill>
              <a:srgbClr val="C00000"/>
            </a:solidFill>
          </a:ln>
          <a:effectLst>
            <a:outerShdw blurRad="63500" sx="102000" sy="102000" algn="ctr" rotWithShape="0">
              <a:prstClr val="black">
                <a:alpha val="40000"/>
              </a:prstClr>
            </a:outerShdw>
          </a:effectLst>
        </p:spPr>
        <p:txBody>
          <a:bodyPr>
            <a:spAutoFit/>
          </a:bodyPr>
          <a:lstStyle/>
          <a:p>
            <a:pPr algn="ctr">
              <a:defRPr/>
            </a:pPr>
            <a:r>
              <a:rPr lang="en-US" sz="2400" b="1" dirty="0">
                <a:solidFill>
                  <a:srgbClr val="C00000"/>
                </a:solidFill>
              </a:rPr>
              <a:t>NGS.Feedback@noaa.gov </a:t>
            </a:r>
          </a:p>
        </p:txBody>
      </p:sp>
      <p:sp>
        <p:nvSpPr>
          <p:cNvPr id="5" name="Date Placeholder 4"/>
          <p:cNvSpPr>
            <a:spLocks noGrp="1"/>
          </p:cNvSpPr>
          <p:nvPr>
            <p:ph type="dt" sz="quarter"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105738376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par>
                          <p:cTn id="8" fill="hold" nodeType="afterGroup">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750"/>
                                        <p:tgtEl>
                                          <p:spTgt spid="1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750"/>
                                        <p:tgtEl>
                                          <p:spTgt spid="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750"/>
                                        <p:tgtEl>
                                          <p:spTgt spid="9"/>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750"/>
                                        <p:tgtEl>
                                          <p:spTgt spid="10"/>
                                        </p:tgtEl>
                                      </p:cBhvr>
                                    </p:animEffect>
                                  </p:childTnLst>
                                </p:cTn>
                              </p:par>
                            </p:childTnLst>
                          </p:cTn>
                        </p:par>
                        <p:par>
                          <p:cTn id="27" fill="hold" nodeType="afterGroup">
                            <p:stCondLst>
                              <p:cond delay="750"/>
                            </p:stCondLst>
                            <p:childTnLst>
                              <p:par>
                                <p:cTn id="28" presetID="10" presetClass="entr" presetSubtype="0"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0" grpId="0" animBg="1"/>
      <p:bldP spid="11" grpId="0" animBg="1"/>
      <p:bldP spid="12" grpId="0" animBg="1"/>
    </p:bld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838200"/>
            <a:ext cx="8229600" cy="5410200"/>
          </a:xfrm>
        </p:spPr>
        <p:txBody>
          <a:bodyPr>
            <a:normAutofit lnSpcReduction="10000"/>
          </a:bodyPr>
          <a:lstStyle/>
          <a:p>
            <a:pPr>
              <a:defRPr/>
            </a:pPr>
            <a:r>
              <a:rPr lang="en-US" dirty="0" smtClean="0">
                <a:latin typeface="+mj-lt"/>
              </a:rPr>
              <a:t>Deadlines:</a:t>
            </a:r>
          </a:p>
          <a:p>
            <a:pPr lvl="1">
              <a:defRPr/>
            </a:pPr>
            <a:r>
              <a:rPr lang="en-US" dirty="0" smtClean="0">
                <a:latin typeface="+mj-lt"/>
              </a:rPr>
              <a:t>August 31, 2018</a:t>
            </a:r>
          </a:p>
          <a:p>
            <a:pPr lvl="2">
              <a:defRPr/>
            </a:pPr>
            <a:r>
              <a:rPr lang="en-US" dirty="0" smtClean="0">
                <a:latin typeface="+mj-lt"/>
              </a:rPr>
              <a:t>Respond to NGS Draft Policy and Procedures</a:t>
            </a:r>
          </a:p>
          <a:p>
            <a:pPr lvl="1">
              <a:defRPr/>
            </a:pPr>
            <a:r>
              <a:rPr lang="en-US" dirty="0" smtClean="0">
                <a:latin typeface="+mj-lt"/>
              </a:rPr>
              <a:t>December 31, 2019</a:t>
            </a:r>
          </a:p>
          <a:p>
            <a:pPr lvl="2">
              <a:defRPr/>
            </a:pPr>
            <a:r>
              <a:rPr lang="en-US" dirty="0" smtClean="0">
                <a:latin typeface="+mj-lt"/>
              </a:rPr>
              <a:t>Request for State Plane Coordinate Zones designed by NGS or proposals for zones designed by contributing partners</a:t>
            </a:r>
          </a:p>
          <a:p>
            <a:pPr lvl="1">
              <a:defRPr/>
            </a:pPr>
            <a:r>
              <a:rPr lang="en-US" dirty="0" smtClean="0">
                <a:latin typeface="+mj-lt"/>
              </a:rPr>
              <a:t>December 31, 2020</a:t>
            </a:r>
          </a:p>
          <a:p>
            <a:pPr lvl="2">
              <a:defRPr/>
            </a:pPr>
            <a:r>
              <a:rPr lang="en-US" dirty="0" smtClean="0">
                <a:latin typeface="+mj-lt"/>
              </a:rPr>
              <a:t>Submit defining parameters for zones designed by contributing partners approved by NGS</a:t>
            </a:r>
          </a:p>
          <a:p>
            <a:pPr lvl="1">
              <a:defRPr/>
            </a:pPr>
            <a:r>
              <a:rPr lang="en-US" dirty="0" smtClean="0">
                <a:latin typeface="+mj-lt"/>
              </a:rPr>
              <a:t>December 31, 2021</a:t>
            </a:r>
          </a:p>
          <a:p>
            <a:pPr lvl="2">
              <a:defRPr/>
            </a:pPr>
            <a:r>
              <a:rPr lang="en-US" dirty="0" smtClean="0">
                <a:latin typeface="+mj-lt"/>
              </a:rPr>
              <a:t>Confirmation of final design characteristics and computations will be provided by NGS</a:t>
            </a:r>
          </a:p>
          <a:p>
            <a:pPr lvl="2">
              <a:buFont typeface="Arial" panose="020B0604020202020204" pitchFamily="34" charset="0"/>
              <a:buNone/>
              <a:defRPr/>
            </a:pPr>
            <a:endParaRPr lang="en-US" dirty="0" smtClean="0"/>
          </a:p>
        </p:txBody>
      </p:sp>
    </p:spTree>
    <p:extLst>
      <p:ext uri="{BB962C8B-B14F-4D97-AF65-F5344CB8AC3E}">
        <p14:creationId xmlns:p14="http://schemas.microsoft.com/office/powerpoint/2010/main" val="38055889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Guest Speakers</a:t>
            </a:r>
            <a:endParaRPr lang="en-US" dirty="0"/>
          </a:p>
        </p:txBody>
      </p:sp>
      <p:sp>
        <p:nvSpPr>
          <p:cNvPr id="3" name="Content Placeholder 2"/>
          <p:cNvSpPr>
            <a:spLocks noGrp="1"/>
          </p:cNvSpPr>
          <p:nvPr>
            <p:ph idx="1"/>
          </p:nvPr>
        </p:nvSpPr>
        <p:spPr/>
        <p:txBody>
          <a:bodyPr/>
          <a:lstStyle/>
          <a:p>
            <a:r>
              <a:rPr lang="en-US" dirty="0" smtClean="0"/>
              <a:t>Josh </a:t>
            </a:r>
            <a:r>
              <a:rPr lang="en-US" dirty="0" err="1" smtClean="0"/>
              <a:t>Nimetz</a:t>
            </a:r>
            <a:r>
              <a:rPr lang="en-US" dirty="0" smtClean="0"/>
              <a:t>, USGS</a:t>
            </a:r>
          </a:p>
          <a:p>
            <a:r>
              <a:rPr lang="en-US" dirty="0" smtClean="0"/>
              <a:t>Thomas </a:t>
            </a:r>
            <a:r>
              <a:rPr lang="en-US" dirty="0" err="1" smtClean="0"/>
              <a:t>Breitnauer</a:t>
            </a:r>
            <a:r>
              <a:rPr lang="en-US" dirty="0" smtClean="0"/>
              <a:t>, Denver International Airport</a:t>
            </a:r>
          </a:p>
          <a:p>
            <a:r>
              <a:rPr lang="en-US" dirty="0" smtClean="0"/>
              <a:t>John Hunter, Denver Water</a:t>
            </a:r>
            <a:endParaRPr lang="en-US" dirty="0"/>
          </a:p>
        </p:txBody>
      </p:sp>
    </p:spTree>
    <p:extLst>
      <p:ext uri="{BB962C8B-B14F-4D97-AF65-F5344CB8AC3E}">
        <p14:creationId xmlns:p14="http://schemas.microsoft.com/office/powerpoint/2010/main" val="60501794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6"/>
          <p:cNvPicPr>
            <a:picLocks noChangeAspect="1"/>
          </p:cNvPicPr>
          <p:nvPr/>
        </p:nvPicPr>
        <p:blipFill>
          <a:blip r:embed="rId2">
            <a:extLst>
              <a:ext uri="{28A0092B-C50C-407E-A947-70E740481C1C}">
                <a14:useLocalDpi xmlns:a14="http://schemas.microsoft.com/office/drawing/2010/main" val="0"/>
              </a:ext>
            </a:extLst>
          </a:blip>
          <a:srcRect l="19630" r="17236" b="3751"/>
          <a:stretch>
            <a:fillRect/>
          </a:stretch>
        </p:blipFill>
        <p:spPr bwMode="auto">
          <a:xfrm>
            <a:off x="0" y="-228600"/>
            <a:ext cx="9067800" cy="777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
          <p:cNvSpPr txBox="1">
            <a:spLocks noChangeArrowheads="1"/>
          </p:cNvSpPr>
          <p:nvPr/>
        </p:nvSpPr>
        <p:spPr bwMode="auto">
          <a:xfrm rot="16200000">
            <a:off x="5136357" y="3425031"/>
            <a:ext cx="6858000" cy="769937"/>
          </a:xfrm>
          <a:prstGeom prst="rect">
            <a:avLst/>
          </a:prstGeom>
          <a:solidFill>
            <a:schemeClr val="accent1">
              <a:lumMod val="20000"/>
              <a:lumOff val="80000"/>
            </a:schemeClr>
          </a:solidFill>
          <a:ln>
            <a:noFill/>
          </a:ln>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defRPr/>
            </a:pPr>
            <a:r>
              <a:rPr lang="en-US" sz="4400" dirty="0">
                <a:solidFill>
                  <a:schemeClr val="tx2"/>
                </a:solidFill>
                <a:latin typeface="Arial" charset="0"/>
              </a:rPr>
              <a:t>geodesy.noaa.gov</a:t>
            </a:r>
            <a:endParaRPr lang="en-US" sz="1600" dirty="0">
              <a:solidFill>
                <a:schemeClr val="tx2"/>
              </a:solidFill>
              <a:latin typeface="Arial" charset="0"/>
            </a:endParaRPr>
          </a:p>
        </p:txBody>
      </p:sp>
    </p:spTree>
    <p:extLst>
      <p:ext uri="{BB962C8B-B14F-4D97-AF65-F5344CB8AC3E}">
        <p14:creationId xmlns:p14="http://schemas.microsoft.com/office/powerpoint/2010/main" val="333845624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endParaRPr lang="en-US" altLang="en-US" smtClean="0"/>
          </a:p>
        </p:txBody>
      </p:sp>
      <p:sp>
        <p:nvSpPr>
          <p:cNvPr id="32771" name="Content Placeholder 2"/>
          <p:cNvSpPr>
            <a:spLocks noGrp="1"/>
          </p:cNvSpPr>
          <p:nvPr>
            <p:ph idx="1"/>
          </p:nvPr>
        </p:nvSpPr>
        <p:spPr/>
        <p:txBody>
          <a:bodyPr/>
          <a:lstStyle/>
          <a:p>
            <a:endParaRPr lang="en-US" altLang="en-US" smtClean="0"/>
          </a:p>
        </p:txBody>
      </p:sp>
      <p:pic>
        <p:nvPicPr>
          <p:cNvPr id="32772" name="Picture 5"/>
          <p:cNvPicPr>
            <a:picLocks noChangeAspect="1"/>
          </p:cNvPicPr>
          <p:nvPr/>
        </p:nvPicPr>
        <p:blipFill>
          <a:blip r:embed="rId2">
            <a:extLst>
              <a:ext uri="{28A0092B-C50C-407E-A947-70E740481C1C}">
                <a14:useLocalDpi xmlns:a14="http://schemas.microsoft.com/office/drawing/2010/main" val="0"/>
              </a:ext>
            </a:extLst>
          </a:blip>
          <a:srcRect l="15128" t="1474" r="15125" b="-1003"/>
          <a:stretch>
            <a:fillRect/>
          </a:stretch>
        </p:blipFill>
        <p:spPr bwMode="auto">
          <a:xfrm>
            <a:off x="34925" y="-120650"/>
            <a:ext cx="9074150" cy="728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6494013"/>
      </p:ext>
    </p:extLst>
  </p:cSld>
  <p:clrMapOvr>
    <a:masterClrMapping/>
  </p:clrMapOvr>
  <p:transition spd="med">
    <p:fad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37891" name="TextBox 1"/>
          <p:cNvSpPr txBox="1">
            <a:spLocks noChangeArrowheads="1"/>
          </p:cNvSpPr>
          <p:nvPr/>
        </p:nvSpPr>
        <p:spPr bwMode="auto">
          <a:xfrm>
            <a:off x="5672138" y="823913"/>
            <a:ext cx="3540125"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182563" indent="-182563">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pPr>
            <a:r>
              <a:rPr lang="en-US" altLang="en-US" sz="2800">
                <a:solidFill>
                  <a:schemeClr val="bg1"/>
                </a:solidFill>
                <a:latin typeface="Calibri" panose="020F0502020204030204" pitchFamily="34" charset="0"/>
                <a:ea typeface="ＭＳ Ｐゴシック" panose="020B0600070205080204" pitchFamily="34" charset="-128"/>
              </a:rPr>
              <a:t>Blueprints</a:t>
            </a:r>
          </a:p>
          <a:p>
            <a:pPr>
              <a:spcBef>
                <a:spcPct val="0"/>
              </a:spcBef>
            </a:pPr>
            <a:r>
              <a:rPr lang="en-US" altLang="en-US" sz="2800">
                <a:solidFill>
                  <a:schemeClr val="bg1"/>
                </a:solidFill>
                <a:latin typeface="Calibri" panose="020F0502020204030204" pitchFamily="34" charset="0"/>
                <a:ea typeface="ＭＳ Ｐゴシック" panose="020B0600070205080204" pitchFamily="34" charset="-128"/>
              </a:rPr>
              <a:t>Updated Acroynms</a:t>
            </a:r>
          </a:p>
          <a:p>
            <a:pPr>
              <a:spcBef>
                <a:spcPct val="0"/>
              </a:spcBef>
            </a:pPr>
            <a:r>
              <a:rPr lang="en-US" altLang="en-US" sz="2800">
                <a:solidFill>
                  <a:schemeClr val="bg1"/>
                </a:solidFill>
                <a:latin typeface="Calibri" panose="020F0502020204030204" pitchFamily="34" charset="0"/>
                <a:ea typeface="ＭＳ Ｐゴシック" panose="020B0600070205080204" pitchFamily="34" charset="-128"/>
              </a:rPr>
              <a:t>xGeoid, OP2IDB</a:t>
            </a:r>
          </a:p>
          <a:p>
            <a:pPr>
              <a:spcBef>
                <a:spcPct val="0"/>
              </a:spcBef>
            </a:pPr>
            <a:r>
              <a:rPr lang="en-US" altLang="en-US" sz="2800">
                <a:solidFill>
                  <a:schemeClr val="bg1"/>
                </a:solidFill>
                <a:latin typeface="Calibri" panose="020F0502020204030204" pitchFamily="34" charset="0"/>
                <a:ea typeface="ＭＳ Ｐゴシック" panose="020B0600070205080204" pitchFamily="34" charset="-128"/>
              </a:rPr>
              <a:t>SPCS 2022</a:t>
            </a:r>
          </a:p>
          <a:p>
            <a:pPr>
              <a:spcBef>
                <a:spcPct val="0"/>
              </a:spcBef>
            </a:pPr>
            <a:r>
              <a:rPr lang="en-US" altLang="en-US" sz="2800">
                <a:solidFill>
                  <a:schemeClr val="bg1"/>
                </a:solidFill>
                <a:latin typeface="Calibri" panose="020F0502020204030204" pitchFamily="34" charset="0"/>
                <a:ea typeface="ＭＳ Ｐゴシック" panose="020B0600070205080204" pitchFamily="34" charset="-128"/>
              </a:rPr>
              <a:t>Toolkit Improvements</a:t>
            </a:r>
          </a:p>
        </p:txBody>
      </p:sp>
      <p:sp>
        <p:nvSpPr>
          <p:cNvPr id="37892" name="TextBox 5"/>
          <p:cNvSpPr txBox="1">
            <a:spLocks noChangeArrowheads="1"/>
          </p:cNvSpPr>
          <p:nvPr/>
        </p:nvSpPr>
        <p:spPr bwMode="auto">
          <a:xfrm>
            <a:off x="5794375" y="3282950"/>
            <a:ext cx="3157538"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2000">
                <a:solidFill>
                  <a:schemeClr val="bg1"/>
                </a:solidFill>
                <a:latin typeface="Calibri" panose="020F0502020204030204" pitchFamily="34" charset="0"/>
                <a:ea typeface="ＭＳ Ｐゴシック" panose="020B0600070205080204" pitchFamily="34" charset="-128"/>
              </a:rPr>
              <a:t>NOAA Technical Report NOS NGS 62, “Blueprint for 2022, Part 1: Geometric Coordinates</a:t>
            </a:r>
          </a:p>
          <a:p>
            <a:pPr>
              <a:spcBef>
                <a:spcPct val="0"/>
              </a:spcBef>
              <a:buFontTx/>
              <a:buNone/>
            </a:pPr>
            <a:r>
              <a:rPr lang="en-US" altLang="en-US" sz="2000">
                <a:solidFill>
                  <a:schemeClr val="bg1"/>
                </a:solidFill>
                <a:latin typeface="Calibri" panose="020F0502020204030204" pitchFamily="34" charset="0"/>
                <a:ea typeface="ＭＳ Ｐゴシック" panose="020B0600070205080204" pitchFamily="34" charset="-128"/>
              </a:rPr>
              <a:t> </a:t>
            </a:r>
          </a:p>
          <a:p>
            <a:pPr>
              <a:spcBef>
                <a:spcPct val="0"/>
              </a:spcBef>
              <a:buFontTx/>
              <a:buNone/>
            </a:pPr>
            <a:r>
              <a:rPr lang="en-US" altLang="en-US" sz="2000">
                <a:solidFill>
                  <a:schemeClr val="bg1"/>
                </a:solidFill>
                <a:latin typeface="Calibri" panose="020F0502020204030204" pitchFamily="34" charset="0"/>
                <a:ea typeface="ＭＳ Ｐゴシック" panose="020B0600070205080204" pitchFamily="34" charset="-128"/>
              </a:rPr>
              <a:t>NOAA Technical Report NOS NGS 64, “Blueprint for 2022, Part 2: Geopotential Coordinates</a:t>
            </a:r>
          </a:p>
        </p:txBody>
      </p:sp>
      <p:sp>
        <p:nvSpPr>
          <p:cNvPr id="2" name="Date Placeholder 1"/>
          <p:cNvSpPr>
            <a:spLocks noGrp="1"/>
          </p:cNvSpPr>
          <p:nvPr>
            <p:ph type="dt" sz="quarter"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pic>
        <p:nvPicPr>
          <p:cNvPr id="37895" name="Picture 3"/>
          <p:cNvPicPr>
            <a:picLocks noChangeAspect="1"/>
          </p:cNvPicPr>
          <p:nvPr/>
        </p:nvPicPr>
        <p:blipFill>
          <a:blip r:embed="rId3">
            <a:extLst>
              <a:ext uri="{28A0092B-C50C-407E-A947-70E740481C1C}">
                <a14:useLocalDpi xmlns:a14="http://schemas.microsoft.com/office/drawing/2010/main" val="0"/>
              </a:ext>
            </a:extLst>
          </a:blip>
          <a:srcRect l="23647" t="18750" r="41801" b="5208"/>
          <a:stretch>
            <a:fillRect/>
          </a:stretch>
        </p:blipFill>
        <p:spPr bwMode="auto">
          <a:xfrm>
            <a:off x="0" y="0"/>
            <a:ext cx="5603875"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1650225"/>
      </p:ext>
    </p:extLst>
  </p:cSld>
  <p:clrMapOvr>
    <a:masterClrMapping/>
  </p:clrMapOvr>
  <p:transition spd="med">
    <p:fad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latin typeface="+mj-lt"/>
              </a:rPr>
              <a:t>Next steps and Future</a:t>
            </a:r>
            <a:endParaRPr lang="en-US" dirty="0">
              <a:latin typeface="+mj-lt"/>
            </a:endParaRPr>
          </a:p>
        </p:txBody>
      </p:sp>
      <p:sp>
        <p:nvSpPr>
          <p:cNvPr id="3" name="Content Placeholder 2"/>
          <p:cNvSpPr>
            <a:spLocks noGrp="1"/>
          </p:cNvSpPr>
          <p:nvPr>
            <p:ph idx="1"/>
          </p:nvPr>
        </p:nvSpPr>
        <p:spPr/>
        <p:txBody>
          <a:bodyPr>
            <a:normAutofit lnSpcReduction="10000"/>
          </a:bodyPr>
          <a:lstStyle/>
          <a:p>
            <a:pPr>
              <a:defRPr/>
            </a:pPr>
            <a:r>
              <a:rPr lang="en-US" dirty="0" smtClean="0">
                <a:latin typeface="+mj-lt"/>
              </a:rPr>
              <a:t>SPCS 2022</a:t>
            </a:r>
          </a:p>
          <a:p>
            <a:pPr lvl="1">
              <a:defRPr/>
            </a:pPr>
            <a:r>
              <a:rPr lang="en-US" dirty="0" smtClean="0">
                <a:latin typeface="+mj-lt"/>
              </a:rPr>
              <a:t>Consensus needed across the State</a:t>
            </a:r>
          </a:p>
          <a:p>
            <a:pPr lvl="1">
              <a:defRPr/>
            </a:pPr>
            <a:r>
              <a:rPr lang="en-US" dirty="0">
                <a:latin typeface="+mj-lt"/>
              </a:rPr>
              <a:t> </a:t>
            </a:r>
            <a:r>
              <a:rPr lang="en-US" dirty="0" smtClean="0">
                <a:latin typeface="+mj-lt"/>
              </a:rPr>
              <a:t>3 existing zones, 1 zone, both, others?</a:t>
            </a:r>
          </a:p>
          <a:p>
            <a:pPr>
              <a:defRPr/>
            </a:pPr>
            <a:r>
              <a:rPr lang="en-US" dirty="0" smtClean="0">
                <a:latin typeface="+mj-lt"/>
              </a:rPr>
              <a:t>GPS on BM for transformation tools</a:t>
            </a:r>
          </a:p>
          <a:p>
            <a:pPr lvl="1">
              <a:defRPr/>
            </a:pPr>
            <a:r>
              <a:rPr lang="en-US" dirty="0" smtClean="0">
                <a:latin typeface="+mj-lt"/>
              </a:rPr>
              <a:t>Need GIS communities assistance in identifying whether marks are in place and good for GPS</a:t>
            </a:r>
          </a:p>
          <a:p>
            <a:pPr lvl="1">
              <a:defRPr/>
            </a:pPr>
            <a:r>
              <a:rPr lang="en-US" dirty="0" smtClean="0">
                <a:latin typeface="+mj-lt"/>
              </a:rPr>
              <a:t>Interns</a:t>
            </a:r>
          </a:p>
          <a:p>
            <a:pPr lvl="1">
              <a:defRPr/>
            </a:pPr>
            <a:r>
              <a:rPr lang="en-US" dirty="0" smtClean="0">
                <a:latin typeface="+mj-lt"/>
              </a:rPr>
              <a:t>RTK</a:t>
            </a:r>
          </a:p>
          <a:p>
            <a:pPr>
              <a:defRPr/>
            </a:pPr>
            <a:r>
              <a:rPr lang="en-US" dirty="0" smtClean="0">
                <a:latin typeface="+mj-lt"/>
              </a:rPr>
              <a:t>???</a:t>
            </a:r>
          </a:p>
          <a:p>
            <a:pPr>
              <a:defRPr/>
            </a:pPr>
            <a:endParaRPr lang="en-US" dirty="0"/>
          </a:p>
        </p:txBody>
      </p:sp>
    </p:spTree>
    <p:extLst>
      <p:ext uri="{BB962C8B-B14F-4D97-AF65-F5344CB8AC3E}">
        <p14:creationId xmlns:p14="http://schemas.microsoft.com/office/powerpoint/2010/main" val="4207387861"/>
      </p:ext>
    </p:extLst>
  </p:cSld>
  <p:clrMapOvr>
    <a:masterClrMapping/>
  </p:clrMapOvr>
  <p:transition spd="med">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28863" y="2438400"/>
            <a:ext cx="4486275" cy="1323975"/>
          </a:xfrm>
          <a:prstGeom prst="rect">
            <a:avLst/>
          </a:prstGeom>
          <a:noFill/>
        </p:spPr>
        <p:txBody>
          <a:bodyPr wrap="none">
            <a:spAutoFit/>
          </a:bodyPr>
          <a:lstStyle/>
          <a:p>
            <a:pPr algn="r" eaLnBrk="1" fontAlgn="auto" hangingPunct="1">
              <a:spcBef>
                <a:spcPts val="0"/>
              </a:spcBef>
              <a:spcAft>
                <a:spcPts val="0"/>
              </a:spcAft>
              <a:defRPr/>
            </a:pPr>
            <a:r>
              <a:rPr lang="en-US" sz="8000" dirty="0">
                <a:solidFill>
                  <a:schemeClr val="tx2">
                    <a:lumMod val="50000"/>
                  </a:schemeClr>
                </a:solidFill>
                <a:latin typeface="+mn-lt"/>
              </a:rPr>
              <a:t>Thank you</a:t>
            </a:r>
            <a:endParaRPr lang="en-US" sz="8000" dirty="0">
              <a:solidFill>
                <a:schemeClr val="tx2">
                  <a:lumMod val="50000"/>
                </a:schemeClr>
              </a:solidFill>
              <a:latin typeface="Lucida Fax" panose="02060602050505020204" pitchFamily="18" charset="0"/>
            </a:endParaRPr>
          </a:p>
        </p:txBody>
      </p:sp>
      <p:sp>
        <p:nvSpPr>
          <p:cNvPr id="6" name="TextBox 5"/>
          <p:cNvSpPr txBox="1"/>
          <p:nvPr/>
        </p:nvSpPr>
        <p:spPr>
          <a:xfrm>
            <a:off x="1720850" y="1054100"/>
            <a:ext cx="5865813" cy="584200"/>
          </a:xfrm>
          <a:prstGeom prst="rect">
            <a:avLst/>
          </a:prstGeom>
          <a:noFill/>
        </p:spPr>
        <p:txBody>
          <a:bodyPr wrap="none" anchor="ctr">
            <a:spAutoFit/>
          </a:bodyPr>
          <a:lstStyle/>
          <a:p>
            <a:pPr algn="ctr" eaLnBrk="1" fontAlgn="auto" hangingPunct="1">
              <a:spcBef>
                <a:spcPts val="0"/>
              </a:spcBef>
              <a:spcAft>
                <a:spcPts val="0"/>
              </a:spcAft>
              <a:defRPr/>
            </a:pPr>
            <a:r>
              <a:rPr lang="en-US" sz="3200" b="1" dirty="0">
                <a:solidFill>
                  <a:schemeClr val="tx2">
                    <a:lumMod val="50000"/>
                  </a:schemeClr>
                </a:solidFill>
                <a:latin typeface="+mn-lt"/>
              </a:rPr>
              <a:t>NOAA’s National Geodetic Survey</a:t>
            </a:r>
            <a:endParaRPr lang="en-US" sz="7200" b="1" dirty="0">
              <a:solidFill>
                <a:schemeClr val="tx2">
                  <a:lumMod val="50000"/>
                </a:schemeClr>
              </a:solidFill>
              <a:latin typeface="+mn-lt"/>
            </a:endParaRPr>
          </a:p>
        </p:txBody>
      </p:sp>
      <p:sp>
        <p:nvSpPr>
          <p:cNvPr id="7" name="TextBox 6"/>
          <p:cNvSpPr txBox="1"/>
          <p:nvPr/>
        </p:nvSpPr>
        <p:spPr>
          <a:xfrm>
            <a:off x="2713038" y="4278313"/>
            <a:ext cx="2928937" cy="923925"/>
          </a:xfrm>
          <a:prstGeom prst="rect">
            <a:avLst/>
          </a:prstGeom>
          <a:noFill/>
        </p:spPr>
        <p:txBody>
          <a:bodyPr wrap="none" anchor="ctr">
            <a:spAutoFit/>
          </a:bodyPr>
          <a:lstStyle/>
          <a:p>
            <a:pPr algn="ctr" eaLnBrk="1" fontAlgn="auto" hangingPunct="1">
              <a:spcBef>
                <a:spcPts val="0"/>
              </a:spcBef>
              <a:spcAft>
                <a:spcPts val="0"/>
              </a:spcAft>
              <a:defRPr/>
            </a:pPr>
            <a:r>
              <a:rPr lang="en-US" dirty="0">
                <a:solidFill>
                  <a:schemeClr val="tx2">
                    <a:lumMod val="50000"/>
                  </a:schemeClr>
                </a:solidFill>
                <a:latin typeface="+mn-lt"/>
              </a:rPr>
              <a:t>Pam </a:t>
            </a:r>
            <a:r>
              <a:rPr lang="en-US" dirty="0" err="1">
                <a:solidFill>
                  <a:schemeClr val="tx2">
                    <a:lumMod val="50000"/>
                  </a:schemeClr>
                </a:solidFill>
                <a:latin typeface="+mn-lt"/>
              </a:rPr>
              <a:t>Fromhertz</a:t>
            </a:r>
            <a:endParaRPr lang="en-US" dirty="0">
              <a:solidFill>
                <a:schemeClr val="tx2">
                  <a:lumMod val="50000"/>
                </a:schemeClr>
              </a:solidFill>
              <a:latin typeface="+mn-lt"/>
            </a:endParaRPr>
          </a:p>
          <a:p>
            <a:pPr algn="ctr" eaLnBrk="1" fontAlgn="auto" hangingPunct="1">
              <a:spcBef>
                <a:spcPts val="0"/>
              </a:spcBef>
              <a:spcAft>
                <a:spcPts val="0"/>
              </a:spcAft>
              <a:defRPr/>
            </a:pPr>
            <a:r>
              <a:rPr lang="en-US" dirty="0">
                <a:solidFill>
                  <a:schemeClr val="tx2">
                    <a:lumMod val="50000"/>
                  </a:schemeClr>
                </a:solidFill>
                <a:latin typeface="+mn-lt"/>
                <a:hlinkClick r:id="rId2"/>
              </a:rPr>
              <a:t>Pamela.fromhertz@noaa.gov</a:t>
            </a:r>
            <a:endParaRPr lang="en-US" dirty="0">
              <a:solidFill>
                <a:schemeClr val="tx2">
                  <a:lumMod val="50000"/>
                </a:schemeClr>
              </a:solidFill>
              <a:latin typeface="+mn-lt"/>
            </a:endParaRPr>
          </a:p>
          <a:p>
            <a:pPr algn="ctr" eaLnBrk="1" fontAlgn="auto" hangingPunct="1">
              <a:spcBef>
                <a:spcPts val="0"/>
              </a:spcBef>
              <a:spcAft>
                <a:spcPts val="0"/>
              </a:spcAft>
              <a:defRPr/>
            </a:pPr>
            <a:r>
              <a:rPr lang="en-US" dirty="0">
                <a:solidFill>
                  <a:schemeClr val="tx2">
                    <a:lumMod val="50000"/>
                  </a:schemeClr>
                </a:solidFill>
                <a:latin typeface="+mn-lt"/>
              </a:rPr>
              <a:t>240-988-6363</a:t>
            </a:r>
          </a:p>
        </p:txBody>
      </p:sp>
    </p:spTree>
    <p:extLst>
      <p:ext uri="{BB962C8B-B14F-4D97-AF65-F5344CB8AC3E}">
        <p14:creationId xmlns:p14="http://schemas.microsoft.com/office/powerpoint/2010/main" val="670620020"/>
      </p:ext>
    </p:extLst>
  </p:cSld>
  <p:clrMapOvr>
    <a:masterClrMapping/>
  </p:clrMapOvr>
  <p:transition spd="med">
    <p:fad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 Slides</a:t>
            </a:r>
            <a:endParaRPr lang="en-US" dirty="0"/>
          </a:p>
        </p:txBody>
      </p:sp>
    </p:spTree>
    <p:extLst>
      <p:ext uri="{BB962C8B-B14F-4D97-AF65-F5344CB8AC3E}">
        <p14:creationId xmlns:p14="http://schemas.microsoft.com/office/powerpoint/2010/main" val="2517273382"/>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838200"/>
          </a:xfrm>
        </p:spPr>
        <p:txBody>
          <a:bodyPr/>
          <a:lstStyle/>
          <a:p>
            <a:pPr>
              <a:defRPr/>
            </a:pPr>
            <a:r>
              <a:rPr lang="en-US" sz="4000" dirty="0" smtClean="0">
                <a:latin typeface="+mj-lt"/>
              </a:rPr>
              <a:t>Wyoming Coordinator Working Group</a:t>
            </a:r>
            <a:endParaRPr lang="en-US" sz="4000" dirty="0">
              <a:latin typeface="+mj-lt"/>
            </a:endParaRPr>
          </a:p>
        </p:txBody>
      </p:sp>
      <p:sp>
        <p:nvSpPr>
          <p:cNvPr id="3" name="Content Placeholder 2"/>
          <p:cNvSpPr>
            <a:spLocks noGrp="1"/>
          </p:cNvSpPr>
          <p:nvPr>
            <p:ph idx="1"/>
          </p:nvPr>
        </p:nvSpPr>
        <p:spPr>
          <a:xfrm>
            <a:off x="441325" y="1219200"/>
            <a:ext cx="8534400" cy="4648200"/>
          </a:xfrm>
        </p:spPr>
        <p:txBody>
          <a:bodyPr>
            <a:noAutofit/>
          </a:bodyPr>
          <a:lstStyle/>
          <a:p>
            <a:pPr>
              <a:spcBef>
                <a:spcPts val="0"/>
              </a:spcBef>
              <a:spcAft>
                <a:spcPts val="600"/>
              </a:spcAft>
              <a:defRPr/>
            </a:pPr>
            <a:r>
              <a:rPr lang="en-US" sz="2400" dirty="0" smtClean="0">
                <a:latin typeface="+mn-lt"/>
              </a:rPr>
              <a:t>Mark </a:t>
            </a:r>
            <a:r>
              <a:rPr lang="en-US" sz="2400" dirty="0" err="1" smtClean="0">
                <a:latin typeface="+mn-lt"/>
              </a:rPr>
              <a:t>Corbridge</a:t>
            </a:r>
            <a:r>
              <a:rPr lang="en-US" sz="2400" dirty="0" smtClean="0">
                <a:latin typeface="+mn-lt"/>
              </a:rPr>
              <a:t>, WYDOT/PLSW</a:t>
            </a:r>
          </a:p>
          <a:p>
            <a:pPr>
              <a:spcBef>
                <a:spcPts val="0"/>
              </a:spcBef>
              <a:spcAft>
                <a:spcPts val="600"/>
              </a:spcAft>
              <a:defRPr/>
            </a:pPr>
            <a:r>
              <a:rPr lang="en-US" sz="2400" dirty="0" smtClean="0">
                <a:latin typeface="+mn-lt"/>
              </a:rPr>
              <a:t>Karen Rogers, WGFD/</a:t>
            </a:r>
            <a:r>
              <a:rPr lang="en-US" sz="2400" dirty="0" err="1" smtClean="0">
                <a:latin typeface="+mn-lt"/>
              </a:rPr>
              <a:t>WyGEO</a:t>
            </a:r>
            <a:endParaRPr lang="en-US" sz="2400" dirty="0" smtClean="0">
              <a:latin typeface="+mn-lt"/>
            </a:endParaRPr>
          </a:p>
          <a:p>
            <a:pPr>
              <a:spcBef>
                <a:spcPts val="0"/>
              </a:spcBef>
              <a:spcAft>
                <a:spcPts val="600"/>
              </a:spcAft>
              <a:defRPr/>
            </a:pPr>
            <a:r>
              <a:rPr lang="en-US" sz="2400" dirty="0" smtClean="0">
                <a:latin typeface="+mn-lt"/>
              </a:rPr>
              <a:t>Chad Kopplin, DEQ/TAG</a:t>
            </a:r>
          </a:p>
          <a:p>
            <a:pPr>
              <a:spcBef>
                <a:spcPts val="0"/>
              </a:spcBef>
              <a:spcAft>
                <a:spcPts val="600"/>
              </a:spcAft>
              <a:defRPr/>
            </a:pPr>
            <a:r>
              <a:rPr lang="en-US" sz="2400" dirty="0" smtClean="0">
                <a:latin typeface="+mn-lt"/>
              </a:rPr>
              <a:t>Rich Greenwood, Greenwood Mapping/</a:t>
            </a:r>
            <a:r>
              <a:rPr lang="en-US" sz="2400" dirty="0" err="1" smtClean="0">
                <a:latin typeface="+mn-lt"/>
              </a:rPr>
              <a:t>WyGEO</a:t>
            </a:r>
            <a:endParaRPr lang="en-US" sz="2400" dirty="0" smtClean="0">
              <a:latin typeface="+mn-lt"/>
            </a:endParaRPr>
          </a:p>
          <a:p>
            <a:pPr>
              <a:spcBef>
                <a:spcPts val="0"/>
              </a:spcBef>
              <a:spcAft>
                <a:spcPts val="600"/>
              </a:spcAft>
              <a:defRPr/>
            </a:pPr>
            <a:r>
              <a:rPr lang="en-US" sz="2400" dirty="0" smtClean="0">
                <a:latin typeface="+mn-lt"/>
              </a:rPr>
              <a:t>Wally Gladstone, Tribal</a:t>
            </a:r>
          </a:p>
          <a:p>
            <a:pPr>
              <a:spcBef>
                <a:spcPts val="0"/>
              </a:spcBef>
              <a:spcAft>
                <a:spcPts val="600"/>
              </a:spcAft>
              <a:defRPr/>
            </a:pPr>
            <a:r>
              <a:rPr lang="en-US" sz="2400" dirty="0" smtClean="0">
                <a:latin typeface="+mn-lt"/>
              </a:rPr>
              <a:t>Paddington </a:t>
            </a:r>
            <a:r>
              <a:rPr lang="en-US" sz="2400" dirty="0" err="1" smtClean="0">
                <a:latin typeface="+mn-lt"/>
              </a:rPr>
              <a:t>Hodza</a:t>
            </a:r>
            <a:r>
              <a:rPr lang="en-US" sz="2400" dirty="0" smtClean="0">
                <a:latin typeface="+mn-lt"/>
              </a:rPr>
              <a:t>, WYGISC</a:t>
            </a:r>
          </a:p>
          <a:p>
            <a:pPr>
              <a:spcBef>
                <a:spcPts val="0"/>
              </a:spcBef>
              <a:spcAft>
                <a:spcPts val="600"/>
              </a:spcAft>
              <a:defRPr/>
            </a:pPr>
            <a:r>
              <a:rPr lang="en-US" sz="2400" dirty="0" smtClean="0">
                <a:latin typeface="+mn-lt"/>
              </a:rPr>
              <a:t>Local Government</a:t>
            </a:r>
          </a:p>
          <a:p>
            <a:pPr>
              <a:spcBef>
                <a:spcPts val="0"/>
              </a:spcBef>
              <a:spcAft>
                <a:spcPts val="600"/>
              </a:spcAft>
              <a:defRPr/>
            </a:pPr>
            <a:r>
              <a:rPr lang="en-US" sz="2400" dirty="0" smtClean="0">
                <a:latin typeface="+mn-lt"/>
              </a:rPr>
              <a:t>Technical Advisors – Mike </a:t>
            </a:r>
            <a:r>
              <a:rPr lang="en-US" sz="2400" dirty="0" err="1" smtClean="0">
                <a:latin typeface="+mn-lt"/>
              </a:rPr>
              <a:t>Londe</a:t>
            </a:r>
            <a:r>
              <a:rPr lang="en-US" sz="2400" dirty="0" smtClean="0">
                <a:latin typeface="+mn-lt"/>
              </a:rPr>
              <a:t>, Herb Stoughton, Mary Wilson</a:t>
            </a:r>
          </a:p>
          <a:p>
            <a:pPr>
              <a:spcBef>
                <a:spcPts val="0"/>
              </a:spcBef>
              <a:spcAft>
                <a:spcPts val="600"/>
              </a:spcAft>
              <a:defRPr/>
            </a:pPr>
            <a:r>
              <a:rPr lang="en-US" sz="2400" dirty="0" smtClean="0">
                <a:latin typeface="+mn-lt"/>
              </a:rPr>
              <a:t>Pam Fromhertz, National Geodetic Survey (NGS)</a:t>
            </a:r>
          </a:p>
          <a:p>
            <a:pPr marL="0" indent="0">
              <a:spcBef>
                <a:spcPts val="0"/>
              </a:spcBef>
              <a:spcAft>
                <a:spcPts val="600"/>
              </a:spcAft>
              <a:buFont typeface="Arial" panose="020B0604020202020204" pitchFamily="34" charset="0"/>
              <a:buNone/>
              <a:defRPr/>
            </a:pPr>
            <a:r>
              <a:rPr lang="en-US" u="sng" dirty="0" smtClean="0">
                <a:latin typeface="+mj-lt"/>
                <a:hlinkClick r:id="rId2"/>
              </a:rPr>
              <a:t>WYngsCoordinator@gmail.com</a:t>
            </a:r>
            <a:endParaRPr lang="en-US" u="sng" dirty="0" smtClean="0">
              <a:latin typeface="+mj-lt"/>
            </a:endParaRPr>
          </a:p>
          <a:p>
            <a:pPr marL="0" indent="0">
              <a:spcBef>
                <a:spcPts val="0"/>
              </a:spcBef>
              <a:spcAft>
                <a:spcPts val="600"/>
              </a:spcAft>
              <a:buFont typeface="Arial" panose="020B0604020202020204" pitchFamily="34" charset="0"/>
              <a:buNone/>
              <a:defRPr/>
            </a:pPr>
            <a:r>
              <a:rPr lang="en-US" u="sng" dirty="0" smtClean="0">
                <a:latin typeface="+mj-lt"/>
                <a:hlinkClick r:id="rId3" action="ppaction://hlinkfile"/>
              </a:rPr>
              <a:t>wygeo.org</a:t>
            </a:r>
            <a:endParaRPr lang="en-US" u="sng" dirty="0" smtClean="0">
              <a:latin typeface="+mj-lt"/>
            </a:endParaRPr>
          </a:p>
          <a:p>
            <a:pPr marL="0" indent="0">
              <a:spcBef>
                <a:spcPts val="0"/>
              </a:spcBef>
              <a:spcAft>
                <a:spcPts val="600"/>
              </a:spcAft>
              <a:buFont typeface="Arial" panose="020B0604020202020204" pitchFamily="34" charset="0"/>
              <a:buNone/>
              <a:defRPr/>
            </a:pPr>
            <a:endParaRPr lang="en-US" dirty="0">
              <a:latin typeface="+mj-lt"/>
            </a:endParaRPr>
          </a:p>
          <a:p>
            <a:pPr>
              <a:lnSpc>
                <a:spcPct val="120000"/>
              </a:lnSpc>
              <a:defRPr/>
            </a:pPr>
            <a:endParaRPr lang="en-US" sz="2400" dirty="0">
              <a:latin typeface="+mn-lt"/>
            </a:endParaRPr>
          </a:p>
        </p:txBody>
      </p:sp>
    </p:spTree>
    <p:extLst>
      <p:ext uri="{BB962C8B-B14F-4D97-AF65-F5344CB8AC3E}">
        <p14:creationId xmlns:p14="http://schemas.microsoft.com/office/powerpoint/2010/main" val="229914154"/>
      </p:ext>
    </p:extLst>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Esri_Corporate_Template_4x3">
  <a:themeElements>
    <a:clrScheme name="Esri Branding Colors 2013_Blue Background">
      <a:dk1>
        <a:sysClr val="windowText" lastClr="000000"/>
      </a:dk1>
      <a:lt1>
        <a:sysClr val="window" lastClr="FFFFFF"/>
      </a:lt1>
      <a:dk2>
        <a:srgbClr val="007AC2"/>
      </a:dk2>
      <a:lt2>
        <a:srgbClr val="FFFF96"/>
      </a:lt2>
      <a:accent1>
        <a:srgbClr val="35AC46"/>
      </a:accent1>
      <a:accent2>
        <a:srgbClr val="AAD04B"/>
      </a:accent2>
      <a:accent3>
        <a:srgbClr val="F89927"/>
      </a:accent3>
      <a:accent4>
        <a:srgbClr val="00B9F2"/>
      </a:accent4>
      <a:accent5>
        <a:srgbClr val="8E499B"/>
      </a:accent5>
      <a:accent6>
        <a:srgbClr val="BE9969"/>
      </a:accent6>
      <a:hlink>
        <a:srgbClr val="C9F2FF"/>
      </a:hlink>
      <a:folHlink>
        <a:srgbClr val="94E6FF"/>
      </a:folHlink>
    </a:clrScheme>
    <a:fontScheme name="Esri-Arial">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none" lIns="91440" tIns="45720" rIns="91440" bIns="45720" numCol="1" rtlCol="0" anchor="ctr" anchorCtr="0" compatLnSpc="1">
        <a:prstTxWarp prst="textNoShape">
          <a:avLst/>
        </a:prstTxWarp>
      </a:bodyPr>
      <a:lstStyle>
        <a:defPPr algn="ctr" eaLnBrk="0" fontAlgn="base" hangingPunct="0">
          <a:spcBef>
            <a:spcPct val="0"/>
          </a:spcBef>
          <a:spcAft>
            <a:spcPct val="0"/>
          </a:spcAft>
          <a:defRPr sz="1400" b="1" dirty="0">
            <a:solidFill>
              <a:srgbClr val="000000"/>
            </a:solidFill>
            <a:latin typeface="Arial" charset="0"/>
            <a:ea typeface="ＭＳ Ｐゴシック" pitchFamily="16" charset="-128"/>
            <a:cs typeface="ＭＳ Ｐゴシック" pitchFamily="-97" charset="-128"/>
          </a:defRPr>
        </a:defPPr>
      </a:lstStyle>
      <a:style>
        <a:lnRef idx="1">
          <a:schemeClr val="accent1"/>
        </a:lnRef>
        <a:fillRef idx="3">
          <a:schemeClr val="accent1"/>
        </a:fillRef>
        <a:effectRef idx="2">
          <a:schemeClr val="accent1"/>
        </a:effectRef>
        <a:fontRef idx="minor">
          <a:schemeClr val="lt1"/>
        </a:fontRef>
      </a:style>
    </a:spDef>
    <a:lnDef>
      <a:spPr bwMode="auto">
        <a:noFill/>
        <a:ln w="19050" cap="flat" cmpd="sng" algn="ctr">
          <a:solidFill>
            <a:schemeClr val="tx2"/>
          </a:solidFill>
          <a:prstDash val="solid"/>
          <a:round/>
          <a:headEnd type="none" w="med" len="med"/>
          <a:tailEnd type="none" w="med" len="med"/>
        </a:ln>
        <a:effectLst/>
      </a:spPr>
      <a:bodyPr/>
      <a:lstStyle/>
    </a:lnDef>
    <a:txDef>
      <a:spPr>
        <a:noFill/>
        <a:effectLst/>
      </a:spPr>
      <a:bodyPr wrap="square" lIns="0" tIns="0" rIns="0" bIns="0" rtlCol="0">
        <a:noAutofit/>
      </a:bodyPr>
      <a:lstStyle>
        <a:defPPr algn="l" eaLnBrk="0" hangingPunct="0">
          <a:defRPr dirty="0" err="1" smtClean="0">
            <a:ea typeface="+mn-ea"/>
            <a:cs typeface="+mn-cs"/>
          </a:defRPr>
        </a:defPPr>
      </a:lstStyle>
    </a:txDef>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NGSPowerPointTemplate</Template>
  <TotalTime>27928</TotalTime>
  <Words>3196</Words>
  <Application>Microsoft Office PowerPoint</Application>
  <PresentationFormat>On-screen Show (4:3)</PresentationFormat>
  <Paragraphs>582</Paragraphs>
  <Slides>89</Slides>
  <Notes>32</Notes>
  <HiddenSlides>2</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89</vt:i4>
      </vt:variant>
    </vt:vector>
  </HeadingPairs>
  <TitlesOfParts>
    <vt:vector size="105" baseType="lpstr">
      <vt:lpstr>ＭＳ Ｐゴシック</vt:lpstr>
      <vt:lpstr>ＭＳ Ｐゴシック</vt:lpstr>
      <vt:lpstr>Arial</vt:lpstr>
      <vt:lpstr>Arial Black</vt:lpstr>
      <vt:lpstr>Calibri</vt:lpstr>
      <vt:lpstr>Gill Sans MT</vt:lpstr>
      <vt:lpstr>Helvetica</vt:lpstr>
      <vt:lpstr>Lucida Fax</vt:lpstr>
      <vt:lpstr>Lucida Grande</vt:lpstr>
      <vt:lpstr>Minion</vt:lpstr>
      <vt:lpstr>Times New Roman</vt:lpstr>
      <vt:lpstr>Verdana</vt:lpstr>
      <vt:lpstr>Wingdings</vt:lpstr>
      <vt:lpstr>Office Theme</vt:lpstr>
      <vt:lpstr>Esri_Corporate_Template_4x3</vt:lpstr>
      <vt:lpstr>1_Office Theme</vt:lpstr>
      <vt:lpstr>PowerPoint Presentation</vt:lpstr>
      <vt:lpstr>3 marks and 4 corners</vt:lpstr>
      <vt:lpstr>Agenda</vt:lpstr>
      <vt:lpstr>PowerPoint Presentation</vt:lpstr>
      <vt:lpstr>Current Geodetic Coordinators</vt:lpstr>
      <vt:lpstr>PowerPoint Presentation</vt:lpstr>
      <vt:lpstr>Who</vt:lpstr>
      <vt:lpstr>Montana Coordinator Working Group</vt:lpstr>
      <vt:lpstr>Wyoming Coordinator Working Group</vt:lpstr>
      <vt:lpstr>PowerPoint Presentation</vt:lpstr>
      <vt:lpstr>Role of Datums and  Geodetic Control</vt:lpstr>
      <vt:lpstr>NSRS</vt:lpstr>
      <vt:lpstr>LiDAR, UAV, GPS Data</vt:lpstr>
      <vt:lpstr>Horizontal Datum</vt:lpstr>
      <vt:lpstr>Horizontal Datum</vt:lpstr>
      <vt:lpstr>PowerPoint Presentation</vt:lpstr>
      <vt:lpstr>National Spatial Reference System (NSRS) Improvements over time</vt:lpstr>
      <vt:lpstr>Horizontal Datums/Coordinates… What do we (you) use in your state?</vt:lpstr>
      <vt:lpstr>Difference between  NAD 83 and NAD 27</vt:lpstr>
      <vt:lpstr>Difference Between WGS 84 &amp; NAD 83</vt:lpstr>
      <vt:lpstr>Comparison Of  Vertical Datum Elements</vt:lpstr>
      <vt:lpstr>NGVD 29  and NAVD 88</vt:lpstr>
      <vt:lpstr>PowerPoint Presentation</vt:lpstr>
      <vt:lpstr>PowerPoint Presentation</vt:lpstr>
      <vt:lpstr>PowerPoint Presentation</vt:lpstr>
      <vt:lpstr>National Geodetic Survey Ten-Year Strategic Plan</vt:lpstr>
      <vt:lpstr>New Reference (Datums) Frames</vt:lpstr>
      <vt:lpstr>NSRS Modernization News</vt:lpstr>
      <vt:lpstr>PowerPoint Presentation</vt:lpstr>
      <vt:lpstr>PowerPoint Presentation</vt:lpstr>
      <vt:lpstr>New Vertical Datum (Outcome)</vt:lpstr>
      <vt:lpstr>PowerPoint Presentation</vt:lpstr>
      <vt:lpstr>Gravity for the Redefinition of the  American Vertical Datum (GRAV-D)</vt:lpstr>
      <vt:lpstr>PowerPoint Presentation</vt:lpstr>
      <vt:lpstr>PowerPoint Presentation</vt:lpstr>
      <vt:lpstr>PowerPoint Presentation</vt:lpstr>
      <vt:lpstr>PowerPoint Presentation</vt:lpstr>
      <vt:lpstr>Ellipsoid, Geoid, and Orthometric Heights</vt:lpstr>
      <vt:lpstr>Ellipsoid, Geoid, and Orthometric Heights</vt:lpstr>
      <vt:lpstr>Which Geoid for Which NAD 83?</vt:lpstr>
      <vt:lpstr>Palm Beach, FL</vt:lpstr>
      <vt:lpstr>PowerPoint Presentation</vt:lpstr>
      <vt:lpstr>GPS on Bench Marks</vt:lpstr>
      <vt:lpstr>Crowdsourcing GPS on Bench Marks</vt:lpstr>
      <vt:lpstr>Rocky Mountain Region Map and Volunteer Sign up</vt:lpstr>
      <vt:lpstr>Priority BMs Identified</vt:lpstr>
      <vt:lpstr>Priority BMs Identified</vt:lpstr>
      <vt:lpstr>PowerPoint Presentation</vt:lpstr>
      <vt:lpstr>Geodetic Control in the area</vt:lpstr>
      <vt:lpstr>Geodetic Control in the area</vt:lpstr>
      <vt:lpstr>PowerPoint Presentation</vt:lpstr>
      <vt:lpstr>Priority BMs Identified</vt:lpstr>
      <vt:lpstr>Priority Stations near Saratoga, WY</vt:lpstr>
      <vt:lpstr>Crowdsourcing</vt:lpstr>
      <vt:lpstr>Upcoming Rocky Mountain Region Webinars</vt:lpstr>
      <vt:lpstr>PowerPoint Presentation</vt:lpstr>
      <vt:lpstr>PowerPoint Presentation</vt:lpstr>
      <vt:lpstr>OPUS Share Data Sheet</vt:lpstr>
      <vt:lpstr>DS-World</vt:lpstr>
      <vt:lpstr>DS-World</vt:lpstr>
      <vt:lpstr>NCAT NGS Coordinate Conversion and Transformation Tool</vt:lpstr>
      <vt:lpstr>Rocky Mountain Region Webinars GPS on BM</vt:lpstr>
      <vt:lpstr>Next Steps</vt:lpstr>
      <vt:lpstr>State Plane Coordinate Systems 2022</vt:lpstr>
      <vt:lpstr>Federal Register Notice</vt:lpstr>
      <vt:lpstr>A New State Plane Coordinate System</vt:lpstr>
      <vt:lpstr>SPCS2022 project moving forward!</vt:lpstr>
      <vt:lpstr>Federal Register Notice SPCS2022</vt:lpstr>
      <vt:lpstr>Linear distortion at topo surface</vt:lpstr>
      <vt:lpstr>Why only a 1-parallel LCC?</vt:lpstr>
      <vt:lpstr>Default SPCS2022 designs</vt:lpstr>
      <vt:lpstr>PowerPoint Presentation</vt:lpstr>
      <vt:lpstr>PowerPoint Presentation</vt:lpstr>
      <vt:lpstr>Default SPCS2022 would look a lot like SPCS 83…</vt:lpstr>
      <vt:lpstr>Statewide and “layered” zones</vt:lpstr>
      <vt:lpstr>PowerPoint Presentation</vt:lpstr>
      <vt:lpstr>PowerPoint Presentation</vt:lpstr>
      <vt:lpstr>PowerPoint Presentation</vt:lpstr>
      <vt:lpstr>PowerPoint Presentation</vt:lpstr>
      <vt:lpstr>PowerPoint Presentation</vt:lpstr>
      <vt:lpstr>Deadlines (could change)</vt:lpstr>
      <vt:lpstr>PowerPoint Presentation</vt:lpstr>
      <vt:lpstr>Guest Speakers</vt:lpstr>
      <vt:lpstr>PowerPoint Presentation</vt:lpstr>
      <vt:lpstr>PowerPoint Presentation</vt:lpstr>
      <vt:lpstr>PowerPoint Presentation</vt:lpstr>
      <vt:lpstr>Next steps and Future</vt:lpstr>
      <vt:lpstr>PowerPoint Presentation</vt:lpstr>
      <vt:lpstr>Backup Slides</vt:lpstr>
    </vt:vector>
  </TitlesOfParts>
  <Company>Simmons + Associates Graphic 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Dennis</dc:creator>
  <cp:lastModifiedBy>Pamela Fromhertz</cp:lastModifiedBy>
  <cp:revision>1027</cp:revision>
  <dcterms:created xsi:type="dcterms:W3CDTF">2017-09-13T12:33:59Z</dcterms:created>
  <dcterms:modified xsi:type="dcterms:W3CDTF">2018-10-12T20:22:13Z</dcterms:modified>
</cp:coreProperties>
</file>