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D172-20A8-44E4-B1FE-882B2E3F4D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F3060-EA4F-4AB5-B025-FD5142A2630D}"/>
              </a:ext>
            </a:extLst>
          </p:cNvPr>
          <p:cNvSpPr>
            <a:spLocks noGrp="1"/>
          </p:cNvSpPr>
          <p:nvPr>
            <p:ph type="dt" sz="half" idx="10"/>
          </p:nvPr>
        </p:nvSpPr>
        <p:spPr/>
        <p:txBody>
          <a:bodyPr/>
          <a:lstStyle/>
          <a:p>
            <a:fld id="{FF2611E6-84D4-44BA-AFDD-03CED4AE1270}" type="datetimeFigureOut">
              <a:rPr lang="en-US" smtClean="0"/>
              <a:t>12/3/2021</a:t>
            </a:fld>
            <a:endParaRPr lang="en-US"/>
          </a:p>
        </p:txBody>
      </p:sp>
      <p:sp>
        <p:nvSpPr>
          <p:cNvPr id="4" name="Footer Placeholder 3">
            <a:extLst>
              <a:ext uri="{FF2B5EF4-FFF2-40B4-BE49-F238E27FC236}">
                <a16:creationId xmlns:a16="http://schemas.microsoft.com/office/drawing/2014/main" id="{8170E630-D32E-4302-8572-9F17A50C0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5C6060-2CCA-42D3-B14D-01AFE9A3C1F9}"/>
              </a:ext>
            </a:extLst>
          </p:cNvPr>
          <p:cNvSpPr>
            <a:spLocks noGrp="1"/>
          </p:cNvSpPr>
          <p:nvPr>
            <p:ph type="sldNum" sz="quarter" idx="12"/>
          </p:nvPr>
        </p:nvSpPr>
        <p:spPr/>
        <p:txBody>
          <a:bodyPr/>
          <a:lstStyle/>
          <a:p>
            <a:fld id="{1E9E4D02-EA89-4D7C-B429-AB9BCD6E6F79}" type="slidenum">
              <a:rPr lang="en-US" smtClean="0"/>
              <a:t>‹#›</a:t>
            </a:fld>
            <a:endParaRPr lang="en-US"/>
          </a:p>
        </p:txBody>
      </p:sp>
    </p:spTree>
    <p:extLst>
      <p:ext uri="{BB962C8B-B14F-4D97-AF65-F5344CB8AC3E}">
        <p14:creationId xmlns:p14="http://schemas.microsoft.com/office/powerpoint/2010/main" val="8193277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80F18-D572-4A55-A032-FA18135B186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5643D-FCEA-464E-A4CB-C0FBA6A00D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A7FB9-B986-4754-B535-EBA97729562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2611E6-84D4-44BA-AFDD-03CED4AE1270}" type="datetimeFigureOut">
              <a:rPr lang="en-US" smtClean="0"/>
              <a:t>12/3/2021</a:t>
            </a:fld>
            <a:endParaRPr lang="en-US"/>
          </a:p>
        </p:txBody>
      </p:sp>
      <p:sp>
        <p:nvSpPr>
          <p:cNvPr id="5" name="Footer Placeholder 4">
            <a:extLst>
              <a:ext uri="{FF2B5EF4-FFF2-40B4-BE49-F238E27FC236}">
                <a16:creationId xmlns:a16="http://schemas.microsoft.com/office/drawing/2014/main" id="{3CC524E9-5A64-4143-BD83-69CA4412EF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048C43-9D6E-4323-833A-A2968EE1B7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9E4D02-EA89-4D7C-B429-AB9BCD6E6F79}" type="slidenum">
              <a:rPr lang="en-US" smtClean="0"/>
              <a:t>‹#›</a:t>
            </a:fld>
            <a:endParaRPr lang="en-US"/>
          </a:p>
        </p:txBody>
      </p:sp>
    </p:spTree>
    <p:extLst>
      <p:ext uri="{BB962C8B-B14F-4D97-AF65-F5344CB8AC3E}">
        <p14:creationId xmlns:p14="http://schemas.microsoft.com/office/powerpoint/2010/main" val="343810991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CB7894-27A5-462D-B122-26FEB0083751}"/>
              </a:ext>
            </a:extLst>
          </p:cNvPr>
          <p:cNvSpPr>
            <a:spLocks noGrp="1"/>
          </p:cNvSpPr>
          <p:nvPr>
            <p:ph type="title"/>
          </p:nvPr>
        </p:nvSpPr>
        <p:spPr/>
        <p:txBody>
          <a:bodyPr/>
          <a:lstStyle/>
          <a:p>
            <a:r>
              <a:rPr lang="en-US" altLang="en-US" b="1">
                <a:latin typeface="Arial" panose="020B0604020202020204" pitchFamily="34" charset="0"/>
                <a:cs typeface="Arial" panose="020B0604020202020204" pitchFamily="34" charset="0"/>
              </a:rPr>
              <a:t>The Colorado 1-cm Geoid Experiment</a:t>
            </a:r>
            <a:endParaRPr lang="en-US" altLang="en-US" sz="40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10DE244-AB71-48BB-BD2F-7896F14DB4F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47577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FDA801-552E-4B39-A7DD-D0CA0FEC6B6F}"/>
              </a:ext>
            </a:extLst>
          </p:cNvPr>
          <p:cNvSpPr>
            <a:spLocks noGrp="1"/>
          </p:cNvSpPr>
          <p:nvPr>
            <p:ph type="title"/>
          </p:nvPr>
        </p:nvSpPr>
        <p:spPr/>
        <p:txBody>
          <a:bodyPr/>
          <a:lstStyle/>
          <a:p>
            <a:pPr eaLnBrk="1" hangingPunct="1"/>
            <a:r>
              <a:rPr lang="en-US" altLang="en-US" sz="2800" b="1">
                <a:latin typeface="Arial" panose="020B0604020202020204" pitchFamily="34" charset="0"/>
                <a:cs typeface="Arial" panose="020B0604020202020204" pitchFamily="34" charset="0"/>
              </a:rPr>
              <a:t>The fundamental parameters </a:t>
            </a:r>
            <a:endParaRPr lang="en-US" altLang="en-US" sz="36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3F990F2-3C19-403A-8E20-758D7FE1F9B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7603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276D36-D761-49A8-8249-3D1D09C1A7EC}"/>
              </a:ext>
            </a:extLst>
          </p:cNvPr>
          <p:cNvSpPr>
            <a:spLocks noGrp="1"/>
          </p:cNvSpPr>
          <p:nvPr>
            <p:ph type="title"/>
          </p:nvPr>
        </p:nvSpPr>
        <p:spPr/>
        <p:txBody>
          <a:bodyPr/>
          <a:lstStyle/>
          <a:p>
            <a:pPr algn="l"/>
            <a:r>
              <a:rPr lang="en-US" altLang="en-US" sz="2000">
                <a:latin typeface="Arial" panose="020B0604020202020204" pitchFamily="34" charset="0"/>
                <a:cs typeface="Arial" panose="020B0604020202020204" pitchFamily="34" charset="0"/>
              </a:rPr>
              <a:t>1) Computation methods are based on the geodetic boundary value problem (GBVP) of Stokes or Molodensky</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	- 3 groups computed the geoid based on Stokes theory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	- 11 groups computed quasigeoid based on Molodensky 	 	  /fixed GBVPs</a:t>
            </a:r>
            <a:br>
              <a:rPr lang="en-US" altLang="en-US" sz="1200">
                <a:latin typeface="Arial" panose="020B0604020202020204" pitchFamily="34" charset="0"/>
                <a:cs typeface="Arial" panose="020B0604020202020204" pitchFamily="34" charset="0"/>
              </a:rPr>
            </a:b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2) Gravity/topographic reductions:</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	- Helmert condensation and isostatic reduction</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	- Residual terrain model (RTM)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	- Simple/Complete Bouguer reductions</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	- Least squares collocation</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	- Local functions (spherical radial basis function) </a:t>
            </a:r>
            <a:br>
              <a:rPr lang="en-US" altLang="en-US" sz="1200">
                <a:latin typeface="Arial" panose="020B0604020202020204" pitchFamily="34" charset="0"/>
                <a:cs typeface="Arial" panose="020B0604020202020204" pitchFamily="34" charset="0"/>
              </a:rPr>
            </a:b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3) Geoid/quasigeoid computations:</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	- Remove – Compute – Restore (R-C-R) for GGMs</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	- Modified Stokes kernel</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	- Least squares collocation</a:t>
            </a:r>
            <a:endParaRPr lang="en-US" altLang="en-US" sz="20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03B3D05-321E-40F2-B4FB-57F6D1093E8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64411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55CDE8-D502-48E0-9F83-C22BFFBB2E81}"/>
              </a:ext>
            </a:extLst>
          </p:cNvPr>
          <p:cNvSpPr>
            <a:spLocks noGrp="1"/>
          </p:cNvSpPr>
          <p:nvPr>
            <p:ph type="title"/>
          </p:nvPr>
        </p:nvSpPr>
        <p:spPr/>
        <p:txBody>
          <a:bodyPr/>
          <a:lstStyle/>
          <a:p>
            <a:r>
              <a:rPr lang="en-US" altLang="en-US" sz="3200" b="1">
                <a:latin typeface="Arial" panose="020B0604020202020204" pitchFamily="34" charset="0"/>
                <a:cs typeface="Arial" panose="020B0604020202020204" pitchFamily="34" charset="0"/>
              </a:rPr>
              <a:t>The geoid-quasigeoid separation (GQS)</a:t>
            </a:r>
          </a:p>
        </p:txBody>
      </p:sp>
      <p:pic>
        <p:nvPicPr>
          <p:cNvPr id="3" name="Picture 2">
            <a:extLst>
              <a:ext uri="{FF2B5EF4-FFF2-40B4-BE49-F238E27FC236}">
                <a16:creationId xmlns:a16="http://schemas.microsoft.com/office/drawing/2014/main" id="{2378D44A-73F2-4D4E-AD63-028615E3CC33}"/>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6583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99D692-2A69-4A54-8BBC-AF45EFF7903B}"/>
              </a:ext>
            </a:extLst>
          </p:cNvPr>
          <p:cNvSpPr>
            <a:spLocks noGrp="1"/>
          </p:cNvSpPr>
          <p:nvPr>
            <p:ph type="title"/>
          </p:nvPr>
        </p:nvSpPr>
        <p:spPr/>
        <p:txBody>
          <a:bodyPr/>
          <a:lstStyle/>
          <a:p>
            <a:r>
              <a:rPr lang="en-US" altLang="en-US" sz="2800" b="1">
                <a:latin typeface="Arial" panose="020B0604020202020204" pitchFamily="34" charset="0"/>
                <a:cs typeface="Arial" panose="020B0604020202020204" pitchFamily="34" charset="0"/>
              </a:rPr>
              <a:t>The complete geoid-quasigeoid separation </a:t>
            </a:r>
            <a:endParaRPr lang="en-US" altLang="en-US" sz="24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CFE61F0-11AA-43D0-9AF0-2A685460B06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635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289A76-9D1E-4AC4-824F-5F849D1C9DB7}"/>
              </a:ext>
            </a:extLst>
          </p:cNvPr>
          <p:cNvSpPr>
            <a:spLocks noGrp="1"/>
          </p:cNvSpPr>
          <p:nvPr>
            <p:ph type="title"/>
          </p:nvPr>
        </p:nvSpPr>
        <p:spPr/>
        <p:txBody>
          <a:bodyPr/>
          <a:lstStyle/>
          <a:p>
            <a:r>
              <a:rPr lang="en-US" altLang="en-US" sz="2800" b="1">
                <a:latin typeface="Arial" panose="020B0604020202020204" pitchFamily="34" charset="0"/>
                <a:cs typeface="Arial" panose="020B0604020202020204" pitchFamily="34" charset="0"/>
              </a:rPr>
              <a:t>Difference between the </a:t>
            </a:r>
            <a:r>
              <a:rPr lang="en-US" altLang="en-US" sz="2800" b="1" i="1">
                <a:latin typeface="Arial" panose="020B0604020202020204" pitchFamily="34" charset="0"/>
                <a:cs typeface="Arial" panose="020B0604020202020204" pitchFamily="34" charset="0"/>
              </a:rPr>
              <a:t>complete</a:t>
            </a:r>
            <a:r>
              <a:rPr lang="en-US" altLang="en-US" sz="2800" b="1">
                <a:latin typeface="Arial" panose="020B0604020202020204" pitchFamily="34" charset="0"/>
                <a:cs typeface="Arial" panose="020B0604020202020204" pitchFamily="34" charset="0"/>
              </a:rPr>
              <a:t> and </a:t>
            </a:r>
            <a:r>
              <a:rPr lang="en-US" altLang="en-US" sz="2800" b="1" i="1">
                <a:latin typeface="Arial" panose="020B0604020202020204" pitchFamily="34" charset="0"/>
                <a:cs typeface="Arial" panose="020B0604020202020204" pitchFamily="34" charset="0"/>
              </a:rPr>
              <a:t>simple</a:t>
            </a:r>
            <a:r>
              <a:rPr lang="en-US" altLang="en-US" sz="2800" b="1">
                <a:latin typeface="Arial" panose="020B0604020202020204" pitchFamily="34" charset="0"/>
                <a:cs typeface="Arial" panose="020B0604020202020204" pitchFamily="34" charset="0"/>
              </a:rPr>
              <a:t> GQS </a:t>
            </a:r>
            <a:endParaRPr lang="en-US" altLang="en-US" sz="24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DC13A1F-0172-42C1-B652-A51E0702016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5711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3D0B2F-E5C6-41A4-8469-CDD393588BE4}"/>
              </a:ext>
            </a:extLst>
          </p:cNvPr>
          <p:cNvSpPr>
            <a:spLocks noGrp="1"/>
          </p:cNvSpPr>
          <p:nvPr>
            <p:ph type="title"/>
          </p:nvPr>
        </p:nvSpPr>
        <p:spPr/>
        <p:txBody>
          <a:bodyPr/>
          <a:lstStyle/>
          <a:p>
            <a:pPr>
              <a:defRPr/>
            </a:pPr>
            <a:r>
              <a:rPr lang="en-US">
                <a:noFill/>
              </a:rPr>
              <a:t> </a:t>
            </a:r>
            <a:endParaRPr lang="en-US" dirty="0">
              <a:noFill/>
            </a:endParaRPr>
          </a:p>
        </p:txBody>
      </p:sp>
      <p:pic>
        <p:nvPicPr>
          <p:cNvPr id="3" name="Picture 2">
            <a:extLst>
              <a:ext uri="{FF2B5EF4-FFF2-40B4-BE49-F238E27FC236}">
                <a16:creationId xmlns:a16="http://schemas.microsoft.com/office/drawing/2014/main" id="{023DD0DE-E669-4B1D-AF17-8300C3B0D51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9454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4DE161-3887-4F9D-B930-59E230DA9FED}"/>
              </a:ext>
            </a:extLst>
          </p:cNvPr>
          <p:cNvSpPr>
            <a:spLocks noGrp="1"/>
          </p:cNvSpPr>
          <p:nvPr>
            <p:ph type="title"/>
          </p:nvPr>
        </p:nvSpPr>
        <p:spPr/>
        <p:txBody>
          <a:bodyPr/>
          <a:lstStyle/>
          <a:p>
            <a:r>
              <a:rPr lang="en-US" altLang="en-US" sz="2800" b="1">
                <a:latin typeface="Arial" panose="020B0604020202020204" pitchFamily="34" charset="0"/>
                <a:cs typeface="Arial" panose="020B0604020202020204" pitchFamily="34" charset="0"/>
              </a:rPr>
              <a:t>The quasigeoid of 14-models-mean</a:t>
            </a:r>
            <a:endParaRPr lang="en-US" altLang="en-US" sz="24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22B15EF-EA65-4610-81F4-E794EE6B5BE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6385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ABE17D-8F54-4CFE-9FD0-463399334CAF}"/>
              </a:ext>
            </a:extLst>
          </p:cNvPr>
          <p:cNvSpPr>
            <a:spLocks noGrp="1"/>
          </p:cNvSpPr>
          <p:nvPr>
            <p:ph type="title"/>
          </p:nvPr>
        </p:nvSpPr>
        <p:spPr/>
        <p:txBody>
          <a:bodyPr/>
          <a:lstStyle/>
          <a:p>
            <a:pPr>
              <a:defRPr/>
            </a:pPr>
            <a:r>
              <a:rPr lang="en-US">
                <a:noFill/>
              </a:rPr>
              <a:t> </a:t>
            </a:r>
            <a:endParaRPr lang="en-US" dirty="0">
              <a:noFill/>
            </a:endParaRPr>
          </a:p>
        </p:txBody>
      </p:sp>
      <p:pic>
        <p:nvPicPr>
          <p:cNvPr id="3" name="Picture 2">
            <a:extLst>
              <a:ext uri="{FF2B5EF4-FFF2-40B4-BE49-F238E27FC236}">
                <a16:creationId xmlns:a16="http://schemas.microsoft.com/office/drawing/2014/main" id="{DEE16B1E-F85B-49AF-97D4-2AA337BAC887}"/>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1994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8597D0-6B58-4D8F-8A40-E12723E11D15}"/>
              </a:ext>
            </a:extLst>
          </p:cNvPr>
          <p:cNvSpPr>
            <a:spLocks noGrp="1"/>
          </p:cNvSpPr>
          <p:nvPr>
            <p:ph type="title"/>
          </p:nvPr>
        </p:nvSpPr>
        <p:spPr/>
        <p:txBody>
          <a:bodyPr/>
          <a:lstStyle/>
          <a:p>
            <a:pPr eaLnBrk="1" hangingPunct="1"/>
            <a:r>
              <a:rPr lang="en-US" altLang="en-US" sz="2800" b="1">
                <a:latin typeface="Arial" panose="020B0604020202020204" pitchFamily="34" charset="0"/>
                <a:cs typeface="Arial" panose="020B0604020202020204" pitchFamily="34" charset="0"/>
              </a:rPr>
              <a:t>GSVS17 GPS/leveling comparisons</a:t>
            </a:r>
            <a:endParaRPr lang="en-US" altLang="en-US" sz="36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AAE3925-6E47-4BE3-81D4-1163BD9B296D}"/>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53276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01CEF1-0E5C-42F9-ACEF-9DF308469C0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54850CD-912B-49F9-A4D7-9DCEBDDD734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8600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C29BF7-E753-498F-8DF9-B7CD6A832659}"/>
              </a:ext>
            </a:extLst>
          </p:cNvPr>
          <p:cNvSpPr>
            <a:spLocks noGrp="1"/>
          </p:cNvSpPr>
          <p:nvPr>
            <p:ph type="title"/>
          </p:nvPr>
        </p:nvSpPr>
        <p:spPr/>
        <p:txBody>
          <a:bodyPr/>
          <a:lstStyle/>
          <a:p>
            <a:pPr algn="l">
              <a:spcBef>
                <a:spcPts val="1200"/>
              </a:spcBef>
              <a:spcAft>
                <a:spcPts val="1200"/>
              </a:spcAft>
            </a:pPr>
            <a:r>
              <a:rPr lang="en-US" altLang="en-US" sz="3600" b="1">
                <a:latin typeface="Arial" panose="020B0604020202020204" pitchFamily="34" charset="0"/>
                <a:cs typeface="Arial" panose="020B0604020202020204" pitchFamily="34" charset="0"/>
              </a:rPr>
              <a:t>Objectives of the experiment</a:t>
            </a:r>
            <a:br>
              <a:rPr lang="en-US" altLang="en-US" b="1">
                <a:latin typeface="Arial" panose="020B0604020202020204" pitchFamily="34" charset="0"/>
                <a:cs typeface="Arial" panose="020B0604020202020204" pitchFamily="34" charset="0"/>
              </a:rPr>
            </a:b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1)  Using the same data sets but different geoid computation methods in a rugged mountainous region (730 km </a:t>
            </a:r>
            <a:r>
              <a:rPr lang="en-US" altLang="en-US" sz="2000">
                <a:latin typeface="Arial" panose="020B0604020202020204" pitchFamily="34" charset="0"/>
                <a:cs typeface="Arial" panose="020B0604020202020204" pitchFamily="34" charset="0"/>
              </a:rPr>
              <a:t>X</a:t>
            </a:r>
            <a:r>
              <a:rPr lang="en-US" altLang="en-US" sz="2400">
                <a:latin typeface="Arial" panose="020B0604020202020204" pitchFamily="34" charset="0"/>
                <a:cs typeface="Arial" panose="020B0604020202020204" pitchFamily="34" charset="0"/>
              </a:rPr>
              <a:t> 560 km) in Colorado</a:t>
            </a:r>
            <a:br>
              <a:rPr lang="en-US" altLang="en-US" sz="2400">
                <a:latin typeface="Arial" panose="020B0604020202020204" pitchFamily="34" charset="0"/>
                <a:cs typeface="Arial" panose="020B0604020202020204" pitchFamily="34" charset="0"/>
              </a:rPr>
            </a:b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2)  To lay the foundations for tuning computation methods to achieve the sought after 1-cm accuracy</a:t>
            </a:r>
            <a:br>
              <a:rPr lang="en-US" altLang="en-US" sz="2400">
                <a:latin typeface="Arial" panose="020B0604020202020204" pitchFamily="34" charset="0"/>
                <a:cs typeface="Arial" panose="020B0604020202020204" pitchFamily="34" charset="0"/>
              </a:rPr>
            </a:b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3)  To evaluate how this accuracy may be robustly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assessed</a:t>
            </a:r>
            <a:endParaRPr lang="en-US" altLang="en-US" sz="24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390F7DC-5936-4A0D-86E9-ABBB57527987}"/>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6401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78437B-33D7-4709-B277-12C82607BE90}"/>
              </a:ext>
            </a:extLst>
          </p:cNvPr>
          <p:cNvSpPr>
            <a:spLocks noGrp="1"/>
          </p:cNvSpPr>
          <p:nvPr>
            <p:ph type="title"/>
          </p:nvPr>
        </p:nvSpPr>
        <p:spPr/>
        <p:txBody>
          <a:bodyPr/>
          <a:lstStyle/>
          <a:p>
            <a:pPr>
              <a:defRPr/>
            </a:pPr>
            <a:r>
              <a:rPr lang="en-US">
                <a:noFill/>
              </a:rPr>
              <a:t> </a:t>
            </a:r>
          </a:p>
        </p:txBody>
      </p:sp>
      <p:pic>
        <p:nvPicPr>
          <p:cNvPr id="3" name="Picture 2">
            <a:extLst>
              <a:ext uri="{FF2B5EF4-FFF2-40B4-BE49-F238E27FC236}">
                <a16:creationId xmlns:a16="http://schemas.microsoft.com/office/drawing/2014/main" id="{2FB6684E-F59C-446A-9243-BF69FC6975A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93077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26D645-1EA9-4722-92FF-0C31BDB24ADB}"/>
              </a:ext>
            </a:extLst>
          </p:cNvPr>
          <p:cNvSpPr>
            <a:spLocks noGrp="1"/>
          </p:cNvSpPr>
          <p:nvPr>
            <p:ph type="title"/>
          </p:nvPr>
        </p:nvSpPr>
        <p:spPr/>
        <p:txBody>
          <a:bodyPr/>
          <a:lstStyle/>
          <a:p>
            <a:r>
              <a:rPr lang="en-US" altLang="en-US" sz="2800" b="1">
                <a:latin typeface="Arial" panose="020B0604020202020204" pitchFamily="34" charset="0"/>
                <a:cs typeface="Arial" panose="020B0604020202020204" pitchFamily="34" charset="0"/>
              </a:rPr>
              <a:t>Residual height anomalies of CGS and mean </a:t>
            </a:r>
            <a:br>
              <a:rPr lang="en-US" altLang="en-US" sz="2800" b="1">
                <a:latin typeface="Arial" panose="020B0604020202020204" pitchFamily="34" charset="0"/>
                <a:cs typeface="Arial" panose="020B0604020202020204" pitchFamily="34" charset="0"/>
              </a:rPr>
            </a:br>
            <a:r>
              <a:rPr lang="en-US" altLang="en-US" sz="2800" b="1">
                <a:latin typeface="Arial" panose="020B0604020202020204" pitchFamily="34" charset="0"/>
                <a:cs typeface="Arial" panose="020B0604020202020204" pitchFamily="34" charset="0"/>
              </a:rPr>
              <a:t>models on the 223 GSVS17 marks </a:t>
            </a:r>
            <a:endParaRPr lang="en-US" altLang="en-US" sz="14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404D394-3DDD-4458-8A34-BB6B73CCF66D}"/>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98809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E552C6-9496-440F-B174-51F7870CD4F8}"/>
              </a:ext>
            </a:extLst>
          </p:cNvPr>
          <p:cNvSpPr>
            <a:spLocks noGrp="1"/>
          </p:cNvSpPr>
          <p:nvPr>
            <p:ph type="title"/>
          </p:nvPr>
        </p:nvSpPr>
        <p:spPr/>
        <p:txBody>
          <a:bodyPr/>
          <a:lstStyle/>
          <a:p>
            <a:pPr algn="l">
              <a:spcAft>
                <a:spcPts val="1200"/>
              </a:spcAft>
            </a:pPr>
            <a:r>
              <a:rPr lang="en-US" altLang="en-US" sz="2400">
                <a:latin typeface="Arial" panose="020B0604020202020204" pitchFamily="34" charset="0"/>
                <a:cs typeface="Arial" panose="020B0604020202020204" pitchFamily="34" charset="0"/>
              </a:rPr>
              <a:t>- Models agree with the GSVS17 height anomalies from1.7 to 3.6 cm in terms of STD on the 223 marks. </a:t>
            </a:r>
            <a:br>
              <a:rPr lang="en-US" altLang="en-US" sz="2400">
                <a:latin typeface="Arial" panose="020B0604020202020204" pitchFamily="34" charset="0"/>
                <a:cs typeface="Arial" panose="020B0604020202020204" pitchFamily="34" charset="0"/>
              </a:rPr>
            </a:b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The median of the STD differences is 3.1 cm.</a:t>
            </a:r>
            <a:br>
              <a:rPr lang="en-US" altLang="en-US" sz="2400">
                <a:latin typeface="Arial" panose="020B0604020202020204" pitchFamily="34" charset="0"/>
                <a:cs typeface="Arial" panose="020B0604020202020204" pitchFamily="34" charset="0"/>
              </a:rPr>
            </a:b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Assuming 1.2 cm errors (relative) in GSVS17 height anomalies, and the errors uncorrelated with quasigeoid model errors, then</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 the model accuracies (relative) are 1.2 to 3.4 cm</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 the mean model accuracy is 2.3 cm</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 the quasigeoid can be computed to a 2 cm 	  	   accuracy in the experiment area in Colorado</a:t>
            </a:r>
            <a:endParaRPr lang="en-US" altLang="en-US" sz="24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1DB9683-269D-4469-B547-D00E04396A24}"/>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3998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A9EF869-78BE-4166-8403-AA782586EEB5}"/>
              </a:ext>
            </a:extLst>
          </p:cNvPr>
          <p:cNvSpPr>
            <a:spLocks noGrp="1"/>
          </p:cNvSpPr>
          <p:nvPr>
            <p:ph type="title"/>
          </p:nvPr>
        </p:nvSpPr>
        <p:spPr/>
        <p:txBody>
          <a:bodyPr/>
          <a:lstStyle/>
          <a:p>
            <a:r>
              <a:rPr lang="en-US" altLang="en-US" sz="2800" b="1">
                <a:latin typeface="Arial" panose="020B0604020202020204" pitchFamily="34" charset="0"/>
                <a:cs typeface="Arial" panose="020B0604020202020204" pitchFamily="34" charset="0"/>
              </a:rPr>
              <a:t>Geoid slope comparisons </a:t>
            </a:r>
            <a:endParaRPr lang="en-US" altLang="en-US" sz="14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7608CA4-8FDD-4A7A-B559-08ECDBF0A863}"/>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48454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4FF52D-ED27-44B0-8AD5-6ABAB0A24625}"/>
              </a:ext>
            </a:extLst>
          </p:cNvPr>
          <p:cNvSpPr>
            <a:spLocks noGrp="1"/>
          </p:cNvSpPr>
          <p:nvPr>
            <p:ph type="title"/>
          </p:nvPr>
        </p:nvSpPr>
        <p:spPr/>
        <p:txBody>
          <a:bodyPr/>
          <a:lstStyle/>
          <a:p>
            <a:pPr eaLnBrk="1" hangingPunct="1"/>
            <a:r>
              <a:rPr lang="en-US" altLang="en-US" sz="2800" b="1">
                <a:latin typeface="Arial" panose="020B0604020202020204" pitchFamily="34" charset="0"/>
                <a:cs typeface="Arial" panose="020B0604020202020204" pitchFamily="34" charset="0"/>
              </a:rPr>
              <a:t>Observations/Conclusions</a:t>
            </a:r>
            <a:endParaRPr lang="en-US" altLang="en-US" sz="36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374115D-E522-4A9C-95F8-00AC0F76227C}"/>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00099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82C7B3-1FF9-48DA-AC56-38082FD29874}"/>
              </a:ext>
            </a:extLst>
          </p:cNvPr>
          <p:cNvSpPr>
            <a:spLocks noGrp="1"/>
          </p:cNvSpPr>
          <p:nvPr>
            <p:ph type="title"/>
          </p:nvPr>
        </p:nvSpPr>
        <p:spPr/>
        <p:txBody>
          <a:bodyPr/>
          <a:lstStyle/>
          <a:p>
            <a:r>
              <a:rPr lang="en-US" altLang="en-US" sz="2800" b="1">
                <a:latin typeface="Arial" panose="020B0604020202020204" pitchFamily="34" charset="0"/>
                <a:cs typeface="Arial" panose="020B0604020202020204" pitchFamily="34" charset="0"/>
              </a:rPr>
              <a:t>Geoid slope comparisons </a:t>
            </a:r>
            <a:endParaRPr lang="en-US" altLang="en-US" sz="14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A013382-7E82-409A-8000-BA23600EE26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8389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4C6F3C-450C-42C5-B285-50A7DE6DEDA6}"/>
              </a:ext>
            </a:extLst>
          </p:cNvPr>
          <p:cNvSpPr>
            <a:spLocks noGrp="1"/>
          </p:cNvSpPr>
          <p:nvPr>
            <p:ph type="title"/>
          </p:nvPr>
        </p:nvSpPr>
        <p:spPr/>
        <p:txBody>
          <a:bodyPr/>
          <a:lstStyle/>
          <a:p>
            <a:pPr eaLnBrk="1" hangingPunct="1"/>
            <a:r>
              <a:rPr lang="en-US" altLang="en-US" sz="2800" b="1">
                <a:latin typeface="Arial" panose="020B0604020202020204" pitchFamily="34" charset="0"/>
                <a:cs typeface="Arial" panose="020B0604020202020204" pitchFamily="34" charset="0"/>
              </a:rPr>
              <a:t>Summary (1): Quasigeoid model precision</a:t>
            </a:r>
            <a:endParaRPr lang="en-US" altLang="en-US" sz="36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6E6E9C2-430F-4EDF-886A-39BA853E90C7}"/>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9037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B0F377-C3D3-4EA1-9F8E-81AA47DC52C5}"/>
              </a:ext>
            </a:extLst>
          </p:cNvPr>
          <p:cNvSpPr>
            <a:spLocks noGrp="1"/>
          </p:cNvSpPr>
          <p:nvPr>
            <p:ph type="title"/>
          </p:nvPr>
        </p:nvSpPr>
        <p:spPr/>
        <p:txBody>
          <a:bodyPr/>
          <a:lstStyle/>
          <a:p>
            <a:pPr eaLnBrk="1" hangingPunct="1"/>
            <a:r>
              <a:rPr lang="en-US" altLang="en-US" sz="2800" b="1">
                <a:latin typeface="Arial" panose="020B0604020202020204" pitchFamily="34" charset="0"/>
                <a:cs typeface="Arial" panose="020B0604020202020204" pitchFamily="34" charset="0"/>
              </a:rPr>
              <a:t>Summary (2): Model accuracy (relative)</a:t>
            </a:r>
            <a:endParaRPr lang="en-US" altLang="en-US" sz="36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27017DA-E89B-4152-9A72-2FE5888EAD4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37050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36A87C-75E9-4240-8052-60C1253A73A9}"/>
              </a:ext>
            </a:extLst>
          </p:cNvPr>
          <p:cNvSpPr>
            <a:spLocks noGrp="1"/>
          </p:cNvSpPr>
          <p:nvPr>
            <p:ph type="title"/>
          </p:nvPr>
        </p:nvSpPr>
        <p:spPr/>
        <p:txBody>
          <a:bodyPr/>
          <a:lstStyle/>
          <a:p>
            <a:pPr eaLnBrk="1" hangingPunct="1"/>
            <a:r>
              <a:rPr lang="en-US" altLang="en-US" sz="2800" b="1">
                <a:latin typeface="Arial" panose="020B0604020202020204" pitchFamily="34" charset="0"/>
                <a:cs typeface="Arial" panose="020B0604020202020204" pitchFamily="34" charset="0"/>
              </a:rPr>
              <a:t>Summary (3): geoid accuracy at baselines</a:t>
            </a:r>
            <a:endParaRPr lang="en-US" altLang="en-US" sz="36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0E3F9A3-1AEF-4E2B-AECD-DF0A2C0E3EAC}"/>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95105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EEB486-7B2D-4934-91F6-1D0FBCDB0870}"/>
              </a:ext>
            </a:extLst>
          </p:cNvPr>
          <p:cNvSpPr>
            <a:spLocks noGrp="1"/>
          </p:cNvSpPr>
          <p:nvPr>
            <p:ph type="title"/>
          </p:nvPr>
        </p:nvSpPr>
        <p:spPr/>
        <p:txBody>
          <a:bodyPr/>
          <a:lstStyle/>
          <a:p>
            <a:pPr eaLnBrk="1" hangingPunct="1"/>
            <a:r>
              <a:rPr lang="en-US" altLang="en-US" sz="2800" b="1">
                <a:latin typeface="Arial" panose="020B0604020202020204" pitchFamily="34" charset="0"/>
                <a:cs typeface="Arial" panose="020B0604020202020204" pitchFamily="34" charset="0"/>
              </a:rPr>
              <a:t>Recommendations (1)</a:t>
            </a:r>
            <a:endParaRPr lang="en-US" altLang="en-US" sz="36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3D8E0E6-45A8-4060-A31D-E36980916727}"/>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9363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ADC980-142E-4ED6-A228-1BD66C077D82}"/>
              </a:ext>
            </a:extLst>
          </p:cNvPr>
          <p:cNvSpPr>
            <a:spLocks noGrp="1"/>
          </p:cNvSpPr>
          <p:nvPr>
            <p:ph type="title"/>
          </p:nvPr>
        </p:nvSpPr>
        <p:spPr/>
        <p:txBody>
          <a:bodyPr/>
          <a:lstStyle/>
          <a:p>
            <a:pPr algn="l">
              <a:spcBef>
                <a:spcPts val="1200"/>
              </a:spcBef>
              <a:spcAft>
                <a:spcPts val="1200"/>
              </a:spcAft>
            </a:pPr>
            <a:r>
              <a:rPr lang="en-US" altLang="en-US" sz="3600" b="1">
                <a:latin typeface="Arial" panose="020B0604020202020204" pitchFamily="34" charset="0"/>
                <a:cs typeface="Arial" panose="020B0604020202020204" pitchFamily="34" charset="0"/>
              </a:rPr>
              <a:t>Participation commission and working groups: </a:t>
            </a:r>
            <a:br>
              <a:rPr lang="en-US" altLang="en-US" b="1">
                <a:latin typeface="Arial" panose="020B0604020202020204" pitchFamily="34" charset="0"/>
                <a:cs typeface="Arial" panose="020B0604020202020204" pitchFamily="34" charset="0"/>
              </a:rPr>
            </a:b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1)  IAG Working Group 2.2.2: 1-cm Geoid Experiment</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2)  GGOS Working Group 0.1.2</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3)  IAG Subcommission 2.2</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4)  Joint Study Group 0.15 and Joint Working Group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2.2.1 </a:t>
            </a:r>
            <a:br>
              <a:rPr lang="en-US" altLang="en-US" sz="2400">
                <a:latin typeface="Arial" panose="020B0604020202020204" pitchFamily="34" charset="0"/>
                <a:cs typeface="Arial" panose="020B0604020202020204" pitchFamily="34" charset="0"/>
              </a:rPr>
            </a:b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14 groups from 14 countries participated in this experiment </a:t>
            </a:r>
            <a:r>
              <a:rPr lang="en-US" altLang="en-US" sz="2000">
                <a:latin typeface="Arial" panose="020B0604020202020204" pitchFamily="34" charset="0"/>
                <a:cs typeface="Arial" panose="020B0604020202020204" pitchFamily="34" charset="0"/>
              </a:rPr>
              <a:t>(Wang et al. 2021: </a:t>
            </a:r>
            <a:r>
              <a:rPr lang="en-US" altLang="en-US" sz="2000" i="1">
                <a:latin typeface="Arial" panose="020B0604020202020204" pitchFamily="34" charset="0"/>
                <a:cs typeface="Arial" panose="020B0604020202020204" pitchFamily="34" charset="0"/>
              </a:rPr>
              <a:t>Colorado geoid computation experiment: overview and summary</a:t>
            </a:r>
            <a:r>
              <a:rPr lang="en-US" altLang="en-US" sz="2000">
                <a:latin typeface="Arial" panose="020B0604020202020204" pitchFamily="34" charset="0"/>
                <a:cs typeface="Arial" panose="020B0604020202020204" pitchFamily="34" charset="0"/>
              </a:rPr>
              <a:t>, </a:t>
            </a:r>
            <a:r>
              <a:rPr lang="en-US" altLang="en-US" sz="2000" i="1">
                <a:latin typeface="Arial" panose="020B0604020202020204" pitchFamily="34" charset="0"/>
                <a:cs typeface="Arial" panose="020B0604020202020204" pitchFamily="34" charset="0"/>
              </a:rPr>
              <a:t>J of Geod.</a:t>
            </a:r>
            <a:r>
              <a:rPr lang="en-US" altLang="en-US" sz="2000">
                <a:latin typeface="Arial" panose="020B0604020202020204" pitchFamily="34" charset="0"/>
                <a:cs typeface="Arial" panose="020B0604020202020204" pitchFamily="34" charset="0"/>
              </a:rPr>
              <a:t> in printing). </a:t>
            </a:r>
            <a:endParaRPr lang="en-US" altLang="en-US" sz="24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465F5EB-F1F3-4F9C-8E89-BFFCABD6B01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43766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872F0F-E796-4BE6-8E62-9840342F7890}"/>
              </a:ext>
            </a:extLst>
          </p:cNvPr>
          <p:cNvSpPr>
            <a:spLocks noGrp="1"/>
          </p:cNvSpPr>
          <p:nvPr>
            <p:ph type="title"/>
          </p:nvPr>
        </p:nvSpPr>
        <p:spPr/>
        <p:txBody>
          <a:bodyPr/>
          <a:lstStyle/>
          <a:p>
            <a:pPr eaLnBrk="1" hangingPunct="1"/>
            <a:r>
              <a:rPr lang="en-US" altLang="en-US" sz="2800" b="1">
                <a:latin typeface="Arial" panose="020B0604020202020204" pitchFamily="34" charset="0"/>
                <a:cs typeface="Arial" panose="020B0604020202020204" pitchFamily="34" charset="0"/>
              </a:rPr>
              <a:t>Recommendations (2)</a:t>
            </a:r>
            <a:endParaRPr lang="en-US" altLang="en-US" sz="36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1761305-43B3-4B68-9F51-716AC607015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94096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5008F8-4325-4C1B-9819-7CAD83F705E8}"/>
              </a:ext>
            </a:extLst>
          </p:cNvPr>
          <p:cNvSpPr>
            <a:spLocks noGrp="1"/>
          </p:cNvSpPr>
          <p:nvPr>
            <p:ph type="title"/>
          </p:nvPr>
        </p:nvSpPr>
        <p:spPr/>
        <p:txBody>
          <a:bodyPr/>
          <a:lstStyle/>
          <a:p>
            <a:pPr eaLnBrk="1" hangingPunct="1"/>
            <a:r>
              <a:rPr lang="en-US" altLang="en-US" sz="2800" b="1">
                <a:latin typeface="Arial" panose="020B0604020202020204" pitchFamily="34" charset="0"/>
                <a:cs typeface="Arial" panose="020B0604020202020204" pitchFamily="34" charset="0"/>
              </a:rPr>
              <a:t>Useful links</a:t>
            </a:r>
            <a:endParaRPr lang="en-US" altLang="en-US" sz="36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F3D098E-D46E-4F19-9B27-CF5CD17EC3F3}"/>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03189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7AB0BD3-E86B-41A5-B079-7AE3B2CA4972}"/>
              </a:ext>
            </a:extLst>
          </p:cNvPr>
          <p:cNvSpPr>
            <a:spLocks noGrp="1"/>
          </p:cNvSpPr>
          <p:nvPr>
            <p:ph type="title"/>
          </p:nvPr>
        </p:nvSpPr>
        <p:spPr/>
        <p:txBody>
          <a:bodyPr/>
          <a:lstStyle/>
          <a:p>
            <a:pPr eaLnBrk="1" hangingPunct="1"/>
            <a:r>
              <a:rPr lang="en-US" altLang="en-US" sz="2800" b="1">
                <a:latin typeface="Arial" panose="020B0604020202020204" pitchFamily="34" charset="0"/>
                <a:cs typeface="Arial" panose="020B0604020202020204" pitchFamily="34" charset="0"/>
              </a:rPr>
              <a:t>Contact information</a:t>
            </a:r>
            <a:endParaRPr lang="en-US" altLang="en-US" sz="36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532FC53-8447-41B2-9EAE-36CB0004E58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6302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2616F7-42E2-44E0-99BE-6711C6F7055D}"/>
              </a:ext>
            </a:extLst>
          </p:cNvPr>
          <p:cNvSpPr>
            <a:spLocks noGrp="1"/>
          </p:cNvSpPr>
          <p:nvPr>
            <p:ph type="title"/>
          </p:nvPr>
        </p:nvSpPr>
        <p:spPr/>
        <p:txBody>
          <a:bodyPr/>
          <a:lstStyle/>
          <a:p>
            <a:pPr>
              <a:defRPr/>
            </a:pPr>
            <a:r>
              <a:rPr lang="en-US">
                <a:noFill/>
              </a:rPr>
              <a:t> </a:t>
            </a:r>
          </a:p>
        </p:txBody>
      </p:sp>
      <p:pic>
        <p:nvPicPr>
          <p:cNvPr id="3" name="Picture 2">
            <a:extLst>
              <a:ext uri="{FF2B5EF4-FFF2-40B4-BE49-F238E27FC236}">
                <a16:creationId xmlns:a16="http://schemas.microsoft.com/office/drawing/2014/main" id="{CBC04DCB-E86C-4E02-AA69-ACE37EE81645}"/>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6084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3F23D3-9279-4308-9E3A-136B0EC40B4C}"/>
              </a:ext>
            </a:extLst>
          </p:cNvPr>
          <p:cNvSpPr>
            <a:spLocks noGrp="1"/>
          </p:cNvSpPr>
          <p:nvPr>
            <p:ph type="title"/>
          </p:nvPr>
        </p:nvSpPr>
        <p:spPr/>
        <p:txBody>
          <a:bodyPr/>
          <a:lstStyle/>
          <a:p>
            <a:pPr algn="l" eaLnBrk="1" hangingPunct="1"/>
            <a:r>
              <a:rPr lang="en-US" altLang="en-US" sz="1800" b="1">
                <a:latin typeface="Arial" panose="020B0604020202020204" pitchFamily="34" charset="0"/>
                <a:cs typeface="Arial" panose="020B0604020202020204" pitchFamily="34" charset="0"/>
              </a:rPr>
              <a:t>Distribution of terrestrial, airborne gravity data (GRAV-D MS05), and marks of the geoid slope validation survey 2017 (GSVS17).</a:t>
            </a:r>
          </a:p>
        </p:txBody>
      </p:sp>
      <p:pic>
        <p:nvPicPr>
          <p:cNvPr id="3" name="Picture 2">
            <a:extLst>
              <a:ext uri="{FF2B5EF4-FFF2-40B4-BE49-F238E27FC236}">
                <a16:creationId xmlns:a16="http://schemas.microsoft.com/office/drawing/2014/main" id="{9484092E-EFCB-4611-A4F0-917D9E84757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2206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138368-02E5-42DE-8202-A244761351CA}"/>
              </a:ext>
            </a:extLst>
          </p:cNvPr>
          <p:cNvSpPr>
            <a:spLocks noGrp="1"/>
          </p:cNvSpPr>
          <p:nvPr>
            <p:ph type="title"/>
          </p:nvPr>
        </p:nvSpPr>
        <p:spPr/>
        <p:txBody>
          <a:bodyPr/>
          <a:lstStyle/>
          <a:p>
            <a:pPr eaLnBrk="1" hangingPunct="1"/>
            <a:r>
              <a:rPr lang="en-US" altLang="en-US" sz="1800" b="1">
                <a:latin typeface="Arial" panose="020B0604020202020204" pitchFamily="34" charset="0"/>
                <a:cs typeface="Arial" panose="020B0604020202020204" pitchFamily="34" charset="0"/>
              </a:rPr>
              <a:t>DEM (SRTM v4.1), heights range from 932 to 4385 m. </a:t>
            </a:r>
            <a:br>
              <a:rPr lang="en-US" altLang="en-US" sz="1800" b="1">
                <a:latin typeface="Arial" panose="020B0604020202020204" pitchFamily="34" charset="0"/>
                <a:cs typeface="Arial" panose="020B0604020202020204" pitchFamily="34" charset="0"/>
              </a:rPr>
            </a:br>
            <a:r>
              <a:rPr lang="en-US" altLang="en-US" sz="1800" b="1">
                <a:latin typeface="Arial" panose="020B0604020202020204" pitchFamily="34" charset="0"/>
                <a:cs typeface="Arial" panose="020B0604020202020204" pitchFamily="34" charset="0"/>
              </a:rPr>
              <a:t>Inserted picture shows the elevations of the GSVS17 marks</a:t>
            </a:r>
            <a:r>
              <a:rPr lang="en-US" altLang="en-US" sz="1800" b="1">
                <a:latin typeface="Helvetica" panose="020B0604020202020204" pitchFamily="34" charset="0"/>
              </a:rPr>
              <a:t>.</a:t>
            </a:r>
          </a:p>
        </p:txBody>
      </p:sp>
      <p:pic>
        <p:nvPicPr>
          <p:cNvPr id="3" name="Picture 2">
            <a:extLst>
              <a:ext uri="{FF2B5EF4-FFF2-40B4-BE49-F238E27FC236}">
                <a16:creationId xmlns:a16="http://schemas.microsoft.com/office/drawing/2014/main" id="{70B63E02-1693-4B23-B7E7-184CE90619A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1699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87313D-1BFD-4F47-82C9-6ACDC59A90B3}"/>
              </a:ext>
            </a:extLst>
          </p:cNvPr>
          <p:cNvSpPr>
            <a:spLocks noGrp="1"/>
          </p:cNvSpPr>
          <p:nvPr>
            <p:ph type="title"/>
          </p:nvPr>
        </p:nvSpPr>
        <p:spPr/>
        <p:txBody>
          <a:bodyPr/>
          <a:lstStyle/>
          <a:p>
            <a:pPr algn="l"/>
            <a:r>
              <a:rPr lang="en-US" altLang="en-US" sz="2400">
                <a:latin typeface="Arial" panose="020B0604020202020204" pitchFamily="34" charset="0"/>
                <a:cs typeface="Arial" panose="020B0604020202020204" pitchFamily="34" charset="0"/>
              </a:rPr>
              <a:t>The GSVS17 GPS/leveling data on 223 marks</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 estimated height anomaly accuracy (relative): 	  1.2 cm</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 not available for any groups, including NGS 		  geoid computation team</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 the normal heights were computed from the 	  	  minimum constraint adjusted geopotential 	 	  numbers.</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 the </a:t>
            </a:r>
            <a:r>
              <a:rPr lang="en-US" altLang="en-US" sz="2400" i="1">
                <a:latin typeface="Arial" panose="020B0604020202020204" pitchFamily="34" charset="0"/>
                <a:cs typeface="Arial" panose="020B0604020202020204" pitchFamily="34" charset="0"/>
              </a:rPr>
              <a:t>GSVS17 height anomalies </a:t>
            </a:r>
            <a:r>
              <a:rPr lang="en-US" altLang="en-US" sz="2400">
                <a:latin typeface="Arial" panose="020B0604020202020204" pitchFamily="34" charset="0"/>
                <a:cs typeface="Arial" panose="020B0604020202020204" pitchFamily="34" charset="0"/>
              </a:rPr>
              <a:t>were computed at  	  at 223 marks by differencing the ellipsoidal and 	  normal heights.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 validation done by the GSVS17 team</a:t>
            </a:r>
            <a:endParaRPr lang="en-US" altLang="en-US" sz="24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AB2E294-4261-44C8-8557-B84373B22254}"/>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7349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D8513D-BE59-41BC-84DC-6B1B90E05ED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C05F333-D992-4B61-B1BA-147EE091E8F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0186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71F1C0-A0A0-4ECA-BFED-ED56E1E7F18D}"/>
              </a:ext>
            </a:extLst>
          </p:cNvPr>
          <p:cNvSpPr>
            <a:spLocks noGrp="1"/>
          </p:cNvSpPr>
          <p:nvPr>
            <p:ph type="title"/>
          </p:nvPr>
        </p:nvSpPr>
        <p:spPr/>
        <p:txBody>
          <a:bodyPr/>
          <a:lstStyle/>
          <a:p>
            <a:pPr eaLnBrk="1" hangingPunct="1"/>
            <a:r>
              <a:rPr lang="en-US" altLang="en-US" sz="2800" b="1">
                <a:latin typeface="Arial" panose="020B0604020202020204" pitchFamily="34" charset="0"/>
                <a:cs typeface="Arial" panose="020B0604020202020204" pitchFamily="34" charset="0"/>
              </a:rPr>
              <a:t>The fundamental parameters used </a:t>
            </a:r>
            <a:endParaRPr lang="en-US" altLang="en-US" sz="36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4E82343-2B0E-4F00-8B47-3B1E8222BAE5}"/>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36766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630</Words>
  <Application>Microsoft Office PowerPoint</Application>
  <PresentationFormat>On-screen Show (4:3)</PresentationFormat>
  <Paragraphs>30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Helvetica</vt:lpstr>
      <vt:lpstr>Office Theme</vt:lpstr>
      <vt:lpstr>The Colorado 1-cm Geoid Experiment</vt:lpstr>
      <vt:lpstr>Objectives of the experiment  1)  Using the same data sets but different geoid computation methods in a rugged mountainous region (730 km X 560 km) in Colorado  2)  To lay the foundations for tuning computation methods to achieve the sought after 1-cm accuracy  3)  To evaluate how this accuracy may be robustly   assessed</vt:lpstr>
      <vt:lpstr>Participation commission and working groups:   1)  IAG Working Group 2.2.2: 1-cm Geoid Experiment 2)  GGOS Working Group 0.1.2 3)  IAG Subcommission 2.2 4)  Joint Study Group 0.15 and Joint Working Group        2.2.1   14 groups from 14 countries participated in this experiment (Wang et al. 2021: Colorado geoid computation experiment: overview and summary, J of Geod. in printing). </vt:lpstr>
      <vt:lpstr> </vt:lpstr>
      <vt:lpstr>Distribution of terrestrial, airborne gravity data (GRAV-D MS05), and marks of the geoid slope validation survey 2017 (GSVS17).</vt:lpstr>
      <vt:lpstr>DEM (SRTM v4.1), heights range from 932 to 4385 m.  Inserted picture shows the elevations of the GSVS17 marks.</vt:lpstr>
      <vt:lpstr>The GSVS17 GPS/leveling data on 223 marks  - estimated height anomaly accuracy (relative):    1.2 cm  - not available for any groups, including NGS     geoid computation team  - the normal heights were computed from the       minimum constraint adjusted geopotential      numbers.  - the GSVS17 height anomalies were computed at     at 223 marks by differencing the ellipsoidal and    normal heights.    - validation done by the GSVS17 team</vt:lpstr>
      <vt:lpstr>PowerPoint Presentation</vt:lpstr>
      <vt:lpstr>The fundamental parameters used </vt:lpstr>
      <vt:lpstr>The fundamental parameters </vt:lpstr>
      <vt:lpstr>1) Computation methods are based on the geodetic boundary value problem (GBVP) of Stokes or Molodensky  - 3 groups computed the geoid based on Stokes theory   - 11 groups computed quasigeoid based on Molodensky      /fixed GBVPs  2) Gravity/topographic reductions:  - Helmert condensation and isostatic reduction  - Residual terrain model (RTM)   - Simple/Complete Bouguer reductions  - Least squares collocation  - Local functions (spherical radial basis function)   3) Geoid/quasigeoid computations:  - Remove – Compute – Restore (R-C-R) for GGMs  - Modified Stokes kernel  - Least squares collocation</vt:lpstr>
      <vt:lpstr>The geoid-quasigeoid separation (GQS)</vt:lpstr>
      <vt:lpstr>The complete geoid-quasigeoid separation </vt:lpstr>
      <vt:lpstr>Difference between the complete and simple GQS </vt:lpstr>
      <vt:lpstr> </vt:lpstr>
      <vt:lpstr>The quasigeoid of 14-models-mean</vt:lpstr>
      <vt:lpstr> </vt:lpstr>
      <vt:lpstr>GSVS17 GPS/leveling comparisons</vt:lpstr>
      <vt:lpstr>PowerPoint Presentation</vt:lpstr>
      <vt:lpstr> </vt:lpstr>
      <vt:lpstr>Residual height anomalies of CGS and mean  models on the 223 GSVS17 marks </vt:lpstr>
      <vt:lpstr>- Models agree with the GSVS17 height anomalies from1.7 to 3.6 cm in terms of STD on the 223 marks.   - The median of the STD differences is 3.1 cm.  -  Assuming 1.2 cm errors (relative) in GSVS17 height anomalies, and the errors uncorrelated with quasigeoid model errors, then  # the model accuracies (relative) are 1.2 to 3.4 cm  # the mean model accuracy is 2.3 cm  # the quasigeoid can be computed to a 2 cm        accuracy in the experiment area in Colorado</vt:lpstr>
      <vt:lpstr>Geoid slope comparisons </vt:lpstr>
      <vt:lpstr>Observations/Conclusions</vt:lpstr>
      <vt:lpstr>Geoid slope comparisons </vt:lpstr>
      <vt:lpstr>Summary (1): Quasigeoid model precision</vt:lpstr>
      <vt:lpstr>Summary (2): Model accuracy (relative)</vt:lpstr>
      <vt:lpstr>Summary (3): geoid accuracy at baselines</vt:lpstr>
      <vt:lpstr>Recommendations (1)</vt:lpstr>
      <vt:lpstr>Recommendations (2)</vt:lpstr>
      <vt:lpstr>Useful links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Colorado 1-cm Geoid Experiment</dc:title>
  <dc:creator>Rosemary Booth</dc:creator>
  <cp:lastModifiedBy>Rosemary Booth</cp:lastModifiedBy>
  <cp:revision>1</cp:revision>
  <dcterms:created xsi:type="dcterms:W3CDTF">2021-12-03T16:59:11Z</dcterms:created>
  <dcterms:modified xsi:type="dcterms:W3CDTF">2021-12-03T16:59:11Z</dcterms:modified>
</cp:coreProperties>
</file>