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90" r:id="rId3"/>
    <p:sldMasterId id="2147483702" r:id="rId4"/>
  </p:sldMasterIdLst>
  <p:notesMasterIdLst>
    <p:notesMasterId r:id="rId76"/>
  </p:notesMasterIdLst>
  <p:sldIdLst>
    <p:sldId id="261" r:id="rId5"/>
    <p:sldId id="431" r:id="rId6"/>
    <p:sldId id="635" r:id="rId7"/>
    <p:sldId id="643" r:id="rId8"/>
    <p:sldId id="434" r:id="rId9"/>
    <p:sldId id="573" r:id="rId10"/>
    <p:sldId id="592" r:id="rId11"/>
    <p:sldId id="501" r:id="rId12"/>
    <p:sldId id="395" r:id="rId13"/>
    <p:sldId id="397" r:id="rId14"/>
    <p:sldId id="398" r:id="rId15"/>
    <p:sldId id="594" r:id="rId16"/>
    <p:sldId id="631" r:id="rId17"/>
    <p:sldId id="608" r:id="rId18"/>
    <p:sldId id="617" r:id="rId19"/>
    <p:sldId id="615" r:id="rId20"/>
    <p:sldId id="616" r:id="rId21"/>
    <p:sldId id="618" r:id="rId22"/>
    <p:sldId id="636" r:id="rId23"/>
    <p:sldId id="619" r:id="rId24"/>
    <p:sldId id="630" r:id="rId25"/>
    <p:sldId id="466" r:id="rId26"/>
    <p:sldId id="629" r:id="rId27"/>
    <p:sldId id="405" r:id="rId28"/>
    <p:sldId id="343" r:id="rId29"/>
    <p:sldId id="582" r:id="rId30"/>
    <p:sldId id="641" r:id="rId31"/>
    <p:sldId id="503" r:id="rId32"/>
    <p:sldId id="496" r:id="rId33"/>
    <p:sldId id="577" r:id="rId34"/>
    <p:sldId id="576" r:id="rId35"/>
    <p:sldId id="640" r:id="rId36"/>
    <p:sldId id="600" r:id="rId37"/>
    <p:sldId id="421" r:id="rId38"/>
    <p:sldId id="639" r:id="rId39"/>
    <p:sldId id="638" r:id="rId40"/>
    <p:sldId id="266" r:id="rId41"/>
    <p:sldId id="260" r:id="rId42"/>
    <p:sldId id="598" r:id="rId43"/>
    <p:sldId id="262" r:id="rId44"/>
    <p:sldId id="628" r:id="rId45"/>
    <p:sldId id="472" r:id="rId46"/>
    <p:sldId id="586" r:id="rId47"/>
    <p:sldId id="633" r:id="rId48"/>
    <p:sldId id="634" r:id="rId49"/>
    <p:sldId id="627" r:id="rId50"/>
    <p:sldId id="475" r:id="rId51"/>
    <p:sldId id="609" r:id="rId52"/>
    <p:sldId id="632" r:id="rId53"/>
    <p:sldId id="610" r:id="rId54"/>
    <p:sldId id="620" r:id="rId55"/>
    <p:sldId id="621" r:id="rId56"/>
    <p:sldId id="588" r:id="rId57"/>
    <p:sldId id="644" r:id="rId58"/>
    <p:sldId id="606" r:id="rId59"/>
    <p:sldId id="626" r:id="rId60"/>
    <p:sldId id="477" r:id="rId61"/>
    <p:sldId id="412" r:id="rId62"/>
    <p:sldId id="642" r:id="rId63"/>
    <p:sldId id="637" r:id="rId64"/>
    <p:sldId id="607" r:id="rId65"/>
    <p:sldId id="625" r:id="rId66"/>
    <p:sldId id="580" r:id="rId67"/>
    <p:sldId id="604" r:id="rId68"/>
    <p:sldId id="605" r:id="rId69"/>
    <p:sldId id="614" r:id="rId70"/>
    <p:sldId id="574" r:id="rId71"/>
    <p:sldId id="646" r:id="rId72"/>
    <p:sldId id="648" r:id="rId73"/>
    <p:sldId id="649" r:id="rId74"/>
    <p:sldId id="575" r:id="rId7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Dennis" initials="MD" lastIdx="2" clrIdx="0">
    <p:extLst>
      <p:ext uri="{19B8F6BF-5375-455C-9EA6-DF929625EA0E}">
        <p15:presenceInfo xmlns:p15="http://schemas.microsoft.com/office/powerpoint/2012/main" userId="043abf545f8582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F81B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7" autoAdjust="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51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B0DAC-DFC6-4C3A-A9AA-3D0F3AD6A07A}" type="datetimeFigureOut">
              <a:rPr lang="en-US" smtClean="0"/>
              <a:t>4/16/2018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3F9A3-1875-461D-BED2-1C4D2A8FC3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050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ABBA-B286-4BC3-BDA0-C4DE85D8FB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02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56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060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151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98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75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36DC88-3C4D-44BA-8C1B-ED53C5555D8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1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692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9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3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ABBA-B286-4BC3-BDA0-C4DE85D8FB2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51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2ABBA-B286-4BC3-BDA0-C4DE85D8F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826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ABBA-B286-4BC3-BDA0-C4DE85D8FB2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58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056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7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3F9A3-1875-461D-BED2-1C4D2A8FC31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905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15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643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695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504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74702-A9D2-D142-A2AF-02EB7BC1A7B0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7153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2D9D6-2EED-314A-B5A7-B8AA87D0E9E4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77690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ABBAB-D36F-9146-BB7A-2DB9ADAC5A9C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08319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 bwMode="black"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374835" y="2428193"/>
            <a:ext cx="6394330" cy="914400"/>
          </a:xfrm>
        </p:spPr>
        <p:txBody>
          <a:bodyPr rIns="0" anchor="b">
            <a:noAutofit/>
          </a:bodyPr>
          <a:lstStyle>
            <a:lvl1pPr algn="ctr">
              <a:defRPr sz="3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371600" y="3465218"/>
            <a:ext cx="6400800" cy="91440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7" name="Picture 6" descr="esri-10GlobeLogo_No-r_sRGBR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284" y="365138"/>
            <a:ext cx="2168737" cy="9676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-899557" y="5567249"/>
            <a:ext cx="10043557" cy="1290751"/>
          </a:xfrm>
          <a:custGeom>
            <a:avLst/>
            <a:gdLst/>
            <a:ahLst/>
            <a:cxnLst/>
            <a:rect l="l" t="t" r="r" b="b"/>
            <a:pathLst>
              <a:path w="10043557" h="1290751">
                <a:moveTo>
                  <a:pt x="8132411" y="0"/>
                </a:moveTo>
                <a:cubicBezTo>
                  <a:pt x="8583764" y="0"/>
                  <a:pt x="9032446" y="11434"/>
                  <a:pt x="9478183" y="34029"/>
                </a:cubicBezTo>
                <a:lnTo>
                  <a:pt x="10043557" y="69857"/>
                </a:lnTo>
                <a:lnTo>
                  <a:pt x="10043557" y="1290751"/>
                </a:lnTo>
                <a:lnTo>
                  <a:pt x="0" y="1290751"/>
                </a:lnTo>
                <a:lnTo>
                  <a:pt x="125788" y="1248403"/>
                </a:lnTo>
                <a:cubicBezTo>
                  <a:pt x="2649168" y="437759"/>
                  <a:pt x="5339667" y="0"/>
                  <a:pt x="8132411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2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/>
          <p:nvPr/>
        </p:nvSpPr>
        <p:spPr bwMode="invGray">
          <a:xfrm flipH="1">
            <a:off x="3488221" y="4204197"/>
            <a:ext cx="5655779" cy="2653803"/>
          </a:xfrm>
          <a:custGeom>
            <a:avLst/>
            <a:gdLst/>
            <a:ahLst/>
            <a:cxnLst/>
            <a:rect l="l" t="t" r="r" b="b"/>
            <a:pathLst>
              <a:path w="5655779" h="2653803">
                <a:moveTo>
                  <a:pt x="0" y="0"/>
                </a:moveTo>
                <a:lnTo>
                  <a:pt x="0" y="2653803"/>
                </a:lnTo>
                <a:lnTo>
                  <a:pt x="5655779" y="2653803"/>
                </a:lnTo>
                <a:lnTo>
                  <a:pt x="5368634" y="2452474"/>
                </a:lnTo>
                <a:cubicBezTo>
                  <a:pt x="3880066" y="1444637"/>
                  <a:pt x="2250051" y="660920"/>
                  <a:pt x="518426" y="144676"/>
                </a:cubicBezTo>
                <a:close/>
              </a:path>
            </a:pathLst>
          </a:custGeom>
          <a:solidFill>
            <a:srgbClr val="053264">
              <a:alpha val="1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2035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914402" y="1828800"/>
            <a:ext cx="73152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6192551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1097280"/>
            <a:ext cx="7772400" cy="246221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914400" y="1828800"/>
            <a:ext cx="7315200" cy="3427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1214376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2625"/>
            <a:ext cx="7772400" cy="369332"/>
          </a:xfrm>
          <a:noFill/>
        </p:spPr>
        <p:txBody>
          <a:bodyPr vert="horz" lIns="0" tIns="0" rIns="0" bIns="0" rtlCol="0" anchor="t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28800"/>
            <a:ext cx="7315200" cy="3429000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6177085"/>
            <a:ext cx="7772400" cy="215444"/>
          </a:xfrm>
        </p:spPr>
        <p:txBody>
          <a:bodyPr anchor="b">
            <a:sp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dirty="0" smtClean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324529356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777240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1"/>
          <p:cNvSpPr>
            <a:spLocks noGrp="1"/>
          </p:cNvSpPr>
          <p:nvPr>
            <p:ph sz="quarter" idx="18"/>
          </p:nvPr>
        </p:nvSpPr>
        <p:spPr>
          <a:xfrm>
            <a:off x="914400" y="1828800"/>
            <a:ext cx="73152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832306" y="151461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457200"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1097280"/>
            <a:ext cx="7772400" cy="246221"/>
          </a:xfrm>
        </p:spPr>
        <p:txBody>
          <a:bodyPr vert="horz" lIns="0" tIns="0" rIns="0" bIns="0" rtlCol="0" anchor="t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rgbClr val="94E6FF"/>
                </a:solidFill>
                <a:latin typeface="+mj-lt"/>
                <a:ea typeface="+mj-ea"/>
                <a:cs typeface="Arial"/>
              </a:defRPr>
            </a:lvl1pPr>
            <a:lvl2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2pPr>
            <a:lvl3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3pPr>
            <a:lvl4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4pPr>
            <a:lvl5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955474" y="634973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457200"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6185356"/>
            <a:ext cx="7772400" cy="215444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400" b="0" i="1" baseline="0">
                <a:solidFill>
                  <a:schemeClr val="tx2"/>
                </a:solidFill>
              </a:defRPr>
            </a:lvl1pPr>
            <a:lvl2pPr marL="0" indent="0" algn="r">
              <a:buNone/>
              <a:defRPr sz="1600"/>
            </a:lvl2pPr>
            <a:lvl3pPr marL="0" indent="0" algn="r">
              <a:buNone/>
              <a:defRPr sz="1600"/>
            </a:lvl3pPr>
            <a:lvl4pPr marL="0" indent="0" algn="r">
              <a:buNone/>
              <a:defRPr sz="1600"/>
            </a:lvl4pPr>
            <a:lvl5pPr marL="0" indent="0" algn="r">
              <a:buNone/>
              <a:defRPr sz="1600"/>
            </a:lvl5pPr>
          </a:lstStyle>
          <a:p>
            <a:pPr lvl="0"/>
            <a:r>
              <a:rPr lang="en-US" dirty="0"/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129230200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792021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803288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39114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2E1C5-9BFE-6A49-B726-6C7F6AC4D0D3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655063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0"/>
            <a:ext cx="5486399" cy="6858000"/>
          </a:xfrm>
          <a:prstGeom prst="rect">
            <a:avLst/>
          </a:prstGeom>
          <a:gradFill flip="none" rotWithShape="1">
            <a:gsLst>
              <a:gs pos="0">
                <a:srgbClr val="053264"/>
              </a:gs>
              <a:gs pos="50000">
                <a:srgbClr val="053264">
                  <a:alpha val="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1" y="3060742"/>
            <a:ext cx="4114800" cy="338554"/>
          </a:xfrm>
          <a:noFill/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750883"/>
            <a:ext cx="4114800" cy="1169551"/>
          </a:xfrm>
        </p:spPr>
        <p:txBody>
          <a:bodyPr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5486400" y="0"/>
            <a:ext cx="3657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</a:p>
        </p:txBody>
      </p:sp>
      <p:sp>
        <p:nvSpPr>
          <p:cNvPr id="9" name="Rectangle 7"/>
          <p:cNvSpPr/>
          <p:nvPr/>
        </p:nvSpPr>
        <p:spPr bwMode="ltGray">
          <a:xfrm>
            <a:off x="0" y="5567249"/>
            <a:ext cx="5486399" cy="1290751"/>
          </a:xfrm>
          <a:custGeom>
            <a:avLst/>
            <a:gdLst/>
            <a:ahLst/>
            <a:cxnLst/>
            <a:rect l="l" t="t" r="r" b="b"/>
            <a:pathLst>
              <a:path w="5486399" h="1290751">
                <a:moveTo>
                  <a:pt x="3575254" y="0"/>
                </a:moveTo>
                <a:cubicBezTo>
                  <a:pt x="4026607" y="0"/>
                  <a:pt x="4475289" y="11434"/>
                  <a:pt x="4921026" y="34029"/>
                </a:cubicBezTo>
                <a:lnTo>
                  <a:pt x="5486399" y="69857"/>
                </a:lnTo>
                <a:lnTo>
                  <a:pt x="5486399" y="1290751"/>
                </a:lnTo>
                <a:lnTo>
                  <a:pt x="0" y="1290751"/>
                </a:lnTo>
                <a:lnTo>
                  <a:pt x="0" y="242604"/>
                </a:lnTo>
                <a:lnTo>
                  <a:pt x="479973" y="181259"/>
                </a:lnTo>
                <a:cubicBezTo>
                  <a:pt x="1495074" y="61560"/>
                  <a:pt x="2527975" y="0"/>
                  <a:pt x="357525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1" name="Rectangle 12"/>
          <p:cNvSpPr/>
          <p:nvPr/>
        </p:nvSpPr>
        <p:spPr bwMode="ltGray">
          <a:xfrm>
            <a:off x="0" y="4204198"/>
            <a:ext cx="5486399" cy="2653802"/>
          </a:xfrm>
          <a:custGeom>
            <a:avLst/>
            <a:gdLst/>
            <a:ahLst/>
            <a:cxnLst/>
            <a:rect l="l" t="t" r="r" b="b"/>
            <a:pathLst>
              <a:path w="5486399" h="2653802">
                <a:moveTo>
                  <a:pt x="5486399" y="0"/>
                </a:moveTo>
                <a:lnTo>
                  <a:pt x="5486399" y="2653802"/>
                </a:lnTo>
                <a:lnTo>
                  <a:pt x="0" y="2653802"/>
                </a:lnTo>
                <a:lnTo>
                  <a:pt x="0" y="2535044"/>
                </a:lnTo>
                <a:lnTo>
                  <a:pt x="117766" y="2452473"/>
                </a:lnTo>
                <a:cubicBezTo>
                  <a:pt x="1606334" y="1444636"/>
                  <a:pt x="3236349" y="660919"/>
                  <a:pt x="4967974" y="144675"/>
                </a:cubicBezTo>
                <a:close/>
              </a:path>
            </a:pathLst>
          </a:custGeom>
          <a:solidFill>
            <a:srgbClr val="053264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1540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hidden">
          <a:xfrm>
            <a:off x="0" y="0"/>
            <a:ext cx="5486399" cy="6858000"/>
          </a:xfrm>
          <a:prstGeom prst="rect">
            <a:avLst/>
          </a:prstGeom>
          <a:gradFill flip="none" rotWithShape="1">
            <a:gsLst>
              <a:gs pos="0">
                <a:srgbClr val="053264"/>
              </a:gs>
              <a:gs pos="50000">
                <a:srgbClr val="053264">
                  <a:alpha val="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1" y="3060742"/>
            <a:ext cx="4114800" cy="338554"/>
          </a:xfrm>
          <a:noFill/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750883"/>
            <a:ext cx="4114800" cy="1169551"/>
          </a:xfrm>
        </p:spPr>
        <p:txBody>
          <a:bodyPr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Demo Title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5486400" y="0"/>
            <a:ext cx="3657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52" y="457200"/>
            <a:ext cx="1618488" cy="455883"/>
          </a:xfrm>
          <a:solidFill>
            <a:schemeClr val="bg2"/>
          </a:solidFill>
          <a:ln w="12700">
            <a:solidFill>
              <a:srgbClr val="B9E0F7">
                <a:alpha val="50000"/>
              </a:srgbClr>
            </a:solidFill>
            <a:round/>
            <a:headEnd/>
            <a:tailEnd/>
          </a:ln>
        </p:spPr>
        <p:txBody>
          <a:bodyPr wrap="square" lIns="0" tIns="45720" rIns="182880" bIns="4572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lang="en-US" sz="2000" b="0" smtClean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defRPr>
            </a:lvl1pPr>
            <a:lvl2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2pPr>
            <a:lvl3pPr marL="3175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3pPr>
            <a:lvl4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4pPr>
            <a:lvl5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5pPr>
          </a:lstStyle>
          <a:p>
            <a:pPr marL="0" lvl="0" indent="0" eaLnBrk="0" hangingPunct="0"/>
            <a:r>
              <a:rPr lang="en-US" dirty="0"/>
              <a:t>Text</a:t>
            </a:r>
          </a:p>
        </p:txBody>
      </p:sp>
      <p:sp>
        <p:nvSpPr>
          <p:cNvPr id="8" name="Rectangle 7"/>
          <p:cNvSpPr/>
          <p:nvPr/>
        </p:nvSpPr>
        <p:spPr bwMode="gray">
          <a:xfrm>
            <a:off x="0" y="5567249"/>
            <a:ext cx="5486399" cy="1290751"/>
          </a:xfrm>
          <a:custGeom>
            <a:avLst/>
            <a:gdLst/>
            <a:ahLst/>
            <a:cxnLst/>
            <a:rect l="l" t="t" r="r" b="b"/>
            <a:pathLst>
              <a:path w="5486399" h="1290751">
                <a:moveTo>
                  <a:pt x="3575254" y="0"/>
                </a:moveTo>
                <a:cubicBezTo>
                  <a:pt x="4026607" y="0"/>
                  <a:pt x="4475289" y="11434"/>
                  <a:pt x="4921026" y="34029"/>
                </a:cubicBezTo>
                <a:lnTo>
                  <a:pt x="5486399" y="69857"/>
                </a:lnTo>
                <a:lnTo>
                  <a:pt x="5486399" y="1290751"/>
                </a:lnTo>
                <a:lnTo>
                  <a:pt x="0" y="1290751"/>
                </a:lnTo>
                <a:lnTo>
                  <a:pt x="0" y="242604"/>
                </a:lnTo>
                <a:lnTo>
                  <a:pt x="479973" y="181259"/>
                </a:lnTo>
                <a:cubicBezTo>
                  <a:pt x="1495074" y="61560"/>
                  <a:pt x="2527975" y="0"/>
                  <a:pt x="357525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gray">
          <a:xfrm>
            <a:off x="0" y="4204198"/>
            <a:ext cx="5486399" cy="2653802"/>
          </a:xfrm>
          <a:custGeom>
            <a:avLst/>
            <a:gdLst/>
            <a:ahLst/>
            <a:cxnLst/>
            <a:rect l="l" t="t" r="r" b="b"/>
            <a:pathLst>
              <a:path w="5486399" h="2653802">
                <a:moveTo>
                  <a:pt x="5486399" y="0"/>
                </a:moveTo>
                <a:lnTo>
                  <a:pt x="5486399" y="2653802"/>
                </a:lnTo>
                <a:lnTo>
                  <a:pt x="0" y="2653802"/>
                </a:lnTo>
                <a:lnTo>
                  <a:pt x="0" y="2535044"/>
                </a:lnTo>
                <a:lnTo>
                  <a:pt x="117766" y="2452473"/>
                </a:lnTo>
                <a:cubicBezTo>
                  <a:pt x="1606334" y="1444636"/>
                  <a:pt x="3236349" y="660919"/>
                  <a:pt x="4967974" y="144675"/>
                </a:cubicBezTo>
                <a:close/>
              </a:path>
            </a:pathLst>
          </a:custGeom>
          <a:solidFill>
            <a:srgbClr val="053264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4487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_User Screens">
    <p:bg>
      <p:bgPr>
        <a:gradFill flip="none" rotWithShape="1">
          <a:gsLst>
            <a:gs pos="0">
              <a:srgbClr val="19461E"/>
            </a:gs>
            <a:gs pos="100000">
              <a:srgbClr val="19461E"/>
            </a:gs>
            <a:gs pos="40000">
              <a:srgbClr val="288135"/>
            </a:gs>
            <a:gs pos="60000">
              <a:srgbClr val="288135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User Screens Title</a:t>
            </a:r>
          </a:p>
        </p:txBody>
      </p:sp>
    </p:spTree>
    <p:extLst>
      <p:ext uri="{BB962C8B-B14F-4D97-AF65-F5344CB8AC3E}">
        <p14:creationId xmlns:p14="http://schemas.microsoft.com/office/powerpoint/2010/main" val="2317923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1990427"/>
            <a:ext cx="7775575" cy="1477328"/>
          </a:xfrm>
        </p:spPr>
        <p:txBody>
          <a:bodyPr anchor="b"/>
          <a:lstStyle>
            <a:lvl1pPr>
              <a:spcAft>
                <a:spcPts val="0"/>
              </a:spcAft>
              <a:defRPr sz="9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BIG Word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3467754"/>
            <a:ext cx="7775575" cy="615553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4000" b="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Smaller word</a:t>
            </a:r>
          </a:p>
        </p:txBody>
      </p:sp>
    </p:spTree>
    <p:extLst>
      <p:ext uri="{BB962C8B-B14F-4D97-AF65-F5344CB8AC3E}">
        <p14:creationId xmlns:p14="http://schemas.microsoft.com/office/powerpoint/2010/main" val="71144241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1719386"/>
            <a:ext cx="5486400" cy="1367692"/>
          </a:xfrm>
        </p:spPr>
        <p:txBody>
          <a:bodyPr anchor="b"/>
          <a:lstStyle>
            <a:lvl1pPr>
              <a:spcAft>
                <a:spcPts val="0"/>
              </a:spcAft>
              <a:defRPr sz="30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“Quote”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3683197"/>
            <a:ext cx="5486400" cy="400110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r">
              <a:spcAft>
                <a:spcPts val="0"/>
              </a:spcAft>
              <a:buFontTx/>
              <a:buNone/>
              <a:defRPr lang="en-US" sz="2600" b="0" baseline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594252145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—w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0" y="5716588"/>
            <a:ext cx="9144000" cy="11414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6041067"/>
            <a:ext cx="4568371" cy="4572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r">
              <a:defRPr sz="2600" b="1" baseline="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710193" y="5934015"/>
            <a:ext cx="2971800" cy="67130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/>
              <a:t>Sub Heading/Description Goes Here (2 lines max)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5486399" y="6058694"/>
            <a:ext cx="0" cy="457200"/>
          </a:xfrm>
          <a:prstGeom prst="line">
            <a:avLst/>
          </a:prstGeom>
          <a:noFill/>
          <a:ln w="317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9469192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subject—w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0" y="5943600"/>
            <a:ext cx="9144000" cy="9144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6186944"/>
            <a:ext cx="7772400" cy="21544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>
            <a:spAutoFit/>
          </a:bodyPr>
          <a:lstStyle>
            <a:lvl1pPr>
              <a:defRPr sz="1400" b="0" baseline="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Subject | Description (this line of text is the least important item on this slide)</a:t>
            </a:r>
          </a:p>
        </p:txBody>
      </p:sp>
    </p:spTree>
    <p:extLst>
      <p:ext uri="{BB962C8B-B14F-4D97-AF65-F5344CB8AC3E}">
        <p14:creationId xmlns:p14="http://schemas.microsoft.com/office/powerpoint/2010/main" val="879363182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su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6186944"/>
            <a:ext cx="7772400" cy="21544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>
            <a:spAutoFit/>
          </a:bodyPr>
          <a:lstStyle>
            <a:lvl1pPr>
              <a:defRPr sz="14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Subject | Description (this line of text is the least important item on this slide)</a:t>
            </a:r>
          </a:p>
        </p:txBody>
      </p:sp>
    </p:spTree>
    <p:extLst>
      <p:ext uri="{BB962C8B-B14F-4D97-AF65-F5344CB8AC3E}">
        <p14:creationId xmlns:p14="http://schemas.microsoft.com/office/powerpoint/2010/main" val="1751535119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sri">
    <p:bg bwMode="black"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ri-10GlobeLogo_TagLockup4Lg_sRGBR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68810" y="2205645"/>
            <a:ext cx="4206380" cy="244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57209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851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88FAE-7584-1D43-B106-69084F6C3D60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858140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017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58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047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93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4915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104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775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1670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51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422AA-180E-B24C-A2DD-5B797D7B4338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783417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4702-A9D2-D142-A2AF-02EB7BC1A7B0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9873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2E1C5-9BFE-6A49-B726-6C7F6AC4D0D3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168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88FAE-7584-1D43-B106-69084F6C3D60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4910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422AA-180E-B24C-A2DD-5B797D7B4338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1872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537CD-3F2F-1C42-8CC8-D98653E46D5E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712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4A722-2514-2E44-A2D1-75902F2251E6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6453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C6B44-5FDE-D646-B187-047D5567924B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0370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E24F3-D793-8044-A42C-6F67C6B893B3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060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937D2-7827-8748-9D63-2F251C75A548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3256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2D9D6-2EED-314A-B5A7-B8AA87D0E9E4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62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537CD-3F2F-1C42-8CC8-D98653E46D5E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9777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ABBAB-D36F-9146-BB7A-2DB9ADAC5A9C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39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4A722-2514-2E44-A2D1-75902F2251E6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7503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C6B44-5FDE-D646-B187-047D5567924B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22669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E24F3-D793-8044-A42C-6F67C6B893B3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5687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937D2-7827-8748-9D63-2F251C75A548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4339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7772400" cy="369332"/>
          </a:xfrm>
          <a:prstGeom prst="rect">
            <a:avLst/>
          </a:prstGeom>
          <a:noFill/>
        </p:spPr>
        <p:txBody>
          <a:bodyPr vert="horz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0"/>
            <a:ext cx="7315200" cy="3429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5344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med">
    <p:fade/>
  </p:transition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lang="en-US" sz="1400" b="1" kern="1200" dirty="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85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85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fld id="{2EA58377-3A98-4B75-8299-378BE47483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607501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E047118-9D73-D940-849A-E2266DCC4429}" type="datetimeFigureOut">
              <a:rPr lang="en-US"/>
              <a:pPr>
                <a:defRPr/>
              </a:pPr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30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3.png"/><Relationship Id="rId4" Type="http://schemas.openxmlformats.org/officeDocument/2006/relationships/image" Target="../media/image1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mailto:NGS.Feedback@noaa.go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4" Type="http://schemas.openxmlformats.org/officeDocument/2006/relationships/hyperlink" Target="mailto:NGS.SPCS@noaa.gov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ederalregister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GS.Feedback@noaa.gov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mailto:NGS.SPCS@noaa.gov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0" y="2004291"/>
            <a:ext cx="9144000" cy="24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prstClr val="black"/>
                </a:solidFill>
                <a:latin typeface="Calibri"/>
                <a:cs typeface="Times New Roman" charset="0"/>
              </a:rPr>
              <a:t>Building a State Plane </a:t>
            </a:r>
            <a:br>
              <a:rPr lang="en-US" sz="4400" b="1" dirty="0">
                <a:solidFill>
                  <a:prstClr val="black"/>
                </a:solidFill>
                <a:latin typeface="Calibri"/>
                <a:cs typeface="Times New Roman" charset="0"/>
              </a:rPr>
            </a:br>
            <a:r>
              <a:rPr lang="en-US" sz="4400" b="1" dirty="0">
                <a:solidFill>
                  <a:prstClr val="black"/>
                </a:solidFill>
                <a:latin typeface="Calibri"/>
                <a:cs typeface="Times New Roman" charset="0"/>
              </a:rPr>
              <a:t>Coordinate System </a:t>
            </a:r>
            <a:br>
              <a:rPr lang="en-US" sz="4400" b="1" dirty="0">
                <a:solidFill>
                  <a:prstClr val="black"/>
                </a:solidFill>
                <a:latin typeface="Calibri"/>
                <a:cs typeface="Times New Roman" charset="0"/>
              </a:rPr>
            </a:br>
            <a:r>
              <a:rPr lang="en-US" sz="4400" b="1" dirty="0">
                <a:solidFill>
                  <a:prstClr val="black"/>
                </a:solidFill>
                <a:latin typeface="Calibri"/>
                <a:cs typeface="Times New Roman" charset="0"/>
              </a:rPr>
              <a:t>for the Future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Times New Roman" charset="0"/>
            </a:endParaRPr>
          </a:p>
        </p:txBody>
      </p:sp>
      <p:sp>
        <p:nvSpPr>
          <p:cNvPr id="13315" name="Content Placeholder 2"/>
          <p:cNvSpPr txBox="1">
            <a:spLocks/>
          </p:cNvSpPr>
          <p:nvPr/>
        </p:nvSpPr>
        <p:spPr bwMode="auto">
          <a:xfrm>
            <a:off x="2145143" y="6067822"/>
            <a:ext cx="4853709" cy="53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April 12, 2018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D0C80A-A71A-4F19-A762-9ED2B823C0BA}"/>
              </a:ext>
            </a:extLst>
          </p:cNvPr>
          <p:cNvSpPr txBox="1">
            <a:spLocks/>
          </p:cNvSpPr>
          <p:nvPr/>
        </p:nvSpPr>
        <p:spPr bwMode="auto">
          <a:xfrm>
            <a:off x="2715491" y="5024402"/>
            <a:ext cx="3703782" cy="104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Michael L. Dennis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SPCS2022 Project Manager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11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the documents so long?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247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SPCS2022 is fairly complex and requires detail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Tried to keep draft versions as short as possible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Later versions will be shorter</a:t>
            </a:r>
          </a:p>
          <a:p>
            <a:pPr>
              <a:lnSpc>
                <a:spcPct val="120000"/>
              </a:lnSpc>
            </a:pPr>
            <a:r>
              <a:rPr lang="en-US" dirty="0"/>
              <a:t>After public comment period (ends August 31, 2018):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“Remarks” removed from approved version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Stakeholder requirement lists moved to online forms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Technical specifications moved to design manual</a:t>
            </a:r>
          </a:p>
          <a:p>
            <a:pPr>
              <a:lnSpc>
                <a:spcPct val="120000"/>
              </a:lnSpc>
            </a:pPr>
            <a:r>
              <a:rPr lang="en-US" dirty="0"/>
              <a:t>By official release of SPCS2022 (sometime in 2022):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Deadlines for requests, proposals, submittals removed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Default SPCS2022 design approach removed</a:t>
            </a:r>
          </a:p>
          <a:p>
            <a:pPr>
              <a:lnSpc>
                <a:spcPct val="120000"/>
              </a:lnSpc>
            </a:pPr>
            <a:r>
              <a:rPr lang="en-US" b="1" i="1" dirty="0"/>
              <a:t>Final versions will be &lt; half current length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36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 in Policy &amp;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28182" cy="5077691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u="sng" dirty="0"/>
              <a:t>Stakeholders</a:t>
            </a:r>
            <a:r>
              <a:rPr lang="en-US" dirty="0"/>
              <a:t>.  State organizations that can give input on SPCS2022:  DOTs, GIS offices, surveying &amp; engineering societies, professional geospatial organizations, and universities that perform geospatial education or research.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u="sng" dirty="0"/>
              <a:t>Contributing partners</a:t>
            </a:r>
            <a:r>
              <a:rPr lang="en-US" dirty="0"/>
              <a:t>.  Organizations or individuals that design SPCS2022 zones for stakeholders and in cooperation with NGS.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u="sng" dirty="0"/>
              <a:t>Zone</a:t>
            </a:r>
            <a:r>
              <a:rPr lang="en-US" dirty="0"/>
              <a:t>.  The region where a projected coordinate system is used.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u="sng" dirty="0"/>
              <a:t>Linear distortion</a:t>
            </a:r>
            <a:r>
              <a:rPr lang="en-US" dirty="0"/>
              <a:t>.  Amount a map projection distance differs from “true” horizontal distance at the ground surface.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u="sng" dirty="0"/>
              <a:t>Conformal map projection</a:t>
            </a:r>
            <a:r>
              <a:rPr lang="en-US" dirty="0"/>
              <a:t>. Linear distortion is unique (same in every direction) at a point.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u="sng" dirty="0"/>
              <a:t>Projection axis</a:t>
            </a:r>
            <a:r>
              <a:rPr lang="en-US" dirty="0"/>
              <a:t>.  The line along which linear distortion is minimum and constant with respect to the reference ellipsoid.</a:t>
            </a:r>
          </a:p>
        </p:txBody>
      </p:sp>
    </p:spTree>
    <p:extLst>
      <p:ext uri="{BB962C8B-B14F-4D97-AF65-F5344CB8AC3E}">
        <p14:creationId xmlns:p14="http://schemas.microsoft.com/office/powerpoint/2010/main" val="26582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EC746-3F24-4EF6-9A60-4738D859B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A5B8F3-FF75-46C5-BBFF-F1691B80674B}"/>
              </a:ext>
            </a:extLst>
          </p:cNvPr>
          <p:cNvGrpSpPr/>
          <p:nvPr/>
        </p:nvGrpSpPr>
        <p:grpSpPr>
          <a:xfrm>
            <a:off x="791120" y="1188720"/>
            <a:ext cx="7561760" cy="5486400"/>
            <a:chOff x="791120" y="1188720"/>
            <a:chExt cx="7561760" cy="5486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3602F1-DB61-4FFB-B7CC-0CE88E530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120" y="1188720"/>
              <a:ext cx="7561760" cy="54864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E43943-E7E3-457C-8037-E589D73E7C27}"/>
                </a:ext>
              </a:extLst>
            </p:cNvPr>
            <p:cNvSpPr txBox="1"/>
            <p:nvPr/>
          </p:nvSpPr>
          <p:spPr>
            <a:xfrm>
              <a:off x="1371600" y="2011680"/>
              <a:ext cx="22860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Total responses = 454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8275F1-499E-48C8-9C51-1597DAD2EE3D}"/>
                </a:ext>
              </a:extLst>
            </p:cNvPr>
            <p:cNvSpPr txBox="1"/>
            <p:nvPr/>
          </p:nvSpPr>
          <p:spPr>
            <a:xfrm>
              <a:off x="5820353" y="5004945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B8576A-D01B-474A-8557-FF42B1647C5D}"/>
                </a:ext>
              </a:extLst>
            </p:cNvPr>
            <p:cNvSpPr txBox="1"/>
            <p:nvPr/>
          </p:nvSpPr>
          <p:spPr>
            <a:xfrm>
              <a:off x="7205204" y="4053911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109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32F7A-35C9-40C2-A2F5-37BC4B04337C}"/>
                </a:ext>
              </a:extLst>
            </p:cNvPr>
            <p:cNvSpPr txBox="1"/>
            <p:nvPr/>
          </p:nvSpPr>
          <p:spPr>
            <a:xfrm>
              <a:off x="4438151" y="2318743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261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AEB1BC-7AFC-4E8A-9549-532821229893}"/>
                </a:ext>
              </a:extLst>
            </p:cNvPr>
            <p:cNvSpPr txBox="1"/>
            <p:nvPr/>
          </p:nvSpPr>
          <p:spPr>
            <a:xfrm>
              <a:off x="3062574" y="482697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41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20B00D-E998-4FFD-A3BA-88C069BDF619}"/>
                </a:ext>
              </a:extLst>
            </p:cNvPr>
            <p:cNvSpPr txBox="1"/>
            <p:nvPr/>
          </p:nvSpPr>
          <p:spPr>
            <a:xfrm>
              <a:off x="1679049" y="4279993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89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B94AF58-245C-4CD4-A347-08647C6A6C36}"/>
                </a:ext>
              </a:extLst>
            </p:cNvPr>
            <p:cNvSpPr txBox="1"/>
            <p:nvPr/>
          </p:nvSpPr>
          <p:spPr>
            <a:xfrm>
              <a:off x="1371600" y="2576364"/>
              <a:ext cx="2286000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Total number of stakeholder groups selected = 525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259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01" y="162091"/>
            <a:ext cx="8523798" cy="769441"/>
          </a:xfr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Explore Policy, Procedures, and FRN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1574372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20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Linear distortion at topo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600200"/>
            <a:ext cx="8686801" cy="4791364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b="1" i="1" dirty="0">
                <a:solidFill>
                  <a:srgbClr val="C00000"/>
                </a:solidFill>
              </a:rPr>
              <a:t>Policy§II.C and Procedures§5.c. </a:t>
            </a:r>
          </a:p>
          <a:p>
            <a:pPr>
              <a:spcBef>
                <a:spcPts val="1200"/>
              </a:spcBef>
            </a:pPr>
            <a:r>
              <a:rPr lang="en-US" dirty="0"/>
              <a:t>Distortion for design evaluated at </a:t>
            </a:r>
            <a:r>
              <a:rPr lang="en-US" b="1" dirty="0"/>
              <a:t>topo surface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Minimize range and mean distortion in zone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Account for cities with distortion weighted by population</a:t>
            </a:r>
          </a:p>
          <a:p>
            <a:pPr>
              <a:spcBef>
                <a:spcPts val="1200"/>
              </a:spcBef>
            </a:pPr>
            <a:r>
              <a:rPr lang="en-US" dirty="0"/>
              <a:t>Design </a:t>
            </a:r>
            <a:r>
              <a:rPr lang="en-US" b="1" i="1" dirty="0"/>
              <a:t>not</a:t>
            </a:r>
            <a:r>
              <a:rPr lang="en-US" dirty="0"/>
              <a:t> evaluated at the ellipsoid surface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Nobody lives or works on the ellipsoid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Likely used in past because it is easier</a:t>
            </a:r>
          </a:p>
          <a:p>
            <a:pPr>
              <a:spcBef>
                <a:spcPts val="1200"/>
              </a:spcBef>
            </a:pPr>
            <a:r>
              <a:rPr lang="en-US" dirty="0"/>
              <a:t>Projection </a:t>
            </a:r>
            <a:r>
              <a:rPr lang="en-US" b="1" i="1" dirty="0"/>
              <a:t>scaled</a:t>
            </a:r>
            <a:r>
              <a:rPr lang="en-US" dirty="0"/>
              <a:t> to topo surface (“ground”)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Reduces difference between “grid” and “ground”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Topographic ellipsoid height not part of definition</a:t>
            </a:r>
          </a:p>
        </p:txBody>
      </p:sp>
    </p:spTree>
    <p:extLst>
      <p:ext uri="{BB962C8B-B14F-4D97-AF65-F5344CB8AC3E}">
        <p14:creationId xmlns:p14="http://schemas.microsoft.com/office/powerpoint/2010/main" val="28573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 flipH="1">
            <a:off x="4570414" y="2682577"/>
            <a:ext cx="2318068" cy="6171288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 flipH="1">
            <a:off x="4570414" y="2720677"/>
            <a:ext cx="1236028" cy="6133188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3773413" y="1662301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Arc 112"/>
          <p:cNvSpPr/>
          <p:nvPr/>
        </p:nvSpPr>
        <p:spPr>
          <a:xfrm rot="646440">
            <a:off x="-874277" y="3406127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4572000" y="2223477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8" name="Line 6"/>
          <p:cNvSpPr>
            <a:spLocks noChangeShapeType="1"/>
          </p:cNvSpPr>
          <p:nvPr/>
        </p:nvSpPr>
        <p:spPr bwMode="auto">
          <a:xfrm flipV="1">
            <a:off x="179512" y="3391763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 Box 12"/>
              <p:cNvSpPr txBox="1">
                <a:spLocks noChangeArrowheads="1"/>
              </p:cNvSpPr>
              <p:nvPr/>
            </p:nvSpPr>
            <p:spPr bwMode="auto">
              <a:xfrm>
                <a:off x="106187" y="3012761"/>
                <a:ext cx="21511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Tangent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 </a:t>
                </a: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= 1)</a:t>
                </a:r>
              </a:p>
            </p:txBody>
          </p:sp>
        </mc:Choice>
        <mc:Fallback xmlns="">
          <p:sp>
            <p:nvSpPr>
              <p:cNvPr id="49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187" y="3012761"/>
                <a:ext cx="2151114" cy="369332"/>
              </a:xfrm>
              <a:prstGeom prst="rect">
                <a:avLst/>
              </a:prstGeom>
              <a:blipFill>
                <a:blip r:embed="rId2"/>
                <a:stretch>
                  <a:fillRect l="-1416" r="-283" b="-1803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Connector 57"/>
          <p:cNvCxnSpPr/>
          <p:nvPr/>
        </p:nvCxnSpPr>
        <p:spPr>
          <a:xfrm>
            <a:off x="5649963" y="3382093"/>
            <a:ext cx="1005840" cy="3048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A map projection is a mathematical function</a:t>
            </a:r>
          </a:p>
        </p:txBody>
      </p:sp>
      <p:sp>
        <p:nvSpPr>
          <p:cNvPr id="67" name="Text Box 14">
            <a:extLst>
              <a:ext uri="{FF2B5EF4-FFF2-40B4-BE49-F238E27FC236}">
                <a16:creationId xmlns:a16="http://schemas.microsoft.com/office/drawing/2014/main" id="{82DCECDC-7426-4FED-90CB-4425D2ECC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6791" y="2771670"/>
            <a:ext cx="20709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&gt; ellipsoid distance</a:t>
            </a:r>
          </a:p>
        </p:txBody>
      </p:sp>
      <p:sp>
        <p:nvSpPr>
          <p:cNvPr id="68" name="Text Box 12">
            <a:extLst>
              <a:ext uri="{FF2B5EF4-FFF2-40B4-BE49-F238E27FC236}">
                <a16:creationId xmlns:a16="http://schemas.microsoft.com/office/drawing/2014/main" id="{4D2D912E-7CC6-4FE1-8BCD-E71B80CC1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342" y="3482112"/>
            <a:ext cx="108879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0" y="4892498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51620" y="4567366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104E37E9-4388-4CAD-B43E-6940A7157BBD}"/>
              </a:ext>
            </a:extLst>
          </p:cNvPr>
          <p:cNvSpPr>
            <a:spLocks noChangeAspect="1"/>
          </p:cNvSpPr>
          <p:nvPr/>
        </p:nvSpPr>
        <p:spPr>
          <a:xfrm>
            <a:off x="4502338" y="3325705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Line 17">
            <a:extLst>
              <a:ext uri="{FF2B5EF4-FFF2-40B4-BE49-F238E27FC236}">
                <a16:creationId xmlns:a16="http://schemas.microsoft.com/office/drawing/2014/main" id="{FB6E25A3-4BCE-4D73-B485-F58D28D21AB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5992" y="3082570"/>
            <a:ext cx="293583" cy="26119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23" name="Text Box 14">
            <a:extLst>
              <a:ext uri="{FF2B5EF4-FFF2-40B4-BE49-F238E27FC236}">
                <a16:creationId xmlns:a16="http://schemas.microsoft.com/office/drawing/2014/main" id="{0E33FFC1-F854-45D3-84A3-3932F5D4E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093" y="2781303"/>
            <a:ext cx="20709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ellipsoid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0A5AB32-5035-43EB-8BB1-90F6320F7B52}"/>
                  </a:ext>
                </a:extLst>
              </p:cNvPr>
              <p:cNvSpPr txBox="1"/>
              <p:nvPr/>
            </p:nvSpPr>
            <p:spPr>
              <a:xfrm>
                <a:off x="891557" y="783880"/>
                <a:ext cx="663403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pt-BR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𝒏𝒐𝒓𝒕𝒉𝒊𝒏𝒈</m:t>
                          </m:r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𝒆𝒂𝒔𝒕𝒊𝒏𝒈</m:t>
                          </m:r>
                        </m:e>
                      </m:d>
                      <m:r>
                        <a:rPr kumimoji="0" lang="en-US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pt-BR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kumimoji="0" lang="pt-BR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𝒍𝒂𝒕𝒊𝒕𝒖𝒅𝒆</m:t>
                          </m:r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𝒍𝒐𝒏𝒈𝒊𝒕𝒖𝒅𝒆</m:t>
                          </m:r>
                        </m:e>
                      </m:d>
                    </m:oMath>
                  </m:oMathPara>
                </a14:m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0A5AB32-5035-43EB-8BB1-90F6320F7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57" y="783880"/>
                <a:ext cx="6634035" cy="369332"/>
              </a:xfrm>
              <a:prstGeom prst="rect">
                <a:avLst/>
              </a:prstGeom>
              <a:blipFill>
                <a:blip r:embed="rId3"/>
                <a:stretch>
                  <a:fillRect l="-275" t="-333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87C6F90-8402-4678-95AC-418B551E3D2B}"/>
                  </a:ext>
                </a:extLst>
              </p:cNvPr>
              <p:cNvSpPr txBox="1"/>
              <p:nvPr/>
            </p:nvSpPr>
            <p:spPr>
              <a:xfrm>
                <a:off x="7414396" y="731534"/>
                <a:ext cx="8475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kumimoji="0" lang="en-US" sz="2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kumimoji="0" lang="en-US" sz="2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87C6F90-8402-4678-95AC-418B551E3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4396" y="731534"/>
                <a:ext cx="847571" cy="461665"/>
              </a:xfrm>
              <a:prstGeom prst="rect">
                <a:avLst/>
              </a:prstGeom>
              <a:blipFill>
                <a:blip r:embed="rId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 Box 12">
                <a:extLst>
                  <a:ext uri="{FF2B5EF4-FFF2-40B4-BE49-F238E27FC236}">
                    <a16:creationId xmlns:a16="http://schemas.microsoft.com/office/drawing/2014/main" id="{E02BEA5A-81E0-4C53-952F-3C6713112A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73613" y="1231569"/>
                <a:ext cx="3677234" cy="140583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sz="15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 </a:t>
                </a:r>
                <a:r>
                  <a:rPr kumimoji="0" lang="en-U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is projection axis scale factor</a:t>
                </a:r>
              </a:p>
              <a:p>
                <a:pPr lvl="0" defTabSz="914400">
                  <a:spcBef>
                    <a:spcPct val="50000"/>
                  </a:spcBef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500" b="1" i="1" dirty="0">
                    <a:solidFill>
                      <a:srgbClr val="C00000"/>
                    </a:solidFill>
                    <a:latin typeface="Verdana" pitchFamily="34" charset="0"/>
                    <a:cs typeface="Arial" pitchFamily="34" charset="0"/>
                  </a:rPr>
                  <a:t> </a:t>
                </a:r>
                <a:r>
                  <a:rPr lang="en-US" sz="1500" b="1" dirty="0">
                    <a:solidFill>
                      <a:srgbClr val="C00000"/>
                    </a:solidFill>
                    <a:latin typeface="Verdana" pitchFamily="34" charset="0"/>
                    <a:cs typeface="Arial" pitchFamily="34" charset="0"/>
                  </a:rPr>
                  <a:t>is constant value applied to conformal projection “grid”</a:t>
                </a:r>
              </a:p>
              <a:p>
                <a:pPr lvl="0" defTabSz="914400">
                  <a:spcBef>
                    <a:spcPct val="50000"/>
                  </a:spcBef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500" b="1" i="1" dirty="0">
                    <a:solidFill>
                      <a:srgbClr val="C00000"/>
                    </a:solidFill>
                    <a:latin typeface="Verdana" pitchFamily="34" charset="0"/>
                    <a:cs typeface="Arial" pitchFamily="34" charset="0"/>
                  </a:rPr>
                  <a:t> </a:t>
                </a:r>
                <a:r>
                  <a:rPr lang="en-US" sz="1500" b="1" dirty="0">
                    <a:solidFill>
                      <a:srgbClr val="C00000"/>
                    </a:solidFill>
                    <a:latin typeface="Verdana" pitchFamily="34" charset="0"/>
                    <a:cs typeface="Arial" pitchFamily="34" charset="0"/>
                  </a:rPr>
                  <a:t>= 1 by default if not defined</a:t>
                </a:r>
                <a:endPara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" pitchFamily="34" charset="0"/>
                  <a:ea typeface="ＭＳ Ｐゴシック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4" name="Text Box 12">
                <a:extLst>
                  <a:ext uri="{FF2B5EF4-FFF2-40B4-BE49-F238E27FC236}">
                    <a16:creationId xmlns:a16="http://schemas.microsoft.com/office/drawing/2014/main" id="{E02BEA5A-81E0-4C53-952F-3C6713112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3613" y="1231569"/>
                <a:ext cx="3677234" cy="14058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899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3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3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25" grpId="0"/>
      <p:bldP spid="113" grpId="0" animBg="1"/>
      <p:bldP spid="413706" grpId="0" animBg="1"/>
      <p:bldP spid="48" grpId="0" animBg="1"/>
      <p:bldP spid="49" grpId="0"/>
      <p:bldP spid="67" grpId="0"/>
      <p:bldP spid="68" grpId="0"/>
      <p:bldP spid="121" grpId="0" animBg="1"/>
      <p:bldP spid="122" grpId="0" animBg="1"/>
      <p:bldP spid="123" grpId="0"/>
      <p:bldP spid="2" grpId="0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 flipH="1">
            <a:off x="4570414" y="2682577"/>
            <a:ext cx="2318068" cy="6171288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 flipH="1">
            <a:off x="4570414" y="2720677"/>
            <a:ext cx="1236028" cy="6133188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3773413" y="1662301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Arc 112"/>
          <p:cNvSpPr/>
          <p:nvPr/>
        </p:nvSpPr>
        <p:spPr>
          <a:xfrm rot="646440">
            <a:off x="-874277" y="3406127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4572000" y="2223477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8" name="Line 6"/>
          <p:cNvSpPr>
            <a:spLocks noChangeShapeType="1"/>
          </p:cNvSpPr>
          <p:nvPr/>
        </p:nvSpPr>
        <p:spPr bwMode="auto">
          <a:xfrm flipV="1">
            <a:off x="179512" y="3391763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 Box 12"/>
              <p:cNvSpPr txBox="1">
                <a:spLocks noChangeArrowheads="1"/>
              </p:cNvSpPr>
              <p:nvPr/>
            </p:nvSpPr>
            <p:spPr bwMode="auto">
              <a:xfrm>
                <a:off x="106187" y="3012761"/>
                <a:ext cx="21511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0" defTabSz="914400">
                  <a:spcBef>
                    <a:spcPct val="50000"/>
                  </a:spcBef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Tangent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cs typeface="Arial" pitchFamily="34" charset="0"/>
                  </a:rPr>
                  <a:t> </a:t>
                </a: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= 1)</a:t>
                </a:r>
              </a:p>
            </p:txBody>
          </p:sp>
        </mc:Choice>
        <mc:Fallback xmlns="">
          <p:sp>
            <p:nvSpPr>
              <p:cNvPr id="49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187" y="3012761"/>
                <a:ext cx="2151114" cy="369332"/>
              </a:xfrm>
              <a:prstGeom prst="rect">
                <a:avLst/>
              </a:prstGeom>
              <a:blipFill>
                <a:blip r:embed="rId3"/>
                <a:stretch>
                  <a:fillRect l="-1416" r="-283" b="-1803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Connector 57"/>
          <p:cNvCxnSpPr/>
          <p:nvPr/>
        </p:nvCxnSpPr>
        <p:spPr>
          <a:xfrm>
            <a:off x="5649963" y="3382093"/>
            <a:ext cx="1005840" cy="3048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A map projection is a mathematical function</a:t>
            </a:r>
          </a:p>
        </p:txBody>
      </p:sp>
      <p:sp>
        <p:nvSpPr>
          <p:cNvPr id="67" name="Text Box 14">
            <a:extLst>
              <a:ext uri="{FF2B5EF4-FFF2-40B4-BE49-F238E27FC236}">
                <a16:creationId xmlns:a16="http://schemas.microsoft.com/office/drawing/2014/main" id="{82DCECDC-7426-4FED-90CB-4425D2ECC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6791" y="2771670"/>
            <a:ext cx="20709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&gt; ellipsoid distance</a:t>
            </a:r>
          </a:p>
        </p:txBody>
      </p:sp>
      <p:sp>
        <p:nvSpPr>
          <p:cNvPr id="68" name="Text Box 12">
            <a:extLst>
              <a:ext uri="{FF2B5EF4-FFF2-40B4-BE49-F238E27FC236}">
                <a16:creationId xmlns:a16="http://schemas.microsoft.com/office/drawing/2014/main" id="{4D2D912E-7CC6-4FE1-8BCD-E71B80CC1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342" y="3482112"/>
            <a:ext cx="108879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512" y="2691576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678" y="2328089"/>
                <a:ext cx="3107628" cy="3629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0" defTabSz="914400">
                  <a:spcBef>
                    <a:spcPct val="50000"/>
                  </a:spcBef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Non-intersecting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 &gt; 1)</a:t>
                </a:r>
              </a:p>
            </p:txBody>
          </p:sp>
        </mc:Choice>
        <mc:Fallback xmlns="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678" y="2328089"/>
                <a:ext cx="3107628" cy="362984"/>
              </a:xfrm>
              <a:prstGeom prst="rect">
                <a:avLst/>
              </a:prstGeom>
              <a:blipFill>
                <a:blip r:embed="rId4"/>
                <a:stretch>
                  <a:fillRect l="-980" r="-784" b="-2033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1D15EC1-E13B-4097-90E7-A198D0CED325}"/>
              </a:ext>
            </a:extLst>
          </p:cNvPr>
          <p:cNvCxnSpPr/>
          <p:nvPr/>
        </p:nvCxnSpPr>
        <p:spPr>
          <a:xfrm flipV="1">
            <a:off x="5796136" y="2691576"/>
            <a:ext cx="1097280" cy="2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42A6AE4-8414-4B16-A6D1-F8EE34136707}"/>
              </a:ext>
            </a:extLst>
          </p:cNvPr>
          <p:cNvCxnSpPr>
            <a:cxnSpLocks/>
            <a:endCxn id="413701" idx="2"/>
          </p:cNvCxnSpPr>
          <p:nvPr/>
        </p:nvCxnSpPr>
        <p:spPr>
          <a:xfrm flipH="1">
            <a:off x="4570414" y="4078624"/>
            <a:ext cx="3049588" cy="4775241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C0D3306-9B8C-42D2-976B-E01F59A11790}"/>
              </a:ext>
            </a:extLst>
          </p:cNvPr>
          <p:cNvCxnSpPr>
            <a:cxnSpLocks/>
            <a:stCxn id="413701" idx="2"/>
          </p:cNvCxnSpPr>
          <p:nvPr/>
        </p:nvCxnSpPr>
        <p:spPr>
          <a:xfrm flipV="1">
            <a:off x="4570414" y="4092277"/>
            <a:ext cx="3834446" cy="4761588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Arc 85">
            <a:extLst>
              <a:ext uri="{FF2B5EF4-FFF2-40B4-BE49-F238E27FC236}">
                <a16:creationId xmlns:a16="http://schemas.microsoft.com/office/drawing/2014/main" id="{AF3C888F-8D6A-41E2-88E2-79F911405348}"/>
              </a:ext>
            </a:extLst>
          </p:cNvPr>
          <p:cNvSpPr/>
          <p:nvPr/>
        </p:nvSpPr>
        <p:spPr>
          <a:xfrm rot="1980000">
            <a:off x="-948268" y="3360757"/>
            <a:ext cx="10972800" cy="10972800"/>
          </a:xfrm>
          <a:prstGeom prst="arc">
            <a:avLst>
              <a:gd name="adj1" fmla="val 16200000"/>
              <a:gd name="adj2" fmla="val 16572007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 Box 12">
                <a:extLst>
                  <a:ext uri="{FF2B5EF4-FFF2-40B4-BE49-F238E27FC236}">
                    <a16:creationId xmlns:a16="http://schemas.microsoft.com/office/drawing/2014/main" id="{A16A6AE2-E549-42F4-AF7A-04505DB561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187" y="3707079"/>
                <a:ext cx="1973819" cy="3629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0" defTabSz="914400">
                  <a:spcBef>
                    <a:spcPct val="50000"/>
                  </a:spcBef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Secant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sz="17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cs typeface="Arial" pitchFamily="34" charset="0"/>
                  </a:rPr>
                  <a:t> </a:t>
                </a: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&lt; 1)</a:t>
                </a:r>
              </a:p>
            </p:txBody>
          </p:sp>
        </mc:Choice>
        <mc:Fallback xmlns="">
          <p:sp>
            <p:nvSpPr>
              <p:cNvPr id="87" name="Text Box 12">
                <a:extLst>
                  <a:ext uri="{FF2B5EF4-FFF2-40B4-BE49-F238E27FC236}">
                    <a16:creationId xmlns:a16="http://schemas.microsoft.com/office/drawing/2014/main" id="{A16A6AE2-E549-42F4-AF7A-04505DB56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187" y="3707079"/>
                <a:ext cx="1973819" cy="362984"/>
              </a:xfrm>
              <a:prstGeom prst="rect">
                <a:avLst/>
              </a:prstGeom>
              <a:blipFill>
                <a:blip r:embed="rId5"/>
                <a:stretch>
                  <a:fillRect l="-1543" r="-926" b="-1833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0" y="4892498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51620" y="4567366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3" name="Line 6">
            <a:extLst>
              <a:ext uri="{FF2B5EF4-FFF2-40B4-BE49-F238E27FC236}">
                <a16:creationId xmlns:a16="http://schemas.microsoft.com/office/drawing/2014/main" id="{0F1BFA05-338C-49BB-9631-BA9B521F5B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" y="4092277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1CBED94-658E-4A0D-8979-74BB8E2EB7E7}"/>
              </a:ext>
            </a:extLst>
          </p:cNvPr>
          <p:cNvCxnSpPr/>
          <p:nvPr/>
        </p:nvCxnSpPr>
        <p:spPr>
          <a:xfrm>
            <a:off x="7589520" y="4092277"/>
            <a:ext cx="822960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0F453E4-8E2B-463D-AD41-7614B756948B}"/>
              </a:ext>
            </a:extLst>
          </p:cNvPr>
          <p:cNvCxnSpPr/>
          <p:nvPr/>
        </p:nvCxnSpPr>
        <p:spPr>
          <a:xfrm flipV="1">
            <a:off x="5514383" y="4092277"/>
            <a:ext cx="873057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 Box 14">
            <a:extLst>
              <a:ext uri="{FF2B5EF4-FFF2-40B4-BE49-F238E27FC236}">
                <a16:creationId xmlns:a16="http://schemas.microsoft.com/office/drawing/2014/main" id="{ACDE67E1-D59F-48F3-AA1D-2A00176D1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0774" y="4150972"/>
            <a:ext cx="20709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&lt; ellipsoid distance</a:t>
            </a:r>
          </a:p>
        </p:txBody>
      </p:sp>
      <p:sp>
        <p:nvSpPr>
          <p:cNvPr id="112" name="Text Box 14">
            <a:extLst>
              <a:ext uri="{FF2B5EF4-FFF2-40B4-BE49-F238E27FC236}">
                <a16:creationId xmlns:a16="http://schemas.microsoft.com/office/drawing/2014/main" id="{860E1C5E-4FA7-48B5-B91D-2914200AE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0473" y="3463650"/>
            <a:ext cx="20709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&gt; ellipsoid distance</a:t>
            </a:r>
          </a:p>
        </p:txBody>
      </p:sp>
      <p:sp>
        <p:nvSpPr>
          <p:cNvPr id="119" name="Text Box 14">
            <a:extLst>
              <a:ext uri="{FF2B5EF4-FFF2-40B4-BE49-F238E27FC236}">
                <a16:creationId xmlns:a16="http://schemas.microsoft.com/office/drawing/2014/main" id="{01AEDD98-DD7D-4EF6-93A6-0AE31F566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6567" y="4266611"/>
            <a:ext cx="20709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ellipsoid distance</a:t>
            </a:r>
          </a:p>
        </p:txBody>
      </p:sp>
      <p:sp>
        <p:nvSpPr>
          <p:cNvPr id="120" name="Line 17">
            <a:extLst>
              <a:ext uri="{FF2B5EF4-FFF2-40B4-BE49-F238E27FC236}">
                <a16:creationId xmlns:a16="http://schemas.microsoft.com/office/drawing/2014/main" id="{BE4F5242-C063-4A4E-8C7C-5CF2344186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71423" y="4162391"/>
            <a:ext cx="372286" cy="3458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A9A91C-94E0-4360-8AF1-29584B0D2A4F}"/>
              </a:ext>
            </a:extLst>
          </p:cNvPr>
          <p:cNvSpPr>
            <a:spLocks noChangeAspect="1"/>
          </p:cNvSpPr>
          <p:nvPr/>
        </p:nvSpPr>
        <p:spPr>
          <a:xfrm>
            <a:off x="1846393" y="4032494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Line 17">
            <a:extLst>
              <a:ext uri="{FF2B5EF4-FFF2-40B4-BE49-F238E27FC236}">
                <a16:creationId xmlns:a16="http://schemas.microsoft.com/office/drawing/2014/main" id="{FB6E25A3-4BCE-4D73-B485-F58D28D21AB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5992" y="3082570"/>
            <a:ext cx="293583" cy="26119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23" name="Text Box 14">
            <a:extLst>
              <a:ext uri="{FF2B5EF4-FFF2-40B4-BE49-F238E27FC236}">
                <a16:creationId xmlns:a16="http://schemas.microsoft.com/office/drawing/2014/main" id="{0E33FFC1-F854-45D3-84A3-3932F5D4E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093" y="2781303"/>
            <a:ext cx="20709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ellipsoid distance</a:t>
            </a:r>
          </a:p>
        </p:txBody>
      </p:sp>
      <p:sp>
        <p:nvSpPr>
          <p:cNvPr id="124" name="Line 17">
            <a:extLst>
              <a:ext uri="{FF2B5EF4-FFF2-40B4-BE49-F238E27FC236}">
                <a16:creationId xmlns:a16="http://schemas.microsoft.com/office/drawing/2014/main" id="{573F9ABC-D39D-4DC6-967E-51E2369328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70214" y="4157643"/>
            <a:ext cx="511001" cy="923442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25" name="Text Box 14">
            <a:extLst>
              <a:ext uri="{FF2B5EF4-FFF2-40B4-BE49-F238E27FC236}">
                <a16:creationId xmlns:a16="http://schemas.microsoft.com/office/drawing/2014/main" id="{D0DECDAC-C8B8-4588-9441-12696378E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825" y="4825790"/>
            <a:ext cx="20709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ellipsoid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0A5AB32-5035-43EB-8BB1-90F6320F7B52}"/>
                  </a:ext>
                </a:extLst>
              </p:cNvPr>
              <p:cNvSpPr txBox="1"/>
              <p:nvPr/>
            </p:nvSpPr>
            <p:spPr>
              <a:xfrm>
                <a:off x="891557" y="783880"/>
                <a:ext cx="663403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pt-BR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𝒏𝒐𝒓𝒕𝒉𝒊𝒏𝒈</m:t>
                          </m:r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𝒆𝒂𝒔𝒕𝒊𝒏𝒈</m:t>
                          </m:r>
                        </m:e>
                      </m:d>
                      <m:r>
                        <a:rPr kumimoji="0" lang="en-US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pt-BR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kumimoji="0" lang="pt-BR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𝒍𝒂𝒕𝒊𝒕𝒖𝒅𝒆</m:t>
                          </m:r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𝒍𝒐𝒏𝒈𝒊𝒕𝒖𝒅𝒆</m:t>
                          </m:r>
                        </m:e>
                      </m:d>
                    </m:oMath>
                  </m:oMathPara>
                </a14:m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0A5AB32-5035-43EB-8BB1-90F6320F7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57" y="783880"/>
                <a:ext cx="6634035" cy="369332"/>
              </a:xfrm>
              <a:prstGeom prst="rect">
                <a:avLst/>
              </a:prstGeom>
              <a:blipFill>
                <a:blip r:embed="rId6"/>
                <a:stretch>
                  <a:fillRect l="-275" t="-333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 Box 12">
            <a:extLst>
              <a:ext uri="{FF2B5EF4-FFF2-40B4-BE49-F238E27FC236}">
                <a16:creationId xmlns:a16="http://schemas.microsoft.com/office/drawing/2014/main" id="{9BE3A2DA-A4FA-4126-B501-D14DE66A9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3582" y="4599029"/>
            <a:ext cx="11033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 Box 12">
                <a:extLst>
                  <a:ext uri="{FF2B5EF4-FFF2-40B4-BE49-F238E27FC236}">
                    <a16:creationId xmlns:a16="http://schemas.microsoft.com/office/drawing/2014/main" id="{5DEE4A0F-65E7-4EA9-827D-E672385754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678" y="1251786"/>
                <a:ext cx="3784670" cy="82464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lvl="0" defTabSz="914400">
                  <a:spcBef>
                    <a:spcPct val="50000"/>
                  </a:spcBef>
                  <a:defRPr/>
                </a:pPr>
                <a:r>
                  <a:rPr kumimoji="0" lang="en-US" sz="1500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Can “move” </a:t>
                </a:r>
                <a:r>
                  <a:rPr lang="en-US" sz="1500" b="1" dirty="0">
                    <a:solidFill>
                      <a:srgbClr val="C00000"/>
                    </a:solidFill>
                    <a:latin typeface="Verdana" pitchFamily="34" charset="0"/>
                    <a:cs typeface="Arial" pitchFamily="34" charset="0"/>
                  </a:rPr>
                  <a:t>conformal projection surface “</a:t>
                </a:r>
                <a:r>
                  <a:rPr kumimoji="0" lang="en-US" sz="1500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up” or “down” by changing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endPara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" pitchFamily="34" charset="0"/>
                  <a:ea typeface="ＭＳ Ｐゴシック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5" name="Text Box 12">
                <a:extLst>
                  <a:ext uri="{FF2B5EF4-FFF2-40B4-BE49-F238E27FC236}">
                    <a16:creationId xmlns:a16="http://schemas.microsoft.com/office/drawing/2014/main" id="{5DEE4A0F-65E7-4EA9-827D-E67238575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678" y="1251786"/>
                <a:ext cx="3784670" cy="8246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87C6F90-8402-4678-95AC-418B551E3D2B}"/>
                  </a:ext>
                </a:extLst>
              </p:cNvPr>
              <p:cNvSpPr txBox="1"/>
              <p:nvPr/>
            </p:nvSpPr>
            <p:spPr>
              <a:xfrm>
                <a:off x="7414396" y="731534"/>
                <a:ext cx="8475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400" b="1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400" b="1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87C6F90-8402-4678-95AC-418B551E3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4396" y="731534"/>
                <a:ext cx="847571" cy="461665"/>
              </a:xfrm>
              <a:prstGeom prst="rect">
                <a:avLst/>
              </a:prstGeom>
              <a:blipFill>
                <a:blip r:embed="rId8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Oval 65">
            <a:extLst>
              <a:ext uri="{FF2B5EF4-FFF2-40B4-BE49-F238E27FC236}">
                <a16:creationId xmlns:a16="http://schemas.microsoft.com/office/drawing/2014/main" id="{D84EE192-14C6-4FEA-ACFD-9895C79AC679}"/>
              </a:ext>
            </a:extLst>
          </p:cNvPr>
          <p:cNvSpPr>
            <a:spLocks noChangeAspect="1"/>
          </p:cNvSpPr>
          <p:nvPr/>
        </p:nvSpPr>
        <p:spPr>
          <a:xfrm>
            <a:off x="7155653" y="4010166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 Box 14">
            <a:extLst>
              <a:ext uri="{FF2B5EF4-FFF2-40B4-BE49-F238E27FC236}">
                <a16:creationId xmlns:a16="http://schemas.microsoft.com/office/drawing/2014/main" id="{62901860-3D13-4055-93D2-9EE65A22D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8035" y="1884827"/>
            <a:ext cx="214971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&gt; ellipsoid distance everywhere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FFC70B5-7EA0-4BC4-8952-320C55F3C737}"/>
              </a:ext>
            </a:extLst>
          </p:cNvPr>
          <p:cNvSpPr>
            <a:spLocks noChangeAspect="1"/>
          </p:cNvSpPr>
          <p:nvPr/>
        </p:nvSpPr>
        <p:spPr>
          <a:xfrm>
            <a:off x="4502338" y="3325705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3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/>
      <p:bldP spid="86" grpId="0" animBg="1"/>
      <p:bldP spid="87" grpId="0"/>
      <p:bldP spid="83" grpId="0" animBg="1"/>
      <p:bldP spid="111" grpId="0"/>
      <p:bldP spid="112" grpId="0"/>
      <p:bldP spid="119" grpId="0"/>
      <p:bldP spid="120" grpId="0" animBg="1"/>
      <p:bldP spid="6" grpId="0" animBg="1"/>
      <p:bldP spid="124" grpId="0" animBg="1"/>
      <p:bldP spid="125" grpId="0"/>
      <p:bldP spid="64" grpId="0"/>
      <p:bldP spid="66" grpId="0" animBg="1"/>
      <p:bldP spid="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 flipH="1">
            <a:off x="4570414" y="2682577"/>
            <a:ext cx="2318068" cy="6171288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 flipH="1">
            <a:off x="4570414" y="2720677"/>
            <a:ext cx="1236028" cy="6133188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3773413" y="1662301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Arc 112"/>
          <p:cNvSpPr/>
          <p:nvPr/>
        </p:nvSpPr>
        <p:spPr>
          <a:xfrm rot="646440">
            <a:off x="-874277" y="3406127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4572000" y="2223477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“Secant” conformal map projection</a:t>
            </a:r>
          </a:p>
        </p:txBody>
      </p:sp>
      <p:sp>
        <p:nvSpPr>
          <p:cNvPr id="68" name="Text Box 12">
            <a:extLst>
              <a:ext uri="{FF2B5EF4-FFF2-40B4-BE49-F238E27FC236}">
                <a16:creationId xmlns:a16="http://schemas.microsoft.com/office/drawing/2014/main" id="{4D2D912E-7CC6-4FE1-8BCD-E71B80CC1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342" y="3482112"/>
            <a:ext cx="108879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42A6AE4-8414-4B16-A6D1-F8EE34136707}"/>
              </a:ext>
            </a:extLst>
          </p:cNvPr>
          <p:cNvCxnSpPr>
            <a:cxnSpLocks/>
            <a:endCxn id="413701" idx="2"/>
          </p:cNvCxnSpPr>
          <p:nvPr/>
        </p:nvCxnSpPr>
        <p:spPr>
          <a:xfrm flipH="1">
            <a:off x="4570414" y="4078624"/>
            <a:ext cx="3049588" cy="4775241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C0D3306-9B8C-42D2-976B-E01F59A11790}"/>
              </a:ext>
            </a:extLst>
          </p:cNvPr>
          <p:cNvCxnSpPr>
            <a:cxnSpLocks/>
            <a:stCxn id="413701" idx="2"/>
          </p:cNvCxnSpPr>
          <p:nvPr/>
        </p:nvCxnSpPr>
        <p:spPr>
          <a:xfrm flipV="1">
            <a:off x="4570414" y="4092277"/>
            <a:ext cx="3834446" cy="4761588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Arc 85">
            <a:extLst>
              <a:ext uri="{FF2B5EF4-FFF2-40B4-BE49-F238E27FC236}">
                <a16:creationId xmlns:a16="http://schemas.microsoft.com/office/drawing/2014/main" id="{AF3C888F-8D6A-41E2-88E2-79F911405348}"/>
              </a:ext>
            </a:extLst>
          </p:cNvPr>
          <p:cNvSpPr/>
          <p:nvPr/>
        </p:nvSpPr>
        <p:spPr>
          <a:xfrm rot="1980000">
            <a:off x="-948268" y="3360757"/>
            <a:ext cx="10972800" cy="10972800"/>
          </a:xfrm>
          <a:prstGeom prst="arc">
            <a:avLst>
              <a:gd name="adj1" fmla="val 16200000"/>
              <a:gd name="adj2" fmla="val 16572007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 Box 12">
                <a:extLst>
                  <a:ext uri="{FF2B5EF4-FFF2-40B4-BE49-F238E27FC236}">
                    <a16:creationId xmlns:a16="http://schemas.microsoft.com/office/drawing/2014/main" id="{A16A6AE2-E549-42F4-AF7A-04505DB561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187" y="3707079"/>
                <a:ext cx="1973819" cy="3629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Secant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sz="17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 </a:t>
                </a: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&lt; 1)</a:t>
                </a:r>
              </a:p>
            </p:txBody>
          </p:sp>
        </mc:Choice>
        <mc:Fallback xmlns="">
          <p:sp>
            <p:nvSpPr>
              <p:cNvPr id="87" name="Text Box 12">
                <a:extLst>
                  <a:ext uri="{FF2B5EF4-FFF2-40B4-BE49-F238E27FC236}">
                    <a16:creationId xmlns:a16="http://schemas.microsoft.com/office/drawing/2014/main" id="{A16A6AE2-E549-42F4-AF7A-04505DB56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187" y="3707079"/>
                <a:ext cx="1973819" cy="362984"/>
              </a:xfrm>
              <a:prstGeom prst="rect">
                <a:avLst/>
              </a:prstGeom>
              <a:blipFill>
                <a:blip r:embed="rId2"/>
                <a:stretch>
                  <a:fillRect l="-1543" r="-926" b="-1833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0" y="4892498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51620" y="4567366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1" name="Text Box 14">
            <a:extLst>
              <a:ext uri="{FF2B5EF4-FFF2-40B4-BE49-F238E27FC236}">
                <a16:creationId xmlns:a16="http://schemas.microsoft.com/office/drawing/2014/main" id="{ACDE67E1-D59F-48F3-AA1D-2A00176D1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0774" y="4150972"/>
            <a:ext cx="20709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&lt; ellipsoid distance</a:t>
            </a:r>
          </a:p>
        </p:txBody>
      </p:sp>
      <p:sp>
        <p:nvSpPr>
          <p:cNvPr id="112" name="Text Box 14">
            <a:extLst>
              <a:ext uri="{FF2B5EF4-FFF2-40B4-BE49-F238E27FC236}">
                <a16:creationId xmlns:a16="http://schemas.microsoft.com/office/drawing/2014/main" id="{860E1C5E-4FA7-48B5-B91D-2914200AE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0473" y="3463650"/>
            <a:ext cx="20709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&gt; ellipsoid distance</a:t>
            </a:r>
          </a:p>
        </p:txBody>
      </p:sp>
      <p:sp>
        <p:nvSpPr>
          <p:cNvPr id="119" name="Text Box 14">
            <a:extLst>
              <a:ext uri="{FF2B5EF4-FFF2-40B4-BE49-F238E27FC236}">
                <a16:creationId xmlns:a16="http://schemas.microsoft.com/office/drawing/2014/main" id="{01AEDD98-DD7D-4EF6-93A6-0AE31F566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6567" y="4266611"/>
            <a:ext cx="20709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ellipsoid distance</a:t>
            </a:r>
          </a:p>
        </p:txBody>
      </p:sp>
      <p:sp>
        <p:nvSpPr>
          <p:cNvPr id="120" name="Line 17">
            <a:extLst>
              <a:ext uri="{FF2B5EF4-FFF2-40B4-BE49-F238E27FC236}">
                <a16:creationId xmlns:a16="http://schemas.microsoft.com/office/drawing/2014/main" id="{BE4F5242-C063-4A4E-8C7C-5CF2344186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71423" y="4162391"/>
            <a:ext cx="372286" cy="3458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24" name="Line 17">
            <a:extLst>
              <a:ext uri="{FF2B5EF4-FFF2-40B4-BE49-F238E27FC236}">
                <a16:creationId xmlns:a16="http://schemas.microsoft.com/office/drawing/2014/main" id="{573F9ABC-D39D-4DC6-967E-51E2369328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70214" y="4157643"/>
            <a:ext cx="511001" cy="923442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25" name="Text Box 14">
            <a:extLst>
              <a:ext uri="{FF2B5EF4-FFF2-40B4-BE49-F238E27FC236}">
                <a16:creationId xmlns:a16="http://schemas.microsoft.com/office/drawing/2014/main" id="{D0DECDAC-C8B8-4588-9441-12696378E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825" y="4825790"/>
            <a:ext cx="20709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ellipsoid distance</a:t>
            </a:r>
          </a:p>
        </p:txBody>
      </p:sp>
      <p:sp>
        <p:nvSpPr>
          <p:cNvPr id="64" name="Text Box 12">
            <a:extLst>
              <a:ext uri="{FF2B5EF4-FFF2-40B4-BE49-F238E27FC236}">
                <a16:creationId xmlns:a16="http://schemas.microsoft.com/office/drawing/2014/main" id="{9BE3A2DA-A4FA-4126-B501-D14DE66A9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3582" y="4599029"/>
            <a:ext cx="11033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57" name="Line 7">
            <a:extLst>
              <a:ext uri="{FF2B5EF4-FFF2-40B4-BE49-F238E27FC236}">
                <a16:creationId xmlns:a16="http://schemas.microsoft.com/office/drawing/2014/main" id="{4E4CFD77-6708-45B3-93FE-57980212F4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" y="4078623"/>
            <a:ext cx="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9" name="Line 8">
            <a:extLst>
              <a:ext uri="{FF2B5EF4-FFF2-40B4-BE49-F238E27FC236}">
                <a16:creationId xmlns:a16="http://schemas.microsoft.com/office/drawing/2014/main" id="{EAC7AEFC-0BB7-4F50-A1F8-27D05D61DF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9640" y="4077037"/>
            <a:ext cx="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0" name="Line 9">
            <a:extLst>
              <a:ext uri="{FF2B5EF4-FFF2-40B4-BE49-F238E27FC236}">
                <a16:creationId xmlns:a16="http://schemas.microsoft.com/office/drawing/2014/main" id="{96700DE1-7804-49BD-986C-B6C4F82BF22B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" y="6073129"/>
            <a:ext cx="7955280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1" name="Text Box 11">
            <a:extLst>
              <a:ext uri="{FF2B5EF4-FFF2-40B4-BE49-F238E27FC236}">
                <a16:creationId xmlns:a16="http://schemas.microsoft.com/office/drawing/2014/main" id="{A97053E1-617B-480E-80E3-E1025D686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" y="6066616"/>
            <a:ext cx="79521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Zone width to balance positive and negative distortion (scale error) with respect to ellipsoid</a:t>
            </a:r>
          </a:p>
        </p:txBody>
      </p:sp>
      <p:sp>
        <p:nvSpPr>
          <p:cNvPr id="65" name="Line 20">
            <a:extLst>
              <a:ext uri="{FF2B5EF4-FFF2-40B4-BE49-F238E27FC236}">
                <a16:creationId xmlns:a16="http://schemas.microsoft.com/office/drawing/2014/main" id="{7A113F3C-481E-443C-AFAF-3859267BEE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20240" y="4078624"/>
            <a:ext cx="0" cy="1868153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6" name="Line 21">
            <a:extLst>
              <a:ext uri="{FF2B5EF4-FFF2-40B4-BE49-F238E27FC236}">
                <a16:creationId xmlns:a16="http://schemas.microsoft.com/office/drawing/2014/main" id="{4C34ECB4-9331-4184-BDA7-2514CD4408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3760" y="4078624"/>
            <a:ext cx="0" cy="1868153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9" name="Line 22">
            <a:extLst>
              <a:ext uri="{FF2B5EF4-FFF2-40B4-BE49-F238E27FC236}">
                <a16:creationId xmlns:a16="http://schemas.microsoft.com/office/drawing/2014/main" id="{EBC1711F-DA02-4DC1-BCA4-4A8182450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20240" y="5657201"/>
            <a:ext cx="5303520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2" name="Line 23">
            <a:extLst>
              <a:ext uri="{FF2B5EF4-FFF2-40B4-BE49-F238E27FC236}">
                <a16:creationId xmlns:a16="http://schemas.microsoft.com/office/drawing/2014/main" id="{BEC62860-45F8-4911-93A3-FA570C63056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" y="5657201"/>
            <a:ext cx="1325880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3" name="Line 24">
            <a:extLst>
              <a:ext uri="{FF2B5EF4-FFF2-40B4-BE49-F238E27FC236}">
                <a16:creationId xmlns:a16="http://schemas.microsoft.com/office/drawing/2014/main" id="{2E4F57DB-678E-4017-AB9E-2A0014FD450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3760" y="5657201"/>
            <a:ext cx="1325880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4" name="Text Box 25">
            <a:extLst>
              <a:ext uri="{FF2B5EF4-FFF2-40B4-BE49-F238E27FC236}">
                <a16:creationId xmlns:a16="http://schemas.microsoft.com/office/drawing/2014/main" id="{9D741892-B479-46E2-A0D9-C678FBEB8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43" y="5661401"/>
            <a:ext cx="10518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14.5%</a:t>
            </a:r>
          </a:p>
        </p:txBody>
      </p:sp>
      <p:sp>
        <p:nvSpPr>
          <p:cNvPr id="75" name="Text Box 26">
            <a:extLst>
              <a:ext uri="{FF2B5EF4-FFF2-40B4-BE49-F238E27FC236}">
                <a16:creationId xmlns:a16="http://schemas.microsoft.com/office/drawing/2014/main" id="{1C0C3A28-2805-48F8-A22C-472888D01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088" y="5661401"/>
            <a:ext cx="8050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71%</a:t>
            </a:r>
          </a:p>
        </p:txBody>
      </p:sp>
      <p:sp>
        <p:nvSpPr>
          <p:cNvPr id="77" name="Text Box 27">
            <a:extLst>
              <a:ext uri="{FF2B5EF4-FFF2-40B4-BE49-F238E27FC236}">
                <a16:creationId xmlns:a16="http://schemas.microsoft.com/office/drawing/2014/main" id="{E45BF9C6-3101-47B1-A90D-C8480C974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467" y="5661401"/>
            <a:ext cx="10518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14.5%</a:t>
            </a:r>
          </a:p>
        </p:txBody>
      </p:sp>
      <p:sp>
        <p:nvSpPr>
          <p:cNvPr id="83" name="Line 6">
            <a:extLst>
              <a:ext uri="{FF2B5EF4-FFF2-40B4-BE49-F238E27FC236}">
                <a16:creationId xmlns:a16="http://schemas.microsoft.com/office/drawing/2014/main" id="{0F1BFA05-338C-49BB-9631-BA9B521F5B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" y="4092277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1CBED94-658E-4A0D-8979-74BB8E2EB7E7}"/>
              </a:ext>
            </a:extLst>
          </p:cNvPr>
          <p:cNvCxnSpPr/>
          <p:nvPr/>
        </p:nvCxnSpPr>
        <p:spPr>
          <a:xfrm>
            <a:off x="7589520" y="4092277"/>
            <a:ext cx="822960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0F453E4-8E2B-463D-AD41-7614B756948B}"/>
              </a:ext>
            </a:extLst>
          </p:cNvPr>
          <p:cNvCxnSpPr/>
          <p:nvPr/>
        </p:nvCxnSpPr>
        <p:spPr>
          <a:xfrm flipV="1">
            <a:off x="5514383" y="4092277"/>
            <a:ext cx="873057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D5A9A91C-94E0-4360-8AF1-29584B0D2A4F}"/>
              </a:ext>
            </a:extLst>
          </p:cNvPr>
          <p:cNvSpPr>
            <a:spLocks noChangeAspect="1"/>
          </p:cNvSpPr>
          <p:nvPr/>
        </p:nvSpPr>
        <p:spPr>
          <a:xfrm>
            <a:off x="1846393" y="4032494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29D31140-5F54-4125-A3BD-8160FD52B49F}"/>
              </a:ext>
            </a:extLst>
          </p:cNvPr>
          <p:cNvSpPr>
            <a:spLocks noChangeAspect="1"/>
          </p:cNvSpPr>
          <p:nvPr/>
        </p:nvSpPr>
        <p:spPr>
          <a:xfrm>
            <a:off x="7155653" y="4010166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20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/>
      <p:bldP spid="65" grpId="0" animBg="1"/>
      <p:bldP spid="66" grpId="0" animBg="1"/>
      <p:bldP spid="69" grpId="0" animBg="1"/>
      <p:bldP spid="72" grpId="0" animBg="1"/>
      <p:bldP spid="73" grpId="0" animBg="1"/>
      <p:bldP spid="74" grpId="0"/>
      <p:bldP spid="75" grpId="0"/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53">
            <a:extLst>
              <a:ext uri="{FF2B5EF4-FFF2-40B4-BE49-F238E27FC236}">
                <a16:creationId xmlns:a16="http://schemas.microsoft.com/office/drawing/2014/main" id="{13F5BD6C-D5C2-4E7C-8D6A-7BC2621A35E4}"/>
              </a:ext>
            </a:extLst>
          </p:cNvPr>
          <p:cNvSpPr/>
          <p:nvPr/>
        </p:nvSpPr>
        <p:spPr>
          <a:xfrm>
            <a:off x="1280522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>
            <a:off x="3773413" y="2691576"/>
            <a:ext cx="797001" cy="6162289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>
            <a:off x="2713724" y="2699963"/>
            <a:ext cx="1856690" cy="6153902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3773413" y="1662301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4572000" y="2223477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“Non-intersecting” conformal map projection</a:t>
            </a: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512" y="2691576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678" y="2340382"/>
                <a:ext cx="3107628" cy="744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Non-intersecting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 &gt; 1)</a:t>
                </a:r>
              </a:p>
            </p:txBody>
          </p:sp>
        </mc:Choice>
        <mc:Fallback xmlns="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678" y="2340382"/>
                <a:ext cx="3107628" cy="744563"/>
              </a:xfrm>
              <a:prstGeom prst="rect">
                <a:avLst/>
              </a:prstGeom>
              <a:blipFill>
                <a:blip r:embed="rId2"/>
                <a:stretch>
                  <a:fillRect l="-980" t="-2459" b="-901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1D15EC1-E13B-4097-90E7-A198D0CED325}"/>
              </a:ext>
            </a:extLst>
          </p:cNvPr>
          <p:cNvCxnSpPr/>
          <p:nvPr/>
        </p:nvCxnSpPr>
        <p:spPr>
          <a:xfrm flipV="1">
            <a:off x="2682601" y="2683188"/>
            <a:ext cx="1097280" cy="2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0" y="4892498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51620" y="4567366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5" name="Text Box 12">
            <a:extLst>
              <a:ext uri="{FF2B5EF4-FFF2-40B4-BE49-F238E27FC236}">
                <a16:creationId xmlns:a16="http://schemas.microsoft.com/office/drawing/2014/main" id="{5DEE4A0F-65E7-4EA9-827D-E67238575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1755" y="3770353"/>
            <a:ext cx="4169821" cy="1169551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Purpose is to reduce linear distortion at “ground” (topographic surface).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But distortion can vary considerably across area of interest.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33B195B-CD59-449E-B2E3-1A787A3ED233}"/>
              </a:ext>
            </a:extLst>
          </p:cNvPr>
          <p:cNvSpPr>
            <a:spLocks noChangeAspect="1"/>
          </p:cNvSpPr>
          <p:nvPr/>
        </p:nvSpPr>
        <p:spPr>
          <a:xfrm>
            <a:off x="3148817" y="2622998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ECFEA59-2A30-4A38-8A59-95C9CA349EA9}"/>
              </a:ext>
            </a:extLst>
          </p:cNvPr>
          <p:cNvSpPr>
            <a:spLocks noChangeAspect="1"/>
          </p:cNvSpPr>
          <p:nvPr/>
        </p:nvSpPr>
        <p:spPr>
          <a:xfrm>
            <a:off x="6273646" y="2622998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D1014232-9A76-463E-94B2-2F9D5AB4D2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49937" y="2216299"/>
            <a:ext cx="231554" cy="388079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0" name="Text Box 14">
            <a:extLst>
              <a:ext uri="{FF2B5EF4-FFF2-40B4-BE49-F238E27FC236}">
                <a16:creationId xmlns:a16="http://schemas.microsoft.com/office/drawing/2014/main" id="{3163EE1E-7031-4B84-A02B-17E78D598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2945" y="1448383"/>
            <a:ext cx="20709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at a point</a:t>
            </a:r>
          </a:p>
        </p:txBody>
      </p:sp>
      <p:sp>
        <p:nvSpPr>
          <p:cNvPr id="51" name="Text Box 14">
            <a:extLst>
              <a:ext uri="{FF2B5EF4-FFF2-40B4-BE49-F238E27FC236}">
                <a16:creationId xmlns:a16="http://schemas.microsoft.com/office/drawing/2014/main" id="{D9D37FF7-21B6-44F7-B01F-932B345C5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563" y="1741434"/>
            <a:ext cx="20709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at a point</a:t>
            </a:r>
          </a:p>
        </p:txBody>
      </p:sp>
      <p:sp>
        <p:nvSpPr>
          <p:cNvPr id="52" name="Line 17">
            <a:extLst>
              <a:ext uri="{FF2B5EF4-FFF2-40B4-BE49-F238E27FC236}">
                <a16:creationId xmlns:a16="http://schemas.microsoft.com/office/drawing/2014/main" id="{5536002B-9CE5-4D54-B7ED-5F4042EBAC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89842" y="2249397"/>
            <a:ext cx="361721" cy="365034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3" name="Text Box 14">
            <a:extLst>
              <a:ext uri="{FF2B5EF4-FFF2-40B4-BE49-F238E27FC236}">
                <a16:creationId xmlns:a16="http://schemas.microsoft.com/office/drawing/2014/main" id="{77DB72C0-9698-4659-B6BF-771E212C9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113" y="2755196"/>
            <a:ext cx="228979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≈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over finite distance</a:t>
            </a:r>
          </a:p>
        </p:txBody>
      </p:sp>
      <p:sp>
        <p:nvSpPr>
          <p:cNvPr id="54" name="Text Box 12">
            <a:extLst>
              <a:ext uri="{FF2B5EF4-FFF2-40B4-BE49-F238E27FC236}">
                <a16:creationId xmlns:a16="http://schemas.microsoft.com/office/drawing/2014/main" id="{AF35440C-7D82-40F3-8A30-C4299A83B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56" name="Line 17">
            <a:extLst>
              <a:ext uri="{FF2B5EF4-FFF2-40B4-BE49-F238E27FC236}">
                <a16:creationId xmlns:a16="http://schemas.microsoft.com/office/drawing/2014/main" id="{0187B958-C445-42A0-9A45-127AE2448E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43961" y="1733768"/>
            <a:ext cx="275169" cy="6413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3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5" grpId="0" animBg="1"/>
      <p:bldP spid="45" grpId="0" animBg="1"/>
      <p:bldP spid="46" grpId="0" animBg="1"/>
      <p:bldP spid="47" grpId="0" animBg="1"/>
      <p:bldP spid="50" grpId="0"/>
      <p:bldP spid="51" grpId="0"/>
      <p:bldP spid="52" grpId="0" animBg="1"/>
      <p:bldP spid="53" grpId="0"/>
      <p:bldP spid="54" grpId="0"/>
      <p:bldP spid="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53">
            <a:extLst>
              <a:ext uri="{FF2B5EF4-FFF2-40B4-BE49-F238E27FC236}">
                <a16:creationId xmlns:a16="http://schemas.microsoft.com/office/drawing/2014/main" id="{13F5BD6C-D5C2-4E7C-8D6A-7BC2621A35E4}"/>
              </a:ext>
            </a:extLst>
          </p:cNvPr>
          <p:cNvSpPr/>
          <p:nvPr/>
        </p:nvSpPr>
        <p:spPr>
          <a:xfrm>
            <a:off x="1280522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3773413" y="1662301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4572000" y="2223477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“Non-intersecting” conformal map projection</a:t>
            </a: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512" y="2691576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678" y="2340382"/>
                <a:ext cx="3107628" cy="744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Non-intersecting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 &gt; 1)</a:t>
                </a:r>
              </a:p>
            </p:txBody>
          </p:sp>
        </mc:Choice>
        <mc:Fallback xmlns="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678" y="2340382"/>
                <a:ext cx="3107628" cy="744563"/>
              </a:xfrm>
              <a:prstGeom prst="rect">
                <a:avLst/>
              </a:prstGeom>
              <a:blipFill>
                <a:blip r:embed="rId2"/>
                <a:stretch>
                  <a:fillRect l="-980" t="-2459" b="-901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0" y="4892498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51620" y="4567366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4" name="Text Box 12">
            <a:extLst>
              <a:ext uri="{FF2B5EF4-FFF2-40B4-BE49-F238E27FC236}">
                <a16:creationId xmlns:a16="http://schemas.microsoft.com/office/drawing/2014/main" id="{AF35440C-7D82-40F3-8A30-C4299A83B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56" name="Line 17">
            <a:extLst>
              <a:ext uri="{FF2B5EF4-FFF2-40B4-BE49-F238E27FC236}">
                <a16:creationId xmlns:a16="http://schemas.microsoft.com/office/drawing/2014/main" id="{0187B958-C445-42A0-9A45-127AE2448E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43961" y="1733768"/>
            <a:ext cx="275169" cy="6413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507980"/>
          </a:xfrm>
        </p:spPr>
        <p:txBody>
          <a:bodyPr/>
          <a:lstStyle/>
          <a:p>
            <a:r>
              <a:rPr lang="en-US" dirty="0"/>
              <a:t>A Tale of Two Webinars</a:t>
            </a:r>
            <a:br>
              <a:rPr lang="en-US" dirty="0"/>
            </a:br>
            <a:r>
              <a:rPr lang="en-US" sz="3600" i="1" dirty="0"/>
              <a:t>on the </a:t>
            </a:r>
            <a:r>
              <a:rPr lang="en-US" sz="3600" b="1" i="1" dirty="0">
                <a:cs typeface="Times New Roman" panose="02020603050405020304" pitchFamily="18" charset="0"/>
              </a:rPr>
              <a:t>State Plane Coordinate System </a:t>
            </a:r>
            <a:r>
              <a:rPr lang="en-US" sz="3600" i="1" dirty="0">
                <a:cs typeface="Times New Roman" panose="02020603050405020304" pitchFamily="18" charset="0"/>
              </a:rPr>
              <a:t>(SPCS)</a:t>
            </a:r>
            <a:endParaRPr lang="en-US" sz="36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08416-1CC6-4742-B246-42995D38F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782618"/>
            <a:ext cx="8543678" cy="4260373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Second webinar </a:t>
            </a:r>
            <a:r>
              <a:rPr lang="en-US" b="1" i="1" dirty="0">
                <a:cs typeface="Times New Roman" panose="02020603050405020304" pitchFamily="18" charset="0"/>
              </a:rPr>
              <a:t>today</a:t>
            </a:r>
            <a:r>
              <a:rPr lang="en-US" dirty="0">
                <a:cs typeface="Times New Roman" panose="02020603050405020304" pitchFamily="18" charset="0"/>
              </a:rPr>
              <a:t> (April 12)</a:t>
            </a:r>
            <a:endParaRPr lang="en-US" b="1" i="1" dirty="0">
              <a:cs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Greater detail on SPCS2022 policy and procedures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Additional technical information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More SPCS2022 zone design examples</a:t>
            </a:r>
          </a:p>
          <a:p>
            <a:pPr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First webinar was on </a:t>
            </a:r>
            <a:r>
              <a:rPr lang="en-US" b="1" i="1" dirty="0">
                <a:cs typeface="Times New Roman" panose="02020603050405020304" pitchFamily="18" charset="0"/>
              </a:rPr>
              <a:t>March 8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History and status of SPCS 27 and SPCS 83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Map projection concepts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Introduction to SPCS2022</a:t>
            </a:r>
          </a:p>
          <a:p>
            <a:pPr>
              <a:spcBef>
                <a:spcPts val="1200"/>
              </a:spcBef>
            </a:pPr>
            <a:r>
              <a:rPr lang="en-US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Your questions from March 8 helped with the webinar today!</a:t>
            </a:r>
          </a:p>
        </p:txBody>
      </p:sp>
    </p:spTree>
    <p:extLst>
      <p:ext uri="{BB962C8B-B14F-4D97-AF65-F5344CB8AC3E}">
        <p14:creationId xmlns:p14="http://schemas.microsoft.com/office/powerpoint/2010/main" val="45882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53">
            <a:extLst>
              <a:ext uri="{FF2B5EF4-FFF2-40B4-BE49-F238E27FC236}">
                <a16:creationId xmlns:a16="http://schemas.microsoft.com/office/drawing/2014/main" id="{183A3D10-32F0-4E11-BC6B-B0F4FF288611}"/>
              </a:ext>
            </a:extLst>
          </p:cNvPr>
          <p:cNvSpPr/>
          <p:nvPr/>
        </p:nvSpPr>
        <p:spPr>
          <a:xfrm>
            <a:off x="1280522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 flipH="1">
            <a:off x="4570414" y="2154126"/>
            <a:ext cx="852015" cy="6699739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>
            <a:off x="2276805" y="3000759"/>
            <a:ext cx="2293609" cy="5853106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1930411" y="1532718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Changing projection axis to reduce distortion variation</a:t>
            </a: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513" y="1627997"/>
            <a:ext cx="7195977" cy="188746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719392">
                <a:off x="110678" y="2755672"/>
                <a:ext cx="3107628" cy="744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Non-intersecting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 &gt; 1)</a:t>
                </a:r>
              </a:p>
            </p:txBody>
          </p:sp>
        </mc:Choice>
        <mc:Fallback xmlns="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20719392">
                <a:off x="110678" y="2755672"/>
                <a:ext cx="3107628" cy="744563"/>
              </a:xfrm>
              <a:prstGeom prst="rect">
                <a:avLst/>
              </a:prstGeom>
              <a:blipFill>
                <a:blip r:embed="rId2"/>
                <a:stretch>
                  <a:fillRect l="-1143" b="-483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0" y="4892498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51620" y="4567366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ECFEA59-2A30-4A38-8A59-95C9CA349EA9}"/>
              </a:ext>
            </a:extLst>
          </p:cNvPr>
          <p:cNvSpPr>
            <a:spLocks noChangeAspect="1"/>
          </p:cNvSpPr>
          <p:nvPr/>
        </p:nvSpPr>
        <p:spPr>
          <a:xfrm>
            <a:off x="5189128" y="2115204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10">
            <a:extLst>
              <a:ext uri="{FF2B5EF4-FFF2-40B4-BE49-F238E27FC236}">
                <a16:creationId xmlns:a16="http://schemas.microsoft.com/office/drawing/2014/main" id="{8E9FC12D-841F-42EB-AB85-0F3B4C2F44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6740" y="2075732"/>
            <a:ext cx="1785260" cy="6801906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0A6513C-2BA3-4312-B246-73653F71A496}"/>
              </a:ext>
            </a:extLst>
          </p:cNvPr>
          <p:cNvSpPr>
            <a:spLocks noChangeAspect="1"/>
          </p:cNvSpPr>
          <p:nvPr/>
        </p:nvSpPr>
        <p:spPr>
          <a:xfrm>
            <a:off x="4582723" y="2277652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693D70-DDFA-4481-A5E3-53FAA0A247EE}"/>
              </a:ext>
            </a:extLst>
          </p:cNvPr>
          <p:cNvSpPr>
            <a:spLocks noChangeAspect="1"/>
          </p:cNvSpPr>
          <p:nvPr/>
        </p:nvSpPr>
        <p:spPr>
          <a:xfrm>
            <a:off x="4189921" y="2375286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02D9EE1-EA78-403D-8431-0037ED43972E}"/>
              </a:ext>
            </a:extLst>
          </p:cNvPr>
          <p:cNvSpPr>
            <a:spLocks noChangeAspect="1"/>
          </p:cNvSpPr>
          <p:nvPr/>
        </p:nvSpPr>
        <p:spPr>
          <a:xfrm>
            <a:off x="3662333" y="2512470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F538F02-1642-4367-8EFF-CF76FCAE92F7}"/>
              </a:ext>
            </a:extLst>
          </p:cNvPr>
          <p:cNvSpPr>
            <a:spLocks noChangeAspect="1"/>
          </p:cNvSpPr>
          <p:nvPr/>
        </p:nvSpPr>
        <p:spPr>
          <a:xfrm>
            <a:off x="3074661" y="2673050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478E772-CC26-4349-A45C-7523FC9800F9}"/>
              </a:ext>
            </a:extLst>
          </p:cNvPr>
          <p:cNvSpPr>
            <a:spLocks noChangeAspect="1"/>
          </p:cNvSpPr>
          <p:nvPr/>
        </p:nvSpPr>
        <p:spPr>
          <a:xfrm>
            <a:off x="2326768" y="2863599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 Box 12">
            <a:extLst>
              <a:ext uri="{FF2B5EF4-FFF2-40B4-BE49-F238E27FC236}">
                <a16:creationId xmlns:a16="http://schemas.microsoft.com/office/drawing/2014/main" id="{389B2D5D-D597-4800-ACFF-D9DA48FA7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901" y="2581050"/>
            <a:ext cx="520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E7B05B9B-AA7D-44B2-937D-3254F7506B26}"/>
              </a:ext>
            </a:extLst>
          </p:cNvPr>
          <p:cNvSpPr/>
          <p:nvPr/>
        </p:nvSpPr>
        <p:spPr>
          <a:xfrm rot="11228406">
            <a:off x="5402962" y="2160444"/>
            <a:ext cx="182880" cy="1302052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AC61DD79-0504-4C45-9594-FD65A541F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269" y="3276678"/>
            <a:ext cx="520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BCC915FF-F100-4FF7-9164-FC473E710C7D}"/>
              </a:ext>
            </a:extLst>
          </p:cNvPr>
          <p:cNvSpPr/>
          <p:nvPr/>
        </p:nvSpPr>
        <p:spPr>
          <a:xfrm rot="20315972">
            <a:off x="2192220" y="3012824"/>
            <a:ext cx="182880" cy="84001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9" name="Line 17">
            <a:extLst>
              <a:ext uri="{FF2B5EF4-FFF2-40B4-BE49-F238E27FC236}">
                <a16:creationId xmlns:a16="http://schemas.microsoft.com/office/drawing/2014/main" id="{DE38CFA6-3C86-446F-94AA-C61327E53F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43961" y="1741435"/>
            <a:ext cx="311984" cy="633646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0" name="Text Box 14">
            <a:extLst>
              <a:ext uri="{FF2B5EF4-FFF2-40B4-BE49-F238E27FC236}">
                <a16:creationId xmlns:a16="http://schemas.microsoft.com/office/drawing/2014/main" id="{3A299BA2-74FD-4C18-A1DE-F28481C69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1451" y="1333701"/>
            <a:ext cx="20709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at many points</a:t>
            </a:r>
          </a:p>
        </p:txBody>
      </p:sp>
      <p:sp>
        <p:nvSpPr>
          <p:cNvPr id="61" name="Text Box 12">
            <a:extLst>
              <a:ext uri="{FF2B5EF4-FFF2-40B4-BE49-F238E27FC236}">
                <a16:creationId xmlns:a16="http://schemas.microsoft.com/office/drawing/2014/main" id="{E8B50B66-911E-40C7-A8B4-DAE306DD0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1755" y="3770353"/>
            <a:ext cx="4169821" cy="170816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Only way to reduce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variation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in distortion is to change projection axis location.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IMPORANT:  For large areas, there is no single defining ellipsoid height, 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500" b="1" dirty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, for scaling the projection.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2" name="Text Box 12">
            <a:extLst>
              <a:ext uri="{FF2B5EF4-FFF2-40B4-BE49-F238E27FC236}">
                <a16:creationId xmlns:a16="http://schemas.microsoft.com/office/drawing/2014/main" id="{121B9F3B-F585-469D-91CA-FCE612F3B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698" y="2037020"/>
            <a:ext cx="218626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Ellipsoid height</a:t>
            </a:r>
            <a:r>
              <a:rPr kumimoji="0" lang="en-US" b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surface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not constant:  </a:t>
            </a:r>
          </a:p>
          <a:p>
            <a:pPr lvl="0" algn="ctr" defTabSz="914400">
              <a:spcBef>
                <a:spcPts val="0"/>
              </a:spcBef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 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≠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800" b="1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2800" b="1" i="1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63" name="Text Box 12">
            <a:extLst>
              <a:ext uri="{FF2B5EF4-FFF2-40B4-BE49-F238E27FC236}">
                <a16:creationId xmlns:a16="http://schemas.microsoft.com/office/drawing/2014/main" id="{DDDB9465-3FE0-4A78-8BB7-EB21BEE5E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</p:spTree>
    <p:extLst>
      <p:ext uri="{BB962C8B-B14F-4D97-AF65-F5344CB8AC3E}">
        <p14:creationId xmlns:p14="http://schemas.microsoft.com/office/powerpoint/2010/main" val="28634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2" grpId="0"/>
      <p:bldP spid="48" grpId="0" animBg="1"/>
      <p:bldP spid="49" grpId="0"/>
      <p:bldP spid="57" grpId="0" animBg="1"/>
      <p:bldP spid="60" grpId="0"/>
      <p:bldP spid="61" grpId="0" animBg="1"/>
      <p:bldP spid="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01" y="162091"/>
            <a:ext cx="8523798" cy="769441"/>
          </a:xfr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Explore Policy, Procedures, and FRN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1979893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7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Why only a 1-parallel LCC?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458200" cy="472670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Policy§II.A.1-2 and Procedures§5.a.i. </a:t>
            </a:r>
          </a:p>
          <a:p>
            <a:r>
              <a:rPr lang="en-US" dirty="0"/>
              <a:t>Consistency</a:t>
            </a:r>
          </a:p>
          <a:p>
            <a:pPr lvl="1"/>
            <a:r>
              <a:rPr lang="en-US" dirty="0"/>
              <a:t>Explicitly define projection scale (same as TM and OM)</a:t>
            </a:r>
          </a:p>
          <a:p>
            <a:pPr lvl="1"/>
            <a:r>
              <a:rPr lang="en-US" dirty="0"/>
              <a:t>Can use same number of parameters as TM</a:t>
            </a:r>
          </a:p>
          <a:p>
            <a:pPr lvl="1"/>
            <a:r>
              <a:rPr lang="en-US" dirty="0"/>
              <a:t>Applicable to both “secant” and “non-intersecting” cases</a:t>
            </a:r>
          </a:p>
          <a:p>
            <a:r>
              <a:rPr lang="en-US" dirty="0"/>
              <a:t>Simplicity</a:t>
            </a:r>
          </a:p>
          <a:p>
            <a:pPr lvl="1"/>
            <a:r>
              <a:rPr lang="en-US" dirty="0"/>
              <a:t>Easier to design with respect to topography</a:t>
            </a:r>
          </a:p>
          <a:p>
            <a:pPr lvl="1"/>
            <a:r>
              <a:rPr lang="en-US" dirty="0"/>
              <a:t>Scale due to separation of 2 standard parallels not obvious</a:t>
            </a:r>
          </a:p>
          <a:p>
            <a:pPr lvl="1"/>
            <a:r>
              <a:rPr lang="en-US" dirty="0"/>
              <a:t>Can more readily use “clean” values for parallels</a:t>
            </a:r>
          </a:p>
          <a:p>
            <a:r>
              <a:rPr lang="en-US" dirty="0"/>
              <a:t>Mathematically identical to 2-parallel</a:t>
            </a:r>
          </a:p>
          <a:p>
            <a:pPr lvl="1"/>
            <a:r>
              <a:rPr lang="en-US" b="1" i="1" dirty="0"/>
              <a:t>Any 2-parallel LCC can be recast as 1-parallel that behaves exactly the same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7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01" y="162091"/>
            <a:ext cx="8523798" cy="769441"/>
          </a:xfr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Explore Policy, Procedures, and FRN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2369503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7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Default SPCS2022 designs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492068" cy="47913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i="1" dirty="0" err="1">
                <a:solidFill>
                  <a:srgbClr val="C00000"/>
                </a:solidFill>
              </a:rPr>
              <a:t>Policy§IV</a:t>
            </a:r>
            <a:r>
              <a:rPr lang="en-US" b="1" i="1" dirty="0">
                <a:solidFill>
                  <a:srgbClr val="C00000"/>
                </a:solidFill>
              </a:rPr>
              <a:t> and Procedures§5.g. </a:t>
            </a:r>
          </a:p>
          <a:p>
            <a:r>
              <a:rPr lang="en-US" dirty="0"/>
              <a:t>For complete system even with no stakeholder input</a:t>
            </a:r>
          </a:p>
          <a:p>
            <a:pPr lvl="1"/>
            <a:r>
              <a:rPr lang="en-US" dirty="0"/>
              <a:t>To ensure coverage of </a:t>
            </a:r>
            <a:r>
              <a:rPr lang="en-US" b="1" i="1" dirty="0"/>
              <a:t>all</a:t>
            </a:r>
            <a:r>
              <a:rPr lang="en-US" dirty="0"/>
              <a:t> states and U.S. territories</a:t>
            </a:r>
          </a:p>
          <a:p>
            <a:r>
              <a:rPr lang="en-US" dirty="0"/>
              <a:t>Nearly same as SPCS 83 but with some modifications</a:t>
            </a:r>
          </a:p>
          <a:p>
            <a:pPr lvl="1"/>
            <a:r>
              <a:rPr lang="en-US" dirty="0"/>
              <a:t>Almost all zone projection types and extents the same</a:t>
            </a:r>
          </a:p>
          <a:p>
            <a:pPr lvl="1"/>
            <a:r>
              <a:rPr lang="en-US" dirty="0"/>
              <a:t>Modified to align with SPCS2022 policy and procedures</a:t>
            </a:r>
          </a:p>
          <a:p>
            <a:pPr lvl="1"/>
            <a:r>
              <a:rPr lang="en-US" dirty="0"/>
              <a:t>Small number of zones may change projection type, extents</a:t>
            </a:r>
          </a:p>
          <a:p>
            <a:r>
              <a:rPr lang="en-US" dirty="0"/>
              <a:t>Modifications to align with SPCS2022 policy:</a:t>
            </a:r>
          </a:p>
          <a:p>
            <a:pPr lvl="1"/>
            <a:r>
              <a:rPr lang="en-US" dirty="0"/>
              <a:t>Scale redefined with respect to </a:t>
            </a:r>
            <a:r>
              <a:rPr lang="en-US" b="1" dirty="0"/>
              <a:t>topographic surface</a:t>
            </a:r>
          </a:p>
          <a:p>
            <a:pPr lvl="1"/>
            <a:r>
              <a:rPr lang="en-US" dirty="0"/>
              <a:t>One-parallel Lambert and local Oblique Mercator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3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What changes for default designs?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1"/>
            <a:ext cx="8492068" cy="42223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Most zones will keep same extents and projection type</a:t>
            </a:r>
          </a:p>
          <a:p>
            <a:pPr>
              <a:lnSpc>
                <a:spcPct val="110000"/>
              </a:lnSpc>
            </a:pPr>
            <a:r>
              <a:rPr lang="en-US" dirty="0"/>
              <a:t>Possible changes in projection types and zone extents </a:t>
            </a:r>
            <a:endParaRPr lang="en-US" i="1" dirty="0"/>
          </a:p>
          <a:p>
            <a:pPr lvl="1">
              <a:lnSpc>
                <a:spcPct val="110000"/>
              </a:lnSpc>
            </a:pPr>
            <a:r>
              <a:rPr lang="en-US" dirty="0"/>
              <a:t>Single OM zone for FL peninsula (replaces 2 TM zones)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Single OM zone for Hawaii (replaces 5 TM zones)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Group RI, CT, MA into one zone (reduces number zones by 3)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Include Guam and CNMI in a single TM zone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Define LCC zone for American Samoa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Redefine AK zones to better correspond to land use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Add zone for Washington D.C.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8A6460-F923-4D76-9029-F7236645AFC0}"/>
              </a:ext>
            </a:extLst>
          </p:cNvPr>
          <p:cNvSpPr/>
          <p:nvPr/>
        </p:nvSpPr>
        <p:spPr>
          <a:xfrm>
            <a:off x="452581" y="1618672"/>
            <a:ext cx="8234220" cy="52159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57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0D086-6414-4785-AB35-90F268AB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Examples of combined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1414F-FF57-4BC8-9C50-A9C7E0B6E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Characteristics for default design examples:</a:t>
            </a:r>
          </a:p>
          <a:p>
            <a:pPr lvl="1"/>
            <a:r>
              <a:rPr lang="en-US" dirty="0"/>
              <a:t>Designs are “SPCS 83-like”</a:t>
            </a:r>
          </a:p>
          <a:p>
            <a:pPr lvl="1"/>
            <a:r>
              <a:rPr lang="en-US" dirty="0"/>
              <a:t>Minimize linear distortion at “ground”</a:t>
            </a:r>
          </a:p>
          <a:p>
            <a:pPr lvl="2"/>
            <a:r>
              <a:rPr lang="en-US" dirty="0"/>
              <a:t>Minimize distortion range and mean for entire zone</a:t>
            </a:r>
          </a:p>
          <a:p>
            <a:pPr lvl="2"/>
            <a:r>
              <a:rPr lang="en-US" dirty="0"/>
              <a:t>Also mean distortion of cities (weighted by population)</a:t>
            </a:r>
          </a:p>
          <a:p>
            <a:pPr lvl="1"/>
            <a:r>
              <a:rPr lang="en-US" dirty="0"/>
              <a:t>Define LCC projections with 1 standard parallel</a:t>
            </a:r>
          </a:p>
          <a:p>
            <a:r>
              <a:rPr lang="en-US" dirty="0"/>
              <a:t>Example default zones:</a:t>
            </a:r>
          </a:p>
          <a:p>
            <a:pPr lvl="1"/>
            <a:r>
              <a:rPr lang="en-US" dirty="0"/>
              <a:t>Colorado South Zone</a:t>
            </a:r>
          </a:p>
          <a:p>
            <a:pPr lvl="1"/>
            <a:r>
              <a:rPr lang="en-US" dirty="0"/>
              <a:t>California Zone 5</a:t>
            </a:r>
          </a:p>
        </p:txBody>
      </p:sp>
    </p:spTree>
    <p:extLst>
      <p:ext uri="{BB962C8B-B14F-4D97-AF65-F5344CB8AC3E}">
        <p14:creationId xmlns:p14="http://schemas.microsoft.com/office/powerpoint/2010/main" val="85453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D67A0B-3700-4F24-9612-DCD6922A1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36316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E1CE99-3C2C-4F76-B78C-F89203C36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13F2A9-00D5-4937-9DF6-9ACB72755FAD}"/>
              </a:ext>
            </a:extLst>
          </p:cNvPr>
          <p:cNvSpPr txBox="1"/>
          <p:nvPr/>
        </p:nvSpPr>
        <p:spPr>
          <a:xfrm>
            <a:off x="202522" y="3816792"/>
            <a:ext cx="3528230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Shifted central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 parallel south to reduce distortion range, decreased scale to reduce distortion in cities.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28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E98031-5AA0-4877-A3DE-900952453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EC746-3F24-4EF6-9A60-4738D859B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BC0545-4982-430A-9172-5F14E91D56B4}"/>
              </a:ext>
            </a:extLst>
          </p:cNvPr>
          <p:cNvGrpSpPr/>
          <p:nvPr/>
        </p:nvGrpSpPr>
        <p:grpSpPr>
          <a:xfrm>
            <a:off x="791120" y="1188720"/>
            <a:ext cx="7561760" cy="5486400"/>
            <a:chOff x="791120" y="1188720"/>
            <a:chExt cx="7561760" cy="54864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B49988-A42E-4F74-AB55-E2E24B9C2421}"/>
                </a:ext>
              </a:extLst>
            </p:cNvPr>
            <p:cNvGrpSpPr/>
            <p:nvPr/>
          </p:nvGrpSpPr>
          <p:grpSpPr>
            <a:xfrm>
              <a:off x="791120" y="1188720"/>
              <a:ext cx="7561760" cy="5486400"/>
              <a:chOff x="791120" y="1188720"/>
              <a:chExt cx="7561760" cy="54864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0C4D4C62-98D1-42F8-AB07-A7B3F4D7B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91120" y="1188720"/>
                <a:ext cx="7561760" cy="5486400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19AE34-C280-4928-B72F-2B18C05092BF}"/>
                  </a:ext>
                </a:extLst>
              </p:cNvPr>
              <p:cNvSpPr txBox="1"/>
              <p:nvPr/>
            </p:nvSpPr>
            <p:spPr>
              <a:xfrm>
                <a:off x="4438151" y="3447820"/>
                <a:ext cx="685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136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13264B-8A30-439B-9BC7-FA027F321CCB}"/>
                  </a:ext>
                </a:extLst>
              </p:cNvPr>
              <p:cNvSpPr txBox="1"/>
              <p:nvPr/>
            </p:nvSpPr>
            <p:spPr>
              <a:xfrm>
                <a:off x="3062574" y="4954198"/>
                <a:ext cx="685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46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0D60DE-50C8-4E50-B70A-76BD7BBC7310}"/>
                  </a:ext>
                </a:extLst>
              </p:cNvPr>
              <p:cNvSpPr txBox="1"/>
              <p:nvPr/>
            </p:nvSpPr>
            <p:spPr>
              <a:xfrm>
                <a:off x="1679049" y="2013879"/>
                <a:ext cx="685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221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A9D435-AFE7-4070-814E-5F97E59C38C8}"/>
                </a:ext>
              </a:extLst>
            </p:cNvPr>
            <p:cNvSpPr txBox="1"/>
            <p:nvPr/>
          </p:nvSpPr>
          <p:spPr>
            <a:xfrm>
              <a:off x="5852160" y="2011680"/>
              <a:ext cx="22860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Total responses = 403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430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35FBBC-04D3-4D6D-9004-31F8A883F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F424F8-F1A5-4E6B-B00D-23BB50E6089E}"/>
              </a:ext>
            </a:extLst>
          </p:cNvPr>
          <p:cNvSpPr txBox="1"/>
          <p:nvPr/>
        </p:nvSpPr>
        <p:spPr>
          <a:xfrm>
            <a:off x="206716" y="3964022"/>
            <a:ext cx="2743200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Mean distortion near zero, but excessive distortion in highly populated areas</a:t>
            </a:r>
          </a:p>
        </p:txBody>
      </p:sp>
    </p:spTree>
    <p:extLst>
      <p:ext uri="{BB962C8B-B14F-4D97-AF65-F5344CB8AC3E}">
        <p14:creationId xmlns:p14="http://schemas.microsoft.com/office/powerpoint/2010/main" val="237837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A19B53-560E-4BEB-A636-11D2F5664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02175B-5348-4C54-9B06-7D7CF8720316}"/>
              </a:ext>
            </a:extLst>
          </p:cNvPr>
          <p:cNvSpPr txBox="1"/>
          <p:nvPr/>
        </p:nvSpPr>
        <p:spPr>
          <a:xfrm>
            <a:off x="206715" y="3964022"/>
            <a:ext cx="2743200" cy="914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Weighted mean distortion of 25 largest cities is zero; likely a better design</a:t>
            </a:r>
          </a:p>
        </p:txBody>
      </p:sp>
    </p:spTree>
    <p:extLst>
      <p:ext uri="{BB962C8B-B14F-4D97-AF65-F5344CB8AC3E}">
        <p14:creationId xmlns:p14="http://schemas.microsoft.com/office/powerpoint/2010/main" val="86156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E98031-5AA0-4877-A3DE-900952453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0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4DC789-111F-4559-9420-28C090957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847"/>
            <a:ext cx="9144000" cy="6224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463486-DF58-4B62-92B4-0D4990120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3847"/>
          </a:xfrm>
          <a:solidFill>
            <a:schemeClr val="bg1"/>
          </a:solidFill>
        </p:spPr>
        <p:txBody>
          <a:bodyPr/>
          <a:lstStyle/>
          <a:p>
            <a:r>
              <a:rPr lang="en-US" sz="3200" b="1" i="1" dirty="0"/>
              <a:t>Default SPCS2022 would look a lot like SPCS 83…</a:t>
            </a:r>
          </a:p>
        </p:txBody>
      </p:sp>
    </p:spTree>
    <p:extLst>
      <p:ext uri="{BB962C8B-B14F-4D97-AF65-F5344CB8AC3E}">
        <p14:creationId xmlns:p14="http://schemas.microsoft.com/office/powerpoint/2010/main" val="311258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What changes for default designs?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1"/>
            <a:ext cx="8492068" cy="42223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Most zones will keep same extents and projection type</a:t>
            </a:r>
          </a:p>
          <a:p>
            <a:pPr>
              <a:lnSpc>
                <a:spcPct val="110000"/>
              </a:lnSpc>
            </a:pPr>
            <a:r>
              <a:rPr lang="en-US" dirty="0"/>
              <a:t>Possible changes in projection types and zone extents </a:t>
            </a:r>
            <a:endParaRPr lang="en-US" i="1" dirty="0"/>
          </a:p>
          <a:p>
            <a:pPr lvl="1">
              <a:lnSpc>
                <a:spcPct val="110000"/>
              </a:lnSpc>
            </a:pPr>
            <a:r>
              <a:rPr lang="en-US" dirty="0"/>
              <a:t>Single OM zone for FL peninsula (replaces 2 TM zones)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Single OM zone for Hawaii (replaces 5 TM zones)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Group RI, CT, MA into one zone (reduces number zones by 3)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Include Guam and CNMI in a single TM zone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Define LCC zone for American Samoa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Redefine AK zones to better correspond to land use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Add zone for Washington D.C.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8A6460-F923-4D76-9029-F7236645AFC0}"/>
              </a:ext>
            </a:extLst>
          </p:cNvPr>
          <p:cNvSpPr/>
          <p:nvPr/>
        </p:nvSpPr>
        <p:spPr>
          <a:xfrm>
            <a:off x="874403" y="2582515"/>
            <a:ext cx="8074863" cy="9088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208618-9D27-45AE-9CBC-876C55515841}"/>
              </a:ext>
            </a:extLst>
          </p:cNvPr>
          <p:cNvSpPr txBox="1"/>
          <p:nvPr/>
        </p:nvSpPr>
        <p:spPr>
          <a:xfrm>
            <a:off x="452581" y="5752365"/>
            <a:ext cx="8496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alibri" charset="0"/>
                <a:ea typeface="ＭＳ Ｐゴシック" charset="0"/>
              </a:rPr>
              <a:t>Examples follow of zones where the projection type or extents change.  Remember, these are PROPOSED only…</a:t>
            </a:r>
          </a:p>
        </p:txBody>
      </p:sp>
    </p:spTree>
    <p:extLst>
      <p:ext uri="{BB962C8B-B14F-4D97-AF65-F5344CB8AC3E}">
        <p14:creationId xmlns:p14="http://schemas.microsoft.com/office/powerpoint/2010/main" val="250687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D69AB9-091C-4786-977F-F577AF2EA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2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33E41-265B-43D9-B0F2-D6E43BB60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B527EB-F609-4141-840B-BEEEAA2C6D81}"/>
              </a:ext>
            </a:extLst>
          </p:cNvPr>
          <p:cNvSpPr txBox="1"/>
          <p:nvPr/>
        </p:nvSpPr>
        <p:spPr>
          <a:xfrm>
            <a:off x="216181" y="5720908"/>
            <a:ext cx="2032001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Change projection type and replace two zones with one</a:t>
            </a:r>
          </a:p>
        </p:txBody>
      </p:sp>
    </p:spTree>
    <p:extLst>
      <p:ext uri="{BB962C8B-B14F-4D97-AF65-F5344CB8AC3E}">
        <p14:creationId xmlns:p14="http://schemas.microsoft.com/office/powerpoint/2010/main" val="27435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040798-1E72-421B-879E-7EA6CF1FD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2880" y="3108961"/>
          <a:ext cx="4293721" cy="1554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91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212227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2096873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307430">
                  <a:extLst>
                    <a:ext uri="{9D8B030D-6E8A-4147-A177-3AD203B41FA5}">
                      <a16:colId xmlns:a16="http://schemas.microsoft.com/office/drawing/2014/main" val="2711170979"/>
                    </a:ext>
                  </a:extLst>
                </a:gridCol>
              </a:tblGrid>
              <a:tr h="264519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 83 HI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Scale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 to 0.99996667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5799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-690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+29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-163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4804611" y="269571"/>
            <a:ext cx="2294021" cy="156966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SPCS 83 Hawaii Zones 1 – 5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  <a:sym typeface="Wingdings" panose="05000000000000000000" pitchFamily="2" charset="2"/>
              </a:rPr>
              <a:t>(all Transverse Mercator)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C874840-ADEA-4058-BD28-9F9C2E1659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177866"/>
              </p:ext>
            </p:extLst>
          </p:nvPr>
        </p:nvGraphicFramePr>
        <p:xfrm>
          <a:off x="7201989" y="274320"/>
          <a:ext cx="1731423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272">
                  <a:extLst>
                    <a:ext uri="{9D8B030D-6E8A-4147-A177-3AD203B41FA5}">
                      <a16:colId xmlns:a16="http://schemas.microsoft.com/office/drawing/2014/main" val="3553343005"/>
                    </a:ext>
                  </a:extLst>
                </a:gridCol>
                <a:gridCol w="940151">
                  <a:extLst>
                    <a:ext uri="{9D8B030D-6E8A-4147-A177-3AD203B41FA5}">
                      <a16:colId xmlns:a16="http://schemas.microsoft.com/office/drawing/2014/main" val="2145384445"/>
                    </a:ext>
                  </a:extLst>
                </a:gridCol>
              </a:tblGrid>
              <a:tr h="25908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Topographic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036043"/>
                  </a:ext>
                </a:extLst>
              </a:tr>
              <a:tr h="25908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ellipsoid height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650552"/>
                  </a:ext>
                </a:extLst>
              </a:tr>
              <a:tr h="25908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(meters)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35441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84270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4188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675506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918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782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1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7A5638-CE95-4D82-8FCD-B74D3E350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002119"/>
              </p:ext>
            </p:extLst>
          </p:nvPr>
        </p:nvGraphicFramePr>
        <p:xfrm>
          <a:off x="182880" y="3108961"/>
          <a:ext cx="4293721" cy="1554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91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212227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2096873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307430">
                  <a:extLst>
                    <a:ext uri="{9D8B030D-6E8A-4147-A177-3AD203B41FA5}">
                      <a16:colId xmlns:a16="http://schemas.microsoft.com/office/drawing/2014/main" val="2711170979"/>
                    </a:ext>
                  </a:extLst>
                </a:gridCol>
              </a:tblGrid>
              <a:tr h="264519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 83 HI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SPCS2022</a:t>
                      </a:r>
                      <a:endParaRPr lang="en-US" b="1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Scale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 to 0.99996667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5799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-690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-652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+29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+160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-163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-129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4804611" y="269571"/>
            <a:ext cx="2294021" cy="156966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Single SPCS2022 Hawaii “default”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  <a:sym typeface="Wingdings" panose="05000000000000000000" pitchFamily="2" charset="2"/>
              </a:rPr>
              <a:t>(Oblique Mercator)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C874840-ADEA-4058-BD28-9F9C2E1659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01989" y="274320"/>
          <a:ext cx="1731423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272">
                  <a:extLst>
                    <a:ext uri="{9D8B030D-6E8A-4147-A177-3AD203B41FA5}">
                      <a16:colId xmlns:a16="http://schemas.microsoft.com/office/drawing/2014/main" val="3553343005"/>
                    </a:ext>
                  </a:extLst>
                </a:gridCol>
                <a:gridCol w="940151">
                  <a:extLst>
                    <a:ext uri="{9D8B030D-6E8A-4147-A177-3AD203B41FA5}">
                      <a16:colId xmlns:a16="http://schemas.microsoft.com/office/drawing/2014/main" val="2145384445"/>
                    </a:ext>
                  </a:extLst>
                </a:gridCol>
              </a:tblGrid>
              <a:tr h="25908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Topographic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036043"/>
                  </a:ext>
                </a:extLst>
              </a:tr>
              <a:tr h="25908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ellipsoid height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650552"/>
                  </a:ext>
                </a:extLst>
              </a:tr>
              <a:tr h="25908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(meters)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35441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84270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4188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675506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918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782177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F788FF0F-8069-4C1A-8136-B377B63AB15B}"/>
              </a:ext>
            </a:extLst>
          </p:cNvPr>
          <p:cNvSpPr/>
          <p:nvPr/>
        </p:nvSpPr>
        <p:spPr>
          <a:xfrm>
            <a:off x="3227648" y="3044424"/>
            <a:ext cx="1191951" cy="169258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A3D2C2-1BED-47E1-8ACA-C2EC02567249}"/>
              </a:ext>
            </a:extLst>
          </p:cNvPr>
          <p:cNvSpPr txBox="1"/>
          <p:nvPr/>
        </p:nvSpPr>
        <p:spPr>
          <a:xfrm>
            <a:off x="4631266" y="5706876"/>
            <a:ext cx="2032001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  <a:cs typeface="+mn-cs"/>
              </a:rPr>
              <a:t>Change projection type and replace five zones with one</a:t>
            </a:r>
          </a:p>
        </p:txBody>
      </p:sp>
    </p:spTree>
    <p:extLst>
      <p:ext uri="{BB962C8B-B14F-4D97-AF65-F5344CB8AC3E}">
        <p14:creationId xmlns:p14="http://schemas.microsoft.com/office/powerpoint/2010/main" val="7012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768F1C-63E1-4A9B-BD43-3C8053249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587765"/>
              </p:ext>
            </p:extLst>
          </p:nvPr>
        </p:nvGraphicFramePr>
        <p:xfrm>
          <a:off x="182880" y="3108961"/>
          <a:ext cx="4293721" cy="1554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91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212227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2096873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307430">
                  <a:extLst>
                    <a:ext uri="{9D8B030D-6E8A-4147-A177-3AD203B41FA5}">
                      <a16:colId xmlns:a16="http://schemas.microsoft.com/office/drawing/2014/main" val="2711170979"/>
                    </a:ext>
                  </a:extLst>
                </a:gridCol>
              </a:tblGrid>
              <a:tr h="264519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UTM 83 4N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SPCS2022</a:t>
                      </a:r>
                      <a:endParaRPr lang="en-US" b="1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Scale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5799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-613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-652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+1995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+160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+659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-129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4804611" y="269571"/>
            <a:ext cx="2294021" cy="156966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UTM 83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Zone 4 North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  <a:sym typeface="Wingdings" panose="05000000000000000000" pitchFamily="2" charset="2"/>
              </a:rPr>
              <a:t>(Transverse Mercator)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C874840-ADEA-4058-BD28-9F9C2E1659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9949"/>
              </p:ext>
            </p:extLst>
          </p:nvPr>
        </p:nvGraphicFramePr>
        <p:xfrm>
          <a:off x="7201989" y="274320"/>
          <a:ext cx="1731423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272">
                  <a:extLst>
                    <a:ext uri="{9D8B030D-6E8A-4147-A177-3AD203B41FA5}">
                      <a16:colId xmlns:a16="http://schemas.microsoft.com/office/drawing/2014/main" val="3553343005"/>
                    </a:ext>
                  </a:extLst>
                </a:gridCol>
                <a:gridCol w="940151">
                  <a:extLst>
                    <a:ext uri="{9D8B030D-6E8A-4147-A177-3AD203B41FA5}">
                      <a16:colId xmlns:a16="http://schemas.microsoft.com/office/drawing/2014/main" val="2145384445"/>
                    </a:ext>
                  </a:extLst>
                </a:gridCol>
              </a:tblGrid>
              <a:tr h="25908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Topographic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036043"/>
                  </a:ext>
                </a:extLst>
              </a:tr>
              <a:tr h="25908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ellipsoid height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650552"/>
                  </a:ext>
                </a:extLst>
              </a:tr>
              <a:tr h="25908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(meters)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35441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84270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4188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675506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918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782177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83C096FF-1176-4063-A229-B776A7F275BD}"/>
              </a:ext>
            </a:extLst>
          </p:cNvPr>
          <p:cNvSpPr/>
          <p:nvPr/>
        </p:nvSpPr>
        <p:spPr>
          <a:xfrm>
            <a:off x="3227648" y="3044424"/>
            <a:ext cx="1191951" cy="169258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31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EC746-3F24-4EF6-9A60-4738D859B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A4428C9-DFE5-4636-AB70-B77A653A23C7}"/>
              </a:ext>
            </a:extLst>
          </p:cNvPr>
          <p:cNvGrpSpPr/>
          <p:nvPr/>
        </p:nvGrpSpPr>
        <p:grpSpPr>
          <a:xfrm>
            <a:off x="791120" y="1188720"/>
            <a:ext cx="7561760" cy="5486400"/>
            <a:chOff x="791120" y="1188720"/>
            <a:chExt cx="7561760" cy="5486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B7327A6-147A-42CD-B196-9E27011A3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120" y="1188720"/>
              <a:ext cx="7561760" cy="54864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576A8E-52E5-4949-9C5A-292152F97C5D}"/>
                </a:ext>
              </a:extLst>
            </p:cNvPr>
            <p:cNvSpPr txBox="1"/>
            <p:nvPr/>
          </p:nvSpPr>
          <p:spPr>
            <a:xfrm>
              <a:off x="5820353" y="1911895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169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D4235B-2498-4D7A-918B-5C4550963685}"/>
                </a:ext>
              </a:extLst>
            </p:cNvPr>
            <p:cNvSpPr txBox="1"/>
            <p:nvPr/>
          </p:nvSpPr>
          <p:spPr>
            <a:xfrm>
              <a:off x="7205204" y="2654481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134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D9B5C5-1052-49DC-BE89-E374D1E70197}"/>
                </a:ext>
              </a:extLst>
            </p:cNvPr>
            <p:cNvSpPr txBox="1"/>
            <p:nvPr/>
          </p:nvSpPr>
          <p:spPr>
            <a:xfrm>
              <a:off x="4438151" y="5030132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9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AE26CA-F696-4DEE-AC4B-BDC31F532523}"/>
                </a:ext>
              </a:extLst>
            </p:cNvPr>
            <p:cNvSpPr txBox="1"/>
            <p:nvPr/>
          </p:nvSpPr>
          <p:spPr>
            <a:xfrm>
              <a:off x="3062574" y="5216589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295070-257B-4DD2-9263-CA89F4BA5F14}"/>
                </a:ext>
              </a:extLst>
            </p:cNvPr>
            <p:cNvSpPr txBox="1"/>
            <p:nvPr/>
          </p:nvSpPr>
          <p:spPr>
            <a:xfrm>
              <a:off x="1679049" y="3635935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88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0BB24E-0AC0-48F5-879E-C8DC6F548D62}"/>
                </a:ext>
              </a:extLst>
            </p:cNvPr>
            <p:cNvSpPr txBox="1"/>
            <p:nvPr/>
          </p:nvSpPr>
          <p:spPr>
            <a:xfrm>
              <a:off x="1371600" y="2011680"/>
              <a:ext cx="22860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Total responses = 401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82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6D5B34-4B23-4D47-9D7E-8F8406CAA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04364"/>
              </p:ext>
            </p:extLst>
          </p:nvPr>
        </p:nvGraphicFramePr>
        <p:xfrm>
          <a:off x="182880" y="3108961"/>
          <a:ext cx="4293721" cy="1554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91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212227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2096873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307430">
                  <a:extLst>
                    <a:ext uri="{9D8B030D-6E8A-4147-A177-3AD203B41FA5}">
                      <a16:colId xmlns:a16="http://schemas.microsoft.com/office/drawing/2014/main" val="2711170979"/>
                    </a:ext>
                  </a:extLst>
                </a:gridCol>
              </a:tblGrid>
              <a:tr h="264519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UTM 83 5N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SPCS2022</a:t>
                      </a:r>
                      <a:endParaRPr lang="en-US" b="1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Scale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5799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-234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-652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+6558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+160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+1192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-129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4804611" y="269571"/>
            <a:ext cx="2294021" cy="156966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UTM 83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Zone 5 North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  <a:sym typeface="Wingdings" panose="05000000000000000000" pitchFamily="2" charset="2"/>
              </a:rPr>
              <a:t>(Transverse Mercator)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C874840-ADEA-4058-BD28-9F9C2E1659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01989" y="274320"/>
          <a:ext cx="1731423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272">
                  <a:extLst>
                    <a:ext uri="{9D8B030D-6E8A-4147-A177-3AD203B41FA5}">
                      <a16:colId xmlns:a16="http://schemas.microsoft.com/office/drawing/2014/main" val="3553343005"/>
                    </a:ext>
                  </a:extLst>
                </a:gridCol>
                <a:gridCol w="940151">
                  <a:extLst>
                    <a:ext uri="{9D8B030D-6E8A-4147-A177-3AD203B41FA5}">
                      <a16:colId xmlns:a16="http://schemas.microsoft.com/office/drawing/2014/main" val="2145384445"/>
                    </a:ext>
                  </a:extLst>
                </a:gridCol>
              </a:tblGrid>
              <a:tr h="25908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Topographic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036043"/>
                  </a:ext>
                </a:extLst>
              </a:tr>
              <a:tr h="25908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ellipsoid height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650552"/>
                  </a:ext>
                </a:extLst>
              </a:tr>
              <a:tr h="25908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(meters)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35441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84270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4188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675506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918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782177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30B202A-93CD-4B8A-9A4D-9663C61C8D88}"/>
              </a:ext>
            </a:extLst>
          </p:cNvPr>
          <p:cNvSpPr/>
          <p:nvPr/>
        </p:nvSpPr>
        <p:spPr>
          <a:xfrm>
            <a:off x="3227648" y="3044424"/>
            <a:ext cx="1191951" cy="169258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5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01" y="162091"/>
            <a:ext cx="8523798" cy="769441"/>
          </a:xfr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Explore Policy, Procedures, and FRN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2790921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Statewide and “layered” zones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91236" cy="452628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b="1" i="1" dirty="0">
                <a:solidFill>
                  <a:srgbClr val="C00000"/>
                </a:solidFill>
              </a:rPr>
              <a:t>Policy§III.A.2.</a:t>
            </a:r>
            <a:endParaRPr lang="en-US" dirty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Limitations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Max of </a:t>
            </a:r>
            <a:r>
              <a:rPr lang="en-US" b="1" i="1" dirty="0"/>
              <a:t>TWO</a:t>
            </a:r>
            <a:r>
              <a:rPr lang="en-US" dirty="0"/>
              <a:t> layers:  Statewide and sub-zones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If two layers, one </a:t>
            </a:r>
            <a:r>
              <a:rPr lang="en-US" b="1" i="1" dirty="0"/>
              <a:t>MUST</a:t>
            </a:r>
            <a:r>
              <a:rPr lang="en-US" dirty="0"/>
              <a:t> be statewide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Minimum subzone dimension &gt; 50 km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States often want statewide </a:t>
            </a:r>
            <a:r>
              <a:rPr lang="en-US" b="1" i="1" dirty="0"/>
              <a:t>and</a:t>
            </a:r>
            <a:r>
              <a:rPr lang="en-US" dirty="0"/>
              <a:t> small zones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i="1" dirty="0"/>
              <a:t>Statewide:  </a:t>
            </a:r>
            <a:r>
              <a:rPr lang="en-US" dirty="0"/>
              <a:t>Single geometry required for state GIS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i="1" dirty="0"/>
              <a:t>Sub-zones:</a:t>
            </a:r>
            <a:r>
              <a:rPr lang="en-US" dirty="0"/>
              <a:t>  Lower distortion for surveying/engineering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Accommodates state needs, but with restrictions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Prevent poor design choices for statewide zones</a:t>
            </a:r>
          </a:p>
        </p:txBody>
      </p:sp>
    </p:spTree>
    <p:extLst>
      <p:ext uri="{BB962C8B-B14F-4D97-AF65-F5344CB8AC3E}">
        <p14:creationId xmlns:p14="http://schemas.microsoft.com/office/powerpoint/2010/main" val="15996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D01BB0-6096-4602-84F7-931374269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BFE5A7-9C08-41AA-92DD-33054C768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8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FD348B-0817-4A4D-894F-9769FF1B8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" y="283"/>
            <a:ext cx="9143244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9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01" y="162091"/>
            <a:ext cx="8523798" cy="769441"/>
          </a:xfr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Explore Policy, Procedures, and FRN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393589" y="3205371"/>
            <a:ext cx="8229600" cy="117579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95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Linear distortion design criteria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88867" cy="440740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i="1" dirty="0">
                <a:solidFill>
                  <a:srgbClr val="C00000"/>
                </a:solidFill>
              </a:rPr>
              <a:t>Procedures §4.b.i-ii and§5.c.i.</a:t>
            </a:r>
            <a:endParaRPr lang="en-US" dirty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NGS design of zones requested by stakeholders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Limited to zones with 50-400 ppm distortion criterion</a:t>
            </a:r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50 ppm </a:t>
            </a:r>
            <a:r>
              <a:rPr lang="en-US" dirty="0">
                <a:sym typeface="Wingdings" panose="05000000000000000000" pitchFamily="2" charset="2"/>
              </a:rPr>
              <a:t>= 5 cm/km = 0.3 ft/mi = 1:20,000</a:t>
            </a:r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400 ppm </a:t>
            </a:r>
            <a:r>
              <a:rPr lang="en-US" dirty="0">
                <a:sym typeface="Wingdings" panose="05000000000000000000" pitchFamily="2" charset="2"/>
              </a:rPr>
              <a:t>= 40 cm/km = 2.1 ft/mi = 1:2,500</a:t>
            </a:r>
            <a:endParaRPr lang="en-US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Design criterion &lt; 50 ppm (“low distortion”)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Low distortion projections (LDPs)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Must be designed by others (not by NGS)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Proposed and final design reviewed by 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15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7901-5558-4450-ACA6-1B44ECB26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distortion magnitudes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F7B56-C753-4D7A-B25C-F08680E24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096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700" b="1" i="1" dirty="0">
                <a:solidFill>
                  <a:srgbClr val="C00000"/>
                </a:solidFill>
              </a:rPr>
              <a:t>Procedures§5.c.ii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31C4AF-E674-4B4B-B179-22237A3CD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652330"/>
              </p:ext>
            </p:extLst>
          </p:nvPr>
        </p:nvGraphicFramePr>
        <p:xfrm>
          <a:off x="571501" y="2118360"/>
          <a:ext cx="8023861" cy="4373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0339">
                  <a:extLst>
                    <a:ext uri="{9D8B030D-6E8A-4147-A177-3AD203B41FA5}">
                      <a16:colId xmlns:a16="http://schemas.microsoft.com/office/drawing/2014/main" val="3266155691"/>
                    </a:ext>
                  </a:extLst>
                </a:gridCol>
                <a:gridCol w="2953512">
                  <a:extLst>
                    <a:ext uri="{9D8B030D-6E8A-4147-A177-3AD203B41FA5}">
                      <a16:colId xmlns:a16="http://schemas.microsoft.com/office/drawing/2014/main" val="3428948520"/>
                    </a:ext>
                  </a:extLst>
                </a:gridCol>
                <a:gridCol w="2350010">
                  <a:extLst>
                    <a:ext uri="{9D8B030D-6E8A-4147-A177-3AD203B41FA5}">
                      <a16:colId xmlns:a16="http://schemas.microsoft.com/office/drawing/2014/main" val="4010312262"/>
                    </a:ext>
                  </a:extLst>
                </a:gridCol>
              </a:tblGrid>
              <a:tr h="45282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Linear distortion </a:t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(ppm = parts per million)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Corresponding zone dimension and height limits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46644"/>
                  </a:ext>
                </a:extLst>
              </a:tr>
              <a:tr h="12037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Zone width perpendicular to projection axis (no variation in topo height)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Topographic height range (independent </a:t>
                      </a:r>
                      <a:b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of zone width)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908036"/>
                  </a:ext>
                </a:extLst>
              </a:tr>
              <a:tr h="4528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±5 ppm (1:200,000)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57 km (35 miles)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64 m (209 ft)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5222641"/>
                  </a:ext>
                </a:extLst>
              </a:tr>
              <a:tr h="4528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±10 ppm (1:100,000)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81 km (50 miles)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127 m (418 ft)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7631610"/>
                  </a:ext>
                </a:extLst>
              </a:tr>
              <a:tr h="4528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±20 ppm (1:50,000)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114 km (71 miles)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255 m (836 ft)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5437527"/>
                  </a:ext>
                </a:extLst>
              </a:tr>
              <a:tr h="4528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±50 ppm (1:20,000)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180 km (112 miles)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637 m (2,090 ft)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62301353"/>
                  </a:ext>
                </a:extLst>
              </a:tr>
              <a:tr h="4528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±100 ppm (1:10,000)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255 km (158 miles)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1,274 m (4,180 ft)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0729122"/>
                  </a:ext>
                </a:extLst>
              </a:tr>
              <a:tr h="4528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±400 ppm (1:2,500)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508 km (316 miles)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5,097 m (16,722 ft)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06548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4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6BC52F-3E45-4676-A448-A02C3BBC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distortion magnitudes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B9C5577-4055-4A85-BB3F-7E5208A86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282120"/>
              </p:ext>
            </p:extLst>
          </p:nvPr>
        </p:nvGraphicFramePr>
        <p:xfrm>
          <a:off x="457198" y="1812897"/>
          <a:ext cx="8229600" cy="464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39239667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29697003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54296331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885494713"/>
                    </a:ext>
                  </a:extLst>
                </a:gridCol>
              </a:tblGrid>
              <a:tr h="9287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Parts per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Centimeters per kilometer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Feet </a:t>
                      </a:r>
                      <a:br>
                        <a:rPr lang="en-US" sz="2400" b="1" dirty="0"/>
                      </a:br>
                      <a:r>
                        <a:rPr lang="en-US" sz="2400" b="1" dirty="0"/>
                        <a:t>per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Dimensionless ratio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860204"/>
                  </a:ext>
                </a:extLst>
              </a:tr>
              <a:tr h="9287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0.1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1:50,000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9944770"/>
                  </a:ext>
                </a:extLst>
              </a:tr>
              <a:tr h="9287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50 ppm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0.3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1:20,000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0693936"/>
                  </a:ext>
                </a:extLst>
              </a:tr>
              <a:tr h="9287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100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10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0.5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1:10,000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8885100"/>
                  </a:ext>
                </a:extLst>
              </a:tr>
              <a:tr h="9287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400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40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2.1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1:2,500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8568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27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CAE39-6EAE-4E8C-AC87-3113BA0B6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A New State Plane Coordinate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E8727-4AAE-4792-932A-276E95CE4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1"/>
            <a:ext cx="8444093" cy="2073616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1200"/>
              </a:spcBef>
            </a:pPr>
            <a:r>
              <a:rPr lang="en-US" b="1" dirty="0"/>
              <a:t>State Plane Coordinate System of 2022 (SPCS202)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Referenced to new 2022 Terrestrial Reference Frames (TRFs)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Based on same reference ellipsoid (GRS 80)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Same 3 </a:t>
            </a:r>
            <a:r>
              <a:rPr lang="en-US" b="1" i="1" dirty="0"/>
              <a:t>conformal</a:t>
            </a:r>
            <a:r>
              <a:rPr lang="en-US" dirty="0"/>
              <a:t> projection types: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7F0BB5-B7D1-4341-90A5-895E77CA660B}"/>
              </a:ext>
            </a:extLst>
          </p:cNvPr>
          <p:cNvGrpSpPr>
            <a:grpSpLocks noChangeAspect="1"/>
          </p:cNvGrpSpPr>
          <p:nvPr/>
        </p:nvGrpSpPr>
        <p:grpSpPr>
          <a:xfrm>
            <a:off x="570493" y="4134948"/>
            <a:ext cx="1516466" cy="1714500"/>
            <a:chOff x="7325342" y="2752292"/>
            <a:chExt cx="2970729" cy="335867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E0EFFBC-08AC-4697-9F9C-270FFB93A5B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hangingPunct="0">
                <a:defRPr/>
              </a:pPr>
              <a:endParaRPr lang="en-US" sz="1050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12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B7B80479-9BE2-4E01-8690-04BF024A6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9B47919-4517-453F-AC5D-DC95D17444F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hangingPunct="0">
                <a:defRPr/>
              </a:pPr>
              <a:endParaRPr lang="en-US" sz="1050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928B48B9-7880-4E86-8776-7F16F75B75A6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B4C0544-FB89-4E21-B9BA-4E8A85C8C45F}"/>
              </a:ext>
            </a:extLst>
          </p:cNvPr>
          <p:cNvGrpSpPr>
            <a:grpSpLocks noChangeAspect="1"/>
          </p:cNvGrpSpPr>
          <p:nvPr/>
        </p:nvGrpSpPr>
        <p:grpSpPr>
          <a:xfrm>
            <a:off x="3289455" y="4297675"/>
            <a:ext cx="1592471" cy="1851660"/>
            <a:chOff x="3146775" y="2376862"/>
            <a:chExt cx="2566588" cy="2984325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2300EB6-03B2-4EE1-8010-F2711FB8AF3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hangingPunct="0">
                <a:defRPr/>
              </a:pPr>
              <a:endParaRPr lang="en-US" sz="1050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57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4F87017C-F027-4AF2-9E85-42FB0D59C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62" name="Can 193">
              <a:extLst>
                <a:ext uri="{FF2B5EF4-FFF2-40B4-BE49-F238E27FC236}">
                  <a16:creationId xmlns:a16="http://schemas.microsoft.com/office/drawing/2014/main" id="{B6AD9960-E8FC-4303-AF4C-6E6465312C53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>
                <a:defRPr/>
              </a:pPr>
              <a:endParaRPr lang="en-US" sz="1050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63" name="Group 197">
              <a:extLst>
                <a:ext uri="{FF2B5EF4-FFF2-40B4-BE49-F238E27FC236}">
                  <a16:creationId xmlns:a16="http://schemas.microsoft.com/office/drawing/2014/main" id="{0BB1503F-AECA-4B1B-96B1-2E068EF8617C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64" name="Arc 63">
                <a:extLst>
                  <a:ext uri="{FF2B5EF4-FFF2-40B4-BE49-F238E27FC236}">
                    <a16:creationId xmlns:a16="http://schemas.microsoft.com/office/drawing/2014/main" id="{A825FAAD-DF3D-4A8B-97FE-BCB48883C729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65" name="Arc 64">
                <a:extLst>
                  <a:ext uri="{FF2B5EF4-FFF2-40B4-BE49-F238E27FC236}">
                    <a16:creationId xmlns:a16="http://schemas.microsoft.com/office/drawing/2014/main" id="{DD541338-A2BA-464C-907B-7771E472B756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Arial"/>
                  <a:ea typeface="ＭＳ Ｐゴシック"/>
                  <a:cs typeface="Arial" charset="0"/>
                </a:endParaRPr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A1CF75B-E240-4921-A41E-0C043DADCF8D}"/>
              </a:ext>
            </a:extLst>
          </p:cNvPr>
          <p:cNvGrpSpPr>
            <a:grpSpLocks noChangeAspect="1"/>
          </p:cNvGrpSpPr>
          <p:nvPr/>
        </p:nvGrpSpPr>
        <p:grpSpPr>
          <a:xfrm>
            <a:off x="6471998" y="4227423"/>
            <a:ext cx="1356294" cy="1508760"/>
            <a:chOff x="6278958" y="2234374"/>
            <a:chExt cx="2307227" cy="256658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C41003F-539E-46E2-86DC-BC436D87CA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hangingPunct="0">
                <a:defRPr/>
              </a:pPr>
              <a:endParaRPr lang="en-US" sz="1050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58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BFF4D75E-6171-4DB8-952A-2B5BCF1C3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66" name="Can 195">
              <a:extLst>
                <a:ext uri="{FF2B5EF4-FFF2-40B4-BE49-F238E27FC236}">
                  <a16:creationId xmlns:a16="http://schemas.microsoft.com/office/drawing/2014/main" id="{3EC19A82-9566-43BB-8253-CFBFEDD1294F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>
                <a:defRPr/>
              </a:pPr>
              <a:endParaRPr lang="en-US" sz="1050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9DF1AC0C-A241-49DD-815D-1BE0FC53F7E0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/>
                <a:ea typeface="ＭＳ Ｐゴシック"/>
                <a:cs typeface="Arial" charset="0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E07AC1D6-2966-45F5-8424-15169C15DC0C}"/>
              </a:ext>
            </a:extLst>
          </p:cNvPr>
          <p:cNvSpPr txBox="1"/>
          <p:nvPr/>
        </p:nvSpPr>
        <p:spPr>
          <a:xfrm>
            <a:off x="4913086" y="4198203"/>
            <a:ext cx="1194239" cy="48244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342900" eaLnBrk="0" hangingPunct="0">
              <a:defRPr/>
            </a:pPr>
            <a:r>
              <a:rPr lang="en-US" sz="1500" b="1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Transverse Mercator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22077A9-1B53-40B1-A16E-BAF57D251AE6}"/>
              </a:ext>
            </a:extLst>
          </p:cNvPr>
          <p:cNvSpPr txBox="1"/>
          <p:nvPr/>
        </p:nvSpPr>
        <p:spPr>
          <a:xfrm>
            <a:off x="7938924" y="4198202"/>
            <a:ext cx="962369" cy="48244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342900" eaLnBrk="0" hangingPunct="0">
              <a:defRPr/>
            </a:pPr>
            <a:r>
              <a:rPr lang="en-US" sz="1500" b="1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Oblique Mercator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096D85D-0587-45C8-BDF2-4969C434C507}"/>
              </a:ext>
            </a:extLst>
          </p:cNvPr>
          <p:cNvSpPr txBox="1"/>
          <p:nvPr/>
        </p:nvSpPr>
        <p:spPr>
          <a:xfrm>
            <a:off x="1827192" y="4198949"/>
            <a:ext cx="1076828" cy="7307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3429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Lambert conformal conic</a:t>
            </a:r>
          </a:p>
        </p:txBody>
      </p:sp>
    </p:spTree>
    <p:extLst>
      <p:ext uri="{BB962C8B-B14F-4D97-AF65-F5344CB8AC3E}">
        <p14:creationId xmlns:p14="http://schemas.microsoft.com/office/powerpoint/2010/main" val="36709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2C513-12C3-411A-A9D4-8F37B8983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Minimum LDP distortion &amp; zone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47FD5-3599-4890-9EF6-9AD079F94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Procedures§5.c.ii</a:t>
            </a:r>
            <a:endParaRPr lang="en-US" dirty="0">
              <a:solidFill>
                <a:srgbClr val="C00000"/>
              </a:solidFill>
            </a:endParaRPr>
          </a:p>
          <a:p>
            <a:pPr>
              <a:spcBef>
                <a:spcPts val="1200"/>
              </a:spcBef>
            </a:pPr>
            <a:r>
              <a:rPr lang="en-US" dirty="0"/>
              <a:t>Create largest zone that meets distortion criterion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To avoid creating excessive number very small zones</a:t>
            </a:r>
          </a:p>
          <a:p>
            <a:pPr>
              <a:spcBef>
                <a:spcPts val="1200"/>
              </a:spcBef>
            </a:pPr>
            <a:r>
              <a:rPr lang="en-US" dirty="0"/>
              <a:t>Minimum distortion design criterion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 </a:t>
            </a:r>
            <a:r>
              <a:rPr lang="en-US" b="1" dirty="0"/>
              <a:t>20 ppm </a:t>
            </a:r>
            <a:r>
              <a:rPr lang="en-US" dirty="0"/>
              <a:t>= 2 cm/km = 0.1 ft/mi = 1:50,000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Nominal zone width of 114 km (71 miles)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Nominal height change of 255 m (836 ft)</a:t>
            </a:r>
          </a:p>
          <a:p>
            <a:pPr>
              <a:spcBef>
                <a:spcPts val="1200"/>
              </a:spcBef>
            </a:pPr>
            <a:r>
              <a:rPr lang="en-US" dirty="0"/>
              <a:t>Minimum allowable zone width 50 km (31 miles)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Unless height change in zone &gt; 250 m (820 ft)</a:t>
            </a:r>
          </a:p>
          <a:p>
            <a:pPr lvl="1">
              <a:spcBef>
                <a:spcPts val="1200"/>
              </a:spcBef>
            </a:pPr>
            <a:r>
              <a:rPr lang="en-US" u="sng" dirty="0"/>
              <a:t>Note</a:t>
            </a:r>
            <a:r>
              <a:rPr lang="en-US" dirty="0"/>
              <a:t>:  50 km corresponds to </a:t>
            </a:r>
            <a:r>
              <a:rPr lang="en-US" dirty="0" err="1"/>
              <a:t>approx</a:t>
            </a:r>
            <a:r>
              <a:rPr lang="en-US" dirty="0"/>
              <a:t> ±5 ppm distortion</a:t>
            </a:r>
          </a:p>
        </p:txBody>
      </p:sp>
    </p:spTree>
    <p:extLst>
      <p:ext uri="{BB962C8B-B14F-4D97-AF65-F5344CB8AC3E}">
        <p14:creationId xmlns:p14="http://schemas.microsoft.com/office/powerpoint/2010/main" val="20233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11">
            <a:extLst>
              <a:ext uri="{FF2B5EF4-FFF2-40B4-BE49-F238E27FC236}">
                <a16:creationId xmlns:a16="http://schemas.microsoft.com/office/drawing/2014/main" id="{EC4B0ACD-B54A-4146-AB47-4B14072E3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653" y="2027404"/>
            <a:ext cx="399592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 defTabSz="914400">
              <a:spcBef>
                <a:spcPct val="50000"/>
              </a:spcBef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±100 </a:t>
            </a:r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ppm (±0.5 ft/mile)</a:t>
            </a:r>
          </a:p>
          <a:p>
            <a:pPr lvl="0" algn="ctr" defTabSz="914400"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255 km (158 miles)</a:t>
            </a: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143285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 noChangeAspect="1"/>
          </p:cNvSpPr>
          <p:nvPr/>
        </p:nvSpPr>
        <p:spPr bwMode="auto">
          <a:xfrm rot="16200000" flipV="1">
            <a:off x="1827214" y="147921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375934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Zone widths for distortion due to curvature</a:t>
            </a:r>
          </a:p>
        </p:txBody>
      </p:sp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0" y="4390794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51620" y="4065662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7" name="Line 7">
            <a:extLst>
              <a:ext uri="{FF2B5EF4-FFF2-40B4-BE49-F238E27FC236}">
                <a16:creationId xmlns:a16="http://schemas.microsoft.com/office/drawing/2014/main" id="{4E4CFD77-6708-45B3-93FE-57980212F4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" y="3576919"/>
            <a:ext cx="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9" name="Line 8">
            <a:extLst>
              <a:ext uri="{FF2B5EF4-FFF2-40B4-BE49-F238E27FC236}">
                <a16:creationId xmlns:a16="http://schemas.microsoft.com/office/drawing/2014/main" id="{EAC7AEFC-0BB7-4F50-A1F8-27D05D61DF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9640" y="3575333"/>
            <a:ext cx="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0" name="Line 9">
            <a:extLst>
              <a:ext uri="{FF2B5EF4-FFF2-40B4-BE49-F238E27FC236}">
                <a16:creationId xmlns:a16="http://schemas.microsoft.com/office/drawing/2014/main" id="{96700DE1-7804-49BD-986C-B6C4F82BF22B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" y="5571425"/>
            <a:ext cx="7955280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1" name="Text Box 11">
            <a:extLst>
              <a:ext uri="{FF2B5EF4-FFF2-40B4-BE49-F238E27FC236}">
                <a16:creationId xmlns:a16="http://schemas.microsoft.com/office/drawing/2014/main" id="{A97053E1-617B-480E-80E3-E1025D686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" y="5184588"/>
            <a:ext cx="795528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 defTabSz="914400">
              <a:spcBef>
                <a:spcPct val="50000"/>
              </a:spcBef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±400 </a:t>
            </a:r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ppm (±2.1 ft/mile)</a:t>
            </a:r>
          </a:p>
          <a:p>
            <a:pPr lvl="0" algn="ctr" defTabSz="914400"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508 km (316 miles)</a:t>
            </a:r>
          </a:p>
        </p:txBody>
      </p:sp>
      <p:sp>
        <p:nvSpPr>
          <p:cNvPr id="43" name="Line 9">
            <a:extLst>
              <a:ext uri="{FF2B5EF4-FFF2-40B4-BE49-F238E27FC236}">
                <a16:creationId xmlns:a16="http://schemas.microsoft.com/office/drawing/2014/main" id="{B6471ABA-6F8A-4FC3-B9C2-9F8EB5A972B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3654" y="2419819"/>
            <a:ext cx="3995928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5" name="Line 7">
            <a:extLst>
              <a:ext uri="{FF2B5EF4-FFF2-40B4-BE49-F238E27FC236}">
                <a16:creationId xmlns:a16="http://schemas.microsoft.com/office/drawing/2014/main" id="{A703A7ED-DACB-48A8-AE4E-9BF0C35B53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3654" y="2020835"/>
            <a:ext cx="3174" cy="137160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3" name="Line 6">
            <a:extLst>
              <a:ext uri="{FF2B5EF4-FFF2-40B4-BE49-F238E27FC236}">
                <a16:creationId xmlns:a16="http://schemas.microsoft.com/office/drawing/2014/main" id="{0F1BFA05-338C-49BB-9631-BA9B521F5B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" y="3590573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7" name="Line 7">
            <a:extLst>
              <a:ext uri="{FF2B5EF4-FFF2-40B4-BE49-F238E27FC236}">
                <a16:creationId xmlns:a16="http://schemas.microsoft.com/office/drawing/2014/main" id="{6D4FD7E6-058F-40F3-89D9-F09D92077D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4821" y="2020835"/>
            <a:ext cx="3174" cy="137160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2" name="Line 6">
            <a:extLst>
              <a:ext uri="{FF2B5EF4-FFF2-40B4-BE49-F238E27FC236}">
                <a16:creationId xmlns:a16="http://schemas.microsoft.com/office/drawing/2014/main" id="{B9D8A7A8-B774-48B7-9785-3F2595ABCD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" y="3063244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81973F93-25CA-4F0E-A709-7A2FA0DF5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87" y="3253365"/>
            <a:ext cx="23333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</a:t>
            </a:r>
          </a:p>
        </p:txBody>
      </p:sp>
      <p:sp>
        <p:nvSpPr>
          <p:cNvPr id="50" name="Text Box 12">
            <a:extLst>
              <a:ext uri="{FF2B5EF4-FFF2-40B4-BE49-F238E27FC236}">
                <a16:creationId xmlns:a16="http://schemas.microsoft.com/office/drawing/2014/main" id="{BAF036A6-CECF-4C60-BEDA-6F1E33916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99" y="2724690"/>
            <a:ext cx="23333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</a:t>
            </a:r>
          </a:p>
        </p:txBody>
      </p:sp>
      <p:sp>
        <p:nvSpPr>
          <p:cNvPr id="51" name="Text Box 12">
            <a:extLst>
              <a:ext uri="{FF2B5EF4-FFF2-40B4-BE49-F238E27FC236}">
                <a16:creationId xmlns:a16="http://schemas.microsoft.com/office/drawing/2014/main" id="{D2014176-A12A-4009-B652-C3AA982DF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971" y="4480560"/>
            <a:ext cx="2989290" cy="55399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914400">
              <a:spcBef>
                <a:spcPct val="50000"/>
              </a:spcBef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Max SPCS2022 distortion;</a:t>
            </a:r>
            <a:r>
              <a:rPr lang="en-US" sz="1500" b="1" dirty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 also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UTM zone</a:t>
            </a:r>
            <a:r>
              <a:rPr lang="en-US" sz="1500" b="1" dirty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 width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2" name="Text Box 12">
            <a:extLst>
              <a:ext uri="{FF2B5EF4-FFF2-40B4-BE49-F238E27FC236}">
                <a16:creationId xmlns:a16="http://schemas.microsoft.com/office/drawing/2014/main" id="{D13CC2F0-7A4A-41EE-B772-6148A52AA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185" y="1371600"/>
            <a:ext cx="2886863" cy="55399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914400">
              <a:spcBef>
                <a:spcPct val="50000"/>
              </a:spcBef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Nominal SPCS 83 and 27 zone width </a:t>
            </a:r>
          </a:p>
        </p:txBody>
      </p:sp>
    </p:spTree>
    <p:extLst>
      <p:ext uri="{BB962C8B-B14F-4D97-AF65-F5344CB8AC3E}">
        <p14:creationId xmlns:p14="http://schemas.microsoft.com/office/powerpoint/2010/main" val="143022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7" grpId="0" animBg="1"/>
      <p:bldP spid="59" grpId="0" animBg="1"/>
      <p:bldP spid="60" grpId="0" animBg="1"/>
      <p:bldP spid="61" grpId="0"/>
      <p:bldP spid="43" grpId="0" animBg="1"/>
      <p:bldP spid="45" grpId="0" animBg="1"/>
      <p:bldP spid="83" grpId="0" animBg="1"/>
      <p:bldP spid="47" grpId="0" animBg="1"/>
      <p:bldP spid="42" grpId="0" animBg="1"/>
      <p:bldP spid="49" grpId="0"/>
      <p:bldP spid="50" grpId="0"/>
      <p:bldP spid="51" grpId="0" animBg="1"/>
      <p:bldP spid="5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11">
            <a:extLst>
              <a:ext uri="{FF2B5EF4-FFF2-40B4-BE49-F238E27FC236}">
                <a16:creationId xmlns:a16="http://schemas.microsoft.com/office/drawing/2014/main" id="{EC4B0ACD-B54A-4146-AB47-4B14072E3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894" y="2027404"/>
            <a:ext cx="499972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±20 ppm (±0.1 ft/mile)</a:t>
            </a:r>
          </a:p>
          <a:p>
            <a:pPr lvl="0" algn="ctr" defTabSz="914400"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114 km (71 miles)</a:t>
            </a:r>
          </a:p>
        </p:txBody>
      </p:sp>
      <p:sp>
        <p:nvSpPr>
          <p:cNvPr id="37" name="Arc 5"/>
          <p:cNvSpPr>
            <a:spLocks noChangeAspect="1"/>
          </p:cNvSpPr>
          <p:nvPr/>
        </p:nvSpPr>
        <p:spPr bwMode="auto">
          <a:xfrm rot="16200000" flipV="1">
            <a:off x="0" y="-1677574"/>
            <a:ext cx="9144000" cy="182880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 noChangeAspect="1"/>
          </p:cNvSpPr>
          <p:nvPr/>
        </p:nvSpPr>
        <p:spPr bwMode="auto">
          <a:xfrm rot="16200000" flipV="1">
            <a:off x="-1322" y="-1681144"/>
            <a:ext cx="9146645" cy="182880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4572000" y="1203617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Zone widths for distortion due to curvature</a:t>
            </a:r>
          </a:p>
        </p:txBody>
      </p:sp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44" y="3881919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67614" y="3556787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7" name="Line 7">
            <a:extLst>
              <a:ext uri="{FF2B5EF4-FFF2-40B4-BE49-F238E27FC236}">
                <a16:creationId xmlns:a16="http://schemas.microsoft.com/office/drawing/2014/main" id="{4E4CFD77-6708-45B3-93FE-57980212F4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" y="3315693"/>
            <a:ext cx="0" cy="256032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9" name="Line 8">
            <a:extLst>
              <a:ext uri="{FF2B5EF4-FFF2-40B4-BE49-F238E27FC236}">
                <a16:creationId xmlns:a16="http://schemas.microsoft.com/office/drawing/2014/main" id="{EAC7AEFC-0BB7-4F50-A1F8-27D05D61DF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9640" y="3315694"/>
            <a:ext cx="0" cy="256032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0" name="Line 9">
            <a:extLst>
              <a:ext uri="{FF2B5EF4-FFF2-40B4-BE49-F238E27FC236}">
                <a16:creationId xmlns:a16="http://schemas.microsoft.com/office/drawing/2014/main" id="{96700DE1-7804-49BD-986C-B6C4F82BF22B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" y="5571425"/>
            <a:ext cx="7955280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1" name="Text Box 11">
            <a:extLst>
              <a:ext uri="{FF2B5EF4-FFF2-40B4-BE49-F238E27FC236}">
                <a16:creationId xmlns:a16="http://schemas.microsoft.com/office/drawing/2014/main" id="{A97053E1-617B-480E-80E3-E1025D686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" y="5184588"/>
            <a:ext cx="795528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±50 ppm (±0.3 ft/mile)</a:t>
            </a:r>
          </a:p>
          <a:p>
            <a:pPr lvl="0" algn="ctr" defTabSz="914400"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180 km (112 miles)</a:t>
            </a:r>
          </a:p>
        </p:txBody>
      </p:sp>
      <p:sp>
        <p:nvSpPr>
          <p:cNvPr id="43" name="Line 9">
            <a:extLst>
              <a:ext uri="{FF2B5EF4-FFF2-40B4-BE49-F238E27FC236}">
                <a16:creationId xmlns:a16="http://schemas.microsoft.com/office/drawing/2014/main" id="{B6471ABA-6F8A-4FC3-B9C2-9F8EB5A972B3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1948" y="2419819"/>
            <a:ext cx="5038344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5" name="Line 7">
            <a:extLst>
              <a:ext uri="{FF2B5EF4-FFF2-40B4-BE49-F238E27FC236}">
                <a16:creationId xmlns:a16="http://schemas.microsoft.com/office/drawing/2014/main" id="{A703A7ED-DACB-48A8-AE4E-9BF0C35B53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2334" y="1927480"/>
            <a:ext cx="3174" cy="137160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3" name="Line 6">
            <a:extLst>
              <a:ext uri="{FF2B5EF4-FFF2-40B4-BE49-F238E27FC236}">
                <a16:creationId xmlns:a16="http://schemas.microsoft.com/office/drawing/2014/main" id="{0F1BFA05-338C-49BB-9631-BA9B521F5B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" y="331434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7" name="Line 7">
            <a:extLst>
              <a:ext uri="{FF2B5EF4-FFF2-40B4-BE49-F238E27FC236}">
                <a16:creationId xmlns:a16="http://schemas.microsoft.com/office/drawing/2014/main" id="{6D4FD7E6-058F-40F3-89D9-F09D92077D5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6604" y="1927479"/>
            <a:ext cx="0" cy="137160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2" name="Line 6">
            <a:extLst>
              <a:ext uri="{FF2B5EF4-FFF2-40B4-BE49-F238E27FC236}">
                <a16:creationId xmlns:a16="http://schemas.microsoft.com/office/drawing/2014/main" id="{B9D8A7A8-B774-48B7-9785-3F2595ABCD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" y="3060505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81973F93-25CA-4F0E-A709-7A2FA0DF5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87" y="2748311"/>
            <a:ext cx="2333318" cy="61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surface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C2958E66-EDE3-4E1B-A99A-01D04C825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686" y="4480560"/>
            <a:ext cx="2886865" cy="55399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914400">
              <a:spcBef>
                <a:spcPct val="50000"/>
              </a:spcBef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Minimum distortion criterion for NGS designs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CD6E9DBE-5186-4DBD-8B72-7C8E098B9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688" y="1371600"/>
            <a:ext cx="2886863" cy="55399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914400">
              <a:spcBef>
                <a:spcPct val="50000"/>
              </a:spcBef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Minimum distortion criterion for LDP designs</a:t>
            </a: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ACB7297B-C5C5-4CC8-BA0D-949D3B436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" y="640080"/>
            <a:ext cx="2809313" cy="1015663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914400">
              <a:spcBef>
                <a:spcPct val="50000"/>
              </a:spcBef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NOTE: 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Change in height of 255 m (836 ft) causes 20 ppm change in distortion</a:t>
            </a: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CC3C7743-D7C8-46FD-8F84-71356F39D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046" y="640080"/>
            <a:ext cx="2809313" cy="1169551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914400">
              <a:spcBef>
                <a:spcPts val="600"/>
              </a:spcBef>
              <a:defRPr/>
            </a:pPr>
            <a:r>
              <a:rPr kumimoji="0" lang="en-US" sz="15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Distortion due to height changes at rates of:</a:t>
            </a:r>
          </a:p>
          <a:p>
            <a:pPr marL="227013" lvl="1" defTabSz="914400">
              <a:spcBef>
                <a:spcPts val="600"/>
              </a:spcBef>
              <a:defRPr/>
            </a:pPr>
            <a:r>
              <a:rPr kumimoji="0" lang="en-US" sz="15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15.7 ppm per 100 m</a:t>
            </a:r>
          </a:p>
          <a:p>
            <a:pPr marL="227013" lvl="1" defTabSz="914400">
              <a:spcBef>
                <a:spcPts val="600"/>
              </a:spcBef>
              <a:defRPr/>
            </a:pPr>
            <a:r>
              <a:rPr lang="en-US" sz="1500" b="1" dirty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4</a:t>
            </a:r>
            <a:r>
              <a:rPr kumimoji="0" lang="en-US" sz="15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.8 </a:t>
            </a:r>
            <a:r>
              <a:rPr lang="en-US" sz="1500" b="1" dirty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ppm per 100 ft</a:t>
            </a:r>
            <a:endParaRPr kumimoji="0" lang="en-US" sz="15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163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7" grpId="0" animBg="1"/>
      <p:bldP spid="59" grpId="0" animBg="1"/>
      <p:bldP spid="60" grpId="0" animBg="1"/>
      <p:bldP spid="61" grpId="0"/>
      <p:bldP spid="43" grpId="0" animBg="1"/>
      <p:bldP spid="45" grpId="0" animBg="1"/>
      <p:bldP spid="83" grpId="0" animBg="1"/>
      <p:bldP spid="47" grpId="0" animBg="1"/>
      <p:bldP spid="42" grpId="0" animBg="1"/>
      <p:bldP spid="49" grpId="0"/>
      <p:bldP spid="21" grpId="0" animBg="1"/>
      <p:bldP spid="22" grpId="0" animBg="1"/>
      <p:bldP spid="24" grpId="0" animBg="1"/>
      <p:bldP spid="2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03DCD1-79EC-4E94-99E8-A198FFDBF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1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EC746-3F24-4EF6-9A60-4738D859B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A2DE7F-ACF8-4A69-93B0-E01CCBD2E32B}"/>
              </a:ext>
            </a:extLst>
          </p:cNvPr>
          <p:cNvGrpSpPr/>
          <p:nvPr/>
        </p:nvGrpSpPr>
        <p:grpSpPr>
          <a:xfrm>
            <a:off x="791120" y="1188720"/>
            <a:ext cx="7561760" cy="5486400"/>
            <a:chOff x="791120" y="1188720"/>
            <a:chExt cx="7561760" cy="5486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164A2A-7A62-458C-86F2-FF4629399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120" y="1188720"/>
              <a:ext cx="7561760" cy="54864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A41FEE-85F7-4C43-AC7E-94AF837CB37D}"/>
                </a:ext>
              </a:extLst>
            </p:cNvPr>
            <p:cNvSpPr txBox="1"/>
            <p:nvPr/>
          </p:nvSpPr>
          <p:spPr>
            <a:xfrm>
              <a:off x="5852160" y="2011680"/>
              <a:ext cx="22860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Total responses = 387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BDC294-B6BC-4AA0-AC5E-287227E35210}"/>
                </a:ext>
              </a:extLst>
            </p:cNvPr>
            <p:cNvSpPr txBox="1"/>
            <p:nvPr/>
          </p:nvSpPr>
          <p:spPr>
            <a:xfrm>
              <a:off x="5820353" y="3669126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65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84A844-AE2F-4586-B572-34F85C644C91}"/>
                </a:ext>
              </a:extLst>
            </p:cNvPr>
            <p:cNvSpPr txBox="1"/>
            <p:nvPr/>
          </p:nvSpPr>
          <p:spPr>
            <a:xfrm>
              <a:off x="7205204" y="3211075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81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F73970-CDBB-4120-8235-5484B91EB109}"/>
                </a:ext>
              </a:extLst>
            </p:cNvPr>
            <p:cNvSpPr txBox="1"/>
            <p:nvPr/>
          </p:nvSpPr>
          <p:spPr>
            <a:xfrm>
              <a:off x="4438151" y="4489444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36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56856B-1ADE-447E-B24D-D2A67BA3E747}"/>
                </a:ext>
              </a:extLst>
            </p:cNvPr>
            <p:cNvSpPr txBox="1"/>
            <p:nvPr/>
          </p:nvSpPr>
          <p:spPr>
            <a:xfrm>
              <a:off x="3062574" y="2075832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121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4D6B8B-B2CA-4B08-805B-15089075729E}"/>
                </a:ext>
              </a:extLst>
            </p:cNvPr>
            <p:cNvSpPr txBox="1"/>
            <p:nvPr/>
          </p:nvSpPr>
          <p:spPr>
            <a:xfrm>
              <a:off x="1679049" y="312705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84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07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EC746-3F24-4EF6-9A60-4738D859B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56773F-EA3A-4C22-8811-3F376E0FE376}"/>
              </a:ext>
            </a:extLst>
          </p:cNvPr>
          <p:cNvGrpSpPr/>
          <p:nvPr/>
        </p:nvGrpSpPr>
        <p:grpSpPr>
          <a:xfrm>
            <a:off x="791120" y="1188720"/>
            <a:ext cx="7561760" cy="5486400"/>
            <a:chOff x="791120" y="1188720"/>
            <a:chExt cx="7561760" cy="5486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FDCD96-A009-4F7A-9E1F-A9BB10A8C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120" y="1188720"/>
              <a:ext cx="7561760" cy="54864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44D4C0-4E06-42C9-9AEB-3AB152D93EF2}"/>
                </a:ext>
              </a:extLst>
            </p:cNvPr>
            <p:cNvSpPr txBox="1"/>
            <p:nvPr/>
          </p:nvSpPr>
          <p:spPr>
            <a:xfrm>
              <a:off x="5852160" y="2011680"/>
              <a:ext cx="22860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Total responses = 374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704DEE-AE16-4505-8FD4-5F83A90FA1BF}"/>
                </a:ext>
              </a:extLst>
            </p:cNvPr>
            <p:cNvSpPr txBox="1"/>
            <p:nvPr/>
          </p:nvSpPr>
          <p:spPr>
            <a:xfrm>
              <a:off x="5820353" y="4074642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42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762E73-7766-4DF1-A1E7-9B2C3FADEF33}"/>
                </a:ext>
              </a:extLst>
            </p:cNvPr>
            <p:cNvSpPr txBox="1"/>
            <p:nvPr/>
          </p:nvSpPr>
          <p:spPr>
            <a:xfrm>
              <a:off x="7205204" y="3322392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64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C334AB-2F2C-49C8-9C37-949FF553A71B}"/>
                </a:ext>
              </a:extLst>
            </p:cNvPr>
            <p:cNvSpPr txBox="1"/>
            <p:nvPr/>
          </p:nvSpPr>
          <p:spPr>
            <a:xfrm>
              <a:off x="4438151" y="2263085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95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3FADC7-D04E-47FC-8F71-71B3D6620B53}"/>
                </a:ext>
              </a:extLst>
            </p:cNvPr>
            <p:cNvSpPr txBox="1"/>
            <p:nvPr/>
          </p:nvSpPr>
          <p:spPr>
            <a:xfrm>
              <a:off x="3062574" y="2187146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97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8E6B8F-5D14-462B-A077-0FF6D6A1A7E5}"/>
                </a:ext>
              </a:extLst>
            </p:cNvPr>
            <p:cNvSpPr txBox="1"/>
            <p:nvPr/>
          </p:nvSpPr>
          <p:spPr>
            <a:xfrm>
              <a:off x="1679049" y="2912373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76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01" y="162091"/>
            <a:ext cx="8523798" cy="769441"/>
          </a:xfr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Explore Policy, Procedures, and FRN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4349371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“Special purpose” zones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505825" cy="482803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i="1" dirty="0">
                <a:solidFill>
                  <a:srgbClr val="C00000"/>
                </a:solidFill>
              </a:rPr>
              <a:t>In Federal Register Notice (not in policy &amp; procedures)</a:t>
            </a:r>
          </a:p>
          <a:p>
            <a:pPr>
              <a:lnSpc>
                <a:spcPct val="110000"/>
              </a:lnSpc>
            </a:pPr>
            <a:r>
              <a:rPr lang="en-US" dirty="0"/>
              <a:t>For areas with inadequate SPCS zone coverage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Usually areas that are in more than one zone</a:t>
            </a:r>
          </a:p>
          <a:p>
            <a:pPr>
              <a:lnSpc>
                <a:spcPct val="110000"/>
              </a:lnSpc>
            </a:pPr>
            <a:r>
              <a:rPr lang="en-US" dirty="0"/>
              <a:t>Categories: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Major urban areas (e.g., New York, Chicago, St. Louis, Denver)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Large Indian reservations (e.g., Navajo Nation)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Federal applications covering large areas (e.g., coastal mapping of Atlantic Coast; Grand Canyon National Park)</a:t>
            </a:r>
          </a:p>
          <a:p>
            <a:pPr>
              <a:lnSpc>
                <a:spcPct val="110000"/>
              </a:lnSpc>
            </a:pPr>
            <a:r>
              <a:rPr lang="en-US" dirty="0"/>
              <a:t>Permitted for metro areas in 1977 policy (but never used)</a:t>
            </a:r>
          </a:p>
          <a:p>
            <a:pPr>
              <a:lnSpc>
                <a:spcPct val="110000"/>
              </a:lnSpc>
            </a:pPr>
            <a:r>
              <a:rPr lang="en-US" dirty="0"/>
              <a:t>Only in FRN, </a:t>
            </a:r>
            <a:r>
              <a:rPr lang="en-US" b="1" i="1" dirty="0"/>
              <a:t>not</a:t>
            </a:r>
            <a:r>
              <a:rPr lang="en-US" dirty="0"/>
              <a:t> in draft policy &amp; procedures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Intent is to get input on concept first</a:t>
            </a:r>
          </a:p>
          <a:p>
            <a:pPr lvl="1">
              <a:lnSpc>
                <a:spcPct val="110000"/>
              </a:lnSpc>
            </a:pPr>
            <a:r>
              <a:rPr lang="en-US" b="1" i="1" dirty="0"/>
              <a:t>If used in SPCS2022, will NOT count as a subzone layer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2B8544-A7F6-4BC5-B46F-853E5AA0183B}"/>
              </a:ext>
            </a:extLst>
          </p:cNvPr>
          <p:cNvSpPr/>
          <p:nvPr/>
        </p:nvSpPr>
        <p:spPr>
          <a:xfrm>
            <a:off x="849652" y="3579495"/>
            <a:ext cx="8007927" cy="4063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0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Navajo Nation</a:t>
            </a:r>
          </a:p>
        </p:txBody>
      </p:sp>
      <p:pic>
        <p:nvPicPr>
          <p:cNvPr id="716803" name="Picture 3" descr="Navajo_present_over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6804" name="Picture 4" descr="Navajo_present_overall_T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6805" name="Picture 5" descr="Navajo_present_overall_W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318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1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16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CA1B39-80DC-4DFE-B8D0-07A8D3FE0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0714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CAE39-6EAE-4E8C-AC87-3113BA0B6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Recent activity at NGS on State Plane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E8727-4AAE-4792-932A-276E95CE4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98736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New </a:t>
            </a:r>
            <a:r>
              <a:rPr lang="en-US" b="1" dirty="0"/>
              <a:t>report</a:t>
            </a:r>
            <a:r>
              <a:rPr lang="en-US" dirty="0"/>
              <a:t> on State Plane history, policy, and future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NOAA Special Publication NOS NGS 13</a:t>
            </a:r>
          </a:p>
          <a:p>
            <a:pPr>
              <a:spcBef>
                <a:spcPts val="1200"/>
              </a:spcBef>
            </a:pPr>
            <a:r>
              <a:rPr lang="en-US" b="1" dirty="0"/>
              <a:t>Federal Register Notice </a:t>
            </a:r>
            <a:r>
              <a:rPr lang="en-US" dirty="0"/>
              <a:t>(FRN) will soon be published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Requests </a:t>
            </a:r>
            <a:r>
              <a:rPr lang="en-US" b="1" dirty="0"/>
              <a:t>public comment </a:t>
            </a:r>
            <a:r>
              <a:rPr lang="en-US" dirty="0"/>
              <a:t>on policy and procedures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Includes </a:t>
            </a:r>
            <a:r>
              <a:rPr lang="en-US" b="1" dirty="0"/>
              <a:t>“special purpose” </a:t>
            </a:r>
            <a:r>
              <a:rPr lang="en-US" dirty="0"/>
              <a:t>zones</a:t>
            </a:r>
          </a:p>
          <a:p>
            <a:pPr>
              <a:spcBef>
                <a:spcPts val="1200"/>
              </a:spcBef>
            </a:pPr>
            <a:r>
              <a:rPr lang="en-US" i="1" dirty="0"/>
              <a:t>Draft</a:t>
            </a:r>
            <a:r>
              <a:rPr lang="en-US" dirty="0"/>
              <a:t> SPCS2022 </a:t>
            </a:r>
            <a:r>
              <a:rPr lang="en-US" b="1" dirty="0"/>
              <a:t>policy</a:t>
            </a:r>
            <a:r>
              <a:rPr lang="en-US" dirty="0"/>
              <a:t> and </a:t>
            </a:r>
            <a:r>
              <a:rPr lang="en-US" b="1" dirty="0"/>
              <a:t>procedures</a:t>
            </a:r>
          </a:p>
          <a:p>
            <a:pPr lvl="1">
              <a:spcBef>
                <a:spcPts val="1200"/>
              </a:spcBef>
            </a:pPr>
            <a:r>
              <a:rPr lang="en-US" b="1" i="1" dirty="0"/>
              <a:t>Policy: </a:t>
            </a:r>
            <a:r>
              <a:rPr lang="en-US" dirty="0"/>
              <a:t>defines characteristics and requirements</a:t>
            </a:r>
          </a:p>
          <a:p>
            <a:pPr lvl="1">
              <a:spcBef>
                <a:spcPts val="1200"/>
              </a:spcBef>
            </a:pPr>
            <a:r>
              <a:rPr lang="en-US" b="1" i="1" dirty="0"/>
              <a:t>Procedures:</a:t>
            </a:r>
            <a:r>
              <a:rPr lang="en-US" dirty="0"/>
              <a:t> instructions for zone requests and proposals</a:t>
            </a:r>
          </a:p>
          <a:p>
            <a:pPr lvl="1">
              <a:spcBef>
                <a:spcPts val="1200"/>
              </a:spcBef>
            </a:pPr>
            <a:r>
              <a:rPr lang="en-US" b="1" i="1" dirty="0">
                <a:solidFill>
                  <a:srgbClr val="C00000"/>
                </a:solidFill>
              </a:rPr>
              <a:t>Released when FRN published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spcBef>
                <a:spcPts val="1200"/>
              </a:spcBef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A354A9-A76E-468A-AD8D-09B0E4D33C15}"/>
              </a:ext>
            </a:extLst>
          </p:cNvPr>
          <p:cNvSpPr txBox="1"/>
          <p:nvPr/>
        </p:nvSpPr>
        <p:spPr>
          <a:xfrm>
            <a:off x="383958" y="5465616"/>
            <a:ext cx="837608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C00000"/>
                </a:solidFill>
              </a:rPr>
              <a:t>NOTE</a:t>
            </a:r>
            <a:r>
              <a:rPr lang="en-US" sz="2400" b="1" dirty="0">
                <a:solidFill>
                  <a:srgbClr val="C00000"/>
                </a:solidFill>
              </a:rPr>
              <a:t>:  SPCS2022 policy and procedures are DRAFT documents</a:t>
            </a:r>
          </a:p>
          <a:p>
            <a:pPr lvl="1"/>
            <a:r>
              <a:rPr lang="en-US" sz="2400" b="1" i="1" dirty="0">
                <a:solidFill>
                  <a:srgbClr val="C00000"/>
                </a:solidFill>
              </a:rPr>
              <a:t>	Final version may differ after FRN public comment period 	ends (August 31, 2018)</a:t>
            </a:r>
          </a:p>
        </p:txBody>
      </p:sp>
    </p:spTree>
    <p:extLst>
      <p:ext uri="{BB962C8B-B14F-4D97-AF65-F5344CB8AC3E}">
        <p14:creationId xmlns:p14="http://schemas.microsoft.com/office/powerpoint/2010/main" val="41305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97848-2D68-4752-A6A0-A17722169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EC746-3F24-4EF6-9A60-4738D859B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94907D-51AB-4BCA-A15B-95BB386390A0}"/>
              </a:ext>
            </a:extLst>
          </p:cNvPr>
          <p:cNvGrpSpPr/>
          <p:nvPr/>
        </p:nvGrpSpPr>
        <p:grpSpPr>
          <a:xfrm>
            <a:off x="791120" y="1188720"/>
            <a:ext cx="7561760" cy="5486400"/>
            <a:chOff x="791120" y="1188720"/>
            <a:chExt cx="7561760" cy="5486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F6B38F-237A-470B-9983-2238FC95D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120" y="1188720"/>
              <a:ext cx="7561760" cy="54864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6257A59-2DDE-4B0E-8C07-6EF2DB910610}"/>
                </a:ext>
              </a:extLst>
            </p:cNvPr>
            <p:cNvSpPr txBox="1"/>
            <p:nvPr/>
          </p:nvSpPr>
          <p:spPr>
            <a:xfrm>
              <a:off x="5852160" y="2011680"/>
              <a:ext cx="22860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Total responses = 416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26BDDD8-5FB6-4E76-A7E6-20B07547A90E}"/>
                </a:ext>
              </a:extLst>
            </p:cNvPr>
            <p:cNvSpPr txBox="1"/>
            <p:nvPr/>
          </p:nvSpPr>
          <p:spPr>
            <a:xfrm>
              <a:off x="4438151" y="4656417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100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F2A788-833B-4EF0-94BF-655D54F870B2}"/>
                </a:ext>
              </a:extLst>
            </p:cNvPr>
            <p:cNvSpPr txBox="1"/>
            <p:nvPr/>
          </p:nvSpPr>
          <p:spPr>
            <a:xfrm>
              <a:off x="3062574" y="552669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32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3E2B7B-4C63-4487-A8EE-07F8DE8CB4CC}"/>
                </a:ext>
              </a:extLst>
            </p:cNvPr>
            <p:cNvSpPr txBox="1"/>
            <p:nvPr/>
          </p:nvSpPr>
          <p:spPr>
            <a:xfrm>
              <a:off x="1679049" y="2292174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284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01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01" y="162091"/>
            <a:ext cx="8523798" cy="769441"/>
          </a:xfr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Explore Policy, Procedures, and FRN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4778740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21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7F20B-BA96-4B1D-8D27-560202390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08914-4F30-45D1-937D-0F1870EAD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b="1" i="1" dirty="0" err="1">
                <a:solidFill>
                  <a:srgbClr val="C00000"/>
                </a:solidFill>
              </a:rPr>
              <a:t>Policy§II.D</a:t>
            </a:r>
            <a:r>
              <a:rPr lang="en-US" b="1" i="1" dirty="0">
                <a:solidFill>
                  <a:srgbClr val="C00000"/>
                </a:solidFill>
              </a:rPr>
              <a:t> and E</a:t>
            </a:r>
            <a:endParaRPr lang="en-US" dirty="0">
              <a:solidFill>
                <a:srgbClr val="C00000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/>
              <a:t>All linear parameters defined in </a:t>
            </a:r>
            <a:r>
              <a:rPr lang="en-US" b="1" i="1" dirty="0"/>
              <a:t>meters</a:t>
            </a:r>
          </a:p>
          <a:p>
            <a:pPr>
              <a:spcAft>
                <a:spcPts val="1200"/>
              </a:spcAft>
            </a:pPr>
            <a:r>
              <a:rPr lang="en-US" dirty="0"/>
              <a:t>Will also give output in feet version if specified by state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b="1" i="1" dirty="0" err="1">
                <a:solidFill>
                  <a:srgbClr val="C00000"/>
                </a:solidFill>
              </a:rPr>
              <a:t>Policy§IV.C</a:t>
            </a:r>
            <a:r>
              <a:rPr lang="en-US" b="1" i="1" dirty="0">
                <a:solidFill>
                  <a:srgbClr val="C00000"/>
                </a:solidFill>
              </a:rPr>
              <a:t> </a:t>
            </a:r>
            <a:r>
              <a:rPr lang="en-US" i="1" dirty="0"/>
              <a:t>(for default zones only)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/>
              <a:t>Will use foot as defined in current statute for SPCS 83</a:t>
            </a:r>
          </a:p>
          <a:p>
            <a:pPr>
              <a:spcAft>
                <a:spcPts val="1200"/>
              </a:spcAft>
            </a:pPr>
            <a:r>
              <a:rPr lang="en-US" dirty="0"/>
              <a:t>In Appendix C of </a:t>
            </a:r>
            <a:r>
              <a:rPr lang="en-US" i="1" dirty="0"/>
              <a:t>NOAA Special Publication NOS NGS 13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44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030E9A-0344-465A-B9B3-8312B9684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86" b="24079"/>
          <a:stretch/>
        </p:blipFill>
        <p:spPr>
          <a:xfrm>
            <a:off x="0" y="0"/>
            <a:ext cx="6766560" cy="663454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B5B8D6-0C6C-41A2-B8EC-BF860A9F0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74357" b="135"/>
          <a:stretch/>
        </p:blipFill>
        <p:spPr>
          <a:xfrm>
            <a:off x="6398386" y="5045858"/>
            <a:ext cx="2658150" cy="17492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1E7DF0-78B6-47EC-A6BC-3BEFFAE67E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362" r="50000"/>
          <a:stretch/>
        </p:blipFill>
        <p:spPr>
          <a:xfrm>
            <a:off x="6398386" y="3317270"/>
            <a:ext cx="2658150" cy="16896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82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01" y="162091"/>
            <a:ext cx="8523798" cy="769441"/>
          </a:xfr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Explore Policy, Procedures, and FRN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5176304"/>
            <a:ext cx="8229600" cy="122689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92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F2A26-0F59-476A-82E1-DD20A08DA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Procedures for SPCS2022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D56C-6035-4C0F-81A7-90270A0B1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788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Procedures§1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NGS contact information</a:t>
            </a:r>
          </a:p>
          <a:p>
            <a:r>
              <a:rPr lang="en-US" b="1" dirty="0"/>
              <a:t>CONSENSUS</a:t>
            </a:r>
            <a:r>
              <a:rPr lang="en-US" dirty="0"/>
              <a:t> stakeholder input is </a:t>
            </a:r>
            <a:r>
              <a:rPr lang="en-US" b="1" dirty="0"/>
              <a:t>REQUIRED</a:t>
            </a:r>
          </a:p>
          <a:p>
            <a:r>
              <a:rPr lang="en-US" b="1" i="1" dirty="0"/>
              <a:t>Stakeholders should first agree, then collectively provide input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Procedures§2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Stakeholder </a:t>
            </a:r>
            <a:r>
              <a:rPr lang="en-US" b="1" i="1" dirty="0"/>
              <a:t>requests</a:t>
            </a:r>
            <a:r>
              <a:rPr lang="en-US" dirty="0"/>
              <a:t> for designs by NGS</a:t>
            </a:r>
          </a:p>
          <a:p>
            <a:r>
              <a:rPr lang="en-US" dirty="0"/>
              <a:t>Stakeholder </a:t>
            </a:r>
            <a:r>
              <a:rPr lang="en-US" b="1" i="1" dirty="0"/>
              <a:t>proposals</a:t>
            </a:r>
            <a:r>
              <a:rPr lang="en-US" dirty="0"/>
              <a:t> of designs by contributing partners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Procedures§3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Submittal of </a:t>
            </a:r>
            <a:r>
              <a:rPr lang="en-US" b="1" i="1" dirty="0"/>
              <a:t>approved</a:t>
            </a:r>
            <a:r>
              <a:rPr lang="en-US" dirty="0"/>
              <a:t> designs by contributing partners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Procedures§4</a:t>
            </a:r>
            <a:endParaRPr lang="en-US" dirty="0"/>
          </a:p>
          <a:p>
            <a:r>
              <a:rPr lang="en-US" dirty="0"/>
              <a:t>NGS role and responsibilities for SPCS2022 reviews</a:t>
            </a:r>
          </a:p>
          <a:p>
            <a:r>
              <a:rPr lang="en-US" dirty="0"/>
              <a:t>Limitations for zones designed by 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04D4E9-42FD-4A05-BB06-337B5FE90DF6}"/>
              </a:ext>
            </a:extLst>
          </p:cNvPr>
          <p:cNvSpPr txBox="1"/>
          <p:nvPr/>
        </p:nvSpPr>
        <p:spPr>
          <a:xfrm>
            <a:off x="457200" y="5762801"/>
            <a:ext cx="82296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noProof="0" dirty="0">
                <a:solidFill>
                  <a:srgbClr val="C00000"/>
                </a:solidFill>
              </a:rPr>
              <a:t>If no input is received from a state, or if input is not unanimous, DEFAULT design will be used for state zones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4980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CAE39-6EAE-4E8C-AC87-3113BA0B6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Deadlines for SPCS2022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E8727-4AAE-4792-932A-276E95CE4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0088" y="1728224"/>
            <a:ext cx="6062472" cy="500175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Federal Register Notice </a:t>
            </a:r>
            <a:r>
              <a:rPr lang="en-US" dirty="0"/>
              <a:t>(FRN)</a:t>
            </a:r>
          </a:p>
          <a:p>
            <a:r>
              <a:rPr lang="en-US" dirty="0"/>
              <a:t>Announcement and public comments</a:t>
            </a:r>
          </a:p>
          <a:p>
            <a:pPr lvl="1"/>
            <a:r>
              <a:rPr lang="en-US" dirty="0"/>
              <a:t>On draft </a:t>
            </a:r>
            <a:r>
              <a:rPr lang="en-US" b="1" dirty="0"/>
              <a:t>SPCS2022 policy &amp; procedures</a:t>
            </a:r>
          </a:p>
          <a:p>
            <a:pPr lvl="1">
              <a:spcAft>
                <a:spcPts val="0"/>
              </a:spcAft>
            </a:pPr>
            <a:r>
              <a:rPr lang="en-US" dirty="0"/>
              <a:t>On </a:t>
            </a:r>
            <a:r>
              <a:rPr lang="en-US" b="1" dirty="0"/>
              <a:t>“special purpose” </a:t>
            </a:r>
            <a:r>
              <a:rPr lang="en-US" dirty="0"/>
              <a:t>zones</a:t>
            </a:r>
          </a:p>
          <a:p>
            <a:pPr marL="457200" lvl="1" indent="0">
              <a:spcAft>
                <a:spcPts val="1350"/>
              </a:spcAft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Procedures§1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b="1" dirty="0"/>
              <a:t>Consensus</a:t>
            </a:r>
            <a:r>
              <a:rPr lang="en-US" dirty="0"/>
              <a:t> input per SPCS2022 procedures</a:t>
            </a:r>
          </a:p>
          <a:p>
            <a:pPr lvl="1"/>
            <a:r>
              <a:rPr lang="en-US" b="1" i="1" dirty="0"/>
              <a:t>Requests</a:t>
            </a:r>
            <a:r>
              <a:rPr lang="en-US" dirty="0"/>
              <a:t> for designs done by NGS</a:t>
            </a:r>
          </a:p>
          <a:p>
            <a:pPr lvl="1"/>
            <a:r>
              <a:rPr lang="en-US" b="1" i="1" dirty="0"/>
              <a:t>Proposals</a:t>
            </a:r>
            <a:r>
              <a:rPr lang="en-US" dirty="0"/>
              <a:t> for designs by contributing partners</a:t>
            </a:r>
          </a:p>
          <a:p>
            <a:r>
              <a:rPr lang="en-US" dirty="0"/>
              <a:t>Submittal of </a:t>
            </a:r>
            <a:r>
              <a:rPr lang="en-US" b="1" dirty="0"/>
              <a:t>approved</a:t>
            </a:r>
            <a:r>
              <a:rPr lang="en-US" dirty="0"/>
              <a:t> designs</a:t>
            </a:r>
          </a:p>
          <a:p>
            <a:pPr lvl="1"/>
            <a:r>
              <a:rPr lang="en-US" dirty="0"/>
              <a:t>Proposal must first be approved by NGS</a:t>
            </a:r>
          </a:p>
          <a:p>
            <a:pPr lvl="1"/>
            <a:r>
              <a:rPr lang="en-US" dirty="0"/>
              <a:t>Designs must be complete for NGS to review</a:t>
            </a:r>
          </a:p>
          <a:p>
            <a:pPr>
              <a:lnSpc>
                <a:spcPct val="110000"/>
              </a:lnSpc>
            </a:pPr>
            <a:r>
              <a:rPr lang="en-US" dirty="0"/>
              <a:t>After deadlines, requests will be for </a:t>
            </a:r>
            <a:r>
              <a:rPr lang="en-US" b="1" i="1" dirty="0"/>
              <a:t>changes</a:t>
            </a:r>
            <a:r>
              <a:rPr lang="en-US" i="1" dirty="0"/>
              <a:t> to</a:t>
            </a:r>
            <a:r>
              <a:rPr lang="en-US" dirty="0"/>
              <a:t> SPCS2022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9C3E9-4E8B-4D53-BDDF-17B5E3FEAE9D}"/>
              </a:ext>
            </a:extLst>
          </p:cNvPr>
          <p:cNvSpPr txBox="1"/>
          <p:nvPr/>
        </p:nvSpPr>
        <p:spPr>
          <a:xfrm>
            <a:off x="278092" y="1783125"/>
            <a:ext cx="2629811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linkClick r:id="rId3"/>
              </a:rPr>
              <a:t>NGS.Feedback@noaa.gov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by</a:t>
            </a:r>
            <a:r>
              <a:rPr lang="en-US" b="1" dirty="0">
                <a:solidFill>
                  <a:srgbClr val="C00000"/>
                </a:solidFill>
              </a:rPr>
              <a:t> August 31, 2018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F3ED2F-1903-4742-BC3B-170B11FB72DE}"/>
              </a:ext>
            </a:extLst>
          </p:cNvPr>
          <p:cNvSpPr txBox="1"/>
          <p:nvPr/>
        </p:nvSpPr>
        <p:spPr>
          <a:xfrm>
            <a:off x="278091" y="3501067"/>
            <a:ext cx="2629811" cy="3139321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linkClick r:id="rId4"/>
              </a:rPr>
              <a:t>NGS.SPCS@noaa.gov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by</a:t>
            </a:r>
            <a:r>
              <a:rPr lang="en-US" b="1" dirty="0">
                <a:solidFill>
                  <a:srgbClr val="C00000"/>
                </a:solidFill>
              </a:rPr>
              <a:t> December 31, 2019 </a:t>
            </a:r>
            <a:r>
              <a:rPr lang="en-US" dirty="0">
                <a:solidFill>
                  <a:srgbClr val="C00000"/>
                </a:solidFill>
              </a:rPr>
              <a:t>for </a:t>
            </a:r>
            <a:r>
              <a:rPr lang="en-US" b="1" i="1" dirty="0">
                <a:solidFill>
                  <a:srgbClr val="C00000"/>
                </a:solidFill>
              </a:rPr>
              <a:t>requests</a:t>
            </a:r>
            <a:r>
              <a:rPr lang="en-US" dirty="0">
                <a:solidFill>
                  <a:srgbClr val="C00000"/>
                </a:solidFill>
              </a:rPr>
              <a:t> and </a:t>
            </a:r>
            <a:r>
              <a:rPr lang="en-US" b="1" i="1" dirty="0">
                <a:solidFill>
                  <a:srgbClr val="C00000"/>
                </a:solidFill>
              </a:rPr>
              <a:t>proposals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by</a:t>
            </a:r>
            <a:r>
              <a:rPr lang="en-US" b="1" dirty="0">
                <a:solidFill>
                  <a:srgbClr val="C00000"/>
                </a:solidFill>
              </a:rPr>
              <a:t> December 31, 2020 </a:t>
            </a:r>
            <a:r>
              <a:rPr lang="en-US" dirty="0">
                <a:solidFill>
                  <a:srgbClr val="C00000"/>
                </a:solidFill>
              </a:rPr>
              <a:t>for </a:t>
            </a:r>
            <a:r>
              <a:rPr lang="en-US" b="1" i="1" dirty="0">
                <a:solidFill>
                  <a:srgbClr val="C00000"/>
                </a:solidFill>
              </a:rPr>
              <a:t>submittal </a:t>
            </a:r>
            <a:r>
              <a:rPr lang="en-US" dirty="0">
                <a:solidFill>
                  <a:srgbClr val="C00000"/>
                </a:solidFill>
              </a:rPr>
              <a:t>of </a:t>
            </a:r>
            <a:r>
              <a:rPr lang="en-US" b="1" i="1" dirty="0">
                <a:solidFill>
                  <a:srgbClr val="C00000"/>
                </a:solidFill>
              </a:rPr>
              <a:t>approved</a:t>
            </a:r>
            <a:r>
              <a:rPr lang="en-US" dirty="0">
                <a:solidFill>
                  <a:srgbClr val="C00000"/>
                </a:solidFill>
              </a:rPr>
              <a:t> designs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Submit after policy and procedures finalized (after August 31, 2018)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8D1165-56A1-4C85-AAB8-60847A7F0568}"/>
              </a:ext>
            </a:extLst>
          </p:cNvPr>
          <p:cNvCxnSpPr>
            <a:cxnSpLocks/>
          </p:cNvCxnSpPr>
          <p:nvPr/>
        </p:nvCxnSpPr>
        <p:spPr>
          <a:xfrm>
            <a:off x="480060" y="3190480"/>
            <a:ext cx="82296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02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EC746-3F24-4EF6-9A60-4738D859B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667246-88F1-4395-B8B4-E66500567D18}"/>
              </a:ext>
            </a:extLst>
          </p:cNvPr>
          <p:cNvGrpSpPr/>
          <p:nvPr/>
        </p:nvGrpSpPr>
        <p:grpSpPr>
          <a:xfrm>
            <a:off x="791120" y="1188720"/>
            <a:ext cx="7561760" cy="5486400"/>
            <a:chOff x="791120" y="1188720"/>
            <a:chExt cx="7561760" cy="54864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9207C9-6917-4FB4-989B-215165149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120" y="1188720"/>
              <a:ext cx="7561760" cy="54864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55EC51-99E8-4D8E-AC40-F034F29EA617}"/>
                </a:ext>
              </a:extLst>
            </p:cNvPr>
            <p:cNvSpPr txBox="1"/>
            <p:nvPr/>
          </p:nvSpPr>
          <p:spPr>
            <a:xfrm>
              <a:off x="5852160" y="2011680"/>
              <a:ext cx="22860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Total responses = 443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73DEA8-9E4F-4748-97D9-1DEBC76CA692}"/>
                </a:ext>
              </a:extLst>
            </p:cNvPr>
            <p:cNvSpPr txBox="1"/>
            <p:nvPr/>
          </p:nvSpPr>
          <p:spPr>
            <a:xfrm>
              <a:off x="5820353" y="4281376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99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3DD932-977B-40D9-B930-4DCBEC9324A8}"/>
                </a:ext>
              </a:extLst>
            </p:cNvPr>
            <p:cNvSpPr txBox="1"/>
            <p:nvPr/>
          </p:nvSpPr>
          <p:spPr>
            <a:xfrm>
              <a:off x="7197253" y="5079629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5C9658-14D1-41EE-9FA2-04A2BE971881}"/>
                </a:ext>
              </a:extLst>
            </p:cNvPr>
            <p:cNvSpPr txBox="1"/>
            <p:nvPr/>
          </p:nvSpPr>
          <p:spPr>
            <a:xfrm>
              <a:off x="4438151" y="3392171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171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695D18-032F-4BB7-AEBC-CE89642B5011}"/>
                </a:ext>
              </a:extLst>
            </p:cNvPr>
            <p:cNvSpPr txBox="1"/>
            <p:nvPr/>
          </p:nvSpPr>
          <p:spPr>
            <a:xfrm>
              <a:off x="3062574" y="2354125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254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B651D4-860A-475A-A7A4-88E6591731E4}"/>
                </a:ext>
              </a:extLst>
            </p:cNvPr>
            <p:cNvSpPr txBox="1"/>
            <p:nvPr/>
          </p:nvSpPr>
          <p:spPr>
            <a:xfrm>
              <a:off x="1679049" y="2292176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259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22D25F-1B5D-4476-B6C4-03580E5A4F0F}"/>
                </a:ext>
              </a:extLst>
            </p:cNvPr>
            <p:cNvSpPr txBox="1"/>
            <p:nvPr/>
          </p:nvSpPr>
          <p:spPr>
            <a:xfrm>
              <a:off x="5852160" y="2593552"/>
              <a:ext cx="2286000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Total number of webinar topics selected = 793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6195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0DC8C6-97C5-473B-AEF5-F8B6099FE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83591"/>
            <a:ext cx="5504300" cy="4023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E67225-58DD-41C5-A34E-EF7F06423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699" y="1158591"/>
            <a:ext cx="5504300" cy="402336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01E09211-1678-45E0-8BE6-133142ACC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2185B9-2A2A-4A69-AC47-375B60C308EA}"/>
              </a:ext>
            </a:extLst>
          </p:cNvPr>
          <p:cNvSpPr txBox="1"/>
          <p:nvPr/>
        </p:nvSpPr>
        <p:spPr>
          <a:xfrm>
            <a:off x="254442" y="1274099"/>
            <a:ext cx="3385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/>
              <a:t>Questions are from this April 12 webinar and from previous March 8 webinar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CB743B-3E2C-4936-8883-4855980BA49D}"/>
              </a:ext>
            </a:extLst>
          </p:cNvPr>
          <p:cNvSpPr txBox="1"/>
          <p:nvPr/>
        </p:nvSpPr>
        <p:spPr>
          <a:xfrm>
            <a:off x="5504300" y="5233594"/>
            <a:ext cx="36396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i="1" dirty="0"/>
              <a:t>Total webinar attendance:</a:t>
            </a:r>
          </a:p>
          <a:p>
            <a:pPr>
              <a:spcAft>
                <a:spcPts val="600"/>
              </a:spcAft>
            </a:pPr>
            <a:r>
              <a:rPr lang="en-US" sz="2000" b="1" u="sng" dirty="0"/>
              <a:t>Mar 8</a:t>
            </a:r>
            <a:r>
              <a:rPr lang="en-US" sz="2000" b="1" dirty="0"/>
              <a:t>.	802 (757 with location)</a:t>
            </a:r>
          </a:p>
          <a:p>
            <a:pPr>
              <a:spcAft>
                <a:spcPts val="600"/>
              </a:spcAft>
            </a:pPr>
            <a:r>
              <a:rPr lang="en-US" sz="2000" b="1" u="sng" dirty="0"/>
              <a:t>Apr 12</a:t>
            </a:r>
            <a:r>
              <a:rPr lang="en-US" sz="2000" b="1" dirty="0"/>
              <a:t>.	628 (611 with location)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EDAFA-5253-4E59-927D-D9DF492A22A6}"/>
              </a:ext>
            </a:extLst>
          </p:cNvPr>
          <p:cNvSpPr txBox="1"/>
          <p:nvPr/>
        </p:nvSpPr>
        <p:spPr>
          <a:xfrm>
            <a:off x="5080883" y="6440776"/>
            <a:ext cx="4063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i="1" dirty="0"/>
              <a:t>(location not available for all attendees)</a:t>
            </a:r>
          </a:p>
        </p:txBody>
      </p:sp>
    </p:spTree>
    <p:extLst>
      <p:ext uri="{BB962C8B-B14F-4D97-AF65-F5344CB8AC3E}">
        <p14:creationId xmlns:p14="http://schemas.microsoft.com/office/powerpoint/2010/main" val="288250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17AD8E2-8C54-46A0-B41D-00B6728903B1}"/>
              </a:ext>
            </a:extLst>
          </p:cNvPr>
          <p:cNvGrpSpPr/>
          <p:nvPr/>
        </p:nvGrpSpPr>
        <p:grpSpPr>
          <a:xfrm>
            <a:off x="71561" y="2208881"/>
            <a:ext cx="6660892" cy="4583522"/>
            <a:chOff x="71561" y="2208881"/>
            <a:chExt cx="6660892" cy="458352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0386AB-5A3E-42C8-87BB-21F041DB38F1}"/>
                </a:ext>
              </a:extLst>
            </p:cNvPr>
            <p:cNvSpPr txBox="1"/>
            <p:nvPr/>
          </p:nvSpPr>
          <p:spPr>
            <a:xfrm>
              <a:off x="71561" y="2208881"/>
              <a:ext cx="6660892" cy="400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hlinkClick r:id="rId2"/>
                </a:rPr>
                <a:t>https://www.federalregister.gov/</a:t>
              </a:r>
              <a:r>
                <a:rPr lang="en-US" sz="2000" b="1" dirty="0">
                  <a:solidFill>
                    <a:srgbClr val="C00000"/>
                  </a:solidFill>
                </a:rPr>
                <a:t>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54F5FD-1CDA-4879-986A-894020F0EA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9015"/>
            <a:stretch/>
          </p:blipFill>
          <p:spPr>
            <a:xfrm>
              <a:off x="71561" y="2610017"/>
              <a:ext cx="6660892" cy="418238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EE8638-8C92-459A-88E4-9A796E81E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Register Notice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540F0-DFF5-4D28-9933-F811EFDE3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3" y="1327868"/>
            <a:ext cx="5327376" cy="2218414"/>
          </a:xfr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6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Announces </a:t>
            </a:r>
            <a:r>
              <a:rPr lang="en-US" b="1" dirty="0"/>
              <a:t>SPCS2022 Policy and Procedures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Public comment period through </a:t>
            </a:r>
            <a:r>
              <a:rPr lang="en-US" b="1" dirty="0"/>
              <a:t>Aug 31, 2018 </a:t>
            </a:r>
            <a:r>
              <a:rPr lang="en-US" dirty="0"/>
              <a:t>at </a:t>
            </a:r>
            <a:r>
              <a:rPr lang="en-US" b="1" dirty="0">
                <a:hlinkClick r:id="rId4"/>
              </a:rPr>
              <a:t>NGS.Feedback@noaa.gov</a:t>
            </a:r>
            <a:endParaRPr lang="en-US" b="1" dirty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Also asks for input on </a:t>
            </a:r>
            <a:r>
              <a:rPr lang="en-US" b="1" dirty="0"/>
              <a:t>“special purpose”</a:t>
            </a:r>
            <a:r>
              <a:rPr lang="en-US" dirty="0"/>
              <a:t> zones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Will be published on </a:t>
            </a:r>
            <a:r>
              <a:rPr lang="en-US" b="1" dirty="0"/>
              <a:t>April 18, 2018</a:t>
            </a:r>
          </a:p>
        </p:txBody>
      </p:sp>
    </p:spTree>
    <p:extLst>
      <p:ext uri="{BB962C8B-B14F-4D97-AF65-F5344CB8AC3E}">
        <p14:creationId xmlns:p14="http://schemas.microsoft.com/office/powerpoint/2010/main" val="350992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F084C-727F-4970-8FE4-F489D3B81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1906"/>
            <a:ext cx="9144000" cy="548640"/>
          </a:xfrm>
        </p:spPr>
        <p:txBody>
          <a:bodyPr/>
          <a:lstStyle/>
          <a:p>
            <a:r>
              <a:rPr lang="en-US" sz="3200" dirty="0"/>
              <a:t>What locations were represented in the webinars?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2BBA30-DF9F-4BAE-BF50-283629A269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96624"/>
              </p:ext>
            </p:extLst>
          </p:nvPr>
        </p:nvGraphicFramePr>
        <p:xfrm>
          <a:off x="191452" y="914400"/>
          <a:ext cx="8761095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086">
                  <a:extLst>
                    <a:ext uri="{9D8B030D-6E8A-4147-A177-3AD203B41FA5}">
                      <a16:colId xmlns:a16="http://schemas.microsoft.com/office/drawing/2014/main" val="24278254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7929804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356712112"/>
                    </a:ext>
                  </a:extLst>
                </a:gridCol>
                <a:gridCol w="1510748">
                  <a:extLst>
                    <a:ext uri="{9D8B030D-6E8A-4147-A177-3AD203B41FA5}">
                      <a16:colId xmlns:a16="http://schemas.microsoft.com/office/drawing/2014/main" val="177879862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697647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897238414"/>
                    </a:ext>
                  </a:extLst>
                </a:gridCol>
                <a:gridCol w="1732141">
                  <a:extLst>
                    <a:ext uri="{9D8B030D-6E8A-4147-A177-3AD203B41FA5}">
                      <a16:colId xmlns:a16="http://schemas.microsoft.com/office/drawing/2014/main" val="47988096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9718351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02833576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Location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Mar 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Apr 12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Location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Mar 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Apr 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Location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Mar 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Apr 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/>
                </a:tc>
                <a:extLst>
                  <a:ext uri="{0D108BD9-81ED-4DB2-BD59-A6C34878D82A}">
                    <a16:rowId xmlns:a16="http://schemas.microsoft.com/office/drawing/2014/main" val="799064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Alabama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Maryland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Rhode Island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5770649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Alaska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Massachusetts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South Carolina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366753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Arizona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Michigan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South Dakota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288057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Arkansas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Minnesota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Tennessee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89262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California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Mississippi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Texas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317966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Colorado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Missouri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Utah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019922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Connecticut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Montana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Vermont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1907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Delaware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Nebraska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Virginia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20616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Florida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Nevada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Washington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225642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Georgia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New Hampshire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West Virginia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090290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Hawaii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New Jersey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Wisconsin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62811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Idaho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New Mexico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Wyoming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10731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Illinois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New York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American Samoa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314800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Indiana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North Carolina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District of Columbia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533117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Iowa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North Dakota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Guam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858274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Kansas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Ohio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Mariana Islands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04123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Kentucky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Oklahoma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Puerto Rico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70165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Louisiana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Oregon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US Virgin Islands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34192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Maine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Pennsylvania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International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43626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066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38AEE-1CDA-4CC7-8732-83538B25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B027F-262F-418B-A43F-C863253D4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832" y="1700784"/>
            <a:ext cx="5746192" cy="515721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Main characteristics of SPCS2022</a:t>
            </a:r>
            <a:endParaRPr lang="en-US" b="1" i="1" dirty="0"/>
          </a:p>
          <a:p>
            <a:pPr lvl="1">
              <a:lnSpc>
                <a:spcPct val="100000"/>
              </a:lnSpc>
            </a:pPr>
            <a:r>
              <a:rPr lang="en-US" dirty="0"/>
              <a:t>Designed with respect to “ground”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Use 1-parallel definitions for LCCs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Default designs similar to existing SPCS 83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Can include a statewide zone plus a subzone layer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LDPs can be used but must be designed by other than NGS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Federal Register Notice (FRN)</a:t>
            </a:r>
            <a:endParaRPr lang="en-US" dirty="0"/>
          </a:p>
          <a:p>
            <a:pPr lvl="1"/>
            <a:r>
              <a:rPr lang="en-US" dirty="0"/>
              <a:t>Public comment on policy &amp; procedures</a:t>
            </a:r>
          </a:p>
          <a:p>
            <a:pPr lvl="1"/>
            <a:r>
              <a:rPr lang="en-US" dirty="0"/>
              <a:t>Input on “special purpose” zones</a:t>
            </a:r>
          </a:p>
          <a:p>
            <a:pPr>
              <a:lnSpc>
                <a:spcPct val="100000"/>
              </a:lnSpc>
            </a:pPr>
            <a:r>
              <a:rPr lang="en-US" b="1" i="1" dirty="0"/>
              <a:t>Consensus</a:t>
            </a:r>
            <a:r>
              <a:rPr lang="en-US" dirty="0"/>
              <a:t> state stakeholder input </a:t>
            </a:r>
            <a:r>
              <a:rPr lang="en-US" b="1" i="1" dirty="0"/>
              <a:t>required</a:t>
            </a:r>
            <a:r>
              <a:rPr lang="en-US" dirty="0"/>
              <a:t> for SPCS2022 zone requests, proposals, and designs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702E8-2AA7-4FA9-8FBC-FA75E1B26939}"/>
              </a:ext>
            </a:extLst>
          </p:cNvPr>
          <p:cNvSpPr txBox="1"/>
          <p:nvPr/>
        </p:nvSpPr>
        <p:spPr>
          <a:xfrm>
            <a:off x="5907024" y="2922136"/>
            <a:ext cx="3076145" cy="17081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General</a:t>
            </a:r>
            <a:r>
              <a:rPr kumimoji="0" lang="en-US" sz="2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q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uestions about State Plane</a:t>
            </a:r>
            <a:r>
              <a:rPr kumimoji="0" lang="en-US" sz="2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and submittal of SPCS2022 requests, proposals, and designs: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hlinkClick r:id="rId3"/>
              </a:rPr>
              <a:t>NGS.SPCS@noaa.gov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882D8-E31A-479C-8B59-1B086B7F5B67}"/>
              </a:ext>
            </a:extLst>
          </p:cNvPr>
          <p:cNvSpPr txBox="1"/>
          <p:nvPr/>
        </p:nvSpPr>
        <p:spPr>
          <a:xfrm>
            <a:off x="5907024" y="1694513"/>
            <a:ext cx="307614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To respond to the FRN: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hlinkClick r:id="rId3"/>
              </a:rPr>
              <a:t>NGS.Feedback@noaa.gov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7D6400-555F-49E3-B4F5-FCA049C0A53C}"/>
              </a:ext>
            </a:extLst>
          </p:cNvPr>
          <p:cNvSpPr txBox="1"/>
          <p:nvPr/>
        </p:nvSpPr>
        <p:spPr>
          <a:xfrm>
            <a:off x="5907024" y="5037796"/>
            <a:ext cx="3076145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100" b="1" dirty="0">
                <a:solidFill>
                  <a:srgbClr val="C00000"/>
                </a:solidFill>
              </a:rPr>
              <a:t>Remember, SPCS2022 policy &amp; procedures are DRAFT until after August 31, 2018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6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1356BF-4B5E-4EB1-A4AA-1AE79221E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300" y="903327"/>
            <a:ext cx="5196008" cy="58521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7828DD-75B5-43BC-943E-489BF700CD68}"/>
              </a:ext>
            </a:extLst>
          </p:cNvPr>
          <p:cNvSpPr txBox="1"/>
          <p:nvPr/>
        </p:nvSpPr>
        <p:spPr>
          <a:xfrm>
            <a:off x="3067300" y="278782"/>
            <a:ext cx="5196008" cy="61555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geodesy.noaa.gov/SPCS/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722AE6-DE4C-4FBF-A2DD-ED87FFB0060F}"/>
              </a:ext>
            </a:extLst>
          </p:cNvPr>
          <p:cNvSpPr txBox="1"/>
          <p:nvPr/>
        </p:nvSpPr>
        <p:spPr>
          <a:xfrm>
            <a:off x="159026" y="2055222"/>
            <a:ext cx="2908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600"/>
              </a:spcBef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Look here for link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</a:br>
            <a:r>
              <a:rPr lang="en-US" sz="2000" b="1" dirty="0">
                <a:solidFill>
                  <a:srgbClr val="0000FF"/>
                </a:solidFill>
              </a:rPr>
              <a:t>2022 SPCS Policy Changes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B0FD5D-E686-45FF-8E16-B82D10A1DD54}"/>
              </a:ext>
            </a:extLst>
          </p:cNvPr>
          <p:cNvSpPr/>
          <p:nvPr/>
        </p:nvSpPr>
        <p:spPr>
          <a:xfrm>
            <a:off x="3067300" y="1947500"/>
            <a:ext cx="1085353" cy="92333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Draft SPCS2022 Policy &amp;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08416-1CC6-4742-B246-42995D38F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368749" cy="498316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i="1" dirty="0">
                <a:cs typeface="Times New Roman" panose="02020603050405020304" pitchFamily="18" charset="0"/>
              </a:rPr>
              <a:t>Policy (7 pages):  </a:t>
            </a:r>
            <a:r>
              <a:rPr lang="en-US" dirty="0">
                <a:cs typeface="Times New Roman" panose="02020603050405020304" pitchFamily="18" charset="0"/>
              </a:rPr>
              <a:t>4 main sections</a:t>
            </a:r>
          </a:p>
          <a:p>
            <a:pPr marL="1028700" lvl="1" indent="-571500">
              <a:lnSpc>
                <a:spcPct val="110000"/>
              </a:lnSpc>
              <a:buFont typeface="+mj-lt"/>
              <a:buAutoNum type="romanUcPeriod"/>
            </a:pPr>
            <a:r>
              <a:rPr lang="en-US" dirty="0">
                <a:cs typeface="Times New Roman" panose="02020603050405020304" pitchFamily="18" charset="0"/>
              </a:rPr>
              <a:t>General policy</a:t>
            </a:r>
          </a:p>
          <a:p>
            <a:pPr marL="1028700" lvl="1" indent="-571500">
              <a:lnSpc>
                <a:spcPct val="110000"/>
              </a:lnSpc>
              <a:buFont typeface="+mj-lt"/>
              <a:buAutoNum type="romanUcPeriod"/>
            </a:pPr>
            <a:r>
              <a:rPr lang="en-US" dirty="0">
                <a:cs typeface="Times New Roman" panose="02020603050405020304" pitchFamily="18" charset="0"/>
              </a:rPr>
              <a:t>Technical characteristics and requirements</a:t>
            </a:r>
          </a:p>
          <a:p>
            <a:pPr marL="1028700" lvl="1" indent="-571500">
              <a:lnSpc>
                <a:spcPct val="110000"/>
              </a:lnSpc>
              <a:buFont typeface="+mj-lt"/>
              <a:buAutoNum type="romanUcPeriod"/>
            </a:pPr>
            <a:r>
              <a:rPr lang="en-US" dirty="0">
                <a:cs typeface="Times New Roman" panose="02020603050405020304" pitchFamily="18" charset="0"/>
              </a:rPr>
              <a:t>Zones and consistency with statute</a:t>
            </a:r>
          </a:p>
          <a:p>
            <a:pPr marL="1028700" lvl="1" indent="-571500">
              <a:lnSpc>
                <a:spcPct val="110000"/>
              </a:lnSpc>
              <a:buFont typeface="+mj-lt"/>
              <a:buAutoNum type="romanUcPeriod"/>
            </a:pPr>
            <a:r>
              <a:rPr lang="en-US" dirty="0">
                <a:cs typeface="Times New Roman" panose="02020603050405020304" pitchFamily="18" charset="0"/>
              </a:rPr>
              <a:t>Default SPCS2022 definitions</a:t>
            </a:r>
          </a:p>
          <a:p>
            <a:pPr>
              <a:lnSpc>
                <a:spcPct val="110000"/>
              </a:lnSpc>
            </a:pPr>
            <a:r>
              <a:rPr lang="en-US" b="1" i="1" dirty="0">
                <a:cs typeface="Times New Roman" panose="02020603050405020304" pitchFamily="18" charset="0"/>
              </a:rPr>
              <a:t>Procedures (15 pages):  </a:t>
            </a:r>
            <a:r>
              <a:rPr lang="en-US" dirty="0">
                <a:cs typeface="Times New Roman" panose="02020603050405020304" pitchFamily="18" charset="0"/>
              </a:rPr>
              <a:t>5 main sections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NGS contact information, criteria for stakeholder input, deadlines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Requirements for stakeholder requests and proposals of designs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Requirements for submittal of designs by contributing partners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NGS role and responsibilities for SPCS2022 reviews and designs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Technical specifications for SPCS2022 design and implementation</a:t>
            </a:r>
          </a:p>
          <a:p>
            <a:pPr>
              <a:lnSpc>
                <a:spcPct val="110000"/>
              </a:lnSpc>
            </a:pPr>
            <a:r>
              <a:rPr lang="en-US" b="1" dirty="0">
                <a:cs typeface="Times New Roman" panose="02020603050405020304" pitchFamily="18" charset="0"/>
              </a:rPr>
              <a:t>Both: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cs typeface="Times New Roman" panose="02020603050405020304" pitchFamily="18" charset="0"/>
              </a:rPr>
              <a:t>Background and definitions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cs typeface="Times New Roman" panose="02020603050405020304" pitchFamily="18" charset="0"/>
              </a:rPr>
              <a:t>Embedded “remarks” (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 italicized text</a:t>
            </a:r>
            <a:r>
              <a:rPr lang="en-US" dirty="0">
                <a:cs typeface="Times New Roman" panose="02020603050405020304" pitchFamily="18" charset="0"/>
              </a:rPr>
              <a:t>) to aid in review</a:t>
            </a:r>
          </a:p>
          <a:p>
            <a:pPr lvl="1"/>
            <a:endParaRPr 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62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sri_Corporate_Template_4x3">
  <a:themeElements>
    <a:clrScheme name="Esri Branding Colors 2013_Blue Background">
      <a:dk1>
        <a:sysClr val="windowText" lastClr="000000"/>
      </a:dk1>
      <a:lt1>
        <a:sysClr val="window" lastClr="FFFFFF"/>
      </a:lt1>
      <a:dk2>
        <a:srgbClr val="007AC2"/>
      </a:dk2>
      <a:lt2>
        <a:srgbClr val="FFFF96"/>
      </a:lt2>
      <a:accent1>
        <a:srgbClr val="35AC46"/>
      </a:accent1>
      <a:accent2>
        <a:srgbClr val="AAD04B"/>
      </a:accent2>
      <a:accent3>
        <a:srgbClr val="F89927"/>
      </a:accent3>
      <a:accent4>
        <a:srgbClr val="00B9F2"/>
      </a:accent4>
      <a:accent5>
        <a:srgbClr val="8E499B"/>
      </a:accent5>
      <a:accent6>
        <a:srgbClr val="BE9969"/>
      </a:accent6>
      <a:hlink>
        <a:srgbClr val="C9F2FF"/>
      </a:hlink>
      <a:folHlink>
        <a:srgbClr val="94E6FF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defRPr dirty="0" err="1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NGSPowerPointTemplate</Template>
  <TotalTime>24905</TotalTime>
  <Words>3810</Words>
  <Application>Microsoft Office PowerPoint</Application>
  <PresentationFormat>On-screen Show (4:3)</PresentationFormat>
  <Paragraphs>849</Paragraphs>
  <Slides>71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71</vt:i4>
      </vt:variant>
    </vt:vector>
  </HeadingPairs>
  <TitlesOfParts>
    <vt:vector size="83" baseType="lpstr">
      <vt:lpstr>ＭＳ Ｐゴシック</vt:lpstr>
      <vt:lpstr>Arial</vt:lpstr>
      <vt:lpstr>Calibri</vt:lpstr>
      <vt:lpstr>Cambria Math</vt:lpstr>
      <vt:lpstr>Lucida Grande</vt:lpstr>
      <vt:lpstr>Times New Roman</vt:lpstr>
      <vt:lpstr>Verdana</vt:lpstr>
      <vt:lpstr>Wingdings</vt:lpstr>
      <vt:lpstr>Office Theme</vt:lpstr>
      <vt:lpstr>Esri_Corporate_Template_4x3</vt:lpstr>
      <vt:lpstr>1_Globe</vt:lpstr>
      <vt:lpstr>1_Office Theme</vt:lpstr>
      <vt:lpstr>PowerPoint Presentation</vt:lpstr>
      <vt:lpstr>A Tale of Two Webinars on the State Plane Coordinate System (SPCS)</vt:lpstr>
      <vt:lpstr>Poll question</vt:lpstr>
      <vt:lpstr>Poll question</vt:lpstr>
      <vt:lpstr>A New State Plane Coordinate System</vt:lpstr>
      <vt:lpstr>Recent activity at NGS on State Plane</vt:lpstr>
      <vt:lpstr>Federal Register Notice</vt:lpstr>
      <vt:lpstr>PowerPoint Presentation</vt:lpstr>
      <vt:lpstr>Draft SPCS2022 Policy &amp; Procedures</vt:lpstr>
      <vt:lpstr>Why are the documents so long?</vt:lpstr>
      <vt:lpstr>Definitions in Policy &amp; Procedures</vt:lpstr>
      <vt:lpstr>Poll question</vt:lpstr>
      <vt:lpstr>Explore Policy, Procedures, and FRN</vt:lpstr>
      <vt:lpstr>Linear distortion at topo surface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Explore Policy, Procedures, and FRN</vt:lpstr>
      <vt:lpstr>Why only a 1-parallel LCC?</vt:lpstr>
      <vt:lpstr>Explore Policy, Procedures, and FRN</vt:lpstr>
      <vt:lpstr>Default SPCS2022 designs</vt:lpstr>
      <vt:lpstr>What changes for default designs?</vt:lpstr>
      <vt:lpstr>Examples of combined characteristics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Default SPCS2022 would look a lot like SPCS 83…</vt:lpstr>
      <vt:lpstr>What changes for default designs?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Explore Policy, Procedures, and FRN</vt:lpstr>
      <vt:lpstr>Statewide and “layered” zones</vt:lpstr>
      <vt:lpstr>PowerPoint Presentation</vt:lpstr>
      <vt:lpstr>PowerPoint Presentation</vt:lpstr>
      <vt:lpstr>PowerPoint Presentation</vt:lpstr>
      <vt:lpstr>Explore Policy, Procedures, and FRN</vt:lpstr>
      <vt:lpstr>Linear distortion design criteria</vt:lpstr>
      <vt:lpstr>Linear distortion magnitudes</vt:lpstr>
      <vt:lpstr>Linear distortion magnitudes</vt:lpstr>
      <vt:lpstr>Minimum LDP distortion &amp; zone size</vt:lpstr>
      <vt:lpstr>PowerPoint Presentation</vt:lpstr>
      <vt:lpstr>PowerPoint Presentation</vt:lpstr>
      <vt:lpstr>PowerPoint Presentation</vt:lpstr>
      <vt:lpstr>Poll question</vt:lpstr>
      <vt:lpstr>Poll question</vt:lpstr>
      <vt:lpstr>Explore Policy, Procedures, and FRN</vt:lpstr>
      <vt:lpstr>“Special purpose” zones</vt:lpstr>
      <vt:lpstr>Navajo Nation</vt:lpstr>
      <vt:lpstr>PowerPoint Presentation</vt:lpstr>
      <vt:lpstr>PowerPoint Presentation</vt:lpstr>
      <vt:lpstr>Poll question</vt:lpstr>
      <vt:lpstr>Explore Policy, Procedures, and FRN</vt:lpstr>
      <vt:lpstr>Linear units</vt:lpstr>
      <vt:lpstr>PowerPoint Presentation</vt:lpstr>
      <vt:lpstr>Explore Policy, Procedures, and FRN</vt:lpstr>
      <vt:lpstr>Procedures for SPCS2022 input</vt:lpstr>
      <vt:lpstr>Deadlines for SPCS2022 input</vt:lpstr>
      <vt:lpstr>Poll question</vt:lpstr>
      <vt:lpstr>Poll questions</vt:lpstr>
      <vt:lpstr>What locations were represented in the webinars?</vt:lpstr>
      <vt:lpstr>Summary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Dennis</dc:creator>
  <cp:lastModifiedBy>Michael Dennis</cp:lastModifiedBy>
  <cp:revision>999</cp:revision>
  <dcterms:created xsi:type="dcterms:W3CDTF">2017-09-13T12:33:59Z</dcterms:created>
  <dcterms:modified xsi:type="dcterms:W3CDTF">2018-04-16T19:41:00Z</dcterms:modified>
</cp:coreProperties>
</file>