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7" r:id="rId2"/>
    <p:sldId id="999" r:id="rId3"/>
    <p:sldId id="1008" r:id="rId4"/>
    <p:sldId id="489" r:id="rId5"/>
    <p:sldId id="499" r:id="rId6"/>
    <p:sldId id="333" r:id="rId7"/>
    <p:sldId id="1009" r:id="rId8"/>
    <p:sldId id="1002" r:id="rId9"/>
    <p:sldId id="1003" r:id="rId10"/>
    <p:sldId id="466" r:id="rId11"/>
    <p:sldId id="1004" r:id="rId12"/>
    <p:sldId id="520" r:id="rId13"/>
    <p:sldId id="1005" r:id="rId14"/>
    <p:sldId id="998" r:id="rId15"/>
    <p:sldId id="992" r:id="rId16"/>
    <p:sldId id="471" r:id="rId17"/>
    <p:sldId id="993" r:id="rId18"/>
    <p:sldId id="994" r:id="rId19"/>
    <p:sldId id="995" r:id="rId20"/>
    <p:sldId id="497" r:id="rId21"/>
    <p:sldId id="472" r:id="rId22"/>
    <p:sldId id="473" r:id="rId23"/>
    <p:sldId id="475" r:id="rId24"/>
    <p:sldId id="476" r:id="rId25"/>
    <p:sldId id="477" r:id="rId26"/>
    <p:sldId id="969" r:id="rId27"/>
    <p:sldId id="478" r:id="rId28"/>
    <p:sldId id="479" r:id="rId29"/>
    <p:sldId id="996" r:id="rId30"/>
    <p:sldId id="483" r:id="rId31"/>
    <p:sldId id="505" r:id="rId32"/>
    <p:sldId id="518" r:id="rId33"/>
    <p:sldId id="519" r:id="rId34"/>
    <p:sldId id="486" r:id="rId35"/>
    <p:sldId id="296" r:id="rId36"/>
    <p:sldId id="297"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A9EFB3-95B9-416B-BF0A-C39B8B255917}">
          <p14:sldIdLst>
            <p14:sldId id="257"/>
            <p14:sldId id="999"/>
            <p14:sldId id="1008"/>
            <p14:sldId id="489"/>
            <p14:sldId id="499"/>
            <p14:sldId id="333"/>
            <p14:sldId id="1009"/>
            <p14:sldId id="1002"/>
            <p14:sldId id="1003"/>
            <p14:sldId id="466"/>
            <p14:sldId id="1004"/>
            <p14:sldId id="520"/>
            <p14:sldId id="1005"/>
            <p14:sldId id="998"/>
            <p14:sldId id="992"/>
            <p14:sldId id="471"/>
            <p14:sldId id="993"/>
            <p14:sldId id="994"/>
            <p14:sldId id="995"/>
            <p14:sldId id="497"/>
            <p14:sldId id="472"/>
            <p14:sldId id="473"/>
            <p14:sldId id="475"/>
            <p14:sldId id="476"/>
            <p14:sldId id="477"/>
            <p14:sldId id="969"/>
            <p14:sldId id="478"/>
            <p14:sldId id="479"/>
            <p14:sldId id="996"/>
            <p14:sldId id="483"/>
            <p14:sldId id="505"/>
            <p14:sldId id="518"/>
            <p14:sldId id="519"/>
            <p14:sldId id="486"/>
            <p14:sldId id="296"/>
            <p14:sldId id="29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09" autoAdjust="0"/>
  </p:normalViewPr>
  <p:slideViewPr>
    <p:cSldViewPr snapToGrid="0" snapToObjects="1">
      <p:cViewPr varScale="1">
        <p:scale>
          <a:sx n="121" d="100"/>
          <a:sy n="121" d="100"/>
        </p:scale>
        <p:origin x="1236" y="10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4317E7-C00D-4786-9A48-55674456F918}" type="datetimeFigureOut">
              <a:rPr lang="en-US" smtClean="0"/>
              <a:t>9/17/2021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A5E392-8934-444B-AC8A-8120B2295ECC}" type="slidenum">
              <a:rPr lang="en-US" smtClean="0"/>
              <a:t>‹#›</a:t>
            </a:fld>
            <a:endParaRPr lang="en-US"/>
          </a:p>
        </p:txBody>
      </p:sp>
    </p:spTree>
    <p:extLst>
      <p:ext uri="{BB962C8B-B14F-4D97-AF65-F5344CB8AC3E}">
        <p14:creationId xmlns:p14="http://schemas.microsoft.com/office/powerpoint/2010/main" val="2706878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72876-540D-41A7-8253-5B96EE390D8F}" type="datetimeFigureOut">
              <a:rPr lang="en-US" smtClean="0"/>
              <a:t>9/17/2021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09EB3-BC24-4466-81E7-26F4DEB0FFCC}" type="slidenum">
              <a:rPr lang="en-US" smtClean="0"/>
              <a:t>‹#›</a:t>
            </a:fld>
            <a:endParaRPr lang="en-US"/>
          </a:p>
        </p:txBody>
      </p:sp>
    </p:spTree>
    <p:extLst>
      <p:ext uri="{BB962C8B-B14F-4D97-AF65-F5344CB8AC3E}">
        <p14:creationId xmlns:p14="http://schemas.microsoft.com/office/powerpoint/2010/main" val="369801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minutes</a:t>
            </a:r>
          </a:p>
        </p:txBody>
      </p:sp>
      <p:sp>
        <p:nvSpPr>
          <p:cNvPr id="4" name="Slide Number Placeholder 3"/>
          <p:cNvSpPr>
            <a:spLocks noGrp="1"/>
          </p:cNvSpPr>
          <p:nvPr>
            <p:ph type="sldNum" sz="quarter" idx="10"/>
          </p:nvPr>
        </p:nvSpPr>
        <p:spPr/>
        <p:txBody>
          <a:bodyPr/>
          <a:lstStyle/>
          <a:p>
            <a:fld id="{C1509EB3-BC24-4466-81E7-26F4DEB0FFCC}" type="slidenum">
              <a:rPr lang="en-US" smtClean="0"/>
              <a:t>1</a:t>
            </a:fld>
            <a:endParaRPr lang="en-US"/>
          </a:p>
        </p:txBody>
      </p:sp>
    </p:spTree>
    <p:extLst>
      <p:ext uri="{BB962C8B-B14F-4D97-AF65-F5344CB8AC3E}">
        <p14:creationId xmlns:p14="http://schemas.microsoft.com/office/powerpoint/2010/main" val="710688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B219-8296-4669-B930-C57DEBC78CB8}" type="slidenum">
              <a:rPr lang="en-US" smtClean="0"/>
              <a:t>20</a:t>
            </a:fld>
            <a:endParaRPr lang="en-US"/>
          </a:p>
        </p:txBody>
      </p:sp>
    </p:spTree>
    <p:extLst>
      <p:ext uri="{BB962C8B-B14F-4D97-AF65-F5344CB8AC3E}">
        <p14:creationId xmlns:p14="http://schemas.microsoft.com/office/powerpoint/2010/main" val="1946910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coordinates directly reported to NGS without the data necessary for us to replicate or evaluate them.</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21</a:t>
            </a:fld>
            <a:endParaRPr lang="en-US" altLang="en-US" dirty="0"/>
          </a:p>
        </p:txBody>
      </p:sp>
    </p:spTree>
    <p:extLst>
      <p:ext uri="{BB962C8B-B14F-4D97-AF65-F5344CB8AC3E}">
        <p14:creationId xmlns:p14="http://schemas.microsoft.com/office/powerpoint/2010/main" val="362543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22</a:t>
            </a:fld>
            <a:endParaRPr lang="en-US" altLang="en-US" dirty="0"/>
          </a:p>
        </p:txBody>
      </p:sp>
    </p:spTree>
    <p:extLst>
      <p:ext uri="{BB962C8B-B14F-4D97-AF65-F5344CB8AC3E}">
        <p14:creationId xmlns:p14="http://schemas.microsoft.com/office/powerpoint/2010/main" val="556324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23</a:t>
            </a:fld>
            <a:endParaRPr lang="en-US" altLang="en-US" dirty="0"/>
          </a:p>
        </p:txBody>
      </p:sp>
    </p:spTree>
    <p:extLst>
      <p:ext uri="{BB962C8B-B14F-4D97-AF65-F5344CB8AC3E}">
        <p14:creationId xmlns:p14="http://schemas.microsoft.com/office/powerpoint/2010/main" val="3493841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24</a:t>
            </a:fld>
            <a:endParaRPr lang="en-US" altLang="en-US"/>
          </a:p>
        </p:txBody>
      </p:sp>
    </p:spTree>
    <p:extLst>
      <p:ext uri="{BB962C8B-B14F-4D97-AF65-F5344CB8AC3E}">
        <p14:creationId xmlns:p14="http://schemas.microsoft.com/office/powerpoint/2010/main" val="3027908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25</a:t>
            </a:fld>
            <a:endParaRPr lang="en-US" altLang="en-US"/>
          </a:p>
        </p:txBody>
      </p:sp>
    </p:spTree>
    <p:extLst>
      <p:ext uri="{BB962C8B-B14F-4D97-AF65-F5344CB8AC3E}">
        <p14:creationId xmlns:p14="http://schemas.microsoft.com/office/powerpoint/2010/main" val="225888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is the modernized NSRS</a:t>
            </a:r>
          </a:p>
          <a:p>
            <a:r>
              <a:rPr lang="en-US" dirty="0"/>
              <a:t> - OPUS 6.0</a:t>
            </a:r>
          </a:p>
        </p:txBody>
      </p:sp>
      <p:sp>
        <p:nvSpPr>
          <p:cNvPr id="4" name="Slide Number Placeholder 3"/>
          <p:cNvSpPr>
            <a:spLocks noGrp="1"/>
          </p:cNvSpPr>
          <p:nvPr>
            <p:ph type="sldNum" sz="quarter" idx="5"/>
          </p:nvPr>
        </p:nvSpPr>
        <p:spPr/>
        <p:txBody>
          <a:bodyPr/>
          <a:lstStyle/>
          <a:p>
            <a:pPr>
              <a:defRPr/>
            </a:pPr>
            <a:fld id="{864C0EB6-6B3B-45C7-9857-7C8A32EED98F}" type="slidenum">
              <a:rPr lang="en-US" altLang="en-US" smtClean="0"/>
              <a:pPr>
                <a:defRPr/>
              </a:pPr>
              <a:t>26</a:t>
            </a:fld>
            <a:endParaRPr lang="en-US" altLang="en-US"/>
          </a:p>
        </p:txBody>
      </p:sp>
    </p:spTree>
    <p:extLst>
      <p:ext uri="{BB962C8B-B14F-4D97-AF65-F5344CB8AC3E}">
        <p14:creationId xmlns:p14="http://schemas.microsoft.com/office/powerpoint/2010/main" val="4182487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coordinates computed by NGS in an adjustment project to estimate the coordinates at one of the official (every five or ten years, as currently planned) reference epochs NGS will define</a:t>
            </a:r>
          </a:p>
          <a:p>
            <a:r>
              <a:rPr lang="en-US" dirty="0"/>
              <a:t>” As (generally) all such coordinates come from observations that did not take place at the reference epoch, such coordinates require the introduction of an intra-frame velocity model (IFVM) into the adjustment, and thus the coordinates so computed are subject to all uncertainties and assumptions in the IFVM. 38 See Section 2.11, and Figure 3. </a:t>
            </a:r>
          </a:p>
          <a:p>
            <a:r>
              <a:rPr lang="en-US" sz="1200" dirty="0"/>
              <a:t>Part of the NSRS</a:t>
            </a:r>
          </a:p>
          <a:p>
            <a:r>
              <a:rPr lang="en-US" sz="1200" kern="1200" dirty="0">
                <a:solidFill>
                  <a:schemeClr val="tx1"/>
                </a:solidFill>
                <a:latin typeface="+mn-lt"/>
                <a:ea typeface="+mn-ea"/>
                <a:cs typeface="+mn-cs"/>
              </a:rPr>
              <a:t>Based on “snapshot” of entire NSRS control network</a:t>
            </a:r>
          </a:p>
          <a:p>
            <a:r>
              <a:rPr lang="en-US" sz="1200" kern="1200" dirty="0">
                <a:solidFill>
                  <a:schemeClr val="tx1"/>
                </a:solidFill>
                <a:latin typeface="+mn-lt"/>
                <a:ea typeface="+mn-ea"/>
                <a:cs typeface="+mn-cs"/>
              </a:rPr>
              <a:t>Published every 5 or 10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Familiar to many users…</a:t>
            </a:r>
            <a:r>
              <a:rPr lang="en-US" sz="1100" dirty="0">
                <a:latin typeface="Arial" panose="020B0604020202020204" pitchFamily="34" charset="0"/>
                <a:cs typeface="Arial" panose="020B0604020202020204" pitchFamily="34" charset="0"/>
              </a:rPr>
              <a:t>NAD 83(2011) epoch 2010.00 (sort of) would’ve fallen under this category</a:t>
            </a:r>
          </a:p>
          <a:p>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27</a:t>
            </a:fld>
            <a:endParaRPr lang="en-US" altLang="en-US"/>
          </a:p>
        </p:txBody>
      </p:sp>
    </p:spTree>
    <p:extLst>
      <p:ext uri="{BB962C8B-B14F-4D97-AF65-F5344CB8AC3E}">
        <p14:creationId xmlns:p14="http://schemas.microsoft.com/office/powerpoint/2010/main" val="69820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coordinates computed by NGS using submitted data and its metadata, then checked, adjusted and defined at one “survey epoch.” Thus, they are “part of the NSRS.” These represent the best estimates we have of the coordinates at any mark at some specific point in time</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28</a:t>
            </a:fld>
            <a:endParaRPr lang="en-US" altLang="en-US" dirty="0"/>
          </a:p>
        </p:txBody>
      </p:sp>
    </p:spTree>
    <p:extLst>
      <p:ext uri="{BB962C8B-B14F-4D97-AF65-F5344CB8AC3E}">
        <p14:creationId xmlns:p14="http://schemas.microsoft.com/office/powerpoint/2010/main" val="3855595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defTabSz="342900"/>
            <a:r>
              <a:rPr lang="en-US" sz="1200" kern="1200" dirty="0">
                <a:solidFill>
                  <a:prstClr val="black"/>
                </a:solidFill>
                <a:latin typeface="+mn-lt"/>
                <a:ea typeface="+mn-ea"/>
                <a:cs typeface="+mn-cs"/>
              </a:rPr>
              <a:t>SECs can be used to highlight changes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RECs can be used to “hide” changes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Exact age-limit won’t be known until we start experimenting in 2022 with the 2020.00 REC adjustments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Ellipsoidal height SECs (purple) and RECs (red) for a fictitious point. Note that RECs are computed on a regular and repeating schedule, but SECs are computed specifically for when data is collected. As such, note the growing error bars for RECs going forward in time as no new data is being collected on this point</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29</a:t>
            </a:fld>
            <a:endParaRPr lang="en-US" altLang="en-US" dirty="0"/>
          </a:p>
        </p:txBody>
      </p:sp>
    </p:spTree>
    <p:extLst>
      <p:ext uri="{BB962C8B-B14F-4D97-AF65-F5344CB8AC3E}">
        <p14:creationId xmlns:p14="http://schemas.microsoft.com/office/powerpoint/2010/main" val="5878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the Modernization talk, I'll plan on covering new coordinate types, NSRS Modernization delay, and any other news that comes out of NGS between now and then. I won't go into too much detail about what NAPGD2022 and *TRF2022 are, unless you really think they would be interested in hearing it again.</a:t>
            </a:r>
            <a:endParaRPr lang="en-US" dirty="0"/>
          </a:p>
        </p:txBody>
      </p:sp>
      <p:sp>
        <p:nvSpPr>
          <p:cNvPr id="4" name="Slide Number Placeholder 3"/>
          <p:cNvSpPr>
            <a:spLocks noGrp="1"/>
          </p:cNvSpPr>
          <p:nvPr>
            <p:ph type="sldNum" sz="quarter" idx="5"/>
          </p:nvPr>
        </p:nvSpPr>
        <p:spPr/>
        <p:txBody>
          <a:bodyPr/>
          <a:lstStyle/>
          <a:p>
            <a:fld id="{C1509EB3-BC24-4466-81E7-26F4DEB0FFCC}" type="slidenum">
              <a:rPr lang="en-US" smtClean="0"/>
              <a:t>2</a:t>
            </a:fld>
            <a:endParaRPr lang="en-US"/>
          </a:p>
        </p:txBody>
      </p:sp>
    </p:spTree>
    <p:extLst>
      <p:ext uri="{BB962C8B-B14F-4D97-AF65-F5344CB8AC3E}">
        <p14:creationId xmlns:p14="http://schemas.microsoft.com/office/powerpoint/2010/main" val="2688280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all other coordinates, active coordinates are actually coordinate functions in time, and not associated with a specific epoch. They will only be generated by NGS at stations with active control, such as a continuous GNSS receiver or a continuous gravimeter. Thus, they are “part of the NSRS”. At a CORS, they will be identical to the CORS coordinate function (see Terminology Guide). They will not exist on passive control</a:t>
            </a:r>
          </a:p>
          <a:p>
            <a:endParaRPr lang="en-US" dirty="0"/>
          </a:p>
          <a:p>
            <a:r>
              <a:rPr lang="en-US" dirty="0"/>
              <a:t>Daily or weekly CORS coordinates will be generated and the active coordinates will be a function fit to these regularly generated coordinates.</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30</a:t>
            </a:fld>
            <a:endParaRPr lang="en-US" altLang="en-US"/>
          </a:p>
        </p:txBody>
      </p:sp>
    </p:spTree>
    <p:extLst>
      <p:ext uri="{BB962C8B-B14F-4D97-AF65-F5344CB8AC3E}">
        <p14:creationId xmlns:p14="http://schemas.microsoft.com/office/powerpoint/2010/main" val="981117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31</a:t>
            </a:fld>
            <a:endParaRPr lang="en-US" altLang="en-US" dirty="0"/>
          </a:p>
        </p:txBody>
      </p:sp>
    </p:spTree>
    <p:extLst>
      <p:ext uri="{BB962C8B-B14F-4D97-AF65-F5344CB8AC3E}">
        <p14:creationId xmlns:p14="http://schemas.microsoft.com/office/powerpoint/2010/main" val="3007810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8F322E-725D-4B7F-AB32-CFCE590DC5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796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8F322E-725D-4B7F-AB32-CFCE590DC5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90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B219-8296-4669-B930-C57DEBC78CB8}" type="slidenum">
              <a:rPr lang="en-US" smtClean="0"/>
              <a:t>34</a:t>
            </a:fld>
            <a:endParaRPr lang="en-US"/>
          </a:p>
        </p:txBody>
      </p:sp>
    </p:spTree>
    <p:extLst>
      <p:ext uri="{BB962C8B-B14F-4D97-AF65-F5344CB8AC3E}">
        <p14:creationId xmlns:p14="http://schemas.microsoft.com/office/powerpoint/2010/main" val="879910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B219-8296-4669-B930-C57DEBC78CB8}" type="slidenum">
              <a:rPr lang="en-US" smtClean="0"/>
              <a:t>35</a:t>
            </a:fld>
            <a:endParaRPr lang="en-US"/>
          </a:p>
        </p:txBody>
      </p:sp>
    </p:spTree>
    <p:extLst>
      <p:ext uri="{BB962C8B-B14F-4D97-AF65-F5344CB8AC3E}">
        <p14:creationId xmlns:p14="http://schemas.microsoft.com/office/powerpoint/2010/main" val="3725563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B219-8296-4669-B930-C57DEBC78CB8}" type="slidenum">
              <a:rPr lang="en-US" smtClean="0"/>
              <a:t>36</a:t>
            </a:fld>
            <a:endParaRPr lang="en-US"/>
          </a:p>
        </p:txBody>
      </p:sp>
    </p:spTree>
    <p:extLst>
      <p:ext uri="{BB962C8B-B14F-4D97-AF65-F5344CB8AC3E}">
        <p14:creationId xmlns:p14="http://schemas.microsoft.com/office/powerpoint/2010/main" val="124780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a:t>
            </a:r>
            <a:r>
              <a:rPr lang="en-US" altLang="en-US" baseline="0" dirty="0"/>
              <a:t> current horizontal </a:t>
            </a:r>
            <a:r>
              <a:rPr lang="en-US" altLang="en-US" baseline="0" dirty="0" err="1"/>
              <a:t>datums</a:t>
            </a:r>
            <a:r>
              <a:rPr lang="en-US" altLang="en-US" baseline="0" dirty="0"/>
              <a:t> in the NSRS are the latest realizations of the North American Datum of 1983. These are realized at epoch 2010.0. NAD 83 (2011) is the current datum on the North American and Caribbean plates. NAD 83(PA11) is the current datum on the Pacific plate, and NAD 83(MA11) is the current datum on the Mariana plate. As part of NSRS modernization, NGS will replace these horizontal </a:t>
            </a:r>
            <a:r>
              <a:rPr lang="en-US" altLang="en-US" baseline="0" dirty="0" err="1"/>
              <a:t>datums</a:t>
            </a:r>
            <a:r>
              <a:rPr lang="en-US" altLang="en-US" baseline="0" dirty="0"/>
              <a:t> with 4 terrestrial reference frames, one for each of the tectonic plates of NGS’s area of responsibility: The North American Terrestrial reference frame of 2022 (or NATRF2022), the Caribbean Terrestrial Reference Frame of 2022 (CATRF 2022), Pacific Terrestrial reference frame of 2022 or patrf2022, and the </a:t>
            </a:r>
            <a:r>
              <a:rPr lang="en-US" altLang="en-US" baseline="0" dirty="0" err="1"/>
              <a:t>mariana</a:t>
            </a:r>
            <a:r>
              <a:rPr lang="en-US" altLang="en-US" baseline="0" dirty="0"/>
              <a:t> terrestrial reference frame of 2022 or matrf2022. Each of these frames will be global in nature but will rotate with one tectonic plate.</a:t>
            </a: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latin typeface="Times New Roman" panose="02020603050405020304" pitchFamily="18" charset="0"/>
                <a:cs typeface="Times New Roman" panose="02020603050405020304" pitchFamily="18" charset="0"/>
              </a:rPr>
              <a:pPr/>
              <a:t>4</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915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Currently the NSRS consists</a:t>
            </a:r>
            <a:r>
              <a:rPr lang="en-US" altLang="en-US" baseline="0" dirty="0"/>
              <a:t> of a variety of vertical </a:t>
            </a:r>
            <a:r>
              <a:rPr lang="en-US" altLang="en-US" baseline="0" dirty="0" err="1"/>
              <a:t>datums</a:t>
            </a:r>
            <a:r>
              <a:rPr lang="en-US" altLang="en-US" baseline="0" dirty="0"/>
              <a:t>. NAVD88 is an </a:t>
            </a:r>
            <a:r>
              <a:rPr lang="en-US" altLang="en-US" baseline="0" dirty="0" err="1"/>
              <a:t>orthometric</a:t>
            </a:r>
            <a:r>
              <a:rPr lang="en-US" altLang="en-US" baseline="0" dirty="0"/>
              <a:t> heights datum in the continental United States. An </a:t>
            </a:r>
            <a:r>
              <a:rPr lang="en-US" altLang="en-US" baseline="0" dirty="0" err="1"/>
              <a:t>orthometric</a:t>
            </a:r>
            <a:r>
              <a:rPr lang="en-US" altLang="en-US" baseline="0" dirty="0"/>
              <a:t> </a:t>
            </a:r>
            <a:endParaRPr lang="en-US" altLang="en-US" dirty="0"/>
          </a:p>
          <a:p>
            <a:r>
              <a:rPr lang="en-US" altLang="en-US" dirty="0"/>
              <a:t>8 CLICKS slowly</a:t>
            </a:r>
          </a:p>
          <a:p>
            <a:r>
              <a:rPr lang="en-US" altLang="en-US" dirty="0"/>
              <a:t>All these listed datums and supporting products will be replaced by the North American-Pacific Geopotential Datum of 2022 (NAPGD2022), including the key product GEOID2022.</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latin typeface="Times New Roman" panose="02020603050405020304" pitchFamily="18" charset="0"/>
                <a:cs typeface="Times New Roman" panose="02020603050405020304" pitchFamily="18" charset="0"/>
              </a:rPr>
              <a:pPr/>
              <a:t>5</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42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the geoid height, that capital N, we need to make a geoid model. To do that,</a:t>
            </a:r>
            <a:r>
              <a:rPr lang="en-US" baseline="0" dirty="0"/>
              <a:t> we need gravity information across the country. Since 2008 we have been flying airborne gravity as part of the GRAV-D program across the country.</a:t>
            </a:r>
          </a:p>
          <a:p>
            <a:r>
              <a:rPr lang="en-US" baseline="0" dirty="0"/>
              <a:t>Currently have collected more than 88.21% of goal.</a:t>
            </a:r>
            <a:endParaRPr lang="en-US" dirty="0"/>
          </a:p>
        </p:txBody>
      </p:sp>
      <p:sp>
        <p:nvSpPr>
          <p:cNvPr id="4" name="Slide Number Placeholder 3"/>
          <p:cNvSpPr>
            <a:spLocks noGrp="1"/>
          </p:cNvSpPr>
          <p:nvPr>
            <p:ph type="sldNum" sz="quarter" idx="10"/>
          </p:nvPr>
        </p:nvSpPr>
        <p:spPr/>
        <p:txBody>
          <a:bodyPr/>
          <a:lstStyle/>
          <a:p>
            <a:fld id="{C1509EB3-BC24-4466-81E7-26F4DEB0FFCC}" type="slidenum">
              <a:rPr lang="en-US" smtClean="0"/>
              <a:t>6</a:t>
            </a:fld>
            <a:endParaRPr lang="en-US"/>
          </a:p>
        </p:txBody>
      </p:sp>
    </p:spTree>
    <p:extLst>
      <p:ext uri="{BB962C8B-B14F-4D97-AF65-F5344CB8AC3E}">
        <p14:creationId xmlns:p14="http://schemas.microsoft.com/office/powerpoint/2010/main" val="94053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Dec 31,2021 is cut-off for data to be included in the initial set of 2020.0 REC's. Subsequent sets of REC's will be computed after each "adjustment window".</a:t>
            </a:r>
          </a:p>
          <a:p>
            <a:r>
              <a:rPr lang="en-US" sz="1200" b="0" i="0" kern="1200" dirty="0">
                <a:solidFill>
                  <a:schemeClr val="tx1"/>
                </a:solidFill>
                <a:effectLst/>
                <a:latin typeface="+mn-lt"/>
                <a:ea typeface="+mn-ea"/>
                <a:cs typeface="+mn-cs"/>
              </a:rPr>
              <a:t>We can only guarantee that the initial set of REC's will be used to create the Transformation Tool, however we will try to also include some of the subsequent sets of REC's if we can, but can't promise that at this point. </a:t>
            </a:r>
          </a:p>
          <a:p>
            <a:r>
              <a:rPr lang="en-US" sz="1200" b="0" i="0" kern="1200" dirty="0">
                <a:solidFill>
                  <a:schemeClr val="tx1"/>
                </a:solidFill>
                <a:effectLst/>
                <a:latin typeface="+mn-lt"/>
                <a:ea typeface="+mn-ea"/>
                <a:cs typeface="+mn-cs"/>
              </a:rPr>
              <a:t>Once the Transformation grids are approved they will be locked, and subsequent REC's that are created will NOT be used to update the transformation grids.</a:t>
            </a:r>
          </a:p>
          <a:p>
            <a:endParaRPr lang="en-US" dirty="0"/>
          </a:p>
        </p:txBody>
      </p:sp>
      <p:sp>
        <p:nvSpPr>
          <p:cNvPr id="4" name="Slide Number Placeholder 3"/>
          <p:cNvSpPr>
            <a:spLocks noGrp="1"/>
          </p:cNvSpPr>
          <p:nvPr>
            <p:ph type="sldNum" sz="quarter" idx="10"/>
          </p:nvPr>
        </p:nvSpPr>
        <p:spPr/>
        <p:txBody>
          <a:bodyPr/>
          <a:lstStyle/>
          <a:p>
            <a:fld id="{5C82B219-8296-4669-B930-C57DEBC78CB8}" type="slidenum">
              <a:rPr lang="en-US" smtClean="0"/>
              <a:t>10</a:t>
            </a:fld>
            <a:endParaRPr lang="en-US"/>
          </a:p>
        </p:txBody>
      </p:sp>
    </p:spTree>
    <p:extLst>
      <p:ext uri="{BB962C8B-B14F-4D97-AF65-F5344CB8AC3E}">
        <p14:creationId xmlns:p14="http://schemas.microsoft.com/office/powerpoint/2010/main" val="101898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58F322E-725D-4B7F-AB32-CFCE590DC543}" type="slidenum">
              <a:rPr lang="en-US" smtClean="0"/>
              <a:t>12</a:t>
            </a:fld>
            <a:endParaRPr lang="en-US"/>
          </a:p>
        </p:txBody>
      </p:sp>
    </p:spTree>
    <p:extLst>
      <p:ext uri="{BB962C8B-B14F-4D97-AF65-F5344CB8AC3E}">
        <p14:creationId xmlns:p14="http://schemas.microsoft.com/office/powerpoint/2010/main" val="176879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information in this presentation is in the NGS Blueprint Part 3</a:t>
            </a:r>
          </a:p>
          <a:p>
            <a:r>
              <a:rPr lang="en-US" dirty="0"/>
              <a:t>Was updated in 2021</a:t>
            </a:r>
          </a:p>
          <a:p>
            <a:r>
              <a:rPr lang="en-US" dirty="0"/>
              <a:t>Definitions come directly out of it</a:t>
            </a:r>
          </a:p>
        </p:txBody>
      </p:sp>
      <p:sp>
        <p:nvSpPr>
          <p:cNvPr id="4" name="Slide Number Placeholder 3"/>
          <p:cNvSpPr>
            <a:spLocks noGrp="1"/>
          </p:cNvSpPr>
          <p:nvPr>
            <p:ph type="sldNum" sz="quarter" idx="5"/>
          </p:nvPr>
        </p:nvSpPr>
        <p:spPr/>
        <p:txBody>
          <a:bodyPr/>
          <a:lstStyle/>
          <a:p>
            <a:fld id="{C1509EB3-BC24-4466-81E7-26F4DEB0FFCC}" type="slidenum">
              <a:rPr lang="en-US" smtClean="0"/>
              <a:t>15</a:t>
            </a:fld>
            <a:endParaRPr lang="en-US"/>
          </a:p>
        </p:txBody>
      </p:sp>
    </p:spTree>
    <p:extLst>
      <p:ext uri="{BB962C8B-B14F-4D97-AF65-F5344CB8AC3E}">
        <p14:creationId xmlns:p14="http://schemas.microsoft.com/office/powerpoint/2010/main" val="302686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coordinate types apply to both geopotential coordinates and geometric coordinates.</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16</a:t>
            </a:fld>
            <a:endParaRPr lang="en-US" altLang="en-US" dirty="0"/>
          </a:p>
        </p:txBody>
      </p:sp>
    </p:spTree>
    <p:extLst>
      <p:ext uri="{BB962C8B-B14F-4D97-AF65-F5344CB8AC3E}">
        <p14:creationId xmlns:p14="http://schemas.microsoft.com/office/powerpoint/2010/main" val="402277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9/17/2021</a:t>
            </a:r>
          </a:p>
        </p:txBody>
      </p:sp>
      <p:sp>
        <p:nvSpPr>
          <p:cNvPr id="5" name="Footer Placeholder 4"/>
          <p:cNvSpPr>
            <a:spLocks noGrp="1"/>
          </p:cNvSpPr>
          <p:nvPr>
            <p:ph type="ftr" sz="quarter" idx="11"/>
          </p:nvPr>
        </p:nvSpPr>
        <p:spPr/>
        <p:txBody>
          <a:bodyPr/>
          <a:lstStyle/>
          <a:p>
            <a:r>
              <a:rPr lang="en-US"/>
              <a:t>2021 University of Florida NSRS Workshop</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9/17/2021</a:t>
            </a:r>
          </a:p>
        </p:txBody>
      </p:sp>
      <p:sp>
        <p:nvSpPr>
          <p:cNvPr id="5" name="Footer Placeholder 4"/>
          <p:cNvSpPr>
            <a:spLocks noGrp="1"/>
          </p:cNvSpPr>
          <p:nvPr>
            <p:ph type="ftr" sz="quarter" idx="11"/>
          </p:nvPr>
        </p:nvSpPr>
        <p:spPr/>
        <p:txBody>
          <a:bodyPr/>
          <a:lstStyle/>
          <a:p>
            <a:r>
              <a:rPr lang="en-US"/>
              <a:t>2021 University of Florida NSRS Workshop</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9/17/2021</a:t>
            </a:r>
          </a:p>
        </p:txBody>
      </p:sp>
      <p:sp>
        <p:nvSpPr>
          <p:cNvPr id="5" name="Footer Placeholder 4"/>
          <p:cNvSpPr>
            <a:spLocks noGrp="1"/>
          </p:cNvSpPr>
          <p:nvPr>
            <p:ph type="ftr" sz="quarter" idx="11"/>
          </p:nvPr>
        </p:nvSpPr>
        <p:spPr/>
        <p:txBody>
          <a:bodyPr/>
          <a:lstStyle/>
          <a:p>
            <a:r>
              <a:rPr lang="en-US"/>
              <a:t>2021 University of Florida NSRS Workshop</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9/17/2021</a:t>
            </a:r>
          </a:p>
        </p:txBody>
      </p:sp>
      <p:sp>
        <p:nvSpPr>
          <p:cNvPr id="5" name="Footer Placeholder 4"/>
          <p:cNvSpPr>
            <a:spLocks noGrp="1"/>
          </p:cNvSpPr>
          <p:nvPr>
            <p:ph type="ftr" sz="quarter" idx="11"/>
          </p:nvPr>
        </p:nvSpPr>
        <p:spPr/>
        <p:txBody>
          <a:bodyPr/>
          <a:lstStyle/>
          <a:p>
            <a:r>
              <a:rPr lang="en-US"/>
              <a:t>2021 University of Florida NSRS Workshop</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9/17/2021</a:t>
            </a:r>
          </a:p>
        </p:txBody>
      </p:sp>
      <p:sp>
        <p:nvSpPr>
          <p:cNvPr id="5" name="Footer Placeholder 4"/>
          <p:cNvSpPr>
            <a:spLocks noGrp="1"/>
          </p:cNvSpPr>
          <p:nvPr>
            <p:ph type="ftr" sz="quarter" idx="11"/>
          </p:nvPr>
        </p:nvSpPr>
        <p:spPr/>
        <p:txBody>
          <a:bodyPr/>
          <a:lstStyle/>
          <a:p>
            <a:r>
              <a:rPr lang="en-US"/>
              <a:t>2021 University of Florida NSRS Workshop</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9/17/2021</a:t>
            </a:r>
          </a:p>
        </p:txBody>
      </p:sp>
      <p:sp>
        <p:nvSpPr>
          <p:cNvPr id="6" name="Footer Placeholder 5"/>
          <p:cNvSpPr>
            <a:spLocks noGrp="1"/>
          </p:cNvSpPr>
          <p:nvPr>
            <p:ph type="ftr" sz="quarter" idx="11"/>
          </p:nvPr>
        </p:nvSpPr>
        <p:spPr/>
        <p:txBody>
          <a:bodyPr/>
          <a:lstStyle/>
          <a:p>
            <a:r>
              <a:rPr lang="en-US"/>
              <a:t>2021 University of Florida NSRS Workshop</a:t>
            </a:r>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9/17/2021</a:t>
            </a:r>
          </a:p>
        </p:txBody>
      </p:sp>
      <p:sp>
        <p:nvSpPr>
          <p:cNvPr id="8" name="Footer Placeholder 7"/>
          <p:cNvSpPr>
            <a:spLocks noGrp="1"/>
          </p:cNvSpPr>
          <p:nvPr>
            <p:ph type="ftr" sz="quarter" idx="11"/>
          </p:nvPr>
        </p:nvSpPr>
        <p:spPr/>
        <p:txBody>
          <a:bodyPr/>
          <a:lstStyle/>
          <a:p>
            <a:r>
              <a:rPr lang="en-US"/>
              <a:t>2021 University of Florida NSRS Workshop</a:t>
            </a:r>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9/17/2021</a:t>
            </a:r>
          </a:p>
        </p:txBody>
      </p:sp>
      <p:sp>
        <p:nvSpPr>
          <p:cNvPr id="4" name="Footer Placeholder 3"/>
          <p:cNvSpPr>
            <a:spLocks noGrp="1"/>
          </p:cNvSpPr>
          <p:nvPr>
            <p:ph type="ftr" sz="quarter" idx="11"/>
          </p:nvPr>
        </p:nvSpPr>
        <p:spPr/>
        <p:txBody>
          <a:bodyPr/>
          <a:lstStyle/>
          <a:p>
            <a:r>
              <a:rPr lang="en-US"/>
              <a:t>2021 University of Florida NSRS Workshop</a:t>
            </a:r>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9/17/2021</a:t>
            </a:r>
          </a:p>
        </p:txBody>
      </p:sp>
      <p:sp>
        <p:nvSpPr>
          <p:cNvPr id="3" name="Footer Placeholder 2"/>
          <p:cNvSpPr>
            <a:spLocks noGrp="1"/>
          </p:cNvSpPr>
          <p:nvPr>
            <p:ph type="ftr" sz="quarter" idx="11"/>
          </p:nvPr>
        </p:nvSpPr>
        <p:spPr/>
        <p:txBody>
          <a:bodyPr/>
          <a:lstStyle/>
          <a:p>
            <a:r>
              <a:rPr lang="en-US"/>
              <a:t>2021 University of Florida NSRS Workshop</a:t>
            </a:r>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9/17/2021</a:t>
            </a:r>
          </a:p>
        </p:txBody>
      </p:sp>
      <p:sp>
        <p:nvSpPr>
          <p:cNvPr id="6" name="Footer Placeholder 5"/>
          <p:cNvSpPr>
            <a:spLocks noGrp="1"/>
          </p:cNvSpPr>
          <p:nvPr>
            <p:ph type="ftr" sz="quarter" idx="11"/>
          </p:nvPr>
        </p:nvSpPr>
        <p:spPr/>
        <p:txBody>
          <a:bodyPr/>
          <a:lstStyle/>
          <a:p>
            <a:r>
              <a:rPr lang="en-US"/>
              <a:t>2021 University of Florida NSRS Workshop</a:t>
            </a:r>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9/17/2021</a:t>
            </a:r>
          </a:p>
        </p:txBody>
      </p:sp>
      <p:sp>
        <p:nvSpPr>
          <p:cNvPr id="6" name="Footer Placeholder 5"/>
          <p:cNvSpPr>
            <a:spLocks noGrp="1"/>
          </p:cNvSpPr>
          <p:nvPr>
            <p:ph type="ftr" sz="quarter" idx="11"/>
          </p:nvPr>
        </p:nvSpPr>
        <p:spPr/>
        <p:txBody>
          <a:bodyPr/>
          <a:lstStyle/>
          <a:p>
            <a:r>
              <a:rPr lang="en-US"/>
              <a:t>2021 University of Florida NSRS Workshop</a:t>
            </a:r>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9/17/2021</a:t>
            </a: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2021 University of Florida NSRS Workshop</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beta.ngs.noaa.gov/OPUS-Projects/OpusProjects.shtml" TargetMode="External"/><Relationship Id="rId2" Type="http://schemas.openxmlformats.org/officeDocument/2006/relationships/hyperlink" Target="https://www.ngs.noaa.gov/OPUS-Projects/OpusProjects.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hyperlink" Target="mailto:jacob.heck@noaa.gov"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geodesy.noa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504" y="1345665"/>
            <a:ext cx="8229600" cy="857250"/>
          </a:xfrm>
        </p:spPr>
        <p:txBody>
          <a:bodyPr>
            <a:noAutofit/>
          </a:bodyPr>
          <a:lstStyle/>
          <a:p>
            <a:r>
              <a:rPr lang="en-US" sz="4000" b="1" dirty="0">
                <a:latin typeface="Times New Roman" panose="02020603050405020304" pitchFamily="18" charset="0"/>
                <a:cs typeface="Times New Roman" panose="02020603050405020304" pitchFamily="18" charset="0"/>
              </a:rPr>
              <a:t>Status of the New National Spatial Reference System</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87806" y="3076353"/>
            <a:ext cx="7772197" cy="1781533"/>
          </a:xfrm>
        </p:spPr>
        <p:txBody>
          <a:bodyPr>
            <a:normAutofit/>
          </a:bodyPr>
          <a:lstStyle/>
          <a:p>
            <a:pPr algn="ctr">
              <a:buNone/>
            </a:pPr>
            <a:r>
              <a:rPr lang="en-US" b="1" dirty="0">
                <a:latin typeface="Times New Roman" charset="0"/>
                <a:cs typeface="Times New Roman" charset="0"/>
              </a:rPr>
              <a:t>Jacob Heck, Ph.D.</a:t>
            </a:r>
          </a:p>
          <a:p>
            <a:pPr algn="ctr">
              <a:buNone/>
            </a:pPr>
            <a:r>
              <a:rPr lang="en-US" sz="3000" b="1" dirty="0">
                <a:latin typeface="Times New Roman" charset="0"/>
                <a:cs typeface="Times New Roman" charset="0"/>
              </a:rPr>
              <a:t>Great Lakes Regional Geodetic Advisor</a:t>
            </a:r>
          </a:p>
          <a:p>
            <a:pPr algn="ctr">
              <a:buNone/>
            </a:pPr>
            <a:r>
              <a:rPr lang="en-US" sz="3000" b="1" dirty="0">
                <a:latin typeface="Times New Roman" charset="0"/>
                <a:cs typeface="Times New Roman" charset="0"/>
              </a:rPr>
              <a:t>NOAA/National Geodetic Survey</a:t>
            </a:r>
            <a:endParaRPr lang="en-US" sz="3000" dirty="0"/>
          </a:p>
          <a:p>
            <a:pPr>
              <a:buNone/>
            </a:pPr>
            <a:endParaRPr lang="en-US" sz="1900" dirty="0">
              <a:latin typeface="Times New Roman"/>
            </a:endParaRPr>
          </a:p>
        </p:txBody>
      </p:sp>
      <p:sp>
        <p:nvSpPr>
          <p:cNvPr id="4" name="Date Placeholder 3"/>
          <p:cNvSpPr>
            <a:spLocks noGrp="1"/>
          </p:cNvSpPr>
          <p:nvPr>
            <p:ph type="dt" sz="half" idx="10"/>
          </p:nvPr>
        </p:nvSpPr>
        <p:spPr/>
        <p:txBody>
          <a:bodyPr/>
          <a:lstStyle/>
          <a:p>
            <a:r>
              <a:rPr lang="en-US"/>
              <a:t>9/17/2021</a:t>
            </a:r>
          </a:p>
        </p:txBody>
      </p:sp>
      <p:sp>
        <p:nvSpPr>
          <p:cNvPr id="5" name="Footer Placeholder 4"/>
          <p:cNvSpPr>
            <a:spLocks noGrp="1"/>
          </p:cNvSpPr>
          <p:nvPr>
            <p:ph type="ftr" sz="quarter" idx="11"/>
          </p:nvPr>
        </p:nvSpPr>
        <p:spPr/>
        <p:txBody>
          <a:bodyPr/>
          <a:lstStyle/>
          <a:p>
            <a:r>
              <a:rPr lang="en-US"/>
              <a:t>2021 University of Florida NSRS Workshop</a:t>
            </a:r>
          </a:p>
        </p:txBody>
      </p:sp>
      <p:sp>
        <p:nvSpPr>
          <p:cNvPr id="6" name="Slide Number Placeholder 5"/>
          <p:cNvSpPr>
            <a:spLocks noGrp="1"/>
          </p:cNvSpPr>
          <p:nvPr>
            <p:ph type="sldNum" sz="quarter" idx="12"/>
          </p:nvPr>
        </p:nvSpPr>
        <p:spPr/>
        <p:txBody>
          <a:bodyPr/>
          <a:lstStyle/>
          <a:p>
            <a:fld id="{D3D538F9-49A3-B84F-B36B-A7030CDE5D5B}" type="slidenum">
              <a:rPr lang="en-US" smtClean="0"/>
              <a:t>1</a:t>
            </a:fld>
            <a:endParaRPr lang="en-US"/>
          </a:p>
        </p:txBody>
      </p:sp>
    </p:spTree>
    <p:extLst>
      <p:ext uri="{BB962C8B-B14F-4D97-AF65-F5344CB8AC3E}">
        <p14:creationId xmlns:p14="http://schemas.microsoft.com/office/powerpoint/2010/main" val="341318416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GPS on Bench Marks Deadlines</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2700" b="1" dirty="0">
                <a:latin typeface="Arial" panose="020B0604020202020204" pitchFamily="34" charset="0"/>
                <a:cs typeface="Arial" panose="020B0604020202020204" pitchFamily="34" charset="0"/>
              </a:rPr>
              <a:t>DECEMBER 31, 2021</a:t>
            </a:r>
          </a:p>
          <a:p>
            <a:pPr algn="ctr"/>
            <a:endParaRPr lang="en-US" sz="2700"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Deadline for inclusion in the 2020.0 Reference Epoch Coordinate adjustment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Deadline for inclusion in the Transformation Tool</a:t>
            </a:r>
          </a:p>
        </p:txBody>
      </p:sp>
      <p:sp>
        <p:nvSpPr>
          <p:cNvPr id="4" name="Date Placeholder 3"/>
          <p:cNvSpPr>
            <a:spLocks noGrp="1"/>
          </p:cNvSpPr>
          <p:nvPr>
            <p:ph type="dt" sz="half" idx="10"/>
          </p:nvPr>
        </p:nvSpPr>
        <p:spPr/>
        <p:txBody>
          <a:bodyPr/>
          <a:lstStyle/>
          <a:p>
            <a:r>
              <a:rPr lang="en-US" altLang="en-US"/>
              <a:t>9/17/2021</a:t>
            </a:r>
          </a:p>
        </p:txBody>
      </p:sp>
      <p:sp>
        <p:nvSpPr>
          <p:cNvPr id="5" name="Footer Placeholder 4"/>
          <p:cNvSpPr>
            <a:spLocks noGrp="1"/>
          </p:cNvSpPr>
          <p:nvPr>
            <p:ph type="ftr" sz="quarter" idx="11"/>
          </p:nvPr>
        </p:nvSpPr>
        <p:spPr/>
        <p:txBody>
          <a:bodyPr/>
          <a:lstStyle/>
          <a:p>
            <a:pPr>
              <a:defRPr/>
            </a:pPr>
            <a:r>
              <a:rPr lang="en-US"/>
              <a:t>2021 University of Florida NSRS Workshop</a:t>
            </a:r>
            <a:endParaRPr lang="en-US" dirty="0"/>
          </a:p>
        </p:txBody>
      </p:sp>
      <p:sp>
        <p:nvSpPr>
          <p:cNvPr id="6" name="Slide Number Placeholder 5"/>
          <p:cNvSpPr>
            <a:spLocks noGrp="1"/>
          </p:cNvSpPr>
          <p:nvPr>
            <p:ph type="sldNum" sz="quarter" idx="12"/>
          </p:nvPr>
        </p:nvSpPr>
        <p:spPr/>
        <p:txBody>
          <a:bodyPr/>
          <a:lstStyle/>
          <a:p>
            <a:fld id="{84C1C367-1155-47A8-B187-ABB1E4FCD3DE}" type="slidenum">
              <a:rPr lang="en-US" altLang="en-US" smtClean="0"/>
              <a:pPr/>
              <a:t>10</a:t>
            </a:fld>
            <a:endParaRPr lang="en-US" altLang="en-US"/>
          </a:p>
        </p:txBody>
      </p:sp>
    </p:spTree>
    <p:extLst>
      <p:ext uri="{BB962C8B-B14F-4D97-AF65-F5344CB8AC3E}">
        <p14:creationId xmlns:p14="http://schemas.microsoft.com/office/powerpoint/2010/main" val="13679538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17D2-F751-4C97-83AB-9DD9F3876773}"/>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Updated blueprint documents</a:t>
            </a:r>
          </a:p>
        </p:txBody>
      </p:sp>
      <p:sp>
        <p:nvSpPr>
          <p:cNvPr id="3" name="Content Placeholder 2">
            <a:extLst>
              <a:ext uri="{FF2B5EF4-FFF2-40B4-BE49-F238E27FC236}">
                <a16:creationId xmlns:a16="http://schemas.microsoft.com/office/drawing/2014/main" id="{7C61ADD4-96F0-4E95-9586-FC3F95EBE5BC}"/>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CB676FCA-1799-4223-81CB-9B2225669227}"/>
              </a:ext>
            </a:extLst>
          </p:cNvPr>
          <p:cNvSpPr>
            <a:spLocks noGrp="1"/>
          </p:cNvSpPr>
          <p:nvPr>
            <p:ph type="dt" sz="half" idx="10"/>
          </p:nvPr>
        </p:nvSpPr>
        <p:spPr/>
        <p:txBody>
          <a:bodyPr/>
          <a:lstStyle/>
          <a:p>
            <a:r>
              <a:rPr lang="en-US"/>
              <a:t>9/17/2021</a:t>
            </a:r>
          </a:p>
        </p:txBody>
      </p:sp>
      <p:sp>
        <p:nvSpPr>
          <p:cNvPr id="5" name="Footer Placeholder 4">
            <a:extLst>
              <a:ext uri="{FF2B5EF4-FFF2-40B4-BE49-F238E27FC236}">
                <a16:creationId xmlns:a16="http://schemas.microsoft.com/office/drawing/2014/main" id="{8A490324-BC23-45B1-ADFB-75046888DD01}"/>
              </a:ext>
            </a:extLst>
          </p:cNvPr>
          <p:cNvSpPr>
            <a:spLocks noGrp="1"/>
          </p:cNvSpPr>
          <p:nvPr>
            <p:ph type="ftr" sz="quarter" idx="11"/>
          </p:nvPr>
        </p:nvSpPr>
        <p:spPr/>
        <p:txBody>
          <a:bodyPr/>
          <a:lstStyle/>
          <a:p>
            <a:r>
              <a:rPr lang="en-US"/>
              <a:t>2021 University of Florida NSRS Workshop</a:t>
            </a:r>
          </a:p>
        </p:txBody>
      </p:sp>
      <p:sp>
        <p:nvSpPr>
          <p:cNvPr id="6" name="Slide Number Placeholder 5">
            <a:extLst>
              <a:ext uri="{FF2B5EF4-FFF2-40B4-BE49-F238E27FC236}">
                <a16:creationId xmlns:a16="http://schemas.microsoft.com/office/drawing/2014/main" id="{30BA37AB-02DB-45DC-B264-22642A9E6658}"/>
              </a:ext>
            </a:extLst>
          </p:cNvPr>
          <p:cNvSpPr>
            <a:spLocks noGrp="1"/>
          </p:cNvSpPr>
          <p:nvPr>
            <p:ph type="sldNum" sz="quarter" idx="12"/>
          </p:nvPr>
        </p:nvSpPr>
        <p:spPr/>
        <p:txBody>
          <a:bodyPr/>
          <a:lstStyle/>
          <a:p>
            <a:fld id="{D3D538F9-49A3-B84F-B36B-A7030CDE5D5B}" type="slidenum">
              <a:rPr lang="en-US" smtClean="0"/>
              <a:t>11</a:t>
            </a:fld>
            <a:endParaRPr lang="en-US"/>
          </a:p>
        </p:txBody>
      </p:sp>
      <p:pic>
        <p:nvPicPr>
          <p:cNvPr id="7" name="Picture 6">
            <a:extLst>
              <a:ext uri="{FF2B5EF4-FFF2-40B4-BE49-F238E27FC236}">
                <a16:creationId xmlns:a16="http://schemas.microsoft.com/office/drawing/2014/main" id="{4F66B3B2-3ABE-4DD6-BF7D-AA3D026A007B}"/>
              </a:ext>
            </a:extLst>
          </p:cNvPr>
          <p:cNvPicPr>
            <a:picLocks noChangeAspect="1"/>
          </p:cNvPicPr>
          <p:nvPr/>
        </p:nvPicPr>
        <p:blipFill>
          <a:blip r:embed="rId2"/>
          <a:stretch>
            <a:fillRect/>
          </a:stretch>
        </p:blipFill>
        <p:spPr>
          <a:xfrm>
            <a:off x="457200" y="1201909"/>
            <a:ext cx="1835555" cy="2437376"/>
          </a:xfrm>
          <a:prstGeom prst="rect">
            <a:avLst/>
          </a:prstGeom>
        </p:spPr>
      </p:pic>
      <p:sp>
        <p:nvSpPr>
          <p:cNvPr id="8" name="TextBox 7">
            <a:extLst>
              <a:ext uri="{FF2B5EF4-FFF2-40B4-BE49-F238E27FC236}">
                <a16:creationId xmlns:a16="http://schemas.microsoft.com/office/drawing/2014/main" id="{99B2BDD1-A3B6-4651-AE35-1B7A87A009B2}"/>
              </a:ext>
            </a:extLst>
          </p:cNvPr>
          <p:cNvSpPr txBox="1"/>
          <p:nvPr/>
        </p:nvSpPr>
        <p:spPr>
          <a:xfrm>
            <a:off x="376781" y="3686851"/>
            <a:ext cx="1915973" cy="1252331"/>
          </a:xfrm>
          <a:prstGeom prst="rect">
            <a:avLst/>
          </a:prstGeom>
          <a:noFill/>
        </p:spPr>
        <p:txBody>
          <a:bodyPr wrap="none" rtlCol="0">
            <a:spAutoFit/>
          </a:bodyPr>
          <a:lstStyle/>
          <a:p>
            <a:pPr algn="ctr"/>
            <a:r>
              <a:rPr lang="en-US" sz="1350" b="1" dirty="0">
                <a:latin typeface="Times New Roman" panose="02020603050405020304" pitchFamily="18" charset="0"/>
              </a:rPr>
              <a:t>Geometric:</a:t>
            </a:r>
          </a:p>
          <a:p>
            <a:pPr algn="ctr"/>
            <a:r>
              <a:rPr lang="en-US" sz="1350" dirty="0">
                <a:latin typeface="Times New Roman" panose="02020603050405020304" pitchFamily="18" charset="0"/>
              </a:rPr>
              <a:t>Sep 2017</a:t>
            </a:r>
          </a:p>
          <a:p>
            <a:pPr algn="ctr"/>
            <a:r>
              <a:rPr lang="en-US" sz="1350" i="1" dirty="0">
                <a:latin typeface="Times New Roman" panose="02020603050405020304" pitchFamily="18" charset="0"/>
              </a:rPr>
              <a:t>Revised April 2021</a:t>
            </a:r>
          </a:p>
          <a:p>
            <a:pPr algn="ctr"/>
            <a:r>
              <a:rPr lang="en-US" sz="1350" b="1" i="1" dirty="0">
                <a:latin typeface="Times New Roman" panose="02020603050405020304" pitchFamily="18" charset="0"/>
              </a:rPr>
              <a:t>NOAA TR NOS NGS </a:t>
            </a:r>
            <a:r>
              <a:rPr lang="en-US" sz="1350" b="1" i="1" dirty="0">
                <a:solidFill>
                  <a:srgbClr val="C00000"/>
                </a:solidFill>
                <a:latin typeface="Times New Roman" panose="02020603050405020304" pitchFamily="18" charset="0"/>
              </a:rPr>
              <a:t>62</a:t>
            </a:r>
          </a:p>
          <a:p>
            <a:pPr algn="ctr"/>
            <a:r>
              <a:rPr lang="en-US" sz="788" dirty="0">
                <a:latin typeface="Times New Roman" panose="02020603050405020304" pitchFamily="18" charset="0"/>
              </a:rPr>
              <a:t>61 pages</a:t>
            </a:r>
          </a:p>
          <a:p>
            <a:pPr algn="ctr"/>
            <a:endParaRPr lang="en-US" sz="1350" dirty="0">
              <a:latin typeface="Times New Roman" panose="02020603050405020304" pitchFamily="18" charset="0"/>
            </a:endParaRPr>
          </a:p>
        </p:txBody>
      </p:sp>
      <p:sp>
        <p:nvSpPr>
          <p:cNvPr id="9" name="TextBox 8">
            <a:extLst>
              <a:ext uri="{FF2B5EF4-FFF2-40B4-BE49-F238E27FC236}">
                <a16:creationId xmlns:a16="http://schemas.microsoft.com/office/drawing/2014/main" id="{3332001C-84E6-439F-97C9-507CCDF6138F}"/>
              </a:ext>
            </a:extLst>
          </p:cNvPr>
          <p:cNvSpPr txBox="1"/>
          <p:nvPr/>
        </p:nvSpPr>
        <p:spPr>
          <a:xfrm>
            <a:off x="3755350" y="3625956"/>
            <a:ext cx="1915973" cy="1252331"/>
          </a:xfrm>
          <a:prstGeom prst="rect">
            <a:avLst/>
          </a:prstGeom>
          <a:noFill/>
        </p:spPr>
        <p:txBody>
          <a:bodyPr wrap="none" rtlCol="0">
            <a:spAutoFit/>
          </a:bodyPr>
          <a:lstStyle/>
          <a:p>
            <a:pPr algn="ctr"/>
            <a:r>
              <a:rPr lang="en-US" sz="1350" b="1" dirty="0">
                <a:latin typeface="Times New Roman" panose="02020603050405020304" pitchFamily="18" charset="0"/>
              </a:rPr>
              <a:t>Geopotential:</a:t>
            </a:r>
          </a:p>
          <a:p>
            <a:pPr algn="ctr"/>
            <a:r>
              <a:rPr lang="en-US" sz="1350" dirty="0">
                <a:latin typeface="Times New Roman" panose="02020603050405020304" pitchFamily="18" charset="0"/>
              </a:rPr>
              <a:t>Nov 2017</a:t>
            </a:r>
          </a:p>
          <a:p>
            <a:pPr algn="ctr"/>
            <a:r>
              <a:rPr lang="en-US" sz="1350" i="1" dirty="0">
                <a:latin typeface="Times New Roman" panose="02020603050405020304" pitchFamily="18" charset="0"/>
              </a:rPr>
              <a:t>Revised Feb 2021</a:t>
            </a:r>
          </a:p>
          <a:p>
            <a:pPr algn="ctr"/>
            <a:r>
              <a:rPr lang="en-US" sz="1350" b="1" i="1" dirty="0">
                <a:latin typeface="Times New Roman" panose="02020603050405020304" pitchFamily="18" charset="0"/>
              </a:rPr>
              <a:t>NOAA TR NOS NGS </a:t>
            </a:r>
            <a:r>
              <a:rPr lang="en-US" sz="1350" b="1" i="1" dirty="0">
                <a:solidFill>
                  <a:srgbClr val="C00000"/>
                </a:solidFill>
                <a:latin typeface="Times New Roman" panose="02020603050405020304" pitchFamily="18" charset="0"/>
              </a:rPr>
              <a:t>64</a:t>
            </a:r>
          </a:p>
          <a:p>
            <a:pPr algn="ctr"/>
            <a:r>
              <a:rPr lang="en-US" sz="788" dirty="0">
                <a:latin typeface="Times New Roman" panose="02020603050405020304" pitchFamily="18" charset="0"/>
              </a:rPr>
              <a:t>53 pages</a:t>
            </a:r>
          </a:p>
          <a:p>
            <a:pPr algn="ctr"/>
            <a:endParaRPr lang="en-US" sz="1350" dirty="0">
              <a:latin typeface="Times New Roman" panose="02020603050405020304" pitchFamily="18" charset="0"/>
            </a:endParaRPr>
          </a:p>
        </p:txBody>
      </p:sp>
      <p:sp>
        <p:nvSpPr>
          <p:cNvPr id="10" name="TextBox 9">
            <a:extLst>
              <a:ext uri="{FF2B5EF4-FFF2-40B4-BE49-F238E27FC236}">
                <a16:creationId xmlns:a16="http://schemas.microsoft.com/office/drawing/2014/main" id="{C20C9F29-1E3A-4B69-84BC-D0DB7C1EB876}"/>
              </a:ext>
            </a:extLst>
          </p:cNvPr>
          <p:cNvSpPr txBox="1"/>
          <p:nvPr/>
        </p:nvSpPr>
        <p:spPr>
          <a:xfrm>
            <a:off x="6770826" y="3582975"/>
            <a:ext cx="1915973" cy="1460080"/>
          </a:xfrm>
          <a:prstGeom prst="rect">
            <a:avLst/>
          </a:prstGeom>
          <a:noFill/>
        </p:spPr>
        <p:txBody>
          <a:bodyPr wrap="none" rtlCol="0">
            <a:spAutoFit/>
          </a:bodyPr>
          <a:lstStyle/>
          <a:p>
            <a:pPr algn="ctr"/>
            <a:r>
              <a:rPr lang="en-US" sz="1350" b="1" dirty="0">
                <a:latin typeface="Times New Roman" panose="02020603050405020304" pitchFamily="18" charset="0"/>
              </a:rPr>
              <a:t>Working in the </a:t>
            </a:r>
          </a:p>
          <a:p>
            <a:pPr algn="ctr"/>
            <a:r>
              <a:rPr lang="en-US" sz="1350" b="1" dirty="0">
                <a:latin typeface="Times New Roman" panose="02020603050405020304" pitchFamily="18" charset="0"/>
              </a:rPr>
              <a:t>Modernized NSRS:</a:t>
            </a:r>
          </a:p>
          <a:p>
            <a:pPr algn="ctr"/>
            <a:r>
              <a:rPr lang="en-US" sz="1350" dirty="0">
                <a:latin typeface="Times New Roman" panose="02020603050405020304" pitchFamily="18" charset="0"/>
              </a:rPr>
              <a:t>April 2019</a:t>
            </a:r>
          </a:p>
          <a:p>
            <a:pPr algn="ctr"/>
            <a:r>
              <a:rPr lang="en-US" sz="1350" i="1" dirty="0">
                <a:latin typeface="Times New Roman" panose="02020603050405020304" pitchFamily="18" charset="0"/>
              </a:rPr>
              <a:t>Revised Feb 2021</a:t>
            </a:r>
          </a:p>
          <a:p>
            <a:pPr algn="ctr"/>
            <a:r>
              <a:rPr lang="en-US" sz="1350" b="1" i="1" dirty="0">
                <a:latin typeface="Times New Roman" panose="02020603050405020304" pitchFamily="18" charset="0"/>
              </a:rPr>
              <a:t>NOAA TR NOS NGS </a:t>
            </a:r>
            <a:r>
              <a:rPr lang="en-US" sz="1350" b="1" i="1" dirty="0">
                <a:solidFill>
                  <a:srgbClr val="C00000"/>
                </a:solidFill>
                <a:latin typeface="Times New Roman" panose="02020603050405020304" pitchFamily="18" charset="0"/>
              </a:rPr>
              <a:t>67</a:t>
            </a:r>
          </a:p>
          <a:p>
            <a:pPr algn="ctr"/>
            <a:r>
              <a:rPr lang="en-US" sz="788" dirty="0">
                <a:latin typeface="Times New Roman" panose="02020603050405020304" pitchFamily="18" charset="0"/>
              </a:rPr>
              <a:t>133 pages</a:t>
            </a:r>
          </a:p>
          <a:p>
            <a:pPr algn="ctr"/>
            <a:endParaRPr lang="en-US" sz="1350" dirty="0">
              <a:latin typeface="Times New Roman" panose="02020603050405020304" pitchFamily="18" charset="0"/>
            </a:endParaRPr>
          </a:p>
        </p:txBody>
      </p:sp>
      <p:pic>
        <p:nvPicPr>
          <p:cNvPr id="11" name="Picture 10">
            <a:extLst>
              <a:ext uri="{FF2B5EF4-FFF2-40B4-BE49-F238E27FC236}">
                <a16:creationId xmlns:a16="http://schemas.microsoft.com/office/drawing/2014/main" id="{76205595-AD9E-431D-A4B9-33A5FE9FDF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1857" y="1198182"/>
            <a:ext cx="1845994" cy="2441103"/>
          </a:xfrm>
          <a:prstGeom prst="rect">
            <a:avLst/>
          </a:prstGeom>
        </p:spPr>
      </p:pic>
      <p:pic>
        <p:nvPicPr>
          <p:cNvPr id="12" name="Picture 11">
            <a:extLst>
              <a:ext uri="{FF2B5EF4-FFF2-40B4-BE49-F238E27FC236}">
                <a16:creationId xmlns:a16="http://schemas.microsoft.com/office/drawing/2014/main" id="{2DD8729E-9A52-487A-A1BB-C069CD411809}"/>
              </a:ext>
            </a:extLst>
          </p:cNvPr>
          <p:cNvPicPr>
            <a:picLocks noChangeAspect="1"/>
          </p:cNvPicPr>
          <p:nvPr/>
        </p:nvPicPr>
        <p:blipFill>
          <a:blip r:embed="rId4"/>
          <a:stretch>
            <a:fillRect/>
          </a:stretch>
        </p:blipFill>
        <p:spPr>
          <a:xfrm>
            <a:off x="6881715" y="1201909"/>
            <a:ext cx="1811821" cy="2439344"/>
          </a:xfrm>
          <a:prstGeom prst="rect">
            <a:avLst/>
          </a:prstGeom>
        </p:spPr>
      </p:pic>
      <p:pic>
        <p:nvPicPr>
          <p:cNvPr id="15" name="Picture 14">
            <a:extLst>
              <a:ext uri="{FF2B5EF4-FFF2-40B4-BE49-F238E27FC236}">
                <a16:creationId xmlns:a16="http://schemas.microsoft.com/office/drawing/2014/main" id="{76F0A98C-BF05-42A5-9E3E-8D07F601EAB7}"/>
              </a:ext>
            </a:extLst>
          </p:cNvPr>
          <p:cNvPicPr>
            <a:picLocks noChangeAspect="1"/>
          </p:cNvPicPr>
          <p:nvPr/>
        </p:nvPicPr>
        <p:blipFill>
          <a:blip r:embed="rId5"/>
          <a:stretch>
            <a:fillRect/>
          </a:stretch>
        </p:blipFill>
        <p:spPr>
          <a:xfrm>
            <a:off x="6888298" y="1198181"/>
            <a:ext cx="1805238" cy="2337495"/>
          </a:xfrm>
          <a:prstGeom prst="rect">
            <a:avLst/>
          </a:prstGeom>
        </p:spPr>
      </p:pic>
      <p:pic>
        <p:nvPicPr>
          <p:cNvPr id="16" name="Picture 15">
            <a:extLst>
              <a:ext uri="{FF2B5EF4-FFF2-40B4-BE49-F238E27FC236}">
                <a16:creationId xmlns:a16="http://schemas.microsoft.com/office/drawing/2014/main" id="{47BEBED5-F1EE-40BC-826F-22C14C49C77D}"/>
              </a:ext>
            </a:extLst>
          </p:cNvPr>
          <p:cNvPicPr>
            <a:picLocks noChangeAspect="1"/>
          </p:cNvPicPr>
          <p:nvPr/>
        </p:nvPicPr>
        <p:blipFill>
          <a:blip r:embed="rId6"/>
          <a:stretch>
            <a:fillRect/>
          </a:stretch>
        </p:blipFill>
        <p:spPr>
          <a:xfrm>
            <a:off x="3787498" y="1198181"/>
            <a:ext cx="1870354" cy="2427775"/>
          </a:xfrm>
          <a:prstGeom prst="rect">
            <a:avLst/>
          </a:prstGeom>
        </p:spPr>
      </p:pic>
      <p:pic>
        <p:nvPicPr>
          <p:cNvPr id="17" name="Picture 16">
            <a:extLst>
              <a:ext uri="{FF2B5EF4-FFF2-40B4-BE49-F238E27FC236}">
                <a16:creationId xmlns:a16="http://schemas.microsoft.com/office/drawing/2014/main" id="{B0D09571-17AE-49B6-9F07-02A3A9AA9A4F}"/>
              </a:ext>
            </a:extLst>
          </p:cNvPr>
          <p:cNvPicPr>
            <a:picLocks noChangeAspect="1"/>
          </p:cNvPicPr>
          <p:nvPr/>
        </p:nvPicPr>
        <p:blipFill>
          <a:blip r:embed="rId7"/>
          <a:stretch>
            <a:fillRect/>
          </a:stretch>
        </p:blipFill>
        <p:spPr>
          <a:xfrm>
            <a:off x="426982" y="1198182"/>
            <a:ext cx="1865773" cy="2415878"/>
          </a:xfrm>
          <a:prstGeom prst="rect">
            <a:avLst/>
          </a:prstGeom>
        </p:spPr>
      </p:pic>
      <p:sp>
        <p:nvSpPr>
          <p:cNvPr id="14" name="Rectangle 13">
            <a:extLst>
              <a:ext uri="{FF2B5EF4-FFF2-40B4-BE49-F238E27FC236}">
                <a16:creationId xmlns:a16="http://schemas.microsoft.com/office/drawing/2014/main" id="{075286DE-959B-4363-882A-863E62ECF007}"/>
              </a:ext>
            </a:extLst>
          </p:cNvPr>
          <p:cNvSpPr/>
          <p:nvPr/>
        </p:nvSpPr>
        <p:spPr>
          <a:xfrm>
            <a:off x="835350" y="2387084"/>
            <a:ext cx="7473299" cy="369332"/>
          </a:xfrm>
          <a:prstGeom prst="rect">
            <a:avLst/>
          </a:prstGeom>
        </p:spPr>
        <p:txBody>
          <a:bodyPr wrap="square">
            <a:spAutoFit/>
          </a:bodyPr>
          <a:lstStyle/>
          <a:p>
            <a:r>
              <a:rPr lang="en-US" dirty="0"/>
              <a:t>Available in the NGS Publications Library:  https://geodesy.noaa.gov/library/</a:t>
            </a:r>
          </a:p>
        </p:txBody>
      </p:sp>
    </p:spTree>
    <p:extLst>
      <p:ext uri="{BB962C8B-B14F-4D97-AF65-F5344CB8AC3E}">
        <p14:creationId xmlns:p14="http://schemas.microsoft.com/office/powerpoint/2010/main" val="6191656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58;p29"/>
          <p:cNvPicPr preferRelativeResize="0">
            <a:picLocks noChangeAspect="1"/>
          </p:cNvPicPr>
          <p:nvPr/>
        </p:nvPicPr>
        <p:blipFill>
          <a:blip r:embed="rId3">
            <a:alphaModFix/>
          </a:blip>
          <a:stretch>
            <a:fillRect/>
          </a:stretch>
        </p:blipFill>
        <p:spPr>
          <a:xfrm>
            <a:off x="2351057" y="1049500"/>
            <a:ext cx="2206319" cy="3038744"/>
          </a:xfrm>
          <a:prstGeom prst="rect">
            <a:avLst/>
          </a:prstGeom>
          <a:ln>
            <a:noFill/>
          </a:ln>
          <a:effectLst>
            <a:outerShdw blurRad="292100" dist="139700" dir="2700000" algn="tl" rotWithShape="0">
              <a:srgbClr val="333333">
                <a:alpha val="65000"/>
              </a:srgbClr>
            </a:outerShdw>
          </a:effectLst>
        </p:spPr>
      </p:pic>
      <p:pic>
        <p:nvPicPr>
          <p:cNvPr id="8" name="Google Shape;159;p29"/>
          <p:cNvPicPr preferRelativeResize="0">
            <a:picLocks noChangeAspect="1"/>
          </p:cNvPicPr>
          <p:nvPr/>
        </p:nvPicPr>
        <p:blipFill rotWithShape="1">
          <a:blip r:embed="rId4">
            <a:alphaModFix/>
          </a:blip>
          <a:srcRect r="4504"/>
          <a:stretch/>
        </p:blipFill>
        <p:spPr>
          <a:xfrm>
            <a:off x="6867314" y="1049499"/>
            <a:ext cx="2182115" cy="3038743"/>
          </a:xfrm>
          <a:prstGeom prst="rect">
            <a:avLst/>
          </a:prstGeom>
          <a:ln>
            <a:noFill/>
          </a:ln>
          <a:effectLst>
            <a:outerShdw blurRad="292100" dist="139700" dir="2700000" algn="tl" rotWithShape="0">
              <a:srgbClr val="333333">
                <a:alpha val="65000"/>
              </a:srgbClr>
            </a:outerShdw>
          </a:effectLst>
        </p:spPr>
      </p:pic>
      <p:pic>
        <p:nvPicPr>
          <p:cNvPr id="9" name="Google Shape;160;p29"/>
          <p:cNvPicPr preferRelativeResize="0">
            <a:picLocks noChangeAspect="1"/>
          </p:cNvPicPr>
          <p:nvPr/>
        </p:nvPicPr>
        <p:blipFill>
          <a:blip r:embed="rId5">
            <a:alphaModFix/>
          </a:blip>
          <a:stretch>
            <a:fillRect/>
          </a:stretch>
        </p:blipFill>
        <p:spPr>
          <a:xfrm>
            <a:off x="4609170" y="1049501"/>
            <a:ext cx="2196394" cy="3038743"/>
          </a:xfrm>
          <a:prstGeom prst="rect">
            <a:avLst/>
          </a:prstGeom>
          <a:ln>
            <a:noFill/>
          </a:ln>
          <a:effectLst>
            <a:outerShdw blurRad="292100" dist="139700" dir="2700000" algn="tl" rotWithShape="0">
              <a:srgbClr val="333333">
                <a:alpha val="65000"/>
              </a:srgbClr>
            </a:outerShdw>
          </a:effectLst>
        </p:spPr>
      </p:pic>
      <p:pic>
        <p:nvPicPr>
          <p:cNvPr id="10" name="Google Shape;161;p29"/>
          <p:cNvPicPr preferRelativeResize="0">
            <a:picLocks noChangeAspect="1"/>
          </p:cNvPicPr>
          <p:nvPr/>
        </p:nvPicPr>
        <p:blipFill>
          <a:blip r:embed="rId6">
            <a:alphaModFix/>
          </a:blip>
          <a:stretch>
            <a:fillRect/>
          </a:stretch>
        </p:blipFill>
        <p:spPr>
          <a:xfrm>
            <a:off x="111958" y="1049498"/>
            <a:ext cx="2185750" cy="3038744"/>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C16DF390-E6DB-44CF-8373-0237C7FA19C8}"/>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Use Cases</a:t>
            </a:r>
          </a:p>
        </p:txBody>
      </p:sp>
      <p:sp>
        <p:nvSpPr>
          <p:cNvPr id="4" name="Date Placeholder 3">
            <a:extLst>
              <a:ext uri="{FF2B5EF4-FFF2-40B4-BE49-F238E27FC236}">
                <a16:creationId xmlns:a16="http://schemas.microsoft.com/office/drawing/2014/main" id="{DC594A0D-42CD-4A42-9BF5-D14E2B30FA04}"/>
              </a:ext>
            </a:extLst>
          </p:cNvPr>
          <p:cNvSpPr>
            <a:spLocks noGrp="1"/>
          </p:cNvSpPr>
          <p:nvPr>
            <p:ph type="dt" sz="half" idx="10"/>
          </p:nvPr>
        </p:nvSpPr>
        <p:spPr/>
        <p:txBody>
          <a:bodyPr/>
          <a:lstStyle/>
          <a:p>
            <a:r>
              <a:rPr lang="en-US"/>
              <a:t>9/17/2021</a:t>
            </a:r>
          </a:p>
        </p:txBody>
      </p:sp>
      <p:sp>
        <p:nvSpPr>
          <p:cNvPr id="5" name="Footer Placeholder 4">
            <a:extLst>
              <a:ext uri="{FF2B5EF4-FFF2-40B4-BE49-F238E27FC236}">
                <a16:creationId xmlns:a16="http://schemas.microsoft.com/office/drawing/2014/main" id="{DEC12EA4-4772-44F3-9CE4-DD8C3C73EA77}"/>
              </a:ext>
            </a:extLst>
          </p:cNvPr>
          <p:cNvSpPr>
            <a:spLocks noGrp="1"/>
          </p:cNvSpPr>
          <p:nvPr>
            <p:ph type="ftr" sz="quarter" idx="11"/>
          </p:nvPr>
        </p:nvSpPr>
        <p:spPr/>
        <p:txBody>
          <a:bodyPr/>
          <a:lstStyle/>
          <a:p>
            <a:r>
              <a:rPr lang="en-US"/>
              <a:t>2021 University of Florida NSRS Workshop</a:t>
            </a:r>
          </a:p>
        </p:txBody>
      </p:sp>
      <p:sp>
        <p:nvSpPr>
          <p:cNvPr id="6" name="Slide Number Placeholder 5">
            <a:extLst>
              <a:ext uri="{FF2B5EF4-FFF2-40B4-BE49-F238E27FC236}">
                <a16:creationId xmlns:a16="http://schemas.microsoft.com/office/drawing/2014/main" id="{12A03D06-73FA-49DD-BD7C-88618D7D5D6C}"/>
              </a:ext>
            </a:extLst>
          </p:cNvPr>
          <p:cNvSpPr>
            <a:spLocks noGrp="1"/>
          </p:cNvSpPr>
          <p:nvPr>
            <p:ph type="sldNum" sz="quarter" idx="12"/>
          </p:nvPr>
        </p:nvSpPr>
        <p:spPr/>
        <p:txBody>
          <a:bodyPr/>
          <a:lstStyle/>
          <a:p>
            <a:fld id="{D3D538F9-49A3-B84F-B36B-A7030CDE5D5B}" type="slidenum">
              <a:rPr lang="en-US" smtClean="0"/>
              <a:t>12</a:t>
            </a:fld>
            <a:endParaRPr lang="en-US"/>
          </a:p>
        </p:txBody>
      </p:sp>
    </p:spTree>
    <p:extLst>
      <p:ext uri="{BB962C8B-B14F-4D97-AF65-F5344CB8AC3E}">
        <p14:creationId xmlns:p14="http://schemas.microsoft.com/office/powerpoint/2010/main" val="394080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F814F-D06B-4002-A0E6-D0A4F00E7F54}"/>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Updates to OPUS Projects</a:t>
            </a:r>
          </a:p>
        </p:txBody>
      </p:sp>
      <p:sp>
        <p:nvSpPr>
          <p:cNvPr id="3" name="Content Placeholder 2">
            <a:extLst>
              <a:ext uri="{FF2B5EF4-FFF2-40B4-BE49-F238E27FC236}">
                <a16:creationId xmlns:a16="http://schemas.microsoft.com/office/drawing/2014/main" id="{4452961E-3545-4559-9AA2-DA4D2704DB07}"/>
              </a:ext>
            </a:extLst>
          </p:cNvPr>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OP 4.0 is now live </a:t>
            </a:r>
            <a:r>
              <a:rPr lang="en-US" dirty="0">
                <a:latin typeface="Arial" panose="020B0604020202020204" pitchFamily="34" charset="0"/>
                <a:cs typeface="Arial" panose="020B0604020202020204" pitchFamily="34" charset="0"/>
                <a:hlinkClick r:id="rId2"/>
              </a:rPr>
              <a:t>https://www.ngs.noaa.gov/OPUS-Projects/OpusProjects.shtml</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Makes it easy to Bluebook your data</a:t>
            </a:r>
          </a:p>
          <a:p>
            <a:r>
              <a:rPr lang="en-US" dirty="0">
                <a:latin typeface="Arial" panose="020B0604020202020204" pitchFamily="34" charset="0"/>
                <a:cs typeface="Arial" panose="020B0604020202020204" pitchFamily="34" charset="0"/>
              </a:rPr>
              <a:t>OP 5.0 now on Beta (since yesterday)! </a:t>
            </a:r>
            <a:r>
              <a:rPr lang="en-US" dirty="0">
                <a:latin typeface="Arial" panose="020B0604020202020204" pitchFamily="34" charset="0"/>
                <a:cs typeface="Arial" panose="020B0604020202020204" pitchFamily="34" charset="0"/>
                <a:hlinkClick r:id="rId3"/>
              </a:rPr>
              <a:t>https://</a:t>
            </a:r>
            <a:r>
              <a:rPr lang="en-US" b="1" dirty="0">
                <a:latin typeface="Arial" panose="020B0604020202020204" pitchFamily="34" charset="0"/>
                <a:cs typeface="Arial" panose="020B0604020202020204" pitchFamily="34" charset="0"/>
                <a:hlinkClick r:id="rId3"/>
              </a:rPr>
              <a:t>beta</a:t>
            </a:r>
            <a:r>
              <a:rPr lang="en-US" dirty="0">
                <a:latin typeface="Arial" panose="020B0604020202020204" pitchFamily="34" charset="0"/>
                <a:cs typeface="Arial" panose="020B0604020202020204" pitchFamily="34" charset="0"/>
                <a:hlinkClick r:id="rId3"/>
              </a:rPr>
              <a:t>.ngs.noaa.gov/OPUS-Projects/OpusProjects.shtml</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Processes RTN-derived vectors</a:t>
            </a:r>
          </a:p>
        </p:txBody>
      </p:sp>
      <p:sp>
        <p:nvSpPr>
          <p:cNvPr id="4" name="Date Placeholder 3">
            <a:extLst>
              <a:ext uri="{FF2B5EF4-FFF2-40B4-BE49-F238E27FC236}">
                <a16:creationId xmlns:a16="http://schemas.microsoft.com/office/drawing/2014/main" id="{3C00D428-5312-4F12-B4D3-A1919056BFE0}"/>
              </a:ext>
            </a:extLst>
          </p:cNvPr>
          <p:cNvSpPr>
            <a:spLocks noGrp="1"/>
          </p:cNvSpPr>
          <p:nvPr>
            <p:ph type="dt" sz="half" idx="10"/>
          </p:nvPr>
        </p:nvSpPr>
        <p:spPr/>
        <p:txBody>
          <a:bodyPr/>
          <a:lstStyle/>
          <a:p>
            <a:r>
              <a:rPr lang="en-US"/>
              <a:t>9/17/2021</a:t>
            </a:r>
          </a:p>
        </p:txBody>
      </p:sp>
      <p:sp>
        <p:nvSpPr>
          <p:cNvPr id="5" name="Footer Placeholder 4">
            <a:extLst>
              <a:ext uri="{FF2B5EF4-FFF2-40B4-BE49-F238E27FC236}">
                <a16:creationId xmlns:a16="http://schemas.microsoft.com/office/drawing/2014/main" id="{61B29C70-A6C0-4A91-814B-A325FD463EC2}"/>
              </a:ext>
            </a:extLst>
          </p:cNvPr>
          <p:cNvSpPr>
            <a:spLocks noGrp="1"/>
          </p:cNvSpPr>
          <p:nvPr>
            <p:ph type="ftr" sz="quarter" idx="11"/>
          </p:nvPr>
        </p:nvSpPr>
        <p:spPr/>
        <p:txBody>
          <a:bodyPr/>
          <a:lstStyle/>
          <a:p>
            <a:r>
              <a:rPr lang="en-US"/>
              <a:t>2021 University of Florida NSRS Workshop</a:t>
            </a:r>
          </a:p>
        </p:txBody>
      </p:sp>
      <p:sp>
        <p:nvSpPr>
          <p:cNvPr id="6" name="Slide Number Placeholder 5">
            <a:extLst>
              <a:ext uri="{FF2B5EF4-FFF2-40B4-BE49-F238E27FC236}">
                <a16:creationId xmlns:a16="http://schemas.microsoft.com/office/drawing/2014/main" id="{16FFD108-1F0D-4D79-BEB6-FA300C1D59B7}"/>
              </a:ext>
            </a:extLst>
          </p:cNvPr>
          <p:cNvSpPr>
            <a:spLocks noGrp="1"/>
          </p:cNvSpPr>
          <p:nvPr>
            <p:ph type="sldNum" sz="quarter" idx="12"/>
          </p:nvPr>
        </p:nvSpPr>
        <p:spPr/>
        <p:txBody>
          <a:bodyPr/>
          <a:lstStyle/>
          <a:p>
            <a:fld id="{D3D538F9-49A3-B84F-B36B-A7030CDE5D5B}" type="slidenum">
              <a:rPr lang="en-US" smtClean="0"/>
              <a:t>13</a:t>
            </a:fld>
            <a:endParaRPr lang="en-US"/>
          </a:p>
        </p:txBody>
      </p:sp>
    </p:spTree>
    <p:extLst>
      <p:ext uri="{BB962C8B-B14F-4D97-AF65-F5344CB8AC3E}">
        <p14:creationId xmlns:p14="http://schemas.microsoft.com/office/powerpoint/2010/main" val="19671278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0C9B-B2FF-479D-9CBB-0E6E84C3145F}"/>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New types of Coordinates</a:t>
            </a:r>
          </a:p>
        </p:txBody>
      </p:sp>
      <p:sp>
        <p:nvSpPr>
          <p:cNvPr id="3" name="Text Placeholder 2">
            <a:extLst>
              <a:ext uri="{FF2B5EF4-FFF2-40B4-BE49-F238E27FC236}">
                <a16:creationId xmlns:a16="http://schemas.microsoft.com/office/drawing/2014/main" id="{3969B729-C236-4BCA-B466-C22AF1F83C02}"/>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47DBE56-BCEA-4974-BE9E-0152052E8AF2}"/>
              </a:ext>
            </a:extLst>
          </p:cNvPr>
          <p:cNvSpPr>
            <a:spLocks noGrp="1"/>
          </p:cNvSpPr>
          <p:nvPr>
            <p:ph type="dt" sz="half" idx="10"/>
          </p:nvPr>
        </p:nvSpPr>
        <p:spPr/>
        <p:txBody>
          <a:bodyPr/>
          <a:lstStyle/>
          <a:p>
            <a:r>
              <a:rPr lang="en-US"/>
              <a:t>9/17/2021</a:t>
            </a:r>
          </a:p>
        </p:txBody>
      </p:sp>
      <p:sp>
        <p:nvSpPr>
          <p:cNvPr id="5" name="Footer Placeholder 4">
            <a:extLst>
              <a:ext uri="{FF2B5EF4-FFF2-40B4-BE49-F238E27FC236}">
                <a16:creationId xmlns:a16="http://schemas.microsoft.com/office/drawing/2014/main" id="{C5BBF6FC-38B1-4294-8313-01E0D86861C7}"/>
              </a:ext>
            </a:extLst>
          </p:cNvPr>
          <p:cNvSpPr>
            <a:spLocks noGrp="1"/>
          </p:cNvSpPr>
          <p:nvPr>
            <p:ph type="ftr" sz="quarter" idx="11"/>
          </p:nvPr>
        </p:nvSpPr>
        <p:spPr/>
        <p:txBody>
          <a:bodyPr/>
          <a:lstStyle/>
          <a:p>
            <a:r>
              <a:rPr lang="en-US"/>
              <a:t>2021 University of Florida NSRS Workshop</a:t>
            </a:r>
          </a:p>
        </p:txBody>
      </p:sp>
      <p:sp>
        <p:nvSpPr>
          <p:cNvPr id="6" name="Slide Number Placeholder 5">
            <a:extLst>
              <a:ext uri="{FF2B5EF4-FFF2-40B4-BE49-F238E27FC236}">
                <a16:creationId xmlns:a16="http://schemas.microsoft.com/office/drawing/2014/main" id="{0C48B75C-89A5-41AC-88B6-498316EDFD5A}"/>
              </a:ext>
            </a:extLst>
          </p:cNvPr>
          <p:cNvSpPr>
            <a:spLocks noGrp="1"/>
          </p:cNvSpPr>
          <p:nvPr>
            <p:ph type="sldNum" sz="quarter" idx="12"/>
          </p:nvPr>
        </p:nvSpPr>
        <p:spPr/>
        <p:txBody>
          <a:bodyPr/>
          <a:lstStyle/>
          <a:p>
            <a:fld id="{D3D538F9-49A3-B84F-B36B-A7030CDE5D5B}" type="slidenum">
              <a:rPr lang="en-US" smtClean="0"/>
              <a:t>14</a:t>
            </a:fld>
            <a:endParaRPr lang="en-US"/>
          </a:p>
        </p:txBody>
      </p:sp>
    </p:spTree>
    <p:extLst>
      <p:ext uri="{BB962C8B-B14F-4D97-AF65-F5344CB8AC3E}">
        <p14:creationId xmlns:p14="http://schemas.microsoft.com/office/powerpoint/2010/main" val="28599726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5823736-43C1-4B89-AB18-398424CB0B41}"/>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04910FA4-D685-4960-98E5-251313C18DF8}"/>
              </a:ext>
            </a:extLst>
          </p:cNvPr>
          <p:cNvSpPr>
            <a:spLocks noGrp="1"/>
          </p:cNvSpPr>
          <p:nvPr>
            <p:ph sz="half" idx="1"/>
          </p:nvPr>
        </p:nvSpPr>
        <p:spPr/>
        <p:txBody>
          <a:bodyPr>
            <a:normAutofit fontScale="92500"/>
          </a:bodyPr>
          <a:lstStyle/>
          <a:p>
            <a:endParaRPr lang="en-US"/>
          </a:p>
        </p:txBody>
      </p:sp>
      <p:sp>
        <p:nvSpPr>
          <p:cNvPr id="10" name="Content Placeholder 9">
            <a:extLst>
              <a:ext uri="{FF2B5EF4-FFF2-40B4-BE49-F238E27FC236}">
                <a16:creationId xmlns:a16="http://schemas.microsoft.com/office/drawing/2014/main" id="{8301D084-8D57-4B87-85BD-B95AFC2E848C}"/>
              </a:ext>
            </a:extLst>
          </p:cNvPr>
          <p:cNvSpPr>
            <a:spLocks noGrp="1"/>
          </p:cNvSpPr>
          <p:nvPr>
            <p:ph sz="half" idx="2"/>
          </p:nvPr>
        </p:nvSpPr>
        <p:spPr/>
        <p:txBody>
          <a:bodyPr>
            <a:normAutofit fontScale="92500"/>
          </a:bodyPr>
          <a:lstStyle/>
          <a:p>
            <a:pPr marL="0" indent="0">
              <a:buNone/>
            </a:pPr>
            <a:r>
              <a:rPr lang="en-US" b="1" dirty="0">
                <a:latin typeface="Arial" panose="020B0604020202020204" pitchFamily="34" charset="0"/>
                <a:cs typeface="Arial" panose="020B0604020202020204" pitchFamily="34" charset="0"/>
              </a:rPr>
              <a:t>Coordinate:</a:t>
            </a:r>
            <a:r>
              <a:rPr lang="en-US" dirty="0">
                <a:latin typeface="Arial" panose="020B0604020202020204" pitchFamily="34" charset="0"/>
                <a:cs typeface="Arial" panose="020B0604020202020204" pitchFamily="34" charset="0"/>
              </a:rPr>
              <a:t> One of a set of N numbers designating the location of a point in N-dimensional space. Specific to the modernized NSRS, five types of coordinates will be supported.</a:t>
            </a:r>
          </a:p>
          <a:p>
            <a:endParaRPr lang="en-US" dirty="0"/>
          </a:p>
        </p:txBody>
      </p:sp>
      <p:sp>
        <p:nvSpPr>
          <p:cNvPr id="4" name="Date Placeholder 3">
            <a:extLst>
              <a:ext uri="{FF2B5EF4-FFF2-40B4-BE49-F238E27FC236}">
                <a16:creationId xmlns:a16="http://schemas.microsoft.com/office/drawing/2014/main" id="{2EF6575A-98F3-490E-84ED-63A05D7A6887}"/>
              </a:ext>
            </a:extLst>
          </p:cNvPr>
          <p:cNvSpPr>
            <a:spLocks noGrp="1"/>
          </p:cNvSpPr>
          <p:nvPr>
            <p:ph type="dt" sz="half" idx="10"/>
          </p:nvPr>
        </p:nvSpPr>
        <p:spPr/>
        <p:txBody>
          <a:bodyPr/>
          <a:lstStyle/>
          <a:p>
            <a:r>
              <a:rPr lang="en-US"/>
              <a:t>9/17/2021</a:t>
            </a:r>
          </a:p>
        </p:txBody>
      </p:sp>
      <p:sp>
        <p:nvSpPr>
          <p:cNvPr id="5" name="Footer Placeholder 4">
            <a:extLst>
              <a:ext uri="{FF2B5EF4-FFF2-40B4-BE49-F238E27FC236}">
                <a16:creationId xmlns:a16="http://schemas.microsoft.com/office/drawing/2014/main" id="{F7303475-A598-4FDF-BECE-A6C421E24D68}"/>
              </a:ext>
            </a:extLst>
          </p:cNvPr>
          <p:cNvSpPr>
            <a:spLocks noGrp="1"/>
          </p:cNvSpPr>
          <p:nvPr>
            <p:ph type="ftr" sz="quarter" idx="11"/>
          </p:nvPr>
        </p:nvSpPr>
        <p:spPr/>
        <p:txBody>
          <a:bodyPr/>
          <a:lstStyle/>
          <a:p>
            <a:r>
              <a:rPr lang="en-US"/>
              <a:t>2021 University of Florida NSRS Workshop</a:t>
            </a:r>
          </a:p>
        </p:txBody>
      </p:sp>
      <p:sp>
        <p:nvSpPr>
          <p:cNvPr id="6" name="Slide Number Placeholder 5">
            <a:extLst>
              <a:ext uri="{FF2B5EF4-FFF2-40B4-BE49-F238E27FC236}">
                <a16:creationId xmlns:a16="http://schemas.microsoft.com/office/drawing/2014/main" id="{13121F7D-7C43-499C-8345-7E726038B4CD}"/>
              </a:ext>
            </a:extLst>
          </p:cNvPr>
          <p:cNvSpPr>
            <a:spLocks noGrp="1"/>
          </p:cNvSpPr>
          <p:nvPr>
            <p:ph type="sldNum" sz="quarter" idx="12"/>
          </p:nvPr>
        </p:nvSpPr>
        <p:spPr/>
        <p:txBody>
          <a:bodyPr/>
          <a:lstStyle/>
          <a:p>
            <a:fld id="{D3D538F9-49A3-B84F-B36B-A7030CDE5D5B}" type="slidenum">
              <a:rPr lang="en-US" smtClean="0"/>
              <a:t>15</a:t>
            </a:fld>
            <a:endParaRPr lang="en-US"/>
          </a:p>
        </p:txBody>
      </p:sp>
      <p:pic>
        <p:nvPicPr>
          <p:cNvPr id="7" name="Picture 6">
            <a:extLst>
              <a:ext uri="{FF2B5EF4-FFF2-40B4-BE49-F238E27FC236}">
                <a16:creationId xmlns:a16="http://schemas.microsoft.com/office/drawing/2014/main" id="{D182B0CD-C630-4BDA-AC6C-41DCB092B0AD}"/>
              </a:ext>
            </a:extLst>
          </p:cNvPr>
          <p:cNvPicPr>
            <a:picLocks noChangeAspect="1"/>
          </p:cNvPicPr>
          <p:nvPr/>
        </p:nvPicPr>
        <p:blipFill>
          <a:blip r:embed="rId3"/>
          <a:stretch>
            <a:fillRect/>
          </a:stretch>
        </p:blipFill>
        <p:spPr>
          <a:xfrm>
            <a:off x="304800" y="0"/>
            <a:ext cx="3979509" cy="5143500"/>
          </a:xfrm>
          <a:prstGeom prst="rect">
            <a:avLst/>
          </a:prstGeom>
        </p:spPr>
      </p:pic>
    </p:spTree>
    <p:extLst>
      <p:ext uri="{BB962C8B-B14F-4D97-AF65-F5344CB8AC3E}">
        <p14:creationId xmlns:p14="http://schemas.microsoft.com/office/powerpoint/2010/main" val="25762813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New Types of Coordinates</a:t>
            </a:r>
          </a:p>
        </p:txBody>
      </p:sp>
      <p:sp>
        <p:nvSpPr>
          <p:cNvPr id="7" name="Content Placeholder 6">
            <a:extLst>
              <a:ext uri="{FF2B5EF4-FFF2-40B4-BE49-F238E27FC236}">
                <a16:creationId xmlns:a16="http://schemas.microsoft.com/office/drawing/2014/main" id="{3442C682-5BBE-4AC1-BABC-8AB8799EC1DC}"/>
              </a:ext>
            </a:extLst>
          </p:cNvPr>
          <p:cNvSpPr>
            <a:spLocks noGrp="1"/>
          </p:cNvSpPr>
          <p:nvPr>
            <p:ph idx="1"/>
          </p:nvPr>
        </p:nvSpPr>
        <p:spPr>
          <a:xfrm>
            <a:off x="457200" y="1200151"/>
            <a:ext cx="8229600" cy="3567112"/>
          </a:xfrm>
        </p:spPr>
        <p:txBody>
          <a:bodyPr>
            <a:normAutofit fontScale="92500" lnSpcReduction="20000"/>
          </a:bodyPr>
          <a:lstStyle/>
          <a:p>
            <a:pPr marL="0" indent="0">
              <a:buNone/>
            </a:pPr>
            <a:r>
              <a:rPr lang="en-US" dirty="0">
                <a:latin typeface="Arial" panose="020B0604020202020204" pitchFamily="34" charset="0"/>
                <a:cs typeface="Arial" panose="020B0604020202020204" pitchFamily="34" charset="0"/>
              </a:rPr>
              <a:t>NGS anticipates that 5 types of coordinates will be used in the NSRS. They are:</a:t>
            </a: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Reported</a:t>
            </a:r>
          </a:p>
          <a:p>
            <a:pPr marL="0" indent="0" algn="ctr">
              <a:buNone/>
            </a:pPr>
            <a:r>
              <a:rPr lang="en-US" dirty="0">
                <a:latin typeface="Arial" panose="020B0604020202020204" pitchFamily="34" charset="0"/>
                <a:cs typeface="Arial" panose="020B0604020202020204" pitchFamily="34" charset="0"/>
              </a:rPr>
              <a:t>OPUS</a:t>
            </a:r>
          </a:p>
          <a:p>
            <a:pPr marL="0" indent="0" algn="ctr">
              <a:buNone/>
            </a:pPr>
            <a:r>
              <a:rPr lang="en-US" dirty="0">
                <a:latin typeface="Arial" panose="020B0604020202020204" pitchFamily="34" charset="0"/>
                <a:cs typeface="Arial" panose="020B0604020202020204" pitchFamily="34" charset="0"/>
              </a:rPr>
              <a:t>Reference Epoch</a:t>
            </a:r>
          </a:p>
          <a:p>
            <a:pPr marL="0" indent="0" algn="ctr">
              <a:buNone/>
            </a:pPr>
            <a:r>
              <a:rPr lang="en-US" dirty="0">
                <a:latin typeface="Arial" panose="020B0604020202020204" pitchFamily="34" charset="0"/>
                <a:cs typeface="Arial" panose="020B0604020202020204" pitchFamily="34" charset="0"/>
              </a:rPr>
              <a:t>Survey Epoch</a:t>
            </a:r>
          </a:p>
          <a:p>
            <a:pPr marL="0" indent="0" algn="ctr">
              <a:buNone/>
            </a:pPr>
            <a:r>
              <a:rPr lang="en-US" dirty="0">
                <a:latin typeface="Arial" panose="020B0604020202020204" pitchFamily="34" charset="0"/>
                <a:cs typeface="Arial" panose="020B0604020202020204" pitchFamily="34" charset="0"/>
              </a:rPr>
              <a:t>Active</a:t>
            </a:r>
          </a:p>
        </p:txBody>
      </p:sp>
      <p:sp>
        <p:nvSpPr>
          <p:cNvPr id="4" name="Date Placeholder 3"/>
          <p:cNvSpPr>
            <a:spLocks noGrp="1"/>
          </p:cNvSpPr>
          <p:nvPr>
            <p:ph type="dt" sz="half" idx="10"/>
          </p:nvPr>
        </p:nvSpPr>
        <p:spPr/>
        <p:txBody>
          <a:bodyPr/>
          <a:lstStyle/>
          <a:p>
            <a:r>
              <a:rPr lang="en-US" altLang="en-US"/>
              <a:t>9/17/2021</a:t>
            </a:r>
          </a:p>
        </p:txBody>
      </p:sp>
      <p:sp>
        <p:nvSpPr>
          <p:cNvPr id="5" name="Footer Placeholder 4"/>
          <p:cNvSpPr>
            <a:spLocks noGrp="1"/>
          </p:cNvSpPr>
          <p:nvPr>
            <p:ph type="ftr" sz="quarter" idx="11"/>
          </p:nvPr>
        </p:nvSpPr>
        <p:spPr/>
        <p:txBody>
          <a:bodyPr/>
          <a:lstStyle/>
          <a:p>
            <a:pPr>
              <a:defRPr/>
            </a:pPr>
            <a:r>
              <a:rPr lang="en-US"/>
              <a:t>2021 University of Florida NSRS Workshop</a:t>
            </a:r>
          </a:p>
        </p:txBody>
      </p:sp>
      <p:sp>
        <p:nvSpPr>
          <p:cNvPr id="6" name="Slide Number Placeholder 5"/>
          <p:cNvSpPr>
            <a:spLocks noGrp="1"/>
          </p:cNvSpPr>
          <p:nvPr>
            <p:ph type="sldNum" sz="quarter" idx="12"/>
          </p:nvPr>
        </p:nvSpPr>
        <p:spPr/>
        <p:txBody>
          <a:bodyPr/>
          <a:lstStyle/>
          <a:p>
            <a:fld id="{84C1C367-1155-47A8-B187-ABB1E4FCD3DE}" type="slidenum">
              <a:rPr lang="en-US" altLang="en-US" smtClean="0"/>
              <a:pPr/>
              <a:t>16</a:t>
            </a:fld>
            <a:endParaRPr lang="en-US" altLang="en-US"/>
          </a:p>
        </p:txBody>
      </p:sp>
    </p:spTree>
    <p:extLst>
      <p:ext uri="{BB962C8B-B14F-4D97-AF65-F5344CB8AC3E}">
        <p14:creationId xmlns:p14="http://schemas.microsoft.com/office/powerpoint/2010/main" val="3111891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67EF-BEB9-435F-8947-45237D971ADF}"/>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“Part of the NSRS”</a:t>
            </a:r>
          </a:p>
        </p:txBody>
      </p:sp>
      <p:sp>
        <p:nvSpPr>
          <p:cNvPr id="3" name="Content Placeholder 2">
            <a:extLst>
              <a:ext uri="{FF2B5EF4-FFF2-40B4-BE49-F238E27FC236}">
                <a16:creationId xmlns:a16="http://schemas.microsoft.com/office/drawing/2014/main" id="{526A26D3-907A-4148-97AF-A6B3098907EB}"/>
              </a:ext>
            </a:extLst>
          </p:cNvPr>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Only coordinates computed by NGS and stored in the NSRS database are </a:t>
            </a:r>
            <a:r>
              <a:rPr lang="en-US" i="1" dirty="0">
                <a:latin typeface="Arial" panose="020B0604020202020204" pitchFamily="34" charset="0"/>
                <a:cs typeface="Arial" panose="020B0604020202020204" pitchFamily="34" charset="0"/>
              </a:rPr>
              <a:t>“part of the NSRS”</a:t>
            </a:r>
          </a:p>
          <a:p>
            <a:pPr lvl="1" algn="ctr"/>
            <a:r>
              <a:rPr lang="en-US" i="1" dirty="0">
                <a:latin typeface="Arial" panose="020B0604020202020204" pitchFamily="34" charset="0"/>
                <a:cs typeface="Arial" panose="020B0604020202020204" pitchFamily="34" charset="0"/>
              </a:rPr>
              <a:t>Reference Epoch</a:t>
            </a:r>
          </a:p>
          <a:p>
            <a:pPr lvl="1" algn="ctr"/>
            <a:r>
              <a:rPr lang="en-US" i="1" dirty="0">
                <a:latin typeface="Arial" panose="020B0604020202020204" pitchFamily="34" charset="0"/>
                <a:cs typeface="Arial" panose="020B0604020202020204" pitchFamily="34" charset="0"/>
              </a:rPr>
              <a:t>Survey Epoch</a:t>
            </a:r>
          </a:p>
          <a:p>
            <a:pPr lvl="1" algn="ctr"/>
            <a:r>
              <a:rPr lang="en-US" i="1" dirty="0">
                <a:latin typeface="Arial" panose="020B0604020202020204" pitchFamily="34" charset="0"/>
                <a:cs typeface="Arial" panose="020B0604020202020204" pitchFamily="34" charset="0"/>
              </a:rPr>
              <a:t>Active</a:t>
            </a:r>
          </a:p>
          <a:p>
            <a:pPr lvl="1"/>
            <a:endParaRPr lang="en-US" i="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OPUS Coordinates can be </a:t>
            </a:r>
            <a:r>
              <a:rPr lang="en-US" i="1" dirty="0">
                <a:latin typeface="Arial" panose="020B0604020202020204" pitchFamily="34" charset="0"/>
                <a:cs typeface="Arial" panose="020B0604020202020204" pitchFamily="34" charset="0"/>
              </a:rPr>
              <a:t>“tied to the NSRS”</a:t>
            </a:r>
          </a:p>
        </p:txBody>
      </p:sp>
      <p:sp>
        <p:nvSpPr>
          <p:cNvPr id="4" name="Date Placeholder 3">
            <a:extLst>
              <a:ext uri="{FF2B5EF4-FFF2-40B4-BE49-F238E27FC236}">
                <a16:creationId xmlns:a16="http://schemas.microsoft.com/office/drawing/2014/main" id="{C275D5A7-599C-481C-9109-7A8F38F04C4C}"/>
              </a:ext>
            </a:extLst>
          </p:cNvPr>
          <p:cNvSpPr>
            <a:spLocks noGrp="1"/>
          </p:cNvSpPr>
          <p:nvPr>
            <p:ph type="dt" sz="half" idx="10"/>
          </p:nvPr>
        </p:nvSpPr>
        <p:spPr/>
        <p:txBody>
          <a:bodyPr/>
          <a:lstStyle/>
          <a:p>
            <a:r>
              <a:rPr lang="en-US"/>
              <a:t>9/17/2021</a:t>
            </a:r>
          </a:p>
        </p:txBody>
      </p:sp>
      <p:sp>
        <p:nvSpPr>
          <p:cNvPr id="5" name="Footer Placeholder 4">
            <a:extLst>
              <a:ext uri="{FF2B5EF4-FFF2-40B4-BE49-F238E27FC236}">
                <a16:creationId xmlns:a16="http://schemas.microsoft.com/office/drawing/2014/main" id="{D65C1B47-08D5-48F5-AC1D-1FB34582E3FC}"/>
              </a:ext>
            </a:extLst>
          </p:cNvPr>
          <p:cNvSpPr>
            <a:spLocks noGrp="1"/>
          </p:cNvSpPr>
          <p:nvPr>
            <p:ph type="ftr" sz="quarter" idx="11"/>
          </p:nvPr>
        </p:nvSpPr>
        <p:spPr/>
        <p:txBody>
          <a:bodyPr/>
          <a:lstStyle/>
          <a:p>
            <a:r>
              <a:rPr lang="en-US"/>
              <a:t>2021 University of Florida NSRS Workshop</a:t>
            </a:r>
          </a:p>
        </p:txBody>
      </p:sp>
      <p:sp>
        <p:nvSpPr>
          <p:cNvPr id="6" name="Slide Number Placeholder 5">
            <a:extLst>
              <a:ext uri="{FF2B5EF4-FFF2-40B4-BE49-F238E27FC236}">
                <a16:creationId xmlns:a16="http://schemas.microsoft.com/office/drawing/2014/main" id="{AD547E38-1448-4BE2-9FB9-C4448E6B6FFE}"/>
              </a:ext>
            </a:extLst>
          </p:cNvPr>
          <p:cNvSpPr>
            <a:spLocks noGrp="1"/>
          </p:cNvSpPr>
          <p:nvPr>
            <p:ph type="sldNum" sz="quarter" idx="12"/>
          </p:nvPr>
        </p:nvSpPr>
        <p:spPr/>
        <p:txBody>
          <a:bodyPr/>
          <a:lstStyle/>
          <a:p>
            <a:fld id="{D3D538F9-49A3-B84F-B36B-A7030CDE5D5B}" type="slidenum">
              <a:rPr lang="en-US" smtClean="0"/>
              <a:t>17</a:t>
            </a:fld>
            <a:endParaRPr lang="en-US"/>
          </a:p>
        </p:txBody>
      </p:sp>
    </p:spTree>
    <p:extLst>
      <p:ext uri="{BB962C8B-B14F-4D97-AF65-F5344CB8AC3E}">
        <p14:creationId xmlns:p14="http://schemas.microsoft.com/office/powerpoint/2010/main" val="31088928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2866BB-79D5-446D-9E68-B4F9D8C94973}"/>
              </a:ext>
            </a:extLst>
          </p:cNvPr>
          <p:cNvSpPr>
            <a:spLocks noGrp="1"/>
          </p:cNvSpPr>
          <p:nvPr>
            <p:ph type="body" idx="1"/>
          </p:nvPr>
        </p:nvSpPr>
        <p:spPr>
          <a:xfrm>
            <a:off x="457199" y="518518"/>
            <a:ext cx="4040188" cy="479822"/>
          </a:xfrm>
        </p:spPr>
        <p:txBody>
          <a:bodyPr>
            <a:noAutofit/>
          </a:bodyPr>
          <a:lstStyle/>
          <a:p>
            <a:r>
              <a:rPr lang="en-US" sz="3200" dirty="0">
                <a:latin typeface="Arial" panose="020B0604020202020204" pitchFamily="34" charset="0"/>
                <a:cs typeface="Arial" panose="020B0604020202020204" pitchFamily="34" charset="0"/>
              </a:rPr>
              <a:t>Passive Control</a:t>
            </a:r>
          </a:p>
        </p:txBody>
      </p:sp>
      <p:sp>
        <p:nvSpPr>
          <p:cNvPr id="4" name="Content Placeholder 3">
            <a:extLst>
              <a:ext uri="{FF2B5EF4-FFF2-40B4-BE49-F238E27FC236}">
                <a16:creationId xmlns:a16="http://schemas.microsoft.com/office/drawing/2014/main" id="{EFA64A9E-2215-4DBC-ABEC-8EA35FCB5846}"/>
              </a:ext>
            </a:extLst>
          </p:cNvPr>
          <p:cNvSpPr>
            <a:spLocks noGrp="1"/>
          </p:cNvSpPr>
          <p:nvPr>
            <p:ph sz="half" idx="2"/>
          </p:nvPr>
        </p:nvSpPr>
        <p:spPr>
          <a:xfrm>
            <a:off x="466807" y="1226942"/>
            <a:ext cx="4040188" cy="2963466"/>
          </a:xfrm>
        </p:spPr>
        <p:txBody>
          <a:bodyPr>
            <a:normAutofit/>
          </a:bodyPr>
          <a:lstStyle/>
          <a:p>
            <a:r>
              <a:rPr lang="en-US" dirty="0">
                <a:latin typeface="Arial" panose="020B0604020202020204" pitchFamily="34" charset="0"/>
                <a:cs typeface="Arial" panose="020B0604020202020204" pitchFamily="34" charset="0"/>
              </a:rPr>
              <a:t>Any geodetic control point that is not active control. Common examples include a metal disk set in concrete or stone, or a stainless steel rod driven into the ground. </a:t>
            </a:r>
          </a:p>
        </p:txBody>
      </p:sp>
      <p:sp>
        <p:nvSpPr>
          <p:cNvPr id="7" name="Date Placeholder 6">
            <a:extLst>
              <a:ext uri="{FF2B5EF4-FFF2-40B4-BE49-F238E27FC236}">
                <a16:creationId xmlns:a16="http://schemas.microsoft.com/office/drawing/2014/main" id="{43BAD175-3A89-437E-869A-5C25E6E1BDB8}"/>
              </a:ext>
            </a:extLst>
          </p:cNvPr>
          <p:cNvSpPr>
            <a:spLocks noGrp="1"/>
          </p:cNvSpPr>
          <p:nvPr>
            <p:ph type="dt" sz="half" idx="10"/>
          </p:nvPr>
        </p:nvSpPr>
        <p:spPr/>
        <p:txBody>
          <a:bodyPr/>
          <a:lstStyle/>
          <a:p>
            <a:r>
              <a:rPr lang="en-US"/>
              <a:t>9/17/2021</a:t>
            </a:r>
          </a:p>
        </p:txBody>
      </p:sp>
      <p:sp>
        <p:nvSpPr>
          <p:cNvPr id="8" name="Footer Placeholder 7">
            <a:extLst>
              <a:ext uri="{FF2B5EF4-FFF2-40B4-BE49-F238E27FC236}">
                <a16:creationId xmlns:a16="http://schemas.microsoft.com/office/drawing/2014/main" id="{F350C6A9-C757-488E-9452-8A2669038E47}"/>
              </a:ext>
            </a:extLst>
          </p:cNvPr>
          <p:cNvSpPr>
            <a:spLocks noGrp="1"/>
          </p:cNvSpPr>
          <p:nvPr>
            <p:ph type="ftr" sz="quarter" idx="11"/>
          </p:nvPr>
        </p:nvSpPr>
        <p:spPr/>
        <p:txBody>
          <a:bodyPr/>
          <a:lstStyle/>
          <a:p>
            <a:r>
              <a:rPr lang="en-US"/>
              <a:t>2021 University of Florida NSRS Workshop</a:t>
            </a:r>
          </a:p>
        </p:txBody>
      </p:sp>
      <p:sp>
        <p:nvSpPr>
          <p:cNvPr id="9" name="Slide Number Placeholder 8">
            <a:extLst>
              <a:ext uri="{FF2B5EF4-FFF2-40B4-BE49-F238E27FC236}">
                <a16:creationId xmlns:a16="http://schemas.microsoft.com/office/drawing/2014/main" id="{3D705B7E-55B3-47F5-B0B4-A9C328110476}"/>
              </a:ext>
            </a:extLst>
          </p:cNvPr>
          <p:cNvSpPr>
            <a:spLocks noGrp="1"/>
          </p:cNvSpPr>
          <p:nvPr>
            <p:ph type="sldNum" sz="quarter" idx="12"/>
          </p:nvPr>
        </p:nvSpPr>
        <p:spPr/>
        <p:txBody>
          <a:bodyPr/>
          <a:lstStyle/>
          <a:p>
            <a:fld id="{D3D538F9-49A3-B84F-B36B-A7030CDE5D5B}" type="slidenum">
              <a:rPr lang="en-US" smtClean="0"/>
              <a:t>18</a:t>
            </a:fld>
            <a:endParaRPr lang="en-US"/>
          </a:p>
        </p:txBody>
      </p:sp>
      <p:pic>
        <p:nvPicPr>
          <p:cNvPr id="10" name="Picture 5">
            <a:extLst>
              <a:ext uri="{FF2B5EF4-FFF2-40B4-BE49-F238E27FC236}">
                <a16:creationId xmlns:a16="http://schemas.microsoft.com/office/drawing/2014/main" id="{1466A8C9-4165-4D0A-B99B-0088AB1FE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084" y="3214957"/>
            <a:ext cx="1766552" cy="132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an undisturbed mark">
            <a:extLst>
              <a:ext uri="{FF2B5EF4-FFF2-40B4-BE49-F238E27FC236}">
                <a16:creationId xmlns:a16="http://schemas.microsoft.com/office/drawing/2014/main" id="{F08631DE-C124-4C89-B0A6-EBB6D5E02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084" y="103225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lose-up photo, showing mark tablet details and datum point">
            <a:extLst>
              <a:ext uri="{FF2B5EF4-FFF2-40B4-BE49-F238E27FC236}">
                <a16:creationId xmlns:a16="http://schemas.microsoft.com/office/drawing/2014/main" id="{E64F57E4-4123-4426-B725-1EC27D22A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420" y="1044167"/>
            <a:ext cx="1714500" cy="1714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eye-level photo, showing setting details and condition">
            <a:extLst>
              <a:ext uri="{FF2B5EF4-FFF2-40B4-BE49-F238E27FC236}">
                <a16:creationId xmlns:a16="http://schemas.microsoft.com/office/drawing/2014/main" id="{89BCC1AA-DE59-49FE-9410-D680418EFA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4270" y="2910482"/>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86082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1C8ADFD-FA0E-4C90-903C-AE9C3B9C6BB1}"/>
              </a:ext>
            </a:extLst>
          </p:cNvPr>
          <p:cNvSpPr>
            <a:spLocks noGrp="1"/>
          </p:cNvSpPr>
          <p:nvPr>
            <p:ph type="body" sz="quarter" idx="3"/>
          </p:nvPr>
        </p:nvSpPr>
        <p:spPr>
          <a:xfrm>
            <a:off x="4645025" y="514923"/>
            <a:ext cx="4041775" cy="479822"/>
          </a:xfrm>
        </p:spPr>
        <p:txBody>
          <a:bodyPr>
            <a:noAutofit/>
          </a:bodyPr>
          <a:lstStyle/>
          <a:p>
            <a:r>
              <a:rPr lang="en-US" sz="3200" dirty="0">
                <a:latin typeface="Arial" panose="020B0604020202020204" pitchFamily="34" charset="0"/>
                <a:cs typeface="Arial" panose="020B0604020202020204" pitchFamily="34" charset="0"/>
              </a:rPr>
              <a:t>Active Control</a:t>
            </a:r>
          </a:p>
        </p:txBody>
      </p:sp>
      <p:sp>
        <p:nvSpPr>
          <p:cNvPr id="7" name="Date Placeholder 6">
            <a:extLst>
              <a:ext uri="{FF2B5EF4-FFF2-40B4-BE49-F238E27FC236}">
                <a16:creationId xmlns:a16="http://schemas.microsoft.com/office/drawing/2014/main" id="{43BAD175-3A89-437E-869A-5C25E6E1BDB8}"/>
              </a:ext>
            </a:extLst>
          </p:cNvPr>
          <p:cNvSpPr>
            <a:spLocks noGrp="1"/>
          </p:cNvSpPr>
          <p:nvPr>
            <p:ph type="dt" sz="half" idx="10"/>
          </p:nvPr>
        </p:nvSpPr>
        <p:spPr/>
        <p:txBody>
          <a:bodyPr/>
          <a:lstStyle/>
          <a:p>
            <a:r>
              <a:rPr lang="en-US"/>
              <a:t>9/17/2021</a:t>
            </a:r>
          </a:p>
        </p:txBody>
      </p:sp>
      <p:sp>
        <p:nvSpPr>
          <p:cNvPr id="8" name="Footer Placeholder 7">
            <a:extLst>
              <a:ext uri="{FF2B5EF4-FFF2-40B4-BE49-F238E27FC236}">
                <a16:creationId xmlns:a16="http://schemas.microsoft.com/office/drawing/2014/main" id="{F350C6A9-C757-488E-9452-8A2669038E47}"/>
              </a:ext>
            </a:extLst>
          </p:cNvPr>
          <p:cNvSpPr>
            <a:spLocks noGrp="1"/>
          </p:cNvSpPr>
          <p:nvPr>
            <p:ph type="ftr" sz="quarter" idx="11"/>
          </p:nvPr>
        </p:nvSpPr>
        <p:spPr/>
        <p:txBody>
          <a:bodyPr/>
          <a:lstStyle/>
          <a:p>
            <a:r>
              <a:rPr lang="en-US"/>
              <a:t>2021 University of Florida NSRS Workshop</a:t>
            </a:r>
          </a:p>
        </p:txBody>
      </p:sp>
      <p:sp>
        <p:nvSpPr>
          <p:cNvPr id="9" name="Slide Number Placeholder 8">
            <a:extLst>
              <a:ext uri="{FF2B5EF4-FFF2-40B4-BE49-F238E27FC236}">
                <a16:creationId xmlns:a16="http://schemas.microsoft.com/office/drawing/2014/main" id="{3D705B7E-55B3-47F5-B0B4-A9C328110476}"/>
              </a:ext>
            </a:extLst>
          </p:cNvPr>
          <p:cNvSpPr>
            <a:spLocks noGrp="1"/>
          </p:cNvSpPr>
          <p:nvPr>
            <p:ph type="sldNum" sz="quarter" idx="12"/>
          </p:nvPr>
        </p:nvSpPr>
        <p:spPr/>
        <p:txBody>
          <a:bodyPr/>
          <a:lstStyle/>
          <a:p>
            <a:fld id="{D3D538F9-49A3-B84F-B36B-A7030CDE5D5B}" type="slidenum">
              <a:rPr lang="en-US" smtClean="0"/>
              <a:t>19</a:t>
            </a:fld>
            <a:endParaRPr lang="en-US"/>
          </a:p>
        </p:txBody>
      </p:sp>
      <p:sp>
        <p:nvSpPr>
          <p:cNvPr id="10" name="Content Placeholder 9">
            <a:extLst>
              <a:ext uri="{FF2B5EF4-FFF2-40B4-BE49-F238E27FC236}">
                <a16:creationId xmlns:a16="http://schemas.microsoft.com/office/drawing/2014/main" id="{A22B9FC9-5F30-4E06-B0A0-AC2B18D3AD7E}"/>
              </a:ext>
            </a:extLst>
          </p:cNvPr>
          <p:cNvSpPr>
            <a:spLocks noGrp="1"/>
          </p:cNvSpPr>
          <p:nvPr>
            <p:ph sz="half" idx="2"/>
          </p:nvPr>
        </p:nvSpPr>
        <p:spPr>
          <a:xfrm>
            <a:off x="4572000" y="1237018"/>
            <a:ext cx="4040188" cy="2963466"/>
          </a:xfrm>
        </p:spPr>
        <p:txBody>
          <a:bodyPr>
            <a:normAutofit fontScale="92500" lnSpcReduction="10000"/>
          </a:bodyPr>
          <a:lstStyle/>
          <a:p>
            <a:r>
              <a:rPr lang="en-US" dirty="0">
                <a:latin typeface="Arial" panose="020B0604020202020204" pitchFamily="34" charset="0"/>
                <a:cs typeface="Arial" panose="020B0604020202020204" pitchFamily="34" charset="0"/>
              </a:rPr>
              <a:t>A geodetic control point at a station occupied by equipment intended for and capable of continuously collecting geodetic quality data for multiple years and with active defined by or adopted by NGS.</a:t>
            </a:r>
          </a:p>
          <a:p>
            <a:r>
              <a:rPr lang="en-US" dirty="0">
                <a:latin typeface="Arial" panose="020B0604020202020204" pitchFamily="34" charset="0"/>
                <a:cs typeface="Arial" panose="020B0604020202020204" pitchFamily="34" charset="0"/>
              </a:rPr>
              <a:t>CORS</a:t>
            </a:r>
          </a:p>
          <a:p>
            <a:endParaRPr lang="en-US" dirty="0"/>
          </a:p>
        </p:txBody>
      </p:sp>
      <p:pic>
        <p:nvPicPr>
          <p:cNvPr id="18" name="Picture 2" descr="https://geodesy.noaa.gov/CORS/SitePhotos/Required/vith/vith_ant_180.jpg">
            <a:extLst>
              <a:ext uri="{FF2B5EF4-FFF2-40B4-BE49-F238E27FC236}">
                <a16:creationId xmlns:a16="http://schemas.microsoft.com/office/drawing/2014/main" id="{A1E622A8-CFFA-4A27-AECD-0EE51D932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260" y="831601"/>
            <a:ext cx="2328504" cy="17383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www.ngs.noaa.gov/CORS/SitePhotos/Required/corb/corb_monu.jpg">
            <a:extLst>
              <a:ext uri="{FF2B5EF4-FFF2-40B4-BE49-F238E27FC236}">
                <a16:creationId xmlns:a16="http://schemas.microsoft.com/office/drawing/2014/main" id="{8226F055-C7AC-46ED-A67A-0082FA4EB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30" y="1716438"/>
            <a:ext cx="2142117" cy="21770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s://www.ngs.noaa.gov/CORS/SitePhotos/Required/flf1/flf1_ant_090.jpg">
            <a:extLst>
              <a:ext uri="{FF2B5EF4-FFF2-40B4-BE49-F238E27FC236}">
                <a16:creationId xmlns:a16="http://schemas.microsoft.com/office/drawing/2014/main" id="{3AD35284-3875-48C6-9FFD-53B56175F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278" y="2941889"/>
            <a:ext cx="2405698" cy="171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10897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9787-19E6-434C-BCD5-AB29AE0B4C42}"/>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Outline</a:t>
            </a:r>
          </a:p>
        </p:txBody>
      </p:sp>
      <p:sp>
        <p:nvSpPr>
          <p:cNvPr id="3" name="Content Placeholder 2">
            <a:extLst>
              <a:ext uri="{FF2B5EF4-FFF2-40B4-BE49-F238E27FC236}">
                <a16:creationId xmlns:a16="http://schemas.microsoft.com/office/drawing/2014/main" id="{741D4674-7E44-4678-BC9F-9F00CC8110FD}"/>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Brief overview of NSRS</a:t>
            </a:r>
          </a:p>
          <a:p>
            <a:r>
              <a:rPr lang="en-US" dirty="0">
                <a:latin typeface="Arial" panose="020B0604020202020204" pitchFamily="34" charset="0"/>
                <a:cs typeface="Arial" panose="020B0604020202020204" pitchFamily="34" charset="0"/>
              </a:rPr>
              <a:t>Status of NSRS Modernization</a:t>
            </a:r>
          </a:p>
          <a:p>
            <a:r>
              <a:rPr lang="en-US" dirty="0">
                <a:latin typeface="Arial" panose="020B0604020202020204" pitchFamily="34" charset="0"/>
                <a:cs typeface="Arial" panose="020B0604020202020204" pitchFamily="34" charset="0"/>
              </a:rPr>
              <a:t>News out of NGS</a:t>
            </a:r>
          </a:p>
          <a:p>
            <a:r>
              <a:rPr lang="en-US" dirty="0">
                <a:latin typeface="Arial" panose="020B0604020202020204" pitchFamily="34" charset="0"/>
                <a:cs typeface="Arial" panose="020B0604020202020204" pitchFamily="34" charset="0"/>
              </a:rPr>
              <a:t>New coordinate types</a:t>
            </a:r>
          </a:p>
          <a:p>
            <a:endParaRPr lang="en-US" dirty="0"/>
          </a:p>
        </p:txBody>
      </p:sp>
      <p:sp>
        <p:nvSpPr>
          <p:cNvPr id="4" name="Date Placeholder 3">
            <a:extLst>
              <a:ext uri="{FF2B5EF4-FFF2-40B4-BE49-F238E27FC236}">
                <a16:creationId xmlns:a16="http://schemas.microsoft.com/office/drawing/2014/main" id="{8F392D8F-5656-4058-A898-2BCF5F7E165A}"/>
              </a:ext>
            </a:extLst>
          </p:cNvPr>
          <p:cNvSpPr>
            <a:spLocks noGrp="1"/>
          </p:cNvSpPr>
          <p:nvPr>
            <p:ph type="dt" sz="half" idx="10"/>
          </p:nvPr>
        </p:nvSpPr>
        <p:spPr/>
        <p:txBody>
          <a:bodyPr/>
          <a:lstStyle/>
          <a:p>
            <a:r>
              <a:rPr lang="en-US"/>
              <a:t>9/17/2021</a:t>
            </a:r>
          </a:p>
        </p:txBody>
      </p:sp>
      <p:sp>
        <p:nvSpPr>
          <p:cNvPr id="5" name="Footer Placeholder 4">
            <a:extLst>
              <a:ext uri="{FF2B5EF4-FFF2-40B4-BE49-F238E27FC236}">
                <a16:creationId xmlns:a16="http://schemas.microsoft.com/office/drawing/2014/main" id="{79CD48D8-E3DA-40B7-8A93-7EC18F4508C8}"/>
              </a:ext>
            </a:extLst>
          </p:cNvPr>
          <p:cNvSpPr>
            <a:spLocks noGrp="1"/>
          </p:cNvSpPr>
          <p:nvPr>
            <p:ph type="ftr" sz="quarter" idx="11"/>
          </p:nvPr>
        </p:nvSpPr>
        <p:spPr/>
        <p:txBody>
          <a:bodyPr/>
          <a:lstStyle/>
          <a:p>
            <a:r>
              <a:rPr lang="en-US"/>
              <a:t>2021 University of Florida NSRS Workshop</a:t>
            </a:r>
          </a:p>
        </p:txBody>
      </p:sp>
      <p:sp>
        <p:nvSpPr>
          <p:cNvPr id="6" name="Slide Number Placeholder 5">
            <a:extLst>
              <a:ext uri="{FF2B5EF4-FFF2-40B4-BE49-F238E27FC236}">
                <a16:creationId xmlns:a16="http://schemas.microsoft.com/office/drawing/2014/main" id="{DF42FDE4-4C0D-4623-8667-606411A14865}"/>
              </a:ext>
            </a:extLst>
          </p:cNvPr>
          <p:cNvSpPr>
            <a:spLocks noGrp="1"/>
          </p:cNvSpPr>
          <p:nvPr>
            <p:ph type="sldNum" sz="quarter" idx="12"/>
          </p:nvPr>
        </p:nvSpPr>
        <p:spPr/>
        <p:txBody>
          <a:bodyPr/>
          <a:lstStyle/>
          <a:p>
            <a:fld id="{D3D538F9-49A3-B84F-B36B-A7030CDE5D5B}" type="slidenum">
              <a:rPr lang="en-US" smtClean="0"/>
              <a:t>2</a:t>
            </a:fld>
            <a:endParaRPr lang="en-US"/>
          </a:p>
        </p:txBody>
      </p:sp>
    </p:spTree>
    <p:extLst>
      <p:ext uri="{BB962C8B-B14F-4D97-AF65-F5344CB8AC3E}">
        <p14:creationId xmlns:p14="http://schemas.microsoft.com/office/powerpoint/2010/main" val="32683797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Shift and Drift</a:t>
            </a:r>
          </a:p>
        </p:txBody>
      </p:sp>
      <p:sp>
        <p:nvSpPr>
          <p:cNvPr id="3" name="Content Placeholder 2"/>
          <p:cNvSpPr>
            <a:spLocks noGrp="1"/>
          </p:cNvSpPr>
          <p:nvPr>
            <p:ph idx="1"/>
          </p:nvPr>
        </p:nvSpPr>
        <p:spPr>
          <a:xfrm>
            <a:off x="1001367" y="1218010"/>
            <a:ext cx="7141266" cy="3394472"/>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When transitioning off of NAD 83, your coordinates will experience shift and drift</a:t>
            </a:r>
          </a:p>
          <a:p>
            <a:pPr marL="0" indent="0">
              <a:buNone/>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Shift: A one-time jump somewhere in the 0 to 4 meter range (latitude, longitude, ellipsoid height)</a:t>
            </a:r>
          </a:p>
          <a:p>
            <a:pPr lvl="2"/>
            <a:endParaRPr lang="en-US" sz="21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Drift:  Coordinates are now time-dependent.  The shift will take you to 2020.00.  Working at any other epoch means you must account for the drift (velocity, as well as any other motions over time) of your coordinates</a:t>
            </a:r>
          </a:p>
        </p:txBody>
      </p:sp>
      <p:sp>
        <p:nvSpPr>
          <p:cNvPr id="4" name="Date Placeholder 3"/>
          <p:cNvSpPr>
            <a:spLocks noGrp="1"/>
          </p:cNvSpPr>
          <p:nvPr>
            <p:ph type="dt" sz="half" idx="10"/>
          </p:nvPr>
        </p:nvSpPr>
        <p:spPr/>
        <p:txBody>
          <a:bodyPr/>
          <a:lstStyle/>
          <a:p>
            <a:pPr>
              <a:defRPr/>
            </a:pPr>
            <a:r>
              <a:rPr lang="en-US"/>
              <a:t>9/17/2021</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a:t>2021 University of Florida NSRS Workshop</a:t>
            </a:r>
          </a:p>
        </p:txBody>
      </p:sp>
    </p:spTree>
    <p:extLst>
      <p:ext uri="{BB962C8B-B14F-4D97-AF65-F5344CB8AC3E}">
        <p14:creationId xmlns:p14="http://schemas.microsoft.com/office/powerpoint/2010/main" val="3326150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197072"/>
            <a:ext cx="7658100" cy="857250"/>
          </a:xfrm>
        </p:spPr>
        <p:txBody>
          <a:bodyPr>
            <a:noAutofit/>
          </a:bodyPr>
          <a:lstStyle/>
          <a:p>
            <a:r>
              <a:rPr lang="en-US" sz="3600" b="1" dirty="0">
                <a:latin typeface="Arial" panose="020B0604020202020204" pitchFamily="34" charset="0"/>
                <a:cs typeface="Arial" panose="020B0604020202020204" pitchFamily="34" charset="0"/>
              </a:rPr>
              <a:t>New Types of Coordinates</a:t>
            </a:r>
          </a:p>
        </p:txBody>
      </p:sp>
      <p:sp>
        <p:nvSpPr>
          <p:cNvPr id="3" name="Content Placeholder 2"/>
          <p:cNvSpPr>
            <a:spLocks noGrp="1"/>
          </p:cNvSpPr>
          <p:nvPr>
            <p:ph idx="1"/>
          </p:nvPr>
        </p:nvSpPr>
        <p:spPr>
          <a:xfrm>
            <a:off x="742950" y="1086212"/>
            <a:ext cx="7658100" cy="3394472"/>
          </a:xfrm>
        </p:spPr>
        <p:txBody>
          <a:bodyPr>
            <a:normAutofit fontScale="92500" lnSpcReduction="10000"/>
          </a:bodyPr>
          <a:lstStyle/>
          <a:p>
            <a:r>
              <a:rPr lang="en-US" b="1" i="1" dirty="0">
                <a:solidFill>
                  <a:srgbClr val="C00000"/>
                </a:solidFill>
                <a:latin typeface="Arial" panose="020B0604020202020204" pitchFamily="34" charset="0"/>
                <a:cs typeface="Arial" panose="020B0604020202020204" pitchFamily="34" charset="0"/>
              </a:rPr>
              <a:t>Reported</a:t>
            </a:r>
          </a:p>
          <a:p>
            <a:pPr lvl="1"/>
            <a:r>
              <a:rPr lang="en-US" i="1" dirty="0">
                <a:latin typeface="Arial" panose="020B0604020202020204" pitchFamily="34" charset="0"/>
                <a:cs typeface="Arial" panose="020B0604020202020204" pitchFamily="34" charset="0"/>
              </a:rPr>
              <a:t>“Coordinates directly reported to NGS without the data necessary for NGS to replicate or evaluate them. These coordinates are neither ‘part of the NSRS’ nor ‘tied to the NSRS.’”</a:t>
            </a:r>
          </a:p>
          <a:p>
            <a:pPr lvl="2"/>
            <a:r>
              <a:rPr lang="en-US" sz="2100" dirty="0">
                <a:latin typeface="Arial" panose="020B0604020202020204" pitchFamily="34" charset="0"/>
                <a:cs typeface="Arial" panose="020B0604020202020204" pitchFamily="34" charset="0"/>
              </a:rPr>
              <a:t>Scaled from a map</a:t>
            </a:r>
          </a:p>
          <a:p>
            <a:pPr lvl="2"/>
            <a:r>
              <a:rPr lang="en-US" sz="2100" dirty="0">
                <a:latin typeface="Arial" panose="020B0604020202020204" pitchFamily="34" charset="0"/>
                <a:cs typeface="Arial" panose="020B0604020202020204" pitchFamily="34" charset="0"/>
              </a:rPr>
              <a:t>Transformed using NCAT or </a:t>
            </a:r>
            <a:r>
              <a:rPr lang="en-US" sz="2100" dirty="0" err="1">
                <a:latin typeface="Arial" panose="020B0604020202020204" pitchFamily="34" charset="0"/>
                <a:cs typeface="Arial" panose="020B0604020202020204" pitchFamily="34" charset="0"/>
              </a:rPr>
              <a:t>VDatum</a:t>
            </a:r>
            <a:endParaRPr lang="en-US" sz="2100" dirty="0">
              <a:latin typeface="Arial" panose="020B0604020202020204" pitchFamily="34" charset="0"/>
              <a:cs typeface="Arial" panose="020B0604020202020204" pitchFamily="34" charset="0"/>
            </a:endParaRPr>
          </a:p>
          <a:p>
            <a:pPr lvl="2"/>
            <a:r>
              <a:rPr lang="en-US" sz="2100" dirty="0">
                <a:latin typeface="Arial" panose="020B0604020202020204" pitchFamily="34" charset="0"/>
                <a:cs typeface="Arial" panose="020B0604020202020204" pitchFamily="34" charset="0"/>
              </a:rPr>
              <a:t>Smartphone</a:t>
            </a:r>
          </a:p>
          <a:p>
            <a:pPr lvl="2"/>
            <a:r>
              <a:rPr lang="en-US" sz="2100" dirty="0">
                <a:latin typeface="Arial" panose="020B0604020202020204" pitchFamily="34" charset="0"/>
                <a:cs typeface="Arial" panose="020B0604020202020204" pitchFamily="34" charset="0"/>
              </a:rPr>
              <a:t>Reported directly from an RTK rover without data files</a:t>
            </a:r>
          </a:p>
          <a:p>
            <a:pPr lvl="2"/>
            <a:endParaRPr lang="en-US" dirty="0"/>
          </a:p>
          <a:p>
            <a:pPr lvl="1"/>
            <a:endParaRPr lang="en-US" dirty="0"/>
          </a:p>
        </p:txBody>
      </p:sp>
      <p:sp>
        <p:nvSpPr>
          <p:cNvPr id="4" name="Date Placeholder 3"/>
          <p:cNvSpPr>
            <a:spLocks noGrp="1"/>
          </p:cNvSpPr>
          <p:nvPr>
            <p:ph type="dt" sz="half" idx="10"/>
          </p:nvPr>
        </p:nvSpPr>
        <p:spPr/>
        <p:txBody>
          <a:bodyPr/>
          <a:lstStyle/>
          <a:p>
            <a:r>
              <a:rPr lang="en-US" altLang="en-US"/>
              <a:t>9/17/2021</a:t>
            </a:r>
          </a:p>
        </p:txBody>
      </p:sp>
      <p:sp>
        <p:nvSpPr>
          <p:cNvPr id="5" name="Footer Placeholder 4"/>
          <p:cNvSpPr>
            <a:spLocks noGrp="1"/>
          </p:cNvSpPr>
          <p:nvPr>
            <p:ph type="ftr" sz="quarter" idx="11"/>
          </p:nvPr>
        </p:nvSpPr>
        <p:spPr/>
        <p:txBody>
          <a:bodyPr/>
          <a:lstStyle/>
          <a:p>
            <a:pPr>
              <a:defRPr/>
            </a:pPr>
            <a:r>
              <a:rPr lang="en-US"/>
              <a:t>2021 University of Florida NSRS Workshop</a:t>
            </a:r>
          </a:p>
        </p:txBody>
      </p:sp>
      <p:sp>
        <p:nvSpPr>
          <p:cNvPr id="6" name="Slide Number Placeholder 5"/>
          <p:cNvSpPr>
            <a:spLocks noGrp="1"/>
          </p:cNvSpPr>
          <p:nvPr>
            <p:ph type="sldNum" sz="quarter" idx="12"/>
          </p:nvPr>
        </p:nvSpPr>
        <p:spPr/>
        <p:txBody>
          <a:bodyPr/>
          <a:lstStyle/>
          <a:p>
            <a:fld id="{84C1C367-1155-47A8-B187-ABB1E4FCD3DE}" type="slidenum">
              <a:rPr lang="en-US" altLang="en-US" smtClean="0"/>
              <a:pPr/>
              <a:t>21</a:t>
            </a:fld>
            <a:endParaRPr lang="en-US" altLang="en-US"/>
          </a:p>
        </p:txBody>
      </p:sp>
    </p:spTree>
    <p:extLst>
      <p:ext uri="{BB962C8B-B14F-4D97-AF65-F5344CB8AC3E}">
        <p14:creationId xmlns:p14="http://schemas.microsoft.com/office/powerpoint/2010/main" val="1959967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Reported Coordinates</a:t>
            </a:r>
          </a:p>
        </p:txBody>
      </p:sp>
      <p:pic>
        <p:nvPicPr>
          <p:cNvPr id="7" name="Content Placeholder 6"/>
          <p:cNvPicPr>
            <a:picLocks noGrp="1" noChangeAspect="1"/>
          </p:cNvPicPr>
          <p:nvPr>
            <p:ph idx="1"/>
          </p:nvPr>
        </p:nvPicPr>
        <p:blipFill rotWithShape="1">
          <a:blip r:embed="rId3"/>
          <a:srcRect l="8013" t="5920" r="-8013"/>
          <a:stretch/>
        </p:blipFill>
        <p:spPr>
          <a:xfrm>
            <a:off x="1485579" y="1205803"/>
            <a:ext cx="2727624" cy="3193532"/>
          </a:xfrm>
          <a:prstGeom prst="rect">
            <a:avLst/>
          </a:prstGeom>
        </p:spPr>
      </p:pic>
      <p:pic>
        <p:nvPicPr>
          <p:cNvPr id="8" name="Picture 7"/>
          <p:cNvPicPr>
            <a:picLocks noChangeAspect="1"/>
          </p:cNvPicPr>
          <p:nvPr/>
        </p:nvPicPr>
        <p:blipFill rotWithShape="1">
          <a:blip r:embed="rId4"/>
          <a:srcRect/>
          <a:stretch/>
        </p:blipFill>
        <p:spPr>
          <a:xfrm>
            <a:off x="4213204" y="1200151"/>
            <a:ext cx="3473471" cy="3181806"/>
          </a:xfrm>
          <a:prstGeom prst="rect">
            <a:avLst/>
          </a:prstGeom>
        </p:spPr>
      </p:pic>
      <p:sp>
        <p:nvSpPr>
          <p:cNvPr id="9" name="Rectangle 8"/>
          <p:cNvSpPr/>
          <p:nvPr/>
        </p:nvSpPr>
        <p:spPr>
          <a:xfrm>
            <a:off x="6352062" y="2776078"/>
            <a:ext cx="1087066" cy="27994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Times New Roman" panose="02020603050405020304" pitchFamily="18" charset="0"/>
            </a:endParaRPr>
          </a:p>
        </p:txBody>
      </p:sp>
      <p:sp>
        <p:nvSpPr>
          <p:cNvPr id="3" name="Date Placeholder 2"/>
          <p:cNvSpPr>
            <a:spLocks noGrp="1"/>
          </p:cNvSpPr>
          <p:nvPr>
            <p:ph type="dt" sz="half" idx="10"/>
          </p:nvPr>
        </p:nvSpPr>
        <p:spPr/>
        <p:txBody>
          <a:bodyPr/>
          <a:lstStyle/>
          <a:p>
            <a:r>
              <a:rPr lang="en-US" altLang="en-US"/>
              <a:t>9/17/2021</a:t>
            </a:r>
          </a:p>
        </p:txBody>
      </p:sp>
      <p:sp>
        <p:nvSpPr>
          <p:cNvPr id="4" name="Footer Placeholder 3"/>
          <p:cNvSpPr>
            <a:spLocks noGrp="1"/>
          </p:cNvSpPr>
          <p:nvPr>
            <p:ph type="ftr" sz="quarter" idx="11"/>
          </p:nvPr>
        </p:nvSpPr>
        <p:spPr/>
        <p:txBody>
          <a:bodyPr/>
          <a:lstStyle/>
          <a:p>
            <a:pPr>
              <a:defRPr/>
            </a:pPr>
            <a:r>
              <a:rPr lang="en-US"/>
              <a:t>2021 University of Florida NSRS Workshop</a:t>
            </a:r>
          </a:p>
        </p:txBody>
      </p:sp>
      <p:sp>
        <p:nvSpPr>
          <p:cNvPr id="5" name="Slide Number Placeholder 4"/>
          <p:cNvSpPr>
            <a:spLocks noGrp="1"/>
          </p:cNvSpPr>
          <p:nvPr>
            <p:ph type="sldNum" sz="quarter" idx="12"/>
          </p:nvPr>
        </p:nvSpPr>
        <p:spPr/>
        <p:txBody>
          <a:bodyPr/>
          <a:lstStyle/>
          <a:p>
            <a:fld id="{84C1C367-1155-47A8-B187-ABB1E4FCD3DE}" type="slidenum">
              <a:rPr lang="en-US" altLang="en-US" smtClean="0"/>
              <a:pPr/>
              <a:t>22</a:t>
            </a:fld>
            <a:endParaRPr lang="en-US" altLang="en-US"/>
          </a:p>
        </p:txBody>
      </p:sp>
    </p:spTree>
    <p:extLst>
      <p:ext uri="{BB962C8B-B14F-4D97-AF65-F5344CB8AC3E}">
        <p14:creationId xmlns:p14="http://schemas.microsoft.com/office/powerpoint/2010/main" val="4020431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Buyer Beware!</a:t>
            </a:r>
          </a:p>
        </p:txBody>
      </p:sp>
      <p:sp>
        <p:nvSpPr>
          <p:cNvPr id="3" name="Content Placeholder 2"/>
          <p:cNvSpPr>
            <a:spLocks noGrp="1"/>
          </p:cNvSpPr>
          <p:nvPr>
            <p:ph idx="1"/>
          </p:nvPr>
        </p:nvSpPr>
        <p:spPr>
          <a:xfrm>
            <a:off x="971550" y="1078816"/>
            <a:ext cx="7200900" cy="3394472"/>
          </a:xfrm>
        </p:spPr>
        <p:txBody>
          <a:bodyPr>
            <a:normAutofit fontScale="85000" lnSpcReduction="10000"/>
          </a:bodyPr>
          <a:lstStyle/>
          <a:p>
            <a:r>
              <a:rPr lang="en-US" b="1" i="1" dirty="0">
                <a:solidFill>
                  <a:srgbClr val="C00000"/>
                </a:solidFill>
                <a:latin typeface="Arial" panose="020B0604020202020204" pitchFamily="34" charset="0"/>
                <a:cs typeface="Arial" panose="020B0604020202020204" pitchFamily="34" charset="0"/>
              </a:rPr>
              <a:t>Reported</a:t>
            </a:r>
            <a:r>
              <a:rPr lang="en-US" dirty="0">
                <a:latin typeface="Arial" panose="020B0604020202020204" pitchFamily="34" charset="0"/>
                <a:cs typeface="Arial" panose="020B0604020202020204" pitchFamily="34" charset="0"/>
              </a:rPr>
              <a:t> coordinates might be </a:t>
            </a:r>
            <a:r>
              <a:rPr lang="en-US" i="1" dirty="0">
                <a:latin typeface="Arial" panose="020B0604020202020204" pitchFamily="34" charset="0"/>
                <a:cs typeface="Arial" panose="020B0604020202020204" pitchFamily="34" charset="0"/>
              </a:rPr>
              <a:t>very</a:t>
            </a:r>
            <a:r>
              <a:rPr lang="en-US" dirty="0">
                <a:latin typeface="Arial" panose="020B0604020202020204" pitchFamily="34" charset="0"/>
                <a:cs typeface="Arial" panose="020B0604020202020204" pitchFamily="34" charset="0"/>
              </a:rPr>
              <a:t> wrong!</a:t>
            </a:r>
          </a:p>
          <a:p>
            <a:pPr lvl="1"/>
            <a:r>
              <a:rPr lang="en-US" sz="2100" dirty="0">
                <a:latin typeface="Arial" panose="020B0604020202020204" pitchFamily="34" charset="0"/>
                <a:cs typeface="Arial" panose="020B0604020202020204" pitchFamily="34" charset="0"/>
              </a:rPr>
              <a:t>Reported in NAD 27 or NAD 83 or WGS 84</a:t>
            </a:r>
          </a:p>
          <a:p>
            <a:pPr lvl="2"/>
            <a:r>
              <a:rPr lang="en-US" sz="1900" dirty="0">
                <a:latin typeface="Arial" panose="020B0604020202020204" pitchFamily="34" charset="0"/>
                <a:cs typeface="Arial" panose="020B0604020202020204" pitchFamily="34" charset="0"/>
              </a:rPr>
              <a:t>Systematic Error:  2–100 meters</a:t>
            </a:r>
          </a:p>
          <a:p>
            <a:pPr lvl="1"/>
            <a:r>
              <a:rPr lang="en-US" sz="2100" dirty="0">
                <a:latin typeface="Arial" panose="020B0604020202020204" pitchFamily="34" charset="0"/>
                <a:cs typeface="Arial" panose="020B0604020202020204" pitchFamily="34" charset="0"/>
              </a:rPr>
              <a:t>Scaled off of a USGS topographic map</a:t>
            </a:r>
          </a:p>
          <a:p>
            <a:pPr lvl="2"/>
            <a:r>
              <a:rPr lang="en-US" sz="1900" dirty="0">
                <a:latin typeface="Arial" panose="020B0604020202020204" pitchFamily="34" charset="0"/>
                <a:cs typeface="Arial" panose="020B0604020202020204" pitchFamily="34" charset="0"/>
              </a:rPr>
              <a:t>Random Error:  ± 600 meters</a:t>
            </a:r>
          </a:p>
          <a:p>
            <a:pPr lvl="1"/>
            <a:r>
              <a:rPr lang="en-US" sz="2100" dirty="0">
                <a:latin typeface="Arial" panose="020B0604020202020204" pitchFamily="34" charset="0"/>
                <a:cs typeface="Arial" panose="020B0604020202020204" pitchFamily="34" charset="0"/>
              </a:rPr>
              <a:t>Smartphone</a:t>
            </a:r>
          </a:p>
          <a:p>
            <a:pPr lvl="2"/>
            <a:r>
              <a:rPr lang="en-US" sz="1900" dirty="0">
                <a:latin typeface="Arial" panose="020B0604020202020204" pitchFamily="34" charset="0"/>
                <a:cs typeface="Arial" panose="020B0604020202020204" pitchFamily="34" charset="0"/>
              </a:rPr>
              <a:t>Random Error: ± 10–50 meters</a:t>
            </a:r>
          </a:p>
          <a:p>
            <a:r>
              <a:rPr lang="en-US" dirty="0">
                <a:latin typeface="Arial" panose="020B0604020202020204" pitchFamily="34" charset="0"/>
                <a:cs typeface="Arial" panose="020B0604020202020204" pitchFamily="34" charset="0"/>
              </a:rPr>
              <a:t>NGS </a:t>
            </a:r>
            <a:r>
              <a:rPr lang="en-US" b="1" i="1" dirty="0">
                <a:solidFill>
                  <a:srgbClr val="C00000"/>
                </a:solidFill>
                <a:latin typeface="Arial" panose="020B0604020202020204" pitchFamily="34" charset="0"/>
                <a:cs typeface="Arial" panose="020B0604020202020204" pitchFamily="34" charset="0"/>
              </a:rPr>
              <a:t>will show you </a:t>
            </a:r>
            <a:r>
              <a:rPr lang="en-US" dirty="0">
                <a:latin typeface="Arial" panose="020B0604020202020204" pitchFamily="34" charset="0"/>
                <a:cs typeface="Arial" panose="020B0604020202020204" pitchFamily="34" charset="0"/>
              </a:rPr>
              <a:t>reported coordinates</a:t>
            </a:r>
          </a:p>
          <a:p>
            <a:pPr lvl="1"/>
            <a:r>
              <a:rPr lang="en-US" sz="2100" dirty="0">
                <a:latin typeface="Arial" panose="020B0604020202020204" pitchFamily="34" charset="0"/>
                <a:cs typeface="Arial" panose="020B0604020202020204" pitchFamily="34" charset="0"/>
              </a:rPr>
              <a:t>But their function is to get you “in the neighborhood” of a mark, not to use as geodetic control!</a:t>
            </a:r>
          </a:p>
        </p:txBody>
      </p:sp>
      <p:sp>
        <p:nvSpPr>
          <p:cNvPr id="4" name="Date Placeholder 3"/>
          <p:cNvSpPr>
            <a:spLocks noGrp="1"/>
          </p:cNvSpPr>
          <p:nvPr>
            <p:ph type="dt" sz="half" idx="10"/>
          </p:nvPr>
        </p:nvSpPr>
        <p:spPr/>
        <p:txBody>
          <a:bodyPr/>
          <a:lstStyle/>
          <a:p>
            <a:r>
              <a:rPr lang="en-US" altLang="en-US"/>
              <a:t>9/17/2021</a:t>
            </a:r>
          </a:p>
        </p:txBody>
      </p:sp>
      <p:sp>
        <p:nvSpPr>
          <p:cNvPr id="5" name="Footer Placeholder 4"/>
          <p:cNvSpPr>
            <a:spLocks noGrp="1"/>
          </p:cNvSpPr>
          <p:nvPr>
            <p:ph type="ftr" sz="quarter" idx="11"/>
          </p:nvPr>
        </p:nvSpPr>
        <p:spPr/>
        <p:txBody>
          <a:bodyPr/>
          <a:lstStyle/>
          <a:p>
            <a:pPr>
              <a:defRPr/>
            </a:pPr>
            <a:r>
              <a:rPr lang="en-US"/>
              <a:t>2021 University of Florida NSRS Workshop</a:t>
            </a:r>
          </a:p>
        </p:txBody>
      </p:sp>
      <p:sp>
        <p:nvSpPr>
          <p:cNvPr id="6" name="Slide Number Placeholder 5"/>
          <p:cNvSpPr>
            <a:spLocks noGrp="1"/>
          </p:cNvSpPr>
          <p:nvPr>
            <p:ph type="sldNum" sz="quarter" idx="12"/>
          </p:nvPr>
        </p:nvSpPr>
        <p:spPr/>
        <p:txBody>
          <a:bodyPr/>
          <a:lstStyle/>
          <a:p>
            <a:fld id="{84C1C367-1155-47A8-B187-ABB1E4FCD3DE}" type="slidenum">
              <a:rPr lang="en-US" altLang="en-US" smtClean="0"/>
              <a:pPr/>
              <a:t>23</a:t>
            </a:fld>
            <a:endParaRPr lang="en-US" altLang="en-US"/>
          </a:p>
        </p:txBody>
      </p:sp>
    </p:spTree>
    <p:extLst>
      <p:ext uri="{BB962C8B-B14F-4D97-AF65-F5344CB8AC3E}">
        <p14:creationId xmlns:p14="http://schemas.microsoft.com/office/powerpoint/2010/main" val="2514831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New Types of Coordinates</a:t>
            </a:r>
          </a:p>
        </p:txBody>
      </p:sp>
      <p:sp>
        <p:nvSpPr>
          <p:cNvPr id="3" name="Content Placeholder 2"/>
          <p:cNvSpPr>
            <a:spLocks noGrp="1"/>
          </p:cNvSpPr>
          <p:nvPr>
            <p:ph idx="1"/>
          </p:nvPr>
        </p:nvSpPr>
        <p:spPr>
          <a:xfrm>
            <a:off x="979086" y="1116040"/>
            <a:ext cx="7185828" cy="3703320"/>
          </a:xfrm>
        </p:spPr>
        <p:txBody>
          <a:bodyPr>
            <a:normAutofit fontScale="77500" lnSpcReduction="20000"/>
          </a:bodyPr>
          <a:lstStyle/>
          <a:p>
            <a:r>
              <a:rPr lang="en-US" sz="3900" b="1" i="1" dirty="0">
                <a:solidFill>
                  <a:srgbClr val="C00000"/>
                </a:solidFill>
                <a:latin typeface="Arial" panose="020B0604020202020204" pitchFamily="34" charset="0"/>
                <a:cs typeface="Arial" panose="020B0604020202020204" pitchFamily="34" charset="0"/>
              </a:rPr>
              <a:t>OPUS</a:t>
            </a:r>
          </a:p>
          <a:p>
            <a:pPr lvl="1"/>
            <a:r>
              <a:rPr lang="en-US" i="1" dirty="0">
                <a:latin typeface="Arial" panose="020B0604020202020204" pitchFamily="34" charset="0"/>
                <a:cs typeface="Arial" panose="020B0604020202020204" pitchFamily="34" charset="0"/>
              </a:rPr>
              <a:t>“Coordinates computed by OPUS that have not been evaluated by anyone at NGS. As these coordinates are not computed by NGS they are not considered “part of the NSRS.” However, if NGS-provided OPUS recommendations are followed, they may be ‘tied to the NSRS.’ ”</a:t>
            </a:r>
          </a:p>
          <a:p>
            <a:pPr lvl="2"/>
            <a:r>
              <a:rPr lang="en-US" i="1" dirty="0">
                <a:latin typeface="Arial" panose="020B0604020202020204" pitchFamily="34" charset="0"/>
                <a:cs typeface="Arial" panose="020B0604020202020204" pitchFamily="34" charset="0"/>
              </a:rPr>
              <a:t>User-computed</a:t>
            </a:r>
            <a:r>
              <a:rPr lang="en-US" dirty="0">
                <a:latin typeface="Arial" panose="020B0604020202020204" pitchFamily="34" charset="0"/>
                <a:cs typeface="Arial" panose="020B0604020202020204" pitchFamily="34" charset="0"/>
              </a:rPr>
              <a:t> values, such as they might get today from either OPUS-S or OPUS Projects</a:t>
            </a:r>
          </a:p>
          <a:p>
            <a:pPr lvl="2"/>
            <a:r>
              <a:rPr lang="en-US" dirty="0">
                <a:solidFill>
                  <a:srgbClr val="C00000"/>
                </a:solidFill>
                <a:latin typeface="Arial" panose="020B0604020202020204" pitchFamily="34" charset="0"/>
                <a:cs typeface="Arial" panose="020B0604020202020204" pitchFamily="34" charset="0"/>
              </a:rPr>
              <a:t>“OPUS” coordinates are the </a:t>
            </a:r>
            <a:r>
              <a:rPr lang="en-US" b="1" i="1" dirty="0">
                <a:solidFill>
                  <a:srgbClr val="C00000"/>
                </a:solidFill>
                <a:latin typeface="Arial" panose="020B0604020202020204" pitchFamily="34" charset="0"/>
                <a:cs typeface="Arial" panose="020B0604020202020204" pitchFamily="34" charset="0"/>
              </a:rPr>
              <a:t>only</a:t>
            </a:r>
            <a:r>
              <a:rPr lang="en-US" dirty="0">
                <a:solidFill>
                  <a:srgbClr val="C00000"/>
                </a:solidFill>
                <a:latin typeface="Arial" panose="020B0604020202020204" pitchFamily="34" charset="0"/>
                <a:cs typeface="Arial" panose="020B0604020202020204" pitchFamily="34" charset="0"/>
              </a:rPr>
              <a:t> coordinates a user will get directly from OPUS</a:t>
            </a:r>
          </a:p>
          <a:p>
            <a:pPr lvl="2"/>
            <a:r>
              <a:rPr lang="en-US" dirty="0">
                <a:latin typeface="Arial" panose="020B0604020202020204" pitchFamily="34" charset="0"/>
                <a:cs typeface="Arial" panose="020B0604020202020204" pitchFamily="34" charset="0"/>
              </a:rPr>
              <a:t>NGS will </a:t>
            </a:r>
            <a:r>
              <a:rPr lang="en-US" i="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evaluate your OPUS coordinates!</a:t>
            </a:r>
          </a:p>
          <a:p>
            <a:pPr marL="685800" lvl="2" indent="0">
              <a:buNone/>
            </a:pPr>
            <a:endParaRPr lang="en-US" dirty="0">
              <a:solidFill>
                <a:srgbClr val="C00000"/>
              </a:solidFill>
            </a:endParaRPr>
          </a:p>
          <a:p>
            <a:pPr lvl="1"/>
            <a:endParaRPr lang="en-US" dirty="0"/>
          </a:p>
        </p:txBody>
      </p:sp>
      <p:sp>
        <p:nvSpPr>
          <p:cNvPr id="4" name="Date Placeholder 3"/>
          <p:cNvSpPr>
            <a:spLocks noGrp="1"/>
          </p:cNvSpPr>
          <p:nvPr>
            <p:ph type="dt" sz="half" idx="10"/>
          </p:nvPr>
        </p:nvSpPr>
        <p:spPr/>
        <p:txBody>
          <a:bodyPr/>
          <a:lstStyle/>
          <a:p>
            <a:r>
              <a:rPr lang="en-US" altLang="en-US"/>
              <a:t>9/17/2021</a:t>
            </a:r>
          </a:p>
        </p:txBody>
      </p:sp>
      <p:sp>
        <p:nvSpPr>
          <p:cNvPr id="5" name="Footer Placeholder 4"/>
          <p:cNvSpPr>
            <a:spLocks noGrp="1"/>
          </p:cNvSpPr>
          <p:nvPr>
            <p:ph type="ftr" sz="quarter" idx="11"/>
          </p:nvPr>
        </p:nvSpPr>
        <p:spPr/>
        <p:txBody>
          <a:bodyPr/>
          <a:lstStyle/>
          <a:p>
            <a:pPr>
              <a:defRPr/>
            </a:pPr>
            <a:r>
              <a:rPr lang="en-US"/>
              <a:t>2021 University of Florida NSRS Workshop</a:t>
            </a:r>
          </a:p>
        </p:txBody>
      </p:sp>
      <p:sp>
        <p:nvSpPr>
          <p:cNvPr id="6" name="Slide Number Placeholder 5"/>
          <p:cNvSpPr>
            <a:spLocks noGrp="1"/>
          </p:cNvSpPr>
          <p:nvPr>
            <p:ph type="sldNum" sz="quarter" idx="12"/>
          </p:nvPr>
        </p:nvSpPr>
        <p:spPr/>
        <p:txBody>
          <a:bodyPr/>
          <a:lstStyle/>
          <a:p>
            <a:fld id="{84C1C367-1155-47A8-B187-ABB1E4FCD3DE}" type="slidenum">
              <a:rPr lang="en-US" altLang="en-US" smtClean="0"/>
              <a:pPr/>
              <a:t>24</a:t>
            </a:fld>
            <a:endParaRPr lang="en-US" altLang="en-US"/>
          </a:p>
        </p:txBody>
      </p:sp>
    </p:spTree>
    <p:extLst>
      <p:ext uri="{BB962C8B-B14F-4D97-AF65-F5344CB8AC3E}">
        <p14:creationId xmlns:p14="http://schemas.microsoft.com/office/powerpoint/2010/main" val="2404446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New Types of Coordinates</a:t>
            </a:r>
          </a:p>
        </p:txBody>
      </p:sp>
      <p:sp>
        <p:nvSpPr>
          <p:cNvPr id="3" name="Content Placeholder 2"/>
          <p:cNvSpPr>
            <a:spLocks noGrp="1"/>
          </p:cNvSpPr>
          <p:nvPr>
            <p:ph idx="1"/>
          </p:nvPr>
        </p:nvSpPr>
        <p:spPr>
          <a:xfrm>
            <a:off x="979086" y="1024866"/>
            <a:ext cx="7185828" cy="3704034"/>
          </a:xfrm>
        </p:spPr>
        <p:txBody>
          <a:bodyPr>
            <a:normAutofit/>
          </a:bodyPr>
          <a:lstStyle/>
          <a:p>
            <a:r>
              <a:rPr lang="en-US" sz="3000" b="1" i="1" dirty="0">
                <a:solidFill>
                  <a:srgbClr val="C00000"/>
                </a:solidFill>
                <a:latin typeface="Arial" panose="020B0604020202020204" pitchFamily="34" charset="0"/>
                <a:cs typeface="Arial" panose="020B0604020202020204" pitchFamily="34" charset="0"/>
              </a:rPr>
              <a:t>OPUS </a:t>
            </a:r>
            <a:r>
              <a:rPr lang="en-US" sz="3000" dirty="0">
                <a:latin typeface="Arial" panose="020B0604020202020204" pitchFamily="34" charset="0"/>
                <a:cs typeface="Arial" panose="020B0604020202020204" pitchFamily="34" charset="0"/>
              </a:rPr>
              <a:t>coordinates </a:t>
            </a:r>
            <a:r>
              <a:rPr lang="en-US" sz="3000" i="1" u="sng" dirty="0">
                <a:latin typeface="Arial" panose="020B0604020202020204" pitchFamily="34" charset="0"/>
                <a:cs typeface="Arial" panose="020B0604020202020204" pitchFamily="34" charset="0"/>
              </a:rPr>
              <a:t>may</a:t>
            </a:r>
            <a:r>
              <a:rPr lang="en-US" sz="3000" dirty="0">
                <a:latin typeface="Arial" panose="020B0604020202020204" pitchFamily="34" charset="0"/>
                <a:cs typeface="Arial" panose="020B0604020202020204" pitchFamily="34" charset="0"/>
              </a:rPr>
              <a:t> also come with the label “</a:t>
            </a:r>
            <a:r>
              <a:rPr lang="en-US" sz="3000" b="1" dirty="0">
                <a:solidFill>
                  <a:srgbClr val="C00000"/>
                </a:solidFill>
                <a:latin typeface="Arial" panose="020B0604020202020204" pitchFamily="34" charset="0"/>
                <a:cs typeface="Arial" panose="020B0604020202020204" pitchFamily="34" charset="0"/>
              </a:rPr>
              <a:t>tied to the NSRS</a:t>
            </a:r>
            <a:r>
              <a:rPr lang="en-US" sz="3000" dirty="0">
                <a:latin typeface="Arial" panose="020B0604020202020204" pitchFamily="34" charset="0"/>
                <a:cs typeface="Arial" panose="020B0604020202020204" pitchFamily="34" charset="0"/>
              </a:rPr>
              <a:t>”</a:t>
            </a:r>
          </a:p>
          <a:p>
            <a:pPr lvl="1"/>
            <a:r>
              <a:rPr lang="en-US" sz="1800" b="1" dirty="0">
                <a:solidFill>
                  <a:srgbClr val="C00000"/>
                </a:solidFill>
                <a:latin typeface="Arial" panose="020B0604020202020204" pitchFamily="34" charset="0"/>
                <a:cs typeface="Arial" panose="020B0604020202020204" pitchFamily="34" charset="0"/>
              </a:rPr>
              <a:t>Only</a:t>
            </a:r>
            <a:r>
              <a:rPr lang="en-US" sz="1800" dirty="0">
                <a:latin typeface="Arial" panose="020B0604020202020204" pitchFamily="34" charset="0"/>
                <a:cs typeface="Arial" panose="020B0604020202020204" pitchFamily="34" charset="0"/>
              </a:rPr>
              <a:t> if a user restricts their computations to OPUS-recommended constraints </a:t>
            </a:r>
          </a:p>
          <a:p>
            <a:pPr lvl="1"/>
            <a:r>
              <a:rPr lang="en-US" sz="1800" dirty="0">
                <a:latin typeface="Arial" panose="020B0604020202020204" pitchFamily="34" charset="0"/>
                <a:cs typeface="Arial" panose="020B0604020202020204" pitchFamily="34" charset="0"/>
              </a:rPr>
              <a:t>Users who deviate from OPUS-recommended constraints can still perform computations and will get OPUS coordinates, but they will not be “tied to the NSRS”, nor have any NSRS label at all.</a:t>
            </a:r>
          </a:p>
          <a:p>
            <a:pPr lvl="1"/>
            <a:r>
              <a:rPr lang="en-US" sz="1800" dirty="0">
                <a:latin typeface="Arial" panose="020B0604020202020204" pitchFamily="34" charset="0"/>
                <a:cs typeface="Arial" panose="020B0604020202020204" pitchFamily="34" charset="0"/>
              </a:rPr>
              <a:t>In neither case will OPUS coordinates be considered “</a:t>
            </a:r>
            <a:r>
              <a:rPr lang="en-US" sz="1800" b="1" i="1" dirty="0">
                <a:solidFill>
                  <a:srgbClr val="C00000"/>
                </a:solidFill>
                <a:latin typeface="Arial" panose="020B0604020202020204" pitchFamily="34" charset="0"/>
                <a:cs typeface="Arial" panose="020B0604020202020204" pitchFamily="34" charset="0"/>
              </a:rPr>
              <a:t>part of the NSRS</a:t>
            </a:r>
            <a:r>
              <a:rPr lang="en-US" sz="1800" dirty="0">
                <a:latin typeface="Arial" panose="020B0604020202020204" pitchFamily="34" charset="0"/>
                <a:cs typeface="Arial" panose="020B0604020202020204" pitchFamily="34" charset="0"/>
              </a:rPr>
              <a:t>” however.</a:t>
            </a:r>
          </a:p>
        </p:txBody>
      </p:sp>
      <p:sp>
        <p:nvSpPr>
          <p:cNvPr id="4" name="Date Placeholder 3"/>
          <p:cNvSpPr>
            <a:spLocks noGrp="1"/>
          </p:cNvSpPr>
          <p:nvPr>
            <p:ph type="dt" sz="half" idx="10"/>
          </p:nvPr>
        </p:nvSpPr>
        <p:spPr/>
        <p:txBody>
          <a:bodyPr/>
          <a:lstStyle/>
          <a:p>
            <a:r>
              <a:rPr lang="en-US" altLang="en-US"/>
              <a:t>9/17/2021</a:t>
            </a:r>
          </a:p>
        </p:txBody>
      </p:sp>
      <p:sp>
        <p:nvSpPr>
          <p:cNvPr id="5" name="Footer Placeholder 4"/>
          <p:cNvSpPr>
            <a:spLocks noGrp="1"/>
          </p:cNvSpPr>
          <p:nvPr>
            <p:ph type="ftr" sz="quarter" idx="11"/>
          </p:nvPr>
        </p:nvSpPr>
        <p:spPr/>
        <p:txBody>
          <a:bodyPr/>
          <a:lstStyle/>
          <a:p>
            <a:pPr>
              <a:defRPr/>
            </a:pPr>
            <a:r>
              <a:rPr lang="en-US"/>
              <a:t>2021 University of Florida NSRS Workshop</a:t>
            </a:r>
          </a:p>
        </p:txBody>
      </p:sp>
      <p:sp>
        <p:nvSpPr>
          <p:cNvPr id="6" name="Slide Number Placeholder 5"/>
          <p:cNvSpPr>
            <a:spLocks noGrp="1"/>
          </p:cNvSpPr>
          <p:nvPr>
            <p:ph type="sldNum" sz="quarter" idx="12"/>
          </p:nvPr>
        </p:nvSpPr>
        <p:spPr/>
        <p:txBody>
          <a:bodyPr/>
          <a:lstStyle/>
          <a:p>
            <a:fld id="{84C1C367-1155-47A8-B187-ABB1E4FCD3DE}" type="slidenum">
              <a:rPr lang="en-US" altLang="en-US" smtClean="0"/>
              <a:pPr/>
              <a:t>25</a:t>
            </a:fld>
            <a:endParaRPr lang="en-US" altLang="en-US"/>
          </a:p>
        </p:txBody>
      </p:sp>
    </p:spTree>
    <p:extLst>
      <p:ext uri="{BB962C8B-B14F-4D97-AF65-F5344CB8AC3E}">
        <p14:creationId xmlns:p14="http://schemas.microsoft.com/office/powerpoint/2010/main" val="1251507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D4D60FD-C5A9-43B4-9C76-037CC86A2F84}" type="slidenum">
              <a:rPr lang="en-US" altLang="en-US" sz="900">
                <a:solidFill>
                  <a:srgbClr val="898989"/>
                </a:solidFill>
              </a:rPr>
              <a:pPr>
                <a:spcBef>
                  <a:spcPct val="0"/>
                </a:spcBef>
                <a:buFontTx/>
                <a:buNone/>
              </a:pPr>
              <a:t>26</a:t>
            </a:fld>
            <a:endParaRPr lang="en-US" altLang="en-US" sz="900">
              <a:solidFill>
                <a:srgbClr val="898989"/>
              </a:solidFill>
            </a:endParaRPr>
          </a:p>
        </p:txBody>
      </p:sp>
      <p:sp>
        <p:nvSpPr>
          <p:cNvPr id="3" name="Rectangle 2">
            <a:extLst>
              <a:ext uri="{FF2B5EF4-FFF2-40B4-BE49-F238E27FC236}">
                <a16:creationId xmlns:a16="http://schemas.microsoft.com/office/drawing/2014/main" id="{510450AC-8899-3A4F-AADB-7BCA599C4631}"/>
              </a:ext>
            </a:extLst>
          </p:cNvPr>
          <p:cNvSpPr/>
          <p:nvPr/>
        </p:nvSpPr>
        <p:spPr>
          <a:xfrm>
            <a:off x="1686732" y="701328"/>
            <a:ext cx="1087120" cy="4521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100" dirty="0">
                <a:solidFill>
                  <a:schemeClr val="tx1"/>
                </a:solidFill>
              </a:rPr>
              <a:t>OPUS</a:t>
            </a:r>
          </a:p>
        </p:txBody>
      </p:sp>
      <p:sp>
        <p:nvSpPr>
          <p:cNvPr id="4" name="Rectangle 3">
            <a:extLst>
              <a:ext uri="{FF2B5EF4-FFF2-40B4-BE49-F238E27FC236}">
                <a16:creationId xmlns:a16="http://schemas.microsoft.com/office/drawing/2014/main" id="{208A1A4F-05B3-344F-96EA-31F69C0136A0}"/>
              </a:ext>
            </a:extLst>
          </p:cNvPr>
          <p:cNvSpPr/>
          <p:nvPr/>
        </p:nvSpPr>
        <p:spPr>
          <a:xfrm>
            <a:off x="57150" y="665237"/>
            <a:ext cx="1087120" cy="5243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Survey data</a:t>
            </a:r>
          </a:p>
        </p:txBody>
      </p:sp>
      <p:sp>
        <p:nvSpPr>
          <p:cNvPr id="5" name="Rectangle 4">
            <a:extLst>
              <a:ext uri="{FF2B5EF4-FFF2-40B4-BE49-F238E27FC236}">
                <a16:creationId xmlns:a16="http://schemas.microsoft.com/office/drawing/2014/main" id="{72980C0C-42FA-F041-BEBA-0092C9342E5E}"/>
              </a:ext>
            </a:extLst>
          </p:cNvPr>
          <p:cNvSpPr/>
          <p:nvPr/>
        </p:nvSpPr>
        <p:spPr>
          <a:xfrm>
            <a:off x="5420533" y="602701"/>
            <a:ext cx="1587500" cy="6493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Did you follow OPUS recommendations?</a:t>
            </a:r>
          </a:p>
        </p:txBody>
      </p:sp>
      <p:sp>
        <p:nvSpPr>
          <p:cNvPr id="6" name="Rectangle 5">
            <a:extLst>
              <a:ext uri="{FF2B5EF4-FFF2-40B4-BE49-F238E27FC236}">
                <a16:creationId xmlns:a16="http://schemas.microsoft.com/office/drawing/2014/main" id="{AB9091BE-E945-C84F-96D4-DEB6AB560B9C}"/>
              </a:ext>
            </a:extLst>
          </p:cNvPr>
          <p:cNvSpPr/>
          <p:nvPr/>
        </p:nvSpPr>
        <p:spPr>
          <a:xfrm>
            <a:off x="3838457" y="1902745"/>
            <a:ext cx="2214879" cy="543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OPUS Coordinates that are </a:t>
            </a:r>
          </a:p>
          <a:p>
            <a:pPr algn="ctr"/>
            <a:r>
              <a:rPr lang="en-US" sz="1350" dirty="0"/>
              <a:t>“tied to the NSRS”</a:t>
            </a:r>
          </a:p>
        </p:txBody>
      </p:sp>
      <p:sp>
        <p:nvSpPr>
          <p:cNvPr id="7" name="Rectangle 6">
            <a:extLst>
              <a:ext uri="{FF2B5EF4-FFF2-40B4-BE49-F238E27FC236}">
                <a16:creationId xmlns:a16="http://schemas.microsoft.com/office/drawing/2014/main" id="{3C9D9A94-EA3E-6F4F-B689-848E23953EAB}"/>
              </a:ext>
            </a:extLst>
          </p:cNvPr>
          <p:cNvSpPr/>
          <p:nvPr/>
        </p:nvSpPr>
        <p:spPr>
          <a:xfrm>
            <a:off x="6387691" y="1901449"/>
            <a:ext cx="2381249" cy="543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OPUS Coordinates that are </a:t>
            </a:r>
          </a:p>
          <a:p>
            <a:pPr algn="ctr"/>
            <a:r>
              <a:rPr lang="en-US" sz="1350" i="1" dirty="0"/>
              <a:t>“not</a:t>
            </a:r>
            <a:r>
              <a:rPr lang="en-US" sz="1350" dirty="0"/>
              <a:t> tied to the NSRS”</a:t>
            </a:r>
          </a:p>
        </p:txBody>
      </p:sp>
      <p:cxnSp>
        <p:nvCxnSpPr>
          <p:cNvPr id="8" name="Straight Arrow Connector 7">
            <a:extLst>
              <a:ext uri="{FF2B5EF4-FFF2-40B4-BE49-F238E27FC236}">
                <a16:creationId xmlns:a16="http://schemas.microsoft.com/office/drawing/2014/main" id="{6B26DD75-566C-5243-9C2C-CABDDFAA72E5}"/>
              </a:ext>
            </a:extLst>
          </p:cNvPr>
          <p:cNvCxnSpPr>
            <a:cxnSpLocks/>
            <a:stCxn id="4" idx="3"/>
            <a:endCxn id="3" idx="1"/>
          </p:cNvCxnSpPr>
          <p:nvPr/>
        </p:nvCxnSpPr>
        <p:spPr>
          <a:xfrm>
            <a:off x="1144270" y="927387"/>
            <a:ext cx="542462" cy="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315FDBF-8054-544A-BECE-6FB7A72B28BC}"/>
              </a:ext>
            </a:extLst>
          </p:cNvPr>
          <p:cNvCxnSpPr>
            <a:cxnSpLocks/>
            <a:stCxn id="3" idx="3"/>
            <a:endCxn id="5" idx="1"/>
          </p:cNvCxnSpPr>
          <p:nvPr/>
        </p:nvCxnSpPr>
        <p:spPr>
          <a:xfrm>
            <a:off x="2773852" y="927388"/>
            <a:ext cx="264668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A0B92D99-EC44-664C-8A0A-C1D878DAA769}"/>
              </a:ext>
            </a:extLst>
          </p:cNvPr>
          <p:cNvCxnSpPr>
            <a:cxnSpLocks/>
            <a:stCxn id="5" idx="2"/>
            <a:endCxn id="6" idx="0"/>
          </p:cNvCxnSpPr>
          <p:nvPr/>
        </p:nvCxnSpPr>
        <p:spPr>
          <a:xfrm rot="5400000">
            <a:off x="5254755" y="943217"/>
            <a:ext cx="650670" cy="1268386"/>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98DFF529-7F7F-284B-BA58-F9293A3851C6}"/>
              </a:ext>
            </a:extLst>
          </p:cNvPr>
          <p:cNvCxnSpPr>
            <a:cxnSpLocks/>
            <a:stCxn id="5" idx="2"/>
            <a:endCxn id="7" idx="0"/>
          </p:cNvCxnSpPr>
          <p:nvPr/>
        </p:nvCxnSpPr>
        <p:spPr>
          <a:xfrm rot="16200000" flipH="1">
            <a:off x="6571612" y="894745"/>
            <a:ext cx="649374" cy="1364033"/>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3B915B3A-3DAC-4F4E-847F-9E0DA22C3596}"/>
              </a:ext>
            </a:extLst>
          </p:cNvPr>
          <p:cNvCxnSpPr>
            <a:stCxn id="6" idx="2"/>
            <a:endCxn id="16" idx="0"/>
          </p:cNvCxnSpPr>
          <p:nvPr/>
        </p:nvCxnSpPr>
        <p:spPr>
          <a:xfrm rot="16200000" flipH="1">
            <a:off x="5368006" y="2024194"/>
            <a:ext cx="678534" cy="1522754"/>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AF02C005-6855-4E47-9256-300BDA694D02}"/>
              </a:ext>
            </a:extLst>
          </p:cNvPr>
          <p:cNvCxnSpPr>
            <a:stCxn id="7" idx="2"/>
            <a:endCxn id="16" idx="0"/>
          </p:cNvCxnSpPr>
          <p:nvPr/>
        </p:nvCxnSpPr>
        <p:spPr>
          <a:xfrm rot="5400000">
            <a:off x="6683568" y="2230090"/>
            <a:ext cx="679830" cy="1109666"/>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77375F7-EC8F-5341-9C70-8642B3A68650}"/>
              </a:ext>
            </a:extLst>
          </p:cNvPr>
          <p:cNvSpPr txBox="1"/>
          <p:nvPr/>
        </p:nvSpPr>
        <p:spPr>
          <a:xfrm>
            <a:off x="5395880" y="1225627"/>
            <a:ext cx="414985" cy="300082"/>
          </a:xfrm>
          <a:prstGeom prst="rect">
            <a:avLst/>
          </a:prstGeom>
          <a:noFill/>
        </p:spPr>
        <p:txBody>
          <a:bodyPr wrap="none" rtlCol="0">
            <a:spAutoFit/>
          </a:bodyPr>
          <a:lstStyle/>
          <a:p>
            <a:r>
              <a:rPr lang="en-US" sz="1350" dirty="0"/>
              <a:t>yes</a:t>
            </a:r>
          </a:p>
        </p:txBody>
      </p:sp>
      <p:sp>
        <p:nvSpPr>
          <p:cNvPr id="15" name="TextBox 14">
            <a:extLst>
              <a:ext uri="{FF2B5EF4-FFF2-40B4-BE49-F238E27FC236}">
                <a16:creationId xmlns:a16="http://schemas.microsoft.com/office/drawing/2014/main" id="{A83E6B1F-10EB-5E47-BE57-AA57F908CF73}"/>
              </a:ext>
            </a:extLst>
          </p:cNvPr>
          <p:cNvSpPr txBox="1"/>
          <p:nvPr/>
        </p:nvSpPr>
        <p:spPr>
          <a:xfrm>
            <a:off x="6735679" y="1230202"/>
            <a:ext cx="367408" cy="300082"/>
          </a:xfrm>
          <a:prstGeom prst="rect">
            <a:avLst/>
          </a:prstGeom>
          <a:noFill/>
        </p:spPr>
        <p:txBody>
          <a:bodyPr wrap="none" rtlCol="0">
            <a:spAutoFit/>
          </a:bodyPr>
          <a:lstStyle/>
          <a:p>
            <a:r>
              <a:rPr lang="en-US" sz="1350" dirty="0"/>
              <a:t>no</a:t>
            </a:r>
          </a:p>
        </p:txBody>
      </p:sp>
      <p:sp>
        <p:nvSpPr>
          <p:cNvPr id="16" name="Rectangle 15">
            <a:extLst>
              <a:ext uri="{FF2B5EF4-FFF2-40B4-BE49-F238E27FC236}">
                <a16:creationId xmlns:a16="http://schemas.microsoft.com/office/drawing/2014/main" id="{F6003F01-E0D8-5349-A8E8-52F3978CCAFC}"/>
              </a:ext>
            </a:extLst>
          </p:cNvPr>
          <p:cNvSpPr/>
          <p:nvPr/>
        </p:nvSpPr>
        <p:spPr>
          <a:xfrm>
            <a:off x="5358984" y="3124838"/>
            <a:ext cx="2219332" cy="4521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Do you want to “share” your results with the world?</a:t>
            </a:r>
          </a:p>
        </p:txBody>
      </p:sp>
      <p:sp>
        <p:nvSpPr>
          <p:cNvPr id="17" name="Rectangle 16">
            <a:extLst>
              <a:ext uri="{FF2B5EF4-FFF2-40B4-BE49-F238E27FC236}">
                <a16:creationId xmlns:a16="http://schemas.microsoft.com/office/drawing/2014/main" id="{78F78D7C-2A29-BB41-9A9B-8E2AD70A9DB4}"/>
              </a:ext>
            </a:extLst>
          </p:cNvPr>
          <p:cNvSpPr/>
          <p:nvPr/>
        </p:nvSpPr>
        <p:spPr>
          <a:xfrm>
            <a:off x="4675043" y="4041135"/>
            <a:ext cx="1622537" cy="98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Unique, public URL for this survey which you can share with anyone</a:t>
            </a:r>
          </a:p>
        </p:txBody>
      </p:sp>
      <p:sp>
        <p:nvSpPr>
          <p:cNvPr id="18" name="Rectangle 17">
            <a:extLst>
              <a:ext uri="{FF2B5EF4-FFF2-40B4-BE49-F238E27FC236}">
                <a16:creationId xmlns:a16="http://schemas.microsoft.com/office/drawing/2014/main" id="{6EAE5E77-616D-F74D-9F5B-77775E6051D6}"/>
              </a:ext>
            </a:extLst>
          </p:cNvPr>
          <p:cNvSpPr/>
          <p:nvPr/>
        </p:nvSpPr>
        <p:spPr>
          <a:xfrm>
            <a:off x="6767047" y="4036343"/>
            <a:ext cx="1622537" cy="98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Your results are shown to you on screen or via email only</a:t>
            </a:r>
          </a:p>
        </p:txBody>
      </p:sp>
      <p:cxnSp>
        <p:nvCxnSpPr>
          <p:cNvPr id="19" name="Elbow Connector 18">
            <a:extLst>
              <a:ext uri="{FF2B5EF4-FFF2-40B4-BE49-F238E27FC236}">
                <a16:creationId xmlns:a16="http://schemas.microsoft.com/office/drawing/2014/main" id="{E24BFA6E-DFAC-A342-A0FC-421C1D98D275}"/>
              </a:ext>
            </a:extLst>
          </p:cNvPr>
          <p:cNvCxnSpPr>
            <a:stCxn id="16" idx="2"/>
            <a:endCxn id="17" idx="0"/>
          </p:cNvCxnSpPr>
          <p:nvPr/>
        </p:nvCxnSpPr>
        <p:spPr>
          <a:xfrm rot="5400000">
            <a:off x="5745394" y="3317878"/>
            <a:ext cx="464175" cy="982339"/>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45DA257B-B353-B945-892C-CE971F91847A}"/>
              </a:ext>
            </a:extLst>
          </p:cNvPr>
          <p:cNvCxnSpPr>
            <a:stCxn id="16" idx="2"/>
            <a:endCxn id="18" idx="0"/>
          </p:cNvCxnSpPr>
          <p:nvPr/>
        </p:nvCxnSpPr>
        <p:spPr>
          <a:xfrm rot="16200000" flipH="1">
            <a:off x="6793792" y="3251818"/>
            <a:ext cx="459383" cy="1109666"/>
          </a:xfrm>
          <a:prstGeom prst="bentConnector3">
            <a:avLst>
              <a:gd name="adj1" fmla="val 50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6474A81-0AC8-B346-9856-75647CB636F8}"/>
              </a:ext>
            </a:extLst>
          </p:cNvPr>
          <p:cNvSpPr txBox="1"/>
          <p:nvPr/>
        </p:nvSpPr>
        <p:spPr>
          <a:xfrm>
            <a:off x="5580088" y="3557517"/>
            <a:ext cx="527786" cy="300082"/>
          </a:xfrm>
          <a:prstGeom prst="rect">
            <a:avLst/>
          </a:prstGeom>
          <a:noFill/>
        </p:spPr>
        <p:txBody>
          <a:bodyPr wrap="square" rtlCol="0">
            <a:spAutoFit/>
          </a:bodyPr>
          <a:lstStyle/>
          <a:p>
            <a:r>
              <a:rPr lang="en-US" sz="1350" dirty="0"/>
              <a:t>yes</a:t>
            </a:r>
          </a:p>
        </p:txBody>
      </p:sp>
      <p:sp>
        <p:nvSpPr>
          <p:cNvPr id="22" name="TextBox 21">
            <a:extLst>
              <a:ext uri="{FF2B5EF4-FFF2-40B4-BE49-F238E27FC236}">
                <a16:creationId xmlns:a16="http://schemas.microsoft.com/office/drawing/2014/main" id="{A591BA21-D380-524A-A0F1-832D6FB7DF05}"/>
              </a:ext>
            </a:extLst>
          </p:cNvPr>
          <p:cNvSpPr txBox="1"/>
          <p:nvPr/>
        </p:nvSpPr>
        <p:spPr>
          <a:xfrm>
            <a:off x="6896299" y="3557517"/>
            <a:ext cx="449553" cy="300082"/>
          </a:xfrm>
          <a:prstGeom prst="rect">
            <a:avLst/>
          </a:prstGeom>
          <a:noFill/>
        </p:spPr>
        <p:txBody>
          <a:bodyPr wrap="square" rtlCol="0">
            <a:spAutoFit/>
          </a:bodyPr>
          <a:lstStyle/>
          <a:p>
            <a:r>
              <a:rPr lang="en-US" sz="1350" dirty="0"/>
              <a:t>no</a:t>
            </a:r>
          </a:p>
        </p:txBody>
      </p:sp>
      <p:sp>
        <p:nvSpPr>
          <p:cNvPr id="23" name="TextBox 22">
            <a:extLst>
              <a:ext uri="{FF2B5EF4-FFF2-40B4-BE49-F238E27FC236}">
                <a16:creationId xmlns:a16="http://schemas.microsoft.com/office/drawing/2014/main" id="{6D907889-D011-0741-B977-B40624F86F2D}"/>
              </a:ext>
            </a:extLst>
          </p:cNvPr>
          <p:cNvSpPr txBox="1"/>
          <p:nvPr/>
        </p:nvSpPr>
        <p:spPr>
          <a:xfrm>
            <a:off x="3260295" y="630200"/>
            <a:ext cx="1371600" cy="553998"/>
          </a:xfrm>
          <a:prstGeom prst="rect">
            <a:avLst/>
          </a:prstGeom>
          <a:noFill/>
        </p:spPr>
        <p:txBody>
          <a:bodyPr wrap="square" rtlCol="0">
            <a:spAutoFit/>
          </a:bodyPr>
          <a:lstStyle/>
          <a:p>
            <a:r>
              <a:rPr lang="en-US" sz="1500" dirty="0"/>
              <a:t>data processing</a:t>
            </a:r>
          </a:p>
        </p:txBody>
      </p:sp>
      <p:sp>
        <p:nvSpPr>
          <p:cNvPr id="25" name="TextBox 24">
            <a:extLst>
              <a:ext uri="{FF2B5EF4-FFF2-40B4-BE49-F238E27FC236}">
                <a16:creationId xmlns:a16="http://schemas.microsoft.com/office/drawing/2014/main" id="{55FAD6D0-3FD6-5946-AD99-E81EC2915CB6}"/>
              </a:ext>
            </a:extLst>
          </p:cNvPr>
          <p:cNvSpPr txBox="1"/>
          <p:nvPr/>
        </p:nvSpPr>
        <p:spPr>
          <a:xfrm>
            <a:off x="255931" y="1927106"/>
            <a:ext cx="3499341" cy="2400657"/>
          </a:xfrm>
          <a:prstGeom prst="rect">
            <a:avLst/>
          </a:prstGeom>
          <a:noFill/>
          <a:ln w="19050">
            <a:solidFill>
              <a:schemeClr val="accent1"/>
            </a:solidFill>
          </a:ln>
        </p:spPr>
        <p:txBody>
          <a:bodyPr wrap="square" rtlCol="0">
            <a:spAutoFit/>
          </a:bodyPr>
          <a:lstStyle/>
          <a:p>
            <a:r>
              <a:rPr lang="en-US" sz="1500" dirty="0">
                <a:latin typeface="Arial" panose="020B0604020202020204" pitchFamily="34" charset="0"/>
                <a:cs typeface="Arial" panose="020B0604020202020204" pitchFamily="34" charset="0"/>
              </a:rPr>
              <a:t>If you choose to deviate from the OPUS recommendations:</a:t>
            </a:r>
          </a:p>
          <a:p>
            <a:endParaRPr lang="en-US" sz="1500" dirty="0">
              <a:latin typeface="Arial" panose="020B0604020202020204" pitchFamily="34" charset="0"/>
              <a:cs typeface="Arial" panose="020B0604020202020204" pitchFamily="34" charset="0"/>
            </a:endParaRPr>
          </a:p>
          <a:p>
            <a:pPr marL="342900" indent="-342900">
              <a:buFont typeface="+mj-lt"/>
              <a:buAutoNum type="arabicPeriod"/>
            </a:pPr>
            <a:r>
              <a:rPr lang="en-US" sz="1500" dirty="0">
                <a:latin typeface="Arial" panose="020B0604020202020204" pitchFamily="34" charset="0"/>
                <a:cs typeface="Arial" panose="020B0604020202020204" pitchFamily="34" charset="0"/>
              </a:rPr>
              <a:t>OPUS will warn you when you do so</a:t>
            </a:r>
          </a:p>
          <a:p>
            <a:pPr marL="342900" indent="-342900">
              <a:buFont typeface="+mj-lt"/>
              <a:buAutoNum type="arabicPeriod"/>
            </a:pPr>
            <a:endParaRPr lang="en-US" sz="1500" dirty="0">
              <a:latin typeface="Arial" panose="020B0604020202020204" pitchFamily="34" charset="0"/>
              <a:cs typeface="Arial" panose="020B0604020202020204" pitchFamily="34" charset="0"/>
            </a:endParaRPr>
          </a:p>
          <a:p>
            <a:pPr marL="342900" indent="-342900">
              <a:buFont typeface="+mj-lt"/>
              <a:buAutoNum type="arabicPeriod"/>
            </a:pPr>
            <a:r>
              <a:rPr lang="en-US" sz="1500" dirty="0">
                <a:latin typeface="Arial" panose="020B0604020202020204" pitchFamily="34" charset="0"/>
                <a:cs typeface="Arial" panose="020B0604020202020204" pitchFamily="34" charset="0"/>
              </a:rPr>
              <a:t>You will receive an explanation why your coordinates are not tied to the NSRS</a:t>
            </a:r>
          </a:p>
          <a:p>
            <a:pPr marL="214313" indent="-214313">
              <a:buFont typeface="Arial" panose="020B0604020202020204" pitchFamily="34" charset="0"/>
              <a:buChar char="•"/>
            </a:pPr>
            <a:endParaRPr lang="en-US" sz="1500" dirty="0"/>
          </a:p>
        </p:txBody>
      </p:sp>
      <p:sp>
        <p:nvSpPr>
          <p:cNvPr id="2" name="Date Placeholder 1">
            <a:extLst>
              <a:ext uri="{FF2B5EF4-FFF2-40B4-BE49-F238E27FC236}">
                <a16:creationId xmlns:a16="http://schemas.microsoft.com/office/drawing/2014/main" id="{71B353D0-C530-4A65-80E1-65B45D41A11A}"/>
              </a:ext>
            </a:extLst>
          </p:cNvPr>
          <p:cNvSpPr>
            <a:spLocks noGrp="1"/>
          </p:cNvSpPr>
          <p:nvPr>
            <p:ph type="dt" sz="half" idx="10"/>
          </p:nvPr>
        </p:nvSpPr>
        <p:spPr/>
        <p:txBody>
          <a:bodyPr/>
          <a:lstStyle/>
          <a:p>
            <a:r>
              <a:rPr lang="en-US"/>
              <a:t>9/17/2021</a:t>
            </a:r>
          </a:p>
        </p:txBody>
      </p:sp>
      <p:sp>
        <p:nvSpPr>
          <p:cNvPr id="24" name="Footer Placeholder 23">
            <a:extLst>
              <a:ext uri="{FF2B5EF4-FFF2-40B4-BE49-F238E27FC236}">
                <a16:creationId xmlns:a16="http://schemas.microsoft.com/office/drawing/2014/main" id="{D2FA9C80-68C5-47AD-9A20-BE4893C4BF55}"/>
              </a:ext>
            </a:extLst>
          </p:cNvPr>
          <p:cNvSpPr>
            <a:spLocks noGrp="1"/>
          </p:cNvSpPr>
          <p:nvPr>
            <p:ph type="ftr" sz="quarter" idx="11"/>
          </p:nvPr>
        </p:nvSpPr>
        <p:spPr/>
        <p:txBody>
          <a:bodyPr/>
          <a:lstStyle/>
          <a:p>
            <a:r>
              <a:rPr lang="en-US"/>
              <a:t>2021 University of Florida NSRS Workshop</a:t>
            </a:r>
          </a:p>
        </p:txBody>
      </p:sp>
    </p:spTree>
    <p:extLst>
      <p:ext uri="{BB962C8B-B14F-4D97-AF65-F5344CB8AC3E}">
        <p14:creationId xmlns:p14="http://schemas.microsoft.com/office/powerpoint/2010/main" val="73330544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New Types of Coordinates</a:t>
            </a:r>
          </a:p>
        </p:txBody>
      </p:sp>
      <p:sp>
        <p:nvSpPr>
          <p:cNvPr id="3" name="Content Placeholder 2"/>
          <p:cNvSpPr>
            <a:spLocks noGrp="1"/>
          </p:cNvSpPr>
          <p:nvPr>
            <p:ph idx="1"/>
          </p:nvPr>
        </p:nvSpPr>
        <p:spPr>
          <a:xfrm>
            <a:off x="971550" y="992509"/>
            <a:ext cx="7200900" cy="3792278"/>
          </a:xfrm>
        </p:spPr>
        <p:txBody>
          <a:bodyPr>
            <a:normAutofit fontScale="92500"/>
          </a:bodyPr>
          <a:lstStyle/>
          <a:p>
            <a:pPr marL="0" indent="0">
              <a:buNone/>
            </a:pPr>
            <a:r>
              <a:rPr lang="en-US" b="1" dirty="0">
                <a:solidFill>
                  <a:srgbClr val="C00000"/>
                </a:solidFill>
                <a:latin typeface="Arial" panose="020B0604020202020204" pitchFamily="34" charset="0"/>
                <a:cs typeface="Arial" panose="020B0604020202020204" pitchFamily="34" charset="0"/>
              </a:rPr>
              <a:t>Reference epoch coordinates (RECs)</a:t>
            </a:r>
            <a:endParaRPr lang="en-US" dirty="0">
              <a:solidFill>
                <a:srgbClr val="C00000"/>
              </a:solidFill>
              <a:latin typeface="Arial" panose="020B0604020202020204" pitchFamily="34" charset="0"/>
              <a:cs typeface="Arial" panose="020B0604020202020204" pitchFamily="34" charset="0"/>
            </a:endParaRPr>
          </a:p>
          <a:p>
            <a:pPr lvl="1"/>
            <a:r>
              <a:rPr lang="en-US" i="1" dirty="0">
                <a:latin typeface="Arial" panose="020B0604020202020204" pitchFamily="34" charset="0"/>
                <a:cs typeface="Arial" panose="020B0604020202020204" pitchFamily="34" charset="0"/>
              </a:rPr>
              <a:t>“Coordinates estimated by NGS for one of the official reference epochs.  As these coordinates are computed by NGS they are considered ‘part of the NSRS’”</a:t>
            </a:r>
          </a:p>
          <a:p>
            <a:pPr lvl="1"/>
            <a:r>
              <a:rPr lang="en-US" sz="2600" dirty="0">
                <a:latin typeface="Arial" panose="020B0604020202020204" pitchFamily="34" charset="0"/>
                <a:cs typeface="Arial" panose="020B0604020202020204" pitchFamily="34" charset="0"/>
              </a:rPr>
              <a:t>These will be computed by NGS every 5 or 10 years</a:t>
            </a:r>
          </a:p>
          <a:p>
            <a:pPr lvl="3"/>
            <a:r>
              <a:rPr lang="en-US" sz="1800" dirty="0">
                <a:latin typeface="Arial" panose="020B0604020202020204" pitchFamily="34" charset="0"/>
                <a:cs typeface="Arial" panose="020B0604020202020204" pitchFamily="34" charset="0"/>
              </a:rPr>
              <a:t>On a schedule 2–3 years past the reference epoch</a:t>
            </a:r>
          </a:p>
        </p:txBody>
      </p:sp>
      <p:sp>
        <p:nvSpPr>
          <p:cNvPr id="4" name="Date Placeholder 3"/>
          <p:cNvSpPr>
            <a:spLocks noGrp="1"/>
          </p:cNvSpPr>
          <p:nvPr>
            <p:ph type="dt" sz="half" idx="10"/>
          </p:nvPr>
        </p:nvSpPr>
        <p:spPr/>
        <p:txBody>
          <a:bodyPr/>
          <a:lstStyle/>
          <a:p>
            <a:r>
              <a:rPr lang="en-US" altLang="en-US"/>
              <a:t>9/17/2021</a:t>
            </a:r>
          </a:p>
        </p:txBody>
      </p:sp>
      <p:sp>
        <p:nvSpPr>
          <p:cNvPr id="5" name="Footer Placeholder 4"/>
          <p:cNvSpPr>
            <a:spLocks noGrp="1"/>
          </p:cNvSpPr>
          <p:nvPr>
            <p:ph type="ftr" sz="quarter" idx="11"/>
          </p:nvPr>
        </p:nvSpPr>
        <p:spPr/>
        <p:txBody>
          <a:bodyPr/>
          <a:lstStyle/>
          <a:p>
            <a:pPr>
              <a:defRPr/>
            </a:pPr>
            <a:r>
              <a:rPr lang="en-US"/>
              <a:t>2021 University of Florida NSRS Workshop</a:t>
            </a:r>
          </a:p>
        </p:txBody>
      </p:sp>
      <p:sp>
        <p:nvSpPr>
          <p:cNvPr id="6" name="Slide Number Placeholder 5"/>
          <p:cNvSpPr>
            <a:spLocks noGrp="1"/>
          </p:cNvSpPr>
          <p:nvPr>
            <p:ph type="sldNum" sz="quarter" idx="12"/>
          </p:nvPr>
        </p:nvSpPr>
        <p:spPr/>
        <p:txBody>
          <a:bodyPr/>
          <a:lstStyle/>
          <a:p>
            <a:fld id="{84C1C367-1155-47A8-B187-ABB1E4FCD3DE}" type="slidenum">
              <a:rPr lang="en-US" altLang="en-US" smtClean="0"/>
              <a:pPr/>
              <a:t>27</a:t>
            </a:fld>
            <a:endParaRPr lang="en-US" altLang="en-US"/>
          </a:p>
        </p:txBody>
      </p:sp>
    </p:spTree>
    <p:extLst>
      <p:ext uri="{BB962C8B-B14F-4D97-AF65-F5344CB8AC3E}">
        <p14:creationId xmlns:p14="http://schemas.microsoft.com/office/powerpoint/2010/main" val="2467339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New Types of Coordinates</a:t>
            </a:r>
          </a:p>
        </p:txBody>
      </p:sp>
      <p:sp>
        <p:nvSpPr>
          <p:cNvPr id="3" name="Content Placeholder 2"/>
          <p:cNvSpPr>
            <a:spLocks noGrp="1"/>
          </p:cNvSpPr>
          <p:nvPr>
            <p:ph idx="1"/>
          </p:nvPr>
        </p:nvSpPr>
        <p:spPr>
          <a:xfrm>
            <a:off x="986622" y="1087112"/>
            <a:ext cx="7170756" cy="3394472"/>
          </a:xfrm>
        </p:spPr>
        <p:txBody>
          <a:bodyPr>
            <a:normAutofit fontScale="92500" lnSpcReduction="20000"/>
          </a:bodyPr>
          <a:lstStyle/>
          <a:p>
            <a:pPr marL="0" indent="0">
              <a:buNone/>
            </a:pPr>
            <a:r>
              <a:rPr lang="en-US" b="1" dirty="0">
                <a:solidFill>
                  <a:srgbClr val="C00000"/>
                </a:solidFill>
                <a:latin typeface="Arial" panose="020B0604020202020204" pitchFamily="34" charset="0"/>
                <a:cs typeface="Arial" panose="020B0604020202020204" pitchFamily="34" charset="0"/>
              </a:rPr>
              <a:t>Survey epoch coordinates (SECs)</a:t>
            </a:r>
            <a:endParaRPr lang="en-US" dirty="0">
              <a:solidFill>
                <a:srgbClr val="C00000"/>
              </a:solidFill>
              <a:latin typeface="Arial" panose="020B0604020202020204" pitchFamily="34" charset="0"/>
              <a:cs typeface="Arial" panose="020B0604020202020204" pitchFamily="34" charset="0"/>
            </a:endParaRPr>
          </a:p>
          <a:p>
            <a:pPr lvl="1"/>
            <a:r>
              <a:rPr lang="en-US" i="1" dirty="0">
                <a:latin typeface="Arial" panose="020B0604020202020204" pitchFamily="34" charset="0"/>
                <a:cs typeface="Arial" panose="020B0604020202020204" pitchFamily="34" charset="0"/>
              </a:rPr>
              <a:t>“</a:t>
            </a:r>
            <a:r>
              <a:rPr lang="en-US" i="1" dirty="0"/>
              <a:t>Coordinates computed by NGS for one survey epoch. As these coordinates are computed by NGS they are considered ‘part of the NSRS.’” </a:t>
            </a:r>
            <a:r>
              <a:rPr lang="en-US" i="1" dirty="0">
                <a:latin typeface="Arial" panose="020B0604020202020204" pitchFamily="34" charset="0"/>
                <a:cs typeface="Arial" panose="020B0604020202020204" pitchFamily="34" charset="0"/>
              </a:rPr>
              <a:t> </a:t>
            </a:r>
          </a:p>
          <a:p>
            <a:pPr lvl="2"/>
            <a:r>
              <a:rPr lang="en-US" dirty="0">
                <a:latin typeface="Arial" panose="020B0604020202020204" pitchFamily="34" charset="0"/>
                <a:cs typeface="Arial" panose="020B0604020202020204" pitchFamily="34" charset="0"/>
              </a:rPr>
              <a:t>These represent the best estimates NGS has of the time-dependent coordinates at any mark</a:t>
            </a:r>
          </a:p>
          <a:p>
            <a:pPr lvl="2"/>
            <a:r>
              <a:rPr lang="en-US" dirty="0">
                <a:latin typeface="Arial" panose="020B0604020202020204" pitchFamily="34" charset="0"/>
                <a:cs typeface="Arial" panose="020B0604020202020204" pitchFamily="34" charset="0"/>
              </a:rPr>
              <a:t>Adjusting multiple surveys in timespans called “adjustment windows”, to a single epoch within that window.</a:t>
            </a:r>
          </a:p>
          <a:p>
            <a:pPr lvl="3"/>
            <a:r>
              <a:rPr lang="en-US" dirty="0">
                <a:latin typeface="Arial" panose="020B0604020202020204" pitchFamily="34" charset="0"/>
                <a:cs typeface="Arial" panose="020B0604020202020204" pitchFamily="34" charset="0"/>
              </a:rPr>
              <a:t>Initial plan:  4 weeks for GNSS; 1 year for leveling</a:t>
            </a:r>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r>
              <a:rPr lang="en-US"/>
              <a:t>9/17/2021</a:t>
            </a:r>
            <a:endParaRPr lang="en-US" dirty="0"/>
          </a:p>
        </p:txBody>
      </p:sp>
      <p:sp>
        <p:nvSpPr>
          <p:cNvPr id="5" name="Footer Placeholder 4"/>
          <p:cNvSpPr>
            <a:spLocks noGrp="1"/>
          </p:cNvSpPr>
          <p:nvPr>
            <p:ph type="ftr" sz="quarter" idx="11"/>
          </p:nvPr>
        </p:nvSpPr>
        <p:spPr/>
        <p:txBody>
          <a:bodyPr/>
          <a:lstStyle/>
          <a:p>
            <a:pPr>
              <a:defRPr/>
            </a:pPr>
            <a:r>
              <a:rPr lang="en-US"/>
              <a:t>2021 University of Florida NSRS Workshop</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28</a:t>
            </a:fld>
            <a:endParaRPr lang="en-US" dirty="0"/>
          </a:p>
        </p:txBody>
      </p:sp>
    </p:spTree>
    <p:extLst>
      <p:ext uri="{BB962C8B-B14F-4D97-AF65-F5344CB8AC3E}">
        <p14:creationId xmlns:p14="http://schemas.microsoft.com/office/powerpoint/2010/main" val="598193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More on SECs and RECs</a:t>
            </a:r>
          </a:p>
        </p:txBody>
      </p:sp>
      <p:sp>
        <p:nvSpPr>
          <p:cNvPr id="8" name="Content Placeholder 7">
            <a:extLst>
              <a:ext uri="{FF2B5EF4-FFF2-40B4-BE49-F238E27FC236}">
                <a16:creationId xmlns:a16="http://schemas.microsoft.com/office/drawing/2014/main" id="{9BCDD8F3-11F9-45D4-BA2B-F9061E5541F0}"/>
              </a:ext>
            </a:extLst>
          </p:cNvPr>
          <p:cNvSpPr>
            <a:spLocks noGrp="1"/>
          </p:cNvSpPr>
          <p:nvPr>
            <p:ph sz="half" idx="2"/>
          </p:nvPr>
        </p:nvSpPr>
        <p:spPr/>
        <p:txBody>
          <a:bodyPr>
            <a:normAutofit fontScale="85000" lnSpcReduction="20000"/>
          </a:bodyPr>
          <a:lstStyle/>
          <a:p>
            <a:endParaRPr lang="en-US"/>
          </a:p>
        </p:txBody>
      </p:sp>
      <p:sp>
        <p:nvSpPr>
          <p:cNvPr id="4" name="Date Placeholder 3"/>
          <p:cNvSpPr>
            <a:spLocks noGrp="1"/>
          </p:cNvSpPr>
          <p:nvPr>
            <p:ph type="dt" sz="half" idx="10"/>
          </p:nvPr>
        </p:nvSpPr>
        <p:spPr/>
        <p:txBody>
          <a:bodyPr/>
          <a:lstStyle/>
          <a:p>
            <a:r>
              <a:rPr lang="en-US" altLang="en-US"/>
              <a:t>9/17/2021</a:t>
            </a:r>
          </a:p>
        </p:txBody>
      </p:sp>
      <p:pic>
        <p:nvPicPr>
          <p:cNvPr id="7" name="Picture 6">
            <a:extLst>
              <a:ext uri="{FF2B5EF4-FFF2-40B4-BE49-F238E27FC236}">
                <a16:creationId xmlns:a16="http://schemas.microsoft.com/office/drawing/2014/main" id="{60BBCD10-3528-4BFA-99B6-E61E42EA2A22}"/>
              </a:ext>
            </a:extLst>
          </p:cNvPr>
          <p:cNvPicPr>
            <a:picLocks noChangeAspect="1"/>
          </p:cNvPicPr>
          <p:nvPr/>
        </p:nvPicPr>
        <p:blipFill>
          <a:blip r:embed="rId3"/>
          <a:stretch>
            <a:fillRect/>
          </a:stretch>
        </p:blipFill>
        <p:spPr>
          <a:xfrm>
            <a:off x="4256633" y="1390372"/>
            <a:ext cx="4430167" cy="2362756"/>
          </a:xfrm>
          <a:prstGeom prst="rect">
            <a:avLst/>
          </a:prstGeom>
        </p:spPr>
      </p:pic>
      <p:sp>
        <p:nvSpPr>
          <p:cNvPr id="5" name="Footer Placeholder 4"/>
          <p:cNvSpPr>
            <a:spLocks noGrp="1"/>
          </p:cNvSpPr>
          <p:nvPr>
            <p:ph type="ftr" sz="quarter" idx="11"/>
          </p:nvPr>
        </p:nvSpPr>
        <p:spPr/>
        <p:txBody>
          <a:bodyPr/>
          <a:lstStyle/>
          <a:p>
            <a:pPr>
              <a:defRPr/>
            </a:pPr>
            <a:r>
              <a:rPr lang="en-US"/>
              <a:t>2021 University of Florida NSRS Workshop</a:t>
            </a:r>
          </a:p>
        </p:txBody>
      </p:sp>
      <p:sp>
        <p:nvSpPr>
          <p:cNvPr id="6" name="Slide Number Placeholder 5"/>
          <p:cNvSpPr>
            <a:spLocks noGrp="1"/>
          </p:cNvSpPr>
          <p:nvPr>
            <p:ph type="sldNum" sz="quarter" idx="12"/>
          </p:nvPr>
        </p:nvSpPr>
        <p:spPr/>
        <p:txBody>
          <a:bodyPr/>
          <a:lstStyle/>
          <a:p>
            <a:fld id="{84C1C367-1155-47A8-B187-ABB1E4FCD3DE}" type="slidenum">
              <a:rPr lang="en-US" altLang="en-US" smtClean="0"/>
              <a:pPr/>
              <a:t>29</a:t>
            </a:fld>
            <a:endParaRPr lang="en-US" altLang="en-US"/>
          </a:p>
        </p:txBody>
      </p:sp>
      <p:sp>
        <p:nvSpPr>
          <p:cNvPr id="3" name="Content Placeholder 2"/>
          <p:cNvSpPr>
            <a:spLocks noGrp="1"/>
          </p:cNvSpPr>
          <p:nvPr>
            <p:ph sz="half" idx="1"/>
          </p:nvPr>
        </p:nvSpPr>
        <p:spPr/>
        <p:txBody>
          <a:bodyPr>
            <a:normAutofit fontScale="85000" lnSpcReduction="20000"/>
          </a:bodyPr>
          <a:lstStyle/>
          <a:p>
            <a:r>
              <a:rPr lang="en-US" sz="2100" dirty="0">
                <a:latin typeface="Arial" panose="020B0604020202020204" pitchFamily="34" charset="0"/>
                <a:cs typeface="Arial" panose="020B0604020202020204" pitchFamily="34" charset="0"/>
              </a:rPr>
              <a:t>At passive control</a:t>
            </a:r>
          </a:p>
          <a:p>
            <a:r>
              <a:rPr lang="en-US" sz="2100" dirty="0">
                <a:latin typeface="Arial" panose="020B0604020202020204" pitchFamily="34" charset="0"/>
                <a:cs typeface="Arial" panose="020B0604020202020204" pitchFamily="34" charset="0"/>
              </a:rPr>
              <a:t>SECs: adjusted to a midpoint epoch near the survey</a:t>
            </a:r>
          </a:p>
          <a:p>
            <a:pPr lvl="1"/>
            <a:r>
              <a:rPr lang="en-US" sz="1900" dirty="0">
                <a:latin typeface="Arial" panose="020B0604020202020204" pitchFamily="34" charset="0"/>
                <a:cs typeface="Arial" panose="020B0604020202020204" pitchFamily="34" charset="0"/>
              </a:rPr>
              <a:t>(4 weeks for GNSS; 1 year for leveling)</a:t>
            </a:r>
          </a:p>
          <a:p>
            <a:r>
              <a:rPr lang="en-US" sz="2100" dirty="0">
                <a:latin typeface="Arial" panose="020B0604020202020204" pitchFamily="34" charset="0"/>
                <a:cs typeface="Arial" panose="020B0604020202020204" pitchFamily="34" charset="0"/>
              </a:rPr>
              <a:t>RECs:  adjusted to a ref. epoch (2020.00, etc.)</a:t>
            </a:r>
          </a:p>
          <a:p>
            <a:r>
              <a:rPr lang="en-US" sz="2100" dirty="0">
                <a:latin typeface="Arial" panose="020B0604020202020204" pitchFamily="34" charset="0"/>
                <a:cs typeface="Arial" panose="020B0604020202020204" pitchFamily="34" charset="0"/>
              </a:rPr>
              <a:t>REC adjustments will include Some </a:t>
            </a:r>
            <a:r>
              <a:rPr lang="en-US" sz="2100" b="1" i="1" dirty="0">
                <a:solidFill>
                  <a:srgbClr val="FF0000"/>
                </a:solidFill>
                <a:latin typeface="Arial" panose="020B0604020202020204" pitchFamily="34" charset="0"/>
                <a:cs typeface="Arial" panose="020B0604020202020204" pitchFamily="34" charset="0"/>
              </a:rPr>
              <a:t>age-limited</a:t>
            </a:r>
            <a:r>
              <a:rPr lang="en-US" sz="2100" dirty="0">
                <a:solidFill>
                  <a:srgbClr val="FF0000"/>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span of data</a:t>
            </a:r>
          </a:p>
          <a:p>
            <a:pPr lvl="1"/>
            <a:r>
              <a:rPr lang="en-US" sz="1900" dirty="0">
                <a:latin typeface="Arial" panose="020B0604020202020204" pitchFamily="34" charset="0"/>
                <a:cs typeface="Arial" panose="020B0604020202020204" pitchFamily="34" charset="0"/>
              </a:rPr>
              <a:t>If that age-limit were 10 years prior and 2 years post R.E., Then 2020.00 RECs come from data spanning 2010.00 to 2021.99999</a:t>
            </a:r>
          </a:p>
        </p:txBody>
      </p:sp>
    </p:spTree>
    <p:extLst>
      <p:ext uri="{BB962C8B-B14F-4D97-AF65-F5344CB8AC3E}">
        <p14:creationId xmlns:p14="http://schemas.microsoft.com/office/powerpoint/2010/main" val="1792837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CBE4-A606-4C81-899C-28ACD37361D3}"/>
              </a:ext>
            </a:extLst>
          </p:cNvPr>
          <p:cNvSpPr>
            <a:spLocks noGrp="1"/>
          </p:cNvSpPr>
          <p:nvPr>
            <p:ph type="title"/>
          </p:nvPr>
        </p:nvSpPr>
        <p:spPr/>
        <p:txBody>
          <a:bodyPr>
            <a:normAutofit/>
          </a:bodyPr>
          <a:lstStyle/>
          <a:p>
            <a:r>
              <a:rPr lang="en-US" sz="3600" b="1" dirty="0">
                <a:solidFill>
                  <a:prstClr val="black"/>
                </a:solidFill>
                <a:latin typeface="Arial" panose="020B0604020202020204" pitchFamily="34" charset="0"/>
                <a:cs typeface="Arial" panose="020B0604020202020204" pitchFamily="34" charset="0"/>
              </a:rPr>
              <a:t>National Spatial Reference System</a:t>
            </a:r>
            <a:endParaRPr lang="en-US" dirty="0"/>
          </a:p>
        </p:txBody>
      </p:sp>
      <p:sp>
        <p:nvSpPr>
          <p:cNvPr id="3" name="Text Placeholder 2">
            <a:extLst>
              <a:ext uri="{FF2B5EF4-FFF2-40B4-BE49-F238E27FC236}">
                <a16:creationId xmlns:a16="http://schemas.microsoft.com/office/drawing/2014/main" id="{CC4B823F-FBD8-406D-BABC-D2A36A417461}"/>
              </a:ext>
            </a:extLst>
          </p:cNvPr>
          <p:cNvSpPr>
            <a:spLocks noGrp="1"/>
          </p:cNvSpPr>
          <p:nvPr>
            <p:ph type="body" idx="1"/>
          </p:nvPr>
        </p:nvSpPr>
        <p:spPr>
          <a:xfrm>
            <a:off x="457200" y="1032070"/>
            <a:ext cx="4040188" cy="479822"/>
          </a:xfrm>
        </p:spPr>
        <p:txBody>
          <a:bodyPr/>
          <a:lstStyle/>
          <a:p>
            <a:r>
              <a:rPr lang="en-US" dirty="0">
                <a:latin typeface="Arial" panose="020B0604020202020204" pitchFamily="34" charset="0"/>
                <a:cs typeface="Arial" panose="020B0604020202020204" pitchFamily="34" charset="0"/>
              </a:rPr>
              <a:t>Geometric Geodesy</a:t>
            </a:r>
          </a:p>
        </p:txBody>
      </p:sp>
      <p:sp>
        <p:nvSpPr>
          <p:cNvPr id="4" name="Content Placeholder 3">
            <a:extLst>
              <a:ext uri="{FF2B5EF4-FFF2-40B4-BE49-F238E27FC236}">
                <a16:creationId xmlns:a16="http://schemas.microsoft.com/office/drawing/2014/main" id="{34A21B7C-5B6B-48A3-96BD-52366536346D}"/>
              </a:ext>
            </a:extLst>
          </p:cNvPr>
          <p:cNvSpPr>
            <a:spLocks noGrp="1"/>
          </p:cNvSpPr>
          <p:nvPr>
            <p:ph sz="half" idx="2"/>
          </p:nvPr>
        </p:nvSpPr>
        <p:spPr>
          <a:xfrm>
            <a:off x="457200" y="1511891"/>
            <a:ext cx="4040188" cy="2963466"/>
          </a:xfrm>
        </p:spPr>
        <p:txBody>
          <a:bodyPr/>
          <a:lstStyle/>
          <a:p>
            <a:r>
              <a:rPr lang="en-US" dirty="0">
                <a:latin typeface="Arial" panose="020B0604020202020204" pitchFamily="34" charset="0"/>
                <a:cs typeface="Arial" panose="020B0604020202020204" pitchFamily="34" charset="0"/>
              </a:rPr>
              <a:t>Horizontal Datums/Geometric Reference Frames</a:t>
            </a:r>
          </a:p>
          <a:p>
            <a:r>
              <a:rPr lang="en-US" dirty="0">
                <a:latin typeface="Arial" panose="020B0604020202020204" pitchFamily="34" charset="0"/>
                <a:cs typeface="Arial" panose="020B0604020202020204" pitchFamily="34" charset="0"/>
              </a:rPr>
              <a:t>Latitude</a:t>
            </a:r>
          </a:p>
          <a:p>
            <a:r>
              <a:rPr lang="en-US" dirty="0">
                <a:latin typeface="Arial" panose="020B0604020202020204" pitchFamily="34" charset="0"/>
                <a:cs typeface="Arial" panose="020B0604020202020204" pitchFamily="34" charset="0"/>
              </a:rPr>
              <a:t>Longitude</a:t>
            </a:r>
          </a:p>
          <a:p>
            <a:r>
              <a:rPr lang="en-US" dirty="0">
                <a:latin typeface="Arial" panose="020B0604020202020204" pitchFamily="34" charset="0"/>
                <a:cs typeface="Arial" panose="020B0604020202020204" pitchFamily="34" charset="0"/>
              </a:rPr>
              <a:t>Ellipsoid Height</a:t>
            </a:r>
          </a:p>
          <a:p>
            <a:r>
              <a:rPr lang="en-US" dirty="0">
                <a:latin typeface="Arial" panose="020B0604020202020204" pitchFamily="34" charset="0"/>
                <a:cs typeface="Arial" panose="020B0604020202020204" pitchFamily="34" charset="0"/>
              </a:rPr>
              <a:t>State Plane Coordinates</a:t>
            </a:r>
          </a:p>
          <a:p>
            <a:endParaRPr lang="en-US" dirty="0"/>
          </a:p>
        </p:txBody>
      </p:sp>
      <p:sp>
        <p:nvSpPr>
          <p:cNvPr id="5" name="Text Placeholder 4">
            <a:extLst>
              <a:ext uri="{FF2B5EF4-FFF2-40B4-BE49-F238E27FC236}">
                <a16:creationId xmlns:a16="http://schemas.microsoft.com/office/drawing/2014/main" id="{5EA14069-8F89-4041-A75B-F1EFEA9D421F}"/>
              </a:ext>
            </a:extLst>
          </p:cNvPr>
          <p:cNvSpPr>
            <a:spLocks noGrp="1"/>
          </p:cNvSpPr>
          <p:nvPr>
            <p:ph type="body" sz="quarter" idx="3"/>
          </p:nvPr>
        </p:nvSpPr>
        <p:spPr>
          <a:xfrm>
            <a:off x="4645026" y="1032070"/>
            <a:ext cx="4041775" cy="479822"/>
          </a:xfrm>
        </p:spPr>
        <p:txBody>
          <a:bodyPr/>
          <a:lstStyle/>
          <a:p>
            <a:r>
              <a:rPr lang="en-US" dirty="0">
                <a:latin typeface="Arial" panose="020B0604020202020204" pitchFamily="34" charset="0"/>
                <a:cs typeface="Arial" panose="020B0604020202020204" pitchFamily="34" charset="0"/>
              </a:rPr>
              <a:t>Physical Geodesy</a:t>
            </a:r>
          </a:p>
        </p:txBody>
      </p:sp>
      <p:sp>
        <p:nvSpPr>
          <p:cNvPr id="6" name="Content Placeholder 5">
            <a:extLst>
              <a:ext uri="{FF2B5EF4-FFF2-40B4-BE49-F238E27FC236}">
                <a16:creationId xmlns:a16="http://schemas.microsoft.com/office/drawing/2014/main" id="{25F8D737-5527-493A-8765-5F6BC3B3BF30}"/>
              </a:ext>
            </a:extLst>
          </p:cNvPr>
          <p:cNvSpPr>
            <a:spLocks noGrp="1"/>
          </p:cNvSpPr>
          <p:nvPr>
            <p:ph sz="quarter" idx="4"/>
          </p:nvPr>
        </p:nvSpPr>
        <p:spPr>
          <a:xfrm>
            <a:off x="4645026" y="1511891"/>
            <a:ext cx="4041775" cy="2963466"/>
          </a:xfrm>
        </p:spPr>
        <p:txBody>
          <a:bodyPr/>
          <a:lstStyle/>
          <a:p>
            <a:r>
              <a:rPr lang="en-US" dirty="0">
                <a:latin typeface="Arial" panose="020B0604020202020204" pitchFamily="34" charset="0"/>
                <a:cs typeface="Arial" panose="020B0604020202020204" pitchFamily="34" charset="0"/>
              </a:rPr>
              <a:t>Geopotential Datums</a:t>
            </a:r>
          </a:p>
          <a:p>
            <a:r>
              <a:rPr lang="en-US" dirty="0">
                <a:latin typeface="Arial" panose="020B0604020202020204" pitchFamily="34" charset="0"/>
                <a:cs typeface="Arial" panose="020B0604020202020204" pitchFamily="34" charset="0"/>
              </a:rPr>
              <a:t>Orthometric Height</a:t>
            </a:r>
          </a:p>
          <a:p>
            <a:r>
              <a:rPr lang="en-US" dirty="0">
                <a:latin typeface="Arial" panose="020B0604020202020204" pitchFamily="34" charset="0"/>
                <a:cs typeface="Arial" panose="020B0604020202020204" pitchFamily="34" charset="0"/>
              </a:rPr>
              <a:t>Dynamic Height</a:t>
            </a:r>
          </a:p>
          <a:p>
            <a:r>
              <a:rPr lang="en-US" dirty="0">
                <a:latin typeface="Arial" panose="020B0604020202020204" pitchFamily="34" charset="0"/>
                <a:cs typeface="Arial" panose="020B0604020202020204" pitchFamily="34" charset="0"/>
              </a:rPr>
              <a:t>Surface Gravity</a:t>
            </a:r>
          </a:p>
          <a:p>
            <a:r>
              <a:rPr lang="en-US" dirty="0">
                <a:latin typeface="Arial" panose="020B0604020202020204" pitchFamily="34" charset="0"/>
                <a:cs typeface="Arial" panose="020B0604020202020204" pitchFamily="34" charset="0"/>
              </a:rPr>
              <a:t>Leveling</a:t>
            </a:r>
          </a:p>
          <a:p>
            <a:endParaRPr lang="en-US" dirty="0"/>
          </a:p>
        </p:txBody>
      </p:sp>
      <p:sp>
        <p:nvSpPr>
          <p:cNvPr id="7" name="Date Placeholder 6">
            <a:extLst>
              <a:ext uri="{FF2B5EF4-FFF2-40B4-BE49-F238E27FC236}">
                <a16:creationId xmlns:a16="http://schemas.microsoft.com/office/drawing/2014/main" id="{D2F9B046-46CB-4BB4-BA73-A0281A2BE162}"/>
              </a:ext>
            </a:extLst>
          </p:cNvPr>
          <p:cNvSpPr>
            <a:spLocks noGrp="1"/>
          </p:cNvSpPr>
          <p:nvPr>
            <p:ph type="dt" sz="half" idx="10"/>
          </p:nvPr>
        </p:nvSpPr>
        <p:spPr/>
        <p:txBody>
          <a:bodyPr/>
          <a:lstStyle/>
          <a:p>
            <a:r>
              <a:rPr lang="en-US"/>
              <a:t>9/17/2021</a:t>
            </a:r>
          </a:p>
        </p:txBody>
      </p:sp>
      <p:sp>
        <p:nvSpPr>
          <p:cNvPr id="8" name="Footer Placeholder 7">
            <a:extLst>
              <a:ext uri="{FF2B5EF4-FFF2-40B4-BE49-F238E27FC236}">
                <a16:creationId xmlns:a16="http://schemas.microsoft.com/office/drawing/2014/main" id="{2C3B52DA-FEEB-4503-9650-04DEBC17E72F}"/>
              </a:ext>
            </a:extLst>
          </p:cNvPr>
          <p:cNvSpPr>
            <a:spLocks noGrp="1"/>
          </p:cNvSpPr>
          <p:nvPr>
            <p:ph type="ftr" sz="quarter" idx="11"/>
          </p:nvPr>
        </p:nvSpPr>
        <p:spPr/>
        <p:txBody>
          <a:bodyPr/>
          <a:lstStyle/>
          <a:p>
            <a:r>
              <a:rPr lang="en-US"/>
              <a:t>2021 University of Florida NSRS Workshop</a:t>
            </a:r>
          </a:p>
        </p:txBody>
      </p:sp>
      <p:sp>
        <p:nvSpPr>
          <p:cNvPr id="9" name="Slide Number Placeholder 8">
            <a:extLst>
              <a:ext uri="{FF2B5EF4-FFF2-40B4-BE49-F238E27FC236}">
                <a16:creationId xmlns:a16="http://schemas.microsoft.com/office/drawing/2014/main" id="{00D1E2EE-68CD-446F-A2A1-21CDFC99C2C8}"/>
              </a:ext>
            </a:extLst>
          </p:cNvPr>
          <p:cNvSpPr>
            <a:spLocks noGrp="1"/>
          </p:cNvSpPr>
          <p:nvPr>
            <p:ph type="sldNum" sz="quarter" idx="12"/>
          </p:nvPr>
        </p:nvSpPr>
        <p:spPr/>
        <p:txBody>
          <a:bodyPr/>
          <a:lstStyle/>
          <a:p>
            <a:fld id="{D3D538F9-49A3-B84F-B36B-A7030CDE5D5B}" type="slidenum">
              <a:rPr lang="en-US" smtClean="0"/>
              <a:t>3</a:t>
            </a:fld>
            <a:endParaRPr lang="en-US"/>
          </a:p>
        </p:txBody>
      </p:sp>
      <p:sp>
        <p:nvSpPr>
          <p:cNvPr id="12" name="Rectangle 11">
            <a:extLst>
              <a:ext uri="{FF2B5EF4-FFF2-40B4-BE49-F238E27FC236}">
                <a16:creationId xmlns:a16="http://schemas.microsoft.com/office/drawing/2014/main" id="{C51BEB86-0B07-46CA-A8FF-5868ADBB2504}"/>
              </a:ext>
            </a:extLst>
          </p:cNvPr>
          <p:cNvSpPr/>
          <p:nvPr/>
        </p:nvSpPr>
        <p:spPr>
          <a:xfrm>
            <a:off x="457200" y="4474863"/>
            <a:ext cx="8229600" cy="338554"/>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Main Components: latitude, longitude, height, origin, scale, gravity, and orientation</a:t>
            </a:r>
          </a:p>
        </p:txBody>
      </p:sp>
    </p:spTree>
    <p:extLst>
      <p:ext uri="{BB962C8B-B14F-4D97-AF65-F5344CB8AC3E}">
        <p14:creationId xmlns:p14="http://schemas.microsoft.com/office/powerpoint/2010/main" val="30535602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New Types of Coordinates</a:t>
            </a:r>
          </a:p>
        </p:txBody>
      </p:sp>
      <p:sp>
        <p:nvSpPr>
          <p:cNvPr id="3" name="Content Placeholder 2"/>
          <p:cNvSpPr>
            <a:spLocks noGrp="1"/>
          </p:cNvSpPr>
          <p:nvPr>
            <p:ph idx="1"/>
          </p:nvPr>
        </p:nvSpPr>
        <p:spPr>
          <a:xfrm>
            <a:off x="971549" y="1078301"/>
            <a:ext cx="7200901" cy="3394472"/>
          </a:xfrm>
        </p:spPr>
        <p:txBody>
          <a:bodyPr>
            <a:normAutofit fontScale="92500"/>
          </a:bodyPr>
          <a:lstStyle/>
          <a:p>
            <a:pPr marL="0" indent="0">
              <a:buNone/>
            </a:pPr>
            <a:r>
              <a:rPr lang="en-US" b="1" dirty="0">
                <a:solidFill>
                  <a:srgbClr val="C00000"/>
                </a:solidFill>
                <a:latin typeface="Arial" panose="020B0604020202020204" pitchFamily="34" charset="0"/>
                <a:cs typeface="Arial" panose="020B0604020202020204" pitchFamily="34" charset="0"/>
              </a:rPr>
              <a:t>Active coordinates (ACs)</a:t>
            </a:r>
            <a:endParaRPr lang="en-US" dirty="0">
              <a:solidFill>
                <a:srgbClr val="C00000"/>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Coordinate functions in time, generated by NGS, and not associated with a specific epoch. As these coordinates are computed by NGS (or adopted by NGS) they are considered “part of the NSRS.” </a:t>
            </a:r>
          </a:p>
          <a:p>
            <a:pPr lvl="1"/>
            <a:r>
              <a:rPr lang="en-US" sz="2450" dirty="0">
                <a:latin typeface="Arial" panose="020B0604020202020204" pitchFamily="34" charset="0"/>
                <a:cs typeface="Arial" panose="020B0604020202020204" pitchFamily="34" charset="0"/>
              </a:rPr>
              <a:t>Which will be generated by a “fit” to regularly computed coordinates</a:t>
            </a:r>
          </a:p>
        </p:txBody>
      </p:sp>
      <p:sp>
        <p:nvSpPr>
          <p:cNvPr id="4" name="Date Placeholder 3"/>
          <p:cNvSpPr>
            <a:spLocks noGrp="1"/>
          </p:cNvSpPr>
          <p:nvPr>
            <p:ph type="dt" sz="half" idx="10"/>
          </p:nvPr>
        </p:nvSpPr>
        <p:spPr/>
        <p:txBody>
          <a:bodyPr/>
          <a:lstStyle/>
          <a:p>
            <a:r>
              <a:rPr lang="en-US" altLang="en-US"/>
              <a:t>9/17/2021</a:t>
            </a:r>
          </a:p>
        </p:txBody>
      </p:sp>
      <p:sp>
        <p:nvSpPr>
          <p:cNvPr id="5" name="Footer Placeholder 4"/>
          <p:cNvSpPr>
            <a:spLocks noGrp="1"/>
          </p:cNvSpPr>
          <p:nvPr>
            <p:ph type="ftr" sz="quarter" idx="11"/>
          </p:nvPr>
        </p:nvSpPr>
        <p:spPr/>
        <p:txBody>
          <a:bodyPr/>
          <a:lstStyle/>
          <a:p>
            <a:pPr>
              <a:defRPr/>
            </a:pPr>
            <a:r>
              <a:rPr lang="en-US"/>
              <a:t>2021 University of Florida NSRS Workshop</a:t>
            </a:r>
          </a:p>
        </p:txBody>
      </p:sp>
      <p:sp>
        <p:nvSpPr>
          <p:cNvPr id="6" name="Slide Number Placeholder 5"/>
          <p:cNvSpPr>
            <a:spLocks noGrp="1"/>
          </p:cNvSpPr>
          <p:nvPr>
            <p:ph type="sldNum" sz="quarter" idx="12"/>
          </p:nvPr>
        </p:nvSpPr>
        <p:spPr/>
        <p:txBody>
          <a:bodyPr/>
          <a:lstStyle/>
          <a:p>
            <a:fld id="{84C1C367-1155-47A8-B187-ABB1E4FCD3DE}" type="slidenum">
              <a:rPr lang="en-US" altLang="en-US" smtClean="0"/>
              <a:pPr/>
              <a:t>30</a:t>
            </a:fld>
            <a:endParaRPr lang="en-US" altLang="en-US"/>
          </a:p>
        </p:txBody>
      </p:sp>
    </p:spTree>
    <p:extLst>
      <p:ext uri="{BB962C8B-B14F-4D97-AF65-F5344CB8AC3E}">
        <p14:creationId xmlns:p14="http://schemas.microsoft.com/office/powerpoint/2010/main" val="434945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46905"/>
            <a:ext cx="7543800" cy="857250"/>
          </a:xfrm>
        </p:spPr>
        <p:txBody>
          <a:bodyPr>
            <a:noAutofit/>
          </a:bodyPr>
          <a:lstStyle/>
          <a:p>
            <a:r>
              <a:rPr lang="en-US" sz="3200" b="1" dirty="0">
                <a:latin typeface="Arial" panose="020B0604020202020204" pitchFamily="34" charset="0"/>
                <a:cs typeface="Arial" panose="020B0604020202020204" pitchFamily="34" charset="0"/>
              </a:rPr>
              <a:t>Examples of How Non-Linear CORS Coordinate Functions Might Look</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199" y="1448747"/>
            <a:ext cx="3786617" cy="3200400"/>
          </a:xfrm>
          <a:prstGeom prst="rect">
            <a:avLst/>
          </a:prstGeom>
          <a:noFill/>
          <a:ln>
            <a:noFill/>
          </a:ln>
        </p:spPr>
      </p:pic>
      <p:pic>
        <p:nvPicPr>
          <p:cNvPr id="8" name="image5.png"/>
          <p:cNvPicPr>
            <a:picLocks noChangeAspect="1"/>
          </p:cNvPicPr>
          <p:nvPr/>
        </p:nvPicPr>
        <p:blipFill>
          <a:blip r:embed="rId4"/>
          <a:srcRect/>
          <a:stretch>
            <a:fillRect/>
          </a:stretch>
        </p:blipFill>
        <p:spPr>
          <a:xfrm>
            <a:off x="4572001" y="1448749"/>
            <a:ext cx="4051680" cy="3200400"/>
          </a:xfrm>
          <a:prstGeom prst="rect">
            <a:avLst/>
          </a:prstGeom>
          <a:ln/>
        </p:spPr>
      </p:pic>
      <p:sp>
        <p:nvSpPr>
          <p:cNvPr id="3" name="Date Placeholder 2"/>
          <p:cNvSpPr>
            <a:spLocks noGrp="1"/>
          </p:cNvSpPr>
          <p:nvPr>
            <p:ph type="dt" sz="half" idx="10"/>
          </p:nvPr>
        </p:nvSpPr>
        <p:spPr/>
        <p:txBody>
          <a:bodyPr/>
          <a:lstStyle/>
          <a:p>
            <a:r>
              <a:rPr lang="en-US" altLang="en-US"/>
              <a:t>9/17/2021</a:t>
            </a:r>
          </a:p>
        </p:txBody>
      </p:sp>
      <p:sp>
        <p:nvSpPr>
          <p:cNvPr id="4" name="Footer Placeholder 3"/>
          <p:cNvSpPr>
            <a:spLocks noGrp="1"/>
          </p:cNvSpPr>
          <p:nvPr>
            <p:ph type="ftr" sz="quarter" idx="11"/>
          </p:nvPr>
        </p:nvSpPr>
        <p:spPr/>
        <p:txBody>
          <a:bodyPr/>
          <a:lstStyle/>
          <a:p>
            <a:pPr>
              <a:defRPr/>
            </a:pPr>
            <a:r>
              <a:rPr lang="en-US"/>
              <a:t>2021 University of Florida NSRS Workshop</a:t>
            </a:r>
          </a:p>
        </p:txBody>
      </p:sp>
      <p:sp>
        <p:nvSpPr>
          <p:cNvPr id="5" name="Slide Number Placeholder 4"/>
          <p:cNvSpPr>
            <a:spLocks noGrp="1"/>
          </p:cNvSpPr>
          <p:nvPr>
            <p:ph type="sldNum" sz="quarter" idx="12"/>
          </p:nvPr>
        </p:nvSpPr>
        <p:spPr/>
        <p:txBody>
          <a:bodyPr/>
          <a:lstStyle/>
          <a:p>
            <a:fld id="{84C1C367-1155-47A8-B187-ABB1E4FCD3DE}" type="slidenum">
              <a:rPr lang="en-US" altLang="en-US" smtClean="0"/>
              <a:pPr/>
              <a:t>31</a:t>
            </a:fld>
            <a:endParaRPr lang="en-US" altLang="en-US"/>
          </a:p>
        </p:txBody>
      </p:sp>
    </p:spTree>
    <p:extLst>
      <p:ext uri="{BB962C8B-B14F-4D97-AF65-F5344CB8AC3E}">
        <p14:creationId xmlns:p14="http://schemas.microsoft.com/office/powerpoint/2010/main" val="231267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165763" y="4405745"/>
            <a:ext cx="5978237" cy="737755"/>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4682836"/>
            <a:ext cx="3165763" cy="46066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rapezoid 1"/>
          <p:cNvSpPr/>
          <p:nvPr/>
        </p:nvSpPr>
        <p:spPr>
          <a:xfrm>
            <a:off x="2085110" y="3983183"/>
            <a:ext cx="2279072" cy="1160318"/>
          </a:xfrm>
          <a:prstGeom prst="trapezoid">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6722917" y="3758335"/>
            <a:ext cx="1586346" cy="793173"/>
          </a:xfrm>
          <a:prstGeom prst="rect">
            <a:avLst/>
          </a:prstGeom>
        </p:spPr>
      </p:pic>
      <p:sp>
        <p:nvSpPr>
          <p:cNvPr id="13" name="Oval 12"/>
          <p:cNvSpPr/>
          <p:nvPr/>
        </p:nvSpPr>
        <p:spPr>
          <a:xfrm>
            <a:off x="6844160" y="4419600"/>
            <a:ext cx="110836" cy="45719"/>
          </a:xfrm>
          <a:prstGeom prst="ellipse">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4156342" y="3983184"/>
            <a:ext cx="2798654" cy="0"/>
          </a:xfrm>
          <a:prstGeom prst="line">
            <a:avLst/>
          </a:prstGeom>
          <a:ln w="9525">
            <a:solidFill>
              <a:srgbClr val="FF0000"/>
            </a:solidFill>
            <a:prstDash val="dash"/>
          </a:ln>
        </p:spPr>
        <p:style>
          <a:lnRef idx="2">
            <a:schemeClr val="dk1"/>
          </a:lnRef>
          <a:fillRef idx="0">
            <a:schemeClr val="dk1"/>
          </a:fillRef>
          <a:effectRef idx="1">
            <a:schemeClr val="dk1"/>
          </a:effectRef>
          <a:fontRef idx="minor">
            <a:schemeClr val="tx1"/>
          </a:fontRef>
        </p:style>
      </p:cxnSp>
      <p:cxnSp>
        <p:nvCxnSpPr>
          <p:cNvPr id="20" name="Straight Connector 19"/>
          <p:cNvCxnSpPr>
            <a:endCxn id="13" idx="0"/>
          </p:cNvCxnSpPr>
          <p:nvPr/>
        </p:nvCxnSpPr>
        <p:spPr>
          <a:xfrm>
            <a:off x="6892665" y="3983183"/>
            <a:ext cx="6913" cy="436417"/>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1981200" y="579678"/>
            <a:ext cx="5806611" cy="646331"/>
          </a:xfrm>
          <a:prstGeom prst="rect">
            <a:avLst/>
          </a:prstGeom>
        </p:spPr>
        <p:txBody>
          <a:bodyPr wrap="square">
            <a:spAutoFit/>
          </a:bodyPr>
          <a:lstStyle/>
          <a:p>
            <a:pPr algn="ctr"/>
            <a:r>
              <a:rPr lang="en-US" sz="3600" dirty="0">
                <a:latin typeface="Arial" panose="020B0604020202020204" pitchFamily="34" charset="0"/>
                <a:ea typeface="Times New Roman" panose="02020603050405020304" pitchFamily="18" charset="0"/>
                <a:cs typeface="Arial" panose="020B0604020202020204" pitchFamily="34" charset="0"/>
              </a:rPr>
              <a:t>Published Coordinates</a:t>
            </a:r>
          </a:p>
        </p:txBody>
      </p:sp>
      <p:sp>
        <p:nvSpPr>
          <p:cNvPr id="17" name="Rectangle 16"/>
          <p:cNvSpPr/>
          <p:nvPr/>
        </p:nvSpPr>
        <p:spPr>
          <a:xfrm>
            <a:off x="213388" y="1262993"/>
            <a:ext cx="5806412" cy="430887"/>
          </a:xfrm>
          <a:prstGeom prst="rect">
            <a:avLst/>
          </a:prstGeom>
        </p:spPr>
        <p:txBody>
          <a:bodyPr wrap="square">
            <a:spAutoFit/>
          </a:bodyPr>
          <a:lstStyle/>
          <a:p>
            <a:pPr marL="168275" indent="-168275">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RECs </a:t>
            </a:r>
            <a:r>
              <a:rPr lang="en-US" altLang="en-US" sz="2200" dirty="0">
                <a:latin typeface="Arial" panose="020B0604020202020204" pitchFamily="34" charset="0"/>
                <a:cs typeface="Arial" panose="020B0604020202020204" pitchFamily="34" charset="0"/>
              </a:rPr>
              <a:t>‘stable’ at project scales (5-10 years)</a:t>
            </a:r>
          </a:p>
        </p:txBody>
      </p:sp>
      <p:sp>
        <p:nvSpPr>
          <p:cNvPr id="3" name="Date Placeholder 2">
            <a:extLst>
              <a:ext uri="{FF2B5EF4-FFF2-40B4-BE49-F238E27FC236}">
                <a16:creationId xmlns:a16="http://schemas.microsoft.com/office/drawing/2014/main" id="{5287D18E-2426-4193-8F2A-FE9FFADCBA33}"/>
              </a:ext>
            </a:extLst>
          </p:cNvPr>
          <p:cNvSpPr>
            <a:spLocks noGrp="1"/>
          </p:cNvSpPr>
          <p:nvPr>
            <p:ph type="dt" sz="half" idx="10"/>
          </p:nvPr>
        </p:nvSpPr>
        <p:spPr/>
        <p:txBody>
          <a:bodyPr/>
          <a:lstStyle/>
          <a:p>
            <a:r>
              <a:rPr lang="en-US"/>
              <a:t>9/17/2021</a:t>
            </a:r>
          </a:p>
        </p:txBody>
      </p:sp>
      <p:sp>
        <p:nvSpPr>
          <p:cNvPr id="4" name="Footer Placeholder 3">
            <a:extLst>
              <a:ext uri="{FF2B5EF4-FFF2-40B4-BE49-F238E27FC236}">
                <a16:creationId xmlns:a16="http://schemas.microsoft.com/office/drawing/2014/main" id="{1178BA5F-DB6D-4780-9796-F81DAA12BFCD}"/>
              </a:ext>
            </a:extLst>
          </p:cNvPr>
          <p:cNvSpPr>
            <a:spLocks noGrp="1"/>
          </p:cNvSpPr>
          <p:nvPr>
            <p:ph type="ftr" sz="quarter" idx="11"/>
          </p:nvPr>
        </p:nvSpPr>
        <p:spPr/>
        <p:txBody>
          <a:bodyPr/>
          <a:lstStyle/>
          <a:p>
            <a:r>
              <a:rPr lang="en-US"/>
              <a:t>2021 University of Florida NSRS Workshop</a:t>
            </a:r>
          </a:p>
        </p:txBody>
      </p:sp>
      <p:sp>
        <p:nvSpPr>
          <p:cNvPr id="5" name="Slide Number Placeholder 4">
            <a:extLst>
              <a:ext uri="{FF2B5EF4-FFF2-40B4-BE49-F238E27FC236}">
                <a16:creationId xmlns:a16="http://schemas.microsoft.com/office/drawing/2014/main" id="{ADB96F6F-248A-4A7A-A71D-AC188A47E063}"/>
              </a:ext>
            </a:extLst>
          </p:cNvPr>
          <p:cNvSpPr>
            <a:spLocks noGrp="1"/>
          </p:cNvSpPr>
          <p:nvPr>
            <p:ph type="sldNum" sz="quarter" idx="12"/>
          </p:nvPr>
        </p:nvSpPr>
        <p:spPr/>
        <p:txBody>
          <a:bodyPr/>
          <a:lstStyle/>
          <a:p>
            <a:fld id="{D3D538F9-49A3-B84F-B36B-A7030CDE5D5B}" type="slidenum">
              <a:rPr lang="en-US" smtClean="0"/>
              <a:t>32</a:t>
            </a:fld>
            <a:endParaRPr lang="en-US"/>
          </a:p>
        </p:txBody>
      </p:sp>
    </p:spTree>
    <p:extLst>
      <p:ext uri="{BB962C8B-B14F-4D97-AF65-F5344CB8AC3E}">
        <p14:creationId xmlns:p14="http://schemas.microsoft.com/office/powerpoint/2010/main" val="420781025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13388" y="1262993"/>
            <a:ext cx="5750994" cy="1785104"/>
          </a:xfrm>
          <a:prstGeom prst="rect">
            <a:avLst/>
          </a:prstGeom>
        </p:spPr>
        <p:txBody>
          <a:bodyPr wrap="square">
            <a:spAutoFit/>
          </a:bodyPr>
          <a:lstStyle/>
          <a:p>
            <a:pPr marL="168275" indent="-168275">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RECs </a:t>
            </a:r>
            <a:r>
              <a:rPr lang="en-US" altLang="en-US" sz="2200" dirty="0">
                <a:latin typeface="Arial" panose="020B0604020202020204" pitchFamily="34" charset="0"/>
                <a:cs typeface="Arial" panose="020B0604020202020204" pitchFamily="34" charset="0"/>
              </a:rPr>
              <a:t>‘stable’ at project scales (5-10 years)</a:t>
            </a:r>
          </a:p>
          <a:p>
            <a:pPr marL="168275" indent="-168275">
              <a:buFont typeface="Arial" panose="020B0604020202020204" pitchFamily="34" charset="0"/>
              <a:buChar char="•"/>
            </a:pPr>
            <a:endParaRPr lang="en-US" altLang="en-US" sz="2200" dirty="0">
              <a:latin typeface="Arial" panose="020B0604020202020204" pitchFamily="34" charset="0"/>
              <a:cs typeface="Arial" panose="020B0604020202020204" pitchFamily="34" charset="0"/>
            </a:endParaRPr>
          </a:p>
          <a:p>
            <a:pPr marL="168275" indent="-168275">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SECs </a:t>
            </a:r>
            <a:r>
              <a:rPr lang="en-US" altLang="en-US" sz="2200" dirty="0">
                <a:latin typeface="Arial" panose="020B0604020202020204" pitchFamily="34" charset="0"/>
                <a:cs typeface="Arial" panose="020B0604020202020204" pitchFamily="34" charset="0"/>
                <a:sym typeface="Wingdings" panose="05000000000000000000" pitchFamily="2" charset="2"/>
              </a:rPr>
              <a:t>reflective of narrow window in time</a:t>
            </a:r>
          </a:p>
          <a:p>
            <a:pPr marL="168275" indent="-168275">
              <a:buFont typeface="Arial" panose="020B0604020202020204" pitchFamily="34" charset="0"/>
              <a:buChar char="•"/>
            </a:pPr>
            <a:endParaRPr lang="en-US" altLang="en-US" sz="2200" dirty="0">
              <a:latin typeface="Arial" panose="020B0604020202020204" pitchFamily="34" charset="0"/>
              <a:cs typeface="Arial" panose="020B0604020202020204" pitchFamily="34" charset="0"/>
              <a:sym typeface="Wingdings" panose="05000000000000000000" pitchFamily="2" charset="2"/>
            </a:endParaRPr>
          </a:p>
          <a:p>
            <a:pPr marL="168275" indent="-168275">
              <a:buFont typeface="Arial" panose="020B0604020202020204" pitchFamily="34" charset="0"/>
              <a:buChar char="•"/>
            </a:pPr>
            <a:r>
              <a:rPr lang="en-US" altLang="en-US" sz="2200" b="1" dirty="0">
                <a:solidFill>
                  <a:prstClr val="black"/>
                </a:solidFill>
                <a:latin typeface="Arial" panose="020B0604020202020204" pitchFamily="34" charset="0"/>
                <a:cs typeface="Arial" panose="020B0604020202020204" pitchFamily="34" charset="0"/>
                <a:sym typeface="Wingdings" panose="05000000000000000000" pitchFamily="2" charset="2"/>
              </a:rPr>
              <a:t>ACs </a:t>
            </a:r>
            <a:r>
              <a:rPr lang="en-US" altLang="en-US" sz="2200" dirty="0">
                <a:solidFill>
                  <a:prstClr val="black"/>
                </a:solidFill>
                <a:latin typeface="Arial" panose="020B0604020202020204" pitchFamily="34" charset="0"/>
                <a:cs typeface="Arial" panose="020B0604020202020204" pitchFamily="34" charset="0"/>
                <a:sym typeface="Wingdings" panose="05000000000000000000" pitchFamily="2" charset="2"/>
              </a:rPr>
              <a:t>or </a:t>
            </a:r>
            <a:r>
              <a:rPr lang="en-US" altLang="en-US" sz="2200" b="1" i="1" dirty="0">
                <a:solidFill>
                  <a:prstClr val="black"/>
                </a:solidFill>
                <a:latin typeface="Arial" panose="020B0604020202020204" pitchFamily="34" charset="0"/>
                <a:cs typeface="Arial" panose="020B0604020202020204" pitchFamily="34" charset="0"/>
                <a:sym typeface="Wingdings" panose="05000000000000000000" pitchFamily="2" charset="2"/>
              </a:rPr>
              <a:t>Coordinate Function</a:t>
            </a:r>
            <a:r>
              <a:rPr lang="en-US" altLang="en-US" sz="2200"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altLang="en-US" sz="2200" dirty="0">
                <a:solidFill>
                  <a:prstClr val="black"/>
                </a:solidFill>
                <a:latin typeface="Arial" panose="020B0604020202020204" pitchFamily="34" charset="0"/>
                <a:cs typeface="Arial" panose="020B0604020202020204" pitchFamily="34" charset="0"/>
                <a:sym typeface="Wingdings" panose="05000000000000000000" pitchFamily="2" charset="2"/>
              </a:rPr>
              <a:t>at </a:t>
            </a:r>
            <a:r>
              <a:rPr lang="en-US" altLang="en-US" sz="2200" dirty="0">
                <a:latin typeface="Arial" panose="020B0604020202020204" pitchFamily="34" charset="0"/>
                <a:cs typeface="Arial" panose="020B0604020202020204" pitchFamily="34" charset="0"/>
                <a:sym typeface="Wingdings" panose="05000000000000000000" pitchFamily="2" charset="2"/>
              </a:rPr>
              <a:t>CORS</a:t>
            </a:r>
            <a:endParaRPr lang="en-US" altLang="en-US" sz="22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2" name="Rectangle 11"/>
          <p:cNvSpPr/>
          <p:nvPr/>
        </p:nvSpPr>
        <p:spPr>
          <a:xfrm>
            <a:off x="3165763" y="4405745"/>
            <a:ext cx="5978237" cy="737755"/>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4682836"/>
            <a:ext cx="3165763" cy="46066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981200" y="579678"/>
            <a:ext cx="5806611" cy="646331"/>
          </a:xfrm>
          <a:prstGeom prst="rect">
            <a:avLst/>
          </a:prstGeom>
        </p:spPr>
        <p:txBody>
          <a:bodyPr wrap="square">
            <a:spAutoFit/>
          </a:bodyPr>
          <a:lstStyle/>
          <a:p>
            <a:pPr algn="ctr"/>
            <a:r>
              <a:rPr lang="en-US" sz="3600" dirty="0">
                <a:latin typeface="Arial" panose="020B0604020202020204" pitchFamily="34" charset="0"/>
                <a:ea typeface="Times New Roman" panose="02020603050405020304" pitchFamily="18" charset="0"/>
                <a:cs typeface="Arial" panose="020B0604020202020204" pitchFamily="34" charset="0"/>
              </a:rPr>
              <a:t>Published Coordinates</a:t>
            </a:r>
            <a:endParaRPr lang="en-US" sz="44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rapezoid 1"/>
          <p:cNvSpPr/>
          <p:nvPr/>
        </p:nvSpPr>
        <p:spPr>
          <a:xfrm>
            <a:off x="2085110" y="3983183"/>
            <a:ext cx="2279072" cy="1160318"/>
          </a:xfrm>
          <a:prstGeom prst="trapezoid">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6722917" y="3758335"/>
            <a:ext cx="1586346" cy="793173"/>
          </a:xfrm>
          <a:prstGeom prst="rect">
            <a:avLst/>
          </a:prstGeom>
        </p:spPr>
      </p:pic>
      <p:sp>
        <p:nvSpPr>
          <p:cNvPr id="13" name="Oval 12"/>
          <p:cNvSpPr/>
          <p:nvPr/>
        </p:nvSpPr>
        <p:spPr>
          <a:xfrm>
            <a:off x="6844160" y="4419600"/>
            <a:ext cx="110836" cy="45719"/>
          </a:xfrm>
          <a:prstGeom prst="ellipse">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V="1">
            <a:off x="5896922" y="1523157"/>
            <a:ext cx="0" cy="1274618"/>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896922" y="2797775"/>
            <a:ext cx="2805546" cy="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rot="16200000">
            <a:off x="5304251" y="1887989"/>
            <a:ext cx="900545" cy="276999"/>
          </a:xfrm>
          <a:prstGeom prst="rect">
            <a:avLst/>
          </a:prstGeom>
          <a:noFill/>
        </p:spPr>
        <p:txBody>
          <a:bodyPr wrap="square" rtlCol="0">
            <a:spAutoFit/>
          </a:bodyPr>
          <a:lstStyle/>
          <a:p>
            <a:r>
              <a:rPr lang="en-US" sz="1200" dirty="0"/>
              <a:t>height</a:t>
            </a:r>
          </a:p>
        </p:txBody>
      </p:sp>
      <p:sp>
        <p:nvSpPr>
          <p:cNvPr id="34" name="TextBox 33"/>
          <p:cNvSpPr txBox="1"/>
          <p:nvPr/>
        </p:nvSpPr>
        <p:spPr>
          <a:xfrm>
            <a:off x="6892163" y="2797775"/>
            <a:ext cx="676514" cy="276999"/>
          </a:xfrm>
          <a:prstGeom prst="rect">
            <a:avLst/>
          </a:prstGeom>
          <a:noFill/>
        </p:spPr>
        <p:txBody>
          <a:bodyPr wrap="square" rtlCol="0">
            <a:spAutoFit/>
          </a:bodyPr>
          <a:lstStyle/>
          <a:p>
            <a:r>
              <a:rPr lang="en-US" sz="1200" dirty="0"/>
              <a:t>time</a:t>
            </a:r>
          </a:p>
        </p:txBody>
      </p:sp>
      <p:grpSp>
        <p:nvGrpSpPr>
          <p:cNvPr id="5" name="CORS"/>
          <p:cNvGrpSpPr/>
          <p:nvPr/>
        </p:nvGrpSpPr>
        <p:grpSpPr>
          <a:xfrm>
            <a:off x="8465127" y="4475128"/>
            <a:ext cx="138545" cy="306243"/>
            <a:chOff x="8465127" y="4198504"/>
            <a:chExt cx="138545" cy="306243"/>
          </a:xfrm>
        </p:grpSpPr>
        <p:cxnSp>
          <p:nvCxnSpPr>
            <p:cNvPr id="39" name="Straight Connector 38"/>
            <p:cNvCxnSpPr/>
            <p:nvPr/>
          </p:nvCxnSpPr>
          <p:spPr>
            <a:xfrm>
              <a:off x="8534397" y="4267779"/>
              <a:ext cx="2" cy="236968"/>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37" name="Pie 36"/>
            <p:cNvSpPr/>
            <p:nvPr/>
          </p:nvSpPr>
          <p:spPr>
            <a:xfrm rot="5400000">
              <a:off x="8451271" y="4212360"/>
              <a:ext cx="166257" cy="138545"/>
            </a:xfrm>
            <a:prstGeom prst="pie">
              <a:avLst>
                <a:gd name="adj1" fmla="val 5277263"/>
                <a:gd name="adj2" fmla="val 1620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grpSp>
      <p:sp>
        <p:nvSpPr>
          <p:cNvPr id="10" name="CORS plot"/>
          <p:cNvSpPr/>
          <p:nvPr/>
        </p:nvSpPr>
        <p:spPr>
          <a:xfrm>
            <a:off x="6012873" y="2071255"/>
            <a:ext cx="2473036" cy="547719"/>
          </a:xfrm>
          <a:custGeom>
            <a:avLst/>
            <a:gdLst>
              <a:gd name="connsiteX0" fmla="*/ 0 w 2473036"/>
              <a:gd name="connsiteY0" fmla="*/ 0 h 547719"/>
              <a:gd name="connsiteX1" fmla="*/ 339436 w 2473036"/>
              <a:gd name="connsiteY1" fmla="*/ 90054 h 547719"/>
              <a:gd name="connsiteX2" fmla="*/ 533400 w 2473036"/>
              <a:gd name="connsiteY2" fmla="*/ 207818 h 547719"/>
              <a:gd name="connsiteX3" fmla="*/ 796636 w 2473036"/>
              <a:gd name="connsiteY3" fmla="*/ 145472 h 547719"/>
              <a:gd name="connsiteX4" fmla="*/ 1136072 w 2473036"/>
              <a:gd name="connsiteY4" fmla="*/ 325581 h 547719"/>
              <a:gd name="connsiteX5" fmla="*/ 1385454 w 2473036"/>
              <a:gd name="connsiteY5" fmla="*/ 277090 h 547719"/>
              <a:gd name="connsiteX6" fmla="*/ 1669472 w 2473036"/>
              <a:gd name="connsiteY6" fmla="*/ 457200 h 547719"/>
              <a:gd name="connsiteX7" fmla="*/ 1911927 w 2473036"/>
              <a:gd name="connsiteY7" fmla="*/ 408709 h 547719"/>
              <a:gd name="connsiteX8" fmla="*/ 2202872 w 2473036"/>
              <a:gd name="connsiteY8" fmla="*/ 540327 h 547719"/>
              <a:gd name="connsiteX9" fmla="*/ 2473036 w 2473036"/>
              <a:gd name="connsiteY9" fmla="*/ 519545 h 5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3036" h="547719">
                <a:moveTo>
                  <a:pt x="0" y="0"/>
                </a:moveTo>
                <a:cubicBezTo>
                  <a:pt x="125268" y="27709"/>
                  <a:pt x="250536" y="55418"/>
                  <a:pt x="339436" y="90054"/>
                </a:cubicBezTo>
                <a:cubicBezTo>
                  <a:pt x="428336" y="124690"/>
                  <a:pt x="457200" y="198582"/>
                  <a:pt x="533400" y="207818"/>
                </a:cubicBezTo>
                <a:cubicBezTo>
                  <a:pt x="609600" y="217054"/>
                  <a:pt x="696191" y="125845"/>
                  <a:pt x="796636" y="145472"/>
                </a:cubicBezTo>
                <a:cubicBezTo>
                  <a:pt x="897081" y="165099"/>
                  <a:pt x="1037936" y="303645"/>
                  <a:pt x="1136072" y="325581"/>
                </a:cubicBezTo>
                <a:cubicBezTo>
                  <a:pt x="1234208" y="347517"/>
                  <a:pt x="1296554" y="255154"/>
                  <a:pt x="1385454" y="277090"/>
                </a:cubicBezTo>
                <a:cubicBezTo>
                  <a:pt x="1474354" y="299026"/>
                  <a:pt x="1581727" y="435264"/>
                  <a:pt x="1669472" y="457200"/>
                </a:cubicBezTo>
                <a:cubicBezTo>
                  <a:pt x="1757218" y="479137"/>
                  <a:pt x="1823027" y="394855"/>
                  <a:pt x="1911927" y="408709"/>
                </a:cubicBezTo>
                <a:cubicBezTo>
                  <a:pt x="2000827" y="422563"/>
                  <a:pt x="2109354" y="521854"/>
                  <a:pt x="2202872" y="540327"/>
                </a:cubicBezTo>
                <a:cubicBezTo>
                  <a:pt x="2296390" y="558800"/>
                  <a:pt x="2384713" y="539172"/>
                  <a:pt x="2473036" y="519545"/>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15" name="SEC plot"/>
          <p:cNvCxnSpPr/>
          <p:nvPr/>
        </p:nvCxnSpPr>
        <p:spPr>
          <a:xfrm>
            <a:off x="6012873" y="2096941"/>
            <a:ext cx="2521527" cy="522033"/>
          </a:xfrm>
          <a:prstGeom prst="line">
            <a:avLst/>
          </a:prstGeom>
          <a:ln w="19050">
            <a:solidFill>
              <a:schemeClr val="bg1">
                <a:lumMod val="50000"/>
              </a:schemeClr>
            </a:solidFill>
            <a:prstDash val="sysDot"/>
          </a:ln>
        </p:spPr>
        <p:style>
          <a:lnRef idx="2">
            <a:schemeClr val="dk1"/>
          </a:lnRef>
          <a:fillRef idx="0">
            <a:schemeClr val="dk1"/>
          </a:fillRef>
          <a:effectRef idx="1">
            <a:schemeClr val="dk1"/>
          </a:effectRef>
          <a:fontRef idx="minor">
            <a:schemeClr val="tx1"/>
          </a:fontRef>
        </p:style>
      </p:cxnSp>
      <p:sp>
        <p:nvSpPr>
          <p:cNvPr id="29" name="plot1"/>
          <p:cNvSpPr/>
          <p:nvPr/>
        </p:nvSpPr>
        <p:spPr>
          <a:xfrm>
            <a:off x="6177821" y="2096941"/>
            <a:ext cx="62345" cy="6927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lot2"/>
          <p:cNvSpPr/>
          <p:nvPr/>
        </p:nvSpPr>
        <p:spPr>
          <a:xfrm>
            <a:off x="6700484" y="2186996"/>
            <a:ext cx="62345" cy="6927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lot3"/>
          <p:cNvSpPr/>
          <p:nvPr/>
        </p:nvSpPr>
        <p:spPr>
          <a:xfrm>
            <a:off x="7230420" y="2354429"/>
            <a:ext cx="62345" cy="6927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lot4"/>
          <p:cNvSpPr/>
          <p:nvPr/>
        </p:nvSpPr>
        <p:spPr>
          <a:xfrm>
            <a:off x="8022900" y="2498684"/>
            <a:ext cx="62345" cy="6927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603672" y="4233903"/>
            <a:ext cx="486540" cy="369332"/>
          </a:xfrm>
          <a:prstGeom prst="rect">
            <a:avLst/>
          </a:prstGeom>
          <a:noFill/>
        </p:spPr>
        <p:txBody>
          <a:bodyPr wrap="square" rtlCol="0">
            <a:spAutoFit/>
          </a:bodyPr>
          <a:lstStyle/>
          <a:p>
            <a:endParaRPr lang="en-US" dirty="0"/>
          </a:p>
        </p:txBody>
      </p:sp>
      <p:sp>
        <p:nvSpPr>
          <p:cNvPr id="4" name="Date Placeholder 3">
            <a:extLst>
              <a:ext uri="{FF2B5EF4-FFF2-40B4-BE49-F238E27FC236}">
                <a16:creationId xmlns:a16="http://schemas.microsoft.com/office/drawing/2014/main" id="{331EC342-BD52-4197-8FFE-AAC8CE614A52}"/>
              </a:ext>
            </a:extLst>
          </p:cNvPr>
          <p:cNvSpPr>
            <a:spLocks noGrp="1"/>
          </p:cNvSpPr>
          <p:nvPr>
            <p:ph type="dt" sz="half" idx="10"/>
          </p:nvPr>
        </p:nvSpPr>
        <p:spPr/>
        <p:txBody>
          <a:bodyPr/>
          <a:lstStyle/>
          <a:p>
            <a:r>
              <a:rPr lang="en-US"/>
              <a:t>9/17/2021</a:t>
            </a:r>
          </a:p>
        </p:txBody>
      </p:sp>
      <p:sp>
        <p:nvSpPr>
          <p:cNvPr id="6" name="Footer Placeholder 5">
            <a:extLst>
              <a:ext uri="{FF2B5EF4-FFF2-40B4-BE49-F238E27FC236}">
                <a16:creationId xmlns:a16="http://schemas.microsoft.com/office/drawing/2014/main" id="{02A52CFD-04BA-4101-AD51-AACB0E545309}"/>
              </a:ext>
            </a:extLst>
          </p:cNvPr>
          <p:cNvSpPr>
            <a:spLocks noGrp="1"/>
          </p:cNvSpPr>
          <p:nvPr>
            <p:ph type="ftr" sz="quarter" idx="11"/>
          </p:nvPr>
        </p:nvSpPr>
        <p:spPr/>
        <p:txBody>
          <a:bodyPr/>
          <a:lstStyle/>
          <a:p>
            <a:r>
              <a:rPr lang="en-US"/>
              <a:t>2021 University of Florida NSRS Workshop</a:t>
            </a:r>
          </a:p>
        </p:txBody>
      </p:sp>
      <p:sp>
        <p:nvSpPr>
          <p:cNvPr id="8" name="Slide Number Placeholder 7">
            <a:extLst>
              <a:ext uri="{FF2B5EF4-FFF2-40B4-BE49-F238E27FC236}">
                <a16:creationId xmlns:a16="http://schemas.microsoft.com/office/drawing/2014/main" id="{6C78B264-A922-4649-B62D-5F31391AF8F0}"/>
              </a:ext>
            </a:extLst>
          </p:cNvPr>
          <p:cNvSpPr>
            <a:spLocks noGrp="1"/>
          </p:cNvSpPr>
          <p:nvPr>
            <p:ph type="sldNum" sz="quarter" idx="12"/>
          </p:nvPr>
        </p:nvSpPr>
        <p:spPr/>
        <p:txBody>
          <a:bodyPr/>
          <a:lstStyle/>
          <a:p>
            <a:fld id="{D3D538F9-49A3-B84F-B36B-A7030CDE5D5B}" type="slidenum">
              <a:rPr lang="en-US" smtClean="0"/>
              <a:t>33</a:t>
            </a:fld>
            <a:endParaRPr lang="en-US"/>
          </a:p>
        </p:txBody>
      </p:sp>
    </p:spTree>
    <p:extLst>
      <p:ext uri="{BB962C8B-B14F-4D97-AF65-F5344CB8AC3E}">
        <p14:creationId xmlns:p14="http://schemas.microsoft.com/office/powerpoint/2010/main" val="34974189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 0 L 0.00138 0.05123 " pathEditMode="relative" ptsTypes="AA">
                                      <p:cBhvr>
                                        <p:cTn id="6" dur="5000" fill="hold"/>
                                        <p:tgtEl>
                                          <p:spTgt spid="1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0138 0.05123 " pathEditMode="relative" ptsTypes="AA">
                                      <p:cBhvr>
                                        <p:cTn id="8" dur="5000" fill="hold"/>
                                        <p:tgtEl>
                                          <p:spTgt spid="2"/>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00138 0.05123 " pathEditMode="relative" ptsTypes="AA">
                                      <p:cBhvr>
                                        <p:cTn id="10" dur="5000" fill="hold"/>
                                        <p:tgtEl>
                                          <p:spTgt spid="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0138 0.05123 " pathEditMode="relative" ptsTypes="AA">
                                      <p:cBhvr>
                                        <p:cTn id="12" dur="5000" fill="hold"/>
                                        <p:tgtEl>
                                          <p:spTgt spid="13"/>
                                        </p:tgtEl>
                                        <p:attrNameLst>
                                          <p:attrName>ppt_x</p:attrName>
                                          <p:attrName>ppt_y</p:attrName>
                                        </p:attrNameLst>
                                      </p:cBhvr>
                                    </p:animMotion>
                                  </p:childTnLst>
                                </p:cTn>
                              </p:par>
                              <p:par>
                                <p:cTn id="13" presetID="47" presetClass="entr" presetSubtype="0"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14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25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36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xEl>
                                              <p:pRg st="4" end="4"/>
                                            </p:txEl>
                                          </p:spTgt>
                                        </p:tgtEl>
                                        <p:attrNameLst>
                                          <p:attrName>style.visibility</p:attrName>
                                        </p:attrNameLst>
                                      </p:cBhvr>
                                      <p:to>
                                        <p:strVal val="visible"/>
                                      </p:to>
                                    </p:set>
                                    <p:animEffect transition="in" filter="fade">
                                      <p:cBhvr>
                                        <p:cTn id="41" dur="500"/>
                                        <p:tgtEl>
                                          <p:spTgt spid="21">
                                            <p:txEl>
                                              <p:pRg st="4" end="4"/>
                                            </p:txEl>
                                          </p:spTgt>
                                        </p:tgtEl>
                                      </p:cBhvr>
                                    </p:animEffect>
                                  </p:childTnLst>
                                </p:cTn>
                              </p:par>
                            </p:childTnLst>
                          </p:cTn>
                        </p:par>
                        <p:par>
                          <p:cTn id="42" fill="hold">
                            <p:stCondLst>
                              <p:cond delay="500"/>
                            </p:stCondLst>
                            <p:childTnLst>
                              <p:par>
                                <p:cTn id="43" presetID="31"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fltVal val="0"/>
                                          </p:val>
                                        </p:tav>
                                        <p:tav tm="100000">
                                          <p:val>
                                            <p:strVal val="#ppt_w"/>
                                          </p:val>
                                        </p:tav>
                                      </p:tavLst>
                                    </p:anim>
                                    <p:anim calcmode="lin" valueType="num">
                                      <p:cBhvr>
                                        <p:cTn id="46" dur="1000" fill="hold"/>
                                        <p:tgtEl>
                                          <p:spTgt spid="5"/>
                                        </p:tgtEl>
                                        <p:attrNameLst>
                                          <p:attrName>ppt_h</p:attrName>
                                        </p:attrNameLst>
                                      </p:cBhvr>
                                      <p:tavLst>
                                        <p:tav tm="0">
                                          <p:val>
                                            <p:fltVal val="0"/>
                                          </p:val>
                                        </p:tav>
                                        <p:tav tm="100000">
                                          <p:val>
                                            <p:strVal val="#ppt_h"/>
                                          </p:val>
                                        </p:tav>
                                      </p:tavLst>
                                    </p:anim>
                                    <p:anim calcmode="lin" valueType="num">
                                      <p:cBhvr>
                                        <p:cTn id="47" dur="1000" fill="hold"/>
                                        <p:tgtEl>
                                          <p:spTgt spid="5"/>
                                        </p:tgtEl>
                                        <p:attrNameLst>
                                          <p:attrName>style.rotation</p:attrName>
                                        </p:attrNameLst>
                                      </p:cBhvr>
                                      <p:tavLst>
                                        <p:tav tm="0">
                                          <p:val>
                                            <p:fltVal val="90"/>
                                          </p:val>
                                        </p:tav>
                                        <p:tav tm="100000">
                                          <p:val>
                                            <p:fltVal val="0"/>
                                          </p:val>
                                        </p:tav>
                                      </p:tavLst>
                                    </p:anim>
                                    <p:animEffect transition="in" filter="fade">
                                      <p:cBhvr>
                                        <p:cTn id="48" dur="1000"/>
                                        <p:tgtEl>
                                          <p:spTgt spid="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3" grpId="0" animBg="1"/>
      <p:bldP spid="10" grpId="0" animBg="1"/>
      <p:bldP spid="29" grpId="0" animBg="1"/>
      <p:bldP spid="30" grpId="0" animBg="1"/>
      <p:bldP spid="31" grpId="0" animBg="1"/>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latin typeface="Arial" panose="020B0604020202020204" pitchFamily="34" charset="0"/>
                <a:cs typeface="Arial" panose="020B0604020202020204" pitchFamily="34" charset="0"/>
              </a:rPr>
              <a:t>Coordinates</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1550" y="888423"/>
            <a:ext cx="7200900" cy="3878840"/>
          </a:xfrm>
        </p:spPr>
        <p:txBody>
          <a:bodyPr>
            <a:normAutofit fontScale="92500" lnSpcReduction="10000"/>
          </a:bodyPr>
          <a:lstStyle/>
          <a:p>
            <a:r>
              <a:rPr lang="en-US" sz="2800" dirty="0">
                <a:latin typeface="Arial" panose="020B0604020202020204" pitchFamily="34" charset="0"/>
                <a:cs typeface="Arial" panose="020B0604020202020204" pitchFamily="34" charset="0"/>
              </a:rPr>
              <a:t>Five types:</a:t>
            </a:r>
          </a:p>
          <a:p>
            <a:pPr lvl="1"/>
            <a:r>
              <a:rPr lang="en-US" sz="2400" b="1" dirty="0">
                <a:latin typeface="Arial" panose="020B0604020202020204" pitchFamily="34" charset="0"/>
                <a:cs typeface="Arial" panose="020B0604020202020204" pitchFamily="34" charset="0"/>
              </a:rPr>
              <a:t>Active</a:t>
            </a:r>
            <a:r>
              <a:rPr lang="en-US" sz="2400" dirty="0">
                <a:latin typeface="Arial" panose="020B0604020202020204" pitchFamily="34" charset="0"/>
                <a:cs typeface="Arial" panose="020B0604020202020204" pitchFamily="34" charset="0"/>
              </a:rPr>
              <a:t>:  Continuous functions at a CORS</a:t>
            </a:r>
          </a:p>
          <a:p>
            <a:pPr lvl="1"/>
            <a:r>
              <a:rPr lang="en-US" sz="2400" b="1" dirty="0">
                <a:latin typeface="Arial" panose="020B0604020202020204" pitchFamily="34" charset="0"/>
                <a:cs typeface="Arial" panose="020B0604020202020204" pitchFamily="34" charset="0"/>
              </a:rPr>
              <a:t>Survey Epoch</a:t>
            </a:r>
            <a:r>
              <a:rPr lang="en-US" sz="2400" dirty="0">
                <a:latin typeface="Arial" panose="020B0604020202020204" pitchFamily="34" charset="0"/>
                <a:cs typeface="Arial" panose="020B0604020202020204" pitchFamily="34" charset="0"/>
              </a:rPr>
              <a:t>:  “Time dependent coordinates”</a:t>
            </a:r>
          </a:p>
          <a:p>
            <a:pPr lvl="1"/>
            <a:r>
              <a:rPr lang="en-US" sz="2400" b="1" dirty="0">
                <a:latin typeface="Arial" panose="020B0604020202020204" pitchFamily="34" charset="0"/>
                <a:cs typeface="Arial" panose="020B0604020202020204" pitchFamily="34" charset="0"/>
              </a:rPr>
              <a:t>Reference Epoch</a:t>
            </a:r>
            <a:r>
              <a:rPr lang="en-US" sz="2400" dirty="0">
                <a:latin typeface="Arial" panose="020B0604020202020204" pitchFamily="34" charset="0"/>
                <a:cs typeface="Arial" panose="020B0604020202020204" pitchFamily="34" charset="0"/>
              </a:rPr>
              <a:t>:  “Estimated at 2020, 2025, 2030, …”</a:t>
            </a:r>
          </a:p>
          <a:p>
            <a:pPr lvl="1"/>
            <a:r>
              <a:rPr lang="en-US" sz="2400" b="1" dirty="0">
                <a:latin typeface="Arial" panose="020B0604020202020204" pitchFamily="34" charset="0"/>
                <a:cs typeface="Arial" panose="020B0604020202020204" pitchFamily="34" charset="0"/>
              </a:rPr>
              <a:t>OPUS</a:t>
            </a:r>
            <a:r>
              <a:rPr lang="en-US" sz="2400" dirty="0">
                <a:latin typeface="Arial" panose="020B0604020202020204" pitchFamily="34" charset="0"/>
                <a:cs typeface="Arial" panose="020B0604020202020204" pitchFamily="34" charset="0"/>
              </a:rPr>
              <a:t>:  Computed by you, and as accurate or inaccurate as the choices you make</a:t>
            </a:r>
          </a:p>
          <a:p>
            <a:pPr lvl="2"/>
            <a:r>
              <a:rPr lang="en-US" sz="1800" i="1" dirty="0">
                <a:latin typeface="Arial" panose="020B0604020202020204" pitchFamily="34" charset="0"/>
                <a:cs typeface="Arial" panose="020B0604020202020204" pitchFamily="34" charset="0"/>
              </a:rPr>
              <a:t>Tied to the NSRS if you follow OPUS recommendations</a:t>
            </a:r>
          </a:p>
          <a:p>
            <a:pPr lvl="1"/>
            <a:r>
              <a:rPr lang="en-US" sz="2400" b="1" dirty="0">
                <a:latin typeface="Arial" panose="020B0604020202020204" pitchFamily="34" charset="0"/>
                <a:cs typeface="Arial" panose="020B0604020202020204" pitchFamily="34" charset="0"/>
              </a:rPr>
              <a:t>Reported</a:t>
            </a:r>
            <a:r>
              <a:rPr lang="en-US" sz="2400" dirty="0">
                <a:latin typeface="Arial" panose="020B0604020202020204" pitchFamily="34" charset="0"/>
                <a:cs typeface="Arial" panose="020B0604020202020204" pitchFamily="34" charset="0"/>
              </a:rPr>
              <a:t>:  Good for finding a point somewhere on Earth.</a:t>
            </a:r>
          </a:p>
          <a:p>
            <a:pPr lvl="2"/>
            <a:r>
              <a:rPr lang="en-US" sz="1800" i="1" dirty="0">
                <a:latin typeface="Arial" panose="020B0604020202020204" pitchFamily="34" charset="0"/>
                <a:cs typeface="Arial" panose="020B0604020202020204" pitchFamily="34" charset="0"/>
              </a:rPr>
              <a:t>Not to be used as geodetic control</a:t>
            </a:r>
          </a:p>
          <a:p>
            <a:endParaRPr lang="en-US" sz="2100" dirty="0"/>
          </a:p>
        </p:txBody>
      </p:sp>
      <p:sp>
        <p:nvSpPr>
          <p:cNvPr id="4" name="Date Placeholder 3"/>
          <p:cNvSpPr>
            <a:spLocks noGrp="1"/>
          </p:cNvSpPr>
          <p:nvPr>
            <p:ph type="dt" sz="half" idx="10"/>
          </p:nvPr>
        </p:nvSpPr>
        <p:spPr/>
        <p:txBody>
          <a:bodyPr/>
          <a:lstStyle/>
          <a:p>
            <a:r>
              <a:rPr lang="en-US" altLang="en-US"/>
              <a:t>9/17/2021</a:t>
            </a:r>
          </a:p>
        </p:txBody>
      </p:sp>
      <p:sp>
        <p:nvSpPr>
          <p:cNvPr id="6" name="Slide Number Placeholder 5"/>
          <p:cNvSpPr>
            <a:spLocks noGrp="1"/>
          </p:cNvSpPr>
          <p:nvPr>
            <p:ph type="sldNum" sz="quarter" idx="12"/>
          </p:nvPr>
        </p:nvSpPr>
        <p:spPr/>
        <p:txBody>
          <a:bodyPr/>
          <a:lstStyle/>
          <a:p>
            <a:fld id="{84C1C367-1155-47A8-B187-ABB1E4FCD3DE}" type="slidenum">
              <a:rPr lang="en-US" altLang="en-US" smtClean="0"/>
              <a:pPr/>
              <a:t>34</a:t>
            </a:fld>
            <a:endParaRPr lang="en-US" altLang="en-US"/>
          </a:p>
        </p:txBody>
      </p:sp>
      <p:sp>
        <p:nvSpPr>
          <p:cNvPr id="5" name="Footer Placeholder 4"/>
          <p:cNvSpPr>
            <a:spLocks noGrp="1"/>
          </p:cNvSpPr>
          <p:nvPr>
            <p:ph type="ftr" sz="quarter" idx="11"/>
          </p:nvPr>
        </p:nvSpPr>
        <p:spPr/>
        <p:txBody>
          <a:bodyPr/>
          <a:lstStyle/>
          <a:p>
            <a:pPr>
              <a:defRPr/>
            </a:pPr>
            <a:r>
              <a:rPr lang="en-US"/>
              <a:t>2021 University of Florida NSRS Workshop</a:t>
            </a:r>
          </a:p>
        </p:txBody>
      </p:sp>
    </p:spTree>
    <p:extLst>
      <p:ext uri="{BB962C8B-B14F-4D97-AF65-F5344CB8AC3E}">
        <p14:creationId xmlns:p14="http://schemas.microsoft.com/office/powerpoint/2010/main" val="3344733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720329" y="1000144"/>
            <a:ext cx="3595147" cy="3312383"/>
          </a:xfrm>
          <a:prstGeom prst="rect">
            <a:avLst/>
          </a:prstGeom>
        </p:spPr>
      </p:pic>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Online Resources</a:t>
            </a:r>
          </a:p>
        </p:txBody>
      </p:sp>
      <p:sp>
        <p:nvSpPr>
          <p:cNvPr id="3" name="Content Placeholder 2"/>
          <p:cNvSpPr>
            <a:spLocks noGrp="1"/>
          </p:cNvSpPr>
          <p:nvPr>
            <p:ph sz="half" idx="1"/>
          </p:nvPr>
        </p:nvSpPr>
        <p:spPr>
          <a:xfrm>
            <a:off x="783826" y="954838"/>
            <a:ext cx="3650412" cy="3703973"/>
          </a:xfrm>
        </p:spPr>
        <p:txBody>
          <a:bodyPr>
            <a:normAutofit fontScale="92500" lnSpcReduction="20000"/>
          </a:bodyPr>
          <a:lstStyle/>
          <a:p>
            <a:r>
              <a:rPr lang="en-US" dirty="0">
                <a:latin typeface="Arial" panose="020B0604020202020204" pitchFamily="34" charset="0"/>
                <a:cs typeface="Arial" panose="020B0604020202020204" pitchFamily="34" charset="0"/>
              </a:rPr>
              <a:t>Monthly webinar series</a:t>
            </a:r>
          </a:p>
          <a:p>
            <a:pPr lvl="1"/>
            <a:r>
              <a:rPr lang="en-US" dirty="0">
                <a:latin typeface="Arial" panose="020B0604020202020204" pitchFamily="34" charset="0"/>
                <a:cs typeface="Arial" panose="020B0604020202020204" pitchFamily="34" charset="0"/>
              </a:rPr>
              <a:t>All webinars are recorded and available online</a:t>
            </a:r>
          </a:p>
          <a:p>
            <a:r>
              <a:rPr lang="en-US" dirty="0">
                <a:latin typeface="Arial" panose="020B0604020202020204" pitchFamily="34" charset="0"/>
                <a:cs typeface="Arial" panose="020B0604020202020204" pitchFamily="34" charset="0"/>
              </a:rPr>
              <a:t>Online lessons</a:t>
            </a:r>
          </a:p>
          <a:p>
            <a:r>
              <a:rPr lang="en-US" dirty="0">
                <a:latin typeface="Arial" panose="020B0604020202020204" pitchFamily="34" charset="0"/>
                <a:cs typeface="Arial" panose="020B0604020202020204" pitchFamily="34" charset="0"/>
              </a:rPr>
              <a:t>Video library</a:t>
            </a:r>
          </a:p>
          <a:p>
            <a:r>
              <a:rPr lang="en-US" dirty="0">
                <a:latin typeface="Arial" panose="020B0604020202020204" pitchFamily="34" charset="0"/>
                <a:cs typeface="Arial" panose="020B0604020202020204" pitchFamily="34" charset="0"/>
              </a:rPr>
              <a:t>Publication library</a:t>
            </a:r>
          </a:p>
          <a:p>
            <a:r>
              <a:rPr lang="en-US" dirty="0">
                <a:latin typeface="Arial" panose="020B0604020202020204" pitchFamily="34" charset="0"/>
                <a:cs typeface="Arial" panose="020B0604020202020204" pitchFamily="34" charset="0"/>
              </a:rPr>
              <a:t>NSRS Modernization News</a:t>
            </a:r>
          </a:p>
          <a:p>
            <a:endParaRPr lang="en-US" dirty="0"/>
          </a:p>
        </p:txBody>
      </p:sp>
      <p:sp>
        <p:nvSpPr>
          <p:cNvPr id="7" name="Slide Number Placeholder 6"/>
          <p:cNvSpPr>
            <a:spLocks noGrp="1"/>
          </p:cNvSpPr>
          <p:nvPr>
            <p:ph type="sldNum" sz="quarter" idx="12"/>
          </p:nvPr>
        </p:nvSpPr>
        <p:spPr/>
        <p:txBody>
          <a:bodyPr/>
          <a:lstStyle/>
          <a:p>
            <a:fld id="{F816B496-F0A6-46B4-B7DE-38DD1EF75C42}" type="slidenum">
              <a:rPr lang="en-US" altLang="en-US" smtClean="0"/>
              <a:pPr/>
              <a:t>35</a:t>
            </a:fld>
            <a:endParaRPr lang="en-US" altLang="en-US"/>
          </a:p>
        </p:txBody>
      </p:sp>
      <p:pic>
        <p:nvPicPr>
          <p:cNvPr id="10" name="Picture 9"/>
          <p:cNvPicPr>
            <a:picLocks noChangeAspect="1"/>
          </p:cNvPicPr>
          <p:nvPr/>
        </p:nvPicPr>
        <p:blipFill>
          <a:blip r:embed="rId4"/>
          <a:stretch>
            <a:fillRect/>
          </a:stretch>
        </p:blipFill>
        <p:spPr>
          <a:xfrm>
            <a:off x="4906818" y="1188839"/>
            <a:ext cx="3579413" cy="3405784"/>
          </a:xfrm>
          <a:prstGeom prst="rect">
            <a:avLst/>
          </a:prstGeom>
        </p:spPr>
      </p:pic>
      <p:pic>
        <p:nvPicPr>
          <p:cNvPr id="11" name="Picture 10"/>
          <p:cNvPicPr>
            <a:picLocks noChangeAspect="1"/>
          </p:cNvPicPr>
          <p:nvPr/>
        </p:nvPicPr>
        <p:blipFill>
          <a:blip r:embed="rId5"/>
          <a:stretch>
            <a:fillRect/>
          </a:stretch>
        </p:blipFill>
        <p:spPr>
          <a:xfrm>
            <a:off x="5065413" y="1361419"/>
            <a:ext cx="3574211" cy="4002047"/>
          </a:xfrm>
          <a:prstGeom prst="rect">
            <a:avLst/>
          </a:prstGeom>
        </p:spPr>
      </p:pic>
      <p:pic>
        <p:nvPicPr>
          <p:cNvPr id="13" name="Picture 12"/>
          <p:cNvPicPr>
            <a:picLocks noChangeAspect="1"/>
          </p:cNvPicPr>
          <p:nvPr/>
        </p:nvPicPr>
        <p:blipFill>
          <a:blip r:embed="rId6"/>
          <a:stretch>
            <a:fillRect/>
          </a:stretch>
        </p:blipFill>
        <p:spPr>
          <a:xfrm>
            <a:off x="5140839" y="1747899"/>
            <a:ext cx="3429782" cy="3693968"/>
          </a:xfrm>
          <a:prstGeom prst="rect">
            <a:avLst/>
          </a:prstGeom>
        </p:spPr>
      </p:pic>
      <p:pic>
        <p:nvPicPr>
          <p:cNvPr id="4" name="Picture 3"/>
          <p:cNvPicPr>
            <a:picLocks noChangeAspect="1"/>
          </p:cNvPicPr>
          <p:nvPr/>
        </p:nvPicPr>
        <p:blipFill>
          <a:blip r:embed="rId7"/>
          <a:stretch>
            <a:fillRect/>
          </a:stretch>
        </p:blipFill>
        <p:spPr>
          <a:xfrm>
            <a:off x="5153475" y="2264581"/>
            <a:ext cx="3672638" cy="2660602"/>
          </a:xfrm>
          <a:prstGeom prst="rect">
            <a:avLst/>
          </a:prstGeom>
        </p:spPr>
      </p:pic>
      <p:sp>
        <p:nvSpPr>
          <p:cNvPr id="12" name="Rectangle 11"/>
          <p:cNvSpPr/>
          <p:nvPr/>
        </p:nvSpPr>
        <p:spPr>
          <a:xfrm>
            <a:off x="1104900" y="4375332"/>
            <a:ext cx="4195663" cy="461665"/>
          </a:xfrm>
          <a:prstGeom prst="rect">
            <a:avLst/>
          </a:prstGeom>
          <a:solidFill>
            <a:schemeClr val="bg1"/>
          </a:solidFill>
        </p:spPr>
        <p:txBody>
          <a:bodyPr wrap="square">
            <a:spAutoFit/>
          </a:bodyPr>
          <a:lstStyle/>
          <a:p>
            <a:r>
              <a:rPr lang="en-US" sz="2400" b="1" dirty="0">
                <a:latin typeface="Arial" panose="020B0604020202020204" pitchFamily="34" charset="0"/>
                <a:cs typeface="Arial" panose="020B0604020202020204" pitchFamily="34" charset="0"/>
              </a:rPr>
              <a:t>https://geodesy.noaa.gov/</a:t>
            </a:r>
          </a:p>
        </p:txBody>
      </p:sp>
      <p:sp>
        <p:nvSpPr>
          <p:cNvPr id="5" name="Date Placeholder 4"/>
          <p:cNvSpPr>
            <a:spLocks noGrp="1"/>
          </p:cNvSpPr>
          <p:nvPr>
            <p:ph type="dt" sz="half" idx="10"/>
          </p:nvPr>
        </p:nvSpPr>
        <p:spPr/>
        <p:txBody>
          <a:bodyPr/>
          <a:lstStyle/>
          <a:p>
            <a:r>
              <a:rPr lang="en-US"/>
              <a:t>9/17/2021</a:t>
            </a:r>
          </a:p>
        </p:txBody>
      </p:sp>
      <p:sp>
        <p:nvSpPr>
          <p:cNvPr id="6" name="Footer Placeholder 5"/>
          <p:cNvSpPr>
            <a:spLocks noGrp="1"/>
          </p:cNvSpPr>
          <p:nvPr>
            <p:ph type="ftr" sz="quarter" idx="11"/>
          </p:nvPr>
        </p:nvSpPr>
        <p:spPr/>
        <p:txBody>
          <a:bodyPr/>
          <a:lstStyle/>
          <a:p>
            <a:r>
              <a:rPr lang="en-US"/>
              <a:t>2021 University of Florida NSRS Workshop</a:t>
            </a:r>
          </a:p>
        </p:txBody>
      </p:sp>
    </p:spTree>
    <p:extLst>
      <p:ext uri="{BB962C8B-B14F-4D97-AF65-F5344CB8AC3E}">
        <p14:creationId xmlns:p14="http://schemas.microsoft.com/office/powerpoint/2010/main" val="19289845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3"/>
          <p:cNvSpPr>
            <a:spLocks noGrp="1"/>
          </p:cNvSpPr>
          <p:nvPr>
            <p:ph type="ctrTitle"/>
          </p:nvPr>
        </p:nvSpPr>
        <p:spPr>
          <a:xfrm>
            <a:off x="2932511" y="810442"/>
            <a:ext cx="3278981" cy="620614"/>
          </a:xfrm>
        </p:spPr>
        <p:txBody>
          <a:bodyPr>
            <a:normAutofit fontScale="90000"/>
          </a:bodyPr>
          <a:lstStyle/>
          <a:p>
            <a:r>
              <a:rPr lang="en-US" altLang="en-US" dirty="0">
                <a:latin typeface="Arial" panose="020B0604020202020204" pitchFamily="34" charset="0"/>
                <a:cs typeface="Arial" panose="020B0604020202020204" pitchFamily="34" charset="0"/>
              </a:rPr>
              <a:t>Thank You!</a:t>
            </a:r>
          </a:p>
        </p:txBody>
      </p:sp>
      <p:sp>
        <p:nvSpPr>
          <p:cNvPr id="5" name="Subtitle 4"/>
          <p:cNvSpPr>
            <a:spLocks noGrp="1"/>
          </p:cNvSpPr>
          <p:nvPr>
            <p:ph type="subTitle" idx="1"/>
          </p:nvPr>
        </p:nvSpPr>
        <p:spPr>
          <a:xfrm>
            <a:off x="1524000" y="1496415"/>
            <a:ext cx="6278500" cy="2145478"/>
          </a:xfrm>
        </p:spPr>
        <p:txBody>
          <a:bodyPr>
            <a:normAutofit fontScale="47500" lnSpcReduction="20000"/>
          </a:bodyPr>
          <a:lstStyle/>
          <a:p>
            <a:pPr>
              <a:buFont typeface="Arial" charset="0"/>
              <a:buNone/>
              <a:defRPr/>
            </a:pPr>
            <a:r>
              <a:rPr lang="en-US" sz="3500" dirty="0">
                <a:latin typeface="Arial" panose="020B0604020202020204" pitchFamily="34" charset="0"/>
                <a:cs typeface="Arial" panose="020B0604020202020204" pitchFamily="34" charset="0"/>
              </a:rPr>
              <a:t>Dr. Jacob Heck</a:t>
            </a:r>
          </a:p>
          <a:p>
            <a:pPr>
              <a:defRPr/>
            </a:pPr>
            <a:r>
              <a:rPr lang="en-US" sz="3500" dirty="0">
                <a:latin typeface="Arial" panose="020B0604020202020204" pitchFamily="34" charset="0"/>
                <a:cs typeface="Arial" panose="020B0604020202020204" pitchFamily="34" charset="0"/>
              </a:rPr>
              <a:t>Great Lakes Regional Geodetic Advisor (MI, IN, IL, WI)</a:t>
            </a:r>
          </a:p>
          <a:p>
            <a:pPr>
              <a:buFont typeface="Arial" charset="0"/>
              <a:buNone/>
              <a:defRPr/>
            </a:pPr>
            <a:r>
              <a:rPr lang="en-US" sz="3500" dirty="0">
                <a:latin typeface="Arial" panose="020B0604020202020204" pitchFamily="34" charset="0"/>
                <a:cs typeface="Arial" panose="020B0604020202020204" pitchFamily="34" charset="0"/>
              </a:rPr>
              <a:t>U.S. National Geodetic Survey, NOAA</a:t>
            </a:r>
          </a:p>
          <a:p>
            <a:pPr>
              <a:buFont typeface="Arial" charset="0"/>
              <a:buNone/>
              <a:defRPr/>
            </a:pPr>
            <a:r>
              <a:rPr lang="en-US" sz="3500" dirty="0">
                <a:latin typeface="Arial" panose="020B0604020202020204" pitchFamily="34" charset="0"/>
                <a:cs typeface="Arial" panose="020B0604020202020204" pitchFamily="34" charset="0"/>
                <a:hlinkClick r:id="rId3"/>
              </a:rPr>
              <a:t>jacob.heck@noaa.gov</a:t>
            </a:r>
            <a:endParaRPr lang="en-US" sz="3500" dirty="0">
              <a:latin typeface="Arial" panose="020B0604020202020204" pitchFamily="34" charset="0"/>
              <a:cs typeface="Arial" panose="020B0604020202020204" pitchFamily="34" charset="0"/>
            </a:endParaRPr>
          </a:p>
          <a:p>
            <a:pPr>
              <a:buFont typeface="Arial" charset="0"/>
              <a:buNone/>
              <a:defRPr/>
            </a:pPr>
            <a:endParaRPr lang="en-US" sz="3500" dirty="0">
              <a:latin typeface="Arial" panose="020B0604020202020204" pitchFamily="34" charset="0"/>
              <a:cs typeface="Arial" panose="020B0604020202020204" pitchFamily="34" charset="0"/>
            </a:endParaRPr>
          </a:p>
          <a:p>
            <a:pPr>
              <a:buFont typeface="Arial" charset="0"/>
              <a:buNone/>
              <a:defRPr/>
            </a:pPr>
            <a:r>
              <a:rPr lang="en-US" sz="3500" dirty="0">
                <a:latin typeface="Arial" panose="020B0604020202020204" pitchFamily="34" charset="0"/>
                <a:cs typeface="Arial" panose="020B0604020202020204" pitchFamily="34" charset="0"/>
              </a:rPr>
              <a:t>c/o NOAA Great Lakes Environmental Research Laboratory</a:t>
            </a:r>
          </a:p>
          <a:p>
            <a:pPr>
              <a:buFont typeface="Arial" charset="0"/>
              <a:buNone/>
              <a:defRPr/>
            </a:pPr>
            <a:r>
              <a:rPr lang="en-US" sz="3500" dirty="0">
                <a:latin typeface="Arial" panose="020B0604020202020204" pitchFamily="34" charset="0"/>
                <a:cs typeface="Arial" panose="020B0604020202020204" pitchFamily="34" charset="0"/>
              </a:rPr>
              <a:t>4840 S. State Road</a:t>
            </a:r>
          </a:p>
          <a:p>
            <a:pPr>
              <a:buFont typeface="Arial" charset="0"/>
              <a:buNone/>
              <a:defRPr/>
            </a:pPr>
            <a:r>
              <a:rPr lang="en-US" sz="3500" dirty="0">
                <a:latin typeface="Arial" panose="020B0604020202020204" pitchFamily="34" charset="0"/>
                <a:cs typeface="Arial" panose="020B0604020202020204" pitchFamily="34" charset="0"/>
              </a:rPr>
              <a:t>Ann Arbor, MI 48108</a:t>
            </a:r>
            <a:endParaRPr lang="en-US" dirty="0">
              <a:latin typeface="Arial" panose="020B0604020202020204" pitchFamily="34" charset="0"/>
              <a:cs typeface="Arial" panose="020B0604020202020204" pitchFamily="34" charset="0"/>
            </a:endParaRPr>
          </a:p>
        </p:txBody>
      </p:sp>
      <p:sp>
        <p:nvSpPr>
          <p:cNvPr id="2" name="Rectangle 1"/>
          <p:cNvSpPr/>
          <p:nvPr/>
        </p:nvSpPr>
        <p:spPr>
          <a:xfrm>
            <a:off x="1638110" y="3691716"/>
            <a:ext cx="6050279" cy="338554"/>
          </a:xfrm>
          <a:prstGeom prst="rect">
            <a:avLst/>
          </a:prstGeom>
        </p:spPr>
        <p:txBody>
          <a:bodyPr wrap="square">
            <a:spAutoFit/>
          </a:bodyPr>
          <a:lstStyle/>
          <a:p>
            <a:pPr algn="ctr"/>
            <a:r>
              <a:rPr lang="en-US" altLang="en-US" sz="1600" dirty="0"/>
              <a:t>For more information, visit </a:t>
            </a:r>
            <a:r>
              <a:rPr lang="en-US" altLang="en-US" sz="1600" dirty="0">
                <a:hlinkClick r:id="rId4"/>
              </a:rPr>
              <a:t>https://geodesy.noaa.gov</a:t>
            </a:r>
            <a:endParaRPr lang="en-US" altLang="en-US" sz="1600" dirty="0"/>
          </a:p>
        </p:txBody>
      </p:sp>
      <p:sp>
        <p:nvSpPr>
          <p:cNvPr id="3" name="Date Placeholder 2"/>
          <p:cNvSpPr>
            <a:spLocks noGrp="1"/>
          </p:cNvSpPr>
          <p:nvPr>
            <p:ph type="dt" sz="half" idx="10"/>
          </p:nvPr>
        </p:nvSpPr>
        <p:spPr/>
        <p:txBody>
          <a:bodyPr/>
          <a:lstStyle/>
          <a:p>
            <a:r>
              <a:rPr lang="en-US"/>
              <a:t>9/17/2021</a:t>
            </a:r>
          </a:p>
        </p:txBody>
      </p:sp>
      <p:sp>
        <p:nvSpPr>
          <p:cNvPr id="4" name="Footer Placeholder 3"/>
          <p:cNvSpPr>
            <a:spLocks noGrp="1"/>
          </p:cNvSpPr>
          <p:nvPr>
            <p:ph type="ftr" sz="quarter" idx="11"/>
          </p:nvPr>
        </p:nvSpPr>
        <p:spPr/>
        <p:txBody>
          <a:bodyPr/>
          <a:lstStyle/>
          <a:p>
            <a:r>
              <a:rPr lang="en-US"/>
              <a:t>2021 University of Florida NSRS Workshop</a:t>
            </a:r>
          </a:p>
        </p:txBody>
      </p:sp>
      <p:sp>
        <p:nvSpPr>
          <p:cNvPr id="6" name="Slide Number Placeholder 5"/>
          <p:cNvSpPr>
            <a:spLocks noGrp="1"/>
          </p:cNvSpPr>
          <p:nvPr>
            <p:ph type="sldNum" sz="quarter" idx="12"/>
          </p:nvPr>
        </p:nvSpPr>
        <p:spPr/>
        <p:txBody>
          <a:bodyPr/>
          <a:lstStyle/>
          <a:p>
            <a:fld id="{D3D538F9-49A3-B84F-B36B-A7030CDE5D5B}" type="slidenum">
              <a:rPr lang="en-US" smtClean="0"/>
              <a:t>36</a:t>
            </a:fld>
            <a:endParaRPr lang="en-US"/>
          </a:p>
        </p:txBody>
      </p:sp>
    </p:spTree>
    <p:extLst>
      <p:ext uri="{BB962C8B-B14F-4D97-AF65-F5344CB8AC3E}">
        <p14:creationId xmlns:p14="http://schemas.microsoft.com/office/powerpoint/2010/main" val="849027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US" altLang="en-US" sz="3600" b="1" dirty="0">
                <a:latin typeface="Arial" panose="020B0604020202020204" pitchFamily="34" charset="0"/>
                <a:cs typeface="Arial" panose="020B0604020202020204" pitchFamily="34" charset="0"/>
              </a:rPr>
              <a:t>Replacing the NAD 83s</a:t>
            </a:r>
          </a:p>
        </p:txBody>
      </p:sp>
      <p:graphicFrame>
        <p:nvGraphicFramePr>
          <p:cNvPr id="9" name="Table 8"/>
          <p:cNvGraphicFramePr>
            <a:graphicFrameLocks noGrp="1"/>
          </p:cNvGraphicFramePr>
          <p:nvPr>
            <p:extLst/>
          </p:nvPr>
        </p:nvGraphicFramePr>
        <p:xfrm>
          <a:off x="1792966" y="1200149"/>
          <a:ext cx="5865134" cy="3478876"/>
        </p:xfrm>
        <a:graphic>
          <a:graphicData uri="http://schemas.openxmlformats.org/drawingml/2006/table">
            <a:tbl>
              <a:tblPr firstRow="1" bandRow="1">
                <a:tableStyleId>{5C22544A-7EE6-4342-B048-85BDC9FD1C3A}</a:tableStyleId>
              </a:tblPr>
              <a:tblGrid>
                <a:gridCol w="2666413">
                  <a:extLst>
                    <a:ext uri="{9D8B030D-6E8A-4147-A177-3AD203B41FA5}">
                      <a16:colId xmlns:a16="http://schemas.microsoft.com/office/drawing/2014/main" val="429740147"/>
                    </a:ext>
                  </a:extLst>
                </a:gridCol>
                <a:gridCol w="3198721">
                  <a:extLst>
                    <a:ext uri="{9D8B030D-6E8A-4147-A177-3AD203B41FA5}">
                      <a16:colId xmlns:a16="http://schemas.microsoft.com/office/drawing/2014/main" val="137066351"/>
                    </a:ext>
                  </a:extLst>
                </a:gridCol>
              </a:tblGrid>
              <a:tr h="676448">
                <a:tc>
                  <a:txBody>
                    <a:bodyPr/>
                    <a:lstStyle/>
                    <a:p>
                      <a:r>
                        <a:rPr lang="en-US" sz="2700" dirty="0">
                          <a:latin typeface="Times New Roman" panose="02020603050405020304" pitchFamily="18" charset="0"/>
                          <a:cs typeface="Times New Roman" panose="02020603050405020304" pitchFamily="18" charset="0"/>
                        </a:rPr>
                        <a:t>The Old</a:t>
                      </a:r>
                    </a:p>
                  </a:txBody>
                  <a:tcPr marL="68580" marR="68580" marT="34290" marB="34290"/>
                </a:tc>
                <a:tc>
                  <a:txBody>
                    <a:bodyPr/>
                    <a:lstStyle/>
                    <a:p>
                      <a:pPr algn="l"/>
                      <a:r>
                        <a:rPr lang="en-US" sz="2700" dirty="0">
                          <a:latin typeface="Times New Roman" panose="02020603050405020304" pitchFamily="18" charset="0"/>
                          <a:cs typeface="Times New Roman" panose="02020603050405020304" pitchFamily="18" charset="0"/>
                        </a:rPr>
                        <a:t>The</a:t>
                      </a:r>
                      <a:r>
                        <a:rPr lang="en-US" sz="2700" baseline="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New</a:t>
                      </a:r>
                    </a:p>
                  </a:txBody>
                  <a:tcPr marL="68580" marR="68580" marT="34290" marB="34290"/>
                </a:tc>
                <a:extLst>
                  <a:ext uri="{0D108BD9-81ED-4DB2-BD59-A6C34878D82A}">
                    <a16:rowId xmlns:a16="http://schemas.microsoft.com/office/drawing/2014/main" val="1417680442"/>
                  </a:ext>
                </a:extLst>
              </a:tr>
              <a:tr h="676448">
                <a:tc>
                  <a:txBody>
                    <a:bodyPr/>
                    <a:lstStyle/>
                    <a:p>
                      <a:r>
                        <a:rPr lang="en-US" sz="1400" dirty="0">
                          <a:latin typeface="Times New Roman" panose="02020603050405020304" pitchFamily="18" charset="0"/>
                          <a:cs typeface="Times New Roman" panose="02020603050405020304" pitchFamily="18" charset="0"/>
                        </a:rPr>
                        <a:t>NAD 83 (2011)</a:t>
                      </a:r>
                    </a:p>
                    <a:p>
                      <a:endParaRPr lang="en-US" sz="1400" dirty="0"/>
                    </a:p>
                  </a:txBody>
                  <a:tcPr marL="68580" marR="68580" marT="34290" marB="34290"/>
                </a:tc>
                <a:tc>
                  <a:txBody>
                    <a:bodyPr/>
                    <a:lstStyle/>
                    <a:p>
                      <a:r>
                        <a:rPr lang="en-US" sz="1400" dirty="0">
                          <a:latin typeface="Times New Roman" panose="02020603050405020304" pitchFamily="18" charset="0"/>
                          <a:cs typeface="Times New Roman" panose="02020603050405020304" pitchFamily="18" charset="0"/>
                        </a:rPr>
                        <a:t>NATRF2022 - The North American Terrestrial Reference Frame of 2022 </a:t>
                      </a:r>
                      <a:endParaRPr lang="en-US" sz="1400" dirty="0"/>
                    </a:p>
                  </a:txBody>
                  <a:tcPr marL="68580" marR="68580" marT="34290" marB="34290"/>
                </a:tc>
                <a:extLst>
                  <a:ext uri="{0D108BD9-81ED-4DB2-BD59-A6C34878D82A}">
                    <a16:rowId xmlns:a16="http://schemas.microsoft.com/office/drawing/2014/main" val="2521885364"/>
                  </a:ext>
                </a:extLst>
              </a:tr>
              <a:tr h="685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NAD 83 (2011)</a:t>
                      </a:r>
                    </a:p>
                    <a:p>
                      <a:endParaRPr lang="en-US" sz="1400" dirty="0"/>
                    </a:p>
                  </a:txBody>
                  <a:tcPr marL="68580" marR="68580" marT="34290" marB="34290"/>
                </a:tc>
                <a:tc>
                  <a:txBody>
                    <a:bodyPr/>
                    <a:lstStyle/>
                    <a:p>
                      <a:r>
                        <a:rPr lang="en-US" sz="1400" dirty="0">
                          <a:latin typeface="Times New Roman" panose="02020603050405020304" pitchFamily="18" charset="0"/>
                          <a:cs typeface="Times New Roman" panose="02020603050405020304" pitchFamily="18" charset="0"/>
                        </a:rPr>
                        <a:t>CATRF2022 - The Caribbean Terrestrial Reference Frame of 2022</a:t>
                      </a:r>
                    </a:p>
                    <a:p>
                      <a:endParaRPr lang="en-US" sz="1400" dirty="0"/>
                    </a:p>
                  </a:txBody>
                  <a:tcPr marL="68580" marR="68580" marT="34290" marB="34290"/>
                </a:tc>
                <a:extLst>
                  <a:ext uri="{0D108BD9-81ED-4DB2-BD59-A6C34878D82A}">
                    <a16:rowId xmlns:a16="http://schemas.microsoft.com/office/drawing/2014/main" val="3337056577"/>
                  </a:ext>
                </a:extLst>
              </a:tr>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MS PGothic" pitchFamily="34" charset="-128"/>
                          <a:cs typeface="Times New Roman" panose="02020603050405020304" pitchFamily="18" charset="0"/>
                        </a:rPr>
                        <a:t>NAD 83 (PA11)</a:t>
                      </a:r>
                    </a:p>
                    <a:p>
                      <a:endParaRPr lang="en-US" sz="1400" dirty="0"/>
                    </a:p>
                  </a:txBody>
                  <a:tcPr marL="68580" marR="68580" marT="34290" marB="34290"/>
                </a:tc>
                <a:tc>
                  <a:txBody>
                    <a:bodyPr/>
                    <a:lstStyle/>
                    <a:p>
                      <a:r>
                        <a:rPr lang="en-US" sz="1400" dirty="0">
                          <a:latin typeface="Times New Roman" panose="02020603050405020304" pitchFamily="18" charset="0"/>
                          <a:cs typeface="Times New Roman" panose="02020603050405020304" pitchFamily="18" charset="0"/>
                        </a:rPr>
                        <a:t>PATRF2022 - The Pacific Terrestrial Reference Frame of 2022</a:t>
                      </a:r>
                      <a:endParaRPr lang="en-US" sz="1400" dirty="0"/>
                    </a:p>
                    <a:p>
                      <a:endParaRPr lang="en-US" sz="1400" dirty="0"/>
                    </a:p>
                  </a:txBody>
                  <a:tcPr marL="68580" marR="68580" marT="34290" marB="34290"/>
                </a:tc>
                <a:extLst>
                  <a:ext uri="{0D108BD9-81ED-4DB2-BD59-A6C34878D82A}">
                    <a16:rowId xmlns:a16="http://schemas.microsoft.com/office/drawing/2014/main" val="2647065151"/>
                  </a:ext>
                </a:extLst>
              </a:tr>
              <a:tr h="685800">
                <a:tc>
                  <a:txBody>
                    <a:bodyPr/>
                    <a:lstStyle/>
                    <a:p>
                      <a:r>
                        <a:rPr lang="en-US" sz="1400" dirty="0">
                          <a:latin typeface="Times New Roman" panose="02020603050405020304" pitchFamily="18" charset="0"/>
                          <a:cs typeface="Times New Roman" panose="02020603050405020304" pitchFamily="18" charset="0"/>
                        </a:rPr>
                        <a:t>NAD 83 (MA11)</a:t>
                      </a:r>
                    </a:p>
                    <a:p>
                      <a:endParaRPr lang="en-US" sz="1400" dirty="0"/>
                    </a:p>
                  </a:txBody>
                  <a:tcPr marL="68580" marR="68580" marT="34290" marB="34290"/>
                </a:tc>
                <a:tc>
                  <a:txBody>
                    <a:bodyPr/>
                    <a:lstStyle/>
                    <a:p>
                      <a:r>
                        <a:rPr lang="en-US" sz="1400" dirty="0">
                          <a:latin typeface="Times New Roman" panose="02020603050405020304" pitchFamily="18" charset="0"/>
                          <a:cs typeface="Times New Roman" panose="02020603050405020304" pitchFamily="18" charset="0"/>
                        </a:rPr>
                        <a:t>MATRF2022 - The Mariana Terrestrial Reference Frame of 2022 </a:t>
                      </a:r>
                    </a:p>
                    <a:p>
                      <a:endParaRPr lang="en-US" sz="1400" dirty="0"/>
                    </a:p>
                  </a:txBody>
                  <a:tcPr marL="68580" marR="68580" marT="34290" marB="34290"/>
                </a:tc>
                <a:extLst>
                  <a:ext uri="{0D108BD9-81ED-4DB2-BD59-A6C34878D82A}">
                    <a16:rowId xmlns:a16="http://schemas.microsoft.com/office/drawing/2014/main" val="501674350"/>
                  </a:ext>
                </a:extLst>
              </a:tr>
            </a:tbl>
          </a:graphicData>
        </a:graphic>
      </p:graphicFrame>
      <p:sp>
        <p:nvSpPr>
          <p:cNvPr id="2" name="Date Placeholder 1"/>
          <p:cNvSpPr>
            <a:spLocks noGrp="1"/>
          </p:cNvSpPr>
          <p:nvPr>
            <p:ph type="dt" sz="half" idx="10"/>
          </p:nvPr>
        </p:nvSpPr>
        <p:spPr/>
        <p:txBody>
          <a:bodyPr/>
          <a:lstStyle/>
          <a:p>
            <a:r>
              <a:rPr lang="en-US" altLang="en-US"/>
              <a:t>9/17/2021</a:t>
            </a:r>
          </a:p>
        </p:txBody>
      </p:sp>
      <p:sp>
        <p:nvSpPr>
          <p:cNvPr id="3" name="Footer Placeholder 2"/>
          <p:cNvSpPr>
            <a:spLocks noGrp="1"/>
          </p:cNvSpPr>
          <p:nvPr>
            <p:ph type="ftr" sz="quarter" idx="11"/>
          </p:nvPr>
        </p:nvSpPr>
        <p:spPr/>
        <p:txBody>
          <a:bodyPr/>
          <a:lstStyle/>
          <a:p>
            <a:pPr>
              <a:defRPr/>
            </a:pPr>
            <a:r>
              <a:rPr lang="en-US"/>
              <a:t>2021 University of Florida NSRS Workshop</a:t>
            </a:r>
          </a:p>
        </p:txBody>
      </p:sp>
      <p:sp>
        <p:nvSpPr>
          <p:cNvPr id="4" name="Slide Number Placeholder 3"/>
          <p:cNvSpPr>
            <a:spLocks noGrp="1"/>
          </p:cNvSpPr>
          <p:nvPr>
            <p:ph type="sldNum" sz="quarter" idx="12"/>
          </p:nvPr>
        </p:nvSpPr>
        <p:spPr/>
        <p:txBody>
          <a:bodyPr/>
          <a:lstStyle/>
          <a:p>
            <a:fld id="{016970B9-A162-4590-850A-FA6524EA096B}" type="slidenum">
              <a:rPr lang="en-US" altLang="en-US" smtClean="0"/>
              <a:pPr/>
              <a:t>4</a:t>
            </a:fld>
            <a:endParaRPr lang="en-US" altLang="en-US"/>
          </a:p>
        </p:txBody>
      </p:sp>
    </p:spTree>
    <p:extLst>
      <p:ext uri="{BB962C8B-B14F-4D97-AF65-F5344CB8AC3E}">
        <p14:creationId xmlns:p14="http://schemas.microsoft.com/office/powerpoint/2010/main" val="2333260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US" altLang="en-US" sz="3600" b="1" dirty="0">
                <a:latin typeface="Arial" panose="020B0604020202020204" pitchFamily="34" charset="0"/>
                <a:cs typeface="Arial" panose="020B0604020202020204" pitchFamily="34" charset="0"/>
              </a:rPr>
              <a:t>Replacing NAVD 88</a:t>
            </a:r>
          </a:p>
        </p:txBody>
      </p:sp>
      <p:sp>
        <p:nvSpPr>
          <p:cNvPr id="23556" name="Content Placeholder 2"/>
          <p:cNvSpPr txBox="1">
            <a:spLocks/>
          </p:cNvSpPr>
          <p:nvPr/>
        </p:nvSpPr>
        <p:spPr bwMode="auto">
          <a:xfrm>
            <a:off x="2408635" y="1105322"/>
            <a:ext cx="2783681" cy="389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342900" lvl="1" indent="0">
              <a:buNone/>
            </a:pPr>
            <a:r>
              <a:rPr lang="en-US" altLang="en-US" sz="1800" u="sng" dirty="0">
                <a:latin typeface="Times New Roman" panose="02020603050405020304" pitchFamily="18" charset="0"/>
                <a:cs typeface="Times New Roman" panose="02020603050405020304" pitchFamily="18" charset="0"/>
              </a:rPr>
              <a:t>The Old:</a:t>
            </a:r>
          </a:p>
          <a:p>
            <a:pPr marL="342900" lvl="1" indent="0">
              <a:buNone/>
            </a:pPr>
            <a:r>
              <a:rPr lang="en-US" altLang="en-US" sz="1800" dirty="0">
                <a:latin typeface="Times New Roman" panose="02020603050405020304" pitchFamily="18" charset="0"/>
                <a:cs typeface="Times New Roman" panose="02020603050405020304" pitchFamily="18" charset="0"/>
              </a:rPr>
              <a:t>NAVD 88</a:t>
            </a:r>
          </a:p>
          <a:p>
            <a:pPr marL="342900" lvl="1" indent="0">
              <a:buNone/>
            </a:pPr>
            <a:r>
              <a:rPr lang="en-US" altLang="en-US" sz="1800" dirty="0">
                <a:latin typeface="Times New Roman" panose="02020603050405020304" pitchFamily="18" charset="0"/>
                <a:cs typeface="Times New Roman" panose="02020603050405020304" pitchFamily="18" charset="0"/>
              </a:rPr>
              <a:t>PRVD 02</a:t>
            </a:r>
          </a:p>
          <a:p>
            <a:pPr marL="342900" lvl="1" indent="0">
              <a:buNone/>
            </a:pPr>
            <a:r>
              <a:rPr lang="en-US" altLang="en-US" sz="1800" dirty="0">
                <a:latin typeface="Times New Roman" panose="02020603050405020304" pitchFamily="18" charset="0"/>
                <a:cs typeface="Times New Roman" panose="02020603050405020304" pitchFamily="18" charset="0"/>
              </a:rPr>
              <a:t>VIVD09</a:t>
            </a:r>
          </a:p>
          <a:p>
            <a:pPr marL="342900" lvl="1" indent="0">
              <a:buNone/>
            </a:pPr>
            <a:r>
              <a:rPr lang="en-US" altLang="en-US" sz="1800" dirty="0">
                <a:latin typeface="Times New Roman" panose="02020603050405020304" pitchFamily="18" charset="0"/>
                <a:cs typeface="Times New Roman" panose="02020603050405020304" pitchFamily="18" charset="0"/>
              </a:rPr>
              <a:t>ASVD02</a:t>
            </a:r>
          </a:p>
          <a:p>
            <a:pPr marL="342900" lvl="1" indent="0">
              <a:buNone/>
            </a:pPr>
            <a:r>
              <a:rPr lang="en-US" altLang="en-US" sz="1800" dirty="0">
                <a:latin typeface="Times New Roman" panose="02020603050405020304" pitchFamily="18" charset="0"/>
                <a:cs typeface="Times New Roman" panose="02020603050405020304" pitchFamily="18" charset="0"/>
              </a:rPr>
              <a:t>NMVD03</a:t>
            </a:r>
          </a:p>
          <a:p>
            <a:pPr marL="342900" lvl="1" indent="0">
              <a:buNone/>
            </a:pPr>
            <a:r>
              <a:rPr lang="en-US" altLang="en-US" sz="1800" dirty="0">
                <a:latin typeface="Times New Roman" panose="02020603050405020304" pitchFamily="18" charset="0"/>
                <a:cs typeface="Times New Roman" panose="02020603050405020304" pitchFamily="18" charset="0"/>
              </a:rPr>
              <a:t>GUVD04</a:t>
            </a:r>
          </a:p>
          <a:p>
            <a:pPr marL="342900" lvl="1" indent="0">
              <a:buNone/>
            </a:pPr>
            <a:r>
              <a:rPr lang="en-US" altLang="en-US" sz="1800" dirty="0">
                <a:latin typeface="Times New Roman" panose="02020603050405020304" pitchFamily="18" charset="0"/>
                <a:cs typeface="Times New Roman" panose="02020603050405020304" pitchFamily="18" charset="0"/>
              </a:rPr>
              <a:t>IGLD 85</a:t>
            </a:r>
          </a:p>
          <a:p>
            <a:pPr marL="342900" lvl="1" indent="0">
              <a:buNone/>
            </a:pPr>
            <a:r>
              <a:rPr lang="en-US" altLang="en-US" sz="1800" dirty="0">
                <a:latin typeface="Times New Roman" panose="02020603050405020304" pitchFamily="18" charset="0"/>
                <a:cs typeface="Times New Roman" panose="02020603050405020304" pitchFamily="18" charset="0"/>
              </a:rPr>
              <a:t>IGSN71</a:t>
            </a:r>
          </a:p>
          <a:p>
            <a:pPr marL="342900" lvl="1" indent="0">
              <a:buNone/>
            </a:pPr>
            <a:r>
              <a:rPr lang="en-US" altLang="en-US" sz="1800" dirty="0">
                <a:latin typeface="Times New Roman" panose="02020603050405020304" pitchFamily="18" charset="0"/>
                <a:cs typeface="Times New Roman" panose="02020603050405020304" pitchFamily="18" charset="0"/>
              </a:rPr>
              <a:t>GEOID18</a:t>
            </a:r>
          </a:p>
          <a:p>
            <a:pPr marL="342900" lvl="1" indent="0">
              <a:buNone/>
            </a:pPr>
            <a:r>
              <a:rPr lang="en-US" altLang="en-US" sz="1800" dirty="0">
                <a:latin typeface="Times New Roman" panose="02020603050405020304" pitchFamily="18" charset="0"/>
                <a:cs typeface="Times New Roman" panose="02020603050405020304" pitchFamily="18" charset="0"/>
              </a:rPr>
              <a:t>DEFLEC18</a:t>
            </a:r>
          </a:p>
          <a:p>
            <a:pPr marL="342900" lvl="1" indent="0">
              <a:buNone/>
            </a:pPr>
            <a:endParaRPr lang="en-US" altLang="en-US" sz="2100" dirty="0">
              <a:latin typeface="Times New Roman" panose="02020603050405020304" pitchFamily="18" charset="0"/>
              <a:cs typeface="Times New Roman" panose="02020603050405020304" pitchFamily="18" charset="0"/>
            </a:endParaRPr>
          </a:p>
          <a:p>
            <a:pPr lvl="1" eaLnBrk="1" hangingPunct="1"/>
            <a:endParaRPr lang="en-US" altLang="en-US" sz="18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18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3486150" y="1100908"/>
            <a:ext cx="4743450" cy="162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342900" lvl="1" indent="0">
              <a:buNone/>
            </a:pPr>
            <a:r>
              <a:rPr lang="en-US" altLang="en-US" sz="1800" u="sng" dirty="0">
                <a:latin typeface="Times New Roman" panose="02020603050405020304" pitchFamily="18" charset="0"/>
                <a:cs typeface="Times New Roman" panose="02020603050405020304" pitchFamily="18" charset="0"/>
              </a:rPr>
              <a:t>The New:</a:t>
            </a:r>
          </a:p>
          <a:p>
            <a:pPr marL="342900" lvl="1" indent="0">
              <a:buNone/>
            </a:pPr>
            <a:r>
              <a:rPr lang="en-US" altLang="en-US" sz="1800" dirty="0">
                <a:latin typeface="Times New Roman" panose="02020603050405020304" pitchFamily="18" charset="0"/>
                <a:cs typeface="Times New Roman" panose="02020603050405020304" pitchFamily="18" charset="0"/>
              </a:rPr>
              <a:t>The North American-Pacific</a:t>
            </a:r>
            <a:r>
              <a:rPr lang="en-US" altLang="en-US" sz="1800" dirty="0">
                <a:solidFill>
                  <a:srgbClr val="C00000"/>
                </a:solidFill>
                <a:latin typeface="Times New Roman" panose="02020603050405020304" pitchFamily="18" charset="0"/>
                <a:cs typeface="Times New Roman" panose="02020603050405020304" pitchFamily="18" charset="0"/>
              </a:rPr>
              <a:t> </a:t>
            </a:r>
            <a:br>
              <a:rPr lang="en-US" altLang="en-US" sz="1800" dirty="0">
                <a:solidFill>
                  <a:srgbClr val="C00000"/>
                </a:solidFill>
                <a:latin typeface="Times New Roman" panose="02020603050405020304" pitchFamily="18" charset="0"/>
                <a:cs typeface="Times New Roman" panose="02020603050405020304" pitchFamily="18" charset="0"/>
              </a:rPr>
            </a:br>
            <a:r>
              <a:rPr lang="en-US" altLang="en-US" sz="1800" b="1" i="1" dirty="0">
                <a:solidFill>
                  <a:srgbClr val="C00000"/>
                </a:solidFill>
                <a:latin typeface="Times New Roman" panose="02020603050405020304" pitchFamily="18" charset="0"/>
                <a:cs typeface="Times New Roman" panose="02020603050405020304" pitchFamily="18" charset="0"/>
              </a:rPr>
              <a:t>Geopotential</a:t>
            </a:r>
            <a:r>
              <a:rPr lang="en-US" altLang="en-US" sz="1800" dirty="0">
                <a:solidFill>
                  <a:srgbClr val="C00000"/>
                </a:solidFill>
                <a:latin typeface="Times New Roman" panose="02020603050405020304" pitchFamily="18" charset="0"/>
                <a:cs typeface="Times New Roman" panose="02020603050405020304" pitchFamily="18" charset="0"/>
              </a:rPr>
              <a:t> </a:t>
            </a:r>
            <a:r>
              <a:rPr lang="en-US" altLang="en-US" sz="1800" b="1" i="1" dirty="0">
                <a:solidFill>
                  <a:srgbClr val="C00000"/>
                </a:solidFill>
                <a:latin typeface="Times New Roman" panose="02020603050405020304" pitchFamily="18" charset="0"/>
                <a:cs typeface="Times New Roman" panose="02020603050405020304" pitchFamily="18" charset="0"/>
              </a:rPr>
              <a:t>Datum</a:t>
            </a:r>
            <a:r>
              <a:rPr lang="en-US" altLang="en-US" sz="1800" dirty="0">
                <a:solidFill>
                  <a:srgbClr val="C00000"/>
                </a:solidFill>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of 2022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(NAPGD2022)</a:t>
            </a:r>
          </a:p>
          <a:p>
            <a:pPr marL="342900" lvl="1" indent="0">
              <a:buNone/>
            </a:pPr>
            <a:endParaRPr lang="en-US" altLang="en-US" sz="1800" dirty="0">
              <a:latin typeface="Times New Roman" panose="02020603050405020304" pitchFamily="18" charset="0"/>
              <a:cs typeface="Times New Roman" panose="02020603050405020304" pitchFamily="18" charset="0"/>
            </a:endParaRPr>
          </a:p>
          <a:p>
            <a:pPr marL="342900" lvl="1" indent="0">
              <a:buNone/>
            </a:pPr>
            <a:r>
              <a:rPr lang="en-US" altLang="en-US" sz="1800" dirty="0">
                <a:latin typeface="Times New Roman" panose="02020603050405020304" pitchFamily="18" charset="0"/>
                <a:cs typeface="Times New Roman" panose="02020603050405020304" pitchFamily="18" charset="0"/>
              </a:rPr>
              <a:t>	- Will include GEOID2022</a:t>
            </a:r>
          </a:p>
          <a:p>
            <a:pPr marL="342900" lvl="1" indent="0">
              <a:buNone/>
            </a:pPr>
            <a:endParaRPr lang="en-US" altLang="en-US" sz="2100" dirty="0">
              <a:cs typeface="Times New Roman" panose="02020603050405020304" pitchFamily="18" charset="0"/>
            </a:endParaRPr>
          </a:p>
          <a:p>
            <a:pPr lvl="1" eaLnBrk="1" hangingPunct="1"/>
            <a:endParaRPr lang="en-US" altLang="en-US" sz="18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18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763316" y="1455366"/>
            <a:ext cx="752129" cy="346249"/>
          </a:xfrm>
          <a:prstGeom prst="rect">
            <a:avLst/>
          </a:prstGeom>
          <a:noFill/>
        </p:spPr>
        <p:txBody>
          <a:bodyPr wrap="none" rtlCol="0">
            <a:spAutoFit/>
          </a:bodyPr>
          <a:lstStyle/>
          <a:p>
            <a:r>
              <a:rPr lang="en-US" sz="825" b="1" dirty="0">
                <a:solidFill>
                  <a:srgbClr val="C00000"/>
                </a:solidFill>
                <a:latin typeface="Times New Roman" panose="02020603050405020304" pitchFamily="18" charset="0"/>
              </a:rPr>
              <a:t>Orthometric</a:t>
            </a:r>
          </a:p>
          <a:p>
            <a:r>
              <a:rPr lang="en-US" sz="825" b="1" dirty="0">
                <a:solidFill>
                  <a:srgbClr val="C00000"/>
                </a:solidFill>
                <a:latin typeface="Times New Roman" panose="02020603050405020304" pitchFamily="18" charset="0"/>
              </a:rPr>
              <a:t>Heights</a:t>
            </a:r>
          </a:p>
        </p:txBody>
      </p:sp>
      <p:sp>
        <p:nvSpPr>
          <p:cNvPr id="8" name="TextBox 7"/>
          <p:cNvSpPr txBox="1"/>
          <p:nvPr/>
        </p:nvSpPr>
        <p:spPr>
          <a:xfrm>
            <a:off x="1763316" y="2391160"/>
            <a:ext cx="752129" cy="473206"/>
          </a:xfrm>
          <a:prstGeom prst="rect">
            <a:avLst/>
          </a:prstGeom>
          <a:noFill/>
        </p:spPr>
        <p:txBody>
          <a:bodyPr wrap="none" rtlCol="0">
            <a:spAutoFit/>
          </a:bodyPr>
          <a:lstStyle/>
          <a:p>
            <a:r>
              <a:rPr lang="en-US" sz="825" b="1" dirty="0">
                <a:solidFill>
                  <a:srgbClr val="C00000"/>
                </a:solidFill>
                <a:latin typeface="Times New Roman" panose="02020603050405020304" pitchFamily="18" charset="0"/>
              </a:rPr>
              <a:t>Normal</a:t>
            </a:r>
          </a:p>
          <a:p>
            <a:r>
              <a:rPr lang="en-US" sz="825" b="1" dirty="0">
                <a:solidFill>
                  <a:srgbClr val="C00000"/>
                </a:solidFill>
                <a:latin typeface="Times New Roman" panose="02020603050405020304" pitchFamily="18" charset="0"/>
              </a:rPr>
              <a:t>Orthometric</a:t>
            </a:r>
          </a:p>
          <a:p>
            <a:r>
              <a:rPr lang="en-US" sz="825" b="1" dirty="0">
                <a:solidFill>
                  <a:srgbClr val="C00000"/>
                </a:solidFill>
                <a:latin typeface="Times New Roman" panose="02020603050405020304" pitchFamily="18" charset="0"/>
              </a:rPr>
              <a:t>Heights</a:t>
            </a:r>
          </a:p>
        </p:txBody>
      </p:sp>
      <p:sp>
        <p:nvSpPr>
          <p:cNvPr id="5" name="Left Brace 4"/>
          <p:cNvSpPr/>
          <p:nvPr/>
        </p:nvSpPr>
        <p:spPr>
          <a:xfrm>
            <a:off x="2505346" y="1848271"/>
            <a:ext cx="193802" cy="15359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Times New Roman" panose="02020603050405020304" pitchFamily="18" charset="0"/>
            </a:endParaRPr>
          </a:p>
        </p:txBody>
      </p:sp>
      <p:sp>
        <p:nvSpPr>
          <p:cNvPr id="10" name="TextBox 9"/>
          <p:cNvSpPr txBox="1"/>
          <p:nvPr/>
        </p:nvSpPr>
        <p:spPr>
          <a:xfrm>
            <a:off x="1735199" y="3413893"/>
            <a:ext cx="590226" cy="346249"/>
          </a:xfrm>
          <a:prstGeom prst="rect">
            <a:avLst/>
          </a:prstGeom>
          <a:noFill/>
        </p:spPr>
        <p:txBody>
          <a:bodyPr wrap="none" rtlCol="0">
            <a:spAutoFit/>
          </a:bodyPr>
          <a:lstStyle/>
          <a:p>
            <a:r>
              <a:rPr lang="en-US" sz="825" b="1" dirty="0">
                <a:solidFill>
                  <a:srgbClr val="C00000"/>
                </a:solidFill>
                <a:latin typeface="Times New Roman" panose="02020603050405020304" pitchFamily="18" charset="0"/>
              </a:rPr>
              <a:t>Dynamic</a:t>
            </a:r>
          </a:p>
          <a:p>
            <a:r>
              <a:rPr lang="en-US" sz="825" b="1" dirty="0">
                <a:solidFill>
                  <a:srgbClr val="C00000"/>
                </a:solidFill>
                <a:latin typeface="Times New Roman" panose="02020603050405020304" pitchFamily="18" charset="0"/>
              </a:rPr>
              <a:t>Heights</a:t>
            </a:r>
          </a:p>
        </p:txBody>
      </p:sp>
      <p:sp>
        <p:nvSpPr>
          <p:cNvPr id="11" name="TextBox 10"/>
          <p:cNvSpPr txBox="1"/>
          <p:nvPr/>
        </p:nvSpPr>
        <p:spPr>
          <a:xfrm>
            <a:off x="1730437" y="3827153"/>
            <a:ext cx="535724" cy="219291"/>
          </a:xfrm>
          <a:prstGeom prst="rect">
            <a:avLst/>
          </a:prstGeom>
          <a:noFill/>
        </p:spPr>
        <p:txBody>
          <a:bodyPr wrap="none" rtlCol="0">
            <a:spAutoFit/>
          </a:bodyPr>
          <a:lstStyle/>
          <a:p>
            <a:r>
              <a:rPr lang="en-US" sz="825" b="1" dirty="0">
                <a:solidFill>
                  <a:srgbClr val="C00000"/>
                </a:solidFill>
                <a:latin typeface="Times New Roman" panose="02020603050405020304" pitchFamily="18" charset="0"/>
              </a:rPr>
              <a:t>Gravity</a:t>
            </a:r>
          </a:p>
        </p:txBody>
      </p:sp>
      <p:sp>
        <p:nvSpPr>
          <p:cNvPr id="13" name="TextBox 12"/>
          <p:cNvSpPr txBox="1"/>
          <p:nvPr/>
        </p:nvSpPr>
        <p:spPr>
          <a:xfrm>
            <a:off x="1730437" y="4113458"/>
            <a:ext cx="739305" cy="346249"/>
          </a:xfrm>
          <a:prstGeom prst="rect">
            <a:avLst/>
          </a:prstGeom>
          <a:noFill/>
        </p:spPr>
        <p:txBody>
          <a:bodyPr wrap="none" rtlCol="0">
            <a:spAutoFit/>
          </a:bodyPr>
          <a:lstStyle/>
          <a:p>
            <a:r>
              <a:rPr lang="en-US" sz="825" b="1" dirty="0">
                <a:solidFill>
                  <a:srgbClr val="C00000"/>
                </a:solidFill>
                <a:latin typeface="Times New Roman" panose="02020603050405020304" pitchFamily="18" charset="0"/>
              </a:rPr>
              <a:t>Geoid</a:t>
            </a:r>
          </a:p>
          <a:p>
            <a:r>
              <a:rPr lang="en-US" sz="825" b="1" dirty="0">
                <a:solidFill>
                  <a:srgbClr val="C00000"/>
                </a:solidFill>
                <a:latin typeface="Times New Roman" panose="02020603050405020304" pitchFamily="18" charset="0"/>
              </a:rPr>
              <a:t>Undulations</a:t>
            </a:r>
          </a:p>
        </p:txBody>
      </p:sp>
      <p:sp>
        <p:nvSpPr>
          <p:cNvPr id="14" name="TextBox 13"/>
          <p:cNvSpPr txBox="1"/>
          <p:nvPr/>
        </p:nvSpPr>
        <p:spPr>
          <a:xfrm>
            <a:off x="1754898" y="4436623"/>
            <a:ext cx="798617" cy="346249"/>
          </a:xfrm>
          <a:prstGeom prst="rect">
            <a:avLst/>
          </a:prstGeom>
          <a:noFill/>
        </p:spPr>
        <p:txBody>
          <a:bodyPr wrap="none" rtlCol="0">
            <a:spAutoFit/>
          </a:bodyPr>
          <a:lstStyle/>
          <a:p>
            <a:r>
              <a:rPr lang="en-US" sz="825" b="1" dirty="0">
                <a:solidFill>
                  <a:srgbClr val="C00000"/>
                </a:solidFill>
                <a:latin typeface="Times New Roman" panose="02020603050405020304" pitchFamily="18" charset="0"/>
              </a:rPr>
              <a:t>Deflections of</a:t>
            </a:r>
          </a:p>
          <a:p>
            <a:r>
              <a:rPr lang="en-US" sz="825" b="1" dirty="0">
                <a:solidFill>
                  <a:srgbClr val="C00000"/>
                </a:solidFill>
                <a:latin typeface="Times New Roman" panose="02020603050405020304" pitchFamily="18" charset="0"/>
              </a:rPr>
              <a:t>the Vertical</a:t>
            </a:r>
          </a:p>
        </p:txBody>
      </p:sp>
      <p:sp>
        <p:nvSpPr>
          <p:cNvPr id="2" name="Date Placeholder 1"/>
          <p:cNvSpPr>
            <a:spLocks noGrp="1"/>
          </p:cNvSpPr>
          <p:nvPr>
            <p:ph type="dt" sz="half" idx="10"/>
          </p:nvPr>
        </p:nvSpPr>
        <p:spPr/>
        <p:txBody>
          <a:bodyPr/>
          <a:lstStyle/>
          <a:p>
            <a:r>
              <a:rPr lang="en-US" altLang="en-US"/>
              <a:t>9/17/2021</a:t>
            </a:r>
          </a:p>
        </p:txBody>
      </p:sp>
      <p:sp>
        <p:nvSpPr>
          <p:cNvPr id="3" name="Footer Placeholder 2"/>
          <p:cNvSpPr>
            <a:spLocks noGrp="1"/>
          </p:cNvSpPr>
          <p:nvPr>
            <p:ph type="ftr" sz="quarter" idx="11"/>
          </p:nvPr>
        </p:nvSpPr>
        <p:spPr/>
        <p:txBody>
          <a:bodyPr/>
          <a:lstStyle/>
          <a:p>
            <a:pPr>
              <a:defRPr/>
            </a:pPr>
            <a:r>
              <a:rPr lang="en-US"/>
              <a:t>2021 University of Florida NSRS Workshop</a:t>
            </a:r>
          </a:p>
        </p:txBody>
      </p:sp>
      <p:sp>
        <p:nvSpPr>
          <p:cNvPr id="6" name="Slide Number Placeholder 5"/>
          <p:cNvSpPr>
            <a:spLocks noGrp="1"/>
          </p:cNvSpPr>
          <p:nvPr>
            <p:ph type="sldNum" sz="quarter" idx="12"/>
          </p:nvPr>
        </p:nvSpPr>
        <p:spPr/>
        <p:txBody>
          <a:bodyPr/>
          <a:lstStyle/>
          <a:p>
            <a:fld id="{016970B9-A162-4590-850A-FA6524EA096B}" type="slidenum">
              <a:rPr lang="en-US" altLang="en-US" smtClean="0"/>
              <a:pPr/>
              <a:t>5</a:t>
            </a:fld>
            <a:endParaRPr lang="en-US" altLang="en-US"/>
          </a:p>
        </p:txBody>
      </p:sp>
    </p:spTree>
    <p:extLst>
      <p:ext uri="{BB962C8B-B14F-4D97-AF65-F5344CB8AC3E}">
        <p14:creationId xmlns:p14="http://schemas.microsoft.com/office/powerpoint/2010/main" val="835025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itle 1"/>
          <p:cNvSpPr>
            <a:spLocks noGrp="1"/>
          </p:cNvSpPr>
          <p:nvPr>
            <p:ph type="title"/>
          </p:nvPr>
        </p:nvSpPr>
        <p:spPr>
          <a:xfrm>
            <a:off x="503434" y="83526"/>
            <a:ext cx="8137132" cy="857250"/>
          </a:xfrm>
        </p:spPr>
        <p:txBody>
          <a:bodyPr>
            <a:normAutofit/>
          </a:bodyPr>
          <a:lstStyle/>
          <a:p>
            <a:r>
              <a:rPr lang="en-US" altLang="en-US" sz="2000" dirty="0">
                <a:latin typeface="Arial" panose="020B0604020202020204" pitchFamily="34" charset="0"/>
                <a:cs typeface="Arial" panose="020B0604020202020204" pitchFamily="34" charset="0"/>
              </a:rPr>
              <a:t>Gravity for the Redefinition of the American Vertical Datum (GRAV-D)</a:t>
            </a:r>
          </a:p>
        </p:txBody>
      </p:sp>
      <p:sp>
        <p:nvSpPr>
          <p:cNvPr id="122885" name="TextBox 1"/>
          <p:cNvSpPr txBox="1">
            <a:spLocks noChangeArrowheads="1"/>
          </p:cNvSpPr>
          <p:nvPr/>
        </p:nvSpPr>
        <p:spPr bwMode="auto">
          <a:xfrm>
            <a:off x="7457570" y="909574"/>
            <a:ext cx="1537097" cy="1200329"/>
          </a:xfrm>
          <a:prstGeom prst="rect">
            <a:avLst/>
          </a:prstGeom>
          <a:solidFill>
            <a:schemeClr val="bg2"/>
          </a:solidFill>
          <a:ln w="15875">
            <a:solidFill>
              <a:srgbClr val="FF0000"/>
            </a:solidFill>
            <a:miter lim="800000"/>
            <a:headEnd/>
            <a:tailEnd/>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200" dirty="0">
                <a:cs typeface="Arial" panose="020B0604020202020204" pitchFamily="34" charset="0"/>
              </a:rPr>
              <a:t>10 km data lines</a:t>
            </a:r>
          </a:p>
          <a:p>
            <a:pPr eaLnBrk="1" hangingPunct="1">
              <a:spcBef>
                <a:spcPct val="0"/>
              </a:spcBef>
            </a:pPr>
            <a:r>
              <a:rPr lang="en-US" altLang="en-US" sz="1200" dirty="0">
                <a:cs typeface="Arial" panose="020B0604020202020204" pitchFamily="34" charset="0"/>
              </a:rPr>
              <a:t>70 km cross lines</a:t>
            </a:r>
          </a:p>
          <a:p>
            <a:pPr eaLnBrk="1" hangingPunct="1">
              <a:spcBef>
                <a:spcPct val="0"/>
              </a:spcBef>
            </a:pPr>
            <a:r>
              <a:rPr lang="en-US" altLang="en-US" sz="1200" dirty="0">
                <a:cs typeface="Arial" panose="020B0604020202020204" pitchFamily="34" charset="0"/>
              </a:rPr>
              <a:t>20,000 </a:t>
            </a:r>
            <a:r>
              <a:rPr lang="en-US" altLang="en-US" sz="1200" dirty="0" err="1">
                <a:cs typeface="Arial" panose="020B0604020202020204" pitchFamily="34" charset="0"/>
              </a:rPr>
              <a:t>ft</a:t>
            </a:r>
            <a:r>
              <a:rPr lang="en-US" altLang="en-US" sz="1200" dirty="0">
                <a:cs typeface="Arial" panose="020B0604020202020204" pitchFamily="34" charset="0"/>
              </a:rPr>
              <a:t> altitude</a:t>
            </a:r>
          </a:p>
          <a:p>
            <a:pPr eaLnBrk="1" hangingPunct="1">
              <a:spcBef>
                <a:spcPct val="0"/>
              </a:spcBef>
            </a:pPr>
            <a:r>
              <a:rPr lang="en-US" altLang="en-US" sz="1200" dirty="0">
                <a:cs typeface="Arial" panose="020B0604020202020204" pitchFamily="34" charset="0"/>
              </a:rPr>
              <a:t>230 </a:t>
            </a:r>
            <a:r>
              <a:rPr lang="en-US" altLang="en-US" sz="1200" dirty="0" err="1">
                <a:cs typeface="Arial" panose="020B0604020202020204" pitchFamily="34" charset="0"/>
              </a:rPr>
              <a:t>kt</a:t>
            </a:r>
            <a:r>
              <a:rPr lang="en-US" altLang="en-US" sz="1200" dirty="0">
                <a:cs typeface="Arial" panose="020B0604020202020204" pitchFamily="34" charset="0"/>
              </a:rPr>
              <a:t> flight speed</a:t>
            </a:r>
          </a:p>
        </p:txBody>
      </p:sp>
      <p:pic>
        <p:nvPicPr>
          <p:cNvPr id="12288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66" y="3010333"/>
            <a:ext cx="1636108" cy="169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7" name="Rounded Rectangle 5"/>
          <p:cNvSpPr>
            <a:spLocks noChangeArrowheads="1"/>
          </p:cNvSpPr>
          <p:nvPr/>
        </p:nvSpPr>
        <p:spPr bwMode="auto">
          <a:xfrm>
            <a:off x="46871" y="1109972"/>
            <a:ext cx="1639559" cy="1129794"/>
          </a:xfrm>
          <a:prstGeom prst="roundRect">
            <a:avLst>
              <a:gd name="adj" fmla="val 16667"/>
            </a:avLst>
          </a:prstGeom>
          <a:blipFill dpi="0" rotWithShape="0">
            <a:blip r:embed="rId4"/>
            <a:srcRect/>
            <a:stretch>
              <a:fillRect/>
            </a:stretch>
          </a:blipFill>
          <a:ln w="25400">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350">
              <a:solidFill>
                <a:srgbClr val="000000"/>
              </a:solidFill>
              <a:latin typeface="Arial" panose="020B0604020202020204" pitchFamily="34" charset="0"/>
              <a:cs typeface="Arial" panose="020B0604020202020204" pitchFamily="34" charset="0"/>
            </a:endParaRPr>
          </a:p>
        </p:txBody>
      </p:sp>
      <p:pic>
        <p:nvPicPr>
          <p:cNvPr id="1228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7570" y="2132811"/>
            <a:ext cx="1097280" cy="94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t>2021 University of Florida NSRS Workshop</a:t>
            </a:r>
          </a:p>
        </p:txBody>
      </p:sp>
      <p:pic>
        <p:nvPicPr>
          <p:cNvPr id="3" name="Picture 2"/>
          <p:cNvPicPr>
            <a:picLocks noChangeAspect="1"/>
          </p:cNvPicPr>
          <p:nvPr/>
        </p:nvPicPr>
        <p:blipFill>
          <a:blip r:embed="rId6"/>
          <a:stretch>
            <a:fillRect/>
          </a:stretch>
        </p:blipFill>
        <p:spPr>
          <a:xfrm>
            <a:off x="1789318" y="940776"/>
            <a:ext cx="5565364" cy="3762299"/>
          </a:xfrm>
          <a:prstGeom prst="rect">
            <a:avLst/>
          </a:prstGeom>
          <a:ln>
            <a:solidFill>
              <a:srgbClr val="002060"/>
            </a:solidFill>
          </a:ln>
        </p:spPr>
      </p:pic>
      <p:pic>
        <p:nvPicPr>
          <p:cNvPr id="4" name="Picture 3"/>
          <p:cNvPicPr>
            <a:picLocks noChangeAspect="1"/>
          </p:cNvPicPr>
          <p:nvPr/>
        </p:nvPicPr>
        <p:blipFill>
          <a:blip r:embed="rId7"/>
          <a:stretch>
            <a:fillRect/>
          </a:stretch>
        </p:blipFill>
        <p:spPr>
          <a:xfrm>
            <a:off x="1789318" y="3373072"/>
            <a:ext cx="1427536" cy="1330003"/>
          </a:xfrm>
          <a:prstGeom prst="rect">
            <a:avLst/>
          </a:prstGeom>
          <a:ln>
            <a:solidFill>
              <a:srgbClr val="002060"/>
            </a:solidFill>
          </a:ln>
        </p:spPr>
      </p:pic>
      <p:pic>
        <p:nvPicPr>
          <p:cNvPr id="5" name="Picture 4"/>
          <p:cNvPicPr>
            <a:picLocks noChangeAspect="1"/>
          </p:cNvPicPr>
          <p:nvPr/>
        </p:nvPicPr>
        <p:blipFill>
          <a:blip r:embed="rId8"/>
          <a:stretch>
            <a:fillRect/>
          </a:stretch>
        </p:blipFill>
        <p:spPr>
          <a:xfrm>
            <a:off x="3319742" y="3883818"/>
            <a:ext cx="1097280" cy="823897"/>
          </a:xfrm>
          <a:prstGeom prst="rect">
            <a:avLst/>
          </a:prstGeom>
          <a:ln>
            <a:solidFill>
              <a:srgbClr val="002060"/>
            </a:solidFill>
          </a:ln>
        </p:spPr>
      </p:pic>
      <p:pic>
        <p:nvPicPr>
          <p:cNvPr id="6" name="Picture 5"/>
          <p:cNvPicPr>
            <a:picLocks noChangeAspect="1"/>
          </p:cNvPicPr>
          <p:nvPr/>
        </p:nvPicPr>
        <p:blipFill>
          <a:blip r:embed="rId9"/>
          <a:stretch>
            <a:fillRect/>
          </a:stretch>
        </p:blipFill>
        <p:spPr>
          <a:xfrm>
            <a:off x="4519910" y="4006797"/>
            <a:ext cx="1182996" cy="696278"/>
          </a:xfrm>
          <a:prstGeom prst="rect">
            <a:avLst/>
          </a:prstGeom>
          <a:ln>
            <a:solidFill>
              <a:srgbClr val="002060"/>
            </a:solidFill>
          </a:ln>
        </p:spPr>
      </p:pic>
      <p:pic>
        <p:nvPicPr>
          <p:cNvPr id="7" name="Picture 6"/>
          <p:cNvPicPr>
            <a:picLocks noChangeAspect="1"/>
          </p:cNvPicPr>
          <p:nvPr/>
        </p:nvPicPr>
        <p:blipFill>
          <a:blip r:embed="rId10"/>
          <a:stretch>
            <a:fillRect/>
          </a:stretch>
        </p:blipFill>
        <p:spPr>
          <a:xfrm>
            <a:off x="5805795" y="4057247"/>
            <a:ext cx="745658" cy="650468"/>
          </a:xfrm>
          <a:prstGeom prst="rect">
            <a:avLst/>
          </a:prstGeom>
          <a:ln>
            <a:solidFill>
              <a:srgbClr val="002060"/>
            </a:solidFill>
          </a:ln>
        </p:spPr>
      </p:pic>
      <p:sp>
        <p:nvSpPr>
          <p:cNvPr id="8" name="TextBox 7"/>
          <p:cNvSpPr txBox="1"/>
          <p:nvPr/>
        </p:nvSpPr>
        <p:spPr>
          <a:xfrm>
            <a:off x="3319742" y="4469258"/>
            <a:ext cx="481696" cy="215444"/>
          </a:xfrm>
          <a:prstGeom prst="rect">
            <a:avLst/>
          </a:prstGeom>
          <a:noFill/>
        </p:spPr>
        <p:txBody>
          <a:bodyPr wrap="square" rtlCol="0">
            <a:spAutoFit/>
          </a:bodyPr>
          <a:lstStyle/>
          <a:p>
            <a:r>
              <a:rPr lang="en-US" sz="800" dirty="0"/>
              <a:t>Hawaii</a:t>
            </a:r>
          </a:p>
        </p:txBody>
      </p:sp>
      <p:sp>
        <p:nvSpPr>
          <p:cNvPr id="17" name="TextBox 16"/>
          <p:cNvSpPr txBox="1"/>
          <p:nvPr/>
        </p:nvSpPr>
        <p:spPr>
          <a:xfrm>
            <a:off x="2384058" y="4492271"/>
            <a:ext cx="481696" cy="215444"/>
          </a:xfrm>
          <a:prstGeom prst="rect">
            <a:avLst/>
          </a:prstGeom>
          <a:noFill/>
        </p:spPr>
        <p:txBody>
          <a:bodyPr wrap="square" rtlCol="0">
            <a:spAutoFit/>
          </a:bodyPr>
          <a:lstStyle/>
          <a:p>
            <a:r>
              <a:rPr lang="en-US" sz="800" dirty="0"/>
              <a:t>Alaska</a:t>
            </a:r>
          </a:p>
        </p:txBody>
      </p:sp>
      <p:sp>
        <p:nvSpPr>
          <p:cNvPr id="18" name="TextBox 17"/>
          <p:cNvSpPr txBox="1"/>
          <p:nvPr/>
        </p:nvSpPr>
        <p:spPr>
          <a:xfrm>
            <a:off x="4552831" y="4492271"/>
            <a:ext cx="1005488" cy="215444"/>
          </a:xfrm>
          <a:prstGeom prst="rect">
            <a:avLst/>
          </a:prstGeom>
          <a:noFill/>
        </p:spPr>
        <p:txBody>
          <a:bodyPr wrap="square" rtlCol="0">
            <a:spAutoFit/>
          </a:bodyPr>
          <a:lstStyle/>
          <a:p>
            <a:r>
              <a:rPr lang="en-US" sz="800" dirty="0"/>
              <a:t>American Samoa</a:t>
            </a:r>
          </a:p>
        </p:txBody>
      </p:sp>
      <p:sp>
        <p:nvSpPr>
          <p:cNvPr id="19" name="TextBox 18"/>
          <p:cNvSpPr txBox="1"/>
          <p:nvPr/>
        </p:nvSpPr>
        <p:spPr>
          <a:xfrm>
            <a:off x="5805794" y="4506467"/>
            <a:ext cx="831312" cy="215444"/>
          </a:xfrm>
          <a:prstGeom prst="rect">
            <a:avLst/>
          </a:prstGeom>
          <a:noFill/>
        </p:spPr>
        <p:txBody>
          <a:bodyPr wrap="square" rtlCol="0">
            <a:spAutoFit/>
          </a:bodyPr>
          <a:lstStyle/>
          <a:p>
            <a:r>
              <a:rPr lang="en-US" sz="800" dirty="0"/>
              <a:t>Guam &amp; CNMI</a:t>
            </a:r>
          </a:p>
        </p:txBody>
      </p:sp>
      <p:sp>
        <p:nvSpPr>
          <p:cNvPr id="9" name="Date Placeholder 8">
            <a:extLst>
              <a:ext uri="{FF2B5EF4-FFF2-40B4-BE49-F238E27FC236}">
                <a16:creationId xmlns:a16="http://schemas.microsoft.com/office/drawing/2014/main" id="{C1773C68-C871-4339-90B2-988DC59FADFB}"/>
              </a:ext>
            </a:extLst>
          </p:cNvPr>
          <p:cNvSpPr>
            <a:spLocks noGrp="1"/>
          </p:cNvSpPr>
          <p:nvPr>
            <p:ph type="dt" sz="half" idx="10"/>
          </p:nvPr>
        </p:nvSpPr>
        <p:spPr/>
        <p:txBody>
          <a:bodyPr/>
          <a:lstStyle/>
          <a:p>
            <a:r>
              <a:rPr lang="en-US"/>
              <a:t>9/17/2021</a:t>
            </a:r>
          </a:p>
        </p:txBody>
      </p:sp>
      <p:sp>
        <p:nvSpPr>
          <p:cNvPr id="10" name="Slide Number Placeholder 9">
            <a:extLst>
              <a:ext uri="{FF2B5EF4-FFF2-40B4-BE49-F238E27FC236}">
                <a16:creationId xmlns:a16="http://schemas.microsoft.com/office/drawing/2014/main" id="{B02F9FF6-7B0B-4C37-BE6C-5BE19957F23C}"/>
              </a:ext>
            </a:extLst>
          </p:cNvPr>
          <p:cNvSpPr>
            <a:spLocks noGrp="1"/>
          </p:cNvSpPr>
          <p:nvPr>
            <p:ph type="sldNum" sz="quarter" idx="12"/>
          </p:nvPr>
        </p:nvSpPr>
        <p:spPr/>
        <p:txBody>
          <a:bodyPr/>
          <a:lstStyle/>
          <a:p>
            <a:fld id="{D3D538F9-49A3-B84F-B36B-A7030CDE5D5B}" type="slidenum">
              <a:rPr lang="en-US" smtClean="0"/>
              <a:t>6</a:t>
            </a:fld>
            <a:endParaRPr lang="en-US"/>
          </a:p>
        </p:txBody>
      </p:sp>
    </p:spTree>
    <p:extLst>
      <p:ext uri="{BB962C8B-B14F-4D97-AF65-F5344CB8AC3E}">
        <p14:creationId xmlns:p14="http://schemas.microsoft.com/office/powerpoint/2010/main" val="32222510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8288-EC7E-4648-AD26-1131DD568BA6}"/>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EADEBF44-93B3-4DF4-AA69-B5F0A5395818}"/>
              </a:ext>
            </a:extLst>
          </p:cNvPr>
          <p:cNvPicPr>
            <a:picLocks noGrp="1" noChangeAspect="1"/>
          </p:cNvPicPr>
          <p:nvPr>
            <p:ph idx="1"/>
          </p:nvPr>
        </p:nvPicPr>
        <p:blipFill>
          <a:blip r:embed="rId2"/>
          <a:stretch>
            <a:fillRect/>
          </a:stretch>
        </p:blipFill>
        <p:spPr>
          <a:xfrm>
            <a:off x="2662072" y="0"/>
            <a:ext cx="3819855" cy="5065127"/>
          </a:xfrm>
        </p:spPr>
      </p:pic>
      <p:sp>
        <p:nvSpPr>
          <p:cNvPr id="4" name="Date Placeholder 3">
            <a:extLst>
              <a:ext uri="{FF2B5EF4-FFF2-40B4-BE49-F238E27FC236}">
                <a16:creationId xmlns:a16="http://schemas.microsoft.com/office/drawing/2014/main" id="{B584FBF2-E52C-454A-80FF-1FF3CCE2933C}"/>
              </a:ext>
            </a:extLst>
          </p:cNvPr>
          <p:cNvSpPr>
            <a:spLocks noGrp="1"/>
          </p:cNvSpPr>
          <p:nvPr>
            <p:ph type="dt" sz="half" idx="10"/>
          </p:nvPr>
        </p:nvSpPr>
        <p:spPr/>
        <p:txBody>
          <a:bodyPr/>
          <a:lstStyle/>
          <a:p>
            <a:r>
              <a:rPr lang="en-US"/>
              <a:t>9/17/2021</a:t>
            </a:r>
          </a:p>
        </p:txBody>
      </p:sp>
      <p:sp>
        <p:nvSpPr>
          <p:cNvPr id="5" name="Footer Placeholder 4">
            <a:extLst>
              <a:ext uri="{FF2B5EF4-FFF2-40B4-BE49-F238E27FC236}">
                <a16:creationId xmlns:a16="http://schemas.microsoft.com/office/drawing/2014/main" id="{13A1C187-1ACA-4167-8F35-7402237B9B2A}"/>
              </a:ext>
            </a:extLst>
          </p:cNvPr>
          <p:cNvSpPr>
            <a:spLocks noGrp="1"/>
          </p:cNvSpPr>
          <p:nvPr>
            <p:ph type="ftr" sz="quarter" idx="11"/>
          </p:nvPr>
        </p:nvSpPr>
        <p:spPr/>
        <p:txBody>
          <a:bodyPr/>
          <a:lstStyle/>
          <a:p>
            <a:r>
              <a:rPr lang="en-US"/>
              <a:t>2021 University of Florida NSRS Workshop</a:t>
            </a:r>
          </a:p>
        </p:txBody>
      </p:sp>
      <p:sp>
        <p:nvSpPr>
          <p:cNvPr id="6" name="Slide Number Placeholder 5">
            <a:extLst>
              <a:ext uri="{FF2B5EF4-FFF2-40B4-BE49-F238E27FC236}">
                <a16:creationId xmlns:a16="http://schemas.microsoft.com/office/drawing/2014/main" id="{025CB829-63C0-45E7-9A58-846BB8D98FDA}"/>
              </a:ext>
            </a:extLst>
          </p:cNvPr>
          <p:cNvSpPr>
            <a:spLocks noGrp="1"/>
          </p:cNvSpPr>
          <p:nvPr>
            <p:ph type="sldNum" sz="quarter" idx="12"/>
          </p:nvPr>
        </p:nvSpPr>
        <p:spPr/>
        <p:txBody>
          <a:bodyPr/>
          <a:lstStyle/>
          <a:p>
            <a:fld id="{D3D538F9-49A3-B84F-B36B-A7030CDE5D5B}" type="slidenum">
              <a:rPr lang="en-US" smtClean="0"/>
              <a:t>7</a:t>
            </a:fld>
            <a:endParaRPr lang="en-US"/>
          </a:p>
        </p:txBody>
      </p:sp>
      <p:pic>
        <p:nvPicPr>
          <p:cNvPr id="10" name="Picture 9">
            <a:extLst>
              <a:ext uri="{FF2B5EF4-FFF2-40B4-BE49-F238E27FC236}">
                <a16:creationId xmlns:a16="http://schemas.microsoft.com/office/drawing/2014/main" id="{392BCBBB-7CBF-485D-BB9D-759167A90790}"/>
              </a:ext>
            </a:extLst>
          </p:cNvPr>
          <p:cNvPicPr>
            <a:picLocks noChangeAspect="1"/>
          </p:cNvPicPr>
          <p:nvPr/>
        </p:nvPicPr>
        <p:blipFill rotWithShape="1">
          <a:blip r:embed="rId2"/>
          <a:srcRect l="25602" t="4972" r="29215" b="91306"/>
          <a:stretch/>
        </p:blipFill>
        <p:spPr>
          <a:xfrm>
            <a:off x="648056" y="205979"/>
            <a:ext cx="7847886" cy="857250"/>
          </a:xfrm>
          <a:prstGeom prst="rect">
            <a:avLst/>
          </a:prstGeom>
        </p:spPr>
      </p:pic>
    </p:spTree>
    <p:extLst>
      <p:ext uri="{BB962C8B-B14F-4D97-AF65-F5344CB8AC3E}">
        <p14:creationId xmlns:p14="http://schemas.microsoft.com/office/powerpoint/2010/main" val="178489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841D-315E-4847-9F8B-248FD03AD281}"/>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NSRS Modernization: Delay</a:t>
            </a:r>
          </a:p>
        </p:txBody>
      </p:sp>
      <p:sp>
        <p:nvSpPr>
          <p:cNvPr id="3" name="Content Placeholder 2">
            <a:extLst>
              <a:ext uri="{FF2B5EF4-FFF2-40B4-BE49-F238E27FC236}">
                <a16:creationId xmlns:a16="http://schemas.microsoft.com/office/drawing/2014/main" id="{F582560C-190D-4115-BEEB-24C8186D0D7D}"/>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It’s official:  we are delayed beyond 2022</a:t>
            </a:r>
          </a:p>
          <a:p>
            <a:r>
              <a:rPr lang="en-US" sz="2800" b="1" dirty="0">
                <a:latin typeface="Arial" panose="020B0604020202020204" pitchFamily="34" charset="0"/>
                <a:cs typeface="Arial" panose="020B0604020202020204" pitchFamily="34" charset="0"/>
              </a:rPr>
              <a:t>How long is the delay?</a:t>
            </a:r>
          </a:p>
          <a:p>
            <a:pPr lvl="2"/>
            <a:r>
              <a:rPr lang="en-US" dirty="0">
                <a:latin typeface="Arial" panose="020B0604020202020204" pitchFamily="34" charset="0"/>
                <a:cs typeface="Arial" panose="020B0604020202020204" pitchFamily="34" charset="0"/>
              </a:rPr>
              <a:t> Unknown.  Years.  </a:t>
            </a:r>
          </a:p>
          <a:p>
            <a:r>
              <a:rPr lang="en-US" sz="2800" b="1" dirty="0">
                <a:latin typeface="Arial" panose="020B0604020202020204" pitchFamily="34" charset="0"/>
                <a:cs typeface="Arial" panose="020B0604020202020204" pitchFamily="34" charset="0"/>
              </a:rPr>
              <a:t>Will names change?</a:t>
            </a:r>
          </a:p>
          <a:p>
            <a:pPr lvl="2"/>
            <a:r>
              <a:rPr lang="en-US" dirty="0">
                <a:latin typeface="Arial" panose="020B0604020202020204" pitchFamily="34" charset="0"/>
                <a:cs typeface="Arial" panose="020B0604020202020204" pitchFamily="34" charset="0"/>
              </a:rPr>
              <a:t> No, “GEOID2022”, “NATRF2022”, etc. will remain the same</a:t>
            </a:r>
          </a:p>
        </p:txBody>
      </p:sp>
      <p:sp>
        <p:nvSpPr>
          <p:cNvPr id="4" name="Date Placeholder 3">
            <a:extLst>
              <a:ext uri="{FF2B5EF4-FFF2-40B4-BE49-F238E27FC236}">
                <a16:creationId xmlns:a16="http://schemas.microsoft.com/office/drawing/2014/main" id="{34A4A026-51DF-439F-9F15-1BC4AB697A96}"/>
              </a:ext>
            </a:extLst>
          </p:cNvPr>
          <p:cNvSpPr>
            <a:spLocks noGrp="1"/>
          </p:cNvSpPr>
          <p:nvPr>
            <p:ph type="dt" sz="half" idx="10"/>
          </p:nvPr>
        </p:nvSpPr>
        <p:spPr/>
        <p:txBody>
          <a:bodyPr/>
          <a:lstStyle/>
          <a:p>
            <a:r>
              <a:rPr lang="en-US"/>
              <a:t>9/17/2021</a:t>
            </a:r>
          </a:p>
        </p:txBody>
      </p:sp>
      <p:sp>
        <p:nvSpPr>
          <p:cNvPr id="5" name="Footer Placeholder 4">
            <a:extLst>
              <a:ext uri="{FF2B5EF4-FFF2-40B4-BE49-F238E27FC236}">
                <a16:creationId xmlns:a16="http://schemas.microsoft.com/office/drawing/2014/main" id="{E678FAF9-CF03-4840-AE1C-D5C388330D5D}"/>
              </a:ext>
            </a:extLst>
          </p:cNvPr>
          <p:cNvSpPr>
            <a:spLocks noGrp="1"/>
          </p:cNvSpPr>
          <p:nvPr>
            <p:ph type="ftr" sz="quarter" idx="11"/>
          </p:nvPr>
        </p:nvSpPr>
        <p:spPr/>
        <p:txBody>
          <a:bodyPr/>
          <a:lstStyle/>
          <a:p>
            <a:r>
              <a:rPr lang="en-US"/>
              <a:t>2021 University of Florida NSRS Workshop</a:t>
            </a:r>
          </a:p>
        </p:txBody>
      </p:sp>
      <p:sp>
        <p:nvSpPr>
          <p:cNvPr id="6" name="Slide Number Placeholder 5">
            <a:extLst>
              <a:ext uri="{FF2B5EF4-FFF2-40B4-BE49-F238E27FC236}">
                <a16:creationId xmlns:a16="http://schemas.microsoft.com/office/drawing/2014/main" id="{98C59A26-C4F5-4FBE-9B89-F7C01C5E277F}"/>
              </a:ext>
            </a:extLst>
          </p:cNvPr>
          <p:cNvSpPr>
            <a:spLocks noGrp="1"/>
          </p:cNvSpPr>
          <p:nvPr>
            <p:ph type="sldNum" sz="quarter" idx="12"/>
          </p:nvPr>
        </p:nvSpPr>
        <p:spPr/>
        <p:txBody>
          <a:bodyPr/>
          <a:lstStyle/>
          <a:p>
            <a:fld id="{D3D538F9-49A3-B84F-B36B-A7030CDE5D5B}" type="slidenum">
              <a:rPr lang="en-US" smtClean="0"/>
              <a:t>8</a:t>
            </a:fld>
            <a:endParaRPr lang="en-US"/>
          </a:p>
        </p:txBody>
      </p:sp>
    </p:spTree>
    <p:extLst>
      <p:ext uri="{BB962C8B-B14F-4D97-AF65-F5344CB8AC3E}">
        <p14:creationId xmlns:p14="http://schemas.microsoft.com/office/powerpoint/2010/main" val="187503005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5449-E59D-43AE-B2A9-9221A3C13634}"/>
              </a:ext>
            </a:extLst>
          </p:cNvPr>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Time limits on coordinates</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8D0F141-969B-43B1-BB7A-FF9BFA31C17B}"/>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10DAE069-8D13-4D9C-B155-4ADA701F7B30}"/>
              </a:ext>
            </a:extLst>
          </p:cNvPr>
          <p:cNvSpPr>
            <a:spLocks noGrp="1"/>
          </p:cNvSpPr>
          <p:nvPr>
            <p:ph type="dt" sz="half" idx="10"/>
          </p:nvPr>
        </p:nvSpPr>
        <p:spPr/>
        <p:txBody>
          <a:bodyPr/>
          <a:lstStyle/>
          <a:p>
            <a:r>
              <a:rPr lang="en-US"/>
              <a:t>9/17/2021</a:t>
            </a:r>
          </a:p>
        </p:txBody>
      </p:sp>
      <p:sp>
        <p:nvSpPr>
          <p:cNvPr id="5" name="Footer Placeholder 4">
            <a:extLst>
              <a:ext uri="{FF2B5EF4-FFF2-40B4-BE49-F238E27FC236}">
                <a16:creationId xmlns:a16="http://schemas.microsoft.com/office/drawing/2014/main" id="{FC2181DB-B806-460A-BC75-5539B1F88C1D}"/>
              </a:ext>
            </a:extLst>
          </p:cNvPr>
          <p:cNvSpPr>
            <a:spLocks noGrp="1"/>
          </p:cNvSpPr>
          <p:nvPr>
            <p:ph type="ftr" sz="quarter" idx="11"/>
          </p:nvPr>
        </p:nvSpPr>
        <p:spPr/>
        <p:txBody>
          <a:bodyPr/>
          <a:lstStyle/>
          <a:p>
            <a:r>
              <a:rPr lang="en-US"/>
              <a:t>2021 University of Florida NSRS Workshop</a:t>
            </a:r>
          </a:p>
        </p:txBody>
      </p:sp>
      <p:sp>
        <p:nvSpPr>
          <p:cNvPr id="6" name="Slide Number Placeholder 5">
            <a:extLst>
              <a:ext uri="{FF2B5EF4-FFF2-40B4-BE49-F238E27FC236}">
                <a16:creationId xmlns:a16="http://schemas.microsoft.com/office/drawing/2014/main" id="{B32DB6BF-8810-4FEE-9EEB-DEA2B95C01DA}"/>
              </a:ext>
            </a:extLst>
          </p:cNvPr>
          <p:cNvSpPr>
            <a:spLocks noGrp="1"/>
          </p:cNvSpPr>
          <p:nvPr>
            <p:ph type="sldNum" sz="quarter" idx="12"/>
          </p:nvPr>
        </p:nvSpPr>
        <p:spPr/>
        <p:txBody>
          <a:bodyPr/>
          <a:lstStyle/>
          <a:p>
            <a:fld id="{D3D538F9-49A3-B84F-B36B-A7030CDE5D5B}" type="slidenum">
              <a:rPr lang="en-US" smtClean="0"/>
              <a:t>9</a:t>
            </a:fld>
            <a:endParaRPr lang="en-US"/>
          </a:p>
        </p:txBody>
      </p:sp>
      <p:pic>
        <p:nvPicPr>
          <p:cNvPr id="7" name="Picture 6">
            <a:extLst>
              <a:ext uri="{FF2B5EF4-FFF2-40B4-BE49-F238E27FC236}">
                <a16:creationId xmlns:a16="http://schemas.microsoft.com/office/drawing/2014/main" id="{767341FE-F38C-4E24-9C1B-D33BB895DA86}"/>
              </a:ext>
            </a:extLst>
          </p:cNvPr>
          <p:cNvPicPr>
            <a:picLocks noChangeAspect="1"/>
          </p:cNvPicPr>
          <p:nvPr/>
        </p:nvPicPr>
        <p:blipFill rotWithShape="1">
          <a:blip r:embed="rId2"/>
          <a:srcRect t="9473"/>
          <a:stretch/>
        </p:blipFill>
        <p:spPr>
          <a:xfrm>
            <a:off x="1418797" y="1063230"/>
            <a:ext cx="6306405" cy="3794394"/>
          </a:xfrm>
          <a:prstGeom prst="rect">
            <a:avLst/>
          </a:prstGeom>
        </p:spPr>
      </p:pic>
      <p:sp>
        <p:nvSpPr>
          <p:cNvPr id="8" name="Rectangle 7">
            <a:extLst>
              <a:ext uri="{FF2B5EF4-FFF2-40B4-BE49-F238E27FC236}">
                <a16:creationId xmlns:a16="http://schemas.microsoft.com/office/drawing/2014/main" id="{54B2F85D-474B-4AD8-9D7D-B55C2EF3E68F}"/>
              </a:ext>
            </a:extLst>
          </p:cNvPr>
          <p:cNvSpPr/>
          <p:nvPr/>
        </p:nvSpPr>
        <p:spPr>
          <a:xfrm>
            <a:off x="973519" y="1466226"/>
            <a:ext cx="7196959" cy="2862322"/>
          </a:xfrm>
          <a:prstGeom prst="rect">
            <a:avLst/>
          </a:prstGeom>
          <a:solidFill>
            <a:schemeClr val="bg1"/>
          </a:solidFill>
        </p:spPr>
        <p:txBody>
          <a:bodyPr wrap="square">
            <a:spAutoFit/>
          </a:bodyPr>
          <a:lstStyle/>
          <a:p>
            <a:r>
              <a:rPr lang="en-US" dirty="0">
                <a:solidFill>
                  <a:srgbClr val="333333"/>
                </a:solidFill>
                <a:latin typeface="Times New Roman" panose="02020603050405020304" pitchFamily="18" charset="0"/>
                <a:cs typeface="Times New Roman" panose="02020603050405020304" pitchFamily="18" charset="0"/>
              </a:rPr>
              <a:t>... While the cut-off for age-limited observations is unknown, certain assumptions are safe to make. For instance, it is unlikely that such an age-limit will be fewer than 10 years. Older observations may be used in the estimation of 2020 RECs, but this cannot be guaranteed. As such, </a:t>
            </a:r>
            <a:r>
              <a:rPr lang="en-US" dirty="0">
                <a:solidFill>
                  <a:srgbClr val="333333"/>
                </a:solidFill>
                <a:highlight>
                  <a:srgbClr val="FFFF00"/>
                </a:highlight>
                <a:latin typeface="Times New Roman" panose="02020603050405020304" pitchFamily="18" charset="0"/>
                <a:cs typeface="Times New Roman" panose="02020603050405020304" pitchFamily="18" charset="0"/>
              </a:rPr>
              <a:t>NGS requests that users take new GNSS observations on geodetic control marks of interest that have not been surveyed since January 1, 2010, and asks the users to submit the observations to NGS before December 31, 2021. </a:t>
            </a:r>
            <a:r>
              <a:rPr lang="en-US" dirty="0">
                <a:solidFill>
                  <a:srgbClr val="333333"/>
                </a:solidFill>
                <a:latin typeface="Times New Roman" panose="02020603050405020304" pitchFamily="18" charset="0"/>
                <a:cs typeface="Times New Roman" panose="02020603050405020304" pitchFamily="18" charset="0"/>
              </a:rPr>
              <a:t>Users may either (a) submit existing unsubmitted observations through the OPUS-Share tool or (b) conduct new GNSS observations and submit the data to NGS via the OPUS-Share tool.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7637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17685</TotalTime>
  <Words>2952</Words>
  <Application>Microsoft Office PowerPoint</Application>
  <PresentationFormat>On-screen Show (16:9)</PresentationFormat>
  <Paragraphs>414</Paragraphs>
  <Slides>36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MS PGothic</vt:lpstr>
      <vt:lpstr>MS PGothic</vt:lpstr>
      <vt:lpstr>Arial</vt:lpstr>
      <vt:lpstr>Calibri</vt:lpstr>
      <vt:lpstr>Gill Sans MT</vt:lpstr>
      <vt:lpstr>Times New Roman</vt:lpstr>
      <vt:lpstr>Wingdings</vt:lpstr>
      <vt:lpstr>Office Theme</vt:lpstr>
      <vt:lpstr>Status of the New National Spatial Reference System</vt:lpstr>
      <vt:lpstr>Outline</vt:lpstr>
      <vt:lpstr>National Spatial Reference System</vt:lpstr>
      <vt:lpstr>Replacing the NAD 83s</vt:lpstr>
      <vt:lpstr>Replacing NAVD 88</vt:lpstr>
      <vt:lpstr>Gravity for the Redefinition of the American Vertical Datum (GRAV-D)</vt:lpstr>
      <vt:lpstr>PowerPoint Presentation</vt:lpstr>
      <vt:lpstr>NSRS Modernization: Delay</vt:lpstr>
      <vt:lpstr>Time limits on coordinates</vt:lpstr>
      <vt:lpstr>GPS on Bench Marks Deadlines</vt:lpstr>
      <vt:lpstr>Updated blueprint documents</vt:lpstr>
      <vt:lpstr>Use Cases</vt:lpstr>
      <vt:lpstr>Updates to OPUS Projects</vt:lpstr>
      <vt:lpstr>New types of Coordinates</vt:lpstr>
      <vt:lpstr>PowerPoint Presentation</vt:lpstr>
      <vt:lpstr>New Types of Coordinates</vt:lpstr>
      <vt:lpstr>“Part of the NSRS”</vt:lpstr>
      <vt:lpstr>PowerPoint Presentation</vt:lpstr>
      <vt:lpstr>PowerPoint Presentation</vt:lpstr>
      <vt:lpstr>Shift and Drift</vt:lpstr>
      <vt:lpstr>New Types of Coordinates</vt:lpstr>
      <vt:lpstr>Reported Coordinates</vt:lpstr>
      <vt:lpstr>Buyer Beware!</vt:lpstr>
      <vt:lpstr>New Types of Coordinates</vt:lpstr>
      <vt:lpstr>New Types of Coordinates</vt:lpstr>
      <vt:lpstr>PowerPoint Presentation</vt:lpstr>
      <vt:lpstr>New Types of Coordinates</vt:lpstr>
      <vt:lpstr>New Types of Coordinates</vt:lpstr>
      <vt:lpstr>More on SECs and RECs</vt:lpstr>
      <vt:lpstr>New Types of Coordinates</vt:lpstr>
      <vt:lpstr>Examples of How Non-Linear CORS Coordinate Functions Might Look</vt:lpstr>
      <vt:lpstr>PowerPoint Presentation</vt:lpstr>
      <vt:lpstr>PowerPoint Presentation</vt:lpstr>
      <vt:lpstr>Coordinates</vt:lpstr>
      <vt:lpstr>Online Resources</vt:lpstr>
      <vt:lpstr>Thank You!</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Simmons</dc:creator>
  <cp:lastModifiedBy>Jacob Heck</cp:lastModifiedBy>
  <cp:revision>164</cp:revision>
  <cp:lastPrinted>2021-06-25T22:16:34Z</cp:lastPrinted>
  <dcterms:created xsi:type="dcterms:W3CDTF">2017-02-03T22:38:58Z</dcterms:created>
  <dcterms:modified xsi:type="dcterms:W3CDTF">2021-09-17T12:52:53Z</dcterms:modified>
</cp:coreProperties>
</file>