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  <p:sldMasterId id="2147483648" r:id="rId2"/>
  </p:sldMasterIdLst>
  <p:notesMasterIdLst>
    <p:notesMasterId r:id="rId34"/>
  </p:notesMasterIdLst>
  <p:sldIdLst>
    <p:sldId id="256" r:id="rId3"/>
    <p:sldId id="257" r:id="rId4"/>
    <p:sldId id="291" r:id="rId5"/>
    <p:sldId id="259" r:id="rId6"/>
    <p:sldId id="273" r:id="rId7"/>
    <p:sldId id="270" r:id="rId8"/>
    <p:sldId id="260" r:id="rId9"/>
    <p:sldId id="275" r:id="rId10"/>
    <p:sldId id="261" r:id="rId11"/>
    <p:sldId id="263" r:id="rId12"/>
    <p:sldId id="264" r:id="rId13"/>
    <p:sldId id="289" r:id="rId14"/>
    <p:sldId id="288" r:id="rId15"/>
    <p:sldId id="269" r:id="rId16"/>
    <p:sldId id="279" r:id="rId17"/>
    <p:sldId id="258" r:id="rId18"/>
    <p:sldId id="272" r:id="rId19"/>
    <p:sldId id="271" r:id="rId20"/>
    <p:sldId id="280" r:id="rId21"/>
    <p:sldId id="281" r:id="rId22"/>
    <p:sldId id="282" r:id="rId23"/>
    <p:sldId id="284" r:id="rId24"/>
    <p:sldId id="283" r:id="rId25"/>
    <p:sldId id="285" r:id="rId26"/>
    <p:sldId id="286" r:id="rId27"/>
    <p:sldId id="287" r:id="rId28"/>
    <p:sldId id="267" r:id="rId29"/>
    <p:sldId id="268" r:id="rId30"/>
    <p:sldId id="290" r:id="rId31"/>
    <p:sldId id="265" r:id="rId32"/>
    <p:sldId id="266" r:id="rId33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1452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s-s-brunswick\home\Dru.Smith\Goal%202\Blueprint%20for%202022\Chapter%2001%20-%20Geometric\Copy%20of%20GPS%20occupations%20on%20real%20points%20over%20time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\\ngs-s-brunswick\home\Dru.Smith\Goal%202\Blueprint%20for%202022\Chapter%2001%20-%20Geometric\Copy%20of%20GPS%20occupations%20on%20real%20points%20over%20time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Ellipsoid Height</a:t>
            </a:r>
            <a:r>
              <a:rPr lang="en-US" sz="2400" baseline="0"/>
              <a:t> History of PID DI4044 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v>NATRF2022</c:v>
          </c:tx>
          <c:spPr>
            <a:ln w="5715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57150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2.1973618312197657E-2"/>
                  <c:y val="-0.24764585347884147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/>
                      <a:t>Slope:  -6.4 mm / year</a:t>
                    </a:r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Sheet1!$S$33:$S$36</c:f>
                <c:numCache>
                  <c:formatCode>General</c:formatCode>
                  <c:ptCount val="4"/>
                  <c:pt idx="0">
                    <c:v>1.6E-2</c:v>
                  </c:pt>
                  <c:pt idx="1">
                    <c:v>6.0000000000000001E-3</c:v>
                  </c:pt>
                  <c:pt idx="2">
                    <c:v>1.2999999999999999E-2</c:v>
                  </c:pt>
                  <c:pt idx="3">
                    <c:v>1.2999999999999999E-2</c:v>
                  </c:pt>
                </c:numCache>
              </c:numRef>
            </c:plus>
            <c:minus>
              <c:numRef>
                <c:f>Sheet1!$S$33:$S$37</c:f>
                <c:numCache>
                  <c:formatCode>General</c:formatCode>
                  <c:ptCount val="5"/>
                  <c:pt idx="0">
                    <c:v>1.6E-2</c:v>
                  </c:pt>
                  <c:pt idx="1">
                    <c:v>6.0000000000000001E-3</c:v>
                  </c:pt>
                  <c:pt idx="2">
                    <c:v>1.2999999999999999E-2</c:v>
                  </c:pt>
                  <c:pt idx="3">
                    <c:v>1.2999999999999999E-2</c:v>
                  </c:pt>
                </c:numCache>
              </c:numRef>
            </c:minus>
            <c:spPr>
              <a:noFill/>
              <a:ln w="25400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Sheet1!$P$33:$P$36</c:f>
              <c:numCache>
                <c:formatCode>0.000</c:formatCode>
                <c:ptCount val="4"/>
                <c:pt idx="0">
                  <c:v>-3.8119999999999998</c:v>
                </c:pt>
                <c:pt idx="1">
                  <c:v>-3.8660000000000001</c:v>
                </c:pt>
                <c:pt idx="2">
                  <c:v>-3.8639999999999999</c:v>
                </c:pt>
                <c:pt idx="3">
                  <c:v>-3.8820000000000001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1631-48E7-93F5-43650457CC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435272408"/>
        <c:axId val="435272736"/>
      </c:scatterChart>
      <c:valAx>
        <c:axId val="435272408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Year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General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b" anchorCtr="0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272736"/>
        <c:crossesAt val="-3.92"/>
        <c:crossBetween val="midCat"/>
      </c:valAx>
      <c:valAx>
        <c:axId val="435272736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2400"/>
                  <a:t>Ellipsoid Height (h)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24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0.000" sourceLinked="1"/>
        <c:majorTickMark val="out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435272408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1"/>
        <c:delete val="1"/>
      </c:legendEntry>
      <c:layout>
        <c:manualLayout>
          <c:xMode val="edge"/>
          <c:yMode val="edge"/>
          <c:x val="0.75576262316787868"/>
          <c:y val="0.49403393654740524"/>
          <c:w val="0.23512490307532835"/>
          <c:h val="8.8218676612791827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0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 dirty="0"/>
              <a:t>Longitude</a:t>
            </a:r>
            <a:r>
              <a:rPr lang="en-US" sz="2400" baseline="0" dirty="0"/>
              <a:t> (Easting) History of DI4044</a:t>
            </a:r>
            <a:endParaRPr lang="en-US" sz="2400" dirty="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scatterChart>
        <c:scatterStyle val="lineMarker"/>
        <c:varyColors val="0"/>
        <c:ser>
          <c:idx val="0"/>
          <c:order val="0"/>
          <c:tx>
            <c:v>ITRF</c:v>
          </c:tx>
          <c:spPr>
            <a:ln w="50800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1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0.17322665731140044"/>
                  <c:y val="-0.16090648317593428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20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2000" baseline="0"/>
                      <a:t>Trend: -14.3 mm / year</a:t>
                    </a:r>
                    <a:endParaRPr lang="en-US" sz="20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20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Sheet1!$U$33:$U$36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802.70803497999998</c:v>
                </c:pt>
                <c:pt idx="2">
                  <c:v>802.67436814999996</c:v>
                </c:pt>
                <c:pt idx="3">
                  <c:v>802.61290301999998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0-F3ED-4500-A246-A71125E8F377}"/>
            </c:ext>
          </c:extLst>
        </c:ser>
        <c:ser>
          <c:idx val="1"/>
          <c:order val="1"/>
          <c:tx>
            <c:v>NATRF2022</c:v>
          </c:tx>
          <c:spPr>
            <a:ln w="50800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trendline>
            <c:spPr>
              <a:ln w="38100" cap="rnd">
                <a:solidFill>
                  <a:schemeClr val="accent2"/>
                </a:solidFill>
                <a:prstDash val="sysDot"/>
              </a:ln>
              <a:effectLst/>
            </c:spPr>
            <c:trendlineType val="linear"/>
            <c:dispRSqr val="0"/>
            <c:dispEq val="1"/>
            <c:trendlineLbl>
              <c:layout>
                <c:manualLayout>
                  <c:x val="-5.5393926930743798E-2"/>
                  <c:y val="-0.11112001428033083"/>
                </c:manualLayout>
              </c:layout>
              <c:tx>
                <c:rich>
                  <a:bodyPr rot="0" spcFirstLastPara="1" vertOverflow="ellipsis" vert="horz" wrap="square" anchor="ctr" anchorCtr="1"/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r>
                      <a:rPr lang="en-US" sz="1800" baseline="0"/>
                      <a:t>Residual Trend:  -1.7 mm / year</a:t>
                    </a:r>
                    <a:endParaRPr lang="en-US" sz="1800"/>
                  </a:p>
                </c:rich>
              </c:tx>
              <c:numFmt formatCode="General" sourceLinked="0"/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anchor="ctr" anchorCtr="1"/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en-US"/>
                </a:p>
              </c:txPr>
            </c:trendlineLbl>
          </c:trendline>
          <c:errBars>
            <c:errDir val="y"/>
            <c:errBarType val="both"/>
            <c:errValType val="cust"/>
            <c:noEndCap val="0"/>
            <c:pl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plus>
            <c:minus>
              <c:numRef>
                <c:f>Sheet1!$R$33:$R$36</c:f>
                <c:numCache>
                  <c:formatCode>General</c:formatCode>
                  <c:ptCount val="4"/>
                  <c:pt idx="0">
                    <c:v>8.9999999999999993E-3</c:v>
                  </c:pt>
                  <c:pt idx="1">
                    <c:v>3.0000000000000001E-3</c:v>
                  </c:pt>
                  <c:pt idx="2">
                    <c:v>2E-3</c:v>
                  </c:pt>
                  <c:pt idx="3">
                    <c:v>7.0000000000000001E-3</c:v>
                  </c:pt>
                </c:numCache>
              </c:numRef>
            </c:minus>
            <c:spPr>
              <a:noFill/>
              <a:ln w="9525" cap="flat" cmpd="sng" algn="ctr">
                <a:solidFill>
                  <a:schemeClr val="tx1">
                    <a:lumMod val="65000"/>
                    <a:lumOff val="35000"/>
                  </a:schemeClr>
                </a:solidFill>
                <a:round/>
              </a:ln>
              <a:effectLst/>
            </c:spPr>
          </c:errBars>
          <c:xVal>
            <c:numRef>
              <c:f>Sheet1!$F$33:$F$36</c:f>
              <c:numCache>
                <c:formatCode>General</c:formatCode>
                <c:ptCount val="4"/>
                <c:pt idx="0">
                  <c:v>2006.0237999999999</c:v>
                </c:pt>
                <c:pt idx="1">
                  <c:v>2010.7215000000001</c:v>
                </c:pt>
                <c:pt idx="2">
                  <c:v>2012.2249999999999</c:v>
                </c:pt>
                <c:pt idx="3">
                  <c:v>2016.7469000000001</c:v>
                </c:pt>
              </c:numCache>
            </c:numRef>
          </c:xVal>
          <c:yVal>
            <c:numRef>
              <c:f>Sheet1!$V$33:$V$36</c:f>
              <c:numCache>
                <c:formatCode>0.000</c:formatCode>
                <c:ptCount val="4"/>
                <c:pt idx="0">
                  <c:v>802.76455819</c:v>
                </c:pt>
                <c:pt idx="1">
                  <c:v>802.76722599999994</c:v>
                </c:pt>
                <c:pt idx="2">
                  <c:v>802.75250326999992</c:v>
                </c:pt>
                <c:pt idx="3">
                  <c:v>802.74801407999996</c:v>
                </c:pt>
              </c:numCache>
            </c:numRef>
          </c:yVal>
          <c:smooth val="0"/>
          <c:extLst>
            <c:ext xmlns:c16="http://schemas.microsoft.com/office/drawing/2014/chart" uri="{C3380CC4-5D6E-409C-BE32-E72D297353CC}">
              <c16:uniqueId val="{00000001-F3ED-4500-A246-A71125E8F37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613025664"/>
        <c:axId val="613027304"/>
      </c:scatterChart>
      <c:valAx>
        <c:axId val="613025664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7304"/>
        <c:crosses val="autoZero"/>
        <c:crossBetween val="midCat"/>
      </c:valAx>
      <c:valAx>
        <c:axId val="613027304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0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25000"/>
                <a:lumOff val="7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613025664"/>
        <c:crosses val="autoZero"/>
        <c:crossBetween val="midCat"/>
      </c:valAx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40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19050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25000"/>
            <a:lumOff val="75000"/>
          </a:schemeClr>
        </a:solidFill>
        <a:round/>
      </a:ln>
    </cs:spPr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9D1A4B0-D059-4531-B1F4-BBF47D262BF4}" type="datetimeFigureOut">
              <a:rPr lang="en-US"/>
              <a:pPr>
                <a:defRPr/>
              </a:pPr>
              <a:t>1/30/2017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ADC0525-1E9A-4E75-B46C-F893A0145B7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159651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smtClean="0"/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CD953E0E-E9E2-4375-9E58-CCC69DDBB31C}" type="slidenum">
              <a:rPr lang="en-US" smtClean="0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228725" y="711200"/>
            <a:ext cx="4740275" cy="3554413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19138" y="4503738"/>
            <a:ext cx="5757862" cy="42656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>
              <a:latin typeface="Arial" panose="020B0604020202020204" pitchFamily="34" charset="0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75FB84BD-1C81-4A7C-84F3-F77A863491FF}" type="slidenum">
              <a:rPr lang="en-US" altLang="en-US" smtClean="0"/>
              <a:pPr/>
              <a:t>4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2899707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9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604245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10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415394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D98D6984-8E5E-478D-8F77-5884F69C3D28}" type="slidenum">
              <a:rPr lang="en-US" altLang="en-US" smtClean="0"/>
              <a:pPr/>
              <a:t>11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60341135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24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C917A29B-3362-4D66-85C0-470F980F9C3B}" type="slidenum">
              <a:rPr lang="en-US" altLang="en-US" smtClean="0"/>
              <a:pPr/>
              <a:t>27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8708919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0445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1044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1pPr>
            <a:lvl2pPr marL="750888" indent="-288925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2pPr>
            <a:lvl3pPr marL="1155700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3pPr>
            <a:lvl4pPr marL="1617663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4pPr>
            <a:lvl5pPr marL="2079625" indent="-230188"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5pPr>
            <a:lvl6pPr marL="25368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6pPr>
            <a:lvl7pPr marL="29940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7pPr>
            <a:lvl8pPr marL="34512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8pPr>
            <a:lvl9pPr marL="3908425" indent="-230188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cs typeface="Arial" panose="020B0604020202020204" pitchFamily="34" charset="0"/>
              </a:defRPr>
            </a:lvl9pPr>
          </a:lstStyle>
          <a:p>
            <a:fld id="{A0C9591B-D999-44C5-8187-705146230C49}" type="slidenum">
              <a:rPr lang="en-US" altLang="en-US" smtClean="0"/>
              <a:pPr/>
              <a:t>28</a:t>
            </a:fld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3316846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F9E1933-727F-41BA-865B-376A9C3638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966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29C372-CCF9-4643-BF51-FBA97B6144C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8084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EAC953-54ED-4B6A-8263-CA8A633860B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5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6A621D-B3D1-422D-955B-1C2DBCF4F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80006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9A6FB8-545A-4751-9156-76485D11BA7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58588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8D7ED1-32F4-4695-864F-3D6AF1CD9F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0201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8FCFE3-3DE0-4D9C-9184-3998040DA54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184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F27518-E41A-445E-8A23-8E4626402EC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46814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F997D-4528-4AE6-A38E-B087B1510F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89787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7D6F02-B1F6-446A-8B71-1E9EDCD8CC8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2038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3272E1-1169-4B87-B618-068E45B764F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4088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Header Slide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1D5CDFA-A458-450F-893B-6DE860C4656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6" descr="Continuation Slide.JPG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1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2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FF8251FB-A298-4BF4-9AFA-C493FE6E733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hyperlink" Target="mailto:dan.roman@noaa.gov" TargetMode="Externa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ngs.noaa.gov/web/about_ngs/info/tenyearfinal.shtml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3" descr="Header Slide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5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sz="2800" b="1" dirty="0"/>
              <a:t>National Spatial Reference System Access in 2022</a:t>
            </a:r>
            <a:endParaRPr lang="en-US" sz="28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143000"/>
          </a:xfrm>
        </p:spPr>
        <p:txBody>
          <a:bodyPr rtlCol="0">
            <a:normAutofit lnSpcReduction="1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Daniel R. </a:t>
            </a:r>
            <a:r>
              <a:rPr lang="en-US" i="1" dirty="0"/>
              <a:t>Roman, </a:t>
            </a:r>
            <a:r>
              <a:rPr lang="en-US" i="1" dirty="0" smtClean="0"/>
              <a:t>Ph.D.</a:t>
            </a:r>
          </a:p>
          <a:p>
            <a:pPr eaLnBrk="1" fontAlgn="auto" hangingPunct="1">
              <a:spcAft>
                <a:spcPts val="0"/>
              </a:spcAft>
              <a:defRPr/>
            </a:pPr>
            <a:r>
              <a:rPr lang="en-US" i="1" dirty="0" smtClean="0"/>
              <a:t>NOAA</a:t>
            </a:r>
            <a:r>
              <a:rPr lang="en-US" i="1" dirty="0"/>
              <a:t>, National Geodetic </a:t>
            </a:r>
            <a:r>
              <a:rPr lang="en-US" i="1" dirty="0" smtClean="0"/>
              <a:t>Survey</a:t>
            </a:r>
          </a:p>
          <a:p>
            <a:pPr eaLnBrk="1" fontAlgn="auto" hangingPunct="1">
              <a:spcAft>
                <a:spcPts val="0"/>
              </a:spcAft>
              <a:defRPr/>
            </a:pP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272594" y="5334000"/>
            <a:ext cx="665220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/>
              <a:t>Session A1: Modernized and Emerging </a:t>
            </a:r>
            <a:r>
              <a:rPr lang="en-US" b="1" dirty="0" smtClean="0"/>
              <a:t>GNSS</a:t>
            </a:r>
            <a:endParaRPr lang="en-US" dirty="0"/>
          </a:p>
          <a:p>
            <a:pPr algn="ctr"/>
            <a:r>
              <a:rPr lang="en-US" b="1" dirty="0" smtClean="0"/>
              <a:t>ION ITM 2017, Monterey CA  30 January – 02 February 2017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-17206" y="1523999"/>
            <a:ext cx="3711575" cy="519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Old: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NAVD </a:t>
            </a:r>
            <a:r>
              <a:rPr lang="en-US" altLang="en-US" sz="2400" dirty="0">
                <a:cs typeface="Times New Roman" panose="02020603050405020304" pitchFamily="18" charset="0"/>
              </a:rPr>
              <a:t>88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PRVD 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VIVD09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ASVD02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NMVD03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GUVD04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IGLD 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85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IGSN71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GEOID12B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DEFLEC12B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72E1BF-CDED-4AEF-BB7E-0EC57C96FE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2819400" y="2514600"/>
            <a:ext cx="6324600" cy="2163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New: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The North American-Pacific Geopotential Datum of 2022 (NAPGD2022)</a:t>
            </a:r>
          </a:p>
          <a:p>
            <a:pPr marL="457200" lvl="1" indent="0" eaLnBrk="1" hangingPunct="1">
              <a:buNone/>
            </a:pP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- Will include GEOID2022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0519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23556" name="Content Placeholder 2"/>
          <p:cNvSpPr txBox="1">
            <a:spLocks/>
          </p:cNvSpPr>
          <p:nvPr/>
        </p:nvSpPr>
        <p:spPr bwMode="auto">
          <a:xfrm>
            <a:off x="-17206" y="1523999"/>
            <a:ext cx="3711575" cy="20574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Old:</a:t>
            </a:r>
          </a:p>
          <a:p>
            <a:pPr marL="457200" lvl="1" indent="0" eaLnBrk="1" hangingPunct="1">
              <a:buNone/>
            </a:pPr>
            <a:r>
              <a:rPr lang="en-US" altLang="en-US" sz="2400" dirty="0" err="1" smtClean="0">
                <a:cs typeface="Times New Roman" panose="02020603050405020304" pitchFamily="18" charset="0"/>
              </a:rPr>
              <a:t>Bluebooking</a:t>
            </a:r>
            <a:endParaRPr lang="en-US" altLang="en-US" sz="2400" dirty="0" smtClean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(PAGES, ADJUST, B files, G files, FORTRAN)</a:t>
            </a:r>
          </a:p>
          <a:p>
            <a:pPr marL="457200" lvl="1" indent="0" eaLnBrk="1" hangingPunct="1"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5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72E1BF-CDED-4AEF-BB7E-0EC57C96FE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2" name="Content Placeholder 2"/>
          <p:cNvSpPr txBox="1">
            <a:spLocks/>
          </p:cNvSpPr>
          <p:nvPr/>
        </p:nvSpPr>
        <p:spPr bwMode="auto">
          <a:xfrm>
            <a:off x="4057650" y="1466798"/>
            <a:ext cx="4991100" cy="374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marL="457200" lvl="1" indent="0" eaLnBrk="1" hangingPunct="1">
              <a:buNone/>
            </a:pPr>
            <a:r>
              <a:rPr lang="en-US" altLang="en-US" sz="2400" u="sng" dirty="0" smtClean="0">
                <a:cs typeface="Times New Roman" panose="02020603050405020304" pitchFamily="18" charset="0"/>
              </a:rPr>
              <a:t>The New:</a:t>
            </a:r>
          </a:p>
          <a:p>
            <a:pPr marL="457200" lvl="1" indent="0" eaLnBrk="1" hangingPunct="1">
              <a:buNone/>
            </a:pPr>
            <a:r>
              <a:rPr lang="en-US" altLang="en-US" sz="2400" dirty="0" smtClean="0">
                <a:cs typeface="Times New Roman" panose="02020603050405020304" pitchFamily="18" charset="0"/>
              </a:rPr>
              <a:t>OPUS-Projects for Everything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GPS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Leveling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Traverse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Gravity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RTK/RTN</a:t>
            </a:r>
          </a:p>
          <a:p>
            <a:pPr marL="457200" lvl="1" indent="0" eaLnBrk="1" hangingPunct="1"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	</a:t>
            </a:r>
            <a:r>
              <a:rPr lang="en-US" altLang="en-US" sz="2400" dirty="0" smtClean="0">
                <a:cs typeface="Times New Roman" panose="02020603050405020304" pitchFamily="18" charset="0"/>
              </a:rPr>
              <a:t>More?</a:t>
            </a:r>
          </a:p>
          <a:p>
            <a:pPr marL="457200" lvl="1" indent="0" eaLnBrk="1" hangingPunct="1">
              <a:buNone/>
            </a:pPr>
            <a:endParaRPr lang="en-US" altLang="en-US" dirty="0">
              <a:cs typeface="Times New Roman" panose="02020603050405020304" pitchFamily="18" charset="0"/>
            </a:endParaRPr>
          </a:p>
          <a:p>
            <a:pPr lvl="1" eaLnBrk="1" hangingPunct="1"/>
            <a:endParaRPr lang="en-US" alt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buFont typeface="Arial" panose="020B0604020202020204" pitchFamily="34" charset="0"/>
              <a:buNone/>
            </a:pPr>
            <a:endParaRPr lang="en-US" altLang="en-US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1824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Naming conventions of NSRS 2022</a:t>
            </a:r>
          </a:p>
          <a:p>
            <a:r>
              <a:rPr lang="en-US" b="1" dirty="0" smtClean="0"/>
              <a:t>Geometric component</a:t>
            </a:r>
          </a:p>
          <a:p>
            <a:pPr lvl="1"/>
            <a:r>
              <a:rPr lang="en-US" b="1" dirty="0" smtClean="0"/>
              <a:t>Regional Reference Frames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Intraplate Velocity Models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Geopotential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Time-varying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Future Plans and 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910755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Four Frames/Plates in 2022</a:t>
            </a:r>
            <a:endParaRPr lang="en-US" dirty="0"/>
          </a:p>
        </p:txBody>
      </p:sp>
      <p:sp>
        <p:nvSpPr>
          <p:cNvPr id="14" name="Content Placeholder 13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r>
              <a:rPr lang="en-US" dirty="0" smtClean="0"/>
              <a:t>Previous NGS frames (</a:t>
            </a:r>
            <a:r>
              <a:rPr lang="en-US" dirty="0" err="1" smtClean="0"/>
              <a:t>Snay</a:t>
            </a:r>
            <a:r>
              <a:rPr lang="en-US" dirty="0" smtClean="0"/>
              <a:t> 2003)</a:t>
            </a:r>
            <a:endParaRPr lang="en-US" dirty="0"/>
          </a:p>
          <a:p>
            <a:pPr lvl="1"/>
            <a:r>
              <a:rPr lang="en-US" dirty="0"/>
              <a:t>North </a:t>
            </a:r>
            <a:r>
              <a:rPr lang="en-US" dirty="0" smtClean="0"/>
              <a:t>America</a:t>
            </a:r>
          </a:p>
          <a:p>
            <a:pPr lvl="1"/>
            <a:r>
              <a:rPr lang="en-US" dirty="0" smtClean="0"/>
              <a:t>Pacific </a:t>
            </a:r>
          </a:p>
          <a:p>
            <a:pPr lvl="1"/>
            <a:r>
              <a:rPr lang="en-US" dirty="0" smtClean="0"/>
              <a:t>Mariana</a:t>
            </a:r>
          </a:p>
          <a:p>
            <a:r>
              <a:rPr lang="en-US" dirty="0" smtClean="0"/>
              <a:t>Caribbean will be treated as 4</a:t>
            </a:r>
            <a:r>
              <a:rPr lang="en-US" baseline="30000" dirty="0" smtClean="0"/>
              <a:t>th</a:t>
            </a:r>
            <a:r>
              <a:rPr lang="en-US" dirty="0" smtClean="0"/>
              <a:t> frame</a:t>
            </a:r>
            <a:endParaRPr lang="en-US" dirty="0"/>
          </a:p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7518-E41A-445E-8A23-8E4626402EC8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  <p:grpSp>
        <p:nvGrpSpPr>
          <p:cNvPr id="9" name="Group 4"/>
          <p:cNvGrpSpPr>
            <a:grpSpLocks noChangeAspect="1"/>
          </p:cNvGrpSpPr>
          <p:nvPr/>
        </p:nvGrpSpPr>
        <p:grpSpPr bwMode="auto">
          <a:xfrm>
            <a:off x="4343400" y="1857223"/>
            <a:ext cx="5309062" cy="6347792"/>
            <a:chOff x="1776" y="1008"/>
            <a:chExt cx="2208" cy="2851"/>
          </a:xfrm>
        </p:grpSpPr>
        <p:sp>
          <p:nvSpPr>
            <p:cNvPr id="10" name="AutoShape 3"/>
            <p:cNvSpPr>
              <a:spLocks noChangeAspect="1" noChangeArrowheads="1" noTextEdit="1"/>
            </p:cNvSpPr>
            <p:nvPr/>
          </p:nvSpPr>
          <p:spPr bwMode="auto">
            <a:xfrm>
              <a:off x="1776" y="1008"/>
              <a:ext cx="2208" cy="28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 dirty="0"/>
            </a:p>
          </p:txBody>
        </p:sp>
        <p:pic>
          <p:nvPicPr>
            <p:cNvPr id="1029" name="Picture 5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0870" t="4969" r="8695" b="47165"/>
            <a:stretch/>
          </p:blipFill>
          <p:spPr bwMode="auto">
            <a:xfrm>
              <a:off x="1968" y="1054"/>
              <a:ext cx="1776" cy="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89075782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Vectors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>
          <a:xfrm>
            <a:off x="457200" y="1600200"/>
            <a:ext cx="4114800" cy="4525963"/>
          </a:xfrm>
        </p:spPr>
        <p:txBody>
          <a:bodyPr/>
          <a:lstStyle/>
          <a:p>
            <a:endParaRPr lang="en-US" dirty="0" smtClean="0"/>
          </a:p>
          <a:p>
            <a:r>
              <a:rPr lang="en-US" dirty="0" smtClean="0"/>
              <a:t>NA coverage sufficient for EP determination</a:t>
            </a:r>
          </a:p>
          <a:p>
            <a:r>
              <a:rPr lang="en-US" dirty="0" smtClean="0"/>
              <a:t>Caribbean possibly</a:t>
            </a:r>
          </a:p>
          <a:p>
            <a:r>
              <a:rPr lang="en-US" dirty="0" smtClean="0"/>
              <a:t>Pacific &amp; Mariana may require use of ITRF2014 EP values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7518-E41A-445E-8A23-8E4626402EC8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5791200" y="5257800"/>
            <a:ext cx="970650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i="1" dirty="0" smtClean="0">
                <a:solidFill>
                  <a:schemeClr val="bg1">
                    <a:lumMod val="50000"/>
                  </a:schemeClr>
                </a:solidFill>
                <a:latin typeface="+mn-lt"/>
              </a:rPr>
              <a:t>Repro1_pole</a:t>
            </a:r>
            <a:endParaRPr lang="en-US" sz="120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4267200" y="1981199"/>
            <a:ext cx="4876800" cy="4144963"/>
            <a:chOff x="4038600" y="1219200"/>
            <a:chExt cx="5105400" cy="4114800"/>
          </a:xfrm>
        </p:grpSpPr>
        <p:pic>
          <p:nvPicPr>
            <p:cNvPr id="6" name="Picture 5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038600" y="1219200"/>
              <a:ext cx="5105400" cy="41148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4419600" y="4240766"/>
              <a:ext cx="34943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Derived from 114 CORS in “stable” region</a:t>
              </a:r>
              <a:endParaRPr lang="en-US" sz="1400" dirty="0"/>
            </a:p>
          </p:txBody>
        </p:sp>
      </p:grpSp>
    </p:spTree>
    <p:extLst>
      <p:ext uri="{BB962C8B-B14F-4D97-AF65-F5344CB8AC3E}">
        <p14:creationId xmlns:p14="http://schemas.microsoft.com/office/powerpoint/2010/main" val="34904287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Naming conventions of NSRS 2022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Geometric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Regional Reference Frames</a:t>
            </a:r>
          </a:p>
          <a:p>
            <a:pPr lvl="1"/>
            <a:r>
              <a:rPr lang="en-US" b="1" dirty="0" smtClean="0"/>
              <a:t>Intraplate Velocity Models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Geopotential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Time-varying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Future Plans and 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621526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Intraplate Horizontal Velocities at CORS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Western US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Eastern US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ION ITM 2017 Monterey CA   30 January - 02 February 2017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  <p:pic>
        <p:nvPicPr>
          <p:cNvPr id="11" name="Content Placeholder 10"/>
          <p:cNvPicPr>
            <a:picLocks noGrp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160" y="2743200"/>
            <a:ext cx="5120640" cy="2743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1" y="2743200"/>
            <a:ext cx="3062463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Box 2"/>
          <p:cNvSpPr txBox="1"/>
          <p:nvPr/>
        </p:nvSpPr>
        <p:spPr>
          <a:xfrm>
            <a:off x="1905000" y="5562600"/>
            <a:ext cx="600260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Horizontal velocity remaining after removal of EP velocity</a:t>
            </a:r>
          </a:p>
          <a:p>
            <a:r>
              <a:rPr lang="en-US" dirty="0" smtClean="0"/>
              <a:t>(e.g., velocity in the frame or intraplate velocity).</a:t>
            </a:r>
          </a:p>
        </p:txBody>
      </p:sp>
    </p:spTree>
    <p:extLst>
      <p:ext uri="{BB962C8B-B14F-4D97-AF65-F5344CB8AC3E}">
        <p14:creationId xmlns:p14="http://schemas.microsoft.com/office/powerpoint/2010/main" val="23087946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Residual Horizontal Velocities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Western US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Eastern US</a:t>
            </a:r>
            <a:endParaRPr lang="en-US" dirty="0"/>
          </a:p>
        </p:txBody>
      </p:sp>
      <p:pic>
        <p:nvPicPr>
          <p:cNvPr id="4" name="Content Placeholder 3"/>
          <p:cNvPicPr>
            <a:picLocks noGrp="1"/>
          </p:cNvPicPr>
          <p:nvPr>
            <p:ph sz="quarter" idx="4"/>
          </p:nvPr>
        </p:nvPicPr>
        <p:blipFill>
          <a:blip r:embed="rId2"/>
          <a:stretch>
            <a:fillRect/>
          </a:stretch>
        </p:blipFill>
        <p:spPr>
          <a:xfrm>
            <a:off x="3566160" y="2743200"/>
            <a:ext cx="5120640" cy="2743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FCFE3-3DE0-4D9C-9184-3998040DA540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  <p:pic>
        <p:nvPicPr>
          <p:cNvPr id="10" name="Content Placeholder 9"/>
          <p:cNvPicPr>
            <a:picLocks noGrp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2743200"/>
            <a:ext cx="306324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533400" y="5562600"/>
            <a:ext cx="80843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Velocity remaining after removing a 0simply grid of CORS horizontal velocities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870525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/>
          <a:lstStyle/>
          <a:p>
            <a:r>
              <a:rPr lang="en-US" dirty="0" smtClean="0"/>
              <a:t>Intraplate Vertical Velocities at CORS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         Western US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57200" y="2743200"/>
            <a:ext cx="3063240" cy="2689862"/>
          </a:xfrm>
          <a:prstGeom prst="rect">
            <a:avLst/>
          </a:prstGeom>
        </p:spPr>
      </p:pic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     Eastern US</a:t>
            </a:r>
            <a:endParaRPr lang="en-US" dirty="0"/>
          </a:p>
        </p:txBody>
      </p:sp>
      <p:pic>
        <p:nvPicPr>
          <p:cNvPr id="10" name="Content Placeholder 9"/>
          <p:cNvPicPr>
            <a:picLocks noGrp="1"/>
          </p:cNvPicPr>
          <p:nvPr>
            <p:ph sz="quarter" idx="4"/>
          </p:nvPr>
        </p:nvPicPr>
        <p:blipFill>
          <a:blip r:embed="rId3"/>
          <a:stretch>
            <a:fillRect/>
          </a:stretch>
        </p:blipFill>
        <p:spPr>
          <a:xfrm>
            <a:off x="3566160" y="2743200"/>
            <a:ext cx="5120640" cy="2743200"/>
          </a:xfrm>
          <a:prstGeom prst="rect">
            <a:avLst/>
          </a:prstGeom>
        </p:spPr>
      </p:pic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FCFE3-3DE0-4D9C-9184-3998040DA540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2057400" y="5638800"/>
            <a:ext cx="38138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 Euler Pole cannot remove these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088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Naming conventions of NSRS 2022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Geometric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Regional Reference Frames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Intraplate Velocity Models</a:t>
            </a:r>
          </a:p>
          <a:p>
            <a:r>
              <a:rPr lang="en-US" b="1" dirty="0" smtClean="0"/>
              <a:t>Geopotential component</a:t>
            </a:r>
          </a:p>
          <a:p>
            <a:pPr lvl="1"/>
            <a:r>
              <a:rPr lang="en-US" b="1" dirty="0" smtClean="0"/>
              <a:t>Static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Time-varying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Future Plans and 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5786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/>
              <a:t>Why change?</a:t>
            </a:r>
          </a:p>
          <a:p>
            <a:r>
              <a:rPr lang="en-US" dirty="0" smtClean="0"/>
              <a:t>Naming conventions of NSRS 2022</a:t>
            </a:r>
          </a:p>
          <a:p>
            <a:r>
              <a:rPr lang="en-US" dirty="0" smtClean="0"/>
              <a:t>Geometric component</a:t>
            </a:r>
          </a:p>
          <a:p>
            <a:pPr lvl="1"/>
            <a:r>
              <a:rPr lang="en-US" dirty="0" smtClean="0"/>
              <a:t>Regional Reference Frames</a:t>
            </a:r>
          </a:p>
          <a:p>
            <a:pPr lvl="1"/>
            <a:r>
              <a:rPr lang="en-US" dirty="0" smtClean="0"/>
              <a:t>Intraplate Velocity Models</a:t>
            </a:r>
          </a:p>
          <a:p>
            <a:r>
              <a:rPr lang="en-US" dirty="0" smtClean="0"/>
              <a:t>Geopotential component</a:t>
            </a:r>
          </a:p>
          <a:p>
            <a:pPr lvl="1"/>
            <a:r>
              <a:rPr lang="en-US" dirty="0" smtClean="0"/>
              <a:t>Static</a:t>
            </a:r>
          </a:p>
          <a:p>
            <a:pPr lvl="1"/>
            <a:r>
              <a:rPr lang="en-US" dirty="0" smtClean="0"/>
              <a:t>Time-varying</a:t>
            </a:r>
          </a:p>
          <a:p>
            <a:r>
              <a:rPr lang="en-US" dirty="0"/>
              <a:t>Future Plans and </a:t>
            </a:r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40116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GRAV-D (25 January 2017)</a:t>
            </a:r>
            <a:endParaRPr lang="en-US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8955" y="1600200"/>
            <a:ext cx="5466089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48099" y="4932228"/>
            <a:ext cx="3036088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Airborne Gravity Data - Map Key</a:t>
            </a:r>
          </a:p>
          <a:p>
            <a:r>
              <a:rPr lang="en-US" sz="1400" dirty="0" smtClean="0"/>
              <a:t>Green: Available data and metadata</a:t>
            </a:r>
            <a:br>
              <a:rPr lang="en-US" sz="1400" dirty="0" smtClean="0"/>
            </a:br>
            <a:r>
              <a:rPr lang="en-US" sz="1400" dirty="0" smtClean="0"/>
              <a:t>Blue: Data being processed</a:t>
            </a:r>
            <a:br>
              <a:rPr lang="en-US" sz="1400" dirty="0" smtClean="0"/>
            </a:br>
            <a:r>
              <a:rPr lang="en-US" sz="1400" dirty="0" smtClean="0"/>
              <a:t>Orange: Data collection underway</a:t>
            </a:r>
            <a:br>
              <a:rPr lang="en-US" sz="1400" dirty="0" smtClean="0"/>
            </a:br>
            <a:r>
              <a:rPr lang="en-US" sz="1400" dirty="0" smtClean="0"/>
              <a:t>White: Planned for data collection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210008352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xGEOID16B =&gt; GEOID2022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417" y="1600200"/>
            <a:ext cx="7087166" cy="4525963"/>
          </a:xfr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8376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Naming conventions of NSRS 2022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Geometric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Regional Reference Frames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Intraplate Velocity Models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Geopotential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</a:p>
          <a:p>
            <a:pPr lvl="1"/>
            <a:r>
              <a:rPr lang="en-US" b="1" dirty="0" smtClean="0"/>
              <a:t>Time-varying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Future Plans and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Summary</a:t>
            </a:r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389216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Time-Varying Geoid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GRACE/GFO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err="1" smtClean="0"/>
              <a:t>GeMS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Geoid Monitoring Service</a:t>
            </a:r>
          </a:p>
          <a:p>
            <a:r>
              <a:rPr lang="en-US" dirty="0"/>
              <a:t>Part of GRAV-D</a:t>
            </a:r>
          </a:p>
          <a:p>
            <a:r>
              <a:rPr lang="en-US" dirty="0" smtClean="0"/>
              <a:t>Theresa </a:t>
            </a:r>
            <a:r>
              <a:rPr lang="en-US" dirty="0" err="1" smtClean="0"/>
              <a:t>Damiani</a:t>
            </a:r>
            <a:r>
              <a:rPr lang="en-US" dirty="0" smtClean="0"/>
              <a:t>, Ph.D. lead</a:t>
            </a:r>
          </a:p>
          <a:p>
            <a:r>
              <a:rPr lang="en-US" dirty="0" smtClean="0"/>
              <a:t>SG and other meters to monitor select gravity BM’s</a:t>
            </a:r>
          </a:p>
          <a:p>
            <a:r>
              <a:rPr lang="en-US" dirty="0" smtClean="0"/>
              <a:t>Supplements and validates satellite-derived models</a:t>
            </a:r>
          </a:p>
          <a:p>
            <a:r>
              <a:rPr lang="en-US" dirty="0" smtClean="0"/>
              <a:t>GIA signals over Hudson Bay, Greenland, and Alaska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88FCFE3-3DE0-4D9C-9184-3998040DA540}" type="slidenum">
              <a:rPr lang="en-US" smtClean="0"/>
              <a:pPr>
                <a:defRPr/>
              </a:pPr>
              <a:t>23</a:t>
            </a:fld>
            <a:endParaRPr lang="en-US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0946" y="2174875"/>
            <a:ext cx="1533854" cy="3951288"/>
          </a:xfrm>
        </p:spPr>
      </p:pic>
      <p:sp>
        <p:nvSpPr>
          <p:cNvPr id="13" name="TextBox 12"/>
          <p:cNvSpPr txBox="1"/>
          <p:nvPr/>
        </p:nvSpPr>
        <p:spPr>
          <a:xfrm>
            <a:off x="685800" y="2438400"/>
            <a:ext cx="1890261" cy="175432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Figure 3 from </a:t>
            </a:r>
          </a:p>
          <a:p>
            <a:r>
              <a:rPr lang="en-US" dirty="0" err="1" smtClean="0"/>
              <a:t>Tregoning</a:t>
            </a:r>
            <a:r>
              <a:rPr lang="en-US" dirty="0" smtClean="0"/>
              <a:t> </a:t>
            </a:r>
            <a:r>
              <a:rPr lang="en-US" dirty="0"/>
              <a:t>e</a:t>
            </a:r>
            <a:r>
              <a:rPr lang="en-US" dirty="0" smtClean="0"/>
              <a:t>t al. </a:t>
            </a:r>
          </a:p>
          <a:p>
            <a:r>
              <a:rPr lang="en-US" dirty="0" smtClean="0"/>
              <a:t>(2009) </a:t>
            </a:r>
          </a:p>
          <a:p>
            <a:endParaRPr lang="en-US" dirty="0" smtClean="0"/>
          </a:p>
          <a:p>
            <a:r>
              <a:rPr lang="en-US" dirty="0" smtClean="0"/>
              <a:t>Non-Stationary </a:t>
            </a:r>
          </a:p>
          <a:p>
            <a:r>
              <a:rPr lang="en-US" dirty="0" smtClean="0"/>
              <a:t>GRACE Signals</a:t>
            </a:r>
          </a:p>
        </p:txBody>
      </p:sp>
    </p:spTree>
    <p:extLst>
      <p:ext uri="{BB962C8B-B14F-4D97-AF65-F5344CB8AC3E}">
        <p14:creationId xmlns:p14="http://schemas.microsoft.com/office/powerpoint/2010/main" val="11234779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Naming conventions of NSRS 2022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Geometric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Regional Reference Frames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Intraplate Velocity Models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Geopotential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Time-varying</a:t>
            </a:r>
          </a:p>
          <a:p>
            <a:r>
              <a:rPr lang="en-US" b="1" dirty="0"/>
              <a:t>Future Plans and </a:t>
            </a:r>
            <a:r>
              <a:rPr lang="en-US" b="1" dirty="0" smtClean="0"/>
              <a:t>Summary</a:t>
            </a:r>
            <a:endParaRPr lang="en-US" b="1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24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678851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Future Plans and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IGS Stations =&gt; Foundation CORS (FCORS)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ites collocated with other techniques (IERS)</a:t>
            </a:r>
          </a:p>
          <a:p>
            <a:pPr lvl="1"/>
            <a:r>
              <a:rPr lang="en-US" dirty="0" smtClean="0"/>
              <a:t>Adopt some/build others/cover all plates</a:t>
            </a:r>
          </a:p>
          <a:p>
            <a:r>
              <a:rPr lang="en-US" dirty="0" smtClean="0"/>
              <a:t>Foundation CORS =&gt; Regional CORS/Repro’s</a:t>
            </a:r>
          </a:p>
          <a:p>
            <a:pPr lvl="1"/>
            <a:r>
              <a:rPr lang="en-US" dirty="0" smtClean="0"/>
              <a:t>Constrain Euler solutions/CORS positions to FCORS</a:t>
            </a:r>
          </a:p>
          <a:p>
            <a:pPr lvl="1"/>
            <a:r>
              <a:rPr lang="en-US" dirty="0" smtClean="0"/>
              <a:t>Standing up IAG NA WG on Euler Pole</a:t>
            </a:r>
          </a:p>
          <a:p>
            <a:pPr lvl="1"/>
            <a:r>
              <a:rPr lang="en-US" dirty="0" smtClean="0"/>
              <a:t>Forms four separate Frames</a:t>
            </a:r>
          </a:p>
          <a:p>
            <a:pPr lvl="1"/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03030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Future Plans and Summary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Models of Intraplate </a:t>
            </a:r>
            <a:r>
              <a:rPr lang="en-US" dirty="0" smtClean="0"/>
              <a:t>velocities (hor. &amp; ver.)</a:t>
            </a:r>
            <a:endParaRPr lang="en-US" dirty="0"/>
          </a:p>
          <a:p>
            <a:pPr lvl="1"/>
            <a:r>
              <a:rPr lang="en-US" dirty="0" smtClean="0"/>
              <a:t>Could be simply modeled from existing CORS</a:t>
            </a:r>
          </a:p>
          <a:p>
            <a:pPr lvl="2"/>
            <a:r>
              <a:rPr lang="en-US" dirty="0" smtClean="0"/>
              <a:t>Density and quality of CORS impacts</a:t>
            </a:r>
          </a:p>
          <a:p>
            <a:pPr lvl="2"/>
            <a:r>
              <a:rPr lang="en-US" dirty="0" smtClean="0"/>
              <a:t>GIA signal must be taken into account (hor. &amp; ver. </a:t>
            </a:r>
            <a:r>
              <a:rPr lang="en-US" dirty="0"/>
              <a:t>v</a:t>
            </a:r>
            <a:r>
              <a:rPr lang="en-US" dirty="0" smtClean="0"/>
              <a:t>el.)</a:t>
            </a:r>
          </a:p>
          <a:p>
            <a:pPr lvl="1"/>
            <a:r>
              <a:rPr lang="en-US" dirty="0" smtClean="0"/>
              <a:t>Could be as complicated as Trans4D or equivalent</a:t>
            </a:r>
          </a:p>
          <a:p>
            <a:pPr lvl="2"/>
            <a:r>
              <a:rPr lang="en-US" dirty="0" smtClean="0"/>
              <a:t>How to maintain? </a:t>
            </a:r>
          </a:p>
          <a:p>
            <a:pPr lvl="2"/>
            <a:r>
              <a:rPr lang="en-US" dirty="0" smtClean="0"/>
              <a:t>Earthquakes? Re-surveys?</a:t>
            </a:r>
          </a:p>
          <a:p>
            <a:r>
              <a:rPr lang="en-US" dirty="0" smtClean="0"/>
              <a:t>Orthometric heights in 2022: H(t) = h(t) – N(t)            h(t) = survey epoch  N(t) = N(t</a:t>
            </a:r>
            <a:r>
              <a:rPr lang="en-US" baseline="-25000" dirty="0" smtClean="0"/>
              <a:t>0</a:t>
            </a:r>
            <a:r>
              <a:rPr lang="en-US" dirty="0" smtClean="0"/>
              <a:t>) +N (t – t</a:t>
            </a:r>
            <a:r>
              <a:rPr lang="en-US" baseline="-25000" dirty="0" smtClean="0"/>
              <a:t>0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6477000" y="5562600"/>
            <a:ext cx="36576" cy="36576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891578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 Learn More</a:t>
            </a:r>
          </a:p>
        </p:txBody>
      </p:sp>
      <p:pic>
        <p:nvPicPr>
          <p:cNvPr id="101379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05000" y="1690688"/>
            <a:ext cx="5181600" cy="41402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708" name="Content Placeholder 4"/>
          <p:cNvSpPr>
            <a:spLocks noGrp="1"/>
          </p:cNvSpPr>
          <p:nvPr>
            <p:ph sz="half" idx="4294967295"/>
          </p:nvPr>
        </p:nvSpPr>
        <p:spPr>
          <a:xfrm>
            <a:off x="1409700" y="1119188"/>
            <a:ext cx="6324600" cy="825500"/>
          </a:xfrm>
        </p:spPr>
        <p:txBody>
          <a:bodyPr/>
          <a:lstStyle/>
          <a:p>
            <a:pPr marL="0" indent="0" algn="ctr">
              <a:buFont typeface="Arial" panose="020B0604020202020204" pitchFamily="34" charset="0"/>
              <a:buNone/>
              <a:defRPr/>
            </a:pPr>
            <a:r>
              <a:rPr lang="en-US" altLang="en-US" dirty="0" smtClean="0">
                <a:solidFill>
                  <a:srgbClr val="C00000"/>
                </a:solidFill>
              </a:rPr>
              <a:t>Visit the New </a:t>
            </a:r>
            <a:r>
              <a:rPr lang="en-US" altLang="en-US" dirty="0" err="1" smtClean="0">
                <a:solidFill>
                  <a:srgbClr val="C00000"/>
                </a:solidFill>
              </a:rPr>
              <a:t>Datums</a:t>
            </a:r>
            <a:r>
              <a:rPr lang="en-US" altLang="en-US" dirty="0" smtClean="0">
                <a:solidFill>
                  <a:srgbClr val="C00000"/>
                </a:solidFill>
              </a:rPr>
              <a:t> web </a:t>
            </a:r>
            <a:r>
              <a:rPr lang="en-US" altLang="en-US" dirty="0">
                <a:solidFill>
                  <a:srgbClr val="C00000"/>
                </a:solidFill>
              </a:rPr>
              <a:t>p</a:t>
            </a:r>
            <a:r>
              <a:rPr lang="en-US" altLang="en-US" dirty="0" smtClean="0">
                <a:solidFill>
                  <a:srgbClr val="C00000"/>
                </a:solidFill>
              </a:rPr>
              <a:t>age</a:t>
            </a:r>
          </a:p>
          <a:p>
            <a:pPr>
              <a:defRPr/>
            </a:pPr>
            <a:endParaRPr lang="en-US" altLang="en-US" dirty="0" smtClean="0"/>
          </a:p>
        </p:txBody>
      </p:sp>
      <p:sp>
        <p:nvSpPr>
          <p:cNvPr id="101381" name="Rectangle 6"/>
          <p:cNvSpPr>
            <a:spLocks noChangeArrowheads="1"/>
          </p:cNvSpPr>
          <p:nvPr/>
        </p:nvSpPr>
        <p:spPr bwMode="auto">
          <a:xfrm>
            <a:off x="1042988" y="5830888"/>
            <a:ext cx="705802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geodesy.noaa.gov/datums/</a:t>
            </a:r>
            <a:r>
              <a:rPr lang="en-US" altLang="en-US" sz="1800" b="1" dirty="0" err="1">
                <a:latin typeface="Calibri" panose="020F0502020204030204" pitchFamily="34" charset="0"/>
              </a:rPr>
              <a:t>newdatums</a:t>
            </a:r>
            <a:r>
              <a:rPr lang="en-US" altLang="en-US" sz="1800" b="1" dirty="0">
                <a:latin typeface="Calibri" panose="020F0502020204030204" pitchFamily="34" charset="0"/>
              </a:rPr>
              <a:t>/index.shtml</a:t>
            </a:r>
          </a:p>
        </p:txBody>
      </p:sp>
      <p:sp>
        <p:nvSpPr>
          <p:cNvPr id="101382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BF9C39B-D164-4E62-A669-9517F95C9CE2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9478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To Learn More</a:t>
            </a:r>
          </a:p>
        </p:txBody>
      </p:sp>
      <p:pic>
        <p:nvPicPr>
          <p:cNvPr id="103427" name="Content Placeholder 5"/>
          <p:cNvPicPr>
            <a:picLocks noGrp="1" noChangeAspect="1"/>
          </p:cNvPicPr>
          <p:nvPr>
            <p:ph sz="half" idx="4294967295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381000" y="1676400"/>
            <a:ext cx="5943600" cy="4025900"/>
          </a:xfrm>
          <a:ln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5" name="Content Placeholder 4"/>
          <p:cNvSpPr>
            <a:spLocks noGrp="1"/>
          </p:cNvSpPr>
          <p:nvPr>
            <p:ph sz="half" idx="4294967295"/>
          </p:nvPr>
        </p:nvSpPr>
        <p:spPr>
          <a:xfrm>
            <a:off x="6345238" y="2492375"/>
            <a:ext cx="2743200" cy="3563938"/>
          </a:xfrm>
        </p:spPr>
        <p:txBody>
          <a:bodyPr>
            <a:normAutofit/>
          </a:bodyPr>
          <a:lstStyle/>
          <a:p>
            <a:pPr marL="0" indent="0">
              <a:buFont typeface="Arial" panose="020B0604020202020204" pitchFamily="34" charset="0"/>
              <a:buNone/>
              <a:defRPr/>
            </a:pPr>
            <a:endParaRPr lang="en-US" sz="2400" dirty="0" smtClean="0"/>
          </a:p>
          <a:p>
            <a:pPr>
              <a:defRPr/>
            </a:pPr>
            <a:r>
              <a:rPr lang="en-US" sz="2400" dirty="0" smtClean="0"/>
              <a:t>Silver Spring, MD</a:t>
            </a:r>
          </a:p>
          <a:p>
            <a:pPr>
              <a:defRPr/>
            </a:pPr>
            <a:r>
              <a:rPr lang="en-US" sz="2400" dirty="0" smtClean="0"/>
              <a:t>April 24-25, 2017</a:t>
            </a:r>
          </a:p>
          <a:p>
            <a:pPr>
              <a:defRPr/>
            </a:pPr>
            <a:r>
              <a:rPr lang="en-US" sz="2400" dirty="0" smtClean="0"/>
              <a:t>FREE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03429" name="Rectangle 6"/>
          <p:cNvSpPr>
            <a:spLocks noChangeArrowheads="1"/>
          </p:cNvSpPr>
          <p:nvPr/>
        </p:nvSpPr>
        <p:spPr bwMode="auto">
          <a:xfrm>
            <a:off x="762000" y="5776913"/>
            <a:ext cx="7059613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>
                <a:latin typeface="Calibri" panose="020F0502020204030204" pitchFamily="34" charset="0"/>
              </a:rPr>
              <a:t>geodesy.noaa.gov/geospatial-summit/index.shtml</a:t>
            </a:r>
          </a:p>
        </p:txBody>
      </p:sp>
      <p:sp>
        <p:nvSpPr>
          <p:cNvPr id="103430" name="Content Placeholder 4"/>
          <p:cNvSpPr txBox="1">
            <a:spLocks/>
          </p:cNvSpPr>
          <p:nvPr/>
        </p:nvSpPr>
        <p:spPr bwMode="auto">
          <a:xfrm>
            <a:off x="1295400" y="1004888"/>
            <a:ext cx="6324600" cy="82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>
              <a:buFont typeface="Arial" panose="020B0604020202020204" pitchFamily="34" charset="0"/>
              <a:buNone/>
            </a:pPr>
            <a:r>
              <a:rPr lang="en-US" altLang="en-US">
                <a:solidFill>
                  <a:srgbClr val="C00000"/>
                </a:solidFill>
              </a:rPr>
              <a:t>Attend the Geospatial Summit</a:t>
            </a:r>
            <a:endParaRPr lang="en-US" altLang="en-US"/>
          </a:p>
        </p:txBody>
      </p:sp>
      <p:sp>
        <p:nvSpPr>
          <p:cNvPr id="103431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D65D483-E5E3-4544-8438-44815998877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335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Questions?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Daniel Roman, Ph.D. </a:t>
            </a:r>
          </a:p>
          <a:p>
            <a:r>
              <a:rPr lang="en-US" dirty="0" smtClean="0"/>
              <a:t>acting Chief Geodesist</a:t>
            </a:r>
          </a:p>
          <a:p>
            <a:r>
              <a:rPr lang="en-US" dirty="0" smtClean="0">
                <a:hlinkClick r:id="rId2"/>
              </a:rPr>
              <a:t>dan.roman@noaa.gov</a:t>
            </a:r>
            <a:endParaRPr lang="en-US" dirty="0" smtClean="0"/>
          </a:p>
          <a:p>
            <a:r>
              <a:rPr lang="en-US" dirty="0" smtClean="0"/>
              <a:t>+1-301-713-3200 (subject to change in near future)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7518-E41A-445E-8A23-8E4626402EC8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81088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NGS Vision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Everyone </a:t>
            </a:r>
            <a:r>
              <a:rPr lang="en-US" i="1" dirty="0"/>
              <a:t>accurately</a:t>
            </a:r>
            <a:r>
              <a:rPr lang="en-US" dirty="0"/>
              <a:t> knows where they are and where other things are anytime, anyplace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>
                <a:hlinkClick r:id="rId2"/>
              </a:rPr>
              <a:t>NGS 10 Year and Strategic Plans</a:t>
            </a:r>
            <a:r>
              <a:rPr lang="en-US" dirty="0"/>
              <a:t> provide a more detailed description of NGS and the vision for the future looking ten years out.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013434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BD6D-6EE3-463D-BB34-5DAEB9C56FF8}" type="slidenum">
              <a:rPr lang="en-US" altLang="en-US" smtClean="0"/>
              <a:pPr>
                <a:defRPr/>
              </a:pPr>
              <a:t>30</a:t>
            </a:fld>
            <a:endParaRPr lang="en-US" altLang="en-US"/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/>
          </p:nvPr>
        </p:nvGraphicFramePr>
        <p:xfrm>
          <a:off x="464574" y="2012950"/>
          <a:ext cx="8362164" cy="43434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2664" y="1304178"/>
            <a:ext cx="75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New:  Time Dependencies as a service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59756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BD6D-6EE3-463D-BB34-5DAEB9C56FF8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162664" y="1304178"/>
            <a:ext cx="75241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The New:  Time Dependencies as a service</a:t>
            </a:r>
            <a:endParaRPr lang="en-US" sz="2800" b="1" dirty="0"/>
          </a:p>
        </p:txBody>
      </p:sp>
      <p:graphicFrame>
        <p:nvGraphicFramePr>
          <p:cNvPr id="8" name="Chart 7"/>
          <p:cNvGraphicFramePr>
            <a:graphicFrameLocks/>
          </p:cNvGraphicFramePr>
          <p:nvPr>
            <p:extLst/>
          </p:nvPr>
        </p:nvGraphicFramePr>
        <p:xfrm>
          <a:off x="990600" y="1870629"/>
          <a:ext cx="7696200" cy="466828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2827842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Replace NAD 83</a:t>
            </a:r>
          </a:p>
        </p:txBody>
      </p:sp>
      <p:grpSp>
        <p:nvGrpSpPr>
          <p:cNvPr id="37891" name="Group 19"/>
          <p:cNvGrpSpPr>
            <a:grpSpLocks/>
          </p:cNvGrpSpPr>
          <p:nvPr/>
        </p:nvGrpSpPr>
        <p:grpSpPr bwMode="auto">
          <a:xfrm>
            <a:off x="293688" y="2309813"/>
            <a:ext cx="5789612" cy="3130550"/>
            <a:chOff x="528" y="864"/>
            <a:chExt cx="4704" cy="2544"/>
          </a:xfrm>
        </p:grpSpPr>
        <p:sp>
          <p:nvSpPr>
            <p:cNvPr id="37918" name="Arc 13"/>
            <p:cNvSpPr>
              <a:spLocks/>
            </p:cNvSpPr>
            <p:nvPr/>
          </p:nvSpPr>
          <p:spPr bwMode="auto">
            <a:xfrm>
              <a:off x="672" y="1056"/>
              <a:ext cx="4272" cy="2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9" name="Line 14"/>
            <p:cNvSpPr>
              <a:spLocks noChangeShapeType="1"/>
            </p:cNvSpPr>
            <p:nvPr/>
          </p:nvSpPr>
          <p:spPr bwMode="auto">
            <a:xfrm>
              <a:off x="672" y="864"/>
              <a:ext cx="0" cy="2544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20" name="Line 15"/>
            <p:cNvSpPr>
              <a:spLocks noChangeShapeType="1"/>
            </p:cNvSpPr>
            <p:nvPr/>
          </p:nvSpPr>
          <p:spPr bwMode="auto">
            <a:xfrm flipH="1">
              <a:off x="528" y="3264"/>
              <a:ext cx="4704" cy="0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892" name="Group 20"/>
          <p:cNvGrpSpPr>
            <a:grpSpLocks/>
          </p:cNvGrpSpPr>
          <p:nvPr/>
        </p:nvGrpSpPr>
        <p:grpSpPr bwMode="auto">
          <a:xfrm>
            <a:off x="1384300" y="1924050"/>
            <a:ext cx="5799138" cy="3130550"/>
            <a:chOff x="960" y="672"/>
            <a:chExt cx="4704" cy="2544"/>
          </a:xfrm>
        </p:grpSpPr>
        <p:sp>
          <p:nvSpPr>
            <p:cNvPr id="37915" name="Arc 16"/>
            <p:cNvSpPr>
              <a:spLocks/>
            </p:cNvSpPr>
            <p:nvPr/>
          </p:nvSpPr>
          <p:spPr bwMode="auto">
            <a:xfrm>
              <a:off x="1104" y="864"/>
              <a:ext cx="4272" cy="2208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lnTo>
                    <a:pt x="-1" y="0"/>
                  </a:lnTo>
                  <a:close/>
                </a:path>
              </a:pathLst>
            </a:custGeom>
            <a:noFill/>
            <a:ln w="25400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6" name="Line 17"/>
            <p:cNvSpPr>
              <a:spLocks noChangeShapeType="1"/>
            </p:cNvSpPr>
            <p:nvPr/>
          </p:nvSpPr>
          <p:spPr bwMode="auto">
            <a:xfrm>
              <a:off x="1104" y="672"/>
              <a:ext cx="0" cy="2544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7" name="Line 18"/>
            <p:cNvSpPr>
              <a:spLocks noChangeShapeType="1"/>
            </p:cNvSpPr>
            <p:nvPr/>
          </p:nvSpPr>
          <p:spPr bwMode="auto">
            <a:xfrm flipH="1">
              <a:off x="960" y="3072"/>
              <a:ext cx="4704" cy="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round/>
              <a:headEnd type="triangle" w="med" len="med"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893" name="Line 21"/>
          <p:cNvSpPr>
            <a:spLocks noChangeShapeType="1"/>
          </p:cNvSpPr>
          <p:nvPr/>
        </p:nvSpPr>
        <p:spPr bwMode="auto">
          <a:xfrm flipV="1">
            <a:off x="469900" y="4878388"/>
            <a:ext cx="1112838" cy="36830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 type="triangle" w="med" len="med"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4" name="Freeform 22"/>
          <p:cNvSpPr>
            <a:spLocks/>
          </p:cNvSpPr>
          <p:nvPr/>
        </p:nvSpPr>
        <p:spPr bwMode="auto">
          <a:xfrm rot="-404874">
            <a:off x="4483100" y="1984375"/>
            <a:ext cx="2230438" cy="773113"/>
          </a:xfrm>
          <a:custGeom>
            <a:avLst/>
            <a:gdLst>
              <a:gd name="T0" fmla="*/ 0 w 1516"/>
              <a:gd name="T1" fmla="*/ 0 h 526"/>
              <a:gd name="T2" fmla="*/ 2147483646 w 1516"/>
              <a:gd name="T3" fmla="*/ 2147483646 h 526"/>
              <a:gd name="T4" fmla="*/ 2147483646 w 1516"/>
              <a:gd name="T5" fmla="*/ 2147483646 h 526"/>
              <a:gd name="T6" fmla="*/ 2147483646 w 1516"/>
              <a:gd name="T7" fmla="*/ 2147483646 h 526"/>
              <a:gd name="T8" fmla="*/ 2147483646 w 1516"/>
              <a:gd name="T9" fmla="*/ 2147483646 h 526"/>
              <a:gd name="T10" fmla="*/ 2147483646 w 1516"/>
              <a:gd name="T11" fmla="*/ 2147483646 h 526"/>
              <a:gd name="T12" fmla="*/ 2147483646 w 1516"/>
              <a:gd name="T13" fmla="*/ 2147483646 h 526"/>
              <a:gd name="T14" fmla="*/ 2147483646 w 1516"/>
              <a:gd name="T15" fmla="*/ 2147483646 h 526"/>
              <a:gd name="T16" fmla="*/ 2147483646 w 1516"/>
              <a:gd name="T17" fmla="*/ 2147483646 h 526"/>
              <a:gd name="T18" fmla="*/ 2147483646 w 1516"/>
              <a:gd name="T19" fmla="*/ 2147483646 h 526"/>
              <a:gd name="T20" fmla="*/ 2147483646 w 1516"/>
              <a:gd name="T21" fmla="*/ 2147483646 h 526"/>
              <a:gd name="T22" fmla="*/ 2147483646 w 1516"/>
              <a:gd name="T23" fmla="*/ 2147483646 h 526"/>
              <a:gd name="T24" fmla="*/ 2147483646 w 1516"/>
              <a:gd name="T25" fmla="*/ 2147483646 h 52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516" h="526">
                <a:moveTo>
                  <a:pt x="0" y="0"/>
                </a:moveTo>
                <a:cubicBezTo>
                  <a:pt x="31" y="10"/>
                  <a:pt x="59" y="28"/>
                  <a:pt x="91" y="36"/>
                </a:cubicBezTo>
                <a:cubicBezTo>
                  <a:pt x="147" y="51"/>
                  <a:pt x="131" y="46"/>
                  <a:pt x="203" y="51"/>
                </a:cubicBezTo>
                <a:cubicBezTo>
                  <a:pt x="338" y="28"/>
                  <a:pt x="470" y="70"/>
                  <a:pt x="602" y="86"/>
                </a:cubicBezTo>
                <a:cubicBezTo>
                  <a:pt x="621" y="91"/>
                  <a:pt x="638" y="96"/>
                  <a:pt x="657" y="101"/>
                </a:cubicBezTo>
                <a:cubicBezTo>
                  <a:pt x="704" y="135"/>
                  <a:pt x="758" y="178"/>
                  <a:pt x="814" y="192"/>
                </a:cubicBezTo>
                <a:cubicBezTo>
                  <a:pt x="863" y="204"/>
                  <a:pt x="921" y="203"/>
                  <a:pt x="971" y="207"/>
                </a:cubicBezTo>
                <a:cubicBezTo>
                  <a:pt x="1014" y="214"/>
                  <a:pt x="1050" y="232"/>
                  <a:pt x="1092" y="238"/>
                </a:cubicBezTo>
                <a:cubicBezTo>
                  <a:pt x="1114" y="247"/>
                  <a:pt x="1136" y="251"/>
                  <a:pt x="1158" y="258"/>
                </a:cubicBezTo>
                <a:cubicBezTo>
                  <a:pt x="1184" y="275"/>
                  <a:pt x="1212" y="286"/>
                  <a:pt x="1238" y="303"/>
                </a:cubicBezTo>
                <a:cubicBezTo>
                  <a:pt x="1261" y="318"/>
                  <a:pt x="1253" y="328"/>
                  <a:pt x="1274" y="349"/>
                </a:cubicBezTo>
                <a:cubicBezTo>
                  <a:pt x="1331" y="406"/>
                  <a:pt x="1393" y="474"/>
                  <a:pt x="1471" y="500"/>
                </a:cubicBezTo>
                <a:cubicBezTo>
                  <a:pt x="1480" y="510"/>
                  <a:pt x="1502" y="526"/>
                  <a:pt x="1516" y="526"/>
                </a:cubicBezTo>
              </a:path>
            </a:pathLst>
          </a:custGeom>
          <a:noFill/>
          <a:ln w="50800" cap="flat" cmpd="sng">
            <a:solidFill>
              <a:srgbClr val="339966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5" name="Oval 23"/>
          <p:cNvSpPr>
            <a:spLocks noChangeArrowheads="1"/>
          </p:cNvSpPr>
          <p:nvPr/>
        </p:nvSpPr>
        <p:spPr bwMode="auto">
          <a:xfrm>
            <a:off x="5341938" y="2089150"/>
            <a:ext cx="76200" cy="76200"/>
          </a:xfrm>
          <a:prstGeom prst="ellipse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>
              <a:latin typeface="Calibri" panose="020F0502020204030204" pitchFamily="34" charset="0"/>
            </a:endParaRPr>
          </a:p>
        </p:txBody>
      </p:sp>
      <p:sp>
        <p:nvSpPr>
          <p:cNvPr id="37896" name="Line 25"/>
          <p:cNvSpPr>
            <a:spLocks noChangeShapeType="1"/>
          </p:cNvSpPr>
          <p:nvPr/>
        </p:nvSpPr>
        <p:spPr bwMode="auto">
          <a:xfrm flipH="1">
            <a:off x="4445000" y="2160588"/>
            <a:ext cx="914400" cy="1292225"/>
          </a:xfrm>
          <a:prstGeom prst="line">
            <a:avLst/>
          </a:prstGeom>
          <a:noFill/>
          <a:ln w="25400" cap="rnd">
            <a:solidFill>
              <a:srgbClr val="FF0000"/>
            </a:solidFill>
            <a:prstDash val="sysDot"/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897" name="Text Box 26"/>
          <p:cNvSpPr txBox="1">
            <a:spLocks noChangeArrowheads="1"/>
          </p:cNvSpPr>
          <p:nvPr/>
        </p:nvSpPr>
        <p:spPr bwMode="auto">
          <a:xfrm rot="-1144506">
            <a:off x="531813" y="4692650"/>
            <a:ext cx="9461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~2.24 m</a:t>
            </a:r>
          </a:p>
        </p:txBody>
      </p:sp>
      <p:sp>
        <p:nvSpPr>
          <p:cNvPr id="37898" name="Text Box 27"/>
          <p:cNvSpPr txBox="1">
            <a:spLocks noChangeArrowheads="1"/>
          </p:cNvSpPr>
          <p:nvPr/>
        </p:nvSpPr>
        <p:spPr bwMode="auto">
          <a:xfrm>
            <a:off x="1166813" y="5246688"/>
            <a:ext cx="1487487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NAD 83 origin</a:t>
            </a:r>
          </a:p>
        </p:txBody>
      </p:sp>
      <p:sp>
        <p:nvSpPr>
          <p:cNvPr id="37899" name="Line 28"/>
          <p:cNvSpPr>
            <a:spLocks noChangeShapeType="1"/>
          </p:cNvSpPr>
          <p:nvPr/>
        </p:nvSpPr>
        <p:spPr bwMode="auto">
          <a:xfrm flipH="1" flipV="1">
            <a:off x="469900" y="5254625"/>
            <a:ext cx="696913" cy="1666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0" name="Text Box 29"/>
          <p:cNvSpPr txBox="1">
            <a:spLocks noChangeArrowheads="1"/>
          </p:cNvSpPr>
          <p:nvPr/>
        </p:nvSpPr>
        <p:spPr bwMode="auto">
          <a:xfrm>
            <a:off x="1670050" y="3813175"/>
            <a:ext cx="14795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“2022” origin</a:t>
            </a:r>
          </a:p>
        </p:txBody>
      </p:sp>
      <p:sp>
        <p:nvSpPr>
          <p:cNvPr id="37901" name="Line 30"/>
          <p:cNvSpPr>
            <a:spLocks noChangeShapeType="1"/>
          </p:cNvSpPr>
          <p:nvPr/>
        </p:nvSpPr>
        <p:spPr bwMode="auto">
          <a:xfrm flipH="1">
            <a:off x="1582738" y="4151313"/>
            <a:ext cx="311150" cy="708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7902" name="Group 2"/>
          <p:cNvGrpSpPr>
            <a:grpSpLocks/>
          </p:cNvGrpSpPr>
          <p:nvPr/>
        </p:nvGrpSpPr>
        <p:grpSpPr bwMode="auto">
          <a:xfrm>
            <a:off x="4508500" y="3355975"/>
            <a:ext cx="173038" cy="247650"/>
            <a:chOff x="4937125" y="2797175"/>
            <a:chExt cx="173038" cy="247650"/>
          </a:xfrm>
        </p:grpSpPr>
        <p:sp>
          <p:nvSpPr>
            <p:cNvPr id="37913" name="Line 31"/>
            <p:cNvSpPr>
              <a:spLocks noChangeShapeType="1"/>
            </p:cNvSpPr>
            <p:nvPr/>
          </p:nvSpPr>
          <p:spPr bwMode="auto">
            <a:xfrm>
              <a:off x="4937125" y="2797175"/>
              <a:ext cx="168275" cy="904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4" name="Line 32"/>
            <p:cNvSpPr>
              <a:spLocks noChangeShapeType="1"/>
            </p:cNvSpPr>
            <p:nvPr/>
          </p:nvSpPr>
          <p:spPr bwMode="auto">
            <a:xfrm flipV="1">
              <a:off x="5029200" y="2887663"/>
              <a:ext cx="80963" cy="15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37903" name="Group 3"/>
          <p:cNvGrpSpPr>
            <a:grpSpLocks/>
          </p:cNvGrpSpPr>
          <p:nvPr/>
        </p:nvGrpSpPr>
        <p:grpSpPr bwMode="auto">
          <a:xfrm>
            <a:off x="5118100" y="2701925"/>
            <a:ext cx="200025" cy="217488"/>
            <a:chOff x="5484813" y="2081213"/>
            <a:chExt cx="200025" cy="217487"/>
          </a:xfrm>
        </p:grpSpPr>
        <p:sp>
          <p:nvSpPr>
            <p:cNvPr id="37911" name="Line 33"/>
            <p:cNvSpPr>
              <a:spLocks noChangeShapeType="1"/>
            </p:cNvSpPr>
            <p:nvPr/>
          </p:nvSpPr>
          <p:spPr bwMode="auto">
            <a:xfrm>
              <a:off x="5484813" y="2081213"/>
              <a:ext cx="195262" cy="603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12" name="Line 34"/>
            <p:cNvSpPr>
              <a:spLocks noChangeShapeType="1"/>
            </p:cNvSpPr>
            <p:nvPr/>
          </p:nvSpPr>
          <p:spPr bwMode="auto">
            <a:xfrm flipV="1">
              <a:off x="5634038" y="2141538"/>
              <a:ext cx="50800" cy="1571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37904" name="Line 24"/>
          <p:cNvSpPr>
            <a:spLocks noChangeShapeType="1"/>
          </p:cNvSpPr>
          <p:nvPr/>
        </p:nvSpPr>
        <p:spPr bwMode="auto">
          <a:xfrm flipH="1">
            <a:off x="5083175" y="2160588"/>
            <a:ext cx="271463" cy="681037"/>
          </a:xfrm>
          <a:prstGeom prst="line">
            <a:avLst/>
          </a:prstGeom>
          <a:noFill/>
          <a:ln w="25400" cap="rnd">
            <a:solidFill>
              <a:schemeClr val="tx1"/>
            </a:solidFill>
            <a:prstDash val="sysDot"/>
            <a:round/>
            <a:headEnd type="stealth" w="med" len="med"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7905" name="Text Box 35"/>
          <p:cNvSpPr txBox="1">
            <a:spLocks noChangeArrowheads="1"/>
          </p:cNvSpPr>
          <p:nvPr/>
        </p:nvSpPr>
        <p:spPr bwMode="auto">
          <a:xfrm>
            <a:off x="6034088" y="1998663"/>
            <a:ext cx="1565275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Earth’s Surface</a:t>
            </a:r>
          </a:p>
        </p:txBody>
      </p:sp>
      <p:sp>
        <p:nvSpPr>
          <p:cNvPr id="37906" name="Text Box 36"/>
          <p:cNvSpPr txBox="1">
            <a:spLocks noChangeArrowheads="1"/>
          </p:cNvSpPr>
          <p:nvPr/>
        </p:nvSpPr>
        <p:spPr bwMode="auto">
          <a:xfrm>
            <a:off x="3987800" y="2733675"/>
            <a:ext cx="747713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solidFill>
                  <a:srgbClr val="FF3300"/>
                </a:solidFill>
                <a:latin typeface="Calibri" panose="020F0502020204030204" pitchFamily="34" charset="0"/>
              </a:rPr>
              <a:t>h</a:t>
            </a:r>
            <a:r>
              <a:rPr lang="en-US" altLang="en-US" sz="1800" baseline="-25000">
                <a:solidFill>
                  <a:srgbClr val="FF3300"/>
                </a:solidFill>
                <a:latin typeface="Calibri" panose="020F0502020204030204" pitchFamily="34" charset="0"/>
              </a:rPr>
              <a:t>NAD83</a:t>
            </a:r>
          </a:p>
        </p:txBody>
      </p:sp>
      <p:sp>
        <p:nvSpPr>
          <p:cNvPr id="37907" name="Text Box 37"/>
          <p:cNvSpPr txBox="1">
            <a:spLocks noChangeArrowheads="1"/>
          </p:cNvSpPr>
          <p:nvPr/>
        </p:nvSpPr>
        <p:spPr bwMode="auto">
          <a:xfrm>
            <a:off x="5243513" y="2346325"/>
            <a:ext cx="7556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h</a:t>
            </a:r>
            <a:r>
              <a:rPr lang="en-US" altLang="en-US" sz="1800" baseline="-25000">
                <a:latin typeface="Calibri" panose="020F0502020204030204" pitchFamily="34" charset="0"/>
              </a:rPr>
              <a:t>”2022”</a:t>
            </a:r>
          </a:p>
        </p:txBody>
      </p:sp>
      <p:sp>
        <p:nvSpPr>
          <p:cNvPr id="37908" name="Text Box 38"/>
          <p:cNvSpPr txBox="1">
            <a:spLocks noChangeArrowheads="1"/>
          </p:cNvSpPr>
          <p:nvPr/>
        </p:nvSpPr>
        <p:spPr bwMode="auto">
          <a:xfrm>
            <a:off x="1268413" y="1258888"/>
            <a:ext cx="6480175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C00000"/>
                </a:solidFill>
              </a:rPr>
              <a:t>Simplified concept of NAD 83 vs. “2022”</a:t>
            </a:r>
          </a:p>
        </p:txBody>
      </p:sp>
      <p:sp>
        <p:nvSpPr>
          <p:cNvPr id="37909" name="Text Box 39"/>
          <p:cNvSpPr txBox="1">
            <a:spLocks noChangeArrowheads="1"/>
          </p:cNvSpPr>
          <p:nvPr/>
        </p:nvSpPr>
        <p:spPr bwMode="auto">
          <a:xfrm>
            <a:off x="6919913" y="2814638"/>
            <a:ext cx="1995487" cy="193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f</a:t>
            </a:r>
            <a:r>
              <a:rPr lang="en-US" altLang="en-US" sz="1800" baseline="-25000">
                <a:latin typeface="Calibri" panose="020F0502020204030204" pitchFamily="34" charset="0"/>
              </a:rPr>
              <a:t>NAD83</a:t>
            </a:r>
            <a:r>
              <a:rPr lang="en-US" altLang="en-US" sz="1800">
                <a:latin typeface="Calibri" panose="020F0502020204030204" pitchFamily="34" charset="0"/>
              </a:rPr>
              <a:t> – </a:t>
            </a:r>
            <a:r>
              <a:rPr lang="en-US" altLang="en-US" sz="1800">
                <a:latin typeface="Symbol" panose="05050102010706020507" pitchFamily="18" charset="2"/>
              </a:rPr>
              <a:t>f</a:t>
            </a:r>
            <a:r>
              <a:rPr lang="en-US" altLang="en-US" sz="1800" baseline="-25000">
                <a:latin typeface="Calibri" panose="020F0502020204030204" pitchFamily="34" charset="0"/>
              </a:rPr>
              <a:t>”2022”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Symbol" panose="05050102010706020507" pitchFamily="18" charset="2"/>
              </a:rPr>
              <a:t>l</a:t>
            </a:r>
            <a:r>
              <a:rPr lang="en-US" altLang="en-US" sz="1800" baseline="-25000">
                <a:latin typeface="Calibri" panose="020F0502020204030204" pitchFamily="34" charset="0"/>
              </a:rPr>
              <a:t>NAD83</a:t>
            </a:r>
            <a:r>
              <a:rPr lang="en-US" altLang="en-US" sz="1800">
                <a:latin typeface="Calibri" panose="020F0502020204030204" pitchFamily="34" charset="0"/>
              </a:rPr>
              <a:t> – </a:t>
            </a:r>
            <a:r>
              <a:rPr lang="en-US" altLang="en-US" sz="1800">
                <a:latin typeface="Symbol" panose="05050102010706020507" pitchFamily="18" charset="2"/>
              </a:rPr>
              <a:t>l</a:t>
            </a:r>
            <a:r>
              <a:rPr lang="en-US" altLang="en-US" sz="1800" baseline="-25000">
                <a:latin typeface="Calibri" panose="020F0502020204030204" pitchFamily="34" charset="0"/>
              </a:rPr>
              <a:t>”2022”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h</a:t>
            </a:r>
            <a:r>
              <a:rPr lang="en-US" altLang="en-US" sz="1800" baseline="-25000">
                <a:latin typeface="Calibri" panose="020F0502020204030204" pitchFamily="34" charset="0"/>
              </a:rPr>
              <a:t>NAD83</a:t>
            </a:r>
            <a:r>
              <a:rPr lang="en-US" altLang="en-US" sz="1800">
                <a:latin typeface="Calibri" panose="020F0502020204030204" pitchFamily="34" charset="0"/>
              </a:rPr>
              <a:t> – h</a:t>
            </a:r>
            <a:r>
              <a:rPr lang="en-US" altLang="en-US" sz="1800" baseline="-25000">
                <a:latin typeface="Calibri" panose="020F0502020204030204" pitchFamily="34" charset="0"/>
              </a:rPr>
              <a:t>”2022”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baseline="-25000">
              <a:latin typeface="Calibri" panose="020F0502020204030204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>
                <a:latin typeface="Calibri" panose="020F0502020204030204" pitchFamily="34" charset="0"/>
              </a:rPr>
              <a:t>all vary smoothly by latitude and longitude</a:t>
            </a:r>
          </a:p>
        </p:txBody>
      </p:sp>
      <p:sp>
        <p:nvSpPr>
          <p:cNvPr id="37910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205C3C7-59E4-4BAC-B848-DE922E4444A0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Horizontal Shifts</a:t>
            </a:r>
            <a:endParaRPr lang="en-US" dirty="0"/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North America &amp; Caribbean</a:t>
            </a:r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8815"/>
            <a:ext cx="4040188" cy="3023407"/>
          </a:xfrm>
        </p:spPr>
      </p:pic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Pacific &amp; Mariana</a:t>
            </a:r>
            <a:endParaRPr lang="en-US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700630"/>
            <a:ext cx="4041775" cy="2899777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7518-E41A-445E-8A23-8E4626402EC8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32931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Vertical Shifts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Ellipsoidal</a:t>
            </a:r>
            <a:endParaRPr lang="en-US" dirty="0"/>
          </a:p>
        </p:txBody>
      </p:sp>
      <p:pic>
        <p:nvPicPr>
          <p:cNvPr id="14" name="Content Placeholder 13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638815"/>
            <a:ext cx="4040188" cy="3023407"/>
          </a:xfrm>
        </p:spPr>
      </p:pic>
      <p:sp>
        <p:nvSpPr>
          <p:cNvPr id="12" name="Text Placeholder 11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Orthometric</a:t>
            </a:r>
            <a:endParaRPr lang="en-US" dirty="0"/>
          </a:p>
        </p:txBody>
      </p:sp>
      <p:pic>
        <p:nvPicPr>
          <p:cNvPr id="15" name="Content Placeholder 14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5025" y="2634853"/>
            <a:ext cx="4041775" cy="3031331"/>
          </a:xfrm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F27518-E41A-445E-8A23-8E4626402EC8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38767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C5BD6D-6EE3-463D-BB34-5DAEB9C56FF8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34773" t="21640" r="35945" b="10415"/>
          <a:stretch/>
        </p:blipFill>
        <p:spPr>
          <a:xfrm>
            <a:off x="836788" y="2228795"/>
            <a:ext cx="2466514" cy="321760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92361" y="751467"/>
            <a:ext cx="778706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Remember:  </a:t>
            </a:r>
          </a:p>
          <a:p>
            <a:endParaRPr lang="en-US" dirty="0" smtClean="0"/>
          </a:p>
          <a:p>
            <a:r>
              <a:rPr lang="en-US" b="1" i="1" dirty="0" smtClean="0"/>
              <a:t>“America </a:t>
            </a:r>
            <a:r>
              <a:rPr lang="en-US" b="1" i="1" dirty="0"/>
              <a:t>needs a </a:t>
            </a:r>
            <a:r>
              <a:rPr lang="en-US" b="1" i="1" dirty="0" smtClean="0"/>
              <a:t>reliable </a:t>
            </a:r>
            <a:r>
              <a:rPr lang="en-US" b="1" i="1" dirty="0"/>
              <a:t>and </a:t>
            </a:r>
            <a:r>
              <a:rPr lang="en-US" b="1" i="1" dirty="0" smtClean="0"/>
              <a:t>efficient means to </a:t>
            </a:r>
            <a:r>
              <a:rPr lang="en-US" b="1" i="1" dirty="0"/>
              <a:t>determine </a:t>
            </a:r>
            <a:r>
              <a:rPr lang="en-US" b="1" i="1" dirty="0" smtClean="0"/>
              <a:t>absolute </a:t>
            </a:r>
            <a:r>
              <a:rPr lang="en-US" b="1" i="1" dirty="0"/>
              <a:t>elevations, </a:t>
            </a:r>
            <a:endParaRPr lang="en-US" b="1" i="1" dirty="0" smtClean="0"/>
          </a:p>
          <a:p>
            <a:r>
              <a:rPr lang="en-US" b="1" i="1" dirty="0" smtClean="0"/>
              <a:t>relative </a:t>
            </a:r>
            <a:r>
              <a:rPr lang="en-US" b="1" i="1" dirty="0"/>
              <a:t>only to </a:t>
            </a:r>
            <a:r>
              <a:rPr lang="en-US" b="1" i="1" dirty="0" smtClean="0"/>
              <a:t>the earth’s center”</a:t>
            </a:r>
            <a:endParaRPr lang="en-US" b="1" i="1" dirty="0"/>
          </a:p>
          <a:p>
            <a:endParaRPr lang="en-US" b="1" i="1" dirty="0"/>
          </a:p>
        </p:txBody>
      </p:sp>
      <p:sp>
        <p:nvSpPr>
          <p:cNvPr id="7" name="Rectangle 6"/>
          <p:cNvSpPr/>
          <p:nvPr/>
        </p:nvSpPr>
        <p:spPr>
          <a:xfrm>
            <a:off x="4419600" y="4515259"/>
            <a:ext cx="4572000" cy="286232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dirty="0" smtClean="0">
                <a:latin typeface="Times New Roman" panose="02020603050405020304" pitchFamily="18" charset="0"/>
              </a:rPr>
              <a:t>Adapt:</a:t>
            </a:r>
          </a:p>
          <a:p>
            <a:endParaRPr lang="en-US" dirty="0">
              <a:latin typeface="Times New Roman" panose="02020603050405020304" pitchFamily="18" charset="0"/>
            </a:endParaRPr>
          </a:p>
          <a:p>
            <a:endParaRPr lang="en-US" b="1" i="1" dirty="0" smtClean="0"/>
          </a:p>
          <a:p>
            <a:r>
              <a:rPr lang="en-US" b="1" i="1" dirty="0" smtClean="0"/>
              <a:t>“…the </a:t>
            </a:r>
            <a:r>
              <a:rPr lang="en-US" b="1" i="1" dirty="0"/>
              <a:t>vertical datum will </a:t>
            </a:r>
            <a:r>
              <a:rPr lang="en-US" b="1" i="1" dirty="0" smtClean="0"/>
              <a:t>be </a:t>
            </a:r>
            <a:r>
              <a:rPr lang="en-US" b="1" i="1" dirty="0"/>
              <a:t>accessed through GNSS and an accurate </a:t>
            </a:r>
            <a:r>
              <a:rPr lang="en-US" b="1" i="1" dirty="0" smtClean="0"/>
              <a:t>geoid </a:t>
            </a:r>
            <a:r>
              <a:rPr lang="en-US" b="1" i="1" dirty="0"/>
              <a:t>model, rather than through publication </a:t>
            </a:r>
            <a:r>
              <a:rPr lang="en-US" b="1" i="1" dirty="0" smtClean="0"/>
              <a:t>of </a:t>
            </a:r>
            <a:r>
              <a:rPr lang="en-US" b="1" i="1" dirty="0"/>
              <a:t>heights on passive geodetic bench </a:t>
            </a:r>
            <a:r>
              <a:rPr lang="en-US" b="1" i="1" dirty="0" smtClean="0"/>
              <a:t>marks…”</a:t>
            </a:r>
            <a:endParaRPr lang="en-US" b="1" i="1" dirty="0"/>
          </a:p>
          <a:p>
            <a:endParaRPr lang="en-US" b="1" i="1" dirty="0"/>
          </a:p>
          <a:p>
            <a:endParaRPr lang="en-US" b="1" i="1" dirty="0" smtClean="0"/>
          </a:p>
          <a:p>
            <a:endParaRPr lang="en-US" b="1" i="1" dirty="0"/>
          </a:p>
        </p:txBody>
      </p:sp>
      <p:pic>
        <p:nvPicPr>
          <p:cNvPr id="8" name="Shape 106"/>
          <p:cNvPicPr preferRelativeResize="0"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2228795"/>
            <a:ext cx="2383580" cy="309926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>
            <a:outerShdw blurRad="50800" dist="38100" dir="2880003" sx="103000" sy="103000" algn="ctr" rotWithShape="0">
              <a:srgbClr val="808080">
                <a:alpha val="18999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04800" y="562325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b="1" i="1" dirty="0"/>
              <a:t>“…establish…a network of 55,000 bench marks with 10 km by 10 km…spacing…”</a:t>
            </a:r>
          </a:p>
        </p:txBody>
      </p:sp>
    </p:spTree>
    <p:extLst>
      <p:ext uri="{BB962C8B-B14F-4D97-AF65-F5344CB8AC3E}">
        <p14:creationId xmlns:p14="http://schemas.microsoft.com/office/powerpoint/2010/main" val="227515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9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Outline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Why change?</a:t>
            </a:r>
          </a:p>
          <a:p>
            <a:r>
              <a:rPr lang="en-US" b="1" dirty="0" smtClean="0"/>
              <a:t>Naming conventions of NSRS 2022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Geometric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Regional Reference Frames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Intraplate Velocity Models</a:t>
            </a:r>
          </a:p>
          <a:p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Geopotential component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Static</a:t>
            </a:r>
          </a:p>
          <a:p>
            <a:pPr lvl="1"/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Time-varying</a:t>
            </a:r>
          </a:p>
          <a:p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Future Plans and Summary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Session A1: Modernized and Emerging GNSS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36A621D-B3D1-422D-955B-1C2DBCF4FF1D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ION ITM 2017 Monterey CA   30 January - 02 February 2017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34883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NSRS Modernization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 bwMode="gray">
          <a:xfrm>
            <a:off x="0" y="1736623"/>
            <a:ext cx="2734235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 fontScale="92500" lnSpcReduction="10000"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Old: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83(2011)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83(PA11)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400" kern="0" dirty="0" smtClean="0">
              <a:latin typeface="Gill Sans MT" panose="020B0502020104020203" pitchFamily="34" charset="0"/>
            </a:endParaRP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400" kern="0" dirty="0" smtClean="0">
                <a:latin typeface="Gill Sans MT" panose="020B0502020104020203" pitchFamily="34" charset="0"/>
              </a:rPr>
              <a:t>NAD </a:t>
            </a:r>
            <a:r>
              <a:rPr lang="en-US" sz="2400" kern="0" dirty="0">
                <a:latin typeface="Gill Sans MT" panose="020B0502020104020203" pitchFamily="34" charset="0"/>
              </a:rPr>
              <a:t>83(MA11)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  <p:sp>
        <p:nvSpPr>
          <p:cNvPr id="23563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Gill Sans MT" panose="020B0502020104020203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Gill Sans MT" panose="020B0502020104020203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Gill Sans MT" panose="020B0502020104020203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Gill Sans MT" panose="020B0502020104020203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1072E1BF-CDED-4AEF-BB7E-0EC57C96FEF7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 smtClean="0">
              <a:solidFill>
                <a:srgbClr val="898989"/>
              </a:solidFill>
            </a:endParaRPr>
          </a:p>
        </p:txBody>
      </p:sp>
      <p:sp>
        <p:nvSpPr>
          <p:cNvPr id="13" name="Content Placeholder 2"/>
          <p:cNvSpPr txBox="1">
            <a:spLocks/>
          </p:cNvSpPr>
          <p:nvPr/>
        </p:nvSpPr>
        <p:spPr bwMode="gray">
          <a:xfrm>
            <a:off x="2590800" y="1611057"/>
            <a:ext cx="63246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400" b="0">
                <a:solidFill>
                  <a:schemeClr val="tx1"/>
                </a:solidFill>
                <a:latin typeface="Calibri"/>
                <a:ea typeface="+mn-ea"/>
                <a:cs typeface="Calibri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Char char="–"/>
              <a:defRPr sz="2000" b="0">
                <a:solidFill>
                  <a:schemeClr val="tx1"/>
                </a:solidFill>
                <a:latin typeface="Calibri"/>
                <a:cs typeface="Calibri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0">
                <a:solidFill>
                  <a:schemeClr val="tx1"/>
                </a:solidFill>
                <a:latin typeface="Calibri"/>
                <a:cs typeface="Calibri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1800" b="1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 typeface="Wingdings" pitchFamily="2" charset="2"/>
              <a:buNone/>
              <a:defRPr/>
            </a:pPr>
            <a:r>
              <a:rPr lang="en-US" sz="2400" u="sng" kern="0" dirty="0" smtClean="0">
                <a:latin typeface="Gill Sans MT" panose="020B0502020104020203" pitchFamily="34" charset="0"/>
              </a:rPr>
              <a:t>The New: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The North American Terrestrial Reference Frame of 2022 </a:t>
            </a:r>
          </a:p>
          <a:p>
            <a:pPr marL="0" indent="0">
              <a:buFont typeface="Wingdings" pitchFamily="2" charset="2"/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(NATRF2022)</a:t>
            </a:r>
          </a:p>
          <a:p>
            <a:pPr marL="0" indent="0">
              <a:buFont typeface="Wingdings" pitchFamily="2" charset="2"/>
              <a:buNone/>
              <a:defRPr/>
            </a:pP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Pacific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(PTRF2022)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Caribbean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(CTRF2022)</a:t>
            </a:r>
          </a:p>
          <a:p>
            <a:pPr marL="0" indent="0">
              <a:buNone/>
              <a:defRPr/>
            </a:pPr>
            <a:endParaRPr lang="en-US" sz="2000" kern="0" dirty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>
                <a:latin typeface="Gill Sans MT" panose="020B0502020104020203" pitchFamily="34" charset="0"/>
              </a:rPr>
              <a:t>The </a:t>
            </a:r>
            <a:r>
              <a:rPr lang="en-US" sz="2000" kern="0" dirty="0" smtClean="0">
                <a:latin typeface="Gill Sans MT" panose="020B0502020104020203" pitchFamily="34" charset="0"/>
              </a:rPr>
              <a:t>Mariana Terrestrial </a:t>
            </a:r>
            <a:r>
              <a:rPr lang="en-US" sz="2000" kern="0" dirty="0">
                <a:latin typeface="Gill Sans MT" panose="020B0502020104020203" pitchFamily="34" charset="0"/>
              </a:rPr>
              <a:t>Reference Frame of 2022 </a:t>
            </a:r>
            <a:endParaRPr lang="en-US" sz="2000" kern="0" dirty="0" smtClean="0">
              <a:latin typeface="Gill Sans MT" panose="020B0502020104020203" pitchFamily="34" charset="0"/>
            </a:endParaRPr>
          </a:p>
          <a:p>
            <a:pPr marL="0" indent="0">
              <a:buNone/>
              <a:defRPr/>
            </a:pPr>
            <a:r>
              <a:rPr lang="en-US" sz="2000" kern="0" dirty="0" smtClean="0">
                <a:latin typeface="Gill Sans MT" panose="020B0502020104020203" pitchFamily="34" charset="0"/>
              </a:rPr>
              <a:t>	(MTRF2022</a:t>
            </a:r>
            <a:r>
              <a:rPr lang="en-US" kern="0" dirty="0">
                <a:latin typeface="Gill Sans MT" panose="020B0502020104020203" pitchFamily="34" charset="0"/>
              </a:rPr>
              <a:t>)</a:t>
            </a:r>
          </a:p>
          <a:p>
            <a:pPr lvl="1">
              <a:defRPr/>
            </a:pPr>
            <a:endParaRPr lang="en-US" sz="2400" kern="0" dirty="0"/>
          </a:p>
          <a:p>
            <a:pPr marL="0" indent="0">
              <a:buFont typeface="Wingdings" pitchFamily="2" charset="2"/>
              <a:buNone/>
              <a:defRPr/>
            </a:pPr>
            <a:endParaRPr lang="en-US" b="1" kern="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7877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1267</Words>
  <Application>Microsoft Office PowerPoint</Application>
  <PresentationFormat>On-screen Show (4:3)</PresentationFormat>
  <Paragraphs>323</Paragraphs>
  <Slides>31</Slides>
  <Notes>7</Notes>
  <HiddenSlides>1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Gill Sans MT</vt:lpstr>
      <vt:lpstr>Symbol</vt:lpstr>
      <vt:lpstr>Times New Roman</vt:lpstr>
      <vt:lpstr>Wingdings</vt:lpstr>
      <vt:lpstr>Custom Design</vt:lpstr>
      <vt:lpstr>Office Theme</vt:lpstr>
      <vt:lpstr>National Spatial Reference System Access in 2022</vt:lpstr>
      <vt:lpstr>Outline</vt:lpstr>
      <vt:lpstr>NGS Vision</vt:lpstr>
      <vt:lpstr>Replace NAD 83</vt:lpstr>
      <vt:lpstr>Horizontal Shifts</vt:lpstr>
      <vt:lpstr>Vertical Shifts</vt:lpstr>
      <vt:lpstr>PowerPoint Presentation</vt:lpstr>
      <vt:lpstr>Outline</vt:lpstr>
      <vt:lpstr>NSRS Modernization</vt:lpstr>
      <vt:lpstr>NSRS Modernization</vt:lpstr>
      <vt:lpstr>NSRS Modernization</vt:lpstr>
      <vt:lpstr>Outline</vt:lpstr>
      <vt:lpstr>Four Frames/Plates in 2022</vt:lpstr>
      <vt:lpstr>Horizontal Vectors</vt:lpstr>
      <vt:lpstr>Outline</vt:lpstr>
      <vt:lpstr>Intraplate Horizontal Velocities at CORS</vt:lpstr>
      <vt:lpstr>Residual Horizontal Velocities</vt:lpstr>
      <vt:lpstr>Intraplate Vertical Velocities at CORS</vt:lpstr>
      <vt:lpstr>Outline</vt:lpstr>
      <vt:lpstr>GRAV-D (25 January 2017)</vt:lpstr>
      <vt:lpstr>xGEOID16B =&gt; GEOID2022</vt:lpstr>
      <vt:lpstr>Outline</vt:lpstr>
      <vt:lpstr>Time-Varying Geoid</vt:lpstr>
      <vt:lpstr>Outline</vt:lpstr>
      <vt:lpstr>Future Plans and Summary</vt:lpstr>
      <vt:lpstr>Future Plans and Summary</vt:lpstr>
      <vt:lpstr>To Learn More</vt:lpstr>
      <vt:lpstr>To Learn More</vt:lpstr>
      <vt:lpstr>Questions?</vt:lpstr>
      <vt:lpstr>NSRS Modernization</vt:lpstr>
      <vt:lpstr>NSRS Modernization</vt:lpstr>
    </vt:vector>
  </TitlesOfParts>
  <Company>NOS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Galen.Scott</dc:creator>
  <cp:lastModifiedBy>Daniel R Roman</cp:lastModifiedBy>
  <cp:revision>31</cp:revision>
  <dcterms:created xsi:type="dcterms:W3CDTF">2009-10-22T15:32:12Z</dcterms:created>
  <dcterms:modified xsi:type="dcterms:W3CDTF">2017-01-30T20:23:22Z</dcterms:modified>
</cp:coreProperties>
</file>