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8"/>
  </p:notesMasterIdLst>
  <p:sldIdLst>
    <p:sldId id="257" r:id="rId2"/>
    <p:sldId id="269" r:id="rId3"/>
    <p:sldId id="273" r:id="rId4"/>
    <p:sldId id="275" r:id="rId5"/>
    <p:sldId id="264" r:id="rId6"/>
    <p:sldId id="274" r:id="rId7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60" y="33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88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28" name="Google Shape;128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947844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28" name="Google Shape;128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4797810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28" name="Google Shape;128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8520348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8" name="Google Shape;128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60164541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8" name="Google Shape;128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1794872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3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3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>
            <a:spLocks noGrp="1"/>
          </p:cNvSpPr>
          <p:nvPr>
            <p:ph type="title"/>
          </p:nvPr>
        </p:nvSpPr>
        <p:spPr>
          <a:xfrm rot="5400000">
            <a:off x="5463778" y="1371601"/>
            <a:ext cx="4388644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2"/>
          <p:cNvSpPr txBox="1">
            <a:spLocks noGrp="1"/>
          </p:cNvSpPr>
          <p:nvPr>
            <p:ph type="body" idx="1"/>
          </p:nvPr>
        </p:nvSpPr>
        <p:spPr>
          <a:xfrm rot="5400000">
            <a:off x="1272778" y="-609599"/>
            <a:ext cx="4388644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2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2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2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 txBox="1"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 b="1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4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4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5"/>
          <p:cNvSpPr txBox="1"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body" idx="1"/>
          </p:nvPr>
        </p:nvSpPr>
        <p:spPr>
          <a:xfrm>
            <a:off x="457200" y="1200151"/>
            <a:ext cx="4038600" cy="33944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body" idx="2"/>
          </p:nvPr>
        </p:nvSpPr>
        <p:spPr>
          <a:xfrm>
            <a:off x="4648200" y="1200151"/>
            <a:ext cx="4038600" cy="33944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5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6"/>
          <p:cNvSpPr txBox="1"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body" idx="2"/>
          </p:nvPr>
        </p:nvSpPr>
        <p:spPr>
          <a:xfrm>
            <a:off x="457200" y="1631156"/>
            <a:ext cx="4040188" cy="29634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0" name="Google Shape;40;p6"/>
          <p:cNvSpPr txBox="1">
            <a:spLocks noGrp="1"/>
          </p:cNvSpPr>
          <p:nvPr>
            <p:ph type="body" idx="3"/>
          </p:nvPr>
        </p:nvSpPr>
        <p:spPr>
          <a:xfrm>
            <a:off x="4645026" y="1151335"/>
            <a:ext cx="4041775" cy="4798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1" name="Google Shape;41;p6"/>
          <p:cNvSpPr txBox="1">
            <a:spLocks noGrp="1"/>
          </p:cNvSpPr>
          <p:nvPr>
            <p:ph type="body" idx="4"/>
          </p:nvPr>
        </p:nvSpPr>
        <p:spPr>
          <a:xfrm>
            <a:off x="4645026" y="1631156"/>
            <a:ext cx="4041775" cy="29634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7"/>
          <p:cNvSpPr txBox="1"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7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7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8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8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8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9"/>
          <p:cNvSpPr txBox="1">
            <a:spLocks noGrp="1"/>
          </p:cNvSpPr>
          <p:nvPr>
            <p:ph type="body" idx="1"/>
          </p:nvPr>
        </p:nvSpPr>
        <p:spPr>
          <a:xfrm>
            <a:off x="3575050" y="204788"/>
            <a:ext cx="5111750" cy="43898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9"/>
          <p:cNvSpPr txBox="1">
            <a:spLocks noGrp="1"/>
          </p:cNvSpPr>
          <p:nvPr>
            <p:ph type="body" idx="2"/>
          </p:nvPr>
        </p:nvSpPr>
        <p:spPr>
          <a:xfrm>
            <a:off x="457201" y="1076326"/>
            <a:ext cx="3008313" cy="35182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58" name="Google Shape;58;p9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9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0"/>
          <p:cNvSpPr>
            <a:spLocks noGrp="1"/>
          </p:cNvSpPr>
          <p:nvPr>
            <p:ph type="pic" idx="2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Google Shape;64;p10"/>
          <p:cNvSpPr txBox="1">
            <a:spLocks noGrp="1"/>
          </p:cNvSpPr>
          <p:nvPr>
            <p:ph type="body" idx="1"/>
          </p:nvPr>
        </p:nvSpPr>
        <p:spPr>
          <a:xfrm>
            <a:off x="1792288" y="4025503"/>
            <a:ext cx="5486400" cy="6036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5" name="Google Shape;65;p10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0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0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1"/>
          <p:cNvSpPr txBox="1">
            <a:spLocks noGrp="1"/>
          </p:cNvSpPr>
          <p:nvPr>
            <p:ph type="body" idx="1"/>
          </p:nvPr>
        </p:nvSpPr>
        <p:spPr>
          <a:xfrm rot="5400000">
            <a:off x="2874764" y="-1217413"/>
            <a:ext cx="3394472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1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1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1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1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1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geodesy.noaa.gov/api/%3cproduct%3e/meta" TargetMode="External"/><Relationship Id="rId4" Type="http://schemas.openxmlformats.org/officeDocument/2006/relationships/hyperlink" Target="https://geodesy.noaa.gov/api/%3cproduct%3e/%3c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geodesy.noaa.gov/web_services/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4"/>
          <p:cNvSpPr txBox="1"/>
          <p:nvPr/>
        </p:nvSpPr>
        <p:spPr>
          <a:xfrm>
            <a:off x="0" y="630961"/>
            <a:ext cx="9144000" cy="43509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lang="en-US" sz="3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API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lang="en-US" sz="1600" dirty="0"/>
              <a:t>Krishna Tadepalli</a:t>
            </a:r>
            <a:endParaRPr sz="1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19"/>
          <p:cNvSpPr txBox="1"/>
          <p:nvPr/>
        </p:nvSpPr>
        <p:spPr>
          <a:xfrm>
            <a:off x="418215" y="0"/>
            <a:ext cx="8902262" cy="49669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API vs Download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	</a:t>
            </a:r>
          </a:p>
          <a:p>
            <a:pPr marL="571500" marR="0" lvl="0" indent="-5715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  <a:tabLst/>
              <a:defRPr/>
            </a:pPr>
            <a:endParaRPr kumimoji="0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2216937"/>
              </p:ext>
            </p:extLst>
          </p:nvPr>
        </p:nvGraphicFramePr>
        <p:xfrm>
          <a:off x="418215" y="2007131"/>
          <a:ext cx="6096000" cy="27232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2883197168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4187891162"/>
                    </a:ext>
                  </a:extLst>
                </a:gridCol>
              </a:tblGrid>
              <a:tr h="350875">
                <a:tc>
                  <a:txBody>
                    <a:bodyPr/>
                    <a:lstStyle/>
                    <a:p>
                      <a:r>
                        <a:rPr lang="en-US" dirty="0"/>
                        <a:t>API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Download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75149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Platform independent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Platform independent (?)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409939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Internet</a:t>
                      </a:r>
                      <a:r>
                        <a:rPr lang="en-US" baseline="0" dirty="0"/>
                        <a:t> access required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</a:t>
                      </a:r>
                      <a:r>
                        <a:rPr lang="en-US" baseline="0" dirty="0"/>
                        <a:t> internet access required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263505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Updates are automatic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Updates are manual(?)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3554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Command line access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Command line access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29808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Access is through API calls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Access is through an executable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03181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Backward compatibility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Backward compatibility may not be guaranteed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50605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474776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19"/>
          <p:cNvSpPr txBox="1"/>
          <p:nvPr/>
        </p:nvSpPr>
        <p:spPr>
          <a:xfrm>
            <a:off x="120869" y="380445"/>
            <a:ext cx="8902262" cy="50444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tabLst/>
              <a:defRPr/>
            </a:pPr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tabLst/>
              <a:defRPr/>
            </a:pPr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API</a:t>
            </a:r>
            <a:endParaRPr kumimoji="0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None/>
              <a:tabLst/>
              <a:defRPr/>
            </a:pPr>
            <a:endParaRPr kumimoji="0" sz="2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Delivered in JSON format</a:t>
            </a:r>
          </a:p>
          <a:p>
            <a:pPr lvl="0">
              <a:buSzPts val="2400"/>
              <a:defRPr/>
            </a:pPr>
            <a:r>
              <a:rPr lang="en-US" dirty="0"/>
              <a:t>{</a:t>
            </a:r>
            <a:br>
              <a:rPr lang="en-US" sz="2400" dirty="0"/>
            </a:br>
            <a:r>
              <a:rPr lang="en-US" dirty="0"/>
              <a:t>"</a:t>
            </a:r>
            <a:r>
              <a:rPr lang="en-US" dirty="0" err="1"/>
              <a:t>geoidModel</a:t>
            </a:r>
            <a:r>
              <a:rPr lang="en-US" dirty="0"/>
              <a:t>": "GEOID18",</a:t>
            </a:r>
            <a:br>
              <a:rPr lang="en-US" sz="2400" dirty="0"/>
            </a:br>
            <a:r>
              <a:rPr lang="en-US" dirty="0"/>
              <a:t>"station": "</a:t>
            </a:r>
            <a:r>
              <a:rPr lang="en-US" dirty="0" err="1"/>
              <a:t>UserStation</a:t>
            </a:r>
            <a:r>
              <a:rPr lang="en-US" dirty="0"/>
              <a:t>",</a:t>
            </a:r>
            <a:br>
              <a:rPr lang="en-US" sz="2400" dirty="0"/>
            </a:br>
            <a:r>
              <a:rPr lang="en-US" dirty="0"/>
              <a:t>"</a:t>
            </a:r>
            <a:r>
              <a:rPr lang="en-US" dirty="0" err="1"/>
              <a:t>lat</a:t>
            </a:r>
            <a:r>
              <a:rPr lang="en-US" dirty="0"/>
              <a:t>": 40.0,</a:t>
            </a:r>
            <a:br>
              <a:rPr lang="en-US" sz="2400" dirty="0"/>
            </a:br>
            <a:r>
              <a:rPr lang="en-US" dirty="0"/>
              <a:t>"</a:t>
            </a:r>
            <a:r>
              <a:rPr lang="en-US" dirty="0" err="1"/>
              <a:t>latDms</a:t>
            </a:r>
            <a:r>
              <a:rPr lang="en-US" dirty="0"/>
              <a:t>": "N400000.00000",</a:t>
            </a:r>
            <a:br>
              <a:rPr lang="en-US" sz="2400" dirty="0"/>
            </a:br>
            <a:r>
              <a:rPr lang="en-US" dirty="0"/>
              <a:t>"</a:t>
            </a:r>
            <a:r>
              <a:rPr lang="en-US" dirty="0" err="1"/>
              <a:t>lon</a:t>
            </a:r>
            <a:r>
              <a:rPr lang="en-US" dirty="0"/>
              <a:t>": -80.0,</a:t>
            </a:r>
            <a:br>
              <a:rPr lang="en-US" sz="2400" dirty="0"/>
            </a:br>
            <a:r>
              <a:rPr lang="en-US" dirty="0"/>
              <a:t>"</a:t>
            </a:r>
            <a:r>
              <a:rPr lang="en-US" dirty="0" err="1"/>
              <a:t>lonDms</a:t>
            </a:r>
            <a:r>
              <a:rPr lang="en-US" dirty="0"/>
              <a:t>": "W0800000.00000",</a:t>
            </a:r>
            <a:br>
              <a:rPr lang="en-US" sz="2400" dirty="0"/>
            </a:br>
            <a:r>
              <a:rPr lang="en-US" dirty="0"/>
              <a:t>"</a:t>
            </a:r>
            <a:r>
              <a:rPr lang="en-US" dirty="0" err="1"/>
              <a:t>geoidHeight</a:t>
            </a:r>
            <a:r>
              <a:rPr lang="en-US" dirty="0"/>
              <a:t>": -33.203,</a:t>
            </a:r>
            <a:br>
              <a:rPr lang="en-US" sz="2400" dirty="0"/>
            </a:br>
            <a:r>
              <a:rPr lang="en-US" dirty="0"/>
              <a:t>"error": 0.034</a:t>
            </a:r>
            <a:br>
              <a:rPr lang="en-US" sz="2400" dirty="0"/>
            </a:br>
            <a:r>
              <a:rPr lang="en-US" dirty="0"/>
              <a:t>}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tabLst/>
              <a:defRPr/>
            </a:pPr>
            <a:r>
              <a:rPr lang="en-US" sz="1600" dirty="0" err="1"/>
              <a:t>GeoJSON</a:t>
            </a:r>
            <a:r>
              <a:rPr lang="en-US" sz="1600" dirty="0"/>
              <a:t> option under consideration</a:t>
            </a:r>
            <a:endParaRPr kumimoji="0" lang="en-US" sz="1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sym typeface="Arial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 panose="020B0604020202020204" pitchFamily="34" charset="0"/>
              <a:buChar char="•"/>
              <a:tabLst/>
              <a:defRPr/>
            </a:pPr>
            <a:r>
              <a:rPr lang="en-US" sz="2400" dirty="0"/>
              <a:t>Easy to consume and parse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	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	</a:t>
            </a:r>
          </a:p>
          <a:p>
            <a:pPr marL="571500" marR="0" lvl="0" indent="-5715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  <a:tabLst/>
              <a:defRPr/>
            </a:pPr>
            <a:endParaRPr kumimoji="0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280500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19"/>
          <p:cNvSpPr txBox="1"/>
          <p:nvPr/>
        </p:nvSpPr>
        <p:spPr>
          <a:xfrm>
            <a:off x="120869" y="186886"/>
            <a:ext cx="8902262" cy="50444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tabLst/>
              <a:defRPr/>
            </a:pPr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tabLst/>
              <a:defRPr/>
            </a:pPr>
            <a:endParaRPr lang="en-US" sz="3200" dirty="0"/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tabLst/>
              <a:defRPr/>
            </a:pPr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API</a:t>
            </a:r>
            <a:endParaRPr kumimoji="0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None/>
              <a:tabLst/>
              <a:defRPr/>
            </a:pPr>
            <a:endParaRPr kumimoji="0" sz="2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Standardized URL patterns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	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https://geodesy.noaa.gov/api/&lt;product&gt;/&lt;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request&gt;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Metadata available for keys used in JSON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	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  <a:hlinkClick r:id="rId5"/>
              </a:rPr>
              <a:t>https://geodesy.noaa.gov/api/&lt;product&gt;/meta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lvl="0">
              <a:buSzPts val="2400"/>
              <a:defRPr/>
            </a:pPr>
            <a:r>
              <a:rPr lang="en-US" dirty="0"/>
              <a:t>{</a:t>
            </a:r>
          </a:p>
          <a:p>
            <a:pPr lvl="0">
              <a:buSzPts val="2400"/>
              <a:defRPr/>
            </a:pPr>
            <a:r>
              <a:rPr lang="en-US" dirty="0"/>
              <a:t>  "error": "Error, in meters, associated with Geoid Height computation",</a:t>
            </a:r>
          </a:p>
          <a:p>
            <a:pPr lvl="0">
              <a:buSzPts val="2400"/>
              <a:defRPr/>
            </a:pPr>
            <a:r>
              <a:rPr lang="en-US" dirty="0"/>
              <a:t>  "</a:t>
            </a:r>
            <a:r>
              <a:rPr lang="en-US" dirty="0" err="1"/>
              <a:t>geoidHeight</a:t>
            </a:r>
            <a:r>
              <a:rPr lang="en-US" dirty="0"/>
              <a:t>": "Geoid Height in meters",</a:t>
            </a:r>
          </a:p>
          <a:p>
            <a:pPr lvl="0">
              <a:buSzPts val="2400"/>
              <a:defRPr/>
            </a:pPr>
            <a:r>
              <a:rPr lang="en-US" dirty="0"/>
              <a:t>  "</a:t>
            </a:r>
            <a:r>
              <a:rPr lang="en-US" dirty="0" err="1"/>
              <a:t>geoidModel</a:t>
            </a:r>
            <a:r>
              <a:rPr lang="en-US" dirty="0"/>
              <a:t>": "An alphanumeric ID of the model used to compute Geoid Height",</a:t>
            </a:r>
          </a:p>
          <a:p>
            <a:pPr lvl="0">
              <a:buSzPts val="2400"/>
              <a:defRPr/>
            </a:pPr>
            <a:r>
              <a:rPr lang="en-US" dirty="0"/>
              <a:t>  "</a:t>
            </a:r>
            <a:r>
              <a:rPr lang="en-US" dirty="0" err="1"/>
              <a:t>lat</a:t>
            </a:r>
            <a:r>
              <a:rPr lang="en-US" dirty="0"/>
              <a:t>": "Latitude, in decimal degrees, positive north of the equator",</a:t>
            </a:r>
          </a:p>
          <a:p>
            <a:pPr lvl="0">
              <a:buSzPts val="2400"/>
              <a:defRPr/>
            </a:pPr>
            <a:r>
              <a:rPr lang="en-US" dirty="0"/>
              <a:t>  "</a:t>
            </a:r>
            <a:r>
              <a:rPr lang="en-US" dirty="0" err="1"/>
              <a:t>latDms</a:t>
            </a:r>
            <a:r>
              <a:rPr lang="en-US" dirty="0"/>
              <a:t>": "Latitude in Degrees-Minutes-Seconds with a '</a:t>
            </a:r>
            <a:r>
              <a:rPr lang="en-US" dirty="0" err="1"/>
              <a:t>N'orth</a:t>
            </a:r>
            <a:r>
              <a:rPr lang="en-US" dirty="0"/>
              <a:t> or '</a:t>
            </a:r>
            <a:r>
              <a:rPr lang="en-US" dirty="0" err="1"/>
              <a:t>S'outh</a:t>
            </a:r>
            <a:r>
              <a:rPr lang="en-US" dirty="0"/>
              <a:t> hemisphere prefix",</a:t>
            </a:r>
          </a:p>
          <a:p>
            <a:pPr lvl="0">
              <a:buSzPts val="2400"/>
              <a:defRPr/>
            </a:pPr>
            <a:r>
              <a:rPr lang="en-US" dirty="0"/>
              <a:t>  "</a:t>
            </a:r>
            <a:r>
              <a:rPr lang="en-US" dirty="0" err="1"/>
              <a:t>lon</a:t>
            </a:r>
            <a:r>
              <a:rPr lang="en-US" dirty="0"/>
              <a:t>": "Longitude in decimal degrees; negative west of the prime meridian",</a:t>
            </a:r>
          </a:p>
          <a:p>
            <a:pPr lvl="0">
              <a:buSzPts val="2400"/>
              <a:defRPr/>
            </a:pPr>
            <a:r>
              <a:rPr lang="en-US" dirty="0"/>
              <a:t>  "</a:t>
            </a:r>
            <a:r>
              <a:rPr lang="en-US" dirty="0" err="1"/>
              <a:t>lonDms</a:t>
            </a:r>
            <a:r>
              <a:rPr lang="en-US" dirty="0"/>
              <a:t>": "Longitude in Degrees-Minutes-Seconds with an '</a:t>
            </a:r>
            <a:r>
              <a:rPr lang="en-US" dirty="0" err="1"/>
              <a:t>E'ast</a:t>
            </a:r>
            <a:r>
              <a:rPr lang="en-US" dirty="0"/>
              <a:t> or '</a:t>
            </a:r>
            <a:r>
              <a:rPr lang="en-US" dirty="0" err="1"/>
              <a:t>W'est</a:t>
            </a:r>
            <a:r>
              <a:rPr lang="en-US" dirty="0"/>
              <a:t> hemisphere prefix",</a:t>
            </a:r>
          </a:p>
          <a:p>
            <a:pPr lvl="0">
              <a:buSzPts val="2400"/>
              <a:defRPr/>
            </a:pPr>
            <a:r>
              <a:rPr lang="en-US" dirty="0"/>
              <a:t>  "station": "An alphanumeric name associated with a given </a:t>
            </a:r>
            <a:r>
              <a:rPr lang="en-US" dirty="0" err="1"/>
              <a:t>lat</a:t>
            </a:r>
            <a:r>
              <a:rPr lang="en-US" dirty="0"/>
              <a:t>-long"</a:t>
            </a:r>
          </a:p>
          <a:p>
            <a:pPr lvl="0">
              <a:buSzPts val="2400"/>
              <a:defRPr/>
            </a:pPr>
            <a:r>
              <a:rPr lang="en-US" dirty="0"/>
              <a:t>}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Rate limits apply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	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	</a:t>
            </a:r>
          </a:p>
          <a:p>
            <a:pPr marL="571500" marR="0" lvl="0" indent="-5715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  <a:tabLst/>
              <a:defRPr/>
            </a:pPr>
            <a:endParaRPr kumimoji="0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0114800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3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3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3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30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30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0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0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30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30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30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30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0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0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19"/>
          <p:cNvSpPr txBox="1"/>
          <p:nvPr/>
        </p:nvSpPr>
        <p:spPr>
          <a:xfrm>
            <a:off x="115614" y="136634"/>
            <a:ext cx="8902262" cy="46284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tabLst/>
              <a:defRPr/>
            </a:pPr>
            <a:endParaRPr lang="en-US" sz="3200" dirty="0"/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tabLst/>
              <a:defRPr/>
            </a:pPr>
            <a:endParaRPr lang="en-US" sz="3200" dirty="0"/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tabLst/>
              <a:defRPr/>
            </a:pPr>
            <a:endParaRPr lang="en-US" sz="3200" dirty="0"/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tabLst/>
              <a:defRPr/>
            </a:pPr>
            <a:r>
              <a:rPr lang="en-US" sz="3200" dirty="0"/>
              <a:t>What’s available as an API?</a:t>
            </a:r>
            <a:endParaRPr kumimoji="0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None/>
              <a:tabLst/>
              <a:defRPr/>
            </a:pPr>
            <a:endParaRPr kumimoji="0" sz="2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  <a:p>
            <a:pPr marL="342900" indent="-342900">
              <a:buSzPts val="2400"/>
              <a:buFont typeface="Arial" panose="020B0604020202020204" pitchFamily="34" charset="0"/>
              <a:buChar char="•"/>
              <a:defRPr/>
            </a:pPr>
            <a:r>
              <a:rPr lang="en-US" sz="2400" dirty="0"/>
              <a:t>API discovery link</a:t>
            </a:r>
          </a:p>
          <a:p>
            <a:pPr lvl="1">
              <a:buSzPts val="2400"/>
              <a:defRPr/>
            </a:pPr>
            <a:r>
              <a:rPr lang="en-US" sz="2400" dirty="0"/>
              <a:t>	</a:t>
            </a:r>
            <a:r>
              <a:rPr lang="en-US" sz="2400" dirty="0">
                <a:hlinkClick r:id="rId4"/>
              </a:rPr>
              <a:t>https://geodesy.noaa.gov/web_services/</a:t>
            </a:r>
            <a:endParaRPr lang="en-US" sz="2400" dirty="0"/>
          </a:p>
          <a:p>
            <a:pPr lvl="1">
              <a:buSzPts val="2400"/>
              <a:defRPr/>
            </a:pPr>
            <a:r>
              <a:rPr lang="en-US" sz="2400" dirty="0"/>
              <a:t>     			or</a:t>
            </a:r>
          </a:p>
          <a:p>
            <a:pPr lvl="1">
              <a:buSzPts val="2400"/>
              <a:defRPr/>
            </a:pPr>
            <a:r>
              <a:rPr lang="en-US" sz="2400" dirty="0"/>
              <a:t>	 Navigate to Tools-&gt;Web Services</a:t>
            </a:r>
          </a:p>
          <a:p>
            <a:pPr marL="571500" indent="-571500">
              <a:buSzPts val="2400"/>
              <a:buFont typeface="Arial"/>
              <a:buChar char="•"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The link provides:</a:t>
            </a:r>
          </a:p>
          <a:p>
            <a:pPr>
              <a:buSzPts val="2400"/>
              <a:defRPr/>
            </a:pPr>
            <a:r>
              <a:rPr lang="en-US" sz="1800" dirty="0"/>
              <a:t>	Available APIs</a:t>
            </a:r>
          </a:p>
          <a:p>
            <a:pPr>
              <a:buSzPts val="2400"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	Sample URL patterns</a:t>
            </a:r>
          </a:p>
          <a:p>
            <a:pPr>
              <a:buSzPts val="2400"/>
              <a:defRPr/>
            </a:pPr>
            <a:r>
              <a:rPr lang="en-US" sz="1800" dirty="0"/>
              <a:t>	Description of request parameters</a:t>
            </a:r>
          </a:p>
          <a:p>
            <a:pPr marL="571500" indent="-571500">
              <a:buSzPts val="2400"/>
              <a:buFont typeface="Arial"/>
              <a:buChar char="•"/>
              <a:defRPr/>
            </a:pPr>
            <a:r>
              <a:rPr lang="en-US" sz="2400" dirty="0"/>
              <a:t>APIs for alpha products (under development)</a:t>
            </a:r>
          </a:p>
          <a:p>
            <a:pPr>
              <a:buSzPts val="2400"/>
              <a:defRPr/>
            </a:pPr>
            <a:r>
              <a:rPr lang="en-US" dirty="0"/>
              <a:t>	</a:t>
            </a:r>
          </a:p>
          <a:p>
            <a:pPr>
              <a:buSzPts val="2400"/>
              <a:defRPr/>
            </a:pPr>
            <a:endParaRPr lang="en-US" sz="1800" dirty="0"/>
          </a:p>
          <a:p>
            <a:pPr>
              <a:buSzPts val="2400"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tabLst/>
              <a:defRPr/>
            </a:pPr>
            <a:endParaRPr lang="en-US" sz="1800" baseline="0" dirty="0"/>
          </a:p>
          <a:p>
            <a:pPr marL="571500" marR="0" lvl="0" indent="-5715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  <a:tabLst/>
              <a:defRPr/>
            </a:pPr>
            <a:endParaRPr kumimoji="0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7599607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19"/>
          <p:cNvSpPr txBox="1"/>
          <p:nvPr/>
        </p:nvSpPr>
        <p:spPr>
          <a:xfrm>
            <a:off x="115614" y="136634"/>
            <a:ext cx="8902262" cy="46284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tabLst/>
              <a:defRPr/>
            </a:pPr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tabLst/>
              <a:defRPr/>
            </a:pPr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tabLst/>
              <a:defRPr/>
            </a:pPr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tabLst/>
              <a:defRPr/>
            </a:pPr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Other Services</a:t>
            </a:r>
            <a:endParaRPr kumimoji="0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None/>
              <a:tabLst/>
              <a:defRPr/>
            </a:pPr>
            <a:endParaRPr kumimoji="0" sz="2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WMS/WMTS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 panose="020B0604020202020204" pitchFamily="34" charset="0"/>
              <a:buChar char="•"/>
              <a:tabLst/>
              <a:defRPr/>
            </a:pPr>
            <a:r>
              <a:rPr lang="en-US" sz="2400" dirty="0"/>
              <a:t>WFS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Vector Tiles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571500" marR="0" lvl="0" indent="-5715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  <a:tabLst/>
              <a:defRPr/>
            </a:pPr>
            <a:endParaRPr kumimoji="0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769580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2078</TotalTime>
  <Words>362</Words>
  <Application>Microsoft Office PowerPoint</Application>
  <PresentationFormat>On-screen Show (16:9)</PresentationFormat>
  <Paragraphs>75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Krishna Tadepalli</cp:lastModifiedBy>
  <cp:revision>78</cp:revision>
  <dcterms:modified xsi:type="dcterms:W3CDTF">2021-09-09T14:36:22Z</dcterms:modified>
</cp:coreProperties>
</file>