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343" r:id="rId2"/>
    <p:sldId id="389" r:id="rId3"/>
    <p:sldId id="598" r:id="rId4"/>
    <p:sldId id="599" r:id="rId5"/>
    <p:sldId id="600" r:id="rId6"/>
    <p:sldId id="579" r:id="rId7"/>
    <p:sldId id="557" r:id="rId8"/>
    <p:sldId id="558" r:id="rId9"/>
    <p:sldId id="559" r:id="rId10"/>
    <p:sldId id="601" r:id="rId11"/>
    <p:sldId id="602" r:id="rId12"/>
    <p:sldId id="603" r:id="rId13"/>
    <p:sldId id="597" r:id="rId14"/>
    <p:sldId id="594" r:id="rId15"/>
    <p:sldId id="595" r:id="rId16"/>
    <p:sldId id="596" r:id="rId17"/>
    <p:sldId id="604" r:id="rId18"/>
    <p:sldId id="56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CC"/>
    <a:srgbClr val="FF6600"/>
    <a:srgbClr val="9900CC"/>
    <a:srgbClr val="00FFFF"/>
    <a:srgbClr val="CC00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yDl_aqUTdFY6eKURmiCBBk-mP4R10Dx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4FB85-CC0D-41F1-8786-0E8E08EFF4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7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0884" indent="-27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9053" indent="-22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52674" indent="-22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96295" indent="-22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9916" indent="-22181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3538" indent="-22181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27159" indent="-22181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70780" indent="-22181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A6BF6-3AFE-45E3-A922-7177E1D2BC5D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11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75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008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7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77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64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0884" indent="-27726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09053" indent="-221811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52674" indent="-221811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96295" indent="-221811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39916" indent="-221811" defTabSz="443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83538" indent="-221811" defTabSz="443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27159" indent="-221811" defTabSz="443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70780" indent="-221811" defTabSz="443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92C2F-C36C-4C07-B1AD-60E5EEA1BA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/>
                <a:sym typeface="Arial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19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hlinkClick r:id="rId3"/>
              </a:rPr>
              <a:t>https://www.youtube.com/playlist?list=PLsyDl_aqUTdFY6eKURmiCBBk-mP4R10Dx</a:t>
            </a:r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8587" indent="-2803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2917" indent="-223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1158" indent="-223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0941" indent="-223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4562" indent="-22335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8183" indent="-22335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1804" indent="-22335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5425" indent="-223351" defTabSz="443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8CF0C-2CD8-40E3-B547-3222A9168BC2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S PGothic" pitchFamily="34" charset="-128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MS PGothic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53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25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62D6-0A22-4321-8B8C-8B05D31931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7EB2-CD6A-4856-8D16-614BF0D871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9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C53F-6971-49A5-91E4-0B3DA1438D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5638-EE7E-456B-9FD5-AA0509CDF2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4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E2CC-51F8-4D44-8BD4-71EFA343D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4604-00C8-4C09-85C4-117A42FD4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0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3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8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EAFD-C5AD-4CE4-A9A2-1620EF885A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0A46-871E-4729-9783-841A67B991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7ECE-9AF2-4ADE-B121-1164F1FFB6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A09C-50D8-4425-8086-338AFB21C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C10B-6B64-4DB8-926F-B0CE452903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FA71-42F9-46F0-AAB1-77E4E7B7C8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062-5E46-4E83-A73A-3E31CD20CD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5328-6158-4665-8C42-BE4BD0776F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5D7B-A6EC-4DD7-94BD-613EC1E6E2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FD5C-4B07-41B4-A825-23BD2C1408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9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72BD-AEFA-4E9C-A3F7-B099FB084B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5F8D-0F11-4034-A73A-98CA8F610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A40E-3D68-4990-986D-2C254545A1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9E40-FB0F-4D34-BF50-10284A98DD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3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5781-3118-47C8-A1AF-FD18E3517A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DFC1-7D66-499C-BB8D-4E0F2A9B2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1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670813F4-5EFC-4B36-B954-3568AA051563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10/31/2017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2FDA4AF-7BF3-4CA9-A6D4-43FE57F0476A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80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  <p:sldLayoutId id="214748369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654620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NGS Products Update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651125" y="5623560"/>
            <a:ext cx="393255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Denis Riordan,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PSM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NOAA, National Geodetic Survey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denis.riordan@noaa.gov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0" y="2750760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Alabama Society of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Prof. Land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Surveyors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2017 Annual Conference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Pelham, Alabama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October 18, 2017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5735759"/>
            <a:ext cx="732802" cy="7604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5806440"/>
            <a:ext cx="653415" cy="6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81900" y="1358577"/>
            <a:ext cx="8975400" cy="548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It will “hold” everything.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GNSS, leveling, gravity,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DoV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CORS and surveys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Equipment descriptions &amp; histories, site logs, etc.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Models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Guidelines &amp; strategies</a:t>
            </a:r>
          </a:p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It’s a tool, not just an archive of results.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Searches and filters.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Statistics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Plots</a:t>
            </a:r>
          </a:p>
          <a:p>
            <a:pPr marL="914400" marR="0" lvl="1" indent="-40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○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Reports</a:t>
            </a:r>
          </a:p>
          <a:p>
            <a:pPr marL="508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lang="en-US" sz="2400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sz="2400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 Database will enable ability to track position changes over time</a:t>
            </a:r>
            <a:endParaRPr lang="en-US" sz="2400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33384" y="502325"/>
            <a:ext cx="5276834" cy="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  <a:sym typeface="Times New Roman"/>
              </a:rPr>
              <a:t>New NGS Database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5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81900" y="915655"/>
            <a:ext cx="8975400" cy="548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It’s common for projects to collect several types of data, e.g.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gravity&amp;GNSS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leveling&amp;GNSS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static&amp;kinematic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GNSS. They’re related so let’s not treat them as separate.</a:t>
            </a:r>
          </a:p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OPUS-for-everything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is a working name for a proposed web app to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consolidate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and process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all data from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 project.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23718" y="334730"/>
            <a:ext cx="8975400" cy="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“Feeding” the database.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025" y="3355962"/>
            <a:ext cx="6391275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8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81975" y="288075"/>
            <a:ext cx="8975400" cy="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OPUS-for-everything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25" y="920512"/>
            <a:ext cx="639127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625" y="3136900"/>
            <a:ext cx="7524750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1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81900" y="1709554"/>
            <a:ext cx="8975400" cy="3980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view and features for session / marks table.</a:t>
            </a: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to how OPUS Projects defines sessions.</a:t>
            </a: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 to Add / Delete CORS</a:t>
            </a:r>
            <a:endParaRPr lang="en-US" sz="2800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baseline processing.</a:t>
            </a: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800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Adjustments using NGS software ADJUST.</a:t>
            </a: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 creation of B-file &amp; G-file.</a:t>
            </a: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234"/>
          <p:cNvSpPr txBox="1"/>
          <p:nvPr/>
        </p:nvSpPr>
        <p:spPr>
          <a:xfrm>
            <a:off x="294410" y="675994"/>
            <a:ext cx="7805880" cy="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OPUS-Projects – new Bluebooking features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0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4"/>
          <p:cNvSpPr txBox="1"/>
          <p:nvPr/>
        </p:nvSpPr>
        <p:spPr>
          <a:xfrm>
            <a:off x="516081" y="435852"/>
            <a:ext cx="7805880" cy="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OPUS-Projects – new Bluebooking features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829" r="1725"/>
          <a:stretch/>
        </p:blipFill>
        <p:spPr>
          <a:xfrm>
            <a:off x="554183" y="1106487"/>
            <a:ext cx="8017163" cy="571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104" t="9828" r="3027" b="85714"/>
          <a:stretch/>
        </p:blipFill>
        <p:spPr>
          <a:xfrm>
            <a:off x="5144655" y="1106487"/>
            <a:ext cx="3426692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447" r="1888" b="4607"/>
          <a:stretch/>
        </p:blipFill>
        <p:spPr>
          <a:xfrm>
            <a:off x="294532" y="1080655"/>
            <a:ext cx="6965254" cy="4738254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5" name="Shape 234"/>
          <p:cNvSpPr txBox="1"/>
          <p:nvPr/>
        </p:nvSpPr>
        <p:spPr>
          <a:xfrm>
            <a:off x="294410" y="371199"/>
            <a:ext cx="7805880" cy="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OPUS-Projects – new Bluebooking features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267" r="1980" b="2524"/>
          <a:stretch/>
        </p:blipFill>
        <p:spPr>
          <a:xfrm>
            <a:off x="844064" y="1612232"/>
            <a:ext cx="7144905" cy="4993106"/>
          </a:xfrm>
          <a:prstGeom prst="rect">
            <a:avLst/>
          </a:prstGeom>
          <a:ln w="317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90852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201" r="1980" b="1803"/>
          <a:stretch/>
        </p:blipFill>
        <p:spPr>
          <a:xfrm>
            <a:off x="72192" y="541417"/>
            <a:ext cx="9060671" cy="6316583"/>
          </a:xfrm>
          <a:prstGeom prst="rect">
            <a:avLst/>
          </a:prstGeom>
          <a:ln w="31750">
            <a:solidFill>
              <a:srgbClr val="CC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7230981" y="3898232"/>
            <a:ext cx="1191126" cy="324852"/>
          </a:xfrm>
          <a:prstGeom prst="straightConnector1">
            <a:avLst/>
          </a:prstGeom>
          <a:ln w="6350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308" b="14288"/>
          <a:stretch/>
        </p:blipFill>
        <p:spPr>
          <a:xfrm>
            <a:off x="596127" y="658289"/>
            <a:ext cx="8079243" cy="5891101"/>
          </a:xfrm>
          <a:prstGeom prst="rect">
            <a:avLst/>
          </a:prstGeom>
          <a:ln w="50800">
            <a:solidFill>
              <a:srgbClr val="00FF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3882" b="16582"/>
          <a:stretch/>
        </p:blipFill>
        <p:spPr>
          <a:xfrm>
            <a:off x="840314" y="969224"/>
            <a:ext cx="7524425" cy="52692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926"/>
          <a:stretch/>
        </p:blipFill>
        <p:spPr>
          <a:xfrm>
            <a:off x="1247774" y="742950"/>
            <a:ext cx="5962273" cy="5955030"/>
          </a:xfrm>
          <a:prstGeom prst="rect">
            <a:avLst/>
          </a:prstGeom>
          <a:ln w="41275">
            <a:solidFill>
              <a:srgbClr val="FF6600"/>
            </a:solidFill>
          </a:ln>
        </p:spPr>
      </p:pic>
      <p:sp>
        <p:nvSpPr>
          <p:cNvPr id="8" name="Shape 234"/>
          <p:cNvSpPr txBox="1"/>
          <p:nvPr/>
        </p:nvSpPr>
        <p:spPr>
          <a:xfrm>
            <a:off x="545869" y="5439"/>
            <a:ext cx="8070329" cy="49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OPUS-Projects – new Bluebooking features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5561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/>
          <p:cNvSpPr txBox="1"/>
          <p:nvPr/>
        </p:nvSpPr>
        <p:spPr>
          <a:xfrm>
            <a:off x="977896" y="2024502"/>
            <a:ext cx="7805880" cy="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375"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More information on all updated products can be found on the NGS website at: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www.ngs.noaa.gov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34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 txBox="1">
            <a:spLocks noChangeArrowheads="1"/>
          </p:cNvSpPr>
          <p:nvPr/>
        </p:nvSpPr>
        <p:spPr bwMode="auto">
          <a:xfrm>
            <a:off x="4502150" y="287338"/>
            <a:ext cx="3014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  <a:sym typeface="Arial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627" y="1043523"/>
            <a:ext cx="670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 ?   QUESTIONS  ?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82" y="2281151"/>
            <a:ext cx="5560291" cy="4170218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50323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99"/>
                </a:solidFill>
                <a:ea typeface="ＭＳ Ｐゴシック" pitchFamily="34" charset="-128"/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00200"/>
            <a:ext cx="8778240" cy="48006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99"/>
                </a:solidFill>
                <a:ea typeface="ＭＳ Ｐゴシック" pitchFamily="34" charset="-128"/>
              </a:rPr>
              <a:t>1.   -   NADCON 5.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sz="800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99"/>
                </a:solidFill>
                <a:ea typeface="ＭＳ Ｐゴシック" pitchFamily="34" charset="-128"/>
              </a:rPr>
              <a:t>2.   -   Updated NGS Database.</a:t>
            </a:r>
            <a:endParaRPr lang="en-US" sz="2800" b="1" dirty="0">
              <a:solidFill>
                <a:srgbClr val="000099"/>
              </a:solidFill>
              <a:ea typeface="ＭＳ Ｐゴシック" pitchFamily="34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sz="800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 marL="514350" indent="-514350">
              <a:lnSpc>
                <a:spcPct val="120000"/>
              </a:lnSpc>
              <a:spcBef>
                <a:spcPct val="0"/>
              </a:spcBef>
              <a:buAutoNum type="arabicPeriod" startAt="3"/>
            </a:pPr>
            <a:r>
              <a:rPr lang="en-US" sz="2800" b="1" dirty="0" smtClean="0">
                <a:solidFill>
                  <a:srgbClr val="000099"/>
                </a:solidFill>
                <a:ea typeface="ＭＳ Ｐゴシック" pitchFamily="34" charset="-128"/>
              </a:rPr>
              <a:t>-   </a:t>
            </a:r>
            <a:r>
              <a:rPr lang="en-US" sz="2800" b="1" dirty="0">
                <a:solidFill>
                  <a:srgbClr val="000099"/>
                </a:solidFill>
                <a:ea typeface="ＭＳ Ｐゴシック" pitchFamily="34" charset="-128"/>
              </a:rPr>
              <a:t>OPUS </a:t>
            </a:r>
            <a:r>
              <a:rPr lang="en-US" sz="2800" b="1" dirty="0" smtClean="0">
                <a:solidFill>
                  <a:srgbClr val="000099"/>
                </a:solidFill>
                <a:ea typeface="ＭＳ Ｐゴシック" pitchFamily="34" charset="-128"/>
              </a:rPr>
              <a:t>Additions.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buAutoNum type="arabicPeriod" startAt="3"/>
            </a:pPr>
            <a:endParaRPr lang="en-US" sz="800" b="1" dirty="0">
              <a:solidFill>
                <a:srgbClr val="000099"/>
              </a:solidFill>
              <a:ea typeface="ＭＳ Ｐゴシック" pitchFamily="34" charset="-128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ea typeface="ＭＳ Ｐゴシック" pitchFamily="34" charset="-128"/>
              </a:rPr>
              <a:t>4</a:t>
            </a:r>
            <a:r>
              <a:rPr lang="en-US" sz="2800" b="1" dirty="0" smtClean="0">
                <a:solidFill>
                  <a:srgbClr val="000099"/>
                </a:solidFill>
                <a:ea typeface="ＭＳ Ｐゴシック" pitchFamily="34" charset="-128"/>
              </a:rPr>
              <a:t>.   </a:t>
            </a:r>
            <a:r>
              <a:rPr lang="en-US" sz="2800" b="1" dirty="0">
                <a:solidFill>
                  <a:srgbClr val="000099"/>
                </a:solidFill>
                <a:ea typeface="ＭＳ Ｐゴシック" pitchFamily="34" charset="-128"/>
              </a:rPr>
              <a:t>-   OPUS Projects with Bluebooking features.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sz="800" b="1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99"/>
                </a:solidFill>
                <a:ea typeface="ＭＳ Ｐゴシック" pitchFamily="34" charset="-128"/>
              </a:rPr>
              <a:t>5</a:t>
            </a:r>
            <a:r>
              <a:rPr lang="en-US" sz="2800" b="1" dirty="0" smtClean="0">
                <a:solidFill>
                  <a:srgbClr val="000099"/>
                </a:solidFill>
                <a:ea typeface="ＭＳ Ｐゴシック" pitchFamily="34" charset="-128"/>
              </a:rPr>
              <a:t>.   -   Questions.</a:t>
            </a:r>
            <a:endParaRPr lang="en-US" sz="2800" b="1" dirty="0">
              <a:solidFill>
                <a:srgbClr val="00009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6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652"/>
            <a:ext cx="8229600" cy="72289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NADCON - Historical Overview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097100"/>
            <a:ext cx="9051635" cy="15840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1989 : NAD 83(1986) released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176213" lvl="1" indent="0">
              <a:buNone/>
            </a:pPr>
            <a:r>
              <a:rPr lang="en-US" dirty="0" smtClean="0"/>
              <a:t>1990:  NADCON v1.0 released:	              </a:t>
            </a:r>
            <a:r>
              <a:rPr lang="en-US" dirty="0" smtClean="0">
                <a:solidFill>
                  <a:srgbClr val="000099"/>
                </a:solidFill>
              </a:rPr>
              <a:t>NAD27  </a:t>
            </a:r>
            <a:r>
              <a:rPr lang="en-US" dirty="0" smtClean="0">
                <a:solidFill>
                  <a:srgbClr val="000099"/>
                </a:solidFill>
                <a:sym typeface="Wingdings" panose="05000000000000000000" pitchFamily="2" charset="2"/>
              </a:rPr>
              <a:t>&lt;--&gt;  NAD83 (86)</a:t>
            </a: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166262" y="2857660"/>
            <a:ext cx="8880759" cy="815113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en-US" sz="3100" dirty="0" smtClean="0"/>
              <a:t>1990-1997:  NADCON v2.1</a:t>
            </a:r>
            <a:r>
              <a:rPr lang="en-US" sz="3100" b="1" dirty="0" smtClean="0">
                <a:solidFill>
                  <a:srgbClr val="FF0000"/>
                </a:solidFill>
              </a:rPr>
              <a:t>	</a:t>
            </a:r>
            <a:r>
              <a:rPr lang="en-US" sz="3100" dirty="0" smtClean="0"/>
              <a:t>	      </a:t>
            </a:r>
            <a:r>
              <a:rPr lang="en-US" sz="3100" dirty="0" smtClean="0">
                <a:solidFill>
                  <a:srgbClr val="000099"/>
                </a:solidFill>
              </a:rPr>
              <a:t>NAD27  </a:t>
            </a:r>
            <a:r>
              <a:rPr lang="en-US" sz="3100" dirty="0" smtClean="0">
                <a:solidFill>
                  <a:srgbClr val="000099"/>
                </a:solidFill>
                <a:sym typeface="Wingdings" panose="05000000000000000000" pitchFamily="2" charset="2"/>
              </a:rPr>
              <a:t>&lt;--&gt;  NAD83 (HARN)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000099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DOS based program, PC based</a:t>
            </a:r>
            <a:endParaRPr lang="en-US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161650" y="3979582"/>
            <a:ext cx="8880759" cy="134672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2600" dirty="0" smtClean="0"/>
              <a:t>1997-2005:  NADCON v2.1	         </a:t>
            </a:r>
            <a:r>
              <a:rPr lang="en-US" sz="2600" dirty="0" smtClean="0">
                <a:solidFill>
                  <a:srgbClr val="000099"/>
                </a:solidFill>
              </a:rPr>
              <a:t>NAD27  </a:t>
            </a:r>
            <a:r>
              <a:rPr lang="en-US" sz="2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&lt;--&gt;  NAD83 (HARN / FBN)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Only 19 states had significant shifts from HARN to FBN</a:t>
            </a:r>
          </a:p>
          <a:p>
            <a:pPr marL="1771650" lvl="5" indent="0">
              <a:buNone/>
            </a:pPr>
            <a:r>
              <a:rPr lang="en-US" dirty="0">
                <a:solidFill>
                  <a:schemeClr val="tx1"/>
                </a:solidFill>
              </a:rPr>
              <a:t>Program expanded to handle FBN changes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Program still DOS / PC based</a:t>
            </a:r>
            <a:endParaRPr lang="en-US" dirty="0">
              <a:solidFill>
                <a:schemeClr val="tx1"/>
              </a:solidFill>
            </a:endParaRPr>
          </a:p>
          <a:p>
            <a:pPr marL="1771650" lvl="5" indent="0"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64754" y="5680866"/>
            <a:ext cx="8880759" cy="1078363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en-US" sz="2600" dirty="0" smtClean="0"/>
              <a:t>2004:  NADCON v4.2		     		</a:t>
            </a:r>
            <a:r>
              <a:rPr lang="en-US" sz="2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SAME TRANSFORMATIONS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Efforts made to improve NADCON, JAVA based / Windows driven menus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Program expanded to handle FBN changes</a:t>
            </a:r>
            <a:endParaRPr lang="en-US" dirty="0">
              <a:solidFill>
                <a:schemeClr val="tx1"/>
              </a:solidFill>
            </a:endParaRPr>
          </a:p>
          <a:p>
            <a:pPr marL="1771650" lvl="5" indent="0"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527"/>
            <a:ext cx="8229600" cy="72289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Historical Overview Cont.</a:t>
            </a:r>
            <a:endParaRPr lang="en-US" sz="3600" b="1" u="sng" dirty="0">
              <a:solidFill>
                <a:srgbClr val="000099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160142" y="1076538"/>
            <a:ext cx="8880759" cy="178724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600" dirty="0" smtClean="0"/>
              <a:t>2007:  GEOCON v1.0    </a:t>
            </a:r>
            <a:r>
              <a:rPr lang="en-US" sz="2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NAD83 (HARN / FBN)  &lt;--&gt;  NAD83 (2007)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Transformations from last NAD83, pre-2007 epoch</a:t>
            </a:r>
          </a:p>
          <a:p>
            <a:pPr marL="1771650" lvl="5" indent="0">
              <a:buNone/>
            </a:pPr>
            <a:r>
              <a:rPr lang="en-US" dirty="0">
                <a:solidFill>
                  <a:schemeClr val="tx1"/>
                </a:solidFill>
              </a:rPr>
              <a:t>Program expanded to provide ability of on-line computations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Program built for transformations to be relative to “national” adjustment</a:t>
            </a:r>
            <a:endParaRPr lang="en-US" dirty="0">
              <a:solidFill>
                <a:schemeClr val="tx1"/>
              </a:solidFill>
            </a:endParaRPr>
          </a:p>
          <a:p>
            <a:pPr marL="1771650" lvl="5" indent="0"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155525" y="2808355"/>
            <a:ext cx="8880759" cy="149117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600" dirty="0" smtClean="0"/>
              <a:t>2011:  GEOCON11 v1.0             </a:t>
            </a:r>
            <a:r>
              <a:rPr lang="en-US" sz="2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NAD83 (2007)  &lt;--&gt;  NAD83 (2011)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GEOCON expanded to go with latest NAD83 adjustment</a:t>
            </a:r>
          </a:p>
          <a:p>
            <a:pPr marL="1771650" lvl="5" indent="0">
              <a:buNone/>
            </a:pPr>
            <a:r>
              <a:rPr lang="en-US" dirty="0">
                <a:solidFill>
                  <a:schemeClr val="tx1"/>
                </a:solidFill>
              </a:rPr>
              <a:t>Program expanded to provide ability of on-line computations</a:t>
            </a:r>
          </a:p>
          <a:p>
            <a:pPr marL="1771650" lvl="5" indent="0">
              <a:buNone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"/>
          </p:nvPr>
        </p:nvSpPr>
        <p:spPr>
          <a:xfrm>
            <a:off x="150909" y="4272318"/>
            <a:ext cx="8880759" cy="149117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600" dirty="0" smtClean="0"/>
              <a:t>2012:  GEOCON &amp; 11 v1.0                     </a:t>
            </a:r>
            <a:r>
              <a:rPr lang="en-US" sz="2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SAME TRANSFORMATIONS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Program improvements / bug fixes</a:t>
            </a: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"/>
          </p:nvPr>
        </p:nvSpPr>
        <p:spPr>
          <a:xfrm>
            <a:off x="146294" y="5320145"/>
            <a:ext cx="8880759" cy="143163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600" dirty="0" smtClean="0"/>
              <a:t>2012:  GEOCON v2.0                               </a:t>
            </a:r>
            <a:r>
              <a:rPr lang="en-US" sz="2600" dirty="0" smtClean="0">
                <a:solidFill>
                  <a:srgbClr val="000099"/>
                </a:solidFill>
                <a:sym typeface="Wingdings" panose="05000000000000000000" pitchFamily="2" charset="2"/>
              </a:rPr>
              <a:t>SAME TRANSFORMATIONS</a:t>
            </a: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One combined “GEOCON” program</a:t>
            </a:r>
            <a:endParaRPr lang="en-US" dirty="0">
              <a:solidFill>
                <a:srgbClr val="000099"/>
              </a:solidFill>
            </a:endParaRP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HARN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FBN Adjustment results accounted for on state by state basis</a:t>
            </a:r>
            <a:endParaRPr lang="en-US" dirty="0">
              <a:solidFill>
                <a:srgbClr val="000099"/>
              </a:solidFill>
            </a:endParaRPr>
          </a:p>
          <a:p>
            <a:pPr marL="1771650" lvl="5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2007 &amp; 2011 Nationwide</a:t>
            </a:r>
            <a:endParaRPr 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Historical Overview:  </a:t>
            </a:r>
            <a:r>
              <a:rPr lang="en-US" sz="2400" b="1" u="sng" dirty="0" smtClean="0">
                <a:solidFill>
                  <a:srgbClr val="000099"/>
                </a:solidFill>
              </a:rPr>
              <a:t>Problems</a:t>
            </a:r>
            <a:endParaRPr lang="en-US" sz="2400" b="1" u="sng" dirty="0">
              <a:solidFill>
                <a:srgbClr val="0000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Multiple DOS based programs</a:t>
            </a:r>
          </a:p>
          <a:p>
            <a:r>
              <a:rPr lang="en-US" dirty="0" smtClean="0"/>
              <a:t>Lack of documentation</a:t>
            </a:r>
          </a:p>
          <a:p>
            <a:r>
              <a:rPr lang="en-US" dirty="0" smtClean="0"/>
              <a:t>Inconsistent decision making </a:t>
            </a:r>
          </a:p>
          <a:p>
            <a:pPr lvl="1"/>
            <a:r>
              <a:rPr lang="en-US" dirty="0" smtClean="0"/>
              <a:t>Accuracy reporting</a:t>
            </a:r>
          </a:p>
          <a:p>
            <a:pPr lvl="1"/>
            <a:r>
              <a:rPr lang="en-US" dirty="0" smtClean="0"/>
              <a:t>State vs nationwide grids</a:t>
            </a:r>
          </a:p>
          <a:p>
            <a:pPr lvl="1"/>
            <a:r>
              <a:rPr lang="en-US" dirty="0" smtClean="0"/>
              <a:t>Skipping over transformations </a:t>
            </a:r>
          </a:p>
          <a:p>
            <a:r>
              <a:rPr lang="en-US" dirty="0" smtClean="0"/>
              <a:t>“Missteps” made by NGS…</a:t>
            </a:r>
          </a:p>
          <a:p>
            <a:pPr lvl="2"/>
            <a:r>
              <a:rPr lang="en-US" dirty="0" smtClean="0"/>
              <a:t>Too many to list, can read in the report.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6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NADCON v5.0?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9952" y="1524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How?</a:t>
            </a:r>
          </a:p>
          <a:p>
            <a:r>
              <a:rPr lang="en-US" dirty="0" smtClean="0"/>
              <a:t>Fresh pull of IDB</a:t>
            </a:r>
          </a:p>
          <a:p>
            <a:r>
              <a:rPr lang="en-US" dirty="0" smtClean="0"/>
              <a:t>New suite of analysis tools</a:t>
            </a:r>
          </a:p>
          <a:p>
            <a:r>
              <a:rPr lang="en-US" dirty="0" smtClean="0"/>
              <a:t>New grids from scratch</a:t>
            </a:r>
          </a:p>
          <a:p>
            <a:r>
              <a:rPr lang="en-US" dirty="0" smtClean="0"/>
              <a:t>No realizations skipped</a:t>
            </a:r>
          </a:p>
          <a:p>
            <a:r>
              <a:rPr lang="en-US" dirty="0" smtClean="0"/>
              <a:t>Make available through Geodetic Toolkit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075" y="1524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Transformations and error estimates for any point within a regional boundary, provided through biquadratic interpolation off of a grid</a:t>
            </a:r>
          </a:p>
          <a:p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in </a:t>
            </a:r>
            <a:r>
              <a:rPr lang="en-US" dirty="0" err="1" smtClean="0"/>
              <a:t>arcseconds</a:t>
            </a:r>
            <a:endParaRPr lang="en-US" dirty="0" smtClean="0"/>
          </a:p>
          <a:p>
            <a:r>
              <a:rPr lang="en-US" dirty="0" smtClean="0"/>
              <a:t>Ellipsoidal height in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04"/>
            <a:ext cx="9144000" cy="70812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NADCON 5 in the Geodetic Toolkit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742051"/>
            <a:ext cx="5590474" cy="611594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7364" y="2141621"/>
            <a:ext cx="2153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CURRENTLY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BETA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5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" y="590550"/>
            <a:ext cx="29621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 83 (2011)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Allowable Regions: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Alaska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Hawaii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PR/VI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Guam/CNMI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St. Paul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St. George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St. Lawrence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83583" y="426492"/>
            <a:ext cx="6740236" cy="6278049"/>
            <a:chOff x="1546514" y="494226"/>
            <a:chExt cx="6740236" cy="6278049"/>
          </a:xfrm>
        </p:grpSpPr>
        <p:sp>
          <p:nvSpPr>
            <p:cNvPr id="4" name="Oval 3"/>
            <p:cNvSpPr/>
            <p:nvPr/>
          </p:nvSpPr>
          <p:spPr>
            <a:xfrm>
              <a:off x="1546514" y="2124075"/>
              <a:ext cx="1676400" cy="1676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578678" y="5084989"/>
              <a:ext cx="1676400" cy="1676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37514" y="5095875"/>
              <a:ext cx="1676400" cy="1676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610350" y="2124075"/>
              <a:ext cx="1676400" cy="1676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95750" y="494226"/>
              <a:ext cx="1676400" cy="1676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680114" y="2124075"/>
              <a:ext cx="914400" cy="297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070514" y="1666875"/>
              <a:ext cx="1073727" cy="76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09805" y="1666875"/>
              <a:ext cx="1094509" cy="8323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04114" y="2099334"/>
              <a:ext cx="1014845" cy="3072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9489489">
              <a:off x="2963259" y="1513953"/>
              <a:ext cx="907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x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yz2plh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plh2xyz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9489489">
              <a:off x="3214246" y="2090720"/>
              <a:ext cx="1033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a,f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(GRS 80)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20628690">
              <a:off x="5901373" y="3897329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UTMS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20516042">
              <a:off x="6048357" y="4122073"/>
              <a:ext cx="913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a,f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(GRS 80)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2236872">
              <a:off x="5972684" y="1742163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SPC83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2362193">
              <a:off x="5586867" y="1985960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NAD 83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923916">
              <a:off x="4147638" y="3621989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USNG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127199">
              <a:off x="4008015" y="3909116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NAD 83 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255078" y="6116413"/>
              <a:ext cx="1517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47167" y="5576964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USNG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43298" y="6116413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NAD 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3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Gray Slide background - 081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36" name="Oval 35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7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3"/>
              <a:endCxn id="36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39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38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6"/>
              <a:endCxn id="38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69120" y="5059204"/>
            <a:ext cx="1924135" cy="1614641"/>
            <a:chOff x="1352465" y="1688796"/>
            <a:chExt cx="1924135" cy="1614641"/>
          </a:xfrm>
        </p:grpSpPr>
        <p:sp>
          <p:nvSpPr>
            <p:cNvPr id="4" name="Oval 3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9" name="Straight Connector 8"/>
            <p:cNvCxnSpPr>
              <a:stCxn id="8" idx="4"/>
              <a:endCxn id="5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  <a:endCxn id="4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7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6"/>
              <a:endCxn id="6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9471" y="4951012"/>
            <a:ext cx="1924135" cy="1614641"/>
            <a:chOff x="1352465" y="1688796"/>
            <a:chExt cx="1924135" cy="1614641"/>
          </a:xfrm>
        </p:grpSpPr>
        <p:sp>
          <p:nvSpPr>
            <p:cNvPr id="47" name="Oval 4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52" name="Straight Connector 51"/>
            <p:cNvCxnSpPr>
              <a:stCxn id="51" idx="4"/>
              <a:endCxn id="4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3"/>
              <a:endCxn id="4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5"/>
              <a:endCxn id="5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4"/>
              <a:endCxn id="4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3669868">
            <a:off x="446785" y="4313571"/>
            <a:ext cx="1924135" cy="1614641"/>
            <a:chOff x="1352465" y="1688796"/>
            <a:chExt cx="1924135" cy="1614641"/>
          </a:xfrm>
        </p:grpSpPr>
        <p:sp>
          <p:nvSpPr>
            <p:cNvPr id="58" name="Oval 5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3" name="Straight Connector 62"/>
            <p:cNvCxnSpPr>
              <a:stCxn id="62" idx="4"/>
              <a:endCxn id="5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3"/>
              <a:endCxn id="5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  <a:endCxn id="6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6"/>
              <a:endCxn id="6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69" name="Oval 6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3"/>
              <a:endCxn id="6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5"/>
              <a:endCxn id="7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4"/>
              <a:endCxn id="7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7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4598599">
            <a:off x="217362" y="2097156"/>
            <a:ext cx="1924135" cy="1614641"/>
            <a:chOff x="1352465" y="1688796"/>
            <a:chExt cx="1924135" cy="1614641"/>
          </a:xfrm>
        </p:grpSpPr>
        <p:sp>
          <p:nvSpPr>
            <p:cNvPr id="80" name="Oval 7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85" name="Straight Connector 84"/>
            <p:cNvCxnSpPr>
              <a:stCxn id="84" idx="4"/>
              <a:endCxn id="8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3"/>
              <a:endCxn id="8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5"/>
              <a:endCxn id="8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4"/>
              <a:endCxn id="8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6"/>
              <a:endCxn id="8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X, Y, Z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3" name="Oval 9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UTM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Oval 94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Arial"/>
              </a:rPr>
              <a:t>f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Arial"/>
              </a:rPr>
              <a:t>l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h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97" name="Straight Connector 96"/>
          <p:cNvCxnSpPr>
            <a:stCxn id="95" idx="3"/>
            <a:endCxn id="91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4"/>
            <a:endCxn id="9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64502" y="113250"/>
            <a:ext cx="27366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Region:  CONUS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NADCON 5 connections in RED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" name="Group 101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103" name="Oval 102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X, Y, Z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USNG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UTM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f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  <a:sym typeface="Arial"/>
                </a:rPr>
                <a:t>l</a:t>
              </a: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, h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8" name="Straight Connector 107"/>
            <p:cNvCxnSpPr>
              <a:stCxn id="107" idx="4"/>
              <a:endCxn id="104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3"/>
              <a:endCxn id="103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5"/>
              <a:endCxn id="106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4"/>
              <a:endCxn id="105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6"/>
              <a:endCxn id="105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116274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USSD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95446" y="255935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 27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 83 (1986)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 83 (2011)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44045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 83 (NSRS2007)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36028" y="458164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 83 (FBN)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NAD 83 (HARN)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82942" y="93541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2" name="Straight Connector 121"/>
          <p:cNvCxnSpPr>
            <a:stCxn id="95" idx="6"/>
            <a:endCxn id="84" idx="2"/>
          </p:cNvCxnSpPr>
          <p:nvPr/>
        </p:nvCxnSpPr>
        <p:spPr>
          <a:xfrm flipH="1">
            <a:off x="1683096" y="1399861"/>
            <a:ext cx="102987" cy="1120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62" idx="2"/>
            <a:endCxn id="84" idx="6"/>
          </p:cNvCxnSpPr>
          <p:nvPr/>
        </p:nvCxnSpPr>
        <p:spPr>
          <a:xfrm flipH="1" flipV="1">
            <a:off x="1788714" y="2965441"/>
            <a:ext cx="3088" cy="1651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" idx="2"/>
            <a:endCxn id="62" idx="7"/>
          </p:cNvCxnSpPr>
          <p:nvPr/>
        </p:nvCxnSpPr>
        <p:spPr>
          <a:xfrm flipH="1" flipV="1">
            <a:off x="2121618" y="4880423"/>
            <a:ext cx="952437" cy="4073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1" idx="2"/>
            <a:endCxn id="8" idx="6"/>
          </p:cNvCxnSpPr>
          <p:nvPr/>
        </p:nvCxnSpPr>
        <p:spPr>
          <a:xfrm flipH="1">
            <a:off x="3531255" y="5179612"/>
            <a:ext cx="1743151" cy="10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0" idx="2"/>
            <a:endCxn id="51" idx="6"/>
          </p:cNvCxnSpPr>
          <p:nvPr/>
        </p:nvCxnSpPr>
        <p:spPr>
          <a:xfrm flipH="1">
            <a:off x="5731606" y="4637240"/>
            <a:ext cx="1199705" cy="5423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2"/>
            <a:endCxn id="40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3" idx="2"/>
            <a:endCxn id="107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OAA-NGS - Grey - No Bird - 0527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697</Words>
  <Application>Microsoft Office PowerPoint</Application>
  <PresentationFormat>On-screen Show (4:3)</PresentationFormat>
  <Paragraphs>187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Wingdings</vt:lpstr>
      <vt:lpstr>1_NOAA-NGS - Grey - No Bird - 052715</vt:lpstr>
      <vt:lpstr>PowerPoint Presentation</vt:lpstr>
      <vt:lpstr>Presentation Outline</vt:lpstr>
      <vt:lpstr>NADCON - Historical Overview</vt:lpstr>
      <vt:lpstr>Historical Overview Cont.</vt:lpstr>
      <vt:lpstr>Historical Overview:  Problems</vt:lpstr>
      <vt:lpstr>What is NADCON v5.0?</vt:lpstr>
      <vt:lpstr>NADCON 5 in the Geodetic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Riordan</dc:creator>
  <cp:lastModifiedBy>Denis Riordan</cp:lastModifiedBy>
  <cp:revision>91</cp:revision>
  <dcterms:modified xsi:type="dcterms:W3CDTF">2017-10-31T13:26:21Z</dcterms:modified>
</cp:coreProperties>
</file>