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301" r:id="rId3"/>
    <p:sldId id="321" r:id="rId4"/>
    <p:sldId id="290" r:id="rId5"/>
    <p:sldId id="297" r:id="rId6"/>
    <p:sldId id="262" r:id="rId7"/>
    <p:sldId id="293" r:id="rId8"/>
    <p:sldId id="331" r:id="rId9"/>
    <p:sldId id="335" r:id="rId10"/>
    <p:sldId id="309" r:id="rId11"/>
    <p:sldId id="304" r:id="rId12"/>
    <p:sldId id="320" r:id="rId13"/>
    <p:sldId id="305" r:id="rId14"/>
    <p:sldId id="306" r:id="rId15"/>
    <p:sldId id="319" r:id="rId16"/>
    <p:sldId id="307" r:id="rId17"/>
    <p:sldId id="308" r:id="rId18"/>
    <p:sldId id="294" r:id="rId19"/>
    <p:sldId id="288" r:id="rId20"/>
    <p:sldId id="336" r:id="rId21"/>
    <p:sldId id="332" r:id="rId22"/>
    <p:sldId id="326" r:id="rId23"/>
    <p:sldId id="324" r:id="rId24"/>
    <p:sldId id="325" r:id="rId25"/>
    <p:sldId id="327" r:id="rId26"/>
    <p:sldId id="328" r:id="rId27"/>
    <p:sldId id="329" r:id="rId28"/>
    <p:sldId id="330" r:id="rId29"/>
    <p:sldId id="322" r:id="rId30"/>
    <p:sldId id="323" r:id="rId31"/>
    <p:sldId id="334" r:id="rId32"/>
    <p:sldId id="296" r:id="rId33"/>
    <p:sldId id="300" r:id="rId34"/>
    <p:sldId id="30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EF0"/>
    <a:srgbClr val="FF9933"/>
    <a:srgbClr val="FF00FF"/>
    <a:srgbClr val="0000FF"/>
    <a:srgbClr val="FF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48" autoAdjust="0"/>
  </p:normalViewPr>
  <p:slideViewPr>
    <p:cSldViewPr>
      <p:cViewPr varScale="1">
        <p:scale>
          <a:sx n="89" d="100"/>
          <a:sy n="89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D1E723-2031-458B-BBA8-B8787FEF9F78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7E12BD1-0F91-48E5-8984-C6268DFBA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FA21FE7-C993-49F7-8D59-79538841809A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4EDEBE1-6F54-4756-9BF4-90AEA0308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9B4E25-3247-4CE6-8397-B83A0F3A998C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70D3A2-2BAF-4FF9-8833-91E10F272A24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/>
              <a:t>33</a:t>
            </a:fld>
            <a:endParaRPr lang="en-GB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651E-A171-4690-8CC8-C0663ACE7BB9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A235-DD71-4FEA-8FE1-2D172C9A2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43F67-2436-4779-9620-FAC55C5874A6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51A7-A113-48FF-81DB-3F17852D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3D3F8-54CB-4360-9E04-AECED9571CF7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ADA6-1709-4480-8A9F-059A790CC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804E-AA15-42CF-9CB1-CC88F4542649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E792-D278-4D60-AD8A-9C4D5A7F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9C0F-A4BE-4AC3-BF66-7FD8C32110D8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6E98-0CF3-4278-B1E8-490E89E04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7861-9890-4838-B83B-921EE8CB649F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ECD-89C8-49D9-AC00-0A136FDFB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DE4B-FB83-460B-830B-A163ED299001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E2E6-9208-4004-99C6-B2C1EC0C1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011C-C71E-4924-8C12-2AC907EB9358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2F9A-973F-490F-B2AB-DBAE323AF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AF25-21BD-4895-BD2C-264ECA57E35F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0AEC-3F3D-4BDC-A641-8E4B4E81F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8EA8-F447-495E-8942-0E41196B6D11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5CE3-8359-434F-BFDD-12488EA1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9D71-1BEA-4E19-A07E-027C0416D0A8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2D14-61FD-40D5-8824-269A54F64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AE0ECCE-41CD-4A9A-A7A8-F2ADA77ED04A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A026D0-A222-4EE8-B555-07B3051E6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4" charset="-128"/>
          <a:cs typeface="ＭＳ Ｐゴシック" pitchFamily="6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6B4F863-CFBB-4710-AD7D-B2312B2D6D77}" type="datetime1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Please mute your phone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7A18CB5-A4EE-46F0-B5DF-73C33ED44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4" charset="-128"/>
          <a:cs typeface="ＭＳ Ｐゴシック" pitchFamily="6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64" charset="-128"/>
          <a:cs typeface="ＭＳ Ｐゴシック" pitchFamily="6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6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3276600"/>
            <a:ext cx="5029200" cy="838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Giovanni Sella</a:t>
            </a:r>
            <a:b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CORS Program Manager</a:t>
            </a:r>
            <a:b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NOAA-National Geodetic Survey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838200" y="1143000"/>
            <a:ext cx="7086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CORS Program Updates FY2010-2011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 Especially New Revised Coordinates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791200" y="5791200"/>
            <a:ext cx="2455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CGSIC - Portland, OR</a:t>
            </a:r>
          </a:p>
          <a:p>
            <a:r>
              <a:rPr lang="en-US" dirty="0" smtClean="0"/>
              <a:t>19 September, </a:t>
            </a:r>
            <a:r>
              <a:rPr lang="en-US" dirty="0"/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lo-igs08-all.png"/>
          <p:cNvPicPr>
            <a:picLocks noChangeAspect="1"/>
          </p:cNvPicPr>
          <p:nvPr/>
        </p:nvPicPr>
        <p:blipFill>
          <a:blip r:embed="rId2" cstate="print"/>
          <a:srcRect l="4724" t="12205" r="4724" b="7087"/>
          <a:stretch>
            <a:fillRect/>
          </a:stretch>
        </p:blipFill>
        <p:spPr>
          <a:xfrm>
            <a:off x="76200" y="1251976"/>
            <a:ext cx="9049459" cy="53774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CORS IGS08 Velocity Field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What is the new NAD 83?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>
                <a:ea typeface="ＭＳ Ｐゴシック"/>
                <a:cs typeface="ＭＳ Ｐゴシック"/>
              </a:rPr>
              <a:t>Same datum, so no transformation between NAD 83(CORS96,MARP00,PACP00) epoch 2002.00 and NAD 83(2011,MA11,PA11) epoch 2010.00</a:t>
            </a:r>
          </a:p>
          <a:p>
            <a:pPr lvl="1"/>
            <a:r>
              <a:rPr lang="en-US" sz="2100" dirty="0" smtClean="0">
                <a:ea typeface="ＭＳ Ｐゴシック"/>
              </a:rPr>
              <a:t>NAD 83 (2011,MA11,PA11) velocities should be used to move positions through time</a:t>
            </a:r>
          </a:p>
          <a:p>
            <a:r>
              <a:rPr lang="en-US" sz="2300" dirty="0" smtClean="0">
                <a:ea typeface="ＭＳ Ｐゴシック"/>
                <a:cs typeface="ＭＳ Ｐゴシック"/>
              </a:rPr>
              <a:t>To assess differences in frames, need to compare positions at same epoch date (2002.00). </a:t>
            </a:r>
          </a:p>
          <a:p>
            <a:pPr lvl="1"/>
            <a:r>
              <a:rPr lang="en-US" sz="2100" dirty="0" smtClean="0">
                <a:ea typeface="ＭＳ Ｐゴシック"/>
                <a:cs typeface="ＭＳ Ｐゴシック"/>
              </a:rPr>
              <a:t>Will do this by taking new positions at CORS at 2010.00 and using NAD 83(2011,MA11,PA11) velocities to move to 2002.00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288"/>
            <a:ext cx="8534400" cy="8001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Changes in </a:t>
            </a:r>
            <a:r>
              <a:rPr lang="en-GB" sz="3200" i="1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Horizontal</a:t>
            </a:r>
            <a:r>
              <a:rPr lang="en-GB" sz="32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NAD 83 Positions</a:t>
            </a:r>
            <a:r>
              <a:rPr lang="en-GB" sz="28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/>
            </a:r>
            <a:br>
              <a:rPr lang="en-GB" sz="28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</a:br>
            <a:r>
              <a:rPr lang="en-GB" sz="1500" dirty="0" smtClean="0">
                <a:ea typeface="ＭＳ Ｐゴシック"/>
                <a:cs typeface="ＭＳ Ｐゴシック"/>
              </a:rPr>
              <a:t> NAD 83(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2011</a:t>
            </a:r>
            <a:r>
              <a:rPr lang="en-GB" sz="1500" dirty="0" smtClean="0">
                <a:ea typeface="ＭＳ Ｐゴシック"/>
                <a:cs typeface="ＭＳ Ｐゴシック"/>
              </a:rPr>
              <a:t>)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 </a:t>
            </a:r>
            <a:r>
              <a:rPr lang="en-GB" sz="1500" dirty="0" smtClean="0">
                <a:ea typeface="ＭＳ Ｐゴシック"/>
                <a:cs typeface="ＭＳ Ｐゴシック"/>
              </a:rPr>
              <a:t>epoch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 2002.00</a:t>
            </a:r>
            <a:r>
              <a:rPr lang="en-GB" sz="1500" dirty="0" smtClean="0">
                <a:ea typeface="ＭＳ Ｐゴシック"/>
                <a:cs typeface="ＭＳ Ｐゴシック"/>
              </a:rPr>
              <a:t> – NAD 83(</a:t>
            </a:r>
            <a:r>
              <a:rPr lang="en-GB" sz="1500" dirty="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CORS96</a:t>
            </a:r>
            <a:r>
              <a:rPr lang="en-GB" sz="1500" dirty="0" smtClean="0">
                <a:ea typeface="ＭＳ Ｐゴシック"/>
                <a:cs typeface="ＭＳ Ｐゴシック"/>
              </a:rPr>
              <a:t>) epoch </a:t>
            </a:r>
            <a:r>
              <a:rPr lang="en-GB" sz="1500" dirty="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2002.00</a:t>
            </a:r>
            <a:endParaRPr lang="en-US" sz="1500" dirty="0" smtClean="0">
              <a:ea typeface="ＭＳ Ｐゴシック"/>
              <a:cs typeface="ＭＳ Ｐゴシック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911225"/>
            <a:ext cx="8978900" cy="993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2000" dirty="0" smtClean="0">
                <a:ea typeface="ＭＳ Ｐゴシック"/>
                <a:cs typeface="ＭＳ Ｐゴシック"/>
              </a:rPr>
              <a:t>Avg. shifts:  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E =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-0.14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1.04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(ME -0.10) cm  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N = 0.190.94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(ME 0.20) cm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700" dirty="0" smtClean="0">
                <a:ea typeface="ＭＳ Ｐゴシック"/>
              </a:rPr>
              <a:t>prescribing velocities using numerical models (i.e. HTDP)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700" dirty="0" smtClean="0">
                <a:ea typeface="ＭＳ Ｐゴシック"/>
              </a:rPr>
              <a:t>smaller random part probably caused by change to absolute antenna calibrations</a:t>
            </a:r>
          </a:p>
        </p:txBody>
      </p:sp>
      <p:pic>
        <p:nvPicPr>
          <p:cNvPr id="7" name="Picture 6" descr="nam-all-nad83-02-02-horiz.ps.png"/>
          <p:cNvPicPr>
            <a:picLocks noChangeAspect="1"/>
          </p:cNvPicPr>
          <p:nvPr/>
        </p:nvPicPr>
        <p:blipFill>
          <a:blip r:embed="rId2" cstate="print"/>
          <a:srcRect l="4921" t="12303" r="4921" b="7382"/>
          <a:stretch>
            <a:fillRect/>
          </a:stretch>
        </p:blipFill>
        <p:spPr>
          <a:xfrm>
            <a:off x="457200" y="1962584"/>
            <a:ext cx="8244002" cy="48954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871538"/>
            <a:ext cx="8978900" cy="1127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2000" dirty="0" smtClean="0">
                <a:ea typeface="ＭＳ Ｐゴシック"/>
                <a:cs typeface="ＭＳ Ｐゴシック"/>
              </a:rPr>
              <a:t>avg. shift: 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U = 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0.80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1.89 (ME -0.70)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cm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700" dirty="0" smtClean="0">
                <a:ea typeface="ＭＳ Ｐゴシック"/>
              </a:rPr>
              <a:t>random part mostly caused by </a:t>
            </a:r>
            <a:r>
              <a:rPr lang="en-GB" sz="1700" u="sng" dirty="0" smtClean="0">
                <a:ea typeface="ＭＳ Ｐゴシック"/>
              </a:rPr>
              <a:t>switch to absolute antenna calibrations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700" dirty="0" smtClean="0">
                <a:ea typeface="ＭＳ Ｐゴシック"/>
              </a:rPr>
              <a:t>shifts also caused by assuming V</a:t>
            </a:r>
            <a:r>
              <a:rPr lang="en-GB" sz="1700" baseline="-25000" dirty="0" smtClean="0">
                <a:ea typeface="ＭＳ Ｐゴシック"/>
              </a:rPr>
              <a:t>u</a:t>
            </a:r>
            <a:r>
              <a:rPr lang="en-GB" sz="1700" dirty="0" smtClean="0">
                <a:ea typeface="ＭＳ Ｐゴシック"/>
              </a:rPr>
              <a:t> = 0 in NAD 83(CORS96)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288"/>
            <a:ext cx="8534400" cy="8001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Changes in </a:t>
            </a:r>
            <a:r>
              <a:rPr lang="en-GB" sz="3200" i="1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Vertical</a:t>
            </a:r>
            <a:r>
              <a:rPr lang="en-GB" sz="32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NAD 83 Positions</a:t>
            </a:r>
            <a:r>
              <a:rPr lang="en-GB" sz="2800" dirty="0" smtClean="0">
                <a:ea typeface="ＭＳ Ｐゴシック"/>
                <a:cs typeface="ＭＳ Ｐゴシック"/>
              </a:rPr>
              <a:t/>
            </a:r>
            <a:br>
              <a:rPr lang="en-GB" sz="2800" dirty="0" smtClean="0">
                <a:ea typeface="ＭＳ Ｐゴシック"/>
                <a:cs typeface="ＭＳ Ｐゴシック"/>
              </a:rPr>
            </a:br>
            <a:r>
              <a:rPr lang="en-GB" sz="1500" dirty="0" smtClean="0">
                <a:ea typeface="ＭＳ Ｐゴシック"/>
                <a:cs typeface="ＭＳ Ｐゴシック"/>
              </a:rPr>
              <a:t> NAD 83(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2011</a:t>
            </a:r>
            <a:r>
              <a:rPr lang="en-GB" sz="1500" dirty="0" smtClean="0">
                <a:ea typeface="ＭＳ Ｐゴシック"/>
                <a:cs typeface="ＭＳ Ｐゴシック"/>
              </a:rPr>
              <a:t>)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 </a:t>
            </a:r>
            <a:r>
              <a:rPr lang="en-GB" sz="1500" dirty="0" smtClean="0">
                <a:ea typeface="ＭＳ Ｐゴシック"/>
                <a:cs typeface="ＭＳ Ｐゴシック"/>
              </a:rPr>
              <a:t>epoch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 2002.0</a:t>
            </a:r>
            <a:r>
              <a:rPr lang="en-GB" sz="1500" dirty="0" smtClean="0">
                <a:ea typeface="ＭＳ Ｐゴシック"/>
                <a:cs typeface="ＭＳ Ｐゴシック"/>
              </a:rPr>
              <a:t> – NAD 83(</a:t>
            </a:r>
            <a:r>
              <a:rPr lang="en-GB" sz="1500" dirty="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CORS96</a:t>
            </a:r>
            <a:r>
              <a:rPr lang="en-GB" sz="1500" dirty="0" smtClean="0">
                <a:ea typeface="ＭＳ Ｐゴシック"/>
                <a:cs typeface="ＭＳ Ｐゴシック"/>
              </a:rPr>
              <a:t>) epoch </a:t>
            </a:r>
            <a:r>
              <a:rPr lang="en-GB" sz="1500" dirty="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2002.0</a:t>
            </a:r>
            <a:endParaRPr lang="en-US" sz="1500" dirty="0" smtClean="0">
              <a:ea typeface="ＭＳ Ｐゴシック"/>
              <a:cs typeface="ＭＳ Ｐゴシック"/>
            </a:endParaRPr>
          </a:p>
        </p:txBody>
      </p:sp>
      <p:pic>
        <p:nvPicPr>
          <p:cNvPr id="6" name="Picture 5" descr="nam-all-nad83-02-02-verti.ps.png"/>
          <p:cNvPicPr>
            <a:picLocks noChangeAspect="1"/>
          </p:cNvPicPr>
          <p:nvPr/>
        </p:nvPicPr>
        <p:blipFill>
          <a:blip r:embed="rId2" cstate="print"/>
          <a:srcRect l="4921" t="12303" r="4921" b="7382"/>
          <a:stretch>
            <a:fillRect/>
          </a:stretch>
        </p:blipFill>
        <p:spPr>
          <a:xfrm>
            <a:off x="533400" y="1885740"/>
            <a:ext cx="8244021" cy="48960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The NAD 83 datum is the same. </a:t>
            </a:r>
            <a:br>
              <a:rPr lang="en-US" sz="32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</a:br>
            <a:r>
              <a:rPr lang="en-US" sz="32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So what are the shifts caused by changing reference epoch to 2010?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58200" cy="4525962"/>
          </a:xfrm>
        </p:spPr>
        <p:txBody>
          <a:bodyPr/>
          <a:lstStyle/>
          <a:p>
            <a:r>
              <a:rPr lang="en-US" sz="2300" dirty="0" smtClean="0">
                <a:ea typeface="ＭＳ Ｐゴシック"/>
                <a:cs typeface="ＭＳ Ｐゴシック"/>
              </a:rPr>
              <a:t>Previous 2 slides show consequences of new realization:</a:t>
            </a:r>
          </a:p>
          <a:p>
            <a:pPr lvl="1"/>
            <a:r>
              <a:rPr lang="en-US" sz="2000" dirty="0" smtClean="0">
                <a:ea typeface="ＭＳ Ｐゴシック"/>
              </a:rPr>
              <a:t> </a:t>
            </a:r>
            <a:r>
              <a:rPr lang="en-US" sz="2100" dirty="0" smtClean="0">
                <a:ea typeface="ＭＳ Ｐゴシック"/>
              </a:rPr>
              <a:t>approx. 1-2 mm avg. </a:t>
            </a:r>
            <a:r>
              <a:rPr lang="en-US" sz="2100" dirty="0" err="1" smtClean="0">
                <a:ea typeface="ＭＳ Ｐゴシック"/>
              </a:rPr>
              <a:t>horiz</a:t>
            </a:r>
            <a:r>
              <a:rPr lang="en-US" sz="2100" dirty="0" smtClean="0">
                <a:ea typeface="ＭＳ Ｐゴシック"/>
              </a:rPr>
              <a:t>. shift</a:t>
            </a:r>
          </a:p>
          <a:p>
            <a:pPr lvl="1"/>
            <a:r>
              <a:rPr lang="en-US" sz="2100" dirty="0" smtClean="0">
                <a:ea typeface="ＭＳ Ｐゴシック"/>
              </a:rPr>
              <a:t> less than 1 cm avg. vert. shift</a:t>
            </a:r>
          </a:p>
          <a:p>
            <a:r>
              <a:rPr lang="en-US" sz="23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BUT</a:t>
            </a:r>
            <a:r>
              <a:rPr lang="en-US" sz="2300" dirty="0" smtClean="0">
                <a:ea typeface="ＭＳ Ｐゴシック"/>
                <a:cs typeface="ＭＳ Ｐゴシック"/>
              </a:rPr>
              <a:t> reference epoch has changed from 2002.00 to 2010.00</a:t>
            </a:r>
          </a:p>
          <a:p>
            <a:pPr lvl="1"/>
            <a:r>
              <a:rPr lang="en-US" sz="2100" dirty="0" smtClean="0">
                <a:ea typeface="ＭＳ Ｐゴシック"/>
              </a:rPr>
              <a:t>velocities are therefore critical</a:t>
            </a:r>
          </a:p>
          <a:p>
            <a:r>
              <a:rPr lang="en-US" sz="2300" dirty="0" smtClean="0">
                <a:ea typeface="ＭＳ Ｐゴシック"/>
                <a:cs typeface="ＭＳ Ｐゴシック"/>
              </a:rPr>
              <a:t>Let’s compare NAD 83(CORS96) positions @ 2002.00 to NAD 83(2011) positions @ 2010.00 </a:t>
            </a:r>
          </a:p>
          <a:p>
            <a:pPr lvl="1"/>
            <a:r>
              <a:rPr lang="en-US" sz="2100" dirty="0" smtClean="0">
                <a:ea typeface="ＭＳ Ｐゴシック"/>
              </a:rPr>
              <a:t>differences dominated by effects of crustal motion, i.e., NAD 83 velocities are non-zero</a:t>
            </a:r>
          </a:p>
          <a:p>
            <a:pPr lvl="1"/>
            <a:r>
              <a:rPr lang="en-US" sz="2100" b="1" dirty="0" smtClean="0">
                <a:ea typeface="ＭＳ Ｐゴシック"/>
              </a:rPr>
              <a:t>e.g. 2 mm/yr velocity after 8 years = 1.6 cm change in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8"/>
            <a:ext cx="9144000" cy="8001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27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Changes in </a:t>
            </a:r>
            <a:r>
              <a:rPr lang="en-GB" sz="2700" i="1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Horizontal</a:t>
            </a:r>
            <a:r>
              <a:rPr lang="en-GB" sz="27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NAD 83 Positions </a:t>
            </a:r>
            <a:r>
              <a:rPr lang="en-GB" sz="27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Different Epochs</a:t>
            </a:r>
            <a:r>
              <a:rPr lang="en-GB" sz="28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/>
            </a:r>
            <a:br>
              <a:rPr lang="en-GB" sz="28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</a:br>
            <a:r>
              <a:rPr lang="en-GB" sz="1500" dirty="0" smtClean="0">
                <a:ea typeface="ＭＳ Ｐゴシック"/>
                <a:cs typeface="ＭＳ Ｐゴシック"/>
              </a:rPr>
              <a:t>NAD 83(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2011</a:t>
            </a:r>
            <a:r>
              <a:rPr lang="en-GB" sz="1500" dirty="0" smtClean="0">
                <a:ea typeface="ＭＳ Ｐゴシック"/>
                <a:cs typeface="ＭＳ Ｐゴシック"/>
              </a:rPr>
              <a:t>)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 </a:t>
            </a:r>
            <a:r>
              <a:rPr lang="en-GB" sz="1500" dirty="0" smtClean="0">
                <a:ea typeface="ＭＳ Ｐゴシック"/>
                <a:cs typeface="ＭＳ Ｐゴシック"/>
              </a:rPr>
              <a:t>epoch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 2010.0</a:t>
            </a:r>
            <a:r>
              <a:rPr lang="en-GB" sz="1500" dirty="0" smtClean="0">
                <a:ea typeface="ＭＳ Ｐゴシック"/>
                <a:cs typeface="ＭＳ Ｐゴシック"/>
              </a:rPr>
              <a:t> – NAD 83(</a:t>
            </a:r>
            <a:r>
              <a:rPr lang="en-GB" sz="1500" dirty="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CORS96</a:t>
            </a:r>
            <a:r>
              <a:rPr lang="en-GB" sz="1500" dirty="0" smtClean="0">
                <a:ea typeface="ＭＳ Ｐゴシック"/>
                <a:cs typeface="ＭＳ Ｐゴシック"/>
              </a:rPr>
              <a:t>) epoch </a:t>
            </a:r>
            <a:r>
              <a:rPr lang="en-GB" sz="1500" dirty="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2002.0</a:t>
            </a:r>
            <a:endParaRPr lang="en-US" sz="1500" dirty="0" smtClean="0">
              <a:solidFill>
                <a:srgbClr val="00B05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835025"/>
            <a:ext cx="8978900" cy="993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2000" dirty="0" smtClean="0">
                <a:ea typeface="ＭＳ Ｐゴシック"/>
                <a:cs typeface="ＭＳ Ｐゴシック"/>
              </a:rPr>
              <a:t>Avg. shifts: 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E =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0.05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5.25 (ME -0.12) 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cm 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N = 2.126.08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(ME 0.00) cm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700" dirty="0" smtClean="0">
                <a:ea typeface="ＭＳ Ｐゴシック"/>
              </a:rPr>
              <a:t>combination of position and velocity differences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700" dirty="0" smtClean="0">
                <a:ea typeface="ＭＳ Ｐゴシック"/>
              </a:rPr>
              <a:t>due mostly to updated velocities (including up to 8 more years of data)</a:t>
            </a:r>
          </a:p>
        </p:txBody>
      </p:sp>
      <p:pic>
        <p:nvPicPr>
          <p:cNvPr id="11" name="Picture 10" descr="nam-all-nad83-10-02-horiz.ps.png"/>
          <p:cNvPicPr>
            <a:picLocks noChangeAspect="1"/>
          </p:cNvPicPr>
          <p:nvPr/>
        </p:nvPicPr>
        <p:blipFill>
          <a:blip r:embed="rId2" cstate="print"/>
          <a:srcRect l="4921" t="12303" r="4921" b="7382"/>
          <a:stretch>
            <a:fillRect/>
          </a:stretch>
        </p:blipFill>
        <p:spPr>
          <a:xfrm>
            <a:off x="457200" y="1905000"/>
            <a:ext cx="8244002" cy="489595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95400" y="2286000"/>
            <a:ext cx="12192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WA+OR</a:t>
            </a:r>
          </a:p>
          <a:p>
            <a:pPr algn="ctr"/>
            <a:r>
              <a:rPr lang="en-US" dirty="0" smtClean="0"/>
              <a:t>4.4E,5N cm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3962400"/>
            <a:ext cx="16764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CA+NV</a:t>
            </a:r>
          </a:p>
          <a:p>
            <a:pPr algn="ctr"/>
            <a:r>
              <a:rPr lang="en-US" dirty="0" smtClean="0"/>
              <a:t>10.8E, 14.4N</a:t>
            </a:r>
          </a:p>
          <a:p>
            <a:pPr algn="ctr"/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53000" y="3352800"/>
            <a:ext cx="22860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East </a:t>
            </a:r>
          </a:p>
          <a:p>
            <a:pPr algn="ctr"/>
            <a:r>
              <a:rPr lang="en-US" dirty="0" smtClean="0"/>
              <a:t>1.4E, -0.2N cm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43200" y="3733800"/>
            <a:ext cx="13716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UT+CO+NM+AZ</a:t>
            </a:r>
          </a:p>
          <a:p>
            <a:pPr algn="ctr"/>
            <a:r>
              <a:rPr lang="en-US" dirty="0" smtClean="0"/>
              <a:t>0.5E,1.0N cm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667000" y="2209800"/>
            <a:ext cx="16002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ID+MT+ND+SD+WY</a:t>
            </a:r>
          </a:p>
          <a:p>
            <a:pPr algn="ctr"/>
            <a:r>
              <a:rPr lang="en-US" dirty="0" smtClean="0"/>
              <a:t>1.7E,0.5N cm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288"/>
            <a:ext cx="8610600" cy="8001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27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Changes in </a:t>
            </a:r>
            <a:r>
              <a:rPr lang="en-GB" sz="2700" i="1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Vertical</a:t>
            </a:r>
            <a:r>
              <a:rPr lang="en-GB" sz="27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NAD 83 Positions</a:t>
            </a:r>
            <a:r>
              <a:rPr lang="en-GB" sz="27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Different Epochs </a:t>
            </a:r>
            <a:r>
              <a:rPr lang="en-GB" sz="2800" b="1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/>
            </a:r>
            <a:br>
              <a:rPr lang="en-GB" sz="2800" b="1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</a:br>
            <a:r>
              <a:rPr lang="en-GB" sz="1500" dirty="0" smtClean="0">
                <a:ea typeface="ＭＳ Ｐゴシック"/>
                <a:cs typeface="ＭＳ Ｐゴシック"/>
              </a:rPr>
              <a:t> NAD 83(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2011</a:t>
            </a:r>
            <a:r>
              <a:rPr lang="en-GB" sz="1500" dirty="0" smtClean="0">
                <a:ea typeface="ＭＳ Ｐゴシック"/>
                <a:cs typeface="ＭＳ Ｐゴシック"/>
              </a:rPr>
              <a:t>)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 </a:t>
            </a:r>
            <a:r>
              <a:rPr lang="en-GB" sz="1500" dirty="0" smtClean="0">
                <a:ea typeface="ＭＳ Ｐゴシック"/>
                <a:cs typeface="ＭＳ Ｐゴシック"/>
              </a:rPr>
              <a:t>epoch</a:t>
            </a:r>
            <a:r>
              <a:rPr lang="en-GB" sz="1500" dirty="0" smtClean="0">
                <a:solidFill>
                  <a:srgbClr val="00CC00"/>
                </a:solidFill>
                <a:ea typeface="ＭＳ Ｐゴシック"/>
                <a:cs typeface="ＭＳ Ｐゴシック"/>
              </a:rPr>
              <a:t> 2010.0</a:t>
            </a:r>
            <a:r>
              <a:rPr lang="en-GB" sz="1500" dirty="0" smtClean="0">
                <a:ea typeface="ＭＳ Ｐゴシック"/>
                <a:cs typeface="ＭＳ Ｐゴシック"/>
              </a:rPr>
              <a:t> – NAD 83(</a:t>
            </a:r>
            <a:r>
              <a:rPr lang="en-GB" sz="1500" dirty="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CORS96</a:t>
            </a:r>
            <a:r>
              <a:rPr lang="en-GB" sz="1500" dirty="0" smtClean="0">
                <a:ea typeface="ＭＳ Ｐゴシック"/>
                <a:cs typeface="ＭＳ Ｐゴシック"/>
              </a:rPr>
              <a:t>) epoch </a:t>
            </a:r>
            <a:r>
              <a:rPr lang="en-GB" sz="1500" dirty="0" smtClean="0">
                <a:solidFill>
                  <a:srgbClr val="00B050"/>
                </a:solidFill>
                <a:ea typeface="ＭＳ Ｐゴシック"/>
                <a:cs typeface="ＭＳ Ｐゴシック"/>
              </a:rPr>
              <a:t>2002.0</a:t>
            </a:r>
            <a:endParaRPr lang="en-US" sz="1500" dirty="0" smtClean="0">
              <a:ea typeface="ＭＳ Ｐゴシック"/>
              <a:cs typeface="ＭＳ Ｐゴシック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" y="846138"/>
            <a:ext cx="8978900" cy="1060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2000" dirty="0" smtClean="0">
                <a:ea typeface="ＭＳ Ｐゴシック"/>
                <a:cs typeface="ＭＳ Ｐゴシック"/>
              </a:rPr>
              <a:t>Avg. shifts:   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U =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-0.66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  <a:sym typeface="Symbol" pitchFamily="18" charset="2"/>
              </a:rPr>
              <a:t>2.24 (ME -0.80)</a:t>
            </a:r>
            <a:r>
              <a:rPr lang="en-GB" sz="20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cm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700" dirty="0" smtClean="0">
                <a:ea typeface="ＭＳ Ｐゴシック"/>
              </a:rPr>
              <a:t>combination of position and velocity differences from additional data, tectonics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700" dirty="0" smtClean="0">
                <a:ea typeface="ＭＳ Ｐゴシック"/>
              </a:rPr>
              <a:t>assuming vertical velocity ≈ 0.00 in NAD 83(CORS96)</a:t>
            </a:r>
          </a:p>
        </p:txBody>
      </p:sp>
      <p:pic>
        <p:nvPicPr>
          <p:cNvPr id="11" name="Picture 10" descr="nam-all-nad83-10-02-verti.ps.png"/>
          <p:cNvPicPr>
            <a:picLocks noChangeAspect="1"/>
          </p:cNvPicPr>
          <p:nvPr/>
        </p:nvPicPr>
        <p:blipFill>
          <a:blip r:embed="rId2" cstate="print"/>
          <a:srcRect l="4921" t="12303" r="4921" b="7382"/>
          <a:stretch>
            <a:fillRect/>
          </a:stretch>
        </p:blipFill>
        <p:spPr>
          <a:xfrm>
            <a:off x="515408" y="1828800"/>
            <a:ext cx="8171392" cy="48528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ea typeface="ＭＳ Ｐゴシック"/>
                <a:cs typeface="ＭＳ Ｐゴシック"/>
              </a:rPr>
              <a:t>Changes with New Frames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876800"/>
          </a:xfrm>
        </p:spPr>
        <p:txBody>
          <a:bodyPr/>
          <a:lstStyle/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Change from relative to IGS08 absolute antenna phase center values (PCV)</a:t>
            </a: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The global frame (IGS08) pos/</a:t>
            </a:r>
            <a:r>
              <a:rPr lang="en-US" sz="2300" dirty="0" err="1" smtClean="0">
                <a:latin typeface="Arial" pitchFamily="34" charset="0"/>
                <a:ea typeface="ＭＳ Ｐゴシック"/>
                <a:cs typeface="ＭＳ Ｐゴシック"/>
              </a:rPr>
              <a:t>vel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 are aligned to full global frame &gt;100 sites</a:t>
            </a: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Change in epoch from 2002.00 to 2010.00 in NAD 83(2011/MA11/PA11)</a:t>
            </a: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No longer support coordinates in ITRF00 or NAD 83 (CORS96,MARP00,PACP00)</a:t>
            </a: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What amount of change/tolerance are permitted? </a:t>
            </a:r>
          </a:p>
          <a:p>
            <a:pPr lvl="1" eaLnBrk="1" hangingPunct="1"/>
            <a:r>
              <a:rPr lang="en-US" sz="2100" dirty="0" smtClean="0">
                <a:latin typeface="Arial" pitchFamily="34" charset="0"/>
                <a:ea typeface="ＭＳ Ｐゴシック"/>
                <a:cs typeface="ＭＳ Ｐゴシック"/>
              </a:rPr>
              <a:t>No change 2 cm horizontal, 4 cm vertical</a:t>
            </a:r>
          </a:p>
          <a:p>
            <a:pPr eaLnBrk="1" hangingPunct="1"/>
            <a:endParaRPr lang="en-US" sz="23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ea typeface="ＭＳ Ｐゴシック"/>
                <a:cs typeface="ＭＳ Ｐゴシック"/>
              </a:rPr>
              <a:t>Changes with New Frames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495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CORS coordinates clearly divided</a:t>
            </a: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&gt;2.5 yrs of data with positions and velocities from stacked solution (i.e. </a:t>
            </a:r>
            <a:r>
              <a:rPr lang="en-US" sz="2300" b="1" dirty="0" smtClean="0">
                <a:latin typeface="Arial" pitchFamily="34" charset="0"/>
                <a:ea typeface="ＭＳ Ｐゴシック"/>
                <a:cs typeface="ＭＳ Ｐゴシック"/>
              </a:rPr>
              <a:t>computed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).  Valid for “fixed” coordinates.</a:t>
            </a: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&lt;2.5 yrs of data positions from stacked solution, but velocities via HTDP (i.e. </a:t>
            </a:r>
            <a:r>
              <a:rPr lang="en-US" sz="2300" b="1" dirty="0" smtClean="0">
                <a:latin typeface="Arial" pitchFamily="34" charset="0"/>
                <a:ea typeface="ＭＳ Ｐゴシック"/>
                <a:cs typeface="ＭＳ Ｐゴシック"/>
              </a:rPr>
              <a:t>modeled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).</a:t>
            </a:r>
          </a:p>
          <a:p>
            <a:pPr eaLnBrk="1" hangingPunct="1"/>
            <a:endParaRPr lang="en-US" sz="2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Users encouraged </a:t>
            </a:r>
            <a:r>
              <a:rPr lang="en-US" sz="2300" b="1" dirty="0" smtClean="0">
                <a:latin typeface="Arial" pitchFamily="34" charset="0"/>
                <a:ea typeface="ＭＳ Ｐゴシック"/>
                <a:cs typeface="ＭＳ Ｐゴシック"/>
              </a:rPr>
              <a:t>not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 to use CORS with </a:t>
            </a:r>
            <a:r>
              <a:rPr lang="en-US" sz="2300" b="1" dirty="0" smtClean="0">
                <a:latin typeface="Arial" pitchFamily="34" charset="0"/>
                <a:ea typeface="ＭＳ Ｐゴシック"/>
                <a:cs typeface="ＭＳ Ｐゴシック"/>
              </a:rPr>
              <a:t>modeled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 velocities, until computed </a:t>
            </a:r>
            <a:r>
              <a:rPr lang="en-US" sz="2300" dirty="0" err="1" smtClean="0">
                <a:latin typeface="Arial" pitchFamily="34" charset="0"/>
                <a:ea typeface="ＭＳ Ｐゴシック"/>
                <a:cs typeface="ＭＳ Ｐゴシック"/>
              </a:rPr>
              <a:t>vels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. are avail. (may take up to 3 yrs).  Important if holding coordinates fixed.</a:t>
            </a: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CORS with unexplained coordinates changes marked as “questionable” until resolved/stable.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ea typeface="ＭＳ Ｐゴシック"/>
                <a:cs typeface="ＭＳ Ｐゴシック"/>
              </a:rPr>
              <a:t>HTDP 3.1.2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495800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HTDP supports new frames</a:t>
            </a:r>
          </a:p>
          <a:p>
            <a:pPr eaLnBrk="1" hangingPunct="1">
              <a:buFont typeface="Arial"/>
              <a:buChar char="•"/>
            </a:pP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Includes a basic gridded velocity field for Alaska</a:t>
            </a:r>
          </a:p>
          <a:p>
            <a:pPr eaLnBrk="1" hangingPunct="1">
              <a:buFont typeface="Arial"/>
              <a:buChar char="•"/>
            </a:pP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A detailed and robust velocity and block model for Alaska should be available next year</a:t>
            </a:r>
          </a:p>
          <a:p>
            <a:pPr eaLnBrk="1" hangingPunct="1">
              <a:buFont typeface="Arial"/>
              <a:buChar char="•"/>
            </a:pP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Preliminary work on a 3-dimensional has been completed, but more work is needed before it a beta version is ready</a:t>
            </a:r>
          </a:p>
          <a:p>
            <a:pPr eaLnBrk="1" hangingPunct="1">
              <a:buFont typeface="Arial" pitchFamily="34" charset="0"/>
              <a:buNone/>
            </a:pPr>
            <a:endParaRPr lang="en-US" sz="23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CORS News for FY10-11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848600" cy="3048000"/>
          </a:xfrm>
        </p:spPr>
        <p:txBody>
          <a:bodyPr/>
          <a:lstStyle/>
          <a:p>
            <a:r>
              <a:rPr lang="en-US" sz="2300" dirty="0" smtClean="0"/>
              <a:t>New CORS coordinates released September 6</a:t>
            </a:r>
          </a:p>
          <a:p>
            <a:r>
              <a:rPr lang="en-US" sz="2300" dirty="0" smtClean="0"/>
              <a:t>New absolute antenna calibrations released</a:t>
            </a:r>
          </a:p>
          <a:p>
            <a:r>
              <a:rPr lang="en-US" sz="2300" dirty="0" smtClean="0"/>
              <a:t>Updated HTDP to 3.1.2</a:t>
            </a:r>
          </a:p>
          <a:p>
            <a:r>
              <a:rPr lang="en-US" sz="2300" dirty="0" smtClean="0"/>
              <a:t>Passive network adjustment in the works</a:t>
            </a:r>
          </a:p>
          <a:p>
            <a:r>
              <a:rPr lang="en-US" sz="2300" dirty="0" smtClean="0"/>
              <a:t>Network grows to +1,800 stations</a:t>
            </a:r>
          </a:p>
          <a:p>
            <a:r>
              <a:rPr lang="en-US" sz="2300" dirty="0" smtClean="0"/>
              <a:t>OPUS supports two reference frames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Antenna Calibrations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1-09-19 at 08.09.34 .png"/>
          <p:cNvPicPr>
            <a:picLocks noChangeAspect="1"/>
          </p:cNvPicPr>
          <p:nvPr/>
        </p:nvPicPr>
        <p:blipFill>
          <a:blip r:embed="rId2" cstate="print"/>
          <a:srcRect t="2657"/>
          <a:stretch>
            <a:fillRect/>
          </a:stretch>
        </p:blipFill>
        <p:spPr>
          <a:xfrm>
            <a:off x="0" y="1294875"/>
            <a:ext cx="9144000" cy="556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867400"/>
            <a:ext cx="4191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Hear Next talk by Andria </a:t>
            </a:r>
            <a:r>
              <a:rPr lang="en-US" sz="2300" dirty="0" err="1" smtClean="0"/>
              <a:t>Bilich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Information on New Coordinates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1-09-18 at 12.45.32 .png"/>
          <p:cNvPicPr>
            <a:picLocks noChangeAspect="1"/>
          </p:cNvPicPr>
          <p:nvPr/>
        </p:nvPicPr>
        <p:blipFill>
          <a:blip r:embed="rId2" cstate="print"/>
          <a:srcRect t="2657"/>
          <a:stretch>
            <a:fillRect/>
          </a:stretch>
        </p:blipFill>
        <p:spPr>
          <a:xfrm>
            <a:off x="0" y="1294875"/>
            <a:ext cx="9144000" cy="556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Info on New Coordinates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1-09-18 at 09.25.59 .png"/>
          <p:cNvPicPr>
            <a:picLocks noChangeAspect="1"/>
          </p:cNvPicPr>
          <p:nvPr/>
        </p:nvPicPr>
        <p:blipFill>
          <a:blip r:embed="rId2" cstate="print"/>
          <a:srcRect t="2657"/>
          <a:stretch>
            <a:fillRect/>
          </a:stretch>
        </p:blipFill>
        <p:spPr>
          <a:xfrm>
            <a:off x="0" y="1294844"/>
            <a:ext cx="9144000" cy="5563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Info on New Coordinates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1-09-18 at 12.44.52 .png"/>
          <p:cNvPicPr>
            <a:picLocks noChangeAspect="1"/>
          </p:cNvPicPr>
          <p:nvPr/>
        </p:nvPicPr>
        <p:blipFill>
          <a:blip r:embed="rId2" cstate="print"/>
          <a:srcRect t="2657"/>
          <a:stretch>
            <a:fillRect/>
          </a:stretch>
        </p:blipFill>
        <p:spPr>
          <a:xfrm>
            <a:off x="0" y="1294875"/>
            <a:ext cx="9144000" cy="556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What About the Passive Network?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National Adjustment of 2011 (NA2011)</a:t>
            </a:r>
          </a:p>
          <a:p>
            <a:pPr lvl="1"/>
            <a:r>
              <a:rPr lang="en-US" sz="2100" dirty="0" smtClean="0"/>
              <a:t>New adjustment of GPS passive control</a:t>
            </a:r>
          </a:p>
          <a:p>
            <a:pPr lvl="1"/>
            <a:r>
              <a:rPr lang="en-US" sz="2100" dirty="0" smtClean="0"/>
              <a:t>GPS vectors tied (and constrained) to CORS </a:t>
            </a:r>
            <a:br>
              <a:rPr lang="en-US" sz="2100" dirty="0" smtClean="0"/>
            </a:br>
            <a:r>
              <a:rPr lang="en-US" sz="2100" dirty="0" smtClean="0"/>
              <a:t>NAD 83(2011/MA11/PA11) epoch 2010.00</a:t>
            </a:r>
          </a:p>
          <a:p>
            <a:pPr lvl="1"/>
            <a:r>
              <a:rPr lang="en-US" sz="2100" dirty="0" smtClean="0"/>
              <a:t>Approximately 80,000 stations and more than 400,000 GPS vectors</a:t>
            </a:r>
          </a:p>
          <a:p>
            <a:r>
              <a:rPr lang="en-US" sz="2300" dirty="0" smtClean="0"/>
              <a:t>Realization will be the same for CORS </a:t>
            </a:r>
            <a:r>
              <a:rPr lang="en-US" sz="2300" dirty="0" smtClean="0">
                <a:solidFill>
                  <a:srgbClr val="FF0000"/>
                </a:solidFill>
              </a:rPr>
              <a:t>and</a:t>
            </a:r>
            <a:r>
              <a:rPr lang="en-US" sz="2300" dirty="0" smtClean="0"/>
              <a:t> passive marks</a:t>
            </a:r>
          </a:p>
          <a:p>
            <a:r>
              <a:rPr lang="en-US" sz="2300" dirty="0" smtClean="0"/>
              <a:t>National Adjustment of 2011</a:t>
            </a:r>
          </a:p>
          <a:p>
            <a:pPr lvl="1"/>
            <a:r>
              <a:rPr lang="en-US" sz="2100" dirty="0" smtClean="0"/>
              <a:t>Goal:  Complete by end of CY 2011/early 2012</a:t>
            </a:r>
          </a:p>
          <a:p>
            <a:pPr lvl="1"/>
            <a:r>
              <a:rPr lang="en-US" sz="2100" dirty="0" smtClean="0"/>
              <a:t>Deadline for submitted projects:  Aug 31, 2011</a:t>
            </a:r>
            <a:endParaRPr lang="en-US" sz="2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What About the Passive Network?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Optimally align passive control with new CORS</a:t>
            </a:r>
          </a:p>
          <a:p>
            <a:r>
              <a:rPr lang="en-US" sz="2300" dirty="0" smtClean="0"/>
              <a:t>Add &gt;1000 projects submitted since 2007</a:t>
            </a:r>
          </a:p>
          <a:p>
            <a:pPr lvl="1"/>
            <a:r>
              <a:rPr lang="en-US" sz="2100" dirty="0" smtClean="0"/>
              <a:t>Also observations for Hawaii, other Pacific islands</a:t>
            </a:r>
          </a:p>
          <a:p>
            <a:r>
              <a:rPr lang="en-US" sz="2300" dirty="0" smtClean="0"/>
              <a:t>Network and local accuracies on all stations</a:t>
            </a:r>
          </a:p>
          <a:p>
            <a:pPr lvl="1"/>
            <a:r>
              <a:rPr lang="en-US" sz="2100" dirty="0" smtClean="0"/>
              <a:t>Including future submitted projects</a:t>
            </a:r>
          </a:p>
          <a:p>
            <a:r>
              <a:rPr lang="en-US" sz="2300" dirty="0" smtClean="0"/>
              <a:t>More consistent results in tectonically active areas</a:t>
            </a:r>
          </a:p>
          <a:p>
            <a:pPr lvl="1"/>
            <a:r>
              <a:rPr lang="en-US" sz="2100" dirty="0" smtClean="0"/>
              <a:t>More current data, better tectonic modeling (HTDP 3.1.2)</a:t>
            </a:r>
          </a:p>
          <a:p>
            <a:r>
              <a:rPr lang="en-US" sz="2300" dirty="0" smtClean="0"/>
              <a:t>Better computations and analysis techniques</a:t>
            </a:r>
          </a:p>
          <a:p>
            <a:pPr lvl="1"/>
            <a:r>
              <a:rPr lang="en-US" sz="2100" dirty="0" smtClean="0"/>
              <a:t>Improved outlier detection</a:t>
            </a:r>
          </a:p>
          <a:p>
            <a:pPr lvl="1"/>
            <a:r>
              <a:rPr lang="en-US" sz="2100" dirty="0" smtClean="0"/>
              <a:t>Incorporation of lessons learned from previous national adjustment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Orthometric</a:t>
            </a:r>
            <a:r>
              <a:rPr lang="en-US" sz="3200" dirty="0" smtClean="0">
                <a:solidFill>
                  <a:srgbClr val="0000FF"/>
                </a:solidFill>
              </a:rPr>
              <a:t> Heights and </a:t>
            </a:r>
            <a:r>
              <a:rPr lang="en-US" sz="3200" dirty="0" err="1" smtClean="0">
                <a:solidFill>
                  <a:srgbClr val="0000FF"/>
                </a:solidFill>
              </a:rPr>
              <a:t>Geoid</a:t>
            </a:r>
            <a:r>
              <a:rPr lang="en-US" sz="3200" dirty="0" smtClean="0">
                <a:solidFill>
                  <a:srgbClr val="0000FF"/>
                </a:solidFill>
              </a:rPr>
              <a:t> Model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New hybrid </a:t>
            </a:r>
            <a:r>
              <a:rPr lang="en-US" sz="2300" dirty="0" err="1" smtClean="0"/>
              <a:t>geoid</a:t>
            </a:r>
            <a:r>
              <a:rPr lang="en-US" sz="2300" dirty="0" smtClean="0"/>
              <a:t> model (GEOID12)</a:t>
            </a:r>
          </a:p>
          <a:p>
            <a:pPr lvl="1"/>
            <a:r>
              <a:rPr lang="en-US" sz="2100" dirty="0" smtClean="0"/>
              <a:t>Use NAD 83(2011) epoch 2010.00 ellipsoid heights on NAVD 88 benchmarks</a:t>
            </a:r>
          </a:p>
          <a:p>
            <a:pPr lvl="1"/>
            <a:r>
              <a:rPr lang="en-US" sz="2100" dirty="0" smtClean="0"/>
              <a:t>Might also use OPUS-Database results on NAVD 88 benchmarks</a:t>
            </a:r>
          </a:p>
          <a:p>
            <a:r>
              <a:rPr lang="en-US" sz="2300" dirty="0" smtClean="0"/>
              <a:t>Available after passive adjustment is completed</a:t>
            </a:r>
          </a:p>
          <a:p>
            <a:r>
              <a:rPr lang="en-US" sz="2300" b="1" i="1" dirty="0" smtClean="0">
                <a:solidFill>
                  <a:srgbClr val="FF0000"/>
                </a:solidFill>
              </a:rPr>
              <a:t>Considering</a:t>
            </a:r>
            <a:r>
              <a:rPr lang="en-US" sz="2300" dirty="0" smtClean="0"/>
              <a:t> performing a national vertical adjustment</a:t>
            </a:r>
          </a:p>
          <a:p>
            <a:pPr lvl="1"/>
            <a:r>
              <a:rPr lang="en-US" sz="2100" dirty="0" smtClean="0"/>
              <a:t>Constrain vertically to NAVD 88 benchmarks</a:t>
            </a:r>
          </a:p>
          <a:p>
            <a:pPr lvl="2"/>
            <a:r>
              <a:rPr lang="en-US" sz="2100" dirty="0" smtClean="0"/>
              <a:t>Perform a simultaneous nationwide adjustment</a:t>
            </a:r>
          </a:p>
          <a:p>
            <a:pPr lvl="1"/>
            <a:r>
              <a:rPr lang="en-US" sz="2100" dirty="0" smtClean="0"/>
              <a:t>GNSS-derived </a:t>
            </a:r>
            <a:r>
              <a:rPr lang="en-US" sz="2100" dirty="0" err="1" smtClean="0"/>
              <a:t>orthometric</a:t>
            </a:r>
            <a:r>
              <a:rPr lang="en-US" sz="2100" dirty="0" smtClean="0"/>
              <a:t> heights</a:t>
            </a:r>
          </a:p>
          <a:p>
            <a:pPr lvl="2"/>
            <a:r>
              <a:rPr lang="en-US" sz="2100" dirty="0" smtClean="0"/>
              <a:t>NAD 83(2011) ellipsoid heights with GEOID12</a:t>
            </a:r>
          </a:p>
          <a:p>
            <a:pPr lvl="2"/>
            <a:r>
              <a:rPr lang="en-US" sz="2100" b="1" i="1" dirty="0" smtClean="0"/>
              <a:t>NOT</a:t>
            </a:r>
            <a:r>
              <a:rPr lang="en-US" sz="2100" dirty="0" smtClean="0"/>
              <a:t> a readjustment of NAVD 88 leveling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New Datasheets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2819400"/>
          </a:xfrm>
        </p:spPr>
        <p:txBody>
          <a:bodyPr/>
          <a:lstStyle/>
          <a:p>
            <a:r>
              <a:rPr lang="en-US" sz="2300" dirty="0" smtClean="0"/>
              <a:t>Update to new Datasheet version (8.00)</a:t>
            </a:r>
          </a:p>
          <a:p>
            <a:pPr marL="633413" lvl="1"/>
            <a:r>
              <a:rPr lang="en-US" sz="2000" dirty="0" smtClean="0"/>
              <a:t>Changed location, length, and text for many fields</a:t>
            </a:r>
          </a:p>
          <a:p>
            <a:pPr marL="633413" lvl="1"/>
            <a:r>
              <a:rPr lang="en-US" sz="2000" dirty="0" smtClean="0"/>
              <a:t>Added new fields, deleted fields, augmented existing fields</a:t>
            </a:r>
          </a:p>
          <a:p>
            <a:pPr marL="633413" lvl="1"/>
            <a:r>
              <a:rPr lang="en-US" sz="2000" dirty="0" smtClean="0"/>
              <a:t>Implemented by end of calendar year 2011</a:t>
            </a:r>
          </a:p>
          <a:p>
            <a:pPr marL="633413" lvl="1"/>
            <a:r>
              <a:rPr lang="en-US" sz="2000" dirty="0" smtClean="0"/>
              <a:t>Will add announcement and prototype to NGS web site soon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OPUS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300" dirty="0" smtClean="0"/>
              <a:t>No changes in processing engines (OPUS-S and OPUS-RS)</a:t>
            </a:r>
          </a:p>
          <a:p>
            <a:r>
              <a:rPr lang="en-US" sz="2300" dirty="0" smtClean="0"/>
              <a:t>User can choose to get results in either old or new frames</a:t>
            </a:r>
          </a:p>
          <a:p>
            <a:pPr lvl="1"/>
            <a:r>
              <a:rPr lang="en-US" sz="1900" dirty="0" smtClean="0"/>
              <a:t>Old frame available till passive adjustment is completed</a:t>
            </a:r>
          </a:p>
          <a:p>
            <a:r>
              <a:rPr lang="en-US" sz="2300" dirty="0" smtClean="0"/>
              <a:t>OPUS-DB results currently available in both frames.</a:t>
            </a:r>
          </a:p>
          <a:p>
            <a:pPr lvl="1"/>
            <a:r>
              <a:rPr lang="en-US" sz="1900" dirty="0" smtClean="0"/>
              <a:t> When passive adjustment is completed all COR96/MARP00/PACP00 will be recomputed to 2011/MA11/PA11</a:t>
            </a:r>
          </a:p>
          <a:p>
            <a:r>
              <a:rPr lang="en-US" sz="2300" dirty="0" smtClean="0"/>
              <a:t>OPUS-Projects still beta hopefully operational next year</a:t>
            </a:r>
            <a:endParaRPr lang="en-US" sz="23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OPUS cont’d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1-09-18 at 14.38.52 .png"/>
          <p:cNvPicPr>
            <a:picLocks noChangeAspect="1"/>
          </p:cNvPicPr>
          <p:nvPr/>
        </p:nvPicPr>
        <p:blipFill>
          <a:blip r:embed="rId2" cstate="print"/>
          <a:srcRect t="2657"/>
          <a:stretch>
            <a:fillRect/>
          </a:stretch>
        </p:blipFill>
        <p:spPr>
          <a:xfrm>
            <a:off x="0" y="1371015"/>
            <a:ext cx="9144000" cy="5563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Previous CORS Coordinates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>
                <a:latin typeface="Arial" pitchFamily="34" charset="0"/>
                <a:ea typeface="ＭＳ Ｐゴシック"/>
                <a:cs typeface="Arial" pitchFamily="34" charset="0"/>
              </a:rPr>
              <a:t>Mixed coordinates and velocities from: last reprocessing (1994-2002), and adjustments using 8-3 IGS ref. sites</a:t>
            </a:r>
          </a:p>
          <a:p>
            <a:r>
              <a:rPr lang="en-US" sz="2300" dirty="0" smtClean="0">
                <a:latin typeface="Arial" pitchFamily="34" charset="0"/>
                <a:ea typeface="ＭＳ Ｐゴシック"/>
                <a:cs typeface="Arial" pitchFamily="34" charset="0"/>
              </a:rPr>
              <a:t>Mixed HTDP vs. computed vel.; Vertical vel. = 0 mm/yr</a:t>
            </a:r>
          </a:p>
          <a:p>
            <a:r>
              <a:rPr lang="en-US" sz="2300" dirty="0" err="1" smtClean="0">
                <a:latin typeface="Arial" pitchFamily="34" charset="0"/>
                <a:ea typeface="ＭＳ Ｐゴシック"/>
                <a:cs typeface="Arial" pitchFamily="34" charset="0"/>
              </a:rPr>
              <a:t>NGS’s</a:t>
            </a:r>
            <a:r>
              <a:rPr lang="en-US" sz="2300" dirty="0" smtClean="0">
                <a:latin typeface="Arial" pitchFamily="34" charset="0"/>
                <a:ea typeface="ＭＳ Ｐゴシック"/>
                <a:cs typeface="Arial" pitchFamily="34" charset="0"/>
              </a:rPr>
              <a:t> global frame was ITRF00 epoch 1997.0 projecting 14 yrs is unreliable; NAD 83(CORS96,MARP00,PACP00) epoch 2002.0 projecting 9 yrs becoming a problem</a:t>
            </a:r>
          </a:p>
          <a:p>
            <a:r>
              <a:rPr lang="en-US" sz="2300" dirty="0" smtClean="0">
                <a:latin typeface="Arial" pitchFamily="34" charset="0"/>
                <a:ea typeface="ＭＳ Ｐゴシック"/>
                <a:cs typeface="Arial" pitchFamily="34" charset="0"/>
              </a:rPr>
              <a:t>Metadata issues, discontinuities/offsets</a:t>
            </a:r>
          </a:p>
          <a:p>
            <a:r>
              <a:rPr lang="en-US" sz="2300" dirty="0" smtClean="0">
                <a:latin typeface="Arial" pitchFamily="34" charset="0"/>
                <a:ea typeface="ＭＳ Ｐゴシック"/>
                <a:cs typeface="Arial" pitchFamily="34" charset="0"/>
              </a:rPr>
              <a:t>Significant software changes</a:t>
            </a:r>
          </a:p>
          <a:p>
            <a:r>
              <a:rPr lang="en-US" sz="2300" dirty="0" smtClean="0">
                <a:latin typeface="Arial" pitchFamily="34" charset="0"/>
                <a:ea typeface="ＭＳ Ｐゴシック"/>
                <a:cs typeface="Arial" pitchFamily="34" charset="0"/>
              </a:rPr>
              <a:t>Absolute </a:t>
            </a:r>
            <a:r>
              <a:rPr lang="en-US" sz="2300" dirty="0" err="1" smtClean="0">
                <a:latin typeface="Arial" pitchFamily="34" charset="0"/>
                <a:ea typeface="ＭＳ Ｐゴシック"/>
                <a:cs typeface="Arial" pitchFamily="34" charset="0"/>
              </a:rPr>
              <a:t>vs</a:t>
            </a:r>
            <a:r>
              <a:rPr lang="en-US" sz="2300" dirty="0" smtClean="0">
                <a:latin typeface="Arial" pitchFamily="34" charset="0"/>
                <a:ea typeface="ＭＳ Ｐゴシック"/>
                <a:cs typeface="Arial" pitchFamily="34" charset="0"/>
              </a:rPr>
              <a:t> relative antenna phase center values</a:t>
            </a:r>
          </a:p>
          <a:p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Need to revise CORS coordinates and velocities</a:t>
            </a:r>
          </a:p>
          <a:p>
            <a:pPr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Summary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Users must use appropriate antenna calibrations with particular reference frames</a:t>
            </a:r>
          </a:p>
          <a:p>
            <a:r>
              <a:rPr lang="en-US" sz="2300" dirty="0" smtClean="0"/>
              <a:t>All NGS Products and Services will be in consistent frames in 2012:</a:t>
            </a:r>
          </a:p>
          <a:p>
            <a:pPr lvl="1"/>
            <a:r>
              <a:rPr lang="en-US" sz="1900" dirty="0" smtClean="0"/>
              <a:t>IGS08 epoch 2005.00</a:t>
            </a:r>
          </a:p>
          <a:p>
            <a:pPr lvl="1"/>
            <a:r>
              <a:rPr lang="en-US" sz="1900" dirty="0" smtClean="0"/>
              <a:t>NAD 83(2011,MA11,PA11) epoch 2010.00</a:t>
            </a:r>
            <a:endParaRPr lang="en-US" sz="2300" dirty="0" smtClean="0"/>
          </a:p>
          <a:p>
            <a:r>
              <a:rPr lang="en-US" sz="2300" dirty="0" smtClean="0"/>
              <a:t>User should start thinking that transforming between frames is problematic need to plan to reprocess with new frames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ea typeface="ＭＳ Ｐゴシック"/>
                <a:cs typeface="ＭＳ Ｐゴシック"/>
              </a:rPr>
              <a:t>Questions/Comments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876800"/>
          </a:xfrm>
        </p:spPr>
        <p:txBody>
          <a:bodyPr/>
          <a:lstStyle/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We recognize that NGS and the public want CORS to be the primary access to the NSRS, but 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accuracy and constancy are not always possible.</a:t>
            </a:r>
          </a:p>
          <a:p>
            <a:pPr eaLnBrk="1" hangingPunct="1"/>
            <a:endParaRPr lang="en-US" sz="2300" dirty="0" smtClean="0">
              <a:solidFill>
                <a:schemeClr val="tx2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300" dirty="0" smtClean="0">
                <a:solidFill>
                  <a:schemeClr val="tx2"/>
                </a:solidFill>
                <a:latin typeface="Arial" pitchFamily="34" charset="0"/>
                <a:ea typeface="ＭＳ Ｐゴシック"/>
                <a:cs typeface="ＭＳ Ｐゴシック"/>
              </a:rPr>
              <a:t>We are keen to hear your comments/concerns</a:t>
            </a:r>
            <a:endParaRPr lang="en-US" sz="2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Check:       geodesy.noaa.gov/CORS/news.shtml</a:t>
            </a:r>
          </a:p>
          <a:p>
            <a:pPr eaLnBrk="1" hangingPunct="1">
              <a:buNone/>
            </a:pPr>
            <a:r>
              <a:rPr lang="en-US" sz="2300" dirty="0" smtClean="0">
                <a:latin typeface="Arial" pitchFamily="34" charset="0"/>
                <a:ea typeface="ＭＳ Ｐゴシック"/>
              </a:rPr>
              <a:t>                       geodesy.noaa.gov/CORS</a:t>
            </a:r>
          </a:p>
          <a:p>
            <a:pPr lvl="4" eaLnBrk="1" hangingPunct="1">
              <a:buNone/>
            </a:pP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Choose </a:t>
            </a:r>
            <a:r>
              <a:rPr lang="en-US" sz="2300" b="1" dirty="0" smtClean="0">
                <a:latin typeface="Arial" pitchFamily="34" charset="0"/>
                <a:ea typeface="ＭＳ Ｐゴシック"/>
                <a:cs typeface="ＭＳ Ｐゴシック"/>
              </a:rPr>
              <a:t>Data Products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2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z="2300" dirty="0" err="1" smtClean="0">
                <a:latin typeface="Arial" pitchFamily="34" charset="0"/>
                <a:ea typeface="ＭＳ Ｐゴシック"/>
                <a:cs typeface="ＭＳ Ｐゴシック"/>
              </a:rPr>
              <a:t>giovanni.sella@noaa.gov</a:t>
            </a:r>
            <a:endParaRPr lang="en-US" sz="23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Questions?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300" dirty="0" smtClean="0">
                <a:ea typeface="ＭＳ Ｐゴシック"/>
                <a:cs typeface="ＭＳ Ｐゴシック"/>
              </a:rPr>
              <a:t>-  What is the reliability of new velocities compared with current published values - especially in the vertical?</a:t>
            </a:r>
          </a:p>
          <a:p>
            <a:pPr>
              <a:buFont typeface="Arial" pitchFamily="34" charset="0"/>
              <a:buNone/>
            </a:pPr>
            <a:r>
              <a:rPr lang="en-US" sz="2300" dirty="0" smtClean="0">
                <a:ea typeface="ＭＳ Ｐゴシック"/>
                <a:cs typeface="ＭＳ Ｐゴシック"/>
              </a:rPr>
              <a:t>-  If the new reference frame is called NAD 83(2011) epoch 2010.0 what efforts will NGS make to educate the user to minimize confusion with NAD 83(CORS96) epoch 2002.0?</a:t>
            </a:r>
          </a:p>
          <a:p>
            <a:pPr>
              <a:buFontTx/>
              <a:buChar char="-"/>
            </a:pPr>
            <a:r>
              <a:rPr lang="en-US" sz="2300" dirty="0" smtClean="0">
                <a:ea typeface="ＭＳ Ｐゴシック"/>
                <a:cs typeface="ＭＳ Ｐゴシック"/>
              </a:rPr>
              <a:t>What period of overlap will occur with solutions in both NAD 83(CORS96) epoch 2002.0 and NAD 83(2011) epoch 2010.0?</a:t>
            </a:r>
          </a:p>
          <a:p>
            <a:pPr>
              <a:buFontTx/>
              <a:buChar char="-"/>
            </a:pPr>
            <a:r>
              <a:rPr lang="en-US" sz="2300" dirty="0" smtClean="0">
                <a:ea typeface="ＭＳ Ｐゴシック"/>
                <a:cs typeface="ＭＳ Ｐゴシック"/>
              </a:rPr>
              <a:t>What format changes occur to NGS products e.g. data sheets, coordinate page, OPUS output? </a:t>
            </a:r>
          </a:p>
          <a:p>
            <a:pPr>
              <a:buFontTx/>
              <a:buChar char="-"/>
            </a:pPr>
            <a:r>
              <a:rPr lang="en-US" sz="2300" dirty="0" smtClean="0">
                <a:ea typeface="ＭＳ Ｐゴシック"/>
                <a:cs typeface="ＭＳ Ｐゴシック"/>
              </a:rPr>
              <a:t>Will there be a transformation between NAD 83(CORS96) and NAD 83(2011)?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057275"/>
            <a:ext cx="8320087" cy="5648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2200" dirty="0" smtClean="0">
                <a:latin typeface="Arial"/>
                <a:ea typeface="ＭＳ Ｐゴシック"/>
                <a:cs typeface="Arial"/>
              </a:rPr>
              <a:t>CORS RINEX observations from 1994 thru 2011.4 processed in fully consistent global framework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600" dirty="0" smtClean="0">
                <a:latin typeface="Arial"/>
                <a:ea typeface="ＭＳ Ｐゴシック"/>
                <a:cs typeface="Arial"/>
              </a:rPr>
              <a:t>evaluated approx. </a:t>
            </a:r>
            <a:r>
              <a:rPr lang="en-GB" sz="1600" u="sng" dirty="0" smtClean="0">
                <a:latin typeface="Arial"/>
                <a:ea typeface="ＭＳ Ｐゴシック"/>
                <a:cs typeface="Arial"/>
              </a:rPr>
              <a:t>90 billion </a:t>
            </a:r>
            <a:r>
              <a:rPr lang="en-GB" sz="1600" dirty="0" smtClean="0">
                <a:latin typeface="Arial"/>
                <a:ea typeface="ＭＳ Ｐゴシック"/>
                <a:cs typeface="Arial"/>
              </a:rPr>
              <a:t>double-difference observation </a:t>
            </a:r>
            <a:r>
              <a:rPr lang="en-GB" sz="1600" dirty="0" err="1" smtClean="0">
                <a:latin typeface="Arial"/>
                <a:ea typeface="ＭＳ Ｐゴシック"/>
                <a:cs typeface="Arial"/>
              </a:rPr>
              <a:t>eqs</a:t>
            </a:r>
            <a:r>
              <a:rPr lang="en-GB" sz="1600" dirty="0" smtClean="0">
                <a:latin typeface="Arial"/>
                <a:ea typeface="ＭＳ Ｐゴシック"/>
                <a:cs typeface="Arial"/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600" dirty="0" smtClean="0">
                <a:latin typeface="Arial"/>
                <a:ea typeface="ＭＳ Ｐゴシック"/>
                <a:cs typeface="Arial"/>
              </a:rPr>
              <a:t>using latest IERS models and processing methods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400" u="sng" dirty="0" smtClean="0">
                <a:latin typeface="Arial"/>
                <a:ea typeface="ＭＳ Ｐゴシック"/>
                <a:cs typeface="Arial"/>
              </a:rPr>
              <a:t>switch to absolute antenna calibrations</a:t>
            </a:r>
            <a:endParaRPr lang="en-GB" sz="1400" dirty="0" smtClean="0">
              <a:latin typeface="Arial"/>
              <a:ea typeface="ＭＳ Ｐゴシック"/>
              <a:cs typeface="Arial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GB" sz="1400" dirty="0" smtClean="0">
                <a:latin typeface="Arial"/>
                <a:ea typeface="ＭＳ Ｐゴシック"/>
                <a:cs typeface="Arial"/>
              </a:rPr>
              <a:t>reduced positioning errors and distortions of global frame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GB" sz="2200" dirty="0" smtClean="0">
                <a:latin typeface="Arial"/>
                <a:ea typeface="ＭＳ Ｐゴシック"/>
                <a:cs typeface="Arial"/>
              </a:rPr>
              <a:t>912 weekly (full history) </a:t>
            </a:r>
            <a:r>
              <a:rPr lang="en-GB" sz="2200" dirty="0" err="1" smtClean="0">
                <a:latin typeface="Arial"/>
                <a:ea typeface="ＭＳ Ｐゴシック"/>
                <a:cs typeface="Arial"/>
              </a:rPr>
              <a:t>CORS+global</a:t>
            </a:r>
            <a:r>
              <a:rPr lang="en-GB" sz="2200" dirty="0" smtClean="0">
                <a:latin typeface="Arial"/>
                <a:ea typeface="ＭＳ Ｐゴシック"/>
                <a:cs typeface="Arial"/>
              </a:rPr>
              <a:t> SINEX files containing X,Y,Z positions and full variance-covariance information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2200" dirty="0" smtClean="0">
                <a:latin typeface="Arial"/>
                <a:ea typeface="ＭＳ Ｐゴシック"/>
                <a:cs typeface="Arial"/>
              </a:rPr>
              <a:t>used CATREF software from </a:t>
            </a:r>
            <a:r>
              <a:rPr lang="en-US" sz="2200" dirty="0" err="1" smtClean="0">
                <a:latin typeface="Arial"/>
                <a:ea typeface="ＭＳ Ｐゴシック"/>
                <a:cs typeface="Arial"/>
              </a:rPr>
              <a:t>Institut</a:t>
            </a:r>
            <a:r>
              <a:rPr lang="en-US" sz="2200" dirty="0" smtClean="0">
                <a:latin typeface="Arial"/>
                <a:ea typeface="ＭＳ Ｐゴシック"/>
                <a:cs typeface="Arial"/>
              </a:rPr>
              <a:t> </a:t>
            </a:r>
            <a:r>
              <a:rPr lang="en-US" sz="2200" dirty="0" err="1" smtClean="0">
                <a:latin typeface="Arial"/>
                <a:ea typeface="ＭＳ Ｐゴシック"/>
                <a:cs typeface="Arial"/>
              </a:rPr>
              <a:t>Géographique</a:t>
            </a:r>
            <a:r>
              <a:rPr lang="en-US" sz="2200" dirty="0" smtClean="0">
                <a:latin typeface="Arial"/>
                <a:ea typeface="ＭＳ Ｐゴシック"/>
                <a:cs typeface="Arial"/>
              </a:rPr>
              <a:t> National (IGN) to stack </a:t>
            </a:r>
            <a:r>
              <a:rPr lang="en-GB" sz="2200" dirty="0" smtClean="0">
                <a:latin typeface="Arial"/>
                <a:ea typeface="ＭＳ Ｐゴシック"/>
                <a:cs typeface="Arial"/>
              </a:rPr>
              <a:t>weekly </a:t>
            </a:r>
            <a:r>
              <a:rPr lang="en-GB" sz="2200" dirty="0" err="1" smtClean="0">
                <a:latin typeface="Arial"/>
                <a:ea typeface="ＭＳ Ｐゴシック"/>
                <a:cs typeface="Arial"/>
              </a:rPr>
              <a:t>CORS+global</a:t>
            </a:r>
            <a:r>
              <a:rPr lang="en-GB" sz="2200" dirty="0" smtClean="0">
                <a:latin typeface="Arial"/>
                <a:ea typeface="ＭＳ Ｐゴシック"/>
                <a:cs typeface="Arial"/>
              </a:rPr>
              <a:t> SINEX files in three steps</a:t>
            </a:r>
            <a:r>
              <a:rPr lang="en-US" sz="2200" dirty="0" smtClean="0">
                <a:latin typeface="Arial"/>
                <a:ea typeface="ＭＳ Ｐゴシック"/>
                <a:cs typeface="Arial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latin typeface="Arial"/>
                <a:ea typeface="ＭＳ Ｐゴシック"/>
                <a:cs typeface="Arial"/>
              </a:rPr>
              <a:t>step 1: focused on attenuating aliasing of </a:t>
            </a:r>
            <a:r>
              <a:rPr lang="en-US" sz="1600" dirty="0" err="1" smtClean="0">
                <a:latin typeface="Arial"/>
                <a:ea typeface="ＭＳ Ｐゴシック"/>
                <a:cs typeface="Arial"/>
              </a:rPr>
              <a:t>Helmerts</a:t>
            </a:r>
            <a:r>
              <a:rPr lang="en-US" sz="1600" dirty="0" smtClean="0">
                <a:latin typeface="Arial"/>
                <a:ea typeface="ＭＳ Ｐゴシック"/>
                <a:cs typeface="Arial"/>
              </a:rPr>
              <a:t> from local non-linear motions</a:t>
            </a: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sz="1600" dirty="0" smtClean="0">
                <a:latin typeface="Arial"/>
                <a:ea typeface="ＭＳ Ｐゴシック"/>
                <a:cs typeface="Arial"/>
              </a:rPr>
              <a:t>step 2: impose “unbiased” </a:t>
            </a:r>
            <a:r>
              <a:rPr lang="en-US" sz="1600" dirty="0" err="1" smtClean="0">
                <a:latin typeface="Arial"/>
                <a:ea typeface="ＭＳ Ｐゴシック"/>
                <a:cs typeface="Arial"/>
              </a:rPr>
              <a:t>Helmert</a:t>
            </a:r>
            <a:r>
              <a:rPr lang="en-US" sz="1600" dirty="0" smtClean="0">
                <a:latin typeface="Arial"/>
                <a:ea typeface="ＭＳ Ｐゴシック"/>
                <a:cs typeface="Arial"/>
              </a:rPr>
              <a:t> parameters on whole network &amp; stack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600" dirty="0" smtClean="0">
                <a:latin typeface="Arial"/>
                <a:ea typeface="ＭＳ Ｐゴシック"/>
                <a:cs typeface="Arial"/>
              </a:rPr>
              <a:t>step 3: obtain MYCS—i.e., align “unbiased” stacked TRF to ITRF2008 via GPS sites common to both </a:t>
            </a:r>
            <a:r>
              <a:rPr lang="en-US" sz="1600" dirty="0" err="1" smtClean="0">
                <a:latin typeface="Arial"/>
                <a:ea typeface="ＭＳ Ｐゴシック"/>
                <a:cs typeface="Arial"/>
              </a:rPr>
              <a:t>SNXs</a:t>
            </a:r>
            <a:endParaRPr lang="en-US" sz="1600" dirty="0" smtClean="0">
              <a:latin typeface="Arial"/>
              <a:ea typeface="ＭＳ Ｐゴシック"/>
              <a:cs typeface="Arial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2200" dirty="0" smtClean="0">
                <a:latin typeface="Arial"/>
                <a:ea typeface="ＭＳ Ｐゴシック"/>
                <a:cs typeface="Arial"/>
              </a:rPr>
              <a:t>resulted in a set of new positions and velocities for CORS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600" dirty="0" smtClean="0">
                <a:latin typeface="Arial"/>
                <a:ea typeface="ＭＳ Ｐゴシック"/>
                <a:cs typeface="Arial"/>
              </a:rPr>
              <a:t>4,906 position and velocity estimates for 2,264 </a:t>
            </a:r>
            <a:r>
              <a:rPr lang="en-GB" sz="1600" dirty="0" err="1" smtClean="0">
                <a:latin typeface="Arial"/>
                <a:ea typeface="ＭＳ Ｐゴシック"/>
                <a:cs typeface="Arial"/>
              </a:rPr>
              <a:t>CORS+global</a:t>
            </a:r>
            <a:r>
              <a:rPr lang="en-GB" sz="1600" dirty="0" smtClean="0">
                <a:latin typeface="Arial"/>
                <a:ea typeface="ＭＳ Ｐゴシック"/>
                <a:cs typeface="Arial"/>
              </a:rPr>
              <a:t> stations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600" dirty="0" smtClean="0">
                <a:latin typeface="Arial"/>
                <a:ea typeface="ＭＳ Ｐゴシック"/>
                <a:cs typeface="Arial"/>
              </a:rPr>
              <a:t>solution aligned to ITRF2008 with negligible distortions of the frame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600" dirty="0" smtClean="0">
                <a:latin typeface="Arial"/>
                <a:ea typeface="ＭＳ Ｐゴシック"/>
                <a:cs typeface="Arial"/>
              </a:rPr>
              <a:t>solution calibrated to be used with </a:t>
            </a:r>
            <a:r>
              <a:rPr lang="en-GB" sz="1600" b="1" dirty="0" smtClean="0">
                <a:latin typeface="Arial"/>
                <a:ea typeface="ＭＳ Ｐゴシック"/>
                <a:cs typeface="Arial"/>
              </a:rPr>
              <a:t>IGS08 absolute antenna calibrations</a:t>
            </a:r>
            <a:endParaRPr lang="en-US" sz="1600" b="1" dirty="0" smtClean="0">
              <a:latin typeface="Arial"/>
              <a:ea typeface="ＭＳ Ｐゴシック"/>
              <a:cs typeface="Arial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GB" sz="1800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Work Completed</a:t>
            </a: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Positions and Velocities Change!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248400" y="1458913"/>
            <a:ext cx="126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Plate fixed</a:t>
            </a:r>
          </a:p>
        </p:txBody>
      </p:sp>
      <p:pic>
        <p:nvPicPr>
          <p:cNvPr id="5124" name="Picture 4" descr="nam_dual_surfall.jpg"/>
          <p:cNvPicPr>
            <a:picLocks noChangeAspect="1"/>
          </p:cNvPicPr>
          <p:nvPr/>
        </p:nvPicPr>
        <p:blipFill>
          <a:blip r:embed="rId2" cstate="print"/>
          <a:srcRect l="22562" t="34770" b="4346"/>
          <a:stretch>
            <a:fillRect/>
          </a:stretch>
        </p:blipFill>
        <p:spPr bwMode="auto">
          <a:xfrm>
            <a:off x="233363" y="1905000"/>
            <a:ext cx="86820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914219" y="1458913"/>
            <a:ext cx="2403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CORS </a:t>
            </a:r>
            <a:r>
              <a:rPr lang="en-US" dirty="0"/>
              <a:t>Multiyear soln.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ea typeface="ＭＳ Ｐゴシック"/>
                <a:cs typeface="ＭＳ Ｐゴシック"/>
              </a:rPr>
              <a:t>Reference Frame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2057400"/>
          </a:xfrm>
        </p:spPr>
        <p:txBody>
          <a:bodyPr/>
          <a:lstStyle/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ITRF frame (global) multi-technique—</a:t>
            </a:r>
            <a:r>
              <a:rPr lang="en-US" sz="2300" dirty="0" err="1" smtClean="0">
                <a:latin typeface="Arial" pitchFamily="34" charset="0"/>
                <a:ea typeface="ＭＳ Ｐゴシック"/>
                <a:cs typeface="ＭＳ Ｐゴシック"/>
              </a:rPr>
              <a:t>vlbi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, </a:t>
            </a:r>
            <a:r>
              <a:rPr lang="en-US" sz="2300" dirty="0" err="1" smtClean="0">
                <a:latin typeface="Arial" pitchFamily="34" charset="0"/>
                <a:ea typeface="ＭＳ Ｐゴシック"/>
                <a:cs typeface="ＭＳ Ｐゴシック"/>
              </a:rPr>
              <a:t>slr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, </a:t>
            </a:r>
            <a:r>
              <a:rPr lang="en-US" sz="2300" dirty="0" err="1" smtClean="0">
                <a:latin typeface="Arial" pitchFamily="34" charset="0"/>
                <a:ea typeface="ＭＳ Ｐゴシック"/>
                <a:cs typeface="ＭＳ Ｐゴシック"/>
              </a:rPr>
              <a:t>doris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, </a:t>
            </a:r>
            <a:r>
              <a:rPr lang="en-US" sz="2300" dirty="0" err="1" smtClean="0">
                <a:latin typeface="Arial" pitchFamily="34" charset="0"/>
                <a:ea typeface="ＭＳ Ｐゴシック"/>
                <a:cs typeface="ＭＳ Ｐゴシック"/>
              </a:rPr>
              <a:t>gnss</a:t>
            </a:r>
            <a:endParaRPr lang="en-US" sz="23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IGS frame (global) GNSS only</a:t>
            </a:r>
          </a:p>
          <a:p>
            <a:pPr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NAD frame (plate fixed) related to ITRF/IGS</a:t>
            </a:r>
          </a:p>
          <a:p>
            <a:pPr eaLnBrk="1" hangingPunct="1"/>
            <a:r>
              <a:rPr lang="en-US" sz="2300" b="1" dirty="0" smtClean="0">
                <a:latin typeface="Arial" pitchFamily="34" charset="0"/>
                <a:ea typeface="ＭＳ Ｐゴシック"/>
                <a:cs typeface="ＭＳ Ｐゴシック"/>
              </a:rPr>
              <a:t>Critical 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to pay attention to 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frame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tags </a:t>
            </a:r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and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 epoch dates </a:t>
            </a:r>
            <a:r>
              <a:rPr lang="en-US" sz="23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and</a:t>
            </a:r>
            <a:r>
              <a:rPr lang="en-US" sz="2300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ＭＳ Ｐゴシック"/>
              </a:rPr>
              <a:t> antenna calibration values</a:t>
            </a:r>
          </a:p>
          <a:p>
            <a:pPr eaLnBrk="1" hangingPunct="1"/>
            <a:endParaRPr lang="en-US" sz="24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3429000"/>
          <a:ext cx="8991599" cy="24536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09999"/>
                <a:gridCol w="990601"/>
                <a:gridCol w="1600199"/>
                <a:gridCol w="25908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Frame Name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Epoch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Antenna PCV*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Duration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ITRF2000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1997.00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Rel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1994.0-2002.0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ITRF00  (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NGS’s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soln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1997.00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Rel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NGS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1994.0-present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NAD 83(CORS96,MARP00,PACP00)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2002.00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Rel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NGS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1994.0-present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IGS08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2005.00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Abs IGS08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1997.0-2009.5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IGS08 (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NGS’s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soln</a:t>
                      </a: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2005.00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Abs IGS08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1994.0-2011.5 (ongoing)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NAD 83(2011,MA11,PA11)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2010.00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Abs IGS08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1994.0-2011.5 (ongoing)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447800" y="6096000"/>
            <a:ext cx="595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*PCV – phase center value; Abs-Absolute, </a:t>
            </a:r>
            <a:r>
              <a:rPr lang="en-US" dirty="0" err="1"/>
              <a:t>Rel</a:t>
            </a:r>
            <a:r>
              <a:rPr lang="en-US" dirty="0"/>
              <a:t>-Relative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ea typeface="ＭＳ Ｐゴシック"/>
                <a:cs typeface="ＭＳ Ｐゴシック"/>
              </a:rPr>
              <a:t>Reference Frames Used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 marL="450850" indent="-355600"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Basis is global frame inherited from ITRF2008 but not the same as ITRF2008</a:t>
            </a:r>
            <a:endParaRPr lang="en-US" sz="2300" dirty="0" smtClean="0">
              <a:latin typeface="Arial" pitchFamily="34" charset="0"/>
              <a:ea typeface="ＭＳ Ｐゴシック"/>
            </a:endParaRPr>
          </a:p>
          <a:p>
            <a:pPr marL="723900" lvl="1" indent="-273050" eaLnBrk="1" hangingPunct="1"/>
            <a:r>
              <a:rPr lang="en-US" sz="2100" dirty="0" smtClean="0">
                <a:latin typeface="Arial" pitchFamily="34" charset="0"/>
                <a:ea typeface="ＭＳ Ｐゴシック"/>
              </a:rPr>
              <a:t>Name: </a:t>
            </a:r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IGS08</a:t>
            </a:r>
            <a:endParaRPr lang="en-US" sz="2100" dirty="0" smtClean="0">
              <a:solidFill>
                <a:schemeClr val="tx2"/>
              </a:solidFill>
              <a:latin typeface="Arial" pitchFamily="34" charset="0"/>
              <a:ea typeface="ＭＳ Ｐゴシック"/>
            </a:endParaRPr>
          </a:p>
          <a:p>
            <a:pPr marL="723900" lvl="1" indent="-273050" eaLnBrk="1" hangingPunct="1"/>
            <a:r>
              <a:rPr lang="en-US" sz="2100" dirty="0" smtClean="0">
                <a:latin typeface="Arial" pitchFamily="34" charset="0"/>
                <a:ea typeface="ＭＳ Ｐゴシック"/>
              </a:rPr>
              <a:t>Epoch date: </a:t>
            </a:r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2005.00 </a:t>
            </a:r>
            <a:r>
              <a:rPr lang="en-US" sz="2100" dirty="0" smtClean="0">
                <a:latin typeface="Arial" pitchFamily="34" charset="0"/>
                <a:ea typeface="ＭＳ Ｐゴシック"/>
              </a:rPr>
              <a:t>(same as ITRF2008, IGS08)</a:t>
            </a:r>
          </a:p>
          <a:p>
            <a:pPr marL="723900" lvl="1" indent="-273050" eaLnBrk="1" hangingPunct="1"/>
            <a:r>
              <a:rPr lang="en-US" sz="2100" dirty="0" smtClean="0">
                <a:latin typeface="Arial" pitchFamily="34" charset="0"/>
                <a:ea typeface="ＭＳ Ｐゴシック"/>
              </a:rPr>
              <a:t>NGS has more discontinuities and weekly solutions than ITRF2008; and has applied IGS05_ATX -&gt; IGS08_ATX corrections to be consistent with IGS08</a:t>
            </a:r>
          </a:p>
          <a:p>
            <a:pPr marL="450850" indent="-355600" eaLnBrk="1" hangingPunct="1"/>
            <a:r>
              <a:rPr lang="en-US" sz="2300" dirty="0" smtClean="0">
                <a:latin typeface="Arial" pitchFamily="34" charset="0"/>
                <a:ea typeface="ＭＳ Ｐゴシック"/>
                <a:cs typeface="ＭＳ Ｐゴシック"/>
              </a:rPr>
              <a:t>Related to ITRF, but plate fixed (NAD 83)</a:t>
            </a:r>
          </a:p>
          <a:p>
            <a:pPr marL="723900" lvl="1" indent="-273050" eaLnBrk="1" hangingPunct="1"/>
            <a:r>
              <a:rPr lang="en-US" sz="2100" dirty="0" smtClean="0">
                <a:latin typeface="Arial" pitchFamily="34" charset="0"/>
                <a:ea typeface="ＭＳ Ｐゴシック"/>
              </a:rPr>
              <a:t>Name: </a:t>
            </a:r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NAD 83(2011,MA11,PA11)</a:t>
            </a:r>
          </a:p>
          <a:p>
            <a:pPr marL="723900" lvl="1" indent="-273050" eaLnBrk="1" hangingPunct="1"/>
            <a:r>
              <a:rPr lang="en-US" sz="2100" dirty="0" smtClean="0">
                <a:latin typeface="Arial" pitchFamily="34" charset="0"/>
                <a:ea typeface="ＭＳ Ｐゴシック"/>
              </a:rPr>
              <a:t>Epoch date: </a:t>
            </a:r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ea typeface="ＭＳ Ｐゴシック"/>
              </a:rPr>
              <a:t>2010.00</a:t>
            </a:r>
          </a:p>
          <a:p>
            <a:pPr marL="723900" lvl="1" indent="-273050" eaLnBrk="1" hangingPunct="1"/>
            <a:r>
              <a:rPr lang="en-US" sz="2100" dirty="0" smtClean="0">
                <a:latin typeface="Arial" pitchFamily="34" charset="0"/>
                <a:ea typeface="ＭＳ Ｐゴシック"/>
              </a:rPr>
              <a:t>NAD 83(CORS96,MARP00,PACP00) to NAD 83(2011,MA11,PA11) identity transformation (i.e. same axes)</a:t>
            </a:r>
            <a:endParaRPr lang="en-US" sz="2100" dirty="0" smtClean="0">
              <a:solidFill>
                <a:srgbClr val="FF0000"/>
              </a:solidFill>
              <a:latin typeface="Arial" pitchFamily="34" charset="0"/>
              <a:ea typeface="ＭＳ Ｐゴシック"/>
            </a:endParaRPr>
          </a:p>
          <a:p>
            <a:pPr marL="723900" lvl="1" indent="-273050" eaLnBrk="1" hangingPunct="1"/>
            <a:r>
              <a:rPr lang="en-US" sz="2100" dirty="0" smtClean="0">
                <a:latin typeface="Arial" pitchFamily="34" charset="0"/>
                <a:ea typeface="ＭＳ Ｐゴシック"/>
              </a:rPr>
              <a:t>NAD 83(2011) axes origin different (~2m) from ITRF/IGS08 (expect  reconciliation ~2022)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ea typeface="ＭＳ Ｐゴシック"/>
                <a:cs typeface="ＭＳ Ｐゴシック"/>
              </a:rPr>
              <a:t>Reference Frames Used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334000"/>
          </a:xfrm>
        </p:spPr>
        <p:txBody>
          <a:bodyPr/>
          <a:lstStyle/>
          <a:p>
            <a:r>
              <a:rPr lang="en-US" sz="2300" dirty="0" smtClean="0"/>
              <a:t>NAD 83(2011) epoch 2010.00</a:t>
            </a:r>
          </a:p>
          <a:p>
            <a:pPr lvl="1"/>
            <a:r>
              <a:rPr lang="en-US" sz="2100" dirty="0" smtClean="0"/>
              <a:t>“2011” is datum tag </a:t>
            </a:r>
            <a:r>
              <a:rPr lang="en-US" sz="2100" dirty="0" smtClean="0">
                <a:sym typeface="Wingdings" pitchFamily="2" charset="2"/>
              </a:rPr>
              <a:t>i.e. year adjustment complete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“2010.00” is “epoch date” (January 1, 2010)</a:t>
            </a:r>
          </a:p>
          <a:p>
            <a:pPr lvl="2"/>
            <a:r>
              <a:rPr lang="en-US" sz="2100" dirty="0" smtClean="0">
                <a:sym typeface="Wingdings" pitchFamily="2" charset="2"/>
              </a:rPr>
              <a:t>Date associated with coordinates of control station</a:t>
            </a:r>
          </a:p>
          <a:p>
            <a:pPr lvl="1"/>
            <a:r>
              <a:rPr lang="en-US" sz="2100" dirty="0" smtClean="0"/>
              <a:t>Frame fixed to North American tectonic plate</a:t>
            </a:r>
          </a:p>
          <a:p>
            <a:pPr lvl="2"/>
            <a:r>
              <a:rPr lang="en-US" sz="2100" dirty="0" smtClean="0"/>
              <a:t>Includes California, Alaska, Puerto Rico, and US Virgin Islands</a:t>
            </a:r>
          </a:p>
          <a:p>
            <a:r>
              <a:rPr lang="en-US" sz="2300" dirty="0" smtClean="0"/>
              <a:t>NAD 83(PA11) epoch 2010.00</a:t>
            </a:r>
          </a:p>
          <a:p>
            <a:pPr lvl="1"/>
            <a:r>
              <a:rPr lang="en-US" sz="2100" dirty="0" smtClean="0"/>
              <a:t>Frame fixed to Pacific tectonic plate (Hawaii and American Samoa, and other islands)</a:t>
            </a:r>
          </a:p>
          <a:p>
            <a:r>
              <a:rPr lang="en-US" sz="2300" dirty="0" smtClean="0"/>
              <a:t>NAD 83(MA11) epoch 2010.00</a:t>
            </a:r>
          </a:p>
          <a:p>
            <a:pPr lvl="1"/>
            <a:r>
              <a:rPr lang="en-US" sz="2100" dirty="0" smtClean="0"/>
              <a:t>Frame fixed to Mariana tectonic plate (Guam and CNMI)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ea typeface="ＭＳ Ｐゴシック"/>
                <a:cs typeface="ＭＳ Ｐゴシック"/>
              </a:rPr>
              <a:t>Reference Frames and Orbits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334000"/>
          </a:xfrm>
        </p:spPr>
        <p:txBody>
          <a:bodyPr/>
          <a:lstStyle/>
          <a:p>
            <a:r>
              <a:rPr lang="en-US" sz="2300" dirty="0" smtClean="0"/>
              <a:t>IGS08 positions are not equal to ITRF2008</a:t>
            </a:r>
          </a:p>
          <a:p>
            <a:r>
              <a:rPr lang="en-US" sz="2300" dirty="0" smtClean="0"/>
              <a:t>ITRF2008 is multi-technique solution VLBI, SLR, DORIS, GPS</a:t>
            </a:r>
          </a:p>
          <a:p>
            <a:r>
              <a:rPr lang="en-US" sz="2300" dirty="0" smtClean="0"/>
              <a:t>IGS08 is a GPS only solution</a:t>
            </a:r>
          </a:p>
          <a:p>
            <a:r>
              <a:rPr lang="en-US" sz="2300" dirty="0" smtClean="0"/>
              <a:t>ITRF2008 GPS’s component was processed using IGS05 absolute antenna calibrations</a:t>
            </a:r>
          </a:p>
          <a:p>
            <a:r>
              <a:rPr lang="en-US" sz="2300" dirty="0" smtClean="0"/>
              <a:t>To create IGS08 IGS took the ITRF2008 positions and applied a station specific correction to account for differences between IGS05 and IGS08 absolute antenna calibrations. Corrections of up to 5 cm</a:t>
            </a:r>
          </a:p>
          <a:p>
            <a:r>
              <a:rPr lang="en-US" sz="2300" dirty="0" smtClean="0"/>
              <a:t>All IGS orbit products in NGS online storage from 1994-Jan-1 to 2011-Apr-16 are aligned to IGS05 and then to IGS08. For most non-research applications the orbits can be mixed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global_bls.tif"/>
          <p:cNvPicPr>
            <a:picLocks noChangeAspect="1"/>
          </p:cNvPicPr>
          <p:nvPr/>
        </p:nvPicPr>
        <p:blipFill>
          <a:blip r:embed="rId2" cstate="print"/>
          <a:srcRect l="5332" b="6229"/>
          <a:stretch>
            <a:fillRect/>
          </a:stretch>
        </p:blipFill>
        <p:spPr bwMode="auto">
          <a:xfrm>
            <a:off x="228600" y="1189197"/>
            <a:ext cx="4938357" cy="23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76200" y="2994025"/>
            <a:ext cx="15890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Global</a:t>
            </a:r>
          </a:p>
        </p:txBody>
      </p: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156781" y="3685350"/>
            <a:ext cx="5101019" cy="3096450"/>
            <a:chOff x="1906354" y="3301647"/>
            <a:chExt cx="5323138" cy="3237273"/>
          </a:xfrm>
        </p:grpSpPr>
        <p:pic>
          <p:nvPicPr>
            <p:cNvPr id="11272" name="Picture 3" descr="cors_bls.tif"/>
            <p:cNvPicPr>
              <a:picLocks noChangeAspect="1"/>
            </p:cNvPicPr>
            <p:nvPr/>
          </p:nvPicPr>
          <p:blipFill>
            <a:blip r:embed="rId3" cstate="print"/>
            <a:srcRect l="3433" b="5498"/>
            <a:stretch>
              <a:fillRect/>
            </a:stretch>
          </p:blipFill>
          <p:spPr bwMode="auto">
            <a:xfrm>
              <a:off x="1931115" y="3301647"/>
              <a:ext cx="5298377" cy="323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TextBox 7"/>
            <p:cNvSpPr txBox="1">
              <a:spLocks noChangeArrowheads="1"/>
            </p:cNvSpPr>
            <p:nvPr/>
          </p:nvSpPr>
          <p:spPr bwMode="auto">
            <a:xfrm>
              <a:off x="1906354" y="5981262"/>
              <a:ext cx="2380970" cy="424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cs typeface="Arial" pitchFamily="34" charset="0"/>
                </a:rPr>
                <a:t>Global+CORS</a:t>
              </a:r>
              <a:endParaRPr lang="en-US" sz="2000" b="1" dirty="0">
                <a:cs typeface="Arial" pitchFamily="34" charset="0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278438" y="1155700"/>
            <a:ext cx="37068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>
                <a:latin typeface="Arial"/>
                <a:ea typeface="ＭＳ Ｐゴシック" charset="-128"/>
                <a:cs typeface="Arial"/>
              </a:rPr>
              <a:t>global tracking network used for estimating:</a:t>
            </a:r>
            <a:endParaRPr lang="en-GB" sz="2200" kern="0" dirty="0">
              <a:latin typeface="Arial"/>
              <a:ea typeface="ＭＳ Ｐゴシック" charset="-128"/>
              <a:cs typeface="Arial"/>
            </a:endParaRPr>
          </a:p>
          <a:p>
            <a:pPr marL="62388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GPS satellite orbits (15-min intervals)</a:t>
            </a:r>
          </a:p>
          <a:p>
            <a:pPr marL="62388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terrestrial framework</a:t>
            </a:r>
          </a:p>
          <a:p>
            <a:pPr marL="963613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Earth Orientation (EOPs)</a:t>
            </a:r>
          </a:p>
          <a:p>
            <a:pPr marL="963613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global station positions (weekly averages</a:t>
            </a:r>
            <a:r>
              <a:rPr lang="en-GB" b="1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78438" y="3917950"/>
            <a:ext cx="37068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CORS </a:t>
            </a:r>
            <a:r>
              <a:rPr lang="en-GB" sz="200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tied to global framework via single baselines radiating from global stations</a:t>
            </a:r>
          </a:p>
          <a:p>
            <a:pPr marL="62388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kern="0" dirty="0">
                <a:latin typeface="Arial"/>
                <a:ea typeface="ＭＳ Ｐゴシック" charset="-128"/>
                <a:cs typeface="Arial"/>
              </a:rPr>
              <a:t>minimizes frame distortions from local effects in dense regional networks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Tying CORS to Global Frame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1795</Words>
  <Application>Microsoft Office PowerPoint</Application>
  <PresentationFormat>On-screen Show (4:3)</PresentationFormat>
  <Paragraphs>244</Paragraphs>
  <Slides>33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Custom Design</vt:lpstr>
      <vt:lpstr>Office Theme</vt:lpstr>
      <vt:lpstr>Giovanni Sella CORS Program Manager NOAA-National Geodetic Survey</vt:lpstr>
      <vt:lpstr>CORS News for FY10-11</vt:lpstr>
      <vt:lpstr>Previous CORS Coordinates</vt:lpstr>
      <vt:lpstr>Positions and Velocities Change!</vt:lpstr>
      <vt:lpstr>Reference Frame Definitions</vt:lpstr>
      <vt:lpstr>Reference Frames Used</vt:lpstr>
      <vt:lpstr>Reference Frames Used</vt:lpstr>
      <vt:lpstr>Reference Frames and Orbits</vt:lpstr>
      <vt:lpstr>Tying CORS to Global Frame</vt:lpstr>
      <vt:lpstr>CORS IGS08 Velocity Field</vt:lpstr>
      <vt:lpstr>What is the new NAD 83?</vt:lpstr>
      <vt:lpstr>Changes in Horizontal NAD 83 Positions  NAD 83(2011) epoch 2002.00 – NAD 83(CORS96) epoch 2002.00</vt:lpstr>
      <vt:lpstr>Changes in Vertical NAD 83 Positions  NAD 83(2011) epoch 2002.0 – NAD 83(CORS96) epoch 2002.0</vt:lpstr>
      <vt:lpstr>The NAD 83 datum is the same.  So what are the shifts caused by changing reference epoch to 2010?</vt:lpstr>
      <vt:lpstr>Changes in Horizontal NAD 83 Positions Different Epochs NAD 83(2011) epoch 2010.0 – NAD 83(CORS96) epoch 2002.0</vt:lpstr>
      <vt:lpstr>Changes in Vertical NAD 83 Positions Different Epochs   NAD 83(2011) epoch 2010.0 – NAD 83(CORS96) epoch 2002.0</vt:lpstr>
      <vt:lpstr>Changes with New Frames</vt:lpstr>
      <vt:lpstr>Changes with New Frames</vt:lpstr>
      <vt:lpstr>HTDP 3.1.2</vt:lpstr>
      <vt:lpstr>Antenna Calibrations</vt:lpstr>
      <vt:lpstr>Information on New Coordinates</vt:lpstr>
      <vt:lpstr>Info on New Coordinates</vt:lpstr>
      <vt:lpstr>Info on New Coordinates</vt:lpstr>
      <vt:lpstr>What About the Passive Network?</vt:lpstr>
      <vt:lpstr>What About the Passive Network?</vt:lpstr>
      <vt:lpstr>Orthometric Heights and Geoid Model</vt:lpstr>
      <vt:lpstr>New Datasheets</vt:lpstr>
      <vt:lpstr>OPUS</vt:lpstr>
      <vt:lpstr>OPUS cont’d</vt:lpstr>
      <vt:lpstr>Summary</vt:lpstr>
      <vt:lpstr>Questions/Comments</vt:lpstr>
      <vt:lpstr>Questions?</vt:lpstr>
      <vt:lpstr>Work Completed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giovanni.sella</cp:lastModifiedBy>
  <cp:revision>287</cp:revision>
  <dcterms:created xsi:type="dcterms:W3CDTF">2011-09-19T19:11:22Z</dcterms:created>
  <dcterms:modified xsi:type="dcterms:W3CDTF">2012-02-07T17:43:00Z</dcterms:modified>
</cp:coreProperties>
</file>