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Masters/slideMaster8.xml" ContentType="application/vnd.openxmlformats-officedocument.presentationml.slideMaster+xml"/>
  <Override PartName="/ppt/notesSlides/notesSlide9.xml" ContentType="application/vnd.openxmlformats-officedocument.presentationml.notesSlide+xml"/>
  <Override PartName="/ppt/notesSlides/notesSlide12.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62" r:id="rId2"/>
    <p:sldMasterId id="2147483664" r:id="rId3"/>
    <p:sldMasterId id="2147483666" r:id="rId4"/>
    <p:sldMasterId id="2147483668" r:id="rId5"/>
    <p:sldMasterId id="2147483670" r:id="rId6"/>
    <p:sldMasterId id="2147483672" r:id="rId7"/>
    <p:sldMasterId id="2147483679" r:id="rId8"/>
  </p:sldMasterIdLst>
  <p:notesMasterIdLst>
    <p:notesMasterId r:id="rId53"/>
  </p:notesMasterIdLst>
  <p:sldIdLst>
    <p:sldId id="303" r:id="rId9"/>
    <p:sldId id="257" r:id="rId10"/>
    <p:sldId id="261" r:id="rId11"/>
    <p:sldId id="262" r:id="rId12"/>
    <p:sldId id="263" r:id="rId13"/>
    <p:sldId id="258" r:id="rId14"/>
    <p:sldId id="259" r:id="rId15"/>
    <p:sldId id="260" r:id="rId16"/>
    <p:sldId id="264" r:id="rId17"/>
    <p:sldId id="265" r:id="rId18"/>
    <p:sldId id="284" r:id="rId19"/>
    <p:sldId id="285" r:id="rId20"/>
    <p:sldId id="267" r:id="rId21"/>
    <p:sldId id="283" r:id="rId22"/>
    <p:sldId id="299" r:id="rId23"/>
    <p:sldId id="302" r:id="rId24"/>
    <p:sldId id="300" r:id="rId25"/>
    <p:sldId id="301" r:id="rId26"/>
    <p:sldId id="268" r:id="rId27"/>
    <p:sldId id="269" r:id="rId28"/>
    <p:sldId id="270" r:id="rId29"/>
    <p:sldId id="271" r:id="rId30"/>
    <p:sldId id="272" r:id="rId31"/>
    <p:sldId id="275" r:id="rId32"/>
    <p:sldId id="276" r:id="rId33"/>
    <p:sldId id="277" r:id="rId34"/>
    <p:sldId id="278" r:id="rId35"/>
    <p:sldId id="280" r:id="rId36"/>
    <p:sldId id="281" r:id="rId37"/>
    <p:sldId id="279" r:id="rId38"/>
    <p:sldId id="298" r:id="rId39"/>
    <p:sldId id="288" r:id="rId40"/>
    <p:sldId id="287" r:id="rId41"/>
    <p:sldId id="289" r:id="rId42"/>
    <p:sldId id="290" r:id="rId43"/>
    <p:sldId id="291" r:id="rId44"/>
    <p:sldId id="292" r:id="rId45"/>
    <p:sldId id="274" r:id="rId46"/>
    <p:sldId id="293" r:id="rId47"/>
    <p:sldId id="297" r:id="rId48"/>
    <p:sldId id="286" r:id="rId49"/>
    <p:sldId id="294" r:id="rId50"/>
    <p:sldId id="295" r:id="rId51"/>
    <p:sldId id="296"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640" autoAdjust="0"/>
  </p:normalViewPr>
  <p:slideViewPr>
    <p:cSldViewPr>
      <p:cViewPr>
        <p:scale>
          <a:sx n="70" d="100"/>
          <a:sy n="70" d="100"/>
        </p:scale>
        <p:origin x="-33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86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8EE7B3-8F52-4611-97EC-D1E6BB35E695}" type="datetimeFigureOut">
              <a:rPr lang="en-US" smtClean="0"/>
              <a:pPr/>
              <a:t>7/17/2011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828440-0B63-4501-BDF4-7FB41F64851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ACE28F-9A2D-4F1F-8150-34C44353B0BD}"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NAVD88 computed;</a:t>
            </a:r>
            <a:r>
              <a:rPr lang="en-US" baseline="0" dirty="0" smtClean="0"/>
              <a:t> use VDATUM model.</a:t>
            </a:r>
            <a:endParaRPr lang="en-US" dirty="0"/>
          </a:p>
        </p:txBody>
      </p:sp>
      <p:sp>
        <p:nvSpPr>
          <p:cNvPr id="4" name="Slide Number Placeholder 3"/>
          <p:cNvSpPr>
            <a:spLocks noGrp="1"/>
          </p:cNvSpPr>
          <p:nvPr>
            <p:ph type="sldNum" sz="quarter" idx="10"/>
          </p:nvPr>
        </p:nvSpPr>
        <p:spPr/>
        <p:txBody>
          <a:bodyPr/>
          <a:lstStyle/>
          <a:p>
            <a:fld id="{24828440-0B63-4501-BDF4-7FB41F648518}"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PID is the Primary BM</a:t>
            </a:r>
            <a:r>
              <a:rPr lang="en-US" baseline="0" dirty="0" smtClean="0"/>
              <a:t> for the gage</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is a graphic</a:t>
            </a:r>
            <a:r>
              <a:rPr lang="en-US" baseline="0" dirty="0" smtClean="0"/>
              <a:t> representation available in the Geodetic Tool Kit.</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351" indent="-342351"/>
            <a:r>
              <a:rPr lang="en-US" sz="1400" b="1" dirty="0" smtClean="0"/>
              <a:t>This is the </a:t>
            </a:r>
            <a:r>
              <a:rPr lang="en-US" sz="1400" b="1" dirty="0" err="1" smtClean="0"/>
              <a:t>VDatum</a:t>
            </a:r>
            <a:r>
              <a:rPr lang="en-US" sz="1400" b="1" dirty="0" smtClean="0"/>
              <a:t> “roadmap”, which illustrates how different </a:t>
            </a:r>
            <a:r>
              <a:rPr lang="en-US" sz="1400" b="1" dirty="0" err="1" smtClean="0"/>
              <a:t>datums</a:t>
            </a:r>
            <a:r>
              <a:rPr lang="en-US" sz="1400" b="1" dirty="0" smtClean="0"/>
              <a:t> are transformed from one to another. </a:t>
            </a:r>
          </a:p>
          <a:p>
            <a:pPr marL="342351" indent="-342351"/>
            <a:endParaRPr lang="en-US" sz="1400" b="1" dirty="0" smtClean="0"/>
          </a:p>
          <a:p>
            <a:pPr marL="342351" indent="-342351"/>
            <a:r>
              <a:rPr lang="en-US" sz="1400" b="1" dirty="0" err="1" smtClean="0"/>
              <a:t>Helmert</a:t>
            </a:r>
            <a:r>
              <a:rPr lang="en-US" sz="1400" b="1" dirty="0" smtClean="0"/>
              <a:t> Transformations are used to transform between 3D ellipsoidal </a:t>
            </a:r>
            <a:r>
              <a:rPr lang="en-US" sz="1400" b="1" dirty="0" err="1" smtClean="0"/>
              <a:t>datums</a:t>
            </a:r>
            <a:r>
              <a:rPr lang="en-US" sz="1400" b="1" dirty="0" smtClean="0"/>
              <a:t>. </a:t>
            </a:r>
          </a:p>
          <a:p>
            <a:pPr marL="342351" indent="-342351"/>
            <a:endParaRPr lang="en-US" sz="1400" b="1" dirty="0" smtClean="0"/>
          </a:p>
          <a:p>
            <a:pPr marL="342351" indent="-342351"/>
            <a:r>
              <a:rPr lang="en-US" sz="1400" b="1" dirty="0" smtClean="0"/>
              <a:t>A GEOID model is used to transform data on NAD83 to an </a:t>
            </a:r>
            <a:r>
              <a:rPr lang="en-US" sz="1400" b="1" dirty="0" err="1" smtClean="0"/>
              <a:t>orthometric</a:t>
            </a:r>
            <a:r>
              <a:rPr lang="en-US" sz="1400" b="1" dirty="0" smtClean="0"/>
              <a:t> datum like NAVD 88. </a:t>
            </a:r>
          </a:p>
          <a:p>
            <a:pPr marL="342351" indent="-342351"/>
            <a:endParaRPr lang="en-US" sz="1400" b="1" dirty="0" smtClean="0"/>
          </a:p>
          <a:p>
            <a:pPr marL="342351" indent="-342351"/>
            <a:r>
              <a:rPr lang="en-US" sz="1400" b="1" dirty="0" smtClean="0"/>
              <a:t>A model of the “Topography of the Sea Surface” is used to transform NAVD 88 to LMSL. </a:t>
            </a:r>
          </a:p>
          <a:p>
            <a:pPr marL="342351" indent="-342351"/>
            <a:r>
              <a:rPr lang="en-US" sz="1400" b="1" dirty="0" smtClean="0"/>
              <a:t> </a:t>
            </a:r>
          </a:p>
          <a:p>
            <a:pPr marL="342351" indent="-342351"/>
            <a:r>
              <a:rPr lang="en-US" sz="1400" b="1" dirty="0" smtClean="0"/>
              <a:t>A corrected tide model is used to transform from LMSL to a variety of other tidal </a:t>
            </a:r>
            <a:r>
              <a:rPr lang="en-US" sz="1400" b="1" dirty="0" err="1" smtClean="0"/>
              <a:t>datums</a:t>
            </a:r>
            <a:r>
              <a:rPr lang="en-US" sz="1400" b="1" dirty="0" smtClean="0"/>
              <a:t>. </a:t>
            </a:r>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9ECD42-A899-4B61-A3A3-D5985F78D377}" type="slidenum">
              <a:rPr lang="en-US" smtClean="0"/>
              <a:pPr/>
              <a:t>24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1" dirty="0" smtClean="0"/>
              <a:t>This map illustrates where we have </a:t>
            </a:r>
            <a:r>
              <a:rPr lang="en-US" sz="1400" b="1" dirty="0" err="1" smtClean="0"/>
              <a:t>VDatum</a:t>
            </a:r>
            <a:r>
              <a:rPr lang="en-US" sz="1400" b="1" dirty="0" smtClean="0"/>
              <a:t> coverage at present. </a:t>
            </a:r>
          </a:p>
          <a:p>
            <a:endParaRPr lang="en-US" sz="1400" b="1" dirty="0" smtClean="0"/>
          </a:p>
          <a:p>
            <a:r>
              <a:rPr lang="en-US" sz="1400" b="1" dirty="0" smtClean="0"/>
              <a:t>The  model of the Texas coast is scheduled for release not later than March. </a:t>
            </a:r>
          </a:p>
          <a:p>
            <a:endParaRPr lang="en-US" sz="1400" b="1" dirty="0" smtClean="0"/>
          </a:p>
          <a:p>
            <a:r>
              <a:rPr lang="en-US" sz="1400" b="1" dirty="0" smtClean="0"/>
              <a:t>The model for Northern New England is scheduled for release not later than June. </a:t>
            </a:r>
          </a:p>
          <a:p>
            <a:endParaRPr lang="en-US" sz="1400" b="1" dirty="0" smtClean="0"/>
          </a:p>
          <a:p>
            <a:r>
              <a:rPr lang="en-US" sz="1400" b="1" dirty="0" smtClean="0"/>
              <a:t>Another model that is in development will cover PR and VI, scheduled for release in the Q1 of FY12. </a:t>
            </a:r>
          </a:p>
          <a:p>
            <a:endParaRPr lang="en-US" sz="1400" b="1" dirty="0" smtClean="0"/>
          </a:p>
          <a:p>
            <a:r>
              <a:rPr lang="en-US" sz="1400" b="1" dirty="0" smtClean="0"/>
              <a:t>Transformations to IGLD 85 are available  on the </a:t>
            </a:r>
            <a:r>
              <a:rPr lang="en-US" sz="1400" b="1" dirty="0" err="1" smtClean="0"/>
              <a:t>VDatum</a:t>
            </a:r>
            <a:r>
              <a:rPr lang="en-US" sz="1400" b="1" dirty="0" smtClean="0"/>
              <a:t> Website. </a:t>
            </a:r>
          </a:p>
          <a:p>
            <a:endParaRPr lang="en-US" b="1" baseline="0" dirty="0" smtClean="0"/>
          </a:p>
          <a:p>
            <a:r>
              <a:rPr lang="en-US" b="1" baseline="0" dirty="0" smtClean="0"/>
              <a:t> </a:t>
            </a:r>
            <a:endParaRPr lang="en-US" b="1"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25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b="1" dirty="0" smtClean="0"/>
              <a:t>This is the first of several slides devoted</a:t>
            </a:r>
            <a:r>
              <a:rPr lang="en-US" sz="1400" b="1" baseline="0" dirty="0" smtClean="0"/>
              <a:t> to production of a </a:t>
            </a:r>
            <a:r>
              <a:rPr lang="en-US" sz="1400" b="1" baseline="0" dirty="0" err="1" smtClean="0"/>
              <a:t>VDatum</a:t>
            </a:r>
            <a:r>
              <a:rPr lang="en-US" sz="1400" b="1" baseline="0" dirty="0" smtClean="0"/>
              <a:t> model…</a:t>
            </a:r>
          </a:p>
          <a:p>
            <a:endParaRPr lang="en-US" sz="1400" b="1" baseline="0" dirty="0" smtClean="0"/>
          </a:p>
          <a:p>
            <a:r>
              <a:rPr lang="en-US" sz="1400" b="1" dirty="0" smtClean="0"/>
              <a:t>Developing a </a:t>
            </a:r>
            <a:r>
              <a:rPr lang="en-US" sz="1400" b="1" dirty="0" err="1" smtClean="0"/>
              <a:t>VDatum</a:t>
            </a:r>
            <a:r>
              <a:rPr lang="en-US" sz="1400" b="1" dirty="0" smtClean="0"/>
              <a:t> model is NOT an easy process. </a:t>
            </a:r>
          </a:p>
          <a:p>
            <a:endParaRPr lang="en-US" sz="1400" b="1" dirty="0" smtClean="0"/>
          </a:p>
          <a:p>
            <a:r>
              <a:rPr lang="en-US" sz="1400" b="1" dirty="0" smtClean="0"/>
              <a:t>It starts with assessing the tidal and geodetic needs for developing a </a:t>
            </a:r>
            <a:r>
              <a:rPr lang="en-US" sz="1400" b="1" dirty="0" err="1" smtClean="0"/>
              <a:t>VDatum</a:t>
            </a:r>
            <a:r>
              <a:rPr lang="en-US" sz="1400" b="1" dirty="0" smtClean="0"/>
              <a:t> model of</a:t>
            </a:r>
            <a:r>
              <a:rPr lang="en-US" sz="1400" b="1" baseline="0" dirty="0" smtClean="0"/>
              <a:t> a specific region.</a:t>
            </a:r>
            <a:endParaRPr lang="en-US" sz="1400" b="1" dirty="0" smtClean="0"/>
          </a:p>
          <a:p>
            <a:endParaRPr lang="en-US" sz="1400" b="1" dirty="0" smtClean="0"/>
          </a:p>
          <a:p>
            <a:r>
              <a:rPr lang="en-US" sz="1400" b="1" dirty="0" smtClean="0"/>
              <a:t>Based on the assessment, observational data are collected. </a:t>
            </a:r>
          </a:p>
          <a:p>
            <a:endParaRPr lang="en-US" sz="1400" b="1" dirty="0" smtClean="0"/>
          </a:p>
          <a:p>
            <a:r>
              <a:rPr lang="en-US" sz="1400" b="1" dirty="0" smtClean="0"/>
              <a:t>This includes tide </a:t>
            </a:r>
            <a:r>
              <a:rPr lang="en-US" sz="1400" b="1" dirty="0" err="1" smtClean="0"/>
              <a:t>guage</a:t>
            </a:r>
            <a:r>
              <a:rPr lang="en-US" sz="1400" b="1" dirty="0" smtClean="0"/>
              <a:t> data over a period of at least a month </a:t>
            </a:r>
          </a:p>
          <a:p>
            <a:endParaRPr lang="en-US" sz="1400" b="1" dirty="0" smtClean="0"/>
          </a:p>
          <a:p>
            <a:r>
              <a:rPr lang="en-US" sz="1400" b="1" dirty="0" smtClean="0"/>
              <a:t>… and GPS observations of BMs tied to the tide </a:t>
            </a:r>
            <a:r>
              <a:rPr lang="en-US" sz="1400" b="1" dirty="0" err="1" smtClean="0"/>
              <a:t>guages</a:t>
            </a:r>
            <a:r>
              <a:rPr lang="en-US" sz="1400" b="1" dirty="0" smtClean="0"/>
              <a:t>, </a:t>
            </a:r>
          </a:p>
          <a:p>
            <a:endParaRPr lang="en-US" sz="1400" b="1" dirty="0" smtClean="0"/>
          </a:p>
          <a:p>
            <a:r>
              <a:rPr lang="en-US" sz="1400" b="1" dirty="0" smtClean="0"/>
              <a:t>… and updates to the </a:t>
            </a:r>
            <a:r>
              <a:rPr lang="en-US" sz="1400" b="1" dirty="0" err="1" smtClean="0"/>
              <a:t>geoid</a:t>
            </a:r>
            <a:r>
              <a:rPr lang="en-US" sz="1400" b="1" dirty="0" smtClean="0"/>
              <a:t> model based on any GRAV-D data available.  </a:t>
            </a:r>
          </a:p>
          <a:p>
            <a:endParaRPr lang="en-US" sz="140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5024AC95-4C0A-4F4B-9795-56189BA909BC}" type="slidenum">
              <a:rPr lang="en-US" smtClean="0"/>
              <a:pPr>
                <a:defRPr/>
              </a:pPr>
              <a:t>26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400" b="1" dirty="0" smtClean="0"/>
              <a:t>Developing  the Topography of the Sea Surface (TSS) relates two </a:t>
            </a:r>
            <a:r>
              <a:rPr lang="en-US" sz="1400" b="1" dirty="0" err="1" smtClean="0"/>
              <a:t>datums</a:t>
            </a:r>
            <a:r>
              <a:rPr lang="en-US" sz="1400" b="1" dirty="0" smtClean="0"/>
              <a:t>,</a:t>
            </a:r>
            <a:r>
              <a:rPr lang="en-US" sz="1400" b="1" baseline="0" dirty="0" smtClean="0"/>
              <a:t> </a:t>
            </a:r>
            <a:endParaRPr lang="en-US" sz="1400" b="1" dirty="0" smtClean="0"/>
          </a:p>
          <a:p>
            <a:r>
              <a:rPr lang="en-US" sz="1400" b="1" dirty="0" smtClean="0"/>
              <a:t>Specifically, North American Vertical Datum of 1988 (NAVD88) and local mean sea level (LMSL).  </a:t>
            </a:r>
          </a:p>
          <a:p>
            <a:endParaRPr lang="en-US" sz="1400" b="1" dirty="0" smtClean="0"/>
          </a:p>
          <a:p>
            <a:r>
              <a:rPr lang="en-US" sz="1400" b="1" dirty="0" smtClean="0"/>
              <a:t>In the </a:t>
            </a:r>
            <a:r>
              <a:rPr lang="en-US" sz="1400" b="1" dirty="0" err="1" smtClean="0"/>
              <a:t>VDatum</a:t>
            </a:r>
            <a:r>
              <a:rPr lang="en-US" sz="1400" b="1" dirty="0" smtClean="0"/>
              <a:t> Road Map, this grid allows for the transformation of NAVD 88 based data to LMSL over the region.  </a:t>
            </a:r>
          </a:p>
          <a:p>
            <a:endParaRPr lang="en-US" sz="1400" b="1" dirty="0" smtClean="0"/>
          </a:p>
          <a:p>
            <a:r>
              <a:rPr lang="en-US" sz="1400" b="1" dirty="0" smtClean="0"/>
              <a:t>A positive value specifies that the NAVD88 reference value is further from the center of the Earth than the local mean sea level surface.  </a:t>
            </a:r>
          </a:p>
          <a:p>
            <a:endParaRPr lang="en-US" b="1" dirty="0" smtClean="0"/>
          </a:p>
        </p:txBody>
      </p:sp>
      <p:sp>
        <p:nvSpPr>
          <p:cNvPr id="60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335296-7ADF-4A31-8AA6-8915B03AFFA8}" type="slidenum">
              <a:rPr lang="en-US" smtClean="0"/>
              <a:pPr/>
              <a:t>27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sz="1300" b="1" dirty="0" smtClean="0"/>
              <a:t>Users of </a:t>
            </a:r>
            <a:r>
              <a:rPr lang="en-US" sz="1300" b="1" dirty="0" err="1" smtClean="0"/>
              <a:t>VDatum</a:t>
            </a:r>
            <a:r>
              <a:rPr lang="en-US" sz="1300" b="1" dirty="0" smtClean="0"/>
              <a:t> must be aware of the uncertainties, or errors, in computed heights in the models. </a:t>
            </a:r>
          </a:p>
          <a:p>
            <a:pPr>
              <a:defRPr/>
            </a:pPr>
            <a:endParaRPr lang="en-US" sz="1300" b="1" dirty="0" smtClean="0"/>
          </a:p>
          <a:p>
            <a:pPr>
              <a:defRPr/>
            </a:pPr>
            <a:r>
              <a:rPr lang="en-US" sz="1300" b="1" dirty="0" smtClean="0"/>
              <a:t>Errors in </a:t>
            </a:r>
            <a:r>
              <a:rPr lang="en-US" sz="1300" b="1" dirty="0" err="1" smtClean="0"/>
              <a:t>VDatum</a:t>
            </a:r>
            <a:r>
              <a:rPr lang="en-US" sz="1300" b="1" dirty="0" smtClean="0"/>
              <a:t> may arise from inaccuracies in the gridded fields used in the datum transformations, such as the</a:t>
            </a:r>
            <a:r>
              <a:rPr lang="en-US" sz="1300" b="1" baseline="0" dirty="0" smtClean="0"/>
              <a:t> </a:t>
            </a:r>
            <a:r>
              <a:rPr lang="en-US" sz="1300" b="1" baseline="0" dirty="0" err="1" smtClean="0"/>
              <a:t>geoid</a:t>
            </a:r>
            <a:r>
              <a:rPr lang="en-US" sz="1300" b="1" baseline="0" dirty="0" smtClean="0"/>
              <a:t> model,</a:t>
            </a:r>
            <a:r>
              <a:rPr lang="en-US" sz="1300" b="1" dirty="0" smtClean="0"/>
              <a:t> AND</a:t>
            </a:r>
            <a:r>
              <a:rPr lang="en-US" sz="1300" b="1" baseline="0" dirty="0" smtClean="0"/>
              <a:t> from</a:t>
            </a:r>
            <a:r>
              <a:rPr lang="en-US" sz="1300" b="1" dirty="0" smtClean="0"/>
              <a:t> transformation, AND inaccuracies from the source observational data itself, such as the heights</a:t>
            </a:r>
            <a:r>
              <a:rPr lang="en-US" sz="1300" b="1" baseline="0" dirty="0" smtClean="0"/>
              <a:t> referenced to</a:t>
            </a:r>
            <a:r>
              <a:rPr lang="en-US" sz="1300" b="1" dirty="0" smtClean="0"/>
              <a:t> tidal </a:t>
            </a:r>
            <a:r>
              <a:rPr lang="en-US" sz="1300" b="1" dirty="0" err="1" smtClean="0"/>
              <a:t>datums</a:t>
            </a:r>
            <a:r>
              <a:rPr lang="en-US" sz="1300" b="1" dirty="0" smtClean="0"/>
              <a:t> or to NAVD 88. </a:t>
            </a:r>
          </a:p>
          <a:p>
            <a:pPr>
              <a:defRPr/>
            </a:pPr>
            <a:endParaRPr lang="en-US" sz="1300" b="1" dirty="0" smtClean="0"/>
          </a:p>
          <a:p>
            <a:pPr>
              <a:defRPr/>
            </a:pPr>
            <a:r>
              <a:rPr lang="en-US" sz="1300" b="1" dirty="0" smtClean="0"/>
              <a:t>The standard deviation (Greek letter sigma) is used to quantify the uncertainty in both the vertical </a:t>
            </a:r>
            <a:r>
              <a:rPr lang="en-US" sz="1300" b="1" dirty="0" err="1" smtClean="0"/>
              <a:t>datums</a:t>
            </a:r>
            <a:r>
              <a:rPr lang="en-US" sz="1300" b="1" dirty="0" smtClean="0"/>
              <a:t> and the transformations between them.    </a:t>
            </a:r>
            <a:r>
              <a:rPr lang="en-US" b="1" i="1" dirty="0" smtClean="0"/>
              <a:t>Standard deviation is a simple measure of the average size of the errors in a data set (when errors are normally distributed)</a:t>
            </a:r>
          </a:p>
          <a:p>
            <a:pPr>
              <a:defRPr/>
            </a:pPr>
            <a:endParaRPr lang="en-US" dirty="0" smtClean="0"/>
          </a:p>
          <a:p>
            <a:pPr>
              <a:defRPr/>
            </a:pPr>
            <a:endParaRPr lang="en-US" dirty="0" smtClean="0"/>
          </a:p>
          <a:p>
            <a:pPr>
              <a:defRPr/>
            </a:pPr>
            <a:endParaRPr lang="en-US" dirty="0"/>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142676-EC56-4A1C-92BB-68A32D5437B2}" type="slidenum">
              <a:rPr lang="en-US" smtClean="0"/>
              <a:pPr/>
              <a:t>30</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show the actual errors for</a:t>
            </a:r>
            <a:r>
              <a:rPr lang="en-US" baseline="0" dirty="0" smtClean="0"/>
              <a:t> each of the 4 CA datasets for the vertical transformations as well as for the source data.  If you involve another tidal datum besides just MSL, you have to add, for the SF Bay dataset, 1.4cm for MSL AND 1.4cm for another tidal datum.</a:t>
            </a:r>
          </a:p>
          <a:p>
            <a:r>
              <a:rPr lang="en-US" baseline="0" dirty="0" smtClean="0"/>
              <a:t>So, if you start from a WGS ellipsoid height, which is equivalent to ITRF, and transform to MLLW:</a:t>
            </a:r>
          </a:p>
          <a:p>
            <a:r>
              <a:rPr lang="en-US" baseline="0" dirty="0" smtClean="0"/>
              <a:t>2.0+5.0+2.0+5.0+0.1+5.8+1.4+1.4 –square each of those and add them= 93.61, sq </a:t>
            </a:r>
            <a:r>
              <a:rPr lang="en-US" baseline="0" dirty="0" err="1" smtClean="0"/>
              <a:t>rt</a:t>
            </a:r>
            <a:r>
              <a:rPr lang="en-US" baseline="0" dirty="0" smtClean="0"/>
              <a:t> of = 9.67 cm</a:t>
            </a:r>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B055B8-8324-46F3-BCF7-FE052D89A14F}"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pPr/>
              <a:t>38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0D28A726-C0EC-4691-A6EB-0ED6F6BBC9A6}" type="slidenum">
              <a:rPr lang="en-US" smtClean="0">
                <a:solidFill>
                  <a:prstClr val="black"/>
                </a:solidFill>
              </a:rPr>
              <a:pPr/>
              <a:t>4</a:t>
            </a:fld>
            <a:endParaRPr lang="en-US" smtClean="0">
              <a:solidFill>
                <a:prstClr val="black"/>
              </a:solidFill>
            </a:endParaRPr>
          </a:p>
        </p:txBody>
      </p:sp>
      <p:sp>
        <p:nvSpPr>
          <p:cNvPr id="101379" name="Rectangle 2"/>
          <p:cNvSpPr>
            <a:spLocks noGrp="1" noRot="1" noChangeAspect="1" noChangeArrowheads="1" noTextEdit="1"/>
          </p:cNvSpPr>
          <p:nvPr>
            <p:ph type="sldImg"/>
          </p:nvPr>
        </p:nvSpPr>
        <p:spPr>
          <a:xfrm>
            <a:off x="1152525" y="682625"/>
            <a:ext cx="4554538" cy="3417888"/>
          </a:xfrm>
          <a:ln/>
        </p:spPr>
      </p:sp>
      <p:sp>
        <p:nvSpPr>
          <p:cNvPr id="101380" name="Rectangle 3"/>
          <p:cNvSpPr>
            <a:spLocks noGrp="1" noChangeArrowheads="1"/>
          </p:cNvSpPr>
          <p:nvPr>
            <p:ph type="body" idx="1"/>
          </p:nvPr>
        </p:nvSpPr>
        <p:spPr>
          <a:xfrm>
            <a:off x="914400" y="4328411"/>
            <a:ext cx="5029200" cy="4101996"/>
          </a:xfrm>
          <a:noFill/>
          <a:ln/>
        </p:spPr>
        <p:txBody>
          <a:bodyPr/>
          <a:lstStyle/>
          <a:p>
            <a:pPr eaLnBrk="1" hangingPunct="1"/>
            <a:r>
              <a:rPr lang="en-US" sz="1000" dirty="0"/>
              <a:t>It turns out that MSL is a close approximation to another surface, defined by gravity, called the </a:t>
            </a:r>
            <a:r>
              <a:rPr lang="en-US" sz="1000" b="1" dirty="0" err="1"/>
              <a:t>geoid</a:t>
            </a:r>
            <a:r>
              <a:rPr lang="en-US" sz="1000" dirty="0"/>
              <a:t>, which is the </a:t>
            </a:r>
            <a:r>
              <a:rPr lang="en-US" sz="1000" i="1" dirty="0"/>
              <a:t>true zero surface for measuring elevations</a:t>
            </a:r>
            <a:r>
              <a:rPr lang="en-US" sz="1000" dirty="0"/>
              <a:t>. Because we cannot directly see the </a:t>
            </a:r>
            <a:r>
              <a:rPr lang="en-US" sz="1000" dirty="0" err="1"/>
              <a:t>geoid</a:t>
            </a:r>
            <a:r>
              <a:rPr lang="en-US" sz="1000" dirty="0"/>
              <a:t> surface, we cannot actually measure the heights above or below the </a:t>
            </a:r>
            <a:r>
              <a:rPr lang="en-US" sz="1000" dirty="0" err="1"/>
              <a:t>geoid</a:t>
            </a:r>
            <a:r>
              <a:rPr lang="en-US" sz="1000" dirty="0"/>
              <a:t> surface. We must infer where this surface is by making gravity measurements and by modeling it mathematically. For practical purposes, we assume that at the coastline the </a:t>
            </a:r>
            <a:r>
              <a:rPr lang="en-US" sz="1000" dirty="0" err="1"/>
              <a:t>geoid</a:t>
            </a:r>
            <a:r>
              <a:rPr lang="en-US" sz="1000" dirty="0"/>
              <a:t> and the MSL surfaces are essentially the same. Nevertheless, as we move inland we measure heights relative to the zero height at the coast, which in effect means relative to MSL. </a:t>
            </a:r>
          </a:p>
          <a:p>
            <a:pPr eaLnBrk="1" hangingPunct="1"/>
            <a:endParaRPr lang="en-US" sz="1000" dirty="0"/>
          </a:p>
          <a:p>
            <a:pPr eaLnBrk="1" hangingPunct="1"/>
            <a:r>
              <a:rPr lang="en-US" sz="1000" dirty="0"/>
              <a:t>Definition: NGVD29 – The National Geodetic Vertical Datum of 1929…</a:t>
            </a:r>
          </a:p>
          <a:p>
            <a:pPr eaLnBrk="1" hangingPunct="1"/>
            <a:r>
              <a:rPr lang="en-US" sz="1000" dirty="0"/>
              <a:t>The </a:t>
            </a:r>
            <a:r>
              <a:rPr lang="en-US" sz="1000" b="1" dirty="0"/>
              <a:t>Sea Level Datum of 1929</a:t>
            </a:r>
            <a:r>
              <a:rPr lang="en-US" sz="1000" dirty="0"/>
              <a:t> was the vertical control datum established for vertical control surveying in the United States of America by the General Adjustment of 1929. The datum was used to measure elevation or altitude above, and depression or depth below, mean sea level (MSL).</a:t>
            </a:r>
          </a:p>
          <a:p>
            <a:pPr eaLnBrk="1" hangingPunct="1"/>
            <a:r>
              <a:rPr lang="en-US" sz="1000" dirty="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pPr eaLnBrk="1" hangingPunct="1"/>
            <a:r>
              <a:rPr lang="en-US" sz="1000" dirty="0"/>
              <a:t>Since the Sea Level Datum of 1929 was a hybrid model, it was not a pure model of mean sea level, the </a:t>
            </a:r>
            <a:r>
              <a:rPr lang="en-US" sz="1000" dirty="0" err="1"/>
              <a:t>geoid</a:t>
            </a:r>
            <a:r>
              <a:rPr lang="en-US" sz="1000" dirty="0"/>
              <a:t>, or any other </a:t>
            </a:r>
            <a:r>
              <a:rPr lang="en-US" sz="1000" dirty="0" err="1"/>
              <a:t>equipotential</a:t>
            </a:r>
            <a:r>
              <a:rPr lang="en-US" sz="1000" dirty="0"/>
              <a:t> surface. Therefore, it was renamed the National Geodetic Vertical Datum of 1929 (NGVD 29) in 1973. The NGVD 29 datum was subsequently replaced by the North American Vertical Datum of 1988 (NAVD 88) based upon the General Adjustment of the North American Datum of 1988.</a:t>
            </a:r>
          </a:p>
          <a:p>
            <a:pPr eaLnBrk="1" hangingPunct="1"/>
            <a:endParaRPr lang="en-US" sz="10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D50CC89A-0E2C-4414-8162-E471C7858615}" type="slidenum">
              <a:rPr lang="en-US" smtClean="0">
                <a:solidFill>
                  <a:prstClr val="black"/>
                </a:solidFill>
              </a:rPr>
              <a:pPr/>
              <a:t>5</a:t>
            </a:fld>
            <a:endParaRPr lang="en-US" smtClean="0">
              <a:solidFill>
                <a:prstClr val="black"/>
              </a:solidFill>
            </a:endParaRPr>
          </a:p>
        </p:txBody>
      </p:sp>
      <p:sp>
        <p:nvSpPr>
          <p:cNvPr id="106499" name="Rectangle 2"/>
          <p:cNvSpPr>
            <a:spLocks noGrp="1" noRot="1" noChangeAspect="1" noChangeArrowheads="1" noTextEdit="1"/>
          </p:cNvSpPr>
          <p:nvPr>
            <p:ph type="sldImg"/>
          </p:nvPr>
        </p:nvSpPr>
        <p:spPr>
          <a:xfrm>
            <a:off x="1152525" y="682625"/>
            <a:ext cx="4554538" cy="3417888"/>
          </a:xfrm>
          <a:ln/>
        </p:spPr>
      </p:sp>
      <p:sp>
        <p:nvSpPr>
          <p:cNvPr id="106500" name="Rectangle 3"/>
          <p:cNvSpPr>
            <a:spLocks noGrp="1" noChangeArrowheads="1"/>
          </p:cNvSpPr>
          <p:nvPr>
            <p:ph type="body" idx="1"/>
          </p:nvPr>
        </p:nvSpPr>
        <p:spPr>
          <a:xfrm>
            <a:off x="914400" y="4329973"/>
            <a:ext cx="5029200" cy="4100434"/>
          </a:xfrm>
          <a:noFill/>
          <a:ln/>
        </p:spPr>
        <p:txBody>
          <a:bodyPr/>
          <a:lstStyle/>
          <a:p>
            <a:pPr eaLnBrk="1" hangingPunct="1"/>
            <a:r>
              <a:rPr lang="en-US" dirty="0" smtClean="0"/>
              <a:t>NGVD29 consisted of the national vertical network referenced to 26 tide stations along the coast of North America</a:t>
            </a:r>
          </a:p>
          <a:p>
            <a:pPr eaLnBrk="1" hangingPunct="1"/>
            <a:r>
              <a:rPr lang="en-US" b="1" dirty="0" smtClean="0">
                <a:solidFill>
                  <a:srgbClr val="FF0000"/>
                </a:solidFill>
              </a:rPr>
              <a:t>Click</a:t>
            </a:r>
          </a:p>
          <a:p>
            <a:pPr eaLnBrk="1" hangingPunct="1"/>
            <a:r>
              <a:rPr lang="en-US" dirty="0" smtClean="0"/>
              <a:t>That network was warped or twisted to fit those tide stations.  The difference between the </a:t>
            </a:r>
            <a:r>
              <a:rPr lang="en-US" dirty="0" err="1" smtClean="0"/>
              <a:t>geoid</a:t>
            </a:r>
            <a:r>
              <a:rPr lang="en-US" dirty="0" smtClean="0"/>
              <a:t> (what we run levels on) and LMSL is not the same for every tide station due to prevailing winds, ocean current, etc.  It is that difference that warped the network.</a:t>
            </a:r>
          </a:p>
          <a:p>
            <a:pPr eaLnBrk="1" hangingPunct="1"/>
            <a:r>
              <a:rPr lang="en-US" b="1" dirty="0" smtClean="0">
                <a:solidFill>
                  <a:srgbClr val="FF0000"/>
                </a:solidFill>
              </a:rPr>
              <a:t>Click</a:t>
            </a:r>
            <a:endParaRPr lang="en-US" dirty="0" smtClean="0">
              <a:solidFill>
                <a:srgbClr val="FF0000"/>
              </a:solidFill>
            </a:endParaRPr>
          </a:p>
          <a:p>
            <a:pPr eaLnBrk="1" hangingPunct="1"/>
            <a:r>
              <a:rPr lang="en-US" dirty="0" smtClean="0"/>
              <a:t>NAVD88 utilized additional leveling data along with gravity measurements (to measure the </a:t>
            </a:r>
            <a:r>
              <a:rPr lang="en-US" dirty="0" err="1" smtClean="0"/>
              <a:t>geoid</a:t>
            </a:r>
            <a:r>
              <a:rPr lang="en-US" dirty="0" smtClean="0"/>
              <a:t>) and was referenced to only one tide station on the St. Lawrence Seaway.  As you can see in the graphic, the network was </a:t>
            </a:r>
            <a:r>
              <a:rPr lang="en-US" dirty="0" err="1" smtClean="0"/>
              <a:t>unwarped</a:t>
            </a:r>
            <a:r>
              <a:rPr lang="en-US" dirty="0" smtClean="0"/>
              <a:t> which changes those reference mark’s elevations (differences between NAVD88 and the local mean sea level shown)  This is not the difference between NAVD88 and NGVD29 but it is a representation of what happened.</a:t>
            </a:r>
          </a:p>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0F9984B9-E18E-4FBD-8031-99B418EA48C7}" type="slidenum">
              <a:rPr lang="en-US" smtClean="0">
                <a:solidFill>
                  <a:prstClr val="black"/>
                </a:solidFill>
              </a:rPr>
              <a:pPr/>
              <a:t>7</a:t>
            </a:fld>
            <a:endParaRPr lang="en-US" smtClean="0">
              <a:solidFill>
                <a:prstClr val="black"/>
              </a:solidFill>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n-US" dirty="0" smtClean="0"/>
              <a:t>GEOID model provides</a:t>
            </a:r>
            <a:r>
              <a:rPr lang="en-US" baseline="0" dirty="0" smtClean="0"/>
              <a:t> relation between ellipsoid height (mathematical surface) and </a:t>
            </a:r>
            <a:r>
              <a:rPr lang="en-US" baseline="0" dirty="0" err="1" smtClean="0"/>
              <a:t>orthometric</a:t>
            </a:r>
            <a:r>
              <a:rPr lang="en-US" baseline="0" dirty="0" smtClean="0"/>
              <a:t> height (land surface)</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r>
              <a:rPr lang="en-US" dirty="0" smtClean="0">
                <a:latin typeface="Arial" pitchFamily="34" charset="0"/>
              </a:rPr>
              <a:t>A leveling measurement, using a traditional spirit level, is affected or impacted by the gravitational force at the point on the earth’s surface. </a:t>
            </a:r>
            <a:r>
              <a:rPr lang="en-US" dirty="0" err="1" smtClean="0">
                <a:latin typeface="Arial" pitchFamily="34" charset="0"/>
              </a:rPr>
              <a:t>Equipotential</a:t>
            </a:r>
            <a:r>
              <a:rPr lang="en-US" dirty="0" smtClean="0">
                <a:latin typeface="Arial" pitchFamily="34" charset="0"/>
              </a:rPr>
              <a:t> contours are where the gravity potential is the same, equal, and a ‘surface’ along which water will not flow.</a:t>
            </a:r>
          </a:p>
          <a:p>
            <a:pPr defTabSz="900498" eaLnBrk="0" fontAlgn="base" hangingPunct="0">
              <a:spcBef>
                <a:spcPct val="30000"/>
              </a:spcBef>
              <a:spcAft>
                <a:spcPct val="0"/>
              </a:spcAft>
              <a:defRPr/>
            </a:pPr>
            <a:r>
              <a:rPr lang="en-US" dirty="0" smtClean="0">
                <a:latin typeface="Arial" pitchFamily="34" charset="0"/>
              </a:rPr>
              <a:t>It turns out that MSL is a close approximation to another surface, defined by gravity, called the </a:t>
            </a:r>
            <a:r>
              <a:rPr lang="en-US" b="1" dirty="0" err="1" smtClean="0">
                <a:latin typeface="Arial" pitchFamily="34" charset="0"/>
              </a:rPr>
              <a:t>geoid</a:t>
            </a:r>
            <a:r>
              <a:rPr lang="en-US" dirty="0" smtClean="0">
                <a:latin typeface="Arial" pitchFamily="34" charset="0"/>
              </a:rPr>
              <a:t>, which is the </a:t>
            </a:r>
            <a:r>
              <a:rPr lang="en-US" i="1" dirty="0" smtClean="0">
                <a:latin typeface="Arial" pitchFamily="34" charset="0"/>
              </a:rPr>
              <a:t>true zero surface for measuring elevations</a:t>
            </a:r>
            <a:r>
              <a:rPr lang="en-US" dirty="0" smtClean="0">
                <a:latin typeface="Arial" pitchFamily="34" charset="0"/>
              </a:rPr>
              <a:t>. Because we cannot directly see the </a:t>
            </a:r>
            <a:r>
              <a:rPr lang="en-US" dirty="0" err="1" smtClean="0">
                <a:latin typeface="Arial" pitchFamily="34" charset="0"/>
              </a:rPr>
              <a:t>geoid</a:t>
            </a:r>
            <a:r>
              <a:rPr lang="en-US" dirty="0" smtClean="0">
                <a:latin typeface="Arial" pitchFamily="34" charset="0"/>
              </a:rPr>
              <a:t> surface, we cannot actually measure the heights above or below the </a:t>
            </a:r>
            <a:r>
              <a:rPr lang="en-US" dirty="0" err="1" smtClean="0">
                <a:latin typeface="Arial" pitchFamily="34" charset="0"/>
              </a:rPr>
              <a:t>geoid</a:t>
            </a:r>
            <a:r>
              <a:rPr lang="en-US" dirty="0" smtClean="0">
                <a:latin typeface="Arial" pitchFamily="34" charset="0"/>
              </a:rPr>
              <a:t> surface. We must infer where this surface is by making gravity measurements and by modeling it mathematically. For practical purposes, we assume that at the coastline the </a:t>
            </a:r>
            <a:r>
              <a:rPr lang="en-US" dirty="0" err="1" smtClean="0">
                <a:latin typeface="Arial" pitchFamily="34" charset="0"/>
              </a:rPr>
              <a:t>geoid</a:t>
            </a:r>
            <a:r>
              <a:rPr lang="en-US" dirty="0" smtClean="0">
                <a:latin typeface="Arial" pitchFamily="34" charset="0"/>
              </a:rPr>
              <a:t> and the MSL surfaces are essentially the same. Nevertheless, as we move inland we measure heights relative to the zero height at the coast, which in effect means relative to MSL. </a:t>
            </a:r>
          </a:p>
          <a:p>
            <a:endParaRPr lang="en-US" dirty="0" smtClean="0">
              <a:latin typeface="Arial" pitchFamily="34" charset="0"/>
            </a:endParaRPr>
          </a:p>
        </p:txBody>
      </p:sp>
      <p:sp>
        <p:nvSpPr>
          <p:cNvPr id="50180" name="Slide Number Placeholder 3"/>
          <p:cNvSpPr>
            <a:spLocks noGrp="1"/>
          </p:cNvSpPr>
          <p:nvPr>
            <p:ph type="sldNum" sz="quarter" idx="5"/>
          </p:nvPr>
        </p:nvSpPr>
        <p:spPr>
          <a:noFill/>
        </p:spPr>
        <p:txBody>
          <a:bodyPr/>
          <a:lstStyle/>
          <a:p>
            <a:fld id="{782FFBC7-7E45-47F0-9899-A7EB5F39EE1F}" type="slidenum">
              <a:rPr lang="en-US" smtClean="0">
                <a:solidFill>
                  <a:prstClr val="black"/>
                </a:solidFill>
                <a:latin typeface="Arial" pitchFamily="34" charset="0"/>
              </a:rPr>
              <a:pPr/>
              <a:t>8</a:t>
            </a:fld>
            <a:endParaRPr lang="en-US" smtClean="0">
              <a:solidFill>
                <a:prstClr val="black"/>
              </a:solidFill>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tidal </a:t>
            </a:r>
            <a:r>
              <a:rPr lang="en-US" dirty="0" err="1" smtClean="0"/>
              <a:t>datums</a:t>
            </a:r>
            <a:r>
              <a:rPr lang="en-US" dirty="0" smtClean="0"/>
              <a:t> are recomputed every 19 or so years.  In some parts</a:t>
            </a:r>
            <a:r>
              <a:rPr lang="en-US" baseline="0" dirty="0" smtClean="0"/>
              <a:t> of our jurisdiction, the period is much shorter, </a:t>
            </a:r>
            <a:r>
              <a:rPr lang="en-US" baseline="0" dirty="0" err="1" smtClean="0"/>
              <a:t>eg</a:t>
            </a:r>
            <a:r>
              <a:rPr lang="en-US" baseline="0" dirty="0" smtClean="0"/>
              <a:t>, 5 years, because the land-sea interface is changing that rapidly, </a:t>
            </a:r>
            <a:r>
              <a:rPr lang="en-US" baseline="0" dirty="0" err="1" smtClean="0"/>
              <a:t>eg</a:t>
            </a:r>
            <a:r>
              <a:rPr lang="en-US" baseline="0" dirty="0" smtClean="0"/>
              <a:t>, plate tectonics causing upward land motion in Alaska.</a:t>
            </a:r>
          </a:p>
          <a:p>
            <a:r>
              <a:rPr lang="en-US" baseline="0" dirty="0" smtClean="0"/>
              <a:t>Because LMSL includes the hourly values for the 19-yr period, it is the most accurately calculated tidal datum.</a:t>
            </a:r>
          </a:p>
          <a:p>
            <a:r>
              <a:rPr lang="en-US" baseline="0" dirty="0" smtClean="0"/>
              <a:t>The 18.6 year period is called a NTDE.</a:t>
            </a:r>
          </a:p>
          <a:p>
            <a:endParaRPr lang="en-US" dirty="0"/>
          </a:p>
        </p:txBody>
      </p:sp>
      <p:sp>
        <p:nvSpPr>
          <p:cNvPr id="4" name="Slide Number Placeholder 3"/>
          <p:cNvSpPr>
            <a:spLocks noGrp="1"/>
          </p:cNvSpPr>
          <p:nvPr>
            <p:ph type="sldNum" sz="quarter" idx="10"/>
          </p:nvPr>
        </p:nvSpPr>
        <p:spPr/>
        <p:txBody>
          <a:bodyPr/>
          <a:lstStyle/>
          <a:p>
            <a:fld id="{60B055B8-8324-46F3-BCF7-FE052D89A14F}"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704D9E6-9778-41A6-BAAF-18E874645A09}" type="slidenum">
              <a:rPr lang="en-US" smtClean="0">
                <a:solidFill>
                  <a:prstClr val="black"/>
                </a:solidFill>
                <a:latin typeface="Arial" pitchFamily="34" charset="0"/>
              </a:rPr>
              <a:pPr/>
              <a:t>12</a:t>
            </a:fld>
            <a:endParaRPr lang="en-US" smtClean="0">
              <a:solidFill>
                <a:prstClr val="black"/>
              </a:solidFill>
              <a:latin typeface="Arial" pitchFamily="34" charset="0"/>
            </a:endParaRPr>
          </a:p>
        </p:txBody>
      </p:sp>
      <p:sp>
        <p:nvSpPr>
          <p:cNvPr id="89091" name="Rectangle 2"/>
          <p:cNvSpPr>
            <a:spLocks noGrp="1" noRot="1" noChangeAspect="1" noChangeArrowheads="1" noTextEdit="1"/>
          </p:cNvSpPr>
          <p:nvPr>
            <p:ph type="sldImg"/>
          </p:nvPr>
        </p:nvSpPr>
        <p:spPr bwMode="auto">
          <a:xfrm>
            <a:off x="1144588" y="682625"/>
            <a:ext cx="4570412" cy="3429000"/>
          </a:xfrm>
          <a:noFill/>
          <a:ln>
            <a:solidFill>
              <a:srgbClr val="000000"/>
            </a:solidFill>
            <a:miter lim="800000"/>
            <a:headEnd/>
            <a:tailEnd/>
          </a:ln>
        </p:spPr>
      </p:sp>
      <p:sp>
        <p:nvSpPr>
          <p:cNvPr id="89092" name="Rectangle 3"/>
          <p:cNvSpPr>
            <a:spLocks noGrp="1" noChangeArrowheads="1"/>
          </p:cNvSpPr>
          <p:nvPr>
            <p:ph type="body" idx="1"/>
          </p:nvPr>
        </p:nvSpPr>
        <p:spPr bwMode="auto">
          <a:xfrm>
            <a:off x="915988" y="4343400"/>
            <a:ext cx="5026025" cy="4117975"/>
          </a:xfrm>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rPr>
              <a:t>To</a:t>
            </a:r>
            <a:r>
              <a:rPr lang="en-US" baseline="0" dirty="0" smtClean="0">
                <a:latin typeface="Arial" pitchFamily="34" charset="0"/>
              </a:rPr>
              <a:t> </a:t>
            </a:r>
            <a:r>
              <a:rPr lang="en-US" dirty="0" smtClean="0">
                <a:latin typeface="Arial" pitchFamily="34" charset="0"/>
              </a:rPr>
              <a:t>understand tidal </a:t>
            </a:r>
            <a:r>
              <a:rPr lang="en-US" dirty="0" err="1" smtClean="0">
                <a:latin typeface="Arial" pitchFamily="34" charset="0"/>
              </a:rPr>
              <a:t>datums</a:t>
            </a:r>
            <a:r>
              <a:rPr lang="en-US" dirty="0" smtClean="0">
                <a:latin typeface="Arial" pitchFamily="34" charset="0"/>
              </a:rPr>
              <a:t>, you need to understand what a</a:t>
            </a:r>
            <a:r>
              <a:rPr lang="en-US" baseline="0" dirty="0" smtClean="0">
                <a:latin typeface="Arial" pitchFamily="34" charset="0"/>
              </a:rPr>
              <a:t> tidal</a:t>
            </a:r>
            <a:r>
              <a:rPr lang="en-US" dirty="0" smtClean="0">
                <a:latin typeface="Arial" pitchFamily="34" charset="0"/>
              </a:rPr>
              <a:t> epoch is and why we have them.  Othe</a:t>
            </a:r>
            <a:r>
              <a:rPr lang="en-US" baseline="0" dirty="0" smtClean="0">
                <a:latin typeface="Arial" pitchFamily="34" charset="0"/>
              </a:rPr>
              <a:t>r than both having ‘time’ in their basic meaning, a tidal epoch has nothing to do with a geodetic epoch (or a geological epoch).  A geodetic is a moment in time, a geological is a really </a:t>
            </a:r>
            <a:r>
              <a:rPr lang="en-US" baseline="0" dirty="0" err="1" smtClean="0">
                <a:latin typeface="Arial" pitchFamily="34" charset="0"/>
              </a:rPr>
              <a:t>really</a:t>
            </a:r>
            <a:r>
              <a:rPr lang="en-US" baseline="0" dirty="0" smtClean="0">
                <a:latin typeface="Arial" pitchFamily="34" charset="0"/>
              </a:rPr>
              <a:t> long time, and a tidal epoch is 18.6 years.</a:t>
            </a:r>
            <a:endParaRPr lang="en-US" dirty="0" smtClean="0">
              <a:latin typeface="Arial" pitchFamily="34" charset="0"/>
            </a:endParaRPr>
          </a:p>
          <a:p>
            <a:pPr eaLnBrk="1" hangingPunct="1">
              <a:spcBef>
                <a:spcPct val="0"/>
              </a:spcBef>
            </a:pPr>
            <a:r>
              <a:rPr lang="en-US" dirty="0" smtClean="0">
                <a:latin typeface="Arial" pitchFamily="34" charset="0"/>
              </a:rPr>
              <a:t>Epoch is how long it takes for the Sun, Moon, &amp; Earth to complete an epoch tidal cycle</a:t>
            </a:r>
          </a:p>
          <a:p>
            <a:pPr eaLnBrk="1" hangingPunct="1">
              <a:spcBef>
                <a:spcPct val="0"/>
              </a:spcBef>
            </a:pPr>
            <a:r>
              <a:rPr lang="en-US" dirty="0" smtClean="0">
                <a:latin typeface="Arial" pitchFamily="34" charset="0"/>
              </a:rPr>
              <a:t>This takes 18.6 yrs, so we use 19 yrs (because statistically the 0.4 is not significant out of the 19 yr avg.) </a:t>
            </a:r>
          </a:p>
          <a:p>
            <a:pPr eaLnBrk="1" hangingPunct="1">
              <a:spcBef>
                <a:spcPct val="0"/>
              </a:spcBef>
            </a:pPr>
            <a:endParaRPr lang="en-US" dirty="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2F3E23-15DA-489A-B221-3E0592FA43E7}" type="slidenum">
              <a:rPr lang="en-US" smtClean="0">
                <a:solidFill>
                  <a:prstClr val="black"/>
                </a:solidFill>
                <a:latin typeface="Arial" pitchFamily="34" charset="0"/>
              </a:rPr>
              <a:pPr/>
              <a:t>14</a:t>
            </a:fld>
            <a:endParaRPr lang="en-US" smtClean="0">
              <a:solidFill>
                <a:prstClr val="black"/>
              </a:solidFill>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8.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8.xml"/><Relationship Id="rId1" Type="http://schemas.openxmlformats.org/officeDocument/2006/relationships/themeOverride" Target="../theme/themeOverride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7/18/2011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2BD76-1B89-4E0D-8542-94A0ADE4AB1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7/18/2011</a:t>
            </a: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5ABBC82-B75B-4B06-97C4-D163C5B35AB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smtClean="0"/>
              <a:t>7/18/2011</a:t>
            </a: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D1A9E8-59F6-44A7-A3A6-0B783CF09A6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5" name="Picture 9" descr="NOAA_logo_color_trans"/>
          <p:cNvPicPr>
            <a:picLocks noChangeAspect="1" noChangeArrowheads="1"/>
          </p:cNvPicPr>
          <p:nvPr userDrawn="1"/>
        </p:nvPicPr>
        <p:blipFill>
          <a:blip r:embed="rId3" cstate="print"/>
          <a:srcRect/>
          <a:stretch>
            <a:fillRect/>
          </a:stretch>
        </p:blipFill>
        <p:spPr bwMode="auto">
          <a:xfrm>
            <a:off x="8451850" y="6162675"/>
            <a:ext cx="609600" cy="609600"/>
          </a:xfrm>
          <a:prstGeom prst="rect">
            <a:avLst/>
          </a:prstGeom>
          <a:noFill/>
          <a:ln w="9525">
            <a:noFill/>
            <a:miter lim="800000"/>
            <a:headEnd/>
            <a:tailEnd/>
          </a:ln>
        </p:spPr>
      </p:pic>
      <p:sp>
        <p:nvSpPr>
          <p:cNvPr id="9" name="Title 8"/>
          <p:cNvSpPr>
            <a:spLocks noGrp="1"/>
          </p:cNvSpPr>
          <p:nvPr>
            <p:ph type="ctrTitle"/>
          </p:nvPr>
        </p:nvSpPr>
        <p:spPr>
          <a:xfrm>
            <a:off x="0" y="136188"/>
            <a:ext cx="9144000" cy="719846"/>
          </a:xfrm>
          <a:ln>
            <a:noFill/>
          </a:ln>
        </p:spPr>
        <p:txBody>
          <a:bodyPr tIns="0" rIns="18288">
            <a:noAutofit/>
            <a:scene3d>
              <a:camera prst="orthographicFront"/>
              <a:lightRig rig="freezing" dir="t">
                <a:rot lat="0" lon="0" rev="5640000"/>
              </a:lightRig>
            </a:scene3d>
            <a:sp3d prstMaterial="flat">
              <a:bevelT w="38100" h="38100"/>
              <a:contourClr>
                <a:schemeClr val="tx2"/>
              </a:contourClr>
            </a:sp3d>
          </a:bodyPr>
          <a:lstStyle>
            <a:lvl1pPr algn="ctr" rtl="0">
              <a:spcBef>
                <a:spcPct val="0"/>
              </a:spcBef>
              <a:buNone/>
              <a:defRPr sz="50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dirty="0" smtClean="0"/>
              <a:t>Click to edit Master title style</a:t>
            </a:r>
            <a:endParaRPr lang="en-US" dirty="0"/>
          </a:p>
        </p:txBody>
      </p:sp>
      <p:sp>
        <p:nvSpPr>
          <p:cNvPr id="17" name="Subtitle 16"/>
          <p:cNvSpPr>
            <a:spLocks noGrp="1"/>
          </p:cNvSpPr>
          <p:nvPr>
            <p:ph type="subTitle" idx="1"/>
          </p:nvPr>
        </p:nvSpPr>
        <p:spPr>
          <a:xfrm>
            <a:off x="0" y="932808"/>
            <a:ext cx="9144000" cy="487430"/>
          </a:xfrm>
        </p:spPr>
        <p:txBody>
          <a:bodyPr lIns="0" rIns="18288"/>
          <a:lstStyle>
            <a:lvl1pPr marL="0" marR="45720" indent="0" algn="ctr">
              <a:buNone/>
              <a:defRPr sz="2000" b="1">
                <a:solidFill>
                  <a:schemeClr val="accent6">
                    <a:lumMod val="60000"/>
                    <a:lumOff val="40000"/>
                  </a:schemeClr>
                </a:solidFill>
                <a:effectLst>
                  <a:outerShdw blurRad="38100" dist="38100" dir="2700000" algn="tl">
                    <a:srgbClr val="000000">
                      <a:alpha val="43137"/>
                    </a:srgbClr>
                  </a:outerShdw>
                </a:effectLst>
                <a:latin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12" name="Text Placeholder 11"/>
          <p:cNvSpPr>
            <a:spLocks noGrp="1"/>
          </p:cNvSpPr>
          <p:nvPr>
            <p:ph type="body" sz="quarter" idx="13"/>
          </p:nvPr>
        </p:nvSpPr>
        <p:spPr>
          <a:xfrm>
            <a:off x="709613" y="2276475"/>
            <a:ext cx="3103562" cy="3589338"/>
          </a:xfrm>
        </p:spPr>
        <p:txBody>
          <a:bodyPr/>
          <a:lstStyle>
            <a:lvl1pPr>
              <a:buFontTx/>
              <a:buNone/>
              <a:defRPr sz="1800">
                <a:solidFill>
                  <a:schemeClr val="tx2">
                    <a:lumMod val="90000"/>
                  </a:schemeClr>
                </a:solidFill>
                <a:latin typeface="Calibri" pitchFamily="34" charset="0"/>
              </a:defRPr>
            </a:lvl1pPr>
            <a:lvl2pPr>
              <a:buFontTx/>
              <a:buNone/>
              <a:defRPr sz="1800">
                <a:solidFill>
                  <a:schemeClr val="bg1"/>
                </a:solidFill>
                <a:latin typeface="Calibri" pitchFamily="34" charset="0"/>
              </a:defRPr>
            </a:lvl2pPr>
            <a:lvl3pPr>
              <a:buFontTx/>
              <a:buNone/>
              <a:defRPr sz="1800">
                <a:solidFill>
                  <a:schemeClr val="tx1"/>
                </a:solidFill>
                <a:latin typeface="Calibri" pitchFamily="34" charset="0"/>
              </a:defRPr>
            </a:lvl3pPr>
            <a:lvl4pPr>
              <a:buFontTx/>
              <a:buNone/>
              <a:defRPr sz="1800">
                <a:solidFill>
                  <a:schemeClr val="accent6">
                    <a:lumMod val="60000"/>
                    <a:lumOff val="40000"/>
                  </a:schemeClr>
                </a:solidFill>
                <a:latin typeface="Calibri" pitchFamily="34" charset="0"/>
              </a:defRPr>
            </a:lvl4pPr>
            <a:lvl5pPr>
              <a:buFontTx/>
              <a:buNone/>
              <a:defRPr sz="1800">
                <a:solidFill>
                  <a:schemeClr val="bg1"/>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29"/>
          <p:cNvSpPr>
            <a:spLocks noGrp="1"/>
          </p:cNvSpPr>
          <p:nvPr>
            <p:ph type="dt" sz="half" idx="14"/>
          </p:nvPr>
        </p:nvSpPr>
        <p:spPr/>
        <p:txBody>
          <a:bodyPr/>
          <a:lstStyle>
            <a:lvl1pPr>
              <a:defRPr/>
            </a:lvl1pPr>
          </a:lstStyle>
          <a:p>
            <a:pPr>
              <a:defRPr/>
            </a:pPr>
            <a:r>
              <a:rPr lang="en-US" smtClean="0">
                <a:solidFill>
                  <a:srgbClr val="DBF5F9">
                    <a:shade val="90000"/>
                  </a:srgbClr>
                </a:solidFill>
              </a:rPr>
              <a:t>7/18/2011</a:t>
            </a:r>
            <a:endParaRPr lang="en-US">
              <a:solidFill>
                <a:srgbClr val="DBF5F9">
                  <a:shade val="90000"/>
                </a:srgbClr>
              </a:solidFill>
            </a:endParaRPr>
          </a:p>
        </p:txBody>
      </p:sp>
      <p:sp>
        <p:nvSpPr>
          <p:cNvPr id="7" name="Footer Placeholder 18"/>
          <p:cNvSpPr>
            <a:spLocks noGrp="1"/>
          </p:cNvSpPr>
          <p:nvPr>
            <p:ph type="ftr" sz="quarter" idx="15"/>
          </p:nvPr>
        </p:nvSpPr>
        <p:spPr/>
        <p:txBody>
          <a:bodyPr/>
          <a:lstStyle>
            <a:lvl1pPr>
              <a:defRPr/>
            </a:lvl1pPr>
          </a:lstStyle>
          <a:p>
            <a:pPr>
              <a:defRPr/>
            </a:pPr>
            <a:endParaRPr lang="en-US">
              <a:solidFill>
                <a:srgbClr val="DBF5F9">
                  <a:shade val="90000"/>
                </a:srgbClr>
              </a:solidFill>
            </a:endParaRPr>
          </a:p>
        </p:txBody>
      </p:sp>
      <p:sp>
        <p:nvSpPr>
          <p:cNvPr id="8" name="Slide Number Placeholder 26"/>
          <p:cNvSpPr>
            <a:spLocks noGrp="1"/>
          </p:cNvSpPr>
          <p:nvPr>
            <p:ph type="sldNum" sz="quarter" idx="16"/>
          </p:nvPr>
        </p:nvSpPr>
        <p:spPr>
          <a:xfrm>
            <a:off x="7696200" y="6324600"/>
            <a:ext cx="762000" cy="365125"/>
          </a:xfrm>
        </p:spPr>
        <p:txBody>
          <a:bodyPr/>
          <a:lstStyle>
            <a:lvl1pPr>
              <a:defRPr/>
            </a:lvl1pPr>
          </a:lstStyle>
          <a:p>
            <a:pPr>
              <a:defRPr/>
            </a:pPr>
            <a:fld id="{1E173A39-B276-45D5-BDA3-9900EACEDE1E}" type="slidenum">
              <a:rPr lang="en-US">
                <a:solidFill>
                  <a:srgbClr val="DBF5F9">
                    <a:shade val="90000"/>
                  </a:srgbClr>
                </a:solidFill>
              </a:rPr>
              <a:pPr>
                <a:defRPr/>
              </a:pPr>
              <a:t>‹#›</a:t>
            </a:fld>
            <a:endParaRPr lang="en-US">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pic>
        <p:nvPicPr>
          <p:cNvPr id="5" name="Picture 9" descr="NOAA_logo_color_trans"/>
          <p:cNvPicPr>
            <a:picLocks noChangeAspect="1" noChangeArrowheads="1"/>
          </p:cNvPicPr>
          <p:nvPr userDrawn="1"/>
        </p:nvPicPr>
        <p:blipFill>
          <a:blip r:embed="rId3" cstate="print"/>
          <a:srcRect/>
          <a:stretch>
            <a:fillRect/>
          </a:stretch>
        </p:blipFill>
        <p:spPr bwMode="auto">
          <a:xfrm>
            <a:off x="8451850" y="6162675"/>
            <a:ext cx="609600" cy="609600"/>
          </a:xfrm>
          <a:prstGeom prst="rect">
            <a:avLst/>
          </a:prstGeom>
          <a:noFill/>
          <a:ln w="9525">
            <a:noFill/>
            <a:miter lim="800000"/>
            <a:headEnd/>
            <a:tailEnd/>
          </a:ln>
        </p:spPr>
      </p:pic>
      <p:sp>
        <p:nvSpPr>
          <p:cNvPr id="9" name="Title 8"/>
          <p:cNvSpPr>
            <a:spLocks noGrp="1"/>
          </p:cNvSpPr>
          <p:nvPr>
            <p:ph type="ctrTitle"/>
          </p:nvPr>
        </p:nvSpPr>
        <p:spPr>
          <a:xfrm>
            <a:off x="0" y="136188"/>
            <a:ext cx="9144000" cy="719846"/>
          </a:xfrm>
          <a:ln>
            <a:noFill/>
          </a:ln>
        </p:spPr>
        <p:txBody>
          <a:bodyPr tIns="0" rIns="18288">
            <a:noAutofit/>
            <a:scene3d>
              <a:camera prst="orthographicFront"/>
              <a:lightRig rig="freezing" dir="t">
                <a:rot lat="0" lon="0" rev="5640000"/>
              </a:lightRig>
            </a:scene3d>
            <a:sp3d prstMaterial="flat">
              <a:bevelT w="38100" h="38100"/>
              <a:contourClr>
                <a:schemeClr val="tx2"/>
              </a:contourClr>
            </a:sp3d>
          </a:bodyPr>
          <a:lstStyle>
            <a:lvl1pPr algn="ctr" rtl="0">
              <a:spcBef>
                <a:spcPct val="0"/>
              </a:spcBef>
              <a:buNone/>
              <a:defRPr sz="50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dirty="0" smtClean="0"/>
              <a:t>Click to edit Master title style</a:t>
            </a:r>
            <a:endParaRPr lang="en-US" dirty="0"/>
          </a:p>
        </p:txBody>
      </p:sp>
      <p:sp>
        <p:nvSpPr>
          <p:cNvPr id="17" name="Subtitle 16"/>
          <p:cNvSpPr>
            <a:spLocks noGrp="1"/>
          </p:cNvSpPr>
          <p:nvPr>
            <p:ph type="subTitle" idx="1"/>
          </p:nvPr>
        </p:nvSpPr>
        <p:spPr>
          <a:xfrm>
            <a:off x="0" y="932808"/>
            <a:ext cx="9144000" cy="487430"/>
          </a:xfrm>
        </p:spPr>
        <p:txBody>
          <a:bodyPr lIns="0" rIns="18288"/>
          <a:lstStyle>
            <a:lvl1pPr marL="0" marR="45720" indent="0" algn="ctr">
              <a:buNone/>
              <a:defRPr sz="2000" b="1">
                <a:solidFill>
                  <a:schemeClr val="accent6">
                    <a:lumMod val="60000"/>
                    <a:lumOff val="40000"/>
                  </a:schemeClr>
                </a:solidFill>
                <a:effectLst>
                  <a:outerShdw blurRad="38100" dist="38100" dir="2700000" algn="tl">
                    <a:srgbClr val="000000">
                      <a:alpha val="43137"/>
                    </a:srgbClr>
                  </a:outerShdw>
                </a:effectLst>
                <a:latin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12" name="Text Placeholder 11"/>
          <p:cNvSpPr>
            <a:spLocks noGrp="1"/>
          </p:cNvSpPr>
          <p:nvPr>
            <p:ph type="body" sz="quarter" idx="13"/>
          </p:nvPr>
        </p:nvSpPr>
        <p:spPr>
          <a:xfrm>
            <a:off x="709613" y="2276475"/>
            <a:ext cx="3103562" cy="3589338"/>
          </a:xfrm>
        </p:spPr>
        <p:txBody>
          <a:bodyPr/>
          <a:lstStyle>
            <a:lvl1pPr>
              <a:buFontTx/>
              <a:buNone/>
              <a:defRPr sz="1800">
                <a:solidFill>
                  <a:schemeClr val="tx2">
                    <a:lumMod val="90000"/>
                  </a:schemeClr>
                </a:solidFill>
                <a:latin typeface="Calibri" pitchFamily="34" charset="0"/>
              </a:defRPr>
            </a:lvl1pPr>
            <a:lvl2pPr>
              <a:buFontTx/>
              <a:buNone/>
              <a:defRPr sz="1800">
                <a:solidFill>
                  <a:schemeClr val="bg1"/>
                </a:solidFill>
                <a:latin typeface="Calibri" pitchFamily="34" charset="0"/>
              </a:defRPr>
            </a:lvl2pPr>
            <a:lvl3pPr>
              <a:buFontTx/>
              <a:buNone/>
              <a:defRPr sz="1800">
                <a:solidFill>
                  <a:schemeClr val="tx1"/>
                </a:solidFill>
                <a:latin typeface="Calibri" pitchFamily="34" charset="0"/>
              </a:defRPr>
            </a:lvl3pPr>
            <a:lvl4pPr>
              <a:buFontTx/>
              <a:buNone/>
              <a:defRPr sz="1800">
                <a:solidFill>
                  <a:schemeClr val="accent6">
                    <a:lumMod val="60000"/>
                    <a:lumOff val="40000"/>
                  </a:schemeClr>
                </a:solidFill>
                <a:latin typeface="Calibri" pitchFamily="34" charset="0"/>
              </a:defRPr>
            </a:lvl4pPr>
            <a:lvl5pPr>
              <a:buFontTx/>
              <a:buNone/>
              <a:defRPr sz="1800">
                <a:solidFill>
                  <a:schemeClr val="bg1"/>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29"/>
          <p:cNvSpPr>
            <a:spLocks noGrp="1"/>
          </p:cNvSpPr>
          <p:nvPr>
            <p:ph type="dt" sz="half" idx="14"/>
          </p:nvPr>
        </p:nvSpPr>
        <p:spPr/>
        <p:txBody>
          <a:bodyPr/>
          <a:lstStyle>
            <a:lvl1pPr>
              <a:defRPr/>
            </a:lvl1pPr>
          </a:lstStyle>
          <a:p>
            <a:pPr>
              <a:defRPr/>
            </a:pPr>
            <a:r>
              <a:rPr lang="en-US" smtClean="0">
                <a:solidFill>
                  <a:srgbClr val="DBF5F9">
                    <a:shade val="90000"/>
                  </a:srgbClr>
                </a:solidFill>
              </a:rPr>
              <a:t>7/18/2011</a:t>
            </a:r>
            <a:endParaRPr lang="en-US">
              <a:solidFill>
                <a:srgbClr val="DBF5F9">
                  <a:shade val="90000"/>
                </a:srgbClr>
              </a:solidFill>
            </a:endParaRPr>
          </a:p>
        </p:txBody>
      </p:sp>
      <p:sp>
        <p:nvSpPr>
          <p:cNvPr id="7" name="Footer Placeholder 18"/>
          <p:cNvSpPr>
            <a:spLocks noGrp="1"/>
          </p:cNvSpPr>
          <p:nvPr>
            <p:ph type="ftr" sz="quarter" idx="15"/>
          </p:nvPr>
        </p:nvSpPr>
        <p:spPr/>
        <p:txBody>
          <a:bodyPr/>
          <a:lstStyle>
            <a:lvl1pPr>
              <a:defRPr/>
            </a:lvl1pPr>
          </a:lstStyle>
          <a:p>
            <a:pPr>
              <a:defRPr/>
            </a:pPr>
            <a:endParaRPr lang="en-US">
              <a:solidFill>
                <a:srgbClr val="DBF5F9">
                  <a:shade val="90000"/>
                </a:srgbClr>
              </a:solidFill>
            </a:endParaRPr>
          </a:p>
        </p:txBody>
      </p:sp>
      <p:sp>
        <p:nvSpPr>
          <p:cNvPr id="8" name="Slide Number Placeholder 26"/>
          <p:cNvSpPr>
            <a:spLocks noGrp="1"/>
          </p:cNvSpPr>
          <p:nvPr>
            <p:ph type="sldNum" sz="quarter" idx="16"/>
          </p:nvPr>
        </p:nvSpPr>
        <p:spPr>
          <a:xfrm>
            <a:off x="7696200" y="6324600"/>
            <a:ext cx="762000" cy="365125"/>
          </a:xfrm>
        </p:spPr>
        <p:txBody>
          <a:bodyPr/>
          <a:lstStyle>
            <a:lvl1pPr>
              <a:defRPr/>
            </a:lvl1pPr>
          </a:lstStyle>
          <a:p>
            <a:pPr>
              <a:defRPr/>
            </a:pPr>
            <a:fld id="{DF738366-85B9-4DE0-8253-4B0F37CAE61B}" type="slidenum">
              <a:rPr lang="en-US">
                <a:solidFill>
                  <a:srgbClr val="DBF5F9">
                    <a:shade val="90000"/>
                  </a:srgbClr>
                </a:solidFill>
              </a:rPr>
              <a:pPr>
                <a:defRPr/>
              </a:pPr>
              <a:t>‹#›</a:t>
            </a:fld>
            <a:endParaRPr lang="en-US">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7/18/2011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AD2BD76-1B89-4E0D-8542-94A0ADE4AB1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7/18/2011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2BD76-1B89-4E0D-8542-94A0ADE4AB1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7/18/2011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2BD76-1B89-4E0D-8542-94A0ADE4AB1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7/18/2011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2BD76-1B89-4E0D-8542-94A0ADE4AB1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7/18/2011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2BD76-1B89-4E0D-8542-94A0ADE4AB1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7/18/2011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2BD76-1B89-4E0D-8542-94A0ADE4AB1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7/18/2011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2BD76-1B89-4E0D-8542-94A0ADE4AB1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7/18/2011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AD2BD76-1B89-4E0D-8542-94A0ADE4AB1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jpeg"/><Relationship Id="rId5" Type="http://schemas.openxmlformats.org/officeDocument/2006/relationships/theme" Target="../theme/theme7.xml"/><Relationship Id="rId4"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ontinuation Slide.JPG"/>
          <p:cNvPicPr>
            <a:picLocks noChangeAspect="1"/>
          </p:cNvPicPr>
          <p:nvPr/>
        </p:nvPicPr>
        <p:blipFill>
          <a:blip r:embed="rId4"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7/18/2011</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2BD76-1B89-4E0D-8542-94A0ADE4AB12}"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82" r:id="rId2"/>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ontinuation Slide.JPG"/>
          <p:cNvPicPr>
            <a:picLocks noChangeAspect="1"/>
          </p:cNvPicPr>
          <p:nvPr/>
        </p:nvPicPr>
        <p:blipFill>
          <a:blip r:embed="rId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7/18/2011</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2BD76-1B89-4E0D-8542-94A0ADE4AB12}"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3" r:id="rId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ontinuation Slide.JPG"/>
          <p:cNvPicPr>
            <a:picLocks noChangeAspect="1"/>
          </p:cNvPicPr>
          <p:nvPr/>
        </p:nvPicPr>
        <p:blipFill>
          <a:blip r:embed="rId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7/18/2011</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2BD76-1B89-4E0D-8542-94A0ADE4AB12}"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ontinuation Slide.JPG"/>
          <p:cNvPicPr>
            <a:picLocks noChangeAspect="1"/>
          </p:cNvPicPr>
          <p:nvPr/>
        </p:nvPicPr>
        <p:blipFill>
          <a:blip r:embed="rId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7/18/2011</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2BD76-1B89-4E0D-8542-94A0ADE4AB12}"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7" r:id="rId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ontinuation Slide.JPG"/>
          <p:cNvPicPr>
            <a:picLocks noChangeAspect="1"/>
          </p:cNvPicPr>
          <p:nvPr/>
        </p:nvPicPr>
        <p:blipFill>
          <a:blip r:embed="rId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7/18/2011</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2BD76-1B89-4E0D-8542-94A0ADE4AB12}"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ontinuation Slide.JPG"/>
          <p:cNvPicPr>
            <a:picLocks noChangeAspect="1"/>
          </p:cNvPicPr>
          <p:nvPr/>
        </p:nvPicPr>
        <p:blipFill>
          <a:blip r:embed="rId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7/18/2011</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2BD76-1B89-4E0D-8542-94A0ADE4AB12}"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1" r:id="rId1"/>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ontinuation Slide.JPG"/>
          <p:cNvPicPr>
            <a:picLocks noChangeAspect="1"/>
          </p:cNvPicPr>
          <p:nvPr/>
        </p:nvPicPr>
        <p:blipFill>
          <a:blip r:embed="rId6"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solidFill>
                  <a:prstClr val="black">
                    <a:tint val="75000"/>
                  </a:prstClr>
                </a:solidFill>
              </a:rPr>
              <a:t>7/18/2011</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2BD76-1B89-4E0D-8542-94A0ADE4AB12}"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solidFill>
                <a:prstClr val="black"/>
              </a:solidFill>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r>
              <a:rPr lang="en-US" smtClean="0">
                <a:solidFill>
                  <a:srgbClr val="04617B">
                    <a:shade val="90000"/>
                  </a:srgbClr>
                </a:solidFill>
              </a:rPr>
              <a:t>7/18/2011</a:t>
            </a:r>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defRPr>
            </a:lvl1pPr>
          </a:lstStyle>
          <a:p>
            <a:pPr>
              <a:defRPr/>
            </a:pPr>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a:solidFill>
                  <a:schemeClr val="tx2">
                    <a:shade val="90000"/>
                  </a:schemeClr>
                </a:solidFill>
                <a:latin typeface="+mn-lt"/>
              </a:defRPr>
            </a:lvl1pPr>
          </a:lstStyle>
          <a:p>
            <a:pPr>
              <a:defRPr/>
            </a:pPr>
            <a:fld id="{81F3C524-ACD7-4CCC-AB7D-C5C8D49D6C78}" type="slidenum">
              <a:rPr lang="en-US">
                <a:solidFill>
                  <a:srgbClr val="04617B">
                    <a:shade val="90000"/>
                  </a:srgbClr>
                </a:solidFill>
              </a:rPr>
              <a:pPr>
                <a:defRPr/>
              </a:pPr>
              <a:t>‹#›</a:t>
            </a:fld>
            <a:endParaRPr lang="en-US">
              <a:solidFill>
                <a:srgbClr val="04617B">
                  <a:shade val="90000"/>
                </a:srgbClr>
              </a:solidFill>
            </a:endParaRPr>
          </a:p>
        </p:txBody>
      </p:sp>
      <p:grpSp>
        <p:nvGrpSpPr>
          <p:cNvPr id="2"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solidFill>
                  <a:prstClr val="black"/>
                </a:solidFill>
              </a:endParaRPr>
            </a:p>
          </p:txBody>
        </p:sp>
      </p:grpSp>
      <p:pic>
        <p:nvPicPr>
          <p:cNvPr id="1034" name="Picture 9" descr="NOAA_logo_color_trans"/>
          <p:cNvPicPr>
            <a:picLocks noChangeAspect="1" noChangeArrowheads="1"/>
          </p:cNvPicPr>
          <p:nvPr userDrawn="1"/>
        </p:nvPicPr>
        <p:blipFill>
          <a:blip r:embed="rId4" cstate="print"/>
          <a:srcRect/>
          <a:stretch>
            <a:fillRect/>
          </a:stretch>
        </p:blipFill>
        <p:spPr bwMode="auto">
          <a:xfrm>
            <a:off x="8451850" y="6162675"/>
            <a:ext cx="609600" cy="609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0" r:id="rId1"/>
    <p:sldLayoutId id="2147483681" r:id="rId2"/>
  </p:sldLayoutIdLst>
  <p:hf sldNum="0" hdr="0" ftr="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hyperlink" Target="http://www.ngs.noaa.gov/web/science_edu/presentations_archive/"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Header Slide.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075" name="Title 1"/>
          <p:cNvSpPr>
            <a:spLocks noGrp="1"/>
          </p:cNvSpPr>
          <p:nvPr>
            <p:ph type="ctrTitle"/>
          </p:nvPr>
        </p:nvSpPr>
        <p:spPr>
          <a:xfrm>
            <a:off x="457200" y="6324600"/>
            <a:ext cx="7772400" cy="533400"/>
          </a:xfrm>
        </p:spPr>
        <p:txBody>
          <a:bodyPr/>
          <a:lstStyle/>
          <a:p>
            <a:pPr eaLnBrk="1" hangingPunct="1"/>
            <a:r>
              <a:rPr lang="en-US" sz="2000" b="1" dirty="0" smtClean="0">
                <a:latin typeface="Times New Roman" pitchFamily="18" charset="0"/>
                <a:cs typeface="Times New Roman" pitchFamily="18" charset="0"/>
              </a:rPr>
              <a:t>Coastal Zone 2011 Conference</a:t>
            </a:r>
          </a:p>
        </p:txBody>
      </p:sp>
      <p:sp>
        <p:nvSpPr>
          <p:cNvPr id="3" name="Subtitle 2"/>
          <p:cNvSpPr>
            <a:spLocks noGrp="1"/>
          </p:cNvSpPr>
          <p:nvPr>
            <p:ph type="subTitle" idx="1"/>
          </p:nvPr>
        </p:nvSpPr>
        <p:spPr>
          <a:xfrm>
            <a:off x="609600" y="1752600"/>
            <a:ext cx="8305800" cy="1219200"/>
          </a:xfrm>
        </p:spPr>
        <p:txBody>
          <a:bodyPr rtlCol="0">
            <a:normAutofit/>
          </a:bodyPr>
          <a:lstStyle/>
          <a:p>
            <a:pPr eaLnBrk="1" fontAlgn="auto" hangingPunct="1">
              <a:spcAft>
                <a:spcPts val="0"/>
              </a:spcAft>
              <a:defRPr/>
            </a:pPr>
            <a:r>
              <a:rPr lang="en-US" dirty="0" smtClean="0">
                <a:solidFill>
                  <a:schemeClr val="tx1"/>
                </a:solidFill>
                <a:latin typeface="Times New Roman" pitchFamily="18" charset="0"/>
                <a:cs typeface="Times New Roman" pitchFamily="18" charset="0"/>
              </a:rPr>
              <a:t>“</a:t>
            </a:r>
            <a:r>
              <a:rPr lang="en-US" b="1" dirty="0" smtClean="0">
                <a:solidFill>
                  <a:schemeClr val="tx1"/>
                </a:solidFill>
                <a:latin typeface="Times New Roman" pitchFamily="18" charset="0"/>
                <a:cs typeface="Times New Roman" pitchFamily="18" charset="0"/>
              </a:rPr>
              <a:t>Cool Geodetic Resources For Your Project</a:t>
            </a:r>
            <a:r>
              <a:rPr lang="en-US" dirty="0" smtClean="0">
                <a:solidFill>
                  <a:schemeClr val="tx1"/>
                </a:solidFill>
                <a:latin typeface="Times New Roman" pitchFamily="18" charset="0"/>
                <a:cs typeface="Times New Roman" pitchFamily="18" charset="0"/>
              </a:rPr>
              <a:t>”</a:t>
            </a:r>
          </a:p>
          <a:p>
            <a:pPr eaLnBrk="1" fontAlgn="auto" hangingPunct="1">
              <a:spcAft>
                <a:spcPts val="0"/>
              </a:spcAft>
              <a:defRPr/>
            </a:pPr>
            <a:r>
              <a:rPr lang="en-US" sz="2400" b="1" dirty="0" smtClean="0">
                <a:solidFill>
                  <a:schemeClr val="tx1"/>
                </a:solidFill>
                <a:latin typeface="Times New Roman" pitchFamily="18" charset="0"/>
                <a:cs typeface="Times New Roman" pitchFamily="18" charset="0"/>
              </a:rPr>
              <a:t>A National Ocean Service, NOAA, Presentation</a:t>
            </a:r>
          </a:p>
          <a:p>
            <a:pPr eaLnBrk="1" fontAlgn="auto" hangingPunct="1">
              <a:spcAft>
                <a:spcPts val="0"/>
              </a:spcAft>
              <a:buFont typeface="Arial" pitchFamily="34" charset="0"/>
              <a:buNone/>
              <a:defRPr/>
            </a:pPr>
            <a:endParaRPr lang="en-US" dirty="0">
              <a:latin typeface="Times New Roman" pitchFamily="18" charset="0"/>
              <a:cs typeface="Times New Roman" pitchFamily="18" charset="0"/>
            </a:endParaRPr>
          </a:p>
        </p:txBody>
      </p:sp>
      <p:sp>
        <p:nvSpPr>
          <p:cNvPr id="6" name="TextBox 5"/>
          <p:cNvSpPr txBox="1"/>
          <p:nvPr/>
        </p:nvSpPr>
        <p:spPr>
          <a:xfrm>
            <a:off x="228600" y="3352800"/>
            <a:ext cx="8915400" cy="2585323"/>
          </a:xfrm>
          <a:prstGeom prst="rect">
            <a:avLst/>
          </a:prstGeom>
          <a:noFill/>
        </p:spPr>
        <p:txBody>
          <a:bodyPr>
            <a:spAutoFit/>
          </a:bodyPr>
          <a:lstStyle/>
          <a:p>
            <a:pPr marL="342900" lvl="1" indent="-342900">
              <a:buFontTx/>
              <a:buAutoNum type="arabicParenR"/>
              <a:defRPr/>
            </a:pPr>
            <a:r>
              <a:rPr lang="en-US" sz="2400" b="1" dirty="0">
                <a:latin typeface="Times New Roman" pitchFamily="18" charset="0"/>
                <a:cs typeface="Times New Roman" pitchFamily="18" charset="0"/>
              </a:rPr>
              <a:t>TOOLS TO OBTAIN GEODETIC CONTROL</a:t>
            </a:r>
          </a:p>
          <a:p>
            <a:pPr marL="342900" indent="-342900">
              <a:defRPr/>
            </a:pPr>
            <a:r>
              <a:rPr lang="en-US" dirty="0">
                <a:latin typeface="Times New Roman" pitchFamily="18" charset="0"/>
                <a:cs typeface="Times New Roman" pitchFamily="18" charset="0"/>
              </a:rPr>
              <a:t>		John Ellingson, National Geodetic Survey</a:t>
            </a:r>
          </a:p>
          <a:p>
            <a:pPr marL="800100" lvl="1" indent="-342900">
              <a:defRPr/>
            </a:pPr>
            <a:endParaRPr lang="en-US" dirty="0">
              <a:latin typeface="Times New Roman" pitchFamily="18" charset="0"/>
              <a:cs typeface="Times New Roman" pitchFamily="18" charset="0"/>
            </a:endParaRPr>
          </a:p>
          <a:p>
            <a:pPr marL="342900" lvl="1" indent="-342900">
              <a:buFontTx/>
              <a:buAutoNum type="arabicParenR" startAt="2"/>
              <a:defRPr/>
            </a:pPr>
            <a:r>
              <a:rPr lang="en-US" sz="2400" b="1" dirty="0" smtClean="0">
                <a:latin typeface="Times New Roman" pitchFamily="18" charset="0"/>
                <a:cs typeface="Times New Roman" pitchFamily="18" charset="0"/>
              </a:rPr>
              <a:t>GEODETIC &amp; TIDAL </a:t>
            </a:r>
            <a:r>
              <a:rPr lang="en-US" sz="2400" b="1" dirty="0">
                <a:latin typeface="Times New Roman" pitchFamily="18" charset="0"/>
                <a:cs typeface="Times New Roman" pitchFamily="18" charset="0"/>
              </a:rPr>
              <a:t>DATUMS and USING VDATUM</a:t>
            </a:r>
          </a:p>
          <a:p>
            <a:pPr marL="342900" indent="-342900">
              <a:defRPr/>
            </a:pPr>
            <a:r>
              <a:rPr lang="en-US" dirty="0">
                <a:latin typeface="Times New Roman" pitchFamily="18" charset="0"/>
                <a:cs typeface="Times New Roman" pitchFamily="18" charset="0"/>
              </a:rPr>
              <a:t>		Marti Ikehara,  National Geodetic Survey</a:t>
            </a:r>
          </a:p>
          <a:p>
            <a:pPr marL="800100" lvl="1" indent="-342900">
              <a:defRPr/>
            </a:pPr>
            <a:endParaRPr lang="en-US" dirty="0">
              <a:latin typeface="Times New Roman" pitchFamily="18" charset="0"/>
              <a:cs typeface="Times New Roman" pitchFamily="18" charset="0"/>
            </a:endParaRPr>
          </a:p>
          <a:p>
            <a:pPr marL="342900" lvl="1" indent="-342900">
              <a:buFontTx/>
              <a:buAutoNum type="arabicParenR" startAt="3"/>
              <a:defRPr/>
            </a:pPr>
            <a:r>
              <a:rPr lang="en-US" sz="2400" b="1" dirty="0">
                <a:latin typeface="Times New Roman" pitchFamily="18" charset="0"/>
                <a:cs typeface="Times New Roman" pitchFamily="18" charset="0"/>
              </a:rPr>
              <a:t>INTERNATIONAL GREAT </a:t>
            </a:r>
            <a:r>
              <a:rPr lang="en-US" sz="2400" b="1">
                <a:latin typeface="Times New Roman" pitchFamily="18" charset="0"/>
                <a:cs typeface="Times New Roman" pitchFamily="18" charset="0"/>
              </a:rPr>
              <a:t>LAKES </a:t>
            </a:r>
            <a:r>
              <a:rPr lang="en-US" sz="2400" b="1" smtClean="0">
                <a:latin typeface="Times New Roman" pitchFamily="18" charset="0"/>
                <a:cs typeface="Times New Roman" pitchFamily="18" charset="0"/>
              </a:rPr>
              <a:t>DATUM OVERVIEW</a:t>
            </a:r>
            <a:endParaRPr lang="en-US" sz="2400" b="1" dirty="0">
              <a:latin typeface="Times New Roman" pitchFamily="18" charset="0"/>
              <a:cs typeface="Times New Roman" pitchFamily="18" charset="0"/>
            </a:endParaRPr>
          </a:p>
          <a:p>
            <a:pPr marL="342900" indent="-342900">
              <a:defRPr/>
            </a:pPr>
            <a:r>
              <a:rPr lang="en-US" dirty="0">
                <a:latin typeface="Times New Roman" pitchFamily="18" charset="0"/>
                <a:cs typeface="Times New Roman" pitchFamily="18" charset="0"/>
              </a:rPr>
              <a:t>		Stephen Gill,  Center for Operational Oceanographic Products and Services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52400"/>
            <a:ext cx="8156575" cy="685800"/>
          </a:xfrm>
        </p:spPr>
        <p:txBody>
          <a:bodyPr>
            <a:normAutofit fontScale="90000"/>
          </a:bodyPr>
          <a:lstStyle/>
          <a:p>
            <a:pPr algn="ctr" eaLnBrk="1" fontAlgn="auto" hangingPunct="1">
              <a:spcAft>
                <a:spcPts val="0"/>
              </a:spcAft>
              <a:defRPr/>
            </a:pPr>
            <a:r>
              <a:rPr lang="en-US" dirty="0" smtClean="0"/>
              <a:t>Types of Tides</a:t>
            </a:r>
            <a:endParaRPr lang="en-US" dirty="0"/>
          </a:p>
        </p:txBody>
      </p:sp>
      <p:grpSp>
        <p:nvGrpSpPr>
          <p:cNvPr id="3" name="Group 11"/>
          <p:cNvGrpSpPr>
            <a:grpSpLocks/>
          </p:cNvGrpSpPr>
          <p:nvPr/>
        </p:nvGrpSpPr>
        <p:grpSpPr bwMode="auto">
          <a:xfrm>
            <a:off x="1044575" y="873125"/>
            <a:ext cx="5832475" cy="5624513"/>
            <a:chOff x="1409700" y="838200"/>
            <a:chExt cx="5894388" cy="5486400"/>
          </a:xfrm>
        </p:grpSpPr>
        <p:pic>
          <p:nvPicPr>
            <p:cNvPr id="52235" name="Picture 2" descr="bite me file2"/>
            <p:cNvPicPr>
              <a:picLocks noChangeAspect="1" noChangeArrowheads="1"/>
            </p:cNvPicPr>
            <p:nvPr/>
          </p:nvPicPr>
          <p:blipFill>
            <a:blip r:embed="rId2" cstate="print"/>
            <a:srcRect t="5591" b="11517"/>
            <a:stretch>
              <a:fillRect/>
            </a:stretch>
          </p:blipFill>
          <p:spPr bwMode="auto">
            <a:xfrm>
              <a:off x="1409700" y="838200"/>
              <a:ext cx="5894388" cy="5486400"/>
            </a:xfrm>
            <a:prstGeom prst="rect">
              <a:avLst/>
            </a:prstGeom>
            <a:noFill/>
            <a:ln w="9525">
              <a:noFill/>
              <a:miter lim="800000"/>
              <a:headEnd/>
              <a:tailEnd/>
            </a:ln>
          </p:spPr>
        </p:pic>
        <p:sp>
          <p:nvSpPr>
            <p:cNvPr id="4" name="Rectangle 3"/>
            <p:cNvSpPr/>
            <p:nvPr/>
          </p:nvSpPr>
          <p:spPr>
            <a:xfrm>
              <a:off x="3657397" y="2811012"/>
              <a:ext cx="1676547" cy="2462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endParaRPr lang="en-US" sz="1000" dirty="0">
                <a:solidFill>
                  <a:prstClr val="black"/>
                </a:solidFill>
              </a:endParaRPr>
            </a:p>
          </p:txBody>
        </p:sp>
        <p:sp>
          <p:nvSpPr>
            <p:cNvPr id="5" name="Rectangle 4"/>
            <p:cNvSpPr/>
            <p:nvPr/>
          </p:nvSpPr>
          <p:spPr>
            <a:xfrm>
              <a:off x="3734406" y="4724980"/>
              <a:ext cx="1676547" cy="2462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defRPr/>
              </a:pPr>
              <a:endParaRPr lang="en-US" sz="1000" dirty="0">
                <a:solidFill>
                  <a:prstClr val="black"/>
                </a:solidFill>
              </a:endParaRPr>
            </a:p>
          </p:txBody>
        </p:sp>
      </p:grpSp>
      <p:sp>
        <p:nvSpPr>
          <p:cNvPr id="7" name="Title 1"/>
          <p:cNvSpPr txBox="1">
            <a:spLocks/>
          </p:cNvSpPr>
          <p:nvPr/>
        </p:nvSpPr>
        <p:spPr bwMode="auto">
          <a:xfrm>
            <a:off x="6885709" y="1158436"/>
            <a:ext cx="2258291" cy="492443"/>
          </a:xfrm>
          <a:prstGeom prst="rect">
            <a:avLst/>
          </a:prstGeom>
          <a:noFill/>
          <a:ln w="9525">
            <a:noFill/>
            <a:miter lim="800000"/>
            <a:headEnd/>
            <a:tailEnd/>
          </a:ln>
          <a:effectLst/>
        </p:spPr>
        <p:txBody>
          <a:bodyPr lIns="0" tIns="0" rIns="18288" bIns="0" anchor="b">
            <a:spAutoFit/>
            <a:scene3d>
              <a:camera prst="orthographicFront"/>
              <a:lightRig rig="freezing" dir="t">
                <a:rot lat="0" lon="0" rev="5640000"/>
              </a:lightRig>
            </a:scene3d>
            <a:sp3d prstMaterial="flat">
              <a:bevelT w="38100" h="38100"/>
              <a:contourClr>
                <a:schemeClr val="tx2"/>
              </a:contourClr>
            </a:sp3d>
          </a:bodyPr>
          <a:lstStyle/>
          <a:p>
            <a:pPr>
              <a:defRPr/>
            </a:pPr>
            <a:r>
              <a:rPr lang="en-US" sz="3200" b="1" spc="-150" dirty="0">
                <a:solidFill>
                  <a:srgbClr val="F79646">
                    <a:lumMod val="60000"/>
                    <a:lumOff val="40000"/>
                  </a:srgbClr>
                </a:solidFill>
                <a:effectLst>
                  <a:outerShdw blurRad="38100" dist="25400" dir="5400000" algn="tl" rotWithShape="0">
                    <a:srgbClr val="000000">
                      <a:alpha val="43000"/>
                    </a:srgbClr>
                  </a:outerShdw>
                </a:effectLst>
              </a:rPr>
              <a:t>Semidiurnal</a:t>
            </a:r>
          </a:p>
        </p:txBody>
      </p:sp>
      <p:sp>
        <p:nvSpPr>
          <p:cNvPr id="8" name="Title 1"/>
          <p:cNvSpPr txBox="1">
            <a:spLocks/>
          </p:cNvSpPr>
          <p:nvPr/>
        </p:nvSpPr>
        <p:spPr bwMode="auto">
          <a:xfrm>
            <a:off x="6885709" y="3456708"/>
            <a:ext cx="1943100" cy="492443"/>
          </a:xfrm>
          <a:prstGeom prst="rect">
            <a:avLst/>
          </a:prstGeom>
          <a:noFill/>
          <a:ln w="9525">
            <a:noFill/>
            <a:miter lim="800000"/>
            <a:headEnd/>
            <a:tailEnd/>
          </a:ln>
        </p:spPr>
        <p:txBody>
          <a:bodyPr lIns="0" tIns="0" rIns="18288" bIns="0" anchor="b">
            <a:spAutoFit/>
            <a:scene3d>
              <a:camera prst="orthographicFront"/>
              <a:lightRig rig="freezing" dir="t">
                <a:rot lat="0" lon="0" rev="5640000"/>
              </a:lightRig>
            </a:scene3d>
            <a:sp3d prstMaterial="flat">
              <a:bevelT w="38100" h="38100"/>
              <a:contourClr>
                <a:schemeClr val="tx2"/>
              </a:contourClr>
            </a:sp3d>
          </a:bodyPr>
          <a:lstStyle/>
          <a:p>
            <a:pPr>
              <a:defRPr/>
            </a:pPr>
            <a:r>
              <a:rPr lang="en-US" sz="3200" b="1" spc="-150" dirty="0">
                <a:solidFill>
                  <a:srgbClr val="F79646">
                    <a:lumMod val="60000"/>
                    <a:lumOff val="40000"/>
                  </a:srgbClr>
                </a:solidFill>
                <a:effectLst>
                  <a:outerShdw blurRad="38100" dist="25400" dir="5400000" algn="tl" rotWithShape="0">
                    <a:srgbClr val="000000">
                      <a:alpha val="43000"/>
                    </a:srgbClr>
                  </a:outerShdw>
                </a:effectLst>
              </a:rPr>
              <a:t>Mixed</a:t>
            </a:r>
          </a:p>
        </p:txBody>
      </p:sp>
      <p:sp>
        <p:nvSpPr>
          <p:cNvPr id="9" name="Title 1"/>
          <p:cNvSpPr txBox="1">
            <a:spLocks/>
          </p:cNvSpPr>
          <p:nvPr/>
        </p:nvSpPr>
        <p:spPr bwMode="auto">
          <a:xfrm>
            <a:off x="6885709" y="5396347"/>
            <a:ext cx="1943100" cy="492443"/>
          </a:xfrm>
          <a:prstGeom prst="rect">
            <a:avLst/>
          </a:prstGeom>
          <a:noFill/>
          <a:ln w="9525">
            <a:noFill/>
            <a:miter lim="800000"/>
            <a:headEnd/>
            <a:tailEnd/>
          </a:ln>
        </p:spPr>
        <p:txBody>
          <a:bodyPr lIns="0" tIns="0" rIns="18288" bIns="0" anchor="b">
            <a:spAutoFit/>
            <a:scene3d>
              <a:camera prst="orthographicFront"/>
              <a:lightRig rig="freezing" dir="t">
                <a:rot lat="0" lon="0" rev="5640000"/>
              </a:lightRig>
            </a:scene3d>
            <a:sp3d prstMaterial="flat">
              <a:bevelT w="38100" h="38100"/>
              <a:contourClr>
                <a:schemeClr val="tx2"/>
              </a:contourClr>
            </a:sp3d>
          </a:bodyPr>
          <a:lstStyle/>
          <a:p>
            <a:pPr>
              <a:defRPr/>
            </a:pPr>
            <a:r>
              <a:rPr lang="en-US" sz="3200" b="1" spc="-150" dirty="0">
                <a:solidFill>
                  <a:srgbClr val="F79646">
                    <a:lumMod val="60000"/>
                    <a:lumOff val="40000"/>
                  </a:srgbClr>
                </a:solidFill>
                <a:effectLst>
                  <a:outerShdw blurRad="38100" dist="25400" dir="5400000" algn="tl" rotWithShape="0">
                    <a:srgbClr val="000000">
                      <a:alpha val="43000"/>
                    </a:srgbClr>
                  </a:outerShdw>
                </a:effectLst>
              </a:rPr>
              <a:t>Diurnal</a:t>
            </a:r>
          </a:p>
        </p:txBody>
      </p:sp>
      <p:sp>
        <p:nvSpPr>
          <p:cNvPr id="52231" name="Rectangle 9"/>
          <p:cNvSpPr>
            <a:spLocks noChangeArrowheads="1"/>
          </p:cNvSpPr>
          <p:nvPr/>
        </p:nvSpPr>
        <p:spPr bwMode="auto">
          <a:xfrm>
            <a:off x="6873875" y="1665288"/>
            <a:ext cx="2279650" cy="646112"/>
          </a:xfrm>
          <a:prstGeom prst="rect">
            <a:avLst/>
          </a:prstGeom>
          <a:noFill/>
          <a:ln w="9525">
            <a:noFill/>
            <a:miter lim="800000"/>
            <a:headEnd/>
            <a:tailEnd/>
          </a:ln>
        </p:spPr>
        <p:txBody>
          <a:bodyPr wrap="none">
            <a:spAutoFit/>
          </a:bodyPr>
          <a:lstStyle/>
          <a:p>
            <a:r>
              <a:rPr lang="en-US">
                <a:solidFill>
                  <a:prstClr val="black"/>
                </a:solidFill>
              </a:rPr>
              <a:t>two daily highs &amp; lows</a:t>
            </a:r>
          </a:p>
          <a:p>
            <a:r>
              <a:rPr lang="en-US">
                <a:solidFill>
                  <a:prstClr val="black"/>
                </a:solidFill>
              </a:rPr>
              <a:t>~ similar height </a:t>
            </a:r>
          </a:p>
        </p:txBody>
      </p:sp>
      <p:sp>
        <p:nvSpPr>
          <p:cNvPr id="52232" name="Rectangle 10"/>
          <p:cNvSpPr>
            <a:spLocks noChangeArrowheads="1"/>
          </p:cNvSpPr>
          <p:nvPr/>
        </p:nvSpPr>
        <p:spPr bwMode="auto">
          <a:xfrm>
            <a:off x="6864350" y="2274888"/>
            <a:ext cx="1603375" cy="369887"/>
          </a:xfrm>
          <a:prstGeom prst="rect">
            <a:avLst/>
          </a:prstGeom>
          <a:noFill/>
          <a:ln w="9525">
            <a:noFill/>
            <a:miter lim="800000"/>
            <a:headEnd/>
            <a:tailEnd/>
          </a:ln>
        </p:spPr>
        <p:txBody>
          <a:bodyPr wrap="none">
            <a:spAutoFit/>
          </a:bodyPr>
          <a:lstStyle/>
          <a:p>
            <a:r>
              <a:rPr lang="en-US">
                <a:solidFill>
                  <a:prstClr val="white"/>
                </a:solidFill>
              </a:rPr>
              <a:t>Most common </a:t>
            </a:r>
          </a:p>
        </p:txBody>
      </p:sp>
      <p:sp>
        <p:nvSpPr>
          <p:cNvPr id="52233" name="Rectangle 12"/>
          <p:cNvSpPr>
            <a:spLocks noChangeArrowheads="1"/>
          </p:cNvSpPr>
          <p:nvPr/>
        </p:nvSpPr>
        <p:spPr bwMode="auto">
          <a:xfrm>
            <a:off x="6864350" y="3951288"/>
            <a:ext cx="2279650" cy="646112"/>
          </a:xfrm>
          <a:prstGeom prst="rect">
            <a:avLst/>
          </a:prstGeom>
          <a:noFill/>
          <a:ln w="9525">
            <a:noFill/>
            <a:miter lim="800000"/>
            <a:headEnd/>
            <a:tailEnd/>
          </a:ln>
        </p:spPr>
        <p:txBody>
          <a:bodyPr wrap="none">
            <a:spAutoFit/>
          </a:bodyPr>
          <a:lstStyle/>
          <a:p>
            <a:r>
              <a:rPr lang="en-US">
                <a:solidFill>
                  <a:prstClr val="black"/>
                </a:solidFill>
              </a:rPr>
              <a:t>two daily highs &amp; lows</a:t>
            </a:r>
          </a:p>
          <a:p>
            <a:r>
              <a:rPr lang="en-US">
                <a:solidFill>
                  <a:prstClr val="black"/>
                </a:solidFill>
              </a:rPr>
              <a:t>~ not similar height </a:t>
            </a:r>
          </a:p>
        </p:txBody>
      </p:sp>
      <p:sp>
        <p:nvSpPr>
          <p:cNvPr id="52234" name="Rectangle 13"/>
          <p:cNvSpPr>
            <a:spLocks noChangeArrowheads="1"/>
          </p:cNvSpPr>
          <p:nvPr/>
        </p:nvSpPr>
        <p:spPr bwMode="auto">
          <a:xfrm>
            <a:off x="6864350" y="5835650"/>
            <a:ext cx="2100263" cy="369888"/>
          </a:xfrm>
          <a:prstGeom prst="rect">
            <a:avLst/>
          </a:prstGeom>
          <a:noFill/>
          <a:ln w="9525">
            <a:noFill/>
            <a:miter lim="800000"/>
            <a:headEnd/>
            <a:tailEnd/>
          </a:ln>
        </p:spPr>
        <p:txBody>
          <a:bodyPr wrap="none">
            <a:spAutoFit/>
          </a:bodyPr>
          <a:lstStyle/>
          <a:p>
            <a:r>
              <a:rPr lang="en-US">
                <a:solidFill>
                  <a:prstClr val="black"/>
                </a:solidFill>
              </a:rPr>
              <a:t>one daily high &amp; low</a:t>
            </a:r>
          </a:p>
        </p:txBody>
      </p:sp>
      <p:sp>
        <p:nvSpPr>
          <p:cNvPr id="14" name="Date Placeholder 13"/>
          <p:cNvSpPr>
            <a:spLocks noGrp="1"/>
          </p:cNvSpPr>
          <p:nvPr>
            <p:ph type="dt" sz="half" idx="10"/>
          </p:nvPr>
        </p:nvSpPr>
        <p:spPr/>
        <p:txBody>
          <a:bodyPr/>
          <a:lstStyle/>
          <a:p>
            <a:r>
              <a:rPr lang="en-US" smtClean="0">
                <a:solidFill>
                  <a:prstClr val="black">
                    <a:tint val="75000"/>
                  </a:prstClr>
                </a:solidFill>
              </a:rPr>
              <a:t>7/18/2011</a:t>
            </a:r>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pPr eaLnBrk="1" hangingPunct="1">
              <a:defRPr/>
            </a:pPr>
            <a:r>
              <a:rPr lang="en-US" dirty="0" smtClean="0"/>
              <a:t>Tidal Datums</a:t>
            </a:r>
            <a:endParaRPr lang="en-US" dirty="0"/>
          </a:p>
        </p:txBody>
      </p:sp>
      <p:sp>
        <p:nvSpPr>
          <p:cNvPr id="78852" name="Rectangle 3"/>
          <p:cNvSpPr>
            <a:spLocks noGrp="1" noChangeArrowheads="1"/>
          </p:cNvSpPr>
          <p:nvPr>
            <p:ph type="body" idx="1"/>
          </p:nvPr>
        </p:nvSpPr>
        <p:spPr>
          <a:xfrm>
            <a:off x="228600" y="762000"/>
            <a:ext cx="9144000" cy="6096000"/>
          </a:xfrm>
        </p:spPr>
        <p:txBody>
          <a:bodyPr/>
          <a:lstStyle/>
          <a:p>
            <a:pPr marR="0" algn="l" eaLnBrk="1" hangingPunct="1">
              <a:spcBef>
                <a:spcPct val="0"/>
              </a:spcBef>
            </a:pPr>
            <a:r>
              <a:rPr lang="en-US" i="1" dirty="0" smtClean="0">
                <a:solidFill>
                  <a:srgbClr val="C4EFFF"/>
                </a:solidFill>
                <a:effectLst/>
              </a:rPr>
              <a:t>Station Datum</a:t>
            </a:r>
            <a:r>
              <a:rPr lang="en-US" dirty="0" smtClean="0">
                <a:solidFill>
                  <a:srgbClr val="C4EFFF"/>
                </a:solidFill>
                <a:effectLst/>
              </a:rPr>
              <a:t>: </a:t>
            </a:r>
            <a:r>
              <a:rPr lang="en-US" i="1" dirty="0" smtClean="0">
                <a:solidFill>
                  <a:srgbClr val="C4EFFF"/>
                </a:solidFill>
                <a:effectLst/>
              </a:rPr>
              <a:t> </a:t>
            </a:r>
            <a:r>
              <a:rPr lang="en-US" b="0" dirty="0" smtClean="0">
                <a:solidFill>
                  <a:srgbClr val="C4EFFF"/>
                </a:solidFill>
                <a:effectLst/>
              </a:rPr>
              <a:t>Unique to each water level station </a:t>
            </a:r>
          </a:p>
          <a:p>
            <a:pPr marL="0" lvl="1" algn="l" eaLnBrk="1" hangingPunct="1">
              <a:spcBef>
                <a:spcPct val="0"/>
              </a:spcBef>
            </a:pPr>
            <a:r>
              <a:rPr lang="en-US" sz="2000" dirty="0" smtClean="0">
                <a:solidFill>
                  <a:schemeClr val="bg1"/>
                </a:solidFill>
                <a:latin typeface="Calibri" pitchFamily="34" charset="0"/>
              </a:rPr>
              <a:t>- Established at a lower elevation than the water is ever expected to reach. </a:t>
            </a:r>
          </a:p>
          <a:p>
            <a:pPr marL="0" lvl="1" algn="l" eaLnBrk="1" hangingPunct="1">
              <a:spcBef>
                <a:spcPct val="0"/>
              </a:spcBef>
            </a:pPr>
            <a:r>
              <a:rPr lang="en-US" sz="2000" dirty="0" smtClean="0">
                <a:solidFill>
                  <a:schemeClr val="bg1"/>
                </a:solidFill>
                <a:latin typeface="Calibri" pitchFamily="34" charset="0"/>
              </a:rPr>
              <a:t>- </a:t>
            </a:r>
            <a:r>
              <a:rPr lang="en-US" sz="2000" b="1" i="1" dirty="0" smtClean="0">
                <a:solidFill>
                  <a:schemeClr val="bg1"/>
                </a:solidFill>
                <a:latin typeface="Calibri" pitchFamily="34" charset="0"/>
              </a:rPr>
              <a:t>Referenced to the primary bench mark </a:t>
            </a:r>
            <a:r>
              <a:rPr lang="en-US" sz="2000" dirty="0" smtClean="0">
                <a:solidFill>
                  <a:schemeClr val="bg1"/>
                </a:solidFill>
                <a:latin typeface="Calibri" pitchFamily="34" charset="0"/>
              </a:rPr>
              <a:t>at the station</a:t>
            </a:r>
          </a:p>
          <a:p>
            <a:pPr marL="0" lvl="1" algn="l" eaLnBrk="1" hangingPunct="1">
              <a:spcBef>
                <a:spcPct val="0"/>
              </a:spcBef>
            </a:pPr>
            <a:r>
              <a:rPr lang="en-US" sz="2000" dirty="0" smtClean="0">
                <a:solidFill>
                  <a:schemeClr val="bg1"/>
                </a:solidFill>
                <a:latin typeface="Calibri" pitchFamily="34" charset="0"/>
              </a:rPr>
              <a:t>- Held </a:t>
            </a:r>
            <a:r>
              <a:rPr lang="en-US" sz="2000" b="1" i="1" dirty="0" smtClean="0">
                <a:solidFill>
                  <a:schemeClr val="bg1"/>
                </a:solidFill>
                <a:latin typeface="Calibri" pitchFamily="34" charset="0"/>
              </a:rPr>
              <a:t>constant</a:t>
            </a:r>
            <a:r>
              <a:rPr lang="en-US" sz="2000" dirty="0" smtClean="0">
                <a:solidFill>
                  <a:schemeClr val="bg1"/>
                </a:solidFill>
                <a:latin typeface="Calibri" pitchFamily="34" charset="0"/>
              </a:rPr>
              <a:t> regardless of changes to the water level gauge or tide staff</a:t>
            </a:r>
          </a:p>
          <a:p>
            <a:pPr marR="0" algn="l" eaLnBrk="1" hangingPunct="1">
              <a:spcBef>
                <a:spcPct val="0"/>
              </a:spcBef>
            </a:pPr>
            <a:r>
              <a:rPr lang="en-US" i="1" dirty="0" smtClean="0">
                <a:solidFill>
                  <a:srgbClr val="C4EFFF"/>
                </a:solidFill>
                <a:effectLst/>
              </a:rPr>
              <a:t>MHHW</a:t>
            </a:r>
            <a:r>
              <a:rPr lang="en-US" b="0" dirty="0" smtClean="0">
                <a:solidFill>
                  <a:srgbClr val="C4EFFF"/>
                </a:solidFill>
                <a:effectLst/>
              </a:rPr>
              <a:t>: Mean Higher High Water </a:t>
            </a:r>
          </a:p>
          <a:p>
            <a:pPr marR="0" algn="l" eaLnBrk="1" hangingPunct="1">
              <a:spcBef>
                <a:spcPct val="0"/>
              </a:spcBef>
            </a:pPr>
            <a:r>
              <a:rPr lang="en-US" b="0" dirty="0" smtClean="0">
                <a:solidFill>
                  <a:schemeClr val="bg1"/>
                </a:solidFill>
                <a:effectLst/>
              </a:rPr>
              <a:t>The average height of the higher high water of each tidal day observed over the NTDE </a:t>
            </a:r>
            <a:r>
              <a:rPr lang="en-US" i="1" dirty="0" smtClean="0">
                <a:solidFill>
                  <a:srgbClr val="C4EFFF"/>
                </a:solidFill>
                <a:effectLst/>
              </a:rPr>
              <a:t>MHW</a:t>
            </a:r>
            <a:r>
              <a:rPr lang="en-US" b="0" dirty="0" smtClean="0">
                <a:solidFill>
                  <a:srgbClr val="C4EFFF"/>
                </a:solidFill>
                <a:effectLst/>
              </a:rPr>
              <a:t>: Mean High Water </a:t>
            </a:r>
          </a:p>
          <a:p>
            <a:pPr marR="0" algn="l" eaLnBrk="1" hangingPunct="1">
              <a:spcBef>
                <a:spcPct val="0"/>
              </a:spcBef>
            </a:pPr>
            <a:r>
              <a:rPr lang="en-US" b="0" dirty="0" smtClean="0">
                <a:solidFill>
                  <a:schemeClr val="bg1"/>
                </a:solidFill>
                <a:effectLst/>
              </a:rPr>
              <a:t>The average of all the high water heights observed over the NTDE</a:t>
            </a:r>
          </a:p>
          <a:p>
            <a:pPr marR="0" algn="l" eaLnBrk="1" hangingPunct="1">
              <a:spcBef>
                <a:spcPct val="0"/>
              </a:spcBef>
            </a:pPr>
            <a:r>
              <a:rPr lang="en-US" i="1" dirty="0" smtClean="0">
                <a:solidFill>
                  <a:srgbClr val="C4EFFF"/>
                </a:solidFill>
                <a:effectLst/>
              </a:rPr>
              <a:t>MTL</a:t>
            </a:r>
            <a:r>
              <a:rPr lang="en-US" b="0" dirty="0" smtClean="0">
                <a:solidFill>
                  <a:srgbClr val="C4EFFF"/>
                </a:solidFill>
                <a:effectLst/>
              </a:rPr>
              <a:t>: Mean Tide Level </a:t>
            </a:r>
          </a:p>
          <a:p>
            <a:pPr marR="0" algn="l" eaLnBrk="1" hangingPunct="1">
              <a:spcBef>
                <a:spcPct val="0"/>
              </a:spcBef>
            </a:pPr>
            <a:r>
              <a:rPr lang="en-US" b="0" dirty="0" smtClean="0">
                <a:solidFill>
                  <a:schemeClr val="bg1"/>
                </a:solidFill>
                <a:effectLst/>
              </a:rPr>
              <a:t>The arithmetic mean of mean high water and mean low water</a:t>
            </a:r>
          </a:p>
          <a:p>
            <a:pPr marR="0" algn="l" eaLnBrk="1" hangingPunct="1">
              <a:spcBef>
                <a:spcPct val="0"/>
              </a:spcBef>
            </a:pPr>
            <a:r>
              <a:rPr lang="en-US" i="1" dirty="0" smtClean="0">
                <a:solidFill>
                  <a:srgbClr val="C4EFFF"/>
                </a:solidFill>
                <a:effectLst/>
              </a:rPr>
              <a:t>MSL</a:t>
            </a:r>
            <a:r>
              <a:rPr lang="en-US" b="0" dirty="0" smtClean="0">
                <a:solidFill>
                  <a:srgbClr val="C4EFFF"/>
                </a:solidFill>
                <a:effectLst/>
              </a:rPr>
              <a:t>: Mean Sea Level  or </a:t>
            </a:r>
            <a:r>
              <a:rPr lang="en-US" i="1" dirty="0" smtClean="0">
                <a:solidFill>
                  <a:srgbClr val="C4EFFF"/>
                </a:solidFill>
                <a:effectLst/>
              </a:rPr>
              <a:t>LMSL: </a:t>
            </a:r>
            <a:r>
              <a:rPr lang="en-US" b="0" dirty="0" smtClean="0">
                <a:solidFill>
                  <a:srgbClr val="C4EFFF"/>
                </a:solidFill>
                <a:effectLst/>
              </a:rPr>
              <a:t>Local Mean Sea Level</a:t>
            </a:r>
          </a:p>
          <a:p>
            <a:pPr marR="0" algn="l" eaLnBrk="1" hangingPunct="1">
              <a:spcBef>
                <a:spcPct val="0"/>
              </a:spcBef>
            </a:pPr>
            <a:r>
              <a:rPr lang="en-US" b="0" dirty="0" smtClean="0">
                <a:solidFill>
                  <a:schemeClr val="bg1"/>
                </a:solidFill>
                <a:effectLst/>
              </a:rPr>
              <a:t>The arithmetic mean of HOURLY heights observed over the NTDE</a:t>
            </a:r>
          </a:p>
          <a:p>
            <a:pPr marR="0" algn="l" eaLnBrk="1" hangingPunct="1">
              <a:spcBef>
                <a:spcPct val="0"/>
              </a:spcBef>
            </a:pPr>
            <a:r>
              <a:rPr lang="en-US" i="1" dirty="0" smtClean="0">
                <a:solidFill>
                  <a:srgbClr val="C4EFFF"/>
                </a:solidFill>
                <a:effectLst/>
              </a:rPr>
              <a:t>MLW</a:t>
            </a:r>
            <a:r>
              <a:rPr lang="en-US" b="0" dirty="0" smtClean="0">
                <a:solidFill>
                  <a:srgbClr val="C4EFFF"/>
                </a:solidFill>
                <a:effectLst/>
              </a:rPr>
              <a:t>: Mean Low Water </a:t>
            </a:r>
          </a:p>
          <a:p>
            <a:pPr marR="0" algn="l" eaLnBrk="1" hangingPunct="1">
              <a:spcBef>
                <a:spcPct val="0"/>
              </a:spcBef>
            </a:pPr>
            <a:r>
              <a:rPr lang="en-US" b="0" dirty="0" smtClean="0">
                <a:solidFill>
                  <a:schemeClr val="bg1"/>
                </a:solidFill>
                <a:effectLst/>
              </a:rPr>
              <a:t>The average of all the low water heights observed over the NTDE</a:t>
            </a:r>
          </a:p>
          <a:p>
            <a:pPr marR="0" algn="l" eaLnBrk="1" hangingPunct="1">
              <a:spcBef>
                <a:spcPct val="0"/>
              </a:spcBef>
              <a:buFont typeface="Wingdings" pitchFamily="2" charset="2"/>
              <a:buNone/>
            </a:pPr>
            <a:r>
              <a:rPr lang="en-US" b="0" dirty="0" smtClean="0">
                <a:solidFill>
                  <a:srgbClr val="C4EFFF"/>
                </a:solidFill>
                <a:effectLst/>
              </a:rPr>
              <a:t> </a:t>
            </a:r>
            <a:r>
              <a:rPr lang="en-US" i="1" dirty="0" smtClean="0">
                <a:solidFill>
                  <a:srgbClr val="C4EFFF"/>
                </a:solidFill>
                <a:effectLst/>
              </a:rPr>
              <a:t>MLLW</a:t>
            </a:r>
            <a:r>
              <a:rPr lang="en-US" b="0" dirty="0" smtClean="0">
                <a:solidFill>
                  <a:srgbClr val="C4EFFF"/>
                </a:solidFill>
                <a:effectLst/>
              </a:rPr>
              <a:t>: Mean Lower Low Water </a:t>
            </a:r>
          </a:p>
          <a:p>
            <a:pPr marR="0" algn="l" eaLnBrk="1" hangingPunct="1">
              <a:spcBef>
                <a:spcPct val="0"/>
              </a:spcBef>
              <a:buFont typeface="Wingdings" pitchFamily="2" charset="2"/>
              <a:buNone/>
            </a:pPr>
            <a:r>
              <a:rPr lang="en-US" b="0" dirty="0" smtClean="0">
                <a:solidFill>
                  <a:schemeClr val="bg1"/>
                </a:solidFill>
                <a:effectLst/>
              </a:rPr>
              <a:t>The average of the lower low water height of each tidal day observed over the NTDE</a:t>
            </a:r>
          </a:p>
          <a:p>
            <a:pPr marR="0" algn="l" eaLnBrk="1" hangingPunct="1">
              <a:spcBef>
                <a:spcPct val="0"/>
              </a:spcBef>
            </a:pPr>
            <a:r>
              <a:rPr lang="en-US" i="1" dirty="0" smtClean="0">
                <a:solidFill>
                  <a:srgbClr val="C4EFFF"/>
                </a:solidFill>
                <a:effectLst/>
              </a:rPr>
              <a:t>GT: </a:t>
            </a:r>
            <a:r>
              <a:rPr lang="en-US" b="0" dirty="0" smtClean="0">
                <a:solidFill>
                  <a:srgbClr val="C4EFFF"/>
                </a:solidFill>
                <a:effectLst/>
              </a:rPr>
              <a:t>Great Diurnal Range </a:t>
            </a:r>
          </a:p>
          <a:p>
            <a:pPr marR="0" algn="l" eaLnBrk="1" hangingPunct="1">
              <a:spcBef>
                <a:spcPct val="0"/>
              </a:spcBef>
            </a:pPr>
            <a:r>
              <a:rPr lang="en-US" b="0" dirty="0" smtClean="0">
                <a:solidFill>
                  <a:schemeClr val="bg1"/>
                </a:solidFill>
                <a:effectLst/>
              </a:rPr>
              <a:t>The difference in height between mean higher high water and mean lower low water</a:t>
            </a:r>
          </a:p>
          <a:p>
            <a:pPr marR="0" algn="l" eaLnBrk="1" hangingPunct="1">
              <a:spcBef>
                <a:spcPct val="0"/>
              </a:spcBef>
              <a:buFont typeface="Wingdings" pitchFamily="2" charset="2"/>
              <a:buNone/>
            </a:pPr>
            <a:endParaRPr lang="en-US" b="0" dirty="0" smtClean="0">
              <a:solidFill>
                <a:schemeClr val="bg1"/>
              </a:solidFill>
              <a:effectLst/>
            </a:endParaRPr>
          </a:p>
          <a:p>
            <a:pPr marR="0" algn="l" eaLnBrk="1" hangingPunct="1">
              <a:spcBef>
                <a:spcPct val="0"/>
              </a:spcBef>
              <a:buFont typeface="Wingdings" pitchFamily="2" charset="2"/>
              <a:buNone/>
            </a:pPr>
            <a:endParaRPr lang="en-US" sz="1600" b="0" dirty="0" smtClean="0">
              <a:solidFill>
                <a:schemeClr val="bg1"/>
              </a:solidFill>
              <a:effectLst/>
            </a:endParaRPr>
          </a:p>
        </p:txBody>
      </p:sp>
      <p:sp>
        <p:nvSpPr>
          <p:cNvPr id="5" name="Date Placeholder 4"/>
          <p:cNvSpPr>
            <a:spLocks noGrp="1"/>
          </p:cNvSpPr>
          <p:nvPr>
            <p:ph type="dt" sz="half" idx="14"/>
          </p:nvPr>
        </p:nvSpPr>
        <p:spPr/>
        <p:txBody>
          <a:bodyPr/>
          <a:lstStyle/>
          <a:p>
            <a:pPr>
              <a:defRPr/>
            </a:pPr>
            <a:r>
              <a:rPr lang="en-US" smtClean="0">
                <a:solidFill>
                  <a:srgbClr val="DBF5F9">
                    <a:shade val="90000"/>
                  </a:srgbClr>
                </a:solidFill>
              </a:rPr>
              <a:t>7/18/2011</a:t>
            </a:r>
            <a:endParaRPr lang="en-US">
              <a:solidFill>
                <a:srgbClr val="DBF5F9">
                  <a:shade val="90000"/>
                </a:srgb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78852">
                                            <p:txEl>
                                              <p:pRg st="4" end="4"/>
                                            </p:txEl>
                                          </p:spTgt>
                                        </p:tgtEl>
                                        <p:attrNameLst>
                                          <p:attrName>style.visibility</p:attrName>
                                        </p:attrNameLst>
                                      </p:cBhvr>
                                      <p:to>
                                        <p:strVal val="visible"/>
                                      </p:to>
                                    </p:set>
                                    <p:animEffect transition="in" filter="wheel(4)">
                                      <p:cBhvr>
                                        <p:cTn id="7" dur="2000"/>
                                        <p:tgtEl>
                                          <p:spTgt spid="78852">
                                            <p:txEl>
                                              <p:pRg st="4" end="4"/>
                                            </p:txEl>
                                          </p:spTgt>
                                        </p:tgtEl>
                                      </p:cBhvr>
                                    </p:animEffect>
                                  </p:childTnLst>
                                </p:cTn>
                              </p:par>
                              <p:par>
                                <p:cTn id="8" presetID="21" presetClass="entr" presetSubtype="4" fill="hold" nodeType="withEffect">
                                  <p:stCondLst>
                                    <p:cond delay="0"/>
                                  </p:stCondLst>
                                  <p:childTnLst>
                                    <p:set>
                                      <p:cBhvr>
                                        <p:cTn id="9" dur="1" fill="hold">
                                          <p:stCondLst>
                                            <p:cond delay="0"/>
                                          </p:stCondLst>
                                        </p:cTn>
                                        <p:tgtEl>
                                          <p:spTgt spid="78852">
                                            <p:txEl>
                                              <p:pRg st="5" end="5"/>
                                            </p:txEl>
                                          </p:spTgt>
                                        </p:tgtEl>
                                        <p:attrNameLst>
                                          <p:attrName>style.visibility</p:attrName>
                                        </p:attrNameLst>
                                      </p:cBhvr>
                                      <p:to>
                                        <p:strVal val="visible"/>
                                      </p:to>
                                    </p:set>
                                    <p:animEffect transition="in" filter="wheel(4)">
                                      <p:cBhvr>
                                        <p:cTn id="10" dur="2000"/>
                                        <p:tgtEl>
                                          <p:spTgt spid="78852">
                                            <p:txEl>
                                              <p:pRg st="5" end="5"/>
                                            </p:txEl>
                                          </p:spTgt>
                                        </p:tgtEl>
                                      </p:cBhvr>
                                    </p:animEffect>
                                  </p:childTnLst>
                                </p:cTn>
                              </p:par>
                              <p:par>
                                <p:cTn id="11" presetID="21" presetClass="entr" presetSubtype="4" fill="hold" nodeType="withEffect">
                                  <p:stCondLst>
                                    <p:cond delay="0"/>
                                  </p:stCondLst>
                                  <p:childTnLst>
                                    <p:set>
                                      <p:cBhvr>
                                        <p:cTn id="12" dur="1" fill="hold">
                                          <p:stCondLst>
                                            <p:cond delay="0"/>
                                          </p:stCondLst>
                                        </p:cTn>
                                        <p:tgtEl>
                                          <p:spTgt spid="78852">
                                            <p:txEl>
                                              <p:pRg st="6" end="6"/>
                                            </p:txEl>
                                          </p:spTgt>
                                        </p:tgtEl>
                                        <p:attrNameLst>
                                          <p:attrName>style.visibility</p:attrName>
                                        </p:attrNameLst>
                                      </p:cBhvr>
                                      <p:to>
                                        <p:strVal val="visible"/>
                                      </p:to>
                                    </p:set>
                                    <p:animEffect transition="in" filter="wheel(4)">
                                      <p:cBhvr>
                                        <p:cTn id="13" dur="2000"/>
                                        <p:tgtEl>
                                          <p:spTgt spid="78852">
                                            <p:txEl>
                                              <p:pRg st="6" end="6"/>
                                            </p:txEl>
                                          </p:spTgt>
                                        </p:tgtEl>
                                      </p:cBhvr>
                                    </p:animEffect>
                                  </p:childTnLst>
                                </p:cTn>
                              </p:par>
                              <p:par>
                                <p:cTn id="14" presetID="21" presetClass="entr" presetSubtype="4" fill="hold" nodeType="withEffect">
                                  <p:stCondLst>
                                    <p:cond delay="0"/>
                                  </p:stCondLst>
                                  <p:childTnLst>
                                    <p:set>
                                      <p:cBhvr>
                                        <p:cTn id="15" dur="1" fill="hold">
                                          <p:stCondLst>
                                            <p:cond delay="0"/>
                                          </p:stCondLst>
                                        </p:cTn>
                                        <p:tgtEl>
                                          <p:spTgt spid="78852">
                                            <p:txEl>
                                              <p:pRg st="7" end="7"/>
                                            </p:txEl>
                                          </p:spTgt>
                                        </p:tgtEl>
                                        <p:attrNameLst>
                                          <p:attrName>style.visibility</p:attrName>
                                        </p:attrNameLst>
                                      </p:cBhvr>
                                      <p:to>
                                        <p:strVal val="visible"/>
                                      </p:to>
                                    </p:set>
                                    <p:animEffect transition="in" filter="wheel(4)">
                                      <p:cBhvr>
                                        <p:cTn id="16" dur="2000"/>
                                        <p:tgtEl>
                                          <p:spTgt spid="78852">
                                            <p:txEl>
                                              <p:pRg st="7" end="7"/>
                                            </p:txEl>
                                          </p:spTgt>
                                        </p:tgtEl>
                                      </p:cBhvr>
                                    </p:animEffect>
                                  </p:childTnLst>
                                </p:cTn>
                              </p:par>
                              <p:par>
                                <p:cTn id="17" presetID="21" presetClass="entr" presetSubtype="4" fill="hold" nodeType="withEffect">
                                  <p:stCondLst>
                                    <p:cond delay="0"/>
                                  </p:stCondLst>
                                  <p:childTnLst>
                                    <p:set>
                                      <p:cBhvr>
                                        <p:cTn id="18" dur="1" fill="hold">
                                          <p:stCondLst>
                                            <p:cond delay="0"/>
                                          </p:stCondLst>
                                        </p:cTn>
                                        <p:tgtEl>
                                          <p:spTgt spid="78852">
                                            <p:txEl>
                                              <p:pRg st="8" end="8"/>
                                            </p:txEl>
                                          </p:spTgt>
                                        </p:tgtEl>
                                        <p:attrNameLst>
                                          <p:attrName>style.visibility</p:attrName>
                                        </p:attrNameLst>
                                      </p:cBhvr>
                                      <p:to>
                                        <p:strVal val="visible"/>
                                      </p:to>
                                    </p:set>
                                    <p:animEffect transition="in" filter="wheel(4)">
                                      <p:cBhvr>
                                        <p:cTn id="19" dur="2000"/>
                                        <p:tgtEl>
                                          <p:spTgt spid="78852">
                                            <p:txEl>
                                              <p:pRg st="8" end="8"/>
                                            </p:txEl>
                                          </p:spTgt>
                                        </p:tgtEl>
                                      </p:cBhvr>
                                    </p:animEffect>
                                  </p:childTnLst>
                                </p:cTn>
                              </p:par>
                              <p:par>
                                <p:cTn id="20" presetID="21" presetClass="entr" presetSubtype="4" fill="hold" nodeType="withEffect">
                                  <p:stCondLst>
                                    <p:cond delay="0"/>
                                  </p:stCondLst>
                                  <p:childTnLst>
                                    <p:set>
                                      <p:cBhvr>
                                        <p:cTn id="21" dur="1" fill="hold">
                                          <p:stCondLst>
                                            <p:cond delay="0"/>
                                          </p:stCondLst>
                                        </p:cTn>
                                        <p:tgtEl>
                                          <p:spTgt spid="78852">
                                            <p:txEl>
                                              <p:pRg st="9" end="9"/>
                                            </p:txEl>
                                          </p:spTgt>
                                        </p:tgtEl>
                                        <p:attrNameLst>
                                          <p:attrName>style.visibility</p:attrName>
                                        </p:attrNameLst>
                                      </p:cBhvr>
                                      <p:to>
                                        <p:strVal val="visible"/>
                                      </p:to>
                                    </p:set>
                                    <p:animEffect transition="in" filter="wheel(4)">
                                      <p:cBhvr>
                                        <p:cTn id="22" dur="2000"/>
                                        <p:tgtEl>
                                          <p:spTgt spid="78852">
                                            <p:txEl>
                                              <p:pRg st="9" end="9"/>
                                            </p:txEl>
                                          </p:spTgt>
                                        </p:tgtEl>
                                      </p:cBhvr>
                                    </p:animEffect>
                                  </p:childTnLst>
                                </p:cTn>
                              </p:par>
                              <p:par>
                                <p:cTn id="23" presetID="21" presetClass="entr" presetSubtype="4" fill="hold" nodeType="withEffect">
                                  <p:stCondLst>
                                    <p:cond delay="0"/>
                                  </p:stCondLst>
                                  <p:childTnLst>
                                    <p:set>
                                      <p:cBhvr>
                                        <p:cTn id="24" dur="1" fill="hold">
                                          <p:stCondLst>
                                            <p:cond delay="0"/>
                                          </p:stCondLst>
                                        </p:cTn>
                                        <p:tgtEl>
                                          <p:spTgt spid="78852">
                                            <p:txEl>
                                              <p:pRg st="10" end="10"/>
                                            </p:txEl>
                                          </p:spTgt>
                                        </p:tgtEl>
                                        <p:attrNameLst>
                                          <p:attrName>style.visibility</p:attrName>
                                        </p:attrNameLst>
                                      </p:cBhvr>
                                      <p:to>
                                        <p:strVal val="visible"/>
                                      </p:to>
                                    </p:set>
                                    <p:animEffect transition="in" filter="wheel(4)">
                                      <p:cBhvr>
                                        <p:cTn id="25" dur="2000"/>
                                        <p:tgtEl>
                                          <p:spTgt spid="78852">
                                            <p:txEl>
                                              <p:pRg st="10" end="10"/>
                                            </p:txEl>
                                          </p:spTgt>
                                        </p:tgtEl>
                                      </p:cBhvr>
                                    </p:animEffect>
                                  </p:childTnLst>
                                </p:cTn>
                              </p:par>
                              <p:par>
                                <p:cTn id="26" presetID="21" presetClass="entr" presetSubtype="4" fill="hold" nodeType="withEffect">
                                  <p:stCondLst>
                                    <p:cond delay="0"/>
                                  </p:stCondLst>
                                  <p:childTnLst>
                                    <p:set>
                                      <p:cBhvr>
                                        <p:cTn id="27" dur="1" fill="hold">
                                          <p:stCondLst>
                                            <p:cond delay="0"/>
                                          </p:stCondLst>
                                        </p:cTn>
                                        <p:tgtEl>
                                          <p:spTgt spid="78852">
                                            <p:txEl>
                                              <p:pRg st="11" end="11"/>
                                            </p:txEl>
                                          </p:spTgt>
                                        </p:tgtEl>
                                        <p:attrNameLst>
                                          <p:attrName>style.visibility</p:attrName>
                                        </p:attrNameLst>
                                      </p:cBhvr>
                                      <p:to>
                                        <p:strVal val="visible"/>
                                      </p:to>
                                    </p:set>
                                    <p:animEffect transition="in" filter="wheel(4)">
                                      <p:cBhvr>
                                        <p:cTn id="28" dur="2000"/>
                                        <p:tgtEl>
                                          <p:spTgt spid="78852">
                                            <p:txEl>
                                              <p:pRg st="11" end="11"/>
                                            </p:txEl>
                                          </p:spTgt>
                                        </p:tgtEl>
                                      </p:cBhvr>
                                    </p:animEffect>
                                  </p:childTnLst>
                                </p:cTn>
                              </p:par>
                              <p:par>
                                <p:cTn id="29" presetID="21" presetClass="entr" presetSubtype="4" fill="hold" nodeType="withEffect">
                                  <p:stCondLst>
                                    <p:cond delay="0"/>
                                  </p:stCondLst>
                                  <p:childTnLst>
                                    <p:set>
                                      <p:cBhvr>
                                        <p:cTn id="30" dur="1" fill="hold">
                                          <p:stCondLst>
                                            <p:cond delay="0"/>
                                          </p:stCondLst>
                                        </p:cTn>
                                        <p:tgtEl>
                                          <p:spTgt spid="78852">
                                            <p:txEl>
                                              <p:pRg st="12" end="12"/>
                                            </p:txEl>
                                          </p:spTgt>
                                        </p:tgtEl>
                                        <p:attrNameLst>
                                          <p:attrName>style.visibility</p:attrName>
                                        </p:attrNameLst>
                                      </p:cBhvr>
                                      <p:to>
                                        <p:strVal val="visible"/>
                                      </p:to>
                                    </p:set>
                                    <p:animEffect transition="in" filter="wheel(4)">
                                      <p:cBhvr>
                                        <p:cTn id="31" dur="2000"/>
                                        <p:tgtEl>
                                          <p:spTgt spid="78852">
                                            <p:txEl>
                                              <p:pRg st="12" end="12"/>
                                            </p:txEl>
                                          </p:spTgt>
                                        </p:tgtEl>
                                      </p:cBhvr>
                                    </p:animEffect>
                                  </p:childTnLst>
                                </p:cTn>
                              </p:par>
                              <p:par>
                                <p:cTn id="32" presetID="21" presetClass="entr" presetSubtype="4" fill="hold" nodeType="withEffect">
                                  <p:stCondLst>
                                    <p:cond delay="0"/>
                                  </p:stCondLst>
                                  <p:childTnLst>
                                    <p:set>
                                      <p:cBhvr>
                                        <p:cTn id="33" dur="1" fill="hold">
                                          <p:stCondLst>
                                            <p:cond delay="0"/>
                                          </p:stCondLst>
                                        </p:cTn>
                                        <p:tgtEl>
                                          <p:spTgt spid="78852">
                                            <p:txEl>
                                              <p:pRg st="13" end="13"/>
                                            </p:txEl>
                                          </p:spTgt>
                                        </p:tgtEl>
                                        <p:attrNameLst>
                                          <p:attrName>style.visibility</p:attrName>
                                        </p:attrNameLst>
                                      </p:cBhvr>
                                      <p:to>
                                        <p:strVal val="visible"/>
                                      </p:to>
                                    </p:set>
                                    <p:animEffect transition="in" filter="wheel(4)">
                                      <p:cBhvr>
                                        <p:cTn id="34" dur="2000"/>
                                        <p:tgtEl>
                                          <p:spTgt spid="78852">
                                            <p:txEl>
                                              <p:pRg st="13" end="13"/>
                                            </p:txEl>
                                          </p:spTgt>
                                        </p:tgtEl>
                                      </p:cBhvr>
                                    </p:animEffect>
                                  </p:childTnLst>
                                </p:cTn>
                              </p:par>
                              <p:par>
                                <p:cTn id="35" presetID="21" presetClass="entr" presetSubtype="4" fill="hold" nodeType="withEffect">
                                  <p:stCondLst>
                                    <p:cond delay="0"/>
                                  </p:stCondLst>
                                  <p:childTnLst>
                                    <p:set>
                                      <p:cBhvr>
                                        <p:cTn id="36" dur="1" fill="hold">
                                          <p:stCondLst>
                                            <p:cond delay="0"/>
                                          </p:stCondLst>
                                        </p:cTn>
                                        <p:tgtEl>
                                          <p:spTgt spid="78852">
                                            <p:txEl>
                                              <p:pRg st="14" end="14"/>
                                            </p:txEl>
                                          </p:spTgt>
                                        </p:tgtEl>
                                        <p:attrNameLst>
                                          <p:attrName>style.visibility</p:attrName>
                                        </p:attrNameLst>
                                      </p:cBhvr>
                                      <p:to>
                                        <p:strVal val="visible"/>
                                      </p:to>
                                    </p:set>
                                    <p:animEffect transition="in" filter="wheel(4)">
                                      <p:cBhvr>
                                        <p:cTn id="37" dur="2000"/>
                                        <p:tgtEl>
                                          <p:spTgt spid="78852">
                                            <p:txEl>
                                              <p:pRg st="14" end="14"/>
                                            </p:txEl>
                                          </p:spTgt>
                                        </p:tgtEl>
                                      </p:cBhvr>
                                    </p:animEffect>
                                  </p:childTnLst>
                                </p:cTn>
                              </p:par>
                              <p:par>
                                <p:cTn id="38" presetID="21" presetClass="entr" presetSubtype="4" fill="hold" nodeType="withEffect">
                                  <p:stCondLst>
                                    <p:cond delay="0"/>
                                  </p:stCondLst>
                                  <p:childTnLst>
                                    <p:set>
                                      <p:cBhvr>
                                        <p:cTn id="39" dur="1" fill="hold">
                                          <p:stCondLst>
                                            <p:cond delay="0"/>
                                          </p:stCondLst>
                                        </p:cTn>
                                        <p:tgtEl>
                                          <p:spTgt spid="78852">
                                            <p:txEl>
                                              <p:pRg st="15" end="15"/>
                                            </p:txEl>
                                          </p:spTgt>
                                        </p:tgtEl>
                                        <p:attrNameLst>
                                          <p:attrName>style.visibility</p:attrName>
                                        </p:attrNameLst>
                                      </p:cBhvr>
                                      <p:to>
                                        <p:strVal val="visible"/>
                                      </p:to>
                                    </p:set>
                                    <p:animEffect transition="in" filter="wheel(4)">
                                      <p:cBhvr>
                                        <p:cTn id="40" dur="2000"/>
                                        <p:tgtEl>
                                          <p:spTgt spid="78852">
                                            <p:txEl>
                                              <p:pRg st="15" end="15"/>
                                            </p:txEl>
                                          </p:spTgt>
                                        </p:tgtEl>
                                      </p:cBhvr>
                                    </p:animEffect>
                                  </p:childTnLst>
                                </p:cTn>
                              </p:par>
                              <p:par>
                                <p:cTn id="41" presetID="21" presetClass="entr" presetSubtype="4" fill="hold" nodeType="withEffect">
                                  <p:stCondLst>
                                    <p:cond delay="0"/>
                                  </p:stCondLst>
                                  <p:childTnLst>
                                    <p:set>
                                      <p:cBhvr>
                                        <p:cTn id="42" dur="1" fill="hold">
                                          <p:stCondLst>
                                            <p:cond delay="0"/>
                                          </p:stCondLst>
                                        </p:cTn>
                                        <p:tgtEl>
                                          <p:spTgt spid="78852">
                                            <p:txEl>
                                              <p:pRg st="16" end="16"/>
                                            </p:txEl>
                                          </p:spTgt>
                                        </p:tgtEl>
                                        <p:attrNameLst>
                                          <p:attrName>style.visibility</p:attrName>
                                        </p:attrNameLst>
                                      </p:cBhvr>
                                      <p:to>
                                        <p:strVal val="visible"/>
                                      </p:to>
                                    </p:set>
                                    <p:animEffect transition="in" filter="wheel(4)">
                                      <p:cBhvr>
                                        <p:cTn id="43" dur="2000"/>
                                        <p:tgtEl>
                                          <p:spTgt spid="7885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4" name="Picture 2" descr="HOUSTON"/>
          <p:cNvPicPr>
            <a:picLocks noChangeAspect="1" noChangeArrowheads="1"/>
          </p:cNvPicPr>
          <p:nvPr/>
        </p:nvPicPr>
        <p:blipFill>
          <a:blip r:embed="rId3" cstate="print">
            <a:lum bright="10000" contrast="-68000"/>
          </a:blip>
          <a:srcRect/>
          <a:stretch>
            <a:fillRect/>
          </a:stretch>
        </p:blipFill>
        <p:spPr bwMode="auto">
          <a:xfrm>
            <a:off x="0" y="0"/>
            <a:ext cx="9144000" cy="6858000"/>
          </a:xfrm>
          <a:prstGeom prst="rect">
            <a:avLst/>
          </a:prstGeom>
          <a:noFill/>
          <a:ln w="9525">
            <a:noFill/>
            <a:miter lim="800000"/>
            <a:headEnd/>
            <a:tailEnd/>
          </a:ln>
        </p:spPr>
      </p:pic>
      <p:sp>
        <p:nvSpPr>
          <p:cNvPr id="31747" name="Text Box 3"/>
          <p:cNvSpPr txBox="1">
            <a:spLocks noChangeArrowheads="1"/>
          </p:cNvSpPr>
          <p:nvPr/>
        </p:nvSpPr>
        <p:spPr bwMode="auto">
          <a:xfrm>
            <a:off x="609600" y="1219200"/>
            <a:ext cx="7978775" cy="5493812"/>
          </a:xfrm>
          <a:prstGeom prst="rect">
            <a:avLst/>
          </a:prstGeom>
          <a:noFill/>
          <a:ln w="12700">
            <a:noFill/>
            <a:miter lim="800000"/>
            <a:headEnd type="none" w="sm" len="sm"/>
            <a:tailEnd type="none" w="sm" len="sm"/>
          </a:ln>
        </p:spPr>
        <p:txBody>
          <a:bodyPr wrap="square">
            <a:spAutoFit/>
          </a:bodyPr>
          <a:lstStyle/>
          <a:p>
            <a:pPr marL="285750" indent="-285750" defTabSz="114300">
              <a:spcBef>
                <a:spcPts val="600"/>
              </a:spcBef>
              <a:buFont typeface="CommonBullets" pitchFamily="34" charset="2"/>
              <a:buChar char="6"/>
              <a:tabLst>
                <a:tab pos="177800" algn="l"/>
              </a:tabLst>
              <a:defRPr/>
            </a:pPr>
            <a:r>
              <a:rPr lang="en-US" sz="2800" b="1" dirty="0">
                <a:solidFill>
                  <a:prstClr val="black"/>
                </a:solidFill>
              </a:rPr>
              <a:t>A specific 19 year period that includes the longest periodic tidal variations caused by the astronomic tide-producing forces.</a:t>
            </a:r>
          </a:p>
          <a:p>
            <a:pPr marL="285750" indent="-285750" defTabSz="114300">
              <a:spcBef>
                <a:spcPts val="600"/>
              </a:spcBef>
              <a:buFont typeface="CommonBullets" pitchFamily="34" charset="2"/>
              <a:buChar char="6"/>
              <a:tabLst>
                <a:tab pos="177800" algn="l"/>
              </a:tabLst>
              <a:defRPr/>
            </a:pPr>
            <a:r>
              <a:rPr lang="en-US" sz="2800" b="1" dirty="0">
                <a:solidFill>
                  <a:prstClr val="black"/>
                </a:solidFill>
              </a:rPr>
              <a:t>Averages out long term seasonal meteorological, hydrologic, and oceanographic fluctuations.</a:t>
            </a:r>
          </a:p>
          <a:p>
            <a:pPr marL="285750" indent="-285750" defTabSz="114300">
              <a:spcBef>
                <a:spcPts val="600"/>
              </a:spcBef>
              <a:buFont typeface="CommonBullets" pitchFamily="34" charset="2"/>
              <a:buChar char="6"/>
              <a:tabLst>
                <a:tab pos="177800" algn="l"/>
              </a:tabLst>
              <a:defRPr/>
            </a:pPr>
            <a:r>
              <a:rPr lang="en-US" sz="2800" b="1" dirty="0">
                <a:solidFill>
                  <a:prstClr val="black"/>
                </a:solidFill>
              </a:rPr>
              <a:t>Provides a nationally consistent tidal datum network (bench marks) by accounting for seasonal and apparent environmental 	trends in sea level that affect the accuracy of tidal </a:t>
            </a:r>
            <a:r>
              <a:rPr lang="en-US" sz="2800" b="1" dirty="0" err="1">
                <a:solidFill>
                  <a:prstClr val="black"/>
                </a:solidFill>
              </a:rPr>
              <a:t>datums</a:t>
            </a:r>
            <a:r>
              <a:rPr lang="en-US" sz="2800" b="1" dirty="0">
                <a:solidFill>
                  <a:prstClr val="black"/>
                </a:solidFill>
              </a:rPr>
              <a:t>.</a:t>
            </a:r>
          </a:p>
          <a:p>
            <a:pPr marL="285750" indent="-285750" defTabSz="114300">
              <a:spcBef>
                <a:spcPts val="600"/>
              </a:spcBef>
              <a:buFont typeface="CommonBullets" pitchFamily="34" charset="2"/>
              <a:buChar char="6"/>
              <a:tabLst>
                <a:tab pos="177800" algn="l"/>
              </a:tabLst>
              <a:defRPr/>
            </a:pPr>
            <a:r>
              <a:rPr lang="en-US" sz="2800" b="1" dirty="0">
                <a:solidFill>
                  <a:prstClr val="black"/>
                </a:solidFill>
              </a:rPr>
              <a:t>The NWLON provides the data required to maintain the epoch	and make primary and secondary determinations of tidal datums.</a:t>
            </a:r>
          </a:p>
        </p:txBody>
      </p:sp>
      <p:sp>
        <p:nvSpPr>
          <p:cNvPr id="6" name="Title 1"/>
          <p:cNvSpPr txBox="1">
            <a:spLocks/>
          </p:cNvSpPr>
          <p:nvPr/>
        </p:nvSpPr>
        <p:spPr bwMode="auto">
          <a:xfrm>
            <a:off x="0" y="152400"/>
            <a:ext cx="9144000" cy="685800"/>
          </a:xfrm>
          <a:prstGeom prst="rect">
            <a:avLst/>
          </a:prstGeom>
          <a:noFill/>
          <a:ln w="9525">
            <a:noFill/>
            <a:miter lim="800000"/>
            <a:headEnd/>
            <a:tailEnd/>
          </a:ln>
        </p:spPr>
        <p:txBody>
          <a:bodyPr lIns="0" tIns="0" rIns="18288" bIns="0" anchor="b">
            <a:normAutofit fontScale="82500" lnSpcReduction="10000"/>
            <a:scene3d>
              <a:camera prst="orthographicFront"/>
              <a:lightRig rig="freezing" dir="t">
                <a:rot lat="0" lon="0" rev="5640000"/>
              </a:lightRig>
            </a:scene3d>
            <a:sp3d prstMaterial="flat">
              <a:bevelT w="38100" h="38100"/>
              <a:contourClr>
                <a:schemeClr val="tx2"/>
              </a:contourClr>
            </a:sp3d>
          </a:bodyPr>
          <a:lstStyle/>
          <a:p>
            <a:pPr algn="ctr">
              <a:defRPr/>
            </a:pPr>
            <a:r>
              <a:rPr lang="en-US" sz="5600" b="1" dirty="0">
                <a:solidFill>
                  <a:srgbClr val="9BBB59">
                    <a:tint val="90000"/>
                    <a:satMod val="120000"/>
                  </a:srgbClr>
                </a:solidFill>
                <a:effectLst>
                  <a:outerShdw blurRad="38100" dist="25400" dir="5400000" algn="tl" rotWithShape="0">
                    <a:srgbClr val="000000"/>
                  </a:outerShdw>
                </a:effectLst>
              </a:rPr>
              <a:t>National Tidal Datum Epoch (NTDE)</a:t>
            </a:r>
          </a:p>
        </p:txBody>
      </p:sp>
      <p:sp>
        <p:nvSpPr>
          <p:cNvPr id="7" name="Text Box 4"/>
          <p:cNvSpPr txBox="1">
            <a:spLocks noChangeArrowheads="1"/>
          </p:cNvSpPr>
          <p:nvPr/>
        </p:nvSpPr>
        <p:spPr bwMode="auto">
          <a:xfrm>
            <a:off x="0" y="838200"/>
            <a:ext cx="9144000" cy="430887"/>
          </a:xfrm>
          <a:prstGeom prst="rect">
            <a:avLst/>
          </a:prstGeom>
          <a:noFill/>
          <a:ln w="9525">
            <a:noFill/>
            <a:miter lim="800000"/>
            <a:headEnd/>
            <a:tailEnd/>
          </a:ln>
        </p:spPr>
        <p:txBody>
          <a:bodyPr>
            <a:spAutoFit/>
          </a:bodyPr>
          <a:lstStyle/>
          <a:p>
            <a:pPr algn="ctr">
              <a:defRPr/>
            </a:pPr>
            <a:r>
              <a:rPr lang="en-US" sz="2200" b="1" dirty="0">
                <a:solidFill>
                  <a:schemeClr val="accent6">
                    <a:lumMod val="50000"/>
                  </a:schemeClr>
                </a:solidFill>
                <a:effectLst>
                  <a:outerShdw blurRad="38100" dist="38100" dir="2700000" algn="tl">
                    <a:srgbClr val="000000"/>
                  </a:outerShdw>
                </a:effectLst>
              </a:rPr>
              <a:t>A common time period to which tidal datums are referenced</a:t>
            </a:r>
            <a:endParaRPr lang="en-US" sz="2200" dirty="0">
              <a:solidFill>
                <a:schemeClr val="accent6">
                  <a:lumMod val="50000"/>
                </a:schemeClr>
              </a:solidFill>
              <a:effectLst>
                <a:outerShdw blurRad="38100" dist="38100" dir="2700000" algn="tl">
                  <a:srgbClr val="000000"/>
                </a:outerShdw>
              </a:effectLst>
            </a:endParaRPr>
          </a:p>
        </p:txBody>
      </p:sp>
      <p:sp>
        <p:nvSpPr>
          <p:cNvPr id="8" name="Date Placeholder 7"/>
          <p:cNvSpPr>
            <a:spLocks noGrp="1"/>
          </p:cNvSpPr>
          <p:nvPr>
            <p:ph type="dt" sz="half" idx="10"/>
          </p:nvPr>
        </p:nvSpPr>
        <p:spPr/>
        <p:txBody>
          <a:bodyPr/>
          <a:lstStyle/>
          <a:p>
            <a:r>
              <a:rPr lang="en-US" smtClean="0">
                <a:solidFill>
                  <a:prstClr val="black">
                    <a:tint val="75000"/>
                  </a:prstClr>
                </a:solidFill>
              </a:rPr>
              <a:t>7/18/2011</a:t>
            </a:r>
            <a:endParaRPr lang="en-US">
              <a:solidFill>
                <a:prstClr val="black">
                  <a:tint val="75000"/>
                </a:prstClr>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Station datum</a:t>
            </a:r>
            <a:endParaRPr lang="en-US" dirty="0"/>
          </a:p>
        </p:txBody>
      </p:sp>
      <p:sp>
        <p:nvSpPr>
          <p:cNvPr id="3" name="Content Placeholder 2"/>
          <p:cNvSpPr>
            <a:spLocks noGrp="1"/>
          </p:cNvSpPr>
          <p:nvPr>
            <p:ph idx="1"/>
          </p:nvPr>
        </p:nvSpPr>
        <p:spPr/>
        <p:txBody>
          <a:bodyPr>
            <a:normAutofit/>
          </a:bodyPr>
          <a:lstStyle/>
          <a:p>
            <a:r>
              <a:rPr lang="en-US" sz="2800" dirty="0" smtClean="0"/>
              <a:t>Unlike water level (tidal) </a:t>
            </a:r>
            <a:r>
              <a:rPr lang="en-US" sz="2800" dirty="0" err="1" smtClean="0"/>
              <a:t>datums</a:t>
            </a:r>
            <a:r>
              <a:rPr lang="en-US" sz="2800" dirty="0" smtClean="0"/>
              <a:t> that will change each epoch because the world is dynamic, a station datum is FIXED forever and ever (hopefully).</a:t>
            </a:r>
          </a:p>
          <a:p>
            <a:r>
              <a:rPr lang="en-US" sz="2800" dirty="0" smtClean="0"/>
              <a:t>It is used to calculate and relate the difference in datum heights between tidal epochs.  </a:t>
            </a:r>
          </a:p>
          <a:p>
            <a:r>
              <a:rPr lang="en-US" sz="2800" dirty="0" smtClean="0"/>
              <a:t>MLLW datum, by convention, is always the reference tidal datum, </a:t>
            </a:r>
            <a:r>
              <a:rPr lang="en-US" sz="2800" dirty="0" err="1" smtClean="0"/>
              <a:t>eg</a:t>
            </a:r>
            <a:r>
              <a:rPr lang="en-US" sz="2800" dirty="0" smtClean="0"/>
              <a:t>, 0.0, for each tidal epoch.  To know how much change there was between tidal epochs, one references the values to the station datum.</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6188"/>
            <a:ext cx="9144000" cy="549612"/>
          </a:xfrm>
        </p:spPr>
        <p:txBody>
          <a:bodyPr>
            <a:normAutofit fontScale="90000"/>
          </a:bodyPr>
          <a:lstStyle/>
          <a:p>
            <a:pPr eaLnBrk="1" hangingPunct="1">
              <a:defRPr/>
            </a:pPr>
            <a:r>
              <a:rPr lang="en-US" dirty="0" smtClean="0"/>
              <a:t>NWLON Stations</a:t>
            </a:r>
            <a:endParaRPr lang="en-US" dirty="0"/>
          </a:p>
        </p:txBody>
      </p:sp>
      <p:sp>
        <p:nvSpPr>
          <p:cNvPr id="38916" name="Subtitle 2"/>
          <p:cNvSpPr txBox="1">
            <a:spLocks/>
          </p:cNvSpPr>
          <p:nvPr/>
        </p:nvSpPr>
        <p:spPr bwMode="auto">
          <a:xfrm>
            <a:off x="304800" y="914400"/>
            <a:ext cx="3429000" cy="3429000"/>
          </a:xfrm>
          <a:prstGeom prst="rect">
            <a:avLst/>
          </a:prstGeom>
          <a:noFill/>
          <a:ln w="9525">
            <a:noFill/>
            <a:miter lim="800000"/>
            <a:headEnd/>
            <a:tailEnd/>
          </a:ln>
        </p:spPr>
        <p:txBody>
          <a:bodyPr lIns="0" rIns="18288"/>
          <a:lstStyle/>
          <a:p>
            <a:pPr indent="-169863" fontAlgn="base">
              <a:spcBef>
                <a:spcPct val="20000"/>
              </a:spcBef>
              <a:spcAft>
                <a:spcPct val="0"/>
              </a:spcAft>
              <a:buClr>
                <a:srgbClr val="C4EFFF"/>
              </a:buClr>
              <a:buSzPct val="100000"/>
              <a:buFont typeface="Arial" pitchFamily="34" charset="0"/>
              <a:buChar char="•"/>
            </a:pPr>
            <a:r>
              <a:rPr lang="en-US" sz="1600" dirty="0">
                <a:solidFill>
                  <a:srgbClr val="C4EFFF"/>
                </a:solidFill>
                <a:latin typeface="Calibri" pitchFamily="34" charset="0"/>
              </a:rPr>
              <a:t>Automatic water level sensor</a:t>
            </a:r>
          </a:p>
          <a:p>
            <a:pPr indent="-169863" fontAlgn="base">
              <a:spcBef>
                <a:spcPct val="20000"/>
              </a:spcBef>
              <a:spcAft>
                <a:spcPct val="0"/>
              </a:spcAft>
              <a:buClr>
                <a:srgbClr val="C4EFFF"/>
              </a:buClr>
              <a:buSzPct val="100000"/>
              <a:buFont typeface="Arial" pitchFamily="34" charset="0"/>
              <a:buChar char="•"/>
            </a:pPr>
            <a:r>
              <a:rPr lang="en-US" sz="1600" dirty="0">
                <a:solidFill>
                  <a:srgbClr val="C4EFFF"/>
                </a:solidFill>
                <a:latin typeface="Calibri" pitchFamily="34" charset="0"/>
              </a:rPr>
              <a:t>Backup water level sensor</a:t>
            </a:r>
          </a:p>
          <a:p>
            <a:pPr indent="-169863" fontAlgn="base">
              <a:spcBef>
                <a:spcPct val="20000"/>
              </a:spcBef>
              <a:spcAft>
                <a:spcPct val="0"/>
              </a:spcAft>
              <a:buClr>
                <a:srgbClr val="C4EFFF"/>
              </a:buClr>
              <a:buSzPct val="100000"/>
              <a:buFont typeface="Arial" pitchFamily="34" charset="0"/>
              <a:buChar char="•"/>
            </a:pPr>
            <a:r>
              <a:rPr lang="en-US" sz="1600" dirty="0">
                <a:solidFill>
                  <a:srgbClr val="C4EFFF"/>
                </a:solidFill>
                <a:latin typeface="Calibri" pitchFamily="34" charset="0"/>
              </a:rPr>
              <a:t>Backup &amp; Primary data </a:t>
            </a:r>
            <a:endParaRPr lang="en-US" sz="1600" dirty="0" smtClean="0">
              <a:solidFill>
                <a:srgbClr val="C4EFFF"/>
              </a:solidFill>
              <a:latin typeface="Calibri" pitchFamily="34" charset="0"/>
            </a:endParaRPr>
          </a:p>
          <a:p>
            <a:pPr lvl="1" indent="-169863" fontAlgn="base">
              <a:spcBef>
                <a:spcPct val="20000"/>
              </a:spcBef>
              <a:spcAft>
                <a:spcPct val="0"/>
              </a:spcAft>
              <a:buClr>
                <a:srgbClr val="C4EFFF"/>
              </a:buClr>
              <a:buSzPct val="100000"/>
            </a:pPr>
            <a:r>
              <a:rPr lang="en-US" sz="1600" dirty="0" smtClean="0">
                <a:solidFill>
                  <a:srgbClr val="C4EFFF"/>
                </a:solidFill>
                <a:latin typeface="Calibri" pitchFamily="34" charset="0"/>
              </a:rPr>
              <a:t>collection </a:t>
            </a:r>
            <a:r>
              <a:rPr lang="en-US" sz="1600" dirty="0">
                <a:solidFill>
                  <a:srgbClr val="C4EFFF"/>
                </a:solidFill>
                <a:latin typeface="Calibri" pitchFamily="34" charset="0"/>
              </a:rPr>
              <a:t>platform</a:t>
            </a:r>
          </a:p>
          <a:p>
            <a:pPr indent="-169863" fontAlgn="base">
              <a:spcBef>
                <a:spcPct val="20000"/>
              </a:spcBef>
              <a:spcAft>
                <a:spcPct val="0"/>
              </a:spcAft>
              <a:buClr>
                <a:srgbClr val="C4EFFF"/>
              </a:buClr>
              <a:buSzPct val="100000"/>
              <a:buFont typeface="Arial" pitchFamily="34" charset="0"/>
              <a:buChar char="•"/>
            </a:pPr>
            <a:r>
              <a:rPr lang="en-US" sz="1600" dirty="0">
                <a:solidFill>
                  <a:srgbClr val="C4EFFF"/>
                </a:solidFill>
                <a:latin typeface="Calibri" pitchFamily="34" charset="0"/>
              </a:rPr>
              <a:t>Protective well</a:t>
            </a:r>
          </a:p>
          <a:p>
            <a:pPr indent="-169863" fontAlgn="base">
              <a:spcBef>
                <a:spcPct val="20000"/>
              </a:spcBef>
              <a:spcAft>
                <a:spcPct val="0"/>
              </a:spcAft>
              <a:buClr>
                <a:srgbClr val="C4EFFF"/>
              </a:buClr>
              <a:buSzPct val="100000"/>
              <a:buFont typeface="Arial" pitchFamily="34" charset="0"/>
              <a:buChar char="•"/>
            </a:pPr>
            <a:r>
              <a:rPr lang="en-US" sz="1600" dirty="0">
                <a:solidFill>
                  <a:srgbClr val="C4EFFF"/>
                </a:solidFill>
                <a:latin typeface="Calibri" pitchFamily="34" charset="0"/>
              </a:rPr>
              <a:t>Shelter</a:t>
            </a:r>
          </a:p>
          <a:p>
            <a:pPr indent="-169863" fontAlgn="base">
              <a:spcBef>
                <a:spcPct val="20000"/>
              </a:spcBef>
              <a:spcAft>
                <a:spcPct val="0"/>
              </a:spcAft>
              <a:buClr>
                <a:srgbClr val="C4EFFF"/>
              </a:buClr>
              <a:buSzPct val="100000"/>
              <a:buFont typeface="Arial" pitchFamily="34" charset="0"/>
              <a:buChar char="•"/>
            </a:pPr>
            <a:r>
              <a:rPr lang="en-US" sz="1600" dirty="0">
                <a:solidFill>
                  <a:srgbClr val="C4EFFF"/>
                </a:solidFill>
                <a:latin typeface="Calibri" pitchFamily="34" charset="0"/>
              </a:rPr>
              <a:t>Solar Panel</a:t>
            </a:r>
          </a:p>
          <a:p>
            <a:pPr indent="-169863" fontAlgn="base">
              <a:spcBef>
                <a:spcPct val="20000"/>
              </a:spcBef>
              <a:spcAft>
                <a:spcPct val="0"/>
              </a:spcAft>
              <a:buClr>
                <a:srgbClr val="C4EFFF"/>
              </a:buClr>
              <a:buSzPct val="100000"/>
              <a:buFont typeface="Arial" pitchFamily="34" charset="0"/>
              <a:buChar char="•"/>
            </a:pPr>
            <a:r>
              <a:rPr lang="en-US" sz="1600" dirty="0">
                <a:solidFill>
                  <a:srgbClr val="C4EFFF"/>
                </a:solidFill>
                <a:latin typeface="Calibri" pitchFamily="34" charset="0"/>
              </a:rPr>
              <a:t>GOES satellite radios</a:t>
            </a:r>
          </a:p>
          <a:p>
            <a:pPr indent="-169863" fontAlgn="base">
              <a:spcBef>
                <a:spcPct val="20000"/>
              </a:spcBef>
              <a:spcAft>
                <a:spcPct val="0"/>
              </a:spcAft>
              <a:buClr>
                <a:srgbClr val="C4EFFF"/>
              </a:buClr>
              <a:buSzPct val="100000"/>
              <a:buFont typeface="Arial" pitchFamily="34" charset="0"/>
              <a:buChar char="•"/>
            </a:pPr>
            <a:r>
              <a:rPr lang="en-US" sz="1600" dirty="0">
                <a:solidFill>
                  <a:srgbClr val="C4EFFF"/>
                </a:solidFill>
                <a:latin typeface="Calibri" pitchFamily="34" charset="0"/>
              </a:rPr>
              <a:t>Telephone modem</a:t>
            </a:r>
          </a:p>
          <a:p>
            <a:pPr indent="-169863" fontAlgn="base">
              <a:spcBef>
                <a:spcPct val="20000"/>
              </a:spcBef>
              <a:spcAft>
                <a:spcPct val="0"/>
              </a:spcAft>
              <a:buClr>
                <a:srgbClr val="C4EFFF"/>
              </a:buClr>
              <a:buSzPct val="100000"/>
              <a:buFont typeface="Arial" pitchFamily="34" charset="0"/>
              <a:buChar char="•"/>
            </a:pPr>
            <a:r>
              <a:rPr lang="en-US" sz="1600" dirty="0">
                <a:solidFill>
                  <a:srgbClr val="C4EFFF"/>
                </a:solidFill>
                <a:latin typeface="Calibri" pitchFamily="34" charset="0"/>
              </a:rPr>
              <a:t>Ancillary geophysical instruments</a:t>
            </a:r>
          </a:p>
          <a:p>
            <a:pPr indent="-169863" fontAlgn="base">
              <a:spcBef>
                <a:spcPct val="20000"/>
              </a:spcBef>
              <a:spcAft>
                <a:spcPct val="0"/>
              </a:spcAft>
              <a:buClr>
                <a:srgbClr val="C4EFFF"/>
              </a:buClr>
              <a:buSzPct val="100000"/>
              <a:buFont typeface="Arial" pitchFamily="34" charset="0"/>
              <a:buChar char="•"/>
            </a:pPr>
            <a:r>
              <a:rPr lang="en-US" sz="2400" dirty="0">
                <a:solidFill>
                  <a:srgbClr val="C4EFFF"/>
                </a:solidFill>
                <a:latin typeface="Calibri" pitchFamily="34" charset="0"/>
              </a:rPr>
              <a:t>System of Bench Marks</a:t>
            </a:r>
          </a:p>
        </p:txBody>
      </p:sp>
      <p:pic>
        <p:nvPicPr>
          <p:cNvPr id="38922" name="Picture 2" descr="237 - NOAA NEXT GENERATION WATER LEVEL MEAS SYS"/>
          <p:cNvPicPr>
            <a:picLocks noChangeAspect="1" noChangeArrowheads="1"/>
          </p:cNvPicPr>
          <p:nvPr/>
        </p:nvPicPr>
        <p:blipFill>
          <a:blip r:embed="rId3" cstate="print"/>
          <a:srcRect l="3368"/>
          <a:stretch>
            <a:fillRect/>
          </a:stretch>
        </p:blipFill>
        <p:spPr bwMode="auto">
          <a:xfrm>
            <a:off x="3657600" y="1447800"/>
            <a:ext cx="5288377" cy="4343400"/>
          </a:xfrm>
          <a:prstGeom prst="rect">
            <a:avLst/>
          </a:prstGeom>
          <a:noFill/>
          <a:ln w="9525">
            <a:noFill/>
            <a:miter lim="800000"/>
            <a:headEnd/>
            <a:tailEnd/>
          </a:ln>
        </p:spPr>
      </p:pic>
      <p:sp>
        <p:nvSpPr>
          <p:cNvPr id="38923" name="Rectangle 3"/>
          <p:cNvSpPr txBox="1">
            <a:spLocks noChangeArrowheads="1"/>
          </p:cNvSpPr>
          <p:nvPr/>
        </p:nvSpPr>
        <p:spPr bwMode="auto">
          <a:xfrm>
            <a:off x="457200" y="4648200"/>
            <a:ext cx="2459037" cy="1708150"/>
          </a:xfrm>
          <a:prstGeom prst="rect">
            <a:avLst/>
          </a:prstGeom>
          <a:noFill/>
          <a:ln w="9525">
            <a:noFill/>
            <a:miter lim="800000"/>
            <a:headEnd/>
            <a:tailEnd/>
          </a:ln>
        </p:spPr>
        <p:txBody>
          <a:bodyPr lIns="0" rIns="18288"/>
          <a:lstStyle/>
          <a:p>
            <a:pPr marL="282575" indent="-228600" fontAlgn="base">
              <a:spcBef>
                <a:spcPct val="20000"/>
              </a:spcBef>
              <a:spcAft>
                <a:spcPct val="0"/>
              </a:spcAft>
              <a:buClr>
                <a:prstClr val="white"/>
              </a:buClr>
              <a:buSzPct val="100000"/>
              <a:buFont typeface="Arial" pitchFamily="34" charset="0"/>
              <a:buChar char="•"/>
            </a:pPr>
            <a:r>
              <a:rPr lang="en-US" sz="1400" dirty="0">
                <a:solidFill>
                  <a:prstClr val="white"/>
                </a:solidFill>
                <a:latin typeface="Calibri" pitchFamily="34" charset="0"/>
              </a:rPr>
              <a:t>Water Level</a:t>
            </a:r>
          </a:p>
          <a:p>
            <a:pPr marL="282575" indent="-228600" fontAlgn="base">
              <a:spcBef>
                <a:spcPct val="20000"/>
              </a:spcBef>
              <a:spcAft>
                <a:spcPct val="0"/>
              </a:spcAft>
              <a:buClr>
                <a:prstClr val="white"/>
              </a:buClr>
              <a:buSzPct val="100000"/>
              <a:buFont typeface="Arial" pitchFamily="34" charset="0"/>
              <a:buChar char="•"/>
            </a:pPr>
            <a:r>
              <a:rPr lang="en-US" sz="1400" dirty="0">
                <a:solidFill>
                  <a:prstClr val="white"/>
                </a:solidFill>
                <a:latin typeface="Calibri" pitchFamily="34" charset="0"/>
              </a:rPr>
              <a:t>Wind Speed/Direction</a:t>
            </a:r>
          </a:p>
          <a:p>
            <a:pPr marL="282575" indent="-228600" fontAlgn="base">
              <a:spcBef>
                <a:spcPct val="20000"/>
              </a:spcBef>
              <a:spcAft>
                <a:spcPct val="0"/>
              </a:spcAft>
              <a:buClr>
                <a:prstClr val="white"/>
              </a:buClr>
              <a:buSzPct val="100000"/>
              <a:buFont typeface="Arial" pitchFamily="34" charset="0"/>
              <a:buChar char="•"/>
            </a:pPr>
            <a:r>
              <a:rPr lang="en-US" sz="1400" dirty="0">
                <a:solidFill>
                  <a:prstClr val="white"/>
                </a:solidFill>
                <a:latin typeface="Calibri" pitchFamily="34" charset="0"/>
              </a:rPr>
              <a:t>Barometric Pressure</a:t>
            </a:r>
          </a:p>
          <a:p>
            <a:pPr marL="282575" indent="-228600" fontAlgn="base">
              <a:spcBef>
                <a:spcPct val="20000"/>
              </a:spcBef>
              <a:spcAft>
                <a:spcPct val="0"/>
              </a:spcAft>
              <a:buClr>
                <a:prstClr val="white"/>
              </a:buClr>
              <a:buSzPct val="100000"/>
              <a:buFont typeface="Arial" pitchFamily="34" charset="0"/>
              <a:buChar char="•"/>
            </a:pPr>
            <a:r>
              <a:rPr lang="en-US" sz="1400" dirty="0">
                <a:solidFill>
                  <a:prstClr val="white"/>
                </a:solidFill>
                <a:latin typeface="Calibri" pitchFamily="34" charset="0"/>
              </a:rPr>
              <a:t>Air/Water Temp.</a:t>
            </a:r>
          </a:p>
          <a:p>
            <a:pPr marL="282575" indent="-228600" fontAlgn="base">
              <a:spcBef>
                <a:spcPct val="20000"/>
              </a:spcBef>
              <a:spcAft>
                <a:spcPct val="0"/>
              </a:spcAft>
              <a:buClr>
                <a:prstClr val="white"/>
              </a:buClr>
              <a:buSzPct val="100000"/>
              <a:buFont typeface="Arial" pitchFamily="34" charset="0"/>
              <a:buChar char="•"/>
            </a:pPr>
            <a:r>
              <a:rPr lang="en-US" sz="1400" dirty="0">
                <a:solidFill>
                  <a:prstClr val="white"/>
                </a:solidFill>
                <a:latin typeface="Calibri" pitchFamily="34" charset="0"/>
              </a:rPr>
              <a:t>Conductivity/Temp</a:t>
            </a:r>
          </a:p>
          <a:p>
            <a:pPr marL="282575" indent="-228600" fontAlgn="base">
              <a:spcBef>
                <a:spcPct val="20000"/>
              </a:spcBef>
              <a:spcAft>
                <a:spcPct val="0"/>
              </a:spcAft>
              <a:buClr>
                <a:prstClr val="white"/>
              </a:buClr>
              <a:buSzPct val="100000"/>
              <a:buFont typeface="Arial" pitchFamily="34" charset="0"/>
              <a:buChar char="•"/>
            </a:pPr>
            <a:r>
              <a:rPr lang="en-US" sz="1400" dirty="0">
                <a:solidFill>
                  <a:prstClr val="white"/>
                </a:solidFill>
                <a:latin typeface="Calibri" pitchFamily="34" charset="0"/>
              </a:rPr>
              <a:t>Chart Datum</a:t>
            </a:r>
          </a:p>
          <a:p>
            <a:pPr marL="282575" indent="-228600" fontAlgn="base">
              <a:spcBef>
                <a:spcPct val="20000"/>
              </a:spcBef>
              <a:spcAft>
                <a:spcPct val="0"/>
              </a:spcAft>
              <a:buClr>
                <a:prstClr val="white"/>
              </a:buClr>
              <a:buSzPct val="100000"/>
              <a:buFont typeface="Arial" pitchFamily="34" charset="0"/>
              <a:buChar char="•"/>
            </a:pPr>
            <a:r>
              <a:rPr lang="en-US" sz="1400" dirty="0">
                <a:solidFill>
                  <a:prstClr val="white"/>
                </a:solidFill>
                <a:latin typeface="Calibri" pitchFamily="34" charset="0"/>
              </a:rPr>
              <a:t>Tsunami/Storm Surge</a:t>
            </a:r>
          </a:p>
        </p:txBody>
      </p:sp>
      <p:sp>
        <p:nvSpPr>
          <p:cNvPr id="38924" name="Subtitle 2"/>
          <p:cNvSpPr txBox="1">
            <a:spLocks/>
          </p:cNvSpPr>
          <p:nvPr/>
        </p:nvSpPr>
        <p:spPr bwMode="auto">
          <a:xfrm>
            <a:off x="533400" y="4343400"/>
            <a:ext cx="2438400" cy="438150"/>
          </a:xfrm>
          <a:prstGeom prst="rect">
            <a:avLst/>
          </a:prstGeom>
          <a:noFill/>
          <a:ln w="9525">
            <a:noFill/>
            <a:miter lim="800000"/>
            <a:headEnd/>
            <a:tailEnd/>
          </a:ln>
        </p:spPr>
        <p:txBody>
          <a:bodyPr lIns="0" rIns="18288"/>
          <a:lstStyle/>
          <a:p>
            <a:pPr fontAlgn="base">
              <a:spcBef>
                <a:spcPct val="20000"/>
              </a:spcBef>
              <a:spcAft>
                <a:spcPct val="0"/>
              </a:spcAft>
              <a:buClr>
                <a:srgbClr val="0BD0D9"/>
              </a:buClr>
              <a:buSzPct val="95000"/>
              <a:buFont typeface="Wingdings 2" pitchFamily="18" charset="2"/>
              <a:buNone/>
            </a:pPr>
            <a:r>
              <a:rPr lang="en-US" b="1" dirty="0" smtClean="0">
                <a:solidFill>
                  <a:prstClr val="black"/>
                </a:solidFill>
                <a:latin typeface="Calibri" pitchFamily="34" charset="0"/>
              </a:rPr>
              <a:t>Observations  Collected</a:t>
            </a:r>
            <a:endParaRPr lang="en-US" b="1" dirty="0">
              <a:solidFill>
                <a:prstClr val="black"/>
              </a:solidFill>
              <a:latin typeface="Calibri" pitchFamily="34" charset="0"/>
            </a:endParaRPr>
          </a:p>
        </p:txBody>
      </p:sp>
      <p:sp>
        <p:nvSpPr>
          <p:cNvPr id="14" name="Left Arrow 13"/>
          <p:cNvSpPr/>
          <p:nvPr/>
        </p:nvSpPr>
        <p:spPr>
          <a:xfrm rot="7266375">
            <a:off x="3133510" y="3415321"/>
            <a:ext cx="736206" cy="335067"/>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5" name="Subtitle 2"/>
          <p:cNvSpPr txBox="1">
            <a:spLocks/>
          </p:cNvSpPr>
          <p:nvPr/>
        </p:nvSpPr>
        <p:spPr bwMode="auto">
          <a:xfrm>
            <a:off x="457200" y="609600"/>
            <a:ext cx="2133600" cy="438150"/>
          </a:xfrm>
          <a:prstGeom prst="rect">
            <a:avLst/>
          </a:prstGeom>
          <a:noFill/>
          <a:ln w="9525">
            <a:noFill/>
            <a:miter lim="800000"/>
            <a:headEnd/>
            <a:tailEnd/>
          </a:ln>
        </p:spPr>
        <p:txBody>
          <a:bodyPr lIns="0" rIns="18288"/>
          <a:lstStyle/>
          <a:p>
            <a:pPr fontAlgn="base">
              <a:spcBef>
                <a:spcPct val="20000"/>
              </a:spcBef>
              <a:spcAft>
                <a:spcPct val="0"/>
              </a:spcAft>
              <a:buClr>
                <a:srgbClr val="0BD0D9"/>
              </a:buClr>
              <a:buSzPct val="95000"/>
              <a:buFont typeface="Wingdings 2" pitchFamily="18" charset="2"/>
              <a:buNone/>
            </a:pPr>
            <a:r>
              <a:rPr lang="en-US" b="1" dirty="0" smtClean="0">
                <a:solidFill>
                  <a:prstClr val="black"/>
                </a:solidFill>
                <a:latin typeface="Calibri" pitchFamily="34" charset="0"/>
              </a:rPr>
              <a:t>Equipment installed</a:t>
            </a:r>
            <a:endParaRPr lang="en-US" b="1" dirty="0">
              <a:solidFill>
                <a:prstClr val="black"/>
              </a:solidFill>
              <a:latin typeface="Calibri" pitchFamily="34" charset="0"/>
            </a:endParaRPr>
          </a:p>
        </p:txBody>
      </p:sp>
      <p:sp>
        <p:nvSpPr>
          <p:cNvPr id="9" name="Left-Right Arrow 8"/>
          <p:cNvSpPr/>
          <p:nvPr/>
        </p:nvSpPr>
        <p:spPr>
          <a:xfrm rot="1228835">
            <a:off x="3910795" y="3263959"/>
            <a:ext cx="1752600"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www.tidesandcurrents.noaa.gov</a:t>
            </a:r>
            <a:endParaRPr lang="en-US" dirty="0"/>
          </a:p>
        </p:txBody>
      </p:sp>
      <p:pic>
        <p:nvPicPr>
          <p:cNvPr id="1026" name="Picture 2"/>
          <p:cNvPicPr>
            <a:picLocks noGrp="1" noChangeAspect="1" noChangeArrowheads="1"/>
          </p:cNvPicPr>
          <p:nvPr>
            <p:ph idx="1"/>
          </p:nvPr>
        </p:nvPicPr>
        <p:blipFill>
          <a:blip r:embed="rId2" cstate="print"/>
          <a:srcRect t="13846" r="25170"/>
          <a:stretch>
            <a:fillRect/>
          </a:stretch>
        </p:blipFill>
        <p:spPr bwMode="auto">
          <a:xfrm>
            <a:off x="533400" y="914400"/>
            <a:ext cx="8153400" cy="5943601"/>
          </a:xfrm>
          <a:prstGeom prst="rect">
            <a:avLst/>
          </a:prstGeom>
          <a:noFill/>
          <a:ln w="9525">
            <a:noFill/>
            <a:miter lim="800000"/>
            <a:headEnd/>
            <a:tailEnd/>
          </a:ln>
        </p:spPr>
      </p:pic>
      <p:sp>
        <p:nvSpPr>
          <p:cNvPr id="7" name="Left Arrow 6"/>
          <p:cNvSpPr/>
          <p:nvPr/>
        </p:nvSpPr>
        <p:spPr>
          <a:xfrm>
            <a:off x="1752600" y="6096000"/>
            <a:ext cx="978408" cy="4084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7/18/2011</a:t>
            </a:r>
            <a:endParaRPr lang="en-US">
              <a:solidFill>
                <a:prstClr val="black">
                  <a:tint val="75000"/>
                </a:prstClr>
              </a:solidFill>
            </a:endParaRPr>
          </a:p>
        </p:txBody>
      </p:sp>
      <p:pic>
        <p:nvPicPr>
          <p:cNvPr id="4098" name="Picture 2"/>
          <p:cNvPicPr>
            <a:picLocks noChangeAspect="1" noChangeArrowheads="1"/>
          </p:cNvPicPr>
          <p:nvPr/>
        </p:nvPicPr>
        <p:blipFill>
          <a:blip r:embed="rId3" cstate="print"/>
          <a:srcRect t="13402" b="3093"/>
          <a:stretch>
            <a:fillRect/>
          </a:stretch>
        </p:blipFill>
        <p:spPr bwMode="auto">
          <a:xfrm>
            <a:off x="-1371600" y="457200"/>
            <a:ext cx="121920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solidFill>
                  <a:prstClr val="black">
                    <a:tint val="75000"/>
                  </a:prstClr>
                </a:solidFill>
              </a:rPr>
              <a:t>7/18/2011</a:t>
            </a:r>
            <a:endParaRPr lang="en-US">
              <a:solidFill>
                <a:prstClr val="black">
                  <a:tint val="75000"/>
                </a:prstClr>
              </a:solidFill>
            </a:endParaRPr>
          </a:p>
        </p:txBody>
      </p:sp>
      <p:pic>
        <p:nvPicPr>
          <p:cNvPr id="2050" name="Picture 2"/>
          <p:cNvPicPr>
            <a:picLocks noGrp="1" noChangeAspect="1" noChangeArrowheads="1"/>
          </p:cNvPicPr>
          <p:nvPr>
            <p:ph idx="4294967295"/>
          </p:nvPr>
        </p:nvPicPr>
        <p:blipFill>
          <a:blip r:embed="rId2" cstate="print"/>
          <a:srcRect t="13469" r="22416"/>
          <a:stretch>
            <a:fillRect/>
          </a:stretch>
        </p:blipFill>
        <p:spPr bwMode="auto">
          <a:xfrm>
            <a:off x="0" y="609600"/>
            <a:ext cx="9282592" cy="6629400"/>
          </a:xfrm>
          <a:prstGeom prst="rect">
            <a:avLst/>
          </a:prstGeom>
          <a:noFill/>
          <a:ln w="9525">
            <a:noFill/>
            <a:miter lim="800000"/>
            <a:headEnd/>
            <a:tailEnd/>
          </a:ln>
        </p:spPr>
      </p:pic>
      <p:sp>
        <p:nvSpPr>
          <p:cNvPr id="7" name="Left Arrow 6"/>
          <p:cNvSpPr/>
          <p:nvPr/>
        </p:nvSpPr>
        <p:spPr>
          <a:xfrm rot="3502551">
            <a:off x="7217006" y="4944664"/>
            <a:ext cx="713098" cy="24527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7/18/2011</a:t>
            </a:r>
            <a:endParaRPr lang="en-US">
              <a:solidFill>
                <a:prstClr val="black">
                  <a:tint val="75000"/>
                </a:prstClr>
              </a:solidFill>
            </a:endParaRPr>
          </a:p>
        </p:txBody>
      </p:sp>
      <p:pic>
        <p:nvPicPr>
          <p:cNvPr id="3074" name="Picture 2"/>
          <p:cNvPicPr>
            <a:picLocks noChangeAspect="1" noChangeArrowheads="1"/>
          </p:cNvPicPr>
          <p:nvPr/>
        </p:nvPicPr>
        <p:blipFill>
          <a:blip r:embed="rId2" cstate="print"/>
          <a:srcRect/>
          <a:stretch>
            <a:fillRect/>
          </a:stretch>
        </p:blipFill>
        <p:spPr bwMode="auto">
          <a:xfrm>
            <a:off x="0" y="0"/>
            <a:ext cx="12192000" cy="739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7/18/2011</a:t>
            </a:r>
            <a:endParaRPr lang="en-US"/>
          </a:p>
        </p:txBody>
      </p:sp>
      <p:pic>
        <p:nvPicPr>
          <p:cNvPr id="7170" name="Picture 2"/>
          <p:cNvPicPr>
            <a:picLocks noChangeAspect="1" noChangeArrowheads="1"/>
          </p:cNvPicPr>
          <p:nvPr/>
        </p:nvPicPr>
        <p:blipFill>
          <a:blip r:embed="rId3" cstate="print"/>
          <a:srcRect/>
          <a:stretch>
            <a:fillRect/>
          </a:stretch>
        </p:blipFill>
        <p:spPr bwMode="auto">
          <a:xfrm>
            <a:off x="-1219200" y="0"/>
            <a:ext cx="12192000" cy="7620000"/>
          </a:xfrm>
          <a:prstGeom prst="rect">
            <a:avLst/>
          </a:prstGeom>
          <a:noFill/>
          <a:ln w="9525">
            <a:noFill/>
            <a:miter lim="800000"/>
            <a:headEnd/>
            <a:tailEnd/>
          </a:ln>
        </p:spPr>
      </p:pic>
      <p:sp>
        <p:nvSpPr>
          <p:cNvPr id="5" name="TextBox 4"/>
          <p:cNvSpPr txBox="1"/>
          <p:nvPr/>
        </p:nvSpPr>
        <p:spPr>
          <a:xfrm>
            <a:off x="4419600" y="5105400"/>
            <a:ext cx="2514600" cy="646331"/>
          </a:xfrm>
          <a:prstGeom prst="rect">
            <a:avLst/>
          </a:prstGeom>
          <a:noFill/>
        </p:spPr>
        <p:txBody>
          <a:bodyPr wrap="square" rtlCol="0">
            <a:spAutoFit/>
          </a:bodyPr>
          <a:lstStyle/>
          <a:p>
            <a:r>
              <a:rPr lang="en-US" dirty="0" smtClean="0"/>
              <a:t>Primary Bench Mark for the tide gage</a:t>
            </a:r>
            <a:endParaRPr lang="en-US" dirty="0"/>
          </a:p>
        </p:txBody>
      </p:sp>
      <p:sp>
        <p:nvSpPr>
          <p:cNvPr id="6" name="TextBox 5"/>
          <p:cNvSpPr txBox="1"/>
          <p:nvPr/>
        </p:nvSpPr>
        <p:spPr>
          <a:xfrm>
            <a:off x="2895600" y="1219200"/>
            <a:ext cx="2057400" cy="1200329"/>
          </a:xfrm>
          <a:prstGeom prst="rect">
            <a:avLst/>
          </a:prstGeom>
          <a:noFill/>
          <a:ln>
            <a:solidFill>
              <a:schemeClr val="accent1"/>
            </a:solidFill>
          </a:ln>
        </p:spPr>
        <p:txBody>
          <a:bodyPr wrap="square" rtlCol="0">
            <a:spAutoFit/>
          </a:bodyPr>
          <a:lstStyle/>
          <a:p>
            <a:r>
              <a:rPr lang="en-US" dirty="0" smtClean="0"/>
              <a:t>Don’t know this one’s Designation, only its PID, so retrieved DS by PID</a:t>
            </a:r>
            <a:endParaRPr lang="en-US" dirty="0"/>
          </a:p>
        </p:txBody>
      </p:sp>
      <p:sp>
        <p:nvSpPr>
          <p:cNvPr id="7" name="TextBox 6"/>
          <p:cNvSpPr txBox="1"/>
          <p:nvPr/>
        </p:nvSpPr>
        <p:spPr>
          <a:xfrm>
            <a:off x="5562600" y="1447800"/>
            <a:ext cx="2514600" cy="646331"/>
          </a:xfrm>
          <a:prstGeom prst="rect">
            <a:avLst/>
          </a:prstGeom>
          <a:noFill/>
          <a:ln>
            <a:solidFill>
              <a:srgbClr val="C00000"/>
            </a:solidFill>
          </a:ln>
        </p:spPr>
        <p:txBody>
          <a:bodyPr wrap="square" rtlCol="0">
            <a:spAutoFit/>
          </a:bodyPr>
          <a:lstStyle/>
          <a:p>
            <a:r>
              <a:rPr lang="en-US" dirty="0" smtClean="0"/>
              <a:t>GU4117 DESIGNATION - 941 3450 N TIDAL </a:t>
            </a:r>
            <a:endParaRPr lang="en-US" dirty="0"/>
          </a:p>
        </p:txBody>
      </p:sp>
      <p:sp>
        <p:nvSpPr>
          <p:cNvPr id="8" name="Left Arrow 7"/>
          <p:cNvSpPr/>
          <p:nvPr/>
        </p:nvSpPr>
        <p:spPr>
          <a:xfrm rot="10800000">
            <a:off x="1841072" y="1479255"/>
            <a:ext cx="825928" cy="349545"/>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9" name="Left Arrow 8"/>
          <p:cNvSpPr/>
          <p:nvPr/>
        </p:nvSpPr>
        <p:spPr>
          <a:xfrm rot="10800000">
            <a:off x="4800600" y="1524000"/>
            <a:ext cx="609208" cy="31246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0" name="Left Arrow 9"/>
          <p:cNvSpPr/>
          <p:nvPr/>
        </p:nvSpPr>
        <p:spPr>
          <a:xfrm rot="5400000">
            <a:off x="4745293" y="5871668"/>
            <a:ext cx="609208" cy="312464"/>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1" name="TextBox 10"/>
          <p:cNvSpPr txBox="1"/>
          <p:nvPr/>
        </p:nvSpPr>
        <p:spPr>
          <a:xfrm>
            <a:off x="4267200" y="4191000"/>
            <a:ext cx="1828800" cy="369332"/>
          </a:xfrm>
          <a:prstGeom prst="rect">
            <a:avLst/>
          </a:prstGeom>
          <a:noFill/>
        </p:spPr>
        <p:txBody>
          <a:bodyPr wrap="square" rtlCol="0">
            <a:spAutoFit/>
          </a:bodyPr>
          <a:lstStyle/>
          <a:p>
            <a:r>
              <a:rPr lang="en-US" dirty="0" smtClean="0"/>
              <a:t>Feet AND meters</a:t>
            </a:r>
            <a:endParaRPr lang="en-US" dirty="0"/>
          </a:p>
        </p:txBody>
      </p:sp>
      <p:sp>
        <p:nvSpPr>
          <p:cNvPr id="12" name="Right Brace 11"/>
          <p:cNvSpPr/>
          <p:nvPr/>
        </p:nvSpPr>
        <p:spPr>
          <a:xfrm>
            <a:off x="3810000" y="2895600"/>
            <a:ext cx="304800" cy="312420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304800" y="1981200"/>
            <a:ext cx="13716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 calcmode="lin" valueType="num">
                                      <p:cBhvr>
                                        <p:cTn id="16" dur="500" fill="hold"/>
                                        <p:tgtEl>
                                          <p:spTgt spid="13"/>
                                        </p:tgtEl>
                                        <p:attrNameLst>
                                          <p:attrName>style.rotation</p:attrName>
                                        </p:attrNameLst>
                                      </p:cBhvr>
                                      <p:tavLst>
                                        <p:tav tm="0">
                                          <p:val>
                                            <p:fltVal val="360"/>
                                          </p:val>
                                        </p:tav>
                                        <p:tav tm="100000">
                                          <p:val>
                                            <p:fltVal val="0"/>
                                          </p:val>
                                        </p:tav>
                                      </p:tavLst>
                                    </p:anim>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par>
                                <p:cTn id="24" presetID="4"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ox(in)">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0-#ppt_w/2"/>
                                          </p:val>
                                        </p:tav>
                                        <p:tav tm="100000">
                                          <p:val>
                                            <p:strVal val="#ppt_x"/>
                                          </p:val>
                                        </p:tav>
                                      </p:tavLst>
                                    </p:anim>
                                    <p:anim calcmode="lin" valueType="num">
                                      <p:cBhvr additive="base">
                                        <p:cTn id="42" dur="500" fill="hold"/>
                                        <p:tgtEl>
                                          <p:spTgt spid="9"/>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randombar(horizontal)">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der Slide.JPG"/>
          <p:cNvPicPr>
            <a:picLocks noChangeAspect="1"/>
          </p:cNvPicPr>
          <p:nvPr/>
        </p:nvPicPr>
        <p:blipFill>
          <a:blip r:embed="rId3" cstate="print"/>
          <a:stretch>
            <a:fillRect/>
          </a:stretch>
        </p:blipFill>
        <p:spPr>
          <a:xfrm>
            <a:off x="0" y="0"/>
            <a:ext cx="9144000" cy="6858000"/>
          </a:xfrm>
          <a:prstGeom prst="rect">
            <a:avLst/>
          </a:prstGeom>
        </p:spPr>
      </p:pic>
      <p:sp>
        <p:nvSpPr>
          <p:cNvPr id="2" name="Title 1"/>
          <p:cNvSpPr>
            <a:spLocks noGrp="1"/>
          </p:cNvSpPr>
          <p:nvPr>
            <p:ph type="ctrTitle"/>
          </p:nvPr>
        </p:nvSpPr>
        <p:spPr/>
        <p:txBody>
          <a:bodyPr>
            <a:normAutofit/>
          </a:bodyPr>
          <a:lstStyle/>
          <a:p>
            <a:r>
              <a:rPr lang="en-US" sz="4000" dirty="0" smtClean="0">
                <a:latin typeface="Times New Roman" pitchFamily="18" charset="0"/>
                <a:cs typeface="Times New Roman" pitchFamily="18" charset="0"/>
              </a:rPr>
              <a:t>Geodetic Vertical and Tidal </a:t>
            </a:r>
            <a:r>
              <a:rPr lang="en-US" sz="4000" dirty="0" err="1" smtClean="0">
                <a:latin typeface="Times New Roman" pitchFamily="18" charset="0"/>
                <a:cs typeface="Times New Roman" pitchFamily="18" charset="0"/>
              </a:rPr>
              <a:t>Datums</a:t>
            </a:r>
            <a:r>
              <a:rPr lang="en-US" sz="4000" dirty="0" smtClean="0">
                <a:latin typeface="Times New Roman" pitchFamily="18" charset="0"/>
                <a:cs typeface="Times New Roman" pitchFamily="18" charset="0"/>
              </a:rPr>
              <a:t> and using VDATUM </a:t>
            </a:r>
            <a:endParaRPr lang="en-US" sz="4000" dirty="0">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b="1" dirty="0" smtClean="0">
                <a:solidFill>
                  <a:schemeClr val="accent2"/>
                </a:solidFill>
                <a:latin typeface="Times New Roman" pitchFamily="18" charset="0"/>
                <a:cs typeface="Times New Roman" pitchFamily="18" charset="0"/>
              </a:rPr>
              <a:t>Marti </a:t>
            </a:r>
            <a:r>
              <a:rPr lang="en-US" sz="2800" b="1" dirty="0" err="1" smtClean="0">
                <a:solidFill>
                  <a:schemeClr val="accent2"/>
                </a:solidFill>
                <a:latin typeface="Times New Roman" pitchFamily="18" charset="0"/>
                <a:cs typeface="Times New Roman" pitchFamily="18" charset="0"/>
              </a:rPr>
              <a:t>Ikehara</a:t>
            </a:r>
            <a:r>
              <a:rPr lang="en-US" sz="2800" b="1" dirty="0" smtClean="0">
                <a:solidFill>
                  <a:schemeClr val="accent2"/>
                </a:solidFill>
                <a:latin typeface="Times New Roman" pitchFamily="18" charset="0"/>
                <a:cs typeface="Times New Roman" pitchFamily="18" charset="0"/>
              </a:rPr>
              <a:t>, CA Geodetic Advisor</a:t>
            </a:r>
          </a:p>
          <a:p>
            <a:r>
              <a:rPr lang="en-US" sz="2800" b="1" dirty="0" smtClean="0">
                <a:solidFill>
                  <a:schemeClr val="accent2"/>
                </a:solidFill>
                <a:latin typeface="Times New Roman" pitchFamily="18" charset="0"/>
                <a:cs typeface="Times New Roman" pitchFamily="18" charset="0"/>
              </a:rPr>
              <a:t>NOAA’s NGS, Sacramento</a:t>
            </a:r>
          </a:p>
          <a:p>
            <a:r>
              <a:rPr lang="en-US" sz="2800" b="1" dirty="0" smtClean="0">
                <a:solidFill>
                  <a:schemeClr val="accent2"/>
                </a:solidFill>
                <a:latin typeface="Times New Roman" pitchFamily="18" charset="0"/>
                <a:cs typeface="Times New Roman" pitchFamily="18" charset="0"/>
              </a:rPr>
              <a:t>Marti.ikehara@noaa.gov</a:t>
            </a:r>
            <a:endParaRPr lang="en-US" sz="2800" b="1" dirty="0">
              <a:solidFill>
                <a:schemeClr val="accent2"/>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7/18/2011</a:t>
            </a:r>
            <a:endParaRPr lang="en-US"/>
          </a:p>
        </p:txBody>
      </p:sp>
      <p:pic>
        <p:nvPicPr>
          <p:cNvPr id="4098" name="Picture 2"/>
          <p:cNvPicPr>
            <a:picLocks noChangeAspect="1" noChangeArrowheads="1"/>
          </p:cNvPicPr>
          <p:nvPr/>
        </p:nvPicPr>
        <p:blipFill>
          <a:blip r:embed="rId3" cstate="print"/>
          <a:srcRect t="13402" b="4124"/>
          <a:stretch>
            <a:fillRect/>
          </a:stretch>
        </p:blipFill>
        <p:spPr bwMode="auto">
          <a:xfrm>
            <a:off x="-1524000" y="533400"/>
            <a:ext cx="12192000" cy="6096000"/>
          </a:xfrm>
          <a:prstGeom prst="rect">
            <a:avLst/>
          </a:prstGeom>
          <a:noFill/>
          <a:ln w="9525">
            <a:noFill/>
            <a:miter lim="800000"/>
            <a:headEnd/>
            <a:tailEnd/>
          </a:ln>
        </p:spPr>
      </p:pic>
      <p:sp>
        <p:nvSpPr>
          <p:cNvPr id="5" name="Left Arrow 4"/>
          <p:cNvSpPr/>
          <p:nvPr/>
        </p:nvSpPr>
        <p:spPr>
          <a:xfrm>
            <a:off x="4343400" y="1905000"/>
            <a:ext cx="978408" cy="4084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7/18/2011</a:t>
            </a:r>
            <a:endParaRPr lang="en-US"/>
          </a:p>
        </p:txBody>
      </p:sp>
      <p:pic>
        <p:nvPicPr>
          <p:cNvPr id="5122" name="Picture 2"/>
          <p:cNvPicPr>
            <a:picLocks noChangeAspect="1" noChangeArrowheads="1"/>
          </p:cNvPicPr>
          <p:nvPr/>
        </p:nvPicPr>
        <p:blipFill>
          <a:blip r:embed="rId2" cstate="print"/>
          <a:srcRect/>
          <a:stretch>
            <a:fillRect/>
          </a:stretch>
        </p:blipFill>
        <p:spPr bwMode="auto">
          <a:xfrm>
            <a:off x="-762000" y="0"/>
            <a:ext cx="12192000" cy="7620000"/>
          </a:xfrm>
          <a:prstGeom prst="rect">
            <a:avLst/>
          </a:prstGeom>
          <a:noFill/>
          <a:ln w="9525">
            <a:noFill/>
            <a:miter lim="800000"/>
            <a:headEnd/>
            <a:tailEnd/>
          </a:ln>
        </p:spPr>
      </p:pic>
      <p:sp>
        <p:nvSpPr>
          <p:cNvPr id="6" name="Left Arrow 5"/>
          <p:cNvSpPr/>
          <p:nvPr/>
        </p:nvSpPr>
        <p:spPr>
          <a:xfrm rot="12512318">
            <a:off x="6057923" y="3637906"/>
            <a:ext cx="978408" cy="4084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7/18/2011</a:t>
            </a:r>
            <a:endParaRPr lang="en-US"/>
          </a:p>
        </p:txBody>
      </p:sp>
      <p:pic>
        <p:nvPicPr>
          <p:cNvPr id="4098" name="Picture 2"/>
          <p:cNvPicPr>
            <a:picLocks noChangeAspect="1" noChangeArrowheads="1"/>
          </p:cNvPicPr>
          <p:nvPr/>
        </p:nvPicPr>
        <p:blipFill>
          <a:blip r:embed="rId3" cstate="print"/>
          <a:srcRect t="13402" b="4124"/>
          <a:stretch>
            <a:fillRect/>
          </a:stretch>
        </p:blipFill>
        <p:spPr bwMode="auto">
          <a:xfrm>
            <a:off x="-1524000" y="533400"/>
            <a:ext cx="12192000" cy="6096000"/>
          </a:xfrm>
          <a:prstGeom prst="rect">
            <a:avLst/>
          </a:prstGeom>
          <a:noFill/>
          <a:ln w="9525">
            <a:noFill/>
            <a:miter lim="800000"/>
            <a:headEnd/>
            <a:tailEnd/>
          </a:ln>
        </p:spPr>
      </p:pic>
      <p:sp>
        <p:nvSpPr>
          <p:cNvPr id="5" name="Left Arrow 4"/>
          <p:cNvSpPr/>
          <p:nvPr/>
        </p:nvSpPr>
        <p:spPr>
          <a:xfrm rot="21304685">
            <a:off x="5121117" y="2784419"/>
            <a:ext cx="978408" cy="4084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VDATUM</a:t>
            </a:r>
            <a:endParaRPr lang="en-US" dirty="0"/>
          </a:p>
        </p:txBody>
      </p:sp>
      <p:sp>
        <p:nvSpPr>
          <p:cNvPr id="3" name="Content Placeholder 2"/>
          <p:cNvSpPr>
            <a:spLocks noGrp="1"/>
          </p:cNvSpPr>
          <p:nvPr>
            <p:ph idx="1"/>
          </p:nvPr>
        </p:nvSpPr>
        <p:spPr>
          <a:xfrm>
            <a:off x="457200" y="1295400"/>
            <a:ext cx="8229600" cy="4525963"/>
          </a:xfrm>
        </p:spPr>
        <p:txBody>
          <a:bodyPr/>
          <a:lstStyle/>
          <a:p>
            <a:r>
              <a:rPr lang="en-US" sz="2800" dirty="0" smtClean="0"/>
              <a:t>Modeling program that enables conversions between multiple vertical </a:t>
            </a:r>
            <a:r>
              <a:rPr lang="en-US" sz="2800" dirty="0" err="1" smtClean="0"/>
              <a:t>datums</a:t>
            </a:r>
            <a:r>
              <a:rPr lang="en-US" sz="2800" dirty="0" smtClean="0"/>
              <a:t>—ellipsoidal, geodetic, tidal- at your specified location</a:t>
            </a:r>
          </a:p>
          <a:p>
            <a:r>
              <a:rPr lang="en-US" sz="2800" dirty="0" smtClean="0"/>
              <a:t>Be fully aware of the errors, </a:t>
            </a:r>
            <a:r>
              <a:rPr lang="en-US" sz="2800" dirty="0" err="1" smtClean="0"/>
              <a:t>eg</a:t>
            </a:r>
            <a:r>
              <a:rPr lang="en-US" sz="2800" dirty="0" smtClean="0"/>
              <a:t>, Standard Deviation, from transformations among </a:t>
            </a:r>
            <a:r>
              <a:rPr lang="en-US" sz="2800" dirty="0" err="1" smtClean="0"/>
              <a:t>datums</a:t>
            </a:r>
            <a:r>
              <a:rPr lang="en-US" sz="2800" dirty="0" smtClean="0"/>
              <a:t>, and from source data;  types of error include:</a:t>
            </a:r>
          </a:p>
          <a:p>
            <a:pPr lvl="1">
              <a:buNone/>
            </a:pPr>
            <a:r>
              <a:rPr lang="en-US" sz="2400" dirty="0" smtClean="0"/>
              <a:t>	variations in the tidal range, tidal phase differences, bathymetric and coastal features, the density and proximity of nearby stations used in the corrections</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4"/>
          <p:cNvGrpSpPr>
            <a:grpSpLocks/>
          </p:cNvGrpSpPr>
          <p:nvPr/>
        </p:nvGrpSpPr>
        <p:grpSpPr bwMode="auto">
          <a:xfrm>
            <a:off x="509588" y="1371600"/>
            <a:ext cx="8634412" cy="5170488"/>
            <a:chOff x="480" y="1230"/>
            <a:chExt cx="4944" cy="2898"/>
          </a:xfrm>
        </p:grpSpPr>
        <p:sp>
          <p:nvSpPr>
            <p:cNvPr id="9220" name="AutoShape 5"/>
            <p:cNvSpPr>
              <a:spLocks noChangeAspect="1" noChangeArrowheads="1"/>
            </p:cNvSpPr>
            <p:nvPr/>
          </p:nvSpPr>
          <p:spPr bwMode="auto">
            <a:xfrm>
              <a:off x="480" y="1230"/>
              <a:ext cx="4944" cy="2898"/>
            </a:xfrm>
            <a:prstGeom prst="rect">
              <a:avLst/>
            </a:prstGeom>
            <a:noFill/>
            <a:ln w="9525">
              <a:noFill/>
              <a:miter lim="800000"/>
              <a:headEnd/>
              <a:tailEnd/>
            </a:ln>
          </p:spPr>
          <p:txBody>
            <a:bodyPr/>
            <a:lstStyle/>
            <a:p>
              <a:endParaRPr lang="en-US"/>
            </a:p>
          </p:txBody>
        </p:sp>
        <p:sp>
          <p:nvSpPr>
            <p:cNvPr id="9221" name="AutoShape 6"/>
            <p:cNvSpPr>
              <a:spLocks noChangeArrowheads="1"/>
            </p:cNvSpPr>
            <p:nvPr/>
          </p:nvSpPr>
          <p:spPr bwMode="auto">
            <a:xfrm>
              <a:off x="480" y="1230"/>
              <a:ext cx="4774" cy="2898"/>
            </a:xfrm>
            <a:prstGeom prst="roundRect">
              <a:avLst>
                <a:gd name="adj" fmla="val 16667"/>
              </a:avLst>
            </a:prstGeom>
            <a:solidFill>
              <a:srgbClr val="00CCFF"/>
            </a:solidFill>
            <a:ln w="9525">
              <a:solidFill>
                <a:srgbClr val="000000"/>
              </a:solidFill>
              <a:round/>
              <a:headEnd/>
              <a:tailEnd/>
            </a:ln>
          </p:spPr>
          <p:txBody>
            <a:bodyPr lIns="56693" tIns="28346" rIns="56693" bIns="28346" anchor="ctr"/>
            <a:lstStyle/>
            <a:p>
              <a:pPr algn="ctr"/>
              <a:endParaRPr lang="en-US"/>
            </a:p>
          </p:txBody>
        </p:sp>
        <p:sp>
          <p:nvSpPr>
            <p:cNvPr id="9222" name="Rectangle 7"/>
            <p:cNvSpPr>
              <a:spLocks noChangeArrowheads="1"/>
            </p:cNvSpPr>
            <p:nvPr/>
          </p:nvSpPr>
          <p:spPr bwMode="auto">
            <a:xfrm>
              <a:off x="2836" y="1230"/>
              <a:ext cx="826" cy="2891"/>
            </a:xfrm>
            <a:prstGeom prst="rect">
              <a:avLst/>
            </a:prstGeom>
            <a:solidFill>
              <a:srgbClr val="00CC99"/>
            </a:solidFill>
            <a:ln w="9525">
              <a:noFill/>
              <a:miter lim="800000"/>
              <a:headEnd/>
              <a:tailEnd/>
            </a:ln>
          </p:spPr>
          <p:txBody>
            <a:bodyPr anchor="ctr"/>
            <a:lstStyle/>
            <a:p>
              <a:endParaRPr lang="en-US"/>
            </a:p>
          </p:txBody>
        </p:sp>
        <p:sp>
          <p:nvSpPr>
            <p:cNvPr id="9223" name="Line 8"/>
            <p:cNvSpPr>
              <a:spLocks noChangeShapeType="1"/>
            </p:cNvSpPr>
            <p:nvPr/>
          </p:nvSpPr>
          <p:spPr bwMode="auto">
            <a:xfrm>
              <a:off x="3241" y="2094"/>
              <a:ext cx="0" cy="459"/>
            </a:xfrm>
            <a:prstGeom prst="line">
              <a:avLst/>
            </a:prstGeom>
            <a:noFill/>
            <a:ln w="9525">
              <a:solidFill>
                <a:srgbClr val="FFFFFF"/>
              </a:solidFill>
              <a:round/>
              <a:headEnd/>
              <a:tailEnd/>
            </a:ln>
          </p:spPr>
          <p:txBody>
            <a:bodyPr/>
            <a:lstStyle/>
            <a:p>
              <a:endParaRPr lang="en-US"/>
            </a:p>
          </p:txBody>
        </p:sp>
        <p:sp>
          <p:nvSpPr>
            <p:cNvPr id="9224" name="Line 9"/>
            <p:cNvSpPr>
              <a:spLocks noChangeShapeType="1"/>
            </p:cNvSpPr>
            <p:nvPr/>
          </p:nvSpPr>
          <p:spPr bwMode="auto">
            <a:xfrm>
              <a:off x="1560" y="2679"/>
              <a:ext cx="232" cy="6"/>
            </a:xfrm>
            <a:prstGeom prst="line">
              <a:avLst/>
            </a:prstGeom>
            <a:noFill/>
            <a:ln w="9525">
              <a:solidFill>
                <a:srgbClr val="FFFFFF"/>
              </a:solidFill>
              <a:round/>
              <a:headEnd/>
              <a:tailEnd/>
            </a:ln>
          </p:spPr>
          <p:txBody>
            <a:bodyPr/>
            <a:lstStyle/>
            <a:p>
              <a:endParaRPr lang="en-US"/>
            </a:p>
          </p:txBody>
        </p:sp>
        <p:sp>
          <p:nvSpPr>
            <p:cNvPr id="9225" name="Oval 10"/>
            <p:cNvSpPr>
              <a:spLocks noChangeArrowheads="1"/>
            </p:cNvSpPr>
            <p:nvPr/>
          </p:nvSpPr>
          <p:spPr bwMode="auto">
            <a:xfrm>
              <a:off x="2870" y="2529"/>
              <a:ext cx="742" cy="301"/>
            </a:xfrm>
            <a:prstGeom prst="ellipse">
              <a:avLst/>
            </a:prstGeom>
            <a:solidFill>
              <a:srgbClr val="0033CC"/>
            </a:solidFill>
            <a:ln w="9525">
              <a:solidFill>
                <a:srgbClr val="808080"/>
              </a:solidFill>
              <a:round/>
              <a:headEnd/>
              <a:tailEnd/>
            </a:ln>
          </p:spPr>
          <p:txBody>
            <a:bodyPr anchor="ctr"/>
            <a:lstStyle/>
            <a:p>
              <a:endParaRPr lang="en-US"/>
            </a:p>
          </p:txBody>
        </p:sp>
        <p:sp>
          <p:nvSpPr>
            <p:cNvPr id="9226" name="Oval 11"/>
            <p:cNvSpPr>
              <a:spLocks noChangeArrowheads="1"/>
            </p:cNvSpPr>
            <p:nvPr/>
          </p:nvSpPr>
          <p:spPr bwMode="auto">
            <a:xfrm>
              <a:off x="3759" y="2528"/>
              <a:ext cx="663" cy="302"/>
            </a:xfrm>
            <a:prstGeom prst="ellipse">
              <a:avLst/>
            </a:prstGeom>
            <a:solidFill>
              <a:srgbClr val="0033CC"/>
            </a:solidFill>
            <a:ln w="9525">
              <a:solidFill>
                <a:srgbClr val="808080"/>
              </a:solidFill>
              <a:round/>
              <a:headEnd/>
              <a:tailEnd/>
            </a:ln>
          </p:spPr>
          <p:txBody>
            <a:bodyPr anchor="ctr"/>
            <a:lstStyle/>
            <a:p>
              <a:endParaRPr lang="en-US"/>
            </a:p>
          </p:txBody>
        </p:sp>
        <p:sp>
          <p:nvSpPr>
            <p:cNvPr id="9227" name="Oval 12"/>
            <p:cNvSpPr>
              <a:spLocks noChangeArrowheads="1"/>
            </p:cNvSpPr>
            <p:nvPr/>
          </p:nvSpPr>
          <p:spPr bwMode="auto">
            <a:xfrm>
              <a:off x="1781" y="2529"/>
              <a:ext cx="976" cy="301"/>
            </a:xfrm>
            <a:prstGeom prst="ellipse">
              <a:avLst/>
            </a:prstGeom>
            <a:solidFill>
              <a:srgbClr val="0033CC"/>
            </a:solidFill>
            <a:ln w="9525">
              <a:solidFill>
                <a:srgbClr val="808080"/>
              </a:solidFill>
              <a:round/>
              <a:headEnd/>
              <a:tailEnd/>
            </a:ln>
          </p:spPr>
          <p:txBody>
            <a:bodyPr anchor="ctr"/>
            <a:lstStyle/>
            <a:p>
              <a:endParaRPr lang="en-US"/>
            </a:p>
          </p:txBody>
        </p:sp>
        <p:sp>
          <p:nvSpPr>
            <p:cNvPr id="9228" name="Text Box 13"/>
            <p:cNvSpPr txBox="1">
              <a:spLocks noChangeArrowheads="1"/>
            </p:cNvSpPr>
            <p:nvPr/>
          </p:nvSpPr>
          <p:spPr bwMode="auto">
            <a:xfrm>
              <a:off x="1791" y="2581"/>
              <a:ext cx="1076" cy="204"/>
            </a:xfrm>
            <a:prstGeom prst="rect">
              <a:avLst/>
            </a:prstGeom>
            <a:noFill/>
            <a:ln w="9525">
              <a:noFill/>
              <a:miter lim="800000"/>
              <a:headEnd/>
              <a:tailEnd/>
            </a:ln>
          </p:spPr>
          <p:txBody>
            <a:bodyPr lIns="56693" tIns="28346" rIns="56693" bIns="28346"/>
            <a:lstStyle/>
            <a:p>
              <a:r>
                <a:rPr lang="en-US" sz="1600" b="1">
                  <a:solidFill>
                    <a:srgbClr val="FF9900"/>
                  </a:solidFill>
                  <a:latin typeface="Swis721 Ex BT" pitchFamily="34" charset="0"/>
                </a:rPr>
                <a:t>NAD83 </a:t>
              </a:r>
              <a:r>
                <a:rPr lang="en-US" sz="1400" b="1">
                  <a:solidFill>
                    <a:srgbClr val="FF9900"/>
                  </a:solidFill>
                  <a:latin typeface="Swis721 Ex BT" pitchFamily="34" charset="0"/>
                </a:rPr>
                <a:t>(CORS96)</a:t>
              </a:r>
              <a:endParaRPr lang="en-US" sz="1400"/>
            </a:p>
          </p:txBody>
        </p:sp>
        <p:sp>
          <p:nvSpPr>
            <p:cNvPr id="9229" name="Text Box 14"/>
            <p:cNvSpPr txBox="1">
              <a:spLocks noChangeArrowheads="1"/>
            </p:cNvSpPr>
            <p:nvPr/>
          </p:nvSpPr>
          <p:spPr bwMode="auto">
            <a:xfrm>
              <a:off x="2937" y="2597"/>
              <a:ext cx="737" cy="204"/>
            </a:xfrm>
            <a:prstGeom prst="rect">
              <a:avLst/>
            </a:prstGeom>
            <a:noFill/>
            <a:ln w="9525">
              <a:noFill/>
              <a:miter lim="800000"/>
              <a:headEnd/>
              <a:tailEnd/>
            </a:ln>
          </p:spPr>
          <p:txBody>
            <a:bodyPr lIns="56693" tIns="28346" rIns="56693" bIns="28346"/>
            <a:lstStyle/>
            <a:p>
              <a:r>
                <a:rPr lang="en-US" sz="1600" b="1">
                  <a:solidFill>
                    <a:srgbClr val="FF9900"/>
                  </a:solidFill>
                  <a:latin typeface="Swis721 Ex BT" pitchFamily="34" charset="0"/>
                </a:rPr>
                <a:t> NAVD 88</a:t>
              </a:r>
              <a:endParaRPr lang="en-US" sz="1600"/>
            </a:p>
          </p:txBody>
        </p:sp>
        <p:sp>
          <p:nvSpPr>
            <p:cNvPr id="9230" name="Text Box 15"/>
            <p:cNvSpPr txBox="1">
              <a:spLocks noChangeArrowheads="1"/>
            </p:cNvSpPr>
            <p:nvPr/>
          </p:nvSpPr>
          <p:spPr bwMode="auto">
            <a:xfrm>
              <a:off x="3897" y="2597"/>
              <a:ext cx="447" cy="204"/>
            </a:xfrm>
            <a:prstGeom prst="rect">
              <a:avLst/>
            </a:prstGeom>
            <a:noFill/>
            <a:ln w="9525">
              <a:noFill/>
              <a:miter lim="800000"/>
              <a:headEnd/>
              <a:tailEnd/>
            </a:ln>
          </p:spPr>
          <p:txBody>
            <a:bodyPr lIns="56693" tIns="28346" rIns="56693" bIns="28346"/>
            <a:lstStyle/>
            <a:p>
              <a:r>
                <a:rPr lang="en-US" sz="1600" b="1">
                  <a:solidFill>
                    <a:srgbClr val="FF9900"/>
                  </a:solidFill>
                  <a:latin typeface="Swis721 Ex BT" pitchFamily="34" charset="0"/>
                </a:rPr>
                <a:t>LMSL</a:t>
              </a:r>
              <a:endParaRPr lang="en-US" sz="1600"/>
            </a:p>
          </p:txBody>
        </p:sp>
        <p:sp>
          <p:nvSpPr>
            <p:cNvPr id="9231" name="Text Box 17"/>
            <p:cNvSpPr txBox="1">
              <a:spLocks noChangeArrowheads="1"/>
            </p:cNvSpPr>
            <p:nvPr/>
          </p:nvSpPr>
          <p:spPr bwMode="auto">
            <a:xfrm>
              <a:off x="4572" y="2042"/>
              <a:ext cx="559"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MHHW</a:t>
              </a:r>
              <a:endParaRPr lang="en-US" sz="1600"/>
            </a:p>
          </p:txBody>
        </p:sp>
        <p:sp>
          <p:nvSpPr>
            <p:cNvPr id="9232" name="Text Box 18"/>
            <p:cNvSpPr txBox="1">
              <a:spLocks noChangeArrowheads="1"/>
            </p:cNvSpPr>
            <p:nvPr/>
          </p:nvSpPr>
          <p:spPr bwMode="auto">
            <a:xfrm>
              <a:off x="4572" y="2286"/>
              <a:ext cx="715"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MHW</a:t>
              </a:r>
              <a:endParaRPr lang="en-US" sz="1600"/>
            </a:p>
          </p:txBody>
        </p:sp>
        <p:sp>
          <p:nvSpPr>
            <p:cNvPr id="9233" name="Text Box 19"/>
            <p:cNvSpPr txBox="1">
              <a:spLocks noChangeArrowheads="1"/>
            </p:cNvSpPr>
            <p:nvPr/>
          </p:nvSpPr>
          <p:spPr bwMode="auto">
            <a:xfrm>
              <a:off x="4572" y="2531"/>
              <a:ext cx="418"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MTL</a:t>
              </a:r>
              <a:endParaRPr lang="en-US" sz="1600"/>
            </a:p>
          </p:txBody>
        </p:sp>
        <p:sp>
          <p:nvSpPr>
            <p:cNvPr id="9234" name="Text Box 20"/>
            <p:cNvSpPr txBox="1">
              <a:spLocks noChangeArrowheads="1"/>
            </p:cNvSpPr>
            <p:nvPr/>
          </p:nvSpPr>
          <p:spPr bwMode="auto">
            <a:xfrm>
              <a:off x="4572" y="2777"/>
              <a:ext cx="405"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DTL</a:t>
              </a:r>
              <a:endParaRPr lang="en-US" sz="1600"/>
            </a:p>
          </p:txBody>
        </p:sp>
        <p:sp>
          <p:nvSpPr>
            <p:cNvPr id="9235" name="Text Box 21"/>
            <p:cNvSpPr txBox="1">
              <a:spLocks noChangeArrowheads="1"/>
            </p:cNvSpPr>
            <p:nvPr/>
          </p:nvSpPr>
          <p:spPr bwMode="auto">
            <a:xfrm>
              <a:off x="4572" y="3019"/>
              <a:ext cx="696"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MLW</a:t>
              </a:r>
              <a:endParaRPr lang="en-US" sz="1600"/>
            </a:p>
          </p:txBody>
        </p:sp>
        <p:sp>
          <p:nvSpPr>
            <p:cNvPr id="9236" name="Text Box 22"/>
            <p:cNvSpPr txBox="1">
              <a:spLocks noChangeArrowheads="1"/>
            </p:cNvSpPr>
            <p:nvPr/>
          </p:nvSpPr>
          <p:spPr bwMode="auto">
            <a:xfrm>
              <a:off x="4572" y="3264"/>
              <a:ext cx="531" cy="182"/>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MLLW</a:t>
              </a:r>
              <a:endParaRPr lang="en-US" sz="1600"/>
            </a:p>
          </p:txBody>
        </p:sp>
        <p:sp>
          <p:nvSpPr>
            <p:cNvPr id="9237" name="Line 23"/>
            <p:cNvSpPr>
              <a:spLocks noChangeShapeType="1"/>
            </p:cNvSpPr>
            <p:nvPr/>
          </p:nvSpPr>
          <p:spPr bwMode="auto">
            <a:xfrm>
              <a:off x="2757" y="2682"/>
              <a:ext cx="113" cy="0"/>
            </a:xfrm>
            <a:prstGeom prst="line">
              <a:avLst/>
            </a:prstGeom>
            <a:noFill/>
            <a:ln w="9525">
              <a:solidFill>
                <a:srgbClr val="FFFFFF"/>
              </a:solidFill>
              <a:round/>
              <a:headEnd/>
              <a:tailEnd/>
            </a:ln>
          </p:spPr>
          <p:txBody>
            <a:bodyPr/>
            <a:lstStyle/>
            <a:p>
              <a:endParaRPr lang="en-US"/>
            </a:p>
          </p:txBody>
        </p:sp>
        <p:sp>
          <p:nvSpPr>
            <p:cNvPr id="9238" name="Line 24"/>
            <p:cNvSpPr>
              <a:spLocks noChangeShapeType="1"/>
            </p:cNvSpPr>
            <p:nvPr/>
          </p:nvSpPr>
          <p:spPr bwMode="auto">
            <a:xfrm>
              <a:off x="3615" y="2680"/>
              <a:ext cx="141" cy="0"/>
            </a:xfrm>
            <a:prstGeom prst="line">
              <a:avLst/>
            </a:prstGeom>
            <a:noFill/>
            <a:ln w="9525">
              <a:solidFill>
                <a:srgbClr val="FFFFFF"/>
              </a:solidFill>
              <a:round/>
              <a:headEnd/>
              <a:tailEnd/>
            </a:ln>
          </p:spPr>
          <p:txBody>
            <a:bodyPr/>
            <a:lstStyle/>
            <a:p>
              <a:endParaRPr lang="en-US"/>
            </a:p>
          </p:txBody>
        </p:sp>
        <p:sp>
          <p:nvSpPr>
            <p:cNvPr id="9239" name="Text Box 25"/>
            <p:cNvSpPr txBox="1">
              <a:spLocks noChangeArrowheads="1"/>
            </p:cNvSpPr>
            <p:nvPr/>
          </p:nvSpPr>
          <p:spPr bwMode="auto">
            <a:xfrm>
              <a:off x="2897" y="1900"/>
              <a:ext cx="769" cy="274"/>
            </a:xfrm>
            <a:prstGeom prst="rect">
              <a:avLst/>
            </a:prstGeom>
            <a:noFill/>
            <a:ln w="9525">
              <a:noFill/>
              <a:miter lim="800000"/>
              <a:headEnd/>
              <a:tailEnd/>
            </a:ln>
          </p:spPr>
          <p:txBody>
            <a:bodyPr lIns="56693" tIns="28346" rIns="56693" bIns="28346"/>
            <a:lstStyle/>
            <a:p>
              <a:r>
                <a:rPr lang="en-US" sz="1600" b="1">
                  <a:solidFill>
                    <a:srgbClr val="FFFFFF"/>
                  </a:solidFill>
                  <a:latin typeface="Swis721 Ex BT" pitchFamily="34" charset="0"/>
                </a:rPr>
                <a:t>NGVD 29</a:t>
              </a:r>
              <a:endParaRPr lang="en-US" sz="1600"/>
            </a:p>
          </p:txBody>
        </p:sp>
        <p:sp>
          <p:nvSpPr>
            <p:cNvPr id="9240" name="Text Box 26"/>
            <p:cNvSpPr txBox="1">
              <a:spLocks noChangeArrowheads="1"/>
            </p:cNvSpPr>
            <p:nvPr/>
          </p:nvSpPr>
          <p:spPr bwMode="auto">
            <a:xfrm>
              <a:off x="1991" y="3219"/>
              <a:ext cx="711" cy="438"/>
            </a:xfrm>
            <a:prstGeom prst="rect">
              <a:avLst/>
            </a:prstGeom>
            <a:noFill/>
            <a:ln w="19050">
              <a:solidFill>
                <a:srgbClr val="000000"/>
              </a:solidFill>
              <a:miter lim="800000"/>
              <a:headEnd/>
              <a:tailEnd/>
            </a:ln>
          </p:spPr>
          <p:txBody>
            <a:bodyPr lIns="56693" tIns="28346" rIns="56693" bIns="28346"/>
            <a:lstStyle/>
            <a:p>
              <a:r>
                <a:rPr lang="en-US" sz="1600" b="1"/>
                <a:t>GEOID99,</a:t>
              </a:r>
            </a:p>
            <a:p>
              <a:r>
                <a:rPr lang="en-US" sz="1600" b="1"/>
                <a:t>GEOID03,</a:t>
              </a:r>
            </a:p>
            <a:p>
              <a:r>
                <a:rPr lang="en-US" sz="1600" b="1"/>
                <a:t>GEOID09</a:t>
              </a:r>
              <a:endParaRPr lang="en-US" sz="1600"/>
            </a:p>
          </p:txBody>
        </p:sp>
        <p:sp>
          <p:nvSpPr>
            <p:cNvPr id="9241" name="Text Box 27"/>
            <p:cNvSpPr txBox="1">
              <a:spLocks noChangeArrowheads="1"/>
            </p:cNvSpPr>
            <p:nvPr/>
          </p:nvSpPr>
          <p:spPr bwMode="auto">
            <a:xfrm>
              <a:off x="3089" y="3338"/>
              <a:ext cx="1099" cy="501"/>
            </a:xfrm>
            <a:prstGeom prst="rect">
              <a:avLst/>
            </a:prstGeom>
            <a:noFill/>
            <a:ln w="19050">
              <a:solidFill>
                <a:srgbClr val="000000"/>
              </a:solidFill>
              <a:miter lim="800000"/>
              <a:headEnd/>
              <a:tailEnd/>
            </a:ln>
          </p:spPr>
          <p:txBody>
            <a:bodyPr lIns="56693" tIns="28346" rIns="56693" bIns="28346"/>
            <a:lstStyle/>
            <a:p>
              <a:pPr algn="ctr"/>
              <a:r>
                <a:rPr lang="en-US" sz="1600" b="1" dirty="0"/>
                <a:t>TSS</a:t>
              </a:r>
            </a:p>
            <a:p>
              <a:pPr algn="ctr"/>
              <a:r>
                <a:rPr lang="en-US" sz="1600" b="1" dirty="0"/>
                <a:t>(Topography of the Sea Surface)</a:t>
              </a:r>
              <a:endParaRPr lang="en-US" sz="1600" dirty="0"/>
            </a:p>
          </p:txBody>
        </p:sp>
        <p:sp>
          <p:nvSpPr>
            <p:cNvPr id="9242" name="Line 28"/>
            <p:cNvSpPr>
              <a:spLocks noChangeShapeType="1"/>
            </p:cNvSpPr>
            <p:nvPr/>
          </p:nvSpPr>
          <p:spPr bwMode="auto">
            <a:xfrm flipV="1">
              <a:off x="2445" y="2691"/>
              <a:ext cx="393" cy="506"/>
            </a:xfrm>
            <a:prstGeom prst="line">
              <a:avLst/>
            </a:prstGeom>
            <a:noFill/>
            <a:ln w="9525">
              <a:solidFill>
                <a:srgbClr val="000000"/>
              </a:solidFill>
              <a:round/>
              <a:headEnd/>
              <a:tailEnd/>
            </a:ln>
          </p:spPr>
          <p:txBody>
            <a:bodyPr/>
            <a:lstStyle/>
            <a:p>
              <a:endParaRPr lang="en-US"/>
            </a:p>
          </p:txBody>
        </p:sp>
        <p:sp>
          <p:nvSpPr>
            <p:cNvPr id="9243" name="Line 29"/>
            <p:cNvSpPr>
              <a:spLocks noChangeShapeType="1"/>
            </p:cNvSpPr>
            <p:nvPr/>
          </p:nvSpPr>
          <p:spPr bwMode="auto">
            <a:xfrm flipH="1" flipV="1">
              <a:off x="3688" y="2691"/>
              <a:ext cx="170" cy="647"/>
            </a:xfrm>
            <a:prstGeom prst="line">
              <a:avLst/>
            </a:prstGeom>
            <a:noFill/>
            <a:ln w="9525">
              <a:solidFill>
                <a:srgbClr val="000000"/>
              </a:solidFill>
              <a:round/>
              <a:headEnd/>
              <a:tailEnd/>
            </a:ln>
          </p:spPr>
          <p:txBody>
            <a:bodyPr/>
            <a:lstStyle/>
            <a:p>
              <a:endParaRPr lang="en-US"/>
            </a:p>
          </p:txBody>
        </p:sp>
        <p:sp>
          <p:nvSpPr>
            <p:cNvPr id="9244" name="Text Box 31"/>
            <p:cNvSpPr txBox="1">
              <a:spLocks noChangeArrowheads="1"/>
            </p:cNvSpPr>
            <p:nvPr/>
          </p:nvSpPr>
          <p:spPr bwMode="auto">
            <a:xfrm>
              <a:off x="774" y="1913"/>
              <a:ext cx="1042"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WGS 84 (G873)</a:t>
              </a:r>
              <a:endParaRPr lang="en-US" sz="1000" b="1"/>
            </a:p>
          </p:txBody>
        </p:sp>
        <p:sp>
          <p:nvSpPr>
            <p:cNvPr id="9245" name="Text Box 32"/>
            <p:cNvSpPr txBox="1">
              <a:spLocks noChangeArrowheads="1"/>
            </p:cNvSpPr>
            <p:nvPr/>
          </p:nvSpPr>
          <p:spPr bwMode="auto">
            <a:xfrm>
              <a:off x="774" y="2041"/>
              <a:ext cx="1042"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WGS 84 (G730)</a:t>
              </a:r>
              <a:endParaRPr lang="en-US" sz="1000" b="1"/>
            </a:p>
          </p:txBody>
        </p:sp>
        <p:sp>
          <p:nvSpPr>
            <p:cNvPr id="9246" name="Text Box 33"/>
            <p:cNvSpPr txBox="1">
              <a:spLocks noChangeArrowheads="1"/>
            </p:cNvSpPr>
            <p:nvPr/>
          </p:nvSpPr>
          <p:spPr bwMode="auto">
            <a:xfrm>
              <a:off x="774" y="2168"/>
              <a:ext cx="1008"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WGS 84 (orig.)</a:t>
              </a:r>
              <a:endParaRPr lang="en-US" sz="1000" b="1"/>
            </a:p>
          </p:txBody>
        </p:sp>
        <p:sp>
          <p:nvSpPr>
            <p:cNvPr id="9247" name="Text Box 34"/>
            <p:cNvSpPr txBox="1">
              <a:spLocks noChangeArrowheads="1"/>
            </p:cNvSpPr>
            <p:nvPr/>
          </p:nvSpPr>
          <p:spPr bwMode="auto">
            <a:xfrm>
              <a:off x="774" y="2424"/>
              <a:ext cx="555"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ITRF97</a:t>
              </a:r>
              <a:endParaRPr lang="en-US" sz="1000" b="1"/>
            </a:p>
          </p:txBody>
        </p:sp>
        <p:sp>
          <p:nvSpPr>
            <p:cNvPr id="9248" name="Text Box 35"/>
            <p:cNvSpPr txBox="1">
              <a:spLocks noChangeArrowheads="1"/>
            </p:cNvSpPr>
            <p:nvPr/>
          </p:nvSpPr>
          <p:spPr bwMode="auto">
            <a:xfrm>
              <a:off x="774" y="2680"/>
              <a:ext cx="5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ITRF94</a:t>
              </a:r>
              <a:endParaRPr lang="en-US" sz="1000" b="1"/>
            </a:p>
          </p:txBody>
        </p:sp>
        <p:sp>
          <p:nvSpPr>
            <p:cNvPr id="9249" name="Text Box 36"/>
            <p:cNvSpPr txBox="1">
              <a:spLocks noChangeArrowheads="1"/>
            </p:cNvSpPr>
            <p:nvPr/>
          </p:nvSpPr>
          <p:spPr bwMode="auto">
            <a:xfrm>
              <a:off x="774" y="2552"/>
              <a:ext cx="5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ITRF96</a:t>
              </a:r>
              <a:endParaRPr lang="en-US" sz="1000" b="1"/>
            </a:p>
          </p:txBody>
        </p:sp>
        <p:sp>
          <p:nvSpPr>
            <p:cNvPr id="9250" name="Text Box 37"/>
            <p:cNvSpPr txBox="1">
              <a:spLocks noChangeArrowheads="1"/>
            </p:cNvSpPr>
            <p:nvPr/>
          </p:nvSpPr>
          <p:spPr bwMode="auto">
            <a:xfrm>
              <a:off x="774" y="2808"/>
              <a:ext cx="5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ITRF93</a:t>
              </a:r>
              <a:endParaRPr lang="en-US" sz="1000" b="1"/>
            </a:p>
          </p:txBody>
        </p:sp>
        <p:sp>
          <p:nvSpPr>
            <p:cNvPr id="9251" name="Text Box 38"/>
            <p:cNvSpPr txBox="1">
              <a:spLocks noChangeArrowheads="1"/>
            </p:cNvSpPr>
            <p:nvPr/>
          </p:nvSpPr>
          <p:spPr bwMode="auto">
            <a:xfrm>
              <a:off x="774" y="2936"/>
              <a:ext cx="5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ITRF92</a:t>
              </a:r>
              <a:endParaRPr lang="en-US" sz="1000" b="1"/>
            </a:p>
          </p:txBody>
        </p:sp>
        <p:sp>
          <p:nvSpPr>
            <p:cNvPr id="9252" name="Text Box 39"/>
            <p:cNvSpPr txBox="1">
              <a:spLocks noChangeArrowheads="1"/>
            </p:cNvSpPr>
            <p:nvPr/>
          </p:nvSpPr>
          <p:spPr bwMode="auto">
            <a:xfrm>
              <a:off x="774" y="3065"/>
              <a:ext cx="5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ITRF91</a:t>
              </a:r>
              <a:endParaRPr lang="en-US" sz="1000" b="1"/>
            </a:p>
          </p:txBody>
        </p:sp>
        <p:sp>
          <p:nvSpPr>
            <p:cNvPr id="9253" name="Text Box 40"/>
            <p:cNvSpPr txBox="1">
              <a:spLocks noChangeArrowheads="1"/>
            </p:cNvSpPr>
            <p:nvPr/>
          </p:nvSpPr>
          <p:spPr bwMode="auto">
            <a:xfrm>
              <a:off x="774" y="3192"/>
              <a:ext cx="555"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ITRF90</a:t>
              </a:r>
              <a:endParaRPr lang="en-US" sz="1000" b="1"/>
            </a:p>
          </p:txBody>
        </p:sp>
        <p:sp>
          <p:nvSpPr>
            <p:cNvPr id="9254" name="Text Box 41"/>
            <p:cNvSpPr txBox="1">
              <a:spLocks noChangeArrowheads="1"/>
            </p:cNvSpPr>
            <p:nvPr/>
          </p:nvSpPr>
          <p:spPr bwMode="auto">
            <a:xfrm>
              <a:off x="774" y="3319"/>
              <a:ext cx="555"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ITRF89</a:t>
              </a:r>
              <a:endParaRPr lang="en-US" sz="1000" b="1"/>
            </a:p>
          </p:txBody>
        </p:sp>
        <p:sp>
          <p:nvSpPr>
            <p:cNvPr id="9255" name="Text Box 42"/>
            <p:cNvSpPr txBox="1">
              <a:spLocks noChangeArrowheads="1"/>
            </p:cNvSpPr>
            <p:nvPr/>
          </p:nvSpPr>
          <p:spPr bwMode="auto">
            <a:xfrm>
              <a:off x="774" y="3448"/>
              <a:ext cx="555"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ITRF88</a:t>
              </a:r>
              <a:endParaRPr lang="en-US" sz="1000" b="1"/>
            </a:p>
          </p:txBody>
        </p:sp>
        <p:sp>
          <p:nvSpPr>
            <p:cNvPr id="9256" name="Text Box 43"/>
            <p:cNvSpPr txBox="1">
              <a:spLocks noChangeArrowheads="1"/>
            </p:cNvSpPr>
            <p:nvPr/>
          </p:nvSpPr>
          <p:spPr bwMode="auto">
            <a:xfrm>
              <a:off x="774" y="3575"/>
              <a:ext cx="781"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SIO/MIT 92</a:t>
              </a:r>
              <a:endParaRPr lang="en-US" sz="1000" b="1"/>
            </a:p>
          </p:txBody>
        </p:sp>
        <p:sp>
          <p:nvSpPr>
            <p:cNvPr id="9257" name="Text Box 44"/>
            <p:cNvSpPr txBox="1">
              <a:spLocks noChangeArrowheads="1"/>
            </p:cNvSpPr>
            <p:nvPr/>
          </p:nvSpPr>
          <p:spPr bwMode="auto">
            <a:xfrm>
              <a:off x="774" y="3703"/>
              <a:ext cx="670"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NEOS 90</a:t>
              </a:r>
              <a:endParaRPr lang="en-US" sz="1000" b="1"/>
            </a:p>
          </p:txBody>
        </p:sp>
        <p:sp>
          <p:nvSpPr>
            <p:cNvPr id="9258" name="Text Box 45"/>
            <p:cNvSpPr txBox="1">
              <a:spLocks noChangeArrowheads="1"/>
            </p:cNvSpPr>
            <p:nvPr/>
          </p:nvSpPr>
          <p:spPr bwMode="auto">
            <a:xfrm>
              <a:off x="768" y="3832"/>
              <a:ext cx="755" cy="182"/>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PNEOS 90</a:t>
              </a:r>
              <a:endParaRPr lang="en-US" sz="1000" b="1"/>
            </a:p>
          </p:txBody>
        </p:sp>
        <p:sp>
          <p:nvSpPr>
            <p:cNvPr id="9259" name="Text Box 46"/>
            <p:cNvSpPr txBox="1">
              <a:spLocks noChangeArrowheads="1"/>
            </p:cNvSpPr>
            <p:nvPr/>
          </p:nvSpPr>
          <p:spPr bwMode="auto">
            <a:xfrm>
              <a:off x="774" y="1785"/>
              <a:ext cx="1146" cy="182"/>
            </a:xfrm>
            <a:prstGeom prst="rect">
              <a:avLst/>
            </a:prstGeom>
            <a:noFill/>
            <a:ln w="9525">
              <a:noFill/>
              <a:miter lim="800000"/>
              <a:headEnd/>
              <a:tailEnd/>
            </a:ln>
          </p:spPr>
          <p:txBody>
            <a:bodyPr lIns="56693" tIns="28346" rIns="56693" bIns="28346"/>
            <a:lstStyle/>
            <a:p>
              <a:r>
                <a:rPr lang="en-US" sz="1000" b="1">
                  <a:solidFill>
                    <a:srgbClr val="FFFFFF"/>
                  </a:solidFill>
                </a:rPr>
                <a:t> WGS 84 (G1150)</a:t>
              </a:r>
              <a:endParaRPr lang="en-US" sz="1000" b="1"/>
            </a:p>
          </p:txBody>
        </p:sp>
        <p:sp>
          <p:nvSpPr>
            <p:cNvPr id="9260" name="Text Box 47"/>
            <p:cNvSpPr txBox="1">
              <a:spLocks noChangeArrowheads="1"/>
            </p:cNvSpPr>
            <p:nvPr/>
          </p:nvSpPr>
          <p:spPr bwMode="auto">
            <a:xfrm>
              <a:off x="774" y="2296"/>
              <a:ext cx="696" cy="183"/>
            </a:xfrm>
            <a:prstGeom prst="rect">
              <a:avLst/>
            </a:prstGeom>
            <a:noFill/>
            <a:ln w="9525">
              <a:noFill/>
              <a:miter lim="800000"/>
              <a:headEnd/>
              <a:tailEnd/>
            </a:ln>
          </p:spPr>
          <p:txBody>
            <a:bodyPr lIns="56693" tIns="28346" rIns="56693" bIns="28346"/>
            <a:lstStyle/>
            <a:p>
              <a:r>
                <a:rPr lang="en-US" sz="1000" b="1">
                  <a:solidFill>
                    <a:srgbClr val="FFFFFF"/>
                  </a:solidFill>
                  <a:latin typeface="Swis721 Ex BT" pitchFamily="34" charset="0"/>
                </a:rPr>
                <a:t> ITRF2000</a:t>
              </a:r>
              <a:endParaRPr lang="en-US" sz="1000" b="1"/>
            </a:p>
          </p:txBody>
        </p:sp>
        <p:sp>
          <p:nvSpPr>
            <p:cNvPr id="9261" name="AutoShape 48"/>
            <p:cNvSpPr>
              <a:spLocks noChangeArrowheads="1"/>
            </p:cNvSpPr>
            <p:nvPr/>
          </p:nvSpPr>
          <p:spPr bwMode="auto">
            <a:xfrm>
              <a:off x="667" y="1741"/>
              <a:ext cx="893" cy="2273"/>
            </a:xfrm>
            <a:prstGeom prst="roundRect">
              <a:avLst>
                <a:gd name="adj" fmla="val 16667"/>
              </a:avLst>
            </a:prstGeom>
            <a:noFill/>
            <a:ln w="9525">
              <a:solidFill>
                <a:srgbClr val="FFFFFF"/>
              </a:solidFill>
              <a:round/>
              <a:headEnd/>
              <a:tailEnd/>
            </a:ln>
          </p:spPr>
          <p:txBody>
            <a:bodyPr anchor="ctr"/>
            <a:lstStyle/>
            <a:p>
              <a:endParaRPr lang="en-US"/>
            </a:p>
          </p:txBody>
        </p:sp>
        <p:sp>
          <p:nvSpPr>
            <p:cNvPr id="9262" name="Text Box 49"/>
            <p:cNvSpPr txBox="1">
              <a:spLocks noChangeArrowheads="1"/>
            </p:cNvSpPr>
            <p:nvPr/>
          </p:nvSpPr>
          <p:spPr bwMode="auto">
            <a:xfrm>
              <a:off x="858" y="1344"/>
              <a:ext cx="1780" cy="227"/>
            </a:xfrm>
            <a:prstGeom prst="rect">
              <a:avLst/>
            </a:prstGeom>
            <a:noFill/>
            <a:ln w="9525">
              <a:noFill/>
              <a:miter lim="800000"/>
              <a:headEnd/>
              <a:tailEnd/>
            </a:ln>
          </p:spPr>
          <p:txBody>
            <a:bodyPr lIns="56693" tIns="28346" rIns="56693" bIns="28346"/>
            <a:lstStyle/>
            <a:p>
              <a:r>
                <a:rPr lang="en-US" sz="1600" b="1" dirty="0" smtClean="0"/>
                <a:t>Ellipsoidal (geometric) datums</a:t>
              </a:r>
              <a:endParaRPr lang="en-US" sz="1600" dirty="0"/>
            </a:p>
          </p:txBody>
        </p:sp>
        <p:sp>
          <p:nvSpPr>
            <p:cNvPr id="9263" name="Text Box 50"/>
            <p:cNvSpPr txBox="1">
              <a:spLocks noChangeArrowheads="1"/>
            </p:cNvSpPr>
            <p:nvPr/>
          </p:nvSpPr>
          <p:spPr bwMode="auto">
            <a:xfrm>
              <a:off x="3950" y="1344"/>
              <a:ext cx="1474" cy="227"/>
            </a:xfrm>
            <a:prstGeom prst="rect">
              <a:avLst/>
            </a:prstGeom>
            <a:noFill/>
            <a:ln w="9525">
              <a:noFill/>
              <a:miter lim="800000"/>
              <a:headEnd/>
              <a:tailEnd/>
            </a:ln>
          </p:spPr>
          <p:txBody>
            <a:bodyPr lIns="56693" tIns="28346" rIns="56693" bIns="28346"/>
            <a:lstStyle/>
            <a:p>
              <a:r>
                <a:rPr lang="en-US" sz="1600" b="1" dirty="0"/>
                <a:t>Tidal </a:t>
              </a:r>
              <a:r>
                <a:rPr lang="en-US" sz="1600" b="1" dirty="0" smtClean="0"/>
                <a:t>datums</a:t>
              </a:r>
              <a:endParaRPr lang="en-US" sz="1600" dirty="0"/>
            </a:p>
          </p:txBody>
        </p:sp>
        <p:sp>
          <p:nvSpPr>
            <p:cNvPr id="9264" name="Text Box 51"/>
            <p:cNvSpPr txBox="1">
              <a:spLocks noChangeArrowheads="1"/>
            </p:cNvSpPr>
            <p:nvPr/>
          </p:nvSpPr>
          <p:spPr bwMode="auto">
            <a:xfrm>
              <a:off x="2763" y="1230"/>
              <a:ext cx="957" cy="386"/>
            </a:xfrm>
            <a:prstGeom prst="rect">
              <a:avLst/>
            </a:prstGeom>
            <a:noFill/>
            <a:ln w="9525">
              <a:noFill/>
              <a:miter lim="800000"/>
              <a:headEnd/>
              <a:tailEnd/>
            </a:ln>
          </p:spPr>
          <p:txBody>
            <a:bodyPr lIns="56693" tIns="28346" rIns="56693" bIns="28346"/>
            <a:lstStyle/>
            <a:p>
              <a:pPr algn="ctr"/>
              <a:r>
                <a:rPr lang="en-US" sz="1600" b="1" dirty="0"/>
                <a:t>Orthometric </a:t>
              </a:r>
              <a:r>
                <a:rPr lang="en-US" sz="1600" b="1" dirty="0" smtClean="0"/>
                <a:t>datums</a:t>
              </a:r>
              <a:endParaRPr lang="en-US" sz="1600" dirty="0"/>
            </a:p>
          </p:txBody>
        </p:sp>
        <p:sp>
          <p:nvSpPr>
            <p:cNvPr id="9265" name="Text Box 52"/>
            <p:cNvSpPr txBox="1">
              <a:spLocks noChangeArrowheads="1"/>
            </p:cNvSpPr>
            <p:nvPr/>
          </p:nvSpPr>
          <p:spPr bwMode="auto">
            <a:xfrm>
              <a:off x="2403" y="2264"/>
              <a:ext cx="724" cy="202"/>
            </a:xfrm>
            <a:prstGeom prst="rect">
              <a:avLst/>
            </a:prstGeom>
            <a:noFill/>
            <a:ln w="9525">
              <a:solidFill>
                <a:srgbClr val="000000"/>
              </a:solidFill>
              <a:miter lim="800000"/>
              <a:headEnd/>
              <a:tailEnd/>
            </a:ln>
          </p:spPr>
          <p:txBody>
            <a:bodyPr lIns="56693" tIns="28346" rIns="56693" bIns="28346"/>
            <a:lstStyle/>
            <a:p>
              <a:r>
                <a:rPr lang="en-US" sz="1600" b="1"/>
                <a:t>VERTCON</a:t>
              </a:r>
              <a:endParaRPr lang="en-US" sz="1600"/>
            </a:p>
          </p:txBody>
        </p:sp>
        <p:sp>
          <p:nvSpPr>
            <p:cNvPr id="9266" name="AutoShape 53"/>
            <p:cNvSpPr>
              <a:spLocks noChangeArrowheads="1"/>
            </p:cNvSpPr>
            <p:nvPr/>
          </p:nvSpPr>
          <p:spPr bwMode="auto">
            <a:xfrm>
              <a:off x="2914" y="1912"/>
              <a:ext cx="578" cy="182"/>
            </a:xfrm>
            <a:prstGeom prst="roundRect">
              <a:avLst>
                <a:gd name="adj" fmla="val 16667"/>
              </a:avLst>
            </a:prstGeom>
            <a:noFill/>
            <a:ln w="9525">
              <a:solidFill>
                <a:srgbClr val="FFFFFF"/>
              </a:solidFill>
              <a:round/>
              <a:headEnd/>
              <a:tailEnd/>
            </a:ln>
          </p:spPr>
          <p:txBody>
            <a:bodyPr anchor="ctr"/>
            <a:lstStyle/>
            <a:p>
              <a:endParaRPr lang="en-US"/>
            </a:p>
          </p:txBody>
        </p:sp>
        <p:sp>
          <p:nvSpPr>
            <p:cNvPr id="9267" name="Line 54"/>
            <p:cNvSpPr>
              <a:spLocks noChangeShapeType="1"/>
            </p:cNvSpPr>
            <p:nvPr/>
          </p:nvSpPr>
          <p:spPr bwMode="auto">
            <a:xfrm>
              <a:off x="3136" y="2349"/>
              <a:ext cx="101" cy="0"/>
            </a:xfrm>
            <a:prstGeom prst="line">
              <a:avLst/>
            </a:prstGeom>
            <a:noFill/>
            <a:ln w="9525">
              <a:solidFill>
                <a:srgbClr val="000000"/>
              </a:solidFill>
              <a:round/>
              <a:headEnd/>
              <a:tailEnd/>
            </a:ln>
          </p:spPr>
          <p:txBody>
            <a:bodyPr/>
            <a:lstStyle/>
            <a:p>
              <a:endParaRPr lang="en-US"/>
            </a:p>
          </p:txBody>
        </p:sp>
        <p:sp>
          <p:nvSpPr>
            <p:cNvPr id="9268" name="AutoShape 55"/>
            <p:cNvSpPr>
              <a:spLocks noChangeArrowheads="1"/>
            </p:cNvSpPr>
            <p:nvPr/>
          </p:nvSpPr>
          <p:spPr bwMode="auto">
            <a:xfrm>
              <a:off x="4572" y="1968"/>
              <a:ext cx="625" cy="1534"/>
            </a:xfrm>
            <a:prstGeom prst="roundRect">
              <a:avLst>
                <a:gd name="adj" fmla="val 16667"/>
              </a:avLst>
            </a:prstGeom>
            <a:noFill/>
            <a:ln w="9525">
              <a:solidFill>
                <a:srgbClr val="FFFFFF"/>
              </a:solidFill>
              <a:round/>
              <a:headEnd/>
              <a:tailEnd/>
            </a:ln>
          </p:spPr>
          <p:txBody>
            <a:bodyPr anchor="ctr"/>
            <a:lstStyle/>
            <a:p>
              <a:endParaRPr lang="en-US"/>
            </a:p>
          </p:txBody>
        </p:sp>
        <p:sp>
          <p:nvSpPr>
            <p:cNvPr id="9269" name="Line 56"/>
            <p:cNvSpPr>
              <a:spLocks noChangeShapeType="1"/>
            </p:cNvSpPr>
            <p:nvPr/>
          </p:nvSpPr>
          <p:spPr bwMode="auto">
            <a:xfrm>
              <a:off x="480" y="1637"/>
              <a:ext cx="4774" cy="0"/>
            </a:xfrm>
            <a:prstGeom prst="line">
              <a:avLst/>
            </a:prstGeom>
            <a:noFill/>
            <a:ln w="9525">
              <a:solidFill>
                <a:srgbClr val="000000"/>
              </a:solidFill>
              <a:round/>
              <a:headEnd/>
              <a:tailEnd/>
            </a:ln>
          </p:spPr>
          <p:txBody>
            <a:bodyPr/>
            <a:lstStyle/>
            <a:p>
              <a:endParaRPr lang="en-US"/>
            </a:p>
          </p:txBody>
        </p:sp>
        <p:sp>
          <p:nvSpPr>
            <p:cNvPr id="9270" name="Line 57"/>
            <p:cNvSpPr>
              <a:spLocks noChangeShapeType="1"/>
            </p:cNvSpPr>
            <p:nvPr/>
          </p:nvSpPr>
          <p:spPr bwMode="auto">
            <a:xfrm>
              <a:off x="2842" y="1230"/>
              <a:ext cx="0" cy="407"/>
            </a:xfrm>
            <a:prstGeom prst="line">
              <a:avLst/>
            </a:prstGeom>
            <a:noFill/>
            <a:ln w="9525">
              <a:solidFill>
                <a:srgbClr val="000000"/>
              </a:solidFill>
              <a:round/>
              <a:headEnd/>
              <a:tailEnd/>
            </a:ln>
          </p:spPr>
          <p:txBody>
            <a:bodyPr/>
            <a:lstStyle/>
            <a:p>
              <a:endParaRPr lang="en-US"/>
            </a:p>
          </p:txBody>
        </p:sp>
        <p:sp>
          <p:nvSpPr>
            <p:cNvPr id="9271" name="Line 58"/>
            <p:cNvSpPr>
              <a:spLocks noChangeShapeType="1"/>
            </p:cNvSpPr>
            <p:nvPr/>
          </p:nvSpPr>
          <p:spPr bwMode="auto">
            <a:xfrm>
              <a:off x="3662" y="1230"/>
              <a:ext cx="0" cy="407"/>
            </a:xfrm>
            <a:prstGeom prst="line">
              <a:avLst/>
            </a:prstGeom>
            <a:noFill/>
            <a:ln w="9525">
              <a:solidFill>
                <a:srgbClr val="000000"/>
              </a:solidFill>
              <a:round/>
              <a:headEnd/>
              <a:tailEnd/>
            </a:ln>
          </p:spPr>
          <p:txBody>
            <a:bodyPr/>
            <a:lstStyle/>
            <a:p>
              <a:endParaRPr lang="en-US"/>
            </a:p>
          </p:txBody>
        </p:sp>
        <p:sp>
          <p:nvSpPr>
            <p:cNvPr id="9272" name="Line 59"/>
            <p:cNvSpPr>
              <a:spLocks noChangeShapeType="1"/>
            </p:cNvSpPr>
            <p:nvPr/>
          </p:nvSpPr>
          <p:spPr bwMode="auto">
            <a:xfrm>
              <a:off x="4411" y="2654"/>
              <a:ext cx="163" cy="0"/>
            </a:xfrm>
            <a:prstGeom prst="line">
              <a:avLst/>
            </a:prstGeom>
            <a:noFill/>
            <a:ln w="9525">
              <a:solidFill>
                <a:srgbClr val="FFFFFF"/>
              </a:solidFill>
              <a:round/>
              <a:headEnd/>
              <a:tailEnd/>
            </a:ln>
          </p:spPr>
          <p:txBody>
            <a:bodyPr/>
            <a:lstStyle/>
            <a:p>
              <a:endParaRPr lang="en-US"/>
            </a:p>
          </p:txBody>
        </p:sp>
        <p:sp>
          <p:nvSpPr>
            <p:cNvPr id="9273" name="Text Box 60"/>
            <p:cNvSpPr txBox="1">
              <a:spLocks noChangeArrowheads="1"/>
            </p:cNvSpPr>
            <p:nvPr/>
          </p:nvSpPr>
          <p:spPr bwMode="auto">
            <a:xfrm>
              <a:off x="3687" y="1999"/>
              <a:ext cx="827" cy="247"/>
            </a:xfrm>
            <a:prstGeom prst="rect">
              <a:avLst/>
            </a:prstGeom>
            <a:noFill/>
            <a:ln w="9525">
              <a:solidFill>
                <a:srgbClr val="000000"/>
              </a:solidFill>
              <a:miter lim="800000"/>
              <a:headEnd/>
              <a:tailEnd/>
            </a:ln>
          </p:spPr>
          <p:txBody>
            <a:bodyPr lIns="56693" tIns="28346" rIns="56693" bIns="28346"/>
            <a:lstStyle/>
            <a:p>
              <a:r>
                <a:rPr lang="en-US" sz="1600" b="1"/>
                <a:t>Tide Models</a:t>
              </a:r>
              <a:endParaRPr lang="en-US" sz="1600"/>
            </a:p>
          </p:txBody>
        </p:sp>
        <p:sp>
          <p:nvSpPr>
            <p:cNvPr id="9274" name="Line 61"/>
            <p:cNvSpPr>
              <a:spLocks noChangeShapeType="1"/>
            </p:cNvSpPr>
            <p:nvPr/>
          </p:nvSpPr>
          <p:spPr bwMode="auto">
            <a:xfrm>
              <a:off x="4117" y="2248"/>
              <a:ext cx="374" cy="406"/>
            </a:xfrm>
            <a:prstGeom prst="line">
              <a:avLst/>
            </a:prstGeom>
            <a:noFill/>
            <a:ln w="9525">
              <a:solidFill>
                <a:srgbClr val="000000"/>
              </a:solidFill>
              <a:round/>
              <a:headEnd/>
              <a:tailEnd/>
            </a:ln>
          </p:spPr>
          <p:txBody>
            <a:bodyPr/>
            <a:lstStyle/>
            <a:p>
              <a:endParaRPr lang="en-US"/>
            </a:p>
          </p:txBody>
        </p:sp>
        <p:sp>
          <p:nvSpPr>
            <p:cNvPr id="9275" name="Text Box 62"/>
            <p:cNvSpPr txBox="1">
              <a:spLocks noChangeArrowheads="1"/>
            </p:cNvSpPr>
            <p:nvPr/>
          </p:nvSpPr>
          <p:spPr bwMode="auto">
            <a:xfrm>
              <a:off x="1697" y="1779"/>
              <a:ext cx="1118" cy="352"/>
            </a:xfrm>
            <a:prstGeom prst="rect">
              <a:avLst/>
            </a:prstGeom>
            <a:noFill/>
            <a:ln w="9525">
              <a:solidFill>
                <a:srgbClr val="000000"/>
              </a:solidFill>
              <a:miter lim="800000"/>
              <a:headEnd/>
              <a:tailEnd/>
            </a:ln>
          </p:spPr>
          <p:txBody>
            <a:bodyPr lIns="56693" tIns="28346" rIns="56693" bIns="28346"/>
            <a:lstStyle/>
            <a:p>
              <a:pPr algn="ctr"/>
              <a:r>
                <a:rPr lang="en-US" sz="1300" b="1"/>
                <a:t>Calibrated Helmert Transformations</a:t>
              </a:r>
              <a:endParaRPr lang="en-US" sz="1300"/>
            </a:p>
          </p:txBody>
        </p:sp>
        <p:sp>
          <p:nvSpPr>
            <p:cNvPr id="9276" name="Line 63"/>
            <p:cNvSpPr>
              <a:spLocks noChangeShapeType="1"/>
            </p:cNvSpPr>
            <p:nvPr/>
          </p:nvSpPr>
          <p:spPr bwMode="auto">
            <a:xfrm flipV="1">
              <a:off x="1697" y="2153"/>
              <a:ext cx="224" cy="525"/>
            </a:xfrm>
            <a:prstGeom prst="line">
              <a:avLst/>
            </a:prstGeom>
            <a:noFill/>
            <a:ln w="9525">
              <a:solidFill>
                <a:srgbClr val="000000"/>
              </a:solidFill>
              <a:round/>
              <a:headEnd/>
              <a:tailEnd/>
            </a:ln>
          </p:spPr>
          <p:txBody>
            <a:bodyPr/>
            <a:lstStyle/>
            <a:p>
              <a:endParaRPr lang="en-US"/>
            </a:p>
          </p:txBody>
        </p:sp>
      </p:grpSp>
      <p:sp>
        <p:nvSpPr>
          <p:cNvPr id="131137" name="Rectangle 65"/>
          <p:cNvSpPr>
            <a:spLocks noChangeArrowheads="1"/>
          </p:cNvSpPr>
          <p:nvPr/>
        </p:nvSpPr>
        <p:spPr bwMode="auto">
          <a:xfrm>
            <a:off x="1371600" y="762000"/>
            <a:ext cx="6553200" cy="609600"/>
          </a:xfrm>
          <a:prstGeom prst="rect">
            <a:avLst/>
          </a:prstGeom>
          <a:noFill/>
          <a:ln w="9525">
            <a:noFill/>
            <a:miter lim="800000"/>
            <a:headEnd/>
            <a:tailEnd/>
          </a:ln>
          <a:effectLst/>
        </p:spPr>
        <p:txBody>
          <a:bodyPr anchor="ctr"/>
          <a:lstStyle/>
          <a:p>
            <a:pPr algn="ctr" defTabSz="449263">
              <a:buClr>
                <a:srgbClr val="FFFF00"/>
              </a:buClr>
              <a:buSzPct val="100000"/>
              <a:buFont typeface="Times New Roman" pitchFamily="18" charset="0"/>
              <a:buNone/>
              <a:defRPr/>
            </a:pPr>
            <a:r>
              <a:rPr lang="en-US" sz="2800" b="1" dirty="0">
                <a:solidFill>
                  <a:schemeClr val="tx2"/>
                </a:solidFill>
                <a:latin typeface="+mj-lt"/>
              </a:rPr>
              <a:t>Vertical Datum Transformation “Roadmap”</a:t>
            </a:r>
          </a:p>
        </p:txBody>
      </p:sp>
      <p:sp>
        <p:nvSpPr>
          <p:cNvPr id="61" name="Date Placeholder 60"/>
          <p:cNvSpPr>
            <a:spLocks noGrp="1"/>
          </p:cNvSpPr>
          <p:nvPr>
            <p:ph type="dt" sz="half" idx="10"/>
          </p:nvPr>
        </p:nvSpPr>
        <p:spPr/>
        <p:txBody>
          <a:bodyPr/>
          <a:lstStyle/>
          <a:p>
            <a:pPr>
              <a:defRPr/>
            </a:pPr>
            <a:r>
              <a:rPr lang="en-US" smtClean="0"/>
              <a:t>7/18/2011</a:t>
            </a:r>
            <a:endParaRPr lang="en-US"/>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l="11924" t="47569" r="11643" b="15203"/>
          <a:stretch>
            <a:fillRect/>
          </a:stretch>
        </p:blipFill>
        <p:spPr bwMode="auto">
          <a:xfrm>
            <a:off x="0" y="1307592"/>
            <a:ext cx="9144000" cy="3950208"/>
          </a:xfrm>
          <a:prstGeom prst="rect">
            <a:avLst/>
          </a:prstGeom>
          <a:noFill/>
          <a:ln w="9525">
            <a:noFill/>
            <a:miter lim="800000"/>
            <a:headEnd/>
            <a:tailEnd/>
          </a:ln>
        </p:spPr>
      </p:pic>
      <p:sp>
        <p:nvSpPr>
          <p:cNvPr id="3" name="Title 1"/>
          <p:cNvSpPr txBox="1">
            <a:spLocks/>
          </p:cNvSpPr>
          <p:nvPr/>
        </p:nvSpPr>
        <p:spPr>
          <a:xfrm>
            <a:off x="2006600" y="450850"/>
            <a:ext cx="5486400" cy="552450"/>
          </a:xfrm>
          <a:prstGeom prst="rect">
            <a:avLst/>
          </a:prstGeom>
        </p:spPr>
        <p:txBody>
          <a:bodyPr/>
          <a:lstStyle/>
          <a:p>
            <a:pPr>
              <a:defRPr/>
            </a:pPr>
            <a:r>
              <a:rPr lang="en-US" sz="3600" dirty="0">
                <a:solidFill>
                  <a:srgbClr val="FFFF00"/>
                </a:solidFill>
                <a:effectLst>
                  <a:outerShdw blurRad="38100" dist="38100" dir="2700000" algn="tl">
                    <a:srgbClr val="000000">
                      <a:alpha val="43137"/>
                    </a:srgbClr>
                  </a:outerShdw>
                </a:effectLst>
                <a:latin typeface="+mj-lt"/>
                <a:ea typeface="+mj-ea"/>
                <a:cs typeface="+mj-cs"/>
              </a:rPr>
              <a:t>Current </a:t>
            </a:r>
            <a:r>
              <a:rPr lang="en-US" sz="3600" dirty="0" err="1">
                <a:solidFill>
                  <a:srgbClr val="FFFF00"/>
                </a:solidFill>
                <a:effectLst>
                  <a:outerShdw blurRad="38100" dist="38100" dir="2700000" algn="tl">
                    <a:srgbClr val="000000">
                      <a:alpha val="43137"/>
                    </a:srgbClr>
                  </a:outerShdw>
                </a:effectLst>
                <a:latin typeface="+mj-lt"/>
                <a:ea typeface="+mj-ea"/>
                <a:cs typeface="+mj-cs"/>
              </a:rPr>
              <a:t>VDatum</a:t>
            </a:r>
            <a:r>
              <a:rPr lang="en-US" sz="3600" dirty="0">
                <a:solidFill>
                  <a:srgbClr val="FFFF00"/>
                </a:solidFill>
                <a:effectLst>
                  <a:outerShdw blurRad="38100" dist="38100" dir="2700000" algn="tl">
                    <a:srgbClr val="000000">
                      <a:alpha val="43137"/>
                    </a:srgbClr>
                  </a:outerShdw>
                </a:effectLst>
                <a:latin typeface="+mj-lt"/>
                <a:ea typeface="+mj-ea"/>
                <a:cs typeface="+mj-cs"/>
              </a:rPr>
              <a:t> Availability</a:t>
            </a:r>
          </a:p>
        </p:txBody>
      </p:sp>
      <p:pic>
        <p:nvPicPr>
          <p:cNvPr id="32771" name="Picture 3"/>
          <p:cNvPicPr>
            <a:picLocks noChangeAspect="1" noChangeArrowheads="1"/>
          </p:cNvPicPr>
          <p:nvPr/>
        </p:nvPicPr>
        <p:blipFill>
          <a:blip r:embed="rId4" cstate="print"/>
          <a:srcRect l="13387" t="68906" r="78375" b="25313"/>
          <a:stretch>
            <a:fillRect/>
          </a:stretch>
        </p:blipFill>
        <p:spPr bwMode="auto">
          <a:xfrm>
            <a:off x="395188" y="5660167"/>
            <a:ext cx="3013131" cy="84578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Date Placeholder 4"/>
          <p:cNvSpPr>
            <a:spLocks noGrp="1"/>
          </p:cNvSpPr>
          <p:nvPr>
            <p:ph type="dt" sz="half" idx="10"/>
          </p:nvPr>
        </p:nvSpPr>
        <p:spPr/>
        <p:txBody>
          <a:bodyPr/>
          <a:lstStyle/>
          <a:p>
            <a:pPr>
              <a:defRPr/>
            </a:pPr>
            <a:r>
              <a:rPr lang="en-US" smtClean="0"/>
              <a:t>7/18/2011</a:t>
            </a:r>
            <a:endParaRPr lang="en-US"/>
          </a:p>
        </p:txBody>
      </p:sp>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z="4000" b="1" dirty="0" smtClean="0"/>
              <a:t>Steps to </a:t>
            </a:r>
            <a:r>
              <a:rPr lang="en-US" sz="4000" b="1" dirty="0" err="1" smtClean="0"/>
              <a:t>VDatum</a:t>
            </a:r>
            <a:endParaRPr lang="en-US" sz="4000" b="1" dirty="0" smtClean="0"/>
          </a:p>
        </p:txBody>
      </p:sp>
      <p:sp>
        <p:nvSpPr>
          <p:cNvPr id="16387" name="Content Placeholder 2"/>
          <p:cNvSpPr>
            <a:spLocks noGrp="1"/>
          </p:cNvSpPr>
          <p:nvPr>
            <p:ph idx="1"/>
          </p:nvPr>
        </p:nvSpPr>
        <p:spPr>
          <a:xfrm>
            <a:off x="609600" y="1676400"/>
            <a:ext cx="8229600" cy="3170238"/>
          </a:xfrm>
        </p:spPr>
        <p:txBody>
          <a:bodyPr>
            <a:normAutofit fontScale="92500" lnSpcReduction="10000"/>
          </a:bodyPr>
          <a:lstStyle/>
          <a:p>
            <a:r>
              <a:rPr lang="en-US" sz="2800" dirty="0" smtClean="0"/>
              <a:t>Assess tidal &amp; geodetic needs (CO-OPS)</a:t>
            </a:r>
          </a:p>
          <a:p>
            <a:r>
              <a:rPr lang="en-US" sz="2800" dirty="0" smtClean="0"/>
              <a:t>Acquire base observational data (Tri-Office)</a:t>
            </a:r>
          </a:p>
          <a:p>
            <a:r>
              <a:rPr lang="en-US" sz="2800" dirty="0" smtClean="0"/>
              <a:t>Model tidal datum variations across region (OCS)</a:t>
            </a:r>
          </a:p>
          <a:p>
            <a:r>
              <a:rPr lang="en-US" sz="2800" dirty="0" smtClean="0"/>
              <a:t>Build topography of the sea surface (NGS)</a:t>
            </a:r>
          </a:p>
          <a:p>
            <a:r>
              <a:rPr lang="en-US" sz="2800" dirty="0" smtClean="0"/>
              <a:t>Build grid of all transformations (OCS + NGS)</a:t>
            </a:r>
          </a:p>
          <a:p>
            <a:r>
              <a:rPr lang="en-US" sz="2800" dirty="0" smtClean="0"/>
              <a:t>Determine uncertainty of model (OCS + NGS)</a:t>
            </a:r>
          </a:p>
          <a:p>
            <a:pPr lvl="1" algn="ctr">
              <a:buNone/>
            </a:pPr>
            <a:r>
              <a:rPr lang="en-US" sz="2600" dirty="0" smtClean="0"/>
              <a:t>(OCS=Office of Coast Survey)</a:t>
            </a:r>
          </a:p>
        </p:txBody>
      </p:sp>
      <p:grpSp>
        <p:nvGrpSpPr>
          <p:cNvPr id="2" name="Group 38"/>
          <p:cNvGrpSpPr>
            <a:grpSpLocks/>
          </p:cNvGrpSpPr>
          <p:nvPr/>
        </p:nvGrpSpPr>
        <p:grpSpPr bwMode="auto">
          <a:xfrm>
            <a:off x="6553200" y="533400"/>
            <a:ext cx="2209800" cy="1506538"/>
            <a:chOff x="4032" y="3408"/>
            <a:chExt cx="1056" cy="720"/>
          </a:xfrm>
        </p:grpSpPr>
        <p:sp>
          <p:nvSpPr>
            <p:cNvPr id="16390" name="AutoShape 39"/>
            <p:cNvSpPr>
              <a:spLocks noChangeArrowheads="1"/>
            </p:cNvSpPr>
            <p:nvPr/>
          </p:nvSpPr>
          <p:spPr bwMode="auto">
            <a:xfrm>
              <a:off x="4032" y="3408"/>
              <a:ext cx="528" cy="528"/>
            </a:xfrm>
            <a:prstGeom prst="cube">
              <a:avLst>
                <a:gd name="adj" fmla="val 25000"/>
              </a:avLst>
            </a:prstGeom>
            <a:solidFill>
              <a:srgbClr val="CCFFCC"/>
            </a:solidFill>
            <a:ln w="9525">
              <a:solidFill>
                <a:schemeClr val="tx1"/>
              </a:solidFill>
              <a:miter lim="800000"/>
              <a:headEnd/>
              <a:tailEnd/>
            </a:ln>
          </p:spPr>
          <p:txBody>
            <a:bodyPr wrap="none" anchor="ctr"/>
            <a:lstStyle/>
            <a:p>
              <a:endParaRPr lang="en-US" sz="1200"/>
            </a:p>
          </p:txBody>
        </p:sp>
        <p:sp>
          <p:nvSpPr>
            <p:cNvPr id="16391" name="AutoShape 40"/>
            <p:cNvSpPr>
              <a:spLocks noChangeArrowheads="1"/>
            </p:cNvSpPr>
            <p:nvPr/>
          </p:nvSpPr>
          <p:spPr bwMode="auto">
            <a:xfrm>
              <a:off x="4608" y="3456"/>
              <a:ext cx="480" cy="480"/>
            </a:xfrm>
            <a:prstGeom prst="cube">
              <a:avLst>
                <a:gd name="adj" fmla="val 25000"/>
              </a:avLst>
            </a:prstGeom>
            <a:solidFill>
              <a:srgbClr val="FF6600"/>
            </a:solidFill>
            <a:ln w="9525">
              <a:solidFill>
                <a:schemeClr val="tx1"/>
              </a:solidFill>
              <a:miter lim="800000"/>
              <a:headEnd/>
              <a:tailEnd/>
            </a:ln>
          </p:spPr>
          <p:txBody>
            <a:bodyPr wrap="none" anchor="ctr"/>
            <a:lstStyle/>
            <a:p>
              <a:endParaRPr lang="en-US"/>
            </a:p>
          </p:txBody>
        </p:sp>
        <p:pic>
          <p:nvPicPr>
            <p:cNvPr id="16392" name="Picture 41" descr="D:\GRAPHICS\VERT_MAP\AHP\H_10744\3DSCOWER.BMP"/>
            <p:cNvPicPr>
              <a:picLocks noChangeAspect="1" noChangeArrowheads="1"/>
            </p:cNvPicPr>
            <p:nvPr/>
          </p:nvPicPr>
          <p:blipFill>
            <a:blip r:embed="rId3" cstate="print"/>
            <a:srcRect/>
            <a:stretch>
              <a:fillRect/>
            </a:stretch>
          </p:blipFill>
          <p:spPr bwMode="auto">
            <a:xfrm>
              <a:off x="4080" y="3552"/>
              <a:ext cx="336" cy="381"/>
            </a:xfrm>
            <a:prstGeom prst="rect">
              <a:avLst/>
            </a:prstGeom>
            <a:noFill/>
            <a:ln w="9525">
              <a:noFill/>
              <a:miter lim="800000"/>
              <a:headEnd/>
              <a:tailEnd/>
            </a:ln>
          </p:spPr>
        </p:pic>
        <p:pic>
          <p:nvPicPr>
            <p:cNvPr id="16393" name="Picture 42" descr="D:\GRAPHICS\VERT_MAP\RU\763CHART.TIF"/>
            <p:cNvPicPr>
              <a:picLocks noChangeAspect="1" noChangeArrowheads="1"/>
            </p:cNvPicPr>
            <p:nvPr/>
          </p:nvPicPr>
          <p:blipFill>
            <a:blip r:embed="rId4" cstate="print"/>
            <a:srcRect l="11562" t="20033" r="38885" b="29216"/>
            <a:stretch>
              <a:fillRect/>
            </a:stretch>
          </p:blipFill>
          <p:spPr bwMode="auto">
            <a:xfrm>
              <a:off x="4608" y="3600"/>
              <a:ext cx="336" cy="336"/>
            </a:xfrm>
            <a:prstGeom prst="rect">
              <a:avLst/>
            </a:prstGeom>
            <a:noFill/>
            <a:ln w="9525">
              <a:noFill/>
              <a:miter lim="800000"/>
              <a:headEnd/>
              <a:tailEnd/>
            </a:ln>
          </p:spPr>
        </p:pic>
        <p:sp>
          <p:nvSpPr>
            <p:cNvPr id="16394" name="AutoShape 43"/>
            <p:cNvSpPr>
              <a:spLocks noChangeArrowheads="1"/>
            </p:cNvSpPr>
            <p:nvPr/>
          </p:nvSpPr>
          <p:spPr bwMode="auto">
            <a:xfrm>
              <a:off x="4210" y="3600"/>
              <a:ext cx="528" cy="528"/>
            </a:xfrm>
            <a:prstGeom prst="cube">
              <a:avLst>
                <a:gd name="adj" fmla="val 25000"/>
              </a:avLst>
            </a:prstGeom>
            <a:solidFill>
              <a:srgbClr val="FFFF99"/>
            </a:solidFill>
            <a:ln w="9525">
              <a:solidFill>
                <a:schemeClr val="tx1"/>
              </a:solidFill>
              <a:miter lim="800000"/>
              <a:headEnd/>
              <a:tailEnd/>
            </a:ln>
          </p:spPr>
          <p:txBody>
            <a:bodyPr wrap="none" anchor="ctr"/>
            <a:lstStyle/>
            <a:p>
              <a:endParaRPr lang="en-US"/>
            </a:p>
          </p:txBody>
        </p:sp>
      </p:grpSp>
      <p:pic>
        <p:nvPicPr>
          <p:cNvPr id="16389" name="Picture 11" descr="shorttimeseries"/>
          <p:cNvPicPr>
            <a:picLocks noChangeAspect="1" noChangeArrowheads="1"/>
          </p:cNvPicPr>
          <p:nvPr/>
        </p:nvPicPr>
        <p:blipFill>
          <a:blip r:embed="rId5" cstate="print"/>
          <a:srcRect/>
          <a:stretch>
            <a:fillRect/>
          </a:stretch>
        </p:blipFill>
        <p:spPr bwMode="auto">
          <a:xfrm>
            <a:off x="6553200" y="1066800"/>
            <a:ext cx="731837" cy="638175"/>
          </a:xfrm>
          <a:prstGeom prst="rect">
            <a:avLst/>
          </a:prstGeom>
          <a:noFill/>
          <a:ln w="38100">
            <a:noFill/>
            <a:miter lim="800000"/>
            <a:headEnd/>
            <a:tailEnd/>
          </a:ln>
        </p:spPr>
      </p:pic>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va_nj_tbm_tg"/>
          <p:cNvPicPr>
            <a:picLocks noChangeAspect="1" noChangeArrowheads="1"/>
          </p:cNvPicPr>
          <p:nvPr/>
        </p:nvPicPr>
        <p:blipFill>
          <a:blip r:embed="rId3" cstate="print"/>
          <a:srcRect l="2568" t="1488" r="2888" b="1486"/>
          <a:stretch>
            <a:fillRect/>
          </a:stretch>
        </p:blipFill>
        <p:spPr bwMode="auto">
          <a:xfrm>
            <a:off x="412750" y="1905000"/>
            <a:ext cx="3565525" cy="4800600"/>
          </a:xfrm>
          <a:prstGeom prst="rect">
            <a:avLst/>
          </a:prstGeom>
          <a:noFill/>
          <a:ln w="9525">
            <a:noFill/>
            <a:miter lim="800000"/>
            <a:headEnd/>
            <a:tailEnd/>
          </a:ln>
          <a:effectLst>
            <a:softEdge rad="63500"/>
          </a:effectLst>
        </p:spPr>
      </p:pic>
      <p:pic>
        <p:nvPicPr>
          <p:cNvPr id="5" name="Picture 6" descr="va_nj_chk_bay_tss"/>
          <p:cNvPicPr>
            <a:picLocks noChangeAspect="1" noChangeArrowheads="1"/>
          </p:cNvPicPr>
          <p:nvPr/>
        </p:nvPicPr>
        <p:blipFill>
          <a:blip r:embed="rId4" cstate="print"/>
          <a:srcRect l="2470" t="1364" r="3059" b="1364"/>
          <a:stretch>
            <a:fillRect/>
          </a:stretch>
        </p:blipFill>
        <p:spPr bwMode="auto">
          <a:xfrm>
            <a:off x="5137150" y="1905000"/>
            <a:ext cx="3625850" cy="4800600"/>
          </a:xfrm>
          <a:prstGeom prst="rect">
            <a:avLst/>
          </a:prstGeom>
          <a:noFill/>
          <a:ln w="9525">
            <a:noFill/>
            <a:miter lim="800000"/>
            <a:headEnd/>
            <a:tailEnd/>
          </a:ln>
          <a:effectLst>
            <a:softEdge rad="63500"/>
          </a:effectLst>
        </p:spPr>
      </p:pic>
      <p:sp>
        <p:nvSpPr>
          <p:cNvPr id="6" name="Line 7"/>
          <p:cNvSpPr>
            <a:spLocks noChangeShapeType="1"/>
          </p:cNvSpPr>
          <p:nvPr/>
        </p:nvSpPr>
        <p:spPr bwMode="auto">
          <a:xfrm>
            <a:off x="3994150" y="4267200"/>
            <a:ext cx="1143000" cy="0"/>
          </a:xfrm>
          <a:prstGeom prst="line">
            <a:avLst/>
          </a:prstGeom>
          <a:noFill/>
          <a:ln w="38100">
            <a:solidFill>
              <a:srgbClr val="FFFF00"/>
            </a:solidFill>
            <a:round/>
            <a:headEnd/>
            <a:tailEnd type="triangle" w="med" len="med"/>
          </a:ln>
          <a:effectLst>
            <a:outerShdw blurRad="50800" dist="38100" dir="5400000" algn="t" rotWithShape="0">
              <a:prstClr val="black">
                <a:alpha val="40000"/>
              </a:prstClr>
            </a:outerShdw>
          </a:effectLst>
        </p:spPr>
        <p:txBody>
          <a:bodyPr/>
          <a:lstStyle/>
          <a:p>
            <a:pPr>
              <a:defRPr/>
            </a:pPr>
            <a:endParaRPr lang="en-US"/>
          </a:p>
        </p:txBody>
      </p:sp>
      <p:sp>
        <p:nvSpPr>
          <p:cNvPr id="22533" name="Text Box 8"/>
          <p:cNvSpPr txBox="1">
            <a:spLocks noChangeArrowheads="1"/>
          </p:cNvSpPr>
          <p:nvPr/>
        </p:nvSpPr>
        <p:spPr bwMode="auto">
          <a:xfrm>
            <a:off x="685800" y="304800"/>
            <a:ext cx="7391400" cy="519113"/>
          </a:xfrm>
          <a:prstGeom prst="rect">
            <a:avLst/>
          </a:prstGeom>
          <a:noFill/>
          <a:ln w="9525">
            <a:noFill/>
            <a:miter lim="800000"/>
            <a:headEnd/>
            <a:tailEnd/>
          </a:ln>
        </p:spPr>
        <p:txBody>
          <a:bodyPr lIns="92075" tIns="46038" rIns="92075" bIns="46038">
            <a:spAutoFit/>
          </a:bodyPr>
          <a:lstStyle/>
          <a:p>
            <a:pPr algn="ctr" eaLnBrk="0" hangingPunct="0">
              <a:spcBef>
                <a:spcPct val="50000"/>
              </a:spcBef>
            </a:pPr>
            <a:r>
              <a:rPr lang="en-US" sz="2800" b="1" dirty="0">
                <a:solidFill>
                  <a:schemeClr val="tx2"/>
                </a:solidFill>
                <a:cs typeface="Arial" charset="0"/>
              </a:rPr>
              <a:t>Topography of the Sea Surface</a:t>
            </a:r>
          </a:p>
        </p:txBody>
      </p:sp>
      <p:sp>
        <p:nvSpPr>
          <p:cNvPr id="22534" name="Text Box 9"/>
          <p:cNvSpPr txBox="1">
            <a:spLocks noChangeArrowheads="1"/>
          </p:cNvSpPr>
          <p:nvPr/>
        </p:nvSpPr>
        <p:spPr bwMode="auto">
          <a:xfrm>
            <a:off x="533400" y="762000"/>
            <a:ext cx="8153400" cy="1116013"/>
          </a:xfrm>
          <a:prstGeom prst="rect">
            <a:avLst/>
          </a:prstGeom>
          <a:noFill/>
          <a:ln w="9525">
            <a:noFill/>
            <a:miter lim="800000"/>
            <a:headEnd/>
            <a:tailEnd/>
          </a:ln>
        </p:spPr>
        <p:txBody>
          <a:bodyPr>
            <a:spAutoFit/>
          </a:bodyPr>
          <a:lstStyle/>
          <a:p>
            <a:pPr marL="171450" indent="-171450" eaLnBrk="0" hangingPunct="0">
              <a:spcBef>
                <a:spcPct val="50000"/>
              </a:spcBef>
              <a:buFontTx/>
              <a:buChar char="•"/>
            </a:pPr>
            <a:r>
              <a:rPr lang="en-US" sz="1900" dirty="0">
                <a:solidFill>
                  <a:schemeClr val="tx2"/>
                </a:solidFill>
              </a:rPr>
              <a:t>Defined </a:t>
            </a:r>
            <a:r>
              <a:rPr lang="en-US" sz="1900" dirty="0" smtClean="0">
                <a:solidFill>
                  <a:schemeClr val="tx2"/>
                </a:solidFill>
              </a:rPr>
              <a:t>here as </a:t>
            </a:r>
            <a:r>
              <a:rPr lang="en-US" sz="1900" dirty="0">
                <a:solidFill>
                  <a:schemeClr val="tx2"/>
                </a:solidFill>
              </a:rPr>
              <a:t>the difference between </a:t>
            </a:r>
            <a:r>
              <a:rPr lang="en-US" sz="1900" b="1" dirty="0">
                <a:solidFill>
                  <a:schemeClr val="accent6">
                    <a:lumMod val="50000"/>
                  </a:schemeClr>
                </a:solidFill>
              </a:rPr>
              <a:t>NAVD 88 and local mean sea level</a:t>
            </a:r>
          </a:p>
          <a:p>
            <a:pPr marL="171450" indent="-171450" eaLnBrk="0" hangingPunct="0">
              <a:spcBef>
                <a:spcPct val="50000"/>
              </a:spcBef>
              <a:buFontTx/>
              <a:buChar char="•"/>
            </a:pPr>
            <a:r>
              <a:rPr lang="en-US" sz="1900" dirty="0">
                <a:solidFill>
                  <a:schemeClr val="tx2"/>
                </a:solidFill>
              </a:rPr>
              <a:t>Observed </a:t>
            </a:r>
            <a:r>
              <a:rPr lang="en-US" sz="1900" dirty="0" smtClean="0">
                <a:solidFill>
                  <a:schemeClr val="tx2"/>
                </a:solidFill>
              </a:rPr>
              <a:t>NAVD88-LMSL </a:t>
            </a:r>
            <a:r>
              <a:rPr lang="en-US" sz="1900" dirty="0">
                <a:solidFill>
                  <a:schemeClr val="tx2"/>
                </a:solidFill>
              </a:rPr>
              <a:t>differences at benchmark locations are spatially interpolated using a minimum curvature algorithm</a:t>
            </a:r>
            <a:endParaRPr lang="en-US" sz="1900" dirty="0">
              <a:solidFill>
                <a:schemeClr val="bg1"/>
              </a:solidFill>
            </a:endParaRPr>
          </a:p>
        </p:txBody>
      </p:sp>
      <p:pic>
        <p:nvPicPr>
          <p:cNvPr id="7" name="Picture 6" descr="va_nj_chk_bay_tss"/>
          <p:cNvPicPr>
            <a:picLocks noChangeAspect="1" noChangeArrowheads="1"/>
          </p:cNvPicPr>
          <p:nvPr/>
        </p:nvPicPr>
        <p:blipFill>
          <a:blip r:embed="rId4" cstate="print"/>
          <a:srcRect l="3624" t="2345" r="70620" b="86284"/>
          <a:stretch>
            <a:fillRect/>
          </a:stretch>
        </p:blipFill>
        <p:spPr bwMode="auto">
          <a:xfrm>
            <a:off x="4535488" y="1841500"/>
            <a:ext cx="1976437" cy="1122363"/>
          </a:xfrm>
          <a:prstGeom prst="rect">
            <a:avLst/>
          </a:prstGeom>
          <a:ln>
            <a:noFill/>
          </a:ln>
          <a:effectLst>
            <a:outerShdw blurRad="292100" dist="139700" dir="2700000" algn="tl" rotWithShape="0">
              <a:srgbClr val="333333">
                <a:alpha val="65000"/>
              </a:srgbClr>
            </a:outerShdw>
          </a:effectLst>
        </p:spPr>
      </p:pic>
      <p:pic>
        <p:nvPicPr>
          <p:cNvPr id="8" name="Picture 5" descr="va_nj_tbm_tg"/>
          <p:cNvPicPr>
            <a:picLocks noChangeAspect="1" noChangeArrowheads="1"/>
          </p:cNvPicPr>
          <p:nvPr/>
        </p:nvPicPr>
        <p:blipFill>
          <a:blip r:embed="rId3" cstate="print"/>
          <a:srcRect l="3965" t="2371" r="71133" b="91505"/>
          <a:stretch>
            <a:fillRect/>
          </a:stretch>
        </p:blipFill>
        <p:spPr bwMode="auto">
          <a:xfrm>
            <a:off x="171450" y="1854200"/>
            <a:ext cx="1990725" cy="6413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6879" t="11117" r="8408" b="17235"/>
          <a:stretch>
            <a:fillRect/>
          </a:stretch>
        </p:blipFill>
        <p:spPr bwMode="auto">
          <a:xfrm>
            <a:off x="0" y="0"/>
            <a:ext cx="9144000" cy="6859451"/>
          </a:xfrm>
          <a:prstGeom prst="rect">
            <a:avLst/>
          </a:prstGeom>
          <a:noFill/>
          <a:ln w="9525">
            <a:noFill/>
            <a:miter lim="800000"/>
            <a:headEnd/>
            <a:tailEnd/>
          </a:ln>
        </p:spPr>
      </p:pic>
      <p:sp>
        <p:nvSpPr>
          <p:cNvPr id="4" name="TextBox 3"/>
          <p:cNvSpPr txBox="1"/>
          <p:nvPr/>
        </p:nvSpPr>
        <p:spPr>
          <a:xfrm>
            <a:off x="438912" y="502920"/>
            <a:ext cx="5120640" cy="584775"/>
          </a:xfrm>
          <a:prstGeom prst="rect">
            <a:avLst/>
          </a:prstGeom>
          <a:noFill/>
        </p:spPr>
        <p:txBody>
          <a:bodyPr wrap="square" rtlCol="0">
            <a:spAutoFit/>
          </a:bodyPr>
          <a:lstStyle/>
          <a:p>
            <a:r>
              <a:rPr lang="en-US" sz="3200" b="1" dirty="0" smtClean="0">
                <a:solidFill>
                  <a:srgbClr val="FFC000"/>
                </a:solidFill>
                <a:effectLst>
                  <a:outerShdw blurRad="38100" dist="63500" dir="2700000" algn="tl">
                    <a:srgbClr val="000000">
                      <a:alpha val="75000"/>
                    </a:srgbClr>
                  </a:outerShdw>
                </a:effectLst>
              </a:rPr>
              <a:t>vdatum.noaa.gov</a:t>
            </a:r>
            <a:endParaRPr lang="en-US" sz="3200" b="1" dirty="0">
              <a:solidFill>
                <a:srgbClr val="FFC000"/>
              </a:solidFill>
              <a:effectLst>
                <a:outerShdw blurRad="38100" dist="38100" dir="2700000" algn="tl">
                  <a:srgbClr val="000000">
                    <a:alpha val="75000"/>
                  </a:srgbClr>
                </a:outerShdw>
              </a:effectLst>
            </a:endParaRPr>
          </a:p>
        </p:txBody>
      </p:sp>
      <p:sp>
        <p:nvSpPr>
          <p:cNvPr id="5" name="Date Placeholder 4"/>
          <p:cNvSpPr>
            <a:spLocks noGrp="1"/>
          </p:cNvSpPr>
          <p:nvPr>
            <p:ph type="dt" sz="half" idx="10"/>
          </p:nvPr>
        </p:nvSpPr>
        <p:spPr/>
        <p:txBody>
          <a:bodyPr/>
          <a:lstStyle/>
          <a:p>
            <a:pPr>
              <a:defRPr/>
            </a:pPr>
            <a:r>
              <a:rPr lang="en-US" smtClean="0"/>
              <a:t>7/18/2011</a:t>
            </a: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6879" t="10984" r="8408" b="17383"/>
          <a:stretch>
            <a:fillRect/>
          </a:stretch>
        </p:blipFill>
        <p:spPr bwMode="auto">
          <a:xfrm>
            <a:off x="0" y="0"/>
            <a:ext cx="9144000" cy="6858000"/>
          </a:xfrm>
          <a:prstGeom prst="rect">
            <a:avLst/>
          </a:prstGeom>
          <a:noFill/>
          <a:ln w="9525">
            <a:noFill/>
            <a:miter lim="800000"/>
            <a:headEnd/>
            <a:tailEnd/>
          </a:ln>
        </p:spPr>
      </p:pic>
      <p:sp>
        <p:nvSpPr>
          <p:cNvPr id="3" name="Left Arrow 2"/>
          <p:cNvSpPr>
            <a:spLocks noChangeArrowheads="1"/>
          </p:cNvSpPr>
          <p:nvPr/>
        </p:nvSpPr>
        <p:spPr bwMode="auto">
          <a:xfrm rot="5400000">
            <a:off x="388620" y="1613916"/>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4" name="TextBox 3"/>
          <p:cNvSpPr txBox="1"/>
          <p:nvPr/>
        </p:nvSpPr>
        <p:spPr>
          <a:xfrm>
            <a:off x="1133856" y="1371814"/>
            <a:ext cx="2048256" cy="923330"/>
          </a:xfrm>
          <a:prstGeom prst="rect">
            <a:avLst/>
          </a:prstGeom>
          <a:noFill/>
        </p:spPr>
        <p:txBody>
          <a:bodyPr wrap="square" rtlCol="0">
            <a:spAutoFit/>
          </a:bodyPr>
          <a:lstStyle/>
          <a:p>
            <a:r>
              <a:rPr lang="en-US" b="1" dirty="0" smtClean="0">
                <a:solidFill>
                  <a:srgbClr val="C00000"/>
                </a:solidFill>
              </a:rPr>
              <a:t>Need this for tidal datum transformations</a:t>
            </a:r>
            <a:endParaRPr lang="en-US" b="1" dirty="0">
              <a:solidFill>
                <a:srgbClr val="C00000"/>
              </a:solidFill>
            </a:endParaRPr>
          </a:p>
        </p:txBody>
      </p:sp>
      <p:sp>
        <p:nvSpPr>
          <p:cNvPr id="5" name="Left Arrow 4"/>
          <p:cNvSpPr>
            <a:spLocks noChangeArrowheads="1"/>
          </p:cNvSpPr>
          <p:nvPr/>
        </p:nvSpPr>
        <p:spPr bwMode="auto">
          <a:xfrm rot="16200000">
            <a:off x="388620" y="4503420"/>
            <a:ext cx="914400" cy="374904"/>
          </a:xfrm>
          <a:prstGeom prst="leftArrow">
            <a:avLst>
              <a:gd name="adj1" fmla="val 50000"/>
              <a:gd name="adj2" fmla="val 50000"/>
            </a:avLst>
          </a:prstGeom>
          <a:solidFill>
            <a:srgbClr val="FF0000"/>
          </a:solidFill>
          <a:ln w="9525" algn="ctr">
            <a:solidFill>
              <a:schemeClr val="tx1"/>
            </a:solidFill>
            <a:round/>
            <a:headEnd/>
            <a:tailEnd/>
          </a:ln>
        </p:spPr>
        <p:txBody>
          <a:bodyPr/>
          <a:lstStyle/>
          <a:p>
            <a:endParaRPr lang="en-US"/>
          </a:p>
        </p:txBody>
      </p:sp>
      <p:sp>
        <p:nvSpPr>
          <p:cNvPr id="6" name="TextBox 5"/>
          <p:cNvSpPr txBox="1"/>
          <p:nvPr/>
        </p:nvSpPr>
        <p:spPr>
          <a:xfrm>
            <a:off x="1133856" y="4224742"/>
            <a:ext cx="2048256" cy="923330"/>
          </a:xfrm>
          <a:prstGeom prst="rect">
            <a:avLst/>
          </a:prstGeom>
          <a:noFill/>
        </p:spPr>
        <p:txBody>
          <a:bodyPr wrap="square" rtlCol="0">
            <a:spAutoFit/>
          </a:bodyPr>
          <a:lstStyle/>
          <a:p>
            <a:r>
              <a:rPr lang="en-US" b="1" dirty="0" smtClean="0">
                <a:solidFill>
                  <a:srgbClr val="C00000"/>
                </a:solidFill>
              </a:rPr>
              <a:t>Need </a:t>
            </a:r>
            <a:r>
              <a:rPr lang="en-US" b="1" dirty="0" err="1" smtClean="0">
                <a:solidFill>
                  <a:srgbClr val="C00000"/>
                </a:solidFill>
              </a:rPr>
              <a:t>geoid</a:t>
            </a:r>
            <a:r>
              <a:rPr lang="en-US" b="1" dirty="0" smtClean="0">
                <a:solidFill>
                  <a:srgbClr val="C00000"/>
                </a:solidFill>
              </a:rPr>
              <a:t>, NADCON, and VERTCON grids</a:t>
            </a:r>
            <a:endParaRPr lang="en-US" b="1" dirty="0">
              <a:solidFill>
                <a:srgbClr val="C00000"/>
              </a:solidFill>
            </a:endParaRPr>
          </a:p>
        </p:txBody>
      </p:sp>
      <p:sp>
        <p:nvSpPr>
          <p:cNvPr id="7" name="Date Placeholder 6"/>
          <p:cNvSpPr>
            <a:spLocks noGrp="1"/>
          </p:cNvSpPr>
          <p:nvPr>
            <p:ph type="dt" sz="half" idx="10"/>
          </p:nvPr>
        </p:nvSpPr>
        <p:spPr/>
        <p:txBody>
          <a:bodyPr/>
          <a:lstStyle/>
          <a:p>
            <a:pPr>
              <a:defRPr/>
            </a:pPr>
            <a:r>
              <a:rPr lang="en-US" smtClean="0"/>
              <a:t>7/18/2011</a:t>
            </a:r>
            <a:endParaRPr lang="en-US"/>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vertical </a:t>
            </a:r>
            <a:r>
              <a:rPr lang="en-US" dirty="0" err="1" smtClean="0"/>
              <a:t>datums</a:t>
            </a:r>
            <a:r>
              <a:rPr lang="en-US" dirty="0" smtClean="0"/>
              <a:t> are in use?</a:t>
            </a:r>
            <a:endParaRPr lang="en-US" dirty="0"/>
          </a:p>
        </p:txBody>
      </p:sp>
      <p:sp>
        <p:nvSpPr>
          <p:cNvPr id="3" name="Content Placeholder 2"/>
          <p:cNvSpPr>
            <a:spLocks noGrp="1"/>
          </p:cNvSpPr>
          <p:nvPr>
            <p:ph idx="1"/>
          </p:nvPr>
        </p:nvSpPr>
        <p:spPr/>
        <p:txBody>
          <a:bodyPr/>
          <a:lstStyle/>
          <a:p>
            <a:r>
              <a:rPr lang="en-US" dirty="0" err="1" smtClean="0"/>
              <a:t>Orthometric</a:t>
            </a:r>
            <a:r>
              <a:rPr lang="en-US" dirty="0" smtClean="0"/>
              <a:t>: NAVD88, NGVD29 (</a:t>
            </a:r>
            <a:r>
              <a:rPr lang="en-US" dirty="0" err="1" smtClean="0"/>
              <a:t>superceded</a:t>
            </a:r>
            <a:r>
              <a:rPr lang="en-US" dirty="0" smtClean="0"/>
              <a:t>)</a:t>
            </a:r>
          </a:p>
          <a:p>
            <a:r>
              <a:rPr lang="en-US" dirty="0" smtClean="0"/>
              <a:t>Ellipsoid: NAD83, WGS84 (4), ITRF## (11)</a:t>
            </a:r>
          </a:p>
          <a:p>
            <a:r>
              <a:rPr lang="en-US" dirty="0" smtClean="0"/>
              <a:t>TIDAL</a:t>
            </a:r>
          </a:p>
          <a:p>
            <a:r>
              <a:rPr lang="en-US" dirty="0" smtClean="0"/>
              <a:t>Island </a:t>
            </a:r>
            <a:r>
              <a:rPr lang="en-US" dirty="0" err="1" smtClean="0"/>
              <a:t>datums</a:t>
            </a:r>
            <a:r>
              <a:rPr lang="en-US" dirty="0" smtClean="0"/>
              <a:t> (HI, PR, VI, AM, GU, MAR)</a:t>
            </a:r>
          </a:p>
          <a:p>
            <a:r>
              <a:rPr lang="en-US" dirty="0" smtClean="0"/>
              <a:t>Non-tidal: IGLD85 [details in next talk]</a:t>
            </a:r>
          </a:p>
          <a:p>
            <a:endParaRPr lang="en-US"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457200" y="381000"/>
            <a:ext cx="8229600" cy="4525963"/>
          </a:xfrm>
        </p:spPr>
        <p:txBody>
          <a:bodyPr/>
          <a:lstStyle/>
          <a:p>
            <a:pPr algn="ctr">
              <a:buFont typeface="Arial" charset="0"/>
              <a:buNone/>
            </a:pPr>
            <a:r>
              <a:rPr lang="en-US" sz="3200" i="1" dirty="0" smtClean="0"/>
              <a:t>Uncertainty has been calculated for </a:t>
            </a:r>
          </a:p>
          <a:p>
            <a:pPr algn="ctr">
              <a:buFont typeface="Arial" charset="0"/>
              <a:buNone/>
            </a:pPr>
            <a:r>
              <a:rPr lang="en-US" sz="3200" i="1" dirty="0" smtClean="0"/>
              <a:t>transformations across the full process (at 1</a:t>
            </a:r>
            <a:r>
              <a:rPr lang="el-GR" sz="3200" i="1" dirty="0" smtClean="0"/>
              <a:t>σ</a:t>
            </a:r>
            <a:r>
              <a:rPr lang="en-US" sz="3200" i="1" dirty="0" smtClean="0"/>
              <a:t>)</a:t>
            </a:r>
          </a:p>
          <a:p>
            <a:endParaRPr lang="en-US" i="1" dirty="0" smtClean="0"/>
          </a:p>
        </p:txBody>
      </p:sp>
      <p:pic>
        <p:nvPicPr>
          <p:cNvPr id="1026" name="Picture 2"/>
          <p:cNvPicPr>
            <a:picLocks noChangeAspect="1" noChangeArrowheads="1"/>
          </p:cNvPicPr>
          <p:nvPr/>
        </p:nvPicPr>
        <p:blipFill>
          <a:blip r:embed="rId3" cstate="print"/>
          <a:srcRect l="9886" t="29261" r="62841" b="37500"/>
          <a:stretch>
            <a:fillRect/>
          </a:stretch>
        </p:blipFill>
        <p:spPr bwMode="auto">
          <a:xfrm>
            <a:off x="152400" y="1600200"/>
            <a:ext cx="8853488" cy="4316413"/>
          </a:xfrm>
          <a:prstGeom prst="rect">
            <a:avLst/>
          </a:prstGeom>
          <a:ln>
            <a:noFill/>
          </a:ln>
          <a:effectLst>
            <a:outerShdw blurRad="292100" dist="139700" dir="2700000" algn="tl" rotWithShape="0">
              <a:srgbClr val="333333">
                <a:alpha val="65000"/>
              </a:srgbClr>
            </a:outerShdw>
          </a:effectLst>
        </p:spPr>
      </p:pic>
      <p:sp>
        <p:nvSpPr>
          <p:cNvPr id="24580" name="TextBox 4"/>
          <p:cNvSpPr txBox="1">
            <a:spLocks noChangeArrowheads="1"/>
          </p:cNvSpPr>
          <p:nvPr/>
        </p:nvSpPr>
        <p:spPr bwMode="auto">
          <a:xfrm>
            <a:off x="800100" y="6134100"/>
            <a:ext cx="1430338" cy="523875"/>
          </a:xfrm>
          <a:prstGeom prst="rect">
            <a:avLst/>
          </a:prstGeom>
          <a:noFill/>
          <a:ln w="9525">
            <a:noFill/>
            <a:miter lim="800000"/>
            <a:headEnd/>
            <a:tailEnd/>
          </a:ln>
        </p:spPr>
        <p:txBody>
          <a:bodyPr wrap="none">
            <a:spAutoFit/>
          </a:bodyPr>
          <a:lstStyle/>
          <a:p>
            <a:r>
              <a:rPr lang="en-US" sz="2800" b="1">
                <a:solidFill>
                  <a:srgbClr val="0000FF"/>
                </a:solidFill>
                <a:latin typeface="Calibri" pitchFamily="34" charset="0"/>
              </a:rPr>
              <a:t>Ellipsoid</a:t>
            </a:r>
          </a:p>
        </p:txBody>
      </p:sp>
      <p:sp>
        <p:nvSpPr>
          <p:cNvPr id="24581" name="TextBox 5"/>
          <p:cNvSpPr txBox="1">
            <a:spLocks noChangeArrowheads="1"/>
          </p:cNvSpPr>
          <p:nvPr/>
        </p:nvSpPr>
        <p:spPr bwMode="auto">
          <a:xfrm>
            <a:off x="3648075" y="6115050"/>
            <a:ext cx="2027238" cy="523875"/>
          </a:xfrm>
          <a:prstGeom prst="rect">
            <a:avLst/>
          </a:prstGeom>
          <a:noFill/>
          <a:ln w="9525">
            <a:noFill/>
            <a:miter lim="800000"/>
            <a:headEnd/>
            <a:tailEnd/>
          </a:ln>
        </p:spPr>
        <p:txBody>
          <a:bodyPr wrap="none">
            <a:spAutoFit/>
          </a:bodyPr>
          <a:lstStyle/>
          <a:p>
            <a:r>
              <a:rPr lang="en-US" sz="2800" b="1">
                <a:solidFill>
                  <a:srgbClr val="0000FF"/>
                </a:solidFill>
                <a:latin typeface="Calibri" pitchFamily="34" charset="0"/>
              </a:rPr>
              <a:t>Orthometric</a:t>
            </a:r>
          </a:p>
        </p:txBody>
      </p:sp>
      <p:sp>
        <p:nvSpPr>
          <p:cNvPr id="24582" name="TextBox 6"/>
          <p:cNvSpPr txBox="1">
            <a:spLocks noChangeArrowheads="1"/>
          </p:cNvSpPr>
          <p:nvPr/>
        </p:nvSpPr>
        <p:spPr bwMode="auto">
          <a:xfrm>
            <a:off x="7038975" y="6096000"/>
            <a:ext cx="909638" cy="523875"/>
          </a:xfrm>
          <a:prstGeom prst="rect">
            <a:avLst/>
          </a:prstGeom>
          <a:noFill/>
          <a:ln w="9525">
            <a:noFill/>
            <a:miter lim="800000"/>
            <a:headEnd/>
            <a:tailEnd/>
          </a:ln>
        </p:spPr>
        <p:txBody>
          <a:bodyPr wrap="none">
            <a:spAutoFit/>
          </a:bodyPr>
          <a:lstStyle/>
          <a:p>
            <a:r>
              <a:rPr lang="en-US" sz="2800" b="1">
                <a:solidFill>
                  <a:srgbClr val="0000FF"/>
                </a:solidFill>
                <a:latin typeface="Calibri" pitchFamily="34" charset="0"/>
              </a:rPr>
              <a:t>Tidal</a:t>
            </a:r>
          </a:p>
        </p:txBody>
      </p:sp>
      <p:sp>
        <p:nvSpPr>
          <p:cNvPr id="24583" name="TextBox 6"/>
          <p:cNvSpPr txBox="1">
            <a:spLocks noChangeArrowheads="1"/>
          </p:cNvSpPr>
          <p:nvPr/>
        </p:nvSpPr>
        <p:spPr bwMode="auto">
          <a:xfrm>
            <a:off x="3001963" y="1855788"/>
            <a:ext cx="3200400" cy="400050"/>
          </a:xfrm>
          <a:prstGeom prst="rect">
            <a:avLst/>
          </a:prstGeom>
          <a:noFill/>
          <a:ln w="9525">
            <a:noFill/>
            <a:miter lim="800000"/>
            <a:headEnd/>
            <a:tailEnd/>
          </a:ln>
        </p:spPr>
        <p:txBody>
          <a:bodyPr>
            <a:spAutoFit/>
          </a:bodyPr>
          <a:lstStyle/>
          <a:p>
            <a:r>
              <a:rPr lang="en-US" sz="2000" i="1">
                <a:solidFill>
                  <a:srgbClr val="FF0000"/>
                </a:solidFill>
              </a:rPr>
              <a:t>Chesapeake Bay Region</a:t>
            </a: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7586" name="Picture 2"/>
          <p:cNvPicPr>
            <a:picLocks noGrp="1" noChangeAspect="1" noChangeArrowheads="1"/>
          </p:cNvPicPr>
          <p:nvPr>
            <p:ph idx="1"/>
          </p:nvPr>
        </p:nvPicPr>
        <p:blipFill>
          <a:blip r:embed="rId3" cstate="print"/>
          <a:srcRect l="5303" t="40407" r="8831" b="30972"/>
          <a:stretch>
            <a:fillRect/>
          </a:stretch>
        </p:blipFill>
        <p:spPr bwMode="auto">
          <a:xfrm>
            <a:off x="-156882" y="4114800"/>
            <a:ext cx="9300882" cy="2165959"/>
          </a:xfrm>
          <a:prstGeom prst="rect">
            <a:avLst/>
          </a:prstGeom>
          <a:noFill/>
          <a:ln w="9525">
            <a:noFill/>
            <a:miter lim="800000"/>
            <a:headEnd/>
            <a:tailEnd/>
          </a:ln>
        </p:spPr>
      </p:pic>
      <p:pic>
        <p:nvPicPr>
          <p:cNvPr id="67587" name="Picture 3"/>
          <p:cNvPicPr>
            <a:picLocks noChangeAspect="1" noChangeArrowheads="1"/>
          </p:cNvPicPr>
          <p:nvPr/>
        </p:nvPicPr>
        <p:blipFill>
          <a:blip r:embed="rId4" cstate="print"/>
          <a:srcRect l="5068" t="22798" r="8778" b="20207"/>
          <a:stretch>
            <a:fillRect/>
          </a:stretch>
        </p:blipFill>
        <p:spPr bwMode="auto">
          <a:xfrm>
            <a:off x="-152400" y="0"/>
            <a:ext cx="9296400" cy="4191000"/>
          </a:xfrm>
          <a:prstGeom prst="rect">
            <a:avLst/>
          </a:prstGeom>
          <a:noFill/>
          <a:ln w="9525">
            <a:noFill/>
            <a:miter lim="800000"/>
            <a:headEnd/>
            <a:tailEnd/>
          </a:ln>
        </p:spPr>
      </p:pic>
      <p:sp>
        <p:nvSpPr>
          <p:cNvPr id="8" name="TextBox 7"/>
          <p:cNvSpPr txBox="1"/>
          <p:nvPr/>
        </p:nvSpPr>
        <p:spPr>
          <a:xfrm>
            <a:off x="6934200" y="3581400"/>
            <a:ext cx="533400" cy="307777"/>
          </a:xfrm>
          <a:prstGeom prst="rect">
            <a:avLst/>
          </a:prstGeom>
          <a:solidFill>
            <a:schemeClr val="accent1">
              <a:lumMod val="40000"/>
              <a:lumOff val="60000"/>
            </a:schemeClr>
          </a:solidFill>
        </p:spPr>
        <p:txBody>
          <a:bodyPr wrap="square" rtlCol="0">
            <a:spAutoFit/>
          </a:bodyPr>
          <a:lstStyle/>
          <a:p>
            <a:r>
              <a:rPr lang="en-US" sz="1400" dirty="0" smtClean="0"/>
              <a:t>Each</a:t>
            </a:r>
            <a:endParaRPr lang="en-US" sz="1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92162"/>
          </a:xfrm>
        </p:spPr>
        <p:txBody>
          <a:bodyPr>
            <a:normAutofit fontScale="90000"/>
          </a:bodyPr>
          <a:lstStyle/>
          <a:p>
            <a:r>
              <a:rPr lang="en-US" dirty="0" smtClean="0"/>
              <a:t>Choosing unloaded Area (East Coast) “blues” the box</a:t>
            </a:r>
            <a:endParaRPr lang="en-US"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914401" y="1482060"/>
            <a:ext cx="7555590" cy="49187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Geodetic vertical datums (VERTCON)</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457200" y="990600"/>
            <a:ext cx="8310513" cy="5410200"/>
          </a:xfrm>
          <a:prstGeom prst="rect">
            <a:avLst/>
          </a:prstGeom>
          <a:noFill/>
          <a:ln w="9525">
            <a:noFill/>
            <a:miter lim="800000"/>
            <a:headEnd/>
            <a:tailEnd/>
          </a:ln>
        </p:spPr>
      </p:pic>
      <p:sp>
        <p:nvSpPr>
          <p:cNvPr id="9" name="Content Placeholder 8"/>
          <p:cNvSpPr>
            <a:spLocks noGrp="1"/>
          </p:cNvSpPr>
          <p:nvPr>
            <p:ph idx="1"/>
          </p:nvPr>
        </p:nvSpPr>
        <p:spPr/>
        <p:txBody>
          <a:bodyPr/>
          <a:lstStyle/>
          <a:p>
            <a:endParaRPr lang="en-US" dirty="0"/>
          </a:p>
        </p:txBody>
      </p:sp>
      <p:sp>
        <p:nvSpPr>
          <p:cNvPr id="7" name="Left Arrow 6"/>
          <p:cNvSpPr/>
          <p:nvPr/>
        </p:nvSpPr>
        <p:spPr>
          <a:xfrm rot="5400000">
            <a:off x="3585976" y="1900425"/>
            <a:ext cx="762587" cy="31453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VERTCON conversion</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510625" y="1143000"/>
            <a:ext cx="8076414"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Pt Reyes, CA</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85102" y="838200"/>
            <a:ext cx="8677897" cy="5565775"/>
          </a:xfrm>
          <a:prstGeom prst="rect">
            <a:avLst/>
          </a:prstGeom>
          <a:noFill/>
          <a:ln w="9525">
            <a:noFill/>
            <a:miter lim="800000"/>
            <a:headEnd/>
            <a:tailEnd/>
          </a:ln>
        </p:spPr>
      </p:pic>
      <p:sp>
        <p:nvSpPr>
          <p:cNvPr id="7" name="Left Arrow 6"/>
          <p:cNvSpPr/>
          <p:nvPr/>
        </p:nvSpPr>
        <p:spPr>
          <a:xfrm>
            <a:off x="5334000" y="3581400"/>
            <a:ext cx="762587" cy="31453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-999999.0000 usually means </a:t>
            </a:r>
            <a:br>
              <a:rPr lang="en-US" dirty="0" smtClean="0"/>
            </a:br>
            <a:r>
              <a:rPr lang="en-US" dirty="0" smtClean="0"/>
              <a:t>too far inland; not modeled</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838200" y="1482059"/>
            <a:ext cx="7543800" cy="49110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Pt Reyes, CA</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85102" y="838200"/>
            <a:ext cx="8677897" cy="5565775"/>
          </a:xfrm>
          <a:prstGeom prst="rect">
            <a:avLst/>
          </a:prstGeom>
          <a:noFill/>
          <a:ln w="9525">
            <a:noFill/>
            <a:miter lim="800000"/>
            <a:headEnd/>
            <a:tailEnd/>
          </a:ln>
        </p:spPr>
      </p:pic>
      <p:sp>
        <p:nvSpPr>
          <p:cNvPr id="6" name="Left Arrow 5"/>
          <p:cNvSpPr/>
          <p:nvPr/>
        </p:nvSpPr>
        <p:spPr>
          <a:xfrm rot="5400000">
            <a:off x="3890775" y="3881625"/>
            <a:ext cx="762587" cy="31453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600" dirty="0" smtClean="0"/>
              <a:t>-999999: out of range or bad format</a:t>
            </a:r>
            <a:endParaRPr lang="en-US" sz="3600" dirty="0"/>
          </a:p>
        </p:txBody>
      </p:sp>
      <p:sp>
        <p:nvSpPr>
          <p:cNvPr id="3" name="Date Placeholder 2"/>
          <p:cNvSpPr>
            <a:spLocks noGrp="1"/>
          </p:cNvSpPr>
          <p:nvPr>
            <p:ph type="dt" sz="half" idx="10"/>
          </p:nvPr>
        </p:nvSpPr>
        <p:spPr/>
        <p:txBody>
          <a:bodyPr/>
          <a:lstStyle/>
          <a:p>
            <a:pPr>
              <a:defRPr/>
            </a:pPr>
            <a:r>
              <a:rPr lang="en-US" smtClean="0"/>
              <a:t>7/18/2011</a:t>
            </a:r>
            <a:endParaRPr lang="en-US"/>
          </a:p>
        </p:txBody>
      </p:sp>
      <p:pic>
        <p:nvPicPr>
          <p:cNvPr id="90114" name="Picture 2"/>
          <p:cNvPicPr>
            <a:picLocks noChangeAspect="1" noChangeArrowheads="1"/>
          </p:cNvPicPr>
          <p:nvPr/>
        </p:nvPicPr>
        <p:blipFill>
          <a:blip r:embed="rId3" cstate="print"/>
          <a:srcRect/>
          <a:stretch>
            <a:fillRect/>
          </a:stretch>
        </p:blipFill>
        <p:spPr bwMode="auto">
          <a:xfrm>
            <a:off x="0" y="1143000"/>
            <a:ext cx="9144000" cy="5695119"/>
          </a:xfrm>
          <a:prstGeom prst="rect">
            <a:avLst/>
          </a:prstGeom>
          <a:noFill/>
          <a:ln w="9525">
            <a:noFill/>
            <a:miter lim="800000"/>
            <a:headEnd/>
            <a:tailEnd/>
          </a:ln>
        </p:spPr>
      </p:pic>
      <p:sp>
        <p:nvSpPr>
          <p:cNvPr id="6" name="Left Arrow 5"/>
          <p:cNvSpPr/>
          <p:nvPr/>
        </p:nvSpPr>
        <p:spPr>
          <a:xfrm rot="18484268">
            <a:off x="4926228" y="2059436"/>
            <a:ext cx="978408" cy="408432"/>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92162"/>
          </a:xfrm>
        </p:spPr>
        <p:txBody>
          <a:bodyPr>
            <a:noAutofit/>
          </a:bodyPr>
          <a:lstStyle/>
          <a:p>
            <a:r>
              <a:rPr lang="en-US" sz="3600" dirty="0" smtClean="0"/>
              <a:t>Correct Area Selected for a location near the ocean</a:t>
            </a:r>
            <a:endParaRPr lang="en-US" sz="3600" dirty="0"/>
          </a:p>
        </p:txBody>
      </p:sp>
      <p:pic>
        <p:nvPicPr>
          <p:cNvPr id="7170" name="Picture 2"/>
          <p:cNvPicPr>
            <a:picLocks noGrp="1" noChangeAspect="1" noChangeArrowheads="1"/>
          </p:cNvPicPr>
          <p:nvPr>
            <p:ph idx="1"/>
          </p:nvPr>
        </p:nvPicPr>
        <p:blipFill>
          <a:blip r:embed="rId2" cstate="print"/>
          <a:srcRect/>
          <a:stretch>
            <a:fillRect/>
          </a:stretch>
        </p:blipFill>
        <p:spPr bwMode="auto">
          <a:xfrm>
            <a:off x="762000" y="1295400"/>
            <a:ext cx="7772400" cy="52235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lum contrast="-36000"/>
          </a:blip>
          <a:srcRect/>
          <a:stretch>
            <a:fillRect/>
          </a:stretch>
        </p:blipFill>
        <p:spPr bwMode="auto">
          <a:xfrm>
            <a:off x="0" y="0"/>
            <a:ext cx="9144000" cy="6858000"/>
          </a:xfrm>
          <a:prstGeom prst="rect">
            <a:avLst/>
          </a:prstGeom>
          <a:noFill/>
          <a:ln w="9525">
            <a:noFill/>
            <a:miter lim="800000"/>
            <a:headEnd/>
            <a:tailEnd/>
          </a:ln>
        </p:spPr>
      </p:pic>
      <p:sp>
        <p:nvSpPr>
          <p:cNvPr id="27651" name="WordArt 3" descr="Narrow vertical"/>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NGVD29</a:t>
            </a:r>
          </a:p>
        </p:txBody>
      </p:sp>
      <p:sp>
        <p:nvSpPr>
          <p:cNvPr id="1333252" name="Text Box 4"/>
          <p:cNvSpPr txBox="1">
            <a:spLocks noChangeArrowheads="1"/>
          </p:cNvSpPr>
          <p:nvPr/>
        </p:nvSpPr>
        <p:spPr bwMode="auto">
          <a:xfrm>
            <a:off x="1524000" y="2286000"/>
            <a:ext cx="4648200" cy="2227263"/>
          </a:xfrm>
          <a:prstGeom prst="rect">
            <a:avLst/>
          </a:prstGeom>
          <a:noFill/>
          <a:ln w="9525">
            <a:noFill/>
            <a:miter lim="800000"/>
            <a:headEnd/>
            <a:tailEnd/>
          </a:ln>
        </p:spPr>
        <p:txBody>
          <a:bodyPr>
            <a:spAutoFit/>
          </a:bodyPr>
          <a:lstStyle/>
          <a:p>
            <a:pPr algn="ctr" eaLnBrk="0" hangingPunct="0">
              <a:spcBef>
                <a:spcPct val="50000"/>
              </a:spcBef>
            </a:pPr>
            <a:r>
              <a:rPr lang="en-US" sz="2800" b="1">
                <a:solidFill>
                  <a:srgbClr val="FFFF00"/>
                </a:solidFill>
              </a:rPr>
              <a:t>The National Geodetic Vertical Datum of 1929 is referenced to 26 tide gauges in the US and Canada</a:t>
            </a:r>
          </a:p>
        </p:txBody>
      </p:sp>
      <p:grpSp>
        <p:nvGrpSpPr>
          <p:cNvPr id="2" name="Group 5"/>
          <p:cNvGrpSpPr>
            <a:grpSpLocks/>
          </p:cNvGrpSpPr>
          <p:nvPr/>
        </p:nvGrpSpPr>
        <p:grpSpPr bwMode="auto">
          <a:xfrm>
            <a:off x="4648200" y="1219200"/>
            <a:ext cx="3962400" cy="4900613"/>
            <a:chOff x="2688" y="1008"/>
            <a:chExt cx="2448" cy="2880"/>
          </a:xfrm>
        </p:grpSpPr>
        <p:sp>
          <p:nvSpPr>
            <p:cNvPr id="27664" name="Line 6"/>
            <p:cNvSpPr>
              <a:spLocks noChangeShapeType="1"/>
            </p:cNvSpPr>
            <p:nvPr/>
          </p:nvSpPr>
          <p:spPr bwMode="auto">
            <a:xfrm>
              <a:off x="4032" y="1008"/>
              <a:ext cx="624" cy="48"/>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sp>
          <p:nvSpPr>
            <p:cNvPr id="27665" name="Line 7"/>
            <p:cNvSpPr>
              <a:spLocks noChangeShapeType="1"/>
            </p:cNvSpPr>
            <p:nvPr/>
          </p:nvSpPr>
          <p:spPr bwMode="auto">
            <a:xfrm>
              <a:off x="4032" y="1008"/>
              <a:ext cx="1104" cy="432"/>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sp>
          <p:nvSpPr>
            <p:cNvPr id="27666" name="Line 8"/>
            <p:cNvSpPr>
              <a:spLocks noChangeShapeType="1"/>
            </p:cNvSpPr>
            <p:nvPr/>
          </p:nvSpPr>
          <p:spPr bwMode="auto">
            <a:xfrm>
              <a:off x="4032" y="1008"/>
              <a:ext cx="1008" cy="576"/>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sp>
          <p:nvSpPr>
            <p:cNvPr id="27667" name="Line 9"/>
            <p:cNvSpPr>
              <a:spLocks noChangeShapeType="1"/>
            </p:cNvSpPr>
            <p:nvPr/>
          </p:nvSpPr>
          <p:spPr bwMode="auto">
            <a:xfrm>
              <a:off x="4032" y="1008"/>
              <a:ext cx="720" cy="672"/>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sp>
          <p:nvSpPr>
            <p:cNvPr id="27668" name="Line 10"/>
            <p:cNvSpPr>
              <a:spLocks noChangeShapeType="1"/>
            </p:cNvSpPr>
            <p:nvPr/>
          </p:nvSpPr>
          <p:spPr bwMode="auto">
            <a:xfrm>
              <a:off x="4032" y="1008"/>
              <a:ext cx="624" cy="816"/>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sp>
          <p:nvSpPr>
            <p:cNvPr id="27669" name="Line 11"/>
            <p:cNvSpPr>
              <a:spLocks noChangeShapeType="1"/>
            </p:cNvSpPr>
            <p:nvPr/>
          </p:nvSpPr>
          <p:spPr bwMode="auto">
            <a:xfrm>
              <a:off x="4032" y="1008"/>
              <a:ext cx="528" cy="1152"/>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sp>
          <p:nvSpPr>
            <p:cNvPr id="27670" name="Line 12"/>
            <p:cNvSpPr>
              <a:spLocks noChangeShapeType="1"/>
            </p:cNvSpPr>
            <p:nvPr/>
          </p:nvSpPr>
          <p:spPr bwMode="auto">
            <a:xfrm>
              <a:off x="4032" y="1008"/>
              <a:ext cx="336" cy="1344"/>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sp>
          <p:nvSpPr>
            <p:cNvPr id="27671" name="Line 13"/>
            <p:cNvSpPr>
              <a:spLocks noChangeShapeType="1"/>
            </p:cNvSpPr>
            <p:nvPr/>
          </p:nvSpPr>
          <p:spPr bwMode="auto">
            <a:xfrm>
              <a:off x="4032" y="1008"/>
              <a:ext cx="336" cy="1680"/>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sp>
          <p:nvSpPr>
            <p:cNvPr id="27672" name="Line 14"/>
            <p:cNvSpPr>
              <a:spLocks noChangeShapeType="1"/>
            </p:cNvSpPr>
            <p:nvPr/>
          </p:nvSpPr>
          <p:spPr bwMode="auto">
            <a:xfrm>
              <a:off x="4032" y="1008"/>
              <a:ext cx="0" cy="2496"/>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sp>
          <p:nvSpPr>
            <p:cNvPr id="27673" name="Line 15"/>
            <p:cNvSpPr>
              <a:spLocks noChangeShapeType="1"/>
            </p:cNvSpPr>
            <p:nvPr/>
          </p:nvSpPr>
          <p:spPr bwMode="auto">
            <a:xfrm flipH="1">
              <a:off x="3504" y="1008"/>
              <a:ext cx="528" cy="2688"/>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sp>
          <p:nvSpPr>
            <p:cNvPr id="27674" name="Line 16"/>
            <p:cNvSpPr>
              <a:spLocks noChangeShapeType="1"/>
            </p:cNvSpPr>
            <p:nvPr/>
          </p:nvSpPr>
          <p:spPr bwMode="auto">
            <a:xfrm flipH="1">
              <a:off x="3312" y="1008"/>
              <a:ext cx="720" cy="2688"/>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sp>
          <p:nvSpPr>
            <p:cNvPr id="27675" name="Line 17"/>
            <p:cNvSpPr>
              <a:spLocks noChangeShapeType="1"/>
            </p:cNvSpPr>
            <p:nvPr/>
          </p:nvSpPr>
          <p:spPr bwMode="auto">
            <a:xfrm flipH="1">
              <a:off x="2688" y="1008"/>
              <a:ext cx="1344" cy="2880"/>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grpSp>
      <p:grpSp>
        <p:nvGrpSpPr>
          <p:cNvPr id="3" name="Group 18"/>
          <p:cNvGrpSpPr>
            <a:grpSpLocks/>
          </p:cNvGrpSpPr>
          <p:nvPr/>
        </p:nvGrpSpPr>
        <p:grpSpPr bwMode="auto">
          <a:xfrm>
            <a:off x="457200" y="228600"/>
            <a:ext cx="1828800" cy="4495800"/>
            <a:chOff x="288" y="144"/>
            <a:chExt cx="1152" cy="2832"/>
          </a:xfrm>
        </p:grpSpPr>
        <p:grpSp>
          <p:nvGrpSpPr>
            <p:cNvPr id="4" name="Group 19"/>
            <p:cNvGrpSpPr>
              <a:grpSpLocks/>
            </p:cNvGrpSpPr>
            <p:nvPr/>
          </p:nvGrpSpPr>
          <p:grpSpPr bwMode="auto">
            <a:xfrm>
              <a:off x="288" y="144"/>
              <a:ext cx="1152" cy="2832"/>
              <a:chOff x="288" y="288"/>
              <a:chExt cx="1152" cy="2688"/>
            </a:xfrm>
          </p:grpSpPr>
          <p:sp>
            <p:nvSpPr>
              <p:cNvPr id="27657" name="Line 20"/>
              <p:cNvSpPr>
                <a:spLocks noChangeShapeType="1"/>
              </p:cNvSpPr>
              <p:nvPr/>
            </p:nvSpPr>
            <p:spPr bwMode="auto">
              <a:xfrm flipH="1" flipV="1">
                <a:off x="624" y="288"/>
                <a:ext cx="816" cy="528"/>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sp>
            <p:nvSpPr>
              <p:cNvPr id="27658" name="Line 21"/>
              <p:cNvSpPr>
                <a:spLocks noChangeShapeType="1"/>
              </p:cNvSpPr>
              <p:nvPr/>
            </p:nvSpPr>
            <p:spPr bwMode="auto">
              <a:xfrm flipH="1">
                <a:off x="720" y="816"/>
                <a:ext cx="720" cy="96"/>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sp>
            <p:nvSpPr>
              <p:cNvPr id="27659" name="Line 22"/>
              <p:cNvSpPr>
                <a:spLocks noChangeShapeType="1"/>
              </p:cNvSpPr>
              <p:nvPr/>
            </p:nvSpPr>
            <p:spPr bwMode="auto">
              <a:xfrm flipH="1">
                <a:off x="720" y="816"/>
                <a:ext cx="720" cy="192"/>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sp>
            <p:nvSpPr>
              <p:cNvPr id="27660" name="Line 23"/>
              <p:cNvSpPr>
                <a:spLocks noChangeShapeType="1"/>
              </p:cNvSpPr>
              <p:nvPr/>
            </p:nvSpPr>
            <p:spPr bwMode="auto">
              <a:xfrm flipH="1">
                <a:off x="624" y="816"/>
                <a:ext cx="816" cy="336"/>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sp>
            <p:nvSpPr>
              <p:cNvPr id="27661" name="Line 24"/>
              <p:cNvSpPr>
                <a:spLocks noChangeShapeType="1"/>
              </p:cNvSpPr>
              <p:nvPr/>
            </p:nvSpPr>
            <p:spPr bwMode="auto">
              <a:xfrm flipH="1">
                <a:off x="288" y="816"/>
                <a:ext cx="1152" cy="1440"/>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sp>
            <p:nvSpPr>
              <p:cNvPr id="27662" name="Line 25"/>
              <p:cNvSpPr>
                <a:spLocks noChangeShapeType="1"/>
              </p:cNvSpPr>
              <p:nvPr/>
            </p:nvSpPr>
            <p:spPr bwMode="auto">
              <a:xfrm flipH="1">
                <a:off x="528" y="816"/>
                <a:ext cx="912" cy="2016"/>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sp>
            <p:nvSpPr>
              <p:cNvPr id="27663" name="Line 26"/>
              <p:cNvSpPr>
                <a:spLocks noChangeShapeType="1"/>
              </p:cNvSpPr>
              <p:nvPr/>
            </p:nvSpPr>
            <p:spPr bwMode="auto">
              <a:xfrm flipH="1">
                <a:off x="624" y="816"/>
                <a:ext cx="816" cy="2160"/>
              </a:xfrm>
              <a:prstGeom prst="line">
                <a:avLst/>
              </a:prstGeom>
              <a:noFill/>
              <a:ln w="38100">
                <a:solidFill>
                  <a:srgbClr val="FFFF00"/>
                </a:solidFill>
                <a:round/>
                <a:headEnd/>
                <a:tailEnd type="triangle" w="med" len="med"/>
              </a:ln>
            </p:spPr>
            <p:txBody>
              <a:bodyPr anchor="ctr">
                <a:spAutoFit/>
              </a:bodyPr>
              <a:lstStyle/>
              <a:p>
                <a:endParaRPr lang="en-US">
                  <a:solidFill>
                    <a:prstClr val="black"/>
                  </a:solidFill>
                </a:endParaRPr>
              </a:p>
            </p:txBody>
          </p:sp>
        </p:grpSp>
        <p:sp>
          <p:nvSpPr>
            <p:cNvPr id="27656" name="Line 27"/>
            <p:cNvSpPr>
              <a:spLocks noChangeShapeType="1"/>
            </p:cNvSpPr>
            <p:nvPr/>
          </p:nvSpPr>
          <p:spPr bwMode="auto">
            <a:xfrm flipH="1">
              <a:off x="528" y="700"/>
              <a:ext cx="912" cy="452"/>
            </a:xfrm>
            <a:prstGeom prst="line">
              <a:avLst/>
            </a:prstGeom>
            <a:noFill/>
            <a:ln w="38100">
              <a:solidFill>
                <a:srgbClr val="FFFF00"/>
              </a:solidFill>
              <a:round/>
              <a:headEnd/>
              <a:tailEnd type="triangle" w="med" len="med"/>
            </a:ln>
          </p:spPr>
          <p:txBody>
            <a:bodyPr wrap="none" anchor="ctr">
              <a:spAutoFit/>
            </a:bodyPr>
            <a:lstStyle/>
            <a:p>
              <a:endParaRPr lang="en-US">
                <a:solidFill>
                  <a:prstClr val="black"/>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3252"/>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25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7/18/2011</a:t>
            </a:r>
            <a:endParaRPr lang="en-US">
              <a:solidFill>
                <a:prstClr val="black">
                  <a:tint val="75000"/>
                </a:prstClr>
              </a:solidFill>
            </a:endParaRPr>
          </a:p>
        </p:txBody>
      </p:sp>
      <p:pic>
        <p:nvPicPr>
          <p:cNvPr id="10242" name="Picture 2"/>
          <p:cNvPicPr>
            <a:picLocks noChangeAspect="1" noChangeArrowheads="1"/>
          </p:cNvPicPr>
          <p:nvPr/>
        </p:nvPicPr>
        <p:blipFill>
          <a:blip r:embed="rId2" cstate="print"/>
          <a:srcRect/>
          <a:stretch>
            <a:fillRect/>
          </a:stretch>
        </p:blipFill>
        <p:spPr bwMode="auto">
          <a:xfrm>
            <a:off x="0" y="0"/>
            <a:ext cx="12192000" cy="7391400"/>
          </a:xfrm>
          <a:prstGeom prst="rect">
            <a:avLst/>
          </a:prstGeom>
          <a:noFill/>
          <a:ln w="9525">
            <a:noFill/>
            <a:miter lim="800000"/>
            <a:headEnd/>
            <a:tailEnd/>
          </a:ln>
        </p:spPr>
      </p:pic>
      <p:sp>
        <p:nvSpPr>
          <p:cNvPr id="5" name="Left Arrow 4"/>
          <p:cNvSpPr/>
          <p:nvPr/>
        </p:nvSpPr>
        <p:spPr>
          <a:xfrm rot="19546337">
            <a:off x="6575624" y="4378233"/>
            <a:ext cx="762587" cy="314538"/>
          </a:xfrm>
          <a:prstGeom prst="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IGLD85 Datum in VDATUM</a:t>
            </a:r>
            <a:endParaRPr lang="en-US"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762000" y="1295400"/>
            <a:ext cx="7754324" cy="50481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“Area” chosen doesn’t matter</a:t>
            </a:r>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685800" y="990600"/>
            <a:ext cx="8140823" cy="52997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Cautions using IGLD85 tool</a:t>
            </a:r>
            <a:endParaRPr lang="en-US" dirty="0"/>
          </a:p>
        </p:txBody>
      </p:sp>
      <p:sp>
        <p:nvSpPr>
          <p:cNvPr id="3" name="Content Placeholder 2"/>
          <p:cNvSpPr>
            <a:spLocks noGrp="1"/>
          </p:cNvSpPr>
          <p:nvPr>
            <p:ph idx="1"/>
          </p:nvPr>
        </p:nvSpPr>
        <p:spPr/>
        <p:txBody>
          <a:bodyPr>
            <a:normAutofit lnSpcReduction="10000"/>
          </a:bodyPr>
          <a:lstStyle/>
          <a:p>
            <a:r>
              <a:rPr lang="en-US" dirty="0" smtClean="0"/>
              <a:t>Only pertinent to geodetic, not tidal, </a:t>
            </a:r>
            <a:r>
              <a:rPr lang="en-US" dirty="0" err="1" smtClean="0"/>
              <a:t>datums</a:t>
            </a:r>
            <a:endParaRPr lang="en-US" dirty="0" smtClean="0"/>
          </a:p>
          <a:p>
            <a:r>
              <a:rPr lang="en-US" dirty="0" smtClean="0"/>
              <a:t>Will utilize NAVD88 if a tidal datum is attempted to be chosen</a:t>
            </a:r>
          </a:p>
          <a:p>
            <a:r>
              <a:rPr lang="en-US" dirty="0" smtClean="0"/>
              <a:t>Error estimates have not been made</a:t>
            </a:r>
          </a:p>
          <a:p>
            <a:r>
              <a:rPr lang="en-US" dirty="0" smtClean="0"/>
              <a:t>Consider it a “Beta” usage</a:t>
            </a:r>
          </a:p>
          <a:p>
            <a:r>
              <a:rPr lang="en-US" dirty="0" smtClean="0"/>
              <a:t>NOS is in process of fine-tuning accuracy</a:t>
            </a:r>
          </a:p>
          <a:p>
            <a:r>
              <a:rPr lang="en-US" smtClean="0"/>
              <a:t>…and </a:t>
            </a:r>
            <a:r>
              <a:rPr lang="en-US" dirty="0" smtClean="0"/>
              <a:t>collecting data for a new IGLD datum</a:t>
            </a:r>
          </a:p>
          <a:p>
            <a:pPr algn="ctr">
              <a:buNone/>
            </a:pPr>
            <a:r>
              <a:rPr lang="en-US" dirty="0" smtClean="0"/>
              <a:t>discussed next by Steve Gill, CO-OPS NOS NOAA</a:t>
            </a:r>
          </a:p>
          <a:p>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URL for Presentations </a:t>
            </a:r>
            <a:r>
              <a:rPr lang="en-US" dirty="0" smtClean="0"/>
              <a:t>to be Posted</a:t>
            </a:r>
            <a:endParaRPr lang="en-US" dirty="0"/>
          </a:p>
        </p:txBody>
      </p:sp>
      <p:sp>
        <p:nvSpPr>
          <p:cNvPr id="3" name="Content Placeholder 2"/>
          <p:cNvSpPr>
            <a:spLocks noGrp="1"/>
          </p:cNvSpPr>
          <p:nvPr>
            <p:ph idx="1"/>
          </p:nvPr>
        </p:nvSpPr>
        <p:spPr>
          <a:xfrm>
            <a:off x="457200" y="1600200"/>
            <a:ext cx="8001000" cy="4525963"/>
          </a:xfrm>
        </p:spPr>
        <p:txBody>
          <a:bodyPr/>
          <a:lstStyle/>
          <a:p>
            <a:r>
              <a:rPr lang="en-US" dirty="0" smtClean="0">
                <a:hlinkClick r:id="rId2"/>
              </a:rPr>
              <a:t>http://www.ngs.noaa.gov/web/science_edu/presentations_archive/</a:t>
            </a:r>
            <a:endParaRPr lang="en-US" dirty="0" smtClean="0"/>
          </a:p>
          <a:p>
            <a:r>
              <a:rPr lang="en-US" dirty="0" smtClean="0"/>
              <a:t>Marti.ikehara@noaa.gov</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9525"/>
            <a:ext cx="9145588" cy="6867525"/>
          </a:xfrm>
          <a:prstGeom prst="rect">
            <a:avLst/>
          </a:prstGeom>
          <a:noFill/>
          <a:ln w="9525">
            <a:noFill/>
            <a:miter lim="800000"/>
            <a:headEnd/>
            <a:tailEnd/>
          </a:ln>
        </p:spPr>
      </p:pic>
      <p:grpSp>
        <p:nvGrpSpPr>
          <p:cNvPr id="2" name="Group 3"/>
          <p:cNvGrpSpPr>
            <a:grpSpLocks/>
          </p:cNvGrpSpPr>
          <p:nvPr/>
        </p:nvGrpSpPr>
        <p:grpSpPr bwMode="auto">
          <a:xfrm>
            <a:off x="-125413" y="2209800"/>
            <a:ext cx="7512051" cy="3735388"/>
            <a:chOff x="-79" y="1392"/>
            <a:chExt cx="4732" cy="2353"/>
          </a:xfrm>
        </p:grpSpPr>
        <p:sp>
          <p:nvSpPr>
            <p:cNvPr id="32827" name="Text Box 4"/>
            <p:cNvSpPr txBox="1">
              <a:spLocks noChangeArrowheads="1"/>
            </p:cNvSpPr>
            <p:nvPr/>
          </p:nvSpPr>
          <p:spPr bwMode="auto">
            <a:xfrm>
              <a:off x="4176" y="2010"/>
              <a:ext cx="477"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FF99FF"/>
                  </a:solidFill>
                </a:rPr>
                <a:t>4 cm</a:t>
              </a:r>
            </a:p>
          </p:txBody>
        </p:sp>
        <p:sp>
          <p:nvSpPr>
            <p:cNvPr id="32828" name="Line 5"/>
            <p:cNvSpPr>
              <a:spLocks noChangeShapeType="1"/>
            </p:cNvSpPr>
            <p:nvPr/>
          </p:nvSpPr>
          <p:spPr bwMode="auto">
            <a:xfrm flipH="1">
              <a:off x="4382" y="2202"/>
              <a:ext cx="0" cy="1543"/>
            </a:xfrm>
            <a:prstGeom prst="line">
              <a:avLst/>
            </a:prstGeom>
            <a:noFill/>
            <a:ln w="9525">
              <a:solidFill>
                <a:srgbClr val="FF99FF"/>
              </a:solidFill>
              <a:round/>
              <a:headEnd/>
              <a:tailEnd type="triangle" w="med" len="med"/>
            </a:ln>
          </p:spPr>
          <p:txBody>
            <a:bodyPr anchor="ctr">
              <a:spAutoFit/>
            </a:bodyPr>
            <a:lstStyle/>
            <a:p>
              <a:endParaRPr lang="en-US">
                <a:solidFill>
                  <a:prstClr val="black"/>
                </a:solidFill>
              </a:endParaRPr>
            </a:p>
          </p:txBody>
        </p:sp>
        <p:grpSp>
          <p:nvGrpSpPr>
            <p:cNvPr id="3" name="Group 6"/>
            <p:cNvGrpSpPr>
              <a:grpSpLocks/>
            </p:cNvGrpSpPr>
            <p:nvPr/>
          </p:nvGrpSpPr>
          <p:grpSpPr bwMode="auto">
            <a:xfrm>
              <a:off x="-79" y="1392"/>
              <a:ext cx="1568" cy="2112"/>
              <a:chOff x="-79" y="1392"/>
              <a:chExt cx="1568" cy="2112"/>
            </a:xfrm>
          </p:grpSpPr>
          <p:sp>
            <p:nvSpPr>
              <p:cNvPr id="32830" name="Line 7"/>
              <p:cNvSpPr>
                <a:spLocks noChangeShapeType="1"/>
              </p:cNvSpPr>
              <p:nvPr/>
            </p:nvSpPr>
            <p:spPr bwMode="auto">
              <a:xfrm flipH="1">
                <a:off x="1109" y="1584"/>
                <a:ext cx="14" cy="842"/>
              </a:xfrm>
              <a:prstGeom prst="line">
                <a:avLst/>
              </a:prstGeom>
              <a:noFill/>
              <a:ln w="9525">
                <a:solidFill>
                  <a:srgbClr val="FF99FF"/>
                </a:solidFill>
                <a:round/>
                <a:headEnd/>
                <a:tailEnd type="triangle" w="med" len="med"/>
              </a:ln>
            </p:spPr>
            <p:txBody>
              <a:bodyPr anchor="ctr">
                <a:spAutoFit/>
              </a:bodyPr>
              <a:lstStyle/>
              <a:p>
                <a:endParaRPr lang="en-US">
                  <a:solidFill>
                    <a:prstClr val="black"/>
                  </a:solidFill>
                </a:endParaRPr>
              </a:p>
            </p:txBody>
          </p:sp>
          <p:sp>
            <p:nvSpPr>
              <p:cNvPr id="32831" name="Text Box 8"/>
              <p:cNvSpPr txBox="1">
                <a:spLocks noChangeArrowheads="1"/>
              </p:cNvSpPr>
              <p:nvPr/>
            </p:nvSpPr>
            <p:spPr bwMode="auto">
              <a:xfrm>
                <a:off x="768" y="1392"/>
                <a:ext cx="721"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FF99FF"/>
                    </a:solidFill>
                  </a:rPr>
                  <a:t>125 cm</a:t>
                </a:r>
              </a:p>
            </p:txBody>
          </p:sp>
          <p:sp>
            <p:nvSpPr>
              <p:cNvPr id="32832" name="Line 9"/>
              <p:cNvSpPr>
                <a:spLocks noChangeShapeType="1"/>
              </p:cNvSpPr>
              <p:nvPr/>
            </p:nvSpPr>
            <p:spPr bwMode="auto">
              <a:xfrm>
                <a:off x="144" y="2160"/>
                <a:ext cx="96" cy="1344"/>
              </a:xfrm>
              <a:prstGeom prst="line">
                <a:avLst/>
              </a:prstGeom>
              <a:noFill/>
              <a:ln w="9525">
                <a:solidFill>
                  <a:srgbClr val="FF99FF"/>
                </a:solidFill>
                <a:round/>
                <a:headEnd/>
                <a:tailEnd type="triangle" w="med" len="med"/>
              </a:ln>
            </p:spPr>
            <p:txBody>
              <a:bodyPr anchor="ctr">
                <a:spAutoFit/>
              </a:bodyPr>
              <a:lstStyle/>
              <a:p>
                <a:endParaRPr lang="en-US">
                  <a:solidFill>
                    <a:prstClr val="black"/>
                  </a:solidFill>
                </a:endParaRPr>
              </a:p>
            </p:txBody>
          </p:sp>
          <p:sp>
            <p:nvSpPr>
              <p:cNvPr id="32833" name="Line 10"/>
              <p:cNvSpPr>
                <a:spLocks noChangeShapeType="1"/>
              </p:cNvSpPr>
              <p:nvPr/>
            </p:nvSpPr>
            <p:spPr bwMode="auto">
              <a:xfrm flipH="1">
                <a:off x="344" y="1968"/>
                <a:ext cx="44" cy="1193"/>
              </a:xfrm>
              <a:prstGeom prst="line">
                <a:avLst/>
              </a:prstGeom>
              <a:noFill/>
              <a:ln w="9525">
                <a:solidFill>
                  <a:srgbClr val="FF99FF"/>
                </a:solidFill>
                <a:round/>
                <a:headEnd/>
                <a:tailEnd type="triangle" w="med" len="med"/>
              </a:ln>
            </p:spPr>
            <p:txBody>
              <a:bodyPr anchor="ctr">
                <a:spAutoFit/>
              </a:bodyPr>
              <a:lstStyle/>
              <a:p>
                <a:endParaRPr lang="en-US">
                  <a:solidFill>
                    <a:prstClr val="black"/>
                  </a:solidFill>
                </a:endParaRPr>
              </a:p>
            </p:txBody>
          </p:sp>
          <p:sp>
            <p:nvSpPr>
              <p:cNvPr id="32834" name="Text Box 11"/>
              <p:cNvSpPr txBox="1">
                <a:spLocks noChangeArrowheads="1"/>
              </p:cNvSpPr>
              <p:nvPr/>
            </p:nvSpPr>
            <p:spPr bwMode="auto">
              <a:xfrm>
                <a:off x="-79" y="1968"/>
                <a:ext cx="463"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FF99FF"/>
                    </a:solidFill>
                  </a:rPr>
                  <a:t>70 cm</a:t>
                </a:r>
              </a:p>
            </p:txBody>
          </p:sp>
          <p:sp>
            <p:nvSpPr>
              <p:cNvPr id="32835" name="Text Box 12"/>
              <p:cNvSpPr txBox="1">
                <a:spLocks noChangeArrowheads="1"/>
              </p:cNvSpPr>
              <p:nvPr/>
            </p:nvSpPr>
            <p:spPr bwMode="auto">
              <a:xfrm>
                <a:off x="47" y="1776"/>
                <a:ext cx="721"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FF99FF"/>
                    </a:solidFill>
                  </a:rPr>
                  <a:t>85 cm</a:t>
                </a:r>
              </a:p>
            </p:txBody>
          </p:sp>
          <p:sp>
            <p:nvSpPr>
              <p:cNvPr id="32836" name="Line 13"/>
              <p:cNvSpPr>
                <a:spLocks noChangeShapeType="1"/>
              </p:cNvSpPr>
              <p:nvPr/>
            </p:nvSpPr>
            <p:spPr bwMode="auto">
              <a:xfrm flipH="1">
                <a:off x="864" y="1872"/>
                <a:ext cx="0" cy="712"/>
              </a:xfrm>
              <a:prstGeom prst="line">
                <a:avLst/>
              </a:prstGeom>
              <a:noFill/>
              <a:ln w="9525">
                <a:solidFill>
                  <a:srgbClr val="FF99FF"/>
                </a:solidFill>
                <a:round/>
                <a:headEnd/>
                <a:tailEnd type="triangle" w="med" len="med"/>
              </a:ln>
            </p:spPr>
            <p:txBody>
              <a:bodyPr anchor="ctr">
                <a:spAutoFit/>
              </a:bodyPr>
              <a:lstStyle/>
              <a:p>
                <a:endParaRPr lang="en-US">
                  <a:solidFill>
                    <a:prstClr val="black"/>
                  </a:solidFill>
                </a:endParaRPr>
              </a:p>
            </p:txBody>
          </p:sp>
          <p:sp>
            <p:nvSpPr>
              <p:cNvPr id="32837" name="Text Box 14"/>
              <p:cNvSpPr txBox="1">
                <a:spLocks noChangeArrowheads="1"/>
              </p:cNvSpPr>
              <p:nvPr/>
            </p:nvSpPr>
            <p:spPr bwMode="auto">
              <a:xfrm>
                <a:off x="480" y="1728"/>
                <a:ext cx="720"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FF99FF"/>
                    </a:solidFill>
                  </a:rPr>
                  <a:t>102 cm</a:t>
                </a:r>
              </a:p>
            </p:txBody>
          </p:sp>
        </p:grpSp>
      </p:grpSp>
      <p:sp>
        <p:nvSpPr>
          <p:cNvPr id="1397775" name="Text Box 15"/>
          <p:cNvSpPr txBox="1">
            <a:spLocks noChangeArrowheads="1"/>
          </p:cNvSpPr>
          <p:nvPr/>
        </p:nvSpPr>
        <p:spPr bwMode="auto">
          <a:xfrm>
            <a:off x="2362200" y="822325"/>
            <a:ext cx="4129088" cy="1068388"/>
          </a:xfrm>
          <a:prstGeom prst="rect">
            <a:avLst/>
          </a:prstGeom>
          <a:noFill/>
          <a:ln w="9525">
            <a:noFill/>
            <a:miter lim="800000"/>
            <a:headEnd/>
            <a:tailEnd/>
          </a:ln>
        </p:spPr>
        <p:txBody>
          <a:bodyPr>
            <a:spAutoFit/>
          </a:bodyPr>
          <a:lstStyle/>
          <a:p>
            <a:pPr algn="ctr" eaLnBrk="0" hangingPunct="0">
              <a:spcBef>
                <a:spcPct val="50000"/>
              </a:spcBef>
            </a:pPr>
            <a:r>
              <a:rPr lang="en-US" sz="4000" b="1" i="1">
                <a:solidFill>
                  <a:srgbClr val="FFFF00"/>
                </a:solidFill>
              </a:rPr>
              <a:t>NGVD 29</a:t>
            </a:r>
          </a:p>
          <a:p>
            <a:pPr algn="ctr" eaLnBrk="0" hangingPunct="0">
              <a:spcBef>
                <a:spcPct val="50000"/>
              </a:spcBef>
            </a:pPr>
            <a:r>
              <a:rPr lang="en-US" sz="1600" b="1" i="1">
                <a:solidFill>
                  <a:srgbClr val="FFFF00"/>
                </a:solidFill>
              </a:rPr>
              <a:t>Referenced to 26 Tide Gages</a:t>
            </a:r>
          </a:p>
        </p:txBody>
      </p:sp>
      <p:sp>
        <p:nvSpPr>
          <p:cNvPr id="1397776" name="Text Box 16"/>
          <p:cNvSpPr txBox="1">
            <a:spLocks noChangeArrowheads="1"/>
          </p:cNvSpPr>
          <p:nvPr/>
        </p:nvSpPr>
        <p:spPr bwMode="auto">
          <a:xfrm>
            <a:off x="2362200" y="774700"/>
            <a:ext cx="4129088" cy="1435100"/>
          </a:xfrm>
          <a:prstGeom prst="rect">
            <a:avLst/>
          </a:prstGeom>
          <a:noFill/>
          <a:ln w="9525">
            <a:noFill/>
            <a:miter lim="800000"/>
            <a:headEnd/>
            <a:tailEnd/>
          </a:ln>
        </p:spPr>
        <p:txBody>
          <a:bodyPr>
            <a:spAutoFit/>
          </a:bodyPr>
          <a:lstStyle/>
          <a:p>
            <a:pPr algn="ctr" eaLnBrk="0" hangingPunct="0">
              <a:spcBef>
                <a:spcPct val="50000"/>
              </a:spcBef>
            </a:pPr>
            <a:r>
              <a:rPr lang="en-US" sz="4000" b="1" i="1" dirty="0">
                <a:solidFill>
                  <a:srgbClr val="FFFF00"/>
                </a:solidFill>
              </a:rPr>
              <a:t>NAVD 88</a:t>
            </a:r>
          </a:p>
          <a:p>
            <a:pPr algn="ctr" eaLnBrk="0" hangingPunct="0">
              <a:spcBef>
                <a:spcPct val="50000"/>
              </a:spcBef>
            </a:pPr>
            <a:r>
              <a:rPr lang="en-US" sz="1600" b="1" i="1" dirty="0">
                <a:solidFill>
                  <a:srgbClr val="FFFF00"/>
                </a:solidFill>
              </a:rPr>
              <a:t>Referenced to 1 Tide Gauge</a:t>
            </a:r>
          </a:p>
          <a:p>
            <a:pPr algn="ctr" eaLnBrk="0" hangingPunct="0">
              <a:spcBef>
                <a:spcPct val="50000"/>
              </a:spcBef>
            </a:pPr>
            <a:r>
              <a:rPr lang="en-US" sz="1600" b="1" i="1" dirty="0">
                <a:solidFill>
                  <a:srgbClr val="FFFF00"/>
                </a:solidFill>
              </a:rPr>
              <a:t>(Father’s Point)</a:t>
            </a:r>
          </a:p>
        </p:txBody>
      </p:sp>
      <p:sp>
        <p:nvSpPr>
          <p:cNvPr id="1397777" name="Text Box 17"/>
          <p:cNvSpPr txBox="1">
            <a:spLocks noChangeArrowheads="1"/>
          </p:cNvSpPr>
          <p:nvPr/>
        </p:nvSpPr>
        <p:spPr bwMode="auto">
          <a:xfrm>
            <a:off x="2276475" y="2757488"/>
            <a:ext cx="4048125" cy="366712"/>
          </a:xfrm>
          <a:prstGeom prst="rect">
            <a:avLst/>
          </a:prstGeom>
          <a:noFill/>
          <a:ln w="9525">
            <a:noFill/>
            <a:miter lim="800000"/>
            <a:headEnd/>
            <a:tailEnd/>
          </a:ln>
        </p:spPr>
        <p:txBody>
          <a:bodyPr>
            <a:spAutoFit/>
          </a:bodyPr>
          <a:lstStyle/>
          <a:p>
            <a:pPr algn="ctr" eaLnBrk="0" hangingPunct="0">
              <a:spcBef>
                <a:spcPct val="50000"/>
              </a:spcBef>
            </a:pPr>
            <a:r>
              <a:rPr lang="en-US">
                <a:solidFill>
                  <a:srgbClr val="FFFF00"/>
                </a:solidFill>
              </a:rPr>
              <a:t>NAVD88 minus LMSL(1960-1978)</a:t>
            </a:r>
          </a:p>
        </p:txBody>
      </p:sp>
      <p:grpSp>
        <p:nvGrpSpPr>
          <p:cNvPr id="4" name="Group 18"/>
          <p:cNvGrpSpPr>
            <a:grpSpLocks/>
          </p:cNvGrpSpPr>
          <p:nvPr/>
        </p:nvGrpSpPr>
        <p:grpSpPr bwMode="auto">
          <a:xfrm>
            <a:off x="7319963" y="1905000"/>
            <a:ext cx="1863725" cy="4233863"/>
            <a:chOff x="4611" y="1200"/>
            <a:chExt cx="1174" cy="2667"/>
          </a:xfrm>
        </p:grpSpPr>
        <p:sp>
          <p:nvSpPr>
            <p:cNvPr id="32818" name="Line 19"/>
            <p:cNvSpPr>
              <a:spLocks noChangeShapeType="1"/>
            </p:cNvSpPr>
            <p:nvPr/>
          </p:nvSpPr>
          <p:spPr bwMode="auto">
            <a:xfrm flipV="1">
              <a:off x="4611" y="2112"/>
              <a:ext cx="196" cy="1664"/>
            </a:xfrm>
            <a:prstGeom prst="line">
              <a:avLst/>
            </a:prstGeom>
            <a:noFill/>
            <a:ln w="9525">
              <a:solidFill>
                <a:srgbClr val="99FF33"/>
              </a:solidFill>
              <a:round/>
              <a:headEnd/>
              <a:tailEnd type="triangle" w="med" len="med"/>
            </a:ln>
          </p:spPr>
          <p:txBody>
            <a:bodyPr anchor="ctr">
              <a:spAutoFit/>
            </a:bodyPr>
            <a:lstStyle/>
            <a:p>
              <a:endParaRPr lang="en-US">
                <a:solidFill>
                  <a:prstClr val="black"/>
                </a:solidFill>
              </a:endParaRPr>
            </a:p>
          </p:txBody>
        </p:sp>
        <p:grpSp>
          <p:nvGrpSpPr>
            <p:cNvPr id="5" name="Group 20"/>
            <p:cNvGrpSpPr>
              <a:grpSpLocks/>
            </p:cNvGrpSpPr>
            <p:nvPr/>
          </p:nvGrpSpPr>
          <p:grpSpPr bwMode="auto">
            <a:xfrm>
              <a:off x="4611" y="1200"/>
              <a:ext cx="1174" cy="2667"/>
              <a:chOff x="4611" y="1200"/>
              <a:chExt cx="1174" cy="2667"/>
            </a:xfrm>
          </p:grpSpPr>
          <p:sp>
            <p:nvSpPr>
              <p:cNvPr id="32820" name="Line 21"/>
              <p:cNvSpPr>
                <a:spLocks noChangeShapeType="1"/>
              </p:cNvSpPr>
              <p:nvPr/>
            </p:nvSpPr>
            <p:spPr bwMode="auto">
              <a:xfrm flipV="1">
                <a:off x="5486" y="2544"/>
                <a:ext cx="79" cy="1323"/>
              </a:xfrm>
              <a:prstGeom prst="line">
                <a:avLst/>
              </a:prstGeom>
              <a:noFill/>
              <a:ln w="9525">
                <a:solidFill>
                  <a:srgbClr val="99FF33"/>
                </a:solidFill>
                <a:round/>
                <a:headEnd/>
                <a:tailEnd type="triangle" w="med" len="med"/>
              </a:ln>
            </p:spPr>
            <p:txBody>
              <a:bodyPr anchor="ctr">
                <a:spAutoFit/>
              </a:bodyPr>
              <a:lstStyle/>
              <a:p>
                <a:endParaRPr lang="en-US">
                  <a:solidFill>
                    <a:prstClr val="black"/>
                  </a:solidFill>
                </a:endParaRPr>
              </a:p>
            </p:txBody>
          </p:sp>
          <p:sp>
            <p:nvSpPr>
              <p:cNvPr id="32821" name="Text Box 22"/>
              <p:cNvSpPr txBox="1">
                <a:spLocks noChangeArrowheads="1"/>
              </p:cNvSpPr>
              <p:nvPr/>
            </p:nvSpPr>
            <p:spPr bwMode="auto">
              <a:xfrm>
                <a:off x="5308" y="2406"/>
                <a:ext cx="477"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99FF33"/>
                    </a:solidFill>
                  </a:rPr>
                  <a:t>-23 cm</a:t>
                </a:r>
              </a:p>
            </p:txBody>
          </p:sp>
          <p:sp>
            <p:nvSpPr>
              <p:cNvPr id="32822" name="Line 23"/>
              <p:cNvSpPr>
                <a:spLocks noChangeShapeType="1"/>
              </p:cNvSpPr>
              <p:nvPr/>
            </p:nvSpPr>
            <p:spPr bwMode="auto">
              <a:xfrm flipV="1">
                <a:off x="5184" y="1665"/>
                <a:ext cx="138" cy="1266"/>
              </a:xfrm>
              <a:prstGeom prst="line">
                <a:avLst/>
              </a:prstGeom>
              <a:noFill/>
              <a:ln w="9525">
                <a:solidFill>
                  <a:srgbClr val="99FF33"/>
                </a:solidFill>
                <a:round/>
                <a:headEnd/>
                <a:tailEnd type="triangle" w="med" len="med"/>
              </a:ln>
            </p:spPr>
            <p:txBody>
              <a:bodyPr anchor="ctr">
                <a:spAutoFit/>
              </a:bodyPr>
              <a:lstStyle/>
              <a:p>
                <a:endParaRPr lang="en-US">
                  <a:solidFill>
                    <a:prstClr val="black"/>
                  </a:solidFill>
                </a:endParaRPr>
              </a:p>
            </p:txBody>
          </p:sp>
          <p:sp>
            <p:nvSpPr>
              <p:cNvPr id="32823" name="Text Box 24"/>
              <p:cNvSpPr txBox="1">
                <a:spLocks noChangeArrowheads="1"/>
              </p:cNvSpPr>
              <p:nvPr/>
            </p:nvSpPr>
            <p:spPr bwMode="auto">
              <a:xfrm>
                <a:off x="5187" y="1488"/>
                <a:ext cx="477"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99FF33"/>
                    </a:solidFill>
                  </a:rPr>
                  <a:t>-23 cm</a:t>
                </a:r>
              </a:p>
            </p:txBody>
          </p:sp>
          <p:sp>
            <p:nvSpPr>
              <p:cNvPr id="32824" name="Text Box 25"/>
              <p:cNvSpPr txBox="1">
                <a:spLocks noChangeArrowheads="1"/>
              </p:cNvSpPr>
              <p:nvPr/>
            </p:nvSpPr>
            <p:spPr bwMode="auto">
              <a:xfrm>
                <a:off x="4611" y="1920"/>
                <a:ext cx="477"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99FF33"/>
                    </a:solidFill>
                  </a:rPr>
                  <a:t>-11 cm</a:t>
                </a:r>
              </a:p>
            </p:txBody>
          </p:sp>
          <p:sp>
            <p:nvSpPr>
              <p:cNvPr id="32825" name="Line 26"/>
              <p:cNvSpPr>
                <a:spLocks noChangeShapeType="1"/>
              </p:cNvSpPr>
              <p:nvPr/>
            </p:nvSpPr>
            <p:spPr bwMode="auto">
              <a:xfrm flipV="1">
                <a:off x="5088" y="1392"/>
                <a:ext cx="99" cy="1314"/>
              </a:xfrm>
              <a:prstGeom prst="line">
                <a:avLst/>
              </a:prstGeom>
              <a:noFill/>
              <a:ln w="9525">
                <a:solidFill>
                  <a:srgbClr val="99FF33"/>
                </a:solidFill>
                <a:round/>
                <a:headEnd/>
                <a:tailEnd type="triangle" w="med" len="med"/>
              </a:ln>
            </p:spPr>
            <p:txBody>
              <a:bodyPr anchor="ctr">
                <a:spAutoFit/>
              </a:bodyPr>
              <a:lstStyle/>
              <a:p>
                <a:endParaRPr lang="en-US">
                  <a:solidFill>
                    <a:prstClr val="black"/>
                  </a:solidFill>
                </a:endParaRPr>
              </a:p>
            </p:txBody>
          </p:sp>
          <p:sp>
            <p:nvSpPr>
              <p:cNvPr id="32826" name="Text Box 27"/>
              <p:cNvSpPr txBox="1">
                <a:spLocks noChangeArrowheads="1"/>
              </p:cNvSpPr>
              <p:nvPr/>
            </p:nvSpPr>
            <p:spPr bwMode="auto">
              <a:xfrm>
                <a:off x="5088" y="1200"/>
                <a:ext cx="477" cy="192"/>
              </a:xfrm>
              <a:prstGeom prst="rect">
                <a:avLst/>
              </a:prstGeom>
              <a:noFill/>
              <a:ln w="9525">
                <a:noFill/>
                <a:miter lim="800000"/>
                <a:headEnd/>
                <a:tailEnd/>
              </a:ln>
            </p:spPr>
            <p:txBody>
              <a:bodyPr>
                <a:spAutoFit/>
              </a:bodyPr>
              <a:lstStyle/>
              <a:p>
                <a:pPr algn="ctr" eaLnBrk="0" hangingPunct="0">
                  <a:spcBef>
                    <a:spcPct val="50000"/>
                  </a:spcBef>
                </a:pPr>
                <a:r>
                  <a:rPr lang="en-US" sz="1400">
                    <a:solidFill>
                      <a:srgbClr val="99FF33"/>
                    </a:solidFill>
                  </a:rPr>
                  <a:t>-11 cm</a:t>
                </a:r>
              </a:p>
            </p:txBody>
          </p:sp>
        </p:grpSp>
      </p:grpSp>
      <p:grpSp>
        <p:nvGrpSpPr>
          <p:cNvPr id="6" name="Group 28"/>
          <p:cNvGrpSpPr>
            <a:grpSpLocks/>
          </p:cNvGrpSpPr>
          <p:nvPr/>
        </p:nvGrpSpPr>
        <p:grpSpPr bwMode="auto">
          <a:xfrm rot="-242494">
            <a:off x="381000" y="3703638"/>
            <a:ext cx="8097838" cy="2789237"/>
            <a:chOff x="136" y="2384"/>
            <a:chExt cx="5481" cy="1744"/>
          </a:xfrm>
        </p:grpSpPr>
        <p:sp>
          <p:nvSpPr>
            <p:cNvPr id="32805" name="Freeform 29"/>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806" name="Freeform 30"/>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noFill/>
            <a:ln w="28575">
              <a:solidFill>
                <a:srgbClr val="FFFF00"/>
              </a:solidFill>
              <a:round/>
              <a:headEnd/>
              <a:tailEnd/>
            </a:ln>
          </p:spPr>
          <p:txBody>
            <a:bodyPr wrap="none" anchor="ctr">
              <a:spAutoFit/>
            </a:bodyPr>
            <a:lstStyle/>
            <a:p>
              <a:endParaRPr lang="en-US">
                <a:solidFill>
                  <a:prstClr val="black"/>
                </a:solidFill>
              </a:endParaRPr>
            </a:p>
          </p:txBody>
        </p:sp>
        <p:sp>
          <p:nvSpPr>
            <p:cNvPr id="32807" name="Freeform 31"/>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808" name="Freeform 32"/>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809" name="Freeform 33"/>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810" name="Freeform 34"/>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811" name="Freeform 35"/>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812" name="Freeform 36"/>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813" name="Freeform 37"/>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814" name="Freeform 38"/>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815" name="Freeform 39"/>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816" name="Freeform 40"/>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817" name="Freeform 41"/>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grpSp>
      <p:grpSp>
        <p:nvGrpSpPr>
          <p:cNvPr id="7" name="Group 42"/>
          <p:cNvGrpSpPr>
            <a:grpSpLocks/>
          </p:cNvGrpSpPr>
          <p:nvPr/>
        </p:nvGrpSpPr>
        <p:grpSpPr bwMode="auto">
          <a:xfrm>
            <a:off x="431800" y="3652838"/>
            <a:ext cx="8097838" cy="2789237"/>
            <a:chOff x="136" y="2384"/>
            <a:chExt cx="5481" cy="1744"/>
          </a:xfrm>
        </p:grpSpPr>
        <p:sp>
          <p:nvSpPr>
            <p:cNvPr id="32792" name="Freeform 43"/>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793" name="Freeform 44"/>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noFill/>
            <a:ln w="28575">
              <a:solidFill>
                <a:srgbClr val="FFFF00"/>
              </a:solidFill>
              <a:round/>
              <a:headEnd/>
              <a:tailEnd/>
            </a:ln>
          </p:spPr>
          <p:txBody>
            <a:bodyPr wrap="none" anchor="ctr">
              <a:spAutoFit/>
            </a:bodyPr>
            <a:lstStyle/>
            <a:p>
              <a:endParaRPr lang="en-US">
                <a:solidFill>
                  <a:prstClr val="black"/>
                </a:solidFill>
              </a:endParaRPr>
            </a:p>
          </p:txBody>
        </p:sp>
        <p:sp>
          <p:nvSpPr>
            <p:cNvPr id="32794" name="Freeform 45"/>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795" name="Freeform 46"/>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796" name="Freeform 47"/>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797" name="Freeform 48"/>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798" name="Freeform 49"/>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799" name="Freeform 50"/>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800" name="Freeform 51"/>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801" name="Freeform 52"/>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802" name="Freeform 53"/>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803" name="Freeform 54"/>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sp>
          <p:nvSpPr>
            <p:cNvPr id="32804" name="Freeform 55"/>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noFill/>
            <a:ln w="38100">
              <a:solidFill>
                <a:srgbClr val="FFFF00"/>
              </a:solidFill>
              <a:round/>
              <a:headEnd/>
              <a:tailEnd/>
            </a:ln>
          </p:spPr>
          <p:txBody>
            <a:bodyPr wrap="none" anchor="ctr">
              <a:spAutoFit/>
            </a:bodyPr>
            <a:lstStyle/>
            <a:p>
              <a:endParaRPr lang="en-US">
                <a:solidFill>
                  <a:prstClr val="black"/>
                </a:solidFill>
              </a:endParaRPr>
            </a:p>
          </p:txBody>
        </p:sp>
      </p:grpSp>
      <p:grpSp>
        <p:nvGrpSpPr>
          <p:cNvPr id="8" name="Group 56"/>
          <p:cNvGrpSpPr>
            <a:grpSpLocks/>
          </p:cNvGrpSpPr>
          <p:nvPr/>
        </p:nvGrpSpPr>
        <p:grpSpPr bwMode="auto">
          <a:xfrm>
            <a:off x="430213" y="3678238"/>
            <a:ext cx="8097837" cy="2789237"/>
            <a:chOff x="136" y="2384"/>
            <a:chExt cx="5481" cy="1744"/>
          </a:xfrm>
        </p:grpSpPr>
        <p:sp>
          <p:nvSpPr>
            <p:cNvPr id="32779" name="Freeform 57"/>
            <p:cNvSpPr>
              <a:spLocks/>
            </p:cNvSpPr>
            <p:nvPr/>
          </p:nvSpPr>
          <p:spPr bwMode="auto">
            <a:xfrm>
              <a:off x="136" y="3168"/>
              <a:ext cx="152" cy="480"/>
            </a:xfrm>
            <a:custGeom>
              <a:avLst/>
              <a:gdLst>
                <a:gd name="T0" fmla="*/ 152 w 152"/>
                <a:gd name="T1" fmla="*/ 0 h 480"/>
                <a:gd name="T2" fmla="*/ 8 w 152"/>
                <a:gd name="T3" fmla="*/ 240 h 480"/>
                <a:gd name="T4" fmla="*/ 104 w 152"/>
                <a:gd name="T5" fmla="*/ 480 h 480"/>
                <a:gd name="T6" fmla="*/ 0 60000 65536"/>
                <a:gd name="T7" fmla="*/ 0 60000 65536"/>
                <a:gd name="T8" fmla="*/ 0 60000 65536"/>
                <a:gd name="T9" fmla="*/ 0 w 152"/>
                <a:gd name="T10" fmla="*/ 0 h 480"/>
                <a:gd name="T11" fmla="*/ 152 w 152"/>
                <a:gd name="T12" fmla="*/ 480 h 480"/>
              </a:gdLst>
              <a:ahLst/>
              <a:cxnLst>
                <a:cxn ang="T6">
                  <a:pos x="T0" y="T1"/>
                </a:cxn>
                <a:cxn ang="T7">
                  <a:pos x="T2" y="T3"/>
                </a:cxn>
                <a:cxn ang="T8">
                  <a:pos x="T4" y="T5"/>
                </a:cxn>
              </a:cxnLst>
              <a:rect l="T9" t="T10" r="T11" b="T12"/>
              <a:pathLst>
                <a:path w="152" h="480">
                  <a:moveTo>
                    <a:pt x="152" y="0"/>
                  </a:moveTo>
                  <a:cubicBezTo>
                    <a:pt x="84" y="80"/>
                    <a:pt x="16" y="160"/>
                    <a:pt x="8" y="240"/>
                  </a:cubicBezTo>
                  <a:cubicBezTo>
                    <a:pt x="0" y="320"/>
                    <a:pt x="52" y="400"/>
                    <a:pt x="104" y="48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solidFill>
                  <a:prstClr val="black"/>
                </a:solidFill>
              </a:endParaRPr>
            </a:p>
          </p:txBody>
        </p:sp>
        <p:sp>
          <p:nvSpPr>
            <p:cNvPr id="32780" name="Freeform 58"/>
            <p:cNvSpPr>
              <a:spLocks/>
            </p:cNvSpPr>
            <p:nvPr/>
          </p:nvSpPr>
          <p:spPr bwMode="auto">
            <a:xfrm>
              <a:off x="1104" y="2384"/>
              <a:ext cx="3840" cy="256"/>
            </a:xfrm>
            <a:custGeom>
              <a:avLst/>
              <a:gdLst>
                <a:gd name="T0" fmla="*/ 3840 w 3840"/>
                <a:gd name="T1" fmla="*/ 256 h 256"/>
                <a:gd name="T2" fmla="*/ 1728 w 3840"/>
                <a:gd name="T3" fmla="*/ 16 h 256"/>
                <a:gd name="T4" fmla="*/ 0 w 3840"/>
                <a:gd name="T5" fmla="*/ 160 h 256"/>
                <a:gd name="T6" fmla="*/ 0 60000 65536"/>
                <a:gd name="T7" fmla="*/ 0 60000 65536"/>
                <a:gd name="T8" fmla="*/ 0 60000 65536"/>
                <a:gd name="T9" fmla="*/ 0 w 3840"/>
                <a:gd name="T10" fmla="*/ 0 h 256"/>
                <a:gd name="T11" fmla="*/ 3840 w 3840"/>
                <a:gd name="T12" fmla="*/ 256 h 256"/>
              </a:gdLst>
              <a:ahLst/>
              <a:cxnLst>
                <a:cxn ang="T6">
                  <a:pos x="T0" y="T1"/>
                </a:cxn>
                <a:cxn ang="T7">
                  <a:pos x="T2" y="T3"/>
                </a:cxn>
                <a:cxn ang="T8">
                  <a:pos x="T4" y="T5"/>
                </a:cxn>
              </a:cxnLst>
              <a:rect l="T9" t="T10" r="T11" b="T12"/>
              <a:pathLst>
                <a:path w="3840" h="256">
                  <a:moveTo>
                    <a:pt x="3840" y="256"/>
                  </a:moveTo>
                  <a:cubicBezTo>
                    <a:pt x="3104" y="144"/>
                    <a:pt x="2368" y="32"/>
                    <a:pt x="1728" y="16"/>
                  </a:cubicBezTo>
                  <a:cubicBezTo>
                    <a:pt x="1088" y="0"/>
                    <a:pt x="344" y="144"/>
                    <a:pt x="0" y="160"/>
                  </a:cubicBezTo>
                </a:path>
              </a:pathLst>
            </a:custGeom>
            <a:solidFill>
              <a:srgbClr val="DBE5E5">
                <a:alpha val="25882"/>
              </a:srgbClr>
            </a:solidFill>
            <a:ln w="28575" cap="rnd">
              <a:solidFill>
                <a:schemeClr val="folHlink"/>
              </a:solidFill>
              <a:prstDash val="sysDot"/>
              <a:round/>
              <a:headEnd/>
              <a:tailEnd/>
            </a:ln>
          </p:spPr>
          <p:txBody>
            <a:bodyPr wrap="none" anchor="ctr">
              <a:spAutoFit/>
            </a:bodyPr>
            <a:lstStyle/>
            <a:p>
              <a:endParaRPr lang="en-US">
                <a:solidFill>
                  <a:prstClr val="black"/>
                </a:solidFill>
              </a:endParaRPr>
            </a:p>
          </p:txBody>
        </p:sp>
        <p:sp>
          <p:nvSpPr>
            <p:cNvPr id="32781" name="Freeform 59"/>
            <p:cNvSpPr>
              <a:spLocks/>
            </p:cNvSpPr>
            <p:nvPr/>
          </p:nvSpPr>
          <p:spPr bwMode="auto">
            <a:xfrm>
              <a:off x="288" y="2544"/>
              <a:ext cx="816" cy="576"/>
            </a:xfrm>
            <a:custGeom>
              <a:avLst/>
              <a:gdLst>
                <a:gd name="T0" fmla="*/ 816 w 816"/>
                <a:gd name="T1" fmla="*/ 0 h 576"/>
                <a:gd name="T2" fmla="*/ 240 w 816"/>
                <a:gd name="T3" fmla="*/ 336 h 576"/>
                <a:gd name="T4" fmla="*/ 0 w 816"/>
                <a:gd name="T5" fmla="*/ 576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0"/>
                  </a:moveTo>
                  <a:cubicBezTo>
                    <a:pt x="596" y="120"/>
                    <a:pt x="376" y="240"/>
                    <a:pt x="240" y="336"/>
                  </a:cubicBezTo>
                  <a:cubicBezTo>
                    <a:pt x="104" y="432"/>
                    <a:pt x="52" y="504"/>
                    <a:pt x="0" y="576"/>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solidFill>
                  <a:prstClr val="black"/>
                </a:solidFill>
              </a:endParaRPr>
            </a:p>
          </p:txBody>
        </p:sp>
        <p:sp>
          <p:nvSpPr>
            <p:cNvPr id="32782" name="Freeform 60"/>
            <p:cNvSpPr>
              <a:spLocks/>
            </p:cNvSpPr>
            <p:nvPr/>
          </p:nvSpPr>
          <p:spPr bwMode="auto">
            <a:xfrm>
              <a:off x="4992" y="2640"/>
              <a:ext cx="624" cy="672"/>
            </a:xfrm>
            <a:custGeom>
              <a:avLst/>
              <a:gdLst>
                <a:gd name="T0" fmla="*/ 0 w 624"/>
                <a:gd name="T1" fmla="*/ 0 h 672"/>
                <a:gd name="T2" fmla="*/ 384 w 624"/>
                <a:gd name="T3" fmla="*/ 336 h 672"/>
                <a:gd name="T4" fmla="*/ 624 w 624"/>
                <a:gd name="T5" fmla="*/ 672 h 672"/>
                <a:gd name="T6" fmla="*/ 0 60000 65536"/>
                <a:gd name="T7" fmla="*/ 0 60000 65536"/>
                <a:gd name="T8" fmla="*/ 0 60000 65536"/>
                <a:gd name="T9" fmla="*/ 0 w 624"/>
                <a:gd name="T10" fmla="*/ 0 h 672"/>
                <a:gd name="T11" fmla="*/ 624 w 624"/>
                <a:gd name="T12" fmla="*/ 672 h 672"/>
              </a:gdLst>
              <a:ahLst/>
              <a:cxnLst>
                <a:cxn ang="T6">
                  <a:pos x="T0" y="T1"/>
                </a:cxn>
                <a:cxn ang="T7">
                  <a:pos x="T2" y="T3"/>
                </a:cxn>
                <a:cxn ang="T8">
                  <a:pos x="T4" y="T5"/>
                </a:cxn>
              </a:cxnLst>
              <a:rect l="T9" t="T10" r="T11" b="T12"/>
              <a:pathLst>
                <a:path w="624" h="672">
                  <a:moveTo>
                    <a:pt x="0" y="0"/>
                  </a:moveTo>
                  <a:cubicBezTo>
                    <a:pt x="140" y="112"/>
                    <a:pt x="280" y="224"/>
                    <a:pt x="384" y="336"/>
                  </a:cubicBezTo>
                  <a:cubicBezTo>
                    <a:pt x="488" y="448"/>
                    <a:pt x="556" y="560"/>
                    <a:pt x="624" y="67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solidFill>
                  <a:prstClr val="black"/>
                </a:solidFill>
              </a:endParaRPr>
            </a:p>
          </p:txBody>
        </p:sp>
        <p:sp>
          <p:nvSpPr>
            <p:cNvPr id="32783" name="Freeform 61"/>
            <p:cNvSpPr>
              <a:spLocks/>
            </p:cNvSpPr>
            <p:nvPr/>
          </p:nvSpPr>
          <p:spPr bwMode="auto">
            <a:xfrm>
              <a:off x="5616" y="3312"/>
              <a:ext cx="1" cy="816"/>
            </a:xfrm>
            <a:custGeom>
              <a:avLst/>
              <a:gdLst>
                <a:gd name="T0" fmla="*/ 0 w 1"/>
                <a:gd name="T1" fmla="*/ 0 h 816"/>
                <a:gd name="T2" fmla="*/ 0 w 1"/>
                <a:gd name="T3" fmla="*/ 336 h 816"/>
                <a:gd name="T4" fmla="*/ 0 w 1"/>
                <a:gd name="T5" fmla="*/ 816 h 816"/>
                <a:gd name="T6" fmla="*/ 0 60000 65536"/>
                <a:gd name="T7" fmla="*/ 0 60000 65536"/>
                <a:gd name="T8" fmla="*/ 0 60000 65536"/>
                <a:gd name="T9" fmla="*/ 0 w 1"/>
                <a:gd name="T10" fmla="*/ 0 h 816"/>
                <a:gd name="T11" fmla="*/ 1 w 1"/>
                <a:gd name="T12" fmla="*/ 816 h 816"/>
              </a:gdLst>
              <a:ahLst/>
              <a:cxnLst>
                <a:cxn ang="T6">
                  <a:pos x="T0" y="T1"/>
                </a:cxn>
                <a:cxn ang="T7">
                  <a:pos x="T2" y="T3"/>
                </a:cxn>
                <a:cxn ang="T8">
                  <a:pos x="T4" y="T5"/>
                </a:cxn>
              </a:cxnLst>
              <a:rect l="T9" t="T10" r="T11" b="T12"/>
              <a:pathLst>
                <a:path w="1" h="816">
                  <a:moveTo>
                    <a:pt x="0" y="0"/>
                  </a:moveTo>
                  <a:cubicBezTo>
                    <a:pt x="0" y="100"/>
                    <a:pt x="0" y="200"/>
                    <a:pt x="0" y="336"/>
                  </a:cubicBezTo>
                  <a:cubicBezTo>
                    <a:pt x="0" y="472"/>
                    <a:pt x="0" y="736"/>
                    <a:pt x="0" y="816"/>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solidFill>
                  <a:prstClr val="black"/>
                </a:solidFill>
              </a:endParaRPr>
            </a:p>
          </p:txBody>
        </p:sp>
        <p:sp>
          <p:nvSpPr>
            <p:cNvPr id="32784" name="Freeform 62"/>
            <p:cNvSpPr>
              <a:spLocks/>
            </p:cNvSpPr>
            <p:nvPr/>
          </p:nvSpPr>
          <p:spPr bwMode="auto">
            <a:xfrm>
              <a:off x="3648" y="3928"/>
              <a:ext cx="1968" cy="200"/>
            </a:xfrm>
            <a:custGeom>
              <a:avLst/>
              <a:gdLst>
                <a:gd name="T0" fmla="*/ 1968 w 1968"/>
                <a:gd name="T1" fmla="*/ 152 h 200"/>
                <a:gd name="T2" fmla="*/ 864 w 1968"/>
                <a:gd name="T3" fmla="*/ 8 h 200"/>
                <a:gd name="T4" fmla="*/ 0 w 1968"/>
                <a:gd name="T5" fmla="*/ 200 h 200"/>
                <a:gd name="T6" fmla="*/ 0 60000 65536"/>
                <a:gd name="T7" fmla="*/ 0 60000 65536"/>
                <a:gd name="T8" fmla="*/ 0 60000 65536"/>
                <a:gd name="T9" fmla="*/ 0 w 1968"/>
                <a:gd name="T10" fmla="*/ 0 h 200"/>
                <a:gd name="T11" fmla="*/ 1968 w 1968"/>
                <a:gd name="T12" fmla="*/ 200 h 200"/>
              </a:gdLst>
              <a:ahLst/>
              <a:cxnLst>
                <a:cxn ang="T6">
                  <a:pos x="T0" y="T1"/>
                </a:cxn>
                <a:cxn ang="T7">
                  <a:pos x="T2" y="T3"/>
                </a:cxn>
                <a:cxn ang="T8">
                  <a:pos x="T4" y="T5"/>
                </a:cxn>
              </a:cxnLst>
              <a:rect l="T9" t="T10" r="T11" b="T12"/>
              <a:pathLst>
                <a:path w="1968" h="200">
                  <a:moveTo>
                    <a:pt x="1968" y="152"/>
                  </a:moveTo>
                  <a:cubicBezTo>
                    <a:pt x="1580" y="76"/>
                    <a:pt x="1192" y="0"/>
                    <a:pt x="864" y="8"/>
                  </a:cubicBezTo>
                  <a:cubicBezTo>
                    <a:pt x="536" y="16"/>
                    <a:pt x="268" y="108"/>
                    <a:pt x="0" y="20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solidFill>
                  <a:prstClr val="black"/>
                </a:solidFill>
              </a:endParaRPr>
            </a:p>
          </p:txBody>
        </p:sp>
        <p:sp>
          <p:nvSpPr>
            <p:cNvPr id="32785" name="Freeform 63"/>
            <p:cNvSpPr>
              <a:spLocks/>
            </p:cNvSpPr>
            <p:nvPr/>
          </p:nvSpPr>
          <p:spPr bwMode="auto">
            <a:xfrm>
              <a:off x="240" y="3616"/>
              <a:ext cx="3408" cy="512"/>
            </a:xfrm>
            <a:custGeom>
              <a:avLst/>
              <a:gdLst>
                <a:gd name="T0" fmla="*/ 3408 w 3408"/>
                <a:gd name="T1" fmla="*/ 512 h 512"/>
                <a:gd name="T2" fmla="*/ 1824 w 3408"/>
                <a:gd name="T3" fmla="*/ 80 h 512"/>
                <a:gd name="T4" fmla="*/ 0 w 3408"/>
                <a:gd name="T5" fmla="*/ 32 h 512"/>
                <a:gd name="T6" fmla="*/ 0 60000 65536"/>
                <a:gd name="T7" fmla="*/ 0 60000 65536"/>
                <a:gd name="T8" fmla="*/ 0 60000 65536"/>
                <a:gd name="T9" fmla="*/ 0 w 3408"/>
                <a:gd name="T10" fmla="*/ 0 h 512"/>
                <a:gd name="T11" fmla="*/ 3408 w 3408"/>
                <a:gd name="T12" fmla="*/ 512 h 512"/>
              </a:gdLst>
              <a:ahLst/>
              <a:cxnLst>
                <a:cxn ang="T6">
                  <a:pos x="T0" y="T1"/>
                </a:cxn>
                <a:cxn ang="T7">
                  <a:pos x="T2" y="T3"/>
                </a:cxn>
                <a:cxn ang="T8">
                  <a:pos x="T4" y="T5"/>
                </a:cxn>
              </a:cxnLst>
              <a:rect l="T9" t="T10" r="T11" b="T12"/>
              <a:pathLst>
                <a:path w="3408" h="512">
                  <a:moveTo>
                    <a:pt x="3408" y="512"/>
                  </a:moveTo>
                  <a:cubicBezTo>
                    <a:pt x="2900" y="336"/>
                    <a:pt x="2392" y="160"/>
                    <a:pt x="1824" y="80"/>
                  </a:cubicBezTo>
                  <a:cubicBezTo>
                    <a:pt x="1256" y="0"/>
                    <a:pt x="628" y="16"/>
                    <a:pt x="0" y="3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solidFill>
                  <a:prstClr val="black"/>
                </a:solidFill>
              </a:endParaRPr>
            </a:p>
          </p:txBody>
        </p:sp>
        <p:sp>
          <p:nvSpPr>
            <p:cNvPr id="32786" name="Freeform 64"/>
            <p:cNvSpPr>
              <a:spLocks/>
            </p:cNvSpPr>
            <p:nvPr/>
          </p:nvSpPr>
          <p:spPr bwMode="auto">
            <a:xfrm>
              <a:off x="192" y="2928"/>
              <a:ext cx="5088" cy="480"/>
            </a:xfrm>
            <a:custGeom>
              <a:avLst/>
              <a:gdLst>
                <a:gd name="T0" fmla="*/ 5088 w 5088"/>
                <a:gd name="T1" fmla="*/ 0 h 480"/>
                <a:gd name="T2" fmla="*/ 4368 w 5088"/>
                <a:gd name="T3" fmla="*/ 144 h 480"/>
                <a:gd name="T4" fmla="*/ 3936 w 5088"/>
                <a:gd name="T5" fmla="*/ 144 h 480"/>
                <a:gd name="T6" fmla="*/ 3168 w 5088"/>
                <a:gd name="T7" fmla="*/ 144 h 480"/>
                <a:gd name="T8" fmla="*/ 2352 w 5088"/>
                <a:gd name="T9" fmla="*/ 144 h 480"/>
                <a:gd name="T10" fmla="*/ 1728 w 5088"/>
                <a:gd name="T11" fmla="*/ 96 h 480"/>
                <a:gd name="T12" fmla="*/ 1344 w 5088"/>
                <a:gd name="T13" fmla="*/ 48 h 480"/>
                <a:gd name="T14" fmla="*/ 1056 w 5088"/>
                <a:gd name="T15" fmla="*/ 48 h 480"/>
                <a:gd name="T16" fmla="*/ 336 w 5088"/>
                <a:gd name="T17" fmla="*/ 240 h 480"/>
                <a:gd name="T18" fmla="*/ 96 w 5088"/>
                <a:gd name="T19" fmla="*/ 432 h 480"/>
                <a:gd name="T20" fmla="*/ 0 w 5088"/>
                <a:gd name="T21" fmla="*/ 480 h 4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88"/>
                <a:gd name="T34" fmla="*/ 0 h 480"/>
                <a:gd name="T35" fmla="*/ 5088 w 5088"/>
                <a:gd name="T36" fmla="*/ 480 h 4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88" h="480">
                  <a:moveTo>
                    <a:pt x="5088" y="0"/>
                  </a:moveTo>
                  <a:cubicBezTo>
                    <a:pt x="4824" y="60"/>
                    <a:pt x="4560" y="120"/>
                    <a:pt x="4368" y="144"/>
                  </a:cubicBezTo>
                  <a:cubicBezTo>
                    <a:pt x="4176" y="168"/>
                    <a:pt x="4136" y="144"/>
                    <a:pt x="3936" y="144"/>
                  </a:cubicBezTo>
                  <a:cubicBezTo>
                    <a:pt x="3736" y="144"/>
                    <a:pt x="3432" y="144"/>
                    <a:pt x="3168" y="144"/>
                  </a:cubicBezTo>
                  <a:cubicBezTo>
                    <a:pt x="2904" y="144"/>
                    <a:pt x="2592" y="152"/>
                    <a:pt x="2352" y="144"/>
                  </a:cubicBezTo>
                  <a:cubicBezTo>
                    <a:pt x="2112" y="136"/>
                    <a:pt x="1896" y="112"/>
                    <a:pt x="1728" y="96"/>
                  </a:cubicBezTo>
                  <a:cubicBezTo>
                    <a:pt x="1560" y="80"/>
                    <a:pt x="1456" y="56"/>
                    <a:pt x="1344" y="48"/>
                  </a:cubicBezTo>
                  <a:cubicBezTo>
                    <a:pt x="1232" y="40"/>
                    <a:pt x="1224" y="16"/>
                    <a:pt x="1056" y="48"/>
                  </a:cubicBezTo>
                  <a:cubicBezTo>
                    <a:pt x="888" y="80"/>
                    <a:pt x="496" y="176"/>
                    <a:pt x="336" y="240"/>
                  </a:cubicBezTo>
                  <a:cubicBezTo>
                    <a:pt x="176" y="304"/>
                    <a:pt x="152" y="392"/>
                    <a:pt x="96" y="432"/>
                  </a:cubicBezTo>
                  <a:cubicBezTo>
                    <a:pt x="40" y="472"/>
                    <a:pt x="20" y="476"/>
                    <a:pt x="0" y="48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solidFill>
                  <a:prstClr val="black"/>
                </a:solidFill>
              </a:endParaRPr>
            </a:p>
          </p:txBody>
        </p:sp>
        <p:sp>
          <p:nvSpPr>
            <p:cNvPr id="32787" name="Freeform 65"/>
            <p:cNvSpPr>
              <a:spLocks/>
            </p:cNvSpPr>
            <p:nvPr/>
          </p:nvSpPr>
          <p:spPr bwMode="auto">
            <a:xfrm>
              <a:off x="3432" y="2520"/>
              <a:ext cx="192" cy="1464"/>
            </a:xfrm>
            <a:custGeom>
              <a:avLst/>
              <a:gdLst>
                <a:gd name="T0" fmla="*/ 24 w 192"/>
                <a:gd name="T1" fmla="*/ 72 h 1464"/>
                <a:gd name="T2" fmla="*/ 72 w 192"/>
                <a:gd name="T3" fmla="*/ 72 h 1464"/>
                <a:gd name="T4" fmla="*/ 24 w 192"/>
                <a:gd name="T5" fmla="*/ 504 h 1464"/>
                <a:gd name="T6" fmla="*/ 24 w 192"/>
                <a:gd name="T7" fmla="*/ 888 h 1464"/>
                <a:gd name="T8" fmla="*/ 168 w 192"/>
                <a:gd name="T9" fmla="*/ 1176 h 1464"/>
                <a:gd name="T10" fmla="*/ 168 w 192"/>
                <a:gd name="T11" fmla="*/ 1464 h 1464"/>
                <a:gd name="T12" fmla="*/ 0 60000 65536"/>
                <a:gd name="T13" fmla="*/ 0 60000 65536"/>
                <a:gd name="T14" fmla="*/ 0 60000 65536"/>
                <a:gd name="T15" fmla="*/ 0 60000 65536"/>
                <a:gd name="T16" fmla="*/ 0 60000 65536"/>
                <a:gd name="T17" fmla="*/ 0 60000 65536"/>
                <a:gd name="T18" fmla="*/ 0 w 192"/>
                <a:gd name="T19" fmla="*/ 0 h 1464"/>
                <a:gd name="T20" fmla="*/ 192 w 192"/>
                <a:gd name="T21" fmla="*/ 1464 h 1464"/>
              </a:gdLst>
              <a:ahLst/>
              <a:cxnLst>
                <a:cxn ang="T12">
                  <a:pos x="T0" y="T1"/>
                </a:cxn>
                <a:cxn ang="T13">
                  <a:pos x="T2" y="T3"/>
                </a:cxn>
                <a:cxn ang="T14">
                  <a:pos x="T4" y="T5"/>
                </a:cxn>
                <a:cxn ang="T15">
                  <a:pos x="T6" y="T7"/>
                </a:cxn>
                <a:cxn ang="T16">
                  <a:pos x="T8" y="T9"/>
                </a:cxn>
                <a:cxn ang="T17">
                  <a:pos x="T10" y="T11"/>
                </a:cxn>
              </a:cxnLst>
              <a:rect l="T18" t="T19" r="T20" b="T21"/>
              <a:pathLst>
                <a:path w="192" h="1464">
                  <a:moveTo>
                    <a:pt x="24" y="72"/>
                  </a:moveTo>
                  <a:cubicBezTo>
                    <a:pt x="48" y="36"/>
                    <a:pt x="72" y="0"/>
                    <a:pt x="72" y="72"/>
                  </a:cubicBezTo>
                  <a:cubicBezTo>
                    <a:pt x="72" y="144"/>
                    <a:pt x="32" y="368"/>
                    <a:pt x="24" y="504"/>
                  </a:cubicBezTo>
                  <a:cubicBezTo>
                    <a:pt x="16" y="640"/>
                    <a:pt x="0" y="776"/>
                    <a:pt x="24" y="888"/>
                  </a:cubicBezTo>
                  <a:cubicBezTo>
                    <a:pt x="48" y="1000"/>
                    <a:pt x="144" y="1080"/>
                    <a:pt x="168" y="1176"/>
                  </a:cubicBezTo>
                  <a:cubicBezTo>
                    <a:pt x="192" y="1272"/>
                    <a:pt x="168" y="1416"/>
                    <a:pt x="168" y="1464"/>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solidFill>
                  <a:prstClr val="black"/>
                </a:solidFill>
              </a:endParaRPr>
            </a:p>
          </p:txBody>
        </p:sp>
        <p:sp>
          <p:nvSpPr>
            <p:cNvPr id="32788" name="Freeform 66"/>
            <p:cNvSpPr>
              <a:spLocks/>
            </p:cNvSpPr>
            <p:nvPr/>
          </p:nvSpPr>
          <p:spPr bwMode="auto">
            <a:xfrm>
              <a:off x="3456" y="2448"/>
              <a:ext cx="1152" cy="1488"/>
            </a:xfrm>
            <a:custGeom>
              <a:avLst/>
              <a:gdLst>
                <a:gd name="T0" fmla="*/ 0 w 1152"/>
                <a:gd name="T1" fmla="*/ 0 h 1488"/>
                <a:gd name="T2" fmla="*/ 48 w 1152"/>
                <a:gd name="T3" fmla="*/ 192 h 1488"/>
                <a:gd name="T4" fmla="*/ 240 w 1152"/>
                <a:gd name="T5" fmla="*/ 384 h 1488"/>
                <a:gd name="T6" fmla="*/ 480 w 1152"/>
                <a:gd name="T7" fmla="*/ 528 h 1488"/>
                <a:gd name="T8" fmla="*/ 672 w 1152"/>
                <a:gd name="T9" fmla="*/ 912 h 1488"/>
                <a:gd name="T10" fmla="*/ 672 w 1152"/>
                <a:gd name="T11" fmla="*/ 1248 h 1488"/>
                <a:gd name="T12" fmla="*/ 1152 w 1152"/>
                <a:gd name="T13" fmla="*/ 1488 h 1488"/>
                <a:gd name="T14" fmla="*/ 0 60000 65536"/>
                <a:gd name="T15" fmla="*/ 0 60000 65536"/>
                <a:gd name="T16" fmla="*/ 0 60000 65536"/>
                <a:gd name="T17" fmla="*/ 0 60000 65536"/>
                <a:gd name="T18" fmla="*/ 0 60000 65536"/>
                <a:gd name="T19" fmla="*/ 0 60000 65536"/>
                <a:gd name="T20" fmla="*/ 0 60000 65536"/>
                <a:gd name="T21" fmla="*/ 0 w 1152"/>
                <a:gd name="T22" fmla="*/ 0 h 1488"/>
                <a:gd name="T23" fmla="*/ 1152 w 1152"/>
                <a:gd name="T24" fmla="*/ 1488 h 1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1488">
                  <a:moveTo>
                    <a:pt x="0" y="0"/>
                  </a:moveTo>
                  <a:cubicBezTo>
                    <a:pt x="4" y="64"/>
                    <a:pt x="8" y="128"/>
                    <a:pt x="48" y="192"/>
                  </a:cubicBezTo>
                  <a:cubicBezTo>
                    <a:pt x="88" y="256"/>
                    <a:pt x="168" y="328"/>
                    <a:pt x="240" y="384"/>
                  </a:cubicBezTo>
                  <a:cubicBezTo>
                    <a:pt x="312" y="440"/>
                    <a:pt x="408" y="440"/>
                    <a:pt x="480" y="528"/>
                  </a:cubicBezTo>
                  <a:cubicBezTo>
                    <a:pt x="552" y="616"/>
                    <a:pt x="640" y="792"/>
                    <a:pt x="672" y="912"/>
                  </a:cubicBezTo>
                  <a:cubicBezTo>
                    <a:pt x="704" y="1032"/>
                    <a:pt x="592" y="1152"/>
                    <a:pt x="672" y="1248"/>
                  </a:cubicBezTo>
                  <a:cubicBezTo>
                    <a:pt x="752" y="1344"/>
                    <a:pt x="1072" y="1448"/>
                    <a:pt x="1152" y="1488"/>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solidFill>
                  <a:prstClr val="black"/>
                </a:solidFill>
              </a:endParaRPr>
            </a:p>
          </p:txBody>
        </p:sp>
        <p:sp>
          <p:nvSpPr>
            <p:cNvPr id="32789" name="Freeform 67"/>
            <p:cNvSpPr>
              <a:spLocks/>
            </p:cNvSpPr>
            <p:nvPr/>
          </p:nvSpPr>
          <p:spPr bwMode="auto">
            <a:xfrm>
              <a:off x="288" y="2448"/>
              <a:ext cx="1632" cy="1152"/>
            </a:xfrm>
            <a:custGeom>
              <a:avLst/>
              <a:gdLst>
                <a:gd name="T0" fmla="*/ 1632 w 1632"/>
                <a:gd name="T1" fmla="*/ 0 h 1152"/>
                <a:gd name="T2" fmla="*/ 1536 w 1632"/>
                <a:gd name="T3" fmla="*/ 336 h 1152"/>
                <a:gd name="T4" fmla="*/ 1296 w 1632"/>
                <a:gd name="T5" fmla="*/ 528 h 1152"/>
                <a:gd name="T6" fmla="*/ 960 w 1632"/>
                <a:gd name="T7" fmla="*/ 720 h 1152"/>
                <a:gd name="T8" fmla="*/ 528 w 1632"/>
                <a:gd name="T9" fmla="*/ 960 h 1152"/>
                <a:gd name="T10" fmla="*/ 288 w 1632"/>
                <a:gd name="T11" fmla="*/ 1104 h 1152"/>
                <a:gd name="T12" fmla="*/ 0 w 1632"/>
                <a:gd name="T13" fmla="*/ 1152 h 1152"/>
                <a:gd name="T14" fmla="*/ 0 60000 65536"/>
                <a:gd name="T15" fmla="*/ 0 60000 65536"/>
                <a:gd name="T16" fmla="*/ 0 60000 65536"/>
                <a:gd name="T17" fmla="*/ 0 60000 65536"/>
                <a:gd name="T18" fmla="*/ 0 60000 65536"/>
                <a:gd name="T19" fmla="*/ 0 60000 65536"/>
                <a:gd name="T20" fmla="*/ 0 60000 65536"/>
                <a:gd name="T21" fmla="*/ 0 w 1632"/>
                <a:gd name="T22" fmla="*/ 0 h 1152"/>
                <a:gd name="T23" fmla="*/ 1632 w 1632"/>
                <a:gd name="T24" fmla="*/ 1152 h 1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1152">
                  <a:moveTo>
                    <a:pt x="1632" y="0"/>
                  </a:moveTo>
                  <a:cubicBezTo>
                    <a:pt x="1612" y="124"/>
                    <a:pt x="1592" y="248"/>
                    <a:pt x="1536" y="336"/>
                  </a:cubicBezTo>
                  <a:cubicBezTo>
                    <a:pt x="1480" y="424"/>
                    <a:pt x="1392" y="464"/>
                    <a:pt x="1296" y="528"/>
                  </a:cubicBezTo>
                  <a:cubicBezTo>
                    <a:pt x="1200" y="592"/>
                    <a:pt x="1088" y="648"/>
                    <a:pt x="960" y="720"/>
                  </a:cubicBezTo>
                  <a:cubicBezTo>
                    <a:pt x="832" y="792"/>
                    <a:pt x="640" y="896"/>
                    <a:pt x="528" y="960"/>
                  </a:cubicBezTo>
                  <a:cubicBezTo>
                    <a:pt x="416" y="1024"/>
                    <a:pt x="376" y="1072"/>
                    <a:pt x="288" y="1104"/>
                  </a:cubicBezTo>
                  <a:cubicBezTo>
                    <a:pt x="200" y="1136"/>
                    <a:pt x="48" y="1144"/>
                    <a:pt x="0" y="115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solidFill>
                  <a:prstClr val="black"/>
                </a:solidFill>
              </a:endParaRPr>
            </a:p>
          </p:txBody>
        </p:sp>
        <p:sp>
          <p:nvSpPr>
            <p:cNvPr id="32790" name="Freeform 68"/>
            <p:cNvSpPr>
              <a:spLocks/>
            </p:cNvSpPr>
            <p:nvPr/>
          </p:nvSpPr>
          <p:spPr bwMode="auto">
            <a:xfrm>
              <a:off x="2640" y="2400"/>
              <a:ext cx="56" cy="672"/>
            </a:xfrm>
            <a:custGeom>
              <a:avLst/>
              <a:gdLst>
                <a:gd name="T0" fmla="*/ 48 w 56"/>
                <a:gd name="T1" fmla="*/ 0 h 672"/>
                <a:gd name="T2" fmla="*/ 48 w 56"/>
                <a:gd name="T3" fmla="*/ 384 h 672"/>
                <a:gd name="T4" fmla="*/ 0 w 56"/>
                <a:gd name="T5" fmla="*/ 672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48" y="0"/>
                  </a:moveTo>
                  <a:cubicBezTo>
                    <a:pt x="52" y="136"/>
                    <a:pt x="56" y="272"/>
                    <a:pt x="48" y="384"/>
                  </a:cubicBezTo>
                  <a:cubicBezTo>
                    <a:pt x="40" y="496"/>
                    <a:pt x="20" y="584"/>
                    <a:pt x="0" y="672"/>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solidFill>
                  <a:prstClr val="black"/>
                </a:solidFill>
              </a:endParaRPr>
            </a:p>
          </p:txBody>
        </p:sp>
        <p:sp>
          <p:nvSpPr>
            <p:cNvPr id="32791" name="Freeform 69"/>
            <p:cNvSpPr>
              <a:spLocks/>
            </p:cNvSpPr>
            <p:nvPr/>
          </p:nvSpPr>
          <p:spPr bwMode="auto">
            <a:xfrm>
              <a:off x="1840" y="3264"/>
              <a:ext cx="3776" cy="432"/>
            </a:xfrm>
            <a:custGeom>
              <a:avLst/>
              <a:gdLst>
                <a:gd name="T0" fmla="*/ 80 w 3776"/>
                <a:gd name="T1" fmla="*/ 432 h 432"/>
                <a:gd name="T2" fmla="*/ 128 w 3776"/>
                <a:gd name="T3" fmla="*/ 384 h 432"/>
                <a:gd name="T4" fmla="*/ 848 w 3776"/>
                <a:gd name="T5" fmla="*/ 288 h 432"/>
                <a:gd name="T6" fmla="*/ 1376 w 3776"/>
                <a:gd name="T7" fmla="*/ 240 h 432"/>
                <a:gd name="T8" fmla="*/ 1760 w 3776"/>
                <a:gd name="T9" fmla="*/ 288 h 432"/>
                <a:gd name="T10" fmla="*/ 2240 w 3776"/>
                <a:gd name="T11" fmla="*/ 240 h 432"/>
                <a:gd name="T12" fmla="*/ 2576 w 3776"/>
                <a:gd name="T13" fmla="*/ 288 h 432"/>
                <a:gd name="T14" fmla="*/ 3104 w 3776"/>
                <a:gd name="T15" fmla="*/ 144 h 432"/>
                <a:gd name="T16" fmla="*/ 3488 w 3776"/>
                <a:gd name="T17" fmla="*/ 96 h 432"/>
                <a:gd name="T18" fmla="*/ 3728 w 3776"/>
                <a:gd name="T19" fmla="*/ 48 h 432"/>
                <a:gd name="T20" fmla="*/ 3776 w 3776"/>
                <a:gd name="T21" fmla="*/ 0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76"/>
                <a:gd name="T34" fmla="*/ 0 h 432"/>
                <a:gd name="T35" fmla="*/ 3776 w 3776"/>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76" h="432">
                  <a:moveTo>
                    <a:pt x="80" y="432"/>
                  </a:moveTo>
                  <a:cubicBezTo>
                    <a:pt x="40" y="420"/>
                    <a:pt x="0" y="408"/>
                    <a:pt x="128" y="384"/>
                  </a:cubicBezTo>
                  <a:cubicBezTo>
                    <a:pt x="256" y="360"/>
                    <a:pt x="640" y="312"/>
                    <a:pt x="848" y="288"/>
                  </a:cubicBezTo>
                  <a:cubicBezTo>
                    <a:pt x="1056" y="264"/>
                    <a:pt x="1224" y="240"/>
                    <a:pt x="1376" y="240"/>
                  </a:cubicBezTo>
                  <a:cubicBezTo>
                    <a:pt x="1528" y="240"/>
                    <a:pt x="1616" y="288"/>
                    <a:pt x="1760" y="288"/>
                  </a:cubicBezTo>
                  <a:cubicBezTo>
                    <a:pt x="1904" y="288"/>
                    <a:pt x="2104" y="240"/>
                    <a:pt x="2240" y="240"/>
                  </a:cubicBezTo>
                  <a:cubicBezTo>
                    <a:pt x="2376" y="240"/>
                    <a:pt x="2432" y="304"/>
                    <a:pt x="2576" y="288"/>
                  </a:cubicBezTo>
                  <a:cubicBezTo>
                    <a:pt x="2720" y="272"/>
                    <a:pt x="2952" y="176"/>
                    <a:pt x="3104" y="144"/>
                  </a:cubicBezTo>
                  <a:cubicBezTo>
                    <a:pt x="3256" y="112"/>
                    <a:pt x="3384" y="112"/>
                    <a:pt x="3488" y="96"/>
                  </a:cubicBezTo>
                  <a:cubicBezTo>
                    <a:pt x="3592" y="80"/>
                    <a:pt x="3680" y="64"/>
                    <a:pt x="3728" y="48"/>
                  </a:cubicBezTo>
                  <a:cubicBezTo>
                    <a:pt x="3776" y="32"/>
                    <a:pt x="3776" y="16"/>
                    <a:pt x="3776" y="0"/>
                  </a:cubicBezTo>
                </a:path>
              </a:pathLst>
            </a:custGeom>
            <a:solidFill>
              <a:srgbClr val="DBE5E5">
                <a:alpha val="25882"/>
              </a:srgbClr>
            </a:solidFill>
            <a:ln w="38100" cap="rnd">
              <a:solidFill>
                <a:schemeClr val="folHlink"/>
              </a:solidFill>
              <a:prstDash val="sysDot"/>
              <a:round/>
              <a:headEnd/>
              <a:tailEnd/>
            </a:ln>
          </p:spPr>
          <p:txBody>
            <a:bodyPr wrap="none" anchor="ctr">
              <a:spAutoFit/>
            </a:bodyPr>
            <a:lstStyle/>
            <a:p>
              <a:endParaRPr lang="en-US">
                <a:solidFill>
                  <a:prstClr val="black"/>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3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97775"/>
                                        </p:tgtEl>
                                        <p:attrNameLst>
                                          <p:attrName>style.visibility</p:attrName>
                                        </p:attrNameLst>
                                      </p:cBhvr>
                                      <p:to>
                                        <p:strVal val="visible"/>
                                      </p:to>
                                    </p:set>
                                    <p:animEffect transition="in" filter="fade">
                                      <p:cBhvr>
                                        <p:cTn id="10" dur="500"/>
                                        <p:tgtEl>
                                          <p:spTgt spid="13977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2000"/>
                                        <p:tgtEl>
                                          <p:spTgt spid="1397775"/>
                                        </p:tgtEl>
                                      </p:cBhvr>
                                    </p:animEffect>
                                    <p:set>
                                      <p:cBhvr>
                                        <p:cTn id="15" dur="1" fill="hold">
                                          <p:stCondLst>
                                            <p:cond delay="1999"/>
                                          </p:stCondLst>
                                        </p:cTn>
                                        <p:tgtEl>
                                          <p:spTgt spid="139777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2000"/>
                                        <p:tgtEl>
                                          <p:spTgt spid="7"/>
                                        </p:tgtEl>
                                      </p:cBhvr>
                                    </p:animEffect>
                                    <p:set>
                                      <p:cBhvr>
                                        <p:cTn id="18" dur="1" fill="hold">
                                          <p:stCondLst>
                                            <p:cond delay="1999"/>
                                          </p:stCondLst>
                                        </p:cTn>
                                        <p:tgtEl>
                                          <p:spTgt spid="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childTnLst>
                          </p:cTn>
                        </p:par>
                        <p:par>
                          <p:cTn id="22" fill="hold">
                            <p:stCondLst>
                              <p:cond delay="2000"/>
                            </p:stCondLst>
                            <p:childTnLst>
                              <p:par>
                                <p:cTn id="23" presetID="22" presetClass="entr" presetSubtype="2"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3000"/>
                                        <p:tgtEl>
                                          <p:spTgt spid="6"/>
                                        </p:tgtEl>
                                      </p:cBhvr>
                                    </p:animEffect>
                                  </p:childTnLst>
                                </p:cTn>
                              </p:par>
                            </p:childTnLst>
                          </p:cTn>
                        </p:par>
                        <p:par>
                          <p:cTn id="26" fill="hold">
                            <p:stCondLst>
                              <p:cond delay="5000"/>
                            </p:stCondLst>
                            <p:childTnLst>
                              <p:par>
                                <p:cTn id="27" presetID="4" presetClass="entr" presetSubtype="16" fill="hold" grpId="0" nodeType="afterEffect">
                                  <p:stCondLst>
                                    <p:cond delay="0"/>
                                  </p:stCondLst>
                                  <p:childTnLst>
                                    <p:set>
                                      <p:cBhvr>
                                        <p:cTn id="28" dur="1" fill="hold">
                                          <p:stCondLst>
                                            <p:cond delay="0"/>
                                          </p:stCondLst>
                                        </p:cTn>
                                        <p:tgtEl>
                                          <p:spTgt spid="1397776"/>
                                        </p:tgtEl>
                                        <p:attrNameLst>
                                          <p:attrName>style.visibility</p:attrName>
                                        </p:attrNameLst>
                                      </p:cBhvr>
                                      <p:to>
                                        <p:strVal val="visible"/>
                                      </p:to>
                                    </p:set>
                                    <p:animEffect transition="in" filter="box(in)">
                                      <p:cBhvr>
                                        <p:cTn id="29" dur="500"/>
                                        <p:tgtEl>
                                          <p:spTgt spid="139777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up)">
                                      <p:cBhvr>
                                        <p:cTn id="34" dur="500"/>
                                        <p:tgtEl>
                                          <p:spTgt spid="2"/>
                                        </p:tgtEl>
                                      </p:cBhvr>
                                    </p:animEffect>
                                  </p:childTnLst>
                                </p:cTn>
                              </p:par>
                              <p:par>
                                <p:cTn id="35" presetID="22" presetClass="entr" presetSubtype="4"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397777"/>
                                        </p:tgtEl>
                                        <p:attrNameLst>
                                          <p:attrName>style.visibility</p:attrName>
                                        </p:attrNameLst>
                                      </p:cBhvr>
                                      <p:to>
                                        <p:strVal val="visible"/>
                                      </p:to>
                                    </p:set>
                                    <p:animEffect transition="in" filter="fade">
                                      <p:cBhvr>
                                        <p:cTn id="41" dur="2000"/>
                                        <p:tgtEl>
                                          <p:spTgt spid="1397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7775" grpId="0"/>
      <p:bldP spid="1397775" grpId="1"/>
      <p:bldP spid="1397776" grpId="0"/>
      <p:bldP spid="139777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440362"/>
          </a:xfrm>
        </p:spPr>
        <p:txBody>
          <a:bodyPr/>
          <a:lstStyle/>
          <a:p>
            <a:endParaRPr lang="en-US" dirty="0"/>
          </a:p>
        </p:txBody>
      </p:sp>
      <p:sp>
        <p:nvSpPr>
          <p:cNvPr id="3" name="Content Placeholder 2"/>
          <p:cNvSpPr>
            <a:spLocks noGrp="1"/>
          </p:cNvSpPr>
          <p:nvPr>
            <p:ph idx="1"/>
          </p:nvPr>
        </p:nvSpPr>
        <p:spPr>
          <a:xfrm>
            <a:off x="457200" y="5791200"/>
            <a:ext cx="8229600" cy="334963"/>
          </a:xfrm>
        </p:spPr>
        <p:txBody>
          <a:bodyPr>
            <a:normAutofit lnSpcReduction="10000"/>
          </a:bodyPr>
          <a:lstStyle/>
          <a:p>
            <a:r>
              <a:rPr lang="en-US" sz="1600" dirty="0" smtClean="0"/>
              <a:t>http://www.naref.org/transf/nad83_agu2007spr.pdf</a:t>
            </a:r>
          </a:p>
          <a:p>
            <a:endParaRPr lang="en-US" sz="1600" dirty="0"/>
          </a:p>
        </p:txBody>
      </p:sp>
      <p:pic>
        <p:nvPicPr>
          <p:cNvPr id="1029" name="Picture 5"/>
          <p:cNvPicPr>
            <a:picLocks noChangeAspect="1" noChangeArrowheads="1"/>
          </p:cNvPicPr>
          <p:nvPr/>
        </p:nvPicPr>
        <p:blipFill>
          <a:blip r:embed="rId2" cstate="print"/>
          <a:srcRect l="16875" t="14000" r="18750" b="17000"/>
          <a:stretch>
            <a:fillRect/>
          </a:stretch>
        </p:blipFill>
        <p:spPr bwMode="auto">
          <a:xfrm>
            <a:off x="609600" y="609600"/>
            <a:ext cx="78486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idx="1"/>
          </p:nvPr>
        </p:nvSpPr>
        <p:spPr>
          <a:xfrm>
            <a:off x="228600" y="1371600"/>
            <a:ext cx="8229600" cy="4648200"/>
          </a:xfrm>
          <a:noFill/>
        </p:spPr>
        <p:txBody>
          <a:bodyPr/>
          <a:lstStyle/>
          <a:p>
            <a:pPr algn="ctr" eaLnBrk="1" hangingPunct="1"/>
            <a:endParaRPr lang="en-US" sz="1200" dirty="0" smtClean="0">
              <a:solidFill>
                <a:srgbClr val="009900"/>
              </a:solidFill>
            </a:endParaRPr>
          </a:p>
          <a:p>
            <a:pPr algn="ctr" eaLnBrk="1" hangingPunct="1">
              <a:buFontTx/>
              <a:buChar char=" "/>
            </a:pPr>
            <a:endParaRPr lang="en-US" sz="1500" dirty="0" smtClean="0">
              <a:solidFill>
                <a:srgbClr val="009900"/>
              </a:solidFill>
            </a:endParaRPr>
          </a:p>
        </p:txBody>
      </p:sp>
      <p:sp>
        <p:nvSpPr>
          <p:cNvPr id="35843" name="Freeform 3"/>
          <p:cNvSpPr>
            <a:spLocks/>
          </p:cNvSpPr>
          <p:nvPr/>
        </p:nvSpPr>
        <p:spPr bwMode="auto">
          <a:xfrm rot="-1436475">
            <a:off x="438150" y="4572000"/>
            <a:ext cx="2152650" cy="265113"/>
          </a:xfrm>
          <a:custGeom>
            <a:avLst/>
            <a:gdLst>
              <a:gd name="T0" fmla="*/ 2147483647 w 1356"/>
              <a:gd name="T1" fmla="*/ 2147483647 h 167"/>
              <a:gd name="T2" fmla="*/ 2147483647 w 1356"/>
              <a:gd name="T3" fmla="*/ 0 h 167"/>
              <a:gd name="T4" fmla="*/ 2147483647 w 1356"/>
              <a:gd name="T5" fmla="*/ 2147483647 h 167"/>
              <a:gd name="T6" fmla="*/ 2147483647 w 1356"/>
              <a:gd name="T7" fmla="*/ 2147483647 h 167"/>
              <a:gd name="T8" fmla="*/ 2147483647 w 1356"/>
              <a:gd name="T9" fmla="*/ 2147483647 h 167"/>
              <a:gd name="T10" fmla="*/ 2147483647 w 1356"/>
              <a:gd name="T11" fmla="*/ 2147483647 h 167"/>
              <a:gd name="T12" fmla="*/ 2147483647 w 1356"/>
              <a:gd name="T13" fmla="*/ 2147483647 h 167"/>
              <a:gd name="T14" fmla="*/ 2147483647 w 1356"/>
              <a:gd name="T15" fmla="*/ 2147483647 h 167"/>
              <a:gd name="T16" fmla="*/ 2147483647 w 1356"/>
              <a:gd name="T17" fmla="*/ 2147483647 h 167"/>
              <a:gd name="T18" fmla="*/ 2147483647 w 1356"/>
              <a:gd name="T19" fmla="*/ 2147483647 h 167"/>
              <a:gd name="T20" fmla="*/ 2147483647 w 1356"/>
              <a:gd name="T21" fmla="*/ 2147483647 h 167"/>
              <a:gd name="T22" fmla="*/ 2147483647 w 1356"/>
              <a:gd name="T23" fmla="*/ 2147483647 h 167"/>
              <a:gd name="T24" fmla="*/ 2147483647 w 1356"/>
              <a:gd name="T25" fmla="*/ 2147483647 h 167"/>
              <a:gd name="T26" fmla="*/ 2147483647 w 1356"/>
              <a:gd name="T27" fmla="*/ 2147483647 h 167"/>
              <a:gd name="T28" fmla="*/ 2147483647 w 1356"/>
              <a:gd name="T29" fmla="*/ 2147483647 h 167"/>
              <a:gd name="T30" fmla="*/ 0 w 1356"/>
              <a:gd name="T31" fmla="*/ 2147483647 h 1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56"/>
              <a:gd name="T49" fmla="*/ 0 h 167"/>
              <a:gd name="T50" fmla="*/ 1356 w 1356"/>
              <a:gd name="T51" fmla="*/ 167 h 1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56" h="167">
                <a:moveTo>
                  <a:pt x="1356" y="100"/>
                </a:moveTo>
                <a:cubicBezTo>
                  <a:pt x="1298" y="81"/>
                  <a:pt x="1244" y="43"/>
                  <a:pt x="1200" y="0"/>
                </a:cubicBezTo>
                <a:cubicBezTo>
                  <a:pt x="1155" y="9"/>
                  <a:pt x="1144" y="4"/>
                  <a:pt x="1111" y="33"/>
                </a:cubicBezTo>
                <a:cubicBezTo>
                  <a:pt x="1091" y="50"/>
                  <a:pt x="1080" y="78"/>
                  <a:pt x="1056" y="89"/>
                </a:cubicBezTo>
                <a:cubicBezTo>
                  <a:pt x="1041" y="96"/>
                  <a:pt x="1027" y="105"/>
                  <a:pt x="1011" y="111"/>
                </a:cubicBezTo>
                <a:cubicBezTo>
                  <a:pt x="989" y="120"/>
                  <a:pt x="945" y="133"/>
                  <a:pt x="945" y="133"/>
                </a:cubicBezTo>
                <a:cubicBezTo>
                  <a:pt x="852" y="118"/>
                  <a:pt x="896" y="134"/>
                  <a:pt x="811" y="78"/>
                </a:cubicBezTo>
                <a:cubicBezTo>
                  <a:pt x="800" y="71"/>
                  <a:pt x="778" y="56"/>
                  <a:pt x="778" y="56"/>
                </a:cubicBezTo>
                <a:cubicBezTo>
                  <a:pt x="716" y="77"/>
                  <a:pt x="773" y="52"/>
                  <a:pt x="711" y="100"/>
                </a:cubicBezTo>
                <a:cubicBezTo>
                  <a:pt x="690" y="116"/>
                  <a:pt x="645" y="144"/>
                  <a:pt x="645" y="144"/>
                </a:cubicBezTo>
                <a:cubicBezTo>
                  <a:pt x="564" y="136"/>
                  <a:pt x="520" y="152"/>
                  <a:pt x="478" y="89"/>
                </a:cubicBezTo>
                <a:cubicBezTo>
                  <a:pt x="423" y="107"/>
                  <a:pt x="445" y="126"/>
                  <a:pt x="389" y="144"/>
                </a:cubicBezTo>
                <a:cubicBezTo>
                  <a:pt x="337" y="140"/>
                  <a:pt x="285" y="142"/>
                  <a:pt x="234" y="133"/>
                </a:cubicBezTo>
                <a:cubicBezTo>
                  <a:pt x="224" y="131"/>
                  <a:pt x="221" y="113"/>
                  <a:pt x="211" y="111"/>
                </a:cubicBezTo>
                <a:cubicBezTo>
                  <a:pt x="185" y="106"/>
                  <a:pt x="121" y="156"/>
                  <a:pt x="100" y="167"/>
                </a:cubicBezTo>
                <a:cubicBezTo>
                  <a:pt x="67" y="163"/>
                  <a:pt x="0" y="155"/>
                  <a:pt x="0" y="155"/>
                </a:cubicBezTo>
              </a:path>
            </a:pathLst>
          </a:custGeom>
          <a:solidFill>
            <a:schemeClr val="accent2"/>
          </a:solidFill>
          <a:ln w="9525">
            <a:solidFill>
              <a:srgbClr val="003300"/>
            </a:solidFill>
            <a:round/>
            <a:headEnd/>
            <a:tailEnd/>
          </a:ln>
        </p:spPr>
        <p:txBody>
          <a:bodyPr wrap="none" anchor="ctr"/>
          <a:lstStyle/>
          <a:p>
            <a:endParaRPr lang="en-US">
              <a:solidFill>
                <a:prstClr val="black"/>
              </a:solidFill>
            </a:endParaRPr>
          </a:p>
        </p:txBody>
      </p:sp>
      <p:sp>
        <p:nvSpPr>
          <p:cNvPr id="35844" name="Freeform 4"/>
          <p:cNvSpPr>
            <a:spLocks/>
          </p:cNvSpPr>
          <p:nvPr/>
        </p:nvSpPr>
        <p:spPr bwMode="auto">
          <a:xfrm>
            <a:off x="2362200" y="2895600"/>
            <a:ext cx="6324600" cy="1981200"/>
          </a:xfrm>
          <a:custGeom>
            <a:avLst/>
            <a:gdLst>
              <a:gd name="T0" fmla="*/ 0 w 4011"/>
              <a:gd name="T1" fmla="*/ 2147483647 h 1277"/>
              <a:gd name="T2" fmla="*/ 2147483647 w 4011"/>
              <a:gd name="T3" fmla="*/ 2147483647 h 1277"/>
              <a:gd name="T4" fmla="*/ 2147483647 w 4011"/>
              <a:gd name="T5" fmla="*/ 2147483647 h 1277"/>
              <a:gd name="T6" fmla="*/ 2147483647 w 4011"/>
              <a:gd name="T7" fmla="*/ 2147483647 h 1277"/>
              <a:gd name="T8" fmla="*/ 2147483647 w 4011"/>
              <a:gd name="T9" fmla="*/ 2147483647 h 1277"/>
              <a:gd name="T10" fmla="*/ 2147483647 w 4011"/>
              <a:gd name="T11" fmla="*/ 2147483647 h 1277"/>
              <a:gd name="T12" fmla="*/ 2147483647 w 4011"/>
              <a:gd name="T13" fmla="*/ 2147483647 h 1277"/>
              <a:gd name="T14" fmla="*/ 2147483647 w 4011"/>
              <a:gd name="T15" fmla="*/ 2147483647 h 1277"/>
              <a:gd name="T16" fmla="*/ 2147483647 w 4011"/>
              <a:gd name="T17" fmla="*/ 2147483647 h 1277"/>
              <a:gd name="T18" fmla="*/ 2147483647 w 4011"/>
              <a:gd name="T19" fmla="*/ 2147483647 h 1277"/>
              <a:gd name="T20" fmla="*/ 2147483647 w 4011"/>
              <a:gd name="T21" fmla="*/ 2147483647 h 1277"/>
              <a:gd name="T22" fmla="*/ 2147483647 w 4011"/>
              <a:gd name="T23" fmla="*/ 2147483647 h 1277"/>
              <a:gd name="T24" fmla="*/ 2147483647 w 4011"/>
              <a:gd name="T25" fmla="*/ 2147483647 h 1277"/>
              <a:gd name="T26" fmla="*/ 2147483647 w 4011"/>
              <a:gd name="T27" fmla="*/ 0 h 1277"/>
              <a:gd name="T28" fmla="*/ 2147483647 w 4011"/>
              <a:gd name="T29" fmla="*/ 2147483647 h 1277"/>
              <a:gd name="T30" fmla="*/ 2147483647 w 4011"/>
              <a:gd name="T31" fmla="*/ 2147483647 h 1277"/>
              <a:gd name="T32" fmla="*/ 2147483647 w 4011"/>
              <a:gd name="T33" fmla="*/ 2147483647 h 1277"/>
              <a:gd name="T34" fmla="*/ 2147483647 w 4011"/>
              <a:gd name="T35" fmla="*/ 2147483647 h 1277"/>
              <a:gd name="T36" fmla="*/ 2147483647 w 4011"/>
              <a:gd name="T37" fmla="*/ 2147483647 h 1277"/>
              <a:gd name="T38" fmla="*/ 2147483647 w 4011"/>
              <a:gd name="T39" fmla="*/ 2147483647 h 1277"/>
              <a:gd name="T40" fmla="*/ 2147483647 w 4011"/>
              <a:gd name="T41" fmla="*/ 2147483647 h 1277"/>
              <a:gd name="T42" fmla="*/ 2147483647 w 4011"/>
              <a:gd name="T43" fmla="*/ 2147483647 h 1277"/>
              <a:gd name="T44" fmla="*/ 2147483647 w 4011"/>
              <a:gd name="T45" fmla="*/ 2147483647 h 1277"/>
              <a:gd name="T46" fmla="*/ 2147483647 w 4011"/>
              <a:gd name="T47" fmla="*/ 2147483647 h 1277"/>
              <a:gd name="T48" fmla="*/ 2147483647 w 4011"/>
              <a:gd name="T49" fmla="*/ 2147483647 h 1277"/>
              <a:gd name="T50" fmla="*/ 2147483647 w 4011"/>
              <a:gd name="T51" fmla="*/ 2147483647 h 1277"/>
              <a:gd name="T52" fmla="*/ 2147483647 w 4011"/>
              <a:gd name="T53" fmla="*/ 2147483647 h 1277"/>
              <a:gd name="T54" fmla="*/ 2147483647 w 4011"/>
              <a:gd name="T55" fmla="*/ 2147483647 h 1277"/>
              <a:gd name="T56" fmla="*/ 2147483647 w 4011"/>
              <a:gd name="T57" fmla="*/ 2147483647 h 1277"/>
              <a:gd name="T58" fmla="*/ 2147483647 w 4011"/>
              <a:gd name="T59" fmla="*/ 2147483647 h 1277"/>
              <a:gd name="T60" fmla="*/ 2147483647 w 4011"/>
              <a:gd name="T61" fmla="*/ 2147483647 h 1277"/>
              <a:gd name="T62" fmla="*/ 2147483647 w 4011"/>
              <a:gd name="T63" fmla="*/ 2147483647 h 1277"/>
              <a:gd name="T64" fmla="*/ 2147483647 w 4011"/>
              <a:gd name="T65" fmla="*/ 2147483647 h 1277"/>
              <a:gd name="T66" fmla="*/ 2147483647 w 4011"/>
              <a:gd name="T67" fmla="*/ 2147483647 h 1277"/>
              <a:gd name="T68" fmla="*/ 2147483647 w 4011"/>
              <a:gd name="T69" fmla="*/ 2147483647 h 12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011"/>
              <a:gd name="T106" fmla="*/ 0 h 1277"/>
              <a:gd name="T107" fmla="*/ 4011 w 4011"/>
              <a:gd name="T108" fmla="*/ 1277 h 127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011" h="1277">
                <a:moveTo>
                  <a:pt x="0" y="911"/>
                </a:moveTo>
                <a:cubicBezTo>
                  <a:pt x="51" y="928"/>
                  <a:pt x="63" y="915"/>
                  <a:pt x="100" y="878"/>
                </a:cubicBezTo>
                <a:cubicBezTo>
                  <a:pt x="126" y="798"/>
                  <a:pt x="90" y="893"/>
                  <a:pt x="144" y="811"/>
                </a:cubicBezTo>
                <a:cubicBezTo>
                  <a:pt x="202" y="724"/>
                  <a:pt x="106" y="827"/>
                  <a:pt x="178" y="755"/>
                </a:cubicBezTo>
                <a:cubicBezTo>
                  <a:pt x="182" y="742"/>
                  <a:pt x="218" y="638"/>
                  <a:pt x="244" y="633"/>
                </a:cubicBezTo>
                <a:cubicBezTo>
                  <a:pt x="317" y="620"/>
                  <a:pt x="393" y="626"/>
                  <a:pt x="467" y="622"/>
                </a:cubicBezTo>
                <a:cubicBezTo>
                  <a:pt x="558" y="592"/>
                  <a:pt x="612" y="507"/>
                  <a:pt x="700" y="478"/>
                </a:cubicBezTo>
                <a:cubicBezTo>
                  <a:pt x="757" y="419"/>
                  <a:pt x="847" y="428"/>
                  <a:pt x="922" y="422"/>
                </a:cubicBezTo>
                <a:cubicBezTo>
                  <a:pt x="962" y="409"/>
                  <a:pt x="980" y="392"/>
                  <a:pt x="1011" y="366"/>
                </a:cubicBezTo>
                <a:cubicBezTo>
                  <a:pt x="1067" y="320"/>
                  <a:pt x="1128" y="273"/>
                  <a:pt x="1189" y="233"/>
                </a:cubicBezTo>
                <a:cubicBezTo>
                  <a:pt x="1212" y="198"/>
                  <a:pt x="1242" y="186"/>
                  <a:pt x="1267" y="155"/>
                </a:cubicBezTo>
                <a:cubicBezTo>
                  <a:pt x="1298" y="116"/>
                  <a:pt x="1330" y="79"/>
                  <a:pt x="1367" y="44"/>
                </a:cubicBezTo>
                <a:cubicBezTo>
                  <a:pt x="1377" y="35"/>
                  <a:pt x="1379" y="19"/>
                  <a:pt x="1389" y="11"/>
                </a:cubicBezTo>
                <a:cubicBezTo>
                  <a:pt x="1398" y="4"/>
                  <a:pt x="1411" y="4"/>
                  <a:pt x="1422" y="0"/>
                </a:cubicBezTo>
                <a:cubicBezTo>
                  <a:pt x="1463" y="4"/>
                  <a:pt x="1504" y="2"/>
                  <a:pt x="1544" y="11"/>
                </a:cubicBezTo>
                <a:cubicBezTo>
                  <a:pt x="1570" y="17"/>
                  <a:pt x="1599" y="64"/>
                  <a:pt x="1622" y="78"/>
                </a:cubicBezTo>
                <a:cubicBezTo>
                  <a:pt x="1676" y="111"/>
                  <a:pt x="1748" y="96"/>
                  <a:pt x="1811" y="100"/>
                </a:cubicBezTo>
                <a:cubicBezTo>
                  <a:pt x="1833" y="104"/>
                  <a:pt x="1857" y="102"/>
                  <a:pt x="1878" y="111"/>
                </a:cubicBezTo>
                <a:cubicBezTo>
                  <a:pt x="1917" y="128"/>
                  <a:pt x="1919" y="182"/>
                  <a:pt x="1956" y="200"/>
                </a:cubicBezTo>
                <a:cubicBezTo>
                  <a:pt x="2040" y="242"/>
                  <a:pt x="2146" y="228"/>
                  <a:pt x="2233" y="233"/>
                </a:cubicBezTo>
                <a:cubicBezTo>
                  <a:pt x="2292" y="252"/>
                  <a:pt x="2260" y="234"/>
                  <a:pt x="2311" y="311"/>
                </a:cubicBezTo>
                <a:cubicBezTo>
                  <a:pt x="2334" y="347"/>
                  <a:pt x="2303" y="368"/>
                  <a:pt x="2367" y="389"/>
                </a:cubicBezTo>
                <a:cubicBezTo>
                  <a:pt x="2423" y="408"/>
                  <a:pt x="2478" y="415"/>
                  <a:pt x="2534" y="433"/>
                </a:cubicBezTo>
                <a:cubicBezTo>
                  <a:pt x="2563" y="476"/>
                  <a:pt x="2564" y="504"/>
                  <a:pt x="2578" y="555"/>
                </a:cubicBezTo>
                <a:cubicBezTo>
                  <a:pt x="2584" y="578"/>
                  <a:pt x="2600" y="622"/>
                  <a:pt x="2600" y="622"/>
                </a:cubicBezTo>
                <a:cubicBezTo>
                  <a:pt x="2718" y="614"/>
                  <a:pt x="2850" y="599"/>
                  <a:pt x="2967" y="622"/>
                </a:cubicBezTo>
                <a:cubicBezTo>
                  <a:pt x="2990" y="627"/>
                  <a:pt x="2995" y="661"/>
                  <a:pt x="3011" y="678"/>
                </a:cubicBezTo>
                <a:cubicBezTo>
                  <a:pt x="3034" y="771"/>
                  <a:pt x="3034" y="843"/>
                  <a:pt x="3045" y="944"/>
                </a:cubicBezTo>
                <a:cubicBezTo>
                  <a:pt x="3048" y="970"/>
                  <a:pt x="3063" y="1039"/>
                  <a:pt x="3089" y="1055"/>
                </a:cubicBezTo>
                <a:cubicBezTo>
                  <a:pt x="3119" y="1074"/>
                  <a:pt x="3156" y="1077"/>
                  <a:pt x="3189" y="1089"/>
                </a:cubicBezTo>
                <a:cubicBezTo>
                  <a:pt x="3353" y="1078"/>
                  <a:pt x="3397" y="1066"/>
                  <a:pt x="3556" y="1077"/>
                </a:cubicBezTo>
                <a:cubicBezTo>
                  <a:pt x="3601" y="1093"/>
                  <a:pt x="3643" y="1162"/>
                  <a:pt x="3689" y="1166"/>
                </a:cubicBezTo>
                <a:cubicBezTo>
                  <a:pt x="3730" y="1170"/>
                  <a:pt x="3770" y="1173"/>
                  <a:pt x="3811" y="1177"/>
                </a:cubicBezTo>
                <a:cubicBezTo>
                  <a:pt x="3896" y="1206"/>
                  <a:pt x="3855" y="1195"/>
                  <a:pt x="3934" y="1211"/>
                </a:cubicBezTo>
                <a:cubicBezTo>
                  <a:pt x="3957" y="1245"/>
                  <a:pt x="3975" y="1259"/>
                  <a:pt x="4011" y="1277"/>
                </a:cubicBezTo>
              </a:path>
            </a:pathLst>
          </a:custGeom>
          <a:noFill/>
          <a:ln w="28575">
            <a:solidFill>
              <a:srgbClr val="993300"/>
            </a:solidFill>
            <a:round/>
            <a:headEnd/>
            <a:tailEnd/>
          </a:ln>
        </p:spPr>
        <p:txBody>
          <a:bodyPr wrap="none" anchor="ctr"/>
          <a:lstStyle/>
          <a:p>
            <a:endParaRPr lang="en-US">
              <a:solidFill>
                <a:prstClr val="black"/>
              </a:solidFill>
            </a:endParaRPr>
          </a:p>
        </p:txBody>
      </p:sp>
      <p:sp>
        <p:nvSpPr>
          <p:cNvPr id="35845" name="Text Box 5"/>
          <p:cNvSpPr txBox="1">
            <a:spLocks noChangeArrowheads="1"/>
          </p:cNvSpPr>
          <p:nvPr/>
        </p:nvSpPr>
        <p:spPr bwMode="auto">
          <a:xfrm>
            <a:off x="4303713" y="3276600"/>
            <a:ext cx="420687" cy="457200"/>
          </a:xfrm>
          <a:prstGeom prst="rect">
            <a:avLst/>
          </a:prstGeom>
          <a:noFill/>
          <a:ln w="9525">
            <a:noFill/>
            <a:miter lim="800000"/>
            <a:headEnd/>
            <a:tailEnd/>
          </a:ln>
        </p:spPr>
        <p:txBody>
          <a:bodyPr wrap="none">
            <a:spAutoFit/>
          </a:bodyPr>
          <a:lstStyle/>
          <a:p>
            <a:pPr eaLnBrk="0" hangingPunct="0"/>
            <a:r>
              <a:rPr lang="en-US" sz="2400" b="1">
                <a:solidFill>
                  <a:srgbClr val="003300"/>
                </a:solidFill>
                <a:latin typeface="Times New Roman" pitchFamily="18" charset="0"/>
              </a:rPr>
              <a:t>H</a:t>
            </a:r>
            <a:endParaRPr lang="en-US" sz="2400">
              <a:solidFill>
                <a:prstClr val="black"/>
              </a:solidFill>
              <a:latin typeface="Times New Roman" pitchFamily="18" charset="0"/>
            </a:endParaRPr>
          </a:p>
        </p:txBody>
      </p:sp>
      <p:sp>
        <p:nvSpPr>
          <p:cNvPr id="35846" name="Text Box 6"/>
          <p:cNvSpPr txBox="1">
            <a:spLocks noChangeArrowheads="1"/>
          </p:cNvSpPr>
          <p:nvPr/>
        </p:nvSpPr>
        <p:spPr bwMode="auto">
          <a:xfrm>
            <a:off x="4327525" y="4994275"/>
            <a:ext cx="184150" cy="457200"/>
          </a:xfrm>
          <a:prstGeom prst="rect">
            <a:avLst/>
          </a:prstGeom>
          <a:noFill/>
          <a:ln w="9525">
            <a:noFill/>
            <a:miter lim="800000"/>
            <a:headEnd/>
            <a:tailEnd/>
          </a:ln>
        </p:spPr>
        <p:txBody>
          <a:bodyPr wrap="none">
            <a:spAutoFit/>
          </a:bodyPr>
          <a:lstStyle/>
          <a:p>
            <a:pPr eaLnBrk="0" hangingPunct="0"/>
            <a:endParaRPr lang="en-US" sz="2400">
              <a:solidFill>
                <a:srgbClr val="003300"/>
              </a:solidFill>
              <a:latin typeface="Times New Roman" pitchFamily="18" charset="0"/>
            </a:endParaRPr>
          </a:p>
        </p:txBody>
      </p:sp>
      <p:sp>
        <p:nvSpPr>
          <p:cNvPr id="35847" name="Text Box 7"/>
          <p:cNvSpPr txBox="1">
            <a:spLocks noChangeArrowheads="1"/>
          </p:cNvSpPr>
          <p:nvPr/>
        </p:nvSpPr>
        <p:spPr bwMode="auto">
          <a:xfrm>
            <a:off x="609600" y="1447800"/>
            <a:ext cx="5570538" cy="457200"/>
          </a:xfrm>
          <a:prstGeom prst="rect">
            <a:avLst/>
          </a:prstGeom>
          <a:noFill/>
          <a:ln w="9525">
            <a:noFill/>
            <a:miter lim="800000"/>
            <a:headEnd/>
            <a:tailEnd/>
          </a:ln>
        </p:spPr>
        <p:txBody>
          <a:bodyPr wrap="none">
            <a:spAutoFit/>
          </a:bodyPr>
          <a:lstStyle/>
          <a:p>
            <a:pPr eaLnBrk="0" hangingPunct="0"/>
            <a:r>
              <a:rPr lang="en-US" sz="2400" b="1">
                <a:solidFill>
                  <a:srgbClr val="003300"/>
                </a:solidFill>
                <a:latin typeface="Times New Roman" pitchFamily="18" charset="0"/>
              </a:rPr>
              <a:t>H = Orthometric Height</a:t>
            </a:r>
            <a:r>
              <a:rPr lang="en-US" sz="2400">
                <a:solidFill>
                  <a:srgbClr val="003300"/>
                </a:solidFill>
                <a:latin typeface="Times New Roman" pitchFamily="18" charset="0"/>
              </a:rPr>
              <a:t>  </a:t>
            </a:r>
            <a:r>
              <a:rPr lang="en-US" sz="2400" b="1">
                <a:solidFill>
                  <a:srgbClr val="003300"/>
                </a:solidFill>
                <a:latin typeface="Times New Roman" pitchFamily="18" charset="0"/>
              </a:rPr>
              <a:t>(NAVD 88)</a:t>
            </a:r>
            <a:r>
              <a:rPr lang="en-US" sz="2400">
                <a:solidFill>
                  <a:srgbClr val="003300"/>
                </a:solidFill>
                <a:latin typeface="Times New Roman" pitchFamily="18" charset="0"/>
              </a:rPr>
              <a:t>        </a:t>
            </a:r>
          </a:p>
        </p:txBody>
      </p:sp>
      <p:sp>
        <p:nvSpPr>
          <p:cNvPr id="35848" name="Freeform 8"/>
          <p:cNvSpPr>
            <a:spLocks/>
          </p:cNvSpPr>
          <p:nvPr/>
        </p:nvSpPr>
        <p:spPr bwMode="auto">
          <a:xfrm>
            <a:off x="4800600" y="3886200"/>
            <a:ext cx="4763" cy="381000"/>
          </a:xfrm>
          <a:custGeom>
            <a:avLst/>
            <a:gdLst>
              <a:gd name="T0" fmla="*/ 0 w 3"/>
              <a:gd name="T1" fmla="*/ 0 h 240"/>
              <a:gd name="T2" fmla="*/ 2147483647 w 3"/>
              <a:gd name="T3" fmla="*/ 2147483647 h 240"/>
              <a:gd name="T4" fmla="*/ 2147483647 w 3"/>
              <a:gd name="T5" fmla="*/ 2147483647 h 240"/>
              <a:gd name="T6" fmla="*/ 0 60000 65536"/>
              <a:gd name="T7" fmla="*/ 0 60000 65536"/>
              <a:gd name="T8" fmla="*/ 0 60000 65536"/>
              <a:gd name="T9" fmla="*/ 0 w 3"/>
              <a:gd name="T10" fmla="*/ 0 h 240"/>
              <a:gd name="T11" fmla="*/ 3 w 3"/>
              <a:gd name="T12" fmla="*/ 240 h 240"/>
            </a:gdLst>
            <a:ahLst/>
            <a:cxnLst>
              <a:cxn ang="T6">
                <a:pos x="T0" y="T1"/>
              </a:cxn>
              <a:cxn ang="T7">
                <a:pos x="T2" y="T3"/>
              </a:cxn>
              <a:cxn ang="T8">
                <a:pos x="T4" y="T5"/>
              </a:cxn>
            </a:cxnLst>
            <a:rect l="T9" t="T10" r="T11" b="T12"/>
            <a:pathLst>
              <a:path w="3" h="240">
                <a:moveTo>
                  <a:pt x="0" y="0"/>
                </a:moveTo>
                <a:lnTo>
                  <a:pt x="3" y="106"/>
                </a:lnTo>
                <a:lnTo>
                  <a:pt x="1" y="240"/>
                </a:lnTo>
              </a:path>
            </a:pathLst>
          </a:custGeom>
          <a:noFill/>
          <a:ln w="9525">
            <a:solidFill>
              <a:srgbClr val="009900"/>
            </a:solidFill>
            <a:round/>
            <a:headEnd type="triangle" w="med" len="med"/>
            <a:tailEnd type="triangle" w="med" len="med"/>
          </a:ln>
        </p:spPr>
        <p:txBody>
          <a:bodyPr wrap="none" anchor="ctr"/>
          <a:lstStyle/>
          <a:p>
            <a:endParaRPr lang="en-US">
              <a:solidFill>
                <a:prstClr val="black"/>
              </a:solidFill>
            </a:endParaRPr>
          </a:p>
        </p:txBody>
      </p:sp>
      <p:sp>
        <p:nvSpPr>
          <p:cNvPr id="35849" name="Text Box 9"/>
          <p:cNvSpPr txBox="1">
            <a:spLocks noChangeArrowheads="1"/>
          </p:cNvSpPr>
          <p:nvPr/>
        </p:nvSpPr>
        <p:spPr bwMode="auto">
          <a:xfrm flipH="1" flipV="1">
            <a:off x="5562600" y="2987675"/>
            <a:ext cx="1905000" cy="519113"/>
          </a:xfrm>
          <a:prstGeom prst="rect">
            <a:avLst/>
          </a:prstGeom>
          <a:noFill/>
          <a:ln w="9525">
            <a:noFill/>
            <a:miter lim="800000"/>
            <a:headEnd/>
            <a:tailEnd/>
          </a:ln>
        </p:spPr>
        <p:txBody>
          <a:bodyPr>
            <a:spAutoFit/>
          </a:bodyPr>
          <a:lstStyle/>
          <a:p>
            <a:pPr eaLnBrk="0" hangingPunct="0"/>
            <a:r>
              <a:rPr lang="en-US" sz="2800">
                <a:solidFill>
                  <a:srgbClr val="003300"/>
                </a:solidFill>
                <a:latin typeface="Times New Roman" pitchFamily="18" charset="0"/>
              </a:rPr>
              <a:t> </a:t>
            </a:r>
            <a:endParaRPr lang="en-US" sz="2400">
              <a:solidFill>
                <a:srgbClr val="003300"/>
              </a:solidFill>
              <a:latin typeface="Times New Roman" pitchFamily="18" charset="0"/>
            </a:endParaRPr>
          </a:p>
        </p:txBody>
      </p:sp>
      <p:sp>
        <p:nvSpPr>
          <p:cNvPr id="35850" name="Text Box 10"/>
          <p:cNvSpPr txBox="1">
            <a:spLocks noChangeArrowheads="1"/>
          </p:cNvSpPr>
          <p:nvPr/>
        </p:nvSpPr>
        <p:spPr bwMode="auto">
          <a:xfrm>
            <a:off x="5791200" y="2209800"/>
            <a:ext cx="2514600" cy="579438"/>
          </a:xfrm>
          <a:prstGeom prst="rect">
            <a:avLst/>
          </a:prstGeom>
          <a:noFill/>
          <a:ln w="9525">
            <a:noFill/>
            <a:miter lim="800000"/>
            <a:headEnd/>
            <a:tailEnd/>
          </a:ln>
        </p:spPr>
        <p:txBody>
          <a:bodyPr>
            <a:spAutoFit/>
          </a:bodyPr>
          <a:lstStyle/>
          <a:p>
            <a:pPr eaLnBrk="0" hangingPunct="0"/>
            <a:r>
              <a:rPr lang="en-US" sz="3200" b="1">
                <a:solidFill>
                  <a:prstClr val="black"/>
                </a:solidFill>
                <a:latin typeface="Times New Roman" pitchFamily="18" charset="0"/>
              </a:rPr>
              <a:t>H</a:t>
            </a:r>
            <a:r>
              <a:rPr lang="en-US" sz="3200">
                <a:solidFill>
                  <a:prstClr val="black"/>
                </a:solidFill>
                <a:latin typeface="Times New Roman" pitchFamily="18" charset="0"/>
              </a:rPr>
              <a:t> </a:t>
            </a:r>
            <a:r>
              <a:rPr lang="en-US" sz="3200" b="1">
                <a:solidFill>
                  <a:srgbClr val="003300"/>
                </a:solidFill>
                <a:latin typeface="Times New Roman" pitchFamily="18" charset="0"/>
              </a:rPr>
              <a:t> = </a:t>
            </a:r>
            <a:r>
              <a:rPr lang="en-US" sz="3200" b="1">
                <a:solidFill>
                  <a:srgbClr val="0066FF"/>
                </a:solidFill>
                <a:latin typeface="Times New Roman" pitchFamily="18" charset="0"/>
              </a:rPr>
              <a:t>h</a:t>
            </a:r>
            <a:r>
              <a:rPr lang="en-US" sz="3200" b="1">
                <a:solidFill>
                  <a:srgbClr val="003300"/>
                </a:solidFill>
                <a:latin typeface="Times New Roman" pitchFamily="18" charset="0"/>
              </a:rPr>
              <a:t> - </a:t>
            </a:r>
            <a:r>
              <a:rPr lang="en-US" sz="3200" b="1">
                <a:solidFill>
                  <a:srgbClr val="009900"/>
                </a:solidFill>
                <a:latin typeface="Times New Roman" pitchFamily="18" charset="0"/>
              </a:rPr>
              <a:t>N</a:t>
            </a:r>
          </a:p>
        </p:txBody>
      </p:sp>
      <p:sp>
        <p:nvSpPr>
          <p:cNvPr id="35851" name="Text Box 11"/>
          <p:cNvSpPr txBox="1">
            <a:spLocks noChangeArrowheads="1"/>
          </p:cNvSpPr>
          <p:nvPr/>
        </p:nvSpPr>
        <p:spPr bwMode="auto">
          <a:xfrm>
            <a:off x="6629400" y="3200400"/>
            <a:ext cx="2273300" cy="304800"/>
          </a:xfrm>
          <a:prstGeom prst="rect">
            <a:avLst/>
          </a:prstGeom>
          <a:noFill/>
          <a:ln w="9525">
            <a:noFill/>
            <a:miter lim="800000"/>
            <a:headEnd/>
            <a:tailEnd/>
          </a:ln>
        </p:spPr>
        <p:txBody>
          <a:bodyPr wrap="none">
            <a:spAutoFit/>
          </a:bodyPr>
          <a:lstStyle/>
          <a:p>
            <a:pPr eaLnBrk="0" hangingPunct="0"/>
            <a:r>
              <a:rPr lang="en-US" sz="1400" dirty="0">
                <a:solidFill>
                  <a:srgbClr val="003300"/>
                </a:solidFill>
                <a:latin typeface="Times New Roman" pitchFamily="18" charset="0"/>
              </a:rPr>
              <a:t>TOPOGRAPHIC SURFACE</a:t>
            </a:r>
          </a:p>
        </p:txBody>
      </p:sp>
      <p:sp>
        <p:nvSpPr>
          <p:cNvPr id="35852" name="Line 12"/>
          <p:cNvSpPr>
            <a:spLocks noChangeShapeType="1"/>
          </p:cNvSpPr>
          <p:nvPr/>
        </p:nvSpPr>
        <p:spPr bwMode="auto">
          <a:xfrm flipH="1">
            <a:off x="6400800" y="3505200"/>
            <a:ext cx="533400" cy="152400"/>
          </a:xfrm>
          <a:prstGeom prst="line">
            <a:avLst/>
          </a:prstGeom>
          <a:noFill/>
          <a:ln w="9525">
            <a:solidFill>
              <a:schemeClr val="accent6">
                <a:lumMod val="50000"/>
              </a:schemeClr>
            </a:solidFill>
            <a:round/>
            <a:headEnd/>
            <a:tailEnd type="triangle" w="med" len="med"/>
          </a:ln>
        </p:spPr>
        <p:txBody>
          <a:bodyPr wrap="none" anchor="ctr"/>
          <a:lstStyle/>
          <a:p>
            <a:endParaRPr lang="en-US">
              <a:solidFill>
                <a:prstClr val="black"/>
              </a:solidFill>
            </a:endParaRPr>
          </a:p>
        </p:txBody>
      </p:sp>
      <p:sp>
        <p:nvSpPr>
          <p:cNvPr id="35853" name="Line 13"/>
          <p:cNvSpPr>
            <a:spLocks noChangeShapeType="1"/>
          </p:cNvSpPr>
          <p:nvPr/>
        </p:nvSpPr>
        <p:spPr bwMode="auto">
          <a:xfrm>
            <a:off x="4495800" y="3352800"/>
            <a:ext cx="0" cy="0"/>
          </a:xfrm>
          <a:prstGeom prst="line">
            <a:avLst/>
          </a:prstGeom>
          <a:noFill/>
          <a:ln w="9525">
            <a:solidFill>
              <a:schemeClr val="tx1"/>
            </a:solidFill>
            <a:round/>
            <a:headEnd/>
            <a:tailEnd/>
          </a:ln>
        </p:spPr>
        <p:txBody>
          <a:bodyPr wrap="none" anchor="ctr"/>
          <a:lstStyle/>
          <a:p>
            <a:endParaRPr lang="en-US">
              <a:solidFill>
                <a:prstClr val="black"/>
              </a:solidFill>
            </a:endParaRPr>
          </a:p>
        </p:txBody>
      </p:sp>
      <p:sp>
        <p:nvSpPr>
          <p:cNvPr id="35854" name="Text Box 14"/>
          <p:cNvSpPr txBox="1">
            <a:spLocks noChangeArrowheads="1"/>
          </p:cNvSpPr>
          <p:nvPr/>
        </p:nvSpPr>
        <p:spPr bwMode="auto">
          <a:xfrm>
            <a:off x="609600" y="1905000"/>
            <a:ext cx="4391025" cy="457200"/>
          </a:xfrm>
          <a:prstGeom prst="rect">
            <a:avLst/>
          </a:prstGeom>
          <a:noFill/>
          <a:ln w="9525">
            <a:noFill/>
            <a:miter lim="800000"/>
            <a:headEnd/>
            <a:tailEnd/>
          </a:ln>
        </p:spPr>
        <p:txBody>
          <a:bodyPr>
            <a:spAutoFit/>
          </a:bodyPr>
          <a:lstStyle/>
          <a:p>
            <a:pPr eaLnBrk="0" hangingPunct="0"/>
            <a:r>
              <a:rPr lang="en-US" sz="2400" b="1">
                <a:solidFill>
                  <a:srgbClr val="3366FF"/>
                </a:solidFill>
                <a:latin typeface="Times New Roman" pitchFamily="18" charset="0"/>
              </a:rPr>
              <a:t>h = Ellipsoidal Height (NAD 83)</a:t>
            </a:r>
            <a:endParaRPr lang="en-US" sz="2400">
              <a:solidFill>
                <a:srgbClr val="003300"/>
              </a:solidFill>
              <a:latin typeface="Times New Roman" pitchFamily="18" charset="0"/>
            </a:endParaRPr>
          </a:p>
        </p:txBody>
      </p:sp>
      <p:sp>
        <p:nvSpPr>
          <p:cNvPr id="35855" name="Text Box 15"/>
          <p:cNvSpPr txBox="1">
            <a:spLocks noChangeArrowheads="1"/>
          </p:cNvSpPr>
          <p:nvPr/>
        </p:nvSpPr>
        <p:spPr bwMode="auto">
          <a:xfrm>
            <a:off x="609600" y="2362200"/>
            <a:ext cx="4148138" cy="457200"/>
          </a:xfrm>
          <a:prstGeom prst="rect">
            <a:avLst/>
          </a:prstGeom>
          <a:noFill/>
          <a:ln w="9525">
            <a:noFill/>
            <a:miter lim="800000"/>
            <a:headEnd/>
            <a:tailEnd/>
          </a:ln>
        </p:spPr>
        <p:txBody>
          <a:bodyPr>
            <a:spAutoFit/>
          </a:bodyPr>
          <a:lstStyle/>
          <a:p>
            <a:pPr eaLnBrk="0" hangingPunct="0"/>
            <a:r>
              <a:rPr lang="en-US" sz="2400" b="1">
                <a:solidFill>
                  <a:srgbClr val="009900"/>
                </a:solidFill>
                <a:latin typeface="Times New Roman" pitchFamily="18" charset="0"/>
              </a:rPr>
              <a:t>N = Geoid Height (Geoid09)</a:t>
            </a:r>
          </a:p>
        </p:txBody>
      </p:sp>
      <p:sp>
        <p:nvSpPr>
          <p:cNvPr id="35856" name="Arc 17"/>
          <p:cNvSpPr>
            <a:spLocks/>
          </p:cNvSpPr>
          <p:nvPr/>
        </p:nvSpPr>
        <p:spPr bwMode="auto">
          <a:xfrm rot="-2646215">
            <a:off x="1524000" y="2971800"/>
            <a:ext cx="5818188" cy="5180013"/>
          </a:xfrm>
          <a:custGeom>
            <a:avLst/>
            <a:gdLst>
              <a:gd name="T0" fmla="*/ 2147483647 w 21579"/>
              <a:gd name="T1" fmla="*/ 0 h 21102"/>
              <a:gd name="T2" fmla="*/ 2147483647 w 21579"/>
              <a:gd name="T3" fmla="*/ 2147483647 h 21102"/>
              <a:gd name="T4" fmla="*/ 0 w 21579"/>
              <a:gd name="T5" fmla="*/ 2147483647 h 21102"/>
              <a:gd name="T6" fmla="*/ 0 60000 65536"/>
              <a:gd name="T7" fmla="*/ 0 60000 65536"/>
              <a:gd name="T8" fmla="*/ 0 60000 65536"/>
              <a:gd name="T9" fmla="*/ 0 w 21579"/>
              <a:gd name="T10" fmla="*/ 0 h 21102"/>
              <a:gd name="T11" fmla="*/ 21579 w 21579"/>
              <a:gd name="T12" fmla="*/ 21102 h 21102"/>
            </a:gdLst>
            <a:ahLst/>
            <a:cxnLst>
              <a:cxn ang="T6">
                <a:pos x="T0" y="T1"/>
              </a:cxn>
              <a:cxn ang="T7">
                <a:pos x="T2" y="T3"/>
              </a:cxn>
              <a:cxn ang="T8">
                <a:pos x="T4" y="T5"/>
              </a:cxn>
            </a:cxnLst>
            <a:rect l="T9" t="T10" r="T11" b="T12"/>
            <a:pathLst>
              <a:path w="21579" h="21102" fill="none" extrusionOk="0">
                <a:moveTo>
                  <a:pt x="4611" y="-1"/>
                </a:moveTo>
                <a:cubicBezTo>
                  <a:pt x="14182" y="2091"/>
                  <a:pt x="21148" y="10363"/>
                  <a:pt x="21579" y="20151"/>
                </a:cubicBezTo>
              </a:path>
              <a:path w="21579" h="21102" stroke="0" extrusionOk="0">
                <a:moveTo>
                  <a:pt x="4611" y="-1"/>
                </a:moveTo>
                <a:cubicBezTo>
                  <a:pt x="14182" y="2091"/>
                  <a:pt x="21148" y="10363"/>
                  <a:pt x="21579" y="20151"/>
                </a:cubicBezTo>
                <a:lnTo>
                  <a:pt x="0" y="21102"/>
                </a:lnTo>
                <a:close/>
              </a:path>
            </a:pathLst>
          </a:custGeom>
          <a:noFill/>
          <a:ln w="28575">
            <a:solidFill>
              <a:srgbClr val="003300"/>
            </a:solidFill>
            <a:round/>
            <a:headEnd/>
            <a:tailEnd/>
          </a:ln>
        </p:spPr>
        <p:txBody>
          <a:bodyPr wrap="none" anchor="ctr"/>
          <a:lstStyle/>
          <a:p>
            <a:endParaRPr lang="en-US">
              <a:solidFill>
                <a:prstClr val="black"/>
              </a:solidFill>
            </a:endParaRPr>
          </a:p>
        </p:txBody>
      </p:sp>
      <p:sp>
        <p:nvSpPr>
          <p:cNvPr id="35857" name="Line 18"/>
          <p:cNvSpPr>
            <a:spLocks noChangeShapeType="1"/>
          </p:cNvSpPr>
          <p:nvPr/>
        </p:nvSpPr>
        <p:spPr bwMode="auto">
          <a:xfrm flipH="1">
            <a:off x="4648200" y="2895600"/>
            <a:ext cx="0" cy="1371600"/>
          </a:xfrm>
          <a:prstGeom prst="line">
            <a:avLst/>
          </a:prstGeom>
          <a:noFill/>
          <a:ln w="9525">
            <a:solidFill>
              <a:srgbClr val="003300"/>
            </a:solidFill>
            <a:round/>
            <a:headEnd type="triangle" w="med" len="med"/>
            <a:tailEnd type="triangle" w="med" len="med"/>
          </a:ln>
        </p:spPr>
        <p:txBody>
          <a:bodyPr wrap="none" anchor="ctr"/>
          <a:lstStyle/>
          <a:p>
            <a:endParaRPr lang="en-US">
              <a:solidFill>
                <a:prstClr val="black"/>
              </a:solidFill>
            </a:endParaRPr>
          </a:p>
        </p:txBody>
      </p:sp>
      <p:sp>
        <p:nvSpPr>
          <p:cNvPr id="35858" name="Line 19"/>
          <p:cNvSpPr>
            <a:spLocks noChangeShapeType="1"/>
          </p:cNvSpPr>
          <p:nvPr/>
        </p:nvSpPr>
        <p:spPr bwMode="auto">
          <a:xfrm flipV="1">
            <a:off x="4800600" y="2895600"/>
            <a:ext cx="0" cy="990600"/>
          </a:xfrm>
          <a:prstGeom prst="line">
            <a:avLst/>
          </a:prstGeom>
          <a:noFill/>
          <a:ln w="9525">
            <a:solidFill>
              <a:srgbClr val="3333FF"/>
            </a:solidFill>
            <a:round/>
            <a:headEnd type="triangle" w="med" len="med"/>
            <a:tailEnd type="triangle" w="med" len="med"/>
          </a:ln>
        </p:spPr>
        <p:txBody>
          <a:bodyPr wrap="none" anchor="ctr"/>
          <a:lstStyle/>
          <a:p>
            <a:endParaRPr lang="en-US">
              <a:solidFill>
                <a:prstClr val="black"/>
              </a:solidFill>
            </a:endParaRPr>
          </a:p>
        </p:txBody>
      </p:sp>
      <p:sp>
        <p:nvSpPr>
          <p:cNvPr id="35859" name="Text Box 20"/>
          <p:cNvSpPr txBox="1">
            <a:spLocks noChangeArrowheads="1"/>
          </p:cNvSpPr>
          <p:nvPr/>
        </p:nvSpPr>
        <p:spPr bwMode="auto">
          <a:xfrm>
            <a:off x="4784725" y="3165475"/>
            <a:ext cx="354013" cy="457200"/>
          </a:xfrm>
          <a:prstGeom prst="rect">
            <a:avLst/>
          </a:prstGeom>
          <a:noFill/>
          <a:ln w="9525">
            <a:noFill/>
            <a:miter lim="800000"/>
            <a:headEnd/>
            <a:tailEnd/>
          </a:ln>
        </p:spPr>
        <p:txBody>
          <a:bodyPr wrap="none">
            <a:spAutoFit/>
          </a:bodyPr>
          <a:lstStyle/>
          <a:p>
            <a:pPr eaLnBrk="0" hangingPunct="0"/>
            <a:r>
              <a:rPr lang="en-US" sz="2400" b="1">
                <a:solidFill>
                  <a:srgbClr val="3366FF"/>
                </a:solidFill>
                <a:latin typeface="Times New Roman" pitchFamily="18" charset="0"/>
              </a:rPr>
              <a:t>h</a:t>
            </a:r>
            <a:endParaRPr lang="en-US" sz="2400">
              <a:solidFill>
                <a:srgbClr val="003300"/>
              </a:solidFill>
              <a:latin typeface="Times New Roman" pitchFamily="18" charset="0"/>
            </a:endParaRPr>
          </a:p>
        </p:txBody>
      </p:sp>
      <p:sp>
        <p:nvSpPr>
          <p:cNvPr id="35860" name="Text Box 21"/>
          <p:cNvSpPr txBox="1">
            <a:spLocks noChangeArrowheads="1"/>
          </p:cNvSpPr>
          <p:nvPr/>
        </p:nvSpPr>
        <p:spPr bwMode="auto">
          <a:xfrm>
            <a:off x="6553200" y="4876800"/>
            <a:ext cx="2286000" cy="830997"/>
          </a:xfrm>
          <a:prstGeom prst="rect">
            <a:avLst/>
          </a:prstGeom>
          <a:noFill/>
          <a:ln w="9525">
            <a:noFill/>
            <a:miter lim="800000"/>
            <a:headEnd/>
            <a:tailEnd/>
          </a:ln>
        </p:spPr>
        <p:txBody>
          <a:bodyPr wrap="square">
            <a:spAutoFit/>
          </a:bodyPr>
          <a:lstStyle/>
          <a:p>
            <a:pPr eaLnBrk="0" hangingPunct="0"/>
            <a:r>
              <a:rPr lang="en-US" sz="2400" b="1" dirty="0">
                <a:solidFill>
                  <a:srgbClr val="1F497D">
                    <a:lumMod val="60000"/>
                    <a:lumOff val="40000"/>
                  </a:srgbClr>
                </a:solidFill>
                <a:latin typeface="Times New Roman" pitchFamily="18" charset="0"/>
              </a:rPr>
              <a:t>Ellipsoid</a:t>
            </a:r>
          </a:p>
          <a:p>
            <a:pPr eaLnBrk="0" hangingPunct="0"/>
            <a:r>
              <a:rPr lang="en-US" sz="2400" b="1" dirty="0">
                <a:solidFill>
                  <a:srgbClr val="1F497D">
                    <a:lumMod val="60000"/>
                    <a:lumOff val="40000"/>
                  </a:srgbClr>
                </a:solidFill>
                <a:latin typeface="Times New Roman" pitchFamily="18" charset="0"/>
              </a:rPr>
              <a:t>GRS80/NAD83</a:t>
            </a:r>
          </a:p>
        </p:txBody>
      </p:sp>
      <p:sp>
        <p:nvSpPr>
          <p:cNvPr id="35861" name="Freeform 22"/>
          <p:cNvSpPr>
            <a:spLocks/>
          </p:cNvSpPr>
          <p:nvPr/>
        </p:nvSpPr>
        <p:spPr bwMode="auto">
          <a:xfrm>
            <a:off x="2505075" y="3962400"/>
            <a:ext cx="6562725" cy="1798638"/>
          </a:xfrm>
          <a:custGeom>
            <a:avLst/>
            <a:gdLst>
              <a:gd name="T0" fmla="*/ 0 w 4134"/>
              <a:gd name="T1" fmla="*/ 2147483647 h 1133"/>
              <a:gd name="T2" fmla="*/ 2147483647 w 4134"/>
              <a:gd name="T3" fmla="*/ 2147483647 h 1133"/>
              <a:gd name="T4" fmla="*/ 2147483647 w 4134"/>
              <a:gd name="T5" fmla="*/ 2147483647 h 1133"/>
              <a:gd name="T6" fmla="*/ 2147483647 w 4134"/>
              <a:gd name="T7" fmla="*/ 2147483647 h 1133"/>
              <a:gd name="T8" fmla="*/ 2147483647 w 4134"/>
              <a:gd name="T9" fmla="*/ 2147483647 h 1133"/>
              <a:gd name="T10" fmla="*/ 2147483647 w 4134"/>
              <a:gd name="T11" fmla="*/ 2147483647 h 1133"/>
              <a:gd name="T12" fmla="*/ 2147483647 w 4134"/>
              <a:gd name="T13" fmla="*/ 2147483647 h 1133"/>
              <a:gd name="T14" fmla="*/ 2147483647 w 4134"/>
              <a:gd name="T15" fmla="*/ 2147483647 h 1133"/>
              <a:gd name="T16" fmla="*/ 2147483647 w 4134"/>
              <a:gd name="T17" fmla="*/ 2147483647 h 1133"/>
              <a:gd name="T18" fmla="*/ 2147483647 w 4134"/>
              <a:gd name="T19" fmla="*/ 2147483647 h 1133"/>
              <a:gd name="T20" fmla="*/ 2147483647 w 4134"/>
              <a:gd name="T21" fmla="*/ 2147483647 h 1133"/>
              <a:gd name="T22" fmla="*/ 2147483647 w 4134"/>
              <a:gd name="T23" fmla="*/ 2147483647 h 1133"/>
              <a:gd name="T24" fmla="*/ 2147483647 w 4134"/>
              <a:gd name="T25" fmla="*/ 2147483647 h 1133"/>
              <a:gd name="T26" fmla="*/ 2147483647 w 4134"/>
              <a:gd name="T27" fmla="*/ 2147483647 h 1133"/>
              <a:gd name="T28" fmla="*/ 2147483647 w 4134"/>
              <a:gd name="T29" fmla="*/ 2147483647 h 1133"/>
              <a:gd name="T30" fmla="*/ 2147483647 w 4134"/>
              <a:gd name="T31" fmla="*/ 2147483647 h 1133"/>
              <a:gd name="T32" fmla="*/ 2147483647 w 4134"/>
              <a:gd name="T33" fmla="*/ 2147483647 h 1133"/>
              <a:gd name="T34" fmla="*/ 2147483647 w 4134"/>
              <a:gd name="T35" fmla="*/ 2147483647 h 1133"/>
              <a:gd name="T36" fmla="*/ 2147483647 w 4134"/>
              <a:gd name="T37" fmla="*/ 2147483647 h 1133"/>
              <a:gd name="T38" fmla="*/ 2147483647 w 4134"/>
              <a:gd name="T39" fmla="*/ 2147483647 h 1133"/>
              <a:gd name="T40" fmla="*/ 2147483647 w 4134"/>
              <a:gd name="T41" fmla="*/ 2147483647 h 1133"/>
              <a:gd name="T42" fmla="*/ 2147483647 w 4134"/>
              <a:gd name="T43" fmla="*/ 2147483647 h 1133"/>
              <a:gd name="T44" fmla="*/ 2147483647 w 4134"/>
              <a:gd name="T45" fmla="*/ 2147483647 h 1133"/>
              <a:gd name="T46" fmla="*/ 2147483647 w 4134"/>
              <a:gd name="T47" fmla="*/ 2147483647 h 1133"/>
              <a:gd name="T48" fmla="*/ 2147483647 w 4134"/>
              <a:gd name="T49" fmla="*/ 2147483647 h 1133"/>
              <a:gd name="T50" fmla="*/ 2147483647 w 4134"/>
              <a:gd name="T51" fmla="*/ 2147483647 h 1133"/>
              <a:gd name="T52" fmla="*/ 2147483647 w 4134"/>
              <a:gd name="T53" fmla="*/ 2147483647 h 1133"/>
              <a:gd name="T54" fmla="*/ 2147483647 w 4134"/>
              <a:gd name="T55" fmla="*/ 2147483647 h 1133"/>
              <a:gd name="T56" fmla="*/ 2147483647 w 4134"/>
              <a:gd name="T57" fmla="*/ 2147483647 h 1133"/>
              <a:gd name="T58" fmla="*/ 2147483647 w 4134"/>
              <a:gd name="T59" fmla="*/ 2147483647 h 1133"/>
              <a:gd name="T60" fmla="*/ 2147483647 w 4134"/>
              <a:gd name="T61" fmla="*/ 2147483647 h 1133"/>
              <a:gd name="T62" fmla="*/ 2147483647 w 4134"/>
              <a:gd name="T63" fmla="*/ 2147483647 h 1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134"/>
              <a:gd name="T97" fmla="*/ 0 h 1133"/>
              <a:gd name="T98" fmla="*/ 4134 w 4134"/>
              <a:gd name="T99" fmla="*/ 1133 h 11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134" h="1133">
                <a:moveTo>
                  <a:pt x="0" y="222"/>
                </a:moveTo>
                <a:cubicBezTo>
                  <a:pt x="113" y="259"/>
                  <a:pt x="44" y="246"/>
                  <a:pt x="211" y="233"/>
                </a:cubicBezTo>
                <a:cubicBezTo>
                  <a:pt x="233" y="226"/>
                  <a:pt x="256" y="218"/>
                  <a:pt x="278" y="211"/>
                </a:cubicBezTo>
                <a:cubicBezTo>
                  <a:pt x="289" y="207"/>
                  <a:pt x="311" y="200"/>
                  <a:pt x="311" y="200"/>
                </a:cubicBezTo>
                <a:cubicBezTo>
                  <a:pt x="343" y="168"/>
                  <a:pt x="391" y="147"/>
                  <a:pt x="434" y="133"/>
                </a:cubicBezTo>
                <a:cubicBezTo>
                  <a:pt x="475" y="137"/>
                  <a:pt x="516" y="137"/>
                  <a:pt x="556" y="144"/>
                </a:cubicBezTo>
                <a:cubicBezTo>
                  <a:pt x="579" y="148"/>
                  <a:pt x="600" y="159"/>
                  <a:pt x="622" y="166"/>
                </a:cubicBezTo>
                <a:cubicBezTo>
                  <a:pt x="633" y="170"/>
                  <a:pt x="656" y="177"/>
                  <a:pt x="656" y="177"/>
                </a:cubicBezTo>
                <a:cubicBezTo>
                  <a:pt x="697" y="173"/>
                  <a:pt x="738" y="172"/>
                  <a:pt x="778" y="166"/>
                </a:cubicBezTo>
                <a:cubicBezTo>
                  <a:pt x="817" y="160"/>
                  <a:pt x="829" y="130"/>
                  <a:pt x="867" y="122"/>
                </a:cubicBezTo>
                <a:cubicBezTo>
                  <a:pt x="889" y="117"/>
                  <a:pt x="912" y="116"/>
                  <a:pt x="934" y="111"/>
                </a:cubicBezTo>
                <a:cubicBezTo>
                  <a:pt x="964" y="105"/>
                  <a:pt x="1023" y="89"/>
                  <a:pt x="1023" y="89"/>
                </a:cubicBezTo>
                <a:cubicBezTo>
                  <a:pt x="1067" y="93"/>
                  <a:pt x="1112" y="93"/>
                  <a:pt x="1156" y="100"/>
                </a:cubicBezTo>
                <a:cubicBezTo>
                  <a:pt x="1228" y="112"/>
                  <a:pt x="1289" y="155"/>
                  <a:pt x="1356" y="177"/>
                </a:cubicBezTo>
                <a:cubicBezTo>
                  <a:pt x="1392" y="189"/>
                  <a:pt x="1511" y="198"/>
                  <a:pt x="1534" y="200"/>
                </a:cubicBezTo>
                <a:cubicBezTo>
                  <a:pt x="1578" y="196"/>
                  <a:pt x="1623" y="195"/>
                  <a:pt x="1667" y="189"/>
                </a:cubicBezTo>
                <a:cubicBezTo>
                  <a:pt x="1720" y="182"/>
                  <a:pt x="1762" y="138"/>
                  <a:pt x="1812" y="122"/>
                </a:cubicBezTo>
                <a:cubicBezTo>
                  <a:pt x="1929" y="44"/>
                  <a:pt x="2087" y="33"/>
                  <a:pt x="2223" y="22"/>
                </a:cubicBezTo>
                <a:cubicBezTo>
                  <a:pt x="2335" y="0"/>
                  <a:pt x="2623" y="19"/>
                  <a:pt x="2734" y="111"/>
                </a:cubicBezTo>
                <a:cubicBezTo>
                  <a:pt x="2762" y="134"/>
                  <a:pt x="2800" y="160"/>
                  <a:pt x="2823" y="189"/>
                </a:cubicBezTo>
                <a:cubicBezTo>
                  <a:pt x="2850" y="223"/>
                  <a:pt x="2870" y="258"/>
                  <a:pt x="2912" y="277"/>
                </a:cubicBezTo>
                <a:cubicBezTo>
                  <a:pt x="3091" y="357"/>
                  <a:pt x="3307" y="318"/>
                  <a:pt x="3490" y="322"/>
                </a:cubicBezTo>
                <a:cubicBezTo>
                  <a:pt x="3542" y="339"/>
                  <a:pt x="3582" y="346"/>
                  <a:pt x="3623" y="388"/>
                </a:cubicBezTo>
                <a:cubicBezTo>
                  <a:pt x="3649" y="414"/>
                  <a:pt x="3670" y="446"/>
                  <a:pt x="3701" y="466"/>
                </a:cubicBezTo>
                <a:cubicBezTo>
                  <a:pt x="3726" y="483"/>
                  <a:pt x="3738" y="487"/>
                  <a:pt x="3756" y="511"/>
                </a:cubicBezTo>
                <a:cubicBezTo>
                  <a:pt x="3815" y="589"/>
                  <a:pt x="3861" y="666"/>
                  <a:pt x="3945" y="722"/>
                </a:cubicBezTo>
                <a:cubicBezTo>
                  <a:pt x="3979" y="774"/>
                  <a:pt x="4021" y="813"/>
                  <a:pt x="4056" y="866"/>
                </a:cubicBezTo>
                <a:cubicBezTo>
                  <a:pt x="4063" y="877"/>
                  <a:pt x="4070" y="889"/>
                  <a:pt x="4078" y="900"/>
                </a:cubicBezTo>
                <a:cubicBezTo>
                  <a:pt x="4085" y="911"/>
                  <a:pt x="4101" y="933"/>
                  <a:pt x="4101" y="933"/>
                </a:cubicBezTo>
                <a:cubicBezTo>
                  <a:pt x="4108" y="955"/>
                  <a:pt x="4116" y="978"/>
                  <a:pt x="4123" y="1000"/>
                </a:cubicBezTo>
                <a:cubicBezTo>
                  <a:pt x="4127" y="1011"/>
                  <a:pt x="4134" y="1033"/>
                  <a:pt x="4134" y="1033"/>
                </a:cubicBezTo>
                <a:cubicBezTo>
                  <a:pt x="4132" y="1043"/>
                  <a:pt x="4130" y="1133"/>
                  <a:pt x="4101" y="1133"/>
                </a:cubicBezTo>
              </a:path>
            </a:pathLst>
          </a:custGeom>
          <a:noFill/>
          <a:ln w="28575">
            <a:solidFill>
              <a:srgbClr val="FF0000"/>
            </a:solidFill>
            <a:round/>
            <a:headEnd/>
            <a:tailEnd/>
          </a:ln>
        </p:spPr>
        <p:txBody>
          <a:bodyPr wrap="none" anchor="ctr"/>
          <a:lstStyle/>
          <a:p>
            <a:endParaRPr lang="en-US">
              <a:solidFill>
                <a:prstClr val="black"/>
              </a:solidFill>
            </a:endParaRPr>
          </a:p>
        </p:txBody>
      </p:sp>
      <p:sp>
        <p:nvSpPr>
          <p:cNvPr id="35862" name="Text Box 23"/>
          <p:cNvSpPr txBox="1">
            <a:spLocks noChangeArrowheads="1"/>
          </p:cNvSpPr>
          <p:nvPr/>
        </p:nvSpPr>
        <p:spPr bwMode="auto">
          <a:xfrm>
            <a:off x="4876800" y="3886200"/>
            <a:ext cx="404813" cy="427038"/>
          </a:xfrm>
          <a:prstGeom prst="rect">
            <a:avLst/>
          </a:prstGeom>
          <a:noFill/>
          <a:ln w="9525">
            <a:noFill/>
            <a:miter lim="800000"/>
            <a:headEnd/>
            <a:tailEnd/>
          </a:ln>
        </p:spPr>
        <p:txBody>
          <a:bodyPr>
            <a:spAutoFit/>
          </a:bodyPr>
          <a:lstStyle/>
          <a:p>
            <a:pPr eaLnBrk="0" hangingPunct="0"/>
            <a:r>
              <a:rPr lang="en-US" sz="2200" b="1">
                <a:solidFill>
                  <a:srgbClr val="009900"/>
                </a:solidFill>
                <a:latin typeface="Times New Roman" pitchFamily="18" charset="0"/>
              </a:rPr>
              <a:t>N</a:t>
            </a:r>
          </a:p>
        </p:txBody>
      </p:sp>
      <p:sp>
        <p:nvSpPr>
          <p:cNvPr id="35863" name="Rectangle 24"/>
          <p:cNvSpPr>
            <a:spLocks noChangeArrowheads="1"/>
          </p:cNvSpPr>
          <p:nvPr/>
        </p:nvSpPr>
        <p:spPr bwMode="auto">
          <a:xfrm>
            <a:off x="1838325" y="4495800"/>
            <a:ext cx="1438275" cy="457200"/>
          </a:xfrm>
          <a:prstGeom prst="rect">
            <a:avLst/>
          </a:prstGeom>
          <a:noFill/>
          <a:ln w="9525">
            <a:noFill/>
            <a:miter lim="800000"/>
            <a:headEnd/>
            <a:tailEnd/>
          </a:ln>
        </p:spPr>
        <p:txBody>
          <a:bodyPr>
            <a:spAutoFit/>
          </a:bodyPr>
          <a:lstStyle/>
          <a:p>
            <a:pPr eaLnBrk="0" hangingPunct="0"/>
            <a:r>
              <a:rPr lang="en-US" sz="2400" dirty="0" err="1">
                <a:solidFill>
                  <a:srgbClr val="00B050"/>
                </a:solidFill>
                <a:latin typeface="Times New Roman" pitchFamily="18" charset="0"/>
              </a:rPr>
              <a:t>Geoid</a:t>
            </a:r>
            <a:endParaRPr lang="en-US" sz="2400" dirty="0">
              <a:solidFill>
                <a:srgbClr val="00B050"/>
              </a:solidFill>
              <a:latin typeface="Times New Roman" pitchFamily="18" charset="0"/>
            </a:endParaRPr>
          </a:p>
        </p:txBody>
      </p:sp>
      <p:sp>
        <p:nvSpPr>
          <p:cNvPr id="35864" name="Line 25"/>
          <p:cNvSpPr>
            <a:spLocks noChangeShapeType="1"/>
          </p:cNvSpPr>
          <p:nvPr/>
        </p:nvSpPr>
        <p:spPr bwMode="auto">
          <a:xfrm flipV="1">
            <a:off x="2590800" y="4313238"/>
            <a:ext cx="152400" cy="258762"/>
          </a:xfrm>
          <a:prstGeom prst="line">
            <a:avLst/>
          </a:prstGeom>
          <a:noFill/>
          <a:ln w="9525">
            <a:solidFill>
              <a:srgbClr val="000000"/>
            </a:solidFill>
            <a:round/>
            <a:headEnd/>
            <a:tailEnd type="triangle" w="med" len="med"/>
          </a:ln>
        </p:spPr>
        <p:txBody>
          <a:bodyPr wrap="none" anchor="ctr"/>
          <a:lstStyle/>
          <a:p>
            <a:endParaRPr lang="en-US">
              <a:solidFill>
                <a:prstClr val="black"/>
              </a:solidFill>
            </a:endParaRPr>
          </a:p>
        </p:txBody>
      </p:sp>
      <p:sp>
        <p:nvSpPr>
          <p:cNvPr id="35865" name="Text Box 26"/>
          <p:cNvSpPr txBox="1">
            <a:spLocks noChangeArrowheads="1"/>
          </p:cNvSpPr>
          <p:nvPr/>
        </p:nvSpPr>
        <p:spPr bwMode="auto">
          <a:xfrm>
            <a:off x="5410200" y="4232275"/>
            <a:ext cx="1595438" cy="461963"/>
          </a:xfrm>
          <a:prstGeom prst="rect">
            <a:avLst/>
          </a:prstGeom>
          <a:noFill/>
          <a:ln w="9525">
            <a:noFill/>
            <a:miter lim="800000"/>
            <a:headEnd/>
            <a:tailEnd/>
          </a:ln>
        </p:spPr>
        <p:txBody>
          <a:bodyPr wrap="none">
            <a:spAutoFit/>
          </a:bodyPr>
          <a:lstStyle/>
          <a:p>
            <a:pPr eaLnBrk="0" hangingPunct="0"/>
            <a:r>
              <a:rPr lang="en-US" sz="2400" b="1" dirty="0">
                <a:solidFill>
                  <a:srgbClr val="00B050"/>
                </a:solidFill>
                <a:latin typeface="Times New Roman" pitchFamily="18" charset="0"/>
              </a:rPr>
              <a:t>GEOID 09</a:t>
            </a:r>
          </a:p>
        </p:txBody>
      </p:sp>
      <p:cxnSp>
        <p:nvCxnSpPr>
          <p:cNvPr id="35866" name="AutoShape 27"/>
          <p:cNvCxnSpPr>
            <a:cxnSpLocks noChangeShapeType="1"/>
          </p:cNvCxnSpPr>
          <p:nvPr/>
        </p:nvCxnSpPr>
        <p:spPr bwMode="auto">
          <a:xfrm>
            <a:off x="5181600" y="4100513"/>
            <a:ext cx="341313" cy="360362"/>
          </a:xfrm>
          <a:prstGeom prst="bentConnector3">
            <a:avLst>
              <a:gd name="adj1" fmla="val 49769"/>
            </a:avLst>
          </a:prstGeom>
          <a:noFill/>
          <a:ln w="9525">
            <a:solidFill>
              <a:srgbClr val="000000"/>
            </a:solidFill>
            <a:miter lim="800000"/>
            <a:headEnd type="triangle" w="med" len="med"/>
            <a:tailEnd type="triangle" w="med" len="med"/>
          </a:ln>
        </p:spPr>
      </p:cxnSp>
      <p:sp>
        <p:nvSpPr>
          <p:cNvPr id="35867" name="Rectangle 28"/>
          <p:cNvSpPr>
            <a:spLocks noGrp="1" noChangeArrowheads="1"/>
          </p:cNvSpPr>
          <p:nvPr>
            <p:ph type="title"/>
          </p:nvPr>
        </p:nvSpPr>
        <p:spPr>
          <a:xfrm>
            <a:off x="0" y="457200"/>
            <a:ext cx="9144000" cy="838200"/>
          </a:xfrm>
        </p:spPr>
        <p:txBody>
          <a:bodyPr>
            <a:normAutofit fontScale="90000"/>
          </a:bodyPr>
          <a:lstStyle/>
          <a:p>
            <a:pPr eaLnBrk="1" hangingPunct="1"/>
            <a:r>
              <a:rPr lang="en-US" smtClean="0">
                <a:solidFill>
                  <a:srgbClr val="0066FF"/>
                </a:solidFill>
              </a:rPr>
              <a:t>Ellipsoid</a:t>
            </a:r>
            <a:r>
              <a:rPr lang="en-US" smtClean="0"/>
              <a:t>, </a:t>
            </a:r>
            <a:r>
              <a:rPr lang="en-US" smtClean="0">
                <a:solidFill>
                  <a:srgbClr val="009900"/>
                </a:solidFill>
              </a:rPr>
              <a:t>Geoid</a:t>
            </a:r>
            <a:r>
              <a:rPr lang="en-US" smtClean="0"/>
              <a:t>, and Orthometric Heights</a:t>
            </a:r>
          </a:p>
        </p:txBody>
      </p:sp>
    </p:spTree>
  </p:cSld>
  <p:clrMapOvr>
    <a:masterClrMapping/>
  </p:clrMapOvr>
  <p:transition spd="med">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Marti.Ikehara\My Documents\Talks\Equipotentials.jpg"/>
          <p:cNvPicPr>
            <a:picLocks noChangeAspect="1" noChangeArrowheads="1"/>
          </p:cNvPicPr>
          <p:nvPr/>
        </p:nvPicPr>
        <p:blipFill>
          <a:blip r:embed="rId3" cstate="print"/>
          <a:srcRect/>
          <a:stretch>
            <a:fillRect/>
          </a:stretch>
        </p:blipFill>
        <p:spPr bwMode="auto">
          <a:xfrm>
            <a:off x="381000" y="190500"/>
            <a:ext cx="8382000" cy="6477000"/>
          </a:xfrm>
          <a:prstGeom prst="rect">
            <a:avLst/>
          </a:prstGeom>
          <a:noFill/>
          <a:ln w="9525">
            <a:noFill/>
            <a:miter lim="800000"/>
            <a:headEnd/>
            <a:tailEnd/>
          </a:ln>
        </p:spPr>
      </p:pic>
      <p:sp>
        <p:nvSpPr>
          <p:cNvPr id="14339" name="Title 2"/>
          <p:cNvSpPr>
            <a:spLocks noGrp="1"/>
          </p:cNvSpPr>
          <p:nvPr>
            <p:ph type="title"/>
          </p:nvPr>
        </p:nvSpPr>
        <p:spPr>
          <a:xfrm>
            <a:off x="457200" y="274638"/>
            <a:ext cx="8229600" cy="868362"/>
          </a:xfrm>
        </p:spPr>
        <p:txBody>
          <a:bodyPr/>
          <a:lstStyle/>
          <a:p>
            <a:pPr algn="l" eaLnBrk="1" hangingPunct="1"/>
            <a:r>
              <a:rPr lang="en-US" sz="3200" smtClean="0"/>
              <a:t>EQUIPOTENTIAL SURFACES</a:t>
            </a:r>
          </a:p>
        </p:txBody>
      </p:sp>
      <p:sp>
        <p:nvSpPr>
          <p:cNvPr id="14340" name="Content Placeholder 3"/>
          <p:cNvSpPr>
            <a:spLocks noGrp="1"/>
          </p:cNvSpPr>
          <p:nvPr>
            <p:ph idx="1"/>
          </p:nvPr>
        </p:nvSpPr>
        <p:spPr/>
        <p:txBody>
          <a:bodyPr/>
          <a:lstStyle/>
          <a:p>
            <a:pPr eaLnBrk="1" hangingPunct="1"/>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685800"/>
          </a:xfrm>
        </p:spPr>
        <p:txBody>
          <a:bodyPr>
            <a:normAutofit fontScale="90000"/>
          </a:bodyPr>
          <a:lstStyle/>
          <a:p>
            <a:pPr algn="ctr" eaLnBrk="1" fontAlgn="auto" hangingPunct="1">
              <a:spcAft>
                <a:spcPts val="0"/>
              </a:spcAft>
              <a:defRPr/>
            </a:pPr>
            <a:r>
              <a:rPr lang="en-US" dirty="0" smtClean="0"/>
              <a:t>Types of Tides</a:t>
            </a:r>
            <a:endParaRPr lang="en-US" dirty="0"/>
          </a:p>
        </p:txBody>
      </p:sp>
      <p:pic>
        <p:nvPicPr>
          <p:cNvPr id="10" name="Picture 4" descr="TideTypes"/>
          <p:cNvPicPr>
            <a:picLocks noChangeAspect="1" noChangeArrowheads="1"/>
          </p:cNvPicPr>
          <p:nvPr/>
        </p:nvPicPr>
        <p:blipFill>
          <a:blip r:embed="rId2" cstate="print"/>
          <a:srcRect l="2219" t="2973" r="4085" b="2628"/>
          <a:stretch>
            <a:fillRect/>
          </a:stretch>
        </p:blipFill>
        <p:spPr bwMode="auto">
          <a:xfrm>
            <a:off x="1181100" y="1446213"/>
            <a:ext cx="6778625" cy="5278437"/>
          </a:xfrm>
          <a:prstGeom prst="rect">
            <a:avLst/>
          </a:prstGeom>
          <a:solidFill>
            <a:srgbClr val="FFFFFF">
              <a:shade val="85000"/>
            </a:srgbClr>
          </a:solidFill>
          <a:ln w="88900" cap="sq">
            <a:noFill/>
            <a:miter lim="800000"/>
          </a:ln>
          <a:effectLst>
            <a:outerShdw blurRad="50800" dist="38100" algn="l" rotWithShape="0">
              <a:prstClr val="black">
                <a:alpha val="40000"/>
              </a:prstClr>
            </a:outerShdw>
          </a:effectLst>
        </p:spPr>
      </p:pic>
      <p:sp>
        <p:nvSpPr>
          <p:cNvPr id="4" name="Text Box 4"/>
          <p:cNvSpPr txBox="1">
            <a:spLocks noChangeArrowheads="1"/>
          </p:cNvSpPr>
          <p:nvPr/>
        </p:nvSpPr>
        <p:spPr bwMode="auto">
          <a:xfrm>
            <a:off x="0" y="914400"/>
            <a:ext cx="9144000" cy="400050"/>
          </a:xfrm>
          <a:prstGeom prst="rect">
            <a:avLst/>
          </a:prstGeom>
          <a:noFill/>
          <a:ln w="9525">
            <a:noFill/>
            <a:miter lim="800000"/>
            <a:headEnd/>
            <a:tailEnd/>
          </a:ln>
        </p:spPr>
        <p:txBody>
          <a:bodyPr>
            <a:spAutoFit/>
          </a:bodyPr>
          <a:lstStyle/>
          <a:p>
            <a:pPr algn="ctr">
              <a:defRPr/>
            </a:pPr>
            <a:r>
              <a:rPr lang="en-US" sz="2000" b="1" dirty="0">
                <a:solidFill>
                  <a:schemeClr val="accent6">
                    <a:lumMod val="50000"/>
                  </a:schemeClr>
                </a:solidFill>
                <a:effectLst>
                  <a:outerShdw blurRad="38100" dist="38100" dir="2700000" algn="tl">
                    <a:srgbClr val="000000">
                      <a:alpha val="43137"/>
                    </a:srgbClr>
                  </a:outerShdw>
                </a:effectLst>
              </a:rPr>
              <a:t>Tide Type Varies by Region due to Local Hydrodynamics</a:t>
            </a:r>
          </a:p>
        </p:txBody>
      </p:sp>
      <p:sp>
        <p:nvSpPr>
          <p:cNvPr id="5" name="Date Placeholder 4"/>
          <p:cNvSpPr>
            <a:spLocks noGrp="1"/>
          </p:cNvSpPr>
          <p:nvPr>
            <p:ph type="dt" sz="half" idx="10"/>
          </p:nvPr>
        </p:nvSpPr>
        <p:spPr/>
        <p:txBody>
          <a:bodyPr/>
          <a:lstStyle/>
          <a:p>
            <a:r>
              <a:rPr lang="en-US" smtClean="0">
                <a:solidFill>
                  <a:prstClr val="black">
                    <a:tint val="75000"/>
                  </a:prstClr>
                </a:solidFill>
              </a:rPr>
              <a:t>7/18/2011</a:t>
            </a:r>
            <a:endParaRPr lang="en-US">
              <a:solidFill>
                <a:prstClr val="black">
                  <a:tint val="75000"/>
                </a:prstClr>
              </a:solidFill>
            </a:endParaRPr>
          </a:p>
        </p:txBody>
      </p:sp>
    </p:spTree>
  </p:cSld>
  <p:clrMapOvr>
    <a:masterClrMapping/>
  </p:clrMapOvr>
  <p:timing>
    <p:tnLst>
      <p:par>
        <p:cTn id="1" dur="indefinite" restart="never" nodeType="tmRoot"/>
      </p:par>
    </p:tnLst>
  </p:timing>
</p:sld>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185</TotalTime>
  <Words>2584</Words>
  <Application>Microsoft Office PowerPoint</Application>
  <PresentationFormat>On-screen Show (4:3)</PresentationFormat>
  <Paragraphs>317</Paragraphs>
  <Slides>44</Slides>
  <Notes>20</Notes>
  <HiddenSlides>0</HiddenSlides>
  <MMClips>0</MMClips>
  <ScaleCrop>false</ScaleCrop>
  <HeadingPairs>
    <vt:vector size="4" baseType="variant">
      <vt:variant>
        <vt:lpstr>Theme</vt:lpstr>
      </vt:variant>
      <vt:variant>
        <vt:i4>8</vt:i4>
      </vt:variant>
      <vt:variant>
        <vt:lpstr>Slide Titles</vt:lpstr>
      </vt:variant>
      <vt:variant>
        <vt:i4>44</vt:i4>
      </vt:variant>
    </vt:vector>
  </HeadingPairs>
  <TitlesOfParts>
    <vt:vector size="52" baseType="lpstr">
      <vt:lpstr>1_Office Theme</vt:lpstr>
      <vt:lpstr>Office Theme</vt:lpstr>
      <vt:lpstr>2_Office Theme</vt:lpstr>
      <vt:lpstr>3_Office Theme</vt:lpstr>
      <vt:lpstr>4_Office Theme</vt:lpstr>
      <vt:lpstr>5_Office Theme</vt:lpstr>
      <vt:lpstr>6_Office Theme</vt:lpstr>
      <vt:lpstr>2_Flow</vt:lpstr>
      <vt:lpstr>Coastal Zone 2011 Conference</vt:lpstr>
      <vt:lpstr>Geodetic Vertical and Tidal Datums and using VDATUM </vt:lpstr>
      <vt:lpstr>What vertical datums are in use?</vt:lpstr>
      <vt:lpstr>Slide 4</vt:lpstr>
      <vt:lpstr>Slide 5</vt:lpstr>
      <vt:lpstr>Slide 6</vt:lpstr>
      <vt:lpstr>Ellipsoid, Geoid, and Orthometric Heights</vt:lpstr>
      <vt:lpstr>EQUIPOTENTIAL SURFACES</vt:lpstr>
      <vt:lpstr>Types of Tides</vt:lpstr>
      <vt:lpstr>Types of Tides</vt:lpstr>
      <vt:lpstr>Tidal Datums</vt:lpstr>
      <vt:lpstr>Slide 12</vt:lpstr>
      <vt:lpstr>Station datum</vt:lpstr>
      <vt:lpstr>NWLON Stations</vt:lpstr>
      <vt:lpstr>www.tidesandcurrents.noaa.gov</vt:lpstr>
      <vt:lpstr>Slide 16</vt:lpstr>
      <vt:lpstr>Slide 17</vt:lpstr>
      <vt:lpstr>Slide 18</vt:lpstr>
      <vt:lpstr>Slide 19</vt:lpstr>
      <vt:lpstr>Slide 20</vt:lpstr>
      <vt:lpstr>Slide 21</vt:lpstr>
      <vt:lpstr>Slide 22</vt:lpstr>
      <vt:lpstr>VDATUM</vt:lpstr>
      <vt:lpstr>Slide 24</vt:lpstr>
      <vt:lpstr>Slide 25</vt:lpstr>
      <vt:lpstr>Steps to VDatum</vt:lpstr>
      <vt:lpstr>Slide 27</vt:lpstr>
      <vt:lpstr>Slide 28</vt:lpstr>
      <vt:lpstr>Slide 29</vt:lpstr>
      <vt:lpstr>Slide 30</vt:lpstr>
      <vt:lpstr>Slide 31</vt:lpstr>
      <vt:lpstr>Choosing unloaded Area (East Coast) “blues” the box</vt:lpstr>
      <vt:lpstr>Geodetic vertical datums (VERTCON)</vt:lpstr>
      <vt:lpstr>VERTCON conversion</vt:lpstr>
      <vt:lpstr>Pt Reyes, CA</vt:lpstr>
      <vt:lpstr>-999999.0000 usually means  too far inland; not modeled</vt:lpstr>
      <vt:lpstr>Pt Reyes, CA</vt:lpstr>
      <vt:lpstr>-999999: out of range or bad format</vt:lpstr>
      <vt:lpstr>Correct Area Selected for a location near the ocean</vt:lpstr>
      <vt:lpstr>Slide 40</vt:lpstr>
      <vt:lpstr>Using IGLD85 Datum in VDATUM</vt:lpstr>
      <vt:lpstr>“Area” chosen doesn’t matter</vt:lpstr>
      <vt:lpstr>Cautions using IGLD85 tool</vt:lpstr>
      <vt:lpstr>URL for Presentations to be Posted</vt:lpstr>
    </vt:vector>
  </TitlesOfParts>
  <Company>NOS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Geodetic Vertical and Tidal Datums, focus on South SF Bay, CA</dc:title>
  <dc:creator>Marti.Ikehara</dc:creator>
  <cp:lastModifiedBy>J Ellingson</cp:lastModifiedBy>
  <cp:revision>34</cp:revision>
  <dcterms:created xsi:type="dcterms:W3CDTF">2011-07-15T06:27:41Z</dcterms:created>
  <dcterms:modified xsi:type="dcterms:W3CDTF">2011-07-17T21:58:17Z</dcterms:modified>
</cp:coreProperties>
</file>