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4"/>
  </p:notesMasterIdLst>
  <p:sldIdLst>
    <p:sldId id="256" r:id="rId3"/>
    <p:sldId id="259" r:id="rId4"/>
    <p:sldId id="260" r:id="rId5"/>
    <p:sldId id="264" r:id="rId6"/>
    <p:sldId id="273" r:id="rId7"/>
    <p:sldId id="266" r:id="rId8"/>
    <p:sldId id="271" r:id="rId9"/>
    <p:sldId id="269" r:id="rId10"/>
    <p:sldId id="261" r:id="rId11"/>
    <p:sldId id="270" r:id="rId12"/>
    <p:sldId id="272" r:id="rId13"/>
    <p:sldId id="268" r:id="rId14"/>
    <p:sldId id="274" r:id="rId15"/>
    <p:sldId id="275" r:id="rId16"/>
    <p:sldId id="276" r:id="rId17"/>
    <p:sldId id="281" r:id="rId18"/>
    <p:sldId id="277" r:id="rId19"/>
    <p:sldId id="258" r:id="rId20"/>
    <p:sldId id="279" r:id="rId21"/>
    <p:sldId id="262" r:id="rId22"/>
    <p:sldId id="280"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A6A"/>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75" autoAdjust="0"/>
  </p:normalViewPr>
  <p:slideViewPr>
    <p:cSldViewPr>
      <p:cViewPr varScale="1">
        <p:scale>
          <a:sx n="138" d="100"/>
          <a:sy n="138" d="100"/>
        </p:scale>
        <p:origin x="237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Kevin.Choi\Downloads\Value%20and%20Growth%20of%20CORS%20Progra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dirty="0" smtClean="0"/>
              <a:t>CORS Data </a:t>
            </a:r>
            <a:r>
              <a:rPr lang="en-US" dirty="0" err="1" smtClean="0"/>
              <a:t>Useage</a:t>
            </a:r>
            <a:r>
              <a:rPr lang="en-US" dirty="0" smtClean="0"/>
              <a:t>,</a:t>
            </a:r>
            <a:r>
              <a:rPr lang="en-US" baseline="0" dirty="0" smtClean="0"/>
              <a:t> All Services. Fiscal Years 2003-2018</a:t>
            </a:r>
            <a:endParaRPr lang="en-US" dirty="0"/>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scatterChart>
        <c:scatterStyle val="lineMarker"/>
        <c:varyColors val="0"/>
        <c:ser>
          <c:idx val="0"/>
          <c:order val="0"/>
          <c:tx>
            <c:v>Best Fit Trend</c:v>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'[Value and Growth of CORS Program.xlsx]Growth in CORS Use'!$Q$3:$Q$17</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xVal>
          <c:yVal>
            <c:numRef>
              <c:f>'[Value and Growth of CORS Program.xlsx]Growth in CORS Use'!$R$3:$R$17</c:f>
              <c:numCache>
                <c:formatCode>General</c:formatCode>
                <c:ptCount val="15"/>
                <c:pt idx="0">
                  <c:v>3.4200859614647925</c:v>
                </c:pt>
                <c:pt idx="1">
                  <c:v>3.8595925418194383</c:v>
                </c:pt>
                <c:pt idx="2">
                  <c:v>4.9036784823983908</c:v>
                </c:pt>
                <c:pt idx="3">
                  <c:v>6.5523437818046659</c:v>
                </c:pt>
                <c:pt idx="4">
                  <c:v>8.8055884414352477</c:v>
                </c:pt>
                <c:pt idx="5">
                  <c:v>11.663412460591644</c:v>
                </c:pt>
                <c:pt idx="6">
                  <c:v>15.125815839041024</c:v>
                </c:pt>
                <c:pt idx="7">
                  <c:v>19.19279857724905</c:v>
                </c:pt>
                <c:pt idx="8">
                  <c:v>23.86436067475006</c:v>
                </c:pt>
                <c:pt idx="9">
                  <c:v>29.140502132009715</c:v>
                </c:pt>
                <c:pt idx="10">
                  <c:v>35.021222948562354</c:v>
                </c:pt>
                <c:pt idx="11">
                  <c:v>41.506523125106469</c:v>
                </c:pt>
                <c:pt idx="12">
                  <c:v>48.596402660943568</c:v>
                </c:pt>
                <c:pt idx="13">
                  <c:v>56.290861556539312</c:v>
                </c:pt>
                <c:pt idx="14">
                  <c:v>64.58989981142804</c:v>
                </c:pt>
              </c:numCache>
            </c:numRef>
          </c:yVal>
          <c:smooth val="0"/>
          <c:extLst>
            <c:ext xmlns:c16="http://schemas.microsoft.com/office/drawing/2014/chart" uri="{C3380CC4-5D6E-409C-BE32-E72D297353CC}">
              <c16:uniqueId val="{00000000-62B6-4A2F-83D1-EA83CE4C4DF6}"/>
            </c:ext>
          </c:extLst>
        </c:ser>
        <c:ser>
          <c:idx val="1"/>
          <c:order val="1"/>
          <c:tx>
            <c:v>Actual Useage</c:v>
          </c:tx>
          <c:spPr>
            <a:ln w="22225" cap="rnd">
              <a:solidFill>
                <a:schemeClr val="accent2"/>
              </a:solid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xVal>
            <c:numRef>
              <c:f>'[Value and Growth of CORS Program.xlsx]Growth in CORS Use'!$A$2:$A$16</c:f>
              <c:numCache>
                <c:formatCode>0</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xVal>
          <c:yVal>
            <c:numRef>
              <c:f>'[Value and Growth of CORS Program.xlsx]Growth in CORS Use'!$H$2:$H$16</c:f>
              <c:numCache>
                <c:formatCode>#,##0</c:formatCode>
                <c:ptCount val="15"/>
                <c:pt idx="0">
                  <c:v>4.7943940000000005</c:v>
                </c:pt>
                <c:pt idx="1">
                  <c:v>6.0539300000000003</c:v>
                </c:pt>
                <c:pt idx="2">
                  <c:v>4.0495190000000001</c:v>
                </c:pt>
                <c:pt idx="3">
                  <c:v>5.8358169999999996</c:v>
                </c:pt>
                <c:pt idx="4">
                  <c:v>6.4537100000000001</c:v>
                </c:pt>
                <c:pt idx="5">
                  <c:v>10.688040000000001</c:v>
                </c:pt>
                <c:pt idx="6">
                  <c:v>10.688141</c:v>
                </c:pt>
                <c:pt idx="7">
                  <c:v>15.458653</c:v>
                </c:pt>
                <c:pt idx="8">
                  <c:v>21.170856000000001</c:v>
                </c:pt>
                <c:pt idx="9">
                  <c:v>46.411434999999997</c:v>
                </c:pt>
                <c:pt idx="10">
                  <c:v>42.903777000000005</c:v>
                </c:pt>
                <c:pt idx="11">
                  <c:v>33.034711000000001</c:v>
                </c:pt>
                <c:pt idx="12">
                  <c:v>37.592793</c:v>
                </c:pt>
                <c:pt idx="13">
                  <c:v>66.292228000000009</c:v>
                </c:pt>
                <c:pt idx="14">
                  <c:v>61.105085000000003</c:v>
                </c:pt>
              </c:numCache>
            </c:numRef>
          </c:yVal>
          <c:smooth val="0"/>
          <c:extLst>
            <c:ext xmlns:c16="http://schemas.microsoft.com/office/drawing/2014/chart" uri="{C3380CC4-5D6E-409C-BE32-E72D297353CC}">
              <c16:uniqueId val="{00000001-62B6-4A2F-83D1-EA83CE4C4DF6}"/>
            </c:ext>
          </c:extLst>
        </c:ser>
        <c:dLbls>
          <c:showLegendKey val="0"/>
          <c:showVal val="0"/>
          <c:showCatName val="0"/>
          <c:showSerName val="0"/>
          <c:showPercent val="0"/>
          <c:showBubbleSize val="0"/>
        </c:dLbls>
        <c:axId val="252283536"/>
        <c:axId val="252270600"/>
      </c:scatterChart>
      <c:valAx>
        <c:axId val="252283536"/>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Fiscal Year</a:t>
                </a:r>
                <a:endParaRPr lang="en-US" dirty="0"/>
              </a:p>
            </c:rich>
          </c:tx>
          <c:overlay val="0"/>
          <c:spPr>
            <a:noFill/>
            <a:ln>
              <a:noFill/>
            </a:ln>
            <a:effectLst/>
          </c:spPr>
          <c:txPr>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52270600"/>
        <c:crosses val="autoZero"/>
        <c:crossBetween val="midCat"/>
      </c:valAx>
      <c:valAx>
        <c:axId val="252270600"/>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dirty="0" smtClean="0"/>
                  <a:t>Total</a:t>
                </a:r>
                <a:r>
                  <a:rPr lang="en-US" baseline="0" dirty="0" smtClean="0"/>
                  <a:t> </a:t>
                </a:r>
                <a:r>
                  <a:rPr lang="en-US" dirty="0" err="1" smtClean="0"/>
                  <a:t>Useage</a:t>
                </a:r>
                <a:r>
                  <a:rPr lang="en-US" baseline="0" dirty="0" smtClean="0"/>
                  <a:t> in Millions of Downloads/Uploads</a:t>
                </a:r>
                <a:endParaRPr lang="en-US" dirty="0"/>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52283536"/>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DAB313-8487-498D-AC8E-DE4157F2DC88}" type="datetimeFigureOut">
              <a:rPr lang="en-US"/>
              <a:pPr>
                <a:defRPr/>
              </a:pPr>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E0399F71-96AC-43E2-833A-8608E5D3EE1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uscode.house.gov/quicksearch/get.plx?title=44&amp;section=350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sonel.or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CB5EF06-915D-4145-A6C3-5B73F5229165}" type="slidenum">
              <a:rPr lang="en-US" altLang="en-US"/>
              <a:pPr eaLnBrk="1" hangingPunct="1">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99F71-96AC-43E2-833A-8608E5D3EE13}" type="slidenum">
              <a:rPr lang="en-US" altLang="en-US" smtClean="0"/>
              <a:pPr/>
              <a:t>11</a:t>
            </a:fld>
            <a:endParaRPr lang="en-US" altLang="en-US"/>
          </a:p>
        </p:txBody>
      </p:sp>
    </p:spTree>
    <p:extLst>
      <p:ext uri="{BB962C8B-B14F-4D97-AF65-F5344CB8AC3E}">
        <p14:creationId xmlns:p14="http://schemas.microsoft.com/office/powerpoint/2010/main" val="2566525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0a8e7ba0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285750" indent="-285750">
              <a:buFont typeface="Arial" panose="020B0604020202020204" pitchFamily="34" charset="0"/>
              <a:buChar char="•"/>
            </a:pPr>
            <a:r>
              <a:rPr lang="en-US" sz="1000" dirty="0" smtClean="0"/>
              <a:t>Three existing NGS-owned “fundamental” stations.</a:t>
            </a:r>
          </a:p>
          <a:p>
            <a:pPr marL="285750" indent="-285750">
              <a:buFont typeface="Arial" panose="020B0604020202020204" pitchFamily="34" charset="0"/>
              <a:buChar char="•"/>
            </a:pPr>
            <a:r>
              <a:rPr lang="en-US" sz="1000" dirty="0" smtClean="0"/>
              <a:t>Build 8 new NGS-owned “fundamental” stations.</a:t>
            </a:r>
          </a:p>
          <a:p>
            <a:pPr marL="285750" indent="-285750">
              <a:buFont typeface="Arial" panose="020B0604020202020204" pitchFamily="34" charset="0"/>
              <a:buChar char="•"/>
            </a:pPr>
            <a:r>
              <a:rPr lang="en-US" sz="1000" dirty="0" smtClean="0"/>
              <a:t>Proposed: Adopt 10 NASA partner “fundamental” stations.</a:t>
            </a:r>
          </a:p>
          <a:p>
            <a:pPr marL="0" lvl="0" indent="0" rtl="0">
              <a:spcBef>
                <a:spcPts val="0"/>
              </a:spcBef>
              <a:spcAft>
                <a:spcPts val="0"/>
              </a:spcAft>
              <a:buNone/>
            </a:pPr>
            <a:endParaRPr sz="1000" dirty="0"/>
          </a:p>
        </p:txBody>
      </p:sp>
      <p:sp>
        <p:nvSpPr>
          <p:cNvPr id="142" name="Google Shape;142;g40a8e7ba0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03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IAG </a:t>
            </a:r>
            <a:r>
              <a:rPr lang="en-US" sz="1200" dirty="0" err="1" smtClean="0"/>
              <a:t>Subcommission</a:t>
            </a:r>
            <a:r>
              <a:rPr lang="en-US" sz="1200" dirty="0" smtClean="0"/>
              <a:t> on Regional Reference Frames- </a:t>
            </a:r>
            <a:br>
              <a:rPr lang="en-US" sz="1200" dirty="0" smtClean="0"/>
            </a:br>
            <a:r>
              <a:rPr lang="en-US" sz="1200" dirty="0" smtClean="0"/>
              <a:t>North America (NAREF), South America (SIRGAS), Pacific (APREF);</a:t>
            </a:r>
          </a:p>
          <a:p>
            <a:r>
              <a:rPr lang="en-US" sz="1200" b="0" i="0" kern="1200" dirty="0" smtClean="0">
                <a:solidFill>
                  <a:schemeClr val="tx1"/>
                </a:solidFill>
                <a:effectLst/>
                <a:latin typeface="+mn-lt"/>
                <a:ea typeface="+mn-ea"/>
                <a:cs typeface="+mn-cs"/>
              </a:rPr>
              <a:t>Global Geospatial Information Management</a:t>
            </a:r>
            <a:endParaRPr lang="en-US" dirty="0"/>
          </a:p>
        </p:txBody>
      </p:sp>
      <p:sp>
        <p:nvSpPr>
          <p:cNvPr id="4" name="Slide Number Placeholder 3"/>
          <p:cNvSpPr>
            <a:spLocks noGrp="1"/>
          </p:cNvSpPr>
          <p:nvPr>
            <p:ph type="sldNum" sz="quarter" idx="10"/>
          </p:nvPr>
        </p:nvSpPr>
        <p:spPr/>
        <p:txBody>
          <a:bodyPr/>
          <a:lstStyle/>
          <a:p>
            <a:fld id="{E0399F71-96AC-43E2-833A-8608E5D3EE13}" type="slidenum">
              <a:rPr lang="en-US" altLang="en-US" smtClean="0"/>
              <a:pPr/>
              <a:t>17</a:t>
            </a:fld>
            <a:endParaRPr lang="en-US" altLang="en-US"/>
          </a:p>
        </p:txBody>
      </p:sp>
    </p:spTree>
    <p:extLst>
      <p:ext uri="{BB962C8B-B14F-4D97-AF65-F5344CB8AC3E}">
        <p14:creationId xmlns:p14="http://schemas.microsoft.com/office/powerpoint/2010/main" val="1018956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r>
              <a:rPr lang="en-US" dirty="0" smtClean="0"/>
              <a:t>Geospatial Data Act signed 10.5.18</a:t>
            </a:r>
            <a:r>
              <a:rPr lang="en-US" baseline="0" dirty="0" smtClean="0"/>
              <a:t> (2 weeks ago)</a:t>
            </a:r>
            <a:endParaRPr lang="en-US" dirty="0" smtClean="0"/>
          </a:p>
          <a:p>
            <a:pPr marL="0" lvl="0" indent="0">
              <a:spcBef>
                <a:spcPts val="0"/>
              </a:spcBef>
              <a:spcAft>
                <a:spcPts val="0"/>
              </a:spcAft>
              <a:buNone/>
            </a:pPr>
            <a:r>
              <a:rPr lang="en-US" sz="1200" b="0" i="0" kern="1200" dirty="0" smtClean="0">
                <a:solidFill>
                  <a:schemeClr val="tx1"/>
                </a:solidFill>
                <a:effectLst/>
                <a:latin typeface="+mn-lt"/>
                <a:ea typeface="+mn-ea"/>
                <a:cs typeface="+mn-cs"/>
              </a:rPr>
              <a:t>There is established within the Department of the Interior an interagency committee to be known as the Federal Geographic Data Committee, which shall act as the lead entity in the executive branch for the development, implementation, and review of policies, practices, and standards relating to geospatial data.</a:t>
            </a:r>
          </a:p>
          <a:p>
            <a:pPr marL="0" lvl="0" indent="0">
              <a:spcBef>
                <a:spcPts val="0"/>
              </a:spcBef>
              <a:spcAft>
                <a:spcPts val="0"/>
              </a:spcAft>
              <a:buNone/>
            </a:pPr>
            <a:endParaRPr lang="en-US" sz="1200" b="0" i="0" kern="1200" dirty="0" smtClean="0">
              <a:solidFill>
                <a:schemeClr val="tx1"/>
              </a:solidFill>
              <a:effectLst/>
              <a:latin typeface="+mn-lt"/>
              <a:ea typeface="+mn-ea"/>
              <a:cs typeface="+mn-cs"/>
            </a:endParaRPr>
          </a:p>
          <a:p>
            <a:pPr marL="0" lvl="0" indent="0">
              <a:spcBef>
                <a:spcPts val="0"/>
              </a:spcBef>
              <a:spcAft>
                <a:spcPts val="0"/>
              </a:spcAft>
              <a:buNone/>
            </a:pPr>
            <a:r>
              <a:rPr lang="en-US" sz="1200" b="0" i="0" kern="1200" dirty="0" smtClean="0">
                <a:solidFill>
                  <a:schemeClr val="tx1"/>
                </a:solidFill>
                <a:effectLst/>
                <a:latin typeface="+mn-lt"/>
                <a:ea typeface="+mn-ea"/>
                <a:cs typeface="+mn-cs"/>
              </a:rPr>
              <a:t>Define roles and responsibilities and promote and guide cooperation and coordination among agencies of the Federal Government, State, tribal, and local governments, institutions of higher education, and the private sector in the collection, production, sharing, and use of geospatial information, the implementation of the National Spatial Data Infrastructure, and the identification of proven practices;</a:t>
            </a:r>
          </a:p>
          <a:p>
            <a:pPr marL="0" lvl="0" indent="0">
              <a:spcBef>
                <a:spcPts val="0"/>
              </a:spcBef>
              <a:spcAft>
                <a:spcPts val="0"/>
              </a:spcAft>
              <a:buNone/>
            </a:pPr>
            <a:endParaRPr lang="en-US" sz="1200" b="0" i="0" kern="1200" dirty="0" smtClean="0">
              <a:solidFill>
                <a:schemeClr val="tx1"/>
              </a:solidFill>
              <a:effectLst/>
              <a:latin typeface="+mn-lt"/>
              <a:ea typeface="+mn-ea"/>
              <a:cs typeface="+mn-cs"/>
            </a:endParaRPr>
          </a:p>
          <a:p>
            <a:pPr marL="0" lvl="0" indent="0">
              <a:spcBef>
                <a:spcPts val="0"/>
              </a:spcBef>
              <a:spcAft>
                <a:spcPts val="0"/>
              </a:spcAft>
              <a:buNone/>
            </a:pPr>
            <a:r>
              <a:rPr lang="en-US" sz="1200" b="0" i="0" kern="1200" dirty="0" smtClean="0">
                <a:solidFill>
                  <a:schemeClr val="tx1"/>
                </a:solidFill>
                <a:effectLst/>
                <a:latin typeface="+mn-lt"/>
                <a:ea typeface="+mn-ea"/>
                <a:cs typeface="+mn-cs"/>
              </a:rPr>
              <a:t>Coordinate with international organizations having an interest in the National Spatial Data Infrastructure or global spatial data infrastructures\</a:t>
            </a:r>
          </a:p>
          <a:p>
            <a:pPr marL="0" lvl="0" indent="0">
              <a:spcBef>
                <a:spcPts val="0"/>
              </a:spcBef>
              <a:spcAft>
                <a:spcPts val="0"/>
              </a:spcAft>
              <a:buNone/>
            </a:pPr>
            <a:endParaRPr lang="en-US" sz="1200" b="0" i="0" kern="1200" dirty="0" smtClean="0">
              <a:solidFill>
                <a:schemeClr val="tx1"/>
              </a:solidFill>
              <a:effectLst/>
              <a:latin typeface="+mn-lt"/>
              <a:ea typeface="+mn-ea"/>
              <a:cs typeface="+mn-cs"/>
            </a:endParaRPr>
          </a:p>
          <a:p>
            <a:pPr marL="0" lvl="0" indent="0">
              <a:spcBef>
                <a:spcPts val="0"/>
              </a:spcBef>
              <a:spcAft>
                <a:spcPts val="0"/>
              </a:spcAft>
              <a:buNone/>
            </a:pPr>
            <a:r>
              <a:rPr lang="en-US" sz="1200" b="0" i="0" kern="1200" dirty="0" smtClean="0">
                <a:solidFill>
                  <a:schemeClr val="tx1"/>
                </a:solidFill>
                <a:effectLst/>
                <a:latin typeface="+mn-lt"/>
                <a:ea typeface="+mn-ea"/>
                <a:cs typeface="+mn-cs"/>
              </a:rPr>
              <a:t>The National Spatial Data Infrastructure shall ensure that geospatial data from multiple sources (including the covered agencies, State, local, and tribal governments, the private sector, and institutions of higher education) is available and easily integrated to enhance the understanding of the physical and cultural world.</a:t>
            </a:r>
          </a:p>
          <a:p>
            <a:pPr marL="0" lvl="0" indent="0">
              <a:spcBef>
                <a:spcPts val="0"/>
              </a:spcBef>
              <a:spcAft>
                <a:spcPts val="0"/>
              </a:spcAft>
              <a:buNone/>
            </a:pPr>
            <a:r>
              <a:rPr lang="en-US" sz="1200" b="0" i="0" kern="1200" dirty="0" smtClean="0">
                <a:solidFill>
                  <a:schemeClr val="tx1"/>
                </a:solidFill>
                <a:effectLst/>
                <a:latin typeface="+mn-lt"/>
                <a:ea typeface="+mn-ea"/>
                <a:cs typeface="+mn-cs"/>
              </a:rPr>
              <a:t>In accordance with section 216 of the E-Government Act of 2002 (</a:t>
            </a:r>
            <a:r>
              <a:rPr lang="en-US" sz="1200" b="0" i="0" u="sng" kern="1200" dirty="0" smtClean="0">
                <a:solidFill>
                  <a:schemeClr val="tx1"/>
                </a:solidFill>
                <a:effectLst/>
                <a:latin typeface="+mn-lt"/>
                <a:ea typeface="+mn-ea"/>
                <a:cs typeface="+mn-cs"/>
                <a:hlinkClick r:id="rId3"/>
              </a:rPr>
              <a:t>44 U.S.C. 3501</a:t>
            </a:r>
            <a:r>
              <a:rPr lang="en-US" sz="1200" b="0" i="0" kern="1200" dirty="0" smtClean="0">
                <a:solidFill>
                  <a:schemeClr val="tx1"/>
                </a:solidFill>
                <a:effectLst/>
                <a:latin typeface="+mn-lt"/>
                <a:ea typeface="+mn-ea"/>
                <a:cs typeface="+mn-cs"/>
              </a:rPr>
              <a:t> note), the Committee shall establish standards for each National Geospatial Data Asset data theme</a:t>
            </a:r>
            <a:endParaRPr dirty="0"/>
          </a:p>
        </p:txBody>
      </p:sp>
      <p:sp>
        <p:nvSpPr>
          <p:cNvPr id="42" name="Google Shape;4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806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part</a:t>
            </a:r>
            <a:r>
              <a:rPr lang="en-US" baseline="0" dirty="0" smtClean="0"/>
              <a:t> of our 10 year plan goals (and objectives within the goals) through 2023.</a:t>
            </a:r>
            <a:endParaRPr lang="en-US" dirty="0"/>
          </a:p>
        </p:txBody>
      </p:sp>
      <p:sp>
        <p:nvSpPr>
          <p:cNvPr id="4" name="Slide Number Placeholder 3"/>
          <p:cNvSpPr>
            <a:spLocks noGrp="1"/>
          </p:cNvSpPr>
          <p:nvPr>
            <p:ph type="sldNum" sz="quarter" idx="10"/>
          </p:nvPr>
        </p:nvSpPr>
        <p:spPr/>
        <p:txBody>
          <a:bodyPr/>
          <a:lstStyle/>
          <a:p>
            <a:fld id="{E0399F71-96AC-43E2-833A-8608E5D3EE13}" type="slidenum">
              <a:rPr lang="en-US" altLang="en-US" smtClean="0"/>
              <a:pPr/>
              <a:t>19</a:t>
            </a:fld>
            <a:endParaRPr lang="en-US" altLang="en-US"/>
          </a:p>
        </p:txBody>
      </p:sp>
    </p:spTree>
    <p:extLst>
      <p:ext uri="{BB962C8B-B14F-4D97-AF65-F5344CB8AC3E}">
        <p14:creationId xmlns:p14="http://schemas.microsoft.com/office/powerpoint/2010/main" val="425625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Weather is a problem</a:t>
            </a:r>
            <a:r>
              <a:rPr lang="en-US" baseline="0" dirty="0" smtClean="0"/>
              <a:t> because, as the final area to be covered gets smaller, the flexibility to “move away from the weather” is removed.</a:t>
            </a:r>
            <a:endParaRPr lang="en-US" dirty="0"/>
          </a:p>
        </p:txBody>
      </p:sp>
      <p:sp>
        <p:nvSpPr>
          <p:cNvPr id="4" name="Slide Number Placeholder 3"/>
          <p:cNvSpPr>
            <a:spLocks noGrp="1"/>
          </p:cNvSpPr>
          <p:nvPr>
            <p:ph type="sldNum" sz="quarter" idx="10"/>
          </p:nvPr>
        </p:nvSpPr>
        <p:spPr/>
        <p:txBody>
          <a:bodyPr/>
          <a:lstStyle/>
          <a:p>
            <a:pPr>
              <a:defRPr/>
            </a:pPr>
            <a:fld id="{6EF27572-4C5E-479C-89BD-F22F29234D68}" type="slidenum">
              <a:rPr lang="en-US" smtClean="0"/>
              <a:pPr>
                <a:defRPr/>
              </a:pPr>
              <a:t>20</a:t>
            </a:fld>
            <a:endParaRPr lang="en-US"/>
          </a:p>
        </p:txBody>
      </p:sp>
    </p:spTree>
    <p:extLst>
      <p:ext uri="{BB962C8B-B14F-4D97-AF65-F5344CB8AC3E}">
        <p14:creationId xmlns:p14="http://schemas.microsoft.com/office/powerpoint/2010/main" val="1679142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Supports Permanent Service on Mean Sea Level and SONEL (</a:t>
            </a:r>
            <a:r>
              <a:rPr lang="fr-FR" sz="1200" dirty="0" smtClean="0"/>
              <a:t>Système d'Observation du Niveau des Eaux Littorales)</a:t>
            </a:r>
            <a:endParaRPr lang="fr-FR" sz="1200" dirty="0" smtClean="0">
              <a:hlinkClick r:id="rId3"/>
            </a:endParaRPr>
          </a:p>
          <a:p>
            <a:endParaRPr lang="en-US" dirty="0" smtClean="0"/>
          </a:p>
          <a:p>
            <a:r>
              <a:rPr lang="en-US" dirty="0" smtClean="0"/>
              <a:t>GNSS-R?</a:t>
            </a:r>
            <a:endParaRPr lang="en-US" dirty="0"/>
          </a:p>
        </p:txBody>
      </p:sp>
      <p:sp>
        <p:nvSpPr>
          <p:cNvPr id="4" name="Slide Number Placeholder 3"/>
          <p:cNvSpPr>
            <a:spLocks noGrp="1"/>
          </p:cNvSpPr>
          <p:nvPr>
            <p:ph type="sldNum" sz="quarter" idx="10"/>
          </p:nvPr>
        </p:nvSpPr>
        <p:spPr/>
        <p:txBody>
          <a:bodyPr/>
          <a:lstStyle/>
          <a:p>
            <a:fld id="{E0399F71-96AC-43E2-833A-8608E5D3EE13}" type="slidenum">
              <a:rPr lang="en-US" altLang="en-US" smtClean="0"/>
              <a:pPr/>
              <a:t>21</a:t>
            </a:fld>
            <a:endParaRPr lang="en-US" altLang="en-US"/>
          </a:p>
        </p:txBody>
      </p:sp>
    </p:spTree>
    <p:extLst>
      <p:ext uri="{BB962C8B-B14F-4D97-AF65-F5344CB8AC3E}">
        <p14:creationId xmlns:p14="http://schemas.microsoft.com/office/powerpoint/2010/main" val="233927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C5BAA7-026B-4099-9E2B-F058EC31144B}" type="slidenum">
              <a:rPr lang="en-US" smtClean="0"/>
              <a:pPr fontAlgn="base">
                <a:spcBef>
                  <a:spcPct val="0"/>
                </a:spcBef>
                <a:spcAft>
                  <a:spcPct val="0"/>
                </a:spcAft>
                <a:defRPr/>
              </a:pPr>
              <a:t>2</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extLst>
      <p:ext uri="{BB962C8B-B14F-4D97-AF65-F5344CB8AC3E}">
        <p14:creationId xmlns:p14="http://schemas.microsoft.com/office/powerpoint/2010/main" val="167930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99F71-96AC-43E2-833A-8608E5D3EE13}" type="slidenum">
              <a:rPr lang="en-US" altLang="en-US" smtClean="0"/>
              <a:pPr/>
              <a:t>3</a:t>
            </a:fld>
            <a:endParaRPr lang="en-US" altLang="en-US"/>
          </a:p>
        </p:txBody>
      </p:sp>
    </p:spTree>
    <p:extLst>
      <p:ext uri="{BB962C8B-B14F-4D97-AF65-F5344CB8AC3E}">
        <p14:creationId xmlns:p14="http://schemas.microsoft.com/office/powerpoint/2010/main" val="17242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(particularly GPS) revolutionized surveying, positioning, and gravimetry. </a:t>
            </a:r>
          </a:p>
          <a:p>
            <a:endParaRPr lang="en-US" dirty="0"/>
          </a:p>
        </p:txBody>
      </p:sp>
      <p:sp>
        <p:nvSpPr>
          <p:cNvPr id="4" name="Slide Number Placeholder 3"/>
          <p:cNvSpPr>
            <a:spLocks noGrp="1"/>
          </p:cNvSpPr>
          <p:nvPr>
            <p:ph type="sldNum" sz="quarter" idx="10"/>
          </p:nvPr>
        </p:nvSpPr>
        <p:spPr/>
        <p:txBody>
          <a:bodyPr/>
          <a:lstStyle/>
          <a:p>
            <a:fld id="{E0399F71-96AC-43E2-833A-8608E5D3EE13}" type="slidenum">
              <a:rPr lang="en-US" altLang="en-US" smtClean="0"/>
              <a:pPr/>
              <a:t>5</a:t>
            </a:fld>
            <a:endParaRPr lang="en-US" altLang="en-US"/>
          </a:p>
        </p:txBody>
      </p:sp>
    </p:spTree>
    <p:extLst>
      <p:ext uri="{BB962C8B-B14F-4D97-AF65-F5344CB8AC3E}">
        <p14:creationId xmlns:p14="http://schemas.microsoft.com/office/powerpoint/2010/main" val="2619473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0a528a253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sz="1000" dirty="0"/>
          </a:p>
        </p:txBody>
      </p:sp>
      <p:sp>
        <p:nvSpPr>
          <p:cNvPr id="134" name="Google Shape;134;g40a528a253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8057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50000"/>
              </a:lnSpc>
            </a:pPr>
            <a:r>
              <a:rPr lang="en-US" dirty="0" smtClean="0">
                <a:latin typeface="+mn-lt"/>
              </a:rPr>
              <a:t>OPUS-S: Static, 2-48 hour in duration</a:t>
            </a:r>
          </a:p>
          <a:p>
            <a:pPr algn="ctr">
              <a:lnSpc>
                <a:spcPct val="150000"/>
              </a:lnSpc>
            </a:pPr>
            <a:r>
              <a:rPr lang="en-US" dirty="0" smtClean="0">
                <a:latin typeface="+mn-lt"/>
              </a:rPr>
              <a:t>OPUS-RS: Rapid static, 15 minutes to 2 hours in duration</a:t>
            </a:r>
          </a:p>
          <a:p>
            <a:pPr algn="ctr">
              <a:lnSpc>
                <a:spcPct val="150000"/>
              </a:lnSpc>
            </a:pPr>
            <a:r>
              <a:rPr lang="en-US" dirty="0" smtClean="0">
                <a:latin typeface="+mn-lt"/>
              </a:rPr>
              <a:t>OPUS-Share: Publish coordinates to NGS database</a:t>
            </a:r>
          </a:p>
          <a:p>
            <a:endParaRPr lang="en-US" dirty="0"/>
          </a:p>
        </p:txBody>
      </p:sp>
      <p:sp>
        <p:nvSpPr>
          <p:cNvPr id="4" name="Slide Number Placeholder 3"/>
          <p:cNvSpPr>
            <a:spLocks noGrp="1"/>
          </p:cNvSpPr>
          <p:nvPr>
            <p:ph type="sldNum" sz="quarter" idx="10"/>
          </p:nvPr>
        </p:nvSpPr>
        <p:spPr/>
        <p:txBody>
          <a:bodyPr/>
          <a:lstStyle/>
          <a:p>
            <a:fld id="{E0399F71-96AC-43E2-833A-8608E5D3EE13}" type="slidenum">
              <a:rPr lang="en-US" altLang="en-US" smtClean="0"/>
              <a:pPr/>
              <a:t>7</a:t>
            </a:fld>
            <a:endParaRPr lang="en-US" altLang="en-US"/>
          </a:p>
        </p:txBody>
      </p:sp>
    </p:spTree>
    <p:extLst>
      <p:ext uri="{BB962C8B-B14F-4D97-AF65-F5344CB8AC3E}">
        <p14:creationId xmlns:p14="http://schemas.microsoft.com/office/powerpoint/2010/main" val="1289434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1" name="Google Shape;15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231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F27572-4C5E-479C-89BD-F22F29234D68}" type="slidenum">
              <a:rPr lang="en-US" smtClean="0"/>
              <a:pPr>
                <a:defRPr/>
              </a:pPr>
              <a:t>9</a:t>
            </a:fld>
            <a:endParaRPr lang="en-US"/>
          </a:p>
        </p:txBody>
      </p:sp>
    </p:spTree>
    <p:extLst>
      <p:ext uri="{BB962C8B-B14F-4D97-AF65-F5344CB8AC3E}">
        <p14:creationId xmlns:p14="http://schemas.microsoft.com/office/powerpoint/2010/main" val="240147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60" name="Google Shape;16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775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ED22763-7D35-4089-88AF-2ACB54F72C1F}" type="datetime1">
              <a:rPr lang="en-US" smtClean="0"/>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9B8386F-B649-4CBD-82D8-500480C46DE1}" type="slidenum">
              <a:rPr lang="en-US" altLang="en-US"/>
              <a:pPr/>
              <a:t>‹#›</a:t>
            </a:fld>
            <a:endParaRPr lang="en-US" altLang="en-US"/>
          </a:p>
        </p:txBody>
      </p:sp>
    </p:spTree>
    <p:extLst>
      <p:ext uri="{BB962C8B-B14F-4D97-AF65-F5344CB8AC3E}">
        <p14:creationId xmlns:p14="http://schemas.microsoft.com/office/powerpoint/2010/main" val="289013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B11ABF-07B1-4E2C-B2B6-66D82E14E82C}" type="datetime1">
              <a:rPr lang="en-US" smtClean="0"/>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9D0916-12B4-409E-BCC7-52BDBC071248}" type="slidenum">
              <a:rPr lang="en-US" altLang="en-US"/>
              <a:pPr/>
              <a:t>‹#›</a:t>
            </a:fld>
            <a:endParaRPr lang="en-US" altLang="en-US"/>
          </a:p>
        </p:txBody>
      </p:sp>
    </p:spTree>
    <p:extLst>
      <p:ext uri="{BB962C8B-B14F-4D97-AF65-F5344CB8AC3E}">
        <p14:creationId xmlns:p14="http://schemas.microsoft.com/office/powerpoint/2010/main" val="293680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EFD643-7B3A-40B4-961B-779708A19E86}" type="datetime1">
              <a:rPr lang="en-US" smtClean="0"/>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C5AFE3-9B7E-4710-A9D6-F73684E9D946}" type="slidenum">
              <a:rPr lang="en-US" altLang="en-US"/>
              <a:pPr/>
              <a:t>‹#›</a:t>
            </a:fld>
            <a:endParaRPr lang="en-US" altLang="en-US"/>
          </a:p>
        </p:txBody>
      </p:sp>
    </p:spTree>
    <p:extLst>
      <p:ext uri="{BB962C8B-B14F-4D97-AF65-F5344CB8AC3E}">
        <p14:creationId xmlns:p14="http://schemas.microsoft.com/office/powerpoint/2010/main" val="2799326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F2DA4C-B1B9-4FF0-8F44-CB0EE7D011F5}" type="datetime1">
              <a:rPr lang="en-US" smtClean="0"/>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348DBC-F07C-4DD7-8E16-F3396574BACF}" type="slidenum">
              <a:rPr lang="en-US" altLang="en-US"/>
              <a:pPr/>
              <a:t>‹#›</a:t>
            </a:fld>
            <a:endParaRPr lang="en-US" altLang="en-US"/>
          </a:p>
        </p:txBody>
      </p:sp>
    </p:spTree>
    <p:extLst>
      <p:ext uri="{BB962C8B-B14F-4D97-AF65-F5344CB8AC3E}">
        <p14:creationId xmlns:p14="http://schemas.microsoft.com/office/powerpoint/2010/main" val="97156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D3A28E-ADD1-4C79-AED1-5FC499FB6738}" type="datetime1">
              <a:rPr lang="en-US" smtClean="0"/>
              <a:t>10/17/2018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26C567-DBF3-4C92-B27A-659AC3BF2714}" type="slidenum">
              <a:rPr lang="en-US" altLang="en-US"/>
              <a:pPr/>
              <a:t>‹#›</a:t>
            </a:fld>
            <a:endParaRPr lang="en-US" altLang="en-US"/>
          </a:p>
        </p:txBody>
      </p:sp>
    </p:spTree>
    <p:extLst>
      <p:ext uri="{BB962C8B-B14F-4D97-AF65-F5344CB8AC3E}">
        <p14:creationId xmlns:p14="http://schemas.microsoft.com/office/powerpoint/2010/main" val="1534068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EE4A560-BCBF-4216-9D1E-D6EE59C294C6}" type="datetime1">
              <a:rPr lang="en-US" smtClean="0"/>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A768E7C-4C14-4F99-AA1D-3DF703B5502B}" type="slidenum">
              <a:rPr lang="en-US" altLang="en-US"/>
              <a:pPr/>
              <a:t>‹#›</a:t>
            </a:fld>
            <a:endParaRPr lang="en-US" altLang="en-US"/>
          </a:p>
        </p:txBody>
      </p:sp>
    </p:spTree>
    <p:extLst>
      <p:ext uri="{BB962C8B-B14F-4D97-AF65-F5344CB8AC3E}">
        <p14:creationId xmlns:p14="http://schemas.microsoft.com/office/powerpoint/2010/main" val="268094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60B6DE-EF40-4537-BFFF-36150CC1BE1D}" type="datetime1">
              <a:rPr lang="en-US" smtClean="0"/>
              <a:t>10/17/2018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CFC91AA6-39A4-4263-A8CA-CEF6BCA6F597}" type="slidenum">
              <a:rPr lang="en-US" altLang="en-US"/>
              <a:pPr/>
              <a:t>‹#›</a:t>
            </a:fld>
            <a:endParaRPr lang="en-US" altLang="en-US"/>
          </a:p>
        </p:txBody>
      </p:sp>
    </p:spTree>
    <p:extLst>
      <p:ext uri="{BB962C8B-B14F-4D97-AF65-F5344CB8AC3E}">
        <p14:creationId xmlns:p14="http://schemas.microsoft.com/office/powerpoint/2010/main" val="2466485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DD92B9E-5DF5-429A-95F4-BB4DF6FADDC6}" type="datetime1">
              <a:rPr lang="en-US" smtClean="0"/>
              <a:t>10/17/2018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D24ED09-3EE2-4E84-B7D6-FF0EA23901FA}" type="slidenum">
              <a:rPr lang="en-US" altLang="en-US"/>
              <a:pPr/>
              <a:t>‹#›</a:t>
            </a:fld>
            <a:endParaRPr lang="en-US" altLang="en-US"/>
          </a:p>
        </p:txBody>
      </p:sp>
    </p:spTree>
    <p:extLst>
      <p:ext uri="{BB962C8B-B14F-4D97-AF65-F5344CB8AC3E}">
        <p14:creationId xmlns:p14="http://schemas.microsoft.com/office/powerpoint/2010/main" val="366940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C258C0-C8F6-4DA0-BFC8-E52058FBEC95}" type="datetime1">
              <a:rPr lang="en-US" smtClean="0"/>
              <a:t>10/17/2018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A8994A3-EB53-42CE-8D9A-57FF603F7946}" type="slidenum">
              <a:rPr lang="en-US" altLang="en-US"/>
              <a:pPr/>
              <a:t>‹#›</a:t>
            </a:fld>
            <a:endParaRPr lang="en-US" altLang="en-US"/>
          </a:p>
        </p:txBody>
      </p:sp>
    </p:spTree>
    <p:extLst>
      <p:ext uri="{BB962C8B-B14F-4D97-AF65-F5344CB8AC3E}">
        <p14:creationId xmlns:p14="http://schemas.microsoft.com/office/powerpoint/2010/main" val="421877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97F9A1-B29A-4720-922E-37A9EE434624}" type="datetime1">
              <a:rPr lang="en-US" smtClean="0"/>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02A72FD-6868-43BD-B2CE-8267258E0487}" type="slidenum">
              <a:rPr lang="en-US" altLang="en-US"/>
              <a:pPr/>
              <a:t>‹#›</a:t>
            </a:fld>
            <a:endParaRPr lang="en-US" altLang="en-US"/>
          </a:p>
        </p:txBody>
      </p:sp>
    </p:spTree>
    <p:extLst>
      <p:ext uri="{BB962C8B-B14F-4D97-AF65-F5344CB8AC3E}">
        <p14:creationId xmlns:p14="http://schemas.microsoft.com/office/powerpoint/2010/main" val="57012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0FD528-3C7C-4091-84BC-7E50EF79601C}" type="datetime1">
              <a:rPr lang="en-US" smtClean="0"/>
              <a:t>10/17/2018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1EF0894-BB3E-4556-BC5B-4EE63A28B54B}" type="slidenum">
              <a:rPr lang="en-US" altLang="en-US"/>
              <a:pPr/>
              <a:t>‹#›</a:t>
            </a:fld>
            <a:endParaRPr lang="en-US" altLang="en-US"/>
          </a:p>
        </p:txBody>
      </p:sp>
    </p:spTree>
    <p:extLst>
      <p:ext uri="{BB962C8B-B14F-4D97-AF65-F5344CB8AC3E}">
        <p14:creationId xmlns:p14="http://schemas.microsoft.com/office/powerpoint/2010/main" val="115804258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F1DDDD-5310-4F74-A31F-140664169F3F}" type="datetime1">
              <a:rPr lang="en-US" smtClean="0"/>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A4457600-7DA2-4019-B3A1-8935E8DFC75B}" type="slidenum">
              <a:rPr lang="en-US" altLang="en-US"/>
              <a:pPr/>
              <a:t>‹#›</a:t>
            </a:fld>
            <a:endParaRPr lang="en-US" alt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3BC5973-1D46-42F6-82DF-3A0F4937A4EB}" type="datetime1">
              <a:rPr lang="en-US" smtClean="0"/>
              <a:t>10/17/2018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8F00C07-AE6D-4173-A4C5-FF18B09AC00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18" Type="http://schemas.openxmlformats.org/officeDocument/2006/relationships/image" Target="../media/image38.jpg"/><Relationship Id="rId26" Type="http://schemas.openxmlformats.org/officeDocument/2006/relationships/image" Target="../media/image46.png"/><Relationship Id="rId3" Type="http://schemas.openxmlformats.org/officeDocument/2006/relationships/image" Target="../media/image23.jpg"/><Relationship Id="rId21" Type="http://schemas.openxmlformats.org/officeDocument/2006/relationships/image" Target="../media/image41.jpg"/><Relationship Id="rId7" Type="http://schemas.openxmlformats.org/officeDocument/2006/relationships/image" Target="../media/image27.jpg"/><Relationship Id="rId12" Type="http://schemas.openxmlformats.org/officeDocument/2006/relationships/image" Target="../media/image32.jpg"/><Relationship Id="rId17" Type="http://schemas.openxmlformats.org/officeDocument/2006/relationships/image" Target="../media/image37.jpg"/><Relationship Id="rId25" Type="http://schemas.openxmlformats.org/officeDocument/2006/relationships/image" Target="../media/image45.jpg"/><Relationship Id="rId2" Type="http://schemas.openxmlformats.org/officeDocument/2006/relationships/notesSlide" Target="../notesSlides/notesSlide13.xml"/><Relationship Id="rId16" Type="http://schemas.openxmlformats.org/officeDocument/2006/relationships/image" Target="../media/image36.jpg"/><Relationship Id="rId20"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26.jpg"/><Relationship Id="rId11" Type="http://schemas.openxmlformats.org/officeDocument/2006/relationships/image" Target="../media/image31.jpg"/><Relationship Id="rId24" Type="http://schemas.openxmlformats.org/officeDocument/2006/relationships/image" Target="../media/image44.png"/><Relationship Id="rId5" Type="http://schemas.openxmlformats.org/officeDocument/2006/relationships/image" Target="../media/image25.jpg"/><Relationship Id="rId15" Type="http://schemas.openxmlformats.org/officeDocument/2006/relationships/image" Target="../media/image35.jpg"/><Relationship Id="rId23" Type="http://schemas.openxmlformats.org/officeDocument/2006/relationships/image" Target="../media/image43.jpg"/><Relationship Id="rId10" Type="http://schemas.openxmlformats.org/officeDocument/2006/relationships/image" Target="../media/image30.jpg"/><Relationship Id="rId19" Type="http://schemas.openxmlformats.org/officeDocument/2006/relationships/image" Target="../media/image39.jpg"/><Relationship Id="rId4" Type="http://schemas.openxmlformats.org/officeDocument/2006/relationships/image" Target="../media/image24.jpg"/><Relationship Id="rId9" Type="http://schemas.openxmlformats.org/officeDocument/2006/relationships/image" Target="../media/image29.jpg"/><Relationship Id="rId14" Type="http://schemas.openxmlformats.org/officeDocument/2006/relationships/image" Target="../media/image34.jpg"/><Relationship Id="rId22" Type="http://schemas.openxmlformats.org/officeDocument/2006/relationships/image" Target="../media/image42.jpg"/><Relationship Id="rId27" Type="http://schemas.openxmlformats.org/officeDocument/2006/relationships/image" Target="../media/image4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eader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p:txBody>
          <a:bodyPr/>
          <a:lstStyle/>
          <a:p>
            <a:pPr eaLnBrk="1" hangingPunct="1"/>
            <a:r>
              <a:rPr lang="en-US" altLang="en-US" dirty="0" smtClean="0">
                <a:latin typeface="+mn-lt"/>
                <a:cs typeface="Times New Roman" panose="02020603050405020304" pitchFamily="18" charset="0"/>
              </a:rPr>
              <a:t>NOAA- NGS</a:t>
            </a:r>
            <a:br>
              <a:rPr lang="en-US" altLang="en-US" dirty="0" smtClean="0">
                <a:latin typeface="+mn-lt"/>
                <a:cs typeface="Times New Roman" panose="02020603050405020304" pitchFamily="18" charset="0"/>
              </a:rPr>
            </a:br>
            <a:r>
              <a:rPr lang="en-US" altLang="en-US" dirty="0" smtClean="0">
                <a:latin typeface="+mn-lt"/>
                <a:cs typeface="Times New Roman" panose="02020603050405020304" pitchFamily="18" charset="0"/>
              </a:rPr>
              <a:t>Precise Geodetic Infrastructure</a:t>
            </a:r>
          </a:p>
        </p:txBody>
      </p:sp>
      <p:sp>
        <p:nvSpPr>
          <p:cNvPr id="3" name="Subtitle 2"/>
          <p:cNvSpPr>
            <a:spLocks noGrp="1"/>
          </p:cNvSpPr>
          <p:nvPr>
            <p:ph type="subTitle" idx="1"/>
          </p:nvPr>
        </p:nvSpPr>
        <p:spPr>
          <a:xfrm>
            <a:off x="1371600" y="3886200"/>
            <a:ext cx="6400800" cy="2286000"/>
          </a:xfrm>
        </p:spPr>
        <p:txBody>
          <a:bodyPr rtlCol="0">
            <a:normAutofit fontScale="62500" lnSpcReduction="20000"/>
          </a:bodyPr>
          <a:lstStyle/>
          <a:p>
            <a:pPr eaLnBrk="1" fontAlgn="auto" hangingPunct="1">
              <a:spcAft>
                <a:spcPts val="0"/>
              </a:spcAft>
              <a:defRPr/>
            </a:pPr>
            <a:r>
              <a:rPr lang="en-US" dirty="0" smtClean="0">
                <a:cs typeface="Times New Roman" pitchFamily="18" charset="0"/>
              </a:rPr>
              <a:t>Dr. Theresa M. Damiani</a:t>
            </a:r>
          </a:p>
          <a:p>
            <a:pPr eaLnBrk="1" fontAlgn="auto" hangingPunct="1">
              <a:spcAft>
                <a:spcPts val="0"/>
              </a:spcAft>
              <a:defRPr/>
            </a:pPr>
            <a:endParaRPr lang="en-US" dirty="0" smtClean="0">
              <a:cs typeface="Times New Roman" pitchFamily="18" charset="0"/>
            </a:endParaRPr>
          </a:p>
          <a:p>
            <a:pPr eaLnBrk="1" fontAlgn="auto" hangingPunct="1">
              <a:spcAft>
                <a:spcPts val="0"/>
              </a:spcAft>
              <a:defRPr/>
            </a:pPr>
            <a:r>
              <a:rPr lang="en-US" dirty="0" smtClean="0">
                <a:cs typeface="Times New Roman" pitchFamily="18" charset="0"/>
              </a:rPr>
              <a:t>Chief- Spatial Reference System Division</a:t>
            </a:r>
          </a:p>
          <a:p>
            <a:pPr eaLnBrk="1" fontAlgn="auto" hangingPunct="1">
              <a:spcAft>
                <a:spcPts val="0"/>
              </a:spcAft>
              <a:defRPr/>
            </a:pPr>
            <a:r>
              <a:rPr lang="en-US" dirty="0" smtClean="0">
                <a:cs typeface="Times New Roman" pitchFamily="18" charset="0"/>
              </a:rPr>
              <a:t>National Geodetic Survey</a:t>
            </a:r>
          </a:p>
          <a:p>
            <a:pPr eaLnBrk="1" fontAlgn="auto" hangingPunct="1">
              <a:spcAft>
                <a:spcPts val="0"/>
              </a:spcAft>
              <a:defRPr/>
            </a:pPr>
            <a:r>
              <a:rPr lang="en-US" dirty="0" smtClean="0">
                <a:cs typeface="Times New Roman" pitchFamily="18" charset="0"/>
              </a:rPr>
              <a:t>National Oceanic and Atmospheric Administration</a:t>
            </a:r>
          </a:p>
          <a:p>
            <a:pPr eaLnBrk="1" fontAlgn="auto" hangingPunct="1">
              <a:spcAft>
                <a:spcPts val="0"/>
              </a:spcAft>
              <a:defRPr/>
            </a:pPr>
            <a:endParaRPr lang="en-US" dirty="0">
              <a:cs typeface="Times New Roman" pitchFamily="18" charset="0"/>
            </a:endParaRPr>
          </a:p>
          <a:p>
            <a:pPr eaLnBrk="1" fontAlgn="auto" hangingPunct="1">
              <a:spcAft>
                <a:spcPts val="0"/>
              </a:spcAft>
              <a:defRPr/>
            </a:pPr>
            <a:r>
              <a:rPr lang="en-US" dirty="0" smtClean="0">
                <a:cs typeface="Times New Roman" pitchFamily="18" charset="0"/>
              </a:rPr>
              <a:t>October 18, 2018</a:t>
            </a:r>
            <a:endParaRPr lang="en-US" dirty="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860425" y="304800"/>
            <a:ext cx="7600950" cy="7143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2060"/>
              </a:buClr>
              <a:buSzPts val="3200"/>
              <a:buFont typeface="Times New Roman"/>
              <a:buNone/>
            </a:pPr>
            <a:r>
              <a:rPr lang="en-US" sz="3200" b="1" i="0" u="none" strike="noStrike" cap="none" dirty="0">
                <a:latin typeface="+mn-lt"/>
                <a:ea typeface="Times New Roman"/>
                <a:cs typeface="Times New Roman"/>
                <a:sym typeface="Times New Roman"/>
              </a:rPr>
              <a:t>Geodetic Control Datasets – Geoid Models</a:t>
            </a:r>
            <a:endParaRPr b="1" dirty="0">
              <a:latin typeface="+mn-lt"/>
            </a:endParaRPr>
          </a:p>
        </p:txBody>
      </p:sp>
      <p:sp>
        <p:nvSpPr>
          <p:cNvPr id="163" name="Google Shape;163;p18"/>
          <p:cNvSpPr txBox="1"/>
          <p:nvPr/>
        </p:nvSpPr>
        <p:spPr>
          <a:xfrm>
            <a:off x="6403975"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smtClean="0">
                <a:solidFill>
                  <a:srgbClr val="898989"/>
                </a:solidFill>
                <a:latin typeface="Calibri"/>
                <a:ea typeface="Calibri"/>
                <a:cs typeface="Calibri"/>
                <a:sym typeface="Calibri"/>
              </a:rPr>
              <a:t>10</a:t>
            </a:fld>
            <a:endParaRPr/>
          </a:p>
        </p:txBody>
      </p:sp>
      <p:pic>
        <p:nvPicPr>
          <p:cNvPr id="164" name="Google Shape;164;p18"/>
          <p:cNvPicPr preferRelativeResize="0"/>
          <p:nvPr/>
        </p:nvPicPr>
        <p:blipFill rotWithShape="1">
          <a:blip r:embed="rId3">
            <a:alphaModFix/>
          </a:blip>
          <a:srcRect/>
          <a:stretch/>
        </p:blipFill>
        <p:spPr>
          <a:xfrm>
            <a:off x="349250" y="1174750"/>
            <a:ext cx="8705850" cy="5114925"/>
          </a:xfrm>
          <a:prstGeom prst="rect">
            <a:avLst/>
          </a:prstGeom>
          <a:noFill/>
          <a:ln>
            <a:noFill/>
          </a:ln>
        </p:spPr>
      </p:pic>
      <p:sp>
        <p:nvSpPr>
          <p:cNvPr id="165" name="Google Shape;165;p18"/>
          <p:cNvSpPr txBox="1"/>
          <p:nvPr/>
        </p:nvSpPr>
        <p:spPr>
          <a:xfrm>
            <a:off x="76200" y="3581400"/>
            <a:ext cx="3810000" cy="1754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dirty="0" smtClean="0">
                <a:solidFill>
                  <a:schemeClr val="dk1"/>
                </a:solidFill>
                <a:latin typeface="+mn-lt"/>
                <a:cs typeface="Arial"/>
                <a:sym typeface="Arial"/>
              </a:rPr>
              <a:t>Released new hybrid and gravimetric geoids in 2009 and 2012</a:t>
            </a:r>
          </a:p>
          <a:p>
            <a:pPr marL="0" marR="0" lvl="0" indent="0" algn="l" rtl="0">
              <a:lnSpc>
                <a:spcPct val="100000"/>
              </a:lnSpc>
              <a:spcBef>
                <a:spcPts val="0"/>
              </a:spcBef>
              <a:spcAft>
                <a:spcPts val="0"/>
              </a:spcAft>
              <a:buClr>
                <a:schemeClr val="dk1"/>
              </a:buClr>
              <a:buSzPts val="1800"/>
              <a:buFont typeface="Arial"/>
              <a:buNone/>
            </a:pPr>
            <a:endParaRPr lang="en-US" dirty="0" smtClean="0">
              <a:solidFill>
                <a:schemeClr val="dk1"/>
              </a:solidFill>
              <a:latin typeface="+mn-lt"/>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dirty="0" smtClean="0">
                <a:solidFill>
                  <a:schemeClr val="dk1"/>
                </a:solidFill>
                <a:latin typeface="+mn-lt"/>
                <a:cs typeface="Arial"/>
                <a:sym typeface="Arial"/>
              </a:rPr>
              <a:t>Final new hybrid geoid release in 2019</a:t>
            </a:r>
            <a:endParaRPr lang="en-US" dirty="0">
              <a:solidFill>
                <a:schemeClr val="dk1"/>
              </a:solidFill>
              <a:latin typeface="+mn-lt"/>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lang="en-US" dirty="0">
              <a:solidFill>
                <a:schemeClr val="dk1"/>
              </a:solidFill>
              <a:latin typeface="+mn-lt"/>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dirty="0" smtClean="0">
                <a:solidFill>
                  <a:schemeClr val="dk1"/>
                </a:solidFill>
                <a:latin typeface="+mn-lt"/>
                <a:cs typeface="Arial"/>
                <a:sym typeface="Arial"/>
              </a:rPr>
              <a:t>Yearly experimental </a:t>
            </a:r>
            <a:r>
              <a:rPr lang="en-US" dirty="0" smtClean="0">
                <a:latin typeface="+mn-lt"/>
                <a:sym typeface="Arial"/>
              </a:rPr>
              <a:t>gravimetric geoid models, 2014 through 2021</a:t>
            </a:r>
          </a:p>
        </p:txBody>
      </p:sp>
      <p:sp>
        <p:nvSpPr>
          <p:cNvPr id="2" name="Rectangle 1"/>
          <p:cNvSpPr/>
          <p:nvPr/>
        </p:nvSpPr>
        <p:spPr>
          <a:xfrm>
            <a:off x="4702175" y="6230719"/>
            <a:ext cx="1752600" cy="646331"/>
          </a:xfrm>
          <a:prstGeom prst="rect">
            <a:avLst/>
          </a:prstGeom>
        </p:spPr>
        <p:txBody>
          <a:bodyPr wrap="square">
            <a:spAutoFit/>
          </a:bodyPr>
          <a:lstStyle/>
          <a:p>
            <a:pPr lvl="0">
              <a:spcBef>
                <a:spcPts val="0"/>
              </a:spcBef>
              <a:spcAft>
                <a:spcPts val="0"/>
              </a:spcAft>
              <a:buClr>
                <a:schemeClr val="dk1"/>
              </a:buClr>
              <a:buSzPts val="1800"/>
            </a:pPr>
            <a:r>
              <a:rPr lang="en-US" sz="1200" b="0" i="0" u="none" dirty="0" smtClean="0">
                <a:solidFill>
                  <a:schemeClr val="dk1"/>
                </a:solidFill>
                <a:latin typeface="+mn-lt"/>
                <a:ea typeface="Arial"/>
                <a:cs typeface="Arial"/>
                <a:sym typeface="Arial"/>
              </a:rPr>
              <a:t>CONUS</a:t>
            </a:r>
            <a:endParaRPr lang="en-US" sz="1200" dirty="0" smtClean="0">
              <a:latin typeface="+mn-lt"/>
            </a:endParaRPr>
          </a:p>
          <a:p>
            <a:pPr lvl="0">
              <a:spcBef>
                <a:spcPts val="0"/>
              </a:spcBef>
              <a:spcAft>
                <a:spcPts val="0"/>
              </a:spcAft>
              <a:buClr>
                <a:schemeClr val="dk1"/>
              </a:buClr>
              <a:buSzPts val="1800"/>
            </a:pPr>
            <a:r>
              <a:rPr lang="en-US" sz="1200" b="0" i="0" u="none" dirty="0" smtClean="0">
                <a:solidFill>
                  <a:schemeClr val="dk1"/>
                </a:solidFill>
                <a:latin typeface="+mn-lt"/>
                <a:ea typeface="Arial"/>
                <a:cs typeface="Arial"/>
                <a:sym typeface="Arial"/>
              </a:rPr>
              <a:t>Alaska</a:t>
            </a:r>
            <a:endParaRPr lang="en-US" sz="1200" dirty="0" smtClean="0">
              <a:latin typeface="+mn-lt"/>
            </a:endParaRPr>
          </a:p>
          <a:p>
            <a:pPr lvl="0">
              <a:spcBef>
                <a:spcPts val="0"/>
              </a:spcBef>
              <a:spcAft>
                <a:spcPts val="0"/>
              </a:spcAft>
              <a:buClr>
                <a:schemeClr val="dk1"/>
              </a:buClr>
              <a:buSzPts val="1800"/>
            </a:pPr>
            <a:r>
              <a:rPr lang="en-US" sz="1200" b="0" i="0" u="none" dirty="0" smtClean="0">
                <a:solidFill>
                  <a:schemeClr val="dk1"/>
                </a:solidFill>
                <a:latin typeface="+mn-lt"/>
                <a:ea typeface="Arial"/>
                <a:cs typeface="Arial"/>
                <a:sym typeface="Arial"/>
              </a:rPr>
              <a:t>Hawaii</a:t>
            </a:r>
            <a:endParaRPr lang="en-US" sz="1200" dirty="0" smtClean="0">
              <a:latin typeface="+mn-lt"/>
            </a:endParaRPr>
          </a:p>
        </p:txBody>
      </p:sp>
      <p:sp>
        <p:nvSpPr>
          <p:cNvPr id="3" name="Rectangle 2"/>
          <p:cNvSpPr/>
          <p:nvPr/>
        </p:nvSpPr>
        <p:spPr>
          <a:xfrm>
            <a:off x="5638800" y="6230718"/>
            <a:ext cx="4572000" cy="646331"/>
          </a:xfrm>
          <a:prstGeom prst="rect">
            <a:avLst/>
          </a:prstGeom>
        </p:spPr>
        <p:txBody>
          <a:bodyPr>
            <a:spAutoFit/>
          </a:bodyPr>
          <a:lstStyle/>
          <a:p>
            <a:pPr lvl="0">
              <a:spcBef>
                <a:spcPts val="0"/>
              </a:spcBef>
              <a:spcAft>
                <a:spcPts val="0"/>
              </a:spcAft>
              <a:buClr>
                <a:schemeClr val="dk1"/>
              </a:buClr>
              <a:buSzPts val="1800"/>
            </a:pPr>
            <a:r>
              <a:rPr lang="en-US" sz="1200" b="0" i="0" u="none" dirty="0" smtClean="0">
                <a:solidFill>
                  <a:schemeClr val="dk1"/>
                </a:solidFill>
                <a:latin typeface="+mn-lt"/>
                <a:ea typeface="Arial"/>
                <a:cs typeface="Arial"/>
                <a:sym typeface="Arial"/>
              </a:rPr>
              <a:t>American Samoa</a:t>
            </a:r>
            <a:endParaRPr lang="en-US" sz="1200" dirty="0" smtClean="0">
              <a:latin typeface="+mn-lt"/>
            </a:endParaRPr>
          </a:p>
          <a:p>
            <a:pPr lvl="0">
              <a:spcBef>
                <a:spcPts val="0"/>
              </a:spcBef>
              <a:spcAft>
                <a:spcPts val="0"/>
              </a:spcAft>
              <a:buClr>
                <a:schemeClr val="dk1"/>
              </a:buClr>
              <a:buSzPts val="1800"/>
            </a:pPr>
            <a:r>
              <a:rPr lang="en-US" sz="1200" b="0" i="0" u="none" dirty="0" smtClean="0">
                <a:solidFill>
                  <a:schemeClr val="dk1"/>
                </a:solidFill>
                <a:latin typeface="+mn-lt"/>
                <a:ea typeface="Arial"/>
                <a:cs typeface="Arial"/>
                <a:sym typeface="Arial"/>
              </a:rPr>
              <a:t>Puerto Ric</a:t>
            </a:r>
            <a:r>
              <a:rPr lang="en-US" sz="1200" dirty="0" smtClean="0">
                <a:solidFill>
                  <a:schemeClr val="dk1"/>
                </a:solidFill>
                <a:latin typeface="+mn-lt"/>
              </a:rPr>
              <a:t>o</a:t>
            </a:r>
            <a:r>
              <a:rPr lang="en-US" sz="1200" b="0" i="0" u="none" dirty="0" smtClean="0">
                <a:solidFill>
                  <a:schemeClr val="dk1"/>
                </a:solidFill>
                <a:latin typeface="+mn-lt"/>
                <a:ea typeface="Arial"/>
                <a:cs typeface="Arial"/>
                <a:sym typeface="Arial"/>
              </a:rPr>
              <a:t> &amp; US Virgin Islands</a:t>
            </a:r>
            <a:endParaRPr lang="en-US" sz="1200" dirty="0" smtClean="0">
              <a:latin typeface="+mn-lt"/>
            </a:endParaRPr>
          </a:p>
          <a:p>
            <a:pPr lvl="0">
              <a:spcBef>
                <a:spcPts val="0"/>
              </a:spcBef>
              <a:spcAft>
                <a:spcPts val="0"/>
              </a:spcAft>
              <a:buClr>
                <a:schemeClr val="dk1"/>
              </a:buClr>
              <a:buSzPts val="1800"/>
            </a:pPr>
            <a:r>
              <a:rPr lang="en-US" sz="1200" b="0" i="0" u="none" dirty="0" smtClean="0">
                <a:solidFill>
                  <a:schemeClr val="dk1"/>
                </a:solidFill>
                <a:latin typeface="+mn-lt"/>
                <a:ea typeface="Arial"/>
                <a:cs typeface="Arial"/>
                <a:sym typeface="Arial"/>
              </a:rPr>
              <a:t>Guam and Northern Mariana Islands</a:t>
            </a:r>
            <a:endParaRPr lang="en-US" sz="1200" dirty="0">
              <a:latin typeface="+mn-lt"/>
            </a:endParaRPr>
          </a:p>
        </p:txBody>
      </p:sp>
    </p:spTree>
    <p:extLst>
      <p:ext uri="{BB962C8B-B14F-4D97-AF65-F5344CB8AC3E}">
        <p14:creationId xmlns:p14="http://schemas.microsoft.com/office/powerpoint/2010/main" val="437169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67"/>
            <a:ext cx="8229600" cy="1143000"/>
          </a:xfrm>
        </p:spPr>
        <p:txBody>
          <a:bodyPr/>
          <a:lstStyle/>
          <a:p>
            <a:r>
              <a:rPr lang="en-US" sz="3200" b="1" dirty="0" smtClean="0">
                <a:latin typeface="+mn-lt"/>
                <a:cs typeface="Times New Roman" panose="02020603050405020304" pitchFamily="18" charset="0"/>
              </a:rPr>
              <a:t>Enabling Research, Analysis, and Education</a:t>
            </a:r>
            <a:endParaRPr lang="en-US" sz="3200" b="1" dirty="0">
              <a:latin typeface="+mn-lt"/>
              <a:cs typeface="Times New Roman" panose="02020603050405020304" pitchFamily="18" charset="0"/>
            </a:endParaRPr>
          </a:p>
        </p:txBody>
      </p:sp>
      <p:sp>
        <p:nvSpPr>
          <p:cNvPr id="3" name="Content Placeholder 2"/>
          <p:cNvSpPr>
            <a:spLocks noGrp="1"/>
          </p:cNvSpPr>
          <p:nvPr>
            <p:ph idx="1"/>
          </p:nvPr>
        </p:nvSpPr>
        <p:spPr>
          <a:xfrm>
            <a:off x="270696" y="1055062"/>
            <a:ext cx="5901504" cy="2327650"/>
          </a:xfrm>
        </p:spPr>
        <p:txBody>
          <a:bodyPr/>
          <a:lstStyle/>
          <a:p>
            <a:pPr marL="0" indent="0">
              <a:buNone/>
            </a:pPr>
            <a:r>
              <a:rPr lang="en-US" sz="2000" b="1" dirty="0" smtClean="0">
                <a:cs typeface="Arial" panose="020B0604020202020204" pitchFamily="34" charset="0"/>
              </a:rPr>
              <a:t>Internal research and analysis</a:t>
            </a:r>
          </a:p>
          <a:p>
            <a:pPr lvl="1"/>
            <a:r>
              <a:rPr lang="en-US" sz="1800" dirty="0" smtClean="0">
                <a:cs typeface="Arial" panose="020B0604020202020204" pitchFamily="34" charset="0"/>
              </a:rPr>
              <a:t>New GNSS software project: multi-constellation GNSS and RINEX 3</a:t>
            </a:r>
          </a:p>
          <a:p>
            <a:pPr lvl="1"/>
            <a:r>
              <a:rPr lang="en-US" sz="1800" dirty="0" smtClean="0">
                <a:cs typeface="Arial" panose="020B0604020202020204" pitchFamily="34" charset="0"/>
              </a:rPr>
              <a:t>New ITRF2014 CORS positions and velocities for early 2019</a:t>
            </a:r>
          </a:p>
          <a:p>
            <a:pPr lvl="1"/>
            <a:endParaRPr lang="en-US" sz="1800" dirty="0" smtClean="0">
              <a:cs typeface="Arial" panose="020B0604020202020204" pitchFamily="34" charset="0"/>
            </a:endParaRPr>
          </a:p>
          <a:p>
            <a:pPr marL="0" lvl="1" indent="0">
              <a:buNone/>
            </a:pPr>
            <a:r>
              <a:rPr lang="en-US" sz="1800" b="1" dirty="0" smtClean="0">
                <a:cs typeface="Arial" panose="020B0604020202020204" pitchFamily="34" charset="0"/>
              </a:rPr>
              <a:t>Small grants to Oregon State and Ohio State</a:t>
            </a:r>
          </a:p>
          <a:p>
            <a:pPr marL="457200" lvl="1" indent="0">
              <a:buNone/>
            </a:pPr>
            <a:endParaRPr lang="en-US" sz="1800" dirty="0" smtClean="0">
              <a:cs typeface="Arial" panose="020B0604020202020204" pitchFamily="34" charset="0"/>
            </a:endParaRPr>
          </a:p>
        </p:txBody>
      </p:sp>
      <p:sp>
        <p:nvSpPr>
          <p:cNvPr id="4" name="Slide Number Placeholder 3"/>
          <p:cNvSpPr>
            <a:spLocks noGrp="1"/>
          </p:cNvSpPr>
          <p:nvPr>
            <p:ph type="sldNum" sz="quarter" idx="12"/>
          </p:nvPr>
        </p:nvSpPr>
        <p:spPr>
          <a:xfrm>
            <a:off x="6629400" y="6393042"/>
            <a:ext cx="2133600" cy="365125"/>
          </a:xfrm>
        </p:spPr>
        <p:txBody>
          <a:bodyPr/>
          <a:lstStyle/>
          <a:p>
            <a:fld id="{6C348DBC-F07C-4DD7-8E16-F3396574BACF}" type="slidenum">
              <a:rPr lang="en-US" altLang="en-US" smtClean="0"/>
              <a:pPr/>
              <a:t>11</a:t>
            </a:fld>
            <a:endParaRPr lang="en-US" altLang="en-US"/>
          </a:p>
        </p:txBody>
      </p:sp>
      <p:sp>
        <p:nvSpPr>
          <p:cNvPr id="9" name="TextBox 8"/>
          <p:cNvSpPr txBox="1"/>
          <p:nvPr/>
        </p:nvSpPr>
        <p:spPr>
          <a:xfrm>
            <a:off x="1330795" y="6205387"/>
            <a:ext cx="3387406" cy="400110"/>
          </a:xfrm>
          <a:prstGeom prst="rect">
            <a:avLst/>
          </a:prstGeom>
          <a:noFill/>
        </p:spPr>
        <p:txBody>
          <a:bodyPr wrap="square" rtlCol="0">
            <a:spAutoFit/>
          </a:bodyPr>
          <a:lstStyle/>
          <a:p>
            <a:pPr algn="ctr"/>
            <a:r>
              <a:rPr lang="en-US" sz="2000" b="1" dirty="0" smtClean="0">
                <a:latin typeface="+mn-lt"/>
                <a:cs typeface="Arial" panose="020B0604020202020204" pitchFamily="34" charset="0"/>
              </a:rPr>
              <a:t>geodesy.noaa.gov</a:t>
            </a:r>
            <a:endParaRPr lang="en-US" sz="2000" b="1" dirty="0">
              <a:latin typeface="+mn-lt"/>
              <a:cs typeface="Arial" panose="020B0604020202020204" pitchFamily="34" charset="0"/>
            </a:endParaRPr>
          </a:p>
        </p:txBody>
      </p:sp>
      <p:sp>
        <p:nvSpPr>
          <p:cNvPr id="10" name="TextBox 9"/>
          <p:cNvSpPr txBox="1"/>
          <p:nvPr/>
        </p:nvSpPr>
        <p:spPr>
          <a:xfrm>
            <a:off x="268110" y="3572232"/>
            <a:ext cx="5512777" cy="2523768"/>
          </a:xfrm>
          <a:prstGeom prst="rect">
            <a:avLst/>
          </a:prstGeom>
          <a:noFill/>
        </p:spPr>
        <p:txBody>
          <a:bodyPr wrap="square" rtlCol="0">
            <a:spAutoFit/>
          </a:bodyPr>
          <a:lstStyle/>
          <a:p>
            <a:pPr>
              <a:lnSpc>
                <a:spcPct val="150000"/>
              </a:lnSpc>
            </a:pPr>
            <a:r>
              <a:rPr lang="en-US" b="1" dirty="0" smtClean="0">
                <a:latin typeface="+mn-lt"/>
                <a:cs typeface="Arial" panose="020B0604020202020204" pitchFamily="34" charset="0"/>
              </a:rPr>
              <a:t>Education Activities</a:t>
            </a:r>
          </a:p>
          <a:p>
            <a:pPr marL="285750" indent="-285750">
              <a:spcBef>
                <a:spcPts val="600"/>
              </a:spcBef>
              <a:buFont typeface="Arial" panose="020B0604020202020204" pitchFamily="34" charset="0"/>
              <a:buChar char="•"/>
            </a:pPr>
            <a:r>
              <a:rPr lang="en-US" dirty="0" smtClean="0">
                <a:latin typeface="+mn-lt"/>
                <a:cs typeface="Arial" panose="020B0604020202020204" pitchFamily="34" charset="0"/>
              </a:rPr>
              <a:t>Monthly Webinar Series (7500 attendees, 40 recordings online)</a:t>
            </a:r>
          </a:p>
          <a:p>
            <a:pPr marL="285750" indent="-285750">
              <a:spcBef>
                <a:spcPts val="600"/>
              </a:spcBef>
              <a:buFont typeface="Arial" panose="020B0604020202020204" pitchFamily="34" charset="0"/>
              <a:buChar char="•"/>
            </a:pPr>
            <a:r>
              <a:rPr lang="en-US" dirty="0" smtClean="0">
                <a:latin typeface="+mn-lt"/>
                <a:cs typeface="Arial" panose="020B0604020202020204" pitchFamily="34" charset="0"/>
              </a:rPr>
              <a:t>In person training:</a:t>
            </a:r>
          </a:p>
          <a:p>
            <a:pPr marL="742950" lvl="1" indent="-285750">
              <a:spcBef>
                <a:spcPts val="600"/>
              </a:spcBef>
              <a:buFont typeface="Arial" panose="020B0604020202020204" pitchFamily="34" charset="0"/>
              <a:buChar char="•"/>
            </a:pPr>
            <a:r>
              <a:rPr lang="en-US" sz="1600" dirty="0" smtClean="0">
                <a:latin typeface="+mn-lt"/>
                <a:cs typeface="Arial" panose="020B0604020202020204" pitchFamily="34" charset="0"/>
              </a:rPr>
              <a:t>Airborne Gravity for Geodesy Summer School</a:t>
            </a:r>
          </a:p>
          <a:p>
            <a:pPr marL="742950" lvl="1" indent="-285750">
              <a:spcBef>
                <a:spcPts val="600"/>
              </a:spcBef>
              <a:buFont typeface="Arial" panose="020B0604020202020204" pitchFamily="34" charset="0"/>
              <a:buChar char="•"/>
            </a:pPr>
            <a:r>
              <a:rPr lang="en-US" sz="1600" dirty="0" smtClean="0">
                <a:latin typeface="+mn-lt"/>
                <a:cs typeface="Arial" panose="020B0604020202020204" pitchFamily="34" charset="0"/>
              </a:rPr>
              <a:t>OPUS Projects Manager Training</a:t>
            </a:r>
          </a:p>
          <a:p>
            <a:pPr marL="742950" lvl="1" indent="-285750">
              <a:spcBef>
                <a:spcPts val="600"/>
              </a:spcBef>
              <a:buFont typeface="Arial" panose="020B0604020202020204" pitchFamily="34" charset="0"/>
              <a:buChar char="•"/>
            </a:pPr>
            <a:r>
              <a:rPr lang="en-US" sz="1600" dirty="0" smtClean="0">
                <a:latin typeface="+mn-lt"/>
                <a:cs typeface="Arial" panose="020B0604020202020204" pitchFamily="34" charset="0"/>
              </a:rPr>
              <a:t>Digital Leveling and GPS Training </a:t>
            </a:r>
            <a:endParaRPr lang="en-US" sz="1600" dirty="0">
              <a:latin typeface="+mn-lt"/>
              <a:cs typeface="Arial" panose="020B0604020202020204" pitchFamily="34" charset="0"/>
            </a:endParaRPr>
          </a:p>
        </p:txBody>
      </p:sp>
      <p:grpSp>
        <p:nvGrpSpPr>
          <p:cNvPr id="19" name="Group 18"/>
          <p:cNvGrpSpPr/>
          <p:nvPr/>
        </p:nvGrpSpPr>
        <p:grpSpPr>
          <a:xfrm>
            <a:off x="6073595" y="951092"/>
            <a:ext cx="3881284" cy="5830708"/>
            <a:chOff x="5715000" y="914400"/>
            <a:chExt cx="3881284" cy="5830708"/>
          </a:xfrm>
        </p:grpSpPr>
        <p:sp>
          <p:nvSpPr>
            <p:cNvPr id="6" name="Rectangle 5"/>
            <p:cNvSpPr/>
            <p:nvPr/>
          </p:nvSpPr>
          <p:spPr>
            <a:xfrm>
              <a:off x="5850098" y="914400"/>
              <a:ext cx="2828948" cy="58307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3"/>
            <a:stretch>
              <a:fillRect/>
            </a:stretch>
          </p:blipFill>
          <p:spPr>
            <a:xfrm>
              <a:off x="6321882" y="4649558"/>
              <a:ext cx="190500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stretch>
              <a:fillRect/>
            </a:stretch>
          </p:blipFill>
          <p:spPr>
            <a:xfrm>
              <a:off x="6321882" y="2133600"/>
              <a:ext cx="1752600" cy="1200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6183040" y="3465155"/>
              <a:ext cx="2951521" cy="538609"/>
            </a:xfrm>
            <a:prstGeom prst="rect">
              <a:avLst/>
            </a:prstGeom>
            <a:noFill/>
          </p:spPr>
          <p:txBody>
            <a:bodyPr wrap="square" rtlCol="0">
              <a:spAutoFit/>
            </a:bodyPr>
            <a:lstStyle/>
            <a:p>
              <a:pPr>
                <a:spcAft>
                  <a:spcPts val="600"/>
                </a:spcAft>
              </a:pPr>
              <a:r>
                <a:rPr lang="en-US" sz="1200" dirty="0">
                  <a:latin typeface="+mn-lt"/>
                  <a:cs typeface="Arial" panose="020B0604020202020204" pitchFamily="34" charset="0"/>
                  <a:sym typeface="Wingdings" panose="05000000000000000000" pitchFamily="2" charset="2"/>
                </a:rPr>
                <a:t> </a:t>
              </a:r>
              <a:r>
                <a:rPr lang="en-US" sz="1200" i="1" dirty="0" smtClean="0">
                  <a:latin typeface="+mn-lt"/>
                  <a:cs typeface="Arial" panose="020B0604020202020204" pitchFamily="34" charset="0"/>
                </a:rPr>
                <a:t>Videos are 5 minutes or less</a:t>
              </a:r>
            </a:p>
            <a:p>
              <a:pPr>
                <a:spcAft>
                  <a:spcPts val="600"/>
                </a:spcAft>
              </a:pPr>
              <a:r>
                <a:rPr lang="en-US" sz="1200" dirty="0">
                  <a:latin typeface="+mn-lt"/>
                  <a:cs typeface="Arial" panose="020B0604020202020204" pitchFamily="34" charset="0"/>
                  <a:sym typeface="Wingdings" panose="05000000000000000000" pitchFamily="2" charset="2"/>
                </a:rPr>
                <a:t> </a:t>
              </a:r>
              <a:r>
                <a:rPr lang="en-US" sz="1200" i="1" dirty="0" smtClean="0">
                  <a:latin typeface="+mn-lt"/>
                  <a:cs typeface="Arial" panose="020B0604020202020204" pitchFamily="34" charset="0"/>
                </a:rPr>
                <a:t>More than 185,000 views</a:t>
              </a:r>
            </a:p>
          </p:txBody>
        </p:sp>
        <p:sp>
          <p:nvSpPr>
            <p:cNvPr id="16" name="Rectangle 15"/>
            <p:cNvSpPr/>
            <p:nvPr/>
          </p:nvSpPr>
          <p:spPr>
            <a:xfrm>
              <a:off x="6278845" y="4183722"/>
              <a:ext cx="1968809" cy="369332"/>
            </a:xfrm>
            <a:prstGeom prst="rect">
              <a:avLst/>
            </a:prstGeom>
          </p:spPr>
          <p:txBody>
            <a:bodyPr wrap="none">
              <a:spAutoFit/>
            </a:bodyPr>
            <a:lstStyle/>
            <a:p>
              <a:pPr algn="ctr">
                <a:spcAft>
                  <a:spcPts val="600"/>
                </a:spcAft>
              </a:pPr>
              <a:r>
                <a:rPr lang="en-US" b="1" dirty="0">
                  <a:latin typeface="+mn-lt"/>
                  <a:cs typeface="Arial" panose="020B0604020202020204" pitchFamily="34" charset="0"/>
                </a:rPr>
                <a:t> </a:t>
              </a:r>
              <a:r>
                <a:rPr lang="en-US" b="1" dirty="0" smtClean="0">
                  <a:latin typeface="+mn-lt"/>
                  <a:cs typeface="Arial" panose="020B0604020202020204" pitchFamily="34" charset="0"/>
                </a:rPr>
                <a:t>Online Lessons (4)</a:t>
              </a:r>
              <a:endParaRPr lang="en-US" b="1" dirty="0">
                <a:latin typeface="+mn-lt"/>
                <a:cs typeface="Arial" panose="020B0604020202020204" pitchFamily="34" charset="0"/>
              </a:endParaRPr>
            </a:p>
          </p:txBody>
        </p:sp>
        <p:sp>
          <p:nvSpPr>
            <p:cNvPr id="17" name="TextBox 16"/>
            <p:cNvSpPr txBox="1"/>
            <p:nvPr/>
          </p:nvSpPr>
          <p:spPr>
            <a:xfrm>
              <a:off x="5715000" y="1002496"/>
              <a:ext cx="3067758" cy="1077218"/>
            </a:xfrm>
            <a:prstGeom prst="rect">
              <a:avLst/>
            </a:prstGeom>
            <a:noFill/>
          </p:spPr>
          <p:txBody>
            <a:bodyPr wrap="square" rtlCol="0">
              <a:spAutoFit/>
            </a:bodyPr>
            <a:lstStyle/>
            <a:p>
              <a:pPr algn="ctr">
                <a:spcAft>
                  <a:spcPts val="600"/>
                </a:spcAft>
              </a:pPr>
              <a:r>
                <a:rPr lang="en-US" dirty="0" smtClean="0">
                  <a:latin typeface="+mn-lt"/>
                </a:rPr>
                <a:t>With The COMET Program</a:t>
              </a:r>
            </a:p>
            <a:p>
              <a:pPr algn="ctr">
                <a:spcAft>
                  <a:spcPts val="600"/>
                </a:spcAft>
              </a:pPr>
              <a:endParaRPr lang="en-US" b="1" dirty="0" smtClean="0">
                <a:latin typeface="+mn-lt"/>
                <a:cs typeface="Arial" panose="020B0604020202020204" pitchFamily="34" charset="0"/>
              </a:endParaRPr>
            </a:p>
            <a:p>
              <a:pPr algn="ctr">
                <a:spcAft>
                  <a:spcPts val="600"/>
                </a:spcAft>
              </a:pPr>
              <a:r>
                <a:rPr lang="en-US" b="1" dirty="0" smtClean="0">
                  <a:latin typeface="+mn-lt"/>
                  <a:cs typeface="Arial" panose="020B0604020202020204" pitchFamily="34" charset="0"/>
                </a:rPr>
                <a:t>Educational Videos (11)</a:t>
              </a:r>
            </a:p>
          </p:txBody>
        </p:sp>
        <p:sp>
          <p:nvSpPr>
            <p:cNvPr id="18" name="TextBox 17"/>
            <p:cNvSpPr txBox="1"/>
            <p:nvPr/>
          </p:nvSpPr>
          <p:spPr>
            <a:xfrm>
              <a:off x="6321882" y="6168695"/>
              <a:ext cx="3274402" cy="538609"/>
            </a:xfrm>
            <a:prstGeom prst="rect">
              <a:avLst/>
            </a:prstGeom>
            <a:noFill/>
          </p:spPr>
          <p:txBody>
            <a:bodyPr wrap="square" rtlCol="0">
              <a:spAutoFit/>
            </a:bodyPr>
            <a:lstStyle/>
            <a:p>
              <a:pPr>
                <a:spcAft>
                  <a:spcPts val="600"/>
                </a:spcAft>
              </a:pPr>
              <a:r>
                <a:rPr lang="en-US" sz="1200" dirty="0">
                  <a:latin typeface="+mn-lt"/>
                  <a:cs typeface="Arial" panose="020B0604020202020204" pitchFamily="34" charset="0"/>
                  <a:sym typeface="Wingdings" panose="05000000000000000000" pitchFamily="2" charset="2"/>
                </a:rPr>
                <a:t> </a:t>
              </a:r>
              <a:r>
                <a:rPr lang="en-US" sz="1200" i="1" dirty="0" smtClean="0">
                  <a:latin typeface="+mn-lt"/>
                  <a:cs typeface="Arial" panose="020B0604020202020204" pitchFamily="34" charset="0"/>
                </a:rPr>
                <a:t>More than 1,200 quizzes</a:t>
              </a:r>
            </a:p>
            <a:p>
              <a:pPr>
                <a:spcAft>
                  <a:spcPts val="600"/>
                </a:spcAft>
              </a:pPr>
              <a:r>
                <a:rPr lang="en-US" sz="1200" dirty="0">
                  <a:latin typeface="+mn-lt"/>
                  <a:cs typeface="Arial" panose="020B0604020202020204" pitchFamily="34" charset="0"/>
                  <a:sym typeface="Wingdings" panose="05000000000000000000" pitchFamily="2" charset="2"/>
                </a:rPr>
                <a:t> </a:t>
              </a:r>
              <a:r>
                <a:rPr lang="en-US" sz="1200" i="1" dirty="0" smtClean="0">
                  <a:latin typeface="+mn-lt"/>
                  <a:cs typeface="Arial" panose="020B0604020202020204" pitchFamily="34" charset="0"/>
                </a:rPr>
                <a:t>More than 6,200 sessions</a:t>
              </a:r>
            </a:p>
          </p:txBody>
        </p:sp>
      </p:grpSp>
    </p:spTree>
    <p:extLst>
      <p:ext uri="{BB962C8B-B14F-4D97-AF65-F5344CB8AC3E}">
        <p14:creationId xmlns:p14="http://schemas.microsoft.com/office/powerpoint/2010/main" val="1303406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3" name="Title 1"/>
          <p:cNvSpPr txBox="1">
            <a:spLocks/>
          </p:cNvSpPr>
          <p:nvPr/>
        </p:nvSpPr>
        <p:spPr bwMode="auto">
          <a:xfrm>
            <a:off x="20782" y="280641"/>
            <a:ext cx="9130146" cy="116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200" b="1" dirty="0" smtClean="0">
                <a:latin typeface="+mn-lt"/>
                <a:cs typeface="Times New Roman" panose="02020603050405020304" pitchFamily="18" charset="0"/>
              </a:rPr>
              <a:t>Recommendation #3- </a:t>
            </a:r>
            <a:br>
              <a:rPr lang="en-US" sz="3200" b="1" dirty="0" smtClean="0">
                <a:latin typeface="+mn-lt"/>
                <a:cs typeface="Times New Roman" panose="02020603050405020304" pitchFamily="18" charset="0"/>
              </a:rPr>
            </a:br>
            <a:r>
              <a:rPr lang="en-US" sz="3200" b="1" dirty="0" smtClean="0">
                <a:latin typeface="+mn-lt"/>
                <a:cs typeface="Times New Roman" panose="02020603050405020304" pitchFamily="18" charset="0"/>
              </a:rPr>
              <a:t>Twenty-Four Fundamental Stations</a:t>
            </a:r>
            <a:endParaRPr lang="en-US" sz="3200" b="1" dirty="0">
              <a:latin typeface="+mn-lt"/>
              <a:cs typeface="Times New Roman" panose="02020603050405020304" pitchFamily="18" charset="0"/>
            </a:endParaRPr>
          </a:p>
        </p:txBody>
      </p:sp>
      <p:sp>
        <p:nvSpPr>
          <p:cNvPr id="144" name="Google Shape;144;p16"/>
          <p:cNvSpPr txBox="1">
            <a:spLocks noGrp="1"/>
          </p:cNvSpPr>
          <p:nvPr>
            <p:ph type="title"/>
          </p:nvPr>
        </p:nvSpPr>
        <p:spPr>
          <a:xfrm>
            <a:off x="-132138" y="4705896"/>
            <a:ext cx="4095600" cy="7143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002060"/>
              </a:buClr>
              <a:buSzPts val="3200"/>
              <a:buFont typeface="Times New Roman"/>
              <a:buNone/>
            </a:pPr>
            <a:r>
              <a:rPr lang="en-US" sz="2800" dirty="0" smtClean="0">
                <a:latin typeface="+mn-lt"/>
                <a:cs typeface="Times New Roman" panose="02020603050405020304" pitchFamily="18" charset="0"/>
              </a:rPr>
              <a:t>Foundation CORS Project </a:t>
            </a:r>
            <a:endParaRPr sz="2800" dirty="0">
              <a:latin typeface="+mn-lt"/>
              <a:cs typeface="Times New Roman" panose="02020603050405020304" pitchFamily="18" charset="0"/>
            </a:endParaRPr>
          </a:p>
        </p:txBody>
      </p:sp>
      <p:sp>
        <p:nvSpPr>
          <p:cNvPr id="145" name="Google Shape;145;p16"/>
          <p:cNvSpPr txBox="1"/>
          <p:nvPr/>
        </p:nvSpPr>
        <p:spPr>
          <a:xfrm>
            <a:off x="6403975" y="6356350"/>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12</a:t>
            </a:fld>
            <a:endParaRPr/>
          </a:p>
        </p:txBody>
      </p:sp>
      <p:sp>
        <p:nvSpPr>
          <p:cNvPr id="146" name="Google Shape;146;p16"/>
          <p:cNvSpPr txBox="1"/>
          <p:nvPr/>
        </p:nvSpPr>
        <p:spPr>
          <a:xfrm>
            <a:off x="334375" y="1934252"/>
            <a:ext cx="2685300" cy="3543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148" name="Google Shape;148;p16"/>
          <p:cNvSpPr txBox="1"/>
          <p:nvPr/>
        </p:nvSpPr>
        <p:spPr>
          <a:xfrm>
            <a:off x="13855" y="5291350"/>
            <a:ext cx="3803614" cy="179525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600" dirty="0">
                <a:latin typeface="+mn-lt"/>
              </a:rPr>
              <a:t>A set of federally-operated, ultra-high-quality, high-reliability stations with the longevity to guarantee citizens access to official NSRS positions and support international positioning consistency efforts.</a:t>
            </a:r>
            <a:endParaRPr sz="1600" dirty="0">
              <a:latin typeface="+mn-lt"/>
            </a:endParaRPr>
          </a:p>
        </p:txBody>
      </p:sp>
      <p:sp>
        <p:nvSpPr>
          <p:cNvPr id="2" name="TextBox 1"/>
          <p:cNvSpPr txBox="1"/>
          <p:nvPr/>
        </p:nvSpPr>
        <p:spPr>
          <a:xfrm>
            <a:off x="5432183" y="5957986"/>
            <a:ext cx="3352800" cy="307777"/>
          </a:xfrm>
          <a:prstGeom prst="rect">
            <a:avLst/>
          </a:prstGeom>
          <a:noFill/>
        </p:spPr>
        <p:txBody>
          <a:bodyPr wrap="square" rtlCol="0">
            <a:spAutoFit/>
          </a:bodyPr>
          <a:lstStyle/>
          <a:p>
            <a:r>
              <a:rPr lang="en-US" sz="1400" dirty="0" smtClean="0">
                <a:latin typeface="+mn-lt"/>
              </a:rPr>
              <a:t>Target “fundamental” Foundation CORS: 21</a:t>
            </a:r>
            <a:endParaRPr lang="en-US" sz="1400" dirty="0">
              <a:latin typeface="+mn-lt"/>
            </a:endParaRPr>
          </a:p>
        </p:txBody>
      </p:sp>
      <p:grpSp>
        <p:nvGrpSpPr>
          <p:cNvPr id="8" name="Group 7"/>
          <p:cNvGrpSpPr/>
          <p:nvPr/>
        </p:nvGrpSpPr>
        <p:grpSpPr>
          <a:xfrm>
            <a:off x="152400" y="1363680"/>
            <a:ext cx="4859091" cy="3241079"/>
            <a:chOff x="116420" y="1992103"/>
            <a:chExt cx="5221142" cy="3482572"/>
          </a:xfrm>
        </p:grpSpPr>
        <p:pic>
          <p:nvPicPr>
            <p:cNvPr id="9" name="Picture 8"/>
            <p:cNvPicPr>
              <a:picLocks noChangeAspect="1"/>
            </p:cNvPicPr>
            <p:nvPr/>
          </p:nvPicPr>
          <p:blipFill>
            <a:blip r:embed="rId3"/>
            <a:stretch>
              <a:fillRect/>
            </a:stretch>
          </p:blipFill>
          <p:spPr>
            <a:xfrm>
              <a:off x="116420" y="1992103"/>
              <a:ext cx="5221142" cy="3482572"/>
            </a:xfrm>
            <a:prstGeom prst="rect">
              <a:avLst/>
            </a:prstGeom>
          </p:spPr>
        </p:pic>
        <p:pic>
          <p:nvPicPr>
            <p:cNvPr id="10" name="Picture 9"/>
            <p:cNvPicPr>
              <a:picLocks noChangeAspect="1"/>
            </p:cNvPicPr>
            <p:nvPr/>
          </p:nvPicPr>
          <p:blipFill>
            <a:blip r:embed="rId4"/>
            <a:stretch>
              <a:fillRect/>
            </a:stretch>
          </p:blipFill>
          <p:spPr>
            <a:xfrm>
              <a:off x="4219163" y="1992103"/>
              <a:ext cx="1118399" cy="726383"/>
            </a:xfrm>
            <a:prstGeom prst="rect">
              <a:avLst/>
            </a:prstGeom>
          </p:spPr>
        </p:pic>
      </p:grpSp>
      <p:graphicFrame>
        <p:nvGraphicFramePr>
          <p:cNvPr id="11" name="Table 10"/>
          <p:cNvGraphicFramePr>
            <a:graphicFrameLocks noGrp="1"/>
          </p:cNvGraphicFramePr>
          <p:nvPr>
            <p:extLst>
              <p:ext uri="{D42A27DB-BD31-4B8C-83A1-F6EECF244321}">
                <p14:modId xmlns:p14="http://schemas.microsoft.com/office/powerpoint/2010/main" val="1680639118"/>
              </p:ext>
            </p:extLst>
          </p:nvPr>
        </p:nvGraphicFramePr>
        <p:xfrm>
          <a:off x="5361707" y="1391517"/>
          <a:ext cx="3423276" cy="4475883"/>
        </p:xfrm>
        <a:graphic>
          <a:graphicData uri="http://schemas.openxmlformats.org/drawingml/2006/table">
            <a:tbl>
              <a:tblPr firstRow="1" firstCol="1" bandCol="1">
                <a:tableStyleId>{5C22544A-7EE6-4342-B048-85BDC9FD1C3A}</a:tableStyleId>
              </a:tblPr>
              <a:tblGrid>
                <a:gridCol w="1333998">
                  <a:extLst>
                    <a:ext uri="{9D8B030D-6E8A-4147-A177-3AD203B41FA5}">
                      <a16:colId xmlns:a16="http://schemas.microsoft.com/office/drawing/2014/main" val="4091138753"/>
                    </a:ext>
                  </a:extLst>
                </a:gridCol>
                <a:gridCol w="535290">
                  <a:extLst>
                    <a:ext uri="{9D8B030D-6E8A-4147-A177-3AD203B41FA5}">
                      <a16:colId xmlns:a16="http://schemas.microsoft.com/office/drawing/2014/main" val="1201550288"/>
                    </a:ext>
                  </a:extLst>
                </a:gridCol>
                <a:gridCol w="1553988">
                  <a:extLst>
                    <a:ext uri="{9D8B030D-6E8A-4147-A177-3AD203B41FA5}">
                      <a16:colId xmlns:a16="http://schemas.microsoft.com/office/drawing/2014/main" val="776263336"/>
                    </a:ext>
                  </a:extLst>
                </a:gridCol>
              </a:tblGrid>
              <a:tr h="163743">
                <a:tc>
                  <a:txBody>
                    <a:bodyPr/>
                    <a:lstStyle/>
                    <a:p>
                      <a:pPr algn="ctr" fontAlgn="b"/>
                      <a:r>
                        <a:rPr lang="en-US" sz="700" u="none" strike="noStrike" dirty="0">
                          <a:effectLst/>
                          <a:latin typeface="Ubuntu"/>
                        </a:rPr>
                        <a:t>Federal Partners</a:t>
                      </a:r>
                      <a:endParaRPr lang="en-US" sz="700" b="1" i="0" u="none" strike="noStrike" dirty="0">
                        <a:solidFill>
                          <a:schemeClr val="bg1"/>
                        </a:solidFill>
                        <a:effectLst/>
                        <a:latin typeface="Ubuntu"/>
                      </a:endParaRPr>
                    </a:p>
                  </a:txBody>
                  <a:tcPr marL="2665" marR="2665" marT="2665" marB="0" anchor="ctr"/>
                </a:tc>
                <a:tc>
                  <a:txBody>
                    <a:bodyPr/>
                    <a:lstStyle/>
                    <a:p>
                      <a:pPr algn="ctr" fontAlgn="b"/>
                      <a:r>
                        <a:rPr lang="en-US" sz="700" u="none" strike="noStrike" dirty="0">
                          <a:effectLst/>
                          <a:latin typeface="Ubuntu"/>
                        </a:rPr>
                        <a:t>Site ID</a:t>
                      </a:r>
                      <a:endParaRPr lang="en-US" sz="700" b="1" i="0" u="none" strike="noStrike" dirty="0">
                        <a:solidFill>
                          <a:schemeClr val="bg1"/>
                        </a:solidFill>
                        <a:effectLst/>
                        <a:latin typeface="Ubuntu"/>
                      </a:endParaRPr>
                    </a:p>
                  </a:txBody>
                  <a:tcPr marL="2665" marR="2665" marT="2665" marB="0" anchor="ctr"/>
                </a:tc>
                <a:tc>
                  <a:txBody>
                    <a:bodyPr/>
                    <a:lstStyle/>
                    <a:p>
                      <a:pPr algn="ctr" fontAlgn="b"/>
                      <a:r>
                        <a:rPr lang="en-US" sz="700" u="none" strike="noStrike" dirty="0">
                          <a:effectLst/>
                          <a:latin typeface="Ubuntu"/>
                        </a:rPr>
                        <a:t>Location</a:t>
                      </a:r>
                      <a:endParaRPr lang="en-US" sz="700" b="1" i="0" u="none" strike="noStrike" dirty="0">
                        <a:solidFill>
                          <a:schemeClr val="bg1"/>
                        </a:solidFill>
                        <a:effectLst/>
                        <a:latin typeface="Ubuntu"/>
                      </a:endParaRPr>
                    </a:p>
                  </a:txBody>
                  <a:tcPr marL="2665" marR="2665" marT="2665" marB="0" anchor="ctr"/>
                </a:tc>
                <a:extLst>
                  <a:ext uri="{0D108BD9-81ED-4DB2-BD59-A6C34878D82A}">
                    <a16:rowId xmlns:a16="http://schemas.microsoft.com/office/drawing/2014/main" val="500188221"/>
                  </a:ext>
                </a:extLst>
              </a:tr>
              <a:tr h="119209">
                <a:tc rowSpan="6">
                  <a:txBody>
                    <a:bodyPr/>
                    <a:lstStyle/>
                    <a:p>
                      <a:pPr algn="l" fontAlgn="b"/>
                      <a:r>
                        <a:rPr lang="en-US" sz="700" u="none" strike="noStrike" dirty="0">
                          <a:effectLst/>
                          <a:latin typeface="Ubuntu"/>
                        </a:rPr>
                        <a:t>National Science Foundation</a:t>
                      </a:r>
                      <a:r>
                        <a:rPr lang="en-US" sz="700" u="none" strike="noStrike" baseline="0" dirty="0">
                          <a:effectLst/>
                          <a:latin typeface="Ubuntu"/>
                        </a:rPr>
                        <a:t> (NSF)</a:t>
                      </a:r>
                      <a:r>
                        <a:rPr lang="en-US" sz="700" u="none" strike="noStrike" dirty="0">
                          <a:effectLst/>
                          <a:latin typeface="Ubuntu"/>
                        </a:rPr>
                        <a:t> </a:t>
                      </a:r>
                    </a:p>
                    <a:p>
                      <a:pPr algn="l" fontAlgn="b"/>
                      <a:endParaRPr lang="en-US" sz="500" u="none" strike="noStrike" dirty="0">
                        <a:effectLst/>
                        <a:latin typeface="Ubuntu"/>
                      </a:endParaRPr>
                    </a:p>
                    <a:p>
                      <a:pPr algn="l" fontAlgn="b"/>
                      <a:r>
                        <a:rPr lang="en-US" sz="700" u="none" strike="noStrike" dirty="0">
                          <a:effectLst/>
                          <a:latin typeface="Ubuntu"/>
                        </a:rPr>
                        <a:t>Existing Sites</a:t>
                      </a:r>
                      <a:br>
                        <a:rPr lang="en-US" sz="700" u="none" strike="noStrike" dirty="0">
                          <a:effectLst/>
                          <a:latin typeface="Ubuntu"/>
                        </a:rPr>
                      </a:br>
                      <a:r>
                        <a:rPr lang="en-US" sz="700" u="none" strike="noStrike" dirty="0">
                          <a:effectLst/>
                          <a:latin typeface="Ubuntu"/>
                        </a:rPr>
                        <a:t> </a:t>
                      </a:r>
                    </a:p>
                    <a:p>
                      <a:pPr algn="l" fontAlgn="b"/>
                      <a:r>
                        <a:rPr lang="en-US" sz="600" u="none" strike="noStrike" dirty="0">
                          <a:effectLst/>
                          <a:latin typeface="Ubuntu"/>
                        </a:rPr>
                        <a:t>Program: </a:t>
                      </a:r>
                      <a:r>
                        <a:rPr lang="en-US" sz="600" u="none" strike="noStrike" dirty="0" err="1">
                          <a:effectLst/>
                          <a:latin typeface="Ubuntu"/>
                        </a:rPr>
                        <a:t>EarthScope</a:t>
                      </a:r>
                      <a:r>
                        <a:rPr lang="en-US" sz="600" u="none" strike="noStrike" baseline="0" dirty="0">
                          <a:effectLst/>
                          <a:latin typeface="Ubuntu"/>
                        </a:rPr>
                        <a:t> </a:t>
                      </a:r>
                      <a:r>
                        <a:rPr lang="en-US" sz="600" u="none" strike="noStrike" dirty="0">
                          <a:effectLst/>
                          <a:latin typeface="Ubuntu"/>
                        </a:rPr>
                        <a:t>Plate Boundary Observatory (PBO)</a:t>
                      </a:r>
                      <a:endParaRPr lang="en-US" sz="600" b="1" i="0" u="none" strike="noStrike" dirty="0">
                        <a:solidFill>
                          <a:srgbClr val="000000"/>
                        </a:solidFill>
                        <a:effectLst/>
                        <a:latin typeface="Ubuntu"/>
                      </a:endParaRPr>
                    </a:p>
                  </a:txBody>
                  <a:tcPr marL="50352" marR="2665" marT="2665" marB="0" anchor="ctr"/>
                </a:tc>
                <a:tc>
                  <a:txBody>
                    <a:bodyPr/>
                    <a:lstStyle/>
                    <a:p>
                      <a:pPr algn="l" fontAlgn="b"/>
                      <a:r>
                        <a:rPr lang="en-US" sz="700" u="none" strike="noStrike" dirty="0">
                          <a:effectLst/>
                          <a:latin typeface="Ubuntu"/>
                        </a:rPr>
                        <a:t>AB09</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Wales, AK</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2697738979"/>
                  </a:ext>
                </a:extLst>
              </a:tr>
              <a:tr h="119209">
                <a:tc vMerge="1">
                  <a:txBody>
                    <a:bodyPr/>
                    <a:lstStyle/>
                    <a:p>
                      <a:endParaRPr lang="en-US" dirty="0"/>
                    </a:p>
                  </a:txBody>
                  <a:tcPr marL="9525" marR="9525" marT="9525" marB="0" anchor="b"/>
                </a:tc>
                <a:tc>
                  <a:txBody>
                    <a:bodyPr/>
                    <a:lstStyle/>
                    <a:p>
                      <a:pPr algn="l" fontAlgn="b"/>
                      <a:r>
                        <a:rPr lang="en-US" sz="700" u="none" strike="noStrike" dirty="0">
                          <a:effectLst/>
                          <a:latin typeface="Ubuntu"/>
                        </a:rPr>
                        <a:t>P777</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Dennard, AR</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628045016"/>
                  </a:ext>
                </a:extLst>
              </a:tr>
              <a:tr h="119209">
                <a:tc vMerge="1">
                  <a:txBody>
                    <a:bodyPr/>
                    <a:lstStyle/>
                    <a:p>
                      <a:endParaRPr lang="en-US" dirty="0"/>
                    </a:p>
                  </a:txBody>
                  <a:tcPr marL="9525" marR="9525" marT="9525" marB="0" anchor="b"/>
                </a:tc>
                <a:tc>
                  <a:txBody>
                    <a:bodyPr/>
                    <a:lstStyle/>
                    <a:p>
                      <a:pPr algn="l" fontAlgn="b"/>
                      <a:r>
                        <a:rPr lang="en-US" sz="700" u="none" strike="noStrike" dirty="0">
                          <a:effectLst/>
                          <a:latin typeface="Ubuntu"/>
                        </a:rPr>
                        <a:t>P804</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Georgia</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921717765"/>
                  </a:ext>
                </a:extLst>
              </a:tr>
              <a:tr h="119209">
                <a:tc vMerge="1">
                  <a:txBody>
                    <a:bodyPr/>
                    <a:lstStyle/>
                    <a:p>
                      <a:endParaRPr lang="en-US" dirty="0"/>
                    </a:p>
                  </a:txBody>
                  <a:tcPr marL="9525" marR="9525" marT="9525" marB="0" anchor="b"/>
                </a:tc>
                <a:tc>
                  <a:txBody>
                    <a:bodyPr/>
                    <a:lstStyle/>
                    <a:p>
                      <a:pPr algn="l" fontAlgn="b"/>
                      <a:r>
                        <a:rPr lang="en-US" sz="700" u="none" strike="noStrike" dirty="0">
                          <a:effectLst/>
                          <a:latin typeface="Ubuntu"/>
                        </a:rPr>
                        <a:t>AB51</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Petersburg, AK</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1334180393"/>
                  </a:ext>
                </a:extLst>
              </a:tr>
              <a:tr h="119209">
                <a:tc vMerge="1">
                  <a:txBody>
                    <a:bodyPr/>
                    <a:lstStyle/>
                    <a:p>
                      <a:endParaRPr lang="en-US" dirty="0"/>
                    </a:p>
                  </a:txBody>
                  <a:tcPr marL="9525" marR="9525" marT="9525" marB="0" anchor="b"/>
                </a:tc>
                <a:tc>
                  <a:txBody>
                    <a:bodyPr/>
                    <a:lstStyle/>
                    <a:p>
                      <a:pPr algn="l" fontAlgn="b"/>
                      <a:r>
                        <a:rPr lang="en-US" sz="700" u="none" strike="noStrike" dirty="0">
                          <a:effectLst/>
                          <a:latin typeface="Ubuntu"/>
                        </a:rPr>
                        <a:t>ATQK</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err="1">
                          <a:effectLst/>
                          <a:latin typeface="Ubuntu"/>
                        </a:rPr>
                        <a:t>Atqasuk</a:t>
                      </a:r>
                      <a:r>
                        <a:rPr lang="en-US" sz="700" u="none" strike="noStrike" dirty="0">
                          <a:effectLst/>
                          <a:latin typeface="Ubuntu"/>
                        </a:rPr>
                        <a:t>, AK</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1311199723"/>
                  </a:ext>
                </a:extLst>
              </a:tr>
              <a:tr h="119209">
                <a:tc vMerge="1">
                  <a:txBody>
                    <a:bodyPr/>
                    <a:lstStyle/>
                    <a:p>
                      <a:endParaRPr lang="en-US" dirty="0"/>
                    </a:p>
                  </a:txBody>
                  <a:tcPr marL="9525" marR="9525" marT="9525" marB="0" anchor="b"/>
                </a:tc>
                <a:tc>
                  <a:txBody>
                    <a:bodyPr/>
                    <a:lstStyle/>
                    <a:p>
                      <a:pPr algn="l" fontAlgn="b"/>
                      <a:r>
                        <a:rPr lang="en-US" sz="700" u="none" strike="noStrike" dirty="0">
                          <a:effectLst/>
                          <a:latin typeface="Ubuntu"/>
                        </a:rPr>
                        <a:t>P043</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Wyoming</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2648865200"/>
                  </a:ext>
                </a:extLst>
              </a:tr>
              <a:tr h="119209">
                <a:tc rowSpan="13">
                  <a:txBody>
                    <a:bodyPr/>
                    <a:lstStyle/>
                    <a:p>
                      <a:pPr algn="l" fontAlgn="b"/>
                      <a:r>
                        <a:rPr lang="en-US" sz="700" u="none" strike="noStrike" dirty="0">
                          <a:effectLst/>
                          <a:latin typeface="Ubuntu"/>
                        </a:rPr>
                        <a:t>National Aeronautics</a:t>
                      </a:r>
                      <a:r>
                        <a:rPr lang="en-US" sz="700" u="none" strike="noStrike" baseline="0" dirty="0">
                          <a:effectLst/>
                          <a:latin typeface="Ubuntu"/>
                        </a:rPr>
                        <a:t> and Space Administration (NASA)</a:t>
                      </a:r>
                      <a:r>
                        <a:rPr lang="en-US" sz="700" u="none" strike="noStrike" dirty="0">
                          <a:effectLst/>
                          <a:latin typeface="Ubuntu"/>
                        </a:rPr>
                        <a:t> </a:t>
                      </a:r>
                    </a:p>
                    <a:p>
                      <a:pPr algn="l" fontAlgn="b"/>
                      <a:endParaRPr lang="en-US" sz="700" u="none" strike="noStrike" dirty="0">
                        <a:effectLst/>
                        <a:latin typeface="Ubuntu"/>
                      </a:endParaRPr>
                    </a:p>
                    <a:p>
                      <a:pPr algn="l" fontAlgn="b"/>
                      <a:r>
                        <a:rPr lang="en-US" sz="700" u="none" strike="noStrike" dirty="0">
                          <a:effectLst/>
                          <a:latin typeface="Ubuntu"/>
                        </a:rPr>
                        <a:t>Existing Sites</a:t>
                      </a:r>
                    </a:p>
                    <a:p>
                      <a:pPr algn="l" fontAlgn="b"/>
                      <a:r>
                        <a:rPr lang="en-US" sz="700" u="none" strike="noStrike" baseline="0" dirty="0">
                          <a:effectLst/>
                          <a:latin typeface="Ubuntu"/>
                        </a:rPr>
                        <a:t/>
                      </a:r>
                      <a:br>
                        <a:rPr lang="en-US" sz="700" u="none" strike="noStrike" baseline="0" dirty="0">
                          <a:effectLst/>
                          <a:latin typeface="Ubuntu"/>
                        </a:rPr>
                      </a:br>
                      <a:r>
                        <a:rPr lang="en-US" sz="600" u="none" strike="noStrike" baseline="0" dirty="0">
                          <a:effectLst/>
                          <a:latin typeface="Ubuntu"/>
                        </a:rPr>
                        <a:t>Program: Global GNSS Network (GGN), operated by Jet Propulsion Laboratory</a:t>
                      </a:r>
                      <a:endParaRPr lang="en-US" sz="600" b="1" i="0" u="none" strike="noStrike" dirty="0">
                        <a:solidFill>
                          <a:srgbClr val="000000"/>
                        </a:solidFill>
                        <a:effectLst/>
                        <a:latin typeface="Ubuntu"/>
                      </a:endParaRPr>
                    </a:p>
                  </a:txBody>
                  <a:tcPr marL="50352" marR="2665" marT="2665" marB="0" anchor="ctr"/>
                </a:tc>
                <a:tc>
                  <a:txBody>
                    <a:bodyPr/>
                    <a:lstStyle/>
                    <a:p>
                      <a:pPr algn="l" fontAlgn="b"/>
                      <a:r>
                        <a:rPr lang="en-US" sz="700" b="1" u="none" strike="noStrike" dirty="0">
                          <a:effectLst/>
                          <a:latin typeface="Ubuntu"/>
                        </a:rPr>
                        <a:t>CRO1</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Saint Croix, VI*</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4198906154"/>
                  </a:ext>
                </a:extLst>
              </a:tr>
              <a:tr h="119209">
                <a:tc vMerge="1">
                  <a:txBody>
                    <a:bodyPr/>
                    <a:lstStyle/>
                    <a:p>
                      <a:endParaRPr lang="en-US"/>
                    </a:p>
                  </a:txBody>
                  <a:tcPr/>
                </a:tc>
                <a:tc>
                  <a:txBody>
                    <a:bodyPr/>
                    <a:lstStyle/>
                    <a:p>
                      <a:pPr algn="l" fontAlgn="b"/>
                      <a:r>
                        <a:rPr lang="en-US" sz="700" b="1" u="none" strike="noStrike" dirty="0">
                          <a:effectLst/>
                          <a:latin typeface="Ubuntu"/>
                        </a:rPr>
                        <a:t>BREW</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Brewster, WA*</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1454464863"/>
                  </a:ext>
                </a:extLst>
              </a:tr>
              <a:tr h="119209">
                <a:tc vMerge="1">
                  <a:txBody>
                    <a:bodyPr/>
                    <a:lstStyle/>
                    <a:p>
                      <a:endParaRPr lang="en-US" dirty="0"/>
                    </a:p>
                  </a:txBody>
                  <a:tcPr marL="9525" marR="9525" marT="9525" marB="0" anchor="b"/>
                </a:tc>
                <a:tc>
                  <a:txBody>
                    <a:bodyPr/>
                    <a:lstStyle/>
                    <a:p>
                      <a:pPr algn="l" fontAlgn="b"/>
                      <a:r>
                        <a:rPr lang="en-US" sz="700" u="none" strike="noStrike" dirty="0">
                          <a:effectLst/>
                          <a:latin typeface="Ubuntu"/>
                        </a:rPr>
                        <a:t>FAIR</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Fairbanks, AK</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141648429"/>
                  </a:ext>
                </a:extLst>
              </a:tr>
              <a:tr h="142903">
                <a:tc vMerge="1">
                  <a:txBody>
                    <a:bodyPr/>
                    <a:lstStyle/>
                    <a:p>
                      <a:endParaRPr lang="en-US" dirty="0"/>
                    </a:p>
                  </a:txBody>
                  <a:tcPr marL="9525" marR="9525" marT="9525" marB="0" anchor="b"/>
                </a:tc>
                <a:tc>
                  <a:txBody>
                    <a:bodyPr/>
                    <a:lstStyle/>
                    <a:p>
                      <a:pPr algn="l" fontAlgn="b"/>
                      <a:r>
                        <a:rPr lang="en-US" sz="700" b="1" u="none" strike="noStrike" dirty="0">
                          <a:effectLst/>
                          <a:latin typeface="Ubuntu"/>
                        </a:rPr>
                        <a:t>GODE</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Greenbelt, MD*</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1690749984"/>
                  </a:ext>
                </a:extLst>
              </a:tr>
              <a:tr h="119209">
                <a:tc vMerge="1">
                  <a:txBody>
                    <a:bodyPr/>
                    <a:lstStyle/>
                    <a:p>
                      <a:endParaRPr lang="en-US" dirty="0"/>
                    </a:p>
                  </a:txBody>
                  <a:tcPr marL="9525" marR="9525" marT="9525" marB="0" anchor="b"/>
                </a:tc>
                <a:tc>
                  <a:txBody>
                    <a:bodyPr/>
                    <a:lstStyle/>
                    <a:p>
                      <a:pPr algn="l" fontAlgn="b"/>
                      <a:r>
                        <a:rPr lang="en-US" sz="700" b="1" u="none" strike="noStrike" dirty="0">
                          <a:effectLst/>
                          <a:latin typeface="Ubuntu"/>
                        </a:rPr>
                        <a:t>GOL2</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Goldstone, CA*</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4121033584"/>
                  </a:ext>
                </a:extLst>
              </a:tr>
              <a:tr h="119209">
                <a:tc vMerge="1">
                  <a:txBody>
                    <a:bodyPr/>
                    <a:lstStyle/>
                    <a:p>
                      <a:endParaRPr lang="en-US" dirty="0"/>
                    </a:p>
                  </a:txBody>
                  <a:tcPr marL="9525" marR="9525" marT="9525" marB="0" anchor="b"/>
                </a:tc>
                <a:tc>
                  <a:txBody>
                    <a:bodyPr/>
                    <a:lstStyle/>
                    <a:p>
                      <a:pPr algn="l" fontAlgn="b"/>
                      <a:r>
                        <a:rPr lang="en-US" sz="700" b="1" u="none" strike="noStrike" dirty="0">
                          <a:effectLst/>
                          <a:latin typeface="Ubuntu"/>
                        </a:rPr>
                        <a:t>MDO1</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McDonald Observatory, Texas*</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1241875234"/>
                  </a:ext>
                </a:extLst>
              </a:tr>
              <a:tr h="119209">
                <a:tc vMerge="1">
                  <a:txBody>
                    <a:bodyPr/>
                    <a:lstStyle/>
                    <a:p>
                      <a:endParaRPr lang="en-US" dirty="0"/>
                    </a:p>
                  </a:txBody>
                  <a:tcPr marL="9525" marR="9525" marT="9525" marB="0" anchor="b"/>
                </a:tc>
                <a:tc>
                  <a:txBody>
                    <a:bodyPr/>
                    <a:lstStyle/>
                    <a:p>
                      <a:pPr algn="l" fontAlgn="b"/>
                      <a:r>
                        <a:rPr lang="en-US" sz="700" b="1" u="none" strike="noStrike" dirty="0">
                          <a:effectLst/>
                          <a:latin typeface="Ubuntu"/>
                        </a:rPr>
                        <a:t>MONP</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Mount Laguna, CA*</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2838303727"/>
                  </a:ext>
                </a:extLst>
              </a:tr>
              <a:tr h="119209">
                <a:tc vMerge="1">
                  <a:txBody>
                    <a:bodyPr/>
                    <a:lstStyle/>
                    <a:p>
                      <a:endParaRPr lang="en-US" dirty="0"/>
                    </a:p>
                  </a:txBody>
                  <a:tcPr marL="9525" marR="9525" marT="9525" marB="0" anchor="b"/>
                </a:tc>
                <a:tc>
                  <a:txBody>
                    <a:bodyPr/>
                    <a:lstStyle/>
                    <a:p>
                      <a:pPr algn="l" fontAlgn="b"/>
                      <a:r>
                        <a:rPr lang="en-US" sz="700" b="1" u="none" strike="noStrike" dirty="0">
                          <a:effectLst/>
                          <a:latin typeface="Ubuntu"/>
                        </a:rPr>
                        <a:t>NLIB</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North Liberty, IA*</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4002025895"/>
                  </a:ext>
                </a:extLst>
              </a:tr>
              <a:tr h="119209">
                <a:tc vMerge="1">
                  <a:txBody>
                    <a:bodyPr/>
                    <a:lstStyle/>
                    <a:p>
                      <a:endParaRPr lang="en-US" dirty="0"/>
                    </a:p>
                  </a:txBody>
                  <a:tcPr marL="9525" marR="9525" marT="9525" marB="0" anchor="b"/>
                </a:tc>
                <a:tc>
                  <a:txBody>
                    <a:bodyPr/>
                    <a:lstStyle/>
                    <a:p>
                      <a:pPr algn="l" fontAlgn="b"/>
                      <a:r>
                        <a:rPr lang="en-US" sz="700" b="1" u="none" strike="noStrike" dirty="0">
                          <a:effectLst/>
                          <a:latin typeface="Ubuntu"/>
                        </a:rPr>
                        <a:t>PIE1</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Pie Town, NM*</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2989880920"/>
                  </a:ext>
                </a:extLst>
              </a:tr>
              <a:tr h="119209">
                <a:tc vMerge="1">
                  <a:txBody>
                    <a:bodyPr/>
                    <a:lstStyle/>
                    <a:p>
                      <a:endParaRPr lang="en-US"/>
                    </a:p>
                  </a:txBody>
                  <a:tcPr/>
                </a:tc>
                <a:tc>
                  <a:txBody>
                    <a:bodyPr/>
                    <a:lstStyle/>
                    <a:p>
                      <a:pPr algn="l" fontAlgn="b"/>
                      <a:r>
                        <a:rPr lang="en-US" sz="700" u="none" strike="noStrike" dirty="0">
                          <a:effectLst/>
                          <a:latin typeface="Ubuntu"/>
                        </a:rPr>
                        <a:t>GUAM</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GUAM</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1417816651"/>
                  </a:ext>
                </a:extLst>
              </a:tr>
              <a:tr h="119209">
                <a:tc vMerge="1">
                  <a:txBody>
                    <a:bodyPr/>
                    <a:lstStyle/>
                    <a:p>
                      <a:endParaRPr lang="en-US"/>
                    </a:p>
                  </a:txBody>
                  <a:tcPr/>
                </a:tc>
                <a:tc>
                  <a:txBody>
                    <a:bodyPr/>
                    <a:lstStyle/>
                    <a:p>
                      <a:pPr algn="l" fontAlgn="b"/>
                      <a:r>
                        <a:rPr lang="en-US" sz="700" b="1" u="none" strike="noStrike" dirty="0">
                          <a:effectLst/>
                          <a:latin typeface="Ubuntu"/>
                        </a:rPr>
                        <a:t>KOKB</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Kauai, HI*</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1718354838"/>
                  </a:ext>
                </a:extLst>
              </a:tr>
              <a:tr h="119209">
                <a:tc vMerge="1">
                  <a:txBody>
                    <a:bodyPr/>
                    <a:lstStyle/>
                    <a:p>
                      <a:pPr algn="l" fontAlgn="b"/>
                      <a:endParaRPr lang="en-US" sz="2400" b="1" i="0" u="none" strike="noStrike" dirty="0">
                        <a:solidFill>
                          <a:srgbClr val="000000"/>
                        </a:solidFill>
                        <a:effectLst/>
                        <a:latin typeface="Ubuntu"/>
                      </a:endParaRPr>
                    </a:p>
                  </a:txBody>
                  <a:tcPr marL="162000" marR="8573" marT="8573" marB="0" anchor="ctr"/>
                </a:tc>
                <a:tc>
                  <a:txBody>
                    <a:bodyPr/>
                    <a:lstStyle/>
                    <a:p>
                      <a:pPr algn="l" fontAlgn="b"/>
                      <a:r>
                        <a:rPr lang="en-US" sz="700" b="1" u="none" strike="noStrike" dirty="0">
                          <a:effectLst/>
                          <a:latin typeface="Ubuntu"/>
                        </a:rPr>
                        <a:t>MKEA</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Mauna Kea, HI*</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1037522304"/>
                  </a:ext>
                </a:extLst>
              </a:tr>
              <a:tr h="119209">
                <a:tc vMerge="1">
                  <a:txBody>
                    <a:bodyPr/>
                    <a:lstStyle/>
                    <a:p>
                      <a:pPr algn="l" fontAlgn="b"/>
                      <a:endParaRPr lang="en-US" sz="800" b="1" i="0" u="none" strike="noStrike" dirty="0">
                        <a:solidFill>
                          <a:srgbClr val="000000"/>
                        </a:solidFill>
                        <a:effectLst/>
                        <a:latin typeface="Ubuntu"/>
                      </a:endParaRPr>
                    </a:p>
                  </a:txBody>
                  <a:tcPr marL="54104" marR="2864" marT="2864" marB="0" anchor="ctr"/>
                </a:tc>
                <a:tc>
                  <a:txBody>
                    <a:bodyPr/>
                    <a:lstStyle/>
                    <a:p>
                      <a:pPr algn="l" fontAlgn="b"/>
                      <a:r>
                        <a:rPr lang="en-US" sz="700" b="1" u="none" strike="noStrike" dirty="0" smtClean="0">
                          <a:effectLst/>
                          <a:latin typeface="Ubuntu"/>
                        </a:rPr>
                        <a:t>HAL1</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Haleakala, HI*</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3891947980"/>
                  </a:ext>
                </a:extLst>
              </a:tr>
              <a:tr h="119209">
                <a:tc rowSpan="15">
                  <a:txBody>
                    <a:bodyPr/>
                    <a:lstStyle/>
                    <a:p>
                      <a:pPr algn="l" fontAlgn="b"/>
                      <a:r>
                        <a:rPr lang="en-US" sz="700" u="none" strike="noStrike" dirty="0">
                          <a:effectLst/>
                          <a:latin typeface="Ubuntu"/>
                        </a:rPr>
                        <a:t>NOAA- National Geodetic Survey (NGS) </a:t>
                      </a:r>
                    </a:p>
                    <a:p>
                      <a:pPr algn="l" fontAlgn="b"/>
                      <a:endParaRPr lang="en-US" sz="700" u="none" strike="noStrike" dirty="0">
                        <a:effectLst/>
                        <a:latin typeface="Ubuntu"/>
                      </a:endParaRPr>
                    </a:p>
                    <a:p>
                      <a:pPr algn="l" fontAlgn="b"/>
                      <a:r>
                        <a:rPr lang="en-US" sz="700" u="none" strike="noStrike" dirty="0">
                          <a:effectLst/>
                          <a:latin typeface="Ubuntu"/>
                        </a:rPr>
                        <a:t>Existing</a:t>
                      </a:r>
                      <a:r>
                        <a:rPr lang="en-US" sz="700" u="none" strike="noStrike" baseline="0" dirty="0">
                          <a:effectLst/>
                          <a:latin typeface="Ubuntu"/>
                        </a:rPr>
                        <a:t> and New Sites</a:t>
                      </a:r>
                    </a:p>
                    <a:p>
                      <a:pPr algn="l" fontAlgn="b"/>
                      <a:endParaRPr lang="en-US" sz="600" b="1" i="0" u="none" strike="noStrike" baseline="0" dirty="0">
                        <a:solidFill>
                          <a:schemeClr val="bg1"/>
                        </a:solidFill>
                        <a:effectLst/>
                        <a:latin typeface="Ubuntu"/>
                      </a:endParaRPr>
                    </a:p>
                    <a:p>
                      <a:pPr algn="l" fontAlgn="b"/>
                      <a:r>
                        <a:rPr lang="en-US" sz="600" b="1" i="0" u="none" strike="noStrike" baseline="0" dirty="0">
                          <a:solidFill>
                            <a:schemeClr val="bg1"/>
                          </a:solidFill>
                          <a:effectLst/>
                          <a:latin typeface="Ubuntu"/>
                        </a:rPr>
                        <a:t>Program: Continuously Operating Reference Stations (CORS)</a:t>
                      </a:r>
                      <a:endParaRPr lang="en-US" sz="600" b="1" i="0" u="none" strike="noStrike" dirty="0">
                        <a:solidFill>
                          <a:schemeClr val="bg1"/>
                        </a:solidFill>
                        <a:effectLst/>
                        <a:latin typeface="Ubuntu"/>
                      </a:endParaRPr>
                    </a:p>
                  </a:txBody>
                  <a:tcPr marL="50352" marR="2665" marT="2665" marB="0" anchor="ctr"/>
                </a:tc>
                <a:tc>
                  <a:txBody>
                    <a:bodyPr/>
                    <a:lstStyle/>
                    <a:p>
                      <a:pPr algn="l" fontAlgn="b"/>
                      <a:r>
                        <a:rPr lang="en-US" sz="700" u="none" strike="noStrike" dirty="0">
                          <a:effectLst/>
                          <a:latin typeface="Ubuntu"/>
                        </a:rPr>
                        <a:t>ASPA</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American Samoa</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2861410554"/>
                  </a:ext>
                </a:extLst>
              </a:tr>
              <a:tr h="119209">
                <a:tc vMerge="1">
                  <a:txBody>
                    <a:bodyPr/>
                    <a:lstStyle/>
                    <a:p>
                      <a:endParaRPr lang="en-US"/>
                    </a:p>
                  </a:txBody>
                  <a:tcPr/>
                </a:tc>
                <a:tc>
                  <a:txBody>
                    <a:bodyPr/>
                    <a:lstStyle/>
                    <a:p>
                      <a:pPr algn="l" fontAlgn="b"/>
                      <a:r>
                        <a:rPr lang="en-US" sz="700" u="none" strike="noStrike" dirty="0">
                          <a:effectLst/>
                          <a:latin typeface="Ubuntu"/>
                        </a:rPr>
                        <a:t>CNMR</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Saipan, TQ</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3923513037"/>
                  </a:ext>
                </a:extLst>
              </a:tr>
              <a:tr h="119209">
                <a:tc vMerge="1">
                  <a:txBody>
                    <a:bodyPr/>
                    <a:lstStyle/>
                    <a:p>
                      <a:endParaRPr lang="en-US"/>
                    </a:p>
                  </a:txBody>
                  <a:tcPr/>
                </a:tc>
                <a:tc>
                  <a:txBody>
                    <a:bodyPr/>
                    <a:lstStyle/>
                    <a:p>
                      <a:pPr algn="l" fontAlgn="b"/>
                      <a:r>
                        <a:rPr lang="en-US" sz="700" b="1" u="none" strike="noStrike" dirty="0">
                          <a:effectLst/>
                          <a:latin typeface="Ubuntu"/>
                        </a:rPr>
                        <a:t>GUUG</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GUAM*</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1520346754"/>
                  </a:ext>
                </a:extLst>
              </a:tr>
              <a:tr h="119209">
                <a:tc vMerge="1">
                  <a:txBody>
                    <a:bodyPr/>
                    <a:lstStyle/>
                    <a:p>
                      <a:endParaRPr lang="en-US" dirty="0"/>
                    </a:p>
                  </a:txBody>
                  <a:tcPr marL="9525" marR="9525" marT="9525" marB="0" anchor="b"/>
                </a:tc>
                <a:tc>
                  <a:txBody>
                    <a:bodyPr/>
                    <a:lstStyle/>
                    <a:p>
                      <a:pPr algn="l" fontAlgn="b"/>
                      <a:r>
                        <a:rPr lang="en-US" sz="700" u="none" strike="noStrike" dirty="0">
                          <a:effectLst/>
                          <a:latin typeface="Ubuntu"/>
                        </a:rPr>
                        <a:t>BRSG</a:t>
                      </a:r>
                      <a:endParaRPr lang="en-US" sz="700" b="1" i="0" u="none" strike="noStrike" dirty="0">
                        <a:solidFill>
                          <a:srgbClr val="000000"/>
                        </a:solidFill>
                        <a:effectLst/>
                        <a:latin typeface="Ubuntu"/>
                      </a:endParaRPr>
                    </a:p>
                  </a:txBody>
                  <a:tcPr marL="50352" marR="2665" marT="2665" marB="0" anchor="ctr">
                    <a:solidFill>
                      <a:schemeClr val="accent5">
                        <a:lumMod val="60000"/>
                        <a:lumOff val="40000"/>
                      </a:schemeClr>
                    </a:solidFill>
                  </a:tcPr>
                </a:tc>
                <a:tc>
                  <a:txBody>
                    <a:bodyPr/>
                    <a:lstStyle/>
                    <a:p>
                      <a:pPr algn="l" fontAlgn="b"/>
                      <a:r>
                        <a:rPr lang="en-US" sz="700" u="none" strike="noStrike" dirty="0">
                          <a:effectLst/>
                          <a:latin typeface="Ubuntu"/>
                        </a:rPr>
                        <a:t>Bermuda</a:t>
                      </a:r>
                      <a:endParaRPr lang="en-US" sz="700" b="0" i="0" u="none" strike="noStrike" dirty="0">
                        <a:solidFill>
                          <a:srgbClr val="000000"/>
                        </a:solidFill>
                        <a:effectLst/>
                        <a:latin typeface="Ubuntu"/>
                      </a:endParaRPr>
                    </a:p>
                  </a:txBody>
                  <a:tcPr marL="50352" marR="2665" marT="2665" marB="0" anchor="ctr">
                    <a:solidFill>
                      <a:schemeClr val="accent5">
                        <a:lumMod val="60000"/>
                        <a:lumOff val="40000"/>
                      </a:schemeClr>
                    </a:solidFill>
                  </a:tcPr>
                </a:tc>
                <a:extLst>
                  <a:ext uri="{0D108BD9-81ED-4DB2-BD59-A6C34878D82A}">
                    <a16:rowId xmlns:a16="http://schemas.microsoft.com/office/drawing/2014/main" val="534673807"/>
                  </a:ext>
                </a:extLst>
              </a:tr>
              <a:tr h="119209">
                <a:tc vMerge="1">
                  <a:txBody>
                    <a:bodyPr/>
                    <a:lstStyle/>
                    <a:p>
                      <a:endParaRPr lang="en-US" dirty="0"/>
                    </a:p>
                  </a:txBody>
                  <a:tcPr marL="9525" marR="9525" marT="9525" marB="0" anchor="b"/>
                </a:tc>
                <a:tc>
                  <a:txBody>
                    <a:bodyPr/>
                    <a:lstStyle/>
                    <a:p>
                      <a:pPr algn="l" fontAlgn="b"/>
                      <a:r>
                        <a:rPr lang="en-US" sz="700" b="1" u="none" strike="noStrike" dirty="0">
                          <a:effectLst/>
                          <a:latin typeface="Ubuntu"/>
                        </a:rPr>
                        <a:t>FLF1</a:t>
                      </a:r>
                      <a:endParaRPr lang="en-US" sz="700" b="1" i="0" u="none" strike="noStrike" dirty="0">
                        <a:solidFill>
                          <a:srgbClr val="000000"/>
                        </a:solidFill>
                        <a:effectLst/>
                        <a:latin typeface="Ubuntu"/>
                      </a:endParaRPr>
                    </a:p>
                  </a:txBody>
                  <a:tcPr marL="50352" marR="2665" marT="2665" marB="0" anchor="ctr">
                    <a:solidFill>
                      <a:srgbClr val="92D050"/>
                    </a:solidFill>
                  </a:tcPr>
                </a:tc>
                <a:tc>
                  <a:txBody>
                    <a:bodyPr/>
                    <a:lstStyle/>
                    <a:p>
                      <a:pPr algn="l" fontAlgn="b"/>
                      <a:r>
                        <a:rPr lang="en-US" sz="700" b="1" u="none" strike="noStrike" dirty="0">
                          <a:effectLst/>
                          <a:latin typeface="Ubuntu"/>
                        </a:rPr>
                        <a:t>Richmond, FL*</a:t>
                      </a:r>
                      <a:endParaRPr lang="en-US" sz="700" b="1" i="0" u="none" strike="noStrike" dirty="0">
                        <a:solidFill>
                          <a:srgbClr val="000000"/>
                        </a:solidFill>
                        <a:effectLst/>
                        <a:latin typeface="Ubuntu"/>
                      </a:endParaRPr>
                    </a:p>
                  </a:txBody>
                  <a:tcPr marL="50352" marR="2665" marT="2665" marB="0" anchor="ctr">
                    <a:solidFill>
                      <a:srgbClr val="92D050"/>
                    </a:solidFill>
                  </a:tcPr>
                </a:tc>
                <a:extLst>
                  <a:ext uri="{0D108BD9-81ED-4DB2-BD59-A6C34878D82A}">
                    <a16:rowId xmlns:a16="http://schemas.microsoft.com/office/drawing/2014/main" val="2669194964"/>
                  </a:ext>
                </a:extLst>
              </a:tr>
              <a:tr h="119209">
                <a:tc vMerge="1">
                  <a:txBody>
                    <a:bodyPr/>
                    <a:lstStyle/>
                    <a:p>
                      <a:endParaRPr lang="en-US" dirty="0"/>
                    </a:p>
                  </a:txBody>
                  <a:tcPr marL="9525" marR="9525" marT="9525" marB="0" anchor="b"/>
                </a:tc>
                <a:tc>
                  <a:txBody>
                    <a:bodyPr/>
                    <a:lstStyle/>
                    <a:p>
                      <a:pPr algn="l" fontAlgn="b"/>
                      <a:r>
                        <a:rPr lang="en-US" sz="700" b="1" u="none" strike="noStrike" dirty="0">
                          <a:effectLst/>
                          <a:latin typeface="Ubuntu"/>
                        </a:rPr>
                        <a:t>WES2</a:t>
                      </a:r>
                      <a:endParaRPr lang="en-US" sz="700" b="1" i="0" u="none" strike="noStrike" dirty="0">
                        <a:solidFill>
                          <a:srgbClr val="000000"/>
                        </a:solidFill>
                        <a:effectLst/>
                        <a:latin typeface="Ubuntu"/>
                      </a:endParaRPr>
                    </a:p>
                  </a:txBody>
                  <a:tcPr marL="50352" marR="2665" marT="2665" marB="0" anchor="ctr">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700" b="1" u="none" strike="noStrike" dirty="0">
                          <a:effectLst/>
                          <a:latin typeface="Ubuntu"/>
                        </a:rPr>
                        <a:t>Westford, MA*</a:t>
                      </a:r>
                      <a:endParaRPr lang="en-US" sz="700" b="1" i="0" u="none" strike="noStrike" dirty="0">
                        <a:solidFill>
                          <a:srgbClr val="000000"/>
                        </a:solidFill>
                        <a:effectLst/>
                        <a:latin typeface="Ubuntu"/>
                      </a:endParaRPr>
                    </a:p>
                  </a:txBody>
                  <a:tcPr marL="50352" marR="2665" marT="2665" marB="0" anchor="ctr">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727555558"/>
                  </a:ext>
                </a:extLst>
              </a:tr>
              <a:tr h="119209">
                <a:tc vMerge="1">
                  <a:txBody>
                    <a:bodyPr/>
                    <a:lstStyle/>
                    <a:p>
                      <a:endParaRPr lang="en-US"/>
                    </a:p>
                  </a:txBody>
                  <a:tcPr/>
                </a:tc>
                <a:tc>
                  <a:txBody>
                    <a:bodyPr/>
                    <a:lstStyle/>
                    <a:p>
                      <a:pPr algn="l" fontAlgn="b"/>
                      <a:r>
                        <a:rPr lang="en-US" sz="700" b="0" i="0" u="none" strike="noStrike" dirty="0">
                          <a:solidFill>
                            <a:srgbClr val="000000"/>
                          </a:solidFill>
                          <a:effectLst/>
                          <a:latin typeface="Ubuntu"/>
                        </a:rPr>
                        <a:t>TMG2</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700" b="0" i="0" u="none" strike="noStrike" dirty="0">
                          <a:solidFill>
                            <a:srgbClr val="000000"/>
                          </a:solidFill>
                          <a:effectLst/>
                          <a:latin typeface="Ubuntu"/>
                        </a:rPr>
                        <a:t>Boulder, CO</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41105175"/>
                  </a:ext>
                </a:extLst>
              </a:tr>
              <a:tr h="119209">
                <a:tc vMerge="1">
                  <a:txBody>
                    <a:bodyPr/>
                    <a:lstStyle/>
                    <a:p>
                      <a:pPr algn="l" fontAlgn="b"/>
                      <a:endParaRPr lang="en-US" sz="2700" b="1" i="0" u="none" strike="noStrike" dirty="0">
                        <a:solidFill>
                          <a:srgbClr val="000000"/>
                        </a:solidFill>
                        <a:effectLst/>
                        <a:latin typeface="Ubuntu"/>
                      </a:endParaRPr>
                    </a:p>
                  </a:txBody>
                  <a:tcPr marL="180000"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700" b="1" i="0" u="none" strike="noStrike" dirty="0">
                          <a:solidFill>
                            <a:srgbClr val="000000"/>
                          </a:solidFill>
                          <a:effectLst/>
                          <a:latin typeface="Ubuntu"/>
                        </a:rPr>
                        <a:t>NEW</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kumimoji="0" lang="en-US" sz="700" b="1" i="0" u="none" strike="noStrike" kern="1200" cap="none" spc="0" normalizeH="0" baseline="0" noProof="0" dirty="0">
                          <a:ln>
                            <a:noFill/>
                          </a:ln>
                          <a:solidFill>
                            <a:prstClr val="black"/>
                          </a:solidFill>
                          <a:effectLst/>
                          <a:uLnTx/>
                          <a:uFillTx/>
                          <a:latin typeface="Ubuntu"/>
                          <a:ea typeface="+mn-ea"/>
                          <a:cs typeface="+mn-cs"/>
                        </a:rPr>
                        <a:t>Apache Point, NM*</a:t>
                      </a:r>
                      <a:endParaRPr lang="en-US" sz="700" b="1" i="0" u="none" strike="noStrike" dirty="0">
                        <a:solidFill>
                          <a:srgbClr val="000000"/>
                        </a:solidFill>
                        <a:effectLst/>
                        <a:latin typeface="Ubuntu"/>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25358432"/>
                  </a:ext>
                </a:extLst>
              </a:tr>
              <a:tr h="119209">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700" b="1" i="0" u="none" strike="noStrike" dirty="0">
                          <a:solidFill>
                            <a:srgbClr val="000000"/>
                          </a:solidFill>
                          <a:effectLst/>
                          <a:latin typeface="Ubuntu"/>
                        </a:rPr>
                        <a:t>NEW</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kumimoji="0" lang="en-US" sz="700" b="1" i="0" u="none" strike="noStrike" kern="1200" cap="none" spc="0" normalizeH="0" baseline="0" noProof="0" dirty="0">
                          <a:ln>
                            <a:noFill/>
                          </a:ln>
                          <a:solidFill>
                            <a:prstClr val="black"/>
                          </a:solidFill>
                          <a:effectLst/>
                          <a:uLnTx/>
                          <a:uFillTx/>
                          <a:latin typeface="Ubuntu"/>
                          <a:ea typeface="+mn-ea"/>
                          <a:cs typeface="+mn-cs"/>
                        </a:rPr>
                        <a:t>Fort Davis, TX*</a:t>
                      </a:r>
                      <a:endParaRPr lang="en-US" sz="700" b="1" i="0" u="none" strike="noStrike" dirty="0">
                        <a:solidFill>
                          <a:srgbClr val="000000"/>
                        </a:solidFill>
                        <a:effectLst/>
                        <a:latin typeface="Ubuntu"/>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396005109"/>
                  </a:ext>
                </a:extLst>
              </a:tr>
              <a:tr h="119209">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Ubuntu"/>
                          <a:ea typeface="+mn-ea"/>
                          <a:cs typeface="+mn-cs"/>
                        </a:rPr>
                        <a:t>NEW</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kumimoji="0" lang="en-US" sz="700" b="1" i="0" u="none" strike="noStrike" kern="1200" cap="none" spc="0" normalizeH="0" baseline="0" noProof="0" dirty="0">
                          <a:ln>
                            <a:noFill/>
                          </a:ln>
                          <a:solidFill>
                            <a:prstClr val="black"/>
                          </a:solidFill>
                          <a:effectLst/>
                          <a:uLnTx/>
                          <a:uFillTx/>
                          <a:latin typeface="Ubuntu"/>
                          <a:ea typeface="+mn-ea"/>
                          <a:cs typeface="+mn-cs"/>
                        </a:rPr>
                        <a:t>Fort Irwin, CA*</a:t>
                      </a:r>
                      <a:endParaRPr lang="en-US" sz="700" b="1" i="0" u="none" strike="noStrike" dirty="0">
                        <a:solidFill>
                          <a:srgbClr val="000000"/>
                        </a:solidFill>
                        <a:effectLst/>
                        <a:latin typeface="Ubuntu"/>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259925620"/>
                  </a:ext>
                </a:extLst>
              </a:tr>
              <a:tr h="119209">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Ubuntu"/>
                          <a:ea typeface="+mn-ea"/>
                          <a:cs typeface="+mn-cs"/>
                        </a:rPr>
                        <a:t>NEW</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kumimoji="0" lang="en-US" sz="700" b="1" i="0" u="none" strike="noStrike" kern="1200" cap="none" spc="0" normalizeH="0" baseline="0" noProof="0" dirty="0">
                          <a:ln>
                            <a:noFill/>
                          </a:ln>
                          <a:solidFill>
                            <a:prstClr val="black"/>
                          </a:solidFill>
                          <a:effectLst/>
                          <a:uLnTx/>
                          <a:uFillTx/>
                          <a:latin typeface="Ubuntu"/>
                          <a:ea typeface="+mn-ea"/>
                          <a:cs typeface="+mn-cs"/>
                        </a:rPr>
                        <a:t>Hancock, NH*</a:t>
                      </a:r>
                      <a:endParaRPr lang="en-US" sz="700" b="1" i="0" u="none" strike="noStrike" dirty="0">
                        <a:solidFill>
                          <a:srgbClr val="000000"/>
                        </a:solidFill>
                        <a:effectLst/>
                        <a:latin typeface="Ubuntu"/>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2727672956"/>
                  </a:ext>
                </a:extLst>
              </a:tr>
              <a:tr h="119209">
                <a:tc vMerge="1">
                  <a:txBody>
                    <a:bodyPr/>
                    <a:lstStyle/>
                    <a:p>
                      <a:endParaRPr lang="en-US"/>
                    </a:p>
                  </a:txBody>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Ubuntu"/>
                          <a:ea typeface="+mn-ea"/>
                          <a:cs typeface="+mn-cs"/>
                        </a:rPr>
                        <a:t>NEW</a:t>
                      </a:r>
                      <a:endParaRPr kumimoji="0" lang="en-US" sz="700" b="1" i="0" u="none" strike="noStrike" kern="1200" cap="none" spc="0" normalizeH="0" baseline="0" noProof="0" dirty="0">
                        <a:ln>
                          <a:noFill/>
                        </a:ln>
                        <a:solidFill>
                          <a:srgbClr val="000000"/>
                        </a:solidFill>
                        <a:effectLst/>
                        <a:uLnTx/>
                        <a:uFillTx/>
                        <a:latin typeface="Ubuntu"/>
                        <a:ea typeface="+mn-ea"/>
                        <a:cs typeface="+mn-cs"/>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700" b="1" i="0" u="none" strike="noStrike" dirty="0">
                          <a:solidFill>
                            <a:srgbClr val="000000"/>
                          </a:solidFill>
                          <a:effectLst/>
                          <a:latin typeface="Ubuntu"/>
                        </a:rPr>
                        <a:t>Los Alamos, NM*</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2273508994"/>
                  </a:ext>
                </a:extLst>
              </a:tr>
              <a:tr h="119209">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Ubuntu"/>
                          <a:ea typeface="+mn-ea"/>
                          <a:cs typeface="+mn-cs"/>
                        </a:rPr>
                        <a:t>NEW</a:t>
                      </a:r>
                      <a:endParaRPr kumimoji="0" lang="en-US" sz="700" b="1" i="0" u="none" strike="noStrike" kern="1200" cap="none" spc="0" normalizeH="0" baseline="0" noProof="0" dirty="0">
                        <a:ln>
                          <a:noFill/>
                        </a:ln>
                        <a:solidFill>
                          <a:srgbClr val="000000"/>
                        </a:solidFill>
                        <a:effectLst/>
                        <a:uLnTx/>
                        <a:uFillTx/>
                        <a:latin typeface="Ubuntu"/>
                        <a:ea typeface="+mn-ea"/>
                        <a:cs typeface="+mn-cs"/>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kumimoji="0" lang="en-US" sz="700" b="1" i="0" u="none" strike="noStrike" kern="1200" cap="none" spc="0" normalizeH="0" baseline="0" noProof="0" dirty="0" err="1">
                          <a:ln>
                            <a:noFill/>
                          </a:ln>
                          <a:solidFill>
                            <a:prstClr val="black"/>
                          </a:solidFill>
                          <a:effectLst/>
                          <a:uLnTx/>
                          <a:uFillTx/>
                          <a:latin typeface="Ubuntu"/>
                          <a:ea typeface="+mn-ea"/>
                          <a:cs typeface="+mn-cs"/>
                        </a:rPr>
                        <a:t>Kitt</a:t>
                      </a:r>
                      <a:r>
                        <a:rPr kumimoji="0" lang="en-US" sz="700" b="1" i="0" u="none" strike="noStrike" kern="1200" cap="none" spc="0" normalizeH="0" baseline="0" noProof="0" dirty="0">
                          <a:ln>
                            <a:noFill/>
                          </a:ln>
                          <a:solidFill>
                            <a:prstClr val="black"/>
                          </a:solidFill>
                          <a:effectLst/>
                          <a:uLnTx/>
                          <a:uFillTx/>
                          <a:latin typeface="Ubuntu"/>
                          <a:ea typeface="+mn-ea"/>
                          <a:cs typeface="+mn-cs"/>
                        </a:rPr>
                        <a:t> Peak, AZ*</a:t>
                      </a:r>
                      <a:endParaRPr lang="en-US" sz="700" b="1" i="0" u="none" strike="noStrike" dirty="0">
                        <a:solidFill>
                          <a:srgbClr val="000000"/>
                        </a:solidFill>
                        <a:effectLst/>
                        <a:latin typeface="Ubuntu"/>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1939025595"/>
                  </a:ext>
                </a:extLst>
              </a:tr>
              <a:tr h="119209">
                <a:tc vMerge="1">
                  <a:txBody>
                    <a:bodyPr/>
                    <a:lstStyle/>
                    <a:p>
                      <a:endParaRPr lang="en-US" dirty="0"/>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Ubuntu"/>
                          <a:ea typeface="+mn-ea"/>
                          <a:cs typeface="+mn-cs"/>
                        </a:rPr>
                        <a:t>NEW</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kumimoji="0" lang="en-US" sz="700" b="1" i="0" u="none" strike="noStrike" kern="1200" cap="none" spc="0" normalizeH="0" baseline="0" noProof="0" dirty="0">
                          <a:ln>
                            <a:noFill/>
                          </a:ln>
                          <a:solidFill>
                            <a:prstClr val="black"/>
                          </a:solidFill>
                          <a:effectLst/>
                          <a:uLnTx/>
                          <a:uFillTx/>
                          <a:latin typeface="Ubuntu"/>
                          <a:ea typeface="+mn-ea"/>
                          <a:cs typeface="+mn-cs"/>
                        </a:rPr>
                        <a:t>Owens Valley, CA*</a:t>
                      </a:r>
                      <a:endParaRPr lang="en-US" sz="700" b="1" i="0" u="none" strike="noStrike" dirty="0">
                        <a:solidFill>
                          <a:srgbClr val="000000"/>
                        </a:solidFill>
                        <a:effectLst/>
                        <a:latin typeface="Ubuntu"/>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465848608"/>
                  </a:ext>
                </a:extLst>
              </a:tr>
              <a:tr h="116131">
                <a:tc vMerge="1">
                  <a:txBody>
                    <a:bodyPr/>
                    <a:lstStyle/>
                    <a:p>
                      <a:pPr algn="l" fontAlgn="b"/>
                      <a:endParaRPr lang="en-US" sz="800" b="1" i="0" u="none" strike="noStrike" dirty="0">
                        <a:solidFill>
                          <a:srgbClr val="000000"/>
                        </a:solidFill>
                        <a:effectLst/>
                        <a:latin typeface="Ubuntu"/>
                      </a:endParaRPr>
                    </a:p>
                  </a:txBody>
                  <a:tcPr marL="54104" marR="2864" marT="2864" marB="0" anchor="ctr"/>
                </a:tc>
                <a:tc>
                  <a:txBody>
                    <a:bodyPr/>
                    <a:lstStyle/>
                    <a:p>
                      <a:pPr algn="l" fontAlgn="b"/>
                      <a:r>
                        <a:rPr lang="en-US" sz="700" b="1" u="none" strike="noStrike" dirty="0" smtClean="0">
                          <a:effectLst/>
                          <a:latin typeface="Ubuntu"/>
                        </a:rPr>
                        <a:t>NEW</a:t>
                      </a:r>
                      <a:endParaRPr lang="en-US" sz="700" b="1" i="0" u="none" strike="noStrike" dirty="0">
                        <a:solidFill>
                          <a:srgbClr val="000000"/>
                        </a:solidFill>
                        <a:effectLst/>
                        <a:latin typeface="Ubuntu"/>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l" fontAlgn="b"/>
                      <a:r>
                        <a:rPr lang="en-US" sz="700" b="1" u="none" strike="noStrike" dirty="0">
                          <a:effectLst/>
                          <a:latin typeface="Ubuntu"/>
                        </a:rPr>
                        <a:t>Cold</a:t>
                      </a:r>
                      <a:r>
                        <a:rPr lang="en-US" sz="700" b="1" u="none" strike="noStrike" baseline="0" dirty="0">
                          <a:effectLst/>
                          <a:latin typeface="Ubuntu"/>
                        </a:rPr>
                        <a:t> </a:t>
                      </a:r>
                      <a:r>
                        <a:rPr lang="en-US" sz="700" b="1" u="none" strike="noStrike" dirty="0">
                          <a:effectLst/>
                          <a:latin typeface="Ubuntu"/>
                        </a:rPr>
                        <a:t>Bay, AK*</a:t>
                      </a:r>
                      <a:endParaRPr lang="en-US" sz="700" b="1" i="0" u="none" strike="noStrike" dirty="0">
                        <a:solidFill>
                          <a:srgbClr val="000000"/>
                        </a:solidFill>
                        <a:effectLst/>
                        <a:latin typeface="Ubuntu"/>
                      </a:endParaRP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extLst>
                  <a:ext uri="{0D108BD9-81ED-4DB2-BD59-A6C34878D82A}">
                    <a16:rowId xmlns:a16="http://schemas.microsoft.com/office/drawing/2014/main" val="840541851"/>
                  </a:ext>
                </a:extLst>
              </a:tr>
              <a:tr h="119209">
                <a:tc rowSpan="2">
                  <a:txBody>
                    <a:bodyPr/>
                    <a:lstStyle/>
                    <a:p>
                      <a:pPr algn="l" fontAlgn="b"/>
                      <a:r>
                        <a:rPr lang="en-US" sz="700" b="1" i="0" u="none" strike="noStrike" dirty="0">
                          <a:solidFill>
                            <a:schemeClr val="lt1"/>
                          </a:solidFill>
                          <a:effectLst/>
                          <a:latin typeface="Ubuntu"/>
                        </a:rPr>
                        <a:t>TBD</a:t>
                      </a:r>
                      <a:endParaRPr lang="en-US" sz="700" b="1" i="0" u="none" strike="noStrike" dirty="0">
                        <a:solidFill>
                          <a:srgbClr val="000000"/>
                        </a:solidFill>
                        <a:effectLst/>
                        <a:latin typeface="Ubuntu"/>
                      </a:endParaRPr>
                    </a:p>
                  </a:txBody>
                  <a:tcPr marL="50352" marR="2665" marT="2665" marB="0" anchor="ctr"/>
                </a:tc>
                <a:tc>
                  <a:txBody>
                    <a:bodyPr/>
                    <a:lstStyle/>
                    <a:p>
                      <a:pPr algn="l" fontAlgn="b"/>
                      <a:r>
                        <a:rPr lang="en-US" sz="700" b="0" i="0" u="none" strike="noStrike" dirty="0">
                          <a:solidFill>
                            <a:srgbClr val="000000"/>
                          </a:solidFill>
                          <a:effectLst/>
                          <a:latin typeface="Ubuntu"/>
                        </a:rPr>
                        <a:t>TBD</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700" b="0" i="0" u="none" strike="noStrike" dirty="0">
                          <a:solidFill>
                            <a:srgbClr val="000000"/>
                          </a:solidFill>
                          <a:effectLst/>
                          <a:latin typeface="Ubuntu"/>
                        </a:rPr>
                        <a:t>Existing location in Caribbean</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02079380"/>
                  </a:ext>
                </a:extLst>
              </a:tr>
              <a:tr h="119209">
                <a:tc vMerge="1">
                  <a:txBody>
                    <a:bodyPr/>
                    <a:lstStyle/>
                    <a:p>
                      <a:pPr algn="l" fontAlgn="b"/>
                      <a:endParaRPr lang="en-US" sz="2400" b="1" i="0" u="none" strike="noStrike" dirty="0">
                        <a:solidFill>
                          <a:srgbClr val="000000"/>
                        </a:solidFill>
                        <a:effectLst/>
                        <a:latin typeface="Ubuntu"/>
                      </a:endParaRPr>
                    </a:p>
                  </a:txBody>
                  <a:tcPr marL="162000" marR="8573" marT="8573" marB="0" anchor="ctr"/>
                </a:tc>
                <a:tc>
                  <a:txBody>
                    <a:bodyPr/>
                    <a:lstStyle/>
                    <a:p>
                      <a:pPr algn="l" fontAlgn="b"/>
                      <a:r>
                        <a:rPr lang="en-US" sz="700" b="0" i="0" u="none" strike="noStrike" dirty="0">
                          <a:solidFill>
                            <a:srgbClr val="000000"/>
                          </a:solidFill>
                          <a:effectLst/>
                          <a:latin typeface="Ubuntu"/>
                        </a:rPr>
                        <a:t>TBD</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fontAlgn="b"/>
                      <a:r>
                        <a:rPr lang="en-US" sz="700" b="0" i="0" u="none" strike="noStrike" dirty="0">
                          <a:solidFill>
                            <a:srgbClr val="000000"/>
                          </a:solidFill>
                          <a:effectLst/>
                          <a:latin typeface="Ubuntu"/>
                        </a:rPr>
                        <a:t>Existing location in Caribbean</a:t>
                      </a:r>
                    </a:p>
                  </a:txBody>
                  <a:tcPr marL="50352" marR="2665" marT="266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50825547"/>
                  </a:ext>
                </a:extLst>
              </a:tr>
            </a:tbl>
          </a:graphicData>
        </a:graphic>
      </p:graphicFrame>
      <p:pic>
        <p:nvPicPr>
          <p:cNvPr id="12" name="Picture 4" descr="https://geodesy.noaa.gov/CORS/SitePhotos/Required/tmg2/tmg2_ant_0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3702721" y="4318751"/>
            <a:ext cx="1383947" cy="103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911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Foundation CORS Goals</a:t>
            </a:r>
            <a:endParaRPr lang="en-US" sz="3200" b="1" dirty="0"/>
          </a:p>
        </p:txBody>
      </p:sp>
      <p:sp>
        <p:nvSpPr>
          <p:cNvPr id="3" name="Content Placeholder 2"/>
          <p:cNvSpPr>
            <a:spLocks noGrp="1"/>
          </p:cNvSpPr>
          <p:nvPr>
            <p:ph idx="1"/>
          </p:nvPr>
        </p:nvSpPr>
        <p:spPr>
          <a:xfrm>
            <a:off x="457200" y="1624012"/>
            <a:ext cx="8229600" cy="4525963"/>
          </a:xfrm>
        </p:spPr>
        <p:txBody>
          <a:bodyPr/>
          <a:lstStyle/>
          <a:p>
            <a:r>
              <a:rPr lang="en-US" sz="2400" dirty="0" smtClean="0"/>
              <a:t>MOUs in place with NASA and NSF to support the project</a:t>
            </a:r>
          </a:p>
          <a:p>
            <a:endParaRPr lang="en-US" sz="2400" dirty="0" smtClean="0"/>
          </a:p>
          <a:p>
            <a:r>
              <a:rPr lang="en-US" sz="2400" dirty="0" smtClean="0"/>
              <a:t>All NGS-owned Foundation CORS submitted to the IGS for consideration as stations</a:t>
            </a:r>
          </a:p>
          <a:p>
            <a:endParaRPr lang="en-US" sz="2400" dirty="0" smtClean="0"/>
          </a:p>
          <a:p>
            <a:r>
              <a:rPr lang="en-US" sz="2400" dirty="0" smtClean="0"/>
              <a:t>Network availability of 90% at all times</a:t>
            </a:r>
          </a:p>
          <a:p>
            <a:r>
              <a:rPr lang="en-US" sz="2400" dirty="0" smtClean="0"/>
              <a:t>Individual Station Down Time &lt; 14 days</a:t>
            </a:r>
          </a:p>
          <a:p>
            <a:endParaRPr lang="en-US" sz="2400" dirty="0"/>
          </a:p>
          <a:p>
            <a:r>
              <a:rPr lang="en-US" sz="2400" dirty="0" smtClean="0"/>
              <a:t>Stations provide definitional support for plate rotation models</a:t>
            </a:r>
          </a:p>
          <a:p>
            <a:endParaRPr lang="en-US" sz="2400" dirty="0"/>
          </a:p>
          <a:p>
            <a:r>
              <a:rPr lang="en-US" sz="2400" dirty="0" smtClean="0"/>
              <a:t>5-year repeat of IERS site surveys for all Foundation CORS</a:t>
            </a:r>
            <a:endParaRPr lang="en-US" sz="2400" dirty="0"/>
          </a:p>
        </p:txBody>
      </p:sp>
      <p:sp>
        <p:nvSpPr>
          <p:cNvPr id="4" name="Slide Number Placeholder 3"/>
          <p:cNvSpPr>
            <a:spLocks noGrp="1"/>
          </p:cNvSpPr>
          <p:nvPr>
            <p:ph type="sldNum" sz="quarter" idx="12"/>
          </p:nvPr>
        </p:nvSpPr>
        <p:spPr/>
        <p:txBody>
          <a:bodyPr/>
          <a:lstStyle/>
          <a:p>
            <a:fld id="{6C348DBC-F07C-4DD7-8E16-F3396574BACF}" type="slidenum">
              <a:rPr lang="en-US" altLang="en-US" smtClean="0"/>
              <a:pPr/>
              <a:t>13</a:t>
            </a:fld>
            <a:endParaRPr lang="en-US" altLang="en-US"/>
          </a:p>
        </p:txBody>
      </p:sp>
    </p:spTree>
    <p:extLst>
      <p:ext uri="{BB962C8B-B14F-4D97-AF65-F5344CB8AC3E}">
        <p14:creationId xmlns:p14="http://schemas.microsoft.com/office/powerpoint/2010/main" val="80546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825"/>
            <a:ext cx="8229600" cy="1143000"/>
          </a:xfrm>
        </p:spPr>
        <p:txBody>
          <a:bodyPr/>
          <a:lstStyle/>
          <a:p>
            <a:r>
              <a:rPr lang="en-US" sz="3200" b="1" dirty="0" smtClean="0">
                <a:latin typeface="+mn-lt"/>
                <a:cs typeface="Times New Roman" panose="02020603050405020304" pitchFamily="18" charset="0"/>
              </a:rPr>
              <a:t>Recommendation #5- </a:t>
            </a:r>
            <a:br>
              <a:rPr lang="en-US" sz="3200" b="1" dirty="0" smtClean="0">
                <a:latin typeface="+mn-lt"/>
                <a:cs typeface="Times New Roman" panose="02020603050405020304" pitchFamily="18" charset="0"/>
              </a:rPr>
            </a:br>
            <a:r>
              <a:rPr lang="en-US" sz="3200" b="1" dirty="0" smtClean="0">
                <a:latin typeface="+mn-lt"/>
                <a:cs typeface="Times New Roman" panose="02020603050405020304" pitchFamily="18" charset="0"/>
              </a:rPr>
              <a:t>Support International Geodetic Services</a:t>
            </a:r>
            <a:endParaRPr lang="en-US" sz="3200" b="1" dirty="0">
              <a:latin typeface="+mn-lt"/>
              <a:cs typeface="Times New Roman" panose="02020603050405020304" pitchFamily="18" charset="0"/>
            </a:endParaRPr>
          </a:p>
        </p:txBody>
      </p:sp>
      <p:sp>
        <p:nvSpPr>
          <p:cNvPr id="3" name="Content Placeholder 2"/>
          <p:cNvSpPr>
            <a:spLocks noGrp="1"/>
          </p:cNvSpPr>
          <p:nvPr>
            <p:ph idx="1"/>
          </p:nvPr>
        </p:nvSpPr>
        <p:spPr>
          <a:xfrm>
            <a:off x="484909" y="1624012"/>
            <a:ext cx="8229600" cy="4525963"/>
          </a:xfrm>
        </p:spPr>
        <p:txBody>
          <a:bodyPr/>
          <a:lstStyle/>
          <a:p>
            <a:r>
              <a:rPr lang="en-US" sz="2400" dirty="0" smtClean="0"/>
              <a:t>International GNSS Service (IGS) Support:</a:t>
            </a:r>
          </a:p>
          <a:p>
            <a:pPr lvl="1"/>
            <a:r>
              <a:rPr lang="en-US" sz="2000" dirty="0" smtClean="0"/>
              <a:t>GPS Orbits: NGS </a:t>
            </a:r>
            <a:r>
              <a:rPr lang="en-US" sz="2000" dirty="0"/>
              <a:t>Analysis </a:t>
            </a:r>
            <a:r>
              <a:rPr lang="en-US" sz="2000" dirty="0" smtClean="0"/>
              <a:t>Center for 25 years</a:t>
            </a:r>
          </a:p>
          <a:p>
            <a:pPr lvl="1"/>
            <a:r>
              <a:rPr lang="en-US" sz="2000" dirty="0" smtClean="0"/>
              <a:t>GPS Orbits: NGS served as Analysis Center Coordinator for two terms (2008-2012, 2012-2016)</a:t>
            </a:r>
          </a:p>
          <a:p>
            <a:pPr lvl="1"/>
            <a:r>
              <a:rPr lang="en-US" sz="2000" dirty="0" smtClean="0"/>
              <a:t>Absolute Antenna Calibration (ANTEX, new robotic arm)</a:t>
            </a:r>
          </a:p>
          <a:p>
            <a:pPr lvl="1"/>
            <a:r>
              <a:rPr lang="en-US" sz="2000" dirty="0" smtClean="0"/>
              <a:t>NGS-owned IGS stations (3 existing, 8 more planned as Foundation CORS)</a:t>
            </a:r>
          </a:p>
          <a:p>
            <a:pPr lvl="1"/>
            <a:endParaRPr lang="en-US" sz="2000" dirty="0" smtClean="0"/>
          </a:p>
          <a:p>
            <a:r>
              <a:rPr lang="en-US" sz="2400" dirty="0" smtClean="0"/>
              <a:t>International Earth Rotation Service (IERS) Support:</a:t>
            </a:r>
          </a:p>
          <a:p>
            <a:pPr lvl="1"/>
            <a:r>
              <a:rPr lang="en-US" sz="2000" dirty="0"/>
              <a:t>Experts in IERS site surveys at “fundamental” sites for ITRF</a:t>
            </a:r>
          </a:p>
          <a:p>
            <a:pPr lvl="1"/>
            <a:r>
              <a:rPr lang="en-US" sz="2000" dirty="0" smtClean="0"/>
              <a:t>Publishing new ITRF14 coordinates at CORS in early 2019</a:t>
            </a:r>
          </a:p>
          <a:p>
            <a:pPr lvl="1"/>
            <a:r>
              <a:rPr lang="en-US" sz="2000" dirty="0" smtClean="0"/>
              <a:t>Utilizing IERS geophysical models in GNSS processing</a:t>
            </a:r>
          </a:p>
          <a:p>
            <a:pPr lvl="1"/>
            <a:r>
              <a:rPr lang="en-US" sz="2000" dirty="0" smtClean="0"/>
              <a:t>MOU on Earth Orientation Parameters</a:t>
            </a:r>
            <a:endParaRPr lang="en-US" sz="2000" dirty="0"/>
          </a:p>
        </p:txBody>
      </p:sp>
      <p:sp>
        <p:nvSpPr>
          <p:cNvPr id="4" name="Slide Number Placeholder 3"/>
          <p:cNvSpPr>
            <a:spLocks noGrp="1"/>
          </p:cNvSpPr>
          <p:nvPr>
            <p:ph type="sldNum" sz="quarter" idx="12"/>
          </p:nvPr>
        </p:nvSpPr>
        <p:spPr/>
        <p:txBody>
          <a:bodyPr/>
          <a:lstStyle/>
          <a:p>
            <a:fld id="{6C348DBC-F07C-4DD7-8E16-F3396574BACF}" type="slidenum">
              <a:rPr lang="en-US" altLang="en-US" smtClean="0"/>
              <a:pPr/>
              <a:t>14</a:t>
            </a:fld>
            <a:endParaRPr lang="en-US" altLang="en-US"/>
          </a:p>
        </p:txBody>
      </p:sp>
      <p:pic>
        <p:nvPicPr>
          <p:cNvPr id="3074" name="Picture 2" descr="http://www.igs.org/assets/images/logo-ig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741055"/>
            <a:ext cx="1581150" cy="571501"/>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iers earth rot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Image result for iers earth rot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4343400"/>
            <a:ext cx="727075" cy="941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67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94" y="471985"/>
            <a:ext cx="8229600" cy="1143000"/>
          </a:xfrm>
        </p:spPr>
        <p:txBody>
          <a:bodyPr/>
          <a:lstStyle/>
          <a:p>
            <a:r>
              <a:rPr lang="en-US" sz="3200" b="1" dirty="0" smtClean="0">
                <a:latin typeface="+mn-lt"/>
                <a:cs typeface="Times New Roman" panose="02020603050405020304" pitchFamily="18" charset="0"/>
              </a:rPr>
              <a:t>25 Years of NGS Orbit Products</a:t>
            </a:r>
            <a:br>
              <a:rPr lang="en-US" sz="3200" b="1" dirty="0" smtClean="0">
                <a:latin typeface="+mn-lt"/>
                <a:cs typeface="Times New Roman" panose="02020603050405020304" pitchFamily="18" charset="0"/>
              </a:rPr>
            </a:br>
            <a:r>
              <a:rPr lang="en-US" sz="3200" b="1" dirty="0" smtClean="0">
                <a:latin typeface="+mn-lt"/>
                <a:cs typeface="Times New Roman" panose="02020603050405020304" pitchFamily="18" charset="0"/>
              </a:rPr>
              <a:t>as an IGS Analysis Center</a:t>
            </a:r>
            <a:endParaRPr lang="en-US" sz="3200" b="1" dirty="0">
              <a:latin typeface="+mn-lt"/>
              <a:cs typeface="Times New Roman" panose="02020603050405020304" pitchFamily="18" charset="0"/>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447800"/>
            <a:ext cx="7190466" cy="4924509"/>
          </a:xfrm>
        </p:spPr>
      </p:pic>
      <p:sp>
        <p:nvSpPr>
          <p:cNvPr id="4" name="Slide Number Placeholder 3"/>
          <p:cNvSpPr>
            <a:spLocks noGrp="1"/>
          </p:cNvSpPr>
          <p:nvPr>
            <p:ph type="sldNum" sz="quarter" idx="12"/>
          </p:nvPr>
        </p:nvSpPr>
        <p:spPr/>
        <p:txBody>
          <a:bodyPr/>
          <a:lstStyle/>
          <a:p>
            <a:fld id="{6C348DBC-F07C-4DD7-8E16-F3396574BACF}" type="slidenum">
              <a:rPr lang="en-US" altLang="en-US" smtClean="0"/>
              <a:pPr/>
              <a:t>15</a:t>
            </a:fld>
            <a:endParaRPr lang="en-US" altLang="en-US"/>
          </a:p>
        </p:txBody>
      </p:sp>
    </p:spTree>
    <p:extLst>
      <p:ext uri="{BB962C8B-B14F-4D97-AF65-F5344CB8AC3E}">
        <p14:creationId xmlns:p14="http://schemas.microsoft.com/office/powerpoint/2010/main" val="30030291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b="1" dirty="0" smtClean="0">
                <a:latin typeface="+mn-lt"/>
                <a:cs typeface="Times New Roman" panose="02020603050405020304" pitchFamily="18" charset="0"/>
              </a:rPr>
              <a:t>Recommendation #5- </a:t>
            </a:r>
            <a:br>
              <a:rPr lang="en-US" sz="3200" b="1" dirty="0" smtClean="0">
                <a:latin typeface="+mn-lt"/>
                <a:cs typeface="Times New Roman" panose="02020603050405020304" pitchFamily="18" charset="0"/>
              </a:rPr>
            </a:br>
            <a:r>
              <a:rPr lang="en-US" sz="3200" b="1" dirty="0" smtClean="0">
                <a:latin typeface="+mn-lt"/>
                <a:cs typeface="Times New Roman" panose="02020603050405020304" pitchFamily="18" charset="0"/>
              </a:rPr>
              <a:t>Support </a:t>
            </a:r>
            <a:r>
              <a:rPr lang="en-US" sz="3200" b="1" dirty="0">
                <a:latin typeface="+mn-lt"/>
                <a:cs typeface="Times New Roman" panose="02020603050405020304" pitchFamily="18" charset="0"/>
              </a:rPr>
              <a:t>International Geodetic Services</a:t>
            </a:r>
            <a:endParaRPr lang="en-US" sz="3200" b="1" dirty="0">
              <a:latin typeface="+mn-lt"/>
            </a:endParaRPr>
          </a:p>
        </p:txBody>
      </p:sp>
      <p:sp>
        <p:nvSpPr>
          <p:cNvPr id="3" name="Content Placeholder 2"/>
          <p:cNvSpPr>
            <a:spLocks noGrp="1"/>
          </p:cNvSpPr>
          <p:nvPr>
            <p:ph idx="1"/>
          </p:nvPr>
        </p:nvSpPr>
        <p:spPr>
          <a:xfrm>
            <a:off x="457200" y="1634043"/>
            <a:ext cx="8229600" cy="4525963"/>
          </a:xfrm>
        </p:spPr>
        <p:txBody>
          <a:bodyPr/>
          <a:lstStyle/>
          <a:p>
            <a:r>
              <a:rPr lang="en-US" sz="2000" dirty="0" smtClean="0"/>
              <a:t>International Gravity Field Service (IGFS) Support:</a:t>
            </a:r>
          </a:p>
          <a:p>
            <a:pPr lvl="1"/>
            <a:r>
              <a:rPr lang="en-US" sz="1800" dirty="0" smtClean="0"/>
              <a:t>Chair: </a:t>
            </a:r>
          </a:p>
          <a:p>
            <a:pPr lvl="2"/>
            <a:r>
              <a:rPr lang="en-US" sz="1400" dirty="0" smtClean="0"/>
              <a:t>IAG Subcommittee 2.1 (Terrestrial Gravimetry Techniques)</a:t>
            </a:r>
          </a:p>
          <a:p>
            <a:pPr lvl="2"/>
            <a:r>
              <a:rPr lang="en-US" sz="1400" dirty="0" smtClean="0"/>
              <a:t>IAG Subcommittee 2.2 (Geoid Methodology) Working Group on Geoid Computation Validation</a:t>
            </a:r>
          </a:p>
          <a:p>
            <a:pPr lvl="1"/>
            <a:r>
              <a:rPr lang="en-US" sz="1800" dirty="0" smtClean="0"/>
              <a:t>Member: </a:t>
            </a:r>
          </a:p>
          <a:p>
            <a:pPr lvl="2"/>
            <a:r>
              <a:rPr lang="en-US" sz="1400" dirty="0" smtClean="0"/>
              <a:t>IAG Study Group 2.1.1 (Global absolute gravity reference system)</a:t>
            </a:r>
          </a:p>
          <a:p>
            <a:pPr lvl="2"/>
            <a:r>
              <a:rPr lang="en-US" sz="1400" dirty="0"/>
              <a:t>Steering Committee for International Comparisons of Absolute Gravimeters 2017 (</a:t>
            </a:r>
            <a:r>
              <a:rPr lang="en-US" sz="1400" dirty="0" smtClean="0"/>
              <a:t>ICAG</a:t>
            </a:r>
            <a:r>
              <a:rPr lang="en-US" sz="1400" dirty="0"/>
              <a:t>)</a:t>
            </a:r>
            <a:endParaRPr lang="en-US" sz="1400" dirty="0" smtClean="0"/>
          </a:p>
          <a:p>
            <a:pPr lvl="1"/>
            <a:endParaRPr lang="en-US" sz="1800" dirty="0" smtClean="0"/>
          </a:p>
          <a:p>
            <a:pPr lvl="1"/>
            <a:r>
              <a:rPr lang="en-US" sz="1800" dirty="0" smtClean="0"/>
              <a:t>Hosted 3 North American Comparisons of Absolute Gravimeters</a:t>
            </a:r>
          </a:p>
          <a:p>
            <a:pPr lvl="2"/>
            <a:r>
              <a:rPr lang="en-US" sz="1400" dirty="0" smtClean="0"/>
              <a:t>2017 “Key Comparison SIM.M.GK-1” with the National Institutes of Standards and Technology and the International Bureau of Weights and Measures (BIPM)</a:t>
            </a:r>
          </a:p>
          <a:p>
            <a:pPr marL="457200" lvl="1" indent="0">
              <a:buNone/>
            </a:pPr>
            <a:endParaRPr lang="en-US" sz="1800" dirty="0" smtClean="0"/>
          </a:p>
          <a:p>
            <a:pPr lvl="1"/>
            <a:r>
              <a:rPr lang="en-US" sz="1800" dirty="0" smtClean="0"/>
              <a:t>Hosted Airborne Gravimetry for Geodesy Summer School (IAG Endorsed)</a:t>
            </a:r>
          </a:p>
          <a:p>
            <a:pPr marL="457200" lvl="1" indent="0">
              <a:buNone/>
            </a:pPr>
            <a:endParaRPr lang="en-US" sz="1800" dirty="0" smtClean="0"/>
          </a:p>
          <a:p>
            <a:pPr lvl="1"/>
            <a:r>
              <a:rPr lang="en-US" sz="1800" dirty="0" smtClean="0"/>
              <a:t>Will evaluate </a:t>
            </a:r>
            <a:r>
              <a:rPr lang="en-US" sz="1800" dirty="0"/>
              <a:t>the National Geospatial-Intelligence Agency’s Earth Gravitational Model 2020 (EGM2020</a:t>
            </a:r>
            <a:r>
              <a:rPr lang="en-US" sz="1800" dirty="0" smtClean="0"/>
              <a:t>) </a:t>
            </a:r>
          </a:p>
          <a:p>
            <a:pPr lvl="2"/>
            <a:r>
              <a:rPr lang="en-US" sz="1400" dirty="0" smtClean="0"/>
              <a:t>May become the basis of the International Height Reference System (IHRS)</a:t>
            </a:r>
          </a:p>
          <a:p>
            <a:pPr lvl="1"/>
            <a:endParaRPr lang="en-US" sz="1800" dirty="0" smtClean="0"/>
          </a:p>
          <a:p>
            <a:pPr lvl="1"/>
            <a:endParaRPr lang="en-US" sz="1800" dirty="0"/>
          </a:p>
        </p:txBody>
      </p:sp>
      <p:sp>
        <p:nvSpPr>
          <p:cNvPr id="4" name="Slide Number Placeholder 3"/>
          <p:cNvSpPr>
            <a:spLocks noGrp="1"/>
          </p:cNvSpPr>
          <p:nvPr>
            <p:ph type="sldNum" sz="quarter" idx="12"/>
          </p:nvPr>
        </p:nvSpPr>
        <p:spPr/>
        <p:txBody>
          <a:bodyPr/>
          <a:lstStyle/>
          <a:p>
            <a:fld id="{6C348DBC-F07C-4DD7-8E16-F3396574BACF}" type="slidenum">
              <a:rPr lang="en-US" altLang="en-US" smtClean="0"/>
              <a:pPr/>
              <a:t>16</a:t>
            </a:fld>
            <a:endParaRPr lang="en-US" altLang="en-US"/>
          </a:p>
        </p:txBody>
      </p:sp>
      <p:pic>
        <p:nvPicPr>
          <p:cNvPr id="2050" name="Picture 2" descr="IGFS - International Gravity Field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629496"/>
            <a:ext cx="1181100" cy="660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80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75"/>
            <a:ext cx="8229600" cy="1143000"/>
          </a:xfrm>
        </p:spPr>
        <p:txBody>
          <a:bodyPr/>
          <a:lstStyle/>
          <a:p>
            <a:r>
              <a:rPr lang="en-US" sz="3200" b="1" dirty="0" smtClean="0">
                <a:latin typeface="+mn-lt"/>
                <a:cs typeface="Times New Roman" panose="02020603050405020304" pitchFamily="18" charset="0"/>
              </a:rPr>
              <a:t>Recommendation #6- </a:t>
            </a:r>
            <a:br>
              <a:rPr lang="en-US" sz="3200" b="1" dirty="0" smtClean="0">
                <a:latin typeface="+mn-lt"/>
                <a:cs typeface="Times New Roman" panose="02020603050405020304" pitchFamily="18" charset="0"/>
              </a:rPr>
            </a:br>
            <a:r>
              <a:rPr lang="en-US" sz="3200" b="1" dirty="0" smtClean="0">
                <a:latin typeface="+mn-lt"/>
                <a:cs typeface="Times New Roman" panose="02020603050405020304" pitchFamily="18" charset="0"/>
              </a:rPr>
              <a:t>Commit to Maintaining the ITRF</a:t>
            </a:r>
            <a:endParaRPr lang="en-US" sz="3200" b="1" dirty="0">
              <a:latin typeface="+mn-lt"/>
            </a:endParaRPr>
          </a:p>
        </p:txBody>
      </p:sp>
      <p:sp>
        <p:nvSpPr>
          <p:cNvPr id="3" name="Content Placeholder 2"/>
          <p:cNvSpPr>
            <a:spLocks noGrp="1"/>
          </p:cNvSpPr>
          <p:nvPr>
            <p:ph idx="1"/>
          </p:nvPr>
        </p:nvSpPr>
        <p:spPr>
          <a:xfrm>
            <a:off x="180010" y="1603198"/>
            <a:ext cx="5334000" cy="4908005"/>
          </a:xfrm>
        </p:spPr>
        <p:txBody>
          <a:bodyPr/>
          <a:lstStyle/>
          <a:p>
            <a:r>
              <a:rPr lang="en-US" sz="2400" dirty="0" smtClean="0">
                <a:ln w="0"/>
                <a:effectLst>
                  <a:outerShdw blurRad="38100" dist="19050" dir="2700000" algn="tl" rotWithShape="0">
                    <a:schemeClr val="dk1">
                      <a:alpha val="40000"/>
                    </a:schemeClr>
                  </a:outerShdw>
                </a:effectLst>
              </a:rPr>
              <a:t>Blueprint Part 1: Commitment to tie the new NSRS reference frames to the ITRF</a:t>
            </a:r>
          </a:p>
          <a:p>
            <a:endParaRPr lang="en-US" sz="2400" dirty="0" smtClean="0">
              <a:ln w="0"/>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Foundation CORS</a:t>
            </a:r>
          </a:p>
          <a:p>
            <a:r>
              <a:rPr lang="en-US" sz="2400" dirty="0">
                <a:ln w="0"/>
                <a:effectLst>
                  <a:outerShdw blurRad="38100" dist="19050" dir="2700000" algn="tl" rotWithShape="0">
                    <a:schemeClr val="dk1">
                      <a:alpha val="40000"/>
                    </a:schemeClr>
                  </a:outerShdw>
                </a:effectLst>
              </a:rPr>
              <a:t>IERS site surveys</a:t>
            </a:r>
          </a:p>
          <a:p>
            <a:endParaRPr lang="en-US" sz="2400" dirty="0" smtClean="0">
              <a:ln w="0"/>
              <a:effectLst>
                <a:outerShdw blurRad="38100" dist="19050" dir="2700000" algn="tl" rotWithShape="0">
                  <a:schemeClr val="dk1">
                    <a:alpha val="40000"/>
                  </a:schemeClr>
                </a:outerShdw>
              </a:effectLst>
            </a:endParaRPr>
          </a:p>
          <a:p>
            <a:r>
              <a:rPr lang="en-US" sz="2400" dirty="0" smtClean="0">
                <a:ln w="0"/>
                <a:effectLst>
                  <a:outerShdw blurRad="38100" dist="19050" dir="2700000" algn="tl" rotWithShape="0">
                    <a:schemeClr val="dk1">
                      <a:alpha val="40000"/>
                    </a:schemeClr>
                  </a:outerShdw>
                </a:effectLst>
              </a:rPr>
              <a:t>International participation with:</a:t>
            </a:r>
          </a:p>
          <a:p>
            <a:endParaRPr lang="en-US" sz="2400" dirty="0" smtClean="0">
              <a:ln w="0"/>
              <a:effectLst>
                <a:outerShdw blurRad="38100" dist="19050" dir="2700000" algn="tl" rotWithShape="0">
                  <a:schemeClr val="dk1">
                    <a:alpha val="40000"/>
                  </a:schemeClr>
                </a:outerShdw>
              </a:effectLst>
            </a:endParaRPr>
          </a:p>
        </p:txBody>
      </p:sp>
      <p:sp>
        <p:nvSpPr>
          <p:cNvPr id="4" name="Slide Number Placeholder 3"/>
          <p:cNvSpPr>
            <a:spLocks noGrp="1"/>
          </p:cNvSpPr>
          <p:nvPr>
            <p:ph type="sldNum" sz="quarter" idx="12"/>
          </p:nvPr>
        </p:nvSpPr>
        <p:spPr/>
        <p:txBody>
          <a:bodyPr/>
          <a:lstStyle/>
          <a:p>
            <a:fld id="{6C348DBC-F07C-4DD7-8E16-F3396574BACF}" type="slidenum">
              <a:rPr lang="en-US" altLang="en-US" smtClean="0"/>
              <a:pPr/>
              <a:t>17</a:t>
            </a:fld>
            <a:endParaRPr lang="en-US" altLang="en-US"/>
          </a:p>
        </p:txBody>
      </p:sp>
      <p:pic>
        <p:nvPicPr>
          <p:cNvPr id="12" name="Picture 11"/>
          <p:cNvPicPr>
            <a:picLocks noChangeAspect="1"/>
          </p:cNvPicPr>
          <p:nvPr/>
        </p:nvPicPr>
        <p:blipFill>
          <a:blip r:embed="rId3"/>
          <a:stretch>
            <a:fillRect/>
          </a:stretch>
        </p:blipFill>
        <p:spPr>
          <a:xfrm>
            <a:off x="6698988" y="1782492"/>
            <a:ext cx="2258990" cy="2999644"/>
          </a:xfrm>
          <a:prstGeom prst="rect">
            <a:avLst/>
          </a:prstGeom>
        </p:spPr>
      </p:pic>
      <p:sp>
        <p:nvSpPr>
          <p:cNvPr id="13" name="TextBox 12"/>
          <p:cNvSpPr txBox="1"/>
          <p:nvPr/>
        </p:nvSpPr>
        <p:spPr>
          <a:xfrm>
            <a:off x="5631676" y="3167648"/>
            <a:ext cx="1013803" cy="523220"/>
          </a:xfrm>
          <a:prstGeom prst="rect">
            <a:avLst/>
          </a:prstGeom>
          <a:noFill/>
        </p:spPr>
        <p:txBody>
          <a:bodyPr wrap="none" rtlCol="0">
            <a:spAutoFit/>
          </a:bodyPr>
          <a:lstStyle/>
          <a:p>
            <a:pPr algn="ctr"/>
            <a:r>
              <a:rPr lang="en-US" sz="1400" b="1" dirty="0" smtClean="0">
                <a:latin typeface="+mn-lt"/>
              </a:rPr>
              <a:t>Geometric</a:t>
            </a:r>
            <a:r>
              <a:rPr lang="en-US" sz="1400" dirty="0" smtClean="0">
                <a:latin typeface="+mn-lt"/>
              </a:rPr>
              <a:t>:</a:t>
            </a:r>
          </a:p>
          <a:p>
            <a:pPr algn="ctr"/>
            <a:r>
              <a:rPr lang="en-US" sz="1400" dirty="0" smtClean="0">
                <a:latin typeface="+mn-lt"/>
              </a:rPr>
              <a:t>Sep 2017</a:t>
            </a:r>
          </a:p>
        </p:txBody>
      </p:sp>
      <p:grpSp>
        <p:nvGrpSpPr>
          <p:cNvPr id="8" name="Group 7"/>
          <p:cNvGrpSpPr/>
          <p:nvPr/>
        </p:nvGrpSpPr>
        <p:grpSpPr>
          <a:xfrm>
            <a:off x="3857143" y="5264775"/>
            <a:ext cx="2004074" cy="917115"/>
            <a:chOff x="6088972" y="4792749"/>
            <a:chExt cx="2004074" cy="917115"/>
          </a:xfrm>
        </p:grpSpPr>
        <p:pic>
          <p:nvPicPr>
            <p:cNvPr id="1026" name="Picture 2" descr="SIRGAS-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4259" y="4792749"/>
              <a:ext cx="1333500" cy="5261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88972" y="5309754"/>
              <a:ext cx="2004074" cy="400110"/>
            </a:xfrm>
            <a:prstGeom prst="rect">
              <a:avLst/>
            </a:prstGeom>
            <a:noFill/>
          </p:spPr>
          <p:txBody>
            <a:bodyPr wrap="none" rtlCol="0">
              <a:spAutoFit/>
            </a:bodyPr>
            <a:lstStyle/>
            <a:p>
              <a:pPr algn="ctr"/>
              <a:r>
                <a:rPr lang="en-US" sz="1000" dirty="0" smtClean="0">
                  <a:latin typeface="+mn-lt"/>
                </a:rPr>
                <a:t>Sistema de </a:t>
              </a:r>
              <a:r>
                <a:rPr lang="en-US" sz="1000" dirty="0" err="1" smtClean="0">
                  <a:latin typeface="+mn-lt"/>
                </a:rPr>
                <a:t>Referencia</a:t>
              </a:r>
              <a:r>
                <a:rPr lang="en-US" sz="1000" dirty="0" smtClean="0">
                  <a:latin typeface="+mn-lt"/>
                </a:rPr>
                <a:t> </a:t>
              </a:r>
              <a:r>
                <a:rPr lang="en-US" sz="1000" dirty="0" err="1" smtClean="0">
                  <a:latin typeface="+mn-lt"/>
                </a:rPr>
                <a:t>Geocéntrico</a:t>
              </a:r>
              <a:endParaRPr lang="en-US" sz="1000" dirty="0" smtClean="0">
                <a:latin typeface="+mn-lt"/>
              </a:endParaRPr>
            </a:p>
            <a:p>
              <a:pPr algn="ctr"/>
              <a:r>
                <a:rPr lang="en-US" sz="1000" dirty="0" smtClean="0">
                  <a:latin typeface="+mn-lt"/>
                </a:rPr>
                <a:t>para las </a:t>
              </a:r>
              <a:r>
                <a:rPr lang="en-US" sz="1000" dirty="0" err="1" smtClean="0">
                  <a:latin typeface="+mn-lt"/>
                </a:rPr>
                <a:t>Américas</a:t>
              </a:r>
              <a:endParaRPr lang="en-US" sz="1000" dirty="0">
                <a:latin typeface="+mn-lt"/>
              </a:endParaRPr>
            </a:p>
          </p:txBody>
        </p:sp>
      </p:grpSp>
      <p:grpSp>
        <p:nvGrpSpPr>
          <p:cNvPr id="9" name="Group 8"/>
          <p:cNvGrpSpPr/>
          <p:nvPr/>
        </p:nvGrpSpPr>
        <p:grpSpPr>
          <a:xfrm>
            <a:off x="6351878" y="5246589"/>
            <a:ext cx="2476960" cy="1030248"/>
            <a:chOff x="5845619" y="5794982"/>
            <a:chExt cx="2476960" cy="1030248"/>
          </a:xfrm>
        </p:grpSpPr>
        <p:pic>
          <p:nvPicPr>
            <p:cNvPr id="1034" name="Picture 10" descr="http://ggim.un.org/assets/img/sliders/ggim/UN-GGIM-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5974" y="5794982"/>
              <a:ext cx="476250" cy="4762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845619" y="6271232"/>
              <a:ext cx="2476960" cy="553998"/>
            </a:xfrm>
            <a:prstGeom prst="rect">
              <a:avLst/>
            </a:prstGeom>
            <a:noFill/>
          </p:spPr>
          <p:txBody>
            <a:bodyPr wrap="none" rtlCol="0">
              <a:spAutoFit/>
            </a:bodyPr>
            <a:lstStyle/>
            <a:p>
              <a:pPr algn="ctr"/>
              <a:r>
                <a:rPr lang="en-US" sz="1000" dirty="0" smtClean="0">
                  <a:latin typeface="+mn-lt"/>
                </a:rPr>
                <a:t>United Nations Committee of Experts on </a:t>
              </a:r>
              <a:br>
                <a:rPr lang="en-US" sz="1000" dirty="0" smtClean="0">
                  <a:latin typeface="+mn-lt"/>
                </a:rPr>
              </a:br>
              <a:r>
                <a:rPr lang="en-US" sz="1000" dirty="0" smtClean="0">
                  <a:latin typeface="+mn-lt"/>
                </a:rPr>
                <a:t>Global Geospatial Information Management</a:t>
              </a:r>
            </a:p>
            <a:p>
              <a:pPr algn="ctr"/>
              <a:r>
                <a:rPr lang="en-US" sz="1000" dirty="0" smtClean="0">
                  <a:latin typeface="+mn-lt"/>
                </a:rPr>
                <a:t>(UN-GGIM)</a:t>
              </a:r>
              <a:endParaRPr lang="en-US" sz="1000" dirty="0">
                <a:latin typeface="+mn-lt"/>
              </a:endParaRPr>
            </a:p>
          </p:txBody>
        </p:sp>
      </p:grpSp>
      <p:grpSp>
        <p:nvGrpSpPr>
          <p:cNvPr id="11" name="Group 10"/>
          <p:cNvGrpSpPr/>
          <p:nvPr/>
        </p:nvGrpSpPr>
        <p:grpSpPr>
          <a:xfrm>
            <a:off x="472100" y="5094972"/>
            <a:ext cx="2690159" cy="1534428"/>
            <a:chOff x="3165055" y="5874787"/>
            <a:chExt cx="2690159" cy="1534428"/>
          </a:xfrm>
        </p:grpSpPr>
        <p:grpSp>
          <p:nvGrpSpPr>
            <p:cNvPr id="10" name="Group 9"/>
            <p:cNvGrpSpPr/>
            <p:nvPr/>
          </p:nvGrpSpPr>
          <p:grpSpPr>
            <a:xfrm>
              <a:off x="3165055" y="5925407"/>
              <a:ext cx="2690159" cy="1483808"/>
              <a:chOff x="3291418" y="5798767"/>
              <a:chExt cx="2690159" cy="1483808"/>
            </a:xfrm>
          </p:grpSpPr>
          <p:pic>
            <p:nvPicPr>
              <p:cNvPr id="1036" name="Picture 12" descr="Bran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2299"/>
              <a:stretch/>
            </p:blipFill>
            <p:spPr bwMode="auto">
              <a:xfrm>
                <a:off x="5086534" y="5798767"/>
                <a:ext cx="486511" cy="62203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291418" y="6420801"/>
                <a:ext cx="2690159" cy="861774"/>
              </a:xfrm>
              <a:prstGeom prst="rect">
                <a:avLst/>
              </a:prstGeom>
              <a:noFill/>
            </p:spPr>
            <p:txBody>
              <a:bodyPr wrap="none" rtlCol="0">
                <a:spAutoFit/>
              </a:bodyPr>
              <a:lstStyle/>
              <a:p>
                <a:pPr algn="ctr"/>
                <a:r>
                  <a:rPr lang="en-US" sz="1000" dirty="0" smtClean="0">
                    <a:latin typeface="+mn-lt"/>
                  </a:rPr>
                  <a:t>International Union of Geodesy and Geophysics;</a:t>
                </a:r>
              </a:p>
              <a:p>
                <a:pPr algn="ctr"/>
                <a:r>
                  <a:rPr lang="en-US" sz="1000" dirty="0" smtClean="0">
                    <a:latin typeface="+mn-lt"/>
                  </a:rPr>
                  <a:t>International Association of Geodesy;</a:t>
                </a:r>
              </a:p>
              <a:p>
                <a:pPr algn="ctr"/>
                <a:r>
                  <a:rPr lang="en-US" sz="1000" dirty="0" smtClean="0">
                    <a:latin typeface="+mn-lt"/>
                  </a:rPr>
                  <a:t>Global Geodetic Observing System</a:t>
                </a:r>
              </a:p>
              <a:p>
                <a:pPr algn="ctr"/>
                <a:r>
                  <a:rPr lang="en-US" sz="1000" dirty="0" smtClean="0">
                    <a:latin typeface="+mn-lt"/>
                  </a:rPr>
                  <a:t/>
                </a:r>
                <a:br>
                  <a:rPr lang="en-US" sz="1000" dirty="0" smtClean="0">
                    <a:latin typeface="+mn-lt"/>
                  </a:rPr>
                </a:br>
                <a:endParaRPr lang="en-US" sz="1000" dirty="0">
                  <a:latin typeface="+mn-lt"/>
                </a:endParaRPr>
              </a:p>
            </p:txBody>
          </p:sp>
        </p:grpSp>
        <p:pic>
          <p:nvPicPr>
            <p:cNvPr id="1038" name="Picture 14" descr="http://www.iag-aig.org/templates_img/iuggref.png"/>
            <p:cNvPicPr>
              <a:picLocks noChangeAspect="1" noChangeArrowheads="1"/>
            </p:cNvPicPr>
            <p:nvPr/>
          </p:nvPicPr>
          <p:blipFill rotWithShape="1">
            <a:blip r:embed="rId7">
              <a:extLst>
                <a:ext uri="{28A0092B-C50C-407E-A947-70E740481C1C}">
                  <a14:useLocalDpi xmlns:a14="http://schemas.microsoft.com/office/drawing/2010/main" val="0"/>
                </a:ext>
              </a:extLst>
            </a:blip>
            <a:srcRect b="39697"/>
            <a:stretch/>
          </p:blipFill>
          <p:spPr bwMode="auto">
            <a:xfrm>
              <a:off x="3650613" y="5874787"/>
              <a:ext cx="1237191" cy="7460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73567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796924" y="465931"/>
            <a:ext cx="7600950" cy="714375"/>
          </a:xfrm>
          <a:prstGeom prst="rect">
            <a:avLst/>
          </a:prstGeom>
          <a:noFill/>
          <a:ln>
            <a:noFill/>
          </a:ln>
        </p:spPr>
        <p:txBody>
          <a:bodyPr spcFirstLastPara="1" wrap="square" lIns="91425" tIns="45700" rIns="91425" bIns="45700" anchor="ctr" anchorCtr="0">
            <a:noAutofit/>
          </a:bodyPr>
          <a:lstStyle/>
          <a:p>
            <a:pPr lvl="0">
              <a:lnSpc>
                <a:spcPct val="90000"/>
              </a:lnSpc>
              <a:spcBef>
                <a:spcPts val="0"/>
              </a:spcBef>
              <a:spcAft>
                <a:spcPts val="0"/>
              </a:spcAft>
              <a:buClr>
                <a:srgbClr val="002060"/>
              </a:buClr>
              <a:buSzPts val="3200"/>
            </a:pPr>
            <a:r>
              <a:rPr lang="en-US" sz="3200" b="1" dirty="0" smtClean="0">
                <a:latin typeface="+mn-lt"/>
                <a:cs typeface="Times New Roman" panose="02020603050405020304" pitchFamily="18" charset="0"/>
              </a:rPr>
              <a:t>Recommendation </a:t>
            </a:r>
            <a:r>
              <a:rPr lang="en-US" sz="3200" b="1" dirty="0">
                <a:latin typeface="+mn-lt"/>
                <a:cs typeface="Times New Roman" panose="02020603050405020304" pitchFamily="18" charset="0"/>
              </a:rPr>
              <a:t>#7- </a:t>
            </a:r>
            <a:r>
              <a:rPr lang="en-US" sz="3200" b="1" dirty="0" smtClean="0">
                <a:latin typeface="+mn-lt"/>
                <a:cs typeface="Times New Roman" panose="02020603050405020304" pitchFamily="18" charset="0"/>
              </a:rPr>
              <a:t/>
            </a:r>
            <a:br>
              <a:rPr lang="en-US" sz="3200" b="1" dirty="0" smtClean="0">
                <a:latin typeface="+mn-lt"/>
                <a:cs typeface="Times New Roman" panose="02020603050405020304" pitchFamily="18" charset="0"/>
              </a:rPr>
            </a:br>
            <a:r>
              <a:rPr lang="en-US" sz="3200" b="1" dirty="0" smtClean="0">
                <a:latin typeface="+mn-lt"/>
                <a:cs typeface="Times New Roman" panose="02020603050405020304" pitchFamily="18" charset="0"/>
              </a:rPr>
              <a:t>Establish </a:t>
            </a:r>
            <a:r>
              <a:rPr lang="en-US" sz="3200" b="1" dirty="0">
                <a:latin typeface="+mn-lt"/>
                <a:cs typeface="Times New Roman" panose="02020603050405020304" pitchFamily="18" charset="0"/>
              </a:rPr>
              <a:t>a Federal Geodetic Service</a:t>
            </a:r>
            <a:endParaRPr b="1" dirty="0">
              <a:latin typeface="+mn-lt"/>
            </a:endParaRPr>
          </a:p>
        </p:txBody>
      </p:sp>
      <p:sp>
        <p:nvSpPr>
          <p:cNvPr id="45" name="Google Shape;45;p7"/>
          <p:cNvSpPr txBox="1">
            <a:spLocks noGrp="1"/>
          </p:cNvSpPr>
          <p:nvPr>
            <p:ph type="body" idx="1"/>
          </p:nvPr>
        </p:nvSpPr>
        <p:spPr>
          <a:xfrm>
            <a:off x="371475" y="1340212"/>
            <a:ext cx="8467725" cy="9779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700"/>
              <a:buFont typeface="Noto Sans Symbols"/>
              <a:buNone/>
            </a:pPr>
            <a:r>
              <a:rPr lang="en-US" sz="1700" b="0" i="0" u="none" dirty="0">
                <a:ea typeface="Arial"/>
                <a:cs typeface="Arial"/>
                <a:sym typeface="Arial"/>
              </a:rPr>
              <a:t>The </a:t>
            </a:r>
            <a:r>
              <a:rPr lang="en-US" sz="1700" b="1" i="0" u="none" dirty="0">
                <a:ea typeface="Arial"/>
                <a:cs typeface="Arial"/>
                <a:sym typeface="Arial"/>
              </a:rPr>
              <a:t>Federal Geodetic Control </a:t>
            </a:r>
            <a:r>
              <a:rPr lang="en-US" sz="1700" b="1" i="0" u="none" dirty="0" smtClean="0">
                <a:ea typeface="Arial"/>
                <a:cs typeface="Arial"/>
                <a:sym typeface="Arial"/>
              </a:rPr>
              <a:t>Subcommittee (FGCS) of the Federal Geographic Data Committee (FGDC)</a:t>
            </a:r>
            <a:r>
              <a:rPr lang="en-US" sz="1700" b="0" i="0" u="none" dirty="0" smtClean="0">
                <a:ea typeface="Arial"/>
                <a:cs typeface="Arial"/>
                <a:sym typeface="Arial"/>
              </a:rPr>
              <a:t> helps </a:t>
            </a:r>
            <a:r>
              <a:rPr lang="en-US" sz="1700" b="0" i="0" u="none" dirty="0">
                <a:ea typeface="Arial"/>
                <a:cs typeface="Arial"/>
                <a:sym typeface="Arial"/>
              </a:rPr>
              <a:t>coordinate the planning and execution of geodetic surveys, developing standards and specifications for these surveys, and exchanging geodetic survey data and technical information among Federal agencies</a:t>
            </a:r>
            <a:r>
              <a:rPr lang="en-US" sz="1900" b="0" i="0" u="none" dirty="0">
                <a:ea typeface="Arial"/>
                <a:cs typeface="Arial"/>
                <a:sym typeface="Arial"/>
              </a:rPr>
              <a:t>.</a:t>
            </a:r>
            <a:endParaRPr dirty="0"/>
          </a:p>
        </p:txBody>
      </p:sp>
      <p:pic>
        <p:nvPicPr>
          <p:cNvPr id="47" name="Google Shape;47;p7" descr="Y:\shared\HQ\FGCS\Member agency logos\BIA.jpg"/>
          <p:cNvPicPr preferRelativeResize="0"/>
          <p:nvPr/>
        </p:nvPicPr>
        <p:blipFill rotWithShape="1">
          <a:blip r:embed="rId3">
            <a:alphaModFix/>
          </a:blip>
          <a:srcRect/>
          <a:stretch/>
        </p:blipFill>
        <p:spPr>
          <a:xfrm>
            <a:off x="100808" y="5667374"/>
            <a:ext cx="1160462" cy="1155700"/>
          </a:xfrm>
          <a:prstGeom prst="rect">
            <a:avLst/>
          </a:prstGeom>
          <a:noFill/>
          <a:ln>
            <a:noFill/>
          </a:ln>
        </p:spPr>
      </p:pic>
      <p:pic>
        <p:nvPicPr>
          <p:cNvPr id="48" name="Google Shape;48;p7" descr="Y:\shared\HQ\FGCS\Member agency logos\Census.jpg"/>
          <p:cNvPicPr preferRelativeResize="0"/>
          <p:nvPr/>
        </p:nvPicPr>
        <p:blipFill rotWithShape="1">
          <a:blip r:embed="rId4">
            <a:alphaModFix/>
          </a:blip>
          <a:srcRect/>
          <a:stretch/>
        </p:blipFill>
        <p:spPr>
          <a:xfrm>
            <a:off x="2417762" y="2727325"/>
            <a:ext cx="1524000" cy="487362"/>
          </a:xfrm>
          <a:prstGeom prst="rect">
            <a:avLst/>
          </a:prstGeom>
          <a:noFill/>
          <a:ln>
            <a:noFill/>
          </a:ln>
        </p:spPr>
      </p:pic>
      <p:pic>
        <p:nvPicPr>
          <p:cNvPr id="49" name="Google Shape;49;p7" descr="Y:\shared\HQ\FGCS\Member agency logos\FCC.jpg"/>
          <p:cNvPicPr preferRelativeResize="0"/>
          <p:nvPr/>
        </p:nvPicPr>
        <p:blipFill rotWithShape="1">
          <a:blip r:embed="rId5">
            <a:alphaModFix/>
          </a:blip>
          <a:srcRect/>
          <a:stretch/>
        </p:blipFill>
        <p:spPr>
          <a:xfrm>
            <a:off x="7696200" y="4483100"/>
            <a:ext cx="1143000" cy="1158875"/>
          </a:xfrm>
          <a:prstGeom prst="rect">
            <a:avLst/>
          </a:prstGeom>
          <a:noFill/>
          <a:ln>
            <a:noFill/>
          </a:ln>
        </p:spPr>
      </p:pic>
      <p:pic>
        <p:nvPicPr>
          <p:cNvPr id="50" name="Google Shape;50;p7" descr="Y:\shared\HQ\FGCS\Member agency logos\FEMA.jpg"/>
          <p:cNvPicPr preferRelativeResize="0"/>
          <p:nvPr/>
        </p:nvPicPr>
        <p:blipFill rotWithShape="1">
          <a:blip r:embed="rId6">
            <a:alphaModFix/>
          </a:blip>
          <a:srcRect/>
          <a:stretch/>
        </p:blipFill>
        <p:spPr>
          <a:xfrm>
            <a:off x="6219825" y="2676525"/>
            <a:ext cx="2484437" cy="882650"/>
          </a:xfrm>
          <a:prstGeom prst="rect">
            <a:avLst/>
          </a:prstGeom>
          <a:noFill/>
          <a:ln>
            <a:noFill/>
          </a:ln>
        </p:spPr>
      </p:pic>
      <p:pic>
        <p:nvPicPr>
          <p:cNvPr id="51" name="Google Shape;51;p7" descr="Y:\shared\HQ\FGCS\Member agency logos\FSA.jpg"/>
          <p:cNvPicPr preferRelativeResize="0"/>
          <p:nvPr/>
        </p:nvPicPr>
        <p:blipFill rotWithShape="1">
          <a:blip r:embed="rId7">
            <a:alphaModFix/>
          </a:blip>
          <a:srcRect/>
          <a:stretch/>
        </p:blipFill>
        <p:spPr>
          <a:xfrm>
            <a:off x="1274762" y="2736850"/>
            <a:ext cx="1016000" cy="676275"/>
          </a:xfrm>
          <a:prstGeom prst="rect">
            <a:avLst/>
          </a:prstGeom>
          <a:noFill/>
          <a:ln>
            <a:noFill/>
          </a:ln>
        </p:spPr>
      </p:pic>
      <p:pic>
        <p:nvPicPr>
          <p:cNvPr id="52" name="Google Shape;52;p7" descr="Y:\shared\HQ\FGCS\Member agency logos\FWS.jpg"/>
          <p:cNvPicPr preferRelativeResize="0"/>
          <p:nvPr/>
        </p:nvPicPr>
        <p:blipFill rotWithShape="1">
          <a:blip r:embed="rId8">
            <a:alphaModFix/>
          </a:blip>
          <a:srcRect/>
          <a:stretch/>
        </p:blipFill>
        <p:spPr>
          <a:xfrm>
            <a:off x="261937" y="2773362"/>
            <a:ext cx="846137" cy="1004887"/>
          </a:xfrm>
          <a:prstGeom prst="rect">
            <a:avLst/>
          </a:prstGeom>
          <a:noFill/>
          <a:ln>
            <a:noFill/>
          </a:ln>
        </p:spPr>
      </p:pic>
      <p:pic>
        <p:nvPicPr>
          <p:cNvPr id="53" name="Google Shape;53;p7" descr="Y:\shared\HQ\FGCS\Member agency logos\IBC.jpg"/>
          <p:cNvPicPr preferRelativeResize="0"/>
          <p:nvPr/>
        </p:nvPicPr>
        <p:blipFill rotWithShape="1">
          <a:blip r:embed="rId9">
            <a:alphaModFix/>
          </a:blip>
          <a:srcRect/>
          <a:stretch/>
        </p:blipFill>
        <p:spPr>
          <a:xfrm>
            <a:off x="5373687" y="3695700"/>
            <a:ext cx="1085850" cy="1071562"/>
          </a:xfrm>
          <a:prstGeom prst="rect">
            <a:avLst/>
          </a:prstGeom>
          <a:noFill/>
          <a:ln>
            <a:noFill/>
          </a:ln>
        </p:spPr>
      </p:pic>
      <p:pic>
        <p:nvPicPr>
          <p:cNvPr id="54" name="Google Shape;54;p7" descr="Y:\shared\HQ\FGCS\Member agency logos\NASA.jpg"/>
          <p:cNvPicPr preferRelativeResize="0"/>
          <p:nvPr/>
        </p:nvPicPr>
        <p:blipFill rotWithShape="1">
          <a:blip r:embed="rId10">
            <a:alphaModFix/>
          </a:blip>
          <a:srcRect/>
          <a:stretch/>
        </p:blipFill>
        <p:spPr>
          <a:xfrm>
            <a:off x="2857500" y="3422650"/>
            <a:ext cx="1096962" cy="914400"/>
          </a:xfrm>
          <a:prstGeom prst="rect">
            <a:avLst/>
          </a:prstGeom>
          <a:noFill/>
          <a:ln>
            <a:noFill/>
          </a:ln>
        </p:spPr>
      </p:pic>
      <p:pic>
        <p:nvPicPr>
          <p:cNvPr id="55" name="Google Shape;55;p7" descr="Y:\shared\HQ\FGCS\Member agency logos\NGA.jpg"/>
          <p:cNvPicPr preferRelativeResize="0"/>
          <p:nvPr/>
        </p:nvPicPr>
        <p:blipFill rotWithShape="1">
          <a:blip r:embed="rId11">
            <a:alphaModFix/>
          </a:blip>
          <a:srcRect/>
          <a:stretch/>
        </p:blipFill>
        <p:spPr>
          <a:xfrm>
            <a:off x="7696200" y="3416300"/>
            <a:ext cx="1071562" cy="1071562"/>
          </a:xfrm>
          <a:prstGeom prst="rect">
            <a:avLst/>
          </a:prstGeom>
          <a:noFill/>
          <a:ln>
            <a:noFill/>
          </a:ln>
        </p:spPr>
      </p:pic>
      <p:pic>
        <p:nvPicPr>
          <p:cNvPr id="56" name="Google Shape;56;p7" descr="Y:\shared\HQ\FGCS\Member agency logos\NPS.jpg"/>
          <p:cNvPicPr preferRelativeResize="0"/>
          <p:nvPr/>
        </p:nvPicPr>
        <p:blipFill rotWithShape="1">
          <a:blip r:embed="rId12">
            <a:alphaModFix/>
          </a:blip>
          <a:srcRect/>
          <a:stretch/>
        </p:blipFill>
        <p:spPr>
          <a:xfrm>
            <a:off x="6642100" y="4614862"/>
            <a:ext cx="785812" cy="1020762"/>
          </a:xfrm>
          <a:prstGeom prst="rect">
            <a:avLst/>
          </a:prstGeom>
          <a:noFill/>
          <a:ln>
            <a:noFill/>
          </a:ln>
        </p:spPr>
      </p:pic>
      <p:pic>
        <p:nvPicPr>
          <p:cNvPr id="57" name="Google Shape;57;p7" descr="Y:\shared\HQ\FGCS\Member agency logos\OSMRE.jpg"/>
          <p:cNvPicPr preferRelativeResize="0"/>
          <p:nvPr/>
        </p:nvPicPr>
        <p:blipFill rotWithShape="1">
          <a:blip r:embed="rId13">
            <a:alphaModFix/>
          </a:blip>
          <a:srcRect/>
          <a:stretch/>
        </p:blipFill>
        <p:spPr>
          <a:xfrm>
            <a:off x="3198416" y="5766594"/>
            <a:ext cx="968375" cy="968375"/>
          </a:xfrm>
          <a:prstGeom prst="rect">
            <a:avLst/>
          </a:prstGeom>
          <a:noFill/>
          <a:ln>
            <a:noFill/>
          </a:ln>
        </p:spPr>
      </p:pic>
      <p:pic>
        <p:nvPicPr>
          <p:cNvPr id="58" name="Google Shape;58;p7" descr="Y:\shared\HQ\FGCS\Member agency logos\TVA.jpg"/>
          <p:cNvPicPr preferRelativeResize="0"/>
          <p:nvPr/>
        </p:nvPicPr>
        <p:blipFill rotWithShape="1">
          <a:blip r:embed="rId14">
            <a:alphaModFix/>
          </a:blip>
          <a:srcRect/>
          <a:stretch/>
        </p:blipFill>
        <p:spPr>
          <a:xfrm>
            <a:off x="5640387" y="4852987"/>
            <a:ext cx="819150" cy="819150"/>
          </a:xfrm>
          <a:prstGeom prst="rect">
            <a:avLst/>
          </a:prstGeom>
          <a:noFill/>
          <a:ln>
            <a:noFill/>
          </a:ln>
        </p:spPr>
      </p:pic>
      <p:pic>
        <p:nvPicPr>
          <p:cNvPr id="59" name="Google Shape;59;p7" descr="Y:\shared\HQ\FGCS\Member agency logos\USACE.jpg"/>
          <p:cNvPicPr preferRelativeResize="0"/>
          <p:nvPr/>
        </p:nvPicPr>
        <p:blipFill rotWithShape="1">
          <a:blip r:embed="rId15">
            <a:alphaModFix/>
          </a:blip>
          <a:srcRect/>
          <a:stretch/>
        </p:blipFill>
        <p:spPr>
          <a:xfrm>
            <a:off x="6505575" y="3614737"/>
            <a:ext cx="1130300" cy="881062"/>
          </a:xfrm>
          <a:prstGeom prst="rect">
            <a:avLst/>
          </a:prstGeom>
          <a:noFill/>
          <a:ln>
            <a:noFill/>
          </a:ln>
        </p:spPr>
      </p:pic>
      <p:pic>
        <p:nvPicPr>
          <p:cNvPr id="60" name="Google Shape;60;p7" descr="Y:\shared\HQ\FGCS\Member agency logos\USBR.jpg"/>
          <p:cNvPicPr preferRelativeResize="0"/>
          <p:nvPr/>
        </p:nvPicPr>
        <p:blipFill rotWithShape="1">
          <a:blip r:embed="rId16">
            <a:alphaModFix/>
          </a:blip>
          <a:srcRect/>
          <a:stretch/>
        </p:blipFill>
        <p:spPr>
          <a:xfrm>
            <a:off x="236537" y="3917950"/>
            <a:ext cx="1498600" cy="677862"/>
          </a:xfrm>
          <a:prstGeom prst="rect">
            <a:avLst/>
          </a:prstGeom>
          <a:noFill/>
          <a:ln>
            <a:noFill/>
          </a:ln>
        </p:spPr>
      </p:pic>
      <p:pic>
        <p:nvPicPr>
          <p:cNvPr id="61" name="Google Shape;61;p7" descr="Y:\shared\HQ\FGCS\Member agency logos\USCG.jpg"/>
          <p:cNvPicPr preferRelativeResize="0"/>
          <p:nvPr/>
        </p:nvPicPr>
        <p:blipFill rotWithShape="1">
          <a:blip r:embed="rId17">
            <a:alphaModFix/>
          </a:blip>
          <a:srcRect/>
          <a:stretch/>
        </p:blipFill>
        <p:spPr>
          <a:xfrm>
            <a:off x="5118100" y="2654300"/>
            <a:ext cx="1101725" cy="927100"/>
          </a:xfrm>
          <a:prstGeom prst="rect">
            <a:avLst/>
          </a:prstGeom>
          <a:noFill/>
          <a:ln>
            <a:noFill/>
          </a:ln>
        </p:spPr>
      </p:pic>
      <p:pic>
        <p:nvPicPr>
          <p:cNvPr id="62" name="Google Shape;62;p7" descr="Y:\shared\HQ\FGCS\Member agency logos\USFS.jpg"/>
          <p:cNvPicPr preferRelativeResize="0"/>
          <p:nvPr/>
        </p:nvPicPr>
        <p:blipFill rotWithShape="1">
          <a:blip r:embed="rId18">
            <a:alphaModFix/>
          </a:blip>
          <a:srcRect/>
          <a:stretch/>
        </p:blipFill>
        <p:spPr>
          <a:xfrm>
            <a:off x="1836737" y="3536950"/>
            <a:ext cx="860425" cy="911225"/>
          </a:xfrm>
          <a:prstGeom prst="rect">
            <a:avLst/>
          </a:prstGeom>
          <a:noFill/>
          <a:ln>
            <a:noFill/>
          </a:ln>
        </p:spPr>
      </p:pic>
      <p:pic>
        <p:nvPicPr>
          <p:cNvPr id="63" name="Google Shape;63;p7" descr="Y:\shared\HQ\FGCS\Member agency logos\USGS.jpg"/>
          <p:cNvPicPr preferRelativeResize="0"/>
          <p:nvPr/>
        </p:nvPicPr>
        <p:blipFill rotWithShape="1">
          <a:blip r:embed="rId19">
            <a:alphaModFix/>
          </a:blip>
          <a:srcRect/>
          <a:stretch/>
        </p:blipFill>
        <p:spPr>
          <a:xfrm>
            <a:off x="1531541" y="5930106"/>
            <a:ext cx="1455737" cy="534987"/>
          </a:xfrm>
          <a:prstGeom prst="rect">
            <a:avLst/>
          </a:prstGeom>
          <a:noFill/>
          <a:ln>
            <a:noFill/>
          </a:ln>
        </p:spPr>
      </p:pic>
      <p:pic>
        <p:nvPicPr>
          <p:cNvPr id="64" name="Google Shape;64;p7" descr="Y:\shared\HQ\FGCS\Member agency logos\USNO.jpg"/>
          <p:cNvPicPr preferRelativeResize="0"/>
          <p:nvPr/>
        </p:nvPicPr>
        <p:blipFill rotWithShape="1">
          <a:blip r:embed="rId20">
            <a:alphaModFix/>
          </a:blip>
          <a:srcRect/>
          <a:stretch/>
        </p:blipFill>
        <p:spPr>
          <a:xfrm>
            <a:off x="4419600" y="4645025"/>
            <a:ext cx="1122362" cy="1038225"/>
          </a:xfrm>
          <a:prstGeom prst="rect">
            <a:avLst/>
          </a:prstGeom>
          <a:noFill/>
          <a:ln>
            <a:noFill/>
          </a:ln>
        </p:spPr>
      </p:pic>
      <p:pic>
        <p:nvPicPr>
          <p:cNvPr id="65" name="Google Shape;65;p7" descr="Y:\shared\HQ\FGCS\Member agency logos\NOAA.jpg"/>
          <p:cNvPicPr preferRelativeResize="0"/>
          <p:nvPr/>
        </p:nvPicPr>
        <p:blipFill rotWithShape="1">
          <a:blip r:embed="rId21">
            <a:alphaModFix/>
          </a:blip>
          <a:srcRect/>
          <a:stretch/>
        </p:blipFill>
        <p:spPr>
          <a:xfrm>
            <a:off x="3987800" y="2654300"/>
            <a:ext cx="1079500" cy="1079500"/>
          </a:xfrm>
          <a:prstGeom prst="rect">
            <a:avLst/>
          </a:prstGeom>
          <a:noFill/>
          <a:ln>
            <a:noFill/>
          </a:ln>
        </p:spPr>
      </p:pic>
      <p:pic>
        <p:nvPicPr>
          <p:cNvPr id="66" name="Google Shape;66;p7" descr="Y:\shared\HQ\FGCS\Member agency logos\BLM.jpg"/>
          <p:cNvPicPr preferRelativeResize="0"/>
          <p:nvPr/>
        </p:nvPicPr>
        <p:blipFill rotWithShape="1">
          <a:blip r:embed="rId22">
            <a:alphaModFix/>
          </a:blip>
          <a:srcRect/>
          <a:stretch/>
        </p:blipFill>
        <p:spPr>
          <a:xfrm>
            <a:off x="4094162" y="3821112"/>
            <a:ext cx="1006475" cy="871537"/>
          </a:xfrm>
          <a:prstGeom prst="rect">
            <a:avLst/>
          </a:prstGeom>
          <a:noFill/>
          <a:ln>
            <a:noFill/>
          </a:ln>
        </p:spPr>
      </p:pic>
      <p:pic>
        <p:nvPicPr>
          <p:cNvPr id="67" name="Google Shape;67;p7" descr="Y:\shared\HQ\FGCS\Member agency logos\DOT.jpg"/>
          <p:cNvPicPr preferRelativeResize="0"/>
          <p:nvPr/>
        </p:nvPicPr>
        <p:blipFill rotWithShape="1">
          <a:blip r:embed="rId23">
            <a:alphaModFix/>
          </a:blip>
          <a:srcRect/>
          <a:stretch/>
        </p:blipFill>
        <p:spPr>
          <a:xfrm>
            <a:off x="1903412" y="4592637"/>
            <a:ext cx="1028700" cy="1042987"/>
          </a:xfrm>
          <a:prstGeom prst="rect">
            <a:avLst/>
          </a:prstGeom>
          <a:noFill/>
          <a:ln>
            <a:noFill/>
          </a:ln>
        </p:spPr>
      </p:pic>
      <p:pic>
        <p:nvPicPr>
          <p:cNvPr id="68" name="Google Shape;68;p7"/>
          <p:cNvPicPr preferRelativeResize="0"/>
          <p:nvPr/>
        </p:nvPicPr>
        <p:blipFill rotWithShape="1">
          <a:blip r:embed="rId24">
            <a:alphaModFix/>
          </a:blip>
          <a:srcRect/>
          <a:stretch/>
        </p:blipFill>
        <p:spPr>
          <a:xfrm>
            <a:off x="4368403" y="5879306"/>
            <a:ext cx="1914525" cy="771525"/>
          </a:xfrm>
          <a:prstGeom prst="rect">
            <a:avLst/>
          </a:prstGeom>
          <a:noFill/>
          <a:ln>
            <a:noFill/>
          </a:ln>
        </p:spPr>
      </p:pic>
      <p:pic>
        <p:nvPicPr>
          <p:cNvPr id="69" name="Google Shape;69;p7" descr="\\NGS-S-BRUNSWICK\Home\shared\HQ\FGCS\Member agency logos\IWBC.jpg"/>
          <p:cNvPicPr preferRelativeResize="0"/>
          <p:nvPr/>
        </p:nvPicPr>
        <p:blipFill rotWithShape="1">
          <a:blip r:embed="rId25">
            <a:alphaModFix/>
          </a:blip>
          <a:srcRect/>
          <a:stretch/>
        </p:blipFill>
        <p:spPr>
          <a:xfrm>
            <a:off x="825500" y="4716462"/>
            <a:ext cx="893762" cy="893762"/>
          </a:xfrm>
          <a:prstGeom prst="rect">
            <a:avLst/>
          </a:prstGeom>
          <a:noFill/>
          <a:ln>
            <a:noFill/>
          </a:ln>
        </p:spPr>
      </p:pic>
      <p:pic>
        <p:nvPicPr>
          <p:cNvPr id="70" name="Google Shape;70;p7" descr="C:\Users\jeremy.mchugh\Downloads\2000px-US-FederalAviationAdmin-Seal.svg.png"/>
          <p:cNvPicPr preferRelativeResize="0"/>
          <p:nvPr/>
        </p:nvPicPr>
        <p:blipFill rotWithShape="1">
          <a:blip r:embed="rId26">
            <a:alphaModFix/>
          </a:blip>
          <a:srcRect/>
          <a:stretch/>
        </p:blipFill>
        <p:spPr>
          <a:xfrm>
            <a:off x="3221037" y="4645025"/>
            <a:ext cx="938212" cy="938212"/>
          </a:xfrm>
          <a:prstGeom prst="rect">
            <a:avLst/>
          </a:prstGeom>
          <a:noFill/>
          <a:ln>
            <a:noFill/>
          </a:ln>
        </p:spPr>
      </p:pic>
      <p:sp>
        <p:nvSpPr>
          <p:cNvPr id="2" name="Slide Number Placeholder 1"/>
          <p:cNvSpPr>
            <a:spLocks noGrp="1"/>
          </p:cNvSpPr>
          <p:nvPr>
            <p:ph type="sldNum" sz="quarter" idx="12"/>
          </p:nvPr>
        </p:nvSpPr>
        <p:spPr/>
        <p:txBody>
          <a:bodyPr/>
          <a:lstStyle/>
          <a:p>
            <a:fld id="{6C348DBC-F07C-4DD7-8E16-F3396574BACF}" type="slidenum">
              <a:rPr lang="en-US" altLang="en-US" smtClean="0"/>
              <a:pPr/>
              <a:t>18</a:t>
            </a:fld>
            <a:endParaRPr lang="en-US" altLang="en-US"/>
          </a:p>
        </p:txBody>
      </p:sp>
      <p:grpSp>
        <p:nvGrpSpPr>
          <p:cNvPr id="7" name="Group 6"/>
          <p:cNvGrpSpPr/>
          <p:nvPr/>
        </p:nvGrpSpPr>
        <p:grpSpPr>
          <a:xfrm>
            <a:off x="6491720" y="5919555"/>
            <a:ext cx="2524734" cy="571890"/>
            <a:chOff x="6491720" y="5919555"/>
            <a:chExt cx="2524734" cy="571890"/>
          </a:xfrm>
        </p:grpSpPr>
        <p:pic>
          <p:nvPicPr>
            <p:cNvPr id="5" name="Picture 4"/>
            <p:cNvPicPr>
              <a:picLocks noChangeAspect="1"/>
            </p:cNvPicPr>
            <p:nvPr/>
          </p:nvPicPr>
          <p:blipFill>
            <a:blip r:embed="rId27"/>
            <a:stretch>
              <a:fillRect/>
            </a:stretch>
          </p:blipFill>
          <p:spPr>
            <a:xfrm>
              <a:off x="6491720" y="5919555"/>
              <a:ext cx="2524734" cy="373222"/>
            </a:xfrm>
            <a:prstGeom prst="rect">
              <a:avLst/>
            </a:prstGeom>
            <a:ln>
              <a:solidFill>
                <a:schemeClr val="tx1"/>
              </a:solidFill>
            </a:ln>
          </p:spPr>
        </p:pic>
        <p:sp>
          <p:nvSpPr>
            <p:cNvPr id="6" name="TextBox 5"/>
            <p:cNvSpPr txBox="1"/>
            <p:nvPr/>
          </p:nvSpPr>
          <p:spPr>
            <a:xfrm>
              <a:off x="7007729" y="6245224"/>
              <a:ext cx="1374094" cy="246221"/>
            </a:xfrm>
            <a:prstGeom prst="rect">
              <a:avLst/>
            </a:prstGeom>
            <a:noFill/>
          </p:spPr>
          <p:txBody>
            <a:bodyPr wrap="none" rtlCol="0">
              <a:spAutoFit/>
            </a:bodyPr>
            <a:lstStyle/>
            <a:p>
              <a:r>
                <a:rPr lang="en-US" sz="1000" dirty="0" smtClean="0">
                  <a:latin typeface="+mn-lt"/>
                </a:rPr>
                <a:t>Signed 5 October 2018</a:t>
              </a:r>
              <a:endParaRPr lang="en-US" sz="1000" dirty="0">
                <a:latin typeface="+mn-lt"/>
              </a:endParaRPr>
            </a:p>
          </p:txBody>
        </p:sp>
      </p:grpSp>
    </p:spTree>
    <p:extLst>
      <p:ext uri="{BB962C8B-B14F-4D97-AF65-F5344CB8AC3E}">
        <p14:creationId xmlns:p14="http://schemas.microsoft.com/office/powerpoint/2010/main" val="17127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n-lt"/>
              </a:rPr>
              <a:t>Commitments </a:t>
            </a:r>
            <a:r>
              <a:rPr lang="en-US" sz="3200" b="1" dirty="0">
                <a:latin typeface="+mn-lt"/>
              </a:rPr>
              <a:t>for the Future</a:t>
            </a:r>
          </a:p>
        </p:txBody>
      </p:sp>
      <p:sp>
        <p:nvSpPr>
          <p:cNvPr id="3" name="Content Placeholder 2"/>
          <p:cNvSpPr>
            <a:spLocks noGrp="1"/>
          </p:cNvSpPr>
          <p:nvPr>
            <p:ph idx="1"/>
          </p:nvPr>
        </p:nvSpPr>
        <p:spPr>
          <a:xfrm>
            <a:off x="457200" y="1295400"/>
            <a:ext cx="8229600" cy="4525963"/>
          </a:xfrm>
        </p:spPr>
        <p:txBody>
          <a:bodyPr/>
          <a:lstStyle/>
          <a:p>
            <a:r>
              <a:rPr lang="en-US" sz="2400" dirty="0" smtClean="0"/>
              <a:t>Define a modern NSRS in 2022: </a:t>
            </a:r>
            <a:br>
              <a:rPr lang="en-US" sz="2400" dirty="0" smtClean="0"/>
            </a:br>
            <a:r>
              <a:rPr lang="en-US" sz="2400" dirty="0" smtClean="0"/>
              <a:t>Four geometric reference frames and a geopotential datum</a:t>
            </a:r>
          </a:p>
          <a:p>
            <a:endParaRPr lang="en-US" sz="2400" dirty="0" smtClean="0"/>
          </a:p>
          <a:p>
            <a:r>
              <a:rPr lang="en-US" sz="2400" dirty="0"/>
              <a:t>Include dynamic </a:t>
            </a:r>
            <a:r>
              <a:rPr lang="en-US" sz="2400" dirty="0" smtClean="0"/>
              <a:t>models in the NSRS: </a:t>
            </a:r>
            <a:br>
              <a:rPr lang="en-US" sz="2400" dirty="0" smtClean="0"/>
            </a:br>
            <a:r>
              <a:rPr lang="en-US" sz="2400" dirty="0" smtClean="0"/>
              <a:t>plate </a:t>
            </a:r>
            <a:r>
              <a:rPr lang="en-US" sz="2400" dirty="0"/>
              <a:t>motion, intra-frame </a:t>
            </a:r>
            <a:r>
              <a:rPr lang="en-US" sz="2400" dirty="0" smtClean="0"/>
              <a:t>velocities, and </a:t>
            </a:r>
            <a:r>
              <a:rPr lang="en-US" sz="2400" dirty="0"/>
              <a:t>geoid </a:t>
            </a:r>
            <a:r>
              <a:rPr lang="en-US" sz="2400" dirty="0" smtClean="0"/>
              <a:t>change.</a:t>
            </a:r>
            <a:endParaRPr lang="en-US" sz="2400" dirty="0"/>
          </a:p>
          <a:p>
            <a:endParaRPr lang="en-US" sz="2400" dirty="0" smtClean="0"/>
          </a:p>
          <a:p>
            <a:r>
              <a:rPr lang="en-US" sz="2400" dirty="0" smtClean="0"/>
              <a:t>Complete Foundation CORS by 2023 </a:t>
            </a:r>
            <a:br>
              <a:rPr lang="en-US" sz="2400" dirty="0" smtClean="0"/>
            </a:br>
            <a:r>
              <a:rPr lang="en-US" sz="2400" dirty="0" smtClean="0"/>
              <a:t>to support national and international geodetic infrastructure</a:t>
            </a:r>
          </a:p>
          <a:p>
            <a:endParaRPr lang="en-US" sz="2400" dirty="0" smtClean="0"/>
          </a:p>
          <a:p>
            <a:r>
              <a:rPr lang="en-US" sz="2400" dirty="0" smtClean="0"/>
              <a:t>Create a CORS Comprehensive Plan </a:t>
            </a:r>
            <a:br>
              <a:rPr lang="en-US" sz="2400" dirty="0" smtClean="0"/>
            </a:br>
            <a:r>
              <a:rPr lang="en-US" sz="2400" dirty="0" smtClean="0"/>
              <a:t>to grown and modernize the infrastructure.</a:t>
            </a:r>
          </a:p>
          <a:p>
            <a:pPr marL="0" indent="0">
              <a:buNone/>
            </a:pPr>
            <a:endParaRPr lang="en-US" sz="2400" dirty="0" smtClean="0"/>
          </a:p>
          <a:p>
            <a:r>
              <a:rPr lang="en-US" sz="2400" dirty="0" smtClean="0"/>
              <a:t>Continue to invest in a strong NGS Gravity Program.</a:t>
            </a: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6C348DBC-F07C-4DD7-8E16-F3396574BACF}" type="slidenum">
              <a:rPr lang="en-US" altLang="en-US" smtClean="0"/>
              <a:pPr/>
              <a:t>19</a:t>
            </a:fld>
            <a:endParaRPr lang="en-US" altLang="en-US"/>
          </a:p>
        </p:txBody>
      </p:sp>
    </p:spTree>
    <p:extLst>
      <p:ext uri="{BB962C8B-B14F-4D97-AF65-F5344CB8AC3E}">
        <p14:creationId xmlns:p14="http://schemas.microsoft.com/office/powerpoint/2010/main" val="86681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533400"/>
            <a:ext cx="7696200" cy="1219200"/>
          </a:xfrm>
        </p:spPr>
        <p:txBody>
          <a:bodyPr/>
          <a:lstStyle/>
          <a:p>
            <a:pPr eaLnBrk="1" hangingPunct="1"/>
            <a:r>
              <a:rPr lang="en-US" altLang="en-US" sz="3200" b="1" dirty="0" smtClean="0">
                <a:latin typeface="+mn-lt"/>
                <a:cs typeface="Times New Roman" panose="02020603050405020304" pitchFamily="18" charset="0"/>
              </a:rPr>
              <a:t>NGS Mission Statement</a:t>
            </a:r>
          </a:p>
        </p:txBody>
      </p:sp>
      <p:sp>
        <p:nvSpPr>
          <p:cNvPr id="11267" name="Rectangle 3"/>
          <p:cNvSpPr>
            <a:spLocks noGrp="1" noChangeArrowheads="1"/>
          </p:cNvSpPr>
          <p:nvPr>
            <p:ph idx="1"/>
          </p:nvPr>
        </p:nvSpPr>
        <p:spPr>
          <a:xfrm>
            <a:off x="609600" y="1984691"/>
            <a:ext cx="8153400" cy="1905000"/>
          </a:xfrm>
        </p:spPr>
        <p:txBody>
          <a:bodyPr>
            <a:normAutofit/>
          </a:bodyPr>
          <a:lstStyle/>
          <a:p>
            <a:pPr marL="0" indent="0" algn="ctr" eaLnBrk="1" hangingPunct="1">
              <a:lnSpc>
                <a:spcPct val="90000"/>
              </a:lnSpc>
              <a:buFont typeface="Wingdings" pitchFamily="2" charset="2"/>
              <a:buNone/>
              <a:tabLst>
                <a:tab pos="0" algn="l"/>
              </a:tabLst>
              <a:defRPr/>
            </a:pPr>
            <a:r>
              <a:rPr lang="en-US" altLang="zh-CN" sz="2800" dirty="0" smtClean="0">
                <a:cs typeface="Arial" pitchFamily="34" charset="0"/>
              </a:rPr>
              <a:t>To define, maintain and provide access to the </a:t>
            </a:r>
            <a:r>
              <a:rPr lang="en-US" altLang="zh-CN" sz="2800" b="1" dirty="0" smtClean="0">
                <a:cs typeface="Arial" pitchFamily="34" charset="0"/>
              </a:rPr>
              <a:t>National Spatial Reference System</a:t>
            </a:r>
            <a:r>
              <a:rPr lang="en-US" altLang="zh-CN" sz="2800" dirty="0" smtClean="0">
                <a:cs typeface="Arial" pitchFamily="34" charset="0"/>
              </a:rPr>
              <a:t> (</a:t>
            </a:r>
            <a:r>
              <a:rPr lang="en-US" altLang="zh-CN" sz="2800" b="1" dirty="0" smtClean="0">
                <a:cs typeface="Arial" pitchFamily="34" charset="0"/>
              </a:rPr>
              <a:t>NSRS</a:t>
            </a:r>
            <a:r>
              <a:rPr lang="en-US" altLang="zh-CN" sz="2800" dirty="0" smtClean="0">
                <a:cs typeface="Arial" pitchFamily="34" charset="0"/>
              </a:rPr>
              <a:t>) to meet our nation’s economic, social, and environmental needs.  </a:t>
            </a:r>
          </a:p>
        </p:txBody>
      </p:sp>
      <p:sp>
        <p:nvSpPr>
          <p:cNvPr id="21509" name="Rectangle 5"/>
          <p:cNvSpPr>
            <a:spLocks noChangeArrowheads="1"/>
          </p:cNvSpPr>
          <p:nvPr/>
        </p:nvSpPr>
        <p:spPr bwMode="auto">
          <a:xfrm>
            <a:off x="609600" y="3733800"/>
            <a:ext cx="8153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dirty="0"/>
              <a:t>The </a:t>
            </a:r>
            <a:r>
              <a:rPr lang="en-US" altLang="en-US" sz="2400" b="1" dirty="0"/>
              <a:t>NSRS</a:t>
            </a:r>
            <a:r>
              <a:rPr lang="en-US" altLang="en-US" sz="2400" dirty="0"/>
              <a:t> is a consistent coordinate system that defines latitude, longitude, height, scale, gravity, and orientation throughout the United States. </a:t>
            </a:r>
          </a:p>
        </p:txBody>
      </p:sp>
      <p:sp>
        <p:nvSpPr>
          <p:cNvPr id="5" name="Slide Number Placeholder 4"/>
          <p:cNvSpPr>
            <a:spLocks noGrp="1"/>
          </p:cNvSpPr>
          <p:nvPr>
            <p:ph type="sldNum" sz="quarter" idx="12"/>
          </p:nvPr>
        </p:nvSpPr>
        <p:spPr/>
        <p:txBody>
          <a:bodyPr/>
          <a:lstStyle/>
          <a:p>
            <a:pPr>
              <a:defRPr/>
            </a:pPr>
            <a:fld id="{4F49AAF0-771A-4457-B36D-6C76FDADB3EC}" type="slidenum">
              <a:rPr lang="en-US" smtClean="0"/>
              <a:pPr>
                <a:defRPr/>
              </a:pPr>
              <a:t>2</a:t>
            </a:fld>
            <a:endParaRPr lang="en-US"/>
          </a:p>
        </p:txBody>
      </p:sp>
      <p:pic>
        <p:nvPicPr>
          <p:cNvPr id="1026" name="Picture 2" descr="Image result for noaa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0" y="5166041"/>
            <a:ext cx="3505200" cy="1372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579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n-lt"/>
              </a:rPr>
              <a:t>The Future of GRAV-D</a:t>
            </a:r>
            <a:endParaRPr lang="en-US" sz="3200" b="1" dirty="0">
              <a:latin typeface="+mn-lt"/>
            </a:endParaRPr>
          </a:p>
        </p:txBody>
      </p:sp>
      <p:sp>
        <p:nvSpPr>
          <p:cNvPr id="7" name="Content Placeholder 2"/>
          <p:cNvSpPr>
            <a:spLocks noGrp="1"/>
          </p:cNvSpPr>
          <p:nvPr>
            <p:ph idx="1"/>
          </p:nvPr>
        </p:nvSpPr>
        <p:spPr>
          <a:xfrm>
            <a:off x="152400" y="1219200"/>
            <a:ext cx="5867400" cy="5440361"/>
          </a:xfrm>
        </p:spPr>
        <p:txBody>
          <a:bodyPr>
            <a:normAutofit fontScale="55000" lnSpcReduction="20000"/>
          </a:bodyPr>
          <a:lstStyle/>
          <a:p>
            <a:pPr>
              <a:buNone/>
            </a:pPr>
            <a:r>
              <a:rPr lang="en-US" b="1" u="sng" dirty="0" smtClean="0"/>
              <a:t>Commitments:</a:t>
            </a:r>
          </a:p>
          <a:p>
            <a:pPr>
              <a:buNone/>
            </a:pPr>
            <a:r>
              <a:rPr lang="en-US" b="1" dirty="0" smtClean="0"/>
              <a:t>Finish 100% of United States Airborne Gravity Collection</a:t>
            </a:r>
          </a:p>
          <a:p>
            <a:pPr>
              <a:buNone/>
            </a:pPr>
            <a:r>
              <a:rPr lang="en-US" b="1" dirty="0" smtClean="0"/>
              <a:t>FY19</a:t>
            </a:r>
            <a:r>
              <a:rPr lang="en-US" dirty="0" smtClean="0"/>
              <a:t> – Pacific Island Survey </a:t>
            </a:r>
          </a:p>
          <a:p>
            <a:pPr marL="0" indent="0">
              <a:buNone/>
            </a:pPr>
            <a:r>
              <a:rPr lang="en-US" b="1" dirty="0" smtClean="0"/>
              <a:t>FY20</a:t>
            </a:r>
            <a:r>
              <a:rPr lang="en-US" dirty="0" smtClean="0"/>
              <a:t> – Aleutian Islands Survey</a:t>
            </a:r>
          </a:p>
          <a:p>
            <a:pPr marL="0" indent="0">
              <a:buNone/>
            </a:pPr>
            <a:r>
              <a:rPr lang="en-US" b="1" dirty="0" smtClean="0"/>
              <a:t>FY21-FY22 </a:t>
            </a:r>
            <a:r>
              <a:rPr lang="en-US" dirty="0"/>
              <a:t>– </a:t>
            </a:r>
            <a:r>
              <a:rPr lang="en-US" dirty="0" smtClean="0"/>
              <a:t>Remaining areas</a:t>
            </a:r>
          </a:p>
          <a:p>
            <a:pPr marL="0" indent="0">
              <a:buNone/>
            </a:pPr>
            <a:endParaRPr lang="en-US" b="1" dirty="0" smtClean="0"/>
          </a:p>
          <a:p>
            <a:pPr marL="0" indent="0">
              <a:buNone/>
            </a:pPr>
            <a:r>
              <a:rPr lang="en-US" b="1" dirty="0" smtClean="0"/>
              <a:t>North America-Pacific Geopotential Datum (NAPGD2022)</a:t>
            </a:r>
          </a:p>
          <a:p>
            <a:r>
              <a:rPr lang="en-US" dirty="0" smtClean="0"/>
              <a:t>Create new geopotential products: geoid, gravity, DOV…</a:t>
            </a:r>
            <a:endParaRPr lang="en-US" dirty="0"/>
          </a:p>
          <a:p>
            <a:pPr marL="0" indent="0">
              <a:buNone/>
            </a:pPr>
            <a:endParaRPr lang="en-US" dirty="0" smtClean="0"/>
          </a:p>
          <a:p>
            <a:pPr>
              <a:buNone/>
            </a:pPr>
            <a:r>
              <a:rPr lang="en-US" b="1" dirty="0"/>
              <a:t>Monitoring and Validation</a:t>
            </a:r>
            <a:endParaRPr lang="en-US" dirty="0"/>
          </a:p>
          <a:p>
            <a:r>
              <a:rPr lang="en-US" dirty="0" smtClean="0"/>
              <a:t>Design and operationalize a Geoid Monitoring Service (</a:t>
            </a:r>
            <a:r>
              <a:rPr lang="en-US" dirty="0" err="1" smtClean="0"/>
              <a:t>GeMS</a:t>
            </a:r>
            <a:r>
              <a:rPr lang="en-US" dirty="0" smtClean="0"/>
              <a:t>) to track geoid change</a:t>
            </a:r>
          </a:p>
          <a:p>
            <a:r>
              <a:rPr lang="en-US" dirty="0" smtClean="0"/>
              <a:t>Create first-ever dynamic geoid model for the U.S.</a:t>
            </a:r>
            <a:endParaRPr lang="en-US" dirty="0"/>
          </a:p>
          <a:p>
            <a:pPr marL="0" indent="0">
              <a:buNone/>
            </a:pPr>
            <a:endParaRPr lang="en-US" dirty="0"/>
          </a:p>
          <a:p>
            <a:pPr marL="0" indent="0">
              <a:buNone/>
            </a:pPr>
            <a:r>
              <a:rPr lang="en-US" b="1" u="sng" dirty="0" smtClean="0"/>
              <a:t>Aspirations:</a:t>
            </a:r>
          </a:p>
          <a:p>
            <a:pPr marL="0" indent="0">
              <a:buNone/>
            </a:pPr>
            <a:r>
              <a:rPr lang="en-US" b="1" dirty="0" smtClean="0"/>
              <a:t>Outside </a:t>
            </a:r>
            <a:r>
              <a:rPr lang="en-US" b="1" dirty="0"/>
              <a:t>the United States</a:t>
            </a:r>
            <a:endParaRPr lang="en-US" dirty="0"/>
          </a:p>
          <a:p>
            <a:r>
              <a:rPr lang="en-US" dirty="0"/>
              <a:t>Target areas of interest that affect the U.S. geoid and support interests of NGA and </a:t>
            </a:r>
            <a:r>
              <a:rPr lang="en-US" dirty="0" smtClean="0"/>
              <a:t>neighbors- e.g. Mountains of Mexico and Canada, Caribbean nations</a:t>
            </a:r>
          </a:p>
          <a:p>
            <a:r>
              <a:rPr lang="en-US" dirty="0" smtClean="0"/>
              <a:t>Support for other countries on airborne gravity (IGFS)</a:t>
            </a:r>
            <a:endParaRPr lang="en-US" dirty="0"/>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808674"/>
            <a:ext cx="2699837"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4F49AAF0-771A-4457-B36D-6C76FDADB3EC}" type="slidenum">
              <a:rPr lang="en-US" smtClean="0"/>
              <a:pPr>
                <a:defRPr/>
              </a:pPr>
              <a:t>20</a:t>
            </a:fld>
            <a:endParaRPr lang="en-US" dirty="0"/>
          </a:p>
        </p:txBody>
      </p:sp>
    </p:spTree>
    <p:extLst>
      <p:ext uri="{BB962C8B-B14F-4D97-AF65-F5344CB8AC3E}">
        <p14:creationId xmlns:p14="http://schemas.microsoft.com/office/powerpoint/2010/main" val="383847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Commitments </a:t>
            </a:r>
            <a:r>
              <a:rPr lang="en-US" sz="3200" b="1" dirty="0"/>
              <a:t>for the </a:t>
            </a:r>
            <a:r>
              <a:rPr lang="en-US" sz="3200" b="1" dirty="0" smtClean="0"/>
              <a:t>Future</a:t>
            </a:r>
            <a:endParaRPr lang="en-US" sz="3200" b="1" dirty="0"/>
          </a:p>
        </p:txBody>
      </p:sp>
      <p:sp>
        <p:nvSpPr>
          <p:cNvPr id="3" name="Content Placeholder 2"/>
          <p:cNvSpPr>
            <a:spLocks noGrp="1"/>
          </p:cNvSpPr>
          <p:nvPr>
            <p:ph idx="1"/>
          </p:nvPr>
        </p:nvSpPr>
        <p:spPr>
          <a:xfrm>
            <a:off x="457200" y="1295400"/>
            <a:ext cx="8229600" cy="4525963"/>
          </a:xfrm>
        </p:spPr>
        <p:txBody>
          <a:bodyPr/>
          <a:lstStyle/>
          <a:p>
            <a:r>
              <a:rPr lang="en-US" sz="2400" dirty="0" smtClean="0"/>
              <a:t>Improve the quality of orbit products and investigate Foundation CORS participation in IGS Real-Time Service</a:t>
            </a:r>
            <a:endParaRPr lang="en-US" sz="2400" dirty="0"/>
          </a:p>
          <a:p>
            <a:r>
              <a:rPr lang="en-US" sz="2400" dirty="0" smtClean="0"/>
              <a:t>Support NOAA’s </a:t>
            </a:r>
            <a:r>
              <a:rPr lang="en-US" sz="2400" dirty="0"/>
              <a:t>Center for Operational Oceanographic Products and </a:t>
            </a:r>
            <a:r>
              <a:rPr lang="en-US" sz="2400" dirty="0" smtClean="0"/>
              <a:t>Services (CO-OPS) water level observations</a:t>
            </a:r>
          </a:p>
          <a:p>
            <a:pPr lvl="1"/>
            <a:r>
              <a:rPr lang="en-US" sz="2000" dirty="0" smtClean="0"/>
              <a:t>Modernizing geodetic </a:t>
            </a:r>
            <a:r>
              <a:rPr lang="en-US" sz="2000"/>
              <a:t>control </a:t>
            </a:r>
            <a:r>
              <a:rPr lang="en-US" sz="2000" smtClean="0"/>
              <a:t>at </a:t>
            </a:r>
            <a:r>
              <a:rPr lang="en-US" sz="2000" dirty="0"/>
              <a:t>tide </a:t>
            </a:r>
            <a:r>
              <a:rPr lang="en-US" sz="2000" dirty="0" smtClean="0"/>
              <a:t>gauges</a:t>
            </a:r>
          </a:p>
          <a:p>
            <a:pPr lvl="1"/>
            <a:r>
              <a:rPr lang="en-US" sz="2000" dirty="0" smtClean="0"/>
              <a:t>Global </a:t>
            </a:r>
            <a:r>
              <a:rPr lang="en-US" sz="2000" dirty="0"/>
              <a:t>Sea Level Observing System (GLOSS) Stations</a:t>
            </a:r>
          </a:p>
          <a:p>
            <a:pPr lvl="1"/>
            <a:r>
              <a:rPr lang="en-US" sz="2000" dirty="0"/>
              <a:t>National Water Level Observation Network (NWLON) Stations</a:t>
            </a:r>
          </a:p>
          <a:p>
            <a:endParaRPr lang="en-US" sz="2400" dirty="0" smtClean="0"/>
          </a:p>
          <a:p>
            <a:r>
              <a:rPr lang="en-US" sz="2400" dirty="0" smtClean="0"/>
              <a:t>Increase </a:t>
            </a:r>
            <a:r>
              <a:rPr lang="en-US" sz="2400" dirty="0"/>
              <a:t>engagement and cooperation with FGDC member </a:t>
            </a:r>
            <a:r>
              <a:rPr lang="en-US" sz="2400" dirty="0" smtClean="0"/>
              <a:t>agencies</a:t>
            </a:r>
            <a:endParaRPr lang="en-US" sz="2400" dirty="0"/>
          </a:p>
          <a:p>
            <a:r>
              <a:rPr lang="en-US" sz="2400" dirty="0" smtClean="0"/>
              <a:t>Increase interactions with and education of users of U.S. geodetic infrastructure and observing systems in government, industry, and education</a:t>
            </a:r>
            <a:endParaRPr lang="en-US" sz="2400" dirty="0"/>
          </a:p>
        </p:txBody>
      </p:sp>
      <p:sp>
        <p:nvSpPr>
          <p:cNvPr id="4" name="Slide Number Placeholder 3"/>
          <p:cNvSpPr>
            <a:spLocks noGrp="1"/>
          </p:cNvSpPr>
          <p:nvPr>
            <p:ph type="sldNum" sz="quarter" idx="12"/>
          </p:nvPr>
        </p:nvSpPr>
        <p:spPr/>
        <p:txBody>
          <a:bodyPr/>
          <a:lstStyle/>
          <a:p>
            <a:fld id="{6C348DBC-F07C-4DD7-8E16-F3396574BACF}" type="slidenum">
              <a:rPr lang="en-US" altLang="en-US" smtClean="0"/>
              <a:pPr/>
              <a:t>21</a:t>
            </a:fld>
            <a:endParaRPr lang="en-US" altLang="en-US"/>
          </a:p>
        </p:txBody>
      </p:sp>
    </p:spTree>
    <p:extLst>
      <p:ext uri="{BB962C8B-B14F-4D97-AF65-F5344CB8AC3E}">
        <p14:creationId xmlns:p14="http://schemas.microsoft.com/office/powerpoint/2010/main" val="196081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cs typeface="Arial" panose="020B0604020202020204" pitchFamily="34" charset="0"/>
              </a:rPr>
              <a:t>Eight NRC 2010 Report Recommendations</a:t>
            </a:r>
            <a:endParaRPr lang="en-US" sz="3200" b="1" dirty="0">
              <a:cs typeface="Arial" panose="020B0604020202020204" pitchFamily="34" charset="0"/>
            </a:endParaRPr>
          </a:p>
        </p:txBody>
      </p:sp>
      <p:sp>
        <p:nvSpPr>
          <p:cNvPr id="3" name="Content Placeholder 2"/>
          <p:cNvSpPr>
            <a:spLocks noGrp="1"/>
          </p:cNvSpPr>
          <p:nvPr>
            <p:ph idx="1"/>
          </p:nvPr>
        </p:nvSpPr>
        <p:spPr>
          <a:xfrm>
            <a:off x="457200" y="1447800"/>
            <a:ext cx="8229600" cy="4525963"/>
          </a:xfrm>
        </p:spPr>
        <p:txBody>
          <a:bodyPr/>
          <a:lstStyle/>
          <a:p>
            <a:r>
              <a:rPr lang="en-US" sz="2400" dirty="0" smtClean="0"/>
              <a:t>Updates since 2010 and current NGS status for:</a:t>
            </a:r>
          </a:p>
          <a:p>
            <a:pPr lvl="1"/>
            <a:r>
              <a:rPr lang="en-US" sz="2000" dirty="0" smtClean="0"/>
              <a:t>#1 Maintaining leadership in geodetic infrastructure</a:t>
            </a:r>
          </a:p>
          <a:p>
            <a:pPr lvl="1"/>
            <a:r>
              <a:rPr lang="en-US" sz="2000" dirty="0" smtClean="0"/>
              <a:t>#3 Twenty-four fundamental (multi-instrumented) stations</a:t>
            </a:r>
          </a:p>
          <a:p>
            <a:pPr lvl="1"/>
            <a:r>
              <a:rPr lang="en-US" sz="2000" dirty="0" smtClean="0"/>
              <a:t>#5 Participation with international geodetic services</a:t>
            </a:r>
          </a:p>
          <a:p>
            <a:pPr lvl="1"/>
            <a:r>
              <a:rPr lang="en-US" sz="2000" dirty="0" smtClean="0"/>
              <a:t>#6 Support the ITRF (GGOS)</a:t>
            </a:r>
          </a:p>
          <a:p>
            <a:pPr lvl="1"/>
            <a:r>
              <a:rPr lang="en-US" sz="2000" dirty="0" smtClean="0"/>
              <a:t>#7 New Federal Geodetic Service for coordination</a:t>
            </a:r>
          </a:p>
          <a:p>
            <a:pPr lvl="1"/>
            <a:endParaRPr lang="en-US" sz="2800" dirty="0" smtClean="0"/>
          </a:p>
          <a:p>
            <a:r>
              <a:rPr lang="en-US" sz="2400" dirty="0" smtClean="0"/>
              <a:t>Limited NGS past/current work for:</a:t>
            </a:r>
          </a:p>
          <a:p>
            <a:pPr lvl="1"/>
            <a:r>
              <a:rPr lang="en-US" sz="2000" dirty="0"/>
              <a:t>#2 SLR and VLBI Improvements </a:t>
            </a:r>
          </a:p>
          <a:p>
            <a:pPr lvl="2"/>
            <a:r>
              <a:rPr lang="en-US" sz="1600" dirty="0"/>
              <a:t>None other than IERS site survey support</a:t>
            </a:r>
          </a:p>
          <a:p>
            <a:pPr lvl="1"/>
            <a:r>
              <a:rPr lang="en-US" sz="2000" dirty="0" smtClean="0"/>
              <a:t>#</a:t>
            </a:r>
            <a:r>
              <a:rPr lang="en-US" sz="2000" dirty="0"/>
              <a:t>4 Streaming real-time GNSS </a:t>
            </a:r>
            <a:r>
              <a:rPr lang="en-US" sz="2000" dirty="0" smtClean="0"/>
              <a:t>data</a:t>
            </a:r>
          </a:p>
          <a:p>
            <a:pPr lvl="2"/>
            <a:r>
              <a:rPr lang="en-US" sz="1600" dirty="0" smtClean="0"/>
              <a:t>No </a:t>
            </a:r>
            <a:r>
              <a:rPr lang="en-US" sz="1600" dirty="0"/>
              <a:t>current </a:t>
            </a:r>
            <a:r>
              <a:rPr lang="en-US" sz="1600" dirty="0" smtClean="0"/>
              <a:t>activity</a:t>
            </a:r>
          </a:p>
          <a:p>
            <a:pPr lvl="1"/>
            <a:r>
              <a:rPr lang="en-US" sz="2000" dirty="0" smtClean="0"/>
              <a:t>#8 Workforce Analysis </a:t>
            </a:r>
          </a:p>
          <a:p>
            <a:pPr lvl="2"/>
            <a:r>
              <a:rPr lang="en-US" sz="1600" dirty="0" smtClean="0"/>
              <a:t>Strategic Human Resources Plan in development</a:t>
            </a:r>
            <a:endParaRPr lang="en-US" sz="2400"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6C348DBC-F07C-4DD7-8E16-F3396574BACF}" type="slidenum">
              <a:rPr lang="en-US" altLang="en-US" smtClean="0"/>
              <a:pPr/>
              <a:t>3</a:t>
            </a:fld>
            <a:endParaRPr lang="en-US" altLang="en-US"/>
          </a:p>
        </p:txBody>
      </p:sp>
    </p:spTree>
    <p:extLst>
      <p:ext uri="{BB962C8B-B14F-4D97-AF65-F5344CB8AC3E}">
        <p14:creationId xmlns:p14="http://schemas.microsoft.com/office/powerpoint/2010/main" val="27257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n-lt"/>
                <a:cs typeface="Arial" panose="020B0604020202020204" pitchFamily="34" charset="0"/>
              </a:rPr>
              <a:t>Recommendation #1- </a:t>
            </a:r>
            <a:r>
              <a:rPr lang="en-US" sz="3200" b="1" dirty="0">
                <a:latin typeface="+mn-lt"/>
                <a:cs typeface="Arial" panose="020B0604020202020204" pitchFamily="34" charset="0"/>
              </a:rPr>
              <a:t>Maintaining </a:t>
            </a:r>
            <a:r>
              <a:rPr lang="en-US" sz="3200" b="1" dirty="0" smtClean="0">
                <a:latin typeface="+mn-lt"/>
                <a:cs typeface="Arial" panose="020B0604020202020204" pitchFamily="34" charset="0"/>
              </a:rPr>
              <a:t>Leadership</a:t>
            </a:r>
            <a:endParaRPr lang="en-US" sz="3200" b="1" dirty="0">
              <a:latin typeface="+mn-lt"/>
              <a:cs typeface="Arial" panose="020B0604020202020204" pitchFamily="34" charset="0"/>
            </a:endParaRPr>
          </a:p>
        </p:txBody>
      </p:sp>
      <p:sp>
        <p:nvSpPr>
          <p:cNvPr id="3" name="Content Placeholder 2"/>
          <p:cNvSpPr>
            <a:spLocks noGrp="1"/>
          </p:cNvSpPr>
          <p:nvPr>
            <p:ph idx="1"/>
          </p:nvPr>
        </p:nvSpPr>
        <p:spPr/>
        <p:txBody>
          <a:bodyPr/>
          <a:lstStyle/>
          <a:p>
            <a:r>
              <a:rPr lang="en-US" sz="2800" dirty="0" smtClean="0">
                <a:cs typeface="Arial" panose="020B0604020202020204" pitchFamily="34" charset="0"/>
              </a:rPr>
              <a:t>“Invest in maintaining and improving the geodetic infrastructure, through</a:t>
            </a:r>
          </a:p>
          <a:p>
            <a:endParaRPr lang="en-US" sz="2800" dirty="0" smtClean="0">
              <a:cs typeface="Arial" panose="020B0604020202020204" pitchFamily="34" charset="0"/>
            </a:endParaRPr>
          </a:p>
          <a:p>
            <a:pPr lvl="1"/>
            <a:r>
              <a:rPr lang="en-US" sz="2400" dirty="0" smtClean="0">
                <a:cs typeface="Arial" panose="020B0604020202020204" pitchFamily="34" charset="0"/>
              </a:rPr>
              <a:t>Upgrades in network design and construction,</a:t>
            </a:r>
          </a:p>
          <a:p>
            <a:pPr lvl="1"/>
            <a:r>
              <a:rPr lang="en-US" sz="2400" dirty="0" smtClean="0">
                <a:cs typeface="Arial" panose="020B0604020202020204" pitchFamily="34" charset="0"/>
              </a:rPr>
              <a:t>Modernization of current observing systems,</a:t>
            </a:r>
          </a:p>
          <a:p>
            <a:pPr lvl="1"/>
            <a:r>
              <a:rPr lang="en-US" sz="2400" dirty="0" smtClean="0">
                <a:cs typeface="Arial" panose="020B0604020202020204" pitchFamily="34" charset="0"/>
              </a:rPr>
              <a:t>Deployment of improved multi-technique observing capabilities, and</a:t>
            </a:r>
          </a:p>
          <a:p>
            <a:pPr lvl="1"/>
            <a:r>
              <a:rPr lang="en-US" sz="2400" dirty="0" smtClean="0">
                <a:cs typeface="Arial" panose="020B0604020202020204" pitchFamily="34" charset="0"/>
              </a:rPr>
              <a:t>Funding opportunities for research, analysis, and education in global geodesy”</a:t>
            </a:r>
          </a:p>
        </p:txBody>
      </p:sp>
      <p:sp>
        <p:nvSpPr>
          <p:cNvPr id="4" name="Slide Number Placeholder 3"/>
          <p:cNvSpPr>
            <a:spLocks noGrp="1"/>
          </p:cNvSpPr>
          <p:nvPr>
            <p:ph type="sldNum" sz="quarter" idx="12"/>
          </p:nvPr>
        </p:nvSpPr>
        <p:spPr/>
        <p:txBody>
          <a:bodyPr/>
          <a:lstStyle/>
          <a:p>
            <a:fld id="{6C348DBC-F07C-4DD7-8E16-F3396574BACF}" type="slidenum">
              <a:rPr lang="en-US" altLang="en-US" smtClean="0"/>
              <a:pPr/>
              <a:t>4</a:t>
            </a:fld>
            <a:endParaRPr lang="en-US" altLang="en-US" dirty="0"/>
          </a:p>
        </p:txBody>
      </p:sp>
    </p:spTree>
    <p:extLst>
      <p:ext uri="{BB962C8B-B14F-4D97-AF65-F5344CB8AC3E}">
        <p14:creationId xmlns:p14="http://schemas.microsoft.com/office/powerpoint/2010/main" val="123559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n-lt"/>
                <a:cs typeface="Arial" panose="020B0604020202020204" pitchFamily="34" charset="0"/>
              </a:rPr>
              <a:t>Modernizing the NSRS by 2022</a:t>
            </a:r>
            <a:endParaRPr lang="en-US" sz="3200" b="1" dirty="0">
              <a:latin typeface="+mn-lt"/>
              <a:cs typeface="Arial" panose="020B0604020202020204" pitchFamily="34" charset="0"/>
            </a:endParaRPr>
          </a:p>
        </p:txBody>
      </p:sp>
      <p:sp>
        <p:nvSpPr>
          <p:cNvPr id="3" name="Content Placeholder 2"/>
          <p:cNvSpPr>
            <a:spLocks noGrp="1"/>
          </p:cNvSpPr>
          <p:nvPr>
            <p:ph idx="1"/>
          </p:nvPr>
        </p:nvSpPr>
        <p:spPr>
          <a:xfrm>
            <a:off x="457200" y="1219200"/>
            <a:ext cx="8229600" cy="4708525"/>
          </a:xfrm>
        </p:spPr>
        <p:txBody>
          <a:bodyPr/>
          <a:lstStyle/>
          <a:p>
            <a:pPr>
              <a:defRPr/>
            </a:pPr>
            <a:r>
              <a:rPr lang="en-US" sz="2400" dirty="0"/>
              <a:t>The current national </a:t>
            </a:r>
            <a:r>
              <a:rPr lang="en-US" sz="2400" dirty="0" err="1"/>
              <a:t>datums</a:t>
            </a:r>
            <a:r>
              <a:rPr lang="en-US" sz="2400" dirty="0"/>
              <a:t> (NAD 83 and NAVD 88) were established in the 1980s, before </a:t>
            </a:r>
            <a:r>
              <a:rPr lang="en-US" sz="2400" dirty="0" smtClean="0"/>
              <a:t>satellite technology revolutionized geodesy. </a:t>
            </a:r>
          </a:p>
          <a:p>
            <a:pPr>
              <a:defRPr/>
            </a:pPr>
            <a:r>
              <a:rPr lang="en-US" sz="2400" dirty="0" smtClean="0"/>
              <a:t>The </a:t>
            </a:r>
            <a:r>
              <a:rPr lang="en-US" sz="2400" dirty="0"/>
              <a:t>current </a:t>
            </a:r>
            <a:r>
              <a:rPr lang="en-US" sz="2400" dirty="0" err="1"/>
              <a:t>datums</a:t>
            </a:r>
            <a:r>
              <a:rPr lang="en-US" sz="2400" dirty="0"/>
              <a:t> have errors exceeding 1 meter. </a:t>
            </a:r>
            <a:endParaRPr lang="en-US" sz="2400" dirty="0" smtClean="0"/>
          </a:p>
          <a:p>
            <a:pPr>
              <a:defRPr/>
            </a:pPr>
            <a:r>
              <a:rPr lang="en-US" sz="2400" dirty="0" smtClean="0"/>
              <a:t>Current </a:t>
            </a:r>
            <a:r>
              <a:rPr lang="en-US" sz="2400" dirty="0" err="1" smtClean="0"/>
              <a:t>datums</a:t>
            </a:r>
            <a:r>
              <a:rPr lang="en-US" sz="2400" dirty="0" smtClean="0"/>
              <a:t> are defined through passive control (marks).</a:t>
            </a:r>
          </a:p>
          <a:p>
            <a:pPr>
              <a:defRPr/>
            </a:pPr>
            <a:endParaRPr lang="en-US" sz="2400" dirty="0" smtClean="0"/>
          </a:p>
          <a:p>
            <a:pPr>
              <a:defRPr/>
            </a:pPr>
            <a:r>
              <a:rPr lang="en-US" sz="2400" dirty="0" smtClean="0"/>
              <a:t>Modernizing means:</a:t>
            </a:r>
          </a:p>
          <a:p>
            <a:pPr lvl="1">
              <a:defRPr/>
            </a:pPr>
            <a:r>
              <a:rPr lang="en-US" sz="2000" dirty="0" smtClean="0"/>
              <a:t>Replacing </a:t>
            </a:r>
            <a:r>
              <a:rPr lang="en-US" sz="2000" dirty="0"/>
              <a:t>the current horizontal </a:t>
            </a:r>
            <a:r>
              <a:rPr lang="en-US" sz="2000" dirty="0" err="1"/>
              <a:t>datums</a:t>
            </a:r>
            <a:r>
              <a:rPr lang="en-US" sz="2000" dirty="0"/>
              <a:t> (NAD 83</a:t>
            </a:r>
            <a:r>
              <a:rPr lang="en-US" sz="2000" dirty="0" smtClean="0"/>
              <a:t>) with 4 new, plate-fixed reference frames (NATREF, CATREF, PATREF, and MATREF) tied to the ITRF.</a:t>
            </a:r>
            <a:endParaRPr lang="en-US" sz="2000" dirty="0"/>
          </a:p>
          <a:p>
            <a:pPr lvl="1">
              <a:defRPr/>
            </a:pPr>
            <a:r>
              <a:rPr lang="en-US" sz="2000" dirty="0"/>
              <a:t>Replacing the current vertical </a:t>
            </a:r>
            <a:r>
              <a:rPr lang="en-US" sz="2000" dirty="0" err="1"/>
              <a:t>datums</a:t>
            </a:r>
            <a:r>
              <a:rPr lang="en-US" sz="2000" dirty="0"/>
              <a:t> (NAVD 88</a:t>
            </a:r>
            <a:r>
              <a:rPr lang="en-US" sz="2000" dirty="0" smtClean="0"/>
              <a:t>) with a gravimetric geoid-based datum (NAPGD2022)</a:t>
            </a:r>
            <a:endParaRPr lang="en-US" sz="2000" dirty="0"/>
          </a:p>
          <a:p>
            <a:pPr lvl="1">
              <a:defRPr/>
            </a:pPr>
            <a:r>
              <a:rPr lang="en-US" sz="2000" dirty="0"/>
              <a:t>Improving data </a:t>
            </a:r>
            <a:r>
              <a:rPr lang="en-US" sz="2000" dirty="0" smtClean="0"/>
              <a:t>submission, data access, online tools, and survey methodologies (using active control).</a:t>
            </a:r>
            <a:endParaRPr lang="en-US" sz="2000" dirty="0"/>
          </a:p>
          <a:p>
            <a:pPr lvl="1">
              <a:defRPr/>
            </a:pPr>
            <a:endParaRPr lang="en-US" sz="1800" dirty="0"/>
          </a:p>
          <a:p>
            <a:pPr>
              <a:defRPr/>
            </a:pPr>
            <a:endParaRPr lang="en-US" sz="2000" dirty="0"/>
          </a:p>
          <a:p>
            <a:endParaRPr lang="en-US" sz="2400" dirty="0"/>
          </a:p>
        </p:txBody>
      </p:sp>
      <p:sp>
        <p:nvSpPr>
          <p:cNvPr id="4" name="Slide Number Placeholder 3"/>
          <p:cNvSpPr>
            <a:spLocks noGrp="1"/>
          </p:cNvSpPr>
          <p:nvPr>
            <p:ph type="sldNum" sz="quarter" idx="12"/>
          </p:nvPr>
        </p:nvSpPr>
        <p:spPr/>
        <p:txBody>
          <a:bodyPr/>
          <a:lstStyle/>
          <a:p>
            <a:fld id="{6C348DBC-F07C-4DD7-8E16-F3396574BACF}" type="slidenum">
              <a:rPr lang="en-US" altLang="en-US" smtClean="0"/>
              <a:pPr/>
              <a:t>5</a:t>
            </a:fld>
            <a:endParaRPr lang="en-US" altLang="en-US"/>
          </a:p>
        </p:txBody>
      </p:sp>
    </p:spTree>
    <p:extLst>
      <p:ext uri="{BB962C8B-B14F-4D97-AF65-F5344CB8AC3E}">
        <p14:creationId xmlns:p14="http://schemas.microsoft.com/office/powerpoint/2010/main" val="294848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5"/>
          <p:cNvSpPr txBox="1">
            <a:spLocks noGrp="1"/>
          </p:cNvSpPr>
          <p:nvPr>
            <p:ph type="title"/>
          </p:nvPr>
        </p:nvSpPr>
        <p:spPr>
          <a:xfrm>
            <a:off x="860425" y="304800"/>
            <a:ext cx="7600800" cy="714300"/>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002060"/>
              </a:buClr>
              <a:buSzPts val="3200"/>
              <a:buFont typeface="Times New Roman"/>
              <a:buNone/>
            </a:pPr>
            <a:r>
              <a:rPr lang="en-US" sz="3200" b="1" i="0" u="none" strike="noStrike" cap="none" dirty="0">
                <a:latin typeface="+mn-lt"/>
                <a:ea typeface="Times New Roman"/>
                <a:cs typeface="Times New Roman"/>
                <a:sym typeface="Times New Roman"/>
              </a:rPr>
              <a:t>Geodetic Control Datasets - CORS</a:t>
            </a:r>
            <a:endParaRPr b="1" dirty="0">
              <a:latin typeface="+mn-lt"/>
            </a:endParaRPr>
          </a:p>
        </p:txBody>
      </p:sp>
      <p:sp>
        <p:nvSpPr>
          <p:cNvPr id="137" name="Google Shape;137;p15"/>
          <p:cNvSpPr txBox="1"/>
          <p:nvPr/>
        </p:nvSpPr>
        <p:spPr>
          <a:xfrm>
            <a:off x="6403975" y="6356350"/>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6</a:t>
            </a:fld>
            <a:endParaRPr/>
          </a:p>
        </p:txBody>
      </p:sp>
      <p:pic>
        <p:nvPicPr>
          <p:cNvPr id="138" name="Google Shape;138;p15"/>
          <p:cNvPicPr preferRelativeResize="0"/>
          <p:nvPr/>
        </p:nvPicPr>
        <p:blipFill>
          <a:blip r:embed="rId3">
            <a:alphaModFix/>
          </a:blip>
          <a:stretch>
            <a:fillRect/>
          </a:stretch>
        </p:blipFill>
        <p:spPr>
          <a:xfrm>
            <a:off x="3026025" y="1019100"/>
            <a:ext cx="5828199" cy="4274549"/>
          </a:xfrm>
          <a:prstGeom prst="rect">
            <a:avLst/>
          </a:prstGeom>
          <a:noFill/>
          <a:ln>
            <a:noFill/>
          </a:ln>
        </p:spPr>
      </p:pic>
      <p:sp>
        <p:nvSpPr>
          <p:cNvPr id="139" name="Google Shape;139;p15"/>
          <p:cNvSpPr txBox="1"/>
          <p:nvPr/>
        </p:nvSpPr>
        <p:spPr>
          <a:xfrm>
            <a:off x="13855" y="968539"/>
            <a:ext cx="3019675" cy="3543600"/>
          </a:xfrm>
          <a:prstGeom prst="rect">
            <a:avLst/>
          </a:prstGeom>
          <a:noFill/>
          <a:ln>
            <a:noFill/>
          </a:ln>
        </p:spPr>
        <p:txBody>
          <a:bodyPr spcFirstLastPara="1" wrap="square" lIns="91425" tIns="91425" rIns="91425" bIns="91425" anchor="t" anchorCtr="0">
            <a:noAutofit/>
          </a:bodyPr>
          <a:lstStyle/>
          <a:p>
            <a:pPr marL="457200" lvl="0" indent="-330200">
              <a:lnSpc>
                <a:spcPct val="115000"/>
              </a:lnSpc>
              <a:spcBef>
                <a:spcPts val="0"/>
              </a:spcBef>
              <a:spcAft>
                <a:spcPts val="0"/>
              </a:spcAft>
              <a:buSzPts val="1600"/>
              <a:buChar char="❖"/>
            </a:pPr>
            <a:r>
              <a:rPr lang="en-US" sz="1600" dirty="0" smtClean="0">
                <a:latin typeface="+mn-lt"/>
              </a:rPr>
              <a:t>Continuously Operating Reference Station Network</a:t>
            </a:r>
          </a:p>
          <a:p>
            <a:pPr marL="457200" lvl="0" indent="-330200">
              <a:lnSpc>
                <a:spcPct val="115000"/>
              </a:lnSpc>
              <a:spcBef>
                <a:spcPts val="0"/>
              </a:spcBef>
              <a:spcAft>
                <a:spcPts val="0"/>
              </a:spcAft>
              <a:buSzPts val="1600"/>
              <a:buChar char="❖"/>
            </a:pPr>
            <a:endParaRPr lang="en-US" sz="1600" dirty="0">
              <a:latin typeface="+mn-lt"/>
            </a:endParaRPr>
          </a:p>
          <a:p>
            <a:pPr marL="457200" lvl="0" indent="-330200">
              <a:lnSpc>
                <a:spcPct val="115000"/>
              </a:lnSpc>
              <a:spcBef>
                <a:spcPts val="0"/>
              </a:spcBef>
              <a:spcAft>
                <a:spcPts val="0"/>
              </a:spcAft>
              <a:buSzPts val="1600"/>
              <a:buChar char="❖"/>
            </a:pPr>
            <a:r>
              <a:rPr lang="en-US" sz="1600" dirty="0" smtClean="0">
                <a:latin typeface="+mn-lt"/>
              </a:rPr>
              <a:t>Run by more than 200 organizations (various government, academic, and private organizations)</a:t>
            </a:r>
          </a:p>
          <a:p>
            <a:pPr marL="127000" lvl="0" rtl="0">
              <a:lnSpc>
                <a:spcPct val="115000"/>
              </a:lnSpc>
              <a:spcBef>
                <a:spcPts val="0"/>
              </a:spcBef>
              <a:spcAft>
                <a:spcPts val="0"/>
              </a:spcAft>
              <a:buSzPts val="1600"/>
            </a:pPr>
            <a:endParaRPr lang="en-US" sz="1600" dirty="0" smtClean="0">
              <a:latin typeface="+mn-lt"/>
            </a:endParaRPr>
          </a:p>
          <a:p>
            <a:pPr marL="457200" lvl="0" indent="-330200" rtl="0">
              <a:lnSpc>
                <a:spcPct val="115000"/>
              </a:lnSpc>
              <a:spcBef>
                <a:spcPts val="0"/>
              </a:spcBef>
              <a:spcAft>
                <a:spcPts val="0"/>
              </a:spcAft>
              <a:buSzPts val="1600"/>
              <a:buChar char="❖"/>
            </a:pPr>
            <a:r>
              <a:rPr lang="en-US" sz="1600" dirty="0" smtClean="0">
                <a:latin typeface="+mn-lt"/>
              </a:rPr>
              <a:t>2010:   ~1400 CORS</a:t>
            </a:r>
          </a:p>
          <a:p>
            <a:pPr marL="457200" lvl="0" indent="-330200" rtl="0">
              <a:lnSpc>
                <a:spcPct val="115000"/>
              </a:lnSpc>
              <a:spcBef>
                <a:spcPts val="0"/>
              </a:spcBef>
              <a:spcAft>
                <a:spcPts val="0"/>
              </a:spcAft>
              <a:buSzPts val="1600"/>
              <a:buChar char="❖"/>
            </a:pPr>
            <a:r>
              <a:rPr lang="en-US" sz="1600" dirty="0" smtClean="0">
                <a:latin typeface="+mn-lt"/>
              </a:rPr>
              <a:t>2018:   ~1800 CORS</a:t>
            </a:r>
          </a:p>
          <a:p>
            <a:pPr marL="127000" lvl="0" rtl="0">
              <a:lnSpc>
                <a:spcPct val="115000"/>
              </a:lnSpc>
              <a:spcBef>
                <a:spcPts val="0"/>
              </a:spcBef>
              <a:spcAft>
                <a:spcPts val="0"/>
              </a:spcAft>
              <a:buSzPts val="1600"/>
            </a:pPr>
            <a:endParaRPr sz="1600" dirty="0">
              <a:latin typeface="+mn-lt"/>
            </a:endParaRPr>
          </a:p>
          <a:p>
            <a:pPr marL="457200" lvl="0" indent="-330200" rtl="0">
              <a:lnSpc>
                <a:spcPct val="115000"/>
              </a:lnSpc>
              <a:spcBef>
                <a:spcPts val="0"/>
              </a:spcBef>
              <a:spcAft>
                <a:spcPts val="0"/>
              </a:spcAft>
              <a:buSzPts val="1600"/>
              <a:buChar char="❖"/>
            </a:pPr>
            <a:r>
              <a:rPr lang="en-US" sz="1600" dirty="0" smtClean="0">
                <a:latin typeface="+mn-lt"/>
              </a:rPr>
              <a:t>70.3% CORS upgraded from GPS to GNSS.</a:t>
            </a:r>
          </a:p>
          <a:p>
            <a:pPr marL="457200" lvl="0" indent="-330200" rtl="0">
              <a:lnSpc>
                <a:spcPct val="115000"/>
              </a:lnSpc>
              <a:spcBef>
                <a:spcPts val="0"/>
              </a:spcBef>
              <a:spcAft>
                <a:spcPts val="0"/>
              </a:spcAft>
              <a:buSzPts val="1600"/>
              <a:buChar char="❖"/>
            </a:pPr>
            <a:endParaRPr lang="en-US" sz="1600" dirty="0">
              <a:latin typeface="+mn-lt"/>
            </a:endParaRPr>
          </a:p>
          <a:p>
            <a:pPr marL="457200" lvl="0" indent="-330200" rtl="0">
              <a:lnSpc>
                <a:spcPct val="115000"/>
              </a:lnSpc>
              <a:spcBef>
                <a:spcPts val="0"/>
              </a:spcBef>
              <a:spcAft>
                <a:spcPts val="0"/>
              </a:spcAft>
              <a:buSzPts val="1600"/>
              <a:buChar char="❖"/>
            </a:pPr>
            <a:endParaRPr lang="en-US" sz="1600" dirty="0" smtClean="0">
              <a:latin typeface="+mn-lt"/>
            </a:endParaRPr>
          </a:p>
          <a:p>
            <a:pPr marL="457200" lvl="0" indent="-330200" rtl="0">
              <a:lnSpc>
                <a:spcPct val="115000"/>
              </a:lnSpc>
              <a:spcBef>
                <a:spcPts val="0"/>
              </a:spcBef>
              <a:spcAft>
                <a:spcPts val="0"/>
              </a:spcAft>
              <a:buSzPts val="1600"/>
              <a:buChar char="❖"/>
            </a:pPr>
            <a:endParaRPr lang="en-US" sz="1600" dirty="0">
              <a:latin typeface="+mn-lt"/>
            </a:endParaRPr>
          </a:p>
          <a:p>
            <a:pPr marL="127000" lvl="0" rtl="0">
              <a:lnSpc>
                <a:spcPct val="115000"/>
              </a:lnSpc>
              <a:spcBef>
                <a:spcPts val="0"/>
              </a:spcBef>
              <a:spcAft>
                <a:spcPts val="0"/>
              </a:spcAft>
              <a:buSzPts val="1600"/>
            </a:pPr>
            <a:endParaRPr lang="en-US" sz="1600" dirty="0">
              <a:latin typeface="+mn-lt"/>
            </a:endParaRPr>
          </a:p>
          <a:p>
            <a:pPr marL="914400" lvl="1" indent="-330200">
              <a:lnSpc>
                <a:spcPct val="115000"/>
              </a:lnSpc>
              <a:spcBef>
                <a:spcPts val="0"/>
              </a:spcBef>
              <a:spcAft>
                <a:spcPts val="0"/>
              </a:spcAft>
              <a:buSzPts val="1600"/>
              <a:buFontTx/>
              <a:buChar char="❖"/>
            </a:pPr>
            <a:endParaRPr lang="en-US" sz="1600" dirty="0" smtClean="0">
              <a:latin typeface="+mn-lt"/>
            </a:endParaRPr>
          </a:p>
          <a:p>
            <a:pPr marL="457200" indent="-330200">
              <a:lnSpc>
                <a:spcPct val="115000"/>
              </a:lnSpc>
              <a:spcBef>
                <a:spcPts val="0"/>
              </a:spcBef>
              <a:spcAft>
                <a:spcPts val="0"/>
              </a:spcAft>
              <a:buSzPts val="1600"/>
              <a:buFontTx/>
              <a:buChar char="❖"/>
            </a:pPr>
            <a:r>
              <a:rPr lang="en-US" sz="1600" dirty="0" smtClean="0">
                <a:latin typeface="+mn-lt"/>
              </a:rPr>
              <a:t>2013: defined a 70 km maximum CORS density</a:t>
            </a:r>
          </a:p>
          <a:p>
            <a:pPr marL="457200" lvl="0" indent="-330200" rtl="0">
              <a:lnSpc>
                <a:spcPct val="115000"/>
              </a:lnSpc>
              <a:spcBef>
                <a:spcPts val="0"/>
              </a:spcBef>
              <a:spcAft>
                <a:spcPts val="0"/>
              </a:spcAft>
              <a:buSzPts val="1600"/>
              <a:buChar char="❖"/>
            </a:pPr>
            <a:endParaRPr lang="en-US" sz="1600" dirty="0" smtClean="0">
              <a:latin typeface="+mn-lt"/>
            </a:endParaRPr>
          </a:p>
          <a:p>
            <a:pPr marL="457200" lvl="0" indent="-330200" rtl="0">
              <a:lnSpc>
                <a:spcPct val="115000"/>
              </a:lnSpc>
              <a:spcBef>
                <a:spcPts val="0"/>
              </a:spcBef>
              <a:spcAft>
                <a:spcPts val="0"/>
              </a:spcAft>
              <a:buSzPts val="1600"/>
              <a:buChar char="❖"/>
            </a:pPr>
            <a:endParaRPr lang="en-US" sz="1600" dirty="0">
              <a:latin typeface="+mn-lt"/>
            </a:endParaRPr>
          </a:p>
          <a:p>
            <a:pPr marL="457200" lvl="0" indent="-330200" rtl="0">
              <a:lnSpc>
                <a:spcPct val="115000"/>
              </a:lnSpc>
              <a:spcBef>
                <a:spcPts val="0"/>
              </a:spcBef>
              <a:spcAft>
                <a:spcPts val="0"/>
              </a:spcAft>
              <a:buSzPts val="1600"/>
              <a:buChar char="❖"/>
            </a:pPr>
            <a:endParaRPr lang="en-US" sz="1600" dirty="0" smtClean="0">
              <a:latin typeface="+mn-lt"/>
            </a:endParaRPr>
          </a:p>
          <a:p>
            <a:pPr marL="457200" lvl="0" indent="-330200" rtl="0">
              <a:lnSpc>
                <a:spcPct val="115000"/>
              </a:lnSpc>
              <a:spcBef>
                <a:spcPts val="0"/>
              </a:spcBef>
              <a:spcAft>
                <a:spcPts val="0"/>
              </a:spcAft>
              <a:buSzPts val="1600"/>
              <a:buChar char="❖"/>
            </a:pPr>
            <a:endParaRPr lang="en-US" sz="1600" dirty="0">
              <a:latin typeface="+mn-lt"/>
            </a:endParaRPr>
          </a:p>
          <a:p>
            <a:pPr marL="457200" lvl="0" indent="-330200" rtl="0">
              <a:lnSpc>
                <a:spcPct val="115000"/>
              </a:lnSpc>
              <a:spcBef>
                <a:spcPts val="0"/>
              </a:spcBef>
              <a:spcAft>
                <a:spcPts val="0"/>
              </a:spcAft>
              <a:buSzPts val="1600"/>
              <a:buChar char="❖"/>
            </a:pPr>
            <a:endParaRPr lang="en-US" sz="1600" dirty="0" smtClean="0">
              <a:latin typeface="+mn-lt"/>
            </a:endParaRPr>
          </a:p>
          <a:p>
            <a:pPr marL="457200" lvl="0" indent="-330200" rtl="0">
              <a:lnSpc>
                <a:spcPct val="115000"/>
              </a:lnSpc>
              <a:spcBef>
                <a:spcPts val="0"/>
              </a:spcBef>
              <a:spcAft>
                <a:spcPts val="0"/>
              </a:spcAft>
              <a:buSzPts val="1600"/>
              <a:buChar char="❖"/>
            </a:pPr>
            <a:endParaRPr lang="en-US" sz="1600" dirty="0">
              <a:latin typeface="+mn-lt"/>
            </a:endParaRPr>
          </a:p>
          <a:p>
            <a:pPr marL="457200" lvl="0" indent="-330200" rtl="0">
              <a:lnSpc>
                <a:spcPct val="115000"/>
              </a:lnSpc>
              <a:spcBef>
                <a:spcPts val="0"/>
              </a:spcBef>
              <a:spcAft>
                <a:spcPts val="0"/>
              </a:spcAft>
              <a:buSzPts val="1600"/>
              <a:buChar char="❖"/>
            </a:pPr>
            <a:endParaRPr lang="en-US" sz="1600" dirty="0" smtClean="0">
              <a:latin typeface="+mn-lt"/>
            </a:endParaRPr>
          </a:p>
          <a:p>
            <a:pPr marL="457200" lvl="0" indent="-330200" rtl="0">
              <a:lnSpc>
                <a:spcPct val="115000"/>
              </a:lnSpc>
              <a:spcBef>
                <a:spcPts val="0"/>
              </a:spcBef>
              <a:spcAft>
                <a:spcPts val="0"/>
              </a:spcAft>
              <a:buSzPts val="1600"/>
              <a:buChar char="❖"/>
            </a:pPr>
            <a:endParaRPr sz="1600" dirty="0">
              <a:latin typeface="+mn-lt"/>
            </a:endParaRPr>
          </a:p>
          <a:p>
            <a:pPr marL="0" lvl="0" indent="0">
              <a:spcBef>
                <a:spcPts val="0"/>
              </a:spcBef>
              <a:spcAft>
                <a:spcPts val="0"/>
              </a:spcAft>
              <a:buNone/>
            </a:pPr>
            <a:endParaRPr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686296387"/>
              </p:ext>
            </p:extLst>
          </p:nvPr>
        </p:nvGraphicFramePr>
        <p:xfrm>
          <a:off x="533400" y="4770360"/>
          <a:ext cx="2255837" cy="1097040"/>
        </p:xfrm>
        <a:graphic>
          <a:graphicData uri="http://schemas.openxmlformats.org/drawingml/2006/table">
            <a:tbl>
              <a:tblPr firstRow="1" bandRow="1">
                <a:tableStyleId>{D7AC3CCA-C797-4891-BE02-D94E43425B78}</a:tableStyleId>
              </a:tblPr>
              <a:tblGrid>
                <a:gridCol w="1572250">
                  <a:extLst>
                    <a:ext uri="{9D8B030D-6E8A-4147-A177-3AD203B41FA5}">
                      <a16:colId xmlns:a16="http://schemas.microsoft.com/office/drawing/2014/main" val="20000"/>
                    </a:ext>
                  </a:extLst>
                </a:gridCol>
                <a:gridCol w="683587">
                  <a:extLst>
                    <a:ext uri="{9D8B030D-6E8A-4147-A177-3AD203B41FA5}">
                      <a16:colId xmlns:a16="http://schemas.microsoft.com/office/drawing/2014/main" val="20001"/>
                    </a:ext>
                  </a:extLst>
                </a:gridCol>
              </a:tblGrid>
              <a:tr h="365654">
                <a:tc>
                  <a:txBody>
                    <a:bodyPr/>
                    <a:lstStyle/>
                    <a:p>
                      <a:r>
                        <a:rPr lang="en-US" sz="1800" b="0" dirty="0" smtClean="0"/>
                        <a:t>GPS only</a:t>
                      </a:r>
                      <a:endParaRPr lang="en-US" sz="1800" b="0" dirty="0"/>
                    </a:p>
                  </a:txBody>
                  <a:tcPr marL="91483" marR="91483" marT="45680" marB="45680"/>
                </a:tc>
                <a:tc>
                  <a:txBody>
                    <a:bodyPr/>
                    <a:lstStyle/>
                    <a:p>
                      <a:pPr algn="r"/>
                      <a:r>
                        <a:rPr lang="en-US" sz="1800" b="0" dirty="0" smtClean="0"/>
                        <a:t>524</a:t>
                      </a:r>
                      <a:endParaRPr lang="en-US" sz="1800" b="0" dirty="0"/>
                    </a:p>
                  </a:txBody>
                  <a:tcPr marL="91483" marR="91483" marT="45680" marB="45680"/>
                </a:tc>
                <a:extLst>
                  <a:ext uri="{0D108BD9-81ED-4DB2-BD59-A6C34878D82A}">
                    <a16:rowId xmlns:a16="http://schemas.microsoft.com/office/drawing/2014/main" val="10000"/>
                  </a:ext>
                </a:extLst>
              </a:tr>
              <a:tr h="365654">
                <a:tc>
                  <a:txBody>
                    <a:bodyPr/>
                    <a:lstStyle/>
                    <a:p>
                      <a:r>
                        <a:rPr lang="en-US" sz="1800" dirty="0" smtClean="0"/>
                        <a:t>GPS+GLO</a:t>
                      </a:r>
                      <a:endParaRPr lang="en-US" sz="1800" dirty="0"/>
                    </a:p>
                  </a:txBody>
                  <a:tcPr marL="91483" marR="91483" marT="45680" marB="45680"/>
                </a:tc>
                <a:tc>
                  <a:txBody>
                    <a:bodyPr/>
                    <a:lstStyle/>
                    <a:p>
                      <a:pPr algn="r"/>
                      <a:r>
                        <a:rPr lang="en-US" sz="1800" dirty="0" smtClean="0"/>
                        <a:t>1075</a:t>
                      </a:r>
                      <a:endParaRPr lang="en-US" sz="1800" dirty="0"/>
                    </a:p>
                  </a:txBody>
                  <a:tcPr marL="91483" marR="91483" marT="45680" marB="45680"/>
                </a:tc>
                <a:extLst>
                  <a:ext uri="{0D108BD9-81ED-4DB2-BD59-A6C34878D82A}">
                    <a16:rowId xmlns:a16="http://schemas.microsoft.com/office/drawing/2014/main" val="10001"/>
                  </a:ext>
                </a:extLst>
              </a:tr>
              <a:tr h="365654">
                <a:tc>
                  <a:txBody>
                    <a:bodyPr/>
                    <a:lstStyle/>
                    <a:p>
                      <a:r>
                        <a:rPr lang="en-US" sz="1800" dirty="0" smtClean="0"/>
                        <a:t>GPS+GLO+GAL</a:t>
                      </a:r>
                      <a:endParaRPr lang="en-US" sz="1800" dirty="0"/>
                    </a:p>
                  </a:txBody>
                  <a:tcPr marL="91483" marR="91483" marT="45680" marB="45680"/>
                </a:tc>
                <a:tc>
                  <a:txBody>
                    <a:bodyPr/>
                    <a:lstStyle/>
                    <a:p>
                      <a:pPr algn="r"/>
                      <a:r>
                        <a:rPr lang="en-US" sz="1800" dirty="0" smtClean="0"/>
                        <a:t>169</a:t>
                      </a:r>
                      <a:endParaRPr lang="en-US" sz="1800" dirty="0"/>
                    </a:p>
                  </a:txBody>
                  <a:tcPr marL="91483" marR="91483" marT="45680" marB="45680"/>
                </a:tc>
                <a:extLst>
                  <a:ext uri="{0D108BD9-81ED-4DB2-BD59-A6C34878D82A}">
                    <a16:rowId xmlns:a16="http://schemas.microsoft.com/office/drawing/2014/main" val="10002"/>
                  </a:ext>
                </a:extLst>
              </a:tr>
            </a:tbl>
          </a:graphicData>
        </a:graphic>
      </p:graphicFrame>
      <p:sp>
        <p:nvSpPr>
          <p:cNvPr id="9" name="Google Shape;139;p15"/>
          <p:cNvSpPr txBox="1"/>
          <p:nvPr/>
        </p:nvSpPr>
        <p:spPr>
          <a:xfrm>
            <a:off x="4135930" y="5182004"/>
            <a:ext cx="3608388" cy="1370751"/>
          </a:xfrm>
          <a:prstGeom prst="rect">
            <a:avLst/>
          </a:prstGeom>
          <a:noFill/>
          <a:ln>
            <a:noFill/>
          </a:ln>
        </p:spPr>
        <p:txBody>
          <a:bodyPr spcFirstLastPara="1" wrap="square" lIns="91425" tIns="91425" rIns="91425" bIns="91425" anchor="t" anchorCtr="0">
            <a:noAutofit/>
          </a:bodyPr>
          <a:lstStyle/>
          <a:p>
            <a:pPr marL="457200" lvl="0" indent="-330200" rtl="0">
              <a:lnSpc>
                <a:spcPct val="115000"/>
              </a:lnSpc>
              <a:spcBef>
                <a:spcPts val="0"/>
              </a:spcBef>
              <a:spcAft>
                <a:spcPts val="0"/>
              </a:spcAft>
              <a:buSzPts val="1600"/>
              <a:buChar char="❖"/>
            </a:pPr>
            <a:endParaRPr lang="en-US" sz="1600" dirty="0">
              <a:latin typeface="+mn-lt"/>
            </a:endParaRPr>
          </a:p>
          <a:p>
            <a:pPr marL="457200" lvl="0" indent="-330200" rtl="0">
              <a:lnSpc>
                <a:spcPct val="115000"/>
              </a:lnSpc>
              <a:spcBef>
                <a:spcPts val="0"/>
              </a:spcBef>
              <a:spcAft>
                <a:spcPts val="0"/>
              </a:spcAft>
              <a:buSzPts val="1600"/>
              <a:buChar char="❖"/>
            </a:pPr>
            <a:r>
              <a:rPr lang="en-US" sz="1600" dirty="0" smtClean="0">
                <a:latin typeface="+mn-lt"/>
              </a:rPr>
              <a:t>Socio-economic value of CORS</a:t>
            </a:r>
            <a:r>
              <a:rPr lang="en-US" sz="1600" dirty="0">
                <a:latin typeface="+mn-lt"/>
              </a:rPr>
              <a:t/>
            </a:r>
            <a:br>
              <a:rPr lang="en-US" sz="1600" dirty="0">
                <a:latin typeface="+mn-lt"/>
              </a:rPr>
            </a:br>
            <a:r>
              <a:rPr lang="en-US" sz="1600" dirty="0" smtClean="0">
                <a:latin typeface="+mn-lt"/>
              </a:rPr>
              <a:t>2008: $0.55 billion</a:t>
            </a:r>
            <a:br>
              <a:rPr lang="en-US" sz="1600" dirty="0" smtClean="0">
                <a:latin typeface="+mn-lt"/>
              </a:rPr>
            </a:br>
            <a:r>
              <a:rPr lang="en-US" sz="1600" dirty="0" smtClean="0">
                <a:latin typeface="+mn-lt"/>
              </a:rPr>
              <a:t>2017: $2.53 billion</a:t>
            </a:r>
          </a:p>
          <a:p>
            <a:pPr marL="457200" lvl="0" indent="-330200" rtl="0">
              <a:lnSpc>
                <a:spcPct val="115000"/>
              </a:lnSpc>
              <a:spcBef>
                <a:spcPts val="0"/>
              </a:spcBef>
              <a:spcAft>
                <a:spcPts val="0"/>
              </a:spcAft>
              <a:buSzPts val="1600"/>
              <a:buChar char="❖"/>
            </a:pPr>
            <a:endParaRPr lang="en-US" sz="1600" dirty="0" smtClean="0">
              <a:latin typeface="+mn-lt"/>
            </a:endParaRPr>
          </a:p>
          <a:p>
            <a:pPr marL="457200" lvl="0" indent="-330200" rtl="0">
              <a:lnSpc>
                <a:spcPct val="115000"/>
              </a:lnSpc>
              <a:spcBef>
                <a:spcPts val="0"/>
              </a:spcBef>
              <a:spcAft>
                <a:spcPts val="0"/>
              </a:spcAft>
              <a:buSzPts val="1600"/>
              <a:buChar char="❖"/>
            </a:pPr>
            <a:endParaRPr sz="1600" dirty="0">
              <a:latin typeface="+mn-lt"/>
            </a:endParaRPr>
          </a:p>
          <a:p>
            <a:pPr marL="0" lvl="0" indent="0">
              <a:spcBef>
                <a:spcPts val="0"/>
              </a:spcBef>
              <a:spcAft>
                <a:spcPts val="0"/>
              </a:spcAft>
              <a:buNone/>
            </a:pPr>
            <a:endParaRPr dirty="0">
              <a:latin typeface="+mn-lt"/>
            </a:endParaRPr>
          </a:p>
        </p:txBody>
      </p:sp>
    </p:spTree>
    <p:extLst>
      <p:ext uri="{BB962C8B-B14F-4D97-AF65-F5344CB8AC3E}">
        <p14:creationId xmlns:p14="http://schemas.microsoft.com/office/powerpoint/2010/main" val="425812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n-lt"/>
                <a:cs typeface="Times New Roman" panose="02020603050405020304" pitchFamily="18" charset="0"/>
              </a:rPr>
              <a:t>Growth in Use of CORS- OPUS and Downloads</a:t>
            </a:r>
            <a:endParaRPr lang="en-US" sz="3200" b="1" dirty="0">
              <a:latin typeface="+mn-lt"/>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90070"/>
              </p:ext>
            </p:extLst>
          </p:nvPr>
        </p:nvGraphicFramePr>
        <p:xfrm>
          <a:off x="76200" y="1948729"/>
          <a:ext cx="3244851" cy="3027215"/>
        </p:xfrm>
        <a:graphic>
          <a:graphicData uri="http://schemas.openxmlformats.org/drawingml/2006/table">
            <a:tbl>
              <a:tblPr>
                <a:tableStyleId>{5C22544A-7EE6-4342-B048-85BDC9FD1C3A}</a:tableStyleId>
              </a:tblPr>
              <a:tblGrid>
                <a:gridCol w="1081617">
                  <a:extLst>
                    <a:ext uri="{9D8B030D-6E8A-4147-A177-3AD203B41FA5}">
                      <a16:colId xmlns:a16="http://schemas.microsoft.com/office/drawing/2014/main" val="2194634441"/>
                    </a:ext>
                  </a:extLst>
                </a:gridCol>
                <a:gridCol w="1081617">
                  <a:extLst>
                    <a:ext uri="{9D8B030D-6E8A-4147-A177-3AD203B41FA5}">
                      <a16:colId xmlns:a16="http://schemas.microsoft.com/office/drawing/2014/main" val="4052631530"/>
                    </a:ext>
                  </a:extLst>
                </a:gridCol>
                <a:gridCol w="1081617">
                  <a:extLst>
                    <a:ext uri="{9D8B030D-6E8A-4147-A177-3AD203B41FA5}">
                      <a16:colId xmlns:a16="http://schemas.microsoft.com/office/drawing/2014/main" val="4174202254"/>
                    </a:ext>
                  </a:extLst>
                </a:gridCol>
              </a:tblGrid>
              <a:tr h="1333575">
                <a:tc>
                  <a:txBody>
                    <a:bodyPr/>
                    <a:lstStyle/>
                    <a:p>
                      <a:pPr algn="ctr" fontAlgn="ctr"/>
                      <a:r>
                        <a:rPr lang="en-US" sz="1800" u="none" strike="noStrike" dirty="0">
                          <a:effectLst/>
                        </a:rPr>
                        <a:t>Service</a:t>
                      </a:r>
                      <a:endParaRPr lang="en-US" sz="1800" b="1" i="0" u="none" strike="noStrike" dirty="0">
                        <a:solidFill>
                          <a:srgbClr val="000000"/>
                        </a:solidFill>
                        <a:effectLst/>
                        <a:latin typeface="Calibri" panose="020F0502020204030204" pitchFamily="34" charset="0"/>
                      </a:endParaRPr>
                    </a:p>
                  </a:txBody>
                  <a:tcPr marL="9525" marR="9525" marT="9526"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Calibri" panose="020F0502020204030204" pitchFamily="34" charset="0"/>
                        </a:rPr>
                        <a:t>2008 </a:t>
                      </a:r>
                      <a:r>
                        <a:rPr lang="en-US" sz="1800" b="1" i="0" u="none" strike="noStrike" dirty="0" err="1" smtClean="0">
                          <a:solidFill>
                            <a:srgbClr val="000000"/>
                          </a:solidFill>
                          <a:effectLst/>
                          <a:latin typeface="Calibri" panose="020F0502020204030204" pitchFamily="34" charset="0"/>
                        </a:rPr>
                        <a:t>Useage</a:t>
                      </a:r>
                      <a:endParaRPr lang="en-US" sz="1800" b="1" i="0" u="none" strike="noStrike" dirty="0">
                        <a:solidFill>
                          <a:srgbClr val="000000"/>
                        </a:solidFill>
                        <a:effectLst/>
                        <a:latin typeface="Calibri" panose="020F0502020204030204" pitchFamily="34" charset="0"/>
                      </a:endParaRPr>
                    </a:p>
                  </a:txBody>
                  <a:tcPr marL="9525" marR="9525" marT="952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smtClean="0">
                          <a:solidFill>
                            <a:srgbClr val="000000"/>
                          </a:solidFill>
                          <a:effectLst/>
                          <a:latin typeface="Calibri" panose="020F0502020204030204" pitchFamily="34" charset="0"/>
                        </a:rPr>
                        <a:t>2018 </a:t>
                      </a:r>
                      <a:r>
                        <a:rPr lang="en-US" sz="1800" b="1" i="0" u="none" strike="noStrike" dirty="0" err="1" smtClean="0">
                          <a:solidFill>
                            <a:srgbClr val="000000"/>
                          </a:solidFill>
                          <a:effectLst/>
                          <a:latin typeface="Calibri" panose="020F0502020204030204" pitchFamily="34" charset="0"/>
                        </a:rPr>
                        <a:t>Useage</a:t>
                      </a:r>
                      <a:endParaRPr lang="en-US" sz="1800" b="1" i="0" u="none" strike="noStrike" dirty="0">
                        <a:solidFill>
                          <a:srgbClr val="000000"/>
                        </a:solidFill>
                        <a:effectLst/>
                        <a:latin typeface="Calibri" panose="020F0502020204030204" pitchFamily="34" charset="0"/>
                      </a:endParaRPr>
                    </a:p>
                  </a:txBody>
                  <a:tcPr marL="9525" marR="9525" marT="952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915252"/>
                  </a:ext>
                </a:extLst>
              </a:tr>
              <a:tr h="283861">
                <a:tc>
                  <a:txBody>
                    <a:bodyPr/>
                    <a:lstStyle/>
                    <a:p>
                      <a:pPr algn="l" fontAlgn="b"/>
                      <a:r>
                        <a:rPr lang="en-US" sz="1800" u="none" strike="noStrike" dirty="0">
                          <a:effectLst/>
                        </a:rPr>
                        <a:t>OPUS-RS</a:t>
                      </a:r>
                      <a:endParaRPr lang="en-US" sz="18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72.2</a:t>
                      </a:r>
                      <a:endParaRPr lang="en-US" sz="1800" b="0" i="0" u="none" strike="noStrike" dirty="0">
                        <a:solidFill>
                          <a:srgbClr val="000000"/>
                        </a:solidFill>
                        <a:effectLst/>
                        <a:latin typeface="Calibri" panose="020F0502020204030204" pitchFamily="34" charset="0"/>
                      </a:endParaRPr>
                    </a:p>
                  </a:txBody>
                  <a:tcPr marL="9525" marR="9525" marT="9526" marB="0" anchor="ctr">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155.0</a:t>
                      </a:r>
                      <a:endParaRPr lang="en-US" sz="1800" b="0" i="0" u="none" strike="noStrike" dirty="0">
                        <a:solidFill>
                          <a:srgbClr val="000000"/>
                        </a:solidFill>
                        <a:effectLst/>
                        <a:latin typeface="Calibri" panose="020F0502020204030204" pitchFamily="34" charset="0"/>
                      </a:endParaRPr>
                    </a:p>
                  </a:txBody>
                  <a:tcPr marL="9525" marR="9525" marT="952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9053764"/>
                  </a:ext>
                </a:extLst>
              </a:tr>
              <a:tr h="283861">
                <a:tc>
                  <a:txBody>
                    <a:bodyPr/>
                    <a:lstStyle/>
                    <a:p>
                      <a:pPr algn="l" fontAlgn="b"/>
                      <a:r>
                        <a:rPr lang="en-US" sz="1800" u="none" strike="noStrike" dirty="0">
                          <a:effectLst/>
                        </a:rPr>
                        <a:t>OPUS-S</a:t>
                      </a:r>
                      <a:endParaRPr lang="en-US" sz="18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tx1"/>
                      </a:solidFill>
                      <a:prstDash val="solid"/>
                      <a:round/>
                      <a:headEnd type="none" w="med" len="med"/>
                      <a:tailEnd type="none" w="med" len="med"/>
                    </a:lnL>
                  </a:tcPr>
                </a:tc>
                <a:tc>
                  <a:txBody>
                    <a:bodyPr/>
                    <a:lstStyle/>
                    <a:p>
                      <a:pPr algn="r" fontAlgn="b"/>
                      <a:r>
                        <a:rPr lang="en-US" sz="1800" u="none" strike="noStrike" dirty="0">
                          <a:effectLst/>
                        </a:rPr>
                        <a:t>182.1</a:t>
                      </a:r>
                      <a:endParaRPr lang="en-US" sz="18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r" fontAlgn="b"/>
                      <a:r>
                        <a:rPr lang="en-US" sz="1800" u="none" strike="noStrike" dirty="0">
                          <a:effectLst/>
                        </a:rPr>
                        <a:t>381.8</a:t>
                      </a:r>
                      <a:endParaRPr lang="en-US" sz="1800" b="0" i="0" u="none" strike="noStrike" dirty="0">
                        <a:solidFill>
                          <a:srgbClr val="000000"/>
                        </a:solidFill>
                        <a:effectLst/>
                        <a:latin typeface="Calibri" panose="020F0502020204030204" pitchFamily="34" charset="0"/>
                      </a:endParaRPr>
                    </a:p>
                  </a:txBody>
                  <a:tcPr marL="9525" marR="9525" marT="95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37063700"/>
                  </a:ext>
                </a:extLst>
              </a:tr>
              <a:tr h="283861">
                <a:tc>
                  <a:txBody>
                    <a:bodyPr/>
                    <a:lstStyle/>
                    <a:p>
                      <a:pPr algn="l" fontAlgn="b"/>
                      <a:r>
                        <a:rPr lang="en-US" sz="1800" u="none" strike="noStrike" dirty="0">
                          <a:effectLst/>
                        </a:rPr>
                        <a:t>UFCORS</a:t>
                      </a:r>
                      <a:endParaRPr lang="en-US" sz="18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tx1"/>
                      </a:solidFill>
                      <a:prstDash val="solid"/>
                      <a:round/>
                      <a:headEnd type="none" w="med" len="med"/>
                      <a:tailEnd type="none" w="med" len="med"/>
                    </a:lnL>
                  </a:tcPr>
                </a:tc>
                <a:tc>
                  <a:txBody>
                    <a:bodyPr/>
                    <a:lstStyle/>
                    <a:p>
                      <a:pPr algn="r" fontAlgn="b"/>
                      <a:r>
                        <a:rPr lang="en-US" sz="1800" u="none" strike="noStrike" dirty="0">
                          <a:effectLst/>
                        </a:rPr>
                        <a:t>1,042.7</a:t>
                      </a:r>
                      <a:endParaRPr lang="en-US" sz="1800" b="0" i="0" u="none" strike="noStrike" dirty="0">
                        <a:solidFill>
                          <a:srgbClr val="000000"/>
                        </a:solidFill>
                        <a:effectLst/>
                        <a:latin typeface="Calibri" panose="020F0502020204030204" pitchFamily="34" charset="0"/>
                      </a:endParaRPr>
                    </a:p>
                  </a:txBody>
                  <a:tcPr marL="9525" marR="9525" marT="9526" marB="0" anchor="ctr"/>
                </a:tc>
                <a:tc>
                  <a:txBody>
                    <a:bodyPr/>
                    <a:lstStyle/>
                    <a:p>
                      <a:pPr algn="r" fontAlgn="b"/>
                      <a:r>
                        <a:rPr lang="en-US" sz="1800" u="none" strike="noStrike" dirty="0">
                          <a:effectLst/>
                        </a:rPr>
                        <a:t>1,303.6</a:t>
                      </a:r>
                      <a:endParaRPr lang="en-US" sz="1800" b="0" i="0" u="none" strike="noStrike" dirty="0">
                        <a:solidFill>
                          <a:srgbClr val="000000"/>
                        </a:solidFill>
                        <a:effectLst/>
                        <a:latin typeface="Calibri" panose="020F0502020204030204" pitchFamily="34" charset="0"/>
                      </a:endParaRPr>
                    </a:p>
                  </a:txBody>
                  <a:tcPr marL="9525" marR="9525" marT="9526"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16948611"/>
                  </a:ext>
                </a:extLst>
              </a:tr>
              <a:tr h="283861">
                <a:tc>
                  <a:txBody>
                    <a:bodyPr/>
                    <a:lstStyle/>
                    <a:p>
                      <a:pPr algn="l" fontAlgn="b"/>
                      <a:r>
                        <a:rPr lang="en-US" sz="1800" u="none" strike="noStrike" dirty="0">
                          <a:effectLst/>
                        </a:rPr>
                        <a:t>CORS FTP</a:t>
                      </a:r>
                      <a:endParaRPr lang="en-US" sz="18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9,391.0</a:t>
                      </a:r>
                      <a:endParaRPr lang="en-US" sz="1800" b="0" i="0" u="none" strike="noStrike" dirty="0">
                        <a:solidFill>
                          <a:srgbClr val="000000"/>
                        </a:solidFill>
                        <a:effectLst/>
                        <a:latin typeface="Calibri" panose="020F0502020204030204" pitchFamily="34" charset="0"/>
                      </a:endParaRPr>
                    </a:p>
                  </a:txBody>
                  <a:tcPr marL="9525" marR="9525" marT="9526" marB="0" anchor="ctr">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a:effectLst/>
                        </a:rPr>
                        <a:t>59,262.3</a:t>
                      </a:r>
                      <a:endParaRPr lang="en-US" sz="1800" b="0" i="0" u="none" strike="noStrike" dirty="0">
                        <a:solidFill>
                          <a:srgbClr val="000000"/>
                        </a:solidFill>
                        <a:effectLst/>
                        <a:latin typeface="Calibri" panose="020F0502020204030204" pitchFamily="34" charset="0"/>
                      </a:endParaRPr>
                    </a:p>
                  </a:txBody>
                  <a:tcPr marL="9525" marR="9525" marT="9526"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3179919"/>
                  </a:ext>
                </a:extLst>
              </a:tr>
              <a:tr h="558196">
                <a:tc>
                  <a:txBody>
                    <a:bodyPr/>
                    <a:lstStyle/>
                    <a:p>
                      <a:pPr algn="l" fontAlgn="b"/>
                      <a:r>
                        <a:rPr lang="en-US" sz="1800" u="none" strike="noStrike" dirty="0">
                          <a:effectLst/>
                        </a:rPr>
                        <a:t>OPUS-Share</a:t>
                      </a:r>
                      <a:endParaRPr lang="en-US" sz="1800" b="0" i="0" u="none" strike="noStrike" dirty="0">
                        <a:solidFill>
                          <a:srgbClr val="000000"/>
                        </a:solidFill>
                        <a:effectLst/>
                        <a:latin typeface="Calibri" panose="020F0502020204030204" pitchFamily="34" charset="0"/>
                      </a:endParaRPr>
                    </a:p>
                  </a:txBody>
                  <a:tcPr marL="9525" marR="9525" marT="9526"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rPr>
                        <a:t>0.0</a:t>
                      </a:r>
                      <a:endParaRPr lang="en-US" sz="1800" b="0" i="0" u="none" strike="noStrike" dirty="0" smtClean="0">
                        <a:solidFill>
                          <a:srgbClr val="000000"/>
                        </a:solidFill>
                        <a:effectLst/>
                        <a:latin typeface="Calibri" panose="020F0502020204030204" pitchFamily="34" charset="0"/>
                      </a:endParaRPr>
                    </a:p>
                  </a:txBody>
                  <a:tcPr marL="9525" marR="9525" marT="9526"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800" u="none" strike="noStrike" dirty="0" smtClean="0">
                          <a:effectLst/>
                        </a:rPr>
                        <a:t>2.4</a:t>
                      </a:r>
                      <a:endParaRPr lang="en-US" sz="1800" b="0" i="0" u="none" strike="noStrike" dirty="0">
                        <a:solidFill>
                          <a:srgbClr val="000000"/>
                        </a:solidFill>
                        <a:effectLst/>
                        <a:latin typeface="Calibri" panose="020F0502020204030204" pitchFamily="34" charset="0"/>
                      </a:endParaRPr>
                    </a:p>
                  </a:txBody>
                  <a:tcPr marL="9525" marR="9525" marT="9526"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316049"/>
                  </a:ext>
                </a:extLst>
              </a:tr>
            </a:tbl>
          </a:graphicData>
        </a:graphic>
      </p:graphicFrame>
      <p:sp>
        <p:nvSpPr>
          <p:cNvPr id="4" name="Slide Number Placeholder 3"/>
          <p:cNvSpPr>
            <a:spLocks noGrp="1"/>
          </p:cNvSpPr>
          <p:nvPr>
            <p:ph type="sldNum" sz="quarter" idx="12"/>
          </p:nvPr>
        </p:nvSpPr>
        <p:spPr/>
        <p:txBody>
          <a:bodyPr/>
          <a:lstStyle/>
          <a:p>
            <a:fld id="{6C348DBC-F07C-4DD7-8E16-F3396574BACF}" type="slidenum">
              <a:rPr lang="en-US" altLang="en-US" smtClean="0"/>
              <a:pPr/>
              <a:t>7</a:t>
            </a:fld>
            <a:endParaRPr lang="en-US" altLang="en-US"/>
          </a:p>
        </p:txBody>
      </p:sp>
      <p:graphicFrame>
        <p:nvGraphicFramePr>
          <p:cNvPr id="5" name="Chart 4"/>
          <p:cNvGraphicFramePr>
            <a:graphicFrameLocks/>
          </p:cNvGraphicFramePr>
          <p:nvPr>
            <p:extLst>
              <p:ext uri="{D42A27DB-BD31-4B8C-83A1-F6EECF244321}">
                <p14:modId xmlns:p14="http://schemas.microsoft.com/office/powerpoint/2010/main" val="2126036773"/>
              </p:ext>
            </p:extLst>
          </p:nvPr>
        </p:nvGraphicFramePr>
        <p:xfrm>
          <a:off x="3429000" y="1590675"/>
          <a:ext cx="5567362" cy="37433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0345" y="1697130"/>
            <a:ext cx="2925673" cy="276999"/>
          </a:xfrm>
          <a:prstGeom prst="rect">
            <a:avLst/>
          </a:prstGeom>
          <a:noFill/>
        </p:spPr>
        <p:txBody>
          <a:bodyPr wrap="none" rtlCol="0">
            <a:spAutoFit/>
          </a:bodyPr>
          <a:lstStyle/>
          <a:p>
            <a:r>
              <a:rPr lang="en-US" sz="1200" dirty="0" smtClean="0">
                <a:latin typeface="+mn-lt"/>
              </a:rPr>
              <a:t>Growth in thousands of downloads/uploads</a:t>
            </a:r>
            <a:endParaRPr lang="en-US" sz="1200" dirty="0">
              <a:latin typeface="+mn-lt"/>
            </a:endParaRPr>
          </a:p>
        </p:txBody>
      </p:sp>
      <p:sp>
        <p:nvSpPr>
          <p:cNvPr id="3" name="TextBox 2"/>
          <p:cNvSpPr txBox="1"/>
          <p:nvPr/>
        </p:nvSpPr>
        <p:spPr>
          <a:xfrm>
            <a:off x="38100" y="5791200"/>
            <a:ext cx="9067800" cy="646331"/>
          </a:xfrm>
          <a:prstGeom prst="rect">
            <a:avLst/>
          </a:prstGeom>
          <a:noFill/>
        </p:spPr>
        <p:txBody>
          <a:bodyPr wrap="square" rtlCol="0">
            <a:spAutoFit/>
          </a:bodyPr>
          <a:lstStyle/>
          <a:p>
            <a:pPr algn="ctr"/>
            <a:r>
              <a:rPr lang="en-US" dirty="0" smtClean="0">
                <a:latin typeface="+mn-lt"/>
              </a:rPr>
              <a:t>OPUS: Online Positioning User Service uses the 5 nearest CORS to calculate the position of a user-uploaded GNSS observations</a:t>
            </a:r>
          </a:p>
        </p:txBody>
      </p:sp>
    </p:spTree>
    <p:extLst>
      <p:ext uri="{BB962C8B-B14F-4D97-AF65-F5344CB8AC3E}">
        <p14:creationId xmlns:p14="http://schemas.microsoft.com/office/powerpoint/2010/main" val="29303977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60425" y="304800"/>
            <a:ext cx="7600950" cy="714375"/>
          </a:xfrm>
          <a:prstGeom prst="rect">
            <a:avLst/>
          </a:prstGeom>
          <a:noFill/>
          <a:ln>
            <a:noFill/>
          </a:ln>
        </p:spPr>
        <p:txBody>
          <a:bodyPr spcFirstLastPara="1" wrap="square" lIns="91425" tIns="45700" rIns="91425" bIns="45700" anchor="ctr" anchorCtr="0">
            <a:noAutofit/>
          </a:bodyPr>
          <a:lstStyle/>
          <a:p>
            <a:pPr marL="0" marR="0" lvl="0" indent="0" rtl="0">
              <a:lnSpc>
                <a:spcPct val="90000"/>
              </a:lnSpc>
              <a:spcBef>
                <a:spcPts val="0"/>
              </a:spcBef>
              <a:spcAft>
                <a:spcPts val="0"/>
              </a:spcAft>
              <a:buClr>
                <a:srgbClr val="002060"/>
              </a:buClr>
              <a:buSzPts val="3200"/>
              <a:buFont typeface="Times New Roman"/>
              <a:buNone/>
            </a:pPr>
            <a:r>
              <a:rPr lang="en-US" sz="3200" b="1" i="0" u="none" strike="noStrike" cap="none" dirty="0">
                <a:latin typeface="+mn-lt"/>
                <a:ea typeface="Times New Roman"/>
                <a:cs typeface="Times New Roman"/>
                <a:sym typeface="Times New Roman"/>
              </a:rPr>
              <a:t>Geodetic Control Datasets – Passive Marks</a:t>
            </a:r>
            <a:endParaRPr b="1" dirty="0">
              <a:latin typeface="+mn-lt"/>
            </a:endParaRPr>
          </a:p>
        </p:txBody>
      </p:sp>
      <p:sp>
        <p:nvSpPr>
          <p:cNvPr id="154" name="Google Shape;154;p17"/>
          <p:cNvSpPr txBox="1"/>
          <p:nvPr/>
        </p:nvSpPr>
        <p:spPr>
          <a:xfrm>
            <a:off x="6403975"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alibri"/>
              <a:buNone/>
            </a:pPr>
            <a:fld id="{00000000-1234-1234-1234-123412341234}" type="slidenum">
              <a:rPr lang="en-US" sz="1200" b="0" i="0" u="none">
                <a:solidFill>
                  <a:srgbClr val="898989"/>
                </a:solidFill>
                <a:latin typeface="Calibri"/>
                <a:ea typeface="Calibri"/>
                <a:cs typeface="Calibri"/>
                <a:sym typeface="Calibri"/>
              </a:rPr>
              <a:t>8</a:t>
            </a:fld>
            <a:endParaRPr/>
          </a:p>
        </p:txBody>
      </p:sp>
      <p:pic>
        <p:nvPicPr>
          <p:cNvPr id="155" name="Google Shape;155;p17"/>
          <p:cNvPicPr preferRelativeResize="0"/>
          <p:nvPr/>
        </p:nvPicPr>
        <p:blipFill rotWithShape="1">
          <a:blip r:embed="rId3">
            <a:alphaModFix/>
          </a:blip>
          <a:srcRect r="1516"/>
          <a:stretch/>
        </p:blipFill>
        <p:spPr>
          <a:xfrm>
            <a:off x="304800" y="1066800"/>
            <a:ext cx="3376612" cy="4189412"/>
          </a:xfrm>
          <a:prstGeom prst="rect">
            <a:avLst/>
          </a:prstGeom>
          <a:noFill/>
          <a:ln w="9525" cap="flat" cmpd="sng">
            <a:solidFill>
              <a:srgbClr val="40458C"/>
            </a:solidFill>
            <a:prstDash val="solid"/>
            <a:miter lim="800000"/>
            <a:headEnd type="none" w="sm" len="sm"/>
            <a:tailEnd type="none" w="sm" len="sm"/>
          </a:ln>
        </p:spPr>
      </p:pic>
      <p:pic>
        <p:nvPicPr>
          <p:cNvPr id="156" name="Google Shape;156;p17" descr="C:\BShaw\My_Maps\GeodeticControl\images\PassiveControl_Datasheets_20160606_sm.png"/>
          <p:cNvPicPr preferRelativeResize="0"/>
          <p:nvPr/>
        </p:nvPicPr>
        <p:blipFill rotWithShape="1">
          <a:blip r:embed="rId4">
            <a:alphaModFix/>
          </a:blip>
          <a:srcRect/>
          <a:stretch/>
        </p:blipFill>
        <p:spPr>
          <a:xfrm>
            <a:off x="3973513" y="1093788"/>
            <a:ext cx="5094287" cy="3821112"/>
          </a:xfrm>
          <a:prstGeom prst="rect">
            <a:avLst/>
          </a:prstGeom>
          <a:noFill/>
          <a:ln>
            <a:noFill/>
          </a:ln>
        </p:spPr>
      </p:pic>
      <p:sp>
        <p:nvSpPr>
          <p:cNvPr id="157" name="Google Shape;157;p17"/>
          <p:cNvSpPr txBox="1"/>
          <p:nvPr/>
        </p:nvSpPr>
        <p:spPr>
          <a:xfrm>
            <a:off x="1143000" y="6104948"/>
            <a:ext cx="7449740" cy="6096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0458C"/>
              </a:buClr>
              <a:buSzPts val="2000"/>
              <a:buFont typeface="Arial"/>
              <a:buNone/>
            </a:pPr>
            <a:r>
              <a:rPr lang="en-US" sz="2000" b="0" i="0" u="none" dirty="0">
                <a:latin typeface="+mn-lt"/>
                <a:ea typeface="Arial"/>
                <a:cs typeface="Arial"/>
                <a:sym typeface="Arial"/>
              </a:rPr>
              <a:t>Over 800,000 geodetic control </a:t>
            </a:r>
            <a:r>
              <a:rPr lang="en-US" sz="2000" b="0" i="0" u="none" dirty="0" smtClean="0">
                <a:latin typeface="+mn-lt"/>
                <a:ea typeface="Arial"/>
                <a:cs typeface="Arial"/>
                <a:sym typeface="Arial"/>
              </a:rPr>
              <a:t>datasheets</a:t>
            </a:r>
          </a:p>
          <a:p>
            <a:pPr marL="0" marR="0" lvl="0" indent="0" algn="ctr" rtl="0">
              <a:lnSpc>
                <a:spcPct val="100000"/>
              </a:lnSpc>
              <a:spcBef>
                <a:spcPts val="0"/>
              </a:spcBef>
              <a:spcAft>
                <a:spcPts val="0"/>
              </a:spcAft>
              <a:buClr>
                <a:srgbClr val="40458C"/>
              </a:buClr>
              <a:buSzPts val="2000"/>
              <a:buFont typeface="Arial"/>
              <a:buNone/>
            </a:pPr>
            <a:endParaRPr lang="en-US" sz="2000" dirty="0">
              <a:latin typeface="+mn-lt"/>
              <a:cs typeface="Arial"/>
              <a:sym typeface="Arial"/>
            </a:endParaRPr>
          </a:p>
          <a:p>
            <a:pPr marL="0" marR="0" lvl="0" indent="0" algn="ctr" rtl="0">
              <a:lnSpc>
                <a:spcPct val="100000"/>
              </a:lnSpc>
              <a:spcBef>
                <a:spcPts val="0"/>
              </a:spcBef>
              <a:spcAft>
                <a:spcPts val="0"/>
              </a:spcAft>
              <a:buClr>
                <a:srgbClr val="40458C"/>
              </a:buClr>
              <a:buSzPts val="2000"/>
              <a:buFont typeface="Arial"/>
              <a:buNone/>
            </a:pPr>
            <a:r>
              <a:rPr lang="en-US" sz="2000" dirty="0" smtClean="0">
                <a:latin typeface="+mn-lt"/>
                <a:cs typeface="Arial"/>
                <a:sym typeface="Arial"/>
              </a:rPr>
              <a:t>GPS on Benchmarks: Citizen science campaign to update GNSS coordinates on marks</a:t>
            </a:r>
            <a:endParaRPr dirty="0">
              <a:latin typeface="+mn-lt"/>
            </a:endParaRPr>
          </a:p>
        </p:txBody>
      </p:sp>
    </p:spTree>
    <p:extLst>
      <p:ext uri="{BB962C8B-B14F-4D97-AF65-F5344CB8AC3E}">
        <p14:creationId xmlns:p14="http://schemas.microsoft.com/office/powerpoint/2010/main" val="1152494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441707"/>
            <a:ext cx="9144000" cy="461963"/>
          </a:xfrm>
          <a:noFill/>
        </p:spPr>
        <p:txBody>
          <a:bodyPr/>
          <a:lstStyle/>
          <a:p>
            <a:pPr>
              <a:defRPr/>
            </a:pPr>
            <a:r>
              <a:rPr lang="en-US" sz="3200" b="1" dirty="0" smtClean="0">
                <a:latin typeface="+mn-lt"/>
                <a:cs typeface="Times New Roman" panose="02020603050405020304" pitchFamily="18" charset="0"/>
              </a:rPr>
              <a:t>Geodetic Control Data Sets- Airborne Gravity</a:t>
            </a:r>
            <a:endParaRPr lang="en-US" sz="3200" b="1" dirty="0">
              <a:latin typeface="+mn-lt"/>
              <a:cs typeface="Times New Roman" panose="02020603050405020304" pitchFamily="18" charset="0"/>
            </a:endParaRPr>
          </a:p>
        </p:txBody>
      </p:sp>
      <p:grpSp>
        <p:nvGrpSpPr>
          <p:cNvPr id="14" name="Group 13"/>
          <p:cNvGrpSpPr/>
          <p:nvPr/>
        </p:nvGrpSpPr>
        <p:grpSpPr>
          <a:xfrm>
            <a:off x="2098053" y="1295400"/>
            <a:ext cx="6858000" cy="4800600"/>
            <a:chOff x="0" y="457200"/>
            <a:chExt cx="9144000" cy="640080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57200"/>
              <a:ext cx="9144000" cy="6400800"/>
            </a:xfrm>
            <a:prstGeom prst="rect">
              <a:avLst/>
            </a:prstGeom>
          </p:spPr>
        </p:pic>
        <p:sp>
          <p:nvSpPr>
            <p:cNvPr id="5" name="Rounded Rectangle 4"/>
            <p:cNvSpPr/>
            <p:nvPr/>
          </p:nvSpPr>
          <p:spPr>
            <a:xfrm>
              <a:off x="2547257" y="5556250"/>
              <a:ext cx="5040086" cy="1295400"/>
            </a:xfrm>
            <a:prstGeom prst="roundRect">
              <a:avLst/>
            </a:prstGeom>
            <a:noFill/>
            <a:ln w="2857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0" y="4413250"/>
              <a:ext cx="2645229" cy="2438400"/>
            </a:xfrm>
            <a:prstGeom prst="roundRect">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p:cNvSpPr txBox="1"/>
          <p:nvPr/>
        </p:nvSpPr>
        <p:spPr>
          <a:xfrm>
            <a:off x="2078182" y="4930260"/>
            <a:ext cx="1950186" cy="369332"/>
          </a:xfrm>
          <a:prstGeom prst="rect">
            <a:avLst/>
          </a:prstGeom>
          <a:noFill/>
        </p:spPr>
        <p:txBody>
          <a:bodyPr wrap="square" rtlCol="0">
            <a:spAutoFit/>
          </a:bodyPr>
          <a:lstStyle/>
          <a:p>
            <a:pPr algn="ctr"/>
            <a:r>
              <a:rPr lang="en-US" b="1" dirty="0" smtClean="0">
                <a:ln w="6600">
                  <a:solidFill>
                    <a:schemeClr val="accent1"/>
                  </a:solidFill>
                  <a:prstDash val="solid"/>
                </a:ln>
                <a:solidFill>
                  <a:srgbClr val="FFFFFF"/>
                </a:solidFill>
                <a:effectLst>
                  <a:outerShdw dist="38100" dir="2700000" algn="tl" rotWithShape="0">
                    <a:schemeClr val="accent1"/>
                  </a:outerShdw>
                </a:effectLst>
                <a:latin typeface="+mn-lt"/>
              </a:rPr>
              <a:t>Completed 2018</a:t>
            </a:r>
            <a:endParaRPr lang="en-US" b="1" dirty="0">
              <a:ln w="6600">
                <a:solidFill>
                  <a:schemeClr val="accent1"/>
                </a:solidFill>
                <a:prstDash val="solid"/>
              </a:ln>
              <a:solidFill>
                <a:srgbClr val="FFFFFF"/>
              </a:solidFill>
              <a:effectLst>
                <a:outerShdw dist="38100" dir="2700000" algn="tl" rotWithShape="0">
                  <a:schemeClr val="accent1"/>
                </a:outerShdw>
              </a:effectLst>
              <a:latin typeface="+mn-lt"/>
            </a:endParaRPr>
          </a:p>
        </p:txBody>
      </p:sp>
      <p:sp>
        <p:nvSpPr>
          <p:cNvPr id="12" name="Slide Number Placeholder 11"/>
          <p:cNvSpPr>
            <a:spLocks noGrp="1"/>
          </p:cNvSpPr>
          <p:nvPr>
            <p:ph type="sldNum" sz="quarter" idx="12"/>
          </p:nvPr>
        </p:nvSpPr>
        <p:spPr/>
        <p:txBody>
          <a:bodyPr/>
          <a:lstStyle/>
          <a:p>
            <a:pPr>
              <a:defRPr/>
            </a:pPr>
            <a:fld id="{4F49AAF0-771A-4457-B36D-6C76FDADB3EC}" type="slidenum">
              <a:rPr lang="en-US" smtClean="0"/>
              <a:pPr>
                <a:defRPr/>
              </a:pPr>
              <a:t>9</a:t>
            </a:fld>
            <a:endParaRPr lang="en-US"/>
          </a:p>
        </p:txBody>
      </p:sp>
      <p:sp>
        <p:nvSpPr>
          <p:cNvPr id="13" name="Rectangle 12"/>
          <p:cNvSpPr/>
          <p:nvPr/>
        </p:nvSpPr>
        <p:spPr>
          <a:xfrm>
            <a:off x="0" y="2152736"/>
            <a:ext cx="2057400" cy="3139321"/>
          </a:xfrm>
          <a:prstGeom prst="rect">
            <a:avLst/>
          </a:prstGeom>
        </p:spPr>
        <p:txBody>
          <a:bodyPr wrap="square">
            <a:spAutoFit/>
          </a:bodyPr>
          <a:lstStyle/>
          <a:p>
            <a:pPr algn="ctr"/>
            <a:r>
              <a:rPr lang="en-US" sz="1800" b="1" dirty="0" smtClean="0">
                <a:latin typeface="+mn-lt"/>
              </a:rPr>
              <a:t>Gravity for the Redefinition of the American Vertical Datum (GRAV-D) </a:t>
            </a:r>
          </a:p>
          <a:p>
            <a:pPr algn="ctr"/>
            <a:endParaRPr lang="en-US" b="1" dirty="0">
              <a:latin typeface="+mn-lt"/>
            </a:endParaRPr>
          </a:p>
          <a:p>
            <a:pPr algn="ctr"/>
            <a:r>
              <a:rPr lang="en-US" b="1" dirty="0" smtClean="0">
                <a:latin typeface="+mn-lt"/>
              </a:rPr>
              <a:t>Part 1: Airborne Gravity Campaign</a:t>
            </a:r>
          </a:p>
          <a:p>
            <a:pPr algn="ctr"/>
            <a:endParaRPr lang="en-US" sz="1800" b="1" dirty="0" smtClean="0">
              <a:latin typeface="+mn-lt"/>
            </a:endParaRPr>
          </a:p>
          <a:p>
            <a:pPr algn="ctr"/>
            <a:r>
              <a:rPr lang="en-US" sz="1800" dirty="0" smtClean="0">
                <a:latin typeface="+mn-lt"/>
              </a:rPr>
              <a:t>Status as of 9/30/18  </a:t>
            </a:r>
            <a:br>
              <a:rPr lang="en-US" sz="1800" dirty="0" smtClean="0">
                <a:latin typeface="+mn-lt"/>
              </a:rPr>
            </a:br>
            <a:r>
              <a:rPr lang="en-US" sz="1800" b="1" dirty="0" smtClean="0">
                <a:latin typeface="+mn-lt"/>
              </a:rPr>
              <a:t>72.1% complete  </a:t>
            </a:r>
            <a:endParaRPr lang="en-US" b="1" dirty="0">
              <a:latin typeface="+mn-lt"/>
            </a:endParaRPr>
          </a:p>
        </p:txBody>
      </p:sp>
    </p:spTree>
    <p:extLst>
      <p:ext uri="{BB962C8B-B14F-4D97-AF65-F5344CB8AC3E}">
        <p14:creationId xmlns:p14="http://schemas.microsoft.com/office/powerpoint/2010/main" val="283446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812</TotalTime>
  <Words>1954</Words>
  <Application>Microsoft Office PowerPoint</Application>
  <PresentationFormat>On-screen Show (4:3)</PresentationFormat>
  <Paragraphs>386</Paragraphs>
  <Slides>21</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宋体</vt:lpstr>
      <vt:lpstr>Arial</vt:lpstr>
      <vt:lpstr>Calibri</vt:lpstr>
      <vt:lpstr>Noto Sans Symbols</vt:lpstr>
      <vt:lpstr>Times New Roman</vt:lpstr>
      <vt:lpstr>Ubuntu</vt:lpstr>
      <vt:lpstr>Wingdings</vt:lpstr>
      <vt:lpstr>Custom Design</vt:lpstr>
      <vt:lpstr>Office Theme</vt:lpstr>
      <vt:lpstr>NOAA- NGS Precise Geodetic Infrastructure</vt:lpstr>
      <vt:lpstr>NGS Mission Statement</vt:lpstr>
      <vt:lpstr>Eight NRC 2010 Report Recommendations</vt:lpstr>
      <vt:lpstr>Recommendation #1- Maintaining Leadership</vt:lpstr>
      <vt:lpstr>Modernizing the NSRS by 2022</vt:lpstr>
      <vt:lpstr>Geodetic Control Datasets - CORS</vt:lpstr>
      <vt:lpstr>Growth in Use of CORS- OPUS and Downloads</vt:lpstr>
      <vt:lpstr>Geodetic Control Datasets – Passive Marks</vt:lpstr>
      <vt:lpstr>Geodetic Control Data Sets- Airborne Gravity</vt:lpstr>
      <vt:lpstr>Geodetic Control Datasets – Geoid Models</vt:lpstr>
      <vt:lpstr>Enabling Research, Analysis, and Education</vt:lpstr>
      <vt:lpstr>Foundation CORS Project </vt:lpstr>
      <vt:lpstr>Foundation CORS Goals</vt:lpstr>
      <vt:lpstr>Recommendation #5-  Support International Geodetic Services</vt:lpstr>
      <vt:lpstr>25 Years of NGS Orbit Products as an IGS Analysis Center</vt:lpstr>
      <vt:lpstr>Recommendation #5-  Support International Geodetic Services</vt:lpstr>
      <vt:lpstr>Recommendation #6-  Commit to Maintaining the ITRF</vt:lpstr>
      <vt:lpstr>Recommendation #7-  Establish a Federal Geodetic Service</vt:lpstr>
      <vt:lpstr>Commitments for the Future</vt:lpstr>
      <vt:lpstr>The Future of GRAV-D</vt:lpstr>
      <vt:lpstr>Commitments for the Future</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Galen.Scott</dc:creator>
  <cp:lastModifiedBy>Theresa Damiani</cp:lastModifiedBy>
  <cp:revision>62</cp:revision>
  <dcterms:created xsi:type="dcterms:W3CDTF">2009-10-22T15:32:12Z</dcterms:created>
  <dcterms:modified xsi:type="dcterms:W3CDTF">2018-10-17T19:42:59Z</dcterms:modified>
</cp:coreProperties>
</file>