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302" r:id="rId3"/>
    <p:sldId id="307" r:id="rId4"/>
    <p:sldId id="308" r:id="rId5"/>
    <p:sldId id="309" r:id="rId6"/>
    <p:sldId id="310" r:id="rId7"/>
    <p:sldId id="311" r:id="rId8"/>
    <p:sldId id="312" r:id="rId9"/>
    <p:sldId id="318" r:id="rId10"/>
    <p:sldId id="313" r:id="rId11"/>
    <p:sldId id="314" r:id="rId12"/>
    <p:sldId id="315" r:id="rId13"/>
    <p:sldId id="316" r:id="rId14"/>
    <p:sldId id="317" r:id="rId15"/>
    <p:sldId id="304" r:id="rId16"/>
    <p:sldId id="305" r:id="rId17"/>
    <p:sldId id="30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72232" autoAdjust="0"/>
  </p:normalViewPr>
  <p:slideViewPr>
    <p:cSldViewPr snapToGrid="0">
      <p:cViewPr varScale="1">
        <p:scale>
          <a:sx n="39" d="100"/>
          <a:sy n="39" d="100"/>
        </p:scale>
        <p:origin x="134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Hey everyone! I’m Ryan Hardy, a geodesist with NOAA’s National Geodetic Survey. In 2020, we developed a system to measure deflections of the vertical with a total station, the Total Station Astrogeodetic Control System, or TSACS. This presentation is about how we’ve improved TSACS, assessed its performance, and expanded its capabilities over the past year.</a:t>
            </a:r>
          </a:p>
        </p:txBody>
      </p:sp>
    </p:spTree>
    <p:extLst>
      <p:ext uri="{BB962C8B-B14F-4D97-AF65-F5344CB8AC3E}">
        <p14:creationId xmlns:p14="http://schemas.microsoft.com/office/powerpoint/2010/main" val="88066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521487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689100" y="889000"/>
            <a:ext cx="21005800" cy="2286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565822"/>
            <a:ext cx="21005800" cy="8880178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Helvetica"/>
                <a:ea typeface="Helvetica"/>
                <a:cs typeface="Helvetica"/>
                <a:sym typeface="Helvetica"/>
              </a:defRPr>
            </a:lvl1pPr>
            <a:lvl2pPr>
              <a:defRPr sz="4800">
                <a:latin typeface="Helvetica"/>
                <a:ea typeface="Helvetica"/>
                <a:cs typeface="Helvetica"/>
                <a:sym typeface="Helvetica"/>
              </a:defRPr>
            </a:lvl2pPr>
            <a:lvl3pPr>
              <a:defRPr sz="4800">
                <a:latin typeface="Helvetica"/>
                <a:ea typeface="Helvetica"/>
                <a:cs typeface="Helvetica"/>
                <a:sym typeface="Helvetica"/>
              </a:defRPr>
            </a:lvl3pPr>
            <a:lvl4pPr>
              <a:defRPr sz="4800">
                <a:latin typeface="Helvetica"/>
                <a:ea typeface="Helvetica"/>
                <a:cs typeface="Helvetica"/>
                <a:sym typeface="Helvetica"/>
              </a:defRPr>
            </a:lvl4pPr>
            <a:lvl5pPr>
              <a:defRPr sz="4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96792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eflections of the Vertical with a Robotic Total Station"/>
          <p:cNvSpPr txBox="1">
            <a:spLocks noGrp="1"/>
          </p:cNvSpPr>
          <p:nvPr>
            <p:ph type="ctrTitle"/>
          </p:nvPr>
        </p:nvSpPr>
        <p:spPr>
          <a:xfrm>
            <a:off x="1778000" y="4933991"/>
            <a:ext cx="20828000" cy="2520910"/>
          </a:xfrm>
          <a:prstGeom prst="rect">
            <a:avLst/>
          </a:prstGeom>
        </p:spPr>
        <p:txBody>
          <a:bodyPr/>
          <a:lstStyle>
            <a:lvl1pPr defTabSz="577850">
              <a:defRPr sz="7840"/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Augmenting Data Exchange Formats for OPUS of the Future</a:t>
            </a:r>
          </a:p>
        </p:txBody>
      </p:sp>
      <p:sp>
        <p:nvSpPr>
          <p:cNvPr id="120" name="Ryan A. Hardy, PhD…"/>
          <p:cNvSpPr txBox="1">
            <a:spLocks noGrp="1"/>
          </p:cNvSpPr>
          <p:nvPr>
            <p:ph type="subTitle" sz="half" idx="1"/>
          </p:nvPr>
        </p:nvSpPr>
        <p:spPr>
          <a:xfrm>
            <a:off x="1778000" y="7884160"/>
            <a:ext cx="20828000" cy="49708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02736" indent="-402736" defTabSz="397763">
              <a:lnSpc>
                <a:spcPts val="7300"/>
              </a:lnSpc>
              <a:defRPr sz="417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00" b="1" dirty="0"/>
              <a:t>Ryan A. Hardy</a:t>
            </a:r>
            <a:r>
              <a:rPr lang="en-US" sz="4000" b="1" dirty="0"/>
              <a:t>, Ph.D.</a:t>
            </a:r>
            <a:endParaRPr sz="40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402736" indent="-402736" defTabSz="397763">
              <a:lnSpc>
                <a:spcPts val="7300"/>
              </a:lnSpc>
              <a:defRPr sz="417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00" dirty="0"/>
              <a:t>NOAA National Geodetic Survey</a:t>
            </a:r>
            <a:endParaRPr sz="40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402736" indent="-402736" defTabSz="397763">
              <a:lnSpc>
                <a:spcPts val="7300"/>
              </a:lnSpc>
              <a:defRPr sz="417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00" dirty="0"/>
              <a:t>Presented </a:t>
            </a:r>
            <a:r>
              <a:rPr lang="en-US" sz="4000" dirty="0"/>
              <a:t>May 31, 2023</a:t>
            </a:r>
          </a:p>
          <a:p>
            <a:pPr marL="402736" indent="-402736" defTabSz="397763">
              <a:lnSpc>
                <a:spcPts val="7300"/>
              </a:lnSpc>
              <a:defRPr sz="417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4000" dirty="0">
                <a:latin typeface="Times Roman"/>
                <a:sym typeface="Times Roman"/>
              </a:rPr>
              <a:t>FIG Working Week</a:t>
            </a:r>
            <a:endParaRPr sz="40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8F33924-5609-4D46-8CFF-011A63EEF2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44238" y="13076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med" advTm="198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3F163-84DE-4113-A598-A7E2F05A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</a:t>
            </a:r>
          </a:p>
        </p:txBody>
      </p:sp>
      <p:pic>
        <p:nvPicPr>
          <p:cNvPr id="5" name="Picture 4" descr="GDX points tag hierarchy">
            <a:extLst>
              <a:ext uri="{FF2B5EF4-FFF2-40B4-BE49-F238E27FC236}">
                <a16:creationId xmlns:a16="http://schemas.microsoft.com/office/drawing/2014/main" id="{52330E79-109F-4532-9D89-6096E83CC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395" y="3175000"/>
            <a:ext cx="7938994" cy="10116292"/>
          </a:xfrm>
          <a:prstGeom prst="rect">
            <a:avLst/>
          </a:prstGeom>
        </p:spPr>
      </p:pic>
      <p:pic>
        <p:nvPicPr>
          <p:cNvPr id="7" name="Picture 6" descr="Illustration of the points tag and subtags for GDX">
            <a:extLst>
              <a:ext uri="{FF2B5EF4-FFF2-40B4-BE49-F238E27FC236}">
                <a16:creationId xmlns:a16="http://schemas.microsoft.com/office/drawing/2014/main" id="{F28958F1-3B36-424F-870B-81ECC2BB2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4684" y="3060639"/>
            <a:ext cx="8785412" cy="1039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003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B536-F85D-40BF-89D0-17ECA753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Settings</a:t>
            </a:r>
          </a:p>
        </p:txBody>
      </p:sp>
      <p:pic>
        <p:nvPicPr>
          <p:cNvPr id="5" name="Picture 4" descr="GDX measurement settings tag hierarchy">
            <a:extLst>
              <a:ext uri="{FF2B5EF4-FFF2-40B4-BE49-F238E27FC236}">
                <a16:creationId xmlns:a16="http://schemas.microsoft.com/office/drawing/2014/main" id="{EDEC1C36-D839-4A10-B904-288FC6101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3151878"/>
            <a:ext cx="6235700" cy="9675122"/>
          </a:xfrm>
          <a:prstGeom prst="rect">
            <a:avLst/>
          </a:prstGeom>
        </p:spPr>
      </p:pic>
      <p:pic>
        <p:nvPicPr>
          <p:cNvPr id="7" name="Picture 6" descr="Illustration of the observations tag and subtags for GDX">
            <a:extLst>
              <a:ext uri="{FF2B5EF4-FFF2-40B4-BE49-F238E27FC236}">
                <a16:creationId xmlns:a16="http://schemas.microsoft.com/office/drawing/2014/main" id="{AEC4272D-AED1-4E8A-B5A5-C79094178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362" y="3151877"/>
            <a:ext cx="15773828" cy="80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696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6269-C341-4B4E-9733-9F79CA2E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D2E8A-1C88-4191-A512-24B5FBC36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65822"/>
            <a:ext cx="10502900" cy="8880178"/>
          </a:xfrm>
        </p:spPr>
        <p:txBody>
          <a:bodyPr/>
          <a:lstStyle/>
          <a:p>
            <a:r>
              <a:rPr lang="en-US" dirty="0"/>
              <a:t>Schema contains support for</a:t>
            </a:r>
          </a:p>
          <a:p>
            <a:pPr lvl="1"/>
            <a:r>
              <a:rPr lang="en-US" dirty="0"/>
              <a:t>Leveling</a:t>
            </a:r>
          </a:p>
          <a:p>
            <a:pPr lvl="1"/>
            <a:r>
              <a:rPr lang="en-US" dirty="0"/>
              <a:t>Vertical angles</a:t>
            </a:r>
          </a:p>
          <a:p>
            <a:pPr lvl="1"/>
            <a:r>
              <a:rPr lang="en-US" dirty="0"/>
              <a:t>Horizontal directions</a:t>
            </a:r>
          </a:p>
          <a:p>
            <a:pPr lvl="1"/>
            <a:r>
              <a:rPr lang="en-US" dirty="0"/>
              <a:t>Distances</a:t>
            </a:r>
          </a:p>
          <a:p>
            <a:pPr lvl="1"/>
            <a:r>
              <a:rPr lang="en-US" dirty="0"/>
              <a:t>Meteorological metadata</a:t>
            </a:r>
          </a:p>
        </p:txBody>
      </p:sp>
      <p:pic>
        <p:nvPicPr>
          <p:cNvPr id="5" name="Picture 4" descr="Illustration of the measurements tag and subtags for GDX">
            <a:extLst>
              <a:ext uri="{FF2B5EF4-FFF2-40B4-BE49-F238E27FC236}">
                <a16:creationId xmlns:a16="http://schemas.microsoft.com/office/drawing/2014/main" id="{7CABABE2-2724-43AF-9BD5-5D37438E1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016" y="3565821"/>
            <a:ext cx="10502900" cy="905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52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4815-38C0-4D6A-B2B3-2D997B02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A63B3-2B8F-4203-8F5E-771E87BFC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section relates </a:t>
            </a:r>
            <a:r>
              <a:rPr lang="en-US" i="1" dirty="0"/>
              <a:t>measurements</a:t>
            </a:r>
            <a:r>
              <a:rPr lang="en-US" dirty="0"/>
              <a:t> (raw field data) to </a:t>
            </a:r>
            <a:r>
              <a:rPr lang="en-US" i="1" dirty="0"/>
              <a:t>observations</a:t>
            </a:r>
            <a:r>
              <a:rPr lang="en-US" dirty="0"/>
              <a:t> (data)</a:t>
            </a:r>
            <a:endParaRPr lang="en-US" i="1" dirty="0"/>
          </a:p>
          <a:p>
            <a:r>
              <a:rPr lang="en-US" dirty="0"/>
              <a:t>Contains corrections to measurements from atmospheric refraction, deflections of the vertical, instrument height, and target heights</a:t>
            </a:r>
          </a:p>
          <a:p>
            <a:r>
              <a:rPr lang="en-US" dirty="0"/>
              <a:t>Fields have not yet been defined and this section will not be part of the alpha release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239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5296-625E-4C2E-83C6-9B14A520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A4ADD-262F-4970-AB2F-10EFF9929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65822"/>
            <a:ext cx="10502900" cy="888017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3000"/>
              </a:spcBef>
            </a:pPr>
            <a:r>
              <a:rPr lang="en-US" dirty="0"/>
              <a:t>This section is intended for data that is ready for a three-dimensional least-squares adjustment</a:t>
            </a:r>
          </a:p>
          <a:p>
            <a:pPr>
              <a:spcBef>
                <a:spcPts val="3000"/>
              </a:spcBef>
            </a:pPr>
            <a:r>
              <a:rPr lang="en-US" dirty="0"/>
              <a:t>Observations should be mark-to-mark and corrected for deflections of the vertical and atmospheric refraction to the local geodetic frame</a:t>
            </a:r>
          </a:p>
          <a:p>
            <a:pPr>
              <a:spcBef>
                <a:spcPts val="3000"/>
              </a:spcBef>
            </a:pPr>
            <a:r>
              <a:rPr lang="en-US" dirty="0"/>
              <a:t>Supports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GNSS vectors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Vertical angles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Distances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Horizontal angles, directions, and azimuths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Leveling</a:t>
            </a:r>
          </a:p>
        </p:txBody>
      </p:sp>
      <p:pic>
        <p:nvPicPr>
          <p:cNvPr id="7" name="Picture 6" descr="Illustration of the observations tag and subtags for GDX">
            <a:extLst>
              <a:ext uri="{FF2B5EF4-FFF2-40B4-BE49-F238E27FC236}">
                <a16:creationId xmlns:a16="http://schemas.microsoft.com/office/drawing/2014/main" id="{F2A55647-9F4E-43DD-840D-BFCCF292B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386" y="3388659"/>
            <a:ext cx="11653107" cy="96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519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6D50-42D3-4971-B24B-7E20F5B3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Corbin Quad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4E4B7-494A-4832-AEA9-083650AC9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65822"/>
            <a:ext cx="10502900" cy="888017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6400" dirty="0"/>
              <a:t>NGS has executed a highly redundant survey conducted over multiple days on a set of five points at the NGS Testing and Training Center in Woodford, VA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dirty="0"/>
              <a:t>Supports: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Least-squares adjustment testing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Atmospheric refraction research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Geodetic astronomy research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dirty="0"/>
              <a:t>Techniques used: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Simultaneous GNSS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Total station angles and distances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Leveling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Astronomic azimuths and deflections of the vertical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Detailed vertical temperature profiles</a:t>
            </a:r>
          </a:p>
        </p:txBody>
      </p:sp>
      <p:pic>
        <p:nvPicPr>
          <p:cNvPr id="5" name="Picture 4" descr="This plot shows the configuration of the five points and connecting baselines that make up the Corbin Quad survey.">
            <a:extLst>
              <a:ext uri="{FF2B5EF4-FFF2-40B4-BE49-F238E27FC236}">
                <a16:creationId xmlns:a16="http://schemas.microsoft.com/office/drawing/2014/main" id="{0E498DD3-4210-4C22-A201-E57980304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489" y="3565822"/>
            <a:ext cx="9486605" cy="91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436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5E6F-36A5-48FB-B529-78808F5E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Release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8B495-2EBB-4AEA-999D-5C468D600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65822"/>
            <a:ext cx="10646335" cy="8880178"/>
          </a:xfrm>
        </p:spPr>
        <p:txBody>
          <a:bodyPr>
            <a:normAutofit/>
          </a:bodyPr>
          <a:lstStyle/>
          <a:p>
            <a:r>
              <a:rPr lang="en-US" dirty="0"/>
              <a:t>The alpha version of GDX will be available on the NGS alpha website in the coming weeks</a:t>
            </a:r>
          </a:p>
          <a:p>
            <a:r>
              <a:rPr lang="en-US" dirty="0"/>
              <a:t>As an </a:t>
            </a:r>
            <a:r>
              <a:rPr lang="en-US" i="1" dirty="0"/>
              <a:t>alpha</a:t>
            </a:r>
            <a:r>
              <a:rPr lang="en-US" dirty="0"/>
              <a:t> product, this initial version will be incomplete but available for early feedback</a:t>
            </a:r>
          </a:p>
          <a:p>
            <a:r>
              <a:rPr lang="en-US" dirty="0"/>
              <a:t>This website will include documentation and example files, including the Corbin Quad Survey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4329B-E2C2-4F1E-A85F-F7BAFD912D9F}"/>
              </a:ext>
            </a:extLst>
          </p:cNvPr>
          <p:cNvSpPr txBox="1"/>
          <p:nvPr/>
        </p:nvSpPr>
        <p:spPr>
          <a:xfrm>
            <a:off x="916267" y="11708813"/>
            <a:ext cx="12192000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alpha.ngs.noaa.gov</a:t>
            </a:r>
          </a:p>
        </p:txBody>
      </p:sp>
      <p:pic>
        <p:nvPicPr>
          <p:cNvPr id="5" name="Picture 4" descr="A mock-up to the website for the GDX alpha release">
            <a:extLst>
              <a:ext uri="{FF2B5EF4-FFF2-40B4-BE49-F238E27FC236}">
                <a16:creationId xmlns:a16="http://schemas.microsoft.com/office/drawing/2014/main" id="{8E472CCC-4EE1-40CB-ACFC-5613A6F89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100" y="1252332"/>
            <a:ext cx="8948627" cy="119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498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2AC-F102-4C5B-B743-FD6DE466A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48C46-D860-41FE-9AC6-49D9E4F38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65822"/>
            <a:ext cx="21005800" cy="7063652"/>
          </a:xfrm>
        </p:spPr>
        <p:txBody>
          <a:bodyPr>
            <a:normAutofit/>
          </a:bodyPr>
          <a:lstStyle/>
          <a:p>
            <a:r>
              <a:rPr lang="en-US" dirty="0"/>
              <a:t>Support for measurement reductions</a:t>
            </a:r>
          </a:p>
          <a:p>
            <a:r>
              <a:rPr lang="en-US" dirty="0"/>
              <a:t>Support for tape and other classical measurement types</a:t>
            </a:r>
          </a:p>
          <a:p>
            <a:r>
              <a:rPr lang="en-US" dirty="0"/>
              <a:t>Support for astronomical measurements, including azimuths and deflections of the vertical</a:t>
            </a:r>
          </a:p>
          <a:p>
            <a:r>
              <a:rPr lang="en-US" dirty="0"/>
              <a:t>Support for relative gravity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C5F37-2488-4445-A93A-BEA5B5B508BD}"/>
              </a:ext>
            </a:extLst>
          </p:cNvPr>
          <p:cNvSpPr txBox="1"/>
          <p:nvPr/>
        </p:nvSpPr>
        <p:spPr>
          <a:xfrm>
            <a:off x="8911456" y="9861005"/>
            <a:ext cx="656109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8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/>
              <a:t>r</a:t>
            </a: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yan.hardy@noaa.gov</a:t>
            </a:r>
          </a:p>
        </p:txBody>
      </p:sp>
    </p:spTree>
    <p:extLst>
      <p:ext uri="{BB962C8B-B14F-4D97-AF65-F5344CB8AC3E}">
        <p14:creationId xmlns:p14="http://schemas.microsoft.com/office/powerpoint/2010/main" val="10427306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DB0932-B388-447E-9019-9C8882DD6943}"/>
              </a:ext>
            </a:extLst>
          </p:cNvPr>
          <p:cNvSpPr/>
          <p:nvPr/>
        </p:nvSpPr>
        <p:spPr>
          <a:xfrm>
            <a:off x="14364822" y="10295109"/>
            <a:ext cx="7153835" cy="2468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>
              <a:solidFill>
                <a:schemeClr val="tx1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74966-BE1F-4403-9DBA-69B94EA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Geodetic Data Exchange (GDX)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24BA-ACCA-4052-93E5-8BC6DF7E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65822"/>
            <a:ext cx="10502900" cy="88801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GDX is an XML-based data format that will be the input format for OPUS</a:t>
            </a:r>
          </a:p>
          <a:p>
            <a:r>
              <a:rPr lang="en-US" dirty="0"/>
              <a:t>GDX will be the successor to the GNSS Vector Exchange (GVX) format and is designed to be backwards-compatible with Bluebook</a:t>
            </a:r>
          </a:p>
          <a:p>
            <a:r>
              <a:rPr lang="en-US" dirty="0"/>
              <a:t>GDX currently supports GNSS, classical, and leveling measurements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B0E182-412F-4D43-A7B5-6ABE23A76EFD}"/>
              </a:ext>
            </a:extLst>
          </p:cNvPr>
          <p:cNvSpPr/>
          <p:nvPr/>
        </p:nvSpPr>
        <p:spPr>
          <a:xfrm>
            <a:off x="15508090" y="11095610"/>
            <a:ext cx="2259107" cy="5448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GNSS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E1478C-8167-4A40-AE62-5DF748FED8FC}"/>
              </a:ext>
            </a:extLst>
          </p:cNvPr>
          <p:cNvSpPr/>
          <p:nvPr/>
        </p:nvSpPr>
        <p:spPr>
          <a:xfrm>
            <a:off x="15508090" y="11791523"/>
            <a:ext cx="2259108" cy="5448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Classical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2A343C-7076-4571-A057-706192EE2C71}"/>
              </a:ext>
            </a:extLst>
          </p:cNvPr>
          <p:cNvSpPr/>
          <p:nvPr/>
        </p:nvSpPr>
        <p:spPr>
          <a:xfrm>
            <a:off x="18012998" y="11065265"/>
            <a:ext cx="2259108" cy="5448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Gravity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6D7B37-55AF-4F59-9D8B-95E313CE29BA}"/>
              </a:ext>
            </a:extLst>
          </p:cNvPr>
          <p:cNvSpPr/>
          <p:nvPr/>
        </p:nvSpPr>
        <p:spPr>
          <a:xfrm>
            <a:off x="18012998" y="11791523"/>
            <a:ext cx="2259108" cy="5448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Leveling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A28E6A-4408-4CC5-A5DF-F61005865C1F}"/>
              </a:ext>
            </a:extLst>
          </p:cNvPr>
          <p:cNvSpPr txBox="1"/>
          <p:nvPr/>
        </p:nvSpPr>
        <p:spPr>
          <a:xfrm>
            <a:off x="17473663" y="10380271"/>
            <a:ext cx="93615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GDX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DF56AB-0B82-4B23-B20B-CA0DF52C6831}"/>
              </a:ext>
            </a:extLst>
          </p:cNvPr>
          <p:cNvSpPr/>
          <p:nvPr/>
        </p:nvSpPr>
        <p:spPr>
          <a:xfrm>
            <a:off x="14300163" y="3459271"/>
            <a:ext cx="7153835" cy="2468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>
              <a:solidFill>
                <a:schemeClr val="tx1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C23E16-CB68-4D22-BB08-17C051358207}"/>
              </a:ext>
            </a:extLst>
          </p:cNvPr>
          <p:cNvSpPr/>
          <p:nvPr/>
        </p:nvSpPr>
        <p:spPr>
          <a:xfrm>
            <a:off x="16801308" y="4466522"/>
            <a:ext cx="2259107" cy="5448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GNSS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B0A9DC-70A3-45C0-AC51-5221A2442008}"/>
              </a:ext>
            </a:extLst>
          </p:cNvPr>
          <p:cNvSpPr txBox="1"/>
          <p:nvPr/>
        </p:nvSpPr>
        <p:spPr>
          <a:xfrm>
            <a:off x="17419422" y="3676484"/>
            <a:ext cx="91531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GVX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7E39E3-CDEE-476C-926C-183C33D69BFA}"/>
              </a:ext>
            </a:extLst>
          </p:cNvPr>
          <p:cNvSpPr/>
          <p:nvPr/>
        </p:nvSpPr>
        <p:spPr>
          <a:xfrm>
            <a:off x="14028912" y="7266082"/>
            <a:ext cx="1746668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LVX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285BEF5-C55C-4A51-A3A9-2814688E58D3}"/>
              </a:ext>
            </a:extLst>
          </p:cNvPr>
          <p:cNvSpPr/>
          <p:nvPr/>
        </p:nvSpPr>
        <p:spPr>
          <a:xfrm>
            <a:off x="16020529" y="7288233"/>
            <a:ext cx="1746668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CVX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0AC2EB-FDE6-431D-8CBE-3F3C0C0A5D1E}"/>
              </a:ext>
            </a:extLst>
          </p:cNvPr>
          <p:cNvSpPr/>
          <p:nvPr/>
        </p:nvSpPr>
        <p:spPr>
          <a:xfrm>
            <a:off x="18012998" y="7266082"/>
            <a:ext cx="1746668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GVX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343AC38-94ED-4F15-B120-1004555FFA46}"/>
              </a:ext>
            </a:extLst>
          </p:cNvPr>
          <p:cNvSpPr/>
          <p:nvPr/>
        </p:nvSpPr>
        <p:spPr>
          <a:xfrm>
            <a:off x="19938100" y="7260945"/>
            <a:ext cx="1746668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RGX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C50C30D-822F-473C-A728-05BDB7AA567C}"/>
              </a:ext>
            </a:extLst>
          </p:cNvPr>
          <p:cNvCxnSpPr>
            <a:stCxn id="18" idx="2"/>
          </p:cNvCxnSpPr>
          <p:nvPr/>
        </p:nvCxnSpPr>
        <p:spPr>
          <a:xfrm>
            <a:off x="17877081" y="5928151"/>
            <a:ext cx="10418" cy="128361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2FBE292-2E26-47DA-B715-2D78C38E2F53}"/>
              </a:ext>
            </a:extLst>
          </p:cNvPr>
          <p:cNvCxnSpPr>
            <a:cxnSpLocks/>
          </p:cNvCxnSpPr>
          <p:nvPr/>
        </p:nvCxnSpPr>
        <p:spPr>
          <a:xfrm>
            <a:off x="17930862" y="8913113"/>
            <a:ext cx="0" cy="126330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154738-C645-414F-84C8-20F50EDFBEC8}"/>
              </a:ext>
            </a:extLst>
          </p:cNvPr>
          <p:cNvCxnSpPr/>
          <p:nvPr/>
        </p:nvCxnSpPr>
        <p:spPr>
          <a:xfrm flipV="1">
            <a:off x="13756640" y="6705600"/>
            <a:ext cx="8351520" cy="266192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900147F-FF54-465D-AF02-D928BA350B18}"/>
              </a:ext>
            </a:extLst>
          </p:cNvPr>
          <p:cNvCxnSpPr>
            <a:cxnSpLocks/>
          </p:cNvCxnSpPr>
          <p:nvPr/>
        </p:nvCxnSpPr>
        <p:spPr>
          <a:xfrm>
            <a:off x="13765979" y="6705600"/>
            <a:ext cx="8351520" cy="266192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3F60EC77-A2BE-4084-BD99-7D2F6F13856C}"/>
              </a:ext>
            </a:extLst>
          </p:cNvPr>
          <p:cNvSpPr/>
          <p:nvPr/>
        </p:nvSpPr>
        <p:spPr>
          <a:xfrm>
            <a:off x="12436949" y="7648278"/>
            <a:ext cx="914400" cy="914400"/>
          </a:xfrm>
          <a:prstGeom prst="mathMultiply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EF96221-C8CD-4379-BCCF-7D85ABC07AC1}"/>
              </a:ext>
            </a:extLst>
          </p:cNvPr>
          <p:cNvSpPr/>
          <p:nvPr/>
        </p:nvSpPr>
        <p:spPr>
          <a:xfrm>
            <a:off x="12326071" y="11287233"/>
            <a:ext cx="978408" cy="484632"/>
          </a:xfrm>
          <a:prstGeom prst="rightArrow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1827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E3DB-C6B6-4561-BFDE-F82DBC7A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GDX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BEEBA-45BF-486F-BBAB-216B491AB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67953"/>
            <a:ext cx="21005800" cy="8878047"/>
          </a:xfrm>
        </p:spPr>
        <p:txBody>
          <a:bodyPr numCol="2"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SOURCE_DATA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PROJECT_INFORMATION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PERSONNEL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UNITS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EQUIPMENT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POINTS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MEASUREMENT_SETTINGS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MEASUREMENTS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REDUCTIONS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8014498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E3DB-C6B6-4561-BFDE-F82DBC7A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Data</a:t>
            </a:r>
          </a:p>
        </p:txBody>
      </p:sp>
      <p:pic>
        <p:nvPicPr>
          <p:cNvPr id="7" name="Picture 6" descr="GDX source data tag hierarchy">
            <a:extLst>
              <a:ext uri="{FF2B5EF4-FFF2-40B4-BE49-F238E27FC236}">
                <a16:creationId xmlns:a16="http://schemas.microsoft.com/office/drawing/2014/main" id="{5DBA84A9-EE10-4EDB-B8F0-94449085A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3789654"/>
            <a:ext cx="8825878" cy="7792747"/>
          </a:xfrm>
          <a:prstGeom prst="rect">
            <a:avLst/>
          </a:prstGeom>
        </p:spPr>
      </p:pic>
      <p:pic>
        <p:nvPicPr>
          <p:cNvPr id="11" name="Picture 10" descr="Illustration of the source data tag and subtags for GDX">
            <a:extLst>
              <a:ext uri="{FF2B5EF4-FFF2-40B4-BE49-F238E27FC236}">
                <a16:creationId xmlns:a16="http://schemas.microsoft.com/office/drawing/2014/main" id="{0E10731D-D2C6-41F4-8408-D4463C00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241" y="3789654"/>
            <a:ext cx="12119500" cy="794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663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2863-485E-4000-9C83-C4C660E6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Information</a:t>
            </a:r>
          </a:p>
        </p:txBody>
      </p:sp>
      <p:pic>
        <p:nvPicPr>
          <p:cNvPr id="5" name="Picture 4" descr="GDX project information tag hierarchy">
            <a:extLst>
              <a:ext uri="{FF2B5EF4-FFF2-40B4-BE49-F238E27FC236}">
                <a16:creationId xmlns:a16="http://schemas.microsoft.com/office/drawing/2014/main" id="{34ADAA03-23C7-4EA1-832E-C76143776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3731144"/>
            <a:ext cx="9749865" cy="6162649"/>
          </a:xfrm>
          <a:prstGeom prst="rect">
            <a:avLst/>
          </a:prstGeom>
        </p:spPr>
      </p:pic>
      <p:pic>
        <p:nvPicPr>
          <p:cNvPr id="7" name="Picture 6" descr="Illustration of the project information tag and subtags for GDX">
            <a:extLst>
              <a:ext uri="{FF2B5EF4-FFF2-40B4-BE49-F238E27FC236}">
                <a16:creationId xmlns:a16="http://schemas.microsoft.com/office/drawing/2014/main" id="{A1B58DF8-FB26-42C8-8F6B-68259FAD4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9432" y="3731144"/>
            <a:ext cx="12327179" cy="53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622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D032-622C-4912-A4D1-5BDF12A8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</a:t>
            </a:r>
          </a:p>
        </p:txBody>
      </p:sp>
      <p:pic>
        <p:nvPicPr>
          <p:cNvPr id="5" name="Picture 4" descr="GDX personnel tag hierarchy">
            <a:extLst>
              <a:ext uri="{FF2B5EF4-FFF2-40B4-BE49-F238E27FC236}">
                <a16:creationId xmlns:a16="http://schemas.microsoft.com/office/drawing/2014/main" id="{99DBF41A-9C4F-4A86-AC58-C21D91177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4133810"/>
            <a:ext cx="9945309" cy="2123554"/>
          </a:xfrm>
          <a:prstGeom prst="rect">
            <a:avLst/>
          </a:prstGeom>
        </p:spPr>
      </p:pic>
      <p:pic>
        <p:nvPicPr>
          <p:cNvPr id="7" name="Picture 6" descr="Illustration of the personnel tag and subtags for GDX">
            <a:extLst>
              <a:ext uri="{FF2B5EF4-FFF2-40B4-BE49-F238E27FC236}">
                <a16:creationId xmlns:a16="http://schemas.microsoft.com/office/drawing/2014/main" id="{FCE1F7DC-AA5C-44E0-B3C0-5274DC025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7012384"/>
            <a:ext cx="17821360" cy="28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75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040C-212B-4663-8C13-C103B5CC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Reference Systems</a:t>
            </a:r>
          </a:p>
        </p:txBody>
      </p:sp>
      <p:pic>
        <p:nvPicPr>
          <p:cNvPr id="5" name="Picture 4" descr="Illustration of the coordinate reference system tag and subtags for GDX">
            <a:extLst>
              <a:ext uri="{FF2B5EF4-FFF2-40B4-BE49-F238E27FC236}">
                <a16:creationId xmlns:a16="http://schemas.microsoft.com/office/drawing/2014/main" id="{CACE9037-BE4A-40C4-9F6E-A7ADD3518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930" y="4428564"/>
            <a:ext cx="13945393" cy="7351059"/>
          </a:xfrm>
          <a:prstGeom prst="rect">
            <a:avLst/>
          </a:prstGeom>
        </p:spPr>
      </p:pic>
      <p:pic>
        <p:nvPicPr>
          <p:cNvPr id="7" name="Picture 6" descr="GDX coordinate reference systems tag hierarchy">
            <a:extLst>
              <a:ext uri="{FF2B5EF4-FFF2-40B4-BE49-F238E27FC236}">
                <a16:creationId xmlns:a16="http://schemas.microsoft.com/office/drawing/2014/main" id="{C8F41C02-69E9-4A47-8816-3F048253E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97" y="4428564"/>
            <a:ext cx="8752816" cy="64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225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BB2C-22EE-43C0-B5E3-347C53F1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</a:t>
            </a:r>
          </a:p>
        </p:txBody>
      </p:sp>
      <p:pic>
        <p:nvPicPr>
          <p:cNvPr id="7" name="Picture 6" descr="Illustration of the points tag and subtags for GDX">
            <a:extLst>
              <a:ext uri="{FF2B5EF4-FFF2-40B4-BE49-F238E27FC236}">
                <a16:creationId xmlns:a16="http://schemas.microsoft.com/office/drawing/2014/main" id="{B13B502A-B5F9-4DBD-9916-BFB54A24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608" y="3766236"/>
            <a:ext cx="13079985" cy="3456700"/>
          </a:xfrm>
          <a:prstGeom prst="rect">
            <a:avLst/>
          </a:prstGeom>
        </p:spPr>
      </p:pic>
      <p:pic>
        <p:nvPicPr>
          <p:cNvPr id="9" name="Picture 8" descr="GDX units tag hierarchy">
            <a:extLst>
              <a:ext uri="{FF2B5EF4-FFF2-40B4-BE49-F238E27FC236}">
                <a16:creationId xmlns:a16="http://schemas.microsoft.com/office/drawing/2014/main" id="{1BE068DD-A01C-4EAF-8731-688C3C6AC2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26"/>
          <a:stretch/>
        </p:blipFill>
        <p:spPr>
          <a:xfrm>
            <a:off x="1689100" y="3766236"/>
            <a:ext cx="9420907" cy="387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140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E78D-13C2-478C-B798-337B4445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469D4-DFBF-4CDF-8864-394E46F5A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565822"/>
            <a:ext cx="10090524" cy="98860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Schema is a bit too detailed to show, but a snippet is shown here</a:t>
            </a:r>
          </a:p>
          <a:p>
            <a:pPr>
              <a:spcBef>
                <a:spcPts val="2400"/>
              </a:spcBef>
            </a:pPr>
            <a:r>
              <a:rPr lang="en-US" dirty="0"/>
              <a:t>Support for 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GNSS Antennas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Levels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Rods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Total stations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Targets</a:t>
            </a:r>
          </a:p>
          <a:p>
            <a:r>
              <a:rPr lang="en-US" dirty="0"/>
              <a:t>Will add support for measurement tapes, historical EDM equipment, and other instrument types</a:t>
            </a:r>
          </a:p>
          <a:p>
            <a:endParaRPr lang="en-US" dirty="0"/>
          </a:p>
        </p:txBody>
      </p:sp>
      <p:pic>
        <p:nvPicPr>
          <p:cNvPr id="5" name="Picture 4" descr="Illustration of the points tag and subtags for GDX">
            <a:extLst>
              <a:ext uri="{FF2B5EF4-FFF2-40B4-BE49-F238E27FC236}">
                <a16:creationId xmlns:a16="http://schemas.microsoft.com/office/drawing/2014/main" id="{64879E1F-B1EF-4B08-9BD9-AE16DD3DD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3610646"/>
            <a:ext cx="10668000" cy="69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130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GS Template" id="{91A84FF0-00B2-4D3A-A061-7FFB9A03B9C2}" vid="{546244DD-C35F-4655-A0CF-9DD4E063B8BE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NGS Template</Template>
  <TotalTime>4673</TotalTime>
  <Words>499</Words>
  <Application>Microsoft Office PowerPoint</Application>
  <PresentationFormat>Custom</PresentationFormat>
  <Paragraphs>99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Courier New</vt:lpstr>
      <vt:lpstr>Helvetica</vt:lpstr>
      <vt:lpstr>Helvetica Neue</vt:lpstr>
      <vt:lpstr>Helvetica Neue Light</vt:lpstr>
      <vt:lpstr>Helvetica Neue Medium</vt:lpstr>
      <vt:lpstr>Times New Roman</vt:lpstr>
      <vt:lpstr>Times Roman</vt:lpstr>
      <vt:lpstr>White</vt:lpstr>
      <vt:lpstr>Augmenting Data Exchange Formats for OPUS of the Future</vt:lpstr>
      <vt:lpstr>Geodetic Data Exchange (GDX)</vt:lpstr>
      <vt:lpstr>GDX Structure</vt:lpstr>
      <vt:lpstr>Source Data</vt:lpstr>
      <vt:lpstr>Project Information</vt:lpstr>
      <vt:lpstr>Personnel</vt:lpstr>
      <vt:lpstr>Coordinate Reference Systems</vt:lpstr>
      <vt:lpstr>Units</vt:lpstr>
      <vt:lpstr>Equipment</vt:lpstr>
      <vt:lpstr>Points</vt:lpstr>
      <vt:lpstr>Measurement Settings</vt:lpstr>
      <vt:lpstr>Measurements</vt:lpstr>
      <vt:lpstr>Reductions</vt:lpstr>
      <vt:lpstr>Observations</vt:lpstr>
      <vt:lpstr>Corbin Quad Survey</vt:lpstr>
      <vt:lpstr>Alpha Release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Augmenting Data Exchange Formats for OPUS of the Future</dc:title>
  <dc:creator>Ryan Hardy</dc:creator>
  <cp:lastModifiedBy>Ryan Hardy</cp:lastModifiedBy>
  <cp:revision>18</cp:revision>
  <dcterms:created xsi:type="dcterms:W3CDTF">2023-05-19T14:47:48Z</dcterms:created>
  <dcterms:modified xsi:type="dcterms:W3CDTF">2023-06-09T18:27:11Z</dcterms:modified>
</cp:coreProperties>
</file>