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0" r:id="rId1"/>
    <p:sldMasterId id="2147483700" r:id="rId2"/>
  </p:sldMasterIdLst>
  <p:notesMasterIdLst>
    <p:notesMasterId r:id="rId12"/>
  </p:notesMasterIdLst>
  <p:sldIdLst>
    <p:sldId id="322" r:id="rId3"/>
    <p:sldId id="273" r:id="rId4"/>
    <p:sldId id="260" r:id="rId5"/>
    <p:sldId id="290" r:id="rId6"/>
    <p:sldId id="289" r:id="rId7"/>
    <p:sldId id="284" r:id="rId8"/>
    <p:sldId id="287" r:id="rId9"/>
    <p:sldId id="305" r:id="rId10"/>
    <p:sldId id="258" r:id="rId11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6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pos="288" userDrawn="1">
          <p15:clr>
            <a:srgbClr val="A4A3A4"/>
          </p15:clr>
        </p15:guide>
        <p15:guide id="4" pos="6552" userDrawn="1">
          <p15:clr>
            <a:srgbClr val="A4A3A4"/>
          </p15:clr>
        </p15:guide>
        <p15:guide id="5" orient="horz" pos="1128" userDrawn="1">
          <p15:clr>
            <a:srgbClr val="A4A3A4"/>
          </p15:clr>
        </p15:guide>
        <p15:guide id="6" orient="horz" pos="3816" userDrawn="1">
          <p15:clr>
            <a:srgbClr val="A4A3A4"/>
          </p15:clr>
        </p15:guide>
        <p15:guide id="7" pos="24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24" autoAdjust="0"/>
    <p:restoredTop sz="77937" autoAdjust="0"/>
  </p:normalViewPr>
  <p:slideViewPr>
    <p:cSldViewPr snapToGrid="0" showGuides="1">
      <p:cViewPr varScale="1">
        <p:scale>
          <a:sx n="90" d="100"/>
          <a:sy n="90" d="100"/>
        </p:scale>
        <p:origin x="882" y="78"/>
      </p:cViewPr>
      <p:guideLst>
        <p:guide orient="horz" pos="1656"/>
        <p:guide pos="2160"/>
        <p:guide pos="288"/>
        <p:guide pos="6552"/>
        <p:guide orient="horz" pos="1128"/>
        <p:guide orient="horz" pos="3816"/>
        <p:guide pos="249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r">
              <a:defRPr sz="1200"/>
            </a:lvl1pPr>
          </a:lstStyle>
          <a:p>
            <a:fld id="{BEA9C03D-7086-4EA6-BD45-CE7BC3D1566A}" type="datetimeFigureOut">
              <a:rPr lang="en-US" smtClean="0"/>
              <a:t>5/8/2018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2" tIns="46581" rIns="93162" bIns="4658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2" tIns="46581" rIns="93162" bIns="46581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6433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6433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r">
              <a:defRPr sz="1200"/>
            </a:lvl1pPr>
          </a:lstStyle>
          <a:p>
            <a:fld id="{8573AF95-821C-4452-A0B6-9677D49AA2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106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en-US" dirty="0" smtClean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en-US" dirty="0" smtClean="0"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3AF95-821C-4452-A0B6-9677D49AA2D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360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3AF95-821C-4452-A0B6-9677D49AA2D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415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3AF95-821C-4452-A0B6-9677D49AA2D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83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633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89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554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8023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38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871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42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0522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785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060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49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746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328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681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952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685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743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401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69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683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985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39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73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BEABFDE-AFEE-448C-9ABF-350AC2ECEF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8" descr="C:\Users\jeremy.mchugh\Pictures\geodesy.noaa.gov slide background.jp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62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49" r:id="rId12"/>
    <p:sldLayoutId id="2147483668" r:id="rId13"/>
    <p:sldLayoutId id="2147483669" r:id="rId14"/>
    <p:sldLayoutId id="2147483651" r:id="rId15"/>
    <p:sldLayoutId id="2147483652" r:id="rId16"/>
    <p:sldLayoutId id="2147483653" r:id="rId17"/>
    <p:sldLayoutId id="2147483654" r:id="rId18"/>
    <p:sldLayoutId id="2147483656" r:id="rId19"/>
    <p:sldLayoutId id="2147483660" r:id="rId20"/>
    <p:sldLayoutId id="2147483657" r:id="rId21"/>
    <p:sldLayoutId id="2147483663" r:id="rId22"/>
    <p:sldLayoutId id="2147483664" r:id="rId23"/>
    <p:sldLayoutId id="2147483665" r:id="rId24"/>
    <p:sldLayoutId id="2147483666" r:id="rId25"/>
    <p:sldLayoutId id="2147483667" r:id="rId26"/>
    <p:sldLayoutId id="2147483658" r:id="rId27"/>
    <p:sldLayoutId id="2147483659" r:id="rId2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ill Sans MT" pitchFamily="34" charset="0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6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image" Target="../media/image8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slideLayout" Target="../slideLayouts/slideLayout2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3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83" y="1169575"/>
            <a:ext cx="11802139" cy="5390713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charset="0"/>
              </a:rPr>
              <a:t/>
            </a:r>
            <a:br>
              <a:rPr lang="en-US" sz="3200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charset="0"/>
              </a:rPr>
              <a:t>Modernizing </a:t>
            </a:r>
            <a:r>
              <a:rPr lang="en-US" sz="3200" dirty="0">
                <a:solidFill>
                  <a:srgbClr val="C00000"/>
                </a:solidFill>
                <a:latin typeface="Arial Black" panose="020B0A04020102020204" pitchFamily="34" charset="0"/>
                <a:cs typeface="Times New Roman" charset="0"/>
              </a:rPr>
              <a:t>the </a:t>
            </a:r>
            <a:br>
              <a:rPr lang="en-US" sz="3200" dirty="0">
                <a:solidFill>
                  <a:srgbClr val="C00000"/>
                </a:solidFill>
                <a:latin typeface="Arial Black" panose="020B0A04020102020204" pitchFamily="34" charset="0"/>
                <a:cs typeface="Times New Roman" charset="0"/>
              </a:rPr>
            </a:br>
            <a:r>
              <a:rPr lang="en-US" sz="3200" dirty="0">
                <a:solidFill>
                  <a:srgbClr val="C00000"/>
                </a:solidFill>
                <a:latin typeface="Arial Black" panose="020B0A04020102020204" pitchFamily="34" charset="0"/>
                <a:cs typeface="Times New Roman" charset="0"/>
              </a:rPr>
              <a:t>National Spatial Reference </a:t>
            </a:r>
            <a:r>
              <a:rPr lang="en-US" sz="3200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charset="0"/>
              </a:rPr>
              <a:t>System</a:t>
            </a:r>
            <a:br>
              <a:rPr lang="en-US" sz="3200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charset="0"/>
              </a:rPr>
            </a:br>
            <a:r>
              <a:rPr lang="en-US" sz="3200" dirty="0">
                <a:solidFill>
                  <a:srgbClr val="C00000"/>
                </a:solidFill>
                <a:latin typeface="Arial Black" panose="020B0A04020102020204" pitchFamily="34" charset="0"/>
                <a:cs typeface="Times New Roman" charset="0"/>
              </a:rPr>
              <a:t/>
            </a:r>
            <a:br>
              <a:rPr lang="en-US" sz="3200" dirty="0">
                <a:solidFill>
                  <a:srgbClr val="C00000"/>
                </a:solidFill>
                <a:latin typeface="Arial Black" panose="020B0A04020102020204" pitchFamily="34" charset="0"/>
                <a:cs typeface="Times New Roman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charset="0"/>
              </a:rPr>
              <a:t/>
            </a:r>
            <a:br>
              <a:rPr lang="en-US" sz="3200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charset="0"/>
              </a:rPr>
              <a:t>Foundation </a:t>
            </a:r>
            <a:br>
              <a:rPr lang="en-US" sz="3200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charset="0"/>
              </a:rPr>
              <a:t>Continuously </a:t>
            </a:r>
            <a:r>
              <a:rPr lang="en-US" sz="3200" dirty="0">
                <a:solidFill>
                  <a:srgbClr val="C00000"/>
                </a:solidFill>
                <a:latin typeface="Arial Black" panose="020B0A04020102020204" pitchFamily="34" charset="0"/>
                <a:cs typeface="Times New Roman" charset="0"/>
              </a:rPr>
              <a:t>Operating </a:t>
            </a:r>
            <a:r>
              <a:rPr lang="en-US" sz="3200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charset="0"/>
              </a:rPr>
              <a:t>Reference Stations</a:t>
            </a:r>
            <a:br>
              <a:rPr lang="en-US" sz="3200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charset="0"/>
              </a:rPr>
            </a:br>
            <a:r>
              <a:rPr lang="en-US" sz="3200" dirty="0">
                <a:solidFill>
                  <a:srgbClr val="C00000"/>
                </a:solidFill>
                <a:latin typeface="Arial Black" panose="020B0A04020102020204" pitchFamily="34" charset="0"/>
                <a:cs typeface="Times New Roman" charset="0"/>
              </a:rPr>
              <a:t/>
            </a:r>
            <a:br>
              <a:rPr lang="en-US" sz="3200" dirty="0">
                <a:solidFill>
                  <a:srgbClr val="C00000"/>
                </a:solidFill>
                <a:latin typeface="Arial Black" panose="020B0A04020102020204" pitchFamily="34" charset="0"/>
                <a:cs typeface="Times New Roman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charset="0"/>
              </a:rPr>
              <a:t/>
            </a:r>
            <a:br>
              <a:rPr lang="en-US" sz="3200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charset="0"/>
              </a:rPr>
            </a:br>
            <a:r>
              <a:rPr lang="en-US" sz="2000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charset="0"/>
              </a:rPr>
              <a:t>2018 NSRS Modernization Industry Workshop</a:t>
            </a:r>
            <a:br>
              <a:rPr lang="en-US" sz="2000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charset="0"/>
              </a:rPr>
            </a:br>
            <a:r>
              <a:rPr lang="en-US" sz="2000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charset="0"/>
              </a:rPr>
              <a:t>May 5, 2018</a:t>
            </a:r>
            <a:r>
              <a:rPr lang="en-US" sz="3200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charset="0"/>
              </a:rPr>
              <a:t> </a:t>
            </a:r>
            <a:r>
              <a:rPr lang="en-US" sz="3200" dirty="0">
                <a:latin typeface="Times New Roman" charset="0"/>
                <a:cs typeface="Times New Roman" charset="0"/>
              </a:rPr>
              <a:t/>
            </a:r>
            <a:br>
              <a:rPr lang="en-US" sz="3200" dirty="0">
                <a:latin typeface="Times New Roman" charset="0"/>
                <a:cs typeface="Times New Roman" charset="0"/>
              </a:rPr>
            </a:br>
            <a:endParaRPr lang="en-US" sz="32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42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38125"/>
            <a:ext cx="12192000" cy="1455738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 smtClean="0">
                <a:latin typeface="Arial Black" panose="020B0A04020102020204" pitchFamily="34" charset="0"/>
              </a:rPr>
              <a:t>Continuously Operating Reference Stations (CORS)</a:t>
            </a:r>
            <a:endParaRPr lang="en-US" sz="3200" b="1" dirty="0"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97563" y="1507671"/>
            <a:ext cx="509954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~1800 </a:t>
            </a:r>
            <a:r>
              <a:rPr lang="en-US" altLang="en-US" sz="2400" dirty="0">
                <a:cs typeface="Arial" panose="020B0604020202020204" pitchFamily="34" charset="0"/>
              </a:rPr>
              <a:t>Continuously Operating Reference Stations </a:t>
            </a:r>
            <a:endParaRPr lang="en-US" altLang="en-US" sz="2400" dirty="0" smtClean="0"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altLang="en-US" sz="2400" dirty="0"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Run by more than 200 organizations</a:t>
            </a:r>
            <a:r>
              <a:rPr lang="en-US" altLang="en-US" sz="2400" dirty="0">
                <a:cs typeface="Arial" panose="020B0604020202020204" pitchFamily="34" charset="0"/>
              </a:rPr>
              <a:t> (various government, academic, and private organizations)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altLang="en-US" sz="2400" dirty="0"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Provide access </a:t>
            </a:r>
            <a:r>
              <a:rPr lang="en-US" altLang="en-US" sz="2400" dirty="0">
                <a:cs typeface="Arial" panose="020B0604020202020204" pitchFamily="34" charset="0"/>
              </a:rPr>
              <a:t>to the </a:t>
            </a:r>
            <a:r>
              <a:rPr lang="en-US" altLang="en-US" sz="2400" dirty="0" smtClean="0">
                <a:cs typeface="Arial" panose="020B0604020202020204" pitchFamily="34" charset="0"/>
              </a:rPr>
              <a:t/>
            </a:r>
            <a:br>
              <a:rPr lang="en-US" altLang="en-US" sz="2400" dirty="0" smtClean="0">
                <a:cs typeface="Arial" panose="020B0604020202020204" pitchFamily="34" charset="0"/>
              </a:rPr>
            </a:br>
            <a:r>
              <a:rPr lang="en-US" altLang="en-US" sz="2400" dirty="0" smtClean="0">
                <a:cs typeface="Arial" panose="020B0604020202020204" pitchFamily="34" charset="0"/>
              </a:rPr>
              <a:t>U.S</a:t>
            </a:r>
            <a:r>
              <a:rPr lang="en-US" altLang="en-US" sz="2400" dirty="0">
                <a:cs typeface="Arial" panose="020B0604020202020204" pitchFamily="34" charset="0"/>
              </a:rPr>
              <a:t>. National Spatial Reference System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979" y="1507671"/>
            <a:ext cx="7039708" cy="516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658600" y="421105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9896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28116"/>
            <a:ext cx="12192000" cy="1455738"/>
          </a:xfrm>
          <a:prstGeom prst="rect">
            <a:avLst/>
          </a:prstGeom>
        </p:spPr>
        <p:txBody>
          <a:bodyPr/>
          <a:lstStyle/>
          <a:p>
            <a:r>
              <a:rPr lang="en-US" sz="3600" b="1" dirty="0" smtClean="0">
                <a:latin typeface="Arial Black" panose="020B0A04020102020204" pitchFamily="34" charset="0"/>
              </a:rPr>
              <a:t>Guiding Principles for </a:t>
            </a:r>
            <a:br>
              <a:rPr lang="en-US" sz="3600" b="1" dirty="0" smtClean="0">
                <a:latin typeface="Arial Black" panose="020B0A04020102020204" pitchFamily="34" charset="0"/>
              </a:rPr>
            </a:br>
            <a:r>
              <a:rPr lang="en-US" sz="3600" b="1" dirty="0" smtClean="0">
                <a:latin typeface="Arial Black" panose="020B0A04020102020204" pitchFamily="34" charset="0"/>
              </a:rPr>
              <a:t>Continuously Operating Reference Stations  </a:t>
            </a:r>
            <a:endParaRPr lang="en-US" sz="3600" b="1" dirty="0">
              <a:latin typeface="Arial Black" panose="020B0A04020102020204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4294967295"/>
          </p:nvPr>
        </p:nvSpPr>
        <p:spPr>
          <a:xfrm>
            <a:off x="807630" y="2184062"/>
            <a:ext cx="11229882" cy="4231037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lvl="0"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2022, the </a:t>
            </a:r>
            <a:r>
              <a:rPr lang="en-US" sz="2400" dirty="0">
                <a:latin typeface="Arial Black" panose="020B0A04020102020204" pitchFamily="34" charset="0"/>
                <a:cs typeface="Arial" panose="020B0604020202020204" pitchFamily="34" charset="0"/>
              </a:rPr>
              <a:t>National Spatial Reference System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NSRS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will be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modernized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with </a:t>
            </a: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CORS</a:t>
            </a:r>
            <a:r>
              <a:rPr lang="en-US" sz="2400" dirty="0">
                <a:latin typeface="Arial Black" panose="020B0A04020102020204" pitchFamily="34" charset="0"/>
                <a:cs typeface="Arial" panose="020B0604020202020204" pitchFamily="34" charset="0"/>
              </a:rPr>
              <a:t> becoming a more foundational component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lnSpc>
                <a:spcPct val="150000"/>
              </a:lnSpc>
              <a:buNone/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 Black" panose="020B0A04020102020204" pitchFamily="34" charset="0"/>
                <a:cs typeface="Arial" panose="020B0604020202020204" pitchFamily="34" charset="0"/>
              </a:rPr>
              <a:t>International Earth Rotation and Reference Systems Service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IERS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>
                <a:latin typeface="Arial Black" panose="020B0A04020102020204" pitchFamily="34" charset="0"/>
                <a:cs typeface="Arial" panose="020B0604020202020204" pitchFamily="34" charset="0"/>
              </a:rPr>
              <a:t>International Terrestrial Reference System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ITRF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continue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worldwide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standard reference system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lnSpc>
                <a:spcPct val="150000"/>
              </a:lnSpc>
              <a:buNone/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NGS </a:t>
            </a:r>
            <a:r>
              <a:rPr lang="en-US" sz="2400" dirty="0">
                <a:latin typeface="Arial Black" panose="020B0A04020102020204" pitchFamily="34" charset="0"/>
                <a:cs typeface="Arial" panose="020B0604020202020204" pitchFamily="34" charset="0"/>
              </a:rPr>
              <a:t>will continue to support the </a:t>
            </a: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ITRF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through </a:t>
            </a:r>
            <a:r>
              <a:rPr lang="en-US" sz="2400" dirty="0">
                <a:latin typeface="Arial Black" panose="020B0A04020102020204" pitchFamily="34" charset="0"/>
                <a:cs typeface="Arial" panose="020B0604020202020204" pitchFamily="34" charset="0"/>
              </a:rPr>
              <a:t>International GNSS Service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IGS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 sites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 “</a:t>
            </a:r>
            <a:r>
              <a:rPr lang="en-US" sz="24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Foundation CORS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0" lvl="0" indent="0">
              <a:lnSpc>
                <a:spcPct val="150000"/>
              </a:lnSpc>
              <a:buNone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 Black" panose="020B0A04020102020204" pitchFamily="34" charset="0"/>
                <a:cs typeface="Arial" panose="020B0604020202020204" pitchFamily="34" charset="0"/>
              </a:rPr>
              <a:t>NSRS will continue to be defined in relation to the </a:t>
            </a: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ITRF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58600" y="421105"/>
            <a:ext cx="372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9965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316524"/>
            <a:ext cx="12192000" cy="1131155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>
                <a:latin typeface="Arial Black" panose="020B0A04020102020204" pitchFamily="34" charset="0"/>
              </a:rPr>
              <a:t>Foundation CORS Requirements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457200" y="1508176"/>
            <a:ext cx="4703523" cy="58148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Baseline Foundation </a:t>
            </a:r>
            <a:r>
              <a:rPr lang="en-US" sz="20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CORS </a:t>
            </a:r>
            <a:br>
              <a:rPr lang="en-US" sz="20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Network:</a:t>
            </a:r>
            <a:br>
              <a:rPr lang="en-US" sz="20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n-US" sz="1000" dirty="0" smtClean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Collocate: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All sites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within the Foundation CORS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target area of the United States, </a:t>
            </a: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with existing space geodetic techniques </a:t>
            </a: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(SLR, VLBI or DORIS), will have </a:t>
            </a: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collocated Foundation CORS.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99349" y="1522487"/>
            <a:ext cx="717532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Additional Desired Foundation </a:t>
            </a:r>
            <a:r>
              <a:rPr lang="en-US" sz="20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CORS Network </a:t>
            </a:r>
            <a:r>
              <a:rPr lang="en-US" sz="20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Requirements</a:t>
            </a:r>
            <a:r>
              <a:rPr lang="en-US" sz="20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  <a:br>
              <a:rPr lang="en-US" sz="20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n-US" sz="10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Density: </a:t>
            </a:r>
            <a:r>
              <a:rPr lang="en-US" sz="2000" dirty="0" smtClean="0">
                <a:cs typeface="Arial" panose="020B0604020202020204" pitchFamily="34" charset="0"/>
              </a:rPr>
              <a:t>Install </a:t>
            </a:r>
            <a:r>
              <a:rPr lang="en-US" sz="2000" dirty="0">
                <a:cs typeface="Arial" panose="020B0604020202020204" pitchFamily="34" charset="0"/>
              </a:rPr>
              <a:t>or adopt new stations within the Foundation CORS </a:t>
            </a:r>
            <a:r>
              <a:rPr lang="en-US" sz="2000" dirty="0" smtClean="0">
                <a:cs typeface="Arial" panose="020B0604020202020204" pitchFamily="34" charset="0"/>
              </a:rPr>
              <a:t>target </a:t>
            </a:r>
            <a:r>
              <a:rPr lang="en-US" sz="2000" dirty="0">
                <a:cs typeface="Arial" panose="020B0604020202020204" pitchFamily="34" charset="0"/>
              </a:rPr>
              <a:t>area </a:t>
            </a:r>
            <a:r>
              <a:rPr lang="en-US" sz="2000" dirty="0" smtClean="0">
                <a:cs typeface="Arial" panose="020B0604020202020204" pitchFamily="34" charset="0"/>
              </a:rPr>
              <a:t>of the United States. (Fulfill </a:t>
            </a:r>
            <a:r>
              <a:rPr lang="en-US" sz="2000" dirty="0">
                <a:cs typeface="Arial" panose="020B0604020202020204" pitchFamily="34" charset="0"/>
              </a:rPr>
              <a:t>the spacing criteria of 800 </a:t>
            </a:r>
            <a:r>
              <a:rPr lang="en-US" sz="2000" dirty="0" smtClean="0">
                <a:cs typeface="Arial" panose="020B0604020202020204" pitchFamily="34" charset="0"/>
              </a:rPr>
              <a:t>kilometers </a:t>
            </a:r>
            <a:r>
              <a:rPr lang="en-US" sz="2000" dirty="0">
                <a:cs typeface="Arial" panose="020B0604020202020204" pitchFamily="34" charset="0"/>
              </a:rPr>
              <a:t>within the Foundation CORS target </a:t>
            </a:r>
            <a:r>
              <a:rPr lang="en-US" sz="2000" dirty="0" smtClean="0">
                <a:cs typeface="Arial" panose="020B0604020202020204" pitchFamily="34" charset="0"/>
              </a:rPr>
              <a:t>area.)</a:t>
            </a:r>
            <a:br>
              <a:rPr lang="en-US" sz="2000" dirty="0" smtClean="0">
                <a:cs typeface="Arial" panose="020B0604020202020204" pitchFamily="34" charset="0"/>
              </a:rPr>
            </a:br>
            <a:endParaRPr lang="en-US" sz="1000" dirty="0" smtClean="0"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 Black" panose="020B0A04020102020204" pitchFamily="34" charset="0"/>
                <a:cs typeface="Arial" panose="020B0604020202020204" pitchFamily="34" charset="0"/>
              </a:rPr>
              <a:t>Plate Rotation (Euler Pole</a:t>
            </a:r>
            <a:r>
              <a:rPr lang="en-US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):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cs typeface="Arial" panose="020B0604020202020204" pitchFamily="34" charset="0"/>
              </a:rPr>
              <a:t>Install </a:t>
            </a:r>
            <a:r>
              <a:rPr lang="en-US" sz="2000" dirty="0">
                <a:cs typeface="Arial" panose="020B0604020202020204" pitchFamily="34" charset="0"/>
              </a:rPr>
              <a:t>or adopt new stations within the </a:t>
            </a:r>
            <a:r>
              <a:rPr lang="en-US" sz="2000" dirty="0" smtClean="0">
                <a:cs typeface="Arial" panose="020B0604020202020204" pitchFamily="34" charset="0"/>
              </a:rPr>
              <a:t>U.S. Foundation </a:t>
            </a:r>
            <a:r>
              <a:rPr lang="en-US" sz="2000" dirty="0">
                <a:cs typeface="Arial" panose="020B0604020202020204" pitchFamily="34" charset="0"/>
              </a:rPr>
              <a:t>CORS target area </a:t>
            </a:r>
            <a:r>
              <a:rPr lang="en-US" sz="2000" dirty="0" smtClean="0">
                <a:cs typeface="Arial" panose="020B0604020202020204" pitchFamily="34" charset="0"/>
              </a:rPr>
              <a:t>to </a:t>
            </a:r>
            <a:r>
              <a:rPr lang="en-US" sz="2000" dirty="0">
                <a:cs typeface="Arial" panose="020B0604020202020204" pitchFamily="34" charset="0"/>
              </a:rPr>
              <a:t>raise the minimum number of Foundation CORS to </a:t>
            </a:r>
            <a:r>
              <a:rPr lang="en-US" sz="2000" dirty="0" smtClean="0">
                <a:cs typeface="Arial" panose="020B0604020202020204" pitchFamily="34" charset="0"/>
              </a:rPr>
              <a:t>three </a:t>
            </a:r>
            <a:r>
              <a:rPr lang="en-US" sz="2000" dirty="0">
                <a:cs typeface="Arial" panose="020B0604020202020204" pitchFamily="34" charset="0"/>
              </a:rPr>
              <a:t>on each of the </a:t>
            </a:r>
            <a:r>
              <a:rPr lang="en-US" sz="2000" dirty="0" smtClean="0">
                <a:cs typeface="Arial" panose="020B0604020202020204" pitchFamily="34" charset="0"/>
              </a:rPr>
              <a:t>four </a:t>
            </a:r>
            <a:r>
              <a:rPr lang="en-US" sz="2000" dirty="0">
                <a:cs typeface="Arial" panose="020B0604020202020204" pitchFamily="34" charset="0"/>
              </a:rPr>
              <a:t>plates of interest, once the above criteria are met</a:t>
            </a:r>
            <a:r>
              <a:rPr lang="en-US" sz="2000" dirty="0" smtClean="0">
                <a:cs typeface="Arial" panose="020B0604020202020204" pitchFamily="34" charset="0"/>
              </a:rPr>
              <a:t>.</a:t>
            </a:r>
            <a:br>
              <a:rPr lang="en-US" sz="2000" dirty="0" smtClean="0">
                <a:cs typeface="Arial" panose="020B0604020202020204" pitchFamily="34" charset="0"/>
              </a:rPr>
            </a:br>
            <a:endParaRPr lang="en-US" sz="1000" dirty="0"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Additional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 Black" panose="020B0A04020102020204" pitchFamily="34" charset="0"/>
                <a:cs typeface="Arial" panose="020B0604020202020204" pitchFamily="34" charset="0"/>
              </a:rPr>
              <a:t>(Gap Filling</a:t>
            </a:r>
            <a:r>
              <a:rPr lang="en-US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):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cs typeface="Arial" panose="020B0604020202020204" pitchFamily="34" charset="0"/>
              </a:rPr>
              <a:t>Install </a:t>
            </a:r>
            <a:r>
              <a:rPr lang="en-US" sz="2000" dirty="0">
                <a:cs typeface="Arial" panose="020B0604020202020204" pitchFamily="34" charset="0"/>
              </a:rPr>
              <a:t>or adopt new stations, on a case-by-case basis, once the above criteria is met (*).</a:t>
            </a:r>
          </a:p>
          <a:p>
            <a:pPr lvl="1"/>
            <a:endParaRPr lang="en-US" sz="2000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658600" y="421105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8183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063" y="291401"/>
            <a:ext cx="12192000" cy="1043232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latin typeface="Arial Black" panose="020B0A04020102020204" pitchFamily="34" charset="0"/>
              </a:rPr>
              <a:t>Foundation CORS Requirement Breakdown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499374"/>
              </p:ext>
            </p:extLst>
          </p:nvPr>
        </p:nvGraphicFramePr>
        <p:xfrm>
          <a:off x="1590071" y="1425501"/>
          <a:ext cx="9003830" cy="5046077"/>
        </p:xfrm>
        <a:graphic>
          <a:graphicData uri="http://schemas.openxmlformats.org/drawingml/2006/table">
            <a:tbl>
              <a:tblPr firstRow="1" firstCol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99857">
                  <a:extLst>
                    <a:ext uri="{9D8B030D-6E8A-4147-A177-3AD203B41FA5}">
                      <a16:colId xmlns:a16="http://schemas.microsoft.com/office/drawing/2014/main" val="941097947"/>
                    </a:ext>
                  </a:extLst>
                </a:gridCol>
                <a:gridCol w="1398120">
                  <a:extLst>
                    <a:ext uri="{9D8B030D-6E8A-4147-A177-3AD203B41FA5}">
                      <a16:colId xmlns:a16="http://schemas.microsoft.com/office/drawing/2014/main" val="1972689540"/>
                    </a:ext>
                  </a:extLst>
                </a:gridCol>
                <a:gridCol w="4848217">
                  <a:extLst>
                    <a:ext uri="{9D8B030D-6E8A-4147-A177-3AD203B41FA5}">
                      <a16:colId xmlns:a16="http://schemas.microsoft.com/office/drawing/2014/main" val="258586962"/>
                    </a:ext>
                  </a:extLst>
                </a:gridCol>
                <a:gridCol w="1157636">
                  <a:extLst>
                    <a:ext uri="{9D8B030D-6E8A-4147-A177-3AD203B41FA5}">
                      <a16:colId xmlns:a16="http://schemas.microsoft.com/office/drawing/2014/main" val="1263636814"/>
                    </a:ext>
                  </a:extLst>
                </a:gridCol>
              </a:tblGrid>
              <a:tr h="241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Frame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Requirement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Comment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Count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extLst>
                  <a:ext uri="{0D108BD9-81ED-4DB2-BD59-A6C34878D82A}">
                    <a16:rowId xmlns:a16="http://schemas.microsoft.com/office/drawing/2014/main" val="1847215857"/>
                  </a:ext>
                </a:extLst>
              </a:tr>
              <a:tr h="188468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CATRF2022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669203"/>
                  </a:ext>
                </a:extLst>
              </a:tr>
              <a:tr h="1884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#1 - Collocate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 collocated site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extLst>
                  <a:ext uri="{0D108BD9-81ED-4DB2-BD59-A6C34878D82A}">
                    <a16:rowId xmlns:a16="http://schemas.microsoft.com/office/drawing/2014/main" val="971201864"/>
                  </a:ext>
                </a:extLst>
              </a:tr>
              <a:tr h="1884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#2 - Density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800 km spacing achievable once above criteria are met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en-US" sz="11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extLst>
                  <a:ext uri="{0D108BD9-81ED-4DB2-BD59-A6C34878D82A}">
                    <a16:rowId xmlns:a16="http://schemas.microsoft.com/office/drawing/2014/main" val="21088415"/>
                  </a:ext>
                </a:extLst>
              </a:tr>
              <a:tr h="1884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#3 – Euler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 total of 3 per plate requires that 2 more FC’s be installed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extLst>
                  <a:ext uri="{0D108BD9-81ED-4DB2-BD59-A6C34878D82A}">
                    <a16:rowId xmlns:a16="http://schemas.microsoft.com/office/drawing/2014/main" val="2687714558"/>
                  </a:ext>
                </a:extLst>
              </a:tr>
              <a:tr h="1884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#4 – Gap Filling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none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en-US" sz="11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extLst>
                  <a:ext uri="{0D108BD9-81ED-4DB2-BD59-A6C34878D82A}">
                    <a16:rowId xmlns:a16="http://schemas.microsoft.com/office/drawing/2014/main" val="3718566334"/>
                  </a:ext>
                </a:extLst>
              </a:tr>
              <a:tr h="205601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MATRF2022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6180" marR="661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489050"/>
                  </a:ext>
                </a:extLst>
              </a:tr>
              <a:tr h="1884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#1 - Collocate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none 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extLst>
                  <a:ext uri="{0D108BD9-81ED-4DB2-BD59-A6C34878D82A}">
                    <a16:rowId xmlns:a16="http://schemas.microsoft.com/office/drawing/2014/main" val="3553374351"/>
                  </a:ext>
                </a:extLst>
              </a:tr>
              <a:tr h="1884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#2 - Density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 station for achievable 800 km spacing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extLst>
                  <a:ext uri="{0D108BD9-81ED-4DB2-BD59-A6C34878D82A}">
                    <a16:rowId xmlns:a16="http://schemas.microsoft.com/office/drawing/2014/main" val="396488743"/>
                  </a:ext>
                </a:extLst>
              </a:tr>
              <a:tr h="1884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#3 – Euler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 total of 3 per plate requires that 2 more FC’s be installed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extLst>
                  <a:ext uri="{0D108BD9-81ED-4DB2-BD59-A6C34878D82A}">
                    <a16:rowId xmlns:a16="http://schemas.microsoft.com/office/drawing/2014/main" val="387229329"/>
                  </a:ext>
                </a:extLst>
              </a:tr>
              <a:tr h="1884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#4 – Gap Filling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none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extLst>
                  <a:ext uri="{0D108BD9-81ED-4DB2-BD59-A6C34878D82A}">
                    <a16:rowId xmlns:a16="http://schemas.microsoft.com/office/drawing/2014/main" val="1214892381"/>
                  </a:ext>
                </a:extLst>
              </a:tr>
              <a:tr h="215627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NATRF2022</a:t>
                      </a:r>
                      <a:r>
                        <a:rPr lang="en-US" sz="1100" dirty="0">
                          <a:effectLst/>
                        </a:rPr>
                        <a:t>  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6180" marR="661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770691"/>
                  </a:ext>
                </a:extLst>
              </a:tr>
              <a:tr h="3769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#1 - Collocate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Collocations required, several sites have multiple space based systems only requiring 1 CORS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en-US" sz="1100" dirty="0">
                          <a:effectLst/>
                        </a:rPr>
                        <a:t>17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extLst>
                  <a:ext uri="{0D108BD9-81ED-4DB2-BD59-A6C34878D82A}">
                    <a16:rowId xmlns:a16="http://schemas.microsoft.com/office/drawing/2014/main" val="4283671547"/>
                  </a:ext>
                </a:extLst>
              </a:tr>
              <a:tr h="3303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#2 - Density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800 km notional spacing requires at least 6 more sites to be installed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en-US" sz="1100" dirty="0">
                          <a:effectLst/>
                        </a:rPr>
                        <a:t>7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extLst>
                  <a:ext uri="{0D108BD9-81ED-4DB2-BD59-A6C34878D82A}">
                    <a16:rowId xmlns:a16="http://schemas.microsoft.com/office/drawing/2014/main" val="3832790975"/>
                  </a:ext>
                </a:extLst>
              </a:tr>
              <a:tr h="1884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#3 – Euler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Achievable once the above criteria are met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en-US" sz="11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extLst>
                  <a:ext uri="{0D108BD9-81ED-4DB2-BD59-A6C34878D82A}">
                    <a16:rowId xmlns:a16="http://schemas.microsoft.com/office/drawing/2014/main" val="2116084276"/>
                  </a:ext>
                </a:extLst>
              </a:tr>
              <a:tr h="1884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#4 – Gap Filling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 additional station at Bermuda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extLst>
                  <a:ext uri="{0D108BD9-81ED-4DB2-BD59-A6C34878D82A}">
                    <a16:rowId xmlns:a16="http://schemas.microsoft.com/office/drawing/2014/main" val="2837738484"/>
                  </a:ext>
                </a:extLst>
              </a:tr>
              <a:tr h="205601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PATRF2022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6180" marR="661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532507"/>
                  </a:ext>
                </a:extLst>
              </a:tr>
              <a:tr h="1884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#1 - Collocate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Three collocations required (all Hawaii) 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extLst>
                  <a:ext uri="{0D108BD9-81ED-4DB2-BD59-A6C34878D82A}">
                    <a16:rowId xmlns:a16="http://schemas.microsoft.com/office/drawing/2014/main" val="1678292437"/>
                  </a:ext>
                </a:extLst>
              </a:tr>
              <a:tr h="1884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#2 - Density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800 km spacing requires 1 installation (American Samoa) 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extLst>
                  <a:ext uri="{0D108BD9-81ED-4DB2-BD59-A6C34878D82A}">
                    <a16:rowId xmlns:a16="http://schemas.microsoft.com/office/drawing/2014/main" val="3585588635"/>
                  </a:ext>
                </a:extLst>
              </a:tr>
              <a:tr h="1884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#3 – Euler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Achievable with current station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en-US" sz="11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extLst>
                  <a:ext uri="{0D108BD9-81ED-4DB2-BD59-A6C34878D82A}">
                    <a16:rowId xmlns:a16="http://schemas.microsoft.com/office/drawing/2014/main" val="2596055658"/>
                  </a:ext>
                </a:extLst>
              </a:tr>
              <a:tr h="3681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#4 – Gap Filling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none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en-US" sz="11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extLst>
                  <a:ext uri="{0D108BD9-81ED-4DB2-BD59-A6C34878D82A}">
                    <a16:rowId xmlns:a16="http://schemas.microsoft.com/office/drawing/2014/main" val="2142852902"/>
                  </a:ext>
                </a:extLst>
              </a:tr>
              <a:tr h="376935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 Number of Foundation CORS Required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36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0" marR="661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38643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658600" y="421105"/>
            <a:ext cx="757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7949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754369" y="1151957"/>
            <a:ext cx="8575459" cy="48341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605" y="272453"/>
            <a:ext cx="12095285" cy="1081088"/>
          </a:xfrm>
          <a:prstGeom prst="rect">
            <a:avLst/>
          </a:prstGeom>
        </p:spPr>
        <p:txBody>
          <a:bodyPr/>
          <a:lstStyle/>
          <a:p>
            <a:r>
              <a:rPr lang="en-US" sz="3000" dirty="0" smtClean="0">
                <a:latin typeface="Arial Black" panose="020B0A04020102020204" pitchFamily="34" charset="0"/>
              </a:rPr>
              <a:t>Collocated </a:t>
            </a:r>
            <a:r>
              <a:rPr lang="en-US" sz="3000" dirty="0" smtClean="0">
                <a:latin typeface="Arial Black" panose="020B0A04020102020204" pitchFamily="34" charset="0"/>
              </a:rPr>
              <a:t>with </a:t>
            </a:r>
            <a:r>
              <a:rPr lang="en-US" sz="3000" dirty="0" smtClean="0">
                <a:latin typeface="Arial Black" panose="020B0A04020102020204" pitchFamily="34" charset="0"/>
              </a:rPr>
              <a:t>NASA </a:t>
            </a:r>
            <a:r>
              <a:rPr lang="en-US" sz="3000" dirty="0" smtClean="0">
                <a:latin typeface="Arial Black" panose="020B0A04020102020204" pitchFamily="34" charset="0"/>
              </a:rPr>
              <a:t>Spaced-Based </a:t>
            </a:r>
            <a:r>
              <a:rPr lang="en-US" sz="3000" dirty="0" smtClean="0">
                <a:latin typeface="Arial Black" panose="020B0A04020102020204" pitchFamily="34" charset="0"/>
              </a:rPr>
              <a:t>Technology (SBT)</a:t>
            </a:r>
            <a:endParaRPr lang="en-US" sz="3000" dirty="0">
              <a:latin typeface="Arial Black" panose="020B0A04020102020204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595688" y="6131454"/>
            <a:ext cx="5441399" cy="646331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DORIS </a:t>
            </a:r>
            <a:r>
              <a:rPr lang="en-US" altLang="en-US" sz="1200" dirty="0" smtClean="0">
                <a:solidFill>
                  <a:srgbClr val="000000"/>
                </a:solidFill>
              </a:rPr>
              <a:t>= Doppler </a:t>
            </a:r>
            <a:r>
              <a:rPr lang="en-US" altLang="en-US" sz="1200" dirty="0" err="1">
                <a:solidFill>
                  <a:srgbClr val="000000"/>
                </a:solidFill>
              </a:rPr>
              <a:t>Orbitography</a:t>
            </a:r>
            <a:r>
              <a:rPr lang="en-US" altLang="en-US" sz="1200" dirty="0">
                <a:solidFill>
                  <a:srgbClr val="000000"/>
                </a:solidFill>
              </a:rPr>
              <a:t> and </a:t>
            </a:r>
            <a:r>
              <a:rPr lang="en-US" altLang="en-US" sz="1200" dirty="0" err="1">
                <a:solidFill>
                  <a:srgbClr val="000000"/>
                </a:solidFill>
              </a:rPr>
              <a:t>Radiopositioning</a:t>
            </a:r>
            <a:r>
              <a:rPr lang="en-US" altLang="en-US" sz="1200" dirty="0">
                <a:solidFill>
                  <a:srgbClr val="000000"/>
                </a:solidFill>
              </a:rPr>
              <a:t> Integrated by Satellite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SLR </a:t>
            </a:r>
            <a:r>
              <a:rPr lang="en-US" altLang="en-US" sz="1200" dirty="0" smtClean="0"/>
              <a:t>= Satellite </a:t>
            </a:r>
            <a:r>
              <a:rPr lang="en-US" altLang="en-US" sz="1200" dirty="0"/>
              <a:t>Laser Ranging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VLBI </a:t>
            </a:r>
            <a:r>
              <a:rPr lang="en-US" altLang="en-US" sz="1200" dirty="0" smtClean="0"/>
              <a:t>= Very </a:t>
            </a:r>
            <a:r>
              <a:rPr lang="en-US" altLang="en-US" sz="1200" dirty="0"/>
              <a:t>Long Baseline Interferometry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79866" y="399839"/>
            <a:ext cx="366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2034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4670" y="381026"/>
            <a:ext cx="11578856" cy="858838"/>
          </a:xfrm>
          <a:prstGeom prst="rect">
            <a:avLst/>
          </a:prstGeom>
        </p:spPr>
        <p:txBody>
          <a:bodyPr/>
          <a:lstStyle/>
          <a:p>
            <a:r>
              <a:rPr lang="en-US" sz="3000" dirty="0" smtClean="0">
                <a:latin typeface="Arial Black" panose="020B0A04020102020204" pitchFamily="34" charset="0"/>
              </a:rPr>
              <a:t>Collocated + Density + Plate Rotation + Additional</a:t>
            </a:r>
            <a:endParaRPr lang="en-US" sz="30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58600" y="421105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614" y="1161239"/>
            <a:ext cx="7171722" cy="561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6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7296" y="1804416"/>
            <a:ext cx="670399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altLang="en-US" sz="28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Phase </a:t>
            </a:r>
            <a:r>
              <a:rPr lang="en-US" altLang="en-US" sz="28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1:</a:t>
            </a:r>
            <a:r>
              <a:rPr lang="en-US" altLang="en-US" sz="28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smtClean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Incorporate </a:t>
            </a:r>
            <a:r>
              <a:rPr lang="en-US" altLang="en-US" sz="2800" b="1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~28 </a:t>
            </a:r>
            <a:r>
              <a:rPr lang="en-US" altLang="en-US" sz="2800" b="1" dirty="0" smtClean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US" altLang="en-US" sz="2800" b="1" dirty="0" smtClean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altLang="en-US" sz="2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existing</a:t>
            </a:r>
            <a:r>
              <a:rPr lang="en-US" altLang="en-US" sz="2800" dirty="0" smtClean="0"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NASA and NSF partner stations </a:t>
            </a:r>
            <a:r>
              <a:rPr lang="en-US" altLang="en-US" sz="2800" dirty="0" smtClean="0">
                <a:cs typeface="Arial" panose="020B0604020202020204" pitchFamily="34" charset="0"/>
              </a:rPr>
              <a:t>and </a:t>
            </a:r>
            <a:r>
              <a:rPr lang="en-US" altLang="en-US" sz="2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NGS stations </a:t>
            </a:r>
            <a:r>
              <a:rPr lang="en-US" altLang="en-US" sz="2800" dirty="0" smtClean="0">
                <a:cs typeface="Arial" panose="020B0604020202020204" pitchFamily="34" charset="0"/>
              </a:rPr>
              <a:t>into the Foundation </a:t>
            </a:r>
            <a:r>
              <a:rPr lang="en-US" altLang="en-US" sz="2800" dirty="0">
                <a:cs typeface="Arial" panose="020B0604020202020204" pitchFamily="34" charset="0"/>
              </a:rPr>
              <a:t>CORS </a:t>
            </a:r>
            <a:r>
              <a:rPr lang="en-US" altLang="en-US" sz="2800" dirty="0" smtClean="0">
                <a:cs typeface="Arial" panose="020B0604020202020204" pitchFamily="34" charset="0"/>
              </a:rPr>
              <a:t>network. </a:t>
            </a:r>
            <a:endParaRPr lang="en-US" altLang="en-US" sz="2800" dirty="0"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en-US" altLang="en-US" sz="28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Phase</a:t>
            </a:r>
            <a:r>
              <a:rPr lang="en-US" altLang="en-US" sz="28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</a:t>
            </a:r>
            <a:r>
              <a:rPr lang="en-US" altLang="en-US" sz="28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smtClean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Upgrade existing </a:t>
            </a:r>
            <a:r>
              <a:rPr lang="en-US" altLang="en-US" sz="2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CORS </a:t>
            </a:r>
            <a:r>
              <a:rPr lang="en-US" altLang="en-US" sz="2800" dirty="0">
                <a:latin typeface="Arial Black" panose="020B0A04020102020204" pitchFamily="34" charset="0"/>
                <a:cs typeface="Arial" panose="020B0604020202020204" pitchFamily="34" charset="0"/>
              </a:rPr>
              <a:t>to GNSS </a:t>
            </a:r>
            <a:r>
              <a:rPr lang="en-US" altLang="en-US" sz="2800" dirty="0">
                <a:cs typeface="Arial" panose="020B0604020202020204" pitchFamily="34" charset="0"/>
              </a:rPr>
              <a:t>to meet </a:t>
            </a:r>
            <a:r>
              <a:rPr lang="en-US" altLang="en-US" sz="2800" dirty="0" smtClean="0">
                <a:cs typeface="Arial" panose="020B0604020202020204" pitchFamily="34" charset="0"/>
              </a:rPr>
              <a:t>Foundation </a:t>
            </a:r>
            <a:r>
              <a:rPr lang="en-US" altLang="en-US" sz="2800" dirty="0">
                <a:cs typeface="Arial" panose="020B0604020202020204" pitchFamily="34" charset="0"/>
              </a:rPr>
              <a:t>CORS </a:t>
            </a:r>
            <a:r>
              <a:rPr lang="en-US" altLang="en-US" sz="2800" dirty="0" smtClean="0">
                <a:cs typeface="Arial" panose="020B0604020202020204" pitchFamily="34" charset="0"/>
              </a:rPr>
              <a:t>requirements</a:t>
            </a:r>
            <a:endParaRPr lang="en-US" altLang="en-US" sz="2800" dirty="0"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en-US" altLang="en-US" sz="28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Phase </a:t>
            </a:r>
            <a:r>
              <a:rPr lang="en-US" altLang="en-US" sz="28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3: </a:t>
            </a:r>
            <a:r>
              <a:rPr lang="en-US" altLang="en-US" sz="2800" b="1" dirty="0" smtClean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Construct </a:t>
            </a:r>
            <a:r>
              <a:rPr lang="en-US" altLang="en-US" sz="2800" b="1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~8 new</a:t>
            </a:r>
            <a:r>
              <a:rPr lang="en-US" altLang="en-US" sz="2800" b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cs typeface="Arial" panose="020B0604020202020204" pitchFamily="34" charset="0"/>
              </a:rPr>
              <a:t>Foundation CORS </a:t>
            </a:r>
            <a:endParaRPr lang="en-US" altLang="en-US" sz="2800" dirty="0"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657512"/>
            <a:ext cx="12227509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b="1" dirty="0" smtClean="0">
                <a:latin typeface="Arial Black" panose="020B0A04020102020204" pitchFamily="34" charset="0"/>
              </a:rPr>
              <a:t>Foundation CORS Development Phases</a:t>
            </a:r>
            <a:endParaRPr lang="en-US" sz="3600" b="1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105" y="1961147"/>
            <a:ext cx="4532120" cy="340298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045" y="5619934"/>
            <a:ext cx="3072650" cy="3779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58600" y="421105"/>
            <a:ext cx="430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9329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2" name="OTLSHAPE_TB_00000000000000000000000000000000_LeftEndCaps" hidden="1"/>
          <p:cNvSpPr txBox="1"/>
          <p:nvPr>
            <p:custDataLst>
              <p:tags r:id="rId2"/>
            </p:custDataLst>
          </p:nvPr>
        </p:nvSpPr>
        <p:spPr>
          <a:xfrm>
            <a:off x="1841500" y="2108370"/>
            <a:ext cx="46990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Calibri" panose="020F0502020204030204" pitchFamily="34" charset="0"/>
              </a:rPr>
              <a:t>2017</a:t>
            </a:r>
          </a:p>
        </p:txBody>
      </p:sp>
      <p:sp>
        <p:nvSpPr>
          <p:cNvPr id="9523" name="OTLSHAPE_TB_00000000000000000000000000000000_RightEndCaps" hidden="1"/>
          <p:cNvSpPr txBox="1"/>
          <p:nvPr>
            <p:custDataLst>
              <p:tags r:id="rId3"/>
            </p:custDataLst>
          </p:nvPr>
        </p:nvSpPr>
        <p:spPr>
          <a:xfrm>
            <a:off x="9887034" y="2108370"/>
            <a:ext cx="46990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Calibri" panose="020F0502020204030204" pitchFamily="34" charset="0"/>
              </a:rPr>
              <a:t>2017</a:t>
            </a:r>
          </a:p>
        </p:txBody>
      </p:sp>
      <p:sp>
        <p:nvSpPr>
          <p:cNvPr id="9525" name="OTLSHAPE_TB_00000000000000000000000000000000_ElapsedTime" hidden="1"/>
          <p:cNvSpPr/>
          <p:nvPr>
            <p:custDataLst>
              <p:tags r:id="rId4"/>
            </p:custDataLst>
          </p:nvPr>
        </p:nvSpPr>
        <p:spPr>
          <a:xfrm>
            <a:off x="152400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26" name="OTLSHAPE_TB_00000000000000000000000000000000_TodayMarkerShape" hidden="1"/>
          <p:cNvSpPr/>
          <p:nvPr>
            <p:custDataLst>
              <p:tags r:id="rId5"/>
            </p:custDataLst>
          </p:nvPr>
        </p:nvSpPr>
        <p:spPr>
          <a:xfrm>
            <a:off x="2402938" y="2438400"/>
            <a:ext cx="108857" cy="127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27" name="OTLSHAPE_TB_00000000000000000000000000000000_TodayMarkerText" hidden="1"/>
          <p:cNvSpPr txBox="1"/>
          <p:nvPr>
            <p:custDataLst>
              <p:tags r:id="rId6"/>
            </p:custDataLst>
          </p:nvPr>
        </p:nvSpPr>
        <p:spPr>
          <a:xfrm>
            <a:off x="2457366" y="2565400"/>
            <a:ext cx="363369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</a:p>
        </p:txBody>
      </p:sp>
      <p:sp>
        <p:nvSpPr>
          <p:cNvPr id="9579" name="OTLSHAPE_T_3a68715404b5435ab4a487ba7219617a_ShapePercentage" hidden="1"/>
          <p:cNvSpPr/>
          <p:nvPr>
            <p:custDataLst>
              <p:tags r:id="rId7"/>
            </p:custDataLst>
          </p:nvPr>
        </p:nvSpPr>
        <p:spPr>
          <a:xfrm>
            <a:off x="3468097" y="2648521"/>
            <a:ext cx="0" cy="0"/>
          </a:xfrm>
          <a:prstGeom prst="left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80" name="OTLSHAPE_T_3a68715404b5435ab4a487ba7219617a_TextPercentage" hidden="1"/>
          <p:cNvSpPr txBox="1"/>
          <p:nvPr>
            <p:custDataLst>
              <p:tags r:id="rId8"/>
            </p:custDataLst>
          </p:nvPr>
        </p:nvSpPr>
        <p:spPr>
          <a:xfrm>
            <a:off x="1524000" y="264160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9581" name="OTLSHAPE_T_3a68715404b5435ab4a487ba7219617a_JoinedDate" hidden="1"/>
          <p:cNvSpPr txBox="1"/>
          <p:nvPr>
            <p:custDataLst>
              <p:tags r:id="rId9"/>
            </p:custDataLst>
          </p:nvPr>
        </p:nvSpPr>
        <p:spPr>
          <a:xfrm>
            <a:off x="1524000" y="2641601"/>
            <a:ext cx="520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dirty="0">
                <a:solidFill>
                  <a:schemeClr val="dk2"/>
                </a:solidFill>
                <a:latin typeface="Calibri" panose="020F0502020204030204" pitchFamily="34" charset="0"/>
              </a:rPr>
              <a:t>9/3 - 9/17</a:t>
            </a:r>
          </a:p>
        </p:txBody>
      </p:sp>
      <p:sp>
        <p:nvSpPr>
          <p:cNvPr id="9582" name="OTLSHAPE_T_3a68715404b5435ab4a487ba7219617a_StartDate" hidden="1"/>
          <p:cNvSpPr txBox="1"/>
          <p:nvPr>
            <p:custDataLst>
              <p:tags r:id="rId10"/>
            </p:custDataLst>
          </p:nvPr>
        </p:nvSpPr>
        <p:spPr>
          <a:xfrm>
            <a:off x="1524000" y="27966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583" name="OTLSHAPE_T_3a68715404b5435ab4a487ba7219617a_EndDate" hidden="1"/>
          <p:cNvSpPr txBox="1"/>
          <p:nvPr>
            <p:custDataLst>
              <p:tags r:id="rId11"/>
            </p:custDataLst>
          </p:nvPr>
        </p:nvSpPr>
        <p:spPr>
          <a:xfrm>
            <a:off x="1524000" y="27966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587" name="OTLSHAPE_T_48541c08b8264880b5f5e24c9c19489c_ShapePercentage" hidden="1"/>
          <p:cNvSpPr/>
          <p:nvPr>
            <p:custDataLst>
              <p:tags r:id="rId12"/>
            </p:custDataLst>
          </p:nvPr>
        </p:nvSpPr>
        <p:spPr>
          <a:xfrm>
            <a:off x="3468097" y="2937637"/>
            <a:ext cx="0" cy="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88" name="OTLSHAPE_T_48541c08b8264880b5f5e24c9c19489c_TextPercentage" hidden="1"/>
          <p:cNvSpPr txBox="1"/>
          <p:nvPr>
            <p:custDataLst>
              <p:tags r:id="rId13"/>
            </p:custDataLst>
          </p:nvPr>
        </p:nvSpPr>
        <p:spPr>
          <a:xfrm>
            <a:off x="1524000" y="292214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9589" name="OTLSHAPE_T_48541c08b8264880b5f5e24c9c19489c_JoinedDate" hidden="1"/>
          <p:cNvSpPr txBox="1"/>
          <p:nvPr>
            <p:custDataLst>
              <p:tags r:id="rId14"/>
            </p:custDataLst>
          </p:nvPr>
        </p:nvSpPr>
        <p:spPr>
          <a:xfrm>
            <a:off x="1524000" y="2922144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dirty="0">
                <a:solidFill>
                  <a:schemeClr val="dk2"/>
                </a:solidFill>
                <a:latin typeface="Calibri" panose="020F0502020204030204" pitchFamily="34" charset="0"/>
              </a:rPr>
              <a:t>9/3 - 9/4</a:t>
            </a:r>
          </a:p>
        </p:txBody>
      </p:sp>
      <p:sp>
        <p:nvSpPr>
          <p:cNvPr id="9590" name="OTLSHAPE_T_48541c08b8264880b5f5e24c9c19489c_StartDate" hidden="1"/>
          <p:cNvSpPr txBox="1"/>
          <p:nvPr>
            <p:custDataLst>
              <p:tags r:id="rId15"/>
            </p:custDataLst>
          </p:nvPr>
        </p:nvSpPr>
        <p:spPr>
          <a:xfrm>
            <a:off x="1524000" y="307716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591" name="OTLSHAPE_T_48541c08b8264880b5f5e24c9c19489c_EndDate" hidden="1"/>
          <p:cNvSpPr txBox="1"/>
          <p:nvPr>
            <p:custDataLst>
              <p:tags r:id="rId16"/>
            </p:custDataLst>
          </p:nvPr>
        </p:nvSpPr>
        <p:spPr>
          <a:xfrm>
            <a:off x="1524000" y="307716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595" name="OTLSHAPE_T_59ca60aa1ba948a79516fa0118865308_ShapePercentage" hidden="1"/>
          <p:cNvSpPr/>
          <p:nvPr>
            <p:custDataLst>
              <p:tags r:id="rId17"/>
            </p:custDataLst>
          </p:nvPr>
        </p:nvSpPr>
        <p:spPr>
          <a:xfrm>
            <a:off x="3872390" y="3125809"/>
            <a:ext cx="0" cy="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96" name="OTLSHAPE_T_59ca60aa1ba948a79516fa0118865308_TextPercentage" hidden="1"/>
          <p:cNvSpPr txBox="1"/>
          <p:nvPr>
            <p:custDataLst>
              <p:tags r:id="rId18"/>
            </p:custDataLst>
          </p:nvPr>
        </p:nvSpPr>
        <p:spPr>
          <a:xfrm>
            <a:off x="1524000" y="311806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9597" name="OTLSHAPE_T_59ca60aa1ba948a79516fa0118865308_JoinedDate" hidden="1"/>
          <p:cNvSpPr txBox="1"/>
          <p:nvPr>
            <p:custDataLst>
              <p:tags r:id="rId19"/>
            </p:custDataLst>
          </p:nvPr>
        </p:nvSpPr>
        <p:spPr>
          <a:xfrm>
            <a:off x="1524000" y="3118063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dirty="0">
                <a:solidFill>
                  <a:schemeClr val="dk2"/>
                </a:solidFill>
                <a:latin typeface="Calibri" panose="020F0502020204030204" pitchFamily="34" charset="0"/>
              </a:rPr>
              <a:t>9/5 - 9/9</a:t>
            </a:r>
          </a:p>
        </p:txBody>
      </p:sp>
      <p:sp>
        <p:nvSpPr>
          <p:cNvPr id="9598" name="OTLSHAPE_T_59ca60aa1ba948a79516fa0118865308_StartDate" hidden="1"/>
          <p:cNvSpPr txBox="1"/>
          <p:nvPr>
            <p:custDataLst>
              <p:tags r:id="rId20"/>
            </p:custDataLst>
          </p:nvPr>
        </p:nvSpPr>
        <p:spPr>
          <a:xfrm>
            <a:off x="1524000" y="327308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599" name="OTLSHAPE_T_59ca60aa1ba948a79516fa0118865308_EndDate" hidden="1"/>
          <p:cNvSpPr txBox="1"/>
          <p:nvPr>
            <p:custDataLst>
              <p:tags r:id="rId21"/>
            </p:custDataLst>
          </p:nvPr>
        </p:nvSpPr>
        <p:spPr>
          <a:xfrm>
            <a:off x="1524000" y="327308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603" name="OTLSHAPE_T_78be7d9108184754b05589e65c41c421_ShapePercentage" hidden="1"/>
          <p:cNvSpPr/>
          <p:nvPr>
            <p:custDataLst>
              <p:tags r:id="rId22"/>
            </p:custDataLst>
          </p:nvPr>
        </p:nvSpPr>
        <p:spPr>
          <a:xfrm>
            <a:off x="4883122" y="3321727"/>
            <a:ext cx="0" cy="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604" name="OTLSHAPE_T_78be7d9108184754b05589e65c41c421_TextPercentage" hidden="1"/>
          <p:cNvSpPr txBox="1"/>
          <p:nvPr>
            <p:custDataLst>
              <p:tags r:id="rId23"/>
            </p:custDataLst>
          </p:nvPr>
        </p:nvSpPr>
        <p:spPr>
          <a:xfrm>
            <a:off x="1524000" y="33139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9605" name="OTLSHAPE_T_78be7d9108184754b05589e65c41c421_JoinedDate" hidden="1"/>
          <p:cNvSpPr txBox="1"/>
          <p:nvPr>
            <p:custDataLst>
              <p:tags r:id="rId24"/>
            </p:custDataLst>
          </p:nvPr>
        </p:nvSpPr>
        <p:spPr>
          <a:xfrm>
            <a:off x="1524000" y="3313981"/>
            <a:ext cx="584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dirty="0">
                <a:solidFill>
                  <a:schemeClr val="dk2"/>
                </a:solidFill>
                <a:latin typeface="Calibri" panose="020F0502020204030204" pitchFamily="34" charset="0"/>
              </a:rPr>
              <a:t>9/10 - 9/16</a:t>
            </a:r>
          </a:p>
        </p:txBody>
      </p:sp>
      <p:sp>
        <p:nvSpPr>
          <p:cNvPr id="9606" name="OTLSHAPE_T_78be7d9108184754b05589e65c41c421_StartDate" hidden="1"/>
          <p:cNvSpPr txBox="1"/>
          <p:nvPr>
            <p:custDataLst>
              <p:tags r:id="rId25"/>
            </p:custDataLst>
          </p:nvPr>
        </p:nvSpPr>
        <p:spPr>
          <a:xfrm>
            <a:off x="1524000" y="346900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607" name="OTLSHAPE_T_78be7d9108184754b05589e65c41c421_EndDate" hidden="1"/>
          <p:cNvSpPr txBox="1"/>
          <p:nvPr>
            <p:custDataLst>
              <p:tags r:id="rId26"/>
            </p:custDataLst>
          </p:nvPr>
        </p:nvSpPr>
        <p:spPr>
          <a:xfrm>
            <a:off x="1524000" y="346900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611" name="OTLSHAPE_T_836c357db4084b50807ddd27b87cbdc3_ShapePercentage" hidden="1"/>
          <p:cNvSpPr/>
          <p:nvPr>
            <p:custDataLst>
              <p:tags r:id="rId27"/>
            </p:custDataLst>
          </p:nvPr>
        </p:nvSpPr>
        <p:spPr>
          <a:xfrm>
            <a:off x="6298148" y="3509899"/>
            <a:ext cx="0" cy="0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12" name="OTLSHAPE_T_836c357db4084b50807ddd27b87cbdc3_TextPercentage" hidden="1"/>
          <p:cNvSpPr txBox="1"/>
          <p:nvPr>
            <p:custDataLst>
              <p:tags r:id="rId28"/>
            </p:custDataLst>
          </p:nvPr>
        </p:nvSpPr>
        <p:spPr>
          <a:xfrm>
            <a:off x="1524000" y="350989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9613" name="OTLSHAPE_T_836c357db4084b50807ddd27b87cbdc3_JoinedDate" hidden="1"/>
          <p:cNvSpPr txBox="1"/>
          <p:nvPr>
            <p:custDataLst>
              <p:tags r:id="rId29"/>
            </p:custDataLst>
          </p:nvPr>
        </p:nvSpPr>
        <p:spPr>
          <a:xfrm>
            <a:off x="1524000" y="3509900"/>
            <a:ext cx="254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dirty="0">
                <a:solidFill>
                  <a:schemeClr val="dk2"/>
                </a:solidFill>
                <a:latin typeface="Calibri" panose="020F0502020204030204" pitchFamily="34" charset="0"/>
              </a:rPr>
              <a:t>9/17</a:t>
            </a:r>
          </a:p>
        </p:txBody>
      </p:sp>
      <p:sp>
        <p:nvSpPr>
          <p:cNvPr id="9614" name="OTLSHAPE_T_836c357db4084b50807ddd27b87cbdc3_StartDate" hidden="1"/>
          <p:cNvSpPr txBox="1"/>
          <p:nvPr>
            <p:custDataLst>
              <p:tags r:id="rId30"/>
            </p:custDataLst>
          </p:nvPr>
        </p:nvSpPr>
        <p:spPr>
          <a:xfrm>
            <a:off x="1524000" y="366492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615" name="OTLSHAPE_T_836c357db4084b50807ddd27b87cbdc3_EndDate" hidden="1"/>
          <p:cNvSpPr txBox="1"/>
          <p:nvPr>
            <p:custDataLst>
              <p:tags r:id="rId31"/>
            </p:custDataLst>
          </p:nvPr>
        </p:nvSpPr>
        <p:spPr>
          <a:xfrm>
            <a:off x="1524000" y="366492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619" name="OTLSHAPE_T_57f5429952d14bf49102a5a5faf30e1a_ShapePercentage" hidden="1"/>
          <p:cNvSpPr/>
          <p:nvPr>
            <p:custDataLst>
              <p:tags r:id="rId32"/>
            </p:custDataLst>
          </p:nvPr>
        </p:nvSpPr>
        <p:spPr>
          <a:xfrm>
            <a:off x="6500294" y="3847021"/>
            <a:ext cx="0" cy="0"/>
          </a:xfrm>
          <a:prstGeom prst="left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20" name="OTLSHAPE_T_57f5429952d14bf49102a5a5faf30e1a_TextPercentage" hidden="1"/>
          <p:cNvSpPr txBox="1"/>
          <p:nvPr>
            <p:custDataLst>
              <p:tags r:id="rId33"/>
            </p:custDataLst>
          </p:nvPr>
        </p:nvSpPr>
        <p:spPr>
          <a:xfrm>
            <a:off x="1524000" y="384009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9621" name="OTLSHAPE_T_57f5429952d14bf49102a5a5faf30e1a_JoinedDate" hidden="1"/>
          <p:cNvSpPr txBox="1"/>
          <p:nvPr>
            <p:custDataLst>
              <p:tags r:id="rId34"/>
            </p:custDataLst>
          </p:nvPr>
        </p:nvSpPr>
        <p:spPr>
          <a:xfrm>
            <a:off x="1524000" y="3840100"/>
            <a:ext cx="584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dirty="0">
                <a:solidFill>
                  <a:schemeClr val="dk2"/>
                </a:solidFill>
                <a:latin typeface="Calibri" panose="020F0502020204030204" pitchFamily="34" charset="0"/>
              </a:rPr>
              <a:t>9/18 - 10/3</a:t>
            </a:r>
          </a:p>
        </p:txBody>
      </p:sp>
      <p:sp>
        <p:nvSpPr>
          <p:cNvPr id="9622" name="OTLSHAPE_T_57f5429952d14bf49102a5a5faf30e1a_StartDate" hidden="1"/>
          <p:cNvSpPr txBox="1"/>
          <p:nvPr>
            <p:custDataLst>
              <p:tags r:id="rId35"/>
            </p:custDataLst>
          </p:nvPr>
        </p:nvSpPr>
        <p:spPr>
          <a:xfrm>
            <a:off x="1524000" y="399512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623" name="OTLSHAPE_T_57f5429952d14bf49102a5a5faf30e1a_EndDate" hidden="1"/>
          <p:cNvSpPr txBox="1"/>
          <p:nvPr>
            <p:custDataLst>
              <p:tags r:id="rId36"/>
            </p:custDataLst>
          </p:nvPr>
        </p:nvSpPr>
        <p:spPr>
          <a:xfrm>
            <a:off x="1524000" y="399512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627" name="OTLSHAPE_T_b0ce345f5e2e422f9154b35d4c1d61d1_ShapePercentage" hidden="1"/>
          <p:cNvSpPr/>
          <p:nvPr>
            <p:custDataLst>
              <p:tags r:id="rId37"/>
            </p:custDataLst>
          </p:nvPr>
        </p:nvSpPr>
        <p:spPr>
          <a:xfrm>
            <a:off x="6500294" y="4090289"/>
            <a:ext cx="0" cy="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628" name="OTLSHAPE_T_b0ce345f5e2e422f9154b35d4c1d61d1_TextPercentage" hidden="1"/>
          <p:cNvSpPr txBox="1"/>
          <p:nvPr>
            <p:custDataLst>
              <p:tags r:id="rId38"/>
            </p:custDataLst>
          </p:nvPr>
        </p:nvSpPr>
        <p:spPr>
          <a:xfrm>
            <a:off x="1524000" y="408254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9629" name="OTLSHAPE_T_b0ce345f5e2e422f9154b35d4c1d61d1_JoinedDate" hidden="1"/>
          <p:cNvSpPr txBox="1"/>
          <p:nvPr>
            <p:custDataLst>
              <p:tags r:id="rId39"/>
            </p:custDataLst>
          </p:nvPr>
        </p:nvSpPr>
        <p:spPr>
          <a:xfrm>
            <a:off x="1524000" y="4082543"/>
            <a:ext cx="584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dirty="0">
                <a:solidFill>
                  <a:schemeClr val="dk2"/>
                </a:solidFill>
                <a:latin typeface="Calibri" panose="020F0502020204030204" pitchFamily="34" charset="0"/>
              </a:rPr>
              <a:t>9/18 - 9/23</a:t>
            </a:r>
          </a:p>
        </p:txBody>
      </p:sp>
      <p:sp>
        <p:nvSpPr>
          <p:cNvPr id="9630" name="OTLSHAPE_T_b0ce345f5e2e422f9154b35d4c1d61d1_StartDate" hidden="1"/>
          <p:cNvSpPr txBox="1"/>
          <p:nvPr>
            <p:custDataLst>
              <p:tags r:id="rId40"/>
            </p:custDataLst>
          </p:nvPr>
        </p:nvSpPr>
        <p:spPr>
          <a:xfrm>
            <a:off x="1524000" y="423756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631" name="OTLSHAPE_T_b0ce345f5e2e422f9154b35d4c1d61d1_EndDate" hidden="1"/>
          <p:cNvSpPr txBox="1"/>
          <p:nvPr>
            <p:custDataLst>
              <p:tags r:id="rId41"/>
            </p:custDataLst>
          </p:nvPr>
        </p:nvSpPr>
        <p:spPr>
          <a:xfrm>
            <a:off x="1524000" y="423756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635" name="OTLSHAPE_T_d480600ded4042c48ee5e80e5b71a336_ShapePercentage" hidden="1"/>
          <p:cNvSpPr/>
          <p:nvPr>
            <p:custDataLst>
              <p:tags r:id="rId42"/>
            </p:custDataLst>
          </p:nvPr>
        </p:nvSpPr>
        <p:spPr>
          <a:xfrm>
            <a:off x="7713173" y="4286208"/>
            <a:ext cx="0" cy="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36" name="OTLSHAPE_T_d480600ded4042c48ee5e80e5b71a336_TextPercentage" hidden="1"/>
          <p:cNvSpPr txBox="1"/>
          <p:nvPr>
            <p:custDataLst>
              <p:tags r:id="rId43"/>
            </p:custDataLst>
          </p:nvPr>
        </p:nvSpPr>
        <p:spPr>
          <a:xfrm>
            <a:off x="1524000" y="427846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9637" name="OTLSHAPE_T_d480600ded4042c48ee5e80e5b71a336_JoinedDate" hidden="1"/>
          <p:cNvSpPr txBox="1"/>
          <p:nvPr>
            <p:custDataLst>
              <p:tags r:id="rId44"/>
            </p:custDataLst>
          </p:nvPr>
        </p:nvSpPr>
        <p:spPr>
          <a:xfrm>
            <a:off x="1524000" y="4278462"/>
            <a:ext cx="584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dirty="0">
                <a:solidFill>
                  <a:schemeClr val="dk2"/>
                </a:solidFill>
                <a:latin typeface="Calibri" panose="020F0502020204030204" pitchFamily="34" charset="0"/>
              </a:rPr>
              <a:t>9/24 - 9/26</a:t>
            </a:r>
          </a:p>
        </p:txBody>
      </p:sp>
      <p:sp>
        <p:nvSpPr>
          <p:cNvPr id="9638" name="OTLSHAPE_T_d480600ded4042c48ee5e80e5b71a336_StartDate" hidden="1"/>
          <p:cNvSpPr txBox="1"/>
          <p:nvPr>
            <p:custDataLst>
              <p:tags r:id="rId45"/>
            </p:custDataLst>
          </p:nvPr>
        </p:nvSpPr>
        <p:spPr>
          <a:xfrm>
            <a:off x="1524000" y="443348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639" name="OTLSHAPE_T_d480600ded4042c48ee5e80e5b71a336_EndDate" hidden="1"/>
          <p:cNvSpPr txBox="1"/>
          <p:nvPr>
            <p:custDataLst>
              <p:tags r:id="rId46"/>
            </p:custDataLst>
          </p:nvPr>
        </p:nvSpPr>
        <p:spPr>
          <a:xfrm>
            <a:off x="1524000" y="443348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643" name="OTLSHAPE_T_2f8fa4073845497c985961879fe02bd9_ShapePercentage" hidden="1"/>
          <p:cNvSpPr/>
          <p:nvPr>
            <p:custDataLst>
              <p:tags r:id="rId47"/>
            </p:custDataLst>
          </p:nvPr>
        </p:nvSpPr>
        <p:spPr>
          <a:xfrm>
            <a:off x="8319612" y="4482126"/>
            <a:ext cx="0" cy="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644" name="OTLSHAPE_T_2f8fa4073845497c985961879fe02bd9_TextPercentage" hidden="1"/>
          <p:cNvSpPr txBox="1"/>
          <p:nvPr>
            <p:custDataLst>
              <p:tags r:id="rId48"/>
            </p:custDataLst>
          </p:nvPr>
        </p:nvSpPr>
        <p:spPr>
          <a:xfrm>
            <a:off x="1524000" y="447437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9645" name="OTLSHAPE_T_2f8fa4073845497c985961879fe02bd9_JoinedDate" hidden="1"/>
          <p:cNvSpPr txBox="1"/>
          <p:nvPr>
            <p:custDataLst>
              <p:tags r:id="rId49"/>
            </p:custDataLst>
          </p:nvPr>
        </p:nvSpPr>
        <p:spPr>
          <a:xfrm>
            <a:off x="1524000" y="4474380"/>
            <a:ext cx="584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dirty="0">
                <a:solidFill>
                  <a:schemeClr val="dk2"/>
                </a:solidFill>
                <a:latin typeface="Calibri" panose="020F0502020204030204" pitchFamily="34" charset="0"/>
              </a:rPr>
              <a:t>9/27 - 10/3</a:t>
            </a:r>
          </a:p>
        </p:txBody>
      </p:sp>
      <p:sp>
        <p:nvSpPr>
          <p:cNvPr id="9646" name="OTLSHAPE_T_2f8fa4073845497c985961879fe02bd9_StartDate" hidden="1"/>
          <p:cNvSpPr txBox="1"/>
          <p:nvPr>
            <p:custDataLst>
              <p:tags r:id="rId50"/>
            </p:custDataLst>
          </p:nvPr>
        </p:nvSpPr>
        <p:spPr>
          <a:xfrm>
            <a:off x="1524000" y="462940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647" name="OTLSHAPE_T_2f8fa4073845497c985961879fe02bd9_EndDate" hidden="1"/>
          <p:cNvSpPr txBox="1"/>
          <p:nvPr>
            <p:custDataLst>
              <p:tags r:id="rId51"/>
            </p:custDataLst>
          </p:nvPr>
        </p:nvSpPr>
        <p:spPr>
          <a:xfrm>
            <a:off x="1524000" y="462940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651" name="OTLSHAPE_T_452ffbff643449bf898b842030269d79_ShapePercentage" hidden="1"/>
          <p:cNvSpPr/>
          <p:nvPr>
            <p:custDataLst>
              <p:tags r:id="rId52"/>
            </p:custDataLst>
          </p:nvPr>
        </p:nvSpPr>
        <p:spPr>
          <a:xfrm>
            <a:off x="8319612" y="4678045"/>
            <a:ext cx="0" cy="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52" name="OTLSHAPE_T_452ffbff643449bf898b842030269d79_TextPercentage" hidden="1"/>
          <p:cNvSpPr txBox="1"/>
          <p:nvPr>
            <p:custDataLst>
              <p:tags r:id="rId53"/>
            </p:custDataLst>
          </p:nvPr>
        </p:nvSpPr>
        <p:spPr>
          <a:xfrm>
            <a:off x="1524000" y="467029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9653" name="OTLSHAPE_T_452ffbff643449bf898b842030269d79_JoinedDate" hidden="1"/>
          <p:cNvSpPr txBox="1"/>
          <p:nvPr>
            <p:custDataLst>
              <p:tags r:id="rId54"/>
            </p:custDataLst>
          </p:nvPr>
        </p:nvSpPr>
        <p:spPr>
          <a:xfrm>
            <a:off x="1524000" y="4670299"/>
            <a:ext cx="584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dirty="0">
                <a:solidFill>
                  <a:schemeClr val="dk2"/>
                </a:solidFill>
                <a:latin typeface="Calibri" panose="020F0502020204030204" pitchFamily="34" charset="0"/>
              </a:rPr>
              <a:t>9/27 - 10/2</a:t>
            </a:r>
          </a:p>
        </p:txBody>
      </p:sp>
      <p:sp>
        <p:nvSpPr>
          <p:cNvPr id="9654" name="OTLSHAPE_T_452ffbff643449bf898b842030269d79_StartDate" hidden="1"/>
          <p:cNvSpPr txBox="1"/>
          <p:nvPr>
            <p:custDataLst>
              <p:tags r:id="rId55"/>
            </p:custDataLst>
          </p:nvPr>
        </p:nvSpPr>
        <p:spPr>
          <a:xfrm>
            <a:off x="1524000" y="482532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655" name="OTLSHAPE_T_452ffbff643449bf898b842030269d79_EndDate" hidden="1"/>
          <p:cNvSpPr txBox="1"/>
          <p:nvPr>
            <p:custDataLst>
              <p:tags r:id="rId56"/>
            </p:custDataLst>
          </p:nvPr>
        </p:nvSpPr>
        <p:spPr>
          <a:xfrm>
            <a:off x="1524000" y="482532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dirty="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0" y="84408"/>
            <a:ext cx="12192000" cy="14557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	Foundation CORS Project Timeline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679604" y="1330191"/>
            <a:ext cx="8238003" cy="5171997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11658600" y="421105"/>
            <a:ext cx="409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8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218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MATICUPGRADETODOMPROCESSRUN" val="True"/>
  <p:tag name="__PART_0" val="eyIkaWQiOiIxIiwiQ3VsdHVyZUluZm9OYW1lIjoiZW4tVVMiLCJTdHlsZU5hbWUiOiJTdGFuZGFyZCIsIklzVGVtcGxhdGUiOnRydWUsIlZlcnNpb24iOnsiJGlkIjoiMiIsIlZlcnNpb24iOiIzLjAuMSIsIk9yaWdpbmFsQXNzZW1ibHlWZXJzaW9uIjoiMi4wMi4wMS4wMCIsIkVkaXRpb24iOiJQbHVzIiwiSXNQbHVzRWRpdGlvbiI6dHJ1ZX0sIkVmZmVjdCI6MSwiU3R5bGUiOnsiJGlkIjoiMyIsIlRpbWViYW5kU3R5bGUiOnsiJGlkIjoiNCIsIlNjYWxlTWFya2luZyI6MCwiU2hhcGUiOjAsIlNoYXBlU3R5bGUiOnsiJGlkIjoiNSIsIk1hcmdpbiI6eyIkaWQiOiI2IiwiVG9wIjowLCJMZWZ0IjoxMiwiUmlnaHQiOjEyLCJCb3R0b20iOjB9LCJQYWRkaW5nIjp7IiRpZCI6IjciLCJUb3AiOjUsIkxlZnQiOjAsIlJpZ2h0IjowLCJCb3R0b20iOjV9LCJCYWNrZ3JvdW5kIjp7IiRpZCI6IjgiLCJDb2xvciI6eyIkaWQiOiI5IiwiQSI6MjU1LCJSIjozMSwiRyI6NzMsIkIiOjEyNX19LCJJc1Zpc2libGUiOnRydWUsIldpZHRoIjo4NTg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OCwiRm9udE5hbWUiOiJDYWxpYnJpIiwiSXNCb2xkIjp0cnVlLCJJc0l0YWxpYyI6ZmFsc2UsIklzVW5kZXJsaW5lZCI6ZmFsc2UsIlBhcmVudFN0eWxlIjpudWxsfSwiQXV0b1NpemUiOjAsIkZvcmVncm91bmQiOnsiJGlkIjoiMTUiLCJDb2xvciI6eyIkaWQiOiIxNiIsIkEiOjI1NSwiUiI6MjM3LCJHIjoxMjUsIkIiOjQ5fX0sIk1heFdpZHRoIjoiSW5maW5pdHkiLCJNYXhIZWlnaHQiOiJJbmZpbml0eSIsIlNtYXJ0Rm9yZWdyb3VuZElzQWN0aXZlIjpmYWxzZSwiSG9yaXpvbnRhbEFsaWdubWVudCI6MCwiVmVydGljYWxBbGlnbm1lbnQiOjAsIlNtYXJ0Rm9yZWdyb3VuZCI6bnVsbCwiTWFyZ2luIjp7IiRpZCI6IjE3IiwiVG9wIjowLCJMZWZ0IjowLCJSaWdodCI6MjUsIkJvdHRvbSI6MH0sIlBhZGRpbmciOnsiJGlkIjoiMTgiLCJUb3AiOjAsIkxlZnQiOjAsIlJpZ2h0IjowLCJCb3R0b20iOjB9LCJCYWNrZ3JvdW5kIjp7IiRpZCI6IjE5IiwiQ29sb3IiOnsiJGlkIjoiMjAiLCJBIjo4OSwiUiI6MCwiRyI6MCwiQiI6MH19LCJJc1Zpc2libGUiOmZhbHN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jM3LCJHIjoxMjUsIkIiOjQ5fX0sIk1heFdpZHRoIjoiSW5maW5pdHkiLCJNYXhIZWlnaHQiOiJJbmZpbml0eSIsIlNtYXJ0Rm9yZWdyb3VuZElzQWN0aXZlIjpmYWxzZSwiSG9yaXpvbnRhbEFsaWdubWVudCI6MCwiVmVydGljYWxBbGlnbm1lbnQiOjAsIlNtYXJ0Rm9yZWdyb3VuZCI6bnVsbCwiTWFyZ2luIjp7IiRpZCI6IjI1IiwiVG9wIjowLCJMZWZ0IjoyNS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Tc4LCJHIjoxNCwiQiI6MTh9fSwiSXNWaXNpYmxlIjp0cnVlLCJXaWR0aCI6MC4wLCJIZWlnaHQiOjAuMCwiQm9yZGVyU3R5bGUiOm51bGwsIlBhcmVudFN0eWxlIjpudWxsfSwiU2NhbGVTdHlsZSI6eyIkaWQiOiI0MCIsIlNob3dTZWdtZW50U2VwYXJhdG9ycyI6dHJ1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E5MSwiUiI6MTc4LCJHIjoxNCwiQiI6MTh9fSwiQXBwZW5kWWVhck9uWWVhckNoYW5nZSI6dHJ1ZSwiRWxhcHNlZFRpbWVGb3JtYXQiOjIsIlRvZGF5TWFya2VyUG9zaXRpb24iOjIsIlF1aWNrUG9zaXRpb24iOjMsIkFic29sdXRlUG9zaXRpb24iOjE2Mi4wLCJNYXJnaW4iOnsiJGlkIjoiNDkiLCJUb3AiOjAsIkxlZnQiOjEwLCJSaWdodCI6MTAsIkJvdHRvbSI6MH0sIlBhZGRpbmciOnsiJGlkIjoiNTAiLCJUb3AiOjAsIkxlZnQiOjAsIlJpZ2h0IjowLCJCb3R0b20iOjB9LCJCYWNrZ3JvdW5kIjp7IiRpZCI6IjUxIiwiQ29sb3IiOnsiJGlkIjoiNTIiLCJBIjoyNTUsIlIiOjMxLCJHIjo3MywiQiI6MTI1fX0sIklzVmlzaWJsZSI6dHJ1ZSwiV2lkdGgiOjAuMCwiSGVpZ2h0IjowLjAsIkJvcmRlclN0eWxlIjpudWxsLCJQYXJlbnRTdHlsZSI6bnVsbH0sIkRlZmF1bHRNaWxlc3RvbmVTdHlsZSI6eyIkaWQiOiI1MyIsIlNoYXBlIjow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NzksIkciOjEyOSwiQiI6MTg5fX0sIkxpbmVXZWlnaHQiOjEuMCwiTGluZVR5cGUiOjAsIlBhcmVudFN0eWxlIjpudWxsfSwiSXNCZWxvd1RpbWViYW5kIjpmYWxzZSwiSGlkZURhdGUiOmZhbHNlLCJTaGFwZVNpemUiOjEsIlNwYWNpbmciOjE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2OCwiRyI6ODQsIkIiOjEw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1NTSBkIiwiU2VwYXJhdG9yIjoiLyIsIlVzZUludGVybmF0aW9uYWxEYXRlRm9ybWF0IjpmYWxzZX0sIklzVmlzaWJsZSI6dHJ1ZSwiUGFyZW50U3R5bGUiOm51bGx9LCJEZWZhdWx0VGFza1N0eWxlIjp7IiRpZCI6IjgwIiwiU2hhcGUiOjAsIlNoYXBlVGhpY2tuZXNzIjox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jM3LCJHIjoxMjUsIkIiOjQ5fX0sIk1heFdpZHRoIjoyMDAuMCwiTWF4SGVpZ2h0IjoiSW5maW5pdHkiLCJTbWFydEZvcmVncm91bmRJc0FjdGl2ZSI6ZmFsc2UsIkhvcml6b250YWxBbGlnbm1lbnQiOjAsIlZlcnRpY2FsQWxpZ25tZW50IjowLCJTbWFydEZvcmVncm91bmQiOm51bGwsIk1hcmdpbiI6eyIkaWQiOiI4NSIsIlRvcCI6MCwiTGVmdCI6MCwiUmlnaHQiOjAsIkJvdHRvbSI6MH0sIlBhZGRpbmciOnsiJGlkIjoiODYiLCJUb3AiOjAsIkxlZnQiOjAsIlJpZ2h0IjowLCJCb3R0b20iOjB9LCJCYWNrZ3JvdW5kIjp7IiRpZCI6Ijg3IiwiQ29sb3IiOnsiJHJlZiI6IjIwIn19LCJJc1Zpc2libGUiOnRydWUsIldpZHRoIjowLjAsIkhlaWdodCI6MC4wLCJCb3JkZXJTdHlsZSI6bnVsbCwiUGFyZW50U3R5bGUiOm51bGx9LCJEdXJhdGlvblN0eWxlIjp7IiRpZCI6Ijg4IiwiRm9udFNldHRpbmdzIjp7IiRpZCI6Ijg5IiwiRm9udFNpemUiOjEwLCJGb250TmFtZSI6IkNhbGlicmkiLCJJc0JvbGQiOmZhbHNlLCJJc0l0YWxpYyI6ZmFsc2UsIklzVW5kZXJsaW5lZCI6ZmFsc2UsIlBhcmVudFN0eWxlIjpudWxsfSwiQXV0b1NpemUiOjAsIkZvcmVncm91bmQiOnsiJGlkIjoiOTAiLCJDb2xvciI6eyIkaWQiOiI5MSIsIkEiOjI1NSwiUiI6MjM3LCJHIjoxMjUsIkIiOjQ5fX0sIk1heFdpZHRoIjoyMDAuMCwiTWF4SGVpZ2h0IjoiSW5maW5pdHkiLCJTbWFydEZvcmVncm91bmRJc0FjdGl2ZSI6ZmFsc2UsIkhvcml6b250YWxBbGlnbm1lbnQiOjAsIlZlcnRpY2FsQWxpZ25tZW50IjowLCJTbWFydEZvcmVncm91bmQiOm51bGwsIk1hcmdpbiI6eyIkaWQiOiI5MiIsIlRvcCI6MCwiTGVmdCI6MCwiUmlnaHQiOjAsIkJvdHRvbSI6MH0sIlBhZGRpbmciOnsiJGlkIjoiOTMiLCJUb3AiOjAsIkxlZnQiOjAsIlJpZ2h0IjowLCJCb3R0b20iOjB9LCJCYWNrZ3JvdW5kIjp7IiRpZCI6Ijk0IiwiQ29sb3IiOnsiJHJlZiI6IjIwIn19LCJJc1Zpc2libGUiOnRydWUsIldpZHRoIjowLjAsIkhlaWdodCI6MC4wLCJCb3JkZXJTdHlsZSI6bnVsbCwiUGFyZW50U3R5bGUiOm51bGx9LCJIb3Jpem9udGFsQ29ubmVjdG9yU3R5bGUiOnsiJGlkIjoiOTUiLCJMaW5lQ29sb3IiOnsiJGlkIjoiOTYiLCIkdHlwZSI6Ik5MUkUuQ29tbW9uLkRvbS5Tb2xpZENvbG9yQnJ1c2gsIE5MUkUuQ29tbW9uIiwiQ29sb3IiOnsiJGlkIjoiOTciLCJBIjoyNTUsIlIiOjkxLCJHIjoxNTUsIkIiOjIxM319LCJMaW5lV2VpZ2h0Ijox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AuMCwiTGluZVR5cGUiOjAsIlBhcmVudFN0eWxlIjpudWxsfSwiTWFyZ2luIjpudWxsLCJTdGFydERhdGVQb3NpdGlvbiI6NiwiRW5kRGF0ZVBvc2l0aW9uIjo2LCJUaXRsZVBvc2l0aW9uIjo1LCJEdXJhdGlvblBvc2l0aW9uIjoyLCJQZXJjZW50YWdlQ29tcGxldGVkUG9zaXRpb24iOjYsIlNwYWNpbmciOjUsIklzQmVsb3dUaW1lYmFuZCI6dHJ1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Y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AsIkciOjAsIkIiOjB9fSwiTWF4V2lkdGgiOjIwMC4wLCJNYXhIZWlnaHQiOiJJbmZpbml0eSIsIlNtYXJ0Rm9yZWdyb3VuZElzQWN0aXZlIjpmYWxzZSwiSG9yaXpvbnRhbEFsaWdubWVudCI6MC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yLCJGb250TmFtZSI6IkNhbGlicmkiLCJJc0JvbGQiOmZhbHNlLCJJc0l0YWxpYyI6ZmFsc2UsIklzVW5kZXJsaW5lZCI6ZmFsc2UsIlBhcmVudFN0eWxlIjpudWxsfSwiQXV0b1NpemUiOjAsIkZvcmVncm91bmQiOnsiJGlkIjoiMTE2IiwiQ29sb3IiOnsiJGlkIjoiMTE3IiwiQSI6MjU1LCJSIjoyNTUsIkciOjI1NSwiQiI6MjU1fX0sIk1heFdpZHRoIjoyMDAuMCwiTWF4SGVpZ2h0IjoiSW5maW5pdHkiLCJTbWFydEZvcmVncm91bmRJc0FjdGl2ZSI6ZmFsc2UsIkhvcml6b250YWxBbGlnbm1lbnQiOjAsIlZlcnRpY2FsQWxpZ25tZW50IjowLCJTbWFydEZvcmVncm91bmQiOm51bGwsIk1hcmdpbiI6eyIkaWQiOiIxMTgiLCJUb3AiOjAsIkxlZnQiOjAsIlJpZ2h0IjowLCJCb3R0b20iOjB9LCJQYWRkaW5nIjp7IiRpZCI6IjExOSIsIlRvcCI6MCwiTGVmdCI6MCwiUmlnaHQiOjAsIkJvdHRvbSI6MH0sIkJhY2tncm91bmQiOnsiJGlkIjoiMTIwIiwiQ29sb3IiOnsiJHJlZiI6IjIwIn19LCJJc1Zpc2libGUiOmZhbHNlLCJXaWR0aCI6MC4wLCJIZWlnaHQiOjAuMCwiQm9yZGVyU3R5bGUiOm51bGwsIlBhcmVudFN0eWxlIjpudWxsfSwiRGF0ZUZvcm1hdCI6eyIkaWQiOiIxMjEiLCJGb3JtYXRTdHJpbmciOiJNL2QiLCJTZXBhcmF0b3IiOiIvIiwiVXNlSW50ZXJuYXRpb25hbERhdGVGb3JtYXQiOmZhbHNlfSwiSXNWaXNpYmxlIjp0cnVlLCJQYXJlbnRTdHlsZSI6bnVsbH0sIlNob3dFbGFwc2VkVGltZUdyYWRpZW50U3R5bGUiOmZhbHNlfSwiU2NhbGUiOnsiJGlkIjoiMTIyIiwiU3RhcnREYXRlIjoiMjAxNy0wOC0yOVQyMzo1OTo1OS45OTlaIiwiRW5kRGF0ZSI6IjIwMTctMTAtMDNUMjM6NTk6NTkuOTk5WiIsIkZvcm1hdCI6ImQiLCJUeXBlIjowLCJBdXRvRGF0ZVJhbmdlIjp0cnVlLCJXb3JraW5nRGF5cyI6MzEsIlRvZGF5TWFya2VyVGV4dCI6IlRvZGF5IiwiQXV0b1NjYWxlVHlwZSI6ZmFsc2V9LCJNaWxlc3RvbmVzIjpbeyIkaWQiOiIxMjMiLCJEYXRlIjoiMjAxNy0wOC0yOV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yNTUsIlIiOjE1MCwiRyI6MjE0LCJCIjo2Nn19LCJMaW5lV2VpZ2h0IjoxLjAsIkxpbmVUeXBlIjowLCJQYXJlbnRTdHlsZSI6eyIkcmVmIjoiNTUifX0sIklzQmVsb3dUaW1lYmFuZCI6ZmFsc2UsIkhpZGVEYXRlIjpmYWxzZSwiU2hhcGVTaXplIjoxLCJTcGFjaW5nIjowLjAsIlBhZGRpbmciOnsiJGlkIjoiMTI4IiwiVG9wIjowLCJMZWZ0IjowLCJSaWdodCI6MCwiQm90dG9tIjowfSwiU2hhcGVTdHlsZSI6eyIkaWQiOiIxMjkiLCJNYXJnaW4iOnsiJHJlZiI6IjYwIn0sIlBhZGRpbmciOnsiJHJlZiI6IjYxIn0sIkJhY2tncm91bmQiOnsiJGlkIjoiMTMwIiwiQ29sb3IiOnsiJGlkIjoiMTMxIiwiQSI6MjU1LCJSIjoxNTAsIkciOjIxNCwiQiI6NjZ9fSwiSXNWaXNpYmxlIjp0cnVlLCJXaWR0aCI6MTMuMCwiSGVpZ2h0IjoxMy4wLCJCb3JkZXJTdHlsZSI6eyIkaWQiOiIxMzIiLCJMaW5lQ29sb3IiOnsiJHJlZiI6IjYzIn0sIkxpbmVXZWlnaHQiOjAuMCwiTGluZVR5cGUiOjAsIlBhcmVudFN0eWxlIjp7IiRyZWYiOiI2MiJ9fSwiUGFyZW50U3R5bGUiOnsiJHJlZiI6IjU5In19LCJUaXRsZVN0eWxlIjp7IiRpZCI6IjEzMyIsIkZvbnRTZXR0aW5ncyI6eyIkaWQiOiIxMzQiLCJGb250U2l6ZSI6MTEsIkZvbnROYW1lIjoiQ2FsaWJyaSIsIklzQm9sZCI6dHJ1ZSwiSXNJdGFsaWMiOmZhbHNlLCJJc1VuZGVybGluZWQiOmZhbHNlLCJQYXJlbnRTdHlsZSI6eyIkcmVmIjoiNjYifX0sIkF1dG9TaXplIjowLCJGb3JlZ3JvdW5kIjp7IiRyZWYiOiI2NyJ9LCJNYXhXaWR0aCI6NTYuNzU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zNSIsIkxpbmVDb2xvciI6bnVsbCwiTGluZVdlaWdodCI6MC4wLCJMaW5lVHlwZSI6MCwiUGFyZW50U3R5bGUiOm51bGx9LCJQYXJlbnRTdHlsZSI6eyIkcmVmIjoiNjUifX0sIkRhdGVTdHlsZSI6eyIkaWQiOiIxMzYiLCJGb250U2V0dGluZ3MiOnsiJGlkIjoiMTM3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4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Y2NkOWVjOGYtMmFmYS00MjU5LWE3NjgtZjVlNDEzZTNiNTQ0IiwiSW1wb3J0SWQiOm51bGwsIlRpdGxlIjoiTWlsZXN0b25lIDEiLCJOb3RlIjpudWxsLCJIeXBlcmxpbmsiOm51bGwsIklzQ2hhbmdlZCI6ZmFsc2UsIklzTmV3Ijp0cnVlfSx7IiRpZCI6IjEzOSIsIkRhdGUiOiIyMDE3LTA5LTA0VDIzOjU5OjU5Ljk5OVoiLCJTdHlsZSI6eyIkaWQiOiIxNDAiLCJTaGFwZSI6MiwiQ29ubmVjdG9yTWFyZ2luIjp7IiRyZWYiOiI1NCJ9LCJDb25uZWN0b3JTdHlsZSI6eyIkaWQiOiIxNDEiLCJMaW5lQ29sb3IiOnsiJGlkIjoiMTQyIiwiJHR5cGUiOiJOTFJFLkNvbW1vbi5Eb20uU29saWRDb2xvckJydXNoLCBOTFJFLkNvbW1vbiIsIkNvbG9yIjp7IiRpZCI6IjE0MyIsIkEiOjI1NSwiUiI6MTUwLCJHIjoyMTQsIkIiOjY2fX0sIkxpbmVXZWlnaHQiOjEuMCwiTGluZVR5cGUiOjAsIlBhcmVudFN0eWxlIjp7IiRyZWYiOiI1NSJ9fSwiSXNCZWxvd1RpbWViYW5kIjpmYWxzZSwiSGlkZURhdGUiOmZhbHNlLCJTaGFwZVNpemUiOjEsIlNwYWNpbmciOjAuMCwiUGFkZGluZyI6eyIkaWQiOiIxNDQiLCJUb3AiOjAsIkxlZnQiOjAsIlJpZ2h0IjowLCJCb3R0b20iOjB9LCJTaGFwZVN0eWxlIjp7IiRpZCI6IjE0NSIsIk1hcmdpbiI6eyIkcmVmIjoiNjAifSwiUGFkZGluZyI6eyIkcmVmIjoiNjEifSwiQmFja2dyb3VuZCI6eyIkaWQiOiIxNDYiLCJDb2xvciI6eyIkaWQiOiIxNDciLCJBIjoyNTUsIlIiOjE1MCwiRyI6MjE0LCJCIjo2Nn19LCJJc1Zpc2libGUiOnRydWUsIldpZHRoIjoxMy4wLCJIZWlnaHQiOjEzLjAsIkJvcmRlclN0eWxlIjp7IiRpZCI6IjE0OCIsIkxpbmVDb2xvciI6eyIkcmVmIjoiNjMifSwiTGluZVdlaWdodCI6MC4wLCJMaW5lVHlwZSI6MCwiUGFyZW50U3R5bGUiOnsiJHJlZiI6IjYyIn19LCJQYXJlbnRTdHlsZSI6eyIkcmVmIjoiNTkifX0sIlRpdGxlU3R5bGUiOnsiJGlkIjoiMTQ5IiwiRm9udFNldHRpbmdzIjp7IiRpZCI6IjE1MCIsIkZvbnRTaXplIjoxMSwiRm9udE5hbWUiOiJDYWxpYnJpIiwiSXNCb2xkIjp0cnVlLCJJc0l0YWxpYyI6ZmFsc2UsIklzVW5kZXJsaW5lZCI6ZmFsc2UsIlBhcmVudFN0eWxlIjp7IiRyZWYiOiI2NiJ9fSwiQXV0b1NpemUiOjAsIkZvcmVncm91bmQiOnsiJHJlZiI6IjY3In0sIk1heFdpZHRoIjo1OS4yNS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UxIiwiTGluZUNvbG9yIjpudWxsLCJMaW5lV2VpZ2h0IjowLjAsIkxpbmVUeXBlIjowLCJQYXJlbnRTdHlsZSI6bnVsbH0sIlBhcmVudFN0eWxlIjp7IiRyZWYiOiI2NSJ9fSwiRGF0ZVN0eWxlIjp7IiRpZCI6IjE1MiIsIkZvbnRTZXR0aW5ncyI6eyIkaWQiOiIxNTM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Q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SWQiOiIyNmM5MjhjMy1lMzZiLTRhMmQtODM2Zi0wYjVmMzFlZjA4ZDIiLCJJbXBvcnRJZCI6bnVsbCwiVGl0bGUiOiJNaWxlc3RvbmUgIDIiLCJOb3RlIjpudWxsLCJIeXBlcmxpbmsiOm51bGwsIklzQ2hhbmdlZCI6ZmFsc2UsIklzTmV3Ijp0cnVlfSx7IiRpZCI6IjE1NSIsIkRhdGUiOiIyMDE3LTA5LTA3VDIzOjU5OjU5Ljk5OVoiLCJTdHlsZSI6eyIkaWQiOiIxNTYiLCJTaGFwZSI6MTEsIkNvbm5lY3Rvck1hcmdpbiI6eyIkcmVmIjoiNTQifSwiQ29ubmVjdG9yU3R5bGUiOnsiJGlkIjoiMTU3IiwiTGluZUNvbG9yIjp7IiRpZCI6IjE1OCIsIiR0eXBlIjoiTkxSRS5Db21tb24uRG9tLlNvbGlkQ29sb3JCcnVzaCwgTkxSRS5Db21tb24iLCJDb2xvciI6eyIkaWQiOiIxNTkiLCJBIjoyNTUsIlIiOjE3OCwiRyI6MTQsIkIiOjE4fX0sIkxpbmVXZWlnaHQiOjEuMCwiTGluZVR5cGUiOjAsIlBhcmVudFN0eWxlIjp7IiRyZWYiOiI1NSJ9fSwiSXNCZWxvd1RpbWViYW5kIjpmYWxzZSwiSGlkZURhdGUiOmZhbHNlLCJTaGFwZVNpemUiOjEsIlNwYWNpbmciOjAuMCwiUGFkZGluZyI6eyIkaWQiOiIxNjAiLCJUb3AiOjAsIkxlZnQiOjAsIlJpZ2h0IjowLCJCb3R0b20iOjB9LCJTaGFwZVN0eWxlIjp7IiRpZCI6IjE2MSIsIk1hcmdpbiI6eyIkcmVmIjoiNjAifSwiUGFkZGluZyI6eyIkcmVmIjoiNjEifSwiQmFja2dyb3VuZCI6eyIkaWQiOiIxNjIiLCJDb2xvciI6eyIkaWQiOiIxNjMiLCJBIjoyNTUsIlIiOjE3OCwiRyI6MTQsIkIiOjE4fX0sIklzVmlzaWJsZSI6dHJ1ZSwiV2lkdGgiOjE4LjAsIkhlaWdodCI6MjAuMCwiQm9yZGVyU3R5bGUiOnsiJGlkIjoiMTY0IiwiTGluZUNvbG9yIjp7IiRyZWYiOiI2MyJ9LCJMaW5lV2VpZ2h0IjowLjAsIkxpbmVUeXBlIjowLCJQYXJlbnRTdHlsZSI6eyIkcmVmIjoiNjIifX0sIlBhcmVudFN0eWxlIjp7IiRyZWYiOiI1OSJ9fSwiVGl0bGVTdHlsZSI6eyIkaWQiOiIxNjUiLCJGb250U2V0dGluZ3MiOnsiJGlkIjoiMTY2IiwiRm9udFNpemUiOjExLCJGb250TmFtZSI6IkNhbGlicmkiLCJJc0JvbGQiOnRydWUsIklzSXRhbGljIjpmYWxzZSwiSXNVbmRlcmxpbmVkIjpmYWxzZSwiUGFyZW50U3R5bGUiOnsiJHJlZiI6IjY2In19LCJBdXRvU2l6ZSI6MCwiRm9yZWdyb3VuZCI6eyIkcmVmIjoiNjcifSwiTWF4V2lkdGgiOjU2Ljc1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jciLCJMaW5lQ29sb3IiOm51bGwsIkxpbmVXZWlnaHQiOjAuMCwiTGluZVR5cGUiOjAsIlBhcmVudFN0eWxlIjpudWxsfSwiUGFyZW50U3R5bGUiOnsiJHJlZiI6IjY1In19LCJEYXRlU3R5bGUiOnsiJGlkIjoiMTY4IiwiRm9udFNldHRpbmdzIjp7IiRpZCI6IjE2OS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3MCIsIkxpbmVDb2xvciI6bnVsbCwiTGluZVdlaWdodCI6MC4wLCJMaW5lVHlwZSI6MCwiUGFyZW50U3R5bGUiOm51bGx9LCJQYXJlbnRTdHlsZSI6eyIkcmVmIjoiNzIifX0sIkRhdGVGb3JtYXQiOnsiJHJlZiI6Ijc5In0sIklzVmlzaWJsZSI6dHJ1ZSwiUGFyZW50U3R5bGUiOnsiJHJlZiI6IjUzIn19LCJQb3NpdGlvbiI6eyJSYXRpbyI6MC4wODUyNzM5ODI4NjA0MjM5LCJJc0N1c3RvbSI6dHJ1ZX0sIklkIjoiZTU4ZmUzODItYWM5Yy00ZmJhLTk4ODgtZWI5NGY1Y2UwOGY4IiwiSW1wb3J0SWQiOm51bGwsIlRpdGxlIjoiTWlsZXN0b25lIDMiLCJOb3RlIjpudWxsLCJIeXBlcmxpbmsiOm51bGwsIklzQ2hhbmdlZCI6ZmFsc2UsIklzTmV3Ijp0cnVlfSx7IiRpZCI6IjE3MSIsIkRhdGUiOiIyMDE3LTA5LTE4VDIzOjU5OjU5Ljk5OVoiLCJTdHlsZSI6eyIkaWQiOiIxNzIiLCJTaGFwZSI6MTEsIkNvbm5lY3Rvck1hcmdpbiI6eyIkcmVmIjoiNTQifSwiQ29ubmVjdG9yU3R5bGUiOnsiJGlkIjoiMTczIiwiTGluZUNvbG9yIjp7IiRpZCI6IjE3NCIsIiR0eXBlIjoiTkxSRS5Db21tb24uRG9tLlNvbGlkQ29sb3JCcnVzaCwgTkxSRS5Db21tb24iLCJDb2xvciI6eyIkaWQiOiIxNzUiLCJBIjoyNTUsIlIiOjE1MCwiRyI6MjE0LCJCIjo2Nn19LCJMaW5lV2VpZ2h0IjoxLjAsIkxpbmVUeXBlIjowLCJQYXJlbnRTdHlsZSI6eyIkcmVmIjoiNTUifX0sIklzQmVsb3dUaW1lYmFuZCI6ZmFsc2UsIkhpZGVEYXRlIjpmYWxzZSwiU2hhcGVTaXplIjoxLCJTcGFjaW5nIjowLjAsIlBhZGRpbmciOnsiJGlkIjoiMTc2IiwiVG9wIjowLCJMZWZ0IjowLCJSaWdodCI6MCwiQm90dG9tIjowfSwiU2hhcGVTdHlsZSI6eyIkaWQiOiIxNzciLCJNYXJnaW4iOnsiJHJlZiI6IjYwIn0sIlBhZGRpbmciOnsiJHJlZiI6IjYxIn0sIkJhY2tncm91bmQiOnsiJGlkIjoiMTc4IiwiQ29sb3IiOnsiJGlkIjoiMTc5IiwiQSI6MjU1LCJSIjoxNTAsIkciOjIxNCwiQiI6NjZ9fSwiSXNWaXNpYmxlIjp0cnVlLCJXaWR0aCI6MTguMCwiSGVpZ2h0IjoyMC4wLCJCb3JkZXJTdHlsZSI6eyIkaWQiOiIxODAiLCJMaW5lQ29sb3IiOnsiJHJlZiI6IjYzIn0sIkxpbmVXZWlnaHQiOjAuMCwiTGluZVR5cGUiOjAsIlBhcmVudFN0eWxlIjp7IiRyZWYiOiI2MiJ9fSwiUGFyZW50U3R5bGUiOnsiJHJlZiI6IjU5In19LCJUaXRsZVN0eWxlIjp7IiRpZCI6IjE4MSIsIkZvbnRTZXR0aW5ncyI6eyIkaWQiOiIxODIiLCJGb250U2l6ZSI6MTEsIkZvbnROYW1lIjoiQ2FsaWJyaSIsIklzQm9sZCI6dHJ1ZSwiSXNJdGFsaWMiOmZhbHNlLCJJc1VuZGVybGluZWQiOmZhbHNlLCJQYXJlbnRTdHlsZSI6eyIkcmVmIjoiNjYifX0sIkF1dG9TaXplIjowLCJGb3JlZ3JvdW5kIjp7IiRyZWYiOiI2NyJ9LCJNYXhXaWR0aCI6NTYuNzU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4MyIsIkxpbmVDb2xvciI6bnVsbCwiTGluZVdlaWdodCI6MC4wLCJMaW5lVHlwZSI6MCwiUGFyZW50U3R5bGUiOm51bGx9LCJQYXJlbnRTdHlsZSI6eyIkcmVmIjoiNjUifX0sIkRhdGVTdHlsZSI6eyIkaWQiOiIxODQiLCJGb250U2V0dGluZ3MiOnsiJGlkIjoiMTg1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g2IiwiTGluZUNvbG9yIjpudWxsLCJMaW5lV2VpZ2h0IjowLjAsIkxpbmVUeXBlIjowLCJQYXJlbnRTdHlsZSI6bnVsbH0sIlBhcmVudFN0eWxlIjp7IiRyZWYiOiI3MiJ9fSwiRGF0ZUZvcm1hdCI6eyIkcmVmIjoiNzkifSwiSXNWaXNpYmxlIjp0cnVlLCJQYXJlbnRTdHlsZSI6eyIkcmVmIjoiNTMifX0sIlBvc2l0aW9uIjp7IlJhdGlvIjowLjA4NTI3Mzk4Mjg2MDQyMzksIklzQ3VzdG9tIjp0cnVlfSwiSWQiOiI1YWEwNDBhYS1mYjZlLTQxMTEtOTI0My05YzhkMDBiY2Q2ZGYiLCJJbXBvcnRJZCI6bnVsbCwiVGl0bGUiOiJNaWxlc3RvbmUgNCIsIk5vdGUiOm51bGwsIkh5cGVybGluayI6bnVsbCwiSXNDaGFuZ2VkIjpmYWxzZSwiSXNOZXciOnRydWV9LHsiJGlkIjoiMTg3IiwiRGF0ZSI6IjIwMTctMTAtMDNUMjM6NTk6NTkuOTk5WiIsIlN0eWxlIjp7IiRpZCI6IjE4OCIsIlNoYXBlIjoxMywiQ29ubmVjdG9yTWFyZ2luIjp7IiRyZWYiOiI1NCJ9LCJDb25uZWN0b3JTdHlsZSI6eyIkaWQiOiIxODkiLCJMaW5lQ29sb3IiOnsiJGlkIjoiMTkwIiwiJHR5cGUiOiJOTFJFLkNvbW1vbi5Eb20uU29saWRDb2xvckJydXNoLCBOTFJFLkNvbW1vbiIsIkNvbG9yIjp7IiRpZCI6IjE5MSIsIkEiOjI1NSwiUiI6MTc4LCJHIjoxNCwiQiI6MTh9fSwiTGluZVdlaWdodCI6MS4wLCJMaW5lVHlwZSI6MCwiUGFyZW50U3R5bGUiOnsiJHJlZiI6IjU1In19LCJJc0JlbG93VGltZWJhbmQiOmZhbHNlLCJIaWRlRGF0ZSI6ZmFsc2UsIlNoYXBlU2l6ZSI6MSwiU3BhY2luZyI6MC4wLCJQYWRkaW5nIjp7IiRpZCI6IjE5MiIsIlRvcCI6MCwiTGVmdCI6MCwiUmlnaHQiOjAsIkJvdHRvbSI6MH0sIlNoYXBlU3R5bGUiOnsiJGlkIjoiMTkzIiwiTWFyZ2luIjp7IiRyZWYiOiI2MCJ9LCJQYWRkaW5nIjp7IiRyZWYiOiI2MSJ9LCJCYWNrZ3JvdW5kIjp7IiRpZCI6IjE5NCIsIkNvbG9yIjp7IiRpZCI6IjE5NSIsIkEiOjI1NSwiUiI6MTc4LCJHIjoxNCwiQiI6MTh9fSwiSXNWaXNpYmxlIjp0cnVlLCJXaWR0aCI6MTguMCwiSGVpZ2h0IjoyMC4wLCJCb3JkZXJTdHlsZSI6eyIkaWQiOiIxOTYiLCJMaW5lQ29sb3IiOnsiJHJlZiI6IjYzIn0sIkxpbmVXZWlnaHQiOjAuMCwiTGluZVR5cGUiOjAsIlBhcmVudFN0eWxlIjp7IiRyZWYiOiI2MiJ9fSwiUGFyZW50U3R5bGUiOnsiJHJlZiI6IjU5In19LCJUaXRsZVN0eWxlIjp7IiRpZCI6IjE5NyIsIkZvbnRTZXR0aW5ncyI6eyIkaWQiOiIxOTgiLCJGb250U2l6ZSI6MTEsIkZvbnROYW1lIjoiQ2FsaWJyaSIsIklzQm9sZCI6dHJ1ZSwiSXNJdGFsaWMiOmZhbHNlLCJJc1VuZGVybGluZWQiOmZhbHNlLCJQYXJlbnRTdHlsZSI6eyIkcmVmIjoiNjYifX0sIkF1dG9TaXplIjowLCJGb3JlZ3JvdW5kIjp7IiRyZWYiOiI2NyJ9LCJNYXhXaWR0aCI6NTYuNzU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5OSIsIkxpbmVDb2xvciI6bnVsbCwiTGluZVdlaWdodCI6MC4wLCJMaW5lVHlwZSI6MCwiUGFyZW50U3R5bGUiOm51bGx9LCJQYXJlbnRTdHlsZSI6eyIkcmVmIjoiNjUifX0sIkRhdGVTdHlsZSI6eyIkaWQiOiIyMDAiLCJGb250U2V0dGluZ3MiOnsiJGlkIjoiMjAx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AyIiwiTGluZUNvbG9yIjpudWxsLCJMaW5lV2VpZ2h0IjowLjAsIkxpbmVUeXBlIjowLCJQYXJlbnRTdHlsZSI6bnVsbH0sIlBhcmVudFN0eWxlIjp7IiRyZWYiOiI3MiJ9fSwiRGF0ZUZvcm1hdCI6eyIkcmVmIjoiNzkifSwiSXNWaXNpYmxlIjp0cnVlLCJQYXJlbnRTdHlsZSI6eyIkcmVmIjoiNTMifX0sIlBvc2l0aW9uIjp7IlJhdGlvIjowLjA4NTI3Mzk4Mjg2MDQyMzksIklzQ3VzdG9tIjp0cnVlfSwiSWQiOiJkZWVlMGY0YS0xNzM2LTQ1ZjEtODBhYy1kNzlhOWEzNzU2NzciLCJJbXBvcnRJZCI6bnVsbCwiVGl0bGUiOiJNaWxlc3RvbmUgNSIsIk5vdGUiOm51bGwsIkh5cGVybGluayI6bnVsbCwiSXNDaGFuZ2VkIjpmYWxzZSwiSXNOZXciOnRydWV9XSwiVGFza3MiOlt7IiRpZCI6IjIwMyIsIkdyb3VwTmFtZSI6bnVsbCwiU3RhcnREYXRlIjoiMjAxNy0wOS0wM1QwMDowMDowMFoiLCJFbmREYXRlIjoiMjAxNy0wOS0xN1QyMzo1OTo1OS45OTlaIiwiUGVyY2VudGFnZUNvbXBsZXRlIjpudWxsLCJTdHlsZSI6eyIkaWQiOiIyMDQiLCJTaGFwZSI6NiwiU2hhcGVUaGlja25lc3MiOjEsIkR1cmF0aW9uRm9ybWF0IjowLCJJbmNsdWRlTm9uV29ya2luZ0RheXNJbkR1cmF0aW9uIjpmYWxzZSwiUGVyY2VudGFnZUNvbXBsZXRlU3R5bGUiOnsiJGlkIjoiMjA1IiwiRm9udFNldHRpbmdzIjp7IiRpZCI6IjIw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wNyIsIkxpbmVDb2xvciI6bnVsbCwiTGluZVdlaWdodCI6MC4wLCJMaW5lVHlwZSI6MCwiUGFyZW50U3R5bGUiOm51bGx9LCJQYXJlbnRTdHlsZSI6eyIkcmVmIjoiODEifX0sIkR1cmF0aW9uU3R5bGUiOnsiJGlkIjoiMjA4IiwiRm9udFNldHRpbmdzIjp7IiRpZCI6IjIwOSIsIkZvbnRTaXplIjoxMywiRm9udE5hbWUiOiJDYWxpYnJpIiwiSXNCb2xkIjpmYWxzZSwiSXNJdGFsaWMiOmZhbHNlLCJJc1VuZGVybGluZWQiOmZhbHNlLCJQYXJlbnRTdHlsZSI6eyIkcmVmIjoiODkifX0sIkF1dG9TaXplIjowLCJGb3JlZ3JvdW5kIjp7IiRpZCI6IjIxMCIsIkNvbG9yIjp7IiRpZCI6IjIxMSIsIkEiOjI1NSwiUiI6MjU1LCJHIjoyNTUsIkIiOjI1NX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xMiIsIkxpbmVDb2xvciI6bnVsbCwiTGluZVdlaWdodCI6MC4wLCJMaW5lVHlwZSI6MCwiUGFyZW50U3R5bGUiOm51bGx9LCJQYXJlbnRTdHlsZSI6eyIkcmVmIjoiODgifX0sIkhvcml6b250YWxDb25uZWN0b3JTdHlsZSI6eyIkaWQiOiIyMTMiLCJMaW5lQ29sb3IiOnsiJGlkIjoiMjE0IiwiJHR5cGUiOiJOTFJFLkNvbW1vbi5Eb20uU29saWRDb2xvckJydXNoLCBOTFJFLkNvbW1vbiIsIkNvbG9yIjp7IiRpZCI6IjIxNSIsIkEiOjI1NSwiUiI6MjM0LCJHIjoyMiwiQiI6MzB9fSwiTGluZVdlaWdodCI6MS4wLCJMaW5lVHlwZSI6MCwiUGFyZW50U3R5bGUiOnsiJHJlZiI6Ijk1In19LCJWZXJ0aWNhbENvbm5lY3RvclN0eWxlIjp7IiRpZCI6IjIxNiIsIkxpbmVDb2xvciI6eyIkcmVmIjoiOTkifSwiTGluZVdlaWdodCI6MC4wLCJMaW5lVHlwZSI6MCwiUGFyZW50U3R5bGUiOnsiJHJlZiI6Ijk4In19LCJNYXJnaW4iOm51bGwsIlN0YXJ0RGF0ZVBvc2l0aW9uIjo2LCJFbmREYXRlUG9zaXRpb24iOjYsIlRpdGxlUG9zaXRpb24iOjUsIkR1cmF0aW9uUG9zaXRpb24iOjIsIlBlcmNlbnRhZ2VDb21wbGV0ZWRQb3NpdGlvbiI6NiwiU3BhY2luZyI6NSwiSXNCZWxvd1RpbWViYW5kIjp0cnVlLCJQZXJjZW50YWdlQ29tcGxldGVTaGFwZU9wYWNpdHkiOjM1LCJTaGFwZVN0eWxlIjp7IiRpZCI6IjIxNyIsIk1hcmdpbiI6eyIkcmVmIjoiMTAyIn0sIlBhZGRpbmciOnsiJGlkIjoiMjE4IiwiVG9wIjozLCJMZWZ0IjowLCJSaWdodCI6MCwiQm90dG9tIjo0fSwiQmFja2dyb3VuZCI6eyIkaWQiOiIyMTkiLCJDb2xvciI6eyIkaWQiOiIyMjAiLCJBIjoyNTUsIlIiOjE0OSwiRyI6MzQsIkIiOjQ2fX0sIklzVmlzaWJsZSI6dHJ1ZSwiV2lkdGgiOjAuMCwiSGVpZ2h0IjoxNi4wLCJCb3JkZXJTdHlsZSI6eyIkaWQiOiIyMjEiLCJMaW5lQ29sb3IiOnsiJGlkIjoiMjIyIiwiJHR5cGUiOiJOTFJFLkNvbW1vbi5Eb20uU29saWRDb2xvckJydXNoLCBOTFJFLkNvbW1vbiIsIkNvbG9yIjp7IiRpZCI6IjIyMyIsIkEiOjI1NSwiUiI6MjU1LCJHIjowLCJCIjowfX0sIkxpbmVXZWlnaHQiOjAuMCwiTGluZVR5cGUiOjAsIlBhcmVudFN0eWxlIjpudWxsfSwiUGFyZW50U3R5bGUiOnsiJHJlZiI6IjEwMSJ9fSwiVGl0bGVTdHlsZSI6eyIkaWQiOiIyMjQiLCJGb250U2V0dGluZ3MiOnsiJGlkIjoiMjI1IiwiRm9udFNpemUiOjE0LCJGb250TmFtZSI6IkNhbGlicmkiLCJJc0JvbGQiOnRydWUsIklzSXRhbGljIjpmYWxzZSwiSXNVbmRlcmxpbmVkIjpmYWxzZSwiUGFyZW50U3R5bGUiOnsiJHJlZiI6IjEwOCJ9fSwiQXV0b1NpemUiOjAsIkZvcmVncm91bmQiOnsiJGlkIjoiMjI2IiwiQ29sb3IiOnsiJGlkIjoiMjI3IiwiQSI6MjU1LCJSIjoxNzgsIkciOjE0LCJCIjoxOH19LCJNYXhXaWR0aCI6NTQuODc1MDM4MTQ2OTcyNjU2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MjgiLCJMaW5lQ29sb3IiOm51bGwsIkxpbmVXZWlnaHQiOjAuMCwiTGluZVR5cGUiOjAsIlBhcmVudFN0eWxlIjpudWxsfSwiUGFyZW50U3R5bGUiOnsiJHJlZiI6IjEwNyJ9fSwiRGF0ZVN0eWxlIjp7IiRpZCI6IjIyOSIsIkZvbnRTZXR0aW5ncyI6eyIkaWQiOiIyMzAiLCJGb250U2l6ZSI6MTAsIkZvbnROYW1lIjoiQ2FsaWJyaSIsIklzQm9sZCI6ZmFsc2UsIklzSXRhbGljIjpmYWxzZSwiSXNVbmRlcmxpbmVkIjpmYWxzZSwiUGFyZW50U3R5bGUiOnsiJHJlZiI6IjExNSJ9fSwiQXV0b1NpemUiOjAsIkZvcmVncm91bmQiOnsiJGlkIjoiMjMxIiwiQ29sb3IiOnsiJGlkIjoiMjMyIiwiQSI6MjU1LCJSIjo2OCwiRyI6ODQsIkIiOjEwNn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ZmFsc2UsIldpZHRoIjowLjAsIkhlaWdodCI6MC4wLCJCb3JkZXJTdHlsZSI6eyIkaWQiOiIyMzMiLCJMaW5lQ29sb3IiOm51bGwsIkxpbmVXZWlnaHQiOjAuMCwiTGluZVR5cGUiOjAsIlBhcmVudFN0eWxlIjpudWxsfSwiUGFyZW50U3R5bGUiOnsiJHJlZiI6IjExNCJ9fSwiRGF0ZUZvcm1hdCI6eyIkaWQiOiIyMzQiLCJGb3JtYXRTdHJpbmciOiJNL2QiLCJTZXBhcmF0b3IiOiIvIiwiVXNlSW50ZXJuYXRpb25hbERhdGVGb3JtYXQiOmZhbHNlfSwiSXNWaXNpYmxlIjp0cnVlLCJQYXJlbnRTdHlsZSI6eyIkcmVmIjoiODAifX0sIkluZGV4IjoxLCJJZCI6IjNhNjg3MTU0LTA0YjUtNDM1YS1iNGE0LTg3YmE3MjE5NjE3YSIsIkltcG9ydElkIjpudWxsLCJUaXRsZSI6IlBoYXNlIDEiLCJOb3RlIjpudWxsLCJIeXBlcmxpbmsiOm51bGwsIklzQ2hhbmdlZCI6ZmFsc2UsIklzTmV3Ijp0cnVlfSx7IiRpZCI6IjIzNSIsIkdyb3VwTmFtZSI6bnVsbCwiU3RhcnREYXRlIjoiMjAxNy0wOS0wM1QwMDowMDowMFoiLCJFbmREYXRlIjoiMjAxNy0wOS0wNFQyMzo1OTo1OS45OTlaIiwiUGVyY2VudGFnZUNvbXBsZXRlIjpudWxsLCJTdHlsZSI6eyIkaWQiOiIyMzYiLCJTaGFwZSI6MywiU2hhcGVUaGlja25lc3MiOjAsIkR1cmF0aW9uRm9ybWF0IjowLCJJbmNsdWRlTm9uV29ya2luZ0RheXNJbkR1cmF0aW9uIjpmYWxzZSwiUGVyY2VudGFnZUNvbXBsZXRlU3R5bGUiOnsiJGlkIjoiMjM3IiwiRm9udFNldHRpbmdzIjp7IiRpZCI6IjIzO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zOSIsIkxpbmVDb2xvciI6bnVsbCwiTGluZVdlaWdodCI6MC4wLCJMaW5lVHlwZSI6MCwiUGFyZW50U3R5bGUiOm51bGx9LCJQYXJlbnRTdHlsZSI6eyIkcmVmIjoiODEifX0sIkR1cmF0aW9uU3R5bGUiOnsiJGlkIjoiMjQwIiwiRm9udFNldHRpbmdzIjp7IiRpZCI6IjI0MSIsIkZvbnRTaXplIjo5LCJGb250TmFtZSI6IkNhbGlicmkiLCJJc0JvbGQiOmZhbHNlLCJJc0l0YWxpYyI6ZmFsc2UsIklzVW5kZXJsaW5lZCI6ZmFsc2UsIlBhcmVudFN0eWxlIjp7IiRyZWYiOiI4OSJ9fSwiQXV0b1NpemUiOjAsIkZvcmVncm91bmQiOnsiJGlkIjoiMjQyIiwiQ29sb3IiOnsiJGlkIjoiMjQzIiwiQSI6MjU1LCJSIjoyNTUsIkciOjI1NSwiQiI6MjU1fX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Q0IiwiTGluZUNvbG9yIjpudWxsLCJMaW5lV2VpZ2h0IjowLjAsIkxpbmVUeXBlIjowLCJQYXJlbnRTdHlsZSI6bnVsbH0sIlBhcmVudFN0eWxlIjp7IiRyZWYiOiI4OCJ9fSwiSG9yaXpvbnRhbENvbm5lY3RvclN0eWxlIjp7IiRpZCI6IjI0NSIsIkxpbmVDb2xvciI6eyIkaWQiOiIyNDYiLCIkdHlwZSI6Ik5MUkUuQ29tbW9uLkRvbS5Tb2xpZENvbG9yQnJ1c2gsIE5MUkUuQ29tbW9uIiwiQ29sb3IiOnsiJGlkIjoiMjQ3IiwiQSI6MjU1LCJSIjoyMzEsIkciOjIzMCwiQiI6MjMwfX0sIkxpbmVXZWlnaHQiOjEuMCwiTGluZVR5cGUiOjAsIlBhcmVudFN0eWxlIjp7IiRyZWYiOiI5NSJ9fSwiVmVydGljYWxDb25uZWN0b3JTdHlsZSI6eyIkaWQiOiIyNDgiLCJMaW5lQ29sb3IiOnsiJHJlZiI6Ijk5In0sIkxpbmVXZWlnaHQiOjAuMCwiTGluZVR5cGUiOjAsIlBhcmVudFN0eWxlIjp7IiRyZWYiOiI5OCJ9fSwiTWFyZ2luIjpudWxsLCJTdGFydERhdGVQb3NpdGlvbiI6NiwiRW5kRGF0ZVBvc2l0aW9uIjo2LCJUaXRsZVBvc2l0aW9uIjo1LCJEdXJhdGlvblBvc2l0aW9uIjoyLCJQZXJjZW50YWdlQ29tcGxldGVkUG9zaXRpb24iOjYsIlNwYWNpbmciOjIsIklzQmVsb3dUaW1lYmFuZCI6dHJ1ZSwiUGVyY2VudGFnZUNvbXBsZXRlU2hhcGVPcGFjaXR5IjozNSwiU2hhcGVTdHlsZSI6eyIkaWQiOiIyNDkiLCJNYXJnaW4iOnsiJHJlZiI6IjEwMiJ9LCJQYWRkaW5nIjp7IiRpZCI6IjI1MCIsIlRvcCI6MCwiTGVmdCI6MCwiUmlnaHQiOjIsIkJvdHRvbSI6MH0sIkJhY2tncm91bmQiOnsiJGlkIjoiMjUxIiwiQ29sb3IiOnsiJGlkIjoiMjUyIiwiQSI6MjU1LCJSIjoxOTIsIkciOjAsIkIiOjB9fSwiSXNWaXNpYmxlIjp0cnVlLCJXaWR0aCI6MC4wLCJIZWlnaHQiOjEwLjAsIkJvcmRlclN0eWxlIjp7IiRpZCI6IjI1MyIsIkxpbmVDb2xvciI6eyIkaWQiOiIyNTQiLCIkdHlwZSI6Ik5MUkUuQ29tbW9uLkRvbS5Tb2xpZENvbG9yQnJ1c2gsIE5MUkUuQ29tbW9uIiwiQ29sb3IiOnsiJGlkIjoiMjU1IiwiQSI6MjU1LCJSIjoyNTUsIkciOjAsIkIiOjB9fSwiTGluZVdlaWdodCI6MC4wLCJMaW5lVHlwZSI6MCwiUGFyZW50U3R5bGUiOm51bGx9LCJQYXJlbnRTdHlsZSI6eyIkcmVmIjoiMTAxIn19LCJUaXRsZVN0eWxlIjp7IiRpZCI6IjI1NiIsIkZvbnRTZXR0aW5ncyI6eyIkaWQiOiIyNTciLCJGb250U2l6ZSI6MTEsIkZvbnROYW1lIjoiQ2FsaWJyaSIsIklzQm9sZCI6ZmFsc2UsIklzSXRhbGljIjpmYWxzZSwiSXNVbmRlcmxpbmVkIjpmYWxzZSwiUGFyZW50U3R5bGUiOnsiJHJlZiI6IjEwOCJ9fSwiQXV0b1NpemUiOjAsIkZvcmVncm91bmQiOnsiJGlkIjoiMjU4IiwiQ29sb3IiOnsiJGlkIjoiMjU5IiwiQSI6MjU1LCJSIjoxNzgsIkciOjE0LCJCIjoxOH19LCJNYXhXaWR0aCI6NDcuODM3NzE1MTQ4OTI1Nzgx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NjAiLCJMaW5lQ29sb3IiOm51bGwsIkxpbmVXZWlnaHQiOjAuMCwiTGluZVR5cGUiOjAsIlBhcmVudFN0eWxlIjpudWxsfSwiUGFyZW50U3R5bGUiOnsiJHJlZiI6IjEwNyJ9fSwiRGF0ZVN0eWxlIjp7IiRpZCI6IjI2MSIsIkZvbnRTZXR0aW5ncyI6eyIkaWQiOiIyNjIiLCJGb250U2l6ZSI6MTAsIkZvbnROYW1lIjoiQ2FsaWJyaSIsIklzQm9sZCI6ZmFsc2UsIklzSXRhbGljIjpmYWxzZSwiSXNVbmRlcmxpbmVkIjpmYWxzZSwiUGFyZW50U3R5bGUiOnsiJHJlZiI6IjExNSJ9fSwiQXV0b1NpemUiOjAsIkZvcmVncm91bmQiOnsiJGlkIjoiMjYzIiwiQ29sb3IiOnsiJGlkIjoiMjY0IiwiQSI6MjU1LCJSIjo2OCwiRyI6ODQsIkIiOjEwNn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ZmFsc2UsIldpZHRoIjowLjAsIkhlaWdodCI6MC4wLCJCb3JkZXJTdHlsZSI6eyIkaWQiOiIyNjUiLCJMaW5lQ29sb3IiOm51bGwsIkxpbmVXZWlnaHQiOjAuMCwiTGluZVR5cGUiOjAsIlBhcmVudFN0eWxlIjpudWxsfSwiUGFyZW50U3R5bGUiOnsiJHJlZiI6IjExNCJ9fSwiRGF0ZUZvcm1hdCI6eyIkaWQiOiIyNjYiLCJGb3JtYXRTdHJpbmciOiJNL2QiLCJTZXBhcmF0b3IiOiIvIiwiVXNlSW50ZXJuYXRpb25hbERhdGVGb3JtYXQiOmZhbHNlfSwiSXNWaXNpYmxlIjp0cnVlLCJQYXJlbnRTdHlsZSI6eyIkcmVmIjoiODAifX0sIkluZGV4IjoyLCJJZCI6IjQ4NTQxYzA4LWI4MjYtNDg4MC1iNWY1LWUyNGM5YzE5NDg5YyIsIkltcG9ydElkIjpudWxsLCJUaXRsZSI6IlN1Yi10YXNrIDEiLCJOb3RlIjpudWxsLCJIeXBlcmxpbmsiOm51bGwsIklzQ2hhbmdlZCI6ZmFsc2UsIklzTmV3Ijp0cnVlfSx7IiRpZCI6IjI2NyIsIkdyb3VwTmFtZSI6bnVsbCwiU3RhcnREYXRlIjoiMjAxNy0wOS0wNVQwMDowMDowMFoiLCJFbmREYXRlIjoiMjAxNy0wOS0wOVQyMzo1OTo1OS45OTlaIiwiUGVyY2VudGFnZUNvbXBsZXRlIjpudWxsLCJTdHlsZSI6eyIkaWQiOiIyNjgiLCJTaGFwZSI6MywiU2hhcGVUaGlja25lc3MiOjAsIkR1cmF0aW9uRm9ybWF0IjowLCJJbmNsdWRlTm9uV29ya2luZ0RheXNJbkR1cmF0aW9uIjpmYWxzZSwiUGVyY2VudGFnZUNvbXBsZXRlU3R5bGUiOnsiJGlkIjoiMjY5IiwiRm9udFNldHRpbmdzIjp7IiRpZCI6IjI3M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3MSIsIkxpbmVDb2xvciI6bnVsbCwiTGluZVdlaWdodCI6MC4wLCJMaW5lVHlwZSI6MCwiUGFyZW50U3R5bGUiOm51bGx9LCJQYXJlbnRTdHlsZSI6eyIkcmVmIjoiODEifX0sIkR1cmF0aW9uU3R5bGUiOnsiJGlkIjoiMjcyIiwiRm9udFNldHRpbmdzIjp7IiRpZCI6IjI3MyIsIkZvbnRTaXplIjoxMCwiRm9udE5hbWUiOiJDYWxpYnJpIiwiSXNCb2xkIjpmYWxzZSwiSXNJdGFsaWMiOmZhbHNlLCJJc1VuZGVybGluZWQiOmZhbHNlLCJQYXJlbnRTdHlsZSI6eyIkcmVmIjoiODkifX0sIkF1dG9TaXplIjowLCJGb3JlZ3JvdW5kIjp7IiRpZCI6IjI3NCIsIkNvbG9yIjp7IiRpZCI6IjI3NSIsIkEiOjI1NSwiUiI6MjU1LCJHIjoyNTUsIkIiOjI1NX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3NiIsIkxpbmVDb2xvciI6bnVsbCwiTGluZVdlaWdodCI6MC4wLCJMaW5lVHlwZSI6MCwiUGFyZW50U3R5bGUiOm51bGx9LCJQYXJlbnRTdHlsZSI6eyIkcmVmIjoiODgifX0sIkhvcml6b250YWxDb25uZWN0b3JTdHlsZSI6eyIkaWQiOiIyNzciLCJMaW5lQ29sb3IiOnsiJGlkIjoiMjc4IiwiJHR5cGUiOiJOTFJFLkNvbW1vbi5Eb20uU29saWRDb2xvckJydXNoLCBOTFJFLkNvbW1vbiIsIkNvbG9yIjp7IiRpZCI6IjI3OSIsIkEiOjI1NSwiUiI6MjMxLCJHIjoyMzAsIkIiOjIzMH19LCJMaW5lV2VpZ2h0IjoxLjAsIkxpbmVUeXBlIjowLCJQYXJlbnRTdHlsZSI6eyIkcmVmIjoiOTUifX0sIlZlcnRpY2FsQ29ubmVjdG9yU3R5bGUiOnsiJGlkIjoiMjgwIiwiTGluZUNvbG9yIjp7IiRyZWYiOiI5OSJ9LCJMaW5lV2VpZ2h0IjowLjAsIkxpbmVUeXBlIjowLCJQYXJlbnRTdHlsZSI6eyIkcmVmIjoiOTgifX0sIk1hcmdpbiI6bnVsbCwiU3RhcnREYXRlUG9zaXRpb24iOjYsIkVuZERhdGVQb3NpdGlvbiI6NiwiVGl0bGVQb3NpdGlvbiI6NSwiRHVyYXRpb25Qb3NpdGlvbiI6MiwiUGVyY2VudGFnZUNvbXBsZXRlZFBvc2l0aW9uIjo2LCJTcGFjaW5nIjoyLCJJc0JlbG93VGltZWJhbmQiOnRydWUsIlBlcmNlbnRhZ2VDb21wbGV0ZVNoYXBlT3BhY2l0eSI6MzUsIlNoYXBlU3R5bGUiOnsiJGlkIjoiMjgxIiwiTWFyZ2luIjp7IiRyZWYiOiIxMDIifSwiUGFkZGluZyI6eyIkaWQiOiIyODIiLCJUb3AiOjAsIkxlZnQiOjAsIlJpZ2h0IjoyLCJCb3R0b20iOjB9LCJCYWNrZ3JvdW5kIjp7IiRpZCI6IjI4MyIsIkNvbG9yIjp7IiRpZCI6IjI4NCIsIkEiOjI1NSwiUiI6MTkyLCJHIjowLCJCIjowfX0sIklzVmlzaWJsZSI6dHJ1ZSwiV2lkdGgiOjAuMCwiSGVpZ2h0IjoxMC4wLCJCb3JkZXJTdHlsZSI6eyIkaWQiOiIyODUiLCJMaW5lQ29sb3IiOnsiJGlkIjoiMjg2IiwiJHR5cGUiOiJOTFJFLkNvbW1vbi5Eb20uU29saWRDb2xvckJydXNoLCBOTFJFLkNvbW1vbiIsIkNvbG9yIjp7IiRpZCI6IjI4NyIsIkEiOjI1NSwiUiI6MjU1LCJHIjowLCJCIjowfX0sIkxpbmVXZWlnaHQiOjAuMCwiTGluZVR5cGUiOjAsIlBhcmVudFN0eWxlIjpudWxsfSwiUGFyZW50U3R5bGUiOnsiJHJlZiI6IjEwMSJ9fSwiVGl0bGVTdHlsZSI6eyIkaWQiOiIyODgiLCJGb250U2V0dGluZ3MiOnsiJGlkIjoiMjg5IiwiRm9udFNpemUiOjExLCJGb250TmFtZSI6IkNhbGlicmkiLCJJc0JvbGQiOmZhbHNlLCJJc0l0YWxpYyI6ZmFsc2UsIklzVW5kZXJsaW5lZCI6ZmFsc2UsIlBhcmVudFN0eWxlIjp7IiRyZWYiOiIxMDgifX0sIkF1dG9TaXplIjowLCJGb3JlZ3JvdW5kIjp7IiRpZCI6IjI5MCIsIkNvbG9yIjp7IiRpZCI6IjI5MSIsIkEiOjI1NSwiUiI6MTc4LCJHIjoxNCwiQiI6MTh9fSwiTWF4V2lkdGgiOjQ3LjgzNzcxNTE0ODkyNTc4MS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kyIiwiTGluZUNvbG9yIjpudWxsLCJMaW5lV2VpZ2h0IjowLjAsIkxpbmVUeXBlIjowLCJQYXJlbnRTdHlsZSI6bnVsbH0sIlBhcmVudFN0eWxlIjp7IiRyZWYiOiIxMDcifX0sIkRhdGVTdHlsZSI6eyIkaWQiOiIyOTMiLCJGb250U2V0dGluZ3MiOnsiJGlkIjoiMjk0IiwiRm9udFNpemUiOjEwLCJGb250TmFtZSI6IkNhbGlicmkiLCJJc0JvbGQiOmZhbHNlLCJJc0l0YWxpYyI6ZmFsc2UsIklzVW5kZXJsaW5lZCI6ZmFsc2UsIlBhcmVudFN0eWxlIjp7IiRyZWYiOiIxMTUifX0sIkF1dG9TaXplIjowLCJGb3JlZ3JvdW5kIjp7IiRpZCI6IjI5NSIsIkNvbG9yIjp7IiRpZCI6IjI5NiIsIkEiOjI1NSwiUiI6NjgsIkciOjg0LCJCIjoxMDZ9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mZhbHNlLCJXaWR0aCI6MC4wLCJIZWlnaHQiOjAuMCwiQm9yZGVyU3R5bGUiOnsiJGlkIjoiMjk3IiwiTGluZUNvbG9yIjpudWxsLCJMaW5lV2VpZ2h0IjowLjAsIkxpbmVUeXBlIjowLCJQYXJlbnRTdHlsZSI6bnVsbH0sIlBhcmVudFN0eWxlIjp7IiRyZWYiOiIxMTQifX0sIkRhdGVGb3JtYXQiOnsiJGlkIjoiMjk4IiwiRm9ybWF0U3RyaW5nIjoiTS9kIiwiU2VwYXJhdG9yIjoiLyIsIlVzZUludGVybmF0aW9uYWxEYXRlRm9ybWF0IjpmYWxzZX0sIklzVmlzaWJsZSI6dHJ1ZSwiUGFyZW50U3R5bGUiOnsiJHJlZiI6IjgwIn19LCJJbmRleCI6MywiSWQiOiI1OWNhNjBhYS0xYmE5LTQ4YTctOTUxNi1mYTAxMTg4NjUzMDgiLCJJbXBvcnRJZCI6bnVsbCwiVGl0bGUiOiJTdWItdGFzayAyIiwiTm90ZSI6bnVsbCwiSHlwZXJsaW5rIjpudWxsLCJJc0NoYW5nZWQiOmZhbHNlLCJJc05ldyI6dHJ1ZX0seyIkaWQiOiIyOTkiLCJHcm91cE5hbWUiOm51bGwsIlN0YXJ0RGF0ZSI6IjIwMTctMDktMTBUMDA6MDA6MDBaIiwiRW5kRGF0ZSI6IjIwMTctMDktMTZUMjM6NTk6NTkuOTk5WiIsIlBlcmNlbnRhZ2VDb21wbGV0ZSI6bnVsbCwiU3R5bGUiOnsiJGlkIjoiMzAwIiwiU2hhcGUiOjQsIlNoYXBlVGhpY2tuZXNzIjowLCJEdXJhdGlvbkZvcm1hdCI6MCwiSW5jbHVkZU5vbldvcmtpbmdEYXlzSW5EdXJhdGlvbiI6ZmFsc2UsIlBlcmNlbnRhZ2VDb21wbGV0ZVN0eWxlIjp7IiRpZCI6IjMwMSIsIkZvbnRTZXR0aW5ncyI6eyIkaWQiOiIzMD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MDMiLCJMaW5lQ29sb3IiOm51bGwsIkxpbmVXZWlnaHQiOjAuMCwiTGluZVR5cGUiOjAsIlBhcmVudFN0eWxlIjpudWxsfSwiUGFyZW50U3R5bGUiOnsiJHJlZiI6IjgxIn19LCJEdXJhdGlvblN0eWxlIjp7IiRpZCI6IjMwNCIsIkZvbnRTZXR0aW5ncyI6eyIkaWQiOiIzMDUiLCJGb250U2l6ZSI6MTAsIkZvbnROYW1lIjoiQ2FsaWJyaSIsIklzQm9sZCI6ZmFsc2UsIklzSXRhbGljIjpmYWxzZSwiSXNVbmRlcmxpbmVkIjpmYWxzZSwiUGFyZW50U3R5bGUiOnsiJHJlZiI6Ijg5In19LCJBdXRvU2l6ZSI6MCwiRm9yZWdyb3VuZCI6eyIkaWQiOiIzMDYiLCJDb2xvciI6eyIkaWQiOiIzMDciLCJBIjoyNTUsIlIiOjI1NSwiRyI6MjU1LCJCIjoyNTV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DgiLCJMaW5lQ29sb3IiOm51bGwsIkxpbmVXZWlnaHQiOjAuMCwiTGluZVR5cGUiOjAsIlBhcmVudFN0eWxlIjpudWxsfSwiUGFyZW50U3R5bGUiOnsiJHJlZiI6Ijg4In19LCJIb3Jpem9udGFsQ29ubmVjdG9yU3R5bGUiOnsiJGlkIjoiMzA5IiwiTGluZUNvbG9yIjp7IiRpZCI6IjMxMCIsIiR0eXBlIjoiTkxSRS5Db21tb24uRG9tLlNvbGlkQ29sb3JCcnVzaCwgTkxSRS5Db21tb24iLCJDb2xvciI6eyIkaWQiOiIzMTEiLCJBIjoyNTUsIlIiOjIzMSwiRyI6MjMwLCJCIjoyMzB9fSwiTGluZVdlaWdodCI6MS4wLCJMaW5lVHlwZSI6MCwiUGFyZW50U3R5bGUiOnsiJHJlZiI6Ijk1In19LCJWZXJ0aWNhbENvbm5lY3RvclN0eWxlIjp7IiRpZCI6IjMxMiIsIkxpbmVDb2xvciI6eyIkcmVmIjoiOTkifSwiTGluZVdlaWdodCI6MC4wLCJMaW5lVHlwZSI6MCwiUGFyZW50U3R5bGUiOnsiJHJlZiI6Ijk4In19LCJNYXJnaW4iOm51bGwsIlN0YXJ0RGF0ZVBvc2l0aW9uIjo2LCJFbmREYXRlUG9zaXRpb24iOjYsIlRpdGxlUG9zaXRpb24iOjUsIkR1cmF0aW9uUG9zaXRpb24iOjIsIlBlcmNlbnRhZ2VDb21wbGV0ZWRQb3NpdGlvbiI6NiwiU3BhY2luZyI6MiwiSXNCZWxvd1RpbWViYW5kIjp0cnVlLCJQZXJjZW50YWdlQ29tcGxldGVTaGFwZU9wYWNpdHkiOjM1LCJTaGFwZVN0eWxlIjp7IiRpZCI6IjMxMyIsIk1hcmdpbiI6eyIkcmVmIjoiMTAyIn0sIlBhZGRpbmciOnsiJHJlZiI6IjEwMyJ9LCJCYWNrZ3JvdW5kIjp7IiRpZCI6IjMxNCIsIkNvbG9yIjp7IiRpZCI6IjMxNSIsIkEiOjI1NSwiUiI6MTkyLCJHIjowLCJCIjowfX0sIklzVmlzaWJsZSI6dHJ1ZSwiV2lkdGgiOjAuMCwiSGVpZ2h0IjoxMC4wLCJCb3JkZXJTdHlsZSI6eyIkaWQiOiIzMTYiLCJMaW5lQ29sb3IiOnsiJGlkIjoiMzE3IiwiJHR5cGUiOiJOTFJFLkNvbW1vbi5Eb20uU29saWRDb2xvckJydXNoLCBOTFJFLkNvbW1vbiIsIkNvbG9yIjp7IiRpZCI6IjMxOCIsIkEiOjI1NSwiUiI6MjU1LCJHIjowLCJCIjowfX0sIkxpbmVXZWlnaHQiOjAuMCwiTGluZVR5cGUiOjAsIlBhcmVudFN0eWxlIjpudWxsfSwiUGFyZW50U3R5bGUiOnsiJHJlZiI6IjEwMSJ9fSwiVGl0bGVTdHlsZSI6eyIkaWQiOiIzMTkiLCJGb250U2V0dGluZ3MiOnsiJGlkIjoiMzIwIiwiRm9udFNpemUiOjExLCJGb250TmFtZSI6IkNhbGlicmkiLCJJc0JvbGQiOmZhbHNlLCJJc0l0YWxpYyI6ZmFsc2UsIklzVW5kZXJsaW5lZCI6ZmFsc2UsIlBhcmVudFN0eWxlIjp7IiRyZWYiOiIxMDgifX0sIkF1dG9TaXplIjowLCJGb3JlZ3JvdW5kIjp7IiRpZCI6IjMyMSIsIkNvbG9yIjp7IiRpZCI6IjMyMiIsIkEiOjI1NSwiUiI6MTkyLCJHIjowLCJCIjowfX0sIk1heFdpZHRoIjo0Ny44Mzc3MTUxNDg5MjU3ODE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MyMyIsIkxpbmVDb2xvciI6bnVsbCwiTGluZVdlaWdodCI6MC4wLCJMaW5lVHlwZSI6MCwiUGFyZW50U3R5bGUiOm51bGx9LCJQYXJlbnRTdHlsZSI6eyIkcmVmIjoiMTA3In19LCJEYXRlU3R5bGUiOnsiJGlkIjoiMzI0IiwiRm9udFNldHRpbmdzIjp7IiRpZCI6IjMyNSIsIkZvbnRTaXplIjoxMCwiRm9udE5hbWUiOiJDYWxpYnJpIiwiSXNCb2xkIjpmYWxzZSwiSXNJdGFsaWMiOmZhbHNlLCJJc1VuZGVybGluZWQiOmZhbHNlLCJQYXJlbnRTdHlsZSI6eyIkcmVmIjoiMTE1In19LCJBdXRvU2l6ZSI6MCwiRm9yZWdyb3VuZCI6eyIkaWQiOiIzMjYiLCJDb2xvciI6eyIkaWQiOiIzMjciLCJBIjoyNTUsIlIiOjY4LCJHIjo4NCwiQiI6MTA2fX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mYWxzZSwiV2lkdGgiOjAuMCwiSGVpZ2h0IjowLjAsIkJvcmRlclN0eWxlIjp7IiRpZCI6IjMyOCIsIkxpbmVDb2xvciI6bnVsbCwiTGluZVdlaWdodCI6MC4wLCJMaW5lVHlwZSI6MCwiUGFyZW50U3R5bGUiOm51bGx9LCJQYXJlbnRTdHlsZSI6eyIkcmVmIjoiMTE0In19LCJEYXRlRm9ybWF0Ijp7IiRpZCI6IjMyOSIsIkZvcm1hdFN0cmluZyI6Ik0vZCIsIlNlcGFyYXRvciI6Ii8iLCJVc2VJbnRlcm5hdGlvbmFsRGF0ZUZvcm1hdCI6ZmFsc2V9LCJJc1Zpc2libGUiOnRydWUsIlBhcmVudFN0eWxlIjp7IiRyZWYiOiI4MCJ9fSwiSW5kZXgiOjQsIklkIjoiNzhiZTdkOTEtMDgxOC00NzU0LWIwNTUtODllNjVjNDFjNDIxIiwiSW1wb3J0SWQiOm51bGwsIlRpdGxlIjoiU3ViLXRhc2sgMyIsIk5vdGUiOm51bGwsIkh5cGVybGluayI6bnVsbCwiSXNDaGFuZ2VkIjpmYWxzZSwiSXNOZXciOnRydWV9LHsiJGlkIjoiMzMwIiwiR3JvdXBOYW1lIjpudWxsLCJTdGFydERhdGUiOiIyMDE3LTA5LTE3VDAwOjAwOjAwWiIsIkVuZERhdGUiOiIyMDE3LTA5LTE3VDIzOjU5OjU5Ljk5OVoiLCJQZXJjZW50YWdlQ29tcGxldGUiOm51bGwsIlN0eWxlIjp7IiRpZCI6IjMzMSIsIlNoYXBlIjo1LCJTaGFwZVRoaWNrbmVzcyI6MSwiRHVyYXRpb25Gb3JtYXQiOjAsIkluY2x1ZGVOb25Xb3JraW5nRGF5c0luRHVyYXRpb24iOmZhbHNlLCJQZXJjZW50YWdlQ29tcGxldGVTdHlsZSI6eyIkaWQiOiIzMzIiLCJGb250U2V0dGluZ3MiOnsiJGlkIjoiMzMz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M0IiwiTGluZUNvbG9yIjpudWxsLCJMaW5lV2VpZ2h0IjowLjAsIkxpbmVUeXBlIjowLCJQYXJlbnRTdHlsZSI6bnVsbH0sIlBhcmVudFN0eWxlIjp7IiRyZWYiOiI4MSJ9fSwiRHVyYXRpb25TdHlsZSI6eyIkaWQiOiIzMzUiLCJGb250U2V0dGluZ3MiOnsiJGlkIjoiMzM2IiwiRm9udFNpemUiOjEwLCJGb250TmFtZSI6IkNhbGlicmkiLCJJc0JvbGQiOmZhbHNlLCJJc0l0YWxpYyI6ZmFsc2UsIklzVW5kZXJsaW5lZCI6ZmFsc2UsIlBhcmVudFN0eWxlIjp7IiRyZWYiOiI4OSJ9fSwiQXV0b1NpemUiOjAsIkZvcmVncm91bmQiOnsiJGlkIjoiMzM3IiwiQ29sb3IiOnsiJGlkIjoiMzM4IiwiQSI6MjU1LCJSIjoxNzgsIkciOjE0LCJCIjoxOH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zOSIsIkxpbmVDb2xvciI6bnVsbCwiTGluZVdlaWdodCI6MC4wLCJMaW5lVHlwZSI6MCwiUGFyZW50U3R5bGUiOm51bGx9LCJQYXJlbnRTdHlsZSI6eyIkcmVmIjoiODgifX0sIkhvcml6b250YWxDb25uZWN0b3JTdHlsZSI6eyIkaWQiOiIzNDAiLCJMaW5lQ29sb3IiOnsiJGlkIjoiMzQxIiwiJHR5cGUiOiJOTFJFLkNvbW1vbi5Eb20uU29saWRDb2xvckJydXNoLCBOTFJFLkNvbW1vbiIsIkNvbG9yIjp7IiRpZCI6IjM0MiIsIkEiOjI1NSwiUiI6MjMxLCJHIjoyMzAsIkIiOjIzMH19LCJMaW5lV2VpZ2h0IjoxLjAsIkxpbmVUeXBlIjowLCJQYXJlbnRTdHlsZSI6eyIkcmVmIjoiOTUifX0sIlZlcnRpY2FsQ29ubmVjdG9yU3R5bGUiOnsiJGlkIjoiMzQzIiwiTGluZUNvbG9yIjp7IiRyZWYiOiI5OSJ9LCJMaW5lV2VpZ2h0IjowLjAsIkxpbmVUeXBlIjowLCJQYXJlbnRTdHlsZSI6eyIkcmVmIjoiOTgifX0sIk1hcmdpbiI6bnVsbCwiU3RhcnREYXRlUG9zaXRpb24iOjYsIkVuZERhdGVQb3NpdGlvbiI6NiwiVGl0bGVQb3NpdGlvbiI6NSwiRHVyYXRpb25Qb3NpdGlvbiI6MiwiUGVyY2VudGFnZUNvbXBsZXRlZFBvc2l0aW9uIjo2LCJTcGFjaW5nIjoxMCwiSXNCZWxvd1RpbWViYW5kIjp0cnVlLCJQZXJjZW50YWdlQ29tcGxldGVTaGFwZU9wYWNpdHkiOjM1LCJTaGFwZVN0eWxlIjp7IiRpZCI6IjM0NCIsIk1hcmdpbiI6eyIkcmVmIjoiMTAyIn0sIlBhZGRpbmciOnsiJGlkIjoiMzQ1IiwiVG9wIjo0LCJMZWZ0IjowLCJSaWdodCI6MiwiQm90dG9tIjo0fSwiQmFja2dyb3VuZCI6eyIkaWQiOiIzNDYiLCJDb2xvciI6eyIkaWQiOiIzNDciLCJBIjoyNTUsIlIiOjIwNCwiRyI6MCwiQiI6MH19LCJJc1Zpc2libGUiOnRydWUsIldpZHRoIjowLjAsIkhlaWdodCI6MTYuMCwiQm9yZGVyU3R5bGUiOnsiJGlkIjoiMzQ4IiwiTGluZUNvbG9yIjp7IiRpZCI6IjM0OSIsIiR0eXBlIjoiTkxSRS5Db21tb24uRG9tLlNvbGlkQ29sb3JCcnVzaCwgTkxSRS5Db21tb24iLCJDb2xvciI6eyIkaWQiOiIzNTAiLCJBIjoyNTUsIlIiOjI1NSwiRyI6MCwiQiI6MH19LCJMaW5lV2VpZ2h0IjowLjAsIkxpbmVUeXBlIjowLCJQYXJlbnRTdHlsZSI6bnVsbH0sIlBhcmVudFN0eWxlIjp7IiRyZWYiOiIxMDEifX0sIlRpdGxlU3R5bGUiOnsiJGlkIjoiMzUxIiwiRm9udFNldHRpbmdzIjp7IiRpZCI6IjM1MiIsIkZvbnRTaXplIjoxMSwiRm9udE5hbWUiOiJDYWxpYnJpIiwiSXNCb2xkIjpmYWxzZSwiSXNJdGFsaWMiOmZhbHNlLCJJc1VuZGVybGluZWQiOmZhbHNlLCJQYXJlbnRTdHlsZSI6eyIkcmVmIjoiMTA4In19LCJBdXRvU2l6ZSI6MCwiRm9yZWdyb3VuZCI6eyIkaWQiOiIzNTMiLCJDb2xvciI6eyIkaWQiOiIzNTQiLCJBIjoyNTUsIlIiOjE5MiwiRyI6MCwiQiI6MH19LCJNYXhXaWR0aCI6MTE4LjM5NTA0MjQxOTQzMzU5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NTUiLCJMaW5lQ29sb3IiOm51bGwsIkxpbmVXZWlnaHQiOjAuMCwiTGluZVR5cGUiOjAsIlBhcmVudFN0eWxlIjpudWxsfSwiUGFyZW50U3R5bGUiOnsiJHJlZiI6IjEwNyJ9fSwiRGF0ZVN0eWxlIjp7IiRpZCI6IjM1NiIsIkZvbnRTZXR0aW5ncyI6eyIkaWQiOiIzNTciLCJGb250U2l6ZSI6MTAsIkZvbnROYW1lIjoiQ2FsaWJyaSIsIklzQm9sZCI6ZmFsc2UsIklzSXRhbGljIjpmYWxzZSwiSXNVbmRlcmxpbmVkIjpmYWxzZSwiUGFyZW50U3R5bGUiOnsiJHJlZiI6IjExNSJ9fSwiQXV0b1NpemUiOjAsIkZvcmVncm91bmQiOnsiJGlkIjoiMzU4IiwiQ29sb3IiOnsiJGlkIjoiMzU5IiwiQSI6MjU1LCJSIjo2OCwiRyI6ODQsIkIiOjEwNn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ZmFsc2UsIldpZHRoIjowLjAsIkhlaWdodCI6MC4wLCJCb3JkZXJTdHlsZSI6eyIkaWQiOiIzNjAiLCJMaW5lQ29sb3IiOm51bGwsIkxpbmVXZWlnaHQiOjAuMCwiTGluZVR5cGUiOjAsIlBhcmVudFN0eWxlIjpudWxsfSwiUGFyZW50U3R5bGUiOnsiJHJlZiI6IjExNCJ9fSwiRGF0ZUZvcm1hdCI6eyIkaWQiOiIzNjEiLCJGb3JtYXRTdHJpbmciOiJNL2QiLCJTZXBhcmF0b3IiOiIvIiwiVXNlSW50ZXJuYXRpb25hbERhdGVGb3JtYXQiOmZhbHNlfSwiSXNWaXNpYmxlIjp0cnVlLCJQYXJlbnRTdHlsZSI6eyIkcmVmIjoiODAifX0sIkluZGV4Ijo1LCJJZCI6IjgzNmMzNTdkLWI0MDgtNGI1MC04MDdkLWRkMjdiODdjYmRjMyIsIkltcG9ydElkIjpudWxsLCJUaXRsZSI6IlN1Yi10YXNrIDQgLSB6ZXJvIGR1cmF0aW9uIiwiTm90ZSI6bnVsbCwiSHlwZXJsaW5rIjpudWxsLCJJc0NoYW5nZWQiOmZhbHNlLCJJc05ldyI6dHJ1ZX0seyIkaWQiOiIzNjIiLCJHcm91cE5hbWUiOm51bGwsIlN0YXJ0RGF0ZSI6IjIwMTctMDktMThUMDA6MDA6MDBaIiwiRW5kRGF0ZSI6IjIwMTctMTAtMDNUMjM6NTk6NTkuOTk5WiIsIlBlcmNlbnRhZ2VDb21wbGV0ZSI6bnVsbCwiU3R5bGUiOnsiJGlkIjoiMzYzIiwiU2hhcGUiOjYsIlNoYXBlVGhpY2tuZXNzIjoxLCJEdXJhdGlvbkZvcm1hdCI6MCwiSW5jbHVkZU5vbldvcmtpbmdEYXlzSW5EdXJhdGlvbiI6ZmFsc2UsIlBlcmNlbnRhZ2VDb21wbGV0ZVN0eWxlIjp7IiRpZCI6IjM2NCIsIkZvbnRTZXR0aW5ncyI6eyIkaWQiOiIzNjU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jYiLCJMaW5lQ29sb3IiOm51bGwsIkxpbmVXZWlnaHQiOjAuMCwiTGluZVR5cGUiOjAsIlBhcmVudFN0eWxlIjpudWxsfSwiUGFyZW50U3R5bGUiOnsiJHJlZiI6IjgxIn19LCJEdXJhdGlvblN0eWxlIjp7IiRpZCI6IjM2NyIsIkZvbnRTZXR0aW5ncyI6eyIkaWQiOiIzNjgiLCJGb250U2l6ZSI6MTMsIkZvbnROYW1lIjoiQ2FsaWJyaSIsIklzQm9sZCI6ZmFsc2UsIklzSXRhbGljIjpmYWxzZSwiSXNVbmRlcmxpbmVkIjpmYWxzZSwiUGFyZW50U3R5bGUiOnsiJHJlZiI6Ijg5In19LCJBdXRvU2l6ZSI6MCwiRm9yZWdyb3VuZCI6eyIkaWQiOiIzNjkiLCJDb2xvciI6eyIkaWQiOiIzNzAiLCJBIjoyNTUsIlIiOjI1NSwiRyI6MjU1LCJCIjoyNTV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zEiLCJMaW5lQ29sb3IiOm51bGwsIkxpbmVXZWlnaHQiOjAuMCwiTGluZVR5cGUiOjAsIlBhcmVudFN0eWxlIjpudWxsfSwiUGFyZW50U3R5bGUiOnsiJHJlZiI6Ijg4In19LCJIb3Jpem9udGFsQ29ubmVjdG9yU3R5bGUiOnsiJGlkIjoiMzcyIiwiTGluZUNvbG9yIjp7IiRyZWYiOiI5NiJ9LCJMaW5lV2VpZ2h0IjoxLjAsIkxpbmVUeXBlIjowLCJQYXJlbnRTdHlsZSI6eyIkcmVmIjoiOTUifX0sIlZlcnRpY2FsQ29ubmVjdG9yU3R5bGUiOnsiJGlkIjoiMzczIiwiTGluZUNvbG9yIjp7IiRyZWYiOiI5OSJ9LCJMaW5lV2VpZ2h0IjowLjAsIkxpbmVUeXBlIjowLCJQYXJlbnRTdHlsZSI6eyIkcmVmIjoiOTgifX0sIk1hcmdpbiI6bnVsbCwiU3RhcnREYXRlUG9zaXRpb24iOjYsIkVuZERhdGVQb3NpdGlvbiI6NiwiVGl0bGVQb3NpdGlvbiI6NSwiRHVyYXRpb25Qb3NpdGlvbiI6MiwiUGVyY2VudGFnZUNvbXBsZXRlZFBvc2l0aW9uIjo2LCJTcGFjaW5nIjoyLCJJc0JlbG93VGltZWJhbmQiOnRydWUsIlBlcmNlbnRhZ2VDb21wbGV0ZVNoYXBlT3BhY2l0eSI6MzUsIlNoYXBlU3R5bGUiOnsiJGlkIjoiMzc0IiwiTWFyZ2luIjp7IiRyZWYiOiIxMDIifSwiUGFkZGluZyI6eyIkaWQiOiIzNzUiLCJUb3AiOjMsIkxlZnQiOjAsIlJpZ2h0IjowLCJCb3R0b20iOjR9LCJCYWNrZ3JvdW5kIjp7IiRpZCI6IjM3NiIsIkNvbG9yIjp7IiRpZCI6IjM3NyIsIkEiOjI1NSwiUiI6MzAsIkciOjEwMSwiQiI6MTUyfX0sIklzVmlzaWJsZSI6dHJ1ZSwiV2lkdGgiOjAuMCwiSGVpZ2h0IjoxNi4wLCJCb3JkZXJTdHlsZSI6eyIkaWQiOiIzNzgiLCJMaW5lQ29sb3IiOnsiJGlkIjoiMzc5IiwiJHR5cGUiOiJOTFJFLkNvbW1vbi5Eb20uU29saWRDb2xvckJydXNoLCBOTFJFLkNvbW1vbiIsIkNvbG9yIjp7IiRpZCI6IjM4MCIsIkEiOjI1NSwiUiI6MjU1LCJHIjowLCJCIjowfX0sIkxpbmVXZWlnaHQiOjAuMCwiTGluZVR5cGUiOjAsIlBhcmVudFN0eWxlIjpudWxsfSwiUGFyZW50U3R5bGUiOnsiJHJlZiI6IjEwMSJ9fSwiVGl0bGVTdHlsZSI6eyIkaWQiOiIzODEiLCJGb250U2V0dGluZ3MiOnsiJGlkIjoiMzgyIiwiRm9udFNpemUiOjE0LCJGb250TmFtZSI6IkNhbGlicmkiLCJJc0JvbGQiOnRydWUsIklzSXRhbGljIjpmYWxzZSwiSXNVbmRlcmxpbmVkIjpmYWxzZSwiUGFyZW50U3R5bGUiOnsiJHJlZiI6IjEwOCJ9fSwiQXV0b1NpemUiOjAsIkZvcmVncm91bmQiOnsiJGlkIjoiMzgzIiwiQ29sb3IiOnsiJGlkIjoiMzg0IiwiQSI6MjU1LCJSIjozMCwiRyI6MTAxLCJCIjoxNTJ9fSwiTWF4V2lkdGgiOjY2LjM5MjEyNzk5MDcyMjY1Ni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g1IiwiTGluZUNvbG9yIjpudWxsLCJMaW5lV2VpZ2h0IjowLjAsIkxpbmVUeXBlIjowLCJQYXJlbnRTdHlsZSI6bnVsbH0sIlBhcmVudFN0eWxlIjp7IiRyZWYiOiIxMDcifX0sIkRhdGVTdHlsZSI6eyIkaWQiOiIzODYiLCJGb250U2V0dGluZ3MiOnsiJGlkIjoiMzg3IiwiRm9udFNpemUiOjEwLCJGb250TmFtZSI6IkNhbGlicmkiLCJJc0JvbGQiOmZhbHNlLCJJc0l0YWxpYyI6ZmFsc2UsIklzVW5kZXJsaW5lZCI6ZmFsc2UsIlBhcmVudFN0eWxlIjp7IiRyZWYiOiIxMTUifX0sIkF1dG9TaXplIjowLCJGb3JlZ3JvdW5kIjp7IiRpZCI6IjM4OCIsIkNvbG9yIjp7IiRpZCI6IjM4OSIsIkEiOjI1NSwiUiI6NjgsIkciOjg0LCJCIjoxMDZ9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mZhbHNlLCJXaWR0aCI6MC4wLCJIZWlnaHQiOjAuMCwiQm9yZGVyU3R5bGUiOnsiJGlkIjoiMzkwIiwiTGluZUNvbG9yIjpudWxsLCJMaW5lV2VpZ2h0IjowLjAsIkxpbmVUeXBlIjowLCJQYXJlbnRTdHlsZSI6bnVsbH0sIlBhcmVudFN0eWxlIjp7IiRyZWYiOiIxMTQifX0sIkRhdGVGb3JtYXQiOnsiJGlkIjoiMzkxIiwiRm9ybWF0U3RyaW5nIjoiTS9kIiwiU2VwYXJhdG9yIjoiLyIsIlVzZUludGVybmF0aW9uYWxEYXRlRm9ybWF0IjpmYWxzZX0sIklzVmlzaWJsZSI6dHJ1ZSwiUGFyZW50U3R5bGUiOnsiJHJlZiI6IjgwIn19LCJJbmRleCI6NiwiSWQiOiI1N2Y1NDI5OS01MmQxLTRiZjQtOTEwMi1hNWE1ZmFmMzBlMWEiLCJJbXBvcnRJZCI6bnVsbCwiVGl0bGUiOiJQaGFzZSAyIiwiTm90ZSI6bnVsbCwiSHlwZXJsaW5rIjpudWxsLCJJc0NoYW5nZWQiOmZhbHNlLCJJc05ldyI6dHJ1ZX0seyIkaWQiOiIzOTIiLCJHcm91cE5hbWUiOm51bGwsIlN0YXJ0RGF0ZSI6IjIwMTctMDktMThUMDA6MDA6MDBaIiwiRW5kRGF0ZSI6IjIwMTctMDktMjNUMjM6NTk6NTkuOTk5WiIsIlBlcmNlbnRhZ2VDb21wbGV0ZSI6bnVsbCwiU3R5bGUiOnsiJGlkIjoiMzkzIiwiU2hhcGUiOjQsIlNoYXBlVGhpY2tuZXNzIjowLCJEdXJhdGlvbkZvcm1hdCI6MCwiSW5jbHVkZU5vbldvcmtpbmdEYXlzSW5EdXJhdGlvbiI6ZmFsc2UsIlBlcmNlbnRhZ2VDb21wbGV0ZVN0eWxlIjp7IiRpZCI6IjM5NCIsIkZvbnRTZXR0aW5ncyI6eyIkaWQiOiIzOTU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OTYiLCJMaW5lQ29sb3IiOm51bGwsIkxpbmVXZWlnaHQiOjAuMCwiTGluZVR5cGUiOjAsIlBhcmVudFN0eWxlIjpudWxsfSwiUGFyZW50U3R5bGUiOnsiJHJlZiI6IjgxIn19LCJEdXJhdGlvblN0eWxlIjp7IiRpZCI6IjM5NyIsIkZvbnRTZXR0aW5ncyI6eyIkaWQiOiIzOTgiLCJGb250U2l6ZSI6MTAsIkZvbnROYW1lIjoiQ2FsaWJyaSIsIklzQm9sZCI6ZmFsc2UsIklzSXRhbGljIjpmYWxzZSwiSXNVbmRlcmxpbmVkIjpmYWxzZSwiUGFyZW50U3R5bGUiOnsiJHJlZiI6Ijg5In19LCJBdXRvU2l6ZSI6MCwiRm9yZWdyb3VuZCI6eyIkaWQiOiIzOTkiLCJDb2xvciI6eyIkaWQiOiI0MDAiLCJBIjoyNTUsIlIiOjI1NSwiRyI6MjU1LCJCIjoyNTV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MDEiLCJMaW5lQ29sb3IiOm51bGwsIkxpbmVXZWlnaHQiOjAuMCwiTGluZVR5cGUiOjAsIlBhcmVudFN0eWxlIjpudWxsfSwiUGFyZW50U3R5bGUiOnsiJHJlZiI6Ijg4In19LCJIb3Jpem9udGFsQ29ubmVjdG9yU3R5bGUiOnsiJGlkIjoiNDAyIiwiTGluZUNvbG9yIjp7IiRpZCI6IjQwMyIsIiR0eXBlIjoiTkxSRS5Db21tb24uRG9tLlNvbGlkQ29sb3JCcnVzaCwgTkxSRS5Db21tb24iLCJDb2xvciI6eyIkaWQiOiI0MDQiLCJBIjoyNTUsIlIiOjIzMSwiRyI6MjMwLCJCIjoyMzB9fSwiTGluZVdlaWdodCI6MS4wLCJMaW5lVHlwZSI6MCwiUGFyZW50U3R5bGUiOnsiJHJlZiI6Ijk1In19LCJWZXJ0aWNhbENvbm5lY3RvclN0eWxlIjp7IiRpZCI6IjQwNSIsIkxpbmVDb2xvciI6eyIkcmVmIjoiOTkifSwiTGluZVdlaWdodCI6MC4wLCJMaW5lVHlwZSI6MCwiUGFyZW50U3R5bGUiOnsiJHJlZiI6Ijk4In19LCJNYXJnaW4iOm51bGwsIlN0YXJ0RGF0ZVBvc2l0aW9uIjo2LCJFbmREYXRlUG9zaXRpb24iOjYsIlRpdGxlUG9zaXRpb24iOjUsIkR1cmF0aW9uUG9zaXRpb24iOjIsIlBlcmNlbnRhZ2VDb21wbGV0ZWRQb3NpdGlvbiI6NiwiU3BhY2luZyI6MiwiSXNCZWxvd1RpbWViYW5kIjp0cnVlLCJQZXJjZW50YWdlQ29tcGxldGVTaGFwZU9wYWNpdHkiOjM1LCJTaGFwZVN0eWxlIjp7IiRpZCI6IjQwNiIsIk1hcmdpbiI6eyIkcmVmIjoiMTAyIn0sIlBhZGRpbmciOnsiJHJlZiI6IjEwMyJ9LCJCYWNrZ3JvdW5kIjp7IiRpZCI6IjQwNyIsIkNvbG9yIjp7IiRpZCI6IjQwOCIsIkEiOjI1NSwiUiI6MzgsIkciOjEzMSwiQiI6MTk4fX0sIklzVmlzaWJsZSI6dHJ1ZSwiV2lkdGgiOjAuMCwiSGVpZ2h0IjoxMC4wLCJCb3JkZXJTdHlsZSI6eyIkaWQiOiI0MDkiLCJMaW5lQ29sb3IiOnsiJGlkIjoiNDEwIiwiJHR5cGUiOiJOTFJFLkNvbW1vbi5Eb20uU29saWRDb2xvckJydXNoLCBOTFJFLkNvbW1vbiIsIkNvbG9yIjp7IiRpZCI6IjQxMSIsIkEiOjI1NSwiUiI6MjU1LCJHIjowLCJCIjowfX0sIkxpbmVXZWlnaHQiOjAuMCwiTGluZVR5cGUiOjAsIlBhcmVudFN0eWxlIjpudWxsfSwiUGFyZW50U3R5bGUiOnsiJHJlZiI6IjEwMSJ9fSwiVGl0bGVTdHlsZSI6eyIkaWQiOiI0MTIiLCJGb250U2V0dGluZ3MiOnsiJGlkIjoiNDEzIiwiRm9udFNpemUiOjExLCJGb250TmFtZSI6IkNhbGlicmkiLCJJc0JvbGQiOmZhbHNlLCJJc0l0YWxpYyI6ZmFsc2UsIklzVW5kZXJsaW5lZCI6ZmFsc2UsIlBhcmVudFN0eWxlIjp7IiRyZWYiOiIxMDgifX0sIkF1dG9TaXplIjowLCJGb3JlZ3JvdW5kIjp7IiRpZCI6IjQxNCIsIkNvbG9yIjp7IiRpZCI6IjQxNSIsIkEiOjI1NSwiUiI6MCwiRyI6MTEyLCJCIjoxOTJ9fSwiTWF4V2lkdGgiOjQ3LjgzNzcxNTE0ODkyNTc4MS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DE2IiwiTGluZUNvbG9yIjpudWxsLCJMaW5lV2VpZ2h0IjowLjAsIkxpbmVUeXBlIjowLCJQYXJlbnRTdHlsZSI6bnVsbH0sIlBhcmVudFN0eWxlIjp7IiRyZWYiOiIxMDcifX0sIkRhdGVTdHlsZSI6eyIkaWQiOiI0MTciLCJGb250U2V0dGluZ3MiOnsiJGlkIjoiNDE4IiwiRm9udFNpemUiOjEwLCJGb250TmFtZSI6IkNhbGlicmkiLCJJc0JvbGQiOmZhbHNlLCJJc0l0YWxpYyI6ZmFsc2UsIklzVW5kZXJsaW5lZCI6ZmFsc2UsIlBhcmVudFN0eWxlIjp7IiRyZWYiOiIxMTUifX0sIkF1dG9TaXplIjowLCJGb3JlZ3JvdW5kIjp7IiRpZCI6IjQxOSIsIkNvbG9yIjp7IiRpZCI6IjQyMCIsIkEiOjI1NSwiUiI6NjgsIkciOjg0LCJCIjoxMDZ9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mZhbHNlLCJXaWR0aCI6MC4wLCJIZWlnaHQiOjAuMCwiQm9yZGVyU3R5bGUiOnsiJGlkIjoiNDIxIiwiTGluZUNvbG9yIjpudWxsLCJMaW5lV2VpZ2h0IjowLjAsIkxpbmVUeXBlIjowLCJQYXJlbnRTdHlsZSI6bnVsbH0sIlBhcmVudFN0eWxlIjp7IiRyZWYiOiIxMTQifX0sIkRhdGVGb3JtYXQiOnsiJGlkIjoiNDIyIiwiRm9ybWF0U3RyaW5nIjoiTS9kIiwiU2VwYXJhdG9yIjoiLyIsIlVzZUludGVybmF0aW9uYWxEYXRlRm9ybWF0IjpmYWxzZX0sIklzVmlzaWJsZSI6dHJ1ZSwiUGFyZW50U3R5bGUiOnsiJHJlZiI6IjgwIn19LCJJbmRleCI6NywiSWQiOiJiMGNlMzQ1Zi01ZTJlLTQyMmYtOTE1NC1iMzVkNGMxZDYxZDEiLCJJbXBvcnRJZCI6bnVsbCwiVGl0bGUiOiJTdWItdGFzayAxIiwiTm90ZSI6bnVsbCwiSHlwZXJsaW5rIjpudWxsLCJJc0NoYW5nZWQiOmZhbHNlLCJJc05ldyI6dHJ1ZX0seyIkaWQiOiI0MjMiLCJHcm91cE5hbWUiOm51bGwsIlN0YXJ0RGF0ZSI6IjIwMTctMDktMjRUMDA6MDA6MDBaIiwiRW5kRGF0ZSI6IjIwMTctMDktMjZUMjM6NTk6NTkuOTk5WiIsIlBlcmNlbnRhZ2VDb21wbGV0ZSI6bnVsbCwiU3R5bGUiOnsiJGlkIjoiNDI0IiwiU2hhcGUiOjMsIlNoYXBlVGhpY2tuZXNzIjowLCJEdXJhdGlvbkZvcm1hdCI6MCwiSW5jbHVkZU5vbldvcmtpbmdEYXlzSW5EdXJhdGlvbiI6ZmFsc2UsIlBlcmNlbnRhZ2VDb21wbGV0ZVN0eWxlIjp7IiRpZCI6IjQyNSIsIkZvbnRTZXR0aW5ncyI6eyIkaWQiOiI0M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MjciLCJMaW5lQ29sb3IiOm51bGwsIkxpbmVXZWlnaHQiOjAuMCwiTGluZVR5cGUiOjAsIlBhcmVudFN0eWxlIjpudWxsfSwiUGFyZW50U3R5bGUiOnsiJHJlZiI6IjgxIn19LCJEdXJhdGlvblN0eWxlIjp7IiRpZCI6IjQyOCIsIkZvbnRTZXR0aW5ncyI6eyIkaWQiOiI0MjkiLCJGb250U2l6ZSI6MTAsIkZvbnROYW1lIjoiQ2FsaWJyaSIsIklzQm9sZCI6ZmFsc2UsIklzSXRhbGljIjpmYWxzZSwiSXNVbmRlcmxpbmVkIjpmYWxzZSwiUGFyZW50U3R5bGUiOnsiJHJlZiI6Ijg5In19LCJBdXRvU2l6ZSI6MCwiRm9yZWdyb3VuZCI6eyIkaWQiOiI0MzAiLCJDb2xvciI6eyIkaWQiOiI0MzEiLCJBIjoyNTUsIlIiOjI1NSwiRyI6MjU1LCJCIjoyNTV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MzIiLCJMaW5lQ29sb3IiOm51bGwsIkxpbmVXZWlnaHQiOjAuMCwiTGluZVR5cGUiOjAsIlBhcmVudFN0eWxlIjpudWxsfSwiUGFyZW50U3R5bGUiOnsiJHJlZiI6Ijg4In19LCJIb3Jpem9udGFsQ29ubmVjdG9yU3R5bGUiOnsiJGlkIjoiNDMzIiwiTGluZUNvbG9yIjp7IiRpZCI6IjQzNCIsIiR0eXBlIjoiTkxSRS5Db21tb24uRG9tLlNvbGlkQ29sb3JCcnVzaCwgTkxSRS5Db21tb24iLCJDb2xvciI6eyIkaWQiOiI0MzUiLCJBIjoyNTUsIlIiOjIzMSwiRyI6MjMwLCJCIjoyMzB9fSwiTGluZVdlaWdodCI6MS4wLCJMaW5lVHlwZSI6MCwiUGFyZW50U3R5bGUiOnsiJHJlZiI6Ijk1In19LCJWZXJ0aWNhbENvbm5lY3RvclN0eWxlIjp7IiRpZCI6IjQzNiIsIkxpbmVDb2xvciI6eyIkcmVmIjoiOTkifSwiTGluZVdlaWdodCI6MC4wLCJMaW5lVHlwZSI6MCwiUGFyZW50U3R5bGUiOnsiJHJlZiI6Ijk4In19LCJNYXJnaW4iOm51bGwsIlN0YXJ0RGF0ZVBvc2l0aW9uIjo2LCJFbmREYXRlUG9zaXRpb24iOjYsIlRpdGxlUG9zaXRpb24iOjUsIkR1cmF0aW9uUG9zaXRpb24iOjIsIlBlcmNlbnRhZ2VDb21wbGV0ZWRQb3NpdGlvbiI6NiwiU3BhY2luZyI6MiwiSXNCZWxvd1RpbWViYW5kIjp0cnVlLCJQZXJjZW50YWdlQ29tcGxldGVTaGFwZU9wYWNpdHkiOjM1LCJTaGFwZVN0eWxlIjp7IiRpZCI6IjQzNyIsIk1hcmdpbiI6eyIkcmVmIjoiMTAyIn0sIlBhZGRpbmciOnsiJGlkIjoiNDM4IiwiVG9wIjowLCJMZWZ0IjowLCJSaWdodCI6MiwiQm90dG9tIjowfSwiQmFja2dyb3VuZCI6eyIkaWQiOiI0MzkiLCJDb2xvciI6eyIkaWQiOiI0NDAiLCJBIjoyNTUsIlIiOjM4LCJHIjoxMzEsIkIiOjE5OH19LCJJc1Zpc2libGUiOnRydWUsIldpZHRoIjowLjAsIkhlaWdodCI6MTAuMCwiQm9yZGVyU3R5bGUiOnsiJGlkIjoiNDQxIiwiTGluZUNvbG9yIjp7IiRpZCI6IjQ0MiIsIiR0eXBlIjoiTkxSRS5Db21tb24uRG9tLlNvbGlkQ29sb3JCcnVzaCwgTkxSRS5Db21tb24iLCJDb2xvciI6eyIkaWQiOiI0NDMiLCJBIjoyNTUsIlIiOjI1NSwiRyI6MCwiQiI6MH19LCJMaW5lV2VpZ2h0IjowLjAsIkxpbmVUeXBlIjowLCJQYXJlbnRTdHlsZSI6bnVsbH0sIlBhcmVudFN0eWxlIjp7IiRyZWYiOiIxMDEifX0sIlRpdGxlU3R5bGUiOnsiJGlkIjoiNDQ0IiwiRm9udFNldHRpbmdzIjp7IiRpZCI6IjQ0NSIsIkZvbnRTaXplIjoxMSwiRm9udE5hbWUiOiJDYWxpYnJpIiwiSXNCb2xkIjpmYWxzZSwiSXNJdGFsaWMiOmZhbHNlLCJJc1VuZGVybGluZWQiOmZhbHNlLCJQYXJlbnRTdHlsZSI6eyIkcmVmIjoiMTA4In19LCJBdXRvU2l6ZSI6MCwiRm9yZWdyb3VuZCI6eyIkaWQiOiI0NDYiLCJDb2xvciI6eyIkaWQiOiI0NDciLCJBIjoyNTUsIlIiOjAsIkciOjExMiwiQiI6MTkyfX0sIk1heFdpZHRoIjo0Ny44Mzc3MTUxNDg5MjU3ODE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Q0OCIsIkxpbmVDb2xvciI6bnVsbCwiTGluZVdlaWdodCI6MC4wLCJMaW5lVHlwZSI6MCwiUGFyZW50U3R5bGUiOm51bGx9LCJQYXJlbnRTdHlsZSI6eyIkcmVmIjoiMTA3In19LCJEYXRlU3R5bGUiOnsiJGlkIjoiNDQ5IiwiRm9udFNldHRpbmdzIjp7IiRpZCI6IjQ1MCIsIkZvbnRTaXplIjoxMCwiRm9udE5hbWUiOiJDYWxpYnJpIiwiSXNCb2xkIjpmYWxzZSwiSXNJdGFsaWMiOmZhbHNlLCJJc1VuZGVybGluZWQiOmZhbHNlLCJQYXJlbnRTdHlsZSI6eyIkcmVmIjoiMTE1In19LCJBdXRvU2l6ZSI6MCwiRm9yZWdyb3VuZCI6eyIkaWQiOiI0NTEiLCJDb2xvciI6eyIkaWQiOiI0NTIiLCJBIjoyNTUsIlIiOjY4LCJHIjo4NCwiQiI6MTA2fX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mYWxzZSwiV2lkdGgiOjAuMCwiSGVpZ2h0IjowLjAsIkJvcmRlclN0eWxlIjp7IiRpZCI6IjQ1MyIsIkxpbmVDb2xvciI6bnVsbCwiTGluZVdlaWdodCI6MC4wLCJMaW5lVHlwZSI6MCwiUGFyZW50U3R5bGUiOm51bGx9LCJQYXJlbnRTdHlsZSI6eyIkcmVmIjoiMTE0In19LCJEYXRlRm9ybWF0Ijp7IiRpZCI6IjQ1NCIsIkZvcm1hdFN0cmluZyI6Ik0vZCIsIlNlcGFyYXRvciI6Ii8iLCJVc2VJbnRlcm5hdGlvbmFsRGF0ZUZvcm1hdCI6ZmFsc2V9LCJJc1Zpc2libGUiOnRydWUsIlBhcmVudFN0eWxlIjp7IiRyZWYiOiI4MCJ9fSwiSW5kZXgiOjgsIklkIjoiZDQ4MDYwMGQtZWQ0MC00MmM0LThlZTUtZTgwZTViNzFhMzM2IiwiSW1wb3J0SWQiOm51bGwsIlRpdGxlIjoiU3ViLXRhc2sgMiIsIk5vdGUiOm51bGwsIkh5cGVybGluayI6bnVsbCwiSXNDaGFuZ2VkIjpmYWxzZSwiSXNOZXciOnRydWV9LHsiJGlkIjoiNDU1IiwiR3JvdXBOYW1lIjpudWxsLCJTdGFydERhdGUiOiIyMDE3LTA5LTI3VDAwOjAwOjAwWiIsIkVuZERhdGUiOiIyMDE3LTEwLTAzVDIzOjU5OjU5Ljk5OVoiLCJQZXJjZW50YWdlQ29tcGxldGUiOm51bGwsIlN0eWxlIjp7IiRpZCI6IjQ1NiIsIlNoYXBlIjo0LCJTaGFwZVRoaWNrbmVzcyI6MCwiRHVyYXRpb25Gb3JtYXQiOjAsIkluY2x1ZGVOb25Xb3JraW5nRGF5c0luRHVyYXRpb24iOmZhbHNlLCJQZXJjZW50YWdlQ29tcGxldGVTdHlsZSI6eyIkaWQiOiI0NTciLCJGb250U2V0dGluZ3MiOnsiJGlkIjoiNDU4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DU5IiwiTGluZUNvbG9yIjpudWxsLCJMaW5lV2VpZ2h0IjowLjAsIkxpbmVUeXBlIjowLCJQYXJlbnRTdHlsZSI6bnVsbH0sIlBhcmVudFN0eWxlIjp7IiRyZWYiOiI4MSJ9fSwiRHVyYXRpb25TdHlsZSI6eyIkaWQiOiI0NjAiLCJGb250U2V0dGluZ3MiOnsiJGlkIjoiNDYxIiwiRm9udFNpemUiOjEwLCJGb250TmFtZSI6IkNhbGlicmkiLCJJc0JvbGQiOmZhbHNlLCJJc0l0YWxpYyI6ZmFsc2UsIklzVW5kZXJsaW5lZCI6ZmFsc2UsIlBhcmVudFN0eWxlIjp7IiRyZWYiOiI4OSJ9fSwiQXV0b1NpemUiOjAsIkZvcmVncm91bmQiOnsiJGlkIjoiNDYyIiwiQ29sb3IiOnsiJGlkIjoiNDYzIiwiQSI6MjU1LCJSIjoyNTUsIkciOjI1NSwiQiI6MjU1fX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DY0IiwiTGluZUNvbG9yIjpudWxsLCJMaW5lV2VpZ2h0IjowLjAsIkxpbmVUeXBlIjowLCJQYXJlbnRTdHlsZSI6bnVsbH0sIlBhcmVudFN0eWxlIjp7IiRyZWYiOiI4OCJ9fSwiSG9yaXpvbnRhbENvbm5lY3RvclN0eWxlIjp7IiRpZCI6IjQ2NSIsIkxpbmVDb2xvciI6eyIkaWQiOiI0NjYiLCIkdHlwZSI6Ik5MUkUuQ29tbW9uLkRvbS5Tb2xpZENvbG9yQnJ1c2gsIE5MUkUuQ29tbW9uIiwiQ29sb3IiOnsiJGlkIjoiNDY3IiwiQSI6MjU1LCJSIjoyMzEsIkciOjIzMCwiQiI6MjMwfX0sIkxpbmVXZWlnaHQiOjEuMCwiTGluZVR5cGUiOjAsIlBhcmVudFN0eWxlIjp7IiRyZWYiOiI5NSJ9fSwiVmVydGljYWxDb25uZWN0b3JTdHlsZSI6eyIkaWQiOiI0NjgiLCJMaW5lQ29sb3IiOnsiJHJlZiI6Ijk5In0sIkxpbmVXZWlnaHQiOjAuMCwiTGluZVR5cGUiOjAsIlBhcmVudFN0eWxlIjp7IiRyZWYiOiI5OCJ9fSwiTWFyZ2luIjpudWxsLCJTdGFydERhdGVQb3NpdGlvbiI6NiwiRW5kRGF0ZVBvc2l0aW9uIjo2LCJUaXRsZVBvc2l0aW9uIjo1LCJEdXJhdGlvblBvc2l0aW9uIjoyLCJQZXJjZW50YWdlQ29tcGxldGVkUG9zaXRpb24iOjYsIlNwYWNpbmciOjIsIklzQmVsb3dUaW1lYmFuZCI6dHJ1ZSwiUGVyY2VudGFnZUNvbXBsZXRlU2hhcGVPcGFjaXR5IjozNSwiU2hhcGVTdHlsZSI6eyIkaWQiOiI0NjkiLCJNYXJnaW4iOnsiJHJlZiI6IjEwMiJ9LCJQYWRkaW5nIjp7IiRyZWYiOiIxMDMifSwiQmFja2dyb3VuZCI6eyIkaWQiOiI0NzAiLCJDb2xvciI6eyIkaWQiOiI0NzEiLCJBIjoyNTUsIlIiOjM4LCJHIjoxMzEsIkIiOjE5OH19LCJJc1Zpc2libGUiOnRydWUsIldpZHRoIjowLjAsIkhlaWdodCI6MTAuMCwiQm9yZGVyU3R5bGUiOnsiJGlkIjoiNDcyIiwiTGluZUNvbG9yIjp7IiRpZCI6IjQ3MyIsIiR0eXBlIjoiTkxSRS5Db21tb24uRG9tLlNvbGlkQ29sb3JCcnVzaCwgTkxSRS5Db21tb24iLCJDb2xvciI6eyIkaWQiOiI0NzQiLCJBIjoyNTUsIlIiOjI1NSwiRyI6MCwiQiI6MH19LCJMaW5lV2VpZ2h0IjowLjAsIkxpbmVUeXBlIjowLCJQYXJlbnRTdHlsZSI6bnVsbH0sIlBhcmVudFN0eWxlIjp7IiRyZWYiOiIxMDEifX0sIlRpdGxlU3R5bGUiOnsiJGlkIjoiNDc1IiwiRm9udFNldHRpbmdzIjp7IiRpZCI6IjQ3NiIsIkZvbnRTaXplIjoxMSwiRm9udE5hbWUiOiJDYWxpYnJpIiwiSXNCb2xkIjpmYWxzZSwiSXNJdGFsaWMiOmZhbHNlLCJJc1VuZGVybGluZWQiOmZhbHNlLCJQYXJlbnRTdHlsZSI6eyIkcmVmIjoiMTA4In19LCJBdXRvU2l6ZSI6MCwiRm9yZWdyb3VuZCI6eyIkaWQiOiI0NzciLCJDb2xvciI6eyIkaWQiOiI0NzgiLCJBIjoyNTUsIlIiOjAsIkciOjExMiwiQiI6MTkyfX0sIk1heFdpZHRoIjo2Ni4zOTIxMjc5OTA3MjI2NTY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Q3OSIsIkxpbmVDb2xvciI6bnVsbCwiTGluZVdlaWdodCI6MC4wLCJMaW5lVHlwZSI6MCwiUGFyZW50U3R5bGUiOm51bGx9LCJQYXJlbnRTdHlsZSI6eyIkcmVmIjoiMTA3In19LCJEYXRlU3R5bGUiOnsiJGlkIjoiNDgwIiwiRm9udFNldHRpbmdzIjp7IiRpZCI6IjQ4MSIsIkZvbnRTaXplIjoxMCwiRm9udE5hbWUiOiJDYWxpYnJpIiwiSXNCb2xkIjpmYWxzZSwiSXNJdGFsaWMiOmZhbHNlLCJJc1VuZGVybGluZWQiOmZhbHNlLCJQYXJlbnRTdHlsZSI6eyIkcmVmIjoiMTE1In19LCJBdXRvU2l6ZSI6MCwiRm9yZWdyb3VuZCI6eyIkaWQiOiI0ODIiLCJDb2xvciI6eyIkaWQiOiI0ODMiLCJBIjoyNTUsIlIiOjY4LCJHIjo4NCwiQiI6MTA2fX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mYWxzZSwiV2lkdGgiOjAuMCwiSGVpZ2h0IjowLjAsIkJvcmRlclN0eWxlIjp7IiRpZCI6IjQ4NCIsIkxpbmVDb2xvciI6bnVsbCwiTGluZVdlaWdodCI6MC4wLCJMaW5lVHlwZSI6MCwiUGFyZW50U3R5bGUiOm51bGx9LCJQYXJlbnRTdHlsZSI6eyIkcmVmIjoiMTE0In19LCJEYXRlRm9ybWF0Ijp7IiRpZCI6IjQ4NSIsIkZvcm1hdFN0cmluZyI6Ik0vZCIsIlNlcGFyYXRvciI6Ii8iLCJVc2VJbnRlcm5hdGlvbmFsRGF0ZUZvcm1hdCI6ZmFsc2V9LCJJc1Zpc2libGUiOnRydWUsIlBhcmVudFN0eWxlIjp7IiRyZWYiOiI4MCJ9fSwiSW5kZXgiOjksIklkIjoiMmY4ZmE0MDctMzg0NS00OTdjLTk4NTktNjE4NzlmZTAyYmQ5IiwiSW1wb3J0SWQiOm51bGwsIlRpdGxlIjoiU3ViLXRhc2sgMyIsIk5vdGUiOm51bGwsIkh5cGVybGluayI6bnVsbCwiSXNDaGFuZ2VkIjpmYWxzZSwiSXNOZXciOnRydWV9LHsiJGlkIjoiNDg2IiwiR3JvdXBOYW1lIjpudWxsLCJTdGFydERhdGUiOiIyMDE3LTA5LTI3VDAwOjAwOjAwWiIsIkVuZERhdGUiOiIyMDE3LTEwLTAyVDIzOjU5OjU5Ljk5OVoiLCJQZXJjZW50YWdlQ29tcGxldGUiOm51bGwsIlN0eWxlIjp7IiRpZCI6IjQ4NyIsIlNoYXBlIjozLCJTaGFwZVRoaWNrbmVzcyI6MCwiRHVyYXRpb25Gb3JtYXQiOjAsIkluY2x1ZGVOb25Xb3JraW5nRGF5c0luRHVyYXRpb24iOmZhbHNlLCJQZXJjZW50YWdlQ29tcGxldGVTdHlsZSI6eyIkaWQiOiI0ODgiLCJGb250U2V0dGluZ3MiOnsiJGlkIjoiNDg5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DkwIiwiTGluZUNvbG9yIjpudWxsLCJMaW5lV2VpZ2h0IjowLjAsIkxpbmVUeXBlIjowLCJQYXJlbnRTdHlsZSI6bnVsbH0sIlBhcmVudFN0eWxlIjp7IiRyZWYiOiI4MSJ9fSwiRHVyYXRpb25TdHlsZSI6eyIkaWQiOiI0OTEiLCJGb250U2V0dGluZ3MiOnsiJGlkIjoiNDkyIiwiRm9udFNpemUiOjEwLCJGb250TmFtZSI6IkNhbGlicmkiLCJJc0JvbGQiOmZhbHNlLCJJc0l0YWxpYyI6ZmFsc2UsIklzVW5kZXJsaW5lZCI6ZmFsc2UsIlBhcmVudFN0eWxlIjp7IiRyZWYiOiI4OSJ9fSwiQXV0b1NpemUiOjAsIkZvcmVncm91bmQiOnsiJGlkIjoiNDkzIiwiQ29sb3IiOnsiJGlkIjoiNDk0IiwiQSI6MjU1LCJSIjoyNTUsIkciOjI1NSwiQiI6MjU1fX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Dk1IiwiTGluZUNvbG9yIjpudWxsLCJMaW5lV2VpZ2h0IjowLjAsIkxpbmVUeXBlIjowLCJQYXJlbnRTdHlsZSI6bnVsbH0sIlBhcmVudFN0eWxlIjp7IiRyZWYiOiI4OCJ9fSwiSG9yaXpvbnRhbENvbm5lY3RvclN0eWxlIjp7IiRpZCI6IjQ5NiIsIkxpbmVDb2xvciI6eyIkaWQiOiI0OTciLCIkdHlwZSI6Ik5MUkUuQ29tbW9uLkRvbS5Tb2xpZENvbG9yQnJ1c2gsIE5MUkUuQ29tbW9uIiwiQ29sb3IiOnsiJGlkIjoiNDk4IiwiQSI6MjU1LCJSIjoyMzEsIkciOjIzMCwiQiI6MjMwfX0sIkxpbmVXZWlnaHQiOjEuMCwiTGluZVR5cGUiOjAsIlBhcmVudFN0eWxlIjp7IiRyZWYiOiI5NSJ9fSwiVmVydGljYWxDb25uZWN0b3JTdHlsZSI6eyIkaWQiOiI0OTkiLCJMaW5lQ29sb3IiOnsiJHJlZiI6Ijk5In0sIkxpbmVXZWlnaHQiOjAuMCwiTGluZVR5cGUiOjAsIlBhcmVudFN0eWxlIjp7IiRyZWYiOiI5OCJ9fSwiTWFyZ2luIjpudWxsLCJTdGFydERhdGVQb3NpdGlvbiI6NiwiRW5kRGF0ZVBvc2l0aW9uIjo2LCJUaXRsZVBvc2l0aW9uIjo1LCJEdXJhdGlvblBvc2l0aW9uIjoyLCJQZXJjZW50YWdlQ29tcGxldGVkUG9zaXRpb24iOjYsIlNwYWNpbmciOjIsIklzQmVsb3dUaW1lYmFuZCI6dHJ1ZSwiUGVyY2VudGFnZUNvbXBsZXRlU2hhcGVPcGFjaXR5IjozNSwiU2hhcGVTdHlsZSI6eyIkaWQiOiI1MDAiLCJNYXJnaW4iOnsiJHJlZiI6IjEwMiJ9LCJQYWRkaW5nIjp7IiRpZCI6IjUwMSIsIlRvcCI6MCwiTGVmdCI6MCwiUmlnaHQiOjIsIkJvdHRvbSI6MH0sIkJhY2tncm91bmQiOnsiJGlkIjoiNTAyIiwiQ29sb3IiOnsiJGlkIjoiNTAzIiwiQSI6MjU1LCJSIjozOCwiRyI6MTMxLCJCIjoxOTh9fSwiSXNWaXNpYmxlIjp0cnVlLCJXaWR0aCI6MC4wLCJIZWlnaHQiOjEwLjAsIkJvcmRlclN0eWxlIjp7IiRpZCI6IjUwNCIsIkxpbmVDb2xvciI6eyIkaWQiOiI1MDUiLCIkdHlwZSI6Ik5MUkUuQ29tbW9uLkRvbS5Tb2xpZENvbG9yQnJ1c2gsIE5MUkUuQ29tbW9uIiwiQ29sb3IiOnsiJGlkIjoiNTA2IiwiQSI6MjU1LCJSIjoyNTUsIkciOjAsIkIiOjB9fSwiTGluZVdlaWdodCI6MC4wLCJMaW5lVHlwZSI6MCwiUGFyZW50U3R5bGUiOm51bGx9LCJQYXJlbnRTdHlsZSI6eyIkcmVmIjoiMTAxIn19LCJUaXRsZVN0eWxlIjp7IiRpZCI6IjUwNyIsIkZvbnRTZXR0aW5ncyI6eyIkaWQiOiI1MDgiLCJGb250U2l6ZSI6MTEsIkZvbnROYW1lIjoiQ2FsaWJyaSIsIklzQm9sZCI6ZmFsc2UsIklzSXRhbGljIjpmYWxzZSwiSXNVbmRlcmxpbmVkIjpmYWxzZSwiUGFyZW50U3R5bGUiOnsiJHJlZiI6IjEwOCJ9fSwiQXV0b1NpemUiOjAsIkZvcmVncm91bmQiOnsiJGlkIjoiNTA5IiwiQ29sb3IiOnsiJGlkIjoiNTEwIiwiQSI6MjU1LCJSIjowLCJHIjoxMTIsIkIiOjE5Mn19LCJNYXhXaWR0aCI6NjcuNTI4MTA2Njg5NDUzMTI1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1MTEiLCJMaW5lQ29sb3IiOm51bGwsIkxpbmVXZWlnaHQiOjAuMCwiTGluZVR5cGUiOjAsIlBhcmVudFN0eWxlIjpudWxsfSwiUGFyZW50U3R5bGUiOnsiJHJlZiI6IjEwNyJ9fSwiRGF0ZVN0eWxlIjp7IiRpZCI6IjUxMiIsIkZvbnRTZXR0aW5ncyI6eyIkaWQiOiI1MTMiLCJGb250U2l6ZSI6MTAsIkZvbnROYW1lIjoiQ2FsaWJyaSIsIklzQm9sZCI6ZmFsc2UsIklzSXRhbGljIjpmYWxzZSwiSXNVbmRlcmxpbmVkIjpmYWxzZSwiUGFyZW50U3R5bGUiOnsiJHJlZiI6IjExNSJ9fSwiQXV0b1NpemUiOjAsIkZvcmVncm91bmQiOnsiJGlkIjoiNTE0IiwiQ29sb3IiOnsiJGlkIjoiNTE1IiwiQSI6MjU1LCJSIjo2OCwiRyI6ODQsIkIiOjEwNn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ZmFsc2UsIldpZHRoIjowLjAsIkhlaWdodCI6MC4wLCJCb3JkZXJTdHlsZSI6eyIkaWQiOiI1MTYiLCJMaW5lQ29sb3IiOm51bGwsIkxpbmVXZWlnaHQiOjAuMCwiTGluZVR5cGUiOjAsIlBhcmVudFN0eWxlIjpudWxsfSwiUGFyZW50U3R5bGUiOnsiJHJlZiI6IjExNCJ9fSwiRGF0ZUZvcm1hdCI6eyIkaWQiOiI1MTciLCJGb3JtYXRTdHJpbmciOiJNL2QiLCJTZXBhcmF0b3IiOiIvIiwiVXNlSW50ZXJuYXRpb25hbERhdGVGb3JtYXQiOmZhbHNlfSwiSXNWaXNpYmxlIjp0cnVlLCJQYXJlbnRTdHlsZSI6eyIkcmVmIjoiODAifX0sIkluZGV4IjoxMCwiSWQiOiI0NTJmZmJmZi02NDM0LTQ5YmYtODk4Yi04NDIwMzAyNjlkNzkiLCJJbXBvcnRJZCI6bnVsbCwiVGl0bGUiOiJTdWItdGFzayA0IiwiTm90ZSI6bnVsbCwiSHlwZXJsaW5rIjpudWxsLCJJc0NoYW5nZWQiOmZhbHNlLCJJc05ldyI6dHJ1ZX1dLCJNc1Byb2plY3RJdGVtc1RyZWUiOnsiJGlkIjoiNTE4IiwiUm9vdCI6eyJJbXBvcnRJZCI6bnVsbCwiSXNJbXBvcnRlZCI6ZmFsc2UsIkNoaWxkcmVuIjpbXX19LCJNZXRhZGF0YSI6eyIkaWQiOiI1MTkifSwiU2V0dGluZ3MiOnsiJGlkIjoiNTIwIiwiSW1wYU9wdGlvbnMiOm51bGwsIlVzZUNvbXByZXNzaW9uIjpmYWxzZSwiQ29tcHJlc2lvblBlcmNlbnRhZ2UiOjUwLjAsIkluYWN0aXZlSW50ZXJ2YWxXaWR0aFRocmVzaG9sZCI6MzAuMCwiSW5hY3RpdmVJbnRlcnZhbFdpZHRoIjoxLjAsIlNwbGl0VGFza3MiOmZhbHNlLCJVc2VDbHVzdGVyIjpmYWxzZSwiRXBzaWxvbiI6MC4wLCJNaW5Qb2ludHNUb0Zvcm1BQ2x1c3RlciI6MiwiR2VuZXJhdGVJbnZpc2libGVTaGFwZXMiOnRydWUsIlNtYXJ0VGltZWxpbmVUYXNrUGVyY2VudGFnZUZpdCI6ZmFsc2V9LCJJc05ldyI6dHJ1ZSwiSW1wb3J0VHlwZSI6MCwiRmlsZVBhdGgiOm51bGwsIlRpbWVsaW5lSW1wb3J0ZWQiOmZhbHNlfQ=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3rd t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rd try" id="{446A6091-26FC-4407-9A09-9940CF0B810E}" vid="{1D765F40-F71C-44BB-8058-C9080CFEEA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10107</TotalTime>
  <Words>366</Words>
  <Application>Microsoft Office PowerPoint</Application>
  <PresentationFormat>Widescreen</PresentationFormat>
  <Paragraphs>142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MS PGothic</vt:lpstr>
      <vt:lpstr>MS PGothic</vt:lpstr>
      <vt:lpstr>Arial</vt:lpstr>
      <vt:lpstr>Arial Black</vt:lpstr>
      <vt:lpstr>Calibri</vt:lpstr>
      <vt:lpstr>Gill Sans MT</vt:lpstr>
      <vt:lpstr>Times New Roman</vt:lpstr>
      <vt:lpstr>Verdana</vt:lpstr>
      <vt:lpstr>Wingdings</vt:lpstr>
      <vt:lpstr>3rd try</vt:lpstr>
      <vt:lpstr>Office Theme</vt:lpstr>
      <vt:lpstr> Modernizing the  National Spatial Reference System   Foundation  Continuously Operating Reference Stations   2018 NSRS Modernization Industry Workshop May 5, 2018  </vt:lpstr>
      <vt:lpstr>Continuously Operating Reference Stations (CORS)</vt:lpstr>
      <vt:lpstr>Guiding Principles for  Continuously Operating Reference Stations  </vt:lpstr>
      <vt:lpstr>Foundation CORS Requirements</vt:lpstr>
      <vt:lpstr>Foundation CORS Requirement Breakdown</vt:lpstr>
      <vt:lpstr>Collocated with NASA Spaced-Based Technology (SBT)</vt:lpstr>
      <vt:lpstr>Collocated + Density + Plate Rotation + Additional</vt:lpstr>
      <vt:lpstr>PowerPoint Presentation</vt:lpstr>
      <vt:lpstr> Foundation CORS Project Timeline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 CORS</dc:title>
  <dc:creator>Cecile Benigni</dc:creator>
  <cp:lastModifiedBy>Brad Kearse</cp:lastModifiedBy>
  <cp:revision>224</cp:revision>
  <cp:lastPrinted>2018-04-17T18:52:59Z</cp:lastPrinted>
  <dcterms:created xsi:type="dcterms:W3CDTF">2017-09-20T13:40:59Z</dcterms:created>
  <dcterms:modified xsi:type="dcterms:W3CDTF">2018-05-08T14:52:40Z</dcterms:modified>
</cp:coreProperties>
</file>