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46"/>
  </p:notesMasterIdLst>
  <p:sldIdLst>
    <p:sldId id="256" r:id="rId3"/>
    <p:sldId id="257" r:id="rId4"/>
    <p:sldId id="258" r:id="rId5"/>
    <p:sldId id="265" r:id="rId6"/>
    <p:sldId id="266" r:id="rId7"/>
    <p:sldId id="260" r:id="rId8"/>
    <p:sldId id="269" r:id="rId9"/>
    <p:sldId id="275" r:id="rId10"/>
    <p:sldId id="276" r:id="rId11"/>
    <p:sldId id="295" r:id="rId12"/>
    <p:sldId id="304" r:id="rId13"/>
    <p:sldId id="306" r:id="rId14"/>
    <p:sldId id="268" r:id="rId15"/>
    <p:sldId id="270" r:id="rId16"/>
    <p:sldId id="259" r:id="rId17"/>
    <p:sldId id="267" r:id="rId18"/>
    <p:sldId id="280" r:id="rId19"/>
    <p:sldId id="281" r:id="rId20"/>
    <p:sldId id="282" r:id="rId21"/>
    <p:sldId id="277" r:id="rId22"/>
    <p:sldId id="279" r:id="rId23"/>
    <p:sldId id="283" r:id="rId24"/>
    <p:sldId id="271" r:id="rId25"/>
    <p:sldId id="264" r:id="rId26"/>
    <p:sldId id="284" r:id="rId27"/>
    <p:sldId id="285" r:id="rId28"/>
    <p:sldId id="286" r:id="rId29"/>
    <p:sldId id="298" r:id="rId30"/>
    <p:sldId id="299" r:id="rId31"/>
    <p:sldId id="300" r:id="rId32"/>
    <p:sldId id="272" r:id="rId33"/>
    <p:sldId id="302" r:id="rId34"/>
    <p:sldId id="261" r:id="rId35"/>
    <p:sldId id="278" r:id="rId36"/>
    <p:sldId id="303" r:id="rId37"/>
    <p:sldId id="292" r:id="rId38"/>
    <p:sldId id="293" r:id="rId39"/>
    <p:sldId id="262" r:id="rId40"/>
    <p:sldId id="305" r:id="rId41"/>
    <p:sldId id="307" r:id="rId42"/>
    <p:sldId id="308" r:id="rId43"/>
    <p:sldId id="263" r:id="rId44"/>
    <p:sldId id="296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3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D1A4B0-D059-4531-B1F4-BBF47D262BF4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DC0525-1E9A-4E75-B46C-F893A014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159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53E0E-E9E2-4375-9E58-CCC69DDBB3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Away from the survey area, Model (1) reproduces DIR4 taken 100% out to n=200. Inside it's 'all' airborne. I've attached a plot of the residuals of gravity disturbances at flight altitude (6.3km) showing: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43B95-2F85-4F7B-855F-FC89FF1CBC9E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E1933-727F-41BA-865B-376A9C363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196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09BD-D485-4D88-B485-2A7F5A964ECB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C372-CCF9-4643-BF51-FBA97B614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580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22208-4EB0-48BD-B865-0951E25CCC75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C953-54ED-4B6A-8263-CA8A63386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354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4D4C3-5395-4634-A026-D4A5E921F535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621D-B3D1-422D-955B-1C2DBCF4F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800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0F51-B42B-409A-B156-12866EDA1AB2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FB8-545A-4751-9156-76485D11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585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8CE9-6A2C-435E-9B0F-24090E11F354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7ED1-32F4-4695-864F-3D6AF1CD9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02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35C6-30B0-461F-84D2-3B4258FC0235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FCFE3-3DE0-4D9C-9184-3998040D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51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D197-DC22-4B46-B17A-2AF3CC5A3020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7518-E41A-445E-8A23-8E462640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468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E393-185F-4682-A52B-EE0AF1DF2A69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997D-4528-4AE6-A38E-B087B1510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897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3050-6619-4F76-8C98-6B76364168CE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D6F02-B1F6-446A-8B71-1E9EDCD8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620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BE5B5-B7AC-4DFF-8678-C4068D5A2226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72E1-1169-4B87-B618-068E45B76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340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eader Sl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96615B-B79E-458C-9501-7911297ECA11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D5CDFA-A458-450F-893B-6DE860C46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8DCA13-FC07-4655-A13D-112FEB83C528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8251FB-A298-4BF4-9AFA-C493FE6E7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eader Sl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Comparison of Gravimetric Geoid Models Over the Great Lakes Region</a:t>
            </a:r>
            <a:br>
              <a:rPr lang="en-US" sz="2800" dirty="0"/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Daniel R. Roman and </a:t>
            </a:r>
            <a:r>
              <a:rPr lang="en-US" dirty="0" err="1"/>
              <a:t>Xiaopeng</a:t>
            </a:r>
            <a:r>
              <a:rPr lang="en-US" dirty="0"/>
              <a:t> 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Aerogravity – GOCE DIR Rel. 4</a:t>
            </a:r>
          </a:p>
        </p:txBody>
      </p:sp>
      <p:pic>
        <p:nvPicPr>
          <p:cNvPr id="5" name="Content Placeholder 4" descr="all.gravity.anomaly.residuals.w.r.t.go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75"/>
            <a:ext cx="9144000" cy="557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S.H. M(1) (2190) - DIR4 (200)</a:t>
            </a:r>
            <a:endParaRPr lang="en-US" dirty="0"/>
          </a:p>
        </p:txBody>
      </p:sp>
      <p:pic>
        <p:nvPicPr>
          <p:cNvPr id="4" name="Content Placeholder 3" descr="RESID_grav_disturb_v052313A_s2-2190_vs_DIR4_s2-200_ht=6.3km9_SLID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153400" cy="5398012"/>
          </a:xfr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S.H. M(2) (2190) - DIR4 (200)</a:t>
            </a:r>
            <a:endParaRPr lang="en-US" dirty="0"/>
          </a:p>
        </p:txBody>
      </p:sp>
      <p:pic>
        <p:nvPicPr>
          <p:cNvPr id="4" name="Content Placeholder 3" descr="RESID_grav_disturb_TGM052513C_s2-2190_vs_DIR4_s2-200_ht=6.3km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8148789" cy="5394960"/>
          </a:xfr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2.B GRAV-D Collection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Remainder of Michigan </a:t>
            </a:r>
            <a:r>
              <a:rPr lang="en-US" dirty="0" smtClean="0"/>
              <a:t>– 01-21 August (NOAA Turbo-Commander)</a:t>
            </a:r>
          </a:p>
          <a:p>
            <a:r>
              <a:rPr lang="en-US" dirty="0" smtClean="0"/>
              <a:t>Region NW of Superior – August/September*</a:t>
            </a:r>
            <a:endParaRPr lang="en-US" dirty="0"/>
          </a:p>
          <a:p>
            <a:r>
              <a:rPr lang="en-US" dirty="0"/>
              <a:t>Iowa for GSVS 14 – September (BLM </a:t>
            </a:r>
            <a:r>
              <a:rPr lang="en-US" dirty="0" smtClean="0"/>
              <a:t>Pilatus)</a:t>
            </a:r>
            <a:endParaRPr lang="en-US" dirty="0"/>
          </a:p>
          <a:p>
            <a:r>
              <a:rPr lang="en-US" dirty="0" smtClean="0"/>
              <a:t>NE region through the mid-Atlantic region</a:t>
            </a:r>
          </a:p>
          <a:p>
            <a:pPr lvl="1"/>
            <a:r>
              <a:rPr lang="en-US" dirty="0" smtClean="0"/>
              <a:t>Finish by December (</a:t>
            </a:r>
            <a:r>
              <a:rPr lang="en-US" dirty="0" err="1" smtClean="0"/>
              <a:t>Fugro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Maine, Vermont, New Hampshire, New York, eastern Pennsylvania, Delaware, Maryland, Virginia, and North Carolina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Maybe – time permitting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8860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2.C GRAV-D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Analysis – yields raw </a:t>
            </a:r>
            <a:r>
              <a:rPr lang="en-US" dirty="0" smtClean="0"/>
              <a:t>aerogravity</a:t>
            </a:r>
          </a:p>
          <a:p>
            <a:r>
              <a:rPr lang="en-US" dirty="0" smtClean="0"/>
              <a:t>Processing of GPS/IMU data to remove effects of aircraft accelerations and fix locations</a:t>
            </a:r>
          </a:p>
          <a:p>
            <a:r>
              <a:rPr lang="en-US" dirty="0" smtClean="0"/>
              <a:t>Near-</a:t>
            </a:r>
            <a:r>
              <a:rPr lang="en-US" dirty="0"/>
              <a:t>t</a:t>
            </a:r>
            <a:r>
              <a:rPr lang="en-US" dirty="0" smtClean="0"/>
              <a:t>erm </a:t>
            </a:r>
            <a:r>
              <a:rPr lang="en-US" dirty="0"/>
              <a:t>t</a:t>
            </a:r>
            <a:r>
              <a:rPr lang="en-US" dirty="0" smtClean="0"/>
              <a:t>imeline</a:t>
            </a:r>
            <a:endParaRPr lang="en-US" dirty="0"/>
          </a:p>
          <a:p>
            <a:pPr lvl="1"/>
            <a:r>
              <a:rPr lang="en-US" dirty="0"/>
              <a:t>ITRF00 =&gt; IGS08: Final Block in Alaska </a:t>
            </a:r>
            <a:r>
              <a:rPr lang="en-US" dirty="0" smtClean="0"/>
              <a:t>– May/June</a:t>
            </a:r>
            <a:endParaRPr lang="en-US" dirty="0"/>
          </a:p>
          <a:p>
            <a:pPr lvl="1"/>
            <a:r>
              <a:rPr lang="en-US" dirty="0"/>
              <a:t>ITRF00 =&gt; IGS08: Erie and Ontario </a:t>
            </a:r>
            <a:r>
              <a:rPr lang="en-US" dirty="0" smtClean="0"/>
              <a:t>– June/July</a:t>
            </a:r>
          </a:p>
          <a:p>
            <a:pPr lvl="1"/>
            <a:r>
              <a:rPr lang="en-US" dirty="0" smtClean="0"/>
              <a:t>Partial release of NE data (ME/NH) – June/July</a:t>
            </a:r>
          </a:p>
          <a:p>
            <a:pPr lvl="1"/>
            <a:r>
              <a:rPr lang="en-US" dirty="0" smtClean="0"/>
              <a:t>Northern AK – July/August</a:t>
            </a:r>
            <a:endParaRPr lang="en-US" dirty="0"/>
          </a:p>
          <a:p>
            <a:pPr lvl="1"/>
            <a:r>
              <a:rPr lang="en-US" dirty="0"/>
              <a:t>Michigan - end of August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990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2.D GRAV-D SHA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Intermediate step in GRAV-D (</a:t>
            </a:r>
            <a:r>
              <a:rPr lang="en-US" dirty="0"/>
              <a:t>data fusion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GRAV-D Analysis Process at NGS</a:t>
            </a:r>
          </a:p>
          <a:p>
            <a:pPr lvl="1"/>
            <a:r>
              <a:rPr lang="en-US" dirty="0" smtClean="0"/>
              <a:t>Mission Planning and Prioritization</a:t>
            </a:r>
          </a:p>
          <a:p>
            <a:pPr lvl="1"/>
            <a:r>
              <a:rPr lang="en-US" dirty="0" smtClean="0"/>
              <a:t>Collection via airborne sensors</a:t>
            </a:r>
          </a:p>
          <a:p>
            <a:pPr lvl="2"/>
            <a:r>
              <a:rPr lang="en-US" dirty="0" smtClean="0"/>
              <a:t>Ties to absolute stations on the ground</a:t>
            </a:r>
          </a:p>
          <a:p>
            <a:pPr lvl="2"/>
            <a:r>
              <a:rPr lang="en-US" dirty="0" smtClean="0"/>
              <a:t>GPS/IMU information also collected during flights</a:t>
            </a:r>
          </a:p>
          <a:p>
            <a:pPr lvl="1"/>
            <a:r>
              <a:rPr lang="en-US" dirty="0" smtClean="0"/>
              <a:t>Internal Analysis</a:t>
            </a:r>
          </a:p>
          <a:p>
            <a:pPr lvl="2"/>
            <a:r>
              <a:rPr lang="en-US" dirty="0" smtClean="0"/>
              <a:t>Tilt/off-level, and other corrections applied</a:t>
            </a:r>
          </a:p>
          <a:p>
            <a:pPr lvl="2"/>
            <a:r>
              <a:rPr lang="en-US" dirty="0" smtClean="0"/>
              <a:t>Removal of Accelerations, Filtering, Cross-overs, etc.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0027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2.D GRAV-D SHA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External Analysis (SHA)</a:t>
            </a:r>
          </a:p>
          <a:p>
            <a:pPr lvl="2"/>
            <a:r>
              <a:rPr lang="en-US" dirty="0" smtClean="0"/>
              <a:t>Comparisons at various degree cut-offs with GPSBM’s</a:t>
            </a:r>
          </a:p>
          <a:p>
            <a:pPr lvl="3"/>
            <a:r>
              <a:rPr lang="en-US" dirty="0" smtClean="0"/>
              <a:t>This is where GSVS lines will be very helpful </a:t>
            </a:r>
          </a:p>
          <a:p>
            <a:pPr lvl="3"/>
            <a:r>
              <a:rPr lang="en-US" dirty="0" smtClean="0"/>
              <a:t>Minimally constrained solutions independent of NAVD 88</a:t>
            </a:r>
          </a:p>
          <a:p>
            <a:pPr lvl="2"/>
            <a:r>
              <a:rPr lang="en-US" dirty="0" smtClean="0"/>
              <a:t>Best fit (lowest RMSE) is selected for transition</a:t>
            </a:r>
          </a:p>
          <a:p>
            <a:pPr lvl="2"/>
            <a:r>
              <a:rPr lang="en-US" dirty="0" smtClean="0"/>
              <a:t>Width of filter window is similarly determined</a:t>
            </a:r>
          </a:p>
          <a:p>
            <a:pPr lvl="2"/>
            <a:r>
              <a:rPr lang="en-US" dirty="0"/>
              <a:t>Same </a:t>
            </a:r>
            <a:r>
              <a:rPr lang="en-US" dirty="0" smtClean="0"/>
              <a:t>process for </a:t>
            </a:r>
            <a:r>
              <a:rPr lang="en-US" dirty="0"/>
              <a:t>GOCE or aerogravity into EGM2008</a:t>
            </a:r>
          </a:p>
          <a:p>
            <a:pPr lvl="2"/>
            <a:r>
              <a:rPr lang="en-US" dirty="0" smtClean="0"/>
              <a:t>Finds optimal fit of different data sources with overlapping spectral bands</a:t>
            </a:r>
          </a:p>
          <a:p>
            <a:pPr lvl="1"/>
            <a:r>
              <a:rPr lang="en-US" dirty="0" smtClean="0"/>
              <a:t>Geoid modeling follows Wang et al. (2012)</a:t>
            </a:r>
          </a:p>
          <a:p>
            <a:pPr lvl="2"/>
            <a:r>
              <a:rPr lang="en-US" dirty="0" smtClean="0"/>
              <a:t>Modified kernel approach using above for reference</a:t>
            </a:r>
          </a:p>
        </p:txBody>
      </p:sp>
    </p:spTree>
    <p:extLst>
      <p:ext uri="{BB962C8B-B14F-4D97-AF65-F5344CB8AC3E}">
        <p14:creationId xmlns="" xmlns:p14="http://schemas.microsoft.com/office/powerpoint/2010/main" val="1400861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GPSBM Locations (PRVD02)</a:t>
            </a:r>
            <a:endParaRPr lang="en-US" dirty="0"/>
          </a:p>
        </p:txBody>
      </p:sp>
      <p:grpSp>
        <p:nvGrpSpPr>
          <p:cNvPr id="4" name="Group 2"/>
          <p:cNvGrpSpPr>
            <a:grpSpLocks noGrp="1"/>
          </p:cNvGrpSpPr>
          <p:nvPr>
            <p:ph idx="1"/>
          </p:nvPr>
        </p:nvGrpSpPr>
        <p:grpSpPr bwMode="auto">
          <a:xfrm>
            <a:off x="457200" y="1600200"/>
            <a:ext cx="8229600" cy="4525963"/>
            <a:chOff x="707409" y="624388"/>
            <a:chExt cx="7516813" cy="5394325"/>
          </a:xfrm>
        </p:grpSpPr>
        <p:pic>
          <p:nvPicPr>
            <p:cNvPr id="5" name="Picture 19" descr="C:\Users\Xiaopeng.Li\Documents\PRVI\MoApresentation\centered.egm.err.gpsbms.locations.plo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7409" y="624388"/>
              <a:ext cx="7516813" cy="539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1675784" y="2286501"/>
              <a:ext cx="3019425" cy="917575"/>
            </a:xfrm>
            <a:prstGeom prst="rect">
              <a:avLst/>
            </a:prstGeom>
            <a:solidFill>
              <a:schemeClr val="bg1">
                <a:lumMod val="95000"/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3804622" y="3204076"/>
              <a:ext cx="461962" cy="2587625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Errors: Satellite</a:t>
            </a:r>
            <a:br>
              <a:rPr lang="en-US" dirty="0" smtClean="0"/>
            </a:br>
            <a:r>
              <a:rPr lang="en-US" dirty="0" smtClean="0"/>
              <a:t>Degree Cutoff vs. GPSBM’s</a:t>
            </a:r>
            <a:endParaRPr lang="en-US" dirty="0"/>
          </a:p>
        </p:txBody>
      </p:sp>
      <p:pic>
        <p:nvPicPr>
          <p:cNvPr id="4" name="Picture 2" descr="C:\Users\Xiaopeng.Li\Documents\PRVI\PRVI.All_TheSigmasplo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042" y="1600200"/>
            <a:ext cx="7139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959600" y="5600700"/>
            <a:ext cx="25400" cy="5969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6172200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200 yields lowest overall error as EGM2008 is cut in at higher harmonics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Errors: Aerogravity</a:t>
            </a:r>
            <a:br>
              <a:rPr lang="en-US" dirty="0" smtClean="0"/>
            </a:br>
            <a:r>
              <a:rPr lang="en-US" dirty="0" smtClean="0"/>
              <a:t>Degree Cutoff vs. GPSBM’s</a:t>
            </a:r>
            <a:endParaRPr lang="en-US" dirty="0"/>
          </a:p>
        </p:txBody>
      </p:sp>
      <p:pic>
        <p:nvPicPr>
          <p:cNvPr id="4" name="Picture 2" descr="C:\Users\Xiaopeng.Li\Documents\PRVI\FromDegree200toDegree280theb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12900"/>
            <a:ext cx="82296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905000" y="51054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" y="6096000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280 yields lowest overall error as EGM2008 is cut in at higher harmonics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Known Errors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GRAV-D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GGM Comparisons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Future Work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0606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GPSBM Locations (NAVD 88)</a:t>
            </a:r>
            <a:endParaRPr lang="en-US" dirty="0"/>
          </a:p>
        </p:txBody>
      </p:sp>
      <p:pic>
        <p:nvPicPr>
          <p:cNvPr id="4" name="Content Placeholder 3" descr="GPSBMs.plot.EN01.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3288" y="1604613"/>
            <a:ext cx="6534912" cy="4517136"/>
          </a:xfrm>
        </p:spPr>
      </p:pic>
      <p:sp>
        <p:nvSpPr>
          <p:cNvPr id="5" name="TextBox 4"/>
          <p:cNvSpPr txBox="1"/>
          <p:nvPr/>
        </p:nvSpPr>
        <p:spPr>
          <a:xfrm>
            <a:off x="228600" y="2057400"/>
            <a:ext cx="18732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Alternatives: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SEPT 12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NOV 07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Min. Constr. </a:t>
            </a:r>
          </a:p>
          <a:p>
            <a:r>
              <a:rPr lang="en-US" dirty="0" smtClean="0"/>
              <a:t>   GPSBM’s (WI)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Errors: Satellite</a:t>
            </a:r>
            <a:br>
              <a:rPr lang="en-US" dirty="0" smtClean="0"/>
            </a:br>
            <a:r>
              <a:rPr lang="en-US" dirty="0" smtClean="0"/>
              <a:t>Degree Cutoff vs. GPSBM’s</a:t>
            </a:r>
            <a:endParaRPr lang="en-US" dirty="0"/>
          </a:p>
        </p:txBody>
      </p:sp>
      <p:pic>
        <p:nvPicPr>
          <p:cNvPr id="6" name="Content Placeholder 5" descr="GreatLakes.gpsbm.errors.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0141" y="1600200"/>
            <a:ext cx="7003718" cy="4525963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4724400" y="54864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15200" y="54864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88097" y="6324600"/>
            <a:ext cx="678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separate nadir points at degrees100 and 180: must try both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Errors: Aerogravity</a:t>
            </a:r>
            <a:br>
              <a:rPr lang="en-US" dirty="0" smtClean="0"/>
            </a:br>
            <a:r>
              <a:rPr lang="en-US" dirty="0" smtClean="0"/>
              <a:t>Degree Cutoff vs. GPSBM’s</a:t>
            </a:r>
            <a:endParaRPr lang="en-US" dirty="0"/>
          </a:p>
        </p:txBody>
      </p:sp>
      <p:pic>
        <p:nvPicPr>
          <p:cNvPr id="6" name="Content Placeholder 5" descr="GreatLakes.gpsbm.errors.airborne.contribu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4902" y="1600200"/>
            <a:ext cx="7014195" cy="4525963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3657600" y="3429000"/>
            <a:ext cx="0" cy="2590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57600" y="51054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" y="6096000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280 yields lowest overall error as EGM2008 is cut in at higher harmonics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2.D GRAV-D SHA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Erie, Ontario, </a:t>
            </a:r>
            <a:r>
              <a:rPr lang="en-US" dirty="0"/>
              <a:t>Huron, Superior – </a:t>
            </a:r>
            <a:r>
              <a:rPr lang="en-US" dirty="0" smtClean="0"/>
              <a:t>May</a:t>
            </a:r>
          </a:p>
          <a:p>
            <a:pPr lvl="2"/>
            <a:r>
              <a:rPr lang="en-US" dirty="0" smtClean="0"/>
              <a:t>Lakes Erie and Ontario are in ITRF00</a:t>
            </a:r>
          </a:p>
          <a:p>
            <a:pPr lvl="2"/>
            <a:r>
              <a:rPr lang="en-US" dirty="0" smtClean="0"/>
              <a:t>HTDP will be used to convert to IGS08</a:t>
            </a:r>
          </a:p>
          <a:p>
            <a:pPr lvl="2"/>
            <a:r>
              <a:rPr lang="en-US" dirty="0" smtClean="0"/>
              <a:t>Makes available model for Geoid Workshop</a:t>
            </a:r>
            <a:endParaRPr lang="en-US" dirty="0"/>
          </a:p>
          <a:p>
            <a:pPr lvl="1"/>
            <a:r>
              <a:rPr lang="en-US" dirty="0" smtClean="0"/>
              <a:t>Erie, Ontario </a:t>
            </a:r>
            <a:r>
              <a:rPr lang="en-US" dirty="0"/>
              <a:t>– </a:t>
            </a:r>
            <a:r>
              <a:rPr lang="en-US" dirty="0" smtClean="0"/>
              <a:t>July</a:t>
            </a:r>
          </a:p>
          <a:p>
            <a:pPr lvl="2"/>
            <a:r>
              <a:rPr lang="en-US" dirty="0" smtClean="0"/>
              <a:t>Reprocessed directly into IGS08 to update model</a:t>
            </a:r>
          </a:p>
          <a:p>
            <a:pPr lvl="1"/>
            <a:r>
              <a:rPr lang="en-US" dirty="0" smtClean="0"/>
              <a:t>PR/VI – May &amp; low altitude data in July/August</a:t>
            </a:r>
            <a:endParaRPr lang="en-US" dirty="0"/>
          </a:p>
          <a:p>
            <a:pPr lvl="1"/>
            <a:r>
              <a:rPr lang="en-US" dirty="0"/>
              <a:t>Michigan – </a:t>
            </a:r>
            <a:r>
              <a:rPr lang="en-US" dirty="0" smtClean="0"/>
              <a:t>mid-September</a:t>
            </a:r>
          </a:p>
          <a:p>
            <a:pPr lvl="2"/>
            <a:r>
              <a:rPr lang="en-US" dirty="0" smtClean="0"/>
              <a:t>Update to Lakes model to include all five Great Lakes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7727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2.E GRAV-D Surface Gravity Error Detection and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</a:t>
            </a:r>
            <a:r>
              <a:rPr lang="en-US" dirty="0"/>
              <a:t>terrestrial gravity at suspect sites noted by </a:t>
            </a:r>
            <a:r>
              <a:rPr lang="en-US" dirty="0" err="1"/>
              <a:t>Saleh</a:t>
            </a:r>
            <a:r>
              <a:rPr lang="en-US" dirty="0"/>
              <a:t> et al. (2012)</a:t>
            </a:r>
          </a:p>
          <a:p>
            <a:r>
              <a:rPr lang="en-US" dirty="0"/>
              <a:t>Determine and remove potential biases trends in 40 km and longer </a:t>
            </a:r>
            <a:r>
              <a:rPr lang="en-US" dirty="0" smtClean="0"/>
              <a:t>bandwidth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0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Detected by GOCE DIR Rel. 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844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is western New York State and the southeastern portion of Lake Ontario</a:t>
            </a:r>
            <a:endParaRPr lang="en-US" dirty="0"/>
          </a:p>
        </p:txBody>
      </p:sp>
      <p:pic>
        <p:nvPicPr>
          <p:cNvPr id="7" name="Content Placeholder 6" descr="goco.find.bi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2139" y="1600200"/>
            <a:ext cx="53397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Detected by Aerogravity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844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is western New York State and the southeastern portion of Lake Ontario</a:t>
            </a:r>
            <a:endParaRPr lang="en-US" dirty="0"/>
          </a:p>
        </p:txBody>
      </p:sp>
      <p:pic>
        <p:nvPicPr>
          <p:cNvPr id="7" name="Content Placeholder 6" descr="airborne.find.bi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2139" y="1600200"/>
            <a:ext cx="53397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Gravity Anomalies (SGA) </a:t>
            </a:r>
            <a:endParaRPr lang="en-US" dirty="0"/>
          </a:p>
        </p:txBody>
      </p:sp>
      <p:pic>
        <p:nvPicPr>
          <p:cNvPr id="4" name="Content Placeholder 3" descr="Surface.gravity.data.around.thelak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2139" y="1600200"/>
            <a:ext cx="5339722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844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is western New York State and the southeastern portion of Lake Ontario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SGA – EGM2008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Xiaopeng.Li\Documents\GreatLakes\New\Surface.gravity.data.around.thelake.minus.egm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86375" y="1612900"/>
            <a:ext cx="4122738" cy="3721100"/>
            <a:chOff x="5285880" y="1613455"/>
            <a:chExt cx="4123469" cy="3720545"/>
          </a:xfrm>
        </p:grpSpPr>
        <p:sp>
          <p:nvSpPr>
            <p:cNvPr id="4" name="Down Arrow Callout 3"/>
            <p:cNvSpPr/>
            <p:nvPr/>
          </p:nvSpPr>
          <p:spPr>
            <a:xfrm rot="2705403">
              <a:off x="6871436" y="27899"/>
              <a:ext cx="952358" cy="4123469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323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quiet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8153413" y="1753134"/>
              <a:ext cx="76214" cy="358086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SGA – EGM2008/GOCE-DIR R. 4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700" name="Picture 2" descr="C:\Users\Xiaopeng.Li\Documents\GreatLakes\New\Surface.gravity.data.around.thelake.minus.gocodir4e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86375" y="1612900"/>
            <a:ext cx="4122738" cy="3721100"/>
            <a:chOff x="5285880" y="1613455"/>
            <a:chExt cx="4123469" cy="3720545"/>
          </a:xfrm>
        </p:grpSpPr>
        <p:sp>
          <p:nvSpPr>
            <p:cNvPr id="6" name="Down Arrow Callout 5"/>
            <p:cNvSpPr/>
            <p:nvPr/>
          </p:nvSpPr>
          <p:spPr>
            <a:xfrm rot="2705403">
              <a:off x="6871436" y="27899"/>
              <a:ext cx="952358" cy="4123469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323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noise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153413" y="1753134"/>
              <a:ext cx="76214" cy="358086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Known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NAVD 88</a:t>
            </a:r>
          </a:p>
          <a:p>
            <a:pPr lvl="1"/>
            <a:r>
              <a:rPr lang="en-US" dirty="0" smtClean="0"/>
              <a:t>Meter-level national trend</a:t>
            </a:r>
          </a:p>
          <a:p>
            <a:pPr lvl="1"/>
            <a:r>
              <a:rPr lang="en-US" dirty="0" smtClean="0"/>
              <a:t>Localized 10-50 cm features</a:t>
            </a:r>
          </a:p>
          <a:p>
            <a:pPr lvl="1"/>
            <a:r>
              <a:rPr lang="en-US" dirty="0" smtClean="0"/>
              <a:t>IGLD 85 tied to NAVD 88 geopotential numbers</a:t>
            </a:r>
          </a:p>
          <a:p>
            <a:pPr lvl="1"/>
            <a:r>
              <a:rPr lang="en-US" dirty="0" smtClean="0"/>
              <a:t>Replacing NAVD 88 is the impetus for GRAV-D</a:t>
            </a:r>
          </a:p>
          <a:p>
            <a:r>
              <a:rPr lang="en-US" dirty="0" smtClean="0"/>
              <a:t>Surface Gravity Data</a:t>
            </a:r>
          </a:p>
          <a:p>
            <a:pPr lvl="1"/>
            <a:r>
              <a:rPr lang="en-US" dirty="0" err="1" smtClean="0"/>
              <a:t>Saleh</a:t>
            </a:r>
            <a:r>
              <a:rPr lang="en-US" dirty="0" smtClean="0"/>
              <a:t> et al. (2012) lays out problems in U.S. data</a:t>
            </a:r>
          </a:p>
          <a:p>
            <a:pPr lvl="1"/>
            <a:r>
              <a:rPr lang="en-US" dirty="0" smtClean="0"/>
              <a:t>Systematic effects below GOCE resolution</a:t>
            </a:r>
          </a:p>
          <a:p>
            <a:pPr lvl="1"/>
            <a:r>
              <a:rPr lang="en-US" dirty="0" smtClean="0"/>
              <a:t>Aerogravity supplements reference model signal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0240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SGA – EGM2008/GOCE/Aerogravity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4" name="Picture 2" descr="C:\Users\Xiaopeng.Li\Documents\GreatLakes\New\Surface.gravity.data.around.thelake.minus.airborne.goco.e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86375" y="1612900"/>
            <a:ext cx="4122738" cy="3721100"/>
            <a:chOff x="5285880" y="1613455"/>
            <a:chExt cx="4123469" cy="3720545"/>
          </a:xfrm>
        </p:grpSpPr>
        <p:sp>
          <p:nvSpPr>
            <p:cNvPr id="6" name="Down Arrow Callout 5"/>
            <p:cNvSpPr/>
            <p:nvPr/>
          </p:nvSpPr>
          <p:spPr>
            <a:xfrm rot="2705403">
              <a:off x="6871436" y="27899"/>
              <a:ext cx="952358" cy="4123469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323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 err="1">
                  <a:solidFill>
                    <a:srgbClr val="FF0000"/>
                  </a:solidFill>
                </a:rPr>
                <a:t>noiser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153413" y="1753134"/>
              <a:ext cx="76214" cy="358086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2.F Geoid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</a:t>
            </a:r>
            <a:r>
              <a:rPr lang="en-US" dirty="0"/>
              <a:t>new geoid model with cleaned data</a:t>
            </a:r>
          </a:p>
          <a:p>
            <a:pPr lvl="1"/>
            <a:r>
              <a:rPr lang="en-US" dirty="0"/>
              <a:t>Follow procedures outlined by Wang et al. (2012</a:t>
            </a:r>
            <a:r>
              <a:rPr lang="en-US" dirty="0" smtClean="0"/>
              <a:t>)</a:t>
            </a:r>
          </a:p>
          <a:p>
            <a:r>
              <a:rPr lang="en-US" dirty="0"/>
              <a:t>XGG13D, experimental regional geoid model</a:t>
            </a:r>
          </a:p>
          <a:p>
            <a:pPr lvl="1"/>
            <a:r>
              <a:rPr lang="en-US" dirty="0"/>
              <a:t>GOCE Direct Solution, Release 4 as reference field</a:t>
            </a:r>
          </a:p>
          <a:p>
            <a:pPr lvl="2"/>
            <a:r>
              <a:rPr lang="en-US" dirty="0"/>
              <a:t>Satellite only: GOCE, GRACE, LAGEOS</a:t>
            </a:r>
          </a:p>
          <a:p>
            <a:pPr lvl="2"/>
            <a:r>
              <a:rPr lang="en-US" dirty="0"/>
              <a:t>GO_CONS_GCF_2_DIR_R4 (260), </a:t>
            </a:r>
            <a:r>
              <a:rPr lang="en-US" dirty="0" err="1"/>
              <a:t>Bruinsma</a:t>
            </a:r>
            <a:r>
              <a:rPr lang="en-US" dirty="0"/>
              <a:t> et al. 2010 </a:t>
            </a:r>
          </a:p>
          <a:p>
            <a:pPr lvl="1"/>
            <a:r>
              <a:rPr lang="en-US" dirty="0"/>
              <a:t>GRAV-D aerogravity from Lakes Ontario, Erie, Huron, and Superior</a:t>
            </a:r>
          </a:p>
          <a:p>
            <a:pPr lvl="1"/>
            <a:r>
              <a:rPr lang="en-US" dirty="0"/>
              <a:t>Existing NGS/NGA surface gravity from database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 smtClean="0"/>
              <a:t>Comparisons - Closing </a:t>
            </a:r>
            <a:r>
              <a:rPr lang="en-US" dirty="0"/>
              <a:t>the </a:t>
            </a:r>
            <a:r>
              <a:rPr lang="en-US" dirty="0" smtClean="0"/>
              <a:t>Loop</a:t>
            </a:r>
          </a:p>
          <a:p>
            <a:pPr lvl="1"/>
            <a:r>
              <a:rPr lang="en-US" dirty="0"/>
              <a:t>USGG2012 </a:t>
            </a:r>
            <a:r>
              <a:rPr lang="en-US" dirty="0" smtClean="0"/>
              <a:t>www.ngs.noaa.gov/GEOID/USGG2012/</a:t>
            </a:r>
            <a:endParaRPr lang="en-US" dirty="0"/>
          </a:p>
          <a:p>
            <a:r>
              <a:rPr lang="en-US" dirty="0" smtClean="0"/>
              <a:t>CGG2010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043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Kernel Modification/</a:t>
            </a:r>
            <a:r>
              <a:rPr lang="en-US" b="1" dirty="0" smtClean="0"/>
              <a:t>PRVI Case </a:t>
            </a:r>
            <a:r>
              <a:rPr lang="en-US" sz="1200" b="1" dirty="0" smtClean="0"/>
              <a:t>(the following plot requires over a thousand runs of geoid </a:t>
            </a:r>
            <a:r>
              <a:rPr lang="en-US" sz="1200" b="1" dirty="0" err="1" smtClean="0"/>
              <a:t>modeling.i.e</a:t>
            </a:r>
            <a:r>
              <a:rPr lang="en-US" sz="1200" b="1" dirty="0" smtClean="0"/>
              <a:t>. based on thousands of geoid models, which in term requires some time to be done. I will try to do the same for the great lakes in July. For now, it is kind of too late. Sorry.)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0850" y="1514475"/>
            <a:ext cx="8083550" cy="5267325"/>
            <a:chOff x="615950" y="1550988"/>
            <a:chExt cx="8083550" cy="5267325"/>
          </a:xfrm>
        </p:grpSpPr>
        <p:pic>
          <p:nvPicPr>
            <p:cNvPr id="32773" name="Picture 2" descr="F:\Project\PRVI\PRVI.All_TheSigmasplo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5950" y="1550988"/>
              <a:ext cx="8083550" cy="526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ight Arrow 6"/>
            <p:cNvSpPr/>
            <p:nvPr/>
          </p:nvSpPr>
          <p:spPr>
            <a:xfrm rot="16200000">
              <a:off x="2137569" y="2747170"/>
              <a:ext cx="833437" cy="215900"/>
            </a:xfrm>
            <a:prstGeom prst="rightArrow">
              <a:avLst>
                <a:gd name="adj1" fmla="val 50000"/>
                <a:gd name="adj2" fmla="val 116235"/>
              </a:avLst>
            </a:prstGeom>
            <a:solidFill>
              <a:schemeClr val="bg1"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3822336">
              <a:off x="3491707" y="4561682"/>
              <a:ext cx="2400300" cy="166687"/>
            </a:xfrm>
            <a:prstGeom prst="rightArrow">
              <a:avLst>
                <a:gd name="adj1" fmla="val 50000"/>
                <a:gd name="adj2" fmla="val 445971"/>
              </a:avLst>
            </a:prstGeom>
            <a:solidFill>
              <a:schemeClr val="bg1"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71600" y="2819401"/>
              <a:ext cx="2286000" cy="92392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Surface data starting contribution from degree 50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200" y="5181601"/>
              <a:ext cx="2286000" cy="923925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Geoid getting worse if relying on reference model too much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GGM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CGG2010/CGG2013(preliminary Model 8)</a:t>
            </a:r>
            <a:endParaRPr lang="en-US" dirty="0" smtClean="0"/>
          </a:p>
          <a:p>
            <a:r>
              <a:rPr lang="en-US" dirty="0"/>
              <a:t>USGG2012 </a:t>
            </a:r>
            <a:r>
              <a:rPr lang="en-US" sz="1800" dirty="0" smtClean="0"/>
              <a:t>(http</a:t>
            </a:r>
            <a:r>
              <a:rPr lang="en-US" sz="1800" dirty="0"/>
              <a:t>://www.ngs.noaa.gov/GEOID/USGG2012</a:t>
            </a:r>
            <a:r>
              <a:rPr lang="en-US" sz="1800" dirty="0" smtClean="0"/>
              <a:t>/)</a:t>
            </a:r>
          </a:p>
          <a:p>
            <a:r>
              <a:rPr lang="en-US" dirty="0" smtClean="0"/>
              <a:t>XGG13D, experimental regional geoid model</a:t>
            </a:r>
          </a:p>
          <a:p>
            <a:pPr lvl="1"/>
            <a:r>
              <a:rPr lang="en-US" dirty="0" smtClean="0"/>
              <a:t>GOCE Direct Solution, Release 4 as reference field</a:t>
            </a:r>
          </a:p>
          <a:p>
            <a:pPr lvl="2"/>
            <a:r>
              <a:rPr lang="en-US" dirty="0" smtClean="0"/>
              <a:t>Satellite only: GOCE, GRACE, LAGEOS</a:t>
            </a:r>
          </a:p>
          <a:p>
            <a:pPr lvl="2"/>
            <a:r>
              <a:rPr lang="en-US" dirty="0"/>
              <a:t>GO_CONS_GCF_2_DIR_R4 </a:t>
            </a:r>
            <a:r>
              <a:rPr lang="en-US" dirty="0" smtClean="0"/>
              <a:t>(260), </a:t>
            </a:r>
            <a:r>
              <a:rPr lang="en-US" dirty="0" err="1" smtClean="0"/>
              <a:t>Bruinsma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smtClean="0"/>
              <a:t>al. </a:t>
            </a:r>
            <a:r>
              <a:rPr lang="en-US" dirty="0"/>
              <a:t>2010 </a:t>
            </a:r>
            <a:endParaRPr lang="en-US" dirty="0" smtClean="0"/>
          </a:p>
          <a:p>
            <a:pPr lvl="1"/>
            <a:r>
              <a:rPr lang="en-US" dirty="0" smtClean="0"/>
              <a:t>GRAV-D aerogravity from Lakes Ontario, Erie, Huron, and Superior</a:t>
            </a:r>
          </a:p>
          <a:p>
            <a:pPr lvl="1"/>
            <a:r>
              <a:rPr lang="en-US" dirty="0" smtClean="0"/>
              <a:t>Existing NGS/NGA surface gravity from database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088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CGG2013M8 – CGG2010</a:t>
            </a:r>
            <a:endParaRPr lang="en-US" dirty="0"/>
          </a:p>
        </p:txBody>
      </p:sp>
      <p:pic>
        <p:nvPicPr>
          <p:cNvPr id="4" name="Content Placeholder 3" descr="CGG2013m8MinusCGG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5353" y="1600200"/>
            <a:ext cx="6013294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2400" y="2209800"/>
            <a:ext cx="152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Model 8: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GOCE DIR Release 4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Surface gravity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Modified Kernel with Cosine filter between 140-200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CGG2013M8 – USGG2012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2" descr="C:\Users\Xiaopeng.Li\Documents\GreatLakes\New\cGG2013m8minususgg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281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XGG13D – CGG2013M8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XGG13D - USGG2012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Aerogravity bridges the gap</a:t>
            </a:r>
            <a:r>
              <a:rPr lang="en-US" dirty="0"/>
              <a:t> </a:t>
            </a:r>
            <a:r>
              <a:rPr lang="en-US" dirty="0" smtClean="0"/>
              <a:t>between satellite and surface gravity data</a:t>
            </a:r>
          </a:p>
          <a:p>
            <a:r>
              <a:rPr lang="en-US" dirty="0" smtClean="0"/>
              <a:t>Suspect surface gravity data was confirmed</a:t>
            </a:r>
          </a:p>
          <a:p>
            <a:r>
              <a:rPr lang="en-US" dirty="0" smtClean="0"/>
              <a:t>Assessment of cleaning of surface data and potential impact is ongoing</a:t>
            </a:r>
          </a:p>
          <a:p>
            <a:r>
              <a:rPr lang="en-US" dirty="0" smtClean="0"/>
              <a:t>With adoption of common W</a:t>
            </a:r>
            <a:r>
              <a:rPr lang="en-US" baseline="-25000" dirty="0" smtClean="0"/>
              <a:t>0</a:t>
            </a:r>
            <a:r>
              <a:rPr lang="en-US" dirty="0" smtClean="0"/>
              <a:t> and use of aerogravity to constrain middle wavelengths, a common gravity field model is possible</a:t>
            </a:r>
          </a:p>
        </p:txBody>
      </p:sp>
    </p:spTree>
    <p:extLst>
      <p:ext uri="{BB962C8B-B14F-4D97-AF65-F5344CB8AC3E}">
        <p14:creationId xmlns="" xmlns:p14="http://schemas.microsoft.com/office/powerpoint/2010/main" val="25397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How to incorporate aerogravity?</a:t>
            </a:r>
          </a:p>
          <a:p>
            <a:pPr lvl="1"/>
            <a:r>
              <a:rPr lang="en-US" dirty="0" smtClean="0"/>
              <a:t>100% aerogravity signal where it exists</a:t>
            </a:r>
          </a:p>
          <a:p>
            <a:pPr lvl="2"/>
            <a:r>
              <a:rPr lang="en-US" dirty="0" smtClean="0"/>
              <a:t>S.H. M(1) aerogravity to 2190 – DIR4 outside areas</a:t>
            </a:r>
          </a:p>
          <a:p>
            <a:pPr lvl="1"/>
            <a:r>
              <a:rPr lang="en-US" dirty="0" smtClean="0"/>
              <a:t>Blended based on GPS/leveling</a:t>
            </a:r>
          </a:p>
          <a:p>
            <a:pPr lvl="2"/>
            <a:r>
              <a:rPr lang="en-US" dirty="0" smtClean="0"/>
              <a:t>Spectral tapering based on best fit</a:t>
            </a:r>
          </a:p>
          <a:p>
            <a:pPr lvl="2"/>
            <a:r>
              <a:rPr lang="en-US" dirty="0" smtClean="0"/>
              <a:t>S.H. M(2) blend of aerogravity/DIR4 in Lakes</a:t>
            </a:r>
          </a:p>
          <a:p>
            <a:r>
              <a:rPr lang="en-US" dirty="0" smtClean="0"/>
              <a:t>Use as reference model</a:t>
            </a:r>
          </a:p>
          <a:p>
            <a:pPr lvl="1"/>
            <a:r>
              <a:rPr lang="en-US" dirty="0" smtClean="0"/>
              <a:t>Kernel modification by region or globally?</a:t>
            </a:r>
          </a:p>
          <a:p>
            <a:r>
              <a:rPr lang="en-US" dirty="0" smtClean="0"/>
              <a:t>TIM vs. DIR</a:t>
            </a:r>
          </a:p>
          <a:p>
            <a:r>
              <a:rPr lang="en-US" dirty="0" smtClean="0"/>
              <a:t>Interest in other data – Maine/NE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NAVD 88  Systematic Errors</a:t>
            </a:r>
            <a:br>
              <a:rPr lang="en-US" dirty="0" smtClean="0"/>
            </a:br>
            <a:r>
              <a:rPr lang="en-US" sz="2800" dirty="0" smtClean="0"/>
              <a:t>(Figure 2 in Wang et al. 2012)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76733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334000"/>
            <a:ext cx="70359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Developed from fairly low resolution GGM (600 km filter)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Aim will be to develop an improved a priori model of NAVD 88 errors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Above image should gain high resolution signal possibly through 200 km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Aids future hybrid geoid modeling: residual = h – N – H – </a:t>
            </a:r>
            <a:r>
              <a:rPr lang="en-US" sz="1600" dirty="0" err="1" smtClean="0"/>
              <a:t>H_err</a:t>
            </a: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This should vastly simplify hybrid modeling by removing bulk of signal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700274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ftp://ftp.ngs.noaa.gov/dist/droman/</a:t>
            </a:r>
          </a:p>
          <a:p>
            <a:pPr lvl="1"/>
            <a:r>
              <a:rPr lang="en-US" dirty="0" smtClean="0"/>
              <a:t>GOCODir4EHM</a:t>
            </a:r>
          </a:p>
          <a:p>
            <a:pPr lvl="1"/>
            <a:r>
              <a:rPr lang="en-US" dirty="0" smtClean="0"/>
              <a:t>AirborneGOCODir4EHM</a:t>
            </a:r>
          </a:p>
          <a:p>
            <a:r>
              <a:rPr lang="en-US" dirty="0" smtClean="0"/>
              <a:t>http://terra.sgt-inc.com/pub/sholmes/CGW2013/</a:t>
            </a:r>
          </a:p>
          <a:p>
            <a:pPr lvl="1"/>
            <a:r>
              <a:rPr lang="en-US" dirty="0" smtClean="0"/>
              <a:t>Cnm_dg09_v052513A_1x1_s2-2190_7.gz (M1)</a:t>
            </a:r>
          </a:p>
          <a:p>
            <a:pPr lvl="1"/>
            <a:r>
              <a:rPr lang="en-US" dirty="0" smtClean="0"/>
              <a:t>Cnm.TGM052513C_s2190_zt_10.gz (M2)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GPS/Leveling Data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GPSBM2012A</a:t>
            </a:r>
          </a:p>
          <a:p>
            <a:pPr lvl="1"/>
            <a:r>
              <a:rPr lang="en-US" dirty="0" err="1" smtClean="0"/>
              <a:t>detrended</a:t>
            </a:r>
            <a:endParaRPr lang="en-US" dirty="0" smtClean="0"/>
          </a:p>
          <a:p>
            <a:r>
              <a:rPr lang="en-US" dirty="0" smtClean="0"/>
              <a:t>NOV 07</a:t>
            </a:r>
          </a:p>
          <a:p>
            <a:r>
              <a:rPr lang="en-US" dirty="0" smtClean="0"/>
              <a:t>SEP 12</a:t>
            </a:r>
          </a:p>
          <a:p>
            <a:r>
              <a:rPr lang="en-US" dirty="0" smtClean="0"/>
              <a:t>Minimally constrained GPSBM’s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NOV 07, SEPT 12, &amp; M.C. GPSBM to model</a:t>
            </a:r>
          </a:p>
          <a:p>
            <a:r>
              <a:rPr lang="en-US" dirty="0" smtClean="0"/>
              <a:t>Test all surface gravity data in region</a:t>
            </a:r>
          </a:p>
          <a:p>
            <a:r>
              <a:rPr lang="en-US" dirty="0" smtClean="0"/>
              <a:t>Develop regional model spanning same region as CGG2013</a:t>
            </a:r>
          </a:p>
          <a:p>
            <a:r>
              <a:rPr lang="en-US" dirty="0" smtClean="0"/>
              <a:t>Compare final CGG2013 against USGG2012, XGG13D, and any follow-on models</a:t>
            </a:r>
          </a:p>
          <a:p>
            <a:r>
              <a:rPr lang="en-US" dirty="0" smtClean="0"/>
              <a:t>Test against tide gauges/MODT</a:t>
            </a:r>
          </a:p>
          <a:p>
            <a:r>
              <a:rPr lang="en-US" dirty="0" smtClean="0"/>
              <a:t>Water level gauges on Lakes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850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Up slides Aerogravity – GOCE DIR Rel. 4+EGM2008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4" name="Picture 2" descr="C:\Users\Xiaopeng.Li\Documents\GreatLakes\New\all.gravity.anomaly.residuals.w.r.t.goco.enhanced.egm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610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Gravity Observations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 smtClean="0"/>
              <a:t>Saleh</a:t>
            </a:r>
            <a:r>
              <a:rPr lang="en-US" sz="2000" dirty="0" smtClean="0"/>
              <a:t> et al. (2012) </a:t>
            </a:r>
            <a:r>
              <a:rPr lang="en-US" sz="2000" dirty="0"/>
              <a:t>Fig. 11 </a:t>
            </a:r>
            <a:r>
              <a:rPr lang="en-US" sz="2000" b="0" dirty="0"/>
              <a:t>Biases of all 244 significantly biased surveys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191000" cy="639762"/>
          </a:xfrm>
        </p:spPr>
        <p:txBody>
          <a:bodyPr/>
          <a:lstStyle/>
          <a:p>
            <a:r>
              <a:rPr lang="en-US" sz="2000" dirty="0" err="1" smtClean="0"/>
              <a:t>Saleh</a:t>
            </a:r>
            <a:r>
              <a:rPr lang="en-US" sz="2000" dirty="0" smtClean="0"/>
              <a:t> et al. (2012) Fig</a:t>
            </a:r>
            <a:r>
              <a:rPr lang="en-US" sz="2000" dirty="0"/>
              <a:t>. 12 </a:t>
            </a:r>
            <a:r>
              <a:rPr lang="en-US" sz="2000" b="0" dirty="0"/>
              <a:t>The effect of significant gravity biases on the geoid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3856"/>
            <a:ext cx="4040188" cy="237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216265"/>
            <a:ext cx="4041775" cy="25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736" t="18242" r="29186" b="62503"/>
          <a:stretch/>
        </p:blipFill>
        <p:spPr bwMode="auto">
          <a:xfrm>
            <a:off x="685799" y="2362200"/>
            <a:ext cx="3512695" cy="16533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16932" y="4818707"/>
            <a:ext cx="99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5799" y="4015546"/>
            <a:ext cx="1631133" cy="1260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07532" y="4015546"/>
            <a:ext cx="890962" cy="1260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96" t="18266" r="28649" b="62180"/>
          <a:stretch/>
        </p:blipFill>
        <p:spPr bwMode="auto">
          <a:xfrm>
            <a:off x="4876800" y="2362200"/>
            <a:ext cx="3424842" cy="16505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54066" y="4648200"/>
            <a:ext cx="1036972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869306" y="4012718"/>
            <a:ext cx="1584760" cy="1168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491038" y="4012719"/>
            <a:ext cx="810604" cy="11688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511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GRAV-D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Status Plot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Collection Plans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Production Work (Internal error analysis)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Synthetic Harmonic Analysis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External error analysis &amp; blending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Surface gravity error detection &amp; cleaning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Geoid modeling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66836" y="3905933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</a:t>
            </a:r>
          </a:p>
          <a:p>
            <a:r>
              <a:rPr lang="en-US" b="1" dirty="0" smtClean="0"/>
              <a:t>Fusion</a:t>
            </a:r>
            <a:endParaRPr lang="en-US" b="1" dirty="0"/>
          </a:p>
        </p:txBody>
      </p:sp>
      <p:sp>
        <p:nvSpPr>
          <p:cNvPr id="5" name="Right Brace 4"/>
          <p:cNvSpPr/>
          <p:nvPr/>
        </p:nvSpPr>
        <p:spPr>
          <a:xfrm>
            <a:off x="7848600" y="3581400"/>
            <a:ext cx="457200" cy="129540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3459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2.A GRAV-D Data Products </a:t>
            </a:r>
            <a:br>
              <a:rPr lang="en-US" dirty="0" smtClean="0"/>
            </a:br>
            <a:r>
              <a:rPr lang="en-US" dirty="0" smtClean="0"/>
              <a:t>(as of 13 May 2013)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19400" cy="4525963"/>
          </a:xfrm>
        </p:spPr>
        <p:txBody>
          <a:bodyPr/>
          <a:lstStyle/>
          <a:p>
            <a:r>
              <a:rPr lang="en-US" sz="2000" b="1" dirty="0"/>
              <a:t>Map Key - Airborne Gravity </a:t>
            </a:r>
            <a:r>
              <a:rPr lang="en-US" sz="2000" b="1" dirty="0" smtClean="0"/>
              <a:t>Data</a:t>
            </a:r>
          </a:p>
          <a:p>
            <a:endParaRPr lang="en-US" sz="2000" b="1" dirty="0"/>
          </a:p>
          <a:p>
            <a:r>
              <a:rPr lang="en-US" sz="2000" dirty="0">
                <a:solidFill>
                  <a:srgbClr val="00CC00"/>
                </a:solidFill>
              </a:rPr>
              <a:t>Green: Available data and </a:t>
            </a:r>
            <a:r>
              <a:rPr lang="en-US" sz="2000" dirty="0" smtClean="0">
                <a:solidFill>
                  <a:srgbClr val="00CC00"/>
                </a:solidFill>
              </a:rPr>
              <a:t>metadata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>
                <a:solidFill>
                  <a:srgbClr val="0000FF"/>
                </a:solidFill>
              </a:rPr>
              <a:t>: Data being </a:t>
            </a:r>
            <a:r>
              <a:rPr lang="en-US" sz="2000" dirty="0" smtClean="0">
                <a:solidFill>
                  <a:srgbClr val="0000FF"/>
                </a:solidFill>
              </a:rPr>
              <a:t>processed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9900"/>
                </a:solidFill>
              </a:rPr>
              <a:t>Orange</a:t>
            </a:r>
            <a:r>
              <a:rPr lang="en-US" sz="2000" dirty="0">
                <a:solidFill>
                  <a:srgbClr val="FF9900"/>
                </a:solidFill>
              </a:rPr>
              <a:t>: Data collection </a:t>
            </a:r>
            <a:r>
              <a:rPr lang="en-US" sz="2000" dirty="0" smtClean="0">
                <a:solidFill>
                  <a:srgbClr val="FF9900"/>
                </a:solidFill>
              </a:rPr>
              <a:t>underway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9900"/>
              </a:solidFill>
            </a:endParaRPr>
          </a:p>
          <a:p>
            <a:r>
              <a:rPr 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White: Planned for data </a:t>
            </a:r>
            <a:r>
              <a:rPr lang="en-US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collection</a:t>
            </a:r>
            <a:endParaRPr lang="en-US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31" y="1707324"/>
            <a:ext cx="5866969" cy="4676487"/>
          </a:xfrm>
        </p:spPr>
      </p:pic>
    </p:spTree>
    <p:extLst>
      <p:ext uri="{BB962C8B-B14F-4D97-AF65-F5344CB8AC3E}">
        <p14:creationId xmlns="" xmlns:p14="http://schemas.microsoft.com/office/powerpoint/2010/main" val="2488389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15" r="11980" b="11615"/>
          <a:stretch/>
        </p:blipFill>
        <p:spPr bwMode="auto">
          <a:xfrm>
            <a:off x="-17059" y="2876"/>
            <a:ext cx="9169878" cy="63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08" t="12925" r="24506" b="12925"/>
          <a:stretch/>
        </p:blipFill>
        <p:spPr bwMode="auto">
          <a:xfrm>
            <a:off x="-17060" y="4760496"/>
            <a:ext cx="2379259" cy="209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106854" y="3473915"/>
            <a:ext cx="2083176" cy="1383790"/>
            <a:chOff x="7256794" y="2979738"/>
            <a:chExt cx="1829773" cy="712672"/>
          </a:xfrm>
        </p:grpSpPr>
        <p:sp>
          <p:nvSpPr>
            <p:cNvPr id="8" name="Rectangle 7"/>
            <p:cNvSpPr/>
            <p:nvPr/>
          </p:nvSpPr>
          <p:spPr bwMode="auto">
            <a:xfrm>
              <a:off x="7256794" y="2979738"/>
              <a:ext cx="1752600" cy="7126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337758" y="3078163"/>
              <a:ext cx="184150" cy="92075"/>
            </a:xfrm>
            <a:prstGeom prst="rect">
              <a:avLst/>
            </a:prstGeom>
            <a:solidFill>
              <a:srgbClr val="00C850">
                <a:alpha val="69020"/>
              </a:srgbClr>
            </a:solidFill>
            <a:ln>
              <a:solidFill>
                <a:srgbClr val="00C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337758" y="3386138"/>
              <a:ext cx="184150" cy="90487"/>
            </a:xfrm>
            <a:prstGeom prst="rect">
              <a:avLst/>
            </a:prstGeom>
            <a:solidFill>
              <a:srgbClr val="FFB414">
                <a:alpha val="69804"/>
              </a:srgbClr>
            </a:solidFill>
            <a:ln>
              <a:solidFill>
                <a:srgbClr val="FFB4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337758" y="3538538"/>
              <a:ext cx="184150" cy="92075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37758" y="3232150"/>
              <a:ext cx="184150" cy="92075"/>
            </a:xfrm>
            <a:prstGeom prst="rect">
              <a:avLst/>
            </a:prstGeom>
            <a:solidFill>
              <a:srgbClr val="1432F0">
                <a:alpha val="69804"/>
              </a:srgbClr>
            </a:solidFill>
            <a:ln>
              <a:solidFill>
                <a:srgbClr val="1432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7490511" y="3057338"/>
              <a:ext cx="1596056" cy="13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100" dirty="0" smtClean="0"/>
                <a:t>Available on the Website</a:t>
              </a:r>
              <a:endParaRPr lang="en-US" sz="1100" dirty="0"/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7488569" y="3210821"/>
              <a:ext cx="1583356" cy="13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100" dirty="0" smtClean="0"/>
                <a:t>In Processing</a:t>
              </a:r>
              <a:endParaRPr lang="en-US" sz="1100" dirty="0"/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7488569" y="3364015"/>
              <a:ext cx="1593851" cy="13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100" dirty="0" smtClean="0"/>
                <a:t>Partially Collected</a:t>
              </a:r>
              <a:endParaRPr lang="en-US" sz="1100" dirty="0"/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7485300" y="3517209"/>
              <a:ext cx="1596056" cy="13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100" dirty="0" smtClean="0"/>
                <a:t>Planned</a:t>
              </a:r>
              <a:endParaRPr lang="en-US" sz="11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00600" y="1669205"/>
            <a:ext cx="60960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430911" y="1713060"/>
            <a:ext cx="703285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421053" y="2667000"/>
            <a:ext cx="777977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59709" y="839638"/>
            <a:ext cx="684091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066799" y="3876440"/>
            <a:ext cx="796685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FY14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0" y="4471352"/>
            <a:ext cx="106680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FY13/14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1523640" y="6183711"/>
            <a:ext cx="67969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FY14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-17060" y="0"/>
            <a:ext cx="916105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Gravity for the Redefinition of the American Vertical Datum (GRAV-D)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362199" y="6337599"/>
            <a:ext cx="678755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Status of and plans for data collection – more information and data available at www.ngs.noaa.gov/GRAV-D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912175" y="2020837"/>
            <a:ext cx="60960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0" y="685749"/>
            <a:ext cx="60960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FY13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905000" y="3536030"/>
            <a:ext cx="685800" cy="307777"/>
          </a:xfrm>
          <a:prstGeom prst="rect">
            <a:avLst/>
          </a:prstGeom>
          <a:solidFill>
            <a:srgbClr val="F8F8F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FY14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3526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27" t="4521" r="21193" b="18031"/>
          <a:stretch>
            <a:fillRect/>
          </a:stretch>
        </p:blipFill>
        <p:spPr bwMode="auto">
          <a:xfrm>
            <a:off x="0" y="617538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3352800" y="6240463"/>
            <a:ext cx="2362200" cy="5857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/>
              <a:t>Collection in August 2013, very likely to complete</a:t>
            </a:r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152400" y="2998788"/>
            <a:ext cx="2057400" cy="83185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/>
              <a:t>Collection possible in Aug/Sept 2013, unlikely to complete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914400" y="3989388"/>
            <a:ext cx="2286000" cy="5857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/>
              <a:t>Collection in Sept/Oct 2013, likely to complete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81100" y="1779588"/>
            <a:ext cx="5715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51" idx="0"/>
          </p:cNvCxnSpPr>
          <p:nvPr/>
        </p:nvCxnSpPr>
        <p:spPr>
          <a:xfrm flipV="1">
            <a:off x="4533900" y="4827588"/>
            <a:ext cx="342900" cy="1412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053" idx="2"/>
          </p:cNvCxnSpPr>
          <p:nvPr/>
        </p:nvCxnSpPr>
        <p:spPr>
          <a:xfrm flipH="1">
            <a:off x="1905000" y="4575175"/>
            <a:ext cx="152400" cy="8620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7" name="TextBox 16"/>
          <p:cNvSpPr txBox="1">
            <a:spLocks noChangeArrowheads="1"/>
          </p:cNvSpPr>
          <p:nvPr/>
        </p:nvSpPr>
        <p:spPr bwMode="auto">
          <a:xfrm>
            <a:off x="-17463" y="0"/>
            <a:ext cx="9161463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/>
              <a:t>Gravity for the Redefinition of the American Vertical Datum (GRAV-D)</a:t>
            </a:r>
          </a:p>
          <a:p>
            <a:pPr algn="ctr"/>
            <a:r>
              <a:rPr lang="en-US" sz="2400"/>
              <a:t>Great Lakes Airborne Gravity Collection Effort</a:t>
            </a:r>
          </a:p>
        </p:txBody>
      </p:sp>
    </p:spTree>
    <p:extLst>
      <p:ext uri="{BB962C8B-B14F-4D97-AF65-F5344CB8AC3E}">
        <p14:creationId xmlns="" xmlns:p14="http://schemas.microsoft.com/office/powerpoint/2010/main" val="10675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Template10.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Template10.2013</Template>
  <TotalTime>834</TotalTime>
  <Words>1393</Words>
  <Application>Microsoft Office PowerPoint</Application>
  <PresentationFormat>On-screen Show (4:3)</PresentationFormat>
  <Paragraphs>230</Paragraphs>
  <Slides>43</Slides>
  <Notes>2</Notes>
  <HiddenSlides>25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NGS Template10.2013</vt:lpstr>
      <vt:lpstr>Office Theme</vt:lpstr>
      <vt:lpstr>Comparison of Gravimetric Geoid Models Over the Great Lakes Region </vt:lpstr>
      <vt:lpstr>OUTLINE</vt:lpstr>
      <vt:lpstr>1. Known Errors</vt:lpstr>
      <vt:lpstr>NAVD 88  Systematic Errors (Figure 2 in Wang et al. 2012)</vt:lpstr>
      <vt:lpstr>Surface Gravity Observations</vt:lpstr>
      <vt:lpstr>2. GRAV-D</vt:lpstr>
      <vt:lpstr>2.A GRAV-D Data Products  (as of 13 May 2013)</vt:lpstr>
      <vt:lpstr>Slide 8</vt:lpstr>
      <vt:lpstr>Slide 9</vt:lpstr>
      <vt:lpstr>Aerogravity – GOCE DIR Rel. 4</vt:lpstr>
      <vt:lpstr>S.H. M(1) (2190) - DIR4 (200)</vt:lpstr>
      <vt:lpstr>S.H. M(2) (2190) - DIR4 (200)</vt:lpstr>
      <vt:lpstr>2.B GRAV-D Collection Plan</vt:lpstr>
      <vt:lpstr>2.C GRAV-D Production</vt:lpstr>
      <vt:lpstr>2.D GRAV-D SHA</vt:lpstr>
      <vt:lpstr>2.D GRAV-D SHA</vt:lpstr>
      <vt:lpstr>PR GPSBM Locations (PRVD02)</vt:lpstr>
      <vt:lpstr>PR Errors: Satellite Degree Cutoff vs. GPSBM’s</vt:lpstr>
      <vt:lpstr>PR Errors: Aerogravity Degree Cutoff vs. GPSBM’s</vt:lpstr>
      <vt:lpstr>Great Lakes GPSBM Locations (NAVD 88)</vt:lpstr>
      <vt:lpstr>Great Lakes Errors: Satellite Degree Cutoff vs. GPSBM’s</vt:lpstr>
      <vt:lpstr>Great Lakes Errors: Aerogravity Degree Cutoff vs. GPSBM’s</vt:lpstr>
      <vt:lpstr>2.D GRAV-D SHA</vt:lpstr>
      <vt:lpstr>2.E GRAV-D Surface Gravity Error Detection and Cleaning</vt:lpstr>
      <vt:lpstr>Errors Detected by GOCE DIR Rel. 4</vt:lpstr>
      <vt:lpstr>Errors Detected by Aerogravity</vt:lpstr>
      <vt:lpstr>Surface Gravity Anomalies (SGA) </vt:lpstr>
      <vt:lpstr>SGA – EGM2008</vt:lpstr>
      <vt:lpstr>SGA – EGM2008/GOCE-DIR R. 4</vt:lpstr>
      <vt:lpstr>SGA – EGM2008/GOCE/Aerogravity</vt:lpstr>
      <vt:lpstr>2.F Geoid Modeling</vt:lpstr>
      <vt:lpstr>Kernel Modification/PRVI Case (the following plot requires over a thousand runs of geoid modeling.i.e. based on thousands of geoid models, which in term requires some time to be done. I will try to do the same for the great lakes in July. For now, it is kind of too late. Sorry.)</vt:lpstr>
      <vt:lpstr>3. GGM Comparisons</vt:lpstr>
      <vt:lpstr>CGG2013M8 – CGG2010</vt:lpstr>
      <vt:lpstr>CGG2013M8 – USGG2012</vt:lpstr>
      <vt:lpstr>XGG13D – CGG2013M8</vt:lpstr>
      <vt:lpstr>XGG13D - USGG2012</vt:lpstr>
      <vt:lpstr>4. Conclusions</vt:lpstr>
      <vt:lpstr>Decisions</vt:lpstr>
      <vt:lpstr>Available Models</vt:lpstr>
      <vt:lpstr>GPS/Leveling Data Sets</vt:lpstr>
      <vt:lpstr>5. Future Work</vt:lpstr>
      <vt:lpstr>Back Up slides Aerogravity – GOCE DIR Rel. 4+EGM2008</vt:lpstr>
    </vt:vector>
  </TitlesOfParts>
  <Manager>Gerald.L.Mader@noaa.gov</Manager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Gravimetric Geoid Models Over the Great Lakes Region</dc:title>
  <dc:creator>Dan Roman</dc:creator>
  <cp:lastModifiedBy>Daniel R. Roman</cp:lastModifiedBy>
  <cp:revision>38</cp:revision>
  <dcterms:created xsi:type="dcterms:W3CDTF">2013-05-15T11:57:48Z</dcterms:created>
  <dcterms:modified xsi:type="dcterms:W3CDTF">2013-05-26T22:49:52Z</dcterms:modified>
</cp:coreProperties>
</file>