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70" r:id="rId2"/>
    <p:sldId id="271" r:id="rId3"/>
    <p:sldId id="315" r:id="rId4"/>
    <p:sldId id="316" r:id="rId5"/>
    <p:sldId id="317" r:id="rId6"/>
    <p:sldId id="289" r:id="rId7"/>
    <p:sldId id="287" r:id="rId8"/>
    <p:sldId id="292" r:id="rId9"/>
    <p:sldId id="302" r:id="rId10"/>
    <p:sldId id="290" r:id="rId11"/>
    <p:sldId id="293" r:id="rId12"/>
    <p:sldId id="291" r:id="rId13"/>
    <p:sldId id="301" r:id="rId14"/>
    <p:sldId id="288" r:id="rId15"/>
    <p:sldId id="294" r:id="rId16"/>
    <p:sldId id="295" r:id="rId17"/>
    <p:sldId id="296" r:id="rId18"/>
    <p:sldId id="273" r:id="rId19"/>
    <p:sldId id="297" r:id="rId20"/>
    <p:sldId id="298" r:id="rId21"/>
    <p:sldId id="299" r:id="rId22"/>
    <p:sldId id="300" r:id="rId23"/>
    <p:sldId id="264" r:id="rId24"/>
    <p:sldId id="268" r:id="rId25"/>
    <p:sldId id="274" r:id="rId26"/>
    <p:sldId id="265" r:id="rId27"/>
    <p:sldId id="266" r:id="rId28"/>
    <p:sldId id="267" r:id="rId29"/>
    <p:sldId id="303" r:id="rId30"/>
    <p:sldId id="304" r:id="rId31"/>
    <p:sldId id="306" r:id="rId32"/>
    <p:sldId id="308" r:id="rId33"/>
    <p:sldId id="311" r:id="rId34"/>
    <p:sldId id="275" r:id="rId35"/>
    <p:sldId id="276" r:id="rId36"/>
    <p:sldId id="313" r:id="rId37"/>
    <p:sldId id="312" r:id="rId38"/>
    <p:sldId id="278" r:id="rId39"/>
    <p:sldId id="283" r:id="rId40"/>
    <p:sldId id="279" r:id="rId41"/>
    <p:sldId id="280" r:id="rId42"/>
    <p:sldId id="281" r:id="rId43"/>
    <p:sldId id="314" r:id="rId44"/>
    <p:sldId id="285" r:id="rId45"/>
    <p:sldId id="286" r:id="rId46"/>
    <p:sldId id="269" r:id="rId4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2802" autoAdjust="0"/>
  </p:normalViewPr>
  <p:slideViewPr>
    <p:cSldViewPr>
      <p:cViewPr varScale="1">
        <p:scale>
          <a:sx n="115" d="100"/>
          <a:sy n="115" d="100"/>
        </p:scale>
        <p:origin x="1416" y="108"/>
      </p:cViewPr>
      <p:guideLst>
        <p:guide orient="horz" pos="2160"/>
        <p:guide pos="2880"/>
      </p:guideLst>
    </p:cSldViewPr>
  </p:slideViewPr>
  <p:notesTextViewPr>
    <p:cViewPr>
      <p:scale>
        <a:sx n="1" d="1"/>
        <a:sy n="1" d="1"/>
      </p:scale>
      <p:origin x="0" y="0"/>
    </p:cViewPr>
  </p:notesTextViewPr>
  <p:sorterViewPr>
    <p:cViewPr>
      <p:scale>
        <a:sx n="78" d="100"/>
        <a:sy n="78" d="100"/>
      </p:scale>
      <p:origin x="0" y="2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1DAC3255-DA4C-4E53-9879-F07B9530944C}" type="datetimeFigureOut">
              <a:rPr lang="en-US"/>
              <a:pPr>
                <a:defRPr/>
              </a:pPr>
              <a:t>3/24/2018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864C0EB6-6B3B-45C7-9857-7C8A32EED9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8B7CBD-8593-4B2C-BD60-AFD085BF55B4}" type="slidenum">
              <a:rPr lang="en-US" altLang="en-US" sz="1300" smtClean="0">
                <a:solidFill>
                  <a:srgbClr val="000000"/>
                </a:solidFill>
                <a:ea typeface="MS PGothic" panose="020B0600070205080204" pitchFamily="34" charset="-128"/>
              </a:rPr>
              <a:pPr>
                <a:spcBef>
                  <a:spcPct val="0"/>
                </a:spcBef>
              </a:pPr>
              <a:t>1</a:t>
            </a:fld>
            <a:endParaRPr lang="en-US" altLang="en-US" sz="1300" smtClean="0">
              <a:solidFill>
                <a:srgbClr val="000000"/>
              </a:solidFill>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16</a:t>
            </a:fld>
            <a:endParaRPr lang="en-US" altLang="en-US" sz="1400"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D630B3-965C-4494-97E9-C1FFEF2BCCD5}" type="slidenum">
              <a:rPr lang="en-US" altLang="en-US" sz="1400" smtClean="0">
                <a:latin typeface="Arial" panose="020B0604020202020204" pitchFamily="34" charset="0"/>
              </a:rPr>
              <a:pPr>
                <a:spcBef>
                  <a:spcPct val="0"/>
                </a:spcBef>
              </a:pPr>
              <a:t>17</a:t>
            </a:fld>
            <a:endParaRPr lang="en-US" altLang="en-US" sz="1400"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123AB5-FBE3-4E5C-9D34-5A21854829C2}" type="slidenum">
              <a:rPr lang="en-US" altLang="en-US" sz="1400" smtClean="0">
                <a:latin typeface="Arial" panose="020B0604020202020204" pitchFamily="34" charset="0"/>
              </a:rPr>
              <a:pPr>
                <a:spcBef>
                  <a:spcPct val="0"/>
                </a:spcBef>
              </a:pPr>
              <a:t>19</a:t>
            </a:fld>
            <a:endParaRPr lang="en-US" altLang="en-US" sz="1400"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671C47-CD6E-427C-957C-DC65CC27B2AB}" type="slidenum">
              <a:rPr lang="en-US" altLang="en-US" sz="1400" smtClean="0">
                <a:latin typeface="Arial" panose="020B0604020202020204" pitchFamily="34" charset="0"/>
              </a:rPr>
              <a:pPr>
                <a:spcBef>
                  <a:spcPct val="0"/>
                </a:spcBef>
              </a:pPr>
              <a:t>20</a:t>
            </a:fld>
            <a:endParaRPr lang="en-US" altLang="en-US" sz="1400"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F1CAB6-D1EF-4BDA-8444-820ADB08D709}" type="slidenum">
              <a:rPr lang="en-US" altLang="en-US" sz="1400" smtClean="0">
                <a:latin typeface="Arial" panose="020B0604020202020204" pitchFamily="34" charset="0"/>
              </a:rPr>
              <a:pPr>
                <a:spcBef>
                  <a:spcPct val="0"/>
                </a:spcBef>
              </a:pPr>
              <a:t>21</a:t>
            </a:fld>
            <a:endParaRPr lang="en-US" altLang="en-US" sz="1400"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002E5B-760E-495E-A665-45508AD8D564}" type="slidenum">
              <a:rPr lang="en-US" altLang="en-US" sz="1400" smtClean="0">
                <a:latin typeface="Arial" panose="020B0604020202020204" pitchFamily="34" charset="0"/>
              </a:rPr>
              <a:pPr>
                <a:spcBef>
                  <a:spcPct val="0"/>
                </a:spcBef>
              </a:pPr>
              <a:t>22</a:t>
            </a:fld>
            <a:endParaRPr lang="en-US" altLang="en-US" sz="1400"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Project Scope:</a:t>
            </a:r>
          </a:p>
          <a:p>
            <a:pPr marL="177851" indent="-177851" eaLnBrk="1" fontAlgn="auto" hangingPunct="1">
              <a:spcBef>
                <a:spcPts val="0"/>
              </a:spcBef>
              <a:spcAft>
                <a:spcPts val="0"/>
              </a:spcAft>
              <a:buFontTx/>
              <a:buChar char="-"/>
              <a:defRPr/>
            </a:pPr>
            <a:r>
              <a:rPr lang="en-US" dirty="0" smtClean="0"/>
              <a:t>Scope of the project: cover roughly 15.6 million square kilometers – contiguous united states, Alaska, Hawaii, Guam, and American Samoa</a:t>
            </a:r>
          </a:p>
          <a:p>
            <a:pPr marL="177851" indent="-177851" eaLnBrk="1" fontAlgn="auto" hangingPunct="1">
              <a:spcBef>
                <a:spcPts val="0"/>
              </a:spcBef>
              <a:spcAft>
                <a:spcPts val="0"/>
              </a:spcAft>
              <a:buFontTx/>
              <a:buChar char="-"/>
              <a:defRPr/>
            </a:pPr>
            <a:r>
              <a:rPr lang="en-US" dirty="0" smtClean="0"/>
              <a:t>In order to blend with satellite altimetry data the airborne survey is done to the continental shelf where possible or ~ 200 km beyond the shoreline or border, whichever is further</a:t>
            </a:r>
          </a:p>
          <a:p>
            <a:pPr marL="177851" indent="-177851" eaLnBrk="1" fontAlgn="auto" hangingPunct="1">
              <a:spcBef>
                <a:spcPts val="0"/>
              </a:spcBef>
              <a:spcAft>
                <a:spcPts val="0"/>
              </a:spcAft>
              <a:buFontTx/>
              <a:buChar char="-"/>
              <a:defRPr/>
            </a:pPr>
            <a:r>
              <a:rPr lang="en-US" dirty="0" smtClean="0"/>
              <a:t>Deadline of 2022 for datum rollout, which means a target of 2021 to finish the airborne survey</a:t>
            </a:r>
          </a:p>
          <a:p>
            <a:pPr marL="177851" indent="-177851" eaLnBrk="1" fontAlgn="auto" hangingPunct="1">
              <a:spcBef>
                <a:spcPts val="0"/>
              </a:spcBef>
              <a:spcAft>
                <a:spcPts val="0"/>
              </a:spcAft>
              <a:buFontTx/>
              <a:buChar char="-"/>
              <a:defRPr/>
            </a:pPr>
            <a:r>
              <a:rPr lang="en-US" dirty="0" smtClean="0"/>
              <a:t>Priority areas were defined as Alaska and coastal areas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Challenges:</a:t>
            </a:r>
          </a:p>
          <a:p>
            <a:pPr marL="177851" indent="-177851" eaLnBrk="1" fontAlgn="auto" hangingPunct="1">
              <a:spcBef>
                <a:spcPts val="0"/>
              </a:spcBef>
              <a:spcAft>
                <a:spcPts val="0"/>
              </a:spcAft>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7851" indent="-177851" eaLnBrk="1" fontAlgn="auto" hangingPunct="1">
              <a:spcBef>
                <a:spcPts val="0"/>
              </a:spcBef>
              <a:spcAft>
                <a:spcPts val="0"/>
              </a:spcAft>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64B3F0-9EB5-42B8-9152-23D195AADE52}" type="slidenum">
              <a:rPr lang="en-US" altLang="en-US" sz="1300" smtClean="0">
                <a:ea typeface="MS PGothic" panose="020B0600070205080204" pitchFamily="34" charset="-128"/>
              </a:rPr>
              <a:pPr>
                <a:spcBef>
                  <a:spcPct val="0"/>
                </a:spcBef>
              </a:pPr>
              <a:t>26</a:t>
            </a:fld>
            <a:endParaRPr lang="en-US" altLang="en-US" sz="1300" smtClean="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Block layout based on aircraft, adjust size of block if needed</a:t>
            </a:r>
          </a:p>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9EE15-D280-499D-B350-F322F11E9413}" type="slidenum">
              <a:rPr lang="en-US" altLang="en-US" sz="1300" smtClean="0">
                <a:ea typeface="MS PGothic" panose="020B0600070205080204" pitchFamily="34" charset="-128"/>
              </a:rPr>
              <a:pPr>
                <a:spcBef>
                  <a:spcPct val="0"/>
                </a:spcBef>
              </a:pPr>
              <a:t>28</a:t>
            </a:fld>
            <a:endParaRPr lang="en-US" altLang="en-US" sz="1300" smtClean="0">
              <a:ea typeface="MS PGothic"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dirty="0" smtClean="0"/>
              <a:t>Data Processing</a:t>
            </a:r>
          </a:p>
          <a:p>
            <a:pPr marL="177851" indent="-177851" eaLnBrk="1" hangingPunct="1">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7851" indent="-177851" eaLnBrk="1" hangingPunct="1">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7851" indent="-177851" eaLnBrk="1" hangingPunct="1">
              <a:buFontTx/>
              <a:buChar char="-"/>
              <a:defRPr/>
            </a:pPr>
            <a:r>
              <a:rPr lang="en-US" altLang="en-US" dirty="0" smtClean="0"/>
              <a:t>Gravity processing done using in-house software, Newton, which applies the absolute gravity tie, removes drift, and applies a vertical acceleration, </a:t>
            </a:r>
            <a:r>
              <a:rPr lang="en-US" altLang="en-US" dirty="0" err="1" smtClean="0"/>
              <a:t>Eotvos</a:t>
            </a:r>
            <a:r>
              <a:rPr lang="en-US" altLang="en-US" dirty="0" smtClean="0"/>
              <a:t>, and </a:t>
            </a:r>
            <a:r>
              <a:rPr lang="en-US" altLang="en-US" dirty="0" err="1" smtClean="0"/>
              <a:t>offlevel</a:t>
            </a:r>
            <a:r>
              <a:rPr lang="en-US" altLang="en-US" dirty="0" smtClean="0"/>
              <a:t> corrections and then is filtered three times with a time-domain frequency filter</a:t>
            </a:r>
          </a:p>
          <a:p>
            <a:pPr marL="177851" indent="-177851" eaLnBrk="1" hangingPunct="1">
              <a:buFontTx/>
              <a:buChar char="-"/>
              <a:defRPr/>
            </a:pPr>
            <a:r>
              <a:rPr lang="en-US" altLang="en-US" dirty="0" smtClean="0"/>
              <a:t>End of line trimming</a:t>
            </a:r>
          </a:p>
          <a:p>
            <a:pPr marL="177851" indent="-177851" eaLnBrk="1" hangingPunct="1">
              <a:buFontTx/>
              <a:buChar char="-"/>
              <a:defRPr/>
            </a:pPr>
            <a:r>
              <a:rPr lang="en-US" altLang="en-US" dirty="0" smtClean="0"/>
              <a:t>Data documentation produced and package released on the website</a:t>
            </a:r>
          </a:p>
          <a:p>
            <a:pPr marL="177851" indent="-177851" eaLnBrk="1" hangingPunct="1">
              <a:buFontTx/>
              <a:buChar char="-"/>
              <a:defRPr/>
            </a:pPr>
            <a:endParaRPr lang="en-US" altLang="en-US" dirty="0" smtClean="0"/>
          </a:p>
          <a:p>
            <a:pPr eaLnBrk="1" hangingPunct="1">
              <a:defRPr/>
            </a:pPr>
            <a:r>
              <a:rPr lang="en-US" altLang="en-US" dirty="0" smtClean="0"/>
              <a:t>This plot is an example of part of the output. We aim for +/- 5 </a:t>
            </a:r>
            <a:r>
              <a:rPr lang="en-US" altLang="en-US" dirty="0" err="1" smtClean="0"/>
              <a:t>mGals</a:t>
            </a:r>
            <a:r>
              <a:rPr lang="en-US" altLang="en-US"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710677-34E3-4205-AF0D-89B886C916B9}" type="slidenum">
              <a:rPr lang="en-US" altLang="en-US" sz="1300" smtClean="0">
                <a:ea typeface="MS PGothic" panose="020B0600070205080204" pitchFamily="34" charset="-128"/>
              </a:rPr>
              <a:pPr>
                <a:spcBef>
                  <a:spcPct val="0"/>
                </a:spcBef>
              </a:pPr>
              <a:t>30</a:t>
            </a:fld>
            <a:endParaRPr lang="en-US" altLang="en-US" sz="1300" smtClean="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hangingPunct="1">
              <a:defRPr/>
            </a:pPr>
            <a:r>
              <a:rPr lang="en-US" b="1" dirty="0" smtClean="0"/>
              <a:t>Internal:</a:t>
            </a:r>
          </a:p>
          <a:p>
            <a:pPr eaLnBrk="1" hangingPunct="1">
              <a:defRPr/>
            </a:pPr>
            <a:r>
              <a:rPr lang="en-US" dirty="0" smtClean="0"/>
              <a:t>Start with internal comparison</a:t>
            </a:r>
          </a:p>
          <a:p>
            <a:pPr marL="177851" indent="-177851" eaLnBrk="1" hangingPunct="1">
              <a:buFontTx/>
              <a:buChar char="-"/>
              <a:defRPr/>
            </a:pPr>
            <a:r>
              <a:rPr lang="en-US" dirty="0" smtClean="0"/>
              <a:t>Crossover analysis compares intersection points, aim for RMS of residuals of less than 5 </a:t>
            </a:r>
            <a:r>
              <a:rPr lang="en-US" dirty="0" err="1" smtClean="0"/>
              <a:t>mGals</a:t>
            </a:r>
            <a:r>
              <a:rPr lang="en-US" dirty="0" smtClean="0"/>
              <a:t> – identifies errors that may need to be removed</a:t>
            </a:r>
          </a:p>
          <a:p>
            <a:pPr marL="177851" indent="-177851" eaLnBrk="1" hangingPunct="1">
              <a:buFontTx/>
              <a:buChar char="-"/>
              <a:defRPr/>
            </a:pPr>
            <a:r>
              <a:rPr lang="en-US" dirty="0" smtClean="0"/>
              <a:t>Line to line comparison, as was shown earlier, but look at the cross correlation of the entire block</a:t>
            </a:r>
          </a:p>
          <a:p>
            <a:pPr marL="177851" indent="-177851" eaLnBrk="1" hangingPunct="1">
              <a:buFontTx/>
              <a:buChar char="-"/>
              <a:defRPr/>
            </a:pPr>
            <a:r>
              <a:rPr lang="en-US" dirty="0" err="1" smtClean="0"/>
              <a:t>Reflights</a:t>
            </a:r>
            <a:r>
              <a:rPr lang="en-US" dirty="0" smtClean="0"/>
              <a:t> of lines provide repeatability statistics</a:t>
            </a:r>
          </a:p>
          <a:p>
            <a:pPr eaLnBrk="1" hangingPunct="1">
              <a:defRPr/>
            </a:pPr>
            <a:endParaRPr lang="en-US" dirty="0" smtClean="0"/>
          </a:p>
          <a:p>
            <a:pPr eaLnBrk="1" hangingPunct="1">
              <a:defRPr/>
            </a:pPr>
            <a:r>
              <a:rPr lang="en-US" b="1" dirty="0" smtClean="0"/>
              <a:t>External:</a:t>
            </a:r>
          </a:p>
          <a:p>
            <a:pPr eaLnBrk="1" hangingPunct="1">
              <a:defRPr/>
            </a:pPr>
            <a:r>
              <a:rPr lang="en-US" dirty="0" smtClean="0"/>
              <a:t>Geoid comparison --</a:t>
            </a:r>
          </a:p>
          <a:p>
            <a:pPr marL="177851" indent="-177851" eaLnBrk="1" hangingPunct="1">
              <a:buFontTx/>
              <a:buChar char="-"/>
              <a:defRPr/>
            </a:pPr>
            <a:r>
              <a:rPr lang="en-US" dirty="0" smtClean="0"/>
              <a:t>Compared to EGM08 the airborne data often agrees with the satellite gravity</a:t>
            </a:r>
          </a:p>
          <a:p>
            <a:pPr marL="177851" indent="-177851" eaLnBrk="1" hangingPunct="1">
              <a:buFontTx/>
              <a:buChar char="-"/>
              <a:defRPr/>
            </a:pPr>
            <a:r>
              <a:rPr lang="en-US" dirty="0" smtClean="0"/>
              <a:t>Most updates are seen in areas of poor data coverage</a:t>
            </a:r>
          </a:p>
          <a:p>
            <a:pPr marL="177851" indent="-177851" eaLnBrk="1" hangingPunct="1">
              <a:buFontTx/>
              <a:buChar char="-"/>
              <a:defRPr/>
            </a:pPr>
            <a:r>
              <a:rPr lang="en-US" dirty="0" smtClean="0"/>
              <a:t>Shown is Lake Michigan, the gridded airborne data, EGM2008 versus GOCE, and then adding the airborne data to EGM2008 and again comparing with GOCE</a:t>
            </a:r>
          </a:p>
          <a:p>
            <a:pPr eaLnBrk="1" hangingPunct="1">
              <a:defRPr/>
            </a:pPr>
            <a:r>
              <a:rPr lang="en-US" dirty="0" smtClean="0"/>
              <a:t>GSVS –</a:t>
            </a:r>
          </a:p>
          <a:p>
            <a:pPr marL="177851" indent="-177851" eaLnBrk="1" hangingPunct="1">
              <a:buFontTx/>
              <a:buChar char="-"/>
              <a:defRPr/>
            </a:pPr>
            <a:r>
              <a:rPr lang="en-US" dirty="0" smtClean="0"/>
              <a:t>Three surveys: first flat and low gravity signal, second flat and high gravity signal, third rugged and high gravity signal</a:t>
            </a:r>
          </a:p>
          <a:p>
            <a:pPr marL="177851" indent="-177851" eaLnBrk="1" hangingPunct="1">
              <a:buFontTx/>
              <a:buChar char="-"/>
              <a:defRPr/>
            </a:pPr>
            <a:r>
              <a:rPr lang="en-US" dirty="0" smtClean="0"/>
              <a:t>First is completed and published, second completed and papers in progress, third in the planning stages</a:t>
            </a:r>
          </a:p>
          <a:p>
            <a:pPr marL="177851" indent="-177851" eaLnBrk="1" hangingPunct="1">
              <a:buFontTx/>
              <a:buChar char="-"/>
              <a:defRPr/>
            </a:pPr>
            <a:r>
              <a:rPr lang="en-US" dirty="0" smtClean="0"/>
              <a:t>2011 survey confirmed that the airborne gravity was contributing to the goal of a 1 cm accurate geoid</a:t>
            </a: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111AA3-7529-46DD-99FA-7E7AC57F3A6A}" type="slidenum">
              <a:rPr lang="en-US" altLang="en-US" sz="1300" smtClean="0">
                <a:ea typeface="MS PGothic" panose="020B0600070205080204" pitchFamily="34" charset="-128"/>
              </a:rPr>
              <a:pPr>
                <a:spcBef>
                  <a:spcPct val="0"/>
                </a:spcBef>
              </a:pPr>
              <a:t>31</a:t>
            </a:fld>
            <a:endParaRPr lang="en-US" altLang="en-US" sz="1300"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7916E1-81F2-4732-B36C-A6EF3CB32969}" type="slidenum">
              <a:rPr lang="en-US" altLang="en-US" sz="1400" smtClean="0">
                <a:latin typeface="Arial" panose="020B0604020202020204" pitchFamily="34" charset="0"/>
              </a:rPr>
              <a:pPr>
                <a:spcBef>
                  <a:spcPct val="0"/>
                </a:spcBef>
              </a:pPr>
              <a:t>2</a:t>
            </a:fld>
            <a:endParaRPr lang="en-US" altLang="en-US" sz="1400"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35</a:t>
            </a:fld>
            <a:endParaRPr lang="en-US" altLang="en-US" sz="1400"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36</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36063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37</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7391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1EAA72-A7E3-47CB-AEE8-F90920153FC3}" type="slidenum">
              <a:rPr lang="en-US" altLang="en-US" sz="1400" smtClean="0">
                <a:latin typeface="Arial" panose="020B0604020202020204" pitchFamily="34" charset="0"/>
              </a:rPr>
              <a:pPr>
                <a:spcBef>
                  <a:spcPct val="0"/>
                </a:spcBef>
              </a:pPr>
              <a:t>39</a:t>
            </a:fld>
            <a:endParaRPr lang="en-US" altLang="en-US" sz="1400"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F27572-4C5E-479C-89BD-F22F29234D68}" type="slidenum">
              <a:rPr lang="en-US" smtClean="0"/>
              <a:pPr>
                <a:defRPr/>
              </a:pPr>
              <a:t>43</a:t>
            </a:fld>
            <a:endParaRPr lang="en-US"/>
          </a:p>
        </p:txBody>
      </p:sp>
    </p:spTree>
    <p:extLst>
      <p:ext uri="{BB962C8B-B14F-4D97-AF65-F5344CB8AC3E}">
        <p14:creationId xmlns:p14="http://schemas.microsoft.com/office/powerpoint/2010/main" val="390454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F835AE-2455-44FB-AF1F-3D9D92F313F6}" type="slidenum">
              <a:rPr lang="en-US" altLang="en-US" sz="1400" smtClean="0">
                <a:solidFill>
                  <a:srgbClr val="000000"/>
                </a:solidFill>
                <a:latin typeface="Arial" panose="020B0604020202020204" pitchFamily="34" charset="0"/>
              </a:rPr>
              <a:pPr>
                <a:spcBef>
                  <a:spcPct val="0"/>
                </a:spcBef>
              </a:pPr>
              <a:t>44</a:t>
            </a:fld>
            <a:endParaRPr lang="en-US" altLang="en-US" sz="1400" smtClean="0">
              <a:solidFill>
                <a:srgbClr val="000000"/>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5C84-EE66-4517-BC7A-5D7BBED9A9CD}" type="slidenum">
              <a:rPr lang="en-US" altLang="en-US" sz="1400" smtClean="0">
                <a:solidFill>
                  <a:srgbClr val="000000"/>
                </a:solidFill>
                <a:latin typeface="Arial" panose="020B0604020202020204" pitchFamily="34" charset="0"/>
              </a:rPr>
              <a:pPr>
                <a:spcBef>
                  <a:spcPct val="0"/>
                </a:spcBef>
              </a:pPr>
              <a:t>45</a:t>
            </a:fld>
            <a:endParaRPr lang="en-US" altLang="en-US" sz="1400" smtClean="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3</a:t>
            </a:fld>
            <a:endParaRPr lang="en-US" altLang="en-US" sz="1300" smtClean="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816637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111"/>
          <p:cNvSpPr>
            <a:spLocks noGrp="1"/>
          </p:cNvSpPr>
          <p:nvPr>
            <p:ph type="sldNum" sz="quarter" idx="5"/>
          </p:nvPr>
        </p:nvSpPr>
        <p:spPr bwMode="auto">
          <a:xfrm>
            <a:off x="4195763" y="9207500"/>
            <a:ext cx="32131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87" tIns="48842" rIns="97687" bIns="48842"/>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SzPct val="25000"/>
            </a:pPr>
            <a:r>
              <a:rPr lang="en-US" altLang="en-US" smtClean="0">
                <a:solidFill>
                  <a:srgbClr val="000000"/>
                </a:solidFill>
                <a:ea typeface="ＭＳ Ｐゴシック" panose="020B0600070205080204" pitchFamily="34" charset="-128"/>
              </a:rPr>
              <a:t> </a:t>
            </a:r>
          </a:p>
        </p:txBody>
      </p:sp>
      <p:sp>
        <p:nvSpPr>
          <p:cNvPr id="18435" name="Shape 112"/>
          <p:cNvSpPr>
            <a:spLocks noGrp="1" noRot="1" noChangeAspect="1" noTextEdit="1"/>
          </p:cNvSpPr>
          <p:nvPr>
            <p:ph type="sldImg" idx="2"/>
          </p:nvPr>
        </p:nvSpPr>
        <p:spPr bwMode="auto">
          <a:xfrm>
            <a:off x="1282700" y="728663"/>
            <a:ext cx="4845050" cy="36337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8436" name="Shape 113"/>
          <p:cNvSpPr>
            <a:spLocks noGrp="1"/>
          </p:cNvSpPr>
          <p:nvPr>
            <p:ph type="body" idx="1"/>
          </p:nvPr>
        </p:nvSpPr>
        <p:spPr bwMode="auto">
          <a:xfrm>
            <a:off x="989013" y="4606925"/>
            <a:ext cx="5434012" cy="436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687" tIns="48842" rIns="97687" bIns="48842" numCol="1" anchor="t" anchorCtr="0" compatLnSpc="1">
            <a:prstTxWarp prst="textNoShape">
              <a:avLst/>
            </a:prstTxWarp>
          </a:bodyPr>
          <a:lstStyle/>
          <a:p>
            <a:pPr>
              <a:lnSpc>
                <a:spcPct val="60000"/>
              </a:lnSpc>
              <a:spcBef>
                <a:spcPct val="20000"/>
              </a:spcBef>
            </a:pPr>
            <a:r>
              <a:rPr lang="en-US" altLang="en-US" sz="1300" smtClean="0">
                <a:solidFill>
                  <a:schemeClr val="tx2"/>
                </a:solidFill>
                <a:latin typeface="Arial" panose="020B0604020202020204" pitchFamily="34" charset="0"/>
                <a:cs typeface="Times New Roman" panose="02020603050405020304" pitchFamily="18" charset="0"/>
              </a:rPr>
              <a:t>The NGS “State Geodetic Advisor” program has engaged a long-standing cost-sharing partnership between NGS and various states. On many levels it is a success...   However, the program has been a patchwork success and does not serve the nation equitably. Recognizing this imbalance…   NGS determined to transition to a regional advisor program. The regional program will consist of a smaller cadre of advisors, all well-trained and dynamic educators capable of serving multi-state regions, and the new program will be run all at the cost to NGS alone</a:t>
            </a:r>
            <a:r>
              <a:rPr lang="en-US" altLang="en-US" sz="1100" smtClean="0">
                <a:solidFill>
                  <a:schemeClr val="tx2"/>
                </a:solidFill>
                <a:latin typeface="Arial" panose="020B0604020202020204" pitchFamily="34" charset="0"/>
                <a:cs typeface="Times New Roman" panose="02020603050405020304" pitchFamily="18" charset="0"/>
              </a:rPr>
              <a:t>. </a:t>
            </a:r>
          </a:p>
          <a:p>
            <a:pPr algn="r">
              <a:lnSpc>
                <a:spcPct val="60000"/>
              </a:lnSpc>
              <a:spcBef>
                <a:spcPct val="20000"/>
              </a:spcBef>
            </a:pPr>
            <a:r>
              <a:rPr lang="en-US" altLang="en-US" sz="1300" i="1" smtClean="0">
                <a:solidFill>
                  <a:schemeClr val="tx2"/>
                </a:solidFill>
                <a:latin typeface="Arial" panose="020B0604020202020204" pitchFamily="34" charset="0"/>
                <a:cs typeface="Times New Roman" panose="02020603050405020304" pitchFamily="18" charset="0"/>
              </a:rPr>
              <a:t>NGS Ten-Year Strategic Plan, 2013</a:t>
            </a:r>
            <a:endParaRPr lang="en-US" altLang="en-US" sz="1300" smtClean="0"/>
          </a:p>
          <a:p>
            <a:pPr>
              <a:lnSpc>
                <a:spcPct val="80000"/>
              </a:lnSpc>
              <a:spcBef>
                <a:spcPct val="0"/>
              </a:spcBef>
            </a:pPr>
            <a:endParaRPr lang="en-US" altLang="en-US" sz="1300" smtClean="0"/>
          </a:p>
          <a:p>
            <a:pPr>
              <a:lnSpc>
                <a:spcPct val="80000"/>
              </a:lnSpc>
              <a:spcBef>
                <a:spcPct val="0"/>
              </a:spcBef>
            </a:pPr>
            <a:r>
              <a:rPr lang="en-US" altLang="en-US" sz="1300" smtClean="0"/>
              <a:t>The NGS Ten-Year Plan was adopted at the beginning of 2013, including four major goals and an enterprise goal:</a:t>
            </a:r>
          </a:p>
          <a:p>
            <a:pPr>
              <a:lnSpc>
                <a:spcPct val="80000"/>
              </a:lnSpc>
              <a:spcBef>
                <a:spcPct val="0"/>
              </a:spcBef>
            </a:pPr>
            <a:endParaRPr lang="en-US" altLang="en-US" sz="1300" smtClean="0"/>
          </a:p>
          <a:p>
            <a:pPr>
              <a:lnSpc>
                <a:spcPct val="80000"/>
              </a:lnSpc>
              <a:spcBef>
                <a:spcPct val="0"/>
              </a:spcBef>
            </a:pPr>
            <a:r>
              <a:rPr lang="en-US" altLang="en-US" sz="1300" smtClean="0"/>
              <a:t>Goal 1: Support the Users of the National Spatial Reference System.</a:t>
            </a:r>
          </a:p>
          <a:p>
            <a:pPr>
              <a:lnSpc>
                <a:spcPct val="80000"/>
              </a:lnSpc>
              <a:spcBef>
                <a:spcPct val="0"/>
              </a:spcBef>
            </a:pPr>
            <a:endParaRPr lang="en-US" altLang="en-US" sz="1300" smtClean="0"/>
          </a:p>
          <a:p>
            <a:pPr>
              <a:lnSpc>
                <a:spcPct val="80000"/>
              </a:lnSpc>
              <a:spcBef>
                <a:spcPct val="0"/>
              </a:spcBef>
            </a:pPr>
            <a:r>
              <a:rPr lang="en-US" altLang="en-US" sz="1300" smtClean="0"/>
              <a:t>Goal 2: Modernize and Improve the National Spatial Reference System.</a:t>
            </a:r>
          </a:p>
          <a:p>
            <a:pPr>
              <a:lnSpc>
                <a:spcPct val="80000"/>
              </a:lnSpc>
              <a:spcBef>
                <a:spcPct val="0"/>
              </a:spcBef>
            </a:pPr>
            <a:endParaRPr lang="en-US" altLang="en-US" sz="1300" smtClean="0"/>
          </a:p>
          <a:p>
            <a:pPr>
              <a:lnSpc>
                <a:spcPct val="80000"/>
              </a:lnSpc>
              <a:spcBef>
                <a:spcPct val="0"/>
              </a:spcBef>
            </a:pPr>
            <a:r>
              <a:rPr lang="en-US" altLang="en-US" sz="1300" smtClean="0"/>
              <a:t>Goal 3: Expand the National Spatial Reference System Stakeholder Base through Partnerships, Education and Outreach. </a:t>
            </a:r>
          </a:p>
          <a:p>
            <a:pPr>
              <a:lnSpc>
                <a:spcPct val="80000"/>
              </a:lnSpc>
              <a:spcBef>
                <a:spcPct val="0"/>
              </a:spcBef>
            </a:pPr>
            <a:endParaRPr lang="en-US" altLang="en-US" sz="1300" smtClean="0"/>
          </a:p>
          <a:p>
            <a:pPr>
              <a:lnSpc>
                <a:spcPct val="80000"/>
              </a:lnSpc>
              <a:spcBef>
                <a:spcPct val="0"/>
              </a:spcBef>
            </a:pPr>
            <a:r>
              <a:rPr lang="en-US" altLang="en-US" sz="1300" smtClean="0"/>
              <a:t>Goal 4: Develop and Enable a Workforce with a Supportive Environment. </a:t>
            </a:r>
          </a:p>
          <a:p>
            <a:pPr>
              <a:lnSpc>
                <a:spcPct val="80000"/>
              </a:lnSpc>
              <a:spcBef>
                <a:spcPct val="0"/>
              </a:spcBef>
            </a:pPr>
            <a:endParaRPr lang="en-US" altLang="en-US" sz="1300" smtClean="0"/>
          </a:p>
          <a:p>
            <a:pPr>
              <a:lnSpc>
                <a:spcPct val="80000"/>
              </a:lnSpc>
              <a:spcBef>
                <a:spcPct val="0"/>
              </a:spcBef>
            </a:pPr>
            <a:r>
              <a:rPr lang="en-US" altLang="en-US" sz="1300" smtClean="0"/>
              <a:t>Enterprise Goal: Improve Organizational and Administrative Functionality. </a:t>
            </a:r>
          </a:p>
          <a:p>
            <a:pPr>
              <a:lnSpc>
                <a:spcPct val="80000"/>
              </a:lnSpc>
              <a:spcBef>
                <a:spcPct val="0"/>
              </a:spcBef>
            </a:pPr>
            <a:endParaRPr lang="en-US" altLang="en-US" sz="1300" smtClean="0"/>
          </a:p>
        </p:txBody>
      </p:sp>
    </p:spTree>
    <p:extLst>
      <p:ext uri="{BB962C8B-B14F-4D97-AF65-F5344CB8AC3E}">
        <p14:creationId xmlns:p14="http://schemas.microsoft.com/office/powerpoint/2010/main" val="161872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AE5F8-9A81-4505-A28D-5C18E67DF436}" type="slidenum">
              <a:rPr lang="en-US" altLang="en-US" smtClean="0">
                <a:solidFill>
                  <a:srgbClr val="000000"/>
                </a:solidFill>
              </a:rPr>
              <a:pPr>
                <a:spcBef>
                  <a:spcPct val="0"/>
                </a:spcBef>
              </a:pPr>
              <a:t>5</a:t>
            </a:fld>
            <a:endParaRPr lang="en-US" altLang="en-US" smtClean="0">
              <a:solidFill>
                <a:srgbClr val="000000"/>
              </a:solidFill>
            </a:endParaRPr>
          </a:p>
        </p:txBody>
      </p:sp>
      <p:sp>
        <p:nvSpPr>
          <p:cNvPr id="20483" name="Rectangle 2"/>
          <p:cNvSpPr>
            <a:spLocks noGrp="1" noRot="1" noChangeAspect="1" noChangeArrowheads="1" noTextEdit="1"/>
          </p:cNvSpPr>
          <p:nvPr>
            <p:ph type="sldImg"/>
          </p:nvPr>
        </p:nvSpPr>
        <p:spPr bwMode="auto">
          <a:xfrm>
            <a:off x="1281113" y="730250"/>
            <a:ext cx="4845050" cy="3633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739775" y="4606925"/>
            <a:ext cx="5932488" cy="436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511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34D6-3526-4FAA-8AA9-1325F453E9C1}" type="slidenum">
              <a:rPr lang="en-US" altLang="en-US" sz="1300" smtClean="0">
                <a:latin typeface="Arial" panose="020B0604020202020204" pitchFamily="34" charset="0"/>
                <a:ea typeface="MS PGothic" panose="020B0600070205080204" pitchFamily="34" charset="-128"/>
              </a:rPr>
              <a:pPr>
                <a:spcBef>
                  <a:spcPct val="0"/>
                </a:spcBef>
              </a:pPr>
              <a:t>6</a:t>
            </a:fld>
            <a:endParaRPr lang="en-US" altLang="en-US" sz="1300" smtClean="0">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BCCF3F-CA9E-4CF6-B90B-8F5C856A774E}" type="slidenum">
              <a:rPr lang="en-US" altLang="en-US" sz="1400" smtClean="0">
                <a:latin typeface="Arial" panose="020B0604020202020204" pitchFamily="34" charset="0"/>
              </a:rPr>
              <a:pPr>
                <a:spcBef>
                  <a:spcPct val="0"/>
                </a:spcBef>
              </a:pPr>
              <a:t>7</a:t>
            </a:fld>
            <a:endParaRPr lang="en-US" altLang="en-US" sz="1400"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961518-A7E4-4866-AF10-50A52DBFF251}" type="slidenum">
              <a:rPr lang="en-US" altLang="en-US" sz="1400" smtClean="0">
                <a:latin typeface="Arial" panose="020B0604020202020204" pitchFamily="34" charset="0"/>
              </a:rPr>
              <a:pPr>
                <a:spcBef>
                  <a:spcPct val="0"/>
                </a:spcBef>
              </a:pPr>
              <a:t>14</a:t>
            </a:fld>
            <a:endParaRPr lang="en-US" altLang="en-US" sz="1400"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49BCFA-8203-4ED6-B990-3EEF76370BCA}" type="slidenum">
              <a:rPr lang="en-US" altLang="en-US" sz="1400" smtClean="0">
                <a:latin typeface="Arial" panose="020B0604020202020204" pitchFamily="34" charset="0"/>
              </a:rPr>
              <a:pPr>
                <a:spcBef>
                  <a:spcPct val="0"/>
                </a:spcBef>
              </a:pPr>
              <a:t>15</a:t>
            </a:fld>
            <a:endParaRPr lang="en-US" altLang="en-US" sz="1400"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A63512F-8B0B-4363-81D6-CC47A84B3C54}" type="datetimeFigureOut">
              <a:rPr lang="en-US"/>
              <a:pPr>
                <a:defRPr/>
              </a:pPr>
              <a:t>3/24/2018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C63A2-1CAD-4B9C-A1DE-836EE2D26559}" type="slidenum">
              <a:rPr lang="en-US" altLang="en-US"/>
              <a:pPr>
                <a:defRPr/>
              </a:pPr>
              <a:t>‹#›</a:t>
            </a:fld>
            <a:endParaRPr lang="en-US" altLang="en-US"/>
          </a:p>
        </p:txBody>
      </p:sp>
    </p:spTree>
    <p:extLst>
      <p:ext uri="{BB962C8B-B14F-4D97-AF65-F5344CB8AC3E}">
        <p14:creationId xmlns:p14="http://schemas.microsoft.com/office/powerpoint/2010/main" val="328341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D638A0-B4B4-4B91-801F-6C7C77DFD3B5}" type="datetimeFigureOut">
              <a:rPr lang="en-US"/>
              <a:pPr>
                <a:defRPr/>
              </a:pPr>
              <a:t>3/24/2018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BB53A4-1994-45A9-B4C0-1945D449F5FA}" type="slidenum">
              <a:rPr lang="en-US" altLang="en-US"/>
              <a:pPr>
                <a:defRPr/>
              </a:pPr>
              <a:t>‹#›</a:t>
            </a:fld>
            <a:endParaRPr lang="en-US" altLang="en-US"/>
          </a:p>
        </p:txBody>
      </p:sp>
    </p:spTree>
    <p:extLst>
      <p:ext uri="{BB962C8B-B14F-4D97-AF65-F5344CB8AC3E}">
        <p14:creationId xmlns:p14="http://schemas.microsoft.com/office/powerpoint/2010/main" val="18372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8B1372-F4C5-4A03-B664-26428F4DA1F0}" type="datetimeFigureOut">
              <a:rPr lang="en-US"/>
              <a:pPr>
                <a:defRPr/>
              </a:pPr>
              <a:t>3/24/2018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131BCE-067D-493D-B6EF-DF460C504B20}" type="slidenum">
              <a:rPr lang="en-US" altLang="en-US"/>
              <a:pPr>
                <a:defRPr/>
              </a:pPr>
              <a:t>‹#›</a:t>
            </a:fld>
            <a:endParaRPr lang="en-US" altLang="en-US"/>
          </a:p>
        </p:txBody>
      </p:sp>
    </p:spTree>
    <p:extLst>
      <p:ext uri="{BB962C8B-B14F-4D97-AF65-F5344CB8AC3E}">
        <p14:creationId xmlns:p14="http://schemas.microsoft.com/office/powerpoint/2010/main" val="427470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191481-4017-4D48-B0C0-B96965A5322D}" type="datetimeFigureOut">
              <a:rPr lang="en-US"/>
              <a:pPr>
                <a:defRPr/>
              </a:pPr>
              <a:t>3/24/2018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E79B9-77A7-4EE4-9D7E-728387FC8CD8}" type="slidenum">
              <a:rPr lang="en-US" altLang="en-US"/>
              <a:pPr>
                <a:defRPr/>
              </a:pPr>
              <a:t>‹#›</a:t>
            </a:fld>
            <a:endParaRPr lang="en-US" altLang="en-US"/>
          </a:p>
        </p:txBody>
      </p:sp>
    </p:spTree>
    <p:extLst>
      <p:ext uri="{BB962C8B-B14F-4D97-AF65-F5344CB8AC3E}">
        <p14:creationId xmlns:p14="http://schemas.microsoft.com/office/powerpoint/2010/main" val="135012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A9C24A-CDF1-47E5-926C-BFBC1A402983}" type="datetimeFigureOut">
              <a:rPr lang="en-US"/>
              <a:pPr>
                <a:defRPr/>
              </a:pPr>
              <a:t>3/24/2018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0B97D8-FC60-4A1A-B7D0-24AF63DC35B6}" type="slidenum">
              <a:rPr lang="en-US" altLang="en-US"/>
              <a:pPr>
                <a:defRPr/>
              </a:pPr>
              <a:t>‹#›</a:t>
            </a:fld>
            <a:endParaRPr lang="en-US" altLang="en-US"/>
          </a:p>
        </p:txBody>
      </p:sp>
    </p:spTree>
    <p:extLst>
      <p:ext uri="{BB962C8B-B14F-4D97-AF65-F5344CB8AC3E}">
        <p14:creationId xmlns:p14="http://schemas.microsoft.com/office/powerpoint/2010/main" val="421622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EABD2B-82D1-40C3-ADE5-8EF5698DEF69}" type="datetimeFigureOut">
              <a:rPr lang="en-US"/>
              <a:pPr>
                <a:defRPr/>
              </a:pPr>
              <a:t>3/24/2018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335C8D-089F-49B2-AED6-415315231F5A}" type="slidenum">
              <a:rPr lang="en-US" altLang="en-US"/>
              <a:pPr>
                <a:defRPr/>
              </a:pPr>
              <a:t>‹#›</a:t>
            </a:fld>
            <a:endParaRPr lang="en-US" altLang="en-US"/>
          </a:p>
        </p:txBody>
      </p:sp>
    </p:spTree>
    <p:extLst>
      <p:ext uri="{BB962C8B-B14F-4D97-AF65-F5344CB8AC3E}">
        <p14:creationId xmlns:p14="http://schemas.microsoft.com/office/powerpoint/2010/main" val="307287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FAD15EE-AE98-4B27-9376-FC89FD2B4F6A}" type="datetimeFigureOut">
              <a:rPr lang="en-US"/>
              <a:pPr>
                <a:defRPr/>
              </a:pPr>
              <a:t>3/24/2018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B454A1-0932-4073-926F-5A6694DD1EF8}" type="slidenum">
              <a:rPr lang="en-US" altLang="en-US"/>
              <a:pPr>
                <a:defRPr/>
              </a:pPr>
              <a:t>‹#›</a:t>
            </a:fld>
            <a:endParaRPr lang="en-US" altLang="en-US"/>
          </a:p>
        </p:txBody>
      </p:sp>
    </p:spTree>
    <p:extLst>
      <p:ext uri="{BB962C8B-B14F-4D97-AF65-F5344CB8AC3E}">
        <p14:creationId xmlns:p14="http://schemas.microsoft.com/office/powerpoint/2010/main" val="204743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49EB1E-34D5-4B87-B044-B400C562E49A}" type="datetimeFigureOut">
              <a:rPr lang="en-US"/>
              <a:pPr>
                <a:defRPr/>
              </a:pPr>
              <a:t>3/24/2018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E3C05B-8C59-4417-BD8B-B6C327C7A763}" type="slidenum">
              <a:rPr lang="en-US" altLang="en-US"/>
              <a:pPr>
                <a:defRPr/>
              </a:pPr>
              <a:t>‹#›</a:t>
            </a:fld>
            <a:endParaRPr lang="en-US" altLang="en-US"/>
          </a:p>
        </p:txBody>
      </p:sp>
    </p:spTree>
    <p:extLst>
      <p:ext uri="{BB962C8B-B14F-4D97-AF65-F5344CB8AC3E}">
        <p14:creationId xmlns:p14="http://schemas.microsoft.com/office/powerpoint/2010/main" val="137906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1B5B67-4CA7-42DD-8435-29364A86E7F2}" type="datetimeFigureOut">
              <a:rPr lang="en-US"/>
              <a:pPr>
                <a:defRPr/>
              </a:pPr>
              <a:t>3/24/2018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86D9D97-481A-4297-B06B-C107C80E306F}" type="slidenum">
              <a:rPr lang="en-US" altLang="en-US"/>
              <a:pPr>
                <a:defRPr/>
              </a:pPr>
              <a:t>‹#›</a:t>
            </a:fld>
            <a:endParaRPr lang="en-US" altLang="en-US"/>
          </a:p>
        </p:txBody>
      </p:sp>
    </p:spTree>
    <p:extLst>
      <p:ext uri="{BB962C8B-B14F-4D97-AF65-F5344CB8AC3E}">
        <p14:creationId xmlns:p14="http://schemas.microsoft.com/office/powerpoint/2010/main" val="359838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1031F7-3EB8-45C6-8A45-06FCAC34AE88}" type="datetimeFigureOut">
              <a:rPr lang="en-US"/>
              <a:pPr>
                <a:defRPr/>
              </a:pPr>
              <a:t>3/24/2018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1D2DF3-7C87-44C3-9EA8-C006CBDE0568}" type="slidenum">
              <a:rPr lang="en-US" altLang="en-US"/>
              <a:pPr>
                <a:defRPr/>
              </a:pPr>
              <a:t>‹#›</a:t>
            </a:fld>
            <a:endParaRPr lang="en-US" altLang="en-US"/>
          </a:p>
        </p:txBody>
      </p:sp>
    </p:spTree>
    <p:extLst>
      <p:ext uri="{BB962C8B-B14F-4D97-AF65-F5344CB8AC3E}">
        <p14:creationId xmlns:p14="http://schemas.microsoft.com/office/powerpoint/2010/main" val="413893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0276CB-2402-421C-82A4-2A17B7DC265D}" type="datetimeFigureOut">
              <a:rPr lang="en-US"/>
              <a:pPr>
                <a:defRPr/>
              </a:pPr>
              <a:t>3/24/2018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0D3731-332F-4709-A1EE-A9FF400E5ABD}" type="slidenum">
              <a:rPr lang="en-US" altLang="en-US"/>
              <a:pPr>
                <a:defRPr/>
              </a:pPr>
              <a:t>‹#›</a:t>
            </a:fld>
            <a:endParaRPr lang="en-US" altLang="en-US"/>
          </a:p>
        </p:txBody>
      </p:sp>
    </p:spTree>
    <p:extLst>
      <p:ext uri="{BB962C8B-B14F-4D97-AF65-F5344CB8AC3E}">
        <p14:creationId xmlns:p14="http://schemas.microsoft.com/office/powerpoint/2010/main" val="210661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4A326B94-4ED7-4326-853B-3A1996CAE103}" type="datetimeFigureOut">
              <a:rPr lang="en-US"/>
              <a:pPr>
                <a:defRPr/>
              </a:pPr>
              <a:t>3/24/2018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FF51A3E-DB1E-4633-B880-432D268120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eodesy.noaa.gov/datums/newdatums/index.s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ngs.noaa.gov/GRAV-D/"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4463" y="1203325"/>
            <a:ext cx="8799512" cy="4892675"/>
          </a:xfrm>
          <a:prstGeom prst="rect">
            <a:avLst/>
          </a:prstGeom>
          <a:noFill/>
          <a:ln w="9525">
            <a:noFill/>
            <a:miter lim="800000"/>
            <a:headEnd/>
            <a:tailEnd/>
          </a:ln>
          <a:effectLst/>
        </p:spPr>
        <p:txBody>
          <a:bodyPr anchor="ctr"/>
          <a:lstStyle/>
          <a:p>
            <a:pPr algn="ctr" defTabSz="457200" eaLnBrk="1" fontAlgn="auto" hangingPunct="1">
              <a:spcBef>
                <a:spcPts val="0"/>
              </a:spcBef>
              <a:spcAft>
                <a:spcPts val="0"/>
              </a:spcAft>
              <a:defRPr/>
            </a:pPr>
            <a:endParaRPr lang="en-US" sz="2800" b="1" dirty="0">
              <a:solidFill>
                <a:prstClr val="black"/>
              </a:solidFill>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800" b="1" dirty="0">
              <a:solidFill>
                <a:prstClr val="black"/>
              </a:solidFill>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16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4400" b="1" dirty="0" smtClean="0">
                <a:solidFill>
                  <a:schemeClr val="tx2"/>
                </a:solidFill>
                <a:effectLst>
                  <a:outerShdw blurRad="38100" dist="38100" dir="2700000" algn="tl">
                    <a:srgbClr val="C0C0C0"/>
                  </a:outerShdw>
                </a:effectLst>
                <a:latin typeface="+mn-lt"/>
                <a:ea typeface="ＭＳ Ｐゴシック" charset="0"/>
                <a:cs typeface="ＭＳ Ｐゴシック" charset="0"/>
              </a:rPr>
              <a:t>The Basis of NGS’ New Geopotential Datum and the Geoid Slope Validation Survey of Southern Colorado</a:t>
            </a:r>
            <a:endParaRPr lang="en-US" sz="3200" dirty="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800" dirty="0" smtClean="0">
                <a:solidFill>
                  <a:schemeClr val="tx2"/>
                </a:solidFill>
                <a:effectLst>
                  <a:outerShdw blurRad="38100" dist="38100" dir="2700000" algn="tl">
                    <a:srgbClr val="C0C0C0"/>
                  </a:outerShdw>
                </a:effectLst>
                <a:latin typeface="+mn-lt"/>
                <a:ea typeface="ＭＳ Ｐゴシック" charset="0"/>
                <a:cs typeface="ＭＳ Ｐゴシック" charset="0"/>
              </a:rPr>
              <a:t>PLSC Summit, March 7 2018</a:t>
            </a:r>
          </a:p>
          <a:p>
            <a:pPr algn="ctr" defTabSz="457200" eaLnBrk="1" fontAlgn="auto" hangingPunct="1">
              <a:spcBef>
                <a:spcPts val="0"/>
              </a:spcBef>
              <a:spcAft>
                <a:spcPts val="0"/>
              </a:spcAft>
              <a:defRPr/>
            </a:pPr>
            <a:endPar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400" dirty="0" smtClean="0">
                <a:solidFill>
                  <a:schemeClr val="tx2"/>
                </a:solidFill>
                <a:effectLst>
                  <a:outerShdw blurRad="38100" dist="38100" dir="2700000" algn="tl">
                    <a:srgbClr val="C0C0C0"/>
                  </a:outerShdw>
                </a:effectLst>
                <a:latin typeface="+mn-lt"/>
                <a:ea typeface="ＭＳ Ｐゴシック" charset="0"/>
                <a:cs typeface="ＭＳ Ｐゴシック" charset="0"/>
              </a:rPr>
              <a:t>Derek </a:t>
            </a:r>
            <a:r>
              <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rPr>
              <a:t>van </a:t>
            </a:r>
            <a:r>
              <a:rPr lang="en-US" sz="2400" dirty="0" smtClean="0">
                <a:solidFill>
                  <a:schemeClr val="tx2"/>
                </a:solidFill>
                <a:effectLst>
                  <a:outerShdw blurRad="38100" dist="38100" dir="2700000" algn="tl">
                    <a:srgbClr val="C0C0C0"/>
                  </a:outerShdw>
                </a:effectLst>
                <a:latin typeface="+mn-lt"/>
                <a:ea typeface="ＭＳ Ｐゴシック" charset="0"/>
                <a:cs typeface="ＭＳ Ｐゴシック" charset="0"/>
              </a:rPr>
              <a:t>Westrum, Ph.D.</a:t>
            </a:r>
            <a:endPar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400" dirty="0">
                <a:solidFill>
                  <a:schemeClr val="tx2"/>
                </a:solidFill>
                <a:effectLst>
                  <a:outerShdw blurRad="38100" dist="38100" dir="2700000" algn="tl">
                    <a:srgbClr val="C0C0C0"/>
                  </a:outerShdw>
                </a:effectLst>
                <a:latin typeface="+mn-lt"/>
                <a:ea typeface="ＭＳ Ｐゴシック" charset="0"/>
                <a:cs typeface="ＭＳ Ｐゴシック" charset="0"/>
              </a:rPr>
              <a:t>NGS Observations and Analysis Division</a:t>
            </a:r>
          </a:p>
          <a:p>
            <a:pPr algn="ctr" defTabSz="457200" eaLnBrk="1" fontAlgn="auto" hangingPunct="1">
              <a:spcBef>
                <a:spcPts val="0"/>
              </a:spcBef>
              <a:spcAft>
                <a:spcPts val="0"/>
              </a:spcAft>
              <a:defRPr/>
            </a:pPr>
            <a:r>
              <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hlinkClick r:id="rId3"/>
              </a:rPr>
              <a:t>derek.vanwestrum@noaa.gov</a:t>
            </a: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800" dirty="0">
                <a:solidFill>
                  <a:schemeClr val="tx2"/>
                </a:solidFill>
                <a:effectLst>
                  <a:outerShdw blurRad="38100" dist="38100" dir="2700000" algn="tl">
                    <a:srgbClr val="C0C0C0"/>
                  </a:outerShdw>
                </a:effectLst>
                <a:latin typeface="+mn-lt"/>
                <a:ea typeface="ＭＳ Ｐゴシック" charset="0"/>
                <a:cs typeface="ＭＳ Ｐゴシック" charset="0"/>
              </a:rPr>
              <a:t>NOAA’s National Geodetic Survey</a:t>
            </a:r>
          </a:p>
          <a:p>
            <a:pPr algn="ctr" defTabSz="457200" eaLnBrk="1" fontAlgn="auto" hangingPunct="1">
              <a:spcBef>
                <a:spcPts val="0"/>
              </a:spcBef>
              <a:spcAft>
                <a:spcPts val="0"/>
              </a:spcAft>
              <a:defRPr/>
            </a:pPr>
            <a:r>
              <a:rPr lang="en-US" sz="2800" dirty="0">
                <a:solidFill>
                  <a:schemeClr val="tx2"/>
                </a:solidFill>
                <a:effectLst>
                  <a:outerShdw blurRad="38100" dist="38100" dir="2700000" algn="tl">
                    <a:srgbClr val="C0C0C0"/>
                  </a:outerShdw>
                </a:effectLst>
                <a:latin typeface="+mn-lt"/>
                <a:ea typeface="ＭＳ Ｐゴシック" charset="0"/>
                <a:cs typeface="ＭＳ Ｐゴシック" charset="0"/>
              </a:rPr>
              <a:t>geodesy.noaa.gov</a:t>
            </a:r>
          </a:p>
          <a:p>
            <a:pPr algn="ctr" defTabSz="457200" eaLnBrk="1" fontAlgn="auto" hangingPunct="1">
              <a:spcBef>
                <a:spcPts val="0"/>
              </a:spcBef>
              <a:spcAft>
                <a:spcPts val="0"/>
              </a:spcAft>
              <a:defRPr/>
            </a:pPr>
            <a:endParaRPr lang="en-US" sz="24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endPar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endParaRPr>
          </a:p>
          <a:p>
            <a:pPr algn="ctr" defTabSz="457200" eaLnBrk="1" fontAlgn="auto" hangingPunct="1">
              <a:spcBef>
                <a:spcPts val="0"/>
              </a:spcBef>
              <a:spcAft>
                <a:spcPts val="0"/>
              </a:spcAft>
              <a:defRPr/>
            </a:pPr>
            <a:r>
              <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rPr>
              <a:t/>
            </a:r>
            <a:br>
              <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rPr>
            </a:br>
            <a:endParaRPr lang="en-US" sz="2000" dirty="0">
              <a:solidFill>
                <a:prstClr val="black"/>
              </a:solidFill>
              <a:effectLst>
                <a:outerShdw blurRad="38100" dist="38100" dir="2700000" algn="tl">
                  <a:srgbClr val="C0C0C0"/>
                </a:outerShdw>
              </a:effectLst>
              <a:latin typeface="+mn-lt"/>
              <a:ea typeface="ＭＳ Ｐゴシック" charset="0"/>
              <a:cs typeface="ＭＳ Ｐゴシック" charset="0"/>
            </a:endParaRPr>
          </a:p>
        </p:txBody>
      </p:sp>
      <p:sp>
        <p:nvSpPr>
          <p:cNvPr id="3075"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076"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07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14B2647-F7A1-482A-8ED0-98D97313E72B}" type="slidenum">
              <a:rPr lang="en-US" altLang="en-US" sz="1200" smtClean="0">
                <a:solidFill>
                  <a:srgbClr val="898989"/>
                </a:solidFill>
              </a:rPr>
              <a:pPr>
                <a:spcBef>
                  <a:spcPct val="0"/>
                </a:spcBef>
                <a:buFontTx/>
                <a:buNone/>
              </a:pPr>
              <a:t>1</a:t>
            </a:fld>
            <a:endParaRPr lang="en-US" altLang="en-US" sz="1200" smtClean="0">
              <a:solidFill>
                <a:srgbClr val="898989"/>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gs.noaa.gov/PUBS_LIB/NAVD88/NAVD88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502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382000" cy="1143000"/>
          </a:xfrm>
        </p:spPr>
        <p:txBody>
          <a:bodyPr/>
          <a:lstStyle/>
          <a:p>
            <a:pPr eaLnBrk="1" hangingPunct="1"/>
            <a:r>
              <a:rPr lang="en-US" altLang="en-US" smtClean="0">
                <a:solidFill>
                  <a:schemeClr val="tx2"/>
                </a:solidFill>
              </a:rPr>
              <a:t>“Old Man and The Sea (Level) cont.”</a:t>
            </a:r>
          </a:p>
        </p:txBody>
      </p:sp>
      <p:sp>
        <p:nvSpPr>
          <p:cNvPr id="18435" name="Rectangle 3"/>
          <p:cNvSpPr>
            <a:spLocks noChangeArrowheads="1"/>
          </p:cNvSpPr>
          <p:nvPr/>
        </p:nvSpPr>
        <p:spPr bwMode="auto">
          <a:xfrm>
            <a:off x="457200" y="1752600"/>
            <a:ext cx="5715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chemeClr val="tx2"/>
                </a:solidFill>
                <a:latin typeface="Arial" panose="020B0604020202020204" pitchFamily="34" charset="0"/>
              </a:rPr>
              <a:t>“…a leveling network on the North American Continent, ranging from Alaska, through Canada, across the United States, affixed to a single origin point on the continent:</a:t>
            </a:r>
          </a:p>
          <a:p>
            <a:pPr eaLnBrk="1" hangingPunct="1">
              <a:spcBef>
                <a:spcPct val="0"/>
              </a:spcBef>
              <a:buFontTx/>
              <a:buNone/>
            </a:pPr>
            <a:r>
              <a:rPr lang="en-US" altLang="en-US" sz="1800" dirty="0">
                <a:solidFill>
                  <a:schemeClr val="tx2"/>
                </a:solidFill>
                <a:latin typeface="Arial" panose="020B0604020202020204" pitchFamily="34" charset="0"/>
              </a:rPr>
              <a:t>Tide Station &amp; Location = Pointe-au-Pere, Rimouski, Quebec, Canada</a:t>
            </a:r>
          </a:p>
          <a:p>
            <a:pPr eaLnBrk="1" hangingPunct="1">
              <a:spcBef>
                <a:spcPct val="0"/>
              </a:spcBef>
              <a:buFontTx/>
              <a:buNone/>
            </a:pPr>
            <a:r>
              <a:rPr lang="en-US" altLang="en-US" sz="1800" dirty="0">
                <a:solidFill>
                  <a:schemeClr val="tx2"/>
                </a:solidFill>
                <a:latin typeface="Arial" panose="020B0604020202020204" pitchFamily="34" charset="0"/>
              </a:rPr>
              <a:t>PID = TY5255</a:t>
            </a:r>
          </a:p>
          <a:p>
            <a:pPr eaLnBrk="1" hangingPunct="1">
              <a:spcBef>
                <a:spcPct val="0"/>
              </a:spcBef>
              <a:buFontTx/>
              <a:buNone/>
            </a:pPr>
            <a:r>
              <a:rPr lang="en-US" altLang="en-US" sz="1800" dirty="0">
                <a:solidFill>
                  <a:schemeClr val="tx2"/>
                </a:solidFill>
                <a:latin typeface="Arial" panose="020B0604020202020204" pitchFamily="34" charset="0"/>
              </a:rPr>
              <a:t>GSD* Designation = 54L071</a:t>
            </a:r>
          </a:p>
          <a:p>
            <a:pPr eaLnBrk="1" hangingPunct="1">
              <a:spcBef>
                <a:spcPct val="0"/>
              </a:spcBef>
              <a:buFontTx/>
              <a:buNone/>
            </a:pPr>
            <a:r>
              <a:rPr lang="en-US" altLang="en-US" sz="1800" dirty="0">
                <a:solidFill>
                  <a:schemeClr val="tx2"/>
                </a:solidFill>
                <a:latin typeface="Arial" panose="020B0604020202020204" pitchFamily="34" charset="0"/>
              </a:rPr>
              <a:t>Bench Mark = 1250 G</a:t>
            </a:r>
          </a:p>
          <a:p>
            <a:pPr eaLnBrk="1" hangingPunct="1">
              <a:spcBef>
                <a:spcPct val="0"/>
              </a:spcBef>
              <a:buFontTx/>
              <a:buNone/>
            </a:pPr>
            <a:r>
              <a:rPr lang="en-US" altLang="en-US" sz="1800" dirty="0" smtClean="0">
                <a:solidFill>
                  <a:schemeClr val="tx2"/>
                </a:solidFill>
                <a:latin typeface="Arial" panose="020B0604020202020204" pitchFamily="34" charset="0"/>
              </a:rPr>
              <a:t>Height </a:t>
            </a:r>
            <a:r>
              <a:rPr lang="en-US" altLang="en-US" sz="1800" dirty="0">
                <a:solidFill>
                  <a:schemeClr val="tx2"/>
                </a:solidFill>
                <a:latin typeface="Arial" panose="020B0604020202020204" pitchFamily="34" charset="0"/>
              </a:rPr>
              <a:t>above </a:t>
            </a:r>
            <a:r>
              <a:rPr lang="en-US" altLang="en-US" sz="1800" dirty="0" smtClean="0">
                <a:solidFill>
                  <a:schemeClr val="tx2"/>
                </a:solidFill>
                <a:latin typeface="Arial" panose="020B0604020202020204" pitchFamily="34" charset="0"/>
              </a:rPr>
              <a:t>LMSL </a:t>
            </a:r>
            <a:r>
              <a:rPr lang="en-US" altLang="en-US" sz="1800" dirty="0">
                <a:solidFill>
                  <a:schemeClr val="tx2"/>
                </a:solidFill>
                <a:latin typeface="Arial" panose="020B0604020202020204" pitchFamily="34" charset="0"/>
              </a:rPr>
              <a:t>= </a:t>
            </a:r>
            <a:r>
              <a:rPr lang="en-US" altLang="en-US" sz="1800" dirty="0" smtClean="0">
                <a:solidFill>
                  <a:schemeClr val="tx2"/>
                </a:solidFill>
                <a:latin typeface="Arial" panose="020B0604020202020204" pitchFamily="34" charset="0"/>
              </a:rPr>
              <a:t>6.271m</a:t>
            </a:r>
            <a:endParaRPr lang="en-US" altLang="en-US" sz="1800" dirty="0">
              <a:solidFill>
                <a:schemeClr val="tx2"/>
              </a:solidFill>
              <a:latin typeface="Arial" panose="020B0604020202020204" pitchFamily="34" charset="0"/>
            </a:endParaRPr>
          </a:p>
          <a:p>
            <a:pPr eaLnBrk="1" hangingPunct="1">
              <a:spcBef>
                <a:spcPct val="0"/>
              </a:spcBef>
              <a:buFontTx/>
              <a:buNone/>
            </a:pPr>
            <a:endParaRPr lang="en-US" altLang="en-US" sz="1800" dirty="0">
              <a:solidFill>
                <a:schemeClr val="tx2"/>
              </a:solidFill>
              <a:latin typeface="Arial" panose="020B0604020202020204" pitchFamily="34" charset="0"/>
            </a:endParaRPr>
          </a:p>
          <a:p>
            <a:pPr marL="0" lvl="1" eaLnBrk="1" hangingPunct="1">
              <a:spcBef>
                <a:spcPct val="0"/>
              </a:spcBef>
              <a:buFontTx/>
              <a:buNone/>
            </a:pPr>
            <a:r>
              <a:rPr lang="en-US" altLang="en-US" sz="1800" dirty="0">
                <a:solidFill>
                  <a:schemeClr val="tx2"/>
                </a:solidFill>
                <a:latin typeface="Arial" panose="020B0604020202020204" pitchFamily="34" charset="0"/>
                <a:sym typeface="Times New Roman" panose="02020603050405020304" pitchFamily="18" charset="0"/>
              </a:rPr>
              <a:t>Massive leveling and gravity campaign across the country in the 1980s yielded measurements at &gt;500,000 benchmarks</a:t>
            </a:r>
          </a:p>
          <a:p>
            <a:pPr eaLnBrk="1" hangingPunct="1">
              <a:spcBef>
                <a:spcPct val="0"/>
              </a:spcBef>
              <a:buFontTx/>
              <a:buNone/>
            </a:pPr>
            <a:endParaRPr lang="en-US" altLang="en-US" sz="1800" dirty="0">
              <a:solidFill>
                <a:schemeClr val="tx2"/>
              </a:solidFill>
              <a:latin typeface="Arial" panose="020B0604020202020204" pitchFamily="34" charset="0"/>
            </a:endParaRPr>
          </a:p>
        </p:txBody>
      </p:sp>
      <p:sp>
        <p:nvSpPr>
          <p:cNvPr id="18436" name="Rectangle 4"/>
          <p:cNvSpPr>
            <a:spLocks noChangeArrowheads="1"/>
          </p:cNvSpPr>
          <p:nvPr/>
        </p:nvSpPr>
        <p:spPr bwMode="auto">
          <a:xfrm>
            <a:off x="381000" y="1217613"/>
            <a:ext cx="861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solidFill>
                  <a:schemeClr val="tx2"/>
                </a:solidFill>
                <a:latin typeface="Arial" panose="020B0604020202020204" pitchFamily="34" charset="0"/>
              </a:rPr>
              <a:t>NAVD88, the current vertical datum is still based on sea level</a:t>
            </a:r>
            <a:endParaRPr lang="en-US" altLang="en-US" sz="2800">
              <a:solidFill>
                <a:schemeClr val="tx2"/>
              </a:solidFill>
              <a:latin typeface="Arial" panose="020B0604020202020204" pitchFamily="34" charset="0"/>
            </a:endParaRPr>
          </a:p>
        </p:txBody>
      </p:sp>
      <p:pic>
        <p:nvPicPr>
          <p:cNvPr id="18437" name="Picture 6" descr="Father Point lighthou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81200"/>
            <a:ext cx="2752725"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04800" y="457200"/>
            <a:ext cx="5562600" cy="762000"/>
          </a:xfrm>
        </p:spPr>
        <p:txBody>
          <a:bodyPr/>
          <a:lstStyle/>
          <a:p>
            <a:pPr eaLnBrk="1" hangingPunct="1"/>
            <a:r>
              <a:rPr lang="en-US" altLang="en-US" smtClean="0">
                <a:solidFill>
                  <a:schemeClr val="tx2"/>
                </a:solidFill>
              </a:rPr>
              <a:t>Problems with NAVD88</a:t>
            </a:r>
          </a:p>
        </p:txBody>
      </p:sp>
      <p:sp>
        <p:nvSpPr>
          <p:cNvPr id="19459" name="Rectangle 3"/>
          <p:cNvSpPr>
            <a:spLocks noChangeArrowheads="1"/>
          </p:cNvSpPr>
          <p:nvPr/>
        </p:nvSpPr>
        <p:spPr bwMode="auto">
          <a:xfrm>
            <a:off x="533400" y="2193925"/>
            <a:ext cx="5562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a:solidFill>
                  <a:schemeClr val="tx2"/>
                </a:solidFill>
                <a:latin typeface="Arial" panose="020B0604020202020204" pitchFamily="34" charset="0"/>
              </a:rPr>
              <a:t>It is only realized at the benchmarks it occupies.  “New” points, or local survey control, must be leveled to an existing benchmark</a:t>
            </a:r>
          </a:p>
          <a:p>
            <a:pPr eaLnBrk="1" hangingPunct="1">
              <a:spcBef>
                <a:spcPct val="0"/>
              </a:spcBef>
            </a:pPr>
            <a:r>
              <a:rPr lang="en-US" altLang="en-US" sz="1800">
                <a:solidFill>
                  <a:schemeClr val="tx2"/>
                </a:solidFill>
                <a:latin typeface="Arial" panose="020B0604020202020204" pitchFamily="34" charset="0"/>
              </a:rPr>
              <a:t>Benchmarks change (height, especially) or disappear with time:</a:t>
            </a:r>
          </a:p>
          <a:p>
            <a:pPr lvl="1" eaLnBrk="1" hangingPunct="1">
              <a:spcBef>
                <a:spcPct val="0"/>
              </a:spcBef>
              <a:buFont typeface="Arial" panose="020B0604020202020204" pitchFamily="34" charset="0"/>
              <a:buChar char="•"/>
            </a:pPr>
            <a:r>
              <a:rPr lang="en-US" altLang="en-US" sz="1800">
                <a:solidFill>
                  <a:schemeClr val="tx2"/>
                </a:solidFill>
                <a:latin typeface="Arial" panose="020B0604020202020204" pitchFamily="34" charset="0"/>
              </a:rPr>
              <a:t>Hydrology – </a:t>
            </a:r>
            <a:r>
              <a:rPr lang="en-US" altLang="en-US" sz="1800" b="1">
                <a:solidFill>
                  <a:schemeClr val="tx2"/>
                </a:solidFill>
                <a:latin typeface="Arial" panose="020B0604020202020204" pitchFamily="34" charset="0"/>
              </a:rPr>
              <a:t>subsidence</a:t>
            </a:r>
            <a:r>
              <a:rPr lang="en-US" altLang="en-US" sz="1800">
                <a:solidFill>
                  <a:schemeClr val="tx2"/>
                </a:solidFill>
                <a:latin typeface="Arial" panose="020B0604020202020204" pitchFamily="34" charset="0"/>
              </a:rPr>
              <a:t> from ground water usage (10s of meters in California!)</a:t>
            </a:r>
          </a:p>
          <a:p>
            <a:pPr lvl="1" eaLnBrk="1" hangingPunct="1">
              <a:spcBef>
                <a:spcPct val="0"/>
              </a:spcBef>
              <a:buFont typeface="Arial" panose="020B0604020202020204" pitchFamily="34" charset="0"/>
              <a:buChar char="•"/>
            </a:pPr>
            <a:r>
              <a:rPr lang="en-US" altLang="en-US" sz="1800">
                <a:solidFill>
                  <a:schemeClr val="tx2"/>
                </a:solidFill>
                <a:latin typeface="Arial" panose="020B0604020202020204" pitchFamily="34" charset="0"/>
              </a:rPr>
              <a:t>Cryospheric – glacial isostatic adjustment (post-glacial rebound)</a:t>
            </a:r>
          </a:p>
          <a:p>
            <a:pPr lvl="1" eaLnBrk="1" hangingPunct="1">
              <a:spcBef>
                <a:spcPct val="0"/>
              </a:spcBef>
              <a:buFont typeface="Arial" panose="020B0604020202020204" pitchFamily="34" charset="0"/>
              <a:buChar char="•"/>
            </a:pPr>
            <a:r>
              <a:rPr lang="en-US" altLang="en-US" sz="1800">
                <a:solidFill>
                  <a:schemeClr val="tx2"/>
                </a:solidFill>
                <a:latin typeface="Arial" panose="020B0604020202020204" pitchFamily="34" charset="0"/>
              </a:rPr>
              <a:t>Earthquakes, volcanoes </a:t>
            </a:r>
          </a:p>
          <a:p>
            <a:pPr lvl="1" eaLnBrk="1" hangingPunct="1">
              <a:spcBef>
                <a:spcPct val="0"/>
              </a:spcBef>
              <a:buFont typeface="Arial" panose="020B0604020202020204" pitchFamily="34" charset="0"/>
              <a:buChar char="•"/>
            </a:pPr>
            <a:r>
              <a:rPr lang="en-US" altLang="en-US" sz="1800">
                <a:solidFill>
                  <a:schemeClr val="tx2"/>
                </a:solidFill>
                <a:latin typeface="Arial" panose="020B0604020202020204" pitchFamily="34" charset="0"/>
              </a:rPr>
              <a:t>Pesky vandals…</a:t>
            </a:r>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2400"/>
            <a:ext cx="2616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mtClean="0">
                <a:solidFill>
                  <a:schemeClr val="tx2"/>
                </a:solidFill>
              </a:rPr>
              <a:t>Problems with NAVD88 cont.</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2370138"/>
            <a:ext cx="7378700"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495300" y="1295400"/>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a:solidFill>
                  <a:schemeClr val="tx2"/>
                </a:solidFill>
                <a:latin typeface="Arial" panose="020B0604020202020204" pitchFamily="34" charset="0"/>
              </a:rPr>
              <a:t>It has an annoying “tilt” with respect to “sea level”*</a:t>
            </a:r>
          </a:p>
          <a:p>
            <a:pPr eaLnBrk="1" hangingPunct="1">
              <a:spcBef>
                <a:spcPct val="0"/>
              </a:spcBef>
            </a:pPr>
            <a:r>
              <a:rPr lang="en-US" altLang="en-US" sz="1800">
                <a:solidFill>
                  <a:schemeClr val="tx2"/>
                </a:solidFill>
                <a:latin typeface="Arial" panose="020B0604020202020204" pitchFamily="34" charset="0"/>
              </a:rPr>
              <a:t>Sea level isn’t level (dynamic topography)</a:t>
            </a:r>
          </a:p>
          <a:p>
            <a:pPr eaLnBrk="1" hangingPunct="1">
              <a:spcBef>
                <a:spcPct val="0"/>
              </a:spcBef>
            </a:pPr>
            <a:r>
              <a:rPr lang="en-US" altLang="en-US" sz="1800">
                <a:solidFill>
                  <a:schemeClr val="tx2"/>
                </a:solidFill>
                <a:latin typeface="Arial" panose="020B0604020202020204" pitchFamily="34" charset="0"/>
              </a:rPr>
              <a:t>Sea level isn’t constant with time…</a:t>
            </a:r>
          </a:p>
        </p:txBody>
      </p:sp>
      <p:sp>
        <p:nvSpPr>
          <p:cNvPr id="20485" name="Rectangle 7"/>
          <p:cNvSpPr>
            <a:spLocks noChangeArrowheads="1"/>
          </p:cNvSpPr>
          <p:nvPr/>
        </p:nvSpPr>
        <p:spPr bwMode="auto">
          <a:xfrm>
            <a:off x="152400" y="6324600"/>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dirty="0">
                <a:solidFill>
                  <a:schemeClr val="tx2"/>
                </a:solidFill>
                <a:latin typeface="Arial" panose="020B0604020202020204" pitchFamily="34" charset="0"/>
              </a:rPr>
              <a:t>*by which, I mean the “geoid”…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p:cNvSpPr>
          <p:nvPr>
            <p:ph type="ctrTitle"/>
          </p:nvPr>
        </p:nvSpPr>
        <p:spPr>
          <a:xfrm>
            <a:off x="361950" y="657225"/>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So, we need new datums!  </a:t>
            </a:r>
          </a:p>
        </p:txBody>
      </p:sp>
      <p:sp>
        <p:nvSpPr>
          <p:cNvPr id="21507" name="Rectangle 5"/>
          <p:cNvSpPr>
            <a:spLocks noGrp="1"/>
          </p:cNvSpPr>
          <p:nvPr>
            <p:ph type="subTitle" idx="1"/>
          </p:nvPr>
        </p:nvSpPr>
        <p:spPr>
          <a:xfrm>
            <a:off x="295275" y="1514475"/>
            <a:ext cx="8448675" cy="990600"/>
          </a:xfrm>
        </p:spPr>
        <p:txBody>
          <a:bodyPr/>
          <a:lstStyle/>
          <a:p>
            <a:pPr algn="l" eaLnBrk="1" hangingPunct="1"/>
            <a:r>
              <a:rPr lang="en-US" altLang="en-US" sz="2400" smtClean="0">
                <a:solidFill>
                  <a:schemeClr val="tx2"/>
                </a:solidFill>
                <a:latin typeface="Arial" panose="020B0604020202020204" pitchFamily="34" charset="0"/>
                <a:cs typeface="Arial" panose="020B0604020202020204" pitchFamily="34" charset="0"/>
              </a:rPr>
              <a:t> New Datums (horizontal and vertical) are coming in 2022:</a:t>
            </a:r>
          </a:p>
          <a:p>
            <a:pPr eaLnBrk="1" hangingPunct="1"/>
            <a:r>
              <a:rPr lang="en-US" altLang="en-US" sz="2000" smtClean="0">
                <a:solidFill>
                  <a:schemeClr val="tx2"/>
                </a:solidFill>
                <a:latin typeface="Arial" panose="020B0604020202020204" pitchFamily="34" charset="0"/>
                <a:cs typeface="Arial" panose="020B0604020202020204" pitchFamily="34" charset="0"/>
                <a:hlinkClick r:id="rId3"/>
              </a:rPr>
              <a:t>http://www.geodesy.noaa.gov/datums/newdatums/index.shtm</a:t>
            </a:r>
            <a:endParaRPr lang="en-US" altLang="en-US" sz="2000" smtClean="0">
              <a:solidFill>
                <a:schemeClr val="tx2"/>
              </a:solidFill>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21B0FBF-617F-499F-BBD1-665DF996CAF6}" type="slidenum">
              <a:rPr lang="en-US" altLang="en-US" sz="1200" smtClean="0">
                <a:solidFill>
                  <a:srgbClr val="898989"/>
                </a:solidFill>
                <a:cs typeface="Times New Roman" panose="02020603050405020304" pitchFamily="18" charset="0"/>
              </a:rPr>
              <a:pPr>
                <a:spcBef>
                  <a:spcPct val="0"/>
                </a:spcBef>
                <a:buFontTx/>
                <a:buNone/>
              </a:pPr>
              <a:t>14</a:t>
            </a:fld>
            <a:endParaRPr lang="en-US" altLang="en-US" sz="1200" smtClean="0">
              <a:solidFill>
                <a:srgbClr val="898989"/>
              </a:solidFill>
              <a:cs typeface="Times New Roman" panose="02020603050405020304" pitchFamily="18" charset="0"/>
            </a:endParaRPr>
          </a:p>
        </p:txBody>
      </p:sp>
      <p:pic>
        <p:nvPicPr>
          <p:cNvPr id="21509" name="Picture 5" descr="C:\temp\newDatumsOnePa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2398713"/>
            <a:ext cx="321468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5"/>
          <p:cNvSpPr txBox="1">
            <a:spLocks/>
          </p:cNvSpPr>
          <p:nvPr/>
        </p:nvSpPr>
        <p:spPr bwMode="auto">
          <a:xfrm>
            <a:off x="571500" y="2692400"/>
            <a:ext cx="44481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solidFill>
                  <a:schemeClr val="tx2"/>
                </a:solidFill>
                <a:latin typeface="Arial" panose="020B0604020202020204" pitchFamily="34" charset="0"/>
              </a:rPr>
              <a:t>Replacing NAD83 with a geocentric reference fame.  GNSS based</a:t>
            </a:r>
          </a:p>
          <a:p>
            <a:pPr eaLnBrk="1" hangingPunct="1"/>
            <a:r>
              <a:rPr lang="en-US" altLang="en-US" sz="2400" dirty="0">
                <a:solidFill>
                  <a:schemeClr val="tx2"/>
                </a:solidFill>
                <a:latin typeface="Arial" panose="020B0604020202020204" pitchFamily="34" charset="0"/>
              </a:rPr>
              <a:t>Replacing NAVD88 with a gravity based geoid.  The GRAV-D project combines satellite, airborne, and terrestrial gravity measurements…</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p:cNvSpPr>
          <p:nvPr>
            <p:ph type="ctrTitle"/>
          </p:nvPr>
        </p:nvSpPr>
        <p:spPr>
          <a:xfrm>
            <a:off x="381000" y="5334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Back to Basics</a:t>
            </a:r>
          </a:p>
        </p:txBody>
      </p:sp>
      <p:sp>
        <p:nvSpPr>
          <p:cNvPr id="18435" name="Rectangle 5"/>
          <p:cNvSpPr>
            <a:spLocks noGrp="1"/>
          </p:cNvSpPr>
          <p:nvPr>
            <p:ph type="subTitle" idx="1"/>
          </p:nvPr>
        </p:nvSpPr>
        <p:spPr>
          <a:xfrm>
            <a:off x="152400" y="914400"/>
            <a:ext cx="8763000" cy="5334000"/>
          </a:xfrm>
        </p:spPr>
        <p:txBody>
          <a:bodyPr/>
          <a:lstStyle/>
          <a:p>
            <a:pPr algn="l" eaLnBrk="1" hangingPunct="1">
              <a:defRPr/>
            </a:pPr>
            <a:r>
              <a:rPr lang="en-US" altLang="en-US" sz="2400" dirty="0" smtClean="0">
                <a:solidFill>
                  <a:schemeClr val="tx2"/>
                </a:solidFill>
                <a:latin typeface="Arial" pitchFamily="34" charset="0"/>
                <a:cs typeface="Arial" pitchFamily="34" charset="0"/>
              </a:rPr>
              <a:t>How do we best measure and describe the shape of the </a:t>
            </a:r>
            <a:r>
              <a:rPr lang="en-US" altLang="en-US" sz="2400" dirty="0">
                <a:solidFill>
                  <a:schemeClr val="tx2"/>
                </a:solidFill>
                <a:latin typeface="Arial" pitchFamily="34" charset="0"/>
                <a:cs typeface="Arial" pitchFamily="34" charset="0"/>
              </a:rPr>
              <a:t>E</a:t>
            </a:r>
            <a:r>
              <a:rPr lang="en-US" altLang="en-US" sz="2400" dirty="0" smtClean="0">
                <a:solidFill>
                  <a:schemeClr val="tx2"/>
                </a:solidFill>
                <a:latin typeface="Arial" pitchFamily="34" charset="0"/>
                <a:cs typeface="Arial" pitchFamily="34" charset="0"/>
              </a:rPr>
              <a:t>arth?</a:t>
            </a:r>
          </a:p>
          <a:p>
            <a:pPr algn="l" eaLnBrk="1" hangingPunct="1">
              <a:defRPr/>
            </a:pPr>
            <a:r>
              <a:rPr lang="en-US" altLang="en-US" sz="2400" dirty="0" smtClean="0">
                <a:solidFill>
                  <a:schemeClr val="tx2"/>
                </a:solidFill>
                <a:latin typeface="Arial" pitchFamily="34" charset="0"/>
                <a:cs typeface="Arial" pitchFamily="34" charset="0"/>
              </a:rPr>
              <a:t>Through a series of successive models:</a:t>
            </a:r>
          </a:p>
          <a:p>
            <a:pPr marL="342900" indent="-342900" algn="l" eaLnBrk="1" hangingPunct="1">
              <a:buFont typeface="Arial" panose="020B0604020202020204" pitchFamily="34" charset="0"/>
              <a:buChar char="•"/>
              <a:defRPr/>
            </a:pPr>
            <a:r>
              <a:rPr lang="en-US" altLang="en-US" sz="2400" dirty="0" smtClean="0">
                <a:solidFill>
                  <a:schemeClr val="tx2"/>
                </a:solidFill>
                <a:latin typeface="Arial" pitchFamily="34" charset="0"/>
                <a:cs typeface="Arial" pitchFamily="34" charset="0"/>
              </a:rPr>
              <a:t>Most everyone not paying attention (~forever): the earth is </a:t>
            </a:r>
            <a:r>
              <a:rPr lang="en-US" altLang="en-US" sz="2400" b="1" dirty="0" smtClean="0">
                <a:solidFill>
                  <a:schemeClr val="tx2"/>
                </a:solidFill>
                <a:latin typeface="Arial" pitchFamily="34" charset="0"/>
                <a:cs typeface="Arial" pitchFamily="34" charset="0"/>
              </a:rPr>
              <a:t>flat</a:t>
            </a:r>
          </a:p>
          <a:p>
            <a:pPr marL="342900" indent="-342900" algn="l" eaLnBrk="1" hangingPunct="1">
              <a:buFont typeface="Arial" panose="020B0604020202020204" pitchFamily="34" charset="0"/>
              <a:buChar char="•"/>
              <a:defRPr/>
            </a:pPr>
            <a:r>
              <a:rPr lang="en-US" altLang="en-US" sz="2400" dirty="0" smtClean="0">
                <a:solidFill>
                  <a:schemeClr val="tx2"/>
                </a:solidFill>
                <a:latin typeface="Arial" pitchFamily="34" charset="0"/>
                <a:cs typeface="Arial" pitchFamily="34" charset="0"/>
              </a:rPr>
              <a:t>Eratosthenes (~200 BC) used wells to show the </a:t>
            </a:r>
          </a:p>
          <a:p>
            <a:pPr algn="l" eaLnBrk="1" hangingPunct="1">
              <a:defRPr/>
            </a:pPr>
            <a:r>
              <a:rPr lang="en-US" altLang="en-US" sz="2400" dirty="0" smtClean="0">
                <a:solidFill>
                  <a:schemeClr val="tx2"/>
                </a:solidFill>
                <a:latin typeface="Arial" pitchFamily="34" charset="0"/>
                <a:cs typeface="Arial" pitchFamily="34" charset="0"/>
              </a:rPr>
              <a:t>    Earth is a </a:t>
            </a:r>
            <a:r>
              <a:rPr lang="en-US" altLang="en-US" sz="2400" b="1" dirty="0" smtClean="0">
                <a:solidFill>
                  <a:schemeClr val="tx2"/>
                </a:solidFill>
                <a:latin typeface="Arial" pitchFamily="34" charset="0"/>
                <a:cs typeface="Arial" pitchFamily="34" charset="0"/>
              </a:rPr>
              <a:t>sphere, </a:t>
            </a:r>
            <a:r>
              <a:rPr lang="en-US" altLang="en-US" sz="2400" dirty="0" smtClean="0">
                <a:solidFill>
                  <a:schemeClr val="tx2"/>
                </a:solidFill>
                <a:latin typeface="Arial" pitchFamily="34" charset="0"/>
                <a:cs typeface="Arial" pitchFamily="34" charset="0"/>
              </a:rPr>
              <a:t>and calculated its radius to ~10%.</a:t>
            </a:r>
          </a:p>
          <a:p>
            <a:pPr marL="342900" indent="-342900" algn="l" eaLnBrk="1" hangingPunct="1">
              <a:buFont typeface="Arial" panose="020B0604020202020204" pitchFamily="34" charset="0"/>
              <a:buChar char="•"/>
              <a:defRPr/>
            </a:pPr>
            <a:r>
              <a:rPr lang="en-US" altLang="en-US" sz="2400" dirty="0" smtClean="0">
                <a:solidFill>
                  <a:schemeClr val="tx2"/>
                </a:solidFill>
                <a:latin typeface="Arial" pitchFamily="34" charset="0"/>
                <a:cs typeface="Arial" pitchFamily="34" charset="0"/>
              </a:rPr>
              <a:t>Cassini (1666) noticed Jupiter appears elliptical, and Richer (1672) noticed his pendulum had a longer period near the equator =&gt; Newton and Huygens figured out why the Earth is actually an </a:t>
            </a:r>
            <a:r>
              <a:rPr lang="en-US" altLang="en-US" sz="2400" b="1" dirty="0" smtClean="0">
                <a:solidFill>
                  <a:schemeClr val="tx2"/>
                </a:solidFill>
                <a:latin typeface="Arial" pitchFamily="34" charset="0"/>
                <a:cs typeface="Arial" pitchFamily="34" charset="0"/>
              </a:rPr>
              <a:t>ellipsoid</a:t>
            </a:r>
            <a:r>
              <a:rPr lang="en-US" altLang="en-US" sz="2400" dirty="0" smtClean="0">
                <a:solidFill>
                  <a:schemeClr val="tx2"/>
                </a:solidFill>
                <a:latin typeface="Arial" pitchFamily="34" charset="0"/>
                <a:cs typeface="Arial" pitchFamily="34" charset="0"/>
              </a:rPr>
              <a:t> based on physical principles</a:t>
            </a:r>
          </a:p>
          <a:p>
            <a:pPr marL="342900" indent="-342900" algn="l" eaLnBrk="1" hangingPunct="1">
              <a:buFont typeface="Arial" panose="020B0604020202020204" pitchFamily="34" charset="0"/>
              <a:buChar char="•"/>
              <a:defRPr/>
            </a:pPr>
            <a:r>
              <a:rPr lang="en-US" altLang="en-US" sz="2400" dirty="0" smtClean="0">
                <a:solidFill>
                  <a:schemeClr val="tx2"/>
                </a:solidFill>
                <a:latin typeface="Arial" pitchFamily="34" charset="0"/>
                <a:cs typeface="Arial" pitchFamily="34" charset="0"/>
              </a:rPr>
              <a:t>Laplace, Gauss, Bessel, Stokes… (~1820) developed the mathematics that allowed them to precisely declare the Earth is a </a:t>
            </a:r>
            <a:r>
              <a:rPr lang="en-US" altLang="en-US" sz="2400" b="1" dirty="0" smtClean="0">
                <a:solidFill>
                  <a:schemeClr val="tx2"/>
                </a:solidFill>
                <a:latin typeface="Arial" pitchFamily="34" charset="0"/>
                <a:cs typeface="Arial" pitchFamily="34" charset="0"/>
              </a:rPr>
              <a:t>lumpy blob </a:t>
            </a:r>
            <a:r>
              <a:rPr lang="en-US" altLang="en-US" sz="2400" dirty="0" smtClean="0">
                <a:solidFill>
                  <a:schemeClr val="tx2"/>
                </a:solidFill>
                <a:latin typeface="Arial" pitchFamily="34" charset="0"/>
                <a:cs typeface="Arial" pitchFamily="34" charset="0"/>
              </a:rPr>
              <a:t>=&gt; </a:t>
            </a:r>
            <a:r>
              <a:rPr lang="en-US" altLang="en-US" sz="2400" b="1" dirty="0" smtClean="0">
                <a:solidFill>
                  <a:schemeClr val="tx2"/>
                </a:solidFill>
                <a:latin typeface="Arial" pitchFamily="34" charset="0"/>
                <a:cs typeface="Arial" pitchFamily="34" charset="0"/>
              </a:rPr>
              <a:t>Geodesy</a:t>
            </a:r>
            <a:r>
              <a:rPr lang="en-US" altLang="en-US" sz="2400" dirty="0" smtClean="0">
                <a:solidFill>
                  <a:schemeClr val="tx2"/>
                </a:solidFill>
                <a:latin typeface="Arial" pitchFamily="34" charset="0"/>
                <a:cs typeface="Arial" pitchFamily="34" charset="0"/>
              </a:rPr>
              <a:t>.</a:t>
            </a:r>
          </a:p>
        </p:txBody>
      </p:sp>
      <p:sp>
        <p:nvSpPr>
          <p:cNvPr id="235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5604261-6CDD-4AE1-B710-A51A3405C0AC}" type="slidenum">
              <a:rPr lang="en-US" altLang="en-US" sz="1200" smtClean="0">
                <a:solidFill>
                  <a:srgbClr val="898989"/>
                </a:solidFill>
                <a:cs typeface="Times New Roman" panose="02020603050405020304" pitchFamily="18" charset="0"/>
              </a:rPr>
              <a:pPr>
                <a:spcBef>
                  <a:spcPct val="0"/>
                </a:spcBef>
                <a:buFontTx/>
                <a:buNone/>
              </a:pPr>
              <a:t>15</a:t>
            </a:fld>
            <a:endParaRPr lang="en-US" altLang="en-US" sz="1200" smtClean="0">
              <a:solidFill>
                <a:srgbClr val="898989"/>
              </a:solidFill>
              <a:cs typeface="Times New Roman" panose="02020603050405020304" pitchFamily="18" charset="0"/>
            </a:endParaRPr>
          </a:p>
        </p:txBody>
      </p:sp>
      <p:pic>
        <p:nvPicPr>
          <p:cNvPr id="23557" name="Picture 6" descr="An etching of a man's head and neck in profile, looking to the right. The man has a beard and is ba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63" y="2209800"/>
            <a:ext cx="12271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361950" y="3810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Modern Geodesy</a:t>
            </a:r>
          </a:p>
        </p:txBody>
      </p:sp>
      <p:sp>
        <p:nvSpPr>
          <p:cNvPr id="18435" name="Rectangle 5"/>
          <p:cNvSpPr>
            <a:spLocks noGrp="1" noRot="1" noChangeAspect="1" noMove="1" noResize="1" noEditPoints="1" noAdjustHandles="1" noChangeArrowheads="1" noChangeShapeType="1" noTextEdit="1"/>
          </p:cNvSpPr>
          <p:nvPr>
            <p:ph type="subTitle" idx="1"/>
          </p:nvPr>
        </p:nvSpPr>
        <p:spPr>
          <a:xfrm>
            <a:off x="4038600" y="1092199"/>
            <a:ext cx="4800600" cy="2606675"/>
          </a:xfrm>
          <a:blipFill rotWithShape="1">
            <a:blip r:embed="rId3"/>
            <a:stretch>
              <a:fillRect l="-1267" t="-698" r="-2408"/>
            </a:stretch>
          </a:blipFill>
          <a:ln>
            <a:solidFill>
              <a:schemeClr val="accent1"/>
            </a:solidFill>
          </a:ln>
          <a:extLst/>
        </p:spPr>
        <p:txBody>
          <a:bodyPr/>
          <a:lstStyle/>
          <a:p>
            <a:pPr>
              <a:defRPr/>
            </a:pPr>
            <a:r>
              <a:rPr lang="en-US" dirty="0">
                <a:noFill/>
              </a:rPr>
              <a:t> </a:t>
            </a:r>
          </a:p>
        </p:txBody>
      </p:sp>
      <p:sp>
        <p:nvSpPr>
          <p:cNvPr id="25604" name="Rectangle 1"/>
          <p:cNvSpPr>
            <a:spLocks noChangeArrowheads="1"/>
          </p:cNvSpPr>
          <p:nvPr/>
        </p:nvSpPr>
        <p:spPr bwMode="auto">
          <a:xfrm>
            <a:off x="304800" y="4038600"/>
            <a:ext cx="8610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dirty="0">
                <a:solidFill>
                  <a:schemeClr val="tx2"/>
                </a:solidFill>
                <a:latin typeface="Arial" panose="020B0604020202020204" pitchFamily="34" charset="0"/>
              </a:rPr>
              <a:t>W = </a:t>
            </a:r>
            <a:r>
              <a:rPr lang="en-US" altLang="en-US" sz="2000" i="1" dirty="0" err="1">
                <a:solidFill>
                  <a:schemeClr val="tx2"/>
                </a:solidFill>
                <a:latin typeface="Arial" panose="020B0604020202020204" pitchFamily="34" charset="0"/>
              </a:rPr>
              <a:t>const</a:t>
            </a:r>
            <a:r>
              <a:rPr lang="en-US" altLang="en-US" sz="2000" dirty="0">
                <a:solidFill>
                  <a:schemeClr val="tx2"/>
                </a:solidFill>
                <a:latin typeface="Arial" panose="020B0604020202020204" pitchFamily="34" charset="0"/>
              </a:rPr>
              <a:t> defines a surface of </a:t>
            </a:r>
            <a:r>
              <a:rPr lang="en-US" altLang="en-US" sz="2000" b="1" dirty="0" smtClean="0">
                <a:solidFill>
                  <a:schemeClr val="tx2"/>
                </a:solidFill>
                <a:latin typeface="Arial" panose="020B0604020202020204" pitchFamily="34" charset="0"/>
              </a:rPr>
              <a:t>equipotential </a:t>
            </a:r>
            <a:r>
              <a:rPr lang="en-US" altLang="en-US" sz="2000" dirty="0" smtClean="0">
                <a:solidFill>
                  <a:schemeClr val="tx2"/>
                </a:solidFill>
                <a:latin typeface="Arial" panose="020B0604020202020204" pitchFamily="34" charset="0"/>
              </a:rPr>
              <a:t>or</a:t>
            </a:r>
            <a:r>
              <a:rPr lang="en-US" altLang="en-US" sz="2000" b="1" dirty="0" smtClean="0">
                <a:solidFill>
                  <a:schemeClr val="tx2"/>
                </a:solidFill>
                <a:latin typeface="Arial" panose="020B0604020202020204" pitchFamily="34" charset="0"/>
              </a:rPr>
              <a:t> geopotential</a:t>
            </a:r>
            <a:endParaRPr lang="en-US" altLang="en-US" sz="2000" b="1" dirty="0">
              <a:solidFill>
                <a:schemeClr val="tx2"/>
              </a:solidFill>
              <a:latin typeface="Arial" panose="020B0604020202020204" pitchFamily="34" charset="0"/>
            </a:endParaRPr>
          </a:p>
          <a:p>
            <a:pPr eaLnBrk="1" hangingPunct="1">
              <a:spcBef>
                <a:spcPct val="0"/>
              </a:spcBef>
            </a:pPr>
            <a:r>
              <a:rPr lang="en-US" altLang="en-US" sz="2000" dirty="0">
                <a:solidFill>
                  <a:schemeClr val="tx2"/>
                </a:solidFill>
                <a:latin typeface="Arial" panose="020B0604020202020204" pitchFamily="34" charset="0"/>
              </a:rPr>
              <a:t>There are infinitely many equipotential surfaces.  They are not necessarily parallel to each other, but never intersect.</a:t>
            </a:r>
          </a:p>
          <a:p>
            <a:pPr eaLnBrk="1" hangingPunct="1">
              <a:spcBef>
                <a:spcPct val="0"/>
              </a:spcBef>
            </a:pPr>
            <a:r>
              <a:rPr lang="en-US" altLang="en-US" sz="2000" dirty="0">
                <a:solidFill>
                  <a:schemeClr val="tx2"/>
                </a:solidFill>
                <a:latin typeface="Arial" panose="020B0604020202020204" pitchFamily="34" charset="0"/>
              </a:rPr>
              <a:t>Water doesn’t flow along an equipotential surface, or equivalently, such a surface is said to be “level”.</a:t>
            </a:r>
          </a:p>
          <a:p>
            <a:pPr eaLnBrk="1" hangingPunct="1">
              <a:spcBef>
                <a:spcPct val="0"/>
              </a:spcBef>
            </a:pPr>
            <a:r>
              <a:rPr lang="en-US" altLang="en-US" sz="2000" b="1" dirty="0">
                <a:solidFill>
                  <a:schemeClr val="tx2"/>
                </a:solidFill>
                <a:latin typeface="Arial" panose="020B0604020202020204" pitchFamily="34" charset="0"/>
              </a:rPr>
              <a:t>Plumb lines </a:t>
            </a:r>
            <a:r>
              <a:rPr lang="en-US" altLang="en-US" sz="2000" dirty="0">
                <a:solidFill>
                  <a:schemeClr val="tx2"/>
                </a:solidFill>
                <a:latin typeface="Arial" panose="020B0604020202020204" pitchFamily="34" charset="0"/>
              </a:rPr>
              <a:t>are always perpendicular to every surface they intersect.</a:t>
            </a:r>
          </a:p>
          <a:p>
            <a:pPr eaLnBrk="1" hangingPunct="1">
              <a:spcBef>
                <a:spcPct val="0"/>
              </a:spcBef>
            </a:pPr>
            <a:r>
              <a:rPr lang="en-US" altLang="en-US" sz="2000" dirty="0">
                <a:solidFill>
                  <a:schemeClr val="tx2"/>
                </a:solidFill>
                <a:latin typeface="Arial" panose="020B0604020202020204" pitchFamily="34" charset="0"/>
              </a:rPr>
              <a:t>The one equipotential surface that, on average, best matches sea level is defined as the </a:t>
            </a:r>
            <a:r>
              <a:rPr lang="en-US" altLang="en-US" sz="2000" b="1" dirty="0">
                <a:solidFill>
                  <a:srgbClr val="C00000"/>
                </a:solidFill>
                <a:latin typeface="Arial" panose="020B0604020202020204" pitchFamily="34" charset="0"/>
              </a:rPr>
              <a:t>geoid ≡ W</a:t>
            </a:r>
            <a:r>
              <a:rPr lang="en-US" altLang="en-US" sz="2000" b="1" baseline="-25000" dirty="0">
                <a:solidFill>
                  <a:srgbClr val="C00000"/>
                </a:solidFill>
                <a:latin typeface="Arial" panose="020B0604020202020204" pitchFamily="34" charset="0"/>
              </a:rPr>
              <a:t>0</a:t>
            </a:r>
            <a:r>
              <a:rPr lang="en-US" altLang="en-US" sz="2000" dirty="0">
                <a:solidFill>
                  <a:schemeClr val="tx2"/>
                </a:solidFill>
                <a:latin typeface="Arial" panose="020B0604020202020204" pitchFamily="34" charset="0"/>
              </a:rPr>
              <a:t>.</a:t>
            </a:r>
          </a:p>
        </p:txBody>
      </p:sp>
      <p:pic>
        <p:nvPicPr>
          <p:cNvPr id="2560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35814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457200" y="8382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One last, extra modern, piece of the puzzle:  Satellites.</a:t>
            </a:r>
          </a:p>
        </p:txBody>
      </p:sp>
      <p:sp>
        <p:nvSpPr>
          <p:cNvPr id="27651" name="Rectangle 5"/>
          <p:cNvSpPr>
            <a:spLocks noGrp="1"/>
          </p:cNvSpPr>
          <p:nvPr>
            <p:ph type="subTitle" idx="1"/>
          </p:nvPr>
        </p:nvSpPr>
        <p:spPr>
          <a:xfrm>
            <a:off x="457200" y="1828800"/>
            <a:ext cx="8458200" cy="2149475"/>
          </a:xfrm>
        </p:spPr>
        <p:txBody>
          <a:bodyPr/>
          <a:lstStyle/>
          <a:p>
            <a:pPr marL="342900" indent="-342900" algn="l" eaLnBrk="1" hangingPunct="1">
              <a:buFont typeface="Arial" panose="020B0604020202020204" pitchFamily="34" charset="0"/>
              <a:buChar char="•"/>
            </a:pPr>
            <a:r>
              <a:rPr lang="en-US" altLang="en-US" sz="2400" smtClean="0">
                <a:solidFill>
                  <a:schemeClr val="tx2"/>
                </a:solidFill>
                <a:latin typeface="Arial" panose="020B0604020202020204" pitchFamily="34" charset="0"/>
                <a:cs typeface="Arial" panose="020B0604020202020204" pitchFamily="34" charset="0"/>
              </a:rPr>
              <a:t>GPS (and GLONASS, and Galileo, etc. – collectively referred to as GNSS) allows for very precise (~1cm) location determinations relative to a specific </a:t>
            </a:r>
            <a:r>
              <a:rPr lang="en-US" altLang="en-US" sz="2400" b="1" smtClean="0">
                <a:solidFill>
                  <a:schemeClr val="tx2"/>
                </a:solidFill>
                <a:latin typeface="Arial" panose="020B0604020202020204" pitchFamily="34" charset="0"/>
                <a:cs typeface="Arial" panose="020B0604020202020204" pitchFamily="34" charset="0"/>
              </a:rPr>
              <a:t>ellipsoid</a:t>
            </a:r>
            <a:r>
              <a:rPr lang="en-US" altLang="en-US" sz="2400" smtClean="0">
                <a:solidFill>
                  <a:schemeClr val="tx2"/>
                </a:solidFill>
                <a:latin typeface="Arial" panose="020B0604020202020204" pitchFamily="34" charset="0"/>
                <a:cs typeface="Arial" panose="020B0604020202020204" pitchFamily="34" charset="0"/>
              </a:rPr>
              <a:t> model of the earth (which is all that these high-altitude [~20,000km] satellites “see”).</a:t>
            </a:r>
          </a:p>
        </p:txBody>
      </p:sp>
      <p:pic>
        <p:nvPicPr>
          <p:cNvPr id="27652" name="Picture 2" descr="https://upload.wikimedia.org/wikipedia/commons/thumb/5/56/WGS_84_reference_frame_%28vector_graphic%29.svg/562px-WGS_84_reference_frame_%28vector_graphic%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3581400"/>
            <a:ext cx="40147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3"/>
          <p:cNvSpPr>
            <a:spLocks noChangeArrowheads="1"/>
          </p:cNvSpPr>
          <p:nvPr/>
        </p:nvSpPr>
        <p:spPr bwMode="auto">
          <a:xfrm>
            <a:off x="457200" y="3729038"/>
            <a:ext cx="4343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buFont typeface="Arial" charset="0"/>
              <a:buChar char="•"/>
              <a:defRPr/>
            </a:pPr>
            <a:r>
              <a:rPr lang="en-US" altLang="en-US" sz="2400" dirty="0" smtClean="0">
                <a:solidFill>
                  <a:schemeClr val="tx2"/>
                </a:solidFill>
                <a:latin typeface="Arial" charset="0"/>
                <a:cs typeface="Arial" charset="0"/>
              </a:rPr>
              <a:t>The ellipsoid model currently used by GPS is WGS84.  Its origin is located at the CM of the Earth.</a:t>
            </a:r>
          </a:p>
          <a:p>
            <a:pPr marL="0" indent="0" eaLnBrk="1" hangingPunct="1">
              <a:defRPr/>
            </a:pPr>
            <a:endParaRPr lang="en-US" altLang="en-US" sz="2400" dirty="0" smtClean="0">
              <a:solidFill>
                <a:schemeClr val="tx2"/>
              </a:solidFill>
              <a:latin typeface="Arial" charset="0"/>
              <a:cs typeface="Arial"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729B19E4-1C16-4048-9E1F-4C4CFBCD3371}" type="slidenum">
              <a:rPr lang="en-US" altLang="en-US" sz="1200" smtClean="0">
                <a:solidFill>
                  <a:srgbClr val="898989"/>
                </a:solidFill>
              </a:rPr>
              <a:pPr>
                <a:spcBef>
                  <a:spcPct val="0"/>
                </a:spcBef>
                <a:buFontTx/>
                <a:buNone/>
              </a:pPr>
              <a:t>18</a:t>
            </a:fld>
            <a:endParaRPr lang="en-US" altLang="en-US" sz="1200" smtClean="0">
              <a:solidFill>
                <a:srgbClr val="898989"/>
              </a:solidFill>
            </a:endParaRPr>
          </a:p>
        </p:txBody>
      </p:sp>
      <p:pic>
        <p:nvPicPr>
          <p:cNvPr id="29699" name="Picture 2" descr="C:\temp\geoidSche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00075"/>
            <a:ext cx="8566150"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p:cNvSpPr>
          <p:nvPr>
            <p:ph type="ctrTitle"/>
          </p:nvPr>
        </p:nvSpPr>
        <p:spPr>
          <a:xfrm>
            <a:off x="457200" y="8382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Putting it all together…</a:t>
            </a:r>
          </a:p>
        </p:txBody>
      </p:sp>
      <p:sp>
        <p:nvSpPr>
          <p:cNvPr id="30723" name="Rectangle 5"/>
          <p:cNvSpPr>
            <a:spLocks noGrp="1"/>
          </p:cNvSpPr>
          <p:nvPr>
            <p:ph type="subTitle" idx="1"/>
          </p:nvPr>
        </p:nvSpPr>
        <p:spPr>
          <a:xfrm>
            <a:off x="838200" y="1828800"/>
            <a:ext cx="8077200" cy="2149475"/>
          </a:xfrm>
        </p:spPr>
        <p:txBody>
          <a:bodyPr/>
          <a:lstStyle/>
          <a:p>
            <a:pPr marL="342900" indent="-342900"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Your “cellphone” (actually, geodetic grade GNSS) will give you ~1cm </a:t>
            </a:r>
            <a:r>
              <a:rPr lang="en-US" altLang="en-US" sz="2400" b="1" dirty="0" smtClean="0">
                <a:solidFill>
                  <a:schemeClr val="tx2"/>
                </a:solidFill>
                <a:latin typeface="Arial" panose="020B0604020202020204" pitchFamily="34" charset="0"/>
                <a:cs typeface="Arial" panose="020B0604020202020204" pitchFamily="34" charset="0"/>
              </a:rPr>
              <a:t>Ellipsoidal Height</a:t>
            </a:r>
            <a:r>
              <a:rPr lang="en-US" altLang="en-US" sz="2400" dirty="0" smtClean="0">
                <a:solidFill>
                  <a:schemeClr val="tx2"/>
                </a:solidFill>
                <a:latin typeface="Arial" panose="020B0604020202020204" pitchFamily="34" charset="0"/>
                <a:cs typeface="Arial" panose="020B0604020202020204" pitchFamily="34" charset="0"/>
              </a:rPr>
              <a:t>, h, in a few tens of minutes.</a:t>
            </a:r>
          </a:p>
          <a:p>
            <a:pPr marL="342900" indent="-342900"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NGS will provide (via your cellphone) the </a:t>
            </a:r>
            <a:r>
              <a:rPr lang="en-US" altLang="en-US" sz="2400" b="1" dirty="0" smtClean="0">
                <a:solidFill>
                  <a:schemeClr val="tx2"/>
                </a:solidFill>
                <a:latin typeface="Arial" panose="020B0604020202020204" pitchFamily="34" charset="0"/>
                <a:cs typeface="Arial" panose="020B0604020202020204" pitchFamily="34" charset="0"/>
              </a:rPr>
              <a:t>Geoidal Undulation </a:t>
            </a:r>
            <a:r>
              <a:rPr lang="en-US" altLang="en-US" sz="2400" dirty="0" smtClean="0">
                <a:solidFill>
                  <a:schemeClr val="tx2"/>
                </a:solidFill>
                <a:latin typeface="Arial" panose="020B0604020202020204" pitchFamily="34" charset="0"/>
                <a:cs typeface="Arial" panose="020B0604020202020204" pitchFamily="34" charset="0"/>
              </a:rPr>
              <a:t>(or </a:t>
            </a:r>
            <a:r>
              <a:rPr lang="en-US" altLang="en-US" sz="2400" b="1" dirty="0" smtClean="0">
                <a:solidFill>
                  <a:schemeClr val="tx2"/>
                </a:solidFill>
                <a:latin typeface="Arial" panose="020B0604020202020204" pitchFamily="34" charset="0"/>
                <a:cs typeface="Arial" panose="020B0604020202020204" pitchFamily="34" charset="0"/>
              </a:rPr>
              <a:t>geoid height</a:t>
            </a:r>
            <a:r>
              <a:rPr lang="en-US" altLang="en-US" sz="2400" dirty="0" smtClean="0">
                <a:solidFill>
                  <a:schemeClr val="tx2"/>
                </a:solidFill>
                <a:latin typeface="Arial" panose="020B0604020202020204" pitchFamily="34" charset="0"/>
                <a:cs typeface="Arial" panose="020B0604020202020204" pitchFamily="34" charset="0"/>
              </a:rPr>
              <a:t>), N</a:t>
            </a:r>
            <a:r>
              <a:rPr lang="en-US" altLang="en-US" sz="2400" baseline="-25000" dirty="0" smtClean="0">
                <a:solidFill>
                  <a:schemeClr val="tx2"/>
                </a:solidFill>
                <a:latin typeface="Arial" panose="020B0604020202020204" pitchFamily="34" charset="0"/>
                <a:cs typeface="Arial" panose="020B0604020202020204" pitchFamily="34" charset="0"/>
              </a:rPr>
              <a:t>G , </a:t>
            </a:r>
            <a:r>
              <a:rPr lang="en-US" altLang="en-US" sz="2400" dirty="0" smtClean="0">
                <a:solidFill>
                  <a:schemeClr val="tx2"/>
                </a:solidFill>
                <a:latin typeface="Arial" panose="020B0604020202020204" pitchFamily="34" charset="0"/>
                <a:cs typeface="Arial" panose="020B0604020202020204" pitchFamily="34" charset="0"/>
              </a:rPr>
              <a:t>accurate to ~1cm.</a:t>
            </a:r>
          </a:p>
          <a:p>
            <a:pPr marL="342900" indent="-342900"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Your (</a:t>
            </a:r>
            <a:r>
              <a:rPr lang="en-US" altLang="en-US" sz="2400" b="1" dirty="0" smtClean="0">
                <a:solidFill>
                  <a:schemeClr val="tx2"/>
                </a:solidFill>
                <a:latin typeface="Arial" panose="020B0604020202020204" pitchFamily="34" charset="0"/>
                <a:cs typeface="Arial" panose="020B0604020202020204" pitchFamily="34" charset="0"/>
              </a:rPr>
              <a:t>orthometric</a:t>
            </a:r>
            <a:r>
              <a:rPr lang="en-US" altLang="en-US" sz="2400" dirty="0" smtClean="0">
                <a:solidFill>
                  <a:schemeClr val="tx2"/>
                </a:solidFill>
                <a:latin typeface="Arial" panose="020B0604020202020204" pitchFamily="34" charset="0"/>
                <a:cs typeface="Arial" panose="020B0604020202020204" pitchFamily="34" charset="0"/>
              </a:rPr>
              <a:t>) height* above “sea level” is then simply h – N</a:t>
            </a:r>
            <a:r>
              <a:rPr lang="en-US" altLang="en-US" sz="2400" baseline="-25000" dirty="0" smtClean="0">
                <a:solidFill>
                  <a:schemeClr val="tx2"/>
                </a:solidFill>
                <a:latin typeface="Arial" panose="020B0604020202020204" pitchFamily="34" charset="0"/>
                <a:cs typeface="Arial" panose="020B0604020202020204" pitchFamily="34" charset="0"/>
              </a:rPr>
              <a:t>G</a:t>
            </a:r>
            <a:r>
              <a:rPr lang="en-US" altLang="en-US" sz="2400" dirty="0" smtClean="0">
                <a:solidFill>
                  <a:schemeClr val="tx2"/>
                </a:solidFill>
                <a:latin typeface="Arial" panose="020B0604020202020204" pitchFamily="34" charset="0"/>
                <a:cs typeface="Arial" panose="020B0604020202020204" pitchFamily="34" charset="0"/>
              </a:rPr>
              <a:t>; good to about 2cm.  Voila!</a:t>
            </a:r>
          </a:p>
          <a:p>
            <a:pPr marL="342900" indent="-342900" algn="l" eaLnBrk="1" hangingPunct="1">
              <a:buFont typeface="Arial" panose="020B0604020202020204" pitchFamily="34" charset="0"/>
              <a:buChar char="•"/>
            </a:pPr>
            <a:endParaRPr lang="en-US" altLang="en-US" sz="2400" dirty="0" smtClean="0">
              <a:solidFill>
                <a:schemeClr val="tx2"/>
              </a:solidFill>
              <a:latin typeface="Arial" panose="020B0604020202020204" pitchFamily="34" charset="0"/>
              <a:cs typeface="Arial" panose="020B0604020202020204" pitchFamily="34" charset="0"/>
            </a:endParaRPr>
          </a:p>
        </p:txBody>
      </p:sp>
      <p:sp>
        <p:nvSpPr>
          <p:cNvPr id="30724" name="Rectangle 7"/>
          <p:cNvSpPr>
            <a:spLocks noChangeArrowheads="1"/>
          </p:cNvSpPr>
          <p:nvPr/>
        </p:nvSpPr>
        <p:spPr bwMode="auto">
          <a:xfrm>
            <a:off x="533400" y="6324600"/>
            <a:ext cx="518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chemeClr val="tx2"/>
                </a:solidFill>
                <a:latin typeface="Arial" panose="020B0604020202020204" pitchFamily="34" charset="0"/>
              </a:rPr>
              <a:t>*measured along the plumb line from your location to the geoid</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p:cNvSpPr>
          <p:nvPr>
            <p:ph type="ctrTitle"/>
          </p:nvPr>
        </p:nvSpPr>
        <p:spPr>
          <a:xfrm>
            <a:off x="2038350" y="657225"/>
            <a:ext cx="4733925" cy="9144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Outline</a:t>
            </a:r>
          </a:p>
        </p:txBody>
      </p:sp>
      <p:sp>
        <p:nvSpPr>
          <p:cNvPr id="5123" name="Rectangle 5"/>
          <p:cNvSpPr>
            <a:spLocks noGrp="1"/>
          </p:cNvSpPr>
          <p:nvPr>
            <p:ph type="subTitle" idx="1"/>
          </p:nvPr>
        </p:nvSpPr>
        <p:spPr>
          <a:xfrm>
            <a:off x="685800" y="1485900"/>
            <a:ext cx="8000999" cy="4648200"/>
          </a:xfrm>
        </p:spPr>
        <p:txBody>
          <a:bodyPr/>
          <a:lstStyle/>
          <a:p>
            <a:pPr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 NGS, its history and mission</a:t>
            </a:r>
          </a:p>
          <a:p>
            <a:pPr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 Height</a:t>
            </a:r>
          </a:p>
          <a:p>
            <a:pPr lvl="1"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Historical methods</a:t>
            </a:r>
          </a:p>
          <a:p>
            <a:pPr lvl="1"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Equipotential surfaces and the geoid</a:t>
            </a:r>
          </a:p>
          <a:p>
            <a:pPr lvl="1"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The new Geopotential Reference System (NAPGD2022)</a:t>
            </a:r>
          </a:p>
          <a:p>
            <a:pPr lvl="1" algn="l" eaLnBrk="1" hangingPunct="1">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Modern height </a:t>
            </a:r>
            <a:r>
              <a:rPr lang="en-US" altLang="en-US" sz="2400" dirty="0" smtClean="0">
                <a:solidFill>
                  <a:schemeClr val="tx2"/>
                </a:solidFill>
                <a:latin typeface="Arial" panose="020B0604020202020204" pitchFamily="34" charset="0"/>
                <a:cs typeface="Arial" panose="020B0604020202020204" pitchFamily="34" charset="0"/>
              </a:rPr>
              <a:t>determinations</a:t>
            </a:r>
          </a:p>
          <a:p>
            <a:pPr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 GRAV-D operations (Gravity for the Redefinition of the American Vertical Datum)</a:t>
            </a:r>
          </a:p>
          <a:p>
            <a:pPr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 Geoid Slope Validation Surveys</a:t>
            </a:r>
          </a:p>
          <a:p>
            <a:pPr lvl="1" algn="l" eaLnBrk="1" hangingPunct="1">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Texas, Iowa, and Colorado</a:t>
            </a:r>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0F6242D-58D3-4284-8C89-818C87D6E6E4}" type="slidenum">
              <a:rPr lang="en-US" altLang="en-US" sz="1200" smtClean="0">
                <a:solidFill>
                  <a:srgbClr val="898989"/>
                </a:solidFill>
                <a:cs typeface="Times New Roman" panose="02020603050405020304" pitchFamily="18" charset="0"/>
              </a:rPr>
              <a:pPr>
                <a:spcBef>
                  <a:spcPct val="0"/>
                </a:spcBef>
                <a:buFontTx/>
                <a:buNone/>
              </a:pPr>
              <a:t>2</a:t>
            </a:fld>
            <a:endParaRPr lang="en-US" altLang="en-US" sz="1200" smtClean="0">
              <a:solidFill>
                <a:srgbClr val="898989"/>
              </a:solidFill>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ctrTitle"/>
          </p:nvPr>
        </p:nvSpPr>
        <p:spPr>
          <a:xfrm>
            <a:off x="457200" y="609600"/>
            <a:ext cx="8382000" cy="409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A few, minor, details….</a:t>
            </a:r>
          </a:p>
        </p:txBody>
      </p:sp>
      <p:sp>
        <p:nvSpPr>
          <p:cNvPr id="2" name="Subtitle 1"/>
          <p:cNvSpPr>
            <a:spLocks noGrp="1" noRot="1" noChangeAspect="1" noMove="1" noResize="1" noEditPoints="1" noAdjustHandles="1" noChangeArrowheads="1" noChangeShapeType="1" noTextEdit="1"/>
          </p:cNvSpPr>
          <p:nvPr>
            <p:ph type="subTitle" idx="1"/>
          </p:nvPr>
        </p:nvSpPr>
        <p:spPr>
          <a:xfrm>
            <a:off x="1371600" y="2971800"/>
            <a:ext cx="6400800" cy="1371600"/>
          </a:xfrm>
          <a:blipFill rotWithShape="1">
            <a:blip r:embed="rId3"/>
            <a:stretch>
              <a:fillRect/>
            </a:stretch>
          </a:blipFill>
          <a:extLst/>
        </p:spPr>
        <p:txBody>
          <a:bodyPr/>
          <a:lstStyle/>
          <a:p>
            <a:pPr>
              <a:defRPr/>
            </a:pPr>
            <a:r>
              <a:rPr lang="en-US">
                <a:noFill/>
              </a:rPr>
              <a:t> </a:t>
            </a:r>
          </a:p>
        </p:txBody>
      </p:sp>
      <p:sp>
        <p:nvSpPr>
          <p:cNvPr id="32772" name="Rectangle 5"/>
          <p:cNvSpPr txBox="1">
            <a:spLocks/>
          </p:cNvSpPr>
          <p:nvPr/>
        </p:nvSpPr>
        <p:spPr bwMode="auto">
          <a:xfrm>
            <a:off x="381000" y="1219200"/>
            <a:ext cx="845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a:solidFill>
                  <a:schemeClr val="tx2"/>
                </a:solidFill>
                <a:latin typeface="Arial" panose="020B0604020202020204" pitchFamily="34" charset="0"/>
              </a:rPr>
              <a:t>Getting N</a:t>
            </a:r>
            <a:r>
              <a:rPr lang="en-US" altLang="en-US" sz="2400" baseline="-25000">
                <a:solidFill>
                  <a:schemeClr val="tx2"/>
                </a:solidFill>
                <a:latin typeface="Arial" panose="020B0604020202020204" pitchFamily="34" charset="0"/>
              </a:rPr>
              <a:t>G</a:t>
            </a:r>
            <a:r>
              <a:rPr lang="en-US" altLang="en-US" sz="2400">
                <a:solidFill>
                  <a:schemeClr val="tx2"/>
                </a:solidFill>
                <a:latin typeface="Arial" panose="020B0604020202020204" pitchFamily="34" charset="0"/>
              </a:rPr>
              <a:t> isn’t trivial…</a:t>
            </a:r>
          </a:p>
          <a:p>
            <a:pPr lvl="1" eaLnBrk="1" hangingPunct="1">
              <a:buFont typeface="Arial" panose="020B0604020202020204" pitchFamily="34" charset="0"/>
              <a:buChar char="•"/>
            </a:pPr>
            <a:r>
              <a:rPr lang="en-US" altLang="en-US" sz="2000">
                <a:solidFill>
                  <a:schemeClr val="tx2"/>
                </a:solidFill>
                <a:latin typeface="Arial" panose="020B0604020202020204" pitchFamily="34" charset="0"/>
              </a:rPr>
              <a:t>You’ve got to know the difference in true surface gravity from what you’d expect if the earth was a perfect ellipsoid.  This is referred to as the </a:t>
            </a:r>
            <a:r>
              <a:rPr lang="en-US" altLang="en-US" sz="2000" b="1">
                <a:solidFill>
                  <a:schemeClr val="tx2"/>
                </a:solidFill>
                <a:latin typeface="Arial" panose="020B0604020202020204" pitchFamily="34" charset="0"/>
              </a:rPr>
              <a:t>gravity anomaly</a:t>
            </a:r>
            <a:r>
              <a:rPr lang="en-US" altLang="en-US" sz="2000">
                <a:solidFill>
                  <a:schemeClr val="tx2"/>
                </a:solidFill>
                <a:latin typeface="Arial" panose="020B0604020202020204" pitchFamily="34" charset="0"/>
              </a:rPr>
              <a:t>, ∆g.</a:t>
            </a:r>
          </a:p>
          <a:p>
            <a:pPr lvl="1" eaLnBrk="1" hangingPunct="1">
              <a:buFont typeface="Arial" panose="020B0604020202020204" pitchFamily="34" charset="0"/>
              <a:buChar char="•"/>
            </a:pPr>
            <a:r>
              <a:rPr lang="en-US" altLang="en-US" sz="2000">
                <a:solidFill>
                  <a:schemeClr val="tx2"/>
                </a:solidFill>
                <a:latin typeface="Arial" panose="020B0604020202020204" pitchFamily="34" charset="0"/>
              </a:rPr>
              <a:t>Then solve Stokes’ integral:</a:t>
            </a:r>
          </a:p>
        </p:txBody>
      </p:sp>
      <p:sp>
        <p:nvSpPr>
          <p:cNvPr id="32773" name="Rectangle 5"/>
          <p:cNvSpPr txBox="1">
            <a:spLocks/>
          </p:cNvSpPr>
          <p:nvPr/>
        </p:nvSpPr>
        <p:spPr bwMode="auto">
          <a:xfrm>
            <a:off x="381000" y="4114800"/>
            <a:ext cx="845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buFont typeface="Arial" panose="020B0604020202020204" pitchFamily="34" charset="0"/>
              <a:buChar char="•"/>
            </a:pPr>
            <a:r>
              <a:rPr lang="en-US" altLang="en-US" sz="2000">
                <a:solidFill>
                  <a:schemeClr val="tx2"/>
                </a:solidFill>
                <a:latin typeface="Arial" panose="020B0604020202020204" pitchFamily="34" charset="0"/>
              </a:rPr>
              <a:t>Which also means you need to know ∆g over the entire surface of the earth (or, at least a continental-sized chunk of it…)</a:t>
            </a:r>
          </a:p>
          <a:p>
            <a:pPr lvl="1" eaLnBrk="1" hangingPunct="1">
              <a:buFont typeface="Arial" panose="020B0604020202020204" pitchFamily="34" charset="0"/>
              <a:buChar char="•"/>
            </a:pPr>
            <a:r>
              <a:rPr lang="en-US" altLang="en-US" sz="2000">
                <a:solidFill>
                  <a:schemeClr val="tx2"/>
                </a:solidFill>
                <a:latin typeface="Arial" panose="020B0604020202020204" pitchFamily="34" charset="0"/>
              </a:rPr>
              <a:t>(R is the mean radius of the earth, ɣ</a:t>
            </a:r>
            <a:r>
              <a:rPr lang="en-US" altLang="en-US" sz="2000" baseline="-25000">
                <a:solidFill>
                  <a:schemeClr val="tx2"/>
                </a:solidFill>
                <a:latin typeface="Arial" panose="020B0604020202020204" pitchFamily="34" charset="0"/>
              </a:rPr>
              <a:t>0</a:t>
            </a:r>
            <a:r>
              <a:rPr lang="en-US" altLang="en-US" sz="2000">
                <a:solidFill>
                  <a:schemeClr val="tx2"/>
                </a:solidFill>
                <a:latin typeface="Arial" panose="020B0604020202020204" pitchFamily="34" charset="0"/>
              </a:rPr>
              <a:t> is mean surface gravity on an equivalent ellipsoidal earth, S is an analytic (geometrical) function of position.)</a:t>
            </a:r>
          </a:p>
          <a:p>
            <a:pPr eaLnBrk="1" hangingPunct="1"/>
            <a:r>
              <a:rPr lang="en-US" altLang="en-US" sz="2400">
                <a:solidFill>
                  <a:schemeClr val="tx2"/>
                </a:solidFill>
                <a:latin typeface="Arial" panose="020B0604020202020204" pitchFamily="34" charset="0"/>
              </a:rPr>
              <a:t>And then, once you know N</a:t>
            </a:r>
            <a:r>
              <a:rPr lang="en-US" altLang="en-US" sz="2400" baseline="-25000">
                <a:solidFill>
                  <a:schemeClr val="tx2"/>
                </a:solidFill>
                <a:latin typeface="Arial" panose="020B0604020202020204" pitchFamily="34" charset="0"/>
              </a:rPr>
              <a:t>G</a:t>
            </a:r>
            <a:r>
              <a:rPr lang="en-US" altLang="en-US" sz="2400">
                <a:solidFill>
                  <a:schemeClr val="tx2"/>
                </a:solidFill>
                <a:latin typeface="Arial" panose="020B0604020202020204" pitchFamily="34" charset="0"/>
              </a:rPr>
              <a:t> “everywhere”, you still need to be able to communicate it somehow…</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p:cNvSpPr>
          <p:nvPr>
            <p:ph type="ctrTitle"/>
          </p:nvPr>
        </p:nvSpPr>
        <p:spPr>
          <a:xfrm>
            <a:off x="457200" y="533400"/>
            <a:ext cx="8382000" cy="685800"/>
          </a:xfrm>
        </p:spPr>
        <p:txBody>
          <a:bodyPr/>
          <a:lstStyle/>
          <a:p>
            <a:pPr eaLnBrk="1" hangingPunct="1"/>
            <a:r>
              <a:rPr lang="en-US" altLang="en-US" sz="2800" b="1" smtClean="0">
                <a:solidFill>
                  <a:srgbClr val="004F8A"/>
                </a:solidFill>
                <a:latin typeface="Arial" panose="020B0604020202020204" pitchFamily="34" charset="0"/>
                <a:cs typeface="Arial" panose="020B0604020202020204" pitchFamily="34" charset="0"/>
              </a:rPr>
              <a:t>…which is where Spherical Harmonics come in</a:t>
            </a:r>
          </a:p>
        </p:txBody>
      </p:sp>
      <p:sp>
        <p:nvSpPr>
          <p:cNvPr id="18435" name="Rectangle 5"/>
          <p:cNvSpPr>
            <a:spLocks noGrp="1" noRot="1" noChangeAspect="1" noMove="1" noResize="1" noEditPoints="1" noAdjustHandles="1" noChangeArrowheads="1" noChangeShapeType="1" noTextEdit="1"/>
          </p:cNvSpPr>
          <p:nvPr>
            <p:ph type="subTitle" idx="1"/>
          </p:nvPr>
        </p:nvSpPr>
        <p:spPr>
          <a:xfrm>
            <a:off x="304800" y="1219200"/>
            <a:ext cx="8610600" cy="3124200"/>
          </a:xfrm>
          <a:blipFill rotWithShape="1">
            <a:blip r:embed="rId3"/>
            <a:stretch>
              <a:fillRect l="-566" t="-780" r="-1132"/>
            </a:stretch>
          </a:blipFill>
          <a:extLst/>
        </p:spPr>
        <p:txBody>
          <a:bodyPr/>
          <a:lstStyle/>
          <a:p>
            <a:pPr>
              <a:defRPr/>
            </a:pPr>
            <a:r>
              <a:rPr lang="en-US">
                <a:noFill/>
              </a:rPr>
              <a:t> </a:t>
            </a:r>
          </a:p>
        </p:txBody>
      </p:sp>
      <p:sp>
        <p:nvSpPr>
          <p:cNvPr id="34820" name="Rectangle 1"/>
          <p:cNvSpPr>
            <a:spLocks noChangeArrowheads="1"/>
          </p:cNvSpPr>
          <p:nvPr/>
        </p:nvSpPr>
        <p:spPr bwMode="auto">
          <a:xfrm>
            <a:off x="381000" y="6043613"/>
            <a:ext cx="5562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chemeClr val="tx2"/>
                </a:solidFill>
                <a:latin typeface="Arial" panose="020B0604020202020204" pitchFamily="34" charset="0"/>
              </a:rPr>
              <a:t>* must be an “harmonic function”</a:t>
            </a:r>
          </a:p>
          <a:p>
            <a:pPr eaLnBrk="1" hangingPunct="1">
              <a:spcBef>
                <a:spcPct val="0"/>
              </a:spcBef>
              <a:buFontTx/>
              <a:buNone/>
            </a:pPr>
            <a:r>
              <a:rPr lang="en-US" altLang="en-US" sz="1400">
                <a:solidFill>
                  <a:schemeClr val="tx2"/>
                </a:solidFill>
                <a:latin typeface="Arial" panose="020B0604020202020204" pitchFamily="34" charset="0"/>
              </a:rPr>
              <a:t>**sphere or ellipsoid…</a:t>
            </a:r>
          </a:p>
          <a:p>
            <a:pPr eaLnBrk="1" hangingPunct="1">
              <a:spcBef>
                <a:spcPct val="0"/>
              </a:spcBef>
              <a:buFontTx/>
              <a:buNone/>
            </a:pPr>
            <a:r>
              <a:rPr lang="en-US" altLang="en-US" sz="1400">
                <a:solidFill>
                  <a:schemeClr val="tx2"/>
                </a:solidFill>
                <a:latin typeface="Arial" panose="020B0604020202020204" pitchFamily="34" charset="0"/>
              </a:rPr>
              <a:t>***feel free to confuse “special” and “spatial”</a:t>
            </a:r>
          </a:p>
        </p:txBody>
      </p:sp>
      <p:pic>
        <p:nvPicPr>
          <p:cNvPr id="34821" name="Picture 6" descr="https://upload.wikimedia.org/wikipedia/commons/1/12/Rotating_spherical_harmon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572000"/>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7"/>
          <p:cNvSpPr>
            <a:spLocks noChangeArrowheads="1"/>
          </p:cNvSpPr>
          <p:nvPr/>
        </p:nvSpPr>
        <p:spPr bwMode="auto">
          <a:xfrm>
            <a:off x="4800600" y="4646613"/>
            <a:ext cx="1905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800">
                <a:solidFill>
                  <a:schemeClr val="tx2"/>
                </a:solidFill>
                <a:latin typeface="Arial" panose="020B0604020202020204" pitchFamily="34" charset="0"/>
              </a:rPr>
              <a:t>n = 0</a:t>
            </a:r>
          </a:p>
          <a:p>
            <a:pPr algn="r" eaLnBrk="1" hangingPunct="1">
              <a:spcBef>
                <a:spcPct val="0"/>
              </a:spcBef>
              <a:buFontTx/>
              <a:buNone/>
            </a:pPr>
            <a:r>
              <a:rPr lang="en-US" altLang="en-US" sz="1800">
                <a:solidFill>
                  <a:schemeClr val="tx2"/>
                </a:solidFill>
                <a:latin typeface="Arial" panose="020B0604020202020204" pitchFamily="34" charset="0"/>
              </a:rPr>
              <a:t>n = 1</a:t>
            </a:r>
          </a:p>
          <a:p>
            <a:pPr algn="r" eaLnBrk="1" hangingPunct="1">
              <a:spcBef>
                <a:spcPct val="0"/>
              </a:spcBef>
              <a:buFontTx/>
              <a:buNone/>
            </a:pPr>
            <a:r>
              <a:rPr lang="en-US" altLang="en-US" sz="1800">
                <a:solidFill>
                  <a:schemeClr val="tx2"/>
                </a:solidFill>
                <a:latin typeface="Arial" panose="020B0604020202020204" pitchFamily="34" charset="0"/>
              </a:rPr>
              <a:t>n = 2</a:t>
            </a:r>
          </a:p>
          <a:p>
            <a:pPr algn="r" eaLnBrk="1" hangingPunct="1">
              <a:spcBef>
                <a:spcPct val="0"/>
              </a:spcBef>
              <a:buFontTx/>
              <a:buNone/>
            </a:pPr>
            <a:r>
              <a:rPr lang="en-US" altLang="en-US" sz="1800">
                <a:solidFill>
                  <a:schemeClr val="tx2"/>
                </a:solidFill>
                <a:latin typeface="Arial" panose="020B0604020202020204" pitchFamily="34" charset="0"/>
              </a:rPr>
              <a:t>n = 3</a:t>
            </a:r>
          </a:p>
          <a:p>
            <a:pPr algn="r" eaLnBrk="1" hangingPunct="1">
              <a:spcBef>
                <a:spcPct val="0"/>
              </a:spcBef>
              <a:buFontTx/>
              <a:buNone/>
            </a:pPr>
            <a:r>
              <a:rPr lang="en-US" altLang="en-US" sz="1800">
                <a:solidFill>
                  <a:schemeClr val="tx2"/>
                </a:solidFill>
                <a:latin typeface="Arial" panose="020B0604020202020204" pitchFamily="34" charset="0"/>
              </a:rPr>
              <a:t>n = 4</a:t>
            </a:r>
          </a:p>
          <a:p>
            <a:pPr algn="r" eaLnBrk="1" hangingPunct="1">
              <a:spcBef>
                <a:spcPct val="0"/>
              </a:spcBef>
              <a:buFontTx/>
              <a:buNone/>
            </a:pPr>
            <a:r>
              <a:rPr lang="en-US" altLang="en-US" sz="1800">
                <a:solidFill>
                  <a:schemeClr val="tx2"/>
                </a:solidFill>
                <a:latin typeface="Arial" panose="020B0604020202020204" pitchFamily="34" charset="0"/>
              </a:rPr>
              <a:t>n = 5</a:t>
            </a:r>
            <a:endParaRPr lang="en-US" altLang="en-US" sz="1800"/>
          </a:p>
        </p:txBody>
      </p:sp>
      <p:sp>
        <p:nvSpPr>
          <p:cNvPr id="2" name="TextBox 1"/>
          <p:cNvSpPr txBox="1">
            <a:spLocks noRot="1" noChangeAspect="1" noMove="1" noResize="1" noEditPoints="1" noAdjustHandles="1" noChangeArrowheads="1" noChangeShapeType="1" noTextEdit="1"/>
          </p:cNvSpPr>
          <p:nvPr/>
        </p:nvSpPr>
        <p:spPr>
          <a:xfrm>
            <a:off x="381000" y="3548399"/>
            <a:ext cx="8533105" cy="871201"/>
          </a:xfrm>
          <a:prstGeom prst="rect">
            <a:avLst/>
          </a:prstGeom>
          <a:blipFill rotWithShape="1">
            <a:blip r:embed="rId5"/>
            <a:stretch>
              <a:fillRect/>
            </a:stretch>
          </a:blipFill>
        </p:spPr>
        <p:txBody>
          <a:bodyPr/>
          <a:lstStyle/>
          <a:p>
            <a:pPr eaLnBrk="1" hangingPunct="1">
              <a:defRPr/>
            </a:pPr>
            <a:r>
              <a:rPr lang="en-US">
                <a:noFill/>
              </a:rPr>
              <a:t> </a:t>
            </a:r>
          </a:p>
        </p:txBody>
      </p:sp>
      <p:sp>
        <p:nvSpPr>
          <p:cNvPr id="34824" name="Rectangle 2"/>
          <p:cNvSpPr>
            <a:spLocks noChangeArrowheads="1"/>
          </p:cNvSpPr>
          <p:nvPr/>
        </p:nvSpPr>
        <p:spPr bwMode="auto">
          <a:xfrm>
            <a:off x="304800" y="4467225"/>
            <a:ext cx="548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a:solidFill>
                  <a:schemeClr val="tx2"/>
                </a:solidFill>
                <a:latin typeface="Arial" panose="020B0604020202020204" pitchFamily="34" charset="0"/>
              </a:rPr>
              <a:t>Like a Fourier decomposition, there are low-order, long wavelength terms, and successively higher-order, shorter wavelength terms.</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p:cNvSpPr>
          <p:nvPr>
            <p:ph type="ctrTitle"/>
          </p:nvPr>
        </p:nvSpPr>
        <p:spPr>
          <a:xfrm>
            <a:off x="457200" y="657225"/>
            <a:ext cx="8382000" cy="409575"/>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And we’re done!  With the theory…</a:t>
            </a:r>
          </a:p>
        </p:txBody>
      </p:sp>
      <p:sp>
        <p:nvSpPr>
          <p:cNvPr id="18435" name="Rectangle 5"/>
          <p:cNvSpPr>
            <a:spLocks noGrp="1"/>
          </p:cNvSpPr>
          <p:nvPr>
            <p:ph type="subTitle" idx="1"/>
          </p:nvPr>
        </p:nvSpPr>
        <p:spPr>
          <a:xfrm>
            <a:off x="304800" y="1447800"/>
            <a:ext cx="8382000" cy="4953000"/>
          </a:xfrm>
        </p:spPr>
        <p:txBody>
          <a:bodyPr/>
          <a:lstStyle/>
          <a:p>
            <a:pPr marL="342900" indent="-342900" algn="l" eaLnBrk="1" hangingPunct="1">
              <a:buFont typeface="Arial" panose="020B0604020202020204" pitchFamily="34" charset="0"/>
              <a:buChar char="•"/>
              <a:defRPr/>
            </a:pPr>
            <a:r>
              <a:rPr lang="en-US" altLang="en-US" sz="2000" dirty="0" smtClean="0">
                <a:solidFill>
                  <a:schemeClr val="tx2"/>
                </a:solidFill>
                <a:latin typeface="Arial" pitchFamily="34" charset="0"/>
                <a:cs typeface="Arial" pitchFamily="34" charset="0"/>
              </a:rPr>
              <a:t>So NGS first determines the geoid by </a:t>
            </a:r>
          </a:p>
          <a:p>
            <a:pPr marL="800100" lvl="1" indent="-342900" algn="l" eaLnBrk="1" hangingPunct="1">
              <a:buFont typeface="Arial" panose="020B0604020202020204" pitchFamily="34" charset="0"/>
              <a:buChar char="•"/>
              <a:defRPr/>
            </a:pPr>
            <a:r>
              <a:rPr lang="en-US" altLang="en-US" sz="1800" dirty="0" smtClean="0">
                <a:solidFill>
                  <a:schemeClr val="tx2"/>
                </a:solidFill>
                <a:latin typeface="Arial" pitchFamily="34" charset="0"/>
                <a:cs typeface="Arial" pitchFamily="34" charset="0"/>
              </a:rPr>
              <a:t>Using GRACE/GOCE satellites to obtain surface gravity anomaly data (250km wavelengths and longer – longer wavelength means small “n”)</a:t>
            </a:r>
          </a:p>
          <a:p>
            <a:pPr marL="800100" lvl="1" indent="-342900" algn="l" eaLnBrk="1" hangingPunct="1">
              <a:buFont typeface="Arial" panose="020B0604020202020204" pitchFamily="34" charset="0"/>
              <a:buChar char="•"/>
              <a:defRPr/>
            </a:pPr>
            <a:r>
              <a:rPr lang="en-US" altLang="en-US" sz="1800" dirty="0" smtClean="0">
                <a:solidFill>
                  <a:schemeClr val="tx2"/>
                </a:solidFill>
                <a:latin typeface="Arial" pitchFamily="34" charset="0"/>
                <a:cs typeface="Arial" pitchFamily="34" charset="0"/>
              </a:rPr>
              <a:t>Using airborne gravity (TAGS) to fill in shorter wavelengths (~20km to 500km).  Meant to overlap shortest satellite wavelengths</a:t>
            </a:r>
          </a:p>
          <a:p>
            <a:pPr marL="800100" lvl="1" indent="-342900" algn="l" eaLnBrk="1" hangingPunct="1">
              <a:buFont typeface="Arial" panose="020B0604020202020204" pitchFamily="34" charset="0"/>
              <a:buChar char="•"/>
              <a:defRPr/>
            </a:pPr>
            <a:r>
              <a:rPr lang="en-US" altLang="en-US" sz="1800" dirty="0" smtClean="0">
                <a:solidFill>
                  <a:schemeClr val="tx2"/>
                </a:solidFill>
                <a:latin typeface="Arial" pitchFamily="34" charset="0"/>
                <a:cs typeface="Arial" pitchFamily="34" charset="0"/>
              </a:rPr>
              <a:t>Surface gravity where needed/possible.</a:t>
            </a:r>
          </a:p>
          <a:p>
            <a:pPr marL="800100" lvl="1" indent="-342900" algn="l" eaLnBrk="1" hangingPunct="1">
              <a:buFont typeface="Arial" panose="020B0604020202020204" pitchFamily="34" charset="0"/>
              <a:buChar char="•"/>
              <a:defRPr/>
            </a:pPr>
            <a:r>
              <a:rPr lang="en-US" altLang="en-US" sz="1800" dirty="0" smtClean="0">
                <a:solidFill>
                  <a:schemeClr val="tx2"/>
                </a:solidFill>
                <a:latin typeface="Arial" pitchFamily="34" charset="0"/>
                <a:cs typeface="Arial" pitchFamily="34" charset="0"/>
              </a:rPr>
              <a:t>We now have ∆g.</a:t>
            </a:r>
          </a:p>
          <a:p>
            <a:pPr marL="342900" indent="-342900" algn="l" eaLnBrk="1" hangingPunct="1">
              <a:buFont typeface="Arial" panose="020B0604020202020204" pitchFamily="34" charset="0"/>
              <a:buChar char="•"/>
              <a:defRPr/>
            </a:pPr>
            <a:r>
              <a:rPr lang="en-US" altLang="en-US" sz="2000" dirty="0" smtClean="0">
                <a:solidFill>
                  <a:schemeClr val="tx2"/>
                </a:solidFill>
                <a:latin typeface="Arial" pitchFamily="34" charset="0"/>
                <a:cs typeface="Arial" pitchFamily="34" charset="0"/>
              </a:rPr>
              <a:t>Then, NGS will calculate and distribute a geoid model (N</a:t>
            </a:r>
            <a:r>
              <a:rPr lang="en-US" altLang="en-US" sz="2000" baseline="-25000" dirty="0" smtClean="0">
                <a:solidFill>
                  <a:schemeClr val="tx2"/>
                </a:solidFill>
                <a:latin typeface="Arial" pitchFamily="34" charset="0"/>
                <a:cs typeface="Arial" pitchFamily="34" charset="0"/>
              </a:rPr>
              <a:t>G</a:t>
            </a:r>
            <a:r>
              <a:rPr lang="en-US" altLang="en-US" sz="2000" dirty="0" smtClean="0">
                <a:solidFill>
                  <a:schemeClr val="tx2"/>
                </a:solidFill>
                <a:latin typeface="Arial" pitchFamily="34" charset="0"/>
                <a:cs typeface="Arial" pitchFamily="34" charset="0"/>
              </a:rPr>
              <a:t>) via coefficient values for each spherical harmonic (currently over 2000).</a:t>
            </a:r>
          </a:p>
          <a:p>
            <a:pPr marL="342900" indent="-342900" algn="l" eaLnBrk="1" hangingPunct="1">
              <a:buFont typeface="Arial" panose="020B0604020202020204" pitchFamily="34" charset="0"/>
              <a:buChar char="•"/>
              <a:defRPr/>
            </a:pPr>
            <a:r>
              <a:rPr lang="en-US" altLang="en-US" sz="2000" dirty="0" smtClean="0">
                <a:solidFill>
                  <a:schemeClr val="tx2"/>
                </a:solidFill>
                <a:latin typeface="Arial" pitchFamily="34" charset="0"/>
                <a:cs typeface="Arial" pitchFamily="34" charset="0"/>
              </a:rPr>
              <a:t>Finally, GNSS gives a precise ellipsoidal height (i.e. it will notice you, standing on a chair outside, to ~1cm).</a:t>
            </a:r>
          </a:p>
          <a:p>
            <a:pPr marL="342900" indent="-342900" algn="l" eaLnBrk="1" hangingPunct="1">
              <a:buFont typeface="Arial" panose="020B0604020202020204" pitchFamily="34" charset="0"/>
              <a:buChar char="•"/>
              <a:defRPr/>
            </a:pPr>
            <a:r>
              <a:rPr lang="en-US" altLang="en-US" sz="2000" dirty="0" smtClean="0">
                <a:solidFill>
                  <a:schemeClr val="tx2"/>
                </a:solidFill>
                <a:latin typeface="Arial" pitchFamily="34" charset="0"/>
                <a:cs typeface="Arial" pitchFamily="34" charset="0"/>
              </a:rPr>
              <a:t>The geoid height is known precisely for your location, so your “absolute” (orthometric) height above the geoid is known precisely, to about 2cm.</a:t>
            </a:r>
          </a:p>
          <a:p>
            <a:pPr eaLnBrk="1" hangingPunct="1">
              <a:defRPr/>
            </a:pPr>
            <a:endParaRPr lang="en-US" altLang="en-US" sz="2000" dirty="0" smtClean="0">
              <a:solidFill>
                <a:schemeClr val="tx2"/>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fontAlgn="auto" hangingPunct="1">
              <a:spcBef>
                <a:spcPts val="0"/>
              </a:spcBef>
              <a:spcAft>
                <a:spcPts val="0"/>
              </a:spcAft>
              <a:defRPr/>
            </a:pPr>
            <a:r>
              <a:rPr lang="en-US" sz="4600" dirty="0">
                <a:solidFill>
                  <a:schemeClr val="tx2"/>
                </a:solidFill>
                <a:latin typeface="+mj-lt"/>
                <a:ea typeface="+mj-ea"/>
                <a:cs typeface="Times New Roman" pitchFamily="18" charset="0"/>
              </a:rPr>
              <a:t>Building a Gravity Field</a:t>
            </a:r>
          </a:p>
        </p:txBody>
      </p:sp>
      <p:grpSp>
        <p:nvGrpSpPr>
          <p:cNvPr id="23" name="Group 22"/>
          <p:cNvGrpSpPr>
            <a:grpSpLocks/>
          </p:cNvGrpSpPr>
          <p:nvPr/>
        </p:nvGrpSpPr>
        <p:grpSpPr bwMode="auto">
          <a:xfrm>
            <a:off x="342900" y="1189038"/>
            <a:ext cx="8039100" cy="1770062"/>
            <a:chOff x="343324" y="1189299"/>
            <a:chExt cx="8038676" cy="1770814"/>
          </a:xfrm>
        </p:grpSpPr>
        <p:pic>
          <p:nvPicPr>
            <p:cNvPr id="38930"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934" y="1524403"/>
              <a:ext cx="2266830" cy="76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200" dirty="0">
                  <a:solidFill>
                    <a:schemeClr val="tx2"/>
                  </a:solidFill>
                  <a:latin typeface="+mj-lt"/>
                  <a:cs typeface="Times New Roman" pitchFamily="18" charset="0"/>
                </a:rPr>
                <a:t>Long Wavelengths</a:t>
              </a:r>
            </a:p>
            <a:p>
              <a:pPr eaLnBrk="1" fontAlgn="auto" hangingPunct="1">
                <a:spcBef>
                  <a:spcPct val="0"/>
                </a:spcBef>
                <a:spcAft>
                  <a:spcPts val="0"/>
                </a:spcAft>
                <a:buFontTx/>
                <a:buNone/>
                <a:defRPr/>
              </a:pPr>
              <a:r>
                <a:rPr lang="en-US" altLang="en-US" sz="2200" dirty="0">
                  <a:solidFill>
                    <a:schemeClr val="tx2"/>
                  </a:solidFill>
                  <a:latin typeface="+mj-lt"/>
                  <a:cs typeface="Times New Roman" pitchFamily="18" charset="0"/>
                </a:rPr>
                <a:t>(≥ 250 km)</a:t>
              </a:r>
            </a:p>
          </p:txBody>
        </p:sp>
        <p:sp>
          <p:nvSpPr>
            <p:cNvPr id="29721" name="TextBox 11"/>
            <p:cNvSpPr txBox="1">
              <a:spLocks noChangeArrowheads="1"/>
            </p:cNvSpPr>
            <p:nvPr/>
          </p:nvSpPr>
          <p:spPr bwMode="auto">
            <a:xfrm>
              <a:off x="343324" y="2590069"/>
              <a:ext cx="3217693" cy="3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1800" dirty="0">
                  <a:solidFill>
                    <a:schemeClr val="tx2"/>
                  </a:solidFill>
                  <a:latin typeface="+mj-lt"/>
                  <a:cs typeface="Times New Roman" pitchFamily="18" charset="0"/>
                </a:rPr>
                <a:t>GRACE/GOCE/Satellite Altimetry</a:t>
              </a:r>
            </a:p>
          </p:txBody>
        </p:sp>
      </p:grpSp>
      <p:grpSp>
        <p:nvGrpSpPr>
          <p:cNvPr id="24" name="Group 23"/>
          <p:cNvGrpSpPr>
            <a:grpSpLocks/>
          </p:cNvGrpSpPr>
          <p:nvPr/>
        </p:nvGrpSpPr>
        <p:grpSpPr bwMode="auto">
          <a:xfrm>
            <a:off x="717550" y="2947988"/>
            <a:ext cx="7831138" cy="1744662"/>
            <a:chOff x="717032" y="3031201"/>
            <a:chExt cx="7831408" cy="1742898"/>
          </a:xfrm>
        </p:grpSpPr>
        <p:pic>
          <p:nvPicPr>
            <p:cNvPr id="38926"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7643" y="3624326"/>
              <a:ext cx="2941738" cy="7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000" dirty="0">
                  <a:solidFill>
                    <a:schemeClr val="tx2"/>
                  </a:solidFill>
                  <a:latin typeface="+mj-lt"/>
                  <a:cs typeface="Times New Roman" pitchFamily="18" charset="0"/>
                </a:rPr>
                <a:t>Intermediate Wavelengths</a:t>
              </a:r>
            </a:p>
            <a:p>
              <a:pPr eaLnBrk="1" fontAlgn="auto" hangingPunct="1">
                <a:spcBef>
                  <a:spcPct val="0"/>
                </a:spcBef>
                <a:spcAft>
                  <a:spcPts val="0"/>
                </a:spcAft>
                <a:buFontTx/>
                <a:buNone/>
                <a:defRPr/>
              </a:pPr>
              <a:r>
                <a:rPr lang="en-US" altLang="en-US" sz="2000" dirty="0">
                  <a:solidFill>
                    <a:schemeClr val="tx2"/>
                  </a:solidFill>
                  <a:latin typeface="+mj-lt"/>
                  <a:cs typeface="Times New Roman" pitchFamily="18" charset="0"/>
                </a:rPr>
                <a:t>(500 km to 20 km)</a:t>
              </a:r>
            </a:p>
          </p:txBody>
        </p:sp>
        <p:pic>
          <p:nvPicPr>
            <p:cNvPr id="38928"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717032" y="4222208"/>
              <a:ext cx="2400383" cy="42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1800" dirty="0">
                  <a:solidFill>
                    <a:schemeClr val="tx2"/>
                  </a:solidFill>
                  <a:latin typeface="+mj-lt"/>
                  <a:cs typeface="Times New Roman" pitchFamily="18" charset="0"/>
                </a:rPr>
                <a:t>Airborne</a:t>
              </a:r>
              <a:r>
                <a:rPr lang="en-US" altLang="en-US" sz="2200" dirty="0">
                  <a:solidFill>
                    <a:schemeClr val="tx2"/>
                  </a:solidFill>
                  <a:latin typeface="+mj-lt"/>
                  <a:cs typeface="Times New Roman" pitchFamily="18" charset="0"/>
                </a:rPr>
                <a:t> </a:t>
              </a:r>
              <a:r>
                <a:rPr lang="en-US" altLang="en-US" sz="1800" dirty="0">
                  <a:solidFill>
                    <a:schemeClr val="tx2"/>
                  </a:solidFill>
                  <a:latin typeface="+mj-lt"/>
                  <a:cs typeface="Times New Roman" pitchFamily="18" charset="0"/>
                </a:rPr>
                <a:t>Measurement</a:t>
              </a:r>
            </a:p>
          </p:txBody>
        </p:sp>
      </p:grpSp>
      <p:grpSp>
        <p:nvGrpSpPr>
          <p:cNvPr id="25" name="Group 24"/>
          <p:cNvGrpSpPr>
            <a:grpSpLocks/>
          </p:cNvGrpSpPr>
          <p:nvPr/>
        </p:nvGrpSpPr>
        <p:grpSpPr bwMode="auto">
          <a:xfrm>
            <a:off x="292100" y="4783138"/>
            <a:ext cx="8089900" cy="1676400"/>
            <a:chOff x="291742" y="5029200"/>
            <a:chExt cx="8090258" cy="1676400"/>
          </a:xfrm>
        </p:grpSpPr>
        <p:pic>
          <p:nvPicPr>
            <p:cNvPr id="38922"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21"/>
            <p:cNvSpPr txBox="1">
              <a:spLocks noChangeArrowheads="1"/>
            </p:cNvSpPr>
            <p:nvPr/>
          </p:nvSpPr>
          <p:spPr bwMode="auto">
            <a:xfrm>
              <a:off x="291742" y="6053137"/>
              <a:ext cx="345455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fontAlgn="auto" hangingPunct="1">
                <a:spcBef>
                  <a:spcPct val="0"/>
                </a:spcBef>
                <a:spcAft>
                  <a:spcPts val="0"/>
                </a:spcAft>
                <a:buFontTx/>
                <a:buNone/>
                <a:defRPr/>
              </a:pPr>
              <a:r>
                <a:rPr lang="en-US" altLang="en-US" sz="1800" dirty="0">
                  <a:solidFill>
                    <a:schemeClr val="tx2"/>
                  </a:solidFill>
                  <a:latin typeface="+mj-lt"/>
                  <a:cs typeface="Times New Roman" pitchFamily="18" charset="0"/>
                </a:rPr>
                <a:t>Surface Measurement and </a:t>
              </a:r>
            </a:p>
            <a:p>
              <a:pPr algn="ctr" eaLnBrk="1" fontAlgn="auto" hangingPunct="1">
                <a:spcBef>
                  <a:spcPct val="0"/>
                </a:spcBef>
                <a:spcAft>
                  <a:spcPts val="0"/>
                </a:spcAft>
                <a:buFontTx/>
                <a:buNone/>
                <a:defRPr/>
              </a:pPr>
              <a:r>
                <a:rPr lang="en-US" altLang="en-US" sz="1800" dirty="0">
                  <a:solidFill>
                    <a:schemeClr val="tx2"/>
                  </a:solidFill>
                  <a:latin typeface="+mj-lt"/>
                  <a:cs typeface="Times New Roman" pitchFamily="18" charset="0"/>
                </a:rPr>
                <a:t>Predicted Gravity from Topography</a:t>
              </a:r>
            </a:p>
          </p:txBody>
        </p:sp>
        <p:sp>
          <p:nvSpPr>
            <p:cNvPr id="29712" name="TextBox 22"/>
            <p:cNvSpPr txBox="1">
              <a:spLocks noChangeArrowheads="1"/>
            </p:cNvSpPr>
            <p:nvPr/>
          </p:nvSpPr>
          <p:spPr bwMode="auto">
            <a:xfrm>
              <a:off x="3886001" y="5311775"/>
              <a:ext cx="214639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Bef>
                  <a:spcPct val="0"/>
                </a:spcBef>
                <a:spcAft>
                  <a:spcPts val="0"/>
                </a:spcAft>
                <a:buFontTx/>
                <a:buNone/>
                <a:defRPr/>
              </a:pPr>
              <a:r>
                <a:rPr lang="en-US" altLang="en-US" sz="2000" dirty="0">
                  <a:solidFill>
                    <a:schemeClr val="tx2"/>
                  </a:solidFill>
                  <a:latin typeface="+mj-lt"/>
                  <a:cs typeface="Times New Roman" pitchFamily="18" charset="0"/>
                </a:rPr>
                <a:t>Short Wavelengths</a:t>
              </a:r>
            </a:p>
            <a:p>
              <a:pPr eaLnBrk="1" fontAlgn="auto" hangingPunct="1">
                <a:spcBef>
                  <a:spcPct val="0"/>
                </a:spcBef>
                <a:spcAft>
                  <a:spcPts val="0"/>
                </a:spcAft>
                <a:buFontTx/>
                <a:buNone/>
                <a:defRPr/>
              </a:pPr>
              <a:r>
                <a:rPr lang="en-US" altLang="en-US" sz="2000" dirty="0">
                  <a:solidFill>
                    <a:schemeClr val="tx2"/>
                  </a:solidFill>
                  <a:latin typeface="+mj-lt"/>
                  <a:cs typeface="Times New Roman" pitchFamily="18" charset="0"/>
                </a:rPr>
                <a:t>(&lt; 100 km)</a:t>
              </a:r>
            </a:p>
          </p:txBody>
        </p:sp>
        <p:pic>
          <p:nvPicPr>
            <p:cNvPr id="38925"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8" name="TextBox 25"/>
          <p:cNvSpPr txBox="1">
            <a:spLocks noChangeArrowheads="1"/>
          </p:cNvSpPr>
          <p:nvPr/>
        </p:nvSpPr>
        <p:spPr bwMode="auto">
          <a:xfrm>
            <a:off x="4495800" y="2595563"/>
            <a:ext cx="363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solidFill>
                  <a:schemeClr val="tx2"/>
                </a:solidFill>
                <a:latin typeface="Arial" panose="020B0604020202020204" pitchFamily="34" charset="0"/>
              </a:rPr>
              <a:t>+</a:t>
            </a:r>
          </a:p>
        </p:txBody>
      </p:sp>
      <p:cxnSp>
        <p:nvCxnSpPr>
          <p:cNvPr id="20" name="Straight Connector 19"/>
          <p:cNvCxnSpPr/>
          <p:nvPr/>
        </p:nvCxnSpPr>
        <p:spPr>
          <a:xfrm>
            <a:off x="838200" y="2976563"/>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6863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921" name="TextBox 25"/>
          <p:cNvSpPr txBox="1">
            <a:spLocks noChangeArrowheads="1"/>
          </p:cNvSpPr>
          <p:nvPr/>
        </p:nvSpPr>
        <p:spPr bwMode="auto">
          <a:xfrm>
            <a:off x="4513263" y="46101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solidFill>
                  <a:schemeClr val="tx2"/>
                </a:solidFill>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457200" y="304800"/>
            <a:ext cx="8229600" cy="605296"/>
          </a:xfrm>
        </p:spPr>
        <p:txBody>
          <a:bodyPr/>
          <a:lstStyle/>
          <a:p>
            <a:pPr defTabSz="911225" eaLnBrk="1" hangingPunct="1"/>
            <a:r>
              <a:rPr lang="en-US" altLang="en-US" sz="3600" dirty="0" smtClean="0">
                <a:solidFill>
                  <a:schemeClr val="tx2"/>
                </a:solidFill>
                <a:cs typeface="Times New Roman" panose="02020603050405020304" pitchFamily="18" charset="0"/>
              </a:rPr>
              <a:t>Wait, one last detail!</a:t>
            </a:r>
          </a:p>
        </p:txBody>
      </p:sp>
      <p:pic>
        <p:nvPicPr>
          <p:cNvPr id="39939"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981200"/>
            <a:ext cx="3676982" cy="4760468"/>
          </a:xfrm>
        </p:spPr>
      </p:pic>
      <p:sp>
        <p:nvSpPr>
          <p:cNvPr id="39940" name="Rectangle 1"/>
          <p:cNvSpPr>
            <a:spLocks noChangeArrowheads="1"/>
          </p:cNvSpPr>
          <p:nvPr/>
        </p:nvSpPr>
        <p:spPr bwMode="auto">
          <a:xfrm>
            <a:off x="228600" y="910096"/>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solidFill>
                  <a:schemeClr val="tx2"/>
                </a:solidFill>
                <a:latin typeface="Arial" panose="020B0604020202020204" pitchFamily="34" charset="0"/>
              </a:rPr>
              <a:t>We still have to </a:t>
            </a:r>
            <a:r>
              <a:rPr lang="en-US" altLang="en-US" sz="2000" b="1" dirty="0">
                <a:solidFill>
                  <a:schemeClr val="tx2"/>
                </a:solidFill>
                <a:latin typeface="Arial" panose="020B0604020202020204" pitchFamily="34" charset="0"/>
              </a:rPr>
              <a:t>choose </a:t>
            </a:r>
            <a:r>
              <a:rPr lang="en-US" altLang="en-US" sz="2000" dirty="0">
                <a:solidFill>
                  <a:schemeClr val="tx2"/>
                </a:solidFill>
                <a:latin typeface="Arial" panose="020B0604020202020204" pitchFamily="34" charset="0"/>
              </a:rPr>
              <a:t>the W value that will </a:t>
            </a:r>
            <a:r>
              <a:rPr lang="en-US" altLang="en-US" sz="2000" dirty="0" smtClean="0">
                <a:solidFill>
                  <a:schemeClr val="tx2"/>
                </a:solidFill>
                <a:latin typeface="Arial" panose="020B0604020202020204" pitchFamily="34" charset="0"/>
              </a:rPr>
              <a:t>define which geopotential surface is </a:t>
            </a:r>
            <a:r>
              <a:rPr lang="en-US" altLang="en-US" sz="2000" b="1" dirty="0" smtClean="0">
                <a:solidFill>
                  <a:schemeClr val="tx2"/>
                </a:solidFill>
                <a:latin typeface="Arial" panose="020B0604020202020204" pitchFamily="34" charset="0"/>
              </a:rPr>
              <a:t>the</a:t>
            </a:r>
            <a:r>
              <a:rPr lang="en-US" altLang="en-US" sz="2000" dirty="0" smtClean="0">
                <a:solidFill>
                  <a:schemeClr val="tx2"/>
                </a:solidFill>
                <a:latin typeface="Arial" panose="020B0604020202020204" pitchFamily="34" charset="0"/>
              </a:rPr>
              <a:t> </a:t>
            </a:r>
            <a:r>
              <a:rPr lang="en-US" altLang="en-US" sz="2000" dirty="0">
                <a:solidFill>
                  <a:schemeClr val="tx2"/>
                </a:solidFill>
                <a:latin typeface="Arial" panose="020B0604020202020204" pitchFamily="34" charset="0"/>
              </a:rPr>
              <a:t>geoid.  Again, it’s nice if it’s pretty close to what people have been using as “mean sea level”.  </a:t>
            </a:r>
            <a:endParaRPr lang="en-US" altLang="en-US" sz="2000" dirty="0">
              <a:latin typeface="Arial" panose="020B0604020202020204" pitchFamily="34" charset="0"/>
            </a:endParaRPr>
          </a:p>
        </p:txBody>
      </p:sp>
      <p:sp>
        <p:nvSpPr>
          <p:cNvPr id="39941" name="Rectangle 6"/>
          <p:cNvSpPr>
            <a:spLocks noChangeArrowheads="1"/>
          </p:cNvSpPr>
          <p:nvPr/>
        </p:nvSpPr>
        <p:spPr bwMode="auto">
          <a:xfrm>
            <a:off x="4267200" y="2209800"/>
            <a:ext cx="3276600"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solidFill>
                  <a:schemeClr val="tx2"/>
                </a:solidFill>
              </a:rPr>
              <a:t>W</a:t>
            </a:r>
            <a:r>
              <a:rPr lang="en-US" altLang="en-US" sz="2400" b="1" baseline="-25000">
                <a:solidFill>
                  <a:schemeClr val="tx2"/>
                </a:solidFill>
              </a:rPr>
              <a:t>0</a:t>
            </a:r>
            <a:r>
              <a:rPr lang="en-US" altLang="en-US" sz="2400" b="1">
                <a:solidFill>
                  <a:schemeClr val="tx2"/>
                </a:solidFill>
              </a:rPr>
              <a:t> ≡ 62,636,856.0 m</a:t>
            </a:r>
            <a:r>
              <a:rPr lang="en-US" altLang="en-US" sz="2400" b="1" baseline="30000">
                <a:solidFill>
                  <a:schemeClr val="tx2"/>
                </a:solidFill>
              </a:rPr>
              <a:t>2</a:t>
            </a:r>
            <a:r>
              <a:rPr lang="en-US" altLang="en-US" sz="2400" b="1">
                <a:solidFill>
                  <a:schemeClr val="tx2"/>
                </a:solidFill>
              </a:rPr>
              <a:t>s</a:t>
            </a:r>
            <a:r>
              <a:rPr lang="en-US" altLang="en-US" sz="2400" b="1" baseline="30000">
                <a:solidFill>
                  <a:schemeClr val="tx2"/>
                </a:solidFill>
              </a:rPr>
              <a:t>-2</a:t>
            </a:r>
            <a:endParaRPr lang="en-US" altLang="en-US" sz="2400" b="1">
              <a:solidFill>
                <a:schemeClr val="tx2"/>
              </a:solidFill>
            </a:endParaRPr>
          </a:p>
        </p:txBody>
      </p:sp>
      <p:sp>
        <p:nvSpPr>
          <p:cNvPr id="7" name="Rectangle 1"/>
          <p:cNvSpPr>
            <a:spLocks noChangeArrowheads="1"/>
          </p:cNvSpPr>
          <p:nvPr/>
        </p:nvSpPr>
        <p:spPr bwMode="auto">
          <a:xfrm>
            <a:off x="4240589" y="2819400"/>
            <a:ext cx="4410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smtClean="0">
                <a:solidFill>
                  <a:schemeClr val="tx1">
                    <a:lumMod val="50000"/>
                    <a:lumOff val="50000"/>
                  </a:schemeClr>
                </a:solidFill>
                <a:latin typeface="Arial" panose="020B0604020202020204" pitchFamily="34" charset="0"/>
              </a:rPr>
              <a:t>(Note: W</a:t>
            </a:r>
            <a:r>
              <a:rPr lang="en-US" altLang="en-US" sz="1600" baseline="-25000" dirty="0" smtClean="0">
                <a:solidFill>
                  <a:schemeClr val="tx1">
                    <a:lumMod val="50000"/>
                    <a:lumOff val="50000"/>
                  </a:schemeClr>
                </a:solidFill>
                <a:latin typeface="Arial" panose="020B0604020202020204" pitchFamily="34" charset="0"/>
              </a:rPr>
              <a:t>0</a:t>
            </a:r>
            <a:r>
              <a:rPr lang="en-US" altLang="en-US" sz="1600" dirty="0" smtClean="0">
                <a:solidFill>
                  <a:schemeClr val="tx1">
                    <a:lumMod val="50000"/>
                    <a:lumOff val="50000"/>
                  </a:schemeClr>
                </a:solidFill>
                <a:latin typeface="Arial" panose="020B0604020202020204" pitchFamily="34" charset="0"/>
              </a:rPr>
              <a:t> ~ </a:t>
            </a:r>
            <a:r>
              <a:rPr lang="en-US" altLang="en-US" sz="1600" dirty="0" err="1" smtClean="0">
                <a:solidFill>
                  <a:schemeClr val="tx1">
                    <a:lumMod val="50000"/>
                    <a:lumOff val="50000"/>
                  </a:schemeClr>
                </a:solidFill>
                <a:latin typeface="Arial" panose="020B0604020202020204" pitchFamily="34" charset="0"/>
              </a:rPr>
              <a:t>GM</a:t>
            </a:r>
            <a:r>
              <a:rPr lang="en-US" altLang="en-US" sz="1600" baseline="-25000" dirty="0" err="1" smtClean="0">
                <a:solidFill>
                  <a:schemeClr val="tx1">
                    <a:lumMod val="50000"/>
                    <a:lumOff val="50000"/>
                  </a:schemeClr>
                </a:solidFill>
                <a:latin typeface="Arial" panose="020B0604020202020204" pitchFamily="34" charset="0"/>
              </a:rPr>
              <a:t>e</a:t>
            </a:r>
            <a:r>
              <a:rPr lang="en-US" altLang="en-US" sz="1600" dirty="0" smtClean="0">
                <a:solidFill>
                  <a:schemeClr val="tx1">
                    <a:lumMod val="50000"/>
                    <a:lumOff val="50000"/>
                  </a:schemeClr>
                </a:solidFill>
                <a:latin typeface="Arial" panose="020B0604020202020204" pitchFamily="34" charset="0"/>
              </a:rPr>
              <a:t>/R</a:t>
            </a:r>
            <a:r>
              <a:rPr lang="en-US" altLang="en-US" sz="1600" baseline="-25000" dirty="0" smtClean="0">
                <a:solidFill>
                  <a:schemeClr val="tx1">
                    <a:lumMod val="50000"/>
                    <a:lumOff val="50000"/>
                  </a:schemeClr>
                </a:solidFill>
                <a:latin typeface="Arial" panose="020B0604020202020204" pitchFamily="34" charset="0"/>
              </a:rPr>
              <a:t>e</a:t>
            </a:r>
            <a:r>
              <a:rPr lang="en-US" altLang="en-US" sz="1600" dirty="0" smtClean="0">
                <a:solidFill>
                  <a:schemeClr val="tx1">
                    <a:lumMod val="50000"/>
                    <a:lumOff val="50000"/>
                  </a:schemeClr>
                </a:solidFill>
                <a:latin typeface="Arial" panose="020B0604020202020204" pitchFamily="34" charset="0"/>
              </a:rPr>
              <a:t>. The above definition effectively defines the combination of the gravitational constant and the mass and radius of the Earth.)</a:t>
            </a:r>
            <a:endParaRPr lang="en-US" altLang="en-US" sz="1600" dirty="0">
              <a:solidFill>
                <a:schemeClr val="tx1">
                  <a:lumMod val="50000"/>
                  <a:lumOff val="50000"/>
                </a:schemeClr>
              </a:solidFill>
              <a:latin typeface="Arial" panose="020B0604020202020204" pitchFamily="34" charset="0"/>
            </a:endParaRPr>
          </a:p>
        </p:txBody>
      </p:sp>
      <p:sp>
        <p:nvSpPr>
          <p:cNvPr id="2" name="Rectangle 1"/>
          <p:cNvSpPr/>
          <p:nvPr/>
        </p:nvSpPr>
        <p:spPr>
          <a:xfrm>
            <a:off x="3967163" y="3979053"/>
            <a:ext cx="4719637" cy="2400657"/>
          </a:xfrm>
          <a:prstGeom prst="rect">
            <a:avLst/>
          </a:prstGeom>
        </p:spPr>
        <p:txBody>
          <a:bodyPr wrap="square">
            <a:spAutoFit/>
          </a:bodyPr>
          <a:lstStyle/>
          <a:p>
            <a:pPr>
              <a:defRPr/>
            </a:pPr>
            <a:r>
              <a:rPr lang="en-US" b="1" dirty="0" smtClean="0">
                <a:solidFill>
                  <a:schemeClr val="tx2"/>
                </a:solidFill>
                <a:latin typeface="Arial" panose="020B0604020202020204" pitchFamily="34" charset="0"/>
              </a:rPr>
              <a:t>The North American-Pacific Geopotential Datum of 2022 (NAPGD2022)</a:t>
            </a:r>
            <a:r>
              <a:rPr lang="en-US" dirty="0" smtClean="0">
                <a:solidFill>
                  <a:schemeClr val="tx2"/>
                </a:solidFill>
                <a:latin typeface="Arial" panose="020B0604020202020204" pitchFamily="34" charset="0"/>
              </a:rPr>
              <a:t> </a:t>
            </a:r>
            <a:r>
              <a:rPr lang="en-US" dirty="0">
                <a:solidFill>
                  <a:schemeClr val="tx2"/>
                </a:solidFill>
                <a:latin typeface="Arial" panose="020B0604020202020204" pitchFamily="34" charset="0"/>
              </a:rPr>
              <a:t>will contain information for:</a:t>
            </a:r>
          </a:p>
          <a:p>
            <a:pPr marL="742950" lvl="1" indent="-285750">
              <a:buFont typeface="Arial" panose="020B0604020202020204" pitchFamily="34" charset="0"/>
              <a:buChar char="•"/>
              <a:defRPr/>
            </a:pPr>
            <a:r>
              <a:rPr lang="en-US" sz="1600" dirty="0">
                <a:solidFill>
                  <a:schemeClr val="tx2"/>
                </a:solidFill>
                <a:latin typeface="Arial" panose="020B0604020202020204" pitchFamily="34" charset="0"/>
              </a:rPr>
              <a:t>Orthometric heights</a:t>
            </a:r>
          </a:p>
          <a:p>
            <a:pPr marL="742950" lvl="1" indent="-285750">
              <a:buFont typeface="Arial" panose="020B0604020202020204" pitchFamily="34" charset="0"/>
              <a:buChar char="•"/>
              <a:defRPr/>
            </a:pPr>
            <a:r>
              <a:rPr lang="en-US" sz="1600" dirty="0">
                <a:solidFill>
                  <a:schemeClr val="tx2"/>
                </a:solidFill>
                <a:latin typeface="Arial" panose="020B0604020202020204" pitchFamily="34" charset="0"/>
              </a:rPr>
              <a:t>Geoid undulations (GEOID2022 – purely gravity)</a:t>
            </a:r>
          </a:p>
          <a:p>
            <a:pPr marL="742950" lvl="1" indent="-285750">
              <a:buFont typeface="Arial" panose="020B0604020202020204" pitchFamily="34" charset="0"/>
              <a:buChar char="•"/>
              <a:defRPr/>
            </a:pPr>
            <a:r>
              <a:rPr lang="en-US" sz="1600" dirty="0">
                <a:solidFill>
                  <a:schemeClr val="tx2"/>
                </a:solidFill>
                <a:latin typeface="Arial" panose="020B0604020202020204" pitchFamily="34" charset="0"/>
              </a:rPr>
              <a:t>Gravity anomalies (GRAV2022)</a:t>
            </a:r>
          </a:p>
          <a:p>
            <a:pPr marL="742950" lvl="1" indent="-285750">
              <a:buFont typeface="Arial" panose="020B0604020202020204" pitchFamily="34" charset="0"/>
              <a:buChar char="•"/>
              <a:defRPr/>
            </a:pPr>
            <a:r>
              <a:rPr lang="en-US" sz="1600" dirty="0">
                <a:solidFill>
                  <a:schemeClr val="tx2"/>
                </a:solidFill>
                <a:latin typeface="Arial" panose="020B0604020202020204" pitchFamily="34" charset="0"/>
              </a:rPr>
              <a:t>Deflections of the vertical (DEFLEC2022)</a:t>
            </a:r>
          </a:p>
          <a:p>
            <a:pPr marL="742950" lvl="1" indent="-285750">
              <a:buFont typeface="Arial" panose="020B0604020202020204" pitchFamily="34" charset="0"/>
              <a:buChar char="•"/>
              <a:defRPr/>
            </a:pPr>
            <a:r>
              <a:rPr lang="en-US" sz="1600" dirty="0">
                <a:solidFill>
                  <a:schemeClr val="tx2"/>
                </a:solidFill>
                <a:latin typeface="Arial" panose="020B0604020202020204" pitchFamily="34" charset="0"/>
              </a:rPr>
              <a:t>&amp; other gravity field information (GM2022)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323850"/>
            <a:ext cx="8229600" cy="84772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GRAV-D Operations</a:t>
            </a:r>
          </a:p>
        </p:txBody>
      </p:sp>
      <p:sp>
        <p:nvSpPr>
          <p:cNvPr id="40963" name="Content Placeholder 2"/>
          <p:cNvSpPr>
            <a:spLocks noGrp="1"/>
          </p:cNvSpPr>
          <p:nvPr>
            <p:ph idx="1"/>
          </p:nvPr>
        </p:nvSpPr>
        <p:spPr>
          <a:xfrm>
            <a:off x="496888" y="1104900"/>
            <a:ext cx="5319712" cy="1317625"/>
          </a:xfrm>
        </p:spPr>
        <p:txBody>
          <a:bodyPr/>
          <a:lstStyle/>
          <a:p>
            <a:pPr marL="0" indent="0" eaLnBrk="1" hangingPunct="1">
              <a:buFont typeface="Arial" panose="020B0604020202020204" pitchFamily="34" charset="0"/>
              <a:buNone/>
            </a:pPr>
            <a:r>
              <a:rPr lang="en-US" altLang="en-US" sz="2800" b="1" smtClean="0">
                <a:solidFill>
                  <a:schemeClr val="tx2"/>
                </a:solidFill>
              </a:rPr>
              <a:t>G</a:t>
            </a:r>
            <a:r>
              <a:rPr lang="en-US" altLang="en-US" sz="2800" smtClean="0">
                <a:solidFill>
                  <a:schemeClr val="tx2"/>
                </a:solidFill>
              </a:rPr>
              <a:t>ravity for the </a:t>
            </a:r>
            <a:r>
              <a:rPr lang="en-US" altLang="en-US" sz="2800" b="1" smtClean="0">
                <a:solidFill>
                  <a:schemeClr val="tx2"/>
                </a:solidFill>
              </a:rPr>
              <a:t>R</a:t>
            </a:r>
            <a:r>
              <a:rPr lang="en-US" altLang="en-US" sz="2800" smtClean="0">
                <a:solidFill>
                  <a:schemeClr val="tx2"/>
                </a:solidFill>
              </a:rPr>
              <a:t>edefinition of the </a:t>
            </a:r>
            <a:r>
              <a:rPr lang="en-US" altLang="en-US" sz="2800" b="1" smtClean="0">
                <a:solidFill>
                  <a:schemeClr val="tx2"/>
                </a:solidFill>
              </a:rPr>
              <a:t>A</a:t>
            </a:r>
            <a:r>
              <a:rPr lang="en-US" altLang="en-US" sz="2800" smtClean="0">
                <a:solidFill>
                  <a:schemeClr val="tx2"/>
                </a:solidFill>
              </a:rPr>
              <a:t>merican </a:t>
            </a:r>
            <a:r>
              <a:rPr lang="en-US" altLang="en-US" sz="2800" b="1" smtClean="0">
                <a:solidFill>
                  <a:schemeClr val="tx2"/>
                </a:solidFill>
              </a:rPr>
              <a:t>V</a:t>
            </a:r>
            <a:r>
              <a:rPr lang="en-US" altLang="en-US" sz="2800" smtClean="0">
                <a:solidFill>
                  <a:schemeClr val="tx2"/>
                </a:solidFill>
              </a:rPr>
              <a:t>ertical </a:t>
            </a:r>
            <a:r>
              <a:rPr lang="en-US" altLang="en-US" sz="2800" b="1" smtClean="0">
                <a:solidFill>
                  <a:schemeClr val="tx2"/>
                </a:solidFill>
              </a:rPr>
              <a:t>D</a:t>
            </a:r>
            <a:r>
              <a:rPr lang="en-US" altLang="en-US" sz="2800" smtClean="0">
                <a:solidFill>
                  <a:schemeClr val="tx2"/>
                </a:solidFill>
              </a:rPr>
              <a:t>atum</a:t>
            </a:r>
          </a:p>
          <a:p>
            <a:pPr marL="0" indent="0" eaLnBrk="1" hangingPunct="1">
              <a:buFont typeface="Arial" panose="020B0604020202020204" pitchFamily="34" charset="0"/>
              <a:buNone/>
            </a:pPr>
            <a:r>
              <a:rPr lang="en-US" altLang="en-US" sz="2400" smtClean="0">
                <a:solidFill>
                  <a:schemeClr val="tx2"/>
                </a:solidFill>
              </a:rPr>
              <a:t>From the Science Fundamentals link at </a:t>
            </a:r>
            <a:r>
              <a:rPr lang="en-US" altLang="en-US" sz="2400" smtClean="0">
                <a:solidFill>
                  <a:schemeClr val="accent1"/>
                </a:solidFill>
                <a:hlinkClick r:id="rId2"/>
              </a:rPr>
              <a:t>http://www.ngs.noaa.gov/GRAV-D/</a:t>
            </a:r>
            <a:r>
              <a:rPr lang="en-US" altLang="en-US" sz="2400" smtClean="0">
                <a:solidFill>
                  <a:schemeClr val="accent1"/>
                </a:solidFill>
              </a:rPr>
              <a:t>:</a:t>
            </a:r>
          </a:p>
        </p:txBody>
      </p:sp>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09F4EFA-9D44-4607-B45D-2934961F2824}" type="slidenum">
              <a:rPr lang="en-US" altLang="en-US" sz="1200" smtClean="0">
                <a:solidFill>
                  <a:srgbClr val="898989"/>
                </a:solidFill>
              </a:rPr>
              <a:pPr>
                <a:spcBef>
                  <a:spcPct val="0"/>
                </a:spcBef>
                <a:buFontTx/>
                <a:buNone/>
              </a:pPr>
              <a:t>25</a:t>
            </a:fld>
            <a:endParaRPr lang="en-US" altLang="en-US" sz="1200" smtClean="0">
              <a:solidFill>
                <a:srgbClr val="898989"/>
              </a:solidFill>
            </a:endParaRPr>
          </a:p>
        </p:txBody>
      </p:sp>
      <p:pic>
        <p:nvPicPr>
          <p:cNvPr id="40965" name="Picture 2" descr="C:\temp\pla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1465263"/>
            <a:ext cx="28241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4"/>
          <p:cNvSpPr>
            <a:spLocks noChangeArrowheads="1"/>
          </p:cNvSpPr>
          <p:nvPr/>
        </p:nvSpPr>
        <p:spPr bwMode="auto">
          <a:xfrm>
            <a:off x="5153025" y="3492500"/>
            <a:ext cx="39147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solidFill>
                  <a:schemeClr val="tx2"/>
                </a:solidFill>
              </a:rPr>
              <a:t>“The specific goal of GRAV-D is … to model and monitor Earth’s geoid (a surface of the gravity field, very closely related to global mean sea level) to serve as a zero reference surface for all heights in the nation.”’</a:t>
            </a:r>
          </a:p>
          <a:p>
            <a:pPr eaLnBrk="1" hangingPunct="1">
              <a:spcBef>
                <a:spcPct val="0"/>
              </a:spcBef>
              <a:buFontTx/>
              <a:buNone/>
            </a:pPr>
            <a:endParaRPr lang="en-US" altLang="en-US" sz="1800">
              <a:solidFill>
                <a:schemeClr val="tx2"/>
              </a:solidFill>
            </a:endParaRPr>
          </a:p>
          <a:p>
            <a:pPr eaLnBrk="1" hangingPunct="1">
              <a:spcBef>
                <a:spcPct val="0"/>
              </a:spcBef>
              <a:buFontTx/>
              <a:buNone/>
            </a:pPr>
            <a:r>
              <a:rPr lang="en-US" altLang="en-US" sz="1800">
                <a:solidFill>
                  <a:schemeClr val="tx2"/>
                </a:solidFill>
              </a:rPr>
              <a:t>This is done by using airborne gravity as a high(er) resolution enhancement to space-based gravity (GRACE, GOCE)</a:t>
            </a:r>
          </a:p>
        </p:txBody>
      </p:sp>
      <p:pic>
        <p:nvPicPr>
          <p:cNvPr id="7" name="Shape 930"/>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303" y="3070225"/>
            <a:ext cx="4860761" cy="3135326"/>
          </a:xfrm>
          <a:prstGeom prst="rect">
            <a:avLst/>
          </a:prstGeom>
          <a:noFill/>
          <a:ln w="9525">
            <a:solidFill>
              <a:srgbClr val="000000"/>
            </a:solidFill>
            <a:miter lim="800000"/>
            <a:headEnd/>
            <a:tailEnd/>
          </a:ln>
          <a:effectLst>
            <a:reflection blurRad="6350" endPos="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987" name="Title 1"/>
          <p:cNvSpPr>
            <a:spLocks noGrp="1"/>
          </p:cNvSpPr>
          <p:nvPr>
            <p:ph type="title"/>
          </p:nvPr>
        </p:nvSpPr>
        <p:spPr>
          <a:xfrm>
            <a:off x="457200" y="228600"/>
            <a:ext cx="8229600" cy="1143000"/>
          </a:xfrm>
        </p:spPr>
        <p:txBody>
          <a:bodyPr/>
          <a:lstStyle/>
          <a:p>
            <a:pPr eaLnBrk="1" hangingPunct="1"/>
            <a:r>
              <a:rPr lang="en-US" altLang="en-US" sz="4000" smtClean="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eaLnBrk="1" hangingPunct="1">
              <a:defRPr/>
            </a:pPr>
            <a:r>
              <a:rPr lang="en-US" altLang="en-US" sz="2400" dirty="0" smtClean="0"/>
              <a:t>Entire U.S. and territories</a:t>
            </a:r>
          </a:p>
          <a:p>
            <a:pPr lvl="1" eaLnBrk="1" hangingPunct="1">
              <a:defRPr/>
            </a:pPr>
            <a:r>
              <a:rPr lang="en-US" altLang="en-US" sz="1800" dirty="0" smtClean="0"/>
              <a:t>Total Square Kilometers: 15.6 million</a:t>
            </a:r>
          </a:p>
          <a:p>
            <a:pPr lvl="1" eaLnBrk="1" hangingPunct="1">
              <a:defRPr/>
            </a:pPr>
            <a:r>
              <a:rPr lang="en-US" altLang="en-US" sz="1800" dirty="0" smtClean="0"/>
              <a:t>~200 km buffer around territory or shelf break if possible</a:t>
            </a:r>
          </a:p>
          <a:p>
            <a:pPr lvl="1" eaLnBrk="1" hangingPunct="1">
              <a:defRPr/>
            </a:pPr>
            <a:r>
              <a:rPr lang="en-US" altLang="en-US" sz="1800" dirty="0" smtClean="0"/>
              <a:t>Initial target area for 2022 deadline</a:t>
            </a:r>
            <a:endParaRPr lang="en-US" altLang="en-US" sz="2400" dirty="0" smtClean="0"/>
          </a:p>
        </p:txBody>
      </p:sp>
      <p:pic>
        <p:nvPicPr>
          <p:cNvPr id="41989"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0"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1"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2"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763"/>
            <a:ext cx="9144000" cy="455613"/>
          </a:xfrm>
          <a:solidFill>
            <a:schemeClr val="accent1">
              <a:lumMod val="40000"/>
              <a:lumOff val="60000"/>
            </a:schemeClr>
          </a:solidFill>
        </p:spPr>
        <p:txBody>
          <a:bodyPr>
            <a:normAutofit fontScale="90000"/>
          </a:bodyPr>
          <a:lstStyle/>
          <a:p>
            <a:pPr eaLnBrk="1" hangingPunct="1">
              <a:defRPr/>
            </a:pPr>
            <a:r>
              <a:rPr lang="en-US" sz="2400" dirty="0" smtClean="0"/>
              <a:t>GRAV-D Status March 2018: 66%</a:t>
            </a:r>
            <a:endParaRPr lang="en-US" sz="2400" dirty="0"/>
          </a:p>
        </p:txBody>
      </p:sp>
      <p:pic>
        <p:nvPicPr>
          <p:cNvPr id="44037" name="Picture 5" descr="https://lh5.googleusercontent.com/SFzxacSdaGcsPm5Zaa3H_EsJTuFc3oVBHd1NfXlsSB3WjdgMKEg_pSYTu43Iuy9aVoz8YB2aJvOu0DWm6jy_3GEYRt_a4bxqN6sWrep6K6gNLHvXfhc3eN-A2u3NQTJJc88ql5Q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89" y="914400"/>
            <a:ext cx="7616511"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smtClean="0">
                <a:solidFill>
                  <a:schemeClr val="tx2"/>
                </a:solidFill>
              </a:rPr>
              <a:t>Survey and Block Plans</a:t>
            </a:r>
          </a:p>
        </p:txBody>
      </p:sp>
      <p:sp>
        <p:nvSpPr>
          <p:cNvPr id="45059" name="Content Placeholder 2"/>
          <p:cNvSpPr>
            <a:spLocks noGrp="1"/>
          </p:cNvSpPr>
          <p:nvPr>
            <p:ph sz="half" idx="1"/>
          </p:nvPr>
        </p:nvSpPr>
        <p:spPr>
          <a:xfrm>
            <a:off x="457200" y="1600200"/>
            <a:ext cx="4343400" cy="4525963"/>
          </a:xfrm>
        </p:spPr>
        <p:txBody>
          <a:bodyPr/>
          <a:lstStyle/>
          <a:p>
            <a:pPr eaLnBrk="1" hangingPunct="1"/>
            <a:r>
              <a:rPr lang="en-US" altLang="en-US" sz="2400" dirty="0" smtClean="0">
                <a:solidFill>
                  <a:schemeClr val="tx2"/>
                </a:solidFill>
              </a:rPr>
              <a:t>Data lines spaced 10 km apart</a:t>
            </a:r>
          </a:p>
          <a:p>
            <a:pPr eaLnBrk="1" hangingPunct="1"/>
            <a:r>
              <a:rPr lang="en-US" altLang="en-US" sz="2400" dirty="0" smtClean="0">
                <a:solidFill>
                  <a:schemeClr val="tx2"/>
                </a:solidFill>
              </a:rPr>
              <a:t>Cross lines spaced 60-80 km apart (QC purposes)</a:t>
            </a:r>
          </a:p>
          <a:p>
            <a:pPr eaLnBrk="1" hangingPunct="1"/>
            <a:r>
              <a:rPr lang="en-US" altLang="en-US" sz="2400" dirty="0" smtClean="0">
                <a:solidFill>
                  <a:schemeClr val="tx2"/>
                </a:solidFill>
              </a:rPr>
              <a:t>Flight altitude 20,000 </a:t>
            </a:r>
            <a:r>
              <a:rPr lang="en-US" altLang="en-US" sz="2400" dirty="0" err="1" smtClean="0">
                <a:solidFill>
                  <a:schemeClr val="tx2"/>
                </a:solidFill>
              </a:rPr>
              <a:t>ft</a:t>
            </a:r>
            <a:endParaRPr lang="en-US" altLang="en-US" sz="2400" dirty="0" smtClean="0">
              <a:solidFill>
                <a:schemeClr val="tx2"/>
              </a:solidFill>
            </a:endParaRPr>
          </a:p>
          <a:p>
            <a:pPr eaLnBrk="1" hangingPunct="1"/>
            <a:r>
              <a:rPr lang="en-US" altLang="en-US" sz="2400" dirty="0" smtClean="0">
                <a:solidFill>
                  <a:schemeClr val="tx2"/>
                </a:solidFill>
              </a:rPr>
              <a:t>Nominal speed 220-250 </a:t>
            </a:r>
            <a:r>
              <a:rPr lang="en-US" altLang="en-US" sz="2400" dirty="0" err="1" smtClean="0">
                <a:solidFill>
                  <a:schemeClr val="tx2"/>
                </a:solidFill>
              </a:rPr>
              <a:t>kts</a:t>
            </a:r>
            <a:endParaRPr lang="en-US" altLang="en-US" sz="2400" dirty="0" smtClean="0">
              <a:solidFill>
                <a:schemeClr val="tx2"/>
              </a:solidFill>
            </a:endParaRPr>
          </a:p>
        </p:txBody>
      </p:sp>
      <p:pic>
        <p:nvPicPr>
          <p:cNvPr id="45060"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4953000" y="1603375"/>
            <a:ext cx="375126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solidFill>
                  <a:schemeClr val="tx2"/>
                </a:solidFill>
              </a:rPr>
              <a:t>Data Handling </a:t>
            </a:r>
          </a:p>
        </p:txBody>
      </p:sp>
      <p:sp>
        <p:nvSpPr>
          <p:cNvPr id="8" name="Content Placeholder 7"/>
          <p:cNvSpPr>
            <a:spLocks noGrp="1"/>
          </p:cNvSpPr>
          <p:nvPr>
            <p:ph sz="half" idx="2"/>
          </p:nvPr>
        </p:nvSpPr>
        <p:spPr>
          <a:xfrm>
            <a:off x="4648200" y="1346200"/>
            <a:ext cx="4038600" cy="4525963"/>
          </a:xfrm>
        </p:spPr>
        <p:txBody>
          <a:bodyPr>
            <a:normAutofit fontScale="92500"/>
          </a:bodyPr>
          <a:lstStyle/>
          <a:p>
            <a:pPr eaLnBrk="1" hangingPunct="1">
              <a:buFont typeface="Arial" charset="0"/>
              <a:buChar char="•"/>
              <a:defRPr/>
            </a:pPr>
            <a:r>
              <a:rPr lang="en-US" sz="2400" dirty="0" smtClean="0">
                <a:solidFill>
                  <a:schemeClr val="tx2"/>
                </a:solidFill>
              </a:rPr>
              <a:t>Complete metadata logs daily and survey report written</a:t>
            </a:r>
          </a:p>
          <a:p>
            <a:pPr eaLnBrk="1" hangingPunct="1">
              <a:buFont typeface="Arial" charset="0"/>
              <a:buChar char="•"/>
              <a:defRPr/>
            </a:pPr>
            <a:r>
              <a:rPr lang="en-US" sz="2400" dirty="0" smtClean="0">
                <a:solidFill>
                  <a:schemeClr val="tx2"/>
                </a:solidFill>
              </a:rPr>
              <a:t>Field processing for quality control</a:t>
            </a:r>
          </a:p>
          <a:p>
            <a:pPr eaLnBrk="1" hangingPunct="1">
              <a:buFont typeface="Arial" charset="0"/>
              <a:buChar char="•"/>
              <a:defRPr/>
            </a:pPr>
            <a:r>
              <a:rPr lang="en-US" sz="2400" dirty="0" smtClean="0">
                <a:solidFill>
                  <a:schemeClr val="tx2"/>
                </a:solidFill>
              </a:rPr>
              <a:t>Ship the data back to HQ for final processing</a:t>
            </a:r>
          </a:p>
          <a:p>
            <a:pPr eaLnBrk="1" hangingPunct="1">
              <a:buFont typeface="Arial" charset="0"/>
              <a:buChar char="•"/>
              <a:defRPr/>
            </a:pPr>
            <a:r>
              <a:rPr lang="en-US" sz="2400" dirty="0" smtClean="0">
                <a:solidFill>
                  <a:schemeClr val="tx2"/>
                </a:solidFill>
              </a:rPr>
              <a:t>GPS/Gravity data reprocessed at HQ with precise orbits</a:t>
            </a:r>
          </a:p>
          <a:p>
            <a:pPr eaLnBrk="1" hangingPunct="1">
              <a:buFont typeface="Arial" charset="0"/>
              <a:buChar char="•"/>
              <a:defRPr/>
            </a:pPr>
            <a:r>
              <a:rPr lang="en-US" sz="2400" dirty="0">
                <a:solidFill>
                  <a:schemeClr val="tx2"/>
                </a:solidFill>
              </a:rPr>
              <a:t>Released to the geoid </a:t>
            </a:r>
            <a:r>
              <a:rPr lang="en-US" sz="2400" dirty="0" smtClean="0">
                <a:solidFill>
                  <a:schemeClr val="tx2"/>
                </a:solidFill>
              </a:rPr>
              <a:t>team</a:t>
            </a:r>
          </a:p>
          <a:p>
            <a:pPr eaLnBrk="1" hangingPunct="1">
              <a:buFont typeface="Arial" charset="0"/>
              <a:buChar char="•"/>
              <a:defRPr/>
            </a:pPr>
            <a:r>
              <a:rPr lang="en-US" sz="2400" dirty="0" smtClean="0">
                <a:solidFill>
                  <a:schemeClr val="tx2"/>
                </a:solidFill>
              </a:rPr>
              <a:t>Released to the public via the GRAV-D website </a:t>
            </a:r>
          </a:p>
        </p:txBody>
      </p:sp>
      <p:graphicFrame>
        <p:nvGraphicFramePr>
          <p:cNvPr id="47108" name="Object 5"/>
          <p:cNvGraphicFramePr>
            <a:graphicFrameLocks noChangeAspect="1"/>
          </p:cNvGraphicFramePr>
          <p:nvPr/>
        </p:nvGraphicFramePr>
        <p:xfrm>
          <a:off x="446088" y="1231900"/>
          <a:ext cx="4098925" cy="5303838"/>
        </p:xfrm>
        <a:graphic>
          <a:graphicData uri="http://schemas.openxmlformats.org/presentationml/2006/ole">
            <mc:AlternateContent xmlns:mc="http://schemas.openxmlformats.org/markup-compatibility/2006">
              <mc:Choice xmlns:v="urn:schemas-microsoft-com:vml" Requires="v">
                <p:oleObj spid="_x0000_s47171" name="Acrobat Document" r:id="rId3" imgW="7773840" imgH="10060560" progId="Acrobat.Document.11">
                  <p:embed/>
                </p:oleObj>
              </mc:Choice>
              <mc:Fallback>
                <p:oleObj name="Acrobat Document" r:id="rId3" imgW="7773840" imgH="10060560" progId="Acrobat.Document.11">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1231900"/>
                        <a:ext cx="40989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9" name="TextBox 9"/>
          <p:cNvSpPr txBox="1">
            <a:spLocks noChangeArrowheads="1"/>
          </p:cNvSpPr>
          <p:nvPr/>
        </p:nvSpPr>
        <p:spPr bwMode="auto">
          <a:xfrm>
            <a:off x="1508125" y="5948363"/>
            <a:ext cx="18557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solidFill>
                  <a:schemeClr val="tx2"/>
                </a:solidFill>
              </a:rPr>
              <a:t>Lake Huron survey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19200" y="647700"/>
            <a:ext cx="7696200" cy="685800"/>
          </a:xfrm>
        </p:spPr>
        <p:txBody>
          <a:bodyPr/>
          <a:lstStyle/>
          <a:p>
            <a:pPr eaLnBrk="1" hangingPunct="1"/>
            <a:r>
              <a:rPr lang="en-US" altLang="en-US" b="1" dirty="0" smtClean="0">
                <a:solidFill>
                  <a:schemeClr val="tx2"/>
                </a:solidFill>
                <a:cs typeface="Arial" panose="020B0604020202020204" pitchFamily="34" charset="0"/>
              </a:rPr>
              <a:t>NGS Mission Statement</a:t>
            </a:r>
          </a:p>
        </p:txBody>
      </p:sp>
      <p:sp>
        <p:nvSpPr>
          <p:cNvPr id="5123" name="Rectangle 3"/>
          <p:cNvSpPr>
            <a:spLocks noGrp="1" noChangeArrowheads="1"/>
          </p:cNvSpPr>
          <p:nvPr>
            <p:ph idx="1"/>
          </p:nvPr>
        </p:nvSpPr>
        <p:spPr>
          <a:xfrm>
            <a:off x="496888" y="1524000"/>
            <a:ext cx="8189912" cy="762000"/>
          </a:xfrm>
        </p:spPr>
        <p:txBody>
          <a:bodyPr/>
          <a:lstStyle/>
          <a:p>
            <a:pPr marL="0" indent="0" eaLnBrk="1" hangingPunct="1">
              <a:lnSpc>
                <a:spcPct val="90000"/>
              </a:lnSpc>
              <a:buFont typeface="Wingdings" panose="05000000000000000000" pitchFamily="2" charset="2"/>
              <a:buNone/>
              <a:tabLst>
                <a:tab pos="0" algn="l"/>
              </a:tabLst>
            </a:pPr>
            <a:r>
              <a:rPr lang="en-US" altLang="zh-CN" sz="2000" dirty="0" smtClean="0">
                <a:solidFill>
                  <a:schemeClr val="tx2"/>
                </a:solidFill>
                <a:latin typeface="Arial" panose="020B0604020202020204" pitchFamily="34" charset="0"/>
                <a:cs typeface="Arial" panose="020B0604020202020204" pitchFamily="34" charset="0"/>
              </a:rPr>
              <a:t>To define, maintain, and provide access to the National Spatial Reference System (NSRS) to meet our nation’s economic, social, and environmental needs.  </a:t>
            </a:r>
          </a:p>
          <a:p>
            <a:pPr marL="0" indent="0" eaLnBrk="1" hangingPunct="1">
              <a:lnSpc>
                <a:spcPct val="90000"/>
              </a:lnSpc>
              <a:buFont typeface="Arial" panose="020B0604020202020204" pitchFamily="34" charset="0"/>
              <a:buNone/>
              <a:tabLst>
                <a:tab pos="0" algn="l"/>
              </a:tabLst>
            </a:pPr>
            <a:r>
              <a:rPr lang="en-US" altLang="en-US" sz="2000" dirty="0" smtClean="0">
                <a:solidFill>
                  <a:schemeClr val="tx2"/>
                </a:solidFill>
                <a:latin typeface="Arial" panose="020B0604020202020204" pitchFamily="34" charset="0"/>
              </a:rPr>
              <a:t>The NSRS is a consistent coordinate system that defines latitude, longitude, height, scale, gravity, and orientation throughout the United States, for all federal agencies. </a:t>
            </a:r>
          </a:p>
          <a:p>
            <a:pPr marL="0" indent="0" eaLnBrk="1" hangingPunct="1">
              <a:lnSpc>
                <a:spcPct val="90000"/>
              </a:lnSpc>
              <a:buFont typeface="Wingdings" panose="05000000000000000000" pitchFamily="2" charset="2"/>
              <a:buNone/>
              <a:tabLst>
                <a:tab pos="0" algn="l"/>
              </a:tabLst>
            </a:pPr>
            <a:endParaRPr lang="en-US" altLang="zh-CN" sz="2000" dirty="0" smtClean="0">
              <a:solidFill>
                <a:schemeClr val="tx2"/>
              </a:solidFill>
              <a:latin typeface="Arial" panose="020B0604020202020204" pitchFamily="34" charset="0"/>
              <a:cs typeface="Arial" panose="020B0604020202020204" pitchFamily="34" charset="0"/>
            </a:endParaRPr>
          </a:p>
        </p:txBody>
      </p:sp>
      <p:sp>
        <p:nvSpPr>
          <p:cNvPr id="23" name="TextBox 4"/>
          <p:cNvSpPr txBox="1">
            <a:spLocks noChangeArrowheads="1"/>
          </p:cNvSpPr>
          <p:nvPr/>
        </p:nvSpPr>
        <p:spPr bwMode="auto">
          <a:xfrm>
            <a:off x="1760538" y="4716463"/>
            <a:ext cx="2890837" cy="76993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solidFill>
                  <a:schemeClr val="tx2"/>
                </a:solidFill>
                <a:latin typeface="Calibri" charset="0"/>
                <a:ea typeface="ＭＳ Ｐゴシック" charset="0"/>
                <a:cs typeface="ＭＳ Ｐゴシック" charset="0"/>
              </a:rPr>
              <a:t>Emergency Response Imagery, Flood zones</a:t>
            </a:r>
            <a:endParaRPr lang="en-US" sz="2200" dirty="0">
              <a:solidFill>
                <a:schemeClr val="tx2"/>
              </a:solidFill>
              <a:latin typeface="+mj-lt"/>
              <a:ea typeface="ＭＳ Ｐゴシック" charset="0"/>
              <a:cs typeface="ＭＳ Ｐゴシック" charset="0"/>
            </a:endParaRPr>
          </a:p>
        </p:txBody>
      </p:sp>
      <p:pic>
        <p:nvPicPr>
          <p:cNvPr id="51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35525"/>
            <a:ext cx="1376363" cy="498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4"/>
          <p:cNvSpPr txBox="1">
            <a:spLocks noChangeArrowheads="1"/>
          </p:cNvSpPr>
          <p:nvPr/>
        </p:nvSpPr>
        <p:spPr bwMode="auto">
          <a:xfrm>
            <a:off x="1600200" y="5903913"/>
            <a:ext cx="2890838" cy="43021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solidFill>
                  <a:schemeClr val="tx2"/>
                </a:solidFill>
                <a:latin typeface="+mj-lt"/>
                <a:ea typeface="ＭＳ Ｐゴシック" charset="0"/>
                <a:cs typeface="ＭＳ Ｐゴシック" charset="0"/>
              </a:rPr>
              <a:t>Levee Safety Program</a:t>
            </a:r>
          </a:p>
        </p:txBody>
      </p:sp>
      <p:sp>
        <p:nvSpPr>
          <p:cNvPr id="27" name="Flowchart: Alternate Process 26"/>
          <p:cNvSpPr/>
          <p:nvPr/>
        </p:nvSpPr>
        <p:spPr bwMode="auto">
          <a:xfrm>
            <a:off x="457200" y="5673725"/>
            <a:ext cx="914400" cy="914400"/>
          </a:xfrm>
          <a:prstGeom prst="flowChartAlternateProcess">
            <a:avLst/>
          </a:prstGeom>
          <a:blipFill>
            <a:blip r:embed="rId4"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2"/>
              </a:solidFill>
            </a:endParaRPr>
          </a:p>
        </p:txBody>
      </p:sp>
      <p:sp>
        <p:nvSpPr>
          <p:cNvPr id="29" name="Oval 28"/>
          <p:cNvSpPr/>
          <p:nvPr/>
        </p:nvSpPr>
        <p:spPr bwMode="auto">
          <a:xfrm>
            <a:off x="4676775" y="4440238"/>
            <a:ext cx="914400" cy="914400"/>
          </a:xfrm>
          <a:prstGeom prst="ellipse">
            <a:avLst/>
          </a:prstGeom>
          <a:blipFill>
            <a:blip r:embed="rId5"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2"/>
              </a:solidFill>
            </a:endParaRPr>
          </a:p>
        </p:txBody>
      </p:sp>
      <p:sp>
        <p:nvSpPr>
          <p:cNvPr id="31" name="TextBox 4"/>
          <p:cNvSpPr txBox="1">
            <a:spLocks noChangeArrowheads="1"/>
          </p:cNvSpPr>
          <p:nvPr/>
        </p:nvSpPr>
        <p:spPr bwMode="auto">
          <a:xfrm>
            <a:off x="5857875" y="3463925"/>
            <a:ext cx="2730500" cy="11080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solidFill>
                  <a:schemeClr val="tx2"/>
                </a:solidFill>
                <a:latin typeface="+mj-lt"/>
                <a:ea typeface="ＭＳ Ｐゴシック" charset="0"/>
                <a:cs typeface="ＭＳ Ｐゴシック" charset="0"/>
              </a:rPr>
              <a:t>Topographic Maps </a:t>
            </a:r>
            <a:r>
              <a:rPr lang="en-US" sz="2200" dirty="0">
                <a:solidFill>
                  <a:schemeClr val="tx2"/>
                </a:solidFill>
                <a:latin typeface="+mj-lt"/>
                <a:ea typeface="ＭＳ Ｐゴシック" charset="0"/>
                <a:cs typeface="ＭＳ Ｐゴシック" charset="0"/>
              </a:rPr>
              <a:t>and interior water data for the nation</a:t>
            </a:r>
          </a:p>
        </p:txBody>
      </p:sp>
      <p:pic>
        <p:nvPicPr>
          <p:cNvPr id="51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3581400"/>
            <a:ext cx="1150938" cy="547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p:cNvSpPr/>
          <p:nvPr/>
        </p:nvSpPr>
        <p:spPr bwMode="auto">
          <a:xfrm>
            <a:off x="457200" y="3505200"/>
            <a:ext cx="914400" cy="914400"/>
          </a:xfrm>
          <a:prstGeom prst="ellipse">
            <a:avLst/>
          </a:prstGeom>
          <a:blipFill>
            <a:blip r:embed="rId7"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schemeClr val="tx2"/>
              </a:solidFill>
            </a:endParaRPr>
          </a:p>
        </p:txBody>
      </p:sp>
      <p:sp>
        <p:nvSpPr>
          <p:cNvPr id="35" name="TextBox 11"/>
          <p:cNvSpPr txBox="1">
            <a:spLocks noChangeArrowheads="1"/>
          </p:cNvSpPr>
          <p:nvPr/>
        </p:nvSpPr>
        <p:spPr bwMode="auto">
          <a:xfrm>
            <a:off x="1524000" y="3429000"/>
            <a:ext cx="2743200" cy="1016000"/>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000" b="1" dirty="0">
                <a:solidFill>
                  <a:schemeClr val="tx2"/>
                </a:solidFill>
                <a:latin typeface="+mj-lt"/>
                <a:ea typeface="ＭＳ Ｐゴシック" charset="0"/>
                <a:cs typeface="ＭＳ Ｐゴシック" charset="0"/>
              </a:rPr>
              <a:t>Nautical charts</a:t>
            </a:r>
            <a:r>
              <a:rPr lang="en-US" sz="2000" dirty="0">
                <a:solidFill>
                  <a:schemeClr val="tx2"/>
                </a:solidFill>
                <a:latin typeface="+mj-lt"/>
                <a:ea typeface="ＭＳ Ｐゴシック" charset="0"/>
                <a:cs typeface="ＭＳ Ｐゴシック" charset="0"/>
              </a:rPr>
              <a:t>, among many other geospatial applications  </a:t>
            </a:r>
            <a:endParaRPr lang="en-US" sz="2000" b="1" dirty="0">
              <a:solidFill>
                <a:schemeClr val="tx2"/>
              </a:solidFill>
              <a:latin typeface="+mj-lt"/>
              <a:ea typeface="ＭＳ Ｐゴシック" charset="0"/>
              <a:cs typeface="ＭＳ Ｐゴシック" charset="0"/>
            </a:endParaRPr>
          </a:p>
        </p:txBody>
      </p:sp>
      <p:pic>
        <p:nvPicPr>
          <p:cNvPr id="513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6775" y="5715000"/>
            <a:ext cx="91440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4"/>
          <p:cNvSpPr txBox="1">
            <a:spLocks noChangeArrowheads="1"/>
          </p:cNvSpPr>
          <p:nvPr/>
        </p:nvSpPr>
        <p:spPr bwMode="auto">
          <a:xfrm>
            <a:off x="5562600" y="5859463"/>
            <a:ext cx="4029075" cy="76993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solidFill>
                  <a:schemeClr val="tx2"/>
                </a:solidFill>
                <a:latin typeface="+mj-lt"/>
                <a:ea typeface="ＭＳ Ｐゴシック" charset="0"/>
                <a:cs typeface="ＭＳ Ｐゴシック" charset="0"/>
              </a:rPr>
              <a:t>Aeronautical Data </a:t>
            </a:r>
            <a:r>
              <a:rPr lang="en-US" sz="2200" dirty="0">
                <a:solidFill>
                  <a:schemeClr val="tx2"/>
                </a:solidFill>
                <a:latin typeface="+mj-lt"/>
                <a:ea typeface="ＭＳ Ｐゴシック" charset="0"/>
                <a:cs typeface="ＭＳ Ｐゴシック" charset="0"/>
              </a:rPr>
              <a:t>Quality Assurance</a:t>
            </a:r>
            <a:endParaRPr lang="en-US" sz="2200" b="1" dirty="0">
              <a:solidFill>
                <a:schemeClr val="tx2"/>
              </a:solidFill>
              <a:latin typeface="+mj-lt"/>
              <a:ea typeface="ＭＳ Ｐゴシック" charset="0"/>
              <a:cs typeface="ＭＳ Ｐゴシック" charset="0"/>
            </a:endParaRPr>
          </a:p>
        </p:txBody>
      </p:sp>
      <p:sp>
        <p:nvSpPr>
          <p:cNvPr id="40" name="TextBox 4"/>
          <p:cNvSpPr txBox="1">
            <a:spLocks noChangeArrowheads="1"/>
          </p:cNvSpPr>
          <p:nvPr/>
        </p:nvSpPr>
        <p:spPr bwMode="auto">
          <a:xfrm>
            <a:off x="5751513" y="4651375"/>
            <a:ext cx="2478087" cy="11080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200" b="1" dirty="0">
                <a:solidFill>
                  <a:schemeClr val="tx2"/>
                </a:solidFill>
                <a:latin typeface="+mj-lt"/>
                <a:ea typeface="ＭＳ Ｐゴシック" charset="0"/>
                <a:cs typeface="ＭＳ Ｐゴシック" charset="0"/>
              </a:rPr>
              <a:t>NSRS gravity data </a:t>
            </a:r>
            <a:r>
              <a:rPr lang="en-US" sz="2200" dirty="0">
                <a:solidFill>
                  <a:schemeClr val="tx2"/>
                </a:solidFill>
                <a:latin typeface="+mj-lt"/>
                <a:ea typeface="ＭＳ Ｐゴシック" charset="0"/>
                <a:cs typeface="ＭＳ Ｐゴシック" charset="0"/>
              </a:rPr>
              <a:t>for the geospatial mission of NGA  </a:t>
            </a:r>
          </a:p>
        </p:txBody>
      </p:sp>
      <p:pic>
        <p:nvPicPr>
          <p:cNvPr id="17"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481" y="495300"/>
            <a:ext cx="990600" cy="990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18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5900" y="1219200"/>
            <a:ext cx="3767138" cy="1982788"/>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smtClean="0">
                <a:solidFill>
                  <a:schemeClr val="tx2"/>
                </a:solidFill>
              </a:rPr>
              <a:t>Field Quality Control Processing</a:t>
            </a:r>
          </a:p>
          <a:p>
            <a:pPr marL="679450" lvl="1">
              <a:defRPr/>
            </a:pPr>
            <a:r>
              <a:rPr lang="en-US" dirty="0" smtClean="0">
                <a:solidFill>
                  <a:schemeClr val="tx2"/>
                </a:solidFill>
              </a:rPr>
              <a:t>Lever arm applied</a:t>
            </a:r>
          </a:p>
          <a:p>
            <a:pPr marL="679450" lvl="1">
              <a:defRPr/>
            </a:pPr>
            <a:r>
              <a:rPr lang="en-US" dirty="0" smtClean="0">
                <a:solidFill>
                  <a:schemeClr val="tx2"/>
                </a:solidFill>
              </a:rPr>
              <a:t>Differential GPS in the field</a:t>
            </a:r>
          </a:p>
          <a:p>
            <a:pPr marL="679450" lvl="1">
              <a:defRPr/>
            </a:pPr>
            <a:r>
              <a:rPr lang="en-US" dirty="0" smtClean="0">
                <a:solidFill>
                  <a:schemeClr val="tx2"/>
                </a:solidFill>
              </a:rPr>
              <a:t>Gravity processing with in-house software</a:t>
            </a:r>
          </a:p>
          <a:p>
            <a:pPr marL="679450" lvl="1">
              <a:defRPr/>
            </a:pPr>
            <a:r>
              <a:rPr lang="en-US" dirty="0" smtClean="0">
                <a:solidFill>
                  <a:schemeClr val="tx2"/>
                </a:solidFill>
              </a:rPr>
              <a:t>Identify lines needing </a:t>
            </a:r>
            <a:r>
              <a:rPr lang="en-US" dirty="0" err="1" smtClean="0">
                <a:solidFill>
                  <a:schemeClr val="tx2"/>
                </a:solidFill>
              </a:rPr>
              <a:t>reflights</a:t>
            </a:r>
            <a:endParaRPr lang="en-US" dirty="0" smtClean="0">
              <a:solidFill>
                <a:schemeClr val="tx2"/>
              </a:solidFill>
            </a:endParaRPr>
          </a:p>
        </p:txBody>
      </p:sp>
      <p:pic>
        <p:nvPicPr>
          <p:cNvPr id="48131"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3686175" y="1219200"/>
            <a:ext cx="5334000" cy="1905000"/>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chemeClr val="tx2"/>
                </a:solidFill>
              </a:rPr>
              <a:t>Final Processing</a:t>
            </a:r>
          </a:p>
          <a:p>
            <a:pPr lvl="1">
              <a:defRPr/>
            </a:pPr>
            <a:r>
              <a:rPr lang="en-US" dirty="0" smtClean="0">
                <a:solidFill>
                  <a:schemeClr val="tx2"/>
                </a:solidFill>
              </a:rPr>
              <a:t>GPS/IMU combined solution using Precise Point Positioning</a:t>
            </a:r>
          </a:p>
          <a:p>
            <a:pPr lvl="1">
              <a:defRPr/>
            </a:pPr>
            <a:r>
              <a:rPr lang="en-US" dirty="0" smtClean="0">
                <a:solidFill>
                  <a:schemeClr val="tx2"/>
                </a:solidFill>
              </a:rPr>
              <a:t>Newton (internally developed software) used to process gravity</a:t>
            </a:r>
          </a:p>
          <a:p>
            <a:pPr lvl="1">
              <a:defRPr/>
            </a:pPr>
            <a:r>
              <a:rPr lang="en-US" dirty="0" smtClean="0">
                <a:solidFill>
                  <a:schemeClr val="tx2"/>
                </a:solidFill>
              </a:rPr>
              <a:t>Quality evaluated and data minimally trimmed</a:t>
            </a:r>
          </a:p>
          <a:p>
            <a:pPr lvl="1">
              <a:defRPr/>
            </a:pPr>
            <a:r>
              <a:rPr lang="en-US" dirty="0" smtClean="0">
                <a:solidFill>
                  <a:schemeClr val="tx2"/>
                </a:solidFill>
              </a:rPr>
              <a:t>Processed data and documentation released</a:t>
            </a:r>
            <a:endParaRPr lang="en-US" dirty="0">
              <a:solidFill>
                <a:schemeClr val="tx2"/>
              </a:solidFill>
            </a:endParaRPr>
          </a:p>
        </p:txBody>
      </p:sp>
      <p:sp>
        <p:nvSpPr>
          <p:cNvPr id="48133" name="Title 1"/>
          <p:cNvSpPr txBox="1">
            <a:spLocks/>
          </p:cNvSpPr>
          <p:nvPr/>
        </p:nvSpPr>
        <p:spPr bwMode="auto">
          <a:xfrm>
            <a:off x="457200" y="381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a:solidFill>
                  <a:schemeClr val="tx2"/>
                </a:solidFill>
                <a:cs typeface="Times New Roman" panose="02020603050405020304" pitchFamily="18" charset="0"/>
              </a:rPr>
              <a:t>Data</a:t>
            </a:r>
            <a:r>
              <a:rPr lang="en-US" altLang="en-US" sz="4000">
                <a:solidFill>
                  <a:schemeClr val="tx2"/>
                </a:solidFill>
              </a:rPr>
              <a:t> </a:t>
            </a:r>
            <a:r>
              <a:rPr lang="en-US" altLang="en-US" sz="4400">
                <a:solidFill>
                  <a:schemeClr val="tx2"/>
                </a:solidFill>
                <a:cs typeface="Times New Roman" panose="02020603050405020304" pitchFamily="18" charset="0"/>
              </a:rPr>
              <a:t>Processing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mtClean="0">
                <a:solidFill>
                  <a:schemeClr val="tx2"/>
                </a:solidFill>
              </a:rPr>
              <a:t>Internal Validation</a:t>
            </a:r>
          </a:p>
        </p:txBody>
      </p:sp>
      <p:sp>
        <p:nvSpPr>
          <p:cNvPr id="16387" name="Content Placeholder 2"/>
          <p:cNvSpPr>
            <a:spLocks noGrp="1"/>
          </p:cNvSpPr>
          <p:nvPr>
            <p:ph idx="1"/>
          </p:nvPr>
        </p:nvSpPr>
        <p:spPr>
          <a:xfrm>
            <a:off x="342900" y="1816100"/>
            <a:ext cx="2960688" cy="4467225"/>
          </a:xfrm>
        </p:spPr>
        <p:txBody>
          <a:bodyPr>
            <a:normAutofit fontScale="77500" lnSpcReduction="20000"/>
          </a:bodyPr>
          <a:lstStyle/>
          <a:p>
            <a:pPr eaLnBrk="1" hangingPunct="1">
              <a:buFont typeface="Arial" charset="0"/>
              <a:buChar char="•"/>
              <a:defRPr/>
            </a:pPr>
            <a:r>
              <a:rPr lang="en-US" altLang="en-US" dirty="0" smtClean="0">
                <a:solidFill>
                  <a:schemeClr val="tx2"/>
                </a:solidFill>
              </a:rPr>
              <a:t>Internal Validation</a:t>
            </a:r>
          </a:p>
          <a:p>
            <a:pPr lvl="1" eaLnBrk="1" hangingPunct="1">
              <a:buFont typeface="Arial" charset="0"/>
              <a:buChar char="–"/>
              <a:defRPr/>
            </a:pPr>
            <a:r>
              <a:rPr lang="en-US" altLang="en-US" dirty="0" smtClean="0">
                <a:solidFill>
                  <a:schemeClr val="tx2"/>
                </a:solidFill>
              </a:rPr>
              <a:t>Crossover analysis</a:t>
            </a:r>
          </a:p>
          <a:p>
            <a:pPr lvl="1" eaLnBrk="1" hangingPunct="1">
              <a:buFont typeface="Arial" charset="0"/>
              <a:buChar char="–"/>
              <a:defRPr/>
            </a:pPr>
            <a:r>
              <a:rPr lang="en-US" altLang="en-US" dirty="0" smtClean="0">
                <a:solidFill>
                  <a:schemeClr val="tx2"/>
                </a:solidFill>
              </a:rPr>
              <a:t>Line to line comparison</a:t>
            </a:r>
          </a:p>
          <a:p>
            <a:pPr lvl="1" eaLnBrk="1" hangingPunct="1">
              <a:buFont typeface="Arial" charset="0"/>
              <a:buChar char="–"/>
              <a:defRPr/>
            </a:pPr>
            <a:r>
              <a:rPr lang="en-US" altLang="en-US" dirty="0" smtClean="0">
                <a:solidFill>
                  <a:schemeClr val="tx2"/>
                </a:solidFill>
              </a:rPr>
              <a:t>Line </a:t>
            </a:r>
            <a:r>
              <a:rPr lang="en-US" altLang="en-US" dirty="0" err="1" smtClean="0">
                <a:solidFill>
                  <a:schemeClr val="tx2"/>
                </a:solidFill>
              </a:rPr>
              <a:t>reflights</a:t>
            </a:r>
            <a:endParaRPr lang="en-US" altLang="en-US" dirty="0" smtClean="0">
              <a:solidFill>
                <a:schemeClr val="tx2"/>
              </a:solidFill>
            </a:endParaRPr>
          </a:p>
          <a:p>
            <a:pPr eaLnBrk="1" hangingPunct="1">
              <a:buFont typeface="Arial" charset="0"/>
              <a:buChar char="•"/>
              <a:defRPr/>
            </a:pPr>
            <a:r>
              <a:rPr lang="en-US" altLang="en-US" dirty="0" smtClean="0">
                <a:solidFill>
                  <a:schemeClr val="tx2"/>
                </a:solidFill>
              </a:rPr>
              <a:t>Data Release Factor</a:t>
            </a:r>
          </a:p>
          <a:p>
            <a:pPr lvl="1" eaLnBrk="1" hangingPunct="1">
              <a:buFont typeface="Arial" charset="0"/>
              <a:buChar char="–"/>
              <a:defRPr/>
            </a:pPr>
            <a:r>
              <a:rPr lang="en-US" altLang="en-US" dirty="0" smtClean="0">
                <a:solidFill>
                  <a:schemeClr val="tx2"/>
                </a:solidFill>
              </a:rPr>
              <a:t>This check along with line-to-line comparisons is why partial blocks are not released.</a:t>
            </a:r>
          </a:p>
          <a:p>
            <a:pPr lvl="1" eaLnBrk="1" hangingPunct="1">
              <a:buFont typeface="Arial" charset="0"/>
              <a:buChar char="–"/>
              <a:defRPr/>
            </a:pPr>
            <a:endParaRPr lang="en-US" altLang="en-US" dirty="0" smtClean="0">
              <a:solidFill>
                <a:schemeClr val="tx2"/>
              </a:solidFill>
            </a:endParaRPr>
          </a:p>
        </p:txBody>
      </p:sp>
      <p:pic>
        <p:nvPicPr>
          <p:cNvPr id="50180" name="Picture 10"/>
          <p:cNvPicPr>
            <a:picLocks noChangeAspect="1" noChangeArrowheads="1"/>
          </p:cNvPicPr>
          <p:nvPr/>
        </p:nvPicPr>
        <p:blipFill>
          <a:blip r:embed="rId3">
            <a:extLst>
              <a:ext uri="{28A0092B-C50C-407E-A947-70E740481C1C}">
                <a14:useLocalDpi xmlns:a14="http://schemas.microsoft.com/office/drawing/2010/main" val="0"/>
              </a:ext>
            </a:extLst>
          </a:blip>
          <a:srcRect l="6435" t="7993" r="8604" b="8423"/>
          <a:stretch>
            <a:fillRect/>
          </a:stretch>
        </p:blipFill>
        <p:spPr bwMode="auto">
          <a:xfrm>
            <a:off x="3333750" y="1708150"/>
            <a:ext cx="552926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en-US" smtClean="0">
                <a:solidFill>
                  <a:schemeClr val="tx2"/>
                </a:solidFill>
              </a:rPr>
              <a:t>Updating Gravity Models</a:t>
            </a:r>
          </a:p>
        </p:txBody>
      </p:sp>
      <p:sp>
        <p:nvSpPr>
          <p:cNvPr id="52227" name="Content Placeholder 2"/>
          <p:cNvSpPr txBox="1">
            <a:spLocks/>
          </p:cNvSpPr>
          <p:nvPr/>
        </p:nvSpPr>
        <p:spPr bwMode="auto">
          <a:xfrm>
            <a:off x="687388" y="1600200"/>
            <a:ext cx="79994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1800">
                <a:solidFill>
                  <a:schemeClr val="tx2"/>
                </a:solidFill>
              </a:rPr>
              <a:t>Comparing EGM08 and EGM08 updated with airborne gravity compared with GOCE</a:t>
            </a:r>
          </a:p>
          <a:p>
            <a:pPr lvl="1"/>
            <a:endParaRPr lang="en-US" altLang="en-US" sz="1800">
              <a:solidFill>
                <a:schemeClr val="tx2"/>
              </a:solidFill>
            </a:endParaRPr>
          </a:p>
        </p:txBody>
      </p:sp>
      <p:pic>
        <p:nvPicPr>
          <p:cNvPr id="52228" name="Picture 5" descr="Z:\GRAV-D\FY15\Presentations\AGU CGU\Lake Michigan EGM08 with airbor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2624138"/>
            <a:ext cx="268763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Z:\GRAV-D\FY15\Presentations\AGU CGU\Lake Michigan EGM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38" y="2624138"/>
            <a:ext cx="268605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Z:\GRAV-D\FY15\Presentations\AGU CGU\Lake Michigan Airbor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624138"/>
            <a:ext cx="26876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Content Placeholder 2"/>
          <p:cNvSpPr txBox="1">
            <a:spLocks/>
          </p:cNvSpPr>
          <p:nvPr/>
        </p:nvSpPr>
        <p:spPr bwMode="auto">
          <a:xfrm>
            <a:off x="655638" y="2322513"/>
            <a:ext cx="21796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1300">
                <a:solidFill>
                  <a:schemeClr val="tx2"/>
                </a:solidFill>
              </a:rPr>
              <a:t>Airborne vs. EGM08</a:t>
            </a:r>
          </a:p>
          <a:p>
            <a:pPr lvl="1" algn="ctr"/>
            <a:endParaRPr lang="en-US" altLang="en-US" sz="1400">
              <a:solidFill>
                <a:schemeClr val="tx2"/>
              </a:solidFill>
            </a:endParaRPr>
          </a:p>
        </p:txBody>
      </p:sp>
      <p:sp>
        <p:nvSpPr>
          <p:cNvPr id="52232" name="Content Placeholder 2"/>
          <p:cNvSpPr txBox="1">
            <a:spLocks/>
          </p:cNvSpPr>
          <p:nvPr/>
        </p:nvSpPr>
        <p:spPr bwMode="auto">
          <a:xfrm>
            <a:off x="3521075" y="2322513"/>
            <a:ext cx="21796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1300">
                <a:solidFill>
                  <a:schemeClr val="tx2"/>
                </a:solidFill>
              </a:rPr>
              <a:t>EGM08 vs. GOCE</a:t>
            </a:r>
          </a:p>
          <a:p>
            <a:pPr lvl="1" algn="ctr"/>
            <a:endParaRPr lang="en-US" altLang="en-US" sz="1400">
              <a:solidFill>
                <a:schemeClr val="tx2"/>
              </a:solidFill>
            </a:endParaRPr>
          </a:p>
        </p:txBody>
      </p:sp>
      <p:sp>
        <p:nvSpPr>
          <p:cNvPr id="13" name="Content Placeholder 2"/>
          <p:cNvSpPr txBox="1">
            <a:spLocks/>
          </p:cNvSpPr>
          <p:nvPr/>
        </p:nvSpPr>
        <p:spPr bwMode="auto">
          <a:xfrm>
            <a:off x="6335713" y="2322513"/>
            <a:ext cx="21796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defRPr/>
            </a:pPr>
            <a:r>
              <a:rPr lang="en-US" altLang="en-US" sz="1400" dirty="0" smtClean="0">
                <a:solidFill>
                  <a:schemeClr val="tx2"/>
                </a:solidFill>
              </a:rPr>
              <a:t>EGM08 + Airborne vs. GOCE</a:t>
            </a:r>
          </a:p>
          <a:p>
            <a:pPr lvl="1" algn="ctr">
              <a:defRPr/>
            </a:pPr>
            <a:endParaRPr lang="en-US" altLang="en-US" sz="1400" dirty="0" smtClean="0">
              <a:solidFill>
                <a:schemeClr val="tx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a:spLocks noGrp="1"/>
          </p:cNvSpPr>
          <p:nvPr>
            <p:ph type="title"/>
          </p:nvPr>
        </p:nvSpPr>
        <p:spPr>
          <a:xfrm>
            <a:off x="457200" y="274638"/>
            <a:ext cx="8229600" cy="792162"/>
          </a:xfrm>
        </p:spPr>
        <p:txBody>
          <a:bodyPr/>
          <a:lstStyle/>
          <a:p>
            <a:pPr eaLnBrk="1" hangingPunct="1"/>
            <a:r>
              <a:rPr lang="en-US" altLang="en-US" sz="4000" smtClean="0">
                <a:solidFill>
                  <a:schemeClr val="tx2"/>
                </a:solidFill>
              </a:rPr>
              <a:t>Experimental Geoids</a:t>
            </a:r>
          </a:p>
        </p:txBody>
      </p:sp>
      <p:sp>
        <p:nvSpPr>
          <p:cNvPr id="55299" name="Content Placeholder 8"/>
          <p:cNvSpPr>
            <a:spLocks noGrp="1"/>
          </p:cNvSpPr>
          <p:nvPr>
            <p:ph idx="1"/>
          </p:nvPr>
        </p:nvSpPr>
        <p:spPr>
          <a:xfrm>
            <a:off x="228600" y="5292725"/>
            <a:ext cx="8763000" cy="1489075"/>
          </a:xfrm>
        </p:spPr>
        <p:txBody>
          <a:bodyPr/>
          <a:lstStyle/>
          <a:p>
            <a:pPr eaLnBrk="1" hangingPunct="1"/>
            <a:r>
              <a:rPr lang="en-US" altLang="en-US" sz="2000" smtClean="0">
                <a:solidFill>
                  <a:schemeClr val="tx2"/>
                </a:solidFill>
              </a:rPr>
              <a:t>The gravity data from satellites, airborne, corrected surface data, and terrain predictions will be blended into a gravity field</a:t>
            </a:r>
          </a:p>
          <a:p>
            <a:pPr eaLnBrk="1" hangingPunct="1"/>
            <a:r>
              <a:rPr lang="en-US" altLang="en-US" sz="2000" smtClean="0">
                <a:solidFill>
                  <a:schemeClr val="tx2"/>
                </a:solidFill>
              </a:rPr>
              <a:t>Methods for blending will be tested to prepare for 2022</a:t>
            </a:r>
          </a:p>
          <a:p>
            <a:pPr eaLnBrk="1" hangingPunct="1"/>
            <a:r>
              <a:rPr lang="en-US" altLang="en-US" sz="2000" smtClean="0">
                <a:solidFill>
                  <a:schemeClr val="tx2"/>
                </a:solidFill>
              </a:rPr>
              <a:t>Available on the Website: http://beta.ngs.noaa.gov/GEOID/xGEOID/</a:t>
            </a:r>
          </a:p>
          <a:p>
            <a:pPr eaLnBrk="1" hangingPunct="1"/>
            <a:endParaRPr lang="en-US" altLang="en-US" sz="2000" smtClean="0">
              <a:solidFill>
                <a:schemeClr val="tx2"/>
              </a:solidFill>
            </a:endParaRPr>
          </a:p>
        </p:txBody>
      </p:sp>
      <p:pic>
        <p:nvPicPr>
          <p:cNvPr id="55300" name="Picture 2" descr="xGEOID1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9627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Geoid Slope Validation Surveys</a:t>
            </a:r>
          </a:p>
        </p:txBody>
      </p:sp>
      <p:sp>
        <p:nvSpPr>
          <p:cNvPr id="56323" name="Content Placeholder 2"/>
          <p:cNvSpPr>
            <a:spLocks noGrp="1"/>
          </p:cNvSpPr>
          <p:nvPr>
            <p:ph idx="1"/>
          </p:nvPr>
        </p:nvSpPr>
        <p:spPr>
          <a:xfrm>
            <a:off x="457200" y="1338263"/>
            <a:ext cx="8229600" cy="2471737"/>
          </a:xfrm>
        </p:spPr>
        <p:txBody>
          <a:bodyPr/>
          <a:lstStyle/>
          <a:p>
            <a:pPr eaLnBrk="1" hangingPunct="1"/>
            <a:r>
              <a:rPr lang="en-US" altLang="en-US" sz="2400" dirty="0" smtClean="0">
                <a:solidFill>
                  <a:schemeClr val="tx2"/>
                </a:solidFill>
                <a:latin typeface="Arial" panose="020B0604020202020204" pitchFamily="34" charset="0"/>
                <a:cs typeface="Arial" panose="020B0604020202020204" pitchFamily="34" charset="0"/>
              </a:rPr>
              <a:t>How do we know any of this is working?</a:t>
            </a:r>
          </a:p>
          <a:p>
            <a:pPr eaLnBrk="1" hangingPunct="1"/>
            <a:r>
              <a:rPr lang="en-US" altLang="en-US" sz="2400" dirty="0" smtClean="0">
                <a:solidFill>
                  <a:schemeClr val="tx2"/>
                </a:solidFill>
                <a:latin typeface="Arial" panose="020B0604020202020204" pitchFamily="34" charset="0"/>
                <a:cs typeface="Arial" panose="020B0604020202020204" pitchFamily="34" charset="0"/>
              </a:rPr>
              <a:t>The Geoid Slope Validation Surveys (GSVSs) use high precision, high resolution (~1.5km spacing), ground-based survey techniques to determine the </a:t>
            </a:r>
            <a:r>
              <a:rPr lang="en-US" altLang="en-US" sz="2400" b="1" dirty="0" smtClean="0">
                <a:solidFill>
                  <a:schemeClr val="tx2"/>
                </a:solidFill>
                <a:latin typeface="Arial" panose="020B0604020202020204" pitchFamily="34" charset="0"/>
                <a:cs typeface="Arial" panose="020B0604020202020204" pitchFamily="34" charset="0"/>
              </a:rPr>
              <a:t>shape </a:t>
            </a:r>
            <a:r>
              <a:rPr lang="en-US" altLang="en-US" sz="2400" dirty="0" smtClean="0">
                <a:solidFill>
                  <a:schemeClr val="tx2"/>
                </a:solidFill>
                <a:latin typeface="Arial" panose="020B0604020202020204" pitchFamily="34" charset="0"/>
                <a:cs typeface="Arial" panose="020B0604020202020204" pitchFamily="34" charset="0"/>
              </a:rPr>
              <a:t>of the geoid consistently along a large (~300km) distance.</a:t>
            </a:r>
          </a:p>
          <a:p>
            <a:pPr eaLnBrk="1" hangingPunct="1"/>
            <a:r>
              <a:rPr lang="en-US" altLang="en-US" sz="2400" dirty="0" smtClean="0">
                <a:solidFill>
                  <a:schemeClr val="tx2"/>
                </a:solidFill>
                <a:latin typeface="Arial" panose="020B0604020202020204" pitchFamily="34" charset="0"/>
                <a:cs typeface="Arial" panose="020B0604020202020204" pitchFamily="34" charset="0"/>
              </a:rPr>
              <a:t>This allows for the direct comparison of the geoid shape predicted by various, gravity-based geoid models.</a:t>
            </a:r>
            <a:endParaRPr lang="en-US" altLang="en-US" sz="2400" b="1" dirty="0" smtClean="0">
              <a:solidFill>
                <a:schemeClr val="tx2"/>
              </a:solidFill>
              <a:latin typeface="Arial" panose="020B0604020202020204" pitchFamily="34" charset="0"/>
              <a:cs typeface="Arial" panose="020B0604020202020204" pitchFamily="34" charset="0"/>
            </a:endParaRPr>
          </a:p>
          <a:p>
            <a:pPr eaLnBrk="1" hangingPunct="1"/>
            <a:r>
              <a:rPr lang="en-US" altLang="en-US" sz="2400" dirty="0" smtClean="0">
                <a:solidFill>
                  <a:schemeClr val="tx2"/>
                </a:solidFill>
                <a:latin typeface="Arial" panose="020B0604020202020204" pitchFamily="34" charset="0"/>
                <a:cs typeface="Arial" panose="020B0604020202020204" pitchFamily="34" charset="0"/>
              </a:rPr>
              <a:t>This </a:t>
            </a:r>
            <a:r>
              <a:rPr lang="en-US" altLang="en-US" sz="2400" b="1" dirty="0" smtClean="0">
                <a:solidFill>
                  <a:schemeClr val="tx2"/>
                </a:solidFill>
                <a:latin typeface="Arial" panose="020B0604020202020204" pitchFamily="34" charset="0"/>
                <a:cs typeface="Arial" panose="020B0604020202020204" pitchFamily="34" charset="0"/>
              </a:rPr>
              <a:t>also</a:t>
            </a:r>
            <a:r>
              <a:rPr lang="en-US" altLang="en-US" sz="2400" dirty="0" smtClean="0">
                <a:solidFill>
                  <a:schemeClr val="tx2"/>
                </a:solidFill>
                <a:latin typeface="Arial" panose="020B0604020202020204" pitchFamily="34" charset="0"/>
                <a:cs typeface="Arial" panose="020B0604020202020204" pitchFamily="34" charset="0"/>
              </a:rPr>
              <a:t> allows for a quantification of the airborne gravity’s contribution to the improvement of these models.</a:t>
            </a:r>
          </a:p>
        </p:txBody>
      </p:sp>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D4D60FD-C5A9-43B4-9C76-037CC86A2F84}" type="slidenum">
              <a:rPr lang="en-US" altLang="en-US" sz="1200" smtClean="0">
                <a:solidFill>
                  <a:srgbClr val="898989"/>
                </a:solidFill>
              </a:rPr>
              <a:pPr>
                <a:spcBef>
                  <a:spcPct val="0"/>
                </a:spcBef>
                <a:buFontTx/>
                <a:buNone/>
              </a:pPr>
              <a:t>34</a:t>
            </a:fld>
            <a:endParaRPr lang="en-US" altLang="en-US" sz="1200" smtClean="0">
              <a:solidFill>
                <a:srgbClr val="898989"/>
              </a:solidFill>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87" name="Group 57386"/>
          <p:cNvGrpSpPr/>
          <p:nvPr/>
        </p:nvGrpSpPr>
        <p:grpSpPr>
          <a:xfrm>
            <a:off x="485775" y="4493317"/>
            <a:ext cx="8535132" cy="1831283"/>
            <a:chOff x="399862" y="4543563"/>
            <a:chExt cx="8535132" cy="1831283"/>
          </a:xfrm>
        </p:grpSpPr>
        <p:sp>
          <p:nvSpPr>
            <p:cNvPr id="37" name="Freeform 36"/>
            <p:cNvSpPr/>
            <p:nvPr/>
          </p:nvSpPr>
          <p:spPr>
            <a:xfrm rot="525185">
              <a:off x="399862" y="5069104"/>
              <a:ext cx="8388837" cy="1305742"/>
            </a:xfrm>
            <a:custGeom>
              <a:avLst/>
              <a:gdLst>
                <a:gd name="connsiteX0" fmla="*/ 0 w 8412480"/>
                <a:gd name="connsiteY0" fmla="*/ 1210491 h 1210491"/>
                <a:gd name="connsiteX1" fmla="*/ 4241075 w 8412480"/>
                <a:gd name="connsiteY1" fmla="*/ 487680 h 1210491"/>
                <a:gd name="connsiteX2" fmla="*/ 8412480 w 8412480"/>
                <a:gd name="connsiteY2" fmla="*/ 0 h 1210491"/>
              </a:gdLst>
              <a:ahLst/>
              <a:cxnLst>
                <a:cxn ang="0">
                  <a:pos x="connsiteX0" y="connsiteY0"/>
                </a:cxn>
                <a:cxn ang="0">
                  <a:pos x="connsiteX1" y="connsiteY1"/>
                </a:cxn>
                <a:cxn ang="0">
                  <a:pos x="connsiteX2" y="connsiteY2"/>
                </a:cxn>
              </a:cxnLst>
              <a:rect l="l" t="t" r="r" b="b"/>
              <a:pathLst>
                <a:path w="8412480" h="1210491">
                  <a:moveTo>
                    <a:pt x="0" y="1210491"/>
                  </a:moveTo>
                  <a:cubicBezTo>
                    <a:pt x="1419497" y="949960"/>
                    <a:pt x="2838995" y="689429"/>
                    <a:pt x="4241075" y="487680"/>
                  </a:cubicBezTo>
                  <a:cubicBezTo>
                    <a:pt x="5643155" y="285931"/>
                    <a:pt x="7739017" y="76926"/>
                    <a:pt x="8412480" y="0"/>
                  </a:cubicBezTo>
                </a:path>
              </a:pathLst>
            </a:custGeom>
            <a:noFill/>
            <a:ln w="15875">
              <a:solidFill>
                <a:srgbClr val="92D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82" name="Freeform 57381"/>
            <p:cNvSpPr/>
            <p:nvPr/>
          </p:nvSpPr>
          <p:spPr>
            <a:xfrm>
              <a:off x="574766" y="4543563"/>
              <a:ext cx="8360228" cy="1704837"/>
            </a:xfrm>
            <a:custGeom>
              <a:avLst/>
              <a:gdLst>
                <a:gd name="connsiteX0" fmla="*/ 0 w 8360228"/>
                <a:gd name="connsiteY0" fmla="*/ 1704837 h 1704837"/>
                <a:gd name="connsiteX1" fmla="*/ 1820091 w 8360228"/>
                <a:gd name="connsiteY1" fmla="*/ 938483 h 1704837"/>
                <a:gd name="connsiteX2" fmla="*/ 5529943 w 8360228"/>
                <a:gd name="connsiteY2" fmla="*/ 773020 h 1704837"/>
                <a:gd name="connsiteX3" fmla="*/ 7149737 w 8360228"/>
                <a:gd name="connsiteY3" fmla="*/ 119877 h 1704837"/>
                <a:gd name="connsiteX4" fmla="*/ 8360228 w 8360228"/>
                <a:gd name="connsiteY4" fmla="*/ 15374 h 17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228" h="1704837">
                  <a:moveTo>
                    <a:pt x="0" y="1704837"/>
                  </a:moveTo>
                  <a:cubicBezTo>
                    <a:pt x="449217" y="1399311"/>
                    <a:pt x="898434" y="1093786"/>
                    <a:pt x="1820091" y="938483"/>
                  </a:cubicBezTo>
                  <a:cubicBezTo>
                    <a:pt x="2741748" y="783180"/>
                    <a:pt x="4641669" y="909454"/>
                    <a:pt x="5529943" y="773020"/>
                  </a:cubicBezTo>
                  <a:cubicBezTo>
                    <a:pt x="6418217" y="636586"/>
                    <a:pt x="6678023" y="246151"/>
                    <a:pt x="7149737" y="119877"/>
                  </a:cubicBezTo>
                  <a:cubicBezTo>
                    <a:pt x="7621451" y="-6397"/>
                    <a:pt x="8196217" y="-16557"/>
                    <a:pt x="8360228" y="15374"/>
                  </a:cubicBezTo>
                </a:path>
              </a:pathLst>
            </a:custGeom>
            <a:noFill/>
            <a:ln w="15875">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351" name="Slide Number Placeholder 3"/>
          <p:cNvSpPr>
            <a:spLocks noGrp="1"/>
          </p:cNvSpPr>
          <p:nvPr>
            <p:ph type="sldNum" sz="quarter" idx="12"/>
          </p:nvPr>
        </p:nvSpPr>
        <p:spPr bwMode="auto">
          <a:xfrm>
            <a:off x="8330137" y="6349864"/>
            <a:ext cx="381377" cy="3644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cs typeface="Times New Roman" panose="02020603050405020304" pitchFamily="18" charset="0"/>
              </a:rPr>
              <a:pPr>
                <a:spcBef>
                  <a:spcPct val="0"/>
                </a:spcBef>
                <a:buFontTx/>
                <a:buNone/>
              </a:pPr>
              <a:t>35</a:t>
            </a:fld>
            <a:endParaRPr lang="en-US" altLang="en-US" sz="1200" dirty="0" smtClean="0">
              <a:solidFill>
                <a:srgbClr val="898989"/>
              </a:solidFill>
              <a:cs typeface="Times New Roman" panose="02020603050405020304" pitchFamily="18" charset="0"/>
            </a:endParaRPr>
          </a:p>
        </p:txBody>
      </p:sp>
      <p:sp>
        <p:nvSpPr>
          <p:cNvPr id="57362" name="Title 1"/>
          <p:cNvSpPr txBox="1">
            <a:spLocks/>
          </p:cNvSpPr>
          <p:nvPr/>
        </p:nvSpPr>
        <p:spPr bwMode="auto">
          <a:xfrm>
            <a:off x="485775" y="357188"/>
            <a:ext cx="8229600"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4F8A"/>
                </a:solidFill>
                <a:latin typeface="Arial" panose="020B0604020202020204" pitchFamily="34" charset="0"/>
              </a:rPr>
              <a:t>Objective of the GSVSs (cont.)</a:t>
            </a:r>
          </a:p>
        </p:txBody>
      </p:sp>
      <p:sp>
        <p:nvSpPr>
          <p:cNvPr id="57371" name="Rectangle 4"/>
          <p:cNvSpPr>
            <a:spLocks noChangeArrowheads="1"/>
          </p:cNvSpPr>
          <p:nvPr/>
        </p:nvSpPr>
        <p:spPr bwMode="auto">
          <a:xfrm>
            <a:off x="389980" y="1017925"/>
            <a:ext cx="844921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solidFill>
                  <a:schemeClr val="tx2"/>
                </a:solidFill>
                <a:latin typeface="Arial" panose="020B0604020202020204" pitchFamily="34" charset="0"/>
              </a:rPr>
              <a:t>Why compare the </a:t>
            </a:r>
            <a:r>
              <a:rPr lang="en-US" altLang="en-US" sz="2000" b="1" dirty="0">
                <a:solidFill>
                  <a:schemeClr val="tx2"/>
                </a:solidFill>
                <a:latin typeface="Arial" panose="020B0604020202020204" pitchFamily="34" charset="0"/>
              </a:rPr>
              <a:t>shape</a:t>
            </a:r>
            <a:r>
              <a:rPr lang="en-US" altLang="en-US" sz="2000" dirty="0">
                <a:solidFill>
                  <a:schemeClr val="tx2"/>
                </a:solidFill>
                <a:latin typeface="Arial" panose="020B0604020202020204" pitchFamily="34" charset="0"/>
              </a:rPr>
              <a:t> of the models?  </a:t>
            </a:r>
          </a:p>
          <a:p>
            <a:pPr eaLnBrk="1" hangingPunct="1">
              <a:spcBef>
                <a:spcPct val="0"/>
              </a:spcBef>
              <a:buFontTx/>
              <a:buNone/>
            </a:pPr>
            <a:endParaRPr lang="en-US" altLang="en-US" sz="2000" dirty="0">
              <a:solidFill>
                <a:schemeClr val="tx2"/>
              </a:solidFill>
              <a:latin typeface="Arial" panose="020B0604020202020204" pitchFamily="34" charset="0"/>
            </a:endParaRPr>
          </a:p>
          <a:p>
            <a:pPr eaLnBrk="1" hangingPunct="1">
              <a:spcBef>
                <a:spcPct val="0"/>
              </a:spcBef>
              <a:buFontTx/>
              <a:buNone/>
            </a:pPr>
            <a:r>
              <a:rPr lang="en-US" altLang="en-US" sz="2000" dirty="0">
                <a:solidFill>
                  <a:schemeClr val="tx2"/>
                </a:solidFill>
                <a:latin typeface="Arial" panose="020B0604020202020204" pitchFamily="34" charset="0"/>
              </a:rPr>
              <a:t>Rather than using “absolute” values of the geoid at specific locations to compare models, it is actually more useful to look at the changes in the shape of the geoid over various distance scales (i.e. looking at </a:t>
            </a:r>
            <a:r>
              <a:rPr lang="en-US" altLang="en-US" sz="2000" b="1" dirty="0" smtClean="0">
                <a:solidFill>
                  <a:schemeClr val="tx2"/>
                </a:solidFill>
                <a:latin typeface="Arial" panose="020B0604020202020204" pitchFamily="34" charset="0"/>
              </a:rPr>
              <a:t>slopes</a:t>
            </a:r>
            <a:r>
              <a:rPr lang="en-US" altLang="en-US" sz="2000" dirty="0" smtClean="0">
                <a:solidFill>
                  <a:schemeClr val="tx2"/>
                </a:solidFill>
                <a:latin typeface="Arial" panose="020B0604020202020204" pitchFamily="34" charset="0"/>
              </a:rPr>
              <a:t>)</a:t>
            </a:r>
          </a:p>
          <a:p>
            <a:pPr eaLnBrk="1" hangingPunct="1">
              <a:spcBef>
                <a:spcPct val="0"/>
              </a:spcBef>
              <a:buFontTx/>
              <a:buNone/>
            </a:pPr>
            <a:endParaRPr lang="en-US" altLang="en-US" sz="2000" dirty="0" smtClean="0">
              <a:solidFill>
                <a:schemeClr val="tx2"/>
              </a:solidFill>
              <a:latin typeface="Arial" panose="020B0604020202020204" pitchFamily="34" charset="0"/>
            </a:endParaRPr>
          </a:p>
          <a:p>
            <a:pPr eaLnBrk="1" hangingPunct="1">
              <a:spcBef>
                <a:spcPct val="0"/>
              </a:spcBef>
              <a:buFontTx/>
              <a:buNone/>
            </a:pPr>
            <a:r>
              <a:rPr lang="en-US" altLang="en-US" sz="2000" dirty="0" smtClean="0">
                <a:solidFill>
                  <a:schemeClr val="tx2"/>
                </a:solidFill>
                <a:latin typeface="Arial" panose="020B0604020202020204" pitchFamily="34" charset="0"/>
              </a:rPr>
              <a:t>Method 1:</a:t>
            </a:r>
            <a:endParaRPr lang="en-US" altLang="en-US" sz="2000" dirty="0">
              <a:solidFill>
                <a:schemeClr val="tx2"/>
              </a:solidFill>
              <a:latin typeface="Arial" panose="020B0604020202020204" pitchFamily="34" charset="0"/>
            </a:endParaRPr>
          </a:p>
          <a:p>
            <a:pPr marL="342900" indent="-342900" eaLnBrk="1" hangingPunct="1">
              <a:spcBef>
                <a:spcPct val="0"/>
              </a:spcBef>
            </a:pPr>
            <a:r>
              <a:rPr lang="en-US" altLang="en-US" sz="2000" dirty="0" smtClean="0">
                <a:solidFill>
                  <a:schemeClr val="tx2"/>
                </a:solidFill>
                <a:latin typeface="Arial" panose="020B0604020202020204" pitchFamily="34" charset="0"/>
              </a:rPr>
              <a:t>Leveling &amp; Gravity provide terrain-corrected geodetic heights (“Rise”)</a:t>
            </a:r>
          </a:p>
          <a:p>
            <a:pPr marL="342900" indent="-342900" eaLnBrk="1" hangingPunct="1">
              <a:spcBef>
                <a:spcPct val="0"/>
              </a:spcBef>
            </a:pPr>
            <a:r>
              <a:rPr lang="en-US" altLang="en-US" sz="2000" dirty="0" smtClean="0">
                <a:solidFill>
                  <a:schemeClr val="tx2"/>
                </a:solidFill>
                <a:latin typeface="Arial" panose="020B0604020202020204" pitchFamily="34" charset="0"/>
              </a:rPr>
              <a:t>GNSS provides horizontal distance (“Run”)</a:t>
            </a:r>
          </a:p>
          <a:p>
            <a:pPr marL="342900" indent="-342900" eaLnBrk="1" hangingPunct="1">
              <a:spcBef>
                <a:spcPct val="0"/>
              </a:spcBef>
            </a:pPr>
            <a:r>
              <a:rPr lang="en-US" sz="2000" dirty="0" err="1" smtClean="0">
                <a:solidFill>
                  <a:srgbClr val="C00000"/>
                </a:solidFill>
                <a:latin typeface="Arial" panose="020B0604020202020204" pitchFamily="34" charset="0"/>
              </a:rPr>
              <a:t>Slope</a:t>
            </a:r>
            <a:r>
              <a:rPr lang="en-US" sz="2000" baseline="-25000" dirty="0" err="1" smtClean="0">
                <a:solidFill>
                  <a:srgbClr val="C00000"/>
                </a:solidFill>
                <a:latin typeface="Arial" panose="020B0604020202020204" pitchFamily="34" charset="0"/>
              </a:rPr>
              <a:t>i</a:t>
            </a:r>
            <a:r>
              <a:rPr lang="en-US" sz="2000" dirty="0" smtClean="0">
                <a:solidFill>
                  <a:srgbClr val="C00000"/>
                </a:solidFill>
                <a:latin typeface="Arial" panose="020B0604020202020204" pitchFamily="34" charset="0"/>
              </a:rPr>
              <a:t> = </a:t>
            </a:r>
            <a:r>
              <a:rPr lang="en-US" sz="2000" dirty="0" err="1" smtClean="0">
                <a:solidFill>
                  <a:srgbClr val="C00000"/>
                </a:solidFill>
                <a:latin typeface="Arial" panose="020B0604020202020204" pitchFamily="34" charset="0"/>
              </a:rPr>
              <a:t>Rise</a:t>
            </a:r>
            <a:r>
              <a:rPr lang="en-US" sz="2000" baseline="-25000" dirty="0" err="1" smtClean="0">
                <a:solidFill>
                  <a:srgbClr val="C00000"/>
                </a:solidFill>
                <a:latin typeface="Arial" panose="020B0604020202020204" pitchFamily="34" charset="0"/>
              </a:rPr>
              <a:t>i</a:t>
            </a:r>
            <a:r>
              <a:rPr lang="en-US" sz="2000" dirty="0" smtClean="0">
                <a:solidFill>
                  <a:srgbClr val="C00000"/>
                </a:solidFill>
                <a:latin typeface="Arial" panose="020B0604020202020204" pitchFamily="34" charset="0"/>
              </a:rPr>
              <a:t> / </a:t>
            </a:r>
            <a:r>
              <a:rPr lang="en-US" sz="2000" dirty="0" err="1" smtClean="0">
                <a:solidFill>
                  <a:srgbClr val="C00000"/>
                </a:solidFill>
                <a:latin typeface="Arial" panose="020B0604020202020204" pitchFamily="34" charset="0"/>
              </a:rPr>
              <a:t>Run</a:t>
            </a:r>
            <a:r>
              <a:rPr lang="en-US" sz="2000" baseline="-25000" dirty="0" err="1" smtClean="0">
                <a:solidFill>
                  <a:srgbClr val="C00000"/>
                </a:solidFill>
                <a:latin typeface="Arial" panose="020B0604020202020204" pitchFamily="34" charset="0"/>
              </a:rPr>
              <a:t>i</a:t>
            </a:r>
            <a:endParaRPr lang="en-US" sz="2000" baseline="-25000" dirty="0" smtClean="0">
              <a:solidFill>
                <a:srgbClr val="C00000"/>
              </a:solidFill>
              <a:latin typeface="Arial" panose="020B0604020202020204" pitchFamily="34" charset="0"/>
            </a:endParaRPr>
          </a:p>
          <a:p>
            <a:pPr eaLnBrk="1" hangingPunct="1">
              <a:spcBef>
                <a:spcPct val="0"/>
              </a:spcBef>
              <a:buNone/>
            </a:pPr>
            <a:endParaRPr lang="en-US" altLang="en-US" sz="2000" dirty="0">
              <a:solidFill>
                <a:schemeClr val="tx2"/>
              </a:solidFill>
              <a:latin typeface="Arial" panose="020B0604020202020204" pitchFamily="34" charset="0"/>
            </a:endParaRPr>
          </a:p>
        </p:txBody>
      </p:sp>
      <p:cxnSp>
        <p:nvCxnSpPr>
          <p:cNvPr id="115" name="Straight Arrow Connector 114"/>
          <p:cNvCxnSpPr/>
          <p:nvPr/>
        </p:nvCxnSpPr>
        <p:spPr>
          <a:xfrm rot="525185">
            <a:off x="3808316" y="5622926"/>
            <a:ext cx="2114" cy="0"/>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19" name="Straight Arrow Connector 118"/>
          <p:cNvCxnSpPr>
            <a:endCxn id="81" idx="2"/>
          </p:cNvCxnSpPr>
          <p:nvPr/>
        </p:nvCxnSpPr>
        <p:spPr>
          <a:xfrm flipV="1">
            <a:off x="3808328" y="5408411"/>
            <a:ext cx="1446" cy="306589"/>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20" name="Straight Arrow Connector 119"/>
          <p:cNvCxnSpPr/>
          <p:nvPr/>
        </p:nvCxnSpPr>
        <p:spPr>
          <a:xfrm flipH="1" flipV="1">
            <a:off x="6169435" y="5250435"/>
            <a:ext cx="2765" cy="159765"/>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22" name="Straight Arrow Connector 121"/>
          <p:cNvCxnSpPr>
            <a:endCxn id="105" idx="2"/>
          </p:cNvCxnSpPr>
          <p:nvPr/>
        </p:nvCxnSpPr>
        <p:spPr>
          <a:xfrm flipV="1">
            <a:off x="8229372" y="4570211"/>
            <a:ext cx="2" cy="692673"/>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sp>
        <p:nvSpPr>
          <p:cNvPr id="57361" name="TextBox 57360"/>
          <p:cNvSpPr txBox="1"/>
          <p:nvPr/>
        </p:nvSpPr>
        <p:spPr>
          <a:xfrm>
            <a:off x="2474945" y="5706608"/>
            <a:ext cx="542673" cy="276499"/>
          </a:xfrm>
          <a:prstGeom prst="rect">
            <a:avLst/>
          </a:prstGeom>
          <a:noFill/>
        </p:spPr>
        <p:txBody>
          <a:bodyPr wrap="square" rtlCol="0">
            <a:spAutoFit/>
          </a:bodyPr>
          <a:lstStyle/>
          <a:p>
            <a:r>
              <a:rPr lang="en-US" sz="1200" dirty="0" smtClean="0">
                <a:solidFill>
                  <a:schemeClr val="bg1">
                    <a:lumMod val="50000"/>
                  </a:schemeClr>
                </a:solidFill>
              </a:rPr>
              <a:t>Run 1</a:t>
            </a:r>
            <a:endParaRPr lang="en-US" sz="1200" dirty="0">
              <a:solidFill>
                <a:schemeClr val="bg1">
                  <a:lumMod val="50000"/>
                </a:schemeClr>
              </a:solidFill>
            </a:endParaRPr>
          </a:p>
        </p:txBody>
      </p:sp>
      <p:sp>
        <p:nvSpPr>
          <p:cNvPr id="125" name="TextBox 124"/>
          <p:cNvSpPr txBox="1"/>
          <p:nvPr/>
        </p:nvSpPr>
        <p:spPr>
          <a:xfrm>
            <a:off x="4640468" y="5334000"/>
            <a:ext cx="542673" cy="276499"/>
          </a:xfrm>
          <a:prstGeom prst="rect">
            <a:avLst/>
          </a:prstGeom>
          <a:noFill/>
        </p:spPr>
        <p:txBody>
          <a:bodyPr wrap="square" rtlCol="0">
            <a:spAutoFit/>
          </a:bodyPr>
          <a:lstStyle/>
          <a:p>
            <a:r>
              <a:rPr lang="en-US" sz="1200" dirty="0" smtClean="0">
                <a:solidFill>
                  <a:schemeClr val="bg1">
                    <a:lumMod val="50000"/>
                  </a:schemeClr>
                </a:solidFill>
              </a:rPr>
              <a:t>Run 2</a:t>
            </a:r>
            <a:endParaRPr lang="en-US" sz="1200" dirty="0">
              <a:solidFill>
                <a:schemeClr val="bg1">
                  <a:lumMod val="50000"/>
                </a:schemeClr>
              </a:solidFill>
            </a:endParaRPr>
          </a:p>
        </p:txBody>
      </p:sp>
      <p:sp>
        <p:nvSpPr>
          <p:cNvPr id="126" name="TextBox 125"/>
          <p:cNvSpPr txBox="1"/>
          <p:nvPr/>
        </p:nvSpPr>
        <p:spPr>
          <a:xfrm>
            <a:off x="7040615" y="5362301"/>
            <a:ext cx="542673" cy="276499"/>
          </a:xfrm>
          <a:prstGeom prst="rect">
            <a:avLst/>
          </a:prstGeom>
          <a:noFill/>
        </p:spPr>
        <p:txBody>
          <a:bodyPr wrap="square" rtlCol="0">
            <a:spAutoFit/>
          </a:bodyPr>
          <a:lstStyle/>
          <a:p>
            <a:r>
              <a:rPr lang="en-US" sz="1200" dirty="0" smtClean="0">
                <a:solidFill>
                  <a:schemeClr val="bg1">
                    <a:lumMod val="50000"/>
                  </a:schemeClr>
                </a:solidFill>
              </a:rPr>
              <a:t>Run 3</a:t>
            </a:r>
            <a:endParaRPr lang="en-US" sz="1200" dirty="0">
              <a:solidFill>
                <a:schemeClr val="bg1">
                  <a:lumMod val="50000"/>
                </a:schemeClr>
              </a:solidFill>
            </a:endParaRPr>
          </a:p>
        </p:txBody>
      </p:sp>
      <p:sp>
        <p:nvSpPr>
          <p:cNvPr id="127" name="TextBox 126"/>
          <p:cNvSpPr txBox="1"/>
          <p:nvPr/>
        </p:nvSpPr>
        <p:spPr>
          <a:xfrm rot="16200000">
            <a:off x="3680535" y="5624744"/>
            <a:ext cx="553958" cy="277271"/>
          </a:xfrm>
          <a:prstGeom prst="rect">
            <a:avLst/>
          </a:prstGeom>
          <a:noFill/>
        </p:spPr>
        <p:txBody>
          <a:bodyPr wrap="square" rtlCol="0">
            <a:spAutoFit/>
          </a:bodyPr>
          <a:lstStyle/>
          <a:p>
            <a:r>
              <a:rPr lang="en-US" sz="1200" dirty="0" smtClean="0">
                <a:solidFill>
                  <a:schemeClr val="bg1">
                    <a:lumMod val="50000"/>
                  </a:schemeClr>
                </a:solidFill>
              </a:rPr>
              <a:t>Rise 1</a:t>
            </a:r>
            <a:endParaRPr lang="en-US" sz="1200" dirty="0">
              <a:solidFill>
                <a:schemeClr val="bg1">
                  <a:lumMod val="50000"/>
                </a:schemeClr>
              </a:solidFill>
            </a:endParaRPr>
          </a:p>
        </p:txBody>
      </p:sp>
      <p:sp>
        <p:nvSpPr>
          <p:cNvPr id="128" name="TextBox 127"/>
          <p:cNvSpPr txBox="1"/>
          <p:nvPr/>
        </p:nvSpPr>
        <p:spPr>
          <a:xfrm rot="16200000">
            <a:off x="6061385" y="5193712"/>
            <a:ext cx="553958" cy="277271"/>
          </a:xfrm>
          <a:prstGeom prst="rect">
            <a:avLst/>
          </a:prstGeom>
          <a:noFill/>
        </p:spPr>
        <p:txBody>
          <a:bodyPr wrap="square" rtlCol="0">
            <a:spAutoFit/>
          </a:bodyPr>
          <a:lstStyle/>
          <a:p>
            <a:r>
              <a:rPr lang="en-US" sz="1200" dirty="0" smtClean="0">
                <a:solidFill>
                  <a:schemeClr val="bg1">
                    <a:lumMod val="50000"/>
                  </a:schemeClr>
                </a:solidFill>
              </a:rPr>
              <a:t>Rise 2</a:t>
            </a:r>
            <a:endParaRPr lang="en-US" sz="1200" dirty="0">
              <a:solidFill>
                <a:schemeClr val="bg1">
                  <a:lumMod val="50000"/>
                </a:schemeClr>
              </a:solidFill>
            </a:endParaRPr>
          </a:p>
        </p:txBody>
      </p:sp>
      <p:sp>
        <p:nvSpPr>
          <p:cNvPr id="129" name="TextBox 128"/>
          <p:cNvSpPr txBox="1"/>
          <p:nvPr/>
        </p:nvSpPr>
        <p:spPr>
          <a:xfrm rot="16200000">
            <a:off x="8111112" y="4771334"/>
            <a:ext cx="553958" cy="277271"/>
          </a:xfrm>
          <a:prstGeom prst="rect">
            <a:avLst/>
          </a:prstGeom>
          <a:noFill/>
        </p:spPr>
        <p:txBody>
          <a:bodyPr wrap="square" rtlCol="0">
            <a:spAutoFit/>
          </a:bodyPr>
          <a:lstStyle/>
          <a:p>
            <a:r>
              <a:rPr lang="en-US" sz="1200" dirty="0" smtClean="0">
                <a:solidFill>
                  <a:schemeClr val="bg1">
                    <a:lumMod val="50000"/>
                  </a:schemeClr>
                </a:solidFill>
              </a:rPr>
              <a:t>Rise 3</a:t>
            </a:r>
            <a:endParaRPr lang="en-US" sz="1200" dirty="0">
              <a:solidFill>
                <a:schemeClr val="bg1">
                  <a:lumMod val="50000"/>
                </a:schemeClr>
              </a:solidFill>
            </a:endParaRPr>
          </a:p>
        </p:txBody>
      </p:sp>
      <p:grpSp>
        <p:nvGrpSpPr>
          <p:cNvPr id="46" name="Group 45"/>
          <p:cNvGrpSpPr/>
          <p:nvPr/>
        </p:nvGrpSpPr>
        <p:grpSpPr>
          <a:xfrm>
            <a:off x="6595887" y="5910618"/>
            <a:ext cx="1594909" cy="762000"/>
            <a:chOff x="6558491" y="5943600"/>
            <a:chExt cx="1594909" cy="762000"/>
          </a:xfrm>
        </p:grpSpPr>
        <p:cxnSp>
          <p:nvCxnSpPr>
            <p:cNvPr id="40" name="Straight Connector 39"/>
            <p:cNvCxnSpPr/>
            <p:nvPr/>
          </p:nvCxnSpPr>
          <p:spPr>
            <a:xfrm>
              <a:off x="6558491" y="6111875"/>
              <a:ext cx="533400" cy="0"/>
            </a:xfrm>
            <a:prstGeom prst="line">
              <a:avLst/>
            </a:prstGeom>
            <a:ln w="15875">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091891" y="5943600"/>
              <a:ext cx="792909" cy="307777"/>
            </a:xfrm>
            <a:prstGeom prst="rect">
              <a:avLst/>
            </a:prstGeom>
            <a:noFill/>
          </p:spPr>
          <p:txBody>
            <a:bodyPr wrap="none" rtlCol="0">
              <a:spAutoFit/>
            </a:bodyPr>
            <a:lstStyle/>
            <a:p>
              <a:r>
                <a:rPr lang="en-US" sz="1400" dirty="0" smtClean="0">
                  <a:solidFill>
                    <a:schemeClr val="tx2"/>
                  </a:solidFill>
                </a:rPr>
                <a:t>Ellipsoid</a:t>
              </a:r>
              <a:endParaRPr lang="en-US" sz="1400" dirty="0">
                <a:solidFill>
                  <a:schemeClr val="tx2"/>
                </a:solidFill>
              </a:endParaRPr>
            </a:p>
          </p:txBody>
        </p:sp>
        <p:cxnSp>
          <p:nvCxnSpPr>
            <p:cNvPr id="155" name="Straight Connector 154"/>
            <p:cNvCxnSpPr/>
            <p:nvPr/>
          </p:nvCxnSpPr>
          <p:spPr>
            <a:xfrm>
              <a:off x="6558491" y="6337498"/>
              <a:ext cx="533400" cy="0"/>
            </a:xfrm>
            <a:prstGeom prst="line">
              <a:avLst/>
            </a:prstGeom>
            <a:ln w="15875">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56" name="TextBox 155"/>
            <p:cNvSpPr txBox="1"/>
            <p:nvPr/>
          </p:nvSpPr>
          <p:spPr>
            <a:xfrm>
              <a:off x="7091891" y="6169223"/>
              <a:ext cx="619080" cy="307777"/>
            </a:xfrm>
            <a:prstGeom prst="rect">
              <a:avLst/>
            </a:prstGeom>
            <a:noFill/>
          </p:spPr>
          <p:txBody>
            <a:bodyPr wrap="none" rtlCol="0">
              <a:spAutoFit/>
            </a:bodyPr>
            <a:lstStyle/>
            <a:p>
              <a:r>
                <a:rPr lang="en-US" sz="1400" dirty="0" smtClean="0">
                  <a:solidFill>
                    <a:schemeClr val="tx2"/>
                  </a:solidFill>
                </a:rPr>
                <a:t>Geoid</a:t>
              </a:r>
              <a:endParaRPr lang="en-US" sz="1400" dirty="0">
                <a:solidFill>
                  <a:schemeClr val="tx2"/>
                </a:solidFill>
              </a:endParaRPr>
            </a:p>
          </p:txBody>
        </p:sp>
        <p:cxnSp>
          <p:nvCxnSpPr>
            <p:cNvPr id="160" name="Straight Connector 159"/>
            <p:cNvCxnSpPr/>
            <p:nvPr/>
          </p:nvCxnSpPr>
          <p:spPr>
            <a:xfrm>
              <a:off x="6558491" y="6553200"/>
              <a:ext cx="533400" cy="0"/>
            </a:xfrm>
            <a:prstGeom prst="line">
              <a:avLst/>
            </a:prstGeom>
            <a:ln w="6350">
              <a:solidFill>
                <a:srgbClr val="C00000"/>
              </a:solidFill>
              <a:prstDash val="solid"/>
              <a:headEnd type="stealth"/>
              <a:tailEnd type="stealth"/>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7091891" y="6397823"/>
              <a:ext cx="1061509" cy="307777"/>
            </a:xfrm>
            <a:prstGeom prst="rect">
              <a:avLst/>
            </a:prstGeom>
            <a:noFill/>
          </p:spPr>
          <p:txBody>
            <a:bodyPr wrap="none" rtlCol="0">
              <a:spAutoFit/>
            </a:bodyPr>
            <a:lstStyle/>
            <a:p>
              <a:r>
                <a:rPr lang="en-US" sz="1400" dirty="0" smtClean="0">
                  <a:solidFill>
                    <a:schemeClr val="tx2"/>
                  </a:solidFill>
                </a:rPr>
                <a:t>Geoid Slope</a:t>
              </a:r>
              <a:endParaRPr lang="en-US" sz="1400" dirty="0">
                <a:solidFill>
                  <a:schemeClr val="tx2"/>
                </a:solidFill>
              </a:endParaRPr>
            </a:p>
          </p:txBody>
        </p:sp>
      </p:grpSp>
      <p:cxnSp>
        <p:nvCxnSpPr>
          <p:cNvPr id="189" name="Straight Arrow Connector 188"/>
          <p:cNvCxnSpPr/>
          <p:nvPr/>
        </p:nvCxnSpPr>
        <p:spPr>
          <a:xfrm flipV="1">
            <a:off x="3810000" y="5410200"/>
            <a:ext cx="2133490" cy="10168"/>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92" name="Straight Arrow Connector 191"/>
          <p:cNvCxnSpPr/>
          <p:nvPr/>
        </p:nvCxnSpPr>
        <p:spPr>
          <a:xfrm flipV="1">
            <a:off x="5943600" y="5408411"/>
            <a:ext cx="2305855" cy="1789"/>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57375" name="Straight Connector 57374"/>
          <p:cNvCxnSpPr>
            <a:stCxn id="7" idx="2"/>
            <a:endCxn id="81" idx="2"/>
          </p:cNvCxnSpPr>
          <p:nvPr/>
        </p:nvCxnSpPr>
        <p:spPr>
          <a:xfrm flipV="1">
            <a:off x="1599974" y="5408411"/>
            <a:ext cx="2209800" cy="306589"/>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endCxn id="93" idx="2"/>
          </p:cNvCxnSpPr>
          <p:nvPr/>
        </p:nvCxnSpPr>
        <p:spPr>
          <a:xfrm flipV="1">
            <a:off x="3810000" y="5334000"/>
            <a:ext cx="2105312" cy="76201"/>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a:endCxn id="105" idx="2"/>
          </p:cNvCxnSpPr>
          <p:nvPr/>
        </p:nvCxnSpPr>
        <p:spPr>
          <a:xfrm flipV="1">
            <a:off x="5971888" y="4570211"/>
            <a:ext cx="2257486" cy="763791"/>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618698" y="5706608"/>
            <a:ext cx="2191302" cy="8392"/>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grpSp>
        <p:nvGrpSpPr>
          <p:cNvPr id="135" name="Group 134"/>
          <p:cNvGrpSpPr/>
          <p:nvPr/>
        </p:nvGrpSpPr>
        <p:grpSpPr>
          <a:xfrm>
            <a:off x="1371147" y="4726189"/>
            <a:ext cx="457653" cy="988811"/>
            <a:chOff x="1371147" y="4726189"/>
            <a:chExt cx="457653" cy="988811"/>
          </a:xfrm>
        </p:grpSpPr>
        <p:sp>
          <p:nvSpPr>
            <p:cNvPr id="7" name="Rounded Rectangle 6"/>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1447423" y="5030439"/>
              <a:ext cx="305102" cy="532437"/>
              <a:chOff x="1219200" y="5257800"/>
              <a:chExt cx="304800" cy="533400"/>
            </a:xfrm>
          </p:grpSpPr>
          <p:cxnSp>
            <p:nvCxnSpPr>
              <p:cNvPr id="20" name="Straight Connector 19"/>
              <p:cNvCxnSpPr>
                <a:endCxn id="7"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p:cNvCxnSpPr>
                <a:stCxn id="23"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57404" name="Straight Connector 57403"/>
            <p:cNvCxnSpPr>
              <a:stCxn id="18" idx="0"/>
              <a:endCxn id="18"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406" name="Straight Connector 57405"/>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35" name="Group 234"/>
          <p:cNvGrpSpPr/>
          <p:nvPr/>
        </p:nvGrpSpPr>
        <p:grpSpPr>
          <a:xfrm>
            <a:off x="3580947" y="4421389"/>
            <a:ext cx="457653" cy="988811"/>
            <a:chOff x="1371147" y="4726189"/>
            <a:chExt cx="457653" cy="988811"/>
          </a:xfrm>
        </p:grpSpPr>
        <p:sp>
          <p:nvSpPr>
            <p:cNvPr id="236" name="Rounded Rectangle 235"/>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8" name="Group 237"/>
            <p:cNvGrpSpPr/>
            <p:nvPr/>
          </p:nvGrpSpPr>
          <p:grpSpPr>
            <a:xfrm>
              <a:off x="1447423" y="5030439"/>
              <a:ext cx="305102" cy="532437"/>
              <a:chOff x="1219200" y="5257800"/>
              <a:chExt cx="304800" cy="533400"/>
            </a:xfrm>
          </p:grpSpPr>
          <p:cxnSp>
            <p:nvCxnSpPr>
              <p:cNvPr id="252" name="Straight Connector 251"/>
              <p:cNvCxnSpPr>
                <a:endCxn id="236"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5" name="Straight Connector 254"/>
              <p:cNvCxnSpPr>
                <a:stCxn id="254"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39" name="Straight Connector 238"/>
            <p:cNvCxnSpPr>
              <a:stCxn id="237" idx="0"/>
              <a:endCxn id="237"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56" name="Group 255"/>
          <p:cNvGrpSpPr/>
          <p:nvPr/>
        </p:nvGrpSpPr>
        <p:grpSpPr>
          <a:xfrm>
            <a:off x="5700899" y="4345189"/>
            <a:ext cx="457653" cy="988811"/>
            <a:chOff x="1371147" y="4726189"/>
            <a:chExt cx="457653" cy="988811"/>
          </a:xfrm>
        </p:grpSpPr>
        <p:sp>
          <p:nvSpPr>
            <p:cNvPr id="257" name="Rounded Rectangle 256"/>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9" name="Group 258"/>
            <p:cNvGrpSpPr/>
            <p:nvPr/>
          </p:nvGrpSpPr>
          <p:grpSpPr>
            <a:xfrm>
              <a:off x="1447423" y="5030439"/>
              <a:ext cx="305102" cy="532437"/>
              <a:chOff x="1219200" y="5257800"/>
              <a:chExt cx="304800" cy="533400"/>
            </a:xfrm>
          </p:grpSpPr>
          <p:cxnSp>
            <p:nvCxnSpPr>
              <p:cNvPr id="273" name="Straight Connector 272"/>
              <p:cNvCxnSpPr>
                <a:endCxn id="257"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6" name="Straight Connector 275"/>
              <p:cNvCxnSpPr>
                <a:stCxn id="275"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60" name="Straight Connector 259"/>
            <p:cNvCxnSpPr>
              <a:stCxn id="258" idx="0"/>
              <a:endCxn id="258"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77" name="Group 276"/>
          <p:cNvGrpSpPr/>
          <p:nvPr/>
        </p:nvGrpSpPr>
        <p:grpSpPr>
          <a:xfrm>
            <a:off x="8000547" y="3583189"/>
            <a:ext cx="457653" cy="988811"/>
            <a:chOff x="1371147" y="4726189"/>
            <a:chExt cx="457653" cy="988811"/>
          </a:xfrm>
        </p:grpSpPr>
        <p:sp>
          <p:nvSpPr>
            <p:cNvPr id="278" name="Rounded Rectangle 277"/>
            <p:cNvSpPr/>
            <p:nvPr/>
          </p:nvSpPr>
          <p:spPr>
            <a:xfrm>
              <a:off x="1371147" y="5562875"/>
              <a:ext cx="457653" cy="152125"/>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Rectangle 278"/>
            <p:cNvSpPr/>
            <p:nvPr/>
          </p:nvSpPr>
          <p:spPr>
            <a:xfrm>
              <a:off x="1676249" y="4726189"/>
              <a:ext cx="76276" cy="8366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0" name="Group 279"/>
            <p:cNvGrpSpPr/>
            <p:nvPr/>
          </p:nvGrpSpPr>
          <p:grpSpPr>
            <a:xfrm>
              <a:off x="1447423" y="5030439"/>
              <a:ext cx="305102" cy="532437"/>
              <a:chOff x="1219200" y="5257800"/>
              <a:chExt cx="304800" cy="533400"/>
            </a:xfrm>
          </p:grpSpPr>
          <p:cxnSp>
            <p:nvCxnSpPr>
              <p:cNvPr id="294" name="Straight Connector 293"/>
              <p:cNvCxnSpPr>
                <a:endCxn id="278" idx="0"/>
              </p:cNvCxnSpPr>
              <p:nvPr/>
            </p:nvCxnSpPr>
            <p:spPr>
              <a:xfrm>
                <a:off x="13716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a:off x="1219200" y="5334000"/>
                <a:ext cx="1524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96" name="Oval 295"/>
              <p:cNvSpPr/>
              <p:nvPr/>
            </p:nvSpPr>
            <p:spPr>
              <a:xfrm>
                <a:off x="1219200" y="5257800"/>
                <a:ext cx="304800" cy="76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7" name="Straight Connector 296"/>
              <p:cNvCxnSpPr>
                <a:stCxn id="296" idx="4"/>
              </p:cNvCxnSpPr>
              <p:nvPr/>
            </p:nvCxnSpPr>
            <p:spPr>
              <a:xfrm>
                <a:off x="1371600" y="5334000"/>
                <a:ext cx="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81" name="Straight Connector 280"/>
            <p:cNvCxnSpPr>
              <a:stCxn id="279" idx="0"/>
              <a:endCxn id="279" idx="0"/>
            </p:cNvCxnSpPr>
            <p:nvPr/>
          </p:nvCxnSpPr>
          <p:spPr>
            <a:xfrm>
              <a:off x="1714387" y="472618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flipV="1">
              <a:off x="1676325" y="47985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flipV="1">
              <a:off x="1676400" y="48768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V="1">
              <a:off x="1676400" y="4950936"/>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flipV="1">
              <a:off x="1676475" y="5029200"/>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V="1">
              <a:off x="1676400" y="51026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V="1">
              <a:off x="1676475" y="51809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V="1">
              <a:off x="1676475"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V="1">
              <a:off x="1676550"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V="1">
              <a:off x="1676400" y="52550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V="1">
              <a:off x="1676475" y="53333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V="1">
              <a:off x="1676475" y="5407448"/>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V="1">
              <a:off x="1676550" y="5485712"/>
              <a:ext cx="76200" cy="688"/>
            </a:xfrm>
            <a:prstGeom prst="line">
              <a:avLst/>
            </a:prstGeom>
            <a:ln w="63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Slide Number Placeholder 3"/>
          <p:cNvSpPr>
            <a:spLocks noGrp="1"/>
          </p:cNvSpPr>
          <p:nvPr>
            <p:ph type="sldNum" sz="quarter" idx="12"/>
          </p:nvPr>
        </p:nvSpPr>
        <p:spPr bwMode="auto">
          <a:xfrm>
            <a:off x="8305800" y="6340475"/>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cs typeface="Times New Roman" panose="02020603050405020304" pitchFamily="18" charset="0"/>
              </a:rPr>
              <a:pPr>
                <a:spcBef>
                  <a:spcPct val="0"/>
                </a:spcBef>
                <a:buFontTx/>
                <a:buNone/>
              </a:pPr>
              <a:t>36</a:t>
            </a:fld>
            <a:endParaRPr lang="en-US" altLang="en-US" sz="1200" dirty="0" smtClean="0">
              <a:solidFill>
                <a:srgbClr val="898989"/>
              </a:solidFill>
              <a:cs typeface="Times New Roman" panose="02020603050405020304" pitchFamily="18" charset="0"/>
            </a:endParaRPr>
          </a:p>
        </p:txBody>
      </p:sp>
      <p:sp>
        <p:nvSpPr>
          <p:cNvPr id="57362" name="Title 1"/>
          <p:cNvSpPr txBox="1">
            <a:spLocks/>
          </p:cNvSpPr>
          <p:nvPr/>
        </p:nvSpPr>
        <p:spPr bwMode="auto">
          <a:xfrm>
            <a:off x="485775" y="357188"/>
            <a:ext cx="8229600"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solidFill>
                  <a:srgbClr val="004F8A"/>
                </a:solidFill>
                <a:latin typeface="Arial" panose="020B0604020202020204" pitchFamily="34" charset="0"/>
              </a:rPr>
              <a:t>Slopes (cont.)</a:t>
            </a:r>
            <a:endParaRPr lang="en-US" altLang="en-US" sz="3600" b="1" dirty="0">
              <a:solidFill>
                <a:srgbClr val="004F8A"/>
              </a:solidFill>
              <a:latin typeface="Arial" panose="020B0604020202020204" pitchFamily="34" charset="0"/>
            </a:endParaRPr>
          </a:p>
        </p:txBody>
      </p:sp>
      <p:sp>
        <p:nvSpPr>
          <p:cNvPr id="57371" name="Rectangle 4"/>
          <p:cNvSpPr>
            <a:spLocks noChangeArrowheads="1"/>
          </p:cNvSpPr>
          <p:nvPr/>
        </p:nvSpPr>
        <p:spPr bwMode="auto">
          <a:xfrm>
            <a:off x="333375" y="877431"/>
            <a:ext cx="754877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smtClean="0">
                <a:solidFill>
                  <a:schemeClr val="tx2"/>
                </a:solidFill>
                <a:latin typeface="Arial" panose="020B0604020202020204" pitchFamily="34" charset="0"/>
              </a:rPr>
              <a:t>Method 2:</a:t>
            </a:r>
            <a:endParaRPr lang="en-US" altLang="en-US" sz="2000" dirty="0">
              <a:solidFill>
                <a:schemeClr val="tx2"/>
              </a:solidFill>
              <a:latin typeface="Arial" panose="020B0604020202020204" pitchFamily="34" charset="0"/>
            </a:endParaRPr>
          </a:p>
          <a:p>
            <a:pPr marL="342900" indent="-342900" eaLnBrk="1" hangingPunct="1">
              <a:spcBef>
                <a:spcPct val="0"/>
              </a:spcBef>
            </a:pPr>
            <a:r>
              <a:rPr lang="en-US" altLang="en-US" sz="2000" dirty="0" smtClean="0">
                <a:solidFill>
                  <a:schemeClr val="tx2"/>
                </a:solidFill>
                <a:latin typeface="Arial" panose="020B0604020202020204" pitchFamily="34" charset="0"/>
              </a:rPr>
              <a:t>GNSS provides ellipsoidal position (</a:t>
            </a:r>
            <a:r>
              <a:rPr lang="en-US" altLang="en-US" sz="2000" dirty="0" err="1" smtClean="0">
                <a:solidFill>
                  <a:schemeClr val="tx2"/>
                </a:solidFill>
                <a:latin typeface="Arial" panose="020B0604020202020204" pitchFamily="34" charset="0"/>
              </a:rPr>
              <a:t>lat</a:t>
            </a:r>
            <a:r>
              <a:rPr lang="en-US" altLang="en-US" sz="2000" dirty="0" smtClean="0">
                <a:solidFill>
                  <a:schemeClr val="tx2"/>
                </a:solidFill>
                <a:latin typeface="Arial" panose="020B0604020202020204" pitchFamily="34" charset="0"/>
              </a:rPr>
              <a:t>, </a:t>
            </a:r>
            <a:r>
              <a:rPr lang="en-US" altLang="en-US" sz="2000" dirty="0" err="1" smtClean="0">
                <a:solidFill>
                  <a:schemeClr val="tx2"/>
                </a:solidFill>
                <a:latin typeface="Arial" panose="020B0604020202020204" pitchFamily="34" charset="0"/>
              </a:rPr>
              <a:t>lon</a:t>
            </a:r>
            <a:r>
              <a:rPr lang="en-US" altLang="en-US" sz="2000" dirty="0" smtClean="0">
                <a:solidFill>
                  <a:schemeClr val="tx2"/>
                </a:solidFill>
                <a:latin typeface="Arial" panose="020B0604020202020204" pitchFamily="34" charset="0"/>
              </a:rPr>
              <a:t>)</a:t>
            </a:r>
          </a:p>
          <a:p>
            <a:pPr marL="342900" indent="-342900" eaLnBrk="1" hangingPunct="1">
              <a:spcBef>
                <a:spcPct val="0"/>
              </a:spcBef>
            </a:pPr>
            <a:r>
              <a:rPr lang="en-US" altLang="en-US" sz="2000" b="1" dirty="0" smtClean="0">
                <a:solidFill>
                  <a:schemeClr val="tx2"/>
                </a:solidFill>
                <a:latin typeface="Arial" panose="020B0604020202020204" pitchFamily="34" charset="0"/>
              </a:rPr>
              <a:t>Deflection of Vertical </a:t>
            </a:r>
            <a:r>
              <a:rPr lang="en-US" altLang="en-US" sz="2000" dirty="0" smtClean="0">
                <a:solidFill>
                  <a:schemeClr val="tx2"/>
                </a:solidFill>
                <a:latin typeface="Arial" panose="020B0604020202020204" pitchFamily="34" charset="0"/>
              </a:rPr>
              <a:t>measured directly with Astro-geodetic Camera (difference from </a:t>
            </a:r>
            <a:r>
              <a:rPr lang="en-US" altLang="en-US" sz="2000" dirty="0" smtClean="0">
                <a:solidFill>
                  <a:srgbClr val="92D050"/>
                </a:solidFill>
                <a:latin typeface="Arial" panose="020B0604020202020204" pitchFamily="34" charset="0"/>
              </a:rPr>
              <a:t>normal to ellipsoid </a:t>
            </a:r>
            <a:r>
              <a:rPr lang="en-US" altLang="en-US" sz="2000" dirty="0" smtClean="0">
                <a:solidFill>
                  <a:schemeClr val="tx2"/>
                </a:solidFill>
                <a:latin typeface="Arial" panose="020B0604020202020204" pitchFamily="34" charset="0"/>
              </a:rPr>
              <a:t>and </a:t>
            </a:r>
            <a:r>
              <a:rPr lang="en-US" altLang="en-US" sz="2000" dirty="0" smtClean="0">
                <a:solidFill>
                  <a:srgbClr val="00B0F0"/>
                </a:solidFill>
                <a:latin typeface="Arial" panose="020B0604020202020204" pitchFamily="34" charset="0"/>
              </a:rPr>
              <a:t>local plumb line)</a:t>
            </a:r>
          </a:p>
          <a:p>
            <a:pPr marL="342900" indent="-342900" eaLnBrk="1" hangingPunct="1">
              <a:spcBef>
                <a:spcPct val="0"/>
              </a:spcBef>
            </a:pPr>
            <a:r>
              <a:rPr lang="en-US" altLang="en-US" sz="2000" dirty="0" smtClean="0">
                <a:solidFill>
                  <a:schemeClr val="tx2"/>
                </a:solidFill>
                <a:latin typeface="Arial" panose="020B0604020202020204" pitchFamily="34" charset="0"/>
              </a:rPr>
              <a:t>Camera knows what stars it “should” see normal to the ellipsoid at a specific time and location.   DoV is difference between that and with what is actually “straight up”</a:t>
            </a:r>
          </a:p>
          <a:p>
            <a:pPr marL="342900" indent="-342900" eaLnBrk="1" hangingPunct="1">
              <a:spcBef>
                <a:spcPct val="0"/>
              </a:spcBef>
            </a:pPr>
            <a:r>
              <a:rPr lang="en-US" sz="2000" dirty="0" smtClean="0">
                <a:solidFill>
                  <a:srgbClr val="C00000"/>
                </a:solidFill>
                <a:latin typeface="Arial" panose="020B0604020202020204" pitchFamily="34" charset="0"/>
              </a:rPr>
              <a:t>Slope = Vector sum of North and East deviations of camera axis </a:t>
            </a:r>
            <a:endParaRPr lang="en-US" sz="2000" baseline="-25000" dirty="0" smtClean="0">
              <a:solidFill>
                <a:srgbClr val="C00000"/>
              </a:solidFill>
              <a:latin typeface="Arial" panose="020B0604020202020204" pitchFamily="34" charset="0"/>
            </a:endParaRPr>
          </a:p>
          <a:p>
            <a:pPr eaLnBrk="1" hangingPunct="1">
              <a:spcBef>
                <a:spcPct val="0"/>
              </a:spcBef>
              <a:buNone/>
            </a:pPr>
            <a:endParaRPr lang="en-US" altLang="en-US" sz="2000" dirty="0">
              <a:solidFill>
                <a:schemeClr val="tx2"/>
              </a:solidFill>
              <a:latin typeface="Arial" panose="020B0604020202020204" pitchFamily="34" charset="0"/>
            </a:endParaRPr>
          </a:p>
        </p:txBody>
      </p:sp>
      <p:sp>
        <p:nvSpPr>
          <p:cNvPr id="81" name="Rounded Rectangle 80"/>
          <p:cNvSpPr/>
          <p:nvPr/>
        </p:nvSpPr>
        <p:spPr>
          <a:xfrm rot="20795680">
            <a:off x="1231394" y="5368842"/>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rot="20795680">
            <a:off x="1218527" y="4766534"/>
            <a:ext cx="304800" cy="609600"/>
            <a:chOff x="1371600" y="5318125"/>
            <a:chExt cx="304800" cy="609600"/>
          </a:xfrm>
        </p:grpSpPr>
        <p:grpSp>
          <p:nvGrpSpPr>
            <p:cNvPr id="67" name="Group 66"/>
            <p:cNvGrpSpPr/>
            <p:nvPr/>
          </p:nvGrpSpPr>
          <p:grpSpPr>
            <a:xfrm>
              <a:off x="1397000" y="5867400"/>
              <a:ext cx="234950" cy="60325"/>
              <a:chOff x="1397000" y="5867400"/>
              <a:chExt cx="234950" cy="60325"/>
            </a:xfrm>
          </p:grpSpPr>
          <p:sp>
            <p:nvSpPr>
              <p:cNvPr id="70" name="Rectangle 6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Rectangle 6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8" name="Straight Connector 97"/>
          <p:cNvCxnSpPr/>
          <p:nvPr/>
        </p:nvCxnSpPr>
        <p:spPr>
          <a:xfrm rot="20795680" flipH="1">
            <a:off x="1356689" y="4253857"/>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304068" y="4340917"/>
            <a:ext cx="8535132" cy="1831283"/>
            <a:chOff x="399862" y="4543563"/>
            <a:chExt cx="8535132" cy="1831283"/>
          </a:xfrm>
        </p:grpSpPr>
        <p:sp>
          <p:nvSpPr>
            <p:cNvPr id="110" name="Freeform 109"/>
            <p:cNvSpPr/>
            <p:nvPr/>
          </p:nvSpPr>
          <p:spPr>
            <a:xfrm rot="525185">
              <a:off x="399862" y="5069104"/>
              <a:ext cx="8388837" cy="1305742"/>
            </a:xfrm>
            <a:custGeom>
              <a:avLst/>
              <a:gdLst>
                <a:gd name="connsiteX0" fmla="*/ 0 w 8412480"/>
                <a:gd name="connsiteY0" fmla="*/ 1210491 h 1210491"/>
                <a:gd name="connsiteX1" fmla="*/ 4241075 w 8412480"/>
                <a:gd name="connsiteY1" fmla="*/ 487680 h 1210491"/>
                <a:gd name="connsiteX2" fmla="*/ 8412480 w 8412480"/>
                <a:gd name="connsiteY2" fmla="*/ 0 h 1210491"/>
              </a:gdLst>
              <a:ahLst/>
              <a:cxnLst>
                <a:cxn ang="0">
                  <a:pos x="connsiteX0" y="connsiteY0"/>
                </a:cxn>
                <a:cxn ang="0">
                  <a:pos x="connsiteX1" y="connsiteY1"/>
                </a:cxn>
                <a:cxn ang="0">
                  <a:pos x="connsiteX2" y="connsiteY2"/>
                </a:cxn>
              </a:cxnLst>
              <a:rect l="l" t="t" r="r" b="b"/>
              <a:pathLst>
                <a:path w="8412480" h="1210491">
                  <a:moveTo>
                    <a:pt x="0" y="1210491"/>
                  </a:moveTo>
                  <a:cubicBezTo>
                    <a:pt x="1419497" y="949960"/>
                    <a:pt x="2838995" y="689429"/>
                    <a:pt x="4241075" y="487680"/>
                  </a:cubicBezTo>
                  <a:cubicBezTo>
                    <a:pt x="5643155" y="285931"/>
                    <a:pt x="7739017" y="76926"/>
                    <a:pt x="8412480" y="0"/>
                  </a:cubicBezTo>
                </a:path>
              </a:pathLst>
            </a:custGeom>
            <a:noFill/>
            <a:ln w="15875">
              <a:solidFill>
                <a:srgbClr val="92D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p:cNvSpPr/>
            <p:nvPr/>
          </p:nvSpPr>
          <p:spPr>
            <a:xfrm>
              <a:off x="574766" y="4543563"/>
              <a:ext cx="8360228" cy="1704837"/>
            </a:xfrm>
            <a:custGeom>
              <a:avLst/>
              <a:gdLst>
                <a:gd name="connsiteX0" fmla="*/ 0 w 8360228"/>
                <a:gd name="connsiteY0" fmla="*/ 1704837 h 1704837"/>
                <a:gd name="connsiteX1" fmla="*/ 1820091 w 8360228"/>
                <a:gd name="connsiteY1" fmla="*/ 938483 h 1704837"/>
                <a:gd name="connsiteX2" fmla="*/ 5529943 w 8360228"/>
                <a:gd name="connsiteY2" fmla="*/ 773020 h 1704837"/>
                <a:gd name="connsiteX3" fmla="*/ 7149737 w 8360228"/>
                <a:gd name="connsiteY3" fmla="*/ 119877 h 1704837"/>
                <a:gd name="connsiteX4" fmla="*/ 8360228 w 8360228"/>
                <a:gd name="connsiteY4" fmla="*/ 15374 h 17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228" h="1704837">
                  <a:moveTo>
                    <a:pt x="0" y="1704837"/>
                  </a:moveTo>
                  <a:cubicBezTo>
                    <a:pt x="449217" y="1399311"/>
                    <a:pt x="898434" y="1093786"/>
                    <a:pt x="1820091" y="938483"/>
                  </a:cubicBezTo>
                  <a:cubicBezTo>
                    <a:pt x="2741748" y="783180"/>
                    <a:pt x="4641669" y="909454"/>
                    <a:pt x="5529943" y="773020"/>
                  </a:cubicBezTo>
                  <a:cubicBezTo>
                    <a:pt x="6418217" y="636586"/>
                    <a:pt x="6678023" y="246151"/>
                    <a:pt x="7149737" y="119877"/>
                  </a:cubicBezTo>
                  <a:cubicBezTo>
                    <a:pt x="7621451" y="-6397"/>
                    <a:pt x="8196217" y="-16557"/>
                    <a:pt x="8360228" y="15374"/>
                  </a:cubicBezTo>
                </a:path>
              </a:pathLst>
            </a:custGeom>
            <a:noFill/>
            <a:ln w="15875">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7" name="Straight Arrow Connector 116"/>
          <p:cNvCxnSpPr/>
          <p:nvPr/>
        </p:nvCxnSpPr>
        <p:spPr>
          <a:xfrm rot="525185">
            <a:off x="3626609" y="5470526"/>
            <a:ext cx="2114" cy="0"/>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72" name="Straight Connector 171"/>
          <p:cNvCxnSpPr/>
          <p:nvPr/>
        </p:nvCxnSpPr>
        <p:spPr>
          <a:xfrm flipV="1">
            <a:off x="512303" y="5207727"/>
            <a:ext cx="1841188" cy="4641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176" name="Rounded Rectangle 175"/>
          <p:cNvSpPr/>
          <p:nvPr/>
        </p:nvSpPr>
        <p:spPr>
          <a:xfrm rot="21392645">
            <a:off x="3432389" y="5118251"/>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7" name="Group 176"/>
          <p:cNvGrpSpPr/>
          <p:nvPr/>
        </p:nvGrpSpPr>
        <p:grpSpPr>
          <a:xfrm rot="21392645">
            <a:off x="3485430" y="4506175"/>
            <a:ext cx="304800" cy="609600"/>
            <a:chOff x="1371600" y="5318125"/>
            <a:chExt cx="304800" cy="609600"/>
          </a:xfrm>
        </p:grpSpPr>
        <p:grpSp>
          <p:nvGrpSpPr>
            <p:cNvPr id="179" name="Group 178"/>
            <p:cNvGrpSpPr/>
            <p:nvPr/>
          </p:nvGrpSpPr>
          <p:grpSpPr>
            <a:xfrm>
              <a:off x="1397000" y="5867400"/>
              <a:ext cx="234950" cy="60325"/>
              <a:chOff x="1397000" y="5867400"/>
              <a:chExt cx="234950" cy="60325"/>
            </a:xfrm>
          </p:grpSpPr>
          <p:sp>
            <p:nvSpPr>
              <p:cNvPr id="182" name="Rectangle 181"/>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0" name="Rectangle 179"/>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8" name="Straight Connector 177"/>
          <p:cNvCxnSpPr/>
          <p:nvPr/>
        </p:nvCxnSpPr>
        <p:spPr>
          <a:xfrm rot="21392645" flipH="1">
            <a:off x="3630220" y="3992055"/>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85" name="Rounded Rectangle 184"/>
          <p:cNvSpPr/>
          <p:nvPr/>
        </p:nvSpPr>
        <p:spPr>
          <a:xfrm rot="21433548">
            <a:off x="5558501" y="5039865"/>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185"/>
          <p:cNvGrpSpPr/>
          <p:nvPr/>
        </p:nvGrpSpPr>
        <p:grpSpPr>
          <a:xfrm rot="21433548">
            <a:off x="5616107" y="4427540"/>
            <a:ext cx="304800" cy="609600"/>
            <a:chOff x="1371600" y="5318125"/>
            <a:chExt cx="304800" cy="609600"/>
          </a:xfrm>
        </p:grpSpPr>
        <p:grpSp>
          <p:nvGrpSpPr>
            <p:cNvPr id="188" name="Group 187"/>
            <p:cNvGrpSpPr/>
            <p:nvPr/>
          </p:nvGrpSpPr>
          <p:grpSpPr>
            <a:xfrm>
              <a:off x="1397000" y="5867400"/>
              <a:ext cx="234950" cy="60325"/>
              <a:chOff x="1397000" y="5867400"/>
              <a:chExt cx="234950" cy="60325"/>
            </a:xfrm>
          </p:grpSpPr>
          <p:sp>
            <p:nvSpPr>
              <p:cNvPr id="191" name="Rectangle 190"/>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9" name="Rectangle 188"/>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7" name="Straight Connector 186"/>
          <p:cNvCxnSpPr/>
          <p:nvPr/>
        </p:nvCxnSpPr>
        <p:spPr>
          <a:xfrm rot="21433548" flipH="1">
            <a:off x="5761358" y="3913363"/>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94" name="Rounded Rectangle 193"/>
          <p:cNvSpPr/>
          <p:nvPr/>
        </p:nvSpPr>
        <p:spPr>
          <a:xfrm rot="21101384">
            <a:off x="7799411" y="4261629"/>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21101384">
            <a:off x="7820085" y="3652888"/>
            <a:ext cx="304800" cy="609600"/>
            <a:chOff x="1371600" y="5318125"/>
            <a:chExt cx="304800" cy="609600"/>
          </a:xfrm>
        </p:grpSpPr>
        <p:grpSp>
          <p:nvGrpSpPr>
            <p:cNvPr id="197" name="Group 196"/>
            <p:cNvGrpSpPr/>
            <p:nvPr/>
          </p:nvGrpSpPr>
          <p:grpSpPr>
            <a:xfrm>
              <a:off x="1397000" y="5867400"/>
              <a:ext cx="234950" cy="60325"/>
              <a:chOff x="1397000" y="5867400"/>
              <a:chExt cx="234950" cy="60325"/>
            </a:xfrm>
          </p:grpSpPr>
          <p:sp>
            <p:nvSpPr>
              <p:cNvPr id="200" name="Rectangle 19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8" name="Rectangle 19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6" name="Straight Connector 195"/>
          <p:cNvCxnSpPr/>
          <p:nvPr/>
        </p:nvCxnSpPr>
        <p:spPr>
          <a:xfrm rot="21101384" flipH="1">
            <a:off x="7961610" y="3139328"/>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66398" y="4222122"/>
            <a:ext cx="3524" cy="1571344"/>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3661124" y="3991256"/>
            <a:ext cx="3703" cy="1680596"/>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5787350" y="3886200"/>
            <a:ext cx="0" cy="1752450"/>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8048768" y="3124200"/>
            <a:ext cx="0" cy="2547652"/>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V="1">
            <a:off x="7010400" y="4201832"/>
            <a:ext cx="1981200" cy="29396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2654612" y="5168760"/>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4886187" y="5076925"/>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208" name="Group 207"/>
          <p:cNvGrpSpPr/>
          <p:nvPr/>
        </p:nvGrpSpPr>
        <p:grpSpPr>
          <a:xfrm>
            <a:off x="6595887" y="5867400"/>
            <a:ext cx="1594909" cy="762000"/>
            <a:chOff x="6558491" y="5943600"/>
            <a:chExt cx="1594909" cy="762000"/>
          </a:xfrm>
        </p:grpSpPr>
        <p:cxnSp>
          <p:nvCxnSpPr>
            <p:cNvPr id="209" name="Straight Connector 208"/>
            <p:cNvCxnSpPr/>
            <p:nvPr/>
          </p:nvCxnSpPr>
          <p:spPr>
            <a:xfrm>
              <a:off x="6558491" y="6111875"/>
              <a:ext cx="533400" cy="0"/>
            </a:xfrm>
            <a:prstGeom prst="line">
              <a:avLst/>
            </a:prstGeom>
            <a:ln w="15875">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7091891" y="5943600"/>
              <a:ext cx="792909" cy="307777"/>
            </a:xfrm>
            <a:prstGeom prst="rect">
              <a:avLst/>
            </a:prstGeom>
            <a:noFill/>
          </p:spPr>
          <p:txBody>
            <a:bodyPr wrap="none" rtlCol="0">
              <a:spAutoFit/>
            </a:bodyPr>
            <a:lstStyle/>
            <a:p>
              <a:r>
                <a:rPr lang="en-US" sz="1400" dirty="0" smtClean="0">
                  <a:solidFill>
                    <a:schemeClr val="tx2"/>
                  </a:solidFill>
                </a:rPr>
                <a:t>Ellipsoid</a:t>
              </a:r>
              <a:endParaRPr lang="en-US" sz="1400" dirty="0">
                <a:solidFill>
                  <a:schemeClr val="tx2"/>
                </a:solidFill>
              </a:endParaRPr>
            </a:p>
          </p:txBody>
        </p:sp>
        <p:cxnSp>
          <p:nvCxnSpPr>
            <p:cNvPr id="211" name="Straight Connector 210"/>
            <p:cNvCxnSpPr/>
            <p:nvPr/>
          </p:nvCxnSpPr>
          <p:spPr>
            <a:xfrm>
              <a:off x="6558491" y="6337498"/>
              <a:ext cx="533400" cy="0"/>
            </a:xfrm>
            <a:prstGeom prst="line">
              <a:avLst/>
            </a:prstGeom>
            <a:ln w="15875">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7091891" y="6169223"/>
              <a:ext cx="619080" cy="307777"/>
            </a:xfrm>
            <a:prstGeom prst="rect">
              <a:avLst/>
            </a:prstGeom>
            <a:noFill/>
          </p:spPr>
          <p:txBody>
            <a:bodyPr wrap="none" rtlCol="0">
              <a:spAutoFit/>
            </a:bodyPr>
            <a:lstStyle/>
            <a:p>
              <a:r>
                <a:rPr lang="en-US" sz="1400" dirty="0" smtClean="0">
                  <a:solidFill>
                    <a:schemeClr val="tx2"/>
                  </a:solidFill>
                </a:rPr>
                <a:t>Geoid</a:t>
              </a:r>
              <a:endParaRPr lang="en-US" sz="1400" dirty="0">
                <a:solidFill>
                  <a:schemeClr val="tx2"/>
                </a:solidFill>
              </a:endParaRPr>
            </a:p>
          </p:txBody>
        </p:sp>
        <p:cxnSp>
          <p:nvCxnSpPr>
            <p:cNvPr id="213" name="Straight Connector 212"/>
            <p:cNvCxnSpPr/>
            <p:nvPr/>
          </p:nvCxnSpPr>
          <p:spPr>
            <a:xfrm>
              <a:off x="6558491" y="6553200"/>
              <a:ext cx="533400" cy="0"/>
            </a:xfrm>
            <a:prstGeom prst="line">
              <a:avLst/>
            </a:prstGeom>
            <a:ln w="6350">
              <a:solidFill>
                <a:srgbClr val="C00000"/>
              </a:solidFill>
              <a:prstDash val="solid"/>
              <a:headEnd type="stealth"/>
              <a:tailEnd type="stealth"/>
            </a:ln>
          </p:spPr>
          <p:style>
            <a:lnRef idx="2">
              <a:schemeClr val="accent1"/>
            </a:lnRef>
            <a:fillRef idx="0">
              <a:schemeClr val="accent1"/>
            </a:fillRef>
            <a:effectRef idx="1">
              <a:schemeClr val="accent1"/>
            </a:effectRef>
            <a:fontRef idx="minor">
              <a:schemeClr val="tx1"/>
            </a:fontRef>
          </p:style>
        </p:cxnSp>
        <p:sp>
          <p:nvSpPr>
            <p:cNvPr id="214" name="TextBox 213"/>
            <p:cNvSpPr txBox="1"/>
            <p:nvPr/>
          </p:nvSpPr>
          <p:spPr>
            <a:xfrm>
              <a:off x="7091891" y="6397823"/>
              <a:ext cx="1061509" cy="307777"/>
            </a:xfrm>
            <a:prstGeom prst="rect">
              <a:avLst/>
            </a:prstGeom>
            <a:noFill/>
          </p:spPr>
          <p:txBody>
            <a:bodyPr wrap="none" rtlCol="0">
              <a:spAutoFit/>
            </a:bodyPr>
            <a:lstStyle/>
            <a:p>
              <a:r>
                <a:rPr lang="en-US" sz="1400" dirty="0" smtClean="0">
                  <a:solidFill>
                    <a:schemeClr val="tx2"/>
                  </a:solidFill>
                </a:rPr>
                <a:t>Geoid Slope</a:t>
              </a:r>
              <a:endParaRPr lang="en-US" sz="1400" dirty="0">
                <a:solidFill>
                  <a:schemeClr val="tx2"/>
                </a:solidFill>
              </a:endParaRPr>
            </a:p>
          </p:txBody>
        </p:sp>
      </p:grpSp>
    </p:spTree>
    <p:extLst>
      <p:ext uri="{BB962C8B-B14F-4D97-AF65-F5344CB8AC3E}">
        <p14:creationId xmlns:p14="http://schemas.microsoft.com/office/powerpoint/2010/main" val="86306293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5"/>
          <p:cNvSpPr>
            <a:spLocks noGrp="1"/>
          </p:cNvSpPr>
          <p:nvPr>
            <p:ph type="subTitle" idx="1"/>
          </p:nvPr>
        </p:nvSpPr>
        <p:spPr>
          <a:xfrm>
            <a:off x="722312" y="3124200"/>
            <a:ext cx="5559425" cy="838200"/>
          </a:xfrm>
        </p:spPr>
        <p:txBody>
          <a:bodyPr/>
          <a:lstStyle/>
          <a:p>
            <a:pPr algn="l" eaLnBrk="1" hangingPunct="1">
              <a:buFont typeface="Arial" charset="0"/>
              <a:buNone/>
              <a:defRPr/>
            </a:pPr>
            <a:r>
              <a:rPr lang="en-US" altLang="en-US" sz="1800" dirty="0" smtClean="0">
                <a:solidFill>
                  <a:schemeClr val="tx1">
                    <a:lumMod val="50000"/>
                    <a:lumOff val="50000"/>
                  </a:schemeClr>
                </a:solidFill>
                <a:latin typeface="Arial" panose="020B0604020202020204" pitchFamily="34" charset="0"/>
                <a:ea typeface="ＭＳ Ｐゴシック" charset="0"/>
                <a:cs typeface="Arial" panose="020B0604020202020204" pitchFamily="34" charset="0"/>
              </a:rPr>
              <a:t>Example of slopes over various distance scales:</a:t>
            </a:r>
          </a:p>
          <a:p>
            <a:pPr algn="l" eaLnBrk="1" hangingPunct="1">
              <a:buFont typeface="Arial" charset="0"/>
              <a:buChar char="•"/>
              <a:defRPr/>
            </a:pPr>
            <a:endParaRPr lang="en-US" altLang="en-US" sz="2800" dirty="0" smtClean="0">
              <a:latin typeface="Arial" panose="020B0604020202020204" pitchFamily="34" charset="0"/>
              <a:ea typeface="ＭＳ Ｐゴシック" charset="0"/>
              <a:cs typeface="Arial" panose="020B0604020202020204" pitchFamily="34" charset="0"/>
            </a:endParaRPr>
          </a:p>
          <a:p>
            <a:pPr algn="l" eaLnBrk="1" hangingPunct="1">
              <a:defRPr/>
            </a:pPr>
            <a:r>
              <a:rPr lang="en-US" altLang="en-US" sz="2800" dirty="0" smtClean="0">
                <a:latin typeface="Arial" panose="020B0604020202020204" pitchFamily="34" charset="0"/>
                <a:ea typeface="ＭＳ Ｐゴシック" charset="0"/>
                <a:cs typeface="Arial" panose="020B0604020202020204" pitchFamily="34" charset="0"/>
              </a:rPr>
              <a:t> </a:t>
            </a:r>
            <a:endParaRPr lang="en-US" altLang="en-US" sz="2400" dirty="0" smtClean="0">
              <a:latin typeface="Arial" panose="020B0604020202020204" pitchFamily="34" charset="0"/>
              <a:ea typeface="ＭＳ Ｐゴシック" charset="0"/>
              <a:cs typeface="Arial" panose="020B0604020202020204" pitchFamily="34" charset="0"/>
            </a:endParaRPr>
          </a:p>
        </p:txBody>
      </p:sp>
      <p:sp>
        <p:nvSpPr>
          <p:cNvPr id="573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A8569A2-C474-4741-89EE-FF08FDACFAF1}" type="slidenum">
              <a:rPr lang="en-US" altLang="en-US" sz="1200" smtClean="0">
                <a:solidFill>
                  <a:srgbClr val="898989"/>
                </a:solidFill>
                <a:latin typeface="Arial" panose="020B0604020202020204" pitchFamily="34" charset="0"/>
              </a:rPr>
              <a:pPr>
                <a:spcBef>
                  <a:spcPct val="0"/>
                </a:spcBef>
                <a:buFontTx/>
                <a:buNone/>
              </a:pPr>
              <a:t>37</a:t>
            </a:fld>
            <a:endParaRPr lang="en-US" altLang="en-US" sz="1200" smtClean="0">
              <a:solidFill>
                <a:srgbClr val="898989"/>
              </a:solidFill>
              <a:latin typeface="Arial" panose="020B0604020202020204" pitchFamily="34" charset="0"/>
            </a:endParaRPr>
          </a:p>
        </p:txBody>
      </p:sp>
      <p:grpSp>
        <p:nvGrpSpPr>
          <p:cNvPr id="3" name="Group 2"/>
          <p:cNvGrpSpPr/>
          <p:nvPr/>
        </p:nvGrpSpPr>
        <p:grpSpPr>
          <a:xfrm>
            <a:off x="754834" y="3582005"/>
            <a:ext cx="7779566" cy="1415445"/>
            <a:chOff x="904875" y="5067300"/>
            <a:chExt cx="5343525" cy="1114425"/>
          </a:xfrm>
        </p:grpSpPr>
        <p:grpSp>
          <p:nvGrpSpPr>
            <p:cNvPr id="57346" name="Group 26646"/>
            <p:cNvGrpSpPr>
              <a:grpSpLocks/>
            </p:cNvGrpSpPr>
            <p:nvPr/>
          </p:nvGrpSpPr>
          <p:grpSpPr bwMode="auto">
            <a:xfrm>
              <a:off x="962025" y="5111750"/>
              <a:ext cx="5210175" cy="984250"/>
              <a:chOff x="1581150" y="3930557"/>
              <a:chExt cx="5210175" cy="984343"/>
            </a:xfrm>
          </p:grpSpPr>
          <p:grpSp>
            <p:nvGrpSpPr>
              <p:cNvPr id="57396" name="Group 26641"/>
              <p:cNvGrpSpPr>
                <a:grpSpLocks/>
              </p:cNvGrpSpPr>
              <p:nvPr/>
            </p:nvGrpSpPr>
            <p:grpSpPr bwMode="auto">
              <a:xfrm>
                <a:off x="1581150" y="3930557"/>
                <a:ext cx="5210175" cy="984343"/>
                <a:chOff x="1581150" y="3930557"/>
                <a:chExt cx="5210175" cy="984343"/>
              </a:xfrm>
            </p:grpSpPr>
            <p:cxnSp>
              <p:nvCxnSpPr>
                <p:cNvPr id="89" name="Straight Connector 88"/>
                <p:cNvCxnSpPr/>
                <p:nvPr/>
              </p:nvCxnSpPr>
              <p:spPr>
                <a:xfrm flipV="1">
                  <a:off x="2425700" y="3962310"/>
                  <a:ext cx="1660525" cy="80652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1581150" y="3930557"/>
                  <a:ext cx="2540000" cy="9843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057525" y="4524338"/>
                  <a:ext cx="1885950" cy="762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543300" y="4295717"/>
                  <a:ext cx="1997075" cy="3588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076700" y="3990888"/>
                  <a:ext cx="2101850" cy="4826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422775" y="4206808"/>
                  <a:ext cx="2368550" cy="1079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04" name="Straight Connector 103"/>
              <p:cNvCxnSpPr/>
              <p:nvPr/>
            </p:nvCxnSpPr>
            <p:spPr>
              <a:xfrm flipV="1">
                <a:off x="2371725" y="4178230"/>
                <a:ext cx="2159000" cy="631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347" name="Group 26642"/>
            <p:cNvGrpSpPr>
              <a:grpSpLocks/>
            </p:cNvGrpSpPr>
            <p:nvPr/>
          </p:nvGrpSpPr>
          <p:grpSpPr bwMode="auto">
            <a:xfrm>
              <a:off x="981075" y="5143500"/>
              <a:ext cx="5191125" cy="952500"/>
              <a:chOff x="1600200" y="3962400"/>
              <a:chExt cx="5191125" cy="952500"/>
            </a:xfrm>
          </p:grpSpPr>
          <p:cxnSp>
            <p:nvCxnSpPr>
              <p:cNvPr id="74" name="Straight Connector 73"/>
              <p:cNvCxnSpPr/>
              <p:nvPr/>
            </p:nvCxnSpPr>
            <p:spPr>
              <a:xfrm flipV="1">
                <a:off x="1600200" y="4248150"/>
                <a:ext cx="1952625" cy="66675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533775" y="4276725"/>
                <a:ext cx="1444625" cy="1873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17" idx="4"/>
                <a:endCxn id="14" idx="4"/>
              </p:cNvCxnSpPr>
              <p:nvPr/>
            </p:nvCxnSpPr>
            <p:spPr>
              <a:xfrm flipH="1">
                <a:off x="4943475" y="4343400"/>
                <a:ext cx="1847850" cy="2000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flipV="1">
                <a:off x="4086225" y="3962400"/>
                <a:ext cx="1409700" cy="67627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3111500" y="4210050"/>
                <a:ext cx="1365250" cy="3397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511675" y="4165600"/>
                <a:ext cx="1657350" cy="28575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57348" name="Group 26644"/>
            <p:cNvGrpSpPr>
              <a:grpSpLocks/>
            </p:cNvGrpSpPr>
            <p:nvPr/>
          </p:nvGrpSpPr>
          <p:grpSpPr bwMode="auto">
            <a:xfrm>
              <a:off x="962025" y="5153025"/>
              <a:ext cx="5210175" cy="952500"/>
              <a:chOff x="1581150" y="3971925"/>
              <a:chExt cx="5210175" cy="952500"/>
            </a:xfrm>
          </p:grpSpPr>
          <p:grpSp>
            <p:nvGrpSpPr>
              <p:cNvPr id="57381" name="Group 26643"/>
              <p:cNvGrpSpPr>
                <a:grpSpLocks/>
              </p:cNvGrpSpPr>
              <p:nvPr/>
            </p:nvGrpSpPr>
            <p:grpSpPr bwMode="auto">
              <a:xfrm>
                <a:off x="1581150" y="3971925"/>
                <a:ext cx="5210175" cy="952500"/>
                <a:chOff x="1581150" y="3971925"/>
                <a:chExt cx="5210175" cy="952500"/>
              </a:xfrm>
            </p:grpSpPr>
            <p:cxnSp>
              <p:nvCxnSpPr>
                <p:cNvPr id="50" name="Straight Connector 49"/>
                <p:cNvCxnSpPr/>
                <p:nvPr/>
              </p:nvCxnSpPr>
              <p:spPr>
                <a:xfrm flipV="1">
                  <a:off x="1581150" y="4521200"/>
                  <a:ext cx="1511300" cy="4032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101975" y="3971925"/>
                  <a:ext cx="974725" cy="5588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943475" y="4486275"/>
                  <a:ext cx="119062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387600" y="4254500"/>
                  <a:ext cx="1181100" cy="533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543300" y="4168775"/>
                  <a:ext cx="977900" cy="984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476750" y="4191000"/>
                  <a:ext cx="1019175" cy="4572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495925" y="4267200"/>
                  <a:ext cx="1295400" cy="3714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1" name="Straight Connector 60"/>
              <p:cNvCxnSpPr/>
              <p:nvPr/>
            </p:nvCxnSpPr>
            <p:spPr>
              <a:xfrm>
                <a:off x="4086225" y="3971925"/>
                <a:ext cx="857250" cy="5048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7349" name="Group 26645"/>
            <p:cNvGrpSpPr>
              <a:grpSpLocks/>
            </p:cNvGrpSpPr>
            <p:nvPr/>
          </p:nvGrpSpPr>
          <p:grpSpPr bwMode="auto">
            <a:xfrm>
              <a:off x="974725" y="5143500"/>
              <a:ext cx="5251450" cy="987425"/>
              <a:chOff x="1593943" y="3962400"/>
              <a:chExt cx="5251264" cy="987332"/>
            </a:xfrm>
          </p:grpSpPr>
          <p:cxnSp>
            <p:nvCxnSpPr>
              <p:cNvPr id="8" name="Straight Connector 7"/>
              <p:cNvCxnSpPr/>
              <p:nvPr/>
            </p:nvCxnSpPr>
            <p:spPr>
              <a:xfrm flipV="1">
                <a:off x="1593943" y="4781473"/>
                <a:ext cx="825471" cy="1682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362266" y="4530671"/>
                <a:ext cx="739749" cy="269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063916" y="4263997"/>
                <a:ext cx="495282" cy="28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587772" y="3962400"/>
                <a:ext cx="479408" cy="273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05279" y="3971924"/>
                <a:ext cx="352413" cy="219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476741" y="4200503"/>
                <a:ext cx="466708" cy="28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4943449" y="4476702"/>
                <a:ext cx="552430" cy="17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5514929" y="4495750"/>
                <a:ext cx="628628" cy="152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134032" y="4263997"/>
                <a:ext cx="711175" cy="222229"/>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Oval 1"/>
            <p:cNvSpPr/>
            <p:nvPr/>
          </p:nvSpPr>
          <p:spPr>
            <a:xfrm>
              <a:off x="904875" y="60293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Oval 8"/>
            <p:cNvSpPr/>
            <p:nvPr/>
          </p:nvSpPr>
          <p:spPr>
            <a:xfrm>
              <a:off x="1676400" y="58959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Oval 9"/>
            <p:cNvSpPr/>
            <p:nvPr/>
          </p:nvSpPr>
          <p:spPr>
            <a:xfrm>
              <a:off x="2362200" y="56483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Oval 10"/>
            <p:cNvSpPr/>
            <p:nvPr/>
          </p:nvSpPr>
          <p:spPr>
            <a:xfrm>
              <a:off x="2857500" y="53625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Oval 11"/>
            <p:cNvSpPr/>
            <p:nvPr/>
          </p:nvSpPr>
          <p:spPr>
            <a:xfrm>
              <a:off x="3390900" y="50673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3" name="Oval 12"/>
            <p:cNvSpPr/>
            <p:nvPr/>
          </p:nvSpPr>
          <p:spPr>
            <a:xfrm>
              <a:off x="3781425" y="52863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4" name="Oval 13"/>
            <p:cNvSpPr/>
            <p:nvPr/>
          </p:nvSpPr>
          <p:spPr>
            <a:xfrm>
              <a:off x="4248150" y="55721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5" name="Oval 14"/>
            <p:cNvSpPr/>
            <p:nvPr/>
          </p:nvSpPr>
          <p:spPr>
            <a:xfrm>
              <a:off x="4800600" y="574357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6" name="Oval 15"/>
            <p:cNvSpPr/>
            <p:nvPr/>
          </p:nvSpPr>
          <p:spPr>
            <a:xfrm>
              <a:off x="5438775" y="5572125"/>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7" name="Oval 16"/>
            <p:cNvSpPr/>
            <p:nvPr/>
          </p:nvSpPr>
          <p:spPr>
            <a:xfrm>
              <a:off x="6096000" y="53721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grpSp>
      <p:sp>
        <p:nvSpPr>
          <p:cNvPr id="57362" name="Title 1"/>
          <p:cNvSpPr txBox="1">
            <a:spLocks/>
          </p:cNvSpPr>
          <p:nvPr/>
        </p:nvSpPr>
        <p:spPr bwMode="auto">
          <a:xfrm>
            <a:off x="485775" y="357188"/>
            <a:ext cx="82296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4F8A"/>
                </a:solidFill>
                <a:latin typeface="Arial" panose="020B0604020202020204" pitchFamily="34" charset="0"/>
              </a:rPr>
              <a:t>Objective of the GSVSs (cont.)</a:t>
            </a:r>
          </a:p>
        </p:txBody>
      </p:sp>
      <p:grpSp>
        <p:nvGrpSpPr>
          <p:cNvPr id="4" name="Group 3"/>
          <p:cNvGrpSpPr/>
          <p:nvPr/>
        </p:nvGrpSpPr>
        <p:grpSpPr>
          <a:xfrm>
            <a:off x="6934200" y="4800600"/>
            <a:ext cx="2343150" cy="1152525"/>
            <a:chOff x="6600825" y="4810125"/>
            <a:chExt cx="2343150" cy="1152525"/>
          </a:xfrm>
        </p:grpSpPr>
        <p:cxnSp>
          <p:nvCxnSpPr>
            <p:cNvPr id="5" name="Straight Connector 4"/>
            <p:cNvCxnSpPr/>
            <p:nvPr/>
          </p:nvCxnSpPr>
          <p:spPr>
            <a:xfrm>
              <a:off x="6600825" y="4953000"/>
              <a:ext cx="3333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600825" y="5241925"/>
              <a:ext cx="33337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10350" y="5514975"/>
              <a:ext cx="333375"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610350" y="5803900"/>
              <a:ext cx="3333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7367" name="Rectangle 5"/>
            <p:cNvSpPr txBox="1">
              <a:spLocks/>
            </p:cNvSpPr>
            <p:nvPr/>
          </p:nvSpPr>
          <p:spPr bwMode="auto">
            <a:xfrm>
              <a:off x="7069138" y="481012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dirty="0">
                  <a:solidFill>
                    <a:schemeClr val="tx2"/>
                  </a:solidFill>
                  <a:latin typeface="Arial" panose="020B0604020202020204" pitchFamily="34" charset="0"/>
                </a:rPr>
                <a:t>Every 1 interval</a:t>
              </a:r>
              <a:endParaRPr lang="en-US" altLang="en-US" sz="1200" dirty="0">
                <a:solidFill>
                  <a:srgbClr val="898989"/>
                </a:solidFill>
                <a:latin typeface="Arial" panose="020B0604020202020204" pitchFamily="34" charset="0"/>
              </a:endParaRPr>
            </a:p>
          </p:txBody>
        </p:sp>
        <p:sp>
          <p:nvSpPr>
            <p:cNvPr id="57368" name="Rectangle 5"/>
            <p:cNvSpPr txBox="1">
              <a:spLocks/>
            </p:cNvSpPr>
            <p:nvPr/>
          </p:nvSpPr>
          <p:spPr bwMode="auto">
            <a:xfrm>
              <a:off x="7069138" y="5105400"/>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dirty="0">
                  <a:solidFill>
                    <a:schemeClr val="accent2"/>
                  </a:solidFill>
                  <a:latin typeface="Arial" panose="020B0604020202020204" pitchFamily="34" charset="0"/>
                </a:rPr>
                <a:t>Every 2 intervals</a:t>
              </a:r>
            </a:p>
          </p:txBody>
        </p:sp>
        <p:sp>
          <p:nvSpPr>
            <p:cNvPr id="63" name="Rectangle 5"/>
            <p:cNvSpPr txBox="1">
              <a:spLocks/>
            </p:cNvSpPr>
            <p:nvPr/>
          </p:nvSpPr>
          <p:spPr bwMode="auto">
            <a:xfrm>
              <a:off x="7078663" y="5391150"/>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defRPr/>
              </a:pPr>
              <a:r>
                <a:rPr lang="en-US" altLang="en-US" sz="1200" dirty="0" smtClean="0">
                  <a:solidFill>
                    <a:schemeClr val="accent3"/>
                  </a:solidFill>
                  <a:latin typeface="Arial" panose="020B0604020202020204" pitchFamily="34" charset="0"/>
                  <a:cs typeface="Arial" panose="020B0604020202020204" pitchFamily="34" charset="0"/>
                </a:rPr>
                <a:t>Every 3 intervals</a:t>
              </a:r>
            </a:p>
          </p:txBody>
        </p:sp>
        <p:sp>
          <p:nvSpPr>
            <p:cNvPr id="57370" name="Rectangle 5"/>
            <p:cNvSpPr txBox="1">
              <a:spLocks/>
            </p:cNvSpPr>
            <p:nvPr/>
          </p:nvSpPr>
          <p:spPr bwMode="auto">
            <a:xfrm>
              <a:off x="7078663" y="568642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1200">
                  <a:latin typeface="Arial" panose="020B0604020202020204" pitchFamily="34" charset="0"/>
                </a:rPr>
                <a:t>Every 4 intervals</a:t>
              </a:r>
            </a:p>
          </p:txBody>
        </p:sp>
      </p:grpSp>
      <p:sp>
        <p:nvSpPr>
          <p:cNvPr id="57371" name="Rectangle 4"/>
          <p:cNvSpPr>
            <a:spLocks noChangeArrowheads="1"/>
          </p:cNvSpPr>
          <p:nvPr/>
        </p:nvSpPr>
        <p:spPr bwMode="auto">
          <a:xfrm>
            <a:off x="746124" y="1193800"/>
            <a:ext cx="80930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smtClean="0">
                <a:solidFill>
                  <a:schemeClr val="tx2"/>
                </a:solidFill>
                <a:latin typeface="Arial" panose="020B0604020202020204" pitchFamily="34" charset="0"/>
              </a:rPr>
              <a:t>We thus have two independent methods of measuring geoid slopes.</a:t>
            </a:r>
          </a:p>
          <a:p>
            <a:pPr eaLnBrk="1" hangingPunct="1">
              <a:spcBef>
                <a:spcPct val="0"/>
              </a:spcBef>
              <a:buFontTx/>
              <a:buNone/>
            </a:pPr>
            <a:r>
              <a:rPr lang="en-US" altLang="en-US" sz="2000" dirty="0" smtClean="0">
                <a:solidFill>
                  <a:schemeClr val="tx2"/>
                </a:solidFill>
                <a:latin typeface="Arial" panose="020B0604020202020204" pitchFamily="34" charset="0"/>
              </a:rPr>
              <a:t> </a:t>
            </a:r>
          </a:p>
          <a:p>
            <a:pPr eaLnBrk="1" hangingPunct="1">
              <a:spcBef>
                <a:spcPct val="0"/>
              </a:spcBef>
              <a:buFontTx/>
              <a:buNone/>
            </a:pPr>
            <a:r>
              <a:rPr lang="en-US" altLang="en-US" sz="2000" dirty="0" smtClean="0">
                <a:solidFill>
                  <a:schemeClr val="tx2"/>
                </a:solidFill>
                <a:latin typeface="Arial" panose="020B0604020202020204" pitchFamily="34" charset="0"/>
              </a:rPr>
              <a:t>Next, we look </a:t>
            </a:r>
            <a:r>
              <a:rPr lang="en-US" altLang="en-US" sz="2000" dirty="0">
                <a:solidFill>
                  <a:schemeClr val="tx2"/>
                </a:solidFill>
                <a:latin typeface="Arial" panose="020B0604020202020204" pitchFamily="34" charset="0"/>
              </a:rPr>
              <a:t>at the changes in the shape of the geoid over various distance scales (i.e. looking at the </a:t>
            </a:r>
            <a:r>
              <a:rPr lang="en-US" altLang="en-US" sz="2000" b="1" dirty="0">
                <a:solidFill>
                  <a:schemeClr val="tx2"/>
                </a:solidFill>
                <a:latin typeface="Arial" panose="020B0604020202020204" pitchFamily="34" charset="0"/>
              </a:rPr>
              <a:t>slope</a:t>
            </a:r>
            <a:r>
              <a:rPr lang="en-US" altLang="en-US" sz="2000" dirty="0">
                <a:solidFill>
                  <a:schemeClr val="tx2"/>
                </a:solidFill>
                <a:latin typeface="Arial" panose="020B0604020202020204" pitchFamily="34" charset="0"/>
              </a:rPr>
              <a:t> between various pairs of survey points separated by  1, 2, 5, 10, 20, 50, 100, 200 km, etc.) </a:t>
            </a:r>
            <a:r>
              <a:rPr lang="en-US" altLang="en-US" sz="2000" dirty="0" smtClean="0">
                <a:solidFill>
                  <a:schemeClr val="tx2"/>
                </a:solidFill>
                <a:latin typeface="Arial" panose="020B0604020202020204" pitchFamily="34" charset="0"/>
              </a:rPr>
              <a:t>  </a:t>
            </a:r>
            <a:endParaRPr lang="en-US" altLang="en-US" sz="2000" dirty="0">
              <a:solidFill>
                <a:schemeClr val="tx2"/>
              </a:solidFill>
              <a:latin typeface="Arial" panose="020B0604020202020204" pitchFamily="34" charset="0"/>
            </a:endParaRPr>
          </a:p>
        </p:txBody>
      </p:sp>
      <p:sp>
        <p:nvSpPr>
          <p:cNvPr id="62" name="Rectangle 5"/>
          <p:cNvSpPr txBox="1">
            <a:spLocks/>
          </p:cNvSpPr>
          <p:nvPr/>
        </p:nvSpPr>
        <p:spPr bwMode="auto">
          <a:xfrm>
            <a:off x="717550" y="5334000"/>
            <a:ext cx="5559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buFont typeface="Arial" charset="0"/>
              <a:buNone/>
              <a:defRPr/>
            </a:pPr>
            <a:r>
              <a:rPr lang="en-US" altLang="en-US" sz="1800" dirty="0" smtClean="0">
                <a:solidFill>
                  <a:schemeClr val="tx2"/>
                </a:solidFill>
                <a:latin typeface="Arial" panose="020B0604020202020204" pitchFamily="34" charset="0"/>
                <a:ea typeface="ＭＳ Ｐゴシック" charset="0"/>
                <a:cs typeface="Arial" panose="020B0604020202020204" pitchFamily="34" charset="0"/>
              </a:rPr>
              <a:t>Finally, we compare these “ground truth” results to various geoid models.</a:t>
            </a:r>
          </a:p>
          <a:p>
            <a:pPr algn="l" eaLnBrk="1" hangingPunct="1">
              <a:buFont typeface="Arial" charset="0"/>
              <a:buNone/>
              <a:defRPr/>
            </a:pPr>
            <a:r>
              <a:rPr lang="en-US" altLang="en-US" sz="1800" dirty="0" smtClean="0">
                <a:solidFill>
                  <a:schemeClr val="tx2"/>
                </a:solidFill>
                <a:latin typeface="Arial" panose="020B0604020202020204" pitchFamily="34" charset="0"/>
                <a:ea typeface="ＭＳ Ｐゴシック" charset="0"/>
                <a:cs typeface="Arial" panose="020B0604020202020204" pitchFamily="34" charset="0"/>
              </a:rPr>
              <a:t>Further, we can compare models with/without airborne gravity to quantify the contribution</a:t>
            </a:r>
          </a:p>
          <a:p>
            <a:pPr algn="l" eaLnBrk="1" hangingPunct="1">
              <a:buFont typeface="Arial" charset="0"/>
              <a:buChar char="•"/>
              <a:defRPr/>
            </a:pPr>
            <a:endParaRPr lang="en-US" altLang="en-US" sz="2800" dirty="0" smtClean="0">
              <a:latin typeface="Arial" panose="020B0604020202020204" pitchFamily="34" charset="0"/>
              <a:ea typeface="ＭＳ Ｐゴシック" charset="0"/>
              <a:cs typeface="Arial" panose="020B0604020202020204" pitchFamily="34" charset="0"/>
            </a:endParaRPr>
          </a:p>
          <a:p>
            <a:pPr algn="l" eaLnBrk="1" hangingPunct="1">
              <a:defRPr/>
            </a:pPr>
            <a:r>
              <a:rPr lang="en-US" altLang="en-US" sz="2800" dirty="0" smtClean="0">
                <a:latin typeface="Arial" panose="020B0604020202020204" pitchFamily="34" charset="0"/>
                <a:ea typeface="ＭＳ Ｐゴシック" charset="0"/>
                <a:cs typeface="Arial" panose="020B0604020202020204" pitchFamily="34" charset="0"/>
              </a:rPr>
              <a:t> </a:t>
            </a:r>
            <a:endParaRPr lang="en-US" altLang="en-US" sz="2400" dirty="0" smtClean="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3336673"/>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74638"/>
            <a:ext cx="8229600" cy="868362"/>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Previous GSVS Surveys</a:t>
            </a:r>
          </a:p>
        </p:txBody>
      </p:sp>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BC1B3BB-298B-41E4-ADF6-A8C464FC858C}" type="slidenum">
              <a:rPr lang="en-US" altLang="en-US" sz="1200" smtClean="0">
                <a:solidFill>
                  <a:srgbClr val="898989"/>
                </a:solidFill>
              </a:rPr>
              <a:pPr>
                <a:spcBef>
                  <a:spcPct val="0"/>
                </a:spcBef>
                <a:buFontTx/>
                <a:buNone/>
              </a:pPr>
              <a:t>38</a:t>
            </a:fld>
            <a:endParaRPr lang="en-US" altLang="en-US" sz="1200" smtClean="0">
              <a:solidFill>
                <a:srgbClr val="898989"/>
              </a:solidFill>
            </a:endParaRPr>
          </a:p>
        </p:txBody>
      </p:sp>
      <p:sp>
        <p:nvSpPr>
          <p:cNvPr id="60420" name="Rectangle 4"/>
          <p:cNvSpPr>
            <a:spLocks noChangeArrowheads="1"/>
          </p:cNvSpPr>
          <p:nvPr/>
        </p:nvSpPr>
        <p:spPr bwMode="auto">
          <a:xfrm>
            <a:off x="2819400" y="1295400"/>
            <a:ext cx="29718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lgn="r" eaLnBrk="1" hangingPunct="1">
              <a:spcBef>
                <a:spcPct val="0"/>
              </a:spcBef>
              <a:buNone/>
            </a:pPr>
            <a:r>
              <a:rPr lang="en-US" altLang="en-US" sz="2000" b="1" dirty="0" smtClean="0">
                <a:solidFill>
                  <a:schemeClr val="tx2"/>
                </a:solidFill>
                <a:latin typeface="Arial" panose="020B0604020202020204" pitchFamily="34" charset="0"/>
              </a:rPr>
              <a:t>South Texas, 2011</a:t>
            </a:r>
          </a:p>
          <a:p>
            <a:pPr marL="0" indent="0" algn="r" eaLnBrk="1" hangingPunct="1">
              <a:spcBef>
                <a:spcPct val="0"/>
              </a:spcBef>
              <a:buNone/>
            </a:pPr>
            <a:r>
              <a:rPr lang="en-US" altLang="en-US" sz="1800" dirty="0" smtClean="0">
                <a:solidFill>
                  <a:schemeClr val="tx2"/>
                </a:solidFill>
                <a:latin typeface="Arial" panose="020B0604020202020204" pitchFamily="34" charset="0"/>
              </a:rPr>
              <a:t>Flat, close to the geoid</a:t>
            </a:r>
            <a:endParaRPr lang="en-US" altLang="en-US" sz="1800" dirty="0">
              <a:solidFill>
                <a:schemeClr val="tx2"/>
              </a:solidFill>
              <a:latin typeface="Arial" panose="020B0604020202020204" pitchFamily="34" charset="0"/>
            </a:endParaRPr>
          </a:p>
          <a:p>
            <a:pPr algn="r" eaLnBrk="1" hangingPunct="1">
              <a:spcBef>
                <a:spcPct val="0"/>
              </a:spcBef>
            </a:pPr>
            <a:endParaRPr lang="en-US" altLang="en-US" sz="1600" dirty="0">
              <a:solidFill>
                <a:schemeClr val="tx2"/>
              </a:solidFill>
              <a:latin typeface="Arial" panose="020B0604020202020204" pitchFamily="34" charset="0"/>
            </a:endParaRPr>
          </a:p>
        </p:txBody>
      </p:sp>
      <p:pic>
        <p:nvPicPr>
          <p:cNvPr id="60421" name="Picture 2" descr="C:\temp\texas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1143000"/>
            <a:ext cx="2700337" cy="501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ngs.noaa.gov/GEOID/GSVS14/images/gsvs14_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05" y="3962400"/>
            <a:ext cx="58793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p:cNvSpPr>
          <p:nvPr/>
        </p:nvSpPr>
        <p:spPr bwMode="auto">
          <a:xfrm>
            <a:off x="323850" y="2590800"/>
            <a:ext cx="546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defRPr/>
            </a:pPr>
            <a:r>
              <a:rPr lang="en-US" altLang="en-US" sz="2000" b="1" dirty="0" smtClean="0">
                <a:solidFill>
                  <a:schemeClr val="tx2"/>
                </a:solidFill>
                <a:latin typeface="Arial" charset="0"/>
                <a:ea typeface="ＭＳ Ｐゴシック" charset="0"/>
                <a:cs typeface="Arial" charset="0"/>
              </a:rPr>
              <a:t>Iowa, 2014</a:t>
            </a:r>
          </a:p>
          <a:p>
            <a:pPr marL="0" indent="0" eaLnBrk="1" hangingPunct="1">
              <a:buNone/>
              <a:defRPr/>
            </a:pPr>
            <a:r>
              <a:rPr lang="en-US" altLang="en-US" sz="1800" dirty="0" smtClean="0">
                <a:solidFill>
                  <a:schemeClr val="tx2"/>
                </a:solidFill>
                <a:latin typeface="Arial" charset="0"/>
                <a:ea typeface="ＭＳ Ｐゴシック" charset="0"/>
                <a:cs typeface="Arial" charset="0"/>
              </a:rPr>
              <a:t>Higher elevation and geologically interesting terrain (traversing the Midcontinent Rift System).</a:t>
            </a:r>
            <a:r>
              <a:rPr lang="en-US" altLang="en-US" sz="2400" dirty="0" smtClean="0">
                <a:latin typeface="Arial" charset="0"/>
                <a:ea typeface="ＭＳ Ｐゴシック" charset="0"/>
                <a:cs typeface="Arial" charset="0"/>
              </a:rPr>
              <a:t> </a:t>
            </a:r>
            <a:endParaRPr lang="en-US" altLang="en-US" sz="2000" dirty="0" smtClean="0">
              <a:latin typeface="Arial" charset="0"/>
              <a:ea typeface="ＭＳ Ｐゴシック" charset="0"/>
              <a:cs typeface="Arial" charset="0"/>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p:cNvSpPr>
          <p:nvPr>
            <p:ph type="ctrTitle"/>
          </p:nvPr>
        </p:nvSpPr>
        <p:spPr>
          <a:xfrm>
            <a:off x="390525" y="371475"/>
            <a:ext cx="8229600" cy="9144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GSVS17 Colorado</a:t>
            </a:r>
          </a:p>
        </p:txBody>
      </p:sp>
      <p:sp>
        <p:nvSpPr>
          <p:cNvPr id="33795" name="Rectangle 5"/>
          <p:cNvSpPr>
            <a:spLocks noGrp="1"/>
          </p:cNvSpPr>
          <p:nvPr>
            <p:ph type="subTitle" idx="1"/>
          </p:nvPr>
        </p:nvSpPr>
        <p:spPr>
          <a:xfrm>
            <a:off x="390525" y="1184275"/>
            <a:ext cx="8609013" cy="1558925"/>
          </a:xfrm>
        </p:spPr>
        <p:txBody>
          <a:bodyPr/>
          <a:lstStyle/>
          <a:p>
            <a:pPr algn="l" eaLnBrk="1" hangingPunct="1">
              <a:buFont typeface="Arial" charset="0"/>
              <a:buChar char="•"/>
              <a:defRPr/>
            </a:pPr>
            <a:r>
              <a:rPr lang="en-US" altLang="en-US" sz="2000" dirty="0" smtClean="0">
                <a:solidFill>
                  <a:schemeClr val="tx2"/>
                </a:solidFill>
                <a:latin typeface="Arial" charset="0"/>
                <a:ea typeface="ＭＳ Ｐゴシック" charset="0"/>
                <a:cs typeface="Arial" charset="0"/>
              </a:rPr>
              <a:t>The third (and likely final) GSVS took place along US160, from Durango to Walsenburg, in southern Colorado in the summer of 2017.</a:t>
            </a:r>
          </a:p>
          <a:p>
            <a:pPr algn="l" eaLnBrk="1" hangingPunct="1">
              <a:buFont typeface="Arial" charset="0"/>
              <a:buChar char="•"/>
              <a:defRPr/>
            </a:pPr>
            <a:r>
              <a:rPr lang="en-US" altLang="en-US" sz="2000" dirty="0" smtClean="0">
                <a:solidFill>
                  <a:schemeClr val="tx2"/>
                </a:solidFill>
                <a:latin typeface="Arial" charset="0"/>
                <a:ea typeface="ＭＳ Ｐゴシック" charset="0"/>
                <a:cs typeface="Arial" charset="0"/>
              </a:rPr>
              <a:t>High elevation and rugged topography.  “Worst case” for geoid modeling.</a:t>
            </a:r>
          </a:p>
          <a:p>
            <a:pPr algn="l" eaLnBrk="1" hangingPunct="1">
              <a:buFont typeface="Arial" charset="0"/>
              <a:buChar char="•"/>
              <a:defRPr/>
            </a:pPr>
            <a:r>
              <a:rPr lang="en-US" altLang="en-US" sz="2000" dirty="0" smtClean="0">
                <a:solidFill>
                  <a:schemeClr val="tx2"/>
                </a:solidFill>
                <a:latin typeface="Arial" charset="0"/>
                <a:ea typeface="ＭＳ Ｐゴシック" charset="0"/>
                <a:cs typeface="Arial" charset="0"/>
              </a:rPr>
              <a:t>Variation from 6,000’ (MSL) to 11,000’, over two passes. 223 bench marks</a:t>
            </a:r>
          </a:p>
          <a:p>
            <a:pPr algn="l" eaLnBrk="1" hangingPunct="1">
              <a:buFont typeface="Arial" charset="0"/>
              <a:buChar char="•"/>
              <a:defRPr/>
            </a:pPr>
            <a:endParaRPr lang="en-US" altLang="en-US" sz="2800" dirty="0" smtClean="0">
              <a:latin typeface="Arial" charset="0"/>
              <a:ea typeface="ＭＳ Ｐゴシック" charset="0"/>
              <a:cs typeface="Arial" charset="0"/>
            </a:endParaRPr>
          </a:p>
          <a:p>
            <a:pPr algn="l" eaLnBrk="1" hangingPunct="1">
              <a:defRPr/>
            </a:pPr>
            <a:r>
              <a:rPr lang="en-US" altLang="en-US" sz="2800" dirty="0" smtClean="0">
                <a:latin typeface="Arial" charset="0"/>
                <a:ea typeface="ＭＳ Ｐゴシック" charset="0"/>
                <a:cs typeface="Arial" charset="0"/>
              </a:rPr>
              <a:t> </a:t>
            </a:r>
            <a:endParaRPr lang="en-US" altLang="en-US" sz="2400" dirty="0" smtClean="0">
              <a:latin typeface="Arial" charset="0"/>
              <a:ea typeface="ＭＳ Ｐゴシック" charset="0"/>
              <a:cs typeface="Arial" charset="0"/>
            </a:endParaRPr>
          </a:p>
        </p:txBody>
      </p:sp>
      <p:sp>
        <p:nvSpPr>
          <p:cNvPr id="665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4E0AFD7-33EC-4F1E-A716-E565E2CC967F}" type="slidenum">
              <a:rPr lang="en-US" altLang="en-US" sz="1200" smtClean="0">
                <a:solidFill>
                  <a:srgbClr val="898989"/>
                </a:solidFill>
                <a:cs typeface="Times New Roman" panose="02020603050405020304" pitchFamily="18" charset="0"/>
              </a:rPr>
              <a:pPr>
                <a:spcBef>
                  <a:spcPct val="0"/>
                </a:spcBef>
                <a:buFontTx/>
                <a:buNone/>
              </a:pPr>
              <a:t>39</a:t>
            </a:fld>
            <a:endParaRPr lang="en-US" altLang="en-US" sz="1200" smtClean="0">
              <a:solidFill>
                <a:srgbClr val="898989"/>
              </a:solidFill>
              <a:cs typeface="Times New Roman" panose="02020603050405020304" pitchFamily="18" charset="0"/>
            </a:endParaRPr>
          </a:p>
        </p:txBody>
      </p:sp>
      <p:pic>
        <p:nvPicPr>
          <p:cNvPr id="66565" name="Picture 3" descr="C:\temp\GSVS17-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3622675"/>
            <a:ext cx="40576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descr="C:\temp\GSVS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887663"/>
            <a:ext cx="616108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C:\temp\GSVSElevationProfi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275" y="5303838"/>
            <a:ext cx="60372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1390759"/>
            <a:ext cx="9144000" cy="3200400"/>
          </a:xfrm>
          <a:prstGeom prst="rect">
            <a:avLst/>
          </a:prstGeom>
          <a:noFill/>
          <a:ln>
            <a:noFill/>
          </a:ln>
        </p:spPr>
        <p:txBody>
          <a:bodyPr lIns="91425" tIns="45700" rIns="91425" bIns="45700" anchor="ctr"/>
          <a:lstStyle/>
          <a:p>
            <a:pPr fontAlgn="auto">
              <a:spcBef>
                <a:spcPts val="0"/>
              </a:spcBef>
              <a:spcAft>
                <a:spcPts val="0"/>
              </a:spcAft>
              <a:buClr>
                <a:srgbClr val="1F497D"/>
              </a:buClr>
              <a:buFont typeface="Source Sans Pro"/>
              <a:buNone/>
              <a:defRPr/>
            </a:pPr>
            <a:endParaRPr sz="4400" kern="0">
              <a:solidFill>
                <a:srgbClr val="000000"/>
              </a:solidFill>
              <a:latin typeface="Verdana"/>
              <a:ea typeface="Verdana"/>
              <a:cs typeface="Verdana"/>
              <a:sym typeface="Verdana"/>
            </a:endParaRPr>
          </a:p>
        </p:txBody>
      </p:sp>
      <p:sp>
        <p:nvSpPr>
          <p:cNvPr id="103" name="Shape 103"/>
          <p:cNvSpPr txBox="1"/>
          <p:nvPr/>
        </p:nvSpPr>
        <p:spPr>
          <a:xfrm>
            <a:off x="625475" y="865297"/>
            <a:ext cx="9077325" cy="682625"/>
          </a:xfrm>
          <a:prstGeom prst="rect">
            <a:avLst/>
          </a:prstGeom>
          <a:noFill/>
          <a:ln>
            <a:noFill/>
          </a:ln>
        </p:spPr>
        <p:txBody>
          <a:bodyPr lIns="91425" tIns="45700" rIns="91425" bIns="45700"/>
          <a:lstStyle/>
          <a:p>
            <a:pPr fontAlgn="auto">
              <a:spcBef>
                <a:spcPts val="0"/>
              </a:spcBef>
              <a:spcAft>
                <a:spcPts val="0"/>
              </a:spcAft>
              <a:buClr>
                <a:srgbClr val="3905BB"/>
              </a:buClr>
              <a:buSzPct val="25000"/>
              <a:buFont typeface="Times New Roman"/>
              <a:buNone/>
              <a:defRPr/>
            </a:pPr>
            <a:r>
              <a:rPr lang="en-US" sz="3200" b="1" kern="0" dirty="0">
                <a:solidFill>
                  <a:schemeClr val="tx2"/>
                </a:solidFill>
                <a:latin typeface="Arial" panose="020B0604020202020204" pitchFamily="34" charset="0"/>
                <a:ea typeface="Times New Roman"/>
                <a:sym typeface="Times New Roman"/>
              </a:rPr>
              <a:t>The National Geodetic Survey </a:t>
            </a:r>
            <a:br>
              <a:rPr lang="en-US" sz="3200" b="1" kern="0" dirty="0">
                <a:solidFill>
                  <a:schemeClr val="tx2"/>
                </a:solidFill>
                <a:latin typeface="Arial" panose="020B0604020202020204" pitchFamily="34" charset="0"/>
                <a:ea typeface="Times New Roman"/>
                <a:sym typeface="Times New Roman"/>
              </a:rPr>
            </a:br>
            <a:r>
              <a:rPr lang="en-US" sz="3200" b="1" kern="0" dirty="0">
                <a:solidFill>
                  <a:schemeClr val="tx2"/>
                </a:solidFill>
                <a:latin typeface="Arial" panose="020B0604020202020204" pitchFamily="34" charset="0"/>
                <a:ea typeface="Times New Roman"/>
                <a:sym typeface="Times New Roman"/>
              </a:rPr>
              <a:t>Ten-Year Plan</a:t>
            </a:r>
          </a:p>
        </p:txBody>
      </p:sp>
      <p:sp>
        <p:nvSpPr>
          <p:cNvPr id="104" name="Shape 104"/>
          <p:cNvSpPr txBox="1"/>
          <p:nvPr/>
        </p:nvSpPr>
        <p:spPr>
          <a:xfrm>
            <a:off x="1127125" y="3106847"/>
            <a:ext cx="184150" cy="457200"/>
          </a:xfrm>
          <a:prstGeom prst="rect">
            <a:avLst/>
          </a:prstGeom>
          <a:noFill/>
          <a:ln>
            <a:noFill/>
          </a:ln>
        </p:spPr>
        <p:txBody>
          <a:bodyPr lIns="91425" tIns="45700" rIns="91425" bIns="45700"/>
          <a:lstStyle/>
          <a:p>
            <a:pPr fontAlgn="auto">
              <a:spcBef>
                <a:spcPts val="0"/>
              </a:spcBef>
              <a:spcAft>
                <a:spcPts val="0"/>
              </a:spcAft>
              <a:buClr>
                <a:srgbClr val="1F497D"/>
              </a:buClr>
              <a:buFont typeface="Source Sans Pro"/>
              <a:buNone/>
              <a:defRPr/>
            </a:pPr>
            <a:endParaRPr sz="2400" kern="0">
              <a:solidFill>
                <a:srgbClr val="000000"/>
              </a:solidFill>
              <a:latin typeface="Arial"/>
              <a:ea typeface="Arial"/>
              <a:cs typeface="Arial"/>
              <a:sym typeface="Arial"/>
            </a:endParaRPr>
          </a:p>
        </p:txBody>
      </p:sp>
      <p:sp>
        <p:nvSpPr>
          <p:cNvPr id="105" name="Shape 105"/>
          <p:cNvSpPr/>
          <p:nvPr/>
        </p:nvSpPr>
        <p:spPr>
          <a:xfrm>
            <a:off x="595313" y="2073384"/>
            <a:ext cx="4738687" cy="3597275"/>
          </a:xfrm>
          <a:prstGeom prst="rect">
            <a:avLst/>
          </a:prstGeom>
          <a:noFill/>
          <a:ln>
            <a:noFill/>
          </a:ln>
        </p:spPr>
        <p:txBody>
          <a:bodyPr lIns="91425" tIns="45700" rIns="91425" bIns="45700"/>
          <a:lstStyle/>
          <a:p>
            <a:pPr fontAlgn="auto">
              <a:lnSpc>
                <a:spcPct val="90000"/>
              </a:lnSpc>
              <a:spcBef>
                <a:spcPts val="0"/>
              </a:spcBef>
              <a:spcAft>
                <a:spcPts val="0"/>
              </a:spcAft>
              <a:buClr>
                <a:srgbClr val="000000"/>
              </a:buClr>
              <a:buSzPct val="100000"/>
              <a:defRPr/>
            </a:pPr>
            <a:r>
              <a:rPr lang="en-US" sz="2000" dirty="0">
                <a:solidFill>
                  <a:srgbClr val="C00000"/>
                </a:solidFill>
                <a:latin typeface="Arial Black" panose="020B0A04020102020204" pitchFamily="34" charset="0"/>
              </a:rPr>
              <a:t>Support the users </a:t>
            </a:r>
            <a:r>
              <a:rPr lang="en-US" sz="2000" dirty="0">
                <a:solidFill>
                  <a:schemeClr val="tx2"/>
                </a:solidFill>
                <a:latin typeface="Arial" pitchFamily="34" charset="0"/>
              </a:rPr>
              <a:t>of the National </a:t>
            </a:r>
            <a:br>
              <a:rPr lang="en-US" sz="2000" dirty="0">
                <a:solidFill>
                  <a:schemeClr val="tx2"/>
                </a:solidFill>
                <a:latin typeface="Arial" pitchFamily="34" charset="0"/>
              </a:rPr>
            </a:br>
            <a:r>
              <a:rPr lang="en-US" sz="2000" dirty="0">
                <a:solidFill>
                  <a:schemeClr val="tx2"/>
                </a:solidFill>
                <a:latin typeface="Arial" pitchFamily="34" charset="0"/>
              </a:rPr>
              <a:t>Spatial Reference System.</a:t>
            </a:r>
          </a:p>
          <a:p>
            <a:pPr fontAlgn="auto">
              <a:lnSpc>
                <a:spcPct val="90000"/>
              </a:lnSpc>
              <a:spcBef>
                <a:spcPts val="0"/>
              </a:spcBef>
              <a:spcAft>
                <a:spcPts val="0"/>
              </a:spcAft>
              <a:buClr>
                <a:srgbClr val="000000"/>
              </a:buClr>
              <a:buSzPct val="100000"/>
              <a:defRPr/>
            </a:pPr>
            <a:endParaRPr lang="en-US" sz="2000"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sz="2000" dirty="0">
                <a:solidFill>
                  <a:srgbClr val="C00000"/>
                </a:solidFill>
                <a:latin typeface="Arial Black" panose="020B0A04020102020204" pitchFamily="34" charset="0"/>
              </a:rPr>
              <a:t>Modernize and improve </a:t>
            </a:r>
            <a:r>
              <a:rPr lang="en-US" sz="2000" dirty="0">
                <a:solidFill>
                  <a:schemeClr val="tx2"/>
                </a:solidFill>
                <a:latin typeface="Arial" pitchFamily="34" charset="0"/>
              </a:rPr>
              <a:t>the National Spatial Reference System.</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Expand</a:t>
            </a:r>
            <a:r>
              <a:rPr lang="en-US" dirty="0">
                <a:solidFill>
                  <a:schemeClr val="tx2"/>
                </a:solidFill>
                <a:latin typeface="Arial" pitchFamily="34" charset="0"/>
              </a:rPr>
              <a:t> the National Spatial Reference </a:t>
            </a:r>
            <a:br>
              <a:rPr lang="en-US" dirty="0">
                <a:solidFill>
                  <a:schemeClr val="tx2"/>
                </a:solidFill>
                <a:latin typeface="Arial" pitchFamily="34" charset="0"/>
              </a:rPr>
            </a:br>
            <a:r>
              <a:rPr lang="en-US" dirty="0">
                <a:solidFill>
                  <a:schemeClr val="tx2"/>
                </a:solidFill>
                <a:latin typeface="Arial" pitchFamily="34" charset="0"/>
              </a:rPr>
              <a:t>System stakeholder base through </a:t>
            </a:r>
            <a:br>
              <a:rPr lang="en-US" dirty="0">
                <a:solidFill>
                  <a:schemeClr val="tx2"/>
                </a:solidFill>
                <a:latin typeface="Arial" pitchFamily="34" charset="0"/>
              </a:rPr>
            </a:br>
            <a:r>
              <a:rPr lang="en-US" dirty="0">
                <a:solidFill>
                  <a:schemeClr val="tx2"/>
                </a:solidFill>
                <a:latin typeface="Arial" pitchFamily="34" charset="0"/>
              </a:rPr>
              <a:t>partnerships, education, and outreach. </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Develop and enable </a:t>
            </a:r>
            <a:r>
              <a:rPr lang="en-US" dirty="0">
                <a:solidFill>
                  <a:schemeClr val="tx2"/>
                </a:solidFill>
                <a:latin typeface="Arial" pitchFamily="34" charset="0"/>
              </a:rPr>
              <a:t>a workforce with </a:t>
            </a:r>
            <a:br>
              <a:rPr lang="en-US" dirty="0">
                <a:solidFill>
                  <a:schemeClr val="tx2"/>
                </a:solidFill>
                <a:latin typeface="Arial" pitchFamily="34" charset="0"/>
              </a:rPr>
            </a:br>
            <a:r>
              <a:rPr lang="en-US" dirty="0">
                <a:solidFill>
                  <a:schemeClr val="tx2"/>
                </a:solidFill>
                <a:latin typeface="Arial" pitchFamily="34" charset="0"/>
              </a:rPr>
              <a:t>a supportive environment. </a:t>
            </a:r>
          </a:p>
          <a:p>
            <a:pPr fontAlgn="auto">
              <a:lnSpc>
                <a:spcPct val="90000"/>
              </a:lnSpc>
              <a:spcBef>
                <a:spcPts val="0"/>
              </a:spcBef>
              <a:spcAft>
                <a:spcPts val="0"/>
              </a:spcAft>
              <a:buClr>
                <a:srgbClr val="000000"/>
              </a:buClr>
              <a:buSzPct val="100000"/>
              <a:defRPr/>
            </a:pPr>
            <a:endParaRPr lang="en-US" dirty="0">
              <a:solidFill>
                <a:schemeClr val="tx2"/>
              </a:solidFill>
              <a:latin typeface="Arial" pitchFamily="34" charset="0"/>
            </a:endParaRPr>
          </a:p>
          <a:p>
            <a:pPr fontAlgn="auto">
              <a:lnSpc>
                <a:spcPct val="90000"/>
              </a:lnSpc>
              <a:spcBef>
                <a:spcPts val="0"/>
              </a:spcBef>
              <a:spcAft>
                <a:spcPts val="0"/>
              </a:spcAft>
              <a:buClr>
                <a:srgbClr val="000000"/>
              </a:buClr>
              <a:buSzPct val="100000"/>
              <a:defRPr/>
            </a:pPr>
            <a:r>
              <a:rPr lang="en-US" dirty="0">
                <a:solidFill>
                  <a:srgbClr val="C00000"/>
                </a:solidFill>
                <a:latin typeface="Arial Black" panose="020B0A04020102020204" pitchFamily="34" charset="0"/>
              </a:rPr>
              <a:t>Improve</a:t>
            </a:r>
            <a:r>
              <a:rPr lang="en-US" dirty="0">
                <a:solidFill>
                  <a:schemeClr val="tx2"/>
                </a:solidFill>
                <a:latin typeface="Arial" pitchFamily="34" charset="0"/>
              </a:rPr>
              <a:t> organizational and administrative functionality. </a:t>
            </a:r>
            <a:endParaRPr kern="0" dirty="0">
              <a:solidFill>
                <a:schemeClr val="tx2"/>
              </a:solidFill>
              <a:latin typeface="Arial" pitchFamily="34" charset="0"/>
              <a:ea typeface="Times New Roman"/>
              <a:sym typeface="Times New Roman"/>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802313" y="2265472"/>
            <a:ext cx="2622550" cy="3409950"/>
          </a:xfrm>
          <a:prstGeom prst="rect">
            <a:avLst/>
          </a:prstGeom>
          <a:noFill/>
          <a:ln w="9525">
            <a:solidFill>
              <a:srgbClr val="000000"/>
            </a:solidFill>
            <a:miter lim="800000"/>
            <a:headEnd/>
            <a:tailEnd/>
          </a:ln>
          <a:effectLst>
            <a:outerShdw blurRad="76200" dir="18900000" sy="23000" kx="-1200000" algn="bl" rotWithShape="0">
              <a:srgbClr val="000000">
                <a:alpha val="15000"/>
              </a:srgbClr>
            </a:outerShdw>
          </a:effectLst>
          <a:extLst/>
        </p:spPr>
      </p:pic>
    </p:spTree>
    <p:extLst>
      <p:ext uri="{BB962C8B-B14F-4D97-AF65-F5344CB8AC3E}">
        <p14:creationId xmlns:p14="http://schemas.microsoft.com/office/powerpoint/2010/main" val="354215691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Leveling and Gravity</a:t>
            </a:r>
          </a:p>
        </p:txBody>
      </p:sp>
      <p:sp>
        <p:nvSpPr>
          <p:cNvPr id="61443" name="Content Placeholder 2"/>
          <p:cNvSpPr>
            <a:spLocks noGrp="1"/>
          </p:cNvSpPr>
          <p:nvPr>
            <p:ph idx="1"/>
          </p:nvPr>
        </p:nvSpPr>
        <p:spPr>
          <a:xfrm>
            <a:off x="457200" y="1219200"/>
            <a:ext cx="8229600" cy="2784475"/>
          </a:xfrm>
        </p:spPr>
        <p:txBody>
          <a:bodyPr/>
          <a:lstStyle/>
          <a:p>
            <a:pPr eaLnBrk="1" hangingPunct="1"/>
            <a:r>
              <a:rPr lang="en-US" altLang="en-US" sz="2000" dirty="0" smtClean="0">
                <a:solidFill>
                  <a:schemeClr val="tx2"/>
                </a:solidFill>
                <a:latin typeface="Arial" panose="020B0604020202020204" pitchFamily="34" charset="0"/>
                <a:cs typeface="Arial" panose="020B0604020202020204" pitchFamily="34" charset="0"/>
              </a:rPr>
              <a:t>The entire line was leveled (double-run).  Geodetic heights provided at each benchmark.</a:t>
            </a:r>
          </a:p>
          <a:p>
            <a:pPr eaLnBrk="1" hangingPunct="1"/>
            <a:r>
              <a:rPr lang="en-US" altLang="en-US" sz="2000" dirty="0" smtClean="0">
                <a:solidFill>
                  <a:schemeClr val="tx2"/>
                </a:solidFill>
                <a:latin typeface="Arial" panose="020B0604020202020204" pitchFamily="34" charset="0"/>
                <a:cs typeface="Arial" panose="020B0604020202020204" pitchFamily="34" charset="0"/>
              </a:rPr>
              <a:t>Leveling and gravity are both needed for orthometric height determination.  Usually gravity is modeled, but in this case was actually measured at every point.</a:t>
            </a:r>
          </a:p>
          <a:p>
            <a:pPr lvl="1" eaLnBrk="1" hangingPunct="1"/>
            <a:r>
              <a:rPr lang="en-US" altLang="en-US" sz="1800" dirty="0" smtClean="0">
                <a:solidFill>
                  <a:schemeClr val="tx2"/>
                </a:solidFill>
                <a:latin typeface="Arial" panose="020B0604020202020204" pitchFamily="34" charset="0"/>
                <a:cs typeface="Arial" panose="020B0604020202020204" pitchFamily="34" charset="0"/>
              </a:rPr>
              <a:t>Absolute gravity (A10 and/or FG5) at </a:t>
            </a:r>
            <a:r>
              <a:rPr lang="en-US" altLang="en-US" sz="1800" dirty="0">
                <a:solidFill>
                  <a:schemeClr val="tx2"/>
                </a:solidFill>
                <a:latin typeface="Arial" panose="020B0604020202020204" pitchFamily="34" charset="0"/>
                <a:cs typeface="Arial" panose="020B0604020202020204" pitchFamily="34" charset="0"/>
              </a:rPr>
              <a:t>e</a:t>
            </a:r>
            <a:r>
              <a:rPr lang="en-US" altLang="en-US" sz="1800" dirty="0" smtClean="0">
                <a:solidFill>
                  <a:schemeClr val="tx2"/>
                </a:solidFill>
                <a:latin typeface="Arial" panose="020B0604020202020204" pitchFamily="34" charset="0"/>
                <a:cs typeface="Arial" panose="020B0604020202020204" pitchFamily="34" charset="0"/>
              </a:rPr>
              <a:t>very benchmark</a:t>
            </a:r>
          </a:p>
          <a:p>
            <a:pPr lvl="1" eaLnBrk="1" hangingPunct="1"/>
            <a:r>
              <a:rPr lang="en-US" altLang="en-US" sz="1800" dirty="0" smtClean="0">
                <a:solidFill>
                  <a:schemeClr val="tx2"/>
                </a:solidFill>
                <a:latin typeface="Arial" panose="020B0604020202020204" pitchFamily="34" charset="0"/>
                <a:cs typeface="Arial" panose="020B0604020202020204" pitchFamily="34" charset="0"/>
              </a:rPr>
              <a:t>Vertical gravity gradient (CG6) at every benchmark</a:t>
            </a:r>
          </a:p>
        </p:txBody>
      </p:sp>
      <p:sp>
        <p:nvSpPr>
          <p:cNvPr id="614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D6ACD30E-7167-4E47-837B-62F8AF17359B}" type="slidenum">
              <a:rPr lang="en-US" altLang="en-US" sz="1200" smtClean="0">
                <a:solidFill>
                  <a:srgbClr val="898989"/>
                </a:solidFill>
              </a:rPr>
              <a:pPr>
                <a:spcBef>
                  <a:spcPct val="0"/>
                </a:spcBef>
                <a:buFontTx/>
                <a:buNone/>
              </a:pPr>
              <a:t>40</a:t>
            </a:fld>
            <a:endParaRPr lang="en-US" altLang="en-US" sz="1200" smtClean="0">
              <a:solidFill>
                <a:srgbClr val="898989"/>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888" y="4003675"/>
            <a:ext cx="3611271" cy="27084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576" y="4004760"/>
            <a:ext cx="3609824" cy="27073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3995" y="4353737"/>
            <a:ext cx="2695303" cy="2021477"/>
          </a:xfrm>
          <a:prstGeom prst="rect">
            <a:avLst/>
          </a:prstGeom>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Long Period GPS</a:t>
            </a:r>
          </a:p>
        </p:txBody>
      </p:sp>
      <p:sp>
        <p:nvSpPr>
          <p:cNvPr id="62467" name="Content Placeholder 2"/>
          <p:cNvSpPr>
            <a:spLocks noGrp="1"/>
          </p:cNvSpPr>
          <p:nvPr>
            <p:ph idx="1"/>
          </p:nvPr>
        </p:nvSpPr>
        <p:spPr>
          <a:xfrm>
            <a:off x="936625" y="4064000"/>
            <a:ext cx="8229600" cy="1916113"/>
          </a:xfrm>
        </p:spPr>
        <p:txBody>
          <a:bodyPr/>
          <a:lstStyle/>
          <a:p>
            <a:pPr eaLnBrk="1" hangingPunct="1"/>
            <a:r>
              <a:rPr lang="en-US" altLang="en-US" sz="2400" dirty="0" smtClean="0">
                <a:solidFill>
                  <a:schemeClr val="tx2"/>
                </a:solidFill>
                <a:latin typeface="Arial" panose="020B0604020202020204" pitchFamily="34" charset="0"/>
                <a:cs typeface="Arial" panose="020B0604020202020204" pitchFamily="34" charset="0"/>
              </a:rPr>
              <a:t>Calibrated, fixed-height antennas, all identical models</a:t>
            </a:r>
          </a:p>
          <a:p>
            <a:pPr eaLnBrk="1" hangingPunct="1"/>
            <a:r>
              <a:rPr lang="en-US" altLang="en-US" sz="2400" dirty="0" smtClean="0">
                <a:solidFill>
                  <a:schemeClr val="tx2"/>
                </a:solidFill>
                <a:latin typeface="Arial" panose="020B0604020202020204" pitchFamily="34" charset="0"/>
                <a:cs typeface="Arial" panose="020B0604020202020204" pitchFamily="34" charset="0"/>
              </a:rPr>
              <a:t>In Colorado 2017:</a:t>
            </a:r>
          </a:p>
          <a:p>
            <a:pPr lvl="1" eaLnBrk="1" hangingPunct="1"/>
            <a:r>
              <a:rPr lang="en-US" altLang="en-US" sz="2000" dirty="0" smtClean="0">
                <a:solidFill>
                  <a:schemeClr val="tx2"/>
                </a:solidFill>
                <a:latin typeface="Arial" panose="020B0604020202020204" pitchFamily="34" charset="0"/>
                <a:cs typeface="Arial" panose="020B0604020202020204" pitchFamily="34" charset="0"/>
              </a:rPr>
              <a:t>24 complete sets of equipment  (2 parties, 10 sets each) </a:t>
            </a:r>
          </a:p>
          <a:p>
            <a:pPr lvl="1" eaLnBrk="1" hangingPunct="1"/>
            <a:r>
              <a:rPr lang="en-US" altLang="en-US" sz="2000" dirty="0" smtClean="0">
                <a:solidFill>
                  <a:schemeClr val="tx2"/>
                </a:solidFill>
                <a:latin typeface="Arial" panose="020B0604020202020204" pitchFamily="34" charset="0"/>
                <a:cs typeface="Arial" panose="020B0604020202020204" pitchFamily="34" charset="0"/>
              </a:rPr>
              <a:t>Each party observed 5 new stations each day  </a:t>
            </a:r>
          </a:p>
          <a:p>
            <a:pPr lvl="1" eaLnBrk="1" hangingPunct="1"/>
            <a:r>
              <a:rPr lang="en-US" altLang="en-US" sz="2000" dirty="0" smtClean="0">
                <a:solidFill>
                  <a:schemeClr val="tx2"/>
                </a:solidFill>
                <a:latin typeface="Arial" panose="020B0604020202020204" pitchFamily="34" charset="0"/>
                <a:cs typeface="Arial" panose="020B0604020202020204" pitchFamily="34" charset="0"/>
              </a:rPr>
              <a:t>24 hours &amp; 16+ hours of observation each day</a:t>
            </a:r>
          </a:p>
          <a:p>
            <a:pPr lvl="1" eaLnBrk="1" hangingPunct="1"/>
            <a:r>
              <a:rPr lang="en-US" altLang="en-US" sz="2000" dirty="0" smtClean="0">
                <a:solidFill>
                  <a:schemeClr val="tx2"/>
                </a:solidFill>
                <a:latin typeface="Arial" panose="020B0604020202020204" pitchFamily="34" charset="0"/>
                <a:cs typeface="Arial" panose="020B0604020202020204" pitchFamily="34" charset="0"/>
              </a:rPr>
              <a:t>Project processed with OPUS Projects</a:t>
            </a:r>
          </a:p>
        </p:txBody>
      </p:sp>
      <p:sp>
        <p:nvSpPr>
          <p:cNvPr id="624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2ECDEDAF-C6A5-4B08-BD15-C065ABA576A1}" type="slidenum">
              <a:rPr lang="en-US" altLang="en-US" sz="1200" smtClean="0">
                <a:solidFill>
                  <a:srgbClr val="898989"/>
                </a:solidFill>
              </a:rPr>
              <a:pPr>
                <a:spcBef>
                  <a:spcPct val="0"/>
                </a:spcBef>
                <a:buFontTx/>
                <a:buNone/>
              </a:pPr>
              <a:t>41</a:t>
            </a:fld>
            <a:endParaRPr lang="en-US" altLang="en-US" sz="1200" smtClean="0">
              <a:solidFill>
                <a:srgbClr val="898989"/>
              </a:solidFill>
            </a:endParaRPr>
          </a:p>
        </p:txBody>
      </p:sp>
      <p:pic>
        <p:nvPicPr>
          <p:cNvPr id="62469" name="Picture 3" descr="C:\temp\GPSequip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1262063"/>
            <a:ext cx="69754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sz="3200" b="1" dirty="0" smtClean="0">
                <a:solidFill>
                  <a:srgbClr val="004F8A"/>
                </a:solidFill>
                <a:latin typeface="Arial" panose="020B0604020202020204" pitchFamily="34" charset="0"/>
                <a:cs typeface="Arial" panose="020B0604020202020204" pitchFamily="34" charset="0"/>
              </a:rPr>
              <a:t>Survey Techniques: Deflection of the Vertical (DoV)</a:t>
            </a:r>
          </a:p>
        </p:txBody>
      </p:sp>
      <p:sp>
        <p:nvSpPr>
          <p:cNvPr id="63491" name="Content Placeholder 2"/>
          <p:cNvSpPr>
            <a:spLocks noGrp="1"/>
          </p:cNvSpPr>
          <p:nvPr>
            <p:ph idx="1"/>
          </p:nvPr>
        </p:nvSpPr>
        <p:spPr>
          <a:xfrm>
            <a:off x="287338" y="4427538"/>
            <a:ext cx="5097462" cy="2165350"/>
          </a:xfrm>
        </p:spPr>
        <p:txBody>
          <a:bodyPr/>
          <a:lstStyle/>
          <a:p>
            <a:pPr eaLnBrk="1" hangingPunct="1"/>
            <a:r>
              <a:rPr lang="en-US" altLang="en-US" sz="2000" dirty="0" smtClean="0">
                <a:solidFill>
                  <a:schemeClr val="tx2"/>
                </a:solidFill>
                <a:latin typeface="Arial" panose="020B0604020202020204" pitchFamily="34" charset="0"/>
                <a:cs typeface="Arial" panose="020B0604020202020204" pitchFamily="34" charset="0"/>
              </a:rPr>
              <a:t>In Colorado, 2017: </a:t>
            </a:r>
          </a:p>
          <a:p>
            <a:pPr lvl="1" eaLnBrk="1" hangingPunct="1"/>
            <a:r>
              <a:rPr lang="en-US" altLang="en-US" sz="1600" dirty="0" smtClean="0">
                <a:solidFill>
                  <a:schemeClr val="tx2"/>
                </a:solidFill>
                <a:latin typeface="Arial" panose="020B0604020202020204" pitchFamily="34" charset="0"/>
                <a:cs typeface="Arial" panose="020B0604020202020204" pitchFamily="34" charset="0"/>
              </a:rPr>
              <a:t>223 stations (14 repeat observations)</a:t>
            </a:r>
          </a:p>
          <a:p>
            <a:pPr lvl="1" eaLnBrk="1" hangingPunct="1"/>
            <a:r>
              <a:rPr lang="en-US" altLang="en-US" sz="1600" dirty="0" smtClean="0">
                <a:solidFill>
                  <a:schemeClr val="tx2"/>
                </a:solidFill>
                <a:latin typeface="Arial" panose="020B0604020202020204" pitchFamily="34" charset="0"/>
                <a:cs typeface="Arial" panose="020B0604020202020204" pitchFamily="34" charset="0"/>
              </a:rPr>
              <a:t>39 nights </a:t>
            </a:r>
          </a:p>
          <a:p>
            <a:pPr lvl="1" eaLnBrk="1" hangingPunct="1"/>
            <a:r>
              <a:rPr lang="en-US" altLang="en-US" sz="1600" dirty="0" smtClean="0">
                <a:solidFill>
                  <a:schemeClr val="tx2"/>
                </a:solidFill>
                <a:latin typeface="Arial" panose="020B0604020202020204" pitchFamily="34" charset="0"/>
                <a:cs typeface="Arial" panose="020B0604020202020204" pitchFamily="34" charset="0"/>
              </a:rPr>
              <a:t>~6 stations/night </a:t>
            </a:r>
          </a:p>
          <a:p>
            <a:pPr lvl="1" eaLnBrk="1" hangingPunct="1"/>
            <a:r>
              <a:rPr lang="en-US" altLang="en-US" sz="1600" dirty="0" smtClean="0">
                <a:solidFill>
                  <a:schemeClr val="tx2"/>
                </a:solidFill>
                <a:latin typeface="Arial" panose="020B0604020202020204" pitchFamily="34" charset="0"/>
                <a:cs typeface="Arial" panose="020B0604020202020204" pitchFamily="34" charset="0"/>
              </a:rPr>
              <a:t>Observing with Swiss CODIAC (</a:t>
            </a:r>
            <a:r>
              <a:rPr lang="en-US" altLang="en-US" sz="1600" dirty="0" err="1" smtClean="0">
                <a:solidFill>
                  <a:schemeClr val="tx2"/>
                </a:solidFill>
                <a:latin typeface="Arial" panose="020B0604020202020204" pitchFamily="34" charset="0"/>
                <a:cs typeface="Arial" panose="020B0604020202020204" pitchFamily="34" charset="0"/>
              </a:rPr>
              <a:t>COmpact</a:t>
            </a:r>
            <a:r>
              <a:rPr lang="en-US" altLang="en-US" sz="1600" dirty="0" smtClean="0">
                <a:solidFill>
                  <a:schemeClr val="tx2"/>
                </a:solidFill>
                <a:latin typeface="Arial" panose="020B0604020202020204" pitchFamily="34" charset="0"/>
                <a:cs typeface="Arial" panose="020B0604020202020204" pitchFamily="34" charset="0"/>
              </a:rPr>
              <a:t> </a:t>
            </a:r>
            <a:r>
              <a:rPr lang="en-US" altLang="en-US" sz="1600" dirty="0" err="1" smtClean="0">
                <a:solidFill>
                  <a:schemeClr val="tx2"/>
                </a:solidFill>
                <a:latin typeface="Arial" panose="020B0604020202020204" pitchFamily="34" charset="0"/>
                <a:cs typeface="Arial" panose="020B0604020202020204" pitchFamily="34" charset="0"/>
              </a:rPr>
              <a:t>DIgital</a:t>
            </a:r>
            <a:r>
              <a:rPr lang="en-US" altLang="en-US" sz="1600" dirty="0" smtClean="0">
                <a:solidFill>
                  <a:schemeClr val="tx2"/>
                </a:solidFill>
                <a:latin typeface="Arial" panose="020B0604020202020204" pitchFamily="34" charset="0"/>
                <a:cs typeface="Arial" panose="020B0604020202020204" pitchFamily="34" charset="0"/>
              </a:rPr>
              <a:t> Astrometric Camera), courtesy Technical University of Zurich.</a:t>
            </a:r>
          </a:p>
        </p:txBody>
      </p:sp>
      <p:sp>
        <p:nvSpPr>
          <p:cNvPr id="634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2317365-7802-477C-BBA6-525AD9697933}" type="slidenum">
              <a:rPr lang="en-US" altLang="en-US" sz="1200" smtClean="0">
                <a:solidFill>
                  <a:srgbClr val="898989"/>
                </a:solidFill>
              </a:rPr>
              <a:pPr>
                <a:spcBef>
                  <a:spcPct val="0"/>
                </a:spcBef>
                <a:buFontTx/>
                <a:buNone/>
              </a:pPr>
              <a:t>42</a:t>
            </a:fld>
            <a:endParaRPr lang="en-US" altLang="en-US" sz="1200" smtClean="0">
              <a:solidFill>
                <a:srgbClr val="898989"/>
              </a:solidFill>
            </a:endParaRPr>
          </a:p>
        </p:txBody>
      </p:sp>
      <p:pic>
        <p:nvPicPr>
          <p:cNvPr id="634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1401763"/>
            <a:ext cx="3368675" cy="252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287338" y="1401763"/>
            <a:ext cx="5030787" cy="2482850"/>
          </a:xfrm>
          <a:prstGeom prst="rect">
            <a:avLst/>
          </a:prstGeom>
          <a:noFill/>
          <a:ln w="9525">
            <a:noFill/>
            <a:miter lim="800000"/>
            <a:headEnd/>
            <a:tailEnd/>
          </a:ln>
        </p:spPr>
        <p:txBody>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smtClean="0">
                <a:solidFill>
                  <a:schemeClr val="tx2"/>
                </a:solidFill>
                <a:latin typeface="Arial" panose="020B0604020202020204" pitchFamily="34" charset="0"/>
                <a:cs typeface="Arial" panose="020B0604020202020204" pitchFamily="34" charset="0"/>
              </a:rPr>
              <a:t>Measure the slope of the geoid directly!</a:t>
            </a:r>
          </a:p>
          <a:p>
            <a:pPr>
              <a:defRPr/>
            </a:pPr>
            <a:r>
              <a:rPr lang="en-US" sz="1800" dirty="0" smtClean="0">
                <a:solidFill>
                  <a:schemeClr val="tx2"/>
                </a:solidFill>
                <a:latin typeface="Arial" panose="020B0604020202020204" pitchFamily="34" charset="0"/>
                <a:cs typeface="Arial" panose="020B0604020202020204" pitchFamily="34" charset="0"/>
              </a:rPr>
              <a:t>Precision tilt meters provide alignment “level” to the geoid.</a:t>
            </a:r>
          </a:p>
          <a:p>
            <a:pPr>
              <a:defRPr/>
            </a:pPr>
            <a:r>
              <a:rPr lang="en-US" sz="1800" dirty="0" smtClean="0">
                <a:solidFill>
                  <a:schemeClr val="tx2"/>
                </a:solidFill>
                <a:latin typeface="Arial" panose="020B0604020202020204" pitchFamily="34" charset="0"/>
                <a:cs typeface="Arial" panose="020B0604020202020204" pitchFamily="34" charset="0"/>
              </a:rPr>
              <a:t>Celestial almanacs provide predicted alignment with star field (relative to ellipsoid).</a:t>
            </a:r>
          </a:p>
          <a:p>
            <a:pPr>
              <a:defRPr/>
            </a:pPr>
            <a:r>
              <a:rPr lang="en-US" sz="1800" dirty="0" smtClean="0">
                <a:solidFill>
                  <a:schemeClr val="tx2"/>
                </a:solidFill>
                <a:latin typeface="Arial" panose="020B0604020202020204" pitchFamily="34" charset="0"/>
                <a:cs typeface="Arial" panose="020B0604020202020204" pitchFamily="34" charset="0"/>
              </a:rPr>
              <a:t>The difference between the two vectors (broken into orthogonal components) are the Deflections of the Vertical (or “slopes”).</a:t>
            </a:r>
          </a:p>
          <a:p>
            <a:pPr marL="0" indent="0">
              <a:buFont typeface="Arial" pitchFamily="34" charset="0"/>
              <a:buNone/>
              <a:defRPr/>
            </a:pPr>
            <a:endParaRPr lang="en-US" sz="1800" dirty="0">
              <a:solidFill>
                <a:schemeClr val="tx2"/>
              </a:solidFill>
              <a:latin typeface="Arial" panose="020B0604020202020204" pitchFamily="34" charset="0"/>
              <a:cs typeface="Arial" panose="020B0604020202020204" pitchFamily="34" charset="0"/>
            </a:endParaRPr>
          </a:p>
          <a:p>
            <a:pPr marL="0" indent="0">
              <a:buFont typeface="Arial" pitchFamily="34" charset="0"/>
              <a:buNone/>
              <a:defRPr/>
            </a:pPr>
            <a:endParaRPr lang="en-US" sz="1800" dirty="0">
              <a:solidFill>
                <a:schemeClr val="tx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28270" y="3872769"/>
            <a:ext cx="3322637" cy="2491978"/>
          </a:xfrm>
          <a:prstGeom prst="rect">
            <a:avLst/>
          </a:prstGeom>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9"/>
            <a:ext cx="8229600" cy="715962"/>
          </a:xfrm>
        </p:spPr>
        <p:txBody>
          <a:bodyPr/>
          <a:lstStyle/>
          <a:p>
            <a:pPr eaLnBrk="1" hangingPunct="1"/>
            <a:r>
              <a:rPr lang="en-US" altLang="en-US" sz="3600" b="1" dirty="0" smtClean="0">
                <a:solidFill>
                  <a:srgbClr val="004F8A"/>
                </a:solidFill>
                <a:latin typeface="Arial" panose="020B0604020202020204" pitchFamily="34" charset="0"/>
                <a:cs typeface="Arial" panose="020B0604020202020204" pitchFamily="34" charset="0"/>
              </a:rPr>
              <a:t>Results from Texas and Iowa*</a:t>
            </a:r>
          </a:p>
        </p:txBody>
      </p:sp>
      <p:sp>
        <p:nvSpPr>
          <p:cNvPr id="59395" name="Slide Number Placeholder 3"/>
          <p:cNvSpPr>
            <a:spLocks noGrp="1"/>
          </p:cNvSpPr>
          <p:nvPr>
            <p:ph type="sldNum" sz="quarter" idx="12"/>
          </p:nvPr>
        </p:nvSpPr>
        <p:spPr bwMode="auto">
          <a:xfrm>
            <a:off x="8520113" y="6492875"/>
            <a:ext cx="5476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C7AD8214-56A0-4ECC-92E2-19D1A3DB5AC9}" type="slidenum">
              <a:rPr lang="en-US" altLang="en-US" sz="1200">
                <a:solidFill>
                  <a:srgbClr val="898989"/>
                </a:solidFill>
              </a:rPr>
              <a:pPr>
                <a:spcBef>
                  <a:spcPct val="0"/>
                </a:spcBef>
                <a:buFontTx/>
                <a:buNone/>
              </a:pPr>
              <a:t>43</a:t>
            </a:fld>
            <a:endParaRPr lang="en-US" altLang="en-US" sz="1200" dirty="0">
              <a:solidFill>
                <a:srgbClr val="898989"/>
              </a:solidFill>
            </a:endParaRPr>
          </a:p>
        </p:txBody>
      </p:sp>
      <p:sp>
        <p:nvSpPr>
          <p:cNvPr id="23556" name="Rectangle 4"/>
          <p:cNvSpPr>
            <a:spLocks noChangeArrowheads="1"/>
          </p:cNvSpPr>
          <p:nvPr/>
        </p:nvSpPr>
        <p:spPr bwMode="auto">
          <a:xfrm>
            <a:off x="4225925" y="838200"/>
            <a:ext cx="470471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800100" indent="-3429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auto" hangingPunct="1">
              <a:spcBef>
                <a:spcPct val="0"/>
              </a:spcBef>
              <a:spcAft>
                <a:spcPts val="0"/>
              </a:spcAft>
              <a:defRPr/>
            </a:pPr>
            <a:r>
              <a:rPr lang="en-US" altLang="en-US" sz="2000" dirty="0" smtClean="0">
                <a:solidFill>
                  <a:schemeClr val="tx2"/>
                </a:solidFill>
                <a:latin typeface="+mn-lt"/>
                <a:ea typeface="ＭＳ Ｐゴシック" charset="0"/>
                <a:cs typeface="ＭＳ Ｐゴシック" charset="0"/>
              </a:rPr>
              <a:t>Measured </a:t>
            </a:r>
            <a:r>
              <a:rPr lang="en-US" altLang="en-US" sz="2000" dirty="0">
                <a:solidFill>
                  <a:schemeClr val="tx2"/>
                </a:solidFill>
                <a:latin typeface="+mn-lt"/>
                <a:ea typeface="ＭＳ Ｐゴシック" charset="0"/>
                <a:cs typeface="ＭＳ Ｐゴシック" charset="0"/>
              </a:rPr>
              <a:t>slopes were compared with NGS (and other) geoid models</a:t>
            </a:r>
          </a:p>
          <a:p>
            <a:pPr eaLnBrk="1" fontAlgn="auto" hangingPunct="1">
              <a:spcBef>
                <a:spcPct val="0"/>
              </a:spcBef>
              <a:spcAft>
                <a:spcPts val="0"/>
              </a:spcAft>
              <a:defRPr/>
            </a:pPr>
            <a:r>
              <a:rPr lang="en-US" altLang="en-US" sz="2000" dirty="0">
                <a:solidFill>
                  <a:schemeClr val="tx2"/>
                </a:solidFill>
                <a:latin typeface="+mn-lt"/>
                <a:ea typeface="ＭＳ Ｐゴシック" charset="0"/>
                <a:cs typeface="ＭＳ Ｐゴシック" charset="0"/>
              </a:rPr>
              <a:t>Texas and Iowa GSVS both </a:t>
            </a:r>
            <a:r>
              <a:rPr lang="en-US" altLang="en-US" sz="2000" b="1" dirty="0">
                <a:solidFill>
                  <a:schemeClr val="tx2"/>
                </a:solidFill>
                <a:latin typeface="+mn-lt"/>
                <a:ea typeface="ＭＳ Ｐゴシック" charset="0"/>
                <a:cs typeface="ＭＳ Ｐゴシック" charset="0"/>
              </a:rPr>
              <a:t>confirmed</a:t>
            </a:r>
            <a:r>
              <a:rPr lang="en-US" altLang="en-US" sz="2000" dirty="0">
                <a:solidFill>
                  <a:schemeClr val="tx2"/>
                </a:solidFill>
                <a:latin typeface="+mn-lt"/>
                <a:ea typeface="ＭＳ Ｐゴシック" charset="0"/>
                <a:cs typeface="ＭＳ Ｐゴシック" charset="0"/>
              </a:rPr>
              <a:t> </a:t>
            </a:r>
            <a:r>
              <a:rPr lang="en-US" altLang="en-US" sz="2000" dirty="0" smtClean="0">
                <a:solidFill>
                  <a:schemeClr val="tx2"/>
                </a:solidFill>
                <a:latin typeface="+mn-lt"/>
                <a:ea typeface="ＭＳ Ｐゴシック" charset="0"/>
                <a:cs typeface="ＭＳ Ｐゴシック" charset="0"/>
              </a:rPr>
              <a:t>  1-2cm </a:t>
            </a:r>
            <a:r>
              <a:rPr lang="en-US" altLang="en-US" sz="2000" dirty="0">
                <a:solidFill>
                  <a:schemeClr val="tx2"/>
                </a:solidFill>
                <a:latin typeface="+mn-lt"/>
                <a:ea typeface="ＭＳ Ｐゴシック" charset="0"/>
                <a:cs typeface="ＭＳ Ｐゴシック" charset="0"/>
              </a:rPr>
              <a:t>geoid accuracy, as expected!</a:t>
            </a:r>
          </a:p>
          <a:p>
            <a:pPr marL="0" indent="0" eaLnBrk="1" fontAlgn="auto" hangingPunct="1">
              <a:spcBef>
                <a:spcPct val="0"/>
              </a:spcBef>
              <a:spcAft>
                <a:spcPts val="0"/>
              </a:spcAft>
              <a:buFont typeface="Arial" charset="0"/>
              <a:buNone/>
              <a:defRPr/>
            </a:pPr>
            <a:endParaRPr lang="en-US" altLang="en-US" sz="2400" dirty="0" smtClean="0">
              <a:solidFill>
                <a:schemeClr val="tx2"/>
              </a:solidFill>
              <a:cs typeface="Arial" charset="0"/>
            </a:endParaRPr>
          </a:p>
        </p:txBody>
      </p:sp>
      <p:sp>
        <p:nvSpPr>
          <p:cNvPr id="59397" name="Rectangle 6"/>
          <p:cNvSpPr>
            <a:spLocks noChangeArrowheads="1"/>
          </p:cNvSpPr>
          <p:nvPr/>
        </p:nvSpPr>
        <p:spPr bwMode="auto">
          <a:xfrm>
            <a:off x="4029075" y="2133600"/>
            <a:ext cx="4048125" cy="107721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solidFill>
                  <a:schemeClr val="tx1">
                    <a:lumMod val="65000"/>
                    <a:lumOff val="35000"/>
                  </a:schemeClr>
                </a:solidFill>
              </a:rPr>
              <a:t>"Confirming regional 1 cm differential geoid accuracy from airborne gravimetry: the Geoid Slope Validation Survey of 2011", Smith </a:t>
            </a:r>
            <a:r>
              <a:rPr lang="en-US" altLang="en-US" sz="1600" i="1" dirty="0">
                <a:solidFill>
                  <a:schemeClr val="tx1">
                    <a:lumMod val="65000"/>
                    <a:lumOff val="35000"/>
                  </a:schemeClr>
                </a:solidFill>
              </a:rPr>
              <a:t>et al</a:t>
            </a:r>
            <a:r>
              <a:rPr lang="en-US" altLang="en-US" sz="1600" dirty="0">
                <a:solidFill>
                  <a:schemeClr val="tx1">
                    <a:lumMod val="65000"/>
                    <a:lumOff val="35000"/>
                  </a:schemeClr>
                </a:solidFill>
              </a:rPr>
              <a:t>., Journal of Geodesy, 2013.</a:t>
            </a:r>
          </a:p>
        </p:txBody>
      </p:sp>
      <p:pic>
        <p:nvPicPr>
          <p:cNvPr id="59399" name="Picture 8" descr="C:\temp\geoidMod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 y="1056089"/>
            <a:ext cx="3536950" cy="453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4800" y="6163084"/>
            <a:ext cx="3536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smtClean="0">
                <a:solidFill>
                  <a:schemeClr val="tx2"/>
                </a:solidFill>
              </a:rPr>
              <a:t>* Again, the 2017 Colorado data are still being analyzed</a:t>
            </a:r>
            <a:endParaRPr lang="en-US" altLang="en-US" sz="1600" dirty="0">
              <a:solidFill>
                <a:schemeClr val="tx2"/>
              </a:solidFill>
            </a:endParaRPr>
          </a:p>
        </p:txBody>
      </p:sp>
      <p:sp>
        <p:nvSpPr>
          <p:cNvPr id="9" name="Rectangle 6"/>
          <p:cNvSpPr>
            <a:spLocks noChangeArrowheads="1"/>
          </p:cNvSpPr>
          <p:nvPr/>
        </p:nvSpPr>
        <p:spPr bwMode="auto">
          <a:xfrm>
            <a:off x="4313237" y="5624475"/>
            <a:ext cx="4449763" cy="107721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r" eaLnBrk="1" hangingPunct="1"/>
            <a:r>
              <a:rPr lang="en-US" altLang="en-US" sz="1600" dirty="0">
                <a:solidFill>
                  <a:schemeClr val="tx1">
                    <a:lumMod val="65000"/>
                    <a:lumOff val="35000"/>
                  </a:schemeClr>
                </a:solidFill>
                <a:ea typeface="MS PGothic" panose="020B0600070205080204" pitchFamily="34" charset="-128"/>
              </a:rPr>
              <a:t>“The Geoid Slope validation Survey 2014 and GRAV-D airborne gravity enhanced geoid comparison results in Iowa", Wang et al., Journal of Geodesy, 2017 91:1261-1276.</a:t>
            </a:r>
          </a:p>
        </p:txBody>
      </p:sp>
      <p:pic>
        <p:nvPicPr>
          <p:cNvPr id="2" name="Picture 1"/>
          <p:cNvPicPr>
            <a:picLocks noChangeAspect="1"/>
          </p:cNvPicPr>
          <p:nvPr/>
        </p:nvPicPr>
        <p:blipFill>
          <a:blip r:embed="rId4"/>
          <a:stretch>
            <a:fillRect/>
          </a:stretch>
        </p:blipFill>
        <p:spPr>
          <a:xfrm>
            <a:off x="4724400" y="3241964"/>
            <a:ext cx="4024409" cy="2367839"/>
          </a:xfrm>
          <a:prstGeom prst="rect">
            <a:avLst/>
          </a:prstGeom>
        </p:spPr>
      </p:pic>
      <p:sp>
        <p:nvSpPr>
          <p:cNvPr id="3" name="TextBox 2"/>
          <p:cNvSpPr txBox="1"/>
          <p:nvPr/>
        </p:nvSpPr>
        <p:spPr>
          <a:xfrm>
            <a:off x="228600" y="990600"/>
            <a:ext cx="1204882" cy="369332"/>
          </a:xfrm>
          <a:prstGeom prst="rect">
            <a:avLst/>
          </a:prstGeom>
          <a:solidFill>
            <a:srgbClr val="FF0000"/>
          </a:solidFill>
        </p:spPr>
        <p:txBody>
          <a:bodyPr wrap="none" rtlCol="0">
            <a:spAutoFit/>
          </a:bodyPr>
          <a:lstStyle/>
          <a:p>
            <a:r>
              <a:rPr lang="en-US" dirty="0" smtClean="0">
                <a:solidFill>
                  <a:srgbClr val="FFFF00"/>
                </a:solidFill>
              </a:rPr>
              <a:t>Texas 2011</a:t>
            </a:r>
            <a:endParaRPr lang="en-US" dirty="0">
              <a:solidFill>
                <a:srgbClr val="FFFF00"/>
              </a:solidFill>
            </a:endParaRPr>
          </a:p>
        </p:txBody>
      </p:sp>
      <p:sp>
        <p:nvSpPr>
          <p:cNvPr id="11" name="TextBox 10"/>
          <p:cNvSpPr txBox="1"/>
          <p:nvPr/>
        </p:nvSpPr>
        <p:spPr>
          <a:xfrm>
            <a:off x="7681767" y="3230659"/>
            <a:ext cx="1157433" cy="369332"/>
          </a:xfrm>
          <a:prstGeom prst="rect">
            <a:avLst/>
          </a:prstGeom>
          <a:solidFill>
            <a:srgbClr val="FF0000"/>
          </a:solidFill>
        </p:spPr>
        <p:txBody>
          <a:bodyPr wrap="none" rtlCol="0">
            <a:spAutoFit/>
          </a:bodyPr>
          <a:lstStyle/>
          <a:p>
            <a:r>
              <a:rPr lang="en-US" dirty="0" smtClean="0">
                <a:solidFill>
                  <a:srgbClr val="FFFF00"/>
                </a:solidFill>
              </a:rPr>
              <a:t>Iowa 2014</a:t>
            </a:r>
            <a:endParaRPr lang="en-US" dirty="0">
              <a:solidFill>
                <a:srgbClr val="FFFF00"/>
              </a:solidFill>
            </a:endParaRPr>
          </a:p>
        </p:txBody>
      </p:sp>
    </p:spTree>
    <p:extLst>
      <p:ext uri="{BB962C8B-B14F-4D97-AF65-F5344CB8AC3E}">
        <p14:creationId xmlns:p14="http://schemas.microsoft.com/office/powerpoint/2010/main" val="133434420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p:cNvSpPr>
          <p:nvPr>
            <p:ph type="ctrTitle"/>
          </p:nvPr>
        </p:nvSpPr>
        <p:spPr>
          <a:xfrm>
            <a:off x="990600" y="504825"/>
            <a:ext cx="7010400" cy="685800"/>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Summary</a:t>
            </a:r>
          </a:p>
        </p:txBody>
      </p:sp>
      <p:sp>
        <p:nvSpPr>
          <p:cNvPr id="70659" name="Rectangle 5"/>
          <p:cNvSpPr>
            <a:spLocks noGrp="1"/>
          </p:cNvSpPr>
          <p:nvPr>
            <p:ph type="subTitle" idx="1"/>
          </p:nvPr>
        </p:nvSpPr>
        <p:spPr>
          <a:xfrm>
            <a:off x="723900" y="1219200"/>
            <a:ext cx="7962900" cy="4638675"/>
          </a:xfrm>
        </p:spPr>
        <p:txBody>
          <a:bodyPr/>
          <a:lstStyle/>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The new vertical height system, </a:t>
            </a:r>
            <a:r>
              <a:rPr lang="en-US" altLang="en-US" sz="2000" b="1" dirty="0">
                <a:solidFill>
                  <a:schemeClr val="tx2"/>
                </a:solidFill>
                <a:latin typeface="Arial" panose="020B0604020202020204" pitchFamily="34" charset="0"/>
                <a:cs typeface="Arial" panose="020B0604020202020204" pitchFamily="34" charset="0"/>
              </a:rPr>
              <a:t>NAPGD2022</a:t>
            </a:r>
            <a:r>
              <a:rPr lang="en-US" altLang="en-US" sz="2000" dirty="0" smtClean="0">
                <a:solidFill>
                  <a:schemeClr val="tx2"/>
                </a:solidFill>
                <a:latin typeface="Arial" panose="020B0604020202020204" pitchFamily="34" charset="0"/>
                <a:cs typeface="Arial" panose="020B0604020202020204" pitchFamily="34" charset="0"/>
              </a:rPr>
              <a:t>, will use a surface of constant geopotential as the vertical datum (the geoid).   </a:t>
            </a:r>
            <a:endParaRPr lang="en-US" altLang="en-US" sz="2000" b="1" dirty="0" smtClean="0">
              <a:solidFill>
                <a:schemeClr val="tx2"/>
              </a:solidFill>
              <a:latin typeface="Arial" panose="020B0604020202020204" pitchFamily="34" charset="0"/>
              <a:cs typeface="Arial" panose="020B0604020202020204" pitchFamily="34" charset="0"/>
            </a:endParaRPr>
          </a:p>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NGS will provide the geoid undulation “correction” to get orthometric heights from ellipsoidal heights.</a:t>
            </a:r>
          </a:p>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To verify geoid precision, ground-based geoid slope measurements (derived from both classic techniques and direct measurements of DoV) over varying distance </a:t>
            </a:r>
            <a:r>
              <a:rPr lang="en-US" altLang="en-US" sz="2000" smtClean="0">
                <a:solidFill>
                  <a:schemeClr val="tx2"/>
                </a:solidFill>
                <a:latin typeface="Arial" panose="020B0604020202020204" pitchFamily="34" charset="0"/>
                <a:cs typeface="Arial" panose="020B0604020202020204" pitchFamily="34" charset="0"/>
              </a:rPr>
              <a:t>scales were </a:t>
            </a:r>
            <a:r>
              <a:rPr lang="en-US" altLang="en-US" sz="2000" dirty="0" smtClean="0">
                <a:solidFill>
                  <a:schemeClr val="tx2"/>
                </a:solidFill>
                <a:latin typeface="Arial" panose="020B0604020202020204" pitchFamily="34" charset="0"/>
                <a:cs typeface="Arial" panose="020B0604020202020204" pitchFamily="34" charset="0"/>
              </a:rPr>
              <a:t>used to compare various geoid models.  </a:t>
            </a:r>
          </a:p>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Comparing this “ground truth” to the models also allows for a direct quantification of the improvement when airborne gravity data are included.</a:t>
            </a:r>
          </a:p>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To date, two such surveys have been conducted successfully in reasonably flat terrain.</a:t>
            </a:r>
          </a:p>
          <a:p>
            <a:pPr marL="171450" indent="-171450" algn="l" eaLnBrk="1" hangingPunct="1">
              <a:buFont typeface="Arial" panose="020B0604020202020204" pitchFamily="34" charset="0"/>
              <a:buChar char="•"/>
            </a:pPr>
            <a:r>
              <a:rPr lang="en-US" altLang="en-US" sz="2000" dirty="0" smtClean="0">
                <a:solidFill>
                  <a:schemeClr val="tx2"/>
                </a:solidFill>
                <a:latin typeface="Arial" panose="020B0604020202020204" pitchFamily="34" charset="0"/>
                <a:cs typeface="Arial" panose="020B0604020202020204" pitchFamily="34" charset="0"/>
              </a:rPr>
              <a:t>Colorado has now been observed for a final, challenging test.  Look for final results later in 2018!</a:t>
            </a:r>
            <a:endParaRPr lang="en-US" altLang="en-US" sz="1800" dirty="0" smtClean="0">
              <a:solidFill>
                <a:schemeClr val="tx2"/>
              </a:solidFill>
              <a:latin typeface="Arial" panose="020B0604020202020204" pitchFamily="34" charset="0"/>
              <a:cs typeface="Arial" panose="020B0604020202020204" pitchFamily="34" charset="0"/>
            </a:endParaRPr>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C8410DB-89EE-4FB2-8D35-C2E78DEDD14F}" type="slidenum">
              <a:rPr lang="en-US" altLang="en-US" sz="1200" smtClean="0">
                <a:solidFill>
                  <a:srgbClr val="898989"/>
                </a:solidFill>
                <a:cs typeface="Times New Roman" panose="02020603050405020304" pitchFamily="18" charset="0"/>
              </a:rPr>
              <a:pPr>
                <a:spcBef>
                  <a:spcPct val="0"/>
                </a:spcBef>
                <a:buFontTx/>
                <a:buNone/>
              </a:pPr>
              <a:t>44</a:t>
            </a:fld>
            <a:endParaRPr lang="en-US" altLang="en-US" sz="1200" smtClean="0">
              <a:solidFill>
                <a:srgbClr val="898989"/>
              </a:solidFill>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7F1E889-E990-4311-B36F-8888FACC1EE8}" type="slidenum">
              <a:rPr lang="en-US" altLang="en-US" sz="1200" smtClean="0">
                <a:solidFill>
                  <a:srgbClr val="898989"/>
                </a:solidFill>
                <a:cs typeface="Times New Roman" panose="02020603050405020304" pitchFamily="18" charset="0"/>
              </a:rPr>
              <a:pPr>
                <a:spcBef>
                  <a:spcPct val="0"/>
                </a:spcBef>
                <a:buFontTx/>
                <a:buNone/>
              </a:pPr>
              <a:t>45</a:t>
            </a:fld>
            <a:endParaRPr lang="en-US" altLang="en-US" sz="1200" smtClean="0">
              <a:solidFill>
                <a:srgbClr val="898989"/>
              </a:solidFill>
              <a:cs typeface="Times New Roman" panose="02020603050405020304" pitchFamily="18" charset="0"/>
            </a:endParaRPr>
          </a:p>
        </p:txBody>
      </p:sp>
      <p:grpSp>
        <p:nvGrpSpPr>
          <p:cNvPr id="72707" name="Group 7"/>
          <p:cNvGrpSpPr>
            <a:grpSpLocks/>
          </p:cNvGrpSpPr>
          <p:nvPr/>
        </p:nvGrpSpPr>
        <p:grpSpPr bwMode="auto">
          <a:xfrm>
            <a:off x="762000" y="2743200"/>
            <a:ext cx="7658100" cy="1103313"/>
            <a:chOff x="1140125" y="4309793"/>
            <a:chExt cx="7010400" cy="1102654"/>
          </a:xfrm>
        </p:grpSpPr>
        <p:sp>
          <p:nvSpPr>
            <p:cNvPr id="72708" name="Rectangle 4"/>
            <p:cNvSpPr txBox="1">
              <a:spLocks/>
            </p:cNvSpPr>
            <p:nvPr/>
          </p:nvSpPr>
          <p:spPr bwMode="auto">
            <a:xfrm>
              <a:off x="1140125" y="4309793"/>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4F8A"/>
                  </a:solidFill>
                  <a:latin typeface="Arial" panose="020B0604020202020204" pitchFamily="34" charset="0"/>
                </a:rPr>
                <a:t>Questions, comments?</a:t>
              </a:r>
            </a:p>
            <a:p>
              <a:pPr algn="ctr" eaLnBrk="1" hangingPunct="1">
                <a:spcBef>
                  <a:spcPct val="0"/>
                </a:spcBef>
                <a:buFontTx/>
                <a:buNone/>
              </a:pPr>
              <a:endParaRPr lang="en-US" altLang="en-US" sz="3600" b="1">
                <a:solidFill>
                  <a:srgbClr val="004F8A"/>
                </a:solidFill>
                <a:latin typeface="Arial" panose="020B0604020202020204" pitchFamily="34" charset="0"/>
              </a:endParaRPr>
            </a:p>
          </p:txBody>
        </p:sp>
        <p:sp>
          <p:nvSpPr>
            <p:cNvPr id="10" name="Rectangle 5"/>
            <p:cNvSpPr txBox="1">
              <a:spLocks/>
            </p:cNvSpPr>
            <p:nvPr/>
          </p:nvSpPr>
          <p:spPr bwMode="auto">
            <a:xfrm>
              <a:off x="2186453" y="4890471"/>
              <a:ext cx="4743355" cy="521976"/>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000" dirty="0" smtClean="0">
                  <a:solidFill>
                    <a:schemeClr val="tx2"/>
                  </a:solidFill>
                  <a:latin typeface="Arial" charset="0"/>
                  <a:cs typeface="Arial" charset="0"/>
                </a:rPr>
                <a:t>Please don’t hesitate to contact me:  </a:t>
              </a:r>
              <a:r>
                <a:rPr lang="en-US" altLang="en-US" sz="2400" dirty="0">
                  <a:solidFill>
                    <a:prstClr val="black"/>
                  </a:solidFill>
                  <a:effectLst>
                    <a:outerShdw blurRad="38100" dist="38100" dir="2700000" algn="tl">
                      <a:srgbClr val="C0C0C0"/>
                    </a:outerShdw>
                  </a:effectLst>
                  <a:hlinkClick r:id="rId3"/>
                </a:rPr>
                <a:t>derek.vanwestrum@noaa.gov</a:t>
              </a:r>
              <a:endParaRPr lang="en-US" altLang="en-US" sz="2400" dirty="0">
                <a:solidFill>
                  <a:prstClr val="black"/>
                </a:solidFill>
                <a:effectLst>
                  <a:outerShdw blurRad="38100" dist="38100" dir="2700000" algn="tl">
                    <a:srgbClr val="C0C0C0"/>
                  </a:outerShdw>
                </a:effectLst>
              </a:endParaRPr>
            </a:p>
          </p:txBody>
        </p:sp>
      </p:gr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mtClean="0"/>
              <a:t>Geoid Height Change Over Time</a:t>
            </a: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5419725" cy="1895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47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3390900"/>
            <a:ext cx="6445250" cy="3467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581400" y="3390900"/>
            <a:ext cx="2438400" cy="33147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758" name="TextBox 4"/>
          <p:cNvSpPr txBox="1">
            <a:spLocks noChangeArrowheads="1"/>
          </p:cNvSpPr>
          <p:nvPr/>
        </p:nvSpPr>
        <p:spPr bwMode="auto">
          <a:xfrm>
            <a:off x="6019800" y="1295400"/>
            <a:ext cx="274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How often will updates be needed to maintain a 1-2 cm accuracy geoid?</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Which areas of U.S. will see the most change?</a:t>
            </a:r>
          </a:p>
        </p:txBody>
      </p:sp>
      <p:sp>
        <p:nvSpPr>
          <p:cNvPr id="74759" name="TextBox 5"/>
          <p:cNvSpPr txBox="1">
            <a:spLocks noChangeArrowheads="1"/>
          </p:cNvSpPr>
          <p:nvPr/>
        </p:nvSpPr>
        <p:spPr bwMode="auto">
          <a:xfrm>
            <a:off x="152400" y="3832225"/>
            <a:ext cx="1752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Their Answer: Approximately every 10 years for the Nation; Local adjustments may be needed after disasters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84138"/>
            <a:ext cx="8229600" cy="1143000"/>
          </a:xfrm>
        </p:spPr>
        <p:txBody>
          <a:bodyPr/>
          <a:lstStyle/>
          <a:p>
            <a:pPr eaLnBrk="1" hangingPunct="1">
              <a:defRPr/>
            </a:pPr>
            <a:r>
              <a:rPr lang="en-US" altLang="en-US" sz="3000" dirty="0" smtClean="0">
                <a:solidFill>
                  <a:schemeClr val="tx2"/>
                </a:solidFill>
                <a:latin typeface="+mj-lt"/>
              </a:rPr>
              <a:t>National Geodetic Survey </a:t>
            </a:r>
            <a:r>
              <a:rPr lang="en-US" altLang="en-US" sz="3000" b="1" i="1" u="sng" dirty="0" smtClean="0">
                <a:solidFill>
                  <a:schemeClr val="tx2"/>
                </a:solidFill>
                <a:latin typeface="+mj-lt"/>
              </a:rPr>
              <a:t>Ten-Year Strategic Plan</a:t>
            </a:r>
          </a:p>
        </p:txBody>
      </p:sp>
      <p:sp>
        <p:nvSpPr>
          <p:cNvPr id="11267" name="Rectangle 3"/>
          <p:cNvSpPr>
            <a:spLocks noGrp="1" noChangeArrowheads="1"/>
          </p:cNvSpPr>
          <p:nvPr>
            <p:ph type="body" sz="half" idx="4294967295"/>
          </p:nvPr>
        </p:nvSpPr>
        <p:spPr>
          <a:xfrm>
            <a:off x="-304800" y="1014413"/>
            <a:ext cx="6418263" cy="5256212"/>
          </a:xfrm>
        </p:spPr>
        <p:txBody>
          <a:bodyPr/>
          <a:lstStyle/>
          <a:p>
            <a:pPr lvl="1" indent="-342900" eaLnBrk="1" hangingPunct="1">
              <a:buFont typeface="Wingdings" pitchFamily="2" charset="2"/>
              <a:buChar char="v"/>
              <a:defRPr/>
            </a:pPr>
            <a:r>
              <a:rPr lang="en-US" sz="2400" dirty="0" smtClean="0">
                <a:solidFill>
                  <a:schemeClr val="tx2"/>
                </a:solidFill>
                <a:latin typeface="+mj-lt"/>
                <a:ea typeface="MS PGothic" pitchFamily="34" charset="-128"/>
              </a:rPr>
              <a:t>	By 2022, reduce all definitional &amp; access-related errors in </a:t>
            </a:r>
            <a:r>
              <a:rPr lang="en-US" sz="2400" b="1" dirty="0" smtClean="0">
                <a:solidFill>
                  <a:schemeClr val="tx2"/>
                </a:solidFill>
                <a:latin typeface="+mj-lt"/>
                <a:ea typeface="MS PGothic" pitchFamily="34" charset="-128"/>
              </a:rPr>
              <a:t>geometric reference frame </a:t>
            </a:r>
            <a:r>
              <a:rPr lang="en-US" sz="2400" dirty="0" smtClean="0">
                <a:solidFill>
                  <a:schemeClr val="tx2"/>
                </a:solidFill>
                <a:latin typeface="+mj-lt"/>
                <a:ea typeface="MS PGothic" pitchFamily="34" charset="-128"/>
              </a:rPr>
              <a:t>to 1 cm when using 15 min of GNSS data</a:t>
            </a:r>
          </a:p>
          <a:p>
            <a:pPr marL="400050" lvl="1" indent="0" eaLnBrk="1" hangingPunct="1">
              <a:buFont typeface="Arial" charset="0"/>
              <a:buNone/>
              <a:defRPr/>
            </a:pPr>
            <a:r>
              <a:rPr lang="en-US" sz="2400" dirty="0" smtClean="0">
                <a:solidFill>
                  <a:schemeClr val="tx2"/>
                </a:solidFill>
                <a:latin typeface="+mj-lt"/>
                <a:ea typeface="MS PGothic" pitchFamily="34" charset="-128"/>
              </a:rPr>
              <a:t>		“</a:t>
            </a:r>
            <a:r>
              <a:rPr lang="en-US" sz="2400" b="1" dirty="0" smtClean="0">
                <a:solidFill>
                  <a:schemeClr val="tx2"/>
                </a:solidFill>
                <a:latin typeface="+mj-lt"/>
                <a:ea typeface="MS PGothic" pitchFamily="34" charset="-128"/>
              </a:rPr>
              <a:t>Replace NAD83</a:t>
            </a:r>
            <a:r>
              <a:rPr lang="en-US" sz="2400" dirty="0" smtClean="0">
                <a:solidFill>
                  <a:schemeClr val="tx2"/>
                </a:solidFill>
                <a:latin typeface="+mj-lt"/>
                <a:ea typeface="MS PGothic" pitchFamily="34" charset="-128"/>
              </a:rPr>
              <a:t>”</a:t>
            </a:r>
          </a:p>
          <a:p>
            <a:pPr marL="400050" lvl="1" indent="0" eaLnBrk="1" hangingPunct="1">
              <a:buFont typeface="Arial" charset="0"/>
              <a:buNone/>
              <a:defRPr/>
            </a:pPr>
            <a:r>
              <a:rPr lang="en-US" sz="2000" i="1" dirty="0" smtClean="0">
                <a:solidFill>
                  <a:schemeClr val="tx2"/>
                </a:solidFill>
                <a:latin typeface="+mj-lt"/>
                <a:ea typeface="MS PGothic" pitchFamily="34" charset="-128"/>
              </a:rPr>
              <a:t>	(NAD83 = North American Datum 1983)</a:t>
            </a:r>
          </a:p>
          <a:p>
            <a:pPr marL="400050" lvl="1" indent="0" eaLnBrk="1" hangingPunct="1">
              <a:buFont typeface="Arial" charset="0"/>
              <a:buNone/>
              <a:defRPr/>
            </a:pPr>
            <a:endParaRPr lang="en-US" sz="800" dirty="0" smtClean="0">
              <a:solidFill>
                <a:schemeClr val="tx2"/>
              </a:solidFill>
              <a:latin typeface="+mj-lt"/>
              <a:ea typeface="MS PGothic" pitchFamily="34" charset="-128"/>
            </a:endParaRPr>
          </a:p>
          <a:p>
            <a:pPr marL="400050" lvl="1" indent="0" eaLnBrk="1" hangingPunct="1">
              <a:buFont typeface="Arial" charset="0"/>
              <a:buNone/>
              <a:defRPr/>
            </a:pPr>
            <a:endParaRPr lang="en-US" sz="1200" dirty="0" smtClean="0">
              <a:solidFill>
                <a:schemeClr val="tx2"/>
              </a:solidFill>
              <a:latin typeface="+mj-lt"/>
              <a:ea typeface="MS PGothic" pitchFamily="34" charset="-128"/>
            </a:endParaRPr>
          </a:p>
          <a:p>
            <a:pPr lvl="1" indent="-342900" eaLnBrk="1" hangingPunct="1">
              <a:buFont typeface="Wingdings" pitchFamily="2" charset="2"/>
              <a:buChar char="v"/>
              <a:defRPr/>
            </a:pPr>
            <a:r>
              <a:rPr lang="en-US" sz="2400" dirty="0" smtClean="0">
                <a:solidFill>
                  <a:schemeClr val="tx2"/>
                </a:solidFill>
                <a:latin typeface="+mj-lt"/>
                <a:ea typeface="MS PGothic" pitchFamily="34" charset="-128"/>
              </a:rPr>
              <a:t>	By 2022, reduce all definitional &amp; access-related errors in orthometric heights in </a:t>
            </a:r>
            <a:r>
              <a:rPr lang="en-US" sz="2400" b="1" dirty="0" smtClean="0">
                <a:solidFill>
                  <a:schemeClr val="tx2"/>
                </a:solidFill>
                <a:latin typeface="+mj-lt"/>
                <a:ea typeface="MS PGothic" pitchFamily="34" charset="-128"/>
              </a:rPr>
              <a:t>geopotential datum </a:t>
            </a:r>
            <a:r>
              <a:rPr lang="en-US" sz="2400" dirty="0" smtClean="0">
                <a:solidFill>
                  <a:schemeClr val="tx2"/>
                </a:solidFill>
                <a:latin typeface="+mj-lt"/>
                <a:ea typeface="MS PGothic" pitchFamily="34" charset="-128"/>
              </a:rPr>
              <a:t>to 2 cm when using 15 min of GNSS data</a:t>
            </a:r>
          </a:p>
          <a:p>
            <a:pPr marL="400050" lvl="1" indent="0" eaLnBrk="1" hangingPunct="1">
              <a:buFont typeface="Arial" charset="0"/>
              <a:buNone/>
              <a:defRPr/>
            </a:pPr>
            <a:r>
              <a:rPr lang="en-US" sz="2400" dirty="0" smtClean="0">
                <a:solidFill>
                  <a:schemeClr val="tx2"/>
                </a:solidFill>
                <a:latin typeface="+mj-lt"/>
                <a:ea typeface="MS PGothic" pitchFamily="34" charset="-128"/>
              </a:rPr>
              <a:t>		“</a:t>
            </a:r>
            <a:r>
              <a:rPr lang="en-US" sz="2400" b="1" dirty="0" smtClean="0">
                <a:solidFill>
                  <a:schemeClr val="tx2"/>
                </a:solidFill>
                <a:latin typeface="+mj-lt"/>
                <a:ea typeface="MS PGothic" pitchFamily="34" charset="-128"/>
              </a:rPr>
              <a:t>Replace NAVD88</a:t>
            </a:r>
            <a:r>
              <a:rPr lang="en-US" sz="2400" dirty="0" smtClean="0">
                <a:solidFill>
                  <a:schemeClr val="tx2"/>
                </a:solidFill>
                <a:latin typeface="+mj-lt"/>
                <a:ea typeface="MS PGothic" pitchFamily="34" charset="-128"/>
              </a:rPr>
              <a:t>”</a:t>
            </a:r>
          </a:p>
          <a:p>
            <a:pPr marL="400050" lvl="1" indent="0" eaLnBrk="1" hangingPunct="1">
              <a:buFont typeface="Arial" panose="020B0604020202020204" pitchFamily="34" charset="0"/>
              <a:buNone/>
              <a:defRPr/>
            </a:pPr>
            <a:r>
              <a:rPr lang="en-US" sz="2000" i="1" dirty="0" smtClean="0">
                <a:solidFill>
                  <a:schemeClr val="tx2"/>
                </a:solidFill>
                <a:latin typeface="+mj-lt"/>
                <a:ea typeface="MS PGothic" pitchFamily="34" charset="-128"/>
              </a:rPr>
              <a:t>	(NAVD88 </a:t>
            </a:r>
            <a:r>
              <a:rPr lang="en-US" sz="2000" i="1" dirty="0">
                <a:solidFill>
                  <a:schemeClr val="tx2"/>
                </a:solidFill>
                <a:latin typeface="+mj-lt"/>
                <a:ea typeface="MS PGothic" pitchFamily="34" charset="-128"/>
              </a:rPr>
              <a:t>= North American </a:t>
            </a:r>
            <a:r>
              <a:rPr lang="en-US" sz="2000" i="1" dirty="0" smtClean="0">
                <a:solidFill>
                  <a:schemeClr val="tx2"/>
                </a:solidFill>
                <a:latin typeface="+mj-lt"/>
                <a:ea typeface="MS PGothic" pitchFamily="34" charset="-128"/>
              </a:rPr>
              <a:t>Vertical Datum 1988)</a:t>
            </a:r>
            <a:endParaRPr lang="en-US" sz="2000" i="1" dirty="0">
              <a:solidFill>
                <a:schemeClr val="tx2"/>
              </a:solidFill>
              <a:latin typeface="+mj-lt"/>
              <a:ea typeface="MS PGothic" pitchFamily="34" charset="-128"/>
            </a:endParaRPr>
          </a:p>
          <a:p>
            <a:pPr marL="400050" lvl="1" indent="0" eaLnBrk="1" hangingPunct="1">
              <a:buFont typeface="Arial" charset="0"/>
              <a:buNone/>
              <a:defRPr/>
            </a:pPr>
            <a:endParaRPr lang="en-US" dirty="0" smtClean="0">
              <a:solidFill>
                <a:schemeClr val="tx2"/>
              </a:solidFill>
              <a:ea typeface="MS PGothic"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57" t="4005" r="5057" b="4005"/>
          <a:stretch/>
        </p:blipFill>
        <p:spPr>
          <a:xfrm>
            <a:off x="5867400" y="1524000"/>
            <a:ext cx="2953991" cy="3912324"/>
          </a:xfrm>
          <a:prstGeom prst="rect">
            <a:avLst/>
          </a:prstGeom>
          <a:scene3d>
            <a:camera prst="isometricOffAxis2Left"/>
            <a:lightRig rig="threePt" dir="t"/>
          </a:scene3d>
        </p:spPr>
      </p:pic>
      <p:sp>
        <p:nvSpPr>
          <p:cNvPr id="19461" name="TextBox 2"/>
          <p:cNvSpPr txBox="1">
            <a:spLocks noChangeArrowheads="1"/>
          </p:cNvSpPr>
          <p:nvPr/>
        </p:nvSpPr>
        <p:spPr bwMode="auto">
          <a:xfrm>
            <a:off x="609600" y="6270625"/>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dirty="0">
                <a:solidFill>
                  <a:schemeClr val="tx2"/>
                </a:solidFill>
                <a:latin typeface="Calibri" panose="020F0502020204030204" pitchFamily="34" charset="0"/>
                <a:ea typeface="ＭＳ Ｐゴシック" panose="020B0600070205080204" pitchFamily="34" charset="-128"/>
                <a:cs typeface="Arial" panose="020B0604020202020204" pitchFamily="34" charset="0"/>
              </a:rPr>
              <a:t>https://geodesy.noaa.gov/web/about_ngs/info/tenyearfinal.shtml</a:t>
            </a:r>
          </a:p>
        </p:txBody>
      </p:sp>
    </p:spTree>
    <p:extLst>
      <p:ext uri="{BB962C8B-B14F-4D97-AF65-F5344CB8AC3E}">
        <p14:creationId xmlns:p14="http://schemas.microsoft.com/office/powerpoint/2010/main" val="22976879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14400"/>
            <a:ext cx="8229600" cy="503238"/>
          </a:xfrm>
        </p:spPr>
        <p:txBody>
          <a:bodyPr/>
          <a:lstStyle/>
          <a:p>
            <a:pPr eaLnBrk="1" hangingPunct="1"/>
            <a:r>
              <a:rPr lang="en-US" altLang="en-US" dirty="0" smtClean="0">
                <a:solidFill>
                  <a:schemeClr val="tx2"/>
                </a:solidFill>
              </a:rPr>
              <a:t>Current NSRS</a:t>
            </a:r>
          </a:p>
        </p:txBody>
      </p:sp>
      <p:sp>
        <p:nvSpPr>
          <p:cNvPr id="11267" name="Rectangle 2"/>
          <p:cNvSpPr>
            <a:spLocks noChangeArrowheads="1"/>
          </p:cNvSpPr>
          <p:nvPr/>
        </p:nvSpPr>
        <p:spPr bwMode="auto">
          <a:xfrm>
            <a:off x="381000" y="1858963"/>
            <a:ext cx="63246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800">
                <a:solidFill>
                  <a:schemeClr val="tx2"/>
                </a:solidFill>
                <a:latin typeface="Arial" panose="020B0604020202020204" pitchFamily="34" charset="0"/>
              </a:rPr>
              <a:t>NAD83</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North American Datum of 1983</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Horizontal reference system:  Latitude and Longitude</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Replaces NAD27</a:t>
            </a:r>
          </a:p>
          <a:p>
            <a:pPr lvl="1" eaLnBrk="1" hangingPunct="1">
              <a:spcBef>
                <a:spcPct val="0"/>
              </a:spcBef>
              <a:buFont typeface="Arial" panose="020B0604020202020204" pitchFamily="34" charset="0"/>
              <a:buChar char="•"/>
            </a:pPr>
            <a:endParaRPr lang="en-US" altLang="en-US" sz="2400">
              <a:solidFill>
                <a:schemeClr val="tx2"/>
              </a:solidFill>
              <a:latin typeface="Arial" panose="020B0604020202020204" pitchFamily="34" charset="0"/>
            </a:endParaRPr>
          </a:p>
          <a:p>
            <a:pPr eaLnBrk="1" hangingPunct="1">
              <a:spcBef>
                <a:spcPct val="0"/>
              </a:spcBef>
            </a:pPr>
            <a:r>
              <a:rPr lang="en-US" altLang="en-US" sz="2800">
                <a:solidFill>
                  <a:schemeClr val="tx2"/>
                </a:solidFill>
                <a:latin typeface="Arial" panose="020B0604020202020204" pitchFamily="34" charset="0"/>
              </a:rPr>
              <a:t>NAVD88</a:t>
            </a:r>
            <a:endParaRPr lang="en-US" altLang="en-US">
              <a:solidFill>
                <a:schemeClr val="tx2"/>
              </a:solidFill>
              <a:latin typeface="Arial" panose="020B0604020202020204" pitchFamily="34" charset="0"/>
            </a:endParaRP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North American Vertical Datum of 1988</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Replaces NGVD29</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(I’ll say more about it, but mainly: </a:t>
            </a:r>
            <a:r>
              <a:rPr lang="en-US" altLang="en-US" sz="2400" b="1">
                <a:solidFill>
                  <a:schemeClr val="tx2"/>
                </a:solidFill>
                <a:latin typeface="Arial" panose="020B0604020202020204" pitchFamily="34" charset="0"/>
              </a:rPr>
              <a:t>its</a:t>
            </a:r>
            <a:r>
              <a:rPr lang="en-US" altLang="en-US" sz="2400">
                <a:solidFill>
                  <a:schemeClr val="tx2"/>
                </a:solidFill>
                <a:latin typeface="Arial" panose="020B0604020202020204" pitchFamily="34" charset="0"/>
              </a:rPr>
              <a:t> replacement is the focus of this talk…)</a:t>
            </a:r>
          </a:p>
        </p:txBody>
      </p:sp>
      <p:grpSp>
        <p:nvGrpSpPr>
          <p:cNvPr id="11268" name="Group 6"/>
          <p:cNvGrpSpPr>
            <a:grpSpLocks/>
          </p:cNvGrpSpPr>
          <p:nvPr/>
        </p:nvGrpSpPr>
        <p:grpSpPr bwMode="auto">
          <a:xfrm>
            <a:off x="6705600" y="2006600"/>
            <a:ext cx="2095500" cy="2747963"/>
            <a:chOff x="6705600" y="1676400"/>
            <a:chExt cx="2095500" cy="2747666"/>
          </a:xfrm>
        </p:grpSpPr>
        <p:pic>
          <p:nvPicPr>
            <p:cNvPr id="11269" name="Picture 2" descr="https://upload.wikimedia.org/wikipedia/commons/thumb/9/92/Meade_Ranch_triangulation_station_ca._1940.jpg/220px-Meade_Ranch_triangulation_station_ca._1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20955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3"/>
            <p:cNvSpPr txBox="1">
              <a:spLocks noChangeArrowheads="1"/>
            </p:cNvSpPr>
            <p:nvPr/>
          </p:nvSpPr>
          <p:spPr bwMode="auto">
            <a:xfrm>
              <a:off x="6705600" y="3962401"/>
              <a:ext cx="209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a:solidFill>
                    <a:schemeClr val="tx2"/>
                  </a:solidFill>
                </a:rPr>
                <a:t>Meades Ranch Triangulation Station (NAD27)</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p:cNvSpPr>
          <p:nvPr>
            <p:ph type="ctrTitle"/>
          </p:nvPr>
        </p:nvSpPr>
        <p:spPr>
          <a:xfrm>
            <a:off x="361950" y="657225"/>
            <a:ext cx="2305050" cy="790575"/>
          </a:xfrm>
        </p:spPr>
        <p:txBody>
          <a:bodyPr/>
          <a:lstStyle/>
          <a:p>
            <a:pPr eaLnBrk="1" hangingPunct="1"/>
            <a:r>
              <a:rPr lang="en-US" altLang="en-US" sz="3600" b="1" smtClean="0">
                <a:solidFill>
                  <a:srgbClr val="004F8A"/>
                </a:solidFill>
                <a:latin typeface="Arial" panose="020B0604020202020204" pitchFamily="34" charset="0"/>
                <a:cs typeface="Arial" panose="020B0604020202020204" pitchFamily="34" charset="0"/>
              </a:rPr>
              <a:t>Height</a:t>
            </a:r>
          </a:p>
        </p:txBody>
      </p:sp>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04F3162C-F0B6-4305-B2FB-FCE2BCFD20AC}" type="slidenum">
              <a:rPr lang="en-US" altLang="en-US" sz="1200" smtClean="0">
                <a:solidFill>
                  <a:srgbClr val="898989"/>
                </a:solidFill>
                <a:cs typeface="Times New Roman" panose="02020603050405020304" pitchFamily="18" charset="0"/>
              </a:rPr>
              <a:pPr>
                <a:spcBef>
                  <a:spcPct val="0"/>
                </a:spcBef>
                <a:buFontTx/>
                <a:buNone/>
              </a:pPr>
              <a:t>7</a:t>
            </a:fld>
            <a:endParaRPr lang="en-US" altLang="en-US" sz="1200" smtClean="0">
              <a:solidFill>
                <a:srgbClr val="898989"/>
              </a:solidFill>
              <a:cs typeface="Times New Roman" panose="02020603050405020304" pitchFamily="18" charset="0"/>
            </a:endParaRPr>
          </a:p>
        </p:txBody>
      </p:sp>
      <p:sp>
        <p:nvSpPr>
          <p:cNvPr id="13317" name="Rectangle 2"/>
          <p:cNvSpPr>
            <a:spLocks noChangeArrowheads="1"/>
          </p:cNvSpPr>
          <p:nvPr/>
        </p:nvSpPr>
        <p:spPr bwMode="auto">
          <a:xfrm>
            <a:off x="990600" y="1447800"/>
            <a:ext cx="586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solidFill>
                  <a:schemeClr val="tx2"/>
                </a:solidFill>
                <a:latin typeface="Arial" panose="020B0604020202020204" pitchFamily="34" charset="0"/>
              </a:rPr>
              <a:t>It’s just the </a:t>
            </a:r>
            <a:r>
              <a:rPr lang="en-US" altLang="en-US" sz="2800" b="1">
                <a:solidFill>
                  <a:schemeClr val="tx2"/>
                </a:solidFill>
                <a:latin typeface="Arial" panose="020B0604020202020204" pitchFamily="34" charset="0"/>
              </a:rPr>
              <a:t>distance</a:t>
            </a:r>
            <a:r>
              <a:rPr lang="en-US" altLang="en-US" sz="2800" baseline="30000">
                <a:solidFill>
                  <a:schemeClr val="tx2"/>
                </a:solidFill>
                <a:latin typeface="Arial" panose="020B0604020202020204" pitchFamily="34" charset="0"/>
              </a:rPr>
              <a:t>1</a:t>
            </a:r>
            <a:r>
              <a:rPr lang="en-US" altLang="en-US" sz="2800">
                <a:solidFill>
                  <a:schemeClr val="tx2"/>
                </a:solidFill>
                <a:latin typeface="Arial" panose="020B0604020202020204" pitchFamily="34" charset="0"/>
              </a:rPr>
              <a:t> </a:t>
            </a:r>
            <a:r>
              <a:rPr lang="en-US" altLang="en-US" sz="2800" b="1">
                <a:solidFill>
                  <a:schemeClr val="tx2"/>
                </a:solidFill>
                <a:latin typeface="Arial" panose="020B0604020202020204" pitchFamily="34" charset="0"/>
              </a:rPr>
              <a:t>up</a:t>
            </a:r>
            <a:r>
              <a:rPr lang="en-US" altLang="en-US" sz="2800" baseline="30000">
                <a:solidFill>
                  <a:schemeClr val="tx2"/>
                </a:solidFill>
                <a:latin typeface="Arial" panose="020B0604020202020204" pitchFamily="34" charset="0"/>
              </a:rPr>
              <a:t>2  </a:t>
            </a:r>
            <a:r>
              <a:rPr lang="en-US" altLang="en-US" sz="2800">
                <a:solidFill>
                  <a:schemeClr val="tx2"/>
                </a:solidFill>
                <a:latin typeface="Arial" panose="020B0604020202020204" pitchFamily="34" charset="0"/>
              </a:rPr>
              <a:t>from </a:t>
            </a:r>
            <a:r>
              <a:rPr lang="en-US" altLang="en-US" sz="2800" b="1">
                <a:solidFill>
                  <a:schemeClr val="tx2"/>
                </a:solidFill>
                <a:latin typeface="Arial" panose="020B0604020202020204" pitchFamily="34" charset="0"/>
              </a:rPr>
              <a:t>somewhere</a:t>
            </a:r>
            <a:r>
              <a:rPr lang="en-US" altLang="en-US" sz="2800" baseline="30000">
                <a:solidFill>
                  <a:schemeClr val="tx2"/>
                </a:solidFill>
                <a:latin typeface="Arial" panose="020B0604020202020204" pitchFamily="34" charset="0"/>
              </a:rPr>
              <a:t>3</a:t>
            </a:r>
            <a:r>
              <a:rPr lang="en-US" altLang="en-US" sz="2800">
                <a:solidFill>
                  <a:schemeClr val="tx2"/>
                </a:solidFill>
                <a:latin typeface="Arial" panose="020B0604020202020204" pitchFamily="34" charset="0"/>
              </a:rPr>
              <a:t>, right?</a:t>
            </a:r>
          </a:p>
        </p:txBody>
      </p:sp>
      <p:sp>
        <p:nvSpPr>
          <p:cNvPr id="13318" name="Rectangle 9"/>
          <p:cNvSpPr>
            <a:spLocks noChangeArrowheads="1"/>
          </p:cNvSpPr>
          <p:nvPr/>
        </p:nvSpPr>
        <p:spPr bwMode="auto">
          <a:xfrm>
            <a:off x="990600" y="3048000"/>
            <a:ext cx="586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Calibri" panose="020F0502020204030204" pitchFamily="34" charset="0"/>
              <a:buAutoNum type="arabicPeriod"/>
            </a:pPr>
            <a:r>
              <a:rPr lang="en-US" altLang="en-US" sz="2000">
                <a:solidFill>
                  <a:schemeClr val="tx2"/>
                </a:solidFill>
                <a:latin typeface="Arial" panose="020B0604020202020204" pitchFamily="34" charset="0"/>
              </a:rPr>
              <a:t>Measured how?</a:t>
            </a:r>
          </a:p>
          <a:p>
            <a:pPr eaLnBrk="1" hangingPunct="1">
              <a:spcBef>
                <a:spcPct val="0"/>
              </a:spcBef>
              <a:buFont typeface="Calibri" panose="020F0502020204030204" pitchFamily="34" charset="0"/>
              <a:buAutoNum type="arabicPeriod"/>
            </a:pPr>
            <a:r>
              <a:rPr lang="en-US" altLang="en-US" sz="2000">
                <a:solidFill>
                  <a:schemeClr val="tx2"/>
                </a:solidFill>
                <a:latin typeface="Arial" panose="020B0604020202020204" pitchFamily="34" charset="0"/>
              </a:rPr>
              <a:t>Exactly which direction is that?</a:t>
            </a:r>
          </a:p>
          <a:p>
            <a:pPr eaLnBrk="1" hangingPunct="1">
              <a:spcBef>
                <a:spcPct val="0"/>
              </a:spcBef>
              <a:buFont typeface="Calibri" panose="020F0502020204030204" pitchFamily="34" charset="0"/>
              <a:buAutoNum type="arabicPeriod"/>
            </a:pPr>
            <a:r>
              <a:rPr lang="en-US" altLang="en-US" sz="2000">
                <a:solidFill>
                  <a:schemeClr val="tx2"/>
                </a:solidFill>
                <a:latin typeface="Arial" panose="020B0604020202020204" pitchFamily="34" charset="0"/>
              </a:rPr>
              <a:t>Where?</a:t>
            </a:r>
          </a:p>
        </p:txBody>
      </p:sp>
      <p:sp>
        <p:nvSpPr>
          <p:cNvPr id="13319" name="Rectangle 10"/>
          <p:cNvSpPr>
            <a:spLocks noChangeArrowheads="1"/>
          </p:cNvSpPr>
          <p:nvPr/>
        </p:nvSpPr>
        <p:spPr bwMode="auto">
          <a:xfrm>
            <a:off x="620713" y="609600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chemeClr val="tx2"/>
                </a:solidFill>
                <a:latin typeface="Arial" panose="020B0604020202020204" pitchFamily="34" charset="0"/>
              </a:rPr>
              <a:t>We’ll kinda go in reverse order…</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mtClean="0">
                <a:solidFill>
                  <a:schemeClr val="tx2"/>
                </a:solidFill>
              </a:rPr>
              <a:t>“Old Man and The Sea (Level)”</a:t>
            </a:r>
          </a:p>
        </p:txBody>
      </p:sp>
      <p:pic>
        <p:nvPicPr>
          <p:cNvPr id="15363" name="Picture 4" descr="http://www.ngs.noaa.gov/web/about_ngs/history/theb1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2982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429000" y="1295400"/>
            <a:ext cx="4572000" cy="3416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solidFill>
                  <a:schemeClr val="tx2"/>
                </a:solidFill>
                <a:latin typeface="Arial" panose="020B0604020202020204" pitchFamily="34" charset="0"/>
              </a:rPr>
              <a:t>The National Geodetic Survey, our Nation's first civilian scientific agency, was established by President Thomas Jefferson in 1807 as the Survey of the Coast. Its mission was, and still is, to survey the U.S. coastline and create nautical charts of the coast to help increase maritime safety. As the nation grew westward surveys of the U.S. interior began. In 1878 the agency was given a new name, the U.S. Coast and Geodetic Survey (USC&amp;GS), which it maintained until 1970.</a:t>
            </a:r>
          </a:p>
        </p:txBody>
      </p:sp>
      <p:sp>
        <p:nvSpPr>
          <p:cNvPr id="15365" name="Rectangle 10"/>
          <p:cNvSpPr>
            <a:spLocks noChangeArrowheads="1"/>
          </p:cNvSpPr>
          <p:nvPr/>
        </p:nvSpPr>
        <p:spPr bwMode="auto">
          <a:xfrm>
            <a:off x="3429000" y="4876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solidFill>
                  <a:schemeClr val="tx2"/>
                </a:solidFill>
                <a:latin typeface="Arial" panose="020B0604020202020204" pitchFamily="34" charset="0"/>
              </a:rPr>
              <a:t>So, you basically went down to the seashore with a ruler, and kept track of much you went up as you went inland…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2514600" cy="868362"/>
          </a:xfrm>
        </p:spPr>
        <p:txBody>
          <a:bodyPr/>
          <a:lstStyle/>
          <a:p>
            <a:pPr eaLnBrk="1" hangingPunct="1"/>
            <a:r>
              <a:rPr lang="en-US" altLang="en-US" smtClean="0">
                <a:solidFill>
                  <a:schemeClr val="tx2"/>
                </a:solidFill>
              </a:rPr>
              <a:t>Leveling</a:t>
            </a:r>
          </a:p>
        </p:txBody>
      </p:sp>
      <p:pic>
        <p:nvPicPr>
          <p:cNvPr id="16387" name="Picture 2" descr="http://www.esri.com/news/arcnews/winter0405articles/winter0405gifs/p31p1-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2949575"/>
            <a:ext cx="77406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www.nrcan.gc.ca/sites/www.nrcan.gc.ca/files/earthsciences/images/timeline/images/heightgravity/levelandwoodr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685800"/>
            <a:ext cx="2390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0"/>
          <p:cNvSpPr>
            <a:spLocks noChangeArrowheads="1"/>
          </p:cNvSpPr>
          <p:nvPr/>
        </p:nvSpPr>
        <p:spPr bwMode="auto">
          <a:xfrm>
            <a:off x="685800" y="1171575"/>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a:solidFill>
                  <a:schemeClr val="tx2"/>
                </a:solidFill>
                <a:latin typeface="Arial" panose="020B0604020202020204" pitchFamily="34" charset="0"/>
              </a:rPr>
              <a:t>“Simply” keep track of accumulated height differences.  </a:t>
            </a:r>
          </a:p>
          <a:p>
            <a:pPr eaLnBrk="1" hangingPunct="1">
              <a:spcBef>
                <a:spcPct val="0"/>
              </a:spcBef>
            </a:pPr>
            <a:r>
              <a:rPr lang="en-US" altLang="en-US" sz="1800">
                <a:solidFill>
                  <a:schemeClr val="tx2"/>
                </a:solidFill>
                <a:latin typeface="Arial" panose="020B0604020202020204" pitchFamily="34" charset="0"/>
              </a:rPr>
              <a:t>“First order” accuracy:  0.7mm/√km</a:t>
            </a:r>
          </a:p>
          <a:p>
            <a:pPr eaLnBrk="1" hangingPunct="1">
              <a:spcBef>
                <a:spcPct val="0"/>
              </a:spcBef>
            </a:pPr>
            <a:r>
              <a:rPr lang="en-US" altLang="en-US" sz="1800">
                <a:solidFill>
                  <a:schemeClr val="tx2"/>
                </a:solidFill>
                <a:latin typeface="Arial" panose="020B0604020202020204" pitchFamily="34" charset="0"/>
              </a:rPr>
              <a:t>Need gravity (or model) at each benchmark</a:t>
            </a:r>
          </a:p>
        </p:txBody>
      </p:sp>
    </p:spTree>
  </p:cSld>
  <p:clrMapOvr>
    <a:masterClrMapping/>
  </p:clrMapOvr>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NGSTemplate</Template>
  <TotalTime>3786</TotalTime>
  <Words>3740</Words>
  <Application>Microsoft Office PowerPoint</Application>
  <PresentationFormat>On-screen Show (4:3)</PresentationFormat>
  <Paragraphs>428</Paragraphs>
  <Slides>46</Slides>
  <Notes>26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7" baseType="lpstr">
      <vt:lpstr>MS PGothic</vt:lpstr>
      <vt:lpstr>MS PGothic</vt:lpstr>
      <vt:lpstr>Arial</vt:lpstr>
      <vt:lpstr>Arial Black</vt:lpstr>
      <vt:lpstr>Calibri</vt:lpstr>
      <vt:lpstr>Source Sans Pro</vt:lpstr>
      <vt:lpstr>Times New Roman</vt:lpstr>
      <vt:lpstr>Verdana</vt:lpstr>
      <vt:lpstr>Wingdings</vt:lpstr>
      <vt:lpstr>NGSPowerPointTemplate</vt:lpstr>
      <vt:lpstr>Acrobat Document</vt:lpstr>
      <vt:lpstr>PowerPoint Presentation</vt:lpstr>
      <vt:lpstr>Outline</vt:lpstr>
      <vt:lpstr>NGS Mission Statement</vt:lpstr>
      <vt:lpstr>PowerPoint Presentation</vt:lpstr>
      <vt:lpstr>National Geodetic Survey Ten-Year Strategic Plan</vt:lpstr>
      <vt:lpstr>Current NSRS</vt:lpstr>
      <vt:lpstr>Height</vt:lpstr>
      <vt:lpstr>“Old Man and The Sea (Level)”</vt:lpstr>
      <vt:lpstr>Leveling</vt:lpstr>
      <vt:lpstr>PowerPoint Presentation</vt:lpstr>
      <vt:lpstr>“Old Man and The Sea (Level) cont.”</vt:lpstr>
      <vt:lpstr>Problems with NAVD88</vt:lpstr>
      <vt:lpstr>Problems with NAVD88 cont.</vt:lpstr>
      <vt:lpstr>So, we need new datums!  </vt:lpstr>
      <vt:lpstr>Back to Basics</vt:lpstr>
      <vt:lpstr>Modern Geodesy</vt:lpstr>
      <vt:lpstr>One last, extra modern, piece of the puzzle:  Satellites.</vt:lpstr>
      <vt:lpstr>PowerPoint Presentation</vt:lpstr>
      <vt:lpstr>Putting it all together…</vt:lpstr>
      <vt:lpstr>A few, minor, details….</vt:lpstr>
      <vt:lpstr>…which is where Spherical Harmonics come in</vt:lpstr>
      <vt:lpstr>And we’re done!  With the theory…</vt:lpstr>
      <vt:lpstr>PowerPoint Presentation</vt:lpstr>
      <vt:lpstr>Wait, one last detail!</vt:lpstr>
      <vt:lpstr>GRAV-D Operations</vt:lpstr>
      <vt:lpstr>Data Collection Scope</vt:lpstr>
      <vt:lpstr>GRAV-D Status March 2018: 66%</vt:lpstr>
      <vt:lpstr>Survey and Block Plans</vt:lpstr>
      <vt:lpstr>Data Handling </vt:lpstr>
      <vt:lpstr>PowerPoint Presentation</vt:lpstr>
      <vt:lpstr>Internal Validation</vt:lpstr>
      <vt:lpstr>Updating Gravity Models</vt:lpstr>
      <vt:lpstr>Experimental Geoids</vt:lpstr>
      <vt:lpstr>Geoid Slope Validation Surveys</vt:lpstr>
      <vt:lpstr>PowerPoint Presentation</vt:lpstr>
      <vt:lpstr>PowerPoint Presentation</vt:lpstr>
      <vt:lpstr>PowerPoint Presentation</vt:lpstr>
      <vt:lpstr>Previous GSVS Surveys</vt:lpstr>
      <vt:lpstr>GSVS17 Colorado</vt:lpstr>
      <vt:lpstr>Survey Techniques:  Leveling and Gravity</vt:lpstr>
      <vt:lpstr>Survey Techniques: Long Period GPS</vt:lpstr>
      <vt:lpstr>Survey Techniques: Deflection of the Vertical (DoV)</vt:lpstr>
      <vt:lpstr>Results from Texas and Iowa*</vt:lpstr>
      <vt:lpstr>Summary</vt:lpstr>
      <vt:lpstr>PowerPoint Presentation</vt:lpstr>
      <vt:lpstr>Geoid Height Change Over Time</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van Westrum</dc:creator>
  <cp:lastModifiedBy>Derek van Westrum</cp:lastModifiedBy>
  <cp:revision>179</cp:revision>
  <cp:lastPrinted>2018-03-05T19:22:40Z</cp:lastPrinted>
  <dcterms:created xsi:type="dcterms:W3CDTF">2016-03-28T15:50:39Z</dcterms:created>
  <dcterms:modified xsi:type="dcterms:W3CDTF">2018-03-24T17:15:49Z</dcterms:modified>
</cp:coreProperties>
</file>