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5EBFD1-4CF1-4E36-BBF3-D7044A890298}">
  <a:tblStyle styleId="{115EBFD1-4CF1-4E36-BBF3-D7044A8902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146f68012a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 name="Google Shape;32;g146f68012a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I am happy to be </a:t>
            </a:r>
            <a:r>
              <a:rPr lang="en"/>
              <a:t>here and able to present this webinar on behalf of NGS and the CORS team about Orbit Determination. As you heard in the intro my name is Josh Jones. I am a recent addition to the NGS team after spending quite some time in Blacksburg, Virginia. Go Virginia Tech. We have some exciting things to cover today as I’ll be talking about how NGS conducts orbit determination specifically touching on the Why? the What, and the How?.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46f68012a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46f68012a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also included the various types of satellite orbit solutions. The first </a:t>
            </a:r>
            <a:r>
              <a:rPr lang="en"/>
              <a:t>type</a:t>
            </a:r>
            <a:r>
              <a:rPr lang="en"/>
              <a:t> is the Broadcast solution. it consists of raw navigation information provided directly from the satellite.</a:t>
            </a:r>
            <a:endParaRPr/>
          </a:p>
          <a:p>
            <a:pPr indent="0" lvl="0" marL="0" rtl="0" algn="l">
              <a:spcBef>
                <a:spcPts val="0"/>
              </a:spcBef>
              <a:spcAft>
                <a:spcPts val="0"/>
              </a:spcAft>
              <a:buNone/>
            </a:pPr>
            <a:r>
              <a:rPr lang="en"/>
              <a:t>Because it is coming directly from the satellite it is available in real time, but at an </a:t>
            </a:r>
            <a:r>
              <a:rPr lang="en"/>
              <a:t>accuracy</a:t>
            </a:r>
            <a:r>
              <a:rPr lang="en"/>
              <a:t> of 100 cm, it is not very useful for geodetic purposes. </a:t>
            </a:r>
            <a:endParaRPr/>
          </a:p>
          <a:p>
            <a:pPr indent="0" lvl="0" marL="0" rtl="0" algn="l">
              <a:spcBef>
                <a:spcPts val="0"/>
              </a:spcBef>
              <a:spcAft>
                <a:spcPts val="0"/>
              </a:spcAft>
              <a:buNone/>
            </a:pPr>
            <a:r>
              <a:rPr lang="en"/>
              <a:t>So reason 1 NGS produces orbits is we need to increase the accuracy of these solutions to use them for geodesy. This requires post processing the information and adding what we know about satellite orbits.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brings us to our post processed orbit solutions starting with our Ultra-Rapid (both predicted and observed) and ending at Final solutions. Each solution undergoing additional processing and increasing accuracy. You can see however that there is a tradeoff between accuracy and processing time. </a:t>
            </a:r>
            <a:endParaRPr/>
          </a:p>
          <a:p>
            <a:pPr indent="0" lvl="0" marL="0" rtl="0" algn="l">
              <a:spcBef>
                <a:spcPts val="0"/>
              </a:spcBef>
              <a:spcAft>
                <a:spcPts val="0"/>
              </a:spcAft>
              <a:buNone/>
            </a:pPr>
            <a:r>
              <a:rPr lang="en"/>
              <a:t>This means solutions are made available when the processing is finished. Some are able to be completed </a:t>
            </a:r>
            <a:r>
              <a:rPr lang="en"/>
              <a:t>multiple</a:t>
            </a:r>
            <a:r>
              <a:rPr lang="en"/>
              <a:t> times a day, others once a day or even a few times a month.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Reason 2 that NGS produces orbit solutions is that NGS and</a:t>
            </a:r>
            <a:r>
              <a:rPr lang="en">
                <a:solidFill>
                  <a:schemeClr val="dk1"/>
                </a:solidFill>
              </a:rPr>
              <a:t> similar institutions called Analysis Centers or AC’s  have accepted the responsibility of providing these post processed precise orbital data to the general public through collaboration with the IGS.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And of course these products should be at the</a:t>
            </a:r>
            <a:r>
              <a:rPr lang="en"/>
              <a:t> accuracy that is necessary to use GPS for geodetic purposes.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40569d9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440569d9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have talked a little about IGS and sharing orbit solutions but What exactly is NGS sharing with the IGS? </a:t>
            </a:r>
            <a:endParaRPr/>
          </a:p>
          <a:p>
            <a:pPr indent="0" lvl="0" marL="0" rtl="0" algn="l">
              <a:spcBef>
                <a:spcPts val="0"/>
              </a:spcBef>
              <a:spcAft>
                <a:spcPts val="0"/>
              </a:spcAft>
              <a:buNone/>
            </a:pPr>
            <a:r>
              <a:rPr lang="en"/>
              <a:t>Are our orbit solutions just Images of space with a red “satellite is here” sticker. You know, like the ones you see when youre lost in the mall? Of course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Simply put, orbit solutions are the production and sharing of satellite ephemerides. What are Ephemerides? Well we have been talking about for a while now.</a:t>
            </a:r>
            <a:endParaRPr/>
          </a:p>
          <a:p>
            <a:pPr indent="0" lvl="0" marL="0" rtl="0" algn="l">
              <a:spcBef>
                <a:spcPts val="0"/>
              </a:spcBef>
              <a:spcAft>
                <a:spcPts val="0"/>
              </a:spcAft>
              <a:buNone/>
            </a:pPr>
            <a:r>
              <a:rPr lang="en"/>
              <a:t>Ephemerides are a set of positional data that provides the assigned places of a celestial body for regular intervals, which now includes manmade artificial satellites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 nutshell, they are orbit position files that are specifically formatted (typically in tables) so that anyone looking at the values knows exactly what they are looking at.</a:t>
            </a:r>
            <a:endParaRPr/>
          </a:p>
          <a:p>
            <a:pPr indent="0" lvl="0" marL="0" rtl="0" algn="l">
              <a:spcBef>
                <a:spcPts val="0"/>
              </a:spcBef>
              <a:spcAft>
                <a:spcPts val="0"/>
              </a:spcAft>
              <a:buNone/>
            </a:pPr>
            <a:r>
              <a:rPr lang="en"/>
              <a:t>NGS currently produces all the necessary files for Rapid and Final orbit position solutions and files shared estimate the </a:t>
            </a:r>
            <a:r>
              <a:rPr lang="en"/>
              <a:t>position</a:t>
            </a:r>
            <a:r>
              <a:rPr lang="en"/>
              <a:t> of satellites at 15 </a:t>
            </a:r>
            <a:r>
              <a:rPr lang="en"/>
              <a:t>minute</a:t>
            </a:r>
            <a:r>
              <a:rPr lang="en"/>
              <a:t> intervals.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how do we do it? </a:t>
            </a:r>
            <a:endParaRPr/>
          </a:p>
          <a:p>
            <a:pPr indent="0" lvl="0" marL="0" rtl="0" algn="l">
              <a:spcBef>
                <a:spcPts val="0"/>
              </a:spcBef>
              <a:spcAft>
                <a:spcPts val="0"/>
              </a:spcAft>
              <a:buNone/>
            </a:pPr>
            <a:r>
              <a:t/>
            </a:r>
            <a:endParaRPr/>
          </a:p>
          <a:p>
            <a:pPr indent="0" lvl="0" marL="0" rtl="0" algn="l">
              <a:spcBef>
                <a:spcPts val="600"/>
              </a:spcBef>
              <a:spcAft>
                <a:spcPts val="0"/>
              </a:spcAft>
              <a:buClr>
                <a:schemeClr val="dk1"/>
              </a:buClr>
              <a:buSzPts val="1100"/>
              <a:buFont typeface="Arial"/>
              <a:buNone/>
            </a:pPr>
            <a:r>
              <a:t/>
            </a:r>
            <a:endParaRPr sz="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6f68012a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6f68012a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One of the </a:t>
            </a:r>
            <a:r>
              <a:rPr lang="en" sz="1200"/>
              <a:t>initial</a:t>
            </a:r>
            <a:r>
              <a:rPr lang="en" sz="1200"/>
              <a:t> steps in determining orbits is starting with a good base model of satellite orbits. The </a:t>
            </a:r>
            <a:r>
              <a:rPr lang="en" sz="1200"/>
              <a:t>ideal model for a day’s orbit starts with position data from the middle of the previous day. Then we incorporate all we know about objects orbiting in space into a mathematical model that represents the satellite’s path.</a:t>
            </a:r>
            <a:endParaRPr sz="1200"/>
          </a:p>
          <a:p>
            <a:pPr indent="0" lvl="0" marL="0" rtl="0" algn="l">
              <a:spcBef>
                <a:spcPts val="0"/>
              </a:spcBef>
              <a:spcAft>
                <a:spcPts val="0"/>
              </a:spcAft>
              <a:buNone/>
            </a:pPr>
            <a:r>
              <a:t/>
            </a:r>
            <a:endParaRPr sz="1200"/>
          </a:p>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 This predicted path</a:t>
            </a:r>
            <a:r>
              <a:rPr lang="en" sz="1200">
                <a:solidFill>
                  <a:schemeClr val="dk1"/>
                </a:solidFill>
                <a:latin typeface="Droid Serif"/>
                <a:ea typeface="Droid Serif"/>
                <a:cs typeface="Droid Serif"/>
                <a:sym typeface="Droid Serif"/>
              </a:rPr>
              <a:t> model is a combination of all the forces acting on a satellite over time.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 On the left you can see a figure of just some of the forces that we take into account. including gravity, drag, and solar radiation pressure.</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If we knew all of the forces acting on the satellites we would be able to have excellent predictions of the satellites future locations with high accuracy. But unfortunately a lot of models that we currently use are incomplete and the accuracy of our orbit models decrease over time. That and because all of the forces are not perfectly known to us; we need to recompute orbits daily.</a:t>
            </a:r>
            <a:endParaRPr sz="1200">
              <a:solidFill>
                <a:schemeClr val="dk1"/>
              </a:solidFill>
              <a:latin typeface="Droid Serif"/>
              <a:ea typeface="Droid Serif"/>
              <a:cs typeface="Droid Serif"/>
              <a:sym typeface="Droid Serif"/>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440569d9e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440569d9e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Now that we have a base satellite orbit model we need to improve it through data observations.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This is done by a specific method of processing GPS stations</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For the GPS data, </a:t>
            </a:r>
            <a:r>
              <a:rPr lang="en">
                <a:solidFill>
                  <a:schemeClr val="dk1"/>
                </a:solidFill>
                <a:latin typeface="Droid Serif"/>
                <a:ea typeface="Droid Serif"/>
                <a:cs typeface="Droid Serif"/>
                <a:sym typeface="Droid Serif"/>
              </a:rPr>
              <a:t>NGS uses observations collected at 30 second intervals</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During the processing station positions are accurately determined by mitigating for errors that can distort the measurement.</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 For example errors caused by atmospheric interference,  resulting in refraction that distorts the signal can be estimated and corrected.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Since these are estimations and again (models are never perfect), we understand that there are some </a:t>
            </a:r>
            <a:r>
              <a:rPr lang="en">
                <a:solidFill>
                  <a:schemeClr val="dk1"/>
                </a:solidFill>
                <a:latin typeface="Droid Serif"/>
                <a:ea typeface="Droid Serif"/>
                <a:cs typeface="Droid Serif"/>
                <a:sym typeface="Droid Serif"/>
              </a:rPr>
              <a:t>inherent</a:t>
            </a:r>
            <a:r>
              <a:rPr lang="en">
                <a:solidFill>
                  <a:schemeClr val="dk1"/>
                </a:solidFill>
                <a:latin typeface="Droid Serif"/>
                <a:ea typeface="Droid Serif"/>
                <a:cs typeface="Droid Serif"/>
                <a:sym typeface="Droid Serif"/>
              </a:rPr>
              <a:t> errors that can occur. This is one </a:t>
            </a:r>
            <a:r>
              <a:rPr lang="en">
                <a:solidFill>
                  <a:schemeClr val="dk1"/>
                </a:solidFill>
                <a:latin typeface="Droid Serif"/>
                <a:ea typeface="Droid Serif"/>
                <a:cs typeface="Droid Serif"/>
                <a:sym typeface="Droid Serif"/>
              </a:rPr>
              <a:t>reason</a:t>
            </a:r>
            <a:r>
              <a:rPr lang="en">
                <a:solidFill>
                  <a:schemeClr val="dk1"/>
                </a:solidFill>
                <a:latin typeface="Droid Serif"/>
                <a:ea typeface="Droid Serif"/>
                <a:cs typeface="Droid Serif"/>
                <a:sym typeface="Droid Serif"/>
              </a:rPr>
              <a:t> why with accurate models and corrections involved in the post-processing the </a:t>
            </a:r>
            <a:r>
              <a:rPr lang="en">
                <a:solidFill>
                  <a:schemeClr val="dk1"/>
                </a:solidFill>
                <a:latin typeface="Droid Serif"/>
                <a:ea typeface="Droid Serif"/>
                <a:cs typeface="Droid Serif"/>
                <a:sym typeface="Droid Serif"/>
              </a:rPr>
              <a:t>accuracy</a:t>
            </a:r>
            <a:r>
              <a:rPr lang="en">
                <a:solidFill>
                  <a:schemeClr val="dk1"/>
                </a:solidFill>
                <a:latin typeface="Droid Serif"/>
                <a:ea typeface="Droid Serif"/>
                <a:cs typeface="Droid Serif"/>
                <a:sym typeface="Droid Serif"/>
              </a:rPr>
              <a:t> increases and error decreases.</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Other interference includes radio noise that can also confuse the station </a:t>
            </a:r>
            <a:r>
              <a:rPr lang="en">
                <a:solidFill>
                  <a:schemeClr val="dk1"/>
                </a:solidFill>
                <a:latin typeface="Droid Serif"/>
                <a:ea typeface="Droid Serif"/>
                <a:cs typeface="Droid Serif"/>
                <a:sym typeface="Droid Serif"/>
              </a:rPr>
              <a:t>receivers, but with addition hardware and software improvements these effects can be minimized.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latin typeface="Droid Serif"/>
                <a:ea typeface="Droid Serif"/>
                <a:cs typeface="Droid Serif"/>
                <a:sym typeface="Droid Serif"/>
              </a:rPr>
              <a:t>On the right we have an example of an IGS station. This station is located on the island of Cyprus and has a little bit of a different monumentation than the station we saw earlier.</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a:solidFill>
                  <a:schemeClr val="dk1"/>
                </a:solidFill>
              </a:rPr>
              <a:t>Cycle slip fixing, ambiguity resolution, SRP, basic gravity modeling.</a:t>
            </a:r>
            <a:endParaRPr sz="23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440569d9e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440569d9e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IGS Network consists of over 400 sites. With this number we </a:t>
            </a:r>
            <a:r>
              <a:rPr lang="en"/>
              <a:t>able to take our pick of the best stations and still have global coverage.</a:t>
            </a:r>
            <a:endParaRPr/>
          </a:p>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To help speed the process along the global network is broken down into smaller regions and processed. the solution is then stored and combined at a later stage in the processing.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3dcba0b2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53dcba0b2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an example from a recent solution that we processed as you can see we divide our chosen stations, (only 300), to have global coverage and then create triangles mapping the globe.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900"/>
              <a:t>Notes:</a:t>
            </a:r>
            <a:endParaRPr sz="900"/>
          </a:p>
          <a:p>
            <a:pPr indent="0" lvl="0" marL="0" rtl="0" algn="l">
              <a:spcBef>
                <a:spcPts val="600"/>
              </a:spcBef>
              <a:spcAft>
                <a:spcPts val="0"/>
              </a:spcAft>
              <a:buClr>
                <a:schemeClr val="dk1"/>
              </a:buClr>
              <a:buSzPts val="1100"/>
              <a:buFont typeface="Arial"/>
              <a:buNone/>
            </a:pPr>
            <a:r>
              <a:rPr lang="en" sz="900">
                <a:solidFill>
                  <a:schemeClr val="dk1"/>
                </a:solidFill>
                <a:latin typeface="Droid Serif"/>
                <a:ea typeface="Droid Serif"/>
                <a:cs typeface="Droid Serif"/>
                <a:sym typeface="Droid Serif"/>
              </a:rPr>
              <a:t>rotation vs translation, gpscom.pdf</a:t>
            </a:r>
            <a:endParaRPr sz="900">
              <a:solidFill>
                <a:schemeClr val="dk1"/>
              </a:solidFill>
              <a:latin typeface="Droid Serif"/>
              <a:ea typeface="Droid Serif"/>
              <a:cs typeface="Droid Serif"/>
              <a:sym typeface="Droid Serif"/>
            </a:endParaRPr>
          </a:p>
          <a:p>
            <a:pPr indent="0" lvl="0" marL="0" rtl="0" algn="l">
              <a:spcBef>
                <a:spcPts val="600"/>
              </a:spcBef>
              <a:spcAft>
                <a:spcPts val="0"/>
              </a:spcAft>
              <a:buClr>
                <a:schemeClr val="dk1"/>
              </a:buClr>
              <a:buSzPts val="1100"/>
              <a:buFont typeface="Arial"/>
              <a:buNone/>
            </a:pPr>
            <a:r>
              <a:rPr lang="en" sz="900">
                <a:solidFill>
                  <a:srgbClr val="172B4D"/>
                </a:solidFill>
                <a:highlight>
                  <a:schemeClr val="lt1"/>
                </a:highlight>
                <a:latin typeface="Roboto"/>
                <a:ea typeface="Roboto"/>
                <a:cs typeface="Roboto"/>
                <a:sym typeface="Roboto"/>
              </a:rPr>
              <a:t>Delaunay triangulation algorithm that selects regions (hub and spoke model)</a:t>
            </a:r>
            <a:endParaRPr sz="9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sz="900">
                <a:solidFill>
                  <a:schemeClr val="dk1"/>
                </a:solidFill>
                <a:latin typeface="Droid Serif"/>
                <a:ea typeface="Droid Serif"/>
                <a:cs typeface="Droid Serif"/>
                <a:sym typeface="Droid Serif"/>
              </a:rPr>
              <a:t>Least square adjustments</a:t>
            </a:r>
            <a:endParaRPr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9b72a142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49b72a142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One of the final things that we do in orbit determination to increase the accuracy even </a:t>
            </a:r>
            <a:r>
              <a:rPr lang="en" sz="1200">
                <a:solidFill>
                  <a:schemeClr val="dk1"/>
                </a:solidFill>
                <a:latin typeface="Droid Serif"/>
                <a:ea typeface="Droid Serif"/>
                <a:cs typeface="Droid Serif"/>
                <a:sym typeface="Droid Serif"/>
              </a:rPr>
              <a:t>further</a:t>
            </a:r>
            <a:r>
              <a:rPr lang="en" sz="1200">
                <a:solidFill>
                  <a:schemeClr val="dk1"/>
                </a:solidFill>
                <a:latin typeface="Droid Serif"/>
                <a:ea typeface="Droid Serif"/>
                <a:cs typeface="Droid Serif"/>
                <a:sym typeface="Droid Serif"/>
              </a:rPr>
              <a:t> is we adjust our orbit models </a:t>
            </a:r>
            <a:r>
              <a:rPr lang="en" sz="1200">
                <a:solidFill>
                  <a:schemeClr val="dk1"/>
                </a:solidFill>
                <a:latin typeface="Droid Serif"/>
                <a:ea typeface="Droid Serif"/>
                <a:cs typeface="Droid Serif"/>
                <a:sym typeface="Droid Serif"/>
              </a:rPr>
              <a:t>incorporation</a:t>
            </a:r>
            <a:r>
              <a:rPr lang="en" sz="1200">
                <a:solidFill>
                  <a:schemeClr val="dk1"/>
                </a:solidFill>
                <a:latin typeface="Droid Serif"/>
                <a:ea typeface="Droid Serif"/>
                <a:cs typeface="Droid Serif"/>
                <a:sym typeface="Droid Serif"/>
              </a:rPr>
              <a:t> the observational data that we have processed for.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We also make some more corrections dealing with extra calibrations for both </a:t>
            </a:r>
            <a:r>
              <a:rPr lang="en" sz="1200">
                <a:solidFill>
                  <a:schemeClr val="dk1"/>
                </a:solidFill>
                <a:latin typeface="Droid Serif"/>
                <a:ea typeface="Droid Serif"/>
                <a:cs typeface="Droid Serif"/>
                <a:sym typeface="Droid Serif"/>
              </a:rPr>
              <a:t>satellite</a:t>
            </a:r>
            <a:r>
              <a:rPr lang="en" sz="1200">
                <a:solidFill>
                  <a:schemeClr val="dk1"/>
                </a:solidFill>
                <a:latin typeface="Droid Serif"/>
                <a:ea typeface="Droid Serif"/>
                <a:cs typeface="Droid Serif"/>
                <a:sym typeface="Droid Serif"/>
              </a:rPr>
              <a:t> and </a:t>
            </a:r>
            <a:r>
              <a:rPr lang="en" sz="1200">
                <a:solidFill>
                  <a:schemeClr val="dk1"/>
                </a:solidFill>
                <a:latin typeface="Droid Serif"/>
                <a:ea typeface="Droid Serif"/>
                <a:cs typeface="Droid Serif"/>
                <a:sym typeface="Droid Serif"/>
              </a:rPr>
              <a:t>station</a:t>
            </a:r>
            <a:r>
              <a:rPr lang="en" sz="1200">
                <a:solidFill>
                  <a:schemeClr val="dk1"/>
                </a:solidFill>
                <a:latin typeface="Droid Serif"/>
                <a:ea typeface="Droid Serif"/>
                <a:cs typeface="Droid Serif"/>
                <a:sym typeface="Droid Serif"/>
              </a:rPr>
              <a:t> antennas</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Then one of our final steps is to finally solve for the orbit location by fixing well known sites at a specific locations in a global frame of reference.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And presto we have our final orbital positions that fit the model and the observations made by the stations.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Then we provide our orbit solution to IGS.</a:t>
            </a:r>
            <a:endParaRPr sz="1200">
              <a:solidFill>
                <a:schemeClr val="dk1"/>
              </a:solidFill>
              <a:latin typeface="Droid Serif"/>
              <a:ea typeface="Droid Serif"/>
              <a:cs typeface="Droid Serif"/>
              <a:sym typeface="Droid Serif"/>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9b72a142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49b72a142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have mentioned, we are not the </a:t>
            </a:r>
            <a:r>
              <a:rPr lang="en"/>
              <a:t>only</a:t>
            </a:r>
            <a:r>
              <a:rPr lang="en"/>
              <a:t> ones to do this. </a:t>
            </a:r>
            <a:r>
              <a:rPr lang="en">
                <a:solidFill>
                  <a:schemeClr val="dk1"/>
                </a:solidFill>
              </a:rPr>
              <a:t>On the right we can see rapid orbit results that have been submitted to IGS over 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The IGS process takes into account the various models and processing steps used and for AC’s that achieve a certain standard accept the submitted solutions. </a:t>
            </a:r>
            <a:endParaRPr/>
          </a:p>
          <a:p>
            <a:pPr indent="0" lvl="0" marL="0" rtl="0" algn="l">
              <a:spcBef>
                <a:spcPts val="0"/>
              </a:spcBef>
              <a:spcAft>
                <a:spcPts val="0"/>
              </a:spcAft>
              <a:buNone/>
            </a:pPr>
            <a:r>
              <a:rPr lang="en"/>
              <a:t>Then the IGS acts as a coordinator and combines the individual solution into smoother solutions that remove the outliers that may exist in individual solutions. </a:t>
            </a:r>
            <a:endParaRPr/>
          </a:p>
          <a:p>
            <a:pPr indent="0" lvl="0" marL="0" rtl="0" algn="l">
              <a:spcBef>
                <a:spcPts val="0"/>
              </a:spcBef>
              <a:spcAft>
                <a:spcPts val="0"/>
              </a:spcAft>
              <a:buNone/>
            </a:pPr>
            <a:r>
              <a:rPr lang="en"/>
              <a:t>Finally IGS and other collaborating data centers provide the individual and combined solutions the the general public and scientific </a:t>
            </a:r>
            <a:r>
              <a:rPr lang="en"/>
              <a:t>community</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does the IGS do this extra step?</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49b72a142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49b72a142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IGS has to conduct this step because each AC is </a:t>
            </a:r>
            <a:r>
              <a:rPr lang="en"/>
              <a:t>incorporating</a:t>
            </a:r>
            <a:r>
              <a:rPr lang="en"/>
              <a:t> what they thing the best models are as well as using their own software that has different methods and assumptions.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at NGS we have our own set of inhouse programs that do most of the heavy lifting. The first set involved in orbit determination is the Precise Adjustment of GPS EphemeredeS - PAGES, responsible for station position and some corrections during processing. </a:t>
            </a:r>
            <a:endParaRPr/>
          </a:p>
          <a:p>
            <a:pPr indent="0" lvl="0" marL="0" rtl="0" algn="l">
              <a:spcBef>
                <a:spcPts val="0"/>
              </a:spcBef>
              <a:spcAft>
                <a:spcPts val="0"/>
              </a:spcAft>
              <a:buNone/>
            </a:pPr>
            <a:r>
              <a:rPr lang="en"/>
              <a:t>GPS COMbination or GPSCOM responsible for taking the regional solutions and combining them into a global solution. </a:t>
            </a:r>
            <a:endParaRPr/>
          </a:p>
          <a:p>
            <a:pPr indent="0" lvl="0" marL="0" rtl="0" algn="l">
              <a:spcBef>
                <a:spcPts val="0"/>
              </a:spcBef>
              <a:spcAft>
                <a:spcPts val="0"/>
              </a:spcAft>
              <a:buNone/>
            </a:pPr>
            <a:r>
              <a:rPr lang="en"/>
              <a:t>And finally ADJust EPHemeredes - ADJEPH responsible for fitting the orbit model to the observation data that was processed.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46f68012a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46f68012a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IGS combines the orbit solution to account for bias provided by the AC’s </a:t>
            </a:r>
            <a:r>
              <a:rPr lang="en"/>
              <a:t>software</a:t>
            </a:r>
            <a:r>
              <a:rPr lang="en"/>
              <a:t> and modeling techniques that are chosen.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14416249091_0_3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144162490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First, before we get started a quick outline so we all know where we are going.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I’ll start with some cool background on NGS and orbits; as well as a short explanation of how the Global </a:t>
            </a:r>
            <a:r>
              <a:rPr lang="en" sz="1200">
                <a:solidFill>
                  <a:schemeClr val="dk1"/>
                </a:solidFill>
                <a:latin typeface="Droid Serif"/>
                <a:ea typeface="Droid Serif"/>
                <a:cs typeface="Droid Serif"/>
                <a:sym typeface="Droid Serif"/>
              </a:rPr>
              <a:t>Positioning</a:t>
            </a:r>
            <a:r>
              <a:rPr lang="en" sz="1200">
                <a:solidFill>
                  <a:schemeClr val="dk1"/>
                </a:solidFill>
                <a:latin typeface="Droid Serif"/>
                <a:ea typeface="Droid Serif"/>
                <a:cs typeface="Droid Serif"/>
                <a:sym typeface="Droid Serif"/>
              </a:rPr>
              <a:t> System or (GPS) works.</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Then I’ll move on to the reason we are all here and give an overview of how NGS determines GPS satellite orbits,  again, trying to focus on the why, what, and how.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After that there will be a few wrap up slides and then you’re home free.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None/>
            </a:pPr>
            <a:r>
              <a:rPr lang="en" sz="1200">
                <a:solidFill>
                  <a:schemeClr val="dk1"/>
                </a:solidFill>
                <a:latin typeface="Droid Serif"/>
                <a:ea typeface="Droid Serif"/>
                <a:cs typeface="Droid Serif"/>
                <a:sym typeface="Droid Serif"/>
              </a:rPr>
              <a:t>So lets gets started.</a:t>
            </a:r>
            <a:endParaRPr sz="1200">
              <a:solidFill>
                <a:schemeClr val="dk1"/>
              </a:solidFill>
              <a:latin typeface="Droid Serif"/>
              <a:ea typeface="Droid Serif"/>
              <a:cs typeface="Droid Serif"/>
              <a:sym typeface="Droid Serif"/>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46f68012a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46f68012a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With precise orbit determination NGS and geodesy as whole has become a lot more informative. </a:t>
            </a:r>
            <a:r>
              <a:rPr lang="en">
                <a:solidFill>
                  <a:schemeClr val="dk1"/>
                </a:solidFill>
              </a:rPr>
              <a:t>Understanding precise positions on Earth has led to many applications like real-time monitoring, understanding plate tectonics, hazards both earthquakes and volcanoes, as well as understanding challenges like sea level rise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we think back to a goal of NGS understanding the change shape of the Earth and US becomes a lot easier when we have cm and even mm measurements of ground motion.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Something that is only possible with well determined satellite orbits.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NGS is also working toward building updated reference frames. An example given on the right, with more precise </a:t>
            </a:r>
            <a:r>
              <a:rPr lang="en">
                <a:solidFill>
                  <a:schemeClr val="dk1"/>
                </a:solidFill>
              </a:rPr>
              <a:t>displacement</a:t>
            </a:r>
            <a:r>
              <a:rPr lang="en">
                <a:solidFill>
                  <a:schemeClr val="dk1"/>
                </a:solidFill>
              </a:rPr>
              <a:t> data informing the </a:t>
            </a:r>
            <a:r>
              <a:rPr lang="en">
                <a:solidFill>
                  <a:schemeClr val="dk1"/>
                </a:solidFill>
              </a:rPr>
              <a:t>model.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Another big importance of NGS Orbits is helping to improve GPS infrastructure.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because GPS is now only one of many satellite systems that are currently active.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dd43e749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dd43e749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together the multiple satellite systems in the world are referred to as the Global Navigation Satellite System or (GNSS).</a:t>
            </a:r>
            <a:endParaRPr/>
          </a:p>
          <a:p>
            <a:pPr indent="0" lvl="0" marL="0" rtl="0" algn="l">
              <a:spcBef>
                <a:spcPts val="0"/>
              </a:spcBef>
              <a:spcAft>
                <a:spcPts val="0"/>
              </a:spcAft>
              <a:buNone/>
            </a:pPr>
            <a:r>
              <a:rPr lang="en"/>
              <a:t>GNSS ground stations can detect, decode, and process signals from more than one satellite system and </a:t>
            </a:r>
            <a:r>
              <a:rPr lang="en"/>
              <a:t> are already taking advantage of the extra satellites that can provide signals.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includes: 		and the India Regional Navigation Satellite System managed by India consists of eight satellites.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a:t>development</a:t>
            </a:r>
            <a:r>
              <a:rPr lang="en"/>
              <a:t> of these </a:t>
            </a:r>
            <a:r>
              <a:rPr lang="en"/>
              <a:t>satellite</a:t>
            </a:r>
            <a:r>
              <a:rPr lang="en"/>
              <a:t> systems will tremendously help the accuracy and precision of the sites that can connect to them. But we would still like our GPS satellites to </a:t>
            </a:r>
            <a:r>
              <a:rPr lang="en"/>
              <a:t>perform</a:t>
            </a:r>
            <a:r>
              <a:rPr lang="en"/>
              <a:t> at a level equivalent to these newer systems.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440569d9e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440569d9e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49b72a142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49b72a142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6131a9d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6131a9d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fdd43e749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gfdd43e749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thought it would be good to start our background with the definition of Geodesy. After all this is an NGS webinar discussing an important aspect in the tool that is GPS. </a:t>
            </a:r>
            <a:endParaRPr/>
          </a:p>
          <a:p>
            <a:pPr indent="0" lvl="0" marL="0" rtl="0" algn="l">
              <a:spcBef>
                <a:spcPts val="0"/>
              </a:spcBef>
              <a:spcAft>
                <a:spcPts val="0"/>
              </a:spcAft>
              <a:buNone/>
            </a:pPr>
            <a:r>
              <a:rPr lang="en"/>
              <a:t>Geodesy is the science of accurately </a:t>
            </a:r>
            <a:r>
              <a:rPr lang="en"/>
              <a:t>measuring</a:t>
            </a:r>
            <a:r>
              <a:rPr lang="en"/>
              <a:t> and understanding the geometric shape, orientation, and mass of the Earth as well as the changes to those properties over time.</a:t>
            </a:r>
            <a:endParaRPr/>
          </a:p>
          <a:p>
            <a:pPr indent="0" lvl="0" marL="0" rtl="0" algn="l">
              <a:spcBef>
                <a:spcPts val="0"/>
              </a:spcBef>
              <a:spcAft>
                <a:spcPts val="0"/>
              </a:spcAft>
              <a:buNone/>
            </a:pPr>
            <a:r>
              <a:rPr lang="en" sz="1200">
                <a:solidFill>
                  <a:schemeClr val="dk1"/>
                </a:solidFill>
                <a:latin typeface="Droid Serif"/>
                <a:ea typeface="Droid Serif"/>
                <a:cs typeface="Droid Serif"/>
                <a:sym typeface="Droid Serif"/>
              </a:rPr>
              <a:t>the National Geodetic Survey or (NGS) was developed with the primary mission of surveying the U.S. coastline, and from its inception NGS and NGS employees have been uniquely involved in advancing our knowledge of geodesy.</a:t>
            </a:r>
            <a:endParaRPr sz="1200">
              <a:solidFill>
                <a:schemeClr val="dk1"/>
              </a:solidFill>
              <a:latin typeface="Droid Serif"/>
              <a:ea typeface="Droid Serif"/>
              <a:cs typeface="Droid Serif"/>
              <a:sym typeface="Droid Serif"/>
            </a:endParaRPr>
          </a:p>
          <a:p>
            <a:pPr indent="0" lvl="0" marL="0" rtl="0" algn="l">
              <a:spcBef>
                <a:spcPts val="0"/>
              </a:spcBef>
              <a:spcAft>
                <a:spcPts val="0"/>
              </a:spcAft>
              <a:buNone/>
            </a:pPr>
            <a:r>
              <a:t/>
            </a:r>
            <a:endParaRPr sz="1200">
              <a:solidFill>
                <a:schemeClr val="dk1"/>
              </a:solidFill>
              <a:latin typeface="Droid Serif"/>
              <a:ea typeface="Droid Serif"/>
              <a:cs typeface="Droid Serif"/>
              <a:sym typeface="Droid Serif"/>
            </a:endParaRPr>
          </a:p>
          <a:p>
            <a:pPr indent="0" lvl="0" marL="0" rtl="0" algn="l">
              <a:spcBef>
                <a:spcPts val="0"/>
              </a:spcBef>
              <a:spcAft>
                <a:spcPts val="0"/>
              </a:spcAft>
              <a:buNone/>
            </a:pPr>
            <a:r>
              <a:rPr lang="en" sz="1200">
                <a:solidFill>
                  <a:schemeClr val="dk1"/>
                </a:solidFill>
                <a:latin typeface="Droid Serif"/>
                <a:ea typeface="Droid Serif"/>
                <a:cs typeface="Droid Serif"/>
                <a:sym typeface="Droid Serif"/>
              </a:rPr>
              <a:t>Of course with its primary  mission starting as surveying the coastline it was originally developed to primarily meet U.S. Surveying and navigation needs, but over time our mission has expanded to define, maintain, and provide access to the National Spatial Reference System. On the right you see what was the first NGS created topographic map created through field surveys.</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Clr>
                <a:schemeClr val="dk1"/>
              </a:buClr>
              <a:buSzPts val="1100"/>
              <a:buFont typeface="Arial"/>
              <a:buNone/>
            </a:pPr>
            <a:r>
              <a:t/>
            </a:r>
            <a:endParaRPr sz="1200">
              <a:solidFill>
                <a:schemeClr val="dk1"/>
              </a:solidFill>
              <a:latin typeface="Droid Serif"/>
              <a:ea typeface="Droid Serif"/>
              <a:cs typeface="Droid Serif"/>
              <a:sym typeface="Droid Serif"/>
            </a:endParaRPr>
          </a:p>
          <a:p>
            <a:pPr indent="0" lvl="0" marL="0" rtl="0" algn="l">
              <a:spcBef>
                <a:spcPts val="600"/>
              </a:spcBef>
              <a:spcAft>
                <a:spcPts val="0"/>
              </a:spcAft>
              <a:buClr>
                <a:schemeClr val="dk1"/>
              </a:buClr>
              <a:buSzPts val="1100"/>
              <a:buFont typeface="Arial"/>
              <a:buNone/>
            </a:pPr>
            <a:r>
              <a:rPr lang="en" sz="1200">
                <a:solidFill>
                  <a:schemeClr val="dk1"/>
                </a:solidFill>
                <a:latin typeface="Droid Serif"/>
                <a:ea typeface="Droid Serif"/>
                <a:cs typeface="Droid Serif"/>
                <a:sym typeface="Droid Serif"/>
              </a:rPr>
              <a:t>The tools to complete this mission have changed over the life of the agency and they changed even more drastically once satellites were introduced.</a:t>
            </a:r>
            <a:endParaRPr sz="1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fdd43e749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fdd43e749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the advent of the satellite age only around 1960’s, using man-made satellites for Geodesy is a relative new idea. </a:t>
            </a:r>
            <a:endParaRPr/>
          </a:p>
          <a:p>
            <a:pPr indent="0" lvl="0" marL="0" rtl="0" algn="l">
              <a:spcBef>
                <a:spcPts val="0"/>
              </a:spcBef>
              <a:spcAft>
                <a:spcPts val="0"/>
              </a:spcAft>
              <a:buNone/>
            </a:pPr>
            <a:r>
              <a:rPr lang="en"/>
              <a:t>and to brag again some NGS scientists that got involved became pioneers when it came to developing and </a:t>
            </a:r>
            <a:r>
              <a:rPr lang="en"/>
              <a:t>improving modern</a:t>
            </a:r>
            <a:r>
              <a:rPr lang="en"/>
              <a:t> geodesy methods. The organization started to implement space based geodetic </a:t>
            </a:r>
            <a:r>
              <a:rPr lang="en"/>
              <a:t>measurements</a:t>
            </a:r>
            <a:r>
              <a:rPr lang="en"/>
              <a:t> as early as 1987 with the creation of simple networks.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even though using satellites for geodesy are </a:t>
            </a:r>
            <a:r>
              <a:rPr lang="en"/>
              <a:t>relatively</a:t>
            </a:r>
            <a:r>
              <a:rPr lang="en"/>
              <a:t> new the human experience, orbit determination is not. </a:t>
            </a:r>
            <a:endParaRPr/>
          </a:p>
          <a:p>
            <a:pPr indent="0" lvl="0" marL="0" rtl="0" algn="l">
              <a:spcBef>
                <a:spcPts val="0"/>
              </a:spcBef>
              <a:spcAft>
                <a:spcPts val="0"/>
              </a:spcAft>
              <a:buNone/>
            </a:pPr>
            <a:r>
              <a:rPr lang="en"/>
              <a:t>In </a:t>
            </a:r>
            <a:r>
              <a:rPr lang="en"/>
              <a:t>astronomy</a:t>
            </a:r>
            <a:r>
              <a:rPr lang="en"/>
              <a:t> and other space observing d</a:t>
            </a:r>
            <a:r>
              <a:rPr lang="en"/>
              <a:t>isciplines, orbit determination had been used for quite some time for tracking and predicting </a:t>
            </a:r>
            <a:r>
              <a:rPr lang="en"/>
              <a:t>planetary</a:t>
            </a:r>
            <a:r>
              <a:rPr lang="en"/>
              <a:t> bodies.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right are examples of punch cards that were used </a:t>
            </a:r>
            <a:r>
              <a:rPr lang="en">
                <a:solidFill>
                  <a:schemeClr val="dk1"/>
                </a:solidFill>
              </a:rPr>
              <a:t>to calculate and predict planetary position</a:t>
            </a:r>
            <a:r>
              <a:rPr lang="en"/>
              <a:t> before the first satellite was launched, of course using computers the size of rooms.</a:t>
            </a:r>
            <a:endParaRPr/>
          </a:p>
          <a:p>
            <a:pPr indent="0" lvl="0" marL="0" rtl="0" algn="l">
              <a:spcBef>
                <a:spcPts val="0"/>
              </a:spcBef>
              <a:spcAft>
                <a:spcPts val="0"/>
              </a:spcAft>
              <a:buNone/>
            </a:pPr>
            <a:r>
              <a:rPr lang="en"/>
              <a:t>The position data had to be filled out and hand-punched by hand.</a:t>
            </a:r>
            <a:endParaRPr/>
          </a:p>
          <a:p>
            <a:pPr indent="0" lvl="0" marL="0" rtl="0" algn="l">
              <a:spcBef>
                <a:spcPts val="0"/>
              </a:spcBef>
              <a:spcAft>
                <a:spcPts val="0"/>
              </a:spcAft>
              <a:buNone/>
            </a:pPr>
            <a:r>
              <a:rPr lang="en"/>
              <a:t>But even way before these punch cards were invented, orbits were being determined.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503652ae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503652ae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actually go back to some familiar names in the astronomy and physics world to see where the classical understanding of orbit determination began.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Johannes Kepler in the 1600’s was able to theorize the laws of planetary motion laying the </a:t>
            </a:r>
            <a:r>
              <a:rPr lang="en"/>
              <a:t>groundwork</a:t>
            </a:r>
            <a:r>
              <a:rPr lang="en"/>
              <a:t> for Isaac newton to shortly incorporate his laws of motion and gravity.</a:t>
            </a:r>
            <a:endParaRPr/>
          </a:p>
          <a:p>
            <a:pPr indent="0" lvl="0" marL="0" rtl="0" algn="l">
              <a:spcBef>
                <a:spcPts val="0"/>
              </a:spcBef>
              <a:spcAft>
                <a:spcPts val="0"/>
              </a:spcAft>
              <a:buNone/>
            </a:pPr>
            <a:r>
              <a:rPr lang="en"/>
              <a:t>The work these two completed would be the foundation of being able to </a:t>
            </a:r>
            <a:r>
              <a:rPr lang="en"/>
              <a:t>predict</a:t>
            </a:r>
            <a:r>
              <a:rPr lang="en"/>
              <a:t> orbits.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though this worked focused on planetary bodies, it worked for any mass orbiting a source so it provided a template for scientists to apply the concept of orbit determination to satellites.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49b72a142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49b72a142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satellites are only one part of the Global </a:t>
            </a:r>
            <a:r>
              <a:rPr lang="en"/>
              <a:t>Positioning</a:t>
            </a:r>
            <a:r>
              <a:rPr lang="en"/>
              <a:t> System or (GPS)  GPS actually consists of three </a:t>
            </a:r>
            <a:r>
              <a:rPr lang="en"/>
              <a:t>separate</a:t>
            </a:r>
            <a:r>
              <a:rPr lang="en"/>
              <a:t> segments. All need each other in order to properly work. </a:t>
            </a:r>
            <a:endParaRPr/>
          </a:p>
          <a:p>
            <a:pPr indent="0" lvl="0" marL="0" rtl="0" algn="l">
              <a:spcBef>
                <a:spcPts val="0"/>
              </a:spcBef>
              <a:spcAft>
                <a:spcPts val="0"/>
              </a:spcAft>
              <a:buNone/>
            </a:pPr>
            <a:r>
              <a:rPr lang="en"/>
              <a:t>The segments are the satellites or the space segment. (on the left) we have an example of that represented by an artist rendering of a Block IIF satellite.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 quick aside: </a:t>
            </a:r>
            <a:r>
              <a:rPr lang="en">
                <a:solidFill>
                  <a:schemeClr val="dk1"/>
                </a:solidFill>
              </a:rPr>
              <a:t>Many of the satellite photos that I’ll be showing today are artist renditions are you can find them at the link here. The information on the page explains more about the different types of satellites which I thought was pretty cool.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Back to the GPS segments, in the center we have the station or the User segment, represented by what a modern day GPS station could look like. </a:t>
            </a:r>
            <a:endParaRPr/>
          </a:p>
          <a:p>
            <a:pPr indent="0" lvl="0" marL="0" rtl="0" algn="l">
              <a:spcBef>
                <a:spcPts val="0"/>
              </a:spcBef>
              <a:spcAft>
                <a:spcPts val="0"/>
              </a:spcAft>
              <a:buNone/>
            </a:pPr>
            <a:r>
              <a:rPr lang="en"/>
              <a:t>This photo was taken during some of my own field work to Africa setting up these sites to collect data. </a:t>
            </a:r>
            <a:r>
              <a:rPr lang="en"/>
              <a:t>Typically</a:t>
            </a:r>
            <a:r>
              <a:rPr lang="en"/>
              <a:t> they consist of an </a:t>
            </a:r>
            <a:r>
              <a:rPr lang="en"/>
              <a:t>antenna</a:t>
            </a:r>
            <a:r>
              <a:rPr lang="en"/>
              <a:t>, that is that pancake looking object, which is connected to a </a:t>
            </a:r>
            <a:r>
              <a:rPr lang="en"/>
              <a:t>receiver</a:t>
            </a:r>
            <a:r>
              <a:rPr lang="en"/>
              <a:t> </a:t>
            </a:r>
            <a:r>
              <a:rPr lang="en"/>
              <a:t>that</a:t>
            </a:r>
            <a:r>
              <a:rPr lang="en"/>
              <a:t> stores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on the right we have a </a:t>
            </a:r>
            <a:r>
              <a:rPr lang="en"/>
              <a:t>representation</a:t>
            </a:r>
            <a:r>
              <a:rPr lang="en"/>
              <a:t> of the control segment with a computer.</a:t>
            </a:r>
            <a:endParaRPr/>
          </a:p>
          <a:p>
            <a:pPr indent="0" lvl="0" marL="0" rtl="0" algn="l">
              <a:spcBef>
                <a:spcPts val="0"/>
              </a:spcBef>
              <a:spcAft>
                <a:spcPts val="0"/>
              </a:spcAft>
              <a:buNone/>
            </a:pPr>
            <a:r>
              <a:rPr lang="en"/>
              <a:t>The control segment of GPS are the people with keys to the satellite. </a:t>
            </a:r>
            <a:endParaRPr/>
          </a:p>
          <a:p>
            <a:pPr indent="0" lvl="0" marL="0" rtl="0" algn="l">
              <a:spcBef>
                <a:spcPts val="0"/>
              </a:spcBef>
              <a:spcAft>
                <a:spcPts val="0"/>
              </a:spcAft>
              <a:buNone/>
            </a:pPr>
            <a:r>
              <a:rPr lang="en"/>
              <a:t>They are in charge of </a:t>
            </a:r>
            <a:r>
              <a:rPr lang="en"/>
              <a:t>maneuvering</a:t>
            </a:r>
            <a:r>
              <a:rPr lang="en"/>
              <a:t> the satellite for any necessary reason as well as monitor satellite health and function.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dd43e749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dd43e749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satellite or the space segment portion of the system provides access to a global reference frame for geodetic positioning.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only do they provide global </a:t>
            </a:r>
            <a:r>
              <a:rPr lang="en"/>
              <a:t>coverage</a:t>
            </a:r>
            <a:r>
              <a:rPr lang="en"/>
              <a:t> with the design, but (thinking of orbits) we can also use the same laws of physics used for predict </a:t>
            </a:r>
            <a:r>
              <a:rPr lang="en"/>
              <a:t>planetary</a:t>
            </a:r>
            <a:r>
              <a:rPr lang="en"/>
              <a:t> </a:t>
            </a:r>
            <a:r>
              <a:rPr lang="en"/>
              <a:t>orbits</a:t>
            </a:r>
            <a:r>
              <a:rPr lang="en"/>
              <a:t> to predict where the satellites are so we were not starting from scratch.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system </a:t>
            </a:r>
            <a:r>
              <a:rPr lang="en"/>
              <a:t>consist</a:t>
            </a:r>
            <a:r>
              <a:rPr lang="en"/>
              <a:t> of up to 32 active satellites. each taking 12 hours to complete an orbit at approximately 20,200 km above the Earth.</a:t>
            </a:r>
            <a:endParaRPr/>
          </a:p>
          <a:p>
            <a:pPr indent="0" lvl="0" marL="0" rtl="0" algn="l">
              <a:spcBef>
                <a:spcPts val="0"/>
              </a:spcBef>
              <a:spcAft>
                <a:spcPts val="0"/>
              </a:spcAft>
              <a:buNone/>
            </a:pPr>
            <a:r>
              <a:rPr lang="en"/>
              <a:t>The design is also special as it has been set up so that at any time and any 1 place on Earth the goal is to have six satellites </a:t>
            </a:r>
            <a:r>
              <a:rPr lang="en"/>
              <a:t>observable from that place.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49b72a142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49b72a14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how this system works is relatively straightforward. The satellite is able to </a:t>
            </a:r>
            <a:r>
              <a:rPr lang="en"/>
              <a:t>transmit</a:t>
            </a:r>
            <a:r>
              <a:rPr lang="en"/>
              <a:t> signals containing location data to the site </a:t>
            </a:r>
            <a:r>
              <a:rPr lang="en"/>
              <a:t>receiver and the site receiver is able to use that signal to tell how for away the satellite is. Then in order to fix a site’s proper location we need a certain amount of satellites to send its location data to a single station.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left you can see why we need at a minimum to get information from 3 satellites. Each satellite can only provide 1 distance at a time and we need to fix the station’s latitude, longitude, and height on earth.  That fix however is not as accurate as it could be and in the field of geodesy and world of GPS precision and accuracy is king. </a:t>
            </a:r>
            <a:endParaRPr/>
          </a:p>
          <a:p>
            <a:pPr indent="0" lvl="0" marL="0" rtl="0" algn="l">
              <a:spcBef>
                <a:spcPts val="0"/>
              </a:spcBef>
              <a:spcAft>
                <a:spcPts val="0"/>
              </a:spcAft>
              <a:buNone/>
            </a:pPr>
            <a:r>
              <a:rPr lang="en"/>
              <a:t>In order to get a better fix an additional satellite is used to constrain the station in time as well.</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6131a9df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6131a9df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with satellites being a crucial part of using GPS for geodesy, it becomes important that we know where the satellites are, throughout their daily orbits.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Which bring us to answer the question why does NGS spend time determining orbits? and as with any good answer it begins with a story.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Over time with the increase of the use of GPS there was also in increase in data, applications, products etcetera.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became necessary for a global collaboration that could promote international standards and to operate a common system for GPS data acquisition. To try to fill this gap the International GNSS Service or (IGS) was recognized in 1993 with the main purpose of collecting, archiving, and distributing GPS observation data and related products to support research.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GS Templat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685800" y="1085625"/>
            <a:ext cx="7772400" cy="102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11" name="Google Shape;11;p2"/>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24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12" name="Google Shape;12;p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5" name="Google Shape;15;p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6" name="Google Shape;16;p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9" name="Google Shape;19;p4"/>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0" name="Google Shape;20;p4"/>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1" name="Google Shape;21;p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4" name="Google Shape;24;p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 name="Shape 25"/>
        <p:cNvGrpSpPr/>
        <p:nvPr/>
      </p:nvGrpSpPr>
      <p:grpSpPr>
        <a:xfrm>
          <a:off x="0" y="0"/>
          <a:ext cx="0" cy="0"/>
          <a:chOff x="0" y="0"/>
          <a:chExt cx="0" cy="0"/>
        </a:xfrm>
      </p:grpSpPr>
      <p:sp>
        <p:nvSpPr>
          <p:cNvPr id="26" name="Google Shape;26;p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27" name="Google Shape;27;p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Font typeface="Droid Serif"/>
              <a:buNone/>
              <a:defRPr b="1" sz="3600">
                <a:solidFill>
                  <a:schemeClr val="dk1"/>
                </a:solidFill>
                <a:latin typeface="Droid Serif"/>
                <a:ea typeface="Droid Serif"/>
                <a:cs typeface="Droid Serif"/>
                <a:sym typeface="Droid Serif"/>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1pPr>
            <a:lvl2pPr indent="-381000" lvl="1" marL="9144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2pPr>
            <a:lvl3pPr indent="-381000" lvl="2" marL="13716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3pPr>
            <a:lvl4pPr indent="-381000" lvl="3" marL="18288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4pPr>
            <a:lvl5pPr indent="-381000" lvl="4" marL="22860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5pPr>
            <a:lvl6pPr indent="-381000" lvl="5" marL="27432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6pPr>
            <a:lvl7pPr indent="-381000" lvl="6" marL="32004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7pPr>
            <a:lvl8pPr indent="-381000" lvl="7" marL="36576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8pPr>
            <a:lvl9pPr indent="-381000" lvl="8" marL="4114800" rtl="0">
              <a:spcBef>
                <a:spcPts val="0"/>
              </a:spcBef>
              <a:spcAft>
                <a:spcPts val="0"/>
              </a:spcAft>
              <a:buClr>
                <a:schemeClr val="dk1"/>
              </a:buClr>
              <a:buSzPts val="2400"/>
              <a:buFont typeface="Droid Serif"/>
              <a:buChar char="■"/>
              <a:defRPr sz="2400">
                <a:solidFill>
                  <a:schemeClr val="dk1"/>
                </a:solidFill>
                <a:latin typeface="Droid Serif"/>
                <a:ea typeface="Droid Serif"/>
                <a:cs typeface="Droid Serif"/>
                <a:sym typeface="Droid Serif"/>
              </a:defRPr>
            </a:lvl9pPr>
          </a:lstStyle>
          <a:p/>
        </p:txBody>
      </p:sp>
      <p:sp>
        <p:nvSpPr>
          <p:cNvPr id="8" name="Google Shape;8;p1"/>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igs.org/products/#precise_orbits" TargetMode="External"/><Relationship Id="rId4" Type="http://schemas.openxmlformats.org/officeDocument/2006/relationships/hyperlink" Target="https://cddis.nasa.gov/Techniques/GNSS/GNSS_Overview.html" TargetMode="External"/><Relationship Id="rId5" Type="http://schemas.openxmlformats.org/officeDocument/2006/relationships/hyperlink" Target="https://cddis.nasa.gov/Techniques/GNSS/GNSS_Overview.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glonass-iac.ru/en/" TargetMode="External"/><Relationship Id="rId4" Type="http://schemas.openxmlformats.org/officeDocument/2006/relationships/hyperlink" Target="https://www.gsc-europa.eu/system-service-status/constellation-information" TargetMode="External"/><Relationship Id="rId5" Type="http://schemas.openxmlformats.org/officeDocument/2006/relationships/hyperlink" Target="https://www.isro.gov.in/spacecraft/list-of-navigation-satellites" TargetMode="External"/><Relationship Id="rId6" Type="http://schemas.openxmlformats.org/officeDocument/2006/relationships/hyperlink" Target="http://www.csno-tarc.cn/en/system/constell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8"/>
          <p:cNvSpPr txBox="1"/>
          <p:nvPr>
            <p:ph type="ctrTitle"/>
          </p:nvPr>
        </p:nvSpPr>
        <p:spPr>
          <a:xfrm>
            <a:off x="685800" y="1605675"/>
            <a:ext cx="77724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 sz="5200">
                <a:latin typeface="Arial"/>
                <a:ea typeface="Arial"/>
                <a:cs typeface="Arial"/>
                <a:sym typeface="Arial"/>
              </a:rPr>
              <a:t>Orbit Determination:</a:t>
            </a:r>
            <a:endParaRPr b="0" sz="5200">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b="0" lang="en" sz="5200">
                <a:latin typeface="Arial"/>
                <a:ea typeface="Arial"/>
                <a:cs typeface="Arial"/>
                <a:sym typeface="Arial"/>
              </a:rPr>
              <a:t>Why? What? and How?</a:t>
            </a:r>
            <a:endParaRPr b="0" sz="5200">
              <a:latin typeface="Arial"/>
              <a:ea typeface="Arial"/>
              <a:cs typeface="Arial"/>
              <a:sym typeface="Arial"/>
            </a:endParaRPr>
          </a:p>
        </p:txBody>
      </p:sp>
      <p:sp>
        <p:nvSpPr>
          <p:cNvPr id="35" name="Google Shape;35;p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800">
                <a:solidFill>
                  <a:srgbClr val="595959"/>
                </a:solidFill>
                <a:latin typeface="Arial"/>
                <a:ea typeface="Arial"/>
                <a:cs typeface="Arial"/>
                <a:sym typeface="Arial"/>
              </a:rPr>
              <a:t>September 8, 2022</a:t>
            </a:r>
            <a:endParaRPr sz="2800">
              <a:solidFill>
                <a:srgbClr val="595959"/>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t/>
            </a:r>
            <a:endParaRPr sz="2800">
              <a:solidFill>
                <a:srgbClr val="595959"/>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2000">
                <a:solidFill>
                  <a:srgbClr val="595959"/>
                </a:solidFill>
                <a:latin typeface="Arial"/>
                <a:ea typeface="Arial"/>
                <a:cs typeface="Arial"/>
                <a:sym typeface="Arial"/>
              </a:rPr>
              <a:t>Josh Jones, PhD</a:t>
            </a:r>
            <a:endParaRPr sz="2000">
              <a:solidFill>
                <a:srgbClr val="595959"/>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t/>
            </a:r>
            <a:endParaRPr sz="2000">
              <a:solidFill>
                <a:srgbClr val="595959"/>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2000">
                <a:solidFill>
                  <a:srgbClr val="595959"/>
                </a:solidFill>
                <a:latin typeface="Arial"/>
                <a:ea typeface="Arial"/>
                <a:cs typeface="Arial"/>
                <a:sym typeface="Arial"/>
              </a:rPr>
              <a:t>NOAA/NOS/NGS</a:t>
            </a:r>
            <a:endParaRPr sz="2000">
              <a:solidFill>
                <a:srgbClr val="595959"/>
              </a:solidFill>
              <a:latin typeface="Arial"/>
              <a:ea typeface="Arial"/>
              <a:cs typeface="Arial"/>
              <a:sym typeface="Arial"/>
            </a:endParaRPr>
          </a:p>
          <a:p>
            <a:pPr indent="0" lvl="0" marL="0" rtl="0" algn="ctr">
              <a:spcBef>
                <a:spcPts val="0"/>
              </a:spcBef>
              <a:spcAft>
                <a:spcPts val="0"/>
              </a:spcAft>
              <a:buNone/>
            </a:pPr>
            <a:r>
              <a:t/>
            </a:r>
            <a:endParaRPr/>
          </a:p>
        </p:txBody>
      </p:sp>
      <p:sp>
        <p:nvSpPr>
          <p:cNvPr id="36" name="Google Shape;36;p8"/>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NGS Orbits (Why?)</a:t>
            </a:r>
            <a:endParaRPr/>
          </a:p>
        </p:txBody>
      </p:sp>
      <p:sp>
        <p:nvSpPr>
          <p:cNvPr id="116" name="Google Shape;116;p17"/>
          <p:cNvSpPr txBox="1"/>
          <p:nvPr>
            <p:ph idx="1" type="body"/>
          </p:nvPr>
        </p:nvSpPr>
        <p:spPr>
          <a:xfrm>
            <a:off x="457200" y="1121325"/>
            <a:ext cx="8229600" cy="1153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600"/>
          </a:p>
          <a:p>
            <a:pPr indent="0" lvl="0" marL="0" rtl="0" algn="l">
              <a:spcBef>
                <a:spcPts val="600"/>
              </a:spcBef>
              <a:spcAft>
                <a:spcPts val="0"/>
              </a:spcAft>
              <a:buClr>
                <a:schemeClr val="dk1"/>
              </a:buClr>
              <a:buSzPts val="1100"/>
              <a:buFont typeface="Arial"/>
              <a:buNone/>
            </a:pPr>
            <a:r>
              <a:rPr lang="en" sz="1600"/>
              <a:t>Types of Orbit solutions that IGS collects and shares:</a:t>
            </a:r>
            <a:endParaRPr/>
          </a:p>
        </p:txBody>
      </p:sp>
      <p:sp>
        <p:nvSpPr>
          <p:cNvPr id="117" name="Google Shape;117;p1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18" name="Google Shape;118;p17"/>
          <p:cNvGraphicFramePr/>
          <p:nvPr/>
        </p:nvGraphicFramePr>
        <p:xfrm>
          <a:off x="952500" y="2274825"/>
          <a:ext cx="3000000" cy="3000000"/>
        </p:xfrm>
        <a:graphic>
          <a:graphicData uri="http://schemas.openxmlformats.org/drawingml/2006/table">
            <a:tbl>
              <a:tblPr>
                <a:noFill/>
                <a:tableStyleId>{115EBFD1-4CF1-4E36-BBF3-D7044A890298}</a:tableStyleId>
              </a:tblPr>
              <a:tblGrid>
                <a:gridCol w="2413000"/>
                <a:gridCol w="2413000"/>
                <a:gridCol w="2413000"/>
              </a:tblGrid>
              <a:tr h="381000">
                <a:tc>
                  <a:txBody>
                    <a:bodyPr/>
                    <a:lstStyle/>
                    <a:p>
                      <a:pPr indent="0" lvl="0" marL="0" rtl="0" algn="ctr">
                        <a:spcBef>
                          <a:spcPts val="0"/>
                        </a:spcBef>
                        <a:spcAft>
                          <a:spcPts val="0"/>
                        </a:spcAft>
                        <a:buNone/>
                      </a:pPr>
                      <a:r>
                        <a:rPr lang="en" u="sng"/>
                        <a:t>IGS Orbit Solution</a:t>
                      </a:r>
                      <a:endParaRPr u="sng"/>
                    </a:p>
                  </a:txBody>
                  <a:tcPr marT="91425" marB="91425" marR="91425" marL="91425"/>
                </a:tc>
                <a:tc>
                  <a:txBody>
                    <a:bodyPr/>
                    <a:lstStyle/>
                    <a:p>
                      <a:pPr indent="0" lvl="0" marL="0" rtl="0" algn="ctr">
                        <a:spcBef>
                          <a:spcPts val="0"/>
                        </a:spcBef>
                        <a:spcAft>
                          <a:spcPts val="0"/>
                        </a:spcAft>
                        <a:buNone/>
                      </a:pPr>
                      <a:r>
                        <a:rPr lang="en" u="sng"/>
                        <a:t>Accuracy</a:t>
                      </a:r>
                      <a:endParaRPr u="sng"/>
                    </a:p>
                  </a:txBody>
                  <a:tcPr marT="91425" marB="91425" marR="91425" marL="91425"/>
                </a:tc>
                <a:tc>
                  <a:txBody>
                    <a:bodyPr/>
                    <a:lstStyle/>
                    <a:p>
                      <a:pPr indent="0" lvl="0" marL="0" rtl="0" algn="ctr">
                        <a:spcBef>
                          <a:spcPts val="0"/>
                        </a:spcBef>
                        <a:spcAft>
                          <a:spcPts val="0"/>
                        </a:spcAft>
                        <a:buNone/>
                      </a:pPr>
                      <a:r>
                        <a:rPr lang="en" u="sng"/>
                        <a:t>Availability</a:t>
                      </a:r>
                      <a:endParaRPr u="sng"/>
                    </a:p>
                  </a:txBody>
                  <a:tcPr marT="91425" marB="91425" marR="91425" marL="91425"/>
                </a:tc>
              </a:tr>
              <a:tr h="381000">
                <a:tc>
                  <a:txBody>
                    <a:bodyPr/>
                    <a:lstStyle/>
                    <a:p>
                      <a:pPr indent="0" lvl="0" marL="0" rtl="0" algn="ctr">
                        <a:spcBef>
                          <a:spcPts val="0"/>
                        </a:spcBef>
                        <a:spcAft>
                          <a:spcPts val="0"/>
                        </a:spcAft>
                        <a:buNone/>
                      </a:pPr>
                      <a:r>
                        <a:rPr lang="en"/>
                        <a:t>Broadcast</a:t>
                      </a:r>
                      <a:endParaRPr/>
                    </a:p>
                  </a:txBody>
                  <a:tcPr marT="91425" marB="91425" marR="91425" marL="91425"/>
                </a:tc>
                <a:tc>
                  <a:txBody>
                    <a:bodyPr/>
                    <a:lstStyle/>
                    <a:p>
                      <a:pPr indent="0" lvl="0" marL="0" rtl="0" algn="ctr">
                        <a:spcBef>
                          <a:spcPts val="0"/>
                        </a:spcBef>
                        <a:spcAft>
                          <a:spcPts val="0"/>
                        </a:spcAft>
                        <a:buNone/>
                      </a:pPr>
                      <a:r>
                        <a:rPr lang="en"/>
                        <a:t>~100 cm</a:t>
                      </a:r>
                      <a:endParaRPr/>
                    </a:p>
                  </a:txBody>
                  <a:tcPr marT="91425" marB="91425" marR="91425" marL="91425"/>
                </a:tc>
                <a:tc>
                  <a:txBody>
                    <a:bodyPr/>
                    <a:lstStyle/>
                    <a:p>
                      <a:pPr indent="0" lvl="0" marL="0" rtl="0" algn="ctr">
                        <a:spcBef>
                          <a:spcPts val="0"/>
                        </a:spcBef>
                        <a:spcAft>
                          <a:spcPts val="0"/>
                        </a:spcAft>
                        <a:buNone/>
                      </a:pPr>
                      <a:r>
                        <a:rPr lang="en"/>
                        <a:t>real time</a:t>
                      </a:r>
                      <a:endParaRPr u="sng"/>
                    </a:p>
                  </a:txBody>
                  <a:tcPr marT="91425" marB="91425" marR="91425" marL="91425"/>
                </a:tc>
              </a:tr>
              <a:tr h="381000">
                <a:tc>
                  <a:txBody>
                    <a:bodyPr/>
                    <a:lstStyle/>
                    <a:p>
                      <a:pPr indent="0" lvl="0" marL="0" rtl="0" algn="ctr">
                        <a:spcBef>
                          <a:spcPts val="0"/>
                        </a:spcBef>
                        <a:spcAft>
                          <a:spcPts val="0"/>
                        </a:spcAft>
                        <a:buNone/>
                      </a:pPr>
                      <a:r>
                        <a:rPr lang="en"/>
                        <a:t>Ultra - Rapid (Predicted)</a:t>
                      </a:r>
                      <a:endParaRPr/>
                    </a:p>
                  </a:txBody>
                  <a:tcPr marT="91425" marB="91425" marR="91425" marL="91425"/>
                </a:tc>
                <a:tc>
                  <a:txBody>
                    <a:bodyPr/>
                    <a:lstStyle/>
                    <a:p>
                      <a:pPr indent="0" lvl="0" marL="0" rtl="0" algn="ctr">
                        <a:spcBef>
                          <a:spcPts val="0"/>
                        </a:spcBef>
                        <a:spcAft>
                          <a:spcPts val="0"/>
                        </a:spcAft>
                        <a:buNone/>
                      </a:pPr>
                      <a:r>
                        <a:rPr lang="en"/>
                        <a:t>~ 5 cm</a:t>
                      </a:r>
                      <a:endParaRPr/>
                    </a:p>
                  </a:txBody>
                  <a:tcPr marT="91425" marB="91425" marR="91425" marL="91425"/>
                </a:tc>
                <a:tc>
                  <a:txBody>
                    <a:bodyPr/>
                    <a:lstStyle/>
                    <a:p>
                      <a:pPr indent="0" lvl="0" marL="0" rtl="0" algn="ctr">
                        <a:spcBef>
                          <a:spcPts val="0"/>
                        </a:spcBef>
                        <a:spcAft>
                          <a:spcPts val="0"/>
                        </a:spcAft>
                        <a:buNone/>
                      </a:pPr>
                      <a:r>
                        <a:rPr lang="en"/>
                        <a:t>near- real time</a:t>
                      </a:r>
                      <a:endParaRPr/>
                    </a:p>
                  </a:txBody>
                  <a:tcPr marT="91425" marB="91425" marR="91425" marL="91425"/>
                </a:tc>
              </a:tr>
              <a:tr h="381000">
                <a:tc>
                  <a:txBody>
                    <a:bodyPr/>
                    <a:lstStyle/>
                    <a:p>
                      <a:pPr indent="0" lvl="0" marL="0" rtl="0" algn="ctr">
                        <a:spcBef>
                          <a:spcPts val="0"/>
                        </a:spcBef>
                        <a:spcAft>
                          <a:spcPts val="0"/>
                        </a:spcAft>
                        <a:buNone/>
                      </a:pPr>
                      <a:r>
                        <a:rPr lang="en"/>
                        <a:t>Ultra - Rapid (observed)</a:t>
                      </a:r>
                      <a:endParaRPr/>
                    </a:p>
                  </a:txBody>
                  <a:tcPr marT="91425" marB="91425" marR="91425" marL="91425"/>
                </a:tc>
                <a:tc>
                  <a:txBody>
                    <a:bodyPr/>
                    <a:lstStyle/>
                    <a:p>
                      <a:pPr indent="0" lvl="0" marL="0" rtl="0" algn="ctr">
                        <a:spcBef>
                          <a:spcPts val="0"/>
                        </a:spcBef>
                        <a:spcAft>
                          <a:spcPts val="0"/>
                        </a:spcAft>
                        <a:buNone/>
                      </a:pPr>
                      <a:r>
                        <a:rPr lang="en"/>
                        <a:t>~ 3 cm</a:t>
                      </a:r>
                      <a:endParaRPr/>
                    </a:p>
                  </a:txBody>
                  <a:tcPr marT="91425" marB="91425" marR="91425" marL="91425"/>
                </a:tc>
                <a:tc>
                  <a:txBody>
                    <a:bodyPr/>
                    <a:lstStyle/>
                    <a:p>
                      <a:pPr indent="0" lvl="0" marL="0" rtl="0" algn="ctr">
                        <a:spcBef>
                          <a:spcPts val="0"/>
                        </a:spcBef>
                        <a:spcAft>
                          <a:spcPts val="0"/>
                        </a:spcAft>
                        <a:buNone/>
                      </a:pPr>
                      <a:r>
                        <a:rPr lang="en"/>
                        <a:t>3 - 9 hours</a:t>
                      </a:r>
                      <a:endParaRPr/>
                    </a:p>
                  </a:txBody>
                  <a:tcPr marT="91425" marB="91425" marR="91425" marL="91425"/>
                </a:tc>
              </a:tr>
              <a:tr h="381000">
                <a:tc>
                  <a:txBody>
                    <a:bodyPr/>
                    <a:lstStyle/>
                    <a:p>
                      <a:pPr indent="0" lvl="0" marL="0" rtl="0" algn="ctr">
                        <a:spcBef>
                          <a:spcPts val="0"/>
                        </a:spcBef>
                        <a:spcAft>
                          <a:spcPts val="0"/>
                        </a:spcAft>
                        <a:buNone/>
                      </a:pPr>
                      <a:r>
                        <a:rPr b="1" lang="en"/>
                        <a:t>Rapid</a:t>
                      </a:r>
                      <a:endParaRPr b="1"/>
                    </a:p>
                  </a:txBody>
                  <a:tcPr marT="91425" marB="91425" marR="91425" marL="91425"/>
                </a:tc>
                <a:tc>
                  <a:txBody>
                    <a:bodyPr/>
                    <a:lstStyle/>
                    <a:p>
                      <a:pPr indent="0" lvl="0" marL="0" rtl="0" algn="ctr">
                        <a:spcBef>
                          <a:spcPts val="0"/>
                        </a:spcBef>
                        <a:spcAft>
                          <a:spcPts val="0"/>
                        </a:spcAft>
                        <a:buNone/>
                      </a:pPr>
                      <a:r>
                        <a:rPr b="1" lang="en"/>
                        <a:t>~ 2.5 cm</a:t>
                      </a:r>
                      <a:endParaRPr b="1"/>
                    </a:p>
                  </a:txBody>
                  <a:tcPr marT="91425" marB="91425" marR="91425" marL="91425"/>
                </a:tc>
                <a:tc>
                  <a:txBody>
                    <a:bodyPr/>
                    <a:lstStyle/>
                    <a:p>
                      <a:pPr indent="0" lvl="0" marL="0" rtl="0" algn="ctr">
                        <a:spcBef>
                          <a:spcPts val="0"/>
                        </a:spcBef>
                        <a:spcAft>
                          <a:spcPts val="0"/>
                        </a:spcAft>
                        <a:buNone/>
                      </a:pPr>
                      <a:r>
                        <a:rPr b="1" lang="en"/>
                        <a:t>17 - 41 hours</a:t>
                      </a:r>
                      <a:endParaRPr b="1"/>
                    </a:p>
                  </a:txBody>
                  <a:tcPr marT="91425" marB="91425" marR="91425" marL="91425"/>
                </a:tc>
              </a:tr>
              <a:tr h="381000">
                <a:tc>
                  <a:txBody>
                    <a:bodyPr/>
                    <a:lstStyle/>
                    <a:p>
                      <a:pPr indent="0" lvl="0" marL="0" rtl="0" algn="ctr">
                        <a:spcBef>
                          <a:spcPts val="0"/>
                        </a:spcBef>
                        <a:spcAft>
                          <a:spcPts val="0"/>
                        </a:spcAft>
                        <a:buNone/>
                      </a:pPr>
                      <a:r>
                        <a:rPr b="1" lang="en"/>
                        <a:t>Final</a:t>
                      </a:r>
                      <a:endParaRPr b="1"/>
                    </a:p>
                  </a:txBody>
                  <a:tcPr marT="91425" marB="91425" marR="91425" marL="91425"/>
                </a:tc>
                <a:tc>
                  <a:txBody>
                    <a:bodyPr/>
                    <a:lstStyle/>
                    <a:p>
                      <a:pPr indent="0" lvl="0" marL="0" rtl="0" algn="ctr">
                        <a:spcBef>
                          <a:spcPts val="0"/>
                        </a:spcBef>
                        <a:spcAft>
                          <a:spcPts val="0"/>
                        </a:spcAft>
                        <a:buNone/>
                      </a:pPr>
                      <a:r>
                        <a:rPr b="1" lang="en"/>
                        <a:t>~ 2.5 cm</a:t>
                      </a:r>
                      <a:endParaRPr b="1"/>
                    </a:p>
                  </a:txBody>
                  <a:tcPr marT="91425" marB="91425" marR="91425" marL="91425"/>
                </a:tc>
                <a:tc>
                  <a:txBody>
                    <a:bodyPr/>
                    <a:lstStyle/>
                    <a:p>
                      <a:pPr indent="0" lvl="0" marL="0" rtl="0" algn="ctr">
                        <a:spcBef>
                          <a:spcPts val="0"/>
                        </a:spcBef>
                        <a:spcAft>
                          <a:spcPts val="0"/>
                        </a:spcAft>
                        <a:buNone/>
                      </a:pPr>
                      <a:r>
                        <a:rPr b="1" lang="en"/>
                        <a:t>12 - 18 days</a:t>
                      </a:r>
                      <a:endParaRPr b="1"/>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NGS Orbits (What?)</a:t>
            </a:r>
            <a:endParaRPr/>
          </a:p>
        </p:txBody>
      </p:sp>
      <p:sp>
        <p:nvSpPr>
          <p:cNvPr id="124" name="Google Shape;124;p18"/>
          <p:cNvSpPr txBox="1"/>
          <p:nvPr>
            <p:ph idx="1" type="body"/>
          </p:nvPr>
        </p:nvSpPr>
        <p:spPr>
          <a:xfrm>
            <a:off x="457200" y="1462250"/>
            <a:ext cx="4114800" cy="279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000"/>
              <a:t>Ephemerides</a:t>
            </a:r>
            <a:r>
              <a:rPr lang="en" sz="2000"/>
              <a:t>: set of data that provides the assigned places of a celestial body  for regular intervals </a:t>
            </a:r>
            <a:r>
              <a:rPr b="1" lang="en" sz="2000"/>
              <a:t>(including artificial satellites)</a:t>
            </a:r>
            <a:endParaRPr b="1" sz="2000"/>
          </a:p>
          <a:p>
            <a:pPr indent="0" lvl="0" marL="0" rtl="0" algn="ctr">
              <a:spcBef>
                <a:spcPts val="600"/>
              </a:spcBef>
              <a:spcAft>
                <a:spcPts val="0"/>
              </a:spcAft>
              <a:buNone/>
            </a:pPr>
            <a:r>
              <a:t/>
            </a:r>
            <a:endParaRPr b="1" sz="2000"/>
          </a:p>
          <a:p>
            <a:pPr indent="0" lvl="0" marL="0" rtl="0" algn="ctr">
              <a:spcBef>
                <a:spcPts val="600"/>
              </a:spcBef>
              <a:spcAft>
                <a:spcPts val="0"/>
              </a:spcAft>
              <a:buNone/>
            </a:pPr>
            <a:r>
              <a:rPr lang="en" sz="2000"/>
              <a:t>shared in specifically formatted  data files </a:t>
            </a:r>
            <a:endParaRPr sz="2000"/>
          </a:p>
        </p:txBody>
      </p:sp>
      <p:sp>
        <p:nvSpPr>
          <p:cNvPr id="125" name="Google Shape;125;p18"/>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6" name="Google Shape;126;p18"/>
          <p:cNvPicPr preferRelativeResize="0"/>
          <p:nvPr/>
        </p:nvPicPr>
        <p:blipFill>
          <a:blip r:embed="rId3">
            <a:alphaModFix/>
          </a:blip>
          <a:stretch>
            <a:fillRect/>
          </a:stretch>
        </p:blipFill>
        <p:spPr>
          <a:xfrm>
            <a:off x="5034175" y="974541"/>
            <a:ext cx="3522622" cy="3775321"/>
          </a:xfrm>
          <a:prstGeom prst="rect">
            <a:avLst/>
          </a:prstGeom>
          <a:noFill/>
          <a:ln>
            <a:noFill/>
          </a:ln>
        </p:spPr>
      </p:pic>
      <p:sp>
        <p:nvSpPr>
          <p:cNvPr id="127" name="Google Shape;127;p18"/>
          <p:cNvSpPr txBox="1"/>
          <p:nvPr/>
        </p:nvSpPr>
        <p:spPr>
          <a:xfrm>
            <a:off x="4364175" y="4808800"/>
            <a:ext cx="455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https://www.e-education.psu.edu/geog862/node/1773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NGS Orbits (How?)</a:t>
            </a:r>
            <a:endParaRPr/>
          </a:p>
        </p:txBody>
      </p:sp>
      <p:sp>
        <p:nvSpPr>
          <p:cNvPr id="133" name="Google Shape;133;p19"/>
          <p:cNvSpPr txBox="1"/>
          <p:nvPr>
            <p:ph idx="1" type="body"/>
          </p:nvPr>
        </p:nvSpPr>
        <p:spPr>
          <a:xfrm>
            <a:off x="4572000" y="1200150"/>
            <a:ext cx="41148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Goal: Need good modeling of orbits</a:t>
            </a:r>
            <a:endParaRPr sz="2100"/>
          </a:p>
          <a:p>
            <a:pPr indent="0" lvl="0" marL="0" rtl="0" algn="l">
              <a:spcBef>
                <a:spcPts val="600"/>
              </a:spcBef>
              <a:spcAft>
                <a:spcPts val="0"/>
              </a:spcAft>
              <a:buNone/>
            </a:pPr>
            <a:r>
              <a:t/>
            </a:r>
            <a:endParaRPr sz="1900"/>
          </a:p>
          <a:p>
            <a:pPr indent="0" lvl="0" marL="0" rtl="0" algn="l">
              <a:spcBef>
                <a:spcPts val="600"/>
              </a:spcBef>
              <a:spcAft>
                <a:spcPts val="0"/>
              </a:spcAft>
              <a:buNone/>
            </a:pPr>
            <a:r>
              <a:rPr lang="en" sz="1900"/>
              <a:t>Start with</a:t>
            </a:r>
            <a:r>
              <a:rPr lang="en" sz="1900"/>
              <a:t> position data from the middle of the previous day</a:t>
            </a:r>
            <a:endParaRPr sz="1900"/>
          </a:p>
          <a:p>
            <a:pPr indent="0" lvl="0" marL="0" rtl="0" algn="l">
              <a:spcBef>
                <a:spcPts val="600"/>
              </a:spcBef>
              <a:spcAft>
                <a:spcPts val="0"/>
              </a:spcAft>
              <a:buNone/>
            </a:pPr>
            <a:r>
              <a:t/>
            </a:r>
            <a:endParaRPr sz="1900"/>
          </a:p>
          <a:p>
            <a:pPr indent="0" lvl="0" marL="0" rtl="0" algn="l">
              <a:spcBef>
                <a:spcPts val="600"/>
              </a:spcBef>
              <a:spcAft>
                <a:spcPts val="0"/>
              </a:spcAft>
              <a:buNone/>
            </a:pPr>
            <a:r>
              <a:rPr lang="en" sz="1900"/>
              <a:t>Orbit path is predicted through a </a:t>
            </a:r>
            <a:r>
              <a:rPr lang="en" sz="1900"/>
              <a:t>mathematical</a:t>
            </a:r>
            <a:r>
              <a:rPr lang="en" sz="1900"/>
              <a:t> combination of force models</a:t>
            </a:r>
            <a:endParaRPr sz="1900"/>
          </a:p>
          <a:p>
            <a:pPr indent="0" lvl="0" marL="0" rtl="0" algn="l">
              <a:spcBef>
                <a:spcPts val="600"/>
              </a:spcBef>
              <a:spcAft>
                <a:spcPts val="0"/>
              </a:spcAft>
              <a:buNone/>
            </a:pPr>
            <a:br>
              <a:rPr lang="en" sz="2100"/>
            </a:br>
            <a:endParaRPr sz="2100"/>
          </a:p>
        </p:txBody>
      </p:sp>
      <p:sp>
        <p:nvSpPr>
          <p:cNvPr id="134" name="Google Shape;134;p19"/>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19"/>
          <p:cNvPicPr preferRelativeResize="0"/>
          <p:nvPr/>
        </p:nvPicPr>
        <p:blipFill rotWithShape="1">
          <a:blip r:embed="rId3">
            <a:alphaModFix/>
          </a:blip>
          <a:srcRect b="8603" l="34323" r="19561" t="37013"/>
          <a:stretch/>
        </p:blipFill>
        <p:spPr>
          <a:xfrm>
            <a:off x="320825" y="1698188"/>
            <a:ext cx="4114800" cy="2729624"/>
          </a:xfrm>
          <a:prstGeom prst="rect">
            <a:avLst/>
          </a:prstGeom>
          <a:noFill/>
          <a:ln>
            <a:noFill/>
          </a:ln>
        </p:spPr>
      </p:pic>
      <p:sp>
        <p:nvSpPr>
          <p:cNvPr id="136" name="Google Shape;136;p19"/>
          <p:cNvSpPr txBox="1"/>
          <p:nvPr/>
        </p:nvSpPr>
        <p:spPr>
          <a:xfrm>
            <a:off x="878225" y="4592900"/>
            <a:ext cx="3000000" cy="4155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500">
                <a:solidFill>
                  <a:schemeClr val="dk1"/>
                </a:solidFill>
                <a:latin typeface="Droid Serif"/>
                <a:ea typeface="Droid Serif"/>
                <a:cs typeface="Droid Serif"/>
                <a:sym typeface="Droid Serif"/>
              </a:rPr>
              <a:t>Kumari and </a:t>
            </a:r>
            <a:r>
              <a:rPr lang="en" sz="1500">
                <a:solidFill>
                  <a:schemeClr val="dk1"/>
                </a:solidFill>
                <a:latin typeface="Droid Serif"/>
                <a:ea typeface="Droid Serif"/>
                <a:cs typeface="Droid Serif"/>
                <a:sym typeface="Droid Serif"/>
              </a:rPr>
              <a:t>Deohans (</a:t>
            </a:r>
            <a:r>
              <a:rPr lang="en" sz="1500">
                <a:solidFill>
                  <a:schemeClr val="dk1"/>
                </a:solidFill>
                <a:latin typeface="Droid Serif"/>
                <a:ea typeface="Droid Serif"/>
                <a:cs typeface="Droid Serif"/>
                <a:sym typeface="Droid Serif"/>
              </a:rPr>
              <a:t> 2019)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NGS Orbits (How?) </a:t>
            </a:r>
            <a:endParaRPr/>
          </a:p>
        </p:txBody>
      </p:sp>
      <p:sp>
        <p:nvSpPr>
          <p:cNvPr id="142" name="Google Shape;142;p20"/>
          <p:cNvSpPr txBox="1"/>
          <p:nvPr>
            <p:ph idx="1" type="body"/>
          </p:nvPr>
        </p:nvSpPr>
        <p:spPr>
          <a:xfrm>
            <a:off x="457200" y="1481725"/>
            <a:ext cx="4114800" cy="26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Collect </a:t>
            </a:r>
            <a:r>
              <a:rPr lang="en" sz="1800"/>
              <a:t>observations</a:t>
            </a:r>
            <a:r>
              <a:rPr lang="en" sz="1800"/>
              <a:t> through processing of sites</a:t>
            </a:r>
            <a:endParaRPr sz="1800"/>
          </a:p>
          <a:p>
            <a:pPr indent="0" lvl="0" marL="0" rtl="0" algn="l">
              <a:spcBef>
                <a:spcPts val="0"/>
              </a:spcBef>
              <a:spcAft>
                <a:spcPts val="0"/>
              </a:spcAft>
              <a:buNone/>
            </a:pPr>
            <a:r>
              <a:t/>
            </a:r>
            <a:endParaRPr sz="2300"/>
          </a:p>
          <a:p>
            <a:pPr indent="0" lvl="0" marL="0" rtl="0" algn="l">
              <a:spcBef>
                <a:spcPts val="0"/>
              </a:spcBef>
              <a:spcAft>
                <a:spcPts val="0"/>
              </a:spcAft>
              <a:buNone/>
            </a:pPr>
            <a:r>
              <a:rPr lang="en" sz="1800"/>
              <a:t>Station observations are mitigated for:</a:t>
            </a:r>
            <a:endParaRPr sz="1800"/>
          </a:p>
          <a:p>
            <a:pPr indent="0" lvl="0" marL="0" rtl="0" algn="l">
              <a:spcBef>
                <a:spcPts val="0"/>
              </a:spcBef>
              <a:spcAft>
                <a:spcPts val="0"/>
              </a:spcAft>
              <a:buNone/>
            </a:pPr>
            <a:r>
              <a:t/>
            </a:r>
            <a:endParaRPr sz="1800"/>
          </a:p>
          <a:p>
            <a:pPr indent="0" lvl="0" marL="0" rtl="0" algn="ctr">
              <a:spcBef>
                <a:spcPts val="0"/>
              </a:spcBef>
              <a:spcAft>
                <a:spcPts val="0"/>
              </a:spcAft>
              <a:buNone/>
            </a:pPr>
            <a:r>
              <a:rPr lang="en" sz="1800"/>
              <a:t> atmospheric interference (troposphere and ionosphere) </a:t>
            </a:r>
            <a:endParaRPr sz="1800"/>
          </a:p>
          <a:p>
            <a:pPr indent="0" lvl="0" marL="0" rtl="0" algn="ctr">
              <a:spcBef>
                <a:spcPts val="0"/>
              </a:spcBef>
              <a:spcAft>
                <a:spcPts val="0"/>
              </a:spcAft>
              <a:buNone/>
            </a:pPr>
            <a:r>
              <a:rPr lang="en" sz="1800"/>
              <a:t>tides</a:t>
            </a:r>
            <a:endParaRPr/>
          </a:p>
        </p:txBody>
      </p:sp>
      <p:sp>
        <p:nvSpPr>
          <p:cNvPr id="143" name="Google Shape;143;p20"/>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4" name="Google Shape;144;p20"/>
          <p:cNvPicPr preferRelativeResize="0"/>
          <p:nvPr/>
        </p:nvPicPr>
        <p:blipFill>
          <a:blip r:embed="rId3">
            <a:alphaModFix/>
          </a:blip>
          <a:stretch>
            <a:fillRect/>
          </a:stretch>
        </p:blipFill>
        <p:spPr>
          <a:xfrm>
            <a:off x="4724400" y="1215778"/>
            <a:ext cx="4267200" cy="3200400"/>
          </a:xfrm>
          <a:prstGeom prst="rect">
            <a:avLst/>
          </a:prstGeom>
          <a:noFill/>
          <a:ln>
            <a:noFill/>
          </a:ln>
        </p:spPr>
      </p:pic>
      <p:sp>
        <p:nvSpPr>
          <p:cNvPr id="145" name="Google Shape;145;p20"/>
          <p:cNvSpPr txBox="1"/>
          <p:nvPr/>
        </p:nvSpPr>
        <p:spPr>
          <a:xfrm>
            <a:off x="4594650" y="4416175"/>
            <a:ext cx="452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https://www.igs.org/imaps/station.php?id=NICO00CYP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 IGS Network &gt; 400 sites</a:t>
            </a:r>
            <a:endParaRPr/>
          </a:p>
        </p:txBody>
      </p:sp>
      <p:sp>
        <p:nvSpPr>
          <p:cNvPr id="151" name="Google Shape;151;p21"/>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152" name="Google Shape;152;p21"/>
          <p:cNvPicPr preferRelativeResize="0"/>
          <p:nvPr/>
        </p:nvPicPr>
        <p:blipFill>
          <a:blip r:embed="rId3">
            <a:alphaModFix/>
          </a:blip>
          <a:stretch>
            <a:fillRect/>
          </a:stretch>
        </p:blipFill>
        <p:spPr>
          <a:xfrm>
            <a:off x="821920" y="1063375"/>
            <a:ext cx="7500167" cy="3863525"/>
          </a:xfrm>
          <a:prstGeom prst="rect">
            <a:avLst/>
          </a:prstGeom>
          <a:noFill/>
          <a:ln>
            <a:noFill/>
          </a:ln>
        </p:spPr>
      </p:pic>
      <p:sp>
        <p:nvSpPr>
          <p:cNvPr id="153" name="Google Shape;153;p2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Processed stations ~</a:t>
            </a:r>
            <a:r>
              <a:rPr lang="en"/>
              <a:t> 300 sites</a:t>
            </a:r>
            <a:endParaRPr/>
          </a:p>
        </p:txBody>
      </p:sp>
      <p:sp>
        <p:nvSpPr>
          <p:cNvPr id="159" name="Google Shape;159;p2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2"/>
          <p:cNvPicPr preferRelativeResize="0"/>
          <p:nvPr/>
        </p:nvPicPr>
        <p:blipFill>
          <a:blip r:embed="rId3">
            <a:alphaModFix/>
          </a:blip>
          <a:stretch>
            <a:fillRect/>
          </a:stretch>
        </p:blipFill>
        <p:spPr>
          <a:xfrm>
            <a:off x="800638" y="1196303"/>
            <a:ext cx="7542720" cy="37753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NGS Orbits (How?) </a:t>
            </a:r>
            <a:endParaRPr/>
          </a:p>
        </p:txBody>
      </p:sp>
      <p:sp>
        <p:nvSpPr>
          <p:cNvPr id="166" name="Google Shape;166;p23"/>
          <p:cNvSpPr txBox="1"/>
          <p:nvPr>
            <p:ph idx="1" type="body"/>
          </p:nvPr>
        </p:nvSpPr>
        <p:spPr>
          <a:xfrm>
            <a:off x="457200" y="1211425"/>
            <a:ext cx="4114800" cy="37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Adjust orbit models using observations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Includes more calibrations for both satellite and station antennas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We solve for orbit location by fixing well known sites at specific locations in a global frame.</a:t>
            </a:r>
            <a:br>
              <a:rPr lang="en" sz="2000"/>
            </a:br>
            <a:endParaRPr sz="2000"/>
          </a:p>
          <a:p>
            <a:pPr indent="0" lvl="0" marL="0" rtl="0" algn="l">
              <a:spcBef>
                <a:spcPts val="0"/>
              </a:spcBef>
              <a:spcAft>
                <a:spcPts val="0"/>
              </a:spcAft>
              <a:buClr>
                <a:schemeClr val="dk1"/>
              </a:buClr>
              <a:buSzPts val="1100"/>
              <a:buFont typeface="Arial"/>
              <a:buNone/>
            </a:pPr>
            <a:r>
              <a:t/>
            </a:r>
            <a:endParaRPr/>
          </a:p>
        </p:txBody>
      </p:sp>
      <p:sp>
        <p:nvSpPr>
          <p:cNvPr id="167" name="Google Shape;167;p2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 name="Google Shape;168;p23"/>
          <p:cNvPicPr preferRelativeResize="0"/>
          <p:nvPr/>
        </p:nvPicPr>
        <p:blipFill>
          <a:blip r:embed="rId3">
            <a:alphaModFix/>
          </a:blip>
          <a:stretch>
            <a:fillRect/>
          </a:stretch>
        </p:blipFill>
        <p:spPr>
          <a:xfrm>
            <a:off x="5027013" y="1063378"/>
            <a:ext cx="3565172" cy="3775322"/>
          </a:xfrm>
          <a:prstGeom prst="rect">
            <a:avLst/>
          </a:prstGeom>
          <a:noFill/>
          <a:ln>
            <a:noFill/>
          </a:ln>
        </p:spPr>
      </p:pic>
      <p:sp>
        <p:nvSpPr>
          <p:cNvPr id="169" name="Google Shape;169;p23"/>
          <p:cNvSpPr txBox="1"/>
          <p:nvPr/>
        </p:nvSpPr>
        <p:spPr>
          <a:xfrm>
            <a:off x="3234300" y="4762500"/>
            <a:ext cx="575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https://insidegnss.com/gps-iii-the-next-big-step-in-gps-modernization/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IGS Process</a:t>
            </a:r>
            <a:endParaRPr/>
          </a:p>
        </p:txBody>
      </p:sp>
      <p:sp>
        <p:nvSpPr>
          <p:cNvPr id="175" name="Google Shape;175;p24"/>
          <p:cNvSpPr/>
          <p:nvPr/>
        </p:nvSpPr>
        <p:spPr>
          <a:xfrm>
            <a:off x="175700" y="1396825"/>
            <a:ext cx="1523400" cy="5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1813425" y="1396825"/>
            <a:ext cx="1523400" cy="5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rot="6806369">
            <a:off x="1765713" y="2227489"/>
            <a:ext cx="487204" cy="97417"/>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rot="3631046">
            <a:off x="1159409" y="2227454"/>
            <a:ext cx="487648" cy="9753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24"/>
          <p:cNvPicPr preferRelativeResize="0"/>
          <p:nvPr/>
        </p:nvPicPr>
        <p:blipFill>
          <a:blip r:embed="rId3">
            <a:alphaModFix/>
          </a:blip>
          <a:stretch>
            <a:fillRect/>
          </a:stretch>
        </p:blipFill>
        <p:spPr>
          <a:xfrm>
            <a:off x="3280583" y="624575"/>
            <a:ext cx="5863418" cy="4080126"/>
          </a:xfrm>
          <a:prstGeom prst="rect">
            <a:avLst/>
          </a:prstGeom>
          <a:noFill/>
          <a:ln>
            <a:noFill/>
          </a:ln>
        </p:spPr>
      </p:pic>
      <p:sp>
        <p:nvSpPr>
          <p:cNvPr id="180" name="Google Shape;180;p2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24"/>
          <p:cNvSpPr/>
          <p:nvPr/>
        </p:nvSpPr>
        <p:spPr>
          <a:xfrm>
            <a:off x="1003750" y="2577525"/>
            <a:ext cx="1523400" cy="5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txBox="1"/>
          <p:nvPr/>
        </p:nvSpPr>
        <p:spPr>
          <a:xfrm>
            <a:off x="329300" y="1485775"/>
            <a:ext cx="121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NGS</a:t>
            </a:r>
            <a:endParaRPr>
              <a:latin typeface="Droid Serif"/>
              <a:ea typeface="Droid Serif"/>
              <a:cs typeface="Droid Serif"/>
              <a:sym typeface="Droid Serif"/>
            </a:endParaRPr>
          </a:p>
        </p:txBody>
      </p:sp>
      <p:sp>
        <p:nvSpPr>
          <p:cNvPr id="183" name="Google Shape;183;p24"/>
          <p:cNvSpPr txBox="1"/>
          <p:nvPr/>
        </p:nvSpPr>
        <p:spPr>
          <a:xfrm>
            <a:off x="1967025" y="1485775"/>
            <a:ext cx="121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AC 2</a:t>
            </a:r>
            <a:endParaRPr>
              <a:latin typeface="Droid Serif"/>
              <a:ea typeface="Droid Serif"/>
              <a:cs typeface="Droid Serif"/>
              <a:sym typeface="Droid Serif"/>
            </a:endParaRPr>
          </a:p>
        </p:txBody>
      </p:sp>
      <p:sp>
        <p:nvSpPr>
          <p:cNvPr id="184" name="Google Shape;184;p24"/>
          <p:cNvSpPr txBox="1"/>
          <p:nvPr/>
        </p:nvSpPr>
        <p:spPr>
          <a:xfrm>
            <a:off x="1157350" y="2577475"/>
            <a:ext cx="1216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IGS</a:t>
            </a:r>
            <a:endParaRPr>
              <a:latin typeface="Droid Serif"/>
              <a:ea typeface="Droid Serif"/>
              <a:cs typeface="Droid Serif"/>
              <a:sym typeface="Droid Serif"/>
            </a:endParaRPr>
          </a:p>
          <a:p>
            <a:pPr indent="0" lvl="0" marL="0" rtl="0" algn="ctr">
              <a:spcBef>
                <a:spcPts val="0"/>
              </a:spcBef>
              <a:spcAft>
                <a:spcPts val="0"/>
              </a:spcAft>
              <a:buNone/>
            </a:pPr>
            <a:r>
              <a:rPr lang="en">
                <a:latin typeface="Droid Serif"/>
                <a:ea typeface="Droid Serif"/>
                <a:cs typeface="Droid Serif"/>
                <a:sym typeface="Droid Serif"/>
              </a:rPr>
              <a:t>Coordinator</a:t>
            </a:r>
            <a:endParaRPr>
              <a:latin typeface="Droid Serif"/>
              <a:ea typeface="Droid Serif"/>
              <a:cs typeface="Droid Serif"/>
              <a:sym typeface="Droid Serif"/>
            </a:endParaRPr>
          </a:p>
        </p:txBody>
      </p:sp>
      <p:sp>
        <p:nvSpPr>
          <p:cNvPr id="185" name="Google Shape;185;p24"/>
          <p:cNvSpPr/>
          <p:nvPr/>
        </p:nvSpPr>
        <p:spPr>
          <a:xfrm rot="5402117">
            <a:off x="1521860" y="3604295"/>
            <a:ext cx="487200" cy="97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4"/>
          <p:cNvSpPr/>
          <p:nvPr/>
        </p:nvSpPr>
        <p:spPr>
          <a:xfrm>
            <a:off x="1003750" y="4025250"/>
            <a:ext cx="1523400" cy="5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txBox="1"/>
          <p:nvPr/>
        </p:nvSpPr>
        <p:spPr>
          <a:xfrm>
            <a:off x="329300" y="2076125"/>
            <a:ext cx="28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roid Serif"/>
                <a:ea typeface="Droid Serif"/>
                <a:cs typeface="Droid Serif"/>
                <a:sym typeface="Droid Serif"/>
              </a:rPr>
              <a:t>Individual                  Solutions</a:t>
            </a:r>
            <a:endParaRPr>
              <a:latin typeface="Droid Serif"/>
              <a:ea typeface="Droid Serif"/>
              <a:cs typeface="Droid Serif"/>
              <a:sym typeface="Droid Serif"/>
            </a:endParaRPr>
          </a:p>
        </p:txBody>
      </p:sp>
      <p:sp>
        <p:nvSpPr>
          <p:cNvPr id="188" name="Google Shape;188;p24"/>
          <p:cNvSpPr txBox="1"/>
          <p:nvPr/>
        </p:nvSpPr>
        <p:spPr>
          <a:xfrm>
            <a:off x="0" y="3409050"/>
            <a:ext cx="225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roid Serif"/>
                <a:ea typeface="Droid Serif"/>
                <a:cs typeface="Droid Serif"/>
                <a:sym typeface="Droid Serif"/>
              </a:rPr>
              <a:t>Combined </a:t>
            </a:r>
            <a:r>
              <a:rPr lang="en">
                <a:latin typeface="Droid Serif"/>
                <a:ea typeface="Droid Serif"/>
                <a:cs typeface="Droid Serif"/>
                <a:sym typeface="Droid Serif"/>
              </a:rPr>
              <a:t>Solution</a:t>
            </a:r>
            <a:endParaRPr>
              <a:latin typeface="Droid Serif"/>
              <a:ea typeface="Droid Serif"/>
              <a:cs typeface="Droid Serif"/>
              <a:sym typeface="Droid Serif"/>
            </a:endParaRPr>
          </a:p>
        </p:txBody>
      </p:sp>
      <p:sp>
        <p:nvSpPr>
          <p:cNvPr id="189" name="Google Shape;189;p24"/>
          <p:cNvSpPr txBox="1"/>
          <p:nvPr/>
        </p:nvSpPr>
        <p:spPr>
          <a:xfrm>
            <a:off x="1157350" y="4025225"/>
            <a:ext cx="1216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IGS Data Centers</a:t>
            </a:r>
            <a:endParaRPr>
              <a:latin typeface="Droid Serif"/>
              <a:ea typeface="Droid Serif"/>
              <a:cs typeface="Droid Serif"/>
              <a:sym typeface="Droid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Tools of the Trade</a:t>
            </a:r>
            <a:endParaRPr/>
          </a:p>
        </p:txBody>
      </p:sp>
      <p:sp>
        <p:nvSpPr>
          <p:cNvPr id="195" name="Google Shape;195;p25"/>
          <p:cNvSpPr txBox="1"/>
          <p:nvPr>
            <p:ph idx="1" type="body"/>
          </p:nvPr>
        </p:nvSpPr>
        <p:spPr>
          <a:xfrm>
            <a:off x="254500" y="1024150"/>
            <a:ext cx="41148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200"/>
              <a:t>we use in house programs that do most of the heavy lifting. </a:t>
            </a:r>
            <a:endParaRPr sz="2200"/>
          </a:p>
          <a:p>
            <a:pPr indent="0" lvl="0" marL="0" rtl="0" algn="ctr">
              <a:spcBef>
                <a:spcPts val="600"/>
              </a:spcBef>
              <a:spcAft>
                <a:spcPts val="0"/>
              </a:spcAft>
              <a:buNone/>
            </a:pPr>
            <a:r>
              <a:t/>
            </a:r>
            <a:endParaRPr/>
          </a:p>
          <a:p>
            <a:pPr indent="0" lvl="0" marL="0" rtl="0" algn="ctr">
              <a:spcBef>
                <a:spcPts val="600"/>
              </a:spcBef>
              <a:spcAft>
                <a:spcPts val="0"/>
              </a:spcAft>
              <a:buNone/>
            </a:pPr>
            <a:r>
              <a:rPr lang="en" sz="1900"/>
              <a:t>Precise Adjustment of GPS EphemeredeS - PAGES</a:t>
            </a:r>
            <a:endParaRPr sz="1900"/>
          </a:p>
          <a:p>
            <a:pPr indent="0" lvl="0" marL="0" rtl="0" algn="ctr">
              <a:spcBef>
                <a:spcPts val="600"/>
              </a:spcBef>
              <a:spcAft>
                <a:spcPts val="0"/>
              </a:spcAft>
              <a:buNone/>
            </a:pPr>
            <a:r>
              <a:t/>
            </a:r>
            <a:endParaRPr sz="1900"/>
          </a:p>
          <a:p>
            <a:pPr indent="0" lvl="0" marL="0" rtl="0" algn="ctr">
              <a:spcBef>
                <a:spcPts val="600"/>
              </a:spcBef>
              <a:spcAft>
                <a:spcPts val="0"/>
              </a:spcAft>
              <a:buNone/>
            </a:pPr>
            <a:r>
              <a:rPr lang="en" sz="1900"/>
              <a:t>GPS COMbination - GPSCOM</a:t>
            </a:r>
            <a:endParaRPr sz="1900"/>
          </a:p>
          <a:p>
            <a:pPr indent="0" lvl="0" marL="0" rtl="0" algn="ctr">
              <a:spcBef>
                <a:spcPts val="600"/>
              </a:spcBef>
              <a:spcAft>
                <a:spcPts val="0"/>
              </a:spcAft>
              <a:buNone/>
            </a:pPr>
            <a:r>
              <a:t/>
            </a:r>
            <a:endParaRPr sz="1900"/>
          </a:p>
          <a:p>
            <a:pPr indent="0" lvl="0" marL="0" rtl="0" algn="ctr">
              <a:spcBef>
                <a:spcPts val="600"/>
              </a:spcBef>
              <a:spcAft>
                <a:spcPts val="0"/>
              </a:spcAft>
              <a:buNone/>
            </a:pPr>
            <a:r>
              <a:rPr lang="en" sz="1900"/>
              <a:t>ADJust EPHemeredes - ADJEPH</a:t>
            </a:r>
            <a:endParaRPr sz="1900"/>
          </a:p>
        </p:txBody>
      </p:sp>
      <p:sp>
        <p:nvSpPr>
          <p:cNvPr id="196" name="Google Shape;196;p2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7" name="Google Shape;197;p25"/>
          <p:cNvPicPr preferRelativeResize="0"/>
          <p:nvPr/>
        </p:nvPicPr>
        <p:blipFill>
          <a:blip r:embed="rId3">
            <a:alphaModFix/>
          </a:blip>
          <a:stretch>
            <a:fillRect/>
          </a:stretch>
        </p:blipFill>
        <p:spPr>
          <a:xfrm>
            <a:off x="4572000" y="1402538"/>
            <a:ext cx="4453399" cy="29689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IGS Process</a:t>
            </a:r>
            <a:endParaRPr/>
          </a:p>
        </p:txBody>
      </p:sp>
      <p:sp>
        <p:nvSpPr>
          <p:cNvPr id="203" name="Google Shape;203;p26"/>
          <p:cNvSpPr txBox="1"/>
          <p:nvPr>
            <p:ph idx="1" type="body"/>
          </p:nvPr>
        </p:nvSpPr>
        <p:spPr>
          <a:xfrm>
            <a:off x="229825" y="1467697"/>
            <a:ext cx="2823300" cy="2754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IGS combines the orbit solution to account for bias provided by AC’s software and models </a:t>
            </a:r>
            <a:endParaRPr/>
          </a:p>
        </p:txBody>
      </p:sp>
      <p:pic>
        <p:nvPicPr>
          <p:cNvPr id="204" name="Google Shape;204;p26"/>
          <p:cNvPicPr preferRelativeResize="0"/>
          <p:nvPr/>
        </p:nvPicPr>
        <p:blipFill>
          <a:blip r:embed="rId3">
            <a:alphaModFix/>
          </a:blip>
          <a:stretch>
            <a:fillRect/>
          </a:stretch>
        </p:blipFill>
        <p:spPr>
          <a:xfrm>
            <a:off x="3242083" y="669725"/>
            <a:ext cx="5863418" cy="4080126"/>
          </a:xfrm>
          <a:prstGeom prst="rect">
            <a:avLst/>
          </a:prstGeom>
          <a:noFill/>
          <a:ln>
            <a:noFill/>
          </a:ln>
        </p:spPr>
      </p:pic>
      <p:sp>
        <p:nvSpPr>
          <p:cNvPr id="205" name="Google Shape;205;p2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6"/>
          <p:cNvSpPr txBox="1"/>
          <p:nvPr/>
        </p:nvSpPr>
        <p:spPr>
          <a:xfrm>
            <a:off x="229825" y="46263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http://acc.igs.org/igsacc_rapid.html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42" name="Google Shape;42;p9"/>
          <p:cNvSpPr txBox="1"/>
          <p:nvPr>
            <p:ph idx="1" type="body"/>
          </p:nvPr>
        </p:nvSpPr>
        <p:spPr>
          <a:xfrm>
            <a:off x="457200" y="970350"/>
            <a:ext cx="8229600" cy="37257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a:t>Background</a:t>
            </a:r>
            <a:r>
              <a:rPr lang="en"/>
              <a:t> </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Char char="●"/>
            </a:pPr>
            <a:r>
              <a:rPr lang="en"/>
              <a:t>Precise Orbit determination at NGS</a:t>
            </a:r>
            <a:br>
              <a:rPr lang="en"/>
            </a:br>
            <a:endParaRPr/>
          </a:p>
          <a:p>
            <a:pPr indent="-381000" lvl="1" marL="914400" rtl="0" algn="l">
              <a:spcBef>
                <a:spcPts val="0"/>
              </a:spcBef>
              <a:spcAft>
                <a:spcPts val="0"/>
              </a:spcAft>
              <a:buSzPts val="2400"/>
              <a:buChar char="○"/>
            </a:pPr>
            <a:r>
              <a:rPr lang="en"/>
              <a:t>Why is it done?</a:t>
            </a:r>
            <a:br>
              <a:rPr lang="en"/>
            </a:br>
            <a:endParaRPr/>
          </a:p>
          <a:p>
            <a:pPr indent="-381000" lvl="1" marL="914400" rtl="0" algn="l">
              <a:spcBef>
                <a:spcPts val="0"/>
              </a:spcBef>
              <a:spcAft>
                <a:spcPts val="0"/>
              </a:spcAft>
              <a:buSzPts val="2400"/>
              <a:buChar char="○"/>
            </a:pPr>
            <a:r>
              <a:rPr lang="en"/>
              <a:t>What is it?</a:t>
            </a:r>
            <a:endParaRPr/>
          </a:p>
          <a:p>
            <a:pPr indent="0" lvl="0" marL="914400" rtl="0" algn="l">
              <a:spcBef>
                <a:spcPts val="600"/>
              </a:spcBef>
              <a:spcAft>
                <a:spcPts val="0"/>
              </a:spcAft>
              <a:buNone/>
            </a:pPr>
            <a:r>
              <a:t/>
            </a:r>
            <a:endParaRPr/>
          </a:p>
          <a:p>
            <a:pPr indent="-381000" lvl="1" marL="914400" rtl="0" algn="l">
              <a:spcBef>
                <a:spcPts val="480"/>
              </a:spcBef>
              <a:spcAft>
                <a:spcPts val="0"/>
              </a:spcAft>
              <a:buSzPts val="2400"/>
              <a:buChar char="○"/>
            </a:pPr>
            <a:r>
              <a:rPr lang="en"/>
              <a:t>How is it done?</a:t>
            </a:r>
            <a:br>
              <a:rPr lang="en"/>
            </a:br>
            <a:br>
              <a:rPr lang="en"/>
            </a:br>
            <a:endParaRPr/>
          </a:p>
        </p:txBody>
      </p:sp>
      <p:sp>
        <p:nvSpPr>
          <p:cNvPr id="43" name="Google Shape;43;p9"/>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Importance of NGS Orbits</a:t>
            </a:r>
            <a:endParaRPr/>
          </a:p>
        </p:txBody>
      </p:sp>
      <p:sp>
        <p:nvSpPr>
          <p:cNvPr id="212" name="Google Shape;212;p27"/>
          <p:cNvSpPr txBox="1"/>
          <p:nvPr>
            <p:ph idx="1" type="body"/>
          </p:nvPr>
        </p:nvSpPr>
        <p:spPr>
          <a:xfrm>
            <a:off x="457200" y="1200150"/>
            <a:ext cx="41148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To better understand the changing shape of the US</a:t>
            </a:r>
            <a:endParaRPr sz="1800"/>
          </a:p>
          <a:p>
            <a:pPr indent="0" lvl="0" marL="0" rtl="0" algn="ctr">
              <a:spcBef>
                <a:spcPts val="600"/>
              </a:spcBef>
              <a:spcAft>
                <a:spcPts val="0"/>
              </a:spcAft>
              <a:buClr>
                <a:schemeClr val="dk1"/>
              </a:buClr>
              <a:buSzPts val="1100"/>
              <a:buFont typeface="Arial"/>
              <a:buNone/>
            </a:pPr>
            <a:r>
              <a:t/>
            </a:r>
            <a:endParaRPr sz="1800"/>
          </a:p>
          <a:p>
            <a:pPr indent="0" lvl="0" marL="0" rtl="0" algn="ctr">
              <a:spcBef>
                <a:spcPts val="600"/>
              </a:spcBef>
              <a:spcAft>
                <a:spcPts val="0"/>
              </a:spcAft>
              <a:buClr>
                <a:schemeClr val="dk1"/>
              </a:buClr>
              <a:buSzPts val="1100"/>
              <a:buFont typeface="Arial"/>
              <a:buNone/>
            </a:pPr>
            <a:r>
              <a:rPr lang="en" sz="1800"/>
              <a:t>Helping determining and build global reference frame.</a:t>
            </a:r>
            <a:endParaRPr sz="1800"/>
          </a:p>
          <a:p>
            <a:pPr indent="0" lvl="0" marL="0" rtl="0" algn="ctr">
              <a:spcBef>
                <a:spcPts val="600"/>
              </a:spcBef>
              <a:spcAft>
                <a:spcPts val="0"/>
              </a:spcAft>
              <a:buClr>
                <a:schemeClr val="dk1"/>
              </a:buClr>
              <a:buSzPts val="1100"/>
              <a:buFont typeface="Arial"/>
              <a:buNone/>
            </a:pPr>
            <a:r>
              <a:t/>
            </a:r>
            <a:endParaRPr sz="1800"/>
          </a:p>
          <a:p>
            <a:pPr indent="0" lvl="0" marL="0" rtl="0" algn="ctr">
              <a:spcBef>
                <a:spcPts val="600"/>
              </a:spcBef>
              <a:spcAft>
                <a:spcPts val="0"/>
              </a:spcAft>
              <a:buClr>
                <a:schemeClr val="dk1"/>
              </a:buClr>
              <a:buSzPts val="1100"/>
              <a:buFont typeface="Arial"/>
              <a:buNone/>
            </a:pPr>
            <a:r>
              <a:rPr lang="en" sz="1800"/>
              <a:t>Build collaborations with other experts</a:t>
            </a:r>
            <a:endParaRPr sz="1800"/>
          </a:p>
          <a:p>
            <a:pPr indent="0" lvl="0" marL="0" rtl="0" algn="ctr">
              <a:spcBef>
                <a:spcPts val="600"/>
              </a:spcBef>
              <a:spcAft>
                <a:spcPts val="0"/>
              </a:spcAft>
              <a:buClr>
                <a:schemeClr val="dk1"/>
              </a:buClr>
              <a:buSzPts val="1100"/>
              <a:buFont typeface="Arial"/>
              <a:buNone/>
            </a:pPr>
            <a:r>
              <a:t/>
            </a:r>
            <a:endParaRPr sz="1800"/>
          </a:p>
          <a:p>
            <a:pPr indent="0" lvl="0" marL="0" rtl="0" algn="ctr">
              <a:spcBef>
                <a:spcPts val="600"/>
              </a:spcBef>
              <a:spcAft>
                <a:spcPts val="0"/>
              </a:spcAft>
              <a:buClr>
                <a:schemeClr val="dk1"/>
              </a:buClr>
              <a:buSzPts val="1100"/>
              <a:buFont typeface="Arial"/>
              <a:buNone/>
            </a:pPr>
            <a:r>
              <a:rPr lang="en" sz="1800"/>
              <a:t>Helping to improve GPS infrastructure.</a:t>
            </a:r>
            <a:endParaRPr sz="1800"/>
          </a:p>
          <a:p>
            <a:pPr indent="0" lvl="0" marL="0" rtl="0" algn="ctr">
              <a:spcBef>
                <a:spcPts val="600"/>
              </a:spcBef>
              <a:spcAft>
                <a:spcPts val="0"/>
              </a:spcAft>
              <a:buNone/>
            </a:pPr>
            <a:r>
              <a:t/>
            </a:r>
            <a:endParaRPr/>
          </a:p>
          <a:p>
            <a:pPr indent="0" lvl="0" marL="0" rtl="0" algn="ctr">
              <a:spcBef>
                <a:spcPts val="600"/>
              </a:spcBef>
              <a:spcAft>
                <a:spcPts val="0"/>
              </a:spcAft>
              <a:buNone/>
            </a:pPr>
            <a:r>
              <a:t/>
            </a:r>
            <a:endParaRPr/>
          </a:p>
        </p:txBody>
      </p:sp>
      <p:sp>
        <p:nvSpPr>
          <p:cNvPr id="213" name="Google Shape;213;p2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27"/>
          <p:cNvPicPr preferRelativeResize="0"/>
          <p:nvPr/>
        </p:nvPicPr>
        <p:blipFill>
          <a:blip r:embed="rId3">
            <a:alphaModFix/>
          </a:blip>
          <a:stretch>
            <a:fillRect/>
          </a:stretch>
        </p:blipFill>
        <p:spPr>
          <a:xfrm>
            <a:off x="4724400" y="1684691"/>
            <a:ext cx="4267200" cy="2756611"/>
          </a:xfrm>
          <a:prstGeom prst="rect">
            <a:avLst/>
          </a:prstGeom>
          <a:noFill/>
          <a:ln>
            <a:noFill/>
          </a:ln>
        </p:spPr>
      </p:pic>
      <p:sp>
        <p:nvSpPr>
          <p:cNvPr id="215" name="Google Shape;215;p27"/>
          <p:cNvSpPr txBox="1"/>
          <p:nvPr/>
        </p:nvSpPr>
        <p:spPr>
          <a:xfrm>
            <a:off x="4572000" y="4520925"/>
            <a:ext cx="4419600" cy="34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50">
                <a:solidFill>
                  <a:schemeClr val="dk2"/>
                </a:solidFill>
                <a:highlight>
                  <a:srgbClr val="FFFFFF"/>
                </a:highlight>
              </a:rPr>
              <a:t>(</a:t>
            </a:r>
            <a:r>
              <a:rPr lang="en" sz="1050">
                <a:solidFill>
                  <a:schemeClr val="dk2"/>
                </a:solidFill>
                <a:highlight>
                  <a:srgbClr val="FFFFFF"/>
                </a:highlight>
              </a:rPr>
              <a:t>Altamimi et al., 2016) ;https://ggos.org/item/station-positions-variations/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600"/>
              </a:spcBef>
              <a:spcAft>
                <a:spcPts val="0"/>
              </a:spcAft>
              <a:buNone/>
            </a:pPr>
            <a:r>
              <a:rPr lang="en" sz="3200"/>
              <a:t>Helping to improve GPS infrastructure</a:t>
            </a:r>
            <a:endParaRPr sz="3200"/>
          </a:p>
        </p:txBody>
      </p:sp>
      <p:sp>
        <p:nvSpPr>
          <p:cNvPr id="221" name="Google Shape;221;p28"/>
          <p:cNvSpPr txBox="1"/>
          <p:nvPr>
            <p:ph idx="1" type="body"/>
          </p:nvPr>
        </p:nvSpPr>
        <p:spPr>
          <a:xfrm>
            <a:off x="457200" y="1200150"/>
            <a:ext cx="8229600" cy="16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Global Navigation Satellite Systems: </a:t>
            </a:r>
            <a:r>
              <a:rPr b="1" lang="en"/>
              <a:t>GNSS</a:t>
            </a:r>
            <a:endParaRPr b="1"/>
          </a:p>
          <a:p>
            <a:pPr indent="0" lvl="0" marL="0" rtl="0" algn="l">
              <a:spcBef>
                <a:spcPts val="0"/>
              </a:spcBef>
              <a:spcAft>
                <a:spcPts val="0"/>
              </a:spcAft>
              <a:buNone/>
            </a:pPr>
            <a:r>
              <a:t/>
            </a:r>
            <a:endParaRPr b="1"/>
          </a:p>
          <a:p>
            <a:pPr indent="0" lvl="0" marL="0" rtl="0" algn="l">
              <a:spcBef>
                <a:spcPts val="600"/>
              </a:spcBef>
              <a:spcAft>
                <a:spcPts val="0"/>
              </a:spcAft>
              <a:buNone/>
            </a:pPr>
            <a:r>
              <a:rPr lang="en"/>
              <a:t>GNSS </a:t>
            </a:r>
            <a:r>
              <a:rPr lang="en"/>
              <a:t>ground stations can detect, decode, and process signals from more than one satellite system</a:t>
            </a:r>
            <a:endParaRPr/>
          </a:p>
          <a:p>
            <a:pPr indent="0" lvl="0" marL="0" rtl="0" algn="l">
              <a:spcBef>
                <a:spcPts val="600"/>
              </a:spcBef>
              <a:spcAft>
                <a:spcPts val="0"/>
              </a:spcAft>
              <a:buClr>
                <a:schemeClr val="dk1"/>
              </a:buClr>
              <a:buSzPts val="1100"/>
              <a:buFont typeface="Arial"/>
              <a:buNone/>
            </a:pPr>
            <a:r>
              <a:t/>
            </a:r>
            <a:endParaRPr sz="1400">
              <a:solidFill>
                <a:srgbClr val="000000"/>
              </a:solidFill>
            </a:endParaRPr>
          </a:p>
          <a:p>
            <a:pPr indent="0" lvl="0" marL="0" rtl="0" algn="l">
              <a:spcBef>
                <a:spcPts val="600"/>
              </a:spcBef>
              <a:spcAft>
                <a:spcPts val="0"/>
              </a:spcAft>
              <a:buNone/>
            </a:pPr>
            <a:r>
              <a:t/>
            </a:r>
            <a:endParaRPr sz="1400">
              <a:solidFill>
                <a:srgbClr val="000000"/>
              </a:solidFill>
            </a:endParaRPr>
          </a:p>
          <a:p>
            <a:pPr indent="0" lvl="0" marL="0" rtl="0" algn="l">
              <a:spcBef>
                <a:spcPts val="600"/>
              </a:spcBef>
              <a:spcAft>
                <a:spcPts val="0"/>
              </a:spcAft>
              <a:buClr>
                <a:schemeClr val="dk1"/>
              </a:buClr>
              <a:buSzPts val="1100"/>
              <a:buFont typeface="Arial"/>
              <a:buNone/>
            </a:pPr>
            <a:r>
              <a:t/>
            </a:r>
            <a:endParaRPr/>
          </a:p>
        </p:txBody>
      </p:sp>
      <p:sp>
        <p:nvSpPr>
          <p:cNvPr id="222" name="Google Shape;222;p28"/>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3" name="Google Shape;223;p28"/>
          <p:cNvSpPr txBox="1"/>
          <p:nvPr/>
        </p:nvSpPr>
        <p:spPr>
          <a:xfrm>
            <a:off x="3423375" y="-3671125"/>
            <a:ext cx="648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roid Serif"/>
              <a:ea typeface="Droid Serif"/>
              <a:cs typeface="Droid Serif"/>
              <a:sym typeface="Droid Serif"/>
            </a:endParaRPr>
          </a:p>
        </p:txBody>
      </p:sp>
      <p:graphicFrame>
        <p:nvGraphicFramePr>
          <p:cNvPr id="224" name="Google Shape;224;p28"/>
          <p:cNvGraphicFramePr/>
          <p:nvPr/>
        </p:nvGraphicFramePr>
        <p:xfrm>
          <a:off x="457250" y="3164013"/>
          <a:ext cx="3000000" cy="3000000"/>
        </p:xfrm>
        <a:graphic>
          <a:graphicData uri="http://schemas.openxmlformats.org/drawingml/2006/table">
            <a:tbl>
              <a:tblPr>
                <a:noFill/>
                <a:tableStyleId>{115EBFD1-4CF1-4E36-BBF3-D7044A890298}</a:tableStyleId>
              </a:tblPr>
              <a:tblGrid>
                <a:gridCol w="1389425"/>
                <a:gridCol w="1389425"/>
                <a:gridCol w="1577775"/>
                <a:gridCol w="1253375"/>
                <a:gridCol w="1301900"/>
                <a:gridCol w="1424675"/>
              </a:tblGrid>
              <a:tr h="609575">
                <a:tc>
                  <a:txBody>
                    <a:bodyPr/>
                    <a:lstStyle/>
                    <a:p>
                      <a:pPr indent="0" lvl="0" marL="0" rtl="0" algn="ctr">
                        <a:spcBef>
                          <a:spcPts val="0"/>
                        </a:spcBef>
                        <a:spcAft>
                          <a:spcPts val="0"/>
                        </a:spcAft>
                        <a:buNone/>
                      </a:pPr>
                      <a:r>
                        <a:rPr lang="en"/>
                        <a:t>System</a:t>
                      </a:r>
                      <a:endParaRPr/>
                    </a:p>
                  </a:txBody>
                  <a:tcPr marT="91425" marB="91425" marR="91425" marL="91425"/>
                </a:tc>
                <a:tc>
                  <a:txBody>
                    <a:bodyPr/>
                    <a:lstStyle/>
                    <a:p>
                      <a:pPr indent="0" lvl="0" marL="0" rtl="0" algn="ctr">
                        <a:spcBef>
                          <a:spcPts val="0"/>
                        </a:spcBef>
                        <a:spcAft>
                          <a:spcPts val="0"/>
                        </a:spcAft>
                        <a:buNone/>
                      </a:pPr>
                      <a:r>
                        <a:rPr lang="en"/>
                        <a:t>GLONASS</a:t>
                      </a:r>
                      <a:endParaRPr/>
                    </a:p>
                  </a:txBody>
                  <a:tcPr marT="91425" marB="91425" marR="91425" marL="91425"/>
                </a:tc>
                <a:tc>
                  <a:txBody>
                    <a:bodyPr/>
                    <a:lstStyle/>
                    <a:p>
                      <a:pPr indent="0" lvl="0" marL="0" rtl="0" algn="ctr">
                        <a:spcBef>
                          <a:spcPts val="0"/>
                        </a:spcBef>
                        <a:spcAft>
                          <a:spcPts val="0"/>
                        </a:spcAft>
                        <a:buNone/>
                      </a:pPr>
                      <a:r>
                        <a:rPr lang="en"/>
                        <a:t>Galileo</a:t>
                      </a:r>
                      <a:endParaRPr/>
                    </a:p>
                  </a:txBody>
                  <a:tcPr marT="91425" marB="91425" marR="91425" marL="91425"/>
                </a:tc>
                <a:tc>
                  <a:txBody>
                    <a:bodyPr/>
                    <a:lstStyle/>
                    <a:p>
                      <a:pPr indent="0" lvl="0" marL="0" rtl="0" algn="ctr">
                        <a:spcBef>
                          <a:spcPts val="0"/>
                        </a:spcBef>
                        <a:spcAft>
                          <a:spcPts val="0"/>
                        </a:spcAft>
                        <a:buNone/>
                      </a:pPr>
                      <a:r>
                        <a:rPr lang="en"/>
                        <a:t>BeiDou</a:t>
                      </a:r>
                      <a:endParaRPr/>
                    </a:p>
                  </a:txBody>
                  <a:tcPr marT="91425" marB="91425" marR="91425" marL="91425"/>
                </a:tc>
                <a:tc>
                  <a:txBody>
                    <a:bodyPr/>
                    <a:lstStyle/>
                    <a:p>
                      <a:pPr indent="0" lvl="0" marL="0" rtl="0" algn="ctr">
                        <a:spcBef>
                          <a:spcPts val="0"/>
                        </a:spcBef>
                        <a:spcAft>
                          <a:spcPts val="0"/>
                        </a:spcAft>
                        <a:buNone/>
                      </a:pPr>
                      <a:r>
                        <a:rPr lang="en"/>
                        <a:t>Quasi-Zenith</a:t>
                      </a:r>
                      <a:endParaRPr/>
                    </a:p>
                  </a:txBody>
                  <a:tcPr marT="91425" marB="91425" marR="91425" marL="91425"/>
                </a:tc>
                <a:tc>
                  <a:txBody>
                    <a:bodyPr/>
                    <a:lstStyle/>
                    <a:p>
                      <a:pPr indent="0" lvl="0" marL="0" rtl="0" algn="ctr">
                        <a:spcBef>
                          <a:spcPts val="0"/>
                        </a:spcBef>
                        <a:spcAft>
                          <a:spcPts val="0"/>
                        </a:spcAft>
                        <a:buNone/>
                      </a:pPr>
                      <a:r>
                        <a:rPr lang="en"/>
                        <a:t>Indian Regional</a:t>
                      </a:r>
                      <a:endParaRPr/>
                    </a:p>
                  </a:txBody>
                  <a:tcPr marT="91425" marB="91425" marR="91425" marL="91425"/>
                </a:tc>
              </a:tr>
              <a:tr h="396200">
                <a:tc>
                  <a:txBody>
                    <a:bodyPr/>
                    <a:lstStyle/>
                    <a:p>
                      <a:pPr indent="0" lvl="0" marL="0" rtl="0" algn="ctr">
                        <a:spcBef>
                          <a:spcPts val="0"/>
                        </a:spcBef>
                        <a:spcAft>
                          <a:spcPts val="0"/>
                        </a:spcAft>
                        <a:buNone/>
                      </a:pPr>
                      <a:r>
                        <a:rPr lang="en"/>
                        <a:t># of satellites</a:t>
                      </a:r>
                      <a:endParaRPr/>
                    </a:p>
                  </a:txBody>
                  <a:tcPr marT="91425" marB="91425" marR="91425" marL="91425"/>
                </a:tc>
                <a:tc>
                  <a:txBody>
                    <a:bodyPr/>
                    <a:lstStyle/>
                    <a:p>
                      <a:pPr indent="0" lvl="0" marL="0" rtl="0" algn="ctr">
                        <a:spcBef>
                          <a:spcPts val="0"/>
                        </a:spcBef>
                        <a:spcAft>
                          <a:spcPts val="0"/>
                        </a:spcAft>
                        <a:buNone/>
                      </a:pPr>
                      <a:r>
                        <a:rPr lang="en"/>
                        <a:t>&gt;24</a:t>
                      </a:r>
                      <a:endParaRPr/>
                    </a:p>
                  </a:txBody>
                  <a:tcPr marT="91425" marB="91425" marR="91425" marL="91425"/>
                </a:tc>
                <a:tc>
                  <a:txBody>
                    <a:bodyPr/>
                    <a:lstStyle/>
                    <a:p>
                      <a:pPr indent="0" lvl="0" marL="0" rtl="0" algn="ctr">
                        <a:spcBef>
                          <a:spcPts val="0"/>
                        </a:spcBef>
                        <a:spcAft>
                          <a:spcPts val="0"/>
                        </a:spcAft>
                        <a:buNone/>
                      </a:pPr>
                      <a:r>
                        <a:rPr lang="en"/>
                        <a:t>28 (30 planned)</a:t>
                      </a:r>
                      <a:endParaRPr/>
                    </a:p>
                  </a:txBody>
                  <a:tcPr marT="91425" marB="91425" marR="91425" marL="91425"/>
                </a:tc>
                <a:tc>
                  <a:txBody>
                    <a:bodyPr/>
                    <a:lstStyle/>
                    <a:p>
                      <a:pPr indent="0" lvl="0" marL="0" rtl="0" algn="ctr">
                        <a:spcBef>
                          <a:spcPts val="0"/>
                        </a:spcBef>
                        <a:spcAft>
                          <a:spcPts val="0"/>
                        </a:spcAft>
                        <a:buNone/>
                      </a:pPr>
                      <a:r>
                        <a:rPr lang="en"/>
                        <a:t>&gt;40</a:t>
                      </a:r>
                      <a:endParaRPr/>
                    </a:p>
                  </a:txBody>
                  <a:tcPr marT="91425" marB="91425" marR="91425" marL="91425"/>
                </a:tc>
                <a:tc>
                  <a:txBody>
                    <a:bodyPr/>
                    <a:lstStyle/>
                    <a:p>
                      <a:pPr indent="0" lvl="0" marL="0" rtl="0" algn="ctr">
                        <a:spcBef>
                          <a:spcPts val="0"/>
                        </a:spcBef>
                        <a:spcAft>
                          <a:spcPts val="0"/>
                        </a:spcAft>
                        <a:buNone/>
                      </a:pPr>
                      <a:r>
                        <a:rPr lang="en"/>
                        <a:t>4 (7 planned)</a:t>
                      </a:r>
                      <a:endParaRPr/>
                    </a:p>
                  </a:txBody>
                  <a:tcPr marT="91425" marB="91425" marR="91425" marL="91425"/>
                </a:tc>
                <a:tc>
                  <a:txBody>
                    <a:bodyPr/>
                    <a:lstStyle/>
                    <a:p>
                      <a:pPr indent="0" lvl="0" marL="0" rtl="0" algn="ctr">
                        <a:spcBef>
                          <a:spcPts val="0"/>
                        </a:spcBef>
                        <a:spcAft>
                          <a:spcPts val="0"/>
                        </a:spcAft>
                        <a:buNone/>
                      </a:pPr>
                      <a:r>
                        <a:rPr lang="en"/>
                        <a:t>8</a:t>
                      </a:r>
                      <a:endParaRPr/>
                    </a:p>
                  </a:txBody>
                  <a:tcPr marT="91425" marB="91425" marR="91425" marL="91425"/>
                </a:tc>
              </a:tr>
              <a:tr h="396200">
                <a:tc>
                  <a:txBody>
                    <a:bodyPr/>
                    <a:lstStyle/>
                    <a:p>
                      <a:pPr indent="0" lvl="0" marL="0" rtl="0" algn="ctr">
                        <a:spcBef>
                          <a:spcPts val="0"/>
                        </a:spcBef>
                        <a:spcAft>
                          <a:spcPts val="0"/>
                        </a:spcAft>
                        <a:buNone/>
                      </a:pPr>
                      <a:r>
                        <a:rPr lang="en"/>
                        <a:t>Managed by</a:t>
                      </a:r>
                      <a:endParaRPr/>
                    </a:p>
                  </a:txBody>
                  <a:tcPr marT="91425" marB="91425" marR="91425" marL="91425"/>
                </a:tc>
                <a:tc>
                  <a:txBody>
                    <a:bodyPr/>
                    <a:lstStyle/>
                    <a:p>
                      <a:pPr indent="0" lvl="0" marL="0" rtl="0" algn="ctr">
                        <a:spcBef>
                          <a:spcPts val="0"/>
                        </a:spcBef>
                        <a:spcAft>
                          <a:spcPts val="0"/>
                        </a:spcAft>
                        <a:buNone/>
                      </a:pPr>
                      <a:r>
                        <a:rPr lang="en"/>
                        <a:t>Russia</a:t>
                      </a:r>
                      <a:endParaRPr/>
                    </a:p>
                  </a:txBody>
                  <a:tcPr marT="91425" marB="91425" marR="91425" marL="91425"/>
                </a:tc>
                <a:tc>
                  <a:txBody>
                    <a:bodyPr/>
                    <a:lstStyle/>
                    <a:p>
                      <a:pPr indent="0" lvl="0" marL="0" rtl="0" algn="ctr">
                        <a:spcBef>
                          <a:spcPts val="0"/>
                        </a:spcBef>
                        <a:spcAft>
                          <a:spcPts val="0"/>
                        </a:spcAft>
                        <a:buNone/>
                      </a:pPr>
                      <a:r>
                        <a:rPr lang="en"/>
                        <a:t>E.U.</a:t>
                      </a:r>
                      <a:endParaRPr/>
                    </a:p>
                  </a:txBody>
                  <a:tcPr marT="91425" marB="91425" marR="91425" marL="91425"/>
                </a:tc>
                <a:tc>
                  <a:txBody>
                    <a:bodyPr/>
                    <a:lstStyle/>
                    <a:p>
                      <a:pPr indent="0" lvl="0" marL="0" rtl="0" algn="ctr">
                        <a:spcBef>
                          <a:spcPts val="0"/>
                        </a:spcBef>
                        <a:spcAft>
                          <a:spcPts val="0"/>
                        </a:spcAft>
                        <a:buNone/>
                      </a:pPr>
                      <a:r>
                        <a:rPr lang="en"/>
                        <a:t>China</a:t>
                      </a:r>
                      <a:endParaRPr/>
                    </a:p>
                  </a:txBody>
                  <a:tcPr marT="91425" marB="91425" marR="91425" marL="91425"/>
                </a:tc>
                <a:tc>
                  <a:txBody>
                    <a:bodyPr/>
                    <a:lstStyle/>
                    <a:p>
                      <a:pPr indent="0" lvl="0" marL="0" rtl="0" algn="ctr">
                        <a:spcBef>
                          <a:spcPts val="0"/>
                        </a:spcBef>
                        <a:spcAft>
                          <a:spcPts val="0"/>
                        </a:spcAft>
                        <a:buNone/>
                      </a:pPr>
                      <a:r>
                        <a:rPr lang="en"/>
                        <a:t>Japan</a:t>
                      </a:r>
                      <a:endParaRPr/>
                    </a:p>
                  </a:txBody>
                  <a:tcPr marT="91425" marB="91425" marR="91425" marL="91425"/>
                </a:tc>
                <a:tc>
                  <a:txBody>
                    <a:bodyPr/>
                    <a:lstStyle/>
                    <a:p>
                      <a:pPr indent="0" lvl="0" marL="0" rtl="0" algn="ctr">
                        <a:spcBef>
                          <a:spcPts val="0"/>
                        </a:spcBef>
                        <a:spcAft>
                          <a:spcPts val="0"/>
                        </a:spcAft>
                        <a:buNone/>
                      </a:pPr>
                      <a:r>
                        <a:rPr lang="en"/>
                        <a:t>India</a:t>
                      </a:r>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30" name="Google Shape;230;p29"/>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700"/>
              <a:t>NGS has been involved in determining orbits from the onset of manmade satellites. </a:t>
            </a:r>
            <a:endParaRPr sz="1700"/>
          </a:p>
          <a:p>
            <a:pPr indent="0" lvl="0" marL="0" rtl="0" algn="ctr">
              <a:spcBef>
                <a:spcPts val="600"/>
              </a:spcBef>
              <a:spcAft>
                <a:spcPts val="0"/>
              </a:spcAft>
              <a:buNone/>
            </a:pPr>
            <a:r>
              <a:t/>
            </a:r>
            <a:endParaRPr sz="1700"/>
          </a:p>
          <a:p>
            <a:pPr indent="0" lvl="0" marL="0" rtl="0" algn="ctr">
              <a:spcBef>
                <a:spcPts val="600"/>
              </a:spcBef>
              <a:spcAft>
                <a:spcPts val="0"/>
              </a:spcAft>
              <a:buNone/>
            </a:pPr>
            <a:r>
              <a:rPr lang="en" sz="1700"/>
              <a:t>15 minute ephemerides (positions) are the orbit determination solutions produced at NGS and are shared with the IGS.</a:t>
            </a:r>
            <a:endParaRPr sz="1700"/>
          </a:p>
          <a:p>
            <a:pPr indent="0" lvl="0" marL="0" rtl="0" algn="ctr">
              <a:spcBef>
                <a:spcPts val="600"/>
              </a:spcBef>
              <a:spcAft>
                <a:spcPts val="0"/>
              </a:spcAft>
              <a:buNone/>
            </a:pPr>
            <a:r>
              <a:t/>
            </a:r>
            <a:endParaRPr sz="1700"/>
          </a:p>
          <a:p>
            <a:pPr indent="0" lvl="0" marL="0" rtl="0" algn="ctr">
              <a:spcBef>
                <a:spcPts val="600"/>
              </a:spcBef>
              <a:spcAft>
                <a:spcPts val="0"/>
              </a:spcAft>
              <a:buNone/>
            </a:pPr>
            <a:r>
              <a:rPr lang="en" sz="1700"/>
              <a:t>Orbit determination is done through modeling the orbital path of the satellites and incorporating observations from stations.</a:t>
            </a:r>
            <a:endParaRPr sz="1700"/>
          </a:p>
          <a:p>
            <a:pPr indent="0" lvl="0" marL="0" rtl="0" algn="ctr">
              <a:spcBef>
                <a:spcPts val="600"/>
              </a:spcBef>
              <a:spcAft>
                <a:spcPts val="0"/>
              </a:spcAft>
              <a:buNone/>
            </a:pPr>
            <a:r>
              <a:t/>
            </a:r>
            <a:endParaRPr sz="1700"/>
          </a:p>
          <a:p>
            <a:pPr indent="0" lvl="0" marL="0" rtl="0" algn="ctr">
              <a:spcBef>
                <a:spcPts val="600"/>
              </a:spcBef>
              <a:spcAft>
                <a:spcPts val="0"/>
              </a:spcAft>
              <a:buNone/>
            </a:pPr>
            <a:r>
              <a:rPr lang="en" sz="1700"/>
              <a:t>The involvement of NGS in orbit determination allows for the agency to complete </a:t>
            </a:r>
            <a:r>
              <a:rPr lang="en" sz="1700"/>
              <a:t>its</a:t>
            </a:r>
            <a:r>
              <a:rPr lang="en" sz="1700"/>
              <a:t> mission; as well as contribute to the broader international scientific community</a:t>
            </a:r>
            <a:endParaRPr sz="1700"/>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31" name="Google Shape;231;p29"/>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37" name="Google Shape;237;p30"/>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500"/>
              <a:t>William G. Kass, et al., </a:t>
            </a:r>
            <a:r>
              <a:rPr b="1" lang="en" sz="1500"/>
              <a:t>Global GPS data analysis at the National Geodetic Survey</a:t>
            </a:r>
            <a:r>
              <a:rPr lang="en" sz="1500"/>
              <a:t>, Journal of Geodesy, 2009</a:t>
            </a:r>
            <a:endParaRPr sz="1500"/>
          </a:p>
          <a:p>
            <a:pPr indent="0" lvl="0" marL="0" rtl="0" algn="l">
              <a:spcBef>
                <a:spcPts val="600"/>
              </a:spcBef>
              <a:spcAft>
                <a:spcPts val="0"/>
              </a:spcAft>
              <a:buNone/>
            </a:pPr>
            <a:r>
              <a:t/>
            </a:r>
            <a:endParaRPr sz="1500"/>
          </a:p>
          <a:p>
            <a:pPr indent="0" lvl="0" marL="0" rtl="0" algn="l">
              <a:spcBef>
                <a:spcPts val="600"/>
              </a:spcBef>
              <a:spcAft>
                <a:spcPts val="0"/>
              </a:spcAft>
              <a:buNone/>
            </a:pPr>
            <a:r>
              <a:rPr lang="en" sz="1500"/>
              <a:t>Kumari, Amisha &amp; Deohans, Aayushi. (2019). Orbital Lifetime Analysis of GTO Objects.</a:t>
            </a:r>
            <a:endParaRPr sz="1500"/>
          </a:p>
          <a:p>
            <a:pPr indent="0" lvl="0" marL="0" rtl="0" algn="l">
              <a:spcBef>
                <a:spcPts val="600"/>
              </a:spcBef>
              <a:spcAft>
                <a:spcPts val="0"/>
              </a:spcAft>
              <a:buNone/>
            </a:pPr>
            <a:r>
              <a:t/>
            </a:r>
            <a:endParaRPr sz="1500"/>
          </a:p>
          <a:p>
            <a:pPr indent="0" lvl="0" marL="0" rtl="0" algn="l">
              <a:spcBef>
                <a:spcPts val="600"/>
              </a:spcBef>
              <a:spcAft>
                <a:spcPts val="0"/>
              </a:spcAft>
              <a:buNone/>
            </a:pPr>
            <a:r>
              <a:rPr lang="en" sz="1500" u="sng">
                <a:solidFill>
                  <a:schemeClr val="hlink"/>
                </a:solidFill>
                <a:hlinkClick r:id="rId3"/>
              </a:rPr>
              <a:t>https://igs.org/products/#precise_orbits</a:t>
            </a:r>
            <a:endParaRPr sz="1500"/>
          </a:p>
          <a:p>
            <a:pPr indent="0" lvl="0" marL="0" rtl="0" algn="l">
              <a:spcBef>
                <a:spcPts val="600"/>
              </a:spcBef>
              <a:spcAft>
                <a:spcPts val="0"/>
              </a:spcAft>
              <a:buNone/>
            </a:pPr>
            <a:r>
              <a:t/>
            </a:r>
            <a:endParaRPr sz="1500"/>
          </a:p>
          <a:p>
            <a:pPr indent="0" lvl="0" marL="0" rtl="0" algn="l">
              <a:spcBef>
                <a:spcPts val="600"/>
              </a:spcBef>
              <a:spcAft>
                <a:spcPts val="0"/>
              </a:spcAft>
              <a:buNone/>
            </a:pPr>
            <a:r>
              <a:rPr lang="en" sz="1500" u="sng">
                <a:solidFill>
                  <a:schemeClr val="hlink"/>
                </a:solidFill>
                <a:hlinkClick r:id="rId4"/>
              </a:rPr>
              <a:t>https://cddis.nasa.gov/Techniques/GNSS/GNSS_Overview.htm</a:t>
            </a:r>
            <a:r>
              <a:rPr lang="en" sz="1500" u="sng">
                <a:solidFill>
                  <a:schemeClr val="hlink"/>
                </a:solidFill>
                <a:hlinkClick r:id="rId5"/>
              </a:rPr>
              <a:t>l</a:t>
            </a:r>
            <a:endParaRPr sz="1500"/>
          </a:p>
          <a:p>
            <a:pPr indent="0" lvl="0" marL="0" rtl="0" algn="l">
              <a:spcBef>
                <a:spcPts val="600"/>
              </a:spcBef>
              <a:spcAft>
                <a:spcPts val="0"/>
              </a:spcAft>
              <a:buClr>
                <a:schemeClr val="dk1"/>
              </a:buClr>
              <a:buSzPts val="1100"/>
              <a:buFont typeface="Arial"/>
              <a:buNone/>
            </a:pPr>
            <a:r>
              <a:t/>
            </a:r>
            <a:endParaRPr sz="2000"/>
          </a:p>
        </p:txBody>
      </p:sp>
      <p:sp>
        <p:nvSpPr>
          <p:cNvPr id="238" name="Google Shape;238;p30"/>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Satellite Information</a:t>
            </a:r>
            <a:endParaRPr/>
          </a:p>
        </p:txBody>
      </p:sp>
      <p:sp>
        <p:nvSpPr>
          <p:cNvPr id="244" name="Google Shape;244;p31"/>
          <p:cNvSpPr txBox="1"/>
          <p:nvPr>
            <p:ph idx="1" type="body"/>
          </p:nvPr>
        </p:nvSpPr>
        <p:spPr>
          <a:xfrm>
            <a:off x="457200" y="1221575"/>
            <a:ext cx="8229600" cy="37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uFill>
                  <a:noFill/>
                </a:uFill>
                <a:hlinkClick r:id="rId3"/>
              </a:rPr>
              <a:t>https://www.glonass-iac.ru/en/</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uFill>
                  <a:noFill/>
                </a:uFill>
                <a:hlinkClick r:id="rId4"/>
              </a:rPr>
              <a:t>https://www.gsc-europa.eu/system-service-status/constellation-information</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uFill>
                  <a:noFill/>
                </a:uFill>
                <a:hlinkClick r:id="rId5"/>
              </a:rPr>
              <a:t>https://www.isro.gov.in/spacecraft/list-of-navigation-satellites</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uFill>
                  <a:noFill/>
                </a:uFill>
                <a:hlinkClick r:id="rId6"/>
              </a:rPr>
              <a:t>http://www.csno-tarc.cn/en/system/constellation</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800"/>
              <a:t>https://qzss.go.jp/en/technical/qzssinfo/index.html</a:t>
            </a:r>
            <a:endParaRPr sz="1800"/>
          </a:p>
          <a:p>
            <a:pPr indent="0" lvl="0" marL="0" rtl="0" algn="l">
              <a:spcBef>
                <a:spcPts val="600"/>
              </a:spcBef>
              <a:spcAft>
                <a:spcPts val="0"/>
              </a:spcAft>
              <a:buNone/>
            </a:pPr>
            <a:r>
              <a:t/>
            </a:r>
            <a:endParaRPr/>
          </a:p>
        </p:txBody>
      </p:sp>
      <p:sp>
        <p:nvSpPr>
          <p:cNvPr id="245" name="Google Shape;245;p3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Geodesy</a:t>
            </a:r>
            <a:endParaRPr/>
          </a:p>
        </p:txBody>
      </p:sp>
      <p:sp>
        <p:nvSpPr>
          <p:cNvPr id="49" name="Google Shape;49;p10"/>
          <p:cNvSpPr txBox="1"/>
          <p:nvPr>
            <p:ph idx="1" type="body"/>
          </p:nvPr>
        </p:nvSpPr>
        <p:spPr>
          <a:xfrm>
            <a:off x="457200" y="1327425"/>
            <a:ext cx="4114800" cy="3016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900"/>
              <a:t>Geodesy is the science of accurately </a:t>
            </a:r>
            <a:r>
              <a:rPr lang="en" sz="1900"/>
              <a:t>measuring</a:t>
            </a:r>
            <a:r>
              <a:rPr lang="en" sz="1900"/>
              <a:t> and understanding the geometric shape, orientation, and mass of the Earth as well as the changes to those properties over time.   </a:t>
            </a:r>
            <a:endParaRPr sz="1900"/>
          </a:p>
          <a:p>
            <a:pPr indent="0" lvl="0" marL="0" rtl="0" algn="ctr">
              <a:spcBef>
                <a:spcPts val="600"/>
              </a:spcBef>
              <a:spcAft>
                <a:spcPts val="0"/>
              </a:spcAft>
              <a:buNone/>
            </a:pPr>
            <a:r>
              <a:t/>
            </a:r>
            <a:endParaRPr sz="1900"/>
          </a:p>
          <a:p>
            <a:pPr indent="0" lvl="0" marL="0" rtl="0" algn="ctr">
              <a:spcBef>
                <a:spcPts val="600"/>
              </a:spcBef>
              <a:spcAft>
                <a:spcPts val="0"/>
              </a:spcAft>
              <a:buNone/>
            </a:pPr>
            <a:r>
              <a:rPr lang="en" sz="1900"/>
              <a:t>The National Geodetic Survey (NGS) was developed to meet U.S. </a:t>
            </a:r>
            <a:r>
              <a:rPr lang="en" sz="1900"/>
              <a:t>surveying</a:t>
            </a:r>
            <a:r>
              <a:rPr lang="en" sz="1900"/>
              <a:t> and navigation needs</a:t>
            </a:r>
            <a:endParaRPr/>
          </a:p>
          <a:p>
            <a:pPr indent="0" lvl="0" marL="0" rtl="0" algn="l">
              <a:spcBef>
                <a:spcPts val="600"/>
              </a:spcBef>
              <a:spcAft>
                <a:spcPts val="0"/>
              </a:spcAft>
              <a:buNone/>
            </a:pPr>
            <a:r>
              <a:t/>
            </a:r>
            <a:endParaRPr/>
          </a:p>
        </p:txBody>
      </p:sp>
      <p:sp>
        <p:nvSpPr>
          <p:cNvPr id="50" name="Google Shape;50;p10"/>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1" name="Google Shape;51;p10"/>
          <p:cNvPicPr preferRelativeResize="0"/>
          <p:nvPr/>
        </p:nvPicPr>
        <p:blipFill>
          <a:blip r:embed="rId3">
            <a:alphaModFix/>
          </a:blip>
          <a:stretch>
            <a:fillRect/>
          </a:stretch>
        </p:blipFill>
        <p:spPr>
          <a:xfrm>
            <a:off x="4724400" y="1215778"/>
            <a:ext cx="4267200" cy="3078949"/>
          </a:xfrm>
          <a:prstGeom prst="rect">
            <a:avLst/>
          </a:prstGeom>
          <a:noFill/>
          <a:ln>
            <a:noFill/>
          </a:ln>
        </p:spPr>
      </p:pic>
      <p:sp>
        <p:nvSpPr>
          <p:cNvPr id="52" name="Google Shape;52;p10"/>
          <p:cNvSpPr txBox="1"/>
          <p:nvPr/>
        </p:nvSpPr>
        <p:spPr>
          <a:xfrm>
            <a:off x="4724400" y="4447125"/>
            <a:ext cx="426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https://geodesy.noaa.gov/INFO/history/topographic-maps.shtml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Early Orbit Determination</a:t>
            </a:r>
            <a:endParaRPr/>
          </a:p>
        </p:txBody>
      </p:sp>
      <p:sp>
        <p:nvSpPr>
          <p:cNvPr id="58" name="Google Shape;58;p11"/>
          <p:cNvSpPr txBox="1"/>
          <p:nvPr>
            <p:ph idx="1" type="body"/>
          </p:nvPr>
        </p:nvSpPr>
        <p:spPr>
          <a:xfrm>
            <a:off x="457200" y="1345725"/>
            <a:ext cx="4114800" cy="3074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Using man-made satellites for Geodesy was a new idea around 1960.</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a:t>However, scientists have been determining orbits for a lot longer.</a:t>
            </a:r>
            <a:endParaRPr/>
          </a:p>
        </p:txBody>
      </p:sp>
      <p:sp>
        <p:nvSpPr>
          <p:cNvPr id="59" name="Google Shape;59;p11"/>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0" name="Google Shape;60;p11"/>
          <p:cNvPicPr preferRelativeResize="0"/>
          <p:nvPr/>
        </p:nvPicPr>
        <p:blipFill>
          <a:blip r:embed="rId3">
            <a:alphaModFix/>
          </a:blip>
          <a:stretch>
            <a:fillRect/>
          </a:stretch>
        </p:blipFill>
        <p:spPr>
          <a:xfrm>
            <a:off x="4814475" y="1491301"/>
            <a:ext cx="3653849" cy="278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457200" y="45053"/>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Orbit Determination is not new</a:t>
            </a:r>
            <a:endParaRPr/>
          </a:p>
        </p:txBody>
      </p:sp>
      <p:sp>
        <p:nvSpPr>
          <p:cNvPr id="66" name="Google Shape;66;p1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 name="Google Shape;67;p12"/>
          <p:cNvPicPr preferRelativeResize="0"/>
          <p:nvPr/>
        </p:nvPicPr>
        <p:blipFill>
          <a:blip r:embed="rId3">
            <a:alphaModFix/>
          </a:blip>
          <a:stretch>
            <a:fillRect/>
          </a:stretch>
        </p:blipFill>
        <p:spPr>
          <a:xfrm>
            <a:off x="1301050" y="902453"/>
            <a:ext cx="2630142" cy="3775323"/>
          </a:xfrm>
          <a:prstGeom prst="rect">
            <a:avLst/>
          </a:prstGeom>
          <a:noFill/>
          <a:ln>
            <a:noFill/>
          </a:ln>
        </p:spPr>
      </p:pic>
      <p:pic>
        <p:nvPicPr>
          <p:cNvPr id="68" name="Google Shape;68;p12"/>
          <p:cNvPicPr preferRelativeResize="0"/>
          <p:nvPr/>
        </p:nvPicPr>
        <p:blipFill>
          <a:blip r:embed="rId4">
            <a:alphaModFix/>
          </a:blip>
          <a:stretch>
            <a:fillRect/>
          </a:stretch>
        </p:blipFill>
        <p:spPr>
          <a:xfrm>
            <a:off x="4828092" y="902453"/>
            <a:ext cx="3135894" cy="3775323"/>
          </a:xfrm>
          <a:prstGeom prst="rect">
            <a:avLst/>
          </a:prstGeom>
          <a:noFill/>
          <a:ln>
            <a:noFill/>
          </a:ln>
        </p:spPr>
      </p:pic>
      <p:sp>
        <p:nvSpPr>
          <p:cNvPr id="69" name="Google Shape;69;p12"/>
          <p:cNvSpPr txBox="1"/>
          <p:nvPr/>
        </p:nvSpPr>
        <p:spPr>
          <a:xfrm>
            <a:off x="1205825" y="4746550"/>
            <a:ext cx="282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Johannes Kepler (1571 - 1630) </a:t>
            </a:r>
            <a:endParaRPr>
              <a:latin typeface="Droid Serif"/>
              <a:ea typeface="Droid Serif"/>
              <a:cs typeface="Droid Serif"/>
              <a:sym typeface="Droid Serif"/>
            </a:endParaRPr>
          </a:p>
        </p:txBody>
      </p:sp>
      <p:sp>
        <p:nvSpPr>
          <p:cNvPr id="70" name="Google Shape;70;p12"/>
          <p:cNvSpPr txBox="1"/>
          <p:nvPr/>
        </p:nvSpPr>
        <p:spPr>
          <a:xfrm>
            <a:off x="4985738" y="4746550"/>
            <a:ext cx="282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Isaac Newton (1643 - 1727) </a:t>
            </a:r>
            <a:r>
              <a:rPr lang="en">
                <a:latin typeface="Droid Serif"/>
                <a:ea typeface="Droid Serif"/>
                <a:cs typeface="Droid Serif"/>
                <a:sym typeface="Droid Serif"/>
              </a:rPr>
              <a:t> </a:t>
            </a:r>
            <a:endParaRPr>
              <a:latin typeface="Droid Serif"/>
              <a:ea typeface="Droid Serif"/>
              <a:cs typeface="Droid Serif"/>
              <a:sym typeface="Droid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Global Positioning System (GPS)</a:t>
            </a:r>
            <a:endParaRPr/>
          </a:p>
        </p:txBody>
      </p:sp>
      <p:sp>
        <p:nvSpPr>
          <p:cNvPr id="76" name="Google Shape;76;p1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7" name="Google Shape;77;p13"/>
          <p:cNvPicPr preferRelativeResize="0"/>
          <p:nvPr/>
        </p:nvPicPr>
        <p:blipFill>
          <a:blip r:embed="rId3">
            <a:alphaModFix/>
          </a:blip>
          <a:stretch>
            <a:fillRect/>
          </a:stretch>
        </p:blipFill>
        <p:spPr>
          <a:xfrm>
            <a:off x="153150" y="1063376"/>
            <a:ext cx="3110199" cy="2434249"/>
          </a:xfrm>
          <a:prstGeom prst="rect">
            <a:avLst/>
          </a:prstGeom>
          <a:noFill/>
          <a:ln>
            <a:noFill/>
          </a:ln>
        </p:spPr>
      </p:pic>
      <p:pic>
        <p:nvPicPr>
          <p:cNvPr id="78" name="Google Shape;78;p13"/>
          <p:cNvPicPr preferRelativeResize="0"/>
          <p:nvPr/>
        </p:nvPicPr>
        <p:blipFill>
          <a:blip r:embed="rId4">
            <a:alphaModFix/>
          </a:blip>
          <a:stretch>
            <a:fillRect/>
          </a:stretch>
        </p:blipFill>
        <p:spPr>
          <a:xfrm>
            <a:off x="3231525" y="1063375"/>
            <a:ext cx="2680940" cy="3572025"/>
          </a:xfrm>
          <a:prstGeom prst="rect">
            <a:avLst/>
          </a:prstGeom>
          <a:noFill/>
          <a:ln>
            <a:noFill/>
          </a:ln>
        </p:spPr>
      </p:pic>
      <p:sp>
        <p:nvSpPr>
          <p:cNvPr id="79" name="Google Shape;79;p13"/>
          <p:cNvSpPr txBox="1"/>
          <p:nvPr/>
        </p:nvSpPr>
        <p:spPr>
          <a:xfrm>
            <a:off x="909499" y="3535625"/>
            <a:ext cx="15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Droid Serif"/>
                <a:ea typeface="Droid Serif"/>
                <a:cs typeface="Droid Serif"/>
                <a:sym typeface="Droid Serif"/>
              </a:rPr>
              <a:t>satellite (space)</a:t>
            </a:r>
            <a:endParaRPr>
              <a:latin typeface="Droid Serif"/>
              <a:ea typeface="Droid Serif"/>
              <a:cs typeface="Droid Serif"/>
              <a:sym typeface="Droid Serif"/>
            </a:endParaRPr>
          </a:p>
        </p:txBody>
      </p:sp>
      <p:sp>
        <p:nvSpPr>
          <p:cNvPr id="80" name="Google Shape;80;p13"/>
          <p:cNvSpPr txBox="1"/>
          <p:nvPr/>
        </p:nvSpPr>
        <p:spPr>
          <a:xfrm>
            <a:off x="3740724" y="4667050"/>
            <a:ext cx="159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station (User)</a:t>
            </a:r>
            <a:endParaRPr>
              <a:latin typeface="Droid Serif"/>
              <a:ea typeface="Droid Serif"/>
              <a:cs typeface="Droid Serif"/>
              <a:sym typeface="Droid Serif"/>
            </a:endParaRPr>
          </a:p>
        </p:txBody>
      </p:sp>
      <p:pic>
        <p:nvPicPr>
          <p:cNvPr id="81" name="Google Shape;81;p13"/>
          <p:cNvPicPr preferRelativeResize="0"/>
          <p:nvPr/>
        </p:nvPicPr>
        <p:blipFill>
          <a:blip r:embed="rId5">
            <a:alphaModFix/>
          </a:blip>
          <a:stretch>
            <a:fillRect/>
          </a:stretch>
        </p:blipFill>
        <p:spPr>
          <a:xfrm>
            <a:off x="5912465" y="1568428"/>
            <a:ext cx="2926736" cy="2006643"/>
          </a:xfrm>
          <a:prstGeom prst="rect">
            <a:avLst/>
          </a:prstGeom>
          <a:noFill/>
          <a:ln>
            <a:noFill/>
          </a:ln>
        </p:spPr>
      </p:pic>
      <p:sp>
        <p:nvSpPr>
          <p:cNvPr id="82" name="Google Shape;82;p13"/>
          <p:cNvSpPr txBox="1"/>
          <p:nvPr/>
        </p:nvSpPr>
        <p:spPr>
          <a:xfrm>
            <a:off x="6891625" y="3688025"/>
            <a:ext cx="9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Droid Serif"/>
                <a:ea typeface="Droid Serif"/>
                <a:cs typeface="Droid Serif"/>
                <a:sym typeface="Droid Serif"/>
              </a:rPr>
              <a:t>control</a:t>
            </a:r>
            <a:endParaRPr>
              <a:latin typeface="Droid Serif"/>
              <a:ea typeface="Droid Serif"/>
              <a:cs typeface="Droid Serif"/>
              <a:sym typeface="Droid Serif"/>
            </a:endParaRPr>
          </a:p>
        </p:txBody>
      </p:sp>
      <p:sp>
        <p:nvSpPr>
          <p:cNvPr id="83" name="Google Shape;83;p13"/>
          <p:cNvSpPr txBox="1"/>
          <p:nvPr/>
        </p:nvSpPr>
        <p:spPr>
          <a:xfrm>
            <a:off x="0" y="4559350"/>
            <a:ext cx="250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https://www.e-education.psu.edu/geog862/node/1773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Global Positioning System (GPS)</a:t>
            </a:r>
            <a:endParaRPr/>
          </a:p>
        </p:txBody>
      </p:sp>
      <p:sp>
        <p:nvSpPr>
          <p:cNvPr id="89" name="Google Shape;89;p14"/>
          <p:cNvSpPr txBox="1"/>
          <p:nvPr>
            <p:ph idx="1" type="body"/>
          </p:nvPr>
        </p:nvSpPr>
        <p:spPr>
          <a:xfrm>
            <a:off x="160225" y="1657213"/>
            <a:ext cx="4195200" cy="267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000"/>
              <a:t>the satellite system provide access to a global reference frame for geodetic positioning </a:t>
            </a:r>
            <a:endParaRPr sz="2000"/>
          </a:p>
          <a:p>
            <a:pPr indent="0" lvl="0" marL="0" rtl="0" algn="ctr">
              <a:spcBef>
                <a:spcPts val="600"/>
              </a:spcBef>
              <a:spcAft>
                <a:spcPts val="0"/>
              </a:spcAft>
              <a:buNone/>
            </a:pPr>
            <a:r>
              <a:t/>
            </a:r>
            <a:endParaRPr sz="2000"/>
          </a:p>
          <a:p>
            <a:pPr indent="0" lvl="0" marL="0" rtl="0" algn="ctr">
              <a:spcBef>
                <a:spcPts val="600"/>
              </a:spcBef>
              <a:spcAft>
                <a:spcPts val="0"/>
              </a:spcAft>
              <a:buNone/>
            </a:pPr>
            <a:r>
              <a:rPr lang="en" sz="2000"/>
              <a:t>up to 32 satellites</a:t>
            </a:r>
            <a:endParaRPr sz="2000"/>
          </a:p>
          <a:p>
            <a:pPr indent="0" lvl="0" marL="0" rtl="0" algn="ctr">
              <a:spcBef>
                <a:spcPts val="600"/>
              </a:spcBef>
              <a:spcAft>
                <a:spcPts val="0"/>
              </a:spcAft>
              <a:buNone/>
            </a:pPr>
            <a:r>
              <a:rPr lang="en" sz="2000"/>
              <a:t>12-hour orbits</a:t>
            </a:r>
            <a:endParaRPr sz="2000"/>
          </a:p>
          <a:p>
            <a:pPr indent="0" lvl="0" marL="0" rtl="0" algn="ctr">
              <a:spcBef>
                <a:spcPts val="600"/>
              </a:spcBef>
              <a:spcAft>
                <a:spcPts val="0"/>
              </a:spcAft>
              <a:buNone/>
            </a:pPr>
            <a:r>
              <a:rPr lang="en" sz="2000"/>
              <a:t>~20,200 km above the Earth</a:t>
            </a:r>
            <a:endParaRPr sz="2000"/>
          </a:p>
          <a:p>
            <a:pPr indent="0" lvl="0" marL="0" rtl="0" algn="ctr">
              <a:spcBef>
                <a:spcPts val="600"/>
              </a:spcBef>
              <a:spcAft>
                <a:spcPts val="0"/>
              </a:spcAft>
              <a:buNone/>
            </a:pPr>
            <a:r>
              <a:rPr lang="en" sz="2000"/>
              <a:t>	</a:t>
            </a:r>
            <a:endParaRPr sz="2000"/>
          </a:p>
          <a:p>
            <a:pPr indent="0" lvl="0" marL="0" rtl="0" algn="ctr">
              <a:spcBef>
                <a:spcPts val="600"/>
              </a:spcBef>
              <a:spcAft>
                <a:spcPts val="0"/>
              </a:spcAft>
              <a:buNone/>
            </a:pPr>
            <a:r>
              <a:t/>
            </a:r>
            <a:endParaRPr sz="2000"/>
          </a:p>
        </p:txBody>
      </p:sp>
      <p:sp>
        <p:nvSpPr>
          <p:cNvPr id="90" name="Google Shape;90;p1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1" name="Google Shape;91;p14"/>
          <p:cNvPicPr preferRelativeResize="0"/>
          <p:nvPr/>
        </p:nvPicPr>
        <p:blipFill>
          <a:blip r:embed="rId3">
            <a:alphaModFix/>
          </a:blip>
          <a:stretch>
            <a:fillRect/>
          </a:stretch>
        </p:blipFill>
        <p:spPr>
          <a:xfrm>
            <a:off x="4355426" y="1063375"/>
            <a:ext cx="4522824" cy="3857674"/>
          </a:xfrm>
          <a:prstGeom prst="rect">
            <a:avLst/>
          </a:prstGeom>
          <a:noFill/>
          <a:ln>
            <a:noFill/>
          </a:ln>
        </p:spPr>
      </p:pic>
      <p:sp>
        <p:nvSpPr>
          <p:cNvPr id="92" name="Google Shape;92;p14"/>
          <p:cNvSpPr txBox="1"/>
          <p:nvPr/>
        </p:nvSpPr>
        <p:spPr>
          <a:xfrm>
            <a:off x="2532900" y="4743250"/>
            <a:ext cx="66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https://www.nasa.gov/directorates/heo/scan/communications/policy/GPS.html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457200" y="217253"/>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Global Positioning System (GPS)</a:t>
            </a:r>
            <a:endParaRPr/>
          </a:p>
        </p:txBody>
      </p:sp>
      <p:sp>
        <p:nvSpPr>
          <p:cNvPr id="98" name="Google Shape;98;p15"/>
          <p:cNvSpPr txBox="1"/>
          <p:nvPr>
            <p:ph idx="1" type="body"/>
          </p:nvPr>
        </p:nvSpPr>
        <p:spPr>
          <a:xfrm>
            <a:off x="473675" y="1074650"/>
            <a:ext cx="3833400" cy="12885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000"/>
              <a:t>The satellite sends its location data and with it the </a:t>
            </a:r>
            <a:r>
              <a:rPr lang="en" sz="2000"/>
              <a:t>receiver</a:t>
            </a:r>
            <a:r>
              <a:rPr lang="en" sz="2000"/>
              <a:t> knows how far away it is</a:t>
            </a:r>
            <a:endParaRPr sz="2000"/>
          </a:p>
          <a:p>
            <a:pPr indent="0" lvl="0" marL="0" rtl="0" algn="l">
              <a:spcBef>
                <a:spcPts val="600"/>
              </a:spcBef>
              <a:spcAft>
                <a:spcPts val="0"/>
              </a:spcAft>
              <a:buNone/>
            </a:pPr>
            <a:r>
              <a:t/>
            </a:r>
            <a:endParaRPr sz="2000"/>
          </a:p>
          <a:p>
            <a:pPr indent="0" lvl="0" marL="0" rtl="0" algn="l">
              <a:spcBef>
                <a:spcPts val="600"/>
              </a:spcBef>
              <a:spcAft>
                <a:spcPts val="0"/>
              </a:spcAft>
              <a:buClr>
                <a:schemeClr val="dk1"/>
              </a:buClr>
              <a:buSzPts val="1100"/>
              <a:buFont typeface="Arial"/>
              <a:buNone/>
            </a:pPr>
            <a:r>
              <a:t/>
            </a:r>
            <a:endParaRPr sz="2000"/>
          </a:p>
        </p:txBody>
      </p:sp>
      <p:sp>
        <p:nvSpPr>
          <p:cNvPr id="99" name="Google Shape;99;p1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0" name="Google Shape;100;p15"/>
          <p:cNvPicPr preferRelativeResize="0"/>
          <p:nvPr/>
        </p:nvPicPr>
        <p:blipFill rotWithShape="1">
          <a:blip r:embed="rId3">
            <a:alphaModFix/>
          </a:blip>
          <a:srcRect b="0" l="0" r="0" t="0"/>
          <a:stretch/>
        </p:blipFill>
        <p:spPr>
          <a:xfrm>
            <a:off x="4572007" y="1378575"/>
            <a:ext cx="4603744" cy="3764925"/>
          </a:xfrm>
          <a:prstGeom prst="rect">
            <a:avLst/>
          </a:prstGeom>
          <a:noFill/>
          <a:ln>
            <a:noFill/>
          </a:ln>
        </p:spPr>
      </p:pic>
      <p:pic>
        <p:nvPicPr>
          <p:cNvPr id="101" name="Google Shape;101;p15"/>
          <p:cNvPicPr preferRelativeResize="0"/>
          <p:nvPr/>
        </p:nvPicPr>
        <p:blipFill>
          <a:blip r:embed="rId4">
            <a:alphaModFix/>
          </a:blip>
          <a:stretch>
            <a:fillRect/>
          </a:stretch>
        </p:blipFill>
        <p:spPr>
          <a:xfrm>
            <a:off x="308925" y="2571751"/>
            <a:ext cx="4162893" cy="2343125"/>
          </a:xfrm>
          <a:prstGeom prst="rect">
            <a:avLst/>
          </a:prstGeom>
          <a:noFill/>
          <a:ln>
            <a:noFill/>
          </a:ln>
        </p:spPr>
      </p:pic>
      <p:sp>
        <p:nvSpPr>
          <p:cNvPr id="102" name="Google Shape;102;p15"/>
          <p:cNvSpPr txBox="1"/>
          <p:nvPr/>
        </p:nvSpPr>
        <p:spPr>
          <a:xfrm>
            <a:off x="14300" y="4831775"/>
            <a:ext cx="59034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chemeClr val="dk1"/>
                </a:solidFill>
                <a:highlight>
                  <a:srgbClr val="FFFFFF"/>
                </a:highlight>
                <a:latin typeface="Verdana"/>
                <a:ea typeface="Verdana"/>
                <a:cs typeface="Verdana"/>
                <a:sym typeface="Verdana"/>
              </a:rPr>
              <a:t>http://oceanservice.noaa.gov/education/kits/geodesy/media/supp_geo09b3.html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NGS Orbits (Why?)</a:t>
            </a:r>
            <a:endParaRPr/>
          </a:p>
        </p:txBody>
      </p:sp>
      <p:sp>
        <p:nvSpPr>
          <p:cNvPr id="108" name="Google Shape;108;p1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9" name="Google Shape;109;p16"/>
          <p:cNvPicPr preferRelativeResize="0"/>
          <p:nvPr/>
        </p:nvPicPr>
        <p:blipFill>
          <a:blip r:embed="rId3">
            <a:alphaModFix/>
          </a:blip>
          <a:stretch>
            <a:fillRect/>
          </a:stretch>
        </p:blipFill>
        <p:spPr>
          <a:xfrm>
            <a:off x="1901438" y="1475650"/>
            <a:ext cx="5435377" cy="2192200"/>
          </a:xfrm>
          <a:prstGeom prst="rect">
            <a:avLst/>
          </a:prstGeom>
          <a:noFill/>
          <a:ln>
            <a:noFill/>
          </a:ln>
        </p:spPr>
      </p:pic>
      <p:sp>
        <p:nvSpPr>
          <p:cNvPr id="110" name="Google Shape;110;p16"/>
          <p:cNvSpPr txBox="1"/>
          <p:nvPr/>
        </p:nvSpPr>
        <p:spPr>
          <a:xfrm>
            <a:off x="1782125" y="3978725"/>
            <a:ext cx="5737500" cy="7695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1900">
                <a:solidFill>
                  <a:schemeClr val="dk1"/>
                </a:solidFill>
                <a:latin typeface="Droid Serif"/>
                <a:ea typeface="Droid Serif"/>
                <a:cs typeface="Droid Serif"/>
                <a:sym typeface="Droid Serif"/>
              </a:rPr>
              <a:t>Main purpose: collects, archives, and distributes GPS observation data</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G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