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72" r:id="rId10"/>
    <p:sldId id="273" r:id="rId11"/>
    <p:sldId id="274" r:id="rId12"/>
    <p:sldId id="275" r:id="rId13"/>
    <p:sldId id="276" r:id="rId14"/>
    <p:sldId id="278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5F5F5"/>
    <a:srgbClr val="F9F9F9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576DF-0D9E-4BF7-BE29-EF44DACD8754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6F22D-A8FD-4619-BCDE-D21371575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5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WGS-84 iterated closer to ITRF – both are now  2+</a:t>
            </a:r>
            <a:r>
              <a:rPr lang="en-US" baseline="0" dirty="0" smtClean="0"/>
              <a:t> meters from NAD 83</a:t>
            </a:r>
          </a:p>
          <a:p>
            <a:r>
              <a:rPr lang="en-US" baseline="0" dirty="0" smtClean="0"/>
              <a:t>Fixing this will remove ambiguities in positioning dependent on reference frame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NAD 83 is static while the Earth is </a:t>
            </a:r>
            <a:r>
              <a:rPr lang="en-US" i="1" baseline="0" dirty="0" smtClean="0"/>
              <a:t>not</a:t>
            </a:r>
          </a:p>
          <a:p>
            <a:r>
              <a:rPr lang="en-US" dirty="0" smtClean="0"/>
              <a:t>All plates are moving</a:t>
            </a:r>
            <a:r>
              <a:rPr lang="en-US" baseline="0" dirty="0" smtClean="0"/>
              <a:t> w.r.t. the frame and each other.</a:t>
            </a:r>
          </a:p>
          <a:p>
            <a:r>
              <a:rPr lang="en-US" baseline="0" dirty="0" smtClean="0"/>
              <a:t>Image also on </a:t>
            </a:r>
            <a:r>
              <a:rPr lang="en-US" baseline="0" dirty="0" err="1" smtClean="0"/>
              <a:t>ly</a:t>
            </a:r>
            <a:r>
              <a:rPr lang="en-US" baseline="0" dirty="0" smtClean="0"/>
              <a:t> shows the </a:t>
            </a:r>
            <a:r>
              <a:rPr lang="en-US" i="1" baseline="0" dirty="0" smtClean="0"/>
              <a:t>horizontal</a:t>
            </a:r>
            <a:r>
              <a:rPr lang="en-US" baseline="0" dirty="0" smtClean="0"/>
              <a:t> motion and doesn’t capture any </a:t>
            </a:r>
            <a:r>
              <a:rPr lang="en-US" i="1" baseline="0" dirty="0" smtClean="0"/>
              <a:t>vertical</a:t>
            </a:r>
            <a:r>
              <a:rPr lang="en-US" baseline="0" dirty="0" smtClean="0"/>
              <a:t> 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41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241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208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1D4E4-8F1C-41CF-89B0-401221781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5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3803B1-DB34-45E3-B461-9C8682FEBE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31" y="5972007"/>
            <a:ext cx="780618" cy="685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BEA14-346E-415A-BB26-AB8D608A42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682" y="5972006"/>
            <a:ext cx="1308888" cy="685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29C1B0-D7F7-4A05-A599-D765D9C371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clrChange>
              <a:clrFrom>
                <a:srgbClr val="FFF5FE"/>
              </a:clrFrom>
              <a:clrTo>
                <a:srgbClr val="FFF5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669" y="5972003"/>
            <a:ext cx="587463" cy="685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F01750-DC2E-4C6E-A7BB-28ED632866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49" y="5972003"/>
            <a:ext cx="688839" cy="6851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38B767-C3FE-4AD4-B3EC-4217C343A18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38" y="5971998"/>
            <a:ext cx="795983" cy="6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8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11/5/2019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02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11/5/2019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40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11/5/2019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E64226-2D92-4B40-83F7-4BF3F89DFF4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F6F927-F109-46D9-87A2-A0ACC3BE9B28}" type="datetimeFigureOut">
              <a:rPr lang="el-GR" smtClean="0"/>
              <a:pPr/>
              <a:t>11/5/2019</a:t>
            </a:fld>
            <a:endParaRPr lang="el-G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13E52E-66B9-4736-8843-D1F3DE4DC09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0363E-5270-465C-BE48-A25258BA0408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724C04-7C86-4CAE-B9F0-139DAAA53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" y="6363912"/>
            <a:ext cx="12193057" cy="494088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3BC39625-FC20-4686-BB58-D069A77C21A5}"/>
              </a:ext>
            </a:extLst>
          </p:cNvPr>
          <p:cNvSpPr txBox="1"/>
          <p:nvPr userDrawn="1"/>
        </p:nvSpPr>
        <p:spPr>
          <a:xfrm>
            <a:off x="9617825" y="6413790"/>
            <a:ext cx="2479198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200" b="0" dirty="0">
                <a:solidFill>
                  <a:srgbClr val="FFFFFF"/>
                </a:solidFill>
                <a:latin typeface="+mn-lt"/>
                <a:cs typeface="Calibri"/>
              </a:rPr>
              <a:t>15 </a:t>
            </a:r>
            <a:r>
              <a:rPr lang="en-US" sz="1200" b="0" spc="-5" dirty="0">
                <a:solidFill>
                  <a:srgbClr val="FFFFFF"/>
                </a:solidFill>
                <a:latin typeface="+mn-lt"/>
                <a:cs typeface="Calibri"/>
              </a:rPr>
              <a:t>- 17</a:t>
            </a:r>
            <a:r>
              <a:rPr lang="en-US" sz="1200" b="0" spc="-25" dirty="0">
                <a:solidFill>
                  <a:srgbClr val="FFFFFF"/>
                </a:solidFill>
                <a:latin typeface="+mn-lt"/>
                <a:cs typeface="Calibri"/>
              </a:rPr>
              <a:t> </a:t>
            </a:r>
            <a:r>
              <a:rPr lang="en-US" sz="1200" b="0" spc="-20" dirty="0">
                <a:solidFill>
                  <a:srgbClr val="FFFFFF"/>
                </a:solidFill>
                <a:latin typeface="+mn-lt"/>
                <a:cs typeface="Calibri"/>
              </a:rPr>
              <a:t>May</a:t>
            </a:r>
            <a:r>
              <a:rPr lang="en-US" sz="1200" b="0" spc="5" dirty="0">
                <a:solidFill>
                  <a:srgbClr val="FFFFFF"/>
                </a:solidFill>
                <a:latin typeface="+mn-lt"/>
                <a:cs typeface="Calibri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+mn-lt"/>
                <a:cs typeface="Calibri"/>
              </a:rPr>
              <a:t>2019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200" b="0" spc="-5" dirty="0">
                <a:solidFill>
                  <a:srgbClr val="FFFFFF"/>
                </a:solidFill>
                <a:latin typeface="Calibri"/>
                <a:cs typeface="Calibri"/>
              </a:rPr>
              <a:t>Eugenides </a:t>
            </a:r>
            <a:r>
              <a:rPr sz="1200" b="0" spc="-10" dirty="0">
                <a:solidFill>
                  <a:srgbClr val="FFFFFF"/>
                </a:solidFill>
                <a:latin typeface="Calibri"/>
                <a:cs typeface="Calibri"/>
              </a:rPr>
              <a:t>Foundation, </a:t>
            </a:r>
            <a:r>
              <a:rPr sz="1200" b="0" spc="-15" dirty="0">
                <a:solidFill>
                  <a:srgbClr val="FFFFFF"/>
                </a:solidFill>
                <a:latin typeface="Calibri"/>
                <a:cs typeface="Calibri"/>
              </a:rPr>
              <a:t>Athens </a:t>
            </a:r>
            <a:r>
              <a:rPr sz="1200" b="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b="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Calibri"/>
                <a:cs typeface="Calibri"/>
              </a:rPr>
              <a:t>Greece</a:t>
            </a:r>
            <a:endParaRPr sz="1200" b="0" dirty="0">
              <a:latin typeface="Calibri"/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6023E86-9199-435C-9485-D9FAE4FB10D4}"/>
              </a:ext>
            </a:extLst>
          </p:cNvPr>
          <p:cNvSpPr txBox="1"/>
          <p:nvPr userDrawn="1"/>
        </p:nvSpPr>
        <p:spPr>
          <a:xfrm>
            <a:off x="957241" y="6510667"/>
            <a:ext cx="51382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solidFill>
                  <a:srgbClr val="00AFEF"/>
                </a:solidFill>
                <a:latin typeface="Arial Black"/>
                <a:cs typeface="Arial Black"/>
              </a:rPr>
              <a:t>4</a:t>
            </a:r>
            <a:r>
              <a:rPr lang="en-US" sz="1200" spc="-15" baseline="30000" dirty="0">
                <a:solidFill>
                  <a:srgbClr val="00AFEF"/>
                </a:solidFill>
                <a:latin typeface="Arial Black"/>
                <a:cs typeface="Arial Black"/>
              </a:rPr>
              <a:t>th</a:t>
            </a:r>
            <a:r>
              <a:rPr lang="en-US" sz="1200" spc="-1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1200" spc="-15" dirty="0">
                <a:solidFill>
                  <a:srgbClr val="00AFEF"/>
                </a:solidFill>
                <a:latin typeface="Arial Black"/>
                <a:cs typeface="Arial Black"/>
              </a:rPr>
              <a:t>Joint </a:t>
            </a:r>
            <a:r>
              <a:rPr sz="1200" dirty="0">
                <a:solidFill>
                  <a:srgbClr val="00AFEF"/>
                </a:solidFill>
                <a:latin typeface="Arial Black"/>
                <a:cs typeface="Arial Black"/>
              </a:rPr>
              <a:t>International </a:t>
            </a:r>
            <a:r>
              <a:rPr sz="1200" spc="-5" dirty="0">
                <a:solidFill>
                  <a:srgbClr val="00AFEF"/>
                </a:solidFill>
                <a:latin typeface="Arial Black"/>
                <a:cs typeface="Arial Black"/>
              </a:rPr>
              <a:t>Symposium </a:t>
            </a:r>
            <a:r>
              <a:rPr sz="1200" dirty="0">
                <a:solidFill>
                  <a:srgbClr val="00AFEF"/>
                </a:solidFill>
                <a:latin typeface="Arial Black"/>
                <a:cs typeface="Arial Black"/>
              </a:rPr>
              <a:t>on Deformation</a:t>
            </a:r>
            <a:r>
              <a:rPr sz="1200" spc="1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00AFEF"/>
                </a:solidFill>
                <a:latin typeface="Arial Black"/>
                <a:cs typeface="Arial Black"/>
              </a:rPr>
              <a:t>Monitoring</a:t>
            </a:r>
            <a:endParaRPr sz="1200" b="0" dirty="0"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09EEBE-632B-408E-96D9-A4E7B26F5B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1" y="6371231"/>
            <a:ext cx="775762" cy="4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11/5/2019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86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11/5/2019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73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11/5/2019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36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11/5/2019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12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11/5/2019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71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11/5/2019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041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11/5/2019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55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EEEEE"/>
            </a:gs>
            <a:gs pos="100000">
              <a:srgbClr val="F2F2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2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54050" y="2593975"/>
            <a:ext cx="10922000" cy="17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061719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Input for Intra-Frame Velocity Models for the U.S. N.S.R.S. in 2022</a:t>
            </a:r>
            <a:endParaRPr lang="en-US" sz="1503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2061719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/>
              <a:t>Daniel Roman</a:t>
            </a:r>
          </a:p>
          <a:p>
            <a:pPr algn="ctr">
              <a:lnSpc>
                <a:spcPts val="1300"/>
              </a:lnSpc>
            </a:pP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NOAA’s National Geodetic Survey</a:t>
            </a:r>
            <a:endParaRPr lang="el-G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CORS Velocities – PATRF2022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1176194"/>
            <a:ext cx="8686800" cy="51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CORS Velocities – </a:t>
            </a:r>
            <a:r>
              <a:rPr lang="en-US" dirty="0" smtClean="0"/>
              <a:t>IGS08 – western U.S.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at West Coast more closely</a:t>
            </a:r>
          </a:p>
          <a:p>
            <a:endParaRPr lang="en-US" dirty="0"/>
          </a:p>
          <a:p>
            <a:r>
              <a:rPr lang="en-US" dirty="0"/>
              <a:t>Vectors in absolute frame vary</a:t>
            </a:r>
          </a:p>
          <a:p>
            <a:endParaRPr lang="en-US" dirty="0"/>
          </a:p>
          <a:p>
            <a:r>
              <a:rPr lang="en-US" dirty="0"/>
              <a:t>Not consistent with the bulk of NA vectors</a:t>
            </a:r>
          </a:p>
          <a:p>
            <a:endParaRPr lang="en-US" dirty="0"/>
          </a:p>
          <a:p>
            <a:r>
              <a:rPr lang="en-US" dirty="0"/>
              <a:t>Indicates there will be residual </a:t>
            </a:r>
            <a:r>
              <a:rPr lang="en-US" dirty="0" smtClean="0"/>
              <a:t>vectors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014413"/>
            <a:ext cx="3657600" cy="53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CORS Velocities – </a:t>
            </a:r>
            <a:r>
              <a:rPr lang="en-US" dirty="0" smtClean="0"/>
              <a:t>NATRF2022 – western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21880" cy="4351338"/>
          </a:xfrm>
        </p:spPr>
        <p:txBody>
          <a:bodyPr/>
          <a:lstStyle/>
          <a:p>
            <a:r>
              <a:rPr lang="en-US" dirty="0"/>
              <a:t>Same as previous except now w.r.t. a North American Frame</a:t>
            </a:r>
          </a:p>
          <a:p>
            <a:endParaRPr lang="en-US" dirty="0"/>
          </a:p>
          <a:p>
            <a:r>
              <a:rPr lang="en-US" dirty="0"/>
              <a:t>Some residual velocities in interior</a:t>
            </a:r>
          </a:p>
          <a:p>
            <a:endParaRPr lang="en-US" dirty="0"/>
          </a:p>
          <a:p>
            <a:r>
              <a:rPr lang="en-US" dirty="0"/>
              <a:t>More significant residual velocities in southern California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56" y="1004194"/>
            <a:ext cx="3657600" cy="53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4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CORS Velocities – </a:t>
            </a:r>
            <a:r>
              <a:rPr lang="en-US" dirty="0" smtClean="0"/>
              <a:t>PATRF2022 – western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385"/>
            <a:ext cx="7676065" cy="4914910"/>
          </a:xfrm>
        </p:spPr>
        <p:txBody>
          <a:bodyPr/>
          <a:lstStyle/>
          <a:p>
            <a:r>
              <a:rPr lang="en-US" dirty="0"/>
              <a:t>Residual velocities now w.r.t. Pacific plate</a:t>
            </a:r>
          </a:p>
          <a:p>
            <a:endParaRPr lang="en-US" dirty="0"/>
          </a:p>
          <a:p>
            <a:r>
              <a:rPr lang="en-US" dirty="0"/>
              <a:t>More significant residual velocities in interior</a:t>
            </a:r>
          </a:p>
          <a:p>
            <a:endParaRPr lang="en-US" dirty="0"/>
          </a:p>
          <a:p>
            <a:r>
              <a:rPr lang="en-US" dirty="0"/>
              <a:t>Southern California  has almost </a:t>
            </a:r>
            <a:r>
              <a:rPr lang="en-US" dirty="0" smtClean="0"/>
              <a:t>none</a:t>
            </a:r>
          </a:p>
          <a:p>
            <a:endParaRPr lang="en-US" dirty="0" smtClean="0"/>
          </a:p>
          <a:p>
            <a:r>
              <a:rPr lang="en-US" dirty="0"/>
              <a:t>The plate boundary position is uncertain</a:t>
            </a:r>
          </a:p>
          <a:p>
            <a:endParaRPr lang="en-US" dirty="0"/>
          </a:p>
          <a:p>
            <a:r>
              <a:rPr lang="en-US" dirty="0" smtClean="0"/>
              <a:t>Hence, the reason for Intra-</a:t>
            </a:r>
            <a:r>
              <a:rPr lang="en-US" i="1" dirty="0" smtClean="0"/>
              <a:t>Frame</a:t>
            </a:r>
            <a:r>
              <a:rPr lang="en-US" dirty="0" smtClean="0"/>
              <a:t> Velocity Models and not Intra-</a:t>
            </a:r>
            <a:r>
              <a:rPr lang="en-US" i="1" dirty="0" smtClean="0"/>
              <a:t>Plate</a:t>
            </a:r>
            <a:r>
              <a:rPr lang="en-US" dirty="0" smtClean="0"/>
              <a:t> Velocity Models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65" y="1013405"/>
            <a:ext cx="3657600" cy="53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CORS Network -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7" y="1082040"/>
            <a:ext cx="11009313" cy="50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CORS Network – Horizontal and Vertical Velocities</a:t>
            </a:r>
            <a:endParaRPr lang="en-US" dirty="0"/>
          </a:p>
        </p:txBody>
      </p:sp>
      <p:pic>
        <p:nvPicPr>
          <p:cNvPr id="4" name="docs-internal-guid-efa9d01f-7fff-1c67-f9e1-d9a1948dc41a" descr="https://lh6.googleusercontent.com/Tb8hXWkDZrVMqRIvIuOotpkWz2g2tIfvpgx0mIXi9Q9jdSJ7tS7ladQVDs9GVPX0gi2Bf844qUQ4hnxMCcf4u3A47Zd2lhG5DP39yxlAr0Hv3uhI-OXGS0SiedD4iF8cbaroETyiip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2331720"/>
            <a:ext cx="6239193" cy="297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docs-internal-guid-e4b51988-7fff-3797-0c31-6a5f98e49992" descr="https://lh5.googleusercontent.com/C7pFG6iOz919-m5_3JjoZEDdr6fsJvbLulOKBLKpLHWu-IL5O7Cn19x-MHPx87YZ324Y7zQCoaIF5GIkR7E8MTfyDxDPqRkIImM0XU0cMdOEyhi59UUGGlsEbw-92cBfgWZxjENTgz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81" y="2331720"/>
            <a:ext cx="6071552" cy="2938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18160" y="1828800"/>
            <a:ext cx="472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Velocity Field in ITRF2014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73240" y="1828800"/>
            <a:ext cx="4375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Velocity Field in ITRF2014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" y="5501640"/>
            <a:ext cx="11183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Grids are 50 km x 50 km derived by reprocessing and stacking data (Repro2)</a:t>
            </a:r>
          </a:p>
          <a:p>
            <a:r>
              <a:rPr lang="en-US" sz="2400" dirty="0" smtClean="0"/>
              <a:t>Interpolation between sites is possible – but assumes a great deal in between the CORSs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06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CORS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COCONet</a:t>
            </a:r>
            <a:endParaRPr lang="en-US" dirty="0"/>
          </a:p>
        </p:txBody>
      </p:sp>
      <p:pic>
        <p:nvPicPr>
          <p:cNvPr id="4" name="Picture 3" descr="https://coconet.unavco.org/lib/images/coconet-ma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" y="2362200"/>
            <a:ext cx="5690553" cy="381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1" y="2362200"/>
            <a:ext cx="5736272" cy="3814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3240" y="1828800"/>
            <a:ext cx="4823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Asia-Pacific Reference Frame (APREF)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329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SIRGAS-CON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16025"/>
            <a:ext cx="6675120" cy="4351338"/>
          </a:xfrm>
        </p:spPr>
        <p:txBody>
          <a:bodyPr/>
          <a:lstStyle/>
          <a:p>
            <a:r>
              <a:rPr lang="en-US" dirty="0"/>
              <a:t>Sistema de </a:t>
            </a:r>
            <a:r>
              <a:rPr lang="en-US" dirty="0" err="1"/>
              <a:t>Referencia</a:t>
            </a:r>
            <a:r>
              <a:rPr lang="en-US" dirty="0"/>
              <a:t> </a:t>
            </a:r>
            <a:r>
              <a:rPr lang="en-US" dirty="0" err="1"/>
              <a:t>Geocéntrico</a:t>
            </a:r>
            <a:r>
              <a:rPr lang="en-US" dirty="0"/>
              <a:t> para las </a:t>
            </a:r>
            <a:r>
              <a:rPr lang="en-US" dirty="0" err="1"/>
              <a:t>Américas</a:t>
            </a:r>
            <a:r>
              <a:rPr lang="en-US" dirty="0"/>
              <a:t> (</a:t>
            </a:r>
            <a:r>
              <a:rPr lang="en-US" dirty="0" smtClean="0"/>
              <a:t>SIRGAS) maintains a Continuously Operating Network</a:t>
            </a:r>
          </a:p>
          <a:p>
            <a:r>
              <a:rPr lang="en-US" dirty="0" smtClean="0"/>
              <a:t>It is a densified ITRF</a:t>
            </a:r>
          </a:p>
          <a:p>
            <a:r>
              <a:rPr lang="en-US" dirty="0" smtClean="0"/>
              <a:t>It forms the backbone for national densifications</a:t>
            </a:r>
          </a:p>
          <a:p>
            <a:r>
              <a:rPr lang="en-US" dirty="0" smtClean="0"/>
              <a:t>It is recognized by the UN-GGIM-Americas</a:t>
            </a:r>
          </a:p>
          <a:p>
            <a:r>
              <a:rPr lang="en-US" dirty="0" smtClean="0"/>
              <a:t>The U.S. is now a member</a:t>
            </a:r>
          </a:p>
          <a:p>
            <a:r>
              <a:rPr lang="en-US" dirty="0" smtClean="0"/>
              <a:t>SIRGAS-CON is lacking somewhat in North America</a:t>
            </a:r>
            <a:endParaRPr lang="en-US" dirty="0"/>
          </a:p>
        </p:txBody>
      </p:sp>
      <p:pic>
        <p:nvPicPr>
          <p:cNvPr id="4" name="Picture 3" descr="http://www.sirgas.org/fileadmin/images/SirgasCONC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-1"/>
            <a:ext cx="5126673" cy="6334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6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Foundation CORS targeted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0290" y="1210165"/>
            <a:ext cx="5785449" cy="40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  <a:defRPr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distribution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greater than 800 km to provide 1.5 cm accuracy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ellipsoidal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 results through NGS’ OPUS tools anywhere in the U.S.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ITRF by co-locating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existing space-based geodetic sites.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Favorable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geometry to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tectonic plate (Euler Pole) rotation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international areas where foundational stations are needed to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U.S.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NSRS, e.g.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Caribbean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input data set for SIRGAS-CON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65739" y="1823970"/>
            <a:ext cx="6202743" cy="4137313"/>
            <a:chOff x="116420" y="1992103"/>
            <a:chExt cx="5221142" cy="34825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20" y="1992103"/>
              <a:ext cx="5221142" cy="34825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9163" y="1992103"/>
              <a:ext cx="1118399" cy="726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Velocity Grids in the ITRF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414145"/>
            <a:ext cx="11247120" cy="4351338"/>
          </a:xfrm>
        </p:spPr>
        <p:txBody>
          <a:bodyPr/>
          <a:lstStyle/>
          <a:p>
            <a:r>
              <a:rPr lang="en-US" dirty="0" smtClean="0"/>
              <a:t>FCORS expands coverage of SIRGAS-CON into North America</a:t>
            </a:r>
          </a:p>
          <a:p>
            <a:r>
              <a:rPr lang="en-US" dirty="0" smtClean="0"/>
              <a:t>The existing CORS provide a national densification</a:t>
            </a:r>
          </a:p>
          <a:p>
            <a:r>
              <a:rPr lang="en-US" dirty="0" smtClean="0"/>
              <a:t>However, they have been shown to lack sufficiency of coverage</a:t>
            </a:r>
          </a:p>
          <a:p>
            <a:r>
              <a:rPr lang="en-US" dirty="0" smtClean="0"/>
              <a:t>Supplemental CORS Networks would provide a further densification</a:t>
            </a:r>
          </a:p>
          <a:p>
            <a:r>
              <a:rPr lang="en-US" dirty="0" smtClean="0"/>
              <a:t>Even this may not be sufficient in dynamic regions </a:t>
            </a:r>
          </a:p>
          <a:p>
            <a:r>
              <a:rPr lang="en-US" dirty="0" smtClean="0"/>
              <a:t>Need to supplement with InSAR or geodynamic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5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DD0B-06FE-4208-9730-E5E82847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7B03-4EC2-4D1F-AD64-0BB7FCEDB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696200" cy="4351338"/>
          </a:xfrm>
        </p:spPr>
        <p:txBody>
          <a:bodyPr/>
          <a:lstStyle/>
          <a:p>
            <a:r>
              <a:rPr lang="en-US" dirty="0" smtClean="0"/>
              <a:t>National Spatial Reference System Update in 2022</a:t>
            </a:r>
          </a:p>
          <a:p>
            <a:pPr lvl="1"/>
            <a:r>
              <a:rPr lang="en-US" dirty="0" smtClean="0"/>
              <a:t>Densified ITRF (e.g., SIRGAS) positions and velocities</a:t>
            </a:r>
          </a:p>
          <a:p>
            <a:pPr lvl="1"/>
            <a:r>
              <a:rPr lang="en-US" dirty="0" smtClean="0"/>
              <a:t>Euler Pole Parameters (EPP)</a:t>
            </a:r>
          </a:p>
          <a:p>
            <a:pPr lvl="1"/>
            <a:r>
              <a:rPr lang="en-US" dirty="0" smtClean="0"/>
              <a:t>Infra-Frame Velocity Models (IFVM)</a:t>
            </a:r>
          </a:p>
          <a:p>
            <a:r>
              <a:rPr lang="en-US" dirty="0" smtClean="0"/>
              <a:t>Available Input Data and Models</a:t>
            </a:r>
          </a:p>
          <a:p>
            <a:pPr lvl="1"/>
            <a:r>
              <a:rPr lang="en-US" dirty="0" smtClean="0"/>
              <a:t>NOAA CORS Network</a:t>
            </a:r>
          </a:p>
          <a:p>
            <a:pPr lvl="1"/>
            <a:r>
              <a:rPr lang="en-US" dirty="0" smtClean="0"/>
              <a:t>RTN and cGNSS</a:t>
            </a:r>
          </a:p>
          <a:p>
            <a:pPr lvl="1"/>
            <a:r>
              <a:rPr lang="en-US" dirty="0" smtClean="0"/>
              <a:t>Geodynamic modeling</a:t>
            </a:r>
          </a:p>
          <a:p>
            <a:pPr lvl="1"/>
            <a:r>
              <a:rPr lang="en-US" dirty="0" smtClean="0"/>
              <a:t>InSAR</a:t>
            </a:r>
          </a:p>
          <a:p>
            <a:r>
              <a:rPr lang="en-US" dirty="0" smtClean="0"/>
              <a:t>Summary and Outlook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910" y="601649"/>
            <a:ext cx="4232616" cy="56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60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InSAR in Hampton Roads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03936"/>
            <a:ext cx="9268695" cy="4652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897880"/>
            <a:ext cx="113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Figure 4 from </a:t>
            </a:r>
            <a:r>
              <a:rPr lang="en-US" sz="2000" dirty="0" err="1" smtClean="0"/>
              <a:t>Bekaert</a:t>
            </a:r>
            <a:r>
              <a:rPr lang="en-US" sz="2000" dirty="0" smtClean="0"/>
              <a:t> et el. (2017) study on use of InSAR in conjunction with GPS for subsidence monitoring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2289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785"/>
            <a:ext cx="10759440" cy="4351338"/>
          </a:xfrm>
        </p:spPr>
        <p:txBody>
          <a:bodyPr/>
          <a:lstStyle/>
          <a:p>
            <a:r>
              <a:rPr lang="en-US" dirty="0" smtClean="0"/>
              <a:t>The U.S will adopt a new National Spatial Reference System in 2022</a:t>
            </a:r>
          </a:p>
          <a:p>
            <a:r>
              <a:rPr lang="en-US" dirty="0" smtClean="0"/>
              <a:t>This will be based on the ITRF frame existent at the time (ITRF2019)</a:t>
            </a:r>
          </a:p>
          <a:p>
            <a:r>
              <a:rPr lang="en-US" dirty="0" smtClean="0"/>
              <a:t>FCORS will augment SIRGAS-CON and provide IGS stations for ITRF</a:t>
            </a:r>
          </a:p>
          <a:p>
            <a:r>
              <a:rPr lang="en-US" dirty="0" smtClean="0"/>
              <a:t>FCORS then provide basis for national densification</a:t>
            </a:r>
          </a:p>
          <a:p>
            <a:r>
              <a:rPr lang="en-US" dirty="0" smtClean="0"/>
              <a:t>NOAA CORS Network provides access to the NSRS</a:t>
            </a:r>
          </a:p>
          <a:p>
            <a:r>
              <a:rPr lang="en-US" dirty="0" smtClean="0"/>
              <a:t>Other CORSs, InSAR information, and possibly geodynamic models will provide greater resolution at any spot in the four TRFs</a:t>
            </a:r>
          </a:p>
          <a:p>
            <a:r>
              <a:rPr lang="en-US" dirty="0" smtClean="0"/>
              <a:t>Need reliable estimate of motion (deformation) in any of the four TRF’s</a:t>
            </a:r>
          </a:p>
          <a:p>
            <a:r>
              <a:rPr lang="en-US" dirty="0" smtClean="0"/>
              <a:t>Numerous NGS projects will ensure adoption of the new NSRS 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73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Dr. Daniel R. Roman</a:t>
            </a:r>
          </a:p>
          <a:p>
            <a:pPr marL="0" indent="0">
              <a:buNone/>
            </a:pPr>
            <a:r>
              <a:rPr lang="en-US" dirty="0" smtClean="0"/>
              <a:t>Chief Geodesist</a:t>
            </a:r>
          </a:p>
          <a:p>
            <a:pPr marL="0" indent="0">
              <a:buNone/>
            </a:pPr>
            <a:r>
              <a:rPr lang="en-US" dirty="0" smtClean="0"/>
              <a:t>NOAA’s National Geodetic Survey</a:t>
            </a:r>
          </a:p>
          <a:p>
            <a:pPr marL="0" indent="0">
              <a:buNone/>
            </a:pPr>
            <a:r>
              <a:rPr lang="en-US" dirty="0" smtClean="0"/>
              <a:t>Silver Spring MD U.S.A.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Phone: +1-240-533-9673</a:t>
            </a:r>
          </a:p>
          <a:p>
            <a:pPr marL="0" indent="0">
              <a:buNone/>
            </a:pPr>
            <a:r>
              <a:rPr lang="en-US" dirty="0" smtClean="0"/>
              <a:t>Email: dan.roman@noaa.gov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3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updating the NSRS?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937970"/>
            <a:ext cx="4063999" cy="32230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Non-</a:t>
            </a:r>
            <a:r>
              <a:rPr lang="en-US" dirty="0" err="1" smtClean="0"/>
              <a:t>Geocentricity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6074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2019 Geospatial Summit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5548" y="5078698"/>
            <a:ext cx="2743200" cy="365125"/>
          </a:xfrm>
        </p:spPr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24726" y="937970"/>
            <a:ext cx="2886075" cy="322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2. Dynamism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8" y="1367932"/>
            <a:ext cx="5687767" cy="42658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03595" y="1367932"/>
            <a:ext cx="5163906" cy="4265824"/>
            <a:chOff x="4521200" y="2717800"/>
            <a:chExt cx="4648200" cy="34671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2" t="7681" r="9731" b="4939"/>
            <a:stretch/>
          </p:blipFill>
          <p:spPr>
            <a:xfrm>
              <a:off x="4521200" y="2717800"/>
              <a:ext cx="4648200" cy="34671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645426" y="5955411"/>
              <a:ext cx="11052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Altamimi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91011" y="5674291"/>
            <a:ext cx="9484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UN–GGRF: United Nations Global Geodetic  Reference Frame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22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431"/>
          </a:xfrm>
        </p:spPr>
        <p:txBody>
          <a:bodyPr/>
          <a:lstStyle/>
          <a:p>
            <a:r>
              <a:rPr lang="en-US" dirty="0" smtClean="0"/>
              <a:t>The 4 TRF’s for the U.S</a:t>
            </a:r>
            <a:r>
              <a:rPr lang="en-US" dirty="0"/>
              <a:t>. NSRS in 2022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12"/>
          <a:stretch/>
        </p:blipFill>
        <p:spPr>
          <a:xfrm>
            <a:off x="4045906" y="981061"/>
            <a:ext cx="7791188" cy="5369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469" y="2192053"/>
            <a:ext cx="36670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NATRF: North American TRF</a:t>
            </a:r>
          </a:p>
          <a:p>
            <a:endParaRPr lang="en-US" sz="2400" dirty="0"/>
          </a:p>
          <a:p>
            <a:r>
              <a:rPr lang="en-US" sz="2400" dirty="0" smtClean="0"/>
              <a:t>CATRF: </a:t>
            </a:r>
            <a:r>
              <a:rPr lang="en-US" sz="2400" dirty="0" err="1" smtClean="0"/>
              <a:t>CAribbean</a:t>
            </a:r>
            <a:r>
              <a:rPr lang="en-US" sz="2400" dirty="0" smtClean="0"/>
              <a:t> TRF</a:t>
            </a:r>
          </a:p>
          <a:p>
            <a:endParaRPr lang="en-US" sz="2400" dirty="0"/>
          </a:p>
          <a:p>
            <a:r>
              <a:rPr lang="en-US" sz="2400" dirty="0" smtClean="0"/>
              <a:t>PATRF: </a:t>
            </a:r>
            <a:r>
              <a:rPr lang="en-US" sz="2400" dirty="0" err="1" smtClean="0"/>
              <a:t>PAcific</a:t>
            </a:r>
            <a:r>
              <a:rPr lang="en-US" sz="2400" dirty="0" smtClean="0"/>
              <a:t> TRF</a:t>
            </a:r>
          </a:p>
          <a:p>
            <a:endParaRPr lang="en-US" sz="2400" dirty="0"/>
          </a:p>
          <a:p>
            <a:r>
              <a:rPr lang="en-US" sz="2400" dirty="0" smtClean="0"/>
              <a:t>MATRF: </a:t>
            </a:r>
            <a:r>
              <a:rPr lang="en-US" sz="2400" dirty="0" err="1" smtClean="0"/>
              <a:t>MAriana</a:t>
            </a:r>
            <a:r>
              <a:rPr lang="en-US" sz="2400" dirty="0" smtClean="0"/>
              <a:t> TRF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543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NSRS 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583918" y="2394314"/>
            <a:ext cx="2050676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u="sng" kern="0" dirty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None/>
              <a:defRPr/>
            </a:pPr>
            <a:endParaRPr lang="en-US" sz="18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None/>
              <a:defRPr/>
            </a:pPr>
            <a:endParaRPr lang="en-US" sz="18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NAD 83(MA11)</a:t>
            </a:r>
          </a:p>
          <a:p>
            <a:pPr lvl="1">
              <a:defRPr/>
            </a:pPr>
            <a:endParaRPr lang="en-US" sz="1800" kern="0" dirty="0"/>
          </a:p>
          <a:p>
            <a:pPr marL="0" indent="0">
              <a:buNone/>
              <a:defRPr/>
            </a:pPr>
            <a:endParaRPr lang="en-US" sz="1800" b="1" kern="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2907587" y="2084386"/>
            <a:ext cx="57601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18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18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18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12777" y="2681555"/>
            <a:ext cx="694810" cy="2797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12775" y="2961340"/>
            <a:ext cx="586208" cy="6858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12775" y="3541375"/>
            <a:ext cx="586208" cy="104248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4693" y="4404075"/>
            <a:ext cx="586208" cy="1203742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15249" y="3513579"/>
            <a:ext cx="1555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Densified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ITRF2014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537825" y="2717413"/>
            <a:ext cx="1674680" cy="99137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026400" y="3760342"/>
            <a:ext cx="2083326" cy="113728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592602" y="4126675"/>
            <a:ext cx="2421430" cy="539892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677950" y="4355115"/>
            <a:ext cx="2431774" cy="138128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779810">
            <a:off x="8657475" y="289771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EPP2022 (NA)</a:t>
            </a:r>
          </a:p>
        </p:txBody>
      </p:sp>
      <p:sp>
        <p:nvSpPr>
          <p:cNvPr id="16" name="TextBox 15"/>
          <p:cNvSpPr txBox="1"/>
          <p:nvPr/>
        </p:nvSpPr>
        <p:spPr>
          <a:xfrm rot="257850">
            <a:off x="8120015" y="34412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EPP2022 (CA)</a:t>
            </a:r>
          </a:p>
        </p:txBody>
      </p:sp>
      <p:sp>
        <p:nvSpPr>
          <p:cNvPr id="17" name="TextBox 16"/>
          <p:cNvSpPr txBox="1"/>
          <p:nvPr/>
        </p:nvSpPr>
        <p:spPr>
          <a:xfrm rot="20864555">
            <a:off x="7720779" y="4070785"/>
            <a:ext cx="16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EPP2022 (PA)</a:t>
            </a:r>
          </a:p>
        </p:txBody>
      </p:sp>
      <p:sp>
        <p:nvSpPr>
          <p:cNvPr id="18" name="TextBox 17"/>
          <p:cNvSpPr txBox="1"/>
          <p:nvPr/>
        </p:nvSpPr>
        <p:spPr>
          <a:xfrm rot="19791271">
            <a:off x="7592602" y="486108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EPP2022 (</a:t>
            </a:r>
            <a:r>
              <a:rPr lang="en-US" dirty="0" smtClean="0">
                <a:solidFill>
                  <a:srgbClr val="FF0000"/>
                </a:solidFill>
              </a:rPr>
              <a:t>MA)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3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45" y="304308"/>
            <a:ext cx="10515600" cy="1325563"/>
          </a:xfrm>
        </p:spPr>
        <p:txBody>
          <a:bodyPr/>
          <a:lstStyle/>
          <a:p>
            <a:r>
              <a:rPr lang="en-US" dirty="0"/>
              <a:t>Reference Frames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69867" y="891405"/>
            <a:ext cx="10894031" cy="5521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The NSRS in 2022 will contain four </a:t>
            </a:r>
            <a:r>
              <a:rPr lang="en-US" sz="3200" u="sng" dirty="0" smtClean="0"/>
              <a:t>terrestrial reference frames</a:t>
            </a:r>
          </a:p>
          <a:p>
            <a:pPr lvl="1"/>
            <a:r>
              <a:rPr lang="en-US" dirty="0" smtClean="0"/>
              <a:t>Each one related to a densified International Terrestrial Reference Frame (ITRF) by a </a:t>
            </a:r>
            <a:r>
              <a:rPr lang="en-US" dirty="0" smtClean="0">
                <a:solidFill>
                  <a:srgbClr val="FF0000"/>
                </a:solidFill>
              </a:rPr>
              <a:t>plate rotation model </a:t>
            </a:r>
            <a:r>
              <a:rPr lang="en-US" i="1" dirty="0" smtClean="0"/>
              <a:t>only</a:t>
            </a:r>
          </a:p>
          <a:p>
            <a:pPr lvl="2"/>
            <a:r>
              <a:rPr lang="en-US" sz="2400" dirty="0" smtClean="0"/>
              <a:t>Plate rotations determine Euler Pole Parameters (EPP2022) </a:t>
            </a:r>
          </a:p>
          <a:p>
            <a:pPr lvl="2"/>
            <a:r>
              <a:rPr lang="en-US" sz="2400" dirty="0" smtClean="0"/>
              <a:t>EPP will be defined separately for each plate</a:t>
            </a:r>
          </a:p>
          <a:p>
            <a:pPr lvl="2"/>
            <a:r>
              <a:rPr lang="en-US" sz="2400" dirty="0" smtClean="0"/>
              <a:t>This will leave </a:t>
            </a:r>
            <a:r>
              <a:rPr lang="en-US" sz="2400" i="1" dirty="0" smtClean="0">
                <a:solidFill>
                  <a:srgbClr val="FF0000"/>
                </a:solidFill>
              </a:rPr>
              <a:t>residual</a:t>
            </a:r>
            <a:r>
              <a:rPr lang="en-US" sz="2400" dirty="0" smtClean="0"/>
              <a:t> velocities</a:t>
            </a:r>
          </a:p>
          <a:p>
            <a:pPr lvl="2"/>
            <a:r>
              <a:rPr lang="en-US" sz="2400" dirty="0" smtClean="0"/>
              <a:t>EPP will capture significant horizontal motion but not all</a:t>
            </a:r>
          </a:p>
          <a:p>
            <a:pPr lvl="2"/>
            <a:r>
              <a:rPr lang="en-US" sz="2400" dirty="0" smtClean="0"/>
              <a:t>EPP cannot account for any vertical motion (e.g., subsidence)</a:t>
            </a:r>
          </a:p>
          <a:p>
            <a:pPr lvl="1"/>
            <a:r>
              <a:rPr lang="en-US" dirty="0" smtClean="0"/>
              <a:t>NGS will model those residual velocities in an Intra-Frame Velocity Model (IFVM)</a:t>
            </a:r>
          </a:p>
          <a:p>
            <a:pPr lvl="2"/>
            <a:r>
              <a:rPr lang="en-US" sz="2400" dirty="0" smtClean="0"/>
              <a:t>This approach will facilitate work over/near plate boundaries</a:t>
            </a:r>
          </a:p>
          <a:p>
            <a:pPr lvl="2"/>
            <a:r>
              <a:rPr lang="en-US" sz="2400" dirty="0" smtClean="0"/>
              <a:t>Linear relationship between ITRF velocities, EPP rotation and IFVM: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ITRF = EPP(NA) + IFVM(NA) = EPP(CA) + IFVM(CA) </a:t>
            </a:r>
          </a:p>
          <a:p>
            <a:pPr marL="685800" lvl="2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= EPP(PA) +  IFVM(PA) = EPP(MA) + IFVM(MA)</a:t>
            </a:r>
          </a:p>
          <a:p>
            <a:pPr lvl="2"/>
            <a:r>
              <a:rPr lang="en-US" sz="2400" dirty="0" smtClean="0"/>
              <a:t>The absolute velocity can be described equally by all the above</a:t>
            </a:r>
          </a:p>
          <a:p>
            <a:endParaRPr lang="en-US" sz="15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878848" y="2443847"/>
            <a:ext cx="1439118" cy="1593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878848" y="2462570"/>
            <a:ext cx="1469797" cy="18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1317966" y="2443847"/>
            <a:ext cx="0" cy="1593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10421784" y="2138402"/>
            <a:ext cx="646331" cy="369332"/>
            <a:chOff x="9231814" y="4883001"/>
            <a:chExt cx="646331" cy="369332"/>
          </a:xfrm>
        </p:grpSpPr>
        <p:sp>
          <p:nvSpPr>
            <p:cNvPr id="54" name="TextBox 53"/>
            <p:cNvSpPr txBox="1"/>
            <p:nvPr/>
          </p:nvSpPr>
          <p:spPr>
            <a:xfrm>
              <a:off x="9231814" y="4883001"/>
              <a:ext cx="6463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EPP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9324280" y="4931596"/>
              <a:ext cx="487540" cy="70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 rot="5400000">
            <a:off x="11177996" y="3019695"/>
            <a:ext cx="736099" cy="369332"/>
            <a:chOff x="10192126" y="4757225"/>
            <a:chExt cx="736099" cy="369332"/>
          </a:xfrm>
        </p:grpSpPr>
        <p:sp>
          <p:nvSpPr>
            <p:cNvPr id="57" name="TextBox 56"/>
            <p:cNvSpPr txBox="1"/>
            <p:nvPr/>
          </p:nvSpPr>
          <p:spPr>
            <a:xfrm rot="10800000">
              <a:off x="10192126" y="4757225"/>
              <a:ext cx="736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IFVM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0298809" y="5074570"/>
              <a:ext cx="519879" cy="8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 rot="2847274">
            <a:off x="9964102" y="3108087"/>
            <a:ext cx="697627" cy="369332"/>
            <a:chOff x="8435085" y="5256789"/>
            <a:chExt cx="697627" cy="369332"/>
          </a:xfrm>
        </p:grpSpPr>
        <p:sp>
          <p:nvSpPr>
            <p:cNvPr id="60" name="TextBox 59"/>
            <p:cNvSpPr txBox="1"/>
            <p:nvPr/>
          </p:nvSpPr>
          <p:spPr>
            <a:xfrm>
              <a:off x="8435085" y="5256789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ITRF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8486455" y="5302704"/>
              <a:ext cx="544529" cy="485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/>
          <p:cNvCxnSpPr/>
          <p:nvPr/>
        </p:nvCxnSpPr>
        <p:spPr>
          <a:xfrm>
            <a:off x="3744347" y="5318688"/>
            <a:ext cx="1081230" cy="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455080" y="5319849"/>
            <a:ext cx="913986" cy="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585740" y="5306368"/>
            <a:ext cx="497324" cy="5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497387" y="5335912"/>
            <a:ext cx="1081230" cy="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194398" y="5337073"/>
            <a:ext cx="913986" cy="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493568" y="5741655"/>
            <a:ext cx="1081230" cy="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206483" y="5742816"/>
            <a:ext cx="913986" cy="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378285" y="5725747"/>
            <a:ext cx="1081230" cy="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024206" y="5726908"/>
            <a:ext cx="913986" cy="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2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47" y="365125"/>
            <a:ext cx="11736887" cy="1325563"/>
          </a:xfrm>
        </p:spPr>
        <p:txBody>
          <a:bodyPr/>
          <a:lstStyle/>
          <a:p>
            <a:r>
              <a:rPr lang="en-US" sz="4000" dirty="0"/>
              <a:t>The relation of five global reference frames through </a:t>
            </a:r>
            <a:r>
              <a:rPr lang="en-US" sz="4000" dirty="0" smtClean="0"/>
              <a:t>time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29035" y="2601391"/>
            <a:ext cx="552322" cy="685799"/>
            <a:chOff x="1121342" y="1414914"/>
            <a:chExt cx="1155032" cy="1434164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053373" y="2590131"/>
            <a:ext cx="552322" cy="685799"/>
            <a:chOff x="1121342" y="1414914"/>
            <a:chExt cx="1155032" cy="1434164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070838" y="2590131"/>
            <a:ext cx="552322" cy="685799"/>
            <a:chOff x="1121342" y="1414914"/>
            <a:chExt cx="1155032" cy="1434164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032443" y="1162038"/>
            <a:ext cx="557209" cy="685799"/>
            <a:chOff x="7371248" y="706156"/>
            <a:chExt cx="742945" cy="914399"/>
          </a:xfrm>
        </p:grpSpPr>
        <p:sp>
          <p:nvSpPr>
            <p:cNvPr id="17" name="Arc 16"/>
            <p:cNvSpPr/>
            <p:nvPr/>
          </p:nvSpPr>
          <p:spPr>
            <a:xfrm rot="11572551">
              <a:off x="7502988" y="146082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c 17"/>
            <p:cNvSpPr/>
            <p:nvPr/>
          </p:nvSpPr>
          <p:spPr>
            <a:xfrm rot="3677880">
              <a:off x="7789245" y="11681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c 18"/>
            <p:cNvSpPr/>
            <p:nvPr/>
          </p:nvSpPr>
          <p:spPr>
            <a:xfrm rot="19861229">
              <a:off x="7371248" y="91941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 rot="20128352">
              <a:off x="7377764" y="706156"/>
              <a:ext cx="736429" cy="914399"/>
              <a:chOff x="1121342" y="1414914"/>
              <a:chExt cx="1155032" cy="1434164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9070010" y="1893512"/>
            <a:ext cx="611959" cy="685799"/>
            <a:chOff x="7393429" y="1766248"/>
            <a:chExt cx="815945" cy="914399"/>
          </a:xfrm>
        </p:grpSpPr>
        <p:grpSp>
          <p:nvGrpSpPr>
            <p:cNvPr id="25" name="Group 24"/>
            <p:cNvGrpSpPr/>
            <p:nvPr/>
          </p:nvGrpSpPr>
          <p:grpSpPr>
            <a:xfrm>
              <a:off x="7393429" y="1898757"/>
              <a:ext cx="702510" cy="731334"/>
              <a:chOff x="7393429" y="1898757"/>
              <a:chExt cx="702510" cy="731334"/>
            </a:xfrm>
          </p:grpSpPr>
          <p:sp>
            <p:nvSpPr>
              <p:cNvPr id="30" name="Arc 29"/>
              <p:cNvSpPr/>
              <p:nvPr/>
            </p:nvSpPr>
            <p:spPr>
              <a:xfrm rot="15646121">
                <a:off x="7294893" y="222456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Arc 30"/>
              <p:cNvSpPr/>
              <p:nvPr/>
            </p:nvSpPr>
            <p:spPr>
              <a:xfrm rot="7751450">
                <a:off x="7673829" y="2379616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Arc 31"/>
              <p:cNvSpPr/>
              <p:nvPr/>
            </p:nvSpPr>
            <p:spPr>
              <a:xfrm rot="2334799">
                <a:off x="7746928" y="1898757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2601922">
              <a:off x="7472945" y="1766248"/>
              <a:ext cx="736429" cy="914399"/>
              <a:chOff x="1121342" y="1414914"/>
              <a:chExt cx="1155032" cy="1434164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9066729" y="3513392"/>
            <a:ext cx="552322" cy="685799"/>
            <a:chOff x="7411905" y="3894222"/>
            <a:chExt cx="736429" cy="914399"/>
          </a:xfrm>
        </p:grpSpPr>
        <p:sp>
          <p:nvSpPr>
            <p:cNvPr id="34" name="Arc 33"/>
            <p:cNvSpPr/>
            <p:nvPr/>
          </p:nvSpPr>
          <p:spPr>
            <a:xfrm rot="12598319">
              <a:off x="7430372" y="4612259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4703648">
              <a:off x="7790035" y="441662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Arc 35"/>
            <p:cNvSpPr/>
            <p:nvPr/>
          </p:nvSpPr>
          <p:spPr>
            <a:xfrm rot="20886997">
              <a:off x="7463617" y="4056037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 rot="21154120">
              <a:off x="7411905" y="3894222"/>
              <a:ext cx="736429" cy="914399"/>
              <a:chOff x="1121342" y="1414914"/>
              <a:chExt cx="1155032" cy="1434164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9133920" y="4525001"/>
            <a:ext cx="685799" cy="571955"/>
            <a:chOff x="7410197" y="5159828"/>
            <a:chExt cx="914399" cy="762607"/>
          </a:xfrm>
        </p:grpSpPr>
        <p:sp>
          <p:nvSpPr>
            <p:cNvPr id="42" name="Arc 41"/>
            <p:cNvSpPr/>
            <p:nvPr/>
          </p:nvSpPr>
          <p:spPr>
            <a:xfrm rot="16535990">
              <a:off x="7313782" y="5457613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Arc 42"/>
            <p:cNvSpPr/>
            <p:nvPr/>
          </p:nvSpPr>
          <p:spPr>
            <a:xfrm rot="8641319">
              <a:off x="7640406" y="570449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rc 43"/>
            <p:cNvSpPr/>
            <p:nvPr/>
          </p:nvSpPr>
          <p:spPr>
            <a:xfrm rot="3224668">
              <a:off x="7834155" y="5258364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 rot="3491791">
              <a:off x="7499182" y="5097021"/>
              <a:ext cx="736429" cy="914399"/>
              <a:chOff x="1121342" y="1414914"/>
              <a:chExt cx="1155032" cy="1434164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/>
          <p:cNvGrpSpPr/>
          <p:nvPr/>
        </p:nvGrpSpPr>
        <p:grpSpPr>
          <a:xfrm>
            <a:off x="1955854" y="1117542"/>
            <a:ext cx="685799" cy="597358"/>
            <a:chOff x="496895" y="563162"/>
            <a:chExt cx="914399" cy="796477"/>
          </a:xfrm>
        </p:grpSpPr>
        <p:grpSp>
          <p:nvGrpSpPr>
            <p:cNvPr id="50" name="Group 49"/>
            <p:cNvGrpSpPr/>
            <p:nvPr/>
          </p:nvGrpSpPr>
          <p:grpSpPr>
            <a:xfrm>
              <a:off x="619135" y="721803"/>
              <a:ext cx="736684" cy="637836"/>
              <a:chOff x="619135" y="721803"/>
              <a:chExt cx="736684" cy="637836"/>
            </a:xfrm>
          </p:grpSpPr>
          <p:sp>
            <p:nvSpPr>
              <p:cNvPr id="55" name="Arc 54"/>
              <p:cNvSpPr/>
              <p:nvPr/>
            </p:nvSpPr>
            <p:spPr>
              <a:xfrm rot="9635543">
                <a:off x="921150" y="120769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6" name="Arc 55"/>
              <p:cNvSpPr/>
              <p:nvPr/>
            </p:nvSpPr>
            <p:spPr>
              <a:xfrm rot="1740872">
                <a:off x="1006808" y="807331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7" name="Arc 56"/>
              <p:cNvSpPr/>
              <p:nvPr/>
            </p:nvSpPr>
            <p:spPr>
              <a:xfrm rot="17924221">
                <a:off x="520599" y="82033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 rot="18191344">
              <a:off x="585880" y="474177"/>
              <a:ext cx="736429" cy="914399"/>
              <a:chOff x="1121342" y="1414914"/>
              <a:chExt cx="1155032" cy="1434164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2086135" y="1919027"/>
            <a:ext cx="564833" cy="685799"/>
            <a:chOff x="859822" y="1688520"/>
            <a:chExt cx="753111" cy="914399"/>
          </a:xfrm>
        </p:grpSpPr>
        <p:sp>
          <p:nvSpPr>
            <p:cNvPr id="59" name="Arc 58"/>
            <p:cNvSpPr/>
            <p:nvPr/>
          </p:nvSpPr>
          <p:spPr>
            <a:xfrm rot="14216412">
              <a:off x="761286" y="229046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0" name="Arc 59"/>
            <p:cNvSpPr/>
            <p:nvPr/>
          </p:nvSpPr>
          <p:spPr>
            <a:xfrm rot="6321741">
              <a:off x="1170560" y="22792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Arc 60"/>
            <p:cNvSpPr/>
            <p:nvPr/>
          </p:nvSpPr>
          <p:spPr>
            <a:xfrm rot="905090">
              <a:off x="1043161" y="1809799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62" name="Group 61"/>
            <p:cNvGrpSpPr/>
            <p:nvPr/>
          </p:nvGrpSpPr>
          <p:grpSpPr>
            <a:xfrm rot="1172213">
              <a:off x="876504" y="1688520"/>
              <a:ext cx="736429" cy="914399"/>
              <a:chOff x="1121342" y="1414914"/>
              <a:chExt cx="1155032" cy="1434164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/>
          <p:cNvGrpSpPr/>
          <p:nvPr/>
        </p:nvGrpSpPr>
        <p:grpSpPr>
          <a:xfrm>
            <a:off x="2030912" y="3265163"/>
            <a:ext cx="565185" cy="685799"/>
            <a:chOff x="903375" y="4077823"/>
            <a:chExt cx="753580" cy="914399"/>
          </a:xfrm>
        </p:grpSpPr>
        <p:sp>
          <p:nvSpPr>
            <p:cNvPr id="67" name="Arc 66"/>
            <p:cNvSpPr/>
            <p:nvPr/>
          </p:nvSpPr>
          <p:spPr>
            <a:xfrm rot="11345834">
              <a:off x="1070509" y="4836197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8" name="Arc 67"/>
            <p:cNvSpPr/>
            <p:nvPr/>
          </p:nvSpPr>
          <p:spPr>
            <a:xfrm rot="3451163">
              <a:off x="1336853" y="452524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Arc 68"/>
            <p:cNvSpPr/>
            <p:nvPr/>
          </p:nvSpPr>
          <p:spPr>
            <a:xfrm rot="19634512">
              <a:off x="903375" y="430463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70" name="Group 69"/>
            <p:cNvGrpSpPr/>
            <p:nvPr/>
          </p:nvGrpSpPr>
          <p:grpSpPr>
            <a:xfrm rot="19901635">
              <a:off x="920526" y="4077823"/>
              <a:ext cx="736429" cy="914399"/>
              <a:chOff x="1121342" y="1414914"/>
              <a:chExt cx="1155032" cy="1434164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/>
          <p:cNvGrpSpPr/>
          <p:nvPr/>
        </p:nvGrpSpPr>
        <p:grpSpPr>
          <a:xfrm rot="3666327">
            <a:off x="2143852" y="3995317"/>
            <a:ext cx="557209" cy="685799"/>
            <a:chOff x="7371248" y="706156"/>
            <a:chExt cx="742945" cy="914399"/>
          </a:xfrm>
        </p:grpSpPr>
        <p:sp>
          <p:nvSpPr>
            <p:cNvPr id="75" name="Arc 74"/>
            <p:cNvSpPr/>
            <p:nvPr/>
          </p:nvSpPr>
          <p:spPr>
            <a:xfrm rot="11572551">
              <a:off x="7502988" y="146082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Arc 75"/>
            <p:cNvSpPr/>
            <p:nvPr/>
          </p:nvSpPr>
          <p:spPr>
            <a:xfrm rot="3677880">
              <a:off x="7789245" y="11681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Arc 76"/>
            <p:cNvSpPr/>
            <p:nvPr/>
          </p:nvSpPr>
          <p:spPr>
            <a:xfrm rot="19861229">
              <a:off x="7371248" y="91941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78" name="Group 77"/>
            <p:cNvGrpSpPr/>
            <p:nvPr/>
          </p:nvGrpSpPr>
          <p:grpSpPr>
            <a:xfrm rot="20128352">
              <a:off x="7377764" y="706156"/>
              <a:ext cx="736429" cy="914399"/>
              <a:chOff x="1121342" y="1414914"/>
              <a:chExt cx="1155032" cy="1434164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81"/>
          <p:cNvGrpSpPr/>
          <p:nvPr/>
        </p:nvGrpSpPr>
        <p:grpSpPr>
          <a:xfrm>
            <a:off x="5153507" y="4732256"/>
            <a:ext cx="2334935" cy="1200329"/>
            <a:chOff x="3461047" y="3596271"/>
            <a:chExt cx="3113247" cy="1600438"/>
          </a:xfrm>
        </p:grpSpPr>
        <p:sp>
          <p:nvSpPr>
            <p:cNvPr id="83" name="TextBox 82"/>
            <p:cNvSpPr txBox="1"/>
            <p:nvPr/>
          </p:nvSpPr>
          <p:spPr>
            <a:xfrm>
              <a:off x="3461047" y="3596271"/>
              <a:ext cx="3113247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“t  ” when</a:t>
              </a:r>
            </a:p>
            <a:p>
              <a:r>
                <a:rPr lang="en-US" dirty="0" smtClean="0"/>
                <a:t>all four TRFs and the</a:t>
              </a:r>
            </a:p>
            <a:p>
              <a:r>
                <a:rPr lang="en-US" dirty="0" smtClean="0"/>
                <a:t>IGS are identical.</a:t>
              </a:r>
            </a:p>
            <a:p>
              <a:r>
                <a:rPr lang="en-US" dirty="0" smtClean="0"/>
                <a:t>(2020.00)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415246" y="3759212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0</a:t>
              </a:r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>
            <a:off x="2843861" y="1470954"/>
            <a:ext cx="5994930" cy="3450667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9576011" y="4813610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MATRF2022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362952" y="1455700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MATRF2022</a:t>
            </a:r>
          </a:p>
        </p:txBody>
      </p:sp>
      <p:sp>
        <p:nvSpPr>
          <p:cNvPr id="88" name="TextBox 87"/>
          <p:cNvSpPr txBox="1"/>
          <p:nvPr/>
        </p:nvSpPr>
        <p:spPr>
          <a:xfrm rot="1815697">
            <a:off x="6702407" y="3925423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Rotation of Mariana Plate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8905598" y="5129886"/>
            <a:ext cx="1467068" cy="646331"/>
            <a:chOff x="7140033" y="5696844"/>
            <a:chExt cx="1956091" cy="861775"/>
          </a:xfrm>
        </p:grpSpPr>
        <p:sp>
          <p:nvSpPr>
            <p:cNvPr id="90" name="TextBox 89"/>
            <p:cNvSpPr txBox="1"/>
            <p:nvPr/>
          </p:nvSpPr>
          <p:spPr>
            <a:xfrm>
              <a:off x="7140033" y="5696844"/>
              <a:ext cx="1956091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t=t  + </a:t>
              </a:r>
              <a:r>
                <a:rPr lang="en-US" dirty="0" smtClean="0">
                  <a:latin typeface="Symbol" panose="05050102010706020507" pitchFamily="18" charset="2"/>
                </a:rPr>
                <a:t>D</a:t>
              </a:r>
              <a:r>
                <a:rPr lang="en-US" dirty="0" smtClean="0"/>
                <a:t>t</a:t>
              </a:r>
            </a:p>
            <a:p>
              <a:r>
                <a:rPr lang="en-US" dirty="0" smtClean="0"/>
                <a:t>(“the future”)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83970" y="5882183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0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382944" y="5122136"/>
            <a:ext cx="1313180" cy="646331"/>
            <a:chOff x="7134814" y="5826277"/>
            <a:chExt cx="1750907" cy="861776"/>
          </a:xfrm>
        </p:grpSpPr>
        <p:sp>
          <p:nvSpPr>
            <p:cNvPr id="93" name="TextBox 92"/>
            <p:cNvSpPr txBox="1"/>
            <p:nvPr/>
          </p:nvSpPr>
          <p:spPr>
            <a:xfrm>
              <a:off x="7134814" y="5826277"/>
              <a:ext cx="1750907" cy="861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t=t  - </a:t>
              </a:r>
              <a:r>
                <a:rPr lang="en-US" dirty="0" smtClean="0">
                  <a:latin typeface="Symbol" panose="05050102010706020507" pitchFamily="18" charset="2"/>
                </a:rPr>
                <a:t>D</a:t>
              </a:r>
              <a:r>
                <a:rPr lang="en-US" dirty="0" smtClean="0"/>
                <a:t>t</a:t>
              </a:r>
            </a:p>
            <a:p>
              <a:r>
                <a:rPr lang="en-US" dirty="0" smtClean="0"/>
                <a:t>(“the past”)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483970" y="5979919"/>
              <a:ext cx="34667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0</a:t>
              </a: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9638494" y="3814544"/>
            <a:ext cx="90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CATRF2022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334330" y="2081543"/>
            <a:ext cx="90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CATRF2022</a:t>
            </a:r>
          </a:p>
        </p:txBody>
      </p:sp>
      <p:sp>
        <p:nvSpPr>
          <p:cNvPr id="97" name="Up Arrow 96"/>
          <p:cNvSpPr/>
          <p:nvPr/>
        </p:nvSpPr>
        <p:spPr>
          <a:xfrm>
            <a:off x="5786479" y="3994742"/>
            <a:ext cx="363474" cy="73380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371168" y="4559895"/>
            <a:ext cx="90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NATRF2022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343582" y="3686118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PATRF2022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698268" y="1267828"/>
            <a:ext cx="90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NATRF2022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674223" y="2150654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PATRF2022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2815706" y="2284004"/>
            <a:ext cx="6042267" cy="1684621"/>
          </a:xfrm>
          <a:prstGeom prst="straightConnector1">
            <a:avLst/>
          </a:prstGeom>
          <a:ln>
            <a:solidFill>
              <a:srgbClr val="7030A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rot="921111">
            <a:off x="6801796" y="3426732"/>
            <a:ext cx="1927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Rotation of Caribbean Plate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2990392" y="3041377"/>
            <a:ext cx="5952946" cy="1674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769266" y="2824796"/>
            <a:ext cx="1840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IGS frame through time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641499" y="293537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ITRF </a:t>
            </a:r>
            <a:r>
              <a:rPr lang="en-US" sz="1000" b="1" dirty="0"/>
              <a:t>frame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13721" y="2937917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ITRF </a:t>
            </a:r>
            <a:r>
              <a:rPr lang="en-US" sz="1000" b="1" dirty="0"/>
              <a:t>frame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 flipV="1">
            <a:off x="2905868" y="2280991"/>
            <a:ext cx="5883684" cy="1477670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20678676">
            <a:off x="6556670" y="2353737"/>
            <a:ext cx="1917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Rotation of Pacific Plate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2959803" y="1447099"/>
            <a:ext cx="5793213" cy="302441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 rot="20025690">
            <a:off x="6409105" y="1797158"/>
            <a:ext cx="218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Rotation of North American Plate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131131" y="1320258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Rotations are not to scale</a:t>
            </a:r>
          </a:p>
        </p:txBody>
      </p:sp>
    </p:spTree>
    <p:extLst>
      <p:ext uri="{BB962C8B-B14F-4D97-AF65-F5344CB8AC3E}">
        <p14:creationId xmlns:p14="http://schemas.microsoft.com/office/powerpoint/2010/main" val="29755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95" grpId="0"/>
      <p:bldP spid="96" grpId="0"/>
      <p:bldP spid="97" grpId="0" animBg="1"/>
      <p:bldP spid="98" grpId="0"/>
      <p:bldP spid="99" grpId="0"/>
      <p:bldP spid="100" grpId="0"/>
      <p:bldP spid="101" grpId="0"/>
      <p:bldP spid="103" grpId="0"/>
      <p:bldP spid="109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CORS Velocities – IGS08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1159795"/>
            <a:ext cx="8686800" cy="51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CORS Velocities – NATRF2022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64" y="1163682"/>
            <a:ext cx="8686800" cy="51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25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981</Words>
  <Application>Microsoft Office PowerPoint</Application>
  <PresentationFormat>Widescreen</PresentationFormat>
  <Paragraphs>182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ＭＳ Ｐゴシック</vt:lpstr>
      <vt:lpstr>ＭＳ Ｐゴシック</vt:lpstr>
      <vt:lpstr>Arial</vt:lpstr>
      <vt:lpstr>Arial Black</vt:lpstr>
      <vt:lpstr>Calibri</vt:lpstr>
      <vt:lpstr>Calibri Light</vt:lpstr>
      <vt:lpstr>Gill Sans MT</vt:lpstr>
      <vt:lpstr>Symbol</vt:lpstr>
      <vt:lpstr>Times New Roman</vt:lpstr>
      <vt:lpstr>Wingdings</vt:lpstr>
      <vt:lpstr>Office Theme</vt:lpstr>
      <vt:lpstr>PowerPoint Presentation</vt:lpstr>
      <vt:lpstr>OUTLINE</vt:lpstr>
      <vt:lpstr>Why are we updating the NSRS?  </vt:lpstr>
      <vt:lpstr>The 4 TRF’s for the U.S. NSRS in 2022</vt:lpstr>
      <vt:lpstr>NSRS Modernization</vt:lpstr>
      <vt:lpstr>Reference Frames</vt:lpstr>
      <vt:lpstr>The relation of five global reference frames through time</vt:lpstr>
      <vt:lpstr>CORS Velocities – IGS08</vt:lpstr>
      <vt:lpstr>CORS Velocities – NATRF2022</vt:lpstr>
      <vt:lpstr>CORS Velocities – PATRF2022</vt:lpstr>
      <vt:lpstr>CORS Velocities – IGS08 – western U.S.</vt:lpstr>
      <vt:lpstr>CORS Velocities – NATRF2022 – western U.S.</vt:lpstr>
      <vt:lpstr>CORS Velocities – PATRF2022 – western U.S.</vt:lpstr>
      <vt:lpstr>NOAA CORS Network - Distribution</vt:lpstr>
      <vt:lpstr>NOAA CORS Network – Horizontal and Vertical Velocities</vt:lpstr>
      <vt:lpstr>Other CORS Networks</vt:lpstr>
      <vt:lpstr>SIRGAS-CON</vt:lpstr>
      <vt:lpstr>The Foundation CORS targeted locations </vt:lpstr>
      <vt:lpstr>Building the Velocity Grids in the ITRF</vt:lpstr>
      <vt:lpstr>InSAR in Hampton Roads area</vt:lpstr>
      <vt:lpstr>Summary and Outlook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 PARA</dc:creator>
  <cp:lastModifiedBy>Dan Roman</cp:lastModifiedBy>
  <cp:revision>26</cp:revision>
  <dcterms:created xsi:type="dcterms:W3CDTF">2019-04-20T10:43:04Z</dcterms:created>
  <dcterms:modified xsi:type="dcterms:W3CDTF">2019-05-12T01:55:42Z</dcterms:modified>
</cp:coreProperties>
</file>